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Default Extension="jpeg" ContentType="image/jpeg"/>
  <Override PartName="/ppt/notesSlides/notesSlide12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20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19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0" r:id="rId12"/>
    <p:sldId id="271" r:id="rId13"/>
    <p:sldId id="272" r:id="rId14"/>
    <p:sldId id="273" r:id="rId15"/>
    <p:sldId id="277" r:id="rId16"/>
    <p:sldId id="278" r:id="rId17"/>
    <p:sldId id="279" r:id="rId18"/>
    <p:sldId id="275" r:id="rId19"/>
    <p:sldId id="266" r:id="rId20"/>
    <p:sldId id="267" r:id="rId21"/>
    <p:sldId id="280" r:id="rId22"/>
    <p:sldId id="268" r:id="rId23"/>
    <p:sldId id="281" r:id="rId24"/>
    <p:sldId id="283" r:id="rId25"/>
    <p:sldId id="288" r:id="rId26"/>
    <p:sldId id="284" r:id="rId27"/>
    <p:sldId id="285" r:id="rId28"/>
    <p:sldId id="286" r:id="rId29"/>
    <p:sldId id="287" r:id="rId30"/>
    <p:sldId id="289" r:id="rId31"/>
    <p:sldId id="282" r:id="rId32"/>
    <p:sldId id="269" r:id="rId33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 varScale="1">
        <p:scale>
          <a:sx n="131" d="100"/>
          <a:sy n="131" d="100"/>
        </p:scale>
        <p:origin x="-104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31726-BAD9-1B44-B00C-3F681E2F2442}" type="datetimeFigureOut">
              <a:rPr lang="it-IT" smtClean="0"/>
              <a:pPr/>
              <a:t>4-10-2019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0FF29-B1D5-9943-96F8-B518907CC376}" type="slidenum">
              <a:rPr lang="it-IT" smtClean="0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Negli </a:t>
            </a:r>
            <a:r>
              <a:rPr lang="it-IT" dirty="0" err="1" smtClean="0"/>
              <a:t>utimo</a:t>
            </a:r>
            <a:r>
              <a:rPr lang="it-IT" dirty="0" smtClean="0"/>
              <a:t> decennio si è fatta strada una convinzione, che l’</a:t>
            </a:r>
            <a:r>
              <a:rPr lang="it-IT" dirty="0" err="1" smtClean="0"/>
              <a:t>aritmologia</a:t>
            </a:r>
            <a:r>
              <a:rPr lang="it-IT" dirty="0" smtClean="0"/>
              <a:t> sia una materia complessa, misteriosa, astrusa, esoterica, quasi irraggiungibile </a:t>
            </a:r>
            <a:r>
              <a:rPr lang="it-IT" dirty="0" err="1" smtClean="0"/>
              <a:t>….un</a:t>
            </a:r>
            <a:r>
              <a:rPr lang="it-IT" dirty="0" smtClean="0"/>
              <a:t> po’ come questo </a:t>
            </a:r>
            <a:r>
              <a:rPr lang="it-IT" dirty="0" err="1" smtClean="0"/>
              <a:t>tracciato…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0FF29-B1D5-9943-96F8-B518907CC376}" type="slidenum">
              <a:rPr lang="it-IT" smtClean="0"/>
              <a:pPr/>
              <a:t>2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Questo è un altro esempio di come un’aritmia banale </a:t>
            </a:r>
            <a:r>
              <a:rPr lang="it-IT" baseline="0" dirty="0" smtClean="0"/>
              <a:t>sia parte essenziale di una malattia importante, acuta, spesso mortale come l’embolia </a:t>
            </a:r>
            <a:r>
              <a:rPr lang="it-IT" baseline="0" dirty="0" err="1" smtClean="0"/>
              <a:t>polmonare….la</a:t>
            </a:r>
            <a:r>
              <a:rPr lang="it-IT" baseline="0" dirty="0" smtClean="0"/>
              <a:t> tachicardia </a:t>
            </a:r>
            <a:r>
              <a:rPr lang="it-IT" baseline="0" dirty="0" err="1" smtClean="0"/>
              <a:t>sinusale…una</a:t>
            </a:r>
            <a:r>
              <a:rPr lang="it-IT" baseline="0" dirty="0" smtClean="0"/>
              <a:t> cenerentola che si trasforma in principessa..offrendo assieme ad altri segni una chiave diagnostica 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0FF29-B1D5-9943-96F8-B518907CC376}" type="slidenum">
              <a:rPr lang="it-IT" smtClean="0"/>
              <a:pPr/>
              <a:t>11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dirty="0" smtClean="0"/>
              <a:t>Ben</a:t>
            </a:r>
            <a:r>
              <a:rPr lang="it-IT" baseline="0" dirty="0" smtClean="0"/>
              <a:t> prima che sia il radiologo a dirci il verbo </a:t>
            </a: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F1A01E-9680-3E4A-BD67-4FF54D940A6F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aseline="0" dirty="0" smtClean="0"/>
              <a:t>L’</a:t>
            </a:r>
            <a:r>
              <a:rPr lang="it-IT" baseline="0" dirty="0" err="1" smtClean="0"/>
              <a:t>aritmologia</a:t>
            </a:r>
            <a:r>
              <a:rPr lang="it-IT" baseline="0" dirty="0" smtClean="0"/>
              <a:t> è fatta anche di situazioni funzionali,  come lo </a:t>
            </a:r>
            <a:r>
              <a:rPr lang="it-IT" baseline="0" dirty="0" err="1" smtClean="0"/>
              <a:t>shift</a:t>
            </a:r>
            <a:r>
              <a:rPr lang="it-IT" baseline="0" dirty="0" smtClean="0"/>
              <a:t> del </a:t>
            </a:r>
            <a:r>
              <a:rPr lang="it-IT" baseline="0" dirty="0" err="1" smtClean="0"/>
              <a:t>segnapassi</a:t>
            </a:r>
            <a:r>
              <a:rPr lang="it-IT" baseline="0" dirty="0" smtClean="0"/>
              <a:t> al nodo del seno a altre parti dell’atrio o della giunzione AV,  che nella massima parte dei casi non ha un significato patologico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0FF29-B1D5-9943-96F8-B518907CC376}" type="slidenum">
              <a:rPr lang="it-IT" smtClean="0"/>
              <a:pPr/>
              <a:t>13</a:t>
            </a:fld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L’</a:t>
            </a:r>
            <a:r>
              <a:rPr lang="it-IT" dirty="0" err="1" smtClean="0"/>
              <a:t>aritmologia</a:t>
            </a:r>
            <a:r>
              <a:rPr lang="it-IT" dirty="0" smtClean="0"/>
              <a:t>  è fatta anche di situazioni facilmente diagnosticabili, come le extrasistoli </a:t>
            </a:r>
            <a:r>
              <a:rPr lang="it-IT" dirty="0" err="1" smtClean="0"/>
              <a:t>ventricolari….il</a:t>
            </a:r>
            <a:r>
              <a:rPr lang="it-IT" baseline="0" dirty="0" smtClean="0"/>
              <a:t> cui significato varia in modo estremo a seconda dei </a:t>
            </a:r>
            <a:r>
              <a:rPr lang="it-IT" baseline="0" dirty="0" err="1" smtClean="0"/>
              <a:t>contesti…</a:t>
            </a:r>
            <a:r>
              <a:rPr lang="it-IT" baseline="0" dirty="0" smtClean="0"/>
              <a:t>..quelli tranquilli per fortuna prevalgono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0FF29-B1D5-9943-96F8-B518907CC376}" type="slidenum">
              <a:rPr lang="it-IT" smtClean="0"/>
              <a:pPr/>
              <a:t>14</a:t>
            </a:fld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Ma si dia il caso che in questo caso di </a:t>
            </a:r>
            <a:r>
              <a:rPr lang="it-IT" dirty="0" err="1" smtClean="0"/>
              <a:t>extrasistolia</a:t>
            </a:r>
            <a:r>
              <a:rPr lang="it-IT" baseline="0" dirty="0" smtClean="0"/>
              <a:t> v</a:t>
            </a:r>
            <a:r>
              <a:rPr lang="it-IT" dirty="0" smtClean="0"/>
              <a:t>entricolare in cui erano</a:t>
            </a:r>
            <a:r>
              <a:rPr lang="it-IT" baseline="0" dirty="0" smtClean="0"/>
              <a:t> anche evidenti </a:t>
            </a:r>
            <a:r>
              <a:rPr lang="it-IT" baseline="0" dirty="0" err="1" smtClean="0"/>
              <a:t>T</a:t>
            </a:r>
            <a:r>
              <a:rPr lang="it-IT" baseline="0" dirty="0" smtClean="0"/>
              <a:t> negative da V1 a V4 in un ragazzo di 25 anni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0FF29-B1D5-9943-96F8-B518907CC376}" type="slidenum">
              <a:rPr lang="it-IT" smtClean="0"/>
              <a:pPr/>
              <a:t>15</a:t>
            </a:fld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L’Holter ha purtroppo dovuto</a:t>
            </a:r>
            <a:r>
              <a:rPr lang="it-IT" baseline="0" dirty="0" smtClean="0"/>
              <a:t> essere testimone di un evento catastrofico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0FF29-B1D5-9943-96F8-B518907CC376}" type="slidenum">
              <a:rPr lang="it-IT" smtClean="0"/>
              <a:pPr/>
              <a:t>16</a:t>
            </a:fld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Con l’</a:t>
            </a:r>
            <a:r>
              <a:rPr lang="it-IT" dirty="0" err="1" smtClean="0"/>
              <a:t>anatomo</a:t>
            </a:r>
            <a:r>
              <a:rPr lang="it-IT" baseline="0" dirty="0" smtClean="0"/>
              <a:t> patologo , che non vorremmo mai vedere,  che ci parla di </a:t>
            </a:r>
            <a:r>
              <a:rPr lang="it-IT" baseline="0" dirty="0" err="1" smtClean="0"/>
              <a:t>cardomiopatia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aritmogena</a:t>
            </a:r>
            <a:r>
              <a:rPr lang="it-IT" baseline="0" dirty="0" smtClean="0"/>
              <a:t> del ventricolo destro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0FF29-B1D5-9943-96F8-B518907CC376}" type="slidenum">
              <a:rPr lang="it-IT" smtClean="0"/>
              <a:pPr/>
              <a:t>17</a:t>
            </a:fld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Una condizione  aritmica che il cardiologo deve  conoscere e che assieme ad altre, come questo </a:t>
            </a:r>
            <a:r>
              <a:rPr lang="it-IT" dirty="0" err="1" smtClean="0"/>
              <a:t>brugada</a:t>
            </a:r>
            <a:r>
              <a:rPr lang="it-IT" dirty="0" smtClean="0"/>
              <a:t>, costituisce una minaccia per la vita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0FF29-B1D5-9943-96F8-B518907CC376}" type="slidenum">
              <a:rPr lang="it-IT" smtClean="0"/>
              <a:pPr/>
              <a:t>18</a:t>
            </a:fld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Spiegandogli una per una ed in ordine alfabetico tutte le voci dell’</a:t>
            </a:r>
            <a:r>
              <a:rPr lang="it-IT" dirty="0" err="1" smtClean="0"/>
              <a:t>aritmologia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0FF29-B1D5-9943-96F8-B518907CC376}" type="slidenum">
              <a:rPr lang="it-IT" smtClean="0"/>
              <a:pPr/>
              <a:t>20</a:t>
            </a:fld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Si sapeva </a:t>
            </a:r>
            <a:r>
              <a:rPr lang="it-IT" dirty="0" err="1" smtClean="0"/>
              <a:t>che…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8CEC6-6D32-C744-ADF3-44BA14BC8475}" type="slidenum">
              <a:rPr lang="it-IT" smtClean="0"/>
              <a:pPr/>
              <a:t>21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Eppure</a:t>
            </a:r>
            <a:r>
              <a:rPr lang="it-IT" baseline="0" dirty="0" smtClean="0"/>
              <a:t> il pensiero umano, fin dai suoi primi vagiti, se ne è sempre occupato nel corso dei </a:t>
            </a:r>
            <a:r>
              <a:rPr lang="it-IT" baseline="0" dirty="0" err="1" smtClean="0"/>
              <a:t>secoli…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D07F8-939D-7244-B841-957DFEEEDAE1}" type="slidenum">
              <a:rPr lang="it-IT" smtClean="0"/>
              <a:pPr/>
              <a:t>3</a:t>
            </a:fld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Ora…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BA166-6B51-864A-A9D9-250DB4FBE2F3}" type="slidenum">
              <a:rPr lang="it-IT" smtClean="0"/>
              <a:pPr/>
              <a:t>25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Fino a quando  un fisiologo olandese di origini ebraiche non inventò un</a:t>
            </a:r>
            <a:r>
              <a:rPr lang="it-IT" baseline="0" dirty="0" smtClean="0"/>
              <a:t> marchingegno che segnò una </a:t>
            </a:r>
            <a:r>
              <a:rPr lang="it-IT" baseline="0" dirty="0" err="1" smtClean="0"/>
              <a:t>svolta….che</a:t>
            </a:r>
            <a:r>
              <a:rPr lang="it-IT" baseline="0" dirty="0" smtClean="0"/>
              <a:t> offrì al genere umano una specie di stele di rosetta atta a decifrare le aritmie, sto parlando ovviamente dell’elettrocardiogramma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D07F8-939D-7244-B841-957DFEEEDAE1}" type="slidenum">
              <a:rPr lang="it-IT" smtClean="0"/>
              <a:pPr/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Sicuramente l’</a:t>
            </a:r>
            <a:r>
              <a:rPr lang="it-IT" dirty="0" err="1" smtClean="0"/>
              <a:t>aritmologia</a:t>
            </a:r>
            <a:r>
              <a:rPr lang="it-IT" dirty="0" smtClean="0"/>
              <a:t>  deve molto  quest’</a:t>
            </a:r>
            <a:r>
              <a:rPr lang="it-IT" dirty="0" err="1" smtClean="0"/>
              <a:t>uomo…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D07F8-939D-7244-B841-957DFEEEDAE1}" type="slidenum">
              <a:rPr lang="it-IT" smtClean="0"/>
              <a:pPr/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D07F8-939D-7244-B841-957DFEEEDAE1}" type="slidenum">
              <a:rPr lang="it-IT" smtClean="0"/>
              <a:pPr/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A questo</a:t>
            </a:r>
            <a:r>
              <a:rPr lang="it-IT" baseline="0" dirty="0" smtClean="0"/>
              <a:t> si cercò di ovviare a partire dagli anni 60 e 70, introducendo la registrazione diretta ei potenziali elettrici </a:t>
            </a:r>
            <a:r>
              <a:rPr lang="it-IT" baseline="0" dirty="0" err="1" smtClean="0"/>
              <a:t>endocavitari…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D07F8-939D-7244-B841-957DFEEEDAE1}" type="slidenum">
              <a:rPr lang="it-IT" smtClean="0"/>
              <a:pPr/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Una evoluzione successiva è</a:t>
            </a:r>
            <a:r>
              <a:rPr lang="it-IT" baseline="0" dirty="0" smtClean="0"/>
              <a:t> il </a:t>
            </a:r>
            <a:r>
              <a:rPr lang="it-IT" baseline="0" dirty="0" err="1" smtClean="0"/>
              <a:t>mappaggio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elettronatomico</a:t>
            </a:r>
            <a:r>
              <a:rPr lang="it-IT" baseline="0" dirty="0" smtClean="0"/>
              <a:t>, tutte cose sofisticate e per addetti ai lavori, delle quali non parleremo durante questo </a:t>
            </a:r>
            <a:r>
              <a:rPr lang="it-IT" baseline="0" dirty="0" err="1" smtClean="0"/>
              <a:t>corso…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D07F8-939D-7244-B841-957DFEEEDAE1}" type="slidenum">
              <a:rPr lang="it-IT" smtClean="0"/>
              <a:pPr/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Anche perché</a:t>
            </a:r>
            <a:r>
              <a:rPr lang="it-IT" baseline="0" dirty="0" smtClean="0"/>
              <a:t> è già tanta la conoscenza che ci viene fornita da un apparecchio come questo, che costa pochissimo ma vale molta parte dell’</a:t>
            </a:r>
            <a:r>
              <a:rPr lang="it-IT" baseline="0" dirty="0" err="1" smtClean="0"/>
              <a:t>orodel</a:t>
            </a:r>
            <a:r>
              <a:rPr lang="it-IT" baseline="0" dirty="0" smtClean="0"/>
              <a:t> mondo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D07F8-939D-7244-B841-957DFEEEDAE1}" type="slidenum">
              <a:rPr lang="it-IT" smtClean="0"/>
              <a:pPr/>
              <a:t>9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Questo</a:t>
            </a:r>
            <a:r>
              <a:rPr lang="it-IT" baseline="0" dirty="0" smtClean="0"/>
              <a:t> è un caso di </a:t>
            </a:r>
            <a:r>
              <a:rPr lang="it-IT" baseline="0" dirty="0" err="1" smtClean="0"/>
              <a:t>sinrome</a:t>
            </a:r>
            <a:r>
              <a:rPr lang="it-IT" baseline="0" dirty="0" smtClean="0"/>
              <a:t> acquisita del QT lungo, con torsioni di punta, è una situazione piuttosto comune che il cardiologo deve </a:t>
            </a:r>
            <a:r>
              <a:rPr lang="it-IT" baseline="0" dirty="0" err="1" smtClean="0"/>
              <a:t>consoscere</a:t>
            </a:r>
            <a:r>
              <a:rPr lang="it-IT" baseline="0" dirty="0" smtClean="0"/>
              <a:t> e </a:t>
            </a:r>
            <a:r>
              <a:rPr lang="it-IT" baseline="0" dirty="0" err="1" smtClean="0"/>
              <a:t>affrontare…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0FF29-B1D5-9943-96F8-B518907CC376}" type="slidenum">
              <a:rPr lang="it-IT" smtClean="0"/>
              <a:pPr/>
              <a:t>10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0606-A0F4-464D-8139-7B6D804DC4B3}" type="datetimeFigureOut">
              <a:rPr lang="it-IT" smtClean="0"/>
              <a:pPr/>
              <a:t>4-10-2019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10915-F659-AB46-8E17-620F03A00026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0606-A0F4-464D-8139-7B6D804DC4B3}" type="datetimeFigureOut">
              <a:rPr lang="it-IT" smtClean="0"/>
              <a:pPr/>
              <a:t>4-10-2019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10915-F659-AB46-8E17-620F03A00026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0606-A0F4-464D-8139-7B6D804DC4B3}" type="datetimeFigureOut">
              <a:rPr lang="it-IT" smtClean="0"/>
              <a:pPr/>
              <a:t>4-10-2019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10915-F659-AB46-8E17-620F03A00026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0606-A0F4-464D-8139-7B6D804DC4B3}" type="datetimeFigureOut">
              <a:rPr lang="it-IT" smtClean="0"/>
              <a:pPr/>
              <a:t>4-10-2019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10915-F659-AB46-8E17-620F03A00026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0606-A0F4-464D-8139-7B6D804DC4B3}" type="datetimeFigureOut">
              <a:rPr lang="it-IT" smtClean="0"/>
              <a:pPr/>
              <a:t>4-10-2019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10915-F659-AB46-8E17-620F03A00026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0606-A0F4-464D-8139-7B6D804DC4B3}" type="datetimeFigureOut">
              <a:rPr lang="it-IT" smtClean="0"/>
              <a:pPr/>
              <a:t>4-10-2019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10915-F659-AB46-8E17-620F03A00026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0606-A0F4-464D-8139-7B6D804DC4B3}" type="datetimeFigureOut">
              <a:rPr lang="it-IT" smtClean="0"/>
              <a:pPr/>
              <a:t>4-10-2019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10915-F659-AB46-8E17-620F03A00026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0606-A0F4-464D-8139-7B6D804DC4B3}" type="datetimeFigureOut">
              <a:rPr lang="it-IT" smtClean="0"/>
              <a:pPr/>
              <a:t>4-10-2019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10915-F659-AB46-8E17-620F03A00026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0606-A0F4-464D-8139-7B6D804DC4B3}" type="datetimeFigureOut">
              <a:rPr lang="it-IT" smtClean="0"/>
              <a:pPr/>
              <a:t>4-10-2019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10915-F659-AB46-8E17-620F03A00026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0606-A0F4-464D-8139-7B6D804DC4B3}" type="datetimeFigureOut">
              <a:rPr lang="it-IT" smtClean="0"/>
              <a:pPr/>
              <a:t>4-10-2019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10915-F659-AB46-8E17-620F03A00026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0606-A0F4-464D-8139-7B6D804DC4B3}" type="datetimeFigureOut">
              <a:rPr lang="it-IT" smtClean="0"/>
              <a:pPr/>
              <a:t>4-10-2019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10915-F659-AB46-8E17-620F03A00026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60606-A0F4-464D-8139-7B6D804DC4B3}" type="datetimeFigureOut">
              <a:rPr lang="it-IT" smtClean="0"/>
              <a:pPr/>
              <a:t>4-10-2019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10915-F659-AB46-8E17-620F03A00026}" type="slidenum">
              <a:rPr lang="it-IT" smtClean="0"/>
              <a:pPr/>
              <a:t>‹n.›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df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19.pdf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Aritmie a colpo d’occhio 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dirty="0" smtClean="0"/>
              <a:t>Marcello </a:t>
            </a:r>
            <a:r>
              <a:rPr lang="it-IT" dirty="0" err="1" smtClean="0"/>
              <a:t>Costantini</a:t>
            </a:r>
            <a:endParaRPr lang="it-IT" dirty="0" smtClean="0"/>
          </a:p>
          <a:p>
            <a:r>
              <a:rPr lang="it-IT" dirty="0" smtClean="0"/>
              <a:t>ASL Lecce</a:t>
            </a:r>
          </a:p>
          <a:p>
            <a:r>
              <a:rPr lang="it-IT" dirty="0" smtClean="0"/>
              <a:t>Scuola di Specialità in Cardiologia Uni Foggia </a:t>
            </a:r>
          </a:p>
          <a:p>
            <a:r>
              <a:rPr lang="it-IT" dirty="0" smtClean="0"/>
              <a:t> 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Torsades_de_Pointes_TdP.png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1600200"/>
            <a:ext cx="8070850" cy="4525963"/>
          </a:xfrm>
        </p:spPr>
      </p:pic>
      <p:sp>
        <p:nvSpPr>
          <p:cNvPr id="5" name="CasellaDiTesto 4"/>
          <p:cNvSpPr txBox="1"/>
          <p:nvPr/>
        </p:nvSpPr>
        <p:spPr>
          <a:xfrm>
            <a:off x="457200" y="6477000"/>
            <a:ext cx="6669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Affrontare non solo l’aritmia, ma ciò che sta dietro e che la determina 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228600" y="228600"/>
            <a:ext cx="87868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IPOPOTASSIEMIA&gt;&gt;&gt;QT LUNGO&gt;&gt;&gt;TORSIONI </a:t>
            </a:r>
            <a:r>
              <a:rPr lang="it-IT" dirty="0" err="1" smtClean="0"/>
              <a:t>DI</a:t>
            </a:r>
            <a:r>
              <a:rPr lang="it-IT" dirty="0" smtClean="0"/>
              <a:t> PUNTA&gt;&gt;&gt;MINACCIA IMMEDIATA per la vita  </a:t>
            </a:r>
          </a:p>
          <a:p>
            <a:endParaRPr lang="it-IT" dirty="0" smtClean="0"/>
          </a:p>
          <a:p>
            <a:r>
              <a:rPr lang="it-IT" dirty="0" smtClean="0"/>
              <a:t>Casi del genere ci dicono  che l’</a:t>
            </a:r>
            <a:r>
              <a:rPr lang="it-IT" dirty="0" err="1" smtClean="0"/>
              <a:t>aritmologia</a:t>
            </a:r>
            <a:r>
              <a:rPr lang="it-IT" dirty="0" smtClean="0"/>
              <a:t> deve essere parte essenziale</a:t>
            </a:r>
          </a:p>
          <a:p>
            <a:r>
              <a:rPr lang="it-IT" dirty="0" smtClean="0"/>
              <a:t> della cultura del Cardiologo e non </a:t>
            </a:r>
            <a:r>
              <a:rPr lang="it-IT" dirty="0" err="1" smtClean="0"/>
              <a:t>solo…</a:t>
            </a:r>
            <a:r>
              <a:rPr lang="it-IT" dirty="0" smtClean="0"/>
              <a:t>.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pag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4363" y="260350"/>
            <a:ext cx="5680075" cy="62642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4339" name="Picture 8" descr="donn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404813"/>
            <a:ext cx="477837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1331913" y="333375"/>
            <a:ext cx="8636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4800" b="1" i="1">
                <a:solidFill>
                  <a:srgbClr val="FF3300"/>
                </a:solidFill>
              </a:rPr>
              <a:t>77</a:t>
            </a: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250825" y="2708275"/>
            <a:ext cx="29247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/>
              <a:t>A: </a:t>
            </a:r>
            <a:r>
              <a:rPr lang="it-IT" dirty="0" err="1"/>
              <a:t>pre-intervento</a:t>
            </a:r>
            <a:r>
              <a:rPr lang="it-IT" dirty="0" smtClean="0"/>
              <a:t>  ortopedico</a:t>
            </a:r>
          </a:p>
          <a:p>
            <a:endParaRPr lang="it-IT" dirty="0"/>
          </a:p>
          <a:p>
            <a:r>
              <a:rPr lang="it-IT" dirty="0" err="1"/>
              <a:t>B</a:t>
            </a:r>
            <a:r>
              <a:rPr lang="it-IT" dirty="0"/>
              <a:t>: dispnea in 15a giornata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50826" y="4572000"/>
            <a:ext cx="2989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Tachicardia sinusale  in embolia polmonare massiva  </a:t>
            </a:r>
          </a:p>
          <a:p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50826" y="6019800"/>
            <a:ext cx="2236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Una “cenerentola”che</a:t>
            </a:r>
          </a:p>
          <a:p>
            <a:r>
              <a:rPr lang="it-IT" dirty="0" smtClean="0"/>
              <a:t>diventa “principessa” 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200" dirty="0" smtClean="0"/>
              <a:t> </a:t>
            </a:r>
          </a:p>
        </p:txBody>
      </p:sp>
      <p:pic>
        <p:nvPicPr>
          <p:cNvPr id="83971" name="Segnaposto contenuto 3" descr="220px-Lungenarterienembolie_in_der_Computertomographie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981200" y="1417638"/>
            <a:ext cx="5486400" cy="4144962"/>
          </a:xfrm>
        </p:spPr>
      </p:pic>
      <p:sp>
        <p:nvSpPr>
          <p:cNvPr id="4" name="CasellaDiTesto 3"/>
          <p:cNvSpPr txBox="1"/>
          <p:nvPr/>
        </p:nvSpPr>
        <p:spPr>
          <a:xfrm>
            <a:off x="1600200" y="6248400"/>
            <a:ext cx="4458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…ben</a:t>
            </a:r>
            <a:r>
              <a:rPr lang="it-IT" dirty="0" smtClean="0"/>
              <a:t> prima che sia il radiologo a dirci il verbo 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 descr="ritmo atriale ectopico.jpg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143000" y="1524000"/>
            <a:ext cx="7467600" cy="4114800"/>
          </a:xfrm>
        </p:spPr>
      </p:pic>
      <p:sp>
        <p:nvSpPr>
          <p:cNvPr id="3" name="CasellaDiTesto 2"/>
          <p:cNvSpPr txBox="1"/>
          <p:nvPr/>
        </p:nvSpPr>
        <p:spPr>
          <a:xfrm>
            <a:off x="304800" y="304800"/>
            <a:ext cx="163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P.Fabio</a:t>
            </a:r>
            <a:r>
              <a:rPr lang="it-IT" dirty="0" smtClean="0"/>
              <a:t>, anni 20 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04800" y="6019800"/>
            <a:ext cx="5008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L’</a:t>
            </a:r>
            <a:r>
              <a:rPr lang="it-IT" dirty="0" err="1" smtClean="0"/>
              <a:t>aritmologia</a:t>
            </a:r>
            <a:r>
              <a:rPr lang="it-IT" dirty="0" smtClean="0"/>
              <a:t> è fatta anche di situazioni </a:t>
            </a:r>
            <a:r>
              <a:rPr lang="it-IT" dirty="0" err="1" smtClean="0"/>
              <a:t>funzionali…</a:t>
            </a:r>
            <a:r>
              <a:rPr lang="it-IT" dirty="0" smtClean="0"/>
              <a:t>.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extrasistoli ventricolari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13917" y="1600200"/>
            <a:ext cx="6116166" cy="4525963"/>
          </a:xfrm>
        </p:spPr>
      </p:pic>
      <p:sp>
        <p:nvSpPr>
          <p:cNvPr id="5" name="CasellaDiTesto 4"/>
          <p:cNvSpPr txBox="1"/>
          <p:nvPr/>
        </p:nvSpPr>
        <p:spPr>
          <a:xfrm>
            <a:off x="457200" y="6126163"/>
            <a:ext cx="8529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…e</a:t>
            </a:r>
            <a:r>
              <a:rPr lang="it-IT" dirty="0" smtClean="0"/>
              <a:t> di situazioni facilmente </a:t>
            </a:r>
            <a:r>
              <a:rPr lang="it-IT" dirty="0" err="1" smtClean="0"/>
              <a:t>diagnosticabili…il</a:t>
            </a:r>
            <a:r>
              <a:rPr lang="it-IT" dirty="0" smtClean="0"/>
              <a:t> cui significato varia a seconda dei </a:t>
            </a:r>
            <a:r>
              <a:rPr lang="it-IT" dirty="0" err="1" smtClean="0"/>
              <a:t>contesti…</a:t>
            </a:r>
            <a:endParaRPr lang="it-IT" dirty="0" smtClean="0"/>
          </a:p>
          <a:p>
            <a:r>
              <a:rPr lang="it-IT" dirty="0" smtClean="0"/>
              <a:t>Quelli tranquilli prevalgono </a:t>
            </a:r>
            <a:r>
              <a:rPr lang="it-IT" dirty="0" err="1" smtClean="0"/>
              <a:t>…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>
            <a:lum contrast="18000"/>
          </a:blip>
          <a:srcRect/>
          <a:stretch>
            <a:fillRect/>
          </a:stretch>
        </p:blipFill>
        <p:spPr bwMode="auto">
          <a:xfrm>
            <a:off x="449263" y="876300"/>
            <a:ext cx="8154987" cy="5000625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234950" y="6248400"/>
            <a:ext cx="2314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400">
                <a:solidFill>
                  <a:schemeClr val="accent2"/>
                </a:solidFill>
                <a:latin typeface="Times New Roman" charset="0"/>
              </a:rPr>
              <a:t>Circulation, 2000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34950" y="228600"/>
            <a:ext cx="8654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Ma si dia il caso che qui oltre alle extrasistoli c’erano anche </a:t>
            </a:r>
            <a:r>
              <a:rPr lang="it-IT" dirty="0" err="1" smtClean="0"/>
              <a:t>T</a:t>
            </a:r>
            <a:r>
              <a:rPr lang="it-IT" dirty="0" smtClean="0"/>
              <a:t> negative da V1 a V5, a 25 anni 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>
            <a:lum bright="12000" contrast="6000"/>
          </a:blip>
          <a:srcRect/>
          <a:stretch>
            <a:fillRect/>
          </a:stretch>
        </p:blipFill>
        <p:spPr bwMode="auto">
          <a:xfrm>
            <a:off x="1308100" y="660400"/>
            <a:ext cx="6464300" cy="5435600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234950" y="6248400"/>
            <a:ext cx="2314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400">
                <a:solidFill>
                  <a:schemeClr val="accent2"/>
                </a:solidFill>
                <a:latin typeface="Times New Roman" charset="0"/>
              </a:rPr>
              <a:t>Circulation, 2000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34950" y="228600"/>
            <a:ext cx="7065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L’Holter ha dovuto purtroppo essere testimone di un evento </a:t>
            </a:r>
            <a:r>
              <a:rPr lang="it-IT" dirty="0" err="1" smtClean="0"/>
              <a:t>catastrofico…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>
            <a:lum bright="6000" contrast="6000"/>
          </a:blip>
          <a:srcRect/>
          <a:stretch>
            <a:fillRect/>
          </a:stretch>
        </p:blipFill>
        <p:spPr bwMode="auto">
          <a:xfrm>
            <a:off x="1560513" y="1511300"/>
            <a:ext cx="6035675" cy="3789363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234950" y="6248400"/>
            <a:ext cx="2314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400">
                <a:solidFill>
                  <a:schemeClr val="accent2"/>
                </a:solidFill>
                <a:latin typeface="Times New Roman" charset="0"/>
              </a:rPr>
              <a:t>Circulation, 2000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34950" y="228600"/>
            <a:ext cx="854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…con</a:t>
            </a:r>
            <a:r>
              <a:rPr lang="it-IT" dirty="0" smtClean="0"/>
              <a:t> l’anatomopatologo che ci parla di cardiomiopatia </a:t>
            </a:r>
            <a:r>
              <a:rPr lang="it-IT" dirty="0" err="1" smtClean="0"/>
              <a:t>aritmogena</a:t>
            </a:r>
            <a:r>
              <a:rPr lang="it-IT" dirty="0" smtClean="0"/>
              <a:t> del ventricolo </a:t>
            </a:r>
            <a:r>
              <a:rPr lang="it-IT" dirty="0" err="1" smtClean="0"/>
              <a:t>destro…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371600" y="5715000"/>
            <a:ext cx="7819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Una condizione aritmica genetica  che ogni cardiologo deve conoscere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brugada.gi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44410" y="1600200"/>
            <a:ext cx="4255179" cy="4525963"/>
          </a:xfrm>
        </p:spPr>
      </p:pic>
      <p:sp>
        <p:nvSpPr>
          <p:cNvPr id="6" name="CasellaDiTesto 5"/>
          <p:cNvSpPr txBox="1"/>
          <p:nvPr/>
        </p:nvSpPr>
        <p:spPr>
          <a:xfrm>
            <a:off x="457200" y="6126163"/>
            <a:ext cx="3233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…assieme</a:t>
            </a:r>
            <a:r>
              <a:rPr lang="it-IT" dirty="0" smtClean="0"/>
              <a:t> ad altre come questa 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04800" y="2667000"/>
            <a:ext cx="1799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BRUGADA TIPO </a:t>
            </a:r>
            <a:r>
              <a:rPr lang="it-IT" dirty="0" err="1" smtClean="0"/>
              <a:t>1</a:t>
            </a:r>
            <a:r>
              <a:rPr lang="it-IT" dirty="0" smtClean="0"/>
              <a:t> 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667000" y="533400"/>
            <a:ext cx="457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/>
              <a:t>Questo libro  vuole introdurre all’</a:t>
            </a:r>
            <a:r>
              <a:rPr lang="it-IT" sz="2400" dirty="0" err="1" smtClean="0"/>
              <a:t>aritmologia</a:t>
            </a:r>
            <a:r>
              <a:rPr lang="it-IT" sz="2400" dirty="0" smtClean="0"/>
              <a:t> il cardiologo di trincea, il medico dell’emergenza, </a:t>
            </a:r>
          </a:p>
          <a:p>
            <a:r>
              <a:rPr lang="it-IT" sz="2400" dirty="0" smtClean="0"/>
              <a:t>Raccontargli con parole semplici ciò che non avrebbe mai osato </a:t>
            </a:r>
            <a:r>
              <a:rPr lang="it-IT" sz="2400" dirty="0" err="1" smtClean="0"/>
              <a:t>chiedere…</a:t>
            </a:r>
            <a:r>
              <a:rPr lang="it-IT" sz="2400" dirty="0" smtClean="0"/>
              <a:t>. </a:t>
            </a:r>
            <a:endParaRPr lang="it-IT" sz="2400" dirty="0"/>
          </a:p>
        </p:txBody>
      </p:sp>
      <p:pic>
        <p:nvPicPr>
          <p:cNvPr id="5" name="Segnaposto contenuto 4" descr="copertina dizionario .pdf"/>
          <p:cNvPicPr>
            <a:picLocks noGrp="1" noChangeAspect="1"/>
          </p:cNvPicPr>
          <p:nvPr>
            <p:ph idx="4294967295"/>
          </p:nvPr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62000" y="3534728"/>
            <a:ext cx="4659313" cy="3078163"/>
          </a:xfrm>
        </p:spPr>
      </p:pic>
      <p:sp>
        <p:nvSpPr>
          <p:cNvPr id="4" name="CasellaDiTesto 3"/>
          <p:cNvSpPr txBox="1"/>
          <p:nvPr/>
        </p:nvSpPr>
        <p:spPr>
          <a:xfrm>
            <a:off x="5867400" y="3886200"/>
            <a:ext cx="329369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COLMARE IL SOLCO TRA</a:t>
            </a:r>
          </a:p>
          <a:p>
            <a:r>
              <a:rPr lang="it-IT" dirty="0" smtClean="0"/>
              <a:t>IL CARDIOLOGO E</a:t>
            </a:r>
          </a:p>
          <a:p>
            <a:r>
              <a:rPr lang="it-IT" dirty="0" smtClean="0"/>
              <a:t>L’ELETTROFISIOLOGO</a:t>
            </a:r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METTERE LE ARITMIE AL CENTRO</a:t>
            </a:r>
          </a:p>
          <a:p>
            <a:r>
              <a:rPr lang="it-IT" dirty="0" smtClean="0"/>
              <a:t>DELLA CULTURA DEL</a:t>
            </a:r>
          </a:p>
          <a:p>
            <a:r>
              <a:rPr lang="it-IT" dirty="0" smtClean="0"/>
              <a:t>CARDIOLOGO 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TV che innesca TRNAV non comu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66800"/>
            <a:ext cx="864235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304800" y="304800"/>
            <a:ext cx="758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Aritmologia</a:t>
            </a:r>
            <a:r>
              <a:rPr lang="it-IT" dirty="0" smtClean="0"/>
              <a:t>: materia complessa, misteriosa, astrusa, esoterica, indecifrabile </a:t>
            </a:r>
            <a:r>
              <a:rPr lang="it-IT" dirty="0" err="1" smtClean="0"/>
              <a:t>…</a:t>
            </a:r>
            <a:r>
              <a:rPr lang="it-IT" dirty="0" smtClean="0"/>
              <a:t>..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562600" y="6400800"/>
            <a:ext cx="3113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Un po’ come questo </a:t>
            </a:r>
            <a:r>
              <a:rPr lang="it-IT" dirty="0" err="1" smtClean="0"/>
              <a:t>tracciato…</a:t>
            </a:r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04800" y="762000"/>
            <a:ext cx="1018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RIENTRO 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990600" y="1905000"/>
            <a:ext cx="1220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LINKING</a:t>
            </a:r>
            <a:endParaRPr lang="it-IT" sz="2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191000" y="1295400"/>
            <a:ext cx="1988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SUPERNORMALITA’ 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505200" y="304800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COUMEL 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990600" y="4038600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JET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 rot="11642388" flipV="1">
            <a:off x="3657600" y="4407932"/>
            <a:ext cx="2760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TACHICARDIA FASCICOLARE 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1600200" y="5257800"/>
            <a:ext cx="799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FASE </a:t>
            </a:r>
            <a:r>
              <a:rPr lang="it-IT" dirty="0" err="1" smtClean="0"/>
              <a:t>3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5791200" y="2274332"/>
            <a:ext cx="22511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FENOMENO </a:t>
            </a:r>
            <a:r>
              <a:rPr lang="it-IT" sz="2800" dirty="0" err="1" smtClean="0"/>
              <a:t>DI</a:t>
            </a:r>
            <a:r>
              <a:rPr lang="it-IT" sz="2800" dirty="0" smtClean="0"/>
              <a:t> ASHMAN </a:t>
            </a:r>
            <a:endParaRPr lang="it-IT" sz="2800" dirty="0"/>
          </a:p>
        </p:txBody>
      </p:sp>
      <p:sp>
        <p:nvSpPr>
          <p:cNvPr id="12" name="CasellaDiTesto 11"/>
          <p:cNvSpPr txBox="1"/>
          <p:nvPr/>
        </p:nvSpPr>
        <p:spPr>
          <a:xfrm rot="7380376" flipV="1">
            <a:off x="5562600" y="5246131"/>
            <a:ext cx="800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FASE </a:t>
            </a:r>
            <a:r>
              <a:rPr lang="it-IT" dirty="0" err="1" smtClean="0"/>
              <a:t>4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3657600" y="5627132"/>
            <a:ext cx="1945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BAV PAROSSISTICO 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5603265" y="381000"/>
            <a:ext cx="2913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EMIBLOCCO POSTERIORE SIN 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7010400" y="3200400"/>
            <a:ext cx="1135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BRUGADA 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7010400" y="5791200"/>
            <a:ext cx="103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PJ SCORE </a:t>
            </a:r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304800" y="2643664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SICILIAN GAMBIT </a:t>
            </a:r>
            <a:endParaRPr lang="it-IT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2105293" y="533400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TRIGGERED ACTIVITY </a:t>
            </a:r>
            <a:endParaRPr lang="it-IT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2971800" y="1905000"/>
            <a:ext cx="1821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POST-POTENZIALI </a:t>
            </a:r>
            <a:endParaRPr lang="it-IT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990600" y="5996464"/>
            <a:ext cx="2233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CONDUZIONE OCCULTA </a:t>
            </a:r>
            <a:endParaRPr lang="it-IT" sz="2400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4523427" y="6365796"/>
            <a:ext cx="2412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MISMATCH IMPEDENCE </a:t>
            </a:r>
            <a:endParaRPr lang="it-IT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2399480" y="4572000"/>
            <a:ext cx="105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OVERLAP </a:t>
            </a:r>
            <a:endParaRPr lang="it-IT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7620000" y="4407932"/>
            <a:ext cx="116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MEMORIA </a:t>
            </a:r>
            <a:endParaRPr lang="it-IT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2399480" y="3569732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?</a:t>
            </a:r>
            <a:endParaRPr lang="it-IT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4523427" y="381000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?</a:t>
            </a:r>
            <a:endParaRPr lang="it-IT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7819100" y="1905000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?</a:t>
            </a:r>
            <a:endParaRPr lang="it-IT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5791200" y="3048000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?</a:t>
            </a:r>
            <a:endParaRPr lang="it-IT" dirty="0"/>
          </a:p>
        </p:txBody>
      </p:sp>
      <p:sp>
        <p:nvSpPr>
          <p:cNvPr id="28" name="CasellaDiTesto 27"/>
          <p:cNvSpPr txBox="1"/>
          <p:nvPr/>
        </p:nvSpPr>
        <p:spPr>
          <a:xfrm>
            <a:off x="4815056" y="4876800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?</a:t>
            </a:r>
            <a:endParaRPr lang="it-IT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2971800" y="2678668"/>
            <a:ext cx="1595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SLOW-FAST </a:t>
            </a:r>
            <a:endParaRPr lang="it-IT" sz="2400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7391400" y="3939064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FAST-SLOW </a:t>
            </a:r>
            <a:endParaRPr lang="it-IT" dirty="0"/>
          </a:p>
        </p:txBody>
      </p:sp>
      <p:pic>
        <p:nvPicPr>
          <p:cNvPr id="31" name="Immagine 30" descr="MD0006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709" y="1450744"/>
            <a:ext cx="1298491" cy="3121256"/>
          </a:xfrm>
          <a:prstGeom prst="rect">
            <a:avLst/>
          </a:prstGeom>
        </p:spPr>
      </p:pic>
      <p:sp>
        <p:nvSpPr>
          <p:cNvPr id="32" name="CasellaDiTesto 31"/>
          <p:cNvSpPr txBox="1"/>
          <p:nvPr/>
        </p:nvSpPr>
        <p:spPr>
          <a:xfrm>
            <a:off x="152400" y="152400"/>
            <a:ext cx="5675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Raccontando ad una ad una tutte le voci dell’</a:t>
            </a:r>
            <a:r>
              <a:rPr lang="it-IT" dirty="0" err="1" smtClean="0"/>
              <a:t>aritmologia…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000" dirty="0" smtClean="0"/>
              <a:t>LA CONDUZIONE INTERMITTENTE </a:t>
            </a:r>
            <a:endParaRPr lang="it-IT" sz="2000" dirty="0"/>
          </a:p>
        </p:txBody>
      </p:sp>
      <p:pic>
        <p:nvPicPr>
          <p:cNvPr id="4" name="Segnaposto contenuto 3" descr="bbs fase 3 entrata uscita.jpe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2438400" y="76202"/>
            <a:ext cx="3810001" cy="7315202"/>
          </a:xfrm>
        </p:spPr>
      </p:pic>
      <p:sp>
        <p:nvSpPr>
          <p:cNvPr id="5" name="CasellaDiTesto 4"/>
          <p:cNvSpPr txBox="1"/>
          <p:nvPr/>
        </p:nvSpPr>
        <p:spPr>
          <a:xfrm>
            <a:off x="304800" y="5943600"/>
            <a:ext cx="78686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In una branca patologica, ma non troppo, la conduzione può essere in rapporto</a:t>
            </a:r>
          </a:p>
          <a:p>
            <a:r>
              <a:rPr lang="it-IT" dirty="0" smtClean="0"/>
              <a:t>con la lunghezza del ciclo cardiaco, tanto che una accelerazione di</a:t>
            </a:r>
          </a:p>
          <a:p>
            <a:r>
              <a:rPr lang="it-IT" dirty="0" smtClean="0"/>
              <a:t> frequenza produce  il blocco  e una decelerazione lo fa sparire     </a:t>
            </a:r>
            <a:endParaRPr lang="it-IT" dirty="0"/>
          </a:p>
        </p:txBody>
      </p:sp>
      <p:cxnSp>
        <p:nvCxnSpPr>
          <p:cNvPr id="8" name="Connettore 1 7"/>
          <p:cNvCxnSpPr/>
          <p:nvPr/>
        </p:nvCxnSpPr>
        <p:spPr>
          <a:xfrm>
            <a:off x="8001002" y="2362200"/>
            <a:ext cx="380998" cy="1588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8001002" y="2819400"/>
            <a:ext cx="380998" cy="1588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8001002" y="3276600"/>
            <a:ext cx="380998" cy="1588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>
            <a:off x="266701" y="5181600"/>
            <a:ext cx="380998" cy="1588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>
            <a:off x="304800" y="4724400"/>
            <a:ext cx="380998" cy="1588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>
            <a:off x="304801" y="4267200"/>
            <a:ext cx="380998" cy="1588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1752600" y="1828802"/>
            <a:ext cx="1461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accelerazione</a:t>
            </a:r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5791200" y="3962400"/>
            <a:ext cx="1489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decelerazione</a:t>
            </a:r>
            <a:endParaRPr lang="it-IT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4267200" y="1524000"/>
            <a:ext cx="381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Blocco di branca sinistra intermittente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Cardiac</a:t>
            </a:r>
            <a:r>
              <a:rPr lang="it-IT" dirty="0" smtClean="0"/>
              <a:t> </a:t>
            </a:r>
            <a:r>
              <a:rPr lang="it-IT" dirty="0" err="1" smtClean="0"/>
              <a:t>memory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4" name="Segnaposto contenuto 3" descr="Memor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018" y="1600201"/>
            <a:ext cx="4525963" cy="3962400"/>
          </a:xfrm>
        </p:spPr>
      </p:pic>
      <p:sp>
        <p:nvSpPr>
          <p:cNvPr id="8" name="CasellaDiTesto 7"/>
          <p:cNvSpPr txBox="1"/>
          <p:nvPr/>
        </p:nvSpPr>
        <p:spPr>
          <a:xfrm>
            <a:off x="457200" y="6019800"/>
            <a:ext cx="7101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/>
              <a:t>Il cuore ha memoria, come il cervello </a:t>
            </a:r>
            <a:endParaRPr lang="it-IT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 smtClean="0"/>
              <a:t>Vita, morte e miracoli elle tachicardie sopraventricolari  </a:t>
            </a:r>
            <a:endParaRPr lang="it-IT" sz="2800" dirty="0"/>
          </a:p>
        </p:txBody>
      </p:sp>
      <p:pic>
        <p:nvPicPr>
          <p:cNvPr id="4" name="Segnaposto contenuto 3" descr="schema tachicardie sopraventricolari 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2107532"/>
            <a:ext cx="6172200" cy="44456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 smtClean="0"/>
              <a:t>Le tachicardie ventricolari: raccontate e spiegate </a:t>
            </a:r>
            <a:endParaRPr lang="it-IT" sz="2400" dirty="0"/>
          </a:p>
        </p:txBody>
      </p:sp>
      <p:pic>
        <p:nvPicPr>
          <p:cNvPr id="4" name="Segnaposto contenuto 3" descr="TV in operato di fallo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05781"/>
            <a:ext cx="8229600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4058"/>
          </a:xfrm>
        </p:spPr>
        <p:txBody>
          <a:bodyPr>
            <a:normAutofit/>
          </a:bodyPr>
          <a:lstStyle/>
          <a:p>
            <a:r>
              <a:rPr lang="it-IT" sz="2400" dirty="0" smtClean="0"/>
              <a:t>Qualsiasi condizione che esuli dal normale  meccanismo di attivazione dei ventricoli causa consumo di tempo   e produce  allargamento del QRS </a:t>
            </a:r>
            <a:endParaRPr lang="it-IT" sz="2400" dirty="0"/>
          </a:p>
        </p:txBody>
      </p:sp>
      <p:pic>
        <p:nvPicPr>
          <p:cNvPr id="4" name="Segnaposto contenuto 3" descr="cause di allargamento qrs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2129253"/>
            <a:ext cx="8229600" cy="3467856"/>
          </a:xfrm>
        </p:spPr>
      </p:pic>
      <p:sp>
        <p:nvSpPr>
          <p:cNvPr id="5" name="CasellaDiTesto 4"/>
          <p:cNvSpPr txBox="1"/>
          <p:nvPr/>
        </p:nvSpPr>
        <p:spPr>
          <a:xfrm>
            <a:off x="1905000" y="6096000"/>
            <a:ext cx="5801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/>
              <a:t>1</a:t>
            </a:r>
            <a:r>
              <a:rPr lang="it-IT" sz="2400" dirty="0" smtClean="0"/>
              <a:t>                                 </a:t>
            </a:r>
            <a:r>
              <a:rPr lang="it-IT" sz="2400" dirty="0" err="1" smtClean="0"/>
              <a:t>2</a:t>
            </a:r>
            <a:r>
              <a:rPr lang="it-IT" sz="2400" dirty="0" smtClean="0"/>
              <a:t>                                         </a:t>
            </a:r>
            <a:r>
              <a:rPr lang="it-IT" sz="2400" dirty="0" err="1" smtClean="0"/>
              <a:t>3</a:t>
            </a:r>
            <a:endParaRPr lang="it-IT" sz="2400" dirty="0"/>
          </a:p>
        </p:txBody>
      </p:sp>
      <p:sp>
        <p:nvSpPr>
          <p:cNvPr id="6" name="Rettangolo 5"/>
          <p:cNvSpPr/>
          <p:nvPr/>
        </p:nvSpPr>
        <p:spPr>
          <a:xfrm>
            <a:off x="609600" y="2128698"/>
            <a:ext cx="2438399" cy="82296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Rettangolo 6"/>
          <p:cNvSpPr/>
          <p:nvPr/>
        </p:nvSpPr>
        <p:spPr>
          <a:xfrm>
            <a:off x="3337840" y="2129253"/>
            <a:ext cx="2605760" cy="82296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Rettangolo 7"/>
          <p:cNvSpPr/>
          <p:nvPr/>
        </p:nvSpPr>
        <p:spPr>
          <a:xfrm>
            <a:off x="6477000" y="2128696"/>
            <a:ext cx="2209800" cy="919303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CasellaDiTesto 9"/>
          <p:cNvSpPr txBox="1"/>
          <p:nvPr/>
        </p:nvSpPr>
        <p:spPr>
          <a:xfrm>
            <a:off x="609600" y="2286000"/>
            <a:ext cx="2728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DISTURBI CONDUZIONE</a:t>
            </a:r>
          </a:p>
          <a:p>
            <a:r>
              <a:rPr lang="it-IT" dirty="0" smtClean="0"/>
              <a:t>INTRAVENTRICOLARE 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3581400" y="2286000"/>
            <a:ext cx="1765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PREECCITAZIONE</a:t>
            </a:r>
          </a:p>
          <a:p>
            <a:r>
              <a:rPr lang="it-IT" dirty="0" smtClean="0"/>
              <a:t>VENTRICOLARE 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6781800" y="2286000"/>
            <a:ext cx="16158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ECTOPIA </a:t>
            </a:r>
          </a:p>
          <a:p>
            <a:r>
              <a:rPr lang="it-IT" dirty="0" smtClean="0"/>
              <a:t>VENTRICOLARE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743200" y="274638"/>
            <a:ext cx="2874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IL DILEMMA DEL QRS LARGO 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 smtClean="0"/>
              <a:t>La fibrillazione atriale: un problema quotidiano </a:t>
            </a:r>
            <a:endParaRPr lang="it-IT" sz="2800" dirty="0"/>
          </a:p>
        </p:txBody>
      </p:sp>
      <p:pic>
        <p:nvPicPr>
          <p:cNvPr id="4" name="Segnaposto contenuto 3" descr="fibrillazione atriale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6593" y="1600200"/>
            <a:ext cx="5210813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 err="1" smtClean="0"/>
              <a:t>Preeccitazione</a:t>
            </a:r>
            <a:r>
              <a:rPr lang="it-IT" sz="2800" dirty="0" smtClean="0"/>
              <a:t> ventricolare e WPW </a:t>
            </a:r>
            <a:br>
              <a:rPr lang="it-IT" sz="2800" dirty="0" smtClean="0"/>
            </a:br>
            <a:r>
              <a:rPr lang="it-IT" sz="2800" dirty="0" smtClean="0"/>
              <a:t>nulla sembra  più difficile di una </a:t>
            </a:r>
            <a:r>
              <a:rPr lang="it-IT" sz="2800" dirty="0" err="1" smtClean="0"/>
              <a:t>cosa…semplice</a:t>
            </a:r>
            <a:endParaRPr lang="it-IT" sz="2800" dirty="0"/>
          </a:p>
        </p:txBody>
      </p:sp>
      <p:pic>
        <p:nvPicPr>
          <p:cNvPr id="4" name="Segnaposto contenuto 3" descr="via accessoria 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tracciato BAV parox marra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066800" y="533400"/>
            <a:ext cx="6248400" cy="5592763"/>
          </a:xfrm>
        </p:spPr>
      </p:pic>
      <p:pic>
        <p:nvPicPr>
          <p:cNvPr id="8" name="Segnaposto contenuto 7" descr="marra foto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6042025" y="2570163"/>
            <a:ext cx="3101975" cy="2586037"/>
          </a:xfrm>
        </p:spPr>
      </p:pic>
      <p:sp>
        <p:nvSpPr>
          <p:cNvPr id="9" name="CasellaDiTesto 8"/>
          <p:cNvSpPr txBox="1"/>
          <p:nvPr/>
        </p:nvSpPr>
        <p:spPr>
          <a:xfrm>
            <a:off x="1066800" y="152400"/>
            <a:ext cx="4067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Blocco AV parossistico e sue conseguenze 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04800" y="6126163"/>
            <a:ext cx="8265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Un corpo in posizione eretta, durante BAV </a:t>
            </a:r>
            <a:r>
              <a:rPr lang="it-IT" dirty="0" err="1" smtClean="0"/>
              <a:t>parox</a:t>
            </a:r>
            <a:r>
              <a:rPr lang="it-IT" dirty="0" smtClean="0"/>
              <a:t>, obbedisce esclusivamente alla legge </a:t>
            </a:r>
          </a:p>
          <a:p>
            <a:r>
              <a:rPr lang="it-IT" dirty="0" smtClean="0"/>
              <a:t>di caduta dei gravi: la prima parte che sbatte per terra è la zona </a:t>
            </a:r>
            <a:r>
              <a:rPr lang="it-IT" dirty="0" err="1" smtClean="0"/>
              <a:t>fronto-orbitaria</a:t>
            </a:r>
            <a:r>
              <a:rPr lang="it-IT" dirty="0" smtClean="0"/>
              <a:t>  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000" dirty="0" smtClean="0"/>
              <a:t>Ogni aritmia   è come un pianeta che gira attorno ad una stella  </a:t>
            </a:r>
            <a:r>
              <a:rPr lang="it-IT" sz="2000" dirty="0" err="1" smtClean="0"/>
              <a:t>fissa…</a:t>
            </a:r>
            <a:endParaRPr lang="it-IT" sz="2000" dirty="0"/>
          </a:p>
        </p:txBody>
      </p:sp>
      <p:pic>
        <p:nvPicPr>
          <p:cNvPr id="6" name="Segnaposto contenuto 5" descr="1495885_fascia_di_kuipe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7360" y="2313273"/>
            <a:ext cx="5669280" cy="3099816"/>
          </a:xfrm>
        </p:spPr>
      </p:pic>
      <p:sp>
        <p:nvSpPr>
          <p:cNvPr id="7" name="CasellaDiTesto 6"/>
          <p:cNvSpPr txBox="1"/>
          <p:nvPr/>
        </p:nvSpPr>
        <p:spPr>
          <a:xfrm>
            <a:off x="3505200" y="5791200"/>
            <a:ext cx="5620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…quella</a:t>
            </a:r>
            <a:r>
              <a:rPr lang="it-IT" dirty="0" smtClean="0"/>
              <a:t> stella dovrebbe essere   la testa di ogni cardiologo</a:t>
            </a:r>
          </a:p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505200" y="274638"/>
            <a:ext cx="1760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Per </a:t>
            </a:r>
            <a:r>
              <a:rPr lang="it-IT" dirty="0" err="1" smtClean="0"/>
              <a:t>concludere…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28600" y="6160532"/>
            <a:ext cx="663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ARITMIE A COLPO </a:t>
            </a:r>
            <a:r>
              <a:rPr lang="it-IT" dirty="0" err="1" smtClean="0"/>
              <a:t>D’OCCHIO</a:t>
            </a:r>
            <a:r>
              <a:rPr lang="it-IT" dirty="0" smtClean="0"/>
              <a:t> NON BASTA A </a:t>
            </a:r>
            <a:r>
              <a:rPr lang="it-IT" dirty="0" err="1" smtClean="0"/>
              <a:t>TANTO…MA</a:t>
            </a:r>
            <a:r>
              <a:rPr lang="it-IT" dirty="0" smtClean="0"/>
              <a:t> FORSE AIUTA 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Archiloco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7" name="Segnaposto contenuto 6" descr="archilochus.gif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57200" y="3119431"/>
            <a:ext cx="4038600" cy="1487500"/>
          </a:xfrm>
        </p:spPr>
      </p:pic>
      <p:pic>
        <p:nvPicPr>
          <p:cNvPr id="8" name="Segnaposto contenuto 7" descr="archiloco_240x300_firma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077239" y="1875355"/>
            <a:ext cx="3180522" cy="3975652"/>
          </a:xfrm>
        </p:spPr>
      </p:pic>
      <p:cxnSp>
        <p:nvCxnSpPr>
          <p:cNvPr id="9" name="Connettore 1 8"/>
          <p:cNvCxnSpPr/>
          <p:nvPr/>
        </p:nvCxnSpPr>
        <p:spPr>
          <a:xfrm>
            <a:off x="1289216" y="4988781"/>
            <a:ext cx="822960" cy="82296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838200" y="6172200"/>
            <a:ext cx="7476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Se vuoi mantenere un giusto ritmo cardiaco,  fuggi dal profondo dolore e dalla</a:t>
            </a:r>
          </a:p>
          <a:p>
            <a:r>
              <a:rPr lang="it-IT" dirty="0" smtClean="0"/>
              <a:t>gioia </a:t>
            </a:r>
            <a:r>
              <a:rPr lang="it-IT" dirty="0" err="1" smtClean="0"/>
              <a:t>eccessiva…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838200" y="2057400"/>
            <a:ext cx="1339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2500 anni fa 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5867400" y="3886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6" name="Segnaposto contenuto 3" descr="elettrocardiografia delle aritmie coperti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788" y="2819401"/>
            <a:ext cx="4367212" cy="4038600"/>
          </a:xfrm>
          <a:prstGeom prst="rect">
            <a:avLst/>
          </a:prstGeom>
        </p:spPr>
      </p:pic>
      <p:pic>
        <p:nvPicPr>
          <p:cNvPr id="7" name="Segnaposto contenuto 3" descr="Cover Costantini Front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4495800"/>
            <a:ext cx="3691130" cy="2204959"/>
          </a:xfrm>
          <a:prstGeom prst="rect">
            <a:avLst/>
          </a:prstGeom>
        </p:spPr>
      </p:pic>
      <p:pic>
        <p:nvPicPr>
          <p:cNvPr id="9" name="Segnaposto contenuto 3" descr="copertina aritmia mc graw hi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17837"/>
            <a:ext cx="3606153" cy="3840163"/>
          </a:xfrm>
          <a:prstGeom prst="rect">
            <a:avLst/>
          </a:prstGeom>
        </p:spPr>
      </p:pic>
      <p:pic>
        <p:nvPicPr>
          <p:cNvPr id="10" name="Segnaposto contenuto 4" descr="copertina dizionario 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762001" y="0"/>
            <a:ext cx="7435056" cy="3078163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219200" y="304800"/>
            <a:ext cx="114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GRAZIE !!!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 descr="TV nigro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866901" y="1257301"/>
            <a:ext cx="4952998" cy="5791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000" dirty="0" err="1" smtClean="0"/>
              <a:t>…</a:t>
            </a:r>
            <a:r>
              <a:rPr lang="it-IT" sz="2000" dirty="0" smtClean="0"/>
              <a:t> e quando il blocco sparisce,  si vedono spesso  </a:t>
            </a:r>
            <a:r>
              <a:rPr lang="it-IT" sz="2000" dirty="0" err="1" smtClean="0"/>
              <a:t>T</a:t>
            </a:r>
            <a:r>
              <a:rPr lang="it-IT" sz="2000" dirty="0" smtClean="0"/>
              <a:t> negative in V1-V3…</a:t>
            </a:r>
            <a:endParaRPr lang="it-IT" sz="2000" dirty="0"/>
          </a:p>
        </p:txBody>
      </p:sp>
      <p:pic>
        <p:nvPicPr>
          <p:cNvPr id="6" name="Segnaposto contenuto 5" descr="bbs intermitt.tif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6336" y="2209800"/>
            <a:ext cx="5291328" cy="3104229"/>
          </a:xfrm>
        </p:spPr>
      </p:pic>
      <p:sp>
        <p:nvSpPr>
          <p:cNvPr id="7" name="CasellaDiTesto 6"/>
          <p:cNvSpPr txBox="1"/>
          <p:nvPr/>
        </p:nvSpPr>
        <p:spPr>
          <a:xfrm>
            <a:off x="457200" y="5791200"/>
            <a:ext cx="2824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Ma spesso si tratta solo </a:t>
            </a:r>
            <a:r>
              <a:rPr lang="it-IT" dirty="0" err="1" smtClean="0"/>
              <a:t>di…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286000" y="1752600"/>
            <a:ext cx="2192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l’aspetto e’ ischemico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err="1" smtClean="0"/>
              <a:t>Einthoven</a:t>
            </a:r>
            <a:r>
              <a:rPr lang="it-IT" sz="3600" dirty="0" smtClean="0"/>
              <a:t> (1903) </a:t>
            </a:r>
            <a:endParaRPr lang="it-IT" sz="3600" dirty="0"/>
          </a:p>
        </p:txBody>
      </p:sp>
      <p:pic>
        <p:nvPicPr>
          <p:cNvPr id="7" name="Segnaposto contenuto 6" descr="einthoven_elettrocardiografo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57200" y="2262886"/>
            <a:ext cx="4038600" cy="3200591"/>
          </a:xfrm>
        </p:spPr>
      </p:pic>
      <p:pic>
        <p:nvPicPr>
          <p:cNvPr id="8" name="Segnaposto contenuto 7" descr="triangolo di einthoven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48200" y="1848929"/>
            <a:ext cx="4038600" cy="4028504"/>
          </a:xfrm>
        </p:spPr>
      </p:pic>
      <p:sp>
        <p:nvSpPr>
          <p:cNvPr id="5" name="CasellaDiTesto 4"/>
          <p:cNvSpPr txBox="1"/>
          <p:nvPr/>
        </p:nvSpPr>
        <p:spPr>
          <a:xfrm>
            <a:off x="457200" y="5877433"/>
            <a:ext cx="7543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…un</a:t>
            </a:r>
            <a:r>
              <a:rPr lang="it-IT" dirty="0" smtClean="0"/>
              <a:t> marchingegno che segnò una </a:t>
            </a:r>
            <a:r>
              <a:rPr lang="it-IT" dirty="0" err="1" smtClean="0"/>
              <a:t>svolta…</a:t>
            </a:r>
            <a:endParaRPr lang="it-IT" dirty="0" smtClean="0"/>
          </a:p>
          <a:p>
            <a:r>
              <a:rPr lang="it-IT" dirty="0" smtClean="0"/>
              <a:t>E  offrì al genere umano una specie di stele di Rosetta atta a decifrare le aritmie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L’elettrocardiogramma: la più grande scoperta in campo </a:t>
            </a:r>
            <a:r>
              <a:rPr lang="it-IT" dirty="0" err="1" smtClean="0"/>
              <a:t>aritmologico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it-IT" sz="2400" dirty="0" smtClean="0"/>
              <a:t> </a:t>
            </a:r>
          </a:p>
          <a:p>
            <a:pPr>
              <a:buNone/>
            </a:pPr>
            <a:r>
              <a:rPr lang="it-IT" sz="3097" b="1" i="1" dirty="0" smtClean="0"/>
              <a:t>ECG ed aritmie : due facce della stessa medaglia, infatti:</a:t>
            </a:r>
          </a:p>
          <a:p>
            <a:endParaRPr lang="it-IT" sz="2400" dirty="0" smtClean="0"/>
          </a:p>
          <a:p>
            <a:endParaRPr lang="it-IT" sz="2400" dirty="0" smtClean="0"/>
          </a:p>
          <a:p>
            <a:r>
              <a:rPr lang="it-IT" sz="2400" dirty="0" smtClean="0"/>
              <a:t>L’ECG è la rilevazione dei fenomeni elettrici generati dal cuore</a:t>
            </a:r>
          </a:p>
          <a:p>
            <a:endParaRPr lang="it-IT" sz="2400" dirty="0" smtClean="0"/>
          </a:p>
          <a:p>
            <a:r>
              <a:rPr lang="it-IT" sz="2400" dirty="0" smtClean="0"/>
              <a:t>Le aritmie non sono altro che una perturbazione di quei fenomeni elettrici, che si traducono dunque in prima istanza in una alterazione dell’ECG</a:t>
            </a:r>
          </a:p>
          <a:p>
            <a:endParaRPr lang="it-IT" sz="2400" dirty="0" smtClean="0"/>
          </a:p>
          <a:p>
            <a:endParaRPr lang="it-IT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I pregi dell’ECG in </a:t>
            </a:r>
            <a:r>
              <a:rPr lang="it-IT" dirty="0" err="1" smtClean="0"/>
              <a:t>aritmologia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it-IT" dirty="0" smtClean="0"/>
              <a:t> </a:t>
            </a:r>
          </a:p>
          <a:p>
            <a:r>
              <a:rPr lang="it-IT" dirty="0" smtClean="0"/>
              <a:t>Basso costo</a:t>
            </a:r>
          </a:p>
          <a:p>
            <a:r>
              <a:rPr lang="it-IT" dirty="0" smtClean="0"/>
              <a:t>Sensibilità</a:t>
            </a:r>
          </a:p>
          <a:p>
            <a:r>
              <a:rPr lang="it-IT" dirty="0" smtClean="0"/>
              <a:t>Specificità </a:t>
            </a:r>
          </a:p>
          <a:p>
            <a:r>
              <a:rPr lang="it-IT" dirty="0" smtClean="0"/>
              <a:t>Reperibilità</a:t>
            </a:r>
          </a:p>
          <a:p>
            <a:r>
              <a:rPr lang="it-IT" dirty="0" smtClean="0"/>
              <a:t>Ripetibilità </a:t>
            </a:r>
          </a:p>
          <a:p>
            <a:r>
              <a:rPr lang="it-IT" dirty="0" smtClean="0"/>
              <a:t>Diagnosi immediata </a:t>
            </a:r>
          </a:p>
          <a:p>
            <a:r>
              <a:rPr lang="it-IT" dirty="0" smtClean="0"/>
              <a:t>Un piccolo limite :  L’ECG riflette  fenomeni elettrici generati dal miocardio comune; le aritmie coinvolgono spesso il tessuto di conduzione  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 descr="cateteri nelle cavità cardiache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417639"/>
            <a:ext cx="8382000" cy="4678362"/>
          </a:xfrm>
        </p:spPr>
      </p:pic>
      <p:sp>
        <p:nvSpPr>
          <p:cNvPr id="5" name="CasellaDiTesto 4"/>
          <p:cNvSpPr txBox="1"/>
          <p:nvPr/>
        </p:nvSpPr>
        <p:spPr>
          <a:xfrm>
            <a:off x="304800" y="6096001"/>
            <a:ext cx="6541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 questo limite si cercò di ovviare a partire dalla fine degli anni 60….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mappa attivazione atrio sin in ritmo sinusale.jpg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524000" y="1828800"/>
            <a:ext cx="4762500" cy="3571875"/>
          </a:xfrm>
        </p:spPr>
      </p:pic>
      <p:sp>
        <p:nvSpPr>
          <p:cNvPr id="5" name="CasellaDiTesto 4"/>
          <p:cNvSpPr txBox="1"/>
          <p:nvPr/>
        </p:nvSpPr>
        <p:spPr>
          <a:xfrm>
            <a:off x="457200" y="5649119"/>
            <a:ext cx="81120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Questi progressi hanno modificato lo scenario delle conoscenze e della terapia</a:t>
            </a:r>
          </a:p>
          <a:p>
            <a:r>
              <a:rPr lang="it-IT" dirty="0" smtClean="0"/>
              <a:t>delle aritmie, ma hanno  creato un solco tra il cardiologo e l’</a:t>
            </a:r>
            <a:r>
              <a:rPr lang="it-IT" dirty="0" err="1" smtClean="0"/>
              <a:t>elettrofisiologo</a:t>
            </a:r>
            <a:r>
              <a:rPr lang="it-IT" dirty="0" smtClean="0"/>
              <a:t>: </a:t>
            </a:r>
          </a:p>
          <a:p>
            <a:r>
              <a:rPr lang="it-IT" dirty="0" smtClean="0"/>
              <a:t>il primo rinuncia a risolvere il caso delegando al secondo la diagnosi e la </a:t>
            </a:r>
            <a:r>
              <a:rPr lang="it-IT" dirty="0" err="1" smtClean="0"/>
              <a:t>soluzione…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04800" y="228600"/>
            <a:ext cx="8541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…presupposto</a:t>
            </a:r>
            <a:r>
              <a:rPr lang="it-IT" dirty="0" smtClean="0"/>
              <a:t> per altre metodiche più sofisticate per lo studio delle aritmie, che aprirono</a:t>
            </a:r>
          </a:p>
          <a:p>
            <a:r>
              <a:rPr lang="it-IT" dirty="0" smtClean="0"/>
              <a:t>la strada all’ablazione TC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elettrocardiografo.jpg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1600200"/>
            <a:ext cx="5718175" cy="4525963"/>
          </a:xfrm>
        </p:spPr>
      </p:pic>
      <p:sp>
        <p:nvSpPr>
          <p:cNvPr id="5" name="CasellaDiTesto 4"/>
          <p:cNvSpPr txBox="1"/>
          <p:nvPr/>
        </p:nvSpPr>
        <p:spPr>
          <a:xfrm>
            <a:off x="381000" y="304800"/>
            <a:ext cx="87511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Questa rinuncia è deleteria per tanti motivi:</a:t>
            </a:r>
          </a:p>
          <a:p>
            <a:pPr marL="342900" indent="-342900">
              <a:buAutoNum type="arabicParenR"/>
            </a:pPr>
            <a:r>
              <a:rPr lang="it-IT" dirty="0" smtClean="0"/>
              <a:t>l’</a:t>
            </a:r>
            <a:r>
              <a:rPr lang="it-IT" dirty="0" err="1" smtClean="0"/>
              <a:t>aritmologia</a:t>
            </a:r>
            <a:r>
              <a:rPr lang="it-IT" dirty="0" smtClean="0"/>
              <a:t> , in cardiologia, è ubiquitaria, non è fatta solo di  procedure</a:t>
            </a:r>
          </a:p>
          <a:p>
            <a:pPr marL="342900" indent="-342900">
              <a:buAutoNum type="arabicParenR"/>
            </a:pPr>
            <a:r>
              <a:rPr lang="it-IT" dirty="0" smtClean="0"/>
              <a:t>Prima dell’ aritmia c’ è un paziente, con una storia clinica, con un cuore da inquadrare </a:t>
            </a:r>
          </a:p>
          <a:p>
            <a:pPr marL="342900" indent="-342900">
              <a:buAutoNum type="arabicParenR"/>
            </a:pPr>
            <a:r>
              <a:rPr lang="it-IT" dirty="0" smtClean="0"/>
              <a:t>In </a:t>
            </a:r>
            <a:r>
              <a:rPr lang="it-IT" dirty="0" err="1" smtClean="0"/>
              <a:t>aritmologia</a:t>
            </a:r>
            <a:r>
              <a:rPr lang="it-IT" dirty="0" smtClean="0"/>
              <a:t> servono a volte decisioni immediate (ne va di mezzo la vita del paziente) 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1307</Words>
  <Application>Microsoft PowerPoint per Mac</Application>
  <PresentationFormat>Presentazione su schermo (4:3)</PresentationFormat>
  <Paragraphs>179</Paragraphs>
  <Slides>32</Slides>
  <Notes>20</Notes>
  <HiddenSlides>0</HiddenSlides>
  <MMClips>0</MMClips>
  <ScaleCrop>false</ScaleCrop>
  <HeadingPairs>
    <vt:vector size="4" baseType="variant">
      <vt:variant>
        <vt:lpstr>Modello struttura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3" baseType="lpstr">
      <vt:lpstr>Tema di Office</vt:lpstr>
      <vt:lpstr>Aritmie a colpo d’occhio </vt:lpstr>
      <vt:lpstr>Diapositiva 2</vt:lpstr>
      <vt:lpstr>Archiloco </vt:lpstr>
      <vt:lpstr>Einthoven (1903) </vt:lpstr>
      <vt:lpstr>L’elettrocardiogramma: la più grande scoperta in campo aritmologico </vt:lpstr>
      <vt:lpstr>I pregi dell’ECG in aritmologia </vt:lpstr>
      <vt:lpstr>Diapositiva 7</vt:lpstr>
      <vt:lpstr>Diapositiva 8</vt:lpstr>
      <vt:lpstr>Diapositiva 9</vt:lpstr>
      <vt:lpstr>Diapositiva 10</vt:lpstr>
      <vt:lpstr>Diapositiva 11</vt:lpstr>
      <vt:lpstr> 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LA CONDUZIONE INTERMITTENTE </vt:lpstr>
      <vt:lpstr>Cardiac memory </vt:lpstr>
      <vt:lpstr>Vita, morte e miracoli elle tachicardie sopraventricolari  </vt:lpstr>
      <vt:lpstr>Le tachicardie ventricolari: raccontate e spiegate </vt:lpstr>
      <vt:lpstr>Qualsiasi condizione che esuli dal normale  meccanismo di attivazione dei ventricoli causa consumo di tempo   e produce  allargamento del QRS </vt:lpstr>
      <vt:lpstr>La fibrillazione atriale: un problema quotidiano </vt:lpstr>
      <vt:lpstr>Preeccitazione ventricolare e WPW  nulla sembra  più difficile di una cosa…semplice</vt:lpstr>
      <vt:lpstr>Diapositiva 28</vt:lpstr>
      <vt:lpstr>Ogni aritmia   è come un pianeta che gira attorno ad una stella  fissa…</vt:lpstr>
      <vt:lpstr>Diapositiva 30</vt:lpstr>
      <vt:lpstr>Diapositiva 31</vt:lpstr>
      <vt:lpstr>… e quando il blocco sparisce,  si vedono spesso  T negative in V1-V3…</vt:lpstr>
    </vt:vector>
  </TitlesOfParts>
  <Company/>
  <LinksUpToDate>false</LinksUpToDate>
  <SharedDoc>false</SharedDoc>
  <HyperlinksChanged>false</HyperlinksChanged>
  <AppVersion>12.0001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Aritmie a colpo d’occhio </dc:title>
  <dc:creator>SW</dc:creator>
  <cp:lastModifiedBy>SW</cp:lastModifiedBy>
  <cp:revision>25</cp:revision>
  <dcterms:created xsi:type="dcterms:W3CDTF">2019-10-04T16:20:42Z</dcterms:created>
  <dcterms:modified xsi:type="dcterms:W3CDTF">2019-10-04T16:27:13Z</dcterms:modified>
</cp:coreProperties>
</file>