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91" r:id="rId10"/>
  </p:sldMasterIdLst>
  <p:notesMasterIdLst>
    <p:notesMasterId r:id="rId85"/>
  </p:notesMasterIdLst>
  <p:handoutMasterIdLst>
    <p:handoutMasterId r:id="rId86"/>
  </p:handoutMasterIdLst>
  <p:sldIdLst>
    <p:sldId id="374" r:id="rId11"/>
    <p:sldId id="360" r:id="rId12"/>
    <p:sldId id="336" r:id="rId13"/>
    <p:sldId id="337" r:id="rId14"/>
    <p:sldId id="338" r:id="rId15"/>
    <p:sldId id="339" r:id="rId16"/>
    <p:sldId id="340" r:id="rId17"/>
    <p:sldId id="341" r:id="rId18"/>
    <p:sldId id="342" r:id="rId19"/>
    <p:sldId id="343" r:id="rId20"/>
    <p:sldId id="344" r:id="rId21"/>
    <p:sldId id="257" r:id="rId22"/>
    <p:sldId id="261" r:id="rId23"/>
    <p:sldId id="262" r:id="rId24"/>
    <p:sldId id="263" r:id="rId25"/>
    <p:sldId id="264" r:id="rId26"/>
    <p:sldId id="267" r:id="rId27"/>
    <p:sldId id="269" r:id="rId28"/>
    <p:sldId id="270" r:id="rId29"/>
    <p:sldId id="275" r:id="rId30"/>
    <p:sldId id="276" r:id="rId31"/>
    <p:sldId id="277" r:id="rId32"/>
    <p:sldId id="280" r:id="rId33"/>
    <p:sldId id="281" r:id="rId34"/>
    <p:sldId id="282" r:id="rId35"/>
    <p:sldId id="283" r:id="rId36"/>
    <p:sldId id="284" r:id="rId37"/>
    <p:sldId id="285" r:id="rId38"/>
    <p:sldId id="286" r:id="rId39"/>
    <p:sldId id="291" r:id="rId40"/>
    <p:sldId id="292" r:id="rId41"/>
    <p:sldId id="297" r:id="rId42"/>
    <p:sldId id="298" r:id="rId43"/>
    <p:sldId id="300" r:id="rId44"/>
    <p:sldId id="301" r:id="rId45"/>
    <p:sldId id="307" r:id="rId46"/>
    <p:sldId id="314" r:id="rId47"/>
    <p:sldId id="315" r:id="rId48"/>
    <p:sldId id="318" r:id="rId49"/>
    <p:sldId id="319" r:id="rId50"/>
    <p:sldId id="320" r:id="rId51"/>
    <p:sldId id="321" r:id="rId52"/>
    <p:sldId id="322" r:id="rId53"/>
    <p:sldId id="323" r:id="rId54"/>
    <p:sldId id="324" r:id="rId55"/>
    <p:sldId id="325" r:id="rId56"/>
    <p:sldId id="326" r:id="rId57"/>
    <p:sldId id="328" r:id="rId58"/>
    <p:sldId id="345" r:id="rId59"/>
    <p:sldId id="346" r:id="rId60"/>
    <p:sldId id="347" r:id="rId61"/>
    <p:sldId id="348" r:id="rId62"/>
    <p:sldId id="361" r:id="rId63"/>
    <p:sldId id="350" r:id="rId64"/>
    <p:sldId id="362" r:id="rId65"/>
    <p:sldId id="363" r:id="rId66"/>
    <p:sldId id="349" r:id="rId67"/>
    <p:sldId id="351" r:id="rId68"/>
    <p:sldId id="366" r:id="rId69"/>
    <p:sldId id="352" r:id="rId70"/>
    <p:sldId id="353" r:id="rId71"/>
    <p:sldId id="354" r:id="rId72"/>
    <p:sldId id="364" r:id="rId73"/>
    <p:sldId id="355" r:id="rId74"/>
    <p:sldId id="365" r:id="rId75"/>
    <p:sldId id="357" r:id="rId76"/>
    <p:sldId id="367" r:id="rId77"/>
    <p:sldId id="368" r:id="rId78"/>
    <p:sldId id="369" r:id="rId79"/>
    <p:sldId id="370" r:id="rId80"/>
    <p:sldId id="371" r:id="rId81"/>
    <p:sldId id="372" r:id="rId82"/>
    <p:sldId id="359" r:id="rId83"/>
    <p:sldId id="373" r:id="rId8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378" y="-67"/>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tableStyles" Target="tableStyles.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handoutMaster" Target="handoutMasters/handoutMaster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autoTitleDeleted val="1"/>
    <c:plotArea>
      <c:layout>
        <c:manualLayout>
          <c:layoutTarget val="inner"/>
          <c:xMode val="edge"/>
          <c:yMode val="edge"/>
          <c:x val="0"/>
          <c:y val="2.5116279069767402E-2"/>
          <c:w val="0.98438048438048398"/>
          <c:h val="0.81725158562367961"/>
        </c:manualLayout>
      </c:layout>
      <c:barChart>
        <c:barDir val="col"/>
        <c:grouping val="clustered"/>
        <c:ser>
          <c:idx val="0"/>
          <c:order val="0"/>
          <c:tx>
            <c:strRef>
              <c:f>label 0</c:f>
              <c:strCache>
                <c:ptCount val="1"/>
                <c:pt idx="0">
                  <c:v>IABP</c:v>
                </c:pt>
              </c:strCache>
            </c:strRef>
          </c:tx>
          <c:spPr>
            <a:solidFill>
              <a:srgbClr val="B2B2B2"/>
            </a:solidFill>
            <a:ln w="9360">
              <a:solidFill>
                <a:srgbClr val="B2B2B2"/>
              </a:solidFill>
              <a:round/>
            </a:ln>
          </c:spPr>
          <c:dLbls>
            <c:spPr>
              <a:noFill/>
              <a:ln>
                <a:noFill/>
              </a:ln>
              <a:effectLst/>
            </c:spPr>
            <c:txPr>
              <a:bodyPr/>
              <a:lstStyle/>
              <a:p>
                <a:pPr>
                  <a:defRPr>
                    <a:solidFill>
                      <a:srgbClr val="FFFF00"/>
                    </a:solidFill>
                  </a:defRPr>
                </a:pPr>
                <a:endParaRPr lang="it-IT"/>
              </a:p>
            </c:txPr>
            <c:dLblPos val="outEnd"/>
            <c:showVal val="1"/>
            <c:showBubbleSize val="1"/>
            <c:extLst xmlns:c16r2="http://schemas.microsoft.com/office/drawing/2015/06/chart">
              <c:ext xmlns:c15="http://schemas.microsoft.com/office/drawing/2012/chart" uri="{CE6537A1-D6FC-4f65-9D91-7224C49458BB}">
                <c15:layout/>
                <c15:showLeaderLines val="0"/>
              </c:ext>
            </c:extLst>
          </c:dLbls>
          <c:cat>
            <c:strRef>
              <c:f>categories</c:f>
              <c:strCache>
                <c:ptCount val="2"/>
                <c:pt idx="0">
                  <c:v>30 day MAE</c:v>
                </c:pt>
                <c:pt idx="1">
                  <c:v>90 day MAE</c:v>
                </c:pt>
              </c:strCache>
            </c:strRef>
          </c:cat>
          <c:val>
            <c:numRef>
              <c:f>0</c:f>
              <c:numCache>
                <c:formatCode>General</c:formatCode>
                <c:ptCount val="2"/>
                <c:pt idx="0">
                  <c:v>0.42200000000000032</c:v>
                </c:pt>
                <c:pt idx="1">
                  <c:v>0.51</c:v>
                </c:pt>
              </c:numCache>
            </c:numRef>
          </c:val>
          <c:extLst xmlns:c16r2="http://schemas.microsoft.com/office/drawing/2015/06/chart">
            <c:ext xmlns:c16="http://schemas.microsoft.com/office/drawing/2014/chart" uri="{C3380CC4-5D6E-409C-BE32-E72D297353CC}">
              <c16:uniqueId val="{00000000-E3D3-4B00-BA45-0333CF9437DE}"/>
            </c:ext>
          </c:extLst>
        </c:ser>
        <c:ser>
          <c:idx val="1"/>
          <c:order val="1"/>
          <c:tx>
            <c:strRef>
              <c:f>label 1</c:f>
              <c:strCache>
                <c:ptCount val="1"/>
                <c:pt idx="0">
                  <c:v>Impella</c:v>
                </c:pt>
              </c:strCache>
            </c:strRef>
          </c:tx>
          <c:spPr>
            <a:solidFill>
              <a:srgbClr val="FFC000"/>
            </a:solidFill>
            <a:ln w="9360">
              <a:solidFill>
                <a:srgbClr val="AEAEAE"/>
              </a:solidFill>
              <a:round/>
            </a:ln>
          </c:spPr>
          <c:dLbls>
            <c:spPr>
              <a:noFill/>
              <a:ln>
                <a:noFill/>
              </a:ln>
              <a:effectLst/>
            </c:spPr>
            <c:txPr>
              <a:bodyPr/>
              <a:lstStyle/>
              <a:p>
                <a:pPr>
                  <a:defRPr>
                    <a:solidFill>
                      <a:srgbClr val="FFFF00"/>
                    </a:solidFill>
                  </a:defRPr>
                </a:pPr>
                <a:endParaRPr lang="it-IT"/>
              </a:p>
            </c:txPr>
            <c:dLblPos val="outEnd"/>
            <c:showVal val="1"/>
            <c:showBubbleSize val="1"/>
            <c:extLst xmlns:c16r2="http://schemas.microsoft.com/office/drawing/2015/06/chart">
              <c:ext xmlns:c15="http://schemas.microsoft.com/office/drawing/2012/chart" uri="{CE6537A1-D6FC-4f65-9D91-7224C49458BB}">
                <c15:layout/>
                <c15:showLeaderLines val="0"/>
              </c:ext>
            </c:extLst>
          </c:dLbls>
          <c:cat>
            <c:strRef>
              <c:f>categories</c:f>
              <c:strCache>
                <c:ptCount val="2"/>
                <c:pt idx="0">
                  <c:v>30 day MAE</c:v>
                </c:pt>
                <c:pt idx="1">
                  <c:v>90 day MAE</c:v>
                </c:pt>
              </c:strCache>
            </c:strRef>
          </c:cat>
          <c:val>
            <c:numRef>
              <c:f>1</c:f>
              <c:numCache>
                <c:formatCode>General</c:formatCode>
                <c:ptCount val="2"/>
                <c:pt idx="0">
                  <c:v>0.34300000000000075</c:v>
                </c:pt>
                <c:pt idx="1">
                  <c:v>0.4</c:v>
                </c:pt>
              </c:numCache>
            </c:numRef>
          </c:val>
          <c:extLst xmlns:c16r2="http://schemas.microsoft.com/office/drawing/2015/06/chart">
            <c:ext xmlns:c16="http://schemas.microsoft.com/office/drawing/2014/chart" uri="{C3380CC4-5D6E-409C-BE32-E72D297353CC}">
              <c16:uniqueId val="{00000001-E3D3-4B00-BA45-0333CF9437DE}"/>
            </c:ext>
          </c:extLst>
        </c:ser>
        <c:gapWidth val="55"/>
        <c:axId val="161168000"/>
        <c:axId val="161202560"/>
      </c:barChart>
      <c:catAx>
        <c:axId val="161168000"/>
        <c:scaling>
          <c:orientation val="minMax"/>
        </c:scaling>
        <c:axPos val="b"/>
        <c:numFmt formatCode="General" sourceLinked="1"/>
        <c:majorTickMark val="none"/>
        <c:tickLblPos val="nextTo"/>
        <c:spPr>
          <a:ln w="9360">
            <a:solidFill>
              <a:srgbClr val="F9F9F9"/>
            </a:solidFill>
            <a:round/>
          </a:ln>
        </c:spPr>
        <c:txPr>
          <a:bodyPr/>
          <a:lstStyle/>
          <a:p>
            <a:pPr>
              <a:defRPr sz="1600" b="0" strike="noStrike" spc="-1">
                <a:solidFill>
                  <a:srgbClr val="FFFFFF"/>
                </a:solidFill>
                <a:latin typeface="Arial"/>
              </a:defRPr>
            </a:pPr>
            <a:endParaRPr lang="it-IT"/>
          </a:p>
        </c:txPr>
        <c:crossAx val="161202560"/>
        <c:crosses val="autoZero"/>
        <c:auto val="1"/>
        <c:lblAlgn val="ctr"/>
        <c:lblOffset val="100"/>
        <c:noMultiLvlLbl val="1"/>
      </c:catAx>
      <c:valAx>
        <c:axId val="161202560"/>
        <c:scaling>
          <c:orientation val="minMax"/>
          <c:min val="0.2"/>
        </c:scaling>
        <c:axPos val="l"/>
        <c:numFmt formatCode="0.0%" sourceLinked="0"/>
        <c:majorTickMark val="none"/>
        <c:tickLblPos val="none"/>
        <c:spPr>
          <a:ln w="9360">
            <a:noFill/>
          </a:ln>
        </c:spPr>
        <c:txPr>
          <a:bodyPr/>
          <a:lstStyle/>
          <a:p>
            <a:pPr>
              <a:defRPr sz="1800" b="0" strike="noStrike" spc="-1">
                <a:solidFill>
                  <a:srgbClr val="FFFFFF"/>
                </a:solidFill>
                <a:latin typeface="Arial"/>
              </a:defRPr>
            </a:pPr>
            <a:endParaRPr lang="it-IT"/>
          </a:p>
        </c:txPr>
        <c:crossAx val="161168000"/>
        <c:crosses val="autoZero"/>
        <c:crossBetween val="between"/>
      </c:valAx>
      <c:spPr>
        <a:solidFill>
          <a:srgbClr val="000099"/>
        </a:solidFill>
        <a:ln>
          <a:noFill/>
        </a:ln>
      </c:spPr>
    </c:plotArea>
    <c:plotVisOnly val="1"/>
    <c:dispBlanksAs val="gap"/>
    <c:showDLblsOverMax val="1"/>
  </c:chart>
  <c:spPr>
    <a:noFill/>
    <a:ln>
      <a:noFill/>
    </a:ln>
  </c:spPr>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chart>
    <c:autoTitleDeleted val="1"/>
    <c:plotArea>
      <c:layout>
        <c:manualLayout>
          <c:layoutTarget val="inner"/>
          <c:xMode val="edge"/>
          <c:yMode val="edge"/>
          <c:x val="9.6525096525097252E-3"/>
          <c:y val="2.5110505031505678E-2"/>
          <c:w val="0.98438048438048398"/>
          <c:h val="0.81717295213016095"/>
        </c:manualLayout>
      </c:layout>
      <c:barChart>
        <c:barDir val="col"/>
        <c:grouping val="clustered"/>
        <c:ser>
          <c:idx val="0"/>
          <c:order val="0"/>
          <c:tx>
            <c:strRef>
              <c:f>label 0</c:f>
              <c:strCache>
                <c:ptCount val="1"/>
                <c:pt idx="0">
                  <c:v>IABP</c:v>
                </c:pt>
              </c:strCache>
            </c:strRef>
          </c:tx>
          <c:spPr>
            <a:ln w="9360">
              <a:noFill/>
            </a:ln>
          </c:spPr>
          <c:dLbls>
            <c:spPr>
              <a:noFill/>
              <a:ln>
                <a:noFill/>
              </a:ln>
              <a:effectLst/>
            </c:spPr>
            <c:showBubbleSize val="1"/>
            <c:extLst xmlns:c16r2="http://schemas.microsoft.com/office/drawing/2015/06/chart">
              <c:ext xmlns:c15="http://schemas.microsoft.com/office/drawing/2012/chart" uri="{CE6537A1-D6FC-4f65-9D91-7224C49458BB}">
                <c15:showLeaderLines val="0"/>
              </c:ext>
            </c:extLst>
          </c:dLbls>
          <c:val>
            <c:numRef>
              <c:f>0</c:f>
              <c:numCache>
                <c:formatCode>General</c:formatCode>
                <c:ptCount val="1"/>
                <c:pt idx="0">
                  <c:v>-14.2</c:v>
                </c:pt>
              </c:numCache>
            </c:numRef>
          </c:val>
          <c:extLst xmlns:c16r2="http://schemas.microsoft.com/office/drawing/2015/06/chart">
            <c:ext xmlns:c16="http://schemas.microsoft.com/office/drawing/2014/chart" uri="{C3380CC4-5D6E-409C-BE32-E72D297353CC}">
              <c16:uniqueId val="{00000000-599D-4A7D-BEE6-E4740A80A228}"/>
            </c:ext>
          </c:extLst>
        </c:ser>
        <c:ser>
          <c:idx val="1"/>
          <c:order val="1"/>
          <c:tx>
            <c:strRef>
              <c:f>label 1</c:f>
              <c:strCache>
                <c:ptCount val="1"/>
                <c:pt idx="0">
                  <c:v>Impella</c:v>
                </c:pt>
              </c:strCache>
            </c:strRef>
          </c:tx>
          <c:spPr>
            <a:solidFill>
              <a:srgbClr val="FDB913"/>
            </a:solidFill>
            <a:ln w="9360">
              <a:solidFill>
                <a:srgbClr val="FEE3A1"/>
              </a:solidFill>
              <a:round/>
            </a:ln>
          </c:spPr>
          <c:dLbls>
            <c:spPr>
              <a:noFill/>
              <a:ln>
                <a:noFill/>
              </a:ln>
              <a:effectLst/>
            </c:spPr>
            <c:showBubbleSize val="1"/>
            <c:extLst xmlns:c16r2="http://schemas.microsoft.com/office/drawing/2015/06/chart">
              <c:ext xmlns:c15="http://schemas.microsoft.com/office/drawing/2012/chart" uri="{CE6537A1-D6FC-4f65-9D91-7224C49458BB}">
                <c15:showLeaderLines val="0"/>
              </c:ext>
            </c:extLst>
          </c:dLbls>
          <c:val>
            <c:numRef>
              <c:f>1</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599D-4A7D-BEE6-E4740A80A228}"/>
            </c:ext>
          </c:extLst>
        </c:ser>
        <c:gapWidth val="60"/>
        <c:overlap val="-68"/>
        <c:axId val="161555584"/>
        <c:axId val="161557120"/>
      </c:barChart>
      <c:catAx>
        <c:axId val="161555584"/>
        <c:scaling>
          <c:orientation val="minMax"/>
        </c:scaling>
        <c:delete val="1"/>
        <c:axPos val="b"/>
        <c:numFmt formatCode="dd/mm/yyyy" sourceLinked="1"/>
        <c:majorTickMark val="none"/>
        <c:tickLblPos val="none"/>
        <c:crossAx val="161557120"/>
        <c:crosses val="autoZero"/>
        <c:auto val="1"/>
        <c:lblAlgn val="ctr"/>
        <c:lblOffset val="100"/>
        <c:noMultiLvlLbl val="1"/>
      </c:catAx>
      <c:valAx>
        <c:axId val="161557120"/>
        <c:scaling>
          <c:orientation val="minMax"/>
          <c:max val="0"/>
          <c:min val="-20"/>
        </c:scaling>
        <c:axPos val="l"/>
        <c:numFmt formatCode="0.0" sourceLinked="0"/>
        <c:majorTickMark val="none"/>
        <c:tickLblPos val="none"/>
        <c:spPr>
          <a:ln w="9360">
            <a:noFill/>
          </a:ln>
        </c:spPr>
        <c:txPr>
          <a:bodyPr/>
          <a:lstStyle/>
          <a:p>
            <a:pPr>
              <a:defRPr sz="1800" b="0" strike="noStrike" spc="-1">
                <a:solidFill>
                  <a:srgbClr val="FFFFFF"/>
                </a:solidFill>
                <a:latin typeface="Arial"/>
              </a:defRPr>
            </a:pPr>
            <a:endParaRPr lang="it-IT"/>
          </a:p>
        </c:txPr>
        <c:crossAx val="161555584"/>
        <c:crosses val="autoZero"/>
        <c:crossBetween val="between"/>
      </c:valAx>
      <c:spPr>
        <a:solidFill>
          <a:srgbClr val="0033FF"/>
        </a:solidFill>
        <a:ln>
          <a:noFill/>
        </a:ln>
      </c:spPr>
    </c:plotArea>
    <c:plotVisOnly val="1"/>
    <c:dispBlanksAs val="gap"/>
    <c:showDLblsOverMax val="1"/>
  </c:chart>
  <c:spPr>
    <a:noFill/>
    <a:ln>
      <a:noFill/>
    </a:ln>
  </c:spPr>
</c:chartSpace>
</file>

<file path=ppt/charts/chart3.xml><?xml version="1.0" encoding="utf-8"?>
<c:chartSpace xmlns:c="http://schemas.openxmlformats.org/drawingml/2006/chart" xmlns:a="http://schemas.openxmlformats.org/drawingml/2006/main" xmlns:r="http://schemas.openxmlformats.org/officeDocument/2006/relationships">
  <c:lang val="it-IT"/>
  <c:chart>
    <c:autoTitleDeleted val="1"/>
    <c:plotArea>
      <c:layout/>
      <c:barChart>
        <c:barDir val="col"/>
        <c:grouping val="clustered"/>
        <c:ser>
          <c:idx val="0"/>
          <c:order val="0"/>
          <c:tx>
            <c:strRef>
              <c:f>label 0</c:f>
              <c:strCache>
                <c:ptCount val="1"/>
                <c:pt idx="0">
                  <c:v>IABP</c:v>
                </c:pt>
              </c:strCache>
            </c:strRef>
          </c:tx>
          <c:spPr>
            <a:solidFill>
              <a:srgbClr val="B2B2B2"/>
            </a:solidFill>
            <a:ln w="9360">
              <a:solidFill>
                <a:srgbClr val="99ADFF"/>
              </a:solidFill>
              <a:round/>
            </a:ln>
          </c:spPr>
          <c:dLbls>
            <c:spPr>
              <a:noFill/>
              <a:ln>
                <a:noFill/>
              </a:ln>
              <a:effectLst/>
            </c:spPr>
            <c:txPr>
              <a:bodyPr/>
              <a:lstStyle/>
              <a:p>
                <a:pPr>
                  <a:defRPr>
                    <a:solidFill>
                      <a:srgbClr val="FFFF00"/>
                    </a:solidFill>
                  </a:defRPr>
                </a:pPr>
                <a:endParaRPr lang="it-IT"/>
              </a:p>
            </c:txPr>
            <c:dLblPos val="outEnd"/>
            <c:showVal val="1"/>
            <c:showBubbleSize val="1"/>
            <c:extLst xmlns:c16r2="http://schemas.microsoft.com/office/drawing/2015/06/chart">
              <c:ext xmlns:c15="http://schemas.microsoft.com/office/drawing/2012/chart" uri="{CE6537A1-D6FC-4f65-9D91-7224C49458BB}">
                <c15:layout/>
                <c15:showLeaderLines val="0"/>
              </c:ext>
            </c:extLst>
          </c:dLbls>
          <c:cat>
            <c:strRef>
              <c:f>categories</c:f>
              <c:strCache>
                <c:ptCount val="3"/>
                <c:pt idx="0">
                  <c:v>1 Vessel Treated</c:v>
                </c:pt>
                <c:pt idx="1">
                  <c:v>2 Vessels Treated</c:v>
                </c:pt>
                <c:pt idx="2">
                  <c:v>3 Vessels Treated</c:v>
                </c:pt>
              </c:strCache>
            </c:strRef>
          </c:cat>
          <c:val>
            <c:numRef>
              <c:f>0</c:f>
              <c:numCache>
                <c:formatCode>General</c:formatCode>
                <c:ptCount val="3"/>
                <c:pt idx="0">
                  <c:v>-0.13100000000000001</c:v>
                </c:pt>
                <c:pt idx="1">
                  <c:v>-0.14900000000000024</c:v>
                </c:pt>
                <c:pt idx="2">
                  <c:v>-0.18800000000000042</c:v>
                </c:pt>
              </c:numCache>
            </c:numRef>
          </c:val>
          <c:extLst xmlns:c16r2="http://schemas.microsoft.com/office/drawing/2015/06/chart">
            <c:ext xmlns:c16="http://schemas.microsoft.com/office/drawing/2014/chart" uri="{C3380CC4-5D6E-409C-BE32-E72D297353CC}">
              <c16:uniqueId val="{00000000-3C13-4744-8D77-046F61234347}"/>
            </c:ext>
          </c:extLst>
        </c:ser>
        <c:ser>
          <c:idx val="1"/>
          <c:order val="1"/>
          <c:tx>
            <c:strRef>
              <c:f>label 1</c:f>
              <c:strCache>
                <c:ptCount val="1"/>
                <c:pt idx="0">
                  <c:v>Impella</c:v>
                </c:pt>
              </c:strCache>
            </c:strRef>
          </c:tx>
          <c:spPr>
            <a:solidFill>
              <a:srgbClr val="FDB913"/>
            </a:solidFill>
            <a:ln w="9360">
              <a:solidFill>
                <a:srgbClr val="FEE3A1"/>
              </a:solidFill>
              <a:round/>
            </a:ln>
          </c:spPr>
          <c:dLbls>
            <c:spPr>
              <a:noFill/>
              <a:ln>
                <a:noFill/>
              </a:ln>
              <a:effectLst/>
            </c:spPr>
            <c:txPr>
              <a:bodyPr/>
              <a:lstStyle/>
              <a:p>
                <a:pPr>
                  <a:defRPr>
                    <a:solidFill>
                      <a:srgbClr val="FFFF00"/>
                    </a:solidFill>
                  </a:defRPr>
                </a:pPr>
                <a:endParaRPr lang="it-IT"/>
              </a:p>
            </c:txPr>
            <c:dLblPos val="outEnd"/>
            <c:showVal val="1"/>
            <c:showBubbleSize val="1"/>
            <c:extLst xmlns:c16r2="http://schemas.microsoft.com/office/drawing/2015/06/chart">
              <c:ext xmlns:c15="http://schemas.microsoft.com/office/drawing/2012/chart" uri="{CE6537A1-D6FC-4f65-9D91-7224C49458BB}">
                <c15:layout/>
                <c15:showLeaderLines val="0"/>
              </c:ext>
            </c:extLst>
          </c:dLbls>
          <c:cat>
            <c:strRef>
              <c:f>categories</c:f>
              <c:strCache>
                <c:ptCount val="3"/>
                <c:pt idx="0">
                  <c:v>1 Vessel Treated</c:v>
                </c:pt>
                <c:pt idx="1">
                  <c:v>2 Vessels Treated</c:v>
                </c:pt>
                <c:pt idx="2">
                  <c:v>3 Vessels Treated</c:v>
                </c:pt>
              </c:strCache>
            </c:strRef>
          </c:cat>
          <c:val>
            <c:numRef>
              <c:f>1</c:f>
              <c:numCache>
                <c:formatCode>General</c:formatCode>
                <c:ptCount val="3"/>
                <c:pt idx="0">
                  <c:v>-2.7000000000000399E-2</c:v>
                </c:pt>
                <c:pt idx="1">
                  <c:v>-8.5000000000000006E-2</c:v>
                </c:pt>
                <c:pt idx="2">
                  <c:v>-7.5999999999999998E-2</c:v>
                </c:pt>
              </c:numCache>
            </c:numRef>
          </c:val>
          <c:extLst xmlns:c16r2="http://schemas.microsoft.com/office/drawing/2015/06/chart">
            <c:ext xmlns:c16="http://schemas.microsoft.com/office/drawing/2014/chart" uri="{C3380CC4-5D6E-409C-BE32-E72D297353CC}">
              <c16:uniqueId val="{00000001-3C13-4744-8D77-046F61234347}"/>
            </c:ext>
          </c:extLst>
        </c:ser>
        <c:gapWidth val="123"/>
        <c:overlap val="-28"/>
        <c:axId val="161783808"/>
        <c:axId val="161785344"/>
      </c:barChart>
      <c:catAx>
        <c:axId val="161783808"/>
        <c:scaling>
          <c:orientation val="minMax"/>
        </c:scaling>
        <c:axPos val="b"/>
        <c:numFmt formatCode="General" sourceLinked="1"/>
        <c:majorTickMark val="none"/>
        <c:tickLblPos val="high"/>
        <c:spPr>
          <a:ln w="9360">
            <a:solidFill>
              <a:srgbClr val="F9F9F9"/>
            </a:solidFill>
            <a:round/>
          </a:ln>
        </c:spPr>
        <c:txPr>
          <a:bodyPr/>
          <a:lstStyle/>
          <a:p>
            <a:pPr>
              <a:defRPr sz="1400" b="1" strike="noStrike" spc="-1">
                <a:solidFill>
                  <a:srgbClr val="FFFFFF"/>
                </a:solidFill>
                <a:latin typeface="Arial"/>
              </a:defRPr>
            </a:pPr>
            <a:endParaRPr lang="it-IT"/>
          </a:p>
        </c:txPr>
        <c:crossAx val="161785344"/>
        <c:crosses val="autoZero"/>
        <c:auto val="1"/>
        <c:lblAlgn val="ctr"/>
        <c:lblOffset val="100"/>
        <c:noMultiLvlLbl val="1"/>
      </c:catAx>
      <c:valAx>
        <c:axId val="161785344"/>
        <c:scaling>
          <c:orientation val="minMax"/>
        </c:scaling>
        <c:delete val="1"/>
        <c:axPos val="l"/>
        <c:numFmt formatCode="0.0%" sourceLinked="0"/>
        <c:tickLblPos val="none"/>
        <c:crossAx val="161783808"/>
        <c:crosses val="autoZero"/>
        <c:crossBetween val="between"/>
      </c:valAx>
      <c:spPr>
        <a:solidFill>
          <a:srgbClr val="0033FF"/>
        </a:solidFill>
        <a:ln>
          <a:noFill/>
        </a:ln>
      </c:spPr>
    </c:plotArea>
    <c:plotVisOnly val="1"/>
    <c:dispBlanksAs val="gap"/>
    <c:showDLblsOverMax val="1"/>
  </c:chart>
  <c:spPr>
    <a:noFill/>
    <a:ln>
      <a:noFill/>
    </a:ln>
  </c:spPr>
</c:chartSpace>
</file>

<file path=ppt/charts/chart4.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1.7071044602644199E-2"/>
          <c:y val="2.8888670531590801E-2"/>
          <c:w val="0.95314543077146663"/>
          <c:h val="0.87118011201729395"/>
        </c:manualLayout>
      </c:layout>
      <c:barChart>
        <c:barDir val="col"/>
        <c:grouping val="clustered"/>
        <c:ser>
          <c:idx val="0"/>
          <c:order val="0"/>
          <c:tx>
            <c:strRef>
              <c:f>label 0</c:f>
              <c:strCache>
                <c:ptCount val="1"/>
                <c:pt idx="0">
                  <c:v>MACCE</c:v>
                </c:pt>
              </c:strCache>
            </c:strRef>
          </c:tx>
          <c:spPr>
            <a:solidFill>
              <a:srgbClr val="BFBFBF"/>
            </a:solidFill>
            <a:ln w="12600">
              <a:solidFill>
                <a:srgbClr val="99ADFF"/>
              </a:solidFill>
              <a:round/>
            </a:ln>
          </c:spPr>
          <c:dLbls>
            <c:spPr>
              <a:noFill/>
            </c:spPr>
            <c:txPr>
              <a:bodyPr/>
              <a:lstStyle/>
              <a:p>
                <a:pPr>
                  <a:defRPr>
                    <a:solidFill>
                      <a:srgbClr val="FFFF00"/>
                    </a:solidFill>
                  </a:defRPr>
                </a:pPr>
                <a:endParaRPr lang="it-IT"/>
              </a:p>
            </c:txPr>
            <c:dLblPos val="outEnd"/>
            <c:showVal val="1"/>
            <c:showBubbleSize val="1"/>
            <c:extLst xmlns:c16r2="http://schemas.microsoft.com/office/drawing/2015/06/chart">
              <c:ext xmlns:c15="http://schemas.microsoft.com/office/drawing/2012/chart" uri="{CE6537A1-D6FC-4f65-9D91-7224C49458BB}">
                <c15:layout/>
                <c15:showLeaderLines val="0"/>
              </c:ext>
            </c:extLst>
          </c:dLbls>
          <c:cat>
            <c:strRef>
              <c:f>categories</c:f>
              <c:strCache>
                <c:ptCount val="2"/>
                <c:pt idx="0">
                  <c:v>1 Vessel Treated</c:v>
                </c:pt>
                <c:pt idx="1">
                  <c:v>2  or 3 Vessels Treated</c:v>
                </c:pt>
              </c:strCache>
            </c:strRef>
          </c:cat>
          <c:val>
            <c:numRef>
              <c:f>0</c:f>
              <c:numCache>
                <c:formatCode>General</c:formatCode>
                <c:ptCount val="2"/>
                <c:pt idx="0">
                  <c:v>0.35000000000000031</c:v>
                </c:pt>
                <c:pt idx="1">
                  <c:v>0.28500000000000031</c:v>
                </c:pt>
              </c:numCache>
            </c:numRef>
          </c:val>
          <c:extLst xmlns:c16r2="http://schemas.microsoft.com/office/drawing/2015/06/chart">
            <c:ext xmlns:c16="http://schemas.microsoft.com/office/drawing/2014/chart" uri="{C3380CC4-5D6E-409C-BE32-E72D297353CC}">
              <c16:uniqueId val="{00000000-5CF0-4383-9E4C-0857BE678A03}"/>
            </c:ext>
          </c:extLst>
        </c:ser>
        <c:ser>
          <c:idx val="1"/>
          <c:order val="1"/>
          <c:tx>
            <c:strRef>
              <c:f>label 1</c:f>
              <c:strCache>
                <c:ptCount val="1"/>
                <c:pt idx="0">
                  <c:v>MACCE2</c:v>
                </c:pt>
              </c:strCache>
            </c:strRef>
          </c:tx>
          <c:spPr>
            <a:solidFill>
              <a:srgbClr val="FDB913"/>
            </a:solidFill>
            <a:ln>
              <a:solidFill>
                <a:srgbClr val="FFFFFF"/>
              </a:solidFill>
            </a:ln>
          </c:spPr>
          <c:dLbls>
            <c:spPr>
              <a:noFill/>
            </c:spPr>
            <c:txPr>
              <a:bodyPr/>
              <a:lstStyle/>
              <a:p>
                <a:pPr>
                  <a:defRPr>
                    <a:solidFill>
                      <a:srgbClr val="FFFF00"/>
                    </a:solidFill>
                  </a:defRPr>
                </a:pPr>
                <a:endParaRPr lang="it-IT"/>
              </a:p>
            </c:txPr>
            <c:dLblPos val="outEnd"/>
            <c:showVal val="1"/>
            <c:showBubbleSize val="1"/>
            <c:extLst xmlns:c16r2="http://schemas.microsoft.com/office/drawing/2015/06/chart">
              <c:ext xmlns:c15="http://schemas.microsoft.com/office/drawing/2012/chart" uri="{CE6537A1-D6FC-4f65-9D91-7224C49458BB}">
                <c15:layout/>
                <c15:showLeaderLines val="0"/>
              </c:ext>
            </c:extLst>
          </c:dLbls>
          <c:cat>
            <c:strRef>
              <c:f>categories</c:f>
              <c:strCache>
                <c:ptCount val="2"/>
                <c:pt idx="0">
                  <c:v>1 Vessel Treated</c:v>
                </c:pt>
                <c:pt idx="1">
                  <c:v>2  or 3 Vessels Treated</c:v>
                </c:pt>
              </c:strCache>
            </c:strRef>
          </c:cat>
          <c:val>
            <c:numRef>
              <c:f>1</c:f>
              <c:numCache>
                <c:formatCode>General</c:formatCode>
                <c:ptCount val="2"/>
                <c:pt idx="0">
                  <c:v>0.3250000000000059</c:v>
                </c:pt>
                <c:pt idx="1">
                  <c:v>0.15900000000000242</c:v>
                </c:pt>
              </c:numCache>
            </c:numRef>
          </c:val>
          <c:extLst xmlns:c16r2="http://schemas.microsoft.com/office/drawing/2015/06/chart">
            <c:ext xmlns:c16="http://schemas.microsoft.com/office/drawing/2014/chart" uri="{C3380CC4-5D6E-409C-BE32-E72D297353CC}">
              <c16:uniqueId val="{00000001-5CF0-4383-9E4C-0857BE678A03}"/>
            </c:ext>
          </c:extLst>
        </c:ser>
        <c:gapWidth val="90"/>
        <c:overlap val="-6"/>
        <c:axId val="161962624"/>
        <c:axId val="161972608"/>
      </c:barChart>
      <c:catAx>
        <c:axId val="161962624"/>
        <c:scaling>
          <c:orientation val="minMax"/>
        </c:scaling>
        <c:delete val="1"/>
        <c:axPos val="b"/>
        <c:numFmt formatCode="General" sourceLinked="1"/>
        <c:tickLblPos val="none"/>
        <c:crossAx val="161972608"/>
        <c:crosses val="autoZero"/>
        <c:auto val="1"/>
        <c:lblAlgn val="ctr"/>
        <c:lblOffset val="100"/>
        <c:noMultiLvlLbl val="1"/>
      </c:catAx>
      <c:valAx>
        <c:axId val="161972608"/>
        <c:scaling>
          <c:orientation val="minMax"/>
        </c:scaling>
        <c:delete val="1"/>
        <c:axPos val="l"/>
        <c:numFmt formatCode="0.0%" sourceLinked="0"/>
        <c:tickLblPos val="none"/>
        <c:crossAx val="161962624"/>
        <c:crosses val="autoZero"/>
        <c:crossBetween val="between"/>
      </c:valAx>
      <c:spPr>
        <a:solidFill>
          <a:srgbClr val="0033FF"/>
        </a:solidFill>
        <a:ln>
          <a:noFill/>
        </a:ln>
      </c:spPr>
    </c:plotArea>
    <c:plotVisOnly val="1"/>
    <c:dispBlanksAs val="gap"/>
    <c:showDLblsOverMax val="1"/>
  </c:chart>
  <c:spPr>
    <a:noFill/>
    <a:ln>
      <a:noFill/>
    </a:ln>
  </c:spPr>
</c:chartSpace>
</file>

<file path=ppt/charts/chart5.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4.2077865741242795E-2"/>
          <c:y val="3.9056893900563799E-2"/>
          <c:w val="0.91573582040993395"/>
          <c:h val="0.88939005638134305"/>
        </c:manualLayout>
      </c:layout>
      <c:barChart>
        <c:barDir val="col"/>
        <c:grouping val="stacked"/>
        <c:ser>
          <c:idx val="0"/>
          <c:order val="0"/>
          <c:tx>
            <c:strRef>
              <c:f>label 0</c:f>
              <c:strCache>
                <c:ptCount val="1"/>
                <c:pt idx="0">
                  <c:v>Series 1</c:v>
                </c:pt>
              </c:strCache>
            </c:strRef>
          </c:tx>
          <c:spPr>
            <a:solidFill>
              <a:srgbClr val="D9D9D9"/>
            </a:solidFill>
            <a:ln w="9360">
              <a:solidFill>
                <a:srgbClr val="CCD6FF"/>
              </a:solidFill>
              <a:round/>
            </a:ln>
          </c:spPr>
          <c:dLbls>
            <c:spPr>
              <a:noFill/>
              <a:ln>
                <a:noFill/>
              </a:ln>
              <a:effectLst/>
            </c:spPr>
            <c:showBubbleSize val="1"/>
            <c:extLst xmlns:c16r2="http://schemas.microsoft.com/office/drawing/2015/06/chart">
              <c:ext xmlns:c15="http://schemas.microsoft.com/office/drawing/2012/chart" uri="{CE6537A1-D6FC-4f65-9D91-7224C49458BB}">
                <c15:showLeaderLines val="0"/>
              </c:ext>
            </c:extLst>
          </c:dLbls>
          <c:cat>
            <c:strRef>
              <c:f>categories</c:f>
              <c:strCache>
                <c:ptCount val="2"/>
                <c:pt idx="0">
                  <c:v>Category 1</c:v>
                </c:pt>
                <c:pt idx="1">
                  <c:v>Category 2</c:v>
                </c:pt>
              </c:strCache>
            </c:strRef>
          </c:cat>
          <c:val>
            <c:numRef>
              <c:f>0</c:f>
              <c:numCache>
                <c:formatCode>General</c:formatCode>
                <c:ptCount val="2"/>
                <c:pt idx="0">
                  <c:v>1.73</c:v>
                </c:pt>
                <c:pt idx="1">
                  <c:v>1</c:v>
                </c:pt>
              </c:numCache>
            </c:numRef>
          </c:val>
          <c:extLst xmlns:c16r2="http://schemas.microsoft.com/office/drawing/2015/06/chart">
            <c:ext xmlns:c16="http://schemas.microsoft.com/office/drawing/2014/chart" uri="{C3380CC4-5D6E-409C-BE32-E72D297353CC}">
              <c16:uniqueId val="{00000000-4B04-4FCE-86A3-57FE1DDAE5B8}"/>
            </c:ext>
          </c:extLst>
        </c:ser>
        <c:ser>
          <c:idx val="1"/>
          <c:order val="1"/>
          <c:tx>
            <c:strRef>
              <c:f>label 1</c:f>
              <c:strCache>
                <c:ptCount val="1"/>
                <c:pt idx="0">
                  <c:v>Series 2</c:v>
                </c:pt>
              </c:strCache>
            </c:strRef>
          </c:tx>
          <c:spPr>
            <a:solidFill>
              <a:srgbClr val="FDB913"/>
            </a:solidFill>
            <a:ln>
              <a:solidFill>
                <a:srgbClr val="FEE3A1"/>
              </a:solidFill>
            </a:ln>
          </c:spPr>
          <c:dLbls>
            <c:dLbl>
              <c:idx val="1"/>
              <c:layout>
                <c:manualLayout>
                  <c:x val="7.6524463726199083E-3"/>
                  <c:y val="-0.10488574487959362"/>
                </c:manualLayout>
              </c:layout>
              <c:dLblPos val="ctr"/>
              <c:showVal val="1"/>
              <c:showBubbleSize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B04-4FCE-86A3-57FE1DDAE5B8}"/>
                </c:ext>
              </c:extLst>
            </c:dLbl>
            <c:spPr>
              <a:noFill/>
              <a:ln>
                <a:noFill/>
              </a:ln>
              <a:effectLst/>
            </c:spPr>
            <c:dLblPos val="ctr"/>
            <c:showVal val="1"/>
            <c:showBubbleSize val="1"/>
            <c:extLst xmlns:c16r2="http://schemas.microsoft.com/office/drawing/2015/06/chart">
              <c:ext xmlns:c15="http://schemas.microsoft.com/office/drawing/2012/chart" uri="{CE6537A1-D6FC-4f65-9D91-7224C49458BB}">
                <c15:showLeaderLines val="0"/>
              </c:ext>
            </c:extLst>
          </c:dLbls>
          <c:cat>
            <c:strRef>
              <c:f>categories</c:f>
              <c:strCache>
                <c:ptCount val="2"/>
                <c:pt idx="0">
                  <c:v>Category 1</c:v>
                </c:pt>
                <c:pt idx="1">
                  <c:v>Category 2</c:v>
                </c:pt>
              </c:strCache>
            </c:strRef>
          </c:cat>
          <c:val>
            <c:numRef>
              <c:f>1</c:f>
              <c:numCache>
                <c:formatCode>General</c:formatCode>
                <c:ptCount val="2"/>
                <c:pt idx="1">
                  <c:v>1.2</c:v>
                </c:pt>
              </c:numCache>
            </c:numRef>
          </c:val>
          <c:extLst xmlns:c16r2="http://schemas.microsoft.com/office/drawing/2015/06/chart">
            <c:ext xmlns:c16="http://schemas.microsoft.com/office/drawing/2014/chart" uri="{C3380CC4-5D6E-409C-BE32-E72D297353CC}">
              <c16:uniqueId val="{00000002-4B04-4FCE-86A3-57FE1DDAE5B8}"/>
            </c:ext>
          </c:extLst>
        </c:ser>
        <c:gapWidth val="50"/>
        <c:overlap val="100"/>
        <c:axId val="186817152"/>
        <c:axId val="186827136"/>
      </c:barChart>
      <c:catAx>
        <c:axId val="186817152"/>
        <c:scaling>
          <c:orientation val="minMax"/>
        </c:scaling>
        <c:delete val="1"/>
        <c:axPos val="b"/>
        <c:numFmt formatCode="General" sourceLinked="1"/>
        <c:tickLblPos val="none"/>
        <c:crossAx val="186827136"/>
        <c:crosses val="autoZero"/>
        <c:auto val="1"/>
        <c:lblAlgn val="ctr"/>
        <c:lblOffset val="100"/>
        <c:noMultiLvlLbl val="1"/>
      </c:catAx>
      <c:valAx>
        <c:axId val="186827136"/>
        <c:scaling>
          <c:orientation val="minMax"/>
          <c:max val="2.5"/>
          <c:min val="0.75000000000000255"/>
        </c:scaling>
        <c:delete val="1"/>
        <c:axPos val="l"/>
        <c:numFmt formatCode="0.00" sourceLinked="0"/>
        <c:tickLblPos val="none"/>
        <c:crossAx val="186817152"/>
        <c:crosses val="autoZero"/>
        <c:crossBetween val="between"/>
      </c:valAx>
      <c:spPr>
        <a:solidFill>
          <a:srgbClr val="0033FF"/>
        </a:solidFill>
        <a:ln>
          <a:noFill/>
        </a:ln>
      </c:spPr>
    </c:plotArea>
    <c:plotVisOnly val="1"/>
    <c:dispBlanksAs val="gap"/>
    <c:showDLblsOverMax val="1"/>
  </c:chart>
  <c:spPr>
    <a:noFill/>
    <a:ln>
      <a:noFill/>
    </a:ln>
  </c:spPr>
</c:chartSpace>
</file>

<file path=ppt/charts/chart6.xml><?xml version="1.0" encoding="utf-8"?>
<c:chartSpace xmlns:c="http://schemas.openxmlformats.org/drawingml/2006/chart" xmlns:a="http://schemas.openxmlformats.org/drawingml/2006/main" xmlns:r="http://schemas.openxmlformats.org/officeDocument/2006/relationships">
  <c:lang val="it-IT"/>
  <c:chart>
    <c:autoTitleDeleted val="1"/>
    <c:plotArea>
      <c:layout/>
      <c:barChart>
        <c:barDir val="col"/>
        <c:grouping val="clustered"/>
        <c:ser>
          <c:idx val="0"/>
          <c:order val="0"/>
          <c:tx>
            <c:strRef>
              <c:f>label 0</c:f>
              <c:strCache>
                <c:ptCount val="1"/>
                <c:pt idx="0">
                  <c:v>Series 1</c:v>
                </c:pt>
              </c:strCache>
            </c:strRef>
          </c:tx>
          <c:spPr>
            <a:solidFill>
              <a:srgbClr val="D9D9D9"/>
            </a:solidFill>
            <a:ln w="9360">
              <a:solidFill>
                <a:srgbClr val="CCD6FF"/>
              </a:solidFill>
              <a:round/>
            </a:ln>
          </c:spPr>
          <c:dLbls>
            <c:spPr>
              <a:noFill/>
              <a:ln>
                <a:noFill/>
              </a:ln>
              <a:effectLst/>
            </c:spPr>
            <c:showBubbleSize val="1"/>
            <c:extLst xmlns:c16r2="http://schemas.microsoft.com/office/drawing/2015/06/chart">
              <c:ext xmlns:c15="http://schemas.microsoft.com/office/drawing/2012/chart" uri="{CE6537A1-D6FC-4f65-9D91-7224C49458BB}">
                <c15:showLeaderLines val="0"/>
              </c:ext>
            </c:extLst>
          </c:dLbls>
          <c:cat>
            <c:strRef>
              <c:f>categories</c:f>
              <c:strCache>
                <c:ptCount val="2"/>
                <c:pt idx="0">
                  <c:v>Category 1</c:v>
                </c:pt>
                <c:pt idx="1">
                  <c:v>Category 2</c:v>
                </c:pt>
              </c:strCache>
            </c:strRef>
          </c:cat>
          <c:val>
            <c:numRef>
              <c:f>0</c:f>
              <c:numCache>
                <c:formatCode>General</c:formatCode>
                <c:ptCount val="2"/>
                <c:pt idx="0">
                  <c:v>1.73</c:v>
                </c:pt>
                <c:pt idx="1">
                  <c:v>1.84</c:v>
                </c:pt>
              </c:numCache>
            </c:numRef>
          </c:val>
          <c:extLst xmlns:c16r2="http://schemas.microsoft.com/office/drawing/2015/06/chart">
            <c:ext xmlns:c16="http://schemas.microsoft.com/office/drawing/2014/chart" uri="{C3380CC4-5D6E-409C-BE32-E72D297353CC}">
              <c16:uniqueId val="{00000000-0913-4BDF-8B4B-CC4BF6803101}"/>
            </c:ext>
          </c:extLst>
        </c:ser>
        <c:gapWidth val="50"/>
        <c:axId val="90630400"/>
        <c:axId val="90640384"/>
      </c:barChart>
      <c:catAx>
        <c:axId val="90630400"/>
        <c:scaling>
          <c:orientation val="minMax"/>
        </c:scaling>
        <c:delete val="1"/>
        <c:axPos val="b"/>
        <c:numFmt formatCode="General" sourceLinked="1"/>
        <c:tickLblPos val="none"/>
        <c:crossAx val="90640384"/>
        <c:crosses val="autoZero"/>
        <c:auto val="1"/>
        <c:lblAlgn val="ctr"/>
        <c:lblOffset val="100"/>
        <c:noMultiLvlLbl val="1"/>
      </c:catAx>
      <c:valAx>
        <c:axId val="90640384"/>
        <c:scaling>
          <c:orientation val="minMax"/>
          <c:max val="2.5"/>
          <c:min val="0.75000000000000255"/>
        </c:scaling>
        <c:delete val="1"/>
        <c:axPos val="l"/>
        <c:numFmt formatCode="0.00" sourceLinked="0"/>
        <c:tickLblPos val="none"/>
        <c:crossAx val="90630400"/>
        <c:crosses val="autoZero"/>
        <c:crossBetween val="between"/>
      </c:valAx>
      <c:spPr>
        <a:solidFill>
          <a:srgbClr val="0033FF"/>
        </a:solidFill>
        <a:ln>
          <a:noFill/>
        </a:ln>
      </c:spPr>
    </c:plotArea>
    <c:plotVisOnly val="1"/>
    <c:dispBlanksAs val="gap"/>
    <c:showDLblsOverMax val="1"/>
  </c:chart>
  <c:spPr>
    <a:noFill/>
    <a:ln>
      <a:noFill/>
    </a:ln>
  </c:spPr>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CA9488-3456-4D56-89A9-E2C4BE0417CA}" type="datetimeFigureOut">
              <a:rPr lang="it-IT" smtClean="0"/>
              <a:pPr/>
              <a:t>15/09/2019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0363A9-981E-4C0E-83F3-6DAB27DB7A07}" type="slidenum">
              <a:rPr lang="it-IT" smtClean="0"/>
              <a:pPr/>
              <a:t>‹N›</a:t>
            </a:fld>
            <a:endParaRPr lang="it-IT"/>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8"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r>
              <a:rPr lang="it-IT" sz="1800" b="0" strike="noStrike" spc="-1">
                <a:solidFill>
                  <a:srgbClr val="FFFFFF"/>
                </a:solidFill>
                <a:latin typeface="Arial"/>
              </a:rPr>
              <a:t>Fai clic per spostare la diapositiva</a:t>
            </a:r>
          </a:p>
        </p:txBody>
      </p:sp>
      <p:sp>
        <p:nvSpPr>
          <p:cNvPr id="489" name="PlaceHolder 2"/>
          <p:cNvSpPr>
            <a:spLocks noGrp="1"/>
          </p:cNvSpPr>
          <p:nvPr>
            <p:ph type="body"/>
          </p:nvPr>
        </p:nvSpPr>
        <p:spPr>
          <a:xfrm>
            <a:off x="756000" y="5078520"/>
            <a:ext cx="6047640" cy="4811040"/>
          </a:xfrm>
          <a:prstGeom prst="rect">
            <a:avLst/>
          </a:prstGeom>
        </p:spPr>
        <p:txBody>
          <a:bodyPr lIns="0" tIns="0" rIns="0" bIns="0"/>
          <a:lstStyle/>
          <a:p>
            <a:r>
              <a:rPr lang="it-IT" sz="2000" b="0" strike="noStrike" spc="-1">
                <a:latin typeface="Arial"/>
              </a:rPr>
              <a:t>Fai clic per modificare il formato delle note</a:t>
            </a:r>
          </a:p>
        </p:txBody>
      </p:sp>
      <p:sp>
        <p:nvSpPr>
          <p:cNvPr id="490" name="PlaceHolder 3"/>
          <p:cNvSpPr>
            <a:spLocks noGrp="1"/>
          </p:cNvSpPr>
          <p:nvPr>
            <p:ph type="hdr"/>
          </p:nvPr>
        </p:nvSpPr>
        <p:spPr>
          <a:xfrm>
            <a:off x="0" y="0"/>
            <a:ext cx="3280320" cy="534240"/>
          </a:xfrm>
          <a:prstGeom prst="rect">
            <a:avLst/>
          </a:prstGeom>
        </p:spPr>
        <p:txBody>
          <a:bodyPr lIns="0" tIns="0" rIns="0" bIns="0"/>
          <a:lstStyle/>
          <a:p>
            <a:r>
              <a:rPr lang="it-IT" sz="1400" b="0" strike="noStrike" spc="-1">
                <a:latin typeface="Times New Roman"/>
              </a:rPr>
              <a:t> </a:t>
            </a:r>
          </a:p>
        </p:txBody>
      </p:sp>
      <p:sp>
        <p:nvSpPr>
          <p:cNvPr id="491" name="PlaceHolder 4"/>
          <p:cNvSpPr>
            <a:spLocks noGrp="1"/>
          </p:cNvSpPr>
          <p:nvPr>
            <p:ph type="dt"/>
          </p:nvPr>
        </p:nvSpPr>
        <p:spPr>
          <a:xfrm>
            <a:off x="4279320" y="0"/>
            <a:ext cx="3280320" cy="534240"/>
          </a:xfrm>
          <a:prstGeom prst="rect">
            <a:avLst/>
          </a:prstGeom>
        </p:spPr>
        <p:txBody>
          <a:bodyPr lIns="0" tIns="0" rIns="0" bIns="0"/>
          <a:lstStyle/>
          <a:p>
            <a:pPr algn="r"/>
            <a:r>
              <a:rPr lang="it-IT" sz="1400" b="0" strike="noStrike" spc="-1">
                <a:latin typeface="Times New Roman"/>
              </a:rPr>
              <a:t> </a:t>
            </a:r>
          </a:p>
        </p:txBody>
      </p:sp>
      <p:sp>
        <p:nvSpPr>
          <p:cNvPr id="492" name="PlaceHolder 5"/>
          <p:cNvSpPr>
            <a:spLocks noGrp="1"/>
          </p:cNvSpPr>
          <p:nvPr>
            <p:ph type="ftr"/>
          </p:nvPr>
        </p:nvSpPr>
        <p:spPr>
          <a:xfrm>
            <a:off x="0" y="10157400"/>
            <a:ext cx="3280320" cy="534240"/>
          </a:xfrm>
          <a:prstGeom prst="rect">
            <a:avLst/>
          </a:prstGeom>
        </p:spPr>
        <p:txBody>
          <a:bodyPr lIns="0" tIns="0" rIns="0" bIns="0" anchor="b"/>
          <a:lstStyle/>
          <a:p>
            <a:r>
              <a:rPr lang="it-IT" sz="1400" b="0" strike="noStrike" spc="-1">
                <a:latin typeface="Times New Roman"/>
              </a:rPr>
              <a:t> </a:t>
            </a:r>
          </a:p>
        </p:txBody>
      </p:sp>
      <p:sp>
        <p:nvSpPr>
          <p:cNvPr id="493" name="PlaceHolder 6"/>
          <p:cNvSpPr>
            <a:spLocks noGrp="1"/>
          </p:cNvSpPr>
          <p:nvPr>
            <p:ph type="sldNum"/>
          </p:nvPr>
        </p:nvSpPr>
        <p:spPr>
          <a:xfrm>
            <a:off x="4279320" y="10157400"/>
            <a:ext cx="3280320" cy="534240"/>
          </a:xfrm>
          <a:prstGeom prst="rect">
            <a:avLst/>
          </a:prstGeom>
        </p:spPr>
        <p:txBody>
          <a:bodyPr lIns="0" tIns="0" rIns="0" bIns="0" anchor="b"/>
          <a:lstStyle/>
          <a:p>
            <a:pPr algn="r"/>
            <a:fld id="{F0D4FE16-464A-4EC4-9A56-B0CD6CC18940}" type="slidenum">
              <a:rPr lang="it-IT" sz="1400" b="0" strike="noStrike" spc="-1">
                <a:latin typeface="Times New Roman"/>
              </a:rPr>
              <a:pPr algn="r"/>
              <a:t>‹N›</a:t>
            </a:fld>
            <a:endParaRPr lang="it-IT" sz="1400" b="0" strike="noStrike" spc="-1">
              <a:latin typeface="Times New Roman"/>
            </a:endParaRPr>
          </a:p>
        </p:txBody>
      </p:sp>
    </p:spTree>
    <p:extLst>
      <p:ext uri="{BB962C8B-B14F-4D97-AF65-F5344CB8AC3E}">
        <p14:creationId xmlns="" xmlns:p14="http://schemas.microsoft.com/office/powerpoint/2010/main" val="8169425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 name="PlaceHolder 1"/>
          <p:cNvSpPr>
            <a:spLocks noGrp="1" noRot="1" noChangeAspect="1"/>
          </p:cNvSpPr>
          <p:nvPr>
            <p:ph type="sldImg"/>
          </p:nvPr>
        </p:nvSpPr>
        <p:spPr>
          <a:xfrm>
            <a:off x="1143000" y="685800"/>
            <a:ext cx="4571640" cy="3428640"/>
          </a:xfrm>
          <a:prstGeom prst="rect">
            <a:avLst/>
          </a:prstGeom>
        </p:spPr>
      </p:sp>
      <p:sp>
        <p:nvSpPr>
          <p:cNvPr id="1625"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626" name="TextShape 3"/>
          <p:cNvSpPr txBox="1"/>
          <p:nvPr/>
        </p:nvSpPr>
        <p:spPr>
          <a:xfrm>
            <a:off x="3884760" y="8685360"/>
            <a:ext cx="2971440" cy="456840"/>
          </a:xfrm>
          <a:prstGeom prst="rect">
            <a:avLst/>
          </a:prstGeom>
          <a:noFill/>
          <a:ln>
            <a:noFill/>
          </a:ln>
        </p:spPr>
        <p:txBody>
          <a:bodyPr anchor="b"/>
          <a:lstStyle/>
          <a:p>
            <a:pPr algn="r">
              <a:lnSpc>
                <a:spcPct val="100000"/>
              </a:lnSpc>
            </a:pPr>
            <a:fld id="{734E0BA9-BFC1-4029-A738-0427647F5281}" type="slidenum">
              <a:rPr lang="it-IT" sz="1200" b="0" strike="noStrike" spc="-1">
                <a:solidFill>
                  <a:srgbClr val="000000"/>
                </a:solidFill>
                <a:latin typeface="Arial"/>
              </a:rPr>
              <a:pPr algn="r">
                <a:lnSpc>
                  <a:spcPct val="100000"/>
                </a:lnSpc>
              </a:pPr>
              <a:t>13</a:t>
            </a:fld>
            <a:endParaRPr lang="it-IT"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 name="PlaceHolder 1"/>
          <p:cNvSpPr>
            <a:spLocks noGrp="1" noRot="1" noChangeAspect="1"/>
          </p:cNvSpPr>
          <p:nvPr>
            <p:ph type="sldImg"/>
          </p:nvPr>
        </p:nvSpPr>
        <p:spPr>
          <a:xfrm>
            <a:off x="1143000" y="685800"/>
            <a:ext cx="4572000" cy="3429000"/>
          </a:xfrm>
          <a:prstGeom prst="rect">
            <a:avLst/>
          </a:prstGeom>
        </p:spPr>
      </p:sp>
      <p:sp>
        <p:nvSpPr>
          <p:cNvPr id="1676" name="PlaceHolder 2"/>
          <p:cNvSpPr>
            <a:spLocks noGrp="1"/>
          </p:cNvSpPr>
          <p:nvPr>
            <p:ph type="body"/>
          </p:nvPr>
        </p:nvSpPr>
        <p:spPr>
          <a:xfrm>
            <a:off x="685800" y="4343400"/>
            <a:ext cx="5486040" cy="4114440"/>
          </a:xfrm>
          <a:prstGeom prst="rect">
            <a:avLst/>
          </a:prstGeom>
        </p:spPr>
        <p:txBody>
          <a:bodyPr>
            <a:normAutofit/>
          </a:bodyPr>
          <a:lstStyle/>
          <a:p>
            <a:pPr marL="216000" indent="-216000">
              <a:lnSpc>
                <a:spcPct val="100000"/>
              </a:lnSpc>
            </a:pPr>
            <a:r>
              <a:rPr lang="it-IT" sz="2000" b="0" strike="noStrike" spc="-1">
                <a:latin typeface="Arial"/>
              </a:rPr>
              <a:t>The secondary endpoint of the study was maximum decrease in cardiac power output while on support, which was a measure of hemodynamic stability.  Impella was able to maintain stability better than IABP.   </a:t>
            </a:r>
          </a:p>
        </p:txBody>
      </p:sp>
      <p:sp>
        <p:nvSpPr>
          <p:cNvPr id="1677" name="TextShape 3"/>
          <p:cNvSpPr txBox="1"/>
          <p:nvPr/>
        </p:nvSpPr>
        <p:spPr>
          <a:xfrm>
            <a:off x="3884760" y="8685360"/>
            <a:ext cx="2971440" cy="456840"/>
          </a:xfrm>
          <a:prstGeom prst="rect">
            <a:avLst/>
          </a:prstGeom>
          <a:noFill/>
          <a:ln>
            <a:noFill/>
          </a:ln>
        </p:spPr>
        <p:txBody>
          <a:bodyPr anchor="b"/>
          <a:lstStyle/>
          <a:p>
            <a:pPr algn="r">
              <a:lnSpc>
                <a:spcPct val="100000"/>
              </a:lnSpc>
            </a:pPr>
            <a:fld id="{7E205D79-B865-43A4-BAB6-B04EEEF96634}" type="slidenum">
              <a:rPr lang="it-IT" sz="1200" b="0" strike="noStrike" spc="-1">
                <a:solidFill>
                  <a:srgbClr val="000000"/>
                </a:solidFill>
                <a:latin typeface="+mn-lt"/>
                <a:ea typeface="+mn-ea"/>
              </a:rPr>
              <a:pPr algn="r">
                <a:lnSpc>
                  <a:spcPct val="100000"/>
                </a:lnSpc>
              </a:pPr>
              <a:t>25</a:t>
            </a:fld>
            <a:endParaRPr lang="it-IT" sz="1200" b="0" strike="noStrike" spc="-1">
              <a:latin typeface="Times New Roman"/>
            </a:endParaRPr>
          </a:p>
        </p:txBody>
      </p:sp>
      <p:sp>
        <p:nvSpPr>
          <p:cNvPr id="1678" name="TextShape 4"/>
          <p:cNvSpPr txBox="1"/>
          <p:nvPr/>
        </p:nvSpPr>
        <p:spPr>
          <a:xfrm>
            <a:off x="3884760" y="0"/>
            <a:ext cx="2971440" cy="456840"/>
          </a:xfrm>
          <a:prstGeom prst="rect">
            <a:avLst/>
          </a:prstGeom>
          <a:noFill/>
          <a:ln>
            <a:noFill/>
          </a:ln>
        </p:spPr>
        <p:txBody>
          <a:bodyPr/>
          <a:lstStyle/>
          <a:p>
            <a:pPr algn="r">
              <a:lnSpc>
                <a:spcPct val="100000"/>
              </a:lnSpc>
            </a:pPr>
            <a:fld id="{3A4A565E-2BE2-4C83-9CDF-EF224BA6A230}" type="datetime1">
              <a:rPr lang="it-IT" sz="1200" b="0" strike="noStrike" spc="-1">
                <a:solidFill>
                  <a:srgbClr val="000000"/>
                </a:solidFill>
                <a:latin typeface="+mn-lt"/>
                <a:ea typeface="+mn-ea"/>
              </a:rPr>
              <a:pPr algn="r">
                <a:lnSpc>
                  <a:spcPct val="100000"/>
                </a:lnSpc>
              </a:pPr>
              <a:t>15/09/2019</a:t>
            </a:fld>
            <a:endParaRPr lang="it-IT" sz="12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PlaceHolder 1"/>
          <p:cNvSpPr>
            <a:spLocks noGrp="1" noRot="1" noChangeAspect="1"/>
          </p:cNvSpPr>
          <p:nvPr>
            <p:ph type="sldImg"/>
          </p:nvPr>
        </p:nvSpPr>
        <p:spPr>
          <a:xfrm>
            <a:off x="1141413" y="685800"/>
            <a:ext cx="4575175" cy="3430588"/>
          </a:xfrm>
          <a:prstGeom prst="rect">
            <a:avLst/>
          </a:prstGeom>
        </p:spPr>
      </p:sp>
      <p:sp>
        <p:nvSpPr>
          <p:cNvPr id="1680" name="PlaceHolder 2"/>
          <p:cNvSpPr>
            <a:spLocks noGrp="1"/>
          </p:cNvSpPr>
          <p:nvPr>
            <p:ph type="body"/>
          </p:nvPr>
        </p:nvSpPr>
        <p:spPr>
          <a:xfrm>
            <a:off x="685800" y="4343400"/>
            <a:ext cx="5486040" cy="4114440"/>
          </a:xfrm>
          <a:prstGeom prst="rect">
            <a:avLst/>
          </a:prstGeom>
        </p:spPr>
        <p:txBody>
          <a:bodyPr>
            <a:normAutofit fontScale="92500" lnSpcReduction="20000"/>
          </a:bodyPr>
          <a:lstStyle/>
          <a:p>
            <a:pPr marL="216000" indent="-216000">
              <a:lnSpc>
                <a:spcPct val="100000"/>
              </a:lnSpc>
            </a:pPr>
            <a:r>
              <a:rPr lang="it-IT" sz="2000" b="0" strike="noStrike" spc="-1">
                <a:latin typeface="Arial"/>
                <a:ea typeface="Geneva"/>
              </a:rPr>
              <a:t>The other aspect of how Impella protects hemodynamics during a case (as seen in the simulated case) is that it maintains arterial pressure after coronary balloon inflation even if the heart’s contractility is lost. This concept is validated in the data from the PROTECT II study. This slide looks at the maximum decrease in mean arterial pressure as you treat differing numbers of coronary vessels. The yellow bars are the Impella-protected patients, and you can see that these patients had smaller decreases in mean arterial pressure across all subsets of patients treated which enable operators to perform a more extensive or complete revascularization.  </a:t>
            </a:r>
            <a:endParaRPr lang="it-IT" sz="2000" b="0" strike="noStrike" spc="-1">
              <a:latin typeface="Arial"/>
            </a:endParaRPr>
          </a:p>
          <a:p>
            <a:pPr marL="216000" indent="-216000">
              <a:lnSpc>
                <a:spcPct val="100000"/>
              </a:lnSpc>
            </a:pPr>
            <a:r>
              <a:rPr lang="it-IT" sz="2000" b="0" strike="noStrike" spc="-1">
                <a:latin typeface="Arial"/>
                <a:ea typeface="Geneva"/>
              </a:rPr>
              <a:t>In fact, Impella protected patients experienced the most benefit when three vessels treated. </a:t>
            </a:r>
            <a:endParaRPr lang="it-IT" sz="2000" b="0" strike="noStrike" spc="-1">
              <a:latin typeface="Arial"/>
            </a:endParaRPr>
          </a:p>
          <a:p>
            <a:pPr marL="216000" indent="-216000">
              <a:lnSpc>
                <a:spcPct val="100000"/>
              </a:lnSpc>
            </a:pPr>
            <a:endParaRPr lang="it-IT" sz="2000" b="0" strike="noStrike" spc="-1">
              <a:latin typeface="Arial"/>
            </a:endParaRPr>
          </a:p>
        </p:txBody>
      </p:sp>
      <p:sp>
        <p:nvSpPr>
          <p:cNvPr id="1681" name="TextShape 3"/>
          <p:cNvSpPr txBox="1"/>
          <p:nvPr/>
        </p:nvSpPr>
        <p:spPr>
          <a:xfrm>
            <a:off x="3884760" y="8685360"/>
            <a:ext cx="2971440" cy="456840"/>
          </a:xfrm>
          <a:prstGeom prst="rect">
            <a:avLst/>
          </a:prstGeom>
          <a:noFill/>
          <a:ln>
            <a:noFill/>
          </a:ln>
        </p:spPr>
        <p:txBody>
          <a:bodyPr anchor="b"/>
          <a:lstStyle/>
          <a:p>
            <a:pPr algn="r">
              <a:lnSpc>
                <a:spcPct val="100000"/>
              </a:lnSpc>
            </a:pPr>
            <a:fld id="{C33163AB-E795-4E18-8329-A216C640B4CA}" type="slidenum">
              <a:rPr lang="it-IT" sz="1200" b="0" strike="noStrike" spc="-1">
                <a:solidFill>
                  <a:srgbClr val="000000"/>
                </a:solidFill>
                <a:latin typeface="+mn-lt"/>
                <a:ea typeface="+mn-ea"/>
              </a:rPr>
              <a:pPr algn="r">
                <a:lnSpc>
                  <a:spcPct val="100000"/>
                </a:lnSpc>
              </a:pPr>
              <a:t>26</a:t>
            </a:fld>
            <a:endParaRPr lang="it-IT" sz="1200" b="0" strike="noStrike" spc="-1">
              <a:latin typeface="Times New Roman"/>
            </a:endParaRPr>
          </a:p>
        </p:txBody>
      </p:sp>
      <p:sp>
        <p:nvSpPr>
          <p:cNvPr id="1682" name="TextShape 4"/>
          <p:cNvSpPr txBox="1"/>
          <p:nvPr/>
        </p:nvSpPr>
        <p:spPr>
          <a:xfrm>
            <a:off x="3884760" y="0"/>
            <a:ext cx="2971440" cy="456840"/>
          </a:xfrm>
          <a:prstGeom prst="rect">
            <a:avLst/>
          </a:prstGeom>
          <a:noFill/>
          <a:ln>
            <a:noFill/>
          </a:ln>
        </p:spPr>
        <p:txBody>
          <a:bodyPr/>
          <a:lstStyle/>
          <a:p>
            <a:pPr algn="r">
              <a:lnSpc>
                <a:spcPct val="100000"/>
              </a:lnSpc>
            </a:pPr>
            <a:fld id="{3D1406A8-D6A0-486E-B361-FCDFC347E086}" type="datetime1">
              <a:rPr lang="it-IT" sz="1200" b="0" strike="noStrike" spc="-1">
                <a:solidFill>
                  <a:srgbClr val="000000"/>
                </a:solidFill>
                <a:latin typeface="+mn-lt"/>
                <a:ea typeface="+mn-ea"/>
              </a:rPr>
              <a:pPr algn="r">
                <a:lnSpc>
                  <a:spcPct val="100000"/>
                </a:lnSpc>
              </a:pPr>
              <a:t>15/09/2019</a:t>
            </a:fld>
            <a:endParaRPr lang="it-IT" sz="12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 name="PlaceHolder 1"/>
          <p:cNvSpPr>
            <a:spLocks noGrp="1" noRot="1" noChangeAspect="1"/>
          </p:cNvSpPr>
          <p:nvPr>
            <p:ph type="sldImg"/>
          </p:nvPr>
        </p:nvSpPr>
        <p:spPr>
          <a:xfrm>
            <a:off x="1141413" y="685800"/>
            <a:ext cx="4575175" cy="3430588"/>
          </a:xfrm>
          <a:prstGeom prst="rect">
            <a:avLst/>
          </a:prstGeom>
        </p:spPr>
      </p:sp>
      <p:sp>
        <p:nvSpPr>
          <p:cNvPr id="1684" name="PlaceHolder 2"/>
          <p:cNvSpPr>
            <a:spLocks noGrp="1"/>
          </p:cNvSpPr>
          <p:nvPr>
            <p:ph type="body"/>
          </p:nvPr>
        </p:nvSpPr>
        <p:spPr>
          <a:xfrm>
            <a:off x="685800" y="4343400"/>
            <a:ext cx="5486040" cy="4114440"/>
          </a:xfrm>
          <a:prstGeom prst="rect">
            <a:avLst/>
          </a:prstGeom>
        </p:spPr>
        <p:txBody>
          <a:bodyPr>
            <a:normAutofit/>
          </a:bodyPr>
          <a:lstStyle/>
          <a:p>
            <a:pPr marL="216000" indent="-216000">
              <a:lnSpc>
                <a:spcPct val="100000"/>
              </a:lnSpc>
            </a:pPr>
            <a:r>
              <a:rPr lang="it-IT" sz="2000" b="0" strike="noStrike" spc="-1">
                <a:latin typeface="Arial"/>
              </a:rPr>
              <a:t>This slide shows the overall MACCE Kaplan-Meyer curves from the PROTECT II study. Use of Impella during the PROTECT II trial resulted in a 29%, overall reduction in MACCE events as compared to use of the IABP at 90 days.  </a:t>
            </a:r>
          </a:p>
          <a:p>
            <a:pPr marL="216000" indent="-216000">
              <a:lnSpc>
                <a:spcPct val="100000"/>
              </a:lnSpc>
            </a:pPr>
            <a:endParaRPr lang="it-IT" sz="2000" b="0" strike="noStrike" spc="-1">
              <a:latin typeface="Arial"/>
            </a:endParaRPr>
          </a:p>
        </p:txBody>
      </p:sp>
      <p:sp>
        <p:nvSpPr>
          <p:cNvPr id="1685" name="TextShape 3"/>
          <p:cNvSpPr txBox="1"/>
          <p:nvPr/>
        </p:nvSpPr>
        <p:spPr>
          <a:xfrm>
            <a:off x="3884760" y="8685360"/>
            <a:ext cx="2971440" cy="456840"/>
          </a:xfrm>
          <a:prstGeom prst="rect">
            <a:avLst/>
          </a:prstGeom>
          <a:noFill/>
          <a:ln>
            <a:noFill/>
          </a:ln>
        </p:spPr>
        <p:txBody>
          <a:bodyPr anchor="b"/>
          <a:lstStyle/>
          <a:p>
            <a:pPr algn="r">
              <a:lnSpc>
                <a:spcPct val="100000"/>
              </a:lnSpc>
            </a:pPr>
            <a:fld id="{1EE51472-BE9F-4C29-9C87-2AF5991147A5}" type="slidenum">
              <a:rPr lang="it-IT" sz="1200" b="0" strike="noStrike" spc="-1">
                <a:solidFill>
                  <a:srgbClr val="000000"/>
                </a:solidFill>
                <a:latin typeface="+mn-lt"/>
                <a:ea typeface="+mn-ea"/>
              </a:rPr>
              <a:pPr algn="r">
                <a:lnSpc>
                  <a:spcPct val="100000"/>
                </a:lnSpc>
              </a:pPr>
              <a:t>27</a:t>
            </a:fld>
            <a:endParaRPr lang="it-IT" sz="1200" b="0" strike="noStrike" spc="-1">
              <a:latin typeface="Times New Roman"/>
            </a:endParaRPr>
          </a:p>
        </p:txBody>
      </p:sp>
      <p:sp>
        <p:nvSpPr>
          <p:cNvPr id="1686" name="TextShape 4"/>
          <p:cNvSpPr txBox="1"/>
          <p:nvPr/>
        </p:nvSpPr>
        <p:spPr>
          <a:xfrm>
            <a:off x="3884760" y="0"/>
            <a:ext cx="2971440" cy="456840"/>
          </a:xfrm>
          <a:prstGeom prst="rect">
            <a:avLst/>
          </a:prstGeom>
          <a:noFill/>
          <a:ln>
            <a:noFill/>
          </a:ln>
        </p:spPr>
        <p:txBody>
          <a:bodyPr/>
          <a:lstStyle/>
          <a:p>
            <a:pPr algn="r">
              <a:lnSpc>
                <a:spcPct val="100000"/>
              </a:lnSpc>
            </a:pPr>
            <a:fld id="{70623290-F462-4AB0-80D2-8D8EAEFAA90B}" type="datetime1">
              <a:rPr lang="it-IT" sz="1200" b="0" strike="noStrike" spc="-1">
                <a:solidFill>
                  <a:srgbClr val="000000"/>
                </a:solidFill>
                <a:latin typeface="+mn-lt"/>
                <a:ea typeface="+mn-ea"/>
              </a:rPr>
              <a:pPr algn="r">
                <a:lnSpc>
                  <a:spcPct val="100000"/>
                </a:lnSpc>
              </a:pPr>
              <a:t>15/09/2019</a:t>
            </a:fld>
            <a:endParaRPr lang="it-IT"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 name="PlaceHolder 1"/>
          <p:cNvSpPr>
            <a:spLocks noGrp="1" noRot="1" noChangeAspect="1"/>
          </p:cNvSpPr>
          <p:nvPr>
            <p:ph type="sldImg"/>
          </p:nvPr>
        </p:nvSpPr>
        <p:spPr>
          <a:xfrm>
            <a:off x="1141413" y="685800"/>
            <a:ext cx="4575175" cy="3430588"/>
          </a:xfrm>
          <a:prstGeom prst="rect">
            <a:avLst/>
          </a:prstGeom>
        </p:spPr>
      </p:sp>
      <p:sp>
        <p:nvSpPr>
          <p:cNvPr id="1688" name="PlaceHolder 2"/>
          <p:cNvSpPr>
            <a:spLocks noGrp="1"/>
          </p:cNvSpPr>
          <p:nvPr>
            <p:ph type="body"/>
          </p:nvPr>
        </p:nvSpPr>
        <p:spPr>
          <a:xfrm>
            <a:off x="685800" y="4343400"/>
            <a:ext cx="5486040" cy="4114440"/>
          </a:xfrm>
          <a:prstGeom prst="rect">
            <a:avLst/>
          </a:prstGeom>
        </p:spPr>
        <p:txBody>
          <a:bodyPr>
            <a:normAutofit/>
          </a:bodyPr>
          <a:lstStyle/>
          <a:p>
            <a:pPr marL="216000" indent="-216000">
              <a:lnSpc>
                <a:spcPct val="100000"/>
              </a:lnSpc>
            </a:pPr>
            <a:r>
              <a:rPr lang="it-IT" sz="2000" b="0" strike="noStrike" spc="-1">
                <a:latin typeface="Arial"/>
              </a:rPr>
              <a:t>The largest reductions in MACCE rates were demonstrated with more extensive revascularization.  The bars on the left show patients where one vessel was treated. The patients on the right side of the slide, where two or three vessels were treated, did show a difference.  In the Impella protected arm, MACCE rates were decreased by 44% in patients having two or three vessels treated.  This result is statistically significant.</a:t>
            </a:r>
          </a:p>
          <a:p>
            <a:pPr marL="216000" indent="-216000">
              <a:lnSpc>
                <a:spcPct val="100000"/>
              </a:lnSpc>
            </a:pPr>
            <a:endParaRPr lang="it-IT" sz="2000" b="0" strike="noStrike" spc="-1">
              <a:latin typeface="Arial"/>
            </a:endParaRPr>
          </a:p>
        </p:txBody>
      </p:sp>
      <p:sp>
        <p:nvSpPr>
          <p:cNvPr id="1689" name="TextShape 3"/>
          <p:cNvSpPr txBox="1"/>
          <p:nvPr/>
        </p:nvSpPr>
        <p:spPr>
          <a:xfrm>
            <a:off x="3884760" y="8685360"/>
            <a:ext cx="2971440" cy="456840"/>
          </a:xfrm>
          <a:prstGeom prst="rect">
            <a:avLst/>
          </a:prstGeom>
          <a:noFill/>
          <a:ln>
            <a:noFill/>
          </a:ln>
        </p:spPr>
        <p:txBody>
          <a:bodyPr anchor="b"/>
          <a:lstStyle/>
          <a:p>
            <a:pPr algn="r">
              <a:lnSpc>
                <a:spcPct val="100000"/>
              </a:lnSpc>
            </a:pPr>
            <a:fld id="{66705107-5E9F-4CCF-B83D-A42FF2E6B733}" type="slidenum">
              <a:rPr lang="it-IT" sz="1200" b="0" strike="noStrike" spc="-1">
                <a:solidFill>
                  <a:srgbClr val="000000"/>
                </a:solidFill>
                <a:latin typeface="+mn-lt"/>
                <a:ea typeface="+mn-ea"/>
              </a:rPr>
              <a:pPr algn="r">
                <a:lnSpc>
                  <a:spcPct val="100000"/>
                </a:lnSpc>
              </a:pPr>
              <a:t>28</a:t>
            </a:fld>
            <a:endParaRPr lang="it-IT" sz="1200" b="0" strike="noStrike" spc="-1">
              <a:latin typeface="Times New Roman"/>
            </a:endParaRPr>
          </a:p>
        </p:txBody>
      </p:sp>
      <p:sp>
        <p:nvSpPr>
          <p:cNvPr id="1690" name="TextShape 4"/>
          <p:cNvSpPr txBox="1"/>
          <p:nvPr/>
        </p:nvSpPr>
        <p:spPr>
          <a:xfrm>
            <a:off x="3884760" y="0"/>
            <a:ext cx="2971440" cy="456840"/>
          </a:xfrm>
          <a:prstGeom prst="rect">
            <a:avLst/>
          </a:prstGeom>
          <a:noFill/>
          <a:ln>
            <a:noFill/>
          </a:ln>
        </p:spPr>
        <p:txBody>
          <a:bodyPr/>
          <a:lstStyle/>
          <a:p>
            <a:pPr algn="r">
              <a:lnSpc>
                <a:spcPct val="100000"/>
              </a:lnSpc>
            </a:pPr>
            <a:fld id="{D7AB6134-51A4-4CC2-A1A6-9C80AEB18FB5}" type="datetime1">
              <a:rPr lang="it-IT" sz="1200" b="0" strike="noStrike" spc="-1">
                <a:solidFill>
                  <a:srgbClr val="000000"/>
                </a:solidFill>
                <a:latin typeface="+mn-lt"/>
                <a:ea typeface="+mn-ea"/>
              </a:rPr>
              <a:pPr algn="r">
                <a:lnSpc>
                  <a:spcPct val="100000"/>
                </a:lnSpc>
              </a:pPr>
              <a:t>15/09/2019</a:t>
            </a:fld>
            <a:endParaRPr lang="it-IT" sz="12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 name="PlaceHolder 1"/>
          <p:cNvSpPr>
            <a:spLocks noGrp="1" noRot="1" noChangeAspect="1"/>
          </p:cNvSpPr>
          <p:nvPr>
            <p:ph type="sldImg"/>
          </p:nvPr>
        </p:nvSpPr>
        <p:spPr>
          <a:xfrm>
            <a:off x="1143000" y="685800"/>
            <a:ext cx="4572000" cy="3429000"/>
          </a:xfrm>
          <a:prstGeom prst="rect">
            <a:avLst/>
          </a:prstGeom>
        </p:spPr>
      </p:sp>
      <p:sp>
        <p:nvSpPr>
          <p:cNvPr id="1701"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702" name="TextShape 3"/>
          <p:cNvSpPr txBox="1"/>
          <p:nvPr/>
        </p:nvSpPr>
        <p:spPr>
          <a:xfrm>
            <a:off x="3884760" y="8685360"/>
            <a:ext cx="2971440" cy="456840"/>
          </a:xfrm>
          <a:prstGeom prst="rect">
            <a:avLst/>
          </a:prstGeom>
          <a:noFill/>
          <a:ln>
            <a:noFill/>
          </a:ln>
        </p:spPr>
        <p:txBody>
          <a:bodyPr anchor="b"/>
          <a:lstStyle/>
          <a:p>
            <a:pPr algn="r">
              <a:lnSpc>
                <a:spcPct val="100000"/>
              </a:lnSpc>
            </a:pPr>
            <a:fld id="{7B50FDB8-E9EF-428F-AB0B-21DDDC3C3BE5}" type="slidenum">
              <a:rPr lang="it-IT" sz="1200" b="0" strike="noStrike" spc="-1">
                <a:solidFill>
                  <a:srgbClr val="000000"/>
                </a:solidFill>
                <a:latin typeface="+mn-lt"/>
                <a:ea typeface="+mn-ea"/>
              </a:rPr>
              <a:pPr algn="r">
                <a:lnSpc>
                  <a:spcPct val="100000"/>
                </a:lnSpc>
              </a:pPr>
              <a:t>31</a:t>
            </a:fld>
            <a:endParaRPr lang="it-IT" sz="12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 name="PlaceHolder 1"/>
          <p:cNvSpPr>
            <a:spLocks noGrp="1" noRot="1" noChangeAspect="1"/>
          </p:cNvSpPr>
          <p:nvPr>
            <p:ph type="sldImg"/>
          </p:nvPr>
        </p:nvSpPr>
        <p:spPr>
          <a:xfrm>
            <a:off x="1143000" y="685800"/>
            <a:ext cx="4572000" cy="3429000"/>
          </a:xfrm>
          <a:prstGeom prst="rect">
            <a:avLst/>
          </a:prstGeom>
        </p:spPr>
      </p:sp>
      <p:sp>
        <p:nvSpPr>
          <p:cNvPr id="1716" name="PlaceHolder 2"/>
          <p:cNvSpPr>
            <a:spLocks noGrp="1"/>
          </p:cNvSpPr>
          <p:nvPr>
            <p:ph type="body"/>
          </p:nvPr>
        </p:nvSpPr>
        <p:spPr>
          <a:xfrm>
            <a:off x="685800" y="4343400"/>
            <a:ext cx="5486040" cy="4114440"/>
          </a:xfrm>
          <a:prstGeom prst="rect">
            <a:avLst/>
          </a:prstGeom>
        </p:spPr>
        <p:txBody>
          <a:bodyPr>
            <a:normAutofit fontScale="92500" lnSpcReduction="20000"/>
          </a:bodyPr>
          <a:lstStyle/>
          <a:p>
            <a:pPr marL="216000" indent="-216000">
              <a:lnSpc>
                <a:spcPct val="100000"/>
              </a:lnSpc>
            </a:pPr>
            <a:r>
              <a:rPr lang="it-IT" sz="2000" b="0" strike="noStrike" spc="-1">
                <a:latin typeface="Arial"/>
              </a:rPr>
              <a:t>Coronary disease is the most common cause of heart failure and is an important therapeutic target for improving morbidity and mortality associated with heart failure.</a:t>
            </a:r>
          </a:p>
          <a:p>
            <a:pPr marL="216000" indent="-216000">
              <a:lnSpc>
                <a:spcPct val="100000"/>
              </a:lnSpc>
            </a:pPr>
            <a:endParaRPr lang="it-IT" sz="2000" b="0" strike="noStrike" spc="-1">
              <a:latin typeface="Arial"/>
            </a:endParaRPr>
          </a:p>
          <a:p>
            <a:pPr marL="216000" indent="-216000">
              <a:lnSpc>
                <a:spcPct val="100000"/>
              </a:lnSpc>
            </a:pPr>
            <a:r>
              <a:rPr lang="it-IT" sz="2000" b="0" strike="noStrike" spc="-1">
                <a:latin typeface="Arial"/>
              </a:rPr>
              <a:t>Protected PCI with Impella heart pump is a new treatment option found safe and effective for patients with depressed LV function an coronary artery disease amenable to PCI.  </a:t>
            </a:r>
          </a:p>
          <a:p>
            <a:pPr marL="216000" indent="-216000">
              <a:lnSpc>
                <a:spcPct val="100000"/>
              </a:lnSpc>
            </a:pPr>
            <a:endParaRPr lang="it-IT" sz="2000" b="0" strike="noStrike" spc="-1">
              <a:latin typeface="Arial"/>
            </a:endParaRPr>
          </a:p>
          <a:p>
            <a:pPr marL="216000" indent="-216000">
              <a:lnSpc>
                <a:spcPct val="100000"/>
              </a:lnSpc>
            </a:pPr>
            <a:r>
              <a:rPr lang="it-IT" sz="2000" b="0" strike="noStrike" spc="-1">
                <a:latin typeface="Arial"/>
              </a:rPr>
              <a:t>The procedure benefits patients presenting with advanced heart failure an CAD for Elective PCI or with UA or NSTEMI for an urgent PCI. </a:t>
            </a:r>
          </a:p>
          <a:p>
            <a:pPr marL="216000" indent="-216000">
              <a:lnSpc>
                <a:spcPct val="100000"/>
              </a:lnSpc>
            </a:pPr>
            <a:endParaRPr lang="it-IT" sz="2000" b="0" strike="noStrike" spc="-1">
              <a:latin typeface="Arial"/>
            </a:endParaRPr>
          </a:p>
          <a:p>
            <a:pPr marL="216000" indent="-216000">
              <a:lnSpc>
                <a:spcPct val="100000"/>
              </a:lnSpc>
            </a:pPr>
            <a:r>
              <a:rPr lang="it-IT" sz="2000" b="0" strike="noStrike" spc="-1">
                <a:latin typeface="Arial"/>
              </a:rPr>
              <a:t>The data shows that protected PCI with Impella in these patients is associated with shorter hospital stay and improvement of quality of life post PCI</a:t>
            </a:r>
          </a:p>
        </p:txBody>
      </p:sp>
      <p:sp>
        <p:nvSpPr>
          <p:cNvPr id="1717" name="TextShape 3"/>
          <p:cNvSpPr txBox="1"/>
          <p:nvPr/>
        </p:nvSpPr>
        <p:spPr>
          <a:xfrm>
            <a:off x="3884760" y="8685360"/>
            <a:ext cx="2971440" cy="456840"/>
          </a:xfrm>
          <a:prstGeom prst="rect">
            <a:avLst/>
          </a:prstGeom>
          <a:noFill/>
          <a:ln>
            <a:noFill/>
          </a:ln>
        </p:spPr>
        <p:txBody>
          <a:bodyPr anchor="b"/>
          <a:lstStyle/>
          <a:p>
            <a:pPr algn="r">
              <a:lnSpc>
                <a:spcPct val="100000"/>
              </a:lnSpc>
            </a:pPr>
            <a:fld id="{E44BE873-86D9-473C-8EA6-E296AF76737E}" type="slidenum">
              <a:rPr lang="it-IT" sz="1200" b="0" strike="noStrike" spc="-1">
                <a:solidFill>
                  <a:srgbClr val="000000"/>
                </a:solidFill>
                <a:latin typeface="+mn-lt"/>
                <a:ea typeface="+mn-ea"/>
              </a:rPr>
              <a:pPr algn="r">
                <a:lnSpc>
                  <a:spcPct val="100000"/>
                </a:lnSpc>
              </a:pPr>
              <a:t>33</a:t>
            </a:fld>
            <a:endParaRPr lang="it-IT" sz="12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 name="PlaceHolder 1"/>
          <p:cNvSpPr>
            <a:spLocks noGrp="1" noRot="1" noChangeAspect="1"/>
          </p:cNvSpPr>
          <p:nvPr>
            <p:ph type="sldImg"/>
          </p:nvPr>
        </p:nvSpPr>
        <p:spPr>
          <a:xfrm>
            <a:off x="1143000" y="685800"/>
            <a:ext cx="4572000" cy="3429000"/>
          </a:xfrm>
          <a:prstGeom prst="rect">
            <a:avLst/>
          </a:prstGeom>
        </p:spPr>
      </p:sp>
      <p:sp>
        <p:nvSpPr>
          <p:cNvPr id="1722" name="PlaceHolder 2"/>
          <p:cNvSpPr>
            <a:spLocks noGrp="1"/>
          </p:cNvSpPr>
          <p:nvPr>
            <p:ph type="body"/>
          </p:nvPr>
        </p:nvSpPr>
        <p:spPr>
          <a:xfrm>
            <a:off x="685800" y="4343400"/>
            <a:ext cx="5486040" cy="4114440"/>
          </a:xfrm>
          <a:prstGeom prst="rect">
            <a:avLst/>
          </a:prstGeom>
        </p:spPr>
        <p:txBody>
          <a:bodyPr/>
          <a:lstStyle/>
          <a:p>
            <a:pPr marL="216000" indent="-216000">
              <a:lnSpc>
                <a:spcPct val="100000"/>
              </a:lnSpc>
            </a:pPr>
            <a:r>
              <a:rPr lang="it-IT" sz="2000" b="0" strike="noStrike" spc="-1">
                <a:latin typeface="Arial"/>
              </a:rPr>
              <a:t>Surgeons have a similar approach when assessing patient’s surgical ineligibility. They assess the severity of the CAD, the left ventricular ejection and the patients comorbidities. However different criteria are considered when assessing the coronary artery disease and patients co-morbidities as shown in this VEEN diagram.</a:t>
            </a:r>
          </a:p>
        </p:txBody>
      </p:sp>
      <p:sp>
        <p:nvSpPr>
          <p:cNvPr id="1723" name="TextShape 3"/>
          <p:cNvSpPr txBox="1"/>
          <p:nvPr/>
        </p:nvSpPr>
        <p:spPr>
          <a:xfrm>
            <a:off x="3884760" y="8685360"/>
            <a:ext cx="2971440" cy="456840"/>
          </a:xfrm>
          <a:prstGeom prst="rect">
            <a:avLst/>
          </a:prstGeom>
          <a:noFill/>
          <a:ln>
            <a:noFill/>
          </a:ln>
        </p:spPr>
        <p:txBody>
          <a:bodyPr anchor="b"/>
          <a:lstStyle/>
          <a:p>
            <a:pPr algn="r">
              <a:lnSpc>
                <a:spcPct val="100000"/>
              </a:lnSpc>
            </a:pPr>
            <a:fld id="{EBCF04AA-7707-4F55-8156-265D3AC2EB93}" type="slidenum">
              <a:rPr lang="it-IT" sz="1200" b="0" strike="noStrike" spc="-1">
                <a:solidFill>
                  <a:srgbClr val="000000"/>
                </a:solidFill>
                <a:latin typeface="+mn-lt"/>
                <a:ea typeface="+mn-ea"/>
              </a:rPr>
              <a:pPr algn="r">
                <a:lnSpc>
                  <a:spcPct val="100000"/>
                </a:lnSpc>
              </a:pPr>
              <a:t>34</a:t>
            </a:fld>
            <a:endParaRPr lang="it-IT" sz="12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 name="PlaceHolder 1"/>
          <p:cNvSpPr>
            <a:spLocks noGrp="1" noRot="1" noChangeAspect="1"/>
          </p:cNvSpPr>
          <p:nvPr>
            <p:ph type="sldImg"/>
          </p:nvPr>
        </p:nvSpPr>
        <p:spPr>
          <a:xfrm>
            <a:off x="1143000" y="685800"/>
            <a:ext cx="4572000" cy="3429000"/>
          </a:xfrm>
          <a:prstGeom prst="rect">
            <a:avLst/>
          </a:prstGeom>
        </p:spPr>
      </p:sp>
      <p:sp>
        <p:nvSpPr>
          <p:cNvPr id="1755"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756" name="TextShape 3"/>
          <p:cNvSpPr txBox="1"/>
          <p:nvPr/>
        </p:nvSpPr>
        <p:spPr>
          <a:xfrm>
            <a:off x="3884760" y="8685360"/>
            <a:ext cx="2971440" cy="456840"/>
          </a:xfrm>
          <a:prstGeom prst="rect">
            <a:avLst/>
          </a:prstGeom>
          <a:noFill/>
          <a:ln>
            <a:noFill/>
          </a:ln>
        </p:spPr>
        <p:txBody>
          <a:bodyPr anchor="b"/>
          <a:lstStyle/>
          <a:p>
            <a:pPr algn="r">
              <a:lnSpc>
                <a:spcPct val="100000"/>
              </a:lnSpc>
            </a:pPr>
            <a:fld id="{969F5A61-7F52-46D1-8606-BFBB857D6067}" type="slidenum">
              <a:rPr lang="it-IT" sz="1200" b="0" strike="noStrike" spc="-1">
                <a:solidFill>
                  <a:srgbClr val="000000"/>
                </a:solidFill>
                <a:latin typeface="+mn-lt"/>
                <a:ea typeface="+mn-ea"/>
              </a:rPr>
              <a:pPr algn="r">
                <a:lnSpc>
                  <a:spcPct val="100000"/>
                </a:lnSpc>
              </a:pPr>
              <a:t>39</a:t>
            </a:fld>
            <a:endParaRPr lang="it-IT" sz="12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 name="PlaceHolder 1"/>
          <p:cNvSpPr>
            <a:spLocks noGrp="1" noRot="1" noChangeAspect="1"/>
          </p:cNvSpPr>
          <p:nvPr>
            <p:ph type="sldImg"/>
          </p:nvPr>
        </p:nvSpPr>
        <p:spPr>
          <a:xfrm>
            <a:off x="1143000" y="685800"/>
            <a:ext cx="4572000" cy="3429000"/>
          </a:xfrm>
          <a:prstGeom prst="rect">
            <a:avLst/>
          </a:prstGeom>
        </p:spPr>
      </p:sp>
      <p:sp>
        <p:nvSpPr>
          <p:cNvPr id="1758"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759" name="TextShape 3"/>
          <p:cNvSpPr txBox="1"/>
          <p:nvPr/>
        </p:nvSpPr>
        <p:spPr>
          <a:xfrm>
            <a:off x="3884760" y="0"/>
            <a:ext cx="2971440" cy="456840"/>
          </a:xfrm>
          <a:prstGeom prst="rect">
            <a:avLst/>
          </a:prstGeom>
          <a:noFill/>
          <a:ln>
            <a:noFill/>
          </a:ln>
        </p:spPr>
        <p:txBody>
          <a:bodyPr/>
          <a:lstStyle/>
          <a:p>
            <a:pPr algn="r">
              <a:lnSpc>
                <a:spcPct val="100000"/>
              </a:lnSpc>
            </a:pPr>
            <a:fld id="{83300AFC-B258-4A28-90C7-83F1C62FEF68}" type="datetime1">
              <a:rPr lang="it-IT" sz="1200" b="0" strike="noStrike" spc="-1">
                <a:solidFill>
                  <a:srgbClr val="000000"/>
                </a:solidFill>
                <a:latin typeface="+mn-lt"/>
                <a:ea typeface="+mn-ea"/>
              </a:rPr>
              <a:pPr algn="r">
                <a:lnSpc>
                  <a:spcPct val="100000"/>
                </a:lnSpc>
              </a:pPr>
              <a:t>15/09/2019</a:t>
            </a:fld>
            <a:endParaRPr lang="it-IT" sz="1200" b="0" strike="noStrike" spc="-1">
              <a:latin typeface="Times New Roman"/>
            </a:endParaRPr>
          </a:p>
        </p:txBody>
      </p:sp>
      <p:sp>
        <p:nvSpPr>
          <p:cNvPr id="1760" name="TextShape 4"/>
          <p:cNvSpPr txBox="1"/>
          <p:nvPr/>
        </p:nvSpPr>
        <p:spPr>
          <a:xfrm>
            <a:off x="3884760" y="8685360"/>
            <a:ext cx="2971440" cy="456840"/>
          </a:xfrm>
          <a:prstGeom prst="rect">
            <a:avLst/>
          </a:prstGeom>
          <a:noFill/>
          <a:ln>
            <a:noFill/>
          </a:ln>
        </p:spPr>
        <p:txBody>
          <a:bodyPr anchor="b"/>
          <a:lstStyle/>
          <a:p>
            <a:pPr algn="r">
              <a:lnSpc>
                <a:spcPct val="100000"/>
              </a:lnSpc>
            </a:pPr>
            <a:fld id="{463A8485-992A-4532-A223-9E5D299F2805}" type="slidenum">
              <a:rPr lang="it-IT" sz="1200" b="0" strike="noStrike" spc="-1">
                <a:solidFill>
                  <a:srgbClr val="000000"/>
                </a:solidFill>
                <a:latin typeface="+mn-lt"/>
                <a:ea typeface="+mn-ea"/>
              </a:rPr>
              <a:pPr algn="r">
                <a:lnSpc>
                  <a:spcPct val="100000"/>
                </a:lnSpc>
              </a:pPr>
              <a:t>40</a:t>
            </a:fld>
            <a:endParaRPr lang="it-IT" sz="1200" b="0" strike="noStrike" spc="-1">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 name="TextShape 1"/>
          <p:cNvSpPr txBox="1"/>
          <p:nvPr/>
        </p:nvSpPr>
        <p:spPr>
          <a:xfrm>
            <a:off x="3884760" y="8685360"/>
            <a:ext cx="2971440" cy="456840"/>
          </a:xfrm>
          <a:prstGeom prst="rect">
            <a:avLst/>
          </a:prstGeom>
          <a:noFill/>
          <a:ln>
            <a:noFill/>
          </a:ln>
        </p:spPr>
        <p:txBody>
          <a:bodyPr anchor="b"/>
          <a:lstStyle/>
          <a:p>
            <a:pPr algn="r">
              <a:lnSpc>
                <a:spcPct val="100000"/>
              </a:lnSpc>
            </a:pPr>
            <a:fld id="{EAEBAD18-A11F-42FD-9DE7-68989EB34C13}" type="slidenum">
              <a:rPr lang="it-IT" sz="1200" b="0" strike="noStrike" spc="-1">
                <a:solidFill>
                  <a:srgbClr val="000000"/>
                </a:solidFill>
                <a:latin typeface="Times New Roman"/>
                <a:ea typeface="Geneva"/>
              </a:rPr>
              <a:pPr algn="r">
                <a:lnSpc>
                  <a:spcPct val="100000"/>
                </a:lnSpc>
              </a:pPr>
              <a:t>42</a:t>
            </a:fld>
            <a:endParaRPr lang="it-IT" sz="1200" b="0" strike="noStrike" spc="-1">
              <a:latin typeface="Times New Roman"/>
            </a:endParaRPr>
          </a:p>
        </p:txBody>
      </p:sp>
      <p:sp>
        <p:nvSpPr>
          <p:cNvPr id="1762" name="PlaceHolder 2"/>
          <p:cNvSpPr>
            <a:spLocks noGrp="1" noRot="1" noChangeAspect="1"/>
          </p:cNvSpPr>
          <p:nvPr>
            <p:ph type="sldImg"/>
          </p:nvPr>
        </p:nvSpPr>
        <p:spPr>
          <a:xfrm>
            <a:off x="1141413" y="685800"/>
            <a:ext cx="4575175" cy="3430588"/>
          </a:xfrm>
          <a:prstGeom prst="rect">
            <a:avLst/>
          </a:prstGeom>
        </p:spPr>
      </p:sp>
      <p:sp>
        <p:nvSpPr>
          <p:cNvPr id="1763" name="PlaceHolder 3"/>
          <p:cNvSpPr>
            <a:spLocks noGrp="1"/>
          </p:cNvSpPr>
          <p:nvPr>
            <p:ph type="body"/>
          </p:nvPr>
        </p:nvSpPr>
        <p:spPr>
          <a:xfrm>
            <a:off x="685800" y="4343400"/>
            <a:ext cx="5486040" cy="4114440"/>
          </a:xfrm>
          <a:prstGeom prst="rect">
            <a:avLst/>
          </a:prstGeom>
        </p:spPr>
        <p:txBody>
          <a:bodyPr/>
          <a:lstStyle/>
          <a:p>
            <a:pPr>
              <a:lnSpc>
                <a:spcPct val="100000"/>
              </a:lnSpc>
              <a:spcBef>
                <a:spcPts val="360"/>
              </a:spcBef>
            </a:pPr>
            <a:r>
              <a:rPr lang="it-IT" sz="1200" b="0" strike="noStrike" spc="-1">
                <a:solidFill>
                  <a:srgbClr val="000000"/>
                </a:solidFill>
                <a:latin typeface="Arial"/>
                <a:ea typeface="+mn-ea"/>
              </a:rPr>
              <a:t>Conventional therapy is largely driven by the use of inotropes and vasopressors, which have long been known to be associated with high mortality rates as both dosage and number is increased. </a:t>
            </a:r>
            <a:endParaRPr lang="it-IT"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 name="PlaceHolder 1"/>
          <p:cNvSpPr>
            <a:spLocks noGrp="1" noRot="1" noChangeAspect="1"/>
          </p:cNvSpPr>
          <p:nvPr>
            <p:ph type="sldImg"/>
          </p:nvPr>
        </p:nvSpPr>
        <p:spPr>
          <a:xfrm>
            <a:off x="1128713" y="673100"/>
            <a:ext cx="4598987" cy="3448050"/>
          </a:xfrm>
          <a:prstGeom prst="rect">
            <a:avLst/>
          </a:prstGeom>
        </p:spPr>
      </p:sp>
      <p:sp>
        <p:nvSpPr>
          <p:cNvPr id="1628" name="PlaceHolder 2"/>
          <p:cNvSpPr>
            <a:spLocks noGrp="1"/>
          </p:cNvSpPr>
          <p:nvPr>
            <p:ph type="body"/>
          </p:nvPr>
        </p:nvSpPr>
        <p:spPr>
          <a:xfrm>
            <a:off x="685800" y="4343400"/>
            <a:ext cx="5486040" cy="4114440"/>
          </a:xfrm>
          <a:prstGeom prst="rect">
            <a:avLst/>
          </a:prstGeom>
        </p:spPr>
        <p:txBody>
          <a:bodyPr/>
          <a:lstStyle/>
          <a:p>
            <a:pPr marL="216000" indent="-216000">
              <a:lnSpc>
                <a:spcPct val="100000"/>
              </a:lnSpc>
            </a:pPr>
            <a:r>
              <a:rPr lang="it-IT" sz="2000" b="0" strike="noStrike" spc="-1">
                <a:latin typeface="Arial"/>
              </a:rPr>
              <a:t>Impella is the only device that transports blood in the same way as the natural heart. </a:t>
            </a:r>
          </a:p>
          <a:p>
            <a:pPr marL="216000" indent="-216000">
              <a:lnSpc>
                <a:spcPct val="100000"/>
              </a:lnSpc>
            </a:pPr>
            <a:r>
              <a:rPr lang="it-IT" sz="2000" b="0" strike="noStrike" spc="-1">
                <a:latin typeface="Arial"/>
              </a:rPr>
              <a:t>It pulls blood from the ventricle, sends it through the aortic valve and deposits it in the root of the ascending aorta.</a:t>
            </a:r>
          </a:p>
          <a:p>
            <a:pPr marL="216000" indent="-216000">
              <a:lnSpc>
                <a:spcPct val="100000"/>
              </a:lnSpc>
            </a:pPr>
            <a:r>
              <a:rPr lang="it-IT" sz="2000" b="0" strike="noStrike" spc="-1">
                <a:latin typeface="Arial"/>
              </a:rPr>
              <a:t>In doing so, it reduces ventricular end-diastolic volumes and pressures, and it increases the mean aortic pressure and flow. </a:t>
            </a:r>
          </a:p>
          <a:p>
            <a:pPr marL="216000" indent="-216000">
              <a:lnSpc>
                <a:spcPct val="100000"/>
              </a:lnSpc>
            </a:pPr>
            <a:r>
              <a:rPr lang="it-IT" sz="2000" b="0" strike="noStrike" spc="-1">
                <a:latin typeface="Arial"/>
              </a:rPr>
              <a:t>This all leads to protection of the myocardium by changing the oxygen demand-supply balance and systemic hemodynamic support through increases in net cardiac output</a:t>
            </a:r>
          </a:p>
          <a:p>
            <a:pPr marL="216000" indent="-216000">
              <a:lnSpc>
                <a:spcPct val="100000"/>
              </a:lnSpc>
            </a:pPr>
            <a:endParaRPr lang="it-IT" sz="2000" b="0" strike="noStrike" spc="-1">
              <a:latin typeface="Arial"/>
            </a:endParaRPr>
          </a:p>
        </p:txBody>
      </p:sp>
      <p:sp>
        <p:nvSpPr>
          <p:cNvPr id="1629" name="TextShape 3"/>
          <p:cNvSpPr txBox="1"/>
          <p:nvPr/>
        </p:nvSpPr>
        <p:spPr>
          <a:xfrm>
            <a:off x="3884760" y="8685360"/>
            <a:ext cx="2971440" cy="456840"/>
          </a:xfrm>
          <a:prstGeom prst="rect">
            <a:avLst/>
          </a:prstGeom>
          <a:noFill/>
          <a:ln>
            <a:noFill/>
          </a:ln>
        </p:spPr>
        <p:txBody>
          <a:bodyPr anchor="b"/>
          <a:lstStyle/>
          <a:p>
            <a:pPr algn="r">
              <a:lnSpc>
                <a:spcPct val="100000"/>
              </a:lnSpc>
            </a:pPr>
            <a:fld id="{70943089-C2D0-475A-8D51-4768905C070A}" type="slidenum">
              <a:rPr lang="it-IT" sz="1200" b="0" strike="noStrike" spc="-1">
                <a:solidFill>
                  <a:srgbClr val="000000"/>
                </a:solidFill>
                <a:latin typeface="Calibri"/>
              </a:rPr>
              <a:pPr algn="r">
                <a:lnSpc>
                  <a:spcPct val="100000"/>
                </a:lnSpc>
              </a:pPr>
              <a:t>16</a:t>
            </a:fld>
            <a:endParaRPr lang="it-IT" sz="12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 name="PlaceHolder 1"/>
          <p:cNvSpPr>
            <a:spLocks noGrp="1" noRot="1" noChangeAspect="1"/>
          </p:cNvSpPr>
          <p:nvPr>
            <p:ph type="sldImg"/>
          </p:nvPr>
        </p:nvSpPr>
        <p:spPr>
          <a:xfrm>
            <a:off x="1143000" y="685800"/>
            <a:ext cx="4572000" cy="3429000"/>
          </a:xfrm>
          <a:prstGeom prst="rect">
            <a:avLst/>
          </a:prstGeom>
        </p:spPr>
      </p:sp>
      <p:sp>
        <p:nvSpPr>
          <p:cNvPr id="1765"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766" name="TextShape 3"/>
          <p:cNvSpPr txBox="1"/>
          <p:nvPr/>
        </p:nvSpPr>
        <p:spPr>
          <a:xfrm>
            <a:off x="3884760" y="8685360"/>
            <a:ext cx="2971440" cy="456840"/>
          </a:xfrm>
          <a:prstGeom prst="rect">
            <a:avLst/>
          </a:prstGeom>
          <a:noFill/>
          <a:ln>
            <a:noFill/>
          </a:ln>
        </p:spPr>
        <p:txBody>
          <a:bodyPr anchor="b"/>
          <a:lstStyle/>
          <a:p>
            <a:pPr algn="r">
              <a:lnSpc>
                <a:spcPct val="100000"/>
              </a:lnSpc>
            </a:pPr>
            <a:fld id="{ED9953E2-5178-454D-88BD-60971D7E21A0}" type="slidenum">
              <a:rPr lang="it-IT" sz="1200" b="0" strike="noStrike" spc="-1">
                <a:solidFill>
                  <a:srgbClr val="000000"/>
                </a:solidFill>
                <a:latin typeface="+mn-lt"/>
                <a:ea typeface="+mn-ea"/>
              </a:rPr>
              <a:pPr algn="r">
                <a:lnSpc>
                  <a:spcPct val="100000"/>
                </a:lnSpc>
              </a:pPr>
              <a:t>43</a:t>
            </a:fld>
            <a:endParaRPr lang="it-IT" sz="12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 name="PlaceHolder 1"/>
          <p:cNvSpPr>
            <a:spLocks noGrp="1" noRot="1" noChangeAspect="1"/>
          </p:cNvSpPr>
          <p:nvPr>
            <p:ph type="sldImg"/>
          </p:nvPr>
        </p:nvSpPr>
        <p:spPr>
          <a:xfrm>
            <a:off x="1143000" y="685800"/>
            <a:ext cx="4572000" cy="3429000"/>
          </a:xfrm>
          <a:prstGeom prst="rect">
            <a:avLst/>
          </a:prstGeom>
        </p:spPr>
      </p:sp>
      <p:sp>
        <p:nvSpPr>
          <p:cNvPr id="1768"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769" name="TextShape 3"/>
          <p:cNvSpPr txBox="1"/>
          <p:nvPr/>
        </p:nvSpPr>
        <p:spPr>
          <a:xfrm>
            <a:off x="3884760" y="8685360"/>
            <a:ext cx="2971440" cy="456840"/>
          </a:xfrm>
          <a:prstGeom prst="rect">
            <a:avLst/>
          </a:prstGeom>
          <a:noFill/>
          <a:ln>
            <a:noFill/>
          </a:ln>
        </p:spPr>
        <p:txBody>
          <a:bodyPr anchor="b"/>
          <a:lstStyle/>
          <a:p>
            <a:pPr algn="r">
              <a:lnSpc>
                <a:spcPct val="100000"/>
              </a:lnSpc>
            </a:pPr>
            <a:fld id="{DF069615-AB60-4471-8074-53C37603DDED}" type="slidenum">
              <a:rPr lang="it-IT" sz="1200" b="0" strike="noStrike" spc="-1">
                <a:solidFill>
                  <a:srgbClr val="000000"/>
                </a:solidFill>
                <a:latin typeface="+mn-lt"/>
                <a:ea typeface="+mn-ea"/>
              </a:rPr>
              <a:pPr algn="r">
                <a:lnSpc>
                  <a:spcPct val="100000"/>
                </a:lnSpc>
              </a:pPr>
              <a:t>44</a:t>
            </a:fld>
            <a:endParaRPr lang="it-IT" sz="12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PlaceHolder 1"/>
          <p:cNvSpPr>
            <a:spLocks noGrp="1" noRot="1" noChangeAspect="1"/>
          </p:cNvSpPr>
          <p:nvPr>
            <p:ph type="sldImg"/>
          </p:nvPr>
        </p:nvSpPr>
        <p:spPr>
          <a:xfrm>
            <a:off x="1143000" y="685800"/>
            <a:ext cx="4572000" cy="3429000"/>
          </a:xfrm>
          <a:prstGeom prst="rect">
            <a:avLst/>
          </a:prstGeom>
        </p:spPr>
      </p:sp>
      <p:sp>
        <p:nvSpPr>
          <p:cNvPr id="1771"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772" name="TextShape 3"/>
          <p:cNvSpPr txBox="1"/>
          <p:nvPr/>
        </p:nvSpPr>
        <p:spPr>
          <a:xfrm>
            <a:off x="3884760" y="8685360"/>
            <a:ext cx="2971440" cy="456840"/>
          </a:xfrm>
          <a:prstGeom prst="rect">
            <a:avLst/>
          </a:prstGeom>
          <a:noFill/>
          <a:ln>
            <a:noFill/>
          </a:ln>
        </p:spPr>
        <p:txBody>
          <a:bodyPr anchor="b"/>
          <a:lstStyle/>
          <a:p>
            <a:pPr algn="r">
              <a:lnSpc>
                <a:spcPct val="100000"/>
              </a:lnSpc>
            </a:pPr>
            <a:fld id="{8B85C9D4-D8B5-4BE6-AB0B-1A9F7C300EFA}" type="slidenum">
              <a:rPr lang="it-IT" sz="1200" b="0" strike="noStrike" spc="-1">
                <a:solidFill>
                  <a:srgbClr val="000000"/>
                </a:solidFill>
                <a:latin typeface="+mn-lt"/>
                <a:ea typeface="+mn-ea"/>
              </a:rPr>
              <a:pPr algn="r">
                <a:lnSpc>
                  <a:spcPct val="100000"/>
                </a:lnSpc>
              </a:pPr>
              <a:t>45</a:t>
            </a:fld>
            <a:endParaRPr lang="it-IT" sz="1200" b="0" strike="noStrike"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 name="TextShape 1"/>
          <p:cNvSpPr txBox="1"/>
          <p:nvPr/>
        </p:nvSpPr>
        <p:spPr>
          <a:xfrm>
            <a:off x="3884760" y="8685360"/>
            <a:ext cx="2971440" cy="456840"/>
          </a:xfrm>
          <a:prstGeom prst="rect">
            <a:avLst/>
          </a:prstGeom>
          <a:noFill/>
          <a:ln>
            <a:noFill/>
          </a:ln>
        </p:spPr>
        <p:txBody>
          <a:bodyPr anchor="b"/>
          <a:lstStyle/>
          <a:p>
            <a:pPr algn="r">
              <a:lnSpc>
                <a:spcPct val="100000"/>
              </a:lnSpc>
            </a:pPr>
            <a:fld id="{3ECA8A33-686C-4B37-8540-5B36E0EFBA88}" type="slidenum">
              <a:rPr lang="it-IT" sz="1200" b="0" strike="noStrike" spc="-1">
                <a:solidFill>
                  <a:srgbClr val="000000"/>
                </a:solidFill>
                <a:latin typeface="+mn-lt"/>
                <a:ea typeface="+mn-ea"/>
              </a:rPr>
              <a:pPr algn="r">
                <a:lnSpc>
                  <a:spcPct val="100000"/>
                </a:lnSpc>
              </a:pPr>
              <a:t>46</a:t>
            </a:fld>
            <a:endParaRPr lang="it-IT" sz="1200" b="0" strike="noStrike" spc="-1">
              <a:latin typeface="Times New Roman"/>
            </a:endParaRPr>
          </a:p>
        </p:txBody>
      </p:sp>
      <p:sp>
        <p:nvSpPr>
          <p:cNvPr id="1774" name="PlaceHolder 2"/>
          <p:cNvSpPr>
            <a:spLocks noGrp="1" noRot="1" noChangeAspect="1"/>
          </p:cNvSpPr>
          <p:nvPr>
            <p:ph type="sldImg"/>
          </p:nvPr>
        </p:nvSpPr>
        <p:spPr>
          <a:xfrm>
            <a:off x="1143000" y="685800"/>
            <a:ext cx="4572000" cy="3429000"/>
          </a:xfrm>
          <a:prstGeom prst="rect">
            <a:avLst/>
          </a:prstGeom>
        </p:spPr>
      </p:sp>
      <p:sp>
        <p:nvSpPr>
          <p:cNvPr id="1775" name="PlaceHolder 3"/>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 name="PlaceHolder 1"/>
          <p:cNvSpPr>
            <a:spLocks noGrp="1" noRot="1" noChangeAspect="1"/>
          </p:cNvSpPr>
          <p:nvPr>
            <p:ph type="sldImg"/>
          </p:nvPr>
        </p:nvSpPr>
        <p:spPr>
          <a:xfrm>
            <a:off x="1141413" y="685800"/>
            <a:ext cx="4575175" cy="3430588"/>
          </a:xfrm>
          <a:prstGeom prst="rect">
            <a:avLst/>
          </a:prstGeom>
        </p:spPr>
      </p:sp>
      <p:sp>
        <p:nvSpPr>
          <p:cNvPr id="1777" name="PlaceHolder 2"/>
          <p:cNvSpPr>
            <a:spLocks noGrp="1"/>
          </p:cNvSpPr>
          <p:nvPr>
            <p:ph type="body"/>
          </p:nvPr>
        </p:nvSpPr>
        <p:spPr>
          <a:xfrm>
            <a:off x="685800" y="4343400"/>
            <a:ext cx="5486040" cy="4114440"/>
          </a:xfrm>
          <a:prstGeom prst="rect">
            <a:avLst/>
          </a:prstGeom>
        </p:spPr>
        <p:txBody>
          <a:bodyPr>
            <a:normAutofit/>
          </a:bodyPr>
          <a:lstStyle/>
          <a:p>
            <a:pPr>
              <a:lnSpc>
                <a:spcPct val="100000"/>
              </a:lnSpc>
              <a:spcBef>
                <a:spcPts val="360"/>
              </a:spcBef>
            </a:pPr>
            <a:r>
              <a:rPr lang="it-IT" sz="1200" b="0" strike="noStrike" spc="-1">
                <a:solidFill>
                  <a:srgbClr val="000000"/>
                </a:solidFill>
                <a:latin typeface="Arial"/>
                <a:ea typeface="+mn-ea"/>
              </a:rPr>
              <a:t>The same hemodynamic  improvements can be seen in a randomized controlled trial called ISAR SHOCK with the Impella 2.5.  Improvement in cardiac index while simultaneously unloading the left ventricle with statistical improvement over results observed with the IABP.</a:t>
            </a:r>
            <a:endParaRPr lang="it-IT" sz="1200" b="0" strike="noStrike" spc="-1">
              <a:latin typeface="Arial"/>
            </a:endParaRPr>
          </a:p>
          <a:p>
            <a:pPr>
              <a:lnSpc>
                <a:spcPct val="100000"/>
              </a:lnSpc>
            </a:pPr>
            <a:endParaRPr lang="it-IT" sz="1200" b="0" strike="noStrike" spc="-1">
              <a:latin typeface="Arial"/>
            </a:endParaRPr>
          </a:p>
        </p:txBody>
      </p:sp>
      <p:sp>
        <p:nvSpPr>
          <p:cNvPr id="1778" name="TextShape 3"/>
          <p:cNvSpPr txBox="1"/>
          <p:nvPr/>
        </p:nvSpPr>
        <p:spPr>
          <a:xfrm>
            <a:off x="3884760" y="8685360"/>
            <a:ext cx="2971440" cy="456840"/>
          </a:xfrm>
          <a:prstGeom prst="rect">
            <a:avLst/>
          </a:prstGeom>
          <a:noFill/>
          <a:ln>
            <a:noFill/>
          </a:ln>
        </p:spPr>
        <p:txBody>
          <a:bodyPr anchor="b"/>
          <a:lstStyle/>
          <a:p>
            <a:pPr algn="r">
              <a:lnSpc>
                <a:spcPct val="100000"/>
              </a:lnSpc>
            </a:pPr>
            <a:fld id="{3BCF71F0-9551-4BC1-A8D5-83B37FE0E75A}" type="slidenum">
              <a:rPr lang="it-IT" sz="1200" b="0" strike="noStrike" spc="-1">
                <a:solidFill>
                  <a:srgbClr val="000000"/>
                </a:solidFill>
                <a:latin typeface="+mn-lt"/>
                <a:ea typeface="+mn-ea"/>
              </a:rPr>
              <a:pPr algn="r">
                <a:lnSpc>
                  <a:spcPct val="100000"/>
                </a:lnSpc>
              </a:pPr>
              <a:t>47</a:t>
            </a:fld>
            <a:endParaRPr lang="it-IT" sz="1200" b="0" strike="noStrike" spc="-1">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2" name="PlaceHolder 1"/>
          <p:cNvSpPr>
            <a:spLocks noGrp="1" noRot="1" noChangeAspect="1"/>
          </p:cNvSpPr>
          <p:nvPr>
            <p:ph type="sldImg"/>
          </p:nvPr>
        </p:nvSpPr>
        <p:spPr>
          <a:xfrm>
            <a:off x="1143000" y="685800"/>
            <a:ext cx="4572000" cy="3429000"/>
          </a:xfrm>
          <a:prstGeom prst="rect">
            <a:avLst/>
          </a:prstGeom>
        </p:spPr>
      </p:sp>
      <p:sp>
        <p:nvSpPr>
          <p:cNvPr id="1783"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784" name="TextShape 3"/>
          <p:cNvSpPr txBox="1"/>
          <p:nvPr/>
        </p:nvSpPr>
        <p:spPr>
          <a:xfrm>
            <a:off x="3884760" y="0"/>
            <a:ext cx="2971440" cy="456840"/>
          </a:xfrm>
          <a:prstGeom prst="rect">
            <a:avLst/>
          </a:prstGeom>
          <a:noFill/>
          <a:ln>
            <a:noFill/>
          </a:ln>
        </p:spPr>
        <p:txBody>
          <a:bodyPr/>
          <a:lstStyle/>
          <a:p>
            <a:pPr algn="r">
              <a:lnSpc>
                <a:spcPct val="100000"/>
              </a:lnSpc>
            </a:pPr>
            <a:fld id="{91B2DCA2-807F-4859-83B4-D21BA60651F5}" type="datetime1">
              <a:rPr lang="it-IT" sz="1200" b="0" strike="noStrike" spc="-1">
                <a:solidFill>
                  <a:srgbClr val="000000"/>
                </a:solidFill>
                <a:latin typeface="+mn-lt"/>
                <a:ea typeface="+mn-ea"/>
              </a:rPr>
              <a:pPr algn="r">
                <a:lnSpc>
                  <a:spcPct val="100000"/>
                </a:lnSpc>
              </a:pPr>
              <a:t>15/09/2019</a:t>
            </a:fld>
            <a:endParaRPr lang="it-IT" sz="1200" b="0" strike="noStrike" spc="-1">
              <a:latin typeface="Times New Roman"/>
            </a:endParaRPr>
          </a:p>
        </p:txBody>
      </p:sp>
      <p:sp>
        <p:nvSpPr>
          <p:cNvPr id="1785" name="TextShape 4"/>
          <p:cNvSpPr txBox="1"/>
          <p:nvPr/>
        </p:nvSpPr>
        <p:spPr>
          <a:xfrm>
            <a:off x="3884760" y="8685360"/>
            <a:ext cx="2971440" cy="456840"/>
          </a:xfrm>
          <a:prstGeom prst="rect">
            <a:avLst/>
          </a:prstGeom>
          <a:noFill/>
          <a:ln>
            <a:noFill/>
          </a:ln>
        </p:spPr>
        <p:txBody>
          <a:bodyPr anchor="b"/>
          <a:lstStyle/>
          <a:p>
            <a:pPr algn="r">
              <a:lnSpc>
                <a:spcPct val="100000"/>
              </a:lnSpc>
            </a:pPr>
            <a:fld id="{3D8FB82D-C2B3-49DD-9100-2677AD9D236A}" type="slidenum">
              <a:rPr lang="it-IT" sz="1200" b="0" strike="noStrike" spc="-1">
                <a:solidFill>
                  <a:srgbClr val="000000"/>
                </a:solidFill>
                <a:latin typeface="+mn-lt"/>
                <a:ea typeface="+mn-ea"/>
              </a:rPr>
              <a:pPr algn="r">
                <a:lnSpc>
                  <a:spcPct val="100000"/>
                </a:lnSpc>
              </a:pPr>
              <a:t>48</a:t>
            </a:fld>
            <a:endParaRPr lang="it-IT" sz="1200" b="0" strike="noStrike"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PlaceHolder 1"/>
          <p:cNvSpPr>
            <a:spLocks noGrp="1" noRot="1" noChangeAspect="1"/>
          </p:cNvSpPr>
          <p:nvPr>
            <p:ph type="sldImg"/>
          </p:nvPr>
        </p:nvSpPr>
        <p:spPr>
          <a:xfrm>
            <a:off x="1143000" y="685800"/>
            <a:ext cx="4572000" cy="3429000"/>
          </a:xfrm>
          <a:prstGeom prst="rect">
            <a:avLst/>
          </a:prstGeom>
        </p:spPr>
      </p:sp>
      <p:sp>
        <p:nvSpPr>
          <p:cNvPr id="1808"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09" name="TextShape 3"/>
          <p:cNvSpPr txBox="1"/>
          <p:nvPr/>
        </p:nvSpPr>
        <p:spPr>
          <a:xfrm>
            <a:off x="3884760" y="8685360"/>
            <a:ext cx="2971440" cy="456840"/>
          </a:xfrm>
          <a:prstGeom prst="rect">
            <a:avLst/>
          </a:prstGeom>
          <a:noFill/>
          <a:ln>
            <a:noFill/>
          </a:ln>
        </p:spPr>
        <p:txBody>
          <a:bodyPr anchor="b"/>
          <a:lstStyle/>
          <a:p>
            <a:pPr algn="r">
              <a:lnSpc>
                <a:spcPct val="100000"/>
              </a:lnSpc>
            </a:pPr>
            <a:fld id="{76EAB103-750B-42CF-8481-0EA60242BB58}" type="slidenum">
              <a:rPr lang="it-IT" sz="1200" b="0" strike="noStrike" spc="-1">
                <a:solidFill>
                  <a:srgbClr val="000000"/>
                </a:solidFill>
                <a:latin typeface="+mn-lt"/>
                <a:ea typeface="+mn-ea"/>
              </a:rPr>
              <a:pPr algn="r">
                <a:lnSpc>
                  <a:spcPct val="100000"/>
                </a:lnSpc>
              </a:pPr>
              <a:t>51</a:t>
            </a:fld>
            <a:endParaRPr lang="it-IT" sz="1200" b="0" strike="noStrike" spc="-1">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 name="PlaceHolder 1"/>
          <p:cNvSpPr>
            <a:spLocks noGrp="1" noRot="1" noChangeAspect="1"/>
          </p:cNvSpPr>
          <p:nvPr>
            <p:ph type="sldImg"/>
          </p:nvPr>
        </p:nvSpPr>
        <p:spPr>
          <a:xfrm>
            <a:off x="1143000" y="685800"/>
            <a:ext cx="4572000" cy="3429000"/>
          </a:xfrm>
          <a:prstGeom prst="rect">
            <a:avLst/>
          </a:prstGeom>
        </p:spPr>
      </p:sp>
      <p:sp>
        <p:nvSpPr>
          <p:cNvPr id="1811"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12" name="TextShape 3"/>
          <p:cNvSpPr txBox="1"/>
          <p:nvPr/>
        </p:nvSpPr>
        <p:spPr>
          <a:xfrm>
            <a:off x="3884760" y="8685360"/>
            <a:ext cx="2971440" cy="456840"/>
          </a:xfrm>
          <a:prstGeom prst="rect">
            <a:avLst/>
          </a:prstGeom>
          <a:noFill/>
          <a:ln>
            <a:noFill/>
          </a:ln>
        </p:spPr>
        <p:txBody>
          <a:bodyPr anchor="b"/>
          <a:lstStyle/>
          <a:p>
            <a:pPr algn="r">
              <a:lnSpc>
                <a:spcPct val="100000"/>
              </a:lnSpc>
            </a:pPr>
            <a:fld id="{8F1E497C-B1FD-4002-84D3-D9269FB399A6}" type="slidenum">
              <a:rPr lang="it-IT" sz="1200" b="0" strike="noStrike" spc="-1">
                <a:solidFill>
                  <a:srgbClr val="000000"/>
                </a:solidFill>
                <a:latin typeface="+mn-lt"/>
                <a:ea typeface="+mn-ea"/>
              </a:rPr>
              <a:pPr algn="r">
                <a:lnSpc>
                  <a:spcPct val="100000"/>
                </a:lnSpc>
              </a:pPr>
              <a:t>52</a:t>
            </a:fld>
            <a:endParaRPr lang="it-IT" sz="1200" b="0" strike="noStrike" spc="-1">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 name="PlaceHolder 1"/>
          <p:cNvSpPr>
            <a:spLocks noGrp="1" noRot="1" noChangeAspect="1"/>
          </p:cNvSpPr>
          <p:nvPr>
            <p:ph type="sldImg"/>
          </p:nvPr>
        </p:nvSpPr>
        <p:spPr>
          <a:xfrm>
            <a:off x="1143000" y="685800"/>
            <a:ext cx="4572000" cy="3429000"/>
          </a:xfrm>
          <a:prstGeom prst="rect">
            <a:avLst/>
          </a:prstGeom>
        </p:spPr>
      </p:sp>
      <p:sp>
        <p:nvSpPr>
          <p:cNvPr id="1817"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18" name="TextShape 3"/>
          <p:cNvSpPr txBox="1"/>
          <p:nvPr/>
        </p:nvSpPr>
        <p:spPr>
          <a:xfrm>
            <a:off x="3884760" y="8685360"/>
            <a:ext cx="2971440" cy="456840"/>
          </a:xfrm>
          <a:prstGeom prst="rect">
            <a:avLst/>
          </a:prstGeom>
          <a:noFill/>
          <a:ln>
            <a:noFill/>
          </a:ln>
        </p:spPr>
        <p:txBody>
          <a:bodyPr anchor="b"/>
          <a:lstStyle/>
          <a:p>
            <a:pPr algn="r">
              <a:lnSpc>
                <a:spcPct val="100000"/>
              </a:lnSpc>
            </a:pPr>
            <a:fld id="{EED22095-E1FF-433D-9CF6-F8187FFB8F56}" type="slidenum">
              <a:rPr lang="it-IT" sz="1200" b="0" strike="noStrike" spc="-1">
                <a:solidFill>
                  <a:srgbClr val="000000"/>
                </a:solidFill>
                <a:latin typeface="+mn-lt"/>
                <a:ea typeface="+mn-ea"/>
              </a:rPr>
              <a:pPr algn="r">
                <a:lnSpc>
                  <a:spcPct val="100000"/>
                </a:lnSpc>
              </a:pPr>
              <a:t>54</a:t>
            </a:fld>
            <a:endParaRPr lang="it-IT" sz="1200" b="0" strike="noStrike"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3" name="PlaceHolder 1"/>
          <p:cNvSpPr>
            <a:spLocks noGrp="1" noRot="1" noChangeAspect="1"/>
          </p:cNvSpPr>
          <p:nvPr>
            <p:ph type="sldImg"/>
          </p:nvPr>
        </p:nvSpPr>
        <p:spPr>
          <a:xfrm>
            <a:off x="1143000" y="685800"/>
            <a:ext cx="4572000" cy="3429000"/>
          </a:xfrm>
          <a:prstGeom prst="rect">
            <a:avLst/>
          </a:prstGeom>
        </p:spPr>
      </p:sp>
      <p:sp>
        <p:nvSpPr>
          <p:cNvPr id="1814"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15" name="TextShape 3"/>
          <p:cNvSpPr txBox="1"/>
          <p:nvPr/>
        </p:nvSpPr>
        <p:spPr>
          <a:xfrm>
            <a:off x="3884760" y="8685360"/>
            <a:ext cx="2971440" cy="456840"/>
          </a:xfrm>
          <a:prstGeom prst="rect">
            <a:avLst/>
          </a:prstGeom>
          <a:noFill/>
          <a:ln>
            <a:noFill/>
          </a:ln>
        </p:spPr>
        <p:txBody>
          <a:bodyPr anchor="b"/>
          <a:lstStyle/>
          <a:p>
            <a:pPr algn="r">
              <a:lnSpc>
                <a:spcPct val="100000"/>
              </a:lnSpc>
            </a:pPr>
            <a:fld id="{0EE3E047-0FC8-48B7-9D68-9C6681D90595}" type="slidenum">
              <a:rPr lang="it-IT" sz="1200" b="0" strike="noStrike" spc="-1">
                <a:solidFill>
                  <a:srgbClr val="000000"/>
                </a:solidFill>
                <a:latin typeface="+mn-lt"/>
                <a:ea typeface="+mn-ea"/>
              </a:rPr>
              <a:pPr algn="r">
                <a:lnSpc>
                  <a:spcPct val="100000"/>
                </a:lnSpc>
              </a:pPr>
              <a:t>57</a:t>
            </a:fld>
            <a:endParaRPr lang="it-IT"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3" name="PlaceHolder 1"/>
          <p:cNvSpPr>
            <a:spLocks noGrp="1" noRot="1" noChangeAspect="1"/>
          </p:cNvSpPr>
          <p:nvPr>
            <p:ph type="sldImg"/>
          </p:nvPr>
        </p:nvSpPr>
        <p:spPr>
          <a:xfrm>
            <a:off x="1143000" y="685800"/>
            <a:ext cx="4572000" cy="3429000"/>
          </a:xfrm>
          <a:prstGeom prst="rect">
            <a:avLst/>
          </a:prstGeom>
        </p:spPr>
      </p:sp>
      <p:sp>
        <p:nvSpPr>
          <p:cNvPr id="1634"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635" name="TextShape 3"/>
          <p:cNvSpPr txBox="1"/>
          <p:nvPr/>
        </p:nvSpPr>
        <p:spPr>
          <a:xfrm>
            <a:off x="3884760" y="8685360"/>
            <a:ext cx="2971440" cy="456840"/>
          </a:xfrm>
          <a:prstGeom prst="rect">
            <a:avLst/>
          </a:prstGeom>
          <a:noFill/>
          <a:ln>
            <a:noFill/>
          </a:ln>
        </p:spPr>
        <p:txBody>
          <a:bodyPr anchor="b"/>
          <a:lstStyle/>
          <a:p>
            <a:pPr algn="r">
              <a:lnSpc>
                <a:spcPct val="100000"/>
              </a:lnSpc>
            </a:pPr>
            <a:fld id="{870B28C7-DA4A-49E5-8947-621C45DDD932}" type="slidenum">
              <a:rPr lang="it-IT" sz="1200" b="0" strike="noStrike" spc="-1">
                <a:solidFill>
                  <a:srgbClr val="000000"/>
                </a:solidFill>
                <a:latin typeface="Calibri"/>
              </a:rPr>
              <a:pPr algn="r">
                <a:lnSpc>
                  <a:spcPct val="100000"/>
                </a:lnSpc>
              </a:pPr>
              <a:t>17</a:t>
            </a:fld>
            <a:endParaRPr lang="it-IT" sz="1200" b="0" strike="noStrike" spc="-1">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9" name="PlaceHolder 1"/>
          <p:cNvSpPr>
            <a:spLocks noGrp="1" noRot="1" noChangeAspect="1"/>
          </p:cNvSpPr>
          <p:nvPr>
            <p:ph type="sldImg"/>
          </p:nvPr>
        </p:nvSpPr>
        <p:spPr>
          <a:xfrm>
            <a:off x="1143000" y="685800"/>
            <a:ext cx="4572000" cy="3429000"/>
          </a:xfrm>
          <a:prstGeom prst="rect">
            <a:avLst/>
          </a:prstGeom>
        </p:spPr>
      </p:sp>
      <p:sp>
        <p:nvSpPr>
          <p:cNvPr id="1820"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21" name="TextShape 3"/>
          <p:cNvSpPr txBox="1"/>
          <p:nvPr/>
        </p:nvSpPr>
        <p:spPr>
          <a:xfrm>
            <a:off x="3884760" y="8685360"/>
            <a:ext cx="2971440" cy="456840"/>
          </a:xfrm>
          <a:prstGeom prst="rect">
            <a:avLst/>
          </a:prstGeom>
          <a:noFill/>
          <a:ln>
            <a:noFill/>
          </a:ln>
        </p:spPr>
        <p:txBody>
          <a:bodyPr anchor="b"/>
          <a:lstStyle/>
          <a:p>
            <a:pPr algn="r">
              <a:lnSpc>
                <a:spcPct val="100000"/>
              </a:lnSpc>
            </a:pPr>
            <a:fld id="{85691F1E-2D1F-4FE2-9F17-5FBFA6356E9E}" type="slidenum">
              <a:rPr lang="it-IT" sz="1200" b="0" strike="noStrike" spc="-1">
                <a:solidFill>
                  <a:srgbClr val="000000"/>
                </a:solidFill>
                <a:latin typeface="+mn-lt"/>
                <a:ea typeface="+mn-ea"/>
              </a:rPr>
              <a:pPr algn="r">
                <a:lnSpc>
                  <a:spcPct val="100000"/>
                </a:lnSpc>
              </a:pPr>
              <a:t>58</a:t>
            </a:fld>
            <a:endParaRPr lang="it-IT" sz="1200" b="0" strike="noStrike" spc="-1">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 name="PlaceHolder 1"/>
          <p:cNvSpPr>
            <a:spLocks noGrp="1" noRot="1" noChangeAspect="1"/>
          </p:cNvSpPr>
          <p:nvPr>
            <p:ph type="sldImg"/>
          </p:nvPr>
        </p:nvSpPr>
        <p:spPr>
          <a:xfrm>
            <a:off x="1143000" y="685800"/>
            <a:ext cx="4572000" cy="3429000"/>
          </a:xfrm>
          <a:prstGeom prst="rect">
            <a:avLst/>
          </a:prstGeom>
        </p:spPr>
      </p:sp>
      <p:sp>
        <p:nvSpPr>
          <p:cNvPr id="1823"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24" name="TextShape 3"/>
          <p:cNvSpPr txBox="1"/>
          <p:nvPr/>
        </p:nvSpPr>
        <p:spPr>
          <a:xfrm>
            <a:off x="3884760" y="8685360"/>
            <a:ext cx="2971440" cy="456840"/>
          </a:xfrm>
          <a:prstGeom prst="rect">
            <a:avLst/>
          </a:prstGeom>
          <a:noFill/>
          <a:ln>
            <a:noFill/>
          </a:ln>
        </p:spPr>
        <p:txBody>
          <a:bodyPr anchor="b"/>
          <a:lstStyle/>
          <a:p>
            <a:pPr algn="r">
              <a:lnSpc>
                <a:spcPct val="100000"/>
              </a:lnSpc>
            </a:pPr>
            <a:fld id="{3AABFABD-6E46-4121-88D4-68524E165685}" type="slidenum">
              <a:rPr lang="it-IT" sz="1200" b="0" strike="noStrike" spc="-1">
                <a:solidFill>
                  <a:srgbClr val="000000"/>
                </a:solidFill>
                <a:latin typeface="+mn-lt"/>
                <a:ea typeface="+mn-ea"/>
              </a:rPr>
              <a:pPr algn="r">
                <a:lnSpc>
                  <a:spcPct val="100000"/>
                </a:lnSpc>
              </a:pPr>
              <a:t>60</a:t>
            </a:fld>
            <a:endParaRPr lang="it-IT" sz="1200" b="0" strike="noStrike" spc="-1">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5" name="PlaceHolder 1"/>
          <p:cNvSpPr>
            <a:spLocks noGrp="1" noRot="1" noChangeAspect="1"/>
          </p:cNvSpPr>
          <p:nvPr>
            <p:ph type="sldImg"/>
          </p:nvPr>
        </p:nvSpPr>
        <p:spPr>
          <a:xfrm>
            <a:off x="1143000" y="685800"/>
            <a:ext cx="4572000" cy="3429000"/>
          </a:xfrm>
          <a:prstGeom prst="rect">
            <a:avLst/>
          </a:prstGeom>
        </p:spPr>
      </p:sp>
      <p:sp>
        <p:nvSpPr>
          <p:cNvPr id="1826"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27" name="TextShape 3"/>
          <p:cNvSpPr txBox="1"/>
          <p:nvPr/>
        </p:nvSpPr>
        <p:spPr>
          <a:xfrm>
            <a:off x="3884760" y="8685360"/>
            <a:ext cx="2971440" cy="456840"/>
          </a:xfrm>
          <a:prstGeom prst="rect">
            <a:avLst/>
          </a:prstGeom>
          <a:noFill/>
          <a:ln>
            <a:noFill/>
          </a:ln>
        </p:spPr>
        <p:txBody>
          <a:bodyPr anchor="b"/>
          <a:lstStyle/>
          <a:p>
            <a:pPr algn="r">
              <a:lnSpc>
                <a:spcPct val="100000"/>
              </a:lnSpc>
            </a:pPr>
            <a:fld id="{92E76BC9-D0C7-4C3F-961E-23F96EBF06B5}" type="slidenum">
              <a:rPr lang="it-IT" sz="1200" b="0" strike="noStrike" spc="-1">
                <a:solidFill>
                  <a:srgbClr val="000000"/>
                </a:solidFill>
                <a:latin typeface="+mn-lt"/>
                <a:ea typeface="+mn-ea"/>
              </a:rPr>
              <a:pPr algn="r">
                <a:lnSpc>
                  <a:spcPct val="100000"/>
                </a:lnSpc>
              </a:pPr>
              <a:t>61</a:t>
            </a:fld>
            <a:endParaRPr lang="it-IT" sz="1200" b="0" strike="noStrike" spc="-1">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 name="PlaceHolder 1"/>
          <p:cNvSpPr>
            <a:spLocks noGrp="1" noRot="1" noChangeAspect="1"/>
          </p:cNvSpPr>
          <p:nvPr>
            <p:ph type="sldImg"/>
          </p:nvPr>
        </p:nvSpPr>
        <p:spPr>
          <a:xfrm>
            <a:off x="1143000" y="685800"/>
            <a:ext cx="4571640" cy="3428640"/>
          </a:xfrm>
          <a:prstGeom prst="rect">
            <a:avLst/>
          </a:prstGeom>
        </p:spPr>
      </p:sp>
      <p:sp>
        <p:nvSpPr>
          <p:cNvPr id="1829"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30" name="TextShape 3"/>
          <p:cNvSpPr txBox="1"/>
          <p:nvPr/>
        </p:nvSpPr>
        <p:spPr>
          <a:xfrm>
            <a:off x="3884760" y="8685360"/>
            <a:ext cx="2971440" cy="456840"/>
          </a:xfrm>
          <a:prstGeom prst="rect">
            <a:avLst/>
          </a:prstGeom>
          <a:noFill/>
          <a:ln>
            <a:noFill/>
          </a:ln>
        </p:spPr>
        <p:txBody>
          <a:bodyPr anchor="b"/>
          <a:lstStyle/>
          <a:p>
            <a:pPr algn="r">
              <a:lnSpc>
                <a:spcPct val="100000"/>
              </a:lnSpc>
            </a:pPr>
            <a:fld id="{48DF3E36-D8BF-4C6D-938D-61275E5DFE49}" type="slidenum">
              <a:rPr lang="it-IT" sz="1200" b="0" strike="noStrike" spc="-1">
                <a:solidFill>
                  <a:srgbClr val="000000"/>
                </a:solidFill>
                <a:latin typeface="+mn-lt"/>
                <a:ea typeface="+mn-ea"/>
              </a:rPr>
              <a:pPr algn="r">
                <a:lnSpc>
                  <a:spcPct val="100000"/>
                </a:lnSpc>
              </a:pPr>
              <a:t>62</a:t>
            </a:fld>
            <a:endParaRPr lang="it-IT" sz="1200" b="0" strike="noStrike" spc="-1">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 name="PlaceHolder 1"/>
          <p:cNvSpPr>
            <a:spLocks noGrp="1" noRot="1" noChangeAspect="1"/>
          </p:cNvSpPr>
          <p:nvPr>
            <p:ph type="sldImg"/>
          </p:nvPr>
        </p:nvSpPr>
        <p:spPr>
          <a:xfrm>
            <a:off x="1143000" y="685800"/>
            <a:ext cx="4572000" cy="3429000"/>
          </a:xfrm>
          <a:prstGeom prst="rect">
            <a:avLst/>
          </a:prstGeom>
        </p:spPr>
      </p:sp>
      <p:sp>
        <p:nvSpPr>
          <p:cNvPr id="1832"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33" name="TextShape 3"/>
          <p:cNvSpPr txBox="1"/>
          <p:nvPr/>
        </p:nvSpPr>
        <p:spPr>
          <a:xfrm>
            <a:off x="3884760" y="8685360"/>
            <a:ext cx="2971440" cy="456840"/>
          </a:xfrm>
          <a:prstGeom prst="rect">
            <a:avLst/>
          </a:prstGeom>
          <a:noFill/>
          <a:ln>
            <a:noFill/>
          </a:ln>
        </p:spPr>
        <p:txBody>
          <a:bodyPr anchor="b"/>
          <a:lstStyle/>
          <a:p>
            <a:pPr algn="r">
              <a:lnSpc>
                <a:spcPct val="100000"/>
              </a:lnSpc>
            </a:pPr>
            <a:fld id="{11BAB0DF-DDE6-4E96-AF67-498F716C065A}" type="slidenum">
              <a:rPr lang="it-IT" sz="1200" b="0" strike="noStrike" spc="-1">
                <a:solidFill>
                  <a:srgbClr val="000000"/>
                </a:solidFill>
                <a:latin typeface="+mn-lt"/>
                <a:ea typeface="+mn-ea"/>
              </a:rPr>
              <a:pPr algn="r">
                <a:lnSpc>
                  <a:spcPct val="100000"/>
                </a:lnSpc>
              </a:pPr>
              <a:t>64</a:t>
            </a:fld>
            <a:endParaRPr lang="it-IT" sz="1200" b="0" strike="noStrike"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7" name="PlaceHolder 1"/>
          <p:cNvSpPr>
            <a:spLocks noGrp="1" noRot="1" noChangeAspect="1"/>
          </p:cNvSpPr>
          <p:nvPr>
            <p:ph type="sldImg"/>
          </p:nvPr>
        </p:nvSpPr>
        <p:spPr>
          <a:xfrm>
            <a:off x="1143000" y="685800"/>
            <a:ext cx="4571640" cy="3428640"/>
          </a:xfrm>
          <a:prstGeom prst="rect">
            <a:avLst/>
          </a:prstGeom>
        </p:spPr>
      </p:sp>
      <p:sp>
        <p:nvSpPr>
          <p:cNvPr id="1838"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39" name="TextShape 3"/>
          <p:cNvSpPr txBox="1"/>
          <p:nvPr/>
        </p:nvSpPr>
        <p:spPr>
          <a:xfrm>
            <a:off x="3884760" y="8685360"/>
            <a:ext cx="2971440" cy="456840"/>
          </a:xfrm>
          <a:prstGeom prst="rect">
            <a:avLst/>
          </a:prstGeom>
          <a:noFill/>
          <a:ln>
            <a:noFill/>
          </a:ln>
        </p:spPr>
        <p:txBody>
          <a:bodyPr anchor="b"/>
          <a:lstStyle/>
          <a:p>
            <a:pPr algn="r">
              <a:lnSpc>
                <a:spcPct val="100000"/>
              </a:lnSpc>
            </a:pPr>
            <a:fld id="{FA83EFB4-A307-477E-A6D2-7AEF7909A4BB}" type="slidenum">
              <a:rPr lang="it-IT" sz="1200" b="0" strike="noStrike" spc="-1">
                <a:solidFill>
                  <a:srgbClr val="000000"/>
                </a:solidFill>
                <a:latin typeface="+mn-lt"/>
                <a:ea typeface="+mn-ea"/>
              </a:rPr>
              <a:pPr algn="r">
                <a:lnSpc>
                  <a:spcPct val="100000"/>
                </a:lnSpc>
              </a:pPr>
              <a:t>66</a:t>
            </a:fld>
            <a:endParaRPr lang="it-IT" sz="1200" b="0" strike="noStrike" spc="-1">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immagin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p:spPr>
      </p:sp>
      <p:sp>
        <p:nvSpPr>
          <p:cNvPr id="2355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35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945861-25AC-4E88-8A80-9E75C28A85FB}" type="slidenum">
              <a:rPr lang="it-IT"/>
              <a:pPr fontAlgn="base">
                <a:spcBef>
                  <a:spcPct val="0"/>
                </a:spcBef>
                <a:spcAft>
                  <a:spcPct val="0"/>
                </a:spcAft>
              </a:pPr>
              <a:t>68</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E8FB33-A78E-4984-99CC-2E858B96C443}" type="slidenum">
              <a:rPr lang="it-IT"/>
              <a:pPr fontAlgn="base">
                <a:spcBef>
                  <a:spcPct val="0"/>
                </a:spcBef>
                <a:spcAft>
                  <a:spcPct val="0"/>
                </a:spcAft>
              </a:pPr>
              <a:t>69</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immagin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p:spPr>
      </p:sp>
      <p:sp>
        <p:nvSpPr>
          <p:cNvPr id="25603"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560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D6D94E-E418-4C63-9D45-3FD54FB3EA28}" type="slidenum">
              <a:rPr lang="it-IT"/>
              <a:pPr fontAlgn="base">
                <a:spcBef>
                  <a:spcPct val="0"/>
                </a:spcBef>
                <a:spcAft>
                  <a:spcPct val="0"/>
                </a:spcAft>
              </a:pPr>
              <a:t>70</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 name="PlaceHolder 1"/>
          <p:cNvSpPr>
            <a:spLocks noGrp="1" noRot="1" noChangeAspect="1"/>
          </p:cNvSpPr>
          <p:nvPr>
            <p:ph type="sldImg"/>
          </p:nvPr>
        </p:nvSpPr>
        <p:spPr>
          <a:xfrm>
            <a:off x="1143000" y="685800"/>
            <a:ext cx="4571640" cy="3428640"/>
          </a:xfrm>
          <a:prstGeom prst="rect">
            <a:avLst/>
          </a:prstGeom>
        </p:spPr>
      </p:sp>
      <p:sp>
        <p:nvSpPr>
          <p:cNvPr id="1844" name="PlaceHolder 2"/>
          <p:cNvSpPr>
            <a:spLocks noGrp="1"/>
          </p:cNvSpPr>
          <p:nvPr>
            <p:ph type="body"/>
          </p:nvPr>
        </p:nvSpPr>
        <p:spPr>
          <a:xfrm>
            <a:off x="685800" y="4343400"/>
            <a:ext cx="5486040" cy="4114440"/>
          </a:xfrm>
          <a:prstGeom prst="rect">
            <a:avLst/>
          </a:prstGeom>
        </p:spPr>
        <p:txBody>
          <a:bodyPr>
            <a:normAutofit/>
          </a:bodyPr>
          <a:lstStyle/>
          <a:p>
            <a:endParaRPr lang="it-IT" sz="2000" b="0" strike="noStrike" spc="-1">
              <a:latin typeface="Arial"/>
            </a:endParaRPr>
          </a:p>
        </p:txBody>
      </p:sp>
      <p:sp>
        <p:nvSpPr>
          <p:cNvPr id="1845" name="TextShape 3"/>
          <p:cNvSpPr txBox="1"/>
          <p:nvPr/>
        </p:nvSpPr>
        <p:spPr>
          <a:xfrm>
            <a:off x="3884760" y="8685360"/>
            <a:ext cx="2971440" cy="456840"/>
          </a:xfrm>
          <a:prstGeom prst="rect">
            <a:avLst/>
          </a:prstGeom>
          <a:noFill/>
          <a:ln>
            <a:noFill/>
          </a:ln>
        </p:spPr>
        <p:txBody>
          <a:bodyPr anchor="b"/>
          <a:lstStyle/>
          <a:p>
            <a:pPr algn="r">
              <a:lnSpc>
                <a:spcPct val="100000"/>
              </a:lnSpc>
            </a:pPr>
            <a:fld id="{C7C3A4D5-D3D4-4960-93D3-09E22375B131}" type="slidenum">
              <a:rPr lang="it-IT" sz="1200" b="0" strike="noStrike" spc="-1">
                <a:solidFill>
                  <a:srgbClr val="000000"/>
                </a:solidFill>
                <a:latin typeface="+mn-lt"/>
                <a:ea typeface="+mn-ea"/>
              </a:rPr>
              <a:pPr algn="r">
                <a:lnSpc>
                  <a:spcPct val="100000"/>
                </a:lnSpc>
              </a:pPr>
              <a:t>73</a:t>
            </a:fld>
            <a:endParaRPr lang="it-IT"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 name="PlaceHolder 1"/>
          <p:cNvSpPr>
            <a:spLocks noGrp="1" noRot="1" noChangeAspect="1"/>
          </p:cNvSpPr>
          <p:nvPr>
            <p:ph type="sldImg"/>
          </p:nvPr>
        </p:nvSpPr>
        <p:spPr>
          <a:xfrm>
            <a:off x="1143000" y="684213"/>
            <a:ext cx="4572000" cy="3429000"/>
          </a:xfrm>
          <a:prstGeom prst="rect">
            <a:avLst/>
          </a:prstGeom>
        </p:spPr>
      </p:sp>
      <p:sp>
        <p:nvSpPr>
          <p:cNvPr id="1640"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641" name="TextShape 3"/>
          <p:cNvSpPr txBox="1"/>
          <p:nvPr/>
        </p:nvSpPr>
        <p:spPr>
          <a:xfrm>
            <a:off x="3884760" y="8685360"/>
            <a:ext cx="2971440" cy="456840"/>
          </a:xfrm>
          <a:prstGeom prst="rect">
            <a:avLst/>
          </a:prstGeom>
          <a:noFill/>
          <a:ln>
            <a:noFill/>
          </a:ln>
        </p:spPr>
        <p:txBody>
          <a:bodyPr anchor="b"/>
          <a:lstStyle/>
          <a:p>
            <a:pPr algn="r">
              <a:lnSpc>
                <a:spcPct val="100000"/>
              </a:lnSpc>
            </a:pPr>
            <a:fld id="{7331C195-08CF-4F1F-96C6-81146D4FA9EF}" type="slidenum">
              <a:rPr lang="it-IT" sz="1200" b="0" strike="noStrike" spc="-1">
                <a:solidFill>
                  <a:srgbClr val="000000"/>
                </a:solidFill>
                <a:latin typeface="Calibri"/>
              </a:rPr>
              <a:pPr algn="r">
                <a:lnSpc>
                  <a:spcPct val="100000"/>
                </a:lnSpc>
              </a:pPr>
              <a:t>18</a:t>
            </a:fld>
            <a:endParaRPr lang="it-IT"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1" name="PlaceHolder 1"/>
          <p:cNvSpPr>
            <a:spLocks noGrp="1" noRot="1" noChangeAspect="1"/>
          </p:cNvSpPr>
          <p:nvPr>
            <p:ph type="sldImg"/>
          </p:nvPr>
        </p:nvSpPr>
        <p:spPr>
          <a:xfrm>
            <a:off x="1143000" y="685800"/>
            <a:ext cx="4571640" cy="3428640"/>
          </a:xfrm>
          <a:prstGeom prst="rect">
            <a:avLst/>
          </a:prstGeom>
        </p:spPr>
      </p:sp>
      <p:sp>
        <p:nvSpPr>
          <p:cNvPr id="1652"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653" name="TextShape 3"/>
          <p:cNvSpPr txBox="1"/>
          <p:nvPr/>
        </p:nvSpPr>
        <p:spPr>
          <a:xfrm>
            <a:off x="3884760" y="8685360"/>
            <a:ext cx="2971440" cy="456840"/>
          </a:xfrm>
          <a:prstGeom prst="rect">
            <a:avLst/>
          </a:prstGeom>
          <a:noFill/>
          <a:ln>
            <a:noFill/>
          </a:ln>
        </p:spPr>
        <p:txBody>
          <a:bodyPr anchor="b"/>
          <a:lstStyle/>
          <a:p>
            <a:pPr algn="r">
              <a:lnSpc>
                <a:spcPct val="100000"/>
              </a:lnSpc>
            </a:pPr>
            <a:fld id="{944B42EC-E0C3-4EEA-9EB0-D6344EB1999B}" type="slidenum">
              <a:rPr lang="it-IT" sz="1200" b="0" strike="noStrike" spc="-1">
                <a:solidFill>
                  <a:srgbClr val="000000"/>
                </a:solidFill>
                <a:latin typeface="Arial"/>
              </a:rPr>
              <a:pPr algn="r">
                <a:lnSpc>
                  <a:spcPct val="100000"/>
                </a:lnSpc>
              </a:pPr>
              <a:t>20</a:t>
            </a:fld>
            <a:endParaRPr lang="it-IT"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 name="PlaceHolder 1"/>
          <p:cNvSpPr>
            <a:spLocks noGrp="1" noRot="1" noChangeAspect="1"/>
          </p:cNvSpPr>
          <p:nvPr>
            <p:ph type="sldImg"/>
          </p:nvPr>
        </p:nvSpPr>
        <p:spPr>
          <a:xfrm>
            <a:off x="1143000" y="685800"/>
            <a:ext cx="4571640" cy="3428640"/>
          </a:xfrm>
          <a:prstGeom prst="rect">
            <a:avLst/>
          </a:prstGeom>
        </p:spPr>
      </p:sp>
      <p:sp>
        <p:nvSpPr>
          <p:cNvPr id="1655"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656" name="TextShape 3"/>
          <p:cNvSpPr txBox="1"/>
          <p:nvPr/>
        </p:nvSpPr>
        <p:spPr>
          <a:xfrm>
            <a:off x="3884760" y="8685360"/>
            <a:ext cx="2971440" cy="456840"/>
          </a:xfrm>
          <a:prstGeom prst="rect">
            <a:avLst/>
          </a:prstGeom>
          <a:noFill/>
          <a:ln>
            <a:noFill/>
          </a:ln>
        </p:spPr>
        <p:txBody>
          <a:bodyPr anchor="b"/>
          <a:lstStyle/>
          <a:p>
            <a:pPr algn="r">
              <a:lnSpc>
                <a:spcPct val="100000"/>
              </a:lnSpc>
            </a:pPr>
            <a:fld id="{C75345FF-7C17-43FE-AADB-3819CA494FB6}" type="slidenum">
              <a:rPr lang="it-IT" sz="1200" b="0" strike="noStrike" spc="-1">
                <a:solidFill>
                  <a:srgbClr val="000000"/>
                </a:solidFill>
                <a:latin typeface="Arial"/>
              </a:rPr>
              <a:pPr algn="r">
                <a:lnSpc>
                  <a:spcPct val="100000"/>
                </a:lnSpc>
              </a:pPr>
              <a:t>21</a:t>
            </a:fld>
            <a:endParaRPr lang="it-IT"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 name="PlaceHolder 1"/>
          <p:cNvSpPr>
            <a:spLocks noGrp="1" noRot="1" noChangeAspect="1"/>
          </p:cNvSpPr>
          <p:nvPr>
            <p:ph type="sldImg"/>
          </p:nvPr>
        </p:nvSpPr>
        <p:spPr>
          <a:xfrm>
            <a:off x="1143000" y="685800"/>
            <a:ext cx="4572000" cy="3429000"/>
          </a:xfrm>
          <a:prstGeom prst="rect">
            <a:avLst/>
          </a:prstGeom>
        </p:spPr>
      </p:sp>
      <p:sp>
        <p:nvSpPr>
          <p:cNvPr id="1658" name="PlaceHolder 2"/>
          <p:cNvSpPr>
            <a:spLocks noGrp="1"/>
          </p:cNvSpPr>
          <p:nvPr>
            <p:ph type="body"/>
          </p:nvPr>
        </p:nvSpPr>
        <p:spPr>
          <a:xfrm>
            <a:off x="685800" y="4343400"/>
            <a:ext cx="5486040" cy="4114440"/>
          </a:xfrm>
          <a:prstGeom prst="rect">
            <a:avLst/>
          </a:prstGeom>
        </p:spPr>
        <p:txBody>
          <a:bodyPr/>
          <a:lstStyle/>
          <a:p>
            <a:pPr marL="216000" indent="-216000">
              <a:lnSpc>
                <a:spcPct val="100000"/>
              </a:lnSpc>
            </a:pPr>
            <a:r>
              <a:rPr lang="it-IT" sz="2000" b="0" strike="noStrike" spc="-1">
                <a:latin typeface="Arial"/>
              </a:rPr>
              <a:t>This slide then illustrates the real safety factors applied in the Impella design relative to red blood cell damage. The RED distribution represents the forces that red blood cells have been characterize to rupture at through physical testing. So over a range from ~ 425 to 700 pascals (pascals= like lbs, this is just a scale of measurement for force). 1 Pa = 1N/m² approx 1kg = 10N.</a:t>
            </a:r>
          </a:p>
          <a:p>
            <a:pPr marL="216000" indent="-216000">
              <a:lnSpc>
                <a:spcPct val="100000"/>
              </a:lnSpc>
            </a:pPr>
            <a:endParaRPr lang="it-IT" sz="2000" b="0" strike="noStrike" spc="-1">
              <a:latin typeface="Arial"/>
            </a:endParaRPr>
          </a:p>
          <a:p>
            <a:pPr marL="216000" indent="-216000">
              <a:lnSpc>
                <a:spcPct val="100000"/>
              </a:lnSpc>
            </a:pPr>
            <a:r>
              <a:rPr lang="it-IT" sz="2000" b="0" strike="noStrike" spc="-1">
                <a:latin typeface="Arial"/>
              </a:rPr>
              <a:t>On the left part of the slide , the blue bars represent a distribution of the shear forces that Impella is designed to impose on red blood cells. The gap in between the high blue bars and the start of the red semi circle is the “Safety factor”. You can see that the majority of the shear forces are imposed well below 200 pascals so there is a factor of two safety before you even approach the RBC minimum destructive force.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 name="PlaceHolder 1"/>
          <p:cNvSpPr>
            <a:spLocks noGrp="1" noRot="1" noChangeAspect="1"/>
          </p:cNvSpPr>
          <p:nvPr>
            <p:ph type="sldImg"/>
          </p:nvPr>
        </p:nvSpPr>
        <p:spPr>
          <a:xfrm>
            <a:off x="1143000" y="685800"/>
            <a:ext cx="4572000" cy="3429000"/>
          </a:xfrm>
          <a:prstGeom prst="rect">
            <a:avLst/>
          </a:prstGeom>
        </p:spPr>
      </p:sp>
      <p:sp>
        <p:nvSpPr>
          <p:cNvPr id="1666" name="PlaceHolder 2"/>
          <p:cNvSpPr>
            <a:spLocks noGrp="1"/>
          </p:cNvSpPr>
          <p:nvPr>
            <p:ph type="body"/>
          </p:nvPr>
        </p:nvSpPr>
        <p:spPr>
          <a:xfrm>
            <a:off x="685800" y="4343400"/>
            <a:ext cx="5486040" cy="4114440"/>
          </a:xfrm>
          <a:prstGeom prst="rect">
            <a:avLst/>
          </a:prstGeom>
        </p:spPr>
        <p:txBody>
          <a:bodyPr>
            <a:normAutofit/>
          </a:bodyPr>
          <a:lstStyle/>
          <a:p>
            <a:pPr marL="216000" indent="-216000">
              <a:lnSpc>
                <a:spcPct val="100000"/>
              </a:lnSpc>
            </a:pPr>
            <a:r>
              <a:rPr lang="it-IT" sz="2000" b="0" strike="noStrike" spc="-1">
                <a:latin typeface="Arial"/>
              </a:rPr>
              <a:t>Protect II trial design including the composite endpoint.  </a:t>
            </a:r>
          </a:p>
        </p:txBody>
      </p:sp>
      <p:sp>
        <p:nvSpPr>
          <p:cNvPr id="1667" name="TextShape 3"/>
          <p:cNvSpPr txBox="1"/>
          <p:nvPr/>
        </p:nvSpPr>
        <p:spPr>
          <a:xfrm>
            <a:off x="3884760" y="8685360"/>
            <a:ext cx="2971440" cy="456840"/>
          </a:xfrm>
          <a:prstGeom prst="rect">
            <a:avLst/>
          </a:prstGeom>
          <a:noFill/>
          <a:ln>
            <a:noFill/>
          </a:ln>
        </p:spPr>
        <p:txBody>
          <a:bodyPr anchor="b"/>
          <a:lstStyle/>
          <a:p>
            <a:pPr algn="r">
              <a:lnSpc>
                <a:spcPct val="100000"/>
              </a:lnSpc>
            </a:pPr>
            <a:fld id="{D89B708C-1AA0-4D64-B05F-4F77F410207E}" type="slidenum">
              <a:rPr lang="it-IT" sz="1200" b="0" strike="noStrike" spc="-1">
                <a:solidFill>
                  <a:srgbClr val="000000"/>
                </a:solidFill>
                <a:latin typeface="+mn-lt"/>
                <a:ea typeface="+mn-ea"/>
              </a:rPr>
              <a:pPr algn="r">
                <a:lnSpc>
                  <a:spcPct val="100000"/>
                </a:lnSpc>
              </a:pPr>
              <a:t>23</a:t>
            </a:fld>
            <a:endParaRPr lang="it-IT" sz="1200" b="0" strike="noStrike" spc="-1">
              <a:latin typeface="Times New Roman"/>
            </a:endParaRPr>
          </a:p>
        </p:txBody>
      </p:sp>
      <p:sp>
        <p:nvSpPr>
          <p:cNvPr id="1668" name="TextShape 4"/>
          <p:cNvSpPr txBox="1"/>
          <p:nvPr/>
        </p:nvSpPr>
        <p:spPr>
          <a:xfrm>
            <a:off x="3884760" y="0"/>
            <a:ext cx="2971440" cy="456840"/>
          </a:xfrm>
          <a:prstGeom prst="rect">
            <a:avLst/>
          </a:prstGeom>
          <a:noFill/>
          <a:ln>
            <a:noFill/>
          </a:ln>
        </p:spPr>
        <p:txBody>
          <a:bodyPr/>
          <a:lstStyle/>
          <a:p>
            <a:pPr algn="r">
              <a:lnSpc>
                <a:spcPct val="100000"/>
              </a:lnSpc>
            </a:pPr>
            <a:fld id="{DB76CF45-FD8D-4F28-B0CA-5C85BD09FC6C}" type="datetime1">
              <a:rPr lang="it-IT" sz="1200" b="0" strike="noStrike" spc="-1">
                <a:solidFill>
                  <a:srgbClr val="000000"/>
                </a:solidFill>
                <a:latin typeface="+mn-lt"/>
                <a:ea typeface="+mn-ea"/>
              </a:rPr>
              <a:pPr algn="r">
                <a:lnSpc>
                  <a:spcPct val="100000"/>
                </a:lnSpc>
              </a:pPr>
              <a:t>15/09/2019</a:t>
            </a:fld>
            <a:endParaRPr lang="it-IT" sz="1200" b="0" strike="noStrike" spc="-1">
              <a:latin typeface="Times New Roman"/>
            </a:endParaRPr>
          </a:p>
        </p:txBody>
      </p:sp>
      <p:sp>
        <p:nvSpPr>
          <p:cNvPr id="1669" name="TextShape 5"/>
          <p:cNvSpPr txBox="1"/>
          <p:nvPr/>
        </p:nvSpPr>
        <p:spPr>
          <a:xfrm>
            <a:off x="0" y="0"/>
            <a:ext cx="2972160" cy="457200"/>
          </a:xfrm>
          <a:prstGeom prst="rect">
            <a:avLst/>
          </a:prstGeom>
          <a:noFill/>
          <a:ln>
            <a:noFill/>
          </a:ln>
        </p:spPr>
        <p:txBody>
          <a:bodyPr/>
          <a:lstStyle/>
          <a:p>
            <a:pPr>
              <a:lnSpc>
                <a:spcPct val="100000"/>
              </a:lnSpc>
            </a:pPr>
            <a:r>
              <a:rPr lang="it-IT" sz="1200" b="0" strike="noStrike" spc="-1">
                <a:solidFill>
                  <a:srgbClr val="000000"/>
                </a:solidFill>
                <a:latin typeface="+mn-lt"/>
                <a:ea typeface="+mn-ea"/>
              </a:rPr>
              <a:t>HCS-PMA-PP00915 rB_Protected PCI with Impella 2.5 Educational Material_FINAL</a:t>
            </a:r>
            <a:endParaRPr lang="it-IT" sz="12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0" name="PlaceHolder 1"/>
          <p:cNvSpPr>
            <a:spLocks noGrp="1" noRot="1" noChangeAspect="1"/>
          </p:cNvSpPr>
          <p:nvPr>
            <p:ph type="sldImg"/>
          </p:nvPr>
        </p:nvSpPr>
        <p:spPr>
          <a:xfrm>
            <a:off x="1143000" y="685800"/>
            <a:ext cx="4572000" cy="3429000"/>
          </a:xfrm>
          <a:prstGeom prst="rect">
            <a:avLst/>
          </a:prstGeom>
        </p:spPr>
      </p:sp>
      <p:sp>
        <p:nvSpPr>
          <p:cNvPr id="1671" name="PlaceHolder 2"/>
          <p:cNvSpPr>
            <a:spLocks noGrp="1"/>
          </p:cNvSpPr>
          <p:nvPr>
            <p:ph type="body"/>
          </p:nvPr>
        </p:nvSpPr>
        <p:spPr>
          <a:xfrm>
            <a:off x="685800" y="4343400"/>
            <a:ext cx="5486040" cy="4114440"/>
          </a:xfrm>
          <a:prstGeom prst="rect">
            <a:avLst/>
          </a:prstGeom>
        </p:spPr>
        <p:txBody>
          <a:bodyPr/>
          <a:lstStyle/>
          <a:p>
            <a:endParaRPr lang="it-IT" sz="2000" b="0" strike="noStrike" spc="-1">
              <a:latin typeface="Arial"/>
            </a:endParaRPr>
          </a:p>
        </p:txBody>
      </p:sp>
      <p:sp>
        <p:nvSpPr>
          <p:cNvPr id="1672" name="TextShape 3"/>
          <p:cNvSpPr txBox="1"/>
          <p:nvPr/>
        </p:nvSpPr>
        <p:spPr>
          <a:xfrm>
            <a:off x="3884760" y="8685360"/>
            <a:ext cx="2971440" cy="456840"/>
          </a:xfrm>
          <a:prstGeom prst="rect">
            <a:avLst/>
          </a:prstGeom>
          <a:noFill/>
          <a:ln>
            <a:noFill/>
          </a:ln>
        </p:spPr>
        <p:txBody>
          <a:bodyPr anchor="b"/>
          <a:lstStyle/>
          <a:p>
            <a:pPr algn="r">
              <a:lnSpc>
                <a:spcPct val="100000"/>
              </a:lnSpc>
            </a:pPr>
            <a:fld id="{4354FE22-9CC3-4F7D-A5BE-50BA8256DBB0}" type="slidenum">
              <a:rPr lang="it-IT" sz="1200" b="0" strike="noStrike" spc="-1">
                <a:latin typeface="Times New Roman"/>
              </a:rPr>
              <a:pPr algn="r">
                <a:lnSpc>
                  <a:spcPct val="100000"/>
                </a:lnSpc>
              </a:pPr>
              <a:t>24</a:t>
            </a:fld>
            <a:endParaRPr lang="it-IT" sz="1200" b="0" strike="noStrike" spc="-1">
              <a:latin typeface="Times New Roman"/>
            </a:endParaRPr>
          </a:p>
        </p:txBody>
      </p:sp>
      <p:sp>
        <p:nvSpPr>
          <p:cNvPr id="1673" name="TextShape 4"/>
          <p:cNvSpPr txBox="1"/>
          <p:nvPr/>
        </p:nvSpPr>
        <p:spPr>
          <a:xfrm>
            <a:off x="3884760" y="0"/>
            <a:ext cx="2971440" cy="456840"/>
          </a:xfrm>
          <a:prstGeom prst="rect">
            <a:avLst/>
          </a:prstGeom>
          <a:noFill/>
          <a:ln>
            <a:noFill/>
          </a:ln>
        </p:spPr>
        <p:txBody>
          <a:bodyPr/>
          <a:lstStyle/>
          <a:p>
            <a:pPr algn="r">
              <a:lnSpc>
                <a:spcPct val="100000"/>
              </a:lnSpc>
            </a:pPr>
            <a:fld id="{CA43E361-E118-49B5-9703-53E4831F4265}" type="datetime1">
              <a:rPr lang="it-IT" sz="1200" b="0" strike="noStrike" spc="-1">
                <a:solidFill>
                  <a:srgbClr val="000000"/>
                </a:solidFill>
                <a:latin typeface="+mn-lt"/>
                <a:ea typeface="+mn-ea"/>
              </a:rPr>
              <a:pPr algn="r">
                <a:lnSpc>
                  <a:spcPct val="100000"/>
                </a:lnSpc>
              </a:pPr>
              <a:t>15/09/2019</a:t>
            </a:fld>
            <a:endParaRPr lang="it-IT" sz="1200" b="0" strike="noStrike" spc="-1">
              <a:latin typeface="Times New Roman"/>
            </a:endParaRPr>
          </a:p>
        </p:txBody>
      </p:sp>
      <p:sp>
        <p:nvSpPr>
          <p:cNvPr id="1674" name="TextShape 5"/>
          <p:cNvSpPr txBox="1"/>
          <p:nvPr/>
        </p:nvSpPr>
        <p:spPr>
          <a:xfrm>
            <a:off x="0" y="8684280"/>
            <a:ext cx="2971800" cy="457200"/>
          </a:xfrm>
          <a:prstGeom prst="rect">
            <a:avLst/>
          </a:prstGeom>
          <a:noFill/>
          <a:ln>
            <a:noFill/>
          </a:ln>
        </p:spPr>
        <p:txBody>
          <a:bodyPr anchor="b"/>
          <a:lstStyle/>
          <a:p>
            <a:pPr>
              <a:lnSpc>
                <a:spcPct val="100000"/>
              </a:lnSpc>
            </a:pPr>
            <a:r>
              <a:rPr lang="it-IT" sz="1200" b="0" strike="noStrike" spc="-1">
                <a:solidFill>
                  <a:srgbClr val="000000"/>
                </a:solidFill>
                <a:latin typeface="+mn-lt"/>
                <a:ea typeface="+mn-ea"/>
              </a:rPr>
              <a:t>HCS-PP00611 rA_Impella Technology - Clinical Evidence and Investigations_DRAFT, SF edits incorporated</a:t>
            </a:r>
            <a:endParaRPr lang="it-IT"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30"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31"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3" name="PlaceHolder 1"/>
          <p:cNvSpPr>
            <a:spLocks noGrp="1"/>
          </p:cNvSpPr>
          <p:nvPr>
            <p:ph type="subTitle"/>
          </p:nvPr>
        </p:nvSpPr>
        <p:spPr>
          <a:xfrm>
            <a:off x="284040" y="47520"/>
            <a:ext cx="8628120" cy="34120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3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36"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3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39"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4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4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4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4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4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4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4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5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5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5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5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5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5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5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6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3"/>
          <p:cNvSpPr>
            <a:spLocks noGrp="1"/>
          </p:cNvSpPr>
          <p:nvPr>
            <p:ph type="dt" sz="half" idx="10"/>
          </p:nvPr>
        </p:nvSpPr>
        <p:spPr>
          <a:xfrm rot="5400000">
            <a:off x="7492603" y="1828800"/>
            <a:ext cx="990600" cy="228600"/>
          </a:xfrm>
          <a:prstGeom prst="rect">
            <a:avLst/>
          </a:prstGeom>
        </p:spPr>
        <p:txBody>
          <a:bodyPr/>
          <a:lstStyle>
            <a:lvl1pPr>
              <a:defRPr/>
            </a:lvl1pPr>
          </a:lstStyle>
          <a:p>
            <a:pPr>
              <a:defRPr/>
            </a:pPr>
            <a:fld id="{5F4E0177-958B-41D9-8CD5-0D458185687A}" type="datetimeFigureOut">
              <a:rPr lang="en-US"/>
              <a:pPr>
                <a:defRPr/>
              </a:pPr>
              <a:t>9/15/2019</a:t>
            </a:fld>
            <a:endParaRPr lang="en-US"/>
          </a:p>
        </p:txBody>
      </p:sp>
      <p:sp>
        <p:nvSpPr>
          <p:cNvPr id="6" name="Footer Placeholder 4"/>
          <p:cNvSpPr>
            <a:spLocks noGrp="1"/>
          </p:cNvSpPr>
          <p:nvPr>
            <p:ph type="ftr" sz="quarter" idx="11"/>
          </p:nvPr>
        </p:nvSpPr>
        <p:spPr>
          <a:xfrm rot="5400000">
            <a:off x="6230937" y="3263107"/>
            <a:ext cx="3859213" cy="228600"/>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7764066" y="295275"/>
            <a:ext cx="628650" cy="768350"/>
          </a:xfrm>
          <a:prstGeom prst="rect">
            <a:avLst/>
          </a:prstGeom>
        </p:spPr>
        <p:txBody>
          <a:bodyPr/>
          <a:lstStyle>
            <a:lvl1pPr>
              <a:defRPr/>
            </a:lvl1pPr>
          </a:lstStyle>
          <a:p>
            <a:pPr>
              <a:defRPr/>
            </a:pPr>
            <a:fld id="{D6494A89-DB5A-4AD4-99F3-6D4550CB4F77}"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53"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55" name="PlaceHolder 2"/>
          <p:cNvSpPr>
            <a:spLocks noGrp="1"/>
          </p:cNvSpPr>
          <p:nvPr>
            <p:ph type="body"/>
          </p:nvPr>
        </p:nvSpPr>
        <p:spPr>
          <a:xfrm>
            <a:off x="457200" y="1604520"/>
            <a:ext cx="822924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57"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58"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0" name="PlaceHolder 1"/>
          <p:cNvSpPr>
            <a:spLocks noGrp="1"/>
          </p:cNvSpPr>
          <p:nvPr>
            <p:ph type="subTitle"/>
          </p:nvPr>
        </p:nvSpPr>
        <p:spPr>
          <a:xfrm>
            <a:off x="284040" y="47520"/>
            <a:ext cx="8628120" cy="34120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6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63"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6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66"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6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6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7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7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7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7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7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7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7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7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7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8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81"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8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8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8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8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8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48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5"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7" name="PlaceHolder 2"/>
          <p:cNvSpPr>
            <a:spLocks noGrp="1"/>
          </p:cNvSpPr>
          <p:nvPr>
            <p:ph type="body"/>
          </p:nvPr>
        </p:nvSpPr>
        <p:spPr>
          <a:xfrm>
            <a:off x="457200" y="1604520"/>
            <a:ext cx="822924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49"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50"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284040" y="47520"/>
            <a:ext cx="8628120" cy="34120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5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55"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5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5"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58"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6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6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6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6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6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6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6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7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7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7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7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7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7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7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7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86"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88" name="PlaceHolder 2"/>
          <p:cNvSpPr>
            <a:spLocks noGrp="1"/>
          </p:cNvSpPr>
          <p:nvPr>
            <p:ph type="body"/>
          </p:nvPr>
        </p:nvSpPr>
        <p:spPr>
          <a:xfrm>
            <a:off x="457200" y="1604520"/>
            <a:ext cx="822924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90"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91"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7" name="PlaceHolder 2"/>
          <p:cNvSpPr>
            <a:spLocks noGrp="1"/>
          </p:cNvSpPr>
          <p:nvPr>
            <p:ph type="body"/>
          </p:nvPr>
        </p:nvSpPr>
        <p:spPr>
          <a:xfrm>
            <a:off x="457200" y="1604520"/>
            <a:ext cx="822924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284040" y="47520"/>
            <a:ext cx="8628120" cy="34120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9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96"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9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99"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0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0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0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0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0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1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1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1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1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1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1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1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1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1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2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26"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28" name="PlaceHolder 2"/>
          <p:cNvSpPr>
            <a:spLocks noGrp="1"/>
          </p:cNvSpPr>
          <p:nvPr>
            <p:ph type="body"/>
          </p:nvPr>
        </p:nvSpPr>
        <p:spPr>
          <a:xfrm>
            <a:off x="457200" y="1604520"/>
            <a:ext cx="822924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9"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0"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30"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31"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284040" y="47520"/>
            <a:ext cx="8628120" cy="34120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3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36"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3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39"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4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4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4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4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4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4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4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5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5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5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5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5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5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5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6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5"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66"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68" name="PlaceHolder 2"/>
          <p:cNvSpPr>
            <a:spLocks noGrp="1"/>
          </p:cNvSpPr>
          <p:nvPr>
            <p:ph type="body"/>
          </p:nvPr>
        </p:nvSpPr>
        <p:spPr>
          <a:xfrm>
            <a:off x="457200" y="1604520"/>
            <a:ext cx="822924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70"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71"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3" name="PlaceHolder 1"/>
          <p:cNvSpPr>
            <a:spLocks noGrp="1"/>
          </p:cNvSpPr>
          <p:nvPr>
            <p:ph type="subTitle"/>
          </p:nvPr>
        </p:nvSpPr>
        <p:spPr>
          <a:xfrm>
            <a:off x="284040" y="47520"/>
            <a:ext cx="8628120" cy="34120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7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76"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7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79"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8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8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8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8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8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8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8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9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9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9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9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284040" y="47520"/>
            <a:ext cx="8628120" cy="34120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9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9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9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9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9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0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5"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06"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08" name="PlaceHolder 2"/>
          <p:cNvSpPr>
            <a:spLocks noGrp="1"/>
          </p:cNvSpPr>
          <p:nvPr>
            <p:ph type="body"/>
          </p:nvPr>
        </p:nvSpPr>
        <p:spPr>
          <a:xfrm>
            <a:off x="457200" y="1604520"/>
            <a:ext cx="822924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10"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11"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3" name="PlaceHolder 1"/>
          <p:cNvSpPr>
            <a:spLocks noGrp="1"/>
          </p:cNvSpPr>
          <p:nvPr>
            <p:ph type="subTitle"/>
          </p:nvPr>
        </p:nvSpPr>
        <p:spPr>
          <a:xfrm>
            <a:off x="284040" y="47520"/>
            <a:ext cx="8628120" cy="34120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16"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1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19"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2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2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2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5"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2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2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3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3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3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3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3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3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3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4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5"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46"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48" name="PlaceHolder 2"/>
          <p:cNvSpPr>
            <a:spLocks noGrp="1"/>
          </p:cNvSpPr>
          <p:nvPr>
            <p:ph type="body"/>
          </p:nvPr>
        </p:nvSpPr>
        <p:spPr>
          <a:xfrm>
            <a:off x="457200" y="1604520"/>
            <a:ext cx="822924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50"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51"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3" name="PlaceHolder 1"/>
          <p:cNvSpPr>
            <a:spLocks noGrp="1"/>
          </p:cNvSpPr>
          <p:nvPr>
            <p:ph type="subTitle"/>
          </p:nvPr>
        </p:nvSpPr>
        <p:spPr>
          <a:xfrm>
            <a:off x="284040" y="47520"/>
            <a:ext cx="8628120" cy="34120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5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56"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5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18"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1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59"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6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6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6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6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6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6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6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7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7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7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7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7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7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7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7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7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8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5"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86"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88" name="PlaceHolder 2"/>
          <p:cNvSpPr>
            <a:spLocks noGrp="1"/>
          </p:cNvSpPr>
          <p:nvPr>
            <p:ph type="body"/>
          </p:nvPr>
        </p:nvSpPr>
        <p:spPr>
          <a:xfrm>
            <a:off x="457200" y="1604520"/>
            <a:ext cx="822924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90"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91"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3" name="PlaceHolder 1"/>
          <p:cNvSpPr>
            <a:spLocks noGrp="1"/>
          </p:cNvSpPr>
          <p:nvPr>
            <p:ph type="subTitle"/>
          </p:nvPr>
        </p:nvSpPr>
        <p:spPr>
          <a:xfrm>
            <a:off x="284040" y="47520"/>
            <a:ext cx="8628120" cy="34120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9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96" name="PlaceHolder 3"/>
          <p:cNvSpPr>
            <a:spLocks noGrp="1"/>
          </p:cNvSpPr>
          <p:nvPr>
            <p:ph type="body"/>
          </p:nvPr>
        </p:nvSpPr>
        <p:spPr>
          <a:xfrm>
            <a:off x="467424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29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299" name="PlaceHolder 2"/>
          <p:cNvSpPr>
            <a:spLocks noGrp="1"/>
          </p:cNvSpPr>
          <p:nvPr>
            <p:ph type="body"/>
          </p:nvPr>
        </p:nvSpPr>
        <p:spPr>
          <a:xfrm>
            <a:off x="457200" y="1604520"/>
            <a:ext cx="4015800" cy="397692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0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0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0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0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0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0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0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1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1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1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1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1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1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1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1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1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
        <p:nvSpPr>
          <p:cNvPr id="32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5"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26"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284040" y="47520"/>
            <a:ext cx="8628120" cy="735840"/>
          </a:xfrm>
          <a:prstGeom prst="rect">
            <a:avLst/>
          </a:prstGeom>
        </p:spPr>
        <p:txBody>
          <a:bodyPr lIns="0" tIns="0" rIns="0" bIns="0" anchor="ctr"/>
          <a:lstStyle/>
          <a:p>
            <a:endParaRPr lang="it-IT" sz="1800" b="0" strike="noStrike" spc="-1">
              <a:solidFill>
                <a:srgbClr val="FFFFFF"/>
              </a:solidFill>
              <a:latin typeface="Arial"/>
            </a:endParaRPr>
          </a:p>
        </p:txBody>
      </p:sp>
      <p:sp>
        <p:nvSpPr>
          <p:cNvPr id="328" name="PlaceHolder 2"/>
          <p:cNvSpPr>
            <a:spLocks noGrp="1"/>
          </p:cNvSpPr>
          <p:nvPr>
            <p:ph type="body"/>
          </p:nvPr>
        </p:nvSpPr>
        <p:spPr>
          <a:xfrm>
            <a:off x="457200" y="1604520"/>
            <a:ext cx="8229240" cy="3976920"/>
          </a:xfrm>
          <a:prstGeom prst="rect">
            <a:avLst/>
          </a:prstGeom>
        </p:spPr>
        <p:txBody>
          <a:bodyPr lIns="0" tIns="0" rIns="0" bIns="0">
            <a:normAutofit/>
          </a:bodyPr>
          <a:lstStyle/>
          <a:p>
            <a:endParaRPr lang="it-IT" sz="2000" b="0" strike="noStrike" spc="-1">
              <a:solidFill>
                <a:srgbClr val="FFFFFF"/>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7"/>
          <p:cNvPicPr/>
          <p:nvPr/>
        </p:nvPicPr>
        <p:blipFill>
          <a:blip r:embed="rId14" cstate="print"/>
          <a:stretch/>
        </p:blipFill>
        <p:spPr>
          <a:xfrm>
            <a:off x="2520" y="-4680"/>
            <a:ext cx="9138600" cy="6857640"/>
          </a:xfrm>
          <a:prstGeom prst="rect">
            <a:avLst/>
          </a:prstGeom>
          <a:ln>
            <a:noFill/>
          </a:ln>
        </p:spPr>
      </p:pic>
      <p:sp>
        <p:nvSpPr>
          <p:cNvPr id="5" name="CustomShape 1"/>
          <p:cNvSpPr/>
          <p:nvPr/>
        </p:nvSpPr>
        <p:spPr>
          <a:xfrm>
            <a:off x="8576640" y="-3600"/>
            <a:ext cx="63792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2B3B76F2-9C50-45D3-8E28-77CFF374B2AB}" type="slidenum">
              <a:rPr lang="it-IT" sz="800" b="0" strike="noStrike" spc="-1">
                <a:solidFill>
                  <a:srgbClr val="FFFFFF"/>
                </a:solidFill>
                <a:latin typeface="Arial"/>
              </a:rPr>
              <a:pPr algn="r">
                <a:lnSpc>
                  <a:spcPct val="100000"/>
                </a:lnSpc>
              </a:pPr>
              <a:t>‹N›</a:t>
            </a:fld>
            <a:endParaRPr lang="it-IT" sz="800" b="0" strike="noStrike" spc="-1">
              <a:latin typeface="Arial"/>
            </a:endParaRPr>
          </a:p>
        </p:txBody>
      </p:sp>
      <p:sp>
        <p:nvSpPr>
          <p:cNvPr id="2" name="PlaceHolder 2"/>
          <p:cNvSpPr>
            <a:spLocks noGrp="1"/>
          </p:cNvSpPr>
          <p:nvPr>
            <p:ph type="title"/>
          </p:nvPr>
        </p:nvSpPr>
        <p:spPr>
          <a:xfrm>
            <a:off x="457200" y="273600"/>
            <a:ext cx="8229240" cy="1144800"/>
          </a:xfrm>
          <a:prstGeom prst="rect">
            <a:avLst/>
          </a:prstGeom>
        </p:spPr>
        <p:txBody>
          <a:bodyPr lIns="0" tIns="0" rIns="0" bIns="0" anchor="ctr"/>
          <a:lstStyle/>
          <a:p>
            <a:r>
              <a:rPr lang="it-IT" sz="1800" b="0" strike="noStrike" spc="-1">
                <a:solidFill>
                  <a:srgbClr val="FFFFFF"/>
                </a:solidFill>
                <a:latin typeface="Arial"/>
              </a:rPr>
              <a:t>Fai clic per modificare il formato del testo del titolo</a:t>
            </a:r>
          </a:p>
        </p:txBody>
      </p:sp>
      <p:sp>
        <p:nvSpPr>
          <p:cNvPr id="3" name="PlaceHolder 3"/>
          <p:cNvSpPr>
            <a:spLocks noGrp="1"/>
          </p:cNvSpPr>
          <p:nvPr>
            <p:ph type="body"/>
          </p:nvPr>
        </p:nvSpPr>
        <p:spPr>
          <a:xfrm>
            <a:off x="457200" y="1604520"/>
            <a:ext cx="82292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2000" b="0" strike="noStrike" spc="-1">
                <a:solidFill>
                  <a:srgbClr val="FFFFFF"/>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600" b="0" strike="noStrike" spc="-1">
                <a:solidFill>
                  <a:srgbClr val="FFFFFF"/>
                </a:solidFill>
                <a:latin typeface="Arial"/>
              </a:rPr>
              <a:t>Secondo livello struttura</a:t>
            </a:r>
          </a:p>
          <a:p>
            <a:pPr marL="1296000" lvl="2" indent="-288000">
              <a:spcBef>
                <a:spcPts val="850"/>
              </a:spcBef>
              <a:buClr>
                <a:srgbClr val="000000"/>
              </a:buClr>
              <a:buSzPct val="45000"/>
              <a:buFont typeface="Wingdings" charset="2"/>
              <a:buChar char=""/>
            </a:pPr>
            <a:r>
              <a:rPr lang="it-IT" sz="1400" b="0" strike="noStrike" spc="-1">
                <a:solidFill>
                  <a:srgbClr val="FFFFFF"/>
                </a:solidFill>
                <a:latin typeface="Arial"/>
              </a:rPr>
              <a:t>Terzo livello struttura</a:t>
            </a:r>
          </a:p>
          <a:p>
            <a:pPr marL="1728000" lvl="3" indent="-216000">
              <a:spcBef>
                <a:spcPts val="567"/>
              </a:spcBef>
              <a:buClr>
                <a:srgbClr val="000000"/>
              </a:buClr>
              <a:buSzPct val="75000"/>
              <a:buFont typeface="Symbol" charset="2"/>
              <a:buChar char=""/>
            </a:pPr>
            <a:r>
              <a:rPr lang="it-IT" sz="1400" b="0" strike="noStrike" spc="-1">
                <a:solidFill>
                  <a:srgbClr val="FFFFFF"/>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FFFFFF"/>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FFFFFF"/>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FFFFFF"/>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8" name="Picture 7"/>
          <p:cNvPicPr/>
          <p:nvPr/>
        </p:nvPicPr>
        <p:blipFill>
          <a:blip r:embed="rId14" cstate="print"/>
          <a:stretch/>
        </p:blipFill>
        <p:spPr>
          <a:xfrm>
            <a:off x="2520" y="-4680"/>
            <a:ext cx="9138600" cy="6857640"/>
          </a:xfrm>
          <a:prstGeom prst="rect">
            <a:avLst/>
          </a:prstGeom>
          <a:ln>
            <a:noFill/>
          </a:ln>
        </p:spPr>
      </p:pic>
      <p:sp>
        <p:nvSpPr>
          <p:cNvPr id="449" name="CustomShape 1"/>
          <p:cNvSpPr/>
          <p:nvPr/>
        </p:nvSpPr>
        <p:spPr>
          <a:xfrm>
            <a:off x="8576640" y="-3600"/>
            <a:ext cx="63792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F1FC0A15-7AF5-40BA-8D7D-79968EE939A7}" type="slidenum">
              <a:rPr lang="it-IT" sz="800" b="0" strike="noStrike" spc="-1">
                <a:solidFill>
                  <a:srgbClr val="FFFFFF"/>
                </a:solidFill>
                <a:latin typeface="Arial"/>
              </a:rPr>
              <a:pPr algn="r">
                <a:lnSpc>
                  <a:spcPct val="100000"/>
                </a:lnSpc>
              </a:pPr>
              <a:t>‹N›</a:t>
            </a:fld>
            <a:endParaRPr lang="it-IT" sz="800" b="0" strike="noStrike" spc="-1">
              <a:latin typeface="Arial"/>
            </a:endParaRPr>
          </a:p>
        </p:txBody>
      </p:sp>
      <p:sp>
        <p:nvSpPr>
          <p:cNvPr id="450" name="PlaceHolder 2"/>
          <p:cNvSpPr>
            <a:spLocks noGrp="1"/>
          </p:cNvSpPr>
          <p:nvPr>
            <p:ph type="title"/>
          </p:nvPr>
        </p:nvSpPr>
        <p:spPr>
          <a:xfrm>
            <a:off x="457200" y="273600"/>
            <a:ext cx="8229240" cy="1144800"/>
          </a:xfrm>
          <a:prstGeom prst="rect">
            <a:avLst/>
          </a:prstGeom>
        </p:spPr>
        <p:txBody>
          <a:bodyPr lIns="0" tIns="0" rIns="0" bIns="0" anchor="ctr"/>
          <a:lstStyle/>
          <a:p>
            <a:r>
              <a:rPr lang="it-IT" sz="1800" b="0" strike="noStrike" spc="-1">
                <a:solidFill>
                  <a:srgbClr val="FFFFFF"/>
                </a:solidFill>
                <a:latin typeface="Arial"/>
              </a:rPr>
              <a:t>Fai clic per modificare il formato del testo del titolo</a:t>
            </a:r>
          </a:p>
        </p:txBody>
      </p:sp>
      <p:sp>
        <p:nvSpPr>
          <p:cNvPr id="451" name="PlaceHolder 3"/>
          <p:cNvSpPr>
            <a:spLocks noGrp="1"/>
          </p:cNvSpPr>
          <p:nvPr>
            <p:ph type="body"/>
          </p:nvPr>
        </p:nvSpPr>
        <p:spPr>
          <a:xfrm>
            <a:off x="457200" y="1604520"/>
            <a:ext cx="82292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2000" b="0" strike="noStrike" spc="-1">
                <a:solidFill>
                  <a:srgbClr val="FFFFFF"/>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600" b="0" strike="noStrike" spc="-1">
                <a:solidFill>
                  <a:srgbClr val="FFFFFF"/>
                </a:solidFill>
                <a:latin typeface="Arial"/>
              </a:rPr>
              <a:t>Secondo livello struttura</a:t>
            </a:r>
          </a:p>
          <a:p>
            <a:pPr marL="1296000" lvl="2" indent="-288000">
              <a:spcBef>
                <a:spcPts val="850"/>
              </a:spcBef>
              <a:buClr>
                <a:srgbClr val="000000"/>
              </a:buClr>
              <a:buSzPct val="45000"/>
              <a:buFont typeface="Wingdings" charset="2"/>
              <a:buChar char=""/>
            </a:pPr>
            <a:r>
              <a:rPr lang="it-IT" sz="1400" b="0" strike="noStrike" spc="-1">
                <a:solidFill>
                  <a:srgbClr val="FFFFFF"/>
                </a:solidFill>
                <a:latin typeface="Arial"/>
              </a:rPr>
              <a:t>Terzo livello struttura</a:t>
            </a:r>
          </a:p>
          <a:p>
            <a:pPr marL="1728000" lvl="3" indent="-216000">
              <a:spcBef>
                <a:spcPts val="567"/>
              </a:spcBef>
              <a:buClr>
                <a:srgbClr val="000000"/>
              </a:buClr>
              <a:buSzPct val="75000"/>
              <a:buFont typeface="Symbol" charset="2"/>
              <a:buChar char=""/>
            </a:pPr>
            <a:r>
              <a:rPr lang="it-IT" sz="1400" b="0" strike="noStrike" spc="-1">
                <a:solidFill>
                  <a:srgbClr val="FFFFFF"/>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FFFFFF"/>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FFFFFF"/>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FFFFFF"/>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7"/>
          <p:cNvPicPr/>
          <p:nvPr/>
        </p:nvPicPr>
        <p:blipFill>
          <a:blip r:embed="rId14" cstate="print"/>
          <a:stretch/>
        </p:blipFill>
        <p:spPr>
          <a:xfrm>
            <a:off x="2520" y="-4680"/>
            <a:ext cx="9138600" cy="6857640"/>
          </a:xfrm>
          <a:prstGeom prst="rect">
            <a:avLst/>
          </a:prstGeom>
          <a:ln>
            <a:noFill/>
          </a:ln>
        </p:spPr>
      </p:pic>
      <p:sp>
        <p:nvSpPr>
          <p:cNvPr id="41" name="CustomShape 1"/>
          <p:cNvSpPr/>
          <p:nvPr/>
        </p:nvSpPr>
        <p:spPr>
          <a:xfrm>
            <a:off x="8576640" y="-3600"/>
            <a:ext cx="63792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499A7220-ECDD-4B41-85F7-B4BCA8C5C963}" type="slidenum">
              <a:rPr lang="it-IT" sz="800" b="0" strike="noStrike" spc="-1">
                <a:solidFill>
                  <a:srgbClr val="FFFFFF"/>
                </a:solidFill>
                <a:latin typeface="Arial"/>
              </a:rPr>
              <a:pPr algn="r">
                <a:lnSpc>
                  <a:spcPct val="100000"/>
                </a:lnSpc>
              </a:pPr>
              <a:t>‹N›</a:t>
            </a:fld>
            <a:endParaRPr lang="it-IT" sz="800" b="0" strike="noStrike" spc="-1">
              <a:latin typeface="Arial"/>
            </a:endParaRPr>
          </a:p>
        </p:txBody>
      </p:sp>
      <p:sp>
        <p:nvSpPr>
          <p:cNvPr id="42" name="PlaceHolder 2"/>
          <p:cNvSpPr>
            <a:spLocks noGrp="1"/>
          </p:cNvSpPr>
          <p:nvPr>
            <p:ph type="title"/>
          </p:nvPr>
        </p:nvSpPr>
        <p:spPr>
          <a:xfrm>
            <a:off x="284040" y="47520"/>
            <a:ext cx="8551080" cy="735840"/>
          </a:xfrm>
          <a:prstGeom prst="rect">
            <a:avLst/>
          </a:prstGeom>
        </p:spPr>
        <p:txBody>
          <a:bodyPr/>
          <a:lstStyle/>
          <a:p>
            <a:pPr>
              <a:lnSpc>
                <a:spcPct val="100000"/>
              </a:lnSpc>
            </a:pPr>
            <a:r>
              <a:rPr lang="it-IT" sz="2800" b="0" strike="noStrike" cap="small" spc="-1">
                <a:solidFill>
                  <a:srgbClr val="FDB913"/>
                </a:solidFill>
                <a:latin typeface="Arial"/>
              </a:rPr>
              <a:t>Click To Edit Master Title Style</a:t>
            </a:r>
            <a:endParaRPr lang="it-IT" sz="2800" b="0" strike="noStrike" spc="-1">
              <a:solidFill>
                <a:srgbClr val="FFFFFF"/>
              </a:solidFill>
              <a:latin typeface="Arial"/>
            </a:endParaRPr>
          </a:p>
        </p:txBody>
      </p:sp>
      <p:sp>
        <p:nvSpPr>
          <p:cNvPr id="43" name="PlaceHolder 3"/>
          <p:cNvSpPr>
            <a:spLocks noGrp="1"/>
          </p:cNvSpPr>
          <p:nvPr>
            <p:ph type="body"/>
          </p:nvPr>
        </p:nvSpPr>
        <p:spPr>
          <a:xfrm>
            <a:off x="284040" y="1152000"/>
            <a:ext cx="8586360" cy="5116320"/>
          </a:xfrm>
          <a:prstGeom prst="rect">
            <a:avLst/>
          </a:prstGeom>
        </p:spPr>
        <p:txBody>
          <a:bodyPr/>
          <a:lstStyle/>
          <a:p>
            <a:pPr marL="342720" indent="-342360">
              <a:lnSpc>
                <a:spcPct val="100000"/>
              </a:lnSpc>
              <a:spcBef>
                <a:spcPts val="400"/>
              </a:spcBef>
              <a:buClr>
                <a:srgbClr val="FDB913"/>
              </a:buClr>
              <a:buFont typeface="Symbol" charset="2"/>
              <a:buChar char=""/>
            </a:pPr>
            <a:r>
              <a:rPr lang="it-IT" sz="2000" b="0" strike="noStrike" spc="-1">
                <a:solidFill>
                  <a:srgbClr val="FFFFFF"/>
                </a:solidFill>
                <a:latin typeface="Arial"/>
              </a:rPr>
              <a:t>Click to edit Master text styles</a:t>
            </a:r>
          </a:p>
          <a:p>
            <a:pPr marL="743040" lvl="1" indent="-285480">
              <a:lnSpc>
                <a:spcPct val="100000"/>
              </a:lnSpc>
              <a:spcBef>
                <a:spcPts val="360"/>
              </a:spcBef>
              <a:buClr>
                <a:srgbClr val="FFFFFF"/>
              </a:buClr>
              <a:buFont typeface="Symbol" charset="2"/>
              <a:buChar char=""/>
            </a:pPr>
            <a:r>
              <a:rPr lang="it-IT" sz="1800" b="0" strike="noStrike" spc="-1">
                <a:solidFill>
                  <a:srgbClr val="FFFFFF"/>
                </a:solidFill>
                <a:latin typeface="Arial"/>
              </a:rPr>
              <a:t>Second level</a:t>
            </a:r>
          </a:p>
          <a:p>
            <a:pPr marL="1143000" lvl="2" indent="-228240">
              <a:lnSpc>
                <a:spcPct val="100000"/>
              </a:lnSpc>
              <a:spcBef>
                <a:spcPts val="320"/>
              </a:spcBef>
              <a:buClr>
                <a:srgbClr val="FFFFFF"/>
              </a:buClr>
              <a:buFont typeface="Symbol" charset="2"/>
              <a:buChar char=""/>
            </a:pPr>
            <a:r>
              <a:rPr lang="it-IT" sz="1600" b="0" strike="noStrike" spc="-1">
                <a:solidFill>
                  <a:srgbClr val="FFFFFF"/>
                </a:solidFill>
                <a:latin typeface="Arial"/>
              </a:rPr>
              <a:t>Third level</a:t>
            </a:r>
          </a:p>
          <a:p>
            <a:pPr marL="1600200" lvl="3" indent="-228240">
              <a:lnSpc>
                <a:spcPct val="100000"/>
              </a:lnSpc>
              <a:spcBef>
                <a:spcPts val="281"/>
              </a:spcBef>
              <a:buClr>
                <a:srgbClr val="FDB913"/>
              </a:buClr>
              <a:buFont typeface="Symbol" charset="2"/>
              <a:buChar char=""/>
            </a:pPr>
            <a:r>
              <a:rPr lang="it-IT" sz="1400" b="0" strike="noStrike" spc="-1">
                <a:solidFill>
                  <a:srgbClr val="FFFFFF"/>
                </a:solidFill>
                <a:latin typeface="Arial"/>
              </a:rPr>
              <a:t>Fourth level</a:t>
            </a:r>
          </a:p>
          <a:p>
            <a:pPr marL="2057400" lvl="4" indent="-228240">
              <a:lnSpc>
                <a:spcPct val="100000"/>
              </a:lnSpc>
              <a:spcBef>
                <a:spcPts val="281"/>
              </a:spcBef>
              <a:buClr>
                <a:srgbClr val="C85900"/>
              </a:buClr>
              <a:buFont typeface="StarSymbol"/>
              <a:buChar char="»"/>
            </a:pPr>
            <a:r>
              <a:rPr lang="it-IT" sz="1400" b="0" strike="noStrike" spc="-1">
                <a:solidFill>
                  <a:srgbClr val="FFFFFF"/>
                </a:solidFill>
                <a:latin typeface="Arial"/>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Picture 7"/>
          <p:cNvPicPr/>
          <p:nvPr/>
        </p:nvPicPr>
        <p:blipFill>
          <a:blip r:embed="rId14" cstate="print"/>
          <a:stretch/>
        </p:blipFill>
        <p:spPr>
          <a:xfrm>
            <a:off x="2520" y="-4680"/>
            <a:ext cx="9138600" cy="6857640"/>
          </a:xfrm>
          <a:prstGeom prst="rect">
            <a:avLst/>
          </a:prstGeom>
          <a:ln>
            <a:noFill/>
          </a:ln>
        </p:spPr>
      </p:pic>
      <p:sp>
        <p:nvSpPr>
          <p:cNvPr id="81" name="CustomShape 1"/>
          <p:cNvSpPr/>
          <p:nvPr/>
        </p:nvSpPr>
        <p:spPr>
          <a:xfrm>
            <a:off x="8576640" y="-3600"/>
            <a:ext cx="63792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7A3B95BA-05C3-486B-9D16-B95A0D8569DF}" type="slidenum">
              <a:rPr lang="it-IT" sz="800" b="0" strike="noStrike" spc="-1">
                <a:solidFill>
                  <a:srgbClr val="FFFFFF"/>
                </a:solidFill>
                <a:latin typeface="Arial"/>
              </a:rPr>
              <a:pPr algn="r">
                <a:lnSpc>
                  <a:spcPct val="100000"/>
                </a:lnSpc>
              </a:pPr>
              <a:t>‹N›</a:t>
            </a:fld>
            <a:endParaRPr lang="it-IT" sz="800" b="0" strike="noStrike" spc="-1">
              <a:latin typeface="Arial"/>
            </a:endParaRPr>
          </a:p>
        </p:txBody>
      </p:sp>
      <p:sp>
        <p:nvSpPr>
          <p:cNvPr id="82" name="PlaceHolder 2"/>
          <p:cNvSpPr>
            <a:spLocks noGrp="1"/>
          </p:cNvSpPr>
          <p:nvPr>
            <p:ph type="title"/>
          </p:nvPr>
        </p:nvSpPr>
        <p:spPr>
          <a:xfrm>
            <a:off x="685800" y="2130480"/>
            <a:ext cx="7772040" cy="1469520"/>
          </a:xfrm>
          <a:prstGeom prst="rect">
            <a:avLst/>
          </a:prstGeom>
        </p:spPr>
        <p:txBody>
          <a:bodyPr/>
          <a:lstStyle/>
          <a:p>
            <a:pPr algn="ctr">
              <a:lnSpc>
                <a:spcPct val="100000"/>
              </a:lnSpc>
            </a:pPr>
            <a:r>
              <a:rPr lang="it-IT" sz="2800" b="0" strike="noStrike" cap="small" spc="-1">
                <a:solidFill>
                  <a:srgbClr val="FDB913"/>
                </a:solidFill>
                <a:latin typeface="Arial"/>
              </a:rPr>
              <a:t>Click to edit Master title style</a:t>
            </a:r>
            <a:endParaRPr lang="it-IT" sz="2800" b="0" strike="noStrike" spc="-1">
              <a:solidFill>
                <a:srgbClr val="FFFFFF"/>
              </a:solidFill>
              <a:latin typeface="Arial"/>
            </a:endParaRPr>
          </a:p>
        </p:txBody>
      </p:sp>
      <p:sp>
        <p:nvSpPr>
          <p:cNvPr id="83" name="PlaceHolder 3"/>
          <p:cNvSpPr>
            <a:spLocks noGrp="1"/>
          </p:cNvSpPr>
          <p:nvPr>
            <p:ph type="sldNum"/>
          </p:nvPr>
        </p:nvSpPr>
        <p:spPr>
          <a:xfrm>
            <a:off x="8610480" y="0"/>
            <a:ext cx="533160" cy="228240"/>
          </a:xfrm>
          <a:prstGeom prst="rect">
            <a:avLst/>
          </a:prstGeom>
        </p:spPr>
        <p:txBody>
          <a:bodyPr lIns="90000" tIns="45000" rIns="90000" bIns="45000"/>
          <a:lstStyle/>
          <a:p>
            <a:pPr algn="r">
              <a:lnSpc>
                <a:spcPct val="100000"/>
              </a:lnSpc>
            </a:pPr>
            <a:fld id="{15C0B4AA-C7E2-4A13-9DA8-43E18751FD93}" type="slidenum">
              <a:rPr lang="it-IT" sz="1800" b="0" strike="noStrike" spc="-1">
                <a:solidFill>
                  <a:srgbClr val="FFFFFF"/>
                </a:solidFill>
                <a:latin typeface="Arial"/>
              </a:rPr>
              <a:pPr algn="r">
                <a:lnSpc>
                  <a:spcPct val="100000"/>
                </a:lnSpc>
              </a:pPr>
              <a:t>‹N›</a:t>
            </a:fld>
            <a:endParaRPr lang="it-IT" sz="1800" b="0" strike="noStrike" spc="-1">
              <a:latin typeface="Times New Roman"/>
            </a:endParaRPr>
          </a:p>
        </p:txBody>
      </p:sp>
      <p:sp>
        <p:nvSpPr>
          <p:cNvPr id="84" name="PlaceHolder 4"/>
          <p:cNvSpPr>
            <a:spLocks noGrp="1"/>
          </p:cNvSpPr>
          <p:nvPr>
            <p:ph type="body"/>
          </p:nvPr>
        </p:nvSpPr>
        <p:spPr>
          <a:xfrm>
            <a:off x="457200" y="1604520"/>
            <a:ext cx="82292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2000" b="0" strike="noStrike" spc="-1">
                <a:solidFill>
                  <a:srgbClr val="FFFFFF"/>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600" b="0" strike="noStrike" spc="-1">
                <a:solidFill>
                  <a:srgbClr val="FFFFFF"/>
                </a:solidFill>
                <a:latin typeface="Arial"/>
              </a:rPr>
              <a:t>Secondo livello struttura</a:t>
            </a:r>
          </a:p>
          <a:p>
            <a:pPr marL="1296000" lvl="2" indent="-288000">
              <a:spcBef>
                <a:spcPts val="850"/>
              </a:spcBef>
              <a:buClr>
                <a:srgbClr val="000000"/>
              </a:buClr>
              <a:buSzPct val="45000"/>
              <a:buFont typeface="Wingdings" charset="2"/>
              <a:buChar char=""/>
            </a:pPr>
            <a:r>
              <a:rPr lang="it-IT" sz="1400" b="0" strike="noStrike" spc="-1">
                <a:solidFill>
                  <a:srgbClr val="FFFFFF"/>
                </a:solidFill>
                <a:latin typeface="Arial"/>
              </a:rPr>
              <a:t>Terzo livello struttura</a:t>
            </a:r>
          </a:p>
          <a:p>
            <a:pPr marL="1728000" lvl="3" indent="-216000">
              <a:spcBef>
                <a:spcPts val="567"/>
              </a:spcBef>
              <a:buClr>
                <a:srgbClr val="000000"/>
              </a:buClr>
              <a:buSzPct val="75000"/>
              <a:buFont typeface="Symbol" charset="2"/>
              <a:buChar char=""/>
            </a:pPr>
            <a:r>
              <a:rPr lang="it-IT" sz="1400" b="0" strike="noStrike" spc="-1">
                <a:solidFill>
                  <a:srgbClr val="FFFFFF"/>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FFFFFF"/>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FFFFFF"/>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FFFFFF"/>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1" name="Picture 7"/>
          <p:cNvPicPr/>
          <p:nvPr/>
        </p:nvPicPr>
        <p:blipFill>
          <a:blip r:embed="rId14" cstate="print"/>
          <a:stretch/>
        </p:blipFill>
        <p:spPr>
          <a:xfrm>
            <a:off x="2520" y="-4680"/>
            <a:ext cx="9138600" cy="6857640"/>
          </a:xfrm>
          <a:prstGeom prst="rect">
            <a:avLst/>
          </a:prstGeom>
          <a:ln>
            <a:noFill/>
          </a:ln>
        </p:spPr>
      </p:pic>
      <p:sp>
        <p:nvSpPr>
          <p:cNvPr id="122" name="CustomShape 1"/>
          <p:cNvSpPr/>
          <p:nvPr/>
        </p:nvSpPr>
        <p:spPr>
          <a:xfrm>
            <a:off x="8576640" y="-3600"/>
            <a:ext cx="63792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773CD4D2-E749-4788-BC3A-F53A88C1CD96}" type="slidenum">
              <a:rPr lang="it-IT" sz="800" b="0" strike="noStrike" spc="-1">
                <a:solidFill>
                  <a:srgbClr val="FFFFFF"/>
                </a:solidFill>
                <a:latin typeface="Arial"/>
              </a:rPr>
              <a:pPr algn="r">
                <a:lnSpc>
                  <a:spcPct val="100000"/>
                </a:lnSpc>
              </a:pPr>
              <a:t>‹N›</a:t>
            </a:fld>
            <a:endParaRPr lang="it-IT" sz="800" b="0" strike="noStrike" spc="-1">
              <a:latin typeface="Arial"/>
            </a:endParaRPr>
          </a:p>
        </p:txBody>
      </p:sp>
      <p:sp>
        <p:nvSpPr>
          <p:cNvPr id="123" name="PlaceHolder 2"/>
          <p:cNvSpPr>
            <a:spLocks noGrp="1"/>
          </p:cNvSpPr>
          <p:nvPr>
            <p:ph type="title"/>
          </p:nvPr>
        </p:nvSpPr>
        <p:spPr>
          <a:xfrm>
            <a:off x="284040" y="47520"/>
            <a:ext cx="8628120" cy="735840"/>
          </a:xfrm>
          <a:prstGeom prst="rect">
            <a:avLst/>
          </a:prstGeom>
        </p:spPr>
        <p:txBody>
          <a:bodyPr/>
          <a:lstStyle/>
          <a:p>
            <a:pPr>
              <a:lnSpc>
                <a:spcPct val="100000"/>
              </a:lnSpc>
            </a:pPr>
            <a:r>
              <a:rPr lang="it-IT" sz="2800" b="0" strike="noStrike" cap="small" spc="-1">
                <a:solidFill>
                  <a:srgbClr val="FDB913"/>
                </a:solidFill>
                <a:latin typeface="Arial"/>
              </a:rPr>
              <a:t>Click To Edit Master Title Style</a:t>
            </a:r>
            <a:endParaRPr lang="it-IT" sz="2800" b="0" strike="noStrike" spc="-1">
              <a:solidFill>
                <a:srgbClr val="FFFFFF"/>
              </a:solidFill>
              <a:latin typeface="Arial"/>
            </a:endParaRPr>
          </a:p>
        </p:txBody>
      </p:sp>
      <p:sp>
        <p:nvSpPr>
          <p:cNvPr id="124" name="PlaceHolder 3"/>
          <p:cNvSpPr>
            <a:spLocks noGrp="1"/>
          </p:cNvSpPr>
          <p:nvPr>
            <p:ph type="body"/>
          </p:nvPr>
        </p:nvSpPr>
        <p:spPr>
          <a:xfrm>
            <a:off x="457200" y="1604520"/>
            <a:ext cx="82292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2000" b="0" strike="noStrike" spc="-1">
                <a:solidFill>
                  <a:srgbClr val="FFFFFF"/>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600" b="0" strike="noStrike" spc="-1">
                <a:solidFill>
                  <a:srgbClr val="FFFFFF"/>
                </a:solidFill>
                <a:latin typeface="Arial"/>
              </a:rPr>
              <a:t>Secondo livello struttura</a:t>
            </a:r>
          </a:p>
          <a:p>
            <a:pPr marL="1296000" lvl="2" indent="-288000">
              <a:spcBef>
                <a:spcPts val="850"/>
              </a:spcBef>
              <a:buClr>
                <a:srgbClr val="000000"/>
              </a:buClr>
              <a:buSzPct val="45000"/>
              <a:buFont typeface="Wingdings" charset="2"/>
              <a:buChar char=""/>
            </a:pPr>
            <a:r>
              <a:rPr lang="it-IT" sz="1400" b="0" strike="noStrike" spc="-1">
                <a:solidFill>
                  <a:srgbClr val="FFFFFF"/>
                </a:solidFill>
                <a:latin typeface="Arial"/>
              </a:rPr>
              <a:t>Terzo livello struttura</a:t>
            </a:r>
          </a:p>
          <a:p>
            <a:pPr marL="1728000" lvl="3" indent="-216000">
              <a:spcBef>
                <a:spcPts val="567"/>
              </a:spcBef>
              <a:buClr>
                <a:srgbClr val="000000"/>
              </a:buClr>
              <a:buSzPct val="75000"/>
              <a:buFont typeface="Symbol" charset="2"/>
              <a:buChar char=""/>
            </a:pPr>
            <a:r>
              <a:rPr lang="it-IT" sz="1400" b="0" strike="noStrike" spc="-1">
                <a:solidFill>
                  <a:srgbClr val="FFFFFF"/>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FFFFFF"/>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FFFFFF"/>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FFFFFF"/>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1" name="Picture 7"/>
          <p:cNvPicPr/>
          <p:nvPr/>
        </p:nvPicPr>
        <p:blipFill>
          <a:blip r:embed="rId14" cstate="print"/>
          <a:stretch/>
        </p:blipFill>
        <p:spPr>
          <a:xfrm>
            <a:off x="2520" y="-4680"/>
            <a:ext cx="9138600" cy="6857640"/>
          </a:xfrm>
          <a:prstGeom prst="rect">
            <a:avLst/>
          </a:prstGeom>
          <a:ln>
            <a:noFill/>
          </a:ln>
        </p:spPr>
      </p:pic>
      <p:sp>
        <p:nvSpPr>
          <p:cNvPr id="162" name="CustomShape 1"/>
          <p:cNvSpPr/>
          <p:nvPr/>
        </p:nvSpPr>
        <p:spPr>
          <a:xfrm>
            <a:off x="8576640" y="-3600"/>
            <a:ext cx="63792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70E5C8F4-4E13-4C94-A753-3153285D4712}" type="slidenum">
              <a:rPr lang="it-IT" sz="800" b="0" strike="noStrike" spc="-1">
                <a:solidFill>
                  <a:srgbClr val="FFFFFF"/>
                </a:solidFill>
                <a:latin typeface="Arial"/>
              </a:rPr>
              <a:pPr algn="r">
                <a:lnSpc>
                  <a:spcPct val="100000"/>
                </a:lnSpc>
              </a:pPr>
              <a:t>‹N›</a:t>
            </a:fld>
            <a:endParaRPr lang="it-IT" sz="800" b="0" strike="noStrike" spc="-1">
              <a:latin typeface="Arial"/>
            </a:endParaRPr>
          </a:p>
        </p:txBody>
      </p:sp>
      <p:sp>
        <p:nvSpPr>
          <p:cNvPr id="163" name="PlaceHolder 2"/>
          <p:cNvSpPr>
            <a:spLocks noGrp="1"/>
          </p:cNvSpPr>
          <p:nvPr>
            <p:ph type="title"/>
          </p:nvPr>
        </p:nvSpPr>
        <p:spPr>
          <a:xfrm>
            <a:off x="284040" y="47520"/>
            <a:ext cx="8628120" cy="735840"/>
          </a:xfrm>
          <a:prstGeom prst="rect">
            <a:avLst/>
          </a:prstGeom>
        </p:spPr>
        <p:txBody>
          <a:bodyPr/>
          <a:lstStyle/>
          <a:p>
            <a:pPr>
              <a:lnSpc>
                <a:spcPct val="100000"/>
              </a:lnSpc>
            </a:pPr>
            <a:r>
              <a:rPr lang="it-IT" sz="2800" b="0" strike="noStrike" cap="small" spc="-1">
                <a:solidFill>
                  <a:srgbClr val="FDB913"/>
                </a:solidFill>
                <a:latin typeface="Arial"/>
              </a:rPr>
              <a:t>Click To Edit Master Title Style</a:t>
            </a:r>
            <a:endParaRPr lang="it-IT" sz="2800" b="0" strike="noStrike" spc="-1">
              <a:solidFill>
                <a:srgbClr val="FFFFFF"/>
              </a:solidFill>
              <a:latin typeface="Arial"/>
            </a:endParaRPr>
          </a:p>
        </p:txBody>
      </p:sp>
      <p:sp>
        <p:nvSpPr>
          <p:cNvPr id="164" name="PlaceHolder 3"/>
          <p:cNvSpPr>
            <a:spLocks noGrp="1"/>
          </p:cNvSpPr>
          <p:nvPr>
            <p:ph type="body"/>
          </p:nvPr>
        </p:nvSpPr>
        <p:spPr>
          <a:xfrm>
            <a:off x="457200" y="1604520"/>
            <a:ext cx="82292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2000" b="0" strike="noStrike" spc="-1">
                <a:solidFill>
                  <a:srgbClr val="FFFFFF"/>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600" b="0" strike="noStrike" spc="-1">
                <a:solidFill>
                  <a:srgbClr val="FFFFFF"/>
                </a:solidFill>
                <a:latin typeface="Arial"/>
              </a:rPr>
              <a:t>Secondo livello struttura</a:t>
            </a:r>
          </a:p>
          <a:p>
            <a:pPr marL="1296000" lvl="2" indent="-288000">
              <a:spcBef>
                <a:spcPts val="850"/>
              </a:spcBef>
              <a:buClr>
                <a:srgbClr val="000000"/>
              </a:buClr>
              <a:buSzPct val="45000"/>
              <a:buFont typeface="Wingdings" charset="2"/>
              <a:buChar char=""/>
            </a:pPr>
            <a:r>
              <a:rPr lang="it-IT" sz="1400" b="0" strike="noStrike" spc="-1">
                <a:solidFill>
                  <a:srgbClr val="FFFFFF"/>
                </a:solidFill>
                <a:latin typeface="Arial"/>
              </a:rPr>
              <a:t>Terzo livello struttura</a:t>
            </a:r>
          </a:p>
          <a:p>
            <a:pPr marL="1728000" lvl="3" indent="-216000">
              <a:spcBef>
                <a:spcPts val="567"/>
              </a:spcBef>
              <a:buClr>
                <a:srgbClr val="000000"/>
              </a:buClr>
              <a:buSzPct val="75000"/>
              <a:buFont typeface="Symbol" charset="2"/>
              <a:buChar char=""/>
            </a:pPr>
            <a:r>
              <a:rPr lang="it-IT" sz="1400" b="0" strike="noStrike" spc="-1">
                <a:solidFill>
                  <a:srgbClr val="FFFFFF"/>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FFFFFF"/>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FFFFFF"/>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FFFFFF"/>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1" name="Picture 7"/>
          <p:cNvPicPr/>
          <p:nvPr/>
        </p:nvPicPr>
        <p:blipFill>
          <a:blip r:embed="rId14" cstate="print"/>
          <a:stretch/>
        </p:blipFill>
        <p:spPr>
          <a:xfrm>
            <a:off x="2520" y="-4680"/>
            <a:ext cx="9138600" cy="6857640"/>
          </a:xfrm>
          <a:prstGeom prst="rect">
            <a:avLst/>
          </a:prstGeom>
          <a:ln>
            <a:noFill/>
          </a:ln>
        </p:spPr>
      </p:pic>
      <p:sp>
        <p:nvSpPr>
          <p:cNvPr id="202" name="CustomShape 1"/>
          <p:cNvSpPr/>
          <p:nvPr/>
        </p:nvSpPr>
        <p:spPr>
          <a:xfrm>
            <a:off x="8576640" y="-3600"/>
            <a:ext cx="63792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6E49BF91-54EE-4807-B19A-8F4C015B2BBB}" type="slidenum">
              <a:rPr lang="it-IT" sz="800" b="0" strike="noStrike" spc="-1">
                <a:solidFill>
                  <a:srgbClr val="FFFFFF"/>
                </a:solidFill>
                <a:latin typeface="Arial"/>
              </a:rPr>
              <a:pPr algn="r">
                <a:lnSpc>
                  <a:spcPct val="100000"/>
                </a:lnSpc>
              </a:pPr>
              <a:t>‹N›</a:t>
            </a:fld>
            <a:endParaRPr lang="it-IT" sz="800" b="0" strike="noStrike" spc="-1">
              <a:latin typeface="Arial"/>
            </a:endParaRPr>
          </a:p>
        </p:txBody>
      </p:sp>
      <p:sp>
        <p:nvSpPr>
          <p:cNvPr id="203" name="PlaceHolder 2"/>
          <p:cNvSpPr>
            <a:spLocks noGrp="1"/>
          </p:cNvSpPr>
          <p:nvPr>
            <p:ph type="title"/>
          </p:nvPr>
        </p:nvSpPr>
        <p:spPr>
          <a:xfrm>
            <a:off x="284040" y="47520"/>
            <a:ext cx="8551080" cy="735840"/>
          </a:xfrm>
          <a:prstGeom prst="rect">
            <a:avLst/>
          </a:prstGeom>
        </p:spPr>
        <p:txBody>
          <a:bodyPr/>
          <a:lstStyle/>
          <a:p>
            <a:pPr>
              <a:lnSpc>
                <a:spcPct val="100000"/>
              </a:lnSpc>
            </a:pPr>
            <a:r>
              <a:rPr lang="it-IT" sz="2800" b="0" strike="noStrike" cap="small" spc="-1">
                <a:solidFill>
                  <a:srgbClr val="FDB913"/>
                </a:solidFill>
                <a:latin typeface="Arial"/>
              </a:rPr>
              <a:t>Click To Edit Master Title Style</a:t>
            </a:r>
            <a:endParaRPr lang="it-IT" sz="2800" b="0" strike="noStrike" spc="-1">
              <a:solidFill>
                <a:srgbClr val="FFFFFF"/>
              </a:solidFill>
              <a:latin typeface="Arial"/>
            </a:endParaRPr>
          </a:p>
        </p:txBody>
      </p:sp>
      <p:sp>
        <p:nvSpPr>
          <p:cNvPr id="204" name="PlaceHolder 3"/>
          <p:cNvSpPr>
            <a:spLocks noGrp="1"/>
          </p:cNvSpPr>
          <p:nvPr>
            <p:ph type="body"/>
          </p:nvPr>
        </p:nvSpPr>
        <p:spPr>
          <a:xfrm>
            <a:off x="284040" y="1152000"/>
            <a:ext cx="8586360" cy="5116320"/>
          </a:xfrm>
          <a:prstGeom prst="rect">
            <a:avLst/>
          </a:prstGeom>
        </p:spPr>
        <p:txBody>
          <a:bodyPr/>
          <a:lstStyle/>
          <a:p>
            <a:pPr marL="343080" indent="-342720">
              <a:lnSpc>
                <a:spcPct val="100000"/>
              </a:lnSpc>
              <a:spcBef>
                <a:spcPts val="400"/>
              </a:spcBef>
              <a:buClr>
                <a:srgbClr val="FDB913"/>
              </a:buClr>
              <a:buFont typeface="Symbol" charset="2"/>
              <a:buChar char=""/>
            </a:pPr>
            <a:r>
              <a:rPr lang="it-IT" sz="2000" b="0" strike="noStrike" spc="-1">
                <a:solidFill>
                  <a:srgbClr val="FFFFFF"/>
                </a:solidFill>
                <a:latin typeface="Arial"/>
              </a:rPr>
              <a:t>Click to edit Master text styles</a:t>
            </a:r>
          </a:p>
          <a:p>
            <a:pPr marL="743040" lvl="1" indent="-285480">
              <a:lnSpc>
                <a:spcPct val="100000"/>
              </a:lnSpc>
              <a:spcBef>
                <a:spcPts val="360"/>
              </a:spcBef>
              <a:buClr>
                <a:srgbClr val="FFFFFF"/>
              </a:buClr>
              <a:buFont typeface="Symbol" charset="2"/>
              <a:buChar char=""/>
            </a:pPr>
            <a:r>
              <a:rPr lang="it-IT" sz="1800" b="0" strike="noStrike" spc="-1">
                <a:solidFill>
                  <a:srgbClr val="FFFFFF"/>
                </a:solidFill>
                <a:latin typeface="Arial"/>
              </a:rPr>
              <a:t>Second level</a:t>
            </a:r>
          </a:p>
          <a:p>
            <a:pPr marL="1143000" lvl="2" indent="-228240">
              <a:lnSpc>
                <a:spcPct val="100000"/>
              </a:lnSpc>
              <a:spcBef>
                <a:spcPts val="320"/>
              </a:spcBef>
              <a:buClr>
                <a:srgbClr val="FFFFFF"/>
              </a:buClr>
              <a:buFont typeface="Symbol" charset="2"/>
              <a:buChar char=""/>
            </a:pPr>
            <a:r>
              <a:rPr lang="it-IT" sz="1600" b="0" strike="noStrike" spc="-1">
                <a:solidFill>
                  <a:srgbClr val="FFFFFF"/>
                </a:solidFill>
                <a:latin typeface="Arial"/>
              </a:rPr>
              <a:t>Third level</a:t>
            </a:r>
          </a:p>
          <a:p>
            <a:pPr marL="1600200" lvl="3" indent="-228240">
              <a:lnSpc>
                <a:spcPct val="100000"/>
              </a:lnSpc>
              <a:spcBef>
                <a:spcPts val="281"/>
              </a:spcBef>
              <a:buClr>
                <a:srgbClr val="FDB913"/>
              </a:buClr>
              <a:buFont typeface="Symbol" charset="2"/>
              <a:buChar char=""/>
            </a:pPr>
            <a:r>
              <a:rPr lang="it-IT" sz="1400" b="0" strike="noStrike" spc="-1">
                <a:solidFill>
                  <a:srgbClr val="FFFFFF"/>
                </a:solidFill>
                <a:latin typeface="Arial"/>
              </a:rPr>
              <a:t>Fourth level</a:t>
            </a:r>
          </a:p>
          <a:p>
            <a:pPr marL="2057400" lvl="4" indent="-228240">
              <a:lnSpc>
                <a:spcPct val="100000"/>
              </a:lnSpc>
              <a:spcBef>
                <a:spcPts val="281"/>
              </a:spcBef>
              <a:buClr>
                <a:srgbClr val="C85900"/>
              </a:buClr>
              <a:buFont typeface="StarSymbol"/>
              <a:buChar char="»"/>
            </a:pPr>
            <a:r>
              <a:rPr lang="it-IT" sz="1400" b="0" strike="noStrike" spc="-1">
                <a:solidFill>
                  <a:srgbClr val="FFFFFF"/>
                </a:solidFill>
                <a:latin typeface="Arial"/>
              </a:rPr>
              <a:t>Fifth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1" name="Picture 7"/>
          <p:cNvPicPr/>
          <p:nvPr/>
        </p:nvPicPr>
        <p:blipFill>
          <a:blip r:embed="rId14" cstate="print"/>
          <a:stretch/>
        </p:blipFill>
        <p:spPr>
          <a:xfrm>
            <a:off x="2520" y="-4680"/>
            <a:ext cx="9138600" cy="6857640"/>
          </a:xfrm>
          <a:prstGeom prst="rect">
            <a:avLst/>
          </a:prstGeom>
          <a:ln>
            <a:noFill/>
          </a:ln>
        </p:spPr>
      </p:pic>
      <p:sp>
        <p:nvSpPr>
          <p:cNvPr id="242" name="CustomShape 1"/>
          <p:cNvSpPr/>
          <p:nvPr/>
        </p:nvSpPr>
        <p:spPr>
          <a:xfrm>
            <a:off x="8576640" y="-3600"/>
            <a:ext cx="63792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61A249AF-490F-402E-BF84-049689055C01}" type="slidenum">
              <a:rPr lang="it-IT" sz="800" b="0" strike="noStrike" spc="-1">
                <a:solidFill>
                  <a:srgbClr val="FFFFFF"/>
                </a:solidFill>
                <a:latin typeface="Arial"/>
              </a:rPr>
              <a:pPr algn="r">
                <a:lnSpc>
                  <a:spcPct val="100000"/>
                </a:lnSpc>
              </a:pPr>
              <a:t>‹N›</a:t>
            </a:fld>
            <a:endParaRPr lang="it-IT" sz="800" b="0" strike="noStrike" spc="-1">
              <a:latin typeface="Arial"/>
            </a:endParaRPr>
          </a:p>
        </p:txBody>
      </p:sp>
      <p:sp>
        <p:nvSpPr>
          <p:cNvPr id="243" name="PlaceHolder 2"/>
          <p:cNvSpPr>
            <a:spLocks noGrp="1"/>
          </p:cNvSpPr>
          <p:nvPr>
            <p:ph type="title"/>
          </p:nvPr>
        </p:nvSpPr>
        <p:spPr>
          <a:xfrm>
            <a:off x="284040" y="47520"/>
            <a:ext cx="8551080" cy="735840"/>
          </a:xfrm>
          <a:prstGeom prst="rect">
            <a:avLst/>
          </a:prstGeom>
        </p:spPr>
        <p:txBody>
          <a:bodyPr/>
          <a:lstStyle/>
          <a:p>
            <a:pPr>
              <a:lnSpc>
                <a:spcPct val="100000"/>
              </a:lnSpc>
            </a:pPr>
            <a:r>
              <a:rPr lang="it-IT" sz="2800" b="0" strike="noStrike" cap="small" spc="-1">
                <a:solidFill>
                  <a:srgbClr val="FDB913"/>
                </a:solidFill>
                <a:latin typeface="Arial"/>
              </a:rPr>
              <a:t>Click To Edit Master Title Style</a:t>
            </a:r>
            <a:endParaRPr lang="it-IT" sz="2800" b="0" strike="noStrike" spc="-1">
              <a:solidFill>
                <a:srgbClr val="FFFFFF"/>
              </a:solidFill>
              <a:latin typeface="Arial"/>
            </a:endParaRPr>
          </a:p>
        </p:txBody>
      </p:sp>
      <p:sp>
        <p:nvSpPr>
          <p:cNvPr id="244" name="PlaceHolder 3"/>
          <p:cNvSpPr>
            <a:spLocks noGrp="1"/>
          </p:cNvSpPr>
          <p:nvPr>
            <p:ph type="body"/>
          </p:nvPr>
        </p:nvSpPr>
        <p:spPr>
          <a:xfrm>
            <a:off x="284040" y="1152000"/>
            <a:ext cx="8586360" cy="5116320"/>
          </a:xfrm>
          <a:prstGeom prst="rect">
            <a:avLst/>
          </a:prstGeom>
        </p:spPr>
        <p:txBody>
          <a:bodyPr/>
          <a:lstStyle/>
          <a:p>
            <a:pPr marL="343080" indent="-342720">
              <a:lnSpc>
                <a:spcPct val="100000"/>
              </a:lnSpc>
              <a:spcBef>
                <a:spcPts val="400"/>
              </a:spcBef>
              <a:buClr>
                <a:srgbClr val="FDB913"/>
              </a:buClr>
              <a:buFont typeface="Symbol" charset="2"/>
              <a:buChar char=""/>
            </a:pPr>
            <a:r>
              <a:rPr lang="it-IT" sz="2000" b="0" strike="noStrike" spc="-1">
                <a:solidFill>
                  <a:srgbClr val="FFFFFF"/>
                </a:solidFill>
                <a:latin typeface="Arial"/>
              </a:rPr>
              <a:t>Click to edit Master text styles</a:t>
            </a:r>
          </a:p>
          <a:p>
            <a:pPr marL="743040" lvl="1" indent="-285480">
              <a:lnSpc>
                <a:spcPct val="100000"/>
              </a:lnSpc>
              <a:spcBef>
                <a:spcPts val="360"/>
              </a:spcBef>
              <a:buClr>
                <a:srgbClr val="FFFFFF"/>
              </a:buClr>
              <a:buFont typeface="Symbol" charset="2"/>
              <a:buChar char=""/>
            </a:pPr>
            <a:r>
              <a:rPr lang="it-IT" sz="1800" b="0" strike="noStrike" spc="-1">
                <a:solidFill>
                  <a:srgbClr val="FFFFFF"/>
                </a:solidFill>
                <a:latin typeface="Arial"/>
              </a:rPr>
              <a:t>Second level</a:t>
            </a:r>
          </a:p>
          <a:p>
            <a:pPr marL="1143000" lvl="2" indent="-228240">
              <a:lnSpc>
                <a:spcPct val="100000"/>
              </a:lnSpc>
              <a:spcBef>
                <a:spcPts val="320"/>
              </a:spcBef>
              <a:buClr>
                <a:srgbClr val="FFFFFF"/>
              </a:buClr>
              <a:buFont typeface="Symbol" charset="2"/>
              <a:buChar char=""/>
            </a:pPr>
            <a:r>
              <a:rPr lang="it-IT" sz="1600" b="0" strike="noStrike" spc="-1">
                <a:solidFill>
                  <a:srgbClr val="FFFFFF"/>
                </a:solidFill>
                <a:latin typeface="Arial"/>
              </a:rPr>
              <a:t>Third level</a:t>
            </a:r>
          </a:p>
          <a:p>
            <a:pPr marL="1600200" lvl="3" indent="-228240">
              <a:lnSpc>
                <a:spcPct val="100000"/>
              </a:lnSpc>
              <a:spcBef>
                <a:spcPts val="281"/>
              </a:spcBef>
              <a:buClr>
                <a:srgbClr val="FDB913"/>
              </a:buClr>
              <a:buFont typeface="Symbol" charset="2"/>
              <a:buChar char=""/>
            </a:pPr>
            <a:r>
              <a:rPr lang="it-IT" sz="1400" b="0" strike="noStrike" spc="-1">
                <a:solidFill>
                  <a:srgbClr val="FFFFFF"/>
                </a:solidFill>
                <a:latin typeface="Arial"/>
              </a:rPr>
              <a:t>Fourth level</a:t>
            </a:r>
          </a:p>
          <a:p>
            <a:pPr marL="2057400" lvl="4" indent="-228240">
              <a:lnSpc>
                <a:spcPct val="100000"/>
              </a:lnSpc>
              <a:spcBef>
                <a:spcPts val="281"/>
              </a:spcBef>
              <a:buClr>
                <a:srgbClr val="C85900"/>
              </a:buClr>
              <a:buFont typeface="StarSymbol"/>
              <a:buChar char="»"/>
            </a:pPr>
            <a:r>
              <a:rPr lang="it-IT" sz="1400" b="0" strike="noStrike" spc="-1">
                <a:solidFill>
                  <a:srgbClr val="FFFFFF"/>
                </a:solidFill>
                <a:latin typeface="Arial"/>
              </a:rPr>
              <a:t>Fifth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1" name="Picture 7"/>
          <p:cNvPicPr/>
          <p:nvPr/>
        </p:nvPicPr>
        <p:blipFill>
          <a:blip r:embed="rId14" cstate="print"/>
          <a:stretch/>
        </p:blipFill>
        <p:spPr>
          <a:xfrm>
            <a:off x="2520" y="-4680"/>
            <a:ext cx="9138600" cy="6857640"/>
          </a:xfrm>
          <a:prstGeom prst="rect">
            <a:avLst/>
          </a:prstGeom>
          <a:ln>
            <a:noFill/>
          </a:ln>
        </p:spPr>
      </p:pic>
      <p:sp>
        <p:nvSpPr>
          <p:cNvPr id="282" name="CustomShape 1"/>
          <p:cNvSpPr/>
          <p:nvPr/>
        </p:nvSpPr>
        <p:spPr>
          <a:xfrm>
            <a:off x="8576640" y="-3600"/>
            <a:ext cx="63792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D969655A-E74F-4A3D-A746-D815F6854F0B}" type="slidenum">
              <a:rPr lang="it-IT" sz="800" b="0" strike="noStrike" spc="-1">
                <a:solidFill>
                  <a:srgbClr val="FFFFFF"/>
                </a:solidFill>
                <a:latin typeface="Arial"/>
              </a:rPr>
              <a:pPr algn="r">
                <a:lnSpc>
                  <a:spcPct val="100000"/>
                </a:lnSpc>
              </a:pPr>
              <a:t>‹N›</a:t>
            </a:fld>
            <a:endParaRPr lang="it-IT" sz="800" b="0" strike="noStrike" spc="-1">
              <a:latin typeface="Arial"/>
            </a:endParaRPr>
          </a:p>
        </p:txBody>
      </p:sp>
      <p:sp>
        <p:nvSpPr>
          <p:cNvPr id="283" name="PlaceHolder 2"/>
          <p:cNvSpPr>
            <a:spLocks noGrp="1"/>
          </p:cNvSpPr>
          <p:nvPr>
            <p:ph type="title"/>
          </p:nvPr>
        </p:nvSpPr>
        <p:spPr>
          <a:xfrm>
            <a:off x="284040" y="47520"/>
            <a:ext cx="8551080" cy="735840"/>
          </a:xfrm>
          <a:prstGeom prst="rect">
            <a:avLst/>
          </a:prstGeom>
        </p:spPr>
        <p:txBody>
          <a:bodyPr/>
          <a:lstStyle/>
          <a:p>
            <a:pPr>
              <a:lnSpc>
                <a:spcPct val="100000"/>
              </a:lnSpc>
            </a:pPr>
            <a:r>
              <a:rPr lang="it-IT" sz="2800" b="0" strike="noStrike" cap="small" spc="-1">
                <a:solidFill>
                  <a:srgbClr val="FDB913"/>
                </a:solidFill>
                <a:latin typeface="Arial"/>
              </a:rPr>
              <a:t>Click To Edit Master Title Style</a:t>
            </a:r>
            <a:endParaRPr lang="it-IT" sz="2800" b="0" strike="noStrike" spc="-1">
              <a:solidFill>
                <a:srgbClr val="FFFFFF"/>
              </a:solidFill>
              <a:latin typeface="Arial"/>
            </a:endParaRPr>
          </a:p>
        </p:txBody>
      </p:sp>
      <p:sp>
        <p:nvSpPr>
          <p:cNvPr id="284" name="PlaceHolder 3"/>
          <p:cNvSpPr>
            <a:spLocks noGrp="1"/>
          </p:cNvSpPr>
          <p:nvPr>
            <p:ph type="body"/>
          </p:nvPr>
        </p:nvSpPr>
        <p:spPr>
          <a:xfrm>
            <a:off x="284040" y="1152000"/>
            <a:ext cx="8586360" cy="5116320"/>
          </a:xfrm>
          <a:prstGeom prst="rect">
            <a:avLst/>
          </a:prstGeom>
        </p:spPr>
        <p:txBody>
          <a:bodyPr/>
          <a:lstStyle/>
          <a:p>
            <a:pPr marL="343080" indent="-342720">
              <a:lnSpc>
                <a:spcPct val="100000"/>
              </a:lnSpc>
              <a:spcBef>
                <a:spcPts val="400"/>
              </a:spcBef>
              <a:buClr>
                <a:srgbClr val="FDB913"/>
              </a:buClr>
              <a:buFont typeface="Symbol" charset="2"/>
              <a:buChar char=""/>
            </a:pPr>
            <a:r>
              <a:rPr lang="it-IT" sz="2000" b="0" strike="noStrike" spc="-1">
                <a:solidFill>
                  <a:srgbClr val="FFFFFF"/>
                </a:solidFill>
                <a:latin typeface="Arial"/>
              </a:rPr>
              <a:t>Click to edit Master text styles</a:t>
            </a:r>
          </a:p>
          <a:p>
            <a:pPr marL="743040" lvl="1" indent="-285480">
              <a:lnSpc>
                <a:spcPct val="100000"/>
              </a:lnSpc>
              <a:spcBef>
                <a:spcPts val="360"/>
              </a:spcBef>
              <a:buClr>
                <a:srgbClr val="FFFFFF"/>
              </a:buClr>
              <a:buFont typeface="Symbol" charset="2"/>
              <a:buChar char=""/>
            </a:pPr>
            <a:r>
              <a:rPr lang="it-IT" sz="1800" b="0" strike="noStrike" spc="-1">
                <a:solidFill>
                  <a:srgbClr val="FFFFFF"/>
                </a:solidFill>
                <a:latin typeface="Arial"/>
              </a:rPr>
              <a:t>Second level</a:t>
            </a:r>
          </a:p>
          <a:p>
            <a:pPr marL="1143000" lvl="2" indent="-228240">
              <a:lnSpc>
                <a:spcPct val="100000"/>
              </a:lnSpc>
              <a:spcBef>
                <a:spcPts val="320"/>
              </a:spcBef>
              <a:buClr>
                <a:srgbClr val="FFFFFF"/>
              </a:buClr>
              <a:buFont typeface="Symbol" charset="2"/>
              <a:buChar char=""/>
            </a:pPr>
            <a:r>
              <a:rPr lang="it-IT" sz="1600" b="0" strike="noStrike" spc="-1">
                <a:solidFill>
                  <a:srgbClr val="FFFFFF"/>
                </a:solidFill>
                <a:latin typeface="Arial"/>
              </a:rPr>
              <a:t>Third level</a:t>
            </a:r>
          </a:p>
          <a:p>
            <a:pPr marL="1600200" lvl="3" indent="-228240">
              <a:lnSpc>
                <a:spcPct val="100000"/>
              </a:lnSpc>
              <a:spcBef>
                <a:spcPts val="281"/>
              </a:spcBef>
              <a:buClr>
                <a:srgbClr val="FDB913"/>
              </a:buClr>
              <a:buFont typeface="Symbol" charset="2"/>
              <a:buChar char=""/>
            </a:pPr>
            <a:r>
              <a:rPr lang="it-IT" sz="1400" b="0" strike="noStrike" spc="-1">
                <a:solidFill>
                  <a:srgbClr val="FFFFFF"/>
                </a:solidFill>
                <a:latin typeface="Arial"/>
              </a:rPr>
              <a:t>Fourth level</a:t>
            </a:r>
          </a:p>
          <a:p>
            <a:pPr marL="2057400" lvl="4" indent="-228240">
              <a:lnSpc>
                <a:spcPct val="100000"/>
              </a:lnSpc>
              <a:spcBef>
                <a:spcPts val="281"/>
              </a:spcBef>
              <a:buClr>
                <a:srgbClr val="C85900"/>
              </a:buClr>
              <a:buFont typeface="StarSymbol"/>
              <a:buChar char="»"/>
            </a:pPr>
            <a:r>
              <a:rPr lang="it-IT" sz="1400" b="0" strike="noStrike" spc="-1">
                <a:solidFill>
                  <a:srgbClr val="FFFFFF"/>
                </a:solidFill>
                <a:latin typeface="Arial"/>
              </a:rPr>
              <a:t>Fifth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1" name="Picture 7"/>
          <p:cNvPicPr/>
          <p:nvPr/>
        </p:nvPicPr>
        <p:blipFill>
          <a:blip r:embed="rId15" cstate="print"/>
          <a:stretch/>
        </p:blipFill>
        <p:spPr>
          <a:xfrm>
            <a:off x="2520" y="-4680"/>
            <a:ext cx="9138600" cy="6857640"/>
          </a:xfrm>
          <a:prstGeom prst="rect">
            <a:avLst/>
          </a:prstGeom>
          <a:ln>
            <a:noFill/>
          </a:ln>
        </p:spPr>
      </p:pic>
      <p:sp>
        <p:nvSpPr>
          <p:cNvPr id="322" name="CustomShape 1"/>
          <p:cNvSpPr/>
          <p:nvPr/>
        </p:nvSpPr>
        <p:spPr>
          <a:xfrm>
            <a:off x="8576640" y="-3600"/>
            <a:ext cx="63792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FC389383-EB08-4B53-962D-7AEEBC755E2F}" type="slidenum">
              <a:rPr lang="it-IT" sz="800" b="0" strike="noStrike" spc="-1">
                <a:solidFill>
                  <a:srgbClr val="FFFFFF"/>
                </a:solidFill>
                <a:latin typeface="Arial"/>
              </a:rPr>
              <a:pPr algn="r">
                <a:lnSpc>
                  <a:spcPct val="100000"/>
                </a:lnSpc>
              </a:pPr>
              <a:t>‹N›</a:t>
            </a:fld>
            <a:endParaRPr lang="it-IT" sz="800" b="0" strike="noStrike" spc="-1">
              <a:latin typeface="Arial"/>
            </a:endParaRPr>
          </a:p>
        </p:txBody>
      </p:sp>
      <p:sp>
        <p:nvSpPr>
          <p:cNvPr id="323" name="PlaceHolder 2"/>
          <p:cNvSpPr>
            <a:spLocks noGrp="1"/>
          </p:cNvSpPr>
          <p:nvPr>
            <p:ph type="title"/>
          </p:nvPr>
        </p:nvSpPr>
        <p:spPr>
          <a:xfrm>
            <a:off x="284040" y="47520"/>
            <a:ext cx="8628120" cy="735840"/>
          </a:xfrm>
          <a:prstGeom prst="rect">
            <a:avLst/>
          </a:prstGeom>
        </p:spPr>
        <p:txBody>
          <a:bodyPr/>
          <a:lstStyle/>
          <a:p>
            <a:pPr>
              <a:lnSpc>
                <a:spcPct val="100000"/>
              </a:lnSpc>
            </a:pPr>
            <a:r>
              <a:rPr lang="it-IT" sz="2800" b="0" strike="noStrike" cap="small" spc="-1">
                <a:solidFill>
                  <a:srgbClr val="FDB913"/>
                </a:solidFill>
                <a:latin typeface="Arial"/>
              </a:rPr>
              <a:t>Click To Edit Master Title Style</a:t>
            </a:r>
            <a:endParaRPr lang="it-IT" sz="2800" b="0" strike="noStrike" spc="-1">
              <a:solidFill>
                <a:srgbClr val="FFFFFF"/>
              </a:solidFill>
              <a:latin typeface="Arial"/>
            </a:endParaRPr>
          </a:p>
        </p:txBody>
      </p:sp>
      <p:sp>
        <p:nvSpPr>
          <p:cNvPr id="324" name="PlaceHolder 3"/>
          <p:cNvSpPr>
            <a:spLocks noGrp="1"/>
          </p:cNvSpPr>
          <p:nvPr>
            <p:ph type="body"/>
          </p:nvPr>
        </p:nvSpPr>
        <p:spPr>
          <a:xfrm>
            <a:off x="457200" y="1604520"/>
            <a:ext cx="82292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2000" b="0" strike="noStrike" spc="-1">
                <a:solidFill>
                  <a:srgbClr val="FFFFFF"/>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600" b="0" strike="noStrike" spc="-1">
                <a:solidFill>
                  <a:srgbClr val="FFFFFF"/>
                </a:solidFill>
                <a:latin typeface="Arial"/>
              </a:rPr>
              <a:t>Secondo livello struttura</a:t>
            </a:r>
          </a:p>
          <a:p>
            <a:pPr marL="1296000" lvl="2" indent="-288000">
              <a:spcBef>
                <a:spcPts val="850"/>
              </a:spcBef>
              <a:buClr>
                <a:srgbClr val="000000"/>
              </a:buClr>
              <a:buSzPct val="45000"/>
              <a:buFont typeface="Wingdings" charset="2"/>
              <a:buChar char=""/>
            </a:pPr>
            <a:r>
              <a:rPr lang="it-IT" sz="1400" b="0" strike="noStrike" spc="-1">
                <a:solidFill>
                  <a:srgbClr val="FFFFFF"/>
                </a:solidFill>
                <a:latin typeface="Arial"/>
              </a:rPr>
              <a:t>Terzo livello struttura</a:t>
            </a:r>
          </a:p>
          <a:p>
            <a:pPr marL="1728000" lvl="3" indent="-216000">
              <a:spcBef>
                <a:spcPts val="567"/>
              </a:spcBef>
              <a:buClr>
                <a:srgbClr val="000000"/>
              </a:buClr>
              <a:buSzPct val="75000"/>
              <a:buFont typeface="Symbol" charset="2"/>
              <a:buChar char=""/>
            </a:pPr>
            <a:r>
              <a:rPr lang="it-IT" sz="1400" b="0" strike="noStrike" spc="-1">
                <a:solidFill>
                  <a:srgbClr val="FFFFFF"/>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FFFFFF"/>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FFFFFF"/>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FFFFFF"/>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804" r:id="rId13"/>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7.xml"/><Relationship Id="rId4" Type="http://schemas.openxmlformats.org/officeDocument/2006/relationships/hyperlink" Target="file:///\\media\pasquale\disk\Presentazioni\SIC%202018\Impella%20Family%20Animation%201080p.m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61.xml"/><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3.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97.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97.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97.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97.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110.xml"/><Relationship Id="rId4" Type="http://schemas.openxmlformats.org/officeDocument/2006/relationships/chart" Target="../charts/char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9.xml"/><Relationship Id="rId5" Type="http://schemas.openxmlformats.org/officeDocument/2006/relationships/image" Target="NUL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97.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97.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7.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101.xml"/><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9.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99.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2" Type="http://schemas.openxmlformats.org/officeDocument/2006/relationships/hyperlink" Target="file:///C:\Users\6549\AppData\Local\Temp\European%20Pathway%20Association" TargetMode="Externa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CustomShape 1"/>
          <p:cNvSpPr/>
          <p:nvPr/>
        </p:nvSpPr>
        <p:spPr>
          <a:xfrm>
            <a:off x="395536" y="3356992"/>
            <a:ext cx="8496944"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800" b="1" strike="noStrike" spc="-1" dirty="0">
                <a:solidFill>
                  <a:srgbClr val="FFFFFF"/>
                </a:solidFill>
                <a:latin typeface="Arial"/>
              </a:rPr>
              <a:t>Prof. Alessandro Santo </a:t>
            </a:r>
            <a:r>
              <a:rPr lang="it-IT" sz="1800" b="1" strike="noStrike" spc="-1" dirty="0" err="1">
                <a:solidFill>
                  <a:srgbClr val="FFFFFF"/>
                </a:solidFill>
                <a:latin typeface="Arial"/>
              </a:rPr>
              <a:t>Bortone</a:t>
            </a:r>
            <a:endParaRPr lang="it-IT" sz="1800" b="0" strike="noStrike" spc="-1" dirty="0">
              <a:latin typeface="Arial"/>
            </a:endParaRPr>
          </a:p>
        </p:txBody>
      </p:sp>
      <p:sp>
        <p:nvSpPr>
          <p:cNvPr id="496" name="CustomShape 3"/>
          <p:cNvSpPr/>
          <p:nvPr/>
        </p:nvSpPr>
        <p:spPr>
          <a:xfrm>
            <a:off x="251520" y="4077072"/>
            <a:ext cx="8784976"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600" b="1" strike="noStrike" spc="-1" dirty="0">
                <a:solidFill>
                  <a:srgbClr val="FFFFFF"/>
                </a:solidFill>
                <a:latin typeface="Arial"/>
              </a:rPr>
              <a:t>DIRETTORE</a:t>
            </a:r>
            <a:endParaRPr lang="it-IT" sz="1600" b="0" strike="noStrike" spc="-1" dirty="0">
              <a:latin typeface="Arial"/>
            </a:endParaRPr>
          </a:p>
        </p:txBody>
      </p:sp>
      <p:sp>
        <p:nvSpPr>
          <p:cNvPr id="497" name="CustomShape 4"/>
          <p:cNvSpPr/>
          <p:nvPr/>
        </p:nvSpPr>
        <p:spPr>
          <a:xfrm>
            <a:off x="323528" y="4437112"/>
            <a:ext cx="8640960" cy="6480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600" b="0" i="1" strike="noStrike" spc="-1" dirty="0" smtClean="0">
                <a:solidFill>
                  <a:srgbClr val="FFFFFF"/>
                </a:solidFill>
                <a:latin typeface="Arial"/>
              </a:rPr>
              <a:t>Unità </a:t>
            </a:r>
            <a:r>
              <a:rPr lang="it-IT" sz="1600" b="0" i="1" strike="noStrike" spc="-1" dirty="0">
                <a:solidFill>
                  <a:srgbClr val="FFFFFF"/>
                </a:solidFill>
                <a:latin typeface="Arial"/>
              </a:rPr>
              <a:t>Interdipartimentale di Emodinamica </a:t>
            </a:r>
            <a:r>
              <a:rPr lang="it-IT" sz="1600" b="0" i="1" strike="noStrike" spc="-1" dirty="0" smtClean="0">
                <a:solidFill>
                  <a:srgbClr val="FFFFFF"/>
                </a:solidFill>
                <a:latin typeface="Arial"/>
              </a:rPr>
              <a:t>Interventistica </a:t>
            </a:r>
          </a:p>
          <a:p>
            <a:pPr algn="ctr">
              <a:lnSpc>
                <a:spcPct val="100000"/>
              </a:lnSpc>
            </a:pPr>
            <a:r>
              <a:rPr lang="it-IT" sz="1600" i="1" spc="-1" dirty="0" smtClean="0">
                <a:solidFill>
                  <a:srgbClr val="FFFFFF"/>
                </a:solidFill>
                <a:latin typeface="Arial"/>
              </a:rPr>
              <a:t>Università degli Studi di Bari</a:t>
            </a:r>
            <a:endParaRPr lang="it-IT" sz="1600" b="0" strike="noStrike" spc="-1" dirty="0">
              <a:latin typeface="Arial"/>
            </a:endParaRPr>
          </a:p>
        </p:txBody>
      </p:sp>
      <p:sp>
        <p:nvSpPr>
          <p:cNvPr id="498" name="CustomShape 5"/>
          <p:cNvSpPr/>
          <p:nvPr/>
        </p:nvSpPr>
        <p:spPr>
          <a:xfrm>
            <a:off x="539552" y="1377264"/>
            <a:ext cx="828092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2800" b="1" strike="noStrike" spc="-1" dirty="0" err="1">
                <a:solidFill>
                  <a:srgbClr val="FFFF00"/>
                </a:solidFill>
                <a:latin typeface="Arial"/>
              </a:rPr>
              <a:t>Counterpulsation</a:t>
            </a:r>
            <a:r>
              <a:rPr lang="it-IT" sz="2800" b="1" strike="noStrike" spc="-1" dirty="0">
                <a:solidFill>
                  <a:srgbClr val="FFFF00"/>
                </a:solidFill>
                <a:latin typeface="Arial"/>
              </a:rPr>
              <a:t>, IMPELLA, ECMO for acute </a:t>
            </a:r>
            <a:r>
              <a:rPr lang="it-IT" sz="2800" b="1" strike="noStrike" spc="-1" dirty="0" err="1">
                <a:solidFill>
                  <a:srgbClr val="FFFF00"/>
                </a:solidFill>
                <a:latin typeface="Arial"/>
              </a:rPr>
              <a:t>heart</a:t>
            </a:r>
            <a:r>
              <a:rPr lang="it-IT" sz="2800" b="1" strike="noStrike" spc="-1" dirty="0">
                <a:solidFill>
                  <a:srgbClr val="FFFF00"/>
                </a:solidFill>
                <a:latin typeface="Arial"/>
              </a:rPr>
              <a:t> </a:t>
            </a:r>
            <a:r>
              <a:rPr lang="it-IT" sz="2800" b="1" strike="noStrike" spc="-1" dirty="0" err="1">
                <a:solidFill>
                  <a:srgbClr val="FFFF00"/>
                </a:solidFill>
                <a:latin typeface="Arial"/>
              </a:rPr>
              <a:t>failure</a:t>
            </a:r>
            <a:endParaRPr lang="it-IT" sz="2800" b="0" strike="noStrike" spc="-1" dirty="0">
              <a:solidFill>
                <a:srgbClr val="FFFF00"/>
              </a:solidFill>
              <a:latin typeface="Arial"/>
            </a:endParaRPr>
          </a:p>
        </p:txBody>
      </p:sp>
      <p:pic>
        <p:nvPicPr>
          <p:cNvPr id="9" name="Picture 9" descr="LOGO"/>
          <p:cNvPicPr>
            <a:picLocks noChangeAspect="1" noChangeArrowheads="1"/>
          </p:cNvPicPr>
          <p:nvPr/>
        </p:nvPicPr>
        <p:blipFill>
          <a:blip r:embed="rId2" cstate="print"/>
          <a:srcRect/>
          <a:stretch>
            <a:fillRect/>
          </a:stretch>
        </p:blipFill>
        <p:spPr bwMode="auto">
          <a:xfrm>
            <a:off x="3851920" y="5373216"/>
            <a:ext cx="1493578" cy="895006"/>
          </a:xfrm>
          <a:prstGeom prst="rect">
            <a:avLst/>
          </a:prstGeom>
          <a:noFill/>
          <a:ln w="9525">
            <a:noFill/>
            <a:miter lim="800000"/>
            <a:headEnd/>
            <a:tailEnd/>
          </a:ln>
        </p:spPr>
      </p:pic>
      <p:sp>
        <p:nvSpPr>
          <p:cNvPr id="10" name="Rettangolo 9"/>
          <p:cNvSpPr/>
          <p:nvPr/>
        </p:nvSpPr>
        <p:spPr>
          <a:xfrm>
            <a:off x="251521" y="3717032"/>
            <a:ext cx="8712968" cy="369332"/>
          </a:xfrm>
          <a:prstGeom prst="rect">
            <a:avLst/>
          </a:prstGeom>
        </p:spPr>
        <p:txBody>
          <a:bodyPr wrap="square">
            <a:spAutoFit/>
          </a:bodyPr>
          <a:lstStyle/>
          <a:p>
            <a:pPr algn="ctr"/>
            <a:r>
              <a:rPr lang="it-IT" dirty="0" smtClean="0">
                <a:solidFill>
                  <a:schemeClr val="bg1"/>
                </a:solidFill>
                <a:latin typeface="Times New Roman" pitchFamily="18" charset="0"/>
              </a:rPr>
              <a:t>MD, </a:t>
            </a:r>
            <a:r>
              <a:rPr lang="it-IT" dirty="0" err="1" smtClean="0">
                <a:solidFill>
                  <a:schemeClr val="bg1"/>
                </a:solidFill>
                <a:latin typeface="Times New Roman" pitchFamily="18" charset="0"/>
              </a:rPr>
              <a:t>PhD</a:t>
            </a:r>
            <a:r>
              <a:rPr lang="it-IT" dirty="0" smtClean="0">
                <a:solidFill>
                  <a:schemeClr val="bg1"/>
                </a:solidFill>
                <a:latin typeface="Times New Roman" pitchFamily="18" charset="0"/>
              </a:rPr>
              <a:t>, FESC, FAHA, FACC, FSCAI</a:t>
            </a:r>
            <a:endParaRPr lang="it-IT" dirty="0">
              <a:solidFill>
                <a:schemeClr val="bg1"/>
              </a:solidFill>
            </a:endParaRPr>
          </a:p>
        </p:txBody>
      </p:sp>
    </p:spTree>
  </p:cSld>
  <p:clrMapOvr>
    <a:masterClrMapping/>
  </p:clrMapOvr>
  <p:transition>
    <p:fade/>
  </p:transition>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err="1">
                <a:solidFill>
                  <a:srgbClr val="FFFF00"/>
                </a:solidFill>
                <a:latin typeface="Arial"/>
              </a:rPr>
              <a:t>Fiber</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optic</a:t>
            </a:r>
            <a:r>
              <a:rPr lang="it-IT" sz="2800" b="1" strike="noStrike" cap="small" spc="-1" dirty="0">
                <a:solidFill>
                  <a:srgbClr val="FFFF00"/>
                </a:solidFill>
                <a:latin typeface="Arial"/>
              </a:rPr>
              <a:t> and </a:t>
            </a:r>
            <a:r>
              <a:rPr lang="it-IT" sz="2800" b="1" strike="noStrike" cap="small" spc="-1" dirty="0" err="1">
                <a:solidFill>
                  <a:srgbClr val="FFFF00"/>
                </a:solidFill>
                <a:latin typeface="Arial"/>
              </a:rPr>
              <a:t>fluid-filled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catheters</a:t>
            </a:r>
            <a:endParaRPr lang="it-IT" sz="2800" b="1" strike="noStrike" spc="-1" dirty="0">
              <a:solidFill>
                <a:srgbClr val="FFFF00"/>
              </a:solidFill>
              <a:latin typeface="Arial"/>
            </a:endParaRPr>
          </a:p>
        </p:txBody>
      </p:sp>
      <p:pic>
        <p:nvPicPr>
          <p:cNvPr id="1587" name="D0B10582.wmv"/>
          <p:cNvPicPr/>
          <p:nvPr/>
        </p:nvPicPr>
        <p:blipFill>
          <a:blip r:embed="rId2" cstate="print"/>
          <a:srcRect b="1102"/>
          <a:stretch/>
        </p:blipFill>
        <p:spPr>
          <a:xfrm>
            <a:off x="522720" y="1776960"/>
            <a:ext cx="8047440" cy="4245840"/>
          </a:xfrm>
          <a:prstGeom prst="rect">
            <a:avLst/>
          </a:prstGeom>
          <a:ln>
            <a:noFill/>
          </a:ln>
        </p:spPr>
      </p:pic>
    </p:spTree>
  </p:cSld>
  <p:clrMapOvr>
    <a:masterClrMapping/>
  </p:clrMapOvr>
  <p:transition>
    <p:fade/>
  </p:transition>
  <p:timing>
    <p:tnLst>
      <p:par>
        <p:cTn id="1" dur="indefinite" restart="never" nodeType="tmRoot">
          <p:childTnLst>
            <p:seq>
              <p:cTn id="2" restart="whenNotActive" fill="hold" nodeType="interactiveSeq">
                <p:childTnLst>
                  <p:par>
                    <p:cTn id="3" fill="hold">
                      <p:childTnLst>
                        <p:par>
                          <p:cTn id="4" fill="hold">
                            <p:stCondLst>
                              <p:cond delay="0"/>
                            </p:stCondLst>
                            <p:childTnLst>
                              <p:par>
                                <p:cTn id="5" presetClass="mediacall" fill="hold" nodeType="clickEffect">
                                  <p:stCondLst>
                                    <p:cond delay="0"/>
                                  </p:stCondLst>
                                  <p:childTnLst>
                                    <p:cmd type="call" cmd="togglePause">
                                      <p:cBhvr>
                                        <p:cTn id="6" dur="1" fill="hold"/>
                                        <p:tgtEl>
                                          <p:spTgt spid="1587"/>
                                        </p:tgtEl>
                                      </p:cBhvr>
                                    </p:cmd>
                                  </p:childTnLst>
                                </p:cTn>
                              </p:par>
                            </p:childTnLst>
                          </p:cTn>
                        </p:par>
                      </p:childTnLst>
                    </p:cTn>
                  </p:par>
                </p:childTnLst>
              </p:cTn>
              <p:prevCondLst>
                <p:cond evt="onPrev" delay="0">
                  <p:tgtEl>
                    <p:sldTgt/>
                  </p:tgtEl>
                </p:cond>
              </p:prevCondLst>
              <p:nextCondLst>
                <p:cond evt="onNext" delay="0">
                  <p:tgtEl>
                    <p:sldTgt/>
                  </p:tgtEl>
                </p:cond>
              </p:nextCondLst>
            </p:seq>
            <p:seq>
              <p:cTn id="7"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err="1">
                <a:solidFill>
                  <a:srgbClr val="FFFF00"/>
                </a:solidFill>
                <a:latin typeface="Arial"/>
              </a:rPr>
              <a:t>ProActive</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CounterPulsation</a:t>
            </a:r>
            <a:r>
              <a:rPr lang="it-IT" sz="2800" b="1" strike="noStrike" spc="-1" baseline="30000" dirty="0">
                <a:solidFill>
                  <a:srgbClr val="FFFF00"/>
                </a:solidFill>
                <a:latin typeface="Arial"/>
              </a:rPr>
              <a:t> </a:t>
            </a:r>
            <a:r>
              <a:rPr lang="it-IT" sz="2800" b="1" strike="noStrike" cap="small" spc="-1" dirty="0" smtClean="0">
                <a:solidFill>
                  <a:srgbClr val="FFFF00"/>
                </a:solidFill>
                <a:latin typeface="Arial"/>
              </a:rPr>
              <a:t> </a:t>
            </a:r>
            <a:r>
              <a:rPr lang="it-IT" sz="2800" b="1" strike="noStrike" cap="small" spc="-1" dirty="0" err="1">
                <a:solidFill>
                  <a:srgbClr val="FFFF00"/>
                </a:solidFill>
                <a:latin typeface="Arial"/>
              </a:rPr>
              <a:t>Technology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Patient</a:t>
            </a:r>
            <a:r>
              <a:rPr lang="it-IT" sz="2800" b="1" strike="noStrike" cap="small" spc="-1" dirty="0">
                <a:solidFill>
                  <a:srgbClr val="FFFF00"/>
                </a:solidFill>
                <a:latin typeface="Arial"/>
              </a:rPr>
              <a:t> Performance</a:t>
            </a:r>
            <a:endParaRPr lang="it-IT" sz="2800" b="1" strike="noStrike" spc="-1" dirty="0">
              <a:solidFill>
                <a:srgbClr val="FFFF00"/>
              </a:solidFill>
              <a:latin typeface="Arial"/>
            </a:endParaRPr>
          </a:p>
        </p:txBody>
      </p:sp>
      <p:pic>
        <p:nvPicPr>
          <p:cNvPr id="1589" name="D7842D07.mp4"/>
          <p:cNvPicPr/>
          <p:nvPr/>
        </p:nvPicPr>
        <p:blipFill>
          <a:blip r:embed="rId2" cstate="print"/>
          <a:srcRect b="11990"/>
          <a:stretch/>
        </p:blipFill>
        <p:spPr>
          <a:xfrm>
            <a:off x="366480" y="1975320"/>
            <a:ext cx="8431200" cy="4172760"/>
          </a:xfrm>
          <a:prstGeom prst="rect">
            <a:avLst/>
          </a:prstGeom>
          <a:ln>
            <a:noFill/>
          </a:ln>
        </p:spPr>
      </p:pic>
    </p:spTree>
  </p:cSld>
  <p:clrMapOvr>
    <a:masterClrMapping/>
  </p:clrMapOvr>
  <p:transition>
    <p:fade/>
  </p:transition>
  <p:timing>
    <p:tnLst>
      <p:par>
        <p:cTn id="1" dur="indefinite" restart="never" nodeType="tmRoot">
          <p:childTnLst>
            <p:seq>
              <p:cTn id="2" restart="whenNotActive" fill="hold" nodeType="interactiveSeq">
                <p:childTnLst>
                  <p:par>
                    <p:cTn id="3" fill="hold">
                      <p:childTnLst>
                        <p:par>
                          <p:cTn id="4" fill="hold">
                            <p:stCondLst>
                              <p:cond delay="0"/>
                            </p:stCondLst>
                            <p:childTnLst>
                              <p:par>
                                <p:cTn id="5" presetClass="mediacall" fill="hold" nodeType="clickEffect">
                                  <p:stCondLst>
                                    <p:cond delay="0"/>
                                  </p:stCondLst>
                                  <p:childTnLst>
                                    <p:cmd type="call" cmd="togglePause">
                                      <p:cBhvr>
                                        <p:cTn id="6" dur="1" fill="hold"/>
                                        <p:tgtEl>
                                          <p:spTgt spid="1589"/>
                                        </p:tgtEl>
                                      </p:cBhvr>
                                    </p:cmd>
                                  </p:childTnLst>
                                </p:cTn>
                              </p:par>
                            </p:childTnLst>
                          </p:cTn>
                        </p:par>
                      </p:childTnLst>
                    </p:cTn>
                  </p:par>
                </p:childTnLst>
              </p:cTn>
              <p:prevCondLst>
                <p:cond evt="onPrev" delay="0">
                  <p:tgtEl>
                    <p:sldTgt/>
                  </p:tgtEl>
                </p:cond>
              </p:prevCondLst>
              <p:nextCondLst>
                <p:cond evt="onNext" delay="0">
                  <p:tgtEl>
                    <p:sldTgt/>
                  </p:tgtEl>
                </p:cond>
              </p:nextCondLst>
            </p:seq>
            <p:seq>
              <p:cTn id="7"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CustomShape 1"/>
          <p:cNvSpPr/>
          <p:nvPr/>
        </p:nvSpPr>
        <p:spPr>
          <a:xfrm>
            <a:off x="474120" y="2084400"/>
            <a:ext cx="80827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3600" b="1" strike="noStrike" spc="-1" dirty="0">
                <a:solidFill>
                  <a:srgbClr val="FFFF00"/>
                </a:solidFill>
                <a:latin typeface="Arial"/>
              </a:rPr>
              <a:t>IMPELLA</a:t>
            </a:r>
            <a:endParaRPr lang="it-IT" sz="3600" b="0" strike="noStrike" spc="-1" dirty="0">
              <a:solidFill>
                <a:srgbClr val="FFFF00"/>
              </a:solidFill>
              <a:latin typeface="Aria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CustomShape 1"/>
          <p:cNvSpPr/>
          <p:nvPr/>
        </p:nvSpPr>
        <p:spPr>
          <a:xfrm>
            <a:off x="689040" y="1209600"/>
            <a:ext cx="7665840" cy="405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31840" indent="-231480">
              <a:lnSpc>
                <a:spcPct val="100000"/>
              </a:lnSpc>
              <a:spcAft>
                <a:spcPts val="1199"/>
              </a:spcAft>
              <a:buClr>
                <a:srgbClr val="000000"/>
              </a:buClr>
              <a:buFont typeface="Symbol" charset="2"/>
              <a:buChar char=""/>
            </a:pPr>
            <a:r>
              <a:rPr lang="it-IT" sz="2400" b="0" strike="noStrike" spc="-1">
                <a:solidFill>
                  <a:srgbClr val="000000"/>
                </a:solidFill>
                <a:latin typeface="Arial"/>
                <a:ea typeface="Geneva"/>
              </a:rPr>
              <a:t>Restore Stable Hemodynamics</a:t>
            </a:r>
            <a:endParaRPr lang="it-IT" sz="2400" b="0" strike="noStrike" spc="-1">
              <a:latin typeface="Arial"/>
            </a:endParaRPr>
          </a:p>
          <a:p>
            <a:pPr marL="689040" lvl="1" indent="-231480">
              <a:lnSpc>
                <a:spcPct val="100000"/>
              </a:lnSpc>
              <a:spcAft>
                <a:spcPts val="601"/>
              </a:spcAft>
              <a:buClr>
                <a:srgbClr val="000000"/>
              </a:buClr>
              <a:buFont typeface="Symbol" charset="2"/>
              <a:buChar char=""/>
            </a:pPr>
            <a:r>
              <a:rPr lang="it-IT" sz="1800" b="0" i="1" strike="noStrike" spc="-1">
                <a:solidFill>
                  <a:srgbClr val="000000"/>
                </a:solidFill>
                <a:latin typeface="Arial"/>
                <a:ea typeface="Geneva"/>
              </a:rPr>
              <a:t>reversing decline of end-organ perfusion, reducing risk of end-organ failure, breaking cycle of cardiogenic shock</a:t>
            </a:r>
            <a:endParaRPr lang="it-IT" sz="1800" b="0" strike="noStrike" spc="-1">
              <a:latin typeface="Arial"/>
            </a:endParaRPr>
          </a:p>
          <a:p>
            <a:pPr>
              <a:lnSpc>
                <a:spcPct val="100000"/>
              </a:lnSpc>
              <a:spcAft>
                <a:spcPts val="1199"/>
              </a:spcAft>
            </a:pPr>
            <a:endParaRPr lang="it-IT" sz="1800" b="0" strike="noStrike" spc="-1">
              <a:latin typeface="Arial"/>
            </a:endParaRPr>
          </a:p>
          <a:p>
            <a:pPr marL="231840" indent="-231480">
              <a:lnSpc>
                <a:spcPct val="100000"/>
              </a:lnSpc>
              <a:spcAft>
                <a:spcPts val="1199"/>
              </a:spcAft>
              <a:buClr>
                <a:srgbClr val="000000"/>
              </a:buClr>
              <a:buFont typeface="Symbol" charset="2"/>
              <a:buChar char=""/>
            </a:pPr>
            <a:r>
              <a:rPr lang="it-IT" sz="2400" b="0" strike="noStrike" spc="-1">
                <a:solidFill>
                  <a:srgbClr val="000000"/>
                </a:solidFill>
                <a:latin typeface="Arial"/>
                <a:ea typeface="Geneva"/>
              </a:rPr>
              <a:t>Minimize Infarct Size</a:t>
            </a:r>
            <a:endParaRPr lang="it-IT" sz="2400" b="0" strike="noStrike" spc="-1">
              <a:latin typeface="Arial"/>
            </a:endParaRPr>
          </a:p>
          <a:p>
            <a:pPr marL="689040" lvl="1" indent="-231480">
              <a:lnSpc>
                <a:spcPct val="100000"/>
              </a:lnSpc>
              <a:spcAft>
                <a:spcPts val="601"/>
              </a:spcAft>
              <a:buClr>
                <a:srgbClr val="000000"/>
              </a:buClr>
              <a:buFont typeface="Symbol" charset="2"/>
              <a:buChar char=""/>
            </a:pPr>
            <a:r>
              <a:rPr lang="it-IT" sz="1800" b="0" i="1" strike="noStrike" spc="-1">
                <a:solidFill>
                  <a:srgbClr val="000000"/>
                </a:solidFill>
                <a:latin typeface="Arial"/>
                <a:ea typeface="Geneva"/>
              </a:rPr>
              <a:t>reducing myocardial ischemia, halting cell damage, maximizing residual cardiac function</a:t>
            </a:r>
            <a:endParaRPr lang="it-IT" sz="1800" b="0" strike="noStrike" spc="-1">
              <a:latin typeface="Arial"/>
            </a:endParaRPr>
          </a:p>
          <a:p>
            <a:pPr>
              <a:lnSpc>
                <a:spcPct val="100000"/>
              </a:lnSpc>
              <a:spcAft>
                <a:spcPts val="1199"/>
              </a:spcAft>
            </a:pPr>
            <a:endParaRPr lang="it-IT" sz="1800" b="0" strike="noStrike" spc="-1">
              <a:latin typeface="Arial"/>
            </a:endParaRPr>
          </a:p>
          <a:p>
            <a:pPr marL="231840" indent="-231480">
              <a:lnSpc>
                <a:spcPct val="100000"/>
              </a:lnSpc>
              <a:spcAft>
                <a:spcPts val="1199"/>
              </a:spcAft>
              <a:buClr>
                <a:srgbClr val="000000"/>
              </a:buClr>
              <a:buFont typeface="Symbol" charset="2"/>
              <a:buChar char=""/>
            </a:pPr>
            <a:r>
              <a:rPr lang="it-IT" sz="2400" b="0" strike="noStrike" spc="-1">
                <a:solidFill>
                  <a:srgbClr val="000000"/>
                </a:solidFill>
                <a:latin typeface="Arial"/>
                <a:ea typeface="Geneva"/>
              </a:rPr>
              <a:t>Ease-of-Use &amp; Safety</a:t>
            </a:r>
            <a:endParaRPr lang="it-IT" sz="2400" b="0" strike="noStrike" spc="-1">
              <a:latin typeface="Arial"/>
            </a:endParaRPr>
          </a:p>
          <a:p>
            <a:pPr marL="689040" lvl="1" indent="-231480">
              <a:lnSpc>
                <a:spcPct val="100000"/>
              </a:lnSpc>
              <a:spcAft>
                <a:spcPts val="1199"/>
              </a:spcAft>
              <a:buClr>
                <a:srgbClr val="000000"/>
              </a:buClr>
              <a:buFont typeface="Symbol" charset="2"/>
              <a:buChar char=""/>
            </a:pPr>
            <a:r>
              <a:rPr lang="it-IT" sz="1800" b="0" i="1" strike="noStrike" spc="-1">
                <a:solidFill>
                  <a:srgbClr val="000000"/>
                </a:solidFill>
                <a:latin typeface="Arial"/>
                <a:ea typeface="Geneva"/>
              </a:rPr>
              <a:t>consistent with critical treatment time scenarios and risk-benefit considerations of emergency care</a:t>
            </a:r>
            <a:endParaRPr lang="it-IT" sz="1800" b="0" strike="noStrike" spc="-1">
              <a:latin typeface="Arial"/>
            </a:endParaRPr>
          </a:p>
        </p:txBody>
      </p:sp>
      <p:sp>
        <p:nvSpPr>
          <p:cNvPr id="539" name="CustomShape 2"/>
          <p:cNvSpPr/>
          <p:nvPr/>
        </p:nvSpPr>
        <p:spPr>
          <a:xfrm>
            <a:off x="228600" y="241200"/>
            <a:ext cx="8262720" cy="7617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3200" b="0" i="1" strike="noStrike" spc="-1">
                <a:solidFill>
                  <a:srgbClr val="005AB4"/>
                </a:solidFill>
                <a:latin typeface="Arial"/>
              </a:rPr>
              <a:t>AMI - Clinical Goals </a:t>
            </a:r>
            <a:endParaRPr lang="it-IT" sz="3200" b="0" strike="noStrike" spc="-1">
              <a:latin typeface="Arial"/>
            </a:endParaRPr>
          </a:p>
        </p:txBody>
      </p:sp>
      <p:pic>
        <p:nvPicPr>
          <p:cNvPr id="540" name="Picture 2"/>
          <p:cNvPicPr/>
          <p:nvPr/>
        </p:nvPicPr>
        <p:blipFill>
          <a:blip r:embed="rId3" cstate="print"/>
          <a:stretch/>
        </p:blipFill>
        <p:spPr>
          <a:xfrm>
            <a:off x="0" y="250200"/>
            <a:ext cx="9143640" cy="6288120"/>
          </a:xfrm>
          <a:prstGeom prst="rect">
            <a:avLst/>
          </a:prstGeom>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CustomShape 1"/>
          <p:cNvSpPr/>
          <p:nvPr/>
        </p:nvSpPr>
        <p:spPr>
          <a:xfrm>
            <a:off x="1219320" y="0"/>
            <a:ext cx="7025088" cy="7617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2800" b="1" strike="noStrike" spc="-1" dirty="0" err="1">
                <a:solidFill>
                  <a:srgbClr val="FFFF00"/>
                </a:solidFill>
                <a:latin typeface="Arial"/>
              </a:rPr>
              <a:t>Impella</a:t>
            </a:r>
            <a:r>
              <a:rPr lang="it-IT" sz="2800" b="1" strike="noStrike" spc="-1" dirty="0">
                <a:solidFill>
                  <a:srgbClr val="FFFF00"/>
                </a:solidFill>
                <a:latin typeface="Arial"/>
              </a:rPr>
              <a:t> </a:t>
            </a:r>
            <a:r>
              <a:rPr lang="it-IT" sz="2800" b="1" strike="noStrike" spc="-1" dirty="0" err="1">
                <a:solidFill>
                  <a:srgbClr val="FFFF00"/>
                </a:solidFill>
                <a:latin typeface="Arial"/>
              </a:rPr>
              <a:t>Technology</a:t>
            </a:r>
            <a:endParaRPr lang="it-IT" sz="2800" b="0" strike="noStrike" spc="-1" dirty="0">
              <a:solidFill>
                <a:srgbClr val="FFFF00"/>
              </a:solidFill>
              <a:latin typeface="Arial"/>
            </a:endParaRPr>
          </a:p>
        </p:txBody>
      </p:sp>
      <p:pic>
        <p:nvPicPr>
          <p:cNvPr id="542" name="Picture 4"/>
          <p:cNvPicPr/>
          <p:nvPr/>
        </p:nvPicPr>
        <p:blipFill>
          <a:blip r:embed="rId2" cstate="print"/>
          <a:stretch/>
        </p:blipFill>
        <p:spPr>
          <a:xfrm>
            <a:off x="304920" y="1447920"/>
            <a:ext cx="2447640" cy="4501800"/>
          </a:xfrm>
          <a:prstGeom prst="rect">
            <a:avLst/>
          </a:prstGeom>
          <a:ln>
            <a:noFill/>
          </a:ln>
        </p:spPr>
      </p:pic>
      <p:sp>
        <p:nvSpPr>
          <p:cNvPr id="543" name="CustomShape 2"/>
          <p:cNvSpPr/>
          <p:nvPr/>
        </p:nvSpPr>
        <p:spPr>
          <a:xfrm>
            <a:off x="2819520" y="762120"/>
            <a:ext cx="57909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2400" b="0" strike="noStrike" spc="-1">
                <a:solidFill>
                  <a:srgbClr val="F0F0F0"/>
                </a:solidFill>
                <a:latin typeface="Arial"/>
                <a:ea typeface="Geneva"/>
              </a:rPr>
              <a:t>Intravascular microaxial catheter based blood pump that supports a patient’s circulatory system. </a:t>
            </a:r>
            <a:endParaRPr lang="it-IT" sz="2400" b="0" strike="noStrike" spc="-1">
              <a:latin typeface="Arial"/>
            </a:endParaRPr>
          </a:p>
        </p:txBody>
      </p:sp>
      <p:pic>
        <p:nvPicPr>
          <p:cNvPr id="544" name="Picture 2"/>
          <p:cNvPicPr/>
          <p:nvPr/>
        </p:nvPicPr>
        <p:blipFill>
          <a:blip r:embed="rId3" cstate="print"/>
          <a:stretch/>
        </p:blipFill>
        <p:spPr>
          <a:xfrm>
            <a:off x="4648320" y="2133720"/>
            <a:ext cx="4495320" cy="3958920"/>
          </a:xfrm>
          <a:prstGeom prst="rect">
            <a:avLst/>
          </a:prstGeom>
          <a:ln>
            <a:noFill/>
          </a:ln>
        </p:spPr>
      </p:pic>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 name="Content Placeholder 12"/>
          <p:cNvPicPr/>
          <p:nvPr/>
        </p:nvPicPr>
        <p:blipFill>
          <a:blip r:embed="rId2" cstate="print"/>
          <a:stretch/>
        </p:blipFill>
        <p:spPr>
          <a:xfrm>
            <a:off x="152280" y="152280"/>
            <a:ext cx="2920680" cy="2985840"/>
          </a:xfrm>
          <a:prstGeom prst="rect">
            <a:avLst/>
          </a:prstGeom>
          <a:ln>
            <a:noFill/>
          </a:ln>
        </p:spPr>
      </p:pic>
      <p:sp>
        <p:nvSpPr>
          <p:cNvPr id="546" name="CustomShape 1"/>
          <p:cNvSpPr/>
          <p:nvPr/>
        </p:nvSpPr>
        <p:spPr>
          <a:xfrm>
            <a:off x="3615840" y="1649160"/>
            <a:ext cx="4723920" cy="281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spcAft>
                <a:spcPts val="1199"/>
              </a:spcAft>
              <a:buClr>
                <a:srgbClr val="F0F0F0"/>
              </a:buClr>
              <a:buFont typeface="Symbol" charset="2"/>
              <a:buChar char=""/>
            </a:pPr>
            <a:r>
              <a:rPr lang="it-IT" sz="2000" b="0" strike="noStrike" spc="-1" dirty="0">
                <a:solidFill>
                  <a:srgbClr val="F0F0F0"/>
                </a:solidFill>
                <a:latin typeface="Arial"/>
                <a:ea typeface="Geneva"/>
              </a:rPr>
              <a:t>The cannula </a:t>
            </a:r>
            <a:r>
              <a:rPr lang="it-IT" sz="2000" b="0" strike="noStrike" spc="-1" dirty="0" err="1">
                <a:solidFill>
                  <a:srgbClr val="F0F0F0"/>
                </a:solidFill>
                <a:latin typeface="Arial"/>
                <a:ea typeface="Geneva"/>
              </a:rPr>
              <a:t>portion</a:t>
            </a:r>
            <a:r>
              <a:rPr lang="it-IT" sz="2000" b="0" strike="noStrike" spc="-1" dirty="0">
                <a:solidFill>
                  <a:srgbClr val="F0F0F0"/>
                </a:solidFill>
                <a:latin typeface="Arial"/>
                <a:ea typeface="Geneva"/>
              </a:rPr>
              <a:t> </a:t>
            </a:r>
            <a:r>
              <a:rPr lang="it-IT" sz="2000" b="0" strike="noStrike" spc="-1" dirty="0" err="1">
                <a:solidFill>
                  <a:srgbClr val="F0F0F0"/>
                </a:solidFill>
                <a:latin typeface="Arial"/>
                <a:ea typeface="Geneva"/>
              </a:rPr>
              <a:t>of</a:t>
            </a:r>
            <a:r>
              <a:rPr lang="it-IT" sz="2000" b="0" strike="noStrike" spc="-1" dirty="0">
                <a:solidFill>
                  <a:srgbClr val="F0F0F0"/>
                </a:solidFill>
                <a:latin typeface="Arial"/>
                <a:ea typeface="Geneva"/>
              </a:rPr>
              <a:t> the </a:t>
            </a:r>
            <a:r>
              <a:rPr lang="it-IT" sz="2000" b="0" strike="noStrike" spc="-1" dirty="0" err="1">
                <a:solidFill>
                  <a:srgbClr val="F0F0F0"/>
                </a:solidFill>
                <a:latin typeface="Arial"/>
                <a:ea typeface="Geneva"/>
              </a:rPr>
              <a:t>device</a:t>
            </a:r>
            <a:r>
              <a:rPr lang="it-IT" sz="2000" b="0" strike="noStrike" spc="-1" dirty="0">
                <a:solidFill>
                  <a:srgbClr val="F0F0F0"/>
                </a:solidFill>
                <a:latin typeface="Arial"/>
                <a:ea typeface="Geneva"/>
              </a:rPr>
              <a:t> </a:t>
            </a:r>
            <a:r>
              <a:rPr lang="it-IT" sz="2000" b="0" strike="noStrike" spc="-1" dirty="0" err="1">
                <a:solidFill>
                  <a:srgbClr val="F0F0F0"/>
                </a:solidFill>
                <a:latin typeface="Arial"/>
                <a:ea typeface="Geneva"/>
              </a:rPr>
              <a:t>sits</a:t>
            </a:r>
            <a:r>
              <a:rPr lang="it-IT" sz="2000" b="0" strike="noStrike" spc="-1" dirty="0">
                <a:solidFill>
                  <a:srgbClr val="F0F0F0"/>
                </a:solidFill>
                <a:latin typeface="Arial"/>
                <a:ea typeface="Geneva"/>
              </a:rPr>
              <a:t> </a:t>
            </a:r>
            <a:r>
              <a:rPr lang="it-IT" sz="2000" b="0" strike="noStrike" spc="-1" dirty="0" err="1">
                <a:solidFill>
                  <a:srgbClr val="F0F0F0"/>
                </a:solidFill>
                <a:latin typeface="Arial"/>
                <a:ea typeface="Geneva"/>
              </a:rPr>
              <a:t>across</a:t>
            </a:r>
            <a:r>
              <a:rPr lang="it-IT" sz="2000" b="0" strike="noStrike" spc="-1" dirty="0">
                <a:solidFill>
                  <a:srgbClr val="F0F0F0"/>
                </a:solidFill>
                <a:latin typeface="Arial"/>
                <a:ea typeface="Geneva"/>
              </a:rPr>
              <a:t> the </a:t>
            </a:r>
            <a:r>
              <a:rPr lang="it-IT" sz="2000" b="0" strike="noStrike" spc="-1" dirty="0" err="1">
                <a:solidFill>
                  <a:srgbClr val="F0F0F0"/>
                </a:solidFill>
                <a:latin typeface="Arial"/>
                <a:ea typeface="Geneva"/>
              </a:rPr>
              <a:t>aortic</a:t>
            </a:r>
            <a:r>
              <a:rPr lang="it-IT" sz="2000" b="0" strike="noStrike" spc="-1" dirty="0">
                <a:solidFill>
                  <a:srgbClr val="F0F0F0"/>
                </a:solidFill>
                <a:latin typeface="Arial"/>
                <a:ea typeface="Geneva"/>
              </a:rPr>
              <a:t> valve</a:t>
            </a:r>
            <a:endParaRPr lang="it-IT" sz="2000" b="0" strike="noStrike" spc="-1" dirty="0">
              <a:latin typeface="Arial"/>
            </a:endParaRPr>
          </a:p>
          <a:p>
            <a:pPr marL="343080" indent="-342720">
              <a:lnSpc>
                <a:spcPct val="100000"/>
              </a:lnSpc>
              <a:spcAft>
                <a:spcPts val="1199"/>
              </a:spcAft>
              <a:buClr>
                <a:srgbClr val="F0F0F0"/>
              </a:buClr>
              <a:buFont typeface="Symbol" charset="2"/>
              <a:buChar char=""/>
            </a:pPr>
            <a:r>
              <a:rPr lang="it-IT" sz="2000" b="0" strike="noStrike" spc="-1" dirty="0">
                <a:solidFill>
                  <a:srgbClr val="F0F0F0"/>
                </a:solidFill>
                <a:latin typeface="Arial"/>
                <a:ea typeface="Geneva"/>
              </a:rPr>
              <a:t>The </a:t>
            </a:r>
            <a:r>
              <a:rPr lang="it-IT" sz="2000" b="0" strike="noStrike" spc="-1" dirty="0" err="1">
                <a:solidFill>
                  <a:srgbClr val="F0F0F0"/>
                </a:solidFill>
                <a:latin typeface="Arial"/>
                <a:ea typeface="Geneva"/>
              </a:rPr>
              <a:t>impeller</a:t>
            </a:r>
            <a:r>
              <a:rPr lang="it-IT" sz="2000" b="0" strike="noStrike" spc="-1" dirty="0">
                <a:solidFill>
                  <a:srgbClr val="F0F0F0"/>
                </a:solidFill>
                <a:latin typeface="Arial"/>
                <a:ea typeface="Geneva"/>
              </a:rPr>
              <a:t> </a:t>
            </a:r>
            <a:r>
              <a:rPr lang="it-IT" sz="2000" b="0" strike="noStrike" spc="-1" dirty="0" err="1">
                <a:solidFill>
                  <a:srgbClr val="F0F0F0"/>
                </a:solidFill>
                <a:latin typeface="Arial"/>
                <a:ea typeface="Geneva"/>
              </a:rPr>
              <a:t>is</a:t>
            </a:r>
            <a:r>
              <a:rPr lang="it-IT" sz="2000" b="0" strike="noStrike" spc="-1" dirty="0">
                <a:solidFill>
                  <a:srgbClr val="F0F0F0"/>
                </a:solidFill>
                <a:latin typeface="Arial"/>
                <a:ea typeface="Geneva"/>
              </a:rPr>
              <a:t> </a:t>
            </a:r>
            <a:r>
              <a:rPr lang="it-IT" sz="2000" b="0" strike="noStrike" spc="-1" dirty="0" err="1">
                <a:solidFill>
                  <a:srgbClr val="F0F0F0"/>
                </a:solidFill>
                <a:latin typeface="Arial"/>
                <a:ea typeface="Geneva"/>
              </a:rPr>
              <a:t>rotated</a:t>
            </a:r>
            <a:r>
              <a:rPr lang="it-IT" sz="2000" b="0" strike="noStrike" spc="-1" dirty="0">
                <a:solidFill>
                  <a:srgbClr val="F0F0F0"/>
                </a:solidFill>
                <a:latin typeface="Arial"/>
                <a:ea typeface="Geneva"/>
              </a:rPr>
              <a:t> </a:t>
            </a:r>
            <a:r>
              <a:rPr lang="it-IT" sz="2000" b="0" strike="noStrike" spc="-1" dirty="0" err="1">
                <a:solidFill>
                  <a:srgbClr val="F0F0F0"/>
                </a:solidFill>
                <a:latin typeface="Arial"/>
                <a:ea typeface="Geneva"/>
              </a:rPr>
              <a:t>to</a:t>
            </a:r>
            <a:r>
              <a:rPr lang="it-IT" sz="2000" b="0" strike="noStrike" spc="-1" dirty="0">
                <a:solidFill>
                  <a:srgbClr val="F0F0F0"/>
                </a:solidFill>
                <a:latin typeface="Arial"/>
                <a:ea typeface="Geneva"/>
              </a:rPr>
              <a:t> produce a negative </a:t>
            </a:r>
            <a:r>
              <a:rPr lang="it-IT" sz="2000" b="0" strike="noStrike" spc="-1" dirty="0" err="1">
                <a:solidFill>
                  <a:srgbClr val="F0F0F0"/>
                </a:solidFill>
                <a:latin typeface="Arial"/>
                <a:ea typeface="Geneva"/>
              </a:rPr>
              <a:t>pressure</a:t>
            </a:r>
            <a:endParaRPr lang="it-IT" sz="2000" b="0" strike="noStrike" spc="-1" dirty="0">
              <a:latin typeface="Arial"/>
            </a:endParaRPr>
          </a:p>
          <a:p>
            <a:pPr marL="343080" indent="-342720">
              <a:lnSpc>
                <a:spcPct val="100000"/>
              </a:lnSpc>
              <a:spcAft>
                <a:spcPts val="1199"/>
              </a:spcAft>
              <a:buClr>
                <a:srgbClr val="F0F0F0"/>
              </a:buClr>
              <a:buFont typeface="Symbol" charset="2"/>
              <a:buChar char=""/>
            </a:pPr>
            <a:r>
              <a:rPr lang="it-IT" sz="2000" b="0" strike="noStrike" spc="-1" dirty="0" err="1">
                <a:solidFill>
                  <a:srgbClr val="F0F0F0"/>
                </a:solidFill>
                <a:latin typeface="Arial"/>
                <a:ea typeface="Geneva"/>
              </a:rPr>
              <a:t>Blood</a:t>
            </a:r>
            <a:r>
              <a:rPr lang="it-IT" sz="2000" b="0" strike="noStrike" spc="-1" dirty="0">
                <a:solidFill>
                  <a:srgbClr val="F0F0F0"/>
                </a:solidFill>
                <a:latin typeface="Arial"/>
                <a:ea typeface="Geneva"/>
              </a:rPr>
              <a:t> </a:t>
            </a:r>
            <a:r>
              <a:rPr lang="it-IT" sz="2000" b="0" strike="noStrike" spc="-1" dirty="0" err="1">
                <a:solidFill>
                  <a:srgbClr val="F0F0F0"/>
                </a:solidFill>
                <a:latin typeface="Arial"/>
                <a:ea typeface="Geneva"/>
              </a:rPr>
              <a:t>is</a:t>
            </a:r>
            <a:r>
              <a:rPr lang="it-IT" sz="2000" b="0" strike="noStrike" spc="-1" dirty="0">
                <a:solidFill>
                  <a:srgbClr val="F0F0F0"/>
                </a:solidFill>
                <a:latin typeface="Arial"/>
                <a:ea typeface="Geneva"/>
              </a:rPr>
              <a:t> </a:t>
            </a:r>
            <a:r>
              <a:rPr lang="it-IT" sz="2000" b="0" strike="noStrike" spc="-1" dirty="0" err="1">
                <a:solidFill>
                  <a:srgbClr val="F0F0F0"/>
                </a:solidFill>
                <a:latin typeface="Arial"/>
                <a:ea typeface="Geneva"/>
              </a:rPr>
              <a:t>drawn</a:t>
            </a:r>
            <a:r>
              <a:rPr lang="it-IT" sz="2000" b="0" strike="noStrike" spc="-1" dirty="0">
                <a:solidFill>
                  <a:srgbClr val="F0F0F0"/>
                </a:solidFill>
                <a:latin typeface="Arial"/>
                <a:ea typeface="Geneva"/>
              </a:rPr>
              <a:t> </a:t>
            </a:r>
            <a:r>
              <a:rPr lang="it-IT" sz="2000" b="0" strike="noStrike" spc="-1" dirty="0" err="1">
                <a:solidFill>
                  <a:srgbClr val="F0F0F0"/>
                </a:solidFill>
                <a:latin typeface="Arial"/>
                <a:ea typeface="Geneva"/>
              </a:rPr>
              <a:t>from</a:t>
            </a:r>
            <a:r>
              <a:rPr lang="it-IT" sz="2000" b="0" strike="noStrike" spc="-1" dirty="0">
                <a:solidFill>
                  <a:srgbClr val="F0F0F0"/>
                </a:solidFill>
                <a:latin typeface="Arial"/>
                <a:ea typeface="Geneva"/>
              </a:rPr>
              <a:t> the LV, </a:t>
            </a:r>
            <a:r>
              <a:rPr lang="it-IT" sz="2000" b="0" strike="noStrike" spc="-1" dirty="0" err="1">
                <a:solidFill>
                  <a:srgbClr val="F0F0F0"/>
                </a:solidFill>
                <a:latin typeface="Arial"/>
                <a:ea typeface="Geneva"/>
              </a:rPr>
              <a:t>across</a:t>
            </a:r>
            <a:r>
              <a:rPr lang="it-IT" sz="2000" b="0" strike="noStrike" spc="-1" dirty="0">
                <a:solidFill>
                  <a:srgbClr val="F0F0F0"/>
                </a:solidFill>
                <a:latin typeface="Arial"/>
                <a:ea typeface="Geneva"/>
              </a:rPr>
              <a:t> the </a:t>
            </a:r>
            <a:r>
              <a:rPr lang="it-IT" sz="2000" b="0" strike="noStrike" spc="-1" dirty="0" err="1">
                <a:solidFill>
                  <a:srgbClr val="F0F0F0"/>
                </a:solidFill>
                <a:latin typeface="Arial"/>
                <a:ea typeface="Geneva"/>
              </a:rPr>
              <a:t>aortic</a:t>
            </a:r>
            <a:r>
              <a:rPr lang="it-IT" sz="2000" b="0" strike="noStrike" spc="-1" dirty="0">
                <a:solidFill>
                  <a:srgbClr val="F0F0F0"/>
                </a:solidFill>
                <a:latin typeface="Arial"/>
                <a:ea typeface="Geneva"/>
              </a:rPr>
              <a:t> valve</a:t>
            </a:r>
            <a:endParaRPr lang="it-IT" sz="2000" b="0" strike="noStrike" spc="-1" dirty="0">
              <a:latin typeface="Arial"/>
            </a:endParaRPr>
          </a:p>
          <a:p>
            <a:pPr marL="343080" indent="-342720">
              <a:lnSpc>
                <a:spcPct val="100000"/>
              </a:lnSpc>
              <a:spcAft>
                <a:spcPts val="1199"/>
              </a:spcAft>
              <a:buClr>
                <a:srgbClr val="FED571"/>
              </a:buClr>
              <a:buFont typeface="Symbol" charset="2"/>
              <a:buChar char=""/>
            </a:pPr>
            <a:r>
              <a:rPr lang="it-IT" sz="2000" b="0" strike="noStrike" spc="-1" dirty="0" err="1">
                <a:solidFill>
                  <a:srgbClr val="FFFF00"/>
                </a:solidFill>
                <a:latin typeface="Arial"/>
                <a:ea typeface="Geneva"/>
              </a:rPr>
              <a:t>Directly</a:t>
            </a:r>
            <a:r>
              <a:rPr lang="it-IT" sz="2000" b="0" strike="noStrike" spc="-1" dirty="0">
                <a:solidFill>
                  <a:srgbClr val="FFFF00"/>
                </a:solidFill>
                <a:latin typeface="Arial"/>
                <a:ea typeface="Geneva"/>
              </a:rPr>
              <a:t> </a:t>
            </a:r>
            <a:r>
              <a:rPr lang="it-IT" sz="2000" b="0" strike="noStrike" spc="-1" dirty="0" err="1">
                <a:solidFill>
                  <a:srgbClr val="FFFF00"/>
                </a:solidFill>
                <a:latin typeface="Arial"/>
                <a:ea typeface="Geneva"/>
              </a:rPr>
              <a:t>unloads</a:t>
            </a:r>
            <a:r>
              <a:rPr lang="it-IT" sz="2000" b="0" strike="noStrike" spc="-1" dirty="0">
                <a:solidFill>
                  <a:srgbClr val="FFFF00"/>
                </a:solidFill>
                <a:latin typeface="Arial"/>
                <a:ea typeface="Geneva"/>
              </a:rPr>
              <a:t> </a:t>
            </a:r>
            <a:r>
              <a:rPr lang="it-IT" sz="2000" b="0" strike="noStrike" spc="-1" dirty="0" err="1">
                <a:solidFill>
                  <a:srgbClr val="FFFF00"/>
                </a:solidFill>
                <a:latin typeface="Arial"/>
                <a:ea typeface="Geneva"/>
              </a:rPr>
              <a:t>left</a:t>
            </a:r>
            <a:r>
              <a:rPr lang="it-IT" sz="2000" b="0" strike="noStrike" spc="-1" dirty="0">
                <a:solidFill>
                  <a:srgbClr val="FFFF00"/>
                </a:solidFill>
                <a:latin typeface="Arial"/>
                <a:ea typeface="Geneva"/>
              </a:rPr>
              <a:t> </a:t>
            </a:r>
            <a:r>
              <a:rPr lang="it-IT" sz="2000" b="0" strike="noStrike" spc="-1" dirty="0" err="1">
                <a:solidFill>
                  <a:srgbClr val="FFFF00"/>
                </a:solidFill>
                <a:latin typeface="Arial"/>
                <a:ea typeface="Geneva"/>
              </a:rPr>
              <a:t>ventricle</a:t>
            </a:r>
            <a:r>
              <a:rPr lang="it-IT" sz="2000" b="0" strike="noStrike" spc="-1" dirty="0">
                <a:solidFill>
                  <a:srgbClr val="FFFF00"/>
                </a:solidFill>
                <a:latin typeface="Arial"/>
                <a:ea typeface="Geneva"/>
              </a:rPr>
              <a:t>; </a:t>
            </a:r>
            <a:r>
              <a:rPr lang="it-IT" sz="2000" b="0" strike="noStrike" spc="-1" dirty="0" err="1">
                <a:solidFill>
                  <a:srgbClr val="FFFF00"/>
                </a:solidFill>
                <a:latin typeface="Arial"/>
                <a:ea typeface="Geneva"/>
              </a:rPr>
              <a:t>maintains</a:t>
            </a:r>
            <a:r>
              <a:rPr lang="it-IT" sz="2000" b="0" strike="noStrike" spc="-1" dirty="0">
                <a:solidFill>
                  <a:srgbClr val="FFFF00"/>
                </a:solidFill>
                <a:latin typeface="Arial"/>
                <a:ea typeface="Geneva"/>
              </a:rPr>
              <a:t> </a:t>
            </a:r>
            <a:r>
              <a:rPr lang="it-IT" sz="2000" b="0" strike="noStrike" spc="-1" dirty="0" err="1">
                <a:solidFill>
                  <a:srgbClr val="FFFF00"/>
                </a:solidFill>
                <a:latin typeface="Arial"/>
                <a:ea typeface="Geneva"/>
              </a:rPr>
              <a:t>diastolic</a:t>
            </a:r>
            <a:r>
              <a:rPr lang="it-IT" sz="2000" b="0" strike="noStrike" spc="-1" dirty="0">
                <a:solidFill>
                  <a:srgbClr val="FFFF00"/>
                </a:solidFill>
                <a:latin typeface="Arial"/>
                <a:ea typeface="Geneva"/>
              </a:rPr>
              <a:t> </a:t>
            </a:r>
            <a:r>
              <a:rPr lang="it-IT" sz="2000" b="0" strike="noStrike" spc="-1" dirty="0" err="1">
                <a:solidFill>
                  <a:srgbClr val="FFFF00"/>
                </a:solidFill>
                <a:latin typeface="Arial"/>
                <a:ea typeface="Geneva"/>
              </a:rPr>
              <a:t>pressure</a:t>
            </a:r>
            <a:endParaRPr lang="it-IT" sz="2000" b="0" strike="noStrike" spc="-1" dirty="0">
              <a:solidFill>
                <a:srgbClr val="FFFF00"/>
              </a:solidFill>
              <a:latin typeface="Arial"/>
            </a:endParaRPr>
          </a:p>
        </p:txBody>
      </p:sp>
      <p:pic>
        <p:nvPicPr>
          <p:cNvPr id="548" name="Picture 3"/>
          <p:cNvPicPr/>
          <p:nvPr/>
        </p:nvPicPr>
        <p:blipFill>
          <a:blip r:embed="rId3" cstate="print"/>
          <a:stretch/>
        </p:blipFill>
        <p:spPr>
          <a:xfrm>
            <a:off x="228600" y="3276720"/>
            <a:ext cx="2819160" cy="2785680"/>
          </a:xfrm>
          <a:prstGeom prst="rect">
            <a:avLst/>
          </a:prstGeom>
          <a:ln>
            <a:noFill/>
          </a:ln>
        </p:spPr>
      </p:pic>
      <p:sp>
        <p:nvSpPr>
          <p:cNvPr id="549" name="CustomShape 3"/>
          <p:cNvSpPr/>
          <p:nvPr/>
        </p:nvSpPr>
        <p:spPr>
          <a:xfrm>
            <a:off x="4021200" y="5364360"/>
            <a:ext cx="4419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800" b="0" u="sng" strike="noStrike" spc="-1">
                <a:solidFill>
                  <a:srgbClr val="FFFFFF"/>
                </a:solidFill>
                <a:uFillTx/>
                <a:latin typeface="Arial"/>
                <a:ea typeface="Geneva"/>
                <a:hlinkClick r:id="rId4"/>
              </a:rPr>
              <a:t>Impella Family Animation 1080p.mov</a:t>
            </a:r>
            <a:endParaRPr lang="it-IT" sz="1800" b="0" strike="noStrike" spc="-1">
              <a:latin typeface="Arial"/>
            </a:endParaRPr>
          </a:p>
        </p:txBody>
      </p:sp>
      <p:sp>
        <p:nvSpPr>
          <p:cNvPr id="7" name="CustomShape 2"/>
          <p:cNvSpPr/>
          <p:nvPr/>
        </p:nvSpPr>
        <p:spPr>
          <a:xfrm>
            <a:off x="3229200" y="319320"/>
            <a:ext cx="5333760" cy="7617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2800" b="1" strike="noStrike" spc="-1" dirty="0" err="1">
                <a:solidFill>
                  <a:srgbClr val="FFFF00"/>
                </a:solidFill>
                <a:latin typeface="Arial"/>
              </a:rPr>
              <a:t>Impella</a:t>
            </a:r>
            <a:r>
              <a:rPr lang="it-IT" sz="2800" b="1" strike="noStrike" spc="-1" dirty="0">
                <a:solidFill>
                  <a:srgbClr val="FFFF00"/>
                </a:solidFill>
                <a:latin typeface="Arial"/>
              </a:rPr>
              <a:t> </a:t>
            </a:r>
            <a:r>
              <a:rPr lang="it-IT" sz="2800" b="1" strike="noStrike" spc="-1" dirty="0" err="1">
                <a:solidFill>
                  <a:srgbClr val="FFFF00"/>
                </a:solidFill>
                <a:latin typeface="Arial"/>
              </a:rPr>
              <a:t>Technology</a:t>
            </a:r>
            <a:endParaRPr lang="it-IT" sz="2800" b="0" strike="noStrike" spc="-1" dirty="0">
              <a:solidFill>
                <a:srgbClr val="FFFF00"/>
              </a:solidFill>
              <a:latin typeface="Aria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TextShape 1"/>
          <p:cNvSpPr txBox="1"/>
          <p:nvPr/>
        </p:nvSpPr>
        <p:spPr>
          <a:xfrm>
            <a:off x="284040" y="47520"/>
            <a:ext cx="862812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Physiological</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Results</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Impella</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Support</a:t>
            </a:r>
            <a:endParaRPr lang="it-IT" sz="2800" b="1" strike="noStrike" spc="-1" dirty="0">
              <a:solidFill>
                <a:srgbClr val="FFFF00"/>
              </a:solidFill>
              <a:latin typeface="Arial"/>
            </a:endParaRPr>
          </a:p>
        </p:txBody>
      </p:sp>
      <p:sp>
        <p:nvSpPr>
          <p:cNvPr id="551" name="TextShape 2"/>
          <p:cNvSpPr txBox="1"/>
          <p:nvPr/>
        </p:nvSpPr>
        <p:spPr>
          <a:xfrm>
            <a:off x="8763120" y="0"/>
            <a:ext cx="380520" cy="228240"/>
          </a:xfrm>
          <a:prstGeom prst="rect">
            <a:avLst/>
          </a:prstGeom>
          <a:noFill/>
          <a:ln>
            <a:noFill/>
          </a:ln>
        </p:spPr>
        <p:txBody>
          <a:bodyPr lIns="90000" tIns="45000" rIns="90000" bIns="45000"/>
          <a:lstStyle/>
          <a:p>
            <a:pPr algn="r">
              <a:lnSpc>
                <a:spcPct val="100000"/>
              </a:lnSpc>
            </a:pPr>
            <a:fld id="{7CC30E80-FC57-4D2F-8939-B4B2F4D5EF1F}" type="slidenum">
              <a:rPr lang="it-IT" sz="900" b="0" strike="noStrike" spc="-1">
                <a:solidFill>
                  <a:srgbClr val="FFFFFF"/>
                </a:solidFill>
                <a:latin typeface="Arial"/>
                <a:ea typeface="Geneva"/>
              </a:rPr>
              <a:pPr algn="r">
                <a:lnSpc>
                  <a:spcPct val="100000"/>
                </a:lnSpc>
              </a:pPr>
              <a:t>16</a:t>
            </a:fld>
            <a:endParaRPr lang="it-IT" sz="900" b="0" strike="noStrike" spc="-1">
              <a:latin typeface="Times New Roman"/>
            </a:endParaRPr>
          </a:p>
        </p:txBody>
      </p:sp>
      <p:pic>
        <p:nvPicPr>
          <p:cNvPr id="552" name="Picture 7"/>
          <p:cNvPicPr/>
          <p:nvPr/>
        </p:nvPicPr>
        <p:blipFill>
          <a:blip r:embed="rId3" cstate="print"/>
          <a:stretch/>
        </p:blipFill>
        <p:spPr>
          <a:xfrm>
            <a:off x="847800" y="817560"/>
            <a:ext cx="7559280" cy="2274480"/>
          </a:xfrm>
          <a:prstGeom prst="rect">
            <a:avLst/>
          </a:prstGeom>
          <a:ln>
            <a:noFill/>
          </a:ln>
        </p:spPr>
      </p:pic>
      <p:pic>
        <p:nvPicPr>
          <p:cNvPr id="553" name="Picture 2"/>
          <p:cNvPicPr/>
          <p:nvPr/>
        </p:nvPicPr>
        <p:blipFill>
          <a:blip r:embed="rId4" cstate="print"/>
          <a:stretch/>
        </p:blipFill>
        <p:spPr>
          <a:xfrm>
            <a:off x="560520" y="3284640"/>
            <a:ext cx="5001840" cy="2649240"/>
          </a:xfrm>
          <a:prstGeom prst="rect">
            <a:avLst/>
          </a:prstGeom>
          <a:ln>
            <a:noFill/>
          </a:ln>
        </p:spPr>
      </p:pic>
      <p:pic>
        <p:nvPicPr>
          <p:cNvPr id="554" name="Picture 3"/>
          <p:cNvPicPr/>
          <p:nvPr/>
        </p:nvPicPr>
        <p:blipFill>
          <a:blip r:embed="rId5" cstate="print"/>
          <a:stretch/>
        </p:blipFill>
        <p:spPr>
          <a:xfrm>
            <a:off x="5492880" y="3260880"/>
            <a:ext cx="3033360" cy="2700000"/>
          </a:xfrm>
          <a:prstGeom prst="rect">
            <a:avLst/>
          </a:prstGeom>
          <a:ln>
            <a:noFill/>
          </a:ln>
        </p:spPr>
      </p:pic>
      <p:sp>
        <p:nvSpPr>
          <p:cNvPr id="555" name="CustomShape 3"/>
          <p:cNvSpPr/>
          <p:nvPr/>
        </p:nvSpPr>
        <p:spPr>
          <a:xfrm rot="780000">
            <a:off x="3587400" y="1941120"/>
            <a:ext cx="75960" cy="161640"/>
          </a:xfrm>
          <a:prstGeom prst="rect">
            <a:avLst/>
          </a:prstGeom>
          <a:solidFill>
            <a:schemeClr val="tx1"/>
          </a:solidFill>
          <a:ln>
            <a:noFill/>
          </a:ln>
        </p:spPr>
        <p:style>
          <a:lnRef idx="0">
            <a:scrgbClr r="0" g="0" b="0"/>
          </a:lnRef>
          <a:fillRef idx="0">
            <a:scrgbClr r="0" g="0" b="0"/>
          </a:fillRef>
          <a:effectRef idx="0">
            <a:scrgbClr r="0" g="0" b="0"/>
          </a:effectRef>
          <a:fontRef idx="minor"/>
        </p:style>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8" name="Table 1"/>
          <p:cNvGraphicFramePr/>
          <p:nvPr/>
        </p:nvGraphicFramePr>
        <p:xfrm>
          <a:off x="538920" y="1108080"/>
          <a:ext cx="8359560" cy="5619120"/>
        </p:xfrm>
        <a:graphic>
          <a:graphicData uri="http://schemas.openxmlformats.org/drawingml/2006/table">
            <a:tbl>
              <a:tblPr/>
              <a:tblGrid>
                <a:gridCol w="2400120">
                  <a:extLst>
                    <a:ext uri="{9D8B030D-6E8A-4147-A177-3AD203B41FA5}">
                      <a16:colId xmlns="" xmlns:a16="http://schemas.microsoft.com/office/drawing/2014/main" val="20000"/>
                    </a:ext>
                  </a:extLst>
                </a:gridCol>
                <a:gridCol w="2095200">
                  <a:extLst>
                    <a:ext uri="{9D8B030D-6E8A-4147-A177-3AD203B41FA5}">
                      <a16:colId xmlns="" xmlns:a16="http://schemas.microsoft.com/office/drawing/2014/main" val="20001"/>
                    </a:ext>
                  </a:extLst>
                </a:gridCol>
                <a:gridCol w="1955520">
                  <a:extLst>
                    <a:ext uri="{9D8B030D-6E8A-4147-A177-3AD203B41FA5}">
                      <a16:colId xmlns="" xmlns:a16="http://schemas.microsoft.com/office/drawing/2014/main" val="20002"/>
                    </a:ext>
                  </a:extLst>
                </a:gridCol>
                <a:gridCol w="1908720">
                  <a:extLst>
                    <a:ext uri="{9D8B030D-6E8A-4147-A177-3AD203B41FA5}">
                      <a16:colId xmlns="" xmlns:a16="http://schemas.microsoft.com/office/drawing/2014/main" val="20003"/>
                    </a:ext>
                  </a:extLst>
                </a:gridCol>
              </a:tblGrid>
              <a:tr h="347760">
                <a:tc>
                  <a:txBody>
                    <a:bodyPr/>
                    <a:lstStyle/>
                    <a:p>
                      <a:endParaRPr lang="it-IT" dirty="0"/>
                    </a:p>
                  </a:txBody>
                  <a:tcPr>
                    <a:lnL w="12240">
                      <a:solidFill>
                        <a:srgbClr val="0033FF"/>
                      </a:solidFill>
                    </a:lnL>
                    <a:lnR w="12240">
                      <a:solidFill>
                        <a:srgbClr val="0033FF"/>
                      </a:solidFill>
                    </a:lnR>
                    <a:lnT w="12240">
                      <a:solidFill>
                        <a:srgbClr val="0033FF"/>
                      </a:solidFill>
                    </a:lnT>
                    <a:lnB w="38160">
                      <a:solidFill>
                        <a:srgbClr val="0033FF"/>
                      </a:solidFill>
                    </a:lnB>
                    <a:solidFill>
                      <a:srgbClr val="005AB4"/>
                    </a:solidFill>
                  </a:tcPr>
                </a:tc>
                <a:tc>
                  <a:txBody>
                    <a:bodyPr/>
                    <a:lstStyle/>
                    <a:p>
                      <a:pPr algn="ctr">
                        <a:lnSpc>
                          <a:spcPct val="100000"/>
                        </a:lnSpc>
                      </a:pPr>
                      <a:r>
                        <a:rPr lang="it-IT" sz="1800" b="1" strike="noStrike" spc="-1">
                          <a:solidFill>
                            <a:srgbClr val="FFFFFF"/>
                          </a:solidFill>
                          <a:latin typeface="Arial"/>
                          <a:ea typeface="Geneva"/>
                        </a:rPr>
                        <a:t>Impella 2.5</a:t>
                      </a:r>
                      <a:endParaRPr lang="it-IT" sz="1800" b="0" strike="noStrike" spc="-1">
                        <a:latin typeface="Arial"/>
                      </a:endParaRPr>
                    </a:p>
                  </a:txBody>
                  <a:tcPr>
                    <a:lnL w="12240">
                      <a:solidFill>
                        <a:srgbClr val="0033FF"/>
                      </a:solidFill>
                    </a:lnL>
                    <a:lnR w="12240">
                      <a:solidFill>
                        <a:srgbClr val="0033FF"/>
                      </a:solidFill>
                    </a:lnR>
                    <a:lnT w="12240">
                      <a:solidFill>
                        <a:srgbClr val="0033FF"/>
                      </a:solidFill>
                    </a:lnT>
                    <a:lnB w="38160">
                      <a:solidFill>
                        <a:srgbClr val="0033FF"/>
                      </a:solidFill>
                    </a:lnB>
                    <a:solidFill>
                      <a:srgbClr val="005AB4"/>
                    </a:solidFill>
                  </a:tcPr>
                </a:tc>
                <a:tc>
                  <a:txBody>
                    <a:bodyPr/>
                    <a:lstStyle/>
                    <a:p>
                      <a:pPr algn="ctr">
                        <a:lnSpc>
                          <a:spcPct val="100000"/>
                        </a:lnSpc>
                      </a:pPr>
                      <a:r>
                        <a:rPr lang="it-IT" sz="1800" b="1" strike="noStrike" spc="-1">
                          <a:solidFill>
                            <a:srgbClr val="FFFFFF"/>
                          </a:solidFill>
                          <a:latin typeface="Arial"/>
                          <a:ea typeface="Geneva"/>
                        </a:rPr>
                        <a:t>Impella 5.0</a:t>
                      </a:r>
                      <a:endParaRPr lang="it-IT" sz="1800" b="0" strike="noStrike" spc="-1">
                        <a:latin typeface="Arial"/>
                      </a:endParaRPr>
                    </a:p>
                  </a:txBody>
                  <a:tcPr>
                    <a:lnL w="12240">
                      <a:solidFill>
                        <a:srgbClr val="0033FF"/>
                      </a:solidFill>
                    </a:lnL>
                    <a:lnR w="12240">
                      <a:solidFill>
                        <a:srgbClr val="0033FF"/>
                      </a:solidFill>
                    </a:lnR>
                    <a:lnT w="12240">
                      <a:solidFill>
                        <a:srgbClr val="0033FF"/>
                      </a:solidFill>
                    </a:lnT>
                    <a:lnB w="38160">
                      <a:solidFill>
                        <a:srgbClr val="0033FF"/>
                      </a:solidFill>
                    </a:lnB>
                    <a:solidFill>
                      <a:srgbClr val="005AB4"/>
                    </a:solidFill>
                  </a:tcPr>
                </a:tc>
                <a:tc>
                  <a:txBody>
                    <a:bodyPr/>
                    <a:lstStyle/>
                    <a:p>
                      <a:pPr algn="ctr">
                        <a:lnSpc>
                          <a:spcPct val="100000"/>
                        </a:lnSpc>
                      </a:pPr>
                      <a:r>
                        <a:rPr lang="it-IT" sz="1800" b="1" strike="noStrike" spc="-1">
                          <a:solidFill>
                            <a:srgbClr val="FFFFFF"/>
                          </a:solidFill>
                          <a:latin typeface="Arial"/>
                          <a:ea typeface="Geneva"/>
                        </a:rPr>
                        <a:t>Impella LD</a:t>
                      </a:r>
                      <a:endParaRPr lang="it-IT" sz="1800" b="0" strike="noStrike" spc="-1">
                        <a:latin typeface="Arial"/>
                      </a:endParaRPr>
                    </a:p>
                  </a:txBody>
                  <a:tcPr>
                    <a:lnL w="12240">
                      <a:solidFill>
                        <a:srgbClr val="0033FF"/>
                      </a:solidFill>
                    </a:lnL>
                    <a:lnR w="12240">
                      <a:solidFill>
                        <a:srgbClr val="0033FF"/>
                      </a:solidFill>
                    </a:lnR>
                    <a:lnT w="12240">
                      <a:solidFill>
                        <a:srgbClr val="0033FF"/>
                      </a:solidFill>
                    </a:lnT>
                    <a:lnB w="38160">
                      <a:solidFill>
                        <a:srgbClr val="0033FF"/>
                      </a:solidFill>
                    </a:lnB>
                    <a:solidFill>
                      <a:srgbClr val="005AB4"/>
                    </a:solidFill>
                  </a:tcPr>
                </a:tc>
                <a:extLst>
                  <a:ext uri="{0D108BD9-81ED-4DB2-BD59-A6C34878D82A}">
                    <a16:rowId xmlns="" xmlns:a16="http://schemas.microsoft.com/office/drawing/2014/main" val="10000"/>
                  </a:ext>
                </a:extLst>
              </a:tr>
              <a:tr h="1024920">
                <a:tc>
                  <a:txBody>
                    <a:bodyPr/>
                    <a:lstStyle/>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a:txBody>
                  <a:tcPr>
                    <a:lnL w="12240">
                      <a:solidFill>
                        <a:srgbClr val="0033FF"/>
                      </a:solidFill>
                    </a:lnL>
                    <a:lnR w="12240">
                      <a:solidFill>
                        <a:srgbClr val="0033FF"/>
                      </a:solidFill>
                    </a:lnR>
                    <a:lnT w="38160">
                      <a:solidFill>
                        <a:srgbClr val="0033FF"/>
                      </a:solidFill>
                    </a:lnT>
                    <a:lnB w="12240">
                      <a:solidFill>
                        <a:srgbClr val="0033FF"/>
                      </a:solidFill>
                    </a:lnB>
                    <a:solidFill>
                      <a:srgbClr val="0033FF"/>
                    </a:solidFill>
                  </a:tcPr>
                </a:tc>
                <a:tc>
                  <a:txBody>
                    <a:bodyPr/>
                    <a:lstStyle/>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a:txBody>
                  <a:tcPr>
                    <a:lnL w="12240">
                      <a:solidFill>
                        <a:srgbClr val="0033FF"/>
                      </a:solidFill>
                    </a:lnL>
                    <a:lnR w="12240">
                      <a:solidFill>
                        <a:srgbClr val="0033FF"/>
                      </a:solidFill>
                    </a:lnR>
                    <a:lnT w="38160">
                      <a:solidFill>
                        <a:srgbClr val="0033FF"/>
                      </a:solidFill>
                    </a:lnT>
                    <a:lnB w="12240">
                      <a:solidFill>
                        <a:srgbClr val="0033FF"/>
                      </a:solidFill>
                    </a:lnB>
                    <a:solidFill>
                      <a:srgbClr val="0033FF"/>
                    </a:solidFill>
                  </a:tcPr>
                </a:tc>
                <a:tc>
                  <a:txBody>
                    <a:bodyPr/>
                    <a:lstStyle/>
                    <a:p>
                      <a:endParaRPr lang="it-IT"/>
                    </a:p>
                  </a:txBody>
                  <a:tcPr>
                    <a:lnL w="12240">
                      <a:solidFill>
                        <a:srgbClr val="0033FF"/>
                      </a:solidFill>
                    </a:lnL>
                    <a:lnR w="12240">
                      <a:solidFill>
                        <a:srgbClr val="0033FF"/>
                      </a:solidFill>
                    </a:lnR>
                    <a:lnT w="38160">
                      <a:solidFill>
                        <a:srgbClr val="0033FF"/>
                      </a:solidFill>
                    </a:lnT>
                    <a:lnB w="12240">
                      <a:solidFill>
                        <a:srgbClr val="0033FF"/>
                      </a:solidFill>
                    </a:lnB>
                    <a:solidFill>
                      <a:srgbClr val="0033FF"/>
                    </a:solidFill>
                  </a:tcPr>
                </a:tc>
                <a:tc>
                  <a:txBody>
                    <a:bodyPr/>
                    <a:lstStyle/>
                    <a:p>
                      <a:endParaRPr lang="it-IT"/>
                    </a:p>
                  </a:txBody>
                  <a:tcPr>
                    <a:lnL w="12240">
                      <a:solidFill>
                        <a:srgbClr val="0033FF"/>
                      </a:solidFill>
                    </a:lnL>
                    <a:lnR w="12240">
                      <a:solidFill>
                        <a:srgbClr val="0033FF"/>
                      </a:solidFill>
                    </a:lnR>
                    <a:lnT w="38160">
                      <a:solidFill>
                        <a:srgbClr val="0033FF"/>
                      </a:solidFill>
                    </a:lnT>
                    <a:lnB w="12240">
                      <a:solidFill>
                        <a:srgbClr val="0033FF"/>
                      </a:solidFill>
                    </a:lnB>
                    <a:solidFill>
                      <a:srgbClr val="0033FF"/>
                    </a:solidFill>
                  </a:tcPr>
                </a:tc>
                <a:extLst>
                  <a:ext uri="{0D108BD9-81ED-4DB2-BD59-A6C34878D82A}">
                    <a16:rowId xmlns="" xmlns:a16="http://schemas.microsoft.com/office/drawing/2014/main" val="10001"/>
                  </a:ext>
                </a:extLst>
              </a:tr>
              <a:tr h="561240">
                <a:tc>
                  <a:txBody>
                    <a:bodyPr/>
                    <a:lstStyle/>
                    <a:p>
                      <a:pPr>
                        <a:lnSpc>
                          <a:spcPct val="100000"/>
                        </a:lnSpc>
                      </a:pPr>
                      <a:r>
                        <a:rPr lang="it-IT" sz="1600" b="1" strike="noStrike" spc="-1">
                          <a:solidFill>
                            <a:srgbClr val="000000"/>
                          </a:solidFill>
                          <a:latin typeface="Calibri"/>
                          <a:ea typeface="Geneva"/>
                        </a:rPr>
                        <a:t>Flow Rate (L/min, max)</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2.5</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5.0</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5.0</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extLst>
                  <a:ext uri="{0D108BD9-81ED-4DB2-BD59-A6C34878D82A}">
                    <a16:rowId xmlns="" xmlns:a16="http://schemas.microsoft.com/office/drawing/2014/main" val="10002"/>
                  </a:ext>
                </a:extLst>
              </a:tr>
              <a:tr h="561240">
                <a:tc>
                  <a:txBody>
                    <a:bodyPr/>
                    <a:lstStyle/>
                    <a:p>
                      <a:pPr>
                        <a:lnSpc>
                          <a:spcPct val="100000"/>
                        </a:lnSpc>
                      </a:pPr>
                      <a:r>
                        <a:rPr lang="it-IT" sz="1600" b="1" strike="noStrike" spc="-1">
                          <a:solidFill>
                            <a:srgbClr val="000000"/>
                          </a:solidFill>
                          <a:latin typeface="Calibri"/>
                          <a:ea typeface="Geneva"/>
                        </a:rPr>
                        <a:t>Circulatory Support</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000000"/>
                          </a:solidFill>
                          <a:latin typeface="Calibri"/>
                          <a:ea typeface="Geneva"/>
                        </a:rPr>
                        <a:t>Partial </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000000"/>
                          </a:solidFill>
                          <a:latin typeface="Calibri"/>
                          <a:ea typeface="Geneva"/>
                        </a:rPr>
                        <a:t>High-flow</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000000"/>
                          </a:solidFill>
                          <a:latin typeface="Calibri"/>
                          <a:ea typeface="Geneva"/>
                        </a:rPr>
                        <a:t>High-flow</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extLst>
                  <a:ext uri="{0D108BD9-81ED-4DB2-BD59-A6C34878D82A}">
                    <a16:rowId xmlns="" xmlns:a16="http://schemas.microsoft.com/office/drawing/2014/main" val="10003"/>
                  </a:ext>
                </a:extLst>
              </a:tr>
              <a:tr h="326520">
                <a:tc>
                  <a:txBody>
                    <a:bodyPr/>
                    <a:lstStyle/>
                    <a:p>
                      <a:pPr>
                        <a:lnSpc>
                          <a:spcPct val="100000"/>
                        </a:lnSpc>
                      </a:pPr>
                      <a:r>
                        <a:rPr lang="it-IT" sz="1600" b="1" strike="noStrike" spc="-1">
                          <a:solidFill>
                            <a:srgbClr val="000000"/>
                          </a:solidFill>
                          <a:latin typeface="Calibri"/>
                          <a:ea typeface="Geneva"/>
                        </a:rPr>
                        <a:t>Catheter Size</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9 Fr</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9 Fr</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9 Fr</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extLst>
                  <a:ext uri="{0D108BD9-81ED-4DB2-BD59-A6C34878D82A}">
                    <a16:rowId xmlns="" xmlns:a16="http://schemas.microsoft.com/office/drawing/2014/main" val="10004"/>
                  </a:ext>
                </a:extLst>
              </a:tr>
              <a:tr h="326520">
                <a:tc>
                  <a:txBody>
                    <a:bodyPr/>
                    <a:lstStyle/>
                    <a:p>
                      <a:pPr>
                        <a:lnSpc>
                          <a:spcPct val="100000"/>
                        </a:lnSpc>
                      </a:pPr>
                      <a:r>
                        <a:rPr lang="it-IT" sz="1600" b="1" strike="noStrike" spc="-1">
                          <a:solidFill>
                            <a:srgbClr val="000000"/>
                          </a:solidFill>
                          <a:latin typeface="Calibri"/>
                          <a:ea typeface="Geneva"/>
                        </a:rPr>
                        <a:t>Pump Size</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000000"/>
                          </a:solidFill>
                          <a:latin typeface="Calibri"/>
                          <a:ea typeface="Geneva"/>
                        </a:rPr>
                        <a:t>12 Fr</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000000"/>
                          </a:solidFill>
                          <a:latin typeface="Calibri"/>
                          <a:ea typeface="Geneva"/>
                        </a:rPr>
                        <a:t>21 Fr</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000000"/>
                          </a:solidFill>
                          <a:latin typeface="Calibri"/>
                          <a:ea typeface="Geneva"/>
                        </a:rPr>
                        <a:t>21 Fr</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extLst>
                  <a:ext uri="{0D108BD9-81ED-4DB2-BD59-A6C34878D82A}">
                    <a16:rowId xmlns="" xmlns:a16="http://schemas.microsoft.com/office/drawing/2014/main" val="10005"/>
                  </a:ext>
                </a:extLst>
              </a:tr>
              <a:tr h="795960">
                <a:tc>
                  <a:txBody>
                    <a:bodyPr/>
                    <a:lstStyle/>
                    <a:p>
                      <a:pPr>
                        <a:lnSpc>
                          <a:spcPct val="100000"/>
                        </a:lnSpc>
                      </a:pPr>
                      <a:r>
                        <a:rPr lang="it-IT" sz="1600" b="1" strike="noStrike" spc="-1">
                          <a:solidFill>
                            <a:srgbClr val="000000"/>
                          </a:solidFill>
                          <a:latin typeface="Calibri"/>
                          <a:ea typeface="Geneva"/>
                        </a:rPr>
                        <a:t>Insertion Method</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Percutaneous </a:t>
                      </a:r>
                      <a:endParaRPr lang="it-IT" sz="1600" b="0" strike="noStrike" spc="-1">
                        <a:latin typeface="Arial"/>
                      </a:endParaRPr>
                    </a:p>
                    <a:p>
                      <a:pPr>
                        <a:lnSpc>
                          <a:spcPct val="100000"/>
                        </a:lnSpc>
                      </a:pPr>
                      <a:r>
                        <a:rPr lang="it-IT" sz="1600" b="0" strike="noStrike" spc="-1">
                          <a:solidFill>
                            <a:srgbClr val="000000"/>
                          </a:solidFill>
                          <a:latin typeface="Calibri"/>
                          <a:ea typeface="Geneva"/>
                        </a:rPr>
                        <a:t>via Introducer Sheath</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Peripheral </a:t>
                      </a:r>
                      <a:endParaRPr lang="it-IT" sz="1600" b="0" strike="noStrike" spc="-1">
                        <a:latin typeface="Arial"/>
                      </a:endParaRPr>
                    </a:p>
                    <a:p>
                      <a:pPr>
                        <a:lnSpc>
                          <a:spcPct val="100000"/>
                        </a:lnSpc>
                      </a:pPr>
                      <a:r>
                        <a:rPr lang="it-IT" sz="1600" b="0" strike="noStrike" spc="-1">
                          <a:solidFill>
                            <a:srgbClr val="000000"/>
                          </a:solidFill>
                          <a:latin typeface="Calibri"/>
                          <a:ea typeface="Geneva"/>
                        </a:rPr>
                        <a:t>via Arterial Cut-down</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Direct, </a:t>
                      </a:r>
                      <a:endParaRPr lang="it-IT" sz="1600" b="0" strike="noStrike" spc="-1">
                        <a:latin typeface="Arial"/>
                      </a:endParaRPr>
                    </a:p>
                    <a:p>
                      <a:pPr>
                        <a:lnSpc>
                          <a:spcPct val="100000"/>
                        </a:lnSpc>
                      </a:pPr>
                      <a:r>
                        <a:rPr lang="it-IT" sz="1600" b="0" strike="noStrike" spc="-1">
                          <a:solidFill>
                            <a:srgbClr val="000000"/>
                          </a:solidFill>
                          <a:latin typeface="Calibri"/>
                          <a:ea typeface="Geneva"/>
                        </a:rPr>
                        <a:t>Surgical Insertion</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extLst>
                  <a:ext uri="{0D108BD9-81ED-4DB2-BD59-A6C34878D82A}">
                    <a16:rowId xmlns="" xmlns:a16="http://schemas.microsoft.com/office/drawing/2014/main" val="10006"/>
                  </a:ext>
                </a:extLst>
              </a:tr>
              <a:tr h="561240">
                <a:tc>
                  <a:txBody>
                    <a:bodyPr/>
                    <a:lstStyle/>
                    <a:p>
                      <a:pPr>
                        <a:lnSpc>
                          <a:spcPct val="100000"/>
                        </a:lnSpc>
                      </a:pPr>
                      <a:r>
                        <a:rPr lang="it-IT" sz="1600" b="1" strike="noStrike" spc="-1">
                          <a:solidFill>
                            <a:srgbClr val="000000"/>
                          </a:solidFill>
                          <a:latin typeface="Calibri"/>
                          <a:ea typeface="Geneva"/>
                        </a:rPr>
                        <a:t>Guidewire thickness</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FF0000"/>
                          </a:solidFill>
                          <a:latin typeface="Calibri"/>
                          <a:ea typeface="Geneva"/>
                        </a:rPr>
                        <a:t>0.018”</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FF0000"/>
                          </a:solidFill>
                          <a:latin typeface="Calibri"/>
                          <a:ea typeface="Geneva"/>
                        </a:rPr>
                        <a:t>0.025”</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000000"/>
                          </a:solidFill>
                          <a:latin typeface="Calibri"/>
                          <a:ea typeface="Geneva"/>
                        </a:rPr>
                        <a:t>N/A</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extLst>
                  <a:ext uri="{0D108BD9-81ED-4DB2-BD59-A6C34878D82A}">
                    <a16:rowId xmlns="" xmlns:a16="http://schemas.microsoft.com/office/drawing/2014/main" val="10007"/>
                  </a:ext>
                </a:extLst>
              </a:tr>
              <a:tr h="561240">
                <a:tc>
                  <a:txBody>
                    <a:bodyPr/>
                    <a:lstStyle/>
                    <a:p>
                      <a:pPr>
                        <a:lnSpc>
                          <a:spcPct val="100000"/>
                        </a:lnSpc>
                      </a:pPr>
                      <a:r>
                        <a:rPr lang="it-IT" sz="1600" b="1" strike="noStrike" spc="-1">
                          <a:solidFill>
                            <a:srgbClr val="000000"/>
                          </a:solidFill>
                          <a:latin typeface="Calibri"/>
                          <a:ea typeface="Geneva"/>
                        </a:rPr>
                        <a:t>Placement Measurement</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Fluid-filled Pressure Lumen</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Differential Pressure Sensor</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tc>
                  <a:txBody>
                    <a:bodyPr/>
                    <a:lstStyle/>
                    <a:p>
                      <a:pPr>
                        <a:lnSpc>
                          <a:spcPct val="100000"/>
                        </a:lnSpc>
                      </a:pPr>
                      <a:r>
                        <a:rPr lang="it-IT" sz="1600" b="0" strike="noStrike" spc="-1">
                          <a:solidFill>
                            <a:srgbClr val="000000"/>
                          </a:solidFill>
                          <a:latin typeface="Calibri"/>
                          <a:ea typeface="Geneva"/>
                        </a:rPr>
                        <a:t>Differential Pressure Sensor</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E7EAF2"/>
                    </a:solidFill>
                  </a:tcPr>
                </a:tc>
                <a:extLst>
                  <a:ext uri="{0D108BD9-81ED-4DB2-BD59-A6C34878D82A}">
                    <a16:rowId xmlns="" xmlns:a16="http://schemas.microsoft.com/office/drawing/2014/main" val="10008"/>
                  </a:ext>
                </a:extLst>
              </a:tr>
              <a:tr h="326520">
                <a:tc>
                  <a:txBody>
                    <a:bodyPr/>
                    <a:lstStyle/>
                    <a:p>
                      <a:pPr>
                        <a:lnSpc>
                          <a:spcPct val="100000"/>
                        </a:lnSpc>
                      </a:pPr>
                      <a:r>
                        <a:rPr lang="it-IT" sz="1600" b="1" strike="noStrike" spc="-1" dirty="0">
                          <a:solidFill>
                            <a:srgbClr val="000000"/>
                          </a:solidFill>
                          <a:latin typeface="Calibri"/>
                          <a:ea typeface="Geneva"/>
                        </a:rPr>
                        <a:t>Cannula </a:t>
                      </a:r>
                      <a:r>
                        <a:rPr lang="it-IT" sz="1600" b="1" strike="noStrike" spc="-1" dirty="0" err="1">
                          <a:solidFill>
                            <a:srgbClr val="000000"/>
                          </a:solidFill>
                          <a:latin typeface="Calibri"/>
                          <a:ea typeface="Geneva"/>
                        </a:rPr>
                        <a:t>Geometry</a:t>
                      </a:r>
                      <a:endParaRPr lang="it-IT" sz="1600" b="0" strike="noStrike" spc="-1" dirty="0">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000000"/>
                          </a:solidFill>
                          <a:latin typeface="Calibri"/>
                          <a:ea typeface="Geneva"/>
                        </a:rPr>
                        <a:t>Curved, Pigtail</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000000"/>
                          </a:solidFill>
                          <a:latin typeface="Calibri"/>
                          <a:ea typeface="Geneva"/>
                        </a:rPr>
                        <a:t>Curved, Pigtail</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tc>
                  <a:txBody>
                    <a:bodyPr/>
                    <a:lstStyle/>
                    <a:p>
                      <a:pPr>
                        <a:lnSpc>
                          <a:spcPct val="100000"/>
                        </a:lnSpc>
                      </a:pPr>
                      <a:r>
                        <a:rPr lang="it-IT" sz="1600" b="0" strike="noStrike" spc="-1">
                          <a:solidFill>
                            <a:srgbClr val="000000"/>
                          </a:solidFill>
                          <a:latin typeface="Calibri"/>
                          <a:ea typeface="Geneva"/>
                        </a:rPr>
                        <a:t>Straight</a:t>
                      </a:r>
                      <a:endParaRPr lang="it-IT" sz="1600" b="0" strike="noStrike" spc="-1">
                        <a:latin typeface="Arial"/>
                      </a:endParaRPr>
                    </a:p>
                  </a:txBody>
                  <a:tcPr>
                    <a:lnL w="12240">
                      <a:solidFill>
                        <a:srgbClr val="0033FF"/>
                      </a:solidFill>
                    </a:lnL>
                    <a:lnR w="12240">
                      <a:solidFill>
                        <a:srgbClr val="0033FF"/>
                      </a:solidFill>
                    </a:lnR>
                    <a:lnT w="12240">
                      <a:solidFill>
                        <a:srgbClr val="0033FF"/>
                      </a:solidFill>
                    </a:lnT>
                    <a:lnB w="12240">
                      <a:solidFill>
                        <a:srgbClr val="0033FF"/>
                      </a:solidFill>
                    </a:lnB>
                    <a:solidFill>
                      <a:srgbClr val="CBD1E5"/>
                    </a:solidFill>
                  </a:tcPr>
                </a:tc>
                <a:extLst>
                  <a:ext uri="{0D108BD9-81ED-4DB2-BD59-A6C34878D82A}">
                    <a16:rowId xmlns="" xmlns:a16="http://schemas.microsoft.com/office/drawing/2014/main" val="10009"/>
                  </a:ext>
                </a:extLst>
              </a:tr>
            </a:tbl>
          </a:graphicData>
        </a:graphic>
      </p:graphicFrame>
      <p:sp>
        <p:nvSpPr>
          <p:cNvPr id="569" name="CustomShape 2"/>
          <p:cNvSpPr/>
          <p:nvPr/>
        </p:nvSpPr>
        <p:spPr>
          <a:xfrm>
            <a:off x="569520" y="1426320"/>
            <a:ext cx="2352960"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90000"/>
              </a:lnSpc>
            </a:pPr>
            <a:r>
              <a:rPr lang="it-IT" sz="1600" b="0" strike="noStrike" spc="-1">
                <a:solidFill>
                  <a:srgbClr val="FFFFFF"/>
                </a:solidFill>
                <a:latin typeface="Calibri"/>
              </a:rPr>
              <a:t>Micro-axial Pumps</a:t>
            </a:r>
            <a:endParaRPr lang="it-IT" sz="1600" b="0" strike="noStrike" spc="-1">
              <a:latin typeface="Arial"/>
            </a:endParaRPr>
          </a:p>
        </p:txBody>
      </p:sp>
      <p:pic>
        <p:nvPicPr>
          <p:cNvPr id="570" name="Picture 54"/>
          <p:cNvPicPr/>
          <p:nvPr/>
        </p:nvPicPr>
        <p:blipFill>
          <a:blip r:embed="rId3" cstate="print"/>
          <a:srcRect r="13151"/>
          <a:stretch/>
        </p:blipFill>
        <p:spPr>
          <a:xfrm>
            <a:off x="5105520" y="1751760"/>
            <a:ext cx="1785600" cy="630000"/>
          </a:xfrm>
          <a:prstGeom prst="rect">
            <a:avLst/>
          </a:prstGeom>
          <a:ln>
            <a:noFill/>
          </a:ln>
        </p:spPr>
      </p:pic>
      <p:pic>
        <p:nvPicPr>
          <p:cNvPr id="571" name="Picture 8"/>
          <p:cNvPicPr/>
          <p:nvPr/>
        </p:nvPicPr>
        <p:blipFill>
          <a:blip r:embed="rId4" cstate="print"/>
          <a:srcRect t="-333" r="34633"/>
          <a:stretch/>
        </p:blipFill>
        <p:spPr>
          <a:xfrm>
            <a:off x="7181280" y="1978200"/>
            <a:ext cx="1579320" cy="107640"/>
          </a:xfrm>
          <a:prstGeom prst="rect">
            <a:avLst/>
          </a:prstGeom>
          <a:ln>
            <a:noFill/>
          </a:ln>
        </p:spPr>
      </p:pic>
      <p:pic>
        <p:nvPicPr>
          <p:cNvPr id="572" name="Picture 53"/>
          <p:cNvPicPr/>
          <p:nvPr/>
        </p:nvPicPr>
        <p:blipFill>
          <a:blip r:embed="rId5" cstate="print"/>
          <a:srcRect r="16949"/>
          <a:stretch/>
        </p:blipFill>
        <p:spPr>
          <a:xfrm>
            <a:off x="3139920" y="1469160"/>
            <a:ext cx="1752120" cy="1110960"/>
          </a:xfrm>
          <a:prstGeom prst="rect">
            <a:avLst/>
          </a:prstGeom>
          <a:ln>
            <a:noFill/>
          </a:ln>
        </p:spPr>
      </p:pic>
      <p:sp>
        <p:nvSpPr>
          <p:cNvPr id="573" name="CustomShape 3"/>
          <p:cNvSpPr/>
          <p:nvPr/>
        </p:nvSpPr>
        <p:spPr>
          <a:xfrm>
            <a:off x="0" y="0"/>
            <a:ext cx="9143640" cy="641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90000"/>
              </a:lnSpc>
            </a:pPr>
            <a:r>
              <a:rPr lang="it-IT" sz="2800" b="1" strike="noStrike" spc="-1" dirty="0" err="1" smtClean="0">
                <a:solidFill>
                  <a:srgbClr val="FFFF00"/>
                </a:solidFill>
                <a:latin typeface="Arial"/>
              </a:rPr>
              <a:t>Impella</a:t>
            </a:r>
            <a:r>
              <a:rPr lang="it-IT" sz="2800" b="1" strike="noStrike" spc="-1" dirty="0" smtClean="0">
                <a:solidFill>
                  <a:srgbClr val="FFFF00"/>
                </a:solidFill>
                <a:latin typeface="Arial"/>
              </a:rPr>
              <a:t> </a:t>
            </a:r>
            <a:r>
              <a:rPr lang="it-IT" sz="2800" b="1" strike="noStrike" spc="-1" dirty="0" err="1">
                <a:solidFill>
                  <a:srgbClr val="FFFF00"/>
                </a:solidFill>
                <a:latin typeface="Arial"/>
              </a:rPr>
              <a:t>Circulatory</a:t>
            </a:r>
            <a:r>
              <a:rPr lang="it-IT" sz="2800" b="1" strike="noStrike" spc="-1" dirty="0">
                <a:solidFill>
                  <a:srgbClr val="FFFF00"/>
                </a:solidFill>
                <a:latin typeface="Arial"/>
              </a:rPr>
              <a:t> </a:t>
            </a:r>
            <a:r>
              <a:rPr lang="it-IT" sz="2800" b="1" strike="noStrike" spc="-1" dirty="0" err="1">
                <a:solidFill>
                  <a:srgbClr val="FFFF00"/>
                </a:solidFill>
                <a:latin typeface="Arial"/>
              </a:rPr>
              <a:t>Support</a:t>
            </a:r>
            <a:r>
              <a:rPr lang="it-IT" sz="2800" b="1" strike="noStrike" spc="-1" dirty="0">
                <a:solidFill>
                  <a:srgbClr val="FFFF00"/>
                </a:solidFill>
                <a:latin typeface="Arial"/>
              </a:rPr>
              <a:t> </a:t>
            </a:r>
            <a:r>
              <a:rPr lang="it-IT" sz="2800" b="1" strike="noStrike" spc="-1" dirty="0" err="1">
                <a:solidFill>
                  <a:srgbClr val="FFFF00"/>
                </a:solidFill>
                <a:latin typeface="Arial"/>
              </a:rPr>
              <a:t>Platforms</a:t>
            </a:r>
            <a:endParaRPr lang="it-IT" sz="2800" b="1" strike="noStrike" spc="-1" dirty="0">
              <a:solidFill>
                <a:srgbClr val="FFFF00"/>
              </a:solidFill>
              <a:latin typeface="Aria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TextShape 1"/>
          <p:cNvSpPr txBox="1"/>
          <p:nvPr/>
        </p:nvSpPr>
        <p:spPr>
          <a:xfrm>
            <a:off x="592560" y="263160"/>
            <a:ext cx="855108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Impella</a:t>
            </a:r>
            <a:r>
              <a:rPr lang="it-IT" sz="2800" b="1" strike="noStrike" cap="small" spc="-1" dirty="0">
                <a:solidFill>
                  <a:srgbClr val="FFFF00"/>
                </a:solidFill>
                <a:latin typeface="Arial"/>
              </a:rPr>
              <a:t> RP</a:t>
            </a:r>
            <a:endParaRPr lang="it-IT" sz="2800" b="1" strike="noStrike" spc="-1" dirty="0">
              <a:solidFill>
                <a:srgbClr val="FFFF00"/>
              </a:solidFill>
              <a:latin typeface="Arial"/>
            </a:endParaRPr>
          </a:p>
        </p:txBody>
      </p:sp>
      <p:sp>
        <p:nvSpPr>
          <p:cNvPr id="608" name="TextShape 2"/>
          <p:cNvSpPr txBox="1"/>
          <p:nvPr/>
        </p:nvSpPr>
        <p:spPr>
          <a:xfrm>
            <a:off x="152280" y="1594800"/>
            <a:ext cx="5105160" cy="5105160"/>
          </a:xfrm>
          <a:prstGeom prst="rect">
            <a:avLst/>
          </a:prstGeom>
          <a:noFill/>
          <a:ln w="9360">
            <a:noFill/>
          </a:ln>
        </p:spPr>
        <p:txBody>
          <a:bodyPr/>
          <a:lstStyle/>
          <a:p>
            <a:pPr marL="342720" indent="-342360">
              <a:lnSpc>
                <a:spcPct val="100000"/>
              </a:lnSpc>
              <a:spcBef>
                <a:spcPts val="360"/>
              </a:spcBef>
              <a:buClr>
                <a:srgbClr val="FDB913"/>
              </a:buClr>
              <a:buFont typeface="Symbol" charset="2"/>
              <a:buChar char=""/>
            </a:pPr>
            <a:r>
              <a:rPr lang="it-IT" sz="1800" b="0" strike="noStrike" spc="-1">
                <a:solidFill>
                  <a:srgbClr val="FFFFFF"/>
                </a:solidFill>
                <a:latin typeface="Arial"/>
              </a:rPr>
              <a:t>Catheter-based percutaneous VAD (22 Fr pump mounted on a 11 Fr catheter)</a:t>
            </a:r>
          </a:p>
          <a:p>
            <a:pPr>
              <a:lnSpc>
                <a:spcPct val="100000"/>
              </a:lnSpc>
              <a:spcBef>
                <a:spcPts val="360"/>
              </a:spcBef>
            </a:pPr>
            <a:endParaRPr lang="it-IT" sz="1800" b="0" strike="noStrike" spc="-1">
              <a:solidFill>
                <a:srgbClr val="FFFFFF"/>
              </a:solidFill>
              <a:latin typeface="Arial"/>
            </a:endParaRPr>
          </a:p>
          <a:p>
            <a:pPr marL="342720" indent="-342360">
              <a:lnSpc>
                <a:spcPct val="100000"/>
              </a:lnSpc>
              <a:spcBef>
                <a:spcPts val="360"/>
              </a:spcBef>
              <a:buClr>
                <a:srgbClr val="FDB913"/>
              </a:buClr>
              <a:buFont typeface="Symbol" charset="2"/>
              <a:buChar char=""/>
            </a:pPr>
            <a:r>
              <a:rPr lang="it-IT" sz="1800" b="0" strike="noStrike" spc="-1">
                <a:solidFill>
                  <a:srgbClr val="FFFFFF"/>
                </a:solidFill>
                <a:latin typeface="Arial"/>
              </a:rPr>
              <a:t>Treatment: Right ventricular  dysfunction</a:t>
            </a:r>
          </a:p>
          <a:p>
            <a:pPr>
              <a:lnSpc>
                <a:spcPct val="100000"/>
              </a:lnSpc>
              <a:spcBef>
                <a:spcPts val="360"/>
              </a:spcBef>
            </a:pPr>
            <a:endParaRPr lang="it-IT" sz="1800" b="0" strike="noStrike" spc="-1">
              <a:solidFill>
                <a:srgbClr val="FFFFFF"/>
              </a:solidFill>
              <a:latin typeface="Arial"/>
            </a:endParaRPr>
          </a:p>
          <a:p>
            <a:pPr marL="342720" indent="-342360">
              <a:lnSpc>
                <a:spcPct val="100000"/>
              </a:lnSpc>
              <a:spcBef>
                <a:spcPts val="360"/>
              </a:spcBef>
              <a:buClr>
                <a:srgbClr val="FDB913"/>
              </a:buClr>
              <a:buFont typeface="Symbol" charset="2"/>
              <a:buChar char=""/>
            </a:pPr>
            <a:r>
              <a:rPr lang="it-IT" sz="1800" b="0" strike="noStrike" spc="-1">
                <a:solidFill>
                  <a:srgbClr val="FFFFFF"/>
                </a:solidFill>
                <a:latin typeface="Arial"/>
              </a:rPr>
              <a:t>Flow: &gt; 4 L/min</a:t>
            </a:r>
          </a:p>
          <a:p>
            <a:pPr>
              <a:lnSpc>
                <a:spcPct val="100000"/>
              </a:lnSpc>
              <a:spcBef>
                <a:spcPts val="360"/>
              </a:spcBef>
            </a:pPr>
            <a:endParaRPr lang="it-IT" sz="1800" b="0" strike="noStrike" spc="-1">
              <a:solidFill>
                <a:srgbClr val="FFFFFF"/>
              </a:solidFill>
              <a:latin typeface="Arial"/>
            </a:endParaRPr>
          </a:p>
          <a:p>
            <a:pPr marL="342720" indent="-342360">
              <a:lnSpc>
                <a:spcPct val="100000"/>
              </a:lnSpc>
              <a:spcBef>
                <a:spcPts val="360"/>
              </a:spcBef>
              <a:buClr>
                <a:srgbClr val="FDB913"/>
              </a:buClr>
              <a:buFont typeface="Symbol" charset="2"/>
              <a:buChar char=""/>
            </a:pPr>
            <a:r>
              <a:rPr lang="it-IT" sz="1800" b="0" strike="noStrike" spc="-1">
                <a:solidFill>
                  <a:srgbClr val="FFFFFF"/>
                </a:solidFill>
                <a:latin typeface="Arial"/>
              </a:rPr>
              <a:t>Duration of support: up to 14 days</a:t>
            </a:r>
          </a:p>
          <a:p>
            <a:pPr>
              <a:lnSpc>
                <a:spcPct val="100000"/>
              </a:lnSpc>
              <a:spcBef>
                <a:spcPts val="360"/>
              </a:spcBef>
            </a:pPr>
            <a:endParaRPr lang="it-IT" sz="1800" b="0" strike="noStrike" spc="-1">
              <a:solidFill>
                <a:srgbClr val="FFFFFF"/>
              </a:solidFill>
              <a:latin typeface="Arial"/>
            </a:endParaRPr>
          </a:p>
          <a:p>
            <a:pPr marL="342720" indent="-342360">
              <a:lnSpc>
                <a:spcPct val="100000"/>
              </a:lnSpc>
              <a:spcBef>
                <a:spcPts val="360"/>
              </a:spcBef>
              <a:buClr>
                <a:srgbClr val="FDB913"/>
              </a:buClr>
              <a:buFont typeface="Symbol" charset="2"/>
              <a:buChar char=""/>
            </a:pPr>
            <a:r>
              <a:rPr lang="it-IT" sz="1800" b="0" strike="noStrike" spc="-1">
                <a:solidFill>
                  <a:srgbClr val="FFFFFF"/>
                </a:solidFill>
                <a:latin typeface="Arial"/>
              </a:rPr>
              <a:t>Pump Inflow: Inferior Vena Cava (IVC) </a:t>
            </a:r>
          </a:p>
          <a:p>
            <a:pPr marL="342720" indent="-342360">
              <a:lnSpc>
                <a:spcPct val="100000"/>
              </a:lnSpc>
              <a:spcBef>
                <a:spcPts val="360"/>
              </a:spcBef>
              <a:buClr>
                <a:srgbClr val="FDB913"/>
              </a:buClr>
              <a:buFont typeface="Symbol" charset="2"/>
              <a:buChar char=""/>
            </a:pPr>
            <a:r>
              <a:rPr lang="it-IT" sz="1800" b="0" strike="noStrike" spc="-1">
                <a:solidFill>
                  <a:srgbClr val="FFFFFF"/>
                </a:solidFill>
                <a:latin typeface="Arial"/>
              </a:rPr>
              <a:t>Pump Outflow: Pulmonary Artery (PA) </a:t>
            </a:r>
          </a:p>
        </p:txBody>
      </p:sp>
      <p:sp>
        <p:nvSpPr>
          <p:cNvPr id="609" name="TextShape 3"/>
          <p:cNvSpPr txBox="1"/>
          <p:nvPr/>
        </p:nvSpPr>
        <p:spPr>
          <a:xfrm>
            <a:off x="8763120" y="0"/>
            <a:ext cx="380520" cy="228240"/>
          </a:xfrm>
          <a:prstGeom prst="rect">
            <a:avLst/>
          </a:prstGeom>
          <a:noFill/>
          <a:ln>
            <a:noFill/>
          </a:ln>
        </p:spPr>
        <p:txBody>
          <a:bodyPr lIns="90000" tIns="45000" rIns="90000" bIns="45000"/>
          <a:lstStyle/>
          <a:p>
            <a:pPr algn="r">
              <a:lnSpc>
                <a:spcPct val="100000"/>
              </a:lnSpc>
            </a:pPr>
            <a:fld id="{C08A32FB-481A-4502-8581-C765C2313078}" type="slidenum">
              <a:rPr lang="it-IT" sz="900" b="0" strike="noStrike" spc="-1">
                <a:solidFill>
                  <a:srgbClr val="000000"/>
                </a:solidFill>
                <a:latin typeface="Arial"/>
                <a:ea typeface="Geneva"/>
              </a:rPr>
              <a:pPr algn="r">
                <a:lnSpc>
                  <a:spcPct val="100000"/>
                </a:lnSpc>
              </a:pPr>
              <a:t>18</a:t>
            </a:fld>
            <a:endParaRPr lang="it-IT" sz="900" b="0" strike="noStrike" spc="-1">
              <a:latin typeface="Times New Roman"/>
            </a:endParaRPr>
          </a:p>
        </p:txBody>
      </p:sp>
      <p:pic>
        <p:nvPicPr>
          <p:cNvPr id="610" name="Picture 5"/>
          <p:cNvPicPr/>
          <p:nvPr/>
        </p:nvPicPr>
        <p:blipFill>
          <a:blip r:embed="rId3" cstate="print"/>
          <a:srcRect l="28807" b="8078"/>
          <a:stretch/>
        </p:blipFill>
        <p:spPr>
          <a:xfrm rot="20593200">
            <a:off x="5732280" y="1634760"/>
            <a:ext cx="3495240" cy="3919320"/>
          </a:xfrm>
          <a:prstGeom prst="rect">
            <a:avLst/>
          </a:prstGeom>
          <a:ln>
            <a:noFill/>
          </a:ln>
          <a:effectLst>
            <a:outerShdw blurRad="292100" dist="139700" dir="2700000" algn="tl" rotWithShape="0">
              <a:srgbClr val="333333">
                <a:alpha val="65000"/>
              </a:srgbClr>
            </a:outerShdw>
          </a:effectLst>
        </p:spPr>
      </p:pic>
      <p:pic>
        <p:nvPicPr>
          <p:cNvPr id="611" name="Picture 3"/>
          <p:cNvPicPr/>
          <p:nvPr/>
        </p:nvPicPr>
        <p:blipFill>
          <a:blip r:embed="rId4" cstate="print"/>
          <a:srcRect t="23046" b="10368"/>
          <a:stretch/>
        </p:blipFill>
        <p:spPr>
          <a:xfrm>
            <a:off x="4802040" y="1387440"/>
            <a:ext cx="2514240" cy="3700080"/>
          </a:xfrm>
          <a:prstGeom prst="rect">
            <a:avLst/>
          </a:prstGeom>
          <a:ln>
            <a:noFill/>
          </a:ln>
        </p:spPr>
      </p:pic>
      <p:sp>
        <p:nvSpPr>
          <p:cNvPr id="612" name="CustomShape 4"/>
          <p:cNvSpPr/>
          <p:nvPr/>
        </p:nvSpPr>
        <p:spPr>
          <a:xfrm>
            <a:off x="5795640" y="5005440"/>
            <a:ext cx="70092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600" b="0" strike="noStrike" spc="-1">
                <a:solidFill>
                  <a:srgbClr val="FED571"/>
                </a:solidFill>
                <a:latin typeface="Arial"/>
                <a:ea typeface="Geneva"/>
              </a:rPr>
              <a:t>inflow</a:t>
            </a:r>
            <a:endParaRPr lang="it-IT" sz="1600" b="0" strike="noStrike" spc="-1">
              <a:latin typeface="Arial"/>
            </a:endParaRPr>
          </a:p>
        </p:txBody>
      </p:sp>
      <p:sp>
        <p:nvSpPr>
          <p:cNvPr id="613" name="CustomShape 5"/>
          <p:cNvSpPr/>
          <p:nvPr/>
        </p:nvSpPr>
        <p:spPr>
          <a:xfrm rot="16200000" flipV="1">
            <a:off x="5587560" y="4610880"/>
            <a:ext cx="639360" cy="228240"/>
          </a:xfrm>
          <a:custGeom>
            <a:avLst/>
            <a:gdLst/>
            <a:ahLst/>
            <a:cxnLst/>
            <a:rect l="l" t="t" r="r" b="b"/>
            <a:pathLst>
              <a:path w="21600" h="21600">
                <a:moveTo>
                  <a:pt x="0" y="0"/>
                </a:moveTo>
                <a:lnTo>
                  <a:pt x="21600" y="21600"/>
                </a:lnTo>
              </a:path>
            </a:pathLst>
          </a:custGeom>
          <a:solidFill>
            <a:schemeClr val="accent1"/>
          </a:solidFill>
          <a:ln w="19080">
            <a:solidFill>
              <a:schemeClr val="tx2">
                <a:lumMod val="60000"/>
                <a:lumOff val="40000"/>
              </a:schemeClr>
            </a:solidFill>
            <a:round/>
            <a:tailEnd type="triangle" w="med" len="med"/>
          </a:ln>
        </p:spPr>
        <p:style>
          <a:lnRef idx="0">
            <a:scrgbClr r="0" g="0" b="0"/>
          </a:lnRef>
          <a:fillRef idx="0">
            <a:scrgbClr r="0" g="0" b="0"/>
          </a:fillRef>
          <a:effectRef idx="0">
            <a:scrgbClr r="0" g="0" b="0"/>
          </a:effectRef>
          <a:fontRef idx="minor"/>
        </p:style>
      </p:sp>
      <p:sp>
        <p:nvSpPr>
          <p:cNvPr id="614" name="CustomShape 6"/>
          <p:cNvSpPr/>
          <p:nvPr/>
        </p:nvSpPr>
        <p:spPr>
          <a:xfrm flipV="1">
            <a:off x="6402240" y="4956120"/>
            <a:ext cx="533160" cy="88560"/>
          </a:xfrm>
          <a:custGeom>
            <a:avLst/>
            <a:gdLst/>
            <a:ahLst/>
            <a:cxnLst/>
            <a:rect l="l" t="t" r="r" b="b"/>
            <a:pathLst>
              <a:path w="21600" h="21600">
                <a:moveTo>
                  <a:pt x="0" y="0"/>
                </a:moveTo>
                <a:lnTo>
                  <a:pt x="21600" y="21600"/>
                </a:lnTo>
              </a:path>
            </a:pathLst>
          </a:custGeom>
          <a:solidFill>
            <a:schemeClr val="accent1"/>
          </a:solidFill>
          <a:ln w="19080">
            <a:solidFill>
              <a:schemeClr val="tx2">
                <a:lumMod val="60000"/>
                <a:lumOff val="40000"/>
              </a:schemeClr>
            </a:solidFill>
            <a:round/>
            <a:tailEnd type="triangle" w="med" len="med"/>
          </a:ln>
        </p:spPr>
        <p:style>
          <a:lnRef idx="0">
            <a:scrgbClr r="0" g="0" b="0"/>
          </a:lnRef>
          <a:fillRef idx="0">
            <a:scrgbClr r="0" g="0" b="0"/>
          </a:fillRef>
          <a:effectRef idx="0">
            <a:scrgbClr r="0" g="0" b="0"/>
          </a:effectRef>
          <a:fontRef idx="minor"/>
        </p:style>
      </p:sp>
      <p:sp>
        <p:nvSpPr>
          <p:cNvPr id="615" name="CustomShape 7"/>
          <p:cNvSpPr/>
          <p:nvPr/>
        </p:nvSpPr>
        <p:spPr>
          <a:xfrm>
            <a:off x="7016400" y="1204920"/>
            <a:ext cx="82404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600" b="0" strike="noStrike" spc="-1">
                <a:solidFill>
                  <a:srgbClr val="FED571"/>
                </a:solidFill>
                <a:latin typeface="Arial"/>
                <a:ea typeface="Geneva"/>
              </a:rPr>
              <a:t>outflow</a:t>
            </a:r>
            <a:endParaRPr lang="it-IT" sz="1600" b="0" strike="noStrike" spc="-1">
              <a:latin typeface="Arial"/>
            </a:endParaRPr>
          </a:p>
        </p:txBody>
      </p:sp>
      <p:sp>
        <p:nvSpPr>
          <p:cNvPr id="616" name="CustomShape 8"/>
          <p:cNvSpPr/>
          <p:nvPr/>
        </p:nvSpPr>
        <p:spPr>
          <a:xfrm rot="10800000" flipV="1">
            <a:off x="7164360" y="2210400"/>
            <a:ext cx="837720" cy="549000"/>
          </a:xfrm>
          <a:custGeom>
            <a:avLst/>
            <a:gdLst/>
            <a:ahLst/>
            <a:cxnLst/>
            <a:rect l="l" t="t" r="r" b="b"/>
            <a:pathLst>
              <a:path w="21600" h="21600">
                <a:moveTo>
                  <a:pt x="0" y="0"/>
                </a:moveTo>
                <a:lnTo>
                  <a:pt x="21600" y="21600"/>
                </a:lnTo>
              </a:path>
            </a:pathLst>
          </a:custGeom>
          <a:solidFill>
            <a:schemeClr val="accent1"/>
          </a:solidFill>
          <a:ln w="19080">
            <a:solidFill>
              <a:schemeClr val="tx2">
                <a:lumMod val="60000"/>
                <a:lumOff val="40000"/>
              </a:schemeClr>
            </a:solidFill>
            <a:round/>
            <a:tailEnd type="triangle" w="med" len="med"/>
          </a:ln>
        </p:spPr>
        <p:style>
          <a:lnRef idx="0">
            <a:scrgbClr r="0" g="0" b="0"/>
          </a:lnRef>
          <a:fillRef idx="0">
            <a:scrgbClr r="0" g="0" b="0"/>
          </a:fillRef>
          <a:effectRef idx="0">
            <a:scrgbClr r="0" g="0" b="0"/>
          </a:effectRef>
          <a:fontRef idx="minor"/>
        </p:style>
      </p:sp>
      <p:sp>
        <p:nvSpPr>
          <p:cNvPr id="617" name="CustomShape 9"/>
          <p:cNvSpPr/>
          <p:nvPr/>
        </p:nvSpPr>
        <p:spPr>
          <a:xfrm>
            <a:off x="7621560" y="1662120"/>
            <a:ext cx="837720" cy="456840"/>
          </a:xfrm>
          <a:custGeom>
            <a:avLst/>
            <a:gdLst/>
            <a:ahLst/>
            <a:cxnLst/>
            <a:rect l="l" t="t" r="r" b="b"/>
            <a:pathLst>
              <a:path w="21600" h="21600">
                <a:moveTo>
                  <a:pt x="0" y="0"/>
                </a:moveTo>
                <a:lnTo>
                  <a:pt x="21600" y="21600"/>
                </a:lnTo>
              </a:path>
            </a:pathLst>
          </a:custGeom>
          <a:solidFill>
            <a:schemeClr val="accent1"/>
          </a:solidFill>
          <a:ln w="19080">
            <a:solidFill>
              <a:schemeClr val="tx2">
                <a:lumMod val="60000"/>
                <a:lumOff val="40000"/>
              </a:schemeClr>
            </a:solidFill>
            <a:round/>
            <a:tailEnd type="triangle" w="med" len="med"/>
          </a:ln>
        </p:spPr>
        <p:style>
          <a:lnRef idx="0">
            <a:scrgbClr r="0" g="0" b="0"/>
          </a:lnRef>
          <a:fillRef idx="0">
            <a:scrgbClr r="0" g="0" b="0"/>
          </a:fillRef>
          <a:effectRef idx="0">
            <a:scrgbClr r="0" g="0" b="0"/>
          </a:effectRef>
          <a:fontRef idx="minor"/>
        </p:style>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TextShape 1"/>
          <p:cNvSpPr txBox="1"/>
          <p:nvPr/>
        </p:nvSpPr>
        <p:spPr>
          <a:xfrm>
            <a:off x="8763120" y="0"/>
            <a:ext cx="380520" cy="228240"/>
          </a:xfrm>
          <a:prstGeom prst="rect">
            <a:avLst/>
          </a:prstGeom>
          <a:noFill/>
          <a:ln>
            <a:noFill/>
          </a:ln>
        </p:spPr>
        <p:txBody>
          <a:bodyPr lIns="90000" tIns="45000" rIns="90000" bIns="45000"/>
          <a:lstStyle/>
          <a:p>
            <a:pPr algn="r">
              <a:lnSpc>
                <a:spcPct val="100000"/>
              </a:lnSpc>
            </a:pPr>
            <a:fld id="{5FEF1332-4258-4B0D-804D-F1927364C684}" type="slidenum">
              <a:rPr lang="it-IT" sz="900" b="0" strike="noStrike" spc="-1">
                <a:solidFill>
                  <a:srgbClr val="000000"/>
                </a:solidFill>
                <a:latin typeface="Arial"/>
                <a:ea typeface="Geneva"/>
              </a:rPr>
              <a:pPr algn="r">
                <a:lnSpc>
                  <a:spcPct val="100000"/>
                </a:lnSpc>
              </a:pPr>
              <a:t>19</a:t>
            </a:fld>
            <a:endParaRPr lang="it-IT" sz="900" b="0" strike="noStrike" spc="-1">
              <a:latin typeface="Times New Roman"/>
            </a:endParaRPr>
          </a:p>
        </p:txBody>
      </p:sp>
      <p:sp>
        <p:nvSpPr>
          <p:cNvPr id="619" name="TextShape 2"/>
          <p:cNvSpPr txBox="1"/>
          <p:nvPr/>
        </p:nvSpPr>
        <p:spPr>
          <a:xfrm>
            <a:off x="380880" y="1503720"/>
            <a:ext cx="3809520" cy="5105160"/>
          </a:xfrm>
          <a:prstGeom prst="rect">
            <a:avLst/>
          </a:prstGeom>
          <a:noFill/>
          <a:ln w="9360">
            <a:noFill/>
          </a:ln>
        </p:spPr>
        <p:txBody>
          <a:bodyPr/>
          <a:lstStyle/>
          <a:p>
            <a:pPr marL="342720" indent="-342360">
              <a:lnSpc>
                <a:spcPct val="100000"/>
              </a:lnSpc>
              <a:spcBef>
                <a:spcPts val="360"/>
              </a:spcBef>
              <a:buClr>
                <a:srgbClr val="FDB913"/>
              </a:buClr>
              <a:buFont typeface="Symbol" charset="2"/>
              <a:buChar char=""/>
            </a:pPr>
            <a:r>
              <a:rPr lang="it-IT" sz="1800" b="0" strike="noStrike" spc="-1">
                <a:solidFill>
                  <a:srgbClr val="F0F0F0"/>
                </a:solidFill>
                <a:latin typeface="Arial"/>
              </a:rPr>
              <a:t>Cannula build based on  “average”  3D shape from CT scans</a:t>
            </a:r>
            <a:endParaRPr lang="it-IT" sz="1800" b="0" strike="noStrike" spc="-1">
              <a:solidFill>
                <a:srgbClr val="FFFFFF"/>
              </a:solidFill>
              <a:latin typeface="Arial"/>
            </a:endParaRPr>
          </a:p>
          <a:p>
            <a:pPr marL="342720" indent="-342360">
              <a:lnSpc>
                <a:spcPct val="100000"/>
              </a:lnSpc>
              <a:spcBef>
                <a:spcPts val="360"/>
              </a:spcBef>
              <a:buClr>
                <a:srgbClr val="FDB913"/>
              </a:buClr>
              <a:buFont typeface="Symbol" charset="2"/>
              <a:buChar char=""/>
            </a:pPr>
            <a:r>
              <a:rPr lang="it-IT" sz="1800" b="0" strike="noStrike" spc="-1">
                <a:solidFill>
                  <a:srgbClr val="F0F0F0"/>
                </a:solidFill>
                <a:latin typeface="Arial"/>
              </a:rPr>
              <a:t>Verified by cadaver measurements</a:t>
            </a:r>
            <a:endParaRPr lang="it-IT" sz="1800" b="0" strike="noStrike" spc="-1">
              <a:solidFill>
                <a:srgbClr val="FFFFFF"/>
              </a:solidFill>
              <a:latin typeface="Arial"/>
            </a:endParaRPr>
          </a:p>
          <a:p>
            <a:pPr marL="342720" indent="-342360">
              <a:lnSpc>
                <a:spcPct val="100000"/>
              </a:lnSpc>
              <a:spcBef>
                <a:spcPts val="360"/>
              </a:spcBef>
              <a:buClr>
                <a:srgbClr val="FDB913"/>
              </a:buClr>
              <a:buFont typeface="Symbol" charset="2"/>
              <a:buChar char=""/>
            </a:pPr>
            <a:r>
              <a:rPr lang="it-IT" sz="1800" b="0" strike="noStrike" spc="-1">
                <a:solidFill>
                  <a:srgbClr val="F0F0F0"/>
                </a:solidFill>
                <a:latin typeface="Arial"/>
              </a:rPr>
              <a:t>Inflow at diaphragm- allows high flows at low CVP</a:t>
            </a:r>
            <a:endParaRPr lang="it-IT" sz="1800" b="0" strike="noStrike" spc="-1">
              <a:solidFill>
                <a:srgbClr val="FFFFFF"/>
              </a:solidFill>
              <a:latin typeface="Arial"/>
            </a:endParaRPr>
          </a:p>
          <a:p>
            <a:pPr marL="342720" indent="-342360">
              <a:lnSpc>
                <a:spcPct val="100000"/>
              </a:lnSpc>
              <a:spcBef>
                <a:spcPts val="360"/>
              </a:spcBef>
              <a:buClr>
                <a:srgbClr val="FDB913"/>
              </a:buClr>
              <a:buFont typeface="Symbol" charset="2"/>
              <a:buChar char=""/>
            </a:pPr>
            <a:r>
              <a:rPr lang="it-IT" sz="1800" b="0" strike="noStrike" spc="-1">
                <a:solidFill>
                  <a:srgbClr val="F0F0F0"/>
                </a:solidFill>
                <a:latin typeface="Arial"/>
              </a:rPr>
              <a:t>Outflow location: Distal to the PV</a:t>
            </a:r>
            <a:endParaRPr lang="it-IT" sz="1800" b="0" strike="noStrike" spc="-1">
              <a:solidFill>
                <a:srgbClr val="FFFFFF"/>
              </a:solidFill>
              <a:latin typeface="Arial"/>
            </a:endParaRPr>
          </a:p>
          <a:p>
            <a:pPr marL="342720" indent="-342360">
              <a:lnSpc>
                <a:spcPct val="100000"/>
              </a:lnSpc>
              <a:spcBef>
                <a:spcPts val="360"/>
              </a:spcBef>
              <a:buClr>
                <a:srgbClr val="FDB913"/>
              </a:buClr>
              <a:buFont typeface="Symbol" charset="2"/>
              <a:buChar char=""/>
            </a:pPr>
            <a:r>
              <a:rPr lang="it-IT" sz="1800" b="0" strike="noStrike" spc="-1">
                <a:solidFill>
                  <a:srgbClr val="F0F0F0"/>
                </a:solidFill>
                <a:latin typeface="Arial"/>
              </a:rPr>
              <a:t>Should “fit” &gt;95% of adult population</a:t>
            </a:r>
            <a:endParaRPr lang="it-IT" sz="1800" b="0" strike="noStrike" spc="-1">
              <a:solidFill>
                <a:srgbClr val="FFFFFF"/>
              </a:solidFill>
              <a:latin typeface="Arial"/>
            </a:endParaRPr>
          </a:p>
          <a:p>
            <a:endParaRPr lang="it-IT" sz="1800" b="0" strike="noStrike" spc="-1">
              <a:solidFill>
                <a:srgbClr val="FFFFFF"/>
              </a:solidFill>
              <a:latin typeface="Arial"/>
            </a:endParaRPr>
          </a:p>
          <a:p>
            <a:pPr marL="342720" indent="-342360">
              <a:lnSpc>
                <a:spcPct val="100000"/>
              </a:lnSpc>
              <a:spcBef>
                <a:spcPts val="360"/>
              </a:spcBef>
            </a:pPr>
            <a:endParaRPr lang="it-IT" sz="1800" b="0" strike="noStrike" spc="-1">
              <a:solidFill>
                <a:srgbClr val="FFFFFF"/>
              </a:solidFill>
              <a:latin typeface="Arial"/>
            </a:endParaRPr>
          </a:p>
        </p:txBody>
      </p:sp>
      <p:pic>
        <p:nvPicPr>
          <p:cNvPr id="620" name="Picture 6"/>
          <p:cNvPicPr/>
          <p:nvPr/>
        </p:nvPicPr>
        <p:blipFill>
          <a:blip r:embed="rId2" cstate="print"/>
          <a:stretch/>
        </p:blipFill>
        <p:spPr>
          <a:xfrm>
            <a:off x="4317480" y="884160"/>
            <a:ext cx="4208040" cy="5486040"/>
          </a:xfrm>
          <a:prstGeom prst="rect">
            <a:avLst/>
          </a:prstGeom>
          <a:ln>
            <a:noFill/>
          </a:ln>
        </p:spPr>
      </p:pic>
      <p:sp>
        <p:nvSpPr>
          <p:cNvPr id="621" name="CustomShape 3"/>
          <p:cNvSpPr/>
          <p:nvPr/>
        </p:nvSpPr>
        <p:spPr>
          <a:xfrm>
            <a:off x="303120" y="46080"/>
            <a:ext cx="8598960" cy="72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3200" b="1" strike="noStrike" spc="-1" dirty="0" err="1">
                <a:solidFill>
                  <a:srgbClr val="FFFF00"/>
                </a:solidFill>
                <a:latin typeface="Arial"/>
                <a:ea typeface="Geneva"/>
              </a:rPr>
              <a:t>Product</a:t>
            </a:r>
            <a:r>
              <a:rPr lang="it-IT" sz="3200" b="1" strike="noStrike" spc="-1" dirty="0">
                <a:solidFill>
                  <a:srgbClr val="FFFF00"/>
                </a:solidFill>
                <a:latin typeface="Arial"/>
                <a:ea typeface="Geneva"/>
              </a:rPr>
              <a:t> Design - </a:t>
            </a:r>
            <a:r>
              <a:rPr lang="it-IT" sz="2800" b="1" strike="noStrike" spc="-1" dirty="0">
                <a:solidFill>
                  <a:srgbClr val="FFFF00"/>
                </a:solidFill>
                <a:latin typeface="Arial"/>
                <a:ea typeface="Geneva"/>
              </a:rPr>
              <a:t>Cannula</a:t>
            </a:r>
            <a:endParaRPr lang="it-IT" sz="2800" b="1" strike="noStrike" spc="-1" dirty="0">
              <a:solidFill>
                <a:srgbClr val="FFFF00"/>
              </a:solidFill>
              <a:latin typeface="Arial"/>
            </a:endParaRPr>
          </a:p>
        </p:txBody>
      </p:sp>
      <p:sp>
        <p:nvSpPr>
          <p:cNvPr id="622" name="CustomShape 4"/>
          <p:cNvSpPr/>
          <p:nvPr/>
        </p:nvSpPr>
        <p:spPr>
          <a:xfrm>
            <a:off x="260280" y="6572160"/>
            <a:ext cx="2768760" cy="196920"/>
          </a:xfrm>
          <a:prstGeom prst="rect">
            <a:avLst/>
          </a:prstGeom>
          <a:noFill/>
          <a:ln>
            <a:solidFill>
              <a:srgbClr val="FF0000"/>
            </a:solid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700" b="0" i="1" strike="noStrike" spc="-1">
                <a:solidFill>
                  <a:srgbClr val="FFFFFF"/>
                </a:solidFill>
                <a:latin typeface="Arial"/>
              </a:rPr>
              <a:t>*Impella RP is not approved or cleared for use in the United States</a:t>
            </a:r>
            <a:endParaRPr lang="it-IT" sz="700" b="0" strike="noStrike" spc="-1">
              <a:latin typeface="Aria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CustomShape 5"/>
          <p:cNvSpPr/>
          <p:nvPr/>
        </p:nvSpPr>
        <p:spPr>
          <a:xfrm>
            <a:off x="467544" y="2708920"/>
            <a:ext cx="8082720" cy="8405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3600" b="1" strike="noStrike" spc="-1" dirty="0" smtClean="0">
                <a:solidFill>
                  <a:srgbClr val="FFFF00"/>
                </a:solidFill>
                <a:latin typeface="Arial"/>
              </a:rPr>
              <a:t>I don’t </a:t>
            </a:r>
            <a:r>
              <a:rPr lang="it-IT" sz="3600" b="1" strike="noStrike" spc="-1" dirty="0" err="1" smtClean="0">
                <a:solidFill>
                  <a:srgbClr val="FFFF00"/>
                </a:solidFill>
                <a:latin typeface="Arial"/>
              </a:rPr>
              <a:t>have</a:t>
            </a:r>
            <a:r>
              <a:rPr lang="it-IT" sz="3600" b="1" strike="noStrike" spc="-1" dirty="0" smtClean="0">
                <a:solidFill>
                  <a:srgbClr val="FFFF00"/>
                </a:solidFill>
                <a:latin typeface="Arial"/>
              </a:rPr>
              <a:t> </a:t>
            </a:r>
            <a:r>
              <a:rPr lang="it-IT" sz="3600" b="1" strike="noStrike" spc="-1" dirty="0" err="1" smtClean="0">
                <a:solidFill>
                  <a:srgbClr val="FFFF00"/>
                </a:solidFill>
                <a:latin typeface="Arial"/>
              </a:rPr>
              <a:t>any</a:t>
            </a:r>
            <a:r>
              <a:rPr lang="it-IT" sz="3600" b="1" strike="noStrike" spc="-1" dirty="0" smtClean="0">
                <a:solidFill>
                  <a:srgbClr val="FFFF00"/>
                </a:solidFill>
                <a:latin typeface="Arial"/>
              </a:rPr>
              <a:t> </a:t>
            </a:r>
            <a:r>
              <a:rPr lang="it-IT" sz="3600" b="1" strike="noStrike" spc="-1" dirty="0" err="1" smtClean="0">
                <a:solidFill>
                  <a:srgbClr val="FFFF00"/>
                </a:solidFill>
                <a:latin typeface="Arial"/>
              </a:rPr>
              <a:t>conflict</a:t>
            </a:r>
            <a:r>
              <a:rPr lang="it-IT" sz="3600" b="1" strike="noStrike" spc="-1" dirty="0" smtClean="0">
                <a:solidFill>
                  <a:srgbClr val="FFFF00"/>
                </a:solidFill>
                <a:latin typeface="Arial"/>
              </a:rPr>
              <a:t> </a:t>
            </a:r>
            <a:r>
              <a:rPr lang="it-IT" sz="3600" b="1" strike="noStrike" spc="-1" dirty="0" err="1" smtClean="0">
                <a:solidFill>
                  <a:srgbClr val="FFFF00"/>
                </a:solidFill>
                <a:latin typeface="Arial"/>
              </a:rPr>
              <a:t>of</a:t>
            </a:r>
            <a:r>
              <a:rPr lang="it-IT" sz="3600" b="1" strike="noStrike" spc="-1" dirty="0" smtClean="0">
                <a:solidFill>
                  <a:srgbClr val="FFFF00"/>
                </a:solidFill>
                <a:latin typeface="Arial"/>
              </a:rPr>
              <a:t> interest</a:t>
            </a:r>
            <a:endParaRPr lang="it-IT" sz="3600" b="1" strike="noStrike" spc="-1" dirty="0">
              <a:solidFill>
                <a:srgbClr val="FFFF00"/>
              </a:solidFill>
              <a:latin typeface="Aria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CustomShape 1"/>
          <p:cNvSpPr/>
          <p:nvPr/>
        </p:nvSpPr>
        <p:spPr>
          <a:xfrm>
            <a:off x="689040" y="1209600"/>
            <a:ext cx="7665840" cy="405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31840" indent="-231480">
              <a:lnSpc>
                <a:spcPct val="100000"/>
              </a:lnSpc>
              <a:spcAft>
                <a:spcPts val="1199"/>
              </a:spcAft>
              <a:buClr>
                <a:srgbClr val="000000"/>
              </a:buClr>
              <a:buFont typeface="Symbol" charset="2"/>
              <a:buChar char=""/>
            </a:pPr>
            <a:r>
              <a:rPr lang="it-IT" sz="2400" b="0" strike="noStrike" spc="-1">
                <a:solidFill>
                  <a:srgbClr val="000000"/>
                </a:solidFill>
                <a:latin typeface="Arial"/>
                <a:ea typeface="Geneva"/>
              </a:rPr>
              <a:t>Restore Stable Hemodynamics</a:t>
            </a:r>
            <a:endParaRPr lang="it-IT" sz="2400" b="0" strike="noStrike" spc="-1">
              <a:latin typeface="Arial"/>
            </a:endParaRPr>
          </a:p>
          <a:p>
            <a:pPr marL="689040" lvl="1" indent="-231480">
              <a:lnSpc>
                <a:spcPct val="100000"/>
              </a:lnSpc>
              <a:spcAft>
                <a:spcPts val="601"/>
              </a:spcAft>
              <a:buClr>
                <a:srgbClr val="000000"/>
              </a:buClr>
              <a:buFont typeface="Symbol" charset="2"/>
              <a:buChar char=""/>
            </a:pPr>
            <a:r>
              <a:rPr lang="it-IT" sz="1800" b="0" i="1" strike="noStrike" spc="-1">
                <a:solidFill>
                  <a:srgbClr val="000000"/>
                </a:solidFill>
                <a:latin typeface="Arial"/>
                <a:ea typeface="Geneva"/>
              </a:rPr>
              <a:t>reversing decline of end-organ perfusion, reducing risk of end-organ failure, breaking cycle of cardiogenic shock</a:t>
            </a:r>
            <a:endParaRPr lang="it-IT" sz="1800" b="0" strike="noStrike" spc="-1">
              <a:latin typeface="Arial"/>
            </a:endParaRPr>
          </a:p>
          <a:p>
            <a:pPr>
              <a:lnSpc>
                <a:spcPct val="100000"/>
              </a:lnSpc>
              <a:spcAft>
                <a:spcPts val="1199"/>
              </a:spcAft>
            </a:pPr>
            <a:endParaRPr lang="it-IT" sz="1800" b="0" strike="noStrike" spc="-1">
              <a:latin typeface="Arial"/>
            </a:endParaRPr>
          </a:p>
          <a:p>
            <a:pPr marL="231840" indent="-231480">
              <a:lnSpc>
                <a:spcPct val="100000"/>
              </a:lnSpc>
              <a:spcAft>
                <a:spcPts val="1199"/>
              </a:spcAft>
              <a:buClr>
                <a:srgbClr val="000000"/>
              </a:buClr>
              <a:buFont typeface="Symbol" charset="2"/>
              <a:buChar char=""/>
            </a:pPr>
            <a:r>
              <a:rPr lang="it-IT" sz="2400" b="0" strike="noStrike" spc="-1">
                <a:solidFill>
                  <a:srgbClr val="000000"/>
                </a:solidFill>
                <a:latin typeface="Arial"/>
                <a:ea typeface="Geneva"/>
              </a:rPr>
              <a:t>Minimize Infarct Size</a:t>
            </a:r>
            <a:endParaRPr lang="it-IT" sz="2400" b="0" strike="noStrike" spc="-1">
              <a:latin typeface="Arial"/>
            </a:endParaRPr>
          </a:p>
          <a:p>
            <a:pPr marL="689040" lvl="1" indent="-231480">
              <a:lnSpc>
                <a:spcPct val="100000"/>
              </a:lnSpc>
              <a:spcAft>
                <a:spcPts val="601"/>
              </a:spcAft>
              <a:buClr>
                <a:srgbClr val="000000"/>
              </a:buClr>
              <a:buFont typeface="Symbol" charset="2"/>
              <a:buChar char=""/>
            </a:pPr>
            <a:r>
              <a:rPr lang="it-IT" sz="1800" b="0" i="1" strike="noStrike" spc="-1">
                <a:solidFill>
                  <a:srgbClr val="000000"/>
                </a:solidFill>
                <a:latin typeface="Arial"/>
                <a:ea typeface="Geneva"/>
              </a:rPr>
              <a:t>reducing myocardial ischemia, halting cell damage, maximizing residual cardiac function</a:t>
            </a:r>
            <a:endParaRPr lang="it-IT" sz="1800" b="0" strike="noStrike" spc="-1">
              <a:latin typeface="Arial"/>
            </a:endParaRPr>
          </a:p>
          <a:p>
            <a:pPr>
              <a:lnSpc>
                <a:spcPct val="100000"/>
              </a:lnSpc>
              <a:spcAft>
                <a:spcPts val="1199"/>
              </a:spcAft>
            </a:pPr>
            <a:endParaRPr lang="it-IT" sz="1800" b="0" strike="noStrike" spc="-1">
              <a:latin typeface="Arial"/>
            </a:endParaRPr>
          </a:p>
          <a:p>
            <a:pPr marL="231840" indent="-231480">
              <a:lnSpc>
                <a:spcPct val="100000"/>
              </a:lnSpc>
              <a:spcAft>
                <a:spcPts val="1199"/>
              </a:spcAft>
              <a:buClr>
                <a:srgbClr val="000000"/>
              </a:buClr>
              <a:buFont typeface="Symbol" charset="2"/>
              <a:buChar char=""/>
            </a:pPr>
            <a:r>
              <a:rPr lang="it-IT" sz="2400" b="0" strike="noStrike" spc="-1">
                <a:solidFill>
                  <a:srgbClr val="000000"/>
                </a:solidFill>
                <a:latin typeface="Arial"/>
                <a:ea typeface="Geneva"/>
              </a:rPr>
              <a:t>Ease-of-Use &amp; Safety</a:t>
            </a:r>
            <a:endParaRPr lang="it-IT" sz="2400" b="0" strike="noStrike" spc="-1">
              <a:latin typeface="Arial"/>
            </a:endParaRPr>
          </a:p>
          <a:p>
            <a:pPr marL="689040" lvl="1" indent="-231480">
              <a:lnSpc>
                <a:spcPct val="100000"/>
              </a:lnSpc>
              <a:spcAft>
                <a:spcPts val="1199"/>
              </a:spcAft>
              <a:buClr>
                <a:srgbClr val="000000"/>
              </a:buClr>
              <a:buFont typeface="Symbol" charset="2"/>
              <a:buChar char=""/>
            </a:pPr>
            <a:r>
              <a:rPr lang="it-IT" sz="1800" b="0" i="1" strike="noStrike" spc="-1">
                <a:solidFill>
                  <a:srgbClr val="000000"/>
                </a:solidFill>
                <a:latin typeface="Arial"/>
                <a:ea typeface="Geneva"/>
              </a:rPr>
              <a:t>consistent with critical treatment time scenarios and risk-benefit considerations of emergency care</a:t>
            </a:r>
            <a:endParaRPr lang="it-IT" sz="1800" b="0" strike="noStrike" spc="-1">
              <a:latin typeface="Arial"/>
            </a:endParaRPr>
          </a:p>
        </p:txBody>
      </p:sp>
      <p:sp>
        <p:nvSpPr>
          <p:cNvPr id="642" name="CustomShape 2"/>
          <p:cNvSpPr/>
          <p:nvPr/>
        </p:nvSpPr>
        <p:spPr>
          <a:xfrm>
            <a:off x="228600" y="241200"/>
            <a:ext cx="8262720" cy="7617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3200" b="0" i="1" strike="noStrike" spc="-1">
                <a:solidFill>
                  <a:srgbClr val="005AB4"/>
                </a:solidFill>
                <a:latin typeface="Arial"/>
              </a:rPr>
              <a:t>AMI - Clinical Goals </a:t>
            </a:r>
            <a:endParaRPr lang="it-IT" sz="3200" b="0" strike="noStrike" spc="-1">
              <a:latin typeface="Arial"/>
            </a:endParaRPr>
          </a:p>
        </p:txBody>
      </p:sp>
      <p:pic>
        <p:nvPicPr>
          <p:cNvPr id="643" name="Picture 2"/>
          <p:cNvPicPr/>
          <p:nvPr/>
        </p:nvPicPr>
        <p:blipFill>
          <a:blip r:embed="rId3" cstate="print"/>
          <a:stretch/>
        </p:blipFill>
        <p:spPr>
          <a:xfrm>
            <a:off x="0" y="0"/>
            <a:ext cx="9143640" cy="6857640"/>
          </a:xfrm>
          <a:prstGeom prst="rect">
            <a:avLst/>
          </a:prstGeom>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CustomShape 1"/>
          <p:cNvSpPr/>
          <p:nvPr/>
        </p:nvSpPr>
        <p:spPr>
          <a:xfrm>
            <a:off x="689040" y="1209600"/>
            <a:ext cx="7665840" cy="405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31840" indent="-231480">
              <a:lnSpc>
                <a:spcPct val="100000"/>
              </a:lnSpc>
              <a:spcAft>
                <a:spcPts val="1199"/>
              </a:spcAft>
              <a:buClr>
                <a:srgbClr val="000000"/>
              </a:buClr>
              <a:buFont typeface="Symbol" charset="2"/>
              <a:buChar char=""/>
            </a:pPr>
            <a:r>
              <a:rPr lang="it-IT" sz="2400" b="0" strike="noStrike" spc="-1">
                <a:solidFill>
                  <a:srgbClr val="000000"/>
                </a:solidFill>
                <a:latin typeface="Arial"/>
                <a:ea typeface="Geneva"/>
              </a:rPr>
              <a:t>Restore Stable Hemodynamics</a:t>
            </a:r>
            <a:endParaRPr lang="it-IT" sz="2400" b="0" strike="noStrike" spc="-1">
              <a:latin typeface="Arial"/>
            </a:endParaRPr>
          </a:p>
          <a:p>
            <a:pPr marL="689040" lvl="1" indent="-231480">
              <a:lnSpc>
                <a:spcPct val="100000"/>
              </a:lnSpc>
              <a:spcAft>
                <a:spcPts val="601"/>
              </a:spcAft>
              <a:buClr>
                <a:srgbClr val="000000"/>
              </a:buClr>
              <a:buFont typeface="Symbol" charset="2"/>
              <a:buChar char=""/>
            </a:pPr>
            <a:r>
              <a:rPr lang="it-IT" sz="1800" b="0" i="1" strike="noStrike" spc="-1">
                <a:solidFill>
                  <a:srgbClr val="000000"/>
                </a:solidFill>
                <a:latin typeface="Arial"/>
                <a:ea typeface="Geneva"/>
              </a:rPr>
              <a:t>reversing decline of end-organ perfusion, reducing risk of end-organ failure, breaking cycle of cardiogenic shock</a:t>
            </a:r>
            <a:endParaRPr lang="it-IT" sz="1800" b="0" strike="noStrike" spc="-1">
              <a:latin typeface="Arial"/>
            </a:endParaRPr>
          </a:p>
          <a:p>
            <a:pPr>
              <a:lnSpc>
                <a:spcPct val="100000"/>
              </a:lnSpc>
              <a:spcAft>
                <a:spcPts val="1199"/>
              </a:spcAft>
            </a:pPr>
            <a:endParaRPr lang="it-IT" sz="1800" b="0" strike="noStrike" spc="-1">
              <a:latin typeface="Arial"/>
            </a:endParaRPr>
          </a:p>
          <a:p>
            <a:pPr marL="231840" indent="-231480">
              <a:lnSpc>
                <a:spcPct val="100000"/>
              </a:lnSpc>
              <a:spcAft>
                <a:spcPts val="1199"/>
              </a:spcAft>
              <a:buClr>
                <a:srgbClr val="000000"/>
              </a:buClr>
              <a:buFont typeface="Symbol" charset="2"/>
              <a:buChar char=""/>
            </a:pPr>
            <a:r>
              <a:rPr lang="it-IT" sz="2400" b="0" strike="noStrike" spc="-1">
                <a:solidFill>
                  <a:srgbClr val="000000"/>
                </a:solidFill>
                <a:latin typeface="Arial"/>
                <a:ea typeface="Geneva"/>
              </a:rPr>
              <a:t>Minimize Infarct Size</a:t>
            </a:r>
            <a:endParaRPr lang="it-IT" sz="2400" b="0" strike="noStrike" spc="-1">
              <a:latin typeface="Arial"/>
            </a:endParaRPr>
          </a:p>
          <a:p>
            <a:pPr marL="689040" lvl="1" indent="-231480">
              <a:lnSpc>
                <a:spcPct val="100000"/>
              </a:lnSpc>
              <a:spcAft>
                <a:spcPts val="601"/>
              </a:spcAft>
              <a:buClr>
                <a:srgbClr val="000000"/>
              </a:buClr>
              <a:buFont typeface="Symbol" charset="2"/>
              <a:buChar char=""/>
            </a:pPr>
            <a:r>
              <a:rPr lang="it-IT" sz="1800" b="0" i="1" strike="noStrike" spc="-1">
                <a:solidFill>
                  <a:srgbClr val="000000"/>
                </a:solidFill>
                <a:latin typeface="Arial"/>
                <a:ea typeface="Geneva"/>
              </a:rPr>
              <a:t>reducing myocardial ischemia, halting cell damage, maximizing residual cardiac function</a:t>
            </a:r>
            <a:endParaRPr lang="it-IT" sz="1800" b="0" strike="noStrike" spc="-1">
              <a:latin typeface="Arial"/>
            </a:endParaRPr>
          </a:p>
          <a:p>
            <a:pPr>
              <a:lnSpc>
                <a:spcPct val="100000"/>
              </a:lnSpc>
              <a:spcAft>
                <a:spcPts val="1199"/>
              </a:spcAft>
            </a:pPr>
            <a:endParaRPr lang="it-IT" sz="1800" b="0" strike="noStrike" spc="-1">
              <a:latin typeface="Arial"/>
            </a:endParaRPr>
          </a:p>
          <a:p>
            <a:pPr marL="231840" indent="-231480">
              <a:lnSpc>
                <a:spcPct val="100000"/>
              </a:lnSpc>
              <a:spcAft>
                <a:spcPts val="1199"/>
              </a:spcAft>
              <a:buClr>
                <a:srgbClr val="000000"/>
              </a:buClr>
              <a:buFont typeface="Symbol" charset="2"/>
              <a:buChar char=""/>
            </a:pPr>
            <a:r>
              <a:rPr lang="it-IT" sz="2400" b="0" strike="noStrike" spc="-1">
                <a:solidFill>
                  <a:srgbClr val="000000"/>
                </a:solidFill>
                <a:latin typeface="Arial"/>
                <a:ea typeface="Geneva"/>
              </a:rPr>
              <a:t>Ease-of-Use &amp; Safety</a:t>
            </a:r>
            <a:endParaRPr lang="it-IT" sz="2400" b="0" strike="noStrike" spc="-1">
              <a:latin typeface="Arial"/>
            </a:endParaRPr>
          </a:p>
          <a:p>
            <a:pPr marL="689040" lvl="1" indent="-231480">
              <a:lnSpc>
                <a:spcPct val="100000"/>
              </a:lnSpc>
              <a:spcAft>
                <a:spcPts val="1199"/>
              </a:spcAft>
              <a:buClr>
                <a:srgbClr val="000000"/>
              </a:buClr>
              <a:buFont typeface="Symbol" charset="2"/>
              <a:buChar char=""/>
            </a:pPr>
            <a:r>
              <a:rPr lang="it-IT" sz="1800" b="0" i="1" strike="noStrike" spc="-1">
                <a:solidFill>
                  <a:srgbClr val="000000"/>
                </a:solidFill>
                <a:latin typeface="Arial"/>
                <a:ea typeface="Geneva"/>
              </a:rPr>
              <a:t>consistent with critical treatment time scenarios and risk-benefit considerations of emergency care</a:t>
            </a:r>
            <a:endParaRPr lang="it-IT" sz="1800" b="0" strike="noStrike" spc="-1">
              <a:latin typeface="Arial"/>
            </a:endParaRPr>
          </a:p>
        </p:txBody>
      </p:sp>
      <p:sp>
        <p:nvSpPr>
          <p:cNvPr id="645" name="CustomShape 2"/>
          <p:cNvSpPr/>
          <p:nvPr/>
        </p:nvSpPr>
        <p:spPr>
          <a:xfrm>
            <a:off x="228600" y="241200"/>
            <a:ext cx="8262720" cy="7617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3200" b="0" i="1" strike="noStrike" spc="-1">
                <a:solidFill>
                  <a:srgbClr val="005AB4"/>
                </a:solidFill>
                <a:latin typeface="Arial"/>
              </a:rPr>
              <a:t>AMI - Clinical Goals </a:t>
            </a:r>
            <a:endParaRPr lang="it-IT" sz="3200" b="0" strike="noStrike" spc="-1">
              <a:latin typeface="Arial"/>
            </a:endParaRPr>
          </a:p>
        </p:txBody>
      </p:sp>
      <p:pic>
        <p:nvPicPr>
          <p:cNvPr id="646" name="Picture 2"/>
          <p:cNvPicPr/>
          <p:nvPr/>
        </p:nvPicPr>
        <p:blipFill>
          <a:blip r:embed="rId3" cstate="print"/>
          <a:stretch/>
        </p:blipFill>
        <p:spPr>
          <a:xfrm>
            <a:off x="0" y="0"/>
            <a:ext cx="9143640" cy="68576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7" name="TextShape 1"/>
          <p:cNvSpPr txBox="1"/>
          <p:nvPr/>
        </p:nvSpPr>
        <p:spPr>
          <a:xfrm>
            <a:off x="228600" y="219240"/>
            <a:ext cx="8915040" cy="76176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How</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Does</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Impella</a:t>
            </a:r>
            <a:r>
              <a:rPr lang="it-IT" sz="2800" b="1" strike="noStrike" cap="small" spc="-1" dirty="0">
                <a:solidFill>
                  <a:srgbClr val="FFFF00"/>
                </a:solidFill>
                <a:latin typeface="Arial"/>
              </a:rPr>
              <a:t> Design </a:t>
            </a:r>
            <a:r>
              <a:rPr lang="it-IT" sz="2800" b="1" strike="noStrike" cap="small" spc="-1" dirty="0" err="1">
                <a:solidFill>
                  <a:srgbClr val="FFFF00"/>
                </a:solidFill>
                <a:latin typeface="Arial"/>
              </a:rPr>
              <a:t>Avoid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Hemolysis</a:t>
            </a:r>
            <a:r>
              <a:rPr lang="it-IT" sz="2800" b="1" strike="noStrike" cap="small" spc="-1" dirty="0">
                <a:solidFill>
                  <a:srgbClr val="FFFF00"/>
                </a:solidFill>
                <a:latin typeface="Arial"/>
              </a:rPr>
              <a:t>?</a:t>
            </a:r>
            <a:endParaRPr lang="it-IT" sz="2800" b="1" strike="noStrike" spc="-1" dirty="0">
              <a:solidFill>
                <a:srgbClr val="FFFF00"/>
              </a:solidFill>
              <a:latin typeface="Arial"/>
            </a:endParaRPr>
          </a:p>
        </p:txBody>
      </p:sp>
      <p:graphicFrame>
        <p:nvGraphicFramePr>
          <p:cNvPr id="648" name="Object 2"/>
          <p:cNvGraphicFramePr>
            <a:graphicFrameLocks noChangeAspect="1"/>
          </p:cNvGraphicFramePr>
          <p:nvPr/>
        </p:nvGraphicFramePr>
        <p:xfrm>
          <a:off x="428760" y="2330280"/>
          <a:ext cx="7822800" cy="2684160"/>
        </p:xfrm>
        <a:graphic>
          <a:graphicData uri="http://schemas.openxmlformats.org/presentationml/2006/ole">
            <p:oleObj spid="_x0000_s1030" r:id="rId4" imgW="7827942" imgH="2688569" progId="">
              <p:embed/>
            </p:oleObj>
          </a:graphicData>
        </a:graphic>
      </p:graphicFrame>
      <p:sp>
        <p:nvSpPr>
          <p:cNvPr id="650" name="CustomShape 3"/>
          <p:cNvSpPr/>
          <p:nvPr/>
        </p:nvSpPr>
        <p:spPr>
          <a:xfrm flipH="1">
            <a:off x="5157000" y="2279520"/>
            <a:ext cx="2860200" cy="2118960"/>
          </a:xfrm>
          <a:custGeom>
            <a:avLst/>
            <a:gdLst/>
            <a:ahLst/>
            <a:cxnLst/>
            <a:rect l="l" t="t" r="r" b="b"/>
            <a:pathLst>
              <a:path w="953" h="1739">
                <a:moveTo>
                  <a:pt x="0" y="1739"/>
                </a:moveTo>
                <a:cubicBezTo>
                  <a:pt x="45" y="1277"/>
                  <a:pt x="91" y="816"/>
                  <a:pt x="182" y="559"/>
                </a:cubicBezTo>
                <a:cubicBezTo>
                  <a:pt x="273" y="302"/>
                  <a:pt x="417" y="0"/>
                  <a:pt x="545" y="197"/>
                </a:cubicBezTo>
                <a:cubicBezTo>
                  <a:pt x="673" y="394"/>
                  <a:pt x="813" y="1066"/>
                  <a:pt x="953" y="1739"/>
                </a:cubicBezTo>
              </a:path>
            </a:pathLst>
          </a:custGeom>
          <a:solidFill>
            <a:srgbClr val="FF0000">
              <a:alpha val="20000"/>
            </a:srgbClr>
          </a:solidFill>
          <a:ln w="28440">
            <a:solidFill>
              <a:srgbClr val="9B0047"/>
            </a:solidFill>
            <a:round/>
          </a:ln>
        </p:spPr>
        <p:style>
          <a:lnRef idx="0">
            <a:scrgbClr r="0" g="0" b="0"/>
          </a:lnRef>
          <a:fillRef idx="0">
            <a:scrgbClr r="0" g="0" b="0"/>
          </a:fillRef>
          <a:effectRef idx="0">
            <a:scrgbClr r="0" g="0" b="0"/>
          </a:effectRef>
          <a:fontRef idx="minor"/>
        </p:style>
      </p:sp>
      <p:sp>
        <p:nvSpPr>
          <p:cNvPr id="651" name="CustomShape 4"/>
          <p:cNvSpPr/>
          <p:nvPr/>
        </p:nvSpPr>
        <p:spPr>
          <a:xfrm>
            <a:off x="5973840" y="3274920"/>
            <a:ext cx="1304640" cy="72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050" b="1" strike="noStrike" spc="-1">
                <a:solidFill>
                  <a:srgbClr val="F0F0F0"/>
                </a:solidFill>
                <a:latin typeface="Arial"/>
              </a:rPr>
              <a:t>Distribution of RBC break point in normal human blood</a:t>
            </a:r>
            <a:endParaRPr lang="it-IT" sz="1050" b="0" strike="noStrike" spc="-1">
              <a:latin typeface="Arial"/>
            </a:endParaRPr>
          </a:p>
        </p:txBody>
      </p:sp>
      <p:sp>
        <p:nvSpPr>
          <p:cNvPr id="652" name="CustomShape 5"/>
          <p:cNvSpPr/>
          <p:nvPr/>
        </p:nvSpPr>
        <p:spPr>
          <a:xfrm>
            <a:off x="1398600" y="3274920"/>
            <a:ext cx="1304640" cy="56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050" b="1" strike="noStrike" spc="-1">
                <a:solidFill>
                  <a:srgbClr val="FFFFFF"/>
                </a:solidFill>
                <a:latin typeface="Arial"/>
              </a:rPr>
              <a:t>Distribution of Impella shear forces</a:t>
            </a:r>
            <a:endParaRPr lang="it-IT" sz="1050" b="0" strike="noStrike" spc="-1">
              <a:latin typeface="Arial"/>
            </a:endParaRPr>
          </a:p>
        </p:txBody>
      </p:sp>
      <p:sp>
        <p:nvSpPr>
          <p:cNvPr id="653" name="CustomShape 6"/>
          <p:cNvSpPr/>
          <p:nvPr/>
        </p:nvSpPr>
        <p:spPr>
          <a:xfrm>
            <a:off x="3500280" y="4883040"/>
            <a:ext cx="19321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800" b="1" strike="noStrike" spc="-1">
                <a:solidFill>
                  <a:srgbClr val="FFFFFF"/>
                </a:solidFill>
                <a:latin typeface="Arial"/>
                <a:ea typeface="Geneva"/>
              </a:rPr>
              <a:t>Shear force (Pa)</a:t>
            </a:r>
            <a:endParaRPr lang="it-IT" sz="1800" b="0" strike="noStrike" spc="-1">
              <a:latin typeface="Arial"/>
            </a:endParaRPr>
          </a:p>
        </p:txBody>
      </p:sp>
      <p:sp>
        <p:nvSpPr>
          <p:cNvPr id="654" name="CustomShape 7"/>
          <p:cNvSpPr/>
          <p:nvPr/>
        </p:nvSpPr>
        <p:spPr>
          <a:xfrm>
            <a:off x="558720" y="1874880"/>
            <a:ext cx="4846320" cy="669600"/>
          </a:xfrm>
          <a:prstGeom prst="leftRightArrow">
            <a:avLst>
              <a:gd name="adj1" fmla="val 74000"/>
              <a:gd name="adj2" fmla="val 50000"/>
            </a:avLst>
          </a:prstGeom>
          <a:gradFill rotWithShape="0">
            <a:gsLst>
              <a:gs pos="0">
                <a:schemeClr val="tx2"/>
              </a:gs>
              <a:gs pos="98000">
                <a:schemeClr val="bg1"/>
              </a:gs>
            </a:gsLst>
            <a:lin ang="10800000"/>
          </a:gradFill>
          <a:ln w="9360">
            <a:solidFill>
              <a:schemeClr val="bg1">
                <a:lumMod val="85000"/>
              </a:schemeClr>
            </a:solidFill>
            <a:round/>
          </a:ln>
        </p:spPr>
        <p:style>
          <a:lnRef idx="0">
            <a:scrgbClr r="0" g="0" b="0"/>
          </a:lnRef>
          <a:fillRef idx="0">
            <a:scrgbClr r="0" g="0" b="0"/>
          </a:fillRef>
          <a:effectRef idx="0">
            <a:scrgbClr r="0" g="0" b="0"/>
          </a:effectRef>
          <a:fontRef idx="minor"/>
        </p:style>
      </p:sp>
      <p:sp>
        <p:nvSpPr>
          <p:cNvPr id="655" name="CustomShape 8"/>
          <p:cNvSpPr/>
          <p:nvPr/>
        </p:nvSpPr>
        <p:spPr>
          <a:xfrm>
            <a:off x="1403640" y="1935000"/>
            <a:ext cx="3142080" cy="577080"/>
          </a:xfrm>
          <a:prstGeom prst="rect">
            <a:avLst/>
          </a:prstGeom>
          <a:noFill/>
          <a:ln>
            <a:noFill/>
          </a:ln>
          <a:effectLst>
            <a:outerShdw blurRad="50800" dir="10260000" algn="ctr" rotWithShape="0">
              <a:schemeClr val="tx1"/>
            </a:outerShdw>
          </a:effectLst>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600" b="1" strike="noStrike" spc="-1">
                <a:solidFill>
                  <a:srgbClr val="000000"/>
                </a:solidFill>
                <a:latin typeface="Arial"/>
              </a:rPr>
              <a:t>Range of Impella Shear Forces</a:t>
            </a:r>
            <a:endParaRPr lang="it-IT" sz="1600" b="0" strike="noStrike" spc="-1">
              <a:latin typeface="Arial"/>
            </a:endParaRPr>
          </a:p>
          <a:p>
            <a:pPr algn="ctr">
              <a:lnSpc>
                <a:spcPct val="100000"/>
              </a:lnSpc>
            </a:pPr>
            <a:r>
              <a:rPr lang="it-IT" sz="1600" b="1" strike="noStrike" spc="-1">
                <a:solidFill>
                  <a:srgbClr val="000000"/>
                </a:solidFill>
                <a:latin typeface="Arial"/>
              </a:rPr>
              <a:t>(below 400 Pa)</a:t>
            </a:r>
            <a:endParaRPr lang="it-IT" sz="1600" b="0" strike="noStrike" spc="-1">
              <a:latin typeface="Arial"/>
            </a:endParaRPr>
          </a:p>
        </p:txBody>
      </p:sp>
      <p:sp>
        <p:nvSpPr>
          <p:cNvPr id="656" name="CustomShape 9"/>
          <p:cNvSpPr/>
          <p:nvPr/>
        </p:nvSpPr>
        <p:spPr>
          <a:xfrm>
            <a:off x="5011560" y="1235160"/>
            <a:ext cx="3126960" cy="669600"/>
          </a:xfrm>
          <a:prstGeom prst="leftRightArrow">
            <a:avLst>
              <a:gd name="adj1" fmla="val 74000"/>
              <a:gd name="adj2" fmla="val 50000"/>
            </a:avLst>
          </a:prstGeom>
          <a:gradFill rotWithShape="0">
            <a:gsLst>
              <a:gs pos="20000">
                <a:schemeClr val="bg1"/>
              </a:gs>
              <a:gs pos="58000">
                <a:srgbClr val="FF0000"/>
              </a:gs>
              <a:gs pos="79000">
                <a:schemeClr val="bg1"/>
              </a:gs>
            </a:gsLst>
            <a:lin ang="0"/>
          </a:gradFill>
          <a:ln w="9360">
            <a:solidFill>
              <a:schemeClr val="bg1">
                <a:lumMod val="85000"/>
              </a:schemeClr>
            </a:solidFill>
            <a:round/>
          </a:ln>
        </p:spPr>
        <p:style>
          <a:lnRef idx="0">
            <a:scrgbClr r="0" g="0" b="0"/>
          </a:lnRef>
          <a:fillRef idx="0">
            <a:scrgbClr r="0" g="0" b="0"/>
          </a:fillRef>
          <a:effectRef idx="0">
            <a:scrgbClr r="0" g="0" b="0"/>
          </a:effectRef>
          <a:fontRef idx="minor"/>
        </p:style>
      </p:sp>
      <p:sp>
        <p:nvSpPr>
          <p:cNvPr id="657" name="CustomShape 10"/>
          <p:cNvSpPr/>
          <p:nvPr/>
        </p:nvSpPr>
        <p:spPr>
          <a:xfrm>
            <a:off x="5145120" y="1295280"/>
            <a:ext cx="2916000" cy="577080"/>
          </a:xfrm>
          <a:prstGeom prst="rect">
            <a:avLst/>
          </a:prstGeom>
          <a:noFill/>
          <a:ln>
            <a:noFill/>
          </a:ln>
          <a:effectLst>
            <a:outerShdw blurRad="50800" dir="10260000" algn="ctr" rotWithShape="0">
              <a:schemeClr val="tx1"/>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600" b="0" strike="noStrike" spc="-1">
                <a:solidFill>
                  <a:srgbClr val="F0F0F0"/>
                </a:solidFill>
                <a:latin typeface="Arial"/>
              </a:rPr>
              <a:t>Range of RBC Break Points (above 400 Pa)</a:t>
            </a:r>
            <a:endParaRPr lang="it-IT" sz="1600" b="0" strike="noStrike" spc="-1">
              <a:latin typeface="Arial"/>
            </a:endParaRPr>
          </a:p>
        </p:txBody>
      </p:sp>
      <p:sp>
        <p:nvSpPr>
          <p:cNvPr id="658" name="CustomShape 11"/>
          <p:cNvSpPr/>
          <p:nvPr/>
        </p:nvSpPr>
        <p:spPr>
          <a:xfrm>
            <a:off x="557280" y="5450040"/>
            <a:ext cx="78213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2400" b="0" i="1" strike="noStrike" spc="-1">
                <a:solidFill>
                  <a:srgbClr val="FDB913"/>
                </a:solidFill>
                <a:latin typeface="Arial"/>
                <a:ea typeface="Geneva"/>
              </a:rPr>
              <a:t>Impella shear forces not strong enough to destroy RBCs</a:t>
            </a:r>
            <a:endParaRPr lang="it-IT" sz="2400" b="0" strike="noStrike" spc="-1">
              <a:latin typeface="Aria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7" name="Group 1"/>
          <p:cNvGrpSpPr/>
          <p:nvPr/>
        </p:nvGrpSpPr>
        <p:grpSpPr>
          <a:xfrm>
            <a:off x="4464720" y="4246200"/>
            <a:ext cx="296640" cy="912240"/>
            <a:chOff x="4464720" y="4246200"/>
            <a:chExt cx="296640" cy="912240"/>
          </a:xfrm>
        </p:grpSpPr>
        <p:pic>
          <p:nvPicPr>
            <p:cNvPr id="678" name="PIJL-RECHTS 17"/>
            <p:cNvPicPr/>
            <p:nvPr/>
          </p:nvPicPr>
          <p:blipFill>
            <a:blip r:embed="rId3" cstate="print"/>
            <a:stretch/>
          </p:blipFill>
          <p:spPr>
            <a:xfrm>
              <a:off x="4464720" y="4246200"/>
              <a:ext cx="296640" cy="912240"/>
            </a:xfrm>
            <a:prstGeom prst="rect">
              <a:avLst/>
            </a:prstGeom>
            <a:ln w="9360">
              <a:noFill/>
            </a:ln>
          </p:spPr>
        </p:pic>
        <p:sp>
          <p:nvSpPr>
            <p:cNvPr id="679" name="CustomShape 2"/>
            <p:cNvSpPr/>
            <p:nvPr/>
          </p:nvSpPr>
          <p:spPr>
            <a:xfrm rot="5400000">
              <a:off x="4226040" y="4606200"/>
              <a:ext cx="779760" cy="115560"/>
            </a:xfrm>
            <a:prstGeom prst="rect">
              <a:avLst/>
            </a:prstGeom>
            <a:noFill/>
            <a:ln w="9360">
              <a:noFill/>
            </a:ln>
          </p:spPr>
          <p:style>
            <a:lnRef idx="0">
              <a:scrgbClr r="0" g="0" b="0"/>
            </a:lnRef>
            <a:fillRef idx="0">
              <a:scrgbClr r="0" g="0" b="0"/>
            </a:fillRef>
            <a:effectRef idx="0">
              <a:scrgbClr r="0" g="0" b="0"/>
            </a:effectRef>
            <a:fontRef idx="minor"/>
          </p:style>
        </p:sp>
      </p:grpSp>
      <p:sp>
        <p:nvSpPr>
          <p:cNvPr id="680" name="CustomShape 3"/>
          <p:cNvSpPr/>
          <p:nvPr/>
        </p:nvSpPr>
        <p:spPr>
          <a:xfrm>
            <a:off x="5818680" y="3092760"/>
            <a:ext cx="2963520" cy="700200"/>
          </a:xfrm>
          <a:prstGeom prst="rect">
            <a:avLst/>
          </a:prstGeom>
          <a:solidFill>
            <a:srgbClr val="FDB913"/>
          </a:solidFill>
          <a:ln>
            <a:noFill/>
          </a:ln>
          <a:effectLst>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p:style>
        <p:txBody>
          <a:bodyPr lIns="90000" tIns="45000" rIns="90000" bIns="45000"/>
          <a:lstStyle/>
          <a:p>
            <a:pPr algn="ctr">
              <a:lnSpc>
                <a:spcPct val="100000"/>
              </a:lnSpc>
            </a:pPr>
            <a:r>
              <a:rPr lang="it-IT" sz="2000" b="1" i="1" strike="noStrike" spc="-1">
                <a:solidFill>
                  <a:srgbClr val="000000"/>
                </a:solidFill>
                <a:latin typeface="Arial"/>
              </a:rPr>
              <a:t>IMPELLA 2.5</a:t>
            </a:r>
            <a:r>
              <a:rPr lang="it-IT" sz="2000" b="1" strike="noStrike" spc="-1" baseline="30000">
                <a:solidFill>
                  <a:srgbClr val="000000"/>
                </a:solidFill>
                <a:latin typeface="Arial"/>
              </a:rPr>
              <a:t>TM</a:t>
            </a:r>
            <a:r>
              <a:rPr lang="it-IT" sz="2000" b="1" i="1" strike="noStrike" spc="-1">
                <a:solidFill>
                  <a:srgbClr val="000000"/>
                </a:solidFill>
                <a:latin typeface="Arial"/>
              </a:rPr>
              <a:t> +</a:t>
            </a:r>
            <a:endParaRPr lang="it-IT" sz="2000" b="0" strike="noStrike" spc="-1">
              <a:latin typeface="Arial"/>
            </a:endParaRPr>
          </a:p>
          <a:p>
            <a:pPr algn="ctr">
              <a:lnSpc>
                <a:spcPct val="100000"/>
              </a:lnSpc>
            </a:pPr>
            <a:r>
              <a:rPr lang="it-IT" sz="2000" b="1" i="1" strike="noStrike" spc="-1">
                <a:solidFill>
                  <a:srgbClr val="000000"/>
                </a:solidFill>
                <a:latin typeface="Arial"/>
              </a:rPr>
              <a:t>PCI</a:t>
            </a:r>
            <a:endParaRPr lang="it-IT" sz="2000" b="0" strike="noStrike" spc="-1">
              <a:latin typeface="Arial"/>
            </a:endParaRPr>
          </a:p>
        </p:txBody>
      </p:sp>
      <p:sp>
        <p:nvSpPr>
          <p:cNvPr id="681" name="CustomShape 4"/>
          <p:cNvSpPr/>
          <p:nvPr/>
        </p:nvSpPr>
        <p:spPr>
          <a:xfrm>
            <a:off x="465840" y="3092760"/>
            <a:ext cx="2971440" cy="700200"/>
          </a:xfrm>
          <a:prstGeom prst="rect">
            <a:avLst/>
          </a:prstGeom>
          <a:solidFill>
            <a:srgbClr val="B2B2B2"/>
          </a:solidFill>
          <a:ln>
            <a:noFill/>
          </a:ln>
          <a:effectLst>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p:style>
        <p:txBody>
          <a:bodyPr lIns="90000" tIns="45000" rIns="90000" bIns="45000"/>
          <a:lstStyle/>
          <a:p>
            <a:pPr algn="ctr">
              <a:lnSpc>
                <a:spcPct val="100000"/>
              </a:lnSpc>
            </a:pPr>
            <a:r>
              <a:rPr lang="it-IT" sz="2000" b="1" i="1" strike="noStrike" spc="-1">
                <a:solidFill>
                  <a:srgbClr val="000000"/>
                </a:solidFill>
                <a:latin typeface="Arial"/>
              </a:rPr>
              <a:t>IABP + </a:t>
            </a:r>
            <a:endParaRPr lang="it-IT" sz="2000" b="0" strike="noStrike" spc="-1">
              <a:latin typeface="Arial"/>
            </a:endParaRPr>
          </a:p>
          <a:p>
            <a:pPr algn="ctr">
              <a:lnSpc>
                <a:spcPct val="100000"/>
              </a:lnSpc>
            </a:pPr>
            <a:r>
              <a:rPr lang="it-IT" sz="2000" b="1" i="1" strike="noStrike" spc="-1">
                <a:solidFill>
                  <a:srgbClr val="000000"/>
                </a:solidFill>
                <a:latin typeface="Arial"/>
              </a:rPr>
              <a:t>PCI</a:t>
            </a:r>
            <a:endParaRPr lang="it-IT" sz="2000" b="0" strike="noStrike" spc="-1">
              <a:latin typeface="Arial"/>
            </a:endParaRPr>
          </a:p>
        </p:txBody>
      </p:sp>
      <p:sp>
        <p:nvSpPr>
          <p:cNvPr id="682" name="CustomShape 5"/>
          <p:cNvSpPr/>
          <p:nvPr/>
        </p:nvSpPr>
        <p:spPr>
          <a:xfrm>
            <a:off x="424440" y="4277520"/>
            <a:ext cx="8359920" cy="395280"/>
          </a:xfrm>
          <a:prstGeom prst="rect">
            <a:avLst/>
          </a:prstGeom>
          <a:solidFill>
            <a:srgbClr val="B2B2B2"/>
          </a:solidFill>
          <a:ln>
            <a:noFill/>
          </a:ln>
          <a:effectLst>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p:style>
        <p:txBody>
          <a:bodyPr lIns="90000" tIns="45000" rIns="90000" bIns="45000"/>
          <a:lstStyle/>
          <a:p>
            <a:pPr algn="ctr">
              <a:lnSpc>
                <a:spcPct val="100000"/>
              </a:lnSpc>
            </a:pPr>
            <a:r>
              <a:rPr lang="it-IT" sz="2000" b="1" i="1" strike="noStrike" spc="-1">
                <a:solidFill>
                  <a:srgbClr val="000000"/>
                </a:solidFill>
                <a:latin typeface="Arial"/>
              </a:rPr>
              <a:t>Primary Endpoint = 30-day Composite MAE* rate </a:t>
            </a:r>
            <a:endParaRPr lang="it-IT" sz="2000" b="0" strike="noStrike" spc="-1">
              <a:latin typeface="Arial"/>
            </a:endParaRPr>
          </a:p>
        </p:txBody>
      </p:sp>
      <p:sp>
        <p:nvSpPr>
          <p:cNvPr id="683" name="CustomShape 6"/>
          <p:cNvSpPr/>
          <p:nvPr/>
        </p:nvSpPr>
        <p:spPr>
          <a:xfrm>
            <a:off x="4290480" y="2725560"/>
            <a:ext cx="62136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400" b="1" i="1" strike="noStrike" spc="-1">
                <a:solidFill>
                  <a:srgbClr val="FFFFFF"/>
                </a:solidFill>
                <a:latin typeface="Arial"/>
              </a:rPr>
              <a:t>1:1</a:t>
            </a:r>
            <a:endParaRPr lang="it-IT" sz="2400" b="0" strike="noStrike" spc="-1">
              <a:latin typeface="Arial"/>
            </a:endParaRPr>
          </a:p>
        </p:txBody>
      </p:sp>
      <p:sp>
        <p:nvSpPr>
          <p:cNvPr id="684" name="CustomShape 7"/>
          <p:cNvSpPr/>
          <p:nvPr/>
        </p:nvSpPr>
        <p:spPr>
          <a:xfrm>
            <a:off x="4374360" y="2407320"/>
            <a:ext cx="479160" cy="397800"/>
          </a:xfrm>
          <a:prstGeom prst="ellipse">
            <a:avLst/>
          </a:prstGeom>
          <a:solidFill>
            <a:srgbClr val="FF0000"/>
          </a:solidFill>
          <a:ln w="9360">
            <a:solidFill>
              <a:srgbClr val="333333"/>
            </a:solidFill>
            <a:round/>
          </a:ln>
        </p:spPr>
        <p:style>
          <a:lnRef idx="0">
            <a:scrgbClr r="0" g="0" b="0"/>
          </a:lnRef>
          <a:fillRef idx="0">
            <a:scrgbClr r="0" g="0" b="0"/>
          </a:fillRef>
          <a:effectRef idx="0">
            <a:scrgbClr r="0" g="0" b="0"/>
          </a:effectRef>
          <a:fontRef idx="minor"/>
        </p:style>
      </p:sp>
      <p:sp>
        <p:nvSpPr>
          <p:cNvPr id="685" name="CustomShape 8"/>
          <p:cNvSpPr/>
          <p:nvPr/>
        </p:nvSpPr>
        <p:spPr>
          <a:xfrm>
            <a:off x="4318920" y="2374920"/>
            <a:ext cx="564840" cy="395280"/>
          </a:xfrm>
          <a:prstGeom prst="rect">
            <a:avLst/>
          </a:prstGeom>
          <a:solidFill>
            <a:srgbClr val="CC0000"/>
          </a:solid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2000" b="1" i="1" strike="noStrike" spc="-1">
                <a:solidFill>
                  <a:srgbClr val="FFFFFF"/>
                </a:solidFill>
                <a:latin typeface="Arial"/>
              </a:rPr>
              <a:t>R</a:t>
            </a:r>
            <a:endParaRPr lang="it-IT" sz="2000" b="0" strike="noStrike" spc="-1">
              <a:latin typeface="Arial"/>
            </a:endParaRPr>
          </a:p>
        </p:txBody>
      </p:sp>
      <p:grpSp>
        <p:nvGrpSpPr>
          <p:cNvPr id="686" name="Group 9"/>
          <p:cNvGrpSpPr/>
          <p:nvPr/>
        </p:nvGrpSpPr>
        <p:grpSpPr>
          <a:xfrm>
            <a:off x="2751840" y="2525400"/>
            <a:ext cx="1609200" cy="574920"/>
            <a:chOff x="2751840" y="2525400"/>
            <a:chExt cx="1609200" cy="574920"/>
          </a:xfrm>
        </p:grpSpPr>
        <p:pic>
          <p:nvPicPr>
            <p:cNvPr id="687" name="Gebogen pijl 13"/>
            <p:cNvPicPr/>
            <p:nvPr/>
          </p:nvPicPr>
          <p:blipFill>
            <a:blip r:embed="rId4" cstate="print"/>
            <a:stretch/>
          </p:blipFill>
          <p:spPr>
            <a:xfrm>
              <a:off x="2751840" y="2525400"/>
              <a:ext cx="1609200" cy="574920"/>
            </a:xfrm>
            <a:prstGeom prst="rect">
              <a:avLst/>
            </a:prstGeom>
            <a:ln w="9360">
              <a:noFill/>
            </a:ln>
          </p:spPr>
        </p:pic>
        <p:sp>
          <p:nvSpPr>
            <p:cNvPr id="688" name="CustomShape 10"/>
            <p:cNvSpPr/>
            <p:nvPr/>
          </p:nvSpPr>
          <p:spPr>
            <a:xfrm rot="16200000">
              <a:off x="3305160" y="2048760"/>
              <a:ext cx="527400" cy="1531800"/>
            </a:xfrm>
            <a:prstGeom prst="rect">
              <a:avLst/>
            </a:prstGeom>
            <a:noFill/>
            <a:ln w="9360">
              <a:noFill/>
            </a:ln>
          </p:spPr>
          <p:style>
            <a:lnRef idx="0">
              <a:scrgbClr r="0" g="0" b="0"/>
            </a:lnRef>
            <a:fillRef idx="0">
              <a:scrgbClr r="0" g="0" b="0"/>
            </a:fillRef>
            <a:effectRef idx="0">
              <a:scrgbClr r="0" g="0" b="0"/>
            </a:effectRef>
            <a:fontRef idx="minor"/>
          </p:style>
        </p:sp>
      </p:grpSp>
      <p:grpSp>
        <p:nvGrpSpPr>
          <p:cNvPr id="689" name="Group 11"/>
          <p:cNvGrpSpPr/>
          <p:nvPr/>
        </p:nvGrpSpPr>
        <p:grpSpPr>
          <a:xfrm>
            <a:off x="4464720" y="1535040"/>
            <a:ext cx="296640" cy="912240"/>
            <a:chOff x="4464720" y="1535040"/>
            <a:chExt cx="296640" cy="912240"/>
          </a:xfrm>
        </p:grpSpPr>
        <p:pic>
          <p:nvPicPr>
            <p:cNvPr id="690" name="PIJL-RECHTS 17"/>
            <p:cNvPicPr/>
            <p:nvPr/>
          </p:nvPicPr>
          <p:blipFill>
            <a:blip r:embed="rId3" cstate="print"/>
            <a:stretch/>
          </p:blipFill>
          <p:spPr>
            <a:xfrm>
              <a:off x="4464720" y="1535040"/>
              <a:ext cx="296640" cy="912240"/>
            </a:xfrm>
            <a:prstGeom prst="rect">
              <a:avLst/>
            </a:prstGeom>
            <a:ln w="9360">
              <a:noFill/>
            </a:ln>
          </p:spPr>
        </p:pic>
        <p:sp>
          <p:nvSpPr>
            <p:cNvPr id="691" name="CustomShape 12"/>
            <p:cNvSpPr/>
            <p:nvPr/>
          </p:nvSpPr>
          <p:spPr>
            <a:xfrm rot="5400000">
              <a:off x="4226040" y="1895040"/>
              <a:ext cx="779760" cy="115560"/>
            </a:xfrm>
            <a:prstGeom prst="rect">
              <a:avLst/>
            </a:prstGeom>
            <a:noFill/>
            <a:ln w="9360">
              <a:noFill/>
            </a:ln>
          </p:spPr>
          <p:style>
            <a:lnRef idx="0">
              <a:scrgbClr r="0" g="0" b="0"/>
            </a:lnRef>
            <a:fillRef idx="0">
              <a:scrgbClr r="0" g="0" b="0"/>
            </a:fillRef>
            <a:effectRef idx="0">
              <a:scrgbClr r="0" g="0" b="0"/>
            </a:effectRef>
            <a:fontRef idx="minor"/>
          </p:style>
        </p:sp>
      </p:grpSp>
      <p:grpSp>
        <p:nvGrpSpPr>
          <p:cNvPr id="692" name="Group 13"/>
          <p:cNvGrpSpPr/>
          <p:nvPr/>
        </p:nvGrpSpPr>
        <p:grpSpPr>
          <a:xfrm>
            <a:off x="4871520" y="2534760"/>
            <a:ext cx="1609200" cy="574920"/>
            <a:chOff x="4871520" y="2534760"/>
            <a:chExt cx="1609200" cy="574920"/>
          </a:xfrm>
        </p:grpSpPr>
        <p:pic>
          <p:nvPicPr>
            <p:cNvPr id="693" name="Gebogen pijl 13"/>
            <p:cNvPicPr/>
            <p:nvPr/>
          </p:nvPicPr>
          <p:blipFill>
            <a:blip r:embed="rId4" cstate="print"/>
            <a:stretch/>
          </p:blipFill>
          <p:spPr>
            <a:xfrm>
              <a:off x="4871520" y="2534760"/>
              <a:ext cx="1609200" cy="574920"/>
            </a:xfrm>
            <a:prstGeom prst="rect">
              <a:avLst/>
            </a:prstGeom>
            <a:ln w="9360">
              <a:noFill/>
            </a:ln>
          </p:spPr>
        </p:pic>
        <p:sp>
          <p:nvSpPr>
            <p:cNvPr id="694" name="CustomShape 14"/>
            <p:cNvSpPr/>
            <p:nvPr/>
          </p:nvSpPr>
          <p:spPr>
            <a:xfrm rot="5400000" flipH="1">
              <a:off x="5398560" y="2057760"/>
              <a:ext cx="527400" cy="1531800"/>
            </a:xfrm>
            <a:prstGeom prst="rect">
              <a:avLst/>
            </a:prstGeom>
            <a:noFill/>
            <a:ln w="9360">
              <a:noFill/>
            </a:ln>
          </p:spPr>
          <p:style>
            <a:lnRef idx="0">
              <a:scrgbClr r="0" g="0" b="0"/>
            </a:lnRef>
            <a:fillRef idx="0">
              <a:scrgbClr r="0" g="0" b="0"/>
            </a:fillRef>
            <a:effectRef idx="0">
              <a:scrgbClr r="0" g="0" b="0"/>
            </a:effectRef>
            <a:fontRef idx="minor"/>
          </p:style>
        </p:sp>
      </p:grpSp>
      <p:grpSp>
        <p:nvGrpSpPr>
          <p:cNvPr id="695" name="Group 15"/>
          <p:cNvGrpSpPr/>
          <p:nvPr/>
        </p:nvGrpSpPr>
        <p:grpSpPr>
          <a:xfrm>
            <a:off x="4452120" y="3736080"/>
            <a:ext cx="1371240" cy="576720"/>
            <a:chOff x="4452120" y="3736080"/>
            <a:chExt cx="1371240" cy="576720"/>
          </a:xfrm>
        </p:grpSpPr>
        <p:pic>
          <p:nvPicPr>
            <p:cNvPr id="696" name="Gebogen pijl 13"/>
            <p:cNvPicPr/>
            <p:nvPr/>
          </p:nvPicPr>
          <p:blipFill>
            <a:blip r:embed="rId4" cstate="print"/>
            <a:stretch/>
          </p:blipFill>
          <p:spPr>
            <a:xfrm>
              <a:off x="4452120" y="3736080"/>
              <a:ext cx="1371240" cy="576720"/>
            </a:xfrm>
            <a:prstGeom prst="rect">
              <a:avLst/>
            </a:prstGeom>
            <a:ln w="9360">
              <a:noFill/>
            </a:ln>
          </p:spPr>
        </p:pic>
        <p:sp>
          <p:nvSpPr>
            <p:cNvPr id="697" name="CustomShape 16"/>
            <p:cNvSpPr/>
            <p:nvPr/>
          </p:nvSpPr>
          <p:spPr>
            <a:xfrm rot="16200000">
              <a:off x="4883760" y="3373560"/>
              <a:ext cx="528840" cy="1305360"/>
            </a:xfrm>
            <a:prstGeom prst="rect">
              <a:avLst/>
            </a:prstGeom>
            <a:noFill/>
            <a:ln w="9360">
              <a:noFill/>
            </a:ln>
          </p:spPr>
          <p:style>
            <a:lnRef idx="0">
              <a:scrgbClr r="0" g="0" b="0"/>
            </a:lnRef>
            <a:fillRef idx="0">
              <a:scrgbClr r="0" g="0" b="0"/>
            </a:fillRef>
            <a:effectRef idx="0">
              <a:scrgbClr r="0" g="0" b="0"/>
            </a:effectRef>
            <a:fontRef idx="minor"/>
          </p:style>
        </p:sp>
      </p:grpSp>
      <p:pic>
        <p:nvPicPr>
          <p:cNvPr id="698" name="Gebogen pijl 13"/>
          <p:cNvPicPr/>
          <p:nvPr/>
        </p:nvPicPr>
        <p:blipFill>
          <a:blip r:embed="rId5" cstate="print"/>
          <a:stretch/>
        </p:blipFill>
        <p:spPr>
          <a:xfrm>
            <a:off x="3413880" y="3747600"/>
            <a:ext cx="1371240" cy="576720"/>
          </a:xfrm>
          <a:prstGeom prst="rect">
            <a:avLst/>
          </a:prstGeom>
          <a:ln w="9360">
            <a:noFill/>
          </a:ln>
        </p:spPr>
      </p:pic>
      <p:sp>
        <p:nvSpPr>
          <p:cNvPr id="699" name="CustomShape 17"/>
          <p:cNvSpPr/>
          <p:nvPr/>
        </p:nvSpPr>
        <p:spPr>
          <a:xfrm>
            <a:off x="549000" y="843840"/>
            <a:ext cx="8133480" cy="1292760"/>
          </a:xfrm>
          <a:prstGeom prst="roundRect">
            <a:avLst>
              <a:gd name="adj" fmla="val 16667"/>
            </a:avLst>
          </a:prstGeom>
          <a:ln>
            <a:noFill/>
          </a:ln>
          <a:effectLst>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p:style>
        <p:txBody>
          <a:bodyPr lIns="90000" tIns="45000" rIns="90000" bIns="45000" anchor="ctr"/>
          <a:lstStyle/>
          <a:p>
            <a:pPr algn="ctr">
              <a:lnSpc>
                <a:spcPct val="100000"/>
              </a:lnSpc>
            </a:pPr>
            <a:r>
              <a:rPr lang="it-IT" sz="1600" b="1" i="1" strike="noStrike" spc="-1">
                <a:solidFill>
                  <a:srgbClr val="000000"/>
                </a:solidFill>
                <a:latin typeface="Arial"/>
              </a:rPr>
              <a:t>Patients </a:t>
            </a:r>
            <a:r>
              <a:rPr lang="it-IT" sz="1600" b="1" i="1" u="sng" strike="noStrike" spc="-1">
                <a:solidFill>
                  <a:srgbClr val="000000"/>
                </a:solidFill>
                <a:uFillTx/>
                <a:latin typeface="Arial"/>
              </a:rPr>
              <a:t>Requiring</a:t>
            </a:r>
            <a:r>
              <a:rPr lang="it-IT" sz="1600" b="1" i="1" strike="noStrike" spc="-1">
                <a:solidFill>
                  <a:srgbClr val="000000"/>
                </a:solidFill>
                <a:latin typeface="Arial"/>
              </a:rPr>
              <a:t> Prophylactic Hemodynamic Support  </a:t>
            </a:r>
            <a:endParaRPr lang="it-IT" sz="1600" b="0" strike="noStrike" spc="-1">
              <a:latin typeface="Arial"/>
            </a:endParaRPr>
          </a:p>
          <a:p>
            <a:pPr algn="ctr">
              <a:lnSpc>
                <a:spcPct val="100000"/>
              </a:lnSpc>
            </a:pPr>
            <a:r>
              <a:rPr lang="it-IT" sz="1600" b="1" i="1" strike="noStrike" spc="-1">
                <a:solidFill>
                  <a:srgbClr val="000000"/>
                </a:solidFill>
                <a:latin typeface="Arial"/>
              </a:rPr>
              <a:t>During </a:t>
            </a:r>
            <a:r>
              <a:rPr lang="it-IT" sz="1600" b="1" i="1" u="sng" strike="noStrike" spc="-1">
                <a:solidFill>
                  <a:srgbClr val="000000"/>
                </a:solidFill>
                <a:uFillTx/>
                <a:latin typeface="Arial"/>
              </a:rPr>
              <a:t>Non-Emergent</a:t>
            </a:r>
            <a:r>
              <a:rPr lang="it-IT" sz="1600" b="1" i="1" strike="noStrike" spc="-1">
                <a:solidFill>
                  <a:srgbClr val="000000"/>
                </a:solidFill>
                <a:latin typeface="Arial"/>
              </a:rPr>
              <a:t> High Risk PCI on </a:t>
            </a:r>
            <a:endParaRPr lang="it-IT" sz="1600" b="0" strike="noStrike" spc="-1">
              <a:latin typeface="Arial"/>
            </a:endParaRPr>
          </a:p>
          <a:p>
            <a:pPr algn="ctr">
              <a:lnSpc>
                <a:spcPct val="100000"/>
              </a:lnSpc>
            </a:pPr>
            <a:r>
              <a:rPr lang="it-IT" sz="1600" b="1" i="1" strike="noStrike" spc="-1">
                <a:solidFill>
                  <a:srgbClr val="000000"/>
                </a:solidFill>
                <a:latin typeface="Arial"/>
              </a:rPr>
              <a:t>Unprotected LM/Last Patent Conduit and LVEF≤35% </a:t>
            </a:r>
            <a:r>
              <a:rPr lang="it-IT" sz="1600" b="1" i="1" u="sng" strike="noStrike" spc="-1">
                <a:solidFill>
                  <a:srgbClr val="000000"/>
                </a:solidFill>
                <a:uFillTx/>
                <a:latin typeface="Arial"/>
              </a:rPr>
              <a:t>OR</a:t>
            </a:r>
            <a:r>
              <a:rPr lang="it-IT" sz="1600" b="1" i="1" strike="noStrike" spc="-1">
                <a:solidFill>
                  <a:srgbClr val="000000"/>
                </a:solidFill>
                <a:latin typeface="Arial"/>
              </a:rPr>
              <a:t> </a:t>
            </a:r>
            <a:endParaRPr lang="it-IT" sz="1600" b="0" strike="noStrike" spc="-1">
              <a:latin typeface="Arial"/>
            </a:endParaRPr>
          </a:p>
          <a:p>
            <a:pPr algn="ctr">
              <a:lnSpc>
                <a:spcPct val="100000"/>
              </a:lnSpc>
            </a:pPr>
            <a:r>
              <a:rPr lang="it-IT" sz="1600" b="1" i="1" strike="noStrike" spc="-1">
                <a:solidFill>
                  <a:srgbClr val="000000"/>
                </a:solidFill>
                <a:latin typeface="Arial"/>
              </a:rPr>
              <a:t>3 Vessel Disease and LVEF≤30%</a:t>
            </a:r>
            <a:endParaRPr lang="it-IT" sz="1600" b="0" strike="noStrike" spc="-1">
              <a:latin typeface="Arial"/>
            </a:endParaRPr>
          </a:p>
        </p:txBody>
      </p:sp>
      <p:sp>
        <p:nvSpPr>
          <p:cNvPr id="700" name="CustomShape 18"/>
          <p:cNvSpPr/>
          <p:nvPr/>
        </p:nvSpPr>
        <p:spPr>
          <a:xfrm>
            <a:off x="424440" y="5132520"/>
            <a:ext cx="8359920" cy="395280"/>
          </a:xfrm>
          <a:prstGeom prst="rect">
            <a:avLst/>
          </a:prstGeom>
          <a:solidFill>
            <a:srgbClr val="B2B2B2"/>
          </a:solidFill>
          <a:ln>
            <a:noFill/>
          </a:ln>
          <a:effectLst>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p:style>
        <p:txBody>
          <a:bodyPr lIns="90000" tIns="45000" rIns="90000" bIns="45000"/>
          <a:lstStyle/>
          <a:p>
            <a:pPr algn="ctr">
              <a:lnSpc>
                <a:spcPct val="100000"/>
              </a:lnSpc>
            </a:pPr>
            <a:r>
              <a:rPr lang="it-IT" sz="2000" b="1" i="1" strike="noStrike" spc="-1">
                <a:solidFill>
                  <a:srgbClr val="000000"/>
                </a:solidFill>
                <a:latin typeface="Arial"/>
              </a:rPr>
              <a:t>Follow-up of the Composite MAE* rate at 90 days </a:t>
            </a:r>
            <a:endParaRPr lang="it-IT" sz="2000" b="0" strike="noStrike" spc="-1">
              <a:latin typeface="Arial"/>
            </a:endParaRPr>
          </a:p>
        </p:txBody>
      </p:sp>
      <p:sp>
        <p:nvSpPr>
          <p:cNvPr id="701" name="CustomShape 19"/>
          <p:cNvSpPr/>
          <p:nvPr/>
        </p:nvSpPr>
        <p:spPr>
          <a:xfrm>
            <a:off x="11880" y="5900400"/>
            <a:ext cx="914364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800" b="1" i="1" strike="noStrike" spc="-1">
                <a:solidFill>
                  <a:srgbClr val="FFFFFF"/>
                </a:solidFill>
                <a:latin typeface="Arial"/>
              </a:rPr>
              <a:t>*Major Adverse Events (MAE) : </a:t>
            </a:r>
            <a:endParaRPr lang="it-IT" sz="800" b="0" strike="noStrike" spc="-1">
              <a:latin typeface="Arial"/>
            </a:endParaRPr>
          </a:p>
          <a:p>
            <a:pPr>
              <a:lnSpc>
                <a:spcPct val="100000"/>
              </a:lnSpc>
            </a:pPr>
            <a:r>
              <a:rPr lang="it-IT" sz="800" b="1" i="1" strike="noStrike" spc="-1">
                <a:solidFill>
                  <a:srgbClr val="FFFFFF"/>
                </a:solidFill>
                <a:latin typeface="Arial"/>
              </a:rPr>
              <a:t>Death, MI (&gt;3xULN CK-MB or Troponin) , Stroke/TIA, Repeat Revasc, Cardiac or Vascular Operation or Vasc. Operation for limb ischemia, Acute Renal Dysfunction, Increase in Aortic insufficiency, Severe Hypotension, CPR/VT, Angio Failure</a:t>
            </a:r>
            <a:endParaRPr lang="it-IT" sz="800" b="0" strike="noStrike" spc="-1">
              <a:latin typeface="Arial"/>
            </a:endParaRPr>
          </a:p>
        </p:txBody>
      </p:sp>
      <p:sp>
        <p:nvSpPr>
          <p:cNvPr id="702" name="CustomShape 20"/>
          <p:cNvSpPr/>
          <p:nvPr/>
        </p:nvSpPr>
        <p:spPr>
          <a:xfrm>
            <a:off x="0" y="6599520"/>
            <a:ext cx="4571640" cy="18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600" b="0" i="1" strike="noStrike" spc="-1">
                <a:solidFill>
                  <a:srgbClr val="B2B2B2"/>
                </a:solidFill>
                <a:latin typeface="Arial"/>
              </a:rPr>
              <a:t>O’Neill et al, Circulation. 2012;126(14):1717-27 </a:t>
            </a:r>
            <a:endParaRPr lang="it-IT" sz="600" b="0" strike="noStrike" spc="-1">
              <a:latin typeface="Arial"/>
            </a:endParaRPr>
          </a:p>
        </p:txBody>
      </p:sp>
      <p:sp>
        <p:nvSpPr>
          <p:cNvPr id="703" name="TextShape 21"/>
          <p:cNvSpPr txBox="1"/>
          <p:nvPr/>
        </p:nvSpPr>
        <p:spPr>
          <a:xfrm>
            <a:off x="284040" y="47520"/>
            <a:ext cx="862812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Protect</a:t>
            </a:r>
            <a:r>
              <a:rPr lang="it-IT" sz="2800" b="1" strike="noStrike" cap="small" spc="-1" dirty="0">
                <a:solidFill>
                  <a:srgbClr val="FFFF00"/>
                </a:solidFill>
                <a:latin typeface="Arial"/>
              </a:rPr>
              <a:t> II Trial Design</a:t>
            </a:r>
            <a:endParaRPr lang="it-IT" sz="2800" b="1" strike="noStrike" spc="-1" dirty="0">
              <a:solidFill>
                <a:srgbClr val="FFFF00"/>
              </a:solidFill>
              <a:latin typeface="Aria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CustomShape 1"/>
          <p:cNvSpPr/>
          <p:nvPr/>
        </p:nvSpPr>
        <p:spPr>
          <a:xfrm flipH="1" flipV="1">
            <a:off x="108720" y="1171080"/>
            <a:ext cx="180720" cy="307440"/>
          </a:xfrm>
          <a:prstGeom prst="rect">
            <a:avLst/>
          </a:prstGeom>
          <a:solidFill>
            <a:schemeClr val="bg2">
              <a:lumMod val="90000"/>
            </a:schemeClr>
          </a:solidFill>
          <a:ln>
            <a:noFill/>
          </a:ln>
        </p:spPr>
        <p:style>
          <a:lnRef idx="0">
            <a:scrgbClr r="0" g="0" b="0"/>
          </a:lnRef>
          <a:fillRef idx="0">
            <a:scrgbClr r="0" g="0" b="0"/>
          </a:fillRef>
          <a:effectRef idx="0">
            <a:scrgbClr r="0" g="0" b="0"/>
          </a:effectRef>
          <a:fontRef idx="minor"/>
        </p:style>
      </p:sp>
      <p:sp>
        <p:nvSpPr>
          <p:cNvPr id="705" name="CustomShape 2"/>
          <p:cNvSpPr/>
          <p:nvPr/>
        </p:nvSpPr>
        <p:spPr>
          <a:xfrm>
            <a:off x="108720" y="1503000"/>
            <a:ext cx="180720" cy="307440"/>
          </a:xfrm>
          <a:prstGeom prst="rect">
            <a:avLst/>
          </a:prstGeom>
          <a:solidFill>
            <a:srgbClr val="FFC000"/>
          </a:solidFill>
          <a:ln>
            <a:noFill/>
          </a:ln>
        </p:spPr>
        <p:style>
          <a:lnRef idx="0">
            <a:scrgbClr r="0" g="0" b="0"/>
          </a:lnRef>
          <a:fillRef idx="0">
            <a:scrgbClr r="0" g="0" b="0"/>
          </a:fillRef>
          <a:effectRef idx="0">
            <a:scrgbClr r="0" g="0" b="0"/>
          </a:effectRef>
          <a:fontRef idx="minor"/>
        </p:style>
      </p:sp>
      <p:sp>
        <p:nvSpPr>
          <p:cNvPr id="706" name="CustomShape 3"/>
          <p:cNvSpPr/>
          <p:nvPr/>
        </p:nvSpPr>
        <p:spPr>
          <a:xfrm>
            <a:off x="359640" y="1158840"/>
            <a:ext cx="5299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IABP</a:t>
            </a:r>
            <a:endParaRPr lang="it-IT" sz="1200" b="0" strike="noStrike" spc="-1">
              <a:latin typeface="Arial"/>
            </a:endParaRPr>
          </a:p>
        </p:txBody>
      </p:sp>
      <p:sp>
        <p:nvSpPr>
          <p:cNvPr id="707" name="CustomShape 4"/>
          <p:cNvSpPr/>
          <p:nvPr/>
        </p:nvSpPr>
        <p:spPr>
          <a:xfrm>
            <a:off x="360000" y="1490760"/>
            <a:ext cx="82728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IMPELLA</a:t>
            </a:r>
            <a:endParaRPr lang="it-IT" sz="1200" b="0" strike="noStrike" spc="-1">
              <a:latin typeface="Arial"/>
            </a:endParaRPr>
          </a:p>
        </p:txBody>
      </p:sp>
      <p:grpSp>
        <p:nvGrpSpPr>
          <p:cNvPr id="708" name="Group 5"/>
          <p:cNvGrpSpPr/>
          <p:nvPr/>
        </p:nvGrpSpPr>
        <p:grpSpPr>
          <a:xfrm>
            <a:off x="274320" y="1500480"/>
            <a:ext cx="4102200" cy="4603320"/>
            <a:chOff x="274320" y="1500480"/>
            <a:chExt cx="4102200" cy="4603320"/>
          </a:xfrm>
        </p:grpSpPr>
        <p:graphicFrame>
          <p:nvGraphicFramePr>
            <p:cNvPr id="709" name="Chart 21"/>
            <p:cNvGraphicFramePr/>
            <p:nvPr/>
          </p:nvGraphicFramePr>
          <p:xfrm>
            <a:off x="274320" y="1847160"/>
            <a:ext cx="4102200" cy="4256640"/>
          </p:xfrm>
          <a:graphic>
            <a:graphicData uri="http://schemas.openxmlformats.org/drawingml/2006/chart">
              <c:chart xmlns:c="http://schemas.openxmlformats.org/drawingml/2006/chart" xmlns:r="http://schemas.openxmlformats.org/officeDocument/2006/relationships" r:id="rId3"/>
            </a:graphicData>
          </a:graphic>
        </p:graphicFrame>
        <p:grpSp>
          <p:nvGrpSpPr>
            <p:cNvPr id="710" name="Group 6"/>
            <p:cNvGrpSpPr/>
            <p:nvPr/>
          </p:nvGrpSpPr>
          <p:grpSpPr>
            <a:xfrm>
              <a:off x="357120" y="2356560"/>
              <a:ext cx="1784880" cy="3028320"/>
              <a:chOff x="357120" y="2356560"/>
              <a:chExt cx="1784880" cy="3028320"/>
            </a:xfrm>
          </p:grpSpPr>
          <p:sp>
            <p:nvSpPr>
              <p:cNvPr id="711" name="CustomShape 7"/>
              <p:cNvSpPr/>
              <p:nvPr/>
            </p:nvSpPr>
            <p:spPr>
              <a:xfrm>
                <a:off x="921600" y="2356560"/>
                <a:ext cx="83016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400" b="0" i="1" strike="noStrike" spc="-1">
                    <a:solidFill>
                      <a:srgbClr val="FDB913"/>
                    </a:solidFill>
                    <a:latin typeface="Arial"/>
                  </a:rPr>
                  <a:t>p=0.092</a:t>
                </a:r>
                <a:endParaRPr lang="it-IT" sz="1400" b="0" strike="noStrike" spc="-1">
                  <a:latin typeface="Arial"/>
                </a:endParaRPr>
              </a:p>
            </p:txBody>
          </p:sp>
          <p:sp>
            <p:nvSpPr>
              <p:cNvPr id="712" name="CustomShape 8"/>
              <p:cNvSpPr/>
              <p:nvPr/>
            </p:nvSpPr>
            <p:spPr>
              <a:xfrm>
                <a:off x="1157760" y="5127120"/>
                <a:ext cx="98424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100" b="0" strike="noStrike" spc="-1">
                    <a:solidFill>
                      <a:srgbClr val="000000"/>
                    </a:solidFill>
                    <a:latin typeface="Arial"/>
                  </a:rPr>
                  <a:t>N=216</a:t>
                </a:r>
                <a:endParaRPr lang="it-IT" sz="1100" b="0" strike="noStrike" spc="-1">
                  <a:latin typeface="Arial"/>
                </a:endParaRPr>
              </a:p>
            </p:txBody>
          </p:sp>
          <p:sp>
            <p:nvSpPr>
              <p:cNvPr id="713" name="CustomShape 9"/>
              <p:cNvSpPr/>
              <p:nvPr/>
            </p:nvSpPr>
            <p:spPr>
              <a:xfrm>
                <a:off x="357120" y="5113440"/>
                <a:ext cx="102960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100" b="0" strike="noStrike" spc="-1">
                    <a:solidFill>
                      <a:srgbClr val="000000"/>
                    </a:solidFill>
                    <a:latin typeface="Arial"/>
                  </a:rPr>
                  <a:t>N=211</a:t>
                </a:r>
                <a:endParaRPr lang="it-IT" sz="1100" b="0" strike="noStrike" spc="-1">
                  <a:latin typeface="Arial"/>
                </a:endParaRPr>
              </a:p>
            </p:txBody>
          </p:sp>
        </p:grpSp>
        <p:grpSp>
          <p:nvGrpSpPr>
            <p:cNvPr id="714" name="Group 10"/>
            <p:cNvGrpSpPr/>
            <p:nvPr/>
          </p:nvGrpSpPr>
          <p:grpSpPr>
            <a:xfrm>
              <a:off x="2561400" y="1500480"/>
              <a:ext cx="1813680" cy="3870720"/>
              <a:chOff x="2561400" y="1500480"/>
              <a:chExt cx="1813680" cy="3870720"/>
            </a:xfrm>
          </p:grpSpPr>
          <p:sp>
            <p:nvSpPr>
              <p:cNvPr id="715" name="CustomShape 11"/>
              <p:cNvSpPr/>
              <p:nvPr/>
            </p:nvSpPr>
            <p:spPr>
              <a:xfrm>
                <a:off x="2849400" y="1500480"/>
                <a:ext cx="83016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400" b="0" i="1" strike="noStrike" spc="-1">
                    <a:solidFill>
                      <a:srgbClr val="FDB913"/>
                    </a:solidFill>
                    <a:latin typeface="Arial"/>
                  </a:rPr>
                  <a:t>p=0.023</a:t>
                </a:r>
                <a:endParaRPr lang="it-IT" sz="1400" b="0" strike="noStrike" spc="-1">
                  <a:latin typeface="Arial"/>
                </a:endParaRPr>
              </a:p>
            </p:txBody>
          </p:sp>
          <p:sp>
            <p:nvSpPr>
              <p:cNvPr id="716" name="CustomShape 12"/>
              <p:cNvSpPr/>
              <p:nvPr/>
            </p:nvSpPr>
            <p:spPr>
              <a:xfrm>
                <a:off x="3390840" y="5113440"/>
                <a:ext cx="98424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100" b="0" strike="noStrike" spc="-1">
                    <a:solidFill>
                      <a:srgbClr val="000000"/>
                    </a:solidFill>
                    <a:latin typeface="Arial"/>
                  </a:rPr>
                  <a:t>N=215</a:t>
                </a:r>
                <a:endParaRPr lang="it-IT" sz="1100" b="0" strike="noStrike" spc="-1">
                  <a:latin typeface="Arial"/>
                </a:endParaRPr>
              </a:p>
            </p:txBody>
          </p:sp>
          <p:sp>
            <p:nvSpPr>
              <p:cNvPr id="717" name="CustomShape 13"/>
              <p:cNvSpPr/>
              <p:nvPr/>
            </p:nvSpPr>
            <p:spPr>
              <a:xfrm>
                <a:off x="2561400" y="5113440"/>
                <a:ext cx="106524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100" b="0" strike="noStrike" spc="-1">
                    <a:solidFill>
                      <a:srgbClr val="000000"/>
                    </a:solidFill>
                    <a:latin typeface="Arial"/>
                  </a:rPr>
                  <a:t>N=210</a:t>
                </a:r>
                <a:endParaRPr lang="it-IT" sz="1100" b="0" strike="noStrike" spc="-1">
                  <a:latin typeface="Arial"/>
                </a:endParaRPr>
              </a:p>
            </p:txBody>
          </p:sp>
        </p:grpSp>
      </p:grpSp>
      <p:sp>
        <p:nvSpPr>
          <p:cNvPr id="718" name="TextShape 14"/>
          <p:cNvSpPr txBox="1"/>
          <p:nvPr/>
        </p:nvSpPr>
        <p:spPr>
          <a:xfrm>
            <a:off x="387720" y="176760"/>
            <a:ext cx="8551080" cy="735840"/>
          </a:xfrm>
          <a:prstGeom prst="rect">
            <a:avLst/>
          </a:prstGeom>
          <a:noFill/>
          <a:ln w="9360">
            <a:noFill/>
          </a:ln>
        </p:spPr>
        <p:txBody>
          <a:bodyPr/>
          <a:lstStyle/>
          <a:p>
            <a:pPr algn="ctr">
              <a:lnSpc>
                <a:spcPct val="100000"/>
              </a:lnSpc>
            </a:pPr>
            <a:r>
              <a:rPr lang="it-IT" sz="2800" b="1" strike="noStrike" cap="small" spc="-1" dirty="0">
                <a:solidFill>
                  <a:srgbClr val="FFFF00"/>
                </a:solidFill>
                <a:latin typeface="Arial"/>
              </a:rPr>
              <a:t>PROTECT II: Per </a:t>
            </a:r>
            <a:r>
              <a:rPr lang="it-IT" sz="2800" b="1" strike="noStrike" cap="small" spc="-1" dirty="0" err="1">
                <a:solidFill>
                  <a:srgbClr val="FFFF00"/>
                </a:solidFill>
                <a:latin typeface="Arial"/>
              </a:rPr>
              <a:t>Protocol</a:t>
            </a:r>
            <a:r>
              <a:rPr lang="it-IT" sz="2800" b="1" strike="noStrike" cap="small" spc="-1" dirty="0">
                <a:solidFill>
                  <a:srgbClr val="FFFF00"/>
                </a:solidFill>
                <a:latin typeface="Arial"/>
              </a:rPr>
              <a:t> MAE (N=427)</a:t>
            </a:r>
            <a:endParaRPr lang="it-IT" sz="2800" b="1" strike="noStrike" spc="-1" dirty="0">
              <a:solidFill>
                <a:srgbClr val="FFFF00"/>
              </a:solidFill>
              <a:latin typeface="Arial"/>
            </a:endParaRPr>
          </a:p>
        </p:txBody>
      </p:sp>
      <p:sp>
        <p:nvSpPr>
          <p:cNvPr id="719" name="CustomShape 15"/>
          <p:cNvSpPr/>
          <p:nvPr/>
        </p:nvSpPr>
        <p:spPr>
          <a:xfrm>
            <a:off x="0" y="6599520"/>
            <a:ext cx="263412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800" b="0" strike="noStrike" spc="-1">
                <a:solidFill>
                  <a:srgbClr val="B2B2B2"/>
                </a:solidFill>
                <a:latin typeface="Arial"/>
              </a:rPr>
              <a:t>O’Neill et al, Circulation. 2012;126(14):1717-27 </a:t>
            </a:r>
            <a:endParaRPr lang="it-IT" sz="800" b="0" strike="noStrike" spc="-1">
              <a:latin typeface="Arial"/>
            </a:endParaRPr>
          </a:p>
        </p:txBody>
      </p:sp>
      <p:pic>
        <p:nvPicPr>
          <p:cNvPr id="720" name="Picture 4"/>
          <p:cNvPicPr/>
          <p:nvPr/>
        </p:nvPicPr>
        <p:blipFill>
          <a:blip r:embed="rId4" cstate="print"/>
          <a:stretch/>
        </p:blipFill>
        <p:spPr>
          <a:xfrm>
            <a:off x="4642200" y="1831320"/>
            <a:ext cx="4232520" cy="4331880"/>
          </a:xfrm>
          <a:prstGeom prst="rect">
            <a:avLst/>
          </a:prstGeom>
          <a:ln w="9360">
            <a:noFill/>
          </a:ln>
          <a:effectLst>
            <a:outerShdw blurRad="50800" dist="76200" dir="5400000" algn="t" rotWithShape="0">
              <a:srgbClr val="000000">
                <a:alpha val="40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1" name="Chart 6"/>
          <p:cNvGraphicFramePr/>
          <p:nvPr/>
        </p:nvGraphicFramePr>
        <p:xfrm>
          <a:off x="2520720" y="3328920"/>
          <a:ext cx="4102200" cy="3827520"/>
        </p:xfrm>
        <a:graphic>
          <a:graphicData uri="http://schemas.openxmlformats.org/drawingml/2006/chart">
            <c:chart xmlns:c="http://schemas.openxmlformats.org/drawingml/2006/chart" xmlns:r="http://schemas.openxmlformats.org/officeDocument/2006/relationships" r:id="rId3"/>
          </a:graphicData>
        </a:graphic>
      </p:graphicFrame>
      <p:sp>
        <p:nvSpPr>
          <p:cNvPr id="722" name="CustomShape 1"/>
          <p:cNvSpPr/>
          <p:nvPr/>
        </p:nvSpPr>
        <p:spPr>
          <a:xfrm>
            <a:off x="1928880" y="2218320"/>
            <a:ext cx="528588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400" b="1" strike="noStrike" spc="-1">
                <a:solidFill>
                  <a:srgbClr val="FFFFFF"/>
                </a:solidFill>
                <a:latin typeface="Arial"/>
              </a:rPr>
              <a:t>Maximal Decrease in CPO on device Support from Baseline (CPO= (CO x MAP)/451 Watts)</a:t>
            </a:r>
            <a:endParaRPr lang="it-IT" sz="1400" b="0" strike="noStrike" spc="-1">
              <a:latin typeface="Arial"/>
            </a:endParaRPr>
          </a:p>
        </p:txBody>
      </p:sp>
      <p:sp>
        <p:nvSpPr>
          <p:cNvPr id="723" name="CustomShape 2"/>
          <p:cNvSpPr/>
          <p:nvPr/>
        </p:nvSpPr>
        <p:spPr>
          <a:xfrm>
            <a:off x="3216960" y="3071520"/>
            <a:ext cx="66564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600" b="1" strike="noStrike" spc="-1">
                <a:solidFill>
                  <a:srgbClr val="FFFFFF"/>
                </a:solidFill>
                <a:latin typeface="Arial"/>
              </a:rPr>
              <a:t>IABP</a:t>
            </a:r>
            <a:endParaRPr lang="it-IT" sz="1600" b="0" strike="noStrike" spc="-1">
              <a:latin typeface="Arial"/>
            </a:endParaRPr>
          </a:p>
        </p:txBody>
      </p:sp>
      <p:sp>
        <p:nvSpPr>
          <p:cNvPr id="724" name="CustomShape 3"/>
          <p:cNvSpPr/>
          <p:nvPr/>
        </p:nvSpPr>
        <p:spPr>
          <a:xfrm>
            <a:off x="5189400" y="3057120"/>
            <a:ext cx="87912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600" b="1" strike="noStrike" spc="-1">
                <a:solidFill>
                  <a:srgbClr val="FFFFFF"/>
                </a:solidFill>
                <a:latin typeface="Arial"/>
              </a:rPr>
              <a:t>Impella</a:t>
            </a:r>
            <a:endParaRPr lang="it-IT" sz="1600" b="0" strike="noStrike" spc="-1">
              <a:latin typeface="Arial"/>
            </a:endParaRPr>
          </a:p>
        </p:txBody>
      </p:sp>
      <p:sp>
        <p:nvSpPr>
          <p:cNvPr id="725" name="CustomShape 4"/>
          <p:cNvSpPr/>
          <p:nvPr/>
        </p:nvSpPr>
        <p:spPr>
          <a:xfrm>
            <a:off x="3195000" y="3596760"/>
            <a:ext cx="70992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400" b="1" strike="noStrike" spc="-1">
                <a:solidFill>
                  <a:srgbClr val="000000"/>
                </a:solidFill>
                <a:latin typeface="Arial"/>
              </a:rPr>
              <a:t>N=138</a:t>
            </a:r>
            <a:endParaRPr lang="it-IT" sz="1400" b="0" strike="noStrike" spc="-1">
              <a:latin typeface="Arial"/>
            </a:endParaRPr>
          </a:p>
        </p:txBody>
      </p:sp>
      <p:sp>
        <p:nvSpPr>
          <p:cNvPr id="726" name="CustomShape 5"/>
          <p:cNvSpPr/>
          <p:nvPr/>
        </p:nvSpPr>
        <p:spPr>
          <a:xfrm>
            <a:off x="5274000" y="3596760"/>
            <a:ext cx="70992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400" b="1" strike="noStrike" spc="-1">
                <a:solidFill>
                  <a:srgbClr val="000000"/>
                </a:solidFill>
                <a:latin typeface="Arial"/>
              </a:rPr>
              <a:t>N=141</a:t>
            </a:r>
            <a:endParaRPr lang="it-IT" sz="1400" b="0" strike="noStrike" spc="-1">
              <a:latin typeface="Arial"/>
            </a:endParaRPr>
          </a:p>
        </p:txBody>
      </p:sp>
      <p:sp>
        <p:nvSpPr>
          <p:cNvPr id="727" name="CustomShape 6"/>
          <p:cNvSpPr/>
          <p:nvPr/>
        </p:nvSpPr>
        <p:spPr>
          <a:xfrm>
            <a:off x="5110920" y="4104360"/>
            <a:ext cx="103608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600" b="1" strike="noStrike" spc="-1">
                <a:solidFill>
                  <a:srgbClr val="FFFFFF"/>
                </a:solidFill>
                <a:latin typeface="Arial"/>
              </a:rPr>
              <a:t>- 4.2 ± 24</a:t>
            </a:r>
            <a:endParaRPr lang="it-IT" sz="1600" b="0" strike="noStrike" spc="-1">
              <a:latin typeface="Arial"/>
            </a:endParaRPr>
          </a:p>
        </p:txBody>
      </p:sp>
      <p:sp>
        <p:nvSpPr>
          <p:cNvPr id="728" name="CustomShape 7"/>
          <p:cNvSpPr/>
          <p:nvPr/>
        </p:nvSpPr>
        <p:spPr>
          <a:xfrm>
            <a:off x="2975400" y="5663520"/>
            <a:ext cx="114876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600" b="1" strike="noStrike" spc="-1">
                <a:solidFill>
                  <a:srgbClr val="FFFFFF"/>
                </a:solidFill>
                <a:latin typeface="Arial"/>
              </a:rPr>
              <a:t>- 14.2 ± 27</a:t>
            </a:r>
            <a:endParaRPr lang="it-IT" sz="1600" b="0" strike="noStrike" spc="-1">
              <a:latin typeface="Arial"/>
            </a:endParaRPr>
          </a:p>
        </p:txBody>
      </p:sp>
      <p:sp>
        <p:nvSpPr>
          <p:cNvPr id="729" name="CustomShape 8"/>
          <p:cNvSpPr/>
          <p:nvPr/>
        </p:nvSpPr>
        <p:spPr>
          <a:xfrm>
            <a:off x="4431960" y="4923000"/>
            <a:ext cx="738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i="1" strike="noStrike" spc="-1">
                <a:solidFill>
                  <a:srgbClr val="FDB913"/>
                </a:solidFill>
                <a:latin typeface="Arial"/>
              </a:rPr>
              <a:t>p=0.001</a:t>
            </a:r>
            <a:endParaRPr lang="it-IT" sz="1200" b="0" strike="noStrike" spc="-1">
              <a:latin typeface="Arial"/>
            </a:endParaRPr>
          </a:p>
        </p:txBody>
      </p:sp>
      <p:sp>
        <p:nvSpPr>
          <p:cNvPr id="730" name="CustomShape 9"/>
          <p:cNvSpPr/>
          <p:nvPr/>
        </p:nvSpPr>
        <p:spPr>
          <a:xfrm>
            <a:off x="178560" y="864720"/>
            <a:ext cx="83757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800" b="0" strike="noStrike" spc="-1">
                <a:solidFill>
                  <a:srgbClr val="FFFFFF"/>
                </a:solidFill>
                <a:latin typeface="Arial"/>
              </a:rPr>
              <a:t>Cardiac Power Output</a:t>
            </a:r>
            <a:endParaRPr lang="it-IT" sz="1800" b="0" strike="noStrike" spc="-1">
              <a:latin typeface="Arial"/>
            </a:endParaRPr>
          </a:p>
          <a:p>
            <a:pPr algn="ctr">
              <a:lnSpc>
                <a:spcPct val="100000"/>
              </a:lnSpc>
            </a:pPr>
            <a:r>
              <a:rPr lang="it-IT" sz="1800" b="0" strike="noStrike" spc="-1">
                <a:solidFill>
                  <a:srgbClr val="FFFFFF"/>
                </a:solidFill>
                <a:latin typeface="Arial"/>
              </a:rPr>
              <a:t>Secondary Endpoint</a:t>
            </a:r>
            <a:endParaRPr lang="it-IT" sz="1800" b="0" strike="noStrike" spc="-1">
              <a:latin typeface="Arial"/>
            </a:endParaRPr>
          </a:p>
        </p:txBody>
      </p:sp>
      <p:sp>
        <p:nvSpPr>
          <p:cNvPr id="731" name="TextShape 10"/>
          <p:cNvSpPr txBox="1"/>
          <p:nvPr/>
        </p:nvSpPr>
        <p:spPr>
          <a:xfrm>
            <a:off x="353160" y="194040"/>
            <a:ext cx="862812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Hemodynamic</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Support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Effectiveness</a:t>
            </a:r>
            <a:r>
              <a:rPr lang="it-IT" sz="2800" b="1" strike="noStrike" cap="small" spc="-1" dirty="0">
                <a:solidFill>
                  <a:srgbClr val="FFFF00"/>
                </a:solidFill>
                <a:latin typeface="Arial"/>
              </a:rPr>
              <a:t> </a:t>
            </a:r>
            <a:endParaRPr lang="it-IT" sz="2800" b="1" strike="noStrike" spc="-1" dirty="0">
              <a:solidFill>
                <a:srgbClr val="FFFF00"/>
              </a:solidFill>
              <a:latin typeface="Arial"/>
            </a:endParaRPr>
          </a:p>
        </p:txBody>
      </p:sp>
      <p:sp>
        <p:nvSpPr>
          <p:cNvPr id="732" name="CustomShape 11"/>
          <p:cNvSpPr/>
          <p:nvPr/>
        </p:nvSpPr>
        <p:spPr>
          <a:xfrm>
            <a:off x="0" y="6599520"/>
            <a:ext cx="263412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800" b="0" strike="noStrike" spc="-1">
                <a:solidFill>
                  <a:srgbClr val="B2B2B2"/>
                </a:solidFill>
                <a:latin typeface="Arial"/>
              </a:rPr>
              <a:t>O’Neill et al, Circulation. 2012;126(14):1717-27 </a:t>
            </a:r>
            <a:endParaRPr lang="it-IT" sz="800" b="0" strike="noStrike" spc="-1">
              <a:latin typeface="Aria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284040" y="47520"/>
            <a:ext cx="8628120" cy="735840"/>
          </a:xfrm>
          <a:prstGeom prst="rect">
            <a:avLst/>
          </a:prstGeom>
          <a:noFill/>
          <a:ln w="9360">
            <a:noFill/>
          </a:ln>
        </p:spPr>
        <p:txBody>
          <a:bodyPr/>
          <a:lstStyle/>
          <a:p>
            <a:pPr algn="ctr">
              <a:lnSpc>
                <a:spcPct val="100000"/>
              </a:lnSpc>
            </a:pPr>
            <a:r>
              <a:rPr lang="it-IT" sz="2800" b="1" strike="noStrike" cap="small" spc="-1" dirty="0" err="1" smtClean="0">
                <a:solidFill>
                  <a:srgbClr val="FFFF00"/>
                </a:solidFill>
                <a:latin typeface="Arial"/>
              </a:rPr>
              <a:t>Impella</a:t>
            </a:r>
            <a:r>
              <a:rPr lang="it-IT" sz="2800" b="1" strike="noStrike" cap="small" spc="-1" dirty="0" smtClean="0">
                <a:solidFill>
                  <a:srgbClr val="FFFF00"/>
                </a:solidFill>
                <a:latin typeface="Arial"/>
              </a:rPr>
              <a:t> </a:t>
            </a:r>
            <a:r>
              <a:rPr lang="it-IT" sz="2800" b="1" strike="noStrike" cap="small" spc="-1" dirty="0" err="1">
                <a:solidFill>
                  <a:srgbClr val="FFFF00"/>
                </a:solidFill>
                <a:latin typeface="Arial"/>
              </a:rPr>
              <a:t>Maintains</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Better</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Patient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Hemodynamics</a:t>
            </a:r>
            <a:r>
              <a:rPr b="1" dirty="0">
                <a:solidFill>
                  <a:srgbClr val="FFFF00"/>
                </a:solidFill>
              </a:rPr>
              <a:t/>
            </a:r>
            <a:br>
              <a:rPr b="1" dirty="0">
                <a:solidFill>
                  <a:srgbClr val="FFFF00"/>
                </a:solidFill>
              </a:rPr>
            </a:br>
            <a:r>
              <a:rPr lang="it-IT" sz="2800" b="1" strike="noStrike" cap="small" spc="-1" dirty="0">
                <a:solidFill>
                  <a:srgbClr val="FFFF00"/>
                </a:solidFill>
                <a:latin typeface="Arial"/>
              </a:rPr>
              <a:t>As Ischemia </a:t>
            </a:r>
            <a:r>
              <a:rPr lang="it-IT" sz="2800" b="1" strike="noStrike" cap="small" spc="-1" dirty="0" err="1">
                <a:solidFill>
                  <a:srgbClr val="FFFF00"/>
                </a:solidFill>
                <a:latin typeface="Arial"/>
              </a:rPr>
              <a:t>Increases</a:t>
            </a:r>
            <a:endParaRPr lang="it-IT" sz="2800" b="1" strike="noStrike" spc="-1" dirty="0">
              <a:solidFill>
                <a:srgbClr val="FFFF00"/>
              </a:solidFill>
              <a:latin typeface="Arial"/>
            </a:endParaRPr>
          </a:p>
        </p:txBody>
      </p:sp>
      <p:sp>
        <p:nvSpPr>
          <p:cNvPr id="734" name="CustomShape 2"/>
          <p:cNvSpPr/>
          <p:nvPr/>
        </p:nvSpPr>
        <p:spPr>
          <a:xfrm>
            <a:off x="767880" y="1417680"/>
            <a:ext cx="78570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800" b="0" strike="noStrike" spc="-1">
                <a:solidFill>
                  <a:srgbClr val="FFFFFF"/>
                </a:solidFill>
                <a:latin typeface="Arial"/>
              </a:rPr>
              <a:t>Procedural Decrease in Arterial Pressure from Baseline</a:t>
            </a:r>
            <a:endParaRPr lang="it-IT" sz="1800" b="0" strike="noStrike" spc="-1">
              <a:latin typeface="Arial"/>
            </a:endParaRPr>
          </a:p>
        </p:txBody>
      </p:sp>
      <p:sp>
        <p:nvSpPr>
          <p:cNvPr id="735" name="CustomShape 3"/>
          <p:cNvSpPr/>
          <p:nvPr/>
        </p:nvSpPr>
        <p:spPr>
          <a:xfrm>
            <a:off x="14040" y="6585840"/>
            <a:ext cx="2578320" cy="212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a:solidFill>
                  <a:srgbClr val="B2B2B2"/>
                </a:solidFill>
                <a:latin typeface="Arial"/>
              </a:rPr>
              <a:t>Kovacic, et al. J Interv Cardiol. 2015 Feb;28(1):32-40</a:t>
            </a:r>
            <a:endParaRPr lang="it-IT" sz="800" b="0" strike="noStrike" spc="-1">
              <a:latin typeface="Arial"/>
            </a:endParaRPr>
          </a:p>
        </p:txBody>
      </p:sp>
      <p:grpSp>
        <p:nvGrpSpPr>
          <p:cNvPr id="736" name="Group 4"/>
          <p:cNvGrpSpPr/>
          <p:nvPr/>
        </p:nvGrpSpPr>
        <p:grpSpPr>
          <a:xfrm>
            <a:off x="1236240" y="2618280"/>
            <a:ext cx="7379640" cy="2067840"/>
            <a:chOff x="1236240" y="2618280"/>
            <a:chExt cx="7379640" cy="2067840"/>
          </a:xfrm>
        </p:grpSpPr>
        <p:sp>
          <p:nvSpPr>
            <p:cNvPr id="737" name="CustomShape 5"/>
            <p:cNvSpPr/>
            <p:nvPr/>
          </p:nvSpPr>
          <p:spPr>
            <a:xfrm>
              <a:off x="1236240" y="2618280"/>
              <a:ext cx="7379640" cy="2067840"/>
            </a:xfrm>
            <a:prstGeom prst="rect">
              <a:avLst/>
            </a:prstGeom>
            <a:gradFill rotWithShape="0">
              <a:gsLst>
                <a:gs pos="25000">
                  <a:srgbClr val="FDB913">
                    <a:alpha val="59000"/>
                  </a:srgbClr>
                </a:gs>
                <a:gs pos="69000">
                  <a:srgbClr val="FFC000">
                    <a:alpha val="11000"/>
                  </a:srgbClr>
                </a:gs>
              </a:gsLst>
              <a:lin ang="5400000"/>
            </a:gradFill>
            <a:ln w="9360">
              <a:noFill/>
            </a:ln>
            <a:effectLst>
              <a:outerShdw blurRad="50800" dist="38100" dir="5400000" rotWithShape="0">
                <a:srgbClr val="000000">
                  <a:alpha val="20000"/>
                </a:srgbClr>
              </a:outerShdw>
              <a:softEdge rad="31750"/>
            </a:effectLst>
          </p:spPr>
          <p:style>
            <a:lnRef idx="0">
              <a:scrgbClr r="0" g="0" b="0"/>
            </a:lnRef>
            <a:fillRef idx="0">
              <a:scrgbClr r="0" g="0" b="0"/>
            </a:fillRef>
            <a:effectRef idx="0">
              <a:scrgbClr r="0" g="0" b="0"/>
            </a:effectRef>
            <a:fontRef idx="minor"/>
          </p:style>
        </p:sp>
        <p:sp>
          <p:nvSpPr>
            <p:cNvPr id="738" name="CustomShape 6"/>
            <p:cNvSpPr/>
            <p:nvPr/>
          </p:nvSpPr>
          <p:spPr>
            <a:xfrm flipH="1" flipV="1">
              <a:off x="7457760" y="2655000"/>
              <a:ext cx="16560" cy="1602000"/>
            </a:xfrm>
            <a:custGeom>
              <a:avLst/>
              <a:gdLst/>
              <a:ahLst/>
              <a:cxnLst/>
              <a:rect l="l" t="t" r="r" b="b"/>
              <a:pathLst>
                <a:path w="21600" h="21600">
                  <a:moveTo>
                    <a:pt x="0" y="0"/>
                  </a:moveTo>
                  <a:lnTo>
                    <a:pt x="21600" y="21600"/>
                  </a:lnTo>
                </a:path>
              </a:pathLst>
            </a:custGeom>
            <a:solidFill>
              <a:schemeClr val="accent1"/>
            </a:solidFill>
            <a:ln w="57240">
              <a:solidFill>
                <a:srgbClr val="FDB913"/>
              </a:solidFill>
              <a:round/>
              <a:tailEnd type="triangle" w="med" len="med"/>
            </a:ln>
            <a:effectLst>
              <a:outerShdw blurRad="50800" dist="38100" dir="2700000" algn="tl" rotWithShape="0">
                <a:srgbClr val="000000">
                  <a:alpha val="40000"/>
                </a:srgbClr>
              </a:outerShdw>
            </a:effectLst>
          </p:spPr>
          <p:style>
            <a:lnRef idx="0">
              <a:scrgbClr r="0" g="0" b="0"/>
            </a:lnRef>
            <a:fillRef idx="0">
              <a:scrgbClr r="0" g="0" b="0"/>
            </a:fillRef>
            <a:effectRef idx="0">
              <a:scrgbClr r="0" g="0" b="0"/>
            </a:effectRef>
            <a:fontRef idx="minor"/>
          </p:style>
        </p:sp>
        <p:sp>
          <p:nvSpPr>
            <p:cNvPr id="739" name="CustomShape 7"/>
            <p:cNvSpPr/>
            <p:nvPr/>
          </p:nvSpPr>
          <p:spPr>
            <a:xfrm>
              <a:off x="7612560" y="2896200"/>
              <a:ext cx="94608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400" b="0" strike="noStrike" spc="-1">
                  <a:solidFill>
                    <a:srgbClr val="D1D1D1"/>
                  </a:solidFill>
                  <a:latin typeface="Arial"/>
                </a:rPr>
                <a:t>Protected</a:t>
              </a:r>
              <a:endParaRPr lang="it-IT" sz="1400" b="0" strike="noStrike" spc="-1">
                <a:latin typeface="Arial"/>
              </a:endParaRPr>
            </a:p>
            <a:p>
              <a:pPr algn="ctr">
                <a:lnSpc>
                  <a:spcPct val="100000"/>
                </a:lnSpc>
              </a:pPr>
              <a:r>
                <a:rPr lang="it-IT" sz="1400" b="0" strike="noStrike" spc="-1">
                  <a:solidFill>
                    <a:srgbClr val="D1D1D1"/>
                  </a:solidFill>
                  <a:latin typeface="Arial"/>
                </a:rPr>
                <a:t>PCI</a:t>
              </a:r>
              <a:endParaRPr lang="it-IT" sz="1400" b="0" strike="noStrike" spc="-1">
                <a:latin typeface="Arial"/>
              </a:endParaRPr>
            </a:p>
          </p:txBody>
        </p:sp>
      </p:grpSp>
      <p:graphicFrame>
        <p:nvGraphicFramePr>
          <p:cNvPr id="740" name="Chart 7"/>
          <p:cNvGraphicFramePr/>
          <p:nvPr/>
        </p:nvGraphicFramePr>
        <p:xfrm>
          <a:off x="1149480" y="2177640"/>
          <a:ext cx="6433560" cy="4456440"/>
        </p:xfrm>
        <a:graphic>
          <a:graphicData uri="http://schemas.openxmlformats.org/drawingml/2006/chart">
            <c:chart xmlns:c="http://schemas.openxmlformats.org/drawingml/2006/chart" xmlns:r="http://schemas.openxmlformats.org/officeDocument/2006/relationships" r:id="rId3"/>
          </a:graphicData>
        </a:graphic>
      </p:graphicFrame>
      <p:sp>
        <p:nvSpPr>
          <p:cNvPr id="741" name="CustomShape 8"/>
          <p:cNvSpPr/>
          <p:nvPr/>
        </p:nvSpPr>
        <p:spPr>
          <a:xfrm>
            <a:off x="2298600" y="4680360"/>
            <a:ext cx="94068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100" b="0" i="1" strike="noStrike" spc="-1">
                <a:solidFill>
                  <a:srgbClr val="FDB913"/>
                </a:solidFill>
                <a:latin typeface="Arial"/>
              </a:rPr>
              <a:t>p &lt;0.001</a:t>
            </a:r>
            <a:endParaRPr lang="it-IT" sz="1100" b="0" strike="noStrike" spc="-1">
              <a:latin typeface="Arial"/>
            </a:endParaRPr>
          </a:p>
        </p:txBody>
      </p:sp>
      <p:sp>
        <p:nvSpPr>
          <p:cNvPr id="742" name="CustomShape 9"/>
          <p:cNvSpPr/>
          <p:nvPr/>
        </p:nvSpPr>
        <p:spPr>
          <a:xfrm>
            <a:off x="4373280" y="4680360"/>
            <a:ext cx="94068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100" b="0" i="1" strike="noStrike" spc="-1">
                <a:solidFill>
                  <a:srgbClr val="FDB913"/>
                </a:solidFill>
                <a:latin typeface="Arial"/>
              </a:rPr>
              <a:t>p =0.007</a:t>
            </a:r>
            <a:endParaRPr lang="it-IT" sz="1100" b="0" strike="noStrike" spc="-1">
              <a:latin typeface="Arial"/>
            </a:endParaRPr>
          </a:p>
        </p:txBody>
      </p:sp>
      <p:sp>
        <p:nvSpPr>
          <p:cNvPr id="743" name="CustomShape 10"/>
          <p:cNvSpPr/>
          <p:nvPr/>
        </p:nvSpPr>
        <p:spPr>
          <a:xfrm>
            <a:off x="6428880" y="4680360"/>
            <a:ext cx="94068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100" b="0" i="1" strike="noStrike" spc="-1">
                <a:solidFill>
                  <a:srgbClr val="FDB913"/>
                </a:solidFill>
                <a:latin typeface="Arial"/>
              </a:rPr>
              <a:t>p =0.026</a:t>
            </a:r>
            <a:endParaRPr lang="it-IT" sz="1100" b="0" strike="noStrike" spc="-1">
              <a:latin typeface="Arial"/>
            </a:endParaRPr>
          </a:p>
        </p:txBody>
      </p:sp>
      <p:sp>
        <p:nvSpPr>
          <p:cNvPr id="744" name="CustomShape 11"/>
          <p:cNvSpPr/>
          <p:nvPr/>
        </p:nvSpPr>
        <p:spPr>
          <a:xfrm>
            <a:off x="194760" y="3129840"/>
            <a:ext cx="109800" cy="141840"/>
          </a:xfrm>
          <a:prstGeom prst="rect">
            <a:avLst/>
          </a:prstGeom>
          <a:gradFill rotWithShape="0">
            <a:gsLst>
              <a:gs pos="0">
                <a:schemeClr val="accent5"/>
              </a:gs>
              <a:gs pos="80000">
                <a:srgbClr val="D3D3D3"/>
              </a:gs>
              <a:gs pos="100000">
                <a:srgbClr val="D4D4D4"/>
              </a:gs>
            </a:gsLst>
            <a:lin ang="16200000"/>
          </a:gradFill>
          <a:ln w="9360">
            <a:solidFill>
              <a:schemeClr val="accent5">
                <a:lumMod val="40000"/>
                <a:lumOff val="60000"/>
              </a:schemeClr>
            </a:solidFill>
            <a:round/>
            <a:tailEnd type="triangle" w="med" len="med"/>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745" name="CustomShape 12"/>
          <p:cNvSpPr/>
          <p:nvPr/>
        </p:nvSpPr>
        <p:spPr>
          <a:xfrm>
            <a:off x="194760" y="3475080"/>
            <a:ext cx="109800" cy="141840"/>
          </a:xfrm>
          <a:prstGeom prst="rect">
            <a:avLst/>
          </a:prstGeom>
          <a:solidFill>
            <a:srgbClr val="FDB913"/>
          </a:solidFill>
          <a:ln w="9360">
            <a:solidFill>
              <a:schemeClr val="accent5">
                <a:lumMod val="40000"/>
                <a:lumOff val="60000"/>
              </a:schemeClr>
            </a:solidFill>
            <a:round/>
            <a:tailEnd type="triangle" w="med" len="med"/>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746" name="CustomShape 13"/>
          <p:cNvSpPr/>
          <p:nvPr/>
        </p:nvSpPr>
        <p:spPr>
          <a:xfrm>
            <a:off x="350280" y="3043800"/>
            <a:ext cx="499680" cy="257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100" b="0" strike="noStrike" spc="-1">
                <a:solidFill>
                  <a:srgbClr val="FFFFFF"/>
                </a:solidFill>
                <a:latin typeface="Arial"/>
              </a:rPr>
              <a:t>IABP</a:t>
            </a:r>
            <a:endParaRPr lang="it-IT" sz="1100" b="0" strike="noStrike" spc="-1">
              <a:latin typeface="Arial"/>
            </a:endParaRPr>
          </a:p>
        </p:txBody>
      </p:sp>
      <p:sp>
        <p:nvSpPr>
          <p:cNvPr id="747" name="CustomShape 14"/>
          <p:cNvSpPr/>
          <p:nvPr/>
        </p:nvSpPr>
        <p:spPr>
          <a:xfrm>
            <a:off x="350640" y="3389400"/>
            <a:ext cx="632160" cy="257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100" b="0" strike="noStrike" spc="-1">
                <a:solidFill>
                  <a:srgbClr val="FFFFFF"/>
                </a:solidFill>
                <a:latin typeface="Arial"/>
              </a:rPr>
              <a:t>Impella</a:t>
            </a:r>
            <a:endParaRPr lang="it-IT" sz="1100" b="0" strike="noStrike" spc="-1">
              <a:latin typeface="Arial"/>
            </a:endParaRPr>
          </a:p>
        </p:txBody>
      </p:sp>
      <p:sp>
        <p:nvSpPr>
          <p:cNvPr id="748" name="CustomShape 15"/>
          <p:cNvSpPr/>
          <p:nvPr/>
        </p:nvSpPr>
        <p:spPr>
          <a:xfrm>
            <a:off x="213840" y="3714480"/>
            <a:ext cx="676440" cy="257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100" b="0" strike="noStrike" spc="-1">
                <a:solidFill>
                  <a:srgbClr val="FFFFFF"/>
                </a:solidFill>
                <a:latin typeface="Arial"/>
              </a:rPr>
              <a:t>N = 325</a:t>
            </a:r>
            <a:endParaRPr lang="it-IT" sz="1100" b="0" strike="noStrike" spc="-1">
              <a:latin typeface="Arial"/>
            </a:endParaRPr>
          </a:p>
        </p:txBody>
      </p:sp>
      <p:sp>
        <p:nvSpPr>
          <p:cNvPr id="749" name="CustomShape 16"/>
          <p:cNvSpPr/>
          <p:nvPr/>
        </p:nvSpPr>
        <p:spPr>
          <a:xfrm>
            <a:off x="7374600" y="2416680"/>
            <a:ext cx="664200" cy="24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000" b="0" strike="noStrike" spc="-1">
                <a:solidFill>
                  <a:srgbClr val="FFFFFF"/>
                </a:solidFill>
                <a:latin typeface="Arial"/>
              </a:rPr>
              <a:t>Baseline</a:t>
            </a:r>
            <a:endParaRPr lang="it-IT" sz="1000" b="0" strike="noStrike" spc="-1">
              <a:latin typeface="Arial"/>
            </a:endParaRPr>
          </a:p>
        </p:txBody>
      </p:sp>
      <p:sp>
        <p:nvSpPr>
          <p:cNvPr id="750" name="CustomShape 17"/>
          <p:cNvSpPr/>
          <p:nvPr/>
        </p:nvSpPr>
        <p:spPr>
          <a:xfrm>
            <a:off x="7260840" y="6034320"/>
            <a:ext cx="14702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900" b="0" strike="noStrike" spc="-1">
                <a:solidFill>
                  <a:srgbClr val="D1D1D1"/>
                </a:solidFill>
                <a:latin typeface="Arial"/>
              </a:rPr>
              <a:t>FDA Approved Randomized Controlled Trial</a:t>
            </a:r>
            <a:endParaRPr lang="it-IT" sz="900" b="0" strike="noStrike" spc="-1">
              <a:latin typeface="Arial"/>
            </a:endParaRPr>
          </a:p>
          <a:p>
            <a:pPr algn="ctr">
              <a:lnSpc>
                <a:spcPct val="100000"/>
              </a:lnSpc>
            </a:pPr>
            <a:r>
              <a:rPr lang="it-IT" sz="900" b="0" strike="noStrike" spc="-1">
                <a:solidFill>
                  <a:srgbClr val="D1D1D1"/>
                </a:solidFill>
                <a:latin typeface="Arial"/>
              </a:rPr>
              <a:t>Protect II</a:t>
            </a:r>
            <a:endParaRPr lang="it-IT" sz="900" b="0" strike="noStrike" spc="-1">
              <a:latin typeface="Arial"/>
            </a:endParaRPr>
          </a:p>
        </p:txBody>
      </p:sp>
    </p:spTree>
  </p:cSld>
  <p:clrMapOvr>
    <a:masterClrMapping/>
  </p:clrMapOvr>
  <p:transition>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additive="repl">
                                        <p:cTn id="7" dur="20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212760" y="116640"/>
            <a:ext cx="8930880" cy="1261080"/>
          </a:xfrm>
          <a:prstGeom prst="rect">
            <a:avLst/>
          </a:prstGeom>
          <a:noFill/>
          <a:ln w="9360">
            <a:noFill/>
          </a:ln>
        </p:spPr>
        <p:txBody>
          <a:bodyPr/>
          <a:lstStyle/>
          <a:p>
            <a:pPr algn="ctr">
              <a:lnSpc>
                <a:spcPct val="100000"/>
              </a:lnSpc>
            </a:pPr>
            <a:r>
              <a:rPr lang="it-IT" sz="2800" b="1" strike="noStrike" cap="small" spc="-1" dirty="0" err="1" smtClean="0">
                <a:solidFill>
                  <a:srgbClr val="FFFF00"/>
                </a:solidFill>
                <a:latin typeface="Arial"/>
              </a:rPr>
              <a:t>Impella</a:t>
            </a:r>
            <a:r>
              <a:rPr lang="it-IT" sz="2800" b="1" strike="noStrike" cap="small" spc="-1" dirty="0" smtClean="0">
                <a:solidFill>
                  <a:srgbClr val="FFFF00"/>
                </a:solidFill>
                <a:latin typeface="Arial"/>
              </a:rPr>
              <a:t> </a:t>
            </a:r>
            <a:r>
              <a:rPr lang="it-IT" sz="2800" b="1" strike="noStrike" cap="small" spc="-1" dirty="0" err="1">
                <a:solidFill>
                  <a:srgbClr val="FFFF00"/>
                </a:solidFill>
                <a:latin typeface="Arial"/>
              </a:rPr>
              <a:t>Reduces</a:t>
            </a:r>
            <a:r>
              <a:rPr lang="it-IT" sz="2800" b="1" strike="noStrike" cap="small" spc="-1" dirty="0">
                <a:solidFill>
                  <a:srgbClr val="FFFF00"/>
                </a:solidFill>
                <a:latin typeface="Arial"/>
              </a:rPr>
              <a:t> Peri &amp; Post </a:t>
            </a:r>
            <a:r>
              <a:rPr lang="it-IT" sz="2800" b="1" strike="noStrike" cap="small" spc="-1" dirty="0" err="1">
                <a:solidFill>
                  <a:srgbClr val="FFFF00"/>
                </a:solidFill>
                <a:latin typeface="Arial"/>
              </a:rPr>
              <a:t>Procedural</a:t>
            </a:r>
            <a:r>
              <a:rPr lang="it-IT" sz="2800" b="1" strike="noStrike" cap="small" spc="-1" dirty="0">
                <a:solidFill>
                  <a:srgbClr val="FFFF00"/>
                </a:solidFill>
                <a:latin typeface="Arial"/>
              </a:rPr>
              <a:t> MACCE</a:t>
            </a:r>
            <a:endParaRPr lang="it-IT" sz="2800" b="1" strike="noStrike" spc="-1" dirty="0">
              <a:solidFill>
                <a:srgbClr val="FFFF00"/>
              </a:solidFill>
              <a:latin typeface="Arial"/>
            </a:endParaRPr>
          </a:p>
        </p:txBody>
      </p:sp>
      <p:sp>
        <p:nvSpPr>
          <p:cNvPr id="752" name="CustomShape 2"/>
          <p:cNvSpPr/>
          <p:nvPr/>
        </p:nvSpPr>
        <p:spPr>
          <a:xfrm>
            <a:off x="2072160" y="1776240"/>
            <a:ext cx="4294800" cy="25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050" b="0" strike="noStrike" spc="-1">
                <a:solidFill>
                  <a:srgbClr val="FFFFFF"/>
                </a:solidFill>
                <a:latin typeface="Arial"/>
              </a:rPr>
              <a:t>MACCE = Death, Stroke, MI, Repeat revasc.</a:t>
            </a:r>
            <a:endParaRPr lang="it-IT" sz="1050" b="0" strike="noStrike" spc="-1">
              <a:latin typeface="Arial"/>
            </a:endParaRPr>
          </a:p>
        </p:txBody>
      </p:sp>
      <p:sp>
        <p:nvSpPr>
          <p:cNvPr id="753" name="CustomShape 3"/>
          <p:cNvSpPr/>
          <p:nvPr/>
        </p:nvSpPr>
        <p:spPr>
          <a:xfrm>
            <a:off x="5367240" y="3600360"/>
            <a:ext cx="96588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600" b="1" strike="noStrike" spc="-1">
                <a:solidFill>
                  <a:srgbClr val="FDB913"/>
                </a:solidFill>
                <a:latin typeface="Arial"/>
              </a:rPr>
              <a:t>Impella</a:t>
            </a:r>
            <a:r>
              <a:rPr lang="it-IT" sz="1600" b="1" i="1" strike="noStrike" spc="-1" baseline="30000">
                <a:solidFill>
                  <a:srgbClr val="FDB913"/>
                </a:solidFill>
                <a:latin typeface="Arial"/>
              </a:rPr>
              <a:t>®</a:t>
            </a:r>
            <a:endParaRPr lang="it-IT" sz="1600" b="0" strike="noStrike" spc="-1">
              <a:latin typeface="Arial"/>
            </a:endParaRPr>
          </a:p>
        </p:txBody>
      </p:sp>
      <p:sp>
        <p:nvSpPr>
          <p:cNvPr id="754" name="CustomShape 4"/>
          <p:cNvSpPr/>
          <p:nvPr/>
        </p:nvSpPr>
        <p:spPr>
          <a:xfrm>
            <a:off x="2040120" y="5389200"/>
            <a:ext cx="50288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600" b="1" strike="noStrike" spc="-1">
                <a:solidFill>
                  <a:srgbClr val="FFFFFF"/>
                </a:solidFill>
                <a:latin typeface="Arial"/>
              </a:rPr>
              <a:t>Time Post Procedure (day)</a:t>
            </a:r>
            <a:endParaRPr lang="it-IT" sz="1600" b="0" strike="noStrike" spc="-1">
              <a:latin typeface="Arial"/>
            </a:endParaRPr>
          </a:p>
        </p:txBody>
      </p:sp>
      <p:sp>
        <p:nvSpPr>
          <p:cNvPr id="755" name="CustomShape 5"/>
          <p:cNvSpPr/>
          <p:nvPr/>
        </p:nvSpPr>
        <p:spPr>
          <a:xfrm rot="16200000">
            <a:off x="524880" y="3125880"/>
            <a:ext cx="13510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600" b="1" strike="noStrike" spc="-1">
                <a:solidFill>
                  <a:srgbClr val="FFFFFF"/>
                </a:solidFill>
                <a:latin typeface="Arial"/>
              </a:rPr>
              <a:t>MACCE (%)</a:t>
            </a:r>
            <a:endParaRPr lang="it-IT" sz="1600" b="0" strike="noStrike" spc="-1">
              <a:latin typeface="Arial"/>
            </a:endParaRPr>
          </a:p>
        </p:txBody>
      </p:sp>
      <p:grpSp>
        <p:nvGrpSpPr>
          <p:cNvPr id="756" name="Group 6"/>
          <p:cNvGrpSpPr/>
          <p:nvPr/>
        </p:nvGrpSpPr>
        <p:grpSpPr>
          <a:xfrm>
            <a:off x="2025000" y="5065200"/>
            <a:ext cx="4911480" cy="44280"/>
            <a:chOff x="2025000" y="5065200"/>
            <a:chExt cx="4911480" cy="44280"/>
          </a:xfrm>
        </p:grpSpPr>
        <p:sp>
          <p:nvSpPr>
            <p:cNvPr id="757" name="Line 7"/>
            <p:cNvSpPr/>
            <p:nvPr/>
          </p:nvSpPr>
          <p:spPr>
            <a:xfrm>
              <a:off x="6936120" y="5065200"/>
              <a:ext cx="360" cy="4428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58" name="Line 8"/>
            <p:cNvSpPr/>
            <p:nvPr/>
          </p:nvSpPr>
          <p:spPr>
            <a:xfrm>
              <a:off x="6384240" y="5065200"/>
              <a:ext cx="360" cy="4428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59" name="Line 9"/>
            <p:cNvSpPr/>
            <p:nvPr/>
          </p:nvSpPr>
          <p:spPr>
            <a:xfrm>
              <a:off x="5841720" y="5065200"/>
              <a:ext cx="360" cy="4428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60" name="Line 10"/>
            <p:cNvSpPr/>
            <p:nvPr/>
          </p:nvSpPr>
          <p:spPr>
            <a:xfrm>
              <a:off x="5299560" y="5065200"/>
              <a:ext cx="360" cy="4428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61" name="Line 11"/>
            <p:cNvSpPr/>
            <p:nvPr/>
          </p:nvSpPr>
          <p:spPr>
            <a:xfrm>
              <a:off x="4747680" y="5065200"/>
              <a:ext cx="360" cy="4428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62" name="Line 12"/>
            <p:cNvSpPr/>
            <p:nvPr/>
          </p:nvSpPr>
          <p:spPr>
            <a:xfrm>
              <a:off x="4203360" y="5065200"/>
              <a:ext cx="360" cy="4428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63" name="Line 13"/>
            <p:cNvSpPr/>
            <p:nvPr/>
          </p:nvSpPr>
          <p:spPr>
            <a:xfrm>
              <a:off x="3656520" y="5065200"/>
              <a:ext cx="360" cy="4428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64" name="Line 14"/>
            <p:cNvSpPr/>
            <p:nvPr/>
          </p:nvSpPr>
          <p:spPr>
            <a:xfrm>
              <a:off x="3112200" y="5065200"/>
              <a:ext cx="360" cy="4428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65" name="Line 15"/>
            <p:cNvSpPr/>
            <p:nvPr/>
          </p:nvSpPr>
          <p:spPr>
            <a:xfrm>
              <a:off x="2567880" y="5065200"/>
              <a:ext cx="360" cy="4428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66" name="Line 16"/>
            <p:cNvSpPr/>
            <p:nvPr/>
          </p:nvSpPr>
          <p:spPr>
            <a:xfrm>
              <a:off x="2025000" y="5065200"/>
              <a:ext cx="360" cy="4428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grpSp>
      <p:grpSp>
        <p:nvGrpSpPr>
          <p:cNvPr id="767" name="Group 17"/>
          <p:cNvGrpSpPr/>
          <p:nvPr/>
        </p:nvGrpSpPr>
        <p:grpSpPr>
          <a:xfrm>
            <a:off x="1990800" y="2073960"/>
            <a:ext cx="36720" cy="2989800"/>
            <a:chOff x="1990800" y="2073960"/>
            <a:chExt cx="36720" cy="2989800"/>
          </a:xfrm>
        </p:grpSpPr>
        <p:sp>
          <p:nvSpPr>
            <p:cNvPr id="768" name="Line 18"/>
            <p:cNvSpPr/>
            <p:nvPr/>
          </p:nvSpPr>
          <p:spPr>
            <a:xfrm>
              <a:off x="1990800" y="5063400"/>
              <a:ext cx="36720" cy="36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69" name="Line 19"/>
            <p:cNvSpPr/>
            <p:nvPr/>
          </p:nvSpPr>
          <p:spPr>
            <a:xfrm>
              <a:off x="1990800" y="4569480"/>
              <a:ext cx="36720" cy="36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70" name="Line 20"/>
            <p:cNvSpPr/>
            <p:nvPr/>
          </p:nvSpPr>
          <p:spPr>
            <a:xfrm>
              <a:off x="1990800" y="3945600"/>
              <a:ext cx="36720" cy="36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71" name="Line 21"/>
            <p:cNvSpPr/>
            <p:nvPr/>
          </p:nvSpPr>
          <p:spPr>
            <a:xfrm>
              <a:off x="1990800" y="3315600"/>
              <a:ext cx="36720" cy="36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72" name="Line 22"/>
            <p:cNvSpPr/>
            <p:nvPr/>
          </p:nvSpPr>
          <p:spPr>
            <a:xfrm>
              <a:off x="1990800" y="2694600"/>
              <a:ext cx="36720" cy="36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sp>
          <p:nvSpPr>
            <p:cNvPr id="773" name="Line 23"/>
            <p:cNvSpPr/>
            <p:nvPr/>
          </p:nvSpPr>
          <p:spPr>
            <a:xfrm>
              <a:off x="1990800" y="2073960"/>
              <a:ext cx="36720" cy="360"/>
            </a:xfrm>
            <a:prstGeom prst="line">
              <a:avLst/>
            </a:prstGeom>
            <a:ln w="12600">
              <a:solidFill>
                <a:schemeClr val="tx1"/>
              </a:solidFill>
              <a:round/>
            </a:ln>
          </p:spPr>
          <p:style>
            <a:lnRef idx="1">
              <a:schemeClr val="accent1"/>
            </a:lnRef>
            <a:fillRef idx="0">
              <a:schemeClr val="accent1"/>
            </a:fillRef>
            <a:effectRef idx="0">
              <a:schemeClr val="accent1"/>
            </a:effectRef>
            <a:fontRef idx="minor"/>
          </p:style>
        </p:sp>
      </p:grpSp>
      <p:grpSp>
        <p:nvGrpSpPr>
          <p:cNvPr id="774" name="Group 24"/>
          <p:cNvGrpSpPr/>
          <p:nvPr/>
        </p:nvGrpSpPr>
        <p:grpSpPr>
          <a:xfrm>
            <a:off x="1882440" y="5099760"/>
            <a:ext cx="5225760" cy="272880"/>
            <a:chOff x="1882440" y="5099760"/>
            <a:chExt cx="5225760" cy="272880"/>
          </a:xfrm>
        </p:grpSpPr>
        <p:sp>
          <p:nvSpPr>
            <p:cNvPr id="775" name="CustomShape 25"/>
            <p:cNvSpPr/>
            <p:nvPr/>
          </p:nvSpPr>
          <p:spPr>
            <a:xfrm>
              <a:off x="2347560" y="509976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10</a:t>
              </a:r>
              <a:endParaRPr lang="it-IT" sz="1200" b="0" strike="noStrike" spc="-1">
                <a:latin typeface="Arial"/>
              </a:endParaRPr>
            </a:p>
          </p:txBody>
        </p:sp>
        <p:sp>
          <p:nvSpPr>
            <p:cNvPr id="776" name="CustomShape 26"/>
            <p:cNvSpPr/>
            <p:nvPr/>
          </p:nvSpPr>
          <p:spPr>
            <a:xfrm>
              <a:off x="1882440" y="5099760"/>
              <a:ext cx="26640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0</a:t>
              </a:r>
              <a:endParaRPr lang="it-IT" sz="1200" b="0" strike="noStrike" spc="-1">
                <a:latin typeface="Arial"/>
              </a:endParaRPr>
            </a:p>
          </p:txBody>
        </p:sp>
        <p:sp>
          <p:nvSpPr>
            <p:cNvPr id="777" name="CustomShape 27"/>
            <p:cNvSpPr/>
            <p:nvPr/>
          </p:nvSpPr>
          <p:spPr>
            <a:xfrm>
              <a:off x="2897640" y="509976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20</a:t>
              </a:r>
              <a:endParaRPr lang="it-IT" sz="1200" b="0" strike="noStrike" spc="-1">
                <a:latin typeface="Arial"/>
              </a:endParaRPr>
            </a:p>
          </p:txBody>
        </p:sp>
        <p:sp>
          <p:nvSpPr>
            <p:cNvPr id="778" name="CustomShape 28"/>
            <p:cNvSpPr/>
            <p:nvPr/>
          </p:nvSpPr>
          <p:spPr>
            <a:xfrm>
              <a:off x="3452040" y="509976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30</a:t>
              </a:r>
              <a:endParaRPr lang="it-IT" sz="1200" b="0" strike="noStrike" spc="-1">
                <a:latin typeface="Arial"/>
              </a:endParaRPr>
            </a:p>
          </p:txBody>
        </p:sp>
        <p:sp>
          <p:nvSpPr>
            <p:cNvPr id="779" name="CustomShape 29"/>
            <p:cNvSpPr/>
            <p:nvPr/>
          </p:nvSpPr>
          <p:spPr>
            <a:xfrm>
              <a:off x="4003920" y="509976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40</a:t>
              </a:r>
              <a:endParaRPr lang="it-IT" sz="1200" b="0" strike="noStrike" spc="-1">
                <a:latin typeface="Arial"/>
              </a:endParaRPr>
            </a:p>
          </p:txBody>
        </p:sp>
        <p:sp>
          <p:nvSpPr>
            <p:cNvPr id="780" name="CustomShape 30"/>
            <p:cNvSpPr/>
            <p:nvPr/>
          </p:nvSpPr>
          <p:spPr>
            <a:xfrm>
              <a:off x="4555800" y="509976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50</a:t>
              </a:r>
              <a:endParaRPr lang="it-IT" sz="1200" b="0" strike="noStrike" spc="-1">
                <a:latin typeface="Arial"/>
              </a:endParaRPr>
            </a:p>
          </p:txBody>
        </p:sp>
        <p:sp>
          <p:nvSpPr>
            <p:cNvPr id="781" name="CustomShape 31"/>
            <p:cNvSpPr/>
            <p:nvPr/>
          </p:nvSpPr>
          <p:spPr>
            <a:xfrm>
              <a:off x="5103720" y="509976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60</a:t>
              </a:r>
              <a:endParaRPr lang="it-IT" sz="1200" b="0" strike="noStrike" spc="-1">
                <a:latin typeface="Arial"/>
              </a:endParaRPr>
            </a:p>
          </p:txBody>
        </p:sp>
        <p:sp>
          <p:nvSpPr>
            <p:cNvPr id="782" name="CustomShape 32"/>
            <p:cNvSpPr/>
            <p:nvPr/>
          </p:nvSpPr>
          <p:spPr>
            <a:xfrm>
              <a:off x="5655600" y="509976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70</a:t>
              </a:r>
              <a:endParaRPr lang="it-IT" sz="1200" b="0" strike="noStrike" spc="-1">
                <a:latin typeface="Arial"/>
              </a:endParaRPr>
            </a:p>
          </p:txBody>
        </p:sp>
        <p:sp>
          <p:nvSpPr>
            <p:cNvPr id="783" name="CustomShape 33"/>
            <p:cNvSpPr/>
            <p:nvPr/>
          </p:nvSpPr>
          <p:spPr>
            <a:xfrm>
              <a:off x="6207840" y="509976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80</a:t>
              </a:r>
              <a:endParaRPr lang="it-IT" sz="1200" b="0" strike="noStrike" spc="-1">
                <a:latin typeface="Arial"/>
              </a:endParaRPr>
            </a:p>
          </p:txBody>
        </p:sp>
        <p:sp>
          <p:nvSpPr>
            <p:cNvPr id="784" name="CustomShape 34"/>
            <p:cNvSpPr/>
            <p:nvPr/>
          </p:nvSpPr>
          <p:spPr>
            <a:xfrm>
              <a:off x="6756480" y="509976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90</a:t>
              </a:r>
              <a:endParaRPr lang="it-IT" sz="1200" b="0" strike="noStrike" spc="-1">
                <a:latin typeface="Arial"/>
              </a:endParaRPr>
            </a:p>
          </p:txBody>
        </p:sp>
      </p:grpSp>
      <p:grpSp>
        <p:nvGrpSpPr>
          <p:cNvPr id="785" name="Group 35"/>
          <p:cNvGrpSpPr/>
          <p:nvPr/>
        </p:nvGrpSpPr>
        <p:grpSpPr>
          <a:xfrm>
            <a:off x="1651680" y="1883880"/>
            <a:ext cx="351720" cy="2778480"/>
            <a:chOff x="1651680" y="1883880"/>
            <a:chExt cx="351720" cy="2778480"/>
          </a:xfrm>
        </p:grpSpPr>
        <p:sp>
          <p:nvSpPr>
            <p:cNvPr id="786" name="CustomShape 36"/>
            <p:cNvSpPr/>
            <p:nvPr/>
          </p:nvSpPr>
          <p:spPr>
            <a:xfrm>
              <a:off x="1651680" y="438948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10</a:t>
              </a:r>
              <a:endParaRPr lang="it-IT" sz="1200" b="0" strike="noStrike" spc="-1">
                <a:latin typeface="Arial"/>
              </a:endParaRPr>
            </a:p>
          </p:txBody>
        </p:sp>
        <p:sp>
          <p:nvSpPr>
            <p:cNvPr id="787" name="CustomShape 37"/>
            <p:cNvSpPr/>
            <p:nvPr/>
          </p:nvSpPr>
          <p:spPr>
            <a:xfrm>
              <a:off x="1651680" y="376272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15</a:t>
              </a:r>
              <a:endParaRPr lang="it-IT" sz="1200" b="0" strike="noStrike" spc="-1">
                <a:latin typeface="Arial"/>
              </a:endParaRPr>
            </a:p>
          </p:txBody>
        </p:sp>
        <p:sp>
          <p:nvSpPr>
            <p:cNvPr id="788" name="CustomShape 38"/>
            <p:cNvSpPr/>
            <p:nvPr/>
          </p:nvSpPr>
          <p:spPr>
            <a:xfrm>
              <a:off x="1651680" y="313740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20</a:t>
              </a:r>
              <a:endParaRPr lang="it-IT" sz="1200" b="0" strike="noStrike" spc="-1">
                <a:latin typeface="Arial"/>
              </a:endParaRPr>
            </a:p>
          </p:txBody>
        </p:sp>
        <p:sp>
          <p:nvSpPr>
            <p:cNvPr id="789" name="CustomShape 39"/>
            <p:cNvSpPr/>
            <p:nvPr/>
          </p:nvSpPr>
          <p:spPr>
            <a:xfrm>
              <a:off x="1651680" y="251064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25</a:t>
              </a:r>
              <a:endParaRPr lang="it-IT" sz="1200" b="0" strike="noStrike" spc="-1">
                <a:latin typeface="Arial"/>
              </a:endParaRPr>
            </a:p>
          </p:txBody>
        </p:sp>
        <p:sp>
          <p:nvSpPr>
            <p:cNvPr id="790" name="CustomShape 40"/>
            <p:cNvSpPr/>
            <p:nvPr/>
          </p:nvSpPr>
          <p:spPr>
            <a:xfrm>
              <a:off x="1651680" y="1883880"/>
              <a:ext cx="351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30</a:t>
              </a:r>
              <a:endParaRPr lang="it-IT" sz="1200" b="0" strike="noStrike" spc="-1">
                <a:latin typeface="Arial"/>
              </a:endParaRPr>
            </a:p>
          </p:txBody>
        </p:sp>
      </p:grpSp>
      <p:sp>
        <p:nvSpPr>
          <p:cNvPr id="791" name="CustomShape 41"/>
          <p:cNvSpPr/>
          <p:nvPr/>
        </p:nvSpPr>
        <p:spPr>
          <a:xfrm>
            <a:off x="6191280" y="4651200"/>
            <a:ext cx="149148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200" b="0" i="1" strike="noStrike" spc="-1">
                <a:solidFill>
                  <a:srgbClr val="FDB913"/>
                </a:solidFill>
                <a:latin typeface="Arial"/>
              </a:rPr>
              <a:t>p=0.042</a:t>
            </a:r>
            <a:endParaRPr lang="it-IT" sz="1200" b="0" strike="noStrike" spc="-1">
              <a:latin typeface="Arial"/>
            </a:endParaRPr>
          </a:p>
        </p:txBody>
      </p:sp>
      <p:sp>
        <p:nvSpPr>
          <p:cNvPr id="792" name="CustomShape 42"/>
          <p:cNvSpPr/>
          <p:nvPr/>
        </p:nvSpPr>
        <p:spPr>
          <a:xfrm>
            <a:off x="5031360" y="2610360"/>
            <a:ext cx="7660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600" b="1" strike="noStrike" spc="-1">
                <a:solidFill>
                  <a:srgbClr val="B2B2B2"/>
                </a:solidFill>
                <a:latin typeface="Arial"/>
              </a:rPr>
              <a:t>IABP</a:t>
            </a:r>
            <a:endParaRPr lang="it-IT" sz="1600" b="0" strike="noStrike" spc="-1">
              <a:latin typeface="Arial"/>
            </a:endParaRPr>
          </a:p>
        </p:txBody>
      </p:sp>
      <p:sp>
        <p:nvSpPr>
          <p:cNvPr id="793" name="CustomShape 43"/>
          <p:cNvSpPr/>
          <p:nvPr/>
        </p:nvSpPr>
        <p:spPr>
          <a:xfrm>
            <a:off x="2019960" y="1899720"/>
            <a:ext cx="5018760" cy="3090960"/>
          </a:xfrm>
          <a:custGeom>
            <a:avLst/>
            <a:gdLst/>
            <a:ahLst/>
            <a:cxnLst/>
            <a:rect l="l" t="t" r="r" b="b"/>
            <a:pathLst>
              <a:path w="5018964" h="2576015">
                <a:moveTo>
                  <a:pt x="0" y="2576015"/>
                </a:moveTo>
                <a:lnTo>
                  <a:pt x="64827" y="2576015"/>
                </a:lnTo>
                <a:lnTo>
                  <a:pt x="64827" y="2521424"/>
                </a:lnTo>
                <a:lnTo>
                  <a:pt x="116006" y="2521424"/>
                </a:lnTo>
                <a:lnTo>
                  <a:pt x="116006" y="2425890"/>
                </a:lnTo>
                <a:lnTo>
                  <a:pt x="170597" y="2425890"/>
                </a:lnTo>
                <a:lnTo>
                  <a:pt x="170597" y="2221173"/>
                </a:lnTo>
                <a:lnTo>
                  <a:pt x="218364" y="2221173"/>
                </a:lnTo>
                <a:lnTo>
                  <a:pt x="218364" y="2173406"/>
                </a:lnTo>
                <a:lnTo>
                  <a:pt x="276367" y="2173406"/>
                </a:lnTo>
                <a:lnTo>
                  <a:pt x="276367" y="2023281"/>
                </a:lnTo>
                <a:lnTo>
                  <a:pt x="334370" y="2023281"/>
                </a:lnTo>
                <a:lnTo>
                  <a:pt x="334370" y="1978926"/>
                </a:lnTo>
                <a:lnTo>
                  <a:pt x="440140" y="1978926"/>
                </a:lnTo>
                <a:lnTo>
                  <a:pt x="440140" y="1924335"/>
                </a:lnTo>
                <a:lnTo>
                  <a:pt x="545910" y="1924335"/>
                </a:lnTo>
                <a:lnTo>
                  <a:pt x="545910" y="1876567"/>
                </a:lnTo>
                <a:lnTo>
                  <a:pt x="713095" y="1876567"/>
                </a:lnTo>
                <a:lnTo>
                  <a:pt x="713095" y="1791269"/>
                </a:lnTo>
                <a:lnTo>
                  <a:pt x="764274" y="1791269"/>
                </a:lnTo>
                <a:lnTo>
                  <a:pt x="764274" y="1729854"/>
                </a:lnTo>
                <a:lnTo>
                  <a:pt x="880280" y="1729854"/>
                </a:lnTo>
                <a:lnTo>
                  <a:pt x="880280" y="1685499"/>
                </a:lnTo>
                <a:lnTo>
                  <a:pt x="931459" y="1685499"/>
                </a:lnTo>
                <a:cubicBezTo>
                  <a:pt x="930665" y="1652623"/>
                  <a:pt x="929872" y="1619748"/>
                  <a:pt x="929078" y="1586872"/>
                </a:cubicBezTo>
                <a:lnTo>
                  <a:pt x="1196560" y="1584492"/>
                </a:lnTo>
                <a:lnTo>
                  <a:pt x="1196560" y="1531961"/>
                </a:lnTo>
                <a:lnTo>
                  <a:pt x="1429603" y="1531961"/>
                </a:lnTo>
                <a:cubicBezTo>
                  <a:pt x="1428809" y="1503422"/>
                  <a:pt x="1428016" y="1474883"/>
                  <a:pt x="1427222" y="1446344"/>
                </a:cubicBezTo>
                <a:lnTo>
                  <a:pt x="1489988" y="1446344"/>
                </a:lnTo>
                <a:lnTo>
                  <a:pt x="1487606" y="1392072"/>
                </a:lnTo>
                <a:lnTo>
                  <a:pt x="1538785" y="1392072"/>
                </a:lnTo>
                <a:lnTo>
                  <a:pt x="1538785" y="1340893"/>
                </a:lnTo>
                <a:lnTo>
                  <a:pt x="1644555" y="1340893"/>
                </a:lnTo>
                <a:lnTo>
                  <a:pt x="1644555" y="1187356"/>
                </a:lnTo>
                <a:lnTo>
                  <a:pt x="1753737" y="1187356"/>
                </a:lnTo>
                <a:lnTo>
                  <a:pt x="1753737" y="1135465"/>
                </a:lnTo>
                <a:lnTo>
                  <a:pt x="1975514" y="1135465"/>
                </a:lnTo>
                <a:cubicBezTo>
                  <a:pt x="1975514" y="1104995"/>
                  <a:pt x="1975513" y="1074524"/>
                  <a:pt x="1975513" y="1044054"/>
                </a:cubicBezTo>
                <a:cubicBezTo>
                  <a:pt x="2011907" y="1044054"/>
                  <a:pt x="2074832" y="1048757"/>
                  <a:pt x="2077551" y="1046436"/>
                </a:cubicBezTo>
                <a:cubicBezTo>
                  <a:pt x="2080270" y="1044115"/>
                  <a:pt x="2078346" y="979204"/>
                  <a:pt x="2077552" y="944397"/>
                </a:cubicBezTo>
                <a:cubicBezTo>
                  <a:pt x="2079186" y="945534"/>
                  <a:pt x="2116539" y="944291"/>
                  <a:pt x="2132461" y="945428"/>
                </a:cubicBezTo>
                <a:cubicBezTo>
                  <a:pt x="2131667" y="911996"/>
                  <a:pt x="2133256" y="876182"/>
                  <a:pt x="2132462" y="842750"/>
                </a:cubicBezTo>
                <a:lnTo>
                  <a:pt x="2289412" y="842750"/>
                </a:lnTo>
                <a:lnTo>
                  <a:pt x="2289412" y="784747"/>
                </a:lnTo>
                <a:lnTo>
                  <a:pt x="2569191" y="784747"/>
                </a:lnTo>
                <a:lnTo>
                  <a:pt x="2569191" y="702860"/>
                </a:lnTo>
                <a:lnTo>
                  <a:pt x="2674961" y="702860"/>
                </a:lnTo>
                <a:lnTo>
                  <a:pt x="2674961" y="648269"/>
                </a:lnTo>
                <a:lnTo>
                  <a:pt x="2730584" y="648269"/>
                </a:lnTo>
                <a:cubicBezTo>
                  <a:pt x="2730584" y="628935"/>
                  <a:pt x="2729552" y="609600"/>
                  <a:pt x="2729552" y="590266"/>
                </a:cubicBezTo>
                <a:lnTo>
                  <a:pt x="2889913" y="590266"/>
                </a:lnTo>
                <a:lnTo>
                  <a:pt x="2889913" y="542499"/>
                </a:lnTo>
                <a:lnTo>
                  <a:pt x="3009331" y="542499"/>
                </a:lnTo>
                <a:lnTo>
                  <a:pt x="3009331" y="501556"/>
                </a:lnTo>
                <a:lnTo>
                  <a:pt x="3603009" y="501556"/>
                </a:lnTo>
                <a:lnTo>
                  <a:pt x="3603009" y="440141"/>
                </a:lnTo>
                <a:lnTo>
                  <a:pt x="3654188" y="440141"/>
                </a:lnTo>
                <a:lnTo>
                  <a:pt x="3654188" y="395785"/>
                </a:lnTo>
                <a:lnTo>
                  <a:pt x="3712191" y="395785"/>
                </a:lnTo>
                <a:lnTo>
                  <a:pt x="3712191" y="341194"/>
                </a:lnTo>
                <a:lnTo>
                  <a:pt x="3828197" y="341194"/>
                </a:lnTo>
                <a:lnTo>
                  <a:pt x="3828197" y="286603"/>
                </a:lnTo>
                <a:lnTo>
                  <a:pt x="4046561" y="286603"/>
                </a:lnTo>
                <a:lnTo>
                  <a:pt x="4046561" y="238836"/>
                </a:lnTo>
                <a:lnTo>
                  <a:pt x="4585647" y="242248"/>
                </a:lnTo>
                <a:lnTo>
                  <a:pt x="4585647" y="182183"/>
                </a:lnTo>
                <a:lnTo>
                  <a:pt x="4858922" y="184565"/>
                </a:lnTo>
                <a:cubicBezTo>
                  <a:pt x="4858129" y="163537"/>
                  <a:pt x="4862096" y="152031"/>
                  <a:pt x="4861303" y="131003"/>
                </a:cubicBezTo>
                <a:lnTo>
                  <a:pt x="4911133" y="132034"/>
                </a:lnTo>
                <a:cubicBezTo>
                  <a:pt x="4910682" y="88816"/>
                  <a:pt x="4910233" y="43218"/>
                  <a:pt x="4909782" y="0"/>
                </a:cubicBezTo>
                <a:lnTo>
                  <a:pt x="5018964" y="0"/>
                </a:lnTo>
              </a:path>
            </a:pathLst>
          </a:custGeom>
          <a:noFill/>
          <a:ln w="25560">
            <a:solidFill>
              <a:schemeClr val="accent5"/>
            </a:solidFill>
            <a:miter/>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794" name="CustomShape 44"/>
          <p:cNvSpPr/>
          <p:nvPr/>
        </p:nvSpPr>
        <p:spPr>
          <a:xfrm>
            <a:off x="2022480" y="3031200"/>
            <a:ext cx="5014800" cy="1976760"/>
          </a:xfrm>
          <a:custGeom>
            <a:avLst/>
            <a:gdLst/>
            <a:ahLst/>
            <a:cxnLst/>
            <a:rect l="l" t="t" r="r" b="b"/>
            <a:pathLst>
              <a:path w="5014991" h="1647613">
                <a:moveTo>
                  <a:pt x="0" y="1647613"/>
                </a:moveTo>
                <a:lnTo>
                  <a:pt x="59131" y="1647612"/>
                </a:lnTo>
                <a:lnTo>
                  <a:pt x="59728" y="1557196"/>
                </a:lnTo>
                <a:lnTo>
                  <a:pt x="111031" y="1557196"/>
                </a:lnTo>
                <a:lnTo>
                  <a:pt x="111031" y="1454590"/>
                </a:lnTo>
                <a:lnTo>
                  <a:pt x="162334" y="1454590"/>
                </a:lnTo>
                <a:lnTo>
                  <a:pt x="162334" y="1412340"/>
                </a:lnTo>
                <a:lnTo>
                  <a:pt x="216655" y="1412340"/>
                </a:lnTo>
                <a:lnTo>
                  <a:pt x="216655" y="1312752"/>
                </a:lnTo>
                <a:lnTo>
                  <a:pt x="273993" y="1312752"/>
                </a:lnTo>
                <a:lnTo>
                  <a:pt x="273993" y="1267485"/>
                </a:lnTo>
                <a:lnTo>
                  <a:pt x="331332" y="1267485"/>
                </a:lnTo>
                <a:lnTo>
                  <a:pt x="331332" y="1210146"/>
                </a:lnTo>
                <a:lnTo>
                  <a:pt x="599918" y="1210146"/>
                </a:lnTo>
                <a:lnTo>
                  <a:pt x="599918" y="1173933"/>
                </a:lnTo>
                <a:lnTo>
                  <a:pt x="660275" y="1173933"/>
                </a:lnTo>
                <a:lnTo>
                  <a:pt x="660275" y="1128665"/>
                </a:lnTo>
                <a:lnTo>
                  <a:pt x="768916" y="1128665"/>
                </a:lnTo>
                <a:lnTo>
                  <a:pt x="768916" y="1013988"/>
                </a:lnTo>
                <a:lnTo>
                  <a:pt x="868504" y="1013988"/>
                </a:lnTo>
                <a:lnTo>
                  <a:pt x="868504" y="965703"/>
                </a:lnTo>
                <a:lnTo>
                  <a:pt x="1034484" y="965703"/>
                </a:lnTo>
                <a:lnTo>
                  <a:pt x="1034484" y="926471"/>
                </a:lnTo>
                <a:lnTo>
                  <a:pt x="1140108" y="926471"/>
                </a:lnTo>
                <a:lnTo>
                  <a:pt x="1140108" y="875168"/>
                </a:lnTo>
                <a:lnTo>
                  <a:pt x="1752726" y="875168"/>
                </a:lnTo>
                <a:lnTo>
                  <a:pt x="1752726" y="823865"/>
                </a:lnTo>
                <a:lnTo>
                  <a:pt x="1855332" y="823865"/>
                </a:lnTo>
                <a:lnTo>
                  <a:pt x="1855332" y="778598"/>
                </a:lnTo>
                <a:lnTo>
                  <a:pt x="1906635" y="778598"/>
                </a:lnTo>
                <a:lnTo>
                  <a:pt x="1906635" y="733331"/>
                </a:lnTo>
                <a:lnTo>
                  <a:pt x="2078651" y="733331"/>
                </a:lnTo>
                <a:lnTo>
                  <a:pt x="2078651" y="633742"/>
                </a:lnTo>
                <a:lnTo>
                  <a:pt x="2244631" y="633742"/>
                </a:lnTo>
                <a:lnTo>
                  <a:pt x="2244631" y="582439"/>
                </a:lnTo>
                <a:lnTo>
                  <a:pt x="2347237" y="582439"/>
                </a:lnTo>
                <a:lnTo>
                  <a:pt x="2347237" y="537172"/>
                </a:lnTo>
                <a:lnTo>
                  <a:pt x="2727482" y="537172"/>
                </a:lnTo>
                <a:lnTo>
                  <a:pt x="2727482" y="488887"/>
                </a:lnTo>
                <a:lnTo>
                  <a:pt x="3002104" y="488887"/>
                </a:lnTo>
                <a:lnTo>
                  <a:pt x="3002104" y="434566"/>
                </a:lnTo>
                <a:lnTo>
                  <a:pt x="3430635" y="434566"/>
                </a:lnTo>
                <a:lnTo>
                  <a:pt x="3430635" y="386281"/>
                </a:lnTo>
                <a:lnTo>
                  <a:pt x="3487974" y="386281"/>
                </a:lnTo>
                <a:lnTo>
                  <a:pt x="3487974" y="334978"/>
                </a:lnTo>
                <a:lnTo>
                  <a:pt x="3828987" y="334978"/>
                </a:lnTo>
                <a:lnTo>
                  <a:pt x="3828987" y="238408"/>
                </a:lnTo>
                <a:lnTo>
                  <a:pt x="4103609" y="238408"/>
                </a:lnTo>
                <a:lnTo>
                  <a:pt x="4103609" y="187105"/>
                </a:lnTo>
                <a:lnTo>
                  <a:pt x="4695102" y="187105"/>
                </a:lnTo>
                <a:lnTo>
                  <a:pt x="4695102" y="123731"/>
                </a:lnTo>
                <a:lnTo>
                  <a:pt x="4749423" y="123731"/>
                </a:lnTo>
                <a:lnTo>
                  <a:pt x="4749423" y="63374"/>
                </a:lnTo>
                <a:lnTo>
                  <a:pt x="4797944" y="60396"/>
                </a:lnTo>
                <a:lnTo>
                  <a:pt x="4800923" y="0"/>
                </a:lnTo>
                <a:lnTo>
                  <a:pt x="5014991" y="0"/>
                </a:lnTo>
              </a:path>
            </a:pathLst>
          </a:custGeom>
          <a:noFill/>
          <a:ln w="25560">
            <a:solidFill>
              <a:schemeClr val="accent1"/>
            </a:solidFill>
            <a:miter/>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795" name="CustomShape 45"/>
          <p:cNvSpPr/>
          <p:nvPr/>
        </p:nvSpPr>
        <p:spPr>
          <a:xfrm>
            <a:off x="7388640" y="2189520"/>
            <a:ext cx="360" cy="740160"/>
          </a:xfrm>
          <a:custGeom>
            <a:avLst/>
            <a:gdLst/>
            <a:ahLst/>
            <a:cxnLst/>
            <a:rect l="l" t="t" r="r" b="b"/>
            <a:pathLst>
              <a:path w="21600" h="21600">
                <a:moveTo>
                  <a:pt x="0" y="0"/>
                </a:moveTo>
                <a:lnTo>
                  <a:pt x="21600" y="21600"/>
                </a:lnTo>
              </a:path>
            </a:pathLst>
          </a:custGeom>
          <a:solidFill>
            <a:schemeClr val="accent1"/>
          </a:solidFill>
          <a:ln w="57240">
            <a:solidFill>
              <a:srgbClr val="B2B2B2"/>
            </a:solidFill>
            <a:round/>
            <a:tailEnd type="triangle" w="med" len="med"/>
          </a:ln>
          <a:effectLst>
            <a:outerShdw blurRad="50800" dist="38100" dir="2700000" algn="tl" rotWithShape="0">
              <a:srgbClr val="000000">
                <a:alpha val="40000"/>
              </a:srgbClr>
            </a:outerShdw>
          </a:effectLst>
        </p:spPr>
        <p:style>
          <a:lnRef idx="0">
            <a:scrgbClr r="0" g="0" b="0"/>
          </a:lnRef>
          <a:fillRef idx="0">
            <a:scrgbClr r="0" g="0" b="0"/>
          </a:fillRef>
          <a:effectRef idx="0">
            <a:scrgbClr r="0" g="0" b="0"/>
          </a:effectRef>
          <a:fontRef idx="minor"/>
        </p:style>
      </p:sp>
      <p:sp>
        <p:nvSpPr>
          <p:cNvPr id="796" name="CustomShape 46"/>
          <p:cNvSpPr/>
          <p:nvPr/>
        </p:nvSpPr>
        <p:spPr>
          <a:xfrm>
            <a:off x="7232040" y="2022840"/>
            <a:ext cx="156096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2800" b="1" strike="noStrike" spc="-1">
                <a:solidFill>
                  <a:srgbClr val="FDB913"/>
                </a:solidFill>
                <a:latin typeface="Arial"/>
              </a:rPr>
              <a:t>29% </a:t>
            </a:r>
            <a:r>
              <a:rPr lang="it-IT" sz="1400" b="0" strike="noStrike" spc="-1">
                <a:solidFill>
                  <a:srgbClr val="FDB913"/>
                </a:solidFill>
                <a:latin typeface="Arial"/>
              </a:rPr>
              <a:t>reduction </a:t>
            </a:r>
            <a:endParaRPr lang="it-IT" sz="1400" b="0" strike="noStrike" spc="-1">
              <a:latin typeface="Arial"/>
            </a:endParaRPr>
          </a:p>
          <a:p>
            <a:pPr algn="ctr">
              <a:lnSpc>
                <a:spcPct val="100000"/>
              </a:lnSpc>
            </a:pPr>
            <a:r>
              <a:rPr lang="it-IT" sz="1400" b="0" strike="noStrike" spc="-1">
                <a:solidFill>
                  <a:srgbClr val="FDB913"/>
                </a:solidFill>
                <a:latin typeface="Arial"/>
              </a:rPr>
              <a:t>In MACCE</a:t>
            </a:r>
            <a:endParaRPr lang="it-IT" sz="1400" b="0" strike="noStrike" spc="-1">
              <a:latin typeface="Arial"/>
            </a:endParaRPr>
          </a:p>
        </p:txBody>
      </p:sp>
      <p:sp>
        <p:nvSpPr>
          <p:cNvPr id="797" name="Line 47"/>
          <p:cNvSpPr/>
          <p:nvPr/>
        </p:nvSpPr>
        <p:spPr>
          <a:xfrm>
            <a:off x="2031840" y="1808280"/>
            <a:ext cx="360" cy="325116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798" name="Line 48"/>
          <p:cNvSpPr/>
          <p:nvPr/>
        </p:nvSpPr>
        <p:spPr>
          <a:xfrm flipH="1" flipV="1">
            <a:off x="2040120" y="5059440"/>
            <a:ext cx="4925520" cy="1332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799" name="CustomShape 49"/>
          <p:cNvSpPr/>
          <p:nvPr/>
        </p:nvSpPr>
        <p:spPr>
          <a:xfrm>
            <a:off x="5367960" y="3921480"/>
            <a:ext cx="7531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200" b="0" i="1" strike="noStrike" spc="-1">
                <a:solidFill>
                  <a:srgbClr val="FDB913"/>
                </a:solidFill>
                <a:latin typeface="Arial"/>
              </a:rPr>
              <a:t>N=216</a:t>
            </a:r>
            <a:endParaRPr lang="it-IT" sz="1200" b="0" strike="noStrike" spc="-1">
              <a:latin typeface="Arial"/>
            </a:endParaRPr>
          </a:p>
        </p:txBody>
      </p:sp>
      <p:sp>
        <p:nvSpPr>
          <p:cNvPr id="800" name="CustomShape 50"/>
          <p:cNvSpPr/>
          <p:nvPr/>
        </p:nvSpPr>
        <p:spPr>
          <a:xfrm>
            <a:off x="4927680" y="2935800"/>
            <a:ext cx="7531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200" b="0" i="1" strike="noStrike" spc="-1">
                <a:solidFill>
                  <a:srgbClr val="B2B2B2"/>
                </a:solidFill>
                <a:latin typeface="Arial"/>
              </a:rPr>
              <a:t>N=211</a:t>
            </a:r>
            <a:endParaRPr lang="it-IT" sz="1200" b="0" strike="noStrike" spc="-1">
              <a:latin typeface="Arial"/>
            </a:endParaRPr>
          </a:p>
        </p:txBody>
      </p:sp>
      <p:sp>
        <p:nvSpPr>
          <p:cNvPr id="801" name="CustomShape 51"/>
          <p:cNvSpPr/>
          <p:nvPr/>
        </p:nvSpPr>
        <p:spPr>
          <a:xfrm>
            <a:off x="7260840" y="6033960"/>
            <a:ext cx="1470240" cy="69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000" b="0" strike="noStrike" spc="-1">
                <a:solidFill>
                  <a:srgbClr val="D1D1D1"/>
                </a:solidFill>
                <a:latin typeface="Arial"/>
              </a:rPr>
              <a:t>FDA Approved Randomized Controlled Trial</a:t>
            </a:r>
            <a:endParaRPr lang="it-IT" sz="1000" b="0" strike="noStrike" spc="-1">
              <a:latin typeface="Arial"/>
            </a:endParaRPr>
          </a:p>
          <a:p>
            <a:pPr algn="ctr">
              <a:lnSpc>
                <a:spcPct val="100000"/>
              </a:lnSpc>
            </a:pPr>
            <a:r>
              <a:rPr lang="it-IT" sz="1000" b="0" strike="noStrike" spc="-1">
                <a:solidFill>
                  <a:srgbClr val="D1D1D1"/>
                </a:solidFill>
                <a:latin typeface="Arial"/>
              </a:rPr>
              <a:t>Protect II</a:t>
            </a:r>
            <a:endParaRPr lang="it-IT" sz="1000" b="0" strike="noStrike" spc="-1">
              <a:latin typeface="Arial"/>
            </a:endParaRPr>
          </a:p>
        </p:txBody>
      </p:sp>
      <p:sp>
        <p:nvSpPr>
          <p:cNvPr id="802" name="CustomShape 52"/>
          <p:cNvSpPr/>
          <p:nvPr/>
        </p:nvSpPr>
        <p:spPr>
          <a:xfrm>
            <a:off x="0" y="6599520"/>
            <a:ext cx="263412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800" b="0" strike="noStrike" spc="-1">
                <a:solidFill>
                  <a:srgbClr val="B2B2B2"/>
                </a:solidFill>
                <a:latin typeface="Arial"/>
              </a:rPr>
              <a:t> Dangas GD. Am J Cardiol. 2014 Jan 15;113(2):222-8 </a:t>
            </a:r>
            <a:endParaRPr lang="it-IT" sz="800" b="0" strike="noStrike" spc="-1">
              <a:latin typeface="Aria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284040" y="47520"/>
            <a:ext cx="8859600" cy="1046520"/>
          </a:xfrm>
          <a:prstGeom prst="rect">
            <a:avLst/>
          </a:prstGeom>
          <a:noFill/>
          <a:ln w="9360">
            <a:noFill/>
          </a:ln>
        </p:spPr>
        <p:txBody>
          <a:bodyPr/>
          <a:lstStyle/>
          <a:p>
            <a:pPr algn="ctr">
              <a:lnSpc>
                <a:spcPct val="100000"/>
              </a:lnSpc>
            </a:pPr>
            <a:r>
              <a:rPr lang="it-IT" sz="2800" b="1" strike="noStrike" cap="small" spc="-1" dirty="0" err="1" smtClean="0">
                <a:solidFill>
                  <a:srgbClr val="FFFF00"/>
                </a:solidFill>
                <a:latin typeface="Arial"/>
              </a:rPr>
              <a:t>Impella</a:t>
            </a:r>
            <a:r>
              <a:rPr lang="it-IT" sz="2800" b="1" strike="noStrike" cap="small" spc="-1" dirty="0" smtClean="0">
                <a:solidFill>
                  <a:srgbClr val="FFFF00"/>
                </a:solidFill>
                <a:latin typeface="Arial"/>
              </a:rPr>
              <a:t> </a:t>
            </a:r>
            <a:r>
              <a:rPr lang="it-IT" sz="2800" b="1" strike="noStrike" cap="small" spc="-1" dirty="0" err="1">
                <a:solidFill>
                  <a:srgbClr val="FFFF00"/>
                </a:solidFill>
                <a:latin typeface="Arial"/>
              </a:rPr>
              <a:t>Reduces</a:t>
            </a:r>
            <a:r>
              <a:rPr lang="it-IT" sz="2800" b="1" strike="noStrike" cap="small" spc="-1" dirty="0">
                <a:solidFill>
                  <a:srgbClr val="FFFF00"/>
                </a:solidFill>
                <a:latin typeface="Arial"/>
              </a:rPr>
              <a:t> MACCE </a:t>
            </a:r>
            <a:r>
              <a:rPr lang="it-IT" sz="2800" b="1" strike="noStrike" cap="small" spc="-1" dirty="0" err="1">
                <a:solidFill>
                  <a:srgbClr val="FFFF00"/>
                </a:solidFill>
                <a:latin typeface="Arial"/>
              </a:rPr>
              <a:t>with</a:t>
            </a:r>
            <a:r>
              <a:rPr lang="it-IT" sz="2800" b="1" strike="noStrike" cap="small" spc="-1" dirty="0">
                <a:solidFill>
                  <a:srgbClr val="FFFF00"/>
                </a:solidFill>
                <a:latin typeface="Arial"/>
              </a:rPr>
              <a:t> More Complete </a:t>
            </a:r>
            <a:r>
              <a:rPr lang="it-IT" sz="2800" b="1" strike="noStrike" cap="small" spc="-1" dirty="0" err="1">
                <a:solidFill>
                  <a:srgbClr val="FFFF00"/>
                </a:solidFill>
                <a:latin typeface="Arial"/>
              </a:rPr>
              <a:t>Revascularization</a:t>
            </a:r>
            <a:endParaRPr lang="it-IT" sz="2800" b="1" strike="noStrike" spc="-1" dirty="0">
              <a:solidFill>
                <a:srgbClr val="FFFF00"/>
              </a:solidFill>
              <a:latin typeface="Arial"/>
            </a:endParaRPr>
          </a:p>
        </p:txBody>
      </p:sp>
      <p:sp>
        <p:nvSpPr>
          <p:cNvPr id="804" name="CustomShape 2"/>
          <p:cNvSpPr/>
          <p:nvPr/>
        </p:nvSpPr>
        <p:spPr>
          <a:xfrm>
            <a:off x="178560" y="1238760"/>
            <a:ext cx="83757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2200" b="0" strike="noStrike" spc="-1">
                <a:solidFill>
                  <a:srgbClr val="FFFFFF"/>
                </a:solidFill>
                <a:latin typeface="Arial"/>
              </a:rPr>
              <a:t>MACCE </a:t>
            </a:r>
            <a:endParaRPr lang="it-IT" sz="2200" b="0" strike="noStrike" spc="-1">
              <a:latin typeface="Arial"/>
            </a:endParaRPr>
          </a:p>
          <a:p>
            <a:pPr algn="ctr">
              <a:lnSpc>
                <a:spcPct val="100000"/>
              </a:lnSpc>
            </a:pPr>
            <a:r>
              <a:rPr lang="it-IT" sz="1400" b="0" strike="noStrike" spc="-1">
                <a:solidFill>
                  <a:srgbClr val="D1D1D1"/>
                </a:solidFill>
                <a:latin typeface="Arial"/>
              </a:rPr>
              <a:t>at 90 Days</a:t>
            </a:r>
            <a:endParaRPr lang="it-IT" sz="1400" b="0" strike="noStrike" spc="-1">
              <a:latin typeface="Arial"/>
            </a:endParaRPr>
          </a:p>
        </p:txBody>
      </p:sp>
      <p:graphicFrame>
        <p:nvGraphicFramePr>
          <p:cNvPr id="805" name="Chart 21"/>
          <p:cNvGraphicFramePr/>
          <p:nvPr/>
        </p:nvGraphicFramePr>
        <p:xfrm>
          <a:off x="1740960" y="2192040"/>
          <a:ext cx="4955400" cy="3663360"/>
        </p:xfrm>
        <a:graphic>
          <a:graphicData uri="http://schemas.openxmlformats.org/drawingml/2006/chart">
            <c:chart xmlns:c="http://schemas.openxmlformats.org/drawingml/2006/chart" xmlns:r="http://schemas.openxmlformats.org/officeDocument/2006/relationships" r:id="rId3"/>
          </a:graphicData>
        </a:graphic>
      </p:graphicFrame>
      <p:sp>
        <p:nvSpPr>
          <p:cNvPr id="806" name="CustomShape 3"/>
          <p:cNvSpPr/>
          <p:nvPr/>
        </p:nvSpPr>
        <p:spPr>
          <a:xfrm>
            <a:off x="6315840" y="2817000"/>
            <a:ext cx="1270080" cy="73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2800" b="1" strike="noStrike" spc="-1">
                <a:solidFill>
                  <a:srgbClr val="FDB913"/>
                </a:solidFill>
                <a:latin typeface="Arial"/>
              </a:rPr>
              <a:t>44% </a:t>
            </a:r>
            <a:endParaRPr lang="it-IT" sz="2800" b="0" strike="noStrike" spc="-1">
              <a:latin typeface="Arial"/>
            </a:endParaRPr>
          </a:p>
          <a:p>
            <a:pPr algn="ctr">
              <a:lnSpc>
                <a:spcPct val="100000"/>
              </a:lnSpc>
            </a:pPr>
            <a:r>
              <a:rPr lang="it-IT" sz="1400" b="0" strike="noStrike" spc="-1">
                <a:solidFill>
                  <a:srgbClr val="FDB913"/>
                </a:solidFill>
                <a:latin typeface="Arial"/>
              </a:rPr>
              <a:t>Reduction</a:t>
            </a:r>
            <a:endParaRPr lang="it-IT" sz="1400" b="0" strike="noStrike" spc="-1">
              <a:latin typeface="Arial"/>
            </a:endParaRPr>
          </a:p>
        </p:txBody>
      </p:sp>
      <p:grpSp>
        <p:nvGrpSpPr>
          <p:cNvPr id="807" name="Group 4"/>
          <p:cNvGrpSpPr/>
          <p:nvPr/>
        </p:nvGrpSpPr>
        <p:grpSpPr>
          <a:xfrm>
            <a:off x="4864320" y="2617560"/>
            <a:ext cx="910080" cy="1195200"/>
            <a:chOff x="4864320" y="2617560"/>
            <a:chExt cx="910080" cy="1195200"/>
          </a:xfrm>
        </p:grpSpPr>
        <p:sp>
          <p:nvSpPr>
            <p:cNvPr id="808" name="Line 5"/>
            <p:cNvSpPr/>
            <p:nvPr/>
          </p:nvSpPr>
          <p:spPr>
            <a:xfrm>
              <a:off x="4868280" y="2619360"/>
              <a:ext cx="360" cy="15300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809" name="Line 6"/>
            <p:cNvSpPr/>
            <p:nvPr/>
          </p:nvSpPr>
          <p:spPr>
            <a:xfrm>
              <a:off x="5774040" y="2619360"/>
              <a:ext cx="360" cy="119340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810" name="Line 7"/>
            <p:cNvSpPr/>
            <p:nvPr/>
          </p:nvSpPr>
          <p:spPr>
            <a:xfrm flipH="1">
              <a:off x="4864320" y="2617560"/>
              <a:ext cx="90756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grpSp>
      <p:sp>
        <p:nvSpPr>
          <p:cNvPr id="811" name="CustomShape 8"/>
          <p:cNvSpPr/>
          <p:nvPr/>
        </p:nvSpPr>
        <p:spPr>
          <a:xfrm>
            <a:off x="2214000" y="5529600"/>
            <a:ext cx="157104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400" b="1" strike="noStrike" spc="-1">
                <a:solidFill>
                  <a:srgbClr val="FFFFFF"/>
                </a:solidFill>
                <a:latin typeface="Arial"/>
              </a:rPr>
              <a:t>1 Vessel Treated</a:t>
            </a:r>
            <a:endParaRPr lang="it-IT" sz="1400" b="0" strike="noStrike" spc="-1">
              <a:latin typeface="Arial"/>
            </a:endParaRPr>
          </a:p>
        </p:txBody>
      </p:sp>
      <p:sp>
        <p:nvSpPr>
          <p:cNvPr id="812" name="CustomShape 9"/>
          <p:cNvSpPr/>
          <p:nvPr/>
        </p:nvSpPr>
        <p:spPr>
          <a:xfrm>
            <a:off x="4304160" y="5529600"/>
            <a:ext cx="204804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400" b="1" strike="noStrike" spc="-1">
                <a:solidFill>
                  <a:srgbClr val="FFFFFF"/>
                </a:solidFill>
                <a:latin typeface="Arial"/>
              </a:rPr>
              <a:t>2 or 3 Vessels Treated</a:t>
            </a:r>
            <a:endParaRPr lang="it-IT" sz="1400" b="0" strike="noStrike" spc="-1">
              <a:latin typeface="Arial"/>
            </a:endParaRPr>
          </a:p>
        </p:txBody>
      </p:sp>
      <p:sp>
        <p:nvSpPr>
          <p:cNvPr id="813" name="CustomShape 10"/>
          <p:cNvSpPr/>
          <p:nvPr/>
        </p:nvSpPr>
        <p:spPr>
          <a:xfrm>
            <a:off x="2282760" y="4950360"/>
            <a:ext cx="606240" cy="4860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400" b="1" strike="noStrike" spc="-1">
                <a:solidFill>
                  <a:srgbClr val="000000"/>
                </a:solidFill>
                <a:latin typeface="Arial"/>
              </a:rPr>
              <a:t>IABP</a:t>
            </a:r>
            <a:endParaRPr lang="it-IT" sz="1400" b="0" strike="noStrike" spc="-1">
              <a:latin typeface="Arial"/>
            </a:endParaRPr>
          </a:p>
          <a:p>
            <a:pPr algn="ctr">
              <a:lnSpc>
                <a:spcPct val="100000"/>
              </a:lnSpc>
            </a:pPr>
            <a:r>
              <a:rPr lang="it-IT" sz="1200" b="0" strike="noStrike" spc="-1">
                <a:solidFill>
                  <a:srgbClr val="000000"/>
                </a:solidFill>
                <a:latin typeface="Arial"/>
              </a:rPr>
              <a:t>N=80</a:t>
            </a:r>
            <a:endParaRPr lang="it-IT" sz="1200" b="0" strike="noStrike" spc="-1">
              <a:latin typeface="Arial"/>
            </a:endParaRPr>
          </a:p>
        </p:txBody>
      </p:sp>
      <p:sp>
        <p:nvSpPr>
          <p:cNvPr id="814" name="CustomShape 11"/>
          <p:cNvSpPr/>
          <p:nvPr/>
        </p:nvSpPr>
        <p:spPr>
          <a:xfrm>
            <a:off x="3025800" y="4950360"/>
            <a:ext cx="796680" cy="4860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400" b="1" strike="noStrike" spc="-1">
                <a:solidFill>
                  <a:srgbClr val="000000"/>
                </a:solidFill>
                <a:latin typeface="Arial"/>
              </a:rPr>
              <a:t>Impella</a:t>
            </a:r>
            <a:endParaRPr lang="it-IT" sz="1400" b="0" strike="noStrike" spc="-1">
              <a:latin typeface="Arial"/>
            </a:endParaRPr>
          </a:p>
          <a:p>
            <a:pPr algn="ctr">
              <a:lnSpc>
                <a:spcPct val="100000"/>
              </a:lnSpc>
            </a:pPr>
            <a:r>
              <a:rPr lang="it-IT" sz="1200" b="0" strike="noStrike" spc="-1">
                <a:solidFill>
                  <a:srgbClr val="000000"/>
                </a:solidFill>
                <a:latin typeface="Arial"/>
              </a:rPr>
              <a:t>N=77</a:t>
            </a:r>
            <a:endParaRPr lang="it-IT" sz="1200" b="0" strike="noStrike" spc="-1">
              <a:latin typeface="Arial"/>
            </a:endParaRPr>
          </a:p>
        </p:txBody>
      </p:sp>
      <p:sp>
        <p:nvSpPr>
          <p:cNvPr id="815" name="CustomShape 12"/>
          <p:cNvSpPr/>
          <p:nvPr/>
        </p:nvSpPr>
        <p:spPr>
          <a:xfrm>
            <a:off x="4647600" y="4950360"/>
            <a:ext cx="635400" cy="4860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400" b="1" strike="noStrike" spc="-1">
                <a:solidFill>
                  <a:srgbClr val="000000"/>
                </a:solidFill>
                <a:latin typeface="Arial"/>
              </a:rPr>
              <a:t>IABP</a:t>
            </a:r>
            <a:endParaRPr lang="it-IT" sz="1400" b="0" strike="noStrike" spc="-1">
              <a:latin typeface="Arial"/>
            </a:endParaRPr>
          </a:p>
          <a:p>
            <a:pPr algn="ctr">
              <a:lnSpc>
                <a:spcPct val="100000"/>
              </a:lnSpc>
            </a:pPr>
            <a:r>
              <a:rPr lang="it-IT" sz="1200" b="0" strike="noStrike" spc="-1">
                <a:solidFill>
                  <a:srgbClr val="000000"/>
                </a:solidFill>
                <a:latin typeface="Arial"/>
              </a:rPr>
              <a:t>N=130</a:t>
            </a:r>
            <a:endParaRPr lang="it-IT" sz="1200" b="0" strike="noStrike" spc="-1">
              <a:latin typeface="Arial"/>
            </a:endParaRPr>
          </a:p>
        </p:txBody>
      </p:sp>
      <p:sp>
        <p:nvSpPr>
          <p:cNvPr id="816" name="CustomShape 13"/>
          <p:cNvSpPr/>
          <p:nvPr/>
        </p:nvSpPr>
        <p:spPr>
          <a:xfrm>
            <a:off x="5413320" y="4950360"/>
            <a:ext cx="796680" cy="4860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400" b="1" strike="noStrike" spc="-1">
                <a:solidFill>
                  <a:srgbClr val="000000"/>
                </a:solidFill>
                <a:latin typeface="Arial"/>
              </a:rPr>
              <a:t>Impella</a:t>
            </a:r>
            <a:endParaRPr lang="it-IT" sz="1400" b="0" strike="noStrike" spc="-1">
              <a:latin typeface="Arial"/>
            </a:endParaRPr>
          </a:p>
          <a:p>
            <a:pPr algn="ctr">
              <a:lnSpc>
                <a:spcPct val="100000"/>
              </a:lnSpc>
            </a:pPr>
            <a:r>
              <a:rPr lang="it-IT" sz="1200" b="0" strike="noStrike" spc="-1">
                <a:solidFill>
                  <a:srgbClr val="000000"/>
                </a:solidFill>
                <a:latin typeface="Arial"/>
              </a:rPr>
              <a:t>N=130</a:t>
            </a:r>
            <a:endParaRPr lang="it-IT" sz="1200" b="0" strike="noStrike" spc="-1">
              <a:latin typeface="Arial"/>
            </a:endParaRPr>
          </a:p>
        </p:txBody>
      </p:sp>
      <p:sp>
        <p:nvSpPr>
          <p:cNvPr id="817" name="CustomShape 14"/>
          <p:cNvSpPr/>
          <p:nvPr/>
        </p:nvSpPr>
        <p:spPr>
          <a:xfrm>
            <a:off x="6313680" y="2971440"/>
            <a:ext cx="360" cy="557280"/>
          </a:xfrm>
          <a:custGeom>
            <a:avLst/>
            <a:gdLst/>
            <a:ahLst/>
            <a:cxnLst/>
            <a:rect l="l" t="t" r="r" b="b"/>
            <a:pathLst>
              <a:path w="21600" h="21600">
                <a:moveTo>
                  <a:pt x="0" y="0"/>
                </a:moveTo>
                <a:lnTo>
                  <a:pt x="21600" y="21600"/>
                </a:lnTo>
              </a:path>
            </a:pathLst>
          </a:custGeom>
          <a:solidFill>
            <a:schemeClr val="accent1"/>
          </a:solidFill>
          <a:ln w="57240">
            <a:solidFill>
              <a:srgbClr val="B2B2B2"/>
            </a:solidFill>
            <a:round/>
            <a:tailEnd type="triangle" w="med" len="med"/>
          </a:ln>
          <a:effectLst>
            <a:outerShdw blurRad="50800" dist="38100" dir="2700000" algn="tl" rotWithShape="0">
              <a:srgbClr val="000000">
                <a:alpha val="40000"/>
              </a:srgbClr>
            </a:outerShdw>
          </a:effectLst>
        </p:spPr>
        <p:style>
          <a:lnRef idx="0">
            <a:scrgbClr r="0" g="0" b="0"/>
          </a:lnRef>
          <a:fillRef idx="0">
            <a:scrgbClr r="0" g="0" b="0"/>
          </a:fillRef>
          <a:effectRef idx="0">
            <a:scrgbClr r="0" g="0" b="0"/>
          </a:effectRef>
          <a:fontRef idx="minor"/>
        </p:style>
      </p:sp>
      <p:sp>
        <p:nvSpPr>
          <p:cNvPr id="818" name="CustomShape 15"/>
          <p:cNvSpPr/>
          <p:nvPr/>
        </p:nvSpPr>
        <p:spPr>
          <a:xfrm>
            <a:off x="3040560" y="2223000"/>
            <a:ext cx="90648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200" b="0" i="1" strike="noStrike" spc="-1">
                <a:solidFill>
                  <a:srgbClr val="FDB913"/>
                </a:solidFill>
                <a:latin typeface="Arial"/>
              </a:rPr>
              <a:t>p=0.747</a:t>
            </a:r>
            <a:endParaRPr lang="it-IT" sz="1200" b="0" strike="noStrike" spc="-1">
              <a:latin typeface="Arial"/>
            </a:endParaRPr>
          </a:p>
        </p:txBody>
      </p:sp>
      <p:sp>
        <p:nvSpPr>
          <p:cNvPr id="819" name="CustomShape 16"/>
          <p:cNvSpPr/>
          <p:nvPr/>
        </p:nvSpPr>
        <p:spPr>
          <a:xfrm>
            <a:off x="5342040" y="2223000"/>
            <a:ext cx="90648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200" b="0" i="1" strike="noStrike" spc="-1">
                <a:solidFill>
                  <a:srgbClr val="FDB913"/>
                </a:solidFill>
                <a:latin typeface="Arial"/>
              </a:rPr>
              <a:t>p=0.015</a:t>
            </a:r>
            <a:endParaRPr lang="it-IT" sz="1200" b="0" strike="noStrike" spc="-1">
              <a:latin typeface="Arial"/>
            </a:endParaRPr>
          </a:p>
        </p:txBody>
      </p:sp>
      <p:sp>
        <p:nvSpPr>
          <p:cNvPr id="820" name="CustomShape 17"/>
          <p:cNvSpPr/>
          <p:nvPr/>
        </p:nvSpPr>
        <p:spPr>
          <a:xfrm>
            <a:off x="64800" y="6362280"/>
            <a:ext cx="1923120" cy="394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000" b="0" strike="noStrike" spc="-1">
                <a:solidFill>
                  <a:srgbClr val="B2B2B2"/>
                </a:solidFill>
                <a:latin typeface="Arial"/>
              </a:rPr>
              <a:t>Protect II FDA PMA data</a:t>
            </a:r>
            <a:endParaRPr lang="it-IT" sz="1000" b="0" strike="noStrike" spc="-1">
              <a:latin typeface="Arial"/>
            </a:endParaRPr>
          </a:p>
          <a:p>
            <a:pPr>
              <a:lnSpc>
                <a:spcPct val="100000"/>
              </a:lnSpc>
            </a:pPr>
            <a:r>
              <a:rPr lang="it-IT" sz="1000" b="0" strike="noStrike" spc="-1">
                <a:solidFill>
                  <a:srgbClr val="B2B2B2"/>
                </a:solidFill>
                <a:latin typeface="Arial"/>
              </a:rPr>
              <a:t>ULM Included in 2 or 3 Vessels</a:t>
            </a:r>
            <a:endParaRPr lang="it-IT" sz="1000" b="0" strike="noStrike" spc="-1">
              <a:latin typeface="Arial"/>
            </a:endParaRPr>
          </a:p>
        </p:txBody>
      </p:sp>
      <p:sp>
        <p:nvSpPr>
          <p:cNvPr id="821" name="CustomShape 18"/>
          <p:cNvSpPr/>
          <p:nvPr/>
        </p:nvSpPr>
        <p:spPr>
          <a:xfrm>
            <a:off x="7179840" y="5973120"/>
            <a:ext cx="1470240" cy="69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000" b="0" strike="noStrike" spc="-1">
                <a:solidFill>
                  <a:srgbClr val="D1D1D1"/>
                </a:solidFill>
                <a:latin typeface="Arial"/>
              </a:rPr>
              <a:t>FDA Approved Randomized Controlled Trial</a:t>
            </a:r>
            <a:endParaRPr lang="it-IT" sz="1000" b="0" strike="noStrike" spc="-1">
              <a:latin typeface="Arial"/>
            </a:endParaRPr>
          </a:p>
          <a:p>
            <a:pPr algn="ctr">
              <a:lnSpc>
                <a:spcPct val="100000"/>
              </a:lnSpc>
            </a:pPr>
            <a:r>
              <a:rPr lang="it-IT" sz="1000" b="0" strike="noStrike" spc="-1">
                <a:solidFill>
                  <a:srgbClr val="D1D1D1"/>
                </a:solidFill>
                <a:latin typeface="Arial"/>
              </a:rPr>
              <a:t>Protect II</a:t>
            </a:r>
            <a:endParaRPr lang="it-IT" sz="1000" b="0" strike="noStrike" spc="-1">
              <a:latin typeface="Aria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 name="Picture 3"/>
          <p:cNvPicPr/>
          <p:nvPr/>
        </p:nvPicPr>
        <p:blipFill>
          <a:blip r:embed="rId2" cstate="print"/>
          <a:srcRect l="-1201" r="1201" b="48617"/>
          <a:stretch/>
        </p:blipFill>
        <p:spPr>
          <a:xfrm>
            <a:off x="411480" y="1454040"/>
            <a:ext cx="8320680" cy="4197960"/>
          </a:xfrm>
          <a:prstGeom prst="rect">
            <a:avLst/>
          </a:prstGeom>
          <a:ln>
            <a:noFill/>
          </a:ln>
          <a:effectLst>
            <a:outerShdw blurRad="292100" dist="139700" dir="2700000" algn="tl" rotWithShape="0">
              <a:srgbClr val="333333">
                <a:alpha val="65000"/>
              </a:srgbClr>
            </a:outerShdw>
          </a:effectLst>
        </p:spPr>
      </p:pic>
      <p:sp>
        <p:nvSpPr>
          <p:cNvPr id="823" name="CustomShape 1"/>
          <p:cNvSpPr/>
          <p:nvPr/>
        </p:nvSpPr>
        <p:spPr>
          <a:xfrm>
            <a:off x="8463960" y="6525000"/>
            <a:ext cx="604800" cy="196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700" b="0" strike="noStrike" spc="-1">
                <a:solidFill>
                  <a:srgbClr val="FFFFFF"/>
                </a:solidFill>
                <a:latin typeface="Arial"/>
              </a:rPr>
              <a:t>M2-041-17</a:t>
            </a:r>
            <a:endParaRPr lang="it-IT" sz="700" b="0" strike="noStrike" spc="-1">
              <a:latin typeface="Arial"/>
            </a:endParaRPr>
          </a:p>
        </p:txBody>
      </p:sp>
      <p:sp>
        <p:nvSpPr>
          <p:cNvPr id="824" name="TextShape 2"/>
          <p:cNvSpPr txBox="1"/>
          <p:nvPr/>
        </p:nvSpPr>
        <p:spPr>
          <a:xfrm>
            <a:off x="284040" y="116640"/>
            <a:ext cx="855108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Unprotected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left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main</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experience</a:t>
            </a:r>
            <a:r>
              <a:rPr lang="it-IT" sz="2800" b="1" strike="noStrike" cap="small" spc="-1" dirty="0">
                <a:solidFill>
                  <a:srgbClr val="FFFF00"/>
                </a:solidFill>
                <a:latin typeface="Arial"/>
              </a:rPr>
              <a:t> </a:t>
            </a:r>
            <a:endParaRPr lang="it-IT" sz="2800" b="1" strike="noStrike" spc="-1" dirty="0">
              <a:solidFill>
                <a:srgbClr val="FFFF00"/>
              </a:solidFill>
              <a:latin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 name="TextShape 1"/>
          <p:cNvSpPr txBox="1"/>
          <p:nvPr/>
        </p:nvSpPr>
        <p:spPr>
          <a:xfrm>
            <a:off x="0" y="2402640"/>
            <a:ext cx="890208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Proactive</a:t>
            </a:r>
            <a:r>
              <a:rPr lang="it-IT" sz="2800" b="1" strike="noStrike" cap="small" spc="-1" dirty="0">
                <a:solidFill>
                  <a:srgbClr val="FFFF00"/>
                </a:solidFill>
                <a:latin typeface="Arial"/>
              </a:rPr>
              <a:t> </a:t>
            </a:r>
            <a:r>
              <a:rPr lang="it-IT" sz="2800" b="1" cap="small" spc="-1" dirty="0" err="1">
                <a:solidFill>
                  <a:srgbClr val="FFFF00"/>
                </a:solidFill>
                <a:latin typeface="Arial"/>
              </a:rPr>
              <a:t>C</a:t>
            </a:r>
            <a:r>
              <a:rPr lang="it-IT" sz="2800" b="1" strike="noStrike" cap="small" spc="-1" dirty="0" err="1" smtClean="0">
                <a:solidFill>
                  <a:srgbClr val="FFFF00"/>
                </a:solidFill>
                <a:latin typeface="Arial"/>
              </a:rPr>
              <a:t>ounterpulsation</a:t>
            </a:r>
            <a:endParaRPr lang="it-IT" sz="2800" b="1" strike="noStrike" spc="-1" dirty="0">
              <a:solidFill>
                <a:srgbClr val="FFFF00"/>
              </a:solidFill>
              <a:latin typeface="Aria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TextShape 1"/>
          <p:cNvSpPr txBox="1"/>
          <p:nvPr/>
        </p:nvSpPr>
        <p:spPr>
          <a:xfrm>
            <a:off x="284040" y="47520"/>
            <a:ext cx="855108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Conclusion</a:t>
            </a:r>
            <a:endParaRPr lang="it-IT" sz="2800" b="1" strike="noStrike" spc="-1" dirty="0">
              <a:solidFill>
                <a:srgbClr val="FFFF00"/>
              </a:solidFill>
              <a:latin typeface="Arial"/>
            </a:endParaRPr>
          </a:p>
        </p:txBody>
      </p:sp>
      <p:sp>
        <p:nvSpPr>
          <p:cNvPr id="839" name="TextShape 2"/>
          <p:cNvSpPr txBox="1"/>
          <p:nvPr/>
        </p:nvSpPr>
        <p:spPr>
          <a:xfrm>
            <a:off x="0" y="947160"/>
            <a:ext cx="9124560" cy="5264640"/>
          </a:xfrm>
          <a:prstGeom prst="rect">
            <a:avLst/>
          </a:prstGeom>
          <a:noFill/>
          <a:ln w="9360">
            <a:noFill/>
          </a:ln>
        </p:spPr>
        <p:txBody>
          <a:bodyPr/>
          <a:lstStyle/>
          <a:p>
            <a:pPr>
              <a:lnSpc>
                <a:spcPct val="100000"/>
              </a:lnSpc>
              <a:spcBef>
                <a:spcPts val="400"/>
              </a:spcBef>
            </a:pPr>
            <a:endParaRPr lang="it-IT" sz="2000" b="0" strike="noStrike" spc="-1" dirty="0">
              <a:solidFill>
                <a:srgbClr val="FFFFFF"/>
              </a:solidFill>
              <a:latin typeface="Arial"/>
            </a:endParaRPr>
          </a:p>
          <a:p>
            <a:pPr marL="343080" indent="-342720">
              <a:lnSpc>
                <a:spcPct val="100000"/>
              </a:lnSpc>
              <a:spcBef>
                <a:spcPts val="400"/>
              </a:spcBef>
              <a:buClr>
                <a:srgbClr val="FDB913"/>
              </a:buClr>
              <a:buFont typeface="Symbol" charset="2"/>
              <a:buChar char=""/>
            </a:pPr>
            <a:r>
              <a:rPr lang="it-IT" sz="2000" b="0" strike="noStrike" spc="-1" dirty="0" err="1">
                <a:solidFill>
                  <a:srgbClr val="FFFFFF"/>
                </a:solidFill>
                <a:latin typeface="Arial"/>
              </a:rPr>
              <a:t>Prophylactic</a:t>
            </a:r>
            <a:r>
              <a:rPr lang="it-IT" sz="2000" b="0" strike="noStrike" spc="-1" dirty="0">
                <a:solidFill>
                  <a:srgbClr val="FFFFFF"/>
                </a:solidFill>
                <a:latin typeface="Arial"/>
              </a:rPr>
              <a:t> </a:t>
            </a:r>
            <a:r>
              <a:rPr lang="it-IT" sz="2000" b="0" strike="noStrike" spc="-1" dirty="0" err="1">
                <a:solidFill>
                  <a:srgbClr val="FFFFFF"/>
                </a:solidFill>
                <a:latin typeface="Arial"/>
              </a:rPr>
              <a:t>placement</a:t>
            </a:r>
            <a:r>
              <a:rPr lang="it-IT" sz="2000" b="0" strike="noStrike" spc="-1" dirty="0">
                <a:solidFill>
                  <a:srgbClr val="FFFFFF"/>
                </a:solidFill>
                <a:latin typeface="Arial"/>
              </a:rPr>
              <a:t> </a:t>
            </a:r>
            <a:r>
              <a:rPr lang="it-IT" sz="2000" b="0" strike="noStrike" spc="-1" dirty="0" err="1">
                <a:solidFill>
                  <a:srgbClr val="FFFFFF"/>
                </a:solidFill>
                <a:latin typeface="Arial"/>
              </a:rPr>
              <a:t>of</a:t>
            </a:r>
            <a:r>
              <a:rPr lang="it-IT" sz="2000" b="0" strike="noStrike" spc="-1" dirty="0">
                <a:solidFill>
                  <a:srgbClr val="FFFFFF"/>
                </a:solidFill>
                <a:latin typeface="Arial"/>
              </a:rPr>
              <a:t> </a:t>
            </a:r>
            <a:r>
              <a:rPr lang="it-IT" sz="2000" b="0" strike="noStrike" spc="-1" dirty="0" err="1">
                <a:solidFill>
                  <a:srgbClr val="FFFFFF"/>
                </a:solidFill>
                <a:latin typeface="Arial"/>
              </a:rPr>
              <a:t>percutaneous</a:t>
            </a:r>
            <a:r>
              <a:rPr lang="it-IT" sz="2000" b="0" strike="noStrike" spc="-1" dirty="0">
                <a:solidFill>
                  <a:srgbClr val="FFFFFF"/>
                </a:solidFill>
                <a:latin typeface="Arial"/>
              </a:rPr>
              <a:t> </a:t>
            </a:r>
            <a:r>
              <a:rPr lang="it-IT" sz="2000" b="0" strike="noStrike" spc="-1" dirty="0" err="1">
                <a:solidFill>
                  <a:srgbClr val="FFFFFF"/>
                </a:solidFill>
                <a:latin typeface="Arial"/>
              </a:rPr>
              <a:t>left</a:t>
            </a:r>
            <a:r>
              <a:rPr lang="it-IT" sz="2000" b="0" strike="noStrike" spc="-1" dirty="0">
                <a:solidFill>
                  <a:srgbClr val="FFFFFF"/>
                </a:solidFill>
                <a:latin typeface="Arial"/>
              </a:rPr>
              <a:t> </a:t>
            </a:r>
            <a:r>
              <a:rPr lang="it-IT" sz="2000" b="0" strike="noStrike" spc="-1" dirty="0" err="1">
                <a:solidFill>
                  <a:srgbClr val="FFFFFF"/>
                </a:solidFill>
                <a:latin typeface="Arial"/>
              </a:rPr>
              <a:t>ventricular</a:t>
            </a:r>
            <a:r>
              <a:rPr lang="it-IT" sz="2000" b="0" strike="noStrike" spc="-1" dirty="0">
                <a:solidFill>
                  <a:srgbClr val="FFFFFF"/>
                </a:solidFill>
                <a:latin typeface="Arial"/>
              </a:rPr>
              <a:t> </a:t>
            </a:r>
            <a:r>
              <a:rPr lang="it-IT" sz="2000" b="0" strike="noStrike" spc="-1" dirty="0" err="1">
                <a:solidFill>
                  <a:srgbClr val="FFFFFF"/>
                </a:solidFill>
                <a:latin typeface="Arial"/>
              </a:rPr>
              <a:t>hemodynamic</a:t>
            </a:r>
            <a:r>
              <a:rPr lang="it-IT" sz="2000" b="0" strike="noStrike" spc="-1" dirty="0">
                <a:solidFill>
                  <a:srgbClr val="FFFFFF"/>
                </a:solidFill>
                <a:latin typeface="Arial"/>
              </a:rPr>
              <a:t> </a:t>
            </a:r>
            <a:r>
              <a:rPr lang="it-IT" sz="2000" b="0" strike="noStrike" spc="-1" dirty="0" err="1">
                <a:solidFill>
                  <a:srgbClr val="FFFFFF"/>
                </a:solidFill>
                <a:latin typeface="Arial"/>
              </a:rPr>
              <a:t>support</a:t>
            </a:r>
            <a:r>
              <a:rPr lang="it-IT" sz="2000" b="0" strike="noStrike" spc="-1" dirty="0">
                <a:solidFill>
                  <a:srgbClr val="FFFFFF"/>
                </a:solidFill>
                <a:latin typeface="Arial"/>
              </a:rPr>
              <a:t> </a:t>
            </a:r>
            <a:r>
              <a:rPr lang="it-IT" sz="2000" b="0" strike="noStrike" spc="-1" dirty="0" err="1">
                <a:solidFill>
                  <a:srgbClr val="FFFFFF"/>
                </a:solidFill>
                <a:latin typeface="Arial"/>
              </a:rPr>
              <a:t>seems</a:t>
            </a:r>
            <a:r>
              <a:rPr lang="it-IT" sz="2000" b="0" strike="noStrike" spc="-1" dirty="0">
                <a:solidFill>
                  <a:srgbClr val="FFFFFF"/>
                </a:solidFill>
                <a:latin typeface="Arial"/>
              </a:rPr>
              <a:t> </a:t>
            </a:r>
            <a:r>
              <a:rPr lang="it-IT" sz="2000" b="0" strike="noStrike" spc="-1" dirty="0" err="1">
                <a:solidFill>
                  <a:srgbClr val="FFFFFF"/>
                </a:solidFill>
                <a:latin typeface="Arial"/>
              </a:rPr>
              <a:t>to</a:t>
            </a:r>
            <a:r>
              <a:rPr lang="it-IT" sz="2000" b="0" strike="noStrike" spc="-1" dirty="0">
                <a:solidFill>
                  <a:srgbClr val="FFFFFF"/>
                </a:solidFill>
                <a:latin typeface="Arial"/>
              </a:rPr>
              <a:t> </a:t>
            </a:r>
            <a:r>
              <a:rPr lang="it-IT" sz="2000" b="0" strike="noStrike" spc="-1" dirty="0" err="1">
                <a:solidFill>
                  <a:srgbClr val="FFFFFF"/>
                </a:solidFill>
                <a:latin typeface="Arial"/>
              </a:rPr>
              <a:t>be</a:t>
            </a:r>
            <a:r>
              <a:rPr lang="it-IT" sz="2000" b="0" strike="noStrike" spc="-1" dirty="0">
                <a:solidFill>
                  <a:srgbClr val="FFFFFF"/>
                </a:solidFill>
                <a:latin typeface="Arial"/>
              </a:rPr>
              <a:t> appropriate in </a:t>
            </a:r>
            <a:r>
              <a:rPr lang="it-IT" sz="2000" b="0" strike="noStrike" spc="-1" dirty="0" err="1">
                <a:solidFill>
                  <a:srgbClr val="FFFFFF"/>
                </a:solidFill>
                <a:latin typeface="Arial"/>
              </a:rPr>
              <a:t>high-risk</a:t>
            </a:r>
            <a:r>
              <a:rPr lang="it-IT" sz="2000" b="0" strike="noStrike" spc="-1" dirty="0">
                <a:solidFill>
                  <a:srgbClr val="FFFFFF"/>
                </a:solidFill>
                <a:latin typeface="Arial"/>
              </a:rPr>
              <a:t> </a:t>
            </a:r>
            <a:r>
              <a:rPr lang="it-IT" sz="2000" b="0" strike="noStrike" spc="-1" dirty="0" err="1">
                <a:solidFill>
                  <a:srgbClr val="FFFFFF"/>
                </a:solidFill>
                <a:latin typeface="Arial"/>
              </a:rPr>
              <a:t>patients</a:t>
            </a:r>
            <a:r>
              <a:rPr lang="it-IT" sz="2000" b="0" strike="noStrike" spc="-1" dirty="0">
                <a:solidFill>
                  <a:srgbClr val="FFFFFF"/>
                </a:solidFill>
                <a:latin typeface="Arial"/>
              </a:rPr>
              <a:t> </a:t>
            </a:r>
            <a:r>
              <a:rPr lang="it-IT" sz="2000" b="0" strike="noStrike" spc="-1" dirty="0" err="1">
                <a:solidFill>
                  <a:srgbClr val="FFFFFF"/>
                </a:solidFill>
                <a:latin typeface="Arial"/>
              </a:rPr>
              <a:t>with</a:t>
            </a:r>
            <a:r>
              <a:rPr lang="it-IT" sz="2000" b="0" strike="noStrike" spc="-1" dirty="0">
                <a:solidFill>
                  <a:srgbClr val="FFFFFF"/>
                </a:solidFill>
                <a:latin typeface="Arial"/>
              </a:rPr>
              <a:t> ULM and </a:t>
            </a:r>
            <a:r>
              <a:rPr lang="it-IT" sz="2000" b="0" strike="noStrike" spc="-1" dirty="0" err="1">
                <a:solidFill>
                  <a:srgbClr val="FFFFFF"/>
                </a:solidFill>
                <a:latin typeface="Arial"/>
              </a:rPr>
              <a:t>adverse</a:t>
            </a:r>
            <a:r>
              <a:rPr lang="it-IT" sz="2000" b="0" strike="noStrike" spc="-1" dirty="0">
                <a:solidFill>
                  <a:srgbClr val="FFFFFF"/>
                </a:solidFill>
                <a:latin typeface="Arial"/>
              </a:rPr>
              <a:t> </a:t>
            </a:r>
            <a:r>
              <a:rPr lang="it-IT" sz="2000" b="0" strike="noStrike" spc="-1" dirty="0" err="1">
                <a:solidFill>
                  <a:srgbClr val="FFFFFF"/>
                </a:solidFill>
                <a:latin typeface="Arial"/>
              </a:rPr>
              <a:t>clinical</a:t>
            </a:r>
            <a:r>
              <a:rPr lang="it-IT" sz="2000" b="0" strike="noStrike" spc="-1" dirty="0">
                <a:solidFill>
                  <a:srgbClr val="FFFFFF"/>
                </a:solidFill>
                <a:latin typeface="Arial"/>
              </a:rPr>
              <a:t> </a:t>
            </a:r>
            <a:r>
              <a:rPr lang="it-IT" sz="2000" b="0" strike="noStrike" spc="-1" dirty="0" err="1">
                <a:solidFill>
                  <a:srgbClr val="FFFFFF"/>
                </a:solidFill>
                <a:latin typeface="Arial"/>
              </a:rPr>
              <a:t>risk</a:t>
            </a:r>
            <a:r>
              <a:rPr lang="it-IT" sz="2000" b="0" strike="noStrike" spc="-1" dirty="0">
                <a:solidFill>
                  <a:srgbClr val="FFFFFF"/>
                </a:solidFill>
                <a:latin typeface="Arial"/>
              </a:rPr>
              <a:t> </a:t>
            </a:r>
            <a:r>
              <a:rPr lang="it-IT" sz="2000" b="0" strike="noStrike" spc="-1" dirty="0" err="1">
                <a:solidFill>
                  <a:srgbClr val="FFFFFF"/>
                </a:solidFill>
                <a:latin typeface="Arial"/>
              </a:rPr>
              <a:t>profile</a:t>
            </a:r>
            <a:r>
              <a:rPr lang="it-IT" sz="2000" b="0" strike="noStrike" spc="-1" dirty="0">
                <a:solidFill>
                  <a:srgbClr val="FFFFFF"/>
                </a:solidFill>
                <a:latin typeface="Arial"/>
              </a:rPr>
              <a:t>.</a:t>
            </a:r>
          </a:p>
          <a:p>
            <a:pPr>
              <a:lnSpc>
                <a:spcPct val="100000"/>
              </a:lnSpc>
              <a:spcBef>
                <a:spcPts val="400"/>
              </a:spcBef>
            </a:pPr>
            <a:endParaRPr lang="it-IT" sz="2000" b="0" strike="noStrike" spc="-1" dirty="0">
              <a:solidFill>
                <a:srgbClr val="FFFFFF"/>
              </a:solidFill>
              <a:latin typeface="Arial"/>
            </a:endParaRPr>
          </a:p>
          <a:p>
            <a:pPr>
              <a:lnSpc>
                <a:spcPct val="100000"/>
              </a:lnSpc>
              <a:spcBef>
                <a:spcPts val="400"/>
              </a:spcBef>
            </a:pPr>
            <a:endParaRPr lang="it-IT" sz="2000" b="0" strike="noStrike" spc="-1" dirty="0">
              <a:solidFill>
                <a:srgbClr val="FFFFFF"/>
              </a:solidFill>
              <a:latin typeface="Arial"/>
            </a:endParaRPr>
          </a:p>
          <a:p>
            <a:pPr marL="343080" indent="-342720">
              <a:lnSpc>
                <a:spcPct val="100000"/>
              </a:lnSpc>
              <a:spcBef>
                <a:spcPts val="400"/>
              </a:spcBef>
              <a:buClr>
                <a:srgbClr val="FDB913"/>
              </a:buClr>
              <a:buFont typeface="Symbol" charset="2"/>
              <a:buChar char=""/>
            </a:pPr>
            <a:r>
              <a:rPr lang="it-IT" sz="2000" b="0" strike="noStrike" spc="-1" dirty="0" err="1">
                <a:solidFill>
                  <a:srgbClr val="FFFFFF"/>
                </a:solidFill>
                <a:latin typeface="Arial"/>
              </a:rPr>
              <a:t>Use</a:t>
            </a:r>
            <a:r>
              <a:rPr lang="it-IT" sz="2000" b="0" strike="noStrike" spc="-1" dirty="0">
                <a:solidFill>
                  <a:srgbClr val="FFFFFF"/>
                </a:solidFill>
                <a:latin typeface="Arial"/>
              </a:rPr>
              <a:t> </a:t>
            </a:r>
            <a:r>
              <a:rPr lang="it-IT" sz="2000" b="0" strike="noStrike" spc="-1" dirty="0" err="1">
                <a:solidFill>
                  <a:srgbClr val="FFFFFF"/>
                </a:solidFill>
                <a:latin typeface="Arial"/>
              </a:rPr>
              <a:t>of</a:t>
            </a:r>
            <a:r>
              <a:rPr lang="it-IT" sz="2000" b="0" strike="noStrike" spc="-1" dirty="0">
                <a:solidFill>
                  <a:srgbClr val="FFFFFF"/>
                </a:solidFill>
                <a:latin typeface="Arial"/>
              </a:rPr>
              <a:t>  </a:t>
            </a:r>
            <a:r>
              <a:rPr lang="it-IT" sz="2000" b="0" strike="noStrike" spc="-1" dirty="0" err="1" smtClean="0">
                <a:solidFill>
                  <a:srgbClr val="FFFFFF"/>
                </a:solidFill>
                <a:latin typeface="Arial"/>
              </a:rPr>
              <a:t>Impella</a:t>
            </a:r>
            <a:r>
              <a:rPr lang="it-IT" sz="2000" spc="-1" baseline="30000" dirty="0" smtClean="0">
                <a:solidFill>
                  <a:srgbClr val="FFFFFF"/>
                </a:solidFill>
                <a:latin typeface="Arial"/>
              </a:rPr>
              <a:t> </a:t>
            </a:r>
            <a:r>
              <a:rPr lang="it-IT" sz="2000" b="0" strike="noStrike" spc="-1" dirty="0" err="1" smtClean="0">
                <a:solidFill>
                  <a:srgbClr val="FFFFFF"/>
                </a:solidFill>
                <a:latin typeface="Arial"/>
              </a:rPr>
              <a:t>enabled</a:t>
            </a:r>
            <a:r>
              <a:rPr lang="it-IT" sz="2000" b="0" strike="noStrike" spc="-1" dirty="0" smtClean="0">
                <a:solidFill>
                  <a:srgbClr val="FFFFFF"/>
                </a:solidFill>
                <a:latin typeface="Arial"/>
              </a:rPr>
              <a:t> </a:t>
            </a:r>
            <a:r>
              <a:rPr lang="it-IT" sz="2000" b="0" strike="noStrike" spc="-1" dirty="0" err="1">
                <a:solidFill>
                  <a:srgbClr val="FFFFFF"/>
                </a:solidFill>
                <a:latin typeface="Arial"/>
              </a:rPr>
              <a:t>nearly</a:t>
            </a:r>
            <a:r>
              <a:rPr lang="it-IT" sz="2000" b="0" strike="noStrike" spc="-1" dirty="0">
                <a:solidFill>
                  <a:srgbClr val="FFFFFF"/>
                </a:solidFill>
                <a:latin typeface="Arial"/>
              </a:rPr>
              <a:t> complete </a:t>
            </a:r>
            <a:r>
              <a:rPr lang="it-IT" sz="2000" b="0" strike="noStrike" spc="-1" dirty="0" err="1">
                <a:solidFill>
                  <a:srgbClr val="FFFFFF"/>
                </a:solidFill>
                <a:latin typeface="Arial"/>
              </a:rPr>
              <a:t>revascularization</a:t>
            </a:r>
            <a:r>
              <a:rPr lang="it-IT" sz="2000" b="0" strike="noStrike" spc="-1" dirty="0">
                <a:solidFill>
                  <a:srgbClr val="FFFFFF"/>
                </a:solidFill>
                <a:latin typeface="Arial"/>
              </a:rPr>
              <a:t> </a:t>
            </a:r>
            <a:r>
              <a:rPr lang="it-IT" sz="2000" b="0" strike="noStrike" spc="-1" dirty="0" err="1">
                <a:solidFill>
                  <a:srgbClr val="FFFFFF"/>
                </a:solidFill>
                <a:latin typeface="Arial"/>
              </a:rPr>
              <a:t>with</a:t>
            </a:r>
            <a:r>
              <a:rPr lang="it-IT" sz="2000" b="0" strike="noStrike" spc="-1" dirty="0">
                <a:solidFill>
                  <a:srgbClr val="FFFFFF"/>
                </a:solidFill>
                <a:latin typeface="Arial"/>
              </a:rPr>
              <a:t> </a:t>
            </a:r>
            <a:r>
              <a:rPr lang="it-IT" sz="2000" b="0" strike="noStrike" spc="-1" dirty="0" err="1">
                <a:solidFill>
                  <a:srgbClr val="FFFFFF"/>
                </a:solidFill>
                <a:latin typeface="Arial"/>
              </a:rPr>
              <a:t>favorable</a:t>
            </a:r>
            <a:r>
              <a:rPr lang="it-IT" sz="2000" b="0" strike="noStrike" spc="-1" dirty="0">
                <a:solidFill>
                  <a:srgbClr val="FFFFFF"/>
                </a:solidFill>
                <a:latin typeface="Arial"/>
              </a:rPr>
              <a:t> MACCE </a:t>
            </a:r>
            <a:r>
              <a:rPr lang="it-IT" sz="2000" b="0" strike="noStrike" spc="-1" dirty="0" err="1">
                <a:solidFill>
                  <a:srgbClr val="FFFFFF"/>
                </a:solidFill>
                <a:latin typeface="Arial"/>
              </a:rPr>
              <a:t>rates</a:t>
            </a:r>
            <a:r>
              <a:rPr lang="it-IT" sz="2000" b="0" strike="noStrike" spc="-1" dirty="0">
                <a:solidFill>
                  <a:srgbClr val="FFFFFF"/>
                </a:solidFill>
                <a:latin typeface="Arial"/>
              </a:rPr>
              <a:t> </a:t>
            </a:r>
            <a:r>
              <a:rPr lang="it-IT" sz="2000" b="0" strike="noStrike" spc="-1" dirty="0" err="1">
                <a:solidFill>
                  <a:srgbClr val="FFFFFF"/>
                </a:solidFill>
                <a:latin typeface="Arial"/>
              </a:rPr>
              <a:t>across</a:t>
            </a:r>
            <a:r>
              <a:rPr lang="it-IT" sz="2000" b="0" strike="noStrike" spc="-1" dirty="0">
                <a:solidFill>
                  <a:srgbClr val="FFFFFF"/>
                </a:solidFill>
                <a:latin typeface="Arial"/>
              </a:rPr>
              <a:t> </a:t>
            </a:r>
            <a:r>
              <a:rPr lang="it-IT" sz="2000" b="0" strike="noStrike" spc="-1" dirty="0" err="1">
                <a:solidFill>
                  <a:srgbClr val="FFFFFF"/>
                </a:solidFill>
                <a:latin typeface="Arial"/>
              </a:rPr>
              <a:t>all</a:t>
            </a:r>
            <a:r>
              <a:rPr lang="it-IT" sz="2000" b="0" strike="noStrike" spc="-1" dirty="0">
                <a:solidFill>
                  <a:srgbClr val="FFFFFF"/>
                </a:solidFill>
                <a:latin typeface="Arial"/>
              </a:rPr>
              <a:t> </a:t>
            </a:r>
            <a:r>
              <a:rPr lang="it-IT" sz="2000" b="0" strike="noStrike" spc="-1" dirty="0" err="1">
                <a:solidFill>
                  <a:srgbClr val="FFFFFF"/>
                </a:solidFill>
                <a:latin typeface="Arial"/>
              </a:rPr>
              <a:t>Syntax</a:t>
            </a:r>
            <a:r>
              <a:rPr lang="it-IT" sz="2000" b="0" strike="noStrike" spc="-1" dirty="0">
                <a:solidFill>
                  <a:srgbClr val="FFFFFF"/>
                </a:solidFill>
                <a:latin typeface="Arial"/>
              </a:rPr>
              <a:t> Score </a:t>
            </a:r>
            <a:r>
              <a:rPr lang="it-IT" sz="2000" b="0" strike="noStrike" spc="-1" dirty="0" err="1">
                <a:solidFill>
                  <a:srgbClr val="FFFFFF"/>
                </a:solidFill>
                <a:latin typeface="Arial"/>
              </a:rPr>
              <a:t>tertiles</a:t>
            </a:r>
            <a:r>
              <a:rPr lang="it-IT" sz="2000" b="0" strike="noStrike" spc="-1" dirty="0">
                <a:solidFill>
                  <a:srgbClr val="FFFFFF"/>
                </a:solidFill>
                <a:latin typeface="Arial"/>
              </a:rPr>
              <a:t> and </a:t>
            </a:r>
            <a:r>
              <a:rPr lang="it-IT" sz="2000" b="0" strike="noStrike" spc="-1" dirty="0" err="1">
                <a:solidFill>
                  <a:srgbClr val="FFFFFF"/>
                </a:solidFill>
                <a:latin typeface="Arial"/>
              </a:rPr>
              <a:t>with</a:t>
            </a:r>
            <a:r>
              <a:rPr lang="it-IT" sz="2000" b="0" strike="noStrike" spc="-1" dirty="0">
                <a:solidFill>
                  <a:srgbClr val="FFFFFF"/>
                </a:solidFill>
                <a:latin typeface="Arial"/>
              </a:rPr>
              <a:t> low </a:t>
            </a:r>
            <a:r>
              <a:rPr lang="it-IT" sz="2000" b="0" strike="noStrike" spc="-1" dirty="0" err="1">
                <a:solidFill>
                  <a:srgbClr val="FFFFFF"/>
                </a:solidFill>
                <a:latin typeface="Arial"/>
              </a:rPr>
              <a:t>complication</a:t>
            </a:r>
            <a:r>
              <a:rPr lang="it-IT" sz="2000" b="0" strike="noStrike" spc="-1" dirty="0">
                <a:solidFill>
                  <a:srgbClr val="FFFFFF"/>
                </a:solidFill>
                <a:latin typeface="Arial"/>
              </a:rPr>
              <a:t> </a:t>
            </a:r>
            <a:r>
              <a:rPr lang="it-IT" sz="2000" b="0" strike="noStrike" spc="-1" dirty="0" err="1">
                <a:solidFill>
                  <a:srgbClr val="FFFFFF"/>
                </a:solidFill>
                <a:latin typeface="Arial"/>
              </a:rPr>
              <a:t>rates</a:t>
            </a:r>
            <a:endParaRPr lang="it-IT" sz="2000" b="0" strike="noStrike" spc="-1" dirty="0">
              <a:solidFill>
                <a:srgbClr val="FFFFFF"/>
              </a:solidFill>
              <a:latin typeface="Arial"/>
            </a:endParaRPr>
          </a:p>
          <a:p>
            <a:pPr>
              <a:lnSpc>
                <a:spcPct val="100000"/>
              </a:lnSpc>
              <a:spcBef>
                <a:spcPts val="400"/>
              </a:spcBef>
            </a:pPr>
            <a:endParaRPr lang="it-IT" sz="2000" b="0" strike="noStrike" spc="-1" dirty="0">
              <a:solidFill>
                <a:srgbClr val="FFFFFF"/>
              </a:solidFill>
              <a:latin typeface="Arial"/>
            </a:endParaRPr>
          </a:p>
          <a:p>
            <a:pPr>
              <a:lnSpc>
                <a:spcPct val="100000"/>
              </a:lnSpc>
              <a:spcBef>
                <a:spcPts val="400"/>
              </a:spcBef>
            </a:pPr>
            <a:endParaRPr lang="it-IT" sz="2000" b="0" strike="noStrike" spc="-1" dirty="0">
              <a:solidFill>
                <a:srgbClr val="FFFFFF"/>
              </a:solidFill>
              <a:latin typeface="Arial"/>
            </a:endParaRPr>
          </a:p>
          <a:p>
            <a:pPr marL="343080" indent="-342720">
              <a:lnSpc>
                <a:spcPct val="100000"/>
              </a:lnSpc>
              <a:spcBef>
                <a:spcPts val="400"/>
              </a:spcBef>
              <a:buClr>
                <a:srgbClr val="FDB913"/>
              </a:buClr>
              <a:buFont typeface="Symbol" charset="2"/>
              <a:buChar char=""/>
            </a:pPr>
            <a:r>
              <a:rPr lang="it-IT" sz="2000" b="0" strike="noStrike" spc="-1" dirty="0">
                <a:solidFill>
                  <a:srgbClr val="FFFFFF"/>
                </a:solidFill>
                <a:latin typeface="Arial"/>
              </a:rPr>
              <a:t>30 </a:t>
            </a:r>
            <a:r>
              <a:rPr lang="it-IT" sz="2000" b="0" strike="noStrike" spc="-1" dirty="0" err="1">
                <a:solidFill>
                  <a:srgbClr val="FFFFFF"/>
                </a:solidFill>
                <a:latin typeface="Arial"/>
              </a:rPr>
              <a:t>day</a:t>
            </a:r>
            <a:r>
              <a:rPr lang="it-IT" sz="2000" b="0" strike="noStrike" spc="-1" dirty="0">
                <a:solidFill>
                  <a:srgbClr val="FFFFFF"/>
                </a:solidFill>
                <a:latin typeface="Arial"/>
              </a:rPr>
              <a:t> </a:t>
            </a:r>
            <a:r>
              <a:rPr lang="it-IT" sz="2000" b="0" strike="noStrike" spc="-1" dirty="0" err="1">
                <a:solidFill>
                  <a:srgbClr val="FFFFFF"/>
                </a:solidFill>
                <a:latin typeface="Arial"/>
              </a:rPr>
              <a:t>mortality</a:t>
            </a:r>
            <a:r>
              <a:rPr lang="it-IT" sz="2000" b="0" strike="noStrike" spc="-1" dirty="0">
                <a:solidFill>
                  <a:srgbClr val="FFFFFF"/>
                </a:solidFill>
                <a:latin typeface="Arial"/>
              </a:rPr>
              <a:t> </a:t>
            </a:r>
            <a:r>
              <a:rPr lang="it-IT" sz="2000" b="0" strike="noStrike" spc="-1" dirty="0" err="1">
                <a:solidFill>
                  <a:srgbClr val="FFFFFF"/>
                </a:solidFill>
                <a:latin typeface="Arial"/>
              </a:rPr>
              <a:t>was</a:t>
            </a:r>
            <a:r>
              <a:rPr lang="it-IT" sz="2000" b="0" strike="noStrike" spc="-1" dirty="0">
                <a:solidFill>
                  <a:srgbClr val="FFFFFF"/>
                </a:solidFill>
                <a:latin typeface="Arial"/>
              </a:rPr>
              <a:t> ~ 50% </a:t>
            </a:r>
            <a:r>
              <a:rPr lang="it-IT" sz="2000" b="0" strike="noStrike" spc="-1" dirty="0" err="1">
                <a:solidFill>
                  <a:srgbClr val="FFFFFF"/>
                </a:solidFill>
                <a:latin typeface="Arial"/>
              </a:rPr>
              <a:t>lower</a:t>
            </a:r>
            <a:r>
              <a:rPr lang="it-IT" sz="2000" b="0" strike="noStrike" spc="-1" dirty="0">
                <a:solidFill>
                  <a:srgbClr val="FFFFFF"/>
                </a:solidFill>
                <a:latin typeface="Arial"/>
              </a:rPr>
              <a:t> </a:t>
            </a:r>
            <a:r>
              <a:rPr lang="it-IT" sz="2000" b="0" strike="noStrike" spc="-1" dirty="0" err="1">
                <a:solidFill>
                  <a:srgbClr val="FFFFFF"/>
                </a:solidFill>
                <a:latin typeface="Arial"/>
              </a:rPr>
              <a:t>than</a:t>
            </a:r>
            <a:r>
              <a:rPr lang="it-IT" sz="2000" b="0" strike="noStrike" spc="-1" dirty="0">
                <a:solidFill>
                  <a:srgbClr val="FFFFFF"/>
                </a:solidFill>
                <a:latin typeface="Arial"/>
              </a:rPr>
              <a:t> the </a:t>
            </a:r>
            <a:r>
              <a:rPr lang="it-IT" sz="2000" b="0" strike="noStrike" spc="-1" dirty="0" err="1">
                <a:solidFill>
                  <a:srgbClr val="FFFFFF"/>
                </a:solidFill>
                <a:latin typeface="Arial"/>
              </a:rPr>
              <a:t>predicted</a:t>
            </a:r>
            <a:r>
              <a:rPr lang="it-IT" sz="2000" b="0" strike="noStrike" spc="-1" dirty="0">
                <a:solidFill>
                  <a:srgbClr val="FFFFFF"/>
                </a:solidFill>
                <a:latin typeface="Arial"/>
              </a:rPr>
              <a:t> STS </a:t>
            </a:r>
            <a:r>
              <a:rPr lang="it-IT" sz="2000" b="0" strike="noStrike" spc="-1" dirty="0" err="1">
                <a:solidFill>
                  <a:srgbClr val="FFFFFF"/>
                </a:solidFill>
                <a:latin typeface="Arial"/>
              </a:rPr>
              <a:t>mortality</a:t>
            </a:r>
            <a:r>
              <a:rPr lang="it-IT" sz="2000" b="0" strike="noStrike" spc="-1" dirty="0">
                <a:solidFill>
                  <a:srgbClr val="FFFFFF"/>
                </a:solidFill>
                <a:latin typeface="Arial"/>
              </a:rPr>
              <a:t> </a:t>
            </a:r>
            <a:r>
              <a:rPr lang="it-IT" sz="2000" b="0" strike="noStrike" spc="-1" dirty="0" err="1">
                <a:solidFill>
                  <a:srgbClr val="FFFFFF"/>
                </a:solidFill>
                <a:latin typeface="Arial"/>
              </a:rPr>
              <a:t>for</a:t>
            </a:r>
            <a:r>
              <a:rPr lang="it-IT" sz="2000" b="0" strike="noStrike" spc="-1" dirty="0">
                <a:solidFill>
                  <a:srgbClr val="FFFFFF"/>
                </a:solidFill>
                <a:latin typeface="Arial"/>
              </a:rPr>
              <a:t> CABG in </a:t>
            </a:r>
            <a:r>
              <a:rPr lang="it-IT" sz="2000" b="0" strike="noStrike" spc="-1" dirty="0" err="1">
                <a:solidFill>
                  <a:srgbClr val="FFFFFF"/>
                </a:solidFill>
                <a:latin typeface="Arial"/>
              </a:rPr>
              <a:t>these</a:t>
            </a:r>
            <a:r>
              <a:rPr lang="it-IT" sz="2000" b="0" strike="noStrike" spc="-1" dirty="0">
                <a:solidFill>
                  <a:srgbClr val="FFFFFF"/>
                </a:solidFill>
                <a:latin typeface="Arial"/>
              </a:rPr>
              <a:t> </a:t>
            </a:r>
            <a:r>
              <a:rPr lang="it-IT" sz="2000" b="0" strike="noStrike" spc="-1" dirty="0" err="1">
                <a:solidFill>
                  <a:srgbClr val="FFFFFF"/>
                </a:solidFill>
                <a:latin typeface="Arial"/>
              </a:rPr>
              <a:t>patients</a:t>
            </a:r>
            <a:endParaRPr lang="it-IT" sz="2000" b="0" strike="noStrike" spc="-1" dirty="0">
              <a:solidFill>
                <a:srgbClr val="FFFFFF"/>
              </a:solidFill>
              <a:latin typeface="Arial"/>
            </a:endParaRPr>
          </a:p>
        </p:txBody>
      </p:sp>
      <p:sp>
        <p:nvSpPr>
          <p:cNvPr id="840" name="CustomShape 3"/>
          <p:cNvSpPr/>
          <p:nvPr/>
        </p:nvSpPr>
        <p:spPr>
          <a:xfrm>
            <a:off x="8463960" y="6525000"/>
            <a:ext cx="604800" cy="196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700" b="0" strike="noStrike" spc="-1">
                <a:solidFill>
                  <a:srgbClr val="FFFFFF"/>
                </a:solidFill>
                <a:latin typeface="Arial"/>
              </a:rPr>
              <a:t>M2-041-17</a:t>
            </a:r>
            <a:endParaRPr lang="it-IT" sz="700" b="0" strike="noStrike" spc="-1">
              <a:latin typeface="Aria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1" name="Picture 2"/>
          <p:cNvPicPr/>
          <p:nvPr/>
        </p:nvPicPr>
        <p:blipFill>
          <a:blip r:embed="rId3" cstate="print"/>
          <a:stretch/>
        </p:blipFill>
        <p:spPr>
          <a:xfrm>
            <a:off x="1489680" y="1435320"/>
            <a:ext cx="6164640" cy="4553640"/>
          </a:xfrm>
          <a:prstGeom prst="rect">
            <a:avLst/>
          </a:prstGeom>
          <a:ln>
            <a:noFill/>
          </a:ln>
          <a:effectLst>
            <a:reflection blurRad="12700" stA="38000" endPos="28000" dist="5000" dir="5400000" sy="-100000" algn="bl" rotWithShape="0"/>
          </a:effectLst>
        </p:spPr>
      </p:pic>
      <p:sp>
        <p:nvSpPr>
          <p:cNvPr id="842" name="TextShape 1"/>
          <p:cNvSpPr txBox="1"/>
          <p:nvPr/>
        </p:nvSpPr>
        <p:spPr>
          <a:xfrm>
            <a:off x="284040" y="47520"/>
            <a:ext cx="855108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Impella</a:t>
            </a:r>
            <a:r>
              <a:rPr lang="it-IT" sz="2800" b="1" strike="noStrike" cap="small" spc="-1" dirty="0">
                <a:solidFill>
                  <a:srgbClr val="FFFF00"/>
                </a:solidFill>
                <a:latin typeface="Arial"/>
              </a:rPr>
              <a:t> </a:t>
            </a:r>
            <a:r>
              <a:rPr lang="it-IT" sz="2800" b="1" strike="noStrike" cap="small" spc="-1" dirty="0" smtClean="0">
                <a:solidFill>
                  <a:srgbClr val="FFFF00"/>
                </a:solidFill>
                <a:latin typeface="Arial"/>
              </a:rPr>
              <a:t>2.5 </a:t>
            </a:r>
            <a:r>
              <a:rPr lang="it-IT" sz="2800" b="1" strike="noStrike" cap="small" spc="-1" dirty="0" err="1">
                <a:solidFill>
                  <a:srgbClr val="FFFF00"/>
                </a:solidFill>
                <a:latin typeface="Arial"/>
              </a:rPr>
              <a:t>Heart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Pump</a:t>
            </a:r>
            <a:r>
              <a:rPr lang="it-IT" sz="2800" b="1" strike="noStrike" cap="small" spc="-1" baseline="30000" dirty="0">
                <a:solidFill>
                  <a:srgbClr val="FFFF00"/>
                </a:solidFill>
                <a:latin typeface="Arial"/>
              </a:rPr>
              <a:t> </a:t>
            </a:r>
            <a:r>
              <a:rPr lang="it-IT" sz="2800" b="1" strike="noStrike" cap="small" spc="-1" dirty="0">
                <a:solidFill>
                  <a:srgbClr val="FFFF00"/>
                </a:solidFill>
                <a:latin typeface="Arial"/>
              </a:rPr>
              <a:t>Can Reduce </a:t>
            </a:r>
            <a:r>
              <a:rPr lang="it-IT" sz="2800" b="1" strike="noStrike" cap="small" spc="-1" dirty="0" err="1">
                <a:solidFill>
                  <a:srgbClr val="FFFF00"/>
                </a:solidFill>
                <a:latin typeface="Arial"/>
              </a:rPr>
              <a:t>Risk</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Acute </a:t>
            </a:r>
            <a:r>
              <a:rPr lang="it-IT" sz="2800" b="1" strike="noStrike" cap="small" spc="-1" dirty="0" err="1">
                <a:solidFill>
                  <a:srgbClr val="FFFF00"/>
                </a:solidFill>
                <a:latin typeface="Arial"/>
              </a:rPr>
              <a:t>Kidney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Injury</a:t>
            </a:r>
            <a:r>
              <a:rPr lang="it-IT" sz="2800" b="1" strike="noStrike" cap="small" spc="-1" dirty="0">
                <a:solidFill>
                  <a:srgbClr val="FFFF00"/>
                </a:solidFill>
                <a:latin typeface="Arial"/>
              </a:rPr>
              <a:t> in HRPCI</a:t>
            </a:r>
            <a:endParaRPr lang="it-IT" sz="2800" b="1" strike="noStrike" spc="-1" dirty="0">
              <a:solidFill>
                <a:srgbClr val="FFFF00"/>
              </a:solidFill>
              <a:latin typeface="Arial"/>
            </a:endParaRPr>
          </a:p>
        </p:txBody>
      </p:sp>
      <p:sp>
        <p:nvSpPr>
          <p:cNvPr id="843" name="CustomShape 2"/>
          <p:cNvSpPr/>
          <p:nvPr/>
        </p:nvSpPr>
        <p:spPr>
          <a:xfrm>
            <a:off x="8490240" y="6590520"/>
            <a:ext cx="574200" cy="18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600" b="0" strike="noStrike" spc="-1">
                <a:solidFill>
                  <a:srgbClr val="FFFFFF"/>
                </a:solidFill>
                <a:latin typeface="Arial"/>
              </a:rPr>
              <a:t>IM2-024-17</a:t>
            </a:r>
            <a:endParaRPr lang="it-IT" sz="600" b="0" strike="noStrike" spc="-1">
              <a:latin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TextShape 1"/>
          <p:cNvSpPr txBox="1"/>
          <p:nvPr/>
        </p:nvSpPr>
        <p:spPr>
          <a:xfrm>
            <a:off x="284040" y="47520"/>
            <a:ext cx="855108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Renal</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protective</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effect</a:t>
            </a:r>
            <a:endParaRPr lang="it-IT" sz="2800" b="1" strike="noStrike" spc="-1" dirty="0">
              <a:solidFill>
                <a:srgbClr val="FFFF00"/>
              </a:solidFill>
              <a:latin typeface="Arial"/>
            </a:endParaRPr>
          </a:p>
        </p:txBody>
      </p:sp>
      <p:sp>
        <p:nvSpPr>
          <p:cNvPr id="899" name="TextShape 2"/>
          <p:cNvSpPr txBox="1"/>
          <p:nvPr/>
        </p:nvSpPr>
        <p:spPr>
          <a:xfrm>
            <a:off x="284040" y="1152000"/>
            <a:ext cx="8586360" cy="5116320"/>
          </a:xfrm>
          <a:prstGeom prst="rect">
            <a:avLst/>
          </a:prstGeom>
          <a:noFill/>
          <a:ln w="9360">
            <a:noFill/>
          </a:ln>
        </p:spPr>
        <p:txBody>
          <a:bodyPr/>
          <a:lstStyle/>
          <a:p>
            <a:endParaRPr lang="it-IT" sz="2000" b="0" strike="noStrike" spc="-1">
              <a:solidFill>
                <a:srgbClr val="FFFFFF"/>
              </a:solidFill>
              <a:latin typeface="Arial"/>
            </a:endParaRPr>
          </a:p>
        </p:txBody>
      </p:sp>
      <p:sp>
        <p:nvSpPr>
          <p:cNvPr id="900" name="CustomShape 3"/>
          <p:cNvSpPr/>
          <p:nvPr/>
        </p:nvSpPr>
        <p:spPr>
          <a:xfrm>
            <a:off x="302400" y="1266480"/>
            <a:ext cx="7297560" cy="634680"/>
          </a:xfrm>
          <a:prstGeom prst="rect">
            <a:avLst/>
          </a:prstGeom>
          <a:noFill/>
          <a:ln>
            <a:noFill/>
          </a:ln>
        </p:spPr>
        <p:style>
          <a:lnRef idx="0">
            <a:scrgbClr r="0" g="0" b="0"/>
          </a:lnRef>
          <a:fillRef idx="0">
            <a:scrgbClr r="0" g="0" b="0"/>
          </a:fillRef>
          <a:effectRef idx="0">
            <a:scrgbClr r="0" g="0" b="0"/>
          </a:effectRef>
          <a:fontRef idx="minor"/>
        </p:style>
      </p:sp>
      <p:pic>
        <p:nvPicPr>
          <p:cNvPr id="901" name="Immagine 2"/>
          <p:cNvPicPr/>
          <p:nvPr/>
        </p:nvPicPr>
        <p:blipFill>
          <a:blip r:embed="rId2" cstate="print"/>
          <a:stretch/>
        </p:blipFill>
        <p:spPr>
          <a:xfrm>
            <a:off x="424440" y="5868720"/>
            <a:ext cx="8467560" cy="728280"/>
          </a:xfrm>
          <a:prstGeom prst="rect">
            <a:avLst/>
          </a:prstGeom>
          <a:ln>
            <a:noFill/>
          </a:ln>
        </p:spPr>
      </p:pic>
      <p:pic>
        <p:nvPicPr>
          <p:cNvPr id="902" name="Immagine 8"/>
          <p:cNvPicPr/>
          <p:nvPr/>
        </p:nvPicPr>
        <p:blipFill>
          <a:blip r:embed="rId3" cstate="print"/>
          <a:stretch/>
        </p:blipFill>
        <p:spPr>
          <a:xfrm>
            <a:off x="424440" y="4733640"/>
            <a:ext cx="7112880" cy="1080720"/>
          </a:xfrm>
          <a:prstGeom prst="rect">
            <a:avLst/>
          </a:prstGeom>
          <a:ln>
            <a:noFill/>
          </a:ln>
        </p:spPr>
      </p:pic>
      <p:pic>
        <p:nvPicPr>
          <p:cNvPr id="903" name="Immagine 10"/>
          <p:cNvPicPr/>
          <p:nvPr/>
        </p:nvPicPr>
        <p:blipFill>
          <a:blip r:embed="rId4" cstate="print"/>
          <a:stretch/>
        </p:blipFill>
        <p:spPr>
          <a:xfrm>
            <a:off x="106920" y="1258560"/>
            <a:ext cx="6685200" cy="1779120"/>
          </a:xfrm>
          <a:prstGeom prst="rect">
            <a:avLst/>
          </a:prstGeom>
          <a:ln>
            <a:noFill/>
          </a:ln>
        </p:spPr>
      </p:pic>
      <p:pic>
        <p:nvPicPr>
          <p:cNvPr id="904" name="Immagine 12"/>
          <p:cNvPicPr/>
          <p:nvPr/>
        </p:nvPicPr>
        <p:blipFill>
          <a:blip r:embed="rId5" cstate="print"/>
          <a:stretch/>
        </p:blipFill>
        <p:spPr>
          <a:xfrm>
            <a:off x="251520" y="3140968"/>
            <a:ext cx="7328520" cy="1302840"/>
          </a:xfrm>
          <a:prstGeom prst="rect">
            <a:avLst/>
          </a:prstGeom>
          <a:ln>
            <a:noFill/>
          </a:ln>
        </p:spPr>
      </p:pic>
      <p:pic>
        <p:nvPicPr>
          <p:cNvPr id="905" name="Immagine 17"/>
          <p:cNvPicPr/>
          <p:nvPr/>
        </p:nvPicPr>
        <p:blipFill>
          <a:blip r:embed="rId6" cstate="print"/>
          <a:stretch/>
        </p:blipFill>
        <p:spPr>
          <a:xfrm>
            <a:off x="216720" y="1076040"/>
            <a:ext cx="2491920" cy="190080"/>
          </a:xfrm>
          <a:prstGeom prst="rect">
            <a:avLst/>
          </a:prstGeom>
          <a:ln>
            <a:noFill/>
          </a:ln>
        </p:spPr>
      </p:pic>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TextShape 1"/>
          <p:cNvSpPr txBox="1"/>
          <p:nvPr/>
        </p:nvSpPr>
        <p:spPr>
          <a:xfrm>
            <a:off x="239760" y="15120"/>
            <a:ext cx="8580712" cy="735840"/>
          </a:xfrm>
          <a:prstGeom prst="rect">
            <a:avLst/>
          </a:prstGeom>
          <a:noFill/>
          <a:ln w="9360">
            <a:noFill/>
          </a:ln>
        </p:spPr>
        <p:txBody>
          <a:bodyPr>
            <a:normAutofit fontScale="92500"/>
          </a:bodyPr>
          <a:lstStyle/>
          <a:p>
            <a:pPr algn="ctr">
              <a:lnSpc>
                <a:spcPct val="100000"/>
              </a:lnSpc>
            </a:pPr>
            <a:r>
              <a:rPr lang="it-IT" sz="2800" b="1" strike="noStrike" cap="small" spc="-1" dirty="0" err="1">
                <a:solidFill>
                  <a:srgbClr val="FFFF00"/>
                </a:solidFill>
                <a:latin typeface="Arial"/>
              </a:rPr>
              <a:t>Heart</a:t>
            </a:r>
            <a:r>
              <a:rPr lang="it-IT" sz="2800" b="1" strike="noStrike" cap="small" spc="-1" dirty="0">
                <a:solidFill>
                  <a:srgbClr val="FFFF00"/>
                </a:solidFill>
                <a:latin typeface="Arial"/>
              </a:rPr>
              <a:t> </a:t>
            </a:r>
            <a:r>
              <a:rPr lang="it-IT" sz="3100" b="1" strike="noStrike" cap="small" spc="-1" dirty="0" err="1">
                <a:solidFill>
                  <a:srgbClr val="FFFF00"/>
                </a:solidFill>
                <a:latin typeface="Arial"/>
              </a:rPr>
              <a:t>Failure</a:t>
            </a:r>
            <a:r>
              <a:rPr lang="it-IT" sz="2800" b="1" strike="noStrike" cap="small" spc="-1" dirty="0">
                <a:solidFill>
                  <a:srgbClr val="FFFF00"/>
                </a:solidFill>
                <a:latin typeface="Arial"/>
              </a:rPr>
              <a:t> &amp; </a:t>
            </a:r>
            <a:r>
              <a:rPr lang="it-IT" sz="2800" b="1" strike="noStrike" cap="small" spc="-1" dirty="0" err="1">
                <a:solidFill>
                  <a:srgbClr val="FFFF00"/>
                </a:solidFill>
                <a:latin typeface="Arial"/>
              </a:rPr>
              <a:t>Coronary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Artery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Disease</a:t>
            </a:r>
            <a:r>
              <a:rPr lang="it-IT" sz="2800" b="1" strike="noStrike" cap="small" spc="-1" dirty="0">
                <a:solidFill>
                  <a:srgbClr val="FFFF00"/>
                </a:solidFill>
                <a:latin typeface="Arial"/>
              </a:rPr>
              <a:t> (CAD)</a:t>
            </a:r>
            <a:endParaRPr lang="it-IT" sz="2800" b="1" strike="noStrike" spc="-1" dirty="0">
              <a:solidFill>
                <a:srgbClr val="FFFF00"/>
              </a:solidFill>
              <a:latin typeface="Arial"/>
            </a:endParaRPr>
          </a:p>
        </p:txBody>
      </p:sp>
      <p:sp>
        <p:nvSpPr>
          <p:cNvPr id="907" name="TextShape 2"/>
          <p:cNvSpPr txBox="1"/>
          <p:nvPr/>
        </p:nvSpPr>
        <p:spPr>
          <a:xfrm>
            <a:off x="5490000" y="3977640"/>
            <a:ext cx="3044160" cy="2461680"/>
          </a:xfrm>
          <a:prstGeom prst="rect">
            <a:avLst/>
          </a:prstGeom>
          <a:noFill/>
          <a:ln w="9360">
            <a:noFill/>
          </a:ln>
        </p:spPr>
        <p:txBody>
          <a:bodyPr/>
          <a:lstStyle/>
          <a:p>
            <a:pPr marL="343080" indent="-342720">
              <a:lnSpc>
                <a:spcPct val="100000"/>
              </a:lnSpc>
              <a:spcBef>
                <a:spcPts val="360"/>
              </a:spcBef>
              <a:buClr>
                <a:srgbClr val="FDB913"/>
              </a:buClr>
              <a:buFont typeface="Symbol" charset="2"/>
              <a:buChar char=""/>
            </a:pPr>
            <a:r>
              <a:rPr lang="it-IT" sz="1800" b="0" strike="noStrike" spc="-1">
                <a:solidFill>
                  <a:srgbClr val="FFFFFF"/>
                </a:solidFill>
                <a:latin typeface="Arial"/>
              </a:rPr>
              <a:t>Safe &amp; Effective</a:t>
            </a:r>
          </a:p>
          <a:p>
            <a:pPr marL="343080" indent="-342720">
              <a:lnSpc>
                <a:spcPct val="100000"/>
              </a:lnSpc>
              <a:spcBef>
                <a:spcPts val="360"/>
              </a:spcBef>
              <a:buClr>
                <a:srgbClr val="FDB913"/>
              </a:buClr>
              <a:buFont typeface="Symbol" charset="2"/>
              <a:buChar char=""/>
            </a:pPr>
            <a:r>
              <a:rPr lang="it-IT" sz="1800" b="0" strike="noStrike" spc="-1">
                <a:solidFill>
                  <a:srgbClr val="FFFFFF"/>
                </a:solidFill>
                <a:latin typeface="Arial"/>
              </a:rPr>
              <a:t>Better Quality of Life</a:t>
            </a:r>
            <a:r>
              <a:rPr lang="it-IT" sz="1400" b="0" strike="noStrike" spc="-1" baseline="50000">
                <a:solidFill>
                  <a:srgbClr val="FFFFFF"/>
                </a:solidFill>
                <a:latin typeface="Arial"/>
              </a:rPr>
              <a:t>1</a:t>
            </a:r>
            <a:endParaRPr lang="it-IT" sz="1400" b="0" strike="noStrike" spc="-1">
              <a:solidFill>
                <a:srgbClr val="FFFFFF"/>
              </a:solidFill>
              <a:latin typeface="Arial"/>
            </a:endParaRPr>
          </a:p>
          <a:p>
            <a:pPr marL="343080" indent="-342720">
              <a:lnSpc>
                <a:spcPct val="100000"/>
              </a:lnSpc>
              <a:spcBef>
                <a:spcPts val="360"/>
              </a:spcBef>
              <a:buClr>
                <a:srgbClr val="FDB913"/>
              </a:buClr>
              <a:buFont typeface="Symbol" charset="2"/>
              <a:buChar char=""/>
            </a:pPr>
            <a:r>
              <a:rPr lang="it-IT" sz="1800" b="0" strike="noStrike" spc="-1">
                <a:solidFill>
                  <a:srgbClr val="FFFFFF"/>
                </a:solidFill>
                <a:latin typeface="Arial"/>
              </a:rPr>
              <a:t>Home Faster </a:t>
            </a:r>
            <a:r>
              <a:rPr lang="it-IT" sz="1800" b="0" strike="noStrike" spc="-1" baseline="50000">
                <a:solidFill>
                  <a:srgbClr val="FFFFFF"/>
                </a:solidFill>
                <a:latin typeface="Arial"/>
              </a:rPr>
              <a:t>2</a:t>
            </a:r>
            <a:endParaRPr lang="it-IT" sz="1800" b="0" strike="noStrike" spc="-1">
              <a:solidFill>
                <a:srgbClr val="FFFFFF"/>
              </a:solidFill>
              <a:latin typeface="Arial"/>
            </a:endParaRPr>
          </a:p>
          <a:p>
            <a:pPr>
              <a:lnSpc>
                <a:spcPct val="100000"/>
              </a:lnSpc>
              <a:spcBef>
                <a:spcPts val="360"/>
              </a:spcBef>
            </a:pPr>
            <a:endParaRPr lang="it-IT" sz="1800" b="0" strike="noStrike" spc="-1">
              <a:solidFill>
                <a:srgbClr val="FFFFFF"/>
              </a:solidFill>
              <a:latin typeface="Arial"/>
            </a:endParaRPr>
          </a:p>
        </p:txBody>
      </p:sp>
      <p:pic>
        <p:nvPicPr>
          <p:cNvPr id="908" name="Picture 14"/>
          <p:cNvPicPr/>
          <p:nvPr/>
        </p:nvPicPr>
        <p:blipFill>
          <a:blip r:embed="rId3" cstate="print"/>
          <a:srcRect r="17902"/>
          <a:stretch/>
        </p:blipFill>
        <p:spPr>
          <a:xfrm>
            <a:off x="239760" y="3313800"/>
            <a:ext cx="1807200" cy="1760760"/>
          </a:xfrm>
          <a:prstGeom prst="rect">
            <a:avLst/>
          </a:prstGeom>
          <a:ln>
            <a:noFill/>
          </a:ln>
          <a:effectLst>
            <a:softEdge rad="112500"/>
          </a:effectLst>
        </p:spPr>
      </p:pic>
      <p:sp>
        <p:nvSpPr>
          <p:cNvPr id="909" name="CustomShape 3"/>
          <p:cNvSpPr/>
          <p:nvPr/>
        </p:nvSpPr>
        <p:spPr>
          <a:xfrm>
            <a:off x="148320" y="5074920"/>
            <a:ext cx="1985040" cy="813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spcAft>
                <a:spcPts val="300"/>
              </a:spcAft>
            </a:pPr>
            <a:r>
              <a:rPr lang="it-IT" sz="1000" b="0" strike="noStrike" spc="-1">
                <a:solidFill>
                  <a:srgbClr val="FFFFFF"/>
                </a:solidFill>
                <a:latin typeface="Arial"/>
              </a:rPr>
              <a:t>Common Fatigue </a:t>
            </a:r>
            <a:endParaRPr lang="it-IT" sz="1000" b="0" strike="noStrike" spc="-1">
              <a:latin typeface="Arial"/>
            </a:endParaRPr>
          </a:p>
          <a:p>
            <a:pPr algn="ctr">
              <a:lnSpc>
                <a:spcPct val="100000"/>
              </a:lnSpc>
              <a:spcAft>
                <a:spcPts val="300"/>
              </a:spcAft>
            </a:pPr>
            <a:r>
              <a:rPr lang="it-IT" sz="1000" b="0" strike="noStrike" spc="-1">
                <a:solidFill>
                  <a:srgbClr val="FFFFFF"/>
                </a:solidFill>
                <a:latin typeface="Arial"/>
              </a:rPr>
              <a:t>Low Ejection Fraction</a:t>
            </a:r>
            <a:endParaRPr lang="it-IT" sz="1000" b="0" strike="noStrike" spc="-1">
              <a:latin typeface="Arial"/>
            </a:endParaRPr>
          </a:p>
          <a:p>
            <a:pPr algn="ctr">
              <a:lnSpc>
                <a:spcPct val="100000"/>
              </a:lnSpc>
              <a:spcAft>
                <a:spcPts val="300"/>
              </a:spcAft>
            </a:pPr>
            <a:r>
              <a:rPr lang="it-IT" sz="1000" b="0" strike="noStrike" spc="-1">
                <a:solidFill>
                  <a:srgbClr val="FFFFFF"/>
                </a:solidFill>
                <a:latin typeface="Arial"/>
              </a:rPr>
              <a:t>Poor Quality of Life </a:t>
            </a:r>
            <a:endParaRPr lang="it-IT" sz="1000" b="0" strike="noStrike" spc="-1">
              <a:latin typeface="Arial"/>
            </a:endParaRPr>
          </a:p>
          <a:p>
            <a:pPr algn="ctr">
              <a:lnSpc>
                <a:spcPct val="100000"/>
              </a:lnSpc>
              <a:spcAft>
                <a:spcPts val="300"/>
              </a:spcAft>
            </a:pPr>
            <a:r>
              <a:rPr lang="it-IT" sz="1000" b="0" strike="noStrike" spc="-1">
                <a:solidFill>
                  <a:srgbClr val="FFFFFF"/>
                </a:solidFill>
                <a:latin typeface="Arial"/>
              </a:rPr>
              <a:t>Inoperable or Surgery unlikely</a:t>
            </a:r>
            <a:endParaRPr lang="it-IT" sz="1000" b="0" strike="noStrike" spc="-1">
              <a:latin typeface="Arial"/>
            </a:endParaRPr>
          </a:p>
        </p:txBody>
      </p:sp>
      <p:sp>
        <p:nvSpPr>
          <p:cNvPr id="910" name="CustomShape 4"/>
          <p:cNvSpPr/>
          <p:nvPr/>
        </p:nvSpPr>
        <p:spPr>
          <a:xfrm>
            <a:off x="316080" y="2240280"/>
            <a:ext cx="1654200" cy="94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200" b="0" strike="noStrike" spc="-1">
                <a:solidFill>
                  <a:srgbClr val="FFFFFF"/>
                </a:solidFill>
                <a:latin typeface="Arial"/>
              </a:rPr>
              <a:t>Advanced Heart Failure</a:t>
            </a:r>
            <a:endParaRPr lang="it-IT" sz="1200" b="0" strike="noStrike" spc="-1">
              <a:latin typeface="Arial"/>
            </a:endParaRPr>
          </a:p>
          <a:p>
            <a:pPr algn="ctr">
              <a:lnSpc>
                <a:spcPct val="100000"/>
              </a:lnSpc>
            </a:pPr>
            <a:r>
              <a:rPr lang="it-IT" sz="800" b="0" strike="noStrike" spc="-1">
                <a:solidFill>
                  <a:srgbClr val="FFFFFF"/>
                </a:solidFill>
                <a:latin typeface="Arial"/>
              </a:rPr>
              <a:t>&amp;</a:t>
            </a:r>
            <a:endParaRPr lang="it-IT" sz="800" b="0" strike="noStrike" spc="-1">
              <a:latin typeface="Arial"/>
            </a:endParaRPr>
          </a:p>
          <a:p>
            <a:pPr algn="ctr">
              <a:lnSpc>
                <a:spcPct val="100000"/>
              </a:lnSpc>
            </a:pPr>
            <a:r>
              <a:rPr lang="it-IT" sz="1200" b="0" strike="noStrike" spc="-1">
                <a:solidFill>
                  <a:srgbClr val="FFFFFF"/>
                </a:solidFill>
                <a:latin typeface="Arial"/>
              </a:rPr>
              <a:t>Coronary Artery Disease</a:t>
            </a:r>
            <a:endParaRPr lang="it-IT" sz="1200" b="0" strike="noStrike" spc="-1">
              <a:latin typeface="Arial"/>
            </a:endParaRPr>
          </a:p>
        </p:txBody>
      </p:sp>
      <p:sp>
        <p:nvSpPr>
          <p:cNvPr id="911" name="CustomShape 5"/>
          <p:cNvSpPr/>
          <p:nvPr/>
        </p:nvSpPr>
        <p:spPr>
          <a:xfrm>
            <a:off x="360360" y="1720440"/>
            <a:ext cx="156636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2000" b="0" strike="noStrike" spc="-1">
                <a:solidFill>
                  <a:srgbClr val="FFFFFF"/>
                </a:solidFill>
                <a:latin typeface="Arial"/>
              </a:rPr>
              <a:t>Elective PCI</a:t>
            </a:r>
            <a:endParaRPr lang="it-IT" sz="2000" b="0" strike="noStrike" spc="-1">
              <a:latin typeface="Arial"/>
            </a:endParaRPr>
          </a:p>
        </p:txBody>
      </p:sp>
      <p:sp>
        <p:nvSpPr>
          <p:cNvPr id="912" name="CustomShape 6"/>
          <p:cNvSpPr/>
          <p:nvPr/>
        </p:nvSpPr>
        <p:spPr>
          <a:xfrm>
            <a:off x="762480" y="868680"/>
            <a:ext cx="338148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2000" b="0" strike="noStrike" spc="-1">
                <a:solidFill>
                  <a:srgbClr val="FFFFFF"/>
                </a:solidFill>
                <a:latin typeface="Arial"/>
              </a:rPr>
              <a:t>Depressed Ejection Fraction</a:t>
            </a:r>
            <a:endParaRPr lang="it-IT" sz="2000" b="0" strike="noStrike" spc="-1">
              <a:latin typeface="Arial"/>
            </a:endParaRPr>
          </a:p>
        </p:txBody>
      </p:sp>
      <p:sp>
        <p:nvSpPr>
          <p:cNvPr id="913" name="Line 7"/>
          <p:cNvSpPr/>
          <p:nvPr/>
        </p:nvSpPr>
        <p:spPr>
          <a:xfrm flipV="1">
            <a:off x="1208520" y="1390320"/>
            <a:ext cx="406440" cy="417240"/>
          </a:xfrm>
          <a:prstGeom prst="line">
            <a:avLst/>
          </a:prstGeom>
          <a:ln w="38160">
            <a:solidFill>
              <a:srgbClr val="C85900"/>
            </a:solidFill>
            <a:round/>
            <a:headEnd type="triangle" w="lg" len="lg"/>
          </a:ln>
        </p:spPr>
        <p:style>
          <a:lnRef idx="0">
            <a:scrgbClr r="0" g="0" b="0"/>
          </a:lnRef>
          <a:fillRef idx="0">
            <a:scrgbClr r="0" g="0" b="0"/>
          </a:fillRef>
          <a:effectRef idx="0">
            <a:scrgbClr r="0" g="0" b="0"/>
          </a:effectRef>
          <a:fontRef idx="minor"/>
        </p:style>
      </p:sp>
      <p:sp>
        <p:nvSpPr>
          <p:cNvPr id="914" name="CustomShape 8"/>
          <p:cNvSpPr/>
          <p:nvPr/>
        </p:nvSpPr>
        <p:spPr>
          <a:xfrm>
            <a:off x="2908080" y="2240280"/>
            <a:ext cx="1654200" cy="94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200" b="0" strike="noStrike" spc="-1">
                <a:solidFill>
                  <a:srgbClr val="FFFFFF"/>
                </a:solidFill>
                <a:latin typeface="Arial"/>
              </a:rPr>
              <a:t>Unstable </a:t>
            </a:r>
            <a:endParaRPr lang="it-IT" sz="1200" b="0" strike="noStrike" spc="-1">
              <a:latin typeface="Arial"/>
            </a:endParaRPr>
          </a:p>
          <a:p>
            <a:pPr algn="ctr">
              <a:lnSpc>
                <a:spcPct val="100000"/>
              </a:lnSpc>
            </a:pPr>
            <a:r>
              <a:rPr lang="it-IT" sz="1200" b="0" strike="noStrike" spc="-1">
                <a:solidFill>
                  <a:srgbClr val="FFFFFF"/>
                </a:solidFill>
                <a:latin typeface="Arial"/>
              </a:rPr>
              <a:t>Angina/NSTEMI</a:t>
            </a:r>
            <a:endParaRPr lang="it-IT" sz="1200" b="0" strike="noStrike" spc="-1">
              <a:latin typeface="Arial"/>
            </a:endParaRPr>
          </a:p>
          <a:p>
            <a:pPr algn="ctr">
              <a:lnSpc>
                <a:spcPct val="100000"/>
              </a:lnSpc>
            </a:pPr>
            <a:r>
              <a:rPr lang="it-IT" sz="800" b="0" strike="noStrike" spc="-1">
                <a:solidFill>
                  <a:srgbClr val="FFFFFF"/>
                </a:solidFill>
                <a:latin typeface="Arial"/>
              </a:rPr>
              <a:t>&amp;</a:t>
            </a:r>
            <a:endParaRPr lang="it-IT" sz="800" b="0" strike="noStrike" spc="-1">
              <a:latin typeface="Arial"/>
            </a:endParaRPr>
          </a:p>
          <a:p>
            <a:pPr algn="ctr">
              <a:lnSpc>
                <a:spcPct val="100000"/>
              </a:lnSpc>
            </a:pPr>
            <a:r>
              <a:rPr lang="it-IT" sz="1200" b="0" strike="noStrike" spc="-1">
                <a:solidFill>
                  <a:srgbClr val="FFFFFF"/>
                </a:solidFill>
                <a:latin typeface="Arial"/>
              </a:rPr>
              <a:t>Coronary Artery Disease</a:t>
            </a:r>
            <a:endParaRPr lang="it-IT" sz="1200" b="0" strike="noStrike" spc="-1">
              <a:latin typeface="Arial"/>
            </a:endParaRPr>
          </a:p>
        </p:txBody>
      </p:sp>
      <p:sp>
        <p:nvSpPr>
          <p:cNvPr id="915" name="CustomShape 9"/>
          <p:cNvSpPr/>
          <p:nvPr/>
        </p:nvSpPr>
        <p:spPr>
          <a:xfrm>
            <a:off x="2668680" y="3769200"/>
            <a:ext cx="2133360" cy="6235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spcAft>
                <a:spcPts val="300"/>
              </a:spcAft>
            </a:pPr>
            <a:r>
              <a:rPr lang="it-IT" sz="1000" b="0" strike="noStrike" spc="-1">
                <a:solidFill>
                  <a:srgbClr val="FFFFFF"/>
                </a:solidFill>
                <a:latin typeface="Arial"/>
              </a:rPr>
              <a:t>Active Chest Pain</a:t>
            </a:r>
            <a:endParaRPr lang="it-IT" sz="1000" b="0" strike="noStrike" spc="-1">
              <a:latin typeface="Arial"/>
            </a:endParaRPr>
          </a:p>
          <a:p>
            <a:pPr algn="ctr">
              <a:lnSpc>
                <a:spcPct val="100000"/>
              </a:lnSpc>
              <a:spcAft>
                <a:spcPts val="300"/>
              </a:spcAft>
            </a:pPr>
            <a:r>
              <a:rPr lang="it-IT" sz="1000" b="0" strike="noStrike" spc="-1">
                <a:solidFill>
                  <a:srgbClr val="FFFFFF"/>
                </a:solidFill>
                <a:latin typeface="Arial"/>
              </a:rPr>
              <a:t>Low Ejection Fraction</a:t>
            </a:r>
            <a:endParaRPr lang="it-IT" sz="1000" b="0" strike="noStrike" spc="-1">
              <a:latin typeface="Arial"/>
            </a:endParaRPr>
          </a:p>
          <a:p>
            <a:pPr algn="ctr">
              <a:lnSpc>
                <a:spcPct val="100000"/>
              </a:lnSpc>
              <a:spcAft>
                <a:spcPts val="300"/>
              </a:spcAft>
            </a:pPr>
            <a:endParaRPr lang="it-IT" sz="1000" b="0" strike="noStrike" spc="-1">
              <a:latin typeface="Arial"/>
            </a:endParaRPr>
          </a:p>
        </p:txBody>
      </p:sp>
      <p:pic>
        <p:nvPicPr>
          <p:cNvPr id="916" name="Picture 10"/>
          <p:cNvPicPr/>
          <p:nvPr/>
        </p:nvPicPr>
        <p:blipFill>
          <a:blip r:embed="rId4" cstate="print"/>
          <a:stretch/>
        </p:blipFill>
        <p:spPr>
          <a:xfrm>
            <a:off x="2800080" y="4434840"/>
            <a:ext cx="1870920" cy="1496520"/>
          </a:xfrm>
          <a:prstGeom prst="rect">
            <a:avLst/>
          </a:prstGeom>
          <a:ln>
            <a:noFill/>
          </a:ln>
          <a:effectLst>
            <a:softEdge rad="112500"/>
          </a:effectLst>
        </p:spPr>
      </p:pic>
      <p:sp>
        <p:nvSpPr>
          <p:cNvPr id="917" name="CustomShape 10"/>
          <p:cNvSpPr/>
          <p:nvPr/>
        </p:nvSpPr>
        <p:spPr>
          <a:xfrm>
            <a:off x="3015360" y="1720440"/>
            <a:ext cx="144000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2000" b="0" strike="noStrike" spc="-1">
                <a:solidFill>
                  <a:srgbClr val="FFFFFF"/>
                </a:solidFill>
                <a:latin typeface="Arial"/>
              </a:rPr>
              <a:t>Urgent PCI</a:t>
            </a:r>
            <a:endParaRPr lang="it-IT" sz="2000" b="0" strike="noStrike" spc="-1">
              <a:latin typeface="Arial"/>
            </a:endParaRPr>
          </a:p>
        </p:txBody>
      </p:sp>
      <p:sp>
        <p:nvSpPr>
          <p:cNvPr id="918" name="Line 11"/>
          <p:cNvSpPr/>
          <p:nvPr/>
        </p:nvSpPr>
        <p:spPr>
          <a:xfrm flipH="1" flipV="1">
            <a:off x="3139200" y="1390320"/>
            <a:ext cx="368640" cy="441000"/>
          </a:xfrm>
          <a:prstGeom prst="line">
            <a:avLst/>
          </a:prstGeom>
          <a:ln w="38160">
            <a:solidFill>
              <a:srgbClr val="C85900"/>
            </a:solidFill>
            <a:round/>
            <a:headEnd type="triangle" w="lg" len="lg"/>
          </a:ln>
        </p:spPr>
        <p:style>
          <a:lnRef idx="0">
            <a:scrgbClr r="0" g="0" b="0"/>
          </a:lnRef>
          <a:fillRef idx="0">
            <a:scrgbClr r="0" g="0" b="0"/>
          </a:fillRef>
          <a:effectRef idx="0">
            <a:scrgbClr r="0" g="0" b="0"/>
          </a:effectRef>
          <a:fontRef idx="minor"/>
        </p:style>
      </p:sp>
      <p:sp>
        <p:nvSpPr>
          <p:cNvPr id="919" name="Line 12"/>
          <p:cNvSpPr/>
          <p:nvPr/>
        </p:nvSpPr>
        <p:spPr>
          <a:xfrm>
            <a:off x="4802400" y="1416600"/>
            <a:ext cx="0" cy="456480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920" name="CustomShape 13"/>
          <p:cNvSpPr/>
          <p:nvPr/>
        </p:nvSpPr>
        <p:spPr>
          <a:xfrm>
            <a:off x="4748040" y="868680"/>
            <a:ext cx="399960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2000" b="0" strike="noStrike" spc="-1">
                <a:solidFill>
                  <a:srgbClr val="FFFFFF"/>
                </a:solidFill>
                <a:latin typeface="Arial"/>
              </a:rPr>
              <a:t>New Treatment Option</a:t>
            </a:r>
            <a:endParaRPr lang="it-IT" sz="2000" b="0" strike="noStrike" spc="-1">
              <a:latin typeface="Arial"/>
            </a:endParaRPr>
          </a:p>
        </p:txBody>
      </p:sp>
      <p:sp>
        <p:nvSpPr>
          <p:cNvPr id="921" name="CustomShape 14"/>
          <p:cNvSpPr/>
          <p:nvPr/>
        </p:nvSpPr>
        <p:spPr>
          <a:xfrm>
            <a:off x="6790680" y="2555640"/>
            <a:ext cx="2017440" cy="85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800" b="0" strike="noStrike" spc="-1">
                <a:solidFill>
                  <a:srgbClr val="FFFFFF"/>
                </a:solidFill>
                <a:latin typeface="Arial"/>
              </a:rPr>
              <a:t>Protected PCI</a:t>
            </a:r>
            <a:endParaRPr lang="it-IT" sz="1800" b="0" strike="noStrike" spc="-1">
              <a:latin typeface="Arial"/>
            </a:endParaRPr>
          </a:p>
          <a:p>
            <a:pPr algn="ctr">
              <a:lnSpc>
                <a:spcPct val="100000"/>
              </a:lnSpc>
            </a:pPr>
            <a:r>
              <a:rPr lang="it-IT" sz="1600" b="0" strike="noStrike" spc="-1">
                <a:solidFill>
                  <a:srgbClr val="FFFFFF"/>
                </a:solidFill>
                <a:latin typeface="Arial"/>
              </a:rPr>
              <a:t>     with the Impella</a:t>
            </a:r>
            <a:r>
              <a:rPr lang="it-IT" sz="1600" b="0" strike="noStrike" spc="-1" baseline="30000">
                <a:solidFill>
                  <a:srgbClr val="FFFFFF"/>
                </a:solidFill>
                <a:latin typeface="Arial"/>
              </a:rPr>
              <a:t>®</a:t>
            </a:r>
            <a:r>
              <a:rPr lang="it-IT" sz="1600" b="0" strike="noStrike" spc="-1">
                <a:solidFill>
                  <a:srgbClr val="FFFFFF"/>
                </a:solidFill>
                <a:latin typeface="Arial"/>
              </a:rPr>
              <a:t> </a:t>
            </a:r>
            <a:r>
              <a:t/>
            </a:r>
            <a:br/>
            <a:r>
              <a:rPr lang="it-IT" sz="1600" b="0" strike="noStrike" spc="-1">
                <a:solidFill>
                  <a:srgbClr val="FFFFFF"/>
                </a:solidFill>
                <a:latin typeface="Arial"/>
              </a:rPr>
              <a:t>Heart Pump</a:t>
            </a:r>
            <a:endParaRPr lang="it-IT" sz="1600" b="0" strike="noStrike" spc="-1">
              <a:latin typeface="Arial"/>
            </a:endParaRPr>
          </a:p>
        </p:txBody>
      </p:sp>
      <p:pic>
        <p:nvPicPr>
          <p:cNvPr id="922" name="Content Placeholder 3"/>
          <p:cNvPicPr/>
          <p:nvPr/>
        </p:nvPicPr>
        <p:blipFill>
          <a:blip r:embed="rId5" cstate="print"/>
          <a:srcRect l="23907" r="26815"/>
          <a:stretch/>
        </p:blipFill>
        <p:spPr>
          <a:xfrm>
            <a:off x="5010480" y="1869120"/>
            <a:ext cx="1465920" cy="2008080"/>
          </a:xfrm>
          <a:prstGeom prst="rect">
            <a:avLst/>
          </a:prstGeom>
          <a:ln>
            <a:noFill/>
          </a:ln>
          <a:effectLst>
            <a:outerShdw blurRad="50800" dist="38100" dir="2700000" algn="tl" rotWithShape="0">
              <a:srgbClr val="000000">
                <a:alpha val="40000"/>
              </a:srgbClr>
            </a:outerShdw>
            <a:softEdge rad="127000"/>
          </a:effectLst>
        </p:spPr>
      </p:pic>
      <p:sp>
        <p:nvSpPr>
          <p:cNvPr id="923" name="CustomShape 15"/>
          <p:cNvSpPr/>
          <p:nvPr/>
        </p:nvSpPr>
        <p:spPr>
          <a:xfrm>
            <a:off x="0" y="6172200"/>
            <a:ext cx="45716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19160" indent="-118800">
              <a:lnSpc>
                <a:spcPct val="100000"/>
              </a:lnSpc>
              <a:buClr>
                <a:srgbClr val="B2B2B2"/>
              </a:buClr>
              <a:buFont typeface="Arial"/>
              <a:buAutoNum type="arabicPeriod"/>
            </a:pPr>
            <a:r>
              <a:rPr lang="it-IT" sz="800" b="0" strike="noStrike" spc="-1">
                <a:solidFill>
                  <a:srgbClr val="B2B2B2"/>
                </a:solidFill>
                <a:latin typeface="Arial"/>
              </a:rPr>
              <a:t>O’Neill WW et al. Circulation. 2012 Oct 2:126(14):1717-27</a:t>
            </a:r>
            <a:endParaRPr lang="it-IT" sz="800" b="0" strike="noStrike" spc="-1">
              <a:latin typeface="Arial"/>
            </a:endParaRPr>
          </a:p>
          <a:p>
            <a:pPr marL="119160" indent="-118800">
              <a:lnSpc>
                <a:spcPct val="100000"/>
              </a:lnSpc>
              <a:buClr>
                <a:srgbClr val="B2B2B2"/>
              </a:buClr>
              <a:buFont typeface="Arial"/>
              <a:buAutoNum type="arabicPeriod"/>
            </a:pPr>
            <a:r>
              <a:rPr lang="it-IT" sz="800" b="0" strike="noStrike" spc="-1">
                <a:solidFill>
                  <a:srgbClr val="B2B2B2"/>
                </a:solidFill>
                <a:latin typeface="Arial"/>
              </a:rPr>
              <a:t>Gregory D, et al.  American Health &amp; Drug Benefits 2013 Mar;6(2):88-99</a:t>
            </a:r>
            <a:endParaRPr lang="it-IT" sz="800" b="0" strike="noStrike" spc="-1">
              <a:latin typeface="Arial"/>
            </a:endParaRPr>
          </a:p>
        </p:txBody>
      </p:sp>
      <p:sp>
        <p:nvSpPr>
          <p:cNvPr id="924" name="CustomShape 16"/>
          <p:cNvSpPr/>
          <p:nvPr/>
        </p:nvSpPr>
        <p:spPr>
          <a:xfrm>
            <a:off x="3240" y="6629400"/>
            <a:ext cx="769320" cy="18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600" b="0" strike="noStrike" spc="-1">
                <a:solidFill>
                  <a:srgbClr val="A6A6A6"/>
                </a:solidFill>
                <a:latin typeface="Arial"/>
              </a:rPr>
              <a:t>IMP-1112-16 .v3 </a:t>
            </a:r>
            <a:endParaRPr lang="it-IT" sz="600" b="0" strike="noStrike" spc="-1">
              <a:latin typeface="Aria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 name="TextShape 1"/>
          <p:cNvSpPr txBox="1"/>
          <p:nvPr/>
        </p:nvSpPr>
        <p:spPr>
          <a:xfrm>
            <a:off x="284040" y="-45720"/>
            <a:ext cx="7715160" cy="123408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What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Patients</a:t>
            </a:r>
            <a:r>
              <a:rPr lang="it-IT" sz="2800" b="1" strike="noStrike" cap="small" spc="-1" dirty="0">
                <a:solidFill>
                  <a:srgbClr val="FFFF00"/>
                </a:solidFill>
                <a:latin typeface="Arial"/>
              </a:rPr>
              <a:t> are </a:t>
            </a:r>
            <a:r>
              <a:rPr lang="it-IT" sz="2800" b="1" strike="noStrike" cap="small" spc="-1" dirty="0" err="1">
                <a:solidFill>
                  <a:srgbClr val="FFFF00"/>
                </a:solidFill>
                <a:latin typeface="Arial"/>
              </a:rPr>
              <a:t>We</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Talking</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About</a:t>
            </a:r>
            <a:r>
              <a:rPr lang="it-IT" sz="2800" b="1" strike="noStrike" cap="small" spc="-1" dirty="0">
                <a:solidFill>
                  <a:srgbClr val="FFFF00"/>
                </a:solidFill>
                <a:latin typeface="Arial"/>
              </a:rPr>
              <a:t> – </a:t>
            </a:r>
            <a:r>
              <a:rPr lang="it-IT" sz="2800" b="1" u="sng" strike="noStrike" cap="small" spc="-1" dirty="0" err="1">
                <a:solidFill>
                  <a:srgbClr val="FFFF00"/>
                </a:solidFill>
                <a:uFillTx/>
                <a:latin typeface="Arial"/>
              </a:rPr>
              <a:t>Surgeons</a:t>
            </a:r>
            <a:r>
              <a:rPr lang="it-IT" sz="2800" b="1" u="sng" strike="noStrike" cap="small" spc="-1" dirty="0">
                <a:solidFill>
                  <a:srgbClr val="FFFF00"/>
                </a:solidFill>
                <a:uFillTx/>
                <a:latin typeface="Arial"/>
              </a:rPr>
              <a:t> </a:t>
            </a:r>
            <a:r>
              <a:rPr lang="it-IT" sz="2800" b="1" u="sng" strike="noStrike" cap="small" spc="-1" dirty="0" err="1">
                <a:solidFill>
                  <a:srgbClr val="FFFF00"/>
                </a:solidFill>
                <a:uFillTx/>
                <a:latin typeface="Arial"/>
              </a:rPr>
              <a:t>View</a:t>
            </a:r>
            <a:r>
              <a:rPr lang="it-IT" sz="2800" b="1" u="sng" strike="noStrike" cap="small" spc="-1" dirty="0">
                <a:solidFill>
                  <a:srgbClr val="FFFF00"/>
                </a:solidFill>
                <a:uFillTx/>
                <a:latin typeface="Arial"/>
              </a:rPr>
              <a:t> = </a:t>
            </a:r>
            <a:r>
              <a:rPr lang="it-IT" sz="2800" b="1" u="sng" strike="noStrike" cap="small" spc="-1" dirty="0" err="1">
                <a:solidFill>
                  <a:srgbClr val="FFFF00"/>
                </a:solidFill>
                <a:uFillTx/>
                <a:latin typeface="Arial"/>
              </a:rPr>
              <a:t>Surgical</a:t>
            </a:r>
            <a:r>
              <a:rPr lang="it-IT" sz="2800" b="1" u="sng" strike="noStrike" cap="small" spc="-1" dirty="0">
                <a:solidFill>
                  <a:srgbClr val="FFFF00"/>
                </a:solidFill>
                <a:uFillTx/>
                <a:latin typeface="Arial"/>
              </a:rPr>
              <a:t> </a:t>
            </a:r>
            <a:r>
              <a:rPr lang="it-IT" sz="2800" b="1" u="sng" strike="noStrike" cap="small" spc="-1" dirty="0" err="1">
                <a:solidFill>
                  <a:srgbClr val="FFFF00"/>
                </a:solidFill>
                <a:uFillTx/>
                <a:latin typeface="Arial"/>
              </a:rPr>
              <a:t>Ineligibility</a:t>
            </a:r>
            <a:endParaRPr lang="it-IT" sz="2800" b="1" strike="noStrike" spc="-1" dirty="0">
              <a:solidFill>
                <a:srgbClr val="FFFF00"/>
              </a:solidFill>
              <a:latin typeface="Arial"/>
            </a:endParaRPr>
          </a:p>
        </p:txBody>
      </p:sp>
      <p:grpSp>
        <p:nvGrpSpPr>
          <p:cNvPr id="943" name="Group 2"/>
          <p:cNvGrpSpPr/>
          <p:nvPr/>
        </p:nvGrpSpPr>
        <p:grpSpPr>
          <a:xfrm>
            <a:off x="277920" y="1143000"/>
            <a:ext cx="5152320" cy="3625920"/>
            <a:chOff x="277920" y="1143000"/>
            <a:chExt cx="5152320" cy="3625920"/>
          </a:xfrm>
        </p:grpSpPr>
        <p:sp>
          <p:nvSpPr>
            <p:cNvPr id="944" name="CustomShape 3"/>
            <p:cNvSpPr/>
            <p:nvPr/>
          </p:nvSpPr>
          <p:spPr>
            <a:xfrm>
              <a:off x="2404080" y="1143000"/>
              <a:ext cx="3026160" cy="3531960"/>
            </a:xfrm>
            <a:prstGeom prst="ellipse">
              <a:avLst/>
            </a:prstGeom>
            <a:solidFill>
              <a:srgbClr val="B2B2B2">
                <a:alpha val="53000"/>
              </a:srgbClr>
            </a:solidFill>
            <a:ln w="9360">
              <a:noFill/>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945" name="CustomShape 4"/>
            <p:cNvSpPr/>
            <p:nvPr/>
          </p:nvSpPr>
          <p:spPr>
            <a:xfrm>
              <a:off x="2606040" y="1611000"/>
              <a:ext cx="142308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600" b="0" strike="noStrike" spc="-1">
                  <a:solidFill>
                    <a:srgbClr val="FFFFFF"/>
                  </a:solidFill>
                  <a:latin typeface="Arial"/>
                </a:rPr>
                <a:t>Patient</a:t>
              </a:r>
              <a:endParaRPr lang="it-IT" sz="1600" b="0" strike="noStrike" spc="-1">
                <a:latin typeface="Arial"/>
              </a:endParaRPr>
            </a:p>
            <a:p>
              <a:pPr algn="ctr">
                <a:lnSpc>
                  <a:spcPct val="100000"/>
                </a:lnSpc>
              </a:pPr>
              <a:r>
                <a:rPr lang="it-IT" sz="1600" b="0" strike="noStrike" spc="-1">
                  <a:solidFill>
                    <a:srgbClr val="FFFFFF"/>
                  </a:solidFill>
                  <a:latin typeface="Arial"/>
                </a:rPr>
                <a:t>Comorbidities</a:t>
              </a:r>
              <a:endParaRPr lang="it-IT" sz="1600" b="0" strike="noStrike" spc="-1">
                <a:latin typeface="Arial"/>
              </a:endParaRPr>
            </a:p>
          </p:txBody>
        </p:sp>
        <p:sp>
          <p:nvSpPr>
            <p:cNvPr id="946" name="CustomShape 5"/>
            <p:cNvSpPr/>
            <p:nvPr/>
          </p:nvSpPr>
          <p:spPr>
            <a:xfrm>
              <a:off x="277920" y="2547360"/>
              <a:ext cx="2125800" cy="222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400" b="0" strike="noStrike" spc="-1">
                  <a:solidFill>
                    <a:srgbClr val="FFFFFF"/>
                  </a:solidFill>
                  <a:latin typeface="Arial"/>
                </a:rPr>
                <a:t>advanced age, recent ACS or NSTEMI, prior surgery, pulmonary or renal disease, high STS or Euroscore, frailty, hepatic disease, contrast nephropathy, “mild dementia”, ineligible for cardiac surgery, DAPT, JW</a:t>
              </a:r>
              <a:endParaRPr lang="it-IT" sz="1400" b="0" strike="noStrike" spc="-1">
                <a:latin typeface="Arial"/>
              </a:endParaRPr>
            </a:p>
          </p:txBody>
        </p:sp>
      </p:grpSp>
      <p:grpSp>
        <p:nvGrpSpPr>
          <p:cNvPr id="947" name="Group 6"/>
          <p:cNvGrpSpPr/>
          <p:nvPr/>
        </p:nvGrpSpPr>
        <p:grpSpPr>
          <a:xfrm>
            <a:off x="3155040" y="2507760"/>
            <a:ext cx="3026160" cy="4076640"/>
            <a:chOff x="3155040" y="2507760"/>
            <a:chExt cx="3026160" cy="4076640"/>
          </a:xfrm>
        </p:grpSpPr>
        <p:sp>
          <p:nvSpPr>
            <p:cNvPr id="948" name="CustomShape 7"/>
            <p:cNvSpPr/>
            <p:nvPr/>
          </p:nvSpPr>
          <p:spPr>
            <a:xfrm>
              <a:off x="3155040" y="2507760"/>
              <a:ext cx="3026160" cy="3531960"/>
            </a:xfrm>
            <a:prstGeom prst="ellipse">
              <a:avLst/>
            </a:prstGeom>
            <a:solidFill>
              <a:srgbClr val="C00000">
                <a:alpha val="53000"/>
              </a:srgbClr>
            </a:solidFill>
            <a:ln w="9360">
              <a:noFill/>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949" name="CustomShape 8"/>
            <p:cNvSpPr/>
            <p:nvPr/>
          </p:nvSpPr>
          <p:spPr>
            <a:xfrm>
              <a:off x="3976560" y="5006160"/>
              <a:ext cx="147960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600" b="0" strike="noStrike" spc="-1">
                  <a:solidFill>
                    <a:srgbClr val="FFFFFF"/>
                  </a:solidFill>
                  <a:latin typeface="Arial"/>
                </a:rPr>
                <a:t>Hemodynamic</a:t>
              </a:r>
              <a:endParaRPr lang="it-IT" sz="1600" b="0" strike="noStrike" spc="-1">
                <a:latin typeface="Arial"/>
              </a:endParaRPr>
            </a:p>
            <a:p>
              <a:pPr algn="ctr">
                <a:lnSpc>
                  <a:spcPct val="100000"/>
                </a:lnSpc>
              </a:pPr>
              <a:r>
                <a:rPr lang="it-IT" sz="1600" b="0" strike="noStrike" spc="-1">
                  <a:solidFill>
                    <a:srgbClr val="FFFFFF"/>
                  </a:solidFill>
                  <a:latin typeface="Arial"/>
                </a:rPr>
                <a:t>Compromise</a:t>
              </a:r>
              <a:endParaRPr lang="it-IT" sz="1600" b="0" strike="noStrike" spc="-1">
                <a:latin typeface="Arial"/>
              </a:endParaRPr>
            </a:p>
          </p:txBody>
        </p:sp>
        <p:sp>
          <p:nvSpPr>
            <p:cNvPr id="950" name="CustomShape 9"/>
            <p:cNvSpPr/>
            <p:nvPr/>
          </p:nvSpPr>
          <p:spPr>
            <a:xfrm>
              <a:off x="3484080" y="6067800"/>
              <a:ext cx="246492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400" b="0" strike="noStrike" spc="-1">
                  <a:solidFill>
                    <a:srgbClr val="FFFFFF"/>
                  </a:solidFill>
                  <a:latin typeface="Arial"/>
                </a:rPr>
                <a:t>Depressed ejection fraction (LVEF</a:t>
              </a:r>
              <a:r>
                <a:rPr lang="it-IT" sz="1400" b="0" u="sng" strike="noStrike" spc="-1">
                  <a:solidFill>
                    <a:srgbClr val="FFFFFF"/>
                  </a:solidFill>
                  <a:uFillTx/>
                  <a:latin typeface="Arial"/>
                </a:rPr>
                <a:t>&lt;</a:t>
              </a:r>
              <a:r>
                <a:rPr lang="it-IT" sz="1400" b="0" strike="noStrike" spc="-1">
                  <a:solidFill>
                    <a:srgbClr val="FFFFFF"/>
                  </a:solidFill>
                  <a:latin typeface="Arial"/>
                </a:rPr>
                <a:t>35%), High LVEDP</a:t>
              </a:r>
              <a:endParaRPr lang="it-IT" sz="1400" b="0" strike="noStrike" spc="-1">
                <a:latin typeface="Arial"/>
              </a:endParaRPr>
            </a:p>
          </p:txBody>
        </p:sp>
      </p:grpSp>
      <p:grpSp>
        <p:nvGrpSpPr>
          <p:cNvPr id="951" name="Group 10"/>
          <p:cNvGrpSpPr/>
          <p:nvPr/>
        </p:nvGrpSpPr>
        <p:grpSpPr>
          <a:xfrm>
            <a:off x="3921480" y="1143000"/>
            <a:ext cx="4843440" cy="3655800"/>
            <a:chOff x="3921480" y="1143000"/>
            <a:chExt cx="4843440" cy="3655800"/>
          </a:xfrm>
        </p:grpSpPr>
        <p:sp>
          <p:nvSpPr>
            <p:cNvPr id="952" name="CustomShape 11"/>
            <p:cNvSpPr/>
            <p:nvPr/>
          </p:nvSpPr>
          <p:spPr>
            <a:xfrm>
              <a:off x="3921480" y="1143000"/>
              <a:ext cx="3026160" cy="3655800"/>
            </a:xfrm>
            <a:prstGeom prst="ellipse">
              <a:avLst/>
            </a:prstGeom>
            <a:solidFill>
              <a:srgbClr val="0033FF">
                <a:alpha val="55000"/>
              </a:srgbClr>
            </a:solidFill>
            <a:ln w="9360">
              <a:noFill/>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953" name="CustomShape 12"/>
            <p:cNvSpPr/>
            <p:nvPr/>
          </p:nvSpPr>
          <p:spPr>
            <a:xfrm>
              <a:off x="5219640" y="1606680"/>
              <a:ext cx="1574280" cy="130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600" b="0" strike="noStrike" spc="-1">
                  <a:solidFill>
                    <a:srgbClr val="FFFFFF"/>
                  </a:solidFill>
                  <a:latin typeface="Arial"/>
                </a:rPr>
                <a:t>“Non-Graftable” </a:t>
              </a:r>
              <a:endParaRPr lang="it-IT" sz="1600" b="0" strike="noStrike" spc="-1">
                <a:latin typeface="Arial"/>
              </a:endParaRPr>
            </a:p>
            <a:p>
              <a:pPr algn="ctr">
                <a:lnSpc>
                  <a:spcPct val="100000"/>
                </a:lnSpc>
              </a:pPr>
              <a:r>
                <a:rPr lang="it-IT" sz="1600" b="0" strike="noStrike" spc="-1">
                  <a:solidFill>
                    <a:srgbClr val="FFFFFF"/>
                  </a:solidFill>
                  <a:latin typeface="Arial"/>
                </a:rPr>
                <a:t>Coronary Artery </a:t>
              </a:r>
              <a:endParaRPr lang="it-IT" sz="1600" b="0" strike="noStrike" spc="-1">
                <a:latin typeface="Arial"/>
              </a:endParaRPr>
            </a:p>
            <a:p>
              <a:pPr algn="ctr">
                <a:lnSpc>
                  <a:spcPct val="100000"/>
                </a:lnSpc>
              </a:pPr>
              <a:r>
                <a:rPr lang="it-IT" sz="1600" b="0" strike="noStrike" spc="-1">
                  <a:solidFill>
                    <a:srgbClr val="FFFFFF"/>
                  </a:solidFill>
                  <a:latin typeface="Arial"/>
                </a:rPr>
                <a:t>Disease</a:t>
              </a:r>
              <a:endParaRPr lang="it-IT" sz="1600" b="0" strike="noStrike" spc="-1">
                <a:latin typeface="Arial"/>
              </a:endParaRPr>
            </a:p>
          </p:txBody>
        </p:sp>
        <p:sp>
          <p:nvSpPr>
            <p:cNvPr id="954" name="CustomShape 13"/>
            <p:cNvSpPr/>
            <p:nvPr/>
          </p:nvSpPr>
          <p:spPr>
            <a:xfrm>
              <a:off x="6915240" y="2547360"/>
              <a:ext cx="1849680" cy="11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400" b="0" strike="noStrike" spc="-1">
                  <a:solidFill>
                    <a:srgbClr val="FFFFFF"/>
                  </a:solidFill>
                  <a:latin typeface="Arial"/>
                </a:rPr>
                <a:t>CTO,  Poor targets, poor conduit, atretic LIMA, Subclavian stenosis, Left arm AV fistula</a:t>
              </a:r>
              <a:endParaRPr lang="it-IT" sz="1400" b="0" strike="noStrike" spc="-1">
                <a:latin typeface="Arial"/>
              </a:endParaRPr>
            </a:p>
          </p:txBody>
        </p:sp>
      </p:grpSp>
      <p:grpSp>
        <p:nvGrpSpPr>
          <p:cNvPr id="955" name="Group 14"/>
          <p:cNvGrpSpPr/>
          <p:nvPr/>
        </p:nvGrpSpPr>
        <p:grpSpPr>
          <a:xfrm>
            <a:off x="3734280" y="2365920"/>
            <a:ext cx="1834560" cy="2343240"/>
            <a:chOff x="3734280" y="2365920"/>
            <a:chExt cx="1834560" cy="2343240"/>
          </a:xfrm>
        </p:grpSpPr>
        <p:sp>
          <p:nvSpPr>
            <p:cNvPr id="956" name="CustomShape 15"/>
            <p:cNvSpPr/>
            <p:nvPr/>
          </p:nvSpPr>
          <p:spPr>
            <a:xfrm rot="10800000">
              <a:off x="3734280" y="2365920"/>
              <a:ext cx="1834560" cy="2343240"/>
            </a:xfrm>
            <a:custGeom>
              <a:avLst/>
              <a:gdLst/>
              <a:ahLst/>
              <a:cxnLst/>
              <a:rect l="l" t="t" r="r" b="b"/>
              <a:pathLst>
                <a:path w="1499616" h="1682496">
                  <a:moveTo>
                    <a:pt x="738835" y="0"/>
                  </a:moveTo>
                  <a:lnTo>
                    <a:pt x="526694" y="146304"/>
                  </a:lnTo>
                  <a:lnTo>
                    <a:pt x="358444" y="299923"/>
                  </a:lnTo>
                  <a:lnTo>
                    <a:pt x="226771" y="490118"/>
                  </a:lnTo>
                  <a:lnTo>
                    <a:pt x="109728" y="709574"/>
                  </a:lnTo>
                  <a:lnTo>
                    <a:pt x="29260" y="980237"/>
                  </a:lnTo>
                  <a:lnTo>
                    <a:pt x="0" y="1185062"/>
                  </a:lnTo>
                  <a:lnTo>
                    <a:pt x="0" y="1331366"/>
                  </a:lnTo>
                  <a:lnTo>
                    <a:pt x="14630" y="1463040"/>
                  </a:lnTo>
                  <a:lnTo>
                    <a:pt x="182880" y="1550822"/>
                  </a:lnTo>
                  <a:lnTo>
                    <a:pt x="351129" y="1609344"/>
                  </a:lnTo>
                  <a:lnTo>
                    <a:pt x="592531" y="1667866"/>
                  </a:lnTo>
                  <a:lnTo>
                    <a:pt x="870508" y="1682496"/>
                  </a:lnTo>
                  <a:lnTo>
                    <a:pt x="1126540" y="1638605"/>
                  </a:lnTo>
                  <a:lnTo>
                    <a:pt x="1382572" y="1543507"/>
                  </a:lnTo>
                  <a:lnTo>
                    <a:pt x="1484985" y="1484986"/>
                  </a:lnTo>
                  <a:lnTo>
                    <a:pt x="1499616" y="1280160"/>
                  </a:lnTo>
                  <a:lnTo>
                    <a:pt x="1490503" y="1038758"/>
                  </a:lnTo>
                  <a:lnTo>
                    <a:pt x="1441094" y="841248"/>
                  </a:lnTo>
                  <a:lnTo>
                    <a:pt x="1324737" y="590665"/>
                  </a:lnTo>
                  <a:lnTo>
                    <a:pt x="1155801" y="321869"/>
                  </a:lnTo>
                  <a:lnTo>
                    <a:pt x="987552" y="153619"/>
                  </a:lnTo>
                  <a:lnTo>
                    <a:pt x="738835" y="0"/>
                  </a:lnTo>
                  <a:close/>
                </a:path>
              </a:pathLst>
            </a:custGeom>
            <a:solidFill>
              <a:srgbClr val="FDB913"/>
            </a:solidFill>
            <a:ln w="9360">
              <a:solidFill>
                <a:schemeClr val="accent5">
                  <a:lumMod val="40000"/>
                  <a:lumOff val="60000"/>
                </a:schemeClr>
              </a:solidFill>
              <a:round/>
              <a:tailEnd type="triangle" w="med" len="med"/>
            </a:ln>
            <a:effectLst>
              <a:outerShdw blurRad="50800" dist="38100" dir="5400000" rotWithShape="0">
                <a:srgbClr val="000000">
                  <a:alpha val="20000"/>
                </a:srgbClr>
              </a:outerShdw>
              <a:softEdge rad="127000"/>
            </a:effectLst>
          </p:spPr>
          <p:style>
            <a:lnRef idx="0">
              <a:scrgbClr r="0" g="0" b="0"/>
            </a:lnRef>
            <a:fillRef idx="0">
              <a:scrgbClr r="0" g="0" b="0"/>
            </a:fillRef>
            <a:effectRef idx="0">
              <a:scrgbClr r="0" g="0" b="0"/>
            </a:effectRef>
            <a:fontRef idx="minor"/>
          </p:style>
        </p:sp>
        <p:sp>
          <p:nvSpPr>
            <p:cNvPr id="957" name="CustomShape 16"/>
            <p:cNvSpPr/>
            <p:nvPr/>
          </p:nvSpPr>
          <p:spPr>
            <a:xfrm>
              <a:off x="4030200" y="2736720"/>
              <a:ext cx="1270800" cy="1005120"/>
            </a:xfrm>
            <a:prstGeom prst="rect">
              <a:avLst/>
            </a:prstGeom>
            <a:noFill/>
            <a:ln>
              <a:noFill/>
            </a:ln>
            <a:effectLst>
              <a:outerShdw blurRad="50800" dist="38100" dir="5400000" algn="ctr" rotWithShape="0">
                <a:schemeClr val="bg2"/>
              </a:outerShdw>
            </a:effectLst>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2000" b="0" strike="noStrike" spc="-1">
                  <a:solidFill>
                    <a:srgbClr val="FFFFFF"/>
                  </a:solidFill>
                  <a:latin typeface="Arial"/>
                </a:rPr>
                <a:t>Protected</a:t>
              </a:r>
              <a:endParaRPr lang="it-IT" sz="2000" b="0" strike="noStrike" spc="-1">
                <a:latin typeface="Arial"/>
              </a:endParaRPr>
            </a:p>
            <a:p>
              <a:pPr algn="ctr">
                <a:lnSpc>
                  <a:spcPct val="100000"/>
                </a:lnSpc>
              </a:pPr>
              <a:r>
                <a:rPr lang="it-IT" sz="2000" b="0" strike="noStrike" spc="-1">
                  <a:solidFill>
                    <a:srgbClr val="FFFFFF"/>
                  </a:solidFill>
                  <a:latin typeface="Arial"/>
                </a:rPr>
                <a:t>PCI</a:t>
              </a:r>
              <a:endParaRPr lang="it-IT" sz="2000" b="0" strike="noStrike" spc="-1">
                <a:latin typeface="Arial"/>
              </a:endParaRPr>
            </a:p>
            <a:p>
              <a:pPr algn="ctr">
                <a:lnSpc>
                  <a:spcPct val="100000"/>
                </a:lnSpc>
              </a:pPr>
              <a:r>
                <a:rPr lang="it-IT" sz="2000" b="0" strike="noStrike" spc="-1">
                  <a:solidFill>
                    <a:srgbClr val="FFFFFF"/>
                  </a:solidFill>
                  <a:latin typeface="Arial"/>
                </a:rPr>
                <a:t>Patients</a:t>
              </a:r>
              <a:endParaRPr lang="it-IT" sz="2000" b="0" strike="noStrike" spc="-1">
                <a:latin typeface="Arial"/>
              </a:endParaRPr>
            </a:p>
          </p:txBody>
        </p:sp>
      </p:grpSp>
      <p:sp>
        <p:nvSpPr>
          <p:cNvPr id="958" name="CustomShape 17"/>
          <p:cNvSpPr/>
          <p:nvPr/>
        </p:nvSpPr>
        <p:spPr>
          <a:xfrm>
            <a:off x="6553080" y="4987800"/>
            <a:ext cx="2146320" cy="1726560"/>
          </a:xfrm>
          <a:prstGeom prst="roundRect">
            <a:avLst>
              <a:gd name="adj" fmla="val 0"/>
            </a:avLst>
          </a:prstGeom>
          <a:noFill/>
          <a:ln w="255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1400" b="0" strike="noStrike" spc="-1">
                <a:solidFill>
                  <a:srgbClr val="FFC000"/>
                </a:solidFill>
                <a:latin typeface="Arial"/>
              </a:rPr>
              <a:t>Protected PCI with Impella 2.5 &amp; Impella CP deemed </a:t>
            </a:r>
            <a:endParaRPr lang="it-IT" sz="1400" b="0" strike="noStrike" spc="-1">
              <a:latin typeface="Arial"/>
            </a:endParaRPr>
          </a:p>
          <a:p>
            <a:pPr algn="ctr">
              <a:lnSpc>
                <a:spcPct val="100000"/>
              </a:lnSpc>
            </a:pPr>
            <a:r>
              <a:rPr lang="it-IT" sz="1400" b="0" strike="noStrike" spc="-1">
                <a:solidFill>
                  <a:srgbClr val="FFC000"/>
                </a:solidFill>
                <a:latin typeface="Arial"/>
              </a:rPr>
              <a:t>Safe &amp; Effective by FDA for High Risk PCI</a:t>
            </a:r>
            <a:endParaRPr lang="it-IT" sz="1400" b="0" strike="noStrike" spc="-1">
              <a:latin typeface="Arial"/>
            </a:endParaRPr>
          </a:p>
        </p:txBody>
      </p:sp>
      <p:sp>
        <p:nvSpPr>
          <p:cNvPr id="959" name="CustomShape 18"/>
          <p:cNvSpPr/>
          <p:nvPr/>
        </p:nvSpPr>
        <p:spPr>
          <a:xfrm>
            <a:off x="3240" y="6629400"/>
            <a:ext cx="769320" cy="18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600" b="0" strike="noStrike" spc="-1">
                <a:solidFill>
                  <a:srgbClr val="A6A6A6"/>
                </a:solidFill>
                <a:latin typeface="Arial"/>
              </a:rPr>
              <a:t>IMP-1112-16 .v3 </a:t>
            </a:r>
            <a:endParaRPr lang="it-IT" sz="600" b="0" strike="noStrike" spc="-1">
              <a:latin typeface="Aria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951"/>
                                        </p:tgtEl>
                                        <p:attrNameLst>
                                          <p:attrName>style.visibility</p:attrName>
                                        </p:attrNameLst>
                                      </p:cBhvr>
                                      <p:to>
                                        <p:strVal val="visible"/>
                                      </p:to>
                                    </p:set>
                                    <p:animEffect transition="in" filter="fade">
                                      <p:cBhvr additive="repl">
                                        <p:cTn id="7" dur="2000"/>
                                        <p:tgtEl>
                                          <p:spTgt spid="9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947"/>
                                        </p:tgtEl>
                                        <p:attrNameLst>
                                          <p:attrName>style.visibility</p:attrName>
                                        </p:attrNameLst>
                                      </p:cBhvr>
                                      <p:to>
                                        <p:strVal val="visible"/>
                                      </p:to>
                                    </p:set>
                                    <p:animEffect transition="in" filter="fade">
                                      <p:cBhvr additive="repl">
                                        <p:cTn id="12" dur="2000"/>
                                        <p:tgtEl>
                                          <p:spTgt spid="9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943"/>
                                        </p:tgtEl>
                                        <p:attrNameLst>
                                          <p:attrName>style.visibility</p:attrName>
                                        </p:attrNameLst>
                                      </p:cBhvr>
                                      <p:to>
                                        <p:strVal val="visible"/>
                                      </p:to>
                                    </p:set>
                                    <p:animEffect transition="in" filter="fade">
                                      <p:cBhvr additive="repl">
                                        <p:cTn id="17" dur="2000"/>
                                        <p:tgtEl>
                                          <p:spTgt spid="9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955"/>
                                        </p:tgtEl>
                                        <p:attrNameLst>
                                          <p:attrName>style.visibility</p:attrName>
                                        </p:attrNameLst>
                                      </p:cBhvr>
                                      <p:to>
                                        <p:strVal val="visible"/>
                                      </p:to>
                                    </p:set>
                                    <p:animEffect transition="in" filter="fade">
                                      <p:cBhvr additive="repl">
                                        <p:cTn id="22" dur="2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0" name="CustomShape 1"/>
          <p:cNvSpPr/>
          <p:nvPr/>
        </p:nvSpPr>
        <p:spPr>
          <a:xfrm>
            <a:off x="-12240" y="6515280"/>
            <a:ext cx="5018040" cy="25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050" b="1" strike="noStrike" spc="-1">
                <a:solidFill>
                  <a:srgbClr val="FFFFFF"/>
                </a:solidFill>
                <a:latin typeface="Arial"/>
              </a:rPr>
              <a:t>Best Practice: Complete Revascularization with Optimal Lesion Treatment</a:t>
            </a:r>
            <a:endParaRPr lang="it-IT" sz="1050" b="0" strike="noStrike" spc="-1">
              <a:latin typeface="Arial"/>
            </a:endParaRPr>
          </a:p>
        </p:txBody>
      </p:sp>
      <p:sp>
        <p:nvSpPr>
          <p:cNvPr id="961" name="TextShape 2"/>
          <p:cNvSpPr txBox="1"/>
          <p:nvPr/>
        </p:nvSpPr>
        <p:spPr>
          <a:xfrm>
            <a:off x="296280" y="30600"/>
            <a:ext cx="8551080" cy="330840"/>
          </a:xfrm>
          <a:prstGeom prst="rect">
            <a:avLst/>
          </a:prstGeom>
          <a:noFill/>
          <a:ln w="9360">
            <a:noFill/>
          </a:ln>
        </p:spPr>
        <p:txBody>
          <a:bodyPr/>
          <a:lstStyle/>
          <a:p>
            <a:pPr algn="ctr">
              <a:lnSpc>
                <a:spcPct val="100000"/>
              </a:lnSpc>
            </a:pPr>
            <a:r>
              <a:rPr lang="it-IT" sz="1800" b="1" strike="noStrike" cap="small" spc="-1">
                <a:solidFill>
                  <a:srgbClr val="FEE3A1"/>
                </a:solidFill>
                <a:latin typeface="Arial"/>
              </a:rPr>
              <a:t>Hemodynamic Support For High Risk Patients</a:t>
            </a:r>
            <a:endParaRPr lang="it-IT" sz="1800" b="0" strike="noStrike" spc="-1">
              <a:solidFill>
                <a:srgbClr val="FFFFFF"/>
              </a:solidFill>
              <a:latin typeface="Arial"/>
            </a:endParaRPr>
          </a:p>
        </p:txBody>
      </p:sp>
      <p:sp>
        <p:nvSpPr>
          <p:cNvPr id="962" name="CustomShape 3"/>
          <p:cNvSpPr/>
          <p:nvPr/>
        </p:nvSpPr>
        <p:spPr>
          <a:xfrm>
            <a:off x="8533080" y="6609600"/>
            <a:ext cx="505800" cy="166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500" b="0" strike="noStrike" spc="-1">
                <a:solidFill>
                  <a:srgbClr val="000000"/>
                </a:solidFill>
                <a:latin typeface="Arial"/>
              </a:rPr>
              <a:t>IM2-027-17</a:t>
            </a:r>
            <a:endParaRPr lang="it-IT" sz="500" b="0" strike="noStrike" spc="-1">
              <a:latin typeface="Arial"/>
            </a:endParaRPr>
          </a:p>
        </p:txBody>
      </p:sp>
      <p:pic>
        <p:nvPicPr>
          <p:cNvPr id="963" name="Picture 66"/>
          <p:cNvPicPr/>
          <p:nvPr/>
        </p:nvPicPr>
        <p:blipFill>
          <a:blip r:embed="rId2" cstate="print"/>
          <a:stretch/>
        </p:blipFill>
        <p:spPr>
          <a:xfrm>
            <a:off x="719280" y="600120"/>
            <a:ext cx="7537320" cy="2143800"/>
          </a:xfrm>
          <a:prstGeom prst="rect">
            <a:avLst/>
          </a:prstGeom>
          <a:ln>
            <a:noFill/>
          </a:ln>
        </p:spPr>
      </p:pic>
      <p:sp>
        <p:nvSpPr>
          <p:cNvPr id="964" name="CustomShape 4"/>
          <p:cNvSpPr/>
          <p:nvPr/>
        </p:nvSpPr>
        <p:spPr>
          <a:xfrm>
            <a:off x="824040" y="1040760"/>
            <a:ext cx="205056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it-IT" sz="700" b="0" strike="noStrike" spc="-1">
                <a:solidFill>
                  <a:srgbClr val="FFFFFF"/>
                </a:solidFill>
                <a:latin typeface="Arial"/>
              </a:rPr>
              <a:t>Heart failure, diabetes, advanced age, peripheral vascular disease, unstable angina/NSTEMI, renal insufficiency, prior CABG, ineligible/prohibitive CABG risk</a:t>
            </a:r>
            <a:endParaRPr lang="it-IT" sz="700" b="0" strike="noStrike" spc="-1">
              <a:latin typeface="Arial"/>
            </a:endParaRPr>
          </a:p>
        </p:txBody>
      </p:sp>
      <p:sp>
        <p:nvSpPr>
          <p:cNvPr id="965" name="CustomShape 5"/>
          <p:cNvSpPr/>
          <p:nvPr/>
        </p:nvSpPr>
        <p:spPr>
          <a:xfrm>
            <a:off x="5793480" y="1835280"/>
            <a:ext cx="19209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700" b="0" strike="noStrike" spc="-1">
                <a:solidFill>
                  <a:srgbClr val="FFFFFF"/>
                </a:solidFill>
                <a:latin typeface="Arial"/>
              </a:rPr>
              <a:t>Stable but, depressed LV ejection fraction (LVEF</a:t>
            </a:r>
            <a:r>
              <a:rPr lang="it-IT" sz="700" b="0" u="sng" strike="noStrike" spc="-1">
                <a:solidFill>
                  <a:srgbClr val="FFFFFF"/>
                </a:solidFill>
                <a:uFillTx/>
                <a:latin typeface="Arial"/>
              </a:rPr>
              <a:t>&lt;</a:t>
            </a:r>
            <a:r>
              <a:rPr lang="it-IT" sz="700" b="0" strike="noStrike" spc="-1">
                <a:solidFill>
                  <a:srgbClr val="FFFFFF"/>
                </a:solidFill>
                <a:latin typeface="Arial"/>
              </a:rPr>
              <a:t>35%), elevated LVEDP</a:t>
            </a:r>
            <a:endParaRPr lang="it-IT" sz="700" b="0" strike="noStrike" spc="-1">
              <a:latin typeface="Arial"/>
            </a:endParaRPr>
          </a:p>
        </p:txBody>
      </p:sp>
      <p:sp>
        <p:nvSpPr>
          <p:cNvPr id="966" name="CustomShape 6"/>
          <p:cNvSpPr/>
          <p:nvPr/>
        </p:nvSpPr>
        <p:spPr>
          <a:xfrm>
            <a:off x="6135480" y="1146240"/>
            <a:ext cx="2055600" cy="4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700" b="0" strike="noStrike" spc="-1">
                <a:solidFill>
                  <a:srgbClr val="FFFFFF"/>
                </a:solidFill>
                <a:latin typeface="Arial"/>
              </a:rPr>
              <a:t>Multi-vessel disease and left main disease, complex lesion characteristics (bifurcations, calcification), CTO esp. retrograde approach</a:t>
            </a:r>
            <a:endParaRPr lang="it-IT" sz="700" b="0" strike="noStrike" spc="-1">
              <a:latin typeface="Arial"/>
            </a:endParaRPr>
          </a:p>
        </p:txBody>
      </p:sp>
      <p:sp>
        <p:nvSpPr>
          <p:cNvPr id="967" name="Line 7"/>
          <p:cNvSpPr/>
          <p:nvPr/>
        </p:nvSpPr>
        <p:spPr>
          <a:xfrm flipH="1">
            <a:off x="2891880" y="1161000"/>
            <a:ext cx="894600" cy="360"/>
          </a:xfrm>
          <a:prstGeom prst="line">
            <a:avLst/>
          </a:prstGeom>
          <a:ln w="3240">
            <a:solidFill>
              <a:schemeClr val="tx1"/>
            </a:solidFill>
            <a:round/>
            <a:tailEnd type="oval" w="med" len="med"/>
          </a:ln>
        </p:spPr>
        <p:style>
          <a:lnRef idx="1">
            <a:schemeClr val="accent1"/>
          </a:lnRef>
          <a:fillRef idx="0">
            <a:schemeClr val="accent1"/>
          </a:fillRef>
          <a:effectRef idx="0">
            <a:schemeClr val="accent1"/>
          </a:effectRef>
          <a:fontRef idx="minor"/>
        </p:style>
      </p:sp>
      <p:sp>
        <p:nvSpPr>
          <p:cNvPr id="968" name="Line 8"/>
          <p:cNvSpPr/>
          <p:nvPr/>
        </p:nvSpPr>
        <p:spPr>
          <a:xfrm>
            <a:off x="4815000" y="2087280"/>
            <a:ext cx="971640" cy="360"/>
          </a:xfrm>
          <a:prstGeom prst="line">
            <a:avLst/>
          </a:prstGeom>
          <a:ln w="3240">
            <a:solidFill>
              <a:schemeClr val="tx1"/>
            </a:solidFill>
            <a:round/>
            <a:tailEnd type="oval" w="med" len="med"/>
          </a:ln>
        </p:spPr>
        <p:style>
          <a:lnRef idx="1">
            <a:schemeClr val="accent1"/>
          </a:lnRef>
          <a:fillRef idx="0">
            <a:schemeClr val="accent1"/>
          </a:fillRef>
          <a:effectRef idx="0">
            <a:schemeClr val="accent1"/>
          </a:effectRef>
          <a:fontRef idx="minor"/>
        </p:style>
      </p:sp>
      <p:sp>
        <p:nvSpPr>
          <p:cNvPr id="969" name="Line 9"/>
          <p:cNvSpPr/>
          <p:nvPr/>
        </p:nvSpPr>
        <p:spPr>
          <a:xfrm>
            <a:off x="5245920" y="1263240"/>
            <a:ext cx="887040" cy="360"/>
          </a:xfrm>
          <a:prstGeom prst="line">
            <a:avLst/>
          </a:prstGeom>
          <a:ln w="3240">
            <a:solidFill>
              <a:schemeClr val="tx1"/>
            </a:solidFill>
            <a:round/>
            <a:tailEnd type="oval" w="med" len="med"/>
          </a:ln>
        </p:spPr>
        <p:style>
          <a:lnRef idx="1">
            <a:schemeClr val="accent1"/>
          </a:lnRef>
          <a:fillRef idx="0">
            <a:schemeClr val="accent1"/>
          </a:fillRef>
          <a:effectRef idx="0">
            <a:schemeClr val="accent1"/>
          </a:effectRef>
          <a:fontRef idx="minor"/>
        </p:style>
      </p:sp>
      <p:sp>
        <p:nvSpPr>
          <p:cNvPr id="970" name="CustomShape 10"/>
          <p:cNvSpPr/>
          <p:nvPr/>
        </p:nvSpPr>
        <p:spPr>
          <a:xfrm>
            <a:off x="3612240" y="2659320"/>
            <a:ext cx="1762920" cy="212040"/>
          </a:xfrm>
          <a:prstGeom prst="rect">
            <a:avLst/>
          </a:prstGeom>
          <a:solidFill>
            <a:schemeClr val="bg2"/>
          </a:solid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dirty="0">
                <a:solidFill>
                  <a:srgbClr val="FF0000"/>
                </a:solidFill>
                <a:latin typeface="Arial"/>
              </a:rPr>
              <a:t>HEART TEAM ASSESSMENT</a:t>
            </a:r>
            <a:endParaRPr lang="it-IT" sz="800" b="0" strike="noStrike" spc="-1" dirty="0">
              <a:solidFill>
                <a:srgbClr val="FF0000"/>
              </a:solidFill>
              <a:latin typeface="Arial"/>
            </a:endParaRPr>
          </a:p>
        </p:txBody>
      </p:sp>
      <p:sp>
        <p:nvSpPr>
          <p:cNvPr id="971" name="CustomShape 11"/>
          <p:cNvSpPr/>
          <p:nvPr/>
        </p:nvSpPr>
        <p:spPr>
          <a:xfrm>
            <a:off x="1213200" y="2659320"/>
            <a:ext cx="53532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PCI</a:t>
            </a:r>
            <a:endParaRPr lang="it-IT" sz="800" b="0" strike="noStrike" spc="-1">
              <a:latin typeface="Arial"/>
            </a:endParaRPr>
          </a:p>
        </p:txBody>
      </p:sp>
      <p:sp>
        <p:nvSpPr>
          <p:cNvPr id="972" name="CustomShape 12"/>
          <p:cNvSpPr/>
          <p:nvPr/>
        </p:nvSpPr>
        <p:spPr>
          <a:xfrm>
            <a:off x="309240" y="3201120"/>
            <a:ext cx="234324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Need for Hemodynamic Support Confirmed</a:t>
            </a:r>
            <a:endParaRPr lang="it-IT" sz="800" b="0" strike="noStrike" spc="-1">
              <a:latin typeface="Arial"/>
            </a:endParaRPr>
          </a:p>
        </p:txBody>
      </p:sp>
      <p:sp>
        <p:nvSpPr>
          <p:cNvPr id="973" name="CustomShape 13"/>
          <p:cNvSpPr/>
          <p:nvPr/>
        </p:nvSpPr>
        <p:spPr>
          <a:xfrm>
            <a:off x="599400" y="3714480"/>
            <a:ext cx="44352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NO</a:t>
            </a:r>
            <a:endParaRPr lang="it-IT" sz="800" b="0" strike="noStrike" spc="-1">
              <a:latin typeface="Arial"/>
            </a:endParaRPr>
          </a:p>
        </p:txBody>
      </p:sp>
      <p:sp>
        <p:nvSpPr>
          <p:cNvPr id="974" name="CustomShape 14"/>
          <p:cNvSpPr/>
          <p:nvPr/>
        </p:nvSpPr>
        <p:spPr>
          <a:xfrm>
            <a:off x="1886400" y="3722040"/>
            <a:ext cx="44352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YES</a:t>
            </a:r>
            <a:endParaRPr lang="it-IT" sz="800" b="0" strike="noStrike" spc="-1">
              <a:latin typeface="Arial"/>
            </a:endParaRPr>
          </a:p>
        </p:txBody>
      </p:sp>
      <p:sp>
        <p:nvSpPr>
          <p:cNvPr id="975" name="CustomShape 15"/>
          <p:cNvSpPr/>
          <p:nvPr/>
        </p:nvSpPr>
        <p:spPr>
          <a:xfrm>
            <a:off x="231120" y="4253040"/>
            <a:ext cx="117144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Conventional PCI</a:t>
            </a:r>
            <a:endParaRPr lang="it-IT" sz="800" b="0" strike="noStrike" spc="-1">
              <a:latin typeface="Arial"/>
            </a:endParaRPr>
          </a:p>
        </p:txBody>
      </p:sp>
      <p:sp>
        <p:nvSpPr>
          <p:cNvPr id="976" name="CustomShape 16"/>
          <p:cNvSpPr/>
          <p:nvPr/>
        </p:nvSpPr>
        <p:spPr>
          <a:xfrm>
            <a:off x="3990600" y="3722040"/>
            <a:ext cx="102384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Protected PCI</a:t>
            </a:r>
            <a:endParaRPr lang="it-IT" sz="800" b="0" strike="noStrike" spc="-1">
              <a:latin typeface="Arial"/>
            </a:endParaRPr>
          </a:p>
        </p:txBody>
      </p:sp>
      <p:sp>
        <p:nvSpPr>
          <p:cNvPr id="977" name="CustomShape 17"/>
          <p:cNvSpPr/>
          <p:nvPr/>
        </p:nvSpPr>
        <p:spPr>
          <a:xfrm>
            <a:off x="7218000" y="2659320"/>
            <a:ext cx="53532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CABG</a:t>
            </a:r>
            <a:endParaRPr lang="it-IT" sz="800" b="0" strike="noStrike" spc="-1">
              <a:latin typeface="Arial"/>
            </a:endParaRPr>
          </a:p>
        </p:txBody>
      </p:sp>
      <p:sp>
        <p:nvSpPr>
          <p:cNvPr id="978" name="CustomShape 18"/>
          <p:cNvSpPr/>
          <p:nvPr/>
        </p:nvSpPr>
        <p:spPr>
          <a:xfrm>
            <a:off x="3373560" y="4245840"/>
            <a:ext cx="225792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Post Procedure Management</a:t>
            </a:r>
            <a:endParaRPr lang="it-IT" sz="800" b="0" strike="noStrike" spc="-1">
              <a:latin typeface="Arial"/>
            </a:endParaRPr>
          </a:p>
        </p:txBody>
      </p:sp>
      <p:sp>
        <p:nvSpPr>
          <p:cNvPr id="979" name="CustomShape 19"/>
          <p:cNvSpPr/>
          <p:nvPr/>
        </p:nvSpPr>
        <p:spPr>
          <a:xfrm>
            <a:off x="3373560" y="4899960"/>
            <a:ext cx="2257920" cy="53172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Transient Hemodynamic Instability</a:t>
            </a:r>
            <a:endParaRPr lang="it-IT" sz="800" b="0" strike="noStrike" spc="-1">
              <a:latin typeface="Arial"/>
            </a:endParaRPr>
          </a:p>
          <a:p>
            <a:pPr marL="274320" indent="-91080">
              <a:lnSpc>
                <a:spcPct val="100000"/>
              </a:lnSpc>
              <a:buClr>
                <a:srgbClr val="FDB913"/>
              </a:buClr>
              <a:buFont typeface="Arial"/>
              <a:buChar char="•"/>
            </a:pPr>
            <a:r>
              <a:rPr lang="it-IT" sz="700" b="1" strike="noStrike" spc="-1">
                <a:solidFill>
                  <a:srgbClr val="FDB913"/>
                </a:solidFill>
                <a:latin typeface="Arial"/>
              </a:rPr>
              <a:t>Multiple hypotensive events </a:t>
            </a:r>
            <a:endParaRPr lang="it-IT" sz="700" b="0" strike="noStrike" spc="-1">
              <a:latin typeface="Arial"/>
            </a:endParaRPr>
          </a:p>
          <a:p>
            <a:pPr marL="274320" indent="-91080">
              <a:lnSpc>
                <a:spcPct val="100000"/>
              </a:lnSpc>
              <a:buClr>
                <a:srgbClr val="FDB913"/>
              </a:buClr>
              <a:buFont typeface="Arial"/>
              <a:buChar char="•"/>
            </a:pPr>
            <a:r>
              <a:rPr lang="it-IT" sz="700" b="1" strike="noStrike" spc="-1">
                <a:solidFill>
                  <a:srgbClr val="FDB913"/>
                </a:solidFill>
                <a:latin typeface="Arial"/>
              </a:rPr>
              <a:t>No reflow</a:t>
            </a:r>
            <a:endParaRPr lang="it-IT" sz="700" b="0" strike="noStrike" spc="-1">
              <a:latin typeface="Arial"/>
            </a:endParaRPr>
          </a:p>
          <a:p>
            <a:pPr marL="274320" indent="-91080">
              <a:lnSpc>
                <a:spcPct val="100000"/>
              </a:lnSpc>
              <a:buClr>
                <a:srgbClr val="FDB913"/>
              </a:buClr>
              <a:buFont typeface="Arial"/>
              <a:buChar char="•"/>
            </a:pPr>
            <a:r>
              <a:rPr lang="it-IT" sz="700" b="1" strike="noStrike" spc="-1">
                <a:solidFill>
                  <a:srgbClr val="FDB913"/>
                </a:solidFill>
                <a:latin typeface="Arial"/>
              </a:rPr>
              <a:t>Dissection/Perforation</a:t>
            </a:r>
            <a:endParaRPr lang="it-IT" sz="700" b="0" strike="noStrike" spc="-1">
              <a:latin typeface="Arial"/>
            </a:endParaRPr>
          </a:p>
        </p:txBody>
      </p:sp>
      <p:sp>
        <p:nvSpPr>
          <p:cNvPr id="980" name="CustomShape 20"/>
          <p:cNvSpPr/>
          <p:nvPr/>
        </p:nvSpPr>
        <p:spPr>
          <a:xfrm>
            <a:off x="1674720" y="4884480"/>
            <a:ext cx="1256040" cy="33372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Stable Hemodynamics</a:t>
            </a:r>
            <a:endParaRPr lang="it-IT" sz="800" b="0" strike="noStrike" spc="-1">
              <a:latin typeface="Arial"/>
            </a:endParaRPr>
          </a:p>
        </p:txBody>
      </p:sp>
      <p:sp>
        <p:nvSpPr>
          <p:cNvPr id="981" name="CustomShape 21"/>
          <p:cNvSpPr/>
          <p:nvPr/>
        </p:nvSpPr>
        <p:spPr>
          <a:xfrm>
            <a:off x="6442560" y="4884480"/>
            <a:ext cx="171864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Unstable Hemodynamics</a:t>
            </a:r>
            <a:endParaRPr lang="it-IT" sz="800" b="0" strike="noStrike" spc="-1">
              <a:latin typeface="Arial"/>
            </a:endParaRPr>
          </a:p>
        </p:txBody>
      </p:sp>
      <p:sp>
        <p:nvSpPr>
          <p:cNvPr id="982" name="CustomShape 22"/>
          <p:cNvSpPr/>
          <p:nvPr/>
        </p:nvSpPr>
        <p:spPr>
          <a:xfrm>
            <a:off x="6447960" y="5339520"/>
            <a:ext cx="171864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Right Heart Catheterization</a:t>
            </a:r>
            <a:endParaRPr lang="it-IT" sz="800" b="0" strike="noStrike" spc="-1">
              <a:latin typeface="Arial"/>
            </a:endParaRPr>
          </a:p>
        </p:txBody>
      </p:sp>
      <p:sp>
        <p:nvSpPr>
          <p:cNvPr id="983" name="CustomShape 23"/>
          <p:cNvSpPr/>
          <p:nvPr/>
        </p:nvSpPr>
        <p:spPr>
          <a:xfrm>
            <a:off x="6431400" y="5796720"/>
            <a:ext cx="171432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Stabilize Hemodynamics </a:t>
            </a:r>
            <a:endParaRPr lang="it-IT" sz="800" b="0" strike="noStrike" spc="-1">
              <a:latin typeface="Arial"/>
            </a:endParaRPr>
          </a:p>
        </p:txBody>
      </p:sp>
      <p:sp>
        <p:nvSpPr>
          <p:cNvPr id="984" name="CustomShape 24"/>
          <p:cNvSpPr/>
          <p:nvPr/>
        </p:nvSpPr>
        <p:spPr>
          <a:xfrm>
            <a:off x="6431400" y="6229440"/>
            <a:ext cx="1714320" cy="33372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Continue Impella and Transfer to CCU</a:t>
            </a:r>
            <a:endParaRPr lang="it-IT" sz="800" b="0" strike="noStrike" spc="-1">
              <a:latin typeface="Arial"/>
            </a:endParaRPr>
          </a:p>
        </p:txBody>
      </p:sp>
      <p:sp>
        <p:nvSpPr>
          <p:cNvPr id="985" name="CustomShape 25"/>
          <p:cNvSpPr/>
          <p:nvPr/>
        </p:nvSpPr>
        <p:spPr>
          <a:xfrm>
            <a:off x="3373560" y="5885640"/>
            <a:ext cx="2257920" cy="33372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marL="171360" indent="-109440" algn="ctr">
              <a:lnSpc>
                <a:spcPct val="100000"/>
              </a:lnSpc>
              <a:buClr>
                <a:srgbClr val="FDB913"/>
              </a:buClr>
              <a:buFont typeface="Arial"/>
              <a:buChar char="•"/>
            </a:pPr>
            <a:r>
              <a:rPr lang="it-IT" sz="800" b="1" strike="noStrike" spc="-1">
                <a:solidFill>
                  <a:srgbClr val="FDB913"/>
                </a:solidFill>
                <a:latin typeface="Arial"/>
              </a:rPr>
              <a:t>Continue Impella and Transfer to CCU</a:t>
            </a:r>
            <a:endParaRPr lang="it-IT" sz="800" b="0" strike="noStrike" spc="-1">
              <a:latin typeface="Arial"/>
            </a:endParaRPr>
          </a:p>
          <a:p>
            <a:pPr marL="171360" indent="-109440" algn="ctr">
              <a:lnSpc>
                <a:spcPct val="100000"/>
              </a:lnSpc>
              <a:buClr>
                <a:srgbClr val="FDB913"/>
              </a:buClr>
              <a:buFont typeface="Arial"/>
              <a:buChar char="•"/>
            </a:pPr>
            <a:r>
              <a:rPr lang="it-IT" sz="800" b="1" strike="noStrike" spc="-1">
                <a:solidFill>
                  <a:srgbClr val="FDB913"/>
                </a:solidFill>
                <a:latin typeface="Arial"/>
              </a:rPr>
              <a:t>Reassess support needs after 6 hours</a:t>
            </a:r>
            <a:endParaRPr lang="it-IT" sz="800" b="0" strike="noStrike" spc="-1">
              <a:latin typeface="Arial"/>
            </a:endParaRPr>
          </a:p>
        </p:txBody>
      </p:sp>
      <p:sp>
        <p:nvSpPr>
          <p:cNvPr id="986" name="CustomShape 26"/>
          <p:cNvSpPr/>
          <p:nvPr/>
        </p:nvSpPr>
        <p:spPr>
          <a:xfrm>
            <a:off x="1674720" y="5543640"/>
            <a:ext cx="1256040" cy="212040"/>
          </a:xfrm>
          <a:prstGeom prst="rect">
            <a:avLst/>
          </a:prstGeom>
          <a:noFill/>
          <a:ln w="12600">
            <a:solidFill>
              <a:schemeClr val="tx1"/>
            </a:solidFill>
            <a:round/>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800" b="1" strike="noStrike" spc="-1">
                <a:solidFill>
                  <a:srgbClr val="FDB913"/>
                </a:solidFill>
                <a:latin typeface="Arial"/>
              </a:rPr>
              <a:t>Wean in Lab</a:t>
            </a:r>
            <a:endParaRPr lang="it-IT" sz="800" b="0" strike="noStrike" spc="-1">
              <a:latin typeface="Arial"/>
            </a:endParaRPr>
          </a:p>
        </p:txBody>
      </p:sp>
      <p:sp>
        <p:nvSpPr>
          <p:cNvPr id="987" name="Line 27"/>
          <p:cNvSpPr/>
          <p:nvPr/>
        </p:nvSpPr>
        <p:spPr>
          <a:xfrm>
            <a:off x="5375160" y="2800440"/>
            <a:ext cx="1842480" cy="360"/>
          </a:xfrm>
          <a:prstGeom prst="line">
            <a:avLst/>
          </a:prstGeom>
          <a:ln w="1260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988" name="CustomShape 28"/>
          <p:cNvSpPr/>
          <p:nvPr/>
        </p:nvSpPr>
        <p:spPr>
          <a:xfrm>
            <a:off x="1481040" y="2933280"/>
            <a:ext cx="360" cy="257760"/>
          </a:xfrm>
          <a:custGeom>
            <a:avLst/>
            <a:gdLst/>
            <a:ahLst/>
            <a:cxnLst/>
            <a:rect l="l" t="t" r="r" b="b"/>
            <a:pathLst>
              <a:path w="21600" h="21600">
                <a:moveTo>
                  <a:pt x="0" y="0"/>
                </a:moveTo>
                <a:lnTo>
                  <a:pt x="21600" y="21600"/>
                </a:lnTo>
              </a:path>
            </a:pathLst>
          </a:custGeom>
          <a:noFill/>
          <a:ln>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989" name="CustomShape 29"/>
          <p:cNvSpPr/>
          <p:nvPr/>
        </p:nvSpPr>
        <p:spPr>
          <a:xfrm flipH="1">
            <a:off x="821520" y="3467520"/>
            <a:ext cx="2160" cy="219240"/>
          </a:xfrm>
          <a:custGeom>
            <a:avLst/>
            <a:gdLst/>
            <a:ahLst/>
            <a:cxnLst/>
            <a:rect l="l" t="t" r="r" b="b"/>
            <a:pathLst>
              <a:path w="21600" h="21600">
                <a:moveTo>
                  <a:pt x="0" y="0"/>
                </a:moveTo>
                <a:lnTo>
                  <a:pt x="21600" y="21600"/>
                </a:lnTo>
              </a:path>
            </a:pathLst>
          </a:custGeom>
          <a:noFill/>
          <a:ln w="12600">
            <a:solidFill>
              <a:schemeClr val="tx1"/>
            </a:solidFill>
            <a:round/>
            <a:tailEnd type="triangle" w="med" len="med"/>
          </a:ln>
        </p:spPr>
        <p:style>
          <a:lnRef idx="1">
            <a:schemeClr val="accent1"/>
          </a:lnRef>
          <a:fillRef idx="0">
            <a:schemeClr val="accent1"/>
          </a:fillRef>
          <a:effectRef idx="0">
            <a:schemeClr val="accent1"/>
          </a:effectRef>
          <a:fontRef idx="minor"/>
        </p:style>
      </p:sp>
      <p:pic>
        <p:nvPicPr>
          <p:cNvPr id="990" name="Picture 55"/>
          <p:cNvPicPr/>
          <p:nvPr/>
        </p:nvPicPr>
        <p:blipFill>
          <a:blip r:embed="rId3" cstate="print"/>
          <a:stretch/>
        </p:blipFill>
        <p:spPr>
          <a:xfrm>
            <a:off x="2044080" y="3461040"/>
            <a:ext cx="164880" cy="350280"/>
          </a:xfrm>
          <a:prstGeom prst="rect">
            <a:avLst/>
          </a:prstGeom>
          <a:ln>
            <a:noFill/>
          </a:ln>
        </p:spPr>
      </p:pic>
      <p:pic>
        <p:nvPicPr>
          <p:cNvPr id="991" name="Picture 68"/>
          <p:cNvPicPr/>
          <p:nvPr/>
        </p:nvPicPr>
        <p:blipFill>
          <a:blip r:embed="rId3" cstate="print"/>
          <a:stretch/>
        </p:blipFill>
        <p:spPr>
          <a:xfrm>
            <a:off x="2224800" y="5290560"/>
            <a:ext cx="164880" cy="350280"/>
          </a:xfrm>
          <a:prstGeom prst="rect">
            <a:avLst/>
          </a:prstGeom>
          <a:ln>
            <a:noFill/>
          </a:ln>
        </p:spPr>
      </p:pic>
      <p:sp>
        <p:nvSpPr>
          <p:cNvPr id="992" name="CustomShape 30"/>
          <p:cNvSpPr/>
          <p:nvPr/>
        </p:nvSpPr>
        <p:spPr>
          <a:xfrm>
            <a:off x="2330280" y="3829680"/>
            <a:ext cx="1659960" cy="360"/>
          </a:xfrm>
          <a:custGeom>
            <a:avLst/>
            <a:gdLst/>
            <a:ahLst/>
            <a:cxnLst/>
            <a:rect l="l" t="t" r="r" b="b"/>
            <a:pathLst>
              <a:path w="21600" h="21600">
                <a:moveTo>
                  <a:pt x="0" y="0"/>
                </a:moveTo>
                <a:lnTo>
                  <a:pt x="21600" y="21600"/>
                </a:lnTo>
              </a:path>
            </a:pathLst>
          </a:custGeom>
          <a:noFill/>
          <a:ln w="1260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993" name="CustomShape 31"/>
          <p:cNvSpPr/>
          <p:nvPr/>
        </p:nvSpPr>
        <p:spPr>
          <a:xfrm>
            <a:off x="4502520" y="3937680"/>
            <a:ext cx="360" cy="307800"/>
          </a:xfrm>
          <a:custGeom>
            <a:avLst/>
            <a:gdLst/>
            <a:ahLst/>
            <a:cxnLst/>
            <a:rect l="l" t="t" r="r" b="b"/>
            <a:pathLst>
              <a:path w="21600" h="21600">
                <a:moveTo>
                  <a:pt x="0" y="0"/>
                </a:moveTo>
                <a:lnTo>
                  <a:pt x="21600" y="21600"/>
                </a:lnTo>
              </a:path>
            </a:pathLst>
          </a:custGeom>
          <a:noFill/>
          <a:ln w="12600">
            <a:solidFill>
              <a:schemeClr val="tx1"/>
            </a:solidFill>
            <a:round/>
            <a:tailEnd type="triangle" w="med" len="med"/>
          </a:ln>
        </p:spPr>
        <p:style>
          <a:lnRef idx="1">
            <a:schemeClr val="accent1"/>
          </a:lnRef>
          <a:fillRef idx="0">
            <a:schemeClr val="accent1"/>
          </a:fillRef>
          <a:effectRef idx="0">
            <a:schemeClr val="accent1"/>
          </a:effectRef>
          <a:fontRef idx="minor"/>
        </p:style>
      </p:sp>
      <p:pic>
        <p:nvPicPr>
          <p:cNvPr id="994" name="Picture 107"/>
          <p:cNvPicPr/>
          <p:nvPr/>
        </p:nvPicPr>
        <p:blipFill>
          <a:blip r:embed="rId3" cstate="print"/>
          <a:stretch/>
        </p:blipFill>
        <p:spPr>
          <a:xfrm>
            <a:off x="4420080" y="5609520"/>
            <a:ext cx="164880" cy="350280"/>
          </a:xfrm>
          <a:prstGeom prst="rect">
            <a:avLst/>
          </a:prstGeom>
          <a:ln>
            <a:noFill/>
          </a:ln>
        </p:spPr>
      </p:pic>
      <p:pic>
        <p:nvPicPr>
          <p:cNvPr id="995" name="Picture 119"/>
          <p:cNvPicPr/>
          <p:nvPr/>
        </p:nvPicPr>
        <p:blipFill>
          <a:blip r:embed="rId3" cstate="print"/>
          <a:stretch/>
        </p:blipFill>
        <p:spPr>
          <a:xfrm>
            <a:off x="7206120" y="5142960"/>
            <a:ext cx="164880" cy="255960"/>
          </a:xfrm>
          <a:prstGeom prst="rect">
            <a:avLst/>
          </a:prstGeom>
          <a:ln>
            <a:noFill/>
          </a:ln>
        </p:spPr>
      </p:pic>
      <p:pic>
        <p:nvPicPr>
          <p:cNvPr id="996" name="Picture 120"/>
          <p:cNvPicPr/>
          <p:nvPr/>
        </p:nvPicPr>
        <p:blipFill>
          <a:blip r:embed="rId3" cstate="print"/>
          <a:stretch/>
        </p:blipFill>
        <p:spPr>
          <a:xfrm>
            <a:off x="7206120" y="5595840"/>
            <a:ext cx="164880" cy="255960"/>
          </a:xfrm>
          <a:prstGeom prst="rect">
            <a:avLst/>
          </a:prstGeom>
          <a:ln>
            <a:noFill/>
          </a:ln>
        </p:spPr>
      </p:pic>
      <p:pic>
        <p:nvPicPr>
          <p:cNvPr id="997" name="Picture 121"/>
          <p:cNvPicPr/>
          <p:nvPr/>
        </p:nvPicPr>
        <p:blipFill>
          <a:blip r:embed="rId3" cstate="print"/>
          <a:stretch/>
        </p:blipFill>
        <p:spPr>
          <a:xfrm>
            <a:off x="7206120" y="6049080"/>
            <a:ext cx="164880" cy="255960"/>
          </a:xfrm>
          <a:prstGeom prst="rect">
            <a:avLst/>
          </a:prstGeom>
          <a:ln>
            <a:noFill/>
          </a:ln>
        </p:spPr>
      </p:pic>
      <p:sp>
        <p:nvSpPr>
          <p:cNvPr id="998" name="CustomShape 32"/>
          <p:cNvSpPr/>
          <p:nvPr/>
        </p:nvSpPr>
        <p:spPr>
          <a:xfrm>
            <a:off x="4502520" y="4461480"/>
            <a:ext cx="360" cy="438120"/>
          </a:xfrm>
          <a:custGeom>
            <a:avLst/>
            <a:gdLst/>
            <a:ahLst/>
            <a:cxnLst/>
            <a:rect l="l" t="t" r="r" b="b"/>
            <a:pathLst>
              <a:path w="21600" h="21600">
                <a:moveTo>
                  <a:pt x="0" y="0"/>
                </a:moveTo>
                <a:lnTo>
                  <a:pt x="21600" y="21600"/>
                </a:lnTo>
              </a:path>
            </a:pathLst>
          </a:custGeom>
          <a:noFill/>
          <a:ln w="1260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999" name="CustomShape 33"/>
          <p:cNvSpPr/>
          <p:nvPr/>
        </p:nvSpPr>
        <p:spPr>
          <a:xfrm rot="16200000" flipH="1">
            <a:off x="5690520" y="3273120"/>
            <a:ext cx="422640" cy="2799000"/>
          </a:xfrm>
          <a:prstGeom prst="bentConnector3">
            <a:avLst>
              <a:gd name="adj1" fmla="val 50000"/>
            </a:avLst>
          </a:prstGeom>
          <a:noFill/>
          <a:ln w="1260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000" name="CustomShape 34"/>
          <p:cNvSpPr/>
          <p:nvPr/>
        </p:nvSpPr>
        <p:spPr>
          <a:xfrm rot="5400000">
            <a:off x="3191400" y="3573000"/>
            <a:ext cx="422640" cy="2199240"/>
          </a:xfrm>
          <a:prstGeom prst="bentConnector3">
            <a:avLst>
              <a:gd name="adj1" fmla="val 50000"/>
            </a:avLst>
          </a:prstGeom>
          <a:noFill/>
          <a:ln w="1260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001" name="CustomShape 35"/>
          <p:cNvSpPr/>
          <p:nvPr/>
        </p:nvSpPr>
        <p:spPr>
          <a:xfrm flipH="1">
            <a:off x="1748880" y="2800800"/>
            <a:ext cx="1862640" cy="360"/>
          </a:xfrm>
          <a:custGeom>
            <a:avLst/>
            <a:gdLst/>
            <a:ahLst/>
            <a:cxnLst/>
            <a:rect l="l" t="t" r="r" b="b"/>
            <a:pathLst>
              <a:path w="21600" h="21600">
                <a:moveTo>
                  <a:pt x="0" y="0"/>
                </a:moveTo>
                <a:lnTo>
                  <a:pt x="21600" y="21600"/>
                </a:lnTo>
              </a:path>
            </a:pathLst>
          </a:custGeom>
          <a:noFill/>
          <a:ln w="1260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002" name="CustomShape 36"/>
          <p:cNvSpPr/>
          <p:nvPr/>
        </p:nvSpPr>
        <p:spPr>
          <a:xfrm flipH="1">
            <a:off x="816480" y="3929760"/>
            <a:ext cx="3960" cy="322920"/>
          </a:xfrm>
          <a:custGeom>
            <a:avLst/>
            <a:gdLst/>
            <a:ahLst/>
            <a:cxnLst/>
            <a:rect l="l" t="t" r="r" b="b"/>
            <a:pathLst>
              <a:path w="21600" h="21600">
                <a:moveTo>
                  <a:pt x="0" y="0"/>
                </a:moveTo>
                <a:lnTo>
                  <a:pt x="21600" y="21600"/>
                </a:lnTo>
              </a:path>
            </a:pathLst>
          </a:custGeom>
          <a:noFill/>
          <a:ln w="12600">
            <a:solidFill>
              <a:schemeClr val="tx1"/>
            </a:solidFill>
            <a:round/>
            <a:tailEnd type="triangle" w="med" len="med"/>
          </a:ln>
        </p:spPr>
        <p:style>
          <a:lnRef idx="1">
            <a:schemeClr val="accent1"/>
          </a:lnRef>
          <a:fillRef idx="0">
            <a:schemeClr val="accent1"/>
          </a:fillRef>
          <a:effectRef idx="0">
            <a:schemeClr val="accent1"/>
          </a:effectRef>
          <a:fontRef idx="minor"/>
        </p:style>
      </p:sp>
      <p:grpSp>
        <p:nvGrpSpPr>
          <p:cNvPr id="1003" name="Group 37"/>
          <p:cNvGrpSpPr/>
          <p:nvPr/>
        </p:nvGrpSpPr>
        <p:grpSpPr>
          <a:xfrm>
            <a:off x="3623760" y="617760"/>
            <a:ext cx="1730880" cy="1845360"/>
            <a:chOff x="3623760" y="617760"/>
            <a:chExt cx="1730880" cy="1845360"/>
          </a:xfrm>
        </p:grpSpPr>
        <p:sp>
          <p:nvSpPr>
            <p:cNvPr id="1004" name="CustomShape 38"/>
            <p:cNvSpPr/>
            <p:nvPr/>
          </p:nvSpPr>
          <p:spPr>
            <a:xfrm>
              <a:off x="3642480" y="617760"/>
              <a:ext cx="1140120" cy="1330920"/>
            </a:xfrm>
            <a:prstGeom prst="ellipse">
              <a:avLst/>
            </a:prstGeom>
            <a:solidFill>
              <a:srgbClr val="B2B2B2">
                <a:alpha val="53000"/>
              </a:srgbClr>
            </a:solidFill>
            <a:ln w="9360">
              <a:noFill/>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1005" name="CustomShape 39"/>
            <p:cNvSpPr/>
            <p:nvPr/>
          </p:nvSpPr>
          <p:spPr>
            <a:xfrm>
              <a:off x="3623760" y="833040"/>
              <a:ext cx="696240" cy="27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600" b="1" strike="noStrike" spc="-1">
                  <a:solidFill>
                    <a:srgbClr val="FFFFFF"/>
                  </a:solidFill>
                  <a:latin typeface="Arial"/>
                </a:rPr>
                <a:t>Patient</a:t>
              </a:r>
              <a:endParaRPr lang="it-IT" sz="600" b="0" strike="noStrike" spc="-1">
                <a:latin typeface="Arial"/>
              </a:endParaRPr>
            </a:p>
            <a:p>
              <a:pPr algn="ctr">
                <a:lnSpc>
                  <a:spcPct val="100000"/>
                </a:lnSpc>
              </a:pPr>
              <a:r>
                <a:rPr lang="it-IT" sz="600" b="1" strike="noStrike" spc="-1">
                  <a:solidFill>
                    <a:srgbClr val="FFFFFF"/>
                  </a:solidFill>
                  <a:latin typeface="Arial"/>
                </a:rPr>
                <a:t>Comorbidities</a:t>
              </a:r>
              <a:endParaRPr lang="it-IT" sz="600" b="0" strike="noStrike" spc="-1">
                <a:latin typeface="Arial"/>
              </a:endParaRPr>
            </a:p>
          </p:txBody>
        </p:sp>
        <p:sp>
          <p:nvSpPr>
            <p:cNvPr id="1006" name="CustomShape 40"/>
            <p:cNvSpPr/>
            <p:nvPr/>
          </p:nvSpPr>
          <p:spPr>
            <a:xfrm>
              <a:off x="3925440" y="1132200"/>
              <a:ext cx="1140120" cy="1330920"/>
            </a:xfrm>
            <a:prstGeom prst="ellipse">
              <a:avLst/>
            </a:prstGeom>
            <a:solidFill>
              <a:srgbClr val="C00000">
                <a:alpha val="53000"/>
              </a:srgbClr>
            </a:solidFill>
            <a:ln w="9360">
              <a:noFill/>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1007" name="CustomShape 41"/>
            <p:cNvSpPr/>
            <p:nvPr/>
          </p:nvSpPr>
          <p:spPr>
            <a:xfrm>
              <a:off x="4161960" y="1980720"/>
              <a:ext cx="703800" cy="27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600" b="1" strike="noStrike" spc="-1">
                  <a:solidFill>
                    <a:srgbClr val="FFFFFF"/>
                  </a:solidFill>
                  <a:latin typeface="Arial"/>
                </a:rPr>
                <a:t>Hemodynamic</a:t>
              </a:r>
              <a:endParaRPr lang="it-IT" sz="600" b="0" strike="noStrike" spc="-1">
                <a:latin typeface="Arial"/>
              </a:endParaRPr>
            </a:p>
            <a:p>
              <a:pPr algn="ctr">
                <a:lnSpc>
                  <a:spcPct val="100000"/>
                </a:lnSpc>
              </a:pPr>
              <a:r>
                <a:rPr lang="it-IT" sz="600" b="1" strike="noStrike" spc="-1">
                  <a:solidFill>
                    <a:srgbClr val="FFFFFF"/>
                  </a:solidFill>
                  <a:latin typeface="Arial"/>
                </a:rPr>
                <a:t>Compromise</a:t>
              </a:r>
              <a:endParaRPr lang="it-IT" sz="600" b="0" strike="noStrike" spc="-1">
                <a:latin typeface="Arial"/>
              </a:endParaRPr>
            </a:p>
          </p:txBody>
        </p:sp>
        <p:sp>
          <p:nvSpPr>
            <p:cNvPr id="1008" name="CustomShape 42"/>
            <p:cNvSpPr/>
            <p:nvPr/>
          </p:nvSpPr>
          <p:spPr>
            <a:xfrm>
              <a:off x="4214520" y="617760"/>
              <a:ext cx="1140120" cy="1377360"/>
            </a:xfrm>
            <a:prstGeom prst="ellipse">
              <a:avLst/>
            </a:prstGeom>
            <a:solidFill>
              <a:srgbClr val="0033FF">
                <a:alpha val="55000"/>
              </a:srgbClr>
            </a:solidFill>
            <a:ln w="9360">
              <a:noFill/>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1009" name="CustomShape 43"/>
            <p:cNvSpPr/>
            <p:nvPr/>
          </p:nvSpPr>
          <p:spPr>
            <a:xfrm>
              <a:off x="4703760" y="745920"/>
              <a:ext cx="5929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600" b="1" strike="noStrike" spc="-1">
                  <a:solidFill>
                    <a:srgbClr val="FFFFFF"/>
                  </a:solidFill>
                  <a:latin typeface="Arial"/>
                </a:rPr>
                <a:t>Complex</a:t>
              </a:r>
              <a:endParaRPr lang="it-IT" sz="600" b="0" strike="noStrike" spc="-1">
                <a:latin typeface="Arial"/>
              </a:endParaRPr>
            </a:p>
            <a:p>
              <a:pPr algn="ctr">
                <a:lnSpc>
                  <a:spcPct val="100000"/>
                </a:lnSpc>
              </a:pPr>
              <a:r>
                <a:rPr lang="it-IT" sz="600" b="1" strike="noStrike" spc="-1">
                  <a:solidFill>
                    <a:srgbClr val="FFFFFF"/>
                  </a:solidFill>
                  <a:latin typeface="Arial"/>
                </a:rPr>
                <a:t>Coronary Artery </a:t>
              </a:r>
              <a:endParaRPr lang="it-IT" sz="600" b="0" strike="noStrike" spc="-1">
                <a:latin typeface="Arial"/>
              </a:endParaRPr>
            </a:p>
            <a:p>
              <a:pPr algn="ctr">
                <a:lnSpc>
                  <a:spcPct val="100000"/>
                </a:lnSpc>
              </a:pPr>
              <a:r>
                <a:rPr lang="it-IT" sz="600" b="1" strike="noStrike" spc="-1">
                  <a:solidFill>
                    <a:srgbClr val="FFFFFF"/>
                  </a:solidFill>
                  <a:latin typeface="Arial"/>
                </a:rPr>
                <a:t>Disease</a:t>
              </a:r>
              <a:endParaRPr lang="it-IT" sz="600" b="0" strike="noStrike" spc="-1">
                <a:latin typeface="Arial"/>
              </a:endParaRPr>
            </a:p>
          </p:txBody>
        </p:sp>
        <p:sp>
          <p:nvSpPr>
            <p:cNvPr id="1010" name="CustomShape 44"/>
            <p:cNvSpPr/>
            <p:nvPr/>
          </p:nvSpPr>
          <p:spPr>
            <a:xfrm rot="10800000">
              <a:off x="4069080" y="973800"/>
              <a:ext cx="806040" cy="1082160"/>
            </a:xfrm>
            <a:custGeom>
              <a:avLst/>
              <a:gdLst/>
              <a:ahLst/>
              <a:cxnLst/>
              <a:rect l="l" t="t" r="r" b="b"/>
              <a:pathLst>
                <a:path w="1499616" h="1682496">
                  <a:moveTo>
                    <a:pt x="738835" y="0"/>
                  </a:moveTo>
                  <a:lnTo>
                    <a:pt x="526694" y="146304"/>
                  </a:lnTo>
                  <a:lnTo>
                    <a:pt x="358444" y="299923"/>
                  </a:lnTo>
                  <a:lnTo>
                    <a:pt x="226771" y="490118"/>
                  </a:lnTo>
                  <a:lnTo>
                    <a:pt x="109728" y="709574"/>
                  </a:lnTo>
                  <a:lnTo>
                    <a:pt x="29260" y="980237"/>
                  </a:lnTo>
                  <a:lnTo>
                    <a:pt x="0" y="1185062"/>
                  </a:lnTo>
                  <a:lnTo>
                    <a:pt x="0" y="1331366"/>
                  </a:lnTo>
                  <a:lnTo>
                    <a:pt x="14630" y="1463040"/>
                  </a:lnTo>
                  <a:lnTo>
                    <a:pt x="182880" y="1550822"/>
                  </a:lnTo>
                  <a:lnTo>
                    <a:pt x="351129" y="1609344"/>
                  </a:lnTo>
                  <a:lnTo>
                    <a:pt x="592531" y="1667866"/>
                  </a:lnTo>
                  <a:lnTo>
                    <a:pt x="870508" y="1682496"/>
                  </a:lnTo>
                  <a:lnTo>
                    <a:pt x="1126540" y="1638605"/>
                  </a:lnTo>
                  <a:lnTo>
                    <a:pt x="1382572" y="1543507"/>
                  </a:lnTo>
                  <a:lnTo>
                    <a:pt x="1484985" y="1484986"/>
                  </a:lnTo>
                  <a:lnTo>
                    <a:pt x="1499616" y="1280160"/>
                  </a:lnTo>
                  <a:lnTo>
                    <a:pt x="1490503" y="1038758"/>
                  </a:lnTo>
                  <a:lnTo>
                    <a:pt x="1441094" y="841248"/>
                  </a:lnTo>
                  <a:lnTo>
                    <a:pt x="1324737" y="590665"/>
                  </a:lnTo>
                  <a:lnTo>
                    <a:pt x="1155801" y="321869"/>
                  </a:lnTo>
                  <a:lnTo>
                    <a:pt x="987552" y="153619"/>
                  </a:lnTo>
                  <a:lnTo>
                    <a:pt x="738835" y="0"/>
                  </a:lnTo>
                  <a:close/>
                </a:path>
              </a:pathLst>
            </a:custGeom>
            <a:solidFill>
              <a:srgbClr val="FDB913"/>
            </a:solidFill>
            <a:ln w="9360">
              <a:solidFill>
                <a:schemeClr val="accent5">
                  <a:lumMod val="40000"/>
                  <a:lumOff val="60000"/>
                </a:schemeClr>
              </a:solidFill>
              <a:round/>
              <a:tailEnd type="triangle" w="med" len="med"/>
            </a:ln>
            <a:effectLst>
              <a:outerShdw blurRad="50800" dist="38100" dir="5400000" rotWithShape="0">
                <a:srgbClr val="000000">
                  <a:alpha val="20000"/>
                </a:srgbClr>
              </a:outerShdw>
              <a:softEdge rad="127000"/>
            </a:effectLst>
          </p:spPr>
          <p:style>
            <a:lnRef idx="0">
              <a:scrgbClr r="0" g="0" b="0"/>
            </a:lnRef>
            <a:fillRef idx="0">
              <a:scrgbClr r="0" g="0" b="0"/>
            </a:fillRef>
            <a:effectRef idx="0">
              <a:scrgbClr r="0" g="0" b="0"/>
            </a:effectRef>
            <a:fontRef idx="minor"/>
          </p:style>
        </p:sp>
        <p:sp>
          <p:nvSpPr>
            <p:cNvPr id="1011" name="CustomShape 45"/>
            <p:cNvSpPr/>
            <p:nvPr/>
          </p:nvSpPr>
          <p:spPr>
            <a:xfrm>
              <a:off x="4188600" y="1175400"/>
              <a:ext cx="586440" cy="410040"/>
            </a:xfrm>
            <a:prstGeom prst="rect">
              <a:avLst/>
            </a:prstGeom>
            <a:noFill/>
            <a:ln>
              <a:noFill/>
            </a:ln>
            <a:effectLst>
              <a:outerShdw blurRad="50800" dist="38100" dir="5400000" algn="ctr" rotWithShape="0">
                <a:schemeClr val="bg2"/>
              </a:outerShdw>
            </a:effectLst>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700" b="1" strike="noStrike" spc="-1">
                  <a:solidFill>
                    <a:srgbClr val="FFFFFF"/>
                  </a:solidFill>
                  <a:latin typeface="Arial"/>
                </a:rPr>
                <a:t>Protected</a:t>
              </a:r>
              <a:endParaRPr lang="it-IT" sz="700" b="0" strike="noStrike" spc="-1">
                <a:latin typeface="Arial"/>
              </a:endParaRPr>
            </a:p>
            <a:p>
              <a:pPr algn="ctr">
                <a:lnSpc>
                  <a:spcPct val="100000"/>
                </a:lnSpc>
              </a:pPr>
              <a:r>
                <a:rPr lang="it-IT" sz="700" b="1" strike="noStrike" spc="-1">
                  <a:solidFill>
                    <a:srgbClr val="FFFFFF"/>
                  </a:solidFill>
                  <a:latin typeface="Arial"/>
                </a:rPr>
                <a:t>PCI</a:t>
              </a:r>
              <a:endParaRPr lang="it-IT" sz="700" b="0" strike="noStrike" spc="-1">
                <a:latin typeface="Arial"/>
              </a:endParaRPr>
            </a:p>
            <a:p>
              <a:pPr algn="ctr">
                <a:lnSpc>
                  <a:spcPct val="100000"/>
                </a:lnSpc>
              </a:pPr>
              <a:r>
                <a:rPr lang="it-IT" sz="700" b="1" strike="noStrike" spc="-1">
                  <a:solidFill>
                    <a:srgbClr val="FFFFFF"/>
                  </a:solidFill>
                  <a:latin typeface="Arial"/>
                </a:rPr>
                <a:t>Patients</a:t>
              </a:r>
              <a:endParaRPr lang="it-IT" sz="700" b="0" strike="noStrike" spc="-1">
                <a:latin typeface="Arial"/>
              </a:endParaRPr>
            </a:p>
          </p:txBody>
        </p:sp>
      </p:grpSp>
    </p:spTree>
  </p:cSld>
  <p:clrMapOvr>
    <a:masterClrMapping/>
  </p:clrMapOvr>
  <p:transition>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63"/>
                                        </p:tgtEl>
                                        <p:attrNameLst>
                                          <p:attrName>style.visibility</p:attrName>
                                        </p:attrNameLst>
                                      </p:cBhvr>
                                      <p:to>
                                        <p:strVal val="visible"/>
                                      </p:to>
                                    </p:set>
                                    <p:animEffect transition="in" filter="wipe(up)">
                                      <p:cBhvr additive="repl">
                                        <p:cTn id="7" dur="1000"/>
                                        <p:tgtEl>
                                          <p:spTgt spid="963"/>
                                        </p:tgtEl>
                                      </p:cBhvr>
                                    </p:animEffect>
                                  </p:childTnLst>
                                </p:cTn>
                              </p:par>
                              <p:par>
                                <p:cTn id="8" presetID="22" presetClass="entr" presetSubtype="1" fill="hold" nodeType="withEffect">
                                  <p:stCondLst>
                                    <p:cond delay="1300"/>
                                  </p:stCondLst>
                                  <p:childTnLst>
                                    <p:set>
                                      <p:cBhvr>
                                        <p:cTn id="9" dur="1" fill="hold">
                                          <p:stCondLst>
                                            <p:cond delay="0"/>
                                          </p:stCondLst>
                                        </p:cTn>
                                        <p:tgtEl>
                                          <p:spTgt spid="970"/>
                                        </p:tgtEl>
                                        <p:attrNameLst>
                                          <p:attrName>style.visibility</p:attrName>
                                        </p:attrNameLst>
                                      </p:cBhvr>
                                      <p:to>
                                        <p:strVal val="visible"/>
                                      </p:to>
                                    </p:set>
                                    <p:animEffect transition="in" filter="wipe(up)">
                                      <p:cBhvr additive="repl">
                                        <p:cTn id="10" dur="500"/>
                                        <p:tgtEl>
                                          <p:spTgt spid="970"/>
                                        </p:tgtEl>
                                      </p:cBhvr>
                                    </p:animEffect>
                                  </p:childTnLst>
                                </p:cTn>
                              </p:par>
                              <p:par>
                                <p:cTn id="11" presetID="22" presetClass="entr" presetSubtype="1" fill="hold" nodeType="withEffect">
                                  <p:stCondLst>
                                    <p:cond delay="2500"/>
                                  </p:stCondLst>
                                  <p:childTnLst>
                                    <p:set>
                                      <p:cBhvr>
                                        <p:cTn id="12" dur="1" fill="hold">
                                          <p:stCondLst>
                                            <p:cond delay="0"/>
                                          </p:stCondLst>
                                        </p:cTn>
                                        <p:tgtEl>
                                          <p:spTgt spid="987"/>
                                        </p:tgtEl>
                                        <p:attrNameLst>
                                          <p:attrName>style.visibility</p:attrName>
                                        </p:attrNameLst>
                                      </p:cBhvr>
                                      <p:to>
                                        <p:strVal val="visible"/>
                                      </p:to>
                                    </p:set>
                                    <p:animEffect transition="in" filter="wipe(up)">
                                      <p:cBhvr additive="repl">
                                        <p:cTn id="13" dur="500"/>
                                        <p:tgtEl>
                                          <p:spTgt spid="987"/>
                                        </p:tgtEl>
                                      </p:cBhvr>
                                    </p:animEffect>
                                  </p:childTnLst>
                                </p:cTn>
                              </p:par>
                              <p:par>
                                <p:cTn id="14" presetID="22" presetClass="entr" presetSubtype="1" fill="hold" nodeType="withEffect">
                                  <p:stCondLst>
                                    <p:cond delay="2500"/>
                                  </p:stCondLst>
                                  <p:childTnLst>
                                    <p:set>
                                      <p:cBhvr>
                                        <p:cTn id="15" dur="1" fill="hold">
                                          <p:stCondLst>
                                            <p:cond delay="0"/>
                                          </p:stCondLst>
                                        </p:cTn>
                                        <p:tgtEl>
                                          <p:spTgt spid="977"/>
                                        </p:tgtEl>
                                        <p:attrNameLst>
                                          <p:attrName>style.visibility</p:attrName>
                                        </p:attrNameLst>
                                      </p:cBhvr>
                                      <p:to>
                                        <p:strVal val="visible"/>
                                      </p:to>
                                    </p:set>
                                    <p:animEffect transition="in" filter="wipe(up)">
                                      <p:cBhvr additive="repl">
                                        <p:cTn id="16" dur="500"/>
                                        <p:tgtEl>
                                          <p:spTgt spid="977"/>
                                        </p:tgtEl>
                                      </p:cBhvr>
                                    </p:animEffect>
                                  </p:childTnLst>
                                </p:cTn>
                              </p:par>
                              <p:par>
                                <p:cTn id="17" presetID="22" presetClass="entr" presetSubtype="1" fill="hold" nodeType="withEffect">
                                  <p:stCondLst>
                                    <p:cond delay="2500"/>
                                  </p:stCondLst>
                                  <p:childTnLst>
                                    <p:set>
                                      <p:cBhvr>
                                        <p:cTn id="18" dur="1" fill="hold">
                                          <p:stCondLst>
                                            <p:cond delay="0"/>
                                          </p:stCondLst>
                                        </p:cTn>
                                        <p:tgtEl>
                                          <p:spTgt spid="1001"/>
                                        </p:tgtEl>
                                        <p:attrNameLst>
                                          <p:attrName>style.visibility</p:attrName>
                                        </p:attrNameLst>
                                      </p:cBhvr>
                                      <p:to>
                                        <p:strVal val="visible"/>
                                      </p:to>
                                    </p:set>
                                    <p:animEffect transition="in" filter="wipe(up)">
                                      <p:cBhvr additive="repl">
                                        <p:cTn id="19" dur="500"/>
                                        <p:tgtEl>
                                          <p:spTgt spid="1001"/>
                                        </p:tgtEl>
                                      </p:cBhvr>
                                    </p:animEffect>
                                  </p:childTnLst>
                                </p:cTn>
                              </p:par>
                              <p:par>
                                <p:cTn id="20" presetID="22" presetClass="entr" presetSubtype="1" fill="hold" nodeType="withEffect">
                                  <p:stCondLst>
                                    <p:cond delay="2500"/>
                                  </p:stCondLst>
                                  <p:childTnLst>
                                    <p:set>
                                      <p:cBhvr>
                                        <p:cTn id="21" dur="1" fill="hold">
                                          <p:stCondLst>
                                            <p:cond delay="0"/>
                                          </p:stCondLst>
                                        </p:cTn>
                                        <p:tgtEl>
                                          <p:spTgt spid="971"/>
                                        </p:tgtEl>
                                        <p:attrNameLst>
                                          <p:attrName>style.visibility</p:attrName>
                                        </p:attrNameLst>
                                      </p:cBhvr>
                                      <p:to>
                                        <p:strVal val="visible"/>
                                      </p:to>
                                    </p:set>
                                    <p:animEffect transition="in" filter="wipe(up)">
                                      <p:cBhvr additive="repl">
                                        <p:cTn id="22" dur="500"/>
                                        <p:tgtEl>
                                          <p:spTgt spid="971"/>
                                        </p:tgtEl>
                                      </p:cBhvr>
                                    </p:animEffect>
                                  </p:childTnLst>
                                </p:cTn>
                              </p:par>
                              <p:par>
                                <p:cTn id="23" presetID="22" presetClass="entr" presetSubtype="1" fill="hold" nodeType="withEffect">
                                  <p:stCondLst>
                                    <p:cond delay="3000"/>
                                  </p:stCondLst>
                                  <p:childTnLst>
                                    <p:set>
                                      <p:cBhvr>
                                        <p:cTn id="24" dur="1" fill="hold">
                                          <p:stCondLst>
                                            <p:cond delay="0"/>
                                          </p:stCondLst>
                                        </p:cTn>
                                        <p:tgtEl>
                                          <p:spTgt spid="988"/>
                                        </p:tgtEl>
                                        <p:attrNameLst>
                                          <p:attrName>style.visibility</p:attrName>
                                        </p:attrNameLst>
                                      </p:cBhvr>
                                      <p:to>
                                        <p:strVal val="visible"/>
                                      </p:to>
                                    </p:set>
                                    <p:animEffect transition="in" filter="wipe(up)">
                                      <p:cBhvr additive="repl">
                                        <p:cTn id="25" dur="500"/>
                                        <p:tgtEl>
                                          <p:spTgt spid="988"/>
                                        </p:tgtEl>
                                      </p:cBhvr>
                                    </p:animEffect>
                                  </p:childTnLst>
                                </p:cTn>
                              </p:par>
                              <p:par>
                                <p:cTn id="26" presetID="22" presetClass="entr" presetSubtype="1" fill="hold" nodeType="withEffect">
                                  <p:stCondLst>
                                    <p:cond delay="3000"/>
                                  </p:stCondLst>
                                  <p:childTnLst>
                                    <p:set>
                                      <p:cBhvr>
                                        <p:cTn id="27" dur="1" fill="hold">
                                          <p:stCondLst>
                                            <p:cond delay="0"/>
                                          </p:stCondLst>
                                        </p:cTn>
                                        <p:tgtEl>
                                          <p:spTgt spid="972"/>
                                        </p:tgtEl>
                                        <p:attrNameLst>
                                          <p:attrName>style.visibility</p:attrName>
                                        </p:attrNameLst>
                                      </p:cBhvr>
                                      <p:to>
                                        <p:strVal val="visible"/>
                                      </p:to>
                                    </p:set>
                                    <p:animEffect transition="in" filter="wipe(up)">
                                      <p:cBhvr additive="repl">
                                        <p:cTn id="28" dur="500"/>
                                        <p:tgtEl>
                                          <p:spTgt spid="972"/>
                                        </p:tgtEl>
                                      </p:cBhvr>
                                    </p:animEffect>
                                  </p:childTnLst>
                                </p:cTn>
                              </p:par>
                              <p:par>
                                <p:cTn id="29" presetID="22" presetClass="entr" presetSubtype="1" fill="hold" nodeType="withEffect">
                                  <p:stCondLst>
                                    <p:cond delay="3500"/>
                                  </p:stCondLst>
                                  <p:childTnLst>
                                    <p:set>
                                      <p:cBhvr>
                                        <p:cTn id="30" dur="1" fill="hold">
                                          <p:stCondLst>
                                            <p:cond delay="0"/>
                                          </p:stCondLst>
                                        </p:cTn>
                                        <p:tgtEl>
                                          <p:spTgt spid="989"/>
                                        </p:tgtEl>
                                        <p:attrNameLst>
                                          <p:attrName>style.visibility</p:attrName>
                                        </p:attrNameLst>
                                      </p:cBhvr>
                                      <p:to>
                                        <p:strVal val="visible"/>
                                      </p:to>
                                    </p:set>
                                    <p:animEffect transition="in" filter="wipe(up)">
                                      <p:cBhvr additive="repl">
                                        <p:cTn id="31" dur="500"/>
                                        <p:tgtEl>
                                          <p:spTgt spid="989"/>
                                        </p:tgtEl>
                                      </p:cBhvr>
                                    </p:animEffect>
                                  </p:childTnLst>
                                </p:cTn>
                              </p:par>
                              <p:par>
                                <p:cTn id="32" presetID="22" presetClass="entr" presetSubtype="1" fill="hold" nodeType="withEffect">
                                  <p:stCondLst>
                                    <p:cond delay="3500"/>
                                  </p:stCondLst>
                                  <p:childTnLst>
                                    <p:set>
                                      <p:cBhvr>
                                        <p:cTn id="33" dur="1" fill="hold">
                                          <p:stCondLst>
                                            <p:cond delay="0"/>
                                          </p:stCondLst>
                                        </p:cTn>
                                        <p:tgtEl>
                                          <p:spTgt spid="973"/>
                                        </p:tgtEl>
                                        <p:attrNameLst>
                                          <p:attrName>style.visibility</p:attrName>
                                        </p:attrNameLst>
                                      </p:cBhvr>
                                      <p:to>
                                        <p:strVal val="visible"/>
                                      </p:to>
                                    </p:set>
                                    <p:animEffect transition="in" filter="wipe(up)">
                                      <p:cBhvr additive="repl">
                                        <p:cTn id="34" dur="500"/>
                                        <p:tgtEl>
                                          <p:spTgt spid="973"/>
                                        </p:tgtEl>
                                      </p:cBhvr>
                                    </p:animEffect>
                                  </p:childTnLst>
                                </p:cTn>
                              </p:par>
                              <p:par>
                                <p:cTn id="35" presetID="22" presetClass="entr" presetSubtype="1" fill="hold" nodeType="withEffect">
                                  <p:stCondLst>
                                    <p:cond delay="3500"/>
                                  </p:stCondLst>
                                  <p:childTnLst>
                                    <p:set>
                                      <p:cBhvr>
                                        <p:cTn id="36" dur="1" fill="hold">
                                          <p:stCondLst>
                                            <p:cond delay="0"/>
                                          </p:stCondLst>
                                        </p:cTn>
                                        <p:tgtEl>
                                          <p:spTgt spid="1002"/>
                                        </p:tgtEl>
                                        <p:attrNameLst>
                                          <p:attrName>style.visibility</p:attrName>
                                        </p:attrNameLst>
                                      </p:cBhvr>
                                      <p:to>
                                        <p:strVal val="visible"/>
                                      </p:to>
                                    </p:set>
                                    <p:animEffect transition="in" filter="wipe(up)">
                                      <p:cBhvr additive="repl">
                                        <p:cTn id="37" dur="500"/>
                                        <p:tgtEl>
                                          <p:spTgt spid="1002"/>
                                        </p:tgtEl>
                                      </p:cBhvr>
                                    </p:animEffect>
                                  </p:childTnLst>
                                </p:cTn>
                              </p:par>
                              <p:par>
                                <p:cTn id="38" presetID="22" presetClass="entr" presetSubtype="1" fill="hold" nodeType="withEffect">
                                  <p:stCondLst>
                                    <p:cond delay="3500"/>
                                  </p:stCondLst>
                                  <p:childTnLst>
                                    <p:set>
                                      <p:cBhvr>
                                        <p:cTn id="39" dur="1" fill="hold">
                                          <p:stCondLst>
                                            <p:cond delay="0"/>
                                          </p:stCondLst>
                                        </p:cTn>
                                        <p:tgtEl>
                                          <p:spTgt spid="975"/>
                                        </p:tgtEl>
                                        <p:attrNameLst>
                                          <p:attrName>style.visibility</p:attrName>
                                        </p:attrNameLst>
                                      </p:cBhvr>
                                      <p:to>
                                        <p:strVal val="visible"/>
                                      </p:to>
                                    </p:set>
                                    <p:animEffect transition="in" filter="wipe(up)">
                                      <p:cBhvr additive="repl">
                                        <p:cTn id="40" dur="500"/>
                                        <p:tgtEl>
                                          <p:spTgt spid="975"/>
                                        </p:tgtEl>
                                      </p:cBhvr>
                                    </p:animEffect>
                                  </p:childTnLst>
                                </p:cTn>
                              </p:par>
                              <p:par>
                                <p:cTn id="41" presetID="22" presetClass="entr" presetSubtype="1" fill="hold" nodeType="withEffect">
                                  <p:stCondLst>
                                    <p:cond delay="4500"/>
                                  </p:stCondLst>
                                  <p:childTnLst>
                                    <p:set>
                                      <p:cBhvr>
                                        <p:cTn id="42" dur="1" fill="hold">
                                          <p:stCondLst>
                                            <p:cond delay="0"/>
                                          </p:stCondLst>
                                        </p:cTn>
                                        <p:tgtEl>
                                          <p:spTgt spid="990"/>
                                        </p:tgtEl>
                                        <p:attrNameLst>
                                          <p:attrName>style.visibility</p:attrName>
                                        </p:attrNameLst>
                                      </p:cBhvr>
                                      <p:to>
                                        <p:strVal val="visible"/>
                                      </p:to>
                                    </p:set>
                                    <p:animEffect transition="in" filter="wipe(up)">
                                      <p:cBhvr additive="repl">
                                        <p:cTn id="43" dur="500"/>
                                        <p:tgtEl>
                                          <p:spTgt spid="990"/>
                                        </p:tgtEl>
                                      </p:cBhvr>
                                    </p:animEffect>
                                  </p:childTnLst>
                                </p:cTn>
                              </p:par>
                              <p:par>
                                <p:cTn id="44" presetID="22" presetClass="entr" presetSubtype="1" fill="hold" nodeType="withEffect">
                                  <p:stCondLst>
                                    <p:cond delay="4500"/>
                                  </p:stCondLst>
                                  <p:childTnLst>
                                    <p:set>
                                      <p:cBhvr>
                                        <p:cTn id="45" dur="1" fill="hold">
                                          <p:stCondLst>
                                            <p:cond delay="0"/>
                                          </p:stCondLst>
                                        </p:cTn>
                                        <p:tgtEl>
                                          <p:spTgt spid="974"/>
                                        </p:tgtEl>
                                        <p:attrNameLst>
                                          <p:attrName>style.visibility</p:attrName>
                                        </p:attrNameLst>
                                      </p:cBhvr>
                                      <p:to>
                                        <p:strVal val="visible"/>
                                      </p:to>
                                    </p:set>
                                    <p:animEffect transition="in" filter="wipe(up)">
                                      <p:cBhvr additive="repl">
                                        <p:cTn id="46" dur="500"/>
                                        <p:tgtEl>
                                          <p:spTgt spid="974"/>
                                        </p:tgtEl>
                                      </p:cBhvr>
                                    </p:animEffect>
                                  </p:childTnLst>
                                </p:cTn>
                              </p:par>
                              <p:par>
                                <p:cTn id="47" presetID="22" presetClass="entr" presetSubtype="1" fill="hold" nodeType="withEffect">
                                  <p:stCondLst>
                                    <p:cond delay="4500"/>
                                  </p:stCondLst>
                                  <p:childTnLst>
                                    <p:set>
                                      <p:cBhvr>
                                        <p:cTn id="48" dur="1" fill="hold">
                                          <p:stCondLst>
                                            <p:cond delay="0"/>
                                          </p:stCondLst>
                                        </p:cTn>
                                        <p:tgtEl>
                                          <p:spTgt spid="992"/>
                                        </p:tgtEl>
                                        <p:attrNameLst>
                                          <p:attrName>style.visibility</p:attrName>
                                        </p:attrNameLst>
                                      </p:cBhvr>
                                      <p:to>
                                        <p:strVal val="visible"/>
                                      </p:to>
                                    </p:set>
                                    <p:animEffect transition="in" filter="wipe(up)">
                                      <p:cBhvr additive="repl">
                                        <p:cTn id="49" dur="500"/>
                                        <p:tgtEl>
                                          <p:spTgt spid="992"/>
                                        </p:tgtEl>
                                      </p:cBhvr>
                                    </p:animEffect>
                                  </p:childTnLst>
                                </p:cTn>
                              </p:par>
                              <p:par>
                                <p:cTn id="50" presetID="22" presetClass="entr" presetSubtype="1" fill="hold" nodeType="withEffect">
                                  <p:stCondLst>
                                    <p:cond delay="4500"/>
                                  </p:stCondLst>
                                  <p:childTnLst>
                                    <p:set>
                                      <p:cBhvr>
                                        <p:cTn id="51" dur="1" fill="hold">
                                          <p:stCondLst>
                                            <p:cond delay="0"/>
                                          </p:stCondLst>
                                        </p:cTn>
                                        <p:tgtEl>
                                          <p:spTgt spid="976"/>
                                        </p:tgtEl>
                                        <p:attrNameLst>
                                          <p:attrName>style.visibility</p:attrName>
                                        </p:attrNameLst>
                                      </p:cBhvr>
                                      <p:to>
                                        <p:strVal val="visible"/>
                                      </p:to>
                                    </p:set>
                                    <p:animEffect transition="in" filter="wipe(up)">
                                      <p:cBhvr additive="repl">
                                        <p:cTn id="52" dur="500"/>
                                        <p:tgtEl>
                                          <p:spTgt spid="976"/>
                                        </p:tgtEl>
                                      </p:cBhvr>
                                    </p:animEffect>
                                  </p:childTnLst>
                                </p:cTn>
                              </p:par>
                              <p:par>
                                <p:cTn id="53" presetID="22" presetClass="entr" presetSubtype="1" fill="hold" nodeType="withEffect">
                                  <p:stCondLst>
                                    <p:cond delay="6000"/>
                                  </p:stCondLst>
                                  <p:childTnLst>
                                    <p:set>
                                      <p:cBhvr>
                                        <p:cTn id="54" dur="1" fill="hold">
                                          <p:stCondLst>
                                            <p:cond delay="0"/>
                                          </p:stCondLst>
                                        </p:cTn>
                                        <p:tgtEl>
                                          <p:spTgt spid="993"/>
                                        </p:tgtEl>
                                        <p:attrNameLst>
                                          <p:attrName>style.visibility</p:attrName>
                                        </p:attrNameLst>
                                      </p:cBhvr>
                                      <p:to>
                                        <p:strVal val="visible"/>
                                      </p:to>
                                    </p:set>
                                    <p:animEffect transition="in" filter="wipe(up)">
                                      <p:cBhvr additive="repl">
                                        <p:cTn id="55" dur="500"/>
                                        <p:tgtEl>
                                          <p:spTgt spid="993"/>
                                        </p:tgtEl>
                                      </p:cBhvr>
                                    </p:animEffect>
                                  </p:childTnLst>
                                </p:cTn>
                              </p:par>
                              <p:par>
                                <p:cTn id="56" presetID="22" presetClass="entr" presetSubtype="1" fill="hold" nodeType="withEffect">
                                  <p:stCondLst>
                                    <p:cond delay="6000"/>
                                  </p:stCondLst>
                                  <p:childTnLst>
                                    <p:set>
                                      <p:cBhvr>
                                        <p:cTn id="57" dur="1" fill="hold">
                                          <p:stCondLst>
                                            <p:cond delay="0"/>
                                          </p:stCondLst>
                                        </p:cTn>
                                        <p:tgtEl>
                                          <p:spTgt spid="978"/>
                                        </p:tgtEl>
                                        <p:attrNameLst>
                                          <p:attrName>style.visibility</p:attrName>
                                        </p:attrNameLst>
                                      </p:cBhvr>
                                      <p:to>
                                        <p:strVal val="visible"/>
                                      </p:to>
                                    </p:set>
                                    <p:animEffect transition="in" filter="wipe(up)">
                                      <p:cBhvr additive="repl">
                                        <p:cTn id="58" dur="500"/>
                                        <p:tgtEl>
                                          <p:spTgt spid="978"/>
                                        </p:tgtEl>
                                      </p:cBhvr>
                                    </p:animEffect>
                                  </p:childTnLst>
                                </p:cTn>
                              </p:par>
                              <p:par>
                                <p:cTn id="59" presetID="22" presetClass="entr" presetSubtype="1" fill="hold" nodeType="withEffect">
                                  <p:stCondLst>
                                    <p:cond delay="7500"/>
                                  </p:stCondLst>
                                  <p:childTnLst>
                                    <p:set>
                                      <p:cBhvr>
                                        <p:cTn id="60" dur="1" fill="hold">
                                          <p:stCondLst>
                                            <p:cond delay="0"/>
                                          </p:stCondLst>
                                        </p:cTn>
                                        <p:tgtEl>
                                          <p:spTgt spid="1000"/>
                                        </p:tgtEl>
                                        <p:attrNameLst>
                                          <p:attrName>style.visibility</p:attrName>
                                        </p:attrNameLst>
                                      </p:cBhvr>
                                      <p:to>
                                        <p:strVal val="visible"/>
                                      </p:to>
                                    </p:set>
                                    <p:animEffect transition="in" filter="wipe(up)">
                                      <p:cBhvr additive="repl">
                                        <p:cTn id="61" dur="500"/>
                                        <p:tgtEl>
                                          <p:spTgt spid="1000"/>
                                        </p:tgtEl>
                                      </p:cBhvr>
                                    </p:animEffect>
                                  </p:childTnLst>
                                </p:cTn>
                              </p:par>
                              <p:par>
                                <p:cTn id="62" presetID="22" presetClass="entr" presetSubtype="1" fill="hold" nodeType="withEffect">
                                  <p:stCondLst>
                                    <p:cond delay="7500"/>
                                  </p:stCondLst>
                                  <p:childTnLst>
                                    <p:set>
                                      <p:cBhvr>
                                        <p:cTn id="63" dur="1" fill="hold">
                                          <p:stCondLst>
                                            <p:cond delay="0"/>
                                          </p:stCondLst>
                                        </p:cTn>
                                        <p:tgtEl>
                                          <p:spTgt spid="980"/>
                                        </p:tgtEl>
                                        <p:attrNameLst>
                                          <p:attrName>style.visibility</p:attrName>
                                        </p:attrNameLst>
                                      </p:cBhvr>
                                      <p:to>
                                        <p:strVal val="visible"/>
                                      </p:to>
                                    </p:set>
                                    <p:animEffect transition="in" filter="wipe(up)">
                                      <p:cBhvr additive="repl">
                                        <p:cTn id="64" dur="500"/>
                                        <p:tgtEl>
                                          <p:spTgt spid="980"/>
                                        </p:tgtEl>
                                      </p:cBhvr>
                                    </p:animEffect>
                                  </p:childTnLst>
                                </p:cTn>
                              </p:par>
                              <p:par>
                                <p:cTn id="65" presetID="22" presetClass="entr" presetSubtype="1" fill="hold" nodeType="withEffect">
                                  <p:stCondLst>
                                    <p:cond delay="8000"/>
                                  </p:stCondLst>
                                  <p:childTnLst>
                                    <p:set>
                                      <p:cBhvr>
                                        <p:cTn id="66" dur="1" fill="hold">
                                          <p:stCondLst>
                                            <p:cond delay="0"/>
                                          </p:stCondLst>
                                        </p:cTn>
                                        <p:tgtEl>
                                          <p:spTgt spid="991"/>
                                        </p:tgtEl>
                                        <p:attrNameLst>
                                          <p:attrName>style.visibility</p:attrName>
                                        </p:attrNameLst>
                                      </p:cBhvr>
                                      <p:to>
                                        <p:strVal val="visible"/>
                                      </p:to>
                                    </p:set>
                                    <p:animEffect transition="in" filter="wipe(up)">
                                      <p:cBhvr additive="repl">
                                        <p:cTn id="67" dur="500"/>
                                        <p:tgtEl>
                                          <p:spTgt spid="991"/>
                                        </p:tgtEl>
                                      </p:cBhvr>
                                    </p:animEffect>
                                  </p:childTnLst>
                                </p:cTn>
                              </p:par>
                              <p:par>
                                <p:cTn id="68" presetID="22" presetClass="entr" presetSubtype="1" fill="hold" nodeType="withEffect">
                                  <p:stCondLst>
                                    <p:cond delay="8000"/>
                                  </p:stCondLst>
                                  <p:childTnLst>
                                    <p:set>
                                      <p:cBhvr>
                                        <p:cTn id="69" dur="1" fill="hold">
                                          <p:stCondLst>
                                            <p:cond delay="0"/>
                                          </p:stCondLst>
                                        </p:cTn>
                                        <p:tgtEl>
                                          <p:spTgt spid="986"/>
                                        </p:tgtEl>
                                        <p:attrNameLst>
                                          <p:attrName>style.visibility</p:attrName>
                                        </p:attrNameLst>
                                      </p:cBhvr>
                                      <p:to>
                                        <p:strVal val="visible"/>
                                      </p:to>
                                    </p:set>
                                    <p:animEffect transition="in" filter="wipe(up)">
                                      <p:cBhvr additive="repl">
                                        <p:cTn id="70" dur="500"/>
                                        <p:tgtEl>
                                          <p:spTgt spid="986"/>
                                        </p:tgtEl>
                                      </p:cBhvr>
                                    </p:animEffect>
                                  </p:childTnLst>
                                </p:cTn>
                              </p:par>
                              <p:par>
                                <p:cTn id="71" presetID="22" presetClass="entr" presetSubtype="1" fill="hold" nodeType="withEffect">
                                  <p:stCondLst>
                                    <p:cond delay="8000"/>
                                  </p:stCondLst>
                                  <p:childTnLst>
                                    <p:set>
                                      <p:cBhvr>
                                        <p:cTn id="72" dur="1" fill="hold">
                                          <p:stCondLst>
                                            <p:cond delay="0"/>
                                          </p:stCondLst>
                                        </p:cTn>
                                        <p:tgtEl>
                                          <p:spTgt spid="998"/>
                                        </p:tgtEl>
                                        <p:attrNameLst>
                                          <p:attrName>style.visibility</p:attrName>
                                        </p:attrNameLst>
                                      </p:cBhvr>
                                      <p:to>
                                        <p:strVal val="visible"/>
                                      </p:to>
                                    </p:set>
                                    <p:animEffect transition="in" filter="wipe(up)">
                                      <p:cBhvr additive="repl">
                                        <p:cTn id="73" dur="500"/>
                                        <p:tgtEl>
                                          <p:spTgt spid="998"/>
                                        </p:tgtEl>
                                      </p:cBhvr>
                                    </p:animEffect>
                                  </p:childTnLst>
                                </p:cTn>
                              </p:par>
                              <p:par>
                                <p:cTn id="74" presetID="22" presetClass="entr" presetSubtype="1" fill="hold" nodeType="withEffect">
                                  <p:stCondLst>
                                    <p:cond delay="8500"/>
                                  </p:stCondLst>
                                  <p:childTnLst>
                                    <p:set>
                                      <p:cBhvr>
                                        <p:cTn id="75" dur="1" fill="hold">
                                          <p:stCondLst>
                                            <p:cond delay="0"/>
                                          </p:stCondLst>
                                        </p:cTn>
                                        <p:tgtEl>
                                          <p:spTgt spid="979"/>
                                        </p:tgtEl>
                                        <p:attrNameLst>
                                          <p:attrName>style.visibility</p:attrName>
                                        </p:attrNameLst>
                                      </p:cBhvr>
                                      <p:to>
                                        <p:strVal val="visible"/>
                                      </p:to>
                                    </p:set>
                                    <p:animEffect transition="in" filter="wipe(up)">
                                      <p:cBhvr additive="repl">
                                        <p:cTn id="76" dur="500"/>
                                        <p:tgtEl>
                                          <p:spTgt spid="979"/>
                                        </p:tgtEl>
                                      </p:cBhvr>
                                    </p:animEffect>
                                  </p:childTnLst>
                                </p:cTn>
                              </p:par>
                              <p:par>
                                <p:cTn id="77" presetID="22" presetClass="entr" presetSubtype="1" fill="hold" nodeType="withEffect">
                                  <p:stCondLst>
                                    <p:cond delay="9000"/>
                                  </p:stCondLst>
                                  <p:childTnLst>
                                    <p:set>
                                      <p:cBhvr>
                                        <p:cTn id="78" dur="1" fill="hold">
                                          <p:stCondLst>
                                            <p:cond delay="0"/>
                                          </p:stCondLst>
                                        </p:cTn>
                                        <p:tgtEl>
                                          <p:spTgt spid="994"/>
                                        </p:tgtEl>
                                        <p:attrNameLst>
                                          <p:attrName>style.visibility</p:attrName>
                                        </p:attrNameLst>
                                      </p:cBhvr>
                                      <p:to>
                                        <p:strVal val="visible"/>
                                      </p:to>
                                    </p:set>
                                    <p:animEffect transition="in" filter="wipe(up)">
                                      <p:cBhvr additive="repl">
                                        <p:cTn id="79" dur="500"/>
                                        <p:tgtEl>
                                          <p:spTgt spid="994"/>
                                        </p:tgtEl>
                                      </p:cBhvr>
                                    </p:animEffect>
                                  </p:childTnLst>
                                </p:cTn>
                              </p:par>
                              <p:par>
                                <p:cTn id="80" presetID="22" presetClass="entr" presetSubtype="1" fill="hold" nodeType="withEffect">
                                  <p:stCondLst>
                                    <p:cond delay="9000"/>
                                  </p:stCondLst>
                                  <p:childTnLst>
                                    <p:set>
                                      <p:cBhvr>
                                        <p:cTn id="81" dur="1" fill="hold">
                                          <p:stCondLst>
                                            <p:cond delay="0"/>
                                          </p:stCondLst>
                                        </p:cTn>
                                        <p:tgtEl>
                                          <p:spTgt spid="985"/>
                                        </p:tgtEl>
                                        <p:attrNameLst>
                                          <p:attrName>style.visibility</p:attrName>
                                        </p:attrNameLst>
                                      </p:cBhvr>
                                      <p:to>
                                        <p:strVal val="visible"/>
                                      </p:to>
                                    </p:set>
                                    <p:animEffect transition="in" filter="wipe(up)">
                                      <p:cBhvr additive="repl">
                                        <p:cTn id="82" dur="500"/>
                                        <p:tgtEl>
                                          <p:spTgt spid="985"/>
                                        </p:tgtEl>
                                      </p:cBhvr>
                                    </p:animEffect>
                                  </p:childTnLst>
                                </p:cTn>
                              </p:par>
                              <p:par>
                                <p:cTn id="83" presetID="22" presetClass="entr" presetSubtype="1" fill="hold" nodeType="withEffect">
                                  <p:stCondLst>
                                    <p:cond delay="10000"/>
                                  </p:stCondLst>
                                  <p:childTnLst>
                                    <p:set>
                                      <p:cBhvr>
                                        <p:cTn id="84" dur="1" fill="hold">
                                          <p:stCondLst>
                                            <p:cond delay="0"/>
                                          </p:stCondLst>
                                        </p:cTn>
                                        <p:tgtEl>
                                          <p:spTgt spid="999"/>
                                        </p:tgtEl>
                                        <p:attrNameLst>
                                          <p:attrName>style.visibility</p:attrName>
                                        </p:attrNameLst>
                                      </p:cBhvr>
                                      <p:to>
                                        <p:strVal val="visible"/>
                                      </p:to>
                                    </p:set>
                                    <p:animEffect transition="in" filter="wipe(up)">
                                      <p:cBhvr additive="repl">
                                        <p:cTn id="85" dur="500"/>
                                        <p:tgtEl>
                                          <p:spTgt spid="999"/>
                                        </p:tgtEl>
                                      </p:cBhvr>
                                    </p:animEffect>
                                  </p:childTnLst>
                                </p:cTn>
                              </p:par>
                              <p:par>
                                <p:cTn id="86" presetID="22" presetClass="entr" presetSubtype="1" fill="hold" nodeType="withEffect">
                                  <p:stCondLst>
                                    <p:cond delay="10000"/>
                                  </p:stCondLst>
                                  <p:childTnLst>
                                    <p:set>
                                      <p:cBhvr>
                                        <p:cTn id="87" dur="1" fill="hold">
                                          <p:stCondLst>
                                            <p:cond delay="0"/>
                                          </p:stCondLst>
                                        </p:cTn>
                                        <p:tgtEl>
                                          <p:spTgt spid="981"/>
                                        </p:tgtEl>
                                        <p:attrNameLst>
                                          <p:attrName>style.visibility</p:attrName>
                                        </p:attrNameLst>
                                      </p:cBhvr>
                                      <p:to>
                                        <p:strVal val="visible"/>
                                      </p:to>
                                    </p:set>
                                    <p:animEffect transition="in" filter="wipe(up)">
                                      <p:cBhvr additive="repl">
                                        <p:cTn id="88" dur="500"/>
                                        <p:tgtEl>
                                          <p:spTgt spid="981"/>
                                        </p:tgtEl>
                                      </p:cBhvr>
                                    </p:animEffect>
                                  </p:childTnLst>
                                </p:cTn>
                              </p:par>
                              <p:par>
                                <p:cTn id="89" presetID="22" presetClass="entr" presetSubtype="1" fill="hold" nodeType="withEffect">
                                  <p:stCondLst>
                                    <p:cond delay="11000"/>
                                  </p:stCondLst>
                                  <p:childTnLst>
                                    <p:set>
                                      <p:cBhvr>
                                        <p:cTn id="90" dur="1" fill="hold">
                                          <p:stCondLst>
                                            <p:cond delay="0"/>
                                          </p:stCondLst>
                                        </p:cTn>
                                        <p:tgtEl>
                                          <p:spTgt spid="995"/>
                                        </p:tgtEl>
                                        <p:attrNameLst>
                                          <p:attrName>style.visibility</p:attrName>
                                        </p:attrNameLst>
                                      </p:cBhvr>
                                      <p:to>
                                        <p:strVal val="visible"/>
                                      </p:to>
                                    </p:set>
                                    <p:animEffect transition="in" filter="wipe(up)">
                                      <p:cBhvr additive="repl">
                                        <p:cTn id="91" dur="500"/>
                                        <p:tgtEl>
                                          <p:spTgt spid="995"/>
                                        </p:tgtEl>
                                      </p:cBhvr>
                                    </p:animEffect>
                                  </p:childTnLst>
                                </p:cTn>
                              </p:par>
                              <p:par>
                                <p:cTn id="92" presetID="22" presetClass="entr" presetSubtype="1" fill="hold" nodeType="withEffect">
                                  <p:stCondLst>
                                    <p:cond delay="11000"/>
                                  </p:stCondLst>
                                  <p:childTnLst>
                                    <p:set>
                                      <p:cBhvr>
                                        <p:cTn id="93" dur="1" fill="hold">
                                          <p:stCondLst>
                                            <p:cond delay="0"/>
                                          </p:stCondLst>
                                        </p:cTn>
                                        <p:tgtEl>
                                          <p:spTgt spid="982"/>
                                        </p:tgtEl>
                                        <p:attrNameLst>
                                          <p:attrName>style.visibility</p:attrName>
                                        </p:attrNameLst>
                                      </p:cBhvr>
                                      <p:to>
                                        <p:strVal val="visible"/>
                                      </p:to>
                                    </p:set>
                                    <p:animEffect transition="in" filter="wipe(up)">
                                      <p:cBhvr additive="repl">
                                        <p:cTn id="94" dur="500"/>
                                        <p:tgtEl>
                                          <p:spTgt spid="982"/>
                                        </p:tgtEl>
                                      </p:cBhvr>
                                    </p:animEffect>
                                  </p:childTnLst>
                                </p:cTn>
                              </p:par>
                              <p:par>
                                <p:cTn id="95" presetID="22" presetClass="entr" presetSubtype="1" fill="hold" nodeType="withEffect">
                                  <p:stCondLst>
                                    <p:cond delay="11000"/>
                                  </p:stCondLst>
                                  <p:childTnLst>
                                    <p:set>
                                      <p:cBhvr>
                                        <p:cTn id="96" dur="1" fill="hold">
                                          <p:stCondLst>
                                            <p:cond delay="0"/>
                                          </p:stCondLst>
                                        </p:cTn>
                                        <p:tgtEl>
                                          <p:spTgt spid="996"/>
                                        </p:tgtEl>
                                        <p:attrNameLst>
                                          <p:attrName>style.visibility</p:attrName>
                                        </p:attrNameLst>
                                      </p:cBhvr>
                                      <p:to>
                                        <p:strVal val="visible"/>
                                      </p:to>
                                    </p:set>
                                    <p:animEffect transition="in" filter="wipe(up)">
                                      <p:cBhvr additive="repl">
                                        <p:cTn id="97" dur="500"/>
                                        <p:tgtEl>
                                          <p:spTgt spid="996"/>
                                        </p:tgtEl>
                                      </p:cBhvr>
                                    </p:animEffect>
                                  </p:childTnLst>
                                </p:cTn>
                              </p:par>
                              <p:par>
                                <p:cTn id="98" presetID="22" presetClass="entr" presetSubtype="1" fill="hold" nodeType="withEffect">
                                  <p:stCondLst>
                                    <p:cond delay="11000"/>
                                  </p:stCondLst>
                                  <p:childTnLst>
                                    <p:set>
                                      <p:cBhvr>
                                        <p:cTn id="99" dur="1" fill="hold">
                                          <p:stCondLst>
                                            <p:cond delay="0"/>
                                          </p:stCondLst>
                                        </p:cTn>
                                        <p:tgtEl>
                                          <p:spTgt spid="983"/>
                                        </p:tgtEl>
                                        <p:attrNameLst>
                                          <p:attrName>style.visibility</p:attrName>
                                        </p:attrNameLst>
                                      </p:cBhvr>
                                      <p:to>
                                        <p:strVal val="visible"/>
                                      </p:to>
                                    </p:set>
                                    <p:animEffect transition="in" filter="wipe(up)">
                                      <p:cBhvr additive="repl">
                                        <p:cTn id="100" dur="500"/>
                                        <p:tgtEl>
                                          <p:spTgt spid="983"/>
                                        </p:tgtEl>
                                      </p:cBhvr>
                                    </p:animEffect>
                                  </p:childTnLst>
                                </p:cTn>
                              </p:par>
                              <p:par>
                                <p:cTn id="101" presetID="22" presetClass="entr" presetSubtype="1" fill="hold" nodeType="withEffect">
                                  <p:stCondLst>
                                    <p:cond delay="11000"/>
                                  </p:stCondLst>
                                  <p:childTnLst>
                                    <p:set>
                                      <p:cBhvr>
                                        <p:cTn id="102" dur="1" fill="hold">
                                          <p:stCondLst>
                                            <p:cond delay="0"/>
                                          </p:stCondLst>
                                        </p:cTn>
                                        <p:tgtEl>
                                          <p:spTgt spid="997"/>
                                        </p:tgtEl>
                                        <p:attrNameLst>
                                          <p:attrName>style.visibility</p:attrName>
                                        </p:attrNameLst>
                                      </p:cBhvr>
                                      <p:to>
                                        <p:strVal val="visible"/>
                                      </p:to>
                                    </p:set>
                                    <p:animEffect transition="in" filter="wipe(up)">
                                      <p:cBhvr additive="repl">
                                        <p:cTn id="103" dur="500"/>
                                        <p:tgtEl>
                                          <p:spTgt spid="997"/>
                                        </p:tgtEl>
                                      </p:cBhvr>
                                    </p:animEffect>
                                  </p:childTnLst>
                                </p:cTn>
                              </p:par>
                              <p:par>
                                <p:cTn id="104" presetID="22" presetClass="entr" presetSubtype="1" fill="hold" nodeType="withEffect">
                                  <p:stCondLst>
                                    <p:cond delay="11000"/>
                                  </p:stCondLst>
                                  <p:childTnLst>
                                    <p:set>
                                      <p:cBhvr>
                                        <p:cTn id="105" dur="1" fill="hold">
                                          <p:stCondLst>
                                            <p:cond delay="0"/>
                                          </p:stCondLst>
                                        </p:cTn>
                                        <p:tgtEl>
                                          <p:spTgt spid="984"/>
                                        </p:tgtEl>
                                        <p:attrNameLst>
                                          <p:attrName>style.visibility</p:attrName>
                                        </p:attrNameLst>
                                      </p:cBhvr>
                                      <p:to>
                                        <p:strVal val="visible"/>
                                      </p:to>
                                    </p:set>
                                    <p:animEffect transition="in" filter="wipe(up)">
                                      <p:cBhvr additive="repl">
                                        <p:cTn id="106" dur="500"/>
                                        <p:tgtEl>
                                          <p:spTgt spid="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CustomShape 1"/>
          <p:cNvSpPr/>
          <p:nvPr/>
        </p:nvSpPr>
        <p:spPr>
          <a:xfrm>
            <a:off x="1584360" y="1481040"/>
            <a:ext cx="184320" cy="276480"/>
          </a:xfrm>
          <a:prstGeom prst="rect">
            <a:avLst/>
          </a:prstGeom>
          <a:noFill/>
          <a:ln w="9360">
            <a:noFill/>
          </a:ln>
        </p:spPr>
        <p:style>
          <a:lnRef idx="0">
            <a:scrgbClr r="0" g="0" b="0"/>
          </a:lnRef>
          <a:fillRef idx="0">
            <a:scrgbClr r="0" g="0" b="0"/>
          </a:fillRef>
          <a:effectRef idx="0">
            <a:scrgbClr r="0" g="0" b="0"/>
          </a:effectRef>
          <a:fontRef idx="minor"/>
        </p:style>
      </p:sp>
      <p:sp>
        <p:nvSpPr>
          <p:cNvPr id="1057" name="CustomShape 2"/>
          <p:cNvSpPr/>
          <p:nvPr/>
        </p:nvSpPr>
        <p:spPr>
          <a:xfrm>
            <a:off x="228600" y="6568560"/>
            <a:ext cx="84960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000" b="0" strike="noStrike" spc="-1">
                <a:solidFill>
                  <a:srgbClr val="FFFFFF"/>
                </a:solidFill>
                <a:latin typeface="Arial"/>
              </a:rPr>
              <a:t>Griffith et. al. J Thorac Cardiovasc Surg. 2013 Feb;145(2):548-54</a:t>
            </a:r>
            <a:endParaRPr lang="it-IT" sz="1000" b="0" strike="noStrike" spc="-1">
              <a:latin typeface="Arial"/>
            </a:endParaRPr>
          </a:p>
        </p:txBody>
      </p:sp>
      <p:pic>
        <p:nvPicPr>
          <p:cNvPr id="1058" name="Picture 1"/>
          <p:cNvPicPr/>
          <p:nvPr/>
        </p:nvPicPr>
        <p:blipFill>
          <a:blip r:embed="rId2" cstate="print"/>
          <a:stretch/>
        </p:blipFill>
        <p:spPr>
          <a:xfrm>
            <a:off x="352440" y="695160"/>
            <a:ext cx="8255880" cy="5851800"/>
          </a:xfrm>
          <a:prstGeom prst="rect">
            <a:avLst/>
          </a:prstGeom>
          <a:ln w="9360">
            <a:noFill/>
          </a:ln>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TextShape 1"/>
          <p:cNvSpPr txBox="1"/>
          <p:nvPr/>
        </p:nvSpPr>
        <p:spPr>
          <a:xfrm>
            <a:off x="284040" y="47520"/>
            <a:ext cx="855108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Myocardial</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Recovery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is</a:t>
            </a:r>
            <a:r>
              <a:rPr lang="it-IT" sz="2800" b="1" strike="noStrike" cap="small" spc="-1" dirty="0">
                <a:solidFill>
                  <a:srgbClr val="FFFF00"/>
                </a:solidFill>
                <a:latin typeface="Arial"/>
              </a:rPr>
              <a:t> the </a:t>
            </a:r>
            <a:r>
              <a:rPr lang="it-IT" sz="2800" b="1" strike="noStrike" cap="small" spc="-1" dirty="0" err="1">
                <a:solidFill>
                  <a:srgbClr val="FFFF00"/>
                </a:solidFill>
                <a:latin typeface="Arial"/>
              </a:rPr>
              <a:t>Most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Likely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Outcome</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with</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Impella</a:t>
            </a:r>
            <a:endParaRPr lang="it-IT" sz="2800" b="1" strike="noStrike" spc="-1" dirty="0">
              <a:solidFill>
                <a:srgbClr val="FFFF00"/>
              </a:solidFill>
              <a:latin typeface="Arial"/>
            </a:endParaRPr>
          </a:p>
        </p:txBody>
      </p:sp>
      <p:sp>
        <p:nvSpPr>
          <p:cNvPr id="1215" name="CustomShape 2"/>
          <p:cNvSpPr/>
          <p:nvPr/>
        </p:nvSpPr>
        <p:spPr>
          <a:xfrm>
            <a:off x="195480" y="450720"/>
            <a:ext cx="7297560" cy="634680"/>
          </a:xfrm>
          <a:prstGeom prst="rect">
            <a:avLst/>
          </a:prstGeom>
          <a:noFill/>
          <a:ln>
            <a:noFill/>
          </a:ln>
        </p:spPr>
        <p:style>
          <a:lnRef idx="0">
            <a:scrgbClr r="0" g="0" b="0"/>
          </a:lnRef>
          <a:fillRef idx="0">
            <a:scrgbClr r="0" g="0" b="0"/>
          </a:fillRef>
          <a:effectRef idx="0">
            <a:scrgbClr r="0" g="0" b="0"/>
          </a:effectRef>
          <a:fontRef idx="minor"/>
        </p:style>
      </p:sp>
      <p:sp>
        <p:nvSpPr>
          <p:cNvPr id="1216" name="CustomShape 3"/>
          <p:cNvSpPr/>
          <p:nvPr/>
        </p:nvSpPr>
        <p:spPr>
          <a:xfrm>
            <a:off x="211680" y="6204960"/>
            <a:ext cx="2506680" cy="212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a:solidFill>
                  <a:srgbClr val="FFFFFF"/>
                </a:solidFill>
                <a:latin typeface="Arial"/>
              </a:rPr>
              <a:t>Lemaire, A, et. al. Annals of Thoracic Surgery, 2013</a:t>
            </a:r>
            <a:endParaRPr lang="it-IT" sz="800" b="0" strike="noStrike" spc="-1">
              <a:latin typeface="Arial"/>
            </a:endParaRPr>
          </a:p>
        </p:txBody>
      </p:sp>
      <p:pic>
        <p:nvPicPr>
          <p:cNvPr id="1217" name="Picture 1"/>
          <p:cNvPicPr/>
          <p:nvPr/>
        </p:nvPicPr>
        <p:blipFill>
          <a:blip r:embed="rId3" cstate="print"/>
          <a:srcRect l="35563" t="8553" r="30469" b="10943"/>
          <a:stretch/>
        </p:blipFill>
        <p:spPr>
          <a:xfrm>
            <a:off x="287640" y="1085760"/>
            <a:ext cx="3556080" cy="4622400"/>
          </a:xfrm>
          <a:prstGeom prst="rect">
            <a:avLst/>
          </a:prstGeom>
          <a:ln>
            <a:noFill/>
          </a:ln>
        </p:spPr>
      </p:pic>
      <p:sp>
        <p:nvSpPr>
          <p:cNvPr id="1218" name="CustomShape 4"/>
          <p:cNvSpPr/>
          <p:nvPr/>
        </p:nvSpPr>
        <p:spPr>
          <a:xfrm>
            <a:off x="4289760" y="4996440"/>
            <a:ext cx="374616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spcBef>
                <a:spcPts val="201"/>
              </a:spcBef>
            </a:pPr>
            <a:r>
              <a:rPr lang="it-IT" sz="1000" b="1" strike="noStrike" spc="-1">
                <a:solidFill>
                  <a:srgbClr val="FFFFFF"/>
                </a:solidFill>
                <a:latin typeface="Arial"/>
              </a:rPr>
              <a:t>N=47 underwent Impella placement from Jan 1, 2006 to Dec 31, 2011</a:t>
            </a:r>
            <a:endParaRPr lang="it-IT" sz="1000" b="0" strike="noStrike" spc="-1">
              <a:latin typeface="Arial"/>
            </a:endParaRPr>
          </a:p>
        </p:txBody>
      </p:sp>
      <p:graphicFrame>
        <p:nvGraphicFramePr>
          <p:cNvPr id="1219" name="Object 5"/>
          <p:cNvGraphicFramePr>
            <a:graphicFrameLocks noChangeAspect="1"/>
          </p:cNvGraphicFramePr>
          <p:nvPr/>
        </p:nvGraphicFramePr>
        <p:xfrm>
          <a:off x="4286880" y="2017080"/>
          <a:ext cx="2072520" cy="3355560"/>
        </p:xfrm>
        <a:graphic>
          <a:graphicData uri="http://schemas.openxmlformats.org/presentationml/2006/ole">
            <p:oleObj spid="_x0000_s3078" r:id="rId4" imgW="2420322" imgH="3353091" progId="">
              <p:embed/>
            </p:oleObj>
          </a:graphicData>
        </a:graphic>
      </p:graphicFrame>
      <p:sp>
        <p:nvSpPr>
          <p:cNvPr id="1221" name="CustomShape 6"/>
          <p:cNvSpPr/>
          <p:nvPr/>
        </p:nvSpPr>
        <p:spPr>
          <a:xfrm>
            <a:off x="6249960" y="3524400"/>
            <a:ext cx="24984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600" b="0" strike="noStrike" spc="-1">
                <a:solidFill>
                  <a:srgbClr val="FFFFFF"/>
                </a:solidFill>
                <a:latin typeface="Arial"/>
              </a:rPr>
              <a:t>Heart recovery (88%)</a:t>
            </a:r>
            <a:endParaRPr lang="it-IT" sz="1600" b="0" strike="noStrike" spc="-1">
              <a:latin typeface="Arial"/>
            </a:endParaRPr>
          </a:p>
        </p:txBody>
      </p:sp>
      <p:sp>
        <p:nvSpPr>
          <p:cNvPr id="1222" name="CustomShape 7"/>
          <p:cNvSpPr/>
          <p:nvPr/>
        </p:nvSpPr>
        <p:spPr>
          <a:xfrm>
            <a:off x="6224040" y="2324160"/>
            <a:ext cx="245196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600" b="0" strike="noStrike" spc="-1">
                <a:solidFill>
                  <a:srgbClr val="FFFFFF"/>
                </a:solidFill>
                <a:latin typeface="Arial"/>
              </a:rPr>
              <a:t>Bridge to Bridge (12%)</a:t>
            </a:r>
            <a:endParaRPr lang="it-IT" sz="1600" b="0" strike="noStrike" spc="-1">
              <a:latin typeface="Arial"/>
            </a:endParaRPr>
          </a:p>
        </p:txBody>
      </p:sp>
      <p:sp>
        <p:nvSpPr>
          <p:cNvPr id="1223" name="CustomShape 8"/>
          <p:cNvSpPr/>
          <p:nvPr/>
        </p:nvSpPr>
        <p:spPr>
          <a:xfrm>
            <a:off x="6020280" y="2313360"/>
            <a:ext cx="143640" cy="255240"/>
          </a:xfrm>
          <a:prstGeom prst="rightBrace">
            <a:avLst>
              <a:gd name="adj1" fmla="val 8333"/>
              <a:gd name="adj2" fmla="val 50000"/>
            </a:avLst>
          </a:prstGeom>
          <a:noFill/>
          <a:ln>
            <a:roun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224" name="CustomShape 9"/>
          <p:cNvSpPr/>
          <p:nvPr/>
        </p:nvSpPr>
        <p:spPr>
          <a:xfrm>
            <a:off x="6005520" y="2593080"/>
            <a:ext cx="181440" cy="2055600"/>
          </a:xfrm>
          <a:prstGeom prst="rightBrace">
            <a:avLst>
              <a:gd name="adj1" fmla="val 8333"/>
              <a:gd name="adj2" fmla="val 50000"/>
            </a:avLst>
          </a:prstGeom>
          <a:noFill/>
          <a:ln>
            <a:roun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225" name="CustomShape 10"/>
          <p:cNvSpPr/>
          <p:nvPr/>
        </p:nvSpPr>
        <p:spPr>
          <a:xfrm>
            <a:off x="5324400" y="3527280"/>
            <a:ext cx="56520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0F0F0"/>
                </a:solidFill>
                <a:latin typeface="Arial"/>
              </a:rPr>
              <a:t>30/34</a:t>
            </a:r>
            <a:endParaRPr lang="it-IT" sz="1200" b="0" strike="noStrike" spc="-1">
              <a:latin typeface="Arial"/>
            </a:endParaRPr>
          </a:p>
        </p:txBody>
      </p:sp>
      <p:sp>
        <p:nvSpPr>
          <p:cNvPr id="1226" name="CustomShape 11"/>
          <p:cNvSpPr/>
          <p:nvPr/>
        </p:nvSpPr>
        <p:spPr>
          <a:xfrm>
            <a:off x="5352120" y="2286360"/>
            <a:ext cx="47988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0F0F0"/>
                </a:solidFill>
                <a:latin typeface="Arial"/>
              </a:rPr>
              <a:t>4/34</a:t>
            </a:r>
            <a:endParaRPr lang="it-IT" sz="1200" b="0" strike="noStrike" spc="-1">
              <a:latin typeface="Arial"/>
            </a:endParaRPr>
          </a:p>
        </p:txBody>
      </p:sp>
      <p:sp>
        <p:nvSpPr>
          <p:cNvPr id="1227" name="CustomShape 12"/>
          <p:cNvSpPr/>
          <p:nvPr/>
        </p:nvSpPr>
        <p:spPr>
          <a:xfrm>
            <a:off x="100080" y="171360"/>
            <a:ext cx="7377840" cy="613080"/>
          </a:xfrm>
          <a:prstGeom prst="rect">
            <a:avLst/>
          </a:prstGeom>
          <a:noFill/>
          <a:ln>
            <a:noFill/>
          </a:ln>
        </p:spPr>
        <p:style>
          <a:lnRef idx="0">
            <a:scrgbClr r="0" g="0" b="0"/>
          </a:lnRef>
          <a:fillRef idx="0">
            <a:scrgbClr r="0" g="0" b="0"/>
          </a:fillRef>
          <a:effectRef idx="0">
            <a:scrgbClr r="0" g="0" b="0"/>
          </a:effectRef>
          <a:fontRef idx="minor"/>
        </p:style>
      </p:sp>
      <p:sp>
        <p:nvSpPr>
          <p:cNvPr id="1228" name="CustomShape 13"/>
          <p:cNvSpPr/>
          <p:nvPr/>
        </p:nvSpPr>
        <p:spPr>
          <a:xfrm>
            <a:off x="4563720" y="1475280"/>
            <a:ext cx="339228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gn="ctr">
              <a:lnSpc>
                <a:spcPct val="100000"/>
              </a:lnSpc>
              <a:spcBef>
                <a:spcPts val="400"/>
              </a:spcBef>
            </a:pPr>
            <a:r>
              <a:rPr lang="it-IT" sz="2000" b="0" strike="noStrike" spc="-1">
                <a:solidFill>
                  <a:srgbClr val="FFFFFF"/>
                </a:solidFill>
                <a:latin typeface="Arial"/>
              </a:rPr>
              <a:t>30 Day Survival = 72%</a:t>
            </a:r>
            <a:endParaRPr lang="it-IT" sz="2000" b="0" strike="noStrike" spc="-1">
              <a:latin typeface="Arial"/>
            </a:endParaRPr>
          </a:p>
        </p:txBody>
      </p:sp>
      <p:sp>
        <p:nvSpPr>
          <p:cNvPr id="1229" name="CustomShape 14"/>
          <p:cNvSpPr/>
          <p:nvPr/>
        </p:nvSpPr>
        <p:spPr>
          <a:xfrm>
            <a:off x="181080" y="6030720"/>
            <a:ext cx="1302840" cy="18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600" b="0" strike="noStrike" spc="-1">
                <a:solidFill>
                  <a:srgbClr val="F0F0F0"/>
                </a:solidFill>
                <a:latin typeface="Arial"/>
                <a:ea typeface="Geneva"/>
              </a:rPr>
              <a:t>HCS-PMA-PP00611-079 rD</a:t>
            </a:r>
            <a:endParaRPr lang="it-IT" sz="600" b="0" strike="noStrike" spc="-1">
              <a:latin typeface="Aria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TextShape 1"/>
          <p:cNvSpPr txBox="1"/>
          <p:nvPr/>
        </p:nvSpPr>
        <p:spPr>
          <a:xfrm>
            <a:off x="284040" y="47520"/>
            <a:ext cx="855108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implantation</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a:t>
            </a:r>
            <a:r>
              <a:rPr lang="it-IT" sz="2800" b="1" strike="noStrike" cap="small" spc="-1" dirty="0" err="1" smtClean="0">
                <a:solidFill>
                  <a:srgbClr val="FFFF00"/>
                </a:solidFill>
                <a:latin typeface="Arial"/>
              </a:rPr>
              <a:t>Impella</a:t>
            </a:r>
            <a:r>
              <a:rPr lang="it-IT" sz="2800" b="1" strike="noStrike" cap="small" spc="-1" dirty="0" smtClean="0">
                <a:solidFill>
                  <a:srgbClr val="FFFF00"/>
                </a:solidFill>
                <a:latin typeface="Arial"/>
              </a:rPr>
              <a:t> </a:t>
            </a:r>
            <a:r>
              <a:rPr lang="it-IT" sz="2800" b="1" strike="noStrike" cap="small" spc="-1" dirty="0">
                <a:solidFill>
                  <a:srgbClr val="FFFF00"/>
                </a:solidFill>
                <a:latin typeface="Arial"/>
              </a:rPr>
              <a:t>on top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may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improve</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survival</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patients</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with</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cardiogenic</a:t>
            </a:r>
            <a:r>
              <a:rPr lang="it-IT" sz="2800" b="1" strike="noStrike" cap="small" spc="-1" dirty="0">
                <a:solidFill>
                  <a:srgbClr val="FFFF00"/>
                </a:solidFill>
                <a:latin typeface="Arial"/>
              </a:rPr>
              <a:t> shock</a:t>
            </a:r>
            <a:r>
              <a:rPr b="1" dirty="0">
                <a:solidFill>
                  <a:srgbClr val="FFFF00"/>
                </a:solidFill>
              </a:rPr>
              <a:t/>
            </a:r>
            <a:br>
              <a:rPr b="1" dirty="0">
                <a:solidFill>
                  <a:srgbClr val="FFFF00"/>
                </a:solidFill>
              </a:rPr>
            </a:br>
            <a:endParaRPr lang="it-IT" sz="2800" b="1" strike="noStrike" spc="-1" dirty="0">
              <a:solidFill>
                <a:srgbClr val="FFFF00"/>
              </a:solidFill>
              <a:latin typeface="Arial"/>
            </a:endParaRPr>
          </a:p>
        </p:txBody>
      </p:sp>
      <p:sp>
        <p:nvSpPr>
          <p:cNvPr id="1231" name="CustomShape 2"/>
          <p:cNvSpPr/>
          <p:nvPr/>
        </p:nvSpPr>
        <p:spPr>
          <a:xfrm>
            <a:off x="199440" y="1873080"/>
            <a:ext cx="8790840" cy="405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gn="ctr">
              <a:lnSpc>
                <a:spcPct val="100000"/>
              </a:lnSpc>
              <a:spcBef>
                <a:spcPts val="400"/>
              </a:spcBef>
            </a:pPr>
            <a:r>
              <a:rPr lang="it-IT" sz="2000" b="0" strike="noStrike" spc="-1">
                <a:solidFill>
                  <a:srgbClr val="FFFFFF"/>
                </a:solidFill>
                <a:latin typeface="Arial"/>
              </a:rPr>
              <a:t>157 ECMO pts, 34 ECMO+Impella pts. </a:t>
            </a:r>
            <a:endParaRPr lang="it-IT" sz="2000" b="0" strike="noStrike" spc="-1">
              <a:latin typeface="Arial"/>
            </a:endParaRPr>
          </a:p>
          <a:p>
            <a:pPr marL="343080" indent="-342720" algn="ctr">
              <a:lnSpc>
                <a:spcPct val="100000"/>
              </a:lnSpc>
              <a:spcBef>
                <a:spcPts val="400"/>
              </a:spcBef>
            </a:pPr>
            <a:r>
              <a:rPr lang="it-IT" sz="2000" b="0" strike="noStrike" spc="-1">
                <a:solidFill>
                  <a:srgbClr val="FFFFFF"/>
                </a:solidFill>
                <a:latin typeface="Arial"/>
              </a:rPr>
              <a:t>Propensity match 2:1 42 ECMO vs 21 ECMELLA</a:t>
            </a:r>
            <a:endParaRPr lang="it-IT" sz="2000" b="0" strike="noStrike" spc="-1">
              <a:latin typeface="Arial"/>
            </a:endParaRPr>
          </a:p>
          <a:p>
            <a:pPr marL="343080" indent="-342720" algn="ctr">
              <a:lnSpc>
                <a:spcPct val="100000"/>
              </a:lnSpc>
              <a:spcBef>
                <a:spcPts val="400"/>
              </a:spcBef>
            </a:pPr>
            <a:endParaRPr lang="it-IT" sz="2000" b="0" strike="noStrike" spc="-1">
              <a:latin typeface="Arial"/>
            </a:endParaRPr>
          </a:p>
          <a:p>
            <a:pPr marL="343080" indent="-342720" algn="ctr">
              <a:lnSpc>
                <a:spcPct val="100000"/>
              </a:lnSpc>
              <a:spcBef>
                <a:spcPts val="400"/>
              </a:spcBef>
            </a:pPr>
            <a:r>
              <a:rPr lang="it-IT" sz="2000" b="0" strike="noStrike" spc="-1">
                <a:solidFill>
                  <a:srgbClr val="FFFFFF"/>
                </a:solidFill>
                <a:latin typeface="Arial"/>
              </a:rPr>
              <a:t>Hospital mortality was 48% vs. 74% </a:t>
            </a:r>
            <a:endParaRPr lang="it-IT" sz="2000" b="0" strike="noStrike" spc="-1">
              <a:latin typeface="Arial"/>
            </a:endParaRPr>
          </a:p>
          <a:p>
            <a:pPr marL="343080" indent="-342720" algn="ctr">
              <a:lnSpc>
                <a:spcPct val="100000"/>
              </a:lnSpc>
              <a:spcBef>
                <a:spcPts val="400"/>
              </a:spcBef>
            </a:pPr>
            <a:r>
              <a:rPr lang="it-IT" sz="2000" b="0" strike="noStrike" spc="-1">
                <a:solidFill>
                  <a:srgbClr val="FFFFFF"/>
                </a:solidFill>
                <a:latin typeface="Arial"/>
              </a:rPr>
              <a:t>Bridging to recovery or next therapy 62%vs.36% </a:t>
            </a:r>
            <a:endParaRPr lang="it-IT" sz="2000" b="0" strike="noStrike" spc="-1">
              <a:latin typeface="Arial"/>
            </a:endParaRPr>
          </a:p>
          <a:p>
            <a:pPr marL="343080" indent="-342720" algn="ctr">
              <a:lnSpc>
                <a:spcPct val="100000"/>
              </a:lnSpc>
              <a:spcBef>
                <a:spcPts val="400"/>
              </a:spcBef>
            </a:pPr>
            <a:endParaRPr lang="it-IT" sz="2000" b="0" strike="noStrike" spc="-1">
              <a:latin typeface="Arial"/>
            </a:endParaRPr>
          </a:p>
          <a:p>
            <a:pPr marL="343080" indent="-342720" algn="ctr">
              <a:lnSpc>
                <a:spcPct val="100000"/>
              </a:lnSpc>
              <a:spcBef>
                <a:spcPts val="400"/>
              </a:spcBef>
            </a:pPr>
            <a:r>
              <a:rPr lang="it-IT" sz="2000" b="0" strike="noStrike" spc="-1">
                <a:solidFill>
                  <a:srgbClr val="FFFFFF"/>
                </a:solidFill>
                <a:latin typeface="Arial"/>
              </a:rPr>
              <a:t>Patients who had myocardial recovery and weaning</a:t>
            </a:r>
            <a:endParaRPr lang="it-IT" sz="2000" b="0" strike="noStrike" spc="-1">
              <a:latin typeface="Arial"/>
            </a:endParaRPr>
          </a:p>
          <a:p>
            <a:pPr marL="343080" indent="-342720" algn="ctr">
              <a:lnSpc>
                <a:spcPct val="100000"/>
              </a:lnSpc>
              <a:spcBef>
                <a:spcPts val="400"/>
              </a:spcBef>
            </a:pPr>
            <a:r>
              <a:rPr lang="it-IT" sz="2000" b="0" strike="noStrike" spc="-1">
                <a:solidFill>
                  <a:srgbClr val="FFFFFF"/>
                </a:solidFill>
                <a:latin typeface="Arial"/>
              </a:rPr>
              <a:t>had a higher LVEF at discharge 52.5% vs. 37.5%</a:t>
            </a:r>
            <a:endParaRPr lang="it-IT" sz="2000" b="0" strike="noStrike" spc="-1">
              <a:latin typeface="Arial"/>
            </a:endParaRPr>
          </a:p>
          <a:p>
            <a:pPr marL="343080" indent="-342720" algn="ctr">
              <a:lnSpc>
                <a:spcPct val="100000"/>
              </a:lnSpc>
              <a:spcBef>
                <a:spcPts val="400"/>
              </a:spcBef>
            </a:pPr>
            <a:endParaRPr lang="it-IT" sz="2000" b="0" strike="noStrike" spc="-1">
              <a:latin typeface="Arial"/>
            </a:endParaRPr>
          </a:p>
          <a:p>
            <a:pPr marL="343080" indent="-342720" algn="ctr">
              <a:lnSpc>
                <a:spcPct val="100000"/>
              </a:lnSpc>
              <a:spcBef>
                <a:spcPts val="400"/>
              </a:spcBef>
            </a:pPr>
            <a:r>
              <a:rPr lang="it-IT" sz="2000" b="0" strike="noStrike" spc="-1">
                <a:solidFill>
                  <a:srgbClr val="FFFFFF"/>
                </a:solidFill>
                <a:latin typeface="Arial"/>
              </a:rPr>
              <a:t>No significant difference in SAVE score</a:t>
            </a:r>
            <a:endParaRPr lang="it-IT" sz="2000" b="0" strike="noStrike" spc="-1">
              <a:latin typeface="Arial"/>
            </a:endParaRPr>
          </a:p>
          <a:p>
            <a:pPr marL="343080" indent="-342720" algn="ctr">
              <a:lnSpc>
                <a:spcPct val="100000"/>
              </a:lnSpc>
              <a:spcBef>
                <a:spcPts val="281"/>
              </a:spcBef>
            </a:pPr>
            <a:r>
              <a:rPr lang="it-IT" sz="1400" b="0" strike="noStrike" spc="-1">
                <a:solidFill>
                  <a:srgbClr val="FFFFFF"/>
                </a:solidFill>
                <a:latin typeface="Arial"/>
              </a:rPr>
              <a:t>SAVE is a survival prediction tool for refractory CS patients receiving VA-ECMO, obtained from a database of ∼3800 patients.</a:t>
            </a:r>
            <a:endParaRPr lang="it-IT" sz="1400" b="0" strike="noStrike" spc="-1">
              <a:latin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TextShape 1"/>
          <p:cNvSpPr txBox="1"/>
          <p:nvPr/>
        </p:nvSpPr>
        <p:spPr>
          <a:xfrm>
            <a:off x="284040" y="47520"/>
            <a:ext cx="862812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Mortality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Plateaued</a:t>
            </a:r>
            <a:r>
              <a:rPr lang="it-IT" sz="2800" b="1" strike="noStrike" cap="small" spc="-1" dirty="0">
                <a:solidFill>
                  <a:srgbClr val="FFFF00"/>
                </a:solidFill>
                <a:latin typeface="Arial"/>
              </a:rPr>
              <a:t> and </a:t>
            </a:r>
            <a:r>
              <a:rPr lang="it-IT" sz="2800" b="1" strike="noStrike" cap="small" spc="-1" dirty="0" err="1">
                <a:solidFill>
                  <a:srgbClr val="FFFF00"/>
                </a:solidFill>
                <a:latin typeface="Arial"/>
              </a:rPr>
              <a:t>Incidence</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is</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Increasing</a:t>
            </a:r>
            <a:r>
              <a:rPr lang="it-IT" sz="2800" b="1" strike="noStrike" cap="small" spc="-1" dirty="0">
                <a:solidFill>
                  <a:srgbClr val="FFFF00"/>
                </a:solidFill>
                <a:latin typeface="Arial"/>
              </a:rPr>
              <a:t> </a:t>
            </a:r>
            <a:endParaRPr lang="it-IT" sz="2800" b="1" strike="noStrike" spc="-1" dirty="0">
              <a:solidFill>
                <a:srgbClr val="FFFF00"/>
              </a:solidFill>
              <a:latin typeface="Arial"/>
            </a:endParaRPr>
          </a:p>
        </p:txBody>
      </p:sp>
      <p:pic>
        <p:nvPicPr>
          <p:cNvPr id="1259" name="Picture 2"/>
          <p:cNvPicPr/>
          <p:nvPr/>
        </p:nvPicPr>
        <p:blipFill>
          <a:blip r:embed="rId3" cstate="print"/>
          <a:stretch/>
        </p:blipFill>
        <p:spPr>
          <a:xfrm>
            <a:off x="372240" y="970560"/>
            <a:ext cx="8412120" cy="5661360"/>
          </a:xfrm>
          <a:prstGeom prst="rect">
            <a:avLst/>
          </a:prstGeom>
          <a:ln>
            <a:noFill/>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TextShape 1"/>
          <p:cNvSpPr txBox="1"/>
          <p:nvPr/>
        </p:nvSpPr>
        <p:spPr>
          <a:xfrm>
            <a:off x="258120" y="168120"/>
            <a:ext cx="862812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Analysis</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the </a:t>
            </a:r>
            <a:r>
              <a:rPr lang="it-IT" sz="2800" b="1" strike="noStrike" cap="small" spc="-1" dirty="0" err="1">
                <a:solidFill>
                  <a:srgbClr val="FFFF00"/>
                </a:solidFill>
                <a:latin typeface="Arial"/>
              </a:rPr>
              <a:t>heartbeat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seen</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through</a:t>
            </a:r>
            <a:r>
              <a:rPr lang="it-IT" sz="2800" b="1" strike="noStrike" cap="small" spc="-1" dirty="0">
                <a:solidFill>
                  <a:srgbClr val="FFFF00"/>
                </a:solidFill>
                <a:latin typeface="Arial"/>
              </a:rPr>
              <a:t> the volume </a:t>
            </a:r>
            <a:r>
              <a:rPr lang="it-IT" sz="2800" b="1" strike="noStrike" cap="small" spc="-1" dirty="0" err="1">
                <a:solidFill>
                  <a:srgbClr val="FFFF00"/>
                </a:solidFill>
                <a:latin typeface="Arial"/>
              </a:rPr>
              <a:t>pressure</a:t>
            </a:r>
            <a:r>
              <a:rPr lang="it-IT" sz="2800" b="1" strike="noStrike" cap="small" spc="-1" dirty="0">
                <a:solidFill>
                  <a:srgbClr val="FFFF00"/>
                </a:solidFill>
                <a:latin typeface="Arial"/>
              </a:rPr>
              <a:t> curve</a:t>
            </a:r>
            <a:r>
              <a:rPr dirty="0">
                <a:solidFill>
                  <a:srgbClr val="FFFF00"/>
                </a:solidFill>
              </a:rPr>
              <a:t/>
            </a:r>
            <a:br>
              <a:rPr dirty="0">
                <a:solidFill>
                  <a:srgbClr val="FFFF00"/>
                </a:solidFill>
              </a:rPr>
            </a:br>
            <a:endParaRPr lang="it-IT" sz="2800" b="0" strike="noStrike" spc="-1" dirty="0">
              <a:solidFill>
                <a:srgbClr val="FFFF00"/>
              </a:solidFill>
              <a:latin typeface="Arial"/>
            </a:endParaRPr>
          </a:p>
        </p:txBody>
      </p:sp>
      <p:pic>
        <p:nvPicPr>
          <p:cNvPr id="1574" name="FDB65A30.mp4"/>
          <p:cNvPicPr/>
          <p:nvPr/>
        </p:nvPicPr>
        <p:blipFill>
          <a:blip r:embed="rId2" cstate="print"/>
          <a:stretch/>
        </p:blipFill>
        <p:spPr>
          <a:xfrm>
            <a:off x="115200" y="1733760"/>
            <a:ext cx="8899200" cy="4249440"/>
          </a:xfrm>
          <a:prstGeom prst="rect">
            <a:avLst/>
          </a:prstGeom>
          <a:ln w="9360">
            <a:noFill/>
          </a:ln>
        </p:spPr>
      </p:pic>
    </p:spTree>
  </p:cSld>
  <p:clrMapOvr>
    <a:masterClrMapping/>
  </p:clrMapOvr>
  <p:transition>
    <p:fade/>
  </p:transition>
  <p:timing>
    <p:tnLst>
      <p:par>
        <p:cTn id="1" dur="indefinite" restart="never" nodeType="tmRoot">
          <p:childTnLst>
            <p:seq>
              <p:cTn id="2" restart="whenNotActive" fill="hold" nodeType="interactiveSeq">
                <p:childTnLst>
                  <p:par>
                    <p:cTn id="3" fill="hold">
                      <p:childTnLst>
                        <p:par>
                          <p:cTn id="4" fill="hold">
                            <p:stCondLst>
                              <p:cond delay="0"/>
                            </p:stCondLst>
                            <p:childTnLst>
                              <p:par>
                                <p:cTn id="5" presetClass="mediacall" fill="hold" nodeType="clickEffect">
                                  <p:stCondLst>
                                    <p:cond delay="0"/>
                                  </p:stCondLst>
                                  <p:childTnLst>
                                    <p:cmd type="call" cmd="togglePause">
                                      <p:cBhvr>
                                        <p:cTn id="6" dur="1" fill="hold"/>
                                        <p:tgtEl>
                                          <p:spTgt spid="1574"/>
                                        </p:tgtEl>
                                      </p:cBhvr>
                                    </p:cmd>
                                  </p:childTnLst>
                                </p:cTn>
                              </p:par>
                            </p:childTnLst>
                          </p:cTn>
                        </p:par>
                      </p:childTnLst>
                    </p:cTn>
                  </p:par>
                </p:childTnLst>
              </p:cTn>
              <p:prevCondLst>
                <p:cond evt="onPrev" delay="0">
                  <p:tgtEl>
                    <p:sldTgt/>
                  </p:tgtEl>
                </p:cond>
              </p:prevCondLst>
              <p:nextCondLst>
                <p:cond evt="onNext" delay="0">
                  <p:tgtEl>
                    <p:sldTgt/>
                  </p:tgtEl>
                </p:cond>
              </p:nextCondLst>
            </p:seq>
            <p:seq>
              <p:cTn id="7"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Shape 1"/>
          <p:cNvSpPr txBox="1"/>
          <p:nvPr/>
        </p:nvSpPr>
        <p:spPr>
          <a:xfrm>
            <a:off x="284040" y="47520"/>
            <a:ext cx="862812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Inotropes</a:t>
            </a:r>
            <a:r>
              <a:rPr lang="it-IT" sz="2800" b="1" strike="noStrike" cap="small" spc="-1" dirty="0">
                <a:solidFill>
                  <a:srgbClr val="FFFF00"/>
                </a:solidFill>
                <a:latin typeface="Arial"/>
              </a:rPr>
              <a:t> and </a:t>
            </a:r>
            <a:r>
              <a:rPr lang="it-IT" sz="2800" b="1" strike="noStrike" cap="small" spc="-1" dirty="0" err="1">
                <a:solidFill>
                  <a:srgbClr val="FFFF00"/>
                </a:solidFill>
                <a:latin typeface="Arial"/>
              </a:rPr>
              <a:t>Vasopressors</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Increase</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Myocardial</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Oxygen</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Demand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by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Increasing</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Heart</a:t>
            </a:r>
            <a:r>
              <a:rPr lang="it-IT" sz="2800" b="1" strike="noStrike" cap="small" spc="-1" dirty="0">
                <a:solidFill>
                  <a:srgbClr val="FFFF00"/>
                </a:solidFill>
                <a:latin typeface="Arial"/>
              </a:rPr>
              <a:t> Rate and </a:t>
            </a:r>
            <a:r>
              <a:rPr lang="it-IT" sz="2800" b="1" strike="noStrike" cap="small" spc="-1" dirty="0" err="1">
                <a:solidFill>
                  <a:srgbClr val="FFFF00"/>
                </a:solidFill>
                <a:latin typeface="Arial"/>
              </a:rPr>
              <a:t>Afterload</a:t>
            </a:r>
            <a:endParaRPr lang="it-IT" sz="2800" b="1" strike="noStrike" spc="-1" dirty="0">
              <a:solidFill>
                <a:srgbClr val="FFFF00"/>
              </a:solidFill>
              <a:latin typeface="Arial"/>
            </a:endParaRPr>
          </a:p>
        </p:txBody>
      </p:sp>
      <p:graphicFrame>
        <p:nvGraphicFramePr>
          <p:cNvPr id="1261" name="Table 2"/>
          <p:cNvGraphicFramePr/>
          <p:nvPr/>
        </p:nvGraphicFramePr>
        <p:xfrm>
          <a:off x="1005840" y="2679120"/>
          <a:ext cx="6910920" cy="3254760"/>
        </p:xfrm>
        <a:graphic>
          <a:graphicData uri="http://schemas.openxmlformats.org/drawingml/2006/table">
            <a:tbl>
              <a:tblPr/>
              <a:tblGrid>
                <a:gridCol w="2106000">
                  <a:extLst>
                    <a:ext uri="{9D8B030D-6E8A-4147-A177-3AD203B41FA5}">
                      <a16:colId xmlns="" xmlns:a16="http://schemas.microsoft.com/office/drawing/2014/main" val="20000"/>
                    </a:ext>
                  </a:extLst>
                </a:gridCol>
                <a:gridCol w="1741680">
                  <a:extLst>
                    <a:ext uri="{9D8B030D-6E8A-4147-A177-3AD203B41FA5}">
                      <a16:colId xmlns="" xmlns:a16="http://schemas.microsoft.com/office/drawing/2014/main" val="20001"/>
                    </a:ext>
                  </a:extLst>
                </a:gridCol>
                <a:gridCol w="1491480">
                  <a:extLst>
                    <a:ext uri="{9D8B030D-6E8A-4147-A177-3AD203B41FA5}">
                      <a16:colId xmlns="" xmlns:a16="http://schemas.microsoft.com/office/drawing/2014/main" val="20002"/>
                    </a:ext>
                  </a:extLst>
                </a:gridCol>
                <a:gridCol w="1571760">
                  <a:extLst>
                    <a:ext uri="{9D8B030D-6E8A-4147-A177-3AD203B41FA5}">
                      <a16:colId xmlns="" xmlns:a16="http://schemas.microsoft.com/office/drawing/2014/main" val="20003"/>
                    </a:ext>
                  </a:extLst>
                </a:gridCol>
              </a:tblGrid>
              <a:tr h="535680">
                <a:tc>
                  <a:txBody>
                    <a:bodyPr/>
                    <a:lstStyle/>
                    <a:p>
                      <a:endParaRPr lang="it-IT"/>
                    </a:p>
                  </a:txBody>
                  <a:tcPr marL="5760" marR="5760">
                    <a:noFill/>
                  </a:tcPr>
                </a:tc>
                <a:tc>
                  <a:txBody>
                    <a:bodyPr/>
                    <a:lstStyle/>
                    <a:p>
                      <a:pPr marL="50040" algn="ctr">
                        <a:lnSpc>
                          <a:spcPct val="100000"/>
                        </a:lnSpc>
                      </a:pPr>
                      <a:r>
                        <a:rPr lang="it-IT" sz="2200" b="0" strike="noStrike" spc="-1">
                          <a:solidFill>
                            <a:srgbClr val="FFFFFF"/>
                          </a:solidFill>
                          <a:latin typeface="Calibri"/>
                          <a:ea typeface="Times New Roman"/>
                        </a:rPr>
                        <a:t>HR</a:t>
                      </a:r>
                      <a:endParaRPr lang="it-IT" sz="2200" b="0" strike="noStrike" spc="-1">
                        <a:latin typeface="Arial"/>
                      </a:endParaRPr>
                    </a:p>
                  </a:txBody>
                  <a:tcPr marL="5760" marR="5760">
                    <a:noFill/>
                  </a:tcPr>
                </a:tc>
                <a:tc>
                  <a:txBody>
                    <a:bodyPr/>
                    <a:lstStyle/>
                    <a:p>
                      <a:pPr algn="ctr">
                        <a:lnSpc>
                          <a:spcPct val="100000"/>
                        </a:lnSpc>
                      </a:pPr>
                      <a:r>
                        <a:rPr lang="it-IT" sz="2200" b="0" strike="noStrike" spc="-1">
                          <a:solidFill>
                            <a:srgbClr val="FFFFFF"/>
                          </a:solidFill>
                          <a:latin typeface="Calibri"/>
                        </a:rPr>
                        <a:t>BP</a:t>
                      </a:r>
                      <a:endParaRPr lang="it-IT" sz="2200" b="0" strike="noStrike" spc="-1">
                        <a:latin typeface="Arial"/>
                      </a:endParaRPr>
                    </a:p>
                  </a:txBody>
                  <a:tcPr marL="5760" marR="5760">
                    <a:noFill/>
                  </a:tcPr>
                </a:tc>
                <a:tc>
                  <a:txBody>
                    <a:bodyPr/>
                    <a:lstStyle/>
                    <a:p>
                      <a:pPr algn="ctr">
                        <a:lnSpc>
                          <a:spcPct val="100000"/>
                        </a:lnSpc>
                      </a:pPr>
                      <a:r>
                        <a:rPr lang="it-IT" sz="2200" b="0" strike="noStrike" spc="-1">
                          <a:solidFill>
                            <a:srgbClr val="FFFFFF"/>
                          </a:solidFill>
                          <a:latin typeface="Calibri"/>
                          <a:ea typeface="Times New Roman"/>
                        </a:rPr>
                        <a:t>SVR</a:t>
                      </a:r>
                      <a:endParaRPr lang="it-IT" sz="2200" b="0" strike="noStrike" spc="-1">
                        <a:latin typeface="Arial"/>
                      </a:endParaRPr>
                    </a:p>
                  </a:txBody>
                  <a:tcPr marL="5760" marR="5760">
                    <a:noFill/>
                  </a:tcPr>
                </a:tc>
                <a:extLst>
                  <a:ext uri="{0D108BD9-81ED-4DB2-BD59-A6C34878D82A}">
                    <a16:rowId xmlns="" xmlns:a16="http://schemas.microsoft.com/office/drawing/2014/main" val="10000"/>
                  </a:ext>
                </a:extLst>
              </a:tr>
              <a:tr h="543600">
                <a:tc>
                  <a:txBody>
                    <a:bodyPr/>
                    <a:lstStyle/>
                    <a:p>
                      <a:pPr>
                        <a:lnSpc>
                          <a:spcPct val="100000"/>
                        </a:lnSpc>
                      </a:pPr>
                      <a:r>
                        <a:rPr lang="it-IT" sz="1700" b="0" strike="noStrike" spc="-1">
                          <a:solidFill>
                            <a:srgbClr val="FFFFFF"/>
                          </a:solidFill>
                          <a:latin typeface="Arial"/>
                        </a:rPr>
                        <a:t>Norepinephrine</a:t>
                      </a:r>
                      <a:endParaRPr lang="it-IT" sz="1700" b="0" strike="noStrike" spc="-1">
                        <a:latin typeface="Arial"/>
                      </a:endParaRPr>
                    </a:p>
                  </a:txBody>
                  <a:tcPr>
                    <a:noFill/>
                  </a:tcPr>
                </a:tc>
                <a:tc>
                  <a:txBody>
                    <a:bodyPr/>
                    <a:lstStyle/>
                    <a:p>
                      <a:pPr>
                        <a:lnSpc>
                          <a:spcPct val="100000"/>
                        </a:lnSpc>
                      </a:pPr>
                      <a:r>
                        <a:rPr lang="it-IT" sz="1400" b="0" strike="noStrike" spc="-1">
                          <a:solidFill>
                            <a:srgbClr val="FFFFFF"/>
                          </a:solidFill>
                          <a:latin typeface="Arial"/>
                        </a:rPr>
                        <a:t>            </a:t>
                      </a:r>
                      <a:r>
                        <a:rPr lang="it-IT" sz="1900" b="0" strike="noStrike" spc="-1">
                          <a:solidFill>
                            <a:srgbClr val="FFFFFF"/>
                          </a:solidFill>
                          <a:latin typeface="Arial"/>
                        </a:rPr>
                        <a:t>0 </a:t>
                      </a:r>
                      <a:r>
                        <a:rPr lang="it-IT" sz="1400" b="0" strike="noStrike" spc="-1">
                          <a:solidFill>
                            <a:srgbClr val="FFFFFF"/>
                          </a:solidFill>
                          <a:latin typeface="Arial"/>
                        </a:rPr>
                        <a:t>or</a:t>
                      </a:r>
                      <a:endParaRPr lang="it-IT" sz="1400" b="0" strike="noStrike" spc="-1">
                        <a:latin typeface="Arial"/>
                      </a:endParaRPr>
                    </a:p>
                  </a:txBody>
                  <a:tcPr>
                    <a:noFill/>
                  </a:tcPr>
                </a:tc>
                <a:tc>
                  <a:txBody>
                    <a:bodyPr/>
                    <a:lstStyle/>
                    <a:p>
                      <a:endParaRPr lang="it-IT"/>
                    </a:p>
                  </a:txBody>
                  <a:tcPr>
                    <a:noFill/>
                  </a:tcPr>
                </a:tc>
                <a:tc>
                  <a:txBody>
                    <a:bodyPr/>
                    <a:lstStyle/>
                    <a:p>
                      <a:endParaRPr lang="it-IT"/>
                    </a:p>
                  </a:txBody>
                  <a:tcPr>
                    <a:noFill/>
                  </a:tcPr>
                </a:tc>
                <a:extLst>
                  <a:ext uri="{0D108BD9-81ED-4DB2-BD59-A6C34878D82A}">
                    <a16:rowId xmlns="" xmlns:a16="http://schemas.microsoft.com/office/drawing/2014/main" val="10001"/>
                  </a:ext>
                </a:extLst>
              </a:tr>
              <a:tr h="543600">
                <a:tc>
                  <a:txBody>
                    <a:bodyPr/>
                    <a:lstStyle/>
                    <a:p>
                      <a:pPr>
                        <a:lnSpc>
                          <a:spcPct val="100000"/>
                        </a:lnSpc>
                      </a:pPr>
                      <a:r>
                        <a:rPr lang="it-IT" sz="1700" b="0" strike="noStrike" spc="-1">
                          <a:solidFill>
                            <a:srgbClr val="FFFFFF"/>
                          </a:solidFill>
                          <a:latin typeface="Arial"/>
                        </a:rPr>
                        <a:t>Dopamine</a:t>
                      </a:r>
                      <a:endParaRPr lang="it-IT" sz="1700" b="0" strike="noStrike" spc="-1">
                        <a:latin typeface="Arial"/>
                      </a:endParaRPr>
                    </a:p>
                  </a:txBody>
                  <a:tcPr>
                    <a:noFill/>
                  </a:tcPr>
                </a:tc>
                <a:tc>
                  <a:txBody>
                    <a:bodyPr/>
                    <a:lstStyle/>
                    <a:p>
                      <a:endParaRPr lang="it-IT"/>
                    </a:p>
                  </a:txBody>
                  <a:tcPr>
                    <a:noFill/>
                  </a:tcPr>
                </a:tc>
                <a:tc>
                  <a:txBody>
                    <a:bodyPr/>
                    <a:lstStyle/>
                    <a:p>
                      <a:endParaRPr lang="it-IT"/>
                    </a:p>
                  </a:txBody>
                  <a:tcPr>
                    <a:noFill/>
                  </a:tcPr>
                </a:tc>
                <a:tc>
                  <a:txBody>
                    <a:bodyPr/>
                    <a:lstStyle/>
                    <a:p>
                      <a:endParaRPr lang="it-IT"/>
                    </a:p>
                  </a:txBody>
                  <a:tcPr>
                    <a:noFill/>
                  </a:tcPr>
                </a:tc>
                <a:extLst>
                  <a:ext uri="{0D108BD9-81ED-4DB2-BD59-A6C34878D82A}">
                    <a16:rowId xmlns="" xmlns:a16="http://schemas.microsoft.com/office/drawing/2014/main" val="10002"/>
                  </a:ext>
                </a:extLst>
              </a:tr>
              <a:tr h="543600">
                <a:tc>
                  <a:txBody>
                    <a:bodyPr/>
                    <a:lstStyle/>
                    <a:p>
                      <a:pPr>
                        <a:lnSpc>
                          <a:spcPct val="100000"/>
                        </a:lnSpc>
                      </a:pPr>
                      <a:r>
                        <a:rPr lang="it-IT" sz="1700" b="0" strike="noStrike" spc="-1">
                          <a:solidFill>
                            <a:srgbClr val="FFFFFF"/>
                          </a:solidFill>
                          <a:latin typeface="Arial"/>
                        </a:rPr>
                        <a:t>Epinephrine</a:t>
                      </a:r>
                      <a:endParaRPr lang="it-IT" sz="1700" b="0" strike="noStrike" spc="-1">
                        <a:latin typeface="Arial"/>
                      </a:endParaRPr>
                    </a:p>
                  </a:txBody>
                  <a:tcPr>
                    <a:noFill/>
                  </a:tcPr>
                </a:tc>
                <a:tc>
                  <a:txBody>
                    <a:bodyPr/>
                    <a:lstStyle/>
                    <a:p>
                      <a:endParaRPr lang="it-IT"/>
                    </a:p>
                  </a:txBody>
                  <a:tcPr>
                    <a:noFill/>
                  </a:tcPr>
                </a:tc>
                <a:tc>
                  <a:txBody>
                    <a:bodyPr/>
                    <a:lstStyle/>
                    <a:p>
                      <a:endParaRPr lang="it-IT"/>
                    </a:p>
                  </a:txBody>
                  <a:tcPr>
                    <a:noFill/>
                  </a:tcPr>
                </a:tc>
                <a:tc>
                  <a:txBody>
                    <a:bodyPr/>
                    <a:lstStyle/>
                    <a:p>
                      <a:endParaRPr lang="it-IT"/>
                    </a:p>
                  </a:txBody>
                  <a:tcPr>
                    <a:noFill/>
                  </a:tcPr>
                </a:tc>
                <a:extLst>
                  <a:ext uri="{0D108BD9-81ED-4DB2-BD59-A6C34878D82A}">
                    <a16:rowId xmlns="" xmlns:a16="http://schemas.microsoft.com/office/drawing/2014/main" val="10003"/>
                  </a:ext>
                </a:extLst>
              </a:tr>
              <a:tr h="543600">
                <a:tc>
                  <a:txBody>
                    <a:bodyPr/>
                    <a:lstStyle/>
                    <a:p>
                      <a:pPr>
                        <a:lnSpc>
                          <a:spcPct val="100000"/>
                        </a:lnSpc>
                      </a:pPr>
                      <a:r>
                        <a:rPr lang="it-IT" sz="1700" b="0" strike="noStrike" spc="-1">
                          <a:solidFill>
                            <a:srgbClr val="FFFFFF"/>
                          </a:solidFill>
                          <a:latin typeface="Arial"/>
                        </a:rPr>
                        <a:t>Milrinone </a:t>
                      </a:r>
                      <a:endParaRPr lang="it-IT" sz="1700" b="0" strike="noStrike" spc="-1">
                        <a:latin typeface="Arial"/>
                      </a:endParaRPr>
                    </a:p>
                  </a:txBody>
                  <a:tcPr>
                    <a:noFill/>
                  </a:tcPr>
                </a:tc>
                <a:tc>
                  <a:txBody>
                    <a:bodyPr/>
                    <a:lstStyle/>
                    <a:p>
                      <a:endParaRPr lang="it-IT"/>
                    </a:p>
                  </a:txBody>
                  <a:tcPr>
                    <a:noFill/>
                  </a:tcPr>
                </a:tc>
                <a:tc>
                  <a:txBody>
                    <a:bodyPr/>
                    <a:lstStyle/>
                    <a:p>
                      <a:endParaRPr lang="it-IT"/>
                    </a:p>
                  </a:txBody>
                  <a:tcPr>
                    <a:noFill/>
                  </a:tcPr>
                </a:tc>
                <a:tc>
                  <a:txBody>
                    <a:bodyPr/>
                    <a:lstStyle/>
                    <a:p>
                      <a:endParaRPr lang="it-IT"/>
                    </a:p>
                  </a:txBody>
                  <a:tcPr>
                    <a:noFill/>
                  </a:tcPr>
                </a:tc>
                <a:extLst>
                  <a:ext uri="{0D108BD9-81ED-4DB2-BD59-A6C34878D82A}">
                    <a16:rowId xmlns="" xmlns:a16="http://schemas.microsoft.com/office/drawing/2014/main" val="10004"/>
                  </a:ext>
                </a:extLst>
              </a:tr>
              <a:tr h="544680">
                <a:tc>
                  <a:txBody>
                    <a:bodyPr/>
                    <a:lstStyle/>
                    <a:p>
                      <a:pPr>
                        <a:lnSpc>
                          <a:spcPct val="100000"/>
                        </a:lnSpc>
                      </a:pPr>
                      <a:r>
                        <a:rPr lang="it-IT" sz="1700" b="1" strike="noStrike" spc="-1">
                          <a:solidFill>
                            <a:srgbClr val="FFFFFF"/>
                          </a:solidFill>
                          <a:latin typeface="Arial"/>
                        </a:rPr>
                        <a:t>Dobutamine </a:t>
                      </a:r>
                      <a:endParaRPr lang="it-IT" sz="1700" b="0" strike="noStrike" spc="-1">
                        <a:latin typeface="Arial"/>
                      </a:endParaRPr>
                    </a:p>
                  </a:txBody>
                  <a:tcPr>
                    <a:noFill/>
                  </a:tcPr>
                </a:tc>
                <a:tc>
                  <a:txBody>
                    <a:bodyPr/>
                    <a:lstStyle/>
                    <a:p>
                      <a:endParaRPr lang="it-IT"/>
                    </a:p>
                  </a:txBody>
                  <a:tcPr>
                    <a:noFill/>
                  </a:tcPr>
                </a:tc>
                <a:tc>
                  <a:txBody>
                    <a:bodyPr/>
                    <a:lstStyle/>
                    <a:p>
                      <a:endParaRPr lang="it-IT"/>
                    </a:p>
                  </a:txBody>
                  <a:tcPr>
                    <a:noFill/>
                  </a:tcPr>
                </a:tc>
                <a:tc>
                  <a:txBody>
                    <a:bodyPr/>
                    <a:lstStyle/>
                    <a:p>
                      <a:endParaRPr lang="it-IT"/>
                    </a:p>
                  </a:txBody>
                  <a:tcPr>
                    <a:noFill/>
                  </a:tcPr>
                </a:tc>
                <a:extLst>
                  <a:ext uri="{0D108BD9-81ED-4DB2-BD59-A6C34878D82A}">
                    <a16:rowId xmlns="" xmlns:a16="http://schemas.microsoft.com/office/drawing/2014/main" val="10005"/>
                  </a:ext>
                </a:extLst>
              </a:tr>
            </a:tbl>
          </a:graphicData>
        </a:graphic>
      </p:graphicFrame>
      <p:sp>
        <p:nvSpPr>
          <p:cNvPr id="1262" name="CustomShape 3"/>
          <p:cNvSpPr/>
          <p:nvPr/>
        </p:nvSpPr>
        <p:spPr>
          <a:xfrm>
            <a:off x="7132320" y="547848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63" name="CustomShape 4"/>
          <p:cNvSpPr/>
          <p:nvPr/>
        </p:nvSpPr>
        <p:spPr>
          <a:xfrm flipV="1">
            <a:off x="3992400" y="547848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64" name="CustomShape 5"/>
          <p:cNvSpPr/>
          <p:nvPr/>
        </p:nvSpPr>
        <p:spPr>
          <a:xfrm>
            <a:off x="5573880" y="547848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grpSp>
        <p:nvGrpSpPr>
          <p:cNvPr id="1265" name="Group 6"/>
          <p:cNvGrpSpPr/>
          <p:nvPr/>
        </p:nvGrpSpPr>
        <p:grpSpPr>
          <a:xfrm>
            <a:off x="7047720" y="4896720"/>
            <a:ext cx="169920" cy="425520"/>
            <a:chOff x="7047720" y="4896720"/>
            <a:chExt cx="169920" cy="425520"/>
          </a:xfrm>
        </p:grpSpPr>
        <p:sp>
          <p:nvSpPr>
            <p:cNvPr id="1266" name="CustomShape 7"/>
            <p:cNvSpPr/>
            <p:nvPr/>
          </p:nvSpPr>
          <p:spPr>
            <a:xfrm>
              <a:off x="7047720" y="489672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67" name="CustomShape 8"/>
            <p:cNvSpPr/>
            <p:nvPr/>
          </p:nvSpPr>
          <p:spPr>
            <a:xfrm>
              <a:off x="7217280" y="490896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grpSp>
      <p:sp>
        <p:nvSpPr>
          <p:cNvPr id="1268" name="CustomShape 9"/>
          <p:cNvSpPr/>
          <p:nvPr/>
        </p:nvSpPr>
        <p:spPr>
          <a:xfrm flipV="1">
            <a:off x="3992400" y="488268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grpSp>
        <p:nvGrpSpPr>
          <p:cNvPr id="1269" name="Group 10"/>
          <p:cNvGrpSpPr/>
          <p:nvPr/>
        </p:nvGrpSpPr>
        <p:grpSpPr>
          <a:xfrm>
            <a:off x="5488920" y="4925880"/>
            <a:ext cx="169920" cy="413280"/>
            <a:chOff x="5488920" y="4925880"/>
            <a:chExt cx="169920" cy="413280"/>
          </a:xfrm>
        </p:grpSpPr>
        <p:sp>
          <p:nvSpPr>
            <p:cNvPr id="1270" name="CustomShape 11"/>
            <p:cNvSpPr/>
            <p:nvPr/>
          </p:nvSpPr>
          <p:spPr>
            <a:xfrm>
              <a:off x="5658480" y="492588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71" name="CustomShape 12"/>
            <p:cNvSpPr/>
            <p:nvPr/>
          </p:nvSpPr>
          <p:spPr>
            <a:xfrm>
              <a:off x="5488920" y="492588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grpSp>
      <p:sp>
        <p:nvSpPr>
          <p:cNvPr id="1272" name="CustomShape 13"/>
          <p:cNvSpPr/>
          <p:nvPr/>
        </p:nvSpPr>
        <p:spPr>
          <a:xfrm flipV="1">
            <a:off x="3992400" y="437400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73" name="CustomShape 14"/>
          <p:cNvSpPr/>
          <p:nvPr/>
        </p:nvSpPr>
        <p:spPr>
          <a:xfrm flipV="1">
            <a:off x="5573880" y="440064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grpSp>
        <p:nvGrpSpPr>
          <p:cNvPr id="1274" name="Group 15"/>
          <p:cNvGrpSpPr/>
          <p:nvPr/>
        </p:nvGrpSpPr>
        <p:grpSpPr>
          <a:xfrm>
            <a:off x="7042680" y="3846240"/>
            <a:ext cx="180000" cy="413280"/>
            <a:chOff x="7042680" y="3846240"/>
            <a:chExt cx="180000" cy="413280"/>
          </a:xfrm>
        </p:grpSpPr>
        <p:sp>
          <p:nvSpPr>
            <p:cNvPr id="1275" name="CustomShape 16"/>
            <p:cNvSpPr/>
            <p:nvPr/>
          </p:nvSpPr>
          <p:spPr>
            <a:xfrm flipV="1">
              <a:off x="7042680" y="343296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76" name="CustomShape 17"/>
            <p:cNvSpPr/>
            <p:nvPr/>
          </p:nvSpPr>
          <p:spPr>
            <a:xfrm flipV="1">
              <a:off x="7222320" y="343296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grpSp>
      <p:grpSp>
        <p:nvGrpSpPr>
          <p:cNvPr id="1277" name="Group 18"/>
          <p:cNvGrpSpPr/>
          <p:nvPr/>
        </p:nvGrpSpPr>
        <p:grpSpPr>
          <a:xfrm>
            <a:off x="3902760" y="3817080"/>
            <a:ext cx="180000" cy="413280"/>
            <a:chOff x="3902760" y="3817080"/>
            <a:chExt cx="180000" cy="413280"/>
          </a:xfrm>
        </p:grpSpPr>
        <p:sp>
          <p:nvSpPr>
            <p:cNvPr id="1278" name="CustomShape 19"/>
            <p:cNvSpPr/>
            <p:nvPr/>
          </p:nvSpPr>
          <p:spPr>
            <a:xfrm flipV="1">
              <a:off x="3902760" y="340380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79" name="CustomShape 20"/>
            <p:cNvSpPr/>
            <p:nvPr/>
          </p:nvSpPr>
          <p:spPr>
            <a:xfrm flipV="1">
              <a:off x="4082400" y="340380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grpSp>
      <p:grpSp>
        <p:nvGrpSpPr>
          <p:cNvPr id="1280" name="Group 21"/>
          <p:cNvGrpSpPr/>
          <p:nvPr/>
        </p:nvGrpSpPr>
        <p:grpSpPr>
          <a:xfrm>
            <a:off x="5483880" y="3868920"/>
            <a:ext cx="180000" cy="413280"/>
            <a:chOff x="5483880" y="3868920"/>
            <a:chExt cx="180000" cy="413280"/>
          </a:xfrm>
        </p:grpSpPr>
        <p:sp>
          <p:nvSpPr>
            <p:cNvPr id="1281" name="CustomShape 22"/>
            <p:cNvSpPr/>
            <p:nvPr/>
          </p:nvSpPr>
          <p:spPr>
            <a:xfrm flipV="1">
              <a:off x="5483880" y="345564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82" name="CustomShape 23"/>
            <p:cNvSpPr/>
            <p:nvPr/>
          </p:nvSpPr>
          <p:spPr>
            <a:xfrm flipV="1">
              <a:off x="5663520" y="345564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grpSp>
      <p:sp>
        <p:nvSpPr>
          <p:cNvPr id="1283" name="CustomShape 24"/>
          <p:cNvSpPr/>
          <p:nvPr/>
        </p:nvSpPr>
        <p:spPr>
          <a:xfrm>
            <a:off x="4351320" y="326376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84" name="CustomShape 25"/>
          <p:cNvSpPr/>
          <p:nvPr/>
        </p:nvSpPr>
        <p:spPr>
          <a:xfrm flipV="1">
            <a:off x="5573880" y="327240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85" name="CustomShape 26"/>
          <p:cNvSpPr/>
          <p:nvPr/>
        </p:nvSpPr>
        <p:spPr>
          <a:xfrm flipV="1">
            <a:off x="5573880" y="327240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86" name="CustomShape 27"/>
          <p:cNvSpPr/>
          <p:nvPr/>
        </p:nvSpPr>
        <p:spPr>
          <a:xfrm flipV="1">
            <a:off x="7132320" y="328140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87" name="CustomShape 28"/>
          <p:cNvSpPr/>
          <p:nvPr/>
        </p:nvSpPr>
        <p:spPr>
          <a:xfrm flipV="1">
            <a:off x="7132320" y="328140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288" name="CustomShape 29"/>
          <p:cNvSpPr/>
          <p:nvPr/>
        </p:nvSpPr>
        <p:spPr>
          <a:xfrm>
            <a:off x="3672720" y="3695400"/>
            <a:ext cx="662760" cy="2376000"/>
          </a:xfrm>
          <a:prstGeom prst="rect">
            <a:avLst/>
          </a:prstGeom>
          <a:noFill/>
          <a:ln w="25560">
            <a:solidFill>
              <a:srgbClr val="FFFF00"/>
            </a:solidFill>
            <a:round/>
            <a:tailEnd type="triangle" w="med" len="med"/>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1289" name="CustomShape 30"/>
          <p:cNvSpPr/>
          <p:nvPr/>
        </p:nvSpPr>
        <p:spPr>
          <a:xfrm>
            <a:off x="5242320" y="3104280"/>
            <a:ext cx="662760" cy="1778400"/>
          </a:xfrm>
          <a:prstGeom prst="rect">
            <a:avLst/>
          </a:prstGeom>
          <a:noFill/>
          <a:ln w="25560">
            <a:solidFill>
              <a:srgbClr val="FFFF00"/>
            </a:solidFill>
            <a:round/>
            <a:tailEnd type="triangle" w="med" len="med"/>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1290" name="CustomShape 31"/>
          <p:cNvSpPr/>
          <p:nvPr/>
        </p:nvSpPr>
        <p:spPr>
          <a:xfrm>
            <a:off x="6801120" y="3121200"/>
            <a:ext cx="662760" cy="1761120"/>
          </a:xfrm>
          <a:prstGeom prst="rect">
            <a:avLst/>
          </a:prstGeom>
          <a:noFill/>
          <a:ln w="25560">
            <a:solidFill>
              <a:srgbClr val="FFFF00"/>
            </a:solidFill>
            <a:round/>
            <a:tailEnd type="triangle" w="med" len="med"/>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1291" name="CustomShape 32"/>
          <p:cNvSpPr/>
          <p:nvPr/>
        </p:nvSpPr>
        <p:spPr>
          <a:xfrm>
            <a:off x="1440" y="6950520"/>
            <a:ext cx="548280" cy="166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500" b="0" strike="noStrike" spc="-1">
                <a:solidFill>
                  <a:srgbClr val="808080"/>
                </a:solidFill>
                <a:latin typeface="Arial"/>
              </a:rPr>
              <a:t>IMP-1221-16</a:t>
            </a:r>
            <a:endParaRPr lang="it-IT" sz="500" b="0" strike="noStrike" spc="-1">
              <a:latin typeface="Arial"/>
            </a:endParaRPr>
          </a:p>
        </p:txBody>
      </p:sp>
      <p:sp>
        <p:nvSpPr>
          <p:cNvPr id="1292" name="CustomShape 33"/>
          <p:cNvSpPr/>
          <p:nvPr/>
        </p:nvSpPr>
        <p:spPr>
          <a:xfrm flipV="1">
            <a:off x="7132320" y="4403160"/>
            <a:ext cx="360" cy="413280"/>
          </a:xfrm>
          <a:custGeom>
            <a:avLst/>
            <a:gdLst/>
            <a:ahLst/>
            <a:cxnLst/>
            <a:rect l="l" t="t" r="r" b="b"/>
            <a:pathLst>
              <a:path w="21600" h="21600">
                <a:moveTo>
                  <a:pt x="0" y="0"/>
                </a:moveTo>
                <a:lnTo>
                  <a:pt x="21600" y="21600"/>
                </a:lnTo>
              </a:path>
            </a:pathLst>
          </a:custGeom>
          <a:noFill/>
          <a:ln w="31680">
            <a:solidFill>
              <a:schemeClr val="tx1"/>
            </a:solidFill>
            <a:round/>
            <a:tailEnd type="triangle" w="med" len="med"/>
          </a:ln>
        </p:spPr>
        <p:style>
          <a:lnRef idx="1">
            <a:schemeClr val="accent1"/>
          </a:lnRef>
          <a:fillRef idx="0">
            <a:schemeClr val="accent1"/>
          </a:fillRef>
          <a:effectRef idx="0">
            <a:schemeClr val="accent1"/>
          </a:effectRef>
          <a:fontRef idx="minor"/>
        </p:style>
      </p:sp>
    </p:spTree>
  </p:cSld>
  <p:clrMapOvr>
    <a:masterClrMapping/>
  </p:clrMapOvr>
  <p:transition>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289"/>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TextShape 1"/>
          <p:cNvSpPr txBox="1"/>
          <p:nvPr/>
        </p:nvSpPr>
        <p:spPr>
          <a:xfrm>
            <a:off x="284040" y="47520"/>
            <a:ext cx="8628120" cy="735840"/>
          </a:xfrm>
          <a:prstGeom prst="rect">
            <a:avLst/>
          </a:prstGeom>
          <a:noFill/>
          <a:ln w="9360">
            <a:noFill/>
          </a:ln>
        </p:spPr>
        <p:txBody>
          <a:bodyPr/>
          <a:lstStyle/>
          <a:p>
            <a:pPr algn="ctr">
              <a:lnSpc>
                <a:spcPct val="100000"/>
              </a:lnSpc>
            </a:pPr>
            <a:r>
              <a:rPr lang="it-IT" sz="2800" b="1" strike="noStrike" cap="small" spc="-1" dirty="0">
                <a:solidFill>
                  <a:srgbClr val="FFFF00"/>
                </a:solidFill>
                <a:latin typeface="Arial"/>
              </a:rPr>
              <a:t>Dopamine  </a:t>
            </a:r>
            <a:r>
              <a:rPr lang="it-IT" sz="2800" b="1" strike="noStrike" cap="small" spc="-1" dirty="0" err="1">
                <a:solidFill>
                  <a:srgbClr val="FFFF00"/>
                </a:solidFill>
                <a:latin typeface="Arial"/>
              </a:rPr>
              <a:t>is</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Associated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with</a:t>
            </a:r>
            <a:r>
              <a:rPr lang="it-IT" sz="2800" b="1" strike="noStrike" cap="small" spc="-1" dirty="0">
                <a:solidFill>
                  <a:srgbClr val="FFFF00"/>
                </a:solidFill>
                <a:latin typeface="Arial"/>
              </a:rPr>
              <a:t> An </a:t>
            </a:r>
            <a:r>
              <a:rPr lang="it-IT" sz="2800" b="1" strike="noStrike" cap="small" spc="-1" dirty="0" err="1">
                <a:solidFill>
                  <a:srgbClr val="FFFF00"/>
                </a:solidFill>
                <a:latin typeface="Arial"/>
              </a:rPr>
              <a:t>Increased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Risk</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Mortality</a:t>
            </a:r>
            <a:r>
              <a:rPr lang="it-IT" sz="2800" b="1" strike="noStrike" cap="small" spc="-1" dirty="0">
                <a:solidFill>
                  <a:srgbClr val="FFFF00"/>
                </a:solidFill>
                <a:latin typeface="Arial"/>
              </a:rPr>
              <a:t> in </a:t>
            </a:r>
            <a:r>
              <a:rPr lang="it-IT" sz="2800" b="1" strike="noStrike" cap="small" spc="-1" dirty="0" err="1">
                <a:solidFill>
                  <a:srgbClr val="FFFF00"/>
                </a:solidFill>
                <a:latin typeface="Arial"/>
              </a:rPr>
              <a:t>Cardiogenic</a:t>
            </a:r>
            <a:r>
              <a:rPr lang="it-IT" sz="2800" b="1" strike="noStrike" cap="small" spc="-1" dirty="0">
                <a:solidFill>
                  <a:srgbClr val="FFFF00"/>
                </a:solidFill>
                <a:latin typeface="Arial"/>
              </a:rPr>
              <a:t> Shock</a:t>
            </a:r>
            <a:endParaRPr lang="it-IT" sz="2800" b="1" strike="noStrike" spc="-1" dirty="0">
              <a:solidFill>
                <a:srgbClr val="FFFF00"/>
              </a:solidFill>
              <a:latin typeface="Arial"/>
            </a:endParaRPr>
          </a:p>
        </p:txBody>
      </p:sp>
      <p:sp>
        <p:nvSpPr>
          <p:cNvPr id="1294" name="CustomShape 2"/>
          <p:cNvSpPr/>
          <p:nvPr/>
        </p:nvSpPr>
        <p:spPr>
          <a:xfrm>
            <a:off x="56160" y="6525000"/>
            <a:ext cx="1472040" cy="212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a:solidFill>
                  <a:srgbClr val="FFFFFF"/>
                </a:solidFill>
                <a:latin typeface="Arial"/>
              </a:rPr>
              <a:t>De Backer et.al. NEJM 2010</a:t>
            </a:r>
            <a:endParaRPr lang="it-IT" sz="800" b="0" strike="noStrike" spc="-1">
              <a:latin typeface="Arial"/>
            </a:endParaRPr>
          </a:p>
        </p:txBody>
      </p:sp>
      <p:pic>
        <p:nvPicPr>
          <p:cNvPr id="1295" name="Picture 3"/>
          <p:cNvPicPr/>
          <p:nvPr/>
        </p:nvPicPr>
        <p:blipFill>
          <a:blip r:embed="rId2" cstate="print"/>
          <a:srcRect r="48409"/>
          <a:stretch/>
        </p:blipFill>
        <p:spPr>
          <a:xfrm>
            <a:off x="399960" y="2295720"/>
            <a:ext cx="4407840" cy="3894840"/>
          </a:xfrm>
          <a:prstGeom prst="rect">
            <a:avLst/>
          </a:prstGeom>
          <a:ln>
            <a:noFill/>
          </a:ln>
        </p:spPr>
      </p:pic>
      <p:pic>
        <p:nvPicPr>
          <p:cNvPr id="1296" name="Picture 7"/>
          <p:cNvPicPr/>
          <p:nvPr/>
        </p:nvPicPr>
        <p:blipFill>
          <a:blip r:embed="rId3" cstate="print"/>
          <a:srcRect l="56248"/>
          <a:stretch/>
        </p:blipFill>
        <p:spPr>
          <a:xfrm>
            <a:off x="5463720" y="2488320"/>
            <a:ext cx="3474720" cy="3620520"/>
          </a:xfrm>
          <a:prstGeom prst="rect">
            <a:avLst/>
          </a:prstGeom>
          <a:ln>
            <a:noFill/>
          </a:ln>
        </p:spPr>
      </p:pic>
      <p:sp>
        <p:nvSpPr>
          <p:cNvPr id="1297" name="CustomShape 3"/>
          <p:cNvSpPr/>
          <p:nvPr/>
        </p:nvSpPr>
        <p:spPr>
          <a:xfrm>
            <a:off x="1299240" y="2618640"/>
            <a:ext cx="146880" cy="21600"/>
          </a:xfrm>
          <a:prstGeom prst="rect">
            <a:avLst/>
          </a:prstGeom>
          <a:solidFill>
            <a:srgbClr val="99ADFF"/>
          </a:solidFill>
          <a:ln w="9360">
            <a:noFill/>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1298" name="CustomShape 4"/>
          <p:cNvSpPr/>
          <p:nvPr/>
        </p:nvSpPr>
        <p:spPr>
          <a:xfrm>
            <a:off x="1299240" y="2801520"/>
            <a:ext cx="146880" cy="21600"/>
          </a:xfrm>
          <a:prstGeom prst="rect">
            <a:avLst/>
          </a:prstGeom>
          <a:solidFill>
            <a:srgbClr val="F15A29"/>
          </a:solidFill>
          <a:ln w="9360">
            <a:noFill/>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1299" name="CustomShape 5"/>
          <p:cNvSpPr/>
          <p:nvPr/>
        </p:nvSpPr>
        <p:spPr>
          <a:xfrm>
            <a:off x="1385640" y="2483640"/>
            <a:ext cx="171936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100" b="0" strike="noStrike" spc="-1">
                <a:solidFill>
                  <a:srgbClr val="FFFFFF"/>
                </a:solidFill>
                <a:latin typeface="Arial"/>
              </a:rPr>
              <a:t>Norepinephrine</a:t>
            </a:r>
            <a:endParaRPr lang="it-IT" sz="1100" b="0" strike="noStrike" spc="-1">
              <a:latin typeface="Arial"/>
            </a:endParaRPr>
          </a:p>
        </p:txBody>
      </p:sp>
      <p:sp>
        <p:nvSpPr>
          <p:cNvPr id="1300" name="CustomShape 6"/>
          <p:cNvSpPr/>
          <p:nvPr/>
        </p:nvSpPr>
        <p:spPr>
          <a:xfrm>
            <a:off x="1385640" y="2666520"/>
            <a:ext cx="101556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100" b="0" strike="noStrike" spc="-1">
                <a:solidFill>
                  <a:srgbClr val="FFFFFF"/>
                </a:solidFill>
                <a:latin typeface="Arial"/>
              </a:rPr>
              <a:t>Dopamine</a:t>
            </a:r>
            <a:endParaRPr lang="it-IT" sz="1100" b="0" strike="noStrike" spc="-1">
              <a:latin typeface="Arial"/>
            </a:endParaRPr>
          </a:p>
        </p:txBody>
      </p:sp>
      <p:sp>
        <p:nvSpPr>
          <p:cNvPr id="1301" name="CustomShape 7"/>
          <p:cNvSpPr/>
          <p:nvPr/>
        </p:nvSpPr>
        <p:spPr>
          <a:xfrm>
            <a:off x="1883880" y="5003640"/>
            <a:ext cx="2448720" cy="25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050" b="0" strike="noStrike" spc="-1">
                <a:solidFill>
                  <a:srgbClr val="FFFFFF"/>
                </a:solidFill>
                <a:latin typeface="Arial"/>
              </a:rPr>
              <a:t>log-rank p value = 0.03</a:t>
            </a:r>
            <a:endParaRPr lang="it-IT" sz="1050" b="0" strike="noStrike" spc="-1">
              <a:latin typeface="Arial"/>
            </a:endParaRPr>
          </a:p>
        </p:txBody>
      </p:sp>
      <p:sp>
        <p:nvSpPr>
          <p:cNvPr id="1302" name="CustomShape 8"/>
          <p:cNvSpPr/>
          <p:nvPr/>
        </p:nvSpPr>
        <p:spPr>
          <a:xfrm>
            <a:off x="1440" y="6950520"/>
            <a:ext cx="548280" cy="166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500" b="0" strike="noStrike" spc="-1">
                <a:solidFill>
                  <a:srgbClr val="808080"/>
                </a:solidFill>
                <a:latin typeface="Arial"/>
              </a:rPr>
              <a:t>IMP-1221-16</a:t>
            </a:r>
            <a:endParaRPr lang="it-IT" sz="500" b="0" strike="noStrike" spc="-1">
              <a:latin typeface="Arial"/>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 name="TextShape 1"/>
          <p:cNvSpPr txBox="1"/>
          <p:nvPr/>
        </p:nvSpPr>
        <p:spPr>
          <a:xfrm>
            <a:off x="284040" y="47520"/>
            <a:ext cx="8551080" cy="735840"/>
          </a:xfrm>
          <a:prstGeom prst="rect">
            <a:avLst/>
          </a:prstGeom>
          <a:noFill/>
          <a:ln w="9360">
            <a:noFill/>
          </a:ln>
        </p:spPr>
        <p:txBody>
          <a:bodyPr/>
          <a:lstStyle/>
          <a:p>
            <a:pPr algn="ctr">
              <a:lnSpc>
                <a:spcPct val="100000"/>
              </a:lnSpc>
            </a:pPr>
            <a:r>
              <a:rPr lang="it-IT" sz="2800" b="1" strike="noStrike" cap="small" spc="-1" dirty="0">
                <a:solidFill>
                  <a:srgbClr val="FFFF00"/>
                </a:solidFill>
                <a:latin typeface="Arial"/>
              </a:rPr>
              <a:t>High dose </a:t>
            </a:r>
            <a:r>
              <a:rPr lang="it-IT" sz="2800" b="1" strike="noStrike" cap="small" spc="-1" dirty="0" err="1">
                <a:solidFill>
                  <a:srgbClr val="FFFF00"/>
                </a:solidFill>
                <a:latin typeface="Arial"/>
              </a:rPr>
              <a:t>Vasopressors</a:t>
            </a:r>
            <a:r>
              <a:rPr lang="it-IT" sz="2800" b="1" strike="noStrike" cap="small" spc="-1" dirty="0">
                <a:solidFill>
                  <a:srgbClr val="FFFF00"/>
                </a:solidFill>
                <a:latin typeface="Arial"/>
              </a:rPr>
              <a:t>/</a:t>
            </a:r>
            <a:r>
              <a:rPr lang="it-IT" sz="2800" b="1" strike="noStrike" cap="small" spc="-1" dirty="0" err="1">
                <a:solidFill>
                  <a:srgbClr val="FFFF00"/>
                </a:solidFill>
                <a:latin typeface="Arial"/>
              </a:rPr>
              <a:t>inotropes</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Associated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with</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Increased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In-Hospital</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mortality</a:t>
            </a:r>
            <a:endParaRPr lang="it-IT" sz="2800" b="1" strike="noStrike" spc="-1" dirty="0">
              <a:solidFill>
                <a:srgbClr val="FFFF00"/>
              </a:solidFill>
              <a:latin typeface="Arial"/>
            </a:endParaRPr>
          </a:p>
        </p:txBody>
      </p:sp>
      <p:grpSp>
        <p:nvGrpSpPr>
          <p:cNvPr id="1304" name="Group 2"/>
          <p:cNvGrpSpPr/>
          <p:nvPr/>
        </p:nvGrpSpPr>
        <p:grpSpPr>
          <a:xfrm>
            <a:off x="546120" y="2588760"/>
            <a:ext cx="8003880" cy="3540240"/>
            <a:chOff x="546120" y="2588760"/>
            <a:chExt cx="8003880" cy="3540240"/>
          </a:xfrm>
        </p:grpSpPr>
        <p:sp>
          <p:nvSpPr>
            <p:cNvPr id="1305" name="CustomShape 3"/>
            <p:cNvSpPr/>
            <p:nvPr/>
          </p:nvSpPr>
          <p:spPr>
            <a:xfrm>
              <a:off x="7192080" y="5531040"/>
              <a:ext cx="1323360" cy="57744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1600" b="0" strike="noStrike" spc="-1">
                  <a:solidFill>
                    <a:srgbClr val="FFFFFF"/>
                  </a:solidFill>
                  <a:latin typeface="Arial"/>
                  <a:ea typeface="Geneva"/>
                </a:rPr>
                <a:t>Three High</a:t>
              </a:r>
              <a:endParaRPr lang="it-IT" sz="1600" b="0" strike="noStrike" spc="-1">
                <a:latin typeface="Arial"/>
              </a:endParaRPr>
            </a:p>
            <a:p>
              <a:pPr algn="ctr">
                <a:lnSpc>
                  <a:spcPct val="100000"/>
                </a:lnSpc>
              </a:pPr>
              <a:r>
                <a:rPr lang="it-IT" sz="1600" b="0" strike="noStrike" spc="-1">
                  <a:solidFill>
                    <a:srgbClr val="FFFFFF"/>
                  </a:solidFill>
                  <a:latin typeface="Arial"/>
                  <a:ea typeface="Geneva"/>
                </a:rPr>
                <a:t>Dose</a:t>
              </a:r>
              <a:endParaRPr lang="it-IT" sz="1600" b="0" strike="noStrike" spc="-1">
                <a:latin typeface="Arial"/>
              </a:endParaRPr>
            </a:p>
          </p:txBody>
        </p:sp>
        <p:sp>
          <p:nvSpPr>
            <p:cNvPr id="1306" name="CustomShape 4"/>
            <p:cNvSpPr/>
            <p:nvPr/>
          </p:nvSpPr>
          <p:spPr>
            <a:xfrm>
              <a:off x="1290960" y="5080680"/>
              <a:ext cx="368280" cy="3052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gn="ctr">
                <a:lnSpc>
                  <a:spcPct val="100000"/>
                </a:lnSpc>
              </a:pPr>
              <a:r>
                <a:rPr lang="it-IT" sz="2000" b="1" strike="noStrike" spc="-1">
                  <a:solidFill>
                    <a:srgbClr val="FFFFFF"/>
                  </a:solidFill>
                  <a:latin typeface="Arial"/>
                  <a:ea typeface="Geneva"/>
                </a:rPr>
                <a:t>2%</a:t>
              </a:r>
              <a:endParaRPr lang="it-IT" sz="2000" b="0" strike="noStrike" spc="-1">
                <a:latin typeface="Arial"/>
              </a:endParaRPr>
            </a:p>
          </p:txBody>
        </p:sp>
        <p:sp>
          <p:nvSpPr>
            <p:cNvPr id="1307" name="CustomShape 5"/>
            <p:cNvSpPr/>
            <p:nvPr/>
          </p:nvSpPr>
          <p:spPr>
            <a:xfrm>
              <a:off x="909000" y="5466600"/>
              <a:ext cx="951840" cy="81360"/>
            </a:xfrm>
            <a:prstGeom prst="rect">
              <a:avLst/>
            </a:prstGeom>
            <a:solidFill>
              <a:schemeClr val="accent3"/>
            </a:solidFill>
            <a:ln w="12600">
              <a:noFill/>
            </a:ln>
          </p:spPr>
          <p:style>
            <a:lnRef idx="0">
              <a:scrgbClr r="0" g="0" b="0"/>
            </a:lnRef>
            <a:fillRef idx="0">
              <a:scrgbClr r="0" g="0" b="0"/>
            </a:fillRef>
            <a:effectRef idx="0">
              <a:scrgbClr r="0" g="0" b="0"/>
            </a:effectRef>
            <a:fontRef idx="minor"/>
          </p:style>
        </p:sp>
        <p:sp>
          <p:nvSpPr>
            <p:cNvPr id="1308" name="CustomShape 6"/>
            <p:cNvSpPr/>
            <p:nvPr/>
          </p:nvSpPr>
          <p:spPr>
            <a:xfrm>
              <a:off x="2103840" y="5447880"/>
              <a:ext cx="951840" cy="99720"/>
            </a:xfrm>
            <a:prstGeom prst="rect">
              <a:avLst/>
            </a:prstGeom>
            <a:solidFill>
              <a:schemeClr val="accent3"/>
            </a:solidFill>
            <a:ln w="12600">
              <a:noFill/>
            </a:ln>
          </p:spPr>
          <p:style>
            <a:lnRef idx="0">
              <a:scrgbClr r="0" g="0" b="0"/>
            </a:lnRef>
            <a:fillRef idx="0">
              <a:scrgbClr r="0" g="0" b="0"/>
            </a:fillRef>
            <a:effectRef idx="0">
              <a:scrgbClr r="0" g="0" b="0"/>
            </a:effectRef>
            <a:fontRef idx="minor"/>
          </p:style>
        </p:sp>
        <p:sp>
          <p:nvSpPr>
            <p:cNvPr id="1309" name="CustomShape 7"/>
            <p:cNvSpPr/>
            <p:nvPr/>
          </p:nvSpPr>
          <p:spPr>
            <a:xfrm>
              <a:off x="6043680" y="4227120"/>
              <a:ext cx="951840" cy="1320840"/>
            </a:xfrm>
            <a:prstGeom prst="rect">
              <a:avLst/>
            </a:prstGeom>
            <a:solidFill>
              <a:schemeClr val="accent3"/>
            </a:solidFill>
            <a:ln w="12600">
              <a:noFill/>
            </a:ln>
          </p:spPr>
          <p:style>
            <a:lnRef idx="0">
              <a:scrgbClr r="0" g="0" b="0"/>
            </a:lnRef>
            <a:fillRef idx="0">
              <a:scrgbClr r="0" g="0" b="0"/>
            </a:fillRef>
            <a:effectRef idx="0">
              <a:scrgbClr r="0" g="0" b="0"/>
            </a:effectRef>
            <a:fontRef idx="minor"/>
          </p:style>
        </p:sp>
        <p:sp>
          <p:nvSpPr>
            <p:cNvPr id="1310" name="CustomShape 8"/>
            <p:cNvSpPr/>
            <p:nvPr/>
          </p:nvSpPr>
          <p:spPr>
            <a:xfrm>
              <a:off x="7365960" y="2984040"/>
              <a:ext cx="951840" cy="2563920"/>
            </a:xfrm>
            <a:prstGeom prst="rect">
              <a:avLst/>
            </a:prstGeom>
            <a:solidFill>
              <a:schemeClr val="accent3"/>
            </a:solidFill>
            <a:ln w="12600">
              <a:noFill/>
            </a:ln>
          </p:spPr>
          <p:style>
            <a:lnRef idx="0">
              <a:scrgbClr r="0" g="0" b="0"/>
            </a:lnRef>
            <a:fillRef idx="0">
              <a:scrgbClr r="0" g="0" b="0"/>
            </a:fillRef>
            <a:effectRef idx="0">
              <a:scrgbClr r="0" g="0" b="0"/>
            </a:effectRef>
            <a:fontRef idx="minor"/>
          </p:style>
        </p:sp>
        <p:sp>
          <p:nvSpPr>
            <p:cNvPr id="1311" name="CustomShape 9"/>
            <p:cNvSpPr/>
            <p:nvPr/>
          </p:nvSpPr>
          <p:spPr>
            <a:xfrm>
              <a:off x="4670280" y="4902480"/>
              <a:ext cx="953640" cy="645480"/>
            </a:xfrm>
            <a:prstGeom prst="rect">
              <a:avLst/>
            </a:prstGeom>
            <a:solidFill>
              <a:schemeClr val="accent3"/>
            </a:solidFill>
            <a:ln w="12600">
              <a:noFill/>
            </a:ln>
          </p:spPr>
          <p:style>
            <a:lnRef idx="0">
              <a:scrgbClr r="0" g="0" b="0"/>
            </a:lnRef>
            <a:fillRef idx="0">
              <a:scrgbClr r="0" g="0" b="0"/>
            </a:fillRef>
            <a:effectRef idx="0">
              <a:scrgbClr r="0" g="0" b="0"/>
            </a:effectRef>
            <a:fontRef idx="minor"/>
          </p:style>
        </p:sp>
        <p:sp>
          <p:nvSpPr>
            <p:cNvPr id="1312" name="CustomShape 10"/>
            <p:cNvSpPr/>
            <p:nvPr/>
          </p:nvSpPr>
          <p:spPr>
            <a:xfrm>
              <a:off x="3355200" y="5344200"/>
              <a:ext cx="951840" cy="203760"/>
            </a:xfrm>
            <a:prstGeom prst="rect">
              <a:avLst/>
            </a:prstGeom>
            <a:solidFill>
              <a:schemeClr val="accent3"/>
            </a:solidFill>
            <a:ln w="12600">
              <a:noFill/>
            </a:ln>
          </p:spPr>
          <p:style>
            <a:lnRef idx="0">
              <a:scrgbClr r="0" g="0" b="0"/>
            </a:lnRef>
            <a:fillRef idx="0">
              <a:scrgbClr r="0" g="0" b="0"/>
            </a:fillRef>
            <a:effectRef idx="0">
              <a:scrgbClr r="0" g="0" b="0"/>
            </a:effectRef>
            <a:fontRef idx="minor"/>
          </p:style>
        </p:sp>
        <p:sp>
          <p:nvSpPr>
            <p:cNvPr id="1313" name="Line 11"/>
            <p:cNvSpPr/>
            <p:nvPr/>
          </p:nvSpPr>
          <p:spPr>
            <a:xfrm flipV="1">
              <a:off x="546120" y="5547960"/>
              <a:ext cx="8003880" cy="3960"/>
            </a:xfrm>
            <a:prstGeom prst="line">
              <a:avLst/>
            </a:prstGeom>
            <a:ln w="28440">
              <a:solidFill>
                <a:schemeClr val="tx1"/>
              </a:solidFill>
              <a:round/>
            </a:ln>
          </p:spPr>
          <p:style>
            <a:lnRef idx="0">
              <a:scrgbClr r="0" g="0" b="0"/>
            </a:lnRef>
            <a:fillRef idx="0">
              <a:scrgbClr r="0" g="0" b="0"/>
            </a:fillRef>
            <a:effectRef idx="0">
              <a:scrgbClr r="0" g="0" b="0"/>
            </a:effectRef>
            <a:fontRef idx="minor"/>
          </p:style>
        </p:sp>
        <p:sp>
          <p:nvSpPr>
            <p:cNvPr id="1314" name="CustomShape 12"/>
            <p:cNvSpPr/>
            <p:nvPr/>
          </p:nvSpPr>
          <p:spPr>
            <a:xfrm>
              <a:off x="2478960" y="5049000"/>
              <a:ext cx="368280" cy="3052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gn="ctr">
                <a:lnSpc>
                  <a:spcPct val="100000"/>
                </a:lnSpc>
              </a:pPr>
              <a:r>
                <a:rPr lang="it-IT" sz="2000" b="1" strike="noStrike" spc="-1">
                  <a:solidFill>
                    <a:srgbClr val="FFFFFF"/>
                  </a:solidFill>
                  <a:latin typeface="Arial"/>
                  <a:ea typeface="Geneva"/>
                </a:rPr>
                <a:t>3%</a:t>
              </a:r>
              <a:endParaRPr lang="it-IT" sz="2000" b="0" strike="noStrike" spc="-1">
                <a:latin typeface="Arial"/>
              </a:endParaRPr>
            </a:p>
          </p:txBody>
        </p:sp>
        <p:sp>
          <p:nvSpPr>
            <p:cNvPr id="1315" name="CustomShape 13"/>
            <p:cNvSpPr/>
            <p:nvPr/>
          </p:nvSpPr>
          <p:spPr>
            <a:xfrm>
              <a:off x="3650400" y="4967640"/>
              <a:ext cx="580320" cy="3052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gn="ctr">
                <a:lnSpc>
                  <a:spcPct val="100000"/>
                </a:lnSpc>
              </a:pPr>
              <a:r>
                <a:rPr lang="it-IT" sz="2000" b="1" strike="noStrike" spc="-1">
                  <a:solidFill>
                    <a:srgbClr val="FFFFFF"/>
                  </a:solidFill>
                  <a:latin typeface="Arial"/>
                  <a:ea typeface="Geneva"/>
                </a:rPr>
                <a:t>7.5%</a:t>
              </a:r>
              <a:endParaRPr lang="it-IT" sz="2000" b="0" strike="noStrike" spc="-1">
                <a:latin typeface="Arial"/>
              </a:endParaRPr>
            </a:p>
          </p:txBody>
        </p:sp>
        <p:sp>
          <p:nvSpPr>
            <p:cNvPr id="1316" name="CustomShape 14"/>
            <p:cNvSpPr/>
            <p:nvPr/>
          </p:nvSpPr>
          <p:spPr>
            <a:xfrm>
              <a:off x="4994280" y="4524120"/>
              <a:ext cx="510120" cy="3052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gn="ctr">
                <a:lnSpc>
                  <a:spcPct val="100000"/>
                </a:lnSpc>
              </a:pPr>
              <a:r>
                <a:rPr lang="it-IT" sz="2000" b="1" strike="noStrike" spc="-1">
                  <a:solidFill>
                    <a:srgbClr val="FFFFFF"/>
                  </a:solidFill>
                  <a:latin typeface="Arial"/>
                  <a:ea typeface="Geneva"/>
                </a:rPr>
                <a:t>21%</a:t>
              </a:r>
              <a:endParaRPr lang="it-IT" sz="2000" b="0" strike="noStrike" spc="-1">
                <a:latin typeface="Arial"/>
              </a:endParaRPr>
            </a:p>
          </p:txBody>
        </p:sp>
        <p:sp>
          <p:nvSpPr>
            <p:cNvPr id="1317" name="CustomShape 15"/>
            <p:cNvSpPr/>
            <p:nvPr/>
          </p:nvSpPr>
          <p:spPr>
            <a:xfrm>
              <a:off x="6360840" y="3854160"/>
              <a:ext cx="510120" cy="3052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gn="ctr">
                <a:lnSpc>
                  <a:spcPct val="100000"/>
                </a:lnSpc>
              </a:pPr>
              <a:r>
                <a:rPr lang="it-IT" sz="2000" b="1" strike="noStrike" spc="-1">
                  <a:solidFill>
                    <a:srgbClr val="FFFFFF"/>
                  </a:solidFill>
                  <a:latin typeface="Arial"/>
                  <a:ea typeface="Geneva"/>
                </a:rPr>
                <a:t>42%</a:t>
              </a:r>
              <a:endParaRPr lang="it-IT" sz="2000" b="0" strike="noStrike" spc="-1">
                <a:latin typeface="Arial"/>
              </a:endParaRPr>
            </a:p>
          </p:txBody>
        </p:sp>
        <p:sp>
          <p:nvSpPr>
            <p:cNvPr id="1318" name="CustomShape 16"/>
            <p:cNvSpPr/>
            <p:nvPr/>
          </p:nvSpPr>
          <p:spPr>
            <a:xfrm>
              <a:off x="7675920" y="2588760"/>
              <a:ext cx="510120" cy="3052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gn="ctr">
                <a:lnSpc>
                  <a:spcPct val="100000"/>
                </a:lnSpc>
              </a:pPr>
              <a:r>
                <a:rPr lang="it-IT" sz="2000" b="1" strike="noStrike" spc="-1">
                  <a:solidFill>
                    <a:srgbClr val="FFFFFF"/>
                  </a:solidFill>
                  <a:latin typeface="Arial"/>
                  <a:ea typeface="Geneva"/>
                </a:rPr>
                <a:t>80%</a:t>
              </a:r>
              <a:endParaRPr lang="it-IT" sz="2000" b="0" strike="noStrike" spc="-1">
                <a:latin typeface="Arial"/>
              </a:endParaRPr>
            </a:p>
          </p:txBody>
        </p:sp>
        <p:sp>
          <p:nvSpPr>
            <p:cNvPr id="1319" name="CustomShape 17"/>
            <p:cNvSpPr/>
            <p:nvPr/>
          </p:nvSpPr>
          <p:spPr>
            <a:xfrm rot="21544200">
              <a:off x="816480" y="5540400"/>
              <a:ext cx="1141200" cy="57744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1600" b="0" strike="noStrike" spc="-1">
                  <a:solidFill>
                    <a:srgbClr val="FFFFFF"/>
                  </a:solidFill>
                  <a:latin typeface="Arial"/>
                  <a:ea typeface="Geneva"/>
                </a:rPr>
                <a:t>No Inotrope</a:t>
              </a:r>
              <a:endParaRPr lang="it-IT" sz="1600" b="0" strike="noStrike" spc="-1">
                <a:latin typeface="Arial"/>
              </a:endParaRPr>
            </a:p>
          </p:txBody>
        </p:sp>
        <p:sp>
          <p:nvSpPr>
            <p:cNvPr id="1320" name="CustomShape 18"/>
            <p:cNvSpPr/>
            <p:nvPr/>
          </p:nvSpPr>
          <p:spPr>
            <a:xfrm rot="21544200">
              <a:off x="2019960" y="5542200"/>
              <a:ext cx="1143000" cy="57744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1600" b="0" strike="noStrike" spc="-1">
                  <a:solidFill>
                    <a:srgbClr val="FFFFFF"/>
                  </a:solidFill>
                  <a:latin typeface="Arial"/>
                  <a:ea typeface="Geneva"/>
                </a:rPr>
                <a:t>Low</a:t>
              </a:r>
              <a:endParaRPr lang="it-IT" sz="1600" b="0" strike="noStrike" spc="-1">
                <a:latin typeface="Arial"/>
              </a:endParaRPr>
            </a:p>
            <a:p>
              <a:pPr algn="ctr">
                <a:lnSpc>
                  <a:spcPct val="100000"/>
                </a:lnSpc>
              </a:pPr>
              <a:r>
                <a:rPr lang="it-IT" sz="1600" b="0" strike="noStrike" spc="-1">
                  <a:solidFill>
                    <a:srgbClr val="FFFFFF"/>
                  </a:solidFill>
                  <a:latin typeface="Arial"/>
                  <a:ea typeface="Geneva"/>
                </a:rPr>
                <a:t>Dose</a:t>
              </a:r>
              <a:endParaRPr lang="it-IT" sz="1600" b="0" strike="noStrike" spc="-1">
                <a:latin typeface="Arial"/>
              </a:endParaRPr>
            </a:p>
          </p:txBody>
        </p:sp>
        <p:sp>
          <p:nvSpPr>
            <p:cNvPr id="1321" name="CustomShape 19"/>
            <p:cNvSpPr/>
            <p:nvPr/>
          </p:nvSpPr>
          <p:spPr>
            <a:xfrm rot="15000">
              <a:off x="3225960" y="5534640"/>
              <a:ext cx="1325160" cy="57744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1600" b="0" strike="noStrike" spc="-1">
                  <a:solidFill>
                    <a:srgbClr val="FFFFFF"/>
                  </a:solidFill>
                  <a:latin typeface="Arial"/>
                  <a:ea typeface="Geneva"/>
                </a:rPr>
                <a:t>Moderate</a:t>
              </a:r>
              <a:endParaRPr lang="it-IT" sz="1600" b="0" strike="noStrike" spc="-1">
                <a:latin typeface="Arial"/>
              </a:endParaRPr>
            </a:p>
            <a:p>
              <a:pPr algn="ctr">
                <a:lnSpc>
                  <a:spcPct val="100000"/>
                </a:lnSpc>
              </a:pPr>
              <a:r>
                <a:rPr lang="it-IT" sz="1600" b="0" strike="noStrike" spc="-1">
                  <a:solidFill>
                    <a:srgbClr val="FFFFFF"/>
                  </a:solidFill>
                  <a:latin typeface="Arial"/>
                  <a:ea typeface="Geneva"/>
                </a:rPr>
                <a:t>Dose</a:t>
              </a:r>
              <a:endParaRPr lang="it-IT" sz="1600" b="0" strike="noStrike" spc="-1">
                <a:latin typeface="Arial"/>
              </a:endParaRPr>
            </a:p>
          </p:txBody>
        </p:sp>
        <p:sp>
          <p:nvSpPr>
            <p:cNvPr id="1322" name="CustomShape 20"/>
            <p:cNvSpPr/>
            <p:nvPr/>
          </p:nvSpPr>
          <p:spPr>
            <a:xfrm rot="15000">
              <a:off x="4542840" y="5534640"/>
              <a:ext cx="1319760" cy="57744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1600" b="0" strike="noStrike" spc="-1">
                  <a:solidFill>
                    <a:srgbClr val="FFFFFF"/>
                  </a:solidFill>
                  <a:latin typeface="Arial"/>
                  <a:ea typeface="Geneva"/>
                </a:rPr>
                <a:t>One High</a:t>
              </a:r>
              <a:endParaRPr lang="it-IT" sz="1600" b="0" strike="noStrike" spc="-1">
                <a:latin typeface="Arial"/>
              </a:endParaRPr>
            </a:p>
            <a:p>
              <a:pPr algn="ctr">
                <a:lnSpc>
                  <a:spcPct val="100000"/>
                </a:lnSpc>
              </a:pPr>
              <a:r>
                <a:rPr lang="it-IT" sz="1600" b="0" strike="noStrike" spc="-1">
                  <a:solidFill>
                    <a:srgbClr val="FFFFFF"/>
                  </a:solidFill>
                  <a:latin typeface="Arial"/>
                  <a:ea typeface="Geneva"/>
                </a:rPr>
                <a:t>Dose</a:t>
              </a:r>
              <a:endParaRPr lang="it-IT" sz="1600" b="0" strike="noStrike" spc="-1">
                <a:latin typeface="Arial"/>
              </a:endParaRPr>
            </a:p>
          </p:txBody>
        </p:sp>
        <p:sp>
          <p:nvSpPr>
            <p:cNvPr id="1323" name="CustomShape 21"/>
            <p:cNvSpPr/>
            <p:nvPr/>
          </p:nvSpPr>
          <p:spPr>
            <a:xfrm rot="15000">
              <a:off x="5849280" y="5534640"/>
              <a:ext cx="1323360" cy="57744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1600" b="0" strike="noStrike" spc="-1">
                  <a:solidFill>
                    <a:srgbClr val="FFFFFF"/>
                  </a:solidFill>
                  <a:latin typeface="Arial"/>
                  <a:ea typeface="Geneva"/>
                </a:rPr>
                <a:t>Two High</a:t>
              </a:r>
              <a:endParaRPr lang="it-IT" sz="1600" b="0" strike="noStrike" spc="-1">
                <a:latin typeface="Arial"/>
              </a:endParaRPr>
            </a:p>
            <a:p>
              <a:pPr algn="ctr">
                <a:lnSpc>
                  <a:spcPct val="100000"/>
                </a:lnSpc>
              </a:pPr>
              <a:r>
                <a:rPr lang="it-IT" sz="1600" b="0" strike="noStrike" spc="-1">
                  <a:solidFill>
                    <a:srgbClr val="FFFFFF"/>
                  </a:solidFill>
                  <a:latin typeface="Arial"/>
                  <a:ea typeface="Geneva"/>
                </a:rPr>
                <a:t>Dose</a:t>
              </a:r>
              <a:endParaRPr lang="it-IT" sz="1600" b="0" strike="noStrike" spc="-1">
                <a:latin typeface="Arial"/>
              </a:endParaRPr>
            </a:p>
          </p:txBody>
        </p:sp>
      </p:grpSp>
      <p:sp>
        <p:nvSpPr>
          <p:cNvPr id="1324" name="CustomShape 22"/>
          <p:cNvSpPr/>
          <p:nvPr/>
        </p:nvSpPr>
        <p:spPr>
          <a:xfrm>
            <a:off x="1770120" y="1402560"/>
            <a:ext cx="5468400" cy="57816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2000" b="0" strike="noStrike" spc="-1">
                <a:solidFill>
                  <a:srgbClr val="FFFFFF"/>
                </a:solidFill>
                <a:latin typeface="Arial"/>
                <a:ea typeface="Geneva"/>
              </a:rPr>
              <a:t>Mortality Risk</a:t>
            </a:r>
            <a:endParaRPr lang="it-IT" sz="2000" b="0" strike="noStrike" spc="-1">
              <a:latin typeface="Arial"/>
            </a:endParaRPr>
          </a:p>
          <a:p>
            <a:pPr algn="ctr">
              <a:lnSpc>
                <a:spcPct val="100000"/>
              </a:lnSpc>
            </a:pPr>
            <a:r>
              <a:rPr lang="it-IT" sz="1200" b="0" strike="noStrike" spc="-1">
                <a:solidFill>
                  <a:srgbClr val="FFFFFF"/>
                </a:solidFill>
                <a:latin typeface="Arial"/>
                <a:ea typeface="Geneva"/>
              </a:rPr>
              <a:t>N = 3462</a:t>
            </a:r>
            <a:endParaRPr lang="it-IT" sz="1200" b="0" strike="noStrike" spc="-1">
              <a:latin typeface="Arial"/>
            </a:endParaRPr>
          </a:p>
        </p:txBody>
      </p:sp>
      <p:sp>
        <p:nvSpPr>
          <p:cNvPr id="1325" name="CustomShape 23"/>
          <p:cNvSpPr/>
          <p:nvPr/>
        </p:nvSpPr>
        <p:spPr>
          <a:xfrm>
            <a:off x="-23400" y="6544080"/>
            <a:ext cx="1869840" cy="212040"/>
          </a:xfrm>
          <a:prstGeom prst="rect">
            <a:avLst/>
          </a:prstGeom>
          <a:noFill/>
          <a:ln w="57240">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spcBef>
                <a:spcPts val="499"/>
              </a:spcBef>
              <a:spcAft>
                <a:spcPts val="499"/>
              </a:spcAft>
            </a:pPr>
            <a:r>
              <a:rPr lang="it-IT" sz="800" b="0" strike="noStrike" spc="-1">
                <a:solidFill>
                  <a:srgbClr val="FFFFFF"/>
                </a:solidFill>
                <a:latin typeface="Arial"/>
                <a:ea typeface="Geneva"/>
              </a:rPr>
              <a:t>Samuels LE et al , J Card Surg. 1999</a:t>
            </a:r>
            <a:endParaRPr lang="it-IT" sz="800" b="0" strike="noStrike" spc="-1">
              <a:latin typeface="Arial"/>
            </a:endParaRPr>
          </a:p>
        </p:txBody>
      </p:sp>
      <p:sp>
        <p:nvSpPr>
          <p:cNvPr id="1326" name="CustomShape 24"/>
          <p:cNvSpPr/>
          <p:nvPr/>
        </p:nvSpPr>
        <p:spPr>
          <a:xfrm>
            <a:off x="3249720" y="2262240"/>
            <a:ext cx="5528160" cy="4051080"/>
          </a:xfrm>
          <a:prstGeom prst="roundRect">
            <a:avLst>
              <a:gd name="adj" fmla="val 5685"/>
            </a:avLst>
          </a:prstGeom>
          <a:noFill/>
          <a:ln w="9360">
            <a:solidFill>
              <a:schemeClr val="accent5">
                <a:lumMod val="40000"/>
                <a:lumOff val="60000"/>
              </a:schemeClr>
            </a:solidFill>
            <a:round/>
            <a:tailEnd type="triangle" w="med" len="med"/>
          </a:ln>
          <a:effectLst>
            <a:outerShdw blurRad="50800" dist="38100" dir="5400000" rotWithShape="0">
              <a:srgbClr val="000000">
                <a:alpha val="20000"/>
              </a:srgbClr>
            </a:outerShdw>
          </a:effectLst>
        </p:spPr>
        <p:style>
          <a:lnRef idx="0">
            <a:scrgbClr r="0" g="0" b="0"/>
          </a:lnRef>
          <a:fillRef idx="0">
            <a:scrgbClr r="0" g="0" b="0"/>
          </a:fillRef>
          <a:effectRef idx="0">
            <a:scrgbClr r="0" g="0" b="0"/>
          </a:effectRef>
          <a:fontRef idx="minor"/>
        </p:style>
      </p:sp>
      <p:sp>
        <p:nvSpPr>
          <p:cNvPr id="1327" name="CustomShape 25"/>
          <p:cNvSpPr/>
          <p:nvPr/>
        </p:nvSpPr>
        <p:spPr>
          <a:xfrm>
            <a:off x="1440" y="6950520"/>
            <a:ext cx="548280" cy="166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500" b="0" strike="noStrike" spc="-1">
                <a:solidFill>
                  <a:srgbClr val="808080"/>
                </a:solidFill>
                <a:latin typeface="Arial"/>
              </a:rPr>
              <a:t>IMP-1221-16</a:t>
            </a:r>
            <a:endParaRPr lang="it-IT" sz="500" b="0" strike="noStrike" spc="-1">
              <a:latin typeface="Aria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 name="CustomShape 1"/>
          <p:cNvSpPr/>
          <p:nvPr/>
        </p:nvSpPr>
        <p:spPr>
          <a:xfrm>
            <a:off x="109440" y="118800"/>
            <a:ext cx="8993160" cy="902880"/>
          </a:xfrm>
          <a:prstGeom prst="rect">
            <a:avLst/>
          </a:prstGeom>
          <a:noFill/>
          <a:ln w="9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3600" b="0" strike="noStrike" spc="-1">
                <a:solidFill>
                  <a:srgbClr val="FED571"/>
                </a:solidFill>
                <a:latin typeface="Arial"/>
                <a:ea typeface="msgothic"/>
              </a:rPr>
              <a:t> </a:t>
            </a:r>
            <a:endParaRPr lang="it-IT" sz="3600" b="0" strike="noStrike" spc="-1">
              <a:latin typeface="Arial"/>
            </a:endParaRPr>
          </a:p>
        </p:txBody>
      </p:sp>
      <p:sp>
        <p:nvSpPr>
          <p:cNvPr id="1329" name="TextShape 2"/>
          <p:cNvSpPr txBox="1"/>
          <p:nvPr/>
        </p:nvSpPr>
        <p:spPr>
          <a:xfrm>
            <a:off x="284040" y="47520"/>
            <a:ext cx="8628120" cy="735840"/>
          </a:xfrm>
          <a:prstGeom prst="rect">
            <a:avLst/>
          </a:prstGeom>
          <a:noFill/>
          <a:ln w="9360">
            <a:noFill/>
          </a:ln>
        </p:spPr>
        <p:txBody>
          <a:bodyPr/>
          <a:lstStyle/>
          <a:p>
            <a:pPr algn="ctr">
              <a:lnSpc>
                <a:spcPct val="100000"/>
              </a:lnSpc>
            </a:pPr>
            <a:r>
              <a:rPr lang="it-IT" sz="2800" b="1" strike="noStrike" cap="small" spc="-1" dirty="0">
                <a:solidFill>
                  <a:srgbClr val="FFFF00"/>
                </a:solidFill>
                <a:latin typeface="Arial"/>
              </a:rPr>
              <a:t>No </a:t>
            </a:r>
            <a:r>
              <a:rPr lang="it-IT" sz="2800" b="1" strike="noStrike" cap="small" spc="-1" dirty="0" err="1">
                <a:solidFill>
                  <a:srgbClr val="FFFF00"/>
                </a:solidFill>
                <a:latin typeface="Arial"/>
              </a:rPr>
              <a:t>Hemodynamic</a:t>
            </a:r>
            <a:r>
              <a:rPr lang="it-IT" sz="2800" b="1" strike="noStrike" cap="small" spc="-1" dirty="0">
                <a:solidFill>
                  <a:srgbClr val="FFFF00"/>
                </a:solidFill>
                <a:latin typeface="Arial"/>
              </a:rPr>
              <a:t> Benefit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IABP </a:t>
            </a:r>
            <a:r>
              <a:rPr lang="it-IT" sz="2800" b="1" strike="noStrike" cap="small" spc="-1" dirty="0" err="1">
                <a:solidFill>
                  <a:srgbClr val="FFFF00"/>
                </a:solidFill>
                <a:latin typeface="Arial"/>
              </a:rPr>
              <a:t>when</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Compared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to</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Medical</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Therapy</a:t>
            </a:r>
            <a:r>
              <a:rPr dirty="0"/>
              <a:t/>
            </a:r>
            <a:br>
              <a:rPr dirty="0"/>
            </a:br>
            <a:r>
              <a:rPr dirty="0"/>
              <a:t/>
            </a:r>
            <a:br>
              <a:rPr dirty="0"/>
            </a:br>
            <a:r>
              <a:rPr lang="it-IT" sz="2800" b="0" strike="noStrike" cap="small" spc="-1" dirty="0">
                <a:solidFill>
                  <a:srgbClr val="FDB913"/>
                </a:solidFill>
                <a:latin typeface="Arial"/>
              </a:rPr>
              <a:t> </a:t>
            </a:r>
            <a:endParaRPr lang="it-IT" sz="2800" b="0" strike="noStrike" spc="-1" dirty="0">
              <a:solidFill>
                <a:srgbClr val="FFFFFF"/>
              </a:solidFill>
              <a:latin typeface="Arial"/>
            </a:endParaRPr>
          </a:p>
        </p:txBody>
      </p:sp>
      <p:sp>
        <p:nvSpPr>
          <p:cNvPr id="1330" name="CustomShape 3"/>
          <p:cNvSpPr/>
          <p:nvPr/>
        </p:nvSpPr>
        <p:spPr>
          <a:xfrm>
            <a:off x="1657440" y="1831320"/>
            <a:ext cx="5829120" cy="1828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200" b="0" strike="noStrike" spc="-1">
                <a:solidFill>
                  <a:srgbClr val="FFFFFF"/>
                </a:solidFill>
                <a:latin typeface="Arial"/>
              </a:rPr>
              <a:t>IABP SHOCK I Randomized Controlled Trial </a:t>
            </a:r>
            <a:r>
              <a:rPr lang="it-IT" sz="1050" b="0" strike="noStrike" spc="-1">
                <a:solidFill>
                  <a:srgbClr val="FFFFFF"/>
                </a:solidFill>
                <a:latin typeface="Arial"/>
              </a:rPr>
              <a:t>(N=40)</a:t>
            </a:r>
            <a:endParaRPr lang="it-IT" sz="1050" b="0" strike="noStrike" spc="-1">
              <a:latin typeface="Arial"/>
            </a:endParaRPr>
          </a:p>
        </p:txBody>
      </p:sp>
      <p:sp>
        <p:nvSpPr>
          <p:cNvPr id="1331" name="CustomShape 4"/>
          <p:cNvSpPr/>
          <p:nvPr/>
        </p:nvSpPr>
        <p:spPr>
          <a:xfrm>
            <a:off x="8280" y="6620760"/>
            <a:ext cx="2140920" cy="227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b"/>
          <a:lstStyle/>
          <a:p>
            <a:pPr>
              <a:lnSpc>
                <a:spcPct val="150000"/>
              </a:lnSpc>
            </a:pPr>
            <a:r>
              <a:rPr lang="it-IT" sz="600" b="0" strike="noStrike" spc="-1">
                <a:solidFill>
                  <a:srgbClr val="B2B2B2"/>
                </a:solidFill>
                <a:latin typeface="arial"/>
              </a:rPr>
              <a:t> </a:t>
            </a:r>
            <a:r>
              <a:rPr lang="it-IT" sz="600" b="0" strike="noStrike" spc="-1">
                <a:solidFill>
                  <a:srgbClr val="B2B2B2"/>
                </a:solidFill>
                <a:latin typeface="Arial"/>
                <a:ea typeface="msgothic"/>
              </a:rPr>
              <a:t>Prondzinsky R, et al. Crit Care Med. 2010;38(1):152-160.</a:t>
            </a:r>
            <a:endParaRPr lang="it-IT" sz="600" b="0" strike="noStrike" spc="-1">
              <a:latin typeface="Arial"/>
            </a:endParaRPr>
          </a:p>
        </p:txBody>
      </p:sp>
      <p:grpSp>
        <p:nvGrpSpPr>
          <p:cNvPr id="1332" name="Group 5"/>
          <p:cNvGrpSpPr/>
          <p:nvPr/>
        </p:nvGrpSpPr>
        <p:grpSpPr>
          <a:xfrm>
            <a:off x="4737960" y="2388600"/>
            <a:ext cx="3963960" cy="3709800"/>
            <a:chOff x="4737960" y="2388600"/>
            <a:chExt cx="3963960" cy="3709800"/>
          </a:xfrm>
        </p:grpSpPr>
        <p:grpSp>
          <p:nvGrpSpPr>
            <p:cNvPr id="1333" name="Group 6"/>
            <p:cNvGrpSpPr/>
            <p:nvPr/>
          </p:nvGrpSpPr>
          <p:grpSpPr>
            <a:xfrm>
              <a:off x="5130000" y="2657880"/>
              <a:ext cx="3571920" cy="3227040"/>
              <a:chOff x="5130000" y="2657880"/>
              <a:chExt cx="3571920" cy="3227040"/>
            </a:xfrm>
          </p:grpSpPr>
          <p:pic>
            <p:nvPicPr>
              <p:cNvPr id="1334" name="Picture 19"/>
              <p:cNvPicPr/>
              <p:nvPr/>
            </p:nvPicPr>
            <p:blipFill>
              <a:blip r:embed="rId3" cstate="print"/>
              <a:srcRect l="6008" b="11925"/>
              <a:stretch/>
            </p:blipFill>
            <p:spPr>
              <a:xfrm>
                <a:off x="5130000" y="2657880"/>
                <a:ext cx="3571920" cy="3227040"/>
              </a:xfrm>
              <a:prstGeom prst="rect">
                <a:avLst/>
              </a:prstGeom>
              <a:ln>
                <a:noFill/>
              </a:ln>
            </p:spPr>
          </p:pic>
          <p:sp>
            <p:nvSpPr>
              <p:cNvPr id="1335" name="CustomShape 7"/>
              <p:cNvSpPr/>
              <p:nvPr/>
            </p:nvSpPr>
            <p:spPr>
              <a:xfrm>
                <a:off x="5785200" y="4992120"/>
                <a:ext cx="2445480" cy="24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000" b="0" strike="noStrike" spc="-1">
                    <a:solidFill>
                      <a:srgbClr val="FFFFFF"/>
                    </a:solidFill>
                    <a:latin typeface="Arial"/>
                  </a:rPr>
                  <a:t>CPO = MAP </a:t>
                </a:r>
                <a:r>
                  <a:rPr lang="it-IT" sz="1000" b="0" strike="noStrike" spc="-1">
                    <a:solidFill>
                      <a:srgbClr val="FFFFFF"/>
                    </a:solidFill>
                    <a:latin typeface="Symbol"/>
                  </a:rPr>
                  <a:t></a:t>
                </a:r>
                <a:r>
                  <a:rPr lang="it-IT" sz="1000" b="0" strike="noStrike" spc="-1">
                    <a:solidFill>
                      <a:srgbClr val="FFFFFF"/>
                    </a:solidFill>
                    <a:latin typeface="Arial"/>
                  </a:rPr>
                  <a:t> Cardiac Output </a:t>
                </a:r>
                <a:r>
                  <a:rPr lang="it-IT" sz="1000" b="0" strike="noStrike" spc="-1">
                    <a:solidFill>
                      <a:srgbClr val="FFFFFF"/>
                    </a:solidFill>
                    <a:latin typeface="Symbol"/>
                  </a:rPr>
                  <a:t></a:t>
                </a:r>
                <a:r>
                  <a:rPr lang="it-IT" sz="1000" b="0" strike="noStrike" spc="-1">
                    <a:solidFill>
                      <a:srgbClr val="FFFFFF"/>
                    </a:solidFill>
                    <a:latin typeface="Arial"/>
                  </a:rPr>
                  <a:t> 0.0022</a:t>
                </a:r>
                <a:endParaRPr lang="it-IT" sz="1000" b="0" strike="noStrike" spc="-1">
                  <a:latin typeface="Arial"/>
                </a:endParaRPr>
              </a:p>
            </p:txBody>
          </p:sp>
        </p:grpSp>
        <p:grpSp>
          <p:nvGrpSpPr>
            <p:cNvPr id="1336" name="Group 8"/>
            <p:cNvGrpSpPr/>
            <p:nvPr/>
          </p:nvGrpSpPr>
          <p:grpSpPr>
            <a:xfrm>
              <a:off x="5758560" y="2388600"/>
              <a:ext cx="1363320" cy="333720"/>
              <a:chOff x="5758560" y="2388600"/>
              <a:chExt cx="1363320" cy="333720"/>
            </a:xfrm>
          </p:grpSpPr>
          <p:sp>
            <p:nvSpPr>
              <p:cNvPr id="1337" name="CustomShape 9"/>
              <p:cNvSpPr/>
              <p:nvPr/>
            </p:nvSpPr>
            <p:spPr>
              <a:xfrm>
                <a:off x="5835960" y="2388600"/>
                <a:ext cx="128592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a:solidFill>
                      <a:srgbClr val="FFFFFF"/>
                    </a:solidFill>
                    <a:latin typeface="Arial"/>
                  </a:rPr>
                  <a:t>IABP (n=19)</a:t>
                </a:r>
                <a:endParaRPr lang="it-IT" sz="800" b="0" strike="noStrike" spc="-1">
                  <a:latin typeface="Arial"/>
                </a:endParaRPr>
              </a:p>
              <a:p>
                <a:pPr>
                  <a:lnSpc>
                    <a:spcPct val="100000"/>
                  </a:lnSpc>
                </a:pPr>
                <a:r>
                  <a:rPr lang="it-IT" sz="800" b="0" strike="noStrike" spc="-1">
                    <a:solidFill>
                      <a:srgbClr val="FFFFFF"/>
                    </a:solidFill>
                    <a:latin typeface="Arial"/>
                  </a:rPr>
                  <a:t>Medical Therapy  (n=21)</a:t>
                </a:r>
                <a:endParaRPr lang="it-IT" sz="800" b="0" strike="noStrike" spc="-1">
                  <a:latin typeface="Arial"/>
                </a:endParaRPr>
              </a:p>
            </p:txBody>
          </p:sp>
          <p:sp>
            <p:nvSpPr>
              <p:cNvPr id="1338" name="Line 10"/>
              <p:cNvSpPr/>
              <p:nvPr/>
            </p:nvSpPr>
            <p:spPr>
              <a:xfrm flipH="1">
                <a:off x="5758560" y="2529000"/>
                <a:ext cx="116280" cy="360"/>
              </a:xfrm>
              <a:prstGeom prst="line">
                <a:avLst/>
              </a:prstGeom>
              <a:ln w="19080">
                <a:solidFill>
                  <a:srgbClr val="FF3399"/>
                </a:solidFill>
                <a:round/>
              </a:ln>
            </p:spPr>
            <p:style>
              <a:lnRef idx="1">
                <a:schemeClr val="accent1"/>
              </a:lnRef>
              <a:fillRef idx="0">
                <a:schemeClr val="accent1"/>
              </a:fillRef>
              <a:effectRef idx="0">
                <a:schemeClr val="accent1"/>
              </a:effectRef>
              <a:fontRef idx="minor"/>
            </p:style>
          </p:sp>
          <p:sp>
            <p:nvSpPr>
              <p:cNvPr id="1339" name="Line 11"/>
              <p:cNvSpPr/>
              <p:nvPr/>
            </p:nvSpPr>
            <p:spPr>
              <a:xfrm flipH="1">
                <a:off x="5758560" y="2671560"/>
                <a:ext cx="116280" cy="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grpSp>
        <p:sp>
          <p:nvSpPr>
            <p:cNvPr id="1340" name="CustomShape 12"/>
            <p:cNvSpPr/>
            <p:nvPr/>
          </p:nvSpPr>
          <p:spPr>
            <a:xfrm rot="16200000">
              <a:off x="4223160" y="3898440"/>
              <a:ext cx="1424160" cy="394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000" b="0" strike="noStrike" spc="-1">
                  <a:solidFill>
                    <a:srgbClr val="FFFFFF"/>
                  </a:solidFill>
                  <a:latin typeface="Arial"/>
                </a:rPr>
                <a:t>Cardiac Power Output</a:t>
              </a:r>
              <a:r>
                <a:t/>
              </a:r>
              <a:br/>
              <a:r>
                <a:rPr lang="it-IT" sz="1000" b="0" strike="noStrike" spc="-1">
                  <a:solidFill>
                    <a:srgbClr val="FFFFFF"/>
                  </a:solidFill>
                  <a:latin typeface="Arial"/>
                </a:rPr>
                <a:t>(CPO in watts)</a:t>
              </a:r>
              <a:endParaRPr lang="it-IT" sz="1000" b="0" strike="noStrike" spc="-1">
                <a:latin typeface="Arial"/>
              </a:endParaRPr>
            </a:p>
          </p:txBody>
        </p:sp>
        <p:sp>
          <p:nvSpPr>
            <p:cNvPr id="1341" name="CustomShape 13"/>
            <p:cNvSpPr/>
            <p:nvPr/>
          </p:nvSpPr>
          <p:spPr>
            <a:xfrm>
              <a:off x="6467040" y="5855760"/>
              <a:ext cx="844200" cy="24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000" b="0" strike="noStrike" spc="-1">
                  <a:solidFill>
                    <a:srgbClr val="FFFFFF"/>
                  </a:solidFill>
                  <a:latin typeface="Arial"/>
                </a:rPr>
                <a:t>Time, hours</a:t>
              </a:r>
              <a:endParaRPr lang="it-IT" sz="1000" b="0" strike="noStrike" spc="-1">
                <a:latin typeface="Arial"/>
              </a:endParaRPr>
            </a:p>
          </p:txBody>
        </p:sp>
      </p:grpSp>
      <p:grpSp>
        <p:nvGrpSpPr>
          <p:cNvPr id="1342" name="Group 14"/>
          <p:cNvGrpSpPr/>
          <p:nvPr/>
        </p:nvGrpSpPr>
        <p:grpSpPr>
          <a:xfrm>
            <a:off x="441360" y="2388600"/>
            <a:ext cx="3645000" cy="3751560"/>
            <a:chOff x="441360" y="2388600"/>
            <a:chExt cx="3645000" cy="3751560"/>
          </a:xfrm>
        </p:grpSpPr>
        <p:pic>
          <p:nvPicPr>
            <p:cNvPr id="1343" name="Picture 2"/>
            <p:cNvPicPr/>
            <p:nvPr/>
          </p:nvPicPr>
          <p:blipFill>
            <a:blip r:embed="rId4" cstate="print"/>
            <a:srcRect l="26166" t="25483" r="24981" b="19047"/>
            <a:stretch/>
          </p:blipFill>
          <p:spPr>
            <a:xfrm>
              <a:off x="564480" y="2637360"/>
              <a:ext cx="3521880" cy="3502800"/>
            </a:xfrm>
            <a:prstGeom prst="rect">
              <a:avLst/>
            </a:prstGeom>
            <a:ln>
              <a:noFill/>
            </a:ln>
          </p:spPr>
        </p:pic>
        <p:grpSp>
          <p:nvGrpSpPr>
            <p:cNvPr id="1344" name="Group 15"/>
            <p:cNvGrpSpPr/>
            <p:nvPr/>
          </p:nvGrpSpPr>
          <p:grpSpPr>
            <a:xfrm>
              <a:off x="1361880" y="2388600"/>
              <a:ext cx="1363680" cy="333720"/>
              <a:chOff x="1361880" y="2388600"/>
              <a:chExt cx="1363680" cy="333720"/>
            </a:xfrm>
          </p:grpSpPr>
          <p:sp>
            <p:nvSpPr>
              <p:cNvPr id="1345" name="CustomShape 16"/>
              <p:cNvSpPr/>
              <p:nvPr/>
            </p:nvSpPr>
            <p:spPr>
              <a:xfrm>
                <a:off x="1439640" y="2388600"/>
                <a:ext cx="128592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a:solidFill>
                      <a:srgbClr val="FFFFFF"/>
                    </a:solidFill>
                    <a:latin typeface="Arial"/>
                  </a:rPr>
                  <a:t>IABP (n=19)</a:t>
                </a:r>
                <a:endParaRPr lang="it-IT" sz="800" b="0" strike="noStrike" spc="-1">
                  <a:latin typeface="Arial"/>
                </a:endParaRPr>
              </a:p>
              <a:p>
                <a:pPr>
                  <a:lnSpc>
                    <a:spcPct val="100000"/>
                  </a:lnSpc>
                </a:pPr>
                <a:r>
                  <a:rPr lang="it-IT" sz="800" b="0" strike="noStrike" spc="-1">
                    <a:solidFill>
                      <a:srgbClr val="FFFFFF"/>
                    </a:solidFill>
                    <a:latin typeface="Arial"/>
                  </a:rPr>
                  <a:t>Medical Therapy  (n=21)</a:t>
                </a:r>
                <a:endParaRPr lang="it-IT" sz="800" b="0" strike="noStrike" spc="-1">
                  <a:latin typeface="Arial"/>
                </a:endParaRPr>
              </a:p>
            </p:txBody>
          </p:sp>
          <p:sp>
            <p:nvSpPr>
              <p:cNvPr id="1346" name="Line 17"/>
              <p:cNvSpPr/>
              <p:nvPr/>
            </p:nvSpPr>
            <p:spPr>
              <a:xfrm flipH="1">
                <a:off x="1361880" y="2529000"/>
                <a:ext cx="116280" cy="360"/>
              </a:xfrm>
              <a:prstGeom prst="line">
                <a:avLst/>
              </a:prstGeom>
              <a:ln w="19080">
                <a:solidFill>
                  <a:srgbClr val="FF3399"/>
                </a:solidFill>
                <a:round/>
              </a:ln>
            </p:spPr>
            <p:style>
              <a:lnRef idx="1">
                <a:schemeClr val="accent1"/>
              </a:lnRef>
              <a:fillRef idx="0">
                <a:schemeClr val="accent1"/>
              </a:fillRef>
              <a:effectRef idx="0">
                <a:schemeClr val="accent1"/>
              </a:effectRef>
              <a:fontRef idx="minor"/>
            </p:style>
          </p:sp>
          <p:sp>
            <p:nvSpPr>
              <p:cNvPr id="1347" name="Line 18"/>
              <p:cNvSpPr/>
              <p:nvPr/>
            </p:nvSpPr>
            <p:spPr>
              <a:xfrm flipH="1">
                <a:off x="1361880" y="2671560"/>
                <a:ext cx="116280" cy="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grpSp>
        <p:sp>
          <p:nvSpPr>
            <p:cNvPr id="1348" name="CustomShape 19"/>
            <p:cNvSpPr/>
            <p:nvPr/>
          </p:nvSpPr>
          <p:spPr>
            <a:xfrm rot="16200000">
              <a:off x="-222480" y="4030560"/>
              <a:ext cx="1570680" cy="242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000" b="0" strike="noStrike" spc="-1">
                  <a:solidFill>
                    <a:srgbClr val="FFFFFF"/>
                  </a:solidFill>
                  <a:latin typeface="Arial"/>
                </a:rPr>
                <a:t>Cardiac Index (L/min/m</a:t>
              </a:r>
              <a:r>
                <a:rPr lang="it-IT" sz="1000" b="0" strike="noStrike" spc="-1" baseline="30000">
                  <a:solidFill>
                    <a:srgbClr val="FFFFFF"/>
                  </a:solidFill>
                  <a:latin typeface="Arial"/>
                </a:rPr>
                <a:t>2</a:t>
              </a:r>
              <a:r>
                <a:rPr lang="it-IT" sz="1000" b="0" strike="noStrike" spc="-1">
                  <a:solidFill>
                    <a:srgbClr val="FFFFFF"/>
                  </a:solidFill>
                  <a:latin typeface="Arial"/>
                </a:rPr>
                <a:t>)</a:t>
              </a:r>
              <a:endParaRPr lang="it-IT" sz="1000" b="0" strike="noStrike" spc="-1">
                <a:latin typeface="Arial"/>
              </a:endParaRPr>
            </a:p>
          </p:txBody>
        </p:sp>
        <p:sp>
          <p:nvSpPr>
            <p:cNvPr id="1349" name="CustomShape 20"/>
            <p:cNvSpPr/>
            <p:nvPr/>
          </p:nvSpPr>
          <p:spPr>
            <a:xfrm>
              <a:off x="2096640" y="5855760"/>
              <a:ext cx="795240" cy="24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000" b="0" strike="noStrike" spc="-1">
                  <a:solidFill>
                    <a:srgbClr val="FFFFFF"/>
                  </a:solidFill>
                  <a:latin typeface="Arial"/>
                </a:rPr>
                <a:t>Time, days</a:t>
              </a:r>
              <a:endParaRPr lang="it-IT" sz="1000" b="0" strike="noStrike" spc="-1">
                <a:latin typeface="Arial"/>
              </a:endParaRPr>
            </a:p>
          </p:txBody>
        </p:sp>
      </p:grpSp>
      <p:sp>
        <p:nvSpPr>
          <p:cNvPr id="1350" name="CustomShape 21"/>
          <p:cNvSpPr/>
          <p:nvPr/>
        </p:nvSpPr>
        <p:spPr>
          <a:xfrm>
            <a:off x="8429400" y="6553440"/>
            <a:ext cx="574200" cy="18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600" b="0" strike="noStrike" spc="-1">
                <a:solidFill>
                  <a:srgbClr val="FFFFFF"/>
                </a:solidFill>
                <a:latin typeface="Arial"/>
              </a:rPr>
              <a:t>IM2-218-16</a:t>
            </a:r>
            <a:endParaRPr lang="it-IT" sz="600" b="0" strike="noStrike" spc="-1">
              <a:latin typeface="Aria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CustomShape 1"/>
          <p:cNvSpPr/>
          <p:nvPr/>
        </p:nvSpPr>
        <p:spPr>
          <a:xfrm>
            <a:off x="109440" y="118800"/>
            <a:ext cx="8993160" cy="902880"/>
          </a:xfrm>
          <a:prstGeom prst="rect">
            <a:avLst/>
          </a:prstGeom>
          <a:noFill/>
          <a:ln w="9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3600" b="0" strike="noStrike" spc="-1">
                <a:solidFill>
                  <a:srgbClr val="FED571"/>
                </a:solidFill>
                <a:latin typeface="Arial"/>
                <a:ea typeface="msgothic"/>
              </a:rPr>
              <a:t> </a:t>
            </a:r>
            <a:endParaRPr lang="it-IT" sz="3600" b="0" strike="noStrike" spc="-1">
              <a:latin typeface="Arial"/>
            </a:endParaRPr>
          </a:p>
        </p:txBody>
      </p:sp>
      <p:sp>
        <p:nvSpPr>
          <p:cNvPr id="1352" name="TextShape 2"/>
          <p:cNvSpPr txBox="1"/>
          <p:nvPr/>
        </p:nvSpPr>
        <p:spPr>
          <a:xfrm>
            <a:off x="445320" y="-1230480"/>
            <a:ext cx="8586360" cy="735840"/>
          </a:xfrm>
          <a:prstGeom prst="rect">
            <a:avLst/>
          </a:prstGeom>
          <a:noFill/>
          <a:ln w="9360">
            <a:noFill/>
          </a:ln>
        </p:spPr>
        <p:txBody>
          <a:bodyPr/>
          <a:lstStyle/>
          <a:p>
            <a:pPr>
              <a:lnSpc>
                <a:spcPct val="100000"/>
              </a:lnSpc>
            </a:pPr>
            <a:r>
              <a:t/>
            </a:r>
            <a:br/>
            <a:r>
              <a:rPr lang="it-IT" sz="2800" b="0" strike="noStrike" cap="small" spc="-1">
                <a:solidFill>
                  <a:srgbClr val="FDB913"/>
                </a:solidFill>
                <a:latin typeface="Arial"/>
              </a:rPr>
              <a:t> </a:t>
            </a:r>
            <a:endParaRPr lang="it-IT" sz="2800" b="0" strike="noStrike" spc="-1">
              <a:solidFill>
                <a:srgbClr val="FFFFFF"/>
              </a:solidFill>
              <a:latin typeface="Arial"/>
            </a:endParaRPr>
          </a:p>
        </p:txBody>
      </p:sp>
      <p:sp>
        <p:nvSpPr>
          <p:cNvPr id="1353" name="CustomShape 3"/>
          <p:cNvSpPr/>
          <p:nvPr/>
        </p:nvSpPr>
        <p:spPr>
          <a:xfrm>
            <a:off x="61560" y="5824440"/>
            <a:ext cx="7923960" cy="302760"/>
          </a:xfrm>
          <a:prstGeom prst="rect">
            <a:avLst/>
          </a:prstGeom>
          <a:noFill/>
          <a:ln w="9360">
            <a:noFill/>
          </a:ln>
        </p:spPr>
        <p:style>
          <a:lnRef idx="0">
            <a:scrgbClr r="0" g="0" b="0"/>
          </a:lnRef>
          <a:fillRef idx="0">
            <a:scrgbClr r="0" g="0" b="0"/>
          </a:fillRef>
          <a:effectRef idx="0">
            <a:scrgbClr r="0" g="0" b="0"/>
          </a:effectRef>
          <a:fontRef idx="minor"/>
        </p:style>
        <p:txBody>
          <a:bodyPr lIns="0" tIns="0" rIns="0" bIns="0"/>
          <a:lstStyle/>
          <a:p>
            <a:pPr>
              <a:lnSpc>
                <a:spcPct val="150000"/>
              </a:lnSpc>
            </a:pPr>
            <a:r>
              <a:rPr lang="it-IT" sz="900" b="0" strike="noStrike" spc="-1">
                <a:solidFill>
                  <a:srgbClr val="FFFFFF"/>
                </a:solidFill>
                <a:latin typeface="arial"/>
              </a:rPr>
              <a:t> APACHE: Acute Physiologic and Chronic Health Evaluation—severity-of-disease classification system.</a:t>
            </a:r>
            <a:r>
              <a:rPr lang="it-IT" sz="900" b="0" strike="noStrike" spc="-1" baseline="30000">
                <a:solidFill>
                  <a:srgbClr val="FFFFFF"/>
                </a:solidFill>
                <a:latin typeface="arial"/>
              </a:rPr>
              <a:t>3</a:t>
            </a:r>
            <a:endParaRPr lang="it-IT" sz="900" b="0" strike="noStrike" spc="-1">
              <a:latin typeface="Arial"/>
            </a:endParaRPr>
          </a:p>
        </p:txBody>
      </p:sp>
      <p:sp>
        <p:nvSpPr>
          <p:cNvPr id="1354" name="CustomShape 4"/>
          <p:cNvSpPr/>
          <p:nvPr/>
        </p:nvSpPr>
        <p:spPr>
          <a:xfrm>
            <a:off x="4738680" y="2052720"/>
            <a:ext cx="4081680" cy="4874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100" b="0" strike="noStrike" spc="-1">
                <a:solidFill>
                  <a:srgbClr val="FFFFFF"/>
                </a:solidFill>
                <a:latin typeface="Arial"/>
              </a:rPr>
              <a:t>IABP-SHOCK II </a:t>
            </a:r>
            <a:endParaRPr lang="it-IT" sz="1100" b="0" strike="noStrike" spc="-1">
              <a:latin typeface="Arial"/>
            </a:endParaRPr>
          </a:p>
          <a:p>
            <a:pPr algn="ctr">
              <a:lnSpc>
                <a:spcPct val="100000"/>
              </a:lnSpc>
            </a:pPr>
            <a:r>
              <a:rPr lang="it-IT" sz="1100" b="0" strike="noStrike" spc="-1">
                <a:solidFill>
                  <a:srgbClr val="FFFFFF"/>
                </a:solidFill>
                <a:latin typeface="Arial"/>
              </a:rPr>
              <a:t>Randomized Controlled Trial</a:t>
            </a:r>
            <a:r>
              <a:rPr lang="it-IT" sz="1100" b="0" strike="noStrike" spc="-1" baseline="30000">
                <a:solidFill>
                  <a:srgbClr val="FFFFFF"/>
                </a:solidFill>
                <a:latin typeface="Arial"/>
              </a:rPr>
              <a:t>2</a:t>
            </a:r>
            <a:endParaRPr lang="it-IT" sz="1100" b="0" strike="noStrike" spc="-1">
              <a:latin typeface="Arial"/>
            </a:endParaRPr>
          </a:p>
          <a:p>
            <a:pPr algn="ctr">
              <a:lnSpc>
                <a:spcPct val="100000"/>
              </a:lnSpc>
            </a:pPr>
            <a:r>
              <a:rPr lang="it-IT" sz="1000" b="0" strike="noStrike" spc="-1">
                <a:solidFill>
                  <a:srgbClr val="FFFFFF"/>
                </a:solidFill>
                <a:latin typeface="Arial"/>
              </a:rPr>
              <a:t>(N=600)</a:t>
            </a:r>
            <a:endParaRPr lang="it-IT" sz="1000" b="0" strike="noStrike" spc="-1">
              <a:latin typeface="Arial"/>
            </a:endParaRPr>
          </a:p>
        </p:txBody>
      </p:sp>
      <p:sp>
        <p:nvSpPr>
          <p:cNvPr id="1355" name="CustomShape 5"/>
          <p:cNvSpPr/>
          <p:nvPr/>
        </p:nvSpPr>
        <p:spPr>
          <a:xfrm>
            <a:off x="154800" y="2098800"/>
            <a:ext cx="4081680" cy="4874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100" b="0" strike="noStrike" spc="-1">
                <a:solidFill>
                  <a:srgbClr val="FFFFFF"/>
                </a:solidFill>
                <a:latin typeface="Arial"/>
              </a:rPr>
              <a:t>IABP SHOCK I</a:t>
            </a:r>
            <a:endParaRPr lang="it-IT" sz="1100" b="0" strike="noStrike" spc="-1">
              <a:latin typeface="Arial"/>
            </a:endParaRPr>
          </a:p>
          <a:p>
            <a:pPr algn="ctr">
              <a:lnSpc>
                <a:spcPct val="100000"/>
              </a:lnSpc>
            </a:pPr>
            <a:r>
              <a:rPr lang="it-IT" sz="1100" b="0" strike="noStrike" spc="-1">
                <a:solidFill>
                  <a:srgbClr val="FFFFFF"/>
                </a:solidFill>
                <a:latin typeface="Arial"/>
              </a:rPr>
              <a:t>Randomized Controlled Trial</a:t>
            </a:r>
            <a:r>
              <a:rPr lang="it-IT" sz="1050" b="0" strike="noStrike" spc="-1" baseline="30000">
                <a:solidFill>
                  <a:srgbClr val="FFFFFF"/>
                </a:solidFill>
                <a:latin typeface="Arial"/>
              </a:rPr>
              <a:t>1</a:t>
            </a:r>
            <a:endParaRPr lang="it-IT" sz="1050" b="0" strike="noStrike" spc="-1">
              <a:latin typeface="Arial"/>
            </a:endParaRPr>
          </a:p>
          <a:p>
            <a:pPr algn="ctr">
              <a:lnSpc>
                <a:spcPct val="100000"/>
              </a:lnSpc>
            </a:pPr>
            <a:r>
              <a:rPr lang="it-IT" sz="1000" b="0" strike="noStrike" spc="-1">
                <a:solidFill>
                  <a:srgbClr val="FFFFFF"/>
                </a:solidFill>
                <a:latin typeface="Arial"/>
              </a:rPr>
              <a:t>(N=40)</a:t>
            </a:r>
            <a:endParaRPr lang="it-IT" sz="1000" b="0" strike="noStrike" spc="-1">
              <a:latin typeface="Arial"/>
            </a:endParaRPr>
          </a:p>
        </p:txBody>
      </p:sp>
      <p:pic>
        <p:nvPicPr>
          <p:cNvPr id="1356" name="Picture 2"/>
          <p:cNvPicPr/>
          <p:nvPr/>
        </p:nvPicPr>
        <p:blipFill>
          <a:blip r:embed="rId3" cstate="print"/>
          <a:srcRect l="25542" t="22047" r="27593" b="22578"/>
          <a:stretch/>
        </p:blipFill>
        <p:spPr>
          <a:xfrm>
            <a:off x="571680" y="2666880"/>
            <a:ext cx="3125160" cy="3234240"/>
          </a:xfrm>
          <a:prstGeom prst="rect">
            <a:avLst/>
          </a:prstGeom>
          <a:ln>
            <a:noFill/>
          </a:ln>
        </p:spPr>
      </p:pic>
      <p:grpSp>
        <p:nvGrpSpPr>
          <p:cNvPr id="1357" name="Group 6"/>
          <p:cNvGrpSpPr/>
          <p:nvPr/>
        </p:nvGrpSpPr>
        <p:grpSpPr>
          <a:xfrm>
            <a:off x="2268000" y="4840200"/>
            <a:ext cx="1449000" cy="333720"/>
            <a:chOff x="2268000" y="4840200"/>
            <a:chExt cx="1449000" cy="333720"/>
          </a:xfrm>
        </p:grpSpPr>
        <p:sp>
          <p:nvSpPr>
            <p:cNvPr id="1358" name="CustomShape 7"/>
            <p:cNvSpPr/>
            <p:nvPr/>
          </p:nvSpPr>
          <p:spPr>
            <a:xfrm>
              <a:off x="2268000" y="4840200"/>
              <a:ext cx="144900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dirty="0">
                  <a:solidFill>
                    <a:srgbClr val="FFFFFF"/>
                  </a:solidFill>
                  <a:latin typeface="Calibri"/>
                </a:rPr>
                <a:t>IABP (n=19)</a:t>
              </a:r>
              <a:endParaRPr lang="it-IT" sz="800" b="0" strike="noStrike" spc="-1" dirty="0">
                <a:latin typeface="Arial"/>
              </a:endParaRPr>
            </a:p>
            <a:p>
              <a:pPr>
                <a:lnSpc>
                  <a:spcPct val="100000"/>
                </a:lnSpc>
              </a:pPr>
              <a:r>
                <a:rPr lang="it-IT" sz="800" b="0" strike="noStrike" spc="-1" dirty="0" err="1">
                  <a:solidFill>
                    <a:srgbClr val="FFFFFF"/>
                  </a:solidFill>
                  <a:latin typeface="Calibri"/>
                </a:rPr>
                <a:t>Medical</a:t>
              </a:r>
              <a:r>
                <a:rPr lang="it-IT" sz="800" b="0" strike="noStrike" spc="-1" dirty="0">
                  <a:solidFill>
                    <a:srgbClr val="FFFFFF"/>
                  </a:solidFill>
                  <a:latin typeface="Calibri"/>
                </a:rPr>
                <a:t> </a:t>
              </a:r>
              <a:r>
                <a:rPr lang="it-IT" sz="800" b="0" strike="noStrike" spc="-1" dirty="0" err="1">
                  <a:solidFill>
                    <a:srgbClr val="FFFFFF"/>
                  </a:solidFill>
                  <a:latin typeface="Calibri"/>
                </a:rPr>
                <a:t>Therapy</a:t>
              </a:r>
              <a:r>
                <a:rPr lang="it-IT" sz="800" b="0" strike="noStrike" spc="-1" dirty="0">
                  <a:solidFill>
                    <a:srgbClr val="FFFFFF"/>
                  </a:solidFill>
                  <a:latin typeface="Calibri"/>
                </a:rPr>
                <a:t>  (n=21)</a:t>
              </a:r>
              <a:endParaRPr lang="it-IT" sz="800" b="0" strike="noStrike" spc="-1" dirty="0">
                <a:latin typeface="Arial"/>
              </a:endParaRPr>
            </a:p>
          </p:txBody>
        </p:sp>
        <p:sp>
          <p:nvSpPr>
            <p:cNvPr id="1359" name="Line 8"/>
            <p:cNvSpPr/>
            <p:nvPr/>
          </p:nvSpPr>
          <p:spPr>
            <a:xfrm flipH="1">
              <a:off x="2324520" y="4997160"/>
              <a:ext cx="116280" cy="360"/>
            </a:xfrm>
            <a:prstGeom prst="line">
              <a:avLst/>
            </a:prstGeom>
            <a:ln w="19080">
              <a:solidFill>
                <a:srgbClr val="FF3399"/>
              </a:solidFill>
              <a:round/>
            </a:ln>
          </p:spPr>
          <p:style>
            <a:lnRef idx="1">
              <a:schemeClr val="accent1"/>
            </a:lnRef>
            <a:fillRef idx="0">
              <a:schemeClr val="accent1"/>
            </a:fillRef>
            <a:effectRef idx="0">
              <a:schemeClr val="accent1"/>
            </a:effectRef>
            <a:fontRef idx="minor"/>
          </p:style>
        </p:sp>
        <p:sp>
          <p:nvSpPr>
            <p:cNvPr id="1360" name="Line 9"/>
            <p:cNvSpPr/>
            <p:nvPr/>
          </p:nvSpPr>
          <p:spPr>
            <a:xfrm flipH="1">
              <a:off x="2324520" y="5140080"/>
              <a:ext cx="116280" cy="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grpSp>
      <p:pic>
        <p:nvPicPr>
          <p:cNvPr id="1361" name="Picture 2"/>
          <p:cNvPicPr/>
          <p:nvPr/>
        </p:nvPicPr>
        <p:blipFill>
          <a:blip r:embed="rId4" cstate="print"/>
          <a:srcRect l="21121" t="24026" r="18318" b="22221"/>
          <a:stretch/>
        </p:blipFill>
        <p:spPr>
          <a:xfrm>
            <a:off x="4856400" y="2538360"/>
            <a:ext cx="4129920" cy="3210480"/>
          </a:xfrm>
          <a:prstGeom prst="rect">
            <a:avLst/>
          </a:prstGeom>
          <a:ln>
            <a:noFill/>
          </a:ln>
        </p:spPr>
      </p:pic>
      <p:sp>
        <p:nvSpPr>
          <p:cNvPr id="1362" name="CustomShape 10"/>
          <p:cNvSpPr/>
          <p:nvPr/>
        </p:nvSpPr>
        <p:spPr>
          <a:xfrm rot="16200000">
            <a:off x="41040" y="4120560"/>
            <a:ext cx="90864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a:solidFill>
                  <a:srgbClr val="FFFFFF"/>
                </a:solidFill>
                <a:latin typeface="Calibri"/>
              </a:rPr>
              <a:t>APACHE-Score</a:t>
            </a:r>
            <a:endParaRPr lang="it-IT" sz="800" b="0" strike="noStrike" spc="-1">
              <a:latin typeface="Arial"/>
            </a:endParaRPr>
          </a:p>
        </p:txBody>
      </p:sp>
      <p:sp>
        <p:nvSpPr>
          <p:cNvPr id="1363" name="CustomShape 11"/>
          <p:cNvSpPr/>
          <p:nvPr/>
        </p:nvSpPr>
        <p:spPr>
          <a:xfrm rot="16200000">
            <a:off x="3659760" y="4120200"/>
            <a:ext cx="200880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a:solidFill>
                  <a:srgbClr val="FFFFFF"/>
                </a:solidFill>
                <a:latin typeface="Calibri"/>
              </a:rPr>
              <a:t>Simplified Acute Physiology Score-II</a:t>
            </a:r>
            <a:endParaRPr lang="it-IT" sz="800" b="0" strike="noStrike" spc="-1">
              <a:latin typeface="Arial"/>
            </a:endParaRPr>
          </a:p>
        </p:txBody>
      </p:sp>
      <p:sp>
        <p:nvSpPr>
          <p:cNvPr id="1364" name="CustomShape 12"/>
          <p:cNvSpPr/>
          <p:nvPr/>
        </p:nvSpPr>
        <p:spPr>
          <a:xfrm>
            <a:off x="29160" y="6399000"/>
            <a:ext cx="2631600" cy="463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b"/>
          <a:lstStyle/>
          <a:p>
            <a:pPr marL="228600" indent="-228240">
              <a:lnSpc>
                <a:spcPct val="150000"/>
              </a:lnSpc>
              <a:buClr>
                <a:srgbClr val="B2B2B2"/>
              </a:buClr>
              <a:buFont typeface="Arial"/>
              <a:buAutoNum type="arabicPeriod"/>
            </a:pPr>
            <a:r>
              <a:rPr lang="it-IT" sz="700" b="0" strike="noStrike" spc="-1">
                <a:solidFill>
                  <a:srgbClr val="FFFFFF"/>
                </a:solidFill>
                <a:latin typeface="Arial"/>
                <a:ea typeface="msgothic"/>
              </a:rPr>
              <a:t>Prondzinsky R, et al. Crit Care Med. 2010;38(1):152-160.</a:t>
            </a:r>
            <a:endParaRPr lang="it-IT" sz="700" b="0" strike="noStrike" spc="-1">
              <a:latin typeface="Arial"/>
            </a:endParaRPr>
          </a:p>
          <a:p>
            <a:pPr marL="228600" indent="-228240">
              <a:lnSpc>
                <a:spcPct val="100000"/>
              </a:lnSpc>
              <a:buClr>
                <a:srgbClr val="B2B2B2"/>
              </a:buClr>
              <a:buFont typeface="Arial"/>
              <a:buAutoNum type="arabicPeriod"/>
            </a:pPr>
            <a:r>
              <a:rPr lang="it-IT" sz="700" b="0" strike="noStrike" spc="-1">
                <a:solidFill>
                  <a:srgbClr val="FFFFFF"/>
                </a:solidFill>
                <a:latin typeface="Arial"/>
                <a:ea typeface="msgothic"/>
              </a:rPr>
              <a:t>Thiele H, et al. N Engl J Med. 2012;367(14):1287-1296.</a:t>
            </a:r>
            <a:endParaRPr lang="it-IT" sz="700" b="0" strike="noStrike" spc="-1">
              <a:latin typeface="Arial"/>
            </a:endParaRPr>
          </a:p>
          <a:p>
            <a:pPr marL="228600" indent="-228240">
              <a:lnSpc>
                <a:spcPct val="100000"/>
              </a:lnSpc>
              <a:buClr>
                <a:srgbClr val="B2B2B2"/>
              </a:buClr>
              <a:buFont typeface="Arial"/>
              <a:buAutoNum type="arabicPeriod"/>
            </a:pPr>
            <a:r>
              <a:rPr lang="it-IT" sz="700" b="0" strike="noStrike" spc="-1">
                <a:solidFill>
                  <a:srgbClr val="FFFFFF"/>
                </a:solidFill>
                <a:latin typeface="Arial"/>
                <a:ea typeface="msgothic"/>
              </a:rPr>
              <a:t>Knaus WA et at. Crit Care Med. 1985;13(10):818-29.</a:t>
            </a:r>
            <a:endParaRPr lang="it-IT" sz="700" b="0" strike="noStrike" spc="-1">
              <a:latin typeface="Arial"/>
            </a:endParaRPr>
          </a:p>
        </p:txBody>
      </p:sp>
      <p:sp>
        <p:nvSpPr>
          <p:cNvPr id="1365" name="CustomShape 13"/>
          <p:cNvSpPr/>
          <p:nvPr/>
        </p:nvSpPr>
        <p:spPr>
          <a:xfrm>
            <a:off x="8429400" y="6553440"/>
            <a:ext cx="574200" cy="18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600" b="0" strike="noStrike" spc="-1">
                <a:solidFill>
                  <a:srgbClr val="FFFFFF"/>
                </a:solidFill>
                <a:latin typeface="Arial"/>
              </a:rPr>
              <a:t>IM2-218-16</a:t>
            </a:r>
            <a:endParaRPr lang="it-IT" sz="600" b="0" strike="noStrike" spc="-1">
              <a:latin typeface="Arial"/>
            </a:endParaRPr>
          </a:p>
        </p:txBody>
      </p:sp>
      <p:sp>
        <p:nvSpPr>
          <p:cNvPr id="1366" name="CustomShape 14"/>
          <p:cNvSpPr/>
          <p:nvPr/>
        </p:nvSpPr>
        <p:spPr>
          <a:xfrm>
            <a:off x="284040" y="47520"/>
            <a:ext cx="858636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a:solidFill>
                  <a:srgbClr val="FFFF00"/>
                </a:solidFill>
                <a:latin typeface="Arial"/>
              </a:rPr>
              <a:t>No </a:t>
            </a:r>
            <a:r>
              <a:rPr lang="it-IT" sz="2800" b="1" strike="noStrike" cap="small" spc="-1" dirty="0" err="1">
                <a:solidFill>
                  <a:srgbClr val="FFFF00"/>
                </a:solidFill>
                <a:latin typeface="Arial"/>
              </a:rPr>
              <a:t>Reduction</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Disease</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Severity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with</a:t>
            </a:r>
            <a:r>
              <a:rPr lang="it-IT" sz="2800" b="1" strike="noStrike" cap="small" spc="-1" dirty="0">
                <a:solidFill>
                  <a:srgbClr val="FFFF00"/>
                </a:solidFill>
                <a:latin typeface="Arial"/>
              </a:rPr>
              <a:t> IABP </a:t>
            </a:r>
            <a:r>
              <a:rPr lang="it-IT" sz="2800" b="1" strike="noStrike" cap="small" spc="-1" dirty="0" err="1">
                <a:solidFill>
                  <a:srgbClr val="FFFF00"/>
                </a:solidFill>
                <a:latin typeface="Arial"/>
              </a:rPr>
              <a:t>Compared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to</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Medical</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Therapy</a:t>
            </a:r>
            <a:endParaRPr lang="it-IT" sz="2800" b="1" strike="noStrike" spc="-1" dirty="0">
              <a:solidFill>
                <a:srgbClr val="FFFF00"/>
              </a:solidFill>
              <a:latin typeface="Arial"/>
            </a:endParaRPr>
          </a:p>
          <a:p>
            <a:pPr>
              <a:lnSpc>
                <a:spcPct val="100000"/>
              </a:lnSpc>
            </a:pPr>
            <a:r>
              <a:rPr dirty="0"/>
              <a:t/>
            </a:r>
            <a:br>
              <a:rPr dirty="0"/>
            </a:br>
            <a:r>
              <a:rPr lang="it-IT" sz="2800" b="0" strike="noStrike" cap="small" spc="-1" dirty="0">
                <a:solidFill>
                  <a:srgbClr val="FDB913"/>
                </a:solidFill>
                <a:latin typeface="Arial"/>
              </a:rPr>
              <a:t> </a:t>
            </a:r>
            <a:endParaRPr lang="it-IT" sz="2800" b="0" strike="noStrike" spc="-1" dirty="0">
              <a:latin typeface="Aria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7" name="CustomShape 1"/>
          <p:cNvSpPr/>
          <p:nvPr/>
        </p:nvSpPr>
        <p:spPr>
          <a:xfrm>
            <a:off x="159480" y="118800"/>
            <a:ext cx="8993160" cy="902880"/>
          </a:xfrm>
          <a:prstGeom prst="rect">
            <a:avLst/>
          </a:prstGeom>
          <a:noFill/>
          <a:ln w="9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3600" b="0" strike="noStrike" spc="-1">
                <a:solidFill>
                  <a:srgbClr val="FED571"/>
                </a:solidFill>
                <a:latin typeface="Arial"/>
                <a:ea typeface="msgothic"/>
              </a:rPr>
              <a:t> </a:t>
            </a:r>
            <a:endParaRPr lang="it-IT" sz="3600" b="0" strike="noStrike" spc="-1">
              <a:latin typeface="Arial"/>
            </a:endParaRPr>
          </a:p>
        </p:txBody>
      </p:sp>
      <p:sp>
        <p:nvSpPr>
          <p:cNvPr id="1368" name="TextShape 2"/>
          <p:cNvSpPr txBox="1"/>
          <p:nvPr/>
        </p:nvSpPr>
        <p:spPr>
          <a:xfrm>
            <a:off x="284040" y="-1244160"/>
            <a:ext cx="8586360" cy="735840"/>
          </a:xfrm>
          <a:prstGeom prst="rect">
            <a:avLst/>
          </a:prstGeom>
          <a:noFill/>
          <a:ln w="9360">
            <a:noFill/>
          </a:ln>
        </p:spPr>
        <p:txBody>
          <a:bodyPr/>
          <a:lstStyle/>
          <a:p>
            <a:pPr>
              <a:lnSpc>
                <a:spcPct val="100000"/>
              </a:lnSpc>
            </a:pPr>
            <a:r>
              <a:t/>
            </a:r>
            <a:br/>
            <a:r>
              <a:rPr lang="it-IT" sz="2800" b="0" strike="noStrike" cap="small" spc="-1">
                <a:solidFill>
                  <a:srgbClr val="FDB913"/>
                </a:solidFill>
                <a:latin typeface="Arial"/>
              </a:rPr>
              <a:t> </a:t>
            </a:r>
            <a:endParaRPr lang="it-IT" sz="2800" b="0" strike="noStrike" spc="-1">
              <a:solidFill>
                <a:srgbClr val="FFFFFF"/>
              </a:solidFill>
              <a:latin typeface="Arial"/>
            </a:endParaRPr>
          </a:p>
        </p:txBody>
      </p:sp>
      <p:pic>
        <p:nvPicPr>
          <p:cNvPr id="1369" name="Picture 2"/>
          <p:cNvPicPr/>
          <p:nvPr/>
        </p:nvPicPr>
        <p:blipFill>
          <a:blip r:embed="rId3" cstate="print"/>
          <a:srcRect l="15423" t="24834" r="14996" b="21390"/>
          <a:stretch/>
        </p:blipFill>
        <p:spPr>
          <a:xfrm>
            <a:off x="339480" y="3150000"/>
            <a:ext cx="4284000" cy="2899800"/>
          </a:xfrm>
          <a:prstGeom prst="rect">
            <a:avLst/>
          </a:prstGeom>
          <a:ln>
            <a:noFill/>
          </a:ln>
        </p:spPr>
      </p:pic>
      <p:pic>
        <p:nvPicPr>
          <p:cNvPr id="1370" name="Picture 3"/>
          <p:cNvPicPr/>
          <p:nvPr/>
        </p:nvPicPr>
        <p:blipFill>
          <a:blip r:embed="rId4" cstate="print"/>
          <a:srcRect l="20306" t="22728" r="22046" b="20266"/>
          <a:stretch/>
        </p:blipFill>
        <p:spPr>
          <a:xfrm>
            <a:off x="4927680" y="3002040"/>
            <a:ext cx="3663360" cy="3173040"/>
          </a:xfrm>
          <a:prstGeom prst="rect">
            <a:avLst/>
          </a:prstGeom>
          <a:ln>
            <a:noFill/>
          </a:ln>
        </p:spPr>
      </p:pic>
      <p:sp>
        <p:nvSpPr>
          <p:cNvPr id="1371" name="CustomShape 3"/>
          <p:cNvSpPr/>
          <p:nvPr/>
        </p:nvSpPr>
        <p:spPr>
          <a:xfrm>
            <a:off x="524160" y="2743560"/>
            <a:ext cx="4081680" cy="1828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200" b="0" strike="noStrike" spc="-1">
                <a:solidFill>
                  <a:srgbClr val="FFFFFF"/>
                </a:solidFill>
                <a:latin typeface="Arial"/>
              </a:rPr>
              <a:t>Serum Lactate</a:t>
            </a:r>
            <a:endParaRPr lang="it-IT" sz="1200" b="0" strike="noStrike" spc="-1">
              <a:latin typeface="Arial"/>
            </a:endParaRPr>
          </a:p>
        </p:txBody>
      </p:sp>
      <p:sp>
        <p:nvSpPr>
          <p:cNvPr id="1372" name="CustomShape 4"/>
          <p:cNvSpPr/>
          <p:nvPr/>
        </p:nvSpPr>
        <p:spPr>
          <a:xfrm>
            <a:off x="4869000" y="2743560"/>
            <a:ext cx="4081680" cy="1828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200" b="0" strike="noStrike" spc="-1">
                <a:solidFill>
                  <a:srgbClr val="FFFFFF"/>
                </a:solidFill>
                <a:latin typeface="Arial"/>
              </a:rPr>
              <a:t>Renal Function (eGFR)</a:t>
            </a:r>
            <a:endParaRPr lang="it-IT" sz="1200" b="0" strike="noStrike" spc="-1">
              <a:latin typeface="Arial"/>
            </a:endParaRPr>
          </a:p>
        </p:txBody>
      </p:sp>
      <p:grpSp>
        <p:nvGrpSpPr>
          <p:cNvPr id="1373" name="Group 5"/>
          <p:cNvGrpSpPr/>
          <p:nvPr/>
        </p:nvGrpSpPr>
        <p:grpSpPr>
          <a:xfrm>
            <a:off x="1392480" y="3233520"/>
            <a:ext cx="1514520" cy="333720"/>
            <a:chOff x="1392480" y="3233520"/>
            <a:chExt cx="1514520" cy="333720"/>
          </a:xfrm>
        </p:grpSpPr>
        <p:sp>
          <p:nvSpPr>
            <p:cNvPr id="1374" name="CustomShape 6"/>
            <p:cNvSpPr/>
            <p:nvPr/>
          </p:nvSpPr>
          <p:spPr>
            <a:xfrm>
              <a:off x="1392480" y="3233520"/>
              <a:ext cx="151452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a:solidFill>
                    <a:srgbClr val="FFFFFF"/>
                  </a:solidFill>
                  <a:latin typeface="Calibri"/>
                </a:rPr>
                <a:t>IABP (n=301)</a:t>
              </a:r>
              <a:endParaRPr lang="it-IT" sz="800" b="0" strike="noStrike" spc="-1">
                <a:latin typeface="Arial"/>
              </a:endParaRPr>
            </a:p>
            <a:p>
              <a:pPr>
                <a:lnSpc>
                  <a:spcPct val="100000"/>
                </a:lnSpc>
              </a:pPr>
              <a:r>
                <a:rPr lang="it-IT" sz="800" b="0" strike="noStrike" spc="-1">
                  <a:solidFill>
                    <a:srgbClr val="FFFFFF"/>
                  </a:solidFill>
                  <a:latin typeface="Calibri"/>
                </a:rPr>
                <a:t>Medical Therapy  (n=299)</a:t>
              </a:r>
              <a:endParaRPr lang="it-IT" sz="800" b="0" strike="noStrike" spc="-1">
                <a:latin typeface="Arial"/>
              </a:endParaRPr>
            </a:p>
          </p:txBody>
        </p:sp>
        <p:sp>
          <p:nvSpPr>
            <p:cNvPr id="1375" name="Line 7"/>
            <p:cNvSpPr/>
            <p:nvPr/>
          </p:nvSpPr>
          <p:spPr>
            <a:xfrm flipH="1">
              <a:off x="1456200" y="3390840"/>
              <a:ext cx="116280" cy="360"/>
            </a:xfrm>
            <a:prstGeom prst="line">
              <a:avLst/>
            </a:prstGeom>
            <a:ln w="19080">
              <a:solidFill>
                <a:srgbClr val="FF3399"/>
              </a:solidFill>
              <a:round/>
            </a:ln>
          </p:spPr>
          <p:style>
            <a:lnRef idx="1">
              <a:schemeClr val="accent1"/>
            </a:lnRef>
            <a:fillRef idx="0">
              <a:schemeClr val="accent1"/>
            </a:fillRef>
            <a:effectRef idx="0">
              <a:schemeClr val="accent1"/>
            </a:effectRef>
            <a:fontRef idx="minor"/>
          </p:style>
        </p:sp>
        <p:sp>
          <p:nvSpPr>
            <p:cNvPr id="1376" name="Line 8"/>
            <p:cNvSpPr/>
            <p:nvPr/>
          </p:nvSpPr>
          <p:spPr>
            <a:xfrm flipH="1">
              <a:off x="1456200" y="3533760"/>
              <a:ext cx="116280" cy="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grpSp>
      <p:grpSp>
        <p:nvGrpSpPr>
          <p:cNvPr id="1377" name="Group 9"/>
          <p:cNvGrpSpPr/>
          <p:nvPr/>
        </p:nvGrpSpPr>
        <p:grpSpPr>
          <a:xfrm>
            <a:off x="6055920" y="5159880"/>
            <a:ext cx="1514520" cy="333720"/>
            <a:chOff x="6055920" y="5159880"/>
            <a:chExt cx="1514520" cy="333720"/>
          </a:xfrm>
        </p:grpSpPr>
        <p:sp>
          <p:nvSpPr>
            <p:cNvPr id="1378" name="CustomShape 10"/>
            <p:cNvSpPr/>
            <p:nvPr/>
          </p:nvSpPr>
          <p:spPr>
            <a:xfrm>
              <a:off x="6055920" y="5159880"/>
              <a:ext cx="151452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a:solidFill>
                    <a:srgbClr val="FFFFFF"/>
                  </a:solidFill>
                  <a:latin typeface="Calibri"/>
                </a:rPr>
                <a:t>IABP (n=301)</a:t>
              </a:r>
              <a:endParaRPr lang="it-IT" sz="800" b="0" strike="noStrike" spc="-1">
                <a:latin typeface="Arial"/>
              </a:endParaRPr>
            </a:p>
            <a:p>
              <a:pPr>
                <a:lnSpc>
                  <a:spcPct val="100000"/>
                </a:lnSpc>
              </a:pPr>
              <a:r>
                <a:rPr lang="it-IT" sz="800" b="0" strike="noStrike" spc="-1">
                  <a:solidFill>
                    <a:srgbClr val="FFFFFF"/>
                  </a:solidFill>
                  <a:latin typeface="Calibri"/>
                </a:rPr>
                <a:t>Medical Therapy  (n=299)</a:t>
              </a:r>
              <a:endParaRPr lang="it-IT" sz="800" b="0" strike="noStrike" spc="-1">
                <a:latin typeface="Arial"/>
              </a:endParaRPr>
            </a:p>
          </p:txBody>
        </p:sp>
        <p:sp>
          <p:nvSpPr>
            <p:cNvPr id="1379" name="Line 11"/>
            <p:cNvSpPr/>
            <p:nvPr/>
          </p:nvSpPr>
          <p:spPr>
            <a:xfrm flipH="1">
              <a:off x="6119640" y="5317200"/>
              <a:ext cx="116280" cy="360"/>
            </a:xfrm>
            <a:prstGeom prst="line">
              <a:avLst/>
            </a:prstGeom>
            <a:ln w="19080">
              <a:solidFill>
                <a:srgbClr val="FF3399"/>
              </a:solidFill>
              <a:round/>
            </a:ln>
          </p:spPr>
          <p:style>
            <a:lnRef idx="1">
              <a:schemeClr val="accent1"/>
            </a:lnRef>
            <a:fillRef idx="0">
              <a:schemeClr val="accent1"/>
            </a:fillRef>
            <a:effectRef idx="0">
              <a:schemeClr val="accent1"/>
            </a:effectRef>
            <a:fontRef idx="minor"/>
          </p:style>
        </p:sp>
        <p:sp>
          <p:nvSpPr>
            <p:cNvPr id="1380" name="Line 12"/>
            <p:cNvSpPr/>
            <p:nvPr/>
          </p:nvSpPr>
          <p:spPr>
            <a:xfrm flipH="1">
              <a:off x="6119640" y="5460120"/>
              <a:ext cx="116280" cy="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grpSp>
      <p:sp>
        <p:nvSpPr>
          <p:cNvPr id="1381" name="CustomShape 13"/>
          <p:cNvSpPr/>
          <p:nvPr/>
        </p:nvSpPr>
        <p:spPr>
          <a:xfrm rot="16200000">
            <a:off x="-464760" y="4240440"/>
            <a:ext cx="1389960" cy="211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a:solidFill>
                  <a:srgbClr val="FFFFFF"/>
                </a:solidFill>
                <a:latin typeface="Calibri"/>
              </a:rPr>
              <a:t>Serum Lactate (mmol/l)</a:t>
            </a:r>
            <a:endParaRPr lang="it-IT" sz="800" b="0" strike="noStrike" spc="-1">
              <a:latin typeface="Arial"/>
            </a:endParaRPr>
          </a:p>
        </p:txBody>
      </p:sp>
      <p:sp>
        <p:nvSpPr>
          <p:cNvPr id="1382" name="CustomShape 14"/>
          <p:cNvSpPr/>
          <p:nvPr/>
        </p:nvSpPr>
        <p:spPr>
          <a:xfrm rot="16200000">
            <a:off x="3799440" y="4259880"/>
            <a:ext cx="2046960" cy="3333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800" b="0" strike="noStrike" spc="-1">
                <a:solidFill>
                  <a:srgbClr val="FFFFFF"/>
                </a:solidFill>
                <a:latin typeface="Calibri"/>
              </a:rPr>
              <a:t>Estimated Glomerular Filtration Rate</a:t>
            </a:r>
            <a:endParaRPr lang="it-IT" sz="800" b="0" strike="noStrike" spc="-1">
              <a:latin typeface="Arial"/>
            </a:endParaRPr>
          </a:p>
          <a:p>
            <a:pPr algn="ctr">
              <a:lnSpc>
                <a:spcPct val="100000"/>
              </a:lnSpc>
            </a:pPr>
            <a:r>
              <a:rPr lang="it-IT" sz="800" b="0" strike="noStrike" spc="-1">
                <a:solidFill>
                  <a:srgbClr val="FFFFFF"/>
                </a:solidFill>
                <a:latin typeface="Calibri"/>
              </a:rPr>
              <a:t>(ml/min)</a:t>
            </a:r>
            <a:endParaRPr lang="it-IT" sz="800" b="0" strike="noStrike" spc="-1">
              <a:latin typeface="Arial"/>
            </a:endParaRPr>
          </a:p>
        </p:txBody>
      </p:sp>
      <p:sp>
        <p:nvSpPr>
          <p:cNvPr id="1383" name="CustomShape 15"/>
          <p:cNvSpPr/>
          <p:nvPr/>
        </p:nvSpPr>
        <p:spPr>
          <a:xfrm>
            <a:off x="8640" y="6680520"/>
            <a:ext cx="2064600" cy="18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b"/>
          <a:lstStyle/>
          <a:p>
            <a:pPr>
              <a:lnSpc>
                <a:spcPct val="100000"/>
              </a:lnSpc>
            </a:pPr>
            <a:r>
              <a:rPr lang="it-IT" sz="600" b="0" strike="noStrike" spc="-1">
                <a:solidFill>
                  <a:srgbClr val="B2B2B2"/>
                </a:solidFill>
                <a:latin typeface="Arial"/>
                <a:ea typeface="msgothic"/>
              </a:rPr>
              <a:t>Thiele H, et al. N Engl J Med. 2012;367(14):1287-1296.</a:t>
            </a:r>
            <a:endParaRPr lang="it-IT" sz="600" b="0" strike="noStrike" spc="-1">
              <a:latin typeface="Arial"/>
            </a:endParaRPr>
          </a:p>
        </p:txBody>
      </p:sp>
      <p:sp>
        <p:nvSpPr>
          <p:cNvPr id="1384" name="CustomShape 16"/>
          <p:cNvSpPr/>
          <p:nvPr/>
        </p:nvSpPr>
        <p:spPr>
          <a:xfrm>
            <a:off x="1487160" y="1681560"/>
            <a:ext cx="6019560" cy="2437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600" b="0" strike="noStrike" spc="-1">
                <a:solidFill>
                  <a:srgbClr val="FFFFFF"/>
                </a:solidFill>
                <a:latin typeface="Arial"/>
              </a:rPr>
              <a:t>IABP-SHOCK II Randomized Controlled Trial </a:t>
            </a:r>
            <a:r>
              <a:rPr lang="it-IT" sz="1200" b="0" strike="noStrike" spc="-1">
                <a:solidFill>
                  <a:srgbClr val="FFFFFF"/>
                </a:solidFill>
                <a:latin typeface="Arial"/>
              </a:rPr>
              <a:t>(N=600)</a:t>
            </a:r>
            <a:endParaRPr lang="it-IT" sz="1200" b="0" strike="noStrike" spc="-1">
              <a:latin typeface="Arial"/>
            </a:endParaRPr>
          </a:p>
        </p:txBody>
      </p:sp>
      <p:sp>
        <p:nvSpPr>
          <p:cNvPr id="1385" name="CustomShape 17"/>
          <p:cNvSpPr/>
          <p:nvPr/>
        </p:nvSpPr>
        <p:spPr>
          <a:xfrm>
            <a:off x="8429400" y="6553440"/>
            <a:ext cx="574200" cy="18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600" b="0" strike="noStrike" spc="-1">
                <a:solidFill>
                  <a:srgbClr val="FFFFFF"/>
                </a:solidFill>
                <a:latin typeface="Arial"/>
              </a:rPr>
              <a:t>IM2-218-16</a:t>
            </a:r>
            <a:endParaRPr lang="it-IT" sz="600" b="0" strike="noStrike" spc="-1">
              <a:latin typeface="Arial"/>
            </a:endParaRPr>
          </a:p>
        </p:txBody>
      </p:sp>
      <p:sp>
        <p:nvSpPr>
          <p:cNvPr id="1386" name="CustomShape 18"/>
          <p:cNvSpPr/>
          <p:nvPr/>
        </p:nvSpPr>
        <p:spPr>
          <a:xfrm>
            <a:off x="284040" y="47520"/>
            <a:ext cx="858636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a:solidFill>
                  <a:srgbClr val="FFFF00"/>
                </a:solidFill>
                <a:latin typeface="Arial"/>
              </a:rPr>
              <a:t>No </a:t>
            </a:r>
            <a:r>
              <a:rPr lang="it-IT" sz="2800" b="1" strike="noStrike" cap="small" spc="-1" dirty="0" err="1">
                <a:solidFill>
                  <a:srgbClr val="FFFF00"/>
                </a:solidFill>
                <a:latin typeface="Arial"/>
              </a:rPr>
              <a:t>Improvement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End </a:t>
            </a:r>
            <a:r>
              <a:rPr lang="it-IT" sz="2800" b="1" strike="noStrike" cap="small" spc="-1" dirty="0" err="1">
                <a:solidFill>
                  <a:srgbClr val="FFFF00"/>
                </a:solidFill>
                <a:latin typeface="Arial"/>
              </a:rPr>
              <a:t>Organ</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Perfusion</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Compared</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to</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Medical</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Therapy</a:t>
            </a:r>
            <a:endParaRPr lang="it-IT" sz="2800" b="1" strike="noStrike" spc="-1" dirty="0">
              <a:solidFill>
                <a:srgbClr val="FFFF00"/>
              </a:solidFill>
              <a:latin typeface="Arial"/>
            </a:endParaRPr>
          </a:p>
          <a:p>
            <a:pPr>
              <a:lnSpc>
                <a:spcPct val="100000"/>
              </a:lnSpc>
            </a:pPr>
            <a:r>
              <a:rPr dirty="0"/>
              <a:t/>
            </a:r>
            <a:br>
              <a:rPr dirty="0"/>
            </a:br>
            <a:r>
              <a:rPr lang="it-IT" sz="2800" b="0" strike="noStrike" cap="small" spc="-1" dirty="0">
                <a:solidFill>
                  <a:srgbClr val="FDB913"/>
                </a:solidFill>
                <a:latin typeface="Arial"/>
              </a:rPr>
              <a:t> </a:t>
            </a:r>
            <a:endParaRPr lang="it-IT" sz="2800" b="0" strike="noStrike" spc="-1" dirty="0">
              <a:latin typeface="Aria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7" name="Picture 2"/>
          <p:cNvPicPr/>
          <p:nvPr/>
        </p:nvPicPr>
        <p:blipFill>
          <a:blip r:embed="rId3" cstate="print"/>
          <a:srcRect l="12881" t="31594" r="17798" b="22981"/>
          <a:stretch/>
        </p:blipFill>
        <p:spPr>
          <a:xfrm>
            <a:off x="4086000" y="3027960"/>
            <a:ext cx="4941360" cy="2835720"/>
          </a:xfrm>
          <a:prstGeom prst="rect">
            <a:avLst/>
          </a:prstGeom>
          <a:ln>
            <a:noFill/>
          </a:ln>
        </p:spPr>
      </p:pic>
      <p:sp>
        <p:nvSpPr>
          <p:cNvPr id="1388" name="TextShape 1"/>
          <p:cNvSpPr txBox="1"/>
          <p:nvPr/>
        </p:nvSpPr>
        <p:spPr>
          <a:xfrm>
            <a:off x="284040" y="-1271880"/>
            <a:ext cx="8586360" cy="735840"/>
          </a:xfrm>
          <a:prstGeom prst="rect">
            <a:avLst/>
          </a:prstGeom>
          <a:noFill/>
          <a:ln w="9360">
            <a:noFill/>
          </a:ln>
        </p:spPr>
        <p:txBody>
          <a:bodyPr/>
          <a:lstStyle/>
          <a:p>
            <a:pPr>
              <a:lnSpc>
                <a:spcPct val="100000"/>
              </a:lnSpc>
            </a:pPr>
            <a:r>
              <a:rPr lang="it-IT" sz="2800" b="0" strike="noStrike" cap="small" spc="-1">
                <a:solidFill>
                  <a:srgbClr val="FDB913"/>
                </a:solidFill>
                <a:latin typeface="Arial"/>
              </a:rPr>
              <a:t> </a:t>
            </a:r>
            <a:endParaRPr lang="it-IT" sz="2800" b="0" strike="noStrike" spc="-1">
              <a:solidFill>
                <a:srgbClr val="FFFFFF"/>
              </a:solidFill>
              <a:latin typeface="Arial"/>
            </a:endParaRPr>
          </a:p>
        </p:txBody>
      </p:sp>
      <p:grpSp>
        <p:nvGrpSpPr>
          <p:cNvPr id="1389" name="Group 2"/>
          <p:cNvGrpSpPr/>
          <p:nvPr/>
        </p:nvGrpSpPr>
        <p:grpSpPr>
          <a:xfrm>
            <a:off x="-360" y="2806920"/>
            <a:ext cx="4348440" cy="2759760"/>
            <a:chOff x="-360" y="2806920"/>
            <a:chExt cx="4348440" cy="2759760"/>
          </a:xfrm>
        </p:grpSpPr>
        <p:grpSp>
          <p:nvGrpSpPr>
            <p:cNvPr id="1390" name="Group 3"/>
            <p:cNvGrpSpPr/>
            <p:nvPr/>
          </p:nvGrpSpPr>
          <p:grpSpPr>
            <a:xfrm>
              <a:off x="-360" y="2806920"/>
              <a:ext cx="4348440" cy="2759760"/>
              <a:chOff x="-360" y="2806920"/>
              <a:chExt cx="4348440" cy="2759760"/>
            </a:xfrm>
          </p:grpSpPr>
          <p:pic>
            <p:nvPicPr>
              <p:cNvPr id="1391" name="Picture 2"/>
              <p:cNvPicPr/>
              <p:nvPr/>
            </p:nvPicPr>
            <p:blipFill>
              <a:blip r:embed="rId4" cstate="print"/>
              <a:stretch/>
            </p:blipFill>
            <p:spPr>
              <a:xfrm>
                <a:off x="-360" y="2806920"/>
                <a:ext cx="4348440" cy="2759760"/>
              </a:xfrm>
              <a:prstGeom prst="rect">
                <a:avLst/>
              </a:prstGeom>
              <a:ln w="9360">
                <a:noFill/>
              </a:ln>
            </p:spPr>
          </p:pic>
          <p:grpSp>
            <p:nvGrpSpPr>
              <p:cNvPr id="1392" name="Group 4"/>
              <p:cNvGrpSpPr/>
              <p:nvPr/>
            </p:nvGrpSpPr>
            <p:grpSpPr>
              <a:xfrm>
                <a:off x="523080" y="2873520"/>
                <a:ext cx="1514520" cy="483472"/>
                <a:chOff x="523080" y="2873520"/>
                <a:chExt cx="1514520" cy="483472"/>
              </a:xfrm>
            </p:grpSpPr>
            <p:sp>
              <p:nvSpPr>
                <p:cNvPr id="1393" name="CustomShape 5"/>
                <p:cNvSpPr/>
                <p:nvPr/>
              </p:nvSpPr>
              <p:spPr>
                <a:xfrm>
                  <a:off x="523080" y="2873520"/>
                  <a:ext cx="151452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dirty="0">
                      <a:solidFill>
                        <a:srgbClr val="FFFFFF"/>
                      </a:solidFill>
                      <a:latin typeface="Calibri"/>
                    </a:rPr>
                    <a:t>IABP (n=301)</a:t>
                  </a:r>
                  <a:endParaRPr lang="it-IT" sz="800" b="0" strike="noStrike" spc="-1" dirty="0">
                    <a:latin typeface="Arial"/>
                  </a:endParaRPr>
                </a:p>
                <a:p>
                  <a:pPr>
                    <a:lnSpc>
                      <a:spcPct val="100000"/>
                    </a:lnSpc>
                  </a:pPr>
                  <a:endParaRPr lang="it-IT" sz="800" b="0" strike="noStrike" spc="-1" dirty="0" smtClean="0">
                    <a:solidFill>
                      <a:srgbClr val="FFFFFF"/>
                    </a:solidFill>
                    <a:latin typeface="Calibri"/>
                  </a:endParaRPr>
                </a:p>
                <a:p>
                  <a:pPr>
                    <a:lnSpc>
                      <a:spcPct val="100000"/>
                    </a:lnSpc>
                  </a:pPr>
                  <a:r>
                    <a:rPr lang="it-IT" sz="800" b="0" strike="noStrike" spc="-1" dirty="0" err="1" smtClean="0">
                      <a:solidFill>
                        <a:srgbClr val="FFFFFF"/>
                      </a:solidFill>
                      <a:latin typeface="Calibri"/>
                    </a:rPr>
                    <a:t>Medical</a:t>
                  </a:r>
                  <a:r>
                    <a:rPr lang="it-IT" sz="800" b="0" strike="noStrike" spc="-1" dirty="0" smtClean="0">
                      <a:solidFill>
                        <a:srgbClr val="FFFFFF"/>
                      </a:solidFill>
                      <a:latin typeface="Calibri"/>
                    </a:rPr>
                    <a:t> </a:t>
                  </a:r>
                  <a:r>
                    <a:rPr lang="it-IT" sz="800" b="0" strike="noStrike" spc="-1" dirty="0" err="1">
                      <a:solidFill>
                        <a:srgbClr val="FFFFFF"/>
                      </a:solidFill>
                      <a:latin typeface="Calibri"/>
                    </a:rPr>
                    <a:t>Therapy</a:t>
                  </a:r>
                  <a:r>
                    <a:rPr lang="it-IT" sz="800" b="0" strike="noStrike" spc="-1" dirty="0">
                      <a:solidFill>
                        <a:srgbClr val="FFFFFF"/>
                      </a:solidFill>
                      <a:latin typeface="Calibri"/>
                    </a:rPr>
                    <a:t>  (n=299)</a:t>
                  </a:r>
                  <a:endParaRPr lang="it-IT" sz="800" b="0" strike="noStrike" spc="-1" dirty="0">
                    <a:latin typeface="Arial"/>
                  </a:endParaRPr>
                </a:p>
              </p:txBody>
            </p:sp>
            <p:sp>
              <p:nvSpPr>
                <p:cNvPr id="1394" name="Line 6"/>
                <p:cNvSpPr/>
                <p:nvPr/>
              </p:nvSpPr>
              <p:spPr>
                <a:xfrm flipH="1">
                  <a:off x="592560" y="3068600"/>
                  <a:ext cx="106920" cy="360"/>
                </a:xfrm>
                <a:prstGeom prst="line">
                  <a:avLst/>
                </a:prstGeom>
                <a:ln w="19080">
                  <a:solidFill>
                    <a:srgbClr val="FF3399"/>
                  </a:solidFill>
                  <a:round/>
                </a:ln>
              </p:spPr>
              <p:style>
                <a:lnRef idx="1">
                  <a:schemeClr val="accent1"/>
                </a:lnRef>
                <a:fillRef idx="0">
                  <a:schemeClr val="accent1"/>
                </a:fillRef>
                <a:effectRef idx="0">
                  <a:schemeClr val="accent1"/>
                </a:effectRef>
                <a:fontRef idx="minor"/>
              </p:style>
            </p:sp>
            <p:sp>
              <p:nvSpPr>
                <p:cNvPr id="1395" name="Line 7"/>
                <p:cNvSpPr/>
                <p:nvPr/>
              </p:nvSpPr>
              <p:spPr>
                <a:xfrm flipH="1">
                  <a:off x="592560" y="3356632"/>
                  <a:ext cx="106920" cy="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grpSp>
        </p:grpSp>
        <p:sp>
          <p:nvSpPr>
            <p:cNvPr id="1396" name="CustomShape 8"/>
            <p:cNvSpPr/>
            <p:nvPr/>
          </p:nvSpPr>
          <p:spPr>
            <a:xfrm>
              <a:off x="2497680" y="4584600"/>
              <a:ext cx="153252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it-IT" sz="900" b="0" strike="noStrike" spc="-1">
                  <a:solidFill>
                    <a:srgbClr val="FFFFFF"/>
                  </a:solidFill>
                  <a:latin typeface="Calibri"/>
                </a:rPr>
                <a:t>log-rank, p=0.92 </a:t>
              </a:r>
              <a:endParaRPr lang="it-IT" sz="900" b="0" strike="noStrike" spc="-1">
                <a:latin typeface="Arial"/>
              </a:endParaRPr>
            </a:p>
          </p:txBody>
        </p:sp>
        <p:sp>
          <p:nvSpPr>
            <p:cNvPr id="1397" name="CustomShape 9"/>
            <p:cNvSpPr/>
            <p:nvPr/>
          </p:nvSpPr>
          <p:spPr>
            <a:xfrm>
              <a:off x="3783600" y="3210840"/>
              <a:ext cx="460080" cy="196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700" b="0" strike="noStrike" spc="-1">
                  <a:solidFill>
                    <a:srgbClr val="FFFFFF"/>
                  </a:solidFill>
                  <a:latin typeface="Calibri"/>
                </a:rPr>
                <a:t>41.3%</a:t>
              </a:r>
              <a:endParaRPr lang="it-IT" sz="700" b="0" strike="noStrike" spc="-1">
                <a:latin typeface="Arial"/>
              </a:endParaRPr>
            </a:p>
          </p:txBody>
        </p:sp>
        <p:sp>
          <p:nvSpPr>
            <p:cNvPr id="1398" name="CustomShape 10"/>
            <p:cNvSpPr/>
            <p:nvPr/>
          </p:nvSpPr>
          <p:spPr>
            <a:xfrm>
              <a:off x="3787200" y="3385800"/>
              <a:ext cx="460080" cy="196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700" b="0" strike="noStrike" spc="-1">
                  <a:solidFill>
                    <a:srgbClr val="FFFFFF"/>
                  </a:solidFill>
                  <a:latin typeface="Calibri"/>
                </a:rPr>
                <a:t>39.7%</a:t>
              </a:r>
              <a:endParaRPr lang="it-IT" sz="700" b="0" strike="noStrike" spc="-1">
                <a:latin typeface="Arial"/>
              </a:endParaRPr>
            </a:p>
          </p:txBody>
        </p:sp>
      </p:grpSp>
      <p:sp>
        <p:nvSpPr>
          <p:cNvPr id="1399" name="CustomShape 11"/>
          <p:cNvSpPr/>
          <p:nvPr/>
        </p:nvSpPr>
        <p:spPr>
          <a:xfrm>
            <a:off x="8817840" y="2998440"/>
            <a:ext cx="376200" cy="196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700" b="0" strike="noStrike" spc="-1">
                <a:solidFill>
                  <a:srgbClr val="FFFFFF"/>
                </a:solidFill>
                <a:latin typeface="Calibri"/>
              </a:rPr>
              <a:t>52%</a:t>
            </a:r>
            <a:endParaRPr lang="it-IT" sz="700" b="0" strike="noStrike" spc="-1">
              <a:latin typeface="Arial"/>
            </a:endParaRPr>
          </a:p>
        </p:txBody>
      </p:sp>
      <p:sp>
        <p:nvSpPr>
          <p:cNvPr id="1400" name="CustomShape 12"/>
          <p:cNvSpPr/>
          <p:nvPr/>
        </p:nvSpPr>
        <p:spPr>
          <a:xfrm>
            <a:off x="8817840" y="3211920"/>
            <a:ext cx="376200" cy="196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700" b="0" strike="noStrike" spc="-1">
                <a:solidFill>
                  <a:srgbClr val="FFFFFF"/>
                </a:solidFill>
                <a:latin typeface="Calibri"/>
              </a:rPr>
              <a:t>51%</a:t>
            </a:r>
            <a:endParaRPr lang="it-IT" sz="700" b="0" strike="noStrike" spc="-1">
              <a:latin typeface="Arial"/>
            </a:endParaRPr>
          </a:p>
        </p:txBody>
      </p:sp>
      <p:grpSp>
        <p:nvGrpSpPr>
          <p:cNvPr id="1401" name="Group 13"/>
          <p:cNvGrpSpPr/>
          <p:nvPr/>
        </p:nvGrpSpPr>
        <p:grpSpPr>
          <a:xfrm>
            <a:off x="4865040" y="2883600"/>
            <a:ext cx="1514520" cy="473392"/>
            <a:chOff x="4865040" y="2883600"/>
            <a:chExt cx="1514520" cy="473392"/>
          </a:xfrm>
        </p:grpSpPr>
        <p:sp>
          <p:nvSpPr>
            <p:cNvPr id="1402" name="CustomShape 14"/>
            <p:cNvSpPr/>
            <p:nvPr/>
          </p:nvSpPr>
          <p:spPr>
            <a:xfrm>
              <a:off x="4865040" y="2883600"/>
              <a:ext cx="151452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800" b="0" strike="noStrike" spc="-1" dirty="0">
                  <a:solidFill>
                    <a:srgbClr val="FFFFFF"/>
                  </a:solidFill>
                  <a:latin typeface="Calibri"/>
                </a:rPr>
                <a:t>IABP (n=299)</a:t>
              </a:r>
              <a:endParaRPr lang="it-IT" sz="800" b="0" strike="noStrike" spc="-1" dirty="0">
                <a:latin typeface="Arial"/>
              </a:endParaRPr>
            </a:p>
            <a:p>
              <a:pPr>
                <a:lnSpc>
                  <a:spcPct val="100000"/>
                </a:lnSpc>
              </a:pPr>
              <a:endParaRPr lang="it-IT" sz="800" b="0" strike="noStrike" spc="-1" dirty="0" smtClean="0">
                <a:solidFill>
                  <a:srgbClr val="FFFFFF"/>
                </a:solidFill>
                <a:latin typeface="Calibri"/>
              </a:endParaRPr>
            </a:p>
            <a:p>
              <a:pPr>
                <a:lnSpc>
                  <a:spcPct val="100000"/>
                </a:lnSpc>
              </a:pPr>
              <a:r>
                <a:rPr lang="it-IT" sz="800" b="0" strike="noStrike" spc="-1" dirty="0" err="1" smtClean="0">
                  <a:solidFill>
                    <a:srgbClr val="FFFFFF"/>
                  </a:solidFill>
                  <a:latin typeface="Calibri"/>
                </a:rPr>
                <a:t>Medical</a:t>
              </a:r>
              <a:r>
                <a:rPr lang="it-IT" sz="800" b="0" strike="noStrike" spc="-1" dirty="0" smtClean="0">
                  <a:solidFill>
                    <a:srgbClr val="FFFFFF"/>
                  </a:solidFill>
                  <a:latin typeface="Calibri"/>
                </a:rPr>
                <a:t> </a:t>
              </a:r>
              <a:r>
                <a:rPr lang="it-IT" sz="800" b="0" strike="noStrike" spc="-1" dirty="0" err="1">
                  <a:solidFill>
                    <a:srgbClr val="FFFFFF"/>
                  </a:solidFill>
                  <a:latin typeface="Calibri"/>
                </a:rPr>
                <a:t>Therapy</a:t>
              </a:r>
              <a:r>
                <a:rPr lang="it-IT" sz="800" b="0" strike="noStrike" spc="-1" dirty="0">
                  <a:solidFill>
                    <a:srgbClr val="FFFFFF"/>
                  </a:solidFill>
                  <a:latin typeface="Calibri"/>
                </a:rPr>
                <a:t>  (n=296)</a:t>
              </a:r>
              <a:endParaRPr lang="it-IT" sz="800" b="0" strike="noStrike" spc="-1" dirty="0">
                <a:latin typeface="Arial"/>
              </a:endParaRPr>
            </a:p>
          </p:txBody>
        </p:sp>
        <p:sp>
          <p:nvSpPr>
            <p:cNvPr id="1403" name="Line 15"/>
            <p:cNvSpPr/>
            <p:nvPr/>
          </p:nvSpPr>
          <p:spPr>
            <a:xfrm flipH="1">
              <a:off x="4911480" y="3068600"/>
              <a:ext cx="106560" cy="360"/>
            </a:xfrm>
            <a:prstGeom prst="line">
              <a:avLst/>
            </a:prstGeom>
            <a:ln w="19080">
              <a:solidFill>
                <a:srgbClr val="FF3399"/>
              </a:solidFill>
              <a:round/>
            </a:ln>
          </p:spPr>
          <p:style>
            <a:lnRef idx="1">
              <a:schemeClr val="accent1"/>
            </a:lnRef>
            <a:fillRef idx="0">
              <a:schemeClr val="accent1"/>
            </a:fillRef>
            <a:effectRef idx="0">
              <a:schemeClr val="accent1"/>
            </a:effectRef>
            <a:fontRef idx="minor"/>
          </p:style>
        </p:sp>
        <p:sp>
          <p:nvSpPr>
            <p:cNvPr id="1404" name="Line 16"/>
            <p:cNvSpPr/>
            <p:nvPr/>
          </p:nvSpPr>
          <p:spPr>
            <a:xfrm flipH="1">
              <a:off x="4911480" y="3356632"/>
              <a:ext cx="106560" cy="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grpSp>
      <p:sp>
        <p:nvSpPr>
          <p:cNvPr id="1405" name="CustomShape 17"/>
          <p:cNvSpPr/>
          <p:nvPr/>
        </p:nvSpPr>
        <p:spPr>
          <a:xfrm rot="16200000">
            <a:off x="4262040" y="4084920"/>
            <a:ext cx="664560" cy="165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500" b="0" strike="noStrike" spc="-1">
                <a:solidFill>
                  <a:srgbClr val="FFFFFF"/>
                </a:solidFill>
                <a:latin typeface="Calibri"/>
              </a:rPr>
              <a:t>MORTALITY (%)</a:t>
            </a:r>
            <a:endParaRPr lang="it-IT" sz="500" b="0" strike="noStrike" spc="-1">
              <a:latin typeface="Arial"/>
            </a:endParaRPr>
          </a:p>
        </p:txBody>
      </p:sp>
      <p:sp>
        <p:nvSpPr>
          <p:cNvPr id="1406" name="CustomShape 18"/>
          <p:cNvSpPr/>
          <p:nvPr/>
        </p:nvSpPr>
        <p:spPr>
          <a:xfrm>
            <a:off x="0" y="6589080"/>
            <a:ext cx="2940840" cy="27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228600" indent="-228240">
              <a:lnSpc>
                <a:spcPct val="100000"/>
              </a:lnSpc>
              <a:buClr>
                <a:srgbClr val="B2B2B2"/>
              </a:buClr>
              <a:buFont typeface="Arial"/>
              <a:buAutoNum type="arabicPeriod"/>
            </a:pPr>
            <a:r>
              <a:rPr lang="it-IT" sz="600" b="0" strike="noStrike" spc="-1">
                <a:solidFill>
                  <a:srgbClr val="B2B2B2"/>
                </a:solidFill>
                <a:latin typeface="Arial"/>
                <a:ea typeface="msgothic"/>
              </a:rPr>
              <a:t>Thiele H, et al. N Engl J Med. 2012;367(14):1287-1296.</a:t>
            </a:r>
            <a:endParaRPr lang="it-IT" sz="600" b="0" strike="noStrike" spc="-1">
              <a:latin typeface="Arial"/>
            </a:endParaRPr>
          </a:p>
          <a:p>
            <a:pPr marL="228600" indent="-228240">
              <a:lnSpc>
                <a:spcPct val="100000"/>
              </a:lnSpc>
              <a:buClr>
                <a:srgbClr val="B2B2B2"/>
              </a:buClr>
              <a:buFont typeface="Arial"/>
              <a:buAutoNum type="arabicPeriod"/>
            </a:pPr>
            <a:r>
              <a:rPr lang="it-IT" sz="600" b="0" strike="noStrike" spc="-1">
                <a:solidFill>
                  <a:srgbClr val="B2B2B2"/>
                </a:solidFill>
                <a:latin typeface="Arial"/>
                <a:ea typeface="msgothic"/>
              </a:rPr>
              <a:t>Thiele H, et al. Lancet. 2013;382(9905):1638-1645.</a:t>
            </a:r>
            <a:endParaRPr lang="it-IT" sz="600" b="0" strike="noStrike" spc="-1">
              <a:latin typeface="Arial"/>
            </a:endParaRPr>
          </a:p>
        </p:txBody>
      </p:sp>
      <p:sp>
        <p:nvSpPr>
          <p:cNvPr id="1407" name="CustomShape 19"/>
          <p:cNvSpPr/>
          <p:nvPr/>
        </p:nvSpPr>
        <p:spPr>
          <a:xfrm>
            <a:off x="1567440" y="1455480"/>
            <a:ext cx="6019560" cy="2437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600" b="0" strike="noStrike" spc="-1">
                <a:solidFill>
                  <a:srgbClr val="FFFFFF"/>
                </a:solidFill>
                <a:latin typeface="Arial"/>
              </a:rPr>
              <a:t>IABP-SHOCK II Randomized Controlled Trial </a:t>
            </a:r>
            <a:r>
              <a:rPr lang="it-IT" sz="1200" b="0" strike="noStrike" spc="-1">
                <a:solidFill>
                  <a:srgbClr val="FFFFFF"/>
                </a:solidFill>
                <a:latin typeface="Arial"/>
              </a:rPr>
              <a:t>(N=600)</a:t>
            </a:r>
            <a:r>
              <a:rPr lang="it-IT" sz="1600" b="0" strike="noStrike" spc="-1" baseline="30000">
                <a:solidFill>
                  <a:srgbClr val="FFFFFF"/>
                </a:solidFill>
                <a:latin typeface="Arial"/>
              </a:rPr>
              <a:t>1,2</a:t>
            </a:r>
            <a:endParaRPr lang="it-IT" sz="1600" b="0" strike="noStrike" spc="-1">
              <a:latin typeface="Arial"/>
            </a:endParaRPr>
          </a:p>
        </p:txBody>
      </p:sp>
      <p:sp>
        <p:nvSpPr>
          <p:cNvPr id="1408" name="CustomShape 20"/>
          <p:cNvSpPr/>
          <p:nvPr/>
        </p:nvSpPr>
        <p:spPr>
          <a:xfrm>
            <a:off x="8429400" y="6553440"/>
            <a:ext cx="574200" cy="18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600" b="0" strike="noStrike" spc="-1">
                <a:solidFill>
                  <a:srgbClr val="FFFFFF"/>
                </a:solidFill>
                <a:latin typeface="Arial"/>
              </a:rPr>
              <a:t>IM2-218-16</a:t>
            </a:r>
            <a:endParaRPr lang="it-IT" sz="600" b="0" strike="noStrike" spc="-1">
              <a:latin typeface="Arial"/>
            </a:endParaRPr>
          </a:p>
        </p:txBody>
      </p:sp>
      <p:sp>
        <p:nvSpPr>
          <p:cNvPr id="1409" name="CustomShape 21"/>
          <p:cNvSpPr/>
          <p:nvPr/>
        </p:nvSpPr>
        <p:spPr>
          <a:xfrm>
            <a:off x="284040" y="47520"/>
            <a:ext cx="858636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a:solidFill>
                  <a:srgbClr val="FFFF00"/>
                </a:solidFill>
                <a:latin typeface="Arial"/>
              </a:rPr>
              <a:t>No </a:t>
            </a:r>
            <a:r>
              <a:rPr lang="it-IT" sz="2800" b="1" strike="noStrike" cap="small" spc="-1" dirty="0" err="1">
                <a:solidFill>
                  <a:srgbClr val="FFFF00"/>
                </a:solidFill>
                <a:latin typeface="Arial"/>
              </a:rPr>
              <a:t>Reduction</a:t>
            </a:r>
            <a:r>
              <a:rPr lang="it-IT" sz="2800" b="1" strike="noStrike" cap="small" spc="-1" dirty="0">
                <a:solidFill>
                  <a:srgbClr val="FFFF00"/>
                </a:solidFill>
                <a:latin typeface="Arial"/>
              </a:rPr>
              <a:t> in </a:t>
            </a:r>
            <a:r>
              <a:rPr lang="it-IT" sz="2800" b="1" strike="noStrike" cap="small" spc="-1" dirty="0" err="1">
                <a:solidFill>
                  <a:srgbClr val="FFFF00"/>
                </a:solidFill>
                <a:latin typeface="Arial"/>
              </a:rPr>
              <a:t>Mortality</a:t>
            </a:r>
            <a:r>
              <a:rPr lang="it-IT" sz="2800" b="1" strike="noStrike" cap="small" spc="-1" dirty="0">
                <a:solidFill>
                  <a:srgbClr val="FFFF00"/>
                </a:solidFill>
                <a:latin typeface="Arial"/>
              </a:rPr>
              <a:t> at 30 </a:t>
            </a:r>
            <a:r>
              <a:rPr lang="it-IT" sz="2800" b="1" strike="noStrike" cap="small" spc="-1" dirty="0" err="1">
                <a:solidFill>
                  <a:srgbClr val="FFFF00"/>
                </a:solidFill>
                <a:latin typeface="Arial"/>
              </a:rPr>
              <a:t>days</a:t>
            </a:r>
            <a:r>
              <a:rPr lang="it-IT" sz="2800" b="1" strike="noStrike" cap="small" spc="-1" dirty="0">
                <a:solidFill>
                  <a:srgbClr val="FFFF00"/>
                </a:solidFill>
                <a:latin typeface="Arial"/>
              </a:rPr>
              <a:t> And 1 </a:t>
            </a:r>
            <a:r>
              <a:rPr lang="it-IT" sz="2800" b="1" strike="noStrike" cap="small" spc="-1" dirty="0" err="1">
                <a:solidFill>
                  <a:srgbClr val="FFFF00"/>
                </a:solidFill>
                <a:latin typeface="Arial"/>
              </a:rPr>
              <a:t>year</a:t>
            </a:r>
            <a:r>
              <a:rPr lang="it-IT" sz="2800" b="1" strike="noStrike" cap="small" spc="-1" dirty="0">
                <a:solidFill>
                  <a:srgbClr val="FFFF00"/>
                </a:solidFill>
                <a:latin typeface="Arial"/>
              </a:rPr>
              <a:t> </a:t>
            </a:r>
            <a:endParaRPr lang="it-IT" sz="2800" b="1" strike="noStrike" spc="-1" dirty="0">
              <a:solidFill>
                <a:srgbClr val="FFFF00"/>
              </a:solidFill>
              <a:latin typeface="Arial"/>
            </a:endParaRPr>
          </a:p>
          <a:p>
            <a:pPr>
              <a:lnSpc>
                <a:spcPct val="100000"/>
              </a:lnSpc>
            </a:pPr>
            <a:r>
              <a:rPr dirty="0"/>
              <a:t/>
            </a:r>
            <a:br>
              <a:rPr dirty="0"/>
            </a:br>
            <a:r>
              <a:rPr lang="it-IT" sz="2800" b="0" strike="noStrike" cap="small" spc="-1" dirty="0">
                <a:solidFill>
                  <a:srgbClr val="FDB913"/>
                </a:solidFill>
                <a:latin typeface="Arial"/>
              </a:rPr>
              <a:t> </a:t>
            </a:r>
            <a:endParaRPr lang="it-IT" sz="2800" b="0" strike="noStrike" spc="-1" dirty="0">
              <a:latin typeface="Arial"/>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0" name="Group 1"/>
          <p:cNvGrpSpPr/>
          <p:nvPr/>
        </p:nvGrpSpPr>
        <p:grpSpPr>
          <a:xfrm>
            <a:off x="142200" y="47520"/>
            <a:ext cx="9058680" cy="6726960"/>
            <a:chOff x="142200" y="47520"/>
            <a:chExt cx="9058680" cy="6726960"/>
          </a:xfrm>
        </p:grpSpPr>
        <p:sp>
          <p:nvSpPr>
            <p:cNvPr id="1411" name="CustomShape 2"/>
            <p:cNvSpPr/>
            <p:nvPr/>
          </p:nvSpPr>
          <p:spPr>
            <a:xfrm>
              <a:off x="1217160" y="1197720"/>
              <a:ext cx="6708960" cy="654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spcAft>
                  <a:spcPts val="601"/>
                </a:spcAft>
              </a:pPr>
              <a:r>
                <a:rPr lang="it-IT" sz="2000" b="0" strike="noStrike" spc="-1">
                  <a:solidFill>
                    <a:srgbClr val="FFFFFF"/>
                  </a:solidFill>
                  <a:latin typeface="Arial"/>
                </a:rPr>
                <a:t>Improvement in Cardiac Index</a:t>
              </a:r>
              <a:endParaRPr lang="it-IT" sz="2000" b="0" strike="noStrike" spc="-1">
                <a:latin typeface="Arial"/>
              </a:endParaRPr>
            </a:p>
            <a:p>
              <a:pPr algn="ctr">
                <a:lnSpc>
                  <a:spcPct val="100000"/>
                </a:lnSpc>
                <a:spcAft>
                  <a:spcPts val="601"/>
                </a:spcAft>
              </a:pPr>
              <a:r>
                <a:rPr lang="it-IT" sz="1200" b="0" strike="noStrike" spc="-1">
                  <a:solidFill>
                    <a:srgbClr val="FFFFFF"/>
                  </a:solidFill>
                  <a:latin typeface="Arial"/>
                </a:rPr>
                <a:t>ISAR SHOCK Randomized Controlled Trial</a:t>
              </a:r>
              <a:endParaRPr lang="it-IT" sz="1200" b="0" strike="noStrike" spc="-1">
                <a:latin typeface="Arial"/>
              </a:endParaRPr>
            </a:p>
          </p:txBody>
        </p:sp>
        <p:sp>
          <p:nvSpPr>
            <p:cNvPr id="1412" name="CustomShape 3"/>
            <p:cNvSpPr/>
            <p:nvPr/>
          </p:nvSpPr>
          <p:spPr>
            <a:xfrm>
              <a:off x="209160" y="47520"/>
              <a:ext cx="8991720" cy="75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2800" b="1" strike="noStrike" cap="small" spc="-1" dirty="0" err="1">
                  <a:solidFill>
                    <a:srgbClr val="FFFF00"/>
                  </a:solidFill>
                  <a:latin typeface="Arial"/>
                </a:rPr>
                <a:t>Randomized</a:t>
              </a:r>
              <a:r>
                <a:rPr lang="it-IT" sz="2800" b="1" strike="noStrike" cap="small" spc="-1" dirty="0">
                  <a:solidFill>
                    <a:srgbClr val="FFFF00"/>
                  </a:solidFill>
                  <a:latin typeface="Arial"/>
                </a:rPr>
                <a:t> Trial </a:t>
              </a:r>
              <a:r>
                <a:rPr lang="it-IT" sz="2800" b="1" strike="noStrike" cap="small" spc="-1" dirty="0" err="1">
                  <a:solidFill>
                    <a:srgbClr val="FFFF00"/>
                  </a:solidFill>
                  <a:latin typeface="Arial"/>
                </a:rPr>
                <a:t>Comparing</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Impella</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To</a:t>
              </a:r>
              <a:r>
                <a:rPr lang="it-IT" sz="2800" b="1" strike="noStrike" cap="small" spc="-1" dirty="0">
                  <a:solidFill>
                    <a:srgbClr val="FFFF00"/>
                  </a:solidFill>
                  <a:latin typeface="Arial"/>
                </a:rPr>
                <a:t> IABP in </a:t>
              </a:r>
              <a:r>
                <a:rPr lang="it-IT" sz="2800" b="1" strike="noStrike" cap="small" spc="-1" dirty="0" err="1">
                  <a:solidFill>
                    <a:srgbClr val="FFFF00"/>
                  </a:solidFill>
                  <a:latin typeface="Arial"/>
                </a:rPr>
                <a:t>Cardiogenic</a:t>
              </a:r>
              <a:r>
                <a:rPr lang="it-IT" sz="2800" b="1" strike="noStrike" cap="small" spc="-1" dirty="0">
                  <a:solidFill>
                    <a:srgbClr val="FFFF00"/>
                  </a:solidFill>
                  <a:latin typeface="Arial"/>
                </a:rPr>
                <a:t> Shock </a:t>
              </a:r>
              <a:r>
                <a:rPr lang="it-IT" sz="1400" b="1" strike="noStrike" cap="small" spc="-1" dirty="0">
                  <a:solidFill>
                    <a:srgbClr val="FFFF00"/>
                  </a:solidFill>
                  <a:latin typeface="Arial"/>
                </a:rPr>
                <a:t> </a:t>
              </a:r>
              <a:r>
                <a:rPr lang="it-IT" sz="1400" b="1" strike="noStrike" cap="small" spc="-1" baseline="100000" dirty="0">
                  <a:solidFill>
                    <a:srgbClr val="FFFF00"/>
                  </a:solidFill>
                  <a:latin typeface="Arial"/>
                </a:rPr>
                <a:t> </a:t>
              </a:r>
              <a:endParaRPr lang="it-IT" sz="1400" b="1" strike="noStrike" spc="-1" dirty="0">
                <a:solidFill>
                  <a:srgbClr val="FFFF00"/>
                </a:solidFill>
                <a:latin typeface="Arial"/>
              </a:endParaRPr>
            </a:p>
          </p:txBody>
        </p:sp>
        <p:sp>
          <p:nvSpPr>
            <p:cNvPr id="1413" name="CustomShape 4"/>
            <p:cNvSpPr/>
            <p:nvPr/>
          </p:nvSpPr>
          <p:spPr>
            <a:xfrm>
              <a:off x="4096800" y="1979640"/>
              <a:ext cx="87300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200" b="0" strike="noStrike" spc="-1">
                  <a:solidFill>
                    <a:srgbClr val="FFFFFF"/>
                  </a:solidFill>
                  <a:latin typeface="Arial"/>
                </a:rPr>
                <a:t>(L/min/m</a:t>
              </a:r>
              <a:r>
                <a:rPr lang="it-IT" sz="1200" b="0" strike="noStrike" spc="-1" baseline="30000">
                  <a:solidFill>
                    <a:srgbClr val="FFFFFF"/>
                  </a:solidFill>
                  <a:latin typeface="Arial"/>
                </a:rPr>
                <a:t>2</a:t>
              </a:r>
              <a:r>
                <a:rPr lang="it-IT" sz="1200" b="0" strike="noStrike" spc="-1">
                  <a:solidFill>
                    <a:srgbClr val="FFFFFF"/>
                  </a:solidFill>
                  <a:latin typeface="Arial"/>
                </a:rPr>
                <a:t>)</a:t>
              </a:r>
              <a:endParaRPr lang="it-IT" sz="1200" b="0" strike="noStrike" spc="-1">
                <a:latin typeface="Arial"/>
              </a:endParaRPr>
            </a:p>
          </p:txBody>
        </p:sp>
        <p:sp>
          <p:nvSpPr>
            <p:cNvPr id="1414" name="CustomShape 5"/>
            <p:cNvSpPr/>
            <p:nvPr/>
          </p:nvSpPr>
          <p:spPr>
            <a:xfrm>
              <a:off x="142200" y="6562440"/>
              <a:ext cx="1421640" cy="212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spcAft>
                  <a:spcPts val="2401"/>
                </a:spcAft>
              </a:pPr>
              <a:r>
                <a:rPr lang="it-IT" sz="800" b="0" strike="noStrike" spc="-1">
                  <a:solidFill>
                    <a:srgbClr val="FFFFFF"/>
                  </a:solidFill>
                  <a:latin typeface="Arial"/>
                </a:rPr>
                <a:t>Seyfarth et al., JACC, 2008</a:t>
              </a:r>
              <a:endParaRPr lang="it-IT" sz="800" b="0" strike="noStrike" spc="-1">
                <a:latin typeface="Arial"/>
              </a:endParaRPr>
            </a:p>
          </p:txBody>
        </p:sp>
        <p:sp>
          <p:nvSpPr>
            <p:cNvPr id="1415" name="CustomShape 6"/>
            <p:cNvSpPr/>
            <p:nvPr/>
          </p:nvSpPr>
          <p:spPr>
            <a:xfrm>
              <a:off x="3635896" y="3717184"/>
              <a:ext cx="1496160" cy="1368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200" b="0" strike="noStrike" spc="-1" dirty="0" err="1">
                  <a:solidFill>
                    <a:srgbClr val="FDB913"/>
                  </a:solidFill>
                  <a:latin typeface="Arial"/>
                </a:rPr>
                <a:t>Augmented</a:t>
              </a:r>
              <a:r>
                <a:rPr lang="it-IT" sz="1200" b="0" strike="noStrike" spc="-1" dirty="0">
                  <a:solidFill>
                    <a:srgbClr val="FDB913"/>
                  </a:solidFill>
                  <a:latin typeface="Arial"/>
                </a:rPr>
                <a:t> </a:t>
              </a:r>
              <a:r>
                <a:rPr lang="it-IT" sz="1200" b="0" strike="noStrike" spc="-1" dirty="0" err="1">
                  <a:solidFill>
                    <a:srgbClr val="FDB913"/>
                  </a:solidFill>
                  <a:latin typeface="Arial"/>
                </a:rPr>
                <a:t>CI</a:t>
              </a:r>
              <a:endParaRPr lang="it-IT" sz="1200" b="0" strike="noStrike" spc="-1" dirty="0">
                <a:latin typeface="Arial"/>
              </a:endParaRPr>
            </a:p>
            <a:p>
              <a:pPr>
                <a:lnSpc>
                  <a:spcPct val="100000"/>
                </a:lnSpc>
              </a:pPr>
              <a:endParaRPr lang="it-IT" sz="1200" b="0" strike="noStrike" spc="-1" dirty="0">
                <a:latin typeface="Arial"/>
              </a:endParaRPr>
            </a:p>
            <a:p>
              <a:pPr>
                <a:lnSpc>
                  <a:spcPct val="100000"/>
                </a:lnSpc>
              </a:pPr>
              <a:endParaRPr lang="it-IT" sz="1200" b="0" strike="noStrike" spc="-1" dirty="0">
                <a:latin typeface="Arial"/>
              </a:endParaRPr>
            </a:p>
            <a:p>
              <a:pPr>
                <a:lnSpc>
                  <a:spcPct val="100000"/>
                </a:lnSpc>
              </a:pPr>
              <a:endParaRPr lang="it-IT" sz="1200" b="0" strike="noStrike" spc="-1" dirty="0">
                <a:latin typeface="Arial"/>
              </a:endParaRPr>
            </a:p>
            <a:p>
              <a:pPr>
                <a:lnSpc>
                  <a:spcPct val="100000"/>
                </a:lnSpc>
              </a:pPr>
              <a:endParaRPr lang="it-IT" sz="1200" b="0" strike="noStrike" spc="-1" dirty="0">
                <a:latin typeface="Arial"/>
              </a:endParaRPr>
            </a:p>
            <a:p>
              <a:pPr>
                <a:lnSpc>
                  <a:spcPct val="100000"/>
                </a:lnSpc>
              </a:pPr>
              <a:r>
                <a:rPr lang="it-IT" sz="1200" b="0" strike="noStrike" spc="-1" dirty="0" err="1">
                  <a:solidFill>
                    <a:srgbClr val="FDB913"/>
                  </a:solidFill>
                  <a:latin typeface="Arial"/>
                </a:rPr>
                <a:t>Ventricular</a:t>
              </a:r>
              <a:r>
                <a:rPr lang="it-IT" sz="1200" b="0" strike="noStrike" spc="-1" dirty="0">
                  <a:solidFill>
                    <a:srgbClr val="FDB913"/>
                  </a:solidFill>
                  <a:latin typeface="Arial"/>
                </a:rPr>
                <a:t> </a:t>
              </a:r>
              <a:r>
                <a:rPr lang="it-IT" sz="1200" b="0" strike="noStrike" spc="-1" dirty="0" err="1">
                  <a:solidFill>
                    <a:srgbClr val="FDB913"/>
                  </a:solidFill>
                  <a:latin typeface="Arial"/>
                </a:rPr>
                <a:t>Unloading</a:t>
              </a:r>
              <a:endParaRPr lang="it-IT" sz="1200" b="0" strike="noStrike" spc="-1" dirty="0">
                <a:latin typeface="Arial"/>
              </a:endParaRPr>
            </a:p>
          </p:txBody>
        </p:sp>
        <p:grpSp>
          <p:nvGrpSpPr>
            <p:cNvPr id="1416" name="Group 7"/>
            <p:cNvGrpSpPr/>
            <p:nvPr/>
          </p:nvGrpSpPr>
          <p:grpSpPr>
            <a:xfrm>
              <a:off x="379080" y="2512800"/>
              <a:ext cx="3319200" cy="3738960"/>
              <a:chOff x="379080" y="2512800"/>
              <a:chExt cx="3319200" cy="3738960"/>
            </a:xfrm>
          </p:grpSpPr>
          <p:grpSp>
            <p:nvGrpSpPr>
              <p:cNvPr id="1417" name="Group 8"/>
              <p:cNvGrpSpPr/>
              <p:nvPr/>
            </p:nvGrpSpPr>
            <p:grpSpPr>
              <a:xfrm>
                <a:off x="379080" y="2512800"/>
                <a:ext cx="3319200" cy="3511440"/>
                <a:chOff x="379080" y="2512800"/>
                <a:chExt cx="3319200" cy="3511440"/>
              </a:xfrm>
            </p:grpSpPr>
            <p:grpSp>
              <p:nvGrpSpPr>
                <p:cNvPr id="1418" name="Group 9"/>
                <p:cNvGrpSpPr/>
                <p:nvPr/>
              </p:nvGrpSpPr>
              <p:grpSpPr>
                <a:xfrm>
                  <a:off x="379080" y="2512800"/>
                  <a:ext cx="3319200" cy="3511440"/>
                  <a:chOff x="379080" y="2512800"/>
                  <a:chExt cx="3319200" cy="3511440"/>
                </a:xfrm>
              </p:grpSpPr>
              <p:sp>
                <p:nvSpPr>
                  <p:cNvPr id="1419" name="Line 10"/>
                  <p:cNvSpPr/>
                  <p:nvPr/>
                </p:nvSpPr>
                <p:spPr>
                  <a:xfrm>
                    <a:off x="550800" y="5779080"/>
                    <a:ext cx="2963160" cy="360"/>
                  </a:xfrm>
                  <a:prstGeom prst="line">
                    <a:avLst/>
                  </a:prstGeom>
                  <a:ln w="12600">
                    <a:solidFill>
                      <a:schemeClr val="tx1"/>
                    </a:solidFill>
                    <a:round/>
                  </a:ln>
                </p:spPr>
                <p:style>
                  <a:lnRef idx="0">
                    <a:scrgbClr r="0" g="0" b="0"/>
                  </a:lnRef>
                  <a:fillRef idx="0">
                    <a:scrgbClr r="0" g="0" b="0"/>
                  </a:fillRef>
                  <a:effectRef idx="0">
                    <a:scrgbClr r="0" g="0" b="0"/>
                  </a:effectRef>
                  <a:fontRef idx="minor"/>
                </p:style>
              </p:sp>
              <p:graphicFrame>
                <p:nvGraphicFramePr>
                  <p:cNvPr id="1420" name="Chart 80"/>
                  <p:cNvGraphicFramePr/>
                  <p:nvPr/>
                </p:nvGraphicFramePr>
                <p:xfrm>
                  <a:off x="379080" y="2512800"/>
                  <a:ext cx="3319200" cy="3511440"/>
                </p:xfrm>
                <a:graphic>
                  <a:graphicData uri="http://schemas.openxmlformats.org/drawingml/2006/chart">
                    <c:chart xmlns:c="http://schemas.openxmlformats.org/drawingml/2006/chart" xmlns:r="http://schemas.openxmlformats.org/officeDocument/2006/relationships" r:id="rId3"/>
                  </a:graphicData>
                </a:graphic>
              </p:graphicFrame>
              <p:sp>
                <p:nvSpPr>
                  <p:cNvPr id="1421" name="CustomShape 11"/>
                  <p:cNvSpPr/>
                  <p:nvPr/>
                </p:nvSpPr>
                <p:spPr>
                  <a:xfrm flipV="1">
                    <a:off x="1775880" y="2351160"/>
                    <a:ext cx="505440" cy="850320"/>
                  </a:xfrm>
                  <a:custGeom>
                    <a:avLst/>
                    <a:gdLst/>
                    <a:ahLst/>
                    <a:cxnLst/>
                    <a:rect l="l" t="t" r="r" b="b"/>
                    <a:pathLst>
                      <a:path w="21600" h="21600">
                        <a:moveTo>
                          <a:pt x="0" y="0"/>
                        </a:moveTo>
                        <a:lnTo>
                          <a:pt x="21600" y="21600"/>
                        </a:lnTo>
                      </a:path>
                    </a:pathLst>
                  </a:custGeom>
                  <a:noFill/>
                  <a:ln w="19080">
                    <a:solidFill>
                      <a:schemeClr val="tx1"/>
                    </a:solidFill>
                    <a:round/>
                    <a:tailEnd type="triangle" w="med" len="med"/>
                  </a:ln>
                </p:spPr>
                <p:style>
                  <a:lnRef idx="0">
                    <a:scrgbClr r="0" g="0" b="0"/>
                  </a:lnRef>
                  <a:fillRef idx="0">
                    <a:scrgbClr r="0" g="0" b="0"/>
                  </a:fillRef>
                  <a:effectRef idx="0">
                    <a:scrgbClr r="0" g="0" b="0"/>
                  </a:effectRef>
                  <a:fontRef idx="minor"/>
                </p:style>
              </p:sp>
              <p:sp>
                <p:nvSpPr>
                  <p:cNvPr id="1422" name="CustomShape 12"/>
                  <p:cNvSpPr/>
                  <p:nvPr/>
                </p:nvSpPr>
                <p:spPr>
                  <a:xfrm>
                    <a:off x="1775880" y="4052160"/>
                    <a:ext cx="507600" cy="1264680"/>
                  </a:xfrm>
                  <a:custGeom>
                    <a:avLst/>
                    <a:gdLst/>
                    <a:ahLst/>
                    <a:cxnLst/>
                    <a:rect l="l" t="t" r="r" b="b"/>
                    <a:pathLst>
                      <a:path w="21600" h="21600">
                        <a:moveTo>
                          <a:pt x="0" y="0"/>
                        </a:moveTo>
                        <a:lnTo>
                          <a:pt x="21600" y="21600"/>
                        </a:lnTo>
                      </a:path>
                    </a:pathLst>
                  </a:custGeom>
                  <a:noFill/>
                  <a:ln w="19080">
                    <a:solidFill>
                      <a:schemeClr val="tx1"/>
                    </a:solidFill>
                    <a:round/>
                    <a:tailEnd type="triangle" w="med" len="med"/>
                  </a:ln>
                </p:spPr>
                <p:style>
                  <a:lnRef idx="0">
                    <a:scrgbClr r="0" g="0" b="0"/>
                  </a:lnRef>
                  <a:fillRef idx="0">
                    <a:scrgbClr r="0" g="0" b="0"/>
                  </a:fillRef>
                  <a:effectRef idx="0">
                    <a:scrgbClr r="0" g="0" b="0"/>
                  </a:effectRef>
                  <a:fontRef idx="minor"/>
                </p:style>
              </p:sp>
            </p:grpSp>
            <p:sp>
              <p:nvSpPr>
                <p:cNvPr id="1423" name="CustomShape 13"/>
                <p:cNvSpPr/>
                <p:nvPr/>
              </p:nvSpPr>
              <p:spPr>
                <a:xfrm>
                  <a:off x="2281680" y="4496576"/>
                  <a:ext cx="1017360" cy="516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400" b="0" strike="noStrike" spc="-1" dirty="0" err="1">
                      <a:solidFill>
                        <a:srgbClr val="000000"/>
                      </a:solidFill>
                      <a:latin typeface="Arial"/>
                    </a:rPr>
                    <a:t>Impella</a:t>
                  </a:r>
                  <a:r>
                    <a:rPr lang="it-IT" sz="1400" b="0" strike="noStrike" spc="-1" dirty="0">
                      <a:solidFill>
                        <a:srgbClr val="000000"/>
                      </a:solidFill>
                      <a:latin typeface="Arial"/>
                    </a:rPr>
                    <a:t> 2.5</a:t>
                  </a:r>
                  <a:endParaRPr lang="it-IT" sz="1400" b="0" strike="noStrike" spc="-1" dirty="0">
                    <a:latin typeface="Arial"/>
                  </a:endParaRPr>
                </a:p>
              </p:txBody>
            </p:sp>
            <p:sp>
              <p:nvSpPr>
                <p:cNvPr id="1424" name="CustomShape 14"/>
                <p:cNvSpPr/>
                <p:nvPr/>
              </p:nvSpPr>
              <p:spPr>
                <a:xfrm>
                  <a:off x="770040" y="4365000"/>
                  <a:ext cx="1017360" cy="516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400" b="0" strike="noStrike" spc="-1">
                      <a:solidFill>
                        <a:srgbClr val="000000"/>
                      </a:solidFill>
                      <a:latin typeface="Arial"/>
                    </a:rPr>
                    <a:t>Native</a:t>
                  </a:r>
                  <a:endParaRPr lang="it-IT" sz="1400" b="0" strike="noStrike" spc="-1">
                    <a:latin typeface="Arial"/>
                  </a:endParaRPr>
                </a:p>
                <a:p>
                  <a:pPr algn="ctr">
                    <a:lnSpc>
                      <a:spcPct val="100000"/>
                    </a:lnSpc>
                  </a:pPr>
                  <a:r>
                    <a:rPr lang="it-IT" sz="1400" b="0" strike="noStrike" spc="-1">
                      <a:solidFill>
                        <a:srgbClr val="000000"/>
                      </a:solidFill>
                      <a:latin typeface="Arial"/>
                    </a:rPr>
                    <a:t>Heart</a:t>
                  </a:r>
                  <a:endParaRPr lang="it-IT" sz="1400" b="0" strike="noStrike" spc="-1">
                    <a:latin typeface="Arial"/>
                  </a:endParaRPr>
                </a:p>
              </p:txBody>
            </p:sp>
          </p:grpSp>
          <p:sp>
            <p:nvSpPr>
              <p:cNvPr id="1425" name="CustomShape 15"/>
              <p:cNvSpPr/>
              <p:nvPr/>
            </p:nvSpPr>
            <p:spPr>
              <a:xfrm>
                <a:off x="861120" y="5825160"/>
                <a:ext cx="868320" cy="426600"/>
              </a:xfrm>
              <a:prstGeom prst="rect">
                <a:avLst/>
              </a:prstGeom>
              <a:noFill/>
              <a:ln w="9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400" b="0" strike="noStrike" spc="-1">
                    <a:solidFill>
                      <a:srgbClr val="FFFFFF"/>
                    </a:solidFill>
                    <a:latin typeface="Arial"/>
                    <a:ea typeface="Geneva"/>
                  </a:rPr>
                  <a:t>Pre-Support</a:t>
                </a:r>
                <a:endParaRPr lang="it-IT" sz="1400" b="0" strike="noStrike" spc="-1">
                  <a:latin typeface="Arial"/>
                </a:endParaRPr>
              </a:p>
            </p:txBody>
          </p:sp>
          <p:sp>
            <p:nvSpPr>
              <p:cNvPr id="1426" name="CustomShape 16"/>
              <p:cNvSpPr/>
              <p:nvPr/>
            </p:nvSpPr>
            <p:spPr>
              <a:xfrm>
                <a:off x="2438640" y="5825160"/>
                <a:ext cx="875880" cy="213480"/>
              </a:xfrm>
              <a:prstGeom prst="rect">
                <a:avLst/>
              </a:prstGeom>
              <a:noFill/>
              <a:ln w="9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400" b="0" strike="noStrike" spc="-1">
                    <a:solidFill>
                      <a:srgbClr val="FFFFFF"/>
                    </a:solidFill>
                    <a:latin typeface="Arial"/>
                    <a:ea typeface="Geneva"/>
                  </a:rPr>
                  <a:t>On Impella</a:t>
                </a:r>
                <a:endParaRPr lang="it-IT" sz="1400" b="0" strike="noStrike" spc="-1">
                  <a:latin typeface="Arial"/>
                </a:endParaRPr>
              </a:p>
            </p:txBody>
          </p:sp>
          <p:sp>
            <p:nvSpPr>
              <p:cNvPr id="1427" name="CustomShape 17"/>
              <p:cNvSpPr/>
              <p:nvPr/>
            </p:nvSpPr>
            <p:spPr>
              <a:xfrm>
                <a:off x="765000" y="3318480"/>
                <a:ext cx="1059480" cy="30348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400" b="0" strike="noStrike" spc="-1">
                    <a:solidFill>
                      <a:srgbClr val="FFFFFF"/>
                    </a:solidFill>
                    <a:latin typeface="Arial"/>
                    <a:ea typeface="Geneva"/>
                  </a:rPr>
                  <a:t>1.71±0.45</a:t>
                </a:r>
                <a:endParaRPr lang="it-IT" sz="1400" b="0" strike="noStrike" spc="-1">
                  <a:latin typeface="Arial"/>
                </a:endParaRPr>
              </a:p>
            </p:txBody>
          </p:sp>
          <p:sp>
            <p:nvSpPr>
              <p:cNvPr id="1428" name="CustomShape 18"/>
              <p:cNvSpPr/>
              <p:nvPr/>
            </p:nvSpPr>
            <p:spPr>
              <a:xfrm>
                <a:off x="2264040" y="2549880"/>
                <a:ext cx="1110600" cy="30348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400" b="0" strike="noStrike" spc="-1">
                    <a:solidFill>
                      <a:srgbClr val="FFFFFF"/>
                    </a:solidFill>
                    <a:latin typeface="Arial"/>
                    <a:ea typeface="Geneva"/>
                  </a:rPr>
                  <a:t>2.20±0.64</a:t>
                </a:r>
                <a:endParaRPr lang="it-IT" sz="1400" b="0" strike="noStrike" spc="-1">
                  <a:latin typeface="Arial"/>
                </a:endParaRPr>
              </a:p>
            </p:txBody>
          </p:sp>
        </p:grpSp>
        <p:graphicFrame>
          <p:nvGraphicFramePr>
            <p:cNvPr id="1429" name="Chart 80"/>
            <p:cNvGraphicFramePr/>
            <p:nvPr/>
          </p:nvGraphicFramePr>
          <p:xfrm>
            <a:off x="5278320" y="2273400"/>
            <a:ext cx="3486240" cy="3684960"/>
          </p:xfrm>
          <a:graphic>
            <a:graphicData uri="http://schemas.openxmlformats.org/drawingml/2006/chart">
              <c:chart xmlns:c="http://schemas.openxmlformats.org/drawingml/2006/chart" xmlns:r="http://schemas.openxmlformats.org/officeDocument/2006/relationships" r:id="rId4"/>
            </a:graphicData>
          </a:graphic>
        </p:graphicFrame>
        <p:sp>
          <p:nvSpPr>
            <p:cNvPr id="1430" name="CustomShape 19"/>
            <p:cNvSpPr/>
            <p:nvPr/>
          </p:nvSpPr>
          <p:spPr>
            <a:xfrm flipV="1">
              <a:off x="6779160" y="3541680"/>
              <a:ext cx="492120" cy="189000"/>
            </a:xfrm>
            <a:custGeom>
              <a:avLst/>
              <a:gdLst/>
              <a:ahLst/>
              <a:cxnLst/>
              <a:rect l="l" t="t" r="r" b="b"/>
              <a:pathLst>
                <a:path w="21600" h="21600">
                  <a:moveTo>
                    <a:pt x="0" y="0"/>
                  </a:moveTo>
                  <a:lnTo>
                    <a:pt x="21600" y="21600"/>
                  </a:lnTo>
                </a:path>
              </a:pathLst>
            </a:custGeom>
            <a:noFill/>
            <a:ln w="9360">
              <a:solidFill>
                <a:schemeClr val="tx1"/>
              </a:solidFill>
              <a:round/>
              <a:tailEnd type="triangle" w="med" len="med"/>
            </a:ln>
          </p:spPr>
          <p:style>
            <a:lnRef idx="0">
              <a:scrgbClr r="0" g="0" b="0"/>
            </a:lnRef>
            <a:fillRef idx="0">
              <a:scrgbClr r="0" g="0" b="0"/>
            </a:fillRef>
            <a:effectRef idx="0">
              <a:scrgbClr r="0" g="0" b="0"/>
            </a:effectRef>
            <a:fontRef idx="minor"/>
          </p:style>
        </p:sp>
        <p:sp>
          <p:nvSpPr>
            <p:cNvPr id="1431" name="CustomShape 20"/>
            <p:cNvSpPr/>
            <p:nvPr/>
          </p:nvSpPr>
          <p:spPr>
            <a:xfrm>
              <a:off x="5586120" y="3301920"/>
              <a:ext cx="1234800" cy="30348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400" b="0" strike="noStrike" spc="-1">
                  <a:solidFill>
                    <a:srgbClr val="FFFFFF"/>
                  </a:solidFill>
                  <a:latin typeface="Arial"/>
                  <a:ea typeface="Geneva"/>
                </a:rPr>
                <a:t>1.73±0.59</a:t>
              </a:r>
              <a:endParaRPr lang="it-IT" sz="1400" b="0" strike="noStrike" spc="-1">
                <a:latin typeface="Arial"/>
              </a:endParaRPr>
            </a:p>
          </p:txBody>
        </p:sp>
        <p:sp>
          <p:nvSpPr>
            <p:cNvPr id="1432" name="CustomShape 21"/>
            <p:cNvSpPr/>
            <p:nvPr/>
          </p:nvSpPr>
          <p:spPr>
            <a:xfrm>
              <a:off x="7169760" y="3089520"/>
              <a:ext cx="1294200" cy="30348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1400" b="0" strike="noStrike" spc="-1">
                  <a:solidFill>
                    <a:srgbClr val="FFFFFF"/>
                  </a:solidFill>
                  <a:latin typeface="Arial"/>
                  <a:ea typeface="Geneva"/>
                </a:rPr>
                <a:t>1.84±0.71</a:t>
              </a:r>
              <a:endParaRPr lang="it-IT" sz="1400" b="0" strike="noStrike" spc="-1">
                <a:latin typeface="Arial"/>
              </a:endParaRPr>
            </a:p>
          </p:txBody>
        </p:sp>
        <p:sp>
          <p:nvSpPr>
            <p:cNvPr id="1433" name="CustomShape 22"/>
            <p:cNvSpPr/>
            <p:nvPr/>
          </p:nvSpPr>
          <p:spPr>
            <a:xfrm>
              <a:off x="5752080" y="5824080"/>
              <a:ext cx="1011960" cy="213480"/>
            </a:xfrm>
            <a:prstGeom prst="rect">
              <a:avLst/>
            </a:prstGeom>
            <a:noFill/>
            <a:ln w="9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400" b="0" strike="noStrike" spc="-1">
                  <a:solidFill>
                    <a:srgbClr val="FFFFFF"/>
                  </a:solidFill>
                  <a:latin typeface="Arial"/>
                  <a:ea typeface="Geneva"/>
                </a:rPr>
                <a:t>Pre-Support</a:t>
              </a:r>
              <a:endParaRPr lang="it-IT" sz="1400" b="0" strike="noStrike" spc="-1">
                <a:latin typeface="Arial"/>
              </a:endParaRPr>
            </a:p>
          </p:txBody>
        </p:sp>
        <p:sp>
          <p:nvSpPr>
            <p:cNvPr id="1434" name="CustomShape 23"/>
            <p:cNvSpPr/>
            <p:nvPr/>
          </p:nvSpPr>
          <p:spPr>
            <a:xfrm>
              <a:off x="7288200" y="5824080"/>
              <a:ext cx="1020600" cy="426600"/>
            </a:xfrm>
            <a:prstGeom prst="rect">
              <a:avLst/>
            </a:prstGeom>
            <a:noFill/>
            <a:ln w="9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it-IT" sz="1400" b="0" strike="noStrike" spc="-1">
                  <a:solidFill>
                    <a:srgbClr val="FFFFFF"/>
                  </a:solidFill>
                  <a:latin typeface="Arial"/>
                  <a:ea typeface="Geneva"/>
                </a:rPr>
                <a:t>On </a:t>
              </a:r>
              <a:endParaRPr lang="it-IT" sz="1400" b="0" strike="noStrike" spc="-1">
                <a:latin typeface="Arial"/>
              </a:endParaRPr>
            </a:p>
            <a:p>
              <a:pPr algn="ctr">
                <a:lnSpc>
                  <a:spcPct val="100000"/>
                </a:lnSpc>
              </a:pPr>
              <a:r>
                <a:rPr lang="it-IT" sz="1400" b="0" strike="noStrike" spc="-1">
                  <a:solidFill>
                    <a:srgbClr val="FFFFFF"/>
                  </a:solidFill>
                  <a:latin typeface="Arial"/>
                  <a:ea typeface="Geneva"/>
                </a:rPr>
                <a:t>IABP</a:t>
              </a:r>
              <a:endParaRPr lang="it-IT" sz="1400" b="0" strike="noStrike" spc="-1">
                <a:latin typeface="Arial"/>
              </a:endParaRPr>
            </a:p>
          </p:txBody>
        </p:sp>
        <p:sp>
          <p:nvSpPr>
            <p:cNvPr id="1435" name="Line 24"/>
            <p:cNvSpPr/>
            <p:nvPr/>
          </p:nvSpPr>
          <p:spPr>
            <a:xfrm>
              <a:off x="5539680" y="5780160"/>
              <a:ext cx="2963160" cy="36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436" name="CustomShape 25"/>
            <p:cNvSpPr/>
            <p:nvPr/>
          </p:nvSpPr>
          <p:spPr>
            <a:xfrm>
              <a:off x="7566840" y="3399120"/>
              <a:ext cx="500400" cy="272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200" b="0" strike="noStrike" spc="-1">
                  <a:solidFill>
                    <a:srgbClr val="FDB913"/>
                  </a:solidFill>
                  <a:latin typeface="Arial"/>
                </a:rPr>
                <a:t>N.S.</a:t>
              </a:r>
              <a:endParaRPr lang="it-IT" sz="1200" b="0" strike="noStrike" spc="-1">
                <a:latin typeface="Arial"/>
              </a:endParaRPr>
            </a:p>
          </p:txBody>
        </p:sp>
        <p:sp>
          <p:nvSpPr>
            <p:cNvPr id="1437" name="CustomShape 26"/>
            <p:cNvSpPr/>
            <p:nvPr/>
          </p:nvSpPr>
          <p:spPr>
            <a:xfrm>
              <a:off x="2437200" y="2859840"/>
              <a:ext cx="863640" cy="272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200" b="0" strike="noStrike" spc="-1">
                  <a:solidFill>
                    <a:srgbClr val="FDB913"/>
                  </a:solidFill>
                  <a:latin typeface="Arial"/>
                </a:rPr>
                <a:t>P= 0.02</a:t>
              </a:r>
              <a:endParaRPr lang="it-IT" sz="1200" b="0" strike="noStrike" spc="-1">
                <a:latin typeface="Arial"/>
              </a:endParaRPr>
            </a:p>
          </p:txBody>
        </p:sp>
        <p:sp>
          <p:nvSpPr>
            <p:cNvPr id="1438" name="CustomShape 27"/>
            <p:cNvSpPr/>
            <p:nvPr/>
          </p:nvSpPr>
          <p:spPr>
            <a:xfrm>
              <a:off x="2278800" y="5411520"/>
              <a:ext cx="1195200" cy="272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200" b="0" strike="noStrike" spc="-1">
                  <a:solidFill>
                    <a:srgbClr val="000000"/>
                  </a:solidFill>
                  <a:latin typeface="Arial"/>
                </a:rPr>
                <a:t>Native CI</a:t>
              </a:r>
              <a:endParaRPr lang="it-IT" sz="1200" b="0" strike="noStrike" spc="-1">
                <a:latin typeface="Arial"/>
              </a:endParaRPr>
            </a:p>
          </p:txBody>
        </p:sp>
        <p:sp>
          <p:nvSpPr>
            <p:cNvPr id="1439" name="CustomShape 28"/>
            <p:cNvSpPr/>
            <p:nvPr/>
          </p:nvSpPr>
          <p:spPr>
            <a:xfrm>
              <a:off x="4258800" y="2526480"/>
              <a:ext cx="54972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spcAft>
                  <a:spcPts val="601"/>
                </a:spcAft>
              </a:pPr>
              <a:r>
                <a:rPr lang="it-IT" sz="1200" b="0" strike="noStrike" spc="-1">
                  <a:solidFill>
                    <a:srgbClr val="FFFFFF"/>
                  </a:solidFill>
                  <a:latin typeface="Arial"/>
                </a:rPr>
                <a:t>N=26</a:t>
              </a:r>
              <a:endParaRPr lang="it-IT" sz="1200" b="0" strike="noStrike" spc="-1">
                <a:latin typeface="Arial"/>
              </a:endParaRPr>
            </a:p>
          </p:txBody>
        </p:sp>
        <p:sp>
          <p:nvSpPr>
            <p:cNvPr id="1440" name="CustomShape 29"/>
            <p:cNvSpPr/>
            <p:nvPr/>
          </p:nvSpPr>
          <p:spPr>
            <a:xfrm>
              <a:off x="1378440" y="2002320"/>
              <a:ext cx="1296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800" b="0" strike="noStrike" spc="-1">
                  <a:solidFill>
                    <a:srgbClr val="FDB913"/>
                  </a:solidFill>
                  <a:latin typeface="Arial"/>
                </a:rPr>
                <a:t>Impella 2.5</a:t>
              </a:r>
              <a:endParaRPr lang="it-IT" sz="1800" b="0" strike="noStrike" spc="-1">
                <a:latin typeface="Arial"/>
              </a:endParaRPr>
            </a:p>
          </p:txBody>
        </p:sp>
        <p:sp>
          <p:nvSpPr>
            <p:cNvPr id="1441" name="CustomShape 30"/>
            <p:cNvSpPr/>
            <p:nvPr/>
          </p:nvSpPr>
          <p:spPr>
            <a:xfrm>
              <a:off x="6588720" y="2002320"/>
              <a:ext cx="702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it-IT" sz="1800" b="0" strike="noStrike" spc="-1">
                  <a:solidFill>
                    <a:srgbClr val="FDB913"/>
                  </a:solidFill>
                  <a:latin typeface="Arial"/>
                </a:rPr>
                <a:t>IABP</a:t>
              </a:r>
              <a:endParaRPr lang="it-IT" sz="1800" b="0" strike="noStrike" spc="-1">
                <a:latin typeface="Arial"/>
              </a:endParaRPr>
            </a:p>
          </p:txBody>
        </p:sp>
      </p:grpSp>
      <p:sp>
        <p:nvSpPr>
          <p:cNvPr id="1442" name="CustomShape 31"/>
          <p:cNvSpPr/>
          <p:nvPr/>
        </p:nvSpPr>
        <p:spPr>
          <a:xfrm>
            <a:off x="1440" y="6923160"/>
            <a:ext cx="548280" cy="166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500" b="0" strike="noStrike" spc="-1">
                <a:solidFill>
                  <a:srgbClr val="595959"/>
                </a:solidFill>
                <a:latin typeface="Arial"/>
              </a:rPr>
              <a:t>IMP-1220-16</a:t>
            </a:r>
            <a:endParaRPr lang="it-IT" sz="5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7" name="TextShape 1"/>
          <p:cNvSpPr txBox="1"/>
          <p:nvPr/>
        </p:nvSpPr>
        <p:spPr>
          <a:xfrm>
            <a:off x="284040" y="47520"/>
            <a:ext cx="855108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Outline</a:t>
            </a:r>
            <a:endParaRPr lang="it-IT" sz="2800" b="1" strike="noStrike" spc="-1" dirty="0">
              <a:solidFill>
                <a:srgbClr val="FFFF00"/>
              </a:solidFill>
              <a:latin typeface="Arial"/>
            </a:endParaRPr>
          </a:p>
        </p:txBody>
      </p:sp>
      <p:sp>
        <p:nvSpPr>
          <p:cNvPr id="1478" name="TextShape 2"/>
          <p:cNvSpPr txBox="1"/>
          <p:nvPr/>
        </p:nvSpPr>
        <p:spPr>
          <a:xfrm>
            <a:off x="284040" y="1152000"/>
            <a:ext cx="8586360" cy="5116320"/>
          </a:xfrm>
          <a:prstGeom prst="rect">
            <a:avLst/>
          </a:prstGeom>
          <a:noFill/>
          <a:ln w="9360">
            <a:noFill/>
          </a:ln>
        </p:spPr>
        <p:txBody>
          <a:bodyPr/>
          <a:lstStyle/>
          <a:p>
            <a:pPr marL="343080" indent="-342720">
              <a:lnSpc>
                <a:spcPct val="100000"/>
              </a:lnSpc>
              <a:spcBef>
                <a:spcPts val="400"/>
              </a:spcBef>
              <a:buClr>
                <a:srgbClr val="FDB913"/>
              </a:buClr>
              <a:buFont typeface="Symbol" charset="2"/>
              <a:buChar char=""/>
            </a:pPr>
            <a:r>
              <a:rPr lang="it-IT" sz="2000" b="0" strike="noStrike" spc="-1" dirty="0" err="1" smtClean="0">
                <a:solidFill>
                  <a:schemeClr val="bg1"/>
                </a:solidFill>
                <a:latin typeface="Arial"/>
              </a:rPr>
              <a:t>Impella</a:t>
            </a:r>
            <a:r>
              <a:rPr lang="it-IT" sz="2000" spc="-1" baseline="30000" dirty="0" smtClean="0">
                <a:solidFill>
                  <a:schemeClr val="bg1"/>
                </a:solidFill>
                <a:latin typeface="Arial"/>
              </a:rPr>
              <a:t> </a:t>
            </a:r>
            <a:r>
              <a:rPr lang="it-IT" sz="2000" b="0" strike="noStrike" spc="-1" dirty="0" err="1" smtClean="0">
                <a:solidFill>
                  <a:schemeClr val="bg1"/>
                </a:solidFill>
                <a:latin typeface="Arial"/>
              </a:rPr>
              <a:t>pump</a:t>
            </a:r>
            <a:r>
              <a:rPr lang="it-IT" sz="2000" b="0" strike="noStrike" spc="-1" dirty="0" smtClean="0">
                <a:solidFill>
                  <a:schemeClr val="bg1"/>
                </a:solidFill>
                <a:latin typeface="Arial"/>
              </a:rPr>
              <a:t> </a:t>
            </a:r>
            <a:r>
              <a:rPr lang="it-IT" sz="2000" b="0" strike="noStrike" spc="-1" dirty="0" err="1">
                <a:solidFill>
                  <a:schemeClr val="bg1"/>
                </a:solidFill>
                <a:latin typeface="Arial"/>
              </a:rPr>
              <a:t>use</a:t>
            </a:r>
            <a:r>
              <a:rPr lang="it-IT" sz="2000" b="0" strike="noStrike" spc="-1" dirty="0">
                <a:solidFill>
                  <a:schemeClr val="bg1"/>
                </a:solidFill>
                <a:latin typeface="Arial"/>
              </a:rPr>
              <a:t> in </a:t>
            </a:r>
            <a:r>
              <a:rPr lang="it-IT" sz="2000" b="0" strike="noStrike" spc="-1" dirty="0" err="1">
                <a:solidFill>
                  <a:schemeClr val="bg1"/>
                </a:solidFill>
                <a:latin typeface="Arial"/>
              </a:rPr>
              <a:t>Protected</a:t>
            </a:r>
            <a:r>
              <a:rPr lang="it-IT" sz="2000" b="0" strike="noStrike" spc="-1" dirty="0">
                <a:solidFill>
                  <a:schemeClr val="bg1"/>
                </a:solidFill>
                <a:latin typeface="Arial"/>
              </a:rPr>
              <a:t> PCI</a:t>
            </a:r>
          </a:p>
          <a:p>
            <a:pPr marL="743040" lvl="1" indent="-285480">
              <a:lnSpc>
                <a:spcPct val="100000"/>
              </a:lnSpc>
              <a:spcBef>
                <a:spcPts val="360"/>
              </a:spcBef>
              <a:buClr>
                <a:srgbClr val="FFFFFF"/>
              </a:buClr>
              <a:buFont typeface="Symbol" charset="2"/>
              <a:buChar char=""/>
            </a:pPr>
            <a:r>
              <a:rPr lang="it-IT" sz="1800" b="0" strike="noStrike" spc="-1" dirty="0">
                <a:solidFill>
                  <a:schemeClr val="bg1"/>
                </a:solidFill>
                <a:latin typeface="Arial"/>
              </a:rPr>
              <a:t>“</a:t>
            </a:r>
            <a:r>
              <a:rPr lang="it-IT" sz="1800" b="0" strike="noStrike" spc="-1" dirty="0" err="1">
                <a:solidFill>
                  <a:schemeClr val="bg1"/>
                </a:solidFill>
                <a:latin typeface="Arial"/>
              </a:rPr>
              <a:t>Proof</a:t>
            </a:r>
            <a:r>
              <a:rPr lang="it-IT" sz="1800" b="0" strike="noStrike" spc="-1" dirty="0">
                <a:solidFill>
                  <a:schemeClr val="bg1"/>
                </a:solidFill>
                <a:latin typeface="Arial"/>
              </a:rPr>
              <a:t> </a:t>
            </a:r>
            <a:r>
              <a:rPr lang="it-IT" sz="1800" b="0" strike="noStrike" spc="-1" dirty="0" err="1">
                <a:solidFill>
                  <a:schemeClr val="bg1"/>
                </a:solidFill>
                <a:latin typeface="Arial"/>
              </a:rPr>
              <a:t>of</a:t>
            </a:r>
            <a:r>
              <a:rPr lang="it-IT" sz="1800" b="0" strike="noStrike" spc="-1" dirty="0">
                <a:solidFill>
                  <a:schemeClr val="bg1"/>
                </a:solidFill>
                <a:latin typeface="Arial"/>
              </a:rPr>
              <a:t> </a:t>
            </a:r>
            <a:r>
              <a:rPr lang="it-IT" sz="1800" b="0" strike="noStrike" spc="-1" dirty="0" err="1">
                <a:solidFill>
                  <a:schemeClr val="bg1"/>
                </a:solidFill>
                <a:latin typeface="Arial"/>
              </a:rPr>
              <a:t>Concept</a:t>
            </a:r>
            <a:r>
              <a:rPr lang="it-IT" sz="1800" b="0" strike="noStrike" spc="-1" dirty="0">
                <a:solidFill>
                  <a:schemeClr val="bg1"/>
                </a:solidFill>
                <a:latin typeface="Arial"/>
              </a:rPr>
              <a:t>”: First </a:t>
            </a:r>
            <a:r>
              <a:rPr lang="it-IT" sz="1800" b="0" strike="noStrike" spc="-1" dirty="0" err="1">
                <a:solidFill>
                  <a:schemeClr val="bg1"/>
                </a:solidFill>
                <a:latin typeface="Arial"/>
              </a:rPr>
              <a:t>Patients</a:t>
            </a:r>
            <a:endParaRPr lang="it-IT" sz="1800" b="0" strike="noStrike" spc="-1" dirty="0">
              <a:solidFill>
                <a:schemeClr val="bg1"/>
              </a:solidFill>
              <a:latin typeface="Arial"/>
            </a:endParaRPr>
          </a:p>
          <a:p>
            <a:pPr marL="743040" lvl="1" indent="-285480">
              <a:lnSpc>
                <a:spcPct val="100000"/>
              </a:lnSpc>
              <a:spcBef>
                <a:spcPts val="360"/>
              </a:spcBef>
              <a:buClr>
                <a:srgbClr val="FFFFFF"/>
              </a:buClr>
              <a:buFont typeface="Symbol" charset="2"/>
              <a:buChar char=""/>
            </a:pPr>
            <a:r>
              <a:rPr lang="it-IT" sz="1800" b="0" strike="noStrike" spc="-1" dirty="0" err="1">
                <a:solidFill>
                  <a:schemeClr val="bg1"/>
                </a:solidFill>
                <a:latin typeface="Arial"/>
              </a:rPr>
              <a:t>Supporting</a:t>
            </a:r>
            <a:r>
              <a:rPr lang="it-IT" sz="1800" b="0" strike="noStrike" spc="-1" dirty="0">
                <a:solidFill>
                  <a:schemeClr val="bg1"/>
                </a:solidFill>
                <a:latin typeface="Arial"/>
              </a:rPr>
              <a:t> </a:t>
            </a:r>
            <a:r>
              <a:rPr lang="it-IT" sz="1800" b="0" strike="noStrike" spc="-1" dirty="0" err="1">
                <a:solidFill>
                  <a:schemeClr val="bg1"/>
                </a:solidFill>
                <a:latin typeface="Arial"/>
              </a:rPr>
              <a:t>Evidence</a:t>
            </a:r>
            <a:r>
              <a:rPr lang="it-IT" sz="1800" b="0" strike="noStrike" spc="-1" dirty="0">
                <a:solidFill>
                  <a:schemeClr val="bg1"/>
                </a:solidFill>
                <a:latin typeface="Arial"/>
              </a:rPr>
              <a:t>: PROTECT II Trial</a:t>
            </a:r>
          </a:p>
          <a:p>
            <a:pPr marL="743040" lvl="1" indent="-285480">
              <a:lnSpc>
                <a:spcPct val="100000"/>
              </a:lnSpc>
              <a:spcBef>
                <a:spcPts val="360"/>
              </a:spcBef>
              <a:buClr>
                <a:srgbClr val="FFFFFF"/>
              </a:buClr>
              <a:buFont typeface="Symbol" charset="2"/>
              <a:buChar char=""/>
            </a:pPr>
            <a:r>
              <a:rPr lang="it-IT" sz="1800" b="0" strike="noStrike" spc="-1" dirty="0" err="1">
                <a:solidFill>
                  <a:schemeClr val="bg1"/>
                </a:solidFill>
                <a:latin typeface="Arial"/>
              </a:rPr>
              <a:t>Our</a:t>
            </a:r>
            <a:r>
              <a:rPr lang="it-IT" sz="1800" b="0" strike="noStrike" spc="-1" dirty="0">
                <a:solidFill>
                  <a:schemeClr val="bg1"/>
                </a:solidFill>
                <a:latin typeface="Arial"/>
              </a:rPr>
              <a:t> </a:t>
            </a:r>
            <a:r>
              <a:rPr lang="it-IT" sz="1800" b="0" strike="noStrike" spc="-1" dirty="0" err="1">
                <a:solidFill>
                  <a:schemeClr val="bg1"/>
                </a:solidFill>
                <a:latin typeface="Arial"/>
              </a:rPr>
              <a:t>Experience</a:t>
            </a:r>
            <a:r>
              <a:rPr lang="it-IT" sz="1800" b="0" strike="noStrike" spc="-1" dirty="0">
                <a:solidFill>
                  <a:schemeClr val="bg1"/>
                </a:solidFill>
                <a:latin typeface="Arial"/>
              </a:rPr>
              <a:t> and </a:t>
            </a:r>
            <a:r>
              <a:rPr lang="it-IT" sz="1800" b="0" strike="noStrike" spc="-1" dirty="0" err="1">
                <a:solidFill>
                  <a:schemeClr val="bg1"/>
                </a:solidFill>
                <a:latin typeface="Arial"/>
              </a:rPr>
              <a:t>Others</a:t>
            </a:r>
            <a:r>
              <a:rPr lang="it-IT" sz="1800" b="0" strike="noStrike" spc="-1" dirty="0">
                <a:solidFill>
                  <a:schemeClr val="bg1"/>
                </a:solidFill>
                <a:latin typeface="Arial"/>
              </a:rPr>
              <a:t>: </a:t>
            </a:r>
            <a:r>
              <a:rPr lang="it-IT" sz="1800" b="0" strike="noStrike" spc="-1" dirty="0" err="1">
                <a:solidFill>
                  <a:schemeClr val="bg1"/>
                </a:solidFill>
                <a:latin typeface="Arial"/>
              </a:rPr>
              <a:t>Real</a:t>
            </a:r>
            <a:r>
              <a:rPr lang="it-IT" sz="1800" b="0" strike="noStrike" spc="-1" dirty="0">
                <a:solidFill>
                  <a:schemeClr val="bg1"/>
                </a:solidFill>
                <a:latin typeface="Arial"/>
              </a:rPr>
              <a:t> World Data</a:t>
            </a:r>
          </a:p>
          <a:p>
            <a:pPr marL="457200">
              <a:lnSpc>
                <a:spcPct val="100000"/>
              </a:lnSpc>
              <a:spcBef>
                <a:spcPts val="360"/>
              </a:spcBef>
            </a:pPr>
            <a:endParaRPr lang="it-IT" sz="1800" b="0" strike="noStrike" spc="-1" dirty="0">
              <a:solidFill>
                <a:srgbClr val="FFFFFF"/>
              </a:solidFill>
              <a:latin typeface="Arial"/>
            </a:endParaRPr>
          </a:p>
          <a:p>
            <a:pPr marL="343080" indent="-342720">
              <a:lnSpc>
                <a:spcPct val="100000"/>
              </a:lnSpc>
              <a:spcBef>
                <a:spcPts val="400"/>
              </a:spcBef>
              <a:buClr>
                <a:srgbClr val="FDB913"/>
              </a:buClr>
              <a:buFont typeface="Symbol" charset="2"/>
              <a:buChar char=""/>
            </a:pPr>
            <a:r>
              <a:rPr lang="it-IT" sz="2000" b="1" strike="noStrike" spc="-1" dirty="0" err="1" smtClean="0">
                <a:solidFill>
                  <a:srgbClr val="FFFFFF"/>
                </a:solidFill>
                <a:latin typeface="Arial"/>
              </a:rPr>
              <a:t>Impella</a:t>
            </a:r>
            <a:r>
              <a:rPr lang="it-IT" sz="2000" b="1" strike="noStrike" spc="-1" dirty="0" smtClean="0">
                <a:solidFill>
                  <a:srgbClr val="FFFFFF"/>
                </a:solidFill>
                <a:latin typeface="Arial"/>
              </a:rPr>
              <a:t> </a:t>
            </a:r>
            <a:r>
              <a:rPr lang="it-IT" sz="2000" b="1" strike="noStrike" spc="-1" dirty="0" err="1">
                <a:solidFill>
                  <a:srgbClr val="FFFFFF"/>
                </a:solidFill>
                <a:latin typeface="Arial"/>
              </a:rPr>
              <a:t>pump</a:t>
            </a:r>
            <a:r>
              <a:rPr lang="it-IT" sz="2000" b="1" strike="noStrike" spc="-1" dirty="0">
                <a:solidFill>
                  <a:srgbClr val="FFFFFF"/>
                </a:solidFill>
                <a:latin typeface="Arial"/>
              </a:rPr>
              <a:t> </a:t>
            </a:r>
            <a:r>
              <a:rPr lang="it-IT" sz="2000" b="1" strike="noStrike" spc="-1" dirty="0" err="1">
                <a:solidFill>
                  <a:srgbClr val="FFFFFF"/>
                </a:solidFill>
                <a:latin typeface="Arial"/>
              </a:rPr>
              <a:t>use</a:t>
            </a:r>
            <a:r>
              <a:rPr lang="it-IT" sz="2000" b="1" strike="noStrike" spc="-1" dirty="0">
                <a:solidFill>
                  <a:srgbClr val="FFFFFF"/>
                </a:solidFill>
                <a:latin typeface="Arial"/>
              </a:rPr>
              <a:t> in </a:t>
            </a:r>
            <a:r>
              <a:rPr lang="it-IT" sz="2000" b="1" strike="noStrike" spc="-1" dirty="0" err="1">
                <a:solidFill>
                  <a:srgbClr val="FFFFFF"/>
                </a:solidFill>
                <a:latin typeface="Arial"/>
              </a:rPr>
              <a:t>Cardiogenic</a:t>
            </a:r>
            <a:r>
              <a:rPr lang="it-IT" sz="2000" b="1" strike="noStrike" spc="-1" dirty="0">
                <a:solidFill>
                  <a:srgbClr val="FFFFFF"/>
                </a:solidFill>
                <a:latin typeface="Arial"/>
              </a:rPr>
              <a:t> Shock</a:t>
            </a:r>
            <a:endParaRPr lang="it-IT" sz="2000" b="0" strike="noStrike" spc="-1" dirty="0">
              <a:solidFill>
                <a:srgbClr val="FFFFFF"/>
              </a:solidFill>
              <a:latin typeface="Arial"/>
            </a:endParaRPr>
          </a:p>
          <a:p>
            <a:pPr marL="743040" lvl="1" indent="-285480">
              <a:lnSpc>
                <a:spcPct val="100000"/>
              </a:lnSpc>
              <a:spcBef>
                <a:spcPts val="360"/>
              </a:spcBef>
              <a:buClr>
                <a:srgbClr val="FFFFFF"/>
              </a:buClr>
              <a:buFont typeface="Symbol" charset="2"/>
              <a:buChar char=""/>
            </a:pPr>
            <a:r>
              <a:rPr lang="it-IT" sz="1800" b="0" strike="noStrike" spc="-1" dirty="0" err="1">
                <a:solidFill>
                  <a:schemeClr val="bg1"/>
                </a:solidFill>
                <a:latin typeface="Arial"/>
              </a:rPr>
              <a:t>What</a:t>
            </a:r>
            <a:r>
              <a:rPr lang="it-IT" sz="1800" b="0" strike="noStrike" spc="-1" dirty="0">
                <a:solidFill>
                  <a:schemeClr val="bg1"/>
                </a:solidFill>
                <a:latin typeface="Arial"/>
              </a:rPr>
              <a:t> </a:t>
            </a:r>
            <a:r>
              <a:rPr lang="it-IT" sz="1800" b="0" strike="noStrike" spc="-1" dirty="0" err="1">
                <a:solidFill>
                  <a:schemeClr val="bg1"/>
                </a:solidFill>
                <a:latin typeface="Arial"/>
              </a:rPr>
              <a:t>we</a:t>
            </a:r>
            <a:r>
              <a:rPr lang="it-IT" sz="1800" b="0" strike="noStrike" spc="-1" dirty="0">
                <a:solidFill>
                  <a:schemeClr val="bg1"/>
                </a:solidFill>
                <a:latin typeface="Arial"/>
              </a:rPr>
              <a:t> </a:t>
            </a:r>
            <a:r>
              <a:rPr lang="it-IT" sz="1800" b="0" strike="noStrike" spc="-1" dirty="0" err="1">
                <a:solidFill>
                  <a:schemeClr val="bg1"/>
                </a:solidFill>
                <a:latin typeface="Arial"/>
              </a:rPr>
              <a:t>knew</a:t>
            </a:r>
            <a:r>
              <a:rPr lang="it-IT" sz="1800" b="0" strike="noStrike" spc="-1" dirty="0">
                <a:solidFill>
                  <a:schemeClr val="bg1"/>
                </a:solidFill>
                <a:latin typeface="Arial"/>
              </a:rPr>
              <a:t> : “</a:t>
            </a:r>
            <a:r>
              <a:rPr lang="it-IT" sz="1800" b="0" strike="noStrike" spc="-1" dirty="0" err="1">
                <a:solidFill>
                  <a:schemeClr val="bg1"/>
                </a:solidFill>
                <a:latin typeface="Arial"/>
              </a:rPr>
              <a:t>Doing</a:t>
            </a:r>
            <a:r>
              <a:rPr lang="it-IT" sz="1800" b="0" strike="noStrike" spc="-1" dirty="0">
                <a:solidFill>
                  <a:schemeClr val="bg1"/>
                </a:solidFill>
                <a:latin typeface="Arial"/>
              </a:rPr>
              <a:t> the </a:t>
            </a:r>
            <a:r>
              <a:rPr lang="it-IT" sz="1800" b="0" strike="noStrike" spc="-1" dirty="0" err="1">
                <a:solidFill>
                  <a:schemeClr val="bg1"/>
                </a:solidFill>
                <a:latin typeface="Arial"/>
              </a:rPr>
              <a:t>same</a:t>
            </a:r>
            <a:r>
              <a:rPr lang="it-IT" sz="1800" b="0" strike="noStrike" spc="-1" dirty="0">
                <a:solidFill>
                  <a:schemeClr val="bg1"/>
                </a:solidFill>
                <a:latin typeface="Arial"/>
              </a:rPr>
              <a:t> </a:t>
            </a:r>
            <a:r>
              <a:rPr lang="it-IT" sz="1800" b="0" strike="noStrike" spc="-1" dirty="0" err="1">
                <a:solidFill>
                  <a:schemeClr val="bg1"/>
                </a:solidFill>
                <a:latin typeface="Arial"/>
              </a:rPr>
              <a:t>thing</a:t>
            </a:r>
            <a:r>
              <a:rPr lang="it-IT" sz="1800" b="0" strike="noStrike" spc="-1" dirty="0">
                <a:solidFill>
                  <a:schemeClr val="bg1"/>
                </a:solidFill>
                <a:latin typeface="Arial"/>
              </a:rPr>
              <a:t> and </a:t>
            </a:r>
            <a:r>
              <a:rPr lang="it-IT" sz="1800" b="0" strike="noStrike" spc="-1" dirty="0" err="1">
                <a:solidFill>
                  <a:schemeClr val="bg1"/>
                </a:solidFill>
                <a:latin typeface="Arial"/>
              </a:rPr>
              <a:t>expecting</a:t>
            </a:r>
            <a:r>
              <a:rPr lang="it-IT" sz="1800" b="0" strike="noStrike" spc="-1" dirty="0">
                <a:solidFill>
                  <a:schemeClr val="bg1"/>
                </a:solidFill>
                <a:latin typeface="Arial"/>
              </a:rPr>
              <a:t> </a:t>
            </a:r>
            <a:r>
              <a:rPr lang="it-IT" sz="1800" b="0" strike="noStrike" spc="-1" dirty="0" err="1">
                <a:solidFill>
                  <a:schemeClr val="bg1"/>
                </a:solidFill>
                <a:latin typeface="Arial"/>
              </a:rPr>
              <a:t>different</a:t>
            </a:r>
            <a:r>
              <a:rPr lang="it-IT" sz="1800" b="0" strike="noStrike" spc="-1" dirty="0">
                <a:solidFill>
                  <a:schemeClr val="bg1"/>
                </a:solidFill>
                <a:latin typeface="Arial"/>
              </a:rPr>
              <a:t> </a:t>
            </a:r>
            <a:r>
              <a:rPr lang="it-IT" sz="1800" b="0" strike="noStrike" spc="-1" dirty="0" err="1">
                <a:solidFill>
                  <a:schemeClr val="bg1"/>
                </a:solidFill>
                <a:latin typeface="Arial"/>
              </a:rPr>
              <a:t>results</a:t>
            </a:r>
            <a:r>
              <a:rPr lang="it-IT" sz="1800" b="0" strike="noStrike" spc="-1" dirty="0">
                <a:solidFill>
                  <a:schemeClr val="bg1"/>
                </a:solidFill>
                <a:latin typeface="Arial"/>
              </a:rPr>
              <a:t>, </a:t>
            </a:r>
            <a:r>
              <a:rPr lang="it-IT" sz="1800" b="0" strike="noStrike" spc="-1" dirty="0" err="1">
                <a:solidFill>
                  <a:schemeClr val="bg1"/>
                </a:solidFill>
                <a:latin typeface="Arial"/>
              </a:rPr>
              <a:t>is</a:t>
            </a:r>
            <a:r>
              <a:rPr lang="it-IT" sz="1800" b="0" strike="noStrike" spc="-1" dirty="0">
                <a:solidFill>
                  <a:schemeClr val="bg1"/>
                </a:solidFill>
                <a:latin typeface="Arial"/>
              </a:rPr>
              <a:t>...”</a:t>
            </a:r>
          </a:p>
          <a:p>
            <a:pPr marL="743040" lvl="1" indent="-285480">
              <a:lnSpc>
                <a:spcPct val="100000"/>
              </a:lnSpc>
              <a:spcBef>
                <a:spcPts val="360"/>
              </a:spcBef>
              <a:buClr>
                <a:srgbClr val="FFFFFF"/>
              </a:buClr>
              <a:buFont typeface="Symbol" charset="2"/>
              <a:buChar char=""/>
            </a:pPr>
            <a:r>
              <a:rPr lang="it-IT" sz="1800" b="1" strike="noStrike" spc="-1" dirty="0" err="1">
                <a:solidFill>
                  <a:srgbClr val="FFFF00"/>
                </a:solidFill>
                <a:latin typeface="Arial"/>
              </a:rPr>
              <a:t>What</a:t>
            </a:r>
            <a:r>
              <a:rPr lang="it-IT" sz="1800" b="1" strike="noStrike" spc="-1" dirty="0">
                <a:solidFill>
                  <a:srgbClr val="FFFF00"/>
                </a:solidFill>
                <a:latin typeface="Arial"/>
              </a:rPr>
              <a:t> </a:t>
            </a:r>
            <a:r>
              <a:rPr lang="it-IT" sz="1800" b="1" strike="noStrike" spc="-1" dirty="0" err="1">
                <a:solidFill>
                  <a:srgbClr val="FFFF00"/>
                </a:solidFill>
                <a:latin typeface="Arial"/>
              </a:rPr>
              <a:t>we</a:t>
            </a:r>
            <a:r>
              <a:rPr lang="it-IT" sz="1800" b="1" strike="noStrike" spc="-1" dirty="0">
                <a:solidFill>
                  <a:srgbClr val="FFFF00"/>
                </a:solidFill>
                <a:latin typeface="Arial"/>
              </a:rPr>
              <a:t> </a:t>
            </a:r>
            <a:r>
              <a:rPr lang="it-IT" sz="1800" b="1" strike="noStrike" spc="-1" dirty="0" err="1">
                <a:solidFill>
                  <a:srgbClr val="FFFF00"/>
                </a:solidFill>
                <a:latin typeface="Arial"/>
              </a:rPr>
              <a:t>have</a:t>
            </a:r>
            <a:r>
              <a:rPr lang="it-IT" sz="1800" b="1" strike="noStrike" spc="-1" dirty="0">
                <a:solidFill>
                  <a:srgbClr val="FFFF00"/>
                </a:solidFill>
                <a:latin typeface="Arial"/>
              </a:rPr>
              <a:t> </a:t>
            </a:r>
            <a:r>
              <a:rPr lang="it-IT" sz="1800" b="1" strike="noStrike" spc="-1" dirty="0" err="1">
                <a:solidFill>
                  <a:srgbClr val="FFFF00"/>
                </a:solidFill>
                <a:latin typeface="Arial"/>
              </a:rPr>
              <a:t>learned</a:t>
            </a:r>
            <a:r>
              <a:rPr lang="it-IT" sz="1800" b="1" strike="noStrike" spc="-1" dirty="0">
                <a:solidFill>
                  <a:srgbClr val="FFFF00"/>
                </a:solidFill>
                <a:latin typeface="Arial"/>
              </a:rPr>
              <a:t>: Timing </a:t>
            </a:r>
            <a:r>
              <a:rPr lang="it-IT" sz="1800" b="1" strike="noStrike" spc="-1" dirty="0" err="1">
                <a:solidFill>
                  <a:srgbClr val="FFFF00"/>
                </a:solidFill>
                <a:latin typeface="Arial"/>
              </a:rPr>
              <a:t>is</a:t>
            </a:r>
            <a:r>
              <a:rPr lang="it-IT" sz="1800" b="1" strike="noStrike" spc="-1" dirty="0">
                <a:solidFill>
                  <a:srgbClr val="FFFF00"/>
                </a:solidFill>
                <a:latin typeface="Arial"/>
              </a:rPr>
              <a:t> </a:t>
            </a:r>
            <a:r>
              <a:rPr lang="it-IT" sz="1800" b="1" strike="noStrike" spc="-1" dirty="0" err="1">
                <a:solidFill>
                  <a:srgbClr val="FFFF00"/>
                </a:solidFill>
                <a:latin typeface="Arial"/>
              </a:rPr>
              <a:t>everything</a:t>
            </a:r>
            <a:r>
              <a:rPr lang="it-IT" sz="1800" b="1" strike="noStrike" spc="-1" dirty="0">
                <a:solidFill>
                  <a:srgbClr val="FFFF00"/>
                </a:solidFill>
                <a:latin typeface="Arial"/>
              </a:rPr>
              <a:t> in life</a:t>
            </a:r>
            <a:endParaRPr lang="it-IT" sz="1800" b="0" strike="noStrike" spc="-1" dirty="0">
              <a:solidFill>
                <a:srgbClr val="FFFF00"/>
              </a:solidFill>
              <a:latin typeface="Arial"/>
            </a:endParaRPr>
          </a:p>
          <a:p>
            <a:pPr marL="743040" lvl="1" indent="-285480">
              <a:lnSpc>
                <a:spcPct val="100000"/>
              </a:lnSpc>
              <a:spcBef>
                <a:spcPts val="360"/>
              </a:spcBef>
              <a:buClr>
                <a:srgbClr val="FFFFFF"/>
              </a:buClr>
              <a:buFont typeface="Symbol" charset="2"/>
              <a:buChar char=""/>
            </a:pPr>
            <a:r>
              <a:rPr lang="it-IT" sz="1800" b="0" strike="noStrike" spc="-1" dirty="0" err="1">
                <a:solidFill>
                  <a:schemeClr val="bg1"/>
                </a:solidFill>
                <a:latin typeface="Arial"/>
              </a:rPr>
              <a:t>How</a:t>
            </a:r>
            <a:r>
              <a:rPr lang="it-IT" sz="1800" b="0" strike="noStrike" spc="-1" dirty="0">
                <a:solidFill>
                  <a:schemeClr val="bg1"/>
                </a:solidFill>
                <a:latin typeface="Arial"/>
              </a:rPr>
              <a:t> </a:t>
            </a:r>
            <a:r>
              <a:rPr lang="it-IT" sz="1800" b="0" strike="noStrike" spc="-1" dirty="0" err="1">
                <a:solidFill>
                  <a:schemeClr val="bg1"/>
                </a:solidFill>
                <a:latin typeface="Arial"/>
              </a:rPr>
              <a:t>we</a:t>
            </a:r>
            <a:r>
              <a:rPr lang="it-IT" sz="1800" b="0" strike="noStrike" spc="-1" dirty="0">
                <a:solidFill>
                  <a:schemeClr val="bg1"/>
                </a:solidFill>
                <a:latin typeface="Arial"/>
              </a:rPr>
              <a:t> </a:t>
            </a:r>
            <a:r>
              <a:rPr lang="it-IT" sz="1800" b="0" strike="noStrike" spc="-1" dirty="0" err="1">
                <a:solidFill>
                  <a:schemeClr val="bg1"/>
                </a:solidFill>
                <a:latin typeface="Arial"/>
              </a:rPr>
              <a:t>improved</a:t>
            </a:r>
            <a:r>
              <a:rPr lang="it-IT" sz="1800" b="0" strike="noStrike" spc="-1" dirty="0">
                <a:solidFill>
                  <a:schemeClr val="bg1"/>
                </a:solidFill>
                <a:latin typeface="Arial"/>
              </a:rPr>
              <a:t> </a:t>
            </a:r>
            <a:r>
              <a:rPr lang="it-IT" sz="1800" b="0" strike="noStrike" spc="-1" dirty="0" err="1">
                <a:solidFill>
                  <a:schemeClr val="bg1"/>
                </a:solidFill>
                <a:latin typeface="Arial"/>
              </a:rPr>
              <a:t>outcomes</a:t>
            </a:r>
            <a:r>
              <a:rPr lang="it-IT" sz="1800" b="0" strike="noStrike" spc="-1" dirty="0">
                <a:solidFill>
                  <a:schemeClr val="bg1"/>
                </a:solidFill>
                <a:latin typeface="Arial"/>
              </a:rPr>
              <a:t>: </a:t>
            </a:r>
            <a:r>
              <a:rPr lang="it-IT" sz="1800" b="0" strike="noStrike" spc="-1" dirty="0" err="1">
                <a:solidFill>
                  <a:schemeClr val="bg1"/>
                </a:solidFill>
                <a:latin typeface="Arial"/>
              </a:rPr>
              <a:t>Our</a:t>
            </a:r>
            <a:r>
              <a:rPr lang="it-IT" sz="1800" b="0" strike="noStrike" spc="-1" dirty="0">
                <a:solidFill>
                  <a:schemeClr val="bg1"/>
                </a:solidFill>
                <a:latin typeface="Arial"/>
              </a:rPr>
              <a:t> secret </a:t>
            </a:r>
            <a:r>
              <a:rPr lang="it-IT" sz="1800" b="0" strike="noStrike" spc="-1" dirty="0" err="1">
                <a:solidFill>
                  <a:schemeClr val="bg1"/>
                </a:solidFill>
                <a:latin typeface="Arial"/>
              </a:rPr>
              <a:t>sauce</a:t>
            </a:r>
            <a:r>
              <a:rPr lang="it-IT" sz="1800" b="0" strike="noStrike" spc="-1" dirty="0">
                <a:solidFill>
                  <a:schemeClr val="bg1"/>
                </a:solidFill>
                <a:latin typeface="Arial"/>
              </a:rPr>
              <a:t> “Detroit CSI </a:t>
            </a:r>
            <a:r>
              <a:rPr lang="it-IT" sz="1800" b="0" strike="noStrike" spc="-1" dirty="0" err="1">
                <a:solidFill>
                  <a:schemeClr val="bg1"/>
                </a:solidFill>
                <a:latin typeface="Arial"/>
              </a:rPr>
              <a:t>Protocol</a:t>
            </a:r>
            <a:r>
              <a:rPr lang="it-IT" sz="1800" b="0" strike="noStrike" spc="-1" dirty="0">
                <a:solidFill>
                  <a:schemeClr val="bg1"/>
                </a:solidFill>
                <a:latin typeface="Arial"/>
              </a:rPr>
              <a:t>”  </a:t>
            </a:r>
          </a:p>
          <a:p>
            <a:endParaRPr lang="it-IT" sz="1800" b="0" strike="noStrike" spc="-1" dirty="0">
              <a:solidFill>
                <a:srgbClr val="FFFFFF"/>
              </a:solidFill>
              <a:latin typeface="Arial"/>
            </a:endParaRPr>
          </a:p>
          <a:p>
            <a:endParaRPr lang="it-IT" sz="1800" b="0" strike="noStrike" spc="-1" dirty="0">
              <a:solidFill>
                <a:srgbClr val="FFFFFF"/>
              </a:solidFill>
              <a:latin typeface="Aria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11760" y="2786653"/>
            <a:ext cx="5038559" cy="523220"/>
          </a:xfrm>
          <a:prstGeom prst="rect">
            <a:avLst/>
          </a:prstGeom>
        </p:spPr>
        <p:txBody>
          <a:bodyPr wrap="none">
            <a:spAutoFit/>
          </a:bodyPr>
          <a:lstStyle/>
          <a:p>
            <a:r>
              <a:rPr lang="en-US" sz="2800" b="1" dirty="0" smtClean="0">
                <a:solidFill>
                  <a:srgbClr val="FFFF00"/>
                </a:solidFill>
              </a:rPr>
              <a:t>ECMO for acute heart failure</a:t>
            </a:r>
            <a:endParaRPr lang="en-US" sz="2800" b="1" dirty="0">
              <a:solidFill>
                <a:srgbClr val="FFFF00"/>
              </a:solidFil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5" name="TextShape 1"/>
          <p:cNvSpPr txBox="1"/>
          <p:nvPr/>
        </p:nvSpPr>
        <p:spPr>
          <a:xfrm>
            <a:off x="258120" y="168120"/>
            <a:ext cx="862812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Effect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a </a:t>
            </a:r>
            <a:r>
              <a:rPr lang="it-IT" sz="2800" b="1" strike="noStrike" cap="small" spc="-1" dirty="0" err="1">
                <a:solidFill>
                  <a:srgbClr val="FFFF00"/>
                </a:solidFill>
                <a:latin typeface="Arial"/>
              </a:rPr>
              <a:t>correct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counterpulsation</a:t>
            </a:r>
            <a:r>
              <a:rPr lang="it-IT" sz="2800" b="1" strike="noStrike" cap="small" spc="-1" dirty="0">
                <a:solidFill>
                  <a:srgbClr val="FFFF00"/>
                </a:solidFill>
                <a:latin typeface="Arial"/>
              </a:rPr>
              <a:t> on the </a:t>
            </a:r>
            <a:r>
              <a:rPr lang="it-IT" sz="2800" b="1" strike="noStrike" cap="small" spc="-1" dirty="0" err="1">
                <a:solidFill>
                  <a:srgbClr val="FFFF00"/>
                </a:solidFill>
                <a:latin typeface="Arial"/>
              </a:rPr>
              <a:t>volume-pressure</a:t>
            </a:r>
            <a:r>
              <a:rPr lang="it-IT" sz="2800" b="1" strike="noStrike" cap="small" spc="-1" dirty="0">
                <a:solidFill>
                  <a:srgbClr val="FFFF00"/>
                </a:solidFill>
                <a:latin typeface="Arial"/>
              </a:rPr>
              <a:t> curve</a:t>
            </a:r>
            <a:r>
              <a:rPr dirty="0"/>
              <a:t/>
            </a:r>
            <a:br>
              <a:rPr dirty="0"/>
            </a:br>
            <a:endParaRPr lang="it-IT" sz="2800" b="0" strike="noStrike" spc="-1" dirty="0">
              <a:solidFill>
                <a:srgbClr val="FFFFFF"/>
              </a:solidFill>
              <a:latin typeface="Arial"/>
            </a:endParaRPr>
          </a:p>
        </p:txBody>
      </p:sp>
      <p:pic>
        <p:nvPicPr>
          <p:cNvPr id="1576" name="52CDEF4B.mp4"/>
          <p:cNvPicPr/>
          <p:nvPr/>
        </p:nvPicPr>
        <p:blipFill>
          <a:blip r:embed="rId2" cstate="print"/>
          <a:stretch/>
        </p:blipFill>
        <p:spPr>
          <a:xfrm>
            <a:off x="1255680" y="1404000"/>
            <a:ext cx="6743160" cy="4935960"/>
          </a:xfrm>
          <a:prstGeom prst="rect">
            <a:avLst/>
          </a:prstGeom>
          <a:ln>
            <a:noFill/>
          </a:ln>
        </p:spPr>
      </p:pic>
    </p:spTree>
  </p:cSld>
  <p:clrMapOvr>
    <a:masterClrMapping/>
  </p:clrMapOvr>
  <p:transition>
    <p:fade/>
  </p:transition>
  <p:timing>
    <p:tnLst>
      <p:par>
        <p:cTn id="1" dur="indefinite" restart="never" nodeType="tmRoot">
          <p:childTnLst>
            <p:seq>
              <p:cTn id="2" restart="whenNotActive" fill="hold" nodeType="interactiveSeq">
                <p:childTnLst>
                  <p:par>
                    <p:cTn id="3" fill="hold">
                      <p:childTnLst>
                        <p:par>
                          <p:cTn id="4" fill="hold">
                            <p:stCondLst>
                              <p:cond delay="0"/>
                            </p:stCondLst>
                            <p:childTnLst>
                              <p:par>
                                <p:cTn id="5" presetClass="mediacall" fill="hold" nodeType="clickEffect">
                                  <p:stCondLst>
                                    <p:cond delay="0"/>
                                  </p:stCondLst>
                                  <p:childTnLst>
                                    <p:cmd type="call" cmd="togglePause">
                                      <p:cBhvr>
                                        <p:cTn id="6" dur="1" fill="hold"/>
                                        <p:tgtEl>
                                          <p:spTgt spid="1576"/>
                                        </p:tgtEl>
                                      </p:cBhvr>
                                    </p:cmd>
                                  </p:childTnLst>
                                </p:cTn>
                              </p:par>
                            </p:childTnLst>
                          </p:cTn>
                        </p:par>
                      </p:childTnLst>
                    </p:cTn>
                  </p:par>
                </p:childTnLst>
              </p:cTn>
              <p:prevCondLst>
                <p:cond evt="onPrev" delay="0">
                  <p:tgtEl>
                    <p:sldTgt/>
                  </p:tgtEl>
                </p:cond>
              </p:prevCondLst>
              <p:nextCondLst>
                <p:cond evt="onNext" delay="0">
                  <p:tgtEl>
                    <p:sldTgt/>
                  </p:tgtEl>
                </p:cond>
              </p:nextCondLst>
            </p:seq>
            <p:seq>
              <p:cTn id="7"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smtClean="0">
                <a:solidFill>
                  <a:srgbClr val="FFFF00"/>
                </a:solidFill>
                <a:latin typeface="Arial"/>
              </a:rPr>
              <a:t>Definition</a:t>
            </a:r>
            <a:endParaRPr lang="it-IT" sz="2800" b="1" strike="noStrike" spc="-1" dirty="0">
              <a:solidFill>
                <a:srgbClr val="FFFF00"/>
              </a:solidFill>
              <a:latin typeface="Arial"/>
            </a:endParaRPr>
          </a:p>
        </p:txBody>
      </p:sp>
      <p:sp>
        <p:nvSpPr>
          <p:cNvPr id="1592" name="CustomShape 2"/>
          <p:cNvSpPr/>
          <p:nvPr/>
        </p:nvSpPr>
        <p:spPr>
          <a:xfrm>
            <a:off x="457200" y="2373120"/>
            <a:ext cx="8227800" cy="2988720"/>
          </a:xfrm>
          <a:prstGeom prst="rect">
            <a:avLst/>
          </a:prstGeom>
          <a:noFill/>
          <a:ln w="9360">
            <a:noFill/>
          </a:ln>
        </p:spPr>
        <p:style>
          <a:lnRef idx="0">
            <a:scrgbClr r="0" g="0" b="0"/>
          </a:lnRef>
          <a:fillRef idx="0">
            <a:scrgbClr r="0" g="0" b="0"/>
          </a:fillRef>
          <a:effectRef idx="0">
            <a:scrgbClr r="0" g="0" b="0"/>
          </a:effectRef>
          <a:fontRef idx="minor"/>
        </p:style>
        <p:txBody>
          <a:bodyPr anchor="ctr"/>
          <a:lstStyle/>
          <a:p>
            <a:pPr algn="ctr">
              <a:lnSpc>
                <a:spcPct val="100000"/>
              </a:lnSpc>
              <a:spcBef>
                <a:spcPts val="400"/>
              </a:spcBef>
            </a:pPr>
            <a:r>
              <a:rPr lang="en-US" sz="2400" spc="-1" dirty="0">
                <a:solidFill>
                  <a:srgbClr val="FFFFFF"/>
                </a:solidFill>
              </a:rPr>
              <a:t>It refers to an innovative diagnostic-therapeutic pathway to treat refractory cardiac arrest patients by means of advanced technologies and </a:t>
            </a:r>
            <a:r>
              <a:rPr lang="en-US" sz="2400" spc="-1" dirty="0" smtClean="0">
                <a:solidFill>
                  <a:srgbClr val="FFFFFF"/>
                </a:solidFill>
              </a:rPr>
              <a:t>therapies (ECMO)</a:t>
            </a:r>
            <a:endParaRPr lang="en-US" sz="2400" spc="-1" dirty="0">
              <a:solidFill>
                <a:srgbClr val="FFFFFF"/>
              </a:solidFill>
            </a:endParaRPr>
          </a:p>
          <a:p>
            <a:pPr algn="ctr">
              <a:lnSpc>
                <a:spcPct val="100000"/>
              </a:lnSpc>
              <a:spcBef>
                <a:spcPts val="400"/>
              </a:spcBef>
            </a:pPr>
            <a:endParaRPr lang="en-US" sz="2400" spc="-1" dirty="0">
              <a:solidFill>
                <a:srgbClr val="FFFFFF"/>
              </a:solidFill>
            </a:endParaRPr>
          </a:p>
          <a:p>
            <a:pPr algn="ctr">
              <a:lnSpc>
                <a:spcPct val="100000"/>
              </a:lnSpc>
              <a:spcBef>
                <a:spcPts val="400"/>
              </a:spcBef>
            </a:pPr>
            <a:r>
              <a:rPr lang="en-US" sz="2400" b="1" spc="-1" dirty="0">
                <a:solidFill>
                  <a:srgbClr val="FFFF00"/>
                </a:solidFill>
              </a:rPr>
              <a:t>ECMO</a:t>
            </a:r>
            <a:r>
              <a:rPr lang="en-US" sz="2400" spc="-1" dirty="0">
                <a:solidFill>
                  <a:srgbClr val="FFFF00"/>
                </a:solidFill>
              </a:rPr>
              <a:t> (</a:t>
            </a:r>
            <a:r>
              <a:rPr lang="en-US" sz="2400" i="1" spc="-1" dirty="0">
                <a:solidFill>
                  <a:srgbClr val="FFFF00"/>
                </a:solidFill>
              </a:rPr>
              <a:t>Extra Corporeal Membrane Oxygenation</a:t>
            </a:r>
            <a:r>
              <a:rPr lang="en-US" sz="2400" spc="-1" dirty="0">
                <a:solidFill>
                  <a:srgbClr val="FFFF00"/>
                </a:solidFill>
              </a:rPr>
              <a:t>), </a:t>
            </a:r>
            <a:r>
              <a:rPr lang="en-US" sz="2400" spc="-1" dirty="0">
                <a:solidFill>
                  <a:srgbClr val="FFFFFF"/>
                </a:solidFill>
              </a:rPr>
              <a:t>associated to organ protection strategies, allows to </a:t>
            </a:r>
            <a:r>
              <a:rPr lang="en-US" sz="2400" spc="-1" dirty="0" smtClean="0">
                <a:solidFill>
                  <a:srgbClr val="FFFFFF"/>
                </a:solidFill>
              </a:rPr>
              <a:t>support </a:t>
            </a:r>
            <a:r>
              <a:rPr lang="en-US" sz="2400" spc="-1" dirty="0">
                <a:solidFill>
                  <a:srgbClr val="FFFFFF"/>
                </a:solidFill>
              </a:rPr>
              <a:t>vital organs function, in order to come to a diagnosis and to remove pathologic causative factors </a:t>
            </a:r>
          </a:p>
          <a:p>
            <a:pPr algn="ctr">
              <a:lnSpc>
                <a:spcPct val="100000"/>
              </a:lnSpc>
              <a:spcBef>
                <a:spcPts val="400"/>
              </a:spcBef>
            </a:pPr>
            <a:endParaRPr lang="it-IT" sz="2000" b="0" strike="noStrike" spc="-1" dirty="0">
              <a:latin typeface="Arial"/>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3"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cap="small" spc="-1" dirty="0" err="1" smtClean="0">
                <a:solidFill>
                  <a:srgbClr val="FFFF00"/>
                </a:solidFill>
                <a:latin typeface="Arial"/>
              </a:rPr>
              <a:t>Cardiac</a:t>
            </a:r>
            <a:r>
              <a:rPr lang="it-IT" sz="2800" b="1" cap="small" spc="-1" dirty="0" smtClean="0">
                <a:solidFill>
                  <a:srgbClr val="FFFF00"/>
                </a:solidFill>
                <a:latin typeface="Arial"/>
              </a:rPr>
              <a:t> </a:t>
            </a:r>
            <a:r>
              <a:rPr lang="it-IT" sz="2800" b="1" cap="small" spc="-1" dirty="0" err="1" smtClean="0">
                <a:solidFill>
                  <a:srgbClr val="FFFF00"/>
                </a:solidFill>
                <a:latin typeface="Arial"/>
              </a:rPr>
              <a:t>Arrest</a:t>
            </a:r>
            <a:r>
              <a:rPr lang="it-IT" sz="2800" b="1" cap="small" spc="-1" dirty="0" smtClean="0">
                <a:solidFill>
                  <a:srgbClr val="FFFF00"/>
                </a:solidFill>
                <a:latin typeface="Arial"/>
              </a:rPr>
              <a:t> </a:t>
            </a:r>
            <a:r>
              <a:rPr lang="it-IT" sz="2800" b="1" cap="small" spc="-1" dirty="0" err="1" smtClean="0">
                <a:solidFill>
                  <a:srgbClr val="FFFF00"/>
                </a:solidFill>
                <a:latin typeface="Arial"/>
              </a:rPr>
              <a:t>Epidemiology</a:t>
            </a:r>
            <a:endParaRPr lang="it-IT" sz="2800" b="1" strike="noStrike" spc="-1" dirty="0">
              <a:solidFill>
                <a:srgbClr val="FFFF00"/>
              </a:solidFill>
              <a:latin typeface="Arial"/>
            </a:endParaRPr>
          </a:p>
        </p:txBody>
      </p:sp>
      <p:sp>
        <p:nvSpPr>
          <p:cNvPr id="2" name="Rettangolo 1"/>
          <p:cNvSpPr/>
          <p:nvPr/>
        </p:nvSpPr>
        <p:spPr>
          <a:xfrm>
            <a:off x="1259632" y="1412776"/>
            <a:ext cx="6840760" cy="4093428"/>
          </a:xfrm>
          <a:prstGeom prst="rect">
            <a:avLst/>
          </a:prstGeom>
        </p:spPr>
        <p:txBody>
          <a:bodyPr wrap="square">
            <a:spAutoFit/>
          </a:bodyPr>
          <a:lstStyle/>
          <a:p>
            <a:pPr marL="342900" indent="-342900">
              <a:buClr>
                <a:srgbClr val="FFC000"/>
              </a:buClr>
              <a:buFont typeface="Arial" panose="020B0604020202020204" pitchFamily="34" charset="0"/>
              <a:buChar char="•"/>
            </a:pPr>
            <a:r>
              <a:rPr lang="en-US" sz="2400" dirty="0" smtClean="0">
                <a:solidFill>
                  <a:schemeClr val="bg1"/>
                </a:solidFill>
              </a:rPr>
              <a:t>550000 cases/year in USA</a:t>
            </a:r>
          </a:p>
          <a:p>
            <a:pPr marL="342900" indent="-342900">
              <a:buClr>
                <a:srgbClr val="FFC000"/>
              </a:buClr>
              <a:buFont typeface="Arial" panose="020B0604020202020204" pitchFamily="34" charset="0"/>
              <a:buChar char="•"/>
            </a:pPr>
            <a:r>
              <a:rPr lang="en-US" sz="2400" dirty="0" smtClean="0">
                <a:solidFill>
                  <a:schemeClr val="bg1"/>
                </a:solidFill>
              </a:rPr>
              <a:t>750000 cases/year in Europe</a:t>
            </a:r>
          </a:p>
          <a:p>
            <a:pPr marL="342900" indent="-342900">
              <a:buClr>
                <a:srgbClr val="FFC000"/>
              </a:buClr>
              <a:buFont typeface="Arial" panose="020B0604020202020204" pitchFamily="34" charset="0"/>
              <a:buChar char="•"/>
            </a:pPr>
            <a:r>
              <a:rPr lang="en-US" sz="2400" dirty="0" smtClean="0">
                <a:solidFill>
                  <a:schemeClr val="bg1"/>
                </a:solidFill>
              </a:rPr>
              <a:t>60000 cases/year in Italy</a:t>
            </a:r>
          </a:p>
          <a:p>
            <a:endParaRPr lang="en-US" sz="2000" dirty="0" smtClean="0">
              <a:solidFill>
                <a:schemeClr val="bg1"/>
              </a:solidFill>
            </a:endParaRPr>
          </a:p>
          <a:p>
            <a:r>
              <a:rPr lang="en-US" sz="2400" dirty="0" smtClean="0">
                <a:solidFill>
                  <a:schemeClr val="bg1"/>
                </a:solidFill>
              </a:rPr>
              <a:t>5% survival rate for out-of-hospital cardiac arrest (OHCA)</a:t>
            </a:r>
          </a:p>
          <a:p>
            <a:endParaRPr lang="en-US" sz="2400" dirty="0" smtClean="0">
              <a:solidFill>
                <a:schemeClr val="bg1"/>
              </a:solidFill>
            </a:endParaRPr>
          </a:p>
          <a:p>
            <a:r>
              <a:rPr lang="en-US" sz="2400" dirty="0" smtClean="0">
                <a:solidFill>
                  <a:schemeClr val="bg1"/>
                </a:solidFill>
              </a:rPr>
              <a:t>18-20% survival rate for in-hospital cardiac arrest (ICHA)</a:t>
            </a:r>
          </a:p>
          <a:p>
            <a:endParaRPr lang="en-US" sz="2400" dirty="0" smtClean="0">
              <a:solidFill>
                <a:schemeClr val="bg1"/>
              </a:solidFill>
            </a:endParaRPr>
          </a:p>
          <a:p>
            <a:r>
              <a:rPr lang="en-US" sz="2400" dirty="0" smtClean="0">
                <a:solidFill>
                  <a:srgbClr val="FFFF00"/>
                </a:solidFill>
              </a:rPr>
              <a:t>Purple code can increase survival rate to 25-30%</a:t>
            </a:r>
            <a:endParaRPr lang="en-US" sz="2400" dirty="0">
              <a:solidFill>
                <a:srgbClr val="FFFF00"/>
              </a:solidFil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 name="CustomShape 2"/>
          <p:cNvSpPr/>
          <p:nvPr/>
        </p:nvSpPr>
        <p:spPr>
          <a:xfrm>
            <a:off x="971600" y="1052736"/>
            <a:ext cx="8229240" cy="1849320"/>
          </a:xfrm>
          <a:prstGeom prst="rect">
            <a:avLst/>
          </a:prstGeom>
          <a:noFill/>
          <a:ln w="9360">
            <a:noFill/>
          </a:ln>
        </p:spPr>
        <p:style>
          <a:lnRef idx="0">
            <a:scrgbClr r="0" g="0" b="0"/>
          </a:lnRef>
          <a:fillRef idx="0">
            <a:scrgbClr r="0" g="0" b="0"/>
          </a:fillRef>
          <a:effectRef idx="0">
            <a:scrgbClr r="0" g="0" b="0"/>
          </a:effectRef>
          <a:fontRef idx="minor"/>
        </p:style>
        <p:txBody>
          <a:bodyPr/>
          <a:lstStyle/>
          <a:p>
            <a:pPr marL="431640" indent="-323640">
              <a:lnSpc>
                <a:spcPct val="100000"/>
              </a:lnSpc>
              <a:spcAft>
                <a:spcPts val="1412"/>
              </a:spcAft>
              <a:buClr>
                <a:srgbClr val="FDB913"/>
              </a:buClr>
              <a:buSzPct val="45000"/>
              <a:buFont typeface="Wingdings" charset="2"/>
              <a:buChar char=""/>
            </a:pPr>
            <a:r>
              <a:rPr lang="it-IT" sz="2400" spc="-1" dirty="0" err="1" smtClean="0">
                <a:solidFill>
                  <a:srgbClr val="FFFFFF"/>
                </a:solidFill>
                <a:latin typeface="Arial"/>
                <a:ea typeface="Microsoft YaHei"/>
              </a:rPr>
              <a:t>Early</a:t>
            </a:r>
            <a:r>
              <a:rPr lang="it-IT" sz="2400" spc="-1" dirty="0" smtClean="0">
                <a:solidFill>
                  <a:srgbClr val="FFFFFF"/>
                </a:solidFill>
                <a:latin typeface="Arial"/>
                <a:ea typeface="Microsoft YaHei"/>
              </a:rPr>
              <a:t> </a:t>
            </a:r>
            <a:r>
              <a:rPr lang="it-IT" sz="2400" spc="-1" dirty="0" err="1" smtClean="0">
                <a:solidFill>
                  <a:srgbClr val="FFFFFF"/>
                </a:solidFill>
                <a:latin typeface="Arial"/>
                <a:ea typeface="Microsoft YaHei"/>
              </a:rPr>
              <a:t>recognition</a:t>
            </a:r>
            <a:r>
              <a:rPr lang="it-IT" sz="2400" spc="-1" dirty="0" smtClean="0">
                <a:solidFill>
                  <a:srgbClr val="FFFFFF"/>
                </a:solidFill>
                <a:latin typeface="Arial"/>
                <a:ea typeface="Microsoft YaHei"/>
              </a:rPr>
              <a:t> and call for help</a:t>
            </a:r>
            <a:endParaRPr lang="it-IT" sz="2400" b="0" strike="noStrike" spc="-1" dirty="0">
              <a:latin typeface="Arial"/>
            </a:endParaRPr>
          </a:p>
          <a:p>
            <a:pPr marL="431640" indent="-323640">
              <a:lnSpc>
                <a:spcPct val="100000"/>
              </a:lnSpc>
              <a:spcAft>
                <a:spcPts val="1412"/>
              </a:spcAft>
              <a:buClr>
                <a:srgbClr val="FDB913"/>
              </a:buClr>
              <a:buSzPct val="45000"/>
              <a:buFont typeface="Wingdings" charset="2"/>
              <a:buChar char=""/>
            </a:pPr>
            <a:r>
              <a:rPr lang="it-IT" sz="2400" spc="-1" dirty="0" err="1" smtClean="0">
                <a:solidFill>
                  <a:srgbClr val="FFFFFF"/>
                </a:solidFill>
                <a:latin typeface="Arial"/>
                <a:ea typeface="Microsoft YaHei"/>
              </a:rPr>
              <a:t>Early</a:t>
            </a:r>
            <a:r>
              <a:rPr lang="it-IT" sz="2400" spc="-1" dirty="0" smtClean="0">
                <a:solidFill>
                  <a:srgbClr val="FFFFFF"/>
                </a:solidFill>
                <a:latin typeface="Arial"/>
                <a:ea typeface="Microsoft YaHei"/>
              </a:rPr>
              <a:t> high </a:t>
            </a:r>
            <a:r>
              <a:rPr lang="it-IT" sz="2400" spc="-1" dirty="0" err="1" smtClean="0">
                <a:solidFill>
                  <a:srgbClr val="FFFFFF"/>
                </a:solidFill>
                <a:latin typeface="Arial"/>
                <a:ea typeface="Microsoft YaHei"/>
              </a:rPr>
              <a:t>quality</a:t>
            </a:r>
            <a:r>
              <a:rPr lang="it-IT" sz="2400" spc="-1" dirty="0" smtClean="0">
                <a:solidFill>
                  <a:srgbClr val="FFFFFF"/>
                </a:solidFill>
                <a:latin typeface="Arial"/>
                <a:ea typeface="Microsoft YaHei"/>
              </a:rPr>
              <a:t> CPR</a:t>
            </a:r>
            <a:endParaRPr lang="it-IT" sz="2400" b="0" strike="noStrike" spc="-1" dirty="0">
              <a:latin typeface="Arial"/>
            </a:endParaRPr>
          </a:p>
          <a:p>
            <a:pPr marL="431640" indent="-323640">
              <a:lnSpc>
                <a:spcPct val="100000"/>
              </a:lnSpc>
              <a:spcAft>
                <a:spcPts val="1412"/>
              </a:spcAft>
              <a:buClr>
                <a:srgbClr val="FDB913"/>
              </a:buClr>
              <a:buSzPct val="45000"/>
              <a:buFont typeface="Wingdings" charset="2"/>
              <a:buChar char=""/>
            </a:pPr>
            <a:r>
              <a:rPr lang="it-IT" sz="2400" spc="-1" dirty="0" err="1" smtClean="0">
                <a:solidFill>
                  <a:srgbClr val="FFFFFF"/>
                </a:solidFill>
                <a:latin typeface="Arial"/>
                <a:ea typeface="Microsoft YaHei"/>
              </a:rPr>
              <a:t>Early</a:t>
            </a:r>
            <a:r>
              <a:rPr lang="it-IT" sz="2400" spc="-1" dirty="0" smtClean="0">
                <a:solidFill>
                  <a:srgbClr val="FFFFFF"/>
                </a:solidFill>
                <a:latin typeface="Arial"/>
                <a:ea typeface="Microsoft YaHei"/>
              </a:rPr>
              <a:t> </a:t>
            </a:r>
            <a:r>
              <a:rPr lang="it-IT" sz="2400" spc="-1" dirty="0" err="1" smtClean="0">
                <a:solidFill>
                  <a:srgbClr val="FFFFFF"/>
                </a:solidFill>
                <a:latin typeface="Arial"/>
                <a:ea typeface="Microsoft YaHei"/>
              </a:rPr>
              <a:t>Defibrillation</a:t>
            </a:r>
            <a:endParaRPr lang="it-IT" sz="2400" b="0" strike="noStrike" spc="-1" dirty="0">
              <a:latin typeface="Arial"/>
            </a:endParaRPr>
          </a:p>
          <a:p>
            <a:pPr marL="431640" indent="-323640">
              <a:lnSpc>
                <a:spcPct val="100000"/>
              </a:lnSpc>
              <a:spcAft>
                <a:spcPts val="1412"/>
              </a:spcAft>
              <a:buClr>
                <a:srgbClr val="FDB913"/>
              </a:buClr>
              <a:buSzPct val="45000"/>
              <a:buFont typeface="Wingdings" charset="2"/>
              <a:buChar char=""/>
            </a:pPr>
            <a:r>
              <a:rPr lang="it-IT" sz="2400" b="0" strike="noStrike" spc="-1" dirty="0">
                <a:solidFill>
                  <a:srgbClr val="FFFFFF"/>
                </a:solidFill>
                <a:latin typeface="Arial"/>
                <a:ea typeface="Microsoft YaHei"/>
              </a:rPr>
              <a:t>ALS </a:t>
            </a:r>
            <a:r>
              <a:rPr lang="it-IT" sz="2400" b="0" strike="noStrike" spc="-1" dirty="0" smtClean="0">
                <a:solidFill>
                  <a:srgbClr val="FFFFFF"/>
                </a:solidFill>
                <a:latin typeface="Arial"/>
                <a:ea typeface="Microsoft YaHei"/>
              </a:rPr>
              <a:t>and post </a:t>
            </a:r>
            <a:r>
              <a:rPr lang="it-IT" sz="2400" b="0" strike="noStrike" spc="-1" dirty="0" err="1" smtClean="0">
                <a:solidFill>
                  <a:srgbClr val="FFFFFF"/>
                </a:solidFill>
                <a:latin typeface="Arial"/>
                <a:ea typeface="Microsoft YaHei"/>
              </a:rPr>
              <a:t>resuscitation</a:t>
            </a:r>
            <a:r>
              <a:rPr lang="it-IT" sz="2400" b="0" strike="noStrike" spc="-1" dirty="0" smtClean="0">
                <a:solidFill>
                  <a:srgbClr val="FFFFFF"/>
                </a:solidFill>
                <a:latin typeface="Arial"/>
                <a:ea typeface="Microsoft YaHei"/>
              </a:rPr>
              <a:t> care</a:t>
            </a:r>
            <a:endParaRPr lang="it-IT" sz="2400" b="0" strike="noStrike" spc="-1" dirty="0">
              <a:latin typeface="Arial"/>
            </a:endParaRPr>
          </a:p>
        </p:txBody>
      </p:sp>
      <p:pic>
        <p:nvPicPr>
          <p:cNvPr id="1597" name="Immagine 3"/>
          <p:cNvPicPr/>
          <p:nvPr/>
        </p:nvPicPr>
        <p:blipFill>
          <a:blip r:embed="rId3" cstate="print"/>
          <a:stretch/>
        </p:blipFill>
        <p:spPr>
          <a:xfrm>
            <a:off x="465840" y="4011120"/>
            <a:ext cx="8229240" cy="2249280"/>
          </a:xfrm>
          <a:prstGeom prst="rect">
            <a:avLst/>
          </a:prstGeom>
          <a:ln w="9360">
            <a:noFill/>
          </a:ln>
        </p:spPr>
      </p:pic>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1"/>
          <p:cNvSpPr txBox="1">
            <a:spLocks noChangeArrowheads="1"/>
          </p:cNvSpPr>
          <p:nvPr/>
        </p:nvSpPr>
        <p:spPr bwMode="auto">
          <a:xfrm>
            <a:off x="1202532" y="1377950"/>
            <a:ext cx="6361510" cy="3848100"/>
          </a:xfrm>
          <a:prstGeom prst="rect">
            <a:avLst/>
          </a:prstGeom>
          <a:noFill/>
          <a:ln w="9525">
            <a:noFill/>
            <a:miter lim="800000"/>
            <a:headEnd/>
            <a:tailEnd/>
          </a:ln>
        </p:spPr>
        <p:txBody>
          <a:bodyPr>
            <a:spAutoFit/>
          </a:bodyPr>
          <a:lstStyle/>
          <a:p>
            <a:r>
              <a:rPr lang="it-IT" sz="3200" b="1" dirty="0">
                <a:solidFill>
                  <a:srgbClr val="FFFF00"/>
                </a:solidFill>
                <a:latin typeface="Aharoni" pitchFamily="2" charset="-79"/>
                <a:cs typeface="Aharoni" pitchFamily="2" charset="-79"/>
              </a:rPr>
              <a:t>NO FLOW TIME</a:t>
            </a:r>
          </a:p>
          <a:p>
            <a:pPr algn="ctr"/>
            <a:endParaRPr lang="it-IT" dirty="0">
              <a:latin typeface="Century Gothic" pitchFamily="34" charset="0"/>
            </a:endParaRPr>
          </a:p>
          <a:p>
            <a:pPr algn="ctr"/>
            <a:r>
              <a:rPr lang="it-IT" dirty="0">
                <a:solidFill>
                  <a:schemeClr val="bg1"/>
                </a:solidFill>
                <a:latin typeface="Century Gothic" pitchFamily="34" charset="0"/>
              </a:rPr>
              <a:t> </a:t>
            </a:r>
            <a:r>
              <a:rPr lang="it-IT" dirty="0" err="1">
                <a:solidFill>
                  <a:schemeClr val="bg1"/>
                </a:solidFill>
                <a:latin typeface="Century Gothic" pitchFamily="34" charset="0"/>
              </a:rPr>
              <a:t>From</a:t>
            </a:r>
            <a:r>
              <a:rPr lang="it-IT" dirty="0">
                <a:solidFill>
                  <a:schemeClr val="bg1"/>
                </a:solidFill>
                <a:latin typeface="Century Gothic" pitchFamily="34" charset="0"/>
              </a:rPr>
              <a:t> CARDIAC ARREST (CA)</a:t>
            </a:r>
          </a:p>
          <a:p>
            <a:pPr algn="ctr"/>
            <a:r>
              <a:rPr lang="it-IT" dirty="0" err="1">
                <a:solidFill>
                  <a:schemeClr val="bg1"/>
                </a:solidFill>
                <a:latin typeface="Century Gothic" pitchFamily="34" charset="0"/>
              </a:rPr>
              <a:t>To</a:t>
            </a:r>
            <a:r>
              <a:rPr lang="it-IT" dirty="0">
                <a:solidFill>
                  <a:schemeClr val="bg1"/>
                </a:solidFill>
                <a:latin typeface="Century Gothic" pitchFamily="34" charset="0"/>
              </a:rPr>
              <a:t> CPR</a:t>
            </a:r>
          </a:p>
          <a:p>
            <a:endParaRPr lang="it-IT" dirty="0">
              <a:latin typeface="Century Gothic" pitchFamily="34" charset="0"/>
            </a:endParaRPr>
          </a:p>
          <a:p>
            <a:endParaRPr lang="it-IT" dirty="0">
              <a:latin typeface="Century Gothic" pitchFamily="34" charset="0"/>
            </a:endParaRPr>
          </a:p>
          <a:p>
            <a:endParaRPr lang="it-IT" dirty="0">
              <a:latin typeface="Century Gothic" pitchFamily="34" charset="0"/>
            </a:endParaRPr>
          </a:p>
          <a:p>
            <a:r>
              <a:rPr lang="it-IT" sz="3200" b="1" dirty="0">
                <a:solidFill>
                  <a:srgbClr val="FFFF00"/>
                </a:solidFill>
                <a:latin typeface="Century Gothic" pitchFamily="34" charset="0"/>
              </a:rPr>
              <a:t>LOW FLOW TIME</a:t>
            </a:r>
          </a:p>
          <a:p>
            <a:endParaRPr lang="it-IT" dirty="0">
              <a:latin typeface="Century Gothic" pitchFamily="34" charset="0"/>
            </a:endParaRPr>
          </a:p>
          <a:p>
            <a:endParaRPr lang="it-IT" dirty="0">
              <a:latin typeface="Century Gothic" pitchFamily="34" charset="0"/>
            </a:endParaRPr>
          </a:p>
          <a:p>
            <a:pPr algn="ctr"/>
            <a:r>
              <a:rPr lang="it-IT" dirty="0" err="1">
                <a:solidFill>
                  <a:schemeClr val="bg1"/>
                </a:solidFill>
                <a:latin typeface="Century Gothic" pitchFamily="34" charset="0"/>
              </a:rPr>
              <a:t>From</a:t>
            </a:r>
            <a:r>
              <a:rPr lang="it-IT" dirty="0">
                <a:solidFill>
                  <a:schemeClr val="bg1"/>
                </a:solidFill>
                <a:latin typeface="Century Gothic" pitchFamily="34" charset="0"/>
              </a:rPr>
              <a:t> CARDIOPULMONARY RIANIMATION (CPR)</a:t>
            </a:r>
          </a:p>
          <a:p>
            <a:pPr algn="ctr"/>
            <a:r>
              <a:rPr lang="it-IT" dirty="0" err="1">
                <a:solidFill>
                  <a:schemeClr val="bg1"/>
                </a:solidFill>
                <a:latin typeface="Century Gothic" pitchFamily="34" charset="0"/>
              </a:rPr>
              <a:t>To</a:t>
            </a:r>
            <a:r>
              <a:rPr lang="it-IT" dirty="0">
                <a:solidFill>
                  <a:schemeClr val="bg1"/>
                </a:solidFill>
                <a:latin typeface="Century Gothic" pitchFamily="34" charset="0"/>
              </a:rPr>
              <a:t> START ECLS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smtClean="0">
                <a:solidFill>
                  <a:srgbClr val="FFFF00"/>
                </a:solidFill>
                <a:latin typeface="Arial"/>
              </a:rPr>
              <a:t>No-flow Time</a:t>
            </a:r>
            <a:endParaRPr lang="it-IT" sz="2800" b="1" strike="noStrike" spc="-1" dirty="0">
              <a:solidFill>
                <a:srgbClr val="FFFF00"/>
              </a:solidFill>
              <a:latin typeface="Arial"/>
            </a:endParaRPr>
          </a:p>
        </p:txBody>
      </p:sp>
      <p:sp>
        <p:nvSpPr>
          <p:cNvPr id="2" name="Rettangolo 1"/>
          <p:cNvSpPr/>
          <p:nvPr/>
        </p:nvSpPr>
        <p:spPr>
          <a:xfrm>
            <a:off x="1079792" y="1484784"/>
            <a:ext cx="6984776" cy="3416320"/>
          </a:xfrm>
          <a:prstGeom prst="rect">
            <a:avLst/>
          </a:prstGeom>
        </p:spPr>
        <p:txBody>
          <a:bodyPr wrap="square">
            <a:spAutoFit/>
          </a:bodyPr>
          <a:lstStyle/>
          <a:p>
            <a:pPr marL="342900" indent="-342900">
              <a:buClr>
                <a:srgbClr val="FFC000"/>
              </a:buClr>
              <a:buFont typeface="Arial" panose="020B0604020202020204" pitchFamily="34" charset="0"/>
              <a:buChar char="•"/>
            </a:pPr>
            <a:r>
              <a:rPr lang="en-US" sz="2400" dirty="0" smtClean="0">
                <a:solidFill>
                  <a:schemeClr val="bg1"/>
                </a:solidFill>
              </a:rPr>
              <a:t>The cerebral blood flow (</a:t>
            </a:r>
            <a:r>
              <a:rPr lang="en-US" sz="2400" b="1" dirty="0" smtClean="0">
                <a:solidFill>
                  <a:schemeClr val="bg1"/>
                </a:solidFill>
              </a:rPr>
              <a:t>CBF</a:t>
            </a:r>
            <a:r>
              <a:rPr lang="en-US" sz="2400" dirty="0" smtClean="0">
                <a:solidFill>
                  <a:schemeClr val="bg1"/>
                </a:solidFill>
              </a:rPr>
              <a:t>) achieved by high quality cardio-pulmonary resuscitation (</a:t>
            </a:r>
            <a:r>
              <a:rPr lang="en-US" sz="2400" b="1" dirty="0" smtClean="0">
                <a:solidFill>
                  <a:schemeClr val="bg1"/>
                </a:solidFill>
              </a:rPr>
              <a:t>CPR</a:t>
            </a:r>
            <a:r>
              <a:rPr lang="en-US" sz="2400" dirty="0" smtClean="0">
                <a:solidFill>
                  <a:schemeClr val="bg1"/>
                </a:solidFill>
              </a:rPr>
              <a:t>) is inversely proportional to the time spent without blood flow (</a:t>
            </a:r>
            <a:r>
              <a:rPr lang="en-US" sz="2400" b="1" dirty="0" smtClean="0">
                <a:solidFill>
                  <a:schemeClr val="bg1"/>
                </a:solidFill>
              </a:rPr>
              <a:t>no-flow</a:t>
            </a:r>
            <a:r>
              <a:rPr lang="en-US" sz="2400" dirty="0" smtClean="0">
                <a:solidFill>
                  <a:schemeClr val="bg1"/>
                </a:solidFill>
              </a:rPr>
              <a:t>)</a:t>
            </a:r>
          </a:p>
          <a:p>
            <a:endParaRPr lang="en-US" sz="2400" dirty="0" smtClean="0"/>
          </a:p>
          <a:p>
            <a:pPr marL="457200" indent="-457200">
              <a:buClr>
                <a:srgbClr val="FFC000"/>
              </a:buClr>
              <a:buFont typeface="Arial" panose="020B0604020202020204" pitchFamily="34" charset="0"/>
              <a:buChar char="•"/>
            </a:pPr>
            <a:r>
              <a:rPr lang="en-US" sz="3200" dirty="0" smtClean="0">
                <a:solidFill>
                  <a:schemeClr val="bg1"/>
                </a:solidFill>
              </a:rPr>
              <a:t>2 min CPR: CBF 50%</a:t>
            </a:r>
          </a:p>
          <a:p>
            <a:pPr marL="457200" indent="-457200">
              <a:buClr>
                <a:srgbClr val="FFC000"/>
              </a:buClr>
              <a:buFont typeface="Arial" panose="020B0604020202020204" pitchFamily="34" charset="0"/>
              <a:buChar char="•"/>
            </a:pPr>
            <a:r>
              <a:rPr lang="en-US" sz="3200" dirty="0" smtClean="0">
                <a:solidFill>
                  <a:schemeClr val="bg1"/>
                </a:solidFill>
              </a:rPr>
              <a:t>5 min CPR: CBF 28%</a:t>
            </a:r>
          </a:p>
          <a:p>
            <a:pPr marL="457200" indent="-457200">
              <a:buClr>
                <a:srgbClr val="FFC000"/>
              </a:buClr>
              <a:buFont typeface="Arial" panose="020B0604020202020204" pitchFamily="34" charset="0"/>
              <a:buChar char="•"/>
            </a:pPr>
            <a:r>
              <a:rPr lang="en-US" sz="3200" dirty="0" smtClean="0">
                <a:solidFill>
                  <a:schemeClr val="bg1"/>
                </a:solidFill>
              </a:rPr>
              <a:t>10 min CPR: CBF 0% </a:t>
            </a:r>
            <a:endParaRPr lang="en-US" sz="32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contenuto 2"/>
          <p:cNvSpPr>
            <a:spLocks noGrp="1"/>
          </p:cNvSpPr>
          <p:nvPr>
            <p:ph sz="half" idx="4294967295"/>
          </p:nvPr>
        </p:nvSpPr>
        <p:spPr>
          <a:xfrm>
            <a:off x="539552" y="4869160"/>
            <a:ext cx="7409260" cy="1739900"/>
          </a:xfrm>
        </p:spPr>
        <p:txBody>
          <a:bodyPr/>
          <a:lstStyle/>
          <a:p>
            <a:r>
              <a:rPr lang="en-US" dirty="0" smtClean="0">
                <a:solidFill>
                  <a:schemeClr val="bg1"/>
                </a:solidFill>
              </a:rPr>
              <a:t>Low-flow time was significantly associated with a favorable outcome in ECPR.</a:t>
            </a:r>
          </a:p>
          <a:p>
            <a:r>
              <a:rPr lang="en-US" dirty="0" smtClean="0">
                <a:solidFill>
                  <a:srgbClr val="FFFF00"/>
                </a:solidFill>
              </a:rPr>
              <a:t>No ECPR patients had a favorable outcome when </a:t>
            </a:r>
            <a:r>
              <a:rPr lang="en-US" b="1" u="sng" dirty="0" smtClean="0">
                <a:solidFill>
                  <a:srgbClr val="FFFF00"/>
                </a:solidFill>
              </a:rPr>
              <a:t>low-flow time &gt; 58 min.</a:t>
            </a:r>
          </a:p>
          <a:p>
            <a:r>
              <a:rPr lang="en-US" dirty="0" smtClean="0">
                <a:solidFill>
                  <a:schemeClr val="bg1"/>
                </a:solidFill>
              </a:rPr>
              <a:t>To improve ECPR outcome, we need to shorten the low-flow time.</a:t>
            </a:r>
            <a:endParaRPr lang="it-IT" dirty="0" smtClean="0">
              <a:solidFill>
                <a:schemeClr val="bg1"/>
              </a:solidFill>
            </a:endParaRPr>
          </a:p>
        </p:txBody>
      </p:sp>
      <p:pic>
        <p:nvPicPr>
          <p:cNvPr id="9219" name="Immagine 4"/>
          <p:cNvPicPr>
            <a:picLocks noChangeAspect="1"/>
          </p:cNvPicPr>
          <p:nvPr/>
        </p:nvPicPr>
        <p:blipFill>
          <a:blip r:embed="rId2" cstate="print"/>
          <a:srcRect/>
          <a:stretch>
            <a:fillRect/>
          </a:stretch>
        </p:blipFill>
        <p:spPr bwMode="auto">
          <a:xfrm>
            <a:off x="616744" y="361950"/>
            <a:ext cx="7153275" cy="2663825"/>
          </a:xfrm>
          <a:prstGeom prst="rect">
            <a:avLst/>
          </a:prstGeom>
          <a:noFill/>
          <a:ln w="9525">
            <a:noFill/>
            <a:miter lim="800000"/>
            <a:headEnd/>
            <a:tailEnd/>
          </a:ln>
        </p:spPr>
      </p:pic>
      <p:pic>
        <p:nvPicPr>
          <p:cNvPr id="9220" name="Immagine 8"/>
          <p:cNvPicPr>
            <a:picLocks noChangeAspect="1"/>
          </p:cNvPicPr>
          <p:nvPr/>
        </p:nvPicPr>
        <p:blipFill>
          <a:blip r:embed="rId3" cstate="print"/>
          <a:srcRect/>
          <a:stretch>
            <a:fillRect/>
          </a:stretch>
        </p:blipFill>
        <p:spPr bwMode="auto">
          <a:xfrm>
            <a:off x="616744" y="3168651"/>
            <a:ext cx="7191375" cy="1597025"/>
          </a:xfrm>
          <a:prstGeom prst="rect">
            <a:avLst/>
          </a:prstGeom>
          <a:noFill/>
          <a:ln w="9525">
            <a:noFill/>
            <a:miter lim="800000"/>
            <a:headEnd/>
            <a:tailEnd/>
          </a:ln>
        </p:spPr>
      </p:pic>
      <p:cxnSp>
        <p:nvCxnSpPr>
          <p:cNvPr id="11" name="Connettore diritto 10">
            <a:extLst/>
          </p:cNvPr>
          <p:cNvCxnSpPr/>
          <p:nvPr/>
        </p:nvCxnSpPr>
        <p:spPr>
          <a:xfrm>
            <a:off x="1202532" y="2144713"/>
            <a:ext cx="422672" cy="0"/>
          </a:xfrm>
          <a:prstGeom prst="line">
            <a:avLst/>
          </a:prstGeom>
          <a:ln w="38100"/>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4"/>
          <p:cNvPicPr>
            <a:picLocks noChangeAspect="1"/>
          </p:cNvPicPr>
          <p:nvPr/>
        </p:nvPicPr>
        <p:blipFill>
          <a:blip r:embed="rId2" cstate="print"/>
          <a:srcRect/>
          <a:stretch>
            <a:fillRect/>
          </a:stretch>
        </p:blipFill>
        <p:spPr bwMode="auto">
          <a:xfrm>
            <a:off x="0" y="963614"/>
            <a:ext cx="4373166" cy="3055937"/>
          </a:xfrm>
          <a:prstGeom prst="rect">
            <a:avLst/>
          </a:prstGeom>
          <a:noFill/>
          <a:ln w="9525">
            <a:noFill/>
            <a:miter lim="800000"/>
            <a:headEnd/>
            <a:tailEnd/>
          </a:ln>
        </p:spPr>
      </p:pic>
      <p:pic>
        <p:nvPicPr>
          <p:cNvPr id="13316" name="Picture 2" descr="C:\Users\utente\Downloads\Screenshot_2018-11-29-11-21-29 (1).png"/>
          <p:cNvPicPr>
            <a:picLocks noChangeAspect="1" noChangeArrowheads="1"/>
          </p:cNvPicPr>
          <p:nvPr/>
        </p:nvPicPr>
        <p:blipFill>
          <a:blip r:embed="rId3" cstate="print"/>
          <a:srcRect/>
          <a:stretch>
            <a:fillRect/>
          </a:stretch>
        </p:blipFill>
        <p:spPr bwMode="auto">
          <a:xfrm>
            <a:off x="1518048" y="3352800"/>
            <a:ext cx="2596753" cy="3505200"/>
          </a:xfrm>
          <a:prstGeom prst="rect">
            <a:avLst/>
          </a:prstGeom>
          <a:noFill/>
          <a:ln w="9525">
            <a:noFill/>
            <a:miter lim="800000"/>
            <a:headEnd/>
            <a:tailEnd/>
          </a:ln>
        </p:spPr>
      </p:pic>
      <p:pic>
        <p:nvPicPr>
          <p:cNvPr id="13317" name="Immagine 3"/>
          <p:cNvPicPr>
            <a:picLocks noChangeAspect="1"/>
          </p:cNvPicPr>
          <p:nvPr/>
        </p:nvPicPr>
        <p:blipFill>
          <a:blip r:embed="rId4" cstate="print"/>
          <a:srcRect/>
          <a:stretch>
            <a:fillRect/>
          </a:stretch>
        </p:blipFill>
        <p:spPr bwMode="auto">
          <a:xfrm>
            <a:off x="5832873" y="4238626"/>
            <a:ext cx="3311128" cy="2619375"/>
          </a:xfrm>
          <a:prstGeom prst="rect">
            <a:avLst/>
          </a:prstGeom>
          <a:noFill/>
          <a:ln w="9525">
            <a:noFill/>
            <a:miter lim="800000"/>
            <a:headEnd/>
            <a:tailEnd/>
          </a:ln>
        </p:spPr>
      </p:pic>
      <p:pic>
        <p:nvPicPr>
          <p:cNvPr id="13318" name="Immagine 5"/>
          <p:cNvPicPr>
            <a:picLocks noChangeAspect="1"/>
          </p:cNvPicPr>
          <p:nvPr/>
        </p:nvPicPr>
        <p:blipFill>
          <a:blip r:embed="rId5" cstate="print"/>
          <a:srcRect/>
          <a:stretch>
            <a:fillRect/>
          </a:stretch>
        </p:blipFill>
        <p:spPr bwMode="auto">
          <a:xfrm>
            <a:off x="5150644" y="1209676"/>
            <a:ext cx="3457575" cy="2809875"/>
          </a:xfrm>
          <a:prstGeom prst="rect">
            <a:avLst/>
          </a:prstGeom>
          <a:noFill/>
          <a:ln w="9525">
            <a:noFill/>
            <a:miter lim="800000"/>
            <a:headEnd/>
            <a:tailEnd/>
          </a:ln>
        </p:spPr>
      </p:pic>
      <p:sp>
        <p:nvSpPr>
          <p:cNvPr id="6"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cap="small" spc="-1" dirty="0" err="1" smtClean="0">
                <a:solidFill>
                  <a:srgbClr val="FFFF00"/>
                </a:solidFill>
                <a:latin typeface="Arial"/>
              </a:rPr>
              <a:t>AutoPulse</a:t>
            </a:r>
            <a:endParaRPr lang="it-IT" sz="2800" b="1" strike="noStrike" spc="-1" dirty="0">
              <a:solidFill>
                <a:srgbClr val="FFFF00"/>
              </a:solidFill>
              <a:latin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9" name="Immagine 3"/>
          <p:cNvPicPr/>
          <p:nvPr/>
        </p:nvPicPr>
        <p:blipFill>
          <a:blip r:embed="rId3" cstate="print"/>
          <a:stretch/>
        </p:blipFill>
        <p:spPr>
          <a:xfrm>
            <a:off x="732600" y="1475640"/>
            <a:ext cx="4331880" cy="4525560"/>
          </a:xfrm>
          <a:prstGeom prst="rect">
            <a:avLst/>
          </a:prstGeom>
          <a:ln w="9360">
            <a:noFill/>
          </a:ln>
        </p:spPr>
      </p:pic>
      <p:pic>
        <p:nvPicPr>
          <p:cNvPr id="1600" name="Immagine 4"/>
          <p:cNvPicPr/>
          <p:nvPr/>
        </p:nvPicPr>
        <p:blipFill>
          <a:blip r:embed="rId4" cstate="print"/>
          <a:stretch/>
        </p:blipFill>
        <p:spPr>
          <a:xfrm>
            <a:off x="5304600" y="2286720"/>
            <a:ext cx="3265200" cy="2547720"/>
          </a:xfrm>
          <a:prstGeom prst="rect">
            <a:avLst/>
          </a:prstGeom>
          <a:ln w="9360">
            <a:noFill/>
          </a:ln>
        </p:spPr>
      </p:pic>
      <p:sp>
        <p:nvSpPr>
          <p:cNvPr id="4"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cap="small" spc="-1" dirty="0" err="1" smtClean="0">
                <a:solidFill>
                  <a:srgbClr val="FFFF00"/>
                </a:solidFill>
                <a:latin typeface="Arial"/>
              </a:rPr>
              <a:t>AutoPulse</a:t>
            </a:r>
            <a:endParaRPr lang="it-IT" sz="2800" b="1" strike="noStrike" spc="-1" dirty="0">
              <a:solidFill>
                <a:srgbClr val="FFFF00"/>
              </a:solidFill>
              <a:latin typeface="Aria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smtClean="0">
                <a:solidFill>
                  <a:srgbClr val="FFFF00"/>
                </a:solidFill>
                <a:latin typeface="Arial"/>
              </a:rPr>
              <a:t>ECMO</a:t>
            </a:r>
            <a:r>
              <a:rPr lang="it-IT" sz="2800" b="1" cap="small" spc="-1" dirty="0" smtClean="0">
                <a:solidFill>
                  <a:srgbClr val="FFFF00"/>
                </a:solidFill>
                <a:latin typeface="Arial"/>
              </a:rPr>
              <a:t>: </a:t>
            </a:r>
            <a:r>
              <a:rPr lang="it-IT" sz="2800" b="1" cap="small" spc="-1" dirty="0" err="1" smtClean="0">
                <a:solidFill>
                  <a:srgbClr val="FFFF00"/>
                </a:solidFill>
                <a:latin typeface="Arial"/>
              </a:rPr>
              <a:t>Indications</a:t>
            </a:r>
            <a:endParaRPr lang="it-IT" sz="2800" b="1" strike="noStrike" spc="-1" dirty="0">
              <a:solidFill>
                <a:srgbClr val="FFFF00"/>
              </a:solidFill>
              <a:latin typeface="Arial"/>
            </a:endParaRPr>
          </a:p>
        </p:txBody>
      </p:sp>
      <p:sp>
        <p:nvSpPr>
          <p:cNvPr id="1604" name="CustomShape 2"/>
          <p:cNvSpPr/>
          <p:nvPr/>
        </p:nvSpPr>
        <p:spPr>
          <a:xfrm>
            <a:off x="2570760" y="1712520"/>
            <a:ext cx="4890960" cy="4525560"/>
          </a:xfrm>
          <a:prstGeom prst="rect">
            <a:avLst/>
          </a:prstGeom>
          <a:noFill/>
          <a:ln w="9360">
            <a:noFill/>
          </a:ln>
        </p:spPr>
        <p:style>
          <a:lnRef idx="0">
            <a:scrgbClr r="0" g="0" b="0"/>
          </a:lnRef>
          <a:fillRef idx="0">
            <a:scrgbClr r="0" g="0" b="0"/>
          </a:fillRef>
          <a:effectRef idx="0">
            <a:scrgbClr r="0" g="0" b="0"/>
          </a:effectRef>
          <a:fontRef idx="minor"/>
        </p:style>
        <p:txBody>
          <a:bodyPr/>
          <a:lstStyle/>
          <a:p>
            <a:pPr marL="431640" indent="-323640">
              <a:lnSpc>
                <a:spcPct val="100000"/>
              </a:lnSpc>
              <a:spcAft>
                <a:spcPts val="1412"/>
              </a:spcAft>
              <a:buClr>
                <a:srgbClr val="FDB913"/>
              </a:buClr>
              <a:buSzPct val="45000"/>
              <a:buFont typeface="Wingdings" charset="2"/>
              <a:buChar char=""/>
            </a:pPr>
            <a:r>
              <a:rPr lang="it-IT" sz="2000" b="0" strike="noStrike" spc="-1" dirty="0">
                <a:solidFill>
                  <a:srgbClr val="FFFFFF"/>
                </a:solidFill>
                <a:latin typeface="Arial"/>
                <a:ea typeface="Microsoft YaHei"/>
              </a:rPr>
              <a:t>Bridge </a:t>
            </a:r>
            <a:r>
              <a:rPr lang="it-IT" sz="2000" b="0" strike="noStrike" spc="-1" dirty="0" err="1">
                <a:solidFill>
                  <a:srgbClr val="FFFFFF"/>
                </a:solidFill>
                <a:latin typeface="Arial"/>
                <a:ea typeface="Microsoft YaHei"/>
              </a:rPr>
              <a:t>to</a:t>
            </a:r>
            <a:r>
              <a:rPr lang="it-IT" sz="2000" b="0" strike="noStrike" spc="-1" dirty="0">
                <a:solidFill>
                  <a:srgbClr val="FFFFFF"/>
                </a:solidFill>
                <a:latin typeface="Arial"/>
                <a:ea typeface="Microsoft YaHei"/>
              </a:rPr>
              <a:t> </a:t>
            </a:r>
            <a:r>
              <a:rPr lang="it-IT" sz="2000" b="0" strike="noStrike" spc="-1" dirty="0" err="1">
                <a:solidFill>
                  <a:srgbClr val="FFFFFF"/>
                </a:solidFill>
                <a:latin typeface="Arial"/>
                <a:ea typeface="Microsoft YaHei"/>
              </a:rPr>
              <a:t>trasplant</a:t>
            </a:r>
            <a:endParaRPr lang="it-IT" sz="2000" b="0" strike="noStrike" spc="-1" dirty="0">
              <a:latin typeface="Arial"/>
            </a:endParaRPr>
          </a:p>
          <a:p>
            <a:pPr marL="431640" indent="-323640">
              <a:lnSpc>
                <a:spcPct val="100000"/>
              </a:lnSpc>
              <a:spcAft>
                <a:spcPts val="1412"/>
              </a:spcAft>
              <a:buClr>
                <a:srgbClr val="FDB913"/>
              </a:buClr>
              <a:buSzPct val="45000"/>
              <a:buFont typeface="Wingdings" charset="2"/>
              <a:buChar char=""/>
            </a:pPr>
            <a:r>
              <a:rPr lang="it-IT" sz="2000" b="0" strike="noStrike" spc="-1" dirty="0">
                <a:solidFill>
                  <a:srgbClr val="FFFFFF"/>
                </a:solidFill>
                <a:latin typeface="Arial"/>
                <a:ea typeface="Microsoft YaHei"/>
              </a:rPr>
              <a:t>Bridge </a:t>
            </a:r>
            <a:r>
              <a:rPr lang="it-IT" sz="2000" b="0" strike="noStrike" spc="-1" dirty="0" err="1">
                <a:solidFill>
                  <a:srgbClr val="FFFFFF"/>
                </a:solidFill>
                <a:latin typeface="Arial"/>
                <a:ea typeface="Microsoft YaHei"/>
              </a:rPr>
              <a:t>to</a:t>
            </a:r>
            <a:r>
              <a:rPr lang="it-IT" sz="2000" b="0" strike="noStrike" spc="-1" dirty="0">
                <a:solidFill>
                  <a:srgbClr val="FFFFFF"/>
                </a:solidFill>
                <a:latin typeface="Arial"/>
                <a:ea typeface="Microsoft YaHei"/>
              </a:rPr>
              <a:t> bridge</a:t>
            </a:r>
            <a:endParaRPr lang="it-IT" sz="2000" b="0" strike="noStrike" spc="-1" dirty="0">
              <a:latin typeface="Arial"/>
            </a:endParaRPr>
          </a:p>
          <a:p>
            <a:pPr marL="431640" indent="-323640">
              <a:lnSpc>
                <a:spcPct val="100000"/>
              </a:lnSpc>
              <a:spcAft>
                <a:spcPts val="1412"/>
              </a:spcAft>
              <a:buClr>
                <a:srgbClr val="FDB913"/>
              </a:buClr>
              <a:buSzPct val="45000"/>
              <a:buFont typeface="Wingdings" charset="2"/>
              <a:buChar char=""/>
            </a:pPr>
            <a:r>
              <a:rPr lang="it-IT" sz="2000" b="0" strike="noStrike" spc="-1" dirty="0">
                <a:solidFill>
                  <a:srgbClr val="FFFFFF"/>
                </a:solidFill>
                <a:latin typeface="Arial"/>
                <a:ea typeface="Microsoft YaHei"/>
              </a:rPr>
              <a:t>Bridge </a:t>
            </a:r>
            <a:r>
              <a:rPr lang="it-IT" sz="2000" b="0" strike="noStrike" spc="-1" dirty="0" err="1">
                <a:solidFill>
                  <a:srgbClr val="FFFFFF"/>
                </a:solidFill>
                <a:latin typeface="Arial"/>
                <a:ea typeface="Microsoft YaHei"/>
              </a:rPr>
              <a:t>to</a:t>
            </a:r>
            <a:r>
              <a:rPr lang="it-IT" sz="2000" b="0" strike="noStrike" spc="-1" dirty="0">
                <a:solidFill>
                  <a:srgbClr val="FFFFFF"/>
                </a:solidFill>
                <a:latin typeface="Arial"/>
                <a:ea typeface="Microsoft YaHei"/>
              </a:rPr>
              <a:t> </a:t>
            </a:r>
            <a:r>
              <a:rPr lang="it-IT" sz="2000" b="0" strike="noStrike" spc="-1" dirty="0" err="1">
                <a:solidFill>
                  <a:srgbClr val="FFFFFF"/>
                </a:solidFill>
                <a:latin typeface="Arial"/>
                <a:ea typeface="Microsoft YaHei"/>
              </a:rPr>
              <a:t>decision</a:t>
            </a:r>
            <a:endParaRPr lang="it-IT" sz="2000" b="0" strike="noStrike" spc="-1" dirty="0">
              <a:latin typeface="Arial"/>
            </a:endParaRPr>
          </a:p>
          <a:p>
            <a:pPr marL="431640" indent="-323640">
              <a:lnSpc>
                <a:spcPct val="100000"/>
              </a:lnSpc>
              <a:spcAft>
                <a:spcPts val="1412"/>
              </a:spcAft>
              <a:buClr>
                <a:srgbClr val="FDB913"/>
              </a:buClr>
              <a:buSzPct val="45000"/>
              <a:buFont typeface="Wingdings" charset="2"/>
              <a:buChar char=""/>
            </a:pPr>
            <a:r>
              <a:rPr lang="it-IT" sz="2000" b="0" strike="noStrike" spc="-1" dirty="0">
                <a:solidFill>
                  <a:srgbClr val="FFFFFF"/>
                </a:solidFill>
                <a:latin typeface="Arial"/>
                <a:ea typeface="Microsoft YaHei"/>
              </a:rPr>
              <a:t>Bridge to </a:t>
            </a:r>
            <a:r>
              <a:rPr lang="it-IT" sz="2000" spc="-1" dirty="0" err="1">
                <a:solidFill>
                  <a:srgbClr val="FFFFFF"/>
                </a:solidFill>
                <a:latin typeface="Arial"/>
                <a:ea typeface="Microsoft YaHei"/>
              </a:rPr>
              <a:t>e</a:t>
            </a:r>
            <a:r>
              <a:rPr lang="it-IT" sz="2000" b="0" strike="noStrike" spc="-1" dirty="0" err="1" smtClean="0">
                <a:solidFill>
                  <a:srgbClr val="FFFFFF"/>
                </a:solidFill>
                <a:latin typeface="Arial"/>
                <a:ea typeface="Microsoft YaHei"/>
              </a:rPr>
              <a:t>xplant</a:t>
            </a:r>
            <a:endParaRPr lang="it-IT" sz="2000" b="0" strike="noStrike" spc="-1" dirty="0">
              <a:latin typeface="Arial"/>
            </a:endParaRPr>
          </a:p>
          <a:p>
            <a:pPr marL="431640" indent="-323640">
              <a:lnSpc>
                <a:spcPct val="100000"/>
              </a:lnSpc>
              <a:spcAft>
                <a:spcPts val="1412"/>
              </a:spcAft>
              <a:buClr>
                <a:srgbClr val="FDB913"/>
              </a:buClr>
              <a:buSzPct val="45000"/>
              <a:buFont typeface="Wingdings" charset="2"/>
              <a:buChar char=""/>
            </a:pPr>
            <a:r>
              <a:rPr lang="it-IT" sz="2000" b="0" strike="noStrike" spc="-1" dirty="0" smtClean="0">
                <a:solidFill>
                  <a:srgbClr val="FFFFFF"/>
                </a:solidFill>
                <a:latin typeface="Arial"/>
                <a:ea typeface="Microsoft YaHei"/>
              </a:rPr>
              <a:t>Bridge </a:t>
            </a:r>
            <a:r>
              <a:rPr lang="it-IT" sz="2000" b="0" strike="noStrike" spc="-1" dirty="0" err="1">
                <a:solidFill>
                  <a:srgbClr val="FFFFFF"/>
                </a:solidFill>
                <a:latin typeface="Arial"/>
                <a:ea typeface="Microsoft YaHei"/>
              </a:rPr>
              <a:t>to</a:t>
            </a:r>
            <a:r>
              <a:rPr lang="it-IT" sz="2000" b="0" strike="noStrike" spc="-1" dirty="0">
                <a:solidFill>
                  <a:srgbClr val="FFFFFF"/>
                </a:solidFill>
                <a:latin typeface="Arial"/>
                <a:ea typeface="Microsoft YaHei"/>
              </a:rPr>
              <a:t> </a:t>
            </a:r>
            <a:r>
              <a:rPr lang="it-IT" sz="2000" b="0" strike="noStrike" spc="-1" dirty="0" err="1">
                <a:solidFill>
                  <a:srgbClr val="FFFFFF"/>
                </a:solidFill>
                <a:latin typeface="Arial"/>
                <a:ea typeface="Microsoft YaHei"/>
              </a:rPr>
              <a:t>recovery</a:t>
            </a:r>
            <a:endParaRPr lang="it-IT" sz="2000" b="0" strike="noStrike" spc="-1" dirty="0">
              <a:latin typeface="Arial"/>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p:cNvSpPr>
            <a:spLocks noGrp="1"/>
          </p:cNvSpPr>
          <p:nvPr>
            <p:ph type="title"/>
          </p:nvPr>
        </p:nvSpPr>
        <p:spPr>
          <a:xfrm>
            <a:off x="284040" y="604928"/>
            <a:ext cx="8628120" cy="735840"/>
          </a:xfrm>
        </p:spPr>
        <p:txBody>
          <a:bodyPr/>
          <a:lstStyle/>
          <a:p>
            <a:pPr algn="ctr"/>
            <a:r>
              <a:rPr lang="it-IT" sz="3200" b="1" dirty="0" err="1" smtClean="0">
                <a:solidFill>
                  <a:srgbClr val="FFFF00"/>
                </a:solidFill>
              </a:rPr>
              <a:t>Refractory</a:t>
            </a:r>
            <a:r>
              <a:rPr lang="it-IT" sz="3200" b="1" dirty="0" smtClean="0">
                <a:solidFill>
                  <a:srgbClr val="FFFF00"/>
                </a:solidFill>
              </a:rPr>
              <a:t> </a:t>
            </a:r>
            <a:r>
              <a:rPr lang="it-IT" sz="3200" b="1" dirty="0" err="1" smtClean="0">
                <a:solidFill>
                  <a:srgbClr val="FFFF00"/>
                </a:solidFill>
              </a:rPr>
              <a:t>Cardiac</a:t>
            </a:r>
            <a:r>
              <a:rPr lang="it-IT" sz="3200" b="1" dirty="0" smtClean="0">
                <a:solidFill>
                  <a:srgbClr val="FFFF00"/>
                </a:solidFill>
              </a:rPr>
              <a:t> </a:t>
            </a:r>
            <a:r>
              <a:rPr lang="it-IT" sz="3200" b="1" dirty="0" err="1" smtClean="0">
                <a:solidFill>
                  <a:srgbClr val="FFFF00"/>
                </a:solidFill>
              </a:rPr>
              <a:t>Arrest</a:t>
            </a:r>
            <a:endParaRPr lang="it-IT" sz="3200" b="1" dirty="0" smtClean="0">
              <a:solidFill>
                <a:srgbClr val="FFFF00"/>
              </a:solidFill>
            </a:endParaRPr>
          </a:p>
        </p:txBody>
      </p:sp>
      <p:sp>
        <p:nvSpPr>
          <p:cNvPr id="6147" name="Segnaposto contenuto 2"/>
          <p:cNvSpPr>
            <a:spLocks noGrp="1"/>
          </p:cNvSpPr>
          <p:nvPr>
            <p:ph idx="4294967295"/>
          </p:nvPr>
        </p:nvSpPr>
        <p:spPr>
          <a:xfrm>
            <a:off x="1318021" y="2052638"/>
            <a:ext cx="6710363" cy="2024434"/>
          </a:xfrm>
          <a:prstGeom prst="rect">
            <a:avLst/>
          </a:prstGeom>
        </p:spPr>
        <p:txBody>
          <a:bodyPr/>
          <a:lstStyle/>
          <a:p>
            <a:pPr marL="0" indent="0" algn="just">
              <a:buFont typeface="Wingdings 3" pitchFamily="18" charset="2"/>
              <a:buNone/>
            </a:pPr>
            <a:r>
              <a:rPr lang="it-IT" sz="2400" dirty="0" err="1" smtClean="0">
                <a:solidFill>
                  <a:schemeClr val="bg1"/>
                </a:solidFill>
              </a:rPr>
              <a:t>Refractory</a:t>
            </a:r>
            <a:r>
              <a:rPr lang="it-IT" sz="2400" dirty="0" smtClean="0">
                <a:solidFill>
                  <a:schemeClr val="bg1"/>
                </a:solidFill>
              </a:rPr>
              <a:t> </a:t>
            </a:r>
            <a:r>
              <a:rPr lang="it-IT" sz="2400" dirty="0" err="1" smtClean="0">
                <a:solidFill>
                  <a:schemeClr val="bg1"/>
                </a:solidFill>
              </a:rPr>
              <a:t>cardiac</a:t>
            </a:r>
            <a:r>
              <a:rPr lang="it-IT" sz="2400" dirty="0" smtClean="0">
                <a:solidFill>
                  <a:schemeClr val="bg1"/>
                </a:solidFill>
              </a:rPr>
              <a:t> </a:t>
            </a:r>
            <a:r>
              <a:rPr lang="it-IT" sz="2400" dirty="0" err="1" smtClean="0">
                <a:solidFill>
                  <a:schemeClr val="bg1"/>
                </a:solidFill>
              </a:rPr>
              <a:t>arrest</a:t>
            </a:r>
            <a:r>
              <a:rPr lang="it-IT" sz="2400" dirty="0" smtClean="0">
                <a:solidFill>
                  <a:schemeClr val="bg1"/>
                </a:solidFill>
              </a:rPr>
              <a:t> due </a:t>
            </a:r>
            <a:r>
              <a:rPr lang="it-IT" sz="2400" dirty="0" err="1" smtClean="0">
                <a:solidFill>
                  <a:schemeClr val="bg1"/>
                </a:solidFill>
              </a:rPr>
              <a:t>to</a:t>
            </a:r>
            <a:r>
              <a:rPr lang="it-IT" sz="2400" dirty="0" smtClean="0">
                <a:solidFill>
                  <a:schemeClr val="bg1"/>
                </a:solidFill>
              </a:rPr>
              <a:t> VT/VF </a:t>
            </a:r>
            <a:r>
              <a:rPr lang="it-IT" sz="2400" dirty="0" err="1" smtClean="0">
                <a:solidFill>
                  <a:schemeClr val="bg1"/>
                </a:solidFill>
              </a:rPr>
              <a:t>that</a:t>
            </a:r>
            <a:r>
              <a:rPr lang="it-IT" sz="2400" dirty="0" smtClean="0">
                <a:solidFill>
                  <a:schemeClr val="bg1"/>
                </a:solidFill>
              </a:rPr>
              <a:t> </a:t>
            </a:r>
            <a:r>
              <a:rPr lang="it-IT" sz="2400" dirty="0" err="1" smtClean="0">
                <a:solidFill>
                  <a:schemeClr val="bg1"/>
                </a:solidFill>
              </a:rPr>
              <a:t>doesn</a:t>
            </a:r>
            <a:r>
              <a:rPr lang="it-IT" sz="2400" dirty="0" smtClean="0">
                <a:solidFill>
                  <a:schemeClr val="bg1"/>
                </a:solidFill>
              </a:rPr>
              <a:t>’t </a:t>
            </a:r>
            <a:r>
              <a:rPr lang="it-IT" sz="2400" dirty="0" err="1" smtClean="0">
                <a:solidFill>
                  <a:schemeClr val="bg1"/>
                </a:solidFill>
              </a:rPr>
              <a:t>obtain</a:t>
            </a:r>
            <a:r>
              <a:rPr lang="it-IT" sz="2400" dirty="0" smtClean="0">
                <a:solidFill>
                  <a:schemeClr val="bg1"/>
                </a:solidFill>
              </a:rPr>
              <a:t>  ROSC </a:t>
            </a:r>
            <a:r>
              <a:rPr lang="it-IT" sz="2400" dirty="0" err="1" smtClean="0">
                <a:solidFill>
                  <a:schemeClr val="bg1"/>
                </a:solidFill>
              </a:rPr>
              <a:t>after</a:t>
            </a:r>
            <a:r>
              <a:rPr lang="it-IT" sz="2400" dirty="0" smtClean="0">
                <a:solidFill>
                  <a:schemeClr val="bg1"/>
                </a:solidFill>
              </a:rPr>
              <a:t> the treatment </a:t>
            </a:r>
            <a:r>
              <a:rPr lang="it-IT" sz="2400" dirty="0" err="1" smtClean="0">
                <a:solidFill>
                  <a:schemeClr val="bg1"/>
                </a:solidFill>
              </a:rPr>
              <a:t>of</a:t>
            </a:r>
            <a:r>
              <a:rPr lang="it-IT" sz="2400" dirty="0" smtClean="0">
                <a:solidFill>
                  <a:schemeClr val="bg1"/>
                </a:solidFill>
              </a:rPr>
              <a:t> so </a:t>
            </a:r>
            <a:r>
              <a:rPr lang="it-IT" sz="2400" dirty="0" err="1" smtClean="0">
                <a:solidFill>
                  <a:schemeClr val="bg1"/>
                </a:solidFill>
              </a:rPr>
              <a:t>called</a:t>
            </a:r>
            <a:r>
              <a:rPr lang="it-IT" sz="2400" dirty="0" smtClean="0">
                <a:solidFill>
                  <a:schemeClr val="bg1"/>
                </a:solidFill>
              </a:rPr>
              <a:t> ‘catena della sopravvivenza’, </a:t>
            </a:r>
            <a:r>
              <a:rPr lang="it-IT" sz="2400" dirty="0" err="1" smtClean="0">
                <a:solidFill>
                  <a:schemeClr val="bg1"/>
                </a:solidFill>
              </a:rPr>
              <a:t>which</a:t>
            </a:r>
            <a:r>
              <a:rPr lang="it-IT" sz="2400" dirty="0" smtClean="0">
                <a:solidFill>
                  <a:schemeClr val="bg1"/>
                </a:solidFill>
              </a:rPr>
              <a:t> </a:t>
            </a:r>
            <a:r>
              <a:rPr lang="it-IT" sz="2400" dirty="0" err="1" smtClean="0">
                <a:solidFill>
                  <a:schemeClr val="bg1"/>
                </a:solidFill>
              </a:rPr>
              <a:t>is</a:t>
            </a:r>
            <a:r>
              <a:rPr lang="it-IT" sz="2400" dirty="0" smtClean="0">
                <a:solidFill>
                  <a:schemeClr val="bg1"/>
                </a:solidFill>
              </a:rPr>
              <a:t> </a:t>
            </a:r>
            <a:r>
              <a:rPr lang="it-IT" sz="2400" dirty="0" err="1" smtClean="0">
                <a:solidFill>
                  <a:schemeClr val="bg1"/>
                </a:solidFill>
              </a:rPr>
              <a:t>composed</a:t>
            </a:r>
            <a:r>
              <a:rPr lang="it-IT" sz="2400" dirty="0" smtClean="0">
                <a:solidFill>
                  <a:schemeClr val="bg1"/>
                </a:solidFill>
              </a:rPr>
              <a:t> </a:t>
            </a:r>
            <a:r>
              <a:rPr lang="it-IT" sz="2400" dirty="0" err="1" smtClean="0">
                <a:solidFill>
                  <a:schemeClr val="bg1"/>
                </a:solidFill>
              </a:rPr>
              <a:t>of</a:t>
            </a:r>
            <a:r>
              <a:rPr lang="it-IT" sz="2400" dirty="0" smtClean="0">
                <a:solidFill>
                  <a:schemeClr val="bg1"/>
                </a:solidFill>
              </a:rPr>
              <a:t> 3 DC </a:t>
            </a:r>
            <a:r>
              <a:rPr lang="it-IT" sz="2400" dirty="0" err="1" smtClean="0">
                <a:solidFill>
                  <a:schemeClr val="bg1"/>
                </a:solidFill>
              </a:rPr>
              <a:t>shocks</a:t>
            </a:r>
            <a:r>
              <a:rPr lang="it-IT" sz="2400" dirty="0" smtClean="0">
                <a:solidFill>
                  <a:schemeClr val="bg1"/>
                </a:solidFill>
              </a:rPr>
              <a:t> and IV o IB 300mg </a:t>
            </a:r>
            <a:r>
              <a:rPr lang="it-IT" sz="2400" dirty="0" err="1" smtClean="0">
                <a:solidFill>
                  <a:schemeClr val="bg1"/>
                </a:solidFill>
              </a:rPr>
              <a:t>of</a:t>
            </a:r>
            <a:r>
              <a:rPr lang="it-IT" sz="2400" dirty="0" smtClean="0">
                <a:solidFill>
                  <a:schemeClr val="bg1"/>
                </a:solidFill>
              </a:rPr>
              <a:t> </a:t>
            </a:r>
            <a:r>
              <a:rPr lang="it-IT" sz="2400" dirty="0" err="1" smtClean="0">
                <a:solidFill>
                  <a:schemeClr val="bg1"/>
                </a:solidFill>
              </a:rPr>
              <a:t>Amiodaron</a:t>
            </a:r>
            <a:r>
              <a:rPr lang="it-IT" sz="2400" dirty="0" smtClean="0">
                <a:solidFill>
                  <a:schemeClr val="bg1"/>
                </a:solidFill>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 name="TextShape 1"/>
          <p:cNvSpPr txBox="1"/>
          <p:nvPr/>
        </p:nvSpPr>
        <p:spPr>
          <a:xfrm>
            <a:off x="258120" y="168120"/>
            <a:ext cx="8628120" cy="735840"/>
          </a:xfrm>
          <a:prstGeom prst="rect">
            <a:avLst/>
          </a:prstGeom>
          <a:noFill/>
          <a:ln w="9360">
            <a:noFill/>
          </a:ln>
        </p:spPr>
        <p:txBody>
          <a:bodyPr/>
          <a:lstStyle/>
          <a:p>
            <a:pPr algn="ctr">
              <a:lnSpc>
                <a:spcPct val="100000"/>
              </a:lnSpc>
            </a:pPr>
            <a:r>
              <a:rPr lang="it-IT" sz="2800" b="1" strike="noStrike" cap="small" spc="-1" dirty="0" err="1">
                <a:solidFill>
                  <a:srgbClr val="FFFF00"/>
                </a:solidFill>
                <a:latin typeface="Arial"/>
              </a:rPr>
              <a:t>Effect</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an</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early</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inflation</a:t>
            </a:r>
            <a:r>
              <a:rPr b="1" dirty="0">
                <a:solidFill>
                  <a:srgbClr val="FFFF00"/>
                </a:solidFill>
              </a:rPr>
              <a:t/>
            </a:r>
            <a:br>
              <a:rPr b="1" dirty="0">
                <a:solidFill>
                  <a:srgbClr val="FFFF00"/>
                </a:solidFill>
              </a:rPr>
            </a:br>
            <a:endParaRPr lang="it-IT" sz="2800" b="1" strike="noStrike" spc="-1" dirty="0">
              <a:solidFill>
                <a:srgbClr val="FFFF00"/>
              </a:solidFill>
              <a:latin typeface="Arial"/>
            </a:endParaRPr>
          </a:p>
        </p:txBody>
      </p:sp>
      <p:pic>
        <p:nvPicPr>
          <p:cNvPr id="1578" name="37F69B78.mp4"/>
          <p:cNvPicPr/>
          <p:nvPr/>
        </p:nvPicPr>
        <p:blipFill>
          <a:blip r:embed="rId2" cstate="print"/>
          <a:stretch/>
        </p:blipFill>
        <p:spPr>
          <a:xfrm>
            <a:off x="880560" y="1347120"/>
            <a:ext cx="7322760" cy="5129640"/>
          </a:xfrm>
          <a:prstGeom prst="rect">
            <a:avLst/>
          </a:prstGeom>
          <a:ln>
            <a:noFill/>
          </a:ln>
        </p:spPr>
      </p:pic>
    </p:spTree>
  </p:cSld>
  <p:clrMapOvr>
    <a:masterClrMapping/>
  </p:clrMapOvr>
  <p:transition>
    <p:fade/>
  </p:transition>
  <p:timing>
    <p:tnLst>
      <p:par>
        <p:cTn id="1" dur="indefinite" restart="never" nodeType="tmRoot">
          <p:childTnLst>
            <p:seq>
              <p:cTn id="2" restart="whenNotActive" fill="hold" nodeType="interactiveSeq">
                <p:childTnLst>
                  <p:par>
                    <p:cTn id="3" fill="hold">
                      <p:childTnLst>
                        <p:par>
                          <p:cTn id="4" fill="hold">
                            <p:stCondLst>
                              <p:cond delay="0"/>
                            </p:stCondLst>
                            <p:childTnLst>
                              <p:par>
                                <p:cTn id="5" presetClass="mediacall" fill="hold" nodeType="clickEffect">
                                  <p:stCondLst>
                                    <p:cond delay="0"/>
                                  </p:stCondLst>
                                  <p:childTnLst>
                                    <p:cmd type="call" cmd="togglePause">
                                      <p:cBhvr>
                                        <p:cTn id="6" dur="1" fill="hold"/>
                                        <p:tgtEl>
                                          <p:spTgt spid="1578"/>
                                        </p:tgtEl>
                                      </p:cBhvr>
                                    </p:cmd>
                                  </p:childTnLst>
                                </p:cTn>
                              </p:par>
                            </p:childTnLst>
                          </p:cTn>
                        </p:par>
                      </p:childTnLst>
                    </p:cTn>
                  </p:par>
                </p:childTnLst>
              </p:cTn>
              <p:prevCondLst>
                <p:cond evt="onPrev" delay="0">
                  <p:tgtEl>
                    <p:sldTgt/>
                  </p:tgtEl>
                </p:cond>
              </p:prevCondLst>
              <p:nextCondLst>
                <p:cond evt="onNext" delay="0">
                  <p:tgtEl>
                    <p:sldTgt/>
                  </p:tgtEl>
                </p:cond>
              </p:nextCondLst>
            </p:seq>
            <p:seq>
              <p:cTn id="7"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a:solidFill>
                  <a:srgbClr val="FFFF00"/>
                </a:solidFill>
                <a:latin typeface="Arial"/>
              </a:rPr>
              <a:t>ECMO </a:t>
            </a:r>
            <a:r>
              <a:rPr lang="it-IT" sz="2800" b="1" strike="noStrike" cap="small" spc="-1" dirty="0" smtClean="0">
                <a:solidFill>
                  <a:srgbClr val="FFFF00"/>
                </a:solidFill>
                <a:latin typeface="Arial"/>
              </a:rPr>
              <a:t>in </a:t>
            </a:r>
            <a:r>
              <a:rPr lang="it-IT" sz="2800" b="1" strike="noStrike" cap="small" spc="-1" dirty="0" err="1" smtClean="0">
                <a:solidFill>
                  <a:srgbClr val="FFFF00"/>
                </a:solidFill>
                <a:latin typeface="Arial"/>
              </a:rPr>
              <a:t>Refractory</a:t>
            </a:r>
            <a:r>
              <a:rPr lang="it-IT" sz="2800" b="1" strike="noStrike" cap="small" spc="-1" dirty="0" smtClean="0">
                <a:solidFill>
                  <a:srgbClr val="FFFF00"/>
                </a:solidFill>
                <a:latin typeface="Arial"/>
              </a:rPr>
              <a:t> </a:t>
            </a:r>
            <a:r>
              <a:rPr lang="it-IT" sz="2800" b="1" strike="noStrike" cap="small" spc="-1" dirty="0" err="1" smtClean="0">
                <a:solidFill>
                  <a:srgbClr val="FFFF00"/>
                </a:solidFill>
                <a:latin typeface="Arial"/>
              </a:rPr>
              <a:t>Cardiac</a:t>
            </a:r>
            <a:r>
              <a:rPr lang="it-IT" sz="2800" b="1" strike="noStrike" cap="small" spc="-1" dirty="0" smtClean="0">
                <a:solidFill>
                  <a:srgbClr val="FFFF00"/>
                </a:solidFill>
                <a:latin typeface="Arial"/>
              </a:rPr>
              <a:t> </a:t>
            </a:r>
            <a:r>
              <a:rPr lang="it-IT" sz="2800" b="1" strike="noStrike" cap="small" spc="-1" dirty="0" err="1" smtClean="0">
                <a:solidFill>
                  <a:srgbClr val="FFFF00"/>
                </a:solidFill>
                <a:latin typeface="Arial"/>
              </a:rPr>
              <a:t>Arrest</a:t>
            </a:r>
            <a:endParaRPr lang="it-IT" sz="2800" b="1" strike="noStrike" spc="-1" dirty="0">
              <a:solidFill>
                <a:srgbClr val="FFFF00"/>
              </a:solidFill>
              <a:latin typeface="Arial"/>
            </a:endParaRPr>
          </a:p>
        </p:txBody>
      </p:sp>
      <p:sp>
        <p:nvSpPr>
          <p:cNvPr id="2" name="Rettangolo 1"/>
          <p:cNvSpPr/>
          <p:nvPr/>
        </p:nvSpPr>
        <p:spPr>
          <a:xfrm>
            <a:off x="1187804" y="1449513"/>
            <a:ext cx="6768752" cy="3585597"/>
          </a:xfrm>
          <a:prstGeom prst="rect">
            <a:avLst/>
          </a:prstGeom>
        </p:spPr>
        <p:txBody>
          <a:bodyPr wrap="square">
            <a:spAutoFit/>
          </a:bodyPr>
          <a:lstStyle/>
          <a:p>
            <a:pPr marL="342900" indent="-342900">
              <a:buClr>
                <a:srgbClr val="FFC000"/>
              </a:buClr>
              <a:buFont typeface="Arial" panose="020B0604020202020204" pitchFamily="34" charset="0"/>
              <a:buChar char="•"/>
            </a:pPr>
            <a:r>
              <a:rPr lang="en-US" sz="2000" dirty="0" smtClean="0">
                <a:solidFill>
                  <a:schemeClr val="bg1"/>
                </a:solidFill>
              </a:rPr>
              <a:t>Witnessed CCA</a:t>
            </a:r>
          </a:p>
          <a:p>
            <a:pPr>
              <a:buClr>
                <a:srgbClr val="FFC000"/>
              </a:buClr>
            </a:pPr>
            <a:endParaRPr lang="en-US" sz="2000" dirty="0" smtClean="0">
              <a:solidFill>
                <a:schemeClr val="bg1"/>
              </a:solidFill>
            </a:endParaRPr>
          </a:p>
          <a:p>
            <a:pPr marL="342900" indent="-342900">
              <a:buClr>
                <a:srgbClr val="FFC000"/>
              </a:buClr>
              <a:buFont typeface="Arial" panose="020B0604020202020204" pitchFamily="34" charset="0"/>
              <a:buChar char="•"/>
            </a:pPr>
            <a:endParaRPr lang="en-US" sz="1200" dirty="0" smtClean="0">
              <a:solidFill>
                <a:schemeClr val="bg1"/>
              </a:solidFill>
            </a:endParaRPr>
          </a:p>
          <a:p>
            <a:pPr marL="342900" indent="-342900">
              <a:buClr>
                <a:srgbClr val="FFC000"/>
              </a:buClr>
              <a:buFont typeface="Arial" panose="020B0604020202020204" pitchFamily="34" charset="0"/>
              <a:buChar char="•"/>
            </a:pPr>
            <a:r>
              <a:rPr lang="en-US" sz="2000" dirty="0" smtClean="0">
                <a:solidFill>
                  <a:schemeClr val="bg1"/>
                </a:solidFill>
              </a:rPr>
              <a:t>CCA with VF, VT or refractory PT</a:t>
            </a:r>
          </a:p>
          <a:p>
            <a:pPr>
              <a:buClr>
                <a:srgbClr val="FFC000"/>
              </a:buClr>
            </a:pPr>
            <a:endParaRPr lang="en-US" sz="2000" dirty="0" smtClean="0">
              <a:solidFill>
                <a:schemeClr val="bg1"/>
              </a:solidFill>
            </a:endParaRPr>
          </a:p>
          <a:p>
            <a:pPr marL="342900" indent="-342900">
              <a:buClr>
                <a:srgbClr val="FFC000"/>
              </a:buClr>
              <a:buFont typeface="Arial" panose="020B0604020202020204" pitchFamily="34" charset="0"/>
              <a:buChar char="•"/>
            </a:pPr>
            <a:endParaRPr lang="en-US" sz="1200" dirty="0" smtClean="0">
              <a:solidFill>
                <a:schemeClr val="bg1"/>
              </a:solidFill>
            </a:endParaRPr>
          </a:p>
          <a:p>
            <a:pPr marL="342900" indent="-342900">
              <a:buClr>
                <a:srgbClr val="FFC000"/>
              </a:buClr>
              <a:buFont typeface="Arial" panose="020B0604020202020204" pitchFamily="34" charset="0"/>
              <a:buChar char="•"/>
            </a:pPr>
            <a:r>
              <a:rPr lang="en-US" sz="2000" dirty="0" smtClean="0">
                <a:solidFill>
                  <a:schemeClr val="bg1"/>
                </a:solidFill>
              </a:rPr>
              <a:t>If no-flow &lt; 6 min with VF, VT, PT, </a:t>
            </a:r>
            <a:r>
              <a:rPr lang="en-US" sz="2000" dirty="0" err="1" smtClean="0">
                <a:solidFill>
                  <a:schemeClr val="bg1"/>
                </a:solidFill>
              </a:rPr>
              <a:t>asystolia</a:t>
            </a:r>
            <a:r>
              <a:rPr lang="en-US" sz="2000" dirty="0" smtClean="0">
                <a:solidFill>
                  <a:schemeClr val="bg1"/>
                </a:solidFill>
              </a:rPr>
              <a:t> or PEA</a:t>
            </a:r>
          </a:p>
          <a:p>
            <a:pPr>
              <a:buClr>
                <a:srgbClr val="FFC000"/>
              </a:buClr>
            </a:pPr>
            <a:endParaRPr lang="en-US" sz="2000" dirty="0" smtClean="0">
              <a:solidFill>
                <a:schemeClr val="bg1"/>
              </a:solidFill>
            </a:endParaRPr>
          </a:p>
          <a:p>
            <a:pPr marL="342900" indent="-342900">
              <a:buClr>
                <a:srgbClr val="FFC000"/>
              </a:buClr>
              <a:buFont typeface="Arial" panose="020B0604020202020204" pitchFamily="34" charset="0"/>
              <a:buChar char="•"/>
            </a:pPr>
            <a:endParaRPr lang="en-US" sz="1200" dirty="0" smtClean="0">
              <a:solidFill>
                <a:schemeClr val="bg1"/>
              </a:solidFill>
            </a:endParaRPr>
          </a:p>
          <a:p>
            <a:pPr marL="342900" indent="-342900">
              <a:buClr>
                <a:srgbClr val="FFC000"/>
              </a:buClr>
              <a:buFont typeface="Arial" panose="020B0604020202020204" pitchFamily="34" charset="0"/>
              <a:buChar char="•"/>
            </a:pPr>
            <a:r>
              <a:rPr lang="en-US" sz="2000" dirty="0" smtClean="0">
                <a:solidFill>
                  <a:schemeClr val="bg1"/>
                </a:solidFill>
              </a:rPr>
              <a:t>Accidental hypothermia (T°&lt;32)</a:t>
            </a:r>
          </a:p>
          <a:p>
            <a:pPr>
              <a:buClr>
                <a:srgbClr val="FFC000"/>
              </a:buClr>
            </a:pPr>
            <a:endParaRPr lang="en-US" sz="2000" dirty="0" smtClean="0">
              <a:solidFill>
                <a:schemeClr val="bg1"/>
              </a:solidFill>
            </a:endParaRPr>
          </a:p>
          <a:p>
            <a:pPr marL="342900" indent="-342900">
              <a:buClr>
                <a:srgbClr val="FFC000"/>
              </a:buClr>
              <a:buFont typeface="Arial" panose="020B0604020202020204" pitchFamily="34" charset="0"/>
              <a:buChar char="•"/>
            </a:pPr>
            <a:endParaRPr lang="en-US" sz="1100" dirty="0" smtClean="0">
              <a:solidFill>
                <a:schemeClr val="bg1"/>
              </a:solidFill>
            </a:endParaRPr>
          </a:p>
          <a:p>
            <a:pPr marL="342900" indent="-342900">
              <a:buClr>
                <a:srgbClr val="FFC000"/>
              </a:buClr>
              <a:buFont typeface="Arial" panose="020B0604020202020204" pitchFamily="34" charset="0"/>
              <a:buChar char="•"/>
            </a:pPr>
            <a:r>
              <a:rPr lang="en-US" sz="2000" dirty="0" smtClean="0">
                <a:solidFill>
                  <a:schemeClr val="bg1"/>
                </a:solidFill>
              </a:rPr>
              <a:t>Age between 12 and 75 </a:t>
            </a:r>
            <a:r>
              <a:rPr lang="en-US" sz="2000" dirty="0" err="1" smtClean="0">
                <a:solidFill>
                  <a:schemeClr val="bg1"/>
                </a:solidFill>
              </a:rPr>
              <a:t>yrs</a:t>
            </a:r>
            <a:endParaRPr lang="en-US" sz="20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a:solidFill>
                  <a:srgbClr val="FFFF00"/>
                </a:solidFill>
                <a:latin typeface="Arial"/>
              </a:rPr>
              <a:t>ECMO </a:t>
            </a:r>
            <a:r>
              <a:rPr lang="it-IT" sz="2800" b="1" strike="noStrike" cap="small" spc="-1" dirty="0" smtClean="0">
                <a:solidFill>
                  <a:srgbClr val="FFFF00"/>
                </a:solidFill>
                <a:latin typeface="Arial"/>
              </a:rPr>
              <a:t>in </a:t>
            </a:r>
            <a:r>
              <a:rPr lang="it-IT" sz="2800" b="1" strike="noStrike" cap="small" spc="-1" dirty="0" err="1" smtClean="0">
                <a:solidFill>
                  <a:srgbClr val="FFFF00"/>
                </a:solidFill>
                <a:latin typeface="Arial"/>
              </a:rPr>
              <a:t>Refractory</a:t>
            </a:r>
            <a:r>
              <a:rPr lang="it-IT" sz="2800" b="1" strike="noStrike" cap="small" spc="-1" dirty="0" smtClean="0">
                <a:solidFill>
                  <a:srgbClr val="FFFF00"/>
                </a:solidFill>
                <a:latin typeface="Arial"/>
              </a:rPr>
              <a:t> </a:t>
            </a:r>
            <a:r>
              <a:rPr lang="it-IT" sz="2800" b="1" strike="noStrike" cap="small" spc="-1" dirty="0" err="1" smtClean="0">
                <a:solidFill>
                  <a:srgbClr val="FFFF00"/>
                </a:solidFill>
                <a:latin typeface="Arial"/>
              </a:rPr>
              <a:t>Cardiac</a:t>
            </a:r>
            <a:r>
              <a:rPr lang="it-IT" sz="2800" b="1" strike="noStrike" cap="small" spc="-1" dirty="0" smtClean="0">
                <a:solidFill>
                  <a:srgbClr val="FFFF00"/>
                </a:solidFill>
                <a:latin typeface="Arial"/>
              </a:rPr>
              <a:t> </a:t>
            </a:r>
            <a:r>
              <a:rPr lang="it-IT" sz="2800" b="1" strike="noStrike" cap="small" spc="-1" dirty="0" err="1" smtClean="0">
                <a:solidFill>
                  <a:srgbClr val="FFFF00"/>
                </a:solidFill>
                <a:latin typeface="Arial"/>
              </a:rPr>
              <a:t>Arrest</a:t>
            </a:r>
            <a:endParaRPr lang="it-IT" sz="2800" b="1" strike="noStrike" spc="-1" dirty="0">
              <a:solidFill>
                <a:srgbClr val="FFFF00"/>
              </a:solidFill>
              <a:latin typeface="Arial"/>
            </a:endParaRPr>
          </a:p>
        </p:txBody>
      </p:sp>
      <p:sp>
        <p:nvSpPr>
          <p:cNvPr id="2" name="Rettangolo 1"/>
          <p:cNvSpPr/>
          <p:nvPr/>
        </p:nvSpPr>
        <p:spPr>
          <a:xfrm>
            <a:off x="1331640" y="1556792"/>
            <a:ext cx="6480720" cy="3447098"/>
          </a:xfrm>
          <a:prstGeom prst="rect">
            <a:avLst/>
          </a:prstGeom>
        </p:spPr>
        <p:txBody>
          <a:bodyPr wrap="square">
            <a:spAutoFit/>
          </a:bodyPr>
          <a:lstStyle/>
          <a:p>
            <a:pPr marL="342900" indent="-342900">
              <a:buClr>
                <a:srgbClr val="FFC000"/>
              </a:buClr>
              <a:buFont typeface="Arial" panose="020B0604020202020204" pitchFamily="34" charset="0"/>
              <a:buChar char="•"/>
            </a:pPr>
            <a:r>
              <a:rPr lang="en-US" sz="2000" dirty="0" smtClean="0">
                <a:solidFill>
                  <a:schemeClr val="bg1"/>
                </a:solidFill>
              </a:rPr>
              <a:t>Not witnessed CCA</a:t>
            </a:r>
          </a:p>
          <a:p>
            <a:pPr marL="342900" indent="-342900">
              <a:buClr>
                <a:srgbClr val="FFC000"/>
              </a:buClr>
              <a:buFont typeface="Arial" panose="020B0604020202020204" pitchFamily="34" charset="0"/>
              <a:buChar char="•"/>
            </a:pPr>
            <a:endParaRPr lang="en-US" sz="2000" dirty="0">
              <a:solidFill>
                <a:schemeClr val="bg1"/>
              </a:solidFill>
            </a:endParaRPr>
          </a:p>
          <a:p>
            <a:pPr marL="342900" indent="-342900">
              <a:buClr>
                <a:srgbClr val="FFC000"/>
              </a:buClr>
              <a:buFont typeface="Arial" panose="020B0604020202020204" pitchFamily="34" charset="0"/>
              <a:buChar char="•"/>
            </a:pPr>
            <a:r>
              <a:rPr lang="en-US" sz="2000" dirty="0" smtClean="0">
                <a:solidFill>
                  <a:schemeClr val="bg1"/>
                </a:solidFill>
              </a:rPr>
              <a:t>Age &lt;12 or &gt; 75 </a:t>
            </a:r>
            <a:r>
              <a:rPr lang="en-US" sz="2000" dirty="0" err="1" smtClean="0">
                <a:solidFill>
                  <a:schemeClr val="bg1"/>
                </a:solidFill>
              </a:rPr>
              <a:t>yrs</a:t>
            </a:r>
            <a:endParaRPr lang="en-US" sz="2000" dirty="0">
              <a:solidFill>
                <a:schemeClr val="bg1"/>
              </a:solidFill>
            </a:endParaRPr>
          </a:p>
          <a:p>
            <a:pPr marL="342900" indent="-342900">
              <a:buClr>
                <a:srgbClr val="FFC000"/>
              </a:buClr>
              <a:buFont typeface="Arial" panose="020B0604020202020204" pitchFamily="34" charset="0"/>
              <a:buChar char="•"/>
            </a:pPr>
            <a:endParaRPr lang="en-US" sz="2000" dirty="0" smtClean="0">
              <a:solidFill>
                <a:schemeClr val="bg1"/>
              </a:solidFill>
            </a:endParaRPr>
          </a:p>
          <a:p>
            <a:pPr marL="342900" indent="-342900">
              <a:buClr>
                <a:srgbClr val="FFC000"/>
              </a:buClr>
              <a:buFont typeface="Arial" panose="020B0604020202020204" pitchFamily="34" charset="0"/>
              <a:buChar char="•"/>
            </a:pPr>
            <a:r>
              <a:rPr lang="en-US" sz="2000" dirty="0" smtClean="0">
                <a:solidFill>
                  <a:schemeClr val="bg1"/>
                </a:solidFill>
              </a:rPr>
              <a:t>Comorbidity:</a:t>
            </a:r>
          </a:p>
          <a:p>
            <a:pPr>
              <a:buClr>
                <a:srgbClr val="FFC000"/>
              </a:buClr>
            </a:pPr>
            <a:endParaRPr lang="en-US" dirty="0" smtClean="0">
              <a:solidFill>
                <a:schemeClr val="bg1"/>
              </a:solidFill>
            </a:endParaRPr>
          </a:p>
          <a:p>
            <a:pPr marL="742950" lvl="1" indent="-285750">
              <a:buFont typeface="Arial" panose="020B0604020202020204" pitchFamily="34" charset="0"/>
              <a:buChar char="•"/>
            </a:pPr>
            <a:r>
              <a:rPr lang="en-US" sz="1600" dirty="0" smtClean="0">
                <a:solidFill>
                  <a:schemeClr val="bg1"/>
                </a:solidFill>
              </a:rPr>
              <a:t>Suspected aortic dissection</a:t>
            </a:r>
          </a:p>
          <a:p>
            <a:pPr marL="742950" lvl="1" indent="-285750">
              <a:buFont typeface="Arial" panose="020B0604020202020204" pitchFamily="34" charset="0"/>
              <a:buChar char="•"/>
            </a:pPr>
            <a:r>
              <a:rPr lang="en-US" sz="1600" dirty="0" smtClean="0">
                <a:solidFill>
                  <a:schemeClr val="bg1"/>
                </a:solidFill>
              </a:rPr>
              <a:t>Severe peripheral artery disease</a:t>
            </a:r>
          </a:p>
          <a:p>
            <a:pPr marL="742950" lvl="1" indent="-285750">
              <a:buFont typeface="Arial" panose="020B0604020202020204" pitchFamily="34" charset="0"/>
              <a:buChar char="•"/>
            </a:pPr>
            <a:r>
              <a:rPr lang="en-US" sz="1600" dirty="0" smtClean="0">
                <a:solidFill>
                  <a:schemeClr val="bg1"/>
                </a:solidFill>
              </a:rPr>
              <a:t>Advanced heart failure without transplantation indication</a:t>
            </a:r>
          </a:p>
          <a:p>
            <a:pPr marL="742950" lvl="1" indent="-285750">
              <a:buFont typeface="Arial" panose="020B0604020202020204" pitchFamily="34" charset="0"/>
              <a:buChar char="•"/>
            </a:pPr>
            <a:r>
              <a:rPr lang="en-US" sz="1600" dirty="0" smtClean="0">
                <a:solidFill>
                  <a:schemeClr val="bg1"/>
                </a:solidFill>
              </a:rPr>
              <a:t>Severe aortic insufficiency</a:t>
            </a:r>
          </a:p>
          <a:p>
            <a:endParaRPr lang="en-US" sz="1600" dirty="0" smtClean="0">
              <a:solidFill>
                <a:schemeClr val="bg1"/>
              </a:solidFill>
            </a:endParaRPr>
          </a:p>
          <a:p>
            <a:pPr marL="342900" indent="-342900">
              <a:buClr>
                <a:srgbClr val="FFC000"/>
              </a:buClr>
              <a:buFont typeface="Arial" panose="020B0604020202020204" pitchFamily="34" charset="0"/>
              <a:buChar char="•"/>
            </a:pPr>
            <a:r>
              <a:rPr lang="en-US" sz="2000" dirty="0" smtClean="0">
                <a:solidFill>
                  <a:schemeClr val="bg1"/>
                </a:solidFill>
              </a:rPr>
              <a:t>PEA or </a:t>
            </a:r>
            <a:r>
              <a:rPr lang="en-US" sz="2000" dirty="0" err="1" smtClean="0">
                <a:solidFill>
                  <a:schemeClr val="bg1"/>
                </a:solidFill>
              </a:rPr>
              <a:t>asystolia</a:t>
            </a:r>
            <a:r>
              <a:rPr lang="en-US" sz="2000" dirty="0" smtClean="0">
                <a:solidFill>
                  <a:schemeClr val="bg1"/>
                </a:solidFill>
              </a:rPr>
              <a:t> if age &gt; 50 </a:t>
            </a:r>
            <a:r>
              <a:rPr lang="en-US" sz="2000" dirty="0" err="1" smtClean="0">
                <a:solidFill>
                  <a:schemeClr val="bg1"/>
                </a:solidFill>
              </a:rPr>
              <a:t>yrs</a:t>
            </a:r>
            <a:endParaRPr lang="en-US" sz="2000" dirty="0">
              <a:solidFill>
                <a:schemeClr val="bg1"/>
              </a:solidFil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 name="Picture 5"/>
          <p:cNvPicPr/>
          <p:nvPr/>
        </p:nvPicPr>
        <p:blipFill>
          <a:blip r:embed="rId3" cstate="print"/>
          <a:stretch/>
        </p:blipFill>
        <p:spPr>
          <a:xfrm>
            <a:off x="718560" y="955440"/>
            <a:ext cx="7515000" cy="5270040"/>
          </a:xfrm>
          <a:prstGeom prst="rect">
            <a:avLst/>
          </a:prstGeom>
          <a:ln>
            <a:noFill/>
          </a:ln>
        </p:spPr>
      </p:pic>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p:txBody>
          <a:bodyPr/>
          <a:lstStyle/>
          <a:p>
            <a:pPr algn="ctr"/>
            <a:r>
              <a:rPr lang="it-IT" sz="2800" b="1" dirty="0" smtClean="0">
                <a:solidFill>
                  <a:srgbClr val="FFFF00"/>
                </a:solidFill>
                <a:latin typeface="+mn-lt"/>
              </a:rPr>
              <a:t>PDTA  - </a:t>
            </a:r>
            <a:r>
              <a:rPr lang="it-IT" sz="2800" b="1" dirty="0" err="1" smtClean="0">
                <a:solidFill>
                  <a:srgbClr val="FFFF00"/>
                </a:solidFill>
                <a:latin typeface="+mn-lt"/>
              </a:rPr>
              <a:t>University</a:t>
            </a:r>
            <a:r>
              <a:rPr lang="it-IT" sz="2800" b="1" dirty="0" smtClean="0">
                <a:solidFill>
                  <a:srgbClr val="FFFF00"/>
                </a:solidFill>
                <a:latin typeface="+mn-lt"/>
              </a:rPr>
              <a:t> Hospital Policlinico Bari - Italy</a:t>
            </a:r>
          </a:p>
        </p:txBody>
      </p:sp>
      <p:pic>
        <p:nvPicPr>
          <p:cNvPr id="11267" name="Segnaposto contenuto 3"/>
          <p:cNvPicPr>
            <a:picLocks noGrp="1" noChangeAspect="1"/>
          </p:cNvPicPr>
          <p:nvPr>
            <p:ph idx="4294967295"/>
          </p:nvPr>
        </p:nvPicPr>
        <p:blipFill>
          <a:blip r:embed="rId2" cstate="print"/>
          <a:srcRect/>
          <a:stretch>
            <a:fillRect/>
          </a:stretch>
        </p:blipFill>
        <p:spPr>
          <a:xfrm>
            <a:off x="1981201" y="1189038"/>
            <a:ext cx="4402931" cy="5499100"/>
          </a:xfrm>
          <a:prstGeom prst="rect">
            <a:avLst/>
          </a:prstGeom>
        </p:spPr>
      </p:pic>
      <p:sp>
        <p:nvSpPr>
          <p:cNvPr id="6" name="Ovale 5"/>
          <p:cNvSpPr/>
          <p:nvPr/>
        </p:nvSpPr>
        <p:spPr>
          <a:xfrm>
            <a:off x="2449116" y="1019175"/>
            <a:ext cx="3438525" cy="5349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smtClean="0">
                <a:solidFill>
                  <a:srgbClr val="FFFF00"/>
                </a:solidFill>
                <a:latin typeface="Arial"/>
              </a:rPr>
              <a:t>In-hospital </a:t>
            </a:r>
            <a:r>
              <a:rPr lang="it-IT" sz="2800" b="1" strike="noStrike" cap="small" spc="-1" dirty="0" err="1" smtClean="0">
                <a:solidFill>
                  <a:srgbClr val="FFFF00"/>
                </a:solidFill>
                <a:latin typeface="Arial"/>
              </a:rPr>
              <a:t>Cardiac</a:t>
            </a:r>
            <a:r>
              <a:rPr lang="it-IT" sz="2800" b="1" strike="noStrike" cap="small" spc="-1" dirty="0" smtClean="0">
                <a:solidFill>
                  <a:srgbClr val="FFFF00"/>
                </a:solidFill>
                <a:latin typeface="Arial"/>
              </a:rPr>
              <a:t> </a:t>
            </a:r>
            <a:r>
              <a:rPr lang="it-IT" sz="2800" b="1" strike="noStrike" cap="small" spc="-1" dirty="0" err="1" smtClean="0">
                <a:solidFill>
                  <a:srgbClr val="FFFF00"/>
                </a:solidFill>
                <a:latin typeface="Arial"/>
              </a:rPr>
              <a:t>Arrest</a:t>
            </a:r>
            <a:r>
              <a:rPr lang="it-IT" sz="2800" b="1" strike="noStrike" cap="small" spc="-1" dirty="0" smtClean="0">
                <a:solidFill>
                  <a:srgbClr val="FFFF00"/>
                </a:solidFill>
                <a:latin typeface="Arial"/>
              </a:rPr>
              <a:t>:</a:t>
            </a:r>
            <a:endParaRPr lang="it-IT" sz="2800" b="1" strike="noStrike" spc="-1" dirty="0">
              <a:solidFill>
                <a:srgbClr val="FFFF00"/>
              </a:solidFill>
              <a:latin typeface="Arial"/>
            </a:endParaRPr>
          </a:p>
          <a:p>
            <a:pPr algn="ctr">
              <a:lnSpc>
                <a:spcPct val="100000"/>
              </a:lnSpc>
            </a:pPr>
            <a:r>
              <a:rPr lang="it-IT" sz="2400" b="1" strike="noStrike" cap="small" spc="-1" dirty="0">
                <a:solidFill>
                  <a:srgbClr val="FFFF00"/>
                </a:solidFill>
                <a:latin typeface="Arial"/>
              </a:rPr>
              <a:t>Policlinico 2016</a:t>
            </a:r>
            <a:endParaRPr lang="it-IT" sz="2400" b="1" strike="noStrike" spc="-1" dirty="0">
              <a:solidFill>
                <a:srgbClr val="FFFF00"/>
              </a:solidFill>
              <a:latin typeface="Arial"/>
            </a:endParaRPr>
          </a:p>
        </p:txBody>
      </p:sp>
      <p:pic>
        <p:nvPicPr>
          <p:cNvPr id="1611" name="Picture 4"/>
          <p:cNvPicPr/>
          <p:nvPr/>
        </p:nvPicPr>
        <p:blipFill>
          <a:blip r:embed="rId3" cstate="print"/>
          <a:stretch/>
        </p:blipFill>
        <p:spPr>
          <a:xfrm>
            <a:off x="401400" y="2207880"/>
            <a:ext cx="4570200" cy="3457080"/>
          </a:xfrm>
          <a:prstGeom prst="rect">
            <a:avLst/>
          </a:prstGeom>
          <a:ln>
            <a:noFill/>
          </a:ln>
        </p:spPr>
      </p:pic>
      <p:sp>
        <p:nvSpPr>
          <p:cNvPr id="1612" name="CustomShape 2"/>
          <p:cNvSpPr/>
          <p:nvPr/>
        </p:nvSpPr>
        <p:spPr>
          <a:xfrm>
            <a:off x="5729040" y="1633320"/>
            <a:ext cx="3168360" cy="2832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indent="-216000">
              <a:lnSpc>
                <a:spcPct val="100000"/>
              </a:lnSpc>
              <a:buClr>
                <a:srgbClr val="FFFFFF"/>
              </a:buClr>
              <a:buFont typeface="Arial"/>
              <a:buChar char="•"/>
            </a:pPr>
            <a:r>
              <a:rPr lang="it-IT" sz="1800" b="0" strike="noStrike" spc="-1" dirty="0">
                <a:solidFill>
                  <a:srgbClr val="FFFFFF"/>
                </a:solidFill>
                <a:latin typeface="Calibri"/>
              </a:rPr>
              <a:t> 19 </a:t>
            </a:r>
            <a:r>
              <a:rPr lang="it-IT" sz="1800" b="0" strike="noStrike" spc="-1" dirty="0" smtClean="0">
                <a:solidFill>
                  <a:srgbClr val="FFFFFF"/>
                </a:solidFill>
                <a:latin typeface="Calibri"/>
              </a:rPr>
              <a:t>Cases </a:t>
            </a:r>
            <a:r>
              <a:rPr lang="it-IT" sz="1800" b="0" strike="noStrike" spc="-1" dirty="0">
                <a:solidFill>
                  <a:srgbClr val="FFFFFF"/>
                </a:solidFill>
                <a:latin typeface="Calibri"/>
              </a:rPr>
              <a:t>(14 </a:t>
            </a:r>
            <a:r>
              <a:rPr lang="it-IT" sz="1800" b="0" strike="noStrike" spc="-1" dirty="0" smtClean="0">
                <a:solidFill>
                  <a:srgbClr val="FFFFFF"/>
                </a:solidFill>
                <a:latin typeface="Calibri"/>
              </a:rPr>
              <a:t>M, </a:t>
            </a:r>
            <a:r>
              <a:rPr lang="it-IT" sz="1800" b="0" strike="noStrike" spc="-1" dirty="0">
                <a:solidFill>
                  <a:srgbClr val="FFFFFF"/>
                </a:solidFill>
                <a:latin typeface="Calibri"/>
              </a:rPr>
              <a:t>5 </a:t>
            </a:r>
            <a:r>
              <a:rPr lang="it-IT" sz="1800" b="0" strike="noStrike" spc="-1" dirty="0" smtClean="0">
                <a:solidFill>
                  <a:srgbClr val="FFFFFF"/>
                </a:solidFill>
                <a:latin typeface="Calibri"/>
              </a:rPr>
              <a:t>W)</a:t>
            </a:r>
            <a:endParaRPr lang="it-IT" sz="1800" b="0" strike="noStrike" spc="-1" dirty="0">
              <a:latin typeface="Arial"/>
            </a:endParaRPr>
          </a:p>
          <a:p>
            <a:pPr indent="-216000">
              <a:lnSpc>
                <a:spcPct val="100000"/>
              </a:lnSpc>
              <a:buClr>
                <a:srgbClr val="FFFFFF"/>
              </a:buClr>
              <a:buFont typeface="Arial"/>
              <a:buChar char="•"/>
            </a:pPr>
            <a:r>
              <a:rPr lang="it-IT" sz="1800" b="0" strike="noStrike" spc="-1" dirty="0">
                <a:solidFill>
                  <a:srgbClr val="FFFFFF"/>
                </a:solidFill>
                <a:latin typeface="Calibri"/>
              </a:rPr>
              <a:t> </a:t>
            </a:r>
            <a:r>
              <a:rPr lang="en-US" spc="-1" dirty="0">
                <a:solidFill>
                  <a:srgbClr val="FFFFFF"/>
                </a:solidFill>
                <a:latin typeface="Calibri"/>
              </a:rPr>
              <a:t>Age between </a:t>
            </a:r>
            <a:r>
              <a:rPr lang="en-US" spc="-1" dirty="0" smtClean="0">
                <a:solidFill>
                  <a:srgbClr val="FFFFFF"/>
                </a:solidFill>
                <a:latin typeface="Calibri"/>
              </a:rPr>
              <a:t>19 and 68 </a:t>
            </a:r>
            <a:r>
              <a:rPr lang="en-US" spc="-1" dirty="0" err="1" smtClean="0">
                <a:solidFill>
                  <a:srgbClr val="FFFFFF"/>
                </a:solidFill>
                <a:latin typeface="Calibri"/>
              </a:rPr>
              <a:t>yrs</a:t>
            </a:r>
            <a:r>
              <a:rPr lang="it-IT" sz="1800" b="0" strike="noStrike" spc="-1" dirty="0" smtClean="0">
                <a:solidFill>
                  <a:srgbClr val="FFFFFF"/>
                </a:solidFill>
                <a:latin typeface="Calibri"/>
              </a:rPr>
              <a:t> </a:t>
            </a:r>
            <a:endParaRPr lang="it-IT" sz="1800" b="0" strike="noStrike" spc="-1" dirty="0">
              <a:latin typeface="Arial"/>
            </a:endParaRPr>
          </a:p>
          <a:p>
            <a:pPr>
              <a:lnSpc>
                <a:spcPct val="100000"/>
              </a:lnSpc>
            </a:pPr>
            <a:endParaRPr lang="it-IT" sz="1800" b="0" strike="noStrike" spc="-1" dirty="0">
              <a:latin typeface="Arial"/>
            </a:endParaRPr>
          </a:p>
          <a:p>
            <a:pPr>
              <a:lnSpc>
                <a:spcPct val="100000"/>
              </a:lnSpc>
            </a:pPr>
            <a:endParaRPr lang="it-IT" sz="1800" b="0" strike="noStrike" spc="-1" dirty="0">
              <a:latin typeface="Arial"/>
            </a:endParaRPr>
          </a:p>
          <a:p>
            <a:pPr indent="-216000">
              <a:lnSpc>
                <a:spcPct val="100000"/>
              </a:lnSpc>
              <a:buClr>
                <a:srgbClr val="FFFFFF"/>
              </a:buClr>
              <a:buFont typeface="Arial"/>
              <a:buChar char="•"/>
            </a:pPr>
            <a:r>
              <a:rPr lang="it-IT" sz="1800" b="0" strike="noStrike" spc="-1" dirty="0">
                <a:solidFill>
                  <a:srgbClr val="FFFFFF"/>
                </a:solidFill>
                <a:latin typeface="Calibri"/>
              </a:rPr>
              <a:t> 8 </a:t>
            </a:r>
            <a:r>
              <a:rPr lang="it-IT" sz="1800" b="0" strike="noStrike" spc="-1" dirty="0" err="1" smtClean="0">
                <a:solidFill>
                  <a:srgbClr val="FFFFFF"/>
                </a:solidFill>
                <a:latin typeface="Calibri"/>
              </a:rPr>
              <a:t>Included</a:t>
            </a:r>
            <a:r>
              <a:rPr lang="it-IT" sz="1800" b="0" strike="noStrike" spc="-1" dirty="0" smtClean="0">
                <a:solidFill>
                  <a:srgbClr val="FFFFFF"/>
                </a:solidFill>
                <a:latin typeface="Calibri"/>
              </a:rPr>
              <a:t> </a:t>
            </a:r>
            <a:r>
              <a:rPr lang="it-IT" sz="1800" b="0" strike="noStrike" spc="-1" dirty="0" err="1" smtClean="0">
                <a:solidFill>
                  <a:srgbClr val="FFFFFF"/>
                </a:solidFill>
                <a:latin typeface="Calibri"/>
              </a:rPr>
              <a:t>cases</a:t>
            </a:r>
            <a:endParaRPr lang="it-IT" sz="1800" b="0" strike="noStrike" spc="-1" dirty="0">
              <a:latin typeface="Arial"/>
            </a:endParaRPr>
          </a:p>
          <a:p>
            <a:pPr indent="-216000">
              <a:lnSpc>
                <a:spcPct val="100000"/>
              </a:lnSpc>
              <a:buClr>
                <a:srgbClr val="FFFFFF"/>
              </a:buClr>
              <a:buFont typeface="Arial"/>
              <a:buChar char="•"/>
            </a:pPr>
            <a:r>
              <a:rPr lang="it-IT" sz="1800" b="0" strike="noStrike" spc="-1" dirty="0">
                <a:solidFill>
                  <a:srgbClr val="FFFFFF"/>
                </a:solidFill>
                <a:latin typeface="Calibri"/>
              </a:rPr>
              <a:t> 6 </a:t>
            </a:r>
            <a:r>
              <a:rPr lang="it-IT" sz="1800" b="0" strike="noStrike" spc="-1" dirty="0" err="1" smtClean="0">
                <a:solidFill>
                  <a:srgbClr val="FFFFFF"/>
                </a:solidFill>
                <a:latin typeface="Calibri"/>
              </a:rPr>
              <a:t>Border</a:t>
            </a:r>
            <a:r>
              <a:rPr lang="it-IT" sz="1800" b="0" strike="noStrike" spc="-1" dirty="0" smtClean="0">
                <a:solidFill>
                  <a:srgbClr val="FFFFFF"/>
                </a:solidFill>
                <a:latin typeface="Calibri"/>
              </a:rPr>
              <a:t>-line </a:t>
            </a:r>
            <a:r>
              <a:rPr lang="it-IT" sz="1800" b="0" strike="noStrike" spc="-1" dirty="0" err="1" smtClean="0">
                <a:solidFill>
                  <a:srgbClr val="FFFFFF"/>
                </a:solidFill>
                <a:latin typeface="Calibri"/>
              </a:rPr>
              <a:t>cases</a:t>
            </a:r>
            <a:endParaRPr lang="it-IT" sz="1800" b="0" strike="noStrike" spc="-1" dirty="0">
              <a:latin typeface="Arial"/>
            </a:endParaRPr>
          </a:p>
          <a:p>
            <a:pPr indent="-216000">
              <a:lnSpc>
                <a:spcPct val="100000"/>
              </a:lnSpc>
              <a:buClr>
                <a:srgbClr val="FFFFFF"/>
              </a:buClr>
              <a:buFont typeface="Arial"/>
              <a:buChar char="•"/>
            </a:pPr>
            <a:r>
              <a:rPr lang="it-IT" sz="1800" b="0" strike="noStrike" spc="-1" dirty="0">
                <a:solidFill>
                  <a:srgbClr val="FFFFFF"/>
                </a:solidFill>
                <a:latin typeface="Calibri"/>
              </a:rPr>
              <a:t> 5 </a:t>
            </a:r>
            <a:r>
              <a:rPr lang="it-IT" sz="1800" strike="noStrike" spc="-1" dirty="0" err="1" smtClean="0">
                <a:solidFill>
                  <a:srgbClr val="FFFFFF"/>
                </a:solidFill>
                <a:latin typeface="Calibri"/>
              </a:rPr>
              <a:t>Excluded</a:t>
            </a:r>
            <a:r>
              <a:rPr lang="it-IT" sz="1800" b="0" strike="noStrike" spc="-1" dirty="0" smtClean="0">
                <a:solidFill>
                  <a:srgbClr val="FFFFFF"/>
                </a:solidFill>
                <a:latin typeface="Calibri"/>
              </a:rPr>
              <a:t> </a:t>
            </a:r>
            <a:r>
              <a:rPr lang="it-IT" sz="1800" b="0" strike="noStrike" spc="-1" dirty="0" err="1" smtClean="0">
                <a:solidFill>
                  <a:srgbClr val="FFFFFF"/>
                </a:solidFill>
                <a:latin typeface="Calibri"/>
              </a:rPr>
              <a:t>cases</a:t>
            </a:r>
            <a:endParaRPr lang="it-IT" sz="1800" b="0" strike="noStrike" spc="-1" dirty="0">
              <a:latin typeface="Aria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Segnaposto contenuto 3"/>
          <p:cNvPicPr>
            <a:picLocks noGrp="1" noChangeAspect="1"/>
          </p:cNvPicPr>
          <p:nvPr>
            <p:ph idx="4294967295"/>
          </p:nvPr>
        </p:nvPicPr>
        <p:blipFill>
          <a:blip r:embed="rId2" cstate="print"/>
          <a:srcRect/>
          <a:stretch>
            <a:fillRect/>
          </a:stretch>
        </p:blipFill>
        <p:spPr>
          <a:xfrm>
            <a:off x="0" y="764704"/>
            <a:ext cx="9144000" cy="5381625"/>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4" name="Picture 2"/>
          <p:cNvPicPr/>
          <p:nvPr/>
        </p:nvPicPr>
        <p:blipFill>
          <a:blip r:embed="rId3" cstate="print"/>
          <a:stretch/>
        </p:blipFill>
        <p:spPr>
          <a:xfrm>
            <a:off x="991080" y="646920"/>
            <a:ext cx="7162200" cy="5798160"/>
          </a:xfrm>
          <a:prstGeom prst="rect">
            <a:avLst/>
          </a:prstGeom>
          <a:ln>
            <a:noFill/>
          </a:ln>
        </p:spPr>
      </p:pic>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magine 4"/>
          <p:cNvPicPr>
            <a:picLocks noChangeAspect="1"/>
          </p:cNvPicPr>
          <p:nvPr/>
        </p:nvPicPr>
        <p:blipFill>
          <a:blip r:embed="rId2" cstate="print"/>
          <a:srcRect l="5469" r="4404"/>
          <a:stretch>
            <a:fillRect/>
          </a:stretch>
        </p:blipFill>
        <p:spPr bwMode="auto">
          <a:xfrm>
            <a:off x="4572000" y="1268760"/>
            <a:ext cx="4046935" cy="3502025"/>
          </a:xfrm>
          <a:prstGeom prst="rect">
            <a:avLst/>
          </a:prstGeom>
          <a:noFill/>
          <a:ln w="9525">
            <a:noFill/>
            <a:miter lim="800000"/>
            <a:headEnd/>
            <a:tailEnd/>
          </a:ln>
        </p:spPr>
      </p:pic>
      <p:pic>
        <p:nvPicPr>
          <p:cNvPr id="14339" name="Immagine 6"/>
          <p:cNvPicPr>
            <a:picLocks noChangeAspect="1"/>
          </p:cNvPicPr>
          <p:nvPr/>
        </p:nvPicPr>
        <p:blipFill>
          <a:blip r:embed="rId3" cstate="print"/>
          <a:srcRect/>
          <a:stretch>
            <a:fillRect/>
          </a:stretch>
        </p:blipFill>
        <p:spPr bwMode="auto">
          <a:xfrm>
            <a:off x="755576" y="1268760"/>
            <a:ext cx="3315891" cy="2438400"/>
          </a:xfrm>
          <a:prstGeom prst="rect">
            <a:avLst/>
          </a:prstGeom>
          <a:noFill/>
          <a:ln w="9525">
            <a:noFill/>
            <a:miter lim="800000"/>
            <a:headEnd/>
            <a:tailEnd/>
          </a:ln>
        </p:spPr>
      </p:pic>
      <p:pic>
        <p:nvPicPr>
          <p:cNvPr id="14340" name="Immagine 8"/>
          <p:cNvPicPr>
            <a:picLocks noChangeAspect="1"/>
          </p:cNvPicPr>
          <p:nvPr/>
        </p:nvPicPr>
        <p:blipFill>
          <a:blip r:embed="rId4" cstate="print"/>
          <a:srcRect/>
          <a:stretch>
            <a:fillRect/>
          </a:stretch>
        </p:blipFill>
        <p:spPr bwMode="auto">
          <a:xfrm>
            <a:off x="4572000" y="4725144"/>
            <a:ext cx="4046935" cy="1716088"/>
          </a:xfrm>
          <a:prstGeom prst="rect">
            <a:avLst/>
          </a:prstGeom>
          <a:noFill/>
          <a:ln w="9525">
            <a:noFill/>
            <a:miter lim="800000"/>
            <a:headEnd/>
            <a:tailEnd/>
          </a:ln>
        </p:spPr>
      </p:pic>
      <p:sp>
        <p:nvSpPr>
          <p:cNvPr id="2" name="Rettangolo 1"/>
          <p:cNvSpPr/>
          <p:nvPr/>
        </p:nvSpPr>
        <p:spPr>
          <a:xfrm>
            <a:off x="683568" y="4221088"/>
            <a:ext cx="3315891" cy="2208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dirty="0" err="1" smtClean="0">
                <a:ln w="0"/>
                <a:solidFill>
                  <a:schemeClr val="tx1"/>
                </a:solidFill>
                <a:effectLst>
                  <a:outerShdw blurRad="38100" dist="19050" dir="2700000" algn="tl" rotWithShape="0">
                    <a:schemeClr val="dk1">
                      <a:alpha val="40000"/>
                    </a:schemeClr>
                  </a:outerShdw>
                </a:effectLst>
              </a:rPr>
              <a:t>Preassembled</a:t>
            </a:r>
            <a:r>
              <a:rPr lang="it-IT" dirty="0" smtClean="0">
                <a:ln w="0"/>
                <a:solidFill>
                  <a:schemeClr val="tx1"/>
                </a:solidFill>
                <a:effectLst>
                  <a:outerShdw blurRad="38100" dist="19050" dir="2700000" algn="tl" rotWithShape="0">
                    <a:schemeClr val="dk1">
                      <a:alpha val="40000"/>
                    </a:schemeClr>
                  </a:outerShdw>
                </a:effectLst>
              </a:rPr>
              <a:t> </a:t>
            </a:r>
            <a:r>
              <a:rPr lang="it-IT" dirty="0" err="1" smtClean="0">
                <a:ln w="0"/>
                <a:solidFill>
                  <a:schemeClr val="tx1"/>
                </a:solidFill>
                <a:effectLst>
                  <a:outerShdw blurRad="38100" dist="19050" dir="2700000" algn="tl" rotWithShape="0">
                    <a:schemeClr val="dk1">
                      <a:alpha val="40000"/>
                    </a:schemeClr>
                  </a:outerShdw>
                </a:effectLst>
              </a:rPr>
              <a:t>circuit</a:t>
            </a:r>
            <a:r>
              <a:rPr lang="it-IT" dirty="0" smtClean="0">
                <a:ln w="0"/>
                <a:solidFill>
                  <a:schemeClr val="tx1"/>
                </a:solidFill>
                <a:effectLst>
                  <a:outerShdw blurRad="38100" dist="19050" dir="2700000" algn="tl" rotWithShape="0">
                    <a:schemeClr val="dk1">
                      <a:alpha val="40000"/>
                    </a:schemeClr>
                  </a:outerShdw>
                </a:effectLst>
              </a:rPr>
              <a:t> </a:t>
            </a:r>
            <a:r>
              <a:rPr lang="it-IT" dirty="0" err="1" smtClean="0">
                <a:ln w="0"/>
                <a:solidFill>
                  <a:schemeClr val="tx1"/>
                </a:solidFill>
                <a:effectLst>
                  <a:outerShdw blurRad="38100" dist="19050" dir="2700000" algn="tl" rotWithShape="0">
                    <a:schemeClr val="dk1">
                      <a:alpha val="40000"/>
                    </a:schemeClr>
                  </a:outerShdw>
                </a:effectLst>
              </a:rPr>
              <a:t>without</a:t>
            </a:r>
            <a:r>
              <a:rPr lang="it-IT" dirty="0" smtClean="0">
                <a:ln w="0"/>
                <a:solidFill>
                  <a:schemeClr val="tx1"/>
                </a:solidFill>
                <a:effectLst>
                  <a:outerShdw blurRad="38100" dist="19050" dir="2700000" algn="tl" rotWithShape="0">
                    <a:schemeClr val="dk1">
                      <a:alpha val="40000"/>
                    </a:schemeClr>
                  </a:outerShdw>
                </a:effectLst>
              </a:rPr>
              <a:t> </a:t>
            </a:r>
            <a:r>
              <a:rPr lang="it-IT" dirty="0" err="1" smtClean="0">
                <a:ln w="0"/>
                <a:solidFill>
                  <a:schemeClr val="tx1"/>
                </a:solidFill>
                <a:effectLst>
                  <a:outerShdw blurRad="38100" dist="19050" dir="2700000" algn="tl" rotWithShape="0">
                    <a:schemeClr val="dk1">
                      <a:alpha val="40000"/>
                    </a:schemeClr>
                  </a:outerShdw>
                </a:effectLst>
              </a:rPr>
              <a:t>bubbles</a:t>
            </a:r>
            <a:r>
              <a:rPr lang="it-IT" dirty="0" smtClean="0">
                <a:ln w="0"/>
                <a:solidFill>
                  <a:schemeClr val="tx1"/>
                </a:solidFill>
                <a:effectLst>
                  <a:outerShdw blurRad="38100" dist="19050" dir="2700000" algn="tl" rotWithShape="0">
                    <a:schemeClr val="dk1">
                      <a:alpha val="40000"/>
                    </a:schemeClr>
                  </a:outerShdw>
                </a:effectLst>
              </a:rPr>
              <a:t> H24</a:t>
            </a:r>
            <a:endParaRPr lang="it-IT" dirty="0">
              <a:ln w="0"/>
              <a:solidFill>
                <a:schemeClr val="tx1"/>
              </a:solidFill>
              <a:effectLst>
                <a:outerShdw blurRad="38100" dist="19050" dir="2700000" algn="tl" rotWithShape="0">
                  <a:schemeClr val="dk1">
                    <a:alpha val="40000"/>
                  </a:schemeClr>
                </a:outerShdw>
              </a:effectLst>
            </a:endParaRPr>
          </a:p>
          <a:p>
            <a:pPr algn="ctr" fontAlgn="auto">
              <a:spcBef>
                <a:spcPts val="0"/>
              </a:spcBef>
              <a:spcAft>
                <a:spcPts val="0"/>
              </a:spcAft>
              <a:defRPr/>
            </a:pPr>
            <a:endParaRPr lang="it-IT" dirty="0">
              <a:ln w="0"/>
              <a:solidFill>
                <a:schemeClr val="tx1"/>
              </a:solidFill>
              <a:effectLst>
                <a:outerShdw blurRad="38100" dist="19050" dir="2700000" algn="tl" rotWithShape="0">
                  <a:schemeClr val="dk1">
                    <a:alpha val="40000"/>
                  </a:schemeClr>
                </a:outerShdw>
              </a:effectLst>
            </a:endParaRPr>
          </a:p>
          <a:p>
            <a:pPr algn="ctr" fontAlgn="auto">
              <a:spcBef>
                <a:spcPts val="0"/>
              </a:spcBef>
              <a:spcAft>
                <a:spcPts val="0"/>
              </a:spcAft>
              <a:defRPr/>
            </a:pPr>
            <a:r>
              <a:rPr lang="it-IT" dirty="0" err="1" smtClean="0">
                <a:ln w="0"/>
                <a:solidFill>
                  <a:schemeClr val="tx1"/>
                </a:solidFill>
                <a:effectLst>
                  <a:outerShdw blurRad="38100" dist="19050" dir="2700000" algn="tl" rotWithShape="0">
                    <a:schemeClr val="dk1">
                      <a:alpha val="40000"/>
                    </a:schemeClr>
                  </a:outerShdw>
                </a:effectLst>
              </a:rPr>
              <a:t>Collaboration</a:t>
            </a:r>
            <a:r>
              <a:rPr lang="it-IT" dirty="0" smtClean="0">
                <a:ln w="0"/>
                <a:solidFill>
                  <a:schemeClr val="tx1"/>
                </a:solidFill>
                <a:effectLst>
                  <a:outerShdw blurRad="38100" dist="19050" dir="2700000" algn="tl" rotWithShape="0">
                    <a:schemeClr val="dk1">
                      <a:alpha val="40000"/>
                    </a:schemeClr>
                  </a:outerShdw>
                </a:effectLst>
              </a:rPr>
              <a:t> </a:t>
            </a:r>
            <a:r>
              <a:rPr lang="it-IT" dirty="0" err="1" smtClean="0">
                <a:ln w="0"/>
                <a:solidFill>
                  <a:schemeClr val="tx1"/>
                </a:solidFill>
                <a:effectLst>
                  <a:outerShdw blurRad="38100" dist="19050" dir="2700000" algn="tl" rotWithShape="0">
                    <a:schemeClr val="dk1">
                      <a:alpha val="40000"/>
                    </a:schemeClr>
                  </a:outerShdw>
                </a:effectLst>
              </a:rPr>
              <a:t>during</a:t>
            </a:r>
            <a:r>
              <a:rPr lang="it-IT" dirty="0" smtClean="0">
                <a:ln w="0"/>
                <a:solidFill>
                  <a:schemeClr val="tx1"/>
                </a:solidFill>
                <a:effectLst>
                  <a:outerShdw blurRad="38100" dist="19050" dir="2700000" algn="tl" rotWithShape="0">
                    <a:schemeClr val="dk1">
                      <a:alpha val="40000"/>
                    </a:schemeClr>
                  </a:outerShdw>
                </a:effectLst>
              </a:rPr>
              <a:t> </a:t>
            </a:r>
            <a:r>
              <a:rPr lang="it-IT" dirty="0" err="1" smtClean="0">
                <a:ln w="0"/>
                <a:solidFill>
                  <a:schemeClr val="tx1"/>
                </a:solidFill>
                <a:effectLst>
                  <a:outerShdw blurRad="38100" dist="19050" dir="2700000" algn="tl" rotWithShape="0">
                    <a:schemeClr val="dk1">
                      <a:alpha val="40000"/>
                    </a:schemeClr>
                  </a:outerShdw>
                </a:effectLst>
              </a:rPr>
              <a:t>cannulation</a:t>
            </a:r>
            <a:endParaRPr lang="it-IT" dirty="0">
              <a:ln w="0"/>
              <a:solidFill>
                <a:schemeClr val="tx1"/>
              </a:solidFill>
              <a:effectLst>
                <a:outerShdw blurRad="38100" dist="19050" dir="2700000" algn="tl" rotWithShape="0">
                  <a:schemeClr val="dk1">
                    <a:alpha val="40000"/>
                  </a:schemeClr>
                </a:outerShdw>
              </a:effectLst>
            </a:endParaRPr>
          </a:p>
          <a:p>
            <a:pPr algn="ctr" fontAlgn="auto">
              <a:spcBef>
                <a:spcPts val="0"/>
              </a:spcBef>
              <a:spcAft>
                <a:spcPts val="0"/>
              </a:spcAft>
              <a:defRPr/>
            </a:pPr>
            <a:endParaRPr lang="it-IT" dirty="0">
              <a:ln w="0"/>
              <a:solidFill>
                <a:schemeClr val="tx1"/>
              </a:solidFill>
              <a:effectLst>
                <a:outerShdw blurRad="38100" dist="19050" dir="2700000" algn="tl" rotWithShape="0">
                  <a:schemeClr val="dk1">
                    <a:alpha val="40000"/>
                  </a:schemeClr>
                </a:outerShdw>
              </a:effectLst>
            </a:endParaRPr>
          </a:p>
          <a:p>
            <a:pPr algn="ctr" fontAlgn="auto">
              <a:spcBef>
                <a:spcPts val="0"/>
              </a:spcBef>
              <a:spcAft>
                <a:spcPts val="0"/>
              </a:spcAft>
              <a:defRPr/>
            </a:pPr>
            <a:r>
              <a:rPr lang="it-IT" dirty="0" err="1" smtClean="0">
                <a:ln w="0"/>
                <a:solidFill>
                  <a:schemeClr val="tx1"/>
                </a:solidFill>
                <a:effectLst>
                  <a:outerShdw blurRad="38100" dist="19050" dir="2700000" algn="tl" rotWithShape="0">
                    <a:schemeClr val="dk1">
                      <a:alpha val="40000"/>
                    </a:schemeClr>
                  </a:outerShdw>
                </a:effectLst>
              </a:rPr>
              <a:t>Reduction</a:t>
            </a:r>
            <a:r>
              <a:rPr lang="it-IT" dirty="0" smtClean="0">
                <a:ln w="0"/>
                <a:solidFill>
                  <a:schemeClr val="tx1"/>
                </a:solidFill>
                <a:effectLst>
                  <a:outerShdw blurRad="38100" dist="19050" dir="2700000" algn="tl" rotWithShape="0">
                    <a:schemeClr val="dk1">
                      <a:alpha val="40000"/>
                    </a:schemeClr>
                  </a:outerShdw>
                </a:effectLst>
              </a:rPr>
              <a:t> </a:t>
            </a:r>
            <a:r>
              <a:rPr lang="it-IT" dirty="0" err="1" smtClean="0">
                <a:ln w="0"/>
                <a:solidFill>
                  <a:schemeClr val="tx1"/>
                </a:solidFill>
                <a:effectLst>
                  <a:outerShdw blurRad="38100" dist="19050" dir="2700000" algn="tl" rotWithShape="0">
                    <a:schemeClr val="dk1">
                      <a:alpha val="40000"/>
                    </a:schemeClr>
                  </a:outerShdw>
                </a:effectLst>
              </a:rPr>
              <a:t>of</a:t>
            </a:r>
            <a:r>
              <a:rPr lang="it-IT" dirty="0" smtClean="0">
                <a:ln w="0"/>
                <a:solidFill>
                  <a:schemeClr val="tx1"/>
                </a:solidFill>
                <a:effectLst>
                  <a:outerShdw blurRad="38100" dist="19050" dir="2700000" algn="tl" rotWithShape="0">
                    <a:schemeClr val="dk1">
                      <a:alpha val="40000"/>
                    </a:schemeClr>
                  </a:outerShdw>
                </a:effectLst>
              </a:rPr>
              <a:t> the </a:t>
            </a:r>
            <a:r>
              <a:rPr lang="it-IT" dirty="0" err="1" smtClean="0">
                <a:ln w="0"/>
                <a:solidFill>
                  <a:schemeClr val="tx1"/>
                </a:solidFill>
                <a:effectLst>
                  <a:outerShdw blurRad="38100" dist="19050" dir="2700000" algn="tl" rotWithShape="0">
                    <a:schemeClr val="dk1">
                      <a:alpha val="40000"/>
                    </a:schemeClr>
                  </a:outerShdw>
                </a:effectLst>
              </a:rPr>
              <a:t>damage</a:t>
            </a:r>
            <a:r>
              <a:rPr lang="it-IT" dirty="0" smtClean="0">
                <a:ln w="0"/>
                <a:solidFill>
                  <a:schemeClr val="tx1"/>
                </a:solidFill>
                <a:effectLst>
                  <a:outerShdw blurRad="38100" dist="19050" dir="2700000" algn="tl" rotWithShape="0">
                    <a:schemeClr val="dk1">
                      <a:alpha val="40000"/>
                    </a:schemeClr>
                  </a:outerShdw>
                </a:effectLst>
              </a:rPr>
              <a:t> due </a:t>
            </a:r>
            <a:r>
              <a:rPr lang="it-IT" dirty="0" err="1" smtClean="0">
                <a:ln w="0"/>
                <a:solidFill>
                  <a:schemeClr val="tx1"/>
                </a:solidFill>
                <a:effectLst>
                  <a:outerShdw blurRad="38100" dist="19050" dir="2700000" algn="tl" rotWithShape="0">
                    <a:schemeClr val="dk1">
                      <a:alpha val="40000"/>
                    </a:schemeClr>
                  </a:outerShdw>
                </a:effectLst>
              </a:rPr>
              <a:t>to</a:t>
            </a:r>
            <a:r>
              <a:rPr lang="it-IT" dirty="0" smtClean="0">
                <a:ln w="0"/>
                <a:solidFill>
                  <a:schemeClr val="tx1"/>
                </a:solidFill>
                <a:effectLst>
                  <a:outerShdw blurRad="38100" dist="19050" dir="2700000" algn="tl" rotWithShape="0">
                    <a:schemeClr val="dk1">
                      <a:alpha val="40000"/>
                    </a:schemeClr>
                  </a:outerShdw>
                </a:effectLst>
              </a:rPr>
              <a:t> </a:t>
            </a:r>
            <a:r>
              <a:rPr lang="it-IT" dirty="0" err="1" smtClean="0">
                <a:ln w="0"/>
                <a:solidFill>
                  <a:schemeClr val="tx1"/>
                </a:solidFill>
                <a:effectLst>
                  <a:outerShdw blurRad="38100" dist="19050" dir="2700000" algn="tl" rotWithShape="0">
                    <a:schemeClr val="dk1">
                      <a:alpha val="40000"/>
                    </a:schemeClr>
                  </a:outerShdw>
                </a:effectLst>
              </a:rPr>
              <a:t>ischaemia-</a:t>
            </a:r>
            <a:r>
              <a:rPr lang="it-IT" dirty="0" smtClean="0">
                <a:ln w="0"/>
                <a:solidFill>
                  <a:schemeClr val="tx1"/>
                </a:solidFill>
                <a:effectLst>
                  <a:outerShdw blurRad="38100" dist="19050" dir="2700000" algn="tl" rotWithShape="0">
                    <a:schemeClr val="dk1">
                      <a:alpha val="40000"/>
                    </a:schemeClr>
                  </a:outerShdw>
                </a:effectLst>
              </a:rPr>
              <a:t> </a:t>
            </a:r>
            <a:r>
              <a:rPr lang="it-IT" dirty="0" err="1" smtClean="0">
                <a:ln w="0"/>
                <a:solidFill>
                  <a:schemeClr val="tx1"/>
                </a:solidFill>
                <a:effectLst>
                  <a:outerShdw blurRad="38100" dist="19050" dir="2700000" algn="tl" rotWithShape="0">
                    <a:schemeClr val="dk1">
                      <a:alpha val="40000"/>
                    </a:schemeClr>
                  </a:outerShdw>
                </a:effectLst>
              </a:rPr>
              <a:t>reperfusion</a:t>
            </a:r>
            <a:endParaRPr lang="it-IT" dirty="0">
              <a:ln w="0"/>
              <a:solidFill>
                <a:schemeClr val="tx1"/>
              </a:solidFill>
              <a:effectLst>
                <a:outerShdw blurRad="38100" dist="19050" dir="2700000" algn="tl" rotWithShape="0">
                  <a:schemeClr val="dk1">
                    <a:alpha val="40000"/>
                  </a:schemeClr>
                </a:outerShdw>
              </a:effectLst>
            </a:endParaRPr>
          </a:p>
        </p:txBody>
      </p:sp>
      <p:sp>
        <p:nvSpPr>
          <p:cNvPr id="14342" name="CasellaDiTesto 2"/>
          <p:cNvSpPr txBox="1">
            <a:spLocks noChangeArrowheads="1"/>
          </p:cNvSpPr>
          <p:nvPr/>
        </p:nvSpPr>
        <p:spPr bwMode="auto">
          <a:xfrm>
            <a:off x="0" y="274638"/>
            <a:ext cx="8892480" cy="523220"/>
          </a:xfrm>
          <a:prstGeom prst="rect">
            <a:avLst/>
          </a:prstGeom>
          <a:noFill/>
          <a:ln w="9525">
            <a:noFill/>
            <a:miter lim="800000"/>
            <a:headEnd/>
            <a:tailEnd/>
          </a:ln>
        </p:spPr>
        <p:txBody>
          <a:bodyPr wrap="square">
            <a:spAutoFit/>
          </a:bodyPr>
          <a:lstStyle/>
          <a:p>
            <a:pPr algn="ctr"/>
            <a:r>
              <a:rPr lang="it-IT" sz="2800" b="1" dirty="0" err="1" smtClean="0">
                <a:solidFill>
                  <a:srgbClr val="FFFF00"/>
                </a:solidFill>
              </a:rPr>
              <a:t>During</a:t>
            </a:r>
            <a:r>
              <a:rPr lang="it-IT" sz="2800" b="1" dirty="0" smtClean="0">
                <a:solidFill>
                  <a:srgbClr val="FFFF00"/>
                </a:solidFill>
              </a:rPr>
              <a:t> </a:t>
            </a:r>
            <a:r>
              <a:rPr lang="it-IT" sz="2800" b="1" dirty="0" err="1" smtClean="0">
                <a:solidFill>
                  <a:srgbClr val="FFFF00"/>
                </a:solidFill>
              </a:rPr>
              <a:t>Cannulation</a:t>
            </a:r>
            <a:endParaRPr lang="it-IT" sz="2800" b="1" dirty="0">
              <a:solidFill>
                <a:srgbClr val="FFFF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a:xfrm>
            <a:off x="914400" y="104776"/>
            <a:ext cx="7315200" cy="836613"/>
          </a:xfrm>
        </p:spPr>
        <p:txBody>
          <a:bodyPr/>
          <a:lstStyle/>
          <a:p>
            <a:pPr algn="ctr"/>
            <a:r>
              <a:rPr lang="it-IT" sz="2800" b="1" dirty="0" err="1" smtClean="0">
                <a:solidFill>
                  <a:srgbClr val="FFFF00"/>
                </a:solidFill>
                <a:latin typeface="+mn-lt"/>
              </a:rPr>
              <a:t>Myocardial</a:t>
            </a:r>
            <a:r>
              <a:rPr lang="it-IT" sz="2800" b="1" dirty="0" smtClean="0">
                <a:solidFill>
                  <a:srgbClr val="FFFF00"/>
                </a:solidFill>
                <a:latin typeface="+mn-lt"/>
              </a:rPr>
              <a:t> </a:t>
            </a:r>
            <a:r>
              <a:rPr lang="it-IT" sz="2800" b="1" dirty="0" err="1" smtClean="0">
                <a:solidFill>
                  <a:srgbClr val="FFFF00"/>
                </a:solidFill>
                <a:latin typeface="+mn-lt"/>
              </a:rPr>
              <a:t>Reperfusion</a:t>
            </a:r>
            <a:r>
              <a:rPr lang="it-IT" sz="2800" b="1" dirty="0" smtClean="0">
                <a:solidFill>
                  <a:srgbClr val="FFFF00"/>
                </a:solidFill>
                <a:latin typeface="+mn-lt"/>
              </a:rPr>
              <a:t> </a:t>
            </a:r>
            <a:r>
              <a:rPr lang="it-IT" sz="2800" b="1" dirty="0" err="1" smtClean="0">
                <a:solidFill>
                  <a:srgbClr val="FFFF00"/>
                </a:solidFill>
                <a:latin typeface="+mn-lt"/>
              </a:rPr>
              <a:t>Damage</a:t>
            </a:r>
            <a:endParaRPr lang="it-IT" sz="2800" b="1" dirty="0" smtClean="0">
              <a:solidFill>
                <a:srgbClr val="FFFF00"/>
              </a:solidFill>
              <a:latin typeface="+mn-lt"/>
            </a:endParaRPr>
          </a:p>
        </p:txBody>
      </p:sp>
      <p:pic>
        <p:nvPicPr>
          <p:cNvPr id="4" name="Immagine 3">
            <a:extLst/>
          </p:cNvPr>
          <p:cNvPicPr>
            <a:picLocks noChangeAspect="1"/>
          </p:cNvPicPr>
          <p:nvPr/>
        </p:nvPicPr>
        <p:blipFill>
          <a:blip r:embed="rId3" cstate="print"/>
          <a:stretch>
            <a:fillRect/>
          </a:stretch>
        </p:blipFill>
        <p:spPr>
          <a:xfrm>
            <a:off x="177404" y="836712"/>
            <a:ext cx="3990975" cy="271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magine 5">
            <a:extLst/>
          </p:cNvPr>
          <p:cNvPicPr>
            <a:picLocks noChangeAspect="1"/>
          </p:cNvPicPr>
          <p:nvPr/>
        </p:nvPicPr>
        <p:blipFill>
          <a:blip r:embed="rId4" cstate="print"/>
          <a:stretch>
            <a:fillRect/>
          </a:stretch>
        </p:blipFill>
        <p:spPr>
          <a:xfrm>
            <a:off x="4750594" y="2132856"/>
            <a:ext cx="3843338" cy="3338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asellaDiTesto 6">
            <a:extLst/>
          </p:cNvPr>
          <p:cNvSpPr txBox="1"/>
          <p:nvPr/>
        </p:nvSpPr>
        <p:spPr>
          <a:xfrm>
            <a:off x="828675" y="3789040"/>
            <a:ext cx="3187304" cy="2862322"/>
          </a:xfrm>
          <a:prstGeom prst="rect">
            <a:avLst/>
          </a:prstGeom>
          <a:noFill/>
        </p:spPr>
        <p:txBody>
          <a:bodyPr>
            <a:spAutoFit/>
          </a:bodyPr>
          <a:lstStyle/>
          <a:p>
            <a:pPr fontAlgn="auto">
              <a:spcBef>
                <a:spcPts val="0"/>
              </a:spcBef>
              <a:spcAft>
                <a:spcPts val="0"/>
              </a:spcAft>
              <a:defRPr/>
            </a:pPr>
            <a:r>
              <a:rPr lang="it-IT" dirty="0">
                <a:solidFill>
                  <a:schemeClr val="bg1"/>
                </a:solidFill>
                <a:latin typeface="+mn-lt"/>
                <a:cs typeface="+mn-cs"/>
              </a:rPr>
              <a:t>  </a:t>
            </a:r>
            <a:r>
              <a:rPr lang="it-IT" dirty="0" err="1" smtClean="0">
                <a:solidFill>
                  <a:srgbClr val="FFFF00"/>
                </a:solidFill>
                <a:latin typeface="+mn-lt"/>
                <a:cs typeface="+mn-cs"/>
              </a:rPr>
              <a:t>Reversible</a:t>
            </a:r>
            <a:endParaRPr lang="it-IT" dirty="0">
              <a:solidFill>
                <a:srgbClr val="FFFF00"/>
              </a:solidFill>
              <a:latin typeface="+mn-lt"/>
              <a:cs typeface="+mn-cs"/>
            </a:endParaRPr>
          </a:p>
          <a:p>
            <a:pPr marL="342900" indent="-342900" fontAlgn="auto">
              <a:spcBef>
                <a:spcPts val="0"/>
              </a:spcBef>
              <a:spcAft>
                <a:spcPts val="0"/>
              </a:spcAft>
              <a:buFontTx/>
              <a:buAutoNum type="arabicPeriod"/>
              <a:defRPr/>
            </a:pPr>
            <a:endParaRPr lang="it-IT" dirty="0">
              <a:solidFill>
                <a:schemeClr val="bg1"/>
              </a:solidFill>
              <a:latin typeface="+mn-lt"/>
              <a:cs typeface="+mn-cs"/>
            </a:endParaRPr>
          </a:p>
          <a:p>
            <a:pPr marL="342900" indent="-342900" fontAlgn="auto">
              <a:spcBef>
                <a:spcPts val="0"/>
              </a:spcBef>
              <a:spcAft>
                <a:spcPts val="0"/>
              </a:spcAft>
              <a:buFontTx/>
              <a:buAutoNum type="arabicPeriod"/>
              <a:defRPr/>
            </a:pPr>
            <a:r>
              <a:rPr lang="it-IT" dirty="0" err="1" smtClean="0">
                <a:solidFill>
                  <a:schemeClr val="bg1"/>
                </a:solidFill>
                <a:latin typeface="+mn-lt"/>
                <a:cs typeface="+mn-cs"/>
              </a:rPr>
              <a:t>Arrhythmies</a:t>
            </a:r>
            <a:endParaRPr lang="it-IT" dirty="0">
              <a:solidFill>
                <a:schemeClr val="bg1"/>
              </a:solidFill>
              <a:latin typeface="+mn-lt"/>
              <a:cs typeface="+mn-cs"/>
            </a:endParaRPr>
          </a:p>
          <a:p>
            <a:pPr marL="342900" indent="-342900" fontAlgn="auto">
              <a:spcBef>
                <a:spcPts val="0"/>
              </a:spcBef>
              <a:spcAft>
                <a:spcPts val="0"/>
              </a:spcAft>
              <a:buFontTx/>
              <a:buAutoNum type="arabicPeriod"/>
              <a:defRPr/>
            </a:pPr>
            <a:r>
              <a:rPr lang="it-IT" dirty="0" err="1" smtClean="0">
                <a:solidFill>
                  <a:schemeClr val="bg1"/>
                </a:solidFill>
              </a:rPr>
              <a:t>Myocardial</a:t>
            </a:r>
            <a:r>
              <a:rPr lang="it-IT" dirty="0" smtClean="0">
                <a:solidFill>
                  <a:schemeClr val="bg1"/>
                </a:solidFill>
              </a:rPr>
              <a:t> </a:t>
            </a:r>
            <a:r>
              <a:rPr lang="it-IT" dirty="0" err="1" smtClean="0">
                <a:solidFill>
                  <a:schemeClr val="bg1"/>
                </a:solidFill>
              </a:rPr>
              <a:t>stunning</a:t>
            </a:r>
            <a:endParaRPr lang="it-IT" dirty="0">
              <a:solidFill>
                <a:schemeClr val="bg1"/>
              </a:solidFill>
              <a:latin typeface="+mn-lt"/>
              <a:cs typeface="+mn-cs"/>
            </a:endParaRPr>
          </a:p>
          <a:p>
            <a:pPr marL="342900" indent="-342900" fontAlgn="auto">
              <a:spcBef>
                <a:spcPts val="0"/>
              </a:spcBef>
              <a:spcAft>
                <a:spcPts val="0"/>
              </a:spcAft>
              <a:buFontTx/>
              <a:buAutoNum type="arabicPeriod"/>
              <a:defRPr/>
            </a:pPr>
            <a:endParaRPr lang="it-IT" dirty="0">
              <a:solidFill>
                <a:schemeClr val="bg1"/>
              </a:solidFill>
              <a:latin typeface="+mn-lt"/>
              <a:cs typeface="+mn-cs"/>
            </a:endParaRPr>
          </a:p>
          <a:p>
            <a:pPr fontAlgn="auto">
              <a:spcBef>
                <a:spcPts val="0"/>
              </a:spcBef>
              <a:spcAft>
                <a:spcPts val="0"/>
              </a:spcAft>
              <a:defRPr/>
            </a:pPr>
            <a:r>
              <a:rPr lang="it-IT" dirty="0">
                <a:solidFill>
                  <a:schemeClr val="bg1"/>
                </a:solidFill>
                <a:latin typeface="+mn-lt"/>
                <a:cs typeface="+mn-cs"/>
              </a:rPr>
              <a:t>  </a:t>
            </a:r>
            <a:r>
              <a:rPr lang="it-IT" dirty="0" err="1" smtClean="0">
                <a:solidFill>
                  <a:srgbClr val="FFFF00"/>
                </a:solidFill>
                <a:latin typeface="+mn-lt"/>
                <a:cs typeface="+mn-cs"/>
              </a:rPr>
              <a:t>Irreversible</a:t>
            </a:r>
            <a:endParaRPr lang="it-IT" dirty="0">
              <a:solidFill>
                <a:srgbClr val="FFFF00"/>
              </a:solidFill>
              <a:latin typeface="+mn-lt"/>
              <a:cs typeface="+mn-cs"/>
            </a:endParaRPr>
          </a:p>
          <a:p>
            <a:pPr fontAlgn="auto">
              <a:spcBef>
                <a:spcPts val="0"/>
              </a:spcBef>
              <a:spcAft>
                <a:spcPts val="0"/>
              </a:spcAft>
              <a:defRPr/>
            </a:pPr>
            <a:endParaRPr lang="it-IT" dirty="0">
              <a:solidFill>
                <a:schemeClr val="bg1"/>
              </a:solidFill>
              <a:latin typeface="+mn-lt"/>
              <a:cs typeface="+mn-cs"/>
            </a:endParaRPr>
          </a:p>
          <a:p>
            <a:pPr fontAlgn="auto">
              <a:spcBef>
                <a:spcPts val="0"/>
              </a:spcBef>
              <a:spcAft>
                <a:spcPts val="0"/>
              </a:spcAft>
              <a:defRPr/>
            </a:pPr>
            <a:r>
              <a:rPr lang="it-IT" dirty="0">
                <a:solidFill>
                  <a:schemeClr val="bg1"/>
                </a:solidFill>
                <a:latin typeface="+mn-lt"/>
                <a:cs typeface="+mn-cs"/>
              </a:rPr>
              <a:t>3.   </a:t>
            </a:r>
            <a:r>
              <a:rPr lang="it-IT" dirty="0" err="1" smtClean="0">
                <a:solidFill>
                  <a:schemeClr val="bg1"/>
                </a:solidFill>
                <a:latin typeface="+mn-lt"/>
                <a:cs typeface="+mn-cs"/>
              </a:rPr>
              <a:t>Microvascular</a:t>
            </a:r>
            <a:r>
              <a:rPr lang="it-IT" dirty="0" smtClean="0">
                <a:solidFill>
                  <a:schemeClr val="bg1"/>
                </a:solidFill>
                <a:latin typeface="+mn-lt"/>
                <a:cs typeface="+mn-cs"/>
              </a:rPr>
              <a:t> </a:t>
            </a:r>
            <a:r>
              <a:rPr lang="it-IT" dirty="0" err="1" smtClean="0">
                <a:solidFill>
                  <a:schemeClr val="bg1"/>
                </a:solidFill>
                <a:latin typeface="+mn-lt"/>
                <a:cs typeface="+mn-cs"/>
              </a:rPr>
              <a:t>obstruction</a:t>
            </a:r>
            <a:endParaRPr lang="it-IT" dirty="0">
              <a:solidFill>
                <a:schemeClr val="bg1"/>
              </a:solidFill>
              <a:latin typeface="+mn-lt"/>
              <a:cs typeface="+mn-cs"/>
            </a:endParaRPr>
          </a:p>
          <a:p>
            <a:pPr marL="342900" indent="-342900" fontAlgn="auto">
              <a:spcBef>
                <a:spcPts val="0"/>
              </a:spcBef>
              <a:spcAft>
                <a:spcPts val="0"/>
              </a:spcAft>
              <a:buFontTx/>
              <a:buAutoNum type="arabicPeriod" startAt="4"/>
              <a:defRPr/>
            </a:pPr>
            <a:r>
              <a:rPr lang="it-IT" dirty="0" err="1" smtClean="0">
                <a:solidFill>
                  <a:schemeClr val="bg1"/>
                </a:solidFill>
              </a:rPr>
              <a:t>Reperfusion</a:t>
            </a:r>
            <a:r>
              <a:rPr lang="it-IT" dirty="0" smtClean="0">
                <a:solidFill>
                  <a:schemeClr val="bg1"/>
                </a:solidFill>
              </a:rPr>
              <a:t> </a:t>
            </a:r>
            <a:r>
              <a:rPr lang="it-IT" dirty="0" err="1" smtClean="0">
                <a:solidFill>
                  <a:schemeClr val="bg1"/>
                </a:solidFill>
              </a:rPr>
              <a:t>damage</a:t>
            </a:r>
            <a:endParaRPr lang="it-IT" dirty="0">
              <a:solidFill>
                <a:schemeClr val="bg1"/>
              </a:solidFill>
              <a:latin typeface="+mn-lt"/>
              <a:cs typeface="+mn-cs"/>
            </a:endParaRPr>
          </a:p>
          <a:p>
            <a:pPr fontAlgn="auto">
              <a:spcBef>
                <a:spcPts val="0"/>
              </a:spcBef>
              <a:spcAft>
                <a:spcPts val="0"/>
              </a:spcAft>
              <a:defRPr/>
            </a:pPr>
            <a:r>
              <a:rPr lang="it-IT" dirty="0">
                <a:solidFill>
                  <a:schemeClr val="bg1"/>
                </a:solidFill>
                <a:latin typeface="+mn-lt"/>
                <a:cs typeface="+mn-cs"/>
              </a:rPr>
              <a:t>   </a:t>
            </a: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a:xfrm>
            <a:off x="914400" y="431801"/>
            <a:ext cx="7315200" cy="620713"/>
          </a:xfrm>
        </p:spPr>
        <p:txBody>
          <a:bodyPr/>
          <a:lstStyle/>
          <a:p>
            <a:pPr algn="ctr"/>
            <a:r>
              <a:rPr lang="it-IT" sz="2800" b="1" dirty="0" err="1" smtClean="0">
                <a:solidFill>
                  <a:srgbClr val="FFFF00"/>
                </a:solidFill>
                <a:latin typeface="+mn-lt"/>
              </a:rPr>
              <a:t>Kidney</a:t>
            </a:r>
            <a:r>
              <a:rPr lang="it-IT" sz="2800" b="1" dirty="0" smtClean="0">
                <a:solidFill>
                  <a:srgbClr val="FFFF00"/>
                </a:solidFill>
                <a:latin typeface="+mn-lt"/>
              </a:rPr>
              <a:t> </a:t>
            </a:r>
            <a:r>
              <a:rPr lang="it-IT" sz="2800" b="1" dirty="0" err="1" smtClean="0">
                <a:solidFill>
                  <a:srgbClr val="FFFF00"/>
                </a:solidFill>
                <a:latin typeface="+mn-lt"/>
              </a:rPr>
              <a:t>Reperfusion</a:t>
            </a:r>
            <a:r>
              <a:rPr lang="it-IT" sz="2800" b="1" dirty="0" smtClean="0">
                <a:solidFill>
                  <a:srgbClr val="FFFF00"/>
                </a:solidFill>
                <a:latin typeface="+mn-lt"/>
              </a:rPr>
              <a:t> </a:t>
            </a:r>
            <a:r>
              <a:rPr lang="it-IT" sz="2800" b="1" dirty="0" err="1" smtClean="0">
                <a:solidFill>
                  <a:srgbClr val="FFFF00"/>
                </a:solidFill>
                <a:latin typeface="+mn-lt"/>
              </a:rPr>
              <a:t>Damage</a:t>
            </a:r>
            <a:endParaRPr lang="it-IT" sz="2800" b="1" dirty="0" smtClean="0">
              <a:solidFill>
                <a:srgbClr val="FFFF00"/>
              </a:solidFill>
              <a:latin typeface="+mn-lt"/>
            </a:endParaRPr>
          </a:p>
        </p:txBody>
      </p:sp>
      <p:pic>
        <p:nvPicPr>
          <p:cNvPr id="6" name="Segnaposto contenuto 5">
            <a:extLst/>
          </p:cNvPr>
          <p:cNvPicPr>
            <a:picLocks noGrp="1" noChangeAspect="1"/>
          </p:cNvPicPr>
          <p:nvPr>
            <p:ph idx="1"/>
          </p:nvPr>
        </p:nvPicPr>
        <p:blipFill>
          <a:blip r:embed="rId3" cstate="print"/>
          <a:stretch>
            <a:fillRect/>
          </a:stretch>
        </p:blipFill>
        <p:spPr>
          <a:xfrm>
            <a:off x="692944" y="1557338"/>
            <a:ext cx="4710113" cy="4267200"/>
          </a:xfrm>
          <a:ln w="38100" cap="sq">
            <a:solidFill>
              <a:srgbClr val="000000"/>
            </a:solidFill>
          </a:ln>
          <a:effectLst>
            <a:outerShdw blurRad="50800" dist="38100" dir="2700000" algn="tl" rotWithShape="0">
              <a:srgbClr val="000000">
                <a:alpha val="43000"/>
              </a:srgbClr>
            </a:outerShdw>
          </a:effectLst>
        </p:spPr>
      </p:pic>
      <p:sp>
        <p:nvSpPr>
          <p:cNvPr id="4" name="Segnaposto testo 3"/>
          <p:cNvSpPr>
            <a:spLocks noGrp="1"/>
          </p:cNvSpPr>
          <p:nvPr>
            <p:ph type="body" sz="half" idx="2"/>
          </p:nvPr>
        </p:nvSpPr>
        <p:spPr>
          <a:xfrm>
            <a:off x="6165435" y="3308515"/>
            <a:ext cx="2133601" cy="1049535"/>
          </a:xfrm>
        </p:spPr>
        <p:txBody>
          <a:bodyPr rtlCol="0">
            <a:normAutofit/>
          </a:bodyPr>
          <a:lstStyle/>
          <a:p>
            <a:pPr fontAlgn="auto">
              <a:spcAft>
                <a:spcPts val="0"/>
              </a:spcAft>
              <a:buClr>
                <a:schemeClr val="bg2">
                  <a:lumMod val="40000"/>
                  <a:lumOff val="60000"/>
                </a:schemeClr>
              </a:buClr>
              <a:buFont typeface="Wingdings 3" charset="2"/>
              <a:buNone/>
              <a:defRPr/>
            </a:pPr>
            <a:r>
              <a:rPr lang="it-IT"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EAKI</a:t>
            </a:r>
          </a:p>
        </p:txBody>
      </p:sp>
      <p:sp>
        <p:nvSpPr>
          <p:cNvPr id="7" name="Ovale 6">
            <a:extLst/>
          </p:cNvPr>
          <p:cNvSpPr/>
          <p:nvPr/>
        </p:nvSpPr>
        <p:spPr>
          <a:xfrm>
            <a:off x="4680347" y="3284538"/>
            <a:ext cx="756047" cy="865187"/>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nchor="ctr"/>
          <a:lstStyle/>
          <a:p>
            <a:pPr algn="ctr" fontAlgn="auto">
              <a:spcBef>
                <a:spcPts val="0"/>
              </a:spcBef>
              <a:spcAft>
                <a:spcPts val="0"/>
              </a:spcAft>
              <a:defRPr/>
            </a:pPr>
            <a:endParaRPr lang="it-IT"/>
          </a:p>
        </p:txBody>
      </p:sp>
      <p:sp>
        <p:nvSpPr>
          <p:cNvPr id="9" name="Freccia destra con strisce 8">
            <a:extLst/>
          </p:cNvPr>
          <p:cNvSpPr/>
          <p:nvPr/>
        </p:nvSpPr>
        <p:spPr>
          <a:xfrm>
            <a:off x="5532835" y="3573463"/>
            <a:ext cx="529828" cy="287337"/>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err="1">
                <a:solidFill>
                  <a:srgbClr val="FFFF00"/>
                </a:solidFill>
                <a:latin typeface="Arial"/>
              </a:rPr>
              <a:t>Arterial</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pressure</a:t>
            </a:r>
            <a:r>
              <a:rPr lang="it-IT" sz="2800" b="1" strike="noStrike" cap="small" spc="-1" dirty="0">
                <a:solidFill>
                  <a:srgbClr val="FFFF00"/>
                </a:solidFill>
                <a:latin typeface="Arial"/>
              </a:rPr>
              <a:t> and </a:t>
            </a:r>
            <a:r>
              <a:rPr lang="it-IT" sz="2800" b="1" strike="noStrike" cap="small" spc="-1" dirty="0" err="1">
                <a:solidFill>
                  <a:srgbClr val="FFFF00"/>
                </a:solidFill>
                <a:latin typeface="Arial"/>
              </a:rPr>
              <a:t>aortic</a:t>
            </a:r>
            <a:r>
              <a:rPr lang="it-IT" sz="2800" b="1" strike="noStrike" cap="small" spc="-1" dirty="0">
                <a:solidFill>
                  <a:srgbClr val="FFFF00"/>
                </a:solidFill>
                <a:latin typeface="Arial"/>
              </a:rPr>
              <a:t> flow </a:t>
            </a:r>
            <a:r>
              <a:rPr lang="it-IT" sz="2800" b="1" strike="noStrike" cap="small" spc="-1" dirty="0" err="1">
                <a:solidFill>
                  <a:srgbClr val="FFFF00"/>
                </a:solidFill>
                <a:latin typeface="Arial"/>
              </a:rPr>
              <a:t>curves</a:t>
            </a:r>
            <a:r>
              <a:rPr b="1" dirty="0">
                <a:solidFill>
                  <a:srgbClr val="FFFF00"/>
                </a:solidFill>
              </a:rPr>
              <a:t/>
            </a:r>
            <a:br>
              <a:rPr b="1" dirty="0">
                <a:solidFill>
                  <a:srgbClr val="FFFF00"/>
                </a:solidFill>
              </a:rPr>
            </a:br>
            <a:endParaRPr lang="it-IT" sz="2800" b="1" strike="noStrike" spc="-1" dirty="0">
              <a:solidFill>
                <a:srgbClr val="FFFF00"/>
              </a:solidFill>
              <a:latin typeface="Arial"/>
            </a:endParaRPr>
          </a:p>
        </p:txBody>
      </p:sp>
      <p:pic>
        <p:nvPicPr>
          <p:cNvPr id="1580" name="DFA3A4BC-86BA-407D-8B33-78A75F766AF3"/>
          <p:cNvPicPr/>
          <p:nvPr/>
        </p:nvPicPr>
        <p:blipFill>
          <a:blip r:embed="rId2" cstate="print"/>
          <a:stretch/>
        </p:blipFill>
        <p:spPr>
          <a:xfrm>
            <a:off x="1238040" y="1523520"/>
            <a:ext cx="6857640" cy="4536720"/>
          </a:xfrm>
          <a:prstGeom prst="rect">
            <a:avLst/>
          </a:prstGeom>
          <a:ln w="9360">
            <a:noFill/>
          </a:ln>
        </p:spPr>
      </p:pic>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p:cNvSpPr>
            <a:spLocks noGrp="1"/>
          </p:cNvSpPr>
          <p:nvPr>
            <p:ph type="title"/>
          </p:nvPr>
        </p:nvSpPr>
        <p:spPr>
          <a:xfrm>
            <a:off x="914400" y="44624"/>
            <a:ext cx="7315200" cy="866775"/>
          </a:xfrm>
        </p:spPr>
        <p:txBody>
          <a:bodyPr/>
          <a:lstStyle/>
          <a:p>
            <a:pPr algn="ctr"/>
            <a:r>
              <a:rPr lang="it-IT" sz="2800" b="1" dirty="0" err="1" smtClean="0">
                <a:solidFill>
                  <a:srgbClr val="FFFF00"/>
                </a:solidFill>
                <a:latin typeface="+mn-lt"/>
              </a:rPr>
              <a:t>Cerebral</a:t>
            </a:r>
            <a:r>
              <a:rPr lang="it-IT" sz="2800" b="1" dirty="0" smtClean="0">
                <a:solidFill>
                  <a:srgbClr val="FFFF00"/>
                </a:solidFill>
                <a:latin typeface="+mn-lt"/>
              </a:rPr>
              <a:t> </a:t>
            </a:r>
            <a:r>
              <a:rPr lang="it-IT" sz="2800" b="1" dirty="0" err="1" smtClean="0">
                <a:solidFill>
                  <a:srgbClr val="FFFF00"/>
                </a:solidFill>
                <a:latin typeface="+mn-lt"/>
              </a:rPr>
              <a:t>Reperfusion</a:t>
            </a:r>
            <a:r>
              <a:rPr lang="it-IT" sz="2800" b="1" dirty="0" smtClean="0">
                <a:solidFill>
                  <a:srgbClr val="FFFF00"/>
                </a:solidFill>
                <a:latin typeface="+mn-lt"/>
              </a:rPr>
              <a:t> </a:t>
            </a:r>
            <a:r>
              <a:rPr lang="it-IT" sz="2800" b="1" dirty="0" err="1" smtClean="0">
                <a:solidFill>
                  <a:srgbClr val="FFFF00"/>
                </a:solidFill>
                <a:latin typeface="+mn-lt"/>
              </a:rPr>
              <a:t>Damage</a:t>
            </a:r>
            <a:endParaRPr lang="it-IT" sz="2800" b="1" dirty="0" smtClean="0">
              <a:solidFill>
                <a:srgbClr val="FFFF00"/>
              </a:solidFill>
              <a:latin typeface="+mn-lt"/>
            </a:endParaRPr>
          </a:p>
        </p:txBody>
      </p:sp>
      <p:graphicFrame>
        <p:nvGraphicFramePr>
          <p:cNvPr id="17411" name="Segnaposto contenuto 5" descr="Istogramma che mostra i valori di 3 serie per 4 categorie"/>
          <p:cNvGraphicFramePr>
            <a:graphicFrameLocks noGrp="1"/>
          </p:cNvGraphicFramePr>
          <p:nvPr>
            <p:ph idx="4294967295"/>
          </p:nvPr>
        </p:nvGraphicFramePr>
        <p:xfrm>
          <a:off x="876300" y="1722439"/>
          <a:ext cx="4274344" cy="3887787"/>
        </p:xfrm>
        <a:graphic>
          <a:graphicData uri="http://schemas.openxmlformats.org/presentationml/2006/ole">
            <p:oleObj spid="_x0000_s189443" r:id="rId4" imgW="5694157" imgH="3889585" progId="">
              <p:embed/>
            </p:oleObj>
          </a:graphicData>
        </a:graphic>
      </p:graphicFrame>
      <p:sp>
        <p:nvSpPr>
          <p:cNvPr id="17412" name="CasellaDiTesto 3"/>
          <p:cNvSpPr txBox="1">
            <a:spLocks noChangeArrowheads="1"/>
          </p:cNvSpPr>
          <p:nvPr/>
        </p:nvSpPr>
        <p:spPr bwMode="auto">
          <a:xfrm>
            <a:off x="1" y="5734051"/>
            <a:ext cx="5508104" cy="400110"/>
          </a:xfrm>
          <a:prstGeom prst="rect">
            <a:avLst/>
          </a:prstGeom>
          <a:noFill/>
          <a:ln w="9525">
            <a:noFill/>
            <a:miter lim="800000"/>
            <a:headEnd/>
            <a:tailEnd/>
          </a:ln>
        </p:spPr>
        <p:txBody>
          <a:bodyPr wrap="square">
            <a:spAutoFit/>
          </a:bodyPr>
          <a:lstStyle/>
          <a:p>
            <a:r>
              <a:rPr lang="it-IT" sz="800" dirty="0">
                <a:solidFill>
                  <a:srgbClr val="FFFF00"/>
                </a:solidFill>
                <a:latin typeface="Century Gothic" pitchFamily="34" charset="0"/>
              </a:rPr>
              <a:t>                                  </a:t>
            </a:r>
            <a:r>
              <a:rPr lang="it-IT" sz="1000" dirty="0">
                <a:solidFill>
                  <a:srgbClr val="FFFF00"/>
                </a:solidFill>
                <a:latin typeface="Century Gothic" pitchFamily="34" charset="0"/>
              </a:rPr>
              <a:t>NORMOCAPNIA   </a:t>
            </a:r>
            <a:r>
              <a:rPr lang="it-IT" sz="1000" dirty="0" smtClean="0">
                <a:solidFill>
                  <a:srgbClr val="FFFF00"/>
                </a:solidFill>
                <a:latin typeface="Century Gothic" pitchFamily="34" charset="0"/>
              </a:rPr>
              <a:t>      ONLY                    </a:t>
            </a:r>
            <a:r>
              <a:rPr lang="it-IT" sz="1000" dirty="0" err="1" smtClean="0">
                <a:solidFill>
                  <a:srgbClr val="FFFF00"/>
                </a:solidFill>
                <a:latin typeface="Century Gothic" pitchFamily="34" charset="0"/>
              </a:rPr>
              <a:t>ONLY</a:t>
            </a:r>
            <a:r>
              <a:rPr lang="it-IT" sz="1000" dirty="0" smtClean="0">
                <a:solidFill>
                  <a:srgbClr val="FFFF00"/>
                </a:solidFill>
                <a:latin typeface="Century Gothic" pitchFamily="34" charset="0"/>
              </a:rPr>
              <a:t>            TOGHETHER</a:t>
            </a:r>
          </a:p>
          <a:p>
            <a:r>
              <a:rPr lang="it-IT" sz="1000" dirty="0" smtClean="0">
                <a:solidFill>
                  <a:srgbClr val="FFFF00"/>
                </a:solidFill>
                <a:latin typeface="Century Gothic" pitchFamily="34" charset="0"/>
              </a:rPr>
              <a:t>                                                          HYPERCAPNIA       HYPOCAPNIA</a:t>
            </a:r>
            <a:endParaRPr lang="it-IT" sz="1000" dirty="0">
              <a:solidFill>
                <a:srgbClr val="FFFF00"/>
              </a:solidFill>
              <a:latin typeface="Century Gothic" pitchFamily="34" charset="0"/>
            </a:endParaRPr>
          </a:p>
        </p:txBody>
      </p:sp>
      <p:sp>
        <p:nvSpPr>
          <p:cNvPr id="17413" name="CasellaDiTesto 6"/>
          <p:cNvSpPr txBox="1">
            <a:spLocks noChangeArrowheads="1"/>
          </p:cNvSpPr>
          <p:nvPr/>
        </p:nvSpPr>
        <p:spPr bwMode="auto">
          <a:xfrm rot="-5400000">
            <a:off x="-1994892" y="3418960"/>
            <a:ext cx="4752975" cy="369332"/>
          </a:xfrm>
          <a:prstGeom prst="rect">
            <a:avLst/>
          </a:prstGeom>
          <a:noFill/>
          <a:ln w="9525">
            <a:noFill/>
            <a:miter lim="800000"/>
            <a:headEnd/>
            <a:tailEnd/>
          </a:ln>
        </p:spPr>
        <p:txBody>
          <a:bodyPr>
            <a:spAutoFit/>
          </a:bodyPr>
          <a:lstStyle/>
          <a:p>
            <a:r>
              <a:rPr lang="it-IT" dirty="0" smtClean="0">
                <a:solidFill>
                  <a:srgbClr val="FFFF00"/>
                </a:solidFill>
                <a:latin typeface="Century Gothic" pitchFamily="34" charset="0"/>
              </a:rPr>
              <a:t>NEGATIVE NEUROLOGICAL OUTCOME</a:t>
            </a:r>
            <a:r>
              <a:rPr lang="it-IT" dirty="0" smtClean="0">
                <a:solidFill>
                  <a:schemeClr val="tx2"/>
                </a:solidFill>
                <a:latin typeface="Century Gothic" pitchFamily="34" charset="0"/>
              </a:rPr>
              <a:t>(%)</a:t>
            </a:r>
            <a:endParaRPr lang="it-IT" dirty="0">
              <a:solidFill>
                <a:schemeClr val="tx2"/>
              </a:solidFill>
              <a:latin typeface="Century Gothic" pitchFamily="34" charset="0"/>
            </a:endParaRPr>
          </a:p>
        </p:txBody>
      </p:sp>
      <p:sp>
        <p:nvSpPr>
          <p:cNvPr id="17414" name="CasellaDiTesto 7"/>
          <p:cNvSpPr txBox="1">
            <a:spLocks noChangeArrowheads="1"/>
          </p:cNvSpPr>
          <p:nvPr/>
        </p:nvSpPr>
        <p:spPr bwMode="auto">
          <a:xfrm>
            <a:off x="407194" y="1757364"/>
            <a:ext cx="852438" cy="369332"/>
          </a:xfrm>
          <a:prstGeom prst="rect">
            <a:avLst/>
          </a:prstGeom>
          <a:noFill/>
          <a:ln w="9525">
            <a:noFill/>
            <a:miter lim="800000"/>
            <a:headEnd/>
            <a:tailEnd/>
          </a:ln>
        </p:spPr>
        <p:txBody>
          <a:bodyPr wrap="square">
            <a:spAutoFit/>
          </a:bodyPr>
          <a:lstStyle/>
          <a:p>
            <a:r>
              <a:rPr lang="it-IT" dirty="0" smtClean="0">
                <a:solidFill>
                  <a:srgbClr val="FFFF00"/>
                </a:solidFill>
                <a:latin typeface="Century Gothic" pitchFamily="34" charset="0"/>
              </a:rPr>
              <a:t>100%</a:t>
            </a:r>
            <a:endParaRPr lang="it-IT" dirty="0">
              <a:solidFill>
                <a:srgbClr val="FFFF00"/>
              </a:solidFill>
              <a:latin typeface="Century Gothic" pitchFamily="34" charset="0"/>
            </a:endParaRPr>
          </a:p>
        </p:txBody>
      </p:sp>
      <p:sp>
        <p:nvSpPr>
          <p:cNvPr id="17415" name="CasellaDiTesto 8"/>
          <p:cNvSpPr txBox="1">
            <a:spLocks noChangeArrowheads="1"/>
          </p:cNvSpPr>
          <p:nvPr/>
        </p:nvSpPr>
        <p:spPr bwMode="auto">
          <a:xfrm>
            <a:off x="520304" y="3481388"/>
            <a:ext cx="864394" cy="368300"/>
          </a:xfrm>
          <a:prstGeom prst="rect">
            <a:avLst/>
          </a:prstGeom>
          <a:noFill/>
          <a:ln w="9525">
            <a:noFill/>
            <a:miter lim="800000"/>
            <a:headEnd/>
            <a:tailEnd/>
          </a:ln>
        </p:spPr>
        <p:txBody>
          <a:bodyPr>
            <a:spAutoFit/>
          </a:bodyPr>
          <a:lstStyle/>
          <a:p>
            <a:r>
              <a:rPr lang="it-IT" dirty="0">
                <a:solidFill>
                  <a:srgbClr val="FFFF00"/>
                </a:solidFill>
                <a:latin typeface="Century Gothic" pitchFamily="34" charset="0"/>
              </a:rPr>
              <a:t>50%</a:t>
            </a:r>
          </a:p>
        </p:txBody>
      </p:sp>
      <p:sp>
        <p:nvSpPr>
          <p:cNvPr id="17416" name="CasellaDiTesto 9"/>
          <p:cNvSpPr txBox="1">
            <a:spLocks noChangeArrowheads="1"/>
          </p:cNvSpPr>
          <p:nvPr/>
        </p:nvSpPr>
        <p:spPr bwMode="auto">
          <a:xfrm>
            <a:off x="520304" y="2579689"/>
            <a:ext cx="702469" cy="369887"/>
          </a:xfrm>
          <a:prstGeom prst="rect">
            <a:avLst/>
          </a:prstGeom>
          <a:noFill/>
          <a:ln w="9525">
            <a:noFill/>
            <a:miter lim="800000"/>
            <a:headEnd/>
            <a:tailEnd/>
          </a:ln>
        </p:spPr>
        <p:txBody>
          <a:bodyPr>
            <a:spAutoFit/>
          </a:bodyPr>
          <a:lstStyle/>
          <a:p>
            <a:r>
              <a:rPr lang="it-IT" dirty="0">
                <a:solidFill>
                  <a:srgbClr val="FFFF00"/>
                </a:solidFill>
                <a:latin typeface="Century Gothic" pitchFamily="34" charset="0"/>
              </a:rPr>
              <a:t>75%</a:t>
            </a:r>
          </a:p>
        </p:txBody>
      </p:sp>
      <p:sp>
        <p:nvSpPr>
          <p:cNvPr id="17417" name="CasellaDiTesto 10"/>
          <p:cNvSpPr txBox="1">
            <a:spLocks noChangeArrowheads="1"/>
          </p:cNvSpPr>
          <p:nvPr/>
        </p:nvSpPr>
        <p:spPr bwMode="auto">
          <a:xfrm>
            <a:off x="551260" y="4381500"/>
            <a:ext cx="647700" cy="369888"/>
          </a:xfrm>
          <a:prstGeom prst="rect">
            <a:avLst/>
          </a:prstGeom>
          <a:noFill/>
          <a:ln w="9525">
            <a:noFill/>
            <a:miter lim="800000"/>
            <a:headEnd/>
            <a:tailEnd/>
          </a:ln>
        </p:spPr>
        <p:txBody>
          <a:bodyPr>
            <a:spAutoFit/>
          </a:bodyPr>
          <a:lstStyle/>
          <a:p>
            <a:r>
              <a:rPr lang="it-IT" dirty="0">
                <a:solidFill>
                  <a:srgbClr val="FFFF00"/>
                </a:solidFill>
                <a:latin typeface="Century Gothic" pitchFamily="34" charset="0"/>
              </a:rPr>
              <a:t>25%</a:t>
            </a:r>
          </a:p>
        </p:txBody>
      </p:sp>
      <p:sp>
        <p:nvSpPr>
          <p:cNvPr id="12" name="CasellaDiTesto 11">
            <a:extLst/>
          </p:cNvPr>
          <p:cNvSpPr txBox="1"/>
          <p:nvPr/>
        </p:nvSpPr>
        <p:spPr>
          <a:xfrm>
            <a:off x="5651897" y="836712"/>
            <a:ext cx="2809875" cy="5355312"/>
          </a:xfrm>
          <a:prstGeom prst="rect">
            <a:avLst/>
          </a:prstGeom>
          <a:noFill/>
        </p:spPr>
        <p:txBody>
          <a:bodyPr wrap="square">
            <a:spAutoFit/>
          </a:bodyPr>
          <a:lstStyle/>
          <a:p>
            <a:pPr fontAlgn="auto">
              <a:spcBef>
                <a:spcPts val="0"/>
              </a:spcBef>
              <a:spcAft>
                <a:spcPts val="0"/>
              </a:spcAft>
              <a:defRPr/>
            </a:pPr>
            <a:r>
              <a:rPr lang="it-IT" b="1" dirty="0" smtClean="0">
                <a:solidFill>
                  <a:schemeClr val="bg1"/>
                </a:solidFill>
                <a:latin typeface="+mn-lt"/>
                <a:cs typeface="+mn-cs"/>
              </a:rPr>
              <a:t>MODERATE HYPOTHERMIA</a:t>
            </a:r>
            <a:endParaRPr lang="it-IT" b="1" dirty="0">
              <a:solidFill>
                <a:schemeClr val="bg1"/>
              </a:solidFill>
              <a:latin typeface="+mn-lt"/>
              <a:cs typeface="+mn-cs"/>
            </a:endParaRPr>
          </a:p>
          <a:p>
            <a:pPr fontAlgn="auto">
              <a:spcBef>
                <a:spcPts val="0"/>
              </a:spcBef>
              <a:spcAft>
                <a:spcPts val="0"/>
              </a:spcAft>
              <a:defRPr/>
            </a:pPr>
            <a:endParaRPr lang="it-IT" b="1" dirty="0">
              <a:solidFill>
                <a:schemeClr val="bg1"/>
              </a:solidFill>
              <a:latin typeface="+mn-lt"/>
              <a:cs typeface="+mn-cs"/>
            </a:endParaRPr>
          </a:p>
          <a:p>
            <a:pPr marL="285750" indent="-285750" fontAlgn="auto">
              <a:spcBef>
                <a:spcPts val="0"/>
              </a:spcBef>
              <a:spcAft>
                <a:spcPts val="0"/>
              </a:spcAft>
              <a:buFontTx/>
              <a:buChar char="-"/>
              <a:defRPr/>
            </a:pPr>
            <a:r>
              <a:rPr lang="it-IT" dirty="0">
                <a:solidFill>
                  <a:schemeClr val="bg1"/>
                </a:solidFill>
                <a:latin typeface="Dante" panose="020B0604020202020204" pitchFamily="18" charset="0"/>
                <a:cs typeface="+mn-cs"/>
              </a:rPr>
              <a:t>32/34 °C </a:t>
            </a:r>
            <a:r>
              <a:rPr lang="it-IT" dirty="0" err="1" smtClean="0">
                <a:solidFill>
                  <a:schemeClr val="bg1"/>
                </a:solidFill>
                <a:latin typeface="Dante" panose="020B0604020202020204" pitchFamily="18" charset="0"/>
              </a:rPr>
              <a:t>after</a:t>
            </a:r>
            <a:r>
              <a:rPr lang="it-IT" dirty="0" smtClean="0">
                <a:solidFill>
                  <a:schemeClr val="bg1"/>
                </a:solidFill>
                <a:latin typeface="Dante" panose="020B0604020202020204" pitchFamily="18" charset="0"/>
              </a:rPr>
              <a:t> </a:t>
            </a:r>
            <a:r>
              <a:rPr lang="it-IT" dirty="0" err="1" smtClean="0">
                <a:solidFill>
                  <a:schemeClr val="bg1"/>
                </a:solidFill>
                <a:latin typeface="Dante" panose="020B0604020202020204" pitchFamily="18" charset="0"/>
              </a:rPr>
              <a:t>cardiac</a:t>
            </a:r>
            <a:r>
              <a:rPr lang="it-IT" dirty="0" smtClean="0">
                <a:solidFill>
                  <a:schemeClr val="bg1"/>
                </a:solidFill>
                <a:latin typeface="Dante" panose="020B0604020202020204" pitchFamily="18" charset="0"/>
              </a:rPr>
              <a:t> </a:t>
            </a:r>
            <a:r>
              <a:rPr lang="it-IT" dirty="0" err="1" smtClean="0">
                <a:solidFill>
                  <a:schemeClr val="bg1"/>
                </a:solidFill>
                <a:latin typeface="Dante" panose="020B0604020202020204" pitchFamily="18" charset="0"/>
              </a:rPr>
              <a:t>arrest</a:t>
            </a:r>
            <a:r>
              <a:rPr lang="it-IT" dirty="0" smtClean="0">
                <a:solidFill>
                  <a:schemeClr val="bg1"/>
                </a:solidFill>
                <a:latin typeface="Dante" panose="020B0604020202020204" pitchFamily="18" charset="0"/>
              </a:rPr>
              <a:t> start E</a:t>
            </a:r>
            <a:r>
              <a:rPr lang="it-IT" dirty="0" smtClean="0">
                <a:solidFill>
                  <a:schemeClr val="bg1"/>
                </a:solidFill>
                <a:latin typeface="Dante" panose="020B0604020202020204" pitchFamily="18" charset="0"/>
                <a:cs typeface="+mn-cs"/>
              </a:rPr>
              <a:t>CMO</a:t>
            </a:r>
            <a:endParaRPr lang="it-IT" dirty="0">
              <a:solidFill>
                <a:schemeClr val="bg1"/>
              </a:solidFill>
              <a:latin typeface="Dante" panose="020B0604020202020204" pitchFamily="18" charset="0"/>
              <a:cs typeface="+mn-cs"/>
            </a:endParaRPr>
          </a:p>
          <a:p>
            <a:pPr marL="285750" indent="-285750" fontAlgn="auto">
              <a:spcBef>
                <a:spcPts val="0"/>
              </a:spcBef>
              <a:spcAft>
                <a:spcPts val="0"/>
              </a:spcAft>
              <a:buFontTx/>
              <a:buChar char="-"/>
              <a:defRPr/>
            </a:pPr>
            <a:endParaRPr lang="it-IT" dirty="0">
              <a:solidFill>
                <a:schemeClr val="bg1"/>
              </a:solidFill>
              <a:latin typeface="Dante" panose="020B0604020202020204" pitchFamily="18" charset="0"/>
              <a:cs typeface="+mn-cs"/>
            </a:endParaRPr>
          </a:p>
          <a:p>
            <a:pPr marL="285750" indent="-285750" fontAlgn="auto">
              <a:spcBef>
                <a:spcPts val="0"/>
              </a:spcBef>
              <a:spcAft>
                <a:spcPts val="0"/>
              </a:spcAft>
              <a:buFontTx/>
              <a:buChar char="-"/>
              <a:defRPr/>
            </a:pPr>
            <a:r>
              <a:rPr lang="it-IT" dirty="0" err="1" smtClean="0">
                <a:solidFill>
                  <a:schemeClr val="bg1"/>
                </a:solidFill>
                <a:latin typeface="Dante" panose="020B0604020202020204" pitchFamily="18" charset="0"/>
                <a:cs typeface="Calibri" panose="020F0502020204030204" pitchFamily="34" charset="0"/>
              </a:rPr>
              <a:t>During</a:t>
            </a:r>
            <a:r>
              <a:rPr lang="it-IT" dirty="0" smtClean="0">
                <a:solidFill>
                  <a:schemeClr val="bg1"/>
                </a:solidFill>
                <a:latin typeface="Dante" panose="020B0604020202020204" pitchFamily="18" charset="0"/>
                <a:cs typeface="Calibri" panose="020F0502020204030204" pitchFamily="34" charset="0"/>
              </a:rPr>
              <a:t> the </a:t>
            </a:r>
            <a:r>
              <a:rPr lang="it-IT" dirty="0" err="1" smtClean="0">
                <a:solidFill>
                  <a:schemeClr val="bg1"/>
                </a:solidFill>
                <a:latin typeface="Dante" panose="020B0604020202020204" pitchFamily="18" charset="0"/>
                <a:cs typeface="Calibri" panose="020F0502020204030204" pitchFamily="34" charset="0"/>
              </a:rPr>
              <a:t>next</a:t>
            </a:r>
            <a:r>
              <a:rPr lang="it-IT" dirty="0" smtClean="0">
                <a:solidFill>
                  <a:schemeClr val="bg1"/>
                </a:solidFill>
                <a:latin typeface="Dante" panose="020B0604020202020204" pitchFamily="18" charset="0"/>
                <a:cs typeface="Calibri" panose="020F0502020204030204" pitchFamily="34" charset="0"/>
              </a:rPr>
              <a:t> 24h </a:t>
            </a:r>
            <a:r>
              <a:rPr lang="it-IT" dirty="0">
                <a:solidFill>
                  <a:schemeClr val="bg1"/>
                </a:solidFill>
                <a:latin typeface="Dante" panose="020B0604020202020204" pitchFamily="18" charset="0"/>
                <a:cs typeface="Calibri" panose="020F0502020204030204" pitchFamily="34" charset="0"/>
              </a:rPr>
              <a:t>T≈33 °C</a:t>
            </a:r>
          </a:p>
          <a:p>
            <a:pPr marL="285750" indent="-285750" fontAlgn="auto">
              <a:spcBef>
                <a:spcPts val="0"/>
              </a:spcBef>
              <a:spcAft>
                <a:spcPts val="0"/>
              </a:spcAft>
              <a:buFontTx/>
              <a:buChar char="-"/>
              <a:defRPr/>
            </a:pPr>
            <a:endParaRPr lang="it-IT" dirty="0">
              <a:solidFill>
                <a:schemeClr val="bg1"/>
              </a:solidFill>
              <a:latin typeface="Dante" panose="020B0604020202020204" pitchFamily="18" charset="0"/>
              <a:cs typeface="Calibri" panose="020F0502020204030204" pitchFamily="34" charset="0"/>
            </a:endParaRPr>
          </a:p>
          <a:p>
            <a:pPr marL="285750" indent="-285750" fontAlgn="auto">
              <a:spcBef>
                <a:spcPts val="0"/>
              </a:spcBef>
              <a:spcAft>
                <a:spcPts val="0"/>
              </a:spcAft>
              <a:buFontTx/>
              <a:buChar char="-"/>
              <a:defRPr/>
            </a:pPr>
            <a:r>
              <a:rPr lang="it-IT" dirty="0" err="1" smtClean="0">
                <a:solidFill>
                  <a:schemeClr val="bg1"/>
                </a:solidFill>
                <a:latin typeface="Dante" panose="020B0604020202020204" pitchFamily="18" charset="0"/>
                <a:cs typeface="Calibri" panose="020F0502020204030204" pitchFamily="34" charset="0"/>
              </a:rPr>
              <a:t>After</a:t>
            </a:r>
            <a:r>
              <a:rPr lang="it-IT" dirty="0" smtClean="0">
                <a:solidFill>
                  <a:schemeClr val="bg1"/>
                </a:solidFill>
                <a:latin typeface="Dante" panose="020B0604020202020204" pitchFamily="18" charset="0"/>
                <a:cs typeface="Calibri" panose="020F0502020204030204" pitchFamily="34" charset="0"/>
              </a:rPr>
              <a:t> 24h</a:t>
            </a:r>
            <a:r>
              <a:rPr lang="it-IT" dirty="0">
                <a:solidFill>
                  <a:schemeClr val="bg1"/>
                </a:solidFill>
                <a:latin typeface="Dante" panose="020B0604020202020204" pitchFamily="18" charset="0"/>
                <a:cs typeface="Calibri" panose="020F0502020204030204" pitchFamily="34" charset="0"/>
              </a:rPr>
              <a:t>, </a:t>
            </a:r>
            <a:r>
              <a:rPr lang="it-IT" dirty="0" smtClean="0">
                <a:solidFill>
                  <a:schemeClr val="bg1"/>
                </a:solidFill>
                <a:latin typeface="Dante" panose="020B0604020202020204" pitchFamily="18" charset="0"/>
                <a:cs typeface="Calibri" panose="020F0502020204030204" pitchFamily="34" charset="0"/>
              </a:rPr>
              <a:t>progressive </a:t>
            </a:r>
            <a:r>
              <a:rPr lang="it-IT" dirty="0" err="1" smtClean="0">
                <a:solidFill>
                  <a:schemeClr val="bg1"/>
                </a:solidFill>
                <a:latin typeface="Dante" panose="020B0604020202020204" pitchFamily="18" charset="0"/>
                <a:cs typeface="Calibri" panose="020F0502020204030204" pitchFamily="34" charset="0"/>
              </a:rPr>
              <a:t>warm</a:t>
            </a:r>
            <a:r>
              <a:rPr lang="it-IT" dirty="0" smtClean="0">
                <a:solidFill>
                  <a:schemeClr val="bg1"/>
                </a:solidFill>
                <a:latin typeface="Dante" panose="020B0604020202020204" pitchFamily="18" charset="0"/>
                <a:cs typeface="Calibri" panose="020F0502020204030204" pitchFamily="34" charset="0"/>
              </a:rPr>
              <a:t> up </a:t>
            </a:r>
            <a:r>
              <a:rPr lang="it-IT" dirty="0" err="1" smtClean="0">
                <a:solidFill>
                  <a:schemeClr val="bg1"/>
                </a:solidFill>
                <a:latin typeface="Dante" panose="020B0604020202020204" pitchFamily="18" charset="0"/>
                <a:cs typeface="Calibri" panose="020F0502020204030204" pitchFamily="34" charset="0"/>
              </a:rPr>
              <a:t>of</a:t>
            </a:r>
            <a:r>
              <a:rPr lang="it-IT" dirty="0" smtClean="0">
                <a:solidFill>
                  <a:schemeClr val="bg1"/>
                </a:solidFill>
                <a:latin typeface="Dante" panose="020B0604020202020204" pitchFamily="18" charset="0"/>
                <a:cs typeface="Calibri" panose="020F0502020204030204" pitchFamily="34" charset="0"/>
              </a:rPr>
              <a:t> 1°C/h </a:t>
            </a:r>
            <a:endParaRPr lang="it-IT" dirty="0">
              <a:solidFill>
                <a:schemeClr val="bg1"/>
              </a:solidFill>
              <a:latin typeface="Dante" panose="020B0604020202020204" pitchFamily="18" charset="0"/>
              <a:cs typeface="Calibri" panose="020F0502020204030204" pitchFamily="34" charset="0"/>
            </a:endParaRPr>
          </a:p>
          <a:p>
            <a:pPr marL="285750" indent="-285750" fontAlgn="auto">
              <a:spcBef>
                <a:spcPts val="0"/>
              </a:spcBef>
              <a:spcAft>
                <a:spcPts val="0"/>
              </a:spcAft>
              <a:buFontTx/>
              <a:buChar char="-"/>
              <a:defRPr/>
            </a:pPr>
            <a:endParaRPr lang="it-IT" b="1" dirty="0">
              <a:solidFill>
                <a:schemeClr val="tx2"/>
              </a:solidFill>
              <a:latin typeface="Calibri" panose="020F0502020204030204" pitchFamily="34" charset="0"/>
              <a:cs typeface="Calibri" panose="020F0502020204030204" pitchFamily="34" charset="0"/>
            </a:endParaRPr>
          </a:p>
          <a:p>
            <a:pPr marL="285750" indent="-285750" fontAlgn="auto">
              <a:spcBef>
                <a:spcPts val="0"/>
              </a:spcBef>
              <a:spcAft>
                <a:spcPts val="0"/>
              </a:spcAft>
              <a:buFontTx/>
              <a:buChar char="-"/>
              <a:defRPr/>
            </a:pPr>
            <a:endParaRPr lang="it-IT" b="1" dirty="0">
              <a:solidFill>
                <a:schemeClr val="tx2"/>
              </a:solidFill>
              <a:latin typeface="Calibri" panose="020F0502020204030204" pitchFamily="34" charset="0"/>
              <a:cs typeface="Calibri" panose="020F0502020204030204" pitchFamily="34" charset="0"/>
            </a:endParaRPr>
          </a:p>
          <a:p>
            <a:pPr fontAlgn="auto">
              <a:spcBef>
                <a:spcPts val="0"/>
              </a:spcBef>
              <a:spcAft>
                <a:spcPts val="0"/>
              </a:spcAft>
              <a:defRPr/>
            </a:pPr>
            <a:r>
              <a:rPr lang="it-IT" dirty="0" err="1" smtClean="0">
                <a:solidFill>
                  <a:schemeClr val="bg1"/>
                </a:solidFill>
              </a:rPr>
              <a:t>Every</a:t>
            </a:r>
            <a:r>
              <a:rPr lang="it-IT" dirty="0" smtClean="0">
                <a:solidFill>
                  <a:schemeClr val="bg1"/>
                </a:solidFill>
              </a:rPr>
              <a:t> </a:t>
            </a:r>
            <a:r>
              <a:rPr lang="it-IT" dirty="0" smtClean="0">
                <a:solidFill>
                  <a:schemeClr val="bg1"/>
                </a:solidFill>
                <a:latin typeface="+mn-lt"/>
                <a:cs typeface="+mn-cs"/>
              </a:rPr>
              <a:t>°C </a:t>
            </a:r>
            <a:r>
              <a:rPr lang="it-IT" dirty="0">
                <a:solidFill>
                  <a:schemeClr val="bg1"/>
                </a:solidFill>
                <a:latin typeface="+mn-lt"/>
                <a:cs typeface="+mn-cs"/>
              </a:rPr>
              <a:t>&gt; 37 </a:t>
            </a:r>
            <a:r>
              <a:rPr lang="it-IT" dirty="0" smtClean="0">
                <a:solidFill>
                  <a:schemeClr val="bg1"/>
                </a:solidFill>
              </a:rPr>
              <a:t>i</a:t>
            </a:r>
            <a:r>
              <a:rPr lang="it-IT" dirty="0" smtClean="0">
                <a:solidFill>
                  <a:schemeClr val="bg1"/>
                </a:solidFill>
                <a:latin typeface="+mn-lt"/>
                <a:cs typeface="+mn-cs"/>
              </a:rPr>
              <a:t>n the first 48h </a:t>
            </a:r>
            <a:r>
              <a:rPr lang="it-IT" dirty="0" err="1" smtClean="0">
                <a:solidFill>
                  <a:schemeClr val="bg1"/>
                </a:solidFill>
                <a:latin typeface="+mn-lt"/>
                <a:cs typeface="+mn-cs"/>
              </a:rPr>
              <a:t>after</a:t>
            </a:r>
            <a:r>
              <a:rPr lang="it-IT" dirty="0" smtClean="0">
                <a:solidFill>
                  <a:schemeClr val="bg1"/>
                </a:solidFill>
                <a:latin typeface="+mn-lt"/>
                <a:cs typeface="+mn-cs"/>
              </a:rPr>
              <a:t> the </a:t>
            </a:r>
            <a:r>
              <a:rPr lang="it-IT" dirty="0" err="1" smtClean="0">
                <a:solidFill>
                  <a:schemeClr val="bg1"/>
                </a:solidFill>
                <a:latin typeface="+mn-lt"/>
                <a:cs typeface="+mn-cs"/>
              </a:rPr>
              <a:t>cardiac</a:t>
            </a:r>
            <a:r>
              <a:rPr lang="it-IT" dirty="0" smtClean="0">
                <a:solidFill>
                  <a:schemeClr val="bg1"/>
                </a:solidFill>
                <a:latin typeface="+mn-lt"/>
                <a:cs typeface="+mn-cs"/>
              </a:rPr>
              <a:t> </a:t>
            </a:r>
            <a:r>
              <a:rPr lang="it-IT" dirty="0" err="1" smtClean="0">
                <a:solidFill>
                  <a:schemeClr val="bg1"/>
                </a:solidFill>
                <a:latin typeface="+mn-lt"/>
                <a:cs typeface="+mn-cs"/>
              </a:rPr>
              <a:t>arrest</a:t>
            </a:r>
            <a:r>
              <a:rPr lang="it-IT" dirty="0" smtClean="0">
                <a:solidFill>
                  <a:schemeClr val="bg1"/>
                </a:solidFill>
                <a:latin typeface="+mn-lt"/>
                <a:cs typeface="+mn-cs"/>
              </a:rPr>
              <a:t> </a:t>
            </a:r>
            <a:r>
              <a:rPr lang="it-IT" dirty="0" err="1" smtClean="0">
                <a:solidFill>
                  <a:schemeClr val="bg1"/>
                </a:solidFill>
                <a:latin typeface="+mn-lt"/>
                <a:cs typeface="+mn-cs"/>
              </a:rPr>
              <a:t>increase</a:t>
            </a:r>
            <a:r>
              <a:rPr lang="it-IT" dirty="0" smtClean="0">
                <a:solidFill>
                  <a:schemeClr val="bg1"/>
                </a:solidFill>
                <a:latin typeface="+mn-lt"/>
                <a:cs typeface="+mn-cs"/>
              </a:rPr>
              <a:t> the </a:t>
            </a:r>
            <a:r>
              <a:rPr lang="it-IT" dirty="0" err="1" smtClean="0">
                <a:solidFill>
                  <a:schemeClr val="bg1"/>
                </a:solidFill>
                <a:latin typeface="+mn-lt"/>
                <a:cs typeface="+mn-cs"/>
              </a:rPr>
              <a:t>risk</a:t>
            </a:r>
            <a:r>
              <a:rPr lang="it-IT" dirty="0" smtClean="0">
                <a:solidFill>
                  <a:schemeClr val="bg1"/>
                </a:solidFill>
                <a:latin typeface="+mn-lt"/>
                <a:cs typeface="+mn-cs"/>
              </a:rPr>
              <a:t> </a:t>
            </a:r>
            <a:r>
              <a:rPr lang="it-IT" dirty="0" err="1" smtClean="0">
                <a:solidFill>
                  <a:schemeClr val="bg1"/>
                </a:solidFill>
                <a:latin typeface="+mn-lt"/>
                <a:cs typeface="+mn-cs"/>
              </a:rPr>
              <a:t>of</a:t>
            </a:r>
            <a:r>
              <a:rPr lang="it-IT" dirty="0" smtClean="0">
                <a:solidFill>
                  <a:schemeClr val="bg1"/>
                </a:solidFill>
                <a:latin typeface="+mn-lt"/>
                <a:cs typeface="+mn-cs"/>
              </a:rPr>
              <a:t> </a:t>
            </a:r>
            <a:r>
              <a:rPr lang="it-IT" dirty="0" err="1" smtClean="0">
                <a:solidFill>
                  <a:schemeClr val="bg1"/>
                </a:solidFill>
                <a:latin typeface="+mn-lt"/>
                <a:cs typeface="+mn-cs"/>
              </a:rPr>
              <a:t>neurological</a:t>
            </a:r>
            <a:r>
              <a:rPr lang="it-IT" dirty="0" smtClean="0">
                <a:solidFill>
                  <a:schemeClr val="bg1"/>
                </a:solidFill>
                <a:latin typeface="+mn-lt"/>
                <a:cs typeface="+mn-cs"/>
              </a:rPr>
              <a:t> </a:t>
            </a:r>
            <a:r>
              <a:rPr lang="it-IT" dirty="0" err="1" smtClean="0">
                <a:solidFill>
                  <a:schemeClr val="bg1"/>
                </a:solidFill>
                <a:latin typeface="+mn-lt"/>
                <a:cs typeface="+mn-cs"/>
              </a:rPr>
              <a:t>damage</a:t>
            </a:r>
            <a:r>
              <a:rPr lang="it-IT" dirty="0" smtClean="0">
                <a:solidFill>
                  <a:schemeClr val="bg1"/>
                </a:solidFill>
                <a:latin typeface="+mn-lt"/>
                <a:cs typeface="+mn-cs"/>
              </a:rPr>
              <a:t>. </a:t>
            </a:r>
            <a:endParaRPr lang="it-IT" dirty="0">
              <a:solidFill>
                <a:schemeClr val="bg1"/>
              </a:solidFill>
              <a:latin typeface="+mn-lt"/>
              <a:cs typeface="+mn-cs"/>
            </a:endParaRPr>
          </a:p>
          <a:p>
            <a:pPr marL="285750" indent="-285750" fontAlgn="auto">
              <a:spcBef>
                <a:spcPts val="0"/>
              </a:spcBef>
              <a:spcAft>
                <a:spcPts val="0"/>
              </a:spcAft>
              <a:buFontTx/>
              <a:buChar char="-"/>
              <a:defRPr/>
            </a:pPr>
            <a:endParaRPr lang="it-IT" b="1" dirty="0">
              <a:solidFill>
                <a:schemeClr val="bg1"/>
              </a:solidFill>
              <a:latin typeface="+mn-lt"/>
              <a:cs typeface="+mn-cs"/>
            </a:endParaRPr>
          </a:p>
          <a:p>
            <a:pPr marL="285750" indent="-285750" fontAlgn="auto">
              <a:spcBef>
                <a:spcPts val="0"/>
              </a:spcBef>
              <a:spcAft>
                <a:spcPts val="0"/>
              </a:spcAft>
              <a:buFontTx/>
              <a:buChar char="-"/>
              <a:defRPr/>
            </a:pPr>
            <a:endParaRPr lang="it-IT" b="1" dirty="0">
              <a:solidFill>
                <a:schemeClr val="bg1"/>
              </a:solidFill>
              <a:latin typeface="+mn-lt"/>
              <a:cs typeface="+mn-cs"/>
            </a:endParaRPr>
          </a:p>
        </p:txBody>
      </p:sp>
      <p:sp>
        <p:nvSpPr>
          <p:cNvPr id="13" name="Rettangolo 12">
            <a:extLst/>
          </p:cNvPr>
          <p:cNvSpPr/>
          <p:nvPr/>
        </p:nvSpPr>
        <p:spPr>
          <a:xfrm>
            <a:off x="5436096" y="1484932"/>
            <a:ext cx="2880320" cy="266414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fontAlgn="auto">
              <a:spcBef>
                <a:spcPts val="0"/>
              </a:spcBef>
              <a:spcAft>
                <a:spcPts val="0"/>
              </a:spcAft>
              <a:defRPr/>
            </a:pPr>
            <a:endParaRPr lang="it-IT"/>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sellaDiTesto 1"/>
          <p:cNvSpPr txBox="1">
            <a:spLocks noChangeArrowheads="1"/>
          </p:cNvSpPr>
          <p:nvPr/>
        </p:nvSpPr>
        <p:spPr bwMode="auto">
          <a:xfrm>
            <a:off x="53579" y="115889"/>
            <a:ext cx="9036844" cy="523220"/>
          </a:xfrm>
          <a:prstGeom prst="rect">
            <a:avLst/>
          </a:prstGeom>
          <a:noFill/>
          <a:ln w="9525">
            <a:noFill/>
            <a:miter lim="800000"/>
            <a:headEnd/>
            <a:tailEnd/>
          </a:ln>
        </p:spPr>
        <p:txBody>
          <a:bodyPr>
            <a:spAutoFit/>
          </a:bodyPr>
          <a:lstStyle/>
          <a:p>
            <a:pPr algn="ctr"/>
            <a:r>
              <a:rPr lang="it-IT" altLang="it-IT" sz="2800" b="1" dirty="0" err="1" smtClean="0">
                <a:solidFill>
                  <a:srgbClr val="FFFF00"/>
                </a:solidFill>
                <a:latin typeface="Arial" pitchFamily="34" charset="0"/>
                <a:cs typeface="Arial" pitchFamily="34" charset="0"/>
              </a:rPr>
              <a:t>Organ</a:t>
            </a:r>
            <a:r>
              <a:rPr lang="it-IT" altLang="it-IT" sz="2800" b="1" dirty="0" smtClean="0">
                <a:solidFill>
                  <a:srgbClr val="FFFF00"/>
                </a:solidFill>
                <a:latin typeface="Arial" pitchFamily="34" charset="0"/>
                <a:cs typeface="Arial" pitchFamily="34" charset="0"/>
              </a:rPr>
              <a:t> </a:t>
            </a:r>
            <a:r>
              <a:rPr lang="it-IT" altLang="it-IT" sz="2800" b="1" dirty="0" err="1" smtClean="0">
                <a:solidFill>
                  <a:srgbClr val="FFFF00"/>
                </a:solidFill>
                <a:latin typeface="Arial" pitchFamily="34" charset="0"/>
                <a:cs typeface="Arial" pitchFamily="34" charset="0"/>
              </a:rPr>
              <a:t>Donation</a:t>
            </a:r>
            <a:r>
              <a:rPr lang="it-IT" altLang="it-IT" sz="2800" b="1" dirty="0" smtClean="0">
                <a:solidFill>
                  <a:srgbClr val="FFFF00"/>
                </a:solidFill>
                <a:latin typeface="Arial" pitchFamily="34" charset="0"/>
                <a:cs typeface="Arial" pitchFamily="34" charset="0"/>
              </a:rPr>
              <a:t> </a:t>
            </a:r>
            <a:r>
              <a:rPr lang="it-IT" altLang="it-IT" sz="2800" b="1" dirty="0" err="1" smtClean="0">
                <a:solidFill>
                  <a:srgbClr val="FFFF00"/>
                </a:solidFill>
                <a:latin typeface="Arial" pitchFamily="34" charset="0"/>
                <a:cs typeface="Arial" pitchFamily="34" charset="0"/>
              </a:rPr>
              <a:t>After</a:t>
            </a:r>
            <a:r>
              <a:rPr lang="it-IT" altLang="it-IT" sz="2800" b="1" dirty="0" smtClean="0">
                <a:solidFill>
                  <a:srgbClr val="FFFF00"/>
                </a:solidFill>
                <a:latin typeface="Arial" pitchFamily="34" charset="0"/>
                <a:cs typeface="Arial" pitchFamily="34" charset="0"/>
              </a:rPr>
              <a:t> Death</a:t>
            </a:r>
            <a:endParaRPr lang="it-IT" altLang="it-IT" sz="2800" b="1" dirty="0">
              <a:solidFill>
                <a:srgbClr val="FFFF00"/>
              </a:solidFill>
              <a:latin typeface="Arial" pitchFamily="34" charset="0"/>
              <a:cs typeface="Arial" pitchFamily="34" charset="0"/>
            </a:endParaRPr>
          </a:p>
        </p:txBody>
      </p:sp>
      <p:sp>
        <p:nvSpPr>
          <p:cNvPr id="2" name="CasellaDiTesto 1">
            <a:extLst/>
          </p:cNvPr>
          <p:cNvSpPr txBox="1"/>
          <p:nvPr/>
        </p:nvSpPr>
        <p:spPr>
          <a:xfrm>
            <a:off x="323850" y="1052513"/>
            <a:ext cx="8496300" cy="1662112"/>
          </a:xfrm>
          <a:prstGeom prst="rect">
            <a:avLst/>
          </a:prstGeom>
          <a:noFill/>
        </p:spPr>
        <p:txBody>
          <a:bodyPr>
            <a:spAutoFit/>
          </a:bodyPr>
          <a:lstStyle/>
          <a:p>
            <a:pPr marL="285750" indent="-285750" fontAlgn="auto">
              <a:spcBef>
                <a:spcPts val="0"/>
              </a:spcBef>
              <a:spcAft>
                <a:spcPts val="0"/>
              </a:spcAft>
              <a:buFont typeface="Wingdings" panose="05000000000000000000" pitchFamily="2" charset="2"/>
              <a:buChar char="Ø"/>
              <a:defRPr/>
            </a:pPr>
            <a:r>
              <a:rPr lang="it-IT" sz="2100" dirty="0">
                <a:solidFill>
                  <a:schemeClr val="bg1"/>
                </a:solidFill>
                <a:latin typeface="Calibri" panose="020F0502020204030204" pitchFamily="34" charset="0"/>
                <a:cs typeface="Calibri" panose="020F0502020204030204" pitchFamily="34" charset="0"/>
              </a:rPr>
              <a:t>HEART-BEATING DONATION – </a:t>
            </a:r>
            <a:r>
              <a:rPr lang="it-IT" sz="2100" dirty="0" smtClean="0">
                <a:solidFill>
                  <a:schemeClr val="bg1"/>
                </a:solidFill>
                <a:latin typeface="Calibri" panose="020F0502020204030204" pitchFamily="34" charset="0"/>
                <a:cs typeface="Calibri" panose="020F0502020204030204" pitchFamily="34" charset="0"/>
              </a:rPr>
              <a:t>due </a:t>
            </a:r>
            <a:r>
              <a:rPr lang="it-IT" sz="2100" dirty="0" err="1" smtClean="0">
                <a:solidFill>
                  <a:schemeClr val="bg1"/>
                </a:solidFill>
                <a:latin typeface="Calibri" panose="020F0502020204030204" pitchFamily="34" charset="0"/>
                <a:cs typeface="Calibri" panose="020F0502020204030204" pitchFamily="34" charset="0"/>
              </a:rPr>
              <a:t>to</a:t>
            </a:r>
            <a:r>
              <a:rPr lang="it-IT" sz="2100" dirty="0" smtClean="0">
                <a:solidFill>
                  <a:schemeClr val="bg1"/>
                </a:solidFill>
                <a:latin typeface="Calibri" panose="020F0502020204030204" pitchFamily="34" charset="0"/>
                <a:cs typeface="Calibri" panose="020F0502020204030204" pitchFamily="34" charset="0"/>
              </a:rPr>
              <a:t> </a:t>
            </a:r>
            <a:r>
              <a:rPr lang="it-IT" sz="2100" dirty="0" err="1" smtClean="0">
                <a:solidFill>
                  <a:schemeClr val="bg1"/>
                </a:solidFill>
                <a:latin typeface="Calibri" panose="020F0502020204030204" pitchFamily="34" charset="0"/>
                <a:cs typeface="Calibri" panose="020F0502020204030204" pitchFamily="34" charset="0"/>
              </a:rPr>
              <a:t>brain</a:t>
            </a:r>
            <a:r>
              <a:rPr lang="it-IT" sz="2100" dirty="0" smtClean="0">
                <a:solidFill>
                  <a:schemeClr val="bg1"/>
                </a:solidFill>
                <a:latin typeface="Calibri" panose="020F0502020204030204" pitchFamily="34" charset="0"/>
                <a:cs typeface="Calibri" panose="020F0502020204030204" pitchFamily="34" charset="0"/>
              </a:rPr>
              <a:t> </a:t>
            </a:r>
            <a:r>
              <a:rPr lang="it-IT" sz="2100" dirty="0" err="1" smtClean="0">
                <a:solidFill>
                  <a:schemeClr val="bg1"/>
                </a:solidFill>
                <a:latin typeface="Calibri" panose="020F0502020204030204" pitchFamily="34" charset="0"/>
                <a:cs typeface="Calibri" panose="020F0502020204030204" pitchFamily="34" charset="0"/>
              </a:rPr>
              <a:t>death</a:t>
            </a:r>
            <a:endParaRPr lang="it-IT" sz="2100" dirty="0">
              <a:solidFill>
                <a:schemeClr val="bg1"/>
              </a:solidFill>
              <a:latin typeface="Calibri" panose="020F0502020204030204" pitchFamily="34" charset="0"/>
              <a:cs typeface="Calibri" panose="020F0502020204030204" pitchFamily="34" charset="0"/>
            </a:endParaRPr>
          </a:p>
          <a:p>
            <a:pPr marL="285750" indent="-285750" fontAlgn="auto">
              <a:spcBef>
                <a:spcPts val="0"/>
              </a:spcBef>
              <a:spcAft>
                <a:spcPts val="0"/>
              </a:spcAft>
              <a:buFont typeface="Wingdings" panose="05000000000000000000" pitchFamily="2" charset="2"/>
              <a:buChar char="Ø"/>
              <a:defRPr/>
            </a:pPr>
            <a:r>
              <a:rPr lang="it-IT" sz="2100" dirty="0">
                <a:solidFill>
                  <a:schemeClr val="bg1"/>
                </a:solidFill>
                <a:latin typeface="Calibri" panose="020F0502020204030204" pitchFamily="34" charset="0"/>
                <a:cs typeface="Calibri" panose="020F0502020204030204" pitchFamily="34" charset="0"/>
              </a:rPr>
              <a:t>NON HEART-BEATING DONATION – </a:t>
            </a:r>
            <a:r>
              <a:rPr lang="it-IT" sz="2100" dirty="0" smtClean="0">
                <a:solidFill>
                  <a:schemeClr val="bg1"/>
                </a:solidFill>
                <a:latin typeface="Calibri" panose="020F0502020204030204" pitchFamily="34" charset="0"/>
                <a:cs typeface="Calibri" panose="020F0502020204030204" pitchFamily="34" charset="0"/>
              </a:rPr>
              <a:t>due </a:t>
            </a:r>
            <a:r>
              <a:rPr lang="it-IT" sz="2100" dirty="0" err="1" smtClean="0">
                <a:solidFill>
                  <a:schemeClr val="bg1"/>
                </a:solidFill>
                <a:latin typeface="Calibri" panose="020F0502020204030204" pitchFamily="34" charset="0"/>
                <a:cs typeface="Calibri" panose="020F0502020204030204" pitchFamily="34" charset="0"/>
              </a:rPr>
              <a:t>to</a:t>
            </a:r>
            <a:r>
              <a:rPr lang="it-IT" sz="2100" dirty="0" smtClean="0">
                <a:solidFill>
                  <a:schemeClr val="bg1"/>
                </a:solidFill>
                <a:latin typeface="Calibri" panose="020F0502020204030204" pitchFamily="34" charset="0"/>
                <a:cs typeface="Calibri" panose="020F0502020204030204" pitchFamily="34" charset="0"/>
              </a:rPr>
              <a:t> </a:t>
            </a:r>
            <a:r>
              <a:rPr lang="it-IT" sz="2100" dirty="0" err="1" smtClean="0">
                <a:solidFill>
                  <a:schemeClr val="bg1"/>
                </a:solidFill>
                <a:latin typeface="Calibri" panose="020F0502020204030204" pitchFamily="34" charset="0"/>
                <a:cs typeface="Calibri" panose="020F0502020204030204" pitchFamily="34" charset="0"/>
              </a:rPr>
              <a:t>cardiac</a:t>
            </a:r>
            <a:r>
              <a:rPr lang="it-IT" sz="2100" dirty="0" smtClean="0">
                <a:solidFill>
                  <a:schemeClr val="bg1"/>
                </a:solidFill>
                <a:latin typeface="Calibri" panose="020F0502020204030204" pitchFamily="34" charset="0"/>
                <a:cs typeface="Calibri" panose="020F0502020204030204" pitchFamily="34" charset="0"/>
              </a:rPr>
              <a:t> </a:t>
            </a:r>
            <a:r>
              <a:rPr lang="it-IT" sz="2100" dirty="0" err="1" smtClean="0">
                <a:solidFill>
                  <a:schemeClr val="bg1"/>
                </a:solidFill>
                <a:latin typeface="Calibri" panose="020F0502020204030204" pitchFamily="34" charset="0"/>
                <a:cs typeface="Calibri" panose="020F0502020204030204" pitchFamily="34" charset="0"/>
              </a:rPr>
              <a:t>death</a:t>
            </a:r>
            <a:endParaRPr lang="it-IT" sz="2100" dirty="0">
              <a:solidFill>
                <a:schemeClr val="bg1"/>
              </a:solidFill>
              <a:latin typeface="Calibri" panose="020F0502020204030204" pitchFamily="34" charset="0"/>
              <a:cs typeface="Calibri" panose="020F0502020204030204" pitchFamily="34" charset="0"/>
            </a:endParaRPr>
          </a:p>
          <a:p>
            <a:pPr marL="285750" indent="-285750" fontAlgn="auto">
              <a:spcBef>
                <a:spcPts val="0"/>
              </a:spcBef>
              <a:spcAft>
                <a:spcPts val="0"/>
              </a:spcAft>
              <a:buFont typeface="Wingdings" panose="05000000000000000000" pitchFamily="2" charset="2"/>
              <a:buChar char="Ø"/>
              <a:defRPr/>
            </a:pPr>
            <a:endParaRPr lang="it-IT" sz="2000" dirty="0">
              <a:solidFill>
                <a:schemeClr val="bg1"/>
              </a:solidFill>
              <a:latin typeface="Calibri" panose="020F0502020204030204" pitchFamily="34" charset="0"/>
              <a:cs typeface="Calibri" panose="020F0502020204030204" pitchFamily="34" charset="0"/>
            </a:endParaRPr>
          </a:p>
          <a:p>
            <a:pPr fontAlgn="auto">
              <a:spcBef>
                <a:spcPts val="0"/>
              </a:spcBef>
              <a:spcAft>
                <a:spcPts val="0"/>
              </a:spcAft>
              <a:defRPr/>
            </a:pPr>
            <a:endParaRPr lang="it-IT" sz="2000" dirty="0">
              <a:solidFill>
                <a:schemeClr val="bg1"/>
              </a:solidFill>
              <a:latin typeface="Calibri" panose="020F0502020204030204" pitchFamily="34" charset="0"/>
              <a:cs typeface="Calibri" panose="020F0502020204030204" pitchFamily="34" charset="0"/>
            </a:endParaRPr>
          </a:p>
          <a:p>
            <a:pPr fontAlgn="auto">
              <a:spcBef>
                <a:spcPts val="0"/>
              </a:spcBef>
              <a:spcAft>
                <a:spcPts val="0"/>
              </a:spcAft>
              <a:defRPr/>
            </a:pPr>
            <a:endParaRPr lang="it-IT" sz="2000" dirty="0">
              <a:latin typeface="Calibri" panose="020F0502020204030204" pitchFamily="34" charset="0"/>
              <a:cs typeface="Calibri" panose="020F0502020204030204" pitchFamily="34" charset="0"/>
            </a:endParaRPr>
          </a:p>
        </p:txBody>
      </p:sp>
      <p:pic>
        <p:nvPicPr>
          <p:cNvPr id="4" name="Immagine 3">
            <a:extLst/>
          </p:cNvPr>
          <p:cNvPicPr>
            <a:picLocks noChangeAspect="1"/>
          </p:cNvPicPr>
          <p:nvPr/>
        </p:nvPicPr>
        <p:blipFill>
          <a:blip r:embed="rId2" cstate="print">
            <a:extLst/>
          </a:blip>
          <a:stretch>
            <a:fillRect/>
          </a:stretch>
        </p:blipFill>
        <p:spPr>
          <a:xfrm>
            <a:off x="5422705" y="2060848"/>
            <a:ext cx="2742890" cy="1800924"/>
          </a:xfrm>
          <a:prstGeom prst="rect">
            <a:avLst/>
          </a:prstGeom>
          <a:ln>
            <a:noFill/>
          </a:ln>
          <a:effectLst>
            <a:softEdge rad="112500"/>
          </a:effectLst>
        </p:spPr>
      </p:pic>
      <p:pic>
        <p:nvPicPr>
          <p:cNvPr id="6" name="Immagine 5">
            <a:extLst/>
          </p:cNvPr>
          <p:cNvPicPr>
            <a:picLocks noChangeAspect="1"/>
          </p:cNvPicPr>
          <p:nvPr/>
        </p:nvPicPr>
        <p:blipFill>
          <a:blip r:embed="rId3" cstate="print">
            <a:extLst/>
          </a:blip>
          <a:stretch>
            <a:fillRect/>
          </a:stretch>
        </p:blipFill>
        <p:spPr>
          <a:xfrm>
            <a:off x="5422706" y="4029880"/>
            <a:ext cx="2742891" cy="1950024"/>
          </a:xfrm>
          <a:prstGeom prst="rect">
            <a:avLst/>
          </a:prstGeom>
          <a:ln>
            <a:noFill/>
          </a:ln>
          <a:effectLst>
            <a:softEdge rad="112500"/>
          </a:effectLst>
        </p:spPr>
      </p:pic>
      <p:sp>
        <p:nvSpPr>
          <p:cNvPr id="7" name="CasellaDiTesto 6">
            <a:extLst/>
          </p:cNvPr>
          <p:cNvSpPr txBox="1"/>
          <p:nvPr/>
        </p:nvSpPr>
        <p:spPr>
          <a:xfrm>
            <a:off x="395288" y="2060575"/>
            <a:ext cx="4537472" cy="4247317"/>
          </a:xfrm>
          <a:prstGeom prst="rect">
            <a:avLst/>
          </a:prstGeom>
          <a:noFill/>
        </p:spPr>
        <p:txBody>
          <a:bodyPr>
            <a:spAutoFit/>
          </a:bodyPr>
          <a:lstStyle/>
          <a:p>
            <a:pPr fontAlgn="auto">
              <a:spcBef>
                <a:spcPts val="0"/>
              </a:spcBef>
              <a:spcAft>
                <a:spcPts val="0"/>
              </a:spcAft>
              <a:defRPr/>
            </a:pPr>
            <a:r>
              <a:rPr lang="it-IT" sz="2100" dirty="0" smtClean="0">
                <a:solidFill>
                  <a:schemeClr val="bg1"/>
                </a:solidFill>
                <a:latin typeface="Calibri" panose="020F0502020204030204" pitchFamily="34" charset="0"/>
                <a:cs typeface="Calibri" panose="020F0502020204030204" pitchFamily="34" charset="0"/>
              </a:rPr>
              <a:t>NEW CLASSIFICATION</a:t>
            </a:r>
            <a:endParaRPr lang="it-IT" sz="2100" dirty="0">
              <a:solidFill>
                <a:schemeClr val="bg1"/>
              </a:solidFill>
              <a:latin typeface="Calibri" panose="020F0502020204030204" pitchFamily="34" charset="0"/>
              <a:cs typeface="Calibri" panose="020F0502020204030204" pitchFamily="34" charset="0"/>
            </a:endParaRPr>
          </a:p>
          <a:p>
            <a:pPr marL="342900" indent="-342900" fontAlgn="auto">
              <a:spcBef>
                <a:spcPts val="0"/>
              </a:spcBef>
              <a:spcAft>
                <a:spcPts val="0"/>
              </a:spcAft>
              <a:buFont typeface="Courier New" panose="02070309020205020404" pitchFamily="49" charset="0"/>
              <a:buChar char="o"/>
              <a:defRPr/>
            </a:pPr>
            <a:r>
              <a:rPr lang="it-IT" sz="2100" b="1" dirty="0">
                <a:solidFill>
                  <a:schemeClr val="bg1"/>
                </a:solidFill>
                <a:latin typeface="Calibri" panose="020F0502020204030204" pitchFamily="34" charset="0"/>
                <a:cs typeface="Calibri" panose="020F0502020204030204" pitchFamily="34" charset="0"/>
              </a:rPr>
              <a:t>DBD</a:t>
            </a:r>
            <a:r>
              <a:rPr lang="it-IT" sz="2100" dirty="0">
                <a:solidFill>
                  <a:schemeClr val="bg1"/>
                </a:solidFill>
                <a:latin typeface="Calibri" panose="020F0502020204030204" pitchFamily="34" charset="0"/>
                <a:cs typeface="Calibri" panose="020F0502020204030204" pitchFamily="34" charset="0"/>
              </a:rPr>
              <a:t> – </a:t>
            </a:r>
            <a:r>
              <a:rPr lang="it-IT" sz="2100" dirty="0" err="1">
                <a:solidFill>
                  <a:schemeClr val="bg1"/>
                </a:solidFill>
                <a:latin typeface="Calibri" panose="020F0502020204030204" pitchFamily="34" charset="0"/>
                <a:cs typeface="Calibri" panose="020F0502020204030204" pitchFamily="34" charset="0"/>
              </a:rPr>
              <a:t>Donation</a:t>
            </a:r>
            <a:r>
              <a:rPr lang="it-IT" sz="2100" dirty="0">
                <a:solidFill>
                  <a:schemeClr val="bg1"/>
                </a:solidFill>
                <a:latin typeface="Calibri" panose="020F0502020204030204" pitchFamily="34" charset="0"/>
                <a:cs typeface="Calibri" panose="020F0502020204030204" pitchFamily="34" charset="0"/>
              </a:rPr>
              <a:t> </a:t>
            </a:r>
            <a:r>
              <a:rPr lang="it-IT" sz="2100" dirty="0" err="1">
                <a:solidFill>
                  <a:schemeClr val="bg1"/>
                </a:solidFill>
                <a:latin typeface="Calibri" panose="020F0502020204030204" pitchFamily="34" charset="0"/>
                <a:cs typeface="Calibri" panose="020F0502020204030204" pitchFamily="34" charset="0"/>
              </a:rPr>
              <a:t>after</a:t>
            </a:r>
            <a:r>
              <a:rPr lang="it-IT" sz="2100" dirty="0">
                <a:solidFill>
                  <a:schemeClr val="bg1"/>
                </a:solidFill>
                <a:latin typeface="Calibri" panose="020F0502020204030204" pitchFamily="34" charset="0"/>
                <a:cs typeface="Calibri" panose="020F0502020204030204" pitchFamily="34" charset="0"/>
              </a:rPr>
              <a:t> brain </a:t>
            </a:r>
            <a:r>
              <a:rPr lang="it-IT" sz="2100" dirty="0" err="1">
                <a:solidFill>
                  <a:schemeClr val="bg1"/>
                </a:solidFill>
                <a:latin typeface="Calibri" panose="020F0502020204030204" pitchFamily="34" charset="0"/>
                <a:cs typeface="Calibri" panose="020F0502020204030204" pitchFamily="34" charset="0"/>
              </a:rPr>
              <a:t>death</a:t>
            </a:r>
            <a:endParaRPr lang="it-IT" sz="2100" dirty="0">
              <a:solidFill>
                <a:schemeClr val="bg1"/>
              </a:solidFill>
              <a:latin typeface="Calibri" panose="020F0502020204030204" pitchFamily="34" charset="0"/>
              <a:cs typeface="Calibri" panose="020F0502020204030204" pitchFamily="34" charset="0"/>
            </a:endParaRPr>
          </a:p>
          <a:p>
            <a:pPr marL="342900" indent="-342900" fontAlgn="auto">
              <a:spcBef>
                <a:spcPts val="0"/>
              </a:spcBef>
              <a:spcAft>
                <a:spcPts val="0"/>
              </a:spcAft>
              <a:buFont typeface="Courier New" panose="02070309020205020404" pitchFamily="49" charset="0"/>
              <a:buChar char="o"/>
              <a:defRPr/>
            </a:pPr>
            <a:r>
              <a:rPr lang="it-IT" sz="2100" b="1" dirty="0">
                <a:solidFill>
                  <a:schemeClr val="bg1"/>
                </a:solidFill>
                <a:latin typeface="Calibri" panose="020F0502020204030204" pitchFamily="34" charset="0"/>
                <a:cs typeface="Calibri" panose="020F0502020204030204" pitchFamily="34" charset="0"/>
              </a:rPr>
              <a:t>DCD</a:t>
            </a:r>
            <a:r>
              <a:rPr lang="it-IT" sz="2100" dirty="0">
                <a:solidFill>
                  <a:schemeClr val="bg1"/>
                </a:solidFill>
                <a:latin typeface="Calibri" panose="020F0502020204030204" pitchFamily="34" charset="0"/>
                <a:cs typeface="Calibri" panose="020F0502020204030204" pitchFamily="34" charset="0"/>
              </a:rPr>
              <a:t> – </a:t>
            </a:r>
            <a:r>
              <a:rPr lang="it-IT" sz="2100" dirty="0" err="1">
                <a:solidFill>
                  <a:schemeClr val="bg1"/>
                </a:solidFill>
                <a:latin typeface="Calibri" panose="020F0502020204030204" pitchFamily="34" charset="0"/>
                <a:cs typeface="Calibri" panose="020F0502020204030204" pitchFamily="34" charset="0"/>
              </a:rPr>
              <a:t>Donation</a:t>
            </a:r>
            <a:r>
              <a:rPr lang="it-IT" sz="2100" dirty="0">
                <a:solidFill>
                  <a:schemeClr val="bg1"/>
                </a:solidFill>
                <a:latin typeface="Calibri" panose="020F0502020204030204" pitchFamily="34" charset="0"/>
                <a:cs typeface="Calibri" panose="020F0502020204030204" pitchFamily="34" charset="0"/>
              </a:rPr>
              <a:t> </a:t>
            </a:r>
            <a:r>
              <a:rPr lang="it-IT" sz="2100" dirty="0" err="1">
                <a:solidFill>
                  <a:schemeClr val="bg1"/>
                </a:solidFill>
                <a:latin typeface="Calibri" panose="020F0502020204030204" pitchFamily="34" charset="0"/>
                <a:cs typeface="Calibri" panose="020F0502020204030204" pitchFamily="34" charset="0"/>
              </a:rPr>
              <a:t>after</a:t>
            </a:r>
            <a:r>
              <a:rPr lang="it-IT" sz="2100" dirty="0">
                <a:solidFill>
                  <a:schemeClr val="bg1"/>
                </a:solidFill>
                <a:latin typeface="Calibri" panose="020F0502020204030204" pitchFamily="34" charset="0"/>
                <a:cs typeface="Calibri" panose="020F0502020204030204" pitchFamily="34" charset="0"/>
              </a:rPr>
              <a:t> </a:t>
            </a:r>
            <a:r>
              <a:rPr lang="it-IT" sz="2100" dirty="0" err="1">
                <a:solidFill>
                  <a:schemeClr val="bg1"/>
                </a:solidFill>
                <a:latin typeface="Calibri" panose="020F0502020204030204" pitchFamily="34" charset="0"/>
                <a:cs typeface="Calibri" panose="020F0502020204030204" pitchFamily="34" charset="0"/>
              </a:rPr>
              <a:t>cardiac</a:t>
            </a:r>
            <a:r>
              <a:rPr lang="it-IT" sz="2100" dirty="0">
                <a:solidFill>
                  <a:schemeClr val="bg1"/>
                </a:solidFill>
                <a:latin typeface="Calibri" panose="020F0502020204030204" pitchFamily="34" charset="0"/>
                <a:cs typeface="Calibri" panose="020F0502020204030204" pitchFamily="34" charset="0"/>
              </a:rPr>
              <a:t> </a:t>
            </a:r>
            <a:r>
              <a:rPr lang="it-IT" sz="2100" dirty="0" err="1">
                <a:solidFill>
                  <a:schemeClr val="bg1"/>
                </a:solidFill>
                <a:latin typeface="Calibri" panose="020F0502020204030204" pitchFamily="34" charset="0"/>
                <a:cs typeface="Calibri" panose="020F0502020204030204" pitchFamily="34" charset="0"/>
              </a:rPr>
              <a:t>death</a:t>
            </a:r>
            <a:endParaRPr lang="it-IT" sz="2100" dirty="0">
              <a:solidFill>
                <a:schemeClr val="bg1"/>
              </a:solidFill>
              <a:latin typeface="Calibri" panose="020F0502020204030204" pitchFamily="34" charset="0"/>
              <a:cs typeface="Calibri" panose="020F0502020204030204" pitchFamily="34" charset="0"/>
            </a:endParaRPr>
          </a:p>
          <a:p>
            <a:pPr marL="342900" indent="-342900" fontAlgn="auto">
              <a:spcBef>
                <a:spcPts val="0"/>
              </a:spcBef>
              <a:spcAft>
                <a:spcPts val="0"/>
              </a:spcAft>
              <a:buFont typeface="Courier New" panose="02070309020205020404" pitchFamily="49" charset="0"/>
              <a:buChar char="o"/>
              <a:defRPr/>
            </a:pPr>
            <a:r>
              <a:rPr lang="it-IT" sz="2100" b="1" dirty="0">
                <a:solidFill>
                  <a:schemeClr val="bg1"/>
                </a:solidFill>
                <a:latin typeface="Calibri" panose="020F0502020204030204" pitchFamily="34" charset="0"/>
                <a:cs typeface="Calibri" panose="020F0502020204030204" pitchFamily="34" charset="0"/>
              </a:rPr>
              <a:t>ECD</a:t>
            </a:r>
            <a:r>
              <a:rPr lang="it-IT" sz="2100" dirty="0">
                <a:solidFill>
                  <a:schemeClr val="bg1"/>
                </a:solidFill>
                <a:latin typeface="Calibri" panose="020F0502020204030204" pitchFamily="34" charset="0"/>
                <a:cs typeface="Calibri" panose="020F0502020204030204" pitchFamily="34" charset="0"/>
              </a:rPr>
              <a:t> – Extended </a:t>
            </a:r>
            <a:r>
              <a:rPr lang="it-IT" sz="2100" dirty="0" err="1">
                <a:solidFill>
                  <a:schemeClr val="bg1"/>
                </a:solidFill>
                <a:latin typeface="Calibri" panose="020F0502020204030204" pitchFamily="34" charset="0"/>
                <a:cs typeface="Calibri" panose="020F0502020204030204" pitchFamily="34" charset="0"/>
              </a:rPr>
              <a:t>criteria</a:t>
            </a:r>
            <a:r>
              <a:rPr lang="it-IT" sz="2100" dirty="0">
                <a:solidFill>
                  <a:schemeClr val="bg1"/>
                </a:solidFill>
                <a:latin typeface="Calibri" panose="020F0502020204030204" pitchFamily="34" charset="0"/>
                <a:cs typeface="Calibri" panose="020F0502020204030204" pitchFamily="34" charset="0"/>
              </a:rPr>
              <a:t> </a:t>
            </a:r>
            <a:r>
              <a:rPr lang="it-IT" sz="2100" dirty="0" err="1">
                <a:solidFill>
                  <a:schemeClr val="bg1"/>
                </a:solidFill>
                <a:latin typeface="Calibri" panose="020F0502020204030204" pitchFamily="34" charset="0"/>
                <a:cs typeface="Calibri" panose="020F0502020204030204" pitchFamily="34" charset="0"/>
              </a:rPr>
              <a:t>donation</a:t>
            </a:r>
            <a:endParaRPr lang="it-IT" sz="2100" dirty="0">
              <a:solidFill>
                <a:schemeClr val="bg1"/>
              </a:solidFill>
              <a:latin typeface="Calibri" panose="020F0502020204030204" pitchFamily="34" charset="0"/>
              <a:cs typeface="Calibri" panose="020F0502020204030204" pitchFamily="34" charset="0"/>
            </a:endParaRPr>
          </a:p>
          <a:p>
            <a:pPr marL="342900" indent="-342900" fontAlgn="auto">
              <a:spcBef>
                <a:spcPts val="0"/>
              </a:spcBef>
              <a:spcAft>
                <a:spcPts val="0"/>
              </a:spcAft>
              <a:buFont typeface="Courier New" panose="02070309020205020404" pitchFamily="49" charset="0"/>
              <a:buChar char="o"/>
              <a:defRPr/>
            </a:pPr>
            <a:endParaRPr lang="it-IT" sz="2100" dirty="0">
              <a:solidFill>
                <a:schemeClr val="bg1"/>
              </a:solidFill>
              <a:latin typeface="Calibri" panose="020F0502020204030204" pitchFamily="34" charset="0"/>
              <a:cs typeface="Calibri" panose="020F0502020204030204" pitchFamily="34" charset="0"/>
            </a:endParaRPr>
          </a:p>
          <a:p>
            <a:pPr fontAlgn="auto">
              <a:spcBef>
                <a:spcPts val="0"/>
              </a:spcBef>
              <a:spcAft>
                <a:spcPts val="0"/>
              </a:spcAft>
              <a:defRPr/>
            </a:pPr>
            <a:r>
              <a:rPr lang="it-IT" sz="2100" dirty="0" smtClean="0">
                <a:solidFill>
                  <a:schemeClr val="bg1"/>
                </a:solidFill>
                <a:latin typeface="Calibri" panose="020F0502020204030204" pitchFamily="34" charset="0"/>
                <a:cs typeface="Calibri" panose="020F0502020204030204" pitchFamily="34" charset="0"/>
              </a:rPr>
              <a:t>CLASSIFICATION RELATED ON MODALITY PERFUSION BEFORE THE EXPLANT</a:t>
            </a:r>
            <a:endParaRPr lang="it-IT" sz="2100" dirty="0">
              <a:solidFill>
                <a:schemeClr val="bg1"/>
              </a:solidFill>
              <a:latin typeface="Calibri" panose="020F0502020204030204" pitchFamily="34" charset="0"/>
              <a:cs typeface="Calibri" panose="020F0502020204030204" pitchFamily="34" charset="0"/>
            </a:endParaRPr>
          </a:p>
          <a:p>
            <a:pPr marL="285750" indent="-285750" fontAlgn="auto">
              <a:spcBef>
                <a:spcPts val="0"/>
              </a:spcBef>
              <a:spcAft>
                <a:spcPts val="0"/>
              </a:spcAft>
              <a:buFont typeface="Wingdings" panose="05000000000000000000" pitchFamily="2" charset="2"/>
              <a:buChar char="§"/>
              <a:defRPr/>
            </a:pPr>
            <a:r>
              <a:rPr lang="it-IT" sz="2100" b="1" dirty="0">
                <a:solidFill>
                  <a:schemeClr val="bg1"/>
                </a:solidFill>
                <a:latin typeface="Calibri" panose="020F0502020204030204" pitchFamily="34" charset="0"/>
                <a:cs typeface="Calibri" panose="020F0502020204030204" pitchFamily="34" charset="0"/>
              </a:rPr>
              <a:t>DDNP</a:t>
            </a:r>
            <a:r>
              <a:rPr lang="it-IT" sz="2100" dirty="0">
                <a:solidFill>
                  <a:schemeClr val="bg1"/>
                </a:solidFill>
                <a:latin typeface="Calibri" panose="020F0502020204030204" pitchFamily="34" charset="0"/>
                <a:cs typeface="Calibri" panose="020F0502020204030204" pitchFamily="34" charset="0"/>
              </a:rPr>
              <a:t> – </a:t>
            </a:r>
            <a:r>
              <a:rPr lang="it-IT" sz="2100" dirty="0" err="1">
                <a:solidFill>
                  <a:schemeClr val="bg1"/>
                </a:solidFill>
                <a:latin typeface="Calibri" panose="020F0502020204030204" pitchFamily="34" charset="0"/>
                <a:cs typeface="Calibri" panose="020F0502020204030204" pitchFamily="34" charset="0"/>
              </a:rPr>
              <a:t>Deceased</a:t>
            </a:r>
            <a:r>
              <a:rPr lang="it-IT" sz="2100" dirty="0">
                <a:solidFill>
                  <a:schemeClr val="bg1"/>
                </a:solidFill>
                <a:latin typeface="Calibri" panose="020F0502020204030204" pitchFamily="34" charset="0"/>
                <a:cs typeface="Calibri" panose="020F0502020204030204" pitchFamily="34" charset="0"/>
              </a:rPr>
              <a:t> </a:t>
            </a:r>
            <a:r>
              <a:rPr lang="it-IT" sz="2100" dirty="0" err="1">
                <a:solidFill>
                  <a:schemeClr val="bg1"/>
                </a:solidFill>
                <a:latin typeface="Calibri" panose="020F0502020204030204" pitchFamily="34" charset="0"/>
                <a:cs typeface="Calibri" panose="020F0502020204030204" pitchFamily="34" charset="0"/>
              </a:rPr>
              <a:t>donor</a:t>
            </a:r>
            <a:r>
              <a:rPr lang="it-IT" sz="2100" dirty="0">
                <a:solidFill>
                  <a:schemeClr val="bg1"/>
                </a:solidFill>
                <a:latin typeface="Calibri" panose="020F0502020204030204" pitchFamily="34" charset="0"/>
                <a:cs typeface="Calibri" panose="020F0502020204030204" pitchFamily="34" charset="0"/>
              </a:rPr>
              <a:t> with </a:t>
            </a:r>
            <a:r>
              <a:rPr lang="it-IT" sz="2100" dirty="0" err="1">
                <a:solidFill>
                  <a:schemeClr val="bg1"/>
                </a:solidFill>
                <a:latin typeface="Calibri" panose="020F0502020204030204" pitchFamily="34" charset="0"/>
                <a:cs typeface="Calibri" panose="020F0502020204030204" pitchFamily="34" charset="0"/>
              </a:rPr>
              <a:t>natural</a:t>
            </a:r>
            <a:r>
              <a:rPr lang="it-IT" sz="2100" dirty="0">
                <a:solidFill>
                  <a:schemeClr val="bg1"/>
                </a:solidFill>
                <a:latin typeface="Calibri" panose="020F0502020204030204" pitchFamily="34" charset="0"/>
                <a:cs typeface="Calibri" panose="020F0502020204030204" pitchFamily="34" charset="0"/>
              </a:rPr>
              <a:t> </a:t>
            </a:r>
            <a:r>
              <a:rPr lang="it-IT" sz="2100" dirty="0" err="1">
                <a:solidFill>
                  <a:schemeClr val="bg1"/>
                </a:solidFill>
                <a:latin typeface="Calibri" panose="020F0502020204030204" pitchFamily="34" charset="0"/>
                <a:cs typeface="Calibri" panose="020F0502020204030204" pitchFamily="34" charset="0"/>
              </a:rPr>
              <a:t>perfusion</a:t>
            </a:r>
            <a:r>
              <a:rPr lang="it-IT" sz="2100" dirty="0">
                <a:solidFill>
                  <a:schemeClr val="bg1"/>
                </a:solidFill>
                <a:latin typeface="Calibri" panose="020F0502020204030204" pitchFamily="34" charset="0"/>
                <a:cs typeface="Calibri" panose="020F0502020204030204" pitchFamily="34" charset="0"/>
              </a:rPr>
              <a:t> (DBD)</a:t>
            </a:r>
          </a:p>
          <a:p>
            <a:pPr marL="285750" indent="-285750" fontAlgn="auto">
              <a:spcBef>
                <a:spcPts val="0"/>
              </a:spcBef>
              <a:spcAft>
                <a:spcPts val="0"/>
              </a:spcAft>
              <a:buFont typeface="Wingdings" panose="05000000000000000000" pitchFamily="2" charset="2"/>
              <a:buChar char="§"/>
              <a:defRPr/>
            </a:pPr>
            <a:r>
              <a:rPr lang="it-IT" sz="2100" b="1" dirty="0">
                <a:solidFill>
                  <a:schemeClr val="bg1"/>
                </a:solidFill>
                <a:latin typeface="Calibri" panose="020F0502020204030204" pitchFamily="34" charset="0"/>
                <a:cs typeface="Calibri" panose="020F0502020204030204" pitchFamily="34" charset="0"/>
              </a:rPr>
              <a:t>DDAP</a:t>
            </a:r>
            <a:r>
              <a:rPr lang="it-IT" sz="2100" dirty="0">
                <a:solidFill>
                  <a:schemeClr val="bg1"/>
                </a:solidFill>
                <a:latin typeface="Calibri" panose="020F0502020204030204" pitchFamily="34" charset="0"/>
                <a:cs typeface="Calibri" panose="020F0502020204030204" pitchFamily="34" charset="0"/>
              </a:rPr>
              <a:t> – </a:t>
            </a:r>
            <a:r>
              <a:rPr lang="it-IT" sz="2100" dirty="0" err="1">
                <a:solidFill>
                  <a:schemeClr val="bg1"/>
                </a:solidFill>
                <a:latin typeface="Calibri" panose="020F0502020204030204" pitchFamily="34" charset="0"/>
                <a:cs typeface="Calibri" panose="020F0502020204030204" pitchFamily="34" charset="0"/>
              </a:rPr>
              <a:t>Deceased</a:t>
            </a:r>
            <a:r>
              <a:rPr lang="it-IT" sz="2100" dirty="0">
                <a:solidFill>
                  <a:schemeClr val="bg1"/>
                </a:solidFill>
                <a:latin typeface="Calibri" panose="020F0502020204030204" pitchFamily="34" charset="0"/>
                <a:cs typeface="Calibri" panose="020F0502020204030204" pitchFamily="34" charset="0"/>
              </a:rPr>
              <a:t> </a:t>
            </a:r>
            <a:r>
              <a:rPr lang="it-IT" sz="2100" dirty="0" err="1">
                <a:solidFill>
                  <a:schemeClr val="bg1"/>
                </a:solidFill>
                <a:latin typeface="Calibri" panose="020F0502020204030204" pitchFamily="34" charset="0"/>
                <a:cs typeface="Calibri" panose="020F0502020204030204" pitchFamily="34" charset="0"/>
              </a:rPr>
              <a:t>donor</a:t>
            </a:r>
            <a:r>
              <a:rPr lang="it-IT" sz="2100" dirty="0">
                <a:solidFill>
                  <a:schemeClr val="bg1"/>
                </a:solidFill>
                <a:latin typeface="Calibri" panose="020F0502020204030204" pitchFamily="34" charset="0"/>
                <a:cs typeface="Calibri" panose="020F0502020204030204" pitchFamily="34" charset="0"/>
              </a:rPr>
              <a:t> with </a:t>
            </a:r>
            <a:r>
              <a:rPr lang="it-IT" sz="2100" dirty="0" err="1">
                <a:solidFill>
                  <a:schemeClr val="bg1"/>
                </a:solidFill>
                <a:latin typeface="Calibri" panose="020F0502020204030204" pitchFamily="34" charset="0"/>
                <a:cs typeface="Calibri" panose="020F0502020204030204" pitchFamily="34" charset="0"/>
              </a:rPr>
              <a:t>absent</a:t>
            </a:r>
            <a:r>
              <a:rPr lang="it-IT" sz="2100" dirty="0">
                <a:solidFill>
                  <a:schemeClr val="bg1"/>
                </a:solidFill>
                <a:latin typeface="Calibri" panose="020F0502020204030204" pitchFamily="34" charset="0"/>
                <a:cs typeface="Calibri" panose="020F0502020204030204" pitchFamily="34" charset="0"/>
              </a:rPr>
              <a:t> or </a:t>
            </a:r>
            <a:r>
              <a:rPr lang="it-IT" sz="2100" dirty="0" err="1">
                <a:solidFill>
                  <a:schemeClr val="bg1"/>
                </a:solidFill>
                <a:latin typeface="Calibri" panose="020F0502020204030204" pitchFamily="34" charset="0"/>
                <a:cs typeface="Calibri" panose="020F0502020204030204" pitchFamily="34" charset="0"/>
              </a:rPr>
              <a:t>artificial</a:t>
            </a:r>
            <a:r>
              <a:rPr lang="it-IT" sz="2100" dirty="0">
                <a:solidFill>
                  <a:schemeClr val="bg1"/>
                </a:solidFill>
                <a:latin typeface="Calibri" panose="020F0502020204030204" pitchFamily="34" charset="0"/>
                <a:cs typeface="Calibri" panose="020F0502020204030204" pitchFamily="34" charset="0"/>
              </a:rPr>
              <a:t> </a:t>
            </a:r>
            <a:r>
              <a:rPr lang="it-IT" sz="2100" dirty="0" err="1">
                <a:solidFill>
                  <a:schemeClr val="bg1"/>
                </a:solidFill>
                <a:latin typeface="Calibri" panose="020F0502020204030204" pitchFamily="34" charset="0"/>
                <a:cs typeface="Calibri" panose="020F0502020204030204" pitchFamily="34" charset="0"/>
              </a:rPr>
              <a:t>perfusion</a:t>
            </a:r>
            <a:r>
              <a:rPr lang="it-IT" sz="2100" dirty="0">
                <a:solidFill>
                  <a:schemeClr val="bg1"/>
                </a:solidFill>
                <a:latin typeface="Calibri" panose="020F0502020204030204" pitchFamily="34" charset="0"/>
                <a:cs typeface="Calibri" panose="020F0502020204030204" pitchFamily="34" charset="0"/>
              </a:rPr>
              <a:t> (DCD)</a:t>
            </a:r>
          </a:p>
          <a:p>
            <a:pPr marL="285750" indent="-285750" fontAlgn="auto">
              <a:spcBef>
                <a:spcPts val="0"/>
              </a:spcBef>
              <a:spcAft>
                <a:spcPts val="0"/>
              </a:spcAft>
              <a:buFont typeface="Wingdings" panose="05000000000000000000" pitchFamily="2" charset="2"/>
              <a:buChar char="§"/>
              <a:defRPr/>
            </a:pPr>
            <a:endParaRPr lang="it-IT" dirty="0">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1"/>
          <p:cNvSpPr txBox="1">
            <a:spLocks noChangeArrowheads="1"/>
          </p:cNvSpPr>
          <p:nvPr/>
        </p:nvSpPr>
        <p:spPr bwMode="auto">
          <a:xfrm>
            <a:off x="539552" y="332656"/>
            <a:ext cx="7703344" cy="523220"/>
          </a:xfrm>
          <a:prstGeom prst="rect">
            <a:avLst/>
          </a:prstGeom>
          <a:noFill/>
          <a:ln w="9525">
            <a:noFill/>
            <a:miter lim="800000"/>
            <a:headEnd/>
            <a:tailEnd/>
          </a:ln>
        </p:spPr>
        <p:txBody>
          <a:bodyPr>
            <a:spAutoFit/>
          </a:bodyPr>
          <a:lstStyle/>
          <a:p>
            <a:pPr algn="ctr"/>
            <a:r>
              <a:rPr lang="it-IT" altLang="it-IT" sz="2800" b="1" dirty="0" smtClean="0">
                <a:solidFill>
                  <a:srgbClr val="FFFF00"/>
                </a:solidFill>
                <a:latin typeface="Arial" pitchFamily="34" charset="0"/>
                <a:cs typeface="Arial" pitchFamily="34" charset="0"/>
              </a:rPr>
              <a:t>In Situ </a:t>
            </a:r>
            <a:r>
              <a:rPr lang="it-IT" altLang="it-IT" sz="2800" b="1" dirty="0" err="1" smtClean="0">
                <a:solidFill>
                  <a:srgbClr val="FFFF00"/>
                </a:solidFill>
                <a:latin typeface="Arial" pitchFamily="34" charset="0"/>
                <a:cs typeface="Arial" pitchFamily="34" charset="0"/>
              </a:rPr>
              <a:t>Regional</a:t>
            </a:r>
            <a:r>
              <a:rPr lang="it-IT" altLang="it-IT" sz="2800" b="1" dirty="0" smtClean="0">
                <a:solidFill>
                  <a:srgbClr val="FFFF00"/>
                </a:solidFill>
                <a:latin typeface="Arial" pitchFamily="34" charset="0"/>
                <a:cs typeface="Arial" pitchFamily="34" charset="0"/>
              </a:rPr>
              <a:t> </a:t>
            </a:r>
            <a:r>
              <a:rPr lang="it-IT" altLang="it-IT" sz="2800" b="1" dirty="0" err="1" smtClean="0">
                <a:solidFill>
                  <a:srgbClr val="FFFF00"/>
                </a:solidFill>
                <a:latin typeface="Arial" pitchFamily="34" charset="0"/>
                <a:cs typeface="Arial" pitchFamily="34" charset="0"/>
              </a:rPr>
              <a:t>Perfusion</a:t>
            </a:r>
            <a:endParaRPr lang="it-IT" altLang="it-IT" sz="2800" b="1" dirty="0">
              <a:solidFill>
                <a:srgbClr val="FFFF00"/>
              </a:solidFill>
              <a:latin typeface="Arial" pitchFamily="34" charset="0"/>
              <a:cs typeface="Arial" pitchFamily="34" charset="0"/>
            </a:endParaRPr>
          </a:p>
        </p:txBody>
      </p:sp>
      <p:sp>
        <p:nvSpPr>
          <p:cNvPr id="20483" name="CasellaDiTesto 2"/>
          <p:cNvSpPr txBox="1">
            <a:spLocks noChangeArrowheads="1"/>
          </p:cNvSpPr>
          <p:nvPr/>
        </p:nvSpPr>
        <p:spPr bwMode="auto">
          <a:xfrm>
            <a:off x="323850" y="836613"/>
            <a:ext cx="8820150" cy="6001643"/>
          </a:xfrm>
          <a:prstGeom prst="rect">
            <a:avLst/>
          </a:prstGeom>
          <a:noFill/>
          <a:ln w="9525">
            <a:noFill/>
            <a:miter lim="800000"/>
            <a:headEnd/>
            <a:tailEnd/>
          </a:ln>
        </p:spPr>
        <p:txBody>
          <a:bodyPr>
            <a:spAutoFit/>
          </a:bodyPr>
          <a:lstStyle/>
          <a:p>
            <a:r>
              <a:rPr lang="it-IT" sz="2400" dirty="0" smtClean="0">
                <a:solidFill>
                  <a:srgbClr val="FFFF00"/>
                </a:solidFill>
                <a:latin typeface="Calibri" pitchFamily="34" charset="0"/>
                <a:cs typeface="Calibri" pitchFamily="34" charset="0"/>
              </a:rPr>
              <a:t>OBJECTIVE:</a:t>
            </a:r>
            <a:endParaRPr lang="it-IT" sz="2400" dirty="0">
              <a:solidFill>
                <a:srgbClr val="FFFF00"/>
              </a:solidFill>
              <a:latin typeface="Calibri" pitchFamily="34" charset="0"/>
              <a:cs typeface="Calibri" pitchFamily="34" charset="0"/>
            </a:endParaRPr>
          </a:p>
          <a:p>
            <a:r>
              <a:rPr lang="it-IT" sz="2400" dirty="0" err="1" smtClean="0">
                <a:solidFill>
                  <a:schemeClr val="bg1"/>
                </a:solidFill>
                <a:latin typeface="Calibri" pitchFamily="34" charset="0"/>
                <a:cs typeface="Calibri" pitchFamily="34" charset="0"/>
              </a:rPr>
              <a:t>Prevent</a:t>
            </a:r>
            <a:r>
              <a:rPr lang="it-IT" sz="2400" dirty="0" smtClean="0">
                <a:solidFill>
                  <a:schemeClr val="bg1"/>
                </a:solidFill>
                <a:latin typeface="Calibri" pitchFamily="34" charset="0"/>
                <a:cs typeface="Calibri" pitchFamily="34" charset="0"/>
              </a:rPr>
              <a:t> the </a:t>
            </a:r>
            <a:r>
              <a:rPr lang="it-IT" sz="2400" dirty="0" err="1" smtClean="0">
                <a:solidFill>
                  <a:schemeClr val="bg1"/>
                </a:solidFill>
                <a:latin typeface="Calibri" pitchFamily="34" charset="0"/>
                <a:cs typeface="Calibri" pitchFamily="34" charset="0"/>
              </a:rPr>
              <a:t>ischaemic</a:t>
            </a:r>
            <a:r>
              <a:rPr lang="it-IT" sz="2400" dirty="0" smtClean="0">
                <a:solidFill>
                  <a:schemeClr val="bg1"/>
                </a:solidFill>
                <a:latin typeface="Calibri" pitchFamily="34" charset="0"/>
                <a:cs typeface="Calibri" pitchFamily="34" charset="0"/>
              </a:rPr>
              <a:t> </a:t>
            </a:r>
            <a:r>
              <a:rPr lang="it-IT" sz="2400" dirty="0" err="1" smtClean="0">
                <a:solidFill>
                  <a:schemeClr val="bg1"/>
                </a:solidFill>
                <a:latin typeface="Calibri" pitchFamily="34" charset="0"/>
                <a:cs typeface="Calibri" pitchFamily="34" charset="0"/>
              </a:rPr>
              <a:t>irreversible</a:t>
            </a:r>
            <a:r>
              <a:rPr lang="it-IT" sz="2400" dirty="0" smtClean="0">
                <a:solidFill>
                  <a:schemeClr val="bg1"/>
                </a:solidFill>
                <a:latin typeface="Calibri" pitchFamily="34" charset="0"/>
                <a:cs typeface="Calibri" pitchFamily="34" charset="0"/>
              </a:rPr>
              <a:t> </a:t>
            </a:r>
            <a:r>
              <a:rPr lang="it-IT" sz="2400" dirty="0" err="1" smtClean="0">
                <a:solidFill>
                  <a:schemeClr val="bg1"/>
                </a:solidFill>
                <a:latin typeface="Calibri" pitchFamily="34" charset="0"/>
                <a:cs typeface="Calibri" pitchFamily="34" charset="0"/>
              </a:rPr>
              <a:t>damage</a:t>
            </a:r>
            <a:r>
              <a:rPr lang="it-IT" sz="2400" dirty="0" smtClean="0">
                <a:solidFill>
                  <a:schemeClr val="bg1"/>
                </a:solidFill>
                <a:latin typeface="Calibri" pitchFamily="34" charset="0"/>
                <a:cs typeface="Calibri" pitchFamily="34" charset="0"/>
              </a:rPr>
              <a:t> and </a:t>
            </a:r>
            <a:r>
              <a:rPr lang="it-IT" sz="2400" dirty="0" err="1" smtClean="0">
                <a:solidFill>
                  <a:schemeClr val="bg1"/>
                </a:solidFill>
                <a:latin typeface="Calibri" pitchFamily="34" charset="0"/>
                <a:cs typeface="Calibri" pitchFamily="34" charset="0"/>
              </a:rPr>
              <a:t>recovery</a:t>
            </a:r>
            <a:r>
              <a:rPr lang="it-IT" sz="2400" dirty="0" smtClean="0">
                <a:solidFill>
                  <a:schemeClr val="bg1"/>
                </a:solidFill>
                <a:latin typeface="Calibri" pitchFamily="34" charset="0"/>
                <a:cs typeface="Calibri" pitchFamily="34" charset="0"/>
              </a:rPr>
              <a:t> </a:t>
            </a:r>
            <a:r>
              <a:rPr lang="it-IT" sz="2400" smtClean="0">
                <a:solidFill>
                  <a:schemeClr val="bg1"/>
                </a:solidFill>
                <a:latin typeface="Calibri" pitchFamily="34" charset="0"/>
                <a:cs typeface="Calibri" pitchFamily="34" charset="0"/>
              </a:rPr>
              <a:t>from </a:t>
            </a:r>
            <a:r>
              <a:rPr lang="it-IT" sz="2400" dirty="0" smtClean="0">
                <a:solidFill>
                  <a:schemeClr val="bg1"/>
                </a:solidFill>
                <a:latin typeface="Calibri" pitchFamily="34" charset="0"/>
                <a:cs typeface="Calibri" pitchFamily="34" charset="0"/>
              </a:rPr>
              <a:t>‘’ </a:t>
            </a:r>
            <a:r>
              <a:rPr lang="it-IT" sz="2400" dirty="0" err="1" smtClean="0">
                <a:solidFill>
                  <a:schemeClr val="bg1"/>
                </a:solidFill>
                <a:latin typeface="Calibri" pitchFamily="34" charset="0"/>
                <a:cs typeface="Calibri" pitchFamily="34" charset="0"/>
              </a:rPr>
              <a:t>warm</a:t>
            </a:r>
            <a:r>
              <a:rPr lang="it-IT" sz="2400" dirty="0" smtClean="0">
                <a:solidFill>
                  <a:schemeClr val="bg1"/>
                </a:solidFill>
                <a:latin typeface="Calibri" pitchFamily="34" charset="0"/>
                <a:cs typeface="Calibri" pitchFamily="34" charset="0"/>
              </a:rPr>
              <a:t> </a:t>
            </a:r>
            <a:r>
              <a:rPr lang="it-IT" sz="2400" dirty="0" err="1" smtClean="0">
                <a:solidFill>
                  <a:schemeClr val="bg1"/>
                </a:solidFill>
                <a:latin typeface="Calibri" pitchFamily="34" charset="0"/>
                <a:cs typeface="Calibri" pitchFamily="34" charset="0"/>
              </a:rPr>
              <a:t>ischaemic</a:t>
            </a:r>
            <a:r>
              <a:rPr lang="it-IT" sz="2400" dirty="0" smtClean="0">
                <a:solidFill>
                  <a:schemeClr val="bg1"/>
                </a:solidFill>
                <a:latin typeface="Calibri" pitchFamily="34" charset="0"/>
                <a:cs typeface="Calibri" pitchFamily="34" charset="0"/>
              </a:rPr>
              <a:t> </a:t>
            </a:r>
            <a:r>
              <a:rPr lang="it-IT" sz="2400" dirty="0" err="1" smtClean="0">
                <a:solidFill>
                  <a:schemeClr val="bg1"/>
                </a:solidFill>
                <a:latin typeface="Calibri" pitchFamily="34" charset="0"/>
                <a:cs typeface="Calibri" pitchFamily="34" charset="0"/>
              </a:rPr>
              <a:t>damage</a:t>
            </a:r>
            <a:r>
              <a:rPr lang="it-IT" sz="2400" dirty="0" smtClean="0">
                <a:solidFill>
                  <a:schemeClr val="bg1"/>
                </a:solidFill>
                <a:latin typeface="Calibri" pitchFamily="34" charset="0"/>
                <a:cs typeface="Calibri" pitchFamily="34" charset="0"/>
              </a:rPr>
              <a:t>’’</a:t>
            </a:r>
            <a:endParaRPr lang="it-IT" sz="2400" dirty="0">
              <a:solidFill>
                <a:schemeClr val="bg1"/>
              </a:solidFill>
              <a:latin typeface="Calibri" pitchFamily="34" charset="0"/>
              <a:cs typeface="Calibri" pitchFamily="34" charset="0"/>
            </a:endParaRPr>
          </a:p>
          <a:p>
            <a:endParaRPr lang="it-IT" sz="2400" dirty="0">
              <a:latin typeface="Calibri" pitchFamily="34" charset="0"/>
              <a:cs typeface="Calibri" pitchFamily="34" charset="0"/>
            </a:endParaRPr>
          </a:p>
          <a:p>
            <a:endParaRPr lang="it-IT" sz="2400" dirty="0">
              <a:latin typeface="Calibri" pitchFamily="34" charset="0"/>
              <a:cs typeface="Calibri" pitchFamily="34" charset="0"/>
            </a:endParaRPr>
          </a:p>
          <a:p>
            <a:r>
              <a:rPr lang="it-IT" sz="2400" i="1" dirty="0">
                <a:solidFill>
                  <a:srgbClr val="FFFF00"/>
                </a:solidFill>
                <a:latin typeface="Calibri" pitchFamily="34" charset="0"/>
                <a:cs typeface="Calibri" pitchFamily="34" charset="0"/>
              </a:rPr>
              <a:t>KEY POINTS:</a:t>
            </a:r>
          </a:p>
          <a:p>
            <a:pPr>
              <a:buFont typeface="Arial" pitchFamily="34" charset="0"/>
              <a:buChar char="•"/>
            </a:pPr>
            <a:r>
              <a:rPr lang="it-IT" sz="2400" i="1" dirty="0" err="1" smtClean="0">
                <a:solidFill>
                  <a:schemeClr val="bg1"/>
                </a:solidFill>
                <a:latin typeface="Calibri" pitchFamily="34" charset="0"/>
                <a:cs typeface="Calibri" pitchFamily="34" charset="0"/>
              </a:rPr>
              <a:t>Recovery</a:t>
            </a:r>
            <a:r>
              <a:rPr lang="it-IT" sz="2400" i="1" dirty="0" smtClean="0">
                <a:solidFill>
                  <a:schemeClr val="bg1"/>
                </a:solidFill>
                <a:latin typeface="Calibri" pitchFamily="34" charset="0"/>
                <a:cs typeface="Calibri" pitchFamily="34" charset="0"/>
              </a:rPr>
              <a:t> </a:t>
            </a:r>
            <a:r>
              <a:rPr lang="it-IT" sz="2400" i="1" dirty="0" err="1" smtClean="0">
                <a:solidFill>
                  <a:schemeClr val="bg1"/>
                </a:solidFill>
                <a:latin typeface="Calibri" pitchFamily="34" charset="0"/>
                <a:cs typeface="Calibri" pitchFamily="34" charset="0"/>
              </a:rPr>
              <a:t>of</a:t>
            </a:r>
            <a:r>
              <a:rPr lang="it-IT" sz="2400" i="1" dirty="0" smtClean="0">
                <a:solidFill>
                  <a:schemeClr val="bg1"/>
                </a:solidFill>
                <a:latin typeface="Calibri" pitchFamily="34" charset="0"/>
                <a:cs typeface="Calibri" pitchFamily="34" charset="0"/>
              </a:rPr>
              <a:t> O2 flow</a:t>
            </a:r>
            <a:endParaRPr lang="it-IT" sz="2400" i="1" dirty="0">
              <a:solidFill>
                <a:schemeClr val="bg1"/>
              </a:solidFill>
              <a:latin typeface="Calibri" pitchFamily="34" charset="0"/>
              <a:cs typeface="Calibri" pitchFamily="34" charset="0"/>
            </a:endParaRPr>
          </a:p>
          <a:p>
            <a:pPr>
              <a:buFont typeface="Arial" pitchFamily="34" charset="0"/>
              <a:buChar char="•"/>
            </a:pPr>
            <a:r>
              <a:rPr lang="it-IT" sz="2400" i="1" dirty="0" err="1" smtClean="0">
                <a:solidFill>
                  <a:schemeClr val="bg1"/>
                </a:solidFill>
                <a:latin typeface="Calibri" pitchFamily="34" charset="0"/>
                <a:cs typeface="Calibri" pitchFamily="34" charset="0"/>
              </a:rPr>
              <a:t>Metabolic</a:t>
            </a:r>
            <a:r>
              <a:rPr lang="it-IT" sz="2400" i="1" dirty="0" smtClean="0">
                <a:solidFill>
                  <a:schemeClr val="bg1"/>
                </a:solidFill>
                <a:latin typeface="Calibri" pitchFamily="34" charset="0"/>
                <a:cs typeface="Calibri" pitchFamily="34" charset="0"/>
              </a:rPr>
              <a:t> </a:t>
            </a:r>
            <a:r>
              <a:rPr lang="it-IT" sz="2400" i="1" dirty="0" err="1" smtClean="0">
                <a:solidFill>
                  <a:schemeClr val="bg1"/>
                </a:solidFill>
                <a:latin typeface="Calibri" pitchFamily="34" charset="0"/>
                <a:cs typeface="Calibri" pitchFamily="34" charset="0"/>
              </a:rPr>
              <a:t>support</a:t>
            </a:r>
            <a:endParaRPr lang="it-IT" sz="2400" i="1" dirty="0">
              <a:solidFill>
                <a:schemeClr val="bg1"/>
              </a:solidFill>
              <a:latin typeface="Calibri" pitchFamily="34" charset="0"/>
              <a:cs typeface="Calibri" pitchFamily="34" charset="0"/>
            </a:endParaRPr>
          </a:p>
          <a:p>
            <a:pPr>
              <a:buFont typeface="Arial" pitchFamily="34" charset="0"/>
              <a:buChar char="•"/>
            </a:pPr>
            <a:r>
              <a:rPr lang="it-IT" sz="2400" i="1" dirty="0" err="1" smtClean="0">
                <a:solidFill>
                  <a:schemeClr val="bg1"/>
                </a:solidFill>
                <a:latin typeface="Calibri" pitchFamily="34" charset="0"/>
                <a:cs typeface="Calibri" pitchFamily="34" charset="0"/>
              </a:rPr>
              <a:t>Less</a:t>
            </a:r>
            <a:r>
              <a:rPr lang="it-IT" sz="2400" i="1" dirty="0" smtClean="0">
                <a:solidFill>
                  <a:schemeClr val="bg1"/>
                </a:solidFill>
                <a:latin typeface="Calibri" pitchFamily="34" charset="0"/>
                <a:cs typeface="Calibri" pitchFamily="34" charset="0"/>
              </a:rPr>
              <a:t> </a:t>
            </a:r>
            <a:r>
              <a:rPr lang="it-IT" sz="2400" i="1" dirty="0" err="1" smtClean="0">
                <a:solidFill>
                  <a:schemeClr val="bg1"/>
                </a:solidFill>
                <a:latin typeface="Calibri" pitchFamily="34" charset="0"/>
                <a:cs typeface="Calibri" pitchFamily="34" charset="0"/>
              </a:rPr>
              <a:t>time</a:t>
            </a:r>
            <a:r>
              <a:rPr lang="it-IT" sz="2400" i="1" dirty="0" smtClean="0">
                <a:solidFill>
                  <a:schemeClr val="bg1"/>
                </a:solidFill>
                <a:latin typeface="Calibri" pitchFamily="34" charset="0"/>
                <a:cs typeface="Calibri" pitchFamily="34" charset="0"/>
              </a:rPr>
              <a:t> </a:t>
            </a:r>
            <a:r>
              <a:rPr lang="it-IT" sz="2400" i="1" dirty="0" err="1" smtClean="0">
                <a:solidFill>
                  <a:schemeClr val="bg1"/>
                </a:solidFill>
                <a:latin typeface="Calibri" pitchFamily="34" charset="0"/>
                <a:cs typeface="Calibri" pitchFamily="34" charset="0"/>
              </a:rPr>
              <a:t>spending</a:t>
            </a:r>
            <a:endParaRPr lang="it-IT" sz="2400" i="1" dirty="0">
              <a:solidFill>
                <a:schemeClr val="bg1"/>
              </a:solidFill>
              <a:latin typeface="Calibri" pitchFamily="34" charset="0"/>
              <a:cs typeface="Calibri" pitchFamily="34" charset="0"/>
            </a:endParaRPr>
          </a:p>
          <a:p>
            <a:pPr>
              <a:buFont typeface="Arial" pitchFamily="34" charset="0"/>
              <a:buChar char="•"/>
            </a:pPr>
            <a:r>
              <a:rPr lang="it-IT" sz="2400" i="1" dirty="0" err="1" smtClean="0">
                <a:solidFill>
                  <a:schemeClr val="bg1"/>
                </a:solidFill>
                <a:latin typeface="Calibri" pitchFamily="34" charset="0"/>
                <a:cs typeface="Calibri" pitchFamily="34" charset="0"/>
              </a:rPr>
              <a:t>Functional</a:t>
            </a:r>
            <a:r>
              <a:rPr lang="it-IT" sz="2400" i="1" dirty="0" smtClean="0">
                <a:solidFill>
                  <a:schemeClr val="bg1"/>
                </a:solidFill>
                <a:latin typeface="Calibri" pitchFamily="34" charset="0"/>
                <a:cs typeface="Calibri" pitchFamily="34" charset="0"/>
              </a:rPr>
              <a:t> </a:t>
            </a:r>
            <a:r>
              <a:rPr lang="it-IT" sz="2400" i="1" dirty="0" err="1" smtClean="0">
                <a:solidFill>
                  <a:schemeClr val="bg1"/>
                </a:solidFill>
                <a:latin typeface="Calibri" pitchFamily="34" charset="0"/>
                <a:cs typeface="Calibri" pitchFamily="34" charset="0"/>
              </a:rPr>
              <a:t>valutation</a:t>
            </a:r>
            <a:endParaRPr lang="it-IT" sz="2400" i="1" dirty="0">
              <a:solidFill>
                <a:schemeClr val="bg1"/>
              </a:solidFill>
              <a:latin typeface="Calibri" pitchFamily="34" charset="0"/>
              <a:cs typeface="Calibri" pitchFamily="34" charset="0"/>
            </a:endParaRPr>
          </a:p>
          <a:p>
            <a:endParaRPr lang="it-IT" sz="2400" i="1" dirty="0">
              <a:latin typeface="Calibri" pitchFamily="34" charset="0"/>
              <a:cs typeface="Calibri" pitchFamily="34" charset="0"/>
            </a:endParaRPr>
          </a:p>
          <a:p>
            <a:endParaRPr lang="it-IT" sz="2400" i="1" dirty="0">
              <a:latin typeface="Calibri" pitchFamily="34" charset="0"/>
              <a:cs typeface="Calibri" pitchFamily="34" charset="0"/>
            </a:endParaRPr>
          </a:p>
          <a:p>
            <a:r>
              <a:rPr lang="it-IT" sz="2400" i="1" dirty="0" smtClean="0">
                <a:solidFill>
                  <a:srgbClr val="FFFF00"/>
                </a:solidFill>
                <a:latin typeface="Calibri" pitchFamily="34" charset="0"/>
                <a:cs typeface="Calibri" pitchFamily="34" charset="0"/>
              </a:rPr>
              <a:t>TECHNICAL ASPECTS:</a:t>
            </a:r>
            <a:endParaRPr lang="it-IT" sz="2400" i="1" dirty="0">
              <a:solidFill>
                <a:srgbClr val="FFFF00"/>
              </a:solidFill>
              <a:latin typeface="Calibri" pitchFamily="34" charset="0"/>
              <a:cs typeface="Calibri" pitchFamily="34" charset="0"/>
            </a:endParaRPr>
          </a:p>
          <a:p>
            <a:pPr>
              <a:buFont typeface="Impact" pitchFamily="34" charset="0"/>
              <a:buAutoNum type="arabicPeriod"/>
            </a:pPr>
            <a:r>
              <a:rPr lang="it-IT" sz="2400" i="1" dirty="0" err="1" smtClean="0">
                <a:solidFill>
                  <a:schemeClr val="bg1"/>
                </a:solidFill>
                <a:latin typeface="Calibri" pitchFamily="34" charset="0"/>
                <a:cs typeface="Calibri" pitchFamily="34" charset="0"/>
              </a:rPr>
              <a:t>Regional</a:t>
            </a:r>
            <a:r>
              <a:rPr lang="it-IT" sz="2400" i="1" dirty="0" smtClean="0">
                <a:solidFill>
                  <a:schemeClr val="bg1"/>
                </a:solidFill>
                <a:latin typeface="Calibri" pitchFamily="34" charset="0"/>
                <a:cs typeface="Calibri" pitchFamily="34" charset="0"/>
              </a:rPr>
              <a:t> </a:t>
            </a:r>
            <a:r>
              <a:rPr lang="it-IT" sz="2400" i="1" dirty="0" err="1" smtClean="0">
                <a:solidFill>
                  <a:schemeClr val="bg1"/>
                </a:solidFill>
                <a:latin typeface="Calibri" pitchFamily="34" charset="0"/>
                <a:cs typeface="Calibri" pitchFamily="34" charset="0"/>
              </a:rPr>
              <a:t>perfusion</a:t>
            </a:r>
            <a:r>
              <a:rPr lang="it-IT" sz="2400" i="1" dirty="0" smtClean="0">
                <a:solidFill>
                  <a:schemeClr val="bg1"/>
                </a:solidFill>
                <a:latin typeface="Calibri" pitchFamily="34" charset="0"/>
                <a:cs typeface="Calibri" pitchFamily="34" charset="0"/>
              </a:rPr>
              <a:t> </a:t>
            </a:r>
            <a:r>
              <a:rPr lang="it-IT" sz="2400" i="1" dirty="0" err="1" smtClean="0">
                <a:solidFill>
                  <a:schemeClr val="bg1"/>
                </a:solidFill>
                <a:latin typeface="Calibri" pitchFamily="34" charset="0"/>
                <a:cs typeface="Calibri" pitchFamily="34" charset="0"/>
              </a:rPr>
              <a:t>with</a:t>
            </a:r>
            <a:r>
              <a:rPr lang="it-IT" sz="2400" i="1" dirty="0" smtClean="0">
                <a:solidFill>
                  <a:schemeClr val="bg1"/>
                </a:solidFill>
                <a:latin typeface="Calibri" pitchFamily="34" charset="0"/>
                <a:cs typeface="Calibri" pitchFamily="34" charset="0"/>
              </a:rPr>
              <a:t> </a:t>
            </a:r>
            <a:r>
              <a:rPr lang="it-IT" sz="2400" i="1" dirty="0" err="1" smtClean="0">
                <a:solidFill>
                  <a:schemeClr val="bg1"/>
                </a:solidFill>
                <a:latin typeface="Calibri" pitchFamily="34" charset="0"/>
                <a:cs typeface="Calibri" pitchFamily="34" charset="0"/>
              </a:rPr>
              <a:t>cold</a:t>
            </a:r>
            <a:r>
              <a:rPr lang="it-IT" sz="2400" i="1" dirty="0" smtClean="0">
                <a:solidFill>
                  <a:schemeClr val="bg1"/>
                </a:solidFill>
                <a:latin typeface="Calibri" pitchFamily="34" charset="0"/>
                <a:cs typeface="Calibri" pitchFamily="34" charset="0"/>
              </a:rPr>
              <a:t> </a:t>
            </a:r>
            <a:r>
              <a:rPr lang="it-IT" sz="2400" i="1" dirty="0" err="1" smtClean="0">
                <a:solidFill>
                  <a:schemeClr val="bg1"/>
                </a:solidFill>
                <a:latin typeface="Calibri" pitchFamily="34" charset="0"/>
                <a:cs typeface="Calibri" pitchFamily="34" charset="0"/>
              </a:rPr>
              <a:t>solution</a:t>
            </a:r>
            <a:r>
              <a:rPr lang="it-IT" sz="2400" i="1" dirty="0" smtClean="0">
                <a:solidFill>
                  <a:schemeClr val="bg1"/>
                </a:solidFill>
                <a:latin typeface="Calibri" pitchFamily="34" charset="0"/>
                <a:cs typeface="Calibri" pitchFamily="34" charset="0"/>
              </a:rPr>
              <a:t> at </a:t>
            </a:r>
            <a:r>
              <a:rPr lang="it-IT" sz="2400" i="1" dirty="0">
                <a:solidFill>
                  <a:schemeClr val="bg1"/>
                </a:solidFill>
                <a:latin typeface="Calibri" pitchFamily="34" charset="0"/>
                <a:cs typeface="Calibri" pitchFamily="34" charset="0"/>
              </a:rPr>
              <a:t>4°C</a:t>
            </a:r>
          </a:p>
          <a:p>
            <a:pPr>
              <a:buFont typeface="Impact" pitchFamily="34" charset="0"/>
              <a:buAutoNum type="arabicPeriod"/>
            </a:pPr>
            <a:r>
              <a:rPr lang="it-IT" sz="2400" i="1" dirty="0" err="1">
                <a:solidFill>
                  <a:schemeClr val="bg1"/>
                </a:solidFill>
                <a:latin typeface="Calibri" pitchFamily="34" charset="0"/>
                <a:cs typeface="Calibri" pitchFamily="34" charset="0"/>
              </a:rPr>
              <a:t>Necmo</a:t>
            </a:r>
            <a:r>
              <a:rPr lang="it-IT" sz="2400" i="1" dirty="0">
                <a:solidFill>
                  <a:schemeClr val="bg1"/>
                </a:solidFill>
                <a:latin typeface="Calibri" pitchFamily="34" charset="0"/>
                <a:cs typeface="Calibri" pitchFamily="34" charset="0"/>
              </a:rPr>
              <a:t> -&gt; </a:t>
            </a:r>
            <a:r>
              <a:rPr lang="it-IT" sz="2400" i="1" dirty="0" err="1">
                <a:solidFill>
                  <a:schemeClr val="bg1"/>
                </a:solidFill>
                <a:latin typeface="Calibri" pitchFamily="34" charset="0"/>
                <a:cs typeface="Calibri" pitchFamily="34" charset="0"/>
              </a:rPr>
              <a:t>Normothermic</a:t>
            </a:r>
            <a:r>
              <a:rPr lang="it-IT" sz="2400" i="1" dirty="0">
                <a:solidFill>
                  <a:schemeClr val="bg1"/>
                </a:solidFill>
                <a:latin typeface="Calibri" pitchFamily="34" charset="0"/>
                <a:cs typeface="Calibri" pitchFamily="34" charset="0"/>
              </a:rPr>
              <a:t> </a:t>
            </a:r>
            <a:r>
              <a:rPr lang="it-IT" sz="2400" i="1" dirty="0" err="1">
                <a:solidFill>
                  <a:schemeClr val="bg1"/>
                </a:solidFill>
                <a:latin typeface="Calibri" pitchFamily="34" charset="0"/>
                <a:cs typeface="Calibri" pitchFamily="34" charset="0"/>
              </a:rPr>
              <a:t>extracorporeal</a:t>
            </a:r>
            <a:r>
              <a:rPr lang="it-IT" sz="2400" i="1" dirty="0">
                <a:solidFill>
                  <a:schemeClr val="bg1"/>
                </a:solidFill>
                <a:latin typeface="Calibri" pitchFamily="34" charset="0"/>
                <a:cs typeface="Calibri" pitchFamily="34" charset="0"/>
              </a:rPr>
              <a:t> membrane </a:t>
            </a:r>
            <a:r>
              <a:rPr lang="it-IT" sz="2400" i="1" dirty="0" err="1">
                <a:solidFill>
                  <a:schemeClr val="bg1"/>
                </a:solidFill>
                <a:latin typeface="Calibri" pitchFamily="34" charset="0"/>
                <a:cs typeface="Calibri" pitchFamily="34" charset="0"/>
              </a:rPr>
              <a:t>oxygenation</a:t>
            </a:r>
            <a:endParaRPr lang="it-IT" sz="2400" i="1" dirty="0">
              <a:solidFill>
                <a:schemeClr val="bg1"/>
              </a:solidFill>
              <a:latin typeface="Calibri" pitchFamily="34" charset="0"/>
              <a:cs typeface="Calibri" pitchFamily="34" charset="0"/>
            </a:endParaRPr>
          </a:p>
          <a:p>
            <a:pPr>
              <a:buFont typeface="Impact" pitchFamily="34" charset="0"/>
              <a:buAutoNum type="arabicPeriod"/>
            </a:pPr>
            <a:endParaRPr lang="it-IT" sz="2400" i="1" dirty="0">
              <a:solidFill>
                <a:schemeClr val="bg1"/>
              </a:solidFill>
              <a:latin typeface="Calibri" pitchFamily="34" charset="0"/>
              <a:cs typeface="Calibri" pitchFamily="34" charset="0"/>
            </a:endParaRPr>
          </a:p>
        </p:txBody>
      </p:sp>
      <p:pic>
        <p:nvPicPr>
          <p:cNvPr id="20484" name="Immagine 6"/>
          <p:cNvPicPr>
            <a:picLocks noChangeAspect="1" noChangeArrowheads="1"/>
          </p:cNvPicPr>
          <p:nvPr/>
        </p:nvPicPr>
        <p:blipFill>
          <a:blip r:embed="rId2" cstate="print"/>
          <a:srcRect/>
          <a:stretch>
            <a:fillRect/>
          </a:stretch>
        </p:blipFill>
        <p:spPr bwMode="auto">
          <a:xfrm>
            <a:off x="4285060" y="2133601"/>
            <a:ext cx="4391025" cy="33829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CustomShape 1"/>
          <p:cNvSpPr/>
          <p:nvPr/>
        </p:nvSpPr>
        <p:spPr>
          <a:xfrm>
            <a:off x="5275440" y="3051720"/>
            <a:ext cx="2303280" cy="2231640"/>
          </a:xfrm>
          <a:prstGeom prst="ellipse">
            <a:avLst/>
          </a:prstGeom>
          <a:solidFill>
            <a:schemeClr val="accent6">
              <a:alpha val="50000"/>
            </a:schemeClr>
          </a:solidFill>
          <a:ln w="3240">
            <a:solidFill>
              <a:schemeClr val="tx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it-IT" sz="1800" b="0" strike="noStrike" spc="-1">
                <a:solidFill>
                  <a:srgbClr val="FFFFFF"/>
                </a:solidFill>
                <a:latin typeface="Arial"/>
              </a:rPr>
              <a:t>Cardiac Surgeon</a:t>
            </a:r>
            <a:endParaRPr lang="it-IT" sz="1800" b="0" strike="noStrike" spc="-1">
              <a:latin typeface="Arial"/>
            </a:endParaRPr>
          </a:p>
        </p:txBody>
      </p:sp>
      <p:sp>
        <p:nvSpPr>
          <p:cNvPr id="1619" name="CustomShape 2"/>
          <p:cNvSpPr/>
          <p:nvPr/>
        </p:nvSpPr>
        <p:spPr>
          <a:xfrm>
            <a:off x="4554720" y="1035360"/>
            <a:ext cx="2303280" cy="2231640"/>
          </a:xfrm>
          <a:prstGeom prst="ellipse">
            <a:avLst/>
          </a:prstGeom>
          <a:solidFill>
            <a:srgbClr val="00B0F0">
              <a:alpha val="50000"/>
            </a:srgbClr>
          </a:solidFill>
          <a:ln w="3240">
            <a:solidFill>
              <a:schemeClr val="tx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it-IT" sz="1800" b="0" strike="noStrike" spc="-1">
                <a:solidFill>
                  <a:srgbClr val="FFFFFF"/>
                </a:solidFill>
                <a:latin typeface="Arial"/>
              </a:rPr>
              <a:t>Interventional cardiologist</a:t>
            </a:r>
            <a:endParaRPr lang="it-IT" sz="1800" b="0" strike="noStrike" spc="-1">
              <a:latin typeface="Arial"/>
            </a:endParaRPr>
          </a:p>
        </p:txBody>
      </p:sp>
      <p:sp>
        <p:nvSpPr>
          <p:cNvPr id="1620" name="CustomShape 3"/>
          <p:cNvSpPr/>
          <p:nvPr/>
        </p:nvSpPr>
        <p:spPr>
          <a:xfrm>
            <a:off x="2467080" y="675000"/>
            <a:ext cx="2303280" cy="2233080"/>
          </a:xfrm>
          <a:prstGeom prst="ellipse">
            <a:avLst/>
          </a:prstGeom>
          <a:solidFill>
            <a:srgbClr val="FFC000">
              <a:alpha val="50000"/>
            </a:srgbClr>
          </a:solidFill>
          <a:ln w="3240">
            <a:solidFill>
              <a:schemeClr val="tx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it-IT" sz="1800" b="0" strike="noStrike" spc="-1">
                <a:solidFill>
                  <a:srgbClr val="FFFFFF"/>
                </a:solidFill>
                <a:latin typeface="Arial"/>
              </a:rPr>
              <a:t>Perfusionist</a:t>
            </a:r>
            <a:endParaRPr lang="it-IT" sz="1800" b="0" strike="noStrike" spc="-1">
              <a:latin typeface="Arial"/>
            </a:endParaRPr>
          </a:p>
        </p:txBody>
      </p:sp>
      <p:sp>
        <p:nvSpPr>
          <p:cNvPr id="1621" name="CustomShape 4"/>
          <p:cNvSpPr/>
          <p:nvPr/>
        </p:nvSpPr>
        <p:spPr>
          <a:xfrm>
            <a:off x="1602000" y="2475360"/>
            <a:ext cx="2304720" cy="2233080"/>
          </a:xfrm>
          <a:prstGeom prst="ellipse">
            <a:avLst/>
          </a:prstGeom>
          <a:solidFill>
            <a:srgbClr val="00B050">
              <a:alpha val="50000"/>
            </a:srgbClr>
          </a:solidFill>
          <a:ln w="3240">
            <a:solidFill>
              <a:schemeClr val="tx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it-IT" sz="1800" b="0" strike="noStrike" spc="-1">
                <a:solidFill>
                  <a:srgbClr val="FFFFFF"/>
                </a:solidFill>
                <a:latin typeface="Arial"/>
              </a:rPr>
              <a:t>Nursing Team</a:t>
            </a:r>
            <a:endParaRPr lang="it-IT" sz="1800" b="0" strike="noStrike" spc="-1">
              <a:latin typeface="Arial"/>
            </a:endParaRPr>
          </a:p>
        </p:txBody>
      </p:sp>
      <p:sp>
        <p:nvSpPr>
          <p:cNvPr id="1622" name="CustomShape 5"/>
          <p:cNvSpPr/>
          <p:nvPr/>
        </p:nvSpPr>
        <p:spPr>
          <a:xfrm>
            <a:off x="3259440" y="4059720"/>
            <a:ext cx="2303280" cy="2231640"/>
          </a:xfrm>
          <a:prstGeom prst="ellipse">
            <a:avLst/>
          </a:prstGeom>
          <a:solidFill>
            <a:srgbClr val="92D050">
              <a:alpha val="49000"/>
            </a:srgbClr>
          </a:solidFill>
          <a:ln w="3240">
            <a:solidFill>
              <a:schemeClr val="tx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it-IT" sz="1800" b="0" strike="noStrike" spc="-1">
                <a:solidFill>
                  <a:srgbClr val="FFFFFF"/>
                </a:solidFill>
                <a:latin typeface="Arial"/>
              </a:rPr>
              <a:t>Anesthesiologist </a:t>
            </a:r>
            <a:endParaRPr lang="it-IT" sz="1800" b="0" strike="noStrike" spc="-1">
              <a:latin typeface="Arial"/>
            </a:endParaRPr>
          </a:p>
        </p:txBody>
      </p:sp>
      <p:sp>
        <p:nvSpPr>
          <p:cNvPr id="1623" name="CustomShape 6"/>
          <p:cNvSpPr/>
          <p:nvPr/>
        </p:nvSpPr>
        <p:spPr>
          <a:xfrm>
            <a:off x="3475080" y="2404080"/>
            <a:ext cx="2303280" cy="2231640"/>
          </a:xfrm>
          <a:prstGeom prst="ellipse">
            <a:avLst/>
          </a:prstGeom>
          <a:solidFill>
            <a:srgbClr val="FF0000">
              <a:alpha val="73000"/>
            </a:srgbClr>
          </a:solidFill>
          <a:ln w="3240">
            <a:solidFill>
              <a:schemeClr val="tx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it-IT" sz="1800" b="1" i="1" strike="noStrike" spc="-1">
                <a:solidFill>
                  <a:srgbClr val="FFFFFF"/>
                </a:solidFill>
                <a:latin typeface="Arial"/>
              </a:rPr>
              <a:t>Cath-Lab</a:t>
            </a:r>
            <a:endParaRPr lang="it-IT" sz="1800" b="0" strike="noStrike" spc="-1">
              <a:latin typeface="Aria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p:cNvSpPr>
            <a:spLocks noGrp="1"/>
          </p:cNvSpPr>
          <p:nvPr>
            <p:ph type="title"/>
          </p:nvPr>
        </p:nvSpPr>
        <p:spPr>
          <a:xfrm>
            <a:off x="639366" y="1"/>
            <a:ext cx="7749058" cy="1400175"/>
          </a:xfrm>
        </p:spPr>
        <p:txBody>
          <a:bodyPr/>
          <a:lstStyle/>
          <a:p>
            <a:pPr algn="ctr"/>
            <a:r>
              <a:rPr lang="it-IT" sz="2800" b="1" dirty="0" smtClean="0">
                <a:solidFill>
                  <a:srgbClr val="FFFF00"/>
                </a:solidFill>
                <a:latin typeface="+mn-lt"/>
              </a:rPr>
              <a:t>REFERENCES</a:t>
            </a:r>
          </a:p>
        </p:txBody>
      </p:sp>
      <p:sp>
        <p:nvSpPr>
          <p:cNvPr id="21508" name="Rectangle 1"/>
          <p:cNvSpPr>
            <a:spLocks noChangeArrowheads="1"/>
          </p:cNvSpPr>
          <p:nvPr/>
        </p:nvSpPr>
        <p:spPr bwMode="auto">
          <a:xfrm>
            <a:off x="334566" y="1555423"/>
            <a:ext cx="8185547" cy="4401205"/>
          </a:xfrm>
          <a:prstGeom prst="rect">
            <a:avLst/>
          </a:prstGeom>
          <a:noFill/>
          <a:ln w="9525">
            <a:noFill/>
            <a:miter lim="800000"/>
            <a:headEnd/>
            <a:tailEnd/>
          </a:ln>
        </p:spPr>
        <p:txBody>
          <a:bodyPr anchor="ctr">
            <a:spAutoFit/>
          </a:bodyPr>
          <a:lstStyle/>
          <a:p>
            <a:pPr algn="just" defTabSz="914400">
              <a:buFontTx/>
              <a:buChar char="•"/>
            </a:pPr>
            <a:endParaRPr lang="it-IT" sz="800" dirty="0"/>
          </a:p>
          <a:p>
            <a:pPr algn="just" defTabSz="914400" eaLnBrk="0" hangingPunct="0">
              <a:buFontTx/>
              <a:buChar char="•"/>
            </a:pPr>
            <a:r>
              <a:rPr lang="it-IT" sz="1300" dirty="0" err="1">
                <a:solidFill>
                  <a:schemeClr val="bg1"/>
                </a:solidFill>
                <a:latin typeface="Times New Roman" pitchFamily="18" charset="0"/>
                <a:ea typeface="Calibri" pitchFamily="34" charset="0"/>
                <a:cs typeface="Times New Roman" pitchFamily="18" charset="0"/>
              </a:rPr>
              <a:t>Institute</a:t>
            </a:r>
            <a:r>
              <a:rPr lang="it-IT" sz="1300" dirty="0">
                <a:solidFill>
                  <a:schemeClr val="bg1"/>
                </a:solidFill>
                <a:latin typeface="Times New Roman" pitchFamily="18" charset="0"/>
                <a:ea typeface="Calibri" pitchFamily="34" charset="0"/>
                <a:cs typeface="Times New Roman" pitchFamily="18" charset="0"/>
              </a:rPr>
              <a:t> </a:t>
            </a:r>
            <a:r>
              <a:rPr lang="it-IT" sz="1300" dirty="0" err="1">
                <a:solidFill>
                  <a:schemeClr val="bg1"/>
                </a:solidFill>
                <a:latin typeface="Times New Roman" pitchFamily="18" charset="0"/>
                <a:ea typeface="Calibri" pitchFamily="34" charset="0"/>
                <a:cs typeface="Times New Roman" pitchFamily="18" charset="0"/>
              </a:rPr>
              <a:t>of</a:t>
            </a:r>
            <a:r>
              <a:rPr lang="it-IT" sz="1300" dirty="0">
                <a:solidFill>
                  <a:schemeClr val="bg1"/>
                </a:solidFill>
                <a:latin typeface="Times New Roman" pitchFamily="18" charset="0"/>
                <a:ea typeface="Calibri" pitchFamily="34" charset="0"/>
                <a:cs typeface="Times New Roman" pitchFamily="18" charset="0"/>
              </a:rPr>
              <a:t> Medicine. </a:t>
            </a:r>
            <a:r>
              <a:rPr lang="it-IT" sz="1300" dirty="0" err="1">
                <a:solidFill>
                  <a:schemeClr val="bg1"/>
                </a:solidFill>
                <a:latin typeface="Times New Roman" pitchFamily="18" charset="0"/>
                <a:ea typeface="Calibri" pitchFamily="34" charset="0"/>
                <a:cs typeface="Times New Roman" pitchFamily="18" charset="0"/>
              </a:rPr>
              <a:t>Guidelines</a:t>
            </a:r>
            <a:r>
              <a:rPr lang="it-IT" sz="1300" dirty="0">
                <a:solidFill>
                  <a:schemeClr val="bg1"/>
                </a:solidFill>
                <a:latin typeface="Times New Roman" pitchFamily="18" charset="0"/>
                <a:ea typeface="Calibri" pitchFamily="34" charset="0"/>
                <a:cs typeface="Times New Roman" pitchFamily="18" charset="0"/>
              </a:rPr>
              <a:t> </a:t>
            </a:r>
            <a:r>
              <a:rPr lang="it-IT" sz="1300" dirty="0" err="1">
                <a:solidFill>
                  <a:schemeClr val="bg1"/>
                </a:solidFill>
                <a:latin typeface="Times New Roman" pitchFamily="18" charset="0"/>
                <a:ea typeface="Calibri" pitchFamily="34" charset="0"/>
                <a:cs typeface="Times New Roman" pitchFamily="18" charset="0"/>
              </a:rPr>
              <a:t>for</a:t>
            </a:r>
            <a:r>
              <a:rPr lang="it-IT" sz="1300" dirty="0">
                <a:solidFill>
                  <a:schemeClr val="bg1"/>
                </a:solidFill>
                <a:latin typeface="Times New Roman" pitchFamily="18" charset="0"/>
                <a:ea typeface="Calibri" pitchFamily="34" charset="0"/>
                <a:cs typeface="Times New Roman" pitchFamily="18" charset="0"/>
              </a:rPr>
              <a:t> </a:t>
            </a:r>
            <a:r>
              <a:rPr lang="it-IT" sz="1300" dirty="0" err="1">
                <a:solidFill>
                  <a:schemeClr val="bg1"/>
                </a:solidFill>
                <a:latin typeface="Times New Roman" pitchFamily="18" charset="0"/>
                <a:ea typeface="Calibri" pitchFamily="34" charset="0"/>
                <a:cs typeface="Times New Roman" pitchFamily="18" charset="0"/>
              </a:rPr>
              <a:t>Clinical</a:t>
            </a:r>
            <a:r>
              <a:rPr lang="it-IT" sz="1300" dirty="0">
                <a:solidFill>
                  <a:schemeClr val="bg1"/>
                </a:solidFill>
                <a:latin typeface="Times New Roman" pitchFamily="18" charset="0"/>
                <a:ea typeface="Calibri" pitchFamily="34" charset="0"/>
                <a:cs typeface="Times New Roman" pitchFamily="18" charset="0"/>
              </a:rPr>
              <a:t> </a:t>
            </a:r>
            <a:r>
              <a:rPr lang="it-IT" sz="1300" dirty="0" err="1">
                <a:solidFill>
                  <a:schemeClr val="bg1"/>
                </a:solidFill>
                <a:latin typeface="Times New Roman" pitchFamily="18" charset="0"/>
                <a:ea typeface="Calibri" pitchFamily="34" charset="0"/>
                <a:cs typeface="Times New Roman" pitchFamily="18" charset="0"/>
              </a:rPr>
              <a:t>Practice</a:t>
            </a:r>
            <a:r>
              <a:rPr lang="it-IT" sz="1300" dirty="0">
                <a:solidFill>
                  <a:schemeClr val="bg1"/>
                </a:solidFill>
                <a:latin typeface="Times New Roman" pitchFamily="18" charset="0"/>
                <a:ea typeface="Calibri" pitchFamily="34" charset="0"/>
                <a:cs typeface="Times New Roman" pitchFamily="18" charset="0"/>
              </a:rPr>
              <a:t>. </a:t>
            </a:r>
            <a:r>
              <a:rPr lang="it-IT" sz="1300" dirty="0" err="1">
                <a:solidFill>
                  <a:schemeClr val="bg1"/>
                </a:solidFill>
                <a:latin typeface="Times New Roman" pitchFamily="18" charset="0"/>
                <a:ea typeface="Calibri" pitchFamily="34" charset="0"/>
                <a:cs typeface="Times New Roman" pitchFamily="18" charset="0"/>
              </a:rPr>
              <a:t>From</a:t>
            </a:r>
            <a:r>
              <a:rPr lang="it-IT" sz="1300" dirty="0">
                <a:solidFill>
                  <a:schemeClr val="bg1"/>
                </a:solidFill>
                <a:latin typeface="Times New Roman" pitchFamily="18" charset="0"/>
                <a:ea typeface="Calibri" pitchFamily="34" charset="0"/>
                <a:cs typeface="Times New Roman" pitchFamily="18" charset="0"/>
              </a:rPr>
              <a:t> </a:t>
            </a:r>
            <a:r>
              <a:rPr lang="it-IT" sz="1300" dirty="0" err="1">
                <a:solidFill>
                  <a:schemeClr val="bg1"/>
                </a:solidFill>
                <a:latin typeface="Times New Roman" pitchFamily="18" charset="0"/>
                <a:ea typeface="Calibri" pitchFamily="34" charset="0"/>
                <a:cs typeface="Times New Roman" pitchFamily="18" charset="0"/>
              </a:rPr>
              <a:t>Development</a:t>
            </a:r>
            <a:r>
              <a:rPr lang="it-IT" sz="1300" dirty="0">
                <a:solidFill>
                  <a:schemeClr val="bg1"/>
                </a:solidFill>
                <a:latin typeface="Times New Roman" pitchFamily="18" charset="0"/>
                <a:ea typeface="Calibri" pitchFamily="34" charset="0"/>
                <a:cs typeface="Times New Roman" pitchFamily="18" charset="0"/>
              </a:rPr>
              <a:t> </a:t>
            </a:r>
            <a:r>
              <a:rPr lang="it-IT" sz="1300" dirty="0" err="1">
                <a:solidFill>
                  <a:schemeClr val="bg1"/>
                </a:solidFill>
                <a:latin typeface="Times New Roman" pitchFamily="18" charset="0"/>
                <a:ea typeface="Calibri" pitchFamily="34" charset="0"/>
                <a:cs typeface="Times New Roman" pitchFamily="18" charset="0"/>
              </a:rPr>
              <a:t>to</a:t>
            </a:r>
            <a:r>
              <a:rPr lang="it-IT" sz="1300" dirty="0">
                <a:solidFill>
                  <a:schemeClr val="bg1"/>
                </a:solidFill>
                <a:latin typeface="Times New Roman" pitchFamily="18" charset="0"/>
                <a:ea typeface="Calibri" pitchFamily="34" charset="0"/>
                <a:cs typeface="Times New Roman" pitchFamily="18" charset="0"/>
              </a:rPr>
              <a:t> </a:t>
            </a:r>
            <a:r>
              <a:rPr lang="it-IT" sz="1300" dirty="0" err="1">
                <a:solidFill>
                  <a:schemeClr val="bg1"/>
                </a:solidFill>
                <a:latin typeface="Times New Roman" pitchFamily="18" charset="0"/>
                <a:ea typeface="Calibri" pitchFamily="34" charset="0"/>
                <a:cs typeface="Times New Roman" pitchFamily="18" charset="0"/>
              </a:rPr>
              <a:t>Use</a:t>
            </a:r>
            <a:r>
              <a:rPr lang="it-IT" sz="1300" dirty="0">
                <a:solidFill>
                  <a:schemeClr val="bg1"/>
                </a:solidFill>
                <a:latin typeface="Times New Roman" pitchFamily="18" charset="0"/>
                <a:ea typeface="Calibri" pitchFamily="34" charset="0"/>
                <a:cs typeface="Times New Roman" pitchFamily="18" charset="0"/>
              </a:rPr>
              <a:t>. Washington DC: National </a:t>
            </a:r>
            <a:r>
              <a:rPr lang="it-IT" sz="1300" dirty="0" err="1">
                <a:solidFill>
                  <a:schemeClr val="bg1"/>
                </a:solidFill>
                <a:latin typeface="Times New Roman" pitchFamily="18" charset="0"/>
                <a:ea typeface="Calibri" pitchFamily="34" charset="0"/>
                <a:cs typeface="Times New Roman" pitchFamily="18" charset="0"/>
              </a:rPr>
              <a:t>Academy</a:t>
            </a:r>
            <a:r>
              <a:rPr lang="it-IT" sz="1300" dirty="0">
                <a:solidFill>
                  <a:schemeClr val="bg1"/>
                </a:solidFill>
                <a:latin typeface="Times New Roman" pitchFamily="18" charset="0"/>
                <a:ea typeface="Calibri" pitchFamily="34" charset="0"/>
                <a:cs typeface="Times New Roman" pitchFamily="18" charset="0"/>
              </a:rPr>
              <a:t> Press, 1992</a:t>
            </a:r>
          </a:p>
          <a:p>
            <a:pPr algn="just" defTabSz="914400" eaLnBrk="0" hangingPunct="0">
              <a:buFontTx/>
              <a:buChar char="•"/>
            </a:pPr>
            <a:endParaRPr lang="it-IT" sz="800" dirty="0">
              <a:solidFill>
                <a:schemeClr val="bg1"/>
              </a:solidFill>
            </a:endParaRPr>
          </a:p>
          <a:p>
            <a:pPr algn="just" defTabSz="914400" eaLnBrk="0" hangingPunct="0">
              <a:buFontTx/>
              <a:buChar char="•"/>
            </a:pPr>
            <a:r>
              <a:rPr lang="it-IT" sz="1300" dirty="0">
                <a:solidFill>
                  <a:schemeClr val="bg1"/>
                </a:solidFill>
                <a:latin typeface="Times New Roman" pitchFamily="18" charset="0"/>
                <a:cs typeface="Calibri" pitchFamily="34" charset="0"/>
              </a:rPr>
              <a:t>Delibera Giunta regionale Emilia Romagna n. 1173 del 25/07/2016 </a:t>
            </a:r>
            <a:r>
              <a:rPr lang="it-IT" sz="1300" dirty="0">
                <a:solidFill>
                  <a:schemeClr val="bg1"/>
                </a:solidFill>
                <a:latin typeface="Calibri" pitchFamily="34" charset="0"/>
                <a:cs typeface="Calibri" pitchFamily="34" charset="0"/>
              </a:rPr>
              <a:t>“</a:t>
            </a:r>
            <a:r>
              <a:rPr lang="it-IT" sz="1300" dirty="0">
                <a:solidFill>
                  <a:schemeClr val="bg1"/>
                </a:solidFill>
                <a:latin typeface="Times New Roman" pitchFamily="18" charset="0"/>
                <a:cs typeface="Calibri" pitchFamily="34" charset="0"/>
              </a:rPr>
              <a:t>Adozione del piano programma 2016-2018 dell'Agenzia sanitaria e sociale regionale e approvazione della relazione annuale 2015 e della relazione 2011-2015</a:t>
            </a:r>
            <a:r>
              <a:rPr lang="it-IT" sz="1300" dirty="0">
                <a:solidFill>
                  <a:schemeClr val="bg1"/>
                </a:solidFill>
                <a:latin typeface="Calibri" pitchFamily="34" charset="0"/>
                <a:cs typeface="Calibri" pitchFamily="34" charset="0"/>
              </a:rPr>
              <a:t>;</a:t>
            </a:r>
            <a:endParaRPr lang="it-IT" sz="800" dirty="0">
              <a:solidFill>
                <a:schemeClr val="bg1"/>
              </a:solidFill>
            </a:endParaRPr>
          </a:p>
          <a:p>
            <a:pPr algn="just" defTabSz="914400" eaLnBrk="0" hangingPunct="0">
              <a:buFontTx/>
              <a:buChar char="•"/>
            </a:pPr>
            <a:endParaRPr lang="it-IT" sz="800" dirty="0">
              <a:solidFill>
                <a:schemeClr val="bg1"/>
              </a:solidFill>
            </a:endParaRPr>
          </a:p>
          <a:p>
            <a:pPr algn="just" defTabSz="914400">
              <a:buFontTx/>
              <a:buChar char="•"/>
            </a:pPr>
            <a:r>
              <a:rPr lang="it-IT" sz="1300" dirty="0" err="1">
                <a:solidFill>
                  <a:schemeClr val="bg1"/>
                </a:solidFill>
                <a:latin typeface="Times New Roman" pitchFamily="18" charset="0"/>
                <a:cs typeface="Calibri" pitchFamily="34" charset="0"/>
                <a:hlinkClick r:id="rId2"/>
              </a:rPr>
              <a:t>European</a:t>
            </a:r>
            <a:r>
              <a:rPr lang="it-IT" sz="1300" dirty="0">
                <a:solidFill>
                  <a:schemeClr val="bg1"/>
                </a:solidFill>
                <a:latin typeface="Times New Roman" pitchFamily="18" charset="0"/>
                <a:cs typeface="Calibri" pitchFamily="34" charset="0"/>
                <a:hlinkClick r:id="rId2"/>
              </a:rPr>
              <a:t> </a:t>
            </a:r>
            <a:r>
              <a:rPr lang="it-IT" sz="1300" dirty="0" err="1">
                <a:solidFill>
                  <a:schemeClr val="bg1"/>
                </a:solidFill>
                <a:latin typeface="Times New Roman" pitchFamily="18" charset="0"/>
                <a:cs typeface="Calibri" pitchFamily="34" charset="0"/>
                <a:hlinkClick r:id="rId2"/>
              </a:rPr>
              <a:t>Pathway</a:t>
            </a:r>
            <a:r>
              <a:rPr lang="it-IT" sz="1300" dirty="0">
                <a:solidFill>
                  <a:schemeClr val="bg1"/>
                </a:solidFill>
                <a:latin typeface="Times New Roman" pitchFamily="18" charset="0"/>
                <a:cs typeface="Calibri" pitchFamily="34" charset="0"/>
                <a:hlinkClick r:id="rId2"/>
              </a:rPr>
              <a:t> </a:t>
            </a:r>
            <a:r>
              <a:rPr lang="it-IT" sz="1300" dirty="0" err="1">
                <a:solidFill>
                  <a:schemeClr val="bg1"/>
                </a:solidFill>
                <a:latin typeface="Times New Roman" pitchFamily="18" charset="0"/>
                <a:cs typeface="Calibri" pitchFamily="34" charset="0"/>
                <a:hlinkClick r:id="rId2"/>
              </a:rPr>
              <a:t>Association</a:t>
            </a:r>
            <a:r>
              <a:rPr lang="it-IT" sz="1300" dirty="0">
                <a:solidFill>
                  <a:schemeClr val="bg1"/>
                </a:solidFill>
                <a:latin typeface="Times New Roman" pitchFamily="18" charset="0"/>
                <a:cs typeface="Calibri" pitchFamily="34" charset="0"/>
              </a:rPr>
              <a:t>: http://</a:t>
            </a:r>
            <a:r>
              <a:rPr lang="it-IT" sz="1300">
                <a:solidFill>
                  <a:schemeClr val="bg1"/>
                </a:solidFill>
                <a:latin typeface="Times New Roman" pitchFamily="18" charset="0"/>
                <a:cs typeface="Calibri" pitchFamily="34" charset="0"/>
              </a:rPr>
              <a:t>e-p-a.org/sito-internet-e-p-a/percorsi-diagnostici-terapeutici-e-assistenziali-pdta</a:t>
            </a:r>
            <a:r>
              <a:rPr lang="it-IT" sz="1300" smtClean="0">
                <a:solidFill>
                  <a:schemeClr val="bg1"/>
                </a:solidFill>
                <a:latin typeface="Times New Roman" pitchFamily="18" charset="0"/>
                <a:cs typeface="Calibri" pitchFamily="34" charset="0"/>
              </a:rPr>
              <a:t>/</a:t>
            </a:r>
            <a:endParaRPr lang="it-IT" sz="1300" dirty="0">
              <a:solidFill>
                <a:schemeClr val="bg1"/>
              </a:solidFill>
              <a:latin typeface="Times New Roman" pitchFamily="18" charset="0"/>
              <a:cs typeface="Calibri" pitchFamily="34" charset="0"/>
            </a:endParaRPr>
          </a:p>
          <a:p>
            <a:pPr algn="just" defTabSz="914400" eaLnBrk="0" hangingPunct="0">
              <a:buFontTx/>
              <a:buChar char="•"/>
            </a:pPr>
            <a:endParaRPr lang="it-IT" sz="800" dirty="0">
              <a:solidFill>
                <a:schemeClr val="bg1"/>
              </a:solidFill>
            </a:endParaRPr>
          </a:p>
          <a:p>
            <a:pPr algn="just" defTabSz="914400" eaLnBrk="0" hangingPunct="0">
              <a:buFontTx/>
              <a:buChar char="•"/>
            </a:pPr>
            <a:r>
              <a:rPr lang="it-IT" sz="1300" dirty="0" err="1">
                <a:solidFill>
                  <a:schemeClr val="bg1"/>
                </a:solidFill>
                <a:latin typeface="Times New Roman" pitchFamily="18" charset="0"/>
                <a:cs typeface="Calibri" pitchFamily="34" charset="0"/>
              </a:rPr>
              <a:t>Aress</a:t>
            </a:r>
            <a:r>
              <a:rPr lang="it-IT" sz="1300" dirty="0">
                <a:solidFill>
                  <a:schemeClr val="bg1"/>
                </a:solidFill>
                <a:latin typeface="Times New Roman" pitchFamily="18" charset="0"/>
                <a:cs typeface="Calibri" pitchFamily="34" charset="0"/>
              </a:rPr>
              <a:t> </a:t>
            </a:r>
            <a:r>
              <a:rPr lang="it-IT" sz="1300" dirty="0">
                <a:solidFill>
                  <a:schemeClr val="bg1"/>
                </a:solidFill>
                <a:latin typeface="Calibri" pitchFamily="34" charset="0"/>
                <a:cs typeface="Calibri" pitchFamily="34" charset="0"/>
              </a:rPr>
              <a:t>–</a:t>
            </a:r>
            <a:r>
              <a:rPr lang="it-IT" sz="1300" dirty="0">
                <a:solidFill>
                  <a:schemeClr val="bg1"/>
                </a:solidFill>
                <a:latin typeface="Times New Roman" pitchFamily="18" charset="0"/>
                <a:cs typeface="Calibri" pitchFamily="34" charset="0"/>
              </a:rPr>
              <a:t> Piemonte: Raccomandazioni per la Costruzione di Percorsi Diagnostico terapeutici Assistenziali (PDTA) e Percorsi Integrati di Cura (PIC) nelle Aziende Sanitarie della Regione Piemonte</a:t>
            </a:r>
          </a:p>
          <a:p>
            <a:pPr algn="just" defTabSz="914400" eaLnBrk="0" hangingPunct="0">
              <a:buFontTx/>
              <a:buChar char="•"/>
            </a:pPr>
            <a:endParaRPr lang="it-IT" sz="800" dirty="0">
              <a:solidFill>
                <a:schemeClr val="bg1"/>
              </a:solidFill>
            </a:endParaRPr>
          </a:p>
          <a:p>
            <a:pPr algn="just" defTabSz="914400" eaLnBrk="0" hangingPunct="0">
              <a:buFontTx/>
              <a:buChar char="•"/>
            </a:pPr>
            <a:r>
              <a:rPr lang="it-IT" sz="1300" dirty="0">
                <a:solidFill>
                  <a:schemeClr val="bg1"/>
                </a:solidFill>
                <a:latin typeface="Times New Roman" pitchFamily="18" charset="0"/>
                <a:cs typeface="Calibri" pitchFamily="34" charset="0"/>
              </a:rPr>
              <a:t>Philip H. Kay, Christopher M. </a:t>
            </a:r>
            <a:r>
              <a:rPr lang="it-IT" sz="1300" dirty="0" err="1">
                <a:solidFill>
                  <a:schemeClr val="bg1"/>
                </a:solidFill>
                <a:latin typeface="Times New Roman" pitchFamily="18" charset="0"/>
                <a:cs typeface="Calibri" pitchFamily="34" charset="0"/>
              </a:rPr>
              <a:t>Munsch</a:t>
            </a:r>
            <a:r>
              <a:rPr lang="it-IT" sz="1300" dirty="0">
                <a:solidFill>
                  <a:schemeClr val="bg1"/>
                </a:solidFill>
                <a:latin typeface="Times New Roman" pitchFamily="18" charset="0"/>
                <a:cs typeface="Calibri" pitchFamily="34" charset="0"/>
              </a:rPr>
              <a:t>: Tecniche di circolazione extracorporea </a:t>
            </a:r>
          </a:p>
          <a:p>
            <a:pPr algn="just" defTabSz="914400" eaLnBrk="0" hangingPunct="0">
              <a:buFontTx/>
              <a:buChar char="•"/>
            </a:pPr>
            <a:endParaRPr lang="it-IT" sz="800" dirty="0">
              <a:solidFill>
                <a:schemeClr val="bg1"/>
              </a:solidFill>
            </a:endParaRPr>
          </a:p>
          <a:p>
            <a:pPr algn="just" defTabSz="914400" eaLnBrk="0" hangingPunct="0">
              <a:buFontTx/>
              <a:buChar char="•"/>
            </a:pPr>
            <a:r>
              <a:rPr lang="it-IT" sz="1300" dirty="0">
                <a:solidFill>
                  <a:schemeClr val="bg1"/>
                </a:solidFill>
                <a:latin typeface="Times New Roman" pitchFamily="18" charset="0"/>
                <a:cs typeface="Calibri" pitchFamily="34" charset="0"/>
              </a:rPr>
              <a:t>Robert H. </a:t>
            </a:r>
            <a:r>
              <a:rPr lang="it-IT" sz="1300" dirty="0" err="1">
                <a:solidFill>
                  <a:schemeClr val="bg1"/>
                </a:solidFill>
                <a:latin typeface="Times New Roman" pitchFamily="18" charset="0"/>
                <a:cs typeface="Calibri" pitchFamily="34" charset="0"/>
              </a:rPr>
              <a:t>Bartlett</a:t>
            </a:r>
            <a:r>
              <a:rPr lang="it-IT" sz="1300" dirty="0">
                <a:solidFill>
                  <a:schemeClr val="bg1"/>
                </a:solidFill>
                <a:latin typeface="Times New Roman" pitchFamily="18" charset="0"/>
                <a:cs typeface="Calibri" pitchFamily="34" charset="0"/>
              </a:rPr>
              <a:t> e coll.: ECMO </a:t>
            </a:r>
            <a:r>
              <a:rPr lang="it-IT" sz="1300" dirty="0" err="1">
                <a:solidFill>
                  <a:schemeClr val="bg1"/>
                </a:solidFill>
                <a:latin typeface="Times New Roman" pitchFamily="18" charset="0"/>
                <a:cs typeface="Calibri" pitchFamily="34" charset="0"/>
              </a:rPr>
              <a:t>Extracorporeal</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Cardiopulmonary</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Support</a:t>
            </a:r>
            <a:r>
              <a:rPr lang="it-IT" sz="1300" dirty="0">
                <a:solidFill>
                  <a:schemeClr val="bg1"/>
                </a:solidFill>
                <a:latin typeface="Times New Roman" pitchFamily="18" charset="0"/>
                <a:cs typeface="Calibri" pitchFamily="34" charset="0"/>
              </a:rPr>
              <a:t> in </a:t>
            </a:r>
            <a:r>
              <a:rPr lang="it-IT" sz="1300" dirty="0" err="1">
                <a:solidFill>
                  <a:schemeClr val="bg1"/>
                </a:solidFill>
                <a:latin typeface="Times New Roman" pitchFamily="18" charset="0"/>
                <a:cs typeface="Calibri" pitchFamily="34" charset="0"/>
              </a:rPr>
              <a:t>Critical</a:t>
            </a:r>
            <a:r>
              <a:rPr lang="it-IT" sz="1300" dirty="0">
                <a:solidFill>
                  <a:schemeClr val="bg1"/>
                </a:solidFill>
                <a:latin typeface="Times New Roman" pitchFamily="18" charset="0"/>
                <a:cs typeface="Calibri" pitchFamily="34" charset="0"/>
              </a:rPr>
              <a:t> Care</a:t>
            </a:r>
          </a:p>
          <a:p>
            <a:pPr algn="just" defTabSz="914400" eaLnBrk="0" hangingPunct="0"/>
            <a:endParaRPr lang="it-IT" sz="800" dirty="0">
              <a:solidFill>
                <a:schemeClr val="bg1"/>
              </a:solidFill>
            </a:endParaRPr>
          </a:p>
          <a:p>
            <a:pPr algn="just" defTabSz="914400" eaLnBrk="0" hangingPunct="0">
              <a:buFontTx/>
              <a:buChar char="•"/>
            </a:pPr>
            <a:r>
              <a:rPr lang="it-IT" sz="1300" dirty="0" err="1">
                <a:solidFill>
                  <a:schemeClr val="bg1"/>
                </a:solidFill>
                <a:latin typeface="Times New Roman" pitchFamily="18" charset="0"/>
                <a:cs typeface="Calibri" pitchFamily="34" charset="0"/>
              </a:rPr>
              <a:t>Billie</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Lou</a:t>
            </a:r>
            <a:r>
              <a:rPr lang="it-IT" sz="1300" dirty="0">
                <a:solidFill>
                  <a:schemeClr val="bg1"/>
                </a:solidFill>
                <a:latin typeface="Times New Roman" pitchFamily="18" charset="0"/>
                <a:cs typeface="Calibri" pitchFamily="34" charset="0"/>
              </a:rPr>
              <a:t> Short: ECMO </a:t>
            </a:r>
            <a:r>
              <a:rPr lang="it-IT" sz="1300" dirty="0" err="1">
                <a:solidFill>
                  <a:schemeClr val="bg1"/>
                </a:solidFill>
                <a:latin typeface="Times New Roman" pitchFamily="18" charset="0"/>
                <a:cs typeface="Calibri" pitchFamily="34" charset="0"/>
              </a:rPr>
              <a:t>Specialist</a:t>
            </a:r>
            <a:r>
              <a:rPr lang="it-IT" sz="1300" dirty="0">
                <a:solidFill>
                  <a:schemeClr val="bg1"/>
                </a:solidFill>
                <a:latin typeface="Times New Roman" pitchFamily="18" charset="0"/>
                <a:cs typeface="Calibri" pitchFamily="34" charset="0"/>
              </a:rPr>
              <a:t> Training </a:t>
            </a:r>
            <a:r>
              <a:rPr lang="it-IT" sz="1300" dirty="0" err="1">
                <a:solidFill>
                  <a:schemeClr val="bg1"/>
                </a:solidFill>
                <a:latin typeface="Times New Roman" pitchFamily="18" charset="0"/>
                <a:cs typeface="Calibri" pitchFamily="34" charset="0"/>
              </a:rPr>
              <a:t>Manual</a:t>
            </a:r>
            <a:endParaRPr lang="it-IT" sz="1300" dirty="0">
              <a:solidFill>
                <a:schemeClr val="bg1"/>
              </a:solidFill>
              <a:latin typeface="Times New Roman" pitchFamily="18" charset="0"/>
              <a:cs typeface="Calibri" pitchFamily="34" charset="0"/>
            </a:endParaRPr>
          </a:p>
          <a:p>
            <a:pPr algn="just" defTabSz="914400" eaLnBrk="0" hangingPunct="0">
              <a:buFontTx/>
              <a:buChar char="•"/>
            </a:pPr>
            <a:endParaRPr lang="it-IT" sz="800" dirty="0">
              <a:solidFill>
                <a:schemeClr val="bg1"/>
              </a:solidFill>
            </a:endParaRPr>
          </a:p>
          <a:p>
            <a:pPr algn="just" defTabSz="914400" eaLnBrk="0" hangingPunct="0">
              <a:buFontTx/>
              <a:buChar char="•"/>
            </a:pPr>
            <a:r>
              <a:rPr lang="it-IT" sz="1300" dirty="0">
                <a:solidFill>
                  <a:schemeClr val="bg1"/>
                </a:solidFill>
                <a:latin typeface="Times New Roman" pitchFamily="18" charset="0"/>
                <a:cs typeface="Calibri" pitchFamily="34" charset="0"/>
              </a:rPr>
              <a:t>Henry R. </a:t>
            </a:r>
            <a:r>
              <a:rPr lang="it-IT" sz="1300" dirty="0" err="1">
                <a:solidFill>
                  <a:schemeClr val="bg1"/>
                </a:solidFill>
                <a:latin typeface="Times New Roman" pitchFamily="18" charset="0"/>
                <a:cs typeface="Calibri" pitchFamily="34" charset="0"/>
              </a:rPr>
              <a:t>Halperin</a:t>
            </a:r>
            <a:r>
              <a:rPr lang="it-IT" sz="1300" dirty="0">
                <a:solidFill>
                  <a:schemeClr val="bg1"/>
                </a:solidFill>
                <a:latin typeface="Times New Roman" pitchFamily="18" charset="0"/>
                <a:cs typeface="Calibri" pitchFamily="34" charset="0"/>
              </a:rPr>
              <a:t>, MD, MA, Norman </a:t>
            </a:r>
            <a:r>
              <a:rPr lang="it-IT" sz="1300" dirty="0" err="1">
                <a:solidFill>
                  <a:schemeClr val="bg1"/>
                </a:solidFill>
                <a:latin typeface="Times New Roman" pitchFamily="18" charset="0"/>
                <a:cs typeface="Calibri" pitchFamily="34" charset="0"/>
              </a:rPr>
              <a:t>Paradis</a:t>
            </a:r>
            <a:r>
              <a:rPr lang="it-IT" sz="1300" dirty="0">
                <a:solidFill>
                  <a:schemeClr val="bg1"/>
                </a:solidFill>
                <a:latin typeface="Times New Roman" pitchFamily="18" charset="0"/>
                <a:cs typeface="Calibri" pitchFamily="34" charset="0"/>
              </a:rPr>
              <a:t>, MD, Joseph P. Ornato, </a:t>
            </a:r>
            <a:r>
              <a:rPr lang="it-IT" sz="1300" dirty="0" err="1">
                <a:solidFill>
                  <a:schemeClr val="bg1"/>
                </a:solidFill>
                <a:latin typeface="Times New Roman" pitchFamily="18" charset="0"/>
                <a:cs typeface="Calibri" pitchFamily="34" charset="0"/>
              </a:rPr>
              <a:t>MD</a:t>
            </a:r>
            <a:r>
              <a:rPr lang="it-IT" sz="1300" dirty="0">
                <a:solidFill>
                  <a:schemeClr val="bg1"/>
                </a:solidFill>
                <a:latin typeface="Times New Roman" pitchFamily="18" charset="0"/>
                <a:cs typeface="Calibri" pitchFamily="34" charset="0"/>
              </a:rPr>
              <a:t>, FACC,</a:t>
            </a:r>
          </a:p>
          <a:p>
            <a:pPr algn="just" defTabSz="914400" eaLnBrk="0" hangingPunct="0">
              <a:buFontTx/>
              <a:buChar char="•"/>
            </a:pPr>
            <a:endParaRPr lang="it-IT" sz="800" dirty="0">
              <a:solidFill>
                <a:schemeClr val="bg1"/>
              </a:solidFill>
            </a:endParaRPr>
          </a:p>
          <a:p>
            <a:pPr algn="just" defTabSz="914400" eaLnBrk="0" hangingPunct="0">
              <a:buFontTx/>
              <a:buChar char="•"/>
            </a:pPr>
            <a:r>
              <a:rPr lang="it-IT" sz="1300" dirty="0" err="1">
                <a:solidFill>
                  <a:schemeClr val="bg1"/>
                </a:solidFill>
                <a:latin typeface="Times New Roman" pitchFamily="18" charset="0"/>
                <a:cs typeface="Calibri" pitchFamily="34" charset="0"/>
              </a:rPr>
              <a:t>Menekhem</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Zviman</a:t>
            </a:r>
            <a:r>
              <a:rPr lang="it-IT" sz="1300" dirty="0">
                <a:solidFill>
                  <a:schemeClr val="bg1"/>
                </a:solidFill>
                <a:latin typeface="Times New Roman" pitchFamily="18" charset="0"/>
                <a:cs typeface="Calibri" pitchFamily="34" charset="0"/>
              </a:rPr>
              <a:t>, PHD, Jennifer </a:t>
            </a:r>
            <a:r>
              <a:rPr lang="it-IT" sz="1300" dirty="0" err="1">
                <a:solidFill>
                  <a:schemeClr val="bg1"/>
                </a:solidFill>
                <a:latin typeface="Times New Roman" pitchFamily="18" charset="0"/>
                <a:cs typeface="Calibri" pitchFamily="34" charset="0"/>
              </a:rPr>
              <a:t>LaCorte</a:t>
            </a:r>
            <a:r>
              <a:rPr lang="it-IT" sz="1300" dirty="0">
                <a:solidFill>
                  <a:schemeClr val="bg1"/>
                </a:solidFill>
                <a:latin typeface="Times New Roman" pitchFamily="18" charset="0"/>
                <a:cs typeface="Calibri" pitchFamily="34" charset="0"/>
              </a:rPr>
              <a:t>, RN, Albert Lardo, PHD, Karl B. </a:t>
            </a:r>
            <a:r>
              <a:rPr lang="it-IT" sz="1300" dirty="0" err="1">
                <a:solidFill>
                  <a:schemeClr val="bg1"/>
                </a:solidFill>
                <a:latin typeface="Times New Roman" pitchFamily="18" charset="0"/>
                <a:cs typeface="Calibri" pitchFamily="34" charset="0"/>
              </a:rPr>
              <a:t>Kern</a:t>
            </a:r>
            <a:r>
              <a:rPr lang="it-IT" sz="1300" dirty="0">
                <a:solidFill>
                  <a:schemeClr val="bg1"/>
                </a:solidFill>
                <a:latin typeface="Times New Roman" pitchFamily="18" charset="0"/>
                <a:cs typeface="Calibri" pitchFamily="34" charset="0"/>
              </a:rPr>
              <a:t>, MD, FACC. </a:t>
            </a:r>
            <a:r>
              <a:rPr lang="it-IT" sz="1300" dirty="0" err="1">
                <a:solidFill>
                  <a:schemeClr val="bg1"/>
                </a:solidFill>
                <a:latin typeface="Times New Roman" pitchFamily="18" charset="0"/>
                <a:cs typeface="Calibri" pitchFamily="34" charset="0"/>
              </a:rPr>
              <a:t>Cardiopulmonary</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Resuscitation</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With</a:t>
            </a:r>
            <a:r>
              <a:rPr lang="it-IT" sz="1300" dirty="0">
                <a:solidFill>
                  <a:schemeClr val="bg1"/>
                </a:solidFill>
                <a:latin typeface="Times New Roman" pitchFamily="18" charset="0"/>
                <a:cs typeface="Calibri" pitchFamily="34" charset="0"/>
              </a:rPr>
              <a:t> a </a:t>
            </a:r>
            <a:r>
              <a:rPr lang="it-IT" sz="1300" dirty="0" err="1">
                <a:solidFill>
                  <a:schemeClr val="bg1"/>
                </a:solidFill>
                <a:latin typeface="Times New Roman" pitchFamily="18" charset="0"/>
                <a:cs typeface="Calibri" pitchFamily="34" charset="0"/>
              </a:rPr>
              <a:t>Novel</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Chest</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Compression</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Device</a:t>
            </a:r>
            <a:r>
              <a:rPr lang="it-IT" sz="1300" dirty="0">
                <a:solidFill>
                  <a:schemeClr val="bg1"/>
                </a:solidFill>
                <a:latin typeface="Times New Roman" pitchFamily="18" charset="0"/>
                <a:cs typeface="Calibri" pitchFamily="34" charset="0"/>
              </a:rPr>
              <a:t> in a Porcine </a:t>
            </a:r>
            <a:r>
              <a:rPr lang="it-IT" sz="1300" dirty="0" err="1">
                <a:solidFill>
                  <a:schemeClr val="bg1"/>
                </a:solidFill>
                <a:latin typeface="Times New Roman" pitchFamily="18" charset="0"/>
                <a:cs typeface="Calibri" pitchFamily="34" charset="0"/>
              </a:rPr>
              <a:t>Model</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of</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Cardiac</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Arrest</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Improved</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Hemodynamics</a:t>
            </a:r>
            <a:r>
              <a:rPr lang="it-IT" sz="1300" dirty="0">
                <a:solidFill>
                  <a:schemeClr val="bg1"/>
                </a:solidFill>
                <a:latin typeface="Times New Roman" pitchFamily="18" charset="0"/>
                <a:cs typeface="Calibri" pitchFamily="34" charset="0"/>
              </a:rPr>
              <a:t> and </a:t>
            </a:r>
            <a:r>
              <a:rPr lang="it-IT" sz="1300" dirty="0" err="1">
                <a:solidFill>
                  <a:schemeClr val="bg1"/>
                </a:solidFill>
                <a:latin typeface="Times New Roman" pitchFamily="18" charset="0"/>
                <a:cs typeface="Calibri" pitchFamily="34" charset="0"/>
              </a:rPr>
              <a:t>Mechanisms</a:t>
            </a:r>
            <a:r>
              <a:rPr lang="it-IT" sz="1300" dirty="0">
                <a:solidFill>
                  <a:schemeClr val="bg1"/>
                </a:solidFill>
                <a:latin typeface="Times New Roman" pitchFamily="18" charset="0"/>
                <a:cs typeface="Calibri" pitchFamily="34" charset="0"/>
              </a:rPr>
              <a:t>. (Journal </a:t>
            </a:r>
            <a:r>
              <a:rPr lang="it-IT" sz="1300" dirty="0" err="1">
                <a:solidFill>
                  <a:schemeClr val="bg1"/>
                </a:solidFill>
                <a:latin typeface="Times New Roman" pitchFamily="18" charset="0"/>
                <a:cs typeface="Calibri" pitchFamily="34" charset="0"/>
              </a:rPr>
              <a:t>of</a:t>
            </a:r>
            <a:r>
              <a:rPr lang="it-IT" sz="1300" dirty="0">
                <a:solidFill>
                  <a:schemeClr val="bg1"/>
                </a:solidFill>
                <a:latin typeface="Times New Roman" pitchFamily="18" charset="0"/>
                <a:cs typeface="Calibri" pitchFamily="34" charset="0"/>
              </a:rPr>
              <a:t> the American College </a:t>
            </a:r>
            <a:r>
              <a:rPr lang="it-IT" sz="1300" dirty="0" err="1">
                <a:solidFill>
                  <a:schemeClr val="bg1"/>
                </a:solidFill>
                <a:latin typeface="Times New Roman" pitchFamily="18" charset="0"/>
                <a:cs typeface="Calibri" pitchFamily="34" charset="0"/>
              </a:rPr>
              <a:t>of</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Cardiology</a:t>
            </a:r>
            <a:r>
              <a:rPr lang="it-IT" sz="1300" dirty="0">
                <a:solidFill>
                  <a:schemeClr val="bg1"/>
                </a:solidFill>
                <a:latin typeface="Times New Roman" pitchFamily="18" charset="0"/>
                <a:cs typeface="Calibri" pitchFamily="34" charset="0"/>
              </a:rPr>
              <a:t> </a:t>
            </a:r>
            <a:r>
              <a:rPr lang="it-IT" sz="1300" dirty="0">
                <a:solidFill>
                  <a:schemeClr val="bg1"/>
                </a:solidFill>
                <a:latin typeface="Calibri" pitchFamily="34" charset="0"/>
                <a:cs typeface="Calibri" pitchFamily="34" charset="0"/>
              </a:rPr>
              <a:t>©</a:t>
            </a:r>
            <a:r>
              <a:rPr lang="it-IT" sz="1300" dirty="0">
                <a:solidFill>
                  <a:schemeClr val="bg1"/>
                </a:solidFill>
                <a:latin typeface="Times New Roman" pitchFamily="18" charset="0"/>
                <a:cs typeface="Calibri" pitchFamily="34" charset="0"/>
              </a:rPr>
              <a:t> 2004</a:t>
            </a:r>
          </a:p>
          <a:p>
            <a:pPr algn="just" defTabSz="914400" eaLnBrk="0" hangingPunct="0">
              <a:buFontTx/>
              <a:buChar char="•"/>
            </a:pPr>
            <a:endParaRPr lang="it-IT" sz="1300" dirty="0">
              <a:solidFill>
                <a:schemeClr val="bg1"/>
              </a:solidFill>
              <a:latin typeface="Times New Roman" pitchFamily="18" charset="0"/>
              <a:cs typeface="Calibri" pitchFamily="34" charset="0"/>
            </a:endParaRPr>
          </a:p>
          <a:p>
            <a:pPr algn="just" defTabSz="914400" eaLnBrk="0" hangingPunct="0">
              <a:buFontTx/>
              <a:buChar char="•"/>
            </a:pPr>
            <a:r>
              <a:rPr lang="it-IT" sz="1300" dirty="0">
                <a:solidFill>
                  <a:schemeClr val="bg1"/>
                </a:solidFill>
                <a:latin typeface="Times New Roman" pitchFamily="18" charset="0"/>
                <a:cs typeface="Calibri" pitchFamily="34" charset="0"/>
              </a:rPr>
              <a:t> The American College </a:t>
            </a:r>
            <a:r>
              <a:rPr lang="it-IT" sz="1300" dirty="0" err="1">
                <a:solidFill>
                  <a:schemeClr val="bg1"/>
                </a:solidFill>
                <a:latin typeface="Times New Roman" pitchFamily="18" charset="0"/>
                <a:cs typeface="Calibri" pitchFamily="34" charset="0"/>
              </a:rPr>
              <a:t>of</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Cardiology</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Foundation</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Published</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by</a:t>
            </a:r>
            <a:r>
              <a:rPr lang="it-IT" sz="1300" dirty="0">
                <a:solidFill>
                  <a:schemeClr val="bg1"/>
                </a:solidFill>
                <a:latin typeface="Times New Roman" pitchFamily="18" charset="0"/>
                <a:cs typeface="Calibri" pitchFamily="34" charset="0"/>
              </a:rPr>
              <a:t> </a:t>
            </a:r>
            <a:r>
              <a:rPr lang="it-IT" sz="1300" dirty="0" err="1">
                <a:solidFill>
                  <a:schemeClr val="bg1"/>
                </a:solidFill>
                <a:latin typeface="Times New Roman" pitchFamily="18" charset="0"/>
                <a:cs typeface="Calibri" pitchFamily="34" charset="0"/>
              </a:rPr>
              <a:t>Elsevier</a:t>
            </a:r>
            <a:r>
              <a:rPr lang="it-IT" sz="1300" dirty="0">
                <a:solidFill>
                  <a:schemeClr val="bg1"/>
                </a:solidFill>
                <a:latin typeface="Times New Roman" pitchFamily="18" charset="0"/>
                <a:cs typeface="Calibri" pitchFamily="34" charset="0"/>
              </a:rPr>
              <a:t> Inc.</a:t>
            </a:r>
            <a:endParaRPr lang="it-IT"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400" b="1" strike="noStrike" cap="small" spc="-1" dirty="0">
                <a:solidFill>
                  <a:srgbClr val="FFFF00"/>
                </a:solidFill>
                <a:latin typeface="Arial"/>
              </a:rPr>
              <a:t>Flow curve </a:t>
            </a:r>
            <a:r>
              <a:rPr lang="it-IT" sz="2400" b="1" strike="noStrike" cap="small" spc="-1" dirty="0" err="1">
                <a:solidFill>
                  <a:srgbClr val="FFFF00"/>
                </a:solidFill>
                <a:latin typeface="Arial"/>
              </a:rPr>
              <a:t>converted</a:t>
            </a:r>
            <a:r>
              <a:rPr lang="it-IT" sz="2400" b="1" strike="noStrike" cap="small" spc="-1" dirty="0">
                <a:solidFill>
                  <a:srgbClr val="FFFF00"/>
                </a:solidFill>
                <a:latin typeface="Arial"/>
              </a:rPr>
              <a:t> </a:t>
            </a:r>
            <a:r>
              <a:rPr lang="it-IT" sz="2400" b="1" strike="noStrike" cap="small" spc="-1" dirty="0" err="1">
                <a:solidFill>
                  <a:srgbClr val="FFFF00"/>
                </a:solidFill>
                <a:latin typeface="Arial"/>
              </a:rPr>
              <a:t>from</a:t>
            </a:r>
            <a:r>
              <a:rPr lang="it-IT" sz="2400" b="1" strike="noStrike" cap="small" spc="-1" dirty="0">
                <a:solidFill>
                  <a:srgbClr val="FFFF00"/>
                </a:solidFill>
                <a:latin typeface="Arial"/>
              </a:rPr>
              <a:t> a </a:t>
            </a:r>
            <a:r>
              <a:rPr lang="it-IT" sz="2400" b="1" strike="noStrike" cap="small" spc="-1" dirty="0" err="1">
                <a:solidFill>
                  <a:srgbClr val="FFFF00"/>
                </a:solidFill>
                <a:latin typeface="Arial"/>
              </a:rPr>
              <a:t>pressure</a:t>
            </a:r>
            <a:r>
              <a:rPr lang="it-IT" sz="2400" b="1" strike="noStrike" cap="small" spc="-1" dirty="0">
                <a:solidFill>
                  <a:srgbClr val="FFFF00"/>
                </a:solidFill>
                <a:latin typeface="Arial"/>
              </a:rPr>
              <a:t> cu</a:t>
            </a:r>
            <a:r>
              <a:rPr lang="it-IT" sz="2400" b="0" strike="noStrike" cap="small" spc="-1" dirty="0">
                <a:solidFill>
                  <a:srgbClr val="FFFF00"/>
                </a:solidFill>
                <a:latin typeface="Arial"/>
              </a:rPr>
              <a:t>rve</a:t>
            </a:r>
            <a:endParaRPr lang="it-IT" sz="2400" b="0" strike="noStrike" spc="-1" dirty="0">
              <a:solidFill>
                <a:srgbClr val="FFFF00"/>
              </a:solidFill>
              <a:latin typeface="Arial"/>
            </a:endParaRPr>
          </a:p>
        </p:txBody>
      </p:sp>
      <p:pic>
        <p:nvPicPr>
          <p:cNvPr id="1582" name="Picture 3"/>
          <p:cNvPicPr/>
          <p:nvPr/>
        </p:nvPicPr>
        <p:blipFill>
          <a:blip r:embed="rId2" cstate="print"/>
          <a:stretch/>
        </p:blipFill>
        <p:spPr>
          <a:xfrm>
            <a:off x="826920" y="1414800"/>
            <a:ext cx="7255800" cy="4859640"/>
          </a:xfrm>
          <a:prstGeom prst="rect">
            <a:avLst/>
          </a:prstGeom>
          <a:ln w="9360">
            <a:noFill/>
          </a:ln>
        </p:spPr>
      </p:pic>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 name="CustomShape 1"/>
          <p:cNvSpPr/>
          <p:nvPr/>
        </p:nvSpPr>
        <p:spPr>
          <a:xfrm>
            <a:off x="258120" y="168120"/>
            <a:ext cx="8628120" cy="735840"/>
          </a:xfrm>
          <a:prstGeom prst="rect">
            <a:avLst/>
          </a:prstGeom>
          <a:noFill/>
          <a:ln w="9360">
            <a:noFill/>
          </a:ln>
        </p:spPr>
        <p:style>
          <a:lnRef idx="0">
            <a:scrgbClr r="0" g="0" b="0"/>
          </a:lnRef>
          <a:fillRef idx="0">
            <a:scrgbClr r="0" g="0" b="0"/>
          </a:fillRef>
          <a:effectRef idx="0">
            <a:scrgbClr r="0" g="0" b="0"/>
          </a:effectRef>
          <a:fontRef idx="minor"/>
        </p:style>
        <p:txBody>
          <a:bodyPr/>
          <a:lstStyle/>
          <a:p>
            <a:pPr algn="ctr">
              <a:lnSpc>
                <a:spcPct val="100000"/>
              </a:lnSpc>
            </a:pPr>
            <a:r>
              <a:rPr lang="it-IT" sz="2800" b="1" strike="noStrike" cap="small" spc="-1" dirty="0" err="1">
                <a:solidFill>
                  <a:srgbClr val="FFFF00"/>
                </a:solidFill>
                <a:latin typeface="Arial"/>
              </a:rPr>
              <a:t>Effects</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of</a:t>
            </a:r>
            <a:r>
              <a:rPr lang="it-IT" sz="2800" b="1" strike="noStrike" cap="small" spc="-1" dirty="0">
                <a:solidFill>
                  <a:srgbClr val="FFFF00"/>
                </a:solidFill>
                <a:latin typeface="Arial"/>
              </a:rPr>
              <a:t> a </a:t>
            </a:r>
            <a:r>
              <a:rPr lang="it-IT" sz="2800" b="1" strike="noStrike" cap="small" spc="-1" dirty="0" err="1">
                <a:solidFill>
                  <a:srgbClr val="FFFF00"/>
                </a:solidFill>
                <a:latin typeface="Arial"/>
              </a:rPr>
              <a:t>proactive</a:t>
            </a:r>
            <a:r>
              <a:rPr lang="it-IT" sz="2800" b="1" strike="noStrike" cap="small" spc="-1" dirty="0">
                <a:solidFill>
                  <a:srgbClr val="FFFF00"/>
                </a:solidFill>
                <a:latin typeface="Arial"/>
              </a:rPr>
              <a:t> </a:t>
            </a:r>
            <a:r>
              <a:rPr lang="it-IT" sz="2800" b="1" strike="noStrike" cap="small" spc="-1" dirty="0" err="1">
                <a:solidFill>
                  <a:srgbClr val="FFFF00"/>
                </a:solidFill>
                <a:latin typeface="Arial"/>
              </a:rPr>
              <a:t>counterpulsation</a:t>
            </a:r>
            <a:endParaRPr lang="it-IT" sz="2800" b="1" strike="noStrike" spc="-1" dirty="0">
              <a:solidFill>
                <a:srgbClr val="FFFF00"/>
              </a:solidFill>
              <a:latin typeface="Arial"/>
            </a:endParaRPr>
          </a:p>
        </p:txBody>
      </p:sp>
      <p:pic>
        <p:nvPicPr>
          <p:cNvPr id="1584" name="8C33AE30.mp4"/>
          <p:cNvPicPr/>
          <p:nvPr/>
        </p:nvPicPr>
        <p:blipFill>
          <a:blip r:embed="rId2" cstate="print"/>
          <a:stretch/>
        </p:blipFill>
        <p:spPr>
          <a:xfrm>
            <a:off x="473400" y="1609920"/>
            <a:ext cx="8173440" cy="3746880"/>
          </a:xfrm>
          <a:prstGeom prst="rect">
            <a:avLst/>
          </a:prstGeom>
          <a:ln>
            <a:noFill/>
          </a:ln>
        </p:spPr>
      </p:pic>
      <p:sp>
        <p:nvSpPr>
          <p:cNvPr id="1585" name="CustomShape 2"/>
          <p:cNvSpPr/>
          <p:nvPr/>
        </p:nvSpPr>
        <p:spPr>
          <a:xfrm>
            <a:off x="770040" y="5548320"/>
            <a:ext cx="5965560" cy="2577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1100" b="0" i="1" strike="noStrike" spc="-1">
                <a:solidFill>
                  <a:srgbClr val="FFFFFF"/>
                </a:solidFill>
                <a:latin typeface="Tw Cen MT"/>
              </a:rPr>
              <a:t>*Representative of study. Individual results may vary. </a:t>
            </a:r>
            <a:endParaRPr lang="it-IT" sz="1100" b="0" strike="noStrike" spc="-1">
              <a:latin typeface="Arial"/>
            </a:endParaRPr>
          </a:p>
        </p:txBody>
      </p:sp>
    </p:spTree>
  </p:cSld>
  <p:clrMapOvr>
    <a:masterClrMapping/>
  </p:clrMapOvr>
  <p:transition>
    <p:fade/>
  </p:transition>
  <p:timing>
    <p:tnLst>
      <p:par>
        <p:cTn id="1" dur="indefinite" restart="never" nodeType="tmRoot">
          <p:childTnLst>
            <p:seq>
              <p:cTn id="2" restart="whenNotActive" fill="hold" nodeType="interactiveSeq">
                <p:childTnLst>
                  <p:par>
                    <p:cTn id="3" fill="hold">
                      <p:childTnLst>
                        <p:par>
                          <p:cTn id="4" fill="hold">
                            <p:stCondLst>
                              <p:cond delay="0"/>
                            </p:stCondLst>
                            <p:childTnLst>
                              <p:par>
                                <p:cTn id="5" presetClass="mediacall" fill="hold" nodeType="clickEffect">
                                  <p:stCondLst>
                                    <p:cond delay="0"/>
                                  </p:stCondLst>
                                  <p:childTnLst>
                                    <p:cmd type="call" cmd="togglePause">
                                      <p:cBhvr>
                                        <p:cTn id="6" dur="1" fill="hold"/>
                                        <p:tgtEl>
                                          <p:spTgt spid="1584"/>
                                        </p:tgtEl>
                                      </p:cBhvr>
                                    </p:cmd>
                                  </p:childTnLst>
                                </p:cTn>
                              </p:par>
                            </p:childTnLst>
                          </p:cTn>
                        </p:par>
                      </p:childTnLst>
                    </p:cTn>
                  </p:par>
                </p:childTnLst>
              </p:cTn>
              <p:prevCondLst>
                <p:cond evt="onPrev" delay="0">
                  <p:tgtEl>
                    <p:sldTgt/>
                  </p:tgtEl>
                </p:cond>
              </p:prevCondLst>
              <p:nextCondLst>
                <p:cond evt="onNext" delay="0">
                  <p:tgtEl>
                    <p:sldTgt/>
                  </p:tgtEl>
                </p:cond>
              </p:nextCondLst>
            </p:seq>
            <p:seq>
              <p:cTn id="7"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33FF"/>
      </a:dk2>
      <a:lt2>
        <a:srgbClr val="FDB913"/>
      </a:lt2>
      <a:accent1>
        <a:srgbClr val="FDB913"/>
      </a:accent1>
      <a:accent2>
        <a:srgbClr val="C85900"/>
      </a:accent2>
      <a:accent3>
        <a:srgbClr val="991701"/>
      </a:accent3>
      <a:accent4>
        <a:srgbClr val="428123"/>
      </a:accent4>
      <a:accent5>
        <a:srgbClr val="B2B2B2"/>
      </a:accent5>
      <a:accent6>
        <a:srgbClr val="0033FF"/>
      </a:accent6>
      <a:hlink>
        <a:srgbClr val="FFFFFF"/>
      </a:hlink>
      <a:folHlink>
        <a:srgbClr val="42812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33FF"/>
      </a:dk2>
      <a:lt2>
        <a:srgbClr val="FDB913"/>
      </a:lt2>
      <a:accent1>
        <a:srgbClr val="FDB913"/>
      </a:accent1>
      <a:accent2>
        <a:srgbClr val="C85900"/>
      </a:accent2>
      <a:accent3>
        <a:srgbClr val="991701"/>
      </a:accent3>
      <a:accent4>
        <a:srgbClr val="428123"/>
      </a:accent4>
      <a:accent5>
        <a:srgbClr val="B2B2B2"/>
      </a:accent5>
      <a:accent6>
        <a:srgbClr val="0033FF"/>
      </a:accent6>
      <a:hlink>
        <a:srgbClr val="FFFFFF"/>
      </a:hlink>
      <a:folHlink>
        <a:srgbClr val="42812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33FF"/>
      </a:dk2>
      <a:lt2>
        <a:srgbClr val="FDB913"/>
      </a:lt2>
      <a:accent1>
        <a:srgbClr val="FDB913"/>
      </a:accent1>
      <a:accent2>
        <a:srgbClr val="C85900"/>
      </a:accent2>
      <a:accent3>
        <a:srgbClr val="991701"/>
      </a:accent3>
      <a:accent4>
        <a:srgbClr val="428123"/>
      </a:accent4>
      <a:accent5>
        <a:srgbClr val="B2B2B2"/>
      </a:accent5>
      <a:accent6>
        <a:srgbClr val="0033FF"/>
      </a:accent6>
      <a:hlink>
        <a:srgbClr val="FFFFFF"/>
      </a:hlink>
      <a:folHlink>
        <a:srgbClr val="42812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33FF"/>
      </a:dk2>
      <a:lt2>
        <a:srgbClr val="FDB913"/>
      </a:lt2>
      <a:accent1>
        <a:srgbClr val="FDB913"/>
      </a:accent1>
      <a:accent2>
        <a:srgbClr val="C85900"/>
      </a:accent2>
      <a:accent3>
        <a:srgbClr val="991701"/>
      </a:accent3>
      <a:accent4>
        <a:srgbClr val="428123"/>
      </a:accent4>
      <a:accent5>
        <a:srgbClr val="B2B2B2"/>
      </a:accent5>
      <a:accent6>
        <a:srgbClr val="0033FF"/>
      </a:accent6>
      <a:hlink>
        <a:srgbClr val="FFFFFF"/>
      </a:hlink>
      <a:folHlink>
        <a:srgbClr val="42812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339</TotalTime>
  <Words>3815</Words>
  <Application>Microsoft Office PowerPoint</Application>
  <PresentationFormat>Presentazione su schermo (4:3)</PresentationFormat>
  <Paragraphs>745</Paragraphs>
  <Slides>74</Slides>
  <Notes>39</Notes>
  <HiddenSlides>6</HiddenSlides>
  <MMClips>0</MMClips>
  <ScaleCrop>false</ScaleCrop>
  <HeadingPairs>
    <vt:vector size="6" baseType="variant">
      <vt:variant>
        <vt:lpstr>Tema</vt:lpstr>
      </vt:variant>
      <vt:variant>
        <vt:i4>10</vt:i4>
      </vt:variant>
      <vt:variant>
        <vt:lpstr>Server OLE incorporati</vt:lpstr>
      </vt:variant>
      <vt:variant>
        <vt:i4>0</vt:i4>
      </vt:variant>
      <vt:variant>
        <vt:lpstr>Titoli diapositive</vt:lpstr>
      </vt:variant>
      <vt:variant>
        <vt:i4>74</vt:i4>
      </vt:variant>
    </vt:vector>
  </HeadingPairs>
  <TitlesOfParts>
    <vt:vector size="84" baseType="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Refractory Cardiac Arrest</vt:lpstr>
      <vt:lpstr>Diapositiva 60</vt:lpstr>
      <vt:lpstr>Diapositiva 61</vt:lpstr>
      <vt:lpstr>Diapositiva 62</vt:lpstr>
      <vt:lpstr>PDTA  - University Hospital Policlinico Bari - Italy</vt:lpstr>
      <vt:lpstr>Diapositiva 64</vt:lpstr>
      <vt:lpstr>Diapositiva 65</vt:lpstr>
      <vt:lpstr>Diapositiva 66</vt:lpstr>
      <vt:lpstr>Diapositiva 67</vt:lpstr>
      <vt:lpstr>Myocardial Reperfusion Damage</vt:lpstr>
      <vt:lpstr>Kidney Reperfusion Damage</vt:lpstr>
      <vt:lpstr>Cerebral Reperfusion Damage</vt:lpstr>
      <vt:lpstr>Diapositiva 71</vt:lpstr>
      <vt:lpstr>Diapositiva 72</vt:lpstr>
      <vt:lpstr>Diapositiva 73</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Assistenza ventricolare Impella®</dc:title>
  <dc:subject/>
  <dc:creator/>
  <dc:description/>
  <cp:lastModifiedBy>Utente Windows</cp:lastModifiedBy>
  <cp:revision>112</cp:revision>
  <dcterms:modified xsi:type="dcterms:W3CDTF">2019-09-15T08:48:31Z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15</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10</vt:i4>
  </property>
  <property fmtid="{D5CDD505-2E9C-101B-9397-08002B2CF9AE}" pid="7" name="Notes">
    <vt:i4>74</vt:i4>
  </property>
  <property fmtid="{D5CDD505-2E9C-101B-9397-08002B2CF9AE}" pid="8" name="PresentationFormat">
    <vt:lpwstr>Presentazione su schermo (4:3)</vt:lpwstr>
  </property>
  <property fmtid="{D5CDD505-2E9C-101B-9397-08002B2CF9AE}" pid="9" name="ScaleCrop">
    <vt:bool>false</vt:bool>
  </property>
  <property fmtid="{D5CDD505-2E9C-101B-9397-08002B2CF9AE}" pid="10" name="ShareDoc">
    <vt:bool>false</vt:bool>
  </property>
  <property fmtid="{D5CDD505-2E9C-101B-9397-08002B2CF9AE}" pid="11" name="Slides">
    <vt:i4>104</vt:i4>
  </property>
</Properties>
</file>