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sldIdLst>
    <p:sldId id="256" r:id="rId2"/>
    <p:sldId id="280" r:id="rId3"/>
    <p:sldId id="279" r:id="rId4"/>
    <p:sldId id="283" r:id="rId5"/>
    <p:sldId id="285" r:id="rId6"/>
    <p:sldId id="257" r:id="rId7"/>
    <p:sldId id="277" r:id="rId8"/>
    <p:sldId id="260" r:id="rId9"/>
    <p:sldId id="286" r:id="rId10"/>
    <p:sldId id="259" r:id="rId11"/>
    <p:sldId id="261" r:id="rId12"/>
    <p:sldId id="262" r:id="rId13"/>
    <p:sldId id="366" r:id="rId14"/>
    <p:sldId id="265" r:id="rId15"/>
    <p:sldId id="363" r:id="rId16"/>
    <p:sldId id="365" r:id="rId17"/>
    <p:sldId id="373" r:id="rId18"/>
    <p:sldId id="326" r:id="rId19"/>
    <p:sldId id="335" r:id="rId20"/>
    <p:sldId id="337" r:id="rId21"/>
    <p:sldId id="378" r:id="rId22"/>
    <p:sldId id="385" r:id="rId23"/>
    <p:sldId id="388" r:id="rId24"/>
    <p:sldId id="389" r:id="rId25"/>
    <p:sldId id="329" r:id="rId26"/>
    <p:sldId id="393" r:id="rId27"/>
    <p:sldId id="348" r:id="rId28"/>
    <p:sldId id="355" r:id="rId29"/>
    <p:sldId id="396" r:id="rId30"/>
    <p:sldId id="356" r:id="rId31"/>
    <p:sldId id="384" r:id="rId32"/>
    <p:sldId id="357" r:id="rId33"/>
    <p:sldId id="397" r:id="rId34"/>
    <p:sldId id="398" r:id="rId35"/>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0" d="100"/>
          <a:sy n="60" d="100"/>
        </p:scale>
        <p:origin x="1092" y="29"/>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36" d="100"/>
        <a:sy n="136" d="100"/>
      </p:scale>
      <p:origin x="0" y="-6187"/>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C02BDB11-2CF6-4C7A-9EDB-89CD38EF183F}"/>
              </a:ext>
            </a:extLst>
          </p:cNvPr>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a:extLst>
              <a:ext uri="{FF2B5EF4-FFF2-40B4-BE49-F238E27FC236}">
                <a16:creationId xmlns:a16="http://schemas.microsoft.com/office/drawing/2014/main" id="{829AED01-A1B7-4CE0-BCD9-9C842FDB9D2E}"/>
              </a:ext>
            </a:extLst>
          </p:cNvPr>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it-IT" altLang="it-IT"/>
          </a:p>
        </p:txBody>
      </p:sp>
      <p:sp>
        <p:nvSpPr>
          <p:cNvPr id="2051" name="Rectangle 3">
            <a:extLst>
              <a:ext uri="{FF2B5EF4-FFF2-40B4-BE49-F238E27FC236}">
                <a16:creationId xmlns:a16="http://schemas.microsoft.com/office/drawing/2014/main" id="{D888E98F-F86D-4300-BF32-9D1A4842A803}"/>
              </a:ext>
            </a:extLst>
          </p:cNvPr>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it-IT" altLang="it-IT"/>
          </a:p>
        </p:txBody>
      </p:sp>
      <p:sp>
        <p:nvSpPr>
          <p:cNvPr id="2052" name="Rectangle 4">
            <a:extLst>
              <a:ext uri="{FF2B5EF4-FFF2-40B4-BE49-F238E27FC236}">
                <a16:creationId xmlns:a16="http://schemas.microsoft.com/office/drawing/2014/main" id="{A8512A03-745D-4A82-A669-975760E44B72}"/>
              </a:ext>
            </a:extLst>
          </p:cNvPr>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it-IT" altLang="it-IT"/>
          </a:p>
        </p:txBody>
      </p:sp>
      <p:sp>
        <p:nvSpPr>
          <p:cNvPr id="2053" name="Rectangle 5">
            <a:extLst>
              <a:ext uri="{FF2B5EF4-FFF2-40B4-BE49-F238E27FC236}">
                <a16:creationId xmlns:a16="http://schemas.microsoft.com/office/drawing/2014/main" id="{0C752D07-2577-488E-AFCF-79BB0DC1A7A1}"/>
              </a:ext>
            </a:extLst>
          </p:cNvPr>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it-IT" altLang="it-IT"/>
          </a:p>
        </p:txBody>
      </p:sp>
      <p:sp>
        <p:nvSpPr>
          <p:cNvPr id="2054" name="Rectangle 6">
            <a:extLst>
              <a:ext uri="{FF2B5EF4-FFF2-40B4-BE49-F238E27FC236}">
                <a16:creationId xmlns:a16="http://schemas.microsoft.com/office/drawing/2014/main" id="{4D44E47E-4F9F-47E9-A23B-78EB3DAAD73D}"/>
              </a:ext>
            </a:extLst>
          </p:cNvPr>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fld id="{6A691927-75DB-4792-9DB7-3A85A5D5175E}"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1323DB-57C5-46B6-9AF0-C03DE97454EC}"/>
              </a:ext>
            </a:extLst>
          </p:cNvPr>
          <p:cNvSpPr>
            <a:spLocks noGrp="1" noChangeArrowheads="1"/>
          </p:cNvSpPr>
          <p:nvPr>
            <p:ph type="sldNum"/>
          </p:nvPr>
        </p:nvSpPr>
        <p:spPr>
          <a:ln/>
        </p:spPr>
        <p:txBody>
          <a:bodyPr/>
          <a:lstStyle/>
          <a:p>
            <a:fld id="{F2C88702-92A2-4A77-933C-3966181266D7}" type="slidenum">
              <a:rPr lang="it-IT" altLang="it-IT"/>
              <a:pPr/>
              <a:t>1</a:t>
            </a:fld>
            <a:endParaRPr lang="it-IT" altLang="it-IT"/>
          </a:p>
        </p:txBody>
      </p:sp>
      <p:sp>
        <p:nvSpPr>
          <p:cNvPr id="4097" name="Rectangle 1">
            <a:extLst>
              <a:ext uri="{FF2B5EF4-FFF2-40B4-BE49-F238E27FC236}">
                <a16:creationId xmlns:a16="http://schemas.microsoft.com/office/drawing/2014/main" id="{D80598C0-A9A0-476A-9973-8C45B3002CA1}"/>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a:extLst>
              <a:ext uri="{FF2B5EF4-FFF2-40B4-BE49-F238E27FC236}">
                <a16:creationId xmlns:a16="http://schemas.microsoft.com/office/drawing/2014/main" id="{804D82D8-DA3F-4DE5-B098-A2F3C6354287}"/>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sz="1200" kern="1200" dirty="0">
                <a:solidFill>
                  <a:schemeClr val="tx1"/>
                </a:solidFill>
                <a:effectLst/>
                <a:latin typeface="+mn-lt"/>
                <a:ea typeface="+mn-ea"/>
                <a:cs typeface="+mn-cs"/>
              </a:rPr>
              <a:t>Questa diapositiva recentemente pubblicata credo sia una splendida fotografia della situazione nella quale ci troviamo, perché proprio seguendo la sua evoluzione (e che di fatto permette di valutare la clinica ed il livello di attenzione terapeutico richiesto) vediamo come la storia naturale del CHF può improvvisamente prendere una piega anziché un’altra anche per la presenza di eventi improvvisi come l’insorgenza di un’aritmia ventricolare sostenuta, la quale può improvvisamente cambiare il decorso anche e soprattutto indipendentemente dal fenotipo presente alla base.</a:t>
            </a:r>
          </a:p>
          <a:p>
            <a:endParaRPr lang="it-IT" dirty="0"/>
          </a:p>
        </p:txBody>
      </p:sp>
      <p:sp>
        <p:nvSpPr>
          <p:cNvPr id="4" name="Segnaposto numero diapositiva 3"/>
          <p:cNvSpPr>
            <a:spLocks noGrp="1"/>
          </p:cNvSpPr>
          <p:nvPr>
            <p:ph type="sldNum" sz="quarter" idx="10"/>
          </p:nvPr>
        </p:nvSpPr>
        <p:spPr>
          <a:xfrm>
            <a:off x="3884613" y="8685213"/>
            <a:ext cx="2971800" cy="457200"/>
          </a:xfrm>
          <a:prstGeom prst="rect">
            <a:avLst/>
          </a:prstGeom>
        </p:spPr>
        <p:txBody>
          <a:bodyPr/>
          <a:lstStyle/>
          <a:p>
            <a:pPr>
              <a:defRPr/>
            </a:pPr>
            <a:fld id="{DC466210-CA5C-4980-8191-A8F84128C800}" type="slidenum">
              <a:rPr lang="it-IT" altLang="it-IT" smtClean="0"/>
              <a:pPr>
                <a:defRPr/>
              </a:pPr>
              <a:t>5</a:t>
            </a:fld>
            <a:endParaRPr lang="it-IT" altLang="it-IT"/>
          </a:p>
        </p:txBody>
      </p:sp>
    </p:spTree>
    <p:extLst>
      <p:ext uri="{BB962C8B-B14F-4D97-AF65-F5344CB8AC3E}">
        <p14:creationId xmlns:p14="http://schemas.microsoft.com/office/powerpoint/2010/main" val="1367469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EFE3451C-A74A-44E9-9F72-3DCCA3176FA7}" type="slidenum">
              <a:rPr lang="it-IT" altLang="it-IT" sz="1200" i="0">
                <a:solidFill>
                  <a:prstClr val="black"/>
                </a:solidFill>
                <a:latin typeface="Times New Roman" pitchFamily="18" charset="0"/>
              </a:rPr>
              <a:pPr/>
              <a:t>16</a:t>
            </a:fld>
            <a:endParaRPr lang="it-IT" altLang="it-IT" sz="1200" i="0">
              <a:solidFill>
                <a:prstClr val="black"/>
              </a:solidFill>
              <a:latin typeface="Times New Roman" pitchFamily="18" charset="0"/>
            </a:endParaRPr>
          </a:p>
        </p:txBody>
      </p:sp>
      <p:sp>
        <p:nvSpPr>
          <p:cNvPr id="173059" name="Rectangle 2"/>
          <p:cNvSpPr>
            <a:spLocks noGrp="1" noRot="1" noChangeAspect="1" noChangeArrowheads="1" noTextEdit="1"/>
          </p:cNvSpPr>
          <p:nvPr>
            <p:ph type="sldImg"/>
          </p:nvPr>
        </p:nvSpPr>
        <p:spPr>
          <a:xfrm>
            <a:off x="1143000" y="685800"/>
            <a:ext cx="4572000" cy="3429000"/>
          </a:xfrm>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it-IT" altLang="it-IT" sz="11700"/>
              <a:t>•</a:t>
            </a:r>
          </a:p>
        </p:txBody>
      </p:sp>
    </p:spTree>
    <p:extLst>
      <p:ext uri="{BB962C8B-B14F-4D97-AF65-F5344CB8AC3E}">
        <p14:creationId xmlns:p14="http://schemas.microsoft.com/office/powerpoint/2010/main" val="3250149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a:xfrm>
            <a:off x="1144588" y="685800"/>
            <a:ext cx="4568825" cy="3427413"/>
          </a:xfrm>
          <a:ln/>
        </p:spPr>
      </p:sp>
      <p:sp>
        <p:nvSpPr>
          <p:cNvPr id="119810" name="Notes Placeholder 2"/>
          <p:cNvSpPr>
            <a:spLocks noGrp="1"/>
          </p:cNvSpPr>
          <p:nvPr>
            <p:ph type="body" idx="1"/>
          </p:nvPr>
        </p:nvSpPr>
        <p:spPr>
          <a:xfrm>
            <a:off x="684869" y="4342464"/>
            <a:ext cx="5488264" cy="4667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294"/>
              </a:spcAft>
            </a:pPr>
            <a:endParaRPr lang="en-GB" altLang="en-US" sz="900" dirty="0">
              <a:latin typeface="Arial" pitchFamily="34" charset="0"/>
            </a:endParaRPr>
          </a:p>
        </p:txBody>
      </p:sp>
      <p:sp>
        <p:nvSpPr>
          <p:cNvPr id="119811" name="Slide Number Placeholder 3"/>
          <p:cNvSpPr>
            <a:spLocks noGrp="1"/>
          </p:cNvSpPr>
          <p:nvPr>
            <p:ph type="sldNum" sz="quarter" idx="5"/>
          </p:nvPr>
        </p:nvSpPr>
        <p:spPr>
          <a:xfrm>
            <a:off x="3885579" y="8684926"/>
            <a:ext cx="2970869" cy="457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4" tIns="44857" rIns="89714" bIns="44857"/>
          <a:lstStyle>
            <a:lvl1pPr defTabSz="914437" eaLnBrk="0" hangingPunct="0">
              <a:defRPr sz="2400">
                <a:solidFill>
                  <a:schemeClr val="tx1"/>
                </a:solidFill>
                <a:latin typeface="Arial" pitchFamily="34" charset="0"/>
                <a:ea typeface="ＭＳ Ｐゴシック" pitchFamily="34" charset="-128"/>
              </a:defRPr>
            </a:lvl1pPr>
            <a:lvl2pPr marL="729057" indent="-280406" defTabSz="914437" eaLnBrk="0" hangingPunct="0">
              <a:defRPr sz="2400">
                <a:solidFill>
                  <a:schemeClr val="tx1"/>
                </a:solidFill>
                <a:latin typeface="Arial" pitchFamily="34" charset="0"/>
                <a:ea typeface="ＭＳ Ｐゴシック" pitchFamily="34" charset="-128"/>
              </a:defRPr>
            </a:lvl2pPr>
            <a:lvl3pPr marL="1121626" indent="-224325" defTabSz="914437" eaLnBrk="0" hangingPunct="0">
              <a:defRPr sz="2400">
                <a:solidFill>
                  <a:schemeClr val="tx1"/>
                </a:solidFill>
                <a:latin typeface="Arial" pitchFamily="34" charset="0"/>
                <a:ea typeface="ＭＳ Ｐゴシック" pitchFamily="34" charset="-128"/>
              </a:defRPr>
            </a:lvl3pPr>
            <a:lvl4pPr marL="1570276" indent="-224325" defTabSz="914437" eaLnBrk="0" hangingPunct="0">
              <a:defRPr sz="2400">
                <a:solidFill>
                  <a:schemeClr val="tx1"/>
                </a:solidFill>
                <a:latin typeface="Arial" pitchFamily="34" charset="0"/>
                <a:ea typeface="ＭＳ Ｐゴシック" pitchFamily="34" charset="-128"/>
              </a:defRPr>
            </a:lvl4pPr>
            <a:lvl5pPr marL="2018927" indent="-224325" defTabSz="914437" eaLnBrk="0" hangingPunct="0">
              <a:defRPr sz="2400">
                <a:solidFill>
                  <a:schemeClr val="tx1"/>
                </a:solidFill>
                <a:latin typeface="Arial" pitchFamily="34" charset="0"/>
                <a:ea typeface="ＭＳ Ｐゴシック" pitchFamily="34"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EFA6951-CADB-41B7-B0F5-4364BA9C4486}" type="slidenum">
              <a:rPr lang="en-GB" altLang="en-US" sz="1200">
                <a:solidFill>
                  <a:srgbClr val="000000"/>
                </a:solidFill>
              </a:rPr>
              <a:pPr eaLnBrk="1" hangingPunct="1"/>
              <a:t>18</a:t>
            </a:fld>
            <a:endParaRPr lang="en-GB" altLang="en-US" sz="1200">
              <a:solidFill>
                <a:srgbClr val="000000"/>
              </a:solidFill>
            </a:endParaRPr>
          </a:p>
        </p:txBody>
      </p:sp>
    </p:spTree>
    <p:extLst>
      <p:ext uri="{BB962C8B-B14F-4D97-AF65-F5344CB8AC3E}">
        <p14:creationId xmlns:p14="http://schemas.microsoft.com/office/powerpoint/2010/main" val="4226530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xfrm>
            <a:off x="1143000" y="685800"/>
            <a:ext cx="4572000" cy="3429000"/>
          </a:xfrm>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 name="Slide Number Placeholder 3"/>
          <p:cNvSpPr>
            <a:spLocks noGrp="1"/>
          </p:cNvSpPr>
          <p:nvPr>
            <p:ph type="sldNum" sz="quarter" idx="5"/>
          </p:nvPr>
        </p:nvSpPr>
        <p:spPr/>
        <p:txBody>
          <a:bodyPr/>
          <a:lstStyle/>
          <a:p>
            <a:pPr>
              <a:defRPr/>
            </a:pPr>
            <a:fld id="{28B2D52B-1AA7-4F38-9E42-F054FBE5DFF9}" type="slidenum">
              <a:rPr lang="de-DE" smtClean="0">
                <a:solidFill>
                  <a:prstClr val="black"/>
                </a:solidFill>
              </a:rPr>
              <a:pPr>
                <a:defRPr/>
              </a:pPr>
              <a:t>19</a:t>
            </a:fld>
            <a:endParaRPr lang="de-DE">
              <a:solidFill>
                <a:prstClr val="black"/>
              </a:solidFill>
            </a:endParaRPr>
          </a:p>
        </p:txBody>
      </p:sp>
    </p:spTree>
    <p:extLst>
      <p:ext uri="{BB962C8B-B14F-4D97-AF65-F5344CB8AC3E}">
        <p14:creationId xmlns:p14="http://schemas.microsoft.com/office/powerpoint/2010/main" val="209857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496643" name="Rectangle 3"/>
          <p:cNvSpPr>
            <a:spLocks noGrp="1" noChangeArrowheads="1"/>
          </p:cNvSpPr>
          <p:nvPr>
            <p:ph type="body" idx="1"/>
          </p:nvPr>
        </p:nvSpPr>
        <p:spPr>
          <a:xfrm>
            <a:off x="700088" y="4416425"/>
            <a:ext cx="5610225" cy="4183063"/>
          </a:xfrm>
          <a:solidFill>
            <a:srgbClr val="FFFFFF"/>
          </a:solidFill>
          <a:ln>
            <a:solidFill>
              <a:srgbClr val="000000"/>
            </a:solidFill>
          </a:ln>
        </p:spPr>
        <p:txBody>
          <a:bodyPr/>
          <a:lstStyle/>
          <a:p>
            <a:pPr algn="just"/>
            <a:endParaRPr lang="en-GB" altLang="it-IT" sz="1800">
              <a:latin typeface="Arial "/>
            </a:endParaRPr>
          </a:p>
        </p:txBody>
      </p:sp>
    </p:spTree>
    <p:extLst>
      <p:ext uri="{BB962C8B-B14F-4D97-AF65-F5344CB8AC3E}">
        <p14:creationId xmlns:p14="http://schemas.microsoft.com/office/powerpoint/2010/main" val="3462748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D50BE3-7B63-4F74-A846-78120FB61B94}"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2652552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300"/>
              </a:spcBef>
              <a:buFont typeface="Arial" panose="020B0604020202020204" pitchFamily="34" charset="0"/>
              <a:buChar char="•"/>
            </a:pPr>
            <a:r>
              <a:rPr lang="en-US" sz="1200" dirty="0">
                <a:solidFill>
                  <a:schemeClr val="accent1">
                    <a:lumMod val="75000"/>
                  </a:schemeClr>
                </a:solidFill>
              </a:rPr>
              <a:t>Pharmacotherapy of HFrEF with ARNI was shown to have benefits on survival, morbidity, and QoL</a:t>
            </a:r>
            <a:r>
              <a:rPr lang="en-US" sz="1200" baseline="30000" dirty="0">
                <a:solidFill>
                  <a:schemeClr val="accent1">
                    <a:lumMod val="75000"/>
                  </a:schemeClr>
                </a:solidFill>
              </a:rPr>
              <a:t>1,2,3</a:t>
            </a:r>
          </a:p>
          <a:p>
            <a:pPr marL="171450" indent="-171450">
              <a:spcBef>
                <a:spcPts val="300"/>
              </a:spcBef>
              <a:buFont typeface="Arial" panose="020B0604020202020204" pitchFamily="34" charset="0"/>
              <a:buChar char="•"/>
            </a:pPr>
            <a:r>
              <a:rPr lang="en-US" sz="1200" dirty="0">
                <a:solidFill>
                  <a:schemeClr val="bg2">
                    <a:lumMod val="25000"/>
                  </a:schemeClr>
                </a:solidFill>
              </a:rPr>
              <a:t>Evidence is inconclusive for the survival benefits of ivabradine</a:t>
            </a:r>
            <a:r>
              <a:rPr lang="en-US" sz="1200" baseline="30000" dirty="0">
                <a:solidFill>
                  <a:schemeClr val="bg2">
                    <a:lumMod val="25000"/>
                  </a:schemeClr>
                </a:solidFill>
              </a:rPr>
              <a:t>4</a:t>
            </a:r>
            <a:r>
              <a:rPr lang="en-US" sz="1200" dirty="0">
                <a:solidFill>
                  <a:schemeClr val="bg2">
                    <a:lumMod val="25000"/>
                  </a:schemeClr>
                </a:solidFill>
              </a:rPr>
              <a:t> and the evidence for QoL benefits is either inconclusive (ACEIs, ARBs, and BBs) or unavailable (MRAs).</a:t>
            </a:r>
            <a:r>
              <a:rPr lang="en-US" sz="1200" baseline="30000" dirty="0">
                <a:solidFill>
                  <a:schemeClr val="bg2">
                    <a:lumMod val="25000"/>
                  </a:schemeClr>
                </a:solidFill>
              </a:rPr>
              <a:t>2-3, 5-13</a:t>
            </a:r>
          </a:p>
          <a:p>
            <a:pPr marL="171450" indent="-171450">
              <a:spcBef>
                <a:spcPts val="300"/>
              </a:spcBef>
              <a:buFont typeface="Arial" panose="020B0604020202020204" pitchFamily="34" charset="0"/>
              <a:buChar char="•"/>
            </a:pPr>
            <a:r>
              <a:rPr lang="en-US" sz="1200" dirty="0">
                <a:solidFill>
                  <a:schemeClr val="bg2">
                    <a:lumMod val="25000"/>
                  </a:schemeClr>
                </a:solidFill>
              </a:rPr>
              <a:t>Among the two trials with ivabradine, SHIFT showed reductions in composite endpoints of CV mortality or HF hospital admission (the primary endpoint) and CV mortality or MI/HF hospital admission (the secondary endpoint, which is an unmet primary endpoint in the BEAUTIFUL trial); individual all-cause and CV mortality benefits were observed in post-hoc analysis in a sub-group of patients with heart rates ≥75 bpm</a:t>
            </a:r>
            <a:r>
              <a:rPr lang="en-US" sz="1200" baseline="30000" dirty="0">
                <a:solidFill>
                  <a:schemeClr val="bg2">
                    <a:lumMod val="25000"/>
                  </a:schemeClr>
                </a:solidFill>
              </a:rPr>
              <a:t>3</a:t>
            </a:r>
            <a:r>
              <a:rPr lang="en-US" sz="1200" dirty="0">
                <a:solidFill>
                  <a:schemeClr val="bg2">
                    <a:lumMod val="25000"/>
                  </a:schemeClr>
                </a:solidFill>
              </a:rPr>
              <a:t> </a:t>
            </a:r>
          </a:p>
          <a:p>
            <a:pPr marL="171450" indent="-171450">
              <a:spcBef>
                <a:spcPts val="300"/>
              </a:spcBef>
              <a:buFont typeface="Arial" panose="020B0604020202020204" pitchFamily="34" charset="0"/>
              <a:buChar char="•"/>
            </a:pPr>
            <a:r>
              <a:rPr lang="en-US" sz="1200" dirty="0">
                <a:solidFill>
                  <a:schemeClr val="bg2">
                    <a:lumMod val="25000"/>
                  </a:schemeClr>
                </a:solidFill>
              </a:rPr>
              <a:t>No effect on QoL was observed in the four important trials of BBs</a:t>
            </a:r>
            <a:r>
              <a:rPr lang="en-US" sz="1200" baseline="30000" dirty="0">
                <a:solidFill>
                  <a:schemeClr val="bg2">
                    <a:lumMod val="25000"/>
                  </a:schemeClr>
                </a:solidFill>
              </a:rPr>
              <a:t>13,14</a:t>
            </a:r>
            <a:r>
              <a:rPr lang="en-US" sz="1200" dirty="0">
                <a:solidFill>
                  <a:schemeClr val="bg2">
                    <a:lumMod val="25000"/>
                  </a:schemeClr>
                </a:solidFill>
              </a:rPr>
              <a:t> in HF (MERIT‑HF, BEST, CIBIS‑II, and the US Carvedilol Heart Failure Study), while  a small study, CASA 2</a:t>
            </a:r>
            <a:r>
              <a:rPr lang="en-US" sz="1200" baseline="30000" dirty="0">
                <a:solidFill>
                  <a:schemeClr val="bg2">
                    <a:lumMod val="25000"/>
                  </a:schemeClr>
                </a:solidFill>
              </a:rPr>
              <a:t>15</a:t>
            </a:r>
            <a:r>
              <a:rPr lang="en-US" sz="1200" dirty="0">
                <a:solidFill>
                  <a:schemeClr val="bg2">
                    <a:lumMod val="25000"/>
                  </a:schemeClr>
                </a:solidFill>
              </a:rPr>
              <a:t> with carvedilol showed improvement</a:t>
            </a:r>
          </a:p>
          <a:p>
            <a:pPr marL="171450" indent="-171450">
              <a:spcBef>
                <a:spcPts val="300"/>
              </a:spcBef>
              <a:buFont typeface="Arial" panose="020B0604020202020204" pitchFamily="34" charset="0"/>
              <a:buChar char="•"/>
            </a:pPr>
            <a:endParaRPr lang="en-US" sz="1200" dirty="0">
              <a:solidFill>
                <a:schemeClr val="bg2">
                  <a:lumMod val="25000"/>
                </a:schemeClr>
              </a:solidFill>
            </a:endParaRPr>
          </a:p>
          <a:p>
            <a:pPr marL="0" indent="0">
              <a:spcBef>
                <a:spcPts val="300"/>
              </a:spcBef>
              <a:buFont typeface="Arial" panose="020B0604020202020204" pitchFamily="34" charset="0"/>
              <a:buNone/>
            </a:pPr>
            <a:r>
              <a:rPr lang="en-US" sz="1200" b="1" dirty="0">
                <a:solidFill>
                  <a:schemeClr val="bg2">
                    <a:lumMod val="25000"/>
                  </a:schemeClr>
                </a:solidFill>
              </a:rPr>
              <a:t>References:</a:t>
            </a:r>
            <a:endParaRPr lang="en-US" sz="1200" b="1" dirty="0">
              <a:solidFill>
                <a:schemeClr val="bg1">
                  <a:lumMod val="50000"/>
                </a:schemeClr>
              </a:solidFill>
            </a:endParaRPr>
          </a:p>
          <a:p>
            <a:pPr marL="228600" indent="-228600">
              <a:lnSpc>
                <a:spcPct val="90000"/>
              </a:lnSpc>
              <a:buAutoNum type="arabicPeriod"/>
            </a:pPr>
            <a:r>
              <a:rPr lang="en-US" sz="1200" dirty="0">
                <a:solidFill>
                  <a:schemeClr val="bg2">
                    <a:lumMod val="25000"/>
                  </a:schemeClr>
                </a:solidFill>
              </a:rPr>
              <a:t>Ponikowski P et al. </a:t>
            </a:r>
            <a:r>
              <a:rPr lang="en-US" sz="1200" i="1" dirty="0">
                <a:solidFill>
                  <a:schemeClr val="bg2">
                    <a:lumMod val="25000"/>
                  </a:schemeClr>
                </a:solidFill>
              </a:rPr>
              <a:t>Eur Heart J</a:t>
            </a:r>
            <a:r>
              <a:rPr lang="en-US" sz="1200" dirty="0">
                <a:solidFill>
                  <a:schemeClr val="bg2">
                    <a:lumMod val="25000"/>
                  </a:schemeClr>
                </a:solidFill>
              </a:rPr>
              <a:t> 2016;37:2129-2200; </a:t>
            </a:r>
          </a:p>
          <a:p>
            <a:pPr marL="228600" indent="-228600">
              <a:lnSpc>
                <a:spcPct val="90000"/>
              </a:lnSpc>
              <a:buAutoNum type="arabicPeriod"/>
            </a:pPr>
            <a:r>
              <a:rPr lang="fr-FR" sz="1200" dirty="0">
                <a:solidFill>
                  <a:schemeClr val="bg2">
                    <a:lumMod val="25000"/>
                  </a:schemeClr>
                </a:solidFill>
              </a:rPr>
              <a:t>Lewis E et al. </a:t>
            </a:r>
            <a:r>
              <a:rPr lang="fr-FR" sz="1200" i="1" dirty="0">
                <a:solidFill>
                  <a:schemeClr val="bg2">
                    <a:lumMod val="25000"/>
                  </a:schemeClr>
                </a:solidFill>
              </a:rPr>
              <a:t>Circ Heart Fail</a:t>
            </a:r>
            <a:r>
              <a:rPr lang="fr-FR" sz="1200" dirty="0">
                <a:solidFill>
                  <a:schemeClr val="bg2">
                    <a:lumMod val="25000"/>
                  </a:schemeClr>
                </a:solidFill>
              </a:rPr>
              <a:t> 2017;10:e003430; </a:t>
            </a:r>
          </a:p>
          <a:p>
            <a:pPr marL="228600" indent="-228600">
              <a:lnSpc>
                <a:spcPct val="90000"/>
              </a:lnSpc>
              <a:buAutoNum type="arabicPeriod"/>
            </a:pPr>
            <a:r>
              <a:rPr lang="fr-FR" sz="1200" dirty="0">
                <a:solidFill>
                  <a:schemeClr val="bg2">
                    <a:lumMod val="25000"/>
                  </a:schemeClr>
                </a:solidFill>
              </a:rPr>
              <a:t>Chandra A et al. </a:t>
            </a:r>
            <a:r>
              <a:rPr lang="fr-FR" sz="1200" i="1" dirty="0">
                <a:solidFill>
                  <a:schemeClr val="bg2">
                    <a:lumMod val="25000"/>
                  </a:schemeClr>
                </a:solidFill>
              </a:rPr>
              <a:t>JAMA</a:t>
            </a:r>
            <a:r>
              <a:rPr lang="fr-FR" sz="1200" dirty="0">
                <a:solidFill>
                  <a:schemeClr val="bg2">
                    <a:lumMod val="25000"/>
                  </a:schemeClr>
                </a:solidFill>
              </a:rPr>
              <a:t> </a:t>
            </a:r>
            <a:r>
              <a:rPr lang="fr-FR" sz="1200" i="1" dirty="0">
                <a:solidFill>
                  <a:schemeClr val="bg2">
                    <a:lumMod val="25000"/>
                  </a:schemeClr>
                </a:solidFill>
              </a:rPr>
              <a:t>Cardiol</a:t>
            </a:r>
            <a:r>
              <a:rPr lang="fr-FR" sz="1200" dirty="0">
                <a:solidFill>
                  <a:schemeClr val="bg2">
                    <a:lumMod val="25000"/>
                  </a:schemeClr>
                </a:solidFill>
              </a:rPr>
              <a:t>. 2018. </a:t>
            </a:r>
            <a:r>
              <a:rPr lang="en-US" sz="1200" dirty="0">
                <a:solidFill>
                  <a:schemeClr val="bg2">
                    <a:lumMod val="25000"/>
                  </a:schemeClr>
                </a:solidFill>
              </a:rPr>
              <a:t>doi:10.1001/jamacardio.2018.0398</a:t>
            </a:r>
            <a:r>
              <a:rPr lang="fr-FR" sz="1200" dirty="0">
                <a:solidFill>
                  <a:schemeClr val="bg2">
                    <a:lumMod val="25000"/>
                  </a:schemeClr>
                </a:solidFill>
              </a:rPr>
              <a:t>; </a:t>
            </a:r>
          </a:p>
          <a:p>
            <a:pPr marL="228600" marR="0" lvl="0" indent="-228600" algn="l" defTabSz="457200" rtl="0" eaLnBrk="1" fontAlgn="auto" latinLnBrk="0" hangingPunct="1">
              <a:lnSpc>
                <a:spcPct val="90000"/>
              </a:lnSpc>
              <a:spcBef>
                <a:spcPts val="0"/>
              </a:spcBef>
              <a:spcAft>
                <a:spcPts val="0"/>
              </a:spcAft>
              <a:buClrTx/>
              <a:buSzTx/>
              <a:buFontTx/>
              <a:buAutoNum type="arabicPeriod"/>
              <a:tabLst/>
              <a:defRPr/>
            </a:pPr>
            <a:r>
              <a:rPr lang="en-US" sz="1200" dirty="0">
                <a:solidFill>
                  <a:schemeClr val="bg2">
                    <a:lumMod val="25000"/>
                  </a:schemeClr>
                </a:solidFill>
              </a:rPr>
              <a:t>Nguyen E et al. </a:t>
            </a:r>
            <a:r>
              <a:rPr lang="en-US" sz="1200" i="1" dirty="0">
                <a:solidFill>
                  <a:schemeClr val="bg2">
                    <a:lumMod val="25000"/>
                  </a:schemeClr>
                </a:solidFill>
              </a:rPr>
              <a:t>J Clin Pharmacol</a:t>
            </a:r>
            <a:r>
              <a:rPr lang="en-US" sz="1200" dirty="0">
                <a:solidFill>
                  <a:schemeClr val="bg2">
                    <a:lumMod val="25000"/>
                  </a:schemeClr>
                </a:solidFill>
              </a:rPr>
              <a:t> 2016;56(8) 936–47; </a:t>
            </a:r>
          </a:p>
          <a:p>
            <a:pPr marL="228600" indent="-228600">
              <a:lnSpc>
                <a:spcPct val="90000"/>
              </a:lnSpc>
              <a:buAutoNum type="arabicPeriod"/>
            </a:pPr>
            <a:r>
              <a:rPr lang="da-DK" sz="1200" dirty="0">
                <a:solidFill>
                  <a:schemeClr val="bg2">
                    <a:lumMod val="25000"/>
                  </a:schemeClr>
                </a:solidFill>
              </a:rPr>
              <a:t>Rogers WJ, et al. </a:t>
            </a:r>
            <a:r>
              <a:rPr lang="da-DK" sz="1200" i="1" dirty="0">
                <a:solidFill>
                  <a:schemeClr val="bg2">
                    <a:lumMod val="25000"/>
                  </a:schemeClr>
                </a:solidFill>
              </a:rPr>
              <a:t>J Am Coll Cardiol</a:t>
            </a:r>
            <a:r>
              <a:rPr lang="da-DK" sz="1200" dirty="0">
                <a:solidFill>
                  <a:schemeClr val="bg2">
                    <a:lumMod val="25000"/>
                  </a:schemeClr>
                </a:solidFill>
              </a:rPr>
              <a:t> 1994;23:393–400;</a:t>
            </a:r>
          </a:p>
          <a:p>
            <a:pPr marL="228600" indent="-228600">
              <a:lnSpc>
                <a:spcPct val="90000"/>
              </a:lnSpc>
              <a:buAutoNum type="arabicPeriod"/>
            </a:pPr>
            <a:r>
              <a:rPr lang="da-DK" sz="1200" dirty="0">
                <a:solidFill>
                  <a:schemeClr val="bg2">
                    <a:lumMod val="25000"/>
                  </a:schemeClr>
                </a:solidFill>
              </a:rPr>
              <a:t>Rector TS et al. </a:t>
            </a:r>
            <a:r>
              <a:rPr lang="da-DK" sz="1200" i="1" dirty="0">
                <a:solidFill>
                  <a:schemeClr val="bg2">
                    <a:lumMod val="25000"/>
                  </a:schemeClr>
                </a:solidFill>
              </a:rPr>
              <a:t>Am J Cardiol</a:t>
            </a:r>
            <a:r>
              <a:rPr lang="da-DK" sz="1200" dirty="0">
                <a:solidFill>
                  <a:schemeClr val="bg2">
                    <a:lumMod val="25000"/>
                  </a:schemeClr>
                </a:solidFill>
              </a:rPr>
              <a:t> 1993;71:1106–1107; </a:t>
            </a:r>
          </a:p>
          <a:p>
            <a:pPr marL="228600" indent="-228600">
              <a:lnSpc>
                <a:spcPct val="90000"/>
              </a:lnSpc>
              <a:buAutoNum type="arabicPeriod"/>
            </a:pPr>
            <a:r>
              <a:rPr lang="da-DK" sz="1200" dirty="0">
                <a:solidFill>
                  <a:schemeClr val="bg2">
                    <a:lumMod val="25000"/>
                  </a:schemeClr>
                </a:solidFill>
              </a:rPr>
              <a:t>Rector TS et al. </a:t>
            </a:r>
            <a:r>
              <a:rPr lang="da-DK" sz="1200" i="1" dirty="0">
                <a:solidFill>
                  <a:schemeClr val="bg2">
                    <a:lumMod val="25000"/>
                  </a:schemeClr>
                </a:solidFill>
              </a:rPr>
              <a:t>Circulation</a:t>
            </a:r>
            <a:r>
              <a:rPr lang="da-DK" sz="1200" dirty="0">
                <a:solidFill>
                  <a:schemeClr val="bg2">
                    <a:lumMod val="25000"/>
                  </a:schemeClr>
                </a:solidFill>
              </a:rPr>
              <a:t> 1993;87:VI71–VI77; </a:t>
            </a:r>
          </a:p>
          <a:p>
            <a:pPr marL="228600" indent="-228600">
              <a:lnSpc>
                <a:spcPct val="90000"/>
              </a:lnSpc>
              <a:buAutoNum type="arabicPeriod"/>
            </a:pPr>
            <a:r>
              <a:rPr lang="da-DK" sz="1200" dirty="0">
                <a:solidFill>
                  <a:schemeClr val="bg2">
                    <a:lumMod val="25000"/>
                  </a:schemeClr>
                </a:solidFill>
              </a:rPr>
              <a:t>Majani G et al. </a:t>
            </a:r>
            <a:r>
              <a:rPr lang="da-DK" sz="1200" i="1" dirty="0">
                <a:solidFill>
                  <a:schemeClr val="bg2">
                    <a:lumMod val="25000"/>
                  </a:schemeClr>
                </a:solidFill>
              </a:rPr>
              <a:t>J Card Fail</a:t>
            </a:r>
            <a:r>
              <a:rPr lang="da-DK" sz="1200" dirty="0">
                <a:solidFill>
                  <a:schemeClr val="bg2">
                    <a:lumMod val="25000"/>
                  </a:schemeClr>
                </a:solidFill>
              </a:rPr>
              <a:t>. 2005;11:253–259; </a:t>
            </a:r>
          </a:p>
          <a:p>
            <a:pPr marL="228600" indent="-228600">
              <a:lnSpc>
                <a:spcPct val="90000"/>
              </a:lnSpc>
              <a:buAutoNum type="arabicPeriod"/>
            </a:pPr>
            <a:r>
              <a:rPr lang="da-DK" sz="1200" dirty="0">
                <a:solidFill>
                  <a:schemeClr val="bg2">
                    <a:lumMod val="25000"/>
                  </a:schemeClr>
                </a:solidFill>
              </a:rPr>
              <a:t>Cohn J N, Tognoni G. </a:t>
            </a:r>
            <a:r>
              <a:rPr lang="da-DK" sz="1200" i="1" dirty="0">
                <a:solidFill>
                  <a:schemeClr val="bg2">
                    <a:lumMod val="25000"/>
                  </a:schemeClr>
                </a:solidFill>
              </a:rPr>
              <a:t>New Engl J Med</a:t>
            </a:r>
            <a:r>
              <a:rPr lang="da-DK" sz="1200" dirty="0">
                <a:solidFill>
                  <a:schemeClr val="bg2">
                    <a:lumMod val="25000"/>
                  </a:schemeClr>
                </a:solidFill>
              </a:rPr>
              <a:t>. 2001;345:1667–1675; </a:t>
            </a:r>
          </a:p>
          <a:p>
            <a:pPr marL="228600" indent="-228600">
              <a:lnSpc>
                <a:spcPct val="90000"/>
              </a:lnSpc>
              <a:buAutoNum type="arabicPeriod"/>
            </a:pPr>
            <a:r>
              <a:rPr lang="da-DK" sz="1200" dirty="0">
                <a:solidFill>
                  <a:schemeClr val="bg2">
                    <a:lumMod val="25000"/>
                  </a:schemeClr>
                </a:solidFill>
              </a:rPr>
              <a:t>O’Meara E et al. </a:t>
            </a:r>
            <a:r>
              <a:rPr lang="da-DK" sz="1200" i="1" dirty="0">
                <a:solidFill>
                  <a:schemeClr val="bg2">
                    <a:lumMod val="25000"/>
                  </a:schemeClr>
                </a:solidFill>
              </a:rPr>
              <a:t>Eur J Heart Fail </a:t>
            </a:r>
            <a:r>
              <a:rPr lang="da-DK" sz="1200" dirty="0">
                <a:solidFill>
                  <a:schemeClr val="bg2">
                    <a:lumMod val="25000"/>
                  </a:schemeClr>
                </a:solidFill>
              </a:rPr>
              <a:t>2005;7:650–656; </a:t>
            </a:r>
          </a:p>
          <a:p>
            <a:pPr marL="228600" indent="-228600">
              <a:lnSpc>
                <a:spcPct val="90000"/>
              </a:lnSpc>
              <a:buAutoNum type="arabicPeriod"/>
            </a:pPr>
            <a:r>
              <a:rPr lang="en-US" sz="1200" dirty="0">
                <a:solidFill>
                  <a:schemeClr val="bg2">
                    <a:lumMod val="25000"/>
                  </a:schemeClr>
                </a:solidFill>
              </a:rPr>
              <a:t>Mark DB. </a:t>
            </a:r>
            <a:r>
              <a:rPr lang="en-US" sz="1200" i="1" dirty="0">
                <a:solidFill>
                  <a:schemeClr val="bg2">
                    <a:lumMod val="25000"/>
                  </a:schemeClr>
                </a:solidFill>
              </a:rPr>
              <a:t>Nat Rev Cardiol</a:t>
            </a:r>
            <a:r>
              <a:rPr lang="en-US" sz="1200" dirty="0">
                <a:solidFill>
                  <a:schemeClr val="bg2">
                    <a:lumMod val="25000"/>
                  </a:schemeClr>
                </a:solidFill>
              </a:rPr>
              <a:t> 2016 May;13(5):286-308; </a:t>
            </a:r>
          </a:p>
          <a:p>
            <a:pPr marL="228600" indent="-228600">
              <a:lnSpc>
                <a:spcPct val="90000"/>
              </a:lnSpc>
              <a:buAutoNum type="arabicPeriod"/>
            </a:pPr>
            <a:r>
              <a:rPr lang="en-US" sz="1200" dirty="0">
                <a:solidFill>
                  <a:schemeClr val="bg2">
                    <a:lumMod val="25000"/>
                  </a:schemeClr>
                </a:solidFill>
              </a:rPr>
              <a:t>Dobre D et al. </a:t>
            </a:r>
            <a:r>
              <a:rPr lang="en-US" sz="1200" i="1" dirty="0">
                <a:solidFill>
                  <a:schemeClr val="bg2">
                    <a:lumMod val="25000"/>
                  </a:schemeClr>
                </a:solidFill>
              </a:rPr>
              <a:t>Pharmacoepidemiol Drug Saf</a:t>
            </a:r>
            <a:r>
              <a:rPr lang="en-US" sz="1200" dirty="0">
                <a:solidFill>
                  <a:schemeClr val="bg2">
                    <a:lumMod val="25000"/>
                  </a:schemeClr>
                </a:solidFill>
              </a:rPr>
              <a:t> 2007;152-9; </a:t>
            </a:r>
          </a:p>
          <a:p>
            <a:pPr marL="228600" indent="-228600">
              <a:lnSpc>
                <a:spcPct val="90000"/>
              </a:lnSpc>
              <a:buAutoNum type="arabicPeriod"/>
            </a:pPr>
            <a:r>
              <a:rPr lang="en-US" sz="1200" dirty="0">
                <a:solidFill>
                  <a:schemeClr val="bg2">
                    <a:lumMod val="25000"/>
                  </a:schemeClr>
                </a:solidFill>
              </a:rPr>
              <a:t>Rickli H et al. </a:t>
            </a:r>
            <a:r>
              <a:rPr lang="en-US" sz="1200" i="1" dirty="0">
                <a:solidFill>
                  <a:schemeClr val="bg2">
                    <a:lumMod val="25000"/>
                  </a:schemeClr>
                </a:solidFill>
              </a:rPr>
              <a:t>Eur J Heart Fail</a:t>
            </a:r>
            <a:r>
              <a:rPr lang="en-US" sz="1200" dirty="0">
                <a:solidFill>
                  <a:schemeClr val="bg2">
                    <a:lumMod val="25000"/>
                  </a:schemeClr>
                </a:solidFill>
              </a:rPr>
              <a:t> 2004;6:761-8</a:t>
            </a:r>
          </a:p>
          <a:p>
            <a:pPr marL="228600" indent="-228600">
              <a:lnSpc>
                <a:spcPct val="90000"/>
              </a:lnSpc>
              <a:buAutoNum type="arabicPeriod"/>
            </a:pPr>
            <a:r>
              <a:rPr lang="en-US" dirty="0">
                <a:solidFill>
                  <a:schemeClr val="bg2">
                    <a:lumMod val="25000"/>
                  </a:schemeClr>
                </a:solidFill>
              </a:rPr>
              <a:t>Yip GW et al. </a:t>
            </a:r>
            <a:r>
              <a:rPr lang="en-US" i="1" dirty="0">
                <a:solidFill>
                  <a:schemeClr val="bg2">
                    <a:lumMod val="25000"/>
                  </a:schemeClr>
                </a:solidFill>
              </a:rPr>
              <a:t>Heart</a:t>
            </a:r>
            <a:r>
              <a:rPr lang="en-US" dirty="0">
                <a:solidFill>
                  <a:schemeClr val="bg2">
                    <a:lumMod val="25000"/>
                  </a:schemeClr>
                </a:solidFill>
              </a:rPr>
              <a:t>. 2008;94(5):573-80. </a:t>
            </a:r>
          </a:p>
          <a:p>
            <a:pPr marL="228600" indent="-228600">
              <a:lnSpc>
                <a:spcPct val="90000"/>
              </a:lnSpc>
              <a:buAutoNum type="arabicPeriod"/>
            </a:pPr>
            <a:r>
              <a:rPr lang="en-US" dirty="0">
                <a:solidFill>
                  <a:schemeClr val="bg2">
                    <a:lumMod val="25000"/>
                  </a:schemeClr>
                </a:solidFill>
              </a:rPr>
              <a:t>Silke B. Br Heart J. 1994;72(2 Suppl):S57-62.</a:t>
            </a:r>
            <a:endParaRPr lang="en-US" sz="1200" dirty="0">
              <a:solidFill>
                <a:schemeClr val="bg1">
                  <a:lumMod val="50000"/>
                </a:scheme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bg1">
                  <a:lumMod val="50000"/>
                </a:scheme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rPr>
              <a:t>ACEI, angiotensin-converting enzyme inhibitors; ARB, angiotensin-receptor blocker; ARNI, angiotensin receptor neprilysin inhibitor; BB, beta blockers; BEAUTIFUL, </a:t>
            </a:r>
            <a:r>
              <a:rPr lang="en-US" dirty="0">
                <a:effectLst/>
              </a:rPr>
              <a:t>morBidity-mortality EvAlUaTion of the </a:t>
            </a:r>
            <a:r>
              <a:rPr lang="en-US" i="1" dirty="0">
                <a:effectLst/>
              </a:rPr>
              <a:t>I</a:t>
            </a:r>
            <a:r>
              <a:rPr lang="en-US" baseline="-25000" dirty="0">
                <a:effectLst/>
              </a:rPr>
              <a:t>f</a:t>
            </a:r>
            <a:r>
              <a:rPr lang="en-US" dirty="0">
                <a:effectLst/>
              </a:rPr>
              <a:t> inhibitor ivabradine in patients with coronary disease and left ventricULar dysfunction; </a:t>
            </a:r>
            <a:r>
              <a:rPr lang="en-US" sz="1200" dirty="0">
                <a:solidFill>
                  <a:schemeClr val="bg1">
                    <a:lumMod val="50000"/>
                  </a:schemeClr>
                </a:solidFill>
              </a:rPr>
              <a:t>BEST, </a:t>
            </a:r>
            <a:r>
              <a:rPr lang="en-US" sz="1200" b="0" kern="1200" dirty="0">
                <a:solidFill>
                  <a:schemeClr val="tx1"/>
                </a:solidFill>
                <a:effectLst/>
                <a:latin typeface="Arial"/>
                <a:ea typeface="+mn-ea"/>
                <a:cs typeface="+mn-cs"/>
              </a:rPr>
              <a:t>Beta-blocker Evaluation of Survival </a:t>
            </a:r>
            <a:r>
              <a:rPr lang="en-US" sz="1200" b="0" i="0" kern="1200" dirty="0">
                <a:solidFill>
                  <a:schemeClr val="tx1"/>
                </a:solidFill>
                <a:effectLst/>
                <a:latin typeface="Arial"/>
                <a:ea typeface="+mn-ea"/>
                <a:cs typeface="+mn-cs"/>
              </a:rPr>
              <a:t>Trial;</a:t>
            </a:r>
            <a:r>
              <a:rPr lang="en-US" sz="1200" b="0" i="0" kern="1200" baseline="0" dirty="0">
                <a:solidFill>
                  <a:schemeClr val="tx1"/>
                </a:solidFill>
                <a:effectLst/>
                <a:latin typeface="Arial"/>
                <a:ea typeface="+mn-ea"/>
                <a:cs typeface="+mn-cs"/>
              </a:rPr>
              <a:t> </a:t>
            </a:r>
            <a:r>
              <a:rPr lang="en-US" sz="1200" dirty="0">
                <a:solidFill>
                  <a:schemeClr val="bg1">
                    <a:lumMod val="50000"/>
                  </a:schemeClr>
                </a:solidFill>
              </a:rPr>
              <a:t>CASA 2, </a:t>
            </a:r>
            <a:r>
              <a:rPr lang="en-US" sz="1200" b="0" kern="1200" dirty="0">
                <a:solidFill>
                  <a:schemeClr val="tx1"/>
                </a:solidFill>
                <a:effectLst/>
                <a:latin typeface="Arial"/>
                <a:ea typeface="+mn-ea"/>
                <a:cs typeface="+mn-cs"/>
              </a:rPr>
              <a:t>Carvedilol Safety Assessment; CIBIS-II,</a:t>
            </a:r>
            <a:r>
              <a:rPr lang="en-US" sz="1200" b="0" kern="1200" baseline="0" dirty="0">
                <a:solidFill>
                  <a:schemeClr val="tx1"/>
                </a:solidFill>
                <a:effectLst/>
                <a:latin typeface="Arial"/>
                <a:ea typeface="+mn-ea"/>
                <a:cs typeface="+mn-cs"/>
              </a:rPr>
              <a:t> </a:t>
            </a:r>
            <a:r>
              <a:rPr lang="en-US" sz="1200" b="0" kern="1200" dirty="0">
                <a:solidFill>
                  <a:schemeClr val="tx1"/>
                </a:solidFill>
                <a:effectLst/>
                <a:latin typeface="Arial"/>
                <a:ea typeface="+mn-ea"/>
                <a:cs typeface="+mn-cs"/>
              </a:rPr>
              <a:t>The Cardiac Insufficiency Bisoprolol Study II;</a:t>
            </a:r>
            <a:r>
              <a:rPr lang="en-US" sz="1200" b="0" kern="1200" baseline="0" dirty="0">
                <a:solidFill>
                  <a:schemeClr val="tx1"/>
                </a:solidFill>
                <a:effectLst/>
                <a:latin typeface="Arial"/>
                <a:ea typeface="+mn-ea"/>
                <a:cs typeface="+mn-cs"/>
              </a:rPr>
              <a:t> </a:t>
            </a:r>
            <a:r>
              <a:rPr lang="en-US" sz="1200" dirty="0">
                <a:solidFill>
                  <a:schemeClr val="bg1">
                    <a:lumMod val="50000"/>
                  </a:schemeClr>
                </a:solidFill>
              </a:rPr>
              <a:t>CV, cardiovascular;</a:t>
            </a:r>
            <a:r>
              <a:rPr lang="en-US" sz="1200" baseline="0" dirty="0">
                <a:solidFill>
                  <a:schemeClr val="bg1">
                    <a:lumMod val="50000"/>
                  </a:schemeClr>
                </a:solidFill>
              </a:rPr>
              <a:t> HF, heart failure</a:t>
            </a:r>
            <a:r>
              <a:rPr lang="en-US" sz="1200" b="0" baseline="0" dirty="0">
                <a:solidFill>
                  <a:schemeClr val="bg1">
                    <a:lumMod val="50000"/>
                  </a:schemeClr>
                </a:solidFill>
              </a:rPr>
              <a:t>; </a:t>
            </a:r>
            <a:r>
              <a:rPr lang="en-US" b="0" dirty="0"/>
              <a:t>MERIT-HF,</a:t>
            </a:r>
            <a:r>
              <a:rPr lang="en-US" b="0" baseline="0" dirty="0"/>
              <a:t> </a:t>
            </a:r>
            <a:r>
              <a:rPr lang="en-US" b="0" dirty="0"/>
              <a:t>Metoprolol CR/XL Randomised Intervention Trial in Congestive Heart Failure</a:t>
            </a:r>
            <a:r>
              <a:rPr lang="en-US" sz="1200" b="0" dirty="0">
                <a:solidFill>
                  <a:schemeClr val="bg1">
                    <a:lumMod val="50000"/>
                  </a:schemeClr>
                </a:solidFill>
              </a:rPr>
              <a:t>; MRA, mineralocorticoid receptor; QoL, q</a:t>
            </a:r>
            <a:r>
              <a:rPr lang="en-US" sz="1200" dirty="0">
                <a:solidFill>
                  <a:schemeClr val="bg1">
                    <a:lumMod val="50000"/>
                  </a:schemeClr>
                </a:solidFill>
              </a:rPr>
              <a:t>uality of life;</a:t>
            </a:r>
            <a:r>
              <a:rPr lang="en-US" sz="1200" baseline="0" dirty="0">
                <a:solidFill>
                  <a:schemeClr val="bg1">
                    <a:lumMod val="50000"/>
                  </a:schemeClr>
                </a:solidFill>
              </a:rPr>
              <a:t> SHIFT, </a:t>
            </a:r>
            <a:r>
              <a:rPr lang="en-US" sz="2400" kern="1200" dirty="0">
                <a:solidFill>
                  <a:schemeClr val="tx1"/>
                </a:solidFill>
                <a:effectLst/>
                <a:latin typeface="Arial"/>
                <a:ea typeface="+mn-ea"/>
                <a:cs typeface="+mn-cs"/>
              </a:rPr>
              <a:t>Systolic Heart failure treatment with the </a:t>
            </a:r>
            <a:r>
              <a:rPr lang="en-US" sz="2400" i="1" kern="1200" dirty="0">
                <a:solidFill>
                  <a:schemeClr val="tx1"/>
                </a:solidFill>
                <a:effectLst/>
                <a:latin typeface="Arial"/>
                <a:ea typeface="+mn-ea"/>
                <a:cs typeface="+mn-cs"/>
              </a:rPr>
              <a:t>I</a:t>
            </a:r>
            <a:r>
              <a:rPr lang="en-US" sz="2400" kern="1200" baseline="-25000" dirty="0">
                <a:solidFill>
                  <a:schemeClr val="tx1"/>
                </a:solidFill>
                <a:effectLst/>
                <a:latin typeface="Arial"/>
                <a:ea typeface="+mn-ea"/>
                <a:cs typeface="+mn-cs"/>
              </a:rPr>
              <a:t>f</a:t>
            </a:r>
            <a:r>
              <a:rPr lang="en-US" sz="2400" kern="1200" dirty="0">
                <a:solidFill>
                  <a:schemeClr val="tx1"/>
                </a:solidFill>
                <a:effectLst/>
                <a:latin typeface="Arial"/>
                <a:ea typeface="+mn-ea"/>
                <a:cs typeface="+mn-cs"/>
              </a:rPr>
              <a:t> inhibitor ivabradine Trial</a:t>
            </a:r>
            <a:endParaRPr lang="en-US" sz="1200" dirty="0">
              <a:solidFill>
                <a:schemeClr val="bg1">
                  <a:lumMod val="50000"/>
                </a:schemeClr>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5A6330BE-D91A-D240-B266-E5D5F99B4CCE}" type="slidenum">
              <a:rPr lang="en-US" smtClean="0"/>
              <a:pPr/>
              <a:t>32</a:t>
            </a:fld>
            <a:endParaRPr lang="en-US" dirty="0"/>
          </a:p>
        </p:txBody>
      </p:sp>
    </p:spTree>
    <p:extLst>
      <p:ext uri="{BB962C8B-B14F-4D97-AF65-F5344CB8AC3E}">
        <p14:creationId xmlns:p14="http://schemas.microsoft.com/office/powerpoint/2010/main" val="3648771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E4742F-F51D-47D2-8B53-406FEF85A380}"/>
              </a:ext>
            </a:extLst>
          </p:cNvPr>
          <p:cNvSpPr>
            <a:spLocks noGrp="1"/>
          </p:cNvSpPr>
          <p:nvPr>
            <p:ph type="ctrTitle"/>
          </p:nvPr>
        </p:nvSpPr>
        <p:spPr>
          <a:xfrm>
            <a:off x="1260475" y="1236663"/>
            <a:ext cx="7559675" cy="2632075"/>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50B3F5F-B60F-4009-B46B-5577CD2D8F66}"/>
              </a:ext>
            </a:extLst>
          </p:cNvPr>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EC7215D-366F-4D90-97CA-536262E86D02}"/>
              </a:ext>
            </a:extLst>
          </p:cNvPr>
          <p:cNvSpPr>
            <a:spLocks noGrp="1"/>
          </p:cNvSpPr>
          <p:nvPr>
            <p:ph type="dt" idx="10"/>
          </p:nvPr>
        </p:nvSpPr>
        <p:spPr/>
        <p:txBody>
          <a:bodyPr/>
          <a:lstStyle>
            <a:lvl1pPr>
              <a:defRPr/>
            </a:lvl1pPr>
          </a:lstStyle>
          <a:p>
            <a:endParaRPr lang="it-IT" altLang="it-IT"/>
          </a:p>
        </p:txBody>
      </p:sp>
      <p:sp>
        <p:nvSpPr>
          <p:cNvPr id="5" name="Segnaposto piè di pagina 4">
            <a:extLst>
              <a:ext uri="{FF2B5EF4-FFF2-40B4-BE49-F238E27FC236}">
                <a16:creationId xmlns:a16="http://schemas.microsoft.com/office/drawing/2014/main" id="{E2005807-EBDA-420D-98FA-CA533A44B53D}"/>
              </a:ext>
            </a:extLst>
          </p:cNvPr>
          <p:cNvSpPr>
            <a:spLocks noGrp="1"/>
          </p:cNvSpPr>
          <p:nvPr>
            <p:ph type="ftr" idx="11"/>
          </p:nvPr>
        </p:nvSpPr>
        <p:spPr/>
        <p:txBody>
          <a:bodyPr/>
          <a:lstStyle>
            <a:lvl1pPr>
              <a:defRPr/>
            </a:lvl1pPr>
          </a:lstStyle>
          <a:p>
            <a:endParaRPr lang="it-IT" altLang="it-IT"/>
          </a:p>
        </p:txBody>
      </p:sp>
      <p:sp>
        <p:nvSpPr>
          <p:cNvPr id="6" name="Segnaposto numero diapositiva 5">
            <a:extLst>
              <a:ext uri="{FF2B5EF4-FFF2-40B4-BE49-F238E27FC236}">
                <a16:creationId xmlns:a16="http://schemas.microsoft.com/office/drawing/2014/main" id="{B2C7CEA7-8419-470C-9CC3-D7FD63B26E28}"/>
              </a:ext>
            </a:extLst>
          </p:cNvPr>
          <p:cNvSpPr>
            <a:spLocks noGrp="1"/>
          </p:cNvSpPr>
          <p:nvPr>
            <p:ph type="sldNum" idx="12"/>
          </p:nvPr>
        </p:nvSpPr>
        <p:spPr/>
        <p:txBody>
          <a:bodyPr/>
          <a:lstStyle>
            <a:lvl1pPr>
              <a:defRPr/>
            </a:lvl1pPr>
          </a:lstStyle>
          <a:p>
            <a:fld id="{58970424-4CCA-4F17-A7C1-7239C5BA8BD3}" type="slidenum">
              <a:rPr lang="it-IT" altLang="it-IT"/>
              <a:pPr/>
              <a:t>‹N›</a:t>
            </a:fld>
            <a:endParaRPr lang="it-IT" altLang="it-IT"/>
          </a:p>
        </p:txBody>
      </p:sp>
    </p:spTree>
    <p:extLst>
      <p:ext uri="{BB962C8B-B14F-4D97-AF65-F5344CB8AC3E}">
        <p14:creationId xmlns:p14="http://schemas.microsoft.com/office/powerpoint/2010/main" val="3239567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5ECF51-F55C-4235-889F-F0CF7FA3695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F06313A-A933-4B22-BD01-16723489A045}"/>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B111213-5736-4089-AC8C-C5647C205982}"/>
              </a:ext>
            </a:extLst>
          </p:cNvPr>
          <p:cNvSpPr>
            <a:spLocks noGrp="1"/>
          </p:cNvSpPr>
          <p:nvPr>
            <p:ph type="dt" idx="10"/>
          </p:nvPr>
        </p:nvSpPr>
        <p:spPr/>
        <p:txBody>
          <a:bodyPr/>
          <a:lstStyle>
            <a:lvl1pPr>
              <a:defRPr/>
            </a:lvl1pPr>
          </a:lstStyle>
          <a:p>
            <a:endParaRPr lang="it-IT" altLang="it-IT"/>
          </a:p>
        </p:txBody>
      </p:sp>
      <p:sp>
        <p:nvSpPr>
          <p:cNvPr id="5" name="Segnaposto piè di pagina 4">
            <a:extLst>
              <a:ext uri="{FF2B5EF4-FFF2-40B4-BE49-F238E27FC236}">
                <a16:creationId xmlns:a16="http://schemas.microsoft.com/office/drawing/2014/main" id="{79E541BA-2A15-4406-BB1A-4AE46D9DF628}"/>
              </a:ext>
            </a:extLst>
          </p:cNvPr>
          <p:cNvSpPr>
            <a:spLocks noGrp="1"/>
          </p:cNvSpPr>
          <p:nvPr>
            <p:ph type="ftr" idx="11"/>
          </p:nvPr>
        </p:nvSpPr>
        <p:spPr/>
        <p:txBody>
          <a:bodyPr/>
          <a:lstStyle>
            <a:lvl1pPr>
              <a:defRPr/>
            </a:lvl1pPr>
          </a:lstStyle>
          <a:p>
            <a:endParaRPr lang="it-IT" altLang="it-IT"/>
          </a:p>
        </p:txBody>
      </p:sp>
      <p:sp>
        <p:nvSpPr>
          <p:cNvPr id="6" name="Segnaposto numero diapositiva 5">
            <a:extLst>
              <a:ext uri="{FF2B5EF4-FFF2-40B4-BE49-F238E27FC236}">
                <a16:creationId xmlns:a16="http://schemas.microsoft.com/office/drawing/2014/main" id="{9A7A151B-BE11-4844-8C22-7257A1BCD084}"/>
              </a:ext>
            </a:extLst>
          </p:cNvPr>
          <p:cNvSpPr>
            <a:spLocks noGrp="1"/>
          </p:cNvSpPr>
          <p:nvPr>
            <p:ph type="sldNum" idx="12"/>
          </p:nvPr>
        </p:nvSpPr>
        <p:spPr/>
        <p:txBody>
          <a:bodyPr/>
          <a:lstStyle>
            <a:lvl1pPr>
              <a:defRPr/>
            </a:lvl1pPr>
          </a:lstStyle>
          <a:p>
            <a:fld id="{427BBE83-B960-4C6A-9AAE-EEDCCFB52906}" type="slidenum">
              <a:rPr lang="it-IT" altLang="it-IT"/>
              <a:pPr/>
              <a:t>‹N›</a:t>
            </a:fld>
            <a:endParaRPr lang="it-IT" altLang="it-IT"/>
          </a:p>
        </p:txBody>
      </p:sp>
    </p:spTree>
    <p:extLst>
      <p:ext uri="{BB962C8B-B14F-4D97-AF65-F5344CB8AC3E}">
        <p14:creationId xmlns:p14="http://schemas.microsoft.com/office/powerpoint/2010/main" val="1712901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7D4DDAA-3276-427F-9516-6D25AD21E1AA}"/>
              </a:ext>
            </a:extLst>
          </p:cNvPr>
          <p:cNvSpPr>
            <a:spLocks noGrp="1"/>
          </p:cNvSpPr>
          <p:nvPr>
            <p:ph type="title" orient="vert"/>
          </p:nvPr>
        </p:nvSpPr>
        <p:spPr>
          <a:xfrm>
            <a:off x="7305675" y="301625"/>
            <a:ext cx="2266950" cy="6454775"/>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11D52F1-A96C-4D7F-939A-5BCB62BA7002}"/>
              </a:ext>
            </a:extLst>
          </p:cNvPr>
          <p:cNvSpPr>
            <a:spLocks noGrp="1"/>
          </p:cNvSpPr>
          <p:nvPr>
            <p:ph type="body" orient="vert" idx="1"/>
          </p:nvPr>
        </p:nvSpPr>
        <p:spPr>
          <a:xfrm>
            <a:off x="503238" y="301625"/>
            <a:ext cx="6650037" cy="645477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59942B4-E949-4AFB-A78A-0B9813BFAC74}"/>
              </a:ext>
            </a:extLst>
          </p:cNvPr>
          <p:cNvSpPr>
            <a:spLocks noGrp="1"/>
          </p:cNvSpPr>
          <p:nvPr>
            <p:ph type="dt" idx="10"/>
          </p:nvPr>
        </p:nvSpPr>
        <p:spPr/>
        <p:txBody>
          <a:bodyPr/>
          <a:lstStyle>
            <a:lvl1pPr>
              <a:defRPr/>
            </a:lvl1pPr>
          </a:lstStyle>
          <a:p>
            <a:endParaRPr lang="it-IT" altLang="it-IT"/>
          </a:p>
        </p:txBody>
      </p:sp>
      <p:sp>
        <p:nvSpPr>
          <p:cNvPr id="5" name="Segnaposto piè di pagina 4">
            <a:extLst>
              <a:ext uri="{FF2B5EF4-FFF2-40B4-BE49-F238E27FC236}">
                <a16:creationId xmlns:a16="http://schemas.microsoft.com/office/drawing/2014/main" id="{D17800E3-5384-4365-A674-D52461ACBE4A}"/>
              </a:ext>
            </a:extLst>
          </p:cNvPr>
          <p:cNvSpPr>
            <a:spLocks noGrp="1"/>
          </p:cNvSpPr>
          <p:nvPr>
            <p:ph type="ftr" idx="11"/>
          </p:nvPr>
        </p:nvSpPr>
        <p:spPr/>
        <p:txBody>
          <a:bodyPr/>
          <a:lstStyle>
            <a:lvl1pPr>
              <a:defRPr/>
            </a:lvl1pPr>
          </a:lstStyle>
          <a:p>
            <a:endParaRPr lang="it-IT" altLang="it-IT"/>
          </a:p>
        </p:txBody>
      </p:sp>
      <p:sp>
        <p:nvSpPr>
          <p:cNvPr id="6" name="Segnaposto numero diapositiva 5">
            <a:extLst>
              <a:ext uri="{FF2B5EF4-FFF2-40B4-BE49-F238E27FC236}">
                <a16:creationId xmlns:a16="http://schemas.microsoft.com/office/drawing/2014/main" id="{D4F0899B-4670-41FF-A84C-768BF29483F0}"/>
              </a:ext>
            </a:extLst>
          </p:cNvPr>
          <p:cNvSpPr>
            <a:spLocks noGrp="1"/>
          </p:cNvSpPr>
          <p:nvPr>
            <p:ph type="sldNum" idx="12"/>
          </p:nvPr>
        </p:nvSpPr>
        <p:spPr/>
        <p:txBody>
          <a:bodyPr/>
          <a:lstStyle>
            <a:lvl1pPr>
              <a:defRPr/>
            </a:lvl1pPr>
          </a:lstStyle>
          <a:p>
            <a:fld id="{A003A7F8-8400-4366-AFA2-B2AC5824728F}" type="slidenum">
              <a:rPr lang="it-IT" altLang="it-IT"/>
              <a:pPr/>
              <a:t>‹N›</a:t>
            </a:fld>
            <a:endParaRPr lang="it-IT" altLang="it-IT"/>
          </a:p>
        </p:txBody>
      </p:sp>
    </p:spTree>
    <p:extLst>
      <p:ext uri="{BB962C8B-B14F-4D97-AF65-F5344CB8AC3E}">
        <p14:creationId xmlns:p14="http://schemas.microsoft.com/office/powerpoint/2010/main" val="2038332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97004"/>
      </p:ext>
    </p:extLst>
  </p:cSld>
  <p:clrMapOvr>
    <a:masterClrMapping/>
  </p:clrMapOvr>
  <p:transition spd="med">
    <p:fade/>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32365D-11CB-464F-8A0E-A90989DE48D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C2C303C-E7A7-4E43-8D05-734A6FCBEA2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90488ED-0B66-4926-AD20-309455F6AC6D}"/>
              </a:ext>
            </a:extLst>
          </p:cNvPr>
          <p:cNvSpPr>
            <a:spLocks noGrp="1"/>
          </p:cNvSpPr>
          <p:nvPr>
            <p:ph type="dt" idx="10"/>
          </p:nvPr>
        </p:nvSpPr>
        <p:spPr/>
        <p:txBody>
          <a:bodyPr/>
          <a:lstStyle>
            <a:lvl1pPr>
              <a:defRPr/>
            </a:lvl1pPr>
          </a:lstStyle>
          <a:p>
            <a:endParaRPr lang="it-IT" altLang="it-IT"/>
          </a:p>
        </p:txBody>
      </p:sp>
      <p:sp>
        <p:nvSpPr>
          <p:cNvPr id="5" name="Segnaposto piè di pagina 4">
            <a:extLst>
              <a:ext uri="{FF2B5EF4-FFF2-40B4-BE49-F238E27FC236}">
                <a16:creationId xmlns:a16="http://schemas.microsoft.com/office/drawing/2014/main" id="{98D7B84B-2DB5-4B7A-AF65-17A5072A4BE4}"/>
              </a:ext>
            </a:extLst>
          </p:cNvPr>
          <p:cNvSpPr>
            <a:spLocks noGrp="1"/>
          </p:cNvSpPr>
          <p:nvPr>
            <p:ph type="ftr" idx="11"/>
          </p:nvPr>
        </p:nvSpPr>
        <p:spPr/>
        <p:txBody>
          <a:bodyPr/>
          <a:lstStyle>
            <a:lvl1pPr>
              <a:defRPr/>
            </a:lvl1pPr>
          </a:lstStyle>
          <a:p>
            <a:endParaRPr lang="it-IT" altLang="it-IT"/>
          </a:p>
        </p:txBody>
      </p:sp>
      <p:sp>
        <p:nvSpPr>
          <p:cNvPr id="6" name="Segnaposto numero diapositiva 5">
            <a:extLst>
              <a:ext uri="{FF2B5EF4-FFF2-40B4-BE49-F238E27FC236}">
                <a16:creationId xmlns:a16="http://schemas.microsoft.com/office/drawing/2014/main" id="{F6B7D64B-F90C-42AE-8654-F5480C93C6AE}"/>
              </a:ext>
            </a:extLst>
          </p:cNvPr>
          <p:cNvSpPr>
            <a:spLocks noGrp="1"/>
          </p:cNvSpPr>
          <p:nvPr>
            <p:ph type="sldNum" idx="12"/>
          </p:nvPr>
        </p:nvSpPr>
        <p:spPr/>
        <p:txBody>
          <a:bodyPr/>
          <a:lstStyle>
            <a:lvl1pPr>
              <a:defRPr/>
            </a:lvl1pPr>
          </a:lstStyle>
          <a:p>
            <a:fld id="{997665C4-65BA-4051-859C-A8D0D4784859}" type="slidenum">
              <a:rPr lang="it-IT" altLang="it-IT"/>
              <a:pPr/>
              <a:t>‹N›</a:t>
            </a:fld>
            <a:endParaRPr lang="it-IT" altLang="it-IT"/>
          </a:p>
        </p:txBody>
      </p:sp>
    </p:spTree>
    <p:extLst>
      <p:ext uri="{BB962C8B-B14F-4D97-AF65-F5344CB8AC3E}">
        <p14:creationId xmlns:p14="http://schemas.microsoft.com/office/powerpoint/2010/main" val="2840159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84C129-86C2-4FC8-BE0F-DF7D026EB291}"/>
              </a:ext>
            </a:extLst>
          </p:cNvPr>
          <p:cNvSpPr>
            <a:spLocks noGrp="1"/>
          </p:cNvSpPr>
          <p:nvPr>
            <p:ph type="title"/>
          </p:nvPr>
        </p:nvSpPr>
        <p:spPr>
          <a:xfrm>
            <a:off x="687388" y="1884363"/>
            <a:ext cx="8694737" cy="31448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9A688B6-CF74-43C8-801F-457388D38B65}"/>
              </a:ext>
            </a:extLst>
          </p:cNvPr>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89EC7FA-3282-41D3-BAF0-DA62983614DD}"/>
              </a:ext>
            </a:extLst>
          </p:cNvPr>
          <p:cNvSpPr>
            <a:spLocks noGrp="1"/>
          </p:cNvSpPr>
          <p:nvPr>
            <p:ph type="dt" idx="10"/>
          </p:nvPr>
        </p:nvSpPr>
        <p:spPr/>
        <p:txBody>
          <a:bodyPr/>
          <a:lstStyle>
            <a:lvl1pPr>
              <a:defRPr/>
            </a:lvl1pPr>
          </a:lstStyle>
          <a:p>
            <a:endParaRPr lang="it-IT" altLang="it-IT"/>
          </a:p>
        </p:txBody>
      </p:sp>
      <p:sp>
        <p:nvSpPr>
          <p:cNvPr id="5" name="Segnaposto piè di pagina 4">
            <a:extLst>
              <a:ext uri="{FF2B5EF4-FFF2-40B4-BE49-F238E27FC236}">
                <a16:creationId xmlns:a16="http://schemas.microsoft.com/office/drawing/2014/main" id="{E8D2D2AF-F9D3-429B-A50C-C9C0D3E92A77}"/>
              </a:ext>
            </a:extLst>
          </p:cNvPr>
          <p:cNvSpPr>
            <a:spLocks noGrp="1"/>
          </p:cNvSpPr>
          <p:nvPr>
            <p:ph type="ftr" idx="11"/>
          </p:nvPr>
        </p:nvSpPr>
        <p:spPr/>
        <p:txBody>
          <a:bodyPr/>
          <a:lstStyle>
            <a:lvl1pPr>
              <a:defRPr/>
            </a:lvl1pPr>
          </a:lstStyle>
          <a:p>
            <a:endParaRPr lang="it-IT" altLang="it-IT"/>
          </a:p>
        </p:txBody>
      </p:sp>
      <p:sp>
        <p:nvSpPr>
          <p:cNvPr id="6" name="Segnaposto numero diapositiva 5">
            <a:extLst>
              <a:ext uri="{FF2B5EF4-FFF2-40B4-BE49-F238E27FC236}">
                <a16:creationId xmlns:a16="http://schemas.microsoft.com/office/drawing/2014/main" id="{335B4E38-7327-43A6-8901-08ACA6686E70}"/>
              </a:ext>
            </a:extLst>
          </p:cNvPr>
          <p:cNvSpPr>
            <a:spLocks noGrp="1"/>
          </p:cNvSpPr>
          <p:nvPr>
            <p:ph type="sldNum" idx="12"/>
          </p:nvPr>
        </p:nvSpPr>
        <p:spPr/>
        <p:txBody>
          <a:bodyPr/>
          <a:lstStyle>
            <a:lvl1pPr>
              <a:defRPr/>
            </a:lvl1pPr>
          </a:lstStyle>
          <a:p>
            <a:fld id="{BC532E42-2B10-46A3-9FEA-8309F63E7E8B}" type="slidenum">
              <a:rPr lang="it-IT" altLang="it-IT"/>
              <a:pPr/>
              <a:t>‹N›</a:t>
            </a:fld>
            <a:endParaRPr lang="it-IT" altLang="it-IT"/>
          </a:p>
        </p:txBody>
      </p:sp>
    </p:spTree>
    <p:extLst>
      <p:ext uri="{BB962C8B-B14F-4D97-AF65-F5344CB8AC3E}">
        <p14:creationId xmlns:p14="http://schemas.microsoft.com/office/powerpoint/2010/main" val="1077099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93A267-54EB-43B8-9F6A-732D0B27CAB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2BBA199-7C97-4E2B-862D-60318EA6413A}"/>
              </a:ext>
            </a:extLst>
          </p:cNvPr>
          <p:cNvSpPr>
            <a:spLocks noGrp="1"/>
          </p:cNvSpPr>
          <p:nvPr>
            <p:ph sz="half" idx="1"/>
          </p:nvPr>
        </p:nvSpPr>
        <p:spPr>
          <a:xfrm>
            <a:off x="503238" y="1768475"/>
            <a:ext cx="4457700" cy="49879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5B8A4CB-71D0-4F71-BF95-F572F5E779AC}"/>
              </a:ext>
            </a:extLst>
          </p:cNvPr>
          <p:cNvSpPr>
            <a:spLocks noGrp="1"/>
          </p:cNvSpPr>
          <p:nvPr>
            <p:ph sz="half" idx="2"/>
          </p:nvPr>
        </p:nvSpPr>
        <p:spPr>
          <a:xfrm>
            <a:off x="5113338" y="1768475"/>
            <a:ext cx="4459287" cy="49879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96BCD06-B19F-4EBD-9FB7-239C4E3C89A3}"/>
              </a:ext>
            </a:extLst>
          </p:cNvPr>
          <p:cNvSpPr>
            <a:spLocks noGrp="1"/>
          </p:cNvSpPr>
          <p:nvPr>
            <p:ph type="dt" idx="10"/>
          </p:nvPr>
        </p:nvSpPr>
        <p:spPr/>
        <p:txBody>
          <a:bodyPr/>
          <a:lstStyle>
            <a:lvl1pPr>
              <a:defRPr/>
            </a:lvl1pPr>
          </a:lstStyle>
          <a:p>
            <a:endParaRPr lang="it-IT" altLang="it-IT"/>
          </a:p>
        </p:txBody>
      </p:sp>
      <p:sp>
        <p:nvSpPr>
          <p:cNvPr id="6" name="Segnaposto piè di pagina 5">
            <a:extLst>
              <a:ext uri="{FF2B5EF4-FFF2-40B4-BE49-F238E27FC236}">
                <a16:creationId xmlns:a16="http://schemas.microsoft.com/office/drawing/2014/main" id="{8E4FDBA6-913B-49DA-BC4C-B9CE4A97C73B}"/>
              </a:ext>
            </a:extLst>
          </p:cNvPr>
          <p:cNvSpPr>
            <a:spLocks noGrp="1"/>
          </p:cNvSpPr>
          <p:nvPr>
            <p:ph type="ftr" idx="11"/>
          </p:nvPr>
        </p:nvSpPr>
        <p:spPr/>
        <p:txBody>
          <a:bodyPr/>
          <a:lstStyle>
            <a:lvl1pPr>
              <a:defRPr/>
            </a:lvl1pPr>
          </a:lstStyle>
          <a:p>
            <a:endParaRPr lang="it-IT" altLang="it-IT"/>
          </a:p>
        </p:txBody>
      </p:sp>
      <p:sp>
        <p:nvSpPr>
          <p:cNvPr id="7" name="Segnaposto numero diapositiva 6">
            <a:extLst>
              <a:ext uri="{FF2B5EF4-FFF2-40B4-BE49-F238E27FC236}">
                <a16:creationId xmlns:a16="http://schemas.microsoft.com/office/drawing/2014/main" id="{94FCC6A3-FC7B-422D-80CC-4FAECF9EC04B}"/>
              </a:ext>
            </a:extLst>
          </p:cNvPr>
          <p:cNvSpPr>
            <a:spLocks noGrp="1"/>
          </p:cNvSpPr>
          <p:nvPr>
            <p:ph type="sldNum" idx="12"/>
          </p:nvPr>
        </p:nvSpPr>
        <p:spPr/>
        <p:txBody>
          <a:bodyPr/>
          <a:lstStyle>
            <a:lvl1pPr>
              <a:defRPr/>
            </a:lvl1pPr>
          </a:lstStyle>
          <a:p>
            <a:fld id="{E657D826-113E-4569-A029-0675B0143490}" type="slidenum">
              <a:rPr lang="it-IT" altLang="it-IT"/>
              <a:pPr/>
              <a:t>‹N›</a:t>
            </a:fld>
            <a:endParaRPr lang="it-IT" altLang="it-IT"/>
          </a:p>
        </p:txBody>
      </p:sp>
    </p:spTree>
    <p:extLst>
      <p:ext uri="{BB962C8B-B14F-4D97-AF65-F5344CB8AC3E}">
        <p14:creationId xmlns:p14="http://schemas.microsoft.com/office/powerpoint/2010/main" val="2882820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3366BD-133C-4583-A112-52F8BC1D666D}"/>
              </a:ext>
            </a:extLst>
          </p:cNvPr>
          <p:cNvSpPr>
            <a:spLocks noGrp="1"/>
          </p:cNvSpPr>
          <p:nvPr>
            <p:ph type="title"/>
          </p:nvPr>
        </p:nvSpPr>
        <p:spPr>
          <a:xfrm>
            <a:off x="693738" y="403225"/>
            <a:ext cx="8694737" cy="1460500"/>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6131B07-4607-4D85-AD43-2CE34CBF8FD7}"/>
              </a:ext>
            </a:extLst>
          </p:cNvPr>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9E2E0F6-ECCE-4174-BCD1-77C32DDB6325}"/>
              </a:ext>
            </a:extLst>
          </p:cNvPr>
          <p:cNvSpPr>
            <a:spLocks noGrp="1"/>
          </p:cNvSpPr>
          <p:nvPr>
            <p:ph sz="half" idx="2"/>
          </p:nvPr>
        </p:nvSpPr>
        <p:spPr>
          <a:xfrm>
            <a:off x="693738" y="2760663"/>
            <a:ext cx="4265612" cy="406241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79E6D4B-05F7-446D-BB58-6F324B82B101}"/>
              </a:ext>
            </a:extLst>
          </p:cNvPr>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3A80091-4337-4C05-A734-D31AD7B17701}"/>
              </a:ext>
            </a:extLst>
          </p:cNvPr>
          <p:cNvSpPr>
            <a:spLocks noGrp="1"/>
          </p:cNvSpPr>
          <p:nvPr>
            <p:ph sz="quarter" idx="4"/>
          </p:nvPr>
        </p:nvSpPr>
        <p:spPr>
          <a:xfrm>
            <a:off x="5103813" y="2760663"/>
            <a:ext cx="4284662" cy="406241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59D7121-62EE-4995-910A-3D17B5812D7A}"/>
              </a:ext>
            </a:extLst>
          </p:cNvPr>
          <p:cNvSpPr>
            <a:spLocks noGrp="1"/>
          </p:cNvSpPr>
          <p:nvPr>
            <p:ph type="dt" idx="10"/>
          </p:nvPr>
        </p:nvSpPr>
        <p:spPr/>
        <p:txBody>
          <a:bodyPr/>
          <a:lstStyle>
            <a:lvl1pPr>
              <a:defRPr/>
            </a:lvl1pPr>
          </a:lstStyle>
          <a:p>
            <a:endParaRPr lang="it-IT" altLang="it-IT"/>
          </a:p>
        </p:txBody>
      </p:sp>
      <p:sp>
        <p:nvSpPr>
          <p:cNvPr id="8" name="Segnaposto piè di pagina 7">
            <a:extLst>
              <a:ext uri="{FF2B5EF4-FFF2-40B4-BE49-F238E27FC236}">
                <a16:creationId xmlns:a16="http://schemas.microsoft.com/office/drawing/2014/main" id="{963AEDE0-7FD1-4389-B83A-93521502483A}"/>
              </a:ext>
            </a:extLst>
          </p:cNvPr>
          <p:cNvSpPr>
            <a:spLocks noGrp="1"/>
          </p:cNvSpPr>
          <p:nvPr>
            <p:ph type="ftr" idx="11"/>
          </p:nvPr>
        </p:nvSpPr>
        <p:spPr/>
        <p:txBody>
          <a:bodyPr/>
          <a:lstStyle>
            <a:lvl1pPr>
              <a:defRPr/>
            </a:lvl1pPr>
          </a:lstStyle>
          <a:p>
            <a:endParaRPr lang="it-IT" altLang="it-IT"/>
          </a:p>
        </p:txBody>
      </p:sp>
      <p:sp>
        <p:nvSpPr>
          <p:cNvPr id="9" name="Segnaposto numero diapositiva 8">
            <a:extLst>
              <a:ext uri="{FF2B5EF4-FFF2-40B4-BE49-F238E27FC236}">
                <a16:creationId xmlns:a16="http://schemas.microsoft.com/office/drawing/2014/main" id="{79F3472B-8052-41F1-87C2-1B1EADD29355}"/>
              </a:ext>
            </a:extLst>
          </p:cNvPr>
          <p:cNvSpPr>
            <a:spLocks noGrp="1"/>
          </p:cNvSpPr>
          <p:nvPr>
            <p:ph type="sldNum" idx="12"/>
          </p:nvPr>
        </p:nvSpPr>
        <p:spPr/>
        <p:txBody>
          <a:bodyPr/>
          <a:lstStyle>
            <a:lvl1pPr>
              <a:defRPr/>
            </a:lvl1pPr>
          </a:lstStyle>
          <a:p>
            <a:fld id="{92EE2D4C-3681-4CD0-AAE5-5B79969BBC1F}" type="slidenum">
              <a:rPr lang="it-IT" altLang="it-IT"/>
              <a:pPr/>
              <a:t>‹N›</a:t>
            </a:fld>
            <a:endParaRPr lang="it-IT" altLang="it-IT"/>
          </a:p>
        </p:txBody>
      </p:sp>
    </p:spTree>
    <p:extLst>
      <p:ext uri="{BB962C8B-B14F-4D97-AF65-F5344CB8AC3E}">
        <p14:creationId xmlns:p14="http://schemas.microsoft.com/office/powerpoint/2010/main" val="2744927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0CEA14-5772-4514-844A-25B26F426E4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F3BFEC6-910A-4F5F-9AE2-553E7541A6A5}"/>
              </a:ext>
            </a:extLst>
          </p:cNvPr>
          <p:cNvSpPr>
            <a:spLocks noGrp="1"/>
          </p:cNvSpPr>
          <p:nvPr>
            <p:ph type="dt" idx="10"/>
          </p:nvPr>
        </p:nvSpPr>
        <p:spPr/>
        <p:txBody>
          <a:bodyPr/>
          <a:lstStyle>
            <a:lvl1pPr>
              <a:defRPr/>
            </a:lvl1pPr>
          </a:lstStyle>
          <a:p>
            <a:endParaRPr lang="it-IT" altLang="it-IT"/>
          </a:p>
        </p:txBody>
      </p:sp>
      <p:sp>
        <p:nvSpPr>
          <p:cNvPr id="4" name="Segnaposto piè di pagina 3">
            <a:extLst>
              <a:ext uri="{FF2B5EF4-FFF2-40B4-BE49-F238E27FC236}">
                <a16:creationId xmlns:a16="http://schemas.microsoft.com/office/drawing/2014/main" id="{364F5C0A-483A-43F3-B8D9-2169A2D3C25F}"/>
              </a:ext>
            </a:extLst>
          </p:cNvPr>
          <p:cNvSpPr>
            <a:spLocks noGrp="1"/>
          </p:cNvSpPr>
          <p:nvPr>
            <p:ph type="ftr" idx="11"/>
          </p:nvPr>
        </p:nvSpPr>
        <p:spPr/>
        <p:txBody>
          <a:bodyPr/>
          <a:lstStyle>
            <a:lvl1pPr>
              <a:defRPr/>
            </a:lvl1pPr>
          </a:lstStyle>
          <a:p>
            <a:endParaRPr lang="it-IT" altLang="it-IT"/>
          </a:p>
        </p:txBody>
      </p:sp>
      <p:sp>
        <p:nvSpPr>
          <p:cNvPr id="5" name="Segnaposto numero diapositiva 4">
            <a:extLst>
              <a:ext uri="{FF2B5EF4-FFF2-40B4-BE49-F238E27FC236}">
                <a16:creationId xmlns:a16="http://schemas.microsoft.com/office/drawing/2014/main" id="{B30D98A9-64DE-410A-A7F5-61C025479782}"/>
              </a:ext>
            </a:extLst>
          </p:cNvPr>
          <p:cNvSpPr>
            <a:spLocks noGrp="1"/>
          </p:cNvSpPr>
          <p:nvPr>
            <p:ph type="sldNum" idx="12"/>
          </p:nvPr>
        </p:nvSpPr>
        <p:spPr/>
        <p:txBody>
          <a:bodyPr/>
          <a:lstStyle>
            <a:lvl1pPr>
              <a:defRPr/>
            </a:lvl1pPr>
          </a:lstStyle>
          <a:p>
            <a:fld id="{2F771A90-08F0-4864-984F-FE6BC1991311}" type="slidenum">
              <a:rPr lang="it-IT" altLang="it-IT"/>
              <a:pPr/>
              <a:t>‹N›</a:t>
            </a:fld>
            <a:endParaRPr lang="it-IT" altLang="it-IT"/>
          </a:p>
        </p:txBody>
      </p:sp>
    </p:spTree>
    <p:extLst>
      <p:ext uri="{BB962C8B-B14F-4D97-AF65-F5344CB8AC3E}">
        <p14:creationId xmlns:p14="http://schemas.microsoft.com/office/powerpoint/2010/main" val="161135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1F46AD0-8B06-4B1C-A753-C87E0421FAD4}"/>
              </a:ext>
            </a:extLst>
          </p:cNvPr>
          <p:cNvSpPr>
            <a:spLocks noGrp="1"/>
          </p:cNvSpPr>
          <p:nvPr>
            <p:ph type="dt" idx="10"/>
          </p:nvPr>
        </p:nvSpPr>
        <p:spPr/>
        <p:txBody>
          <a:bodyPr/>
          <a:lstStyle>
            <a:lvl1pPr>
              <a:defRPr/>
            </a:lvl1pPr>
          </a:lstStyle>
          <a:p>
            <a:endParaRPr lang="it-IT" altLang="it-IT"/>
          </a:p>
        </p:txBody>
      </p:sp>
      <p:sp>
        <p:nvSpPr>
          <p:cNvPr id="3" name="Segnaposto piè di pagina 2">
            <a:extLst>
              <a:ext uri="{FF2B5EF4-FFF2-40B4-BE49-F238E27FC236}">
                <a16:creationId xmlns:a16="http://schemas.microsoft.com/office/drawing/2014/main" id="{68CA061F-492C-4A64-9A28-700606E6BC6A}"/>
              </a:ext>
            </a:extLst>
          </p:cNvPr>
          <p:cNvSpPr>
            <a:spLocks noGrp="1"/>
          </p:cNvSpPr>
          <p:nvPr>
            <p:ph type="ftr" idx="11"/>
          </p:nvPr>
        </p:nvSpPr>
        <p:spPr/>
        <p:txBody>
          <a:bodyPr/>
          <a:lstStyle>
            <a:lvl1pPr>
              <a:defRPr/>
            </a:lvl1pPr>
          </a:lstStyle>
          <a:p>
            <a:endParaRPr lang="it-IT" altLang="it-IT"/>
          </a:p>
        </p:txBody>
      </p:sp>
      <p:sp>
        <p:nvSpPr>
          <p:cNvPr id="4" name="Segnaposto numero diapositiva 3">
            <a:extLst>
              <a:ext uri="{FF2B5EF4-FFF2-40B4-BE49-F238E27FC236}">
                <a16:creationId xmlns:a16="http://schemas.microsoft.com/office/drawing/2014/main" id="{6A2C126C-3050-4DA8-B311-498BC248EFE3}"/>
              </a:ext>
            </a:extLst>
          </p:cNvPr>
          <p:cNvSpPr>
            <a:spLocks noGrp="1"/>
          </p:cNvSpPr>
          <p:nvPr>
            <p:ph type="sldNum" idx="12"/>
          </p:nvPr>
        </p:nvSpPr>
        <p:spPr/>
        <p:txBody>
          <a:bodyPr/>
          <a:lstStyle>
            <a:lvl1pPr>
              <a:defRPr/>
            </a:lvl1pPr>
          </a:lstStyle>
          <a:p>
            <a:fld id="{D56FBD76-1E5A-4F51-A9D2-6963D886F50D}" type="slidenum">
              <a:rPr lang="it-IT" altLang="it-IT"/>
              <a:pPr/>
              <a:t>‹N›</a:t>
            </a:fld>
            <a:endParaRPr lang="it-IT" altLang="it-IT"/>
          </a:p>
        </p:txBody>
      </p:sp>
    </p:spTree>
    <p:extLst>
      <p:ext uri="{BB962C8B-B14F-4D97-AF65-F5344CB8AC3E}">
        <p14:creationId xmlns:p14="http://schemas.microsoft.com/office/powerpoint/2010/main" val="801294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037E6D-F19F-478D-95E7-1DF62E26E078}"/>
              </a:ext>
            </a:extLst>
          </p:cNvPr>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0EBAAB8-C7C8-4730-B275-E1CE81EAC48C}"/>
              </a:ext>
            </a:extLst>
          </p:cNvPr>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212B6BD-FE55-4A73-AE35-87718FEF4544}"/>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E0937A7-DACA-481C-A797-379B4EFBB9D0}"/>
              </a:ext>
            </a:extLst>
          </p:cNvPr>
          <p:cNvSpPr>
            <a:spLocks noGrp="1"/>
          </p:cNvSpPr>
          <p:nvPr>
            <p:ph type="dt" idx="10"/>
          </p:nvPr>
        </p:nvSpPr>
        <p:spPr/>
        <p:txBody>
          <a:bodyPr/>
          <a:lstStyle>
            <a:lvl1pPr>
              <a:defRPr/>
            </a:lvl1pPr>
          </a:lstStyle>
          <a:p>
            <a:endParaRPr lang="it-IT" altLang="it-IT"/>
          </a:p>
        </p:txBody>
      </p:sp>
      <p:sp>
        <p:nvSpPr>
          <p:cNvPr id="6" name="Segnaposto piè di pagina 5">
            <a:extLst>
              <a:ext uri="{FF2B5EF4-FFF2-40B4-BE49-F238E27FC236}">
                <a16:creationId xmlns:a16="http://schemas.microsoft.com/office/drawing/2014/main" id="{9D07C633-0698-4D5F-BEC6-93CEBA93C079}"/>
              </a:ext>
            </a:extLst>
          </p:cNvPr>
          <p:cNvSpPr>
            <a:spLocks noGrp="1"/>
          </p:cNvSpPr>
          <p:nvPr>
            <p:ph type="ftr" idx="11"/>
          </p:nvPr>
        </p:nvSpPr>
        <p:spPr/>
        <p:txBody>
          <a:bodyPr/>
          <a:lstStyle>
            <a:lvl1pPr>
              <a:defRPr/>
            </a:lvl1pPr>
          </a:lstStyle>
          <a:p>
            <a:endParaRPr lang="it-IT" altLang="it-IT"/>
          </a:p>
        </p:txBody>
      </p:sp>
      <p:sp>
        <p:nvSpPr>
          <p:cNvPr id="7" name="Segnaposto numero diapositiva 6">
            <a:extLst>
              <a:ext uri="{FF2B5EF4-FFF2-40B4-BE49-F238E27FC236}">
                <a16:creationId xmlns:a16="http://schemas.microsoft.com/office/drawing/2014/main" id="{E5207C43-C8EE-4490-9EA8-D5C95702F1D2}"/>
              </a:ext>
            </a:extLst>
          </p:cNvPr>
          <p:cNvSpPr>
            <a:spLocks noGrp="1"/>
          </p:cNvSpPr>
          <p:nvPr>
            <p:ph type="sldNum" idx="12"/>
          </p:nvPr>
        </p:nvSpPr>
        <p:spPr/>
        <p:txBody>
          <a:bodyPr/>
          <a:lstStyle>
            <a:lvl1pPr>
              <a:defRPr/>
            </a:lvl1pPr>
          </a:lstStyle>
          <a:p>
            <a:fld id="{C3003357-91F3-441B-9BC3-133A98D3CB2C}" type="slidenum">
              <a:rPr lang="it-IT" altLang="it-IT"/>
              <a:pPr/>
              <a:t>‹N›</a:t>
            </a:fld>
            <a:endParaRPr lang="it-IT" altLang="it-IT"/>
          </a:p>
        </p:txBody>
      </p:sp>
    </p:spTree>
    <p:extLst>
      <p:ext uri="{BB962C8B-B14F-4D97-AF65-F5344CB8AC3E}">
        <p14:creationId xmlns:p14="http://schemas.microsoft.com/office/powerpoint/2010/main" val="3504209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567232-0C86-41FF-9964-E7F7B9D5267F}"/>
              </a:ext>
            </a:extLst>
          </p:cNvPr>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D267F23-7E7B-4E1A-87B9-CBBF15AD6D50}"/>
              </a:ext>
            </a:extLst>
          </p:cNvPr>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B59DC54-71E5-4CE4-8F4A-AFAC2ECA5EFE}"/>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A43E467-25D0-4619-95B6-6E3E98B22043}"/>
              </a:ext>
            </a:extLst>
          </p:cNvPr>
          <p:cNvSpPr>
            <a:spLocks noGrp="1"/>
          </p:cNvSpPr>
          <p:nvPr>
            <p:ph type="dt" idx="10"/>
          </p:nvPr>
        </p:nvSpPr>
        <p:spPr/>
        <p:txBody>
          <a:bodyPr/>
          <a:lstStyle>
            <a:lvl1pPr>
              <a:defRPr/>
            </a:lvl1pPr>
          </a:lstStyle>
          <a:p>
            <a:endParaRPr lang="it-IT" altLang="it-IT"/>
          </a:p>
        </p:txBody>
      </p:sp>
      <p:sp>
        <p:nvSpPr>
          <p:cNvPr id="6" name="Segnaposto piè di pagina 5">
            <a:extLst>
              <a:ext uri="{FF2B5EF4-FFF2-40B4-BE49-F238E27FC236}">
                <a16:creationId xmlns:a16="http://schemas.microsoft.com/office/drawing/2014/main" id="{C426F5EE-4D5D-4C37-8531-8A5DF01B1545}"/>
              </a:ext>
            </a:extLst>
          </p:cNvPr>
          <p:cNvSpPr>
            <a:spLocks noGrp="1"/>
          </p:cNvSpPr>
          <p:nvPr>
            <p:ph type="ftr" idx="11"/>
          </p:nvPr>
        </p:nvSpPr>
        <p:spPr/>
        <p:txBody>
          <a:bodyPr/>
          <a:lstStyle>
            <a:lvl1pPr>
              <a:defRPr/>
            </a:lvl1pPr>
          </a:lstStyle>
          <a:p>
            <a:endParaRPr lang="it-IT" altLang="it-IT"/>
          </a:p>
        </p:txBody>
      </p:sp>
      <p:sp>
        <p:nvSpPr>
          <p:cNvPr id="7" name="Segnaposto numero diapositiva 6">
            <a:extLst>
              <a:ext uri="{FF2B5EF4-FFF2-40B4-BE49-F238E27FC236}">
                <a16:creationId xmlns:a16="http://schemas.microsoft.com/office/drawing/2014/main" id="{54AED786-B4DA-466F-B109-6191BD760C6A}"/>
              </a:ext>
            </a:extLst>
          </p:cNvPr>
          <p:cNvSpPr>
            <a:spLocks noGrp="1"/>
          </p:cNvSpPr>
          <p:nvPr>
            <p:ph type="sldNum" idx="12"/>
          </p:nvPr>
        </p:nvSpPr>
        <p:spPr/>
        <p:txBody>
          <a:bodyPr/>
          <a:lstStyle>
            <a:lvl1pPr>
              <a:defRPr/>
            </a:lvl1pPr>
          </a:lstStyle>
          <a:p>
            <a:fld id="{BF3ADC41-88B1-4516-B322-08E2C25DF8CD}" type="slidenum">
              <a:rPr lang="it-IT" altLang="it-IT"/>
              <a:pPr/>
              <a:t>‹N›</a:t>
            </a:fld>
            <a:endParaRPr lang="it-IT" altLang="it-IT"/>
          </a:p>
        </p:txBody>
      </p:sp>
    </p:spTree>
    <p:extLst>
      <p:ext uri="{BB962C8B-B14F-4D97-AF65-F5344CB8AC3E}">
        <p14:creationId xmlns:p14="http://schemas.microsoft.com/office/powerpoint/2010/main" val="2491654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92224576-2448-41EE-900C-6A7683FEB1C3}"/>
              </a:ext>
            </a:extLst>
          </p:cNvPr>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a:t>Cliccate per modificare il formato del testo del titolo</a:t>
            </a:r>
          </a:p>
        </p:txBody>
      </p:sp>
      <p:sp>
        <p:nvSpPr>
          <p:cNvPr id="1026" name="Rectangle 2">
            <a:extLst>
              <a:ext uri="{FF2B5EF4-FFF2-40B4-BE49-F238E27FC236}">
                <a16:creationId xmlns:a16="http://schemas.microsoft.com/office/drawing/2014/main" id="{EDF844DC-5C12-4B4C-915F-A9E4882FF77D}"/>
              </a:ext>
            </a:extLst>
          </p:cNvPr>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altLang="it-IT"/>
              <a:t>Cliccate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27" name="Rectangle 3">
            <a:extLst>
              <a:ext uri="{FF2B5EF4-FFF2-40B4-BE49-F238E27FC236}">
                <a16:creationId xmlns:a16="http://schemas.microsoft.com/office/drawing/2014/main" id="{3C86B663-A367-478D-8C64-32A4DEE80DFD}"/>
              </a:ext>
            </a:extLst>
          </p:cNvPr>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it-IT" altLang="it-IT"/>
          </a:p>
        </p:txBody>
      </p:sp>
      <p:sp>
        <p:nvSpPr>
          <p:cNvPr id="1028" name="Rectangle 4">
            <a:extLst>
              <a:ext uri="{FF2B5EF4-FFF2-40B4-BE49-F238E27FC236}">
                <a16:creationId xmlns:a16="http://schemas.microsoft.com/office/drawing/2014/main" id="{6A90FDBE-216B-4BD4-9B18-5EA800517729}"/>
              </a:ext>
            </a:extLst>
          </p:cNvPr>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endParaRPr lang="it-IT" altLang="it-IT"/>
          </a:p>
        </p:txBody>
      </p:sp>
      <p:sp>
        <p:nvSpPr>
          <p:cNvPr id="1029" name="Rectangle 5">
            <a:extLst>
              <a:ext uri="{FF2B5EF4-FFF2-40B4-BE49-F238E27FC236}">
                <a16:creationId xmlns:a16="http://schemas.microsoft.com/office/drawing/2014/main" id="{D43FB96B-994F-4E9F-871D-C19B64AEDAAA}"/>
              </a:ext>
            </a:extLst>
          </p:cNvPr>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fld id="{428E4C75-80A8-4A93-B8FD-36329F37DE90}"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SimSun" panose="02010600030101010101" pitchFamily="2" charset="-122"/>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gif"/><Relationship Id="rId4" Type="http://schemas.openxmlformats.org/officeDocument/2006/relationships/image" Target="../media/image19.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notesSlide" Target="../notesSlides/notesSlide5.xml"/><Relationship Id="rId7"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a:extLst>
              <a:ext uri="{FF2B5EF4-FFF2-40B4-BE49-F238E27FC236}">
                <a16:creationId xmlns:a16="http://schemas.microsoft.com/office/drawing/2014/main" id="{135D8829-002D-41E1-AE3B-B3E2A6EEE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36256" cy="65337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4" name="Picture 2">
            <a:extLst>
              <a:ext uri="{FF2B5EF4-FFF2-40B4-BE49-F238E27FC236}">
                <a16:creationId xmlns:a16="http://schemas.microsoft.com/office/drawing/2014/main" id="{084647EF-471D-42D3-AF9B-ACBEE18F37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33701"/>
            <a:ext cx="4536256" cy="104849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Content Placeholder 2">
            <a:extLst>
              <a:ext uri="{FF2B5EF4-FFF2-40B4-BE49-F238E27FC236}">
                <a16:creationId xmlns:a16="http://schemas.microsoft.com/office/drawing/2014/main" id="{3D1D2CE0-DCD2-4C7D-8AFD-43656CA38F40}"/>
              </a:ext>
            </a:extLst>
          </p:cNvPr>
          <p:cNvSpPr txBox="1">
            <a:spLocks/>
          </p:cNvSpPr>
          <p:nvPr/>
        </p:nvSpPr>
        <p:spPr>
          <a:xfrm>
            <a:off x="4392240" y="5438678"/>
            <a:ext cx="5925843" cy="1730177"/>
          </a:xfrm>
          <a:prstGeom prst="rect">
            <a:avLst/>
          </a:prstGeom>
        </p:spPr>
        <p:txBody>
          <a:bodyPr>
            <a:noAutofit/>
          </a:bodyPr>
          <a:lst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Aft>
                <a:spcPts val="0"/>
              </a:spcAft>
            </a:pPr>
            <a:r>
              <a:rPr lang="it-IT" altLang="it-IT" sz="1600" b="1" dirty="0">
                <a:solidFill>
                  <a:schemeClr val="tx1"/>
                </a:solidFill>
                <a:latin typeface="Arial" panose="020B0604020202020204" pitchFamily="34" charset="0"/>
              </a:rPr>
              <a:t>Dott. Antonio F. Amico</a:t>
            </a:r>
          </a:p>
          <a:p>
            <a:pPr algn="ctr">
              <a:lnSpc>
                <a:spcPct val="100000"/>
              </a:lnSpc>
              <a:spcAft>
                <a:spcPts val="0"/>
              </a:spcAft>
            </a:pPr>
            <a:r>
              <a:rPr lang="it-IT" altLang="it-IT" sz="1600" b="1" dirty="0">
                <a:solidFill>
                  <a:schemeClr val="tx1"/>
                </a:solidFill>
                <a:latin typeface="Arial" panose="020B0604020202020204" pitchFamily="34" charset="0"/>
              </a:rPr>
              <a:t>F.A.C.C., F.A.N.M.C.O.</a:t>
            </a:r>
            <a:br>
              <a:rPr lang="it-IT" altLang="it-IT" sz="1600" b="1" dirty="0">
                <a:solidFill>
                  <a:schemeClr val="tx1"/>
                </a:solidFill>
              </a:rPr>
            </a:br>
            <a:r>
              <a:rPr lang="it-IT" altLang="it-IT" sz="1600" b="1" dirty="0">
                <a:solidFill>
                  <a:schemeClr val="tx1"/>
                </a:solidFill>
                <a:latin typeface="Arial" panose="020B0604020202020204" pitchFamily="34" charset="0"/>
              </a:rPr>
              <a:t>Direttore Cardiologia </a:t>
            </a:r>
            <a:br>
              <a:rPr lang="it-IT" altLang="it-IT" sz="1600" b="1" dirty="0">
                <a:solidFill>
                  <a:schemeClr val="tx1"/>
                </a:solidFill>
                <a:latin typeface="Arial" panose="020B0604020202020204" pitchFamily="34" charset="0"/>
              </a:rPr>
            </a:br>
            <a:r>
              <a:rPr lang="it-IT" altLang="it-IT" sz="1600" b="1" dirty="0">
                <a:solidFill>
                  <a:schemeClr val="tx1"/>
                </a:solidFill>
                <a:latin typeface="Arial" panose="020B0604020202020204" pitchFamily="34" charset="0"/>
              </a:rPr>
              <a:t>Ospedali Copertino-Galatina</a:t>
            </a:r>
            <a:br>
              <a:rPr lang="it-IT" altLang="it-IT" sz="1600" b="1" dirty="0">
                <a:solidFill>
                  <a:schemeClr val="tx1"/>
                </a:solidFill>
              </a:rPr>
            </a:br>
            <a:r>
              <a:rPr lang="it-IT" altLang="it-IT" sz="1600" b="1" dirty="0">
                <a:solidFill>
                  <a:schemeClr val="tx1"/>
                </a:solidFill>
                <a:latin typeface="Arial" panose="020B0604020202020204" pitchFamily="34" charset="0"/>
              </a:rPr>
              <a:t>Co-</a:t>
            </a:r>
            <a:r>
              <a:rPr lang="it-IT" altLang="it-IT" sz="1600" b="1" dirty="0" err="1">
                <a:solidFill>
                  <a:schemeClr val="tx1"/>
                </a:solidFill>
                <a:latin typeface="Arial" panose="020B0604020202020204" pitchFamily="34" charset="0"/>
              </a:rPr>
              <a:t>chairperson</a:t>
            </a:r>
            <a:r>
              <a:rPr lang="it-IT" altLang="it-IT" sz="1600" b="1" dirty="0">
                <a:solidFill>
                  <a:schemeClr val="tx1"/>
                </a:solidFill>
                <a:latin typeface="Arial" panose="020B0604020202020204" pitchFamily="34" charset="0"/>
              </a:rPr>
              <a:t> Area Prevenzione e Riabilitazione </a:t>
            </a:r>
          </a:p>
          <a:p>
            <a:pPr algn="ctr">
              <a:lnSpc>
                <a:spcPct val="100000"/>
              </a:lnSpc>
              <a:spcAft>
                <a:spcPts val="0"/>
              </a:spcAft>
            </a:pPr>
            <a:r>
              <a:rPr lang="it-IT" altLang="it-IT" sz="1600" b="1" dirty="0">
                <a:solidFill>
                  <a:schemeClr val="tx1"/>
                </a:solidFill>
                <a:latin typeface="Arial" panose="020B0604020202020204" pitchFamily="34" charset="0"/>
              </a:rPr>
              <a:t>Associazione Nazionale Medici Cardiologi Ospedalieri</a:t>
            </a:r>
            <a:endParaRPr lang="it-IT" sz="1600" b="1" dirty="0">
              <a:solidFill>
                <a:schemeClr val="tx1"/>
              </a:solidFill>
            </a:endParaRPr>
          </a:p>
        </p:txBody>
      </p:sp>
      <p:sp>
        <p:nvSpPr>
          <p:cNvPr id="2" name="CasellaDiTesto 1">
            <a:extLst>
              <a:ext uri="{FF2B5EF4-FFF2-40B4-BE49-F238E27FC236}">
                <a16:creationId xmlns:a16="http://schemas.microsoft.com/office/drawing/2014/main" id="{F9CAC638-36D8-430C-A052-F8936DE6BD74}"/>
              </a:ext>
            </a:extLst>
          </p:cNvPr>
          <p:cNvSpPr txBox="1"/>
          <p:nvPr/>
        </p:nvSpPr>
        <p:spPr>
          <a:xfrm>
            <a:off x="4608264" y="1140533"/>
            <a:ext cx="5400600" cy="2882295"/>
          </a:xfrm>
          <a:prstGeom prst="rect">
            <a:avLst/>
          </a:prstGeom>
          <a:noFill/>
        </p:spPr>
        <p:txBody>
          <a:bodyPr wrap="square" rtlCol="0">
            <a:noAutofit/>
          </a:bodyPr>
          <a:lstStyle/>
          <a:p>
            <a:r>
              <a:rPr lang="it-IT" sz="3200" kern="1200" dirty="0">
                <a:solidFill>
                  <a:schemeClr val="tx1"/>
                </a:solidFill>
                <a:latin typeface="Arial Black" panose="020B0A04020102020204" pitchFamily="34" charset="0"/>
              </a:rPr>
              <a:t>ARNI NELLO SCOMPENSO CARDIACO</a:t>
            </a:r>
          </a:p>
          <a:p>
            <a:r>
              <a:rPr lang="it-IT" sz="3200" kern="1200" dirty="0">
                <a:solidFill>
                  <a:schemeClr val="tx1"/>
                </a:solidFill>
                <a:latin typeface="Arial Black" panose="020B0A04020102020204" pitchFamily="34" charset="0"/>
              </a:rPr>
              <a:t>CRONICO</a:t>
            </a:r>
            <a:r>
              <a:rPr lang="it-IT" sz="3200" dirty="0">
                <a:latin typeface="Arial Black" panose="020B0A04020102020204" pitchFamily="34" charset="0"/>
              </a:rPr>
              <a:t> </a:t>
            </a:r>
          </a:p>
          <a:p>
            <a:r>
              <a:rPr lang="it-IT" sz="3200" dirty="0">
                <a:latin typeface="Arial Black" panose="020B0A04020102020204" pitchFamily="34" charset="0"/>
              </a:rPr>
              <a:t>DATI DI REAL LIFE</a:t>
            </a:r>
            <a:endParaRPr lang="it-IT" sz="3200" kern="1200" dirty="0">
              <a:solidFill>
                <a:schemeClr val="tx1"/>
              </a:solidFill>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Alta mortalità associata al ricovero per HF"/>
          <p:cNvSpPr txBox="1"/>
          <p:nvPr/>
        </p:nvSpPr>
        <p:spPr>
          <a:xfrm>
            <a:off x="529" y="1096753"/>
            <a:ext cx="10079567" cy="4587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397" rIns="50397">
            <a:spAutoFit/>
          </a:bodyPr>
          <a:lstStyle>
            <a:lvl1pPr defTabSz="685800">
              <a:lnSpc>
                <a:spcPct val="90000"/>
              </a:lnSpc>
              <a:defRPr sz="2700" b="1"/>
            </a:lvl1pPr>
          </a:lstStyle>
          <a:p>
            <a:pPr algn="ctr"/>
            <a:r>
              <a:rPr lang="it-IT" sz="2646" b="0" dirty="0">
                <a:latin typeface="Calibri" panose="020F0502020204030204" pitchFamily="34" charset="0"/>
                <a:cs typeface="Calibri" panose="020F0502020204030204" pitchFamily="34" charset="0"/>
              </a:rPr>
              <a:t>Alta</a:t>
            </a:r>
            <a:r>
              <a:rPr sz="2646" b="0" dirty="0">
                <a:latin typeface="Calibri" panose="020F0502020204030204" pitchFamily="34" charset="0"/>
                <a:cs typeface="Calibri" panose="020F0502020204030204" pitchFamily="34" charset="0"/>
              </a:rPr>
              <a:t> </a:t>
            </a:r>
            <a:r>
              <a:rPr sz="2646" b="0" dirty="0" err="1">
                <a:latin typeface="Calibri" panose="020F0502020204030204" pitchFamily="34" charset="0"/>
                <a:cs typeface="Calibri" panose="020F0502020204030204" pitchFamily="34" charset="0"/>
              </a:rPr>
              <a:t>mortalità</a:t>
            </a:r>
            <a:r>
              <a:rPr sz="2646" b="0" dirty="0">
                <a:latin typeface="Calibri" panose="020F0502020204030204" pitchFamily="34" charset="0"/>
                <a:cs typeface="Calibri" panose="020F0502020204030204" pitchFamily="34" charset="0"/>
              </a:rPr>
              <a:t> </a:t>
            </a:r>
            <a:r>
              <a:rPr sz="2646" b="0" dirty="0" err="1">
                <a:latin typeface="Calibri" panose="020F0502020204030204" pitchFamily="34" charset="0"/>
                <a:cs typeface="Calibri" panose="020F0502020204030204" pitchFamily="34" charset="0"/>
              </a:rPr>
              <a:t>associata</a:t>
            </a:r>
            <a:r>
              <a:rPr sz="2646" b="0" dirty="0">
                <a:latin typeface="Calibri" panose="020F0502020204030204" pitchFamily="34" charset="0"/>
                <a:cs typeface="Calibri" panose="020F0502020204030204" pitchFamily="34" charset="0"/>
              </a:rPr>
              <a:t> al</a:t>
            </a:r>
            <a:r>
              <a:rPr lang="it-IT" sz="2646" b="0" dirty="0">
                <a:latin typeface="Calibri" panose="020F0502020204030204" pitchFamily="34" charset="0"/>
                <a:cs typeface="Calibri" panose="020F0502020204030204" pitchFamily="34" charset="0"/>
              </a:rPr>
              <a:t>l’ospedalizzazione</a:t>
            </a:r>
            <a:r>
              <a:rPr sz="2646" b="0" dirty="0">
                <a:latin typeface="Calibri" panose="020F0502020204030204" pitchFamily="34" charset="0"/>
                <a:cs typeface="Calibri" panose="020F0502020204030204" pitchFamily="34" charset="0"/>
              </a:rPr>
              <a:t> per HF</a:t>
            </a:r>
          </a:p>
        </p:txBody>
      </p:sp>
      <p:sp>
        <p:nvSpPr>
          <p:cNvPr id="312" name="1. Maggioni et al. Eur J Heart Fail 2010;12:1076–84; 2. Nieminen et al. Eur Heart J 2006;27:2725–36; 3. Cleland et al. Eur Heart J 2003;24:442–636; 4. Loehr et al. Am J Cardiol 2008;101:1016–22; 5. Maggioni et al. Eur J Heart Fail 2013;15:808–17"/>
          <p:cNvSpPr txBox="1"/>
          <p:nvPr/>
        </p:nvSpPr>
        <p:spPr>
          <a:xfrm>
            <a:off x="4728566" y="6651117"/>
            <a:ext cx="5032175" cy="5182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397" rIns="50397" anchor="ctr">
            <a:spAutoFit/>
          </a:bodyPr>
          <a:lstStyle/>
          <a:p>
            <a:pPr algn="r">
              <a:defRPr sz="900">
                <a:solidFill>
                  <a:srgbClr val="888888"/>
                </a:solidFill>
              </a:defRPr>
            </a:pPr>
            <a:r>
              <a:rPr sz="992"/>
              <a:t>1. Maggioni et al. Eur J Heart Fail 2010;12:1076–84; 2. Nieminen et al. Eur Heart J 2006;27:2725–36; 3. Cleland et al. Eur Heart J 2003;24:442–636; 4. Loehr et al. Am J Cardiol 2008;101:1016–22; 5. Maggioni et al. Eur J Heart Fail 2013;15:808–17</a:t>
            </a:r>
          </a:p>
        </p:txBody>
      </p:sp>
      <p:sp>
        <p:nvSpPr>
          <p:cNvPr id="313" name="*Dati di pazienti europei ospedalizzati per scompenso cardiaco nello studio pilota ESC-HF (European patients hospitalized for heart failure in the European Society of Cardiology Heart Failure) e nella EHSF II (EuroHeart Failure Survey II); ‡Analisi dei dati sull’HF da 1.282 casi di HF nello studio basato su popolazione ARIC (Atherosclerosis Risk in Communities) di n=15.792 soggetti da quattro comunità statunitensi (1987–2002)"/>
          <p:cNvSpPr txBox="1"/>
          <p:nvPr/>
        </p:nvSpPr>
        <p:spPr>
          <a:xfrm>
            <a:off x="49478" y="6046337"/>
            <a:ext cx="3856532" cy="1086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397" rIns="50397">
            <a:spAutoFit/>
          </a:bodyPr>
          <a:lstStyle/>
          <a:p>
            <a:pPr>
              <a:defRPr sz="900" spc="-30">
                <a:solidFill>
                  <a:srgbClr val="888888"/>
                </a:solidFill>
              </a:defRPr>
            </a:pPr>
            <a:r>
              <a:rPr sz="992"/>
              <a:t>*Dati di pazienti europei ospedalizzati per scompenso cardiaco nello studio pilota ESC-HF (European patients hospitalized for heart failure in the European Society of Cardiology Heart Failure) e nella EHSF II (EuroHeart Failure Survey II); </a:t>
            </a:r>
            <a:r>
              <a:rPr sz="992" baseline="30000"/>
              <a:t>‡</a:t>
            </a:r>
            <a:r>
              <a:rPr sz="992"/>
              <a:t>Analisi dei dati sull’HF da 1.282 casi di HF nello studio basato su popolazione ARIC (Atherosclerosis Risk in Communities) di n=15.792 soggetti da quattro comunità statunitensi (1987–2002)</a:t>
            </a:r>
          </a:p>
        </p:txBody>
      </p:sp>
      <p:sp>
        <p:nvSpPr>
          <p:cNvPr id="314" name="Freccia"/>
          <p:cNvSpPr/>
          <p:nvPr/>
        </p:nvSpPr>
        <p:spPr>
          <a:xfrm>
            <a:off x="5922798" y="2879816"/>
            <a:ext cx="918138" cy="851234"/>
          </a:xfrm>
          <a:prstGeom prst="rightArrow">
            <a:avLst>
              <a:gd name="adj1" fmla="val 50000"/>
              <a:gd name="adj2" fmla="val 50000"/>
            </a:avLst>
          </a:prstGeom>
          <a:gradFill>
            <a:gsLst>
              <a:gs pos="0">
                <a:srgbClr val="FFFFFF"/>
              </a:gs>
              <a:gs pos="52000">
                <a:srgbClr val="BFBFBF"/>
              </a:gs>
            </a:gsLst>
          </a:gradFill>
          <a:ln w="12700">
            <a:miter lim="400000"/>
          </a:ln>
        </p:spPr>
        <p:txBody>
          <a:bodyPr lIns="50397" rIns="50397" anchor="ctr"/>
          <a:lstStyle/>
          <a:p>
            <a:pPr>
              <a:defRPr sz="1400">
                <a:solidFill>
                  <a:srgbClr val="FFFFFF"/>
                </a:solidFill>
              </a:defRPr>
            </a:pPr>
            <a:endParaRPr sz="1543"/>
          </a:p>
        </p:txBody>
      </p:sp>
      <p:grpSp>
        <p:nvGrpSpPr>
          <p:cNvPr id="338" name="Raggruppa"/>
          <p:cNvGrpSpPr/>
          <p:nvPr/>
        </p:nvGrpSpPr>
        <p:grpSpPr>
          <a:xfrm>
            <a:off x="2279707" y="2122732"/>
            <a:ext cx="1031275" cy="2100828"/>
            <a:chOff x="-1" y="0"/>
            <a:chExt cx="935553" cy="1905831"/>
          </a:xfrm>
        </p:grpSpPr>
        <p:sp>
          <p:nvSpPr>
            <p:cNvPr id="315" name="Rettangolo"/>
            <p:cNvSpPr/>
            <p:nvPr/>
          </p:nvSpPr>
          <p:spPr>
            <a:xfrm>
              <a:off x="-1" y="0"/>
              <a:ext cx="935553" cy="1905831"/>
            </a:xfrm>
            <a:prstGeom prst="rect">
              <a:avLst/>
            </a:prstGeom>
            <a:solidFill>
              <a:srgbClr val="BFBFBF"/>
            </a:solidFill>
            <a:ln w="12700" cap="flat">
              <a:noFill/>
              <a:miter lim="400000"/>
            </a:ln>
            <a:effectLst/>
          </p:spPr>
          <p:txBody>
            <a:bodyPr wrap="square" lIns="50397" tIns="50397" rIns="50397" bIns="50397" numCol="1" anchor="ctr">
              <a:noAutofit/>
            </a:bodyPr>
            <a:lstStyle/>
            <a:p>
              <a:pPr algn="ctr">
                <a:defRPr sz="2800">
                  <a:solidFill>
                    <a:srgbClr val="FFFFFF"/>
                  </a:solidFill>
                  <a:latin typeface="Arial"/>
                  <a:ea typeface="Arial"/>
                  <a:cs typeface="Arial"/>
                  <a:sym typeface="Arial"/>
                </a:defRPr>
              </a:pPr>
              <a:endParaRPr sz="3086"/>
            </a:p>
          </p:txBody>
        </p:sp>
        <p:sp>
          <p:nvSpPr>
            <p:cNvPr id="316" name="Rettangolo"/>
            <p:cNvSpPr/>
            <p:nvPr/>
          </p:nvSpPr>
          <p:spPr>
            <a:xfrm>
              <a:off x="295172" y="1557018"/>
              <a:ext cx="345205" cy="325895"/>
            </a:xfrm>
            <a:prstGeom prst="rect">
              <a:avLst/>
            </a:prstGeom>
            <a:solidFill>
              <a:srgbClr val="FFFFFF"/>
            </a:solidFill>
            <a:ln w="12700" cap="flat">
              <a:noFill/>
              <a:miter lim="400000"/>
            </a:ln>
            <a:effectLst/>
          </p:spPr>
          <p:txBody>
            <a:bodyPr wrap="square" lIns="50397" tIns="50397" rIns="50397" bIns="50397" numCol="1" anchor="ctr">
              <a:noAutofit/>
            </a:bodyPr>
            <a:lstStyle/>
            <a:p>
              <a:pPr algn="ctr">
                <a:defRPr sz="2800">
                  <a:solidFill>
                    <a:srgbClr val="FFFFFF"/>
                  </a:solidFill>
                  <a:latin typeface="Arial"/>
                  <a:ea typeface="Arial"/>
                  <a:cs typeface="Arial"/>
                  <a:sym typeface="Arial"/>
                </a:defRPr>
              </a:pPr>
              <a:endParaRPr sz="3086"/>
            </a:p>
          </p:txBody>
        </p:sp>
        <p:sp>
          <p:nvSpPr>
            <p:cNvPr id="317" name="Rettangolo"/>
            <p:cNvSpPr/>
            <p:nvPr/>
          </p:nvSpPr>
          <p:spPr>
            <a:xfrm>
              <a:off x="87406" y="1557018"/>
              <a:ext cx="137439" cy="222432"/>
            </a:xfrm>
            <a:prstGeom prst="rect">
              <a:avLst/>
            </a:prstGeom>
            <a:solidFill>
              <a:srgbClr val="FFFFFF"/>
            </a:solidFill>
            <a:ln w="12700" cap="flat">
              <a:noFill/>
              <a:miter lim="400000"/>
            </a:ln>
            <a:effectLst/>
          </p:spPr>
          <p:txBody>
            <a:bodyPr wrap="square" lIns="50397" tIns="50397" rIns="50397" bIns="50397" numCol="1" anchor="ctr">
              <a:noAutofit/>
            </a:bodyPr>
            <a:lstStyle/>
            <a:p>
              <a:pPr algn="ctr">
                <a:defRPr sz="2800">
                  <a:solidFill>
                    <a:srgbClr val="FFFFFF"/>
                  </a:solidFill>
                  <a:latin typeface="Arial"/>
                  <a:ea typeface="Arial"/>
                  <a:cs typeface="Arial"/>
                  <a:sym typeface="Arial"/>
                </a:defRPr>
              </a:pPr>
              <a:endParaRPr sz="3086"/>
            </a:p>
          </p:txBody>
        </p:sp>
        <p:sp>
          <p:nvSpPr>
            <p:cNvPr id="318" name="Rettangolo"/>
            <p:cNvSpPr/>
            <p:nvPr/>
          </p:nvSpPr>
          <p:spPr>
            <a:xfrm>
              <a:off x="710704" y="1557018"/>
              <a:ext cx="137439" cy="222432"/>
            </a:xfrm>
            <a:prstGeom prst="rect">
              <a:avLst/>
            </a:prstGeom>
            <a:solidFill>
              <a:srgbClr val="FFFFFF"/>
            </a:solidFill>
            <a:ln w="12700" cap="flat">
              <a:noFill/>
              <a:miter lim="400000"/>
            </a:ln>
            <a:effectLst/>
          </p:spPr>
          <p:txBody>
            <a:bodyPr wrap="square" lIns="50397" tIns="50397" rIns="50397" bIns="50397" numCol="1" anchor="ctr">
              <a:noAutofit/>
            </a:bodyPr>
            <a:lstStyle/>
            <a:p>
              <a:pPr algn="ctr">
                <a:defRPr sz="2800">
                  <a:solidFill>
                    <a:srgbClr val="FFFFFF"/>
                  </a:solidFill>
                  <a:latin typeface="Arial"/>
                  <a:ea typeface="Arial"/>
                  <a:cs typeface="Arial"/>
                  <a:sym typeface="Arial"/>
                </a:defRPr>
              </a:pPr>
              <a:endParaRPr sz="3086"/>
            </a:p>
          </p:txBody>
        </p:sp>
        <p:sp>
          <p:nvSpPr>
            <p:cNvPr id="319" name="Rettangolo"/>
            <p:cNvSpPr/>
            <p:nvPr/>
          </p:nvSpPr>
          <p:spPr>
            <a:xfrm>
              <a:off x="710704" y="1248647"/>
              <a:ext cx="137439" cy="222432"/>
            </a:xfrm>
            <a:prstGeom prst="rect">
              <a:avLst/>
            </a:prstGeom>
            <a:solidFill>
              <a:srgbClr val="FFFFFF"/>
            </a:solidFill>
            <a:ln w="12700" cap="flat">
              <a:noFill/>
              <a:miter lim="400000"/>
            </a:ln>
            <a:effectLst/>
          </p:spPr>
          <p:txBody>
            <a:bodyPr wrap="square" lIns="50397" tIns="50397" rIns="50397" bIns="50397" numCol="1" anchor="ctr">
              <a:noAutofit/>
            </a:bodyPr>
            <a:lstStyle/>
            <a:p>
              <a:pPr algn="ctr">
                <a:defRPr sz="2800">
                  <a:solidFill>
                    <a:srgbClr val="FFFFFF"/>
                  </a:solidFill>
                  <a:latin typeface="Arial"/>
                  <a:ea typeface="Arial"/>
                  <a:cs typeface="Arial"/>
                  <a:sym typeface="Arial"/>
                </a:defRPr>
              </a:pPr>
              <a:endParaRPr sz="3086"/>
            </a:p>
          </p:txBody>
        </p:sp>
        <p:sp>
          <p:nvSpPr>
            <p:cNvPr id="320" name="Rettangolo"/>
            <p:cNvSpPr/>
            <p:nvPr/>
          </p:nvSpPr>
          <p:spPr>
            <a:xfrm>
              <a:off x="502938" y="1248647"/>
              <a:ext cx="137438" cy="222432"/>
            </a:xfrm>
            <a:prstGeom prst="rect">
              <a:avLst/>
            </a:prstGeom>
            <a:solidFill>
              <a:srgbClr val="FFFFFF"/>
            </a:solidFill>
            <a:ln w="12700" cap="flat">
              <a:noFill/>
              <a:miter lim="400000"/>
            </a:ln>
            <a:effectLst/>
          </p:spPr>
          <p:txBody>
            <a:bodyPr wrap="square" lIns="50397" tIns="50397" rIns="50397" bIns="50397" numCol="1" anchor="ctr">
              <a:noAutofit/>
            </a:bodyPr>
            <a:lstStyle/>
            <a:p>
              <a:pPr algn="ctr">
                <a:defRPr sz="2800">
                  <a:solidFill>
                    <a:srgbClr val="FFFFFF"/>
                  </a:solidFill>
                  <a:latin typeface="Arial"/>
                  <a:ea typeface="Arial"/>
                  <a:cs typeface="Arial"/>
                  <a:sym typeface="Arial"/>
                </a:defRPr>
              </a:pPr>
              <a:endParaRPr sz="3086"/>
            </a:p>
          </p:txBody>
        </p:sp>
        <p:sp>
          <p:nvSpPr>
            <p:cNvPr id="321" name="Rettangolo"/>
            <p:cNvSpPr/>
            <p:nvPr/>
          </p:nvSpPr>
          <p:spPr>
            <a:xfrm>
              <a:off x="295172" y="1248647"/>
              <a:ext cx="137439" cy="222432"/>
            </a:xfrm>
            <a:prstGeom prst="rect">
              <a:avLst/>
            </a:prstGeom>
            <a:solidFill>
              <a:srgbClr val="FFFFFF"/>
            </a:solidFill>
            <a:ln w="12700" cap="flat">
              <a:noFill/>
              <a:miter lim="400000"/>
            </a:ln>
            <a:effectLst/>
          </p:spPr>
          <p:txBody>
            <a:bodyPr wrap="square" lIns="50397" tIns="50397" rIns="50397" bIns="50397" numCol="1" anchor="ctr">
              <a:noAutofit/>
            </a:bodyPr>
            <a:lstStyle/>
            <a:p>
              <a:pPr algn="ctr">
                <a:defRPr sz="2800">
                  <a:solidFill>
                    <a:srgbClr val="FFFFFF"/>
                  </a:solidFill>
                  <a:latin typeface="Arial"/>
                  <a:ea typeface="Arial"/>
                  <a:cs typeface="Arial"/>
                  <a:sym typeface="Arial"/>
                </a:defRPr>
              </a:pPr>
              <a:endParaRPr sz="3086"/>
            </a:p>
          </p:txBody>
        </p:sp>
        <p:sp>
          <p:nvSpPr>
            <p:cNvPr id="322" name="Rettangolo"/>
            <p:cNvSpPr/>
            <p:nvPr/>
          </p:nvSpPr>
          <p:spPr>
            <a:xfrm>
              <a:off x="87406" y="1248647"/>
              <a:ext cx="137439" cy="222432"/>
            </a:xfrm>
            <a:prstGeom prst="rect">
              <a:avLst/>
            </a:prstGeom>
            <a:solidFill>
              <a:srgbClr val="FFFFFF"/>
            </a:solidFill>
            <a:ln w="12700" cap="flat">
              <a:noFill/>
              <a:miter lim="400000"/>
            </a:ln>
            <a:effectLst/>
          </p:spPr>
          <p:txBody>
            <a:bodyPr wrap="square" lIns="50397" tIns="50397" rIns="50397" bIns="50397" numCol="1" anchor="ctr">
              <a:noAutofit/>
            </a:bodyPr>
            <a:lstStyle/>
            <a:p>
              <a:pPr algn="ctr">
                <a:defRPr sz="2800">
                  <a:solidFill>
                    <a:srgbClr val="FFFFFF"/>
                  </a:solidFill>
                  <a:latin typeface="Arial"/>
                  <a:ea typeface="Arial"/>
                  <a:cs typeface="Arial"/>
                  <a:sym typeface="Arial"/>
                </a:defRPr>
              </a:pPr>
              <a:endParaRPr sz="3086"/>
            </a:p>
          </p:txBody>
        </p:sp>
        <p:sp>
          <p:nvSpPr>
            <p:cNvPr id="323" name="Rettangolo"/>
            <p:cNvSpPr/>
            <p:nvPr/>
          </p:nvSpPr>
          <p:spPr>
            <a:xfrm>
              <a:off x="710704" y="935221"/>
              <a:ext cx="137439" cy="222432"/>
            </a:xfrm>
            <a:prstGeom prst="rect">
              <a:avLst/>
            </a:prstGeom>
            <a:solidFill>
              <a:srgbClr val="FFFFFF"/>
            </a:solidFill>
            <a:ln w="12700" cap="flat">
              <a:noFill/>
              <a:miter lim="400000"/>
            </a:ln>
            <a:effectLst/>
          </p:spPr>
          <p:txBody>
            <a:bodyPr wrap="square" lIns="50397" tIns="50397" rIns="50397" bIns="50397" numCol="1" anchor="ctr">
              <a:noAutofit/>
            </a:bodyPr>
            <a:lstStyle/>
            <a:p>
              <a:pPr algn="ctr">
                <a:defRPr sz="2800">
                  <a:solidFill>
                    <a:srgbClr val="FFFFFF"/>
                  </a:solidFill>
                  <a:latin typeface="Arial"/>
                  <a:ea typeface="Arial"/>
                  <a:cs typeface="Arial"/>
                  <a:sym typeface="Arial"/>
                </a:defRPr>
              </a:pPr>
              <a:endParaRPr sz="3086"/>
            </a:p>
          </p:txBody>
        </p:sp>
        <p:sp>
          <p:nvSpPr>
            <p:cNvPr id="324" name="Rettangolo"/>
            <p:cNvSpPr/>
            <p:nvPr/>
          </p:nvSpPr>
          <p:spPr>
            <a:xfrm>
              <a:off x="502938" y="935221"/>
              <a:ext cx="137438" cy="222432"/>
            </a:xfrm>
            <a:prstGeom prst="rect">
              <a:avLst/>
            </a:prstGeom>
            <a:solidFill>
              <a:srgbClr val="FFFFFF"/>
            </a:solidFill>
            <a:ln w="12700" cap="flat">
              <a:noFill/>
              <a:miter lim="400000"/>
            </a:ln>
            <a:effectLst/>
          </p:spPr>
          <p:txBody>
            <a:bodyPr wrap="square" lIns="50397" tIns="50397" rIns="50397" bIns="50397" numCol="1" anchor="ctr">
              <a:noAutofit/>
            </a:bodyPr>
            <a:lstStyle/>
            <a:p>
              <a:pPr algn="ctr">
                <a:defRPr sz="2800">
                  <a:solidFill>
                    <a:srgbClr val="FFFFFF"/>
                  </a:solidFill>
                  <a:latin typeface="Arial"/>
                  <a:ea typeface="Arial"/>
                  <a:cs typeface="Arial"/>
                  <a:sym typeface="Arial"/>
                </a:defRPr>
              </a:pPr>
              <a:endParaRPr sz="3086"/>
            </a:p>
          </p:txBody>
        </p:sp>
        <p:sp>
          <p:nvSpPr>
            <p:cNvPr id="325" name="Rettangolo"/>
            <p:cNvSpPr/>
            <p:nvPr/>
          </p:nvSpPr>
          <p:spPr>
            <a:xfrm>
              <a:off x="295172" y="935221"/>
              <a:ext cx="137439" cy="222432"/>
            </a:xfrm>
            <a:prstGeom prst="rect">
              <a:avLst/>
            </a:prstGeom>
            <a:solidFill>
              <a:srgbClr val="FFFFFF"/>
            </a:solidFill>
            <a:ln w="12700" cap="flat">
              <a:noFill/>
              <a:miter lim="400000"/>
            </a:ln>
            <a:effectLst/>
          </p:spPr>
          <p:txBody>
            <a:bodyPr wrap="square" lIns="50397" tIns="50397" rIns="50397" bIns="50397" numCol="1" anchor="ctr">
              <a:noAutofit/>
            </a:bodyPr>
            <a:lstStyle/>
            <a:p>
              <a:pPr algn="ctr">
                <a:defRPr sz="2800">
                  <a:solidFill>
                    <a:srgbClr val="FFFFFF"/>
                  </a:solidFill>
                  <a:latin typeface="Arial"/>
                  <a:ea typeface="Arial"/>
                  <a:cs typeface="Arial"/>
                  <a:sym typeface="Arial"/>
                </a:defRPr>
              </a:pPr>
              <a:endParaRPr sz="3086"/>
            </a:p>
          </p:txBody>
        </p:sp>
        <p:sp>
          <p:nvSpPr>
            <p:cNvPr id="326" name="Rettangolo"/>
            <p:cNvSpPr/>
            <p:nvPr/>
          </p:nvSpPr>
          <p:spPr>
            <a:xfrm>
              <a:off x="87406" y="935221"/>
              <a:ext cx="137439" cy="222432"/>
            </a:xfrm>
            <a:prstGeom prst="rect">
              <a:avLst/>
            </a:prstGeom>
            <a:solidFill>
              <a:srgbClr val="FFFFFF"/>
            </a:solidFill>
            <a:ln w="12700" cap="flat">
              <a:noFill/>
              <a:miter lim="400000"/>
            </a:ln>
            <a:effectLst/>
          </p:spPr>
          <p:txBody>
            <a:bodyPr wrap="square" lIns="50397" tIns="50397" rIns="50397" bIns="50397" numCol="1" anchor="ctr">
              <a:noAutofit/>
            </a:bodyPr>
            <a:lstStyle/>
            <a:p>
              <a:pPr algn="ctr">
                <a:defRPr sz="2800">
                  <a:solidFill>
                    <a:srgbClr val="FFFFFF"/>
                  </a:solidFill>
                  <a:latin typeface="Arial"/>
                  <a:ea typeface="Arial"/>
                  <a:cs typeface="Arial"/>
                  <a:sym typeface="Arial"/>
                </a:defRPr>
              </a:pPr>
              <a:endParaRPr sz="3086"/>
            </a:p>
          </p:txBody>
        </p:sp>
        <p:sp>
          <p:nvSpPr>
            <p:cNvPr id="327" name="Rettangolo"/>
            <p:cNvSpPr/>
            <p:nvPr/>
          </p:nvSpPr>
          <p:spPr>
            <a:xfrm>
              <a:off x="710704" y="616741"/>
              <a:ext cx="137439" cy="222432"/>
            </a:xfrm>
            <a:prstGeom prst="rect">
              <a:avLst/>
            </a:prstGeom>
            <a:solidFill>
              <a:srgbClr val="FFFFFF"/>
            </a:solidFill>
            <a:ln w="12700" cap="flat">
              <a:noFill/>
              <a:miter lim="400000"/>
            </a:ln>
            <a:effectLst/>
          </p:spPr>
          <p:txBody>
            <a:bodyPr wrap="square" lIns="50397" tIns="50397" rIns="50397" bIns="50397" numCol="1" anchor="ctr">
              <a:noAutofit/>
            </a:bodyPr>
            <a:lstStyle/>
            <a:p>
              <a:pPr algn="ctr">
                <a:defRPr sz="2800">
                  <a:solidFill>
                    <a:srgbClr val="FFFFFF"/>
                  </a:solidFill>
                  <a:latin typeface="Arial"/>
                  <a:ea typeface="Arial"/>
                  <a:cs typeface="Arial"/>
                  <a:sym typeface="Arial"/>
                </a:defRPr>
              </a:pPr>
              <a:endParaRPr sz="3086"/>
            </a:p>
          </p:txBody>
        </p:sp>
        <p:sp>
          <p:nvSpPr>
            <p:cNvPr id="328" name="Rettangolo"/>
            <p:cNvSpPr/>
            <p:nvPr/>
          </p:nvSpPr>
          <p:spPr>
            <a:xfrm>
              <a:off x="502938" y="616741"/>
              <a:ext cx="137438" cy="222432"/>
            </a:xfrm>
            <a:prstGeom prst="rect">
              <a:avLst/>
            </a:prstGeom>
            <a:solidFill>
              <a:srgbClr val="FFFFFF"/>
            </a:solidFill>
            <a:ln w="12700" cap="flat">
              <a:noFill/>
              <a:miter lim="400000"/>
            </a:ln>
            <a:effectLst/>
          </p:spPr>
          <p:txBody>
            <a:bodyPr wrap="square" lIns="50397" tIns="50397" rIns="50397" bIns="50397" numCol="1" anchor="ctr">
              <a:noAutofit/>
            </a:bodyPr>
            <a:lstStyle/>
            <a:p>
              <a:pPr algn="ctr">
                <a:defRPr sz="2800">
                  <a:solidFill>
                    <a:srgbClr val="FFFFFF"/>
                  </a:solidFill>
                  <a:latin typeface="Arial"/>
                  <a:ea typeface="Arial"/>
                  <a:cs typeface="Arial"/>
                  <a:sym typeface="Arial"/>
                </a:defRPr>
              </a:pPr>
              <a:endParaRPr sz="3086"/>
            </a:p>
          </p:txBody>
        </p:sp>
        <p:sp>
          <p:nvSpPr>
            <p:cNvPr id="329" name="Rettangolo"/>
            <p:cNvSpPr/>
            <p:nvPr/>
          </p:nvSpPr>
          <p:spPr>
            <a:xfrm>
              <a:off x="295172" y="616741"/>
              <a:ext cx="137439" cy="222432"/>
            </a:xfrm>
            <a:prstGeom prst="rect">
              <a:avLst/>
            </a:prstGeom>
            <a:solidFill>
              <a:srgbClr val="FFFFFF"/>
            </a:solidFill>
            <a:ln w="12700" cap="flat">
              <a:noFill/>
              <a:miter lim="400000"/>
            </a:ln>
            <a:effectLst/>
          </p:spPr>
          <p:txBody>
            <a:bodyPr wrap="square" lIns="50397" tIns="50397" rIns="50397" bIns="50397" numCol="1" anchor="ctr">
              <a:noAutofit/>
            </a:bodyPr>
            <a:lstStyle/>
            <a:p>
              <a:pPr algn="ctr">
                <a:defRPr sz="2800">
                  <a:solidFill>
                    <a:srgbClr val="FFFFFF"/>
                  </a:solidFill>
                  <a:latin typeface="Arial"/>
                  <a:ea typeface="Arial"/>
                  <a:cs typeface="Arial"/>
                  <a:sym typeface="Arial"/>
                </a:defRPr>
              </a:pPr>
              <a:endParaRPr sz="3086"/>
            </a:p>
          </p:txBody>
        </p:sp>
        <p:sp>
          <p:nvSpPr>
            <p:cNvPr id="330" name="Rettangolo"/>
            <p:cNvSpPr/>
            <p:nvPr/>
          </p:nvSpPr>
          <p:spPr>
            <a:xfrm>
              <a:off x="87406" y="616741"/>
              <a:ext cx="137439" cy="222432"/>
            </a:xfrm>
            <a:prstGeom prst="rect">
              <a:avLst/>
            </a:prstGeom>
            <a:solidFill>
              <a:srgbClr val="FFFFFF"/>
            </a:solidFill>
            <a:ln w="12700" cap="flat">
              <a:noFill/>
              <a:miter lim="400000"/>
            </a:ln>
            <a:effectLst/>
          </p:spPr>
          <p:txBody>
            <a:bodyPr wrap="square" lIns="50397" tIns="50397" rIns="50397" bIns="50397" numCol="1" anchor="ctr">
              <a:noAutofit/>
            </a:bodyPr>
            <a:lstStyle/>
            <a:p>
              <a:pPr algn="ctr">
                <a:defRPr sz="2800">
                  <a:solidFill>
                    <a:srgbClr val="FFFFFF"/>
                  </a:solidFill>
                  <a:latin typeface="Arial"/>
                  <a:ea typeface="Arial"/>
                  <a:cs typeface="Arial"/>
                  <a:sym typeface="Arial"/>
                </a:defRPr>
              </a:pPr>
              <a:endParaRPr sz="3086"/>
            </a:p>
          </p:txBody>
        </p:sp>
        <p:sp>
          <p:nvSpPr>
            <p:cNvPr id="331" name="Rettangolo"/>
            <p:cNvSpPr/>
            <p:nvPr/>
          </p:nvSpPr>
          <p:spPr>
            <a:xfrm>
              <a:off x="710704" y="308370"/>
              <a:ext cx="137439" cy="222432"/>
            </a:xfrm>
            <a:prstGeom prst="rect">
              <a:avLst/>
            </a:prstGeom>
            <a:solidFill>
              <a:srgbClr val="FFFFFF"/>
            </a:solidFill>
            <a:ln w="12700" cap="flat">
              <a:noFill/>
              <a:miter lim="400000"/>
            </a:ln>
            <a:effectLst/>
          </p:spPr>
          <p:txBody>
            <a:bodyPr wrap="square" lIns="50397" tIns="50397" rIns="50397" bIns="50397" numCol="1" anchor="ctr">
              <a:noAutofit/>
            </a:bodyPr>
            <a:lstStyle/>
            <a:p>
              <a:pPr algn="ctr">
                <a:defRPr sz="2800">
                  <a:solidFill>
                    <a:srgbClr val="FFFFFF"/>
                  </a:solidFill>
                  <a:latin typeface="Arial"/>
                  <a:ea typeface="Arial"/>
                  <a:cs typeface="Arial"/>
                  <a:sym typeface="Arial"/>
                </a:defRPr>
              </a:pPr>
              <a:endParaRPr sz="3086"/>
            </a:p>
          </p:txBody>
        </p:sp>
        <p:sp>
          <p:nvSpPr>
            <p:cNvPr id="332" name="Rettangolo"/>
            <p:cNvSpPr/>
            <p:nvPr/>
          </p:nvSpPr>
          <p:spPr>
            <a:xfrm>
              <a:off x="502938" y="308370"/>
              <a:ext cx="137438" cy="222432"/>
            </a:xfrm>
            <a:prstGeom prst="rect">
              <a:avLst/>
            </a:prstGeom>
            <a:solidFill>
              <a:srgbClr val="FFFFFF"/>
            </a:solidFill>
            <a:ln w="12700" cap="flat">
              <a:noFill/>
              <a:miter lim="400000"/>
            </a:ln>
            <a:effectLst/>
          </p:spPr>
          <p:txBody>
            <a:bodyPr wrap="square" lIns="50397" tIns="50397" rIns="50397" bIns="50397" numCol="1" anchor="ctr">
              <a:noAutofit/>
            </a:bodyPr>
            <a:lstStyle/>
            <a:p>
              <a:pPr algn="ctr">
                <a:defRPr sz="2800">
                  <a:solidFill>
                    <a:srgbClr val="FFFFFF"/>
                  </a:solidFill>
                  <a:latin typeface="Arial"/>
                  <a:ea typeface="Arial"/>
                  <a:cs typeface="Arial"/>
                  <a:sym typeface="Arial"/>
                </a:defRPr>
              </a:pPr>
              <a:endParaRPr sz="3086"/>
            </a:p>
          </p:txBody>
        </p:sp>
        <p:sp>
          <p:nvSpPr>
            <p:cNvPr id="333" name="Rettangolo"/>
            <p:cNvSpPr/>
            <p:nvPr/>
          </p:nvSpPr>
          <p:spPr>
            <a:xfrm>
              <a:off x="295172" y="308370"/>
              <a:ext cx="137439" cy="222432"/>
            </a:xfrm>
            <a:prstGeom prst="rect">
              <a:avLst/>
            </a:prstGeom>
            <a:solidFill>
              <a:srgbClr val="FFFFFF"/>
            </a:solidFill>
            <a:ln w="12700" cap="flat">
              <a:noFill/>
              <a:miter lim="400000"/>
            </a:ln>
            <a:effectLst/>
          </p:spPr>
          <p:txBody>
            <a:bodyPr wrap="square" lIns="50397" tIns="50397" rIns="50397" bIns="50397" numCol="1" anchor="ctr">
              <a:noAutofit/>
            </a:bodyPr>
            <a:lstStyle/>
            <a:p>
              <a:pPr algn="ctr">
                <a:defRPr sz="2800">
                  <a:solidFill>
                    <a:srgbClr val="FFFFFF"/>
                  </a:solidFill>
                  <a:latin typeface="Arial"/>
                  <a:ea typeface="Arial"/>
                  <a:cs typeface="Arial"/>
                  <a:sym typeface="Arial"/>
                </a:defRPr>
              </a:pPr>
              <a:endParaRPr sz="3086"/>
            </a:p>
          </p:txBody>
        </p:sp>
        <p:sp>
          <p:nvSpPr>
            <p:cNvPr id="334" name="Rettangolo"/>
            <p:cNvSpPr/>
            <p:nvPr/>
          </p:nvSpPr>
          <p:spPr>
            <a:xfrm>
              <a:off x="87406" y="308370"/>
              <a:ext cx="137439" cy="222432"/>
            </a:xfrm>
            <a:prstGeom prst="rect">
              <a:avLst/>
            </a:prstGeom>
            <a:solidFill>
              <a:srgbClr val="FFFFFF"/>
            </a:solidFill>
            <a:ln w="12700" cap="flat">
              <a:noFill/>
              <a:miter lim="400000"/>
            </a:ln>
            <a:effectLst/>
          </p:spPr>
          <p:txBody>
            <a:bodyPr wrap="square" lIns="50397" tIns="50397" rIns="50397" bIns="50397" numCol="1" anchor="ctr">
              <a:noAutofit/>
            </a:bodyPr>
            <a:lstStyle/>
            <a:p>
              <a:pPr algn="ctr">
                <a:defRPr sz="2800">
                  <a:solidFill>
                    <a:srgbClr val="FFFFFF"/>
                  </a:solidFill>
                  <a:latin typeface="Arial"/>
                  <a:ea typeface="Arial"/>
                  <a:cs typeface="Arial"/>
                  <a:sym typeface="Arial"/>
                </a:defRPr>
              </a:pPr>
              <a:endParaRPr sz="3086"/>
            </a:p>
          </p:txBody>
        </p:sp>
        <p:grpSp>
          <p:nvGrpSpPr>
            <p:cNvPr id="337" name="Raggruppa"/>
            <p:cNvGrpSpPr/>
            <p:nvPr/>
          </p:nvGrpSpPr>
          <p:grpSpPr>
            <a:xfrm>
              <a:off x="86770" y="75828"/>
              <a:ext cx="762008" cy="168510"/>
              <a:chOff x="1915" y="0"/>
              <a:chExt cx="762007" cy="168509"/>
            </a:xfrm>
          </p:grpSpPr>
          <p:sp>
            <p:nvSpPr>
              <p:cNvPr id="335" name="Rettangolo"/>
              <p:cNvSpPr/>
              <p:nvPr/>
            </p:nvSpPr>
            <p:spPr>
              <a:xfrm>
                <a:off x="2550" y="0"/>
                <a:ext cx="760738" cy="168509"/>
              </a:xfrm>
              <a:prstGeom prst="rect">
                <a:avLst/>
              </a:prstGeom>
              <a:solidFill>
                <a:srgbClr val="A6A6A6"/>
              </a:solidFill>
              <a:ln w="12700" cap="flat">
                <a:noFill/>
                <a:miter lim="400000"/>
              </a:ln>
              <a:effectLst/>
            </p:spPr>
            <p:txBody>
              <a:bodyPr wrap="square" lIns="50397" tIns="50397" rIns="50397" bIns="50397" numCol="1" anchor="ctr">
                <a:noAutofit/>
              </a:bodyPr>
              <a:lstStyle/>
              <a:p>
                <a:pPr algn="ctr">
                  <a:defRPr>
                    <a:solidFill>
                      <a:srgbClr val="FFFFFF"/>
                    </a:solidFill>
                  </a:defRPr>
                </a:pPr>
                <a:endParaRPr/>
              </a:p>
            </p:txBody>
          </p:sp>
          <p:sp>
            <p:nvSpPr>
              <p:cNvPr id="336" name="OSPEDALE"/>
              <p:cNvSpPr txBox="1"/>
              <p:nvPr/>
            </p:nvSpPr>
            <p:spPr>
              <a:xfrm>
                <a:off x="1915" y="5523"/>
                <a:ext cx="762007" cy="15746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sz="1100">
                    <a:solidFill>
                      <a:srgbClr val="FFFFFF"/>
                    </a:solidFill>
                    <a:latin typeface="Arial"/>
                    <a:ea typeface="Arial"/>
                    <a:cs typeface="Arial"/>
                    <a:sym typeface="Arial"/>
                  </a:defRPr>
                </a:lvl1pPr>
              </a:lstStyle>
              <a:p>
                <a:r>
                  <a:rPr sz="1213"/>
                  <a:t>OSPEDALE</a:t>
                </a:r>
              </a:p>
            </p:txBody>
          </p:sp>
        </p:grpSp>
      </p:grpSp>
      <p:sp>
        <p:nvSpPr>
          <p:cNvPr id="339" name="Freccia"/>
          <p:cNvSpPr/>
          <p:nvPr/>
        </p:nvSpPr>
        <p:spPr>
          <a:xfrm>
            <a:off x="3571211" y="2879816"/>
            <a:ext cx="918138" cy="851234"/>
          </a:xfrm>
          <a:prstGeom prst="rightArrow">
            <a:avLst>
              <a:gd name="adj1" fmla="val 50000"/>
              <a:gd name="adj2" fmla="val 50000"/>
            </a:avLst>
          </a:prstGeom>
          <a:gradFill>
            <a:gsLst>
              <a:gs pos="0">
                <a:srgbClr val="FFFFFF"/>
              </a:gs>
              <a:gs pos="52000">
                <a:srgbClr val="BFBFBF"/>
              </a:gs>
            </a:gsLst>
          </a:gradFill>
          <a:ln w="12700">
            <a:miter lim="400000"/>
          </a:ln>
        </p:spPr>
        <p:txBody>
          <a:bodyPr lIns="50397" rIns="50397" anchor="ctr"/>
          <a:lstStyle/>
          <a:p>
            <a:pPr>
              <a:defRPr sz="1400">
                <a:solidFill>
                  <a:srgbClr val="FFFFFF"/>
                </a:solidFill>
              </a:defRPr>
            </a:pPr>
            <a:endParaRPr sz="1543"/>
          </a:p>
        </p:txBody>
      </p:sp>
      <p:sp>
        <p:nvSpPr>
          <p:cNvPr id="340" name="Forma"/>
          <p:cNvSpPr/>
          <p:nvPr/>
        </p:nvSpPr>
        <p:spPr>
          <a:xfrm>
            <a:off x="1851075" y="3634671"/>
            <a:ext cx="180023" cy="589756"/>
          </a:xfrm>
          <a:custGeom>
            <a:avLst/>
            <a:gdLst/>
            <a:ahLst/>
            <a:cxnLst>
              <a:cxn ang="0">
                <a:pos x="wd2" y="hd2"/>
              </a:cxn>
              <a:cxn ang="5400000">
                <a:pos x="wd2" y="hd2"/>
              </a:cxn>
              <a:cxn ang="10800000">
                <a:pos x="wd2" y="hd2"/>
              </a:cxn>
              <a:cxn ang="16200000">
                <a:pos x="wd2" y="hd2"/>
              </a:cxn>
            </a:cxnLst>
            <a:rect l="0" t="0" r="r" b="b"/>
            <a:pathLst>
              <a:path w="21600" h="21600" extrusionOk="0">
                <a:moveTo>
                  <a:pt x="3600" y="4506"/>
                </a:moveTo>
                <a:lnTo>
                  <a:pt x="18000" y="4506"/>
                </a:lnTo>
                <a:cubicBezTo>
                  <a:pt x="19988" y="4506"/>
                  <a:pt x="21600" y="4998"/>
                  <a:pt x="21600" y="5605"/>
                </a:cubicBezTo>
                <a:lnTo>
                  <a:pt x="21600" y="12284"/>
                </a:lnTo>
                <a:cubicBezTo>
                  <a:pt x="21600" y="12841"/>
                  <a:pt x="20242" y="13302"/>
                  <a:pt x="18472" y="13354"/>
                </a:cubicBezTo>
                <a:lnTo>
                  <a:pt x="14879" y="21600"/>
                </a:lnTo>
                <a:lnTo>
                  <a:pt x="6721" y="21600"/>
                </a:lnTo>
                <a:lnTo>
                  <a:pt x="3128" y="13354"/>
                </a:lnTo>
                <a:cubicBezTo>
                  <a:pt x="1358" y="13302"/>
                  <a:pt x="0" y="12841"/>
                  <a:pt x="0" y="12284"/>
                </a:cubicBezTo>
                <a:lnTo>
                  <a:pt x="0" y="5605"/>
                </a:lnTo>
                <a:cubicBezTo>
                  <a:pt x="0" y="4998"/>
                  <a:pt x="1612" y="4506"/>
                  <a:pt x="3600" y="4506"/>
                </a:cubicBezTo>
                <a:close/>
                <a:moveTo>
                  <a:pt x="10800" y="0"/>
                </a:moveTo>
                <a:cubicBezTo>
                  <a:pt x="14362" y="0"/>
                  <a:pt x="17249" y="881"/>
                  <a:pt x="17249" y="1969"/>
                </a:cubicBezTo>
                <a:cubicBezTo>
                  <a:pt x="17249" y="3056"/>
                  <a:pt x="14362" y="3937"/>
                  <a:pt x="10800" y="3937"/>
                </a:cubicBezTo>
                <a:cubicBezTo>
                  <a:pt x="7238" y="3937"/>
                  <a:pt x="4351" y="3056"/>
                  <a:pt x="4351" y="1969"/>
                </a:cubicBezTo>
                <a:cubicBezTo>
                  <a:pt x="4351" y="881"/>
                  <a:pt x="7238" y="0"/>
                  <a:pt x="10800" y="0"/>
                </a:cubicBezTo>
                <a:close/>
              </a:path>
            </a:pathLst>
          </a:custGeom>
          <a:solidFill>
            <a:srgbClr val="FF0000"/>
          </a:solidFill>
          <a:ln w="12700">
            <a:miter lim="400000"/>
          </a:ln>
        </p:spPr>
        <p:txBody>
          <a:bodyPr lIns="50397" rIns="50397" anchor="ctr"/>
          <a:lstStyle/>
          <a:p>
            <a:pPr algn="ctr">
              <a:defRPr>
                <a:solidFill>
                  <a:srgbClr val="FFFFFF"/>
                </a:solidFill>
              </a:defRPr>
            </a:pPr>
            <a:endParaRPr/>
          </a:p>
        </p:txBody>
      </p:sp>
      <p:grpSp>
        <p:nvGrpSpPr>
          <p:cNvPr id="346" name="Raggruppa"/>
          <p:cNvGrpSpPr/>
          <p:nvPr/>
        </p:nvGrpSpPr>
        <p:grpSpPr>
          <a:xfrm>
            <a:off x="6965979" y="3648112"/>
            <a:ext cx="1159653" cy="589756"/>
            <a:chOff x="0" y="0"/>
            <a:chExt cx="1052014" cy="535015"/>
          </a:xfrm>
        </p:grpSpPr>
        <p:sp>
          <p:nvSpPr>
            <p:cNvPr id="341" name="Forma"/>
            <p:cNvSpPr/>
            <p:nvPr/>
          </p:nvSpPr>
          <p:spPr>
            <a:xfrm>
              <a:off x="888701" y="-1"/>
              <a:ext cx="163314" cy="535017"/>
            </a:xfrm>
            <a:custGeom>
              <a:avLst/>
              <a:gdLst/>
              <a:ahLst/>
              <a:cxnLst>
                <a:cxn ang="0">
                  <a:pos x="wd2" y="hd2"/>
                </a:cxn>
                <a:cxn ang="5400000">
                  <a:pos x="wd2" y="hd2"/>
                </a:cxn>
                <a:cxn ang="10800000">
                  <a:pos x="wd2" y="hd2"/>
                </a:cxn>
                <a:cxn ang="16200000">
                  <a:pos x="wd2" y="hd2"/>
                </a:cxn>
              </a:cxnLst>
              <a:rect l="0" t="0" r="r" b="b"/>
              <a:pathLst>
                <a:path w="21600" h="21600" extrusionOk="0">
                  <a:moveTo>
                    <a:pt x="3600" y="4506"/>
                  </a:moveTo>
                  <a:lnTo>
                    <a:pt x="18000" y="4506"/>
                  </a:lnTo>
                  <a:cubicBezTo>
                    <a:pt x="19988" y="4506"/>
                    <a:pt x="21600" y="4998"/>
                    <a:pt x="21600" y="5605"/>
                  </a:cubicBezTo>
                  <a:lnTo>
                    <a:pt x="21600" y="12284"/>
                  </a:lnTo>
                  <a:cubicBezTo>
                    <a:pt x="21600" y="12841"/>
                    <a:pt x="20242" y="13302"/>
                    <a:pt x="18472" y="13354"/>
                  </a:cubicBezTo>
                  <a:lnTo>
                    <a:pt x="14879" y="21600"/>
                  </a:lnTo>
                  <a:lnTo>
                    <a:pt x="6721" y="21600"/>
                  </a:lnTo>
                  <a:lnTo>
                    <a:pt x="3128" y="13354"/>
                  </a:lnTo>
                  <a:cubicBezTo>
                    <a:pt x="1358" y="13302"/>
                    <a:pt x="0" y="12841"/>
                    <a:pt x="0" y="12284"/>
                  </a:cubicBezTo>
                  <a:lnTo>
                    <a:pt x="0" y="5605"/>
                  </a:lnTo>
                  <a:cubicBezTo>
                    <a:pt x="0" y="4998"/>
                    <a:pt x="1612" y="4506"/>
                    <a:pt x="3600" y="4506"/>
                  </a:cubicBezTo>
                  <a:close/>
                  <a:moveTo>
                    <a:pt x="10800" y="0"/>
                  </a:moveTo>
                  <a:cubicBezTo>
                    <a:pt x="14362" y="0"/>
                    <a:pt x="17249" y="881"/>
                    <a:pt x="17249" y="1969"/>
                  </a:cubicBezTo>
                  <a:cubicBezTo>
                    <a:pt x="17249" y="3056"/>
                    <a:pt x="14362" y="3937"/>
                    <a:pt x="10800" y="3937"/>
                  </a:cubicBezTo>
                  <a:cubicBezTo>
                    <a:pt x="7238" y="3937"/>
                    <a:pt x="4351" y="3056"/>
                    <a:pt x="4351" y="1969"/>
                  </a:cubicBezTo>
                  <a:cubicBezTo>
                    <a:pt x="4351" y="881"/>
                    <a:pt x="7238" y="0"/>
                    <a:pt x="10800" y="0"/>
                  </a:cubicBezTo>
                  <a:close/>
                </a:path>
              </a:pathLst>
            </a:custGeom>
            <a:solidFill>
              <a:srgbClr val="FF0000"/>
            </a:solidFill>
            <a:ln w="12700" cap="flat">
              <a:noFill/>
              <a:miter lim="400000"/>
            </a:ln>
            <a:effectLst/>
          </p:spPr>
          <p:txBody>
            <a:bodyPr wrap="square" lIns="50397" tIns="50397" rIns="50397" bIns="50397" numCol="1" anchor="ctr">
              <a:noAutofit/>
            </a:bodyPr>
            <a:lstStyle/>
            <a:p>
              <a:pPr algn="ctr">
                <a:defRPr>
                  <a:solidFill>
                    <a:srgbClr val="FFFFFF"/>
                  </a:solidFill>
                </a:defRPr>
              </a:pPr>
              <a:endParaRPr/>
            </a:p>
          </p:txBody>
        </p:sp>
        <p:sp>
          <p:nvSpPr>
            <p:cNvPr id="342" name="Forma"/>
            <p:cNvSpPr/>
            <p:nvPr/>
          </p:nvSpPr>
          <p:spPr>
            <a:xfrm>
              <a:off x="681337" y="-1"/>
              <a:ext cx="163314" cy="535017"/>
            </a:xfrm>
            <a:custGeom>
              <a:avLst/>
              <a:gdLst/>
              <a:ahLst/>
              <a:cxnLst>
                <a:cxn ang="0">
                  <a:pos x="wd2" y="hd2"/>
                </a:cxn>
                <a:cxn ang="5400000">
                  <a:pos x="wd2" y="hd2"/>
                </a:cxn>
                <a:cxn ang="10800000">
                  <a:pos x="wd2" y="hd2"/>
                </a:cxn>
                <a:cxn ang="16200000">
                  <a:pos x="wd2" y="hd2"/>
                </a:cxn>
              </a:cxnLst>
              <a:rect l="0" t="0" r="r" b="b"/>
              <a:pathLst>
                <a:path w="21600" h="21600" extrusionOk="0">
                  <a:moveTo>
                    <a:pt x="3600" y="4506"/>
                  </a:moveTo>
                  <a:lnTo>
                    <a:pt x="18000" y="4506"/>
                  </a:lnTo>
                  <a:cubicBezTo>
                    <a:pt x="19988" y="4506"/>
                    <a:pt x="21600" y="4998"/>
                    <a:pt x="21600" y="5605"/>
                  </a:cubicBezTo>
                  <a:lnTo>
                    <a:pt x="21600" y="12284"/>
                  </a:lnTo>
                  <a:cubicBezTo>
                    <a:pt x="21600" y="12841"/>
                    <a:pt x="20242" y="13302"/>
                    <a:pt x="18472" y="13354"/>
                  </a:cubicBezTo>
                  <a:lnTo>
                    <a:pt x="14879" y="21600"/>
                  </a:lnTo>
                  <a:lnTo>
                    <a:pt x="6721" y="21600"/>
                  </a:lnTo>
                  <a:lnTo>
                    <a:pt x="3128" y="13354"/>
                  </a:lnTo>
                  <a:cubicBezTo>
                    <a:pt x="1358" y="13302"/>
                    <a:pt x="0" y="12841"/>
                    <a:pt x="0" y="12284"/>
                  </a:cubicBezTo>
                  <a:lnTo>
                    <a:pt x="0" y="5605"/>
                  </a:lnTo>
                  <a:cubicBezTo>
                    <a:pt x="0" y="4998"/>
                    <a:pt x="1612" y="4506"/>
                    <a:pt x="3600" y="4506"/>
                  </a:cubicBezTo>
                  <a:close/>
                  <a:moveTo>
                    <a:pt x="10800" y="0"/>
                  </a:moveTo>
                  <a:cubicBezTo>
                    <a:pt x="14362" y="0"/>
                    <a:pt x="17249" y="881"/>
                    <a:pt x="17249" y="1969"/>
                  </a:cubicBezTo>
                  <a:cubicBezTo>
                    <a:pt x="17249" y="3056"/>
                    <a:pt x="14362" y="3937"/>
                    <a:pt x="10800" y="3937"/>
                  </a:cubicBezTo>
                  <a:cubicBezTo>
                    <a:pt x="7238" y="3937"/>
                    <a:pt x="4351" y="3056"/>
                    <a:pt x="4351" y="1969"/>
                  </a:cubicBezTo>
                  <a:cubicBezTo>
                    <a:pt x="4351" y="881"/>
                    <a:pt x="7238" y="0"/>
                    <a:pt x="10800" y="0"/>
                  </a:cubicBezTo>
                  <a:close/>
                </a:path>
              </a:pathLst>
            </a:custGeom>
            <a:solidFill>
              <a:srgbClr val="FF0000"/>
            </a:solidFill>
            <a:ln w="12700" cap="flat">
              <a:noFill/>
              <a:miter lim="400000"/>
            </a:ln>
            <a:effectLst/>
          </p:spPr>
          <p:txBody>
            <a:bodyPr wrap="square" lIns="50397" tIns="50397" rIns="50397" bIns="50397" numCol="1" anchor="ctr">
              <a:noAutofit/>
            </a:bodyPr>
            <a:lstStyle/>
            <a:p>
              <a:pPr algn="ctr">
                <a:defRPr>
                  <a:solidFill>
                    <a:srgbClr val="FFFFFF"/>
                  </a:solidFill>
                </a:defRPr>
              </a:pPr>
              <a:endParaRPr/>
            </a:p>
          </p:txBody>
        </p:sp>
        <p:sp>
          <p:nvSpPr>
            <p:cNvPr id="343" name="Forma"/>
            <p:cNvSpPr/>
            <p:nvPr/>
          </p:nvSpPr>
          <p:spPr>
            <a:xfrm>
              <a:off x="459162" y="-1"/>
              <a:ext cx="163314" cy="535017"/>
            </a:xfrm>
            <a:custGeom>
              <a:avLst/>
              <a:gdLst/>
              <a:ahLst/>
              <a:cxnLst>
                <a:cxn ang="0">
                  <a:pos x="wd2" y="hd2"/>
                </a:cxn>
                <a:cxn ang="5400000">
                  <a:pos x="wd2" y="hd2"/>
                </a:cxn>
                <a:cxn ang="10800000">
                  <a:pos x="wd2" y="hd2"/>
                </a:cxn>
                <a:cxn ang="16200000">
                  <a:pos x="wd2" y="hd2"/>
                </a:cxn>
              </a:cxnLst>
              <a:rect l="0" t="0" r="r" b="b"/>
              <a:pathLst>
                <a:path w="21600" h="21600" extrusionOk="0">
                  <a:moveTo>
                    <a:pt x="3600" y="4506"/>
                  </a:moveTo>
                  <a:lnTo>
                    <a:pt x="18000" y="4506"/>
                  </a:lnTo>
                  <a:cubicBezTo>
                    <a:pt x="19988" y="4506"/>
                    <a:pt x="21600" y="4998"/>
                    <a:pt x="21600" y="5605"/>
                  </a:cubicBezTo>
                  <a:lnTo>
                    <a:pt x="21600" y="12284"/>
                  </a:lnTo>
                  <a:cubicBezTo>
                    <a:pt x="21600" y="12841"/>
                    <a:pt x="20242" y="13302"/>
                    <a:pt x="18472" y="13354"/>
                  </a:cubicBezTo>
                  <a:lnTo>
                    <a:pt x="14879" y="21600"/>
                  </a:lnTo>
                  <a:lnTo>
                    <a:pt x="6721" y="21600"/>
                  </a:lnTo>
                  <a:lnTo>
                    <a:pt x="3128" y="13354"/>
                  </a:lnTo>
                  <a:cubicBezTo>
                    <a:pt x="1358" y="13302"/>
                    <a:pt x="0" y="12841"/>
                    <a:pt x="0" y="12284"/>
                  </a:cubicBezTo>
                  <a:lnTo>
                    <a:pt x="0" y="5605"/>
                  </a:lnTo>
                  <a:cubicBezTo>
                    <a:pt x="0" y="4998"/>
                    <a:pt x="1612" y="4506"/>
                    <a:pt x="3600" y="4506"/>
                  </a:cubicBezTo>
                  <a:close/>
                  <a:moveTo>
                    <a:pt x="10800" y="0"/>
                  </a:moveTo>
                  <a:cubicBezTo>
                    <a:pt x="14362" y="0"/>
                    <a:pt x="17249" y="881"/>
                    <a:pt x="17249" y="1969"/>
                  </a:cubicBezTo>
                  <a:cubicBezTo>
                    <a:pt x="17249" y="3056"/>
                    <a:pt x="14362" y="3937"/>
                    <a:pt x="10800" y="3937"/>
                  </a:cubicBezTo>
                  <a:cubicBezTo>
                    <a:pt x="7238" y="3937"/>
                    <a:pt x="4351" y="3056"/>
                    <a:pt x="4351" y="1969"/>
                  </a:cubicBezTo>
                  <a:cubicBezTo>
                    <a:pt x="4351" y="881"/>
                    <a:pt x="7238" y="0"/>
                    <a:pt x="10800" y="0"/>
                  </a:cubicBezTo>
                  <a:close/>
                </a:path>
              </a:pathLst>
            </a:custGeom>
            <a:solidFill>
              <a:schemeClr val="accent4"/>
            </a:solidFill>
            <a:ln w="12700" cap="flat">
              <a:noFill/>
              <a:miter lim="400000"/>
            </a:ln>
            <a:effectLst/>
          </p:spPr>
          <p:txBody>
            <a:bodyPr wrap="square" lIns="50397" tIns="50397" rIns="50397" bIns="50397" numCol="1" anchor="ctr">
              <a:noAutofit/>
            </a:bodyPr>
            <a:lstStyle/>
            <a:p>
              <a:pPr algn="ctr">
                <a:defRPr>
                  <a:solidFill>
                    <a:srgbClr val="FFFFFF"/>
                  </a:solidFill>
                </a:defRPr>
              </a:pPr>
              <a:endParaRPr/>
            </a:p>
          </p:txBody>
        </p:sp>
        <p:sp>
          <p:nvSpPr>
            <p:cNvPr id="344" name="Forma"/>
            <p:cNvSpPr/>
            <p:nvPr/>
          </p:nvSpPr>
          <p:spPr>
            <a:xfrm>
              <a:off x="236986" y="-1"/>
              <a:ext cx="163314" cy="535017"/>
            </a:xfrm>
            <a:custGeom>
              <a:avLst/>
              <a:gdLst/>
              <a:ahLst/>
              <a:cxnLst>
                <a:cxn ang="0">
                  <a:pos x="wd2" y="hd2"/>
                </a:cxn>
                <a:cxn ang="5400000">
                  <a:pos x="wd2" y="hd2"/>
                </a:cxn>
                <a:cxn ang="10800000">
                  <a:pos x="wd2" y="hd2"/>
                </a:cxn>
                <a:cxn ang="16200000">
                  <a:pos x="wd2" y="hd2"/>
                </a:cxn>
              </a:cxnLst>
              <a:rect l="0" t="0" r="r" b="b"/>
              <a:pathLst>
                <a:path w="21600" h="21600" extrusionOk="0">
                  <a:moveTo>
                    <a:pt x="3600" y="4506"/>
                  </a:moveTo>
                  <a:lnTo>
                    <a:pt x="18000" y="4506"/>
                  </a:lnTo>
                  <a:cubicBezTo>
                    <a:pt x="19988" y="4506"/>
                    <a:pt x="21600" y="4998"/>
                    <a:pt x="21600" y="5605"/>
                  </a:cubicBezTo>
                  <a:lnTo>
                    <a:pt x="21600" y="12284"/>
                  </a:lnTo>
                  <a:cubicBezTo>
                    <a:pt x="21600" y="12841"/>
                    <a:pt x="20242" y="13302"/>
                    <a:pt x="18472" y="13354"/>
                  </a:cubicBezTo>
                  <a:lnTo>
                    <a:pt x="14879" y="21600"/>
                  </a:lnTo>
                  <a:lnTo>
                    <a:pt x="6721" y="21600"/>
                  </a:lnTo>
                  <a:lnTo>
                    <a:pt x="3128" y="13354"/>
                  </a:lnTo>
                  <a:cubicBezTo>
                    <a:pt x="1358" y="13302"/>
                    <a:pt x="0" y="12841"/>
                    <a:pt x="0" y="12284"/>
                  </a:cubicBezTo>
                  <a:lnTo>
                    <a:pt x="0" y="5605"/>
                  </a:lnTo>
                  <a:cubicBezTo>
                    <a:pt x="0" y="4998"/>
                    <a:pt x="1612" y="4506"/>
                    <a:pt x="3600" y="4506"/>
                  </a:cubicBezTo>
                  <a:close/>
                  <a:moveTo>
                    <a:pt x="10800" y="0"/>
                  </a:moveTo>
                  <a:cubicBezTo>
                    <a:pt x="14362" y="0"/>
                    <a:pt x="17249" y="881"/>
                    <a:pt x="17249" y="1969"/>
                  </a:cubicBezTo>
                  <a:cubicBezTo>
                    <a:pt x="17249" y="3056"/>
                    <a:pt x="14362" y="3937"/>
                    <a:pt x="10800" y="3937"/>
                  </a:cubicBezTo>
                  <a:cubicBezTo>
                    <a:pt x="7238" y="3937"/>
                    <a:pt x="4351" y="3056"/>
                    <a:pt x="4351" y="1969"/>
                  </a:cubicBezTo>
                  <a:cubicBezTo>
                    <a:pt x="4351" y="881"/>
                    <a:pt x="7238" y="0"/>
                    <a:pt x="10800" y="0"/>
                  </a:cubicBezTo>
                  <a:close/>
                </a:path>
              </a:pathLst>
            </a:custGeom>
            <a:solidFill>
              <a:schemeClr val="accent4"/>
            </a:solidFill>
            <a:ln w="12700" cap="flat">
              <a:noFill/>
              <a:miter lim="400000"/>
            </a:ln>
            <a:effectLst/>
          </p:spPr>
          <p:txBody>
            <a:bodyPr wrap="square" lIns="50397" tIns="50397" rIns="50397" bIns="50397" numCol="1" anchor="ctr">
              <a:noAutofit/>
            </a:bodyPr>
            <a:lstStyle/>
            <a:p>
              <a:pPr algn="ctr">
                <a:defRPr>
                  <a:solidFill>
                    <a:srgbClr val="FFFFFF"/>
                  </a:solidFill>
                </a:defRPr>
              </a:pPr>
              <a:endParaRPr/>
            </a:p>
          </p:txBody>
        </p:sp>
        <p:sp>
          <p:nvSpPr>
            <p:cNvPr id="345" name="Forma"/>
            <p:cNvSpPr/>
            <p:nvPr/>
          </p:nvSpPr>
          <p:spPr>
            <a:xfrm>
              <a:off x="0" y="-1"/>
              <a:ext cx="163314" cy="535017"/>
            </a:xfrm>
            <a:custGeom>
              <a:avLst/>
              <a:gdLst/>
              <a:ahLst/>
              <a:cxnLst>
                <a:cxn ang="0">
                  <a:pos x="wd2" y="hd2"/>
                </a:cxn>
                <a:cxn ang="5400000">
                  <a:pos x="wd2" y="hd2"/>
                </a:cxn>
                <a:cxn ang="10800000">
                  <a:pos x="wd2" y="hd2"/>
                </a:cxn>
                <a:cxn ang="16200000">
                  <a:pos x="wd2" y="hd2"/>
                </a:cxn>
              </a:cxnLst>
              <a:rect l="0" t="0" r="r" b="b"/>
              <a:pathLst>
                <a:path w="21600" h="21600" extrusionOk="0">
                  <a:moveTo>
                    <a:pt x="3600" y="4506"/>
                  </a:moveTo>
                  <a:lnTo>
                    <a:pt x="18000" y="4506"/>
                  </a:lnTo>
                  <a:cubicBezTo>
                    <a:pt x="19988" y="4506"/>
                    <a:pt x="21600" y="4998"/>
                    <a:pt x="21600" y="5605"/>
                  </a:cubicBezTo>
                  <a:lnTo>
                    <a:pt x="21600" y="12284"/>
                  </a:lnTo>
                  <a:cubicBezTo>
                    <a:pt x="21600" y="12841"/>
                    <a:pt x="20242" y="13302"/>
                    <a:pt x="18472" y="13354"/>
                  </a:cubicBezTo>
                  <a:lnTo>
                    <a:pt x="14879" y="21600"/>
                  </a:lnTo>
                  <a:lnTo>
                    <a:pt x="6721" y="21600"/>
                  </a:lnTo>
                  <a:lnTo>
                    <a:pt x="3128" y="13354"/>
                  </a:lnTo>
                  <a:cubicBezTo>
                    <a:pt x="1358" y="13302"/>
                    <a:pt x="0" y="12841"/>
                    <a:pt x="0" y="12284"/>
                  </a:cubicBezTo>
                  <a:lnTo>
                    <a:pt x="0" y="5605"/>
                  </a:lnTo>
                  <a:cubicBezTo>
                    <a:pt x="0" y="4998"/>
                    <a:pt x="1612" y="4506"/>
                    <a:pt x="3600" y="4506"/>
                  </a:cubicBezTo>
                  <a:close/>
                  <a:moveTo>
                    <a:pt x="10800" y="0"/>
                  </a:moveTo>
                  <a:cubicBezTo>
                    <a:pt x="14362" y="0"/>
                    <a:pt x="17249" y="881"/>
                    <a:pt x="17249" y="1969"/>
                  </a:cubicBezTo>
                  <a:cubicBezTo>
                    <a:pt x="17249" y="3056"/>
                    <a:pt x="14362" y="3937"/>
                    <a:pt x="10800" y="3937"/>
                  </a:cubicBezTo>
                  <a:cubicBezTo>
                    <a:pt x="7238" y="3937"/>
                    <a:pt x="4351" y="3056"/>
                    <a:pt x="4351" y="1969"/>
                  </a:cubicBezTo>
                  <a:cubicBezTo>
                    <a:pt x="4351" y="881"/>
                    <a:pt x="7238" y="0"/>
                    <a:pt x="10800" y="0"/>
                  </a:cubicBezTo>
                  <a:close/>
                </a:path>
              </a:pathLst>
            </a:custGeom>
            <a:solidFill>
              <a:schemeClr val="accent4"/>
            </a:solidFill>
            <a:ln w="12700" cap="flat">
              <a:noFill/>
              <a:miter lim="400000"/>
            </a:ln>
            <a:effectLst/>
          </p:spPr>
          <p:txBody>
            <a:bodyPr wrap="square" lIns="50397" tIns="50397" rIns="50397" bIns="50397" numCol="1" anchor="ctr">
              <a:noAutofit/>
            </a:bodyPr>
            <a:lstStyle/>
            <a:p>
              <a:pPr algn="ctr">
                <a:defRPr>
                  <a:solidFill>
                    <a:srgbClr val="FFFFFF"/>
                  </a:solidFill>
                </a:defRPr>
              </a:pPr>
              <a:endParaRPr/>
            </a:p>
          </p:txBody>
        </p:sp>
      </p:grpSp>
      <p:sp>
        <p:nvSpPr>
          <p:cNvPr id="347" name="Forma"/>
          <p:cNvSpPr/>
          <p:nvPr/>
        </p:nvSpPr>
        <p:spPr>
          <a:xfrm>
            <a:off x="7945608" y="2983526"/>
            <a:ext cx="180023" cy="589756"/>
          </a:xfrm>
          <a:custGeom>
            <a:avLst/>
            <a:gdLst/>
            <a:ahLst/>
            <a:cxnLst>
              <a:cxn ang="0">
                <a:pos x="wd2" y="hd2"/>
              </a:cxn>
              <a:cxn ang="5400000">
                <a:pos x="wd2" y="hd2"/>
              </a:cxn>
              <a:cxn ang="10800000">
                <a:pos x="wd2" y="hd2"/>
              </a:cxn>
              <a:cxn ang="16200000">
                <a:pos x="wd2" y="hd2"/>
              </a:cxn>
            </a:cxnLst>
            <a:rect l="0" t="0" r="r" b="b"/>
            <a:pathLst>
              <a:path w="21600" h="21600" extrusionOk="0">
                <a:moveTo>
                  <a:pt x="3600" y="4506"/>
                </a:moveTo>
                <a:lnTo>
                  <a:pt x="18000" y="4506"/>
                </a:lnTo>
                <a:cubicBezTo>
                  <a:pt x="19988" y="4506"/>
                  <a:pt x="21600" y="4998"/>
                  <a:pt x="21600" y="5605"/>
                </a:cubicBezTo>
                <a:lnTo>
                  <a:pt x="21600" y="12284"/>
                </a:lnTo>
                <a:cubicBezTo>
                  <a:pt x="21600" y="12841"/>
                  <a:pt x="20242" y="13302"/>
                  <a:pt x="18472" y="13354"/>
                </a:cubicBezTo>
                <a:lnTo>
                  <a:pt x="14879" y="21600"/>
                </a:lnTo>
                <a:lnTo>
                  <a:pt x="6721" y="21600"/>
                </a:lnTo>
                <a:lnTo>
                  <a:pt x="3128" y="13354"/>
                </a:lnTo>
                <a:cubicBezTo>
                  <a:pt x="1358" y="13302"/>
                  <a:pt x="0" y="12841"/>
                  <a:pt x="0" y="12284"/>
                </a:cubicBezTo>
                <a:lnTo>
                  <a:pt x="0" y="5605"/>
                </a:lnTo>
                <a:cubicBezTo>
                  <a:pt x="0" y="4998"/>
                  <a:pt x="1612" y="4506"/>
                  <a:pt x="3600" y="4506"/>
                </a:cubicBezTo>
                <a:close/>
                <a:moveTo>
                  <a:pt x="10800" y="0"/>
                </a:moveTo>
                <a:cubicBezTo>
                  <a:pt x="14362" y="0"/>
                  <a:pt x="17249" y="881"/>
                  <a:pt x="17249" y="1969"/>
                </a:cubicBezTo>
                <a:cubicBezTo>
                  <a:pt x="17249" y="3056"/>
                  <a:pt x="14362" y="3937"/>
                  <a:pt x="10800" y="3937"/>
                </a:cubicBezTo>
                <a:cubicBezTo>
                  <a:pt x="7238" y="3937"/>
                  <a:pt x="4351" y="3056"/>
                  <a:pt x="4351" y="1969"/>
                </a:cubicBezTo>
                <a:cubicBezTo>
                  <a:pt x="4351" y="881"/>
                  <a:pt x="7238" y="0"/>
                  <a:pt x="10800" y="0"/>
                </a:cubicBezTo>
                <a:close/>
              </a:path>
            </a:pathLst>
          </a:custGeom>
          <a:solidFill>
            <a:schemeClr val="accent4"/>
          </a:solidFill>
          <a:ln w="12700">
            <a:miter lim="400000"/>
          </a:ln>
        </p:spPr>
        <p:txBody>
          <a:bodyPr lIns="50397" rIns="50397" anchor="ctr"/>
          <a:lstStyle/>
          <a:p>
            <a:pPr algn="ctr">
              <a:defRPr>
                <a:solidFill>
                  <a:srgbClr val="FFFFFF"/>
                </a:solidFill>
              </a:defRPr>
            </a:pPr>
            <a:endParaRPr/>
          </a:p>
        </p:txBody>
      </p:sp>
      <p:sp>
        <p:nvSpPr>
          <p:cNvPr id="348" name="Forma"/>
          <p:cNvSpPr/>
          <p:nvPr/>
        </p:nvSpPr>
        <p:spPr>
          <a:xfrm>
            <a:off x="7717028" y="2983526"/>
            <a:ext cx="180023" cy="589756"/>
          </a:xfrm>
          <a:custGeom>
            <a:avLst/>
            <a:gdLst/>
            <a:ahLst/>
            <a:cxnLst>
              <a:cxn ang="0">
                <a:pos x="wd2" y="hd2"/>
              </a:cxn>
              <a:cxn ang="5400000">
                <a:pos x="wd2" y="hd2"/>
              </a:cxn>
              <a:cxn ang="10800000">
                <a:pos x="wd2" y="hd2"/>
              </a:cxn>
              <a:cxn ang="16200000">
                <a:pos x="wd2" y="hd2"/>
              </a:cxn>
            </a:cxnLst>
            <a:rect l="0" t="0" r="r" b="b"/>
            <a:pathLst>
              <a:path w="21600" h="21600" extrusionOk="0">
                <a:moveTo>
                  <a:pt x="3600" y="4506"/>
                </a:moveTo>
                <a:lnTo>
                  <a:pt x="18000" y="4506"/>
                </a:lnTo>
                <a:cubicBezTo>
                  <a:pt x="19988" y="4506"/>
                  <a:pt x="21600" y="4998"/>
                  <a:pt x="21600" y="5605"/>
                </a:cubicBezTo>
                <a:lnTo>
                  <a:pt x="21600" y="12284"/>
                </a:lnTo>
                <a:cubicBezTo>
                  <a:pt x="21600" y="12841"/>
                  <a:pt x="20242" y="13302"/>
                  <a:pt x="18472" y="13354"/>
                </a:cubicBezTo>
                <a:lnTo>
                  <a:pt x="14879" y="21600"/>
                </a:lnTo>
                <a:lnTo>
                  <a:pt x="6721" y="21600"/>
                </a:lnTo>
                <a:lnTo>
                  <a:pt x="3128" y="13354"/>
                </a:lnTo>
                <a:cubicBezTo>
                  <a:pt x="1358" y="13302"/>
                  <a:pt x="0" y="12841"/>
                  <a:pt x="0" y="12284"/>
                </a:cubicBezTo>
                <a:lnTo>
                  <a:pt x="0" y="5605"/>
                </a:lnTo>
                <a:cubicBezTo>
                  <a:pt x="0" y="4998"/>
                  <a:pt x="1612" y="4506"/>
                  <a:pt x="3600" y="4506"/>
                </a:cubicBezTo>
                <a:close/>
                <a:moveTo>
                  <a:pt x="10800" y="0"/>
                </a:moveTo>
                <a:cubicBezTo>
                  <a:pt x="14362" y="0"/>
                  <a:pt x="17249" y="881"/>
                  <a:pt x="17249" y="1969"/>
                </a:cubicBezTo>
                <a:cubicBezTo>
                  <a:pt x="17249" y="3056"/>
                  <a:pt x="14362" y="3937"/>
                  <a:pt x="10800" y="3937"/>
                </a:cubicBezTo>
                <a:cubicBezTo>
                  <a:pt x="7238" y="3937"/>
                  <a:pt x="4351" y="3056"/>
                  <a:pt x="4351" y="1969"/>
                </a:cubicBezTo>
                <a:cubicBezTo>
                  <a:pt x="4351" y="881"/>
                  <a:pt x="7238" y="0"/>
                  <a:pt x="10800" y="0"/>
                </a:cubicBezTo>
                <a:close/>
              </a:path>
            </a:pathLst>
          </a:custGeom>
          <a:solidFill>
            <a:schemeClr val="accent4"/>
          </a:solidFill>
          <a:ln w="12700">
            <a:miter lim="400000"/>
          </a:ln>
        </p:spPr>
        <p:txBody>
          <a:bodyPr lIns="50397" rIns="50397" anchor="ctr"/>
          <a:lstStyle/>
          <a:p>
            <a:pPr algn="ctr">
              <a:defRPr>
                <a:solidFill>
                  <a:srgbClr val="FFFFFF"/>
                </a:solidFill>
              </a:defRPr>
            </a:pPr>
            <a:endParaRPr/>
          </a:p>
        </p:txBody>
      </p:sp>
      <p:sp>
        <p:nvSpPr>
          <p:cNvPr id="349" name="Forma"/>
          <p:cNvSpPr/>
          <p:nvPr/>
        </p:nvSpPr>
        <p:spPr>
          <a:xfrm>
            <a:off x="7472122" y="2983526"/>
            <a:ext cx="180023" cy="589756"/>
          </a:xfrm>
          <a:custGeom>
            <a:avLst/>
            <a:gdLst/>
            <a:ahLst/>
            <a:cxnLst>
              <a:cxn ang="0">
                <a:pos x="wd2" y="hd2"/>
              </a:cxn>
              <a:cxn ang="5400000">
                <a:pos x="wd2" y="hd2"/>
              </a:cxn>
              <a:cxn ang="10800000">
                <a:pos x="wd2" y="hd2"/>
              </a:cxn>
              <a:cxn ang="16200000">
                <a:pos x="wd2" y="hd2"/>
              </a:cxn>
            </a:cxnLst>
            <a:rect l="0" t="0" r="r" b="b"/>
            <a:pathLst>
              <a:path w="21600" h="21600" extrusionOk="0">
                <a:moveTo>
                  <a:pt x="3600" y="4506"/>
                </a:moveTo>
                <a:lnTo>
                  <a:pt x="18000" y="4506"/>
                </a:lnTo>
                <a:cubicBezTo>
                  <a:pt x="19988" y="4506"/>
                  <a:pt x="21600" y="4998"/>
                  <a:pt x="21600" y="5605"/>
                </a:cubicBezTo>
                <a:lnTo>
                  <a:pt x="21600" y="12284"/>
                </a:lnTo>
                <a:cubicBezTo>
                  <a:pt x="21600" y="12841"/>
                  <a:pt x="20242" y="13302"/>
                  <a:pt x="18472" y="13354"/>
                </a:cubicBezTo>
                <a:lnTo>
                  <a:pt x="14879" y="21600"/>
                </a:lnTo>
                <a:lnTo>
                  <a:pt x="6721" y="21600"/>
                </a:lnTo>
                <a:lnTo>
                  <a:pt x="3128" y="13354"/>
                </a:lnTo>
                <a:cubicBezTo>
                  <a:pt x="1358" y="13302"/>
                  <a:pt x="0" y="12841"/>
                  <a:pt x="0" y="12284"/>
                </a:cubicBezTo>
                <a:lnTo>
                  <a:pt x="0" y="5605"/>
                </a:lnTo>
                <a:cubicBezTo>
                  <a:pt x="0" y="4998"/>
                  <a:pt x="1612" y="4506"/>
                  <a:pt x="3600" y="4506"/>
                </a:cubicBezTo>
                <a:close/>
                <a:moveTo>
                  <a:pt x="10800" y="0"/>
                </a:moveTo>
                <a:cubicBezTo>
                  <a:pt x="14362" y="0"/>
                  <a:pt x="17249" y="881"/>
                  <a:pt x="17249" y="1969"/>
                </a:cubicBezTo>
                <a:cubicBezTo>
                  <a:pt x="17249" y="3056"/>
                  <a:pt x="14362" y="3937"/>
                  <a:pt x="10800" y="3937"/>
                </a:cubicBezTo>
                <a:cubicBezTo>
                  <a:pt x="7238" y="3937"/>
                  <a:pt x="4351" y="3056"/>
                  <a:pt x="4351" y="1969"/>
                </a:cubicBezTo>
                <a:cubicBezTo>
                  <a:pt x="4351" y="881"/>
                  <a:pt x="7238" y="0"/>
                  <a:pt x="10800" y="0"/>
                </a:cubicBezTo>
                <a:close/>
              </a:path>
            </a:pathLst>
          </a:custGeom>
          <a:solidFill>
            <a:schemeClr val="accent4"/>
          </a:solidFill>
          <a:ln w="12700">
            <a:miter lim="400000"/>
          </a:ln>
        </p:spPr>
        <p:txBody>
          <a:bodyPr lIns="50397" rIns="50397" anchor="ctr"/>
          <a:lstStyle/>
          <a:p>
            <a:pPr algn="ctr">
              <a:defRPr>
                <a:solidFill>
                  <a:srgbClr val="FFFFFF"/>
                </a:solidFill>
              </a:defRPr>
            </a:pPr>
            <a:endParaRPr/>
          </a:p>
        </p:txBody>
      </p:sp>
      <p:sp>
        <p:nvSpPr>
          <p:cNvPr id="350" name="Forma"/>
          <p:cNvSpPr/>
          <p:nvPr/>
        </p:nvSpPr>
        <p:spPr>
          <a:xfrm>
            <a:off x="7227213" y="2983526"/>
            <a:ext cx="180023" cy="589756"/>
          </a:xfrm>
          <a:custGeom>
            <a:avLst/>
            <a:gdLst/>
            <a:ahLst/>
            <a:cxnLst>
              <a:cxn ang="0">
                <a:pos x="wd2" y="hd2"/>
              </a:cxn>
              <a:cxn ang="5400000">
                <a:pos x="wd2" y="hd2"/>
              </a:cxn>
              <a:cxn ang="10800000">
                <a:pos x="wd2" y="hd2"/>
              </a:cxn>
              <a:cxn ang="16200000">
                <a:pos x="wd2" y="hd2"/>
              </a:cxn>
            </a:cxnLst>
            <a:rect l="0" t="0" r="r" b="b"/>
            <a:pathLst>
              <a:path w="21600" h="21600" extrusionOk="0">
                <a:moveTo>
                  <a:pt x="3600" y="4506"/>
                </a:moveTo>
                <a:lnTo>
                  <a:pt x="18000" y="4506"/>
                </a:lnTo>
                <a:cubicBezTo>
                  <a:pt x="19988" y="4506"/>
                  <a:pt x="21600" y="4998"/>
                  <a:pt x="21600" y="5605"/>
                </a:cubicBezTo>
                <a:lnTo>
                  <a:pt x="21600" y="12284"/>
                </a:lnTo>
                <a:cubicBezTo>
                  <a:pt x="21600" y="12841"/>
                  <a:pt x="20242" y="13302"/>
                  <a:pt x="18472" y="13354"/>
                </a:cubicBezTo>
                <a:lnTo>
                  <a:pt x="14879" y="21600"/>
                </a:lnTo>
                <a:lnTo>
                  <a:pt x="6721" y="21600"/>
                </a:lnTo>
                <a:lnTo>
                  <a:pt x="3128" y="13354"/>
                </a:lnTo>
                <a:cubicBezTo>
                  <a:pt x="1358" y="13302"/>
                  <a:pt x="0" y="12841"/>
                  <a:pt x="0" y="12284"/>
                </a:cubicBezTo>
                <a:lnTo>
                  <a:pt x="0" y="5605"/>
                </a:lnTo>
                <a:cubicBezTo>
                  <a:pt x="0" y="4998"/>
                  <a:pt x="1612" y="4506"/>
                  <a:pt x="3600" y="4506"/>
                </a:cubicBezTo>
                <a:close/>
                <a:moveTo>
                  <a:pt x="10800" y="0"/>
                </a:moveTo>
                <a:cubicBezTo>
                  <a:pt x="14362" y="0"/>
                  <a:pt x="17249" y="881"/>
                  <a:pt x="17249" y="1969"/>
                </a:cubicBezTo>
                <a:cubicBezTo>
                  <a:pt x="17249" y="3056"/>
                  <a:pt x="14362" y="3937"/>
                  <a:pt x="10800" y="3937"/>
                </a:cubicBezTo>
                <a:cubicBezTo>
                  <a:pt x="7238" y="3937"/>
                  <a:pt x="4351" y="3056"/>
                  <a:pt x="4351" y="1969"/>
                </a:cubicBezTo>
                <a:cubicBezTo>
                  <a:pt x="4351" y="881"/>
                  <a:pt x="7238" y="0"/>
                  <a:pt x="10800" y="0"/>
                </a:cubicBezTo>
                <a:close/>
              </a:path>
            </a:pathLst>
          </a:custGeom>
          <a:solidFill>
            <a:schemeClr val="accent4"/>
          </a:solidFill>
          <a:ln w="12700">
            <a:miter lim="400000"/>
          </a:ln>
        </p:spPr>
        <p:txBody>
          <a:bodyPr lIns="50397" rIns="50397" anchor="ctr"/>
          <a:lstStyle/>
          <a:p>
            <a:pPr algn="ctr">
              <a:defRPr>
                <a:solidFill>
                  <a:srgbClr val="FFFFFF"/>
                </a:solidFill>
              </a:defRPr>
            </a:pPr>
            <a:endParaRPr/>
          </a:p>
        </p:txBody>
      </p:sp>
      <p:sp>
        <p:nvSpPr>
          <p:cNvPr id="351" name="Forma"/>
          <p:cNvSpPr/>
          <p:nvPr/>
        </p:nvSpPr>
        <p:spPr>
          <a:xfrm>
            <a:off x="6965979" y="2983526"/>
            <a:ext cx="180023" cy="589756"/>
          </a:xfrm>
          <a:custGeom>
            <a:avLst/>
            <a:gdLst/>
            <a:ahLst/>
            <a:cxnLst>
              <a:cxn ang="0">
                <a:pos x="wd2" y="hd2"/>
              </a:cxn>
              <a:cxn ang="5400000">
                <a:pos x="wd2" y="hd2"/>
              </a:cxn>
              <a:cxn ang="10800000">
                <a:pos x="wd2" y="hd2"/>
              </a:cxn>
              <a:cxn ang="16200000">
                <a:pos x="wd2" y="hd2"/>
              </a:cxn>
            </a:cxnLst>
            <a:rect l="0" t="0" r="r" b="b"/>
            <a:pathLst>
              <a:path w="21600" h="21600" extrusionOk="0">
                <a:moveTo>
                  <a:pt x="3600" y="4506"/>
                </a:moveTo>
                <a:lnTo>
                  <a:pt x="18000" y="4506"/>
                </a:lnTo>
                <a:cubicBezTo>
                  <a:pt x="19988" y="4506"/>
                  <a:pt x="21600" y="4998"/>
                  <a:pt x="21600" y="5605"/>
                </a:cubicBezTo>
                <a:lnTo>
                  <a:pt x="21600" y="12284"/>
                </a:lnTo>
                <a:cubicBezTo>
                  <a:pt x="21600" y="12841"/>
                  <a:pt x="20242" y="13302"/>
                  <a:pt x="18472" y="13354"/>
                </a:cubicBezTo>
                <a:lnTo>
                  <a:pt x="14879" y="21600"/>
                </a:lnTo>
                <a:lnTo>
                  <a:pt x="6721" y="21600"/>
                </a:lnTo>
                <a:lnTo>
                  <a:pt x="3128" y="13354"/>
                </a:lnTo>
                <a:cubicBezTo>
                  <a:pt x="1358" y="13302"/>
                  <a:pt x="0" y="12841"/>
                  <a:pt x="0" y="12284"/>
                </a:cubicBezTo>
                <a:lnTo>
                  <a:pt x="0" y="5605"/>
                </a:lnTo>
                <a:cubicBezTo>
                  <a:pt x="0" y="4998"/>
                  <a:pt x="1612" y="4506"/>
                  <a:pt x="3600" y="4506"/>
                </a:cubicBezTo>
                <a:close/>
                <a:moveTo>
                  <a:pt x="10800" y="0"/>
                </a:moveTo>
                <a:cubicBezTo>
                  <a:pt x="14362" y="0"/>
                  <a:pt x="17249" y="881"/>
                  <a:pt x="17249" y="1969"/>
                </a:cubicBezTo>
                <a:cubicBezTo>
                  <a:pt x="17249" y="3056"/>
                  <a:pt x="14362" y="3937"/>
                  <a:pt x="10800" y="3937"/>
                </a:cubicBezTo>
                <a:cubicBezTo>
                  <a:pt x="7238" y="3937"/>
                  <a:pt x="4351" y="3056"/>
                  <a:pt x="4351" y="1969"/>
                </a:cubicBezTo>
                <a:cubicBezTo>
                  <a:pt x="4351" y="881"/>
                  <a:pt x="7238" y="0"/>
                  <a:pt x="10800" y="0"/>
                </a:cubicBezTo>
                <a:close/>
              </a:path>
            </a:pathLst>
          </a:custGeom>
          <a:solidFill>
            <a:schemeClr val="accent4"/>
          </a:solidFill>
          <a:ln w="12700">
            <a:miter lim="400000"/>
          </a:ln>
        </p:spPr>
        <p:txBody>
          <a:bodyPr lIns="50397" rIns="50397" anchor="ctr"/>
          <a:lstStyle/>
          <a:p>
            <a:pPr algn="ctr">
              <a:defRPr>
                <a:solidFill>
                  <a:srgbClr val="FFFFFF"/>
                </a:solidFill>
              </a:defRPr>
            </a:pPr>
            <a:endParaRPr/>
          </a:p>
        </p:txBody>
      </p:sp>
      <p:grpSp>
        <p:nvGrpSpPr>
          <p:cNvPr id="354" name="Raggruppa"/>
          <p:cNvGrpSpPr/>
          <p:nvPr/>
        </p:nvGrpSpPr>
        <p:grpSpPr>
          <a:xfrm>
            <a:off x="7037333" y="2256499"/>
            <a:ext cx="1016927" cy="590000"/>
            <a:chOff x="0" y="0"/>
            <a:chExt cx="922537" cy="535236"/>
          </a:xfrm>
        </p:grpSpPr>
        <p:sp>
          <p:nvSpPr>
            <p:cNvPr id="352" name="Rettangolo arrotondato"/>
            <p:cNvSpPr/>
            <p:nvPr/>
          </p:nvSpPr>
          <p:spPr>
            <a:xfrm>
              <a:off x="0" y="0"/>
              <a:ext cx="922537" cy="535236"/>
            </a:xfrm>
            <a:prstGeom prst="roundRect">
              <a:avLst>
                <a:gd name="adj" fmla="val 16667"/>
              </a:avLst>
            </a:prstGeom>
            <a:gradFill flip="none" rotWithShape="1">
              <a:gsLst>
                <a:gs pos="0">
                  <a:srgbClr val="606060"/>
                </a:gs>
                <a:gs pos="50000">
                  <a:srgbClr val="8B8B8B"/>
                </a:gs>
                <a:gs pos="100000">
                  <a:srgbClr val="A6A6A6"/>
                </a:gs>
              </a:gsLst>
              <a:lin ang="16200000" scaled="0"/>
            </a:gradFill>
            <a:ln w="12700" cap="flat">
              <a:noFill/>
              <a:miter lim="400000"/>
            </a:ln>
            <a:effectLst/>
          </p:spPr>
          <p:txBody>
            <a:bodyPr wrap="square" lIns="50397" tIns="50397" rIns="50397" bIns="50397" numCol="1" anchor="ctr">
              <a:noAutofit/>
            </a:bodyPr>
            <a:lstStyle/>
            <a:p>
              <a:pPr algn="ctr">
                <a:lnSpc>
                  <a:spcPct val="80000"/>
                </a:lnSpc>
                <a:defRPr baseline="30000">
                  <a:solidFill>
                    <a:srgbClr val="FFFFFF"/>
                  </a:solidFill>
                  <a:latin typeface="Arial"/>
                  <a:ea typeface="Arial"/>
                  <a:cs typeface="Arial"/>
                  <a:sym typeface="Arial"/>
                </a:defRPr>
              </a:pPr>
              <a:endParaRPr/>
            </a:p>
          </p:txBody>
        </p:sp>
        <p:sp>
          <p:nvSpPr>
            <p:cNvPr id="353" name="1 anno"/>
            <p:cNvSpPr txBox="1"/>
            <p:nvPr/>
          </p:nvSpPr>
          <p:spPr>
            <a:xfrm>
              <a:off x="304213" y="99365"/>
              <a:ext cx="314111" cy="3365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p>
              <a:pPr algn="ctr">
                <a:lnSpc>
                  <a:spcPct val="80000"/>
                </a:lnSpc>
                <a:defRPr>
                  <a:solidFill>
                    <a:srgbClr val="FFFFFF"/>
                  </a:solidFill>
                  <a:latin typeface="Arial"/>
                  <a:ea typeface="Arial"/>
                  <a:cs typeface="Arial"/>
                  <a:sym typeface="Arial"/>
                </a:defRPr>
              </a:pPr>
              <a:r>
                <a:t>1</a:t>
              </a:r>
              <a:br/>
              <a:r>
                <a:rPr sz="1213"/>
                <a:t>anno</a:t>
              </a:r>
            </a:p>
          </p:txBody>
        </p:sp>
      </p:grpSp>
      <p:grpSp>
        <p:nvGrpSpPr>
          <p:cNvPr id="357" name="Raggruppa"/>
          <p:cNvGrpSpPr/>
          <p:nvPr/>
        </p:nvGrpSpPr>
        <p:grpSpPr>
          <a:xfrm>
            <a:off x="6871180" y="4256240"/>
            <a:ext cx="1349236" cy="1349236"/>
            <a:chOff x="0" y="0"/>
            <a:chExt cx="1224000" cy="1224000"/>
          </a:xfrm>
        </p:grpSpPr>
        <p:sp>
          <p:nvSpPr>
            <p:cNvPr id="355" name="Cerchio"/>
            <p:cNvSpPr/>
            <p:nvPr/>
          </p:nvSpPr>
          <p:spPr>
            <a:xfrm>
              <a:off x="0" y="0"/>
              <a:ext cx="1224000" cy="1224000"/>
            </a:xfrm>
            <a:prstGeom prst="ellipse">
              <a:avLst/>
            </a:prstGeom>
            <a:gradFill flip="none" rotWithShape="1">
              <a:gsLst>
                <a:gs pos="0">
                  <a:srgbClr val="940000"/>
                </a:gs>
                <a:gs pos="50000">
                  <a:srgbClr val="D50000"/>
                </a:gs>
                <a:gs pos="100000">
                  <a:srgbClr val="FF0000"/>
                </a:gs>
              </a:gsLst>
              <a:lin ang="16200000" scaled="0"/>
            </a:gradFill>
            <a:ln w="12700" cap="flat">
              <a:noFill/>
              <a:miter lim="400000"/>
            </a:ln>
            <a:effectLst/>
          </p:spPr>
          <p:txBody>
            <a:bodyPr wrap="square" lIns="50397" tIns="50397" rIns="50397" bIns="50397" numCol="1" anchor="ctr">
              <a:noAutofit/>
            </a:bodyPr>
            <a:lstStyle/>
            <a:p>
              <a:pPr algn="ctr">
                <a:defRPr sz="1200" baseline="30000">
                  <a:solidFill>
                    <a:srgbClr val="FFFFFF"/>
                  </a:solidFill>
                  <a:latin typeface="Arial"/>
                  <a:ea typeface="Arial"/>
                  <a:cs typeface="Arial"/>
                  <a:sym typeface="Arial"/>
                </a:defRPr>
              </a:pPr>
              <a:endParaRPr sz="1323"/>
            </a:p>
          </p:txBody>
        </p:sp>
        <p:sp>
          <p:nvSpPr>
            <p:cNvPr id="356" name="~20% di mortalità a 1 anno*5"/>
            <p:cNvSpPr txBox="1"/>
            <p:nvPr/>
          </p:nvSpPr>
          <p:spPr>
            <a:xfrm>
              <a:off x="179250" y="347247"/>
              <a:ext cx="865500" cy="5295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a:defRPr sz="1700" b="1">
                  <a:solidFill>
                    <a:srgbClr val="FFFFFF"/>
                  </a:solidFill>
                  <a:latin typeface="Arial"/>
                  <a:ea typeface="Arial"/>
                  <a:cs typeface="Arial"/>
                  <a:sym typeface="Arial"/>
                </a:defRPr>
              </a:pPr>
              <a:r>
                <a:rPr sz="1874"/>
                <a:t>~20%</a:t>
              </a:r>
              <a:br>
                <a:rPr sz="1874"/>
              </a:br>
              <a:r>
                <a:rPr sz="1102"/>
                <a:t>di mortalità a</a:t>
              </a:r>
              <a:br>
                <a:rPr sz="1102"/>
              </a:br>
              <a:r>
                <a:rPr sz="1102"/>
                <a:t>1 anno*</a:t>
              </a:r>
              <a:r>
                <a:rPr sz="1102" baseline="30000"/>
                <a:t>5</a:t>
              </a:r>
            </a:p>
          </p:txBody>
        </p:sp>
      </p:grpSp>
      <p:sp>
        <p:nvSpPr>
          <p:cNvPr id="358" name="Forma"/>
          <p:cNvSpPr/>
          <p:nvPr/>
        </p:nvSpPr>
        <p:spPr>
          <a:xfrm>
            <a:off x="5605952" y="2983526"/>
            <a:ext cx="180023" cy="589756"/>
          </a:xfrm>
          <a:custGeom>
            <a:avLst/>
            <a:gdLst/>
            <a:ahLst/>
            <a:cxnLst>
              <a:cxn ang="0">
                <a:pos x="wd2" y="hd2"/>
              </a:cxn>
              <a:cxn ang="5400000">
                <a:pos x="wd2" y="hd2"/>
              </a:cxn>
              <a:cxn ang="10800000">
                <a:pos x="wd2" y="hd2"/>
              </a:cxn>
              <a:cxn ang="16200000">
                <a:pos x="wd2" y="hd2"/>
              </a:cxn>
            </a:cxnLst>
            <a:rect l="0" t="0" r="r" b="b"/>
            <a:pathLst>
              <a:path w="21600" h="21600" extrusionOk="0">
                <a:moveTo>
                  <a:pt x="3600" y="4506"/>
                </a:moveTo>
                <a:lnTo>
                  <a:pt x="18000" y="4506"/>
                </a:lnTo>
                <a:cubicBezTo>
                  <a:pt x="19988" y="4506"/>
                  <a:pt x="21600" y="4998"/>
                  <a:pt x="21600" y="5605"/>
                </a:cubicBezTo>
                <a:lnTo>
                  <a:pt x="21600" y="12284"/>
                </a:lnTo>
                <a:cubicBezTo>
                  <a:pt x="21600" y="12841"/>
                  <a:pt x="20242" y="13302"/>
                  <a:pt x="18472" y="13354"/>
                </a:cubicBezTo>
                <a:lnTo>
                  <a:pt x="14879" y="21600"/>
                </a:lnTo>
                <a:lnTo>
                  <a:pt x="6721" y="21600"/>
                </a:lnTo>
                <a:lnTo>
                  <a:pt x="3128" y="13354"/>
                </a:lnTo>
                <a:cubicBezTo>
                  <a:pt x="1358" y="13302"/>
                  <a:pt x="0" y="12841"/>
                  <a:pt x="0" y="12284"/>
                </a:cubicBezTo>
                <a:lnTo>
                  <a:pt x="0" y="5605"/>
                </a:lnTo>
                <a:cubicBezTo>
                  <a:pt x="0" y="4998"/>
                  <a:pt x="1612" y="4506"/>
                  <a:pt x="3600" y="4506"/>
                </a:cubicBezTo>
                <a:close/>
                <a:moveTo>
                  <a:pt x="10800" y="0"/>
                </a:moveTo>
                <a:cubicBezTo>
                  <a:pt x="14362" y="0"/>
                  <a:pt x="17249" y="881"/>
                  <a:pt x="17249" y="1969"/>
                </a:cubicBezTo>
                <a:cubicBezTo>
                  <a:pt x="17249" y="3056"/>
                  <a:pt x="14362" y="3937"/>
                  <a:pt x="10800" y="3937"/>
                </a:cubicBezTo>
                <a:cubicBezTo>
                  <a:pt x="7238" y="3937"/>
                  <a:pt x="4351" y="3056"/>
                  <a:pt x="4351" y="1969"/>
                </a:cubicBezTo>
                <a:cubicBezTo>
                  <a:pt x="4351" y="881"/>
                  <a:pt x="7238" y="0"/>
                  <a:pt x="10800" y="0"/>
                </a:cubicBezTo>
                <a:close/>
              </a:path>
            </a:pathLst>
          </a:custGeom>
          <a:solidFill>
            <a:schemeClr val="accent4"/>
          </a:solidFill>
          <a:ln w="12700">
            <a:miter lim="400000"/>
          </a:ln>
        </p:spPr>
        <p:txBody>
          <a:bodyPr lIns="50397" rIns="50397" anchor="ctr"/>
          <a:lstStyle/>
          <a:p>
            <a:pPr algn="ctr">
              <a:defRPr>
                <a:solidFill>
                  <a:srgbClr val="FFFFFF"/>
                </a:solidFill>
              </a:defRPr>
            </a:pPr>
            <a:endParaRPr/>
          </a:p>
        </p:txBody>
      </p:sp>
      <p:sp>
        <p:nvSpPr>
          <p:cNvPr id="359" name="Forma"/>
          <p:cNvSpPr/>
          <p:nvPr/>
        </p:nvSpPr>
        <p:spPr>
          <a:xfrm>
            <a:off x="5377373" y="2983526"/>
            <a:ext cx="180023" cy="589756"/>
          </a:xfrm>
          <a:custGeom>
            <a:avLst/>
            <a:gdLst/>
            <a:ahLst/>
            <a:cxnLst>
              <a:cxn ang="0">
                <a:pos x="wd2" y="hd2"/>
              </a:cxn>
              <a:cxn ang="5400000">
                <a:pos x="wd2" y="hd2"/>
              </a:cxn>
              <a:cxn ang="10800000">
                <a:pos x="wd2" y="hd2"/>
              </a:cxn>
              <a:cxn ang="16200000">
                <a:pos x="wd2" y="hd2"/>
              </a:cxn>
            </a:cxnLst>
            <a:rect l="0" t="0" r="r" b="b"/>
            <a:pathLst>
              <a:path w="21600" h="21600" extrusionOk="0">
                <a:moveTo>
                  <a:pt x="3600" y="4506"/>
                </a:moveTo>
                <a:lnTo>
                  <a:pt x="18000" y="4506"/>
                </a:lnTo>
                <a:cubicBezTo>
                  <a:pt x="19988" y="4506"/>
                  <a:pt x="21600" y="4998"/>
                  <a:pt x="21600" y="5605"/>
                </a:cubicBezTo>
                <a:lnTo>
                  <a:pt x="21600" y="12284"/>
                </a:lnTo>
                <a:cubicBezTo>
                  <a:pt x="21600" y="12841"/>
                  <a:pt x="20242" y="13302"/>
                  <a:pt x="18472" y="13354"/>
                </a:cubicBezTo>
                <a:lnTo>
                  <a:pt x="14879" y="21600"/>
                </a:lnTo>
                <a:lnTo>
                  <a:pt x="6721" y="21600"/>
                </a:lnTo>
                <a:lnTo>
                  <a:pt x="3128" y="13354"/>
                </a:lnTo>
                <a:cubicBezTo>
                  <a:pt x="1358" y="13302"/>
                  <a:pt x="0" y="12841"/>
                  <a:pt x="0" y="12284"/>
                </a:cubicBezTo>
                <a:lnTo>
                  <a:pt x="0" y="5605"/>
                </a:lnTo>
                <a:cubicBezTo>
                  <a:pt x="0" y="4998"/>
                  <a:pt x="1612" y="4506"/>
                  <a:pt x="3600" y="4506"/>
                </a:cubicBezTo>
                <a:close/>
                <a:moveTo>
                  <a:pt x="10800" y="0"/>
                </a:moveTo>
                <a:cubicBezTo>
                  <a:pt x="14362" y="0"/>
                  <a:pt x="17249" y="881"/>
                  <a:pt x="17249" y="1969"/>
                </a:cubicBezTo>
                <a:cubicBezTo>
                  <a:pt x="17249" y="3056"/>
                  <a:pt x="14362" y="3937"/>
                  <a:pt x="10800" y="3937"/>
                </a:cubicBezTo>
                <a:cubicBezTo>
                  <a:pt x="7238" y="3937"/>
                  <a:pt x="4351" y="3056"/>
                  <a:pt x="4351" y="1969"/>
                </a:cubicBezTo>
                <a:cubicBezTo>
                  <a:pt x="4351" y="881"/>
                  <a:pt x="7238" y="0"/>
                  <a:pt x="10800" y="0"/>
                </a:cubicBezTo>
                <a:close/>
              </a:path>
            </a:pathLst>
          </a:custGeom>
          <a:solidFill>
            <a:schemeClr val="accent4"/>
          </a:solidFill>
          <a:ln w="12700">
            <a:miter lim="400000"/>
          </a:ln>
        </p:spPr>
        <p:txBody>
          <a:bodyPr lIns="50397" rIns="50397" anchor="ctr"/>
          <a:lstStyle/>
          <a:p>
            <a:pPr algn="ctr">
              <a:defRPr>
                <a:solidFill>
                  <a:srgbClr val="FFFFFF"/>
                </a:solidFill>
              </a:defRPr>
            </a:pPr>
            <a:endParaRPr/>
          </a:p>
        </p:txBody>
      </p:sp>
      <p:sp>
        <p:nvSpPr>
          <p:cNvPr id="360" name="Forma"/>
          <p:cNvSpPr/>
          <p:nvPr/>
        </p:nvSpPr>
        <p:spPr>
          <a:xfrm>
            <a:off x="5132465" y="2983526"/>
            <a:ext cx="180023" cy="589756"/>
          </a:xfrm>
          <a:custGeom>
            <a:avLst/>
            <a:gdLst/>
            <a:ahLst/>
            <a:cxnLst>
              <a:cxn ang="0">
                <a:pos x="wd2" y="hd2"/>
              </a:cxn>
              <a:cxn ang="5400000">
                <a:pos x="wd2" y="hd2"/>
              </a:cxn>
              <a:cxn ang="10800000">
                <a:pos x="wd2" y="hd2"/>
              </a:cxn>
              <a:cxn ang="16200000">
                <a:pos x="wd2" y="hd2"/>
              </a:cxn>
            </a:cxnLst>
            <a:rect l="0" t="0" r="r" b="b"/>
            <a:pathLst>
              <a:path w="21600" h="21600" extrusionOk="0">
                <a:moveTo>
                  <a:pt x="3600" y="4506"/>
                </a:moveTo>
                <a:lnTo>
                  <a:pt x="18000" y="4506"/>
                </a:lnTo>
                <a:cubicBezTo>
                  <a:pt x="19988" y="4506"/>
                  <a:pt x="21600" y="4998"/>
                  <a:pt x="21600" y="5605"/>
                </a:cubicBezTo>
                <a:lnTo>
                  <a:pt x="21600" y="12284"/>
                </a:lnTo>
                <a:cubicBezTo>
                  <a:pt x="21600" y="12841"/>
                  <a:pt x="20242" y="13302"/>
                  <a:pt x="18472" y="13354"/>
                </a:cubicBezTo>
                <a:lnTo>
                  <a:pt x="14879" y="21600"/>
                </a:lnTo>
                <a:lnTo>
                  <a:pt x="6721" y="21600"/>
                </a:lnTo>
                <a:lnTo>
                  <a:pt x="3128" y="13354"/>
                </a:lnTo>
                <a:cubicBezTo>
                  <a:pt x="1358" y="13302"/>
                  <a:pt x="0" y="12841"/>
                  <a:pt x="0" y="12284"/>
                </a:cubicBezTo>
                <a:lnTo>
                  <a:pt x="0" y="5605"/>
                </a:lnTo>
                <a:cubicBezTo>
                  <a:pt x="0" y="4998"/>
                  <a:pt x="1612" y="4506"/>
                  <a:pt x="3600" y="4506"/>
                </a:cubicBezTo>
                <a:close/>
                <a:moveTo>
                  <a:pt x="10800" y="0"/>
                </a:moveTo>
                <a:cubicBezTo>
                  <a:pt x="14362" y="0"/>
                  <a:pt x="17249" y="881"/>
                  <a:pt x="17249" y="1969"/>
                </a:cubicBezTo>
                <a:cubicBezTo>
                  <a:pt x="17249" y="3056"/>
                  <a:pt x="14362" y="3937"/>
                  <a:pt x="10800" y="3937"/>
                </a:cubicBezTo>
                <a:cubicBezTo>
                  <a:pt x="7238" y="3937"/>
                  <a:pt x="4351" y="3056"/>
                  <a:pt x="4351" y="1969"/>
                </a:cubicBezTo>
                <a:cubicBezTo>
                  <a:pt x="4351" y="881"/>
                  <a:pt x="7238" y="0"/>
                  <a:pt x="10800" y="0"/>
                </a:cubicBezTo>
                <a:close/>
              </a:path>
            </a:pathLst>
          </a:custGeom>
          <a:solidFill>
            <a:schemeClr val="accent4"/>
          </a:solidFill>
          <a:ln w="12700">
            <a:miter lim="400000"/>
          </a:ln>
        </p:spPr>
        <p:txBody>
          <a:bodyPr lIns="50397" rIns="50397" anchor="ctr"/>
          <a:lstStyle/>
          <a:p>
            <a:pPr algn="ctr">
              <a:defRPr>
                <a:solidFill>
                  <a:srgbClr val="FFFFFF"/>
                </a:solidFill>
              </a:defRPr>
            </a:pPr>
            <a:endParaRPr/>
          </a:p>
        </p:txBody>
      </p:sp>
      <p:sp>
        <p:nvSpPr>
          <p:cNvPr id="361" name="Forma"/>
          <p:cNvSpPr/>
          <p:nvPr/>
        </p:nvSpPr>
        <p:spPr>
          <a:xfrm>
            <a:off x="4887551" y="2983526"/>
            <a:ext cx="180023" cy="589756"/>
          </a:xfrm>
          <a:custGeom>
            <a:avLst/>
            <a:gdLst/>
            <a:ahLst/>
            <a:cxnLst>
              <a:cxn ang="0">
                <a:pos x="wd2" y="hd2"/>
              </a:cxn>
              <a:cxn ang="5400000">
                <a:pos x="wd2" y="hd2"/>
              </a:cxn>
              <a:cxn ang="10800000">
                <a:pos x="wd2" y="hd2"/>
              </a:cxn>
              <a:cxn ang="16200000">
                <a:pos x="wd2" y="hd2"/>
              </a:cxn>
            </a:cxnLst>
            <a:rect l="0" t="0" r="r" b="b"/>
            <a:pathLst>
              <a:path w="21600" h="21600" extrusionOk="0">
                <a:moveTo>
                  <a:pt x="3600" y="4506"/>
                </a:moveTo>
                <a:lnTo>
                  <a:pt x="18000" y="4506"/>
                </a:lnTo>
                <a:cubicBezTo>
                  <a:pt x="19988" y="4506"/>
                  <a:pt x="21600" y="4998"/>
                  <a:pt x="21600" y="5605"/>
                </a:cubicBezTo>
                <a:lnTo>
                  <a:pt x="21600" y="12284"/>
                </a:lnTo>
                <a:cubicBezTo>
                  <a:pt x="21600" y="12841"/>
                  <a:pt x="20242" y="13302"/>
                  <a:pt x="18472" y="13354"/>
                </a:cubicBezTo>
                <a:lnTo>
                  <a:pt x="14879" y="21600"/>
                </a:lnTo>
                <a:lnTo>
                  <a:pt x="6721" y="21600"/>
                </a:lnTo>
                <a:lnTo>
                  <a:pt x="3128" y="13354"/>
                </a:lnTo>
                <a:cubicBezTo>
                  <a:pt x="1358" y="13302"/>
                  <a:pt x="0" y="12841"/>
                  <a:pt x="0" y="12284"/>
                </a:cubicBezTo>
                <a:lnTo>
                  <a:pt x="0" y="5605"/>
                </a:lnTo>
                <a:cubicBezTo>
                  <a:pt x="0" y="4998"/>
                  <a:pt x="1612" y="4506"/>
                  <a:pt x="3600" y="4506"/>
                </a:cubicBezTo>
                <a:close/>
                <a:moveTo>
                  <a:pt x="10800" y="0"/>
                </a:moveTo>
                <a:cubicBezTo>
                  <a:pt x="14362" y="0"/>
                  <a:pt x="17249" y="881"/>
                  <a:pt x="17249" y="1969"/>
                </a:cubicBezTo>
                <a:cubicBezTo>
                  <a:pt x="17249" y="3056"/>
                  <a:pt x="14362" y="3937"/>
                  <a:pt x="10800" y="3937"/>
                </a:cubicBezTo>
                <a:cubicBezTo>
                  <a:pt x="7238" y="3937"/>
                  <a:pt x="4351" y="3056"/>
                  <a:pt x="4351" y="1969"/>
                </a:cubicBezTo>
                <a:cubicBezTo>
                  <a:pt x="4351" y="881"/>
                  <a:pt x="7238" y="0"/>
                  <a:pt x="10800" y="0"/>
                </a:cubicBezTo>
                <a:close/>
              </a:path>
            </a:pathLst>
          </a:custGeom>
          <a:solidFill>
            <a:schemeClr val="accent4"/>
          </a:solidFill>
          <a:ln w="12700">
            <a:miter lim="400000"/>
          </a:ln>
        </p:spPr>
        <p:txBody>
          <a:bodyPr lIns="50397" rIns="50397" anchor="ctr"/>
          <a:lstStyle/>
          <a:p>
            <a:pPr algn="ctr">
              <a:defRPr>
                <a:solidFill>
                  <a:srgbClr val="FFFFFF"/>
                </a:solidFill>
              </a:defRPr>
            </a:pPr>
            <a:endParaRPr/>
          </a:p>
        </p:txBody>
      </p:sp>
      <p:sp>
        <p:nvSpPr>
          <p:cNvPr id="362" name="Forma"/>
          <p:cNvSpPr/>
          <p:nvPr/>
        </p:nvSpPr>
        <p:spPr>
          <a:xfrm>
            <a:off x="4626320" y="2983526"/>
            <a:ext cx="180023" cy="589756"/>
          </a:xfrm>
          <a:custGeom>
            <a:avLst/>
            <a:gdLst/>
            <a:ahLst/>
            <a:cxnLst>
              <a:cxn ang="0">
                <a:pos x="wd2" y="hd2"/>
              </a:cxn>
              <a:cxn ang="5400000">
                <a:pos x="wd2" y="hd2"/>
              </a:cxn>
              <a:cxn ang="10800000">
                <a:pos x="wd2" y="hd2"/>
              </a:cxn>
              <a:cxn ang="16200000">
                <a:pos x="wd2" y="hd2"/>
              </a:cxn>
            </a:cxnLst>
            <a:rect l="0" t="0" r="r" b="b"/>
            <a:pathLst>
              <a:path w="21600" h="21600" extrusionOk="0">
                <a:moveTo>
                  <a:pt x="3600" y="4506"/>
                </a:moveTo>
                <a:lnTo>
                  <a:pt x="18000" y="4506"/>
                </a:lnTo>
                <a:cubicBezTo>
                  <a:pt x="19988" y="4506"/>
                  <a:pt x="21600" y="4998"/>
                  <a:pt x="21600" y="5605"/>
                </a:cubicBezTo>
                <a:lnTo>
                  <a:pt x="21600" y="12284"/>
                </a:lnTo>
                <a:cubicBezTo>
                  <a:pt x="21600" y="12841"/>
                  <a:pt x="20242" y="13302"/>
                  <a:pt x="18472" y="13354"/>
                </a:cubicBezTo>
                <a:lnTo>
                  <a:pt x="14879" y="21600"/>
                </a:lnTo>
                <a:lnTo>
                  <a:pt x="6721" y="21600"/>
                </a:lnTo>
                <a:lnTo>
                  <a:pt x="3128" y="13354"/>
                </a:lnTo>
                <a:cubicBezTo>
                  <a:pt x="1358" y="13302"/>
                  <a:pt x="0" y="12841"/>
                  <a:pt x="0" y="12284"/>
                </a:cubicBezTo>
                <a:lnTo>
                  <a:pt x="0" y="5605"/>
                </a:lnTo>
                <a:cubicBezTo>
                  <a:pt x="0" y="4998"/>
                  <a:pt x="1612" y="4506"/>
                  <a:pt x="3600" y="4506"/>
                </a:cubicBezTo>
                <a:close/>
                <a:moveTo>
                  <a:pt x="10800" y="0"/>
                </a:moveTo>
                <a:cubicBezTo>
                  <a:pt x="14362" y="0"/>
                  <a:pt x="17249" y="881"/>
                  <a:pt x="17249" y="1969"/>
                </a:cubicBezTo>
                <a:cubicBezTo>
                  <a:pt x="17249" y="3056"/>
                  <a:pt x="14362" y="3937"/>
                  <a:pt x="10800" y="3937"/>
                </a:cubicBezTo>
                <a:cubicBezTo>
                  <a:pt x="7238" y="3937"/>
                  <a:pt x="4351" y="3056"/>
                  <a:pt x="4351" y="1969"/>
                </a:cubicBezTo>
                <a:cubicBezTo>
                  <a:pt x="4351" y="881"/>
                  <a:pt x="7238" y="0"/>
                  <a:pt x="10800" y="0"/>
                </a:cubicBezTo>
                <a:close/>
              </a:path>
            </a:pathLst>
          </a:custGeom>
          <a:solidFill>
            <a:schemeClr val="accent4"/>
          </a:solidFill>
          <a:ln w="12700">
            <a:miter lim="400000"/>
          </a:ln>
        </p:spPr>
        <p:txBody>
          <a:bodyPr lIns="50397" rIns="50397" anchor="ctr"/>
          <a:lstStyle/>
          <a:p>
            <a:pPr algn="ctr">
              <a:defRPr>
                <a:solidFill>
                  <a:srgbClr val="FFFFFF"/>
                </a:solidFill>
              </a:defRPr>
            </a:pPr>
            <a:endParaRPr/>
          </a:p>
        </p:txBody>
      </p:sp>
      <p:grpSp>
        <p:nvGrpSpPr>
          <p:cNvPr id="365" name="Raggruppa"/>
          <p:cNvGrpSpPr/>
          <p:nvPr/>
        </p:nvGrpSpPr>
        <p:grpSpPr>
          <a:xfrm>
            <a:off x="4719033" y="2256499"/>
            <a:ext cx="1016927" cy="590000"/>
            <a:chOff x="0" y="0"/>
            <a:chExt cx="922537" cy="535236"/>
          </a:xfrm>
        </p:grpSpPr>
        <p:sp>
          <p:nvSpPr>
            <p:cNvPr id="363" name="Rettangolo arrotondato"/>
            <p:cNvSpPr/>
            <p:nvPr/>
          </p:nvSpPr>
          <p:spPr>
            <a:xfrm>
              <a:off x="0" y="0"/>
              <a:ext cx="922537" cy="535236"/>
            </a:xfrm>
            <a:prstGeom prst="roundRect">
              <a:avLst>
                <a:gd name="adj" fmla="val 16667"/>
              </a:avLst>
            </a:prstGeom>
            <a:gradFill flip="none" rotWithShape="1">
              <a:gsLst>
                <a:gs pos="0">
                  <a:srgbClr val="606060"/>
                </a:gs>
                <a:gs pos="50000">
                  <a:srgbClr val="8B8B8B"/>
                </a:gs>
                <a:gs pos="100000">
                  <a:srgbClr val="A6A6A6"/>
                </a:gs>
              </a:gsLst>
              <a:lin ang="16200000" scaled="0"/>
            </a:gradFill>
            <a:ln w="12700" cap="flat">
              <a:noFill/>
              <a:miter lim="400000"/>
            </a:ln>
            <a:effectLst/>
          </p:spPr>
          <p:txBody>
            <a:bodyPr wrap="square" lIns="50397" tIns="50397" rIns="50397" bIns="50397" numCol="1" anchor="ctr">
              <a:noAutofit/>
            </a:bodyPr>
            <a:lstStyle/>
            <a:p>
              <a:pPr algn="ctr">
                <a:lnSpc>
                  <a:spcPct val="80000"/>
                </a:lnSpc>
                <a:defRPr baseline="30000">
                  <a:solidFill>
                    <a:srgbClr val="FFFFFF"/>
                  </a:solidFill>
                  <a:latin typeface="Arial"/>
                  <a:ea typeface="Arial"/>
                  <a:cs typeface="Arial"/>
                  <a:sym typeface="Arial"/>
                </a:defRPr>
              </a:pPr>
              <a:endParaRPr/>
            </a:p>
          </p:txBody>
        </p:sp>
        <p:sp>
          <p:nvSpPr>
            <p:cNvPr id="364" name="30 giorni"/>
            <p:cNvSpPr txBox="1"/>
            <p:nvPr/>
          </p:nvSpPr>
          <p:spPr>
            <a:xfrm>
              <a:off x="288216" y="99365"/>
              <a:ext cx="346103" cy="3365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p>
              <a:pPr algn="ctr">
                <a:lnSpc>
                  <a:spcPct val="80000"/>
                </a:lnSpc>
                <a:defRPr>
                  <a:solidFill>
                    <a:srgbClr val="FFFFFF"/>
                  </a:solidFill>
                  <a:latin typeface="Arial"/>
                  <a:ea typeface="Arial"/>
                  <a:cs typeface="Arial"/>
                  <a:sym typeface="Arial"/>
                </a:defRPr>
              </a:pPr>
              <a:r>
                <a:t>30</a:t>
              </a:r>
              <a:br/>
              <a:r>
                <a:rPr sz="1213"/>
                <a:t>giorni</a:t>
              </a:r>
            </a:p>
          </p:txBody>
        </p:sp>
      </p:grpSp>
      <p:grpSp>
        <p:nvGrpSpPr>
          <p:cNvPr id="368" name="Raggruppa"/>
          <p:cNvGrpSpPr/>
          <p:nvPr/>
        </p:nvGrpSpPr>
        <p:grpSpPr>
          <a:xfrm>
            <a:off x="1266459" y="4256240"/>
            <a:ext cx="1349236" cy="1349236"/>
            <a:chOff x="0" y="0"/>
            <a:chExt cx="1224000" cy="1224000"/>
          </a:xfrm>
        </p:grpSpPr>
        <p:sp>
          <p:nvSpPr>
            <p:cNvPr id="366" name="Cerchio"/>
            <p:cNvSpPr/>
            <p:nvPr/>
          </p:nvSpPr>
          <p:spPr>
            <a:xfrm>
              <a:off x="0" y="0"/>
              <a:ext cx="1224000" cy="1224000"/>
            </a:xfrm>
            <a:prstGeom prst="ellipse">
              <a:avLst/>
            </a:prstGeom>
            <a:gradFill flip="none" rotWithShape="1">
              <a:gsLst>
                <a:gs pos="0">
                  <a:srgbClr val="940000"/>
                </a:gs>
                <a:gs pos="50000">
                  <a:srgbClr val="D50000"/>
                </a:gs>
                <a:gs pos="100000">
                  <a:srgbClr val="FF0000"/>
                </a:gs>
              </a:gsLst>
              <a:lin ang="16200000" scaled="0"/>
            </a:gradFill>
            <a:ln w="12700" cap="flat">
              <a:noFill/>
              <a:miter lim="400000"/>
            </a:ln>
            <a:effectLst/>
          </p:spPr>
          <p:txBody>
            <a:bodyPr wrap="square" lIns="50397" tIns="50397" rIns="50397" bIns="50397" numCol="1" anchor="ctr">
              <a:noAutofit/>
            </a:bodyPr>
            <a:lstStyle/>
            <a:p>
              <a:pPr algn="ctr">
                <a:spcBef>
                  <a:spcPts val="661"/>
                </a:spcBef>
                <a:defRPr>
                  <a:solidFill>
                    <a:srgbClr val="FFFFFF"/>
                  </a:solidFill>
                </a:defRPr>
              </a:pPr>
              <a:endParaRPr/>
            </a:p>
          </p:txBody>
        </p:sp>
        <p:sp>
          <p:nvSpPr>
            <p:cNvPr id="367" name="4–7% di mortalità ospedaliera*1–3"/>
            <p:cNvSpPr txBox="1"/>
            <p:nvPr/>
          </p:nvSpPr>
          <p:spPr>
            <a:xfrm>
              <a:off x="179250" y="299548"/>
              <a:ext cx="865500" cy="6249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a:spcBef>
                  <a:spcPts val="661"/>
                </a:spcBef>
                <a:defRPr sz="1700" b="1">
                  <a:solidFill>
                    <a:srgbClr val="FFFFFF"/>
                  </a:solidFill>
                  <a:latin typeface="Arial"/>
                  <a:ea typeface="Arial"/>
                  <a:cs typeface="Arial"/>
                  <a:sym typeface="Arial"/>
                </a:defRPr>
              </a:pPr>
              <a:r>
                <a:rPr sz="1874"/>
                <a:t>4–7%</a:t>
              </a:r>
              <a:br>
                <a:rPr sz="1874"/>
              </a:br>
              <a:r>
                <a:rPr sz="1102"/>
                <a:t>di mortalità ospedaliera*</a:t>
              </a:r>
              <a:r>
                <a:rPr sz="1102" baseline="30000"/>
                <a:t>1–3</a:t>
              </a:r>
            </a:p>
          </p:txBody>
        </p:sp>
      </p:grpSp>
      <p:sp>
        <p:nvSpPr>
          <p:cNvPr id="369" name="Forma"/>
          <p:cNvSpPr/>
          <p:nvPr/>
        </p:nvSpPr>
        <p:spPr>
          <a:xfrm>
            <a:off x="5605952" y="3648112"/>
            <a:ext cx="180023" cy="589756"/>
          </a:xfrm>
          <a:custGeom>
            <a:avLst/>
            <a:gdLst/>
            <a:ahLst/>
            <a:cxnLst>
              <a:cxn ang="0">
                <a:pos x="wd2" y="hd2"/>
              </a:cxn>
              <a:cxn ang="5400000">
                <a:pos x="wd2" y="hd2"/>
              </a:cxn>
              <a:cxn ang="10800000">
                <a:pos x="wd2" y="hd2"/>
              </a:cxn>
              <a:cxn ang="16200000">
                <a:pos x="wd2" y="hd2"/>
              </a:cxn>
            </a:cxnLst>
            <a:rect l="0" t="0" r="r" b="b"/>
            <a:pathLst>
              <a:path w="21600" h="21600" extrusionOk="0">
                <a:moveTo>
                  <a:pt x="3600" y="4506"/>
                </a:moveTo>
                <a:lnTo>
                  <a:pt x="18000" y="4506"/>
                </a:lnTo>
                <a:cubicBezTo>
                  <a:pt x="19988" y="4506"/>
                  <a:pt x="21600" y="4998"/>
                  <a:pt x="21600" y="5605"/>
                </a:cubicBezTo>
                <a:lnTo>
                  <a:pt x="21600" y="12284"/>
                </a:lnTo>
                <a:cubicBezTo>
                  <a:pt x="21600" y="12841"/>
                  <a:pt x="20242" y="13302"/>
                  <a:pt x="18472" y="13354"/>
                </a:cubicBezTo>
                <a:lnTo>
                  <a:pt x="14879" y="21600"/>
                </a:lnTo>
                <a:lnTo>
                  <a:pt x="6721" y="21600"/>
                </a:lnTo>
                <a:lnTo>
                  <a:pt x="3128" y="13354"/>
                </a:lnTo>
                <a:cubicBezTo>
                  <a:pt x="1358" y="13302"/>
                  <a:pt x="0" y="12841"/>
                  <a:pt x="0" y="12284"/>
                </a:cubicBezTo>
                <a:lnTo>
                  <a:pt x="0" y="5605"/>
                </a:lnTo>
                <a:cubicBezTo>
                  <a:pt x="0" y="4998"/>
                  <a:pt x="1612" y="4506"/>
                  <a:pt x="3600" y="4506"/>
                </a:cubicBezTo>
                <a:close/>
                <a:moveTo>
                  <a:pt x="10800" y="0"/>
                </a:moveTo>
                <a:cubicBezTo>
                  <a:pt x="14362" y="0"/>
                  <a:pt x="17249" y="881"/>
                  <a:pt x="17249" y="1969"/>
                </a:cubicBezTo>
                <a:cubicBezTo>
                  <a:pt x="17249" y="3056"/>
                  <a:pt x="14362" y="3937"/>
                  <a:pt x="10800" y="3937"/>
                </a:cubicBezTo>
                <a:cubicBezTo>
                  <a:pt x="7238" y="3937"/>
                  <a:pt x="4351" y="3056"/>
                  <a:pt x="4351" y="1969"/>
                </a:cubicBezTo>
                <a:cubicBezTo>
                  <a:pt x="4351" y="881"/>
                  <a:pt x="7238" y="0"/>
                  <a:pt x="10800" y="0"/>
                </a:cubicBezTo>
                <a:close/>
              </a:path>
            </a:pathLst>
          </a:custGeom>
          <a:solidFill>
            <a:srgbClr val="FF0000"/>
          </a:solidFill>
          <a:ln w="12700">
            <a:miter lim="400000"/>
          </a:ln>
        </p:spPr>
        <p:txBody>
          <a:bodyPr lIns="50397" rIns="50397" anchor="ctr"/>
          <a:lstStyle/>
          <a:p>
            <a:pPr algn="ctr">
              <a:defRPr>
                <a:solidFill>
                  <a:srgbClr val="FFFFFF"/>
                </a:solidFill>
              </a:defRPr>
            </a:pPr>
            <a:endParaRPr/>
          </a:p>
        </p:txBody>
      </p:sp>
      <p:sp>
        <p:nvSpPr>
          <p:cNvPr id="370" name="Forma"/>
          <p:cNvSpPr/>
          <p:nvPr/>
        </p:nvSpPr>
        <p:spPr>
          <a:xfrm>
            <a:off x="5132465" y="3648112"/>
            <a:ext cx="180023" cy="589756"/>
          </a:xfrm>
          <a:custGeom>
            <a:avLst/>
            <a:gdLst/>
            <a:ahLst/>
            <a:cxnLst>
              <a:cxn ang="0">
                <a:pos x="wd2" y="hd2"/>
              </a:cxn>
              <a:cxn ang="5400000">
                <a:pos x="wd2" y="hd2"/>
              </a:cxn>
              <a:cxn ang="10800000">
                <a:pos x="wd2" y="hd2"/>
              </a:cxn>
              <a:cxn ang="16200000">
                <a:pos x="wd2" y="hd2"/>
              </a:cxn>
            </a:cxnLst>
            <a:rect l="0" t="0" r="r" b="b"/>
            <a:pathLst>
              <a:path w="21600" h="21600" extrusionOk="0">
                <a:moveTo>
                  <a:pt x="3600" y="4506"/>
                </a:moveTo>
                <a:lnTo>
                  <a:pt x="18000" y="4506"/>
                </a:lnTo>
                <a:cubicBezTo>
                  <a:pt x="19988" y="4506"/>
                  <a:pt x="21600" y="4998"/>
                  <a:pt x="21600" y="5605"/>
                </a:cubicBezTo>
                <a:lnTo>
                  <a:pt x="21600" y="12284"/>
                </a:lnTo>
                <a:cubicBezTo>
                  <a:pt x="21600" y="12841"/>
                  <a:pt x="20242" y="13302"/>
                  <a:pt x="18472" y="13354"/>
                </a:cubicBezTo>
                <a:lnTo>
                  <a:pt x="14879" y="21600"/>
                </a:lnTo>
                <a:lnTo>
                  <a:pt x="6721" y="21600"/>
                </a:lnTo>
                <a:lnTo>
                  <a:pt x="3128" y="13354"/>
                </a:lnTo>
                <a:cubicBezTo>
                  <a:pt x="1358" y="13302"/>
                  <a:pt x="0" y="12841"/>
                  <a:pt x="0" y="12284"/>
                </a:cubicBezTo>
                <a:lnTo>
                  <a:pt x="0" y="5605"/>
                </a:lnTo>
                <a:cubicBezTo>
                  <a:pt x="0" y="4998"/>
                  <a:pt x="1612" y="4506"/>
                  <a:pt x="3600" y="4506"/>
                </a:cubicBezTo>
                <a:close/>
                <a:moveTo>
                  <a:pt x="10800" y="0"/>
                </a:moveTo>
                <a:cubicBezTo>
                  <a:pt x="14362" y="0"/>
                  <a:pt x="17249" y="881"/>
                  <a:pt x="17249" y="1969"/>
                </a:cubicBezTo>
                <a:cubicBezTo>
                  <a:pt x="17249" y="3056"/>
                  <a:pt x="14362" y="3937"/>
                  <a:pt x="10800" y="3937"/>
                </a:cubicBezTo>
                <a:cubicBezTo>
                  <a:pt x="7238" y="3937"/>
                  <a:pt x="4351" y="3056"/>
                  <a:pt x="4351" y="1969"/>
                </a:cubicBezTo>
                <a:cubicBezTo>
                  <a:pt x="4351" y="881"/>
                  <a:pt x="7238" y="0"/>
                  <a:pt x="10800" y="0"/>
                </a:cubicBezTo>
                <a:close/>
              </a:path>
            </a:pathLst>
          </a:custGeom>
          <a:solidFill>
            <a:schemeClr val="accent4"/>
          </a:solidFill>
          <a:ln w="12700">
            <a:miter lim="400000"/>
          </a:ln>
        </p:spPr>
        <p:txBody>
          <a:bodyPr lIns="50397" rIns="50397" anchor="ctr"/>
          <a:lstStyle/>
          <a:p>
            <a:pPr algn="ctr">
              <a:defRPr>
                <a:solidFill>
                  <a:srgbClr val="FFFFFF"/>
                </a:solidFill>
              </a:defRPr>
            </a:pPr>
            <a:endParaRPr/>
          </a:p>
        </p:txBody>
      </p:sp>
      <p:sp>
        <p:nvSpPr>
          <p:cNvPr id="371" name="Forma"/>
          <p:cNvSpPr/>
          <p:nvPr/>
        </p:nvSpPr>
        <p:spPr>
          <a:xfrm>
            <a:off x="4887551" y="3648112"/>
            <a:ext cx="180023" cy="589756"/>
          </a:xfrm>
          <a:custGeom>
            <a:avLst/>
            <a:gdLst/>
            <a:ahLst/>
            <a:cxnLst>
              <a:cxn ang="0">
                <a:pos x="wd2" y="hd2"/>
              </a:cxn>
              <a:cxn ang="5400000">
                <a:pos x="wd2" y="hd2"/>
              </a:cxn>
              <a:cxn ang="10800000">
                <a:pos x="wd2" y="hd2"/>
              </a:cxn>
              <a:cxn ang="16200000">
                <a:pos x="wd2" y="hd2"/>
              </a:cxn>
            </a:cxnLst>
            <a:rect l="0" t="0" r="r" b="b"/>
            <a:pathLst>
              <a:path w="21600" h="21600" extrusionOk="0">
                <a:moveTo>
                  <a:pt x="3600" y="4506"/>
                </a:moveTo>
                <a:lnTo>
                  <a:pt x="18000" y="4506"/>
                </a:lnTo>
                <a:cubicBezTo>
                  <a:pt x="19988" y="4506"/>
                  <a:pt x="21600" y="4998"/>
                  <a:pt x="21600" y="5605"/>
                </a:cubicBezTo>
                <a:lnTo>
                  <a:pt x="21600" y="12284"/>
                </a:lnTo>
                <a:cubicBezTo>
                  <a:pt x="21600" y="12841"/>
                  <a:pt x="20242" y="13302"/>
                  <a:pt x="18472" y="13354"/>
                </a:cubicBezTo>
                <a:lnTo>
                  <a:pt x="14879" y="21600"/>
                </a:lnTo>
                <a:lnTo>
                  <a:pt x="6721" y="21600"/>
                </a:lnTo>
                <a:lnTo>
                  <a:pt x="3128" y="13354"/>
                </a:lnTo>
                <a:cubicBezTo>
                  <a:pt x="1358" y="13302"/>
                  <a:pt x="0" y="12841"/>
                  <a:pt x="0" y="12284"/>
                </a:cubicBezTo>
                <a:lnTo>
                  <a:pt x="0" y="5605"/>
                </a:lnTo>
                <a:cubicBezTo>
                  <a:pt x="0" y="4998"/>
                  <a:pt x="1612" y="4506"/>
                  <a:pt x="3600" y="4506"/>
                </a:cubicBezTo>
                <a:close/>
                <a:moveTo>
                  <a:pt x="10800" y="0"/>
                </a:moveTo>
                <a:cubicBezTo>
                  <a:pt x="14362" y="0"/>
                  <a:pt x="17249" y="881"/>
                  <a:pt x="17249" y="1969"/>
                </a:cubicBezTo>
                <a:cubicBezTo>
                  <a:pt x="17249" y="3056"/>
                  <a:pt x="14362" y="3937"/>
                  <a:pt x="10800" y="3937"/>
                </a:cubicBezTo>
                <a:cubicBezTo>
                  <a:pt x="7238" y="3937"/>
                  <a:pt x="4351" y="3056"/>
                  <a:pt x="4351" y="1969"/>
                </a:cubicBezTo>
                <a:cubicBezTo>
                  <a:pt x="4351" y="881"/>
                  <a:pt x="7238" y="0"/>
                  <a:pt x="10800" y="0"/>
                </a:cubicBezTo>
                <a:close/>
              </a:path>
            </a:pathLst>
          </a:custGeom>
          <a:solidFill>
            <a:schemeClr val="accent4"/>
          </a:solidFill>
          <a:ln w="12700">
            <a:miter lim="400000"/>
          </a:ln>
        </p:spPr>
        <p:txBody>
          <a:bodyPr lIns="50397" rIns="50397" anchor="ctr"/>
          <a:lstStyle/>
          <a:p>
            <a:pPr algn="ctr">
              <a:defRPr>
                <a:solidFill>
                  <a:srgbClr val="FFFFFF"/>
                </a:solidFill>
              </a:defRPr>
            </a:pPr>
            <a:endParaRPr/>
          </a:p>
        </p:txBody>
      </p:sp>
      <p:sp>
        <p:nvSpPr>
          <p:cNvPr id="372" name="Forma"/>
          <p:cNvSpPr/>
          <p:nvPr/>
        </p:nvSpPr>
        <p:spPr>
          <a:xfrm>
            <a:off x="4626320" y="3648112"/>
            <a:ext cx="180023" cy="589756"/>
          </a:xfrm>
          <a:custGeom>
            <a:avLst/>
            <a:gdLst/>
            <a:ahLst/>
            <a:cxnLst>
              <a:cxn ang="0">
                <a:pos x="wd2" y="hd2"/>
              </a:cxn>
              <a:cxn ang="5400000">
                <a:pos x="wd2" y="hd2"/>
              </a:cxn>
              <a:cxn ang="10800000">
                <a:pos x="wd2" y="hd2"/>
              </a:cxn>
              <a:cxn ang="16200000">
                <a:pos x="wd2" y="hd2"/>
              </a:cxn>
            </a:cxnLst>
            <a:rect l="0" t="0" r="r" b="b"/>
            <a:pathLst>
              <a:path w="21600" h="21600" extrusionOk="0">
                <a:moveTo>
                  <a:pt x="3600" y="4506"/>
                </a:moveTo>
                <a:lnTo>
                  <a:pt x="18000" y="4506"/>
                </a:lnTo>
                <a:cubicBezTo>
                  <a:pt x="19988" y="4506"/>
                  <a:pt x="21600" y="4998"/>
                  <a:pt x="21600" y="5605"/>
                </a:cubicBezTo>
                <a:lnTo>
                  <a:pt x="21600" y="12284"/>
                </a:lnTo>
                <a:cubicBezTo>
                  <a:pt x="21600" y="12841"/>
                  <a:pt x="20242" y="13302"/>
                  <a:pt x="18472" y="13354"/>
                </a:cubicBezTo>
                <a:lnTo>
                  <a:pt x="14879" y="21600"/>
                </a:lnTo>
                <a:lnTo>
                  <a:pt x="6721" y="21600"/>
                </a:lnTo>
                <a:lnTo>
                  <a:pt x="3128" y="13354"/>
                </a:lnTo>
                <a:cubicBezTo>
                  <a:pt x="1358" y="13302"/>
                  <a:pt x="0" y="12841"/>
                  <a:pt x="0" y="12284"/>
                </a:cubicBezTo>
                <a:lnTo>
                  <a:pt x="0" y="5605"/>
                </a:lnTo>
                <a:cubicBezTo>
                  <a:pt x="0" y="4998"/>
                  <a:pt x="1612" y="4506"/>
                  <a:pt x="3600" y="4506"/>
                </a:cubicBezTo>
                <a:close/>
                <a:moveTo>
                  <a:pt x="10800" y="0"/>
                </a:moveTo>
                <a:cubicBezTo>
                  <a:pt x="14362" y="0"/>
                  <a:pt x="17249" y="881"/>
                  <a:pt x="17249" y="1969"/>
                </a:cubicBezTo>
                <a:cubicBezTo>
                  <a:pt x="17249" y="3056"/>
                  <a:pt x="14362" y="3937"/>
                  <a:pt x="10800" y="3937"/>
                </a:cubicBezTo>
                <a:cubicBezTo>
                  <a:pt x="7238" y="3937"/>
                  <a:pt x="4351" y="3056"/>
                  <a:pt x="4351" y="1969"/>
                </a:cubicBezTo>
                <a:cubicBezTo>
                  <a:pt x="4351" y="881"/>
                  <a:pt x="7238" y="0"/>
                  <a:pt x="10800" y="0"/>
                </a:cubicBezTo>
                <a:close/>
              </a:path>
            </a:pathLst>
          </a:custGeom>
          <a:solidFill>
            <a:schemeClr val="accent4"/>
          </a:solidFill>
          <a:ln w="12700">
            <a:miter lim="400000"/>
          </a:ln>
        </p:spPr>
        <p:txBody>
          <a:bodyPr lIns="50397" rIns="50397" anchor="ctr"/>
          <a:lstStyle/>
          <a:p>
            <a:pPr algn="ctr">
              <a:defRPr>
                <a:solidFill>
                  <a:srgbClr val="FFFFFF"/>
                </a:solidFill>
              </a:defRPr>
            </a:pPr>
            <a:endParaRPr/>
          </a:p>
        </p:txBody>
      </p:sp>
      <p:grpSp>
        <p:nvGrpSpPr>
          <p:cNvPr id="375" name="Raggruppa"/>
          <p:cNvGrpSpPr/>
          <p:nvPr/>
        </p:nvGrpSpPr>
        <p:grpSpPr>
          <a:xfrm>
            <a:off x="4547609" y="4256240"/>
            <a:ext cx="1349236" cy="1349236"/>
            <a:chOff x="0" y="0"/>
            <a:chExt cx="1224000" cy="1224000"/>
          </a:xfrm>
        </p:grpSpPr>
        <p:sp>
          <p:nvSpPr>
            <p:cNvPr id="373" name="Cerchio"/>
            <p:cNvSpPr/>
            <p:nvPr/>
          </p:nvSpPr>
          <p:spPr>
            <a:xfrm>
              <a:off x="0" y="0"/>
              <a:ext cx="1224000" cy="1224000"/>
            </a:xfrm>
            <a:prstGeom prst="ellipse">
              <a:avLst/>
            </a:prstGeom>
            <a:gradFill flip="none" rotWithShape="1">
              <a:gsLst>
                <a:gs pos="0">
                  <a:srgbClr val="940000"/>
                </a:gs>
                <a:gs pos="50000">
                  <a:srgbClr val="D50000"/>
                </a:gs>
                <a:gs pos="100000">
                  <a:srgbClr val="FF0000"/>
                </a:gs>
              </a:gsLst>
              <a:lin ang="16200000" scaled="0"/>
            </a:gradFill>
            <a:ln w="12700" cap="flat">
              <a:noFill/>
              <a:miter lim="400000"/>
            </a:ln>
            <a:effectLst/>
          </p:spPr>
          <p:txBody>
            <a:bodyPr wrap="square" lIns="50397" tIns="50397" rIns="50397" bIns="50397" numCol="1" anchor="ctr">
              <a:noAutofit/>
            </a:bodyPr>
            <a:lstStyle/>
            <a:p>
              <a:pPr algn="ctr">
                <a:defRPr sz="1200" baseline="30000">
                  <a:solidFill>
                    <a:srgbClr val="FFFFFF"/>
                  </a:solidFill>
                  <a:latin typeface="Arial"/>
                  <a:ea typeface="Arial"/>
                  <a:cs typeface="Arial"/>
                  <a:sym typeface="Arial"/>
                </a:defRPr>
              </a:pPr>
              <a:endParaRPr sz="1323"/>
            </a:p>
          </p:txBody>
        </p:sp>
        <p:sp>
          <p:nvSpPr>
            <p:cNvPr id="374" name="~10% di mortalità a 30 giorni‡4"/>
            <p:cNvSpPr txBox="1"/>
            <p:nvPr/>
          </p:nvSpPr>
          <p:spPr>
            <a:xfrm>
              <a:off x="179250" y="347247"/>
              <a:ext cx="865500" cy="5295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a:defRPr sz="1700" b="1">
                  <a:solidFill>
                    <a:srgbClr val="FFFFFF"/>
                  </a:solidFill>
                  <a:latin typeface="Arial"/>
                  <a:ea typeface="Arial"/>
                  <a:cs typeface="Arial"/>
                  <a:sym typeface="Arial"/>
                </a:defRPr>
              </a:pPr>
              <a:r>
                <a:rPr sz="1874"/>
                <a:t>~10%</a:t>
              </a:r>
              <a:br>
                <a:rPr sz="1874"/>
              </a:br>
              <a:r>
                <a:rPr sz="1102"/>
                <a:t>di mortalità a 30 giorni</a:t>
              </a:r>
              <a:r>
                <a:rPr sz="1102" baseline="30000"/>
                <a:t>‡4</a:t>
              </a:r>
            </a:p>
          </p:txBody>
        </p:sp>
      </p:grpSp>
      <p:sp>
        <p:nvSpPr>
          <p:cNvPr id="376" name="Forma"/>
          <p:cNvSpPr/>
          <p:nvPr/>
        </p:nvSpPr>
        <p:spPr>
          <a:xfrm>
            <a:off x="5377373" y="3648112"/>
            <a:ext cx="180023" cy="589756"/>
          </a:xfrm>
          <a:custGeom>
            <a:avLst/>
            <a:gdLst/>
            <a:ahLst/>
            <a:cxnLst>
              <a:cxn ang="0">
                <a:pos x="wd2" y="hd2"/>
              </a:cxn>
              <a:cxn ang="5400000">
                <a:pos x="wd2" y="hd2"/>
              </a:cxn>
              <a:cxn ang="10800000">
                <a:pos x="wd2" y="hd2"/>
              </a:cxn>
              <a:cxn ang="16200000">
                <a:pos x="wd2" y="hd2"/>
              </a:cxn>
            </a:cxnLst>
            <a:rect l="0" t="0" r="r" b="b"/>
            <a:pathLst>
              <a:path w="21600" h="21600" extrusionOk="0">
                <a:moveTo>
                  <a:pt x="3600" y="4506"/>
                </a:moveTo>
                <a:lnTo>
                  <a:pt x="18000" y="4506"/>
                </a:lnTo>
                <a:cubicBezTo>
                  <a:pt x="19988" y="4506"/>
                  <a:pt x="21600" y="4998"/>
                  <a:pt x="21600" y="5605"/>
                </a:cubicBezTo>
                <a:lnTo>
                  <a:pt x="21600" y="12284"/>
                </a:lnTo>
                <a:cubicBezTo>
                  <a:pt x="21600" y="12841"/>
                  <a:pt x="20242" y="13302"/>
                  <a:pt x="18472" y="13354"/>
                </a:cubicBezTo>
                <a:lnTo>
                  <a:pt x="14879" y="21600"/>
                </a:lnTo>
                <a:lnTo>
                  <a:pt x="6721" y="21600"/>
                </a:lnTo>
                <a:lnTo>
                  <a:pt x="3128" y="13354"/>
                </a:lnTo>
                <a:cubicBezTo>
                  <a:pt x="1358" y="13302"/>
                  <a:pt x="0" y="12841"/>
                  <a:pt x="0" y="12284"/>
                </a:cubicBezTo>
                <a:lnTo>
                  <a:pt x="0" y="5605"/>
                </a:lnTo>
                <a:cubicBezTo>
                  <a:pt x="0" y="4998"/>
                  <a:pt x="1612" y="4506"/>
                  <a:pt x="3600" y="4506"/>
                </a:cubicBezTo>
                <a:close/>
                <a:moveTo>
                  <a:pt x="10800" y="0"/>
                </a:moveTo>
                <a:cubicBezTo>
                  <a:pt x="14362" y="0"/>
                  <a:pt x="17249" y="881"/>
                  <a:pt x="17249" y="1969"/>
                </a:cubicBezTo>
                <a:cubicBezTo>
                  <a:pt x="17249" y="3056"/>
                  <a:pt x="14362" y="3937"/>
                  <a:pt x="10800" y="3937"/>
                </a:cubicBezTo>
                <a:cubicBezTo>
                  <a:pt x="7238" y="3937"/>
                  <a:pt x="4351" y="3056"/>
                  <a:pt x="4351" y="1969"/>
                </a:cubicBezTo>
                <a:cubicBezTo>
                  <a:pt x="4351" y="881"/>
                  <a:pt x="7238" y="0"/>
                  <a:pt x="10800" y="0"/>
                </a:cubicBezTo>
                <a:close/>
              </a:path>
            </a:pathLst>
          </a:custGeom>
          <a:solidFill>
            <a:schemeClr val="accent4"/>
          </a:solidFill>
          <a:ln w="12700">
            <a:miter lim="400000"/>
          </a:ln>
        </p:spPr>
        <p:txBody>
          <a:bodyPr lIns="50397" rIns="50397" anchor="ctr"/>
          <a:lstStyle/>
          <a:p>
            <a:pPr algn="ctr">
              <a:defRPr>
                <a:solidFill>
                  <a:srgbClr val="FFFFFF"/>
                </a:solidFill>
              </a:defRPr>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La durata media della degenza ospedaliera aumenta con ciascuna riospedalizzazione per HF"/>
          <p:cNvSpPr txBox="1"/>
          <p:nvPr/>
        </p:nvSpPr>
        <p:spPr>
          <a:xfrm>
            <a:off x="529" y="883231"/>
            <a:ext cx="10079567" cy="8252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397" rIns="50397">
            <a:spAutoFit/>
          </a:bodyPr>
          <a:lstStyle>
            <a:lvl1pPr defTabSz="685800">
              <a:lnSpc>
                <a:spcPct val="90000"/>
              </a:lnSpc>
              <a:defRPr sz="2700" b="1"/>
            </a:lvl1pPr>
          </a:lstStyle>
          <a:p>
            <a:pPr algn="ctr"/>
            <a:r>
              <a:rPr sz="2646" b="0" dirty="0">
                <a:latin typeface="Calibri" panose="020F0502020204030204" pitchFamily="34" charset="0"/>
                <a:cs typeface="Calibri" panose="020F0502020204030204" pitchFamily="34" charset="0"/>
              </a:rPr>
              <a:t>La </a:t>
            </a:r>
            <a:r>
              <a:rPr sz="2646" b="0" dirty="0" err="1">
                <a:latin typeface="Calibri" panose="020F0502020204030204" pitchFamily="34" charset="0"/>
                <a:cs typeface="Calibri" panose="020F0502020204030204" pitchFamily="34" charset="0"/>
              </a:rPr>
              <a:t>durata</a:t>
            </a:r>
            <a:r>
              <a:rPr sz="2646" b="0" dirty="0">
                <a:latin typeface="Calibri" panose="020F0502020204030204" pitchFamily="34" charset="0"/>
                <a:cs typeface="Calibri" panose="020F0502020204030204" pitchFamily="34" charset="0"/>
              </a:rPr>
              <a:t> media </a:t>
            </a:r>
            <a:r>
              <a:rPr sz="2646" b="0" dirty="0" err="1">
                <a:latin typeface="Calibri" panose="020F0502020204030204" pitchFamily="34" charset="0"/>
                <a:cs typeface="Calibri" panose="020F0502020204030204" pitchFamily="34" charset="0"/>
              </a:rPr>
              <a:t>della</a:t>
            </a:r>
            <a:r>
              <a:rPr sz="2646" b="0" dirty="0">
                <a:latin typeface="Calibri" panose="020F0502020204030204" pitchFamily="34" charset="0"/>
                <a:cs typeface="Calibri" panose="020F0502020204030204" pitchFamily="34" charset="0"/>
              </a:rPr>
              <a:t> </a:t>
            </a:r>
            <a:r>
              <a:rPr sz="2646" b="0" dirty="0" err="1">
                <a:latin typeface="Calibri" panose="020F0502020204030204" pitchFamily="34" charset="0"/>
                <a:cs typeface="Calibri" panose="020F0502020204030204" pitchFamily="34" charset="0"/>
              </a:rPr>
              <a:t>degenza</a:t>
            </a:r>
            <a:r>
              <a:rPr sz="2646" b="0" dirty="0">
                <a:latin typeface="Calibri" panose="020F0502020204030204" pitchFamily="34" charset="0"/>
                <a:cs typeface="Calibri" panose="020F0502020204030204" pitchFamily="34" charset="0"/>
              </a:rPr>
              <a:t> </a:t>
            </a:r>
            <a:r>
              <a:rPr sz="2646" b="0" dirty="0" err="1">
                <a:latin typeface="Calibri" panose="020F0502020204030204" pitchFamily="34" charset="0"/>
                <a:cs typeface="Calibri" panose="020F0502020204030204" pitchFamily="34" charset="0"/>
              </a:rPr>
              <a:t>ospedaliera</a:t>
            </a:r>
            <a:r>
              <a:rPr sz="2646" b="0" dirty="0">
                <a:latin typeface="Calibri" panose="020F0502020204030204" pitchFamily="34" charset="0"/>
                <a:cs typeface="Calibri" panose="020F0502020204030204" pitchFamily="34" charset="0"/>
              </a:rPr>
              <a:t> </a:t>
            </a:r>
            <a:r>
              <a:rPr sz="2646" b="0" dirty="0" err="1">
                <a:latin typeface="Calibri" panose="020F0502020204030204" pitchFamily="34" charset="0"/>
                <a:cs typeface="Calibri" panose="020F0502020204030204" pitchFamily="34" charset="0"/>
              </a:rPr>
              <a:t>aumenta</a:t>
            </a:r>
            <a:r>
              <a:rPr sz="2646" b="0" dirty="0">
                <a:latin typeface="Calibri" panose="020F0502020204030204" pitchFamily="34" charset="0"/>
                <a:cs typeface="Calibri" panose="020F0502020204030204" pitchFamily="34" charset="0"/>
              </a:rPr>
              <a:t> con </a:t>
            </a:r>
            <a:r>
              <a:rPr sz="2646" b="0" dirty="0" err="1">
                <a:latin typeface="Calibri" panose="020F0502020204030204" pitchFamily="34" charset="0"/>
                <a:cs typeface="Calibri" panose="020F0502020204030204" pitchFamily="34" charset="0"/>
              </a:rPr>
              <a:t>ciascuna</a:t>
            </a:r>
            <a:r>
              <a:rPr sz="2646" b="0" dirty="0">
                <a:latin typeface="Calibri" panose="020F0502020204030204" pitchFamily="34" charset="0"/>
                <a:cs typeface="Calibri" panose="020F0502020204030204" pitchFamily="34" charset="0"/>
              </a:rPr>
              <a:t> </a:t>
            </a:r>
            <a:r>
              <a:rPr sz="2646" b="0" dirty="0" err="1">
                <a:latin typeface="Calibri" panose="020F0502020204030204" pitchFamily="34" charset="0"/>
                <a:cs typeface="Calibri" panose="020F0502020204030204" pitchFamily="34" charset="0"/>
              </a:rPr>
              <a:t>riospedalizzazione</a:t>
            </a:r>
            <a:r>
              <a:rPr sz="2646" b="0" dirty="0">
                <a:latin typeface="Calibri" panose="020F0502020204030204" pitchFamily="34" charset="0"/>
                <a:cs typeface="Calibri" panose="020F0502020204030204" pitchFamily="34" charset="0"/>
              </a:rPr>
              <a:t> per HF</a:t>
            </a:r>
          </a:p>
        </p:txBody>
      </p:sp>
      <p:sp>
        <p:nvSpPr>
          <p:cNvPr id="404" name="278.307 pazienti statunitensi con ≥1 ospedalizzazioni e una dichiarazione di HF sono stati seguiti dalla prima ospedalizzazione per HF per 24 mesi o fino a esclusione o fine della disponibilità dei dati"/>
          <p:cNvSpPr txBox="1"/>
          <p:nvPr/>
        </p:nvSpPr>
        <p:spPr>
          <a:xfrm>
            <a:off x="156046" y="6614490"/>
            <a:ext cx="4643187" cy="5182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397" rIns="50397" anchor="ctr">
            <a:spAutoFit/>
          </a:bodyPr>
          <a:lstStyle>
            <a:lvl1pPr>
              <a:defRPr sz="900">
                <a:solidFill>
                  <a:srgbClr val="888888"/>
                </a:solidFill>
              </a:defRPr>
            </a:lvl1pPr>
          </a:lstStyle>
          <a:p>
            <a:r>
              <a:rPr sz="992" dirty="0"/>
              <a:t>278.307 </a:t>
            </a:r>
            <a:r>
              <a:rPr sz="992" dirty="0" err="1"/>
              <a:t>pazienti</a:t>
            </a:r>
            <a:r>
              <a:rPr sz="992" dirty="0"/>
              <a:t> </a:t>
            </a:r>
            <a:r>
              <a:rPr sz="992" dirty="0" err="1"/>
              <a:t>statunitensi</a:t>
            </a:r>
            <a:r>
              <a:rPr sz="992" dirty="0"/>
              <a:t> con ≥1 </a:t>
            </a:r>
            <a:r>
              <a:rPr sz="992" dirty="0" err="1"/>
              <a:t>ospedalizzazioni</a:t>
            </a:r>
            <a:r>
              <a:rPr sz="992" dirty="0"/>
              <a:t> e </a:t>
            </a:r>
            <a:r>
              <a:rPr sz="992" dirty="0" err="1"/>
              <a:t>una</a:t>
            </a:r>
            <a:r>
              <a:rPr sz="992" dirty="0"/>
              <a:t> </a:t>
            </a:r>
            <a:r>
              <a:rPr sz="992" dirty="0" err="1"/>
              <a:t>dichiarazione</a:t>
            </a:r>
            <a:r>
              <a:rPr sz="992" dirty="0"/>
              <a:t> di HF </a:t>
            </a:r>
            <a:r>
              <a:rPr sz="992" dirty="0" err="1"/>
              <a:t>sono</a:t>
            </a:r>
            <a:r>
              <a:rPr sz="992" dirty="0"/>
              <a:t> </a:t>
            </a:r>
            <a:r>
              <a:rPr sz="992" dirty="0" err="1"/>
              <a:t>stati</a:t>
            </a:r>
            <a:r>
              <a:rPr sz="992" dirty="0"/>
              <a:t> </a:t>
            </a:r>
            <a:r>
              <a:rPr sz="992" dirty="0" err="1"/>
              <a:t>seguiti</a:t>
            </a:r>
            <a:r>
              <a:rPr sz="992" dirty="0"/>
              <a:t> </a:t>
            </a:r>
            <a:r>
              <a:rPr sz="992" dirty="0" err="1"/>
              <a:t>dalla</a:t>
            </a:r>
            <a:r>
              <a:rPr sz="992" dirty="0"/>
              <a:t> prima </a:t>
            </a:r>
            <a:r>
              <a:rPr sz="992" dirty="0" err="1"/>
              <a:t>ospedalizzazione</a:t>
            </a:r>
            <a:r>
              <a:rPr sz="992" dirty="0"/>
              <a:t> per HF per 24 </a:t>
            </a:r>
            <a:r>
              <a:rPr sz="992" dirty="0" err="1"/>
              <a:t>mesi</a:t>
            </a:r>
            <a:r>
              <a:rPr sz="992" dirty="0"/>
              <a:t> o </a:t>
            </a:r>
            <a:r>
              <a:rPr sz="992" dirty="0" err="1"/>
              <a:t>fino</a:t>
            </a:r>
            <a:r>
              <a:rPr sz="992" dirty="0"/>
              <a:t> a </a:t>
            </a:r>
            <a:r>
              <a:rPr sz="992" dirty="0" err="1"/>
              <a:t>esclusione</a:t>
            </a:r>
            <a:r>
              <a:rPr sz="992" dirty="0"/>
              <a:t> o fine </a:t>
            </a:r>
            <a:r>
              <a:rPr sz="992" dirty="0" err="1"/>
              <a:t>della</a:t>
            </a:r>
            <a:r>
              <a:rPr sz="992" dirty="0"/>
              <a:t> </a:t>
            </a:r>
            <a:r>
              <a:rPr sz="992" dirty="0" err="1"/>
              <a:t>disponibilità</a:t>
            </a:r>
            <a:r>
              <a:rPr sz="992" dirty="0"/>
              <a:t> </a:t>
            </a:r>
            <a:r>
              <a:rPr sz="992" dirty="0" err="1"/>
              <a:t>dei</a:t>
            </a:r>
            <a:r>
              <a:rPr sz="992" dirty="0"/>
              <a:t> </a:t>
            </a:r>
            <a:r>
              <a:rPr sz="992" dirty="0" err="1"/>
              <a:t>dati</a:t>
            </a:r>
            <a:endParaRPr sz="992" dirty="0"/>
          </a:p>
        </p:txBody>
      </p:sp>
      <p:sp>
        <p:nvSpPr>
          <p:cNvPr id="405" name="Korves et al. Presentato a American Heart Association Quality of Care and Outcomes Research in Cardiovascular Disease and Stroke 2010 Scientific Sessions, Washington, D.C., 19–21 maggio 2010"/>
          <p:cNvSpPr txBox="1"/>
          <p:nvPr/>
        </p:nvSpPr>
        <p:spPr>
          <a:xfrm>
            <a:off x="4952675" y="6452220"/>
            <a:ext cx="4238458" cy="6601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397" rIns="50397" anchor="ctr">
            <a:spAutoFit/>
          </a:bodyPr>
          <a:lstStyle/>
          <a:p>
            <a:pPr algn="r">
              <a:defRPr sz="900">
                <a:solidFill>
                  <a:srgbClr val="888888"/>
                </a:solidFill>
              </a:defRPr>
            </a:pPr>
            <a:endParaRPr sz="992" dirty="0"/>
          </a:p>
          <a:p>
            <a:pPr algn="r">
              <a:defRPr sz="900">
                <a:solidFill>
                  <a:srgbClr val="888888"/>
                </a:solidFill>
              </a:defRPr>
            </a:pPr>
            <a:r>
              <a:rPr sz="992" dirty="0"/>
              <a:t>Korves et al. </a:t>
            </a:r>
            <a:r>
              <a:rPr sz="992" dirty="0" err="1"/>
              <a:t>Presentato</a:t>
            </a:r>
            <a:r>
              <a:rPr sz="992" dirty="0"/>
              <a:t> a American Heart Association Quality of Care and Outcomes Research in Cardiovascular Disease and Stroke 2010 Scientific Sessions, Washington, D.C., 19–21 </a:t>
            </a:r>
            <a:r>
              <a:rPr sz="992" dirty="0" err="1"/>
              <a:t>maggio</a:t>
            </a:r>
            <a:r>
              <a:rPr sz="992" dirty="0"/>
              <a:t> 2010</a:t>
            </a:r>
          </a:p>
        </p:txBody>
      </p:sp>
      <p:sp>
        <p:nvSpPr>
          <p:cNvPr id="406" name="Durata media della degenza (giorni)"/>
          <p:cNvSpPr txBox="1"/>
          <p:nvPr/>
        </p:nvSpPr>
        <p:spPr>
          <a:xfrm rot="16200000">
            <a:off x="-1311721" y="4057482"/>
            <a:ext cx="4149828" cy="3448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397" rIns="50397">
            <a:spAutoFit/>
          </a:bodyPr>
          <a:lstStyle>
            <a:lvl1pPr algn="ctr">
              <a:defRPr sz="1600">
                <a:solidFill>
                  <a:srgbClr val="474749"/>
                </a:solidFill>
                <a:latin typeface="Arial"/>
                <a:ea typeface="Arial"/>
                <a:cs typeface="Arial"/>
                <a:sym typeface="Arial"/>
              </a:defRPr>
            </a:lvl1pPr>
          </a:lstStyle>
          <a:p>
            <a:r>
              <a:rPr sz="1764"/>
              <a:t>Durata media della degenza (giorni)</a:t>
            </a:r>
          </a:p>
        </p:txBody>
      </p:sp>
      <p:sp>
        <p:nvSpPr>
          <p:cNvPr id="407" name="8,5…"/>
          <p:cNvSpPr txBox="1"/>
          <p:nvPr/>
        </p:nvSpPr>
        <p:spPr>
          <a:xfrm>
            <a:off x="1120412" y="2189489"/>
            <a:ext cx="414364" cy="39156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397" rIns="50397">
            <a:spAutoFit/>
          </a:bodyPr>
          <a:lstStyle/>
          <a:p>
            <a:pPr algn="r">
              <a:spcBef>
                <a:spcPts val="3638"/>
              </a:spcBef>
              <a:defRPr sz="1600">
                <a:solidFill>
                  <a:srgbClr val="474749"/>
                </a:solidFill>
                <a:latin typeface="Arial"/>
                <a:ea typeface="Arial"/>
                <a:cs typeface="Arial"/>
                <a:sym typeface="Arial"/>
              </a:defRPr>
            </a:pPr>
            <a:r>
              <a:rPr sz="1764"/>
              <a:t>8,5</a:t>
            </a:r>
            <a:endParaRPr sz="2646"/>
          </a:p>
          <a:p>
            <a:pPr algn="r">
              <a:spcBef>
                <a:spcPts val="3638"/>
              </a:spcBef>
              <a:defRPr sz="1600">
                <a:solidFill>
                  <a:srgbClr val="474749"/>
                </a:solidFill>
                <a:latin typeface="Arial"/>
                <a:ea typeface="Arial"/>
                <a:cs typeface="Arial"/>
                <a:sym typeface="Arial"/>
              </a:defRPr>
            </a:pPr>
            <a:r>
              <a:rPr sz="1764"/>
              <a:t>8,0</a:t>
            </a:r>
            <a:endParaRPr sz="2646"/>
          </a:p>
          <a:p>
            <a:pPr algn="r">
              <a:spcBef>
                <a:spcPts val="3638"/>
              </a:spcBef>
              <a:defRPr sz="1600">
                <a:solidFill>
                  <a:srgbClr val="474749"/>
                </a:solidFill>
                <a:latin typeface="Arial"/>
                <a:ea typeface="Arial"/>
                <a:cs typeface="Arial"/>
                <a:sym typeface="Arial"/>
              </a:defRPr>
            </a:pPr>
            <a:r>
              <a:rPr sz="1764"/>
              <a:t>7,5</a:t>
            </a:r>
            <a:endParaRPr sz="2646"/>
          </a:p>
          <a:p>
            <a:pPr algn="r">
              <a:spcBef>
                <a:spcPts val="3638"/>
              </a:spcBef>
              <a:defRPr sz="1600">
                <a:solidFill>
                  <a:srgbClr val="474749"/>
                </a:solidFill>
                <a:latin typeface="Arial"/>
                <a:ea typeface="Arial"/>
                <a:cs typeface="Arial"/>
                <a:sym typeface="Arial"/>
              </a:defRPr>
            </a:pPr>
            <a:r>
              <a:rPr sz="1764"/>
              <a:t>7,0</a:t>
            </a:r>
            <a:endParaRPr sz="2646"/>
          </a:p>
          <a:p>
            <a:pPr algn="r">
              <a:spcBef>
                <a:spcPts val="3638"/>
              </a:spcBef>
              <a:defRPr sz="1600">
                <a:solidFill>
                  <a:srgbClr val="474749"/>
                </a:solidFill>
                <a:latin typeface="Arial"/>
                <a:ea typeface="Arial"/>
                <a:cs typeface="Arial"/>
                <a:sym typeface="Arial"/>
              </a:defRPr>
            </a:pPr>
            <a:r>
              <a:rPr sz="1764"/>
              <a:t>6,5</a:t>
            </a:r>
            <a:endParaRPr sz="2646"/>
          </a:p>
          <a:p>
            <a:pPr algn="r">
              <a:spcBef>
                <a:spcPts val="3638"/>
              </a:spcBef>
              <a:defRPr sz="1600">
                <a:solidFill>
                  <a:srgbClr val="474749"/>
                </a:solidFill>
                <a:latin typeface="Arial"/>
                <a:ea typeface="Arial"/>
                <a:cs typeface="Arial"/>
                <a:sym typeface="Arial"/>
              </a:defRPr>
            </a:pPr>
            <a:r>
              <a:rPr sz="1764"/>
              <a:t>6,0</a:t>
            </a:r>
          </a:p>
        </p:txBody>
      </p:sp>
      <p:sp>
        <p:nvSpPr>
          <p:cNvPr id="408" name="Prima Seconda Terza Quarta Quinta"/>
          <p:cNvSpPr txBox="1"/>
          <p:nvPr/>
        </p:nvSpPr>
        <p:spPr>
          <a:xfrm>
            <a:off x="2261577" y="6055743"/>
            <a:ext cx="6583218" cy="3231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397" rIns="50397">
            <a:spAutoFit/>
          </a:bodyPr>
          <a:lstStyle/>
          <a:p>
            <a:pPr>
              <a:lnSpc>
                <a:spcPct val="85000"/>
              </a:lnSpc>
              <a:tabLst>
                <a:tab pos="209988" algn="r"/>
                <a:tab pos="1553912" algn="r"/>
                <a:tab pos="2813841" algn="r"/>
                <a:tab pos="4017773" algn="r"/>
                <a:tab pos="5249704" algn="r"/>
              </a:tabLst>
              <a:defRPr sz="1600">
                <a:solidFill>
                  <a:srgbClr val="474749"/>
                </a:solidFill>
                <a:latin typeface="Arial"/>
                <a:ea typeface="Arial"/>
                <a:cs typeface="Arial"/>
                <a:sym typeface="Arial"/>
              </a:defRPr>
            </a:pPr>
            <a:r>
              <a:rPr sz="1764" dirty="0"/>
              <a:t>Prima</a:t>
            </a:r>
            <a:r>
              <a:rPr sz="1764" baseline="30000" dirty="0"/>
              <a:t>	</a:t>
            </a:r>
            <a:r>
              <a:rPr lang="it-IT" sz="1764" baseline="30000" dirty="0"/>
              <a:t> </a:t>
            </a:r>
            <a:r>
              <a:rPr sz="1764" dirty="0" err="1"/>
              <a:t>Seconda</a:t>
            </a:r>
            <a:r>
              <a:rPr sz="1764" dirty="0"/>
              <a:t>	</a:t>
            </a:r>
            <a:r>
              <a:rPr lang="it-IT" sz="1764" dirty="0"/>
              <a:t>   </a:t>
            </a:r>
            <a:r>
              <a:rPr sz="1764" dirty="0" err="1"/>
              <a:t>Terza</a:t>
            </a:r>
            <a:r>
              <a:rPr sz="1764" dirty="0"/>
              <a:t>	</a:t>
            </a:r>
            <a:r>
              <a:rPr sz="1764" dirty="0" err="1"/>
              <a:t>Quarta</a:t>
            </a:r>
            <a:r>
              <a:rPr sz="1764" dirty="0"/>
              <a:t>	Quinta</a:t>
            </a:r>
          </a:p>
        </p:txBody>
      </p:sp>
      <p:sp>
        <p:nvSpPr>
          <p:cNvPr id="409" name="Ospedalizzazione"/>
          <p:cNvSpPr txBox="1"/>
          <p:nvPr/>
        </p:nvSpPr>
        <p:spPr>
          <a:xfrm>
            <a:off x="3803115" y="6275587"/>
            <a:ext cx="2537392" cy="3448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397" rIns="50397">
            <a:spAutoFit/>
          </a:bodyPr>
          <a:lstStyle>
            <a:lvl1pPr algn="ctr">
              <a:defRPr sz="1600">
                <a:solidFill>
                  <a:srgbClr val="474749"/>
                </a:solidFill>
                <a:latin typeface="Arial"/>
                <a:ea typeface="Arial"/>
                <a:cs typeface="Arial"/>
                <a:sym typeface="Arial"/>
              </a:defRPr>
            </a:lvl1pPr>
          </a:lstStyle>
          <a:p>
            <a:r>
              <a:rPr sz="1764" dirty="0" err="1"/>
              <a:t>Ospedalizzazione</a:t>
            </a:r>
            <a:endParaRPr sz="1764" dirty="0"/>
          </a:p>
        </p:txBody>
      </p:sp>
      <p:sp>
        <p:nvSpPr>
          <p:cNvPr id="410" name="Durata della degenza ospedaliera in seguito a ospedalizzazione per HF"/>
          <p:cNvSpPr txBox="1"/>
          <p:nvPr/>
        </p:nvSpPr>
        <p:spPr>
          <a:xfrm>
            <a:off x="1395933" y="1679887"/>
            <a:ext cx="7708642" cy="313163"/>
          </a:xfrm>
          <a:prstGeom prst="rect">
            <a:avLst/>
          </a:prstGeom>
          <a:ln>
            <a:solidFill>
              <a:schemeClr val="bg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lIns="50397" rIns="50397">
            <a:spAutoFit/>
          </a:bodyPr>
          <a:lstStyle/>
          <a:p>
            <a:pPr algn="ctr">
              <a:defRPr sz="1400" b="1">
                <a:latin typeface="Arial"/>
                <a:ea typeface="Arial"/>
                <a:cs typeface="Arial"/>
                <a:sym typeface="Arial"/>
              </a:defRPr>
            </a:pPr>
            <a:r>
              <a:rPr sz="1543" dirty="0" err="1">
                <a:sym typeface="Arial"/>
              </a:rPr>
              <a:t>Durata</a:t>
            </a:r>
            <a:r>
              <a:rPr sz="1543" dirty="0">
                <a:sym typeface="Arial"/>
              </a:rPr>
              <a:t> </a:t>
            </a:r>
            <a:r>
              <a:rPr sz="1543" dirty="0" err="1">
                <a:sym typeface="Arial"/>
              </a:rPr>
              <a:t>della</a:t>
            </a:r>
            <a:r>
              <a:rPr sz="1543" dirty="0">
                <a:sym typeface="Arial"/>
              </a:rPr>
              <a:t> </a:t>
            </a:r>
            <a:r>
              <a:rPr sz="1543" dirty="0" err="1">
                <a:sym typeface="Arial"/>
              </a:rPr>
              <a:t>degenza</a:t>
            </a:r>
            <a:r>
              <a:rPr sz="1543" dirty="0">
                <a:sym typeface="Arial"/>
              </a:rPr>
              <a:t> </a:t>
            </a:r>
            <a:r>
              <a:rPr sz="1543" dirty="0" err="1">
                <a:sym typeface="Arial"/>
              </a:rPr>
              <a:t>ospedaliera</a:t>
            </a:r>
            <a:r>
              <a:rPr sz="1543" dirty="0">
                <a:sym typeface="Arial"/>
              </a:rPr>
              <a:t> in </a:t>
            </a:r>
            <a:r>
              <a:rPr sz="1543" dirty="0" err="1">
                <a:sym typeface="Arial"/>
              </a:rPr>
              <a:t>seguito</a:t>
            </a:r>
            <a:r>
              <a:rPr sz="1543" dirty="0">
                <a:sym typeface="Arial"/>
              </a:rPr>
              <a:t> a </a:t>
            </a:r>
            <a:r>
              <a:rPr sz="1543" dirty="0" err="1">
                <a:sym typeface="Arial"/>
              </a:rPr>
              <a:t>ospedalizzazione</a:t>
            </a:r>
            <a:r>
              <a:rPr sz="1543" dirty="0">
                <a:sym typeface="Arial"/>
              </a:rPr>
              <a:t> per HF</a:t>
            </a:r>
          </a:p>
        </p:txBody>
      </p:sp>
      <p:sp>
        <p:nvSpPr>
          <p:cNvPr id="411" name="Tutti gli HF…"/>
          <p:cNvSpPr txBox="1"/>
          <p:nvPr/>
        </p:nvSpPr>
        <p:spPr>
          <a:xfrm>
            <a:off x="6925847" y="3886915"/>
            <a:ext cx="1193424" cy="13548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397" rIns="50397">
            <a:spAutoFit/>
          </a:bodyPr>
          <a:lstStyle/>
          <a:p>
            <a:pPr>
              <a:defRPr sz="1600">
                <a:solidFill>
                  <a:srgbClr val="474749"/>
                </a:solidFill>
                <a:latin typeface="Arial"/>
                <a:ea typeface="Arial"/>
                <a:cs typeface="Arial"/>
                <a:sym typeface="Arial"/>
              </a:defRPr>
            </a:pPr>
            <a:r>
              <a:rPr sz="1764"/>
              <a:t>Tutti gli HF</a:t>
            </a:r>
            <a:endParaRPr sz="2646"/>
          </a:p>
          <a:p>
            <a:pPr>
              <a:defRPr sz="1600">
                <a:solidFill>
                  <a:srgbClr val="474749"/>
                </a:solidFill>
                <a:latin typeface="Arial"/>
                <a:ea typeface="Arial"/>
                <a:cs typeface="Arial"/>
                <a:sym typeface="Arial"/>
              </a:defRPr>
            </a:pPr>
            <a:r>
              <a:rPr sz="1764"/>
              <a:t>HFrEF</a:t>
            </a:r>
          </a:p>
          <a:p>
            <a:pPr>
              <a:defRPr sz="1600">
                <a:solidFill>
                  <a:srgbClr val="474749"/>
                </a:solidFill>
                <a:latin typeface="Arial"/>
                <a:ea typeface="Arial"/>
                <a:cs typeface="Arial"/>
                <a:sym typeface="Arial"/>
              </a:defRPr>
            </a:pPr>
            <a:r>
              <a:rPr sz="1764"/>
              <a:t>HFpEF</a:t>
            </a:r>
          </a:p>
          <a:p>
            <a:pPr>
              <a:defRPr sz="1600">
                <a:solidFill>
                  <a:srgbClr val="474749"/>
                </a:solidFill>
                <a:latin typeface="Arial"/>
                <a:ea typeface="Arial"/>
                <a:cs typeface="Arial"/>
                <a:sym typeface="Arial"/>
              </a:defRPr>
            </a:pPr>
            <a:r>
              <a:rPr sz="1764"/>
              <a:t>HF acuto</a:t>
            </a:r>
            <a:endParaRPr sz="2646"/>
          </a:p>
          <a:p>
            <a:pPr>
              <a:defRPr sz="1600">
                <a:solidFill>
                  <a:srgbClr val="474749"/>
                </a:solidFill>
                <a:latin typeface="Arial"/>
                <a:ea typeface="Arial"/>
                <a:cs typeface="Arial"/>
                <a:sym typeface="Arial"/>
              </a:defRPr>
            </a:pPr>
            <a:r>
              <a:rPr sz="1764"/>
              <a:t>HF cronico</a:t>
            </a:r>
          </a:p>
        </p:txBody>
      </p:sp>
      <p:sp>
        <p:nvSpPr>
          <p:cNvPr id="412" name="Linea"/>
          <p:cNvSpPr/>
          <p:nvPr/>
        </p:nvSpPr>
        <p:spPr>
          <a:xfrm flipH="1">
            <a:off x="6661607" y="4077659"/>
            <a:ext cx="237991" cy="1"/>
          </a:xfrm>
          <a:prstGeom prst="line">
            <a:avLst/>
          </a:prstGeom>
          <a:ln w="19050">
            <a:solidFill>
              <a:srgbClr val="634329"/>
            </a:solidFill>
          </a:ln>
        </p:spPr>
        <p:txBody>
          <a:bodyPr lIns="50397" rIns="50397"/>
          <a:lstStyle/>
          <a:p>
            <a:endParaRPr/>
          </a:p>
        </p:txBody>
      </p:sp>
      <p:sp>
        <p:nvSpPr>
          <p:cNvPr id="413" name="Quadrato"/>
          <p:cNvSpPr/>
          <p:nvPr/>
        </p:nvSpPr>
        <p:spPr>
          <a:xfrm rot="18900000">
            <a:off x="6589862" y="4021661"/>
            <a:ext cx="110246" cy="110246"/>
          </a:xfrm>
          <a:prstGeom prst="rect">
            <a:avLst/>
          </a:prstGeom>
          <a:solidFill>
            <a:srgbClr val="634329"/>
          </a:solidFill>
          <a:ln w="12700">
            <a:miter lim="400000"/>
          </a:ln>
        </p:spPr>
        <p:txBody>
          <a:bodyPr lIns="50397" rIns="50397" anchor="ctr"/>
          <a:lstStyle/>
          <a:p>
            <a:pPr algn="ctr">
              <a:defRPr b="1">
                <a:solidFill>
                  <a:srgbClr val="474749"/>
                </a:solidFill>
                <a:latin typeface="Arial"/>
                <a:ea typeface="Arial"/>
                <a:cs typeface="Arial"/>
                <a:sym typeface="Arial"/>
              </a:defRPr>
            </a:pPr>
            <a:endParaRPr/>
          </a:p>
        </p:txBody>
      </p:sp>
      <p:sp>
        <p:nvSpPr>
          <p:cNvPr id="414" name="Quadrato"/>
          <p:cNvSpPr/>
          <p:nvPr/>
        </p:nvSpPr>
        <p:spPr>
          <a:xfrm rot="18900000">
            <a:off x="6824352" y="4021661"/>
            <a:ext cx="110246" cy="110246"/>
          </a:xfrm>
          <a:prstGeom prst="rect">
            <a:avLst/>
          </a:prstGeom>
          <a:solidFill>
            <a:srgbClr val="634329"/>
          </a:solidFill>
          <a:ln w="12700">
            <a:miter lim="400000"/>
          </a:ln>
        </p:spPr>
        <p:txBody>
          <a:bodyPr lIns="50397" rIns="50397" anchor="ctr"/>
          <a:lstStyle/>
          <a:p>
            <a:pPr algn="ctr">
              <a:defRPr b="1">
                <a:solidFill>
                  <a:srgbClr val="474749"/>
                </a:solidFill>
                <a:latin typeface="Arial"/>
                <a:ea typeface="Arial"/>
                <a:cs typeface="Arial"/>
                <a:sym typeface="Arial"/>
              </a:defRPr>
            </a:pPr>
            <a:endParaRPr/>
          </a:p>
        </p:txBody>
      </p:sp>
      <p:sp>
        <p:nvSpPr>
          <p:cNvPr id="415" name="Linea"/>
          <p:cNvSpPr/>
          <p:nvPr/>
        </p:nvSpPr>
        <p:spPr>
          <a:xfrm flipH="1">
            <a:off x="6661607" y="4347147"/>
            <a:ext cx="237991" cy="1"/>
          </a:xfrm>
          <a:prstGeom prst="line">
            <a:avLst/>
          </a:prstGeom>
          <a:ln w="19050">
            <a:solidFill>
              <a:srgbClr val="FBAF17"/>
            </a:solidFill>
          </a:ln>
        </p:spPr>
        <p:txBody>
          <a:bodyPr lIns="50397" rIns="50397"/>
          <a:lstStyle/>
          <a:p>
            <a:endParaRPr/>
          </a:p>
        </p:txBody>
      </p:sp>
      <p:sp>
        <p:nvSpPr>
          <p:cNvPr id="416" name="Quadrato"/>
          <p:cNvSpPr/>
          <p:nvPr/>
        </p:nvSpPr>
        <p:spPr>
          <a:xfrm>
            <a:off x="6589862" y="4291149"/>
            <a:ext cx="110246" cy="110246"/>
          </a:xfrm>
          <a:prstGeom prst="rect">
            <a:avLst/>
          </a:prstGeom>
          <a:solidFill>
            <a:srgbClr val="FBAF17"/>
          </a:solidFill>
          <a:ln w="12700">
            <a:miter lim="400000"/>
          </a:ln>
        </p:spPr>
        <p:txBody>
          <a:bodyPr lIns="50397" rIns="50397" anchor="ctr"/>
          <a:lstStyle/>
          <a:p>
            <a:pPr algn="ctr">
              <a:defRPr b="1">
                <a:solidFill>
                  <a:srgbClr val="474749"/>
                </a:solidFill>
                <a:latin typeface="Arial"/>
                <a:ea typeface="Arial"/>
                <a:cs typeface="Arial"/>
                <a:sym typeface="Arial"/>
              </a:defRPr>
            </a:pPr>
            <a:endParaRPr/>
          </a:p>
        </p:txBody>
      </p:sp>
      <p:sp>
        <p:nvSpPr>
          <p:cNvPr id="417" name="Quadrato"/>
          <p:cNvSpPr/>
          <p:nvPr/>
        </p:nvSpPr>
        <p:spPr>
          <a:xfrm>
            <a:off x="6824352" y="4291149"/>
            <a:ext cx="110246" cy="110246"/>
          </a:xfrm>
          <a:prstGeom prst="rect">
            <a:avLst/>
          </a:prstGeom>
          <a:solidFill>
            <a:srgbClr val="FBAF17"/>
          </a:solidFill>
          <a:ln w="12700">
            <a:miter lim="400000"/>
          </a:ln>
        </p:spPr>
        <p:txBody>
          <a:bodyPr lIns="50397" rIns="50397" anchor="ctr"/>
          <a:lstStyle/>
          <a:p>
            <a:pPr algn="ctr">
              <a:defRPr b="1">
                <a:solidFill>
                  <a:srgbClr val="474749"/>
                </a:solidFill>
                <a:latin typeface="Arial"/>
                <a:ea typeface="Arial"/>
                <a:cs typeface="Arial"/>
                <a:sym typeface="Arial"/>
              </a:defRPr>
            </a:pPr>
            <a:endParaRPr/>
          </a:p>
        </p:txBody>
      </p:sp>
      <p:sp>
        <p:nvSpPr>
          <p:cNvPr id="418" name="Linea"/>
          <p:cNvSpPr/>
          <p:nvPr/>
        </p:nvSpPr>
        <p:spPr>
          <a:xfrm flipH="1">
            <a:off x="6645860" y="4599136"/>
            <a:ext cx="253739" cy="1"/>
          </a:xfrm>
          <a:prstGeom prst="line">
            <a:avLst/>
          </a:prstGeom>
          <a:ln w="19050">
            <a:solidFill>
              <a:srgbClr val="EC8026"/>
            </a:solidFill>
          </a:ln>
        </p:spPr>
        <p:txBody>
          <a:bodyPr lIns="50397" rIns="50397"/>
          <a:lstStyle/>
          <a:p>
            <a:endParaRPr/>
          </a:p>
        </p:txBody>
      </p:sp>
      <p:sp>
        <p:nvSpPr>
          <p:cNvPr id="419" name="Triangolo"/>
          <p:cNvSpPr/>
          <p:nvPr/>
        </p:nvSpPr>
        <p:spPr>
          <a:xfrm>
            <a:off x="6589862" y="4543138"/>
            <a:ext cx="110246" cy="110245"/>
          </a:xfrm>
          <a:prstGeom prst="triangle">
            <a:avLst/>
          </a:prstGeom>
          <a:solidFill>
            <a:srgbClr val="EC8026"/>
          </a:solidFill>
          <a:ln w="12700">
            <a:miter lim="400000"/>
          </a:ln>
        </p:spPr>
        <p:txBody>
          <a:bodyPr lIns="50397" rIns="50397" anchor="ctr"/>
          <a:lstStyle/>
          <a:p>
            <a:pPr algn="ctr">
              <a:defRPr b="1">
                <a:solidFill>
                  <a:srgbClr val="474749"/>
                </a:solidFill>
                <a:latin typeface="Arial"/>
                <a:ea typeface="Arial"/>
                <a:cs typeface="Arial"/>
                <a:sym typeface="Arial"/>
              </a:defRPr>
            </a:pPr>
            <a:endParaRPr/>
          </a:p>
        </p:txBody>
      </p:sp>
      <p:sp>
        <p:nvSpPr>
          <p:cNvPr id="420" name="Triangolo"/>
          <p:cNvSpPr/>
          <p:nvPr/>
        </p:nvSpPr>
        <p:spPr>
          <a:xfrm>
            <a:off x="6824352" y="4543138"/>
            <a:ext cx="110246" cy="110245"/>
          </a:xfrm>
          <a:prstGeom prst="triangle">
            <a:avLst/>
          </a:prstGeom>
          <a:solidFill>
            <a:srgbClr val="EC8026"/>
          </a:solidFill>
          <a:ln w="12700">
            <a:miter lim="400000"/>
          </a:ln>
        </p:spPr>
        <p:txBody>
          <a:bodyPr lIns="50397" rIns="50397" anchor="ctr"/>
          <a:lstStyle/>
          <a:p>
            <a:pPr algn="ctr">
              <a:defRPr b="1">
                <a:solidFill>
                  <a:srgbClr val="474749"/>
                </a:solidFill>
                <a:latin typeface="Arial"/>
                <a:ea typeface="Arial"/>
                <a:cs typeface="Arial"/>
                <a:sym typeface="Arial"/>
              </a:defRPr>
            </a:pPr>
            <a:endParaRPr/>
          </a:p>
        </p:txBody>
      </p:sp>
      <p:sp>
        <p:nvSpPr>
          <p:cNvPr id="421" name="Linea"/>
          <p:cNvSpPr/>
          <p:nvPr/>
        </p:nvSpPr>
        <p:spPr>
          <a:xfrm flipH="1">
            <a:off x="6661607" y="4896624"/>
            <a:ext cx="237991" cy="1"/>
          </a:xfrm>
          <a:prstGeom prst="line">
            <a:avLst/>
          </a:prstGeom>
          <a:ln w="19050">
            <a:solidFill>
              <a:srgbClr val="C55A11"/>
            </a:solidFill>
          </a:ln>
        </p:spPr>
        <p:txBody>
          <a:bodyPr lIns="50397" rIns="50397"/>
          <a:lstStyle/>
          <a:p>
            <a:endParaRPr/>
          </a:p>
        </p:txBody>
      </p:sp>
      <p:sp>
        <p:nvSpPr>
          <p:cNvPr id="422" name="Linea"/>
          <p:cNvSpPr/>
          <p:nvPr/>
        </p:nvSpPr>
        <p:spPr>
          <a:xfrm flipH="1">
            <a:off x="6661607" y="5162612"/>
            <a:ext cx="237991" cy="1"/>
          </a:xfrm>
          <a:prstGeom prst="line">
            <a:avLst/>
          </a:prstGeom>
          <a:ln w="19050">
            <a:solidFill>
              <a:srgbClr val="923222"/>
            </a:solidFill>
          </a:ln>
        </p:spPr>
        <p:txBody>
          <a:bodyPr lIns="50397" rIns="50397"/>
          <a:lstStyle/>
          <a:p>
            <a:endParaRPr/>
          </a:p>
        </p:txBody>
      </p:sp>
      <p:grpSp>
        <p:nvGrpSpPr>
          <p:cNvPr id="425" name="Raggruppa"/>
          <p:cNvGrpSpPr/>
          <p:nvPr/>
        </p:nvGrpSpPr>
        <p:grpSpPr>
          <a:xfrm>
            <a:off x="6588064" y="4838828"/>
            <a:ext cx="113840" cy="113840"/>
            <a:chOff x="0" y="0"/>
            <a:chExt cx="103272" cy="103272"/>
          </a:xfrm>
        </p:grpSpPr>
        <p:sp>
          <p:nvSpPr>
            <p:cNvPr id="423" name="Linea"/>
            <p:cNvSpPr/>
            <p:nvPr/>
          </p:nvSpPr>
          <p:spPr>
            <a:xfrm>
              <a:off x="1122" y="0"/>
              <a:ext cx="101029" cy="103273"/>
            </a:xfrm>
            <a:prstGeom prst="line">
              <a:avLst/>
            </a:prstGeom>
            <a:noFill/>
            <a:ln w="19050" cap="flat">
              <a:solidFill>
                <a:srgbClr val="C55A11"/>
              </a:solidFill>
              <a:prstDash val="solid"/>
              <a:round/>
            </a:ln>
            <a:effectLst/>
          </p:spPr>
          <p:txBody>
            <a:bodyPr wrap="square" lIns="50397" tIns="50397" rIns="50397" bIns="50397" numCol="1" anchor="t">
              <a:noAutofit/>
            </a:bodyPr>
            <a:lstStyle/>
            <a:p>
              <a:endParaRPr/>
            </a:p>
          </p:txBody>
        </p:sp>
        <p:sp>
          <p:nvSpPr>
            <p:cNvPr id="424" name="Linea"/>
            <p:cNvSpPr/>
            <p:nvPr/>
          </p:nvSpPr>
          <p:spPr>
            <a:xfrm flipV="1">
              <a:off x="0" y="1122"/>
              <a:ext cx="103273" cy="101029"/>
            </a:xfrm>
            <a:prstGeom prst="line">
              <a:avLst/>
            </a:prstGeom>
            <a:noFill/>
            <a:ln w="19050" cap="flat">
              <a:solidFill>
                <a:srgbClr val="C55A11"/>
              </a:solidFill>
              <a:prstDash val="solid"/>
              <a:round/>
            </a:ln>
            <a:effectLst/>
          </p:spPr>
          <p:txBody>
            <a:bodyPr wrap="square" lIns="50397" tIns="50397" rIns="50397" bIns="50397" numCol="1" anchor="t">
              <a:noAutofit/>
            </a:bodyPr>
            <a:lstStyle/>
            <a:p>
              <a:endParaRPr/>
            </a:p>
          </p:txBody>
        </p:sp>
      </p:grpSp>
      <p:grpSp>
        <p:nvGrpSpPr>
          <p:cNvPr id="428" name="Raggruppa"/>
          <p:cNvGrpSpPr/>
          <p:nvPr/>
        </p:nvGrpSpPr>
        <p:grpSpPr>
          <a:xfrm>
            <a:off x="6822554" y="4838828"/>
            <a:ext cx="113840" cy="113840"/>
            <a:chOff x="0" y="0"/>
            <a:chExt cx="103272" cy="103272"/>
          </a:xfrm>
        </p:grpSpPr>
        <p:sp>
          <p:nvSpPr>
            <p:cNvPr id="426" name="Linea"/>
            <p:cNvSpPr/>
            <p:nvPr/>
          </p:nvSpPr>
          <p:spPr>
            <a:xfrm>
              <a:off x="1122" y="0"/>
              <a:ext cx="101029" cy="103273"/>
            </a:xfrm>
            <a:prstGeom prst="line">
              <a:avLst/>
            </a:prstGeom>
            <a:noFill/>
            <a:ln w="19050" cap="flat">
              <a:solidFill>
                <a:srgbClr val="C55A11"/>
              </a:solidFill>
              <a:prstDash val="solid"/>
              <a:round/>
            </a:ln>
            <a:effectLst/>
          </p:spPr>
          <p:txBody>
            <a:bodyPr wrap="square" lIns="50397" tIns="50397" rIns="50397" bIns="50397" numCol="1" anchor="t">
              <a:noAutofit/>
            </a:bodyPr>
            <a:lstStyle/>
            <a:p>
              <a:endParaRPr/>
            </a:p>
          </p:txBody>
        </p:sp>
        <p:sp>
          <p:nvSpPr>
            <p:cNvPr id="427" name="Linea"/>
            <p:cNvSpPr/>
            <p:nvPr/>
          </p:nvSpPr>
          <p:spPr>
            <a:xfrm flipV="1">
              <a:off x="0" y="1122"/>
              <a:ext cx="103273" cy="101029"/>
            </a:xfrm>
            <a:prstGeom prst="line">
              <a:avLst/>
            </a:prstGeom>
            <a:noFill/>
            <a:ln w="19050" cap="flat">
              <a:solidFill>
                <a:srgbClr val="C55A11"/>
              </a:solidFill>
              <a:prstDash val="solid"/>
              <a:round/>
            </a:ln>
            <a:effectLst/>
          </p:spPr>
          <p:txBody>
            <a:bodyPr wrap="square" lIns="50397" tIns="50397" rIns="50397" bIns="50397" numCol="1" anchor="t">
              <a:noAutofit/>
            </a:bodyPr>
            <a:lstStyle/>
            <a:p>
              <a:endParaRPr/>
            </a:p>
          </p:txBody>
        </p:sp>
      </p:grpSp>
      <p:grpSp>
        <p:nvGrpSpPr>
          <p:cNvPr id="434" name="Raggruppa"/>
          <p:cNvGrpSpPr/>
          <p:nvPr/>
        </p:nvGrpSpPr>
        <p:grpSpPr>
          <a:xfrm>
            <a:off x="6574551" y="5100985"/>
            <a:ext cx="139972" cy="132722"/>
            <a:chOff x="0" y="0"/>
            <a:chExt cx="126979" cy="120401"/>
          </a:xfrm>
        </p:grpSpPr>
        <p:sp>
          <p:nvSpPr>
            <p:cNvPr id="429" name="Linea"/>
            <p:cNvSpPr/>
            <p:nvPr/>
          </p:nvSpPr>
          <p:spPr>
            <a:xfrm flipH="1" flipV="1">
              <a:off x="19568" y="0"/>
              <a:ext cx="42617" cy="57837"/>
            </a:xfrm>
            <a:prstGeom prst="line">
              <a:avLst/>
            </a:prstGeom>
            <a:noFill/>
            <a:ln w="19050" cap="flat">
              <a:solidFill>
                <a:srgbClr val="923222"/>
              </a:solidFill>
              <a:prstDash val="solid"/>
              <a:round/>
            </a:ln>
            <a:effectLst/>
          </p:spPr>
          <p:txBody>
            <a:bodyPr wrap="square" lIns="50397" tIns="50397" rIns="50397" bIns="50397" numCol="1" anchor="t">
              <a:noAutofit/>
            </a:bodyPr>
            <a:lstStyle/>
            <a:p>
              <a:endParaRPr/>
            </a:p>
          </p:txBody>
        </p:sp>
        <p:sp>
          <p:nvSpPr>
            <p:cNvPr id="430" name="Linea"/>
            <p:cNvSpPr/>
            <p:nvPr/>
          </p:nvSpPr>
          <p:spPr>
            <a:xfrm flipH="1">
              <a:off x="58462" y="5364"/>
              <a:ext cx="44204" cy="56633"/>
            </a:xfrm>
            <a:prstGeom prst="line">
              <a:avLst/>
            </a:prstGeom>
            <a:noFill/>
            <a:ln w="19050" cap="flat">
              <a:solidFill>
                <a:srgbClr val="923222"/>
              </a:solidFill>
              <a:prstDash val="solid"/>
              <a:round/>
            </a:ln>
            <a:effectLst/>
          </p:spPr>
          <p:txBody>
            <a:bodyPr wrap="square" lIns="50397" tIns="50397" rIns="50397" bIns="50397" numCol="1" anchor="t">
              <a:noAutofit/>
            </a:bodyPr>
            <a:lstStyle/>
            <a:p>
              <a:endParaRPr/>
            </a:p>
          </p:txBody>
        </p:sp>
        <p:sp>
          <p:nvSpPr>
            <p:cNvPr id="431" name="Linea"/>
            <p:cNvSpPr/>
            <p:nvPr/>
          </p:nvSpPr>
          <p:spPr>
            <a:xfrm flipH="1" flipV="1">
              <a:off x="62722" y="54128"/>
              <a:ext cx="64258" cy="32130"/>
            </a:xfrm>
            <a:prstGeom prst="line">
              <a:avLst/>
            </a:prstGeom>
            <a:noFill/>
            <a:ln w="19050" cap="flat">
              <a:solidFill>
                <a:srgbClr val="923222"/>
              </a:solidFill>
              <a:prstDash val="solid"/>
              <a:round/>
            </a:ln>
            <a:effectLst/>
          </p:spPr>
          <p:txBody>
            <a:bodyPr wrap="square" lIns="50397" tIns="50397" rIns="50397" bIns="50397" numCol="1" anchor="t">
              <a:noAutofit/>
            </a:bodyPr>
            <a:lstStyle/>
            <a:p>
              <a:endParaRPr/>
            </a:p>
          </p:txBody>
        </p:sp>
        <p:sp>
          <p:nvSpPr>
            <p:cNvPr id="432" name="Linea"/>
            <p:cNvSpPr/>
            <p:nvPr/>
          </p:nvSpPr>
          <p:spPr>
            <a:xfrm flipV="1">
              <a:off x="0" y="52687"/>
              <a:ext cx="65877" cy="28663"/>
            </a:xfrm>
            <a:prstGeom prst="line">
              <a:avLst/>
            </a:prstGeom>
            <a:noFill/>
            <a:ln w="19050" cap="flat">
              <a:solidFill>
                <a:srgbClr val="923222"/>
              </a:solidFill>
              <a:prstDash val="solid"/>
              <a:round/>
            </a:ln>
            <a:effectLst/>
          </p:spPr>
          <p:txBody>
            <a:bodyPr wrap="square" lIns="50397" tIns="50397" rIns="50397" bIns="50397" numCol="1" anchor="t">
              <a:noAutofit/>
            </a:bodyPr>
            <a:lstStyle/>
            <a:p>
              <a:endParaRPr/>
            </a:p>
          </p:txBody>
        </p:sp>
        <p:sp>
          <p:nvSpPr>
            <p:cNvPr id="433" name="Linea"/>
            <p:cNvSpPr/>
            <p:nvPr/>
          </p:nvSpPr>
          <p:spPr>
            <a:xfrm flipH="1" flipV="1">
              <a:off x="61512" y="48560"/>
              <a:ext cx="2" cy="71842"/>
            </a:xfrm>
            <a:prstGeom prst="line">
              <a:avLst/>
            </a:prstGeom>
            <a:noFill/>
            <a:ln w="19050" cap="flat">
              <a:solidFill>
                <a:srgbClr val="923222"/>
              </a:solidFill>
              <a:prstDash val="solid"/>
              <a:round/>
            </a:ln>
            <a:effectLst/>
          </p:spPr>
          <p:txBody>
            <a:bodyPr wrap="square" lIns="50397" tIns="50397" rIns="50397" bIns="50397" numCol="1" anchor="t">
              <a:noAutofit/>
            </a:bodyPr>
            <a:lstStyle/>
            <a:p>
              <a:endParaRPr/>
            </a:p>
          </p:txBody>
        </p:sp>
      </p:grpSp>
      <p:grpSp>
        <p:nvGrpSpPr>
          <p:cNvPr id="440" name="Raggruppa"/>
          <p:cNvGrpSpPr/>
          <p:nvPr/>
        </p:nvGrpSpPr>
        <p:grpSpPr>
          <a:xfrm>
            <a:off x="6809041" y="5100985"/>
            <a:ext cx="139972" cy="132722"/>
            <a:chOff x="0" y="0"/>
            <a:chExt cx="126979" cy="120401"/>
          </a:xfrm>
        </p:grpSpPr>
        <p:sp>
          <p:nvSpPr>
            <p:cNvPr id="435" name="Linea"/>
            <p:cNvSpPr/>
            <p:nvPr/>
          </p:nvSpPr>
          <p:spPr>
            <a:xfrm flipH="1" flipV="1">
              <a:off x="19568" y="0"/>
              <a:ext cx="42617" cy="57837"/>
            </a:xfrm>
            <a:prstGeom prst="line">
              <a:avLst/>
            </a:prstGeom>
            <a:noFill/>
            <a:ln w="19050" cap="flat">
              <a:solidFill>
                <a:srgbClr val="923222"/>
              </a:solidFill>
              <a:prstDash val="solid"/>
              <a:round/>
            </a:ln>
            <a:effectLst/>
          </p:spPr>
          <p:txBody>
            <a:bodyPr wrap="square" lIns="50397" tIns="50397" rIns="50397" bIns="50397" numCol="1" anchor="t">
              <a:noAutofit/>
            </a:bodyPr>
            <a:lstStyle/>
            <a:p>
              <a:endParaRPr/>
            </a:p>
          </p:txBody>
        </p:sp>
        <p:sp>
          <p:nvSpPr>
            <p:cNvPr id="436" name="Linea"/>
            <p:cNvSpPr/>
            <p:nvPr/>
          </p:nvSpPr>
          <p:spPr>
            <a:xfrm flipH="1">
              <a:off x="58462" y="5364"/>
              <a:ext cx="44204" cy="56633"/>
            </a:xfrm>
            <a:prstGeom prst="line">
              <a:avLst/>
            </a:prstGeom>
            <a:noFill/>
            <a:ln w="19050" cap="flat">
              <a:solidFill>
                <a:srgbClr val="923222"/>
              </a:solidFill>
              <a:prstDash val="solid"/>
              <a:round/>
            </a:ln>
            <a:effectLst/>
          </p:spPr>
          <p:txBody>
            <a:bodyPr wrap="square" lIns="50397" tIns="50397" rIns="50397" bIns="50397" numCol="1" anchor="t">
              <a:noAutofit/>
            </a:bodyPr>
            <a:lstStyle/>
            <a:p>
              <a:endParaRPr/>
            </a:p>
          </p:txBody>
        </p:sp>
        <p:sp>
          <p:nvSpPr>
            <p:cNvPr id="437" name="Linea"/>
            <p:cNvSpPr/>
            <p:nvPr/>
          </p:nvSpPr>
          <p:spPr>
            <a:xfrm flipH="1" flipV="1">
              <a:off x="62722" y="54128"/>
              <a:ext cx="64258" cy="32130"/>
            </a:xfrm>
            <a:prstGeom prst="line">
              <a:avLst/>
            </a:prstGeom>
            <a:noFill/>
            <a:ln w="19050" cap="flat">
              <a:solidFill>
                <a:srgbClr val="923222"/>
              </a:solidFill>
              <a:prstDash val="solid"/>
              <a:round/>
            </a:ln>
            <a:effectLst/>
          </p:spPr>
          <p:txBody>
            <a:bodyPr wrap="square" lIns="50397" tIns="50397" rIns="50397" bIns="50397" numCol="1" anchor="t">
              <a:noAutofit/>
            </a:bodyPr>
            <a:lstStyle/>
            <a:p>
              <a:endParaRPr/>
            </a:p>
          </p:txBody>
        </p:sp>
        <p:sp>
          <p:nvSpPr>
            <p:cNvPr id="438" name="Linea"/>
            <p:cNvSpPr/>
            <p:nvPr/>
          </p:nvSpPr>
          <p:spPr>
            <a:xfrm flipV="1">
              <a:off x="0" y="52687"/>
              <a:ext cx="65877" cy="28663"/>
            </a:xfrm>
            <a:prstGeom prst="line">
              <a:avLst/>
            </a:prstGeom>
            <a:noFill/>
            <a:ln w="19050" cap="flat">
              <a:solidFill>
                <a:srgbClr val="923222"/>
              </a:solidFill>
              <a:prstDash val="solid"/>
              <a:round/>
            </a:ln>
            <a:effectLst/>
          </p:spPr>
          <p:txBody>
            <a:bodyPr wrap="square" lIns="50397" tIns="50397" rIns="50397" bIns="50397" numCol="1" anchor="t">
              <a:noAutofit/>
            </a:bodyPr>
            <a:lstStyle/>
            <a:p>
              <a:endParaRPr/>
            </a:p>
          </p:txBody>
        </p:sp>
        <p:sp>
          <p:nvSpPr>
            <p:cNvPr id="439" name="Linea"/>
            <p:cNvSpPr/>
            <p:nvPr/>
          </p:nvSpPr>
          <p:spPr>
            <a:xfrm flipH="1" flipV="1">
              <a:off x="61512" y="48560"/>
              <a:ext cx="2" cy="71842"/>
            </a:xfrm>
            <a:prstGeom prst="line">
              <a:avLst/>
            </a:prstGeom>
            <a:noFill/>
            <a:ln w="19050" cap="flat">
              <a:solidFill>
                <a:srgbClr val="923222"/>
              </a:solidFill>
              <a:prstDash val="solid"/>
              <a:round/>
            </a:ln>
            <a:effectLst/>
          </p:spPr>
          <p:txBody>
            <a:bodyPr wrap="square" lIns="50397" tIns="50397" rIns="50397" bIns="50397" numCol="1" anchor="t">
              <a:noAutofit/>
            </a:bodyPr>
            <a:lstStyle/>
            <a:p>
              <a:endParaRPr/>
            </a:p>
          </p:txBody>
        </p:sp>
      </p:grpSp>
      <p:pic>
        <p:nvPicPr>
          <p:cNvPr id="441" name="image14.pdf" descr="image14.pdf"/>
          <p:cNvPicPr>
            <a:picLocks noChangeAspect="1"/>
          </p:cNvPicPr>
          <p:nvPr/>
        </p:nvPicPr>
        <p:blipFill>
          <a:blip r:embed="rId2"/>
          <a:stretch>
            <a:fillRect/>
          </a:stretch>
        </p:blipFill>
        <p:spPr>
          <a:xfrm>
            <a:off x="1614110" y="2229940"/>
            <a:ext cx="6289231" cy="3813088"/>
          </a:xfrm>
          <a:prstGeom prst="rect">
            <a:avLst/>
          </a:prstGeom>
          <a:ln w="12700">
            <a:miter lim="400000"/>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Il rischio di mortalità aumenta con ciascuna riospedalizzazione per HF"/>
          <p:cNvSpPr txBox="1"/>
          <p:nvPr/>
        </p:nvSpPr>
        <p:spPr>
          <a:xfrm>
            <a:off x="529" y="737113"/>
            <a:ext cx="10079566" cy="8252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397" rIns="50397">
            <a:spAutoFit/>
          </a:bodyPr>
          <a:lstStyle>
            <a:lvl1pPr defTabSz="685800">
              <a:lnSpc>
                <a:spcPct val="90000"/>
              </a:lnSpc>
              <a:defRPr sz="2700" b="1"/>
            </a:lvl1pPr>
          </a:lstStyle>
          <a:p>
            <a:pPr algn="ctr"/>
            <a:r>
              <a:rPr sz="2646" b="0" dirty="0">
                <a:latin typeface="Calibri" panose="020F0502020204030204" pitchFamily="34" charset="0"/>
                <a:cs typeface="Calibri" panose="020F0502020204030204" pitchFamily="34" charset="0"/>
              </a:rPr>
              <a:t>Il </a:t>
            </a:r>
            <a:r>
              <a:rPr sz="2646" b="0" dirty="0" err="1">
                <a:latin typeface="Calibri" panose="020F0502020204030204" pitchFamily="34" charset="0"/>
                <a:cs typeface="Calibri" panose="020F0502020204030204" pitchFamily="34" charset="0"/>
              </a:rPr>
              <a:t>rischio</a:t>
            </a:r>
            <a:r>
              <a:rPr sz="2646" b="0" dirty="0">
                <a:latin typeface="Calibri" panose="020F0502020204030204" pitchFamily="34" charset="0"/>
                <a:cs typeface="Calibri" panose="020F0502020204030204" pitchFamily="34" charset="0"/>
              </a:rPr>
              <a:t> di </a:t>
            </a:r>
            <a:r>
              <a:rPr sz="2646" b="0" dirty="0" err="1">
                <a:latin typeface="Calibri" panose="020F0502020204030204" pitchFamily="34" charset="0"/>
                <a:cs typeface="Calibri" panose="020F0502020204030204" pitchFamily="34" charset="0"/>
              </a:rPr>
              <a:t>mortalità</a:t>
            </a:r>
            <a:r>
              <a:rPr sz="2646" b="0" dirty="0">
                <a:latin typeface="Calibri" panose="020F0502020204030204" pitchFamily="34" charset="0"/>
                <a:cs typeface="Calibri" panose="020F0502020204030204" pitchFamily="34" charset="0"/>
              </a:rPr>
              <a:t> </a:t>
            </a:r>
            <a:r>
              <a:rPr sz="2646" b="0" dirty="0" err="1">
                <a:latin typeface="Calibri" panose="020F0502020204030204" pitchFamily="34" charset="0"/>
                <a:cs typeface="Calibri" panose="020F0502020204030204" pitchFamily="34" charset="0"/>
              </a:rPr>
              <a:t>aumenta</a:t>
            </a:r>
            <a:r>
              <a:rPr sz="2646" b="0" dirty="0">
                <a:latin typeface="Calibri" panose="020F0502020204030204" pitchFamily="34" charset="0"/>
                <a:cs typeface="Calibri" panose="020F0502020204030204" pitchFamily="34" charset="0"/>
              </a:rPr>
              <a:t> </a:t>
            </a:r>
            <a:r>
              <a:rPr lang="it-IT" sz="2646" b="0" dirty="0">
                <a:latin typeface="Calibri" panose="020F0502020204030204" pitchFamily="34" charset="0"/>
                <a:cs typeface="Calibri" panose="020F0502020204030204" pitchFamily="34" charset="0"/>
              </a:rPr>
              <a:t>progressivamente ad ogni ulteriore </a:t>
            </a:r>
            <a:r>
              <a:rPr lang="it-IT" sz="2646" b="0" dirty="0" err="1">
                <a:latin typeface="Calibri" panose="020F0502020204030204" pitchFamily="34" charset="0"/>
                <a:cs typeface="Calibri" panose="020F0502020204030204" pitchFamily="34" charset="0"/>
              </a:rPr>
              <a:t>ri</a:t>
            </a:r>
            <a:r>
              <a:rPr sz="2646" b="0" dirty="0" err="1">
                <a:latin typeface="Calibri" panose="020F0502020204030204" pitchFamily="34" charset="0"/>
                <a:cs typeface="Calibri" panose="020F0502020204030204" pitchFamily="34" charset="0"/>
              </a:rPr>
              <a:t>ospedalizzazione</a:t>
            </a:r>
            <a:r>
              <a:rPr sz="2646" b="0" dirty="0">
                <a:latin typeface="Calibri" panose="020F0502020204030204" pitchFamily="34" charset="0"/>
                <a:cs typeface="Calibri" panose="020F0502020204030204" pitchFamily="34" charset="0"/>
              </a:rPr>
              <a:t> per HF</a:t>
            </a:r>
          </a:p>
        </p:txBody>
      </p:sp>
      <p:sp>
        <p:nvSpPr>
          <p:cNvPr id="444" name="Dopo correzione per il rischio di mortalità al basale, è stato riscontrato che il rischio di morte aumenta progressivamente con ciascuna ospedalizzazione per HF"/>
          <p:cNvSpPr txBox="1"/>
          <p:nvPr/>
        </p:nvSpPr>
        <p:spPr>
          <a:xfrm>
            <a:off x="578004" y="6110300"/>
            <a:ext cx="8788122" cy="581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397" rIns="50397">
            <a:spAutoFit/>
          </a:bodyPr>
          <a:lstStyle>
            <a:lvl1pPr marL="171450" indent="-171450" defTabSz="685800">
              <a:lnSpc>
                <a:spcPct val="90000"/>
              </a:lnSpc>
              <a:spcBef>
                <a:spcPts val="700"/>
              </a:spcBef>
              <a:buClr>
                <a:srgbClr val="FBAF17"/>
              </a:buClr>
              <a:buSzPct val="100000"/>
              <a:buFont typeface="Arial"/>
              <a:buChar char="•"/>
              <a:defRPr sz="1600" spc="-30">
                <a:latin typeface="Arial"/>
                <a:ea typeface="Arial"/>
                <a:cs typeface="Arial"/>
                <a:sym typeface="Arial"/>
              </a:defRPr>
            </a:lvl1pPr>
          </a:lstStyle>
          <a:p>
            <a:r>
              <a:rPr sz="1764"/>
              <a:t>Dopo correzione per il rischio di mortalità al basale, è stato riscontrato che il rischio di morte aumenta progressivamente con ciascuna ospedalizzazione per HF</a:t>
            </a:r>
            <a:endParaRPr sz="2315" spc="-43"/>
          </a:p>
        </p:txBody>
      </p:sp>
      <p:sp>
        <p:nvSpPr>
          <p:cNvPr id="445" name="Lee et al. Am J Med 2009;122:162–69"/>
          <p:cNvSpPr txBox="1"/>
          <p:nvPr/>
        </p:nvSpPr>
        <p:spPr>
          <a:xfrm>
            <a:off x="4728566" y="6871398"/>
            <a:ext cx="5042156" cy="234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397" rIns="50397" anchor="ctr">
            <a:spAutoFit/>
          </a:bodyPr>
          <a:lstStyle>
            <a:lvl1pPr algn="r">
              <a:defRPr sz="900">
                <a:solidFill>
                  <a:srgbClr val="888888"/>
                </a:solidFill>
                <a:latin typeface="Arial"/>
                <a:ea typeface="Arial"/>
                <a:cs typeface="Arial"/>
                <a:sym typeface="Arial"/>
              </a:defRPr>
            </a:lvl1pPr>
          </a:lstStyle>
          <a:p>
            <a:r>
              <a:rPr sz="992"/>
              <a:t>Lee et al. Am J Med 2009;122:162–69 </a:t>
            </a:r>
          </a:p>
        </p:txBody>
      </p:sp>
      <p:sp>
        <p:nvSpPr>
          <p:cNvPr id="446" name="In base ai dati di 9.138 pazienti con HF arruolati nell’Enhanced Feedback For Effective Cardiac Treatment Study"/>
          <p:cNvSpPr txBox="1"/>
          <p:nvPr/>
        </p:nvSpPr>
        <p:spPr>
          <a:xfrm>
            <a:off x="746225" y="6742636"/>
            <a:ext cx="4198572" cy="376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397" rIns="50397">
            <a:spAutoFit/>
          </a:bodyPr>
          <a:lstStyle>
            <a:lvl1pPr>
              <a:defRPr sz="900">
                <a:solidFill>
                  <a:srgbClr val="888888"/>
                </a:solidFill>
                <a:latin typeface="Arial"/>
                <a:ea typeface="Arial"/>
                <a:cs typeface="Arial"/>
                <a:sym typeface="Arial"/>
              </a:defRPr>
            </a:lvl1pPr>
          </a:lstStyle>
          <a:p>
            <a:r>
              <a:rPr sz="992"/>
              <a:t>In base ai dati di 9.138 pazienti con HF arruolati nell’Enhanced Feedback For Effective Cardiac Treatment Study</a:t>
            </a:r>
          </a:p>
        </p:txBody>
      </p:sp>
      <p:sp>
        <p:nvSpPr>
          <p:cNvPr id="447" name="Rischio relativo di mortalità durante un follow-up di durata mediana pari a 1.024 giorni in funzione del numero di ospedalizzazioni rispetto ai pazienti che non vengono ri-ospedalizzati"/>
          <p:cNvSpPr txBox="1"/>
          <p:nvPr/>
        </p:nvSpPr>
        <p:spPr>
          <a:xfrm>
            <a:off x="578004" y="1583923"/>
            <a:ext cx="9163021" cy="533992"/>
          </a:xfrm>
          <a:prstGeom prst="rect">
            <a:avLst/>
          </a:prstGeom>
          <a:ln>
            <a:solidFill>
              <a:schemeClr val="bg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lIns="50397" rIns="50397">
            <a:spAutoFit/>
          </a:bodyPr>
          <a:lstStyle>
            <a:lvl1pPr>
              <a:defRPr sz="1400" b="1">
                <a:latin typeface="Arial"/>
                <a:ea typeface="Arial"/>
                <a:cs typeface="Arial"/>
                <a:sym typeface="Arial"/>
              </a:defRPr>
            </a:lvl1pPr>
          </a:lstStyle>
          <a:p>
            <a:r>
              <a:rPr sz="1543" b="0" dirty="0" err="1">
                <a:latin typeface="Verdana" panose="020B0604030504040204" pitchFamily="34" charset="0"/>
                <a:ea typeface="Verdana" panose="020B0604030504040204" pitchFamily="34" charset="0"/>
                <a:cs typeface="Verdana" panose="020B0604030504040204" pitchFamily="34" charset="0"/>
              </a:rPr>
              <a:t>Rischio</a:t>
            </a:r>
            <a:r>
              <a:rPr sz="1543" b="0" dirty="0">
                <a:latin typeface="Verdana" panose="020B0604030504040204" pitchFamily="34" charset="0"/>
                <a:ea typeface="Verdana" panose="020B0604030504040204" pitchFamily="34" charset="0"/>
                <a:cs typeface="Verdana" panose="020B0604030504040204" pitchFamily="34" charset="0"/>
              </a:rPr>
              <a:t> </a:t>
            </a:r>
            <a:r>
              <a:rPr sz="1543" b="0" dirty="0" err="1">
                <a:latin typeface="Verdana" panose="020B0604030504040204" pitchFamily="34" charset="0"/>
                <a:ea typeface="Verdana" panose="020B0604030504040204" pitchFamily="34" charset="0"/>
                <a:cs typeface="Verdana" panose="020B0604030504040204" pitchFamily="34" charset="0"/>
              </a:rPr>
              <a:t>relativo</a:t>
            </a:r>
            <a:r>
              <a:rPr sz="1543" b="0" dirty="0">
                <a:latin typeface="Verdana" panose="020B0604030504040204" pitchFamily="34" charset="0"/>
                <a:ea typeface="Verdana" panose="020B0604030504040204" pitchFamily="34" charset="0"/>
                <a:cs typeface="Verdana" panose="020B0604030504040204" pitchFamily="34" charset="0"/>
              </a:rPr>
              <a:t> di </a:t>
            </a:r>
            <a:r>
              <a:rPr sz="1543" b="0" dirty="0" err="1">
                <a:latin typeface="Verdana" panose="020B0604030504040204" pitchFamily="34" charset="0"/>
                <a:ea typeface="Verdana" panose="020B0604030504040204" pitchFamily="34" charset="0"/>
                <a:cs typeface="Verdana" panose="020B0604030504040204" pitchFamily="34" charset="0"/>
              </a:rPr>
              <a:t>mortalità</a:t>
            </a:r>
            <a:r>
              <a:rPr sz="1543" b="0" dirty="0">
                <a:latin typeface="Verdana" panose="020B0604030504040204" pitchFamily="34" charset="0"/>
                <a:ea typeface="Verdana" panose="020B0604030504040204" pitchFamily="34" charset="0"/>
                <a:cs typeface="Verdana" panose="020B0604030504040204" pitchFamily="34" charset="0"/>
              </a:rPr>
              <a:t> </a:t>
            </a:r>
            <a:r>
              <a:rPr sz="1543" b="0" dirty="0" err="1">
                <a:latin typeface="Verdana" panose="020B0604030504040204" pitchFamily="34" charset="0"/>
                <a:ea typeface="Verdana" panose="020B0604030504040204" pitchFamily="34" charset="0"/>
                <a:cs typeface="Verdana" panose="020B0604030504040204" pitchFamily="34" charset="0"/>
              </a:rPr>
              <a:t>durante</a:t>
            </a:r>
            <a:r>
              <a:rPr sz="1543" b="0" dirty="0">
                <a:latin typeface="Verdana" panose="020B0604030504040204" pitchFamily="34" charset="0"/>
                <a:ea typeface="Verdana" panose="020B0604030504040204" pitchFamily="34" charset="0"/>
                <a:cs typeface="Verdana" panose="020B0604030504040204" pitchFamily="34" charset="0"/>
              </a:rPr>
              <a:t> un follow-up di </a:t>
            </a:r>
            <a:r>
              <a:rPr sz="1543" b="0" dirty="0" err="1">
                <a:latin typeface="Verdana" panose="020B0604030504040204" pitchFamily="34" charset="0"/>
                <a:ea typeface="Verdana" panose="020B0604030504040204" pitchFamily="34" charset="0"/>
                <a:cs typeface="Verdana" panose="020B0604030504040204" pitchFamily="34" charset="0"/>
              </a:rPr>
              <a:t>durata</a:t>
            </a:r>
            <a:r>
              <a:rPr sz="1543" b="0" dirty="0">
                <a:latin typeface="Verdana" panose="020B0604030504040204" pitchFamily="34" charset="0"/>
                <a:ea typeface="Verdana" panose="020B0604030504040204" pitchFamily="34" charset="0"/>
                <a:cs typeface="Verdana" panose="020B0604030504040204" pitchFamily="34" charset="0"/>
              </a:rPr>
              <a:t> </a:t>
            </a:r>
            <a:r>
              <a:rPr sz="1543" b="0" dirty="0" err="1">
                <a:latin typeface="Verdana" panose="020B0604030504040204" pitchFamily="34" charset="0"/>
                <a:ea typeface="Verdana" panose="020B0604030504040204" pitchFamily="34" charset="0"/>
                <a:cs typeface="Verdana" panose="020B0604030504040204" pitchFamily="34" charset="0"/>
              </a:rPr>
              <a:t>mediana</a:t>
            </a:r>
            <a:r>
              <a:rPr sz="1543" b="0" dirty="0">
                <a:latin typeface="Verdana" panose="020B0604030504040204" pitchFamily="34" charset="0"/>
                <a:ea typeface="Verdana" panose="020B0604030504040204" pitchFamily="34" charset="0"/>
                <a:cs typeface="Verdana" panose="020B0604030504040204" pitchFamily="34" charset="0"/>
              </a:rPr>
              <a:t> </a:t>
            </a:r>
            <a:r>
              <a:rPr sz="1543" b="0" dirty="0" err="1">
                <a:latin typeface="Verdana" panose="020B0604030504040204" pitchFamily="34" charset="0"/>
                <a:ea typeface="Verdana" panose="020B0604030504040204" pitchFamily="34" charset="0"/>
                <a:cs typeface="Verdana" panose="020B0604030504040204" pitchFamily="34" charset="0"/>
              </a:rPr>
              <a:t>pari</a:t>
            </a:r>
            <a:r>
              <a:rPr sz="1543" b="0" dirty="0">
                <a:latin typeface="Verdana" panose="020B0604030504040204" pitchFamily="34" charset="0"/>
                <a:ea typeface="Verdana" panose="020B0604030504040204" pitchFamily="34" charset="0"/>
                <a:cs typeface="Verdana" panose="020B0604030504040204" pitchFamily="34" charset="0"/>
              </a:rPr>
              <a:t> a 1.024 </a:t>
            </a:r>
            <a:r>
              <a:rPr sz="1543" b="0" dirty="0" err="1">
                <a:latin typeface="Verdana" panose="020B0604030504040204" pitchFamily="34" charset="0"/>
                <a:ea typeface="Verdana" panose="020B0604030504040204" pitchFamily="34" charset="0"/>
                <a:cs typeface="Verdana" panose="020B0604030504040204" pitchFamily="34" charset="0"/>
              </a:rPr>
              <a:t>giorni</a:t>
            </a:r>
            <a:r>
              <a:rPr sz="1543" b="0" dirty="0">
                <a:latin typeface="Verdana" panose="020B0604030504040204" pitchFamily="34" charset="0"/>
                <a:ea typeface="Verdana" panose="020B0604030504040204" pitchFamily="34" charset="0"/>
                <a:cs typeface="Verdana" panose="020B0604030504040204" pitchFamily="34" charset="0"/>
              </a:rPr>
              <a:t> in </a:t>
            </a:r>
            <a:r>
              <a:rPr sz="1543" b="0" dirty="0" err="1">
                <a:latin typeface="Verdana" panose="020B0604030504040204" pitchFamily="34" charset="0"/>
                <a:ea typeface="Verdana" panose="020B0604030504040204" pitchFamily="34" charset="0"/>
                <a:cs typeface="Verdana" panose="020B0604030504040204" pitchFamily="34" charset="0"/>
              </a:rPr>
              <a:t>funzione</a:t>
            </a:r>
            <a:r>
              <a:rPr sz="1543" b="0" dirty="0">
                <a:latin typeface="Verdana" panose="020B0604030504040204" pitchFamily="34" charset="0"/>
                <a:ea typeface="Verdana" panose="020B0604030504040204" pitchFamily="34" charset="0"/>
                <a:cs typeface="Verdana" panose="020B0604030504040204" pitchFamily="34" charset="0"/>
              </a:rPr>
              <a:t> del </a:t>
            </a:r>
            <a:r>
              <a:rPr sz="1543" b="0" dirty="0" err="1">
                <a:latin typeface="Verdana" panose="020B0604030504040204" pitchFamily="34" charset="0"/>
                <a:ea typeface="Verdana" panose="020B0604030504040204" pitchFamily="34" charset="0"/>
                <a:cs typeface="Verdana" panose="020B0604030504040204" pitchFamily="34" charset="0"/>
              </a:rPr>
              <a:t>numero</a:t>
            </a:r>
            <a:r>
              <a:rPr sz="1543" b="0" dirty="0">
                <a:latin typeface="Verdana" panose="020B0604030504040204" pitchFamily="34" charset="0"/>
                <a:ea typeface="Verdana" panose="020B0604030504040204" pitchFamily="34" charset="0"/>
                <a:cs typeface="Verdana" panose="020B0604030504040204" pitchFamily="34" charset="0"/>
              </a:rPr>
              <a:t> di </a:t>
            </a:r>
            <a:r>
              <a:rPr sz="1543" b="0" dirty="0" err="1">
                <a:latin typeface="Verdana" panose="020B0604030504040204" pitchFamily="34" charset="0"/>
                <a:ea typeface="Verdana" panose="020B0604030504040204" pitchFamily="34" charset="0"/>
                <a:cs typeface="Verdana" panose="020B0604030504040204" pitchFamily="34" charset="0"/>
              </a:rPr>
              <a:t>ospedalizzazioni</a:t>
            </a:r>
            <a:r>
              <a:rPr sz="1543" b="0" dirty="0">
                <a:latin typeface="Verdana" panose="020B0604030504040204" pitchFamily="34" charset="0"/>
                <a:ea typeface="Verdana" panose="020B0604030504040204" pitchFamily="34" charset="0"/>
                <a:cs typeface="Verdana" panose="020B0604030504040204" pitchFamily="34" charset="0"/>
              </a:rPr>
              <a:t> </a:t>
            </a:r>
            <a:r>
              <a:rPr sz="1543" b="0" dirty="0" err="1">
                <a:latin typeface="Verdana" panose="020B0604030504040204" pitchFamily="34" charset="0"/>
                <a:ea typeface="Verdana" panose="020B0604030504040204" pitchFamily="34" charset="0"/>
                <a:cs typeface="Verdana" panose="020B0604030504040204" pitchFamily="34" charset="0"/>
              </a:rPr>
              <a:t>rispetto</a:t>
            </a:r>
            <a:r>
              <a:rPr sz="1543" b="0" dirty="0">
                <a:latin typeface="Verdana" panose="020B0604030504040204" pitchFamily="34" charset="0"/>
                <a:ea typeface="Verdana" panose="020B0604030504040204" pitchFamily="34" charset="0"/>
                <a:cs typeface="Verdana" panose="020B0604030504040204" pitchFamily="34" charset="0"/>
              </a:rPr>
              <a:t> </a:t>
            </a:r>
            <a:r>
              <a:rPr sz="1543" b="0" dirty="0" err="1">
                <a:latin typeface="Verdana" panose="020B0604030504040204" pitchFamily="34" charset="0"/>
                <a:ea typeface="Verdana" panose="020B0604030504040204" pitchFamily="34" charset="0"/>
                <a:cs typeface="Verdana" panose="020B0604030504040204" pitchFamily="34" charset="0"/>
              </a:rPr>
              <a:t>ai</a:t>
            </a:r>
            <a:r>
              <a:rPr sz="1543" b="0" dirty="0">
                <a:latin typeface="Verdana" panose="020B0604030504040204" pitchFamily="34" charset="0"/>
                <a:ea typeface="Verdana" panose="020B0604030504040204" pitchFamily="34" charset="0"/>
                <a:cs typeface="Verdana" panose="020B0604030504040204" pitchFamily="34" charset="0"/>
              </a:rPr>
              <a:t> </a:t>
            </a:r>
            <a:r>
              <a:rPr sz="1543" b="0" dirty="0" err="1">
                <a:latin typeface="Verdana" panose="020B0604030504040204" pitchFamily="34" charset="0"/>
                <a:ea typeface="Verdana" panose="020B0604030504040204" pitchFamily="34" charset="0"/>
                <a:cs typeface="Verdana" panose="020B0604030504040204" pitchFamily="34" charset="0"/>
              </a:rPr>
              <a:t>pazienti</a:t>
            </a:r>
            <a:r>
              <a:rPr sz="1543" b="0" dirty="0">
                <a:latin typeface="Verdana" panose="020B0604030504040204" pitchFamily="34" charset="0"/>
                <a:ea typeface="Verdana" panose="020B0604030504040204" pitchFamily="34" charset="0"/>
                <a:cs typeface="Verdana" panose="020B0604030504040204" pitchFamily="34" charset="0"/>
              </a:rPr>
              <a:t> </a:t>
            </a:r>
            <a:r>
              <a:rPr sz="1543" b="0" dirty="0" err="1">
                <a:latin typeface="Verdana" panose="020B0604030504040204" pitchFamily="34" charset="0"/>
                <a:ea typeface="Verdana" panose="020B0604030504040204" pitchFamily="34" charset="0"/>
                <a:cs typeface="Verdana" panose="020B0604030504040204" pitchFamily="34" charset="0"/>
              </a:rPr>
              <a:t>che</a:t>
            </a:r>
            <a:r>
              <a:rPr sz="1543" b="0" dirty="0">
                <a:latin typeface="Verdana" panose="020B0604030504040204" pitchFamily="34" charset="0"/>
                <a:ea typeface="Verdana" panose="020B0604030504040204" pitchFamily="34" charset="0"/>
                <a:cs typeface="Verdana" panose="020B0604030504040204" pitchFamily="34" charset="0"/>
              </a:rPr>
              <a:t> non </a:t>
            </a:r>
            <a:r>
              <a:rPr sz="1543" b="0" dirty="0" err="1">
                <a:latin typeface="Verdana" panose="020B0604030504040204" pitchFamily="34" charset="0"/>
                <a:ea typeface="Verdana" panose="020B0604030504040204" pitchFamily="34" charset="0"/>
                <a:cs typeface="Verdana" panose="020B0604030504040204" pitchFamily="34" charset="0"/>
              </a:rPr>
              <a:t>vengono</a:t>
            </a:r>
            <a:r>
              <a:rPr sz="1543" b="0" dirty="0">
                <a:latin typeface="Verdana" panose="020B0604030504040204" pitchFamily="34" charset="0"/>
                <a:ea typeface="Verdana" panose="020B0604030504040204" pitchFamily="34" charset="0"/>
                <a:cs typeface="Verdana" panose="020B0604030504040204" pitchFamily="34" charset="0"/>
              </a:rPr>
              <a:t> </a:t>
            </a:r>
            <a:r>
              <a:rPr sz="1543" b="0" dirty="0" err="1">
                <a:latin typeface="Verdana" panose="020B0604030504040204" pitchFamily="34" charset="0"/>
                <a:ea typeface="Verdana" panose="020B0604030504040204" pitchFamily="34" charset="0"/>
                <a:cs typeface="Verdana" panose="020B0604030504040204" pitchFamily="34" charset="0"/>
              </a:rPr>
              <a:t>riospedalizzati</a:t>
            </a:r>
            <a:endParaRPr sz="1543" b="0" dirty="0">
              <a:latin typeface="Verdana" panose="020B0604030504040204" pitchFamily="34" charset="0"/>
              <a:ea typeface="Verdana" panose="020B0604030504040204" pitchFamily="34" charset="0"/>
              <a:cs typeface="Verdana" panose="020B0604030504040204" pitchFamily="34" charset="0"/>
            </a:endParaRPr>
          </a:p>
        </p:txBody>
      </p:sp>
      <p:sp>
        <p:nvSpPr>
          <p:cNvPr id="448" name="Linea"/>
          <p:cNvSpPr/>
          <p:nvPr/>
        </p:nvSpPr>
        <p:spPr>
          <a:xfrm>
            <a:off x="3265635" y="2433384"/>
            <a:ext cx="3589973" cy="29906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ln w="28575">
            <a:solidFill>
              <a:srgbClr val="000000"/>
            </a:solidFill>
            <a:miter/>
          </a:ln>
        </p:spPr>
        <p:txBody>
          <a:bodyPr lIns="50397" rIns="50397"/>
          <a:lstStyle/>
          <a:p>
            <a:pPr>
              <a:defRPr>
                <a:solidFill>
                  <a:srgbClr val="404040"/>
                </a:solidFill>
              </a:defRPr>
            </a:pPr>
            <a:endParaRPr/>
          </a:p>
        </p:txBody>
      </p:sp>
      <p:sp>
        <p:nvSpPr>
          <p:cNvPr id="449" name="Linea"/>
          <p:cNvSpPr/>
          <p:nvPr/>
        </p:nvSpPr>
        <p:spPr>
          <a:xfrm>
            <a:off x="3165891" y="5424006"/>
            <a:ext cx="99746" cy="1"/>
          </a:xfrm>
          <a:prstGeom prst="line">
            <a:avLst/>
          </a:prstGeom>
          <a:ln w="28575">
            <a:solidFill>
              <a:srgbClr val="000000"/>
            </a:solidFill>
            <a:miter/>
          </a:ln>
        </p:spPr>
        <p:txBody>
          <a:bodyPr lIns="50397" rIns="50397"/>
          <a:lstStyle/>
          <a:p>
            <a:endParaRPr/>
          </a:p>
        </p:txBody>
      </p:sp>
      <p:sp>
        <p:nvSpPr>
          <p:cNvPr id="450" name="Linea"/>
          <p:cNvSpPr/>
          <p:nvPr/>
        </p:nvSpPr>
        <p:spPr>
          <a:xfrm flipV="1">
            <a:off x="4159849" y="5424006"/>
            <a:ext cx="1" cy="92748"/>
          </a:xfrm>
          <a:prstGeom prst="line">
            <a:avLst/>
          </a:prstGeom>
          <a:ln w="28575">
            <a:solidFill>
              <a:srgbClr val="000000"/>
            </a:solidFill>
            <a:miter/>
          </a:ln>
        </p:spPr>
        <p:txBody>
          <a:bodyPr lIns="50397" rIns="50397"/>
          <a:lstStyle/>
          <a:p>
            <a:endParaRPr/>
          </a:p>
        </p:txBody>
      </p:sp>
      <p:sp>
        <p:nvSpPr>
          <p:cNvPr id="451" name="Linea"/>
          <p:cNvSpPr/>
          <p:nvPr/>
        </p:nvSpPr>
        <p:spPr>
          <a:xfrm flipV="1">
            <a:off x="5054060" y="5424006"/>
            <a:ext cx="1" cy="92748"/>
          </a:xfrm>
          <a:prstGeom prst="line">
            <a:avLst/>
          </a:prstGeom>
          <a:ln w="28575">
            <a:solidFill>
              <a:srgbClr val="000000"/>
            </a:solidFill>
            <a:miter/>
          </a:ln>
        </p:spPr>
        <p:txBody>
          <a:bodyPr lIns="50397" rIns="50397"/>
          <a:lstStyle/>
          <a:p>
            <a:endParaRPr/>
          </a:p>
        </p:txBody>
      </p:sp>
      <p:sp>
        <p:nvSpPr>
          <p:cNvPr id="452" name="Linea"/>
          <p:cNvSpPr/>
          <p:nvPr/>
        </p:nvSpPr>
        <p:spPr>
          <a:xfrm flipV="1">
            <a:off x="5948272" y="5424006"/>
            <a:ext cx="1" cy="92748"/>
          </a:xfrm>
          <a:prstGeom prst="line">
            <a:avLst/>
          </a:prstGeom>
          <a:ln w="28575">
            <a:solidFill>
              <a:srgbClr val="000000"/>
            </a:solidFill>
            <a:miter/>
          </a:ln>
        </p:spPr>
        <p:txBody>
          <a:bodyPr lIns="50397" rIns="50397"/>
          <a:lstStyle/>
          <a:p>
            <a:endParaRPr/>
          </a:p>
        </p:txBody>
      </p:sp>
      <p:sp>
        <p:nvSpPr>
          <p:cNvPr id="453" name="Linea"/>
          <p:cNvSpPr/>
          <p:nvPr/>
        </p:nvSpPr>
        <p:spPr>
          <a:xfrm flipV="1">
            <a:off x="6842483" y="5424006"/>
            <a:ext cx="1" cy="92748"/>
          </a:xfrm>
          <a:prstGeom prst="line">
            <a:avLst/>
          </a:prstGeom>
          <a:ln w="28575">
            <a:solidFill>
              <a:srgbClr val="000000"/>
            </a:solidFill>
            <a:miter/>
          </a:ln>
        </p:spPr>
        <p:txBody>
          <a:bodyPr lIns="50397" rIns="50397"/>
          <a:lstStyle/>
          <a:p>
            <a:endParaRPr/>
          </a:p>
        </p:txBody>
      </p:sp>
      <p:sp>
        <p:nvSpPr>
          <p:cNvPr id="454" name="Linea"/>
          <p:cNvSpPr/>
          <p:nvPr/>
        </p:nvSpPr>
        <p:spPr>
          <a:xfrm>
            <a:off x="3165891" y="4825532"/>
            <a:ext cx="99746" cy="1"/>
          </a:xfrm>
          <a:prstGeom prst="line">
            <a:avLst/>
          </a:prstGeom>
          <a:ln w="28575">
            <a:solidFill>
              <a:srgbClr val="000000"/>
            </a:solidFill>
            <a:miter/>
          </a:ln>
        </p:spPr>
        <p:txBody>
          <a:bodyPr lIns="50397" rIns="50397"/>
          <a:lstStyle/>
          <a:p>
            <a:endParaRPr/>
          </a:p>
        </p:txBody>
      </p:sp>
      <p:sp>
        <p:nvSpPr>
          <p:cNvPr id="455" name="Linea"/>
          <p:cNvSpPr/>
          <p:nvPr/>
        </p:nvSpPr>
        <p:spPr>
          <a:xfrm>
            <a:off x="3165891" y="4531545"/>
            <a:ext cx="99746" cy="1"/>
          </a:xfrm>
          <a:prstGeom prst="line">
            <a:avLst/>
          </a:prstGeom>
          <a:ln w="28575">
            <a:solidFill>
              <a:srgbClr val="000000"/>
            </a:solidFill>
            <a:miter/>
          </a:ln>
        </p:spPr>
        <p:txBody>
          <a:bodyPr lIns="50397" rIns="50397"/>
          <a:lstStyle/>
          <a:p>
            <a:endParaRPr/>
          </a:p>
        </p:txBody>
      </p:sp>
      <p:sp>
        <p:nvSpPr>
          <p:cNvPr id="456" name="Linea"/>
          <p:cNvSpPr/>
          <p:nvPr/>
        </p:nvSpPr>
        <p:spPr>
          <a:xfrm>
            <a:off x="3165891" y="4232306"/>
            <a:ext cx="99746" cy="1"/>
          </a:xfrm>
          <a:prstGeom prst="line">
            <a:avLst/>
          </a:prstGeom>
          <a:ln w="28575">
            <a:solidFill>
              <a:srgbClr val="000000"/>
            </a:solidFill>
            <a:miter/>
          </a:ln>
        </p:spPr>
        <p:txBody>
          <a:bodyPr lIns="50397" rIns="50397"/>
          <a:lstStyle/>
          <a:p>
            <a:endParaRPr/>
          </a:p>
        </p:txBody>
      </p:sp>
      <p:sp>
        <p:nvSpPr>
          <p:cNvPr id="457" name="Linea"/>
          <p:cNvSpPr/>
          <p:nvPr/>
        </p:nvSpPr>
        <p:spPr>
          <a:xfrm>
            <a:off x="3165891" y="3637331"/>
            <a:ext cx="99746" cy="1"/>
          </a:xfrm>
          <a:prstGeom prst="line">
            <a:avLst/>
          </a:prstGeom>
          <a:ln w="28575">
            <a:solidFill>
              <a:srgbClr val="000000"/>
            </a:solidFill>
            <a:miter/>
          </a:ln>
        </p:spPr>
        <p:txBody>
          <a:bodyPr lIns="50397" rIns="50397"/>
          <a:lstStyle/>
          <a:p>
            <a:endParaRPr/>
          </a:p>
        </p:txBody>
      </p:sp>
      <p:sp>
        <p:nvSpPr>
          <p:cNvPr id="458" name="Linea"/>
          <p:cNvSpPr/>
          <p:nvPr/>
        </p:nvSpPr>
        <p:spPr>
          <a:xfrm>
            <a:off x="3165891" y="3339845"/>
            <a:ext cx="99746" cy="1"/>
          </a:xfrm>
          <a:prstGeom prst="line">
            <a:avLst/>
          </a:prstGeom>
          <a:ln w="28575">
            <a:solidFill>
              <a:srgbClr val="000000"/>
            </a:solidFill>
            <a:miter/>
          </a:ln>
        </p:spPr>
        <p:txBody>
          <a:bodyPr lIns="50397" rIns="50397"/>
          <a:lstStyle/>
          <a:p>
            <a:endParaRPr/>
          </a:p>
        </p:txBody>
      </p:sp>
      <p:sp>
        <p:nvSpPr>
          <p:cNvPr id="459" name="Linea"/>
          <p:cNvSpPr/>
          <p:nvPr/>
        </p:nvSpPr>
        <p:spPr>
          <a:xfrm>
            <a:off x="3165891" y="3044108"/>
            <a:ext cx="99746" cy="1"/>
          </a:xfrm>
          <a:prstGeom prst="line">
            <a:avLst/>
          </a:prstGeom>
          <a:ln w="28575">
            <a:solidFill>
              <a:srgbClr val="000000"/>
            </a:solidFill>
            <a:miter/>
          </a:ln>
        </p:spPr>
        <p:txBody>
          <a:bodyPr lIns="50397" rIns="50397"/>
          <a:lstStyle/>
          <a:p>
            <a:endParaRPr/>
          </a:p>
        </p:txBody>
      </p:sp>
      <p:sp>
        <p:nvSpPr>
          <p:cNvPr id="460" name="Linea"/>
          <p:cNvSpPr/>
          <p:nvPr/>
        </p:nvSpPr>
        <p:spPr>
          <a:xfrm>
            <a:off x="3165891" y="2450884"/>
            <a:ext cx="99746" cy="1"/>
          </a:xfrm>
          <a:prstGeom prst="line">
            <a:avLst/>
          </a:prstGeom>
          <a:ln w="28575">
            <a:solidFill>
              <a:srgbClr val="000000"/>
            </a:solidFill>
            <a:miter/>
          </a:ln>
        </p:spPr>
        <p:txBody>
          <a:bodyPr lIns="50397" rIns="50397"/>
          <a:lstStyle/>
          <a:p>
            <a:endParaRPr/>
          </a:p>
        </p:txBody>
      </p:sp>
      <p:sp>
        <p:nvSpPr>
          <p:cNvPr id="461" name="Linea"/>
          <p:cNvSpPr/>
          <p:nvPr/>
        </p:nvSpPr>
        <p:spPr>
          <a:xfrm>
            <a:off x="3165891" y="5124767"/>
            <a:ext cx="99746" cy="1"/>
          </a:xfrm>
          <a:prstGeom prst="line">
            <a:avLst/>
          </a:prstGeom>
          <a:ln w="28575">
            <a:solidFill>
              <a:srgbClr val="000000"/>
            </a:solidFill>
            <a:miter/>
          </a:ln>
        </p:spPr>
        <p:txBody>
          <a:bodyPr lIns="50397" rIns="50397"/>
          <a:lstStyle/>
          <a:p>
            <a:endParaRPr/>
          </a:p>
        </p:txBody>
      </p:sp>
      <p:sp>
        <p:nvSpPr>
          <p:cNvPr id="462" name="Linea"/>
          <p:cNvSpPr/>
          <p:nvPr/>
        </p:nvSpPr>
        <p:spPr>
          <a:xfrm>
            <a:off x="3165891" y="3936570"/>
            <a:ext cx="99746" cy="1"/>
          </a:xfrm>
          <a:prstGeom prst="line">
            <a:avLst/>
          </a:prstGeom>
          <a:ln w="28575">
            <a:solidFill>
              <a:srgbClr val="000000"/>
            </a:solidFill>
            <a:miter/>
          </a:ln>
        </p:spPr>
        <p:txBody>
          <a:bodyPr lIns="50397" rIns="50397"/>
          <a:lstStyle/>
          <a:p>
            <a:endParaRPr/>
          </a:p>
        </p:txBody>
      </p:sp>
      <p:sp>
        <p:nvSpPr>
          <p:cNvPr id="463" name="Linea"/>
          <p:cNvSpPr/>
          <p:nvPr/>
        </p:nvSpPr>
        <p:spPr>
          <a:xfrm>
            <a:off x="3165891" y="2744871"/>
            <a:ext cx="99746" cy="1"/>
          </a:xfrm>
          <a:prstGeom prst="line">
            <a:avLst/>
          </a:prstGeom>
          <a:ln w="28575">
            <a:solidFill>
              <a:srgbClr val="000000"/>
            </a:solidFill>
            <a:miter/>
          </a:ln>
        </p:spPr>
        <p:txBody>
          <a:bodyPr lIns="50397" rIns="50397"/>
          <a:lstStyle/>
          <a:p>
            <a:endParaRPr/>
          </a:p>
        </p:txBody>
      </p:sp>
      <p:sp>
        <p:nvSpPr>
          <p:cNvPr id="464" name="Linea"/>
          <p:cNvSpPr/>
          <p:nvPr/>
        </p:nvSpPr>
        <p:spPr>
          <a:xfrm>
            <a:off x="6806562" y="3681081"/>
            <a:ext cx="83997" cy="1"/>
          </a:xfrm>
          <a:prstGeom prst="line">
            <a:avLst/>
          </a:prstGeom>
          <a:ln w="28575">
            <a:solidFill>
              <a:srgbClr val="923222"/>
            </a:solidFill>
            <a:miter/>
          </a:ln>
        </p:spPr>
        <p:txBody>
          <a:bodyPr lIns="50397" rIns="50397"/>
          <a:lstStyle/>
          <a:p>
            <a:endParaRPr/>
          </a:p>
        </p:txBody>
      </p:sp>
      <p:sp>
        <p:nvSpPr>
          <p:cNvPr id="465" name="Linea"/>
          <p:cNvSpPr/>
          <p:nvPr/>
        </p:nvSpPr>
        <p:spPr>
          <a:xfrm>
            <a:off x="6772437" y="3857822"/>
            <a:ext cx="152244" cy="1"/>
          </a:xfrm>
          <a:prstGeom prst="line">
            <a:avLst/>
          </a:prstGeom>
          <a:ln w="28575">
            <a:solidFill>
              <a:srgbClr val="923222"/>
            </a:solidFill>
            <a:miter/>
          </a:ln>
        </p:spPr>
        <p:txBody>
          <a:bodyPr lIns="50397" rIns="50397"/>
          <a:lstStyle/>
          <a:p>
            <a:endParaRPr/>
          </a:p>
        </p:txBody>
      </p:sp>
      <p:sp>
        <p:nvSpPr>
          <p:cNvPr id="466" name="Linea"/>
          <p:cNvSpPr/>
          <p:nvPr/>
        </p:nvSpPr>
        <p:spPr>
          <a:xfrm flipV="1">
            <a:off x="6848560" y="3688080"/>
            <a:ext cx="1" cy="334237"/>
          </a:xfrm>
          <a:prstGeom prst="line">
            <a:avLst/>
          </a:prstGeom>
          <a:ln w="28575">
            <a:solidFill>
              <a:srgbClr val="923222"/>
            </a:solidFill>
            <a:miter/>
          </a:ln>
        </p:spPr>
        <p:txBody>
          <a:bodyPr lIns="50397" rIns="50397"/>
          <a:lstStyle/>
          <a:p>
            <a:endParaRPr/>
          </a:p>
        </p:txBody>
      </p:sp>
      <p:sp>
        <p:nvSpPr>
          <p:cNvPr id="467" name="Linea"/>
          <p:cNvSpPr/>
          <p:nvPr/>
        </p:nvSpPr>
        <p:spPr>
          <a:xfrm>
            <a:off x="6806562" y="4025815"/>
            <a:ext cx="83997" cy="1"/>
          </a:xfrm>
          <a:prstGeom prst="line">
            <a:avLst/>
          </a:prstGeom>
          <a:ln w="28575">
            <a:solidFill>
              <a:srgbClr val="923222"/>
            </a:solidFill>
            <a:miter/>
          </a:ln>
        </p:spPr>
        <p:txBody>
          <a:bodyPr lIns="50397" rIns="50397"/>
          <a:lstStyle/>
          <a:p>
            <a:endParaRPr/>
          </a:p>
        </p:txBody>
      </p:sp>
      <p:sp>
        <p:nvSpPr>
          <p:cNvPr id="468" name="Linea"/>
          <p:cNvSpPr/>
          <p:nvPr/>
        </p:nvSpPr>
        <p:spPr>
          <a:xfrm>
            <a:off x="5910600" y="4043314"/>
            <a:ext cx="83997" cy="1"/>
          </a:xfrm>
          <a:prstGeom prst="line">
            <a:avLst/>
          </a:prstGeom>
          <a:ln w="28575">
            <a:solidFill>
              <a:srgbClr val="923222"/>
            </a:solidFill>
            <a:miter/>
          </a:ln>
        </p:spPr>
        <p:txBody>
          <a:bodyPr lIns="50397" rIns="50397"/>
          <a:lstStyle/>
          <a:p>
            <a:endParaRPr/>
          </a:p>
        </p:txBody>
      </p:sp>
      <p:sp>
        <p:nvSpPr>
          <p:cNvPr id="469" name="Linea"/>
          <p:cNvSpPr/>
          <p:nvPr/>
        </p:nvSpPr>
        <p:spPr>
          <a:xfrm>
            <a:off x="5876476" y="4192059"/>
            <a:ext cx="152244" cy="1"/>
          </a:xfrm>
          <a:prstGeom prst="line">
            <a:avLst/>
          </a:prstGeom>
          <a:ln w="28575">
            <a:solidFill>
              <a:srgbClr val="923222"/>
            </a:solidFill>
            <a:miter/>
          </a:ln>
        </p:spPr>
        <p:txBody>
          <a:bodyPr lIns="50397" rIns="50397"/>
          <a:lstStyle/>
          <a:p>
            <a:endParaRPr/>
          </a:p>
        </p:txBody>
      </p:sp>
      <p:sp>
        <p:nvSpPr>
          <p:cNvPr id="470" name="Linea"/>
          <p:cNvSpPr/>
          <p:nvPr/>
        </p:nvSpPr>
        <p:spPr>
          <a:xfrm flipV="1">
            <a:off x="5952598" y="4032815"/>
            <a:ext cx="1" cy="309738"/>
          </a:xfrm>
          <a:prstGeom prst="line">
            <a:avLst/>
          </a:prstGeom>
          <a:ln w="28575">
            <a:solidFill>
              <a:srgbClr val="923222"/>
            </a:solidFill>
            <a:miter/>
          </a:ln>
        </p:spPr>
        <p:txBody>
          <a:bodyPr lIns="50397" rIns="50397"/>
          <a:lstStyle/>
          <a:p>
            <a:endParaRPr/>
          </a:p>
        </p:txBody>
      </p:sp>
      <p:sp>
        <p:nvSpPr>
          <p:cNvPr id="471" name="Linea"/>
          <p:cNvSpPr/>
          <p:nvPr/>
        </p:nvSpPr>
        <p:spPr>
          <a:xfrm>
            <a:off x="5910600" y="4335553"/>
            <a:ext cx="83997" cy="1"/>
          </a:xfrm>
          <a:prstGeom prst="line">
            <a:avLst/>
          </a:prstGeom>
          <a:ln w="28575">
            <a:solidFill>
              <a:srgbClr val="923222"/>
            </a:solidFill>
            <a:miter/>
          </a:ln>
        </p:spPr>
        <p:txBody>
          <a:bodyPr lIns="50397" rIns="50397"/>
          <a:lstStyle/>
          <a:p>
            <a:endParaRPr/>
          </a:p>
        </p:txBody>
      </p:sp>
      <p:sp>
        <p:nvSpPr>
          <p:cNvPr id="472" name="Linea"/>
          <p:cNvSpPr/>
          <p:nvPr/>
        </p:nvSpPr>
        <p:spPr>
          <a:xfrm>
            <a:off x="4123051" y="4643540"/>
            <a:ext cx="82247" cy="1"/>
          </a:xfrm>
          <a:prstGeom prst="line">
            <a:avLst/>
          </a:prstGeom>
          <a:ln w="28575">
            <a:solidFill>
              <a:srgbClr val="923222"/>
            </a:solidFill>
            <a:miter/>
          </a:ln>
        </p:spPr>
        <p:txBody>
          <a:bodyPr lIns="50397" rIns="50397"/>
          <a:lstStyle/>
          <a:p>
            <a:endParaRPr/>
          </a:p>
        </p:txBody>
      </p:sp>
      <p:sp>
        <p:nvSpPr>
          <p:cNvPr id="473" name="Linea"/>
          <p:cNvSpPr/>
          <p:nvPr/>
        </p:nvSpPr>
        <p:spPr>
          <a:xfrm>
            <a:off x="4088053" y="4699537"/>
            <a:ext cx="152244" cy="1"/>
          </a:xfrm>
          <a:prstGeom prst="line">
            <a:avLst/>
          </a:prstGeom>
          <a:ln w="28575">
            <a:solidFill>
              <a:srgbClr val="923222"/>
            </a:solidFill>
            <a:miter/>
          </a:ln>
        </p:spPr>
        <p:txBody>
          <a:bodyPr lIns="50397" rIns="50397"/>
          <a:lstStyle/>
          <a:p>
            <a:endParaRPr/>
          </a:p>
        </p:txBody>
      </p:sp>
      <p:sp>
        <p:nvSpPr>
          <p:cNvPr id="474" name="Linea"/>
          <p:cNvSpPr/>
          <p:nvPr/>
        </p:nvSpPr>
        <p:spPr>
          <a:xfrm flipV="1">
            <a:off x="4164175" y="4654039"/>
            <a:ext cx="1" cy="104997"/>
          </a:xfrm>
          <a:prstGeom prst="line">
            <a:avLst/>
          </a:prstGeom>
          <a:ln w="28575">
            <a:solidFill>
              <a:srgbClr val="923222"/>
            </a:solidFill>
            <a:miter/>
          </a:ln>
        </p:spPr>
        <p:txBody>
          <a:bodyPr lIns="50397" rIns="50397"/>
          <a:lstStyle/>
          <a:p>
            <a:endParaRPr/>
          </a:p>
        </p:txBody>
      </p:sp>
      <p:sp>
        <p:nvSpPr>
          <p:cNvPr id="475" name="Linea"/>
          <p:cNvSpPr/>
          <p:nvPr/>
        </p:nvSpPr>
        <p:spPr>
          <a:xfrm>
            <a:off x="4123051" y="4762535"/>
            <a:ext cx="82247" cy="1"/>
          </a:xfrm>
          <a:prstGeom prst="line">
            <a:avLst/>
          </a:prstGeom>
          <a:ln w="28575">
            <a:solidFill>
              <a:srgbClr val="923222"/>
            </a:solidFill>
            <a:miter/>
          </a:ln>
        </p:spPr>
        <p:txBody>
          <a:bodyPr lIns="50397" rIns="50397"/>
          <a:lstStyle/>
          <a:p>
            <a:endParaRPr/>
          </a:p>
        </p:txBody>
      </p:sp>
      <p:sp>
        <p:nvSpPr>
          <p:cNvPr id="476" name="Linea"/>
          <p:cNvSpPr/>
          <p:nvPr/>
        </p:nvSpPr>
        <p:spPr>
          <a:xfrm>
            <a:off x="5024263" y="4414298"/>
            <a:ext cx="82247" cy="1"/>
          </a:xfrm>
          <a:prstGeom prst="line">
            <a:avLst/>
          </a:prstGeom>
          <a:ln w="28575">
            <a:solidFill>
              <a:srgbClr val="923222"/>
            </a:solidFill>
            <a:miter/>
          </a:ln>
        </p:spPr>
        <p:txBody>
          <a:bodyPr lIns="50397" rIns="50397"/>
          <a:lstStyle/>
          <a:p>
            <a:endParaRPr/>
          </a:p>
        </p:txBody>
      </p:sp>
      <p:sp>
        <p:nvSpPr>
          <p:cNvPr id="477" name="Linea"/>
          <p:cNvSpPr/>
          <p:nvPr/>
        </p:nvSpPr>
        <p:spPr>
          <a:xfrm>
            <a:off x="4989264" y="4498294"/>
            <a:ext cx="152244" cy="1"/>
          </a:xfrm>
          <a:prstGeom prst="line">
            <a:avLst/>
          </a:prstGeom>
          <a:ln w="28575">
            <a:solidFill>
              <a:srgbClr val="923222"/>
            </a:solidFill>
            <a:miter/>
          </a:ln>
        </p:spPr>
        <p:txBody>
          <a:bodyPr lIns="50397" rIns="50397"/>
          <a:lstStyle/>
          <a:p>
            <a:endParaRPr/>
          </a:p>
        </p:txBody>
      </p:sp>
      <p:sp>
        <p:nvSpPr>
          <p:cNvPr id="478" name="Linea"/>
          <p:cNvSpPr/>
          <p:nvPr/>
        </p:nvSpPr>
        <p:spPr>
          <a:xfrm flipV="1">
            <a:off x="5065386" y="4424797"/>
            <a:ext cx="1" cy="152245"/>
          </a:xfrm>
          <a:prstGeom prst="line">
            <a:avLst/>
          </a:prstGeom>
          <a:ln w="28575">
            <a:solidFill>
              <a:srgbClr val="923222"/>
            </a:solidFill>
            <a:miter/>
          </a:ln>
        </p:spPr>
        <p:txBody>
          <a:bodyPr lIns="50397" rIns="50397"/>
          <a:lstStyle/>
          <a:p>
            <a:endParaRPr/>
          </a:p>
        </p:txBody>
      </p:sp>
      <p:sp>
        <p:nvSpPr>
          <p:cNvPr id="479" name="Linea"/>
          <p:cNvSpPr/>
          <p:nvPr/>
        </p:nvSpPr>
        <p:spPr>
          <a:xfrm>
            <a:off x="5024263" y="4573543"/>
            <a:ext cx="82247" cy="1"/>
          </a:xfrm>
          <a:prstGeom prst="line">
            <a:avLst/>
          </a:prstGeom>
          <a:ln w="28575">
            <a:solidFill>
              <a:srgbClr val="923222"/>
            </a:solidFill>
            <a:miter/>
          </a:ln>
        </p:spPr>
        <p:txBody>
          <a:bodyPr lIns="50397" rIns="50397"/>
          <a:lstStyle/>
          <a:p>
            <a:endParaRPr/>
          </a:p>
        </p:txBody>
      </p:sp>
      <p:sp>
        <p:nvSpPr>
          <p:cNvPr id="480" name="Linea"/>
          <p:cNvSpPr/>
          <p:nvPr/>
        </p:nvSpPr>
        <p:spPr>
          <a:xfrm>
            <a:off x="5910600" y="4332053"/>
            <a:ext cx="83997" cy="1"/>
          </a:xfrm>
          <a:prstGeom prst="line">
            <a:avLst/>
          </a:prstGeom>
          <a:ln w="28575">
            <a:solidFill>
              <a:srgbClr val="923222"/>
            </a:solidFill>
            <a:miter/>
          </a:ln>
        </p:spPr>
        <p:txBody>
          <a:bodyPr lIns="50397" rIns="50397"/>
          <a:lstStyle/>
          <a:p>
            <a:endParaRPr/>
          </a:p>
        </p:txBody>
      </p:sp>
      <p:sp>
        <p:nvSpPr>
          <p:cNvPr id="481" name="Rischio di mortalità…"/>
          <p:cNvSpPr txBox="1"/>
          <p:nvPr/>
        </p:nvSpPr>
        <p:spPr>
          <a:xfrm rot="16200000">
            <a:off x="954649" y="3692605"/>
            <a:ext cx="3052438" cy="5339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397" rIns="50397">
            <a:spAutoFit/>
          </a:bodyPr>
          <a:lstStyle/>
          <a:p>
            <a:pPr algn="ctr">
              <a:defRPr sz="1400">
                <a:solidFill>
                  <a:srgbClr val="404040"/>
                </a:solidFill>
                <a:latin typeface="Arial"/>
                <a:ea typeface="Arial"/>
                <a:cs typeface="Arial"/>
                <a:sym typeface="Arial"/>
              </a:defRPr>
            </a:pPr>
            <a:r>
              <a:rPr sz="1543"/>
              <a:t>Rischio di mortalità </a:t>
            </a:r>
            <a:endParaRPr sz="2646"/>
          </a:p>
          <a:p>
            <a:pPr algn="ctr">
              <a:defRPr sz="1400">
                <a:solidFill>
                  <a:srgbClr val="404040"/>
                </a:solidFill>
                <a:latin typeface="Arial"/>
                <a:ea typeface="Arial"/>
                <a:cs typeface="Arial"/>
                <a:sym typeface="Arial"/>
              </a:defRPr>
            </a:pPr>
            <a:r>
              <a:rPr sz="1543"/>
              <a:t>(Hazard ratio [IC al 95%])</a:t>
            </a:r>
          </a:p>
        </p:txBody>
      </p:sp>
      <p:sp>
        <p:nvSpPr>
          <p:cNvPr id="482" name="10"/>
          <p:cNvSpPr txBox="1"/>
          <p:nvPr/>
        </p:nvSpPr>
        <p:spPr>
          <a:xfrm>
            <a:off x="2867152" y="2282193"/>
            <a:ext cx="322993" cy="31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397" rIns="50397">
            <a:spAutoFit/>
          </a:bodyPr>
          <a:lstStyle>
            <a:lvl1pPr algn="r">
              <a:spcBef>
                <a:spcPts val="2900"/>
              </a:spcBef>
              <a:defRPr sz="1400">
                <a:solidFill>
                  <a:srgbClr val="404040"/>
                </a:solidFill>
                <a:latin typeface="Arial"/>
                <a:ea typeface="Arial"/>
                <a:cs typeface="Arial"/>
                <a:sym typeface="Arial"/>
              </a:defRPr>
            </a:lvl1pPr>
          </a:lstStyle>
          <a:p>
            <a:r>
              <a:rPr sz="1543"/>
              <a:t>10</a:t>
            </a:r>
          </a:p>
        </p:txBody>
      </p:sp>
      <p:sp>
        <p:nvSpPr>
          <p:cNvPr id="483" name="9"/>
          <p:cNvSpPr txBox="1"/>
          <p:nvPr/>
        </p:nvSpPr>
        <p:spPr>
          <a:xfrm>
            <a:off x="2977759" y="2578510"/>
            <a:ext cx="212386" cy="31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397" rIns="50397">
            <a:spAutoFit/>
          </a:bodyPr>
          <a:lstStyle>
            <a:lvl1pPr algn="r">
              <a:spcBef>
                <a:spcPts val="2900"/>
              </a:spcBef>
              <a:defRPr sz="1400">
                <a:solidFill>
                  <a:srgbClr val="404040"/>
                </a:solidFill>
                <a:latin typeface="Arial"/>
                <a:ea typeface="Arial"/>
                <a:cs typeface="Arial"/>
                <a:sym typeface="Arial"/>
              </a:defRPr>
            </a:lvl1pPr>
          </a:lstStyle>
          <a:p>
            <a:r>
              <a:rPr sz="1543"/>
              <a:t>9</a:t>
            </a:r>
          </a:p>
        </p:txBody>
      </p:sp>
      <p:sp>
        <p:nvSpPr>
          <p:cNvPr id="484" name="8"/>
          <p:cNvSpPr txBox="1"/>
          <p:nvPr/>
        </p:nvSpPr>
        <p:spPr>
          <a:xfrm>
            <a:off x="2977759" y="2874827"/>
            <a:ext cx="212386" cy="31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397" rIns="50397">
            <a:spAutoFit/>
          </a:bodyPr>
          <a:lstStyle>
            <a:lvl1pPr algn="r">
              <a:spcBef>
                <a:spcPts val="2900"/>
              </a:spcBef>
              <a:defRPr sz="1400">
                <a:solidFill>
                  <a:srgbClr val="404040"/>
                </a:solidFill>
                <a:latin typeface="Arial"/>
                <a:ea typeface="Arial"/>
                <a:cs typeface="Arial"/>
                <a:sym typeface="Arial"/>
              </a:defRPr>
            </a:lvl1pPr>
          </a:lstStyle>
          <a:p>
            <a:r>
              <a:rPr sz="1543"/>
              <a:t>8</a:t>
            </a:r>
          </a:p>
        </p:txBody>
      </p:sp>
      <p:sp>
        <p:nvSpPr>
          <p:cNvPr id="485" name="7"/>
          <p:cNvSpPr txBox="1"/>
          <p:nvPr/>
        </p:nvSpPr>
        <p:spPr>
          <a:xfrm>
            <a:off x="2977759" y="3171144"/>
            <a:ext cx="212386" cy="31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397" rIns="50397">
            <a:spAutoFit/>
          </a:bodyPr>
          <a:lstStyle>
            <a:lvl1pPr algn="r">
              <a:spcBef>
                <a:spcPts val="2900"/>
              </a:spcBef>
              <a:defRPr sz="1400">
                <a:solidFill>
                  <a:srgbClr val="404040"/>
                </a:solidFill>
                <a:latin typeface="Arial"/>
                <a:ea typeface="Arial"/>
                <a:cs typeface="Arial"/>
                <a:sym typeface="Arial"/>
              </a:defRPr>
            </a:lvl1pPr>
          </a:lstStyle>
          <a:p>
            <a:r>
              <a:rPr sz="1543"/>
              <a:t>7</a:t>
            </a:r>
          </a:p>
        </p:txBody>
      </p:sp>
      <p:sp>
        <p:nvSpPr>
          <p:cNvPr id="486" name="1"/>
          <p:cNvSpPr txBox="1"/>
          <p:nvPr/>
        </p:nvSpPr>
        <p:spPr>
          <a:xfrm>
            <a:off x="3808988" y="5529220"/>
            <a:ext cx="701720" cy="31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397" rIns="50397">
            <a:spAutoFit/>
          </a:bodyPr>
          <a:lstStyle>
            <a:lvl1pPr algn="ctr">
              <a:defRPr sz="1400">
                <a:solidFill>
                  <a:srgbClr val="404040"/>
                </a:solidFill>
                <a:latin typeface="Arial"/>
                <a:ea typeface="Arial"/>
                <a:cs typeface="Arial"/>
                <a:sym typeface="Arial"/>
              </a:defRPr>
            </a:lvl1pPr>
          </a:lstStyle>
          <a:p>
            <a:r>
              <a:rPr sz="1543"/>
              <a:t>1</a:t>
            </a:r>
          </a:p>
        </p:txBody>
      </p:sp>
      <p:sp>
        <p:nvSpPr>
          <p:cNvPr id="487" name="2"/>
          <p:cNvSpPr txBox="1"/>
          <p:nvPr/>
        </p:nvSpPr>
        <p:spPr>
          <a:xfrm>
            <a:off x="4694142" y="5529220"/>
            <a:ext cx="701720" cy="31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397" rIns="50397">
            <a:spAutoFit/>
          </a:bodyPr>
          <a:lstStyle>
            <a:lvl1pPr algn="ctr">
              <a:defRPr sz="1400">
                <a:solidFill>
                  <a:srgbClr val="404040"/>
                </a:solidFill>
                <a:latin typeface="Arial"/>
                <a:ea typeface="Arial"/>
                <a:cs typeface="Arial"/>
                <a:sym typeface="Arial"/>
              </a:defRPr>
            </a:lvl1pPr>
          </a:lstStyle>
          <a:p>
            <a:r>
              <a:rPr sz="1543"/>
              <a:t>2</a:t>
            </a:r>
          </a:p>
        </p:txBody>
      </p:sp>
      <p:sp>
        <p:nvSpPr>
          <p:cNvPr id="488" name="3"/>
          <p:cNvSpPr txBox="1"/>
          <p:nvPr/>
        </p:nvSpPr>
        <p:spPr>
          <a:xfrm>
            <a:off x="5595558" y="5529220"/>
            <a:ext cx="701720" cy="31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397" rIns="50397">
            <a:spAutoFit/>
          </a:bodyPr>
          <a:lstStyle>
            <a:lvl1pPr algn="ctr">
              <a:defRPr sz="1400">
                <a:solidFill>
                  <a:srgbClr val="404040"/>
                </a:solidFill>
                <a:latin typeface="Arial"/>
                <a:ea typeface="Arial"/>
                <a:cs typeface="Arial"/>
                <a:sym typeface="Arial"/>
              </a:defRPr>
            </a:lvl1pPr>
          </a:lstStyle>
          <a:p>
            <a:r>
              <a:rPr sz="1543"/>
              <a:t>3</a:t>
            </a:r>
          </a:p>
        </p:txBody>
      </p:sp>
      <p:sp>
        <p:nvSpPr>
          <p:cNvPr id="489" name="≥4"/>
          <p:cNvSpPr txBox="1"/>
          <p:nvPr/>
        </p:nvSpPr>
        <p:spPr>
          <a:xfrm>
            <a:off x="6492128" y="5529220"/>
            <a:ext cx="701720" cy="31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397" rIns="50397">
            <a:spAutoFit/>
          </a:bodyPr>
          <a:lstStyle>
            <a:lvl1pPr algn="ctr">
              <a:defRPr sz="1400">
                <a:solidFill>
                  <a:srgbClr val="404040"/>
                </a:solidFill>
                <a:latin typeface="Arial"/>
                <a:ea typeface="Arial"/>
                <a:cs typeface="Arial"/>
                <a:sym typeface="Arial"/>
              </a:defRPr>
            </a:lvl1pPr>
          </a:lstStyle>
          <a:p>
            <a:r>
              <a:rPr sz="1543"/>
              <a:t>≥4</a:t>
            </a:r>
          </a:p>
        </p:txBody>
      </p:sp>
      <p:sp>
        <p:nvSpPr>
          <p:cNvPr id="490" name="6"/>
          <p:cNvSpPr txBox="1"/>
          <p:nvPr/>
        </p:nvSpPr>
        <p:spPr>
          <a:xfrm>
            <a:off x="2977759" y="3467459"/>
            <a:ext cx="212386" cy="31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397" rIns="50397">
            <a:spAutoFit/>
          </a:bodyPr>
          <a:lstStyle>
            <a:lvl1pPr algn="r">
              <a:spcBef>
                <a:spcPts val="2900"/>
              </a:spcBef>
              <a:defRPr sz="1400">
                <a:solidFill>
                  <a:srgbClr val="404040"/>
                </a:solidFill>
                <a:latin typeface="Arial"/>
                <a:ea typeface="Arial"/>
                <a:cs typeface="Arial"/>
                <a:sym typeface="Arial"/>
              </a:defRPr>
            </a:lvl1pPr>
          </a:lstStyle>
          <a:p>
            <a:r>
              <a:rPr sz="1543"/>
              <a:t>6</a:t>
            </a:r>
          </a:p>
        </p:txBody>
      </p:sp>
      <p:sp>
        <p:nvSpPr>
          <p:cNvPr id="491" name="5"/>
          <p:cNvSpPr txBox="1"/>
          <p:nvPr/>
        </p:nvSpPr>
        <p:spPr>
          <a:xfrm>
            <a:off x="2977759" y="3763776"/>
            <a:ext cx="212386" cy="31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397" rIns="50397">
            <a:spAutoFit/>
          </a:bodyPr>
          <a:lstStyle>
            <a:lvl1pPr algn="r">
              <a:spcBef>
                <a:spcPts val="2900"/>
              </a:spcBef>
              <a:defRPr sz="1400">
                <a:solidFill>
                  <a:srgbClr val="404040"/>
                </a:solidFill>
                <a:latin typeface="Arial"/>
                <a:ea typeface="Arial"/>
                <a:cs typeface="Arial"/>
                <a:sym typeface="Arial"/>
              </a:defRPr>
            </a:lvl1pPr>
          </a:lstStyle>
          <a:p>
            <a:r>
              <a:rPr sz="1543"/>
              <a:t>5</a:t>
            </a:r>
          </a:p>
        </p:txBody>
      </p:sp>
      <p:sp>
        <p:nvSpPr>
          <p:cNvPr id="492" name="4"/>
          <p:cNvSpPr txBox="1"/>
          <p:nvPr/>
        </p:nvSpPr>
        <p:spPr>
          <a:xfrm>
            <a:off x="2977759" y="4060093"/>
            <a:ext cx="212386" cy="31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397" rIns="50397">
            <a:spAutoFit/>
          </a:bodyPr>
          <a:lstStyle>
            <a:lvl1pPr algn="r">
              <a:spcBef>
                <a:spcPts val="2900"/>
              </a:spcBef>
              <a:defRPr sz="1400">
                <a:solidFill>
                  <a:srgbClr val="404040"/>
                </a:solidFill>
                <a:latin typeface="Arial"/>
                <a:ea typeface="Arial"/>
                <a:cs typeface="Arial"/>
                <a:sym typeface="Arial"/>
              </a:defRPr>
            </a:lvl1pPr>
          </a:lstStyle>
          <a:p>
            <a:r>
              <a:rPr sz="1543"/>
              <a:t>4</a:t>
            </a:r>
          </a:p>
        </p:txBody>
      </p:sp>
      <p:sp>
        <p:nvSpPr>
          <p:cNvPr id="493" name="3"/>
          <p:cNvSpPr txBox="1"/>
          <p:nvPr/>
        </p:nvSpPr>
        <p:spPr>
          <a:xfrm>
            <a:off x="2977759" y="4356410"/>
            <a:ext cx="212386" cy="31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397" rIns="50397">
            <a:spAutoFit/>
          </a:bodyPr>
          <a:lstStyle>
            <a:lvl1pPr algn="r">
              <a:spcBef>
                <a:spcPts val="2900"/>
              </a:spcBef>
              <a:defRPr sz="1400">
                <a:solidFill>
                  <a:srgbClr val="404040"/>
                </a:solidFill>
                <a:latin typeface="Arial"/>
                <a:ea typeface="Arial"/>
                <a:cs typeface="Arial"/>
                <a:sym typeface="Arial"/>
              </a:defRPr>
            </a:lvl1pPr>
          </a:lstStyle>
          <a:p>
            <a:r>
              <a:rPr sz="1543"/>
              <a:t>3</a:t>
            </a:r>
          </a:p>
        </p:txBody>
      </p:sp>
      <p:sp>
        <p:nvSpPr>
          <p:cNvPr id="494" name="2"/>
          <p:cNvSpPr txBox="1"/>
          <p:nvPr/>
        </p:nvSpPr>
        <p:spPr>
          <a:xfrm>
            <a:off x="2977759" y="4652727"/>
            <a:ext cx="212386" cy="31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397" rIns="50397">
            <a:spAutoFit/>
          </a:bodyPr>
          <a:lstStyle>
            <a:lvl1pPr algn="r">
              <a:spcBef>
                <a:spcPts val="2900"/>
              </a:spcBef>
              <a:defRPr sz="1400">
                <a:solidFill>
                  <a:srgbClr val="404040"/>
                </a:solidFill>
                <a:latin typeface="Arial"/>
                <a:ea typeface="Arial"/>
                <a:cs typeface="Arial"/>
                <a:sym typeface="Arial"/>
              </a:defRPr>
            </a:lvl1pPr>
          </a:lstStyle>
          <a:p>
            <a:r>
              <a:rPr sz="1543"/>
              <a:t>2</a:t>
            </a:r>
          </a:p>
        </p:txBody>
      </p:sp>
      <p:sp>
        <p:nvSpPr>
          <p:cNvPr id="495" name="1"/>
          <p:cNvSpPr txBox="1"/>
          <p:nvPr/>
        </p:nvSpPr>
        <p:spPr>
          <a:xfrm>
            <a:off x="2977759" y="4949043"/>
            <a:ext cx="212386" cy="31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397" rIns="50397">
            <a:spAutoFit/>
          </a:bodyPr>
          <a:lstStyle>
            <a:lvl1pPr algn="r">
              <a:spcBef>
                <a:spcPts val="2900"/>
              </a:spcBef>
              <a:defRPr sz="1400">
                <a:solidFill>
                  <a:srgbClr val="404040"/>
                </a:solidFill>
                <a:latin typeface="Arial"/>
                <a:ea typeface="Arial"/>
                <a:cs typeface="Arial"/>
                <a:sym typeface="Arial"/>
              </a:defRPr>
            </a:lvl1pPr>
          </a:lstStyle>
          <a:p>
            <a:r>
              <a:rPr sz="1543"/>
              <a:t>1</a:t>
            </a:r>
          </a:p>
        </p:txBody>
      </p:sp>
      <p:sp>
        <p:nvSpPr>
          <p:cNvPr id="496" name="0"/>
          <p:cNvSpPr txBox="1"/>
          <p:nvPr/>
        </p:nvSpPr>
        <p:spPr>
          <a:xfrm>
            <a:off x="2977759" y="5245356"/>
            <a:ext cx="212386" cy="31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397" rIns="50397">
            <a:spAutoFit/>
          </a:bodyPr>
          <a:lstStyle>
            <a:lvl1pPr algn="r">
              <a:spcBef>
                <a:spcPts val="2900"/>
              </a:spcBef>
              <a:defRPr sz="1400">
                <a:solidFill>
                  <a:srgbClr val="404040"/>
                </a:solidFill>
                <a:latin typeface="Arial"/>
                <a:ea typeface="Arial"/>
                <a:cs typeface="Arial"/>
                <a:sym typeface="Arial"/>
              </a:defRPr>
            </a:lvl1pPr>
          </a:lstStyle>
          <a:p>
            <a:r>
              <a:rPr sz="1543"/>
              <a:t>0</a:t>
            </a:r>
          </a:p>
        </p:txBody>
      </p:sp>
      <p:sp>
        <p:nvSpPr>
          <p:cNvPr id="497" name="Numero di ospedalizzazioni nel follow-up"/>
          <p:cNvSpPr txBox="1"/>
          <p:nvPr/>
        </p:nvSpPr>
        <p:spPr>
          <a:xfrm>
            <a:off x="3179436" y="5741676"/>
            <a:ext cx="4419112" cy="31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397" rIns="50397">
            <a:spAutoFit/>
          </a:bodyPr>
          <a:lstStyle>
            <a:lvl1pPr algn="ctr">
              <a:defRPr sz="1400">
                <a:solidFill>
                  <a:srgbClr val="404040"/>
                </a:solidFill>
                <a:latin typeface="Arial"/>
                <a:ea typeface="Arial"/>
                <a:cs typeface="Arial"/>
                <a:sym typeface="Arial"/>
              </a:defRPr>
            </a:lvl1pPr>
          </a:lstStyle>
          <a:p>
            <a:r>
              <a:rPr sz="1543"/>
              <a:t>Numero di ospedalizzazioni nel follow-up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olo 1"/>
          <p:cNvSpPr>
            <a:spLocks noGrp="1"/>
          </p:cNvSpPr>
          <p:nvPr>
            <p:ph type="title"/>
          </p:nvPr>
        </p:nvSpPr>
        <p:spPr>
          <a:xfrm>
            <a:off x="529" y="671971"/>
            <a:ext cx="10079567" cy="1609931"/>
          </a:xfrm>
        </p:spPr>
        <p:txBody>
          <a:bodyPr/>
          <a:lstStyle/>
          <a:p>
            <a:r>
              <a:rPr lang="it-IT" altLang="it-IT" sz="3086" b="1" dirty="0">
                <a:latin typeface="Calibri" panose="020F0502020204030204" pitchFamily="34" charset="0"/>
                <a:cs typeface="Calibri" panose="020F0502020204030204" pitchFamily="34" charset="0"/>
              </a:rPr>
              <a:t>CLASSE NYHA e mortalità</a:t>
            </a:r>
          </a:p>
        </p:txBody>
      </p:sp>
      <p:sp>
        <p:nvSpPr>
          <p:cNvPr id="142339" name="Segnaposto contenuto 2"/>
          <p:cNvSpPr>
            <a:spLocks noGrp="1"/>
          </p:cNvSpPr>
          <p:nvPr>
            <p:ph idx="1"/>
          </p:nvPr>
        </p:nvSpPr>
        <p:spPr>
          <a:xfrm>
            <a:off x="674661" y="2482268"/>
            <a:ext cx="8873408" cy="2595139"/>
          </a:xfrm>
        </p:spPr>
        <p:txBody>
          <a:bodyPr/>
          <a:lstStyle/>
          <a:p>
            <a:pPr algn="just"/>
            <a:r>
              <a:rPr lang="it-IT" altLang="it-IT" sz="2646" dirty="0">
                <a:solidFill>
                  <a:schemeClr val="tx2"/>
                </a:solidFill>
                <a:latin typeface="Calibri" panose="020F0502020204030204" pitchFamily="34" charset="0"/>
                <a:cs typeface="Calibri" panose="020F0502020204030204" pitchFamily="34" charset="0"/>
              </a:rPr>
              <a:t>Classe NYHA III-IV mortalità per insufficienza cardiaca acuta</a:t>
            </a:r>
          </a:p>
          <a:p>
            <a:pPr algn="just"/>
            <a:r>
              <a:rPr lang="it-IT" altLang="it-IT" sz="2646" dirty="0">
                <a:solidFill>
                  <a:schemeClr val="tx2"/>
                </a:solidFill>
                <a:latin typeface="Calibri" panose="020F0502020204030204" pitchFamily="34" charset="0"/>
                <a:cs typeface="Calibri" panose="020F0502020204030204" pitchFamily="34" charset="0"/>
              </a:rPr>
              <a:t>Classe NYHA I-II mortalità per aritmie ventricolari</a:t>
            </a:r>
          </a:p>
        </p:txBody>
      </p:sp>
    </p:spTree>
    <p:extLst>
      <p:ext uri="{BB962C8B-B14F-4D97-AF65-F5344CB8AC3E}">
        <p14:creationId xmlns:p14="http://schemas.microsoft.com/office/powerpoint/2010/main" val="1946615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L'HF impone un carico economico significativo al sistema sanitario"/>
          <p:cNvSpPr txBox="1"/>
          <p:nvPr/>
        </p:nvSpPr>
        <p:spPr>
          <a:xfrm>
            <a:off x="529" y="763942"/>
            <a:ext cx="10079566" cy="9470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397" rIns="50397">
            <a:spAutoFit/>
          </a:bodyPr>
          <a:lstStyle>
            <a:lvl1pPr defTabSz="685800">
              <a:lnSpc>
                <a:spcPct val="90000"/>
              </a:lnSpc>
              <a:defRPr sz="2700" b="1"/>
            </a:lvl1pPr>
          </a:lstStyle>
          <a:p>
            <a:pPr algn="ctr"/>
            <a:r>
              <a:rPr sz="3086" b="0" dirty="0">
                <a:latin typeface="Calibri" panose="020F0502020204030204" pitchFamily="34" charset="0"/>
                <a:ea typeface="Arial"/>
                <a:cs typeface="Calibri" panose="020F0502020204030204" pitchFamily="34" charset="0"/>
              </a:rPr>
              <a:t>L'HF </a:t>
            </a:r>
            <a:r>
              <a:rPr sz="3086" b="0" dirty="0" err="1">
                <a:latin typeface="Calibri" panose="020F0502020204030204" pitchFamily="34" charset="0"/>
                <a:ea typeface="Arial"/>
                <a:cs typeface="Calibri" panose="020F0502020204030204" pitchFamily="34" charset="0"/>
              </a:rPr>
              <a:t>impone</a:t>
            </a:r>
            <a:r>
              <a:rPr sz="3086" b="0" dirty="0">
                <a:latin typeface="Calibri" panose="020F0502020204030204" pitchFamily="34" charset="0"/>
                <a:ea typeface="Arial"/>
                <a:cs typeface="Calibri" panose="020F0502020204030204" pitchFamily="34" charset="0"/>
              </a:rPr>
              <a:t> un </a:t>
            </a:r>
            <a:r>
              <a:rPr sz="3086" b="0" dirty="0" err="1">
                <a:latin typeface="Calibri" panose="020F0502020204030204" pitchFamily="34" charset="0"/>
                <a:ea typeface="Arial"/>
                <a:cs typeface="Calibri" panose="020F0502020204030204" pitchFamily="34" charset="0"/>
              </a:rPr>
              <a:t>carico</a:t>
            </a:r>
            <a:r>
              <a:rPr sz="3086" b="0" dirty="0">
                <a:latin typeface="Calibri" panose="020F0502020204030204" pitchFamily="34" charset="0"/>
                <a:ea typeface="Arial"/>
                <a:cs typeface="Calibri" panose="020F0502020204030204" pitchFamily="34" charset="0"/>
              </a:rPr>
              <a:t> </a:t>
            </a:r>
            <a:r>
              <a:rPr sz="3086" b="0" dirty="0" err="1">
                <a:latin typeface="Calibri" panose="020F0502020204030204" pitchFamily="34" charset="0"/>
                <a:ea typeface="Arial"/>
                <a:cs typeface="Calibri" panose="020F0502020204030204" pitchFamily="34" charset="0"/>
              </a:rPr>
              <a:t>economico</a:t>
            </a:r>
            <a:r>
              <a:rPr sz="3086" b="0" dirty="0">
                <a:latin typeface="Calibri" panose="020F0502020204030204" pitchFamily="34" charset="0"/>
                <a:ea typeface="Arial"/>
                <a:cs typeface="Calibri" panose="020F0502020204030204" pitchFamily="34" charset="0"/>
              </a:rPr>
              <a:t> </a:t>
            </a:r>
            <a:endParaRPr lang="it-IT" sz="3086" b="0" dirty="0">
              <a:latin typeface="Calibri" panose="020F0502020204030204" pitchFamily="34" charset="0"/>
              <a:ea typeface="Arial"/>
              <a:cs typeface="Calibri" panose="020F0502020204030204" pitchFamily="34" charset="0"/>
            </a:endParaRPr>
          </a:p>
          <a:p>
            <a:pPr algn="ctr"/>
            <a:r>
              <a:rPr sz="3086" b="0" dirty="0" err="1">
                <a:latin typeface="Calibri" panose="020F0502020204030204" pitchFamily="34" charset="0"/>
                <a:ea typeface="Arial"/>
                <a:cs typeface="Calibri" panose="020F0502020204030204" pitchFamily="34" charset="0"/>
              </a:rPr>
              <a:t>significativo</a:t>
            </a:r>
            <a:r>
              <a:rPr sz="3086" b="0" dirty="0">
                <a:latin typeface="Calibri" panose="020F0502020204030204" pitchFamily="34" charset="0"/>
                <a:ea typeface="Arial"/>
                <a:cs typeface="Calibri" panose="020F0502020204030204" pitchFamily="34" charset="0"/>
              </a:rPr>
              <a:t> al </a:t>
            </a:r>
            <a:r>
              <a:rPr sz="3086" b="0" dirty="0" err="1">
                <a:latin typeface="Calibri" panose="020F0502020204030204" pitchFamily="34" charset="0"/>
                <a:ea typeface="Arial"/>
                <a:cs typeface="Calibri" panose="020F0502020204030204" pitchFamily="34" charset="0"/>
              </a:rPr>
              <a:t>sistema</a:t>
            </a:r>
            <a:r>
              <a:rPr sz="3086" b="0" dirty="0">
                <a:latin typeface="Calibri" panose="020F0502020204030204" pitchFamily="34" charset="0"/>
                <a:ea typeface="Arial"/>
                <a:cs typeface="Calibri" panose="020F0502020204030204" pitchFamily="34" charset="0"/>
              </a:rPr>
              <a:t> </a:t>
            </a:r>
            <a:r>
              <a:rPr sz="3086" b="0" dirty="0" err="1">
                <a:latin typeface="Calibri" panose="020F0502020204030204" pitchFamily="34" charset="0"/>
                <a:ea typeface="Arial"/>
                <a:cs typeface="Calibri" panose="020F0502020204030204" pitchFamily="34" charset="0"/>
              </a:rPr>
              <a:t>sanitario</a:t>
            </a:r>
            <a:endParaRPr sz="3086" b="0" dirty="0">
              <a:latin typeface="Calibri" panose="020F0502020204030204" pitchFamily="34" charset="0"/>
              <a:ea typeface="Arial"/>
              <a:cs typeface="Calibri" panose="020F0502020204030204" pitchFamily="34" charset="0"/>
            </a:endParaRPr>
          </a:p>
        </p:txBody>
      </p:sp>
      <p:sp>
        <p:nvSpPr>
          <p:cNvPr id="530" name="Rettangolo"/>
          <p:cNvSpPr/>
          <p:nvPr/>
        </p:nvSpPr>
        <p:spPr>
          <a:xfrm>
            <a:off x="424155" y="4123059"/>
            <a:ext cx="9099020" cy="1905014"/>
          </a:xfrm>
          <a:prstGeom prst="rect">
            <a:avLst/>
          </a:prstGeom>
          <a:solidFill>
            <a:srgbClr val="F2F2F2"/>
          </a:solidFill>
          <a:ln w="12700">
            <a:miter lim="400000"/>
          </a:ln>
          <a:effectLst>
            <a:outerShdw blurRad="38100" dist="38100" dir="5400000" rotWithShape="0">
              <a:srgbClr val="000000">
                <a:alpha val="16000"/>
              </a:srgbClr>
            </a:outerShdw>
          </a:effectLst>
        </p:spPr>
        <p:txBody>
          <a:bodyPr lIns="50397" rIns="50397" anchor="ctr"/>
          <a:lstStyle/>
          <a:p>
            <a:pPr>
              <a:spcBef>
                <a:spcPts val="1323"/>
              </a:spcBef>
              <a:defRPr sz="1200">
                <a:solidFill>
                  <a:srgbClr val="474749"/>
                </a:solidFill>
                <a:latin typeface="Arial"/>
                <a:ea typeface="Arial"/>
                <a:cs typeface="Arial"/>
                <a:sym typeface="Arial"/>
              </a:defRPr>
            </a:pPr>
            <a:endParaRPr sz="1323"/>
          </a:p>
        </p:txBody>
      </p:sp>
      <p:sp>
        <p:nvSpPr>
          <p:cNvPr id="531" name="1. Cook et al. Int J Cardiol 2014;171:368–76;…"/>
          <p:cNvSpPr txBox="1"/>
          <p:nvPr/>
        </p:nvSpPr>
        <p:spPr>
          <a:xfrm>
            <a:off x="5902295" y="6420357"/>
            <a:ext cx="3948762" cy="6601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397" rIns="50397" anchor="ctr">
            <a:spAutoFit/>
          </a:bodyPr>
          <a:lstStyle/>
          <a:p>
            <a:pPr algn="r">
              <a:defRPr sz="900">
                <a:solidFill>
                  <a:srgbClr val="888888"/>
                </a:solidFill>
              </a:defRPr>
            </a:pPr>
            <a:r>
              <a:rPr sz="992"/>
              <a:t>1. Cook et al. Int J Cardiol 2014;171:368–76; </a:t>
            </a:r>
          </a:p>
          <a:p>
            <a:pPr algn="r">
              <a:defRPr sz="900">
                <a:solidFill>
                  <a:srgbClr val="888888"/>
                </a:solidFill>
              </a:defRPr>
            </a:pPr>
            <a:r>
              <a:rPr sz="992"/>
              <a:t>2. Dickstein et al. Eur Heart J 2008;29:2388–442; </a:t>
            </a:r>
          </a:p>
          <a:p>
            <a:pPr algn="r">
              <a:defRPr sz="900">
                <a:solidFill>
                  <a:srgbClr val="888888"/>
                </a:solidFill>
              </a:defRPr>
            </a:pPr>
            <a:r>
              <a:rPr sz="992"/>
              <a:t>3. Mozaffarian et al. Circulation 2015;131:e29–322; </a:t>
            </a:r>
          </a:p>
          <a:p>
            <a:pPr algn="r">
              <a:defRPr sz="900">
                <a:solidFill>
                  <a:srgbClr val="888888"/>
                </a:solidFill>
              </a:defRPr>
            </a:pPr>
            <a:r>
              <a:rPr sz="992"/>
              <a:t>4. Heidenreich et al. Circ Heart Fail 2013;6:606–19 </a:t>
            </a:r>
          </a:p>
        </p:txBody>
      </p:sp>
      <p:sp>
        <p:nvSpPr>
          <p:cNvPr id="532" name="*In base al costo stimato dell’HF negli USA nel 2010. I restanti costi dell’HF sono attribuiti a case di riposo, medici/altri professionisti, farmaci/altro (assistenza sanitaria domiciliare, presidi medicali durevoli) e alla perdita di produttività (morbilità e mortalità). ‡I costi diretti comprendono le spese per servizi ospedalieri, medicazioni, costi dei medici, costi sanitari primari e follow-up. §I costi indiretti comprendono le spese in termini di perdita di produttività conseguente a morbilità e mortalità, indennità di malattia e sostegno al welfare."/>
          <p:cNvSpPr txBox="1"/>
          <p:nvPr/>
        </p:nvSpPr>
        <p:spPr>
          <a:xfrm>
            <a:off x="236633" y="6095462"/>
            <a:ext cx="4747681" cy="1086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397" rIns="50397">
            <a:spAutoFit/>
          </a:bodyPr>
          <a:lstStyle/>
          <a:p>
            <a:pPr>
              <a:defRPr sz="900" spc="-20">
                <a:solidFill>
                  <a:srgbClr val="888888"/>
                </a:solidFill>
              </a:defRPr>
            </a:pPr>
            <a:r>
              <a:rPr sz="992"/>
              <a:t>*In base al costo stimato dell’HF negli USA nel 2010. I restanti costi dell’HF sono attribuiti a case di riposo, medici/altri professionisti, farmaci/altro (assistenza sanitaria domiciliare, presidi medicali durevoli) e alla perdita di produttività (morbilità e mortalità). </a:t>
            </a:r>
            <a:r>
              <a:rPr sz="992" baseline="30000"/>
              <a:t>‡</a:t>
            </a:r>
            <a:r>
              <a:rPr sz="992"/>
              <a:t>I costi diretti comprendono le spese per servizi ospedalieri, medicazioni, costi dei medici, costi sanitari primari e follow-up. </a:t>
            </a:r>
            <a:r>
              <a:rPr sz="992" baseline="30000"/>
              <a:t>§</a:t>
            </a:r>
            <a:r>
              <a:rPr sz="992"/>
              <a:t>I costi indiretti comprendono le spese in termini di perdita di produttività conseguente a morbilità e mortalità, indennità di malattia e sostegno al welfare.</a:t>
            </a:r>
          </a:p>
        </p:txBody>
      </p:sp>
      <p:grpSp>
        <p:nvGrpSpPr>
          <p:cNvPr id="535" name="Raggruppa"/>
          <p:cNvGrpSpPr/>
          <p:nvPr/>
        </p:nvGrpSpPr>
        <p:grpSpPr>
          <a:xfrm>
            <a:off x="216392" y="1485497"/>
            <a:ext cx="2738154" cy="2738154"/>
            <a:chOff x="-1" y="-1"/>
            <a:chExt cx="2484002" cy="2484002"/>
          </a:xfrm>
        </p:grpSpPr>
        <p:pic>
          <p:nvPicPr>
            <p:cNvPr id="533" name="C:\Documents and Settings\stannard_c\Local Settings\Temporary Internet Files\Content.IE5\MNGWI3QC\MC900432569[1].png" descr="C:\Documents and Settings\stannard_c\Local Settings\Temporary Internet Files\Content.IE5\MNGWI3QC\MC900432569[1].png"/>
            <p:cNvPicPr>
              <a:picLocks noChangeAspect="1"/>
            </p:cNvPicPr>
            <p:nvPr/>
          </p:nvPicPr>
          <p:blipFill>
            <a:blip r:embed="rId2"/>
            <a:stretch>
              <a:fillRect/>
            </a:stretch>
          </p:blipFill>
          <p:spPr>
            <a:xfrm>
              <a:off x="-1" y="-1"/>
              <a:ext cx="2484002" cy="2484002"/>
            </a:xfrm>
            <a:prstGeom prst="rect">
              <a:avLst/>
            </a:prstGeom>
            <a:ln w="12700" cap="flat">
              <a:noFill/>
              <a:miter lim="400000"/>
            </a:ln>
            <a:effectLst/>
          </p:spPr>
        </p:pic>
        <p:sp>
          <p:nvSpPr>
            <p:cNvPr id="534" name="In molti paesi ~2% del budget totale per la spesa sanitaria…"/>
            <p:cNvSpPr txBox="1"/>
            <p:nvPr/>
          </p:nvSpPr>
          <p:spPr>
            <a:xfrm>
              <a:off x="81731" y="396157"/>
              <a:ext cx="2278013" cy="14807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397" tIns="50397" rIns="50397" bIns="50397" numCol="1" anchor="t">
              <a:spAutoFit/>
            </a:bodyPr>
            <a:lstStyle/>
            <a:p>
              <a:pPr algn="ctr">
                <a:defRPr sz="1200" b="1">
                  <a:solidFill>
                    <a:srgbClr val="FFFFFF"/>
                  </a:solidFill>
                  <a:effectLst>
                    <a:outerShdw blurRad="38100" dist="38100" dir="2700000" rotWithShape="0">
                      <a:srgbClr val="000000">
                        <a:alpha val="43137"/>
                      </a:srgbClr>
                    </a:outerShdw>
                  </a:effectLst>
                  <a:latin typeface="Arial"/>
                  <a:ea typeface="Arial"/>
                  <a:cs typeface="Arial"/>
                  <a:sym typeface="Arial"/>
                </a:defRPr>
              </a:pPr>
              <a:br>
                <a:rPr sz="1323"/>
              </a:br>
              <a:r>
                <a:rPr sz="1323">
                  <a:effectLst>
                    <a:outerShdw blurRad="50800" dist="38100" dir="2700000" rotWithShape="0">
                      <a:srgbClr val="000000">
                        <a:alpha val="67000"/>
                      </a:srgbClr>
                    </a:outerShdw>
                  </a:effectLst>
                </a:rPr>
                <a:t>In molti paesi</a:t>
              </a:r>
              <a:br>
                <a:rPr sz="1323">
                  <a:effectLst>
                    <a:outerShdw blurRad="50800" dist="38100" dir="2700000" rotWithShape="0">
                      <a:srgbClr val="000000">
                        <a:alpha val="67000"/>
                      </a:srgbClr>
                    </a:outerShdw>
                  </a:effectLst>
                </a:rPr>
              </a:br>
              <a:r>
                <a:rPr sz="1323">
                  <a:effectLst>
                    <a:outerShdw blurRad="50800" dist="38100" dir="2700000" rotWithShape="0">
                      <a:srgbClr val="000000">
                        <a:alpha val="67000"/>
                      </a:srgbClr>
                    </a:outerShdw>
                  </a:effectLst>
                </a:rPr>
                <a:t>~</a:t>
              </a:r>
              <a:r>
                <a:rPr sz="1874">
                  <a:effectLst>
                    <a:outerShdw blurRad="50800" dist="38100" dir="2700000" rotWithShape="0">
                      <a:srgbClr val="000000">
                        <a:alpha val="67000"/>
                      </a:srgbClr>
                    </a:outerShdw>
                  </a:effectLst>
                </a:rPr>
                <a:t>2% del budget totale per la spesa sanitaria</a:t>
              </a:r>
            </a:p>
            <a:p>
              <a:pPr algn="ctr">
                <a:defRPr sz="1100" b="1">
                  <a:solidFill>
                    <a:srgbClr val="FFFFFF"/>
                  </a:solidFill>
                  <a:effectLst>
                    <a:outerShdw blurRad="50800" dist="38100" dir="2700000" rotWithShape="0">
                      <a:srgbClr val="000000">
                        <a:alpha val="67000"/>
                      </a:srgbClr>
                    </a:outerShdw>
                  </a:effectLst>
                  <a:latin typeface="Arial"/>
                  <a:ea typeface="Arial"/>
                  <a:cs typeface="Arial"/>
                  <a:sym typeface="Arial"/>
                </a:defRPr>
              </a:pPr>
              <a:r>
                <a:rPr sz="1213"/>
                <a:t>viene speso per il</a:t>
              </a:r>
              <a:br>
                <a:rPr sz="1213"/>
              </a:br>
              <a:r>
                <a:rPr sz="1213"/>
                <a:t>trattamento dell’HF</a:t>
              </a:r>
              <a:r>
                <a:rPr sz="1213" baseline="30000"/>
                <a:t>1</a:t>
              </a:r>
            </a:p>
          </p:txBody>
        </p:sp>
      </p:grpSp>
      <p:grpSp>
        <p:nvGrpSpPr>
          <p:cNvPr id="546" name="Raggruppa"/>
          <p:cNvGrpSpPr/>
          <p:nvPr/>
        </p:nvGrpSpPr>
        <p:grpSpPr>
          <a:xfrm>
            <a:off x="518649" y="5070831"/>
            <a:ext cx="881963" cy="798491"/>
            <a:chOff x="0" y="0"/>
            <a:chExt cx="800100" cy="724376"/>
          </a:xfrm>
        </p:grpSpPr>
        <p:sp>
          <p:nvSpPr>
            <p:cNvPr id="536" name="Forma"/>
            <p:cNvSpPr/>
            <p:nvPr/>
          </p:nvSpPr>
          <p:spPr>
            <a:xfrm>
              <a:off x="40051" y="66356"/>
              <a:ext cx="560286" cy="651934"/>
            </a:xfrm>
            <a:custGeom>
              <a:avLst/>
              <a:gdLst/>
              <a:ahLst/>
              <a:cxnLst>
                <a:cxn ang="0">
                  <a:pos x="wd2" y="hd2"/>
                </a:cxn>
                <a:cxn ang="5400000">
                  <a:pos x="wd2" y="hd2"/>
                </a:cxn>
                <a:cxn ang="10800000">
                  <a:pos x="wd2" y="hd2"/>
                </a:cxn>
                <a:cxn ang="16200000">
                  <a:pos x="wd2" y="hd2"/>
                </a:cxn>
              </a:cxnLst>
              <a:rect l="0" t="0" r="r" b="b"/>
              <a:pathLst>
                <a:path w="21600" h="21600" extrusionOk="0">
                  <a:moveTo>
                    <a:pt x="20073" y="0"/>
                  </a:moveTo>
                  <a:cubicBezTo>
                    <a:pt x="20073" y="529"/>
                    <a:pt x="20073" y="529"/>
                    <a:pt x="20073" y="529"/>
                  </a:cubicBezTo>
                  <a:cubicBezTo>
                    <a:pt x="20200" y="529"/>
                    <a:pt x="20200" y="529"/>
                    <a:pt x="20200" y="529"/>
                  </a:cubicBezTo>
                  <a:cubicBezTo>
                    <a:pt x="20359" y="529"/>
                    <a:pt x="20518" y="635"/>
                    <a:pt x="20518" y="767"/>
                  </a:cubicBezTo>
                  <a:cubicBezTo>
                    <a:pt x="20518" y="1163"/>
                    <a:pt x="20518" y="1163"/>
                    <a:pt x="20518" y="1163"/>
                  </a:cubicBezTo>
                  <a:cubicBezTo>
                    <a:pt x="20518" y="1295"/>
                    <a:pt x="20359" y="1401"/>
                    <a:pt x="20200" y="1401"/>
                  </a:cubicBezTo>
                  <a:cubicBezTo>
                    <a:pt x="18832" y="1401"/>
                    <a:pt x="18832" y="1401"/>
                    <a:pt x="18832" y="1401"/>
                  </a:cubicBezTo>
                  <a:cubicBezTo>
                    <a:pt x="18673" y="1401"/>
                    <a:pt x="18546" y="1295"/>
                    <a:pt x="18546" y="1163"/>
                  </a:cubicBezTo>
                  <a:cubicBezTo>
                    <a:pt x="18546" y="767"/>
                    <a:pt x="18546" y="767"/>
                    <a:pt x="18546" y="767"/>
                  </a:cubicBezTo>
                  <a:cubicBezTo>
                    <a:pt x="18546" y="635"/>
                    <a:pt x="18673" y="529"/>
                    <a:pt x="18832" y="529"/>
                  </a:cubicBezTo>
                  <a:cubicBezTo>
                    <a:pt x="18960" y="529"/>
                    <a:pt x="18960" y="529"/>
                    <a:pt x="18960" y="529"/>
                  </a:cubicBezTo>
                  <a:cubicBezTo>
                    <a:pt x="18960" y="0"/>
                    <a:pt x="18960" y="0"/>
                    <a:pt x="18960" y="0"/>
                  </a:cubicBezTo>
                  <a:cubicBezTo>
                    <a:pt x="17178" y="0"/>
                    <a:pt x="17178" y="0"/>
                    <a:pt x="17178" y="0"/>
                  </a:cubicBezTo>
                  <a:cubicBezTo>
                    <a:pt x="17178" y="529"/>
                    <a:pt x="17178" y="529"/>
                    <a:pt x="17178" y="529"/>
                  </a:cubicBezTo>
                  <a:cubicBezTo>
                    <a:pt x="17305" y="529"/>
                    <a:pt x="17305" y="529"/>
                    <a:pt x="17305" y="529"/>
                  </a:cubicBezTo>
                  <a:cubicBezTo>
                    <a:pt x="17465" y="529"/>
                    <a:pt x="17592" y="635"/>
                    <a:pt x="17592" y="767"/>
                  </a:cubicBezTo>
                  <a:cubicBezTo>
                    <a:pt x="17592" y="1163"/>
                    <a:pt x="17592" y="1163"/>
                    <a:pt x="17592" y="1163"/>
                  </a:cubicBezTo>
                  <a:cubicBezTo>
                    <a:pt x="17592" y="1295"/>
                    <a:pt x="17465" y="1401"/>
                    <a:pt x="17305" y="1401"/>
                  </a:cubicBezTo>
                  <a:cubicBezTo>
                    <a:pt x="15938" y="1401"/>
                    <a:pt x="15938" y="1401"/>
                    <a:pt x="15938" y="1401"/>
                  </a:cubicBezTo>
                  <a:cubicBezTo>
                    <a:pt x="15778" y="1401"/>
                    <a:pt x="15619" y="1295"/>
                    <a:pt x="15619" y="1163"/>
                  </a:cubicBezTo>
                  <a:cubicBezTo>
                    <a:pt x="15619" y="767"/>
                    <a:pt x="15619" y="767"/>
                    <a:pt x="15619" y="767"/>
                  </a:cubicBezTo>
                  <a:cubicBezTo>
                    <a:pt x="15619" y="635"/>
                    <a:pt x="15778" y="529"/>
                    <a:pt x="15938" y="529"/>
                  </a:cubicBezTo>
                  <a:cubicBezTo>
                    <a:pt x="16065" y="529"/>
                    <a:pt x="16065" y="529"/>
                    <a:pt x="16065" y="529"/>
                  </a:cubicBezTo>
                  <a:cubicBezTo>
                    <a:pt x="16065" y="0"/>
                    <a:pt x="16065" y="0"/>
                    <a:pt x="16065" y="0"/>
                  </a:cubicBezTo>
                  <a:cubicBezTo>
                    <a:pt x="14252" y="0"/>
                    <a:pt x="14252" y="0"/>
                    <a:pt x="14252" y="0"/>
                  </a:cubicBezTo>
                  <a:cubicBezTo>
                    <a:pt x="14252" y="529"/>
                    <a:pt x="14252" y="529"/>
                    <a:pt x="14252" y="529"/>
                  </a:cubicBezTo>
                  <a:cubicBezTo>
                    <a:pt x="14379" y="529"/>
                    <a:pt x="14379" y="529"/>
                    <a:pt x="14379" y="529"/>
                  </a:cubicBezTo>
                  <a:cubicBezTo>
                    <a:pt x="14538" y="529"/>
                    <a:pt x="14697" y="635"/>
                    <a:pt x="14697" y="767"/>
                  </a:cubicBezTo>
                  <a:cubicBezTo>
                    <a:pt x="14697" y="1163"/>
                    <a:pt x="14697" y="1163"/>
                    <a:pt x="14697" y="1163"/>
                  </a:cubicBezTo>
                  <a:cubicBezTo>
                    <a:pt x="14697" y="1295"/>
                    <a:pt x="14538" y="1401"/>
                    <a:pt x="14379" y="1401"/>
                  </a:cubicBezTo>
                  <a:cubicBezTo>
                    <a:pt x="13011" y="1401"/>
                    <a:pt x="13011" y="1401"/>
                    <a:pt x="13011" y="1401"/>
                  </a:cubicBezTo>
                  <a:cubicBezTo>
                    <a:pt x="12852" y="1401"/>
                    <a:pt x="12725" y="1295"/>
                    <a:pt x="12725" y="1163"/>
                  </a:cubicBezTo>
                  <a:cubicBezTo>
                    <a:pt x="12725" y="767"/>
                    <a:pt x="12725" y="767"/>
                    <a:pt x="12725" y="767"/>
                  </a:cubicBezTo>
                  <a:cubicBezTo>
                    <a:pt x="12725" y="635"/>
                    <a:pt x="12852" y="529"/>
                    <a:pt x="13011" y="529"/>
                  </a:cubicBezTo>
                  <a:cubicBezTo>
                    <a:pt x="13138" y="529"/>
                    <a:pt x="13138" y="529"/>
                    <a:pt x="13138" y="529"/>
                  </a:cubicBezTo>
                  <a:cubicBezTo>
                    <a:pt x="13138" y="0"/>
                    <a:pt x="13138" y="0"/>
                    <a:pt x="13138" y="0"/>
                  </a:cubicBezTo>
                  <a:cubicBezTo>
                    <a:pt x="11357" y="0"/>
                    <a:pt x="11357" y="0"/>
                    <a:pt x="11357" y="0"/>
                  </a:cubicBezTo>
                  <a:cubicBezTo>
                    <a:pt x="11357" y="529"/>
                    <a:pt x="11357" y="529"/>
                    <a:pt x="11357" y="529"/>
                  </a:cubicBezTo>
                  <a:cubicBezTo>
                    <a:pt x="11484" y="529"/>
                    <a:pt x="11484" y="529"/>
                    <a:pt x="11484" y="529"/>
                  </a:cubicBezTo>
                  <a:cubicBezTo>
                    <a:pt x="11643" y="529"/>
                    <a:pt x="11770" y="635"/>
                    <a:pt x="11770" y="767"/>
                  </a:cubicBezTo>
                  <a:cubicBezTo>
                    <a:pt x="11770" y="1163"/>
                    <a:pt x="11770" y="1163"/>
                    <a:pt x="11770" y="1163"/>
                  </a:cubicBezTo>
                  <a:cubicBezTo>
                    <a:pt x="11770" y="1295"/>
                    <a:pt x="11643" y="1401"/>
                    <a:pt x="11484" y="1401"/>
                  </a:cubicBezTo>
                  <a:cubicBezTo>
                    <a:pt x="10116" y="1401"/>
                    <a:pt x="10116" y="1401"/>
                    <a:pt x="10116" y="1401"/>
                  </a:cubicBezTo>
                  <a:cubicBezTo>
                    <a:pt x="9957" y="1401"/>
                    <a:pt x="9798" y="1295"/>
                    <a:pt x="9798" y="1163"/>
                  </a:cubicBezTo>
                  <a:cubicBezTo>
                    <a:pt x="9798" y="767"/>
                    <a:pt x="9798" y="767"/>
                    <a:pt x="9798" y="767"/>
                  </a:cubicBezTo>
                  <a:cubicBezTo>
                    <a:pt x="9798" y="635"/>
                    <a:pt x="9957" y="529"/>
                    <a:pt x="10116" y="529"/>
                  </a:cubicBezTo>
                  <a:cubicBezTo>
                    <a:pt x="10243" y="529"/>
                    <a:pt x="10243" y="529"/>
                    <a:pt x="10243" y="529"/>
                  </a:cubicBezTo>
                  <a:cubicBezTo>
                    <a:pt x="10243" y="0"/>
                    <a:pt x="10243" y="0"/>
                    <a:pt x="10243" y="0"/>
                  </a:cubicBezTo>
                  <a:cubicBezTo>
                    <a:pt x="8430" y="0"/>
                    <a:pt x="8430" y="0"/>
                    <a:pt x="8430" y="0"/>
                  </a:cubicBezTo>
                  <a:cubicBezTo>
                    <a:pt x="8430" y="529"/>
                    <a:pt x="8430" y="529"/>
                    <a:pt x="8430" y="529"/>
                  </a:cubicBezTo>
                  <a:cubicBezTo>
                    <a:pt x="8557" y="529"/>
                    <a:pt x="8557" y="529"/>
                    <a:pt x="8557" y="529"/>
                  </a:cubicBezTo>
                  <a:cubicBezTo>
                    <a:pt x="8716" y="529"/>
                    <a:pt x="8875" y="635"/>
                    <a:pt x="8875" y="767"/>
                  </a:cubicBezTo>
                  <a:cubicBezTo>
                    <a:pt x="8875" y="1163"/>
                    <a:pt x="8875" y="1163"/>
                    <a:pt x="8875" y="1163"/>
                  </a:cubicBezTo>
                  <a:cubicBezTo>
                    <a:pt x="8875" y="1295"/>
                    <a:pt x="8716" y="1401"/>
                    <a:pt x="8557" y="1401"/>
                  </a:cubicBezTo>
                  <a:cubicBezTo>
                    <a:pt x="7189" y="1401"/>
                    <a:pt x="7189" y="1401"/>
                    <a:pt x="7189" y="1401"/>
                  </a:cubicBezTo>
                  <a:cubicBezTo>
                    <a:pt x="7030" y="1401"/>
                    <a:pt x="6903" y="1295"/>
                    <a:pt x="6903" y="1163"/>
                  </a:cubicBezTo>
                  <a:cubicBezTo>
                    <a:pt x="6903" y="767"/>
                    <a:pt x="6903" y="767"/>
                    <a:pt x="6903" y="767"/>
                  </a:cubicBezTo>
                  <a:cubicBezTo>
                    <a:pt x="6903" y="635"/>
                    <a:pt x="7030" y="529"/>
                    <a:pt x="7189" y="529"/>
                  </a:cubicBezTo>
                  <a:cubicBezTo>
                    <a:pt x="7317" y="529"/>
                    <a:pt x="7317" y="529"/>
                    <a:pt x="7317" y="529"/>
                  </a:cubicBezTo>
                  <a:cubicBezTo>
                    <a:pt x="7317" y="0"/>
                    <a:pt x="7317" y="0"/>
                    <a:pt x="7317" y="0"/>
                  </a:cubicBezTo>
                  <a:cubicBezTo>
                    <a:pt x="5535" y="0"/>
                    <a:pt x="5535" y="0"/>
                    <a:pt x="5535" y="0"/>
                  </a:cubicBezTo>
                  <a:cubicBezTo>
                    <a:pt x="5535" y="529"/>
                    <a:pt x="5535" y="529"/>
                    <a:pt x="5535" y="529"/>
                  </a:cubicBezTo>
                  <a:cubicBezTo>
                    <a:pt x="5662" y="529"/>
                    <a:pt x="5662" y="529"/>
                    <a:pt x="5662" y="529"/>
                  </a:cubicBezTo>
                  <a:cubicBezTo>
                    <a:pt x="5822" y="529"/>
                    <a:pt x="5949" y="635"/>
                    <a:pt x="5949" y="767"/>
                  </a:cubicBezTo>
                  <a:cubicBezTo>
                    <a:pt x="5949" y="1163"/>
                    <a:pt x="5949" y="1163"/>
                    <a:pt x="5949" y="1163"/>
                  </a:cubicBezTo>
                  <a:cubicBezTo>
                    <a:pt x="5949" y="1295"/>
                    <a:pt x="5822" y="1401"/>
                    <a:pt x="5662" y="1401"/>
                  </a:cubicBezTo>
                  <a:cubicBezTo>
                    <a:pt x="4295" y="1401"/>
                    <a:pt x="4295" y="1401"/>
                    <a:pt x="4295" y="1401"/>
                  </a:cubicBezTo>
                  <a:cubicBezTo>
                    <a:pt x="4135" y="1401"/>
                    <a:pt x="3976" y="1295"/>
                    <a:pt x="3976" y="1163"/>
                  </a:cubicBezTo>
                  <a:cubicBezTo>
                    <a:pt x="3976" y="767"/>
                    <a:pt x="3976" y="767"/>
                    <a:pt x="3976" y="767"/>
                  </a:cubicBezTo>
                  <a:cubicBezTo>
                    <a:pt x="3976" y="635"/>
                    <a:pt x="4135" y="529"/>
                    <a:pt x="4295" y="529"/>
                  </a:cubicBezTo>
                  <a:cubicBezTo>
                    <a:pt x="4422" y="529"/>
                    <a:pt x="4422" y="529"/>
                    <a:pt x="4422" y="529"/>
                  </a:cubicBezTo>
                  <a:cubicBezTo>
                    <a:pt x="4422" y="0"/>
                    <a:pt x="4422" y="0"/>
                    <a:pt x="4422" y="0"/>
                  </a:cubicBezTo>
                  <a:cubicBezTo>
                    <a:pt x="2609" y="0"/>
                    <a:pt x="2609" y="0"/>
                    <a:pt x="2609" y="0"/>
                  </a:cubicBezTo>
                  <a:cubicBezTo>
                    <a:pt x="2609" y="529"/>
                    <a:pt x="2609" y="529"/>
                    <a:pt x="2609" y="529"/>
                  </a:cubicBezTo>
                  <a:cubicBezTo>
                    <a:pt x="2736" y="529"/>
                    <a:pt x="2736" y="529"/>
                    <a:pt x="2736" y="529"/>
                  </a:cubicBezTo>
                  <a:cubicBezTo>
                    <a:pt x="2895" y="529"/>
                    <a:pt x="3054" y="635"/>
                    <a:pt x="3054" y="767"/>
                  </a:cubicBezTo>
                  <a:cubicBezTo>
                    <a:pt x="3054" y="1163"/>
                    <a:pt x="3054" y="1163"/>
                    <a:pt x="3054" y="1163"/>
                  </a:cubicBezTo>
                  <a:cubicBezTo>
                    <a:pt x="3054" y="1295"/>
                    <a:pt x="2895" y="1401"/>
                    <a:pt x="2736" y="1401"/>
                  </a:cubicBezTo>
                  <a:cubicBezTo>
                    <a:pt x="1368" y="1401"/>
                    <a:pt x="1368" y="1401"/>
                    <a:pt x="1368" y="1401"/>
                  </a:cubicBezTo>
                  <a:cubicBezTo>
                    <a:pt x="1209" y="1401"/>
                    <a:pt x="1082" y="1295"/>
                    <a:pt x="1082" y="1163"/>
                  </a:cubicBezTo>
                  <a:cubicBezTo>
                    <a:pt x="1082" y="767"/>
                    <a:pt x="1082" y="767"/>
                    <a:pt x="1082" y="767"/>
                  </a:cubicBezTo>
                  <a:cubicBezTo>
                    <a:pt x="1082" y="635"/>
                    <a:pt x="1209" y="529"/>
                    <a:pt x="1368" y="529"/>
                  </a:cubicBezTo>
                  <a:cubicBezTo>
                    <a:pt x="1495" y="529"/>
                    <a:pt x="1495" y="529"/>
                    <a:pt x="1495" y="529"/>
                  </a:cubicBezTo>
                  <a:cubicBezTo>
                    <a:pt x="1495" y="0"/>
                    <a:pt x="1495" y="0"/>
                    <a:pt x="1495" y="0"/>
                  </a:cubicBezTo>
                  <a:cubicBezTo>
                    <a:pt x="0" y="0"/>
                    <a:pt x="0" y="0"/>
                    <a:pt x="0" y="0"/>
                  </a:cubicBezTo>
                  <a:cubicBezTo>
                    <a:pt x="0" y="21600"/>
                    <a:pt x="0" y="21600"/>
                    <a:pt x="0" y="21600"/>
                  </a:cubicBezTo>
                  <a:cubicBezTo>
                    <a:pt x="21600" y="21600"/>
                    <a:pt x="21600" y="21600"/>
                    <a:pt x="21600" y="21600"/>
                  </a:cubicBezTo>
                  <a:cubicBezTo>
                    <a:pt x="21600" y="0"/>
                    <a:pt x="21600" y="0"/>
                    <a:pt x="21600" y="0"/>
                  </a:cubicBezTo>
                  <a:lnTo>
                    <a:pt x="20073" y="0"/>
                  </a:lnTo>
                  <a:close/>
                </a:path>
              </a:pathLst>
            </a:custGeom>
            <a:solidFill>
              <a:srgbClr val="BFBFBF"/>
            </a:solidFill>
            <a:ln w="12700" cap="flat">
              <a:noFill/>
              <a:miter lim="400000"/>
            </a:ln>
            <a:effectLst/>
          </p:spPr>
          <p:txBody>
            <a:bodyPr wrap="square" lIns="50397" tIns="50397" rIns="50397" bIns="50397" numCol="1" anchor="t">
              <a:noAutofit/>
            </a:bodyPr>
            <a:lstStyle/>
            <a:p>
              <a:pPr>
                <a:defRPr>
                  <a:latin typeface="Arial"/>
                  <a:ea typeface="Arial"/>
                  <a:cs typeface="Arial"/>
                  <a:sym typeface="Arial"/>
                </a:defRPr>
              </a:pPr>
              <a:endParaRPr/>
            </a:p>
          </p:txBody>
        </p:sp>
        <p:pic>
          <p:nvPicPr>
            <p:cNvPr id="537" name="image15.gif" descr="image15.gif"/>
            <p:cNvPicPr>
              <a:picLocks noChangeAspect="1"/>
            </p:cNvPicPr>
            <p:nvPr/>
          </p:nvPicPr>
          <p:blipFill>
            <a:blip r:embed="rId3"/>
            <a:stretch>
              <a:fillRect/>
            </a:stretch>
          </p:blipFill>
          <p:spPr>
            <a:xfrm>
              <a:off x="120566" y="338136"/>
              <a:ext cx="333336" cy="379255"/>
            </a:xfrm>
            <a:prstGeom prst="rect">
              <a:avLst/>
            </a:prstGeom>
            <a:ln w="12700" cap="flat">
              <a:noFill/>
              <a:miter lim="400000"/>
            </a:ln>
            <a:effectLst/>
          </p:spPr>
        </p:pic>
        <p:pic>
          <p:nvPicPr>
            <p:cNvPr id="538" name="image16.gif" descr="image16.gif"/>
            <p:cNvPicPr>
              <a:picLocks noChangeAspect="1"/>
            </p:cNvPicPr>
            <p:nvPr/>
          </p:nvPicPr>
          <p:blipFill>
            <a:blip r:embed="rId4"/>
            <a:stretch>
              <a:fillRect/>
            </a:stretch>
          </p:blipFill>
          <p:spPr>
            <a:xfrm>
              <a:off x="-1" y="343375"/>
              <a:ext cx="333336" cy="379255"/>
            </a:xfrm>
            <a:prstGeom prst="rect">
              <a:avLst/>
            </a:prstGeom>
            <a:ln w="12700" cap="flat">
              <a:noFill/>
              <a:miter lim="400000"/>
            </a:ln>
            <a:effectLst/>
          </p:spPr>
        </p:pic>
        <p:pic>
          <p:nvPicPr>
            <p:cNvPr id="539" name="image17.gif" descr="image17.gif"/>
            <p:cNvPicPr>
              <a:picLocks noChangeAspect="1"/>
            </p:cNvPicPr>
            <p:nvPr/>
          </p:nvPicPr>
          <p:blipFill>
            <a:blip r:embed="rId5"/>
            <a:stretch>
              <a:fillRect/>
            </a:stretch>
          </p:blipFill>
          <p:spPr>
            <a:xfrm>
              <a:off x="234042" y="345121"/>
              <a:ext cx="333335" cy="379255"/>
            </a:xfrm>
            <a:prstGeom prst="rect">
              <a:avLst/>
            </a:prstGeom>
            <a:ln w="12700" cap="flat">
              <a:noFill/>
              <a:miter lim="400000"/>
            </a:ln>
            <a:effectLst/>
          </p:spPr>
        </p:pic>
        <p:sp>
          <p:nvSpPr>
            <p:cNvPr id="540" name="Forma"/>
            <p:cNvSpPr/>
            <p:nvPr/>
          </p:nvSpPr>
          <p:spPr>
            <a:xfrm>
              <a:off x="163588" y="248315"/>
              <a:ext cx="117656" cy="27293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21600"/>
                    <a:pt x="21600" y="21600"/>
                    <a:pt x="21600" y="21600"/>
                  </a:cubicBezTo>
                  <a:cubicBezTo>
                    <a:pt x="8850" y="21600"/>
                    <a:pt x="8850" y="21600"/>
                    <a:pt x="8850" y="21600"/>
                  </a:cubicBezTo>
                  <a:cubicBezTo>
                    <a:pt x="8850" y="10013"/>
                    <a:pt x="8850" y="10013"/>
                    <a:pt x="8850" y="10013"/>
                  </a:cubicBezTo>
                  <a:cubicBezTo>
                    <a:pt x="8850" y="8313"/>
                    <a:pt x="8700" y="7305"/>
                    <a:pt x="8550" y="6990"/>
                  </a:cubicBezTo>
                  <a:cubicBezTo>
                    <a:pt x="8400" y="6675"/>
                    <a:pt x="7800" y="6423"/>
                    <a:pt x="6900" y="6234"/>
                  </a:cubicBezTo>
                  <a:cubicBezTo>
                    <a:pt x="6150" y="6045"/>
                    <a:pt x="4200" y="5983"/>
                    <a:pt x="1200" y="5983"/>
                  </a:cubicBezTo>
                  <a:cubicBezTo>
                    <a:pt x="0" y="5983"/>
                    <a:pt x="0" y="5983"/>
                    <a:pt x="0" y="5983"/>
                  </a:cubicBezTo>
                  <a:cubicBezTo>
                    <a:pt x="0" y="3464"/>
                    <a:pt x="0" y="3464"/>
                    <a:pt x="0" y="3464"/>
                  </a:cubicBezTo>
                  <a:cubicBezTo>
                    <a:pt x="6150" y="2897"/>
                    <a:pt x="10800" y="1763"/>
                    <a:pt x="14100" y="0"/>
                  </a:cubicBezTo>
                  <a:lnTo>
                    <a:pt x="21600" y="0"/>
                  </a:lnTo>
                  <a:close/>
                </a:path>
              </a:pathLst>
            </a:custGeom>
            <a:solidFill>
              <a:srgbClr val="FFFFFF"/>
            </a:solidFill>
            <a:ln w="12700" cap="flat">
              <a:noFill/>
              <a:miter lim="400000"/>
            </a:ln>
            <a:effectLst/>
          </p:spPr>
          <p:txBody>
            <a:bodyPr wrap="square" lIns="50397" tIns="50397" rIns="50397" bIns="50397" numCol="1" anchor="t">
              <a:noAutofit/>
            </a:bodyPr>
            <a:lstStyle/>
            <a:p>
              <a:pPr>
                <a:defRPr>
                  <a:latin typeface="Arial"/>
                  <a:ea typeface="Arial"/>
                  <a:cs typeface="Arial"/>
                  <a:sym typeface="Arial"/>
                </a:defRPr>
              </a:pPr>
              <a:endParaRPr/>
            </a:p>
          </p:txBody>
        </p:sp>
        <p:sp>
          <p:nvSpPr>
            <p:cNvPr id="541" name="Forma"/>
            <p:cNvSpPr/>
            <p:nvPr/>
          </p:nvSpPr>
          <p:spPr>
            <a:xfrm>
              <a:off x="308304" y="248315"/>
              <a:ext cx="168247" cy="278639"/>
            </a:xfrm>
            <a:custGeom>
              <a:avLst/>
              <a:gdLst/>
              <a:ahLst/>
              <a:cxnLst>
                <a:cxn ang="0">
                  <a:pos x="wd2" y="hd2"/>
                </a:cxn>
                <a:cxn ang="5400000">
                  <a:pos x="wd2" y="hd2"/>
                </a:cxn>
                <a:cxn ang="10800000">
                  <a:pos x="wd2" y="hd2"/>
                </a:cxn>
                <a:cxn ang="16200000">
                  <a:pos x="wd2" y="hd2"/>
                </a:cxn>
              </a:cxnLst>
              <a:rect l="0" t="0" r="r" b="b"/>
              <a:pathLst>
                <a:path w="21600" h="21600" extrusionOk="0">
                  <a:moveTo>
                    <a:pt x="19809" y="0"/>
                  </a:moveTo>
                  <a:cubicBezTo>
                    <a:pt x="19809" y="3404"/>
                    <a:pt x="19809" y="3404"/>
                    <a:pt x="19809" y="3404"/>
                  </a:cubicBezTo>
                  <a:cubicBezTo>
                    <a:pt x="8640" y="3404"/>
                    <a:pt x="8640" y="3404"/>
                    <a:pt x="8640" y="3404"/>
                  </a:cubicBezTo>
                  <a:cubicBezTo>
                    <a:pt x="8640" y="6994"/>
                    <a:pt x="8640" y="6994"/>
                    <a:pt x="8640" y="6994"/>
                  </a:cubicBezTo>
                  <a:cubicBezTo>
                    <a:pt x="10010" y="6003"/>
                    <a:pt x="11801" y="5570"/>
                    <a:pt x="14014" y="5570"/>
                  </a:cubicBezTo>
                  <a:cubicBezTo>
                    <a:pt x="16542" y="5570"/>
                    <a:pt x="18439" y="5942"/>
                    <a:pt x="19703" y="6746"/>
                  </a:cubicBezTo>
                  <a:cubicBezTo>
                    <a:pt x="20968" y="7613"/>
                    <a:pt x="21600" y="9160"/>
                    <a:pt x="21600" y="11450"/>
                  </a:cubicBezTo>
                  <a:cubicBezTo>
                    <a:pt x="21600" y="14483"/>
                    <a:pt x="21600" y="14483"/>
                    <a:pt x="21600" y="14483"/>
                  </a:cubicBezTo>
                  <a:cubicBezTo>
                    <a:pt x="21600" y="16030"/>
                    <a:pt x="21495" y="17082"/>
                    <a:pt x="21179" y="17825"/>
                  </a:cubicBezTo>
                  <a:cubicBezTo>
                    <a:pt x="20968" y="18505"/>
                    <a:pt x="20441" y="19186"/>
                    <a:pt x="19598" y="19743"/>
                  </a:cubicBezTo>
                  <a:cubicBezTo>
                    <a:pt x="18860" y="20362"/>
                    <a:pt x="17701" y="20795"/>
                    <a:pt x="16226" y="21105"/>
                  </a:cubicBezTo>
                  <a:cubicBezTo>
                    <a:pt x="14857" y="21476"/>
                    <a:pt x="13065" y="21600"/>
                    <a:pt x="11063" y="21600"/>
                  </a:cubicBezTo>
                  <a:cubicBezTo>
                    <a:pt x="8745" y="21600"/>
                    <a:pt x="6638" y="21352"/>
                    <a:pt x="4847" y="20919"/>
                  </a:cubicBezTo>
                  <a:cubicBezTo>
                    <a:pt x="3161" y="20424"/>
                    <a:pt x="1897" y="19681"/>
                    <a:pt x="1159" y="18753"/>
                  </a:cubicBezTo>
                  <a:cubicBezTo>
                    <a:pt x="421" y="17825"/>
                    <a:pt x="0" y="16339"/>
                    <a:pt x="0" y="14421"/>
                  </a:cubicBezTo>
                  <a:cubicBezTo>
                    <a:pt x="0" y="13245"/>
                    <a:pt x="0" y="13245"/>
                    <a:pt x="0" y="13245"/>
                  </a:cubicBezTo>
                  <a:cubicBezTo>
                    <a:pt x="9061" y="13245"/>
                    <a:pt x="9061" y="13245"/>
                    <a:pt x="9061" y="13245"/>
                  </a:cubicBezTo>
                  <a:cubicBezTo>
                    <a:pt x="9061" y="14544"/>
                    <a:pt x="9061" y="14544"/>
                    <a:pt x="9061" y="14544"/>
                  </a:cubicBezTo>
                  <a:cubicBezTo>
                    <a:pt x="9061" y="15906"/>
                    <a:pt x="9061" y="16896"/>
                    <a:pt x="9272" y="17453"/>
                  </a:cubicBezTo>
                  <a:cubicBezTo>
                    <a:pt x="9378" y="18072"/>
                    <a:pt x="10010" y="18320"/>
                    <a:pt x="10958" y="18320"/>
                  </a:cubicBezTo>
                  <a:cubicBezTo>
                    <a:pt x="11380" y="18320"/>
                    <a:pt x="11801" y="18258"/>
                    <a:pt x="12012" y="18072"/>
                  </a:cubicBezTo>
                  <a:cubicBezTo>
                    <a:pt x="12328" y="17948"/>
                    <a:pt x="12433" y="17763"/>
                    <a:pt x="12539" y="17577"/>
                  </a:cubicBezTo>
                  <a:cubicBezTo>
                    <a:pt x="12539" y="17391"/>
                    <a:pt x="12539" y="16525"/>
                    <a:pt x="12539" y="15040"/>
                  </a:cubicBezTo>
                  <a:cubicBezTo>
                    <a:pt x="12539" y="10831"/>
                    <a:pt x="12539" y="10831"/>
                    <a:pt x="12539" y="10831"/>
                  </a:cubicBezTo>
                  <a:cubicBezTo>
                    <a:pt x="12539" y="10088"/>
                    <a:pt x="12433" y="9531"/>
                    <a:pt x="12117" y="9222"/>
                  </a:cubicBezTo>
                  <a:cubicBezTo>
                    <a:pt x="11906" y="8974"/>
                    <a:pt x="11380" y="8789"/>
                    <a:pt x="10747" y="8789"/>
                  </a:cubicBezTo>
                  <a:cubicBezTo>
                    <a:pt x="10326" y="8789"/>
                    <a:pt x="10010" y="8850"/>
                    <a:pt x="9694" y="9036"/>
                  </a:cubicBezTo>
                  <a:cubicBezTo>
                    <a:pt x="9378" y="9160"/>
                    <a:pt x="9272" y="9346"/>
                    <a:pt x="9167" y="9531"/>
                  </a:cubicBezTo>
                  <a:cubicBezTo>
                    <a:pt x="9061" y="9655"/>
                    <a:pt x="9061" y="10088"/>
                    <a:pt x="9061" y="10707"/>
                  </a:cubicBezTo>
                  <a:cubicBezTo>
                    <a:pt x="105" y="10707"/>
                    <a:pt x="105" y="10707"/>
                    <a:pt x="105" y="10707"/>
                  </a:cubicBezTo>
                  <a:cubicBezTo>
                    <a:pt x="527" y="0"/>
                    <a:pt x="527" y="0"/>
                    <a:pt x="527" y="0"/>
                  </a:cubicBezTo>
                  <a:lnTo>
                    <a:pt x="19809" y="0"/>
                  </a:lnTo>
                  <a:close/>
                </a:path>
              </a:pathLst>
            </a:custGeom>
            <a:solidFill>
              <a:srgbClr val="FFFFFF"/>
            </a:solidFill>
            <a:ln w="12700" cap="flat">
              <a:noFill/>
              <a:miter lim="400000"/>
            </a:ln>
            <a:effectLst/>
          </p:spPr>
          <p:txBody>
            <a:bodyPr wrap="square" lIns="50397" tIns="50397" rIns="50397" bIns="50397" numCol="1" anchor="t">
              <a:noAutofit/>
            </a:bodyPr>
            <a:lstStyle/>
            <a:p>
              <a:pPr>
                <a:defRPr>
                  <a:latin typeface="Arial"/>
                  <a:ea typeface="Arial"/>
                  <a:cs typeface="Arial"/>
                  <a:sym typeface="Arial"/>
                </a:defRPr>
              </a:pPr>
              <a:endParaRPr/>
            </a:p>
          </p:txBody>
        </p:sp>
        <p:sp>
          <p:nvSpPr>
            <p:cNvPr id="542" name="Forma"/>
            <p:cNvSpPr/>
            <p:nvPr/>
          </p:nvSpPr>
          <p:spPr>
            <a:xfrm>
              <a:off x="383828" y="552945"/>
              <a:ext cx="57651" cy="51890"/>
            </a:xfrm>
            <a:custGeom>
              <a:avLst/>
              <a:gdLst/>
              <a:ahLst/>
              <a:cxnLst>
                <a:cxn ang="0">
                  <a:pos x="wd2" y="hd2"/>
                </a:cxn>
                <a:cxn ang="5400000">
                  <a:pos x="wd2" y="hd2"/>
                </a:cxn>
                <a:cxn ang="10800000">
                  <a:pos x="wd2" y="hd2"/>
                </a:cxn>
                <a:cxn ang="16200000">
                  <a:pos x="wd2" y="hd2"/>
                </a:cxn>
              </a:cxnLst>
              <a:rect l="0" t="0" r="r" b="b"/>
              <a:pathLst>
                <a:path w="21600" h="21600" extrusionOk="0">
                  <a:moveTo>
                    <a:pt x="0" y="762"/>
                  </a:moveTo>
                  <a:cubicBezTo>
                    <a:pt x="8023" y="762"/>
                    <a:pt x="8023" y="762"/>
                    <a:pt x="8023" y="762"/>
                  </a:cubicBezTo>
                  <a:cubicBezTo>
                    <a:pt x="8023" y="4828"/>
                    <a:pt x="8023" y="4828"/>
                    <a:pt x="8023" y="4828"/>
                  </a:cubicBezTo>
                  <a:cubicBezTo>
                    <a:pt x="8331" y="4828"/>
                    <a:pt x="8331" y="4828"/>
                    <a:pt x="8331" y="4828"/>
                  </a:cubicBezTo>
                  <a:cubicBezTo>
                    <a:pt x="11109" y="1525"/>
                    <a:pt x="13577" y="0"/>
                    <a:pt x="18514" y="0"/>
                  </a:cubicBezTo>
                  <a:cubicBezTo>
                    <a:pt x="19440" y="0"/>
                    <a:pt x="20366" y="0"/>
                    <a:pt x="21600" y="254"/>
                  </a:cubicBezTo>
                  <a:cubicBezTo>
                    <a:pt x="21600" y="6861"/>
                    <a:pt x="21600" y="6861"/>
                    <a:pt x="21600" y="6861"/>
                  </a:cubicBezTo>
                  <a:cubicBezTo>
                    <a:pt x="20057" y="6353"/>
                    <a:pt x="18514" y="6099"/>
                    <a:pt x="16971" y="6099"/>
                  </a:cubicBezTo>
                  <a:cubicBezTo>
                    <a:pt x="11109" y="6099"/>
                    <a:pt x="8331" y="8640"/>
                    <a:pt x="8331" y="12706"/>
                  </a:cubicBezTo>
                  <a:cubicBezTo>
                    <a:pt x="8331" y="21600"/>
                    <a:pt x="8331" y="21600"/>
                    <a:pt x="8331" y="21600"/>
                  </a:cubicBezTo>
                  <a:cubicBezTo>
                    <a:pt x="0" y="21600"/>
                    <a:pt x="0" y="21600"/>
                    <a:pt x="0" y="21600"/>
                  </a:cubicBezTo>
                  <a:lnTo>
                    <a:pt x="0" y="762"/>
                  </a:lnTo>
                  <a:close/>
                </a:path>
              </a:pathLst>
            </a:custGeom>
            <a:solidFill>
              <a:srgbClr val="FFFFFF"/>
            </a:solidFill>
            <a:ln w="12700" cap="flat">
              <a:noFill/>
              <a:miter lim="400000"/>
            </a:ln>
            <a:effectLst/>
          </p:spPr>
          <p:txBody>
            <a:bodyPr wrap="square" lIns="50397" tIns="50397" rIns="50397" bIns="50397" numCol="1" anchor="t">
              <a:noAutofit/>
            </a:bodyPr>
            <a:lstStyle/>
            <a:p>
              <a:pPr>
                <a:defRPr>
                  <a:latin typeface="Arial"/>
                  <a:ea typeface="Arial"/>
                  <a:cs typeface="Arial"/>
                  <a:sym typeface="Arial"/>
                </a:defRPr>
              </a:pPr>
              <a:endParaRPr/>
            </a:p>
          </p:txBody>
        </p:sp>
        <p:sp>
          <p:nvSpPr>
            <p:cNvPr id="543" name="Forma"/>
            <p:cNvSpPr/>
            <p:nvPr/>
          </p:nvSpPr>
          <p:spPr>
            <a:xfrm>
              <a:off x="449714" y="536236"/>
              <a:ext cx="21179" cy="68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3600"/>
                  </a:lnTo>
                  <a:lnTo>
                    <a:pt x="0" y="3600"/>
                  </a:lnTo>
                  <a:lnTo>
                    <a:pt x="0" y="0"/>
                  </a:lnTo>
                  <a:close/>
                  <a:moveTo>
                    <a:pt x="0" y="5815"/>
                  </a:moveTo>
                  <a:lnTo>
                    <a:pt x="21600" y="5815"/>
                  </a:lnTo>
                  <a:lnTo>
                    <a:pt x="21600" y="21600"/>
                  </a:lnTo>
                  <a:lnTo>
                    <a:pt x="0" y="21600"/>
                  </a:lnTo>
                  <a:lnTo>
                    <a:pt x="0" y="5815"/>
                  </a:lnTo>
                  <a:close/>
                </a:path>
              </a:pathLst>
            </a:custGeom>
            <a:solidFill>
              <a:srgbClr val="FFFFFF"/>
            </a:solidFill>
            <a:ln w="12700" cap="flat">
              <a:noFill/>
              <a:miter lim="400000"/>
            </a:ln>
            <a:effectLst/>
          </p:spPr>
          <p:txBody>
            <a:bodyPr wrap="square" lIns="50397" tIns="50397" rIns="50397" bIns="50397" numCol="1" anchor="t">
              <a:noAutofit/>
            </a:bodyPr>
            <a:lstStyle/>
            <a:p>
              <a:pPr>
                <a:defRPr>
                  <a:latin typeface="Arial"/>
                  <a:ea typeface="Arial"/>
                  <a:cs typeface="Arial"/>
                  <a:sym typeface="Arial"/>
                </a:defRPr>
              </a:pPr>
              <a:endParaRPr/>
            </a:p>
          </p:txBody>
        </p:sp>
        <p:sp>
          <p:nvSpPr>
            <p:cNvPr id="544" name="Rettangolo"/>
            <p:cNvSpPr/>
            <p:nvPr/>
          </p:nvSpPr>
          <p:spPr>
            <a:xfrm>
              <a:off x="487364" y="536236"/>
              <a:ext cx="22355" cy="68601"/>
            </a:xfrm>
            <a:prstGeom prst="rect">
              <a:avLst/>
            </a:prstGeom>
            <a:solidFill>
              <a:srgbClr val="FFFFFF"/>
            </a:solidFill>
            <a:ln w="12700" cap="flat">
              <a:noFill/>
              <a:miter lim="400000"/>
            </a:ln>
            <a:effectLst/>
          </p:spPr>
          <p:txBody>
            <a:bodyPr wrap="square" lIns="50397" tIns="50397" rIns="50397" bIns="50397" numCol="1" anchor="t">
              <a:noAutofit/>
            </a:bodyPr>
            <a:lstStyle/>
            <a:p>
              <a:pPr>
                <a:defRPr>
                  <a:latin typeface="Arial"/>
                  <a:ea typeface="Arial"/>
                  <a:cs typeface="Arial"/>
                  <a:sym typeface="Arial"/>
                </a:defRPr>
              </a:pPr>
              <a:endParaRPr/>
            </a:p>
          </p:txBody>
        </p:sp>
        <p:sp>
          <p:nvSpPr>
            <p:cNvPr id="545" name="Forma"/>
            <p:cNvSpPr/>
            <p:nvPr/>
          </p:nvSpPr>
          <p:spPr>
            <a:xfrm>
              <a:off x="89465" y="-1"/>
              <a:ext cx="710635" cy="608664"/>
            </a:xfrm>
            <a:custGeom>
              <a:avLst/>
              <a:gdLst/>
              <a:ahLst/>
              <a:cxnLst>
                <a:cxn ang="0">
                  <a:pos x="wd2" y="hd2"/>
                </a:cxn>
                <a:cxn ang="5400000">
                  <a:pos x="wd2" y="hd2"/>
                </a:cxn>
                <a:cxn ang="10800000">
                  <a:pos x="wd2" y="hd2"/>
                </a:cxn>
                <a:cxn ang="16200000">
                  <a:pos x="wd2" y="hd2"/>
                </a:cxn>
              </a:cxnLst>
              <a:rect l="0" t="0" r="r" b="b"/>
              <a:pathLst>
                <a:path w="21600" h="21600" extrusionOk="0">
                  <a:moveTo>
                    <a:pt x="15693" y="28"/>
                  </a:moveTo>
                  <a:cubicBezTo>
                    <a:pt x="15718" y="255"/>
                    <a:pt x="15718" y="368"/>
                    <a:pt x="15718" y="594"/>
                  </a:cubicBezTo>
                  <a:cubicBezTo>
                    <a:pt x="15768" y="594"/>
                    <a:pt x="15768" y="594"/>
                    <a:pt x="15818" y="594"/>
                  </a:cubicBezTo>
                  <a:cubicBezTo>
                    <a:pt x="15943" y="594"/>
                    <a:pt x="16044" y="708"/>
                    <a:pt x="16044" y="849"/>
                  </a:cubicBezTo>
                  <a:cubicBezTo>
                    <a:pt x="16069" y="1019"/>
                    <a:pt x="16069" y="1104"/>
                    <a:pt x="16069" y="1274"/>
                  </a:cubicBezTo>
                  <a:cubicBezTo>
                    <a:pt x="16069" y="1415"/>
                    <a:pt x="15968" y="1529"/>
                    <a:pt x="15843" y="1529"/>
                  </a:cubicBezTo>
                  <a:cubicBezTo>
                    <a:pt x="15718" y="1557"/>
                    <a:pt x="15593" y="1557"/>
                    <a:pt x="15493" y="1557"/>
                  </a:cubicBezTo>
                  <a:cubicBezTo>
                    <a:pt x="15368" y="1557"/>
                    <a:pt x="15268" y="1557"/>
                    <a:pt x="15168" y="1557"/>
                  </a:cubicBezTo>
                  <a:cubicBezTo>
                    <a:pt x="15067" y="1557"/>
                    <a:pt x="14942" y="1557"/>
                    <a:pt x="14817" y="1557"/>
                  </a:cubicBezTo>
                  <a:cubicBezTo>
                    <a:pt x="14692" y="1557"/>
                    <a:pt x="14567" y="1444"/>
                    <a:pt x="14567" y="1302"/>
                  </a:cubicBezTo>
                  <a:cubicBezTo>
                    <a:pt x="14567" y="1132"/>
                    <a:pt x="14542" y="1047"/>
                    <a:pt x="14542" y="878"/>
                  </a:cubicBezTo>
                  <a:cubicBezTo>
                    <a:pt x="14542" y="708"/>
                    <a:pt x="14617" y="594"/>
                    <a:pt x="14742" y="594"/>
                  </a:cubicBezTo>
                  <a:cubicBezTo>
                    <a:pt x="14792" y="594"/>
                    <a:pt x="14817" y="594"/>
                    <a:pt x="14842" y="594"/>
                  </a:cubicBezTo>
                  <a:cubicBezTo>
                    <a:pt x="14842" y="368"/>
                    <a:pt x="14842" y="255"/>
                    <a:pt x="14817" y="28"/>
                  </a:cubicBezTo>
                  <a:cubicBezTo>
                    <a:pt x="14642" y="28"/>
                    <a:pt x="14467" y="28"/>
                    <a:pt x="14342" y="28"/>
                  </a:cubicBezTo>
                  <a:cubicBezTo>
                    <a:pt x="14191" y="28"/>
                    <a:pt x="14041" y="28"/>
                    <a:pt x="13916" y="28"/>
                  </a:cubicBezTo>
                  <a:cubicBezTo>
                    <a:pt x="13766" y="28"/>
                    <a:pt x="13616" y="28"/>
                    <a:pt x="13416" y="28"/>
                  </a:cubicBezTo>
                  <a:cubicBezTo>
                    <a:pt x="13441" y="142"/>
                    <a:pt x="13441" y="226"/>
                    <a:pt x="13441" y="311"/>
                  </a:cubicBezTo>
                  <a:cubicBezTo>
                    <a:pt x="13441" y="396"/>
                    <a:pt x="13466" y="481"/>
                    <a:pt x="13466" y="594"/>
                  </a:cubicBezTo>
                  <a:cubicBezTo>
                    <a:pt x="13516" y="594"/>
                    <a:pt x="13516" y="594"/>
                    <a:pt x="13566" y="594"/>
                  </a:cubicBezTo>
                  <a:cubicBezTo>
                    <a:pt x="13691" y="594"/>
                    <a:pt x="13791" y="736"/>
                    <a:pt x="13816" y="878"/>
                  </a:cubicBezTo>
                  <a:cubicBezTo>
                    <a:pt x="13816" y="1047"/>
                    <a:pt x="13841" y="1132"/>
                    <a:pt x="13841" y="1302"/>
                  </a:cubicBezTo>
                  <a:cubicBezTo>
                    <a:pt x="13841" y="1472"/>
                    <a:pt x="13766" y="1585"/>
                    <a:pt x="13641" y="1585"/>
                  </a:cubicBezTo>
                  <a:cubicBezTo>
                    <a:pt x="13491" y="1585"/>
                    <a:pt x="13390" y="1585"/>
                    <a:pt x="13265" y="1585"/>
                  </a:cubicBezTo>
                  <a:cubicBezTo>
                    <a:pt x="13165" y="1614"/>
                    <a:pt x="13065" y="1614"/>
                    <a:pt x="12965" y="1614"/>
                  </a:cubicBezTo>
                  <a:cubicBezTo>
                    <a:pt x="12840" y="1614"/>
                    <a:pt x="12740" y="1614"/>
                    <a:pt x="12590" y="1614"/>
                  </a:cubicBezTo>
                  <a:cubicBezTo>
                    <a:pt x="12464" y="1614"/>
                    <a:pt x="12364" y="1500"/>
                    <a:pt x="12339" y="1331"/>
                  </a:cubicBezTo>
                  <a:cubicBezTo>
                    <a:pt x="12314" y="1161"/>
                    <a:pt x="12314" y="1076"/>
                    <a:pt x="12289" y="878"/>
                  </a:cubicBezTo>
                  <a:cubicBezTo>
                    <a:pt x="12289" y="736"/>
                    <a:pt x="12364" y="594"/>
                    <a:pt x="12489" y="594"/>
                  </a:cubicBezTo>
                  <a:cubicBezTo>
                    <a:pt x="12540" y="594"/>
                    <a:pt x="12565" y="594"/>
                    <a:pt x="12590" y="594"/>
                  </a:cubicBezTo>
                  <a:cubicBezTo>
                    <a:pt x="12590" y="481"/>
                    <a:pt x="12590" y="396"/>
                    <a:pt x="12565" y="311"/>
                  </a:cubicBezTo>
                  <a:cubicBezTo>
                    <a:pt x="12565" y="226"/>
                    <a:pt x="12565" y="142"/>
                    <a:pt x="12540" y="28"/>
                  </a:cubicBezTo>
                  <a:cubicBezTo>
                    <a:pt x="12364" y="28"/>
                    <a:pt x="12214" y="28"/>
                    <a:pt x="12064" y="28"/>
                  </a:cubicBezTo>
                  <a:cubicBezTo>
                    <a:pt x="11914" y="28"/>
                    <a:pt x="11789" y="28"/>
                    <a:pt x="11638" y="28"/>
                  </a:cubicBezTo>
                  <a:cubicBezTo>
                    <a:pt x="11488" y="28"/>
                    <a:pt x="11338" y="28"/>
                    <a:pt x="11138" y="28"/>
                  </a:cubicBezTo>
                  <a:cubicBezTo>
                    <a:pt x="11163" y="142"/>
                    <a:pt x="11163" y="226"/>
                    <a:pt x="11188" y="311"/>
                  </a:cubicBezTo>
                  <a:cubicBezTo>
                    <a:pt x="11188" y="396"/>
                    <a:pt x="11213" y="481"/>
                    <a:pt x="11213" y="623"/>
                  </a:cubicBezTo>
                  <a:cubicBezTo>
                    <a:pt x="11263" y="623"/>
                    <a:pt x="11263" y="623"/>
                    <a:pt x="11313" y="623"/>
                  </a:cubicBezTo>
                  <a:cubicBezTo>
                    <a:pt x="11438" y="623"/>
                    <a:pt x="11563" y="736"/>
                    <a:pt x="11563" y="906"/>
                  </a:cubicBezTo>
                  <a:cubicBezTo>
                    <a:pt x="11588" y="1076"/>
                    <a:pt x="11588" y="1161"/>
                    <a:pt x="11613" y="1331"/>
                  </a:cubicBezTo>
                  <a:cubicBezTo>
                    <a:pt x="11638" y="1500"/>
                    <a:pt x="11538" y="1614"/>
                    <a:pt x="11413" y="1614"/>
                  </a:cubicBezTo>
                  <a:cubicBezTo>
                    <a:pt x="11288" y="1614"/>
                    <a:pt x="11163" y="1614"/>
                    <a:pt x="11063" y="1614"/>
                  </a:cubicBezTo>
                  <a:cubicBezTo>
                    <a:pt x="10938" y="1614"/>
                    <a:pt x="10838" y="1614"/>
                    <a:pt x="10737" y="1614"/>
                  </a:cubicBezTo>
                  <a:cubicBezTo>
                    <a:pt x="10637" y="1614"/>
                    <a:pt x="10512" y="1614"/>
                    <a:pt x="10362" y="1614"/>
                  </a:cubicBezTo>
                  <a:cubicBezTo>
                    <a:pt x="10237" y="1614"/>
                    <a:pt x="10137" y="1500"/>
                    <a:pt x="10112" y="1331"/>
                  </a:cubicBezTo>
                  <a:cubicBezTo>
                    <a:pt x="10087" y="1161"/>
                    <a:pt x="10087" y="1076"/>
                    <a:pt x="10062" y="906"/>
                  </a:cubicBezTo>
                  <a:cubicBezTo>
                    <a:pt x="10037" y="736"/>
                    <a:pt x="10137" y="623"/>
                    <a:pt x="10262" y="623"/>
                  </a:cubicBezTo>
                  <a:cubicBezTo>
                    <a:pt x="10287" y="623"/>
                    <a:pt x="10312" y="623"/>
                    <a:pt x="10337" y="623"/>
                  </a:cubicBezTo>
                  <a:cubicBezTo>
                    <a:pt x="10337" y="481"/>
                    <a:pt x="10312" y="396"/>
                    <a:pt x="10312" y="311"/>
                  </a:cubicBezTo>
                  <a:cubicBezTo>
                    <a:pt x="10287" y="226"/>
                    <a:pt x="10287" y="142"/>
                    <a:pt x="10262" y="28"/>
                  </a:cubicBezTo>
                  <a:cubicBezTo>
                    <a:pt x="10087" y="28"/>
                    <a:pt x="9937" y="28"/>
                    <a:pt x="9786" y="28"/>
                  </a:cubicBezTo>
                  <a:cubicBezTo>
                    <a:pt x="9636" y="28"/>
                    <a:pt x="9511" y="28"/>
                    <a:pt x="9361" y="28"/>
                  </a:cubicBezTo>
                  <a:cubicBezTo>
                    <a:pt x="9211" y="28"/>
                    <a:pt x="9060" y="28"/>
                    <a:pt x="8885" y="28"/>
                  </a:cubicBezTo>
                  <a:cubicBezTo>
                    <a:pt x="8885" y="142"/>
                    <a:pt x="8910" y="226"/>
                    <a:pt x="8935" y="311"/>
                  </a:cubicBezTo>
                  <a:cubicBezTo>
                    <a:pt x="8935" y="396"/>
                    <a:pt x="8960" y="481"/>
                    <a:pt x="8960" y="594"/>
                  </a:cubicBezTo>
                  <a:cubicBezTo>
                    <a:pt x="9010" y="594"/>
                    <a:pt x="9035" y="594"/>
                    <a:pt x="9060" y="594"/>
                  </a:cubicBezTo>
                  <a:cubicBezTo>
                    <a:pt x="9186" y="623"/>
                    <a:pt x="9311" y="736"/>
                    <a:pt x="9336" y="906"/>
                  </a:cubicBezTo>
                  <a:cubicBezTo>
                    <a:pt x="9361" y="1076"/>
                    <a:pt x="9361" y="1161"/>
                    <a:pt x="9386" y="1331"/>
                  </a:cubicBezTo>
                  <a:cubicBezTo>
                    <a:pt x="9411" y="1500"/>
                    <a:pt x="9336" y="1614"/>
                    <a:pt x="9211" y="1614"/>
                  </a:cubicBezTo>
                  <a:cubicBezTo>
                    <a:pt x="9060" y="1614"/>
                    <a:pt x="8935" y="1614"/>
                    <a:pt x="8835" y="1614"/>
                  </a:cubicBezTo>
                  <a:cubicBezTo>
                    <a:pt x="8735" y="1614"/>
                    <a:pt x="8635" y="1614"/>
                    <a:pt x="8510" y="1614"/>
                  </a:cubicBezTo>
                  <a:cubicBezTo>
                    <a:pt x="8410" y="1614"/>
                    <a:pt x="8310" y="1614"/>
                    <a:pt x="8159" y="1614"/>
                  </a:cubicBezTo>
                  <a:cubicBezTo>
                    <a:pt x="8034" y="1614"/>
                    <a:pt x="7909" y="1500"/>
                    <a:pt x="7884" y="1331"/>
                  </a:cubicBezTo>
                  <a:cubicBezTo>
                    <a:pt x="7859" y="1161"/>
                    <a:pt x="7859" y="1076"/>
                    <a:pt x="7834" y="878"/>
                  </a:cubicBezTo>
                  <a:cubicBezTo>
                    <a:pt x="7809" y="736"/>
                    <a:pt x="7884" y="594"/>
                    <a:pt x="8009" y="594"/>
                  </a:cubicBezTo>
                  <a:cubicBezTo>
                    <a:pt x="8034" y="594"/>
                    <a:pt x="8059" y="594"/>
                    <a:pt x="8109" y="594"/>
                  </a:cubicBezTo>
                  <a:cubicBezTo>
                    <a:pt x="8084" y="481"/>
                    <a:pt x="8059" y="396"/>
                    <a:pt x="8059" y="311"/>
                  </a:cubicBezTo>
                  <a:cubicBezTo>
                    <a:pt x="8034" y="226"/>
                    <a:pt x="8034" y="142"/>
                    <a:pt x="8009" y="28"/>
                  </a:cubicBezTo>
                  <a:cubicBezTo>
                    <a:pt x="7809" y="28"/>
                    <a:pt x="7659" y="28"/>
                    <a:pt x="7509" y="28"/>
                  </a:cubicBezTo>
                  <a:cubicBezTo>
                    <a:pt x="7384" y="28"/>
                    <a:pt x="7233" y="28"/>
                    <a:pt x="7083" y="28"/>
                  </a:cubicBezTo>
                  <a:cubicBezTo>
                    <a:pt x="6958" y="28"/>
                    <a:pt x="6783" y="0"/>
                    <a:pt x="6608" y="0"/>
                  </a:cubicBezTo>
                  <a:cubicBezTo>
                    <a:pt x="6633" y="142"/>
                    <a:pt x="6658" y="226"/>
                    <a:pt x="6658" y="311"/>
                  </a:cubicBezTo>
                  <a:cubicBezTo>
                    <a:pt x="6683" y="396"/>
                    <a:pt x="6708" y="481"/>
                    <a:pt x="6733" y="594"/>
                  </a:cubicBezTo>
                  <a:cubicBezTo>
                    <a:pt x="6758" y="594"/>
                    <a:pt x="6783" y="594"/>
                    <a:pt x="6808" y="594"/>
                  </a:cubicBezTo>
                  <a:cubicBezTo>
                    <a:pt x="6933" y="594"/>
                    <a:pt x="7058" y="736"/>
                    <a:pt x="7108" y="878"/>
                  </a:cubicBezTo>
                  <a:cubicBezTo>
                    <a:pt x="7133" y="1047"/>
                    <a:pt x="7133" y="1161"/>
                    <a:pt x="7183" y="1331"/>
                  </a:cubicBezTo>
                  <a:cubicBezTo>
                    <a:pt x="7208" y="1472"/>
                    <a:pt x="7108" y="1614"/>
                    <a:pt x="6983" y="1614"/>
                  </a:cubicBezTo>
                  <a:cubicBezTo>
                    <a:pt x="6858" y="1614"/>
                    <a:pt x="6733" y="1585"/>
                    <a:pt x="6633" y="1585"/>
                  </a:cubicBezTo>
                  <a:cubicBezTo>
                    <a:pt x="6533" y="1585"/>
                    <a:pt x="6432" y="1585"/>
                    <a:pt x="6307" y="1585"/>
                  </a:cubicBezTo>
                  <a:cubicBezTo>
                    <a:pt x="6207" y="1585"/>
                    <a:pt x="6082" y="1585"/>
                    <a:pt x="5957" y="1585"/>
                  </a:cubicBezTo>
                  <a:cubicBezTo>
                    <a:pt x="5832" y="1585"/>
                    <a:pt x="5707" y="1444"/>
                    <a:pt x="5682" y="1302"/>
                  </a:cubicBezTo>
                  <a:cubicBezTo>
                    <a:pt x="5657" y="1132"/>
                    <a:pt x="5632" y="1047"/>
                    <a:pt x="5581" y="878"/>
                  </a:cubicBezTo>
                  <a:cubicBezTo>
                    <a:pt x="5556" y="708"/>
                    <a:pt x="5632" y="594"/>
                    <a:pt x="5757" y="594"/>
                  </a:cubicBezTo>
                  <a:cubicBezTo>
                    <a:pt x="5807" y="594"/>
                    <a:pt x="5807" y="594"/>
                    <a:pt x="5857" y="594"/>
                  </a:cubicBezTo>
                  <a:cubicBezTo>
                    <a:pt x="5832" y="481"/>
                    <a:pt x="5807" y="396"/>
                    <a:pt x="5807" y="311"/>
                  </a:cubicBezTo>
                  <a:cubicBezTo>
                    <a:pt x="5782" y="226"/>
                    <a:pt x="5757" y="113"/>
                    <a:pt x="5732" y="0"/>
                  </a:cubicBezTo>
                  <a:cubicBezTo>
                    <a:pt x="5556" y="0"/>
                    <a:pt x="5381" y="0"/>
                    <a:pt x="5256" y="0"/>
                  </a:cubicBezTo>
                  <a:cubicBezTo>
                    <a:pt x="5106" y="0"/>
                    <a:pt x="4956" y="0"/>
                    <a:pt x="4831" y="0"/>
                  </a:cubicBezTo>
                  <a:cubicBezTo>
                    <a:pt x="4680" y="0"/>
                    <a:pt x="4530" y="0"/>
                    <a:pt x="4330" y="0"/>
                  </a:cubicBezTo>
                  <a:cubicBezTo>
                    <a:pt x="4355" y="113"/>
                    <a:pt x="4380" y="198"/>
                    <a:pt x="4405" y="283"/>
                  </a:cubicBezTo>
                  <a:cubicBezTo>
                    <a:pt x="4430" y="368"/>
                    <a:pt x="4455" y="453"/>
                    <a:pt x="4480" y="566"/>
                  </a:cubicBezTo>
                  <a:cubicBezTo>
                    <a:pt x="4530" y="566"/>
                    <a:pt x="4530" y="566"/>
                    <a:pt x="4580" y="566"/>
                  </a:cubicBezTo>
                  <a:cubicBezTo>
                    <a:pt x="4705" y="566"/>
                    <a:pt x="4831" y="708"/>
                    <a:pt x="4881" y="849"/>
                  </a:cubicBezTo>
                  <a:cubicBezTo>
                    <a:pt x="4906" y="1019"/>
                    <a:pt x="4931" y="1104"/>
                    <a:pt x="4956" y="1302"/>
                  </a:cubicBezTo>
                  <a:cubicBezTo>
                    <a:pt x="5006" y="1444"/>
                    <a:pt x="4906" y="1557"/>
                    <a:pt x="4806" y="1557"/>
                  </a:cubicBezTo>
                  <a:cubicBezTo>
                    <a:pt x="4655" y="1557"/>
                    <a:pt x="4530" y="1557"/>
                    <a:pt x="4430" y="1557"/>
                  </a:cubicBezTo>
                  <a:cubicBezTo>
                    <a:pt x="4330" y="1557"/>
                    <a:pt x="4230" y="1557"/>
                    <a:pt x="4130" y="1529"/>
                  </a:cubicBezTo>
                  <a:cubicBezTo>
                    <a:pt x="4005" y="1529"/>
                    <a:pt x="3905" y="1529"/>
                    <a:pt x="3754" y="1529"/>
                  </a:cubicBezTo>
                  <a:cubicBezTo>
                    <a:pt x="3654" y="1529"/>
                    <a:pt x="3504" y="1415"/>
                    <a:pt x="3479" y="1246"/>
                  </a:cubicBezTo>
                  <a:cubicBezTo>
                    <a:pt x="3429" y="1076"/>
                    <a:pt x="3404" y="991"/>
                    <a:pt x="3379" y="821"/>
                  </a:cubicBezTo>
                  <a:cubicBezTo>
                    <a:pt x="3329" y="679"/>
                    <a:pt x="3404" y="566"/>
                    <a:pt x="3529" y="566"/>
                  </a:cubicBezTo>
                  <a:cubicBezTo>
                    <a:pt x="3554" y="566"/>
                    <a:pt x="3579" y="566"/>
                    <a:pt x="3629" y="566"/>
                  </a:cubicBezTo>
                  <a:cubicBezTo>
                    <a:pt x="3579" y="453"/>
                    <a:pt x="3554" y="368"/>
                    <a:pt x="3529" y="283"/>
                  </a:cubicBezTo>
                  <a:cubicBezTo>
                    <a:pt x="3504" y="198"/>
                    <a:pt x="3504" y="113"/>
                    <a:pt x="3454" y="0"/>
                  </a:cubicBezTo>
                  <a:cubicBezTo>
                    <a:pt x="3279" y="0"/>
                    <a:pt x="3129" y="0"/>
                    <a:pt x="2978" y="0"/>
                  </a:cubicBezTo>
                  <a:cubicBezTo>
                    <a:pt x="2828" y="0"/>
                    <a:pt x="2703" y="0"/>
                    <a:pt x="2553" y="0"/>
                  </a:cubicBezTo>
                  <a:cubicBezTo>
                    <a:pt x="2403" y="0"/>
                    <a:pt x="2253" y="0"/>
                    <a:pt x="2052" y="0"/>
                  </a:cubicBezTo>
                  <a:cubicBezTo>
                    <a:pt x="2102" y="113"/>
                    <a:pt x="2127" y="198"/>
                    <a:pt x="2152" y="283"/>
                  </a:cubicBezTo>
                  <a:cubicBezTo>
                    <a:pt x="2178" y="368"/>
                    <a:pt x="2203" y="453"/>
                    <a:pt x="2253" y="538"/>
                  </a:cubicBezTo>
                  <a:cubicBezTo>
                    <a:pt x="2278" y="538"/>
                    <a:pt x="2303" y="538"/>
                    <a:pt x="2328" y="538"/>
                  </a:cubicBezTo>
                  <a:cubicBezTo>
                    <a:pt x="2453" y="538"/>
                    <a:pt x="2603" y="679"/>
                    <a:pt x="2653" y="821"/>
                  </a:cubicBezTo>
                  <a:cubicBezTo>
                    <a:pt x="2703" y="991"/>
                    <a:pt x="2728" y="1076"/>
                    <a:pt x="2778" y="1246"/>
                  </a:cubicBezTo>
                  <a:cubicBezTo>
                    <a:pt x="2803" y="1387"/>
                    <a:pt x="2728" y="1500"/>
                    <a:pt x="2603" y="1500"/>
                  </a:cubicBezTo>
                  <a:cubicBezTo>
                    <a:pt x="2478" y="1472"/>
                    <a:pt x="2353" y="1472"/>
                    <a:pt x="2253" y="1472"/>
                  </a:cubicBezTo>
                  <a:cubicBezTo>
                    <a:pt x="2152" y="1472"/>
                    <a:pt x="2052" y="1472"/>
                    <a:pt x="1952" y="1472"/>
                  </a:cubicBezTo>
                  <a:cubicBezTo>
                    <a:pt x="1852" y="1472"/>
                    <a:pt x="1727" y="1444"/>
                    <a:pt x="1602" y="1444"/>
                  </a:cubicBezTo>
                  <a:cubicBezTo>
                    <a:pt x="1477" y="1444"/>
                    <a:pt x="1352" y="1331"/>
                    <a:pt x="1302" y="1189"/>
                  </a:cubicBezTo>
                  <a:cubicBezTo>
                    <a:pt x="1226" y="1019"/>
                    <a:pt x="1201" y="934"/>
                    <a:pt x="1151" y="793"/>
                  </a:cubicBezTo>
                  <a:cubicBezTo>
                    <a:pt x="1101" y="651"/>
                    <a:pt x="1151" y="538"/>
                    <a:pt x="1276" y="538"/>
                  </a:cubicBezTo>
                  <a:cubicBezTo>
                    <a:pt x="1327" y="538"/>
                    <a:pt x="1352" y="538"/>
                    <a:pt x="1377" y="538"/>
                  </a:cubicBezTo>
                  <a:cubicBezTo>
                    <a:pt x="1352" y="425"/>
                    <a:pt x="1327" y="340"/>
                    <a:pt x="1276" y="255"/>
                  </a:cubicBezTo>
                  <a:cubicBezTo>
                    <a:pt x="1251" y="198"/>
                    <a:pt x="1226" y="113"/>
                    <a:pt x="1176" y="0"/>
                  </a:cubicBezTo>
                  <a:cubicBezTo>
                    <a:pt x="1026" y="0"/>
                    <a:pt x="901" y="0"/>
                    <a:pt x="776" y="0"/>
                  </a:cubicBezTo>
                  <a:cubicBezTo>
                    <a:pt x="651" y="0"/>
                    <a:pt x="526" y="0"/>
                    <a:pt x="400" y="0"/>
                  </a:cubicBezTo>
                  <a:cubicBezTo>
                    <a:pt x="275" y="0"/>
                    <a:pt x="150" y="0"/>
                    <a:pt x="0" y="0"/>
                  </a:cubicBezTo>
                  <a:cubicBezTo>
                    <a:pt x="100" y="255"/>
                    <a:pt x="200" y="481"/>
                    <a:pt x="300" y="708"/>
                  </a:cubicBezTo>
                  <a:cubicBezTo>
                    <a:pt x="400" y="963"/>
                    <a:pt x="501" y="1189"/>
                    <a:pt x="576" y="1415"/>
                  </a:cubicBezTo>
                  <a:cubicBezTo>
                    <a:pt x="651" y="1642"/>
                    <a:pt x="726" y="1868"/>
                    <a:pt x="801" y="2067"/>
                  </a:cubicBezTo>
                  <a:cubicBezTo>
                    <a:pt x="876" y="2293"/>
                    <a:pt x="926" y="2491"/>
                    <a:pt x="976" y="2718"/>
                  </a:cubicBezTo>
                  <a:cubicBezTo>
                    <a:pt x="1051" y="2916"/>
                    <a:pt x="1101" y="3114"/>
                    <a:pt x="1151" y="3312"/>
                  </a:cubicBezTo>
                  <a:cubicBezTo>
                    <a:pt x="1201" y="3510"/>
                    <a:pt x="1251" y="3709"/>
                    <a:pt x="1276" y="3907"/>
                  </a:cubicBezTo>
                  <a:cubicBezTo>
                    <a:pt x="1327" y="4105"/>
                    <a:pt x="1352" y="4303"/>
                    <a:pt x="1402" y="4473"/>
                  </a:cubicBezTo>
                  <a:cubicBezTo>
                    <a:pt x="1427" y="4671"/>
                    <a:pt x="1452" y="4841"/>
                    <a:pt x="1477" y="5039"/>
                  </a:cubicBezTo>
                  <a:cubicBezTo>
                    <a:pt x="1502" y="5209"/>
                    <a:pt x="1552" y="5379"/>
                    <a:pt x="1552" y="5549"/>
                  </a:cubicBezTo>
                  <a:cubicBezTo>
                    <a:pt x="1577" y="5747"/>
                    <a:pt x="1602" y="5917"/>
                    <a:pt x="1627" y="6087"/>
                  </a:cubicBezTo>
                  <a:cubicBezTo>
                    <a:pt x="1652" y="6256"/>
                    <a:pt x="1652" y="6426"/>
                    <a:pt x="1677" y="6596"/>
                  </a:cubicBezTo>
                  <a:cubicBezTo>
                    <a:pt x="1702" y="6738"/>
                    <a:pt x="1702" y="6907"/>
                    <a:pt x="1727" y="7077"/>
                  </a:cubicBezTo>
                  <a:cubicBezTo>
                    <a:pt x="1727" y="7247"/>
                    <a:pt x="1752" y="7389"/>
                    <a:pt x="1752" y="7559"/>
                  </a:cubicBezTo>
                  <a:cubicBezTo>
                    <a:pt x="1777" y="7728"/>
                    <a:pt x="1777" y="7870"/>
                    <a:pt x="1777" y="8040"/>
                  </a:cubicBezTo>
                  <a:cubicBezTo>
                    <a:pt x="1802" y="8181"/>
                    <a:pt x="1802" y="8351"/>
                    <a:pt x="1827" y="8493"/>
                  </a:cubicBezTo>
                  <a:cubicBezTo>
                    <a:pt x="1827" y="8663"/>
                    <a:pt x="1827" y="8804"/>
                    <a:pt x="1852" y="8946"/>
                  </a:cubicBezTo>
                  <a:cubicBezTo>
                    <a:pt x="1852" y="9116"/>
                    <a:pt x="1852" y="9257"/>
                    <a:pt x="1877" y="9399"/>
                  </a:cubicBezTo>
                  <a:cubicBezTo>
                    <a:pt x="1877" y="9569"/>
                    <a:pt x="1877" y="9710"/>
                    <a:pt x="1877" y="9852"/>
                  </a:cubicBezTo>
                  <a:cubicBezTo>
                    <a:pt x="1902" y="10021"/>
                    <a:pt x="1902" y="10163"/>
                    <a:pt x="1927" y="10305"/>
                  </a:cubicBezTo>
                  <a:cubicBezTo>
                    <a:pt x="1927" y="10446"/>
                    <a:pt x="1927" y="10616"/>
                    <a:pt x="1952" y="10758"/>
                  </a:cubicBezTo>
                  <a:cubicBezTo>
                    <a:pt x="1952" y="10899"/>
                    <a:pt x="1977" y="11041"/>
                    <a:pt x="1977" y="11210"/>
                  </a:cubicBezTo>
                  <a:cubicBezTo>
                    <a:pt x="2002" y="11352"/>
                    <a:pt x="2002" y="11494"/>
                    <a:pt x="2027" y="11663"/>
                  </a:cubicBezTo>
                  <a:cubicBezTo>
                    <a:pt x="2027" y="11805"/>
                    <a:pt x="2052" y="11947"/>
                    <a:pt x="2077" y="12088"/>
                  </a:cubicBezTo>
                  <a:cubicBezTo>
                    <a:pt x="2077" y="12258"/>
                    <a:pt x="2102" y="12399"/>
                    <a:pt x="2127" y="12541"/>
                  </a:cubicBezTo>
                  <a:cubicBezTo>
                    <a:pt x="2152" y="12711"/>
                    <a:pt x="2178" y="12852"/>
                    <a:pt x="2203" y="13022"/>
                  </a:cubicBezTo>
                  <a:cubicBezTo>
                    <a:pt x="2228" y="13164"/>
                    <a:pt x="2253" y="13305"/>
                    <a:pt x="2278" y="13475"/>
                  </a:cubicBezTo>
                  <a:cubicBezTo>
                    <a:pt x="2303" y="13645"/>
                    <a:pt x="2353" y="13787"/>
                    <a:pt x="2378" y="13956"/>
                  </a:cubicBezTo>
                  <a:cubicBezTo>
                    <a:pt x="2428" y="14098"/>
                    <a:pt x="2453" y="14268"/>
                    <a:pt x="2503" y="14438"/>
                  </a:cubicBezTo>
                  <a:cubicBezTo>
                    <a:pt x="2553" y="14579"/>
                    <a:pt x="2578" y="14749"/>
                    <a:pt x="2628" y="14919"/>
                  </a:cubicBezTo>
                  <a:cubicBezTo>
                    <a:pt x="2678" y="15089"/>
                    <a:pt x="2753" y="15259"/>
                    <a:pt x="2803" y="15400"/>
                  </a:cubicBezTo>
                  <a:cubicBezTo>
                    <a:pt x="2853" y="15570"/>
                    <a:pt x="2928" y="15740"/>
                    <a:pt x="3003" y="15938"/>
                  </a:cubicBezTo>
                  <a:cubicBezTo>
                    <a:pt x="3054" y="16108"/>
                    <a:pt x="3129" y="16278"/>
                    <a:pt x="3229" y="16448"/>
                  </a:cubicBezTo>
                  <a:cubicBezTo>
                    <a:pt x="3304" y="16618"/>
                    <a:pt x="3379" y="16816"/>
                    <a:pt x="3479" y="16986"/>
                  </a:cubicBezTo>
                  <a:cubicBezTo>
                    <a:pt x="3579" y="17184"/>
                    <a:pt x="3679" y="17354"/>
                    <a:pt x="3779" y="17552"/>
                  </a:cubicBezTo>
                  <a:cubicBezTo>
                    <a:pt x="3905" y="17750"/>
                    <a:pt x="4005" y="17948"/>
                    <a:pt x="4130" y="18118"/>
                  </a:cubicBezTo>
                  <a:cubicBezTo>
                    <a:pt x="4255" y="18316"/>
                    <a:pt x="4405" y="18514"/>
                    <a:pt x="4555" y="18741"/>
                  </a:cubicBezTo>
                  <a:cubicBezTo>
                    <a:pt x="4655" y="18854"/>
                    <a:pt x="4756" y="18967"/>
                    <a:pt x="4881" y="19080"/>
                  </a:cubicBezTo>
                  <a:cubicBezTo>
                    <a:pt x="4981" y="19165"/>
                    <a:pt x="5106" y="19279"/>
                    <a:pt x="5231" y="19364"/>
                  </a:cubicBezTo>
                  <a:cubicBezTo>
                    <a:pt x="5331" y="19477"/>
                    <a:pt x="5456" y="19562"/>
                    <a:pt x="5581" y="19647"/>
                  </a:cubicBezTo>
                  <a:cubicBezTo>
                    <a:pt x="5707" y="19760"/>
                    <a:pt x="5832" y="19845"/>
                    <a:pt x="5957" y="19901"/>
                  </a:cubicBezTo>
                  <a:cubicBezTo>
                    <a:pt x="6082" y="19986"/>
                    <a:pt x="6232" y="20071"/>
                    <a:pt x="6357" y="20156"/>
                  </a:cubicBezTo>
                  <a:cubicBezTo>
                    <a:pt x="6483" y="20213"/>
                    <a:pt x="6608" y="20298"/>
                    <a:pt x="6758" y="20354"/>
                  </a:cubicBezTo>
                  <a:cubicBezTo>
                    <a:pt x="6883" y="20411"/>
                    <a:pt x="7033" y="20496"/>
                    <a:pt x="7158" y="20553"/>
                  </a:cubicBezTo>
                  <a:cubicBezTo>
                    <a:pt x="7308" y="20609"/>
                    <a:pt x="7434" y="20666"/>
                    <a:pt x="7584" y="20722"/>
                  </a:cubicBezTo>
                  <a:cubicBezTo>
                    <a:pt x="7709" y="20779"/>
                    <a:pt x="7859" y="20807"/>
                    <a:pt x="8009" y="20864"/>
                  </a:cubicBezTo>
                  <a:cubicBezTo>
                    <a:pt x="8134" y="20921"/>
                    <a:pt x="8285" y="20949"/>
                    <a:pt x="8435" y="21006"/>
                  </a:cubicBezTo>
                  <a:cubicBezTo>
                    <a:pt x="8560" y="21034"/>
                    <a:pt x="8710" y="21090"/>
                    <a:pt x="8860" y="21119"/>
                  </a:cubicBezTo>
                  <a:cubicBezTo>
                    <a:pt x="9010" y="21147"/>
                    <a:pt x="9161" y="21204"/>
                    <a:pt x="9286" y="21232"/>
                  </a:cubicBezTo>
                  <a:cubicBezTo>
                    <a:pt x="9436" y="21260"/>
                    <a:pt x="9586" y="21289"/>
                    <a:pt x="9736" y="21317"/>
                  </a:cubicBezTo>
                  <a:cubicBezTo>
                    <a:pt x="9886" y="21345"/>
                    <a:pt x="10037" y="21374"/>
                    <a:pt x="10187" y="21402"/>
                  </a:cubicBezTo>
                  <a:cubicBezTo>
                    <a:pt x="10337" y="21430"/>
                    <a:pt x="10487" y="21430"/>
                    <a:pt x="10637" y="21458"/>
                  </a:cubicBezTo>
                  <a:cubicBezTo>
                    <a:pt x="10787" y="21487"/>
                    <a:pt x="10938" y="21487"/>
                    <a:pt x="11088" y="21515"/>
                  </a:cubicBezTo>
                  <a:cubicBezTo>
                    <a:pt x="11238" y="21515"/>
                    <a:pt x="11388" y="21543"/>
                    <a:pt x="11538" y="21543"/>
                  </a:cubicBezTo>
                  <a:cubicBezTo>
                    <a:pt x="11689" y="21572"/>
                    <a:pt x="11839" y="21572"/>
                    <a:pt x="11989" y="21572"/>
                  </a:cubicBezTo>
                  <a:cubicBezTo>
                    <a:pt x="12139" y="21572"/>
                    <a:pt x="12289" y="21600"/>
                    <a:pt x="12464" y="21600"/>
                  </a:cubicBezTo>
                  <a:cubicBezTo>
                    <a:pt x="12615" y="21600"/>
                    <a:pt x="12765" y="21600"/>
                    <a:pt x="12915" y="21600"/>
                  </a:cubicBezTo>
                  <a:cubicBezTo>
                    <a:pt x="13090" y="21600"/>
                    <a:pt x="13240" y="21600"/>
                    <a:pt x="13390" y="21600"/>
                  </a:cubicBezTo>
                  <a:cubicBezTo>
                    <a:pt x="13541" y="21572"/>
                    <a:pt x="13716" y="21572"/>
                    <a:pt x="13866" y="21572"/>
                  </a:cubicBezTo>
                  <a:cubicBezTo>
                    <a:pt x="14041" y="21572"/>
                    <a:pt x="14191" y="21543"/>
                    <a:pt x="14342" y="21543"/>
                  </a:cubicBezTo>
                  <a:cubicBezTo>
                    <a:pt x="14517" y="21515"/>
                    <a:pt x="14667" y="21515"/>
                    <a:pt x="14842" y="21487"/>
                  </a:cubicBezTo>
                  <a:cubicBezTo>
                    <a:pt x="14992" y="21487"/>
                    <a:pt x="15168" y="21458"/>
                    <a:pt x="15318" y="21430"/>
                  </a:cubicBezTo>
                  <a:cubicBezTo>
                    <a:pt x="15493" y="21402"/>
                    <a:pt x="15668" y="21402"/>
                    <a:pt x="15818" y="21374"/>
                  </a:cubicBezTo>
                  <a:cubicBezTo>
                    <a:pt x="15994" y="21345"/>
                    <a:pt x="16169" y="21317"/>
                    <a:pt x="16319" y="21289"/>
                  </a:cubicBezTo>
                  <a:cubicBezTo>
                    <a:pt x="16494" y="21260"/>
                    <a:pt x="16669" y="21204"/>
                    <a:pt x="16844" y="21175"/>
                  </a:cubicBezTo>
                  <a:cubicBezTo>
                    <a:pt x="16995" y="21147"/>
                    <a:pt x="17170" y="21119"/>
                    <a:pt x="17345" y="21062"/>
                  </a:cubicBezTo>
                  <a:cubicBezTo>
                    <a:pt x="17520" y="21034"/>
                    <a:pt x="17695" y="20977"/>
                    <a:pt x="17871" y="20949"/>
                  </a:cubicBezTo>
                  <a:cubicBezTo>
                    <a:pt x="18046" y="20892"/>
                    <a:pt x="18221" y="20836"/>
                    <a:pt x="18396" y="20779"/>
                  </a:cubicBezTo>
                  <a:cubicBezTo>
                    <a:pt x="18571" y="20751"/>
                    <a:pt x="18747" y="20694"/>
                    <a:pt x="18922" y="20637"/>
                  </a:cubicBezTo>
                  <a:cubicBezTo>
                    <a:pt x="19097" y="20553"/>
                    <a:pt x="19272" y="20496"/>
                    <a:pt x="19448" y="20439"/>
                  </a:cubicBezTo>
                  <a:cubicBezTo>
                    <a:pt x="19623" y="20383"/>
                    <a:pt x="19823" y="20298"/>
                    <a:pt x="19998" y="20241"/>
                  </a:cubicBezTo>
                  <a:cubicBezTo>
                    <a:pt x="20173" y="20156"/>
                    <a:pt x="20349" y="20071"/>
                    <a:pt x="20524" y="20015"/>
                  </a:cubicBezTo>
                  <a:cubicBezTo>
                    <a:pt x="20699" y="19930"/>
                    <a:pt x="20899" y="19845"/>
                    <a:pt x="21074" y="19760"/>
                  </a:cubicBezTo>
                  <a:cubicBezTo>
                    <a:pt x="21250" y="19675"/>
                    <a:pt x="21425" y="19562"/>
                    <a:pt x="21600" y="19477"/>
                  </a:cubicBezTo>
                  <a:cubicBezTo>
                    <a:pt x="21500" y="19307"/>
                    <a:pt x="21375" y="19137"/>
                    <a:pt x="21275" y="18967"/>
                  </a:cubicBezTo>
                  <a:cubicBezTo>
                    <a:pt x="21149" y="18797"/>
                    <a:pt x="21049" y="18628"/>
                    <a:pt x="20949" y="18458"/>
                  </a:cubicBezTo>
                  <a:cubicBezTo>
                    <a:pt x="20849" y="18288"/>
                    <a:pt x="20749" y="18118"/>
                    <a:pt x="20649" y="17976"/>
                  </a:cubicBezTo>
                  <a:cubicBezTo>
                    <a:pt x="20574" y="17807"/>
                    <a:pt x="20474" y="17637"/>
                    <a:pt x="20399" y="17467"/>
                  </a:cubicBezTo>
                  <a:cubicBezTo>
                    <a:pt x="20298" y="17297"/>
                    <a:pt x="20223" y="17155"/>
                    <a:pt x="20123" y="16986"/>
                  </a:cubicBezTo>
                  <a:cubicBezTo>
                    <a:pt x="20048" y="16816"/>
                    <a:pt x="19973" y="16674"/>
                    <a:pt x="19898" y="16504"/>
                  </a:cubicBezTo>
                  <a:cubicBezTo>
                    <a:pt x="19823" y="16334"/>
                    <a:pt x="19748" y="16193"/>
                    <a:pt x="19673" y="16023"/>
                  </a:cubicBezTo>
                  <a:cubicBezTo>
                    <a:pt x="19598" y="15882"/>
                    <a:pt x="19523" y="15712"/>
                    <a:pt x="19448" y="15542"/>
                  </a:cubicBezTo>
                  <a:cubicBezTo>
                    <a:pt x="19397" y="15400"/>
                    <a:pt x="19322" y="15230"/>
                    <a:pt x="19272" y="15089"/>
                  </a:cubicBezTo>
                  <a:cubicBezTo>
                    <a:pt x="19197" y="14919"/>
                    <a:pt x="19147" y="14777"/>
                    <a:pt x="19072" y="14608"/>
                  </a:cubicBezTo>
                  <a:cubicBezTo>
                    <a:pt x="19022" y="14466"/>
                    <a:pt x="18972" y="14296"/>
                    <a:pt x="18897" y="14155"/>
                  </a:cubicBezTo>
                  <a:cubicBezTo>
                    <a:pt x="18847" y="13985"/>
                    <a:pt x="18797" y="13843"/>
                    <a:pt x="18747" y="13702"/>
                  </a:cubicBezTo>
                  <a:cubicBezTo>
                    <a:pt x="18697" y="13532"/>
                    <a:pt x="18647" y="13390"/>
                    <a:pt x="18597" y="13220"/>
                  </a:cubicBezTo>
                  <a:cubicBezTo>
                    <a:pt x="18546" y="13079"/>
                    <a:pt x="18496" y="12909"/>
                    <a:pt x="18446" y="12767"/>
                  </a:cubicBezTo>
                  <a:cubicBezTo>
                    <a:pt x="18396" y="12598"/>
                    <a:pt x="18346" y="12456"/>
                    <a:pt x="18321" y="12315"/>
                  </a:cubicBezTo>
                  <a:cubicBezTo>
                    <a:pt x="18271" y="12145"/>
                    <a:pt x="18221" y="12003"/>
                    <a:pt x="18196" y="11833"/>
                  </a:cubicBezTo>
                  <a:cubicBezTo>
                    <a:pt x="18146" y="11692"/>
                    <a:pt x="18096" y="11522"/>
                    <a:pt x="18071" y="11380"/>
                  </a:cubicBezTo>
                  <a:cubicBezTo>
                    <a:pt x="18021" y="11210"/>
                    <a:pt x="17996" y="11069"/>
                    <a:pt x="17946" y="10899"/>
                  </a:cubicBezTo>
                  <a:cubicBezTo>
                    <a:pt x="17921" y="10758"/>
                    <a:pt x="17871" y="10588"/>
                    <a:pt x="17846" y="10418"/>
                  </a:cubicBezTo>
                  <a:cubicBezTo>
                    <a:pt x="17821" y="10276"/>
                    <a:pt x="17771" y="10106"/>
                    <a:pt x="17746" y="9965"/>
                  </a:cubicBezTo>
                  <a:cubicBezTo>
                    <a:pt x="17721" y="9795"/>
                    <a:pt x="17695" y="9625"/>
                    <a:pt x="17645" y="9455"/>
                  </a:cubicBezTo>
                  <a:cubicBezTo>
                    <a:pt x="17620" y="9314"/>
                    <a:pt x="17595" y="9144"/>
                    <a:pt x="17570" y="8974"/>
                  </a:cubicBezTo>
                  <a:cubicBezTo>
                    <a:pt x="17545" y="8804"/>
                    <a:pt x="17520" y="8634"/>
                    <a:pt x="17495" y="8493"/>
                  </a:cubicBezTo>
                  <a:cubicBezTo>
                    <a:pt x="17445" y="8323"/>
                    <a:pt x="17420" y="8153"/>
                    <a:pt x="17395" y="7983"/>
                  </a:cubicBezTo>
                  <a:cubicBezTo>
                    <a:pt x="17370" y="7813"/>
                    <a:pt x="17345" y="7644"/>
                    <a:pt x="17345" y="7445"/>
                  </a:cubicBezTo>
                  <a:cubicBezTo>
                    <a:pt x="17320" y="7275"/>
                    <a:pt x="17295" y="7106"/>
                    <a:pt x="17270" y="6936"/>
                  </a:cubicBezTo>
                  <a:cubicBezTo>
                    <a:pt x="17245" y="6738"/>
                    <a:pt x="17220" y="6568"/>
                    <a:pt x="17195" y="6398"/>
                  </a:cubicBezTo>
                  <a:cubicBezTo>
                    <a:pt x="17195" y="6200"/>
                    <a:pt x="17170" y="6030"/>
                    <a:pt x="17145" y="5832"/>
                  </a:cubicBezTo>
                  <a:cubicBezTo>
                    <a:pt x="17120" y="5662"/>
                    <a:pt x="17120" y="5464"/>
                    <a:pt x="17095" y="5266"/>
                  </a:cubicBezTo>
                  <a:cubicBezTo>
                    <a:pt x="17070" y="5067"/>
                    <a:pt x="17070" y="4869"/>
                    <a:pt x="17045" y="4671"/>
                  </a:cubicBezTo>
                  <a:cubicBezTo>
                    <a:pt x="17045" y="4473"/>
                    <a:pt x="17020" y="4275"/>
                    <a:pt x="17020" y="4077"/>
                  </a:cubicBezTo>
                  <a:cubicBezTo>
                    <a:pt x="16995" y="3878"/>
                    <a:pt x="16995" y="3680"/>
                    <a:pt x="16970" y="3454"/>
                  </a:cubicBezTo>
                  <a:cubicBezTo>
                    <a:pt x="16970" y="3256"/>
                    <a:pt x="16945" y="3029"/>
                    <a:pt x="16945" y="2831"/>
                  </a:cubicBezTo>
                  <a:cubicBezTo>
                    <a:pt x="16945" y="2604"/>
                    <a:pt x="16920" y="2378"/>
                    <a:pt x="16920" y="2152"/>
                  </a:cubicBezTo>
                  <a:cubicBezTo>
                    <a:pt x="16920" y="1925"/>
                    <a:pt x="16920" y="1699"/>
                    <a:pt x="16895" y="1472"/>
                  </a:cubicBezTo>
                  <a:cubicBezTo>
                    <a:pt x="16895" y="1246"/>
                    <a:pt x="16895" y="1019"/>
                    <a:pt x="16895" y="764"/>
                  </a:cubicBezTo>
                  <a:cubicBezTo>
                    <a:pt x="16895" y="538"/>
                    <a:pt x="16895" y="283"/>
                    <a:pt x="16895" y="28"/>
                  </a:cubicBezTo>
                  <a:cubicBezTo>
                    <a:pt x="16719" y="28"/>
                    <a:pt x="16594" y="28"/>
                    <a:pt x="16469" y="28"/>
                  </a:cubicBezTo>
                  <a:cubicBezTo>
                    <a:pt x="16344" y="28"/>
                    <a:pt x="16244" y="28"/>
                    <a:pt x="16119" y="28"/>
                  </a:cubicBezTo>
                  <a:cubicBezTo>
                    <a:pt x="15994" y="28"/>
                    <a:pt x="15868" y="28"/>
                    <a:pt x="15693" y="28"/>
                  </a:cubicBezTo>
                  <a:close/>
                </a:path>
              </a:pathLst>
            </a:custGeom>
            <a:solidFill>
              <a:srgbClr val="92D050"/>
            </a:solidFill>
            <a:ln w="12700" cap="flat">
              <a:noFill/>
              <a:miter lim="400000"/>
            </a:ln>
            <a:effectLst/>
          </p:spPr>
          <p:txBody>
            <a:bodyPr wrap="square" lIns="50397" tIns="50397" rIns="50397" bIns="50397" numCol="1" anchor="t">
              <a:noAutofit/>
            </a:bodyPr>
            <a:lstStyle/>
            <a:p>
              <a:pPr>
                <a:defRPr>
                  <a:latin typeface="Arial"/>
                  <a:ea typeface="Arial"/>
                  <a:cs typeface="Arial"/>
                  <a:sym typeface="Arial"/>
                </a:defRPr>
              </a:pPr>
              <a:endParaRPr/>
            </a:p>
          </p:txBody>
        </p:sp>
      </p:grpSp>
      <p:sp>
        <p:nvSpPr>
          <p:cNvPr id="547" name="~127% entro il 2030"/>
          <p:cNvSpPr txBox="1"/>
          <p:nvPr/>
        </p:nvSpPr>
        <p:spPr>
          <a:xfrm>
            <a:off x="6716440" y="5174723"/>
            <a:ext cx="3275860" cy="3933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7194" tIns="67194" rIns="67194" bIns="67194">
            <a:spAutoFit/>
          </a:bodyPr>
          <a:lstStyle>
            <a:lvl1pPr>
              <a:defRPr b="1">
                <a:solidFill>
                  <a:srgbClr val="404040"/>
                </a:solidFill>
                <a:latin typeface="Arial"/>
                <a:ea typeface="Arial"/>
                <a:cs typeface="Arial"/>
                <a:sym typeface="Arial"/>
              </a:defRPr>
            </a:lvl1pPr>
          </a:lstStyle>
          <a:p>
            <a:r>
              <a:t>~127% entro il 2030</a:t>
            </a:r>
          </a:p>
        </p:txBody>
      </p:sp>
      <p:sp>
        <p:nvSpPr>
          <p:cNvPr id="548" name="A causa dell’invecchiamento della popolazione, il costo totale dell’HF nei soli USA è previsto che aumenti"/>
          <p:cNvSpPr txBox="1"/>
          <p:nvPr/>
        </p:nvSpPr>
        <p:spPr>
          <a:xfrm>
            <a:off x="3760914" y="5067768"/>
            <a:ext cx="3057466" cy="703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7194" tIns="67194" rIns="67194" bIns="67194">
            <a:spAutoFit/>
          </a:bodyPr>
          <a:lstStyle/>
          <a:p>
            <a:pPr>
              <a:defRPr sz="1200">
                <a:solidFill>
                  <a:srgbClr val="404040"/>
                </a:solidFill>
                <a:latin typeface="Arial"/>
                <a:ea typeface="Arial"/>
                <a:cs typeface="Arial"/>
                <a:sym typeface="Arial"/>
              </a:defRPr>
            </a:pPr>
            <a:r>
              <a:rPr sz="1323"/>
              <a:t>A causa dell’invecchiamento della popolazione, il costo totale dell’HF nei soli USA è </a:t>
            </a:r>
            <a:r>
              <a:rPr sz="1323" b="1"/>
              <a:t>previsto che aumenti</a:t>
            </a:r>
          </a:p>
        </p:txBody>
      </p:sp>
      <p:grpSp>
        <p:nvGrpSpPr>
          <p:cNvPr id="615" name="Raggruppa"/>
          <p:cNvGrpSpPr/>
          <p:nvPr/>
        </p:nvGrpSpPr>
        <p:grpSpPr>
          <a:xfrm>
            <a:off x="1421608" y="5218060"/>
            <a:ext cx="2316522" cy="455731"/>
            <a:chOff x="-1" y="-1"/>
            <a:chExt cx="2101505" cy="413429"/>
          </a:xfrm>
        </p:grpSpPr>
        <p:grpSp>
          <p:nvGrpSpPr>
            <p:cNvPr id="551" name="Raggruppa"/>
            <p:cNvGrpSpPr/>
            <p:nvPr/>
          </p:nvGrpSpPr>
          <p:grpSpPr>
            <a:xfrm>
              <a:off x="-1" y="3851"/>
              <a:ext cx="180002" cy="180002"/>
              <a:chOff x="0" y="0"/>
              <a:chExt cx="180000" cy="180000"/>
            </a:xfrm>
          </p:grpSpPr>
          <p:sp>
            <p:nvSpPr>
              <p:cNvPr id="549" name="Cerchio"/>
              <p:cNvSpPr/>
              <p:nvPr/>
            </p:nvSpPr>
            <p:spPr>
              <a:xfrm>
                <a:off x="0" y="0"/>
                <a:ext cx="180000" cy="180000"/>
              </a:xfrm>
              <a:prstGeom prst="ellipse">
                <a:avLst/>
              </a:prstGeom>
              <a:solidFill>
                <a:srgbClr val="92D050"/>
              </a:solidFill>
              <a:ln w="12700" cap="flat">
                <a:noFill/>
                <a:miter lim="400000"/>
              </a:ln>
              <a:effectLst/>
            </p:spPr>
            <p:txBody>
              <a:bodyPr wrap="square" lIns="50397" tIns="50397" rIns="50397" bIns="50397" numCol="1" anchor="ctr">
                <a:noAutofit/>
              </a:bodyPr>
              <a:lstStyle/>
              <a:p>
                <a:pPr algn="ctr">
                  <a:defRPr sz="1200" baseline="30000">
                    <a:solidFill>
                      <a:srgbClr val="FFFFFF"/>
                    </a:solidFill>
                    <a:latin typeface="Arial"/>
                    <a:ea typeface="Arial"/>
                    <a:cs typeface="Arial"/>
                    <a:sym typeface="Arial"/>
                  </a:defRPr>
                </a:pPr>
                <a:endParaRPr sz="1323"/>
              </a:p>
            </p:txBody>
          </p:sp>
          <p:sp>
            <p:nvSpPr>
              <p:cNvPr id="550" name="$"/>
              <p:cNvSpPr txBox="1"/>
              <p:nvPr/>
            </p:nvSpPr>
            <p:spPr>
              <a:xfrm>
                <a:off x="47101" y="4115"/>
                <a:ext cx="85798" cy="1717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sz="1200">
                    <a:solidFill>
                      <a:srgbClr val="FFFFFF"/>
                    </a:solidFill>
                    <a:latin typeface="Arial"/>
                    <a:ea typeface="Arial"/>
                    <a:cs typeface="Arial"/>
                    <a:sym typeface="Arial"/>
                  </a:defRPr>
                </a:lvl1pPr>
              </a:lstStyle>
              <a:p>
                <a:r>
                  <a:rPr sz="1323"/>
                  <a:t>$</a:t>
                </a:r>
              </a:p>
            </p:txBody>
          </p:sp>
        </p:grpSp>
        <p:grpSp>
          <p:nvGrpSpPr>
            <p:cNvPr id="554" name="Raggruppa"/>
            <p:cNvGrpSpPr/>
            <p:nvPr/>
          </p:nvGrpSpPr>
          <p:grpSpPr>
            <a:xfrm>
              <a:off x="191558" y="3851"/>
              <a:ext cx="180002" cy="180002"/>
              <a:chOff x="0" y="0"/>
              <a:chExt cx="180000" cy="180000"/>
            </a:xfrm>
          </p:grpSpPr>
          <p:sp>
            <p:nvSpPr>
              <p:cNvPr id="552" name="Cerchio"/>
              <p:cNvSpPr/>
              <p:nvPr/>
            </p:nvSpPr>
            <p:spPr>
              <a:xfrm>
                <a:off x="0" y="0"/>
                <a:ext cx="180000" cy="180000"/>
              </a:xfrm>
              <a:prstGeom prst="ellipse">
                <a:avLst/>
              </a:prstGeom>
              <a:solidFill>
                <a:srgbClr val="92D050"/>
              </a:solidFill>
              <a:ln w="12700" cap="flat">
                <a:noFill/>
                <a:miter lim="400000"/>
              </a:ln>
              <a:effectLst/>
            </p:spPr>
            <p:txBody>
              <a:bodyPr wrap="square" lIns="50397" tIns="50397" rIns="50397" bIns="50397" numCol="1" anchor="ctr">
                <a:noAutofit/>
              </a:bodyPr>
              <a:lstStyle/>
              <a:p>
                <a:pPr algn="ctr">
                  <a:defRPr sz="1200" baseline="30000">
                    <a:solidFill>
                      <a:srgbClr val="FFFFFF"/>
                    </a:solidFill>
                    <a:latin typeface="Arial"/>
                    <a:ea typeface="Arial"/>
                    <a:cs typeface="Arial"/>
                    <a:sym typeface="Arial"/>
                  </a:defRPr>
                </a:pPr>
                <a:endParaRPr sz="1323"/>
              </a:p>
            </p:txBody>
          </p:sp>
          <p:sp>
            <p:nvSpPr>
              <p:cNvPr id="553" name="$"/>
              <p:cNvSpPr txBox="1"/>
              <p:nvPr/>
            </p:nvSpPr>
            <p:spPr>
              <a:xfrm>
                <a:off x="47101" y="4115"/>
                <a:ext cx="85798" cy="1717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sz="1200">
                    <a:solidFill>
                      <a:srgbClr val="FFFFFF"/>
                    </a:solidFill>
                    <a:latin typeface="Arial"/>
                    <a:ea typeface="Arial"/>
                    <a:cs typeface="Arial"/>
                    <a:sym typeface="Arial"/>
                  </a:defRPr>
                </a:lvl1pPr>
              </a:lstStyle>
              <a:p>
                <a:r>
                  <a:rPr sz="1323"/>
                  <a:t>$</a:t>
                </a:r>
              </a:p>
            </p:txBody>
          </p:sp>
        </p:grpSp>
        <p:grpSp>
          <p:nvGrpSpPr>
            <p:cNvPr id="557" name="Raggruppa"/>
            <p:cNvGrpSpPr/>
            <p:nvPr/>
          </p:nvGrpSpPr>
          <p:grpSpPr>
            <a:xfrm>
              <a:off x="383116" y="3851"/>
              <a:ext cx="180002" cy="180002"/>
              <a:chOff x="0" y="0"/>
              <a:chExt cx="180000" cy="180000"/>
            </a:xfrm>
          </p:grpSpPr>
          <p:sp>
            <p:nvSpPr>
              <p:cNvPr id="555" name="Cerchio"/>
              <p:cNvSpPr/>
              <p:nvPr/>
            </p:nvSpPr>
            <p:spPr>
              <a:xfrm>
                <a:off x="0" y="0"/>
                <a:ext cx="180000" cy="180000"/>
              </a:xfrm>
              <a:prstGeom prst="ellipse">
                <a:avLst/>
              </a:prstGeom>
              <a:solidFill>
                <a:srgbClr val="92D050"/>
              </a:solidFill>
              <a:ln w="12700" cap="flat">
                <a:noFill/>
                <a:miter lim="400000"/>
              </a:ln>
              <a:effectLst/>
            </p:spPr>
            <p:txBody>
              <a:bodyPr wrap="square" lIns="50397" tIns="50397" rIns="50397" bIns="50397" numCol="1" anchor="ctr">
                <a:noAutofit/>
              </a:bodyPr>
              <a:lstStyle/>
              <a:p>
                <a:pPr algn="ctr">
                  <a:defRPr sz="1200" baseline="30000">
                    <a:solidFill>
                      <a:srgbClr val="FFFFFF"/>
                    </a:solidFill>
                    <a:latin typeface="Arial"/>
                    <a:ea typeface="Arial"/>
                    <a:cs typeface="Arial"/>
                    <a:sym typeface="Arial"/>
                  </a:defRPr>
                </a:pPr>
                <a:endParaRPr sz="1323"/>
              </a:p>
            </p:txBody>
          </p:sp>
          <p:sp>
            <p:nvSpPr>
              <p:cNvPr id="556" name="$"/>
              <p:cNvSpPr txBox="1"/>
              <p:nvPr/>
            </p:nvSpPr>
            <p:spPr>
              <a:xfrm>
                <a:off x="47101" y="4115"/>
                <a:ext cx="85798" cy="1717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sz="1200">
                    <a:solidFill>
                      <a:srgbClr val="FFFFFF"/>
                    </a:solidFill>
                    <a:latin typeface="Arial"/>
                    <a:ea typeface="Arial"/>
                    <a:cs typeface="Arial"/>
                    <a:sym typeface="Arial"/>
                  </a:defRPr>
                </a:lvl1pPr>
              </a:lstStyle>
              <a:p>
                <a:r>
                  <a:rPr sz="1323"/>
                  <a:t>$</a:t>
                </a:r>
              </a:p>
            </p:txBody>
          </p:sp>
        </p:grpSp>
        <p:grpSp>
          <p:nvGrpSpPr>
            <p:cNvPr id="560" name="Raggruppa"/>
            <p:cNvGrpSpPr/>
            <p:nvPr/>
          </p:nvGrpSpPr>
          <p:grpSpPr>
            <a:xfrm>
              <a:off x="574674" y="3851"/>
              <a:ext cx="180002" cy="180002"/>
              <a:chOff x="0" y="0"/>
              <a:chExt cx="180000" cy="180000"/>
            </a:xfrm>
          </p:grpSpPr>
          <p:sp>
            <p:nvSpPr>
              <p:cNvPr id="558" name="Cerchio"/>
              <p:cNvSpPr/>
              <p:nvPr/>
            </p:nvSpPr>
            <p:spPr>
              <a:xfrm>
                <a:off x="0" y="0"/>
                <a:ext cx="180000" cy="180000"/>
              </a:xfrm>
              <a:prstGeom prst="ellipse">
                <a:avLst/>
              </a:prstGeom>
              <a:solidFill>
                <a:srgbClr val="92D050"/>
              </a:solidFill>
              <a:ln w="12700" cap="flat">
                <a:noFill/>
                <a:miter lim="400000"/>
              </a:ln>
              <a:effectLst/>
            </p:spPr>
            <p:txBody>
              <a:bodyPr wrap="square" lIns="50397" tIns="50397" rIns="50397" bIns="50397" numCol="1" anchor="ctr">
                <a:noAutofit/>
              </a:bodyPr>
              <a:lstStyle/>
              <a:p>
                <a:pPr algn="ctr">
                  <a:defRPr sz="1200" baseline="30000">
                    <a:solidFill>
                      <a:srgbClr val="FFFFFF"/>
                    </a:solidFill>
                    <a:latin typeface="Arial"/>
                    <a:ea typeface="Arial"/>
                    <a:cs typeface="Arial"/>
                    <a:sym typeface="Arial"/>
                  </a:defRPr>
                </a:pPr>
                <a:endParaRPr sz="1323"/>
              </a:p>
            </p:txBody>
          </p:sp>
          <p:sp>
            <p:nvSpPr>
              <p:cNvPr id="559" name="$"/>
              <p:cNvSpPr txBox="1"/>
              <p:nvPr/>
            </p:nvSpPr>
            <p:spPr>
              <a:xfrm>
                <a:off x="47101" y="4115"/>
                <a:ext cx="85798" cy="1717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sz="1200">
                    <a:solidFill>
                      <a:srgbClr val="FFFFFF"/>
                    </a:solidFill>
                    <a:latin typeface="Arial"/>
                    <a:ea typeface="Arial"/>
                    <a:cs typeface="Arial"/>
                    <a:sym typeface="Arial"/>
                  </a:defRPr>
                </a:lvl1pPr>
              </a:lstStyle>
              <a:p>
                <a:r>
                  <a:rPr sz="1323"/>
                  <a:t>$</a:t>
                </a:r>
              </a:p>
            </p:txBody>
          </p:sp>
        </p:grpSp>
        <p:grpSp>
          <p:nvGrpSpPr>
            <p:cNvPr id="563" name="Raggruppa"/>
            <p:cNvGrpSpPr/>
            <p:nvPr/>
          </p:nvGrpSpPr>
          <p:grpSpPr>
            <a:xfrm>
              <a:off x="1340906" y="3851"/>
              <a:ext cx="180002" cy="180002"/>
              <a:chOff x="0" y="0"/>
              <a:chExt cx="180000" cy="180000"/>
            </a:xfrm>
          </p:grpSpPr>
          <p:sp>
            <p:nvSpPr>
              <p:cNvPr id="561" name="Cerchio"/>
              <p:cNvSpPr/>
              <p:nvPr/>
            </p:nvSpPr>
            <p:spPr>
              <a:xfrm>
                <a:off x="0" y="0"/>
                <a:ext cx="180000" cy="180000"/>
              </a:xfrm>
              <a:prstGeom prst="ellipse">
                <a:avLst/>
              </a:prstGeom>
              <a:solidFill>
                <a:srgbClr val="92D050"/>
              </a:solidFill>
              <a:ln w="12700" cap="flat">
                <a:noFill/>
                <a:miter lim="400000"/>
              </a:ln>
              <a:effectLst/>
            </p:spPr>
            <p:txBody>
              <a:bodyPr wrap="square" lIns="50397" tIns="50397" rIns="50397" bIns="50397" numCol="1" anchor="ctr">
                <a:noAutofit/>
              </a:bodyPr>
              <a:lstStyle/>
              <a:p>
                <a:pPr algn="ctr">
                  <a:defRPr sz="1200" baseline="30000">
                    <a:solidFill>
                      <a:srgbClr val="FFFFFF"/>
                    </a:solidFill>
                    <a:latin typeface="Arial"/>
                    <a:ea typeface="Arial"/>
                    <a:cs typeface="Arial"/>
                    <a:sym typeface="Arial"/>
                  </a:defRPr>
                </a:pPr>
                <a:endParaRPr sz="1323"/>
              </a:p>
            </p:txBody>
          </p:sp>
          <p:sp>
            <p:nvSpPr>
              <p:cNvPr id="562" name="$"/>
              <p:cNvSpPr txBox="1"/>
              <p:nvPr/>
            </p:nvSpPr>
            <p:spPr>
              <a:xfrm>
                <a:off x="47101" y="4115"/>
                <a:ext cx="85798" cy="1717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sz="1200">
                    <a:solidFill>
                      <a:srgbClr val="FFFFFF"/>
                    </a:solidFill>
                    <a:latin typeface="Arial"/>
                    <a:ea typeface="Arial"/>
                    <a:cs typeface="Arial"/>
                    <a:sym typeface="Arial"/>
                  </a:defRPr>
                </a:lvl1pPr>
              </a:lstStyle>
              <a:p>
                <a:r>
                  <a:rPr sz="1323"/>
                  <a:t>$</a:t>
                </a:r>
              </a:p>
            </p:txBody>
          </p:sp>
        </p:grpSp>
        <p:grpSp>
          <p:nvGrpSpPr>
            <p:cNvPr id="566" name="Raggruppa"/>
            <p:cNvGrpSpPr/>
            <p:nvPr/>
          </p:nvGrpSpPr>
          <p:grpSpPr>
            <a:xfrm>
              <a:off x="1724025" y="4826"/>
              <a:ext cx="180002" cy="180002"/>
              <a:chOff x="0" y="0"/>
              <a:chExt cx="180000" cy="180000"/>
            </a:xfrm>
          </p:grpSpPr>
          <p:sp>
            <p:nvSpPr>
              <p:cNvPr id="564" name="Cerchio"/>
              <p:cNvSpPr/>
              <p:nvPr/>
            </p:nvSpPr>
            <p:spPr>
              <a:xfrm>
                <a:off x="0" y="0"/>
                <a:ext cx="180000" cy="180000"/>
              </a:xfrm>
              <a:prstGeom prst="ellipse">
                <a:avLst/>
              </a:prstGeom>
              <a:solidFill>
                <a:srgbClr val="92D050"/>
              </a:solidFill>
              <a:ln w="12700" cap="flat">
                <a:noFill/>
                <a:miter lim="400000"/>
              </a:ln>
              <a:effectLst/>
            </p:spPr>
            <p:txBody>
              <a:bodyPr wrap="square" lIns="50397" tIns="50397" rIns="50397" bIns="50397" numCol="1" anchor="ctr">
                <a:noAutofit/>
              </a:bodyPr>
              <a:lstStyle/>
              <a:p>
                <a:pPr algn="ctr">
                  <a:defRPr sz="1200" baseline="30000">
                    <a:solidFill>
                      <a:srgbClr val="FFFFFF"/>
                    </a:solidFill>
                    <a:latin typeface="Arial"/>
                    <a:ea typeface="Arial"/>
                    <a:cs typeface="Arial"/>
                    <a:sym typeface="Arial"/>
                  </a:defRPr>
                </a:pPr>
                <a:endParaRPr sz="1323"/>
              </a:p>
            </p:txBody>
          </p:sp>
          <p:sp>
            <p:nvSpPr>
              <p:cNvPr id="565" name="$"/>
              <p:cNvSpPr txBox="1"/>
              <p:nvPr/>
            </p:nvSpPr>
            <p:spPr>
              <a:xfrm>
                <a:off x="47101" y="4115"/>
                <a:ext cx="85798" cy="1717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sz="1200">
                    <a:solidFill>
                      <a:srgbClr val="FFFFFF"/>
                    </a:solidFill>
                    <a:latin typeface="Arial"/>
                    <a:ea typeface="Arial"/>
                    <a:cs typeface="Arial"/>
                    <a:sym typeface="Arial"/>
                  </a:defRPr>
                </a:lvl1pPr>
              </a:lstStyle>
              <a:p>
                <a:r>
                  <a:rPr sz="1323"/>
                  <a:t>$</a:t>
                </a:r>
              </a:p>
            </p:txBody>
          </p:sp>
        </p:grpSp>
        <p:grpSp>
          <p:nvGrpSpPr>
            <p:cNvPr id="569" name="Raggruppa"/>
            <p:cNvGrpSpPr/>
            <p:nvPr/>
          </p:nvGrpSpPr>
          <p:grpSpPr>
            <a:xfrm>
              <a:off x="766232" y="3851"/>
              <a:ext cx="180002" cy="180002"/>
              <a:chOff x="0" y="0"/>
              <a:chExt cx="180000" cy="180000"/>
            </a:xfrm>
          </p:grpSpPr>
          <p:sp>
            <p:nvSpPr>
              <p:cNvPr id="567" name="Cerchio"/>
              <p:cNvSpPr/>
              <p:nvPr/>
            </p:nvSpPr>
            <p:spPr>
              <a:xfrm>
                <a:off x="0" y="0"/>
                <a:ext cx="180000" cy="180000"/>
              </a:xfrm>
              <a:prstGeom prst="ellipse">
                <a:avLst/>
              </a:prstGeom>
              <a:solidFill>
                <a:srgbClr val="92D050"/>
              </a:solidFill>
              <a:ln w="12700" cap="flat">
                <a:noFill/>
                <a:miter lim="400000"/>
              </a:ln>
              <a:effectLst/>
            </p:spPr>
            <p:txBody>
              <a:bodyPr wrap="square" lIns="50397" tIns="50397" rIns="50397" bIns="50397" numCol="1" anchor="ctr">
                <a:noAutofit/>
              </a:bodyPr>
              <a:lstStyle/>
              <a:p>
                <a:pPr algn="ctr">
                  <a:defRPr sz="1200" baseline="30000">
                    <a:solidFill>
                      <a:srgbClr val="FFFFFF"/>
                    </a:solidFill>
                    <a:latin typeface="Arial"/>
                    <a:ea typeface="Arial"/>
                    <a:cs typeface="Arial"/>
                    <a:sym typeface="Arial"/>
                  </a:defRPr>
                </a:pPr>
                <a:endParaRPr sz="1323"/>
              </a:p>
            </p:txBody>
          </p:sp>
          <p:sp>
            <p:nvSpPr>
              <p:cNvPr id="568" name="$"/>
              <p:cNvSpPr txBox="1"/>
              <p:nvPr/>
            </p:nvSpPr>
            <p:spPr>
              <a:xfrm>
                <a:off x="47101" y="4115"/>
                <a:ext cx="85798" cy="1717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sz="1200">
                    <a:solidFill>
                      <a:srgbClr val="FFFFFF"/>
                    </a:solidFill>
                    <a:latin typeface="Arial"/>
                    <a:ea typeface="Arial"/>
                    <a:cs typeface="Arial"/>
                    <a:sym typeface="Arial"/>
                  </a:defRPr>
                </a:lvl1pPr>
              </a:lstStyle>
              <a:p>
                <a:r>
                  <a:rPr sz="1323"/>
                  <a:t>$</a:t>
                </a:r>
              </a:p>
            </p:txBody>
          </p:sp>
        </p:grpSp>
        <p:grpSp>
          <p:nvGrpSpPr>
            <p:cNvPr id="572" name="Raggruppa"/>
            <p:cNvGrpSpPr/>
            <p:nvPr/>
          </p:nvGrpSpPr>
          <p:grpSpPr>
            <a:xfrm>
              <a:off x="957790" y="3851"/>
              <a:ext cx="180002" cy="180002"/>
              <a:chOff x="0" y="0"/>
              <a:chExt cx="180000" cy="180000"/>
            </a:xfrm>
          </p:grpSpPr>
          <p:sp>
            <p:nvSpPr>
              <p:cNvPr id="570" name="Cerchio"/>
              <p:cNvSpPr/>
              <p:nvPr/>
            </p:nvSpPr>
            <p:spPr>
              <a:xfrm>
                <a:off x="0" y="0"/>
                <a:ext cx="180000" cy="180000"/>
              </a:xfrm>
              <a:prstGeom prst="ellipse">
                <a:avLst/>
              </a:prstGeom>
              <a:solidFill>
                <a:srgbClr val="92D050"/>
              </a:solidFill>
              <a:ln w="12700" cap="flat">
                <a:noFill/>
                <a:miter lim="400000"/>
              </a:ln>
              <a:effectLst/>
            </p:spPr>
            <p:txBody>
              <a:bodyPr wrap="square" lIns="50397" tIns="50397" rIns="50397" bIns="50397" numCol="1" anchor="ctr">
                <a:noAutofit/>
              </a:bodyPr>
              <a:lstStyle/>
              <a:p>
                <a:pPr algn="ctr">
                  <a:defRPr sz="1200" baseline="30000">
                    <a:solidFill>
                      <a:srgbClr val="FFFFFF"/>
                    </a:solidFill>
                    <a:latin typeface="Arial"/>
                    <a:ea typeface="Arial"/>
                    <a:cs typeface="Arial"/>
                    <a:sym typeface="Arial"/>
                  </a:defRPr>
                </a:pPr>
                <a:endParaRPr sz="1323"/>
              </a:p>
            </p:txBody>
          </p:sp>
          <p:sp>
            <p:nvSpPr>
              <p:cNvPr id="571" name="$"/>
              <p:cNvSpPr txBox="1"/>
              <p:nvPr/>
            </p:nvSpPr>
            <p:spPr>
              <a:xfrm>
                <a:off x="47101" y="4115"/>
                <a:ext cx="85798" cy="1717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sz="1200">
                    <a:solidFill>
                      <a:srgbClr val="FFFFFF"/>
                    </a:solidFill>
                    <a:latin typeface="Arial"/>
                    <a:ea typeface="Arial"/>
                    <a:cs typeface="Arial"/>
                    <a:sym typeface="Arial"/>
                  </a:defRPr>
                </a:lvl1pPr>
              </a:lstStyle>
              <a:p>
                <a:r>
                  <a:rPr sz="1323"/>
                  <a:t>$</a:t>
                </a:r>
              </a:p>
            </p:txBody>
          </p:sp>
        </p:grpSp>
        <p:grpSp>
          <p:nvGrpSpPr>
            <p:cNvPr id="575" name="Raggruppa"/>
            <p:cNvGrpSpPr/>
            <p:nvPr/>
          </p:nvGrpSpPr>
          <p:grpSpPr>
            <a:xfrm>
              <a:off x="1149348" y="3851"/>
              <a:ext cx="180002" cy="180002"/>
              <a:chOff x="0" y="0"/>
              <a:chExt cx="180000" cy="180000"/>
            </a:xfrm>
          </p:grpSpPr>
          <p:sp>
            <p:nvSpPr>
              <p:cNvPr id="573" name="Cerchio"/>
              <p:cNvSpPr/>
              <p:nvPr/>
            </p:nvSpPr>
            <p:spPr>
              <a:xfrm>
                <a:off x="0" y="0"/>
                <a:ext cx="180000" cy="180000"/>
              </a:xfrm>
              <a:prstGeom prst="ellipse">
                <a:avLst/>
              </a:prstGeom>
              <a:solidFill>
                <a:srgbClr val="92D050"/>
              </a:solidFill>
              <a:ln w="12700" cap="flat">
                <a:noFill/>
                <a:miter lim="400000"/>
              </a:ln>
              <a:effectLst/>
            </p:spPr>
            <p:txBody>
              <a:bodyPr wrap="square" lIns="50397" tIns="50397" rIns="50397" bIns="50397" numCol="1" anchor="ctr">
                <a:noAutofit/>
              </a:bodyPr>
              <a:lstStyle/>
              <a:p>
                <a:pPr algn="ctr">
                  <a:defRPr sz="1200" baseline="30000">
                    <a:solidFill>
                      <a:srgbClr val="FFFFFF"/>
                    </a:solidFill>
                    <a:latin typeface="Arial"/>
                    <a:ea typeface="Arial"/>
                    <a:cs typeface="Arial"/>
                    <a:sym typeface="Arial"/>
                  </a:defRPr>
                </a:pPr>
                <a:endParaRPr sz="1323"/>
              </a:p>
            </p:txBody>
          </p:sp>
          <p:sp>
            <p:nvSpPr>
              <p:cNvPr id="574" name="$"/>
              <p:cNvSpPr txBox="1"/>
              <p:nvPr/>
            </p:nvSpPr>
            <p:spPr>
              <a:xfrm>
                <a:off x="47101" y="4115"/>
                <a:ext cx="85798" cy="1717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sz="1200">
                    <a:solidFill>
                      <a:srgbClr val="FFFFFF"/>
                    </a:solidFill>
                    <a:latin typeface="Arial"/>
                    <a:ea typeface="Arial"/>
                    <a:cs typeface="Arial"/>
                    <a:sym typeface="Arial"/>
                  </a:defRPr>
                </a:lvl1pPr>
              </a:lstStyle>
              <a:p>
                <a:r>
                  <a:rPr sz="1323"/>
                  <a:t>$</a:t>
                </a:r>
              </a:p>
            </p:txBody>
          </p:sp>
        </p:grpSp>
        <p:grpSp>
          <p:nvGrpSpPr>
            <p:cNvPr id="578" name="Raggruppa"/>
            <p:cNvGrpSpPr/>
            <p:nvPr/>
          </p:nvGrpSpPr>
          <p:grpSpPr>
            <a:xfrm>
              <a:off x="1532464" y="3851"/>
              <a:ext cx="180002" cy="180002"/>
              <a:chOff x="0" y="0"/>
              <a:chExt cx="180000" cy="180000"/>
            </a:xfrm>
          </p:grpSpPr>
          <p:sp>
            <p:nvSpPr>
              <p:cNvPr id="576" name="Cerchio"/>
              <p:cNvSpPr/>
              <p:nvPr/>
            </p:nvSpPr>
            <p:spPr>
              <a:xfrm>
                <a:off x="0" y="0"/>
                <a:ext cx="180000" cy="180000"/>
              </a:xfrm>
              <a:prstGeom prst="ellipse">
                <a:avLst/>
              </a:prstGeom>
              <a:solidFill>
                <a:srgbClr val="92D050"/>
              </a:solidFill>
              <a:ln w="12700" cap="flat">
                <a:noFill/>
                <a:miter lim="400000"/>
              </a:ln>
              <a:effectLst/>
            </p:spPr>
            <p:txBody>
              <a:bodyPr wrap="square" lIns="50397" tIns="50397" rIns="50397" bIns="50397" numCol="1" anchor="ctr">
                <a:noAutofit/>
              </a:bodyPr>
              <a:lstStyle/>
              <a:p>
                <a:pPr algn="ctr">
                  <a:defRPr sz="1200" baseline="30000">
                    <a:solidFill>
                      <a:srgbClr val="FFFFFF"/>
                    </a:solidFill>
                    <a:latin typeface="Arial"/>
                    <a:ea typeface="Arial"/>
                    <a:cs typeface="Arial"/>
                    <a:sym typeface="Arial"/>
                  </a:defRPr>
                </a:pPr>
                <a:endParaRPr sz="1323"/>
              </a:p>
            </p:txBody>
          </p:sp>
          <p:sp>
            <p:nvSpPr>
              <p:cNvPr id="577" name="$"/>
              <p:cNvSpPr txBox="1"/>
              <p:nvPr/>
            </p:nvSpPr>
            <p:spPr>
              <a:xfrm>
                <a:off x="47101" y="4115"/>
                <a:ext cx="85798" cy="1717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sz="1200">
                    <a:solidFill>
                      <a:srgbClr val="FFFFFF"/>
                    </a:solidFill>
                    <a:latin typeface="Arial"/>
                    <a:ea typeface="Arial"/>
                    <a:cs typeface="Arial"/>
                    <a:sym typeface="Arial"/>
                  </a:defRPr>
                </a:lvl1pPr>
              </a:lstStyle>
              <a:p>
                <a:r>
                  <a:rPr sz="1323"/>
                  <a:t>$</a:t>
                </a:r>
              </a:p>
            </p:txBody>
          </p:sp>
        </p:grpSp>
        <p:grpSp>
          <p:nvGrpSpPr>
            <p:cNvPr id="581" name="Raggruppa"/>
            <p:cNvGrpSpPr/>
            <p:nvPr/>
          </p:nvGrpSpPr>
          <p:grpSpPr>
            <a:xfrm>
              <a:off x="9524" y="232451"/>
              <a:ext cx="180002" cy="180002"/>
              <a:chOff x="0" y="0"/>
              <a:chExt cx="180000" cy="180000"/>
            </a:xfrm>
          </p:grpSpPr>
          <p:sp>
            <p:nvSpPr>
              <p:cNvPr id="579" name="Cerchio"/>
              <p:cNvSpPr/>
              <p:nvPr/>
            </p:nvSpPr>
            <p:spPr>
              <a:xfrm>
                <a:off x="0" y="0"/>
                <a:ext cx="180000" cy="180000"/>
              </a:xfrm>
              <a:prstGeom prst="ellipse">
                <a:avLst/>
              </a:prstGeom>
              <a:solidFill>
                <a:srgbClr val="92D050"/>
              </a:solidFill>
              <a:ln w="12700" cap="flat">
                <a:noFill/>
                <a:miter lim="400000"/>
              </a:ln>
              <a:effectLst/>
            </p:spPr>
            <p:txBody>
              <a:bodyPr wrap="square" lIns="50397" tIns="50397" rIns="50397" bIns="50397" numCol="1" anchor="ctr">
                <a:noAutofit/>
              </a:bodyPr>
              <a:lstStyle/>
              <a:p>
                <a:pPr algn="ctr">
                  <a:defRPr sz="1200" baseline="30000">
                    <a:solidFill>
                      <a:srgbClr val="FFFFFF"/>
                    </a:solidFill>
                    <a:latin typeface="Arial"/>
                    <a:ea typeface="Arial"/>
                    <a:cs typeface="Arial"/>
                    <a:sym typeface="Arial"/>
                  </a:defRPr>
                </a:pPr>
                <a:endParaRPr sz="1323"/>
              </a:p>
            </p:txBody>
          </p:sp>
          <p:sp>
            <p:nvSpPr>
              <p:cNvPr id="580" name="$"/>
              <p:cNvSpPr txBox="1"/>
              <p:nvPr/>
            </p:nvSpPr>
            <p:spPr>
              <a:xfrm>
                <a:off x="47101" y="4115"/>
                <a:ext cx="85798" cy="1717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sz="1200">
                    <a:solidFill>
                      <a:srgbClr val="FFFFFF"/>
                    </a:solidFill>
                    <a:latin typeface="Arial"/>
                    <a:ea typeface="Arial"/>
                    <a:cs typeface="Arial"/>
                    <a:sym typeface="Arial"/>
                  </a:defRPr>
                </a:lvl1pPr>
              </a:lstStyle>
              <a:p>
                <a:r>
                  <a:rPr sz="1323"/>
                  <a:t>$</a:t>
                </a:r>
              </a:p>
            </p:txBody>
          </p:sp>
        </p:grpSp>
        <p:grpSp>
          <p:nvGrpSpPr>
            <p:cNvPr id="584" name="Raggruppa"/>
            <p:cNvGrpSpPr/>
            <p:nvPr/>
          </p:nvGrpSpPr>
          <p:grpSpPr>
            <a:xfrm>
              <a:off x="201083" y="232451"/>
              <a:ext cx="180002" cy="180002"/>
              <a:chOff x="0" y="0"/>
              <a:chExt cx="180000" cy="180000"/>
            </a:xfrm>
          </p:grpSpPr>
          <p:sp>
            <p:nvSpPr>
              <p:cNvPr id="582" name="Cerchio"/>
              <p:cNvSpPr/>
              <p:nvPr/>
            </p:nvSpPr>
            <p:spPr>
              <a:xfrm>
                <a:off x="0" y="0"/>
                <a:ext cx="180000" cy="180000"/>
              </a:xfrm>
              <a:prstGeom prst="ellipse">
                <a:avLst/>
              </a:prstGeom>
              <a:solidFill>
                <a:srgbClr val="92D050"/>
              </a:solidFill>
              <a:ln w="12700" cap="flat">
                <a:noFill/>
                <a:miter lim="400000"/>
              </a:ln>
              <a:effectLst/>
            </p:spPr>
            <p:txBody>
              <a:bodyPr wrap="square" lIns="50397" tIns="50397" rIns="50397" bIns="50397" numCol="1" anchor="ctr">
                <a:noAutofit/>
              </a:bodyPr>
              <a:lstStyle/>
              <a:p>
                <a:pPr algn="ctr">
                  <a:defRPr sz="1200" baseline="30000">
                    <a:solidFill>
                      <a:srgbClr val="FFFFFF"/>
                    </a:solidFill>
                    <a:latin typeface="Arial"/>
                    <a:ea typeface="Arial"/>
                    <a:cs typeface="Arial"/>
                    <a:sym typeface="Arial"/>
                  </a:defRPr>
                </a:pPr>
                <a:endParaRPr sz="1323"/>
              </a:p>
            </p:txBody>
          </p:sp>
          <p:sp>
            <p:nvSpPr>
              <p:cNvPr id="583" name="$"/>
              <p:cNvSpPr txBox="1"/>
              <p:nvPr/>
            </p:nvSpPr>
            <p:spPr>
              <a:xfrm>
                <a:off x="47101" y="4115"/>
                <a:ext cx="85798" cy="1717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sz="1200">
                    <a:solidFill>
                      <a:srgbClr val="FFFFFF"/>
                    </a:solidFill>
                    <a:latin typeface="Arial"/>
                    <a:ea typeface="Arial"/>
                    <a:cs typeface="Arial"/>
                    <a:sym typeface="Arial"/>
                  </a:defRPr>
                </a:lvl1pPr>
              </a:lstStyle>
              <a:p>
                <a:r>
                  <a:rPr sz="1323"/>
                  <a:t>$</a:t>
                </a:r>
              </a:p>
            </p:txBody>
          </p:sp>
        </p:grpSp>
        <p:grpSp>
          <p:nvGrpSpPr>
            <p:cNvPr id="587" name="Raggruppa"/>
            <p:cNvGrpSpPr/>
            <p:nvPr/>
          </p:nvGrpSpPr>
          <p:grpSpPr>
            <a:xfrm>
              <a:off x="392641" y="232451"/>
              <a:ext cx="180002" cy="180002"/>
              <a:chOff x="0" y="0"/>
              <a:chExt cx="180000" cy="180000"/>
            </a:xfrm>
          </p:grpSpPr>
          <p:sp>
            <p:nvSpPr>
              <p:cNvPr id="585" name="Cerchio"/>
              <p:cNvSpPr/>
              <p:nvPr/>
            </p:nvSpPr>
            <p:spPr>
              <a:xfrm>
                <a:off x="0" y="0"/>
                <a:ext cx="180000" cy="180000"/>
              </a:xfrm>
              <a:prstGeom prst="ellipse">
                <a:avLst/>
              </a:prstGeom>
              <a:solidFill>
                <a:srgbClr val="92D050"/>
              </a:solidFill>
              <a:ln w="12700" cap="flat">
                <a:noFill/>
                <a:miter lim="400000"/>
              </a:ln>
              <a:effectLst/>
            </p:spPr>
            <p:txBody>
              <a:bodyPr wrap="square" lIns="50397" tIns="50397" rIns="50397" bIns="50397" numCol="1" anchor="ctr">
                <a:noAutofit/>
              </a:bodyPr>
              <a:lstStyle/>
              <a:p>
                <a:pPr algn="ctr">
                  <a:defRPr sz="1200" baseline="30000">
                    <a:solidFill>
                      <a:srgbClr val="FFFFFF"/>
                    </a:solidFill>
                    <a:latin typeface="Arial"/>
                    <a:ea typeface="Arial"/>
                    <a:cs typeface="Arial"/>
                    <a:sym typeface="Arial"/>
                  </a:defRPr>
                </a:pPr>
                <a:endParaRPr sz="1323"/>
              </a:p>
            </p:txBody>
          </p:sp>
          <p:sp>
            <p:nvSpPr>
              <p:cNvPr id="586" name="$"/>
              <p:cNvSpPr txBox="1"/>
              <p:nvPr/>
            </p:nvSpPr>
            <p:spPr>
              <a:xfrm>
                <a:off x="47101" y="4115"/>
                <a:ext cx="85798" cy="1717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sz="1200">
                    <a:solidFill>
                      <a:srgbClr val="FFFFFF"/>
                    </a:solidFill>
                    <a:latin typeface="Arial"/>
                    <a:ea typeface="Arial"/>
                    <a:cs typeface="Arial"/>
                    <a:sym typeface="Arial"/>
                  </a:defRPr>
                </a:lvl1pPr>
              </a:lstStyle>
              <a:p>
                <a:r>
                  <a:rPr sz="1323"/>
                  <a:t>$</a:t>
                </a:r>
              </a:p>
            </p:txBody>
          </p:sp>
        </p:grpSp>
        <p:grpSp>
          <p:nvGrpSpPr>
            <p:cNvPr id="590" name="Raggruppa"/>
            <p:cNvGrpSpPr/>
            <p:nvPr/>
          </p:nvGrpSpPr>
          <p:grpSpPr>
            <a:xfrm>
              <a:off x="584199" y="232451"/>
              <a:ext cx="180002" cy="180002"/>
              <a:chOff x="0" y="0"/>
              <a:chExt cx="180000" cy="180000"/>
            </a:xfrm>
          </p:grpSpPr>
          <p:sp>
            <p:nvSpPr>
              <p:cNvPr id="588" name="Cerchio"/>
              <p:cNvSpPr/>
              <p:nvPr/>
            </p:nvSpPr>
            <p:spPr>
              <a:xfrm>
                <a:off x="0" y="0"/>
                <a:ext cx="180000" cy="180000"/>
              </a:xfrm>
              <a:prstGeom prst="ellipse">
                <a:avLst/>
              </a:prstGeom>
              <a:solidFill>
                <a:srgbClr val="92D050"/>
              </a:solidFill>
              <a:ln w="12700" cap="flat">
                <a:noFill/>
                <a:miter lim="400000"/>
              </a:ln>
              <a:effectLst/>
            </p:spPr>
            <p:txBody>
              <a:bodyPr wrap="square" lIns="50397" tIns="50397" rIns="50397" bIns="50397" numCol="1" anchor="ctr">
                <a:noAutofit/>
              </a:bodyPr>
              <a:lstStyle/>
              <a:p>
                <a:pPr algn="ctr">
                  <a:defRPr sz="1200" baseline="30000">
                    <a:solidFill>
                      <a:srgbClr val="FFFFFF"/>
                    </a:solidFill>
                    <a:latin typeface="Arial"/>
                    <a:ea typeface="Arial"/>
                    <a:cs typeface="Arial"/>
                    <a:sym typeface="Arial"/>
                  </a:defRPr>
                </a:pPr>
                <a:endParaRPr sz="1323"/>
              </a:p>
            </p:txBody>
          </p:sp>
          <p:sp>
            <p:nvSpPr>
              <p:cNvPr id="589" name="$"/>
              <p:cNvSpPr txBox="1"/>
              <p:nvPr/>
            </p:nvSpPr>
            <p:spPr>
              <a:xfrm>
                <a:off x="47101" y="4115"/>
                <a:ext cx="85798" cy="1717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sz="1200">
                    <a:solidFill>
                      <a:srgbClr val="FFFFFF"/>
                    </a:solidFill>
                    <a:latin typeface="Arial"/>
                    <a:ea typeface="Arial"/>
                    <a:cs typeface="Arial"/>
                    <a:sym typeface="Arial"/>
                  </a:defRPr>
                </a:lvl1pPr>
              </a:lstStyle>
              <a:p>
                <a:r>
                  <a:rPr sz="1323"/>
                  <a:t>$</a:t>
                </a:r>
              </a:p>
            </p:txBody>
          </p:sp>
        </p:grpSp>
        <p:grpSp>
          <p:nvGrpSpPr>
            <p:cNvPr id="593" name="Raggruppa"/>
            <p:cNvGrpSpPr/>
            <p:nvPr/>
          </p:nvGrpSpPr>
          <p:grpSpPr>
            <a:xfrm>
              <a:off x="1350431" y="232451"/>
              <a:ext cx="180002" cy="180002"/>
              <a:chOff x="0" y="0"/>
              <a:chExt cx="180000" cy="180000"/>
            </a:xfrm>
          </p:grpSpPr>
          <p:sp>
            <p:nvSpPr>
              <p:cNvPr id="591" name="Cerchio"/>
              <p:cNvSpPr/>
              <p:nvPr/>
            </p:nvSpPr>
            <p:spPr>
              <a:xfrm>
                <a:off x="0" y="0"/>
                <a:ext cx="180000" cy="180000"/>
              </a:xfrm>
              <a:prstGeom prst="ellipse">
                <a:avLst/>
              </a:prstGeom>
              <a:solidFill>
                <a:srgbClr val="92D050"/>
              </a:solidFill>
              <a:ln w="12700" cap="flat">
                <a:noFill/>
                <a:miter lim="400000"/>
              </a:ln>
              <a:effectLst/>
            </p:spPr>
            <p:txBody>
              <a:bodyPr wrap="square" lIns="50397" tIns="50397" rIns="50397" bIns="50397" numCol="1" anchor="ctr">
                <a:noAutofit/>
              </a:bodyPr>
              <a:lstStyle/>
              <a:p>
                <a:pPr algn="ctr">
                  <a:defRPr sz="1200" baseline="30000">
                    <a:solidFill>
                      <a:srgbClr val="FFFFFF"/>
                    </a:solidFill>
                    <a:latin typeface="Arial"/>
                    <a:ea typeface="Arial"/>
                    <a:cs typeface="Arial"/>
                    <a:sym typeface="Arial"/>
                  </a:defRPr>
                </a:pPr>
                <a:endParaRPr sz="1323"/>
              </a:p>
            </p:txBody>
          </p:sp>
          <p:sp>
            <p:nvSpPr>
              <p:cNvPr id="592" name="$"/>
              <p:cNvSpPr txBox="1"/>
              <p:nvPr/>
            </p:nvSpPr>
            <p:spPr>
              <a:xfrm>
                <a:off x="47101" y="4115"/>
                <a:ext cx="85798" cy="1717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sz="1200">
                    <a:solidFill>
                      <a:srgbClr val="FFFFFF"/>
                    </a:solidFill>
                    <a:latin typeface="Arial"/>
                    <a:ea typeface="Arial"/>
                    <a:cs typeface="Arial"/>
                    <a:sym typeface="Arial"/>
                  </a:defRPr>
                </a:lvl1pPr>
              </a:lstStyle>
              <a:p>
                <a:r>
                  <a:rPr sz="1323"/>
                  <a:t>$</a:t>
                </a:r>
              </a:p>
            </p:txBody>
          </p:sp>
        </p:grpSp>
        <p:grpSp>
          <p:nvGrpSpPr>
            <p:cNvPr id="596" name="Raggruppa"/>
            <p:cNvGrpSpPr/>
            <p:nvPr/>
          </p:nvGrpSpPr>
          <p:grpSpPr>
            <a:xfrm>
              <a:off x="1733550" y="233426"/>
              <a:ext cx="180002" cy="180002"/>
              <a:chOff x="0" y="0"/>
              <a:chExt cx="180000" cy="180000"/>
            </a:xfrm>
          </p:grpSpPr>
          <p:sp>
            <p:nvSpPr>
              <p:cNvPr id="594" name="Cerchio"/>
              <p:cNvSpPr/>
              <p:nvPr/>
            </p:nvSpPr>
            <p:spPr>
              <a:xfrm>
                <a:off x="0" y="0"/>
                <a:ext cx="180000" cy="180000"/>
              </a:xfrm>
              <a:prstGeom prst="ellipse">
                <a:avLst/>
              </a:prstGeom>
              <a:solidFill>
                <a:srgbClr val="92D050"/>
              </a:solidFill>
              <a:ln w="12700" cap="flat">
                <a:noFill/>
                <a:miter lim="400000"/>
              </a:ln>
              <a:effectLst/>
            </p:spPr>
            <p:txBody>
              <a:bodyPr wrap="square" lIns="50397" tIns="50397" rIns="50397" bIns="50397" numCol="1" anchor="ctr">
                <a:noAutofit/>
              </a:bodyPr>
              <a:lstStyle/>
              <a:p>
                <a:pPr algn="ctr">
                  <a:defRPr sz="1200" baseline="30000">
                    <a:solidFill>
                      <a:srgbClr val="FFFFFF"/>
                    </a:solidFill>
                    <a:latin typeface="Arial"/>
                    <a:ea typeface="Arial"/>
                    <a:cs typeface="Arial"/>
                    <a:sym typeface="Arial"/>
                  </a:defRPr>
                </a:pPr>
                <a:endParaRPr sz="1323"/>
              </a:p>
            </p:txBody>
          </p:sp>
          <p:sp>
            <p:nvSpPr>
              <p:cNvPr id="595" name="$"/>
              <p:cNvSpPr txBox="1"/>
              <p:nvPr/>
            </p:nvSpPr>
            <p:spPr>
              <a:xfrm>
                <a:off x="47101" y="4115"/>
                <a:ext cx="85798" cy="1717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sz="1200">
                    <a:solidFill>
                      <a:srgbClr val="FFFFFF"/>
                    </a:solidFill>
                    <a:latin typeface="Arial"/>
                    <a:ea typeface="Arial"/>
                    <a:cs typeface="Arial"/>
                    <a:sym typeface="Arial"/>
                  </a:defRPr>
                </a:lvl1pPr>
              </a:lstStyle>
              <a:p>
                <a:r>
                  <a:rPr sz="1323"/>
                  <a:t>$</a:t>
                </a:r>
              </a:p>
            </p:txBody>
          </p:sp>
        </p:grpSp>
        <p:grpSp>
          <p:nvGrpSpPr>
            <p:cNvPr id="599" name="Raggruppa"/>
            <p:cNvGrpSpPr/>
            <p:nvPr/>
          </p:nvGrpSpPr>
          <p:grpSpPr>
            <a:xfrm>
              <a:off x="775757" y="232451"/>
              <a:ext cx="180002" cy="180002"/>
              <a:chOff x="0" y="0"/>
              <a:chExt cx="180000" cy="180000"/>
            </a:xfrm>
          </p:grpSpPr>
          <p:sp>
            <p:nvSpPr>
              <p:cNvPr id="597" name="Cerchio"/>
              <p:cNvSpPr/>
              <p:nvPr/>
            </p:nvSpPr>
            <p:spPr>
              <a:xfrm>
                <a:off x="0" y="0"/>
                <a:ext cx="180000" cy="180000"/>
              </a:xfrm>
              <a:prstGeom prst="ellipse">
                <a:avLst/>
              </a:prstGeom>
              <a:solidFill>
                <a:srgbClr val="92D050"/>
              </a:solidFill>
              <a:ln w="12700" cap="flat">
                <a:noFill/>
                <a:miter lim="400000"/>
              </a:ln>
              <a:effectLst/>
            </p:spPr>
            <p:txBody>
              <a:bodyPr wrap="square" lIns="50397" tIns="50397" rIns="50397" bIns="50397" numCol="1" anchor="ctr">
                <a:noAutofit/>
              </a:bodyPr>
              <a:lstStyle/>
              <a:p>
                <a:pPr algn="ctr">
                  <a:defRPr sz="1200" baseline="30000">
                    <a:solidFill>
                      <a:srgbClr val="FFFFFF"/>
                    </a:solidFill>
                    <a:latin typeface="Arial"/>
                    <a:ea typeface="Arial"/>
                    <a:cs typeface="Arial"/>
                    <a:sym typeface="Arial"/>
                  </a:defRPr>
                </a:pPr>
                <a:endParaRPr sz="1323"/>
              </a:p>
            </p:txBody>
          </p:sp>
          <p:sp>
            <p:nvSpPr>
              <p:cNvPr id="598" name="$"/>
              <p:cNvSpPr txBox="1"/>
              <p:nvPr/>
            </p:nvSpPr>
            <p:spPr>
              <a:xfrm>
                <a:off x="47101" y="4115"/>
                <a:ext cx="85798" cy="1717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sz="1200">
                    <a:solidFill>
                      <a:srgbClr val="FFFFFF"/>
                    </a:solidFill>
                    <a:latin typeface="Arial"/>
                    <a:ea typeface="Arial"/>
                    <a:cs typeface="Arial"/>
                    <a:sym typeface="Arial"/>
                  </a:defRPr>
                </a:lvl1pPr>
              </a:lstStyle>
              <a:p>
                <a:r>
                  <a:rPr sz="1323"/>
                  <a:t>$</a:t>
                </a:r>
              </a:p>
            </p:txBody>
          </p:sp>
        </p:grpSp>
        <p:grpSp>
          <p:nvGrpSpPr>
            <p:cNvPr id="602" name="Raggruppa"/>
            <p:cNvGrpSpPr/>
            <p:nvPr/>
          </p:nvGrpSpPr>
          <p:grpSpPr>
            <a:xfrm>
              <a:off x="967315" y="232451"/>
              <a:ext cx="180002" cy="180002"/>
              <a:chOff x="0" y="0"/>
              <a:chExt cx="180000" cy="180000"/>
            </a:xfrm>
          </p:grpSpPr>
          <p:sp>
            <p:nvSpPr>
              <p:cNvPr id="600" name="Cerchio"/>
              <p:cNvSpPr/>
              <p:nvPr/>
            </p:nvSpPr>
            <p:spPr>
              <a:xfrm>
                <a:off x="0" y="0"/>
                <a:ext cx="180000" cy="180000"/>
              </a:xfrm>
              <a:prstGeom prst="ellipse">
                <a:avLst/>
              </a:prstGeom>
              <a:solidFill>
                <a:srgbClr val="92D050"/>
              </a:solidFill>
              <a:ln w="12700" cap="flat">
                <a:noFill/>
                <a:miter lim="400000"/>
              </a:ln>
              <a:effectLst/>
            </p:spPr>
            <p:txBody>
              <a:bodyPr wrap="square" lIns="50397" tIns="50397" rIns="50397" bIns="50397" numCol="1" anchor="ctr">
                <a:noAutofit/>
              </a:bodyPr>
              <a:lstStyle/>
              <a:p>
                <a:pPr algn="ctr">
                  <a:defRPr sz="1200" baseline="30000">
                    <a:solidFill>
                      <a:srgbClr val="FFFFFF"/>
                    </a:solidFill>
                    <a:latin typeface="Arial"/>
                    <a:ea typeface="Arial"/>
                    <a:cs typeface="Arial"/>
                    <a:sym typeface="Arial"/>
                  </a:defRPr>
                </a:pPr>
                <a:endParaRPr sz="1323"/>
              </a:p>
            </p:txBody>
          </p:sp>
          <p:sp>
            <p:nvSpPr>
              <p:cNvPr id="601" name="$"/>
              <p:cNvSpPr txBox="1"/>
              <p:nvPr/>
            </p:nvSpPr>
            <p:spPr>
              <a:xfrm>
                <a:off x="47101" y="4115"/>
                <a:ext cx="85798" cy="1717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sz="1200">
                    <a:solidFill>
                      <a:srgbClr val="FFFFFF"/>
                    </a:solidFill>
                    <a:latin typeface="Arial"/>
                    <a:ea typeface="Arial"/>
                    <a:cs typeface="Arial"/>
                    <a:sym typeface="Arial"/>
                  </a:defRPr>
                </a:lvl1pPr>
              </a:lstStyle>
              <a:p>
                <a:r>
                  <a:rPr sz="1323"/>
                  <a:t>$</a:t>
                </a:r>
              </a:p>
            </p:txBody>
          </p:sp>
        </p:grpSp>
        <p:grpSp>
          <p:nvGrpSpPr>
            <p:cNvPr id="605" name="Raggruppa"/>
            <p:cNvGrpSpPr/>
            <p:nvPr/>
          </p:nvGrpSpPr>
          <p:grpSpPr>
            <a:xfrm>
              <a:off x="1158873" y="232451"/>
              <a:ext cx="180002" cy="180002"/>
              <a:chOff x="0" y="0"/>
              <a:chExt cx="180000" cy="180000"/>
            </a:xfrm>
          </p:grpSpPr>
          <p:sp>
            <p:nvSpPr>
              <p:cNvPr id="603" name="Cerchio"/>
              <p:cNvSpPr/>
              <p:nvPr/>
            </p:nvSpPr>
            <p:spPr>
              <a:xfrm>
                <a:off x="0" y="0"/>
                <a:ext cx="180000" cy="180000"/>
              </a:xfrm>
              <a:prstGeom prst="ellipse">
                <a:avLst/>
              </a:prstGeom>
              <a:solidFill>
                <a:srgbClr val="92D050"/>
              </a:solidFill>
              <a:ln w="12700" cap="flat">
                <a:noFill/>
                <a:miter lim="400000"/>
              </a:ln>
              <a:effectLst/>
            </p:spPr>
            <p:txBody>
              <a:bodyPr wrap="square" lIns="50397" tIns="50397" rIns="50397" bIns="50397" numCol="1" anchor="ctr">
                <a:noAutofit/>
              </a:bodyPr>
              <a:lstStyle/>
              <a:p>
                <a:pPr algn="ctr">
                  <a:defRPr sz="1200" baseline="30000">
                    <a:solidFill>
                      <a:srgbClr val="FFFFFF"/>
                    </a:solidFill>
                    <a:latin typeface="Arial"/>
                    <a:ea typeface="Arial"/>
                    <a:cs typeface="Arial"/>
                    <a:sym typeface="Arial"/>
                  </a:defRPr>
                </a:pPr>
                <a:endParaRPr sz="1323"/>
              </a:p>
            </p:txBody>
          </p:sp>
          <p:sp>
            <p:nvSpPr>
              <p:cNvPr id="604" name="$"/>
              <p:cNvSpPr txBox="1"/>
              <p:nvPr/>
            </p:nvSpPr>
            <p:spPr>
              <a:xfrm>
                <a:off x="47101" y="4115"/>
                <a:ext cx="85798" cy="1717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sz="1200">
                    <a:solidFill>
                      <a:srgbClr val="FFFFFF"/>
                    </a:solidFill>
                    <a:latin typeface="Arial"/>
                    <a:ea typeface="Arial"/>
                    <a:cs typeface="Arial"/>
                    <a:sym typeface="Arial"/>
                  </a:defRPr>
                </a:lvl1pPr>
              </a:lstStyle>
              <a:p>
                <a:r>
                  <a:rPr sz="1323"/>
                  <a:t>$</a:t>
                </a:r>
              </a:p>
            </p:txBody>
          </p:sp>
        </p:grpSp>
        <p:grpSp>
          <p:nvGrpSpPr>
            <p:cNvPr id="608" name="Raggruppa"/>
            <p:cNvGrpSpPr/>
            <p:nvPr/>
          </p:nvGrpSpPr>
          <p:grpSpPr>
            <a:xfrm>
              <a:off x="1541989" y="232451"/>
              <a:ext cx="180002" cy="180002"/>
              <a:chOff x="0" y="0"/>
              <a:chExt cx="180000" cy="180000"/>
            </a:xfrm>
          </p:grpSpPr>
          <p:sp>
            <p:nvSpPr>
              <p:cNvPr id="606" name="Cerchio"/>
              <p:cNvSpPr/>
              <p:nvPr/>
            </p:nvSpPr>
            <p:spPr>
              <a:xfrm>
                <a:off x="0" y="0"/>
                <a:ext cx="180000" cy="180000"/>
              </a:xfrm>
              <a:prstGeom prst="ellipse">
                <a:avLst/>
              </a:prstGeom>
              <a:solidFill>
                <a:srgbClr val="92D050"/>
              </a:solidFill>
              <a:ln w="12700" cap="flat">
                <a:noFill/>
                <a:miter lim="400000"/>
              </a:ln>
              <a:effectLst/>
            </p:spPr>
            <p:txBody>
              <a:bodyPr wrap="square" lIns="50397" tIns="50397" rIns="50397" bIns="50397" numCol="1" anchor="ctr">
                <a:noAutofit/>
              </a:bodyPr>
              <a:lstStyle/>
              <a:p>
                <a:pPr algn="ctr">
                  <a:defRPr sz="1200" baseline="30000">
                    <a:solidFill>
                      <a:srgbClr val="FFFFFF"/>
                    </a:solidFill>
                    <a:latin typeface="Arial"/>
                    <a:ea typeface="Arial"/>
                    <a:cs typeface="Arial"/>
                    <a:sym typeface="Arial"/>
                  </a:defRPr>
                </a:pPr>
                <a:endParaRPr sz="1323"/>
              </a:p>
            </p:txBody>
          </p:sp>
          <p:sp>
            <p:nvSpPr>
              <p:cNvPr id="607" name="$"/>
              <p:cNvSpPr txBox="1"/>
              <p:nvPr/>
            </p:nvSpPr>
            <p:spPr>
              <a:xfrm>
                <a:off x="47101" y="4115"/>
                <a:ext cx="85798" cy="1717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sz="1200">
                    <a:solidFill>
                      <a:srgbClr val="FFFFFF"/>
                    </a:solidFill>
                    <a:latin typeface="Arial"/>
                    <a:ea typeface="Arial"/>
                    <a:cs typeface="Arial"/>
                    <a:sym typeface="Arial"/>
                  </a:defRPr>
                </a:lvl1pPr>
              </a:lstStyle>
              <a:p>
                <a:r>
                  <a:rPr sz="1323"/>
                  <a:t>$</a:t>
                </a:r>
              </a:p>
            </p:txBody>
          </p:sp>
        </p:grpSp>
        <p:grpSp>
          <p:nvGrpSpPr>
            <p:cNvPr id="611" name="Raggruppa"/>
            <p:cNvGrpSpPr/>
            <p:nvPr/>
          </p:nvGrpSpPr>
          <p:grpSpPr>
            <a:xfrm>
              <a:off x="1918240" y="-1"/>
              <a:ext cx="180002" cy="180002"/>
              <a:chOff x="0" y="0"/>
              <a:chExt cx="180000" cy="180000"/>
            </a:xfrm>
          </p:grpSpPr>
          <p:sp>
            <p:nvSpPr>
              <p:cNvPr id="609" name="Cerchio"/>
              <p:cNvSpPr/>
              <p:nvPr/>
            </p:nvSpPr>
            <p:spPr>
              <a:xfrm>
                <a:off x="0" y="0"/>
                <a:ext cx="180000" cy="180000"/>
              </a:xfrm>
              <a:prstGeom prst="ellipse">
                <a:avLst/>
              </a:prstGeom>
              <a:solidFill>
                <a:srgbClr val="92D050"/>
              </a:solidFill>
              <a:ln w="12700" cap="flat">
                <a:noFill/>
                <a:miter lim="400000"/>
              </a:ln>
              <a:effectLst/>
            </p:spPr>
            <p:txBody>
              <a:bodyPr wrap="square" lIns="50397" tIns="50397" rIns="50397" bIns="50397" numCol="1" anchor="ctr">
                <a:noAutofit/>
              </a:bodyPr>
              <a:lstStyle/>
              <a:p>
                <a:pPr algn="ctr">
                  <a:defRPr sz="1200" baseline="30000">
                    <a:solidFill>
                      <a:srgbClr val="FFFFFF"/>
                    </a:solidFill>
                    <a:latin typeface="Arial"/>
                    <a:ea typeface="Arial"/>
                    <a:cs typeface="Arial"/>
                    <a:sym typeface="Arial"/>
                  </a:defRPr>
                </a:pPr>
                <a:endParaRPr sz="1323"/>
              </a:p>
            </p:txBody>
          </p:sp>
          <p:sp>
            <p:nvSpPr>
              <p:cNvPr id="610" name="$"/>
              <p:cNvSpPr txBox="1"/>
              <p:nvPr/>
            </p:nvSpPr>
            <p:spPr>
              <a:xfrm>
                <a:off x="47101" y="4115"/>
                <a:ext cx="85798" cy="1717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sz="1200">
                    <a:solidFill>
                      <a:srgbClr val="FFFFFF"/>
                    </a:solidFill>
                    <a:latin typeface="Arial"/>
                    <a:ea typeface="Arial"/>
                    <a:cs typeface="Arial"/>
                    <a:sym typeface="Arial"/>
                  </a:defRPr>
                </a:lvl1pPr>
              </a:lstStyle>
              <a:p>
                <a:r>
                  <a:rPr sz="1323"/>
                  <a:t>$</a:t>
                </a:r>
              </a:p>
            </p:txBody>
          </p:sp>
        </p:grpSp>
        <p:grpSp>
          <p:nvGrpSpPr>
            <p:cNvPr id="614" name="Raggruppa"/>
            <p:cNvGrpSpPr/>
            <p:nvPr/>
          </p:nvGrpSpPr>
          <p:grpSpPr>
            <a:xfrm>
              <a:off x="1921502" y="228600"/>
              <a:ext cx="180002" cy="180002"/>
              <a:chOff x="0" y="0"/>
              <a:chExt cx="180000" cy="180000"/>
            </a:xfrm>
          </p:grpSpPr>
          <p:sp>
            <p:nvSpPr>
              <p:cNvPr id="612" name="Cerchio"/>
              <p:cNvSpPr/>
              <p:nvPr/>
            </p:nvSpPr>
            <p:spPr>
              <a:xfrm>
                <a:off x="0" y="0"/>
                <a:ext cx="180000" cy="180000"/>
              </a:xfrm>
              <a:prstGeom prst="ellipse">
                <a:avLst/>
              </a:prstGeom>
              <a:solidFill>
                <a:srgbClr val="92D050"/>
              </a:solidFill>
              <a:ln w="12700" cap="flat">
                <a:noFill/>
                <a:miter lim="400000"/>
              </a:ln>
              <a:effectLst/>
            </p:spPr>
            <p:txBody>
              <a:bodyPr wrap="square" lIns="50397" tIns="50397" rIns="50397" bIns="50397" numCol="1" anchor="ctr">
                <a:noAutofit/>
              </a:bodyPr>
              <a:lstStyle/>
              <a:p>
                <a:pPr algn="ctr">
                  <a:defRPr sz="1200" baseline="30000">
                    <a:solidFill>
                      <a:srgbClr val="FFFFFF"/>
                    </a:solidFill>
                    <a:latin typeface="Arial"/>
                    <a:ea typeface="Arial"/>
                    <a:cs typeface="Arial"/>
                    <a:sym typeface="Arial"/>
                  </a:defRPr>
                </a:pPr>
                <a:endParaRPr sz="1323"/>
              </a:p>
            </p:txBody>
          </p:sp>
          <p:sp>
            <p:nvSpPr>
              <p:cNvPr id="613" name="$"/>
              <p:cNvSpPr txBox="1"/>
              <p:nvPr/>
            </p:nvSpPr>
            <p:spPr>
              <a:xfrm>
                <a:off x="47101" y="4115"/>
                <a:ext cx="85798" cy="1717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sz="1200">
                    <a:solidFill>
                      <a:srgbClr val="FFFFFF"/>
                    </a:solidFill>
                    <a:latin typeface="Arial"/>
                    <a:ea typeface="Arial"/>
                    <a:cs typeface="Arial"/>
                    <a:sym typeface="Arial"/>
                  </a:defRPr>
                </a:lvl1pPr>
              </a:lstStyle>
              <a:p>
                <a:r>
                  <a:rPr sz="1323"/>
                  <a:t>$</a:t>
                </a:r>
              </a:p>
            </p:txBody>
          </p:sp>
        </p:grpSp>
      </p:grpSp>
      <p:grpSp>
        <p:nvGrpSpPr>
          <p:cNvPr id="626" name="Raggruppa"/>
          <p:cNvGrpSpPr/>
          <p:nvPr/>
        </p:nvGrpSpPr>
        <p:grpSpPr>
          <a:xfrm>
            <a:off x="553675" y="4220237"/>
            <a:ext cx="881963" cy="798491"/>
            <a:chOff x="0" y="0"/>
            <a:chExt cx="800100" cy="724376"/>
          </a:xfrm>
        </p:grpSpPr>
        <p:sp>
          <p:nvSpPr>
            <p:cNvPr id="616" name="Forma"/>
            <p:cNvSpPr/>
            <p:nvPr/>
          </p:nvSpPr>
          <p:spPr>
            <a:xfrm>
              <a:off x="40051" y="66356"/>
              <a:ext cx="560286" cy="651934"/>
            </a:xfrm>
            <a:custGeom>
              <a:avLst/>
              <a:gdLst/>
              <a:ahLst/>
              <a:cxnLst>
                <a:cxn ang="0">
                  <a:pos x="wd2" y="hd2"/>
                </a:cxn>
                <a:cxn ang="5400000">
                  <a:pos x="wd2" y="hd2"/>
                </a:cxn>
                <a:cxn ang="10800000">
                  <a:pos x="wd2" y="hd2"/>
                </a:cxn>
                <a:cxn ang="16200000">
                  <a:pos x="wd2" y="hd2"/>
                </a:cxn>
              </a:cxnLst>
              <a:rect l="0" t="0" r="r" b="b"/>
              <a:pathLst>
                <a:path w="21600" h="21600" extrusionOk="0">
                  <a:moveTo>
                    <a:pt x="20073" y="0"/>
                  </a:moveTo>
                  <a:cubicBezTo>
                    <a:pt x="20073" y="529"/>
                    <a:pt x="20073" y="529"/>
                    <a:pt x="20073" y="529"/>
                  </a:cubicBezTo>
                  <a:cubicBezTo>
                    <a:pt x="20200" y="529"/>
                    <a:pt x="20200" y="529"/>
                    <a:pt x="20200" y="529"/>
                  </a:cubicBezTo>
                  <a:cubicBezTo>
                    <a:pt x="20359" y="529"/>
                    <a:pt x="20518" y="635"/>
                    <a:pt x="20518" y="767"/>
                  </a:cubicBezTo>
                  <a:cubicBezTo>
                    <a:pt x="20518" y="1163"/>
                    <a:pt x="20518" y="1163"/>
                    <a:pt x="20518" y="1163"/>
                  </a:cubicBezTo>
                  <a:cubicBezTo>
                    <a:pt x="20518" y="1295"/>
                    <a:pt x="20359" y="1401"/>
                    <a:pt x="20200" y="1401"/>
                  </a:cubicBezTo>
                  <a:cubicBezTo>
                    <a:pt x="18832" y="1401"/>
                    <a:pt x="18832" y="1401"/>
                    <a:pt x="18832" y="1401"/>
                  </a:cubicBezTo>
                  <a:cubicBezTo>
                    <a:pt x="18673" y="1401"/>
                    <a:pt x="18546" y="1295"/>
                    <a:pt x="18546" y="1163"/>
                  </a:cubicBezTo>
                  <a:cubicBezTo>
                    <a:pt x="18546" y="767"/>
                    <a:pt x="18546" y="767"/>
                    <a:pt x="18546" y="767"/>
                  </a:cubicBezTo>
                  <a:cubicBezTo>
                    <a:pt x="18546" y="635"/>
                    <a:pt x="18673" y="529"/>
                    <a:pt x="18832" y="529"/>
                  </a:cubicBezTo>
                  <a:cubicBezTo>
                    <a:pt x="18960" y="529"/>
                    <a:pt x="18960" y="529"/>
                    <a:pt x="18960" y="529"/>
                  </a:cubicBezTo>
                  <a:cubicBezTo>
                    <a:pt x="18960" y="0"/>
                    <a:pt x="18960" y="0"/>
                    <a:pt x="18960" y="0"/>
                  </a:cubicBezTo>
                  <a:cubicBezTo>
                    <a:pt x="17178" y="0"/>
                    <a:pt x="17178" y="0"/>
                    <a:pt x="17178" y="0"/>
                  </a:cubicBezTo>
                  <a:cubicBezTo>
                    <a:pt x="17178" y="529"/>
                    <a:pt x="17178" y="529"/>
                    <a:pt x="17178" y="529"/>
                  </a:cubicBezTo>
                  <a:cubicBezTo>
                    <a:pt x="17305" y="529"/>
                    <a:pt x="17305" y="529"/>
                    <a:pt x="17305" y="529"/>
                  </a:cubicBezTo>
                  <a:cubicBezTo>
                    <a:pt x="17465" y="529"/>
                    <a:pt x="17592" y="635"/>
                    <a:pt x="17592" y="767"/>
                  </a:cubicBezTo>
                  <a:cubicBezTo>
                    <a:pt x="17592" y="1163"/>
                    <a:pt x="17592" y="1163"/>
                    <a:pt x="17592" y="1163"/>
                  </a:cubicBezTo>
                  <a:cubicBezTo>
                    <a:pt x="17592" y="1295"/>
                    <a:pt x="17465" y="1401"/>
                    <a:pt x="17305" y="1401"/>
                  </a:cubicBezTo>
                  <a:cubicBezTo>
                    <a:pt x="15938" y="1401"/>
                    <a:pt x="15938" y="1401"/>
                    <a:pt x="15938" y="1401"/>
                  </a:cubicBezTo>
                  <a:cubicBezTo>
                    <a:pt x="15778" y="1401"/>
                    <a:pt x="15619" y="1295"/>
                    <a:pt x="15619" y="1163"/>
                  </a:cubicBezTo>
                  <a:cubicBezTo>
                    <a:pt x="15619" y="767"/>
                    <a:pt x="15619" y="767"/>
                    <a:pt x="15619" y="767"/>
                  </a:cubicBezTo>
                  <a:cubicBezTo>
                    <a:pt x="15619" y="635"/>
                    <a:pt x="15778" y="529"/>
                    <a:pt x="15938" y="529"/>
                  </a:cubicBezTo>
                  <a:cubicBezTo>
                    <a:pt x="16065" y="529"/>
                    <a:pt x="16065" y="529"/>
                    <a:pt x="16065" y="529"/>
                  </a:cubicBezTo>
                  <a:cubicBezTo>
                    <a:pt x="16065" y="0"/>
                    <a:pt x="16065" y="0"/>
                    <a:pt x="16065" y="0"/>
                  </a:cubicBezTo>
                  <a:cubicBezTo>
                    <a:pt x="14252" y="0"/>
                    <a:pt x="14252" y="0"/>
                    <a:pt x="14252" y="0"/>
                  </a:cubicBezTo>
                  <a:cubicBezTo>
                    <a:pt x="14252" y="529"/>
                    <a:pt x="14252" y="529"/>
                    <a:pt x="14252" y="529"/>
                  </a:cubicBezTo>
                  <a:cubicBezTo>
                    <a:pt x="14379" y="529"/>
                    <a:pt x="14379" y="529"/>
                    <a:pt x="14379" y="529"/>
                  </a:cubicBezTo>
                  <a:cubicBezTo>
                    <a:pt x="14538" y="529"/>
                    <a:pt x="14697" y="635"/>
                    <a:pt x="14697" y="767"/>
                  </a:cubicBezTo>
                  <a:cubicBezTo>
                    <a:pt x="14697" y="1163"/>
                    <a:pt x="14697" y="1163"/>
                    <a:pt x="14697" y="1163"/>
                  </a:cubicBezTo>
                  <a:cubicBezTo>
                    <a:pt x="14697" y="1295"/>
                    <a:pt x="14538" y="1401"/>
                    <a:pt x="14379" y="1401"/>
                  </a:cubicBezTo>
                  <a:cubicBezTo>
                    <a:pt x="13011" y="1401"/>
                    <a:pt x="13011" y="1401"/>
                    <a:pt x="13011" y="1401"/>
                  </a:cubicBezTo>
                  <a:cubicBezTo>
                    <a:pt x="12852" y="1401"/>
                    <a:pt x="12725" y="1295"/>
                    <a:pt x="12725" y="1163"/>
                  </a:cubicBezTo>
                  <a:cubicBezTo>
                    <a:pt x="12725" y="767"/>
                    <a:pt x="12725" y="767"/>
                    <a:pt x="12725" y="767"/>
                  </a:cubicBezTo>
                  <a:cubicBezTo>
                    <a:pt x="12725" y="635"/>
                    <a:pt x="12852" y="529"/>
                    <a:pt x="13011" y="529"/>
                  </a:cubicBezTo>
                  <a:cubicBezTo>
                    <a:pt x="13138" y="529"/>
                    <a:pt x="13138" y="529"/>
                    <a:pt x="13138" y="529"/>
                  </a:cubicBezTo>
                  <a:cubicBezTo>
                    <a:pt x="13138" y="0"/>
                    <a:pt x="13138" y="0"/>
                    <a:pt x="13138" y="0"/>
                  </a:cubicBezTo>
                  <a:cubicBezTo>
                    <a:pt x="11357" y="0"/>
                    <a:pt x="11357" y="0"/>
                    <a:pt x="11357" y="0"/>
                  </a:cubicBezTo>
                  <a:cubicBezTo>
                    <a:pt x="11357" y="529"/>
                    <a:pt x="11357" y="529"/>
                    <a:pt x="11357" y="529"/>
                  </a:cubicBezTo>
                  <a:cubicBezTo>
                    <a:pt x="11484" y="529"/>
                    <a:pt x="11484" y="529"/>
                    <a:pt x="11484" y="529"/>
                  </a:cubicBezTo>
                  <a:cubicBezTo>
                    <a:pt x="11643" y="529"/>
                    <a:pt x="11770" y="635"/>
                    <a:pt x="11770" y="767"/>
                  </a:cubicBezTo>
                  <a:cubicBezTo>
                    <a:pt x="11770" y="1163"/>
                    <a:pt x="11770" y="1163"/>
                    <a:pt x="11770" y="1163"/>
                  </a:cubicBezTo>
                  <a:cubicBezTo>
                    <a:pt x="11770" y="1295"/>
                    <a:pt x="11643" y="1401"/>
                    <a:pt x="11484" y="1401"/>
                  </a:cubicBezTo>
                  <a:cubicBezTo>
                    <a:pt x="10116" y="1401"/>
                    <a:pt x="10116" y="1401"/>
                    <a:pt x="10116" y="1401"/>
                  </a:cubicBezTo>
                  <a:cubicBezTo>
                    <a:pt x="9957" y="1401"/>
                    <a:pt x="9798" y="1295"/>
                    <a:pt x="9798" y="1163"/>
                  </a:cubicBezTo>
                  <a:cubicBezTo>
                    <a:pt x="9798" y="767"/>
                    <a:pt x="9798" y="767"/>
                    <a:pt x="9798" y="767"/>
                  </a:cubicBezTo>
                  <a:cubicBezTo>
                    <a:pt x="9798" y="635"/>
                    <a:pt x="9957" y="529"/>
                    <a:pt x="10116" y="529"/>
                  </a:cubicBezTo>
                  <a:cubicBezTo>
                    <a:pt x="10243" y="529"/>
                    <a:pt x="10243" y="529"/>
                    <a:pt x="10243" y="529"/>
                  </a:cubicBezTo>
                  <a:cubicBezTo>
                    <a:pt x="10243" y="0"/>
                    <a:pt x="10243" y="0"/>
                    <a:pt x="10243" y="0"/>
                  </a:cubicBezTo>
                  <a:cubicBezTo>
                    <a:pt x="8430" y="0"/>
                    <a:pt x="8430" y="0"/>
                    <a:pt x="8430" y="0"/>
                  </a:cubicBezTo>
                  <a:cubicBezTo>
                    <a:pt x="8430" y="529"/>
                    <a:pt x="8430" y="529"/>
                    <a:pt x="8430" y="529"/>
                  </a:cubicBezTo>
                  <a:cubicBezTo>
                    <a:pt x="8557" y="529"/>
                    <a:pt x="8557" y="529"/>
                    <a:pt x="8557" y="529"/>
                  </a:cubicBezTo>
                  <a:cubicBezTo>
                    <a:pt x="8716" y="529"/>
                    <a:pt x="8875" y="635"/>
                    <a:pt x="8875" y="767"/>
                  </a:cubicBezTo>
                  <a:cubicBezTo>
                    <a:pt x="8875" y="1163"/>
                    <a:pt x="8875" y="1163"/>
                    <a:pt x="8875" y="1163"/>
                  </a:cubicBezTo>
                  <a:cubicBezTo>
                    <a:pt x="8875" y="1295"/>
                    <a:pt x="8716" y="1401"/>
                    <a:pt x="8557" y="1401"/>
                  </a:cubicBezTo>
                  <a:cubicBezTo>
                    <a:pt x="7189" y="1401"/>
                    <a:pt x="7189" y="1401"/>
                    <a:pt x="7189" y="1401"/>
                  </a:cubicBezTo>
                  <a:cubicBezTo>
                    <a:pt x="7030" y="1401"/>
                    <a:pt x="6903" y="1295"/>
                    <a:pt x="6903" y="1163"/>
                  </a:cubicBezTo>
                  <a:cubicBezTo>
                    <a:pt x="6903" y="767"/>
                    <a:pt x="6903" y="767"/>
                    <a:pt x="6903" y="767"/>
                  </a:cubicBezTo>
                  <a:cubicBezTo>
                    <a:pt x="6903" y="635"/>
                    <a:pt x="7030" y="529"/>
                    <a:pt x="7189" y="529"/>
                  </a:cubicBezTo>
                  <a:cubicBezTo>
                    <a:pt x="7317" y="529"/>
                    <a:pt x="7317" y="529"/>
                    <a:pt x="7317" y="529"/>
                  </a:cubicBezTo>
                  <a:cubicBezTo>
                    <a:pt x="7317" y="0"/>
                    <a:pt x="7317" y="0"/>
                    <a:pt x="7317" y="0"/>
                  </a:cubicBezTo>
                  <a:cubicBezTo>
                    <a:pt x="5535" y="0"/>
                    <a:pt x="5535" y="0"/>
                    <a:pt x="5535" y="0"/>
                  </a:cubicBezTo>
                  <a:cubicBezTo>
                    <a:pt x="5535" y="529"/>
                    <a:pt x="5535" y="529"/>
                    <a:pt x="5535" y="529"/>
                  </a:cubicBezTo>
                  <a:cubicBezTo>
                    <a:pt x="5662" y="529"/>
                    <a:pt x="5662" y="529"/>
                    <a:pt x="5662" y="529"/>
                  </a:cubicBezTo>
                  <a:cubicBezTo>
                    <a:pt x="5822" y="529"/>
                    <a:pt x="5949" y="635"/>
                    <a:pt x="5949" y="767"/>
                  </a:cubicBezTo>
                  <a:cubicBezTo>
                    <a:pt x="5949" y="1163"/>
                    <a:pt x="5949" y="1163"/>
                    <a:pt x="5949" y="1163"/>
                  </a:cubicBezTo>
                  <a:cubicBezTo>
                    <a:pt x="5949" y="1295"/>
                    <a:pt x="5822" y="1401"/>
                    <a:pt x="5662" y="1401"/>
                  </a:cubicBezTo>
                  <a:cubicBezTo>
                    <a:pt x="4295" y="1401"/>
                    <a:pt x="4295" y="1401"/>
                    <a:pt x="4295" y="1401"/>
                  </a:cubicBezTo>
                  <a:cubicBezTo>
                    <a:pt x="4135" y="1401"/>
                    <a:pt x="3976" y="1295"/>
                    <a:pt x="3976" y="1163"/>
                  </a:cubicBezTo>
                  <a:cubicBezTo>
                    <a:pt x="3976" y="767"/>
                    <a:pt x="3976" y="767"/>
                    <a:pt x="3976" y="767"/>
                  </a:cubicBezTo>
                  <a:cubicBezTo>
                    <a:pt x="3976" y="635"/>
                    <a:pt x="4135" y="529"/>
                    <a:pt x="4295" y="529"/>
                  </a:cubicBezTo>
                  <a:cubicBezTo>
                    <a:pt x="4422" y="529"/>
                    <a:pt x="4422" y="529"/>
                    <a:pt x="4422" y="529"/>
                  </a:cubicBezTo>
                  <a:cubicBezTo>
                    <a:pt x="4422" y="0"/>
                    <a:pt x="4422" y="0"/>
                    <a:pt x="4422" y="0"/>
                  </a:cubicBezTo>
                  <a:cubicBezTo>
                    <a:pt x="2609" y="0"/>
                    <a:pt x="2609" y="0"/>
                    <a:pt x="2609" y="0"/>
                  </a:cubicBezTo>
                  <a:cubicBezTo>
                    <a:pt x="2609" y="529"/>
                    <a:pt x="2609" y="529"/>
                    <a:pt x="2609" y="529"/>
                  </a:cubicBezTo>
                  <a:cubicBezTo>
                    <a:pt x="2736" y="529"/>
                    <a:pt x="2736" y="529"/>
                    <a:pt x="2736" y="529"/>
                  </a:cubicBezTo>
                  <a:cubicBezTo>
                    <a:pt x="2895" y="529"/>
                    <a:pt x="3054" y="635"/>
                    <a:pt x="3054" y="767"/>
                  </a:cubicBezTo>
                  <a:cubicBezTo>
                    <a:pt x="3054" y="1163"/>
                    <a:pt x="3054" y="1163"/>
                    <a:pt x="3054" y="1163"/>
                  </a:cubicBezTo>
                  <a:cubicBezTo>
                    <a:pt x="3054" y="1295"/>
                    <a:pt x="2895" y="1401"/>
                    <a:pt x="2736" y="1401"/>
                  </a:cubicBezTo>
                  <a:cubicBezTo>
                    <a:pt x="1368" y="1401"/>
                    <a:pt x="1368" y="1401"/>
                    <a:pt x="1368" y="1401"/>
                  </a:cubicBezTo>
                  <a:cubicBezTo>
                    <a:pt x="1209" y="1401"/>
                    <a:pt x="1082" y="1295"/>
                    <a:pt x="1082" y="1163"/>
                  </a:cubicBezTo>
                  <a:cubicBezTo>
                    <a:pt x="1082" y="767"/>
                    <a:pt x="1082" y="767"/>
                    <a:pt x="1082" y="767"/>
                  </a:cubicBezTo>
                  <a:cubicBezTo>
                    <a:pt x="1082" y="635"/>
                    <a:pt x="1209" y="529"/>
                    <a:pt x="1368" y="529"/>
                  </a:cubicBezTo>
                  <a:cubicBezTo>
                    <a:pt x="1495" y="529"/>
                    <a:pt x="1495" y="529"/>
                    <a:pt x="1495" y="529"/>
                  </a:cubicBezTo>
                  <a:cubicBezTo>
                    <a:pt x="1495" y="0"/>
                    <a:pt x="1495" y="0"/>
                    <a:pt x="1495" y="0"/>
                  </a:cubicBezTo>
                  <a:cubicBezTo>
                    <a:pt x="0" y="0"/>
                    <a:pt x="0" y="0"/>
                    <a:pt x="0" y="0"/>
                  </a:cubicBezTo>
                  <a:cubicBezTo>
                    <a:pt x="0" y="21600"/>
                    <a:pt x="0" y="21600"/>
                    <a:pt x="0" y="21600"/>
                  </a:cubicBezTo>
                  <a:cubicBezTo>
                    <a:pt x="21600" y="21600"/>
                    <a:pt x="21600" y="21600"/>
                    <a:pt x="21600" y="21600"/>
                  </a:cubicBezTo>
                  <a:cubicBezTo>
                    <a:pt x="21600" y="0"/>
                    <a:pt x="21600" y="0"/>
                    <a:pt x="21600" y="0"/>
                  </a:cubicBezTo>
                  <a:lnTo>
                    <a:pt x="20073" y="0"/>
                  </a:lnTo>
                  <a:close/>
                </a:path>
              </a:pathLst>
            </a:custGeom>
            <a:solidFill>
              <a:srgbClr val="BFBFBF"/>
            </a:solidFill>
            <a:ln w="12700" cap="flat">
              <a:noFill/>
              <a:miter lim="400000"/>
            </a:ln>
            <a:effectLst/>
          </p:spPr>
          <p:txBody>
            <a:bodyPr wrap="square" lIns="50397" tIns="50397" rIns="50397" bIns="50397" numCol="1" anchor="t">
              <a:noAutofit/>
            </a:bodyPr>
            <a:lstStyle/>
            <a:p>
              <a:pPr>
                <a:defRPr>
                  <a:latin typeface="Arial"/>
                  <a:ea typeface="Arial"/>
                  <a:cs typeface="Arial"/>
                  <a:sym typeface="Arial"/>
                </a:defRPr>
              </a:pPr>
              <a:endParaRPr/>
            </a:p>
          </p:txBody>
        </p:sp>
        <p:pic>
          <p:nvPicPr>
            <p:cNvPr id="617" name="image15.gif" descr="image15.gif"/>
            <p:cNvPicPr>
              <a:picLocks noChangeAspect="1"/>
            </p:cNvPicPr>
            <p:nvPr/>
          </p:nvPicPr>
          <p:blipFill>
            <a:blip r:embed="rId3"/>
            <a:stretch>
              <a:fillRect/>
            </a:stretch>
          </p:blipFill>
          <p:spPr>
            <a:xfrm>
              <a:off x="120566" y="338136"/>
              <a:ext cx="333336" cy="379255"/>
            </a:xfrm>
            <a:prstGeom prst="rect">
              <a:avLst/>
            </a:prstGeom>
            <a:ln w="12700" cap="flat">
              <a:noFill/>
              <a:miter lim="400000"/>
            </a:ln>
            <a:effectLst/>
          </p:spPr>
        </p:pic>
        <p:pic>
          <p:nvPicPr>
            <p:cNvPr id="618" name="image16.gif" descr="image16.gif"/>
            <p:cNvPicPr>
              <a:picLocks noChangeAspect="1"/>
            </p:cNvPicPr>
            <p:nvPr/>
          </p:nvPicPr>
          <p:blipFill>
            <a:blip r:embed="rId4"/>
            <a:stretch>
              <a:fillRect/>
            </a:stretch>
          </p:blipFill>
          <p:spPr>
            <a:xfrm>
              <a:off x="-1" y="343375"/>
              <a:ext cx="333336" cy="379255"/>
            </a:xfrm>
            <a:prstGeom prst="rect">
              <a:avLst/>
            </a:prstGeom>
            <a:ln w="12700" cap="flat">
              <a:noFill/>
              <a:miter lim="400000"/>
            </a:ln>
            <a:effectLst/>
          </p:spPr>
        </p:pic>
        <p:pic>
          <p:nvPicPr>
            <p:cNvPr id="619" name="image17.gif" descr="image17.gif"/>
            <p:cNvPicPr>
              <a:picLocks noChangeAspect="1"/>
            </p:cNvPicPr>
            <p:nvPr/>
          </p:nvPicPr>
          <p:blipFill>
            <a:blip r:embed="rId5"/>
            <a:stretch>
              <a:fillRect/>
            </a:stretch>
          </p:blipFill>
          <p:spPr>
            <a:xfrm>
              <a:off x="234042" y="345121"/>
              <a:ext cx="333335" cy="379255"/>
            </a:xfrm>
            <a:prstGeom prst="rect">
              <a:avLst/>
            </a:prstGeom>
            <a:ln w="12700" cap="flat">
              <a:noFill/>
              <a:miter lim="400000"/>
            </a:ln>
            <a:effectLst/>
          </p:spPr>
        </p:pic>
        <p:sp>
          <p:nvSpPr>
            <p:cNvPr id="620" name="Forma"/>
            <p:cNvSpPr/>
            <p:nvPr/>
          </p:nvSpPr>
          <p:spPr>
            <a:xfrm>
              <a:off x="163588" y="248315"/>
              <a:ext cx="117656" cy="27293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21600"/>
                    <a:pt x="21600" y="21600"/>
                    <a:pt x="21600" y="21600"/>
                  </a:cubicBezTo>
                  <a:cubicBezTo>
                    <a:pt x="8850" y="21600"/>
                    <a:pt x="8850" y="21600"/>
                    <a:pt x="8850" y="21600"/>
                  </a:cubicBezTo>
                  <a:cubicBezTo>
                    <a:pt x="8850" y="10013"/>
                    <a:pt x="8850" y="10013"/>
                    <a:pt x="8850" y="10013"/>
                  </a:cubicBezTo>
                  <a:cubicBezTo>
                    <a:pt x="8850" y="8313"/>
                    <a:pt x="8700" y="7305"/>
                    <a:pt x="8550" y="6990"/>
                  </a:cubicBezTo>
                  <a:cubicBezTo>
                    <a:pt x="8400" y="6675"/>
                    <a:pt x="7800" y="6423"/>
                    <a:pt x="6900" y="6234"/>
                  </a:cubicBezTo>
                  <a:cubicBezTo>
                    <a:pt x="6150" y="6045"/>
                    <a:pt x="4200" y="5983"/>
                    <a:pt x="1200" y="5983"/>
                  </a:cubicBezTo>
                  <a:cubicBezTo>
                    <a:pt x="0" y="5983"/>
                    <a:pt x="0" y="5983"/>
                    <a:pt x="0" y="5983"/>
                  </a:cubicBezTo>
                  <a:cubicBezTo>
                    <a:pt x="0" y="3464"/>
                    <a:pt x="0" y="3464"/>
                    <a:pt x="0" y="3464"/>
                  </a:cubicBezTo>
                  <a:cubicBezTo>
                    <a:pt x="6150" y="2897"/>
                    <a:pt x="10800" y="1763"/>
                    <a:pt x="14100" y="0"/>
                  </a:cubicBezTo>
                  <a:lnTo>
                    <a:pt x="21600" y="0"/>
                  </a:lnTo>
                  <a:close/>
                </a:path>
              </a:pathLst>
            </a:custGeom>
            <a:solidFill>
              <a:srgbClr val="FFFFFF"/>
            </a:solidFill>
            <a:ln w="12700" cap="flat">
              <a:noFill/>
              <a:miter lim="400000"/>
            </a:ln>
            <a:effectLst/>
          </p:spPr>
          <p:txBody>
            <a:bodyPr wrap="square" lIns="50397" tIns="50397" rIns="50397" bIns="50397" numCol="1" anchor="t">
              <a:noAutofit/>
            </a:bodyPr>
            <a:lstStyle/>
            <a:p>
              <a:pPr>
                <a:defRPr>
                  <a:latin typeface="Arial"/>
                  <a:ea typeface="Arial"/>
                  <a:cs typeface="Arial"/>
                  <a:sym typeface="Arial"/>
                </a:defRPr>
              </a:pPr>
              <a:endParaRPr/>
            </a:p>
          </p:txBody>
        </p:sp>
        <p:sp>
          <p:nvSpPr>
            <p:cNvPr id="621" name="Forma"/>
            <p:cNvSpPr/>
            <p:nvPr/>
          </p:nvSpPr>
          <p:spPr>
            <a:xfrm>
              <a:off x="308304" y="248315"/>
              <a:ext cx="168247" cy="278639"/>
            </a:xfrm>
            <a:custGeom>
              <a:avLst/>
              <a:gdLst/>
              <a:ahLst/>
              <a:cxnLst>
                <a:cxn ang="0">
                  <a:pos x="wd2" y="hd2"/>
                </a:cxn>
                <a:cxn ang="5400000">
                  <a:pos x="wd2" y="hd2"/>
                </a:cxn>
                <a:cxn ang="10800000">
                  <a:pos x="wd2" y="hd2"/>
                </a:cxn>
                <a:cxn ang="16200000">
                  <a:pos x="wd2" y="hd2"/>
                </a:cxn>
              </a:cxnLst>
              <a:rect l="0" t="0" r="r" b="b"/>
              <a:pathLst>
                <a:path w="21600" h="21600" extrusionOk="0">
                  <a:moveTo>
                    <a:pt x="19809" y="0"/>
                  </a:moveTo>
                  <a:cubicBezTo>
                    <a:pt x="19809" y="3404"/>
                    <a:pt x="19809" y="3404"/>
                    <a:pt x="19809" y="3404"/>
                  </a:cubicBezTo>
                  <a:cubicBezTo>
                    <a:pt x="8640" y="3404"/>
                    <a:pt x="8640" y="3404"/>
                    <a:pt x="8640" y="3404"/>
                  </a:cubicBezTo>
                  <a:cubicBezTo>
                    <a:pt x="8640" y="6994"/>
                    <a:pt x="8640" y="6994"/>
                    <a:pt x="8640" y="6994"/>
                  </a:cubicBezTo>
                  <a:cubicBezTo>
                    <a:pt x="10010" y="6003"/>
                    <a:pt x="11801" y="5570"/>
                    <a:pt x="14014" y="5570"/>
                  </a:cubicBezTo>
                  <a:cubicBezTo>
                    <a:pt x="16542" y="5570"/>
                    <a:pt x="18439" y="5942"/>
                    <a:pt x="19703" y="6746"/>
                  </a:cubicBezTo>
                  <a:cubicBezTo>
                    <a:pt x="20968" y="7613"/>
                    <a:pt x="21600" y="9160"/>
                    <a:pt x="21600" y="11450"/>
                  </a:cubicBezTo>
                  <a:cubicBezTo>
                    <a:pt x="21600" y="14483"/>
                    <a:pt x="21600" y="14483"/>
                    <a:pt x="21600" y="14483"/>
                  </a:cubicBezTo>
                  <a:cubicBezTo>
                    <a:pt x="21600" y="16030"/>
                    <a:pt x="21495" y="17082"/>
                    <a:pt x="21179" y="17825"/>
                  </a:cubicBezTo>
                  <a:cubicBezTo>
                    <a:pt x="20968" y="18505"/>
                    <a:pt x="20441" y="19186"/>
                    <a:pt x="19598" y="19743"/>
                  </a:cubicBezTo>
                  <a:cubicBezTo>
                    <a:pt x="18860" y="20362"/>
                    <a:pt x="17701" y="20795"/>
                    <a:pt x="16226" y="21105"/>
                  </a:cubicBezTo>
                  <a:cubicBezTo>
                    <a:pt x="14857" y="21476"/>
                    <a:pt x="13065" y="21600"/>
                    <a:pt x="11063" y="21600"/>
                  </a:cubicBezTo>
                  <a:cubicBezTo>
                    <a:pt x="8745" y="21600"/>
                    <a:pt x="6638" y="21352"/>
                    <a:pt x="4847" y="20919"/>
                  </a:cubicBezTo>
                  <a:cubicBezTo>
                    <a:pt x="3161" y="20424"/>
                    <a:pt x="1897" y="19681"/>
                    <a:pt x="1159" y="18753"/>
                  </a:cubicBezTo>
                  <a:cubicBezTo>
                    <a:pt x="421" y="17825"/>
                    <a:pt x="0" y="16339"/>
                    <a:pt x="0" y="14421"/>
                  </a:cubicBezTo>
                  <a:cubicBezTo>
                    <a:pt x="0" y="13245"/>
                    <a:pt x="0" y="13245"/>
                    <a:pt x="0" y="13245"/>
                  </a:cubicBezTo>
                  <a:cubicBezTo>
                    <a:pt x="9061" y="13245"/>
                    <a:pt x="9061" y="13245"/>
                    <a:pt x="9061" y="13245"/>
                  </a:cubicBezTo>
                  <a:cubicBezTo>
                    <a:pt x="9061" y="14544"/>
                    <a:pt x="9061" y="14544"/>
                    <a:pt x="9061" y="14544"/>
                  </a:cubicBezTo>
                  <a:cubicBezTo>
                    <a:pt x="9061" y="15906"/>
                    <a:pt x="9061" y="16896"/>
                    <a:pt x="9272" y="17453"/>
                  </a:cubicBezTo>
                  <a:cubicBezTo>
                    <a:pt x="9378" y="18072"/>
                    <a:pt x="10010" y="18320"/>
                    <a:pt x="10958" y="18320"/>
                  </a:cubicBezTo>
                  <a:cubicBezTo>
                    <a:pt x="11380" y="18320"/>
                    <a:pt x="11801" y="18258"/>
                    <a:pt x="12012" y="18072"/>
                  </a:cubicBezTo>
                  <a:cubicBezTo>
                    <a:pt x="12328" y="17948"/>
                    <a:pt x="12433" y="17763"/>
                    <a:pt x="12539" y="17577"/>
                  </a:cubicBezTo>
                  <a:cubicBezTo>
                    <a:pt x="12539" y="17391"/>
                    <a:pt x="12539" y="16525"/>
                    <a:pt x="12539" y="15040"/>
                  </a:cubicBezTo>
                  <a:cubicBezTo>
                    <a:pt x="12539" y="10831"/>
                    <a:pt x="12539" y="10831"/>
                    <a:pt x="12539" y="10831"/>
                  </a:cubicBezTo>
                  <a:cubicBezTo>
                    <a:pt x="12539" y="10088"/>
                    <a:pt x="12433" y="9531"/>
                    <a:pt x="12117" y="9222"/>
                  </a:cubicBezTo>
                  <a:cubicBezTo>
                    <a:pt x="11906" y="8974"/>
                    <a:pt x="11380" y="8789"/>
                    <a:pt x="10747" y="8789"/>
                  </a:cubicBezTo>
                  <a:cubicBezTo>
                    <a:pt x="10326" y="8789"/>
                    <a:pt x="10010" y="8850"/>
                    <a:pt x="9694" y="9036"/>
                  </a:cubicBezTo>
                  <a:cubicBezTo>
                    <a:pt x="9378" y="9160"/>
                    <a:pt x="9272" y="9346"/>
                    <a:pt x="9167" y="9531"/>
                  </a:cubicBezTo>
                  <a:cubicBezTo>
                    <a:pt x="9061" y="9655"/>
                    <a:pt x="9061" y="10088"/>
                    <a:pt x="9061" y="10707"/>
                  </a:cubicBezTo>
                  <a:cubicBezTo>
                    <a:pt x="105" y="10707"/>
                    <a:pt x="105" y="10707"/>
                    <a:pt x="105" y="10707"/>
                  </a:cubicBezTo>
                  <a:cubicBezTo>
                    <a:pt x="527" y="0"/>
                    <a:pt x="527" y="0"/>
                    <a:pt x="527" y="0"/>
                  </a:cubicBezTo>
                  <a:lnTo>
                    <a:pt x="19809" y="0"/>
                  </a:lnTo>
                  <a:close/>
                </a:path>
              </a:pathLst>
            </a:custGeom>
            <a:solidFill>
              <a:srgbClr val="FFFFFF"/>
            </a:solidFill>
            <a:ln w="12700" cap="flat">
              <a:noFill/>
              <a:miter lim="400000"/>
            </a:ln>
            <a:effectLst/>
          </p:spPr>
          <p:txBody>
            <a:bodyPr wrap="square" lIns="50397" tIns="50397" rIns="50397" bIns="50397" numCol="1" anchor="t">
              <a:noAutofit/>
            </a:bodyPr>
            <a:lstStyle/>
            <a:p>
              <a:pPr>
                <a:defRPr>
                  <a:latin typeface="Arial"/>
                  <a:ea typeface="Arial"/>
                  <a:cs typeface="Arial"/>
                  <a:sym typeface="Arial"/>
                </a:defRPr>
              </a:pPr>
              <a:endParaRPr/>
            </a:p>
          </p:txBody>
        </p:sp>
        <p:sp>
          <p:nvSpPr>
            <p:cNvPr id="622" name="Forma"/>
            <p:cNvSpPr/>
            <p:nvPr/>
          </p:nvSpPr>
          <p:spPr>
            <a:xfrm>
              <a:off x="383828" y="552945"/>
              <a:ext cx="57651" cy="51890"/>
            </a:xfrm>
            <a:custGeom>
              <a:avLst/>
              <a:gdLst/>
              <a:ahLst/>
              <a:cxnLst>
                <a:cxn ang="0">
                  <a:pos x="wd2" y="hd2"/>
                </a:cxn>
                <a:cxn ang="5400000">
                  <a:pos x="wd2" y="hd2"/>
                </a:cxn>
                <a:cxn ang="10800000">
                  <a:pos x="wd2" y="hd2"/>
                </a:cxn>
                <a:cxn ang="16200000">
                  <a:pos x="wd2" y="hd2"/>
                </a:cxn>
              </a:cxnLst>
              <a:rect l="0" t="0" r="r" b="b"/>
              <a:pathLst>
                <a:path w="21600" h="21600" extrusionOk="0">
                  <a:moveTo>
                    <a:pt x="0" y="762"/>
                  </a:moveTo>
                  <a:cubicBezTo>
                    <a:pt x="8023" y="762"/>
                    <a:pt x="8023" y="762"/>
                    <a:pt x="8023" y="762"/>
                  </a:cubicBezTo>
                  <a:cubicBezTo>
                    <a:pt x="8023" y="4828"/>
                    <a:pt x="8023" y="4828"/>
                    <a:pt x="8023" y="4828"/>
                  </a:cubicBezTo>
                  <a:cubicBezTo>
                    <a:pt x="8331" y="4828"/>
                    <a:pt x="8331" y="4828"/>
                    <a:pt x="8331" y="4828"/>
                  </a:cubicBezTo>
                  <a:cubicBezTo>
                    <a:pt x="11109" y="1525"/>
                    <a:pt x="13577" y="0"/>
                    <a:pt x="18514" y="0"/>
                  </a:cubicBezTo>
                  <a:cubicBezTo>
                    <a:pt x="19440" y="0"/>
                    <a:pt x="20366" y="0"/>
                    <a:pt x="21600" y="254"/>
                  </a:cubicBezTo>
                  <a:cubicBezTo>
                    <a:pt x="21600" y="6861"/>
                    <a:pt x="21600" y="6861"/>
                    <a:pt x="21600" y="6861"/>
                  </a:cubicBezTo>
                  <a:cubicBezTo>
                    <a:pt x="20057" y="6353"/>
                    <a:pt x="18514" y="6099"/>
                    <a:pt x="16971" y="6099"/>
                  </a:cubicBezTo>
                  <a:cubicBezTo>
                    <a:pt x="11109" y="6099"/>
                    <a:pt x="8331" y="8640"/>
                    <a:pt x="8331" y="12706"/>
                  </a:cubicBezTo>
                  <a:cubicBezTo>
                    <a:pt x="8331" y="21600"/>
                    <a:pt x="8331" y="21600"/>
                    <a:pt x="8331" y="21600"/>
                  </a:cubicBezTo>
                  <a:cubicBezTo>
                    <a:pt x="0" y="21600"/>
                    <a:pt x="0" y="21600"/>
                    <a:pt x="0" y="21600"/>
                  </a:cubicBezTo>
                  <a:lnTo>
                    <a:pt x="0" y="762"/>
                  </a:lnTo>
                  <a:close/>
                </a:path>
              </a:pathLst>
            </a:custGeom>
            <a:solidFill>
              <a:srgbClr val="FFFFFF"/>
            </a:solidFill>
            <a:ln w="12700" cap="flat">
              <a:noFill/>
              <a:miter lim="400000"/>
            </a:ln>
            <a:effectLst/>
          </p:spPr>
          <p:txBody>
            <a:bodyPr wrap="square" lIns="50397" tIns="50397" rIns="50397" bIns="50397" numCol="1" anchor="t">
              <a:noAutofit/>
            </a:bodyPr>
            <a:lstStyle/>
            <a:p>
              <a:pPr>
                <a:defRPr>
                  <a:latin typeface="Arial"/>
                  <a:ea typeface="Arial"/>
                  <a:cs typeface="Arial"/>
                  <a:sym typeface="Arial"/>
                </a:defRPr>
              </a:pPr>
              <a:endParaRPr/>
            </a:p>
          </p:txBody>
        </p:sp>
        <p:sp>
          <p:nvSpPr>
            <p:cNvPr id="623" name="Forma"/>
            <p:cNvSpPr/>
            <p:nvPr/>
          </p:nvSpPr>
          <p:spPr>
            <a:xfrm>
              <a:off x="449714" y="536236"/>
              <a:ext cx="21179" cy="68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3600"/>
                  </a:lnTo>
                  <a:lnTo>
                    <a:pt x="0" y="3600"/>
                  </a:lnTo>
                  <a:lnTo>
                    <a:pt x="0" y="0"/>
                  </a:lnTo>
                  <a:close/>
                  <a:moveTo>
                    <a:pt x="0" y="5815"/>
                  </a:moveTo>
                  <a:lnTo>
                    <a:pt x="21600" y="5815"/>
                  </a:lnTo>
                  <a:lnTo>
                    <a:pt x="21600" y="21600"/>
                  </a:lnTo>
                  <a:lnTo>
                    <a:pt x="0" y="21600"/>
                  </a:lnTo>
                  <a:lnTo>
                    <a:pt x="0" y="5815"/>
                  </a:lnTo>
                  <a:close/>
                </a:path>
              </a:pathLst>
            </a:custGeom>
            <a:solidFill>
              <a:srgbClr val="FFFFFF"/>
            </a:solidFill>
            <a:ln w="12700" cap="flat">
              <a:noFill/>
              <a:miter lim="400000"/>
            </a:ln>
            <a:effectLst/>
          </p:spPr>
          <p:txBody>
            <a:bodyPr wrap="square" lIns="50397" tIns="50397" rIns="50397" bIns="50397" numCol="1" anchor="t">
              <a:noAutofit/>
            </a:bodyPr>
            <a:lstStyle/>
            <a:p>
              <a:pPr>
                <a:defRPr>
                  <a:latin typeface="Arial"/>
                  <a:ea typeface="Arial"/>
                  <a:cs typeface="Arial"/>
                  <a:sym typeface="Arial"/>
                </a:defRPr>
              </a:pPr>
              <a:endParaRPr/>
            </a:p>
          </p:txBody>
        </p:sp>
        <p:sp>
          <p:nvSpPr>
            <p:cNvPr id="624" name="Rettangolo"/>
            <p:cNvSpPr/>
            <p:nvPr/>
          </p:nvSpPr>
          <p:spPr>
            <a:xfrm>
              <a:off x="487364" y="536236"/>
              <a:ext cx="22355" cy="68601"/>
            </a:xfrm>
            <a:prstGeom prst="rect">
              <a:avLst/>
            </a:prstGeom>
            <a:solidFill>
              <a:srgbClr val="FFFFFF"/>
            </a:solidFill>
            <a:ln w="12700" cap="flat">
              <a:noFill/>
              <a:miter lim="400000"/>
            </a:ln>
            <a:effectLst/>
          </p:spPr>
          <p:txBody>
            <a:bodyPr wrap="square" lIns="50397" tIns="50397" rIns="50397" bIns="50397" numCol="1" anchor="t">
              <a:noAutofit/>
            </a:bodyPr>
            <a:lstStyle/>
            <a:p>
              <a:pPr>
                <a:defRPr>
                  <a:latin typeface="Arial"/>
                  <a:ea typeface="Arial"/>
                  <a:cs typeface="Arial"/>
                  <a:sym typeface="Arial"/>
                </a:defRPr>
              </a:pPr>
              <a:endParaRPr/>
            </a:p>
          </p:txBody>
        </p:sp>
        <p:sp>
          <p:nvSpPr>
            <p:cNvPr id="625" name="Forma"/>
            <p:cNvSpPr/>
            <p:nvPr/>
          </p:nvSpPr>
          <p:spPr>
            <a:xfrm>
              <a:off x="89465" y="-1"/>
              <a:ext cx="710635" cy="608664"/>
            </a:xfrm>
            <a:custGeom>
              <a:avLst/>
              <a:gdLst/>
              <a:ahLst/>
              <a:cxnLst>
                <a:cxn ang="0">
                  <a:pos x="wd2" y="hd2"/>
                </a:cxn>
                <a:cxn ang="5400000">
                  <a:pos x="wd2" y="hd2"/>
                </a:cxn>
                <a:cxn ang="10800000">
                  <a:pos x="wd2" y="hd2"/>
                </a:cxn>
                <a:cxn ang="16200000">
                  <a:pos x="wd2" y="hd2"/>
                </a:cxn>
              </a:cxnLst>
              <a:rect l="0" t="0" r="r" b="b"/>
              <a:pathLst>
                <a:path w="21600" h="21600" extrusionOk="0">
                  <a:moveTo>
                    <a:pt x="15693" y="28"/>
                  </a:moveTo>
                  <a:cubicBezTo>
                    <a:pt x="15718" y="255"/>
                    <a:pt x="15718" y="368"/>
                    <a:pt x="15718" y="594"/>
                  </a:cubicBezTo>
                  <a:cubicBezTo>
                    <a:pt x="15768" y="594"/>
                    <a:pt x="15768" y="594"/>
                    <a:pt x="15818" y="594"/>
                  </a:cubicBezTo>
                  <a:cubicBezTo>
                    <a:pt x="15943" y="594"/>
                    <a:pt x="16044" y="708"/>
                    <a:pt x="16044" y="849"/>
                  </a:cubicBezTo>
                  <a:cubicBezTo>
                    <a:pt x="16069" y="1019"/>
                    <a:pt x="16069" y="1104"/>
                    <a:pt x="16069" y="1274"/>
                  </a:cubicBezTo>
                  <a:cubicBezTo>
                    <a:pt x="16069" y="1415"/>
                    <a:pt x="15968" y="1529"/>
                    <a:pt x="15843" y="1529"/>
                  </a:cubicBezTo>
                  <a:cubicBezTo>
                    <a:pt x="15718" y="1557"/>
                    <a:pt x="15593" y="1557"/>
                    <a:pt x="15493" y="1557"/>
                  </a:cubicBezTo>
                  <a:cubicBezTo>
                    <a:pt x="15368" y="1557"/>
                    <a:pt x="15268" y="1557"/>
                    <a:pt x="15168" y="1557"/>
                  </a:cubicBezTo>
                  <a:cubicBezTo>
                    <a:pt x="15067" y="1557"/>
                    <a:pt x="14942" y="1557"/>
                    <a:pt x="14817" y="1557"/>
                  </a:cubicBezTo>
                  <a:cubicBezTo>
                    <a:pt x="14692" y="1557"/>
                    <a:pt x="14567" y="1444"/>
                    <a:pt x="14567" y="1302"/>
                  </a:cubicBezTo>
                  <a:cubicBezTo>
                    <a:pt x="14567" y="1132"/>
                    <a:pt x="14542" y="1047"/>
                    <a:pt x="14542" y="878"/>
                  </a:cubicBezTo>
                  <a:cubicBezTo>
                    <a:pt x="14542" y="708"/>
                    <a:pt x="14617" y="594"/>
                    <a:pt x="14742" y="594"/>
                  </a:cubicBezTo>
                  <a:cubicBezTo>
                    <a:pt x="14792" y="594"/>
                    <a:pt x="14817" y="594"/>
                    <a:pt x="14842" y="594"/>
                  </a:cubicBezTo>
                  <a:cubicBezTo>
                    <a:pt x="14842" y="368"/>
                    <a:pt x="14842" y="255"/>
                    <a:pt x="14817" y="28"/>
                  </a:cubicBezTo>
                  <a:cubicBezTo>
                    <a:pt x="14642" y="28"/>
                    <a:pt x="14467" y="28"/>
                    <a:pt x="14342" y="28"/>
                  </a:cubicBezTo>
                  <a:cubicBezTo>
                    <a:pt x="14191" y="28"/>
                    <a:pt x="14041" y="28"/>
                    <a:pt x="13916" y="28"/>
                  </a:cubicBezTo>
                  <a:cubicBezTo>
                    <a:pt x="13766" y="28"/>
                    <a:pt x="13616" y="28"/>
                    <a:pt x="13416" y="28"/>
                  </a:cubicBezTo>
                  <a:cubicBezTo>
                    <a:pt x="13441" y="142"/>
                    <a:pt x="13441" y="226"/>
                    <a:pt x="13441" y="311"/>
                  </a:cubicBezTo>
                  <a:cubicBezTo>
                    <a:pt x="13441" y="396"/>
                    <a:pt x="13466" y="481"/>
                    <a:pt x="13466" y="594"/>
                  </a:cubicBezTo>
                  <a:cubicBezTo>
                    <a:pt x="13516" y="594"/>
                    <a:pt x="13516" y="594"/>
                    <a:pt x="13566" y="594"/>
                  </a:cubicBezTo>
                  <a:cubicBezTo>
                    <a:pt x="13691" y="594"/>
                    <a:pt x="13791" y="736"/>
                    <a:pt x="13816" y="878"/>
                  </a:cubicBezTo>
                  <a:cubicBezTo>
                    <a:pt x="13816" y="1047"/>
                    <a:pt x="13841" y="1132"/>
                    <a:pt x="13841" y="1302"/>
                  </a:cubicBezTo>
                  <a:cubicBezTo>
                    <a:pt x="13841" y="1472"/>
                    <a:pt x="13766" y="1585"/>
                    <a:pt x="13641" y="1585"/>
                  </a:cubicBezTo>
                  <a:cubicBezTo>
                    <a:pt x="13491" y="1585"/>
                    <a:pt x="13390" y="1585"/>
                    <a:pt x="13265" y="1585"/>
                  </a:cubicBezTo>
                  <a:cubicBezTo>
                    <a:pt x="13165" y="1614"/>
                    <a:pt x="13065" y="1614"/>
                    <a:pt x="12965" y="1614"/>
                  </a:cubicBezTo>
                  <a:cubicBezTo>
                    <a:pt x="12840" y="1614"/>
                    <a:pt x="12740" y="1614"/>
                    <a:pt x="12590" y="1614"/>
                  </a:cubicBezTo>
                  <a:cubicBezTo>
                    <a:pt x="12464" y="1614"/>
                    <a:pt x="12364" y="1500"/>
                    <a:pt x="12339" y="1331"/>
                  </a:cubicBezTo>
                  <a:cubicBezTo>
                    <a:pt x="12314" y="1161"/>
                    <a:pt x="12314" y="1076"/>
                    <a:pt x="12289" y="878"/>
                  </a:cubicBezTo>
                  <a:cubicBezTo>
                    <a:pt x="12289" y="736"/>
                    <a:pt x="12364" y="594"/>
                    <a:pt x="12489" y="594"/>
                  </a:cubicBezTo>
                  <a:cubicBezTo>
                    <a:pt x="12540" y="594"/>
                    <a:pt x="12565" y="594"/>
                    <a:pt x="12590" y="594"/>
                  </a:cubicBezTo>
                  <a:cubicBezTo>
                    <a:pt x="12590" y="481"/>
                    <a:pt x="12590" y="396"/>
                    <a:pt x="12565" y="311"/>
                  </a:cubicBezTo>
                  <a:cubicBezTo>
                    <a:pt x="12565" y="226"/>
                    <a:pt x="12565" y="142"/>
                    <a:pt x="12540" y="28"/>
                  </a:cubicBezTo>
                  <a:cubicBezTo>
                    <a:pt x="12364" y="28"/>
                    <a:pt x="12214" y="28"/>
                    <a:pt x="12064" y="28"/>
                  </a:cubicBezTo>
                  <a:cubicBezTo>
                    <a:pt x="11914" y="28"/>
                    <a:pt x="11789" y="28"/>
                    <a:pt x="11638" y="28"/>
                  </a:cubicBezTo>
                  <a:cubicBezTo>
                    <a:pt x="11488" y="28"/>
                    <a:pt x="11338" y="28"/>
                    <a:pt x="11138" y="28"/>
                  </a:cubicBezTo>
                  <a:cubicBezTo>
                    <a:pt x="11163" y="142"/>
                    <a:pt x="11163" y="226"/>
                    <a:pt x="11188" y="311"/>
                  </a:cubicBezTo>
                  <a:cubicBezTo>
                    <a:pt x="11188" y="396"/>
                    <a:pt x="11213" y="481"/>
                    <a:pt x="11213" y="623"/>
                  </a:cubicBezTo>
                  <a:cubicBezTo>
                    <a:pt x="11263" y="623"/>
                    <a:pt x="11263" y="623"/>
                    <a:pt x="11313" y="623"/>
                  </a:cubicBezTo>
                  <a:cubicBezTo>
                    <a:pt x="11438" y="623"/>
                    <a:pt x="11563" y="736"/>
                    <a:pt x="11563" y="906"/>
                  </a:cubicBezTo>
                  <a:cubicBezTo>
                    <a:pt x="11588" y="1076"/>
                    <a:pt x="11588" y="1161"/>
                    <a:pt x="11613" y="1331"/>
                  </a:cubicBezTo>
                  <a:cubicBezTo>
                    <a:pt x="11638" y="1500"/>
                    <a:pt x="11538" y="1614"/>
                    <a:pt x="11413" y="1614"/>
                  </a:cubicBezTo>
                  <a:cubicBezTo>
                    <a:pt x="11288" y="1614"/>
                    <a:pt x="11163" y="1614"/>
                    <a:pt x="11063" y="1614"/>
                  </a:cubicBezTo>
                  <a:cubicBezTo>
                    <a:pt x="10938" y="1614"/>
                    <a:pt x="10838" y="1614"/>
                    <a:pt x="10737" y="1614"/>
                  </a:cubicBezTo>
                  <a:cubicBezTo>
                    <a:pt x="10637" y="1614"/>
                    <a:pt x="10512" y="1614"/>
                    <a:pt x="10362" y="1614"/>
                  </a:cubicBezTo>
                  <a:cubicBezTo>
                    <a:pt x="10237" y="1614"/>
                    <a:pt x="10137" y="1500"/>
                    <a:pt x="10112" y="1331"/>
                  </a:cubicBezTo>
                  <a:cubicBezTo>
                    <a:pt x="10087" y="1161"/>
                    <a:pt x="10087" y="1076"/>
                    <a:pt x="10062" y="906"/>
                  </a:cubicBezTo>
                  <a:cubicBezTo>
                    <a:pt x="10037" y="736"/>
                    <a:pt x="10137" y="623"/>
                    <a:pt x="10262" y="623"/>
                  </a:cubicBezTo>
                  <a:cubicBezTo>
                    <a:pt x="10287" y="623"/>
                    <a:pt x="10312" y="623"/>
                    <a:pt x="10337" y="623"/>
                  </a:cubicBezTo>
                  <a:cubicBezTo>
                    <a:pt x="10337" y="481"/>
                    <a:pt x="10312" y="396"/>
                    <a:pt x="10312" y="311"/>
                  </a:cubicBezTo>
                  <a:cubicBezTo>
                    <a:pt x="10287" y="226"/>
                    <a:pt x="10287" y="142"/>
                    <a:pt x="10262" y="28"/>
                  </a:cubicBezTo>
                  <a:cubicBezTo>
                    <a:pt x="10087" y="28"/>
                    <a:pt x="9937" y="28"/>
                    <a:pt x="9786" y="28"/>
                  </a:cubicBezTo>
                  <a:cubicBezTo>
                    <a:pt x="9636" y="28"/>
                    <a:pt x="9511" y="28"/>
                    <a:pt x="9361" y="28"/>
                  </a:cubicBezTo>
                  <a:cubicBezTo>
                    <a:pt x="9211" y="28"/>
                    <a:pt x="9060" y="28"/>
                    <a:pt x="8885" y="28"/>
                  </a:cubicBezTo>
                  <a:cubicBezTo>
                    <a:pt x="8885" y="142"/>
                    <a:pt x="8910" y="226"/>
                    <a:pt x="8935" y="311"/>
                  </a:cubicBezTo>
                  <a:cubicBezTo>
                    <a:pt x="8935" y="396"/>
                    <a:pt x="8960" y="481"/>
                    <a:pt x="8960" y="594"/>
                  </a:cubicBezTo>
                  <a:cubicBezTo>
                    <a:pt x="9010" y="594"/>
                    <a:pt x="9035" y="594"/>
                    <a:pt x="9060" y="594"/>
                  </a:cubicBezTo>
                  <a:cubicBezTo>
                    <a:pt x="9186" y="623"/>
                    <a:pt x="9311" y="736"/>
                    <a:pt x="9336" y="906"/>
                  </a:cubicBezTo>
                  <a:cubicBezTo>
                    <a:pt x="9361" y="1076"/>
                    <a:pt x="9361" y="1161"/>
                    <a:pt x="9386" y="1331"/>
                  </a:cubicBezTo>
                  <a:cubicBezTo>
                    <a:pt x="9411" y="1500"/>
                    <a:pt x="9336" y="1614"/>
                    <a:pt x="9211" y="1614"/>
                  </a:cubicBezTo>
                  <a:cubicBezTo>
                    <a:pt x="9060" y="1614"/>
                    <a:pt x="8935" y="1614"/>
                    <a:pt x="8835" y="1614"/>
                  </a:cubicBezTo>
                  <a:cubicBezTo>
                    <a:pt x="8735" y="1614"/>
                    <a:pt x="8635" y="1614"/>
                    <a:pt x="8510" y="1614"/>
                  </a:cubicBezTo>
                  <a:cubicBezTo>
                    <a:pt x="8410" y="1614"/>
                    <a:pt x="8310" y="1614"/>
                    <a:pt x="8159" y="1614"/>
                  </a:cubicBezTo>
                  <a:cubicBezTo>
                    <a:pt x="8034" y="1614"/>
                    <a:pt x="7909" y="1500"/>
                    <a:pt x="7884" y="1331"/>
                  </a:cubicBezTo>
                  <a:cubicBezTo>
                    <a:pt x="7859" y="1161"/>
                    <a:pt x="7859" y="1076"/>
                    <a:pt x="7834" y="878"/>
                  </a:cubicBezTo>
                  <a:cubicBezTo>
                    <a:pt x="7809" y="736"/>
                    <a:pt x="7884" y="594"/>
                    <a:pt x="8009" y="594"/>
                  </a:cubicBezTo>
                  <a:cubicBezTo>
                    <a:pt x="8034" y="594"/>
                    <a:pt x="8059" y="594"/>
                    <a:pt x="8109" y="594"/>
                  </a:cubicBezTo>
                  <a:cubicBezTo>
                    <a:pt x="8084" y="481"/>
                    <a:pt x="8059" y="396"/>
                    <a:pt x="8059" y="311"/>
                  </a:cubicBezTo>
                  <a:cubicBezTo>
                    <a:pt x="8034" y="226"/>
                    <a:pt x="8034" y="142"/>
                    <a:pt x="8009" y="28"/>
                  </a:cubicBezTo>
                  <a:cubicBezTo>
                    <a:pt x="7809" y="28"/>
                    <a:pt x="7659" y="28"/>
                    <a:pt x="7509" y="28"/>
                  </a:cubicBezTo>
                  <a:cubicBezTo>
                    <a:pt x="7384" y="28"/>
                    <a:pt x="7233" y="28"/>
                    <a:pt x="7083" y="28"/>
                  </a:cubicBezTo>
                  <a:cubicBezTo>
                    <a:pt x="6958" y="28"/>
                    <a:pt x="6783" y="0"/>
                    <a:pt x="6608" y="0"/>
                  </a:cubicBezTo>
                  <a:cubicBezTo>
                    <a:pt x="6633" y="142"/>
                    <a:pt x="6658" y="226"/>
                    <a:pt x="6658" y="311"/>
                  </a:cubicBezTo>
                  <a:cubicBezTo>
                    <a:pt x="6683" y="396"/>
                    <a:pt x="6708" y="481"/>
                    <a:pt x="6733" y="594"/>
                  </a:cubicBezTo>
                  <a:cubicBezTo>
                    <a:pt x="6758" y="594"/>
                    <a:pt x="6783" y="594"/>
                    <a:pt x="6808" y="594"/>
                  </a:cubicBezTo>
                  <a:cubicBezTo>
                    <a:pt x="6933" y="594"/>
                    <a:pt x="7058" y="736"/>
                    <a:pt x="7108" y="878"/>
                  </a:cubicBezTo>
                  <a:cubicBezTo>
                    <a:pt x="7133" y="1047"/>
                    <a:pt x="7133" y="1161"/>
                    <a:pt x="7183" y="1331"/>
                  </a:cubicBezTo>
                  <a:cubicBezTo>
                    <a:pt x="7208" y="1472"/>
                    <a:pt x="7108" y="1614"/>
                    <a:pt x="6983" y="1614"/>
                  </a:cubicBezTo>
                  <a:cubicBezTo>
                    <a:pt x="6858" y="1614"/>
                    <a:pt x="6733" y="1585"/>
                    <a:pt x="6633" y="1585"/>
                  </a:cubicBezTo>
                  <a:cubicBezTo>
                    <a:pt x="6533" y="1585"/>
                    <a:pt x="6432" y="1585"/>
                    <a:pt x="6307" y="1585"/>
                  </a:cubicBezTo>
                  <a:cubicBezTo>
                    <a:pt x="6207" y="1585"/>
                    <a:pt x="6082" y="1585"/>
                    <a:pt x="5957" y="1585"/>
                  </a:cubicBezTo>
                  <a:cubicBezTo>
                    <a:pt x="5832" y="1585"/>
                    <a:pt x="5707" y="1444"/>
                    <a:pt x="5682" y="1302"/>
                  </a:cubicBezTo>
                  <a:cubicBezTo>
                    <a:pt x="5657" y="1132"/>
                    <a:pt x="5632" y="1047"/>
                    <a:pt x="5581" y="878"/>
                  </a:cubicBezTo>
                  <a:cubicBezTo>
                    <a:pt x="5556" y="708"/>
                    <a:pt x="5632" y="594"/>
                    <a:pt x="5757" y="594"/>
                  </a:cubicBezTo>
                  <a:cubicBezTo>
                    <a:pt x="5807" y="594"/>
                    <a:pt x="5807" y="594"/>
                    <a:pt x="5857" y="594"/>
                  </a:cubicBezTo>
                  <a:cubicBezTo>
                    <a:pt x="5832" y="481"/>
                    <a:pt x="5807" y="396"/>
                    <a:pt x="5807" y="311"/>
                  </a:cubicBezTo>
                  <a:cubicBezTo>
                    <a:pt x="5782" y="226"/>
                    <a:pt x="5757" y="113"/>
                    <a:pt x="5732" y="0"/>
                  </a:cubicBezTo>
                  <a:cubicBezTo>
                    <a:pt x="5556" y="0"/>
                    <a:pt x="5381" y="0"/>
                    <a:pt x="5256" y="0"/>
                  </a:cubicBezTo>
                  <a:cubicBezTo>
                    <a:pt x="5106" y="0"/>
                    <a:pt x="4956" y="0"/>
                    <a:pt x="4831" y="0"/>
                  </a:cubicBezTo>
                  <a:cubicBezTo>
                    <a:pt x="4680" y="0"/>
                    <a:pt x="4530" y="0"/>
                    <a:pt x="4330" y="0"/>
                  </a:cubicBezTo>
                  <a:cubicBezTo>
                    <a:pt x="4355" y="113"/>
                    <a:pt x="4380" y="198"/>
                    <a:pt x="4405" y="283"/>
                  </a:cubicBezTo>
                  <a:cubicBezTo>
                    <a:pt x="4430" y="368"/>
                    <a:pt x="4455" y="453"/>
                    <a:pt x="4480" y="566"/>
                  </a:cubicBezTo>
                  <a:cubicBezTo>
                    <a:pt x="4530" y="566"/>
                    <a:pt x="4530" y="566"/>
                    <a:pt x="4580" y="566"/>
                  </a:cubicBezTo>
                  <a:cubicBezTo>
                    <a:pt x="4705" y="566"/>
                    <a:pt x="4831" y="708"/>
                    <a:pt x="4881" y="849"/>
                  </a:cubicBezTo>
                  <a:cubicBezTo>
                    <a:pt x="4906" y="1019"/>
                    <a:pt x="4931" y="1104"/>
                    <a:pt x="4956" y="1302"/>
                  </a:cubicBezTo>
                  <a:cubicBezTo>
                    <a:pt x="5006" y="1444"/>
                    <a:pt x="4906" y="1557"/>
                    <a:pt x="4806" y="1557"/>
                  </a:cubicBezTo>
                  <a:cubicBezTo>
                    <a:pt x="4655" y="1557"/>
                    <a:pt x="4530" y="1557"/>
                    <a:pt x="4430" y="1557"/>
                  </a:cubicBezTo>
                  <a:cubicBezTo>
                    <a:pt x="4330" y="1557"/>
                    <a:pt x="4230" y="1557"/>
                    <a:pt x="4130" y="1529"/>
                  </a:cubicBezTo>
                  <a:cubicBezTo>
                    <a:pt x="4005" y="1529"/>
                    <a:pt x="3905" y="1529"/>
                    <a:pt x="3754" y="1529"/>
                  </a:cubicBezTo>
                  <a:cubicBezTo>
                    <a:pt x="3654" y="1529"/>
                    <a:pt x="3504" y="1415"/>
                    <a:pt x="3479" y="1246"/>
                  </a:cubicBezTo>
                  <a:cubicBezTo>
                    <a:pt x="3429" y="1076"/>
                    <a:pt x="3404" y="991"/>
                    <a:pt x="3379" y="821"/>
                  </a:cubicBezTo>
                  <a:cubicBezTo>
                    <a:pt x="3329" y="679"/>
                    <a:pt x="3404" y="566"/>
                    <a:pt x="3529" y="566"/>
                  </a:cubicBezTo>
                  <a:cubicBezTo>
                    <a:pt x="3554" y="566"/>
                    <a:pt x="3579" y="566"/>
                    <a:pt x="3629" y="566"/>
                  </a:cubicBezTo>
                  <a:cubicBezTo>
                    <a:pt x="3579" y="453"/>
                    <a:pt x="3554" y="368"/>
                    <a:pt x="3529" y="283"/>
                  </a:cubicBezTo>
                  <a:cubicBezTo>
                    <a:pt x="3504" y="198"/>
                    <a:pt x="3504" y="113"/>
                    <a:pt x="3454" y="0"/>
                  </a:cubicBezTo>
                  <a:cubicBezTo>
                    <a:pt x="3279" y="0"/>
                    <a:pt x="3129" y="0"/>
                    <a:pt x="2978" y="0"/>
                  </a:cubicBezTo>
                  <a:cubicBezTo>
                    <a:pt x="2828" y="0"/>
                    <a:pt x="2703" y="0"/>
                    <a:pt x="2553" y="0"/>
                  </a:cubicBezTo>
                  <a:cubicBezTo>
                    <a:pt x="2403" y="0"/>
                    <a:pt x="2253" y="0"/>
                    <a:pt x="2052" y="0"/>
                  </a:cubicBezTo>
                  <a:cubicBezTo>
                    <a:pt x="2102" y="113"/>
                    <a:pt x="2127" y="198"/>
                    <a:pt x="2152" y="283"/>
                  </a:cubicBezTo>
                  <a:cubicBezTo>
                    <a:pt x="2178" y="368"/>
                    <a:pt x="2203" y="453"/>
                    <a:pt x="2253" y="538"/>
                  </a:cubicBezTo>
                  <a:cubicBezTo>
                    <a:pt x="2278" y="538"/>
                    <a:pt x="2303" y="538"/>
                    <a:pt x="2328" y="538"/>
                  </a:cubicBezTo>
                  <a:cubicBezTo>
                    <a:pt x="2453" y="538"/>
                    <a:pt x="2603" y="679"/>
                    <a:pt x="2653" y="821"/>
                  </a:cubicBezTo>
                  <a:cubicBezTo>
                    <a:pt x="2703" y="991"/>
                    <a:pt x="2728" y="1076"/>
                    <a:pt x="2778" y="1246"/>
                  </a:cubicBezTo>
                  <a:cubicBezTo>
                    <a:pt x="2803" y="1387"/>
                    <a:pt x="2728" y="1500"/>
                    <a:pt x="2603" y="1500"/>
                  </a:cubicBezTo>
                  <a:cubicBezTo>
                    <a:pt x="2478" y="1472"/>
                    <a:pt x="2353" y="1472"/>
                    <a:pt x="2253" y="1472"/>
                  </a:cubicBezTo>
                  <a:cubicBezTo>
                    <a:pt x="2152" y="1472"/>
                    <a:pt x="2052" y="1472"/>
                    <a:pt x="1952" y="1472"/>
                  </a:cubicBezTo>
                  <a:cubicBezTo>
                    <a:pt x="1852" y="1472"/>
                    <a:pt x="1727" y="1444"/>
                    <a:pt x="1602" y="1444"/>
                  </a:cubicBezTo>
                  <a:cubicBezTo>
                    <a:pt x="1477" y="1444"/>
                    <a:pt x="1352" y="1331"/>
                    <a:pt x="1302" y="1189"/>
                  </a:cubicBezTo>
                  <a:cubicBezTo>
                    <a:pt x="1226" y="1019"/>
                    <a:pt x="1201" y="934"/>
                    <a:pt x="1151" y="793"/>
                  </a:cubicBezTo>
                  <a:cubicBezTo>
                    <a:pt x="1101" y="651"/>
                    <a:pt x="1151" y="538"/>
                    <a:pt x="1276" y="538"/>
                  </a:cubicBezTo>
                  <a:cubicBezTo>
                    <a:pt x="1327" y="538"/>
                    <a:pt x="1352" y="538"/>
                    <a:pt x="1377" y="538"/>
                  </a:cubicBezTo>
                  <a:cubicBezTo>
                    <a:pt x="1352" y="425"/>
                    <a:pt x="1327" y="340"/>
                    <a:pt x="1276" y="255"/>
                  </a:cubicBezTo>
                  <a:cubicBezTo>
                    <a:pt x="1251" y="198"/>
                    <a:pt x="1226" y="113"/>
                    <a:pt x="1176" y="0"/>
                  </a:cubicBezTo>
                  <a:cubicBezTo>
                    <a:pt x="1026" y="0"/>
                    <a:pt x="901" y="0"/>
                    <a:pt x="776" y="0"/>
                  </a:cubicBezTo>
                  <a:cubicBezTo>
                    <a:pt x="651" y="0"/>
                    <a:pt x="526" y="0"/>
                    <a:pt x="400" y="0"/>
                  </a:cubicBezTo>
                  <a:cubicBezTo>
                    <a:pt x="275" y="0"/>
                    <a:pt x="150" y="0"/>
                    <a:pt x="0" y="0"/>
                  </a:cubicBezTo>
                  <a:cubicBezTo>
                    <a:pt x="100" y="255"/>
                    <a:pt x="200" y="481"/>
                    <a:pt x="300" y="708"/>
                  </a:cubicBezTo>
                  <a:cubicBezTo>
                    <a:pt x="400" y="963"/>
                    <a:pt x="501" y="1189"/>
                    <a:pt x="576" y="1415"/>
                  </a:cubicBezTo>
                  <a:cubicBezTo>
                    <a:pt x="651" y="1642"/>
                    <a:pt x="726" y="1868"/>
                    <a:pt x="801" y="2067"/>
                  </a:cubicBezTo>
                  <a:cubicBezTo>
                    <a:pt x="876" y="2293"/>
                    <a:pt x="926" y="2491"/>
                    <a:pt x="976" y="2718"/>
                  </a:cubicBezTo>
                  <a:cubicBezTo>
                    <a:pt x="1051" y="2916"/>
                    <a:pt x="1101" y="3114"/>
                    <a:pt x="1151" y="3312"/>
                  </a:cubicBezTo>
                  <a:cubicBezTo>
                    <a:pt x="1201" y="3510"/>
                    <a:pt x="1251" y="3709"/>
                    <a:pt x="1276" y="3907"/>
                  </a:cubicBezTo>
                  <a:cubicBezTo>
                    <a:pt x="1327" y="4105"/>
                    <a:pt x="1352" y="4303"/>
                    <a:pt x="1402" y="4473"/>
                  </a:cubicBezTo>
                  <a:cubicBezTo>
                    <a:pt x="1427" y="4671"/>
                    <a:pt x="1452" y="4841"/>
                    <a:pt x="1477" y="5039"/>
                  </a:cubicBezTo>
                  <a:cubicBezTo>
                    <a:pt x="1502" y="5209"/>
                    <a:pt x="1552" y="5379"/>
                    <a:pt x="1552" y="5549"/>
                  </a:cubicBezTo>
                  <a:cubicBezTo>
                    <a:pt x="1577" y="5747"/>
                    <a:pt x="1602" y="5917"/>
                    <a:pt x="1627" y="6087"/>
                  </a:cubicBezTo>
                  <a:cubicBezTo>
                    <a:pt x="1652" y="6256"/>
                    <a:pt x="1652" y="6426"/>
                    <a:pt x="1677" y="6596"/>
                  </a:cubicBezTo>
                  <a:cubicBezTo>
                    <a:pt x="1702" y="6738"/>
                    <a:pt x="1702" y="6907"/>
                    <a:pt x="1727" y="7077"/>
                  </a:cubicBezTo>
                  <a:cubicBezTo>
                    <a:pt x="1727" y="7247"/>
                    <a:pt x="1752" y="7389"/>
                    <a:pt x="1752" y="7559"/>
                  </a:cubicBezTo>
                  <a:cubicBezTo>
                    <a:pt x="1777" y="7728"/>
                    <a:pt x="1777" y="7870"/>
                    <a:pt x="1777" y="8040"/>
                  </a:cubicBezTo>
                  <a:cubicBezTo>
                    <a:pt x="1802" y="8181"/>
                    <a:pt x="1802" y="8351"/>
                    <a:pt x="1827" y="8493"/>
                  </a:cubicBezTo>
                  <a:cubicBezTo>
                    <a:pt x="1827" y="8663"/>
                    <a:pt x="1827" y="8804"/>
                    <a:pt x="1852" y="8946"/>
                  </a:cubicBezTo>
                  <a:cubicBezTo>
                    <a:pt x="1852" y="9116"/>
                    <a:pt x="1852" y="9257"/>
                    <a:pt x="1877" y="9399"/>
                  </a:cubicBezTo>
                  <a:cubicBezTo>
                    <a:pt x="1877" y="9569"/>
                    <a:pt x="1877" y="9710"/>
                    <a:pt x="1877" y="9852"/>
                  </a:cubicBezTo>
                  <a:cubicBezTo>
                    <a:pt x="1902" y="10021"/>
                    <a:pt x="1902" y="10163"/>
                    <a:pt x="1927" y="10305"/>
                  </a:cubicBezTo>
                  <a:cubicBezTo>
                    <a:pt x="1927" y="10446"/>
                    <a:pt x="1927" y="10616"/>
                    <a:pt x="1952" y="10758"/>
                  </a:cubicBezTo>
                  <a:cubicBezTo>
                    <a:pt x="1952" y="10899"/>
                    <a:pt x="1977" y="11041"/>
                    <a:pt x="1977" y="11210"/>
                  </a:cubicBezTo>
                  <a:cubicBezTo>
                    <a:pt x="2002" y="11352"/>
                    <a:pt x="2002" y="11494"/>
                    <a:pt x="2027" y="11663"/>
                  </a:cubicBezTo>
                  <a:cubicBezTo>
                    <a:pt x="2027" y="11805"/>
                    <a:pt x="2052" y="11947"/>
                    <a:pt x="2077" y="12088"/>
                  </a:cubicBezTo>
                  <a:cubicBezTo>
                    <a:pt x="2077" y="12258"/>
                    <a:pt x="2102" y="12399"/>
                    <a:pt x="2127" y="12541"/>
                  </a:cubicBezTo>
                  <a:cubicBezTo>
                    <a:pt x="2152" y="12711"/>
                    <a:pt x="2178" y="12852"/>
                    <a:pt x="2203" y="13022"/>
                  </a:cubicBezTo>
                  <a:cubicBezTo>
                    <a:pt x="2228" y="13164"/>
                    <a:pt x="2253" y="13305"/>
                    <a:pt x="2278" y="13475"/>
                  </a:cubicBezTo>
                  <a:cubicBezTo>
                    <a:pt x="2303" y="13645"/>
                    <a:pt x="2353" y="13787"/>
                    <a:pt x="2378" y="13956"/>
                  </a:cubicBezTo>
                  <a:cubicBezTo>
                    <a:pt x="2428" y="14098"/>
                    <a:pt x="2453" y="14268"/>
                    <a:pt x="2503" y="14438"/>
                  </a:cubicBezTo>
                  <a:cubicBezTo>
                    <a:pt x="2553" y="14579"/>
                    <a:pt x="2578" y="14749"/>
                    <a:pt x="2628" y="14919"/>
                  </a:cubicBezTo>
                  <a:cubicBezTo>
                    <a:pt x="2678" y="15089"/>
                    <a:pt x="2753" y="15259"/>
                    <a:pt x="2803" y="15400"/>
                  </a:cubicBezTo>
                  <a:cubicBezTo>
                    <a:pt x="2853" y="15570"/>
                    <a:pt x="2928" y="15740"/>
                    <a:pt x="3003" y="15938"/>
                  </a:cubicBezTo>
                  <a:cubicBezTo>
                    <a:pt x="3054" y="16108"/>
                    <a:pt x="3129" y="16278"/>
                    <a:pt x="3229" y="16448"/>
                  </a:cubicBezTo>
                  <a:cubicBezTo>
                    <a:pt x="3304" y="16618"/>
                    <a:pt x="3379" y="16816"/>
                    <a:pt x="3479" y="16986"/>
                  </a:cubicBezTo>
                  <a:cubicBezTo>
                    <a:pt x="3579" y="17184"/>
                    <a:pt x="3679" y="17354"/>
                    <a:pt x="3779" y="17552"/>
                  </a:cubicBezTo>
                  <a:cubicBezTo>
                    <a:pt x="3905" y="17750"/>
                    <a:pt x="4005" y="17948"/>
                    <a:pt x="4130" y="18118"/>
                  </a:cubicBezTo>
                  <a:cubicBezTo>
                    <a:pt x="4255" y="18316"/>
                    <a:pt x="4405" y="18514"/>
                    <a:pt x="4555" y="18741"/>
                  </a:cubicBezTo>
                  <a:cubicBezTo>
                    <a:pt x="4655" y="18854"/>
                    <a:pt x="4756" y="18967"/>
                    <a:pt x="4881" y="19080"/>
                  </a:cubicBezTo>
                  <a:cubicBezTo>
                    <a:pt x="4981" y="19165"/>
                    <a:pt x="5106" y="19279"/>
                    <a:pt x="5231" y="19364"/>
                  </a:cubicBezTo>
                  <a:cubicBezTo>
                    <a:pt x="5331" y="19477"/>
                    <a:pt x="5456" y="19562"/>
                    <a:pt x="5581" y="19647"/>
                  </a:cubicBezTo>
                  <a:cubicBezTo>
                    <a:pt x="5707" y="19760"/>
                    <a:pt x="5832" y="19845"/>
                    <a:pt x="5957" y="19901"/>
                  </a:cubicBezTo>
                  <a:cubicBezTo>
                    <a:pt x="6082" y="19986"/>
                    <a:pt x="6232" y="20071"/>
                    <a:pt x="6357" y="20156"/>
                  </a:cubicBezTo>
                  <a:cubicBezTo>
                    <a:pt x="6483" y="20213"/>
                    <a:pt x="6608" y="20298"/>
                    <a:pt x="6758" y="20354"/>
                  </a:cubicBezTo>
                  <a:cubicBezTo>
                    <a:pt x="6883" y="20411"/>
                    <a:pt x="7033" y="20496"/>
                    <a:pt x="7158" y="20553"/>
                  </a:cubicBezTo>
                  <a:cubicBezTo>
                    <a:pt x="7308" y="20609"/>
                    <a:pt x="7434" y="20666"/>
                    <a:pt x="7584" y="20722"/>
                  </a:cubicBezTo>
                  <a:cubicBezTo>
                    <a:pt x="7709" y="20779"/>
                    <a:pt x="7859" y="20807"/>
                    <a:pt x="8009" y="20864"/>
                  </a:cubicBezTo>
                  <a:cubicBezTo>
                    <a:pt x="8134" y="20921"/>
                    <a:pt x="8285" y="20949"/>
                    <a:pt x="8435" y="21006"/>
                  </a:cubicBezTo>
                  <a:cubicBezTo>
                    <a:pt x="8560" y="21034"/>
                    <a:pt x="8710" y="21090"/>
                    <a:pt x="8860" y="21119"/>
                  </a:cubicBezTo>
                  <a:cubicBezTo>
                    <a:pt x="9010" y="21147"/>
                    <a:pt x="9161" y="21204"/>
                    <a:pt x="9286" y="21232"/>
                  </a:cubicBezTo>
                  <a:cubicBezTo>
                    <a:pt x="9436" y="21260"/>
                    <a:pt x="9586" y="21289"/>
                    <a:pt x="9736" y="21317"/>
                  </a:cubicBezTo>
                  <a:cubicBezTo>
                    <a:pt x="9886" y="21345"/>
                    <a:pt x="10037" y="21374"/>
                    <a:pt x="10187" y="21402"/>
                  </a:cubicBezTo>
                  <a:cubicBezTo>
                    <a:pt x="10337" y="21430"/>
                    <a:pt x="10487" y="21430"/>
                    <a:pt x="10637" y="21458"/>
                  </a:cubicBezTo>
                  <a:cubicBezTo>
                    <a:pt x="10787" y="21487"/>
                    <a:pt x="10938" y="21487"/>
                    <a:pt x="11088" y="21515"/>
                  </a:cubicBezTo>
                  <a:cubicBezTo>
                    <a:pt x="11238" y="21515"/>
                    <a:pt x="11388" y="21543"/>
                    <a:pt x="11538" y="21543"/>
                  </a:cubicBezTo>
                  <a:cubicBezTo>
                    <a:pt x="11689" y="21572"/>
                    <a:pt x="11839" y="21572"/>
                    <a:pt x="11989" y="21572"/>
                  </a:cubicBezTo>
                  <a:cubicBezTo>
                    <a:pt x="12139" y="21572"/>
                    <a:pt x="12289" y="21600"/>
                    <a:pt x="12464" y="21600"/>
                  </a:cubicBezTo>
                  <a:cubicBezTo>
                    <a:pt x="12615" y="21600"/>
                    <a:pt x="12765" y="21600"/>
                    <a:pt x="12915" y="21600"/>
                  </a:cubicBezTo>
                  <a:cubicBezTo>
                    <a:pt x="13090" y="21600"/>
                    <a:pt x="13240" y="21600"/>
                    <a:pt x="13390" y="21600"/>
                  </a:cubicBezTo>
                  <a:cubicBezTo>
                    <a:pt x="13541" y="21572"/>
                    <a:pt x="13716" y="21572"/>
                    <a:pt x="13866" y="21572"/>
                  </a:cubicBezTo>
                  <a:cubicBezTo>
                    <a:pt x="14041" y="21572"/>
                    <a:pt x="14191" y="21543"/>
                    <a:pt x="14342" y="21543"/>
                  </a:cubicBezTo>
                  <a:cubicBezTo>
                    <a:pt x="14517" y="21515"/>
                    <a:pt x="14667" y="21515"/>
                    <a:pt x="14842" y="21487"/>
                  </a:cubicBezTo>
                  <a:cubicBezTo>
                    <a:pt x="14992" y="21487"/>
                    <a:pt x="15168" y="21458"/>
                    <a:pt x="15318" y="21430"/>
                  </a:cubicBezTo>
                  <a:cubicBezTo>
                    <a:pt x="15493" y="21402"/>
                    <a:pt x="15668" y="21402"/>
                    <a:pt x="15818" y="21374"/>
                  </a:cubicBezTo>
                  <a:cubicBezTo>
                    <a:pt x="15994" y="21345"/>
                    <a:pt x="16169" y="21317"/>
                    <a:pt x="16319" y="21289"/>
                  </a:cubicBezTo>
                  <a:cubicBezTo>
                    <a:pt x="16494" y="21260"/>
                    <a:pt x="16669" y="21204"/>
                    <a:pt x="16844" y="21175"/>
                  </a:cubicBezTo>
                  <a:cubicBezTo>
                    <a:pt x="16995" y="21147"/>
                    <a:pt x="17170" y="21119"/>
                    <a:pt x="17345" y="21062"/>
                  </a:cubicBezTo>
                  <a:cubicBezTo>
                    <a:pt x="17520" y="21034"/>
                    <a:pt x="17695" y="20977"/>
                    <a:pt x="17871" y="20949"/>
                  </a:cubicBezTo>
                  <a:cubicBezTo>
                    <a:pt x="18046" y="20892"/>
                    <a:pt x="18221" y="20836"/>
                    <a:pt x="18396" y="20779"/>
                  </a:cubicBezTo>
                  <a:cubicBezTo>
                    <a:pt x="18571" y="20751"/>
                    <a:pt x="18747" y="20694"/>
                    <a:pt x="18922" y="20637"/>
                  </a:cubicBezTo>
                  <a:cubicBezTo>
                    <a:pt x="19097" y="20553"/>
                    <a:pt x="19272" y="20496"/>
                    <a:pt x="19448" y="20439"/>
                  </a:cubicBezTo>
                  <a:cubicBezTo>
                    <a:pt x="19623" y="20383"/>
                    <a:pt x="19823" y="20298"/>
                    <a:pt x="19998" y="20241"/>
                  </a:cubicBezTo>
                  <a:cubicBezTo>
                    <a:pt x="20173" y="20156"/>
                    <a:pt x="20349" y="20071"/>
                    <a:pt x="20524" y="20015"/>
                  </a:cubicBezTo>
                  <a:cubicBezTo>
                    <a:pt x="20699" y="19930"/>
                    <a:pt x="20899" y="19845"/>
                    <a:pt x="21074" y="19760"/>
                  </a:cubicBezTo>
                  <a:cubicBezTo>
                    <a:pt x="21250" y="19675"/>
                    <a:pt x="21425" y="19562"/>
                    <a:pt x="21600" y="19477"/>
                  </a:cubicBezTo>
                  <a:cubicBezTo>
                    <a:pt x="21500" y="19307"/>
                    <a:pt x="21375" y="19137"/>
                    <a:pt x="21275" y="18967"/>
                  </a:cubicBezTo>
                  <a:cubicBezTo>
                    <a:pt x="21149" y="18797"/>
                    <a:pt x="21049" y="18628"/>
                    <a:pt x="20949" y="18458"/>
                  </a:cubicBezTo>
                  <a:cubicBezTo>
                    <a:pt x="20849" y="18288"/>
                    <a:pt x="20749" y="18118"/>
                    <a:pt x="20649" y="17976"/>
                  </a:cubicBezTo>
                  <a:cubicBezTo>
                    <a:pt x="20574" y="17807"/>
                    <a:pt x="20474" y="17637"/>
                    <a:pt x="20399" y="17467"/>
                  </a:cubicBezTo>
                  <a:cubicBezTo>
                    <a:pt x="20298" y="17297"/>
                    <a:pt x="20223" y="17155"/>
                    <a:pt x="20123" y="16986"/>
                  </a:cubicBezTo>
                  <a:cubicBezTo>
                    <a:pt x="20048" y="16816"/>
                    <a:pt x="19973" y="16674"/>
                    <a:pt x="19898" y="16504"/>
                  </a:cubicBezTo>
                  <a:cubicBezTo>
                    <a:pt x="19823" y="16334"/>
                    <a:pt x="19748" y="16193"/>
                    <a:pt x="19673" y="16023"/>
                  </a:cubicBezTo>
                  <a:cubicBezTo>
                    <a:pt x="19598" y="15882"/>
                    <a:pt x="19523" y="15712"/>
                    <a:pt x="19448" y="15542"/>
                  </a:cubicBezTo>
                  <a:cubicBezTo>
                    <a:pt x="19397" y="15400"/>
                    <a:pt x="19322" y="15230"/>
                    <a:pt x="19272" y="15089"/>
                  </a:cubicBezTo>
                  <a:cubicBezTo>
                    <a:pt x="19197" y="14919"/>
                    <a:pt x="19147" y="14777"/>
                    <a:pt x="19072" y="14608"/>
                  </a:cubicBezTo>
                  <a:cubicBezTo>
                    <a:pt x="19022" y="14466"/>
                    <a:pt x="18972" y="14296"/>
                    <a:pt x="18897" y="14155"/>
                  </a:cubicBezTo>
                  <a:cubicBezTo>
                    <a:pt x="18847" y="13985"/>
                    <a:pt x="18797" y="13843"/>
                    <a:pt x="18747" y="13702"/>
                  </a:cubicBezTo>
                  <a:cubicBezTo>
                    <a:pt x="18697" y="13532"/>
                    <a:pt x="18647" y="13390"/>
                    <a:pt x="18597" y="13220"/>
                  </a:cubicBezTo>
                  <a:cubicBezTo>
                    <a:pt x="18546" y="13079"/>
                    <a:pt x="18496" y="12909"/>
                    <a:pt x="18446" y="12767"/>
                  </a:cubicBezTo>
                  <a:cubicBezTo>
                    <a:pt x="18396" y="12598"/>
                    <a:pt x="18346" y="12456"/>
                    <a:pt x="18321" y="12315"/>
                  </a:cubicBezTo>
                  <a:cubicBezTo>
                    <a:pt x="18271" y="12145"/>
                    <a:pt x="18221" y="12003"/>
                    <a:pt x="18196" y="11833"/>
                  </a:cubicBezTo>
                  <a:cubicBezTo>
                    <a:pt x="18146" y="11692"/>
                    <a:pt x="18096" y="11522"/>
                    <a:pt x="18071" y="11380"/>
                  </a:cubicBezTo>
                  <a:cubicBezTo>
                    <a:pt x="18021" y="11210"/>
                    <a:pt x="17996" y="11069"/>
                    <a:pt x="17946" y="10899"/>
                  </a:cubicBezTo>
                  <a:cubicBezTo>
                    <a:pt x="17921" y="10758"/>
                    <a:pt x="17871" y="10588"/>
                    <a:pt x="17846" y="10418"/>
                  </a:cubicBezTo>
                  <a:cubicBezTo>
                    <a:pt x="17821" y="10276"/>
                    <a:pt x="17771" y="10106"/>
                    <a:pt x="17746" y="9965"/>
                  </a:cubicBezTo>
                  <a:cubicBezTo>
                    <a:pt x="17721" y="9795"/>
                    <a:pt x="17695" y="9625"/>
                    <a:pt x="17645" y="9455"/>
                  </a:cubicBezTo>
                  <a:cubicBezTo>
                    <a:pt x="17620" y="9314"/>
                    <a:pt x="17595" y="9144"/>
                    <a:pt x="17570" y="8974"/>
                  </a:cubicBezTo>
                  <a:cubicBezTo>
                    <a:pt x="17545" y="8804"/>
                    <a:pt x="17520" y="8634"/>
                    <a:pt x="17495" y="8493"/>
                  </a:cubicBezTo>
                  <a:cubicBezTo>
                    <a:pt x="17445" y="8323"/>
                    <a:pt x="17420" y="8153"/>
                    <a:pt x="17395" y="7983"/>
                  </a:cubicBezTo>
                  <a:cubicBezTo>
                    <a:pt x="17370" y="7813"/>
                    <a:pt x="17345" y="7644"/>
                    <a:pt x="17345" y="7445"/>
                  </a:cubicBezTo>
                  <a:cubicBezTo>
                    <a:pt x="17320" y="7275"/>
                    <a:pt x="17295" y="7106"/>
                    <a:pt x="17270" y="6936"/>
                  </a:cubicBezTo>
                  <a:cubicBezTo>
                    <a:pt x="17245" y="6738"/>
                    <a:pt x="17220" y="6568"/>
                    <a:pt x="17195" y="6398"/>
                  </a:cubicBezTo>
                  <a:cubicBezTo>
                    <a:pt x="17195" y="6200"/>
                    <a:pt x="17170" y="6030"/>
                    <a:pt x="17145" y="5832"/>
                  </a:cubicBezTo>
                  <a:cubicBezTo>
                    <a:pt x="17120" y="5662"/>
                    <a:pt x="17120" y="5464"/>
                    <a:pt x="17095" y="5266"/>
                  </a:cubicBezTo>
                  <a:cubicBezTo>
                    <a:pt x="17070" y="5067"/>
                    <a:pt x="17070" y="4869"/>
                    <a:pt x="17045" y="4671"/>
                  </a:cubicBezTo>
                  <a:cubicBezTo>
                    <a:pt x="17045" y="4473"/>
                    <a:pt x="17020" y="4275"/>
                    <a:pt x="17020" y="4077"/>
                  </a:cubicBezTo>
                  <a:cubicBezTo>
                    <a:pt x="16995" y="3878"/>
                    <a:pt x="16995" y="3680"/>
                    <a:pt x="16970" y="3454"/>
                  </a:cubicBezTo>
                  <a:cubicBezTo>
                    <a:pt x="16970" y="3256"/>
                    <a:pt x="16945" y="3029"/>
                    <a:pt x="16945" y="2831"/>
                  </a:cubicBezTo>
                  <a:cubicBezTo>
                    <a:pt x="16945" y="2604"/>
                    <a:pt x="16920" y="2378"/>
                    <a:pt x="16920" y="2152"/>
                  </a:cubicBezTo>
                  <a:cubicBezTo>
                    <a:pt x="16920" y="1925"/>
                    <a:pt x="16920" y="1699"/>
                    <a:pt x="16895" y="1472"/>
                  </a:cubicBezTo>
                  <a:cubicBezTo>
                    <a:pt x="16895" y="1246"/>
                    <a:pt x="16895" y="1019"/>
                    <a:pt x="16895" y="764"/>
                  </a:cubicBezTo>
                  <a:cubicBezTo>
                    <a:pt x="16895" y="538"/>
                    <a:pt x="16895" y="283"/>
                    <a:pt x="16895" y="28"/>
                  </a:cubicBezTo>
                  <a:cubicBezTo>
                    <a:pt x="16719" y="28"/>
                    <a:pt x="16594" y="28"/>
                    <a:pt x="16469" y="28"/>
                  </a:cubicBezTo>
                  <a:cubicBezTo>
                    <a:pt x="16344" y="28"/>
                    <a:pt x="16244" y="28"/>
                    <a:pt x="16119" y="28"/>
                  </a:cubicBezTo>
                  <a:cubicBezTo>
                    <a:pt x="15994" y="28"/>
                    <a:pt x="15868" y="28"/>
                    <a:pt x="15693" y="28"/>
                  </a:cubicBezTo>
                  <a:close/>
                </a:path>
              </a:pathLst>
            </a:custGeom>
            <a:solidFill>
              <a:srgbClr val="92D050"/>
            </a:solidFill>
            <a:ln w="12700" cap="flat">
              <a:noFill/>
              <a:miter lim="400000"/>
            </a:ln>
            <a:effectLst/>
          </p:spPr>
          <p:txBody>
            <a:bodyPr wrap="square" lIns="50397" tIns="50397" rIns="50397" bIns="50397" numCol="1" anchor="t">
              <a:noAutofit/>
            </a:bodyPr>
            <a:lstStyle/>
            <a:p>
              <a:pPr>
                <a:defRPr>
                  <a:latin typeface="Arial"/>
                  <a:ea typeface="Arial"/>
                  <a:cs typeface="Arial"/>
                  <a:sym typeface="Arial"/>
                </a:defRPr>
              </a:pPr>
              <a:endParaRPr/>
            </a:p>
          </p:txBody>
        </p:sp>
      </p:grpSp>
      <p:sp>
        <p:nvSpPr>
          <p:cNvPr id="627" name="Nel 2012 il costo mondiale globale dell’HF è stato di ~$108 miliardi1"/>
          <p:cNvSpPr txBox="1"/>
          <p:nvPr/>
        </p:nvSpPr>
        <p:spPr>
          <a:xfrm>
            <a:off x="1608954" y="4329936"/>
            <a:ext cx="5533767" cy="5656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397" rIns="50397">
            <a:spAutoFit/>
          </a:bodyPr>
          <a:lstStyle/>
          <a:p>
            <a:pPr>
              <a:defRPr sz="1200">
                <a:solidFill>
                  <a:srgbClr val="404040"/>
                </a:solidFill>
                <a:latin typeface="Arial"/>
                <a:ea typeface="Arial"/>
                <a:cs typeface="Arial"/>
                <a:sym typeface="Arial"/>
              </a:defRPr>
            </a:pPr>
            <a:r>
              <a:rPr sz="1323"/>
              <a:t>Nel 2012 il costo mondiale globale dell’HF è stato di</a:t>
            </a:r>
            <a:br>
              <a:rPr sz="1323"/>
            </a:br>
            <a:r>
              <a:rPr sz="1984"/>
              <a:t>~</a:t>
            </a:r>
            <a:r>
              <a:rPr sz="1984" b="1"/>
              <a:t>$108 miliardi</a:t>
            </a:r>
            <a:r>
              <a:rPr sz="1984" b="1" baseline="30000"/>
              <a:t>1</a:t>
            </a:r>
          </a:p>
        </p:txBody>
      </p:sp>
      <p:sp>
        <p:nvSpPr>
          <p:cNvPr id="628" name="$65 miliardi di costi diretti‡1"/>
          <p:cNvSpPr txBox="1"/>
          <p:nvPr/>
        </p:nvSpPr>
        <p:spPr>
          <a:xfrm>
            <a:off x="7161201" y="4281810"/>
            <a:ext cx="2180874" cy="2816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397" rIns="50397">
            <a:spAutoFit/>
          </a:bodyPr>
          <a:lstStyle/>
          <a:p>
            <a:pPr>
              <a:defRPr sz="1200">
                <a:solidFill>
                  <a:srgbClr val="404040"/>
                </a:solidFill>
                <a:latin typeface="Arial"/>
                <a:ea typeface="Arial"/>
                <a:cs typeface="Arial"/>
                <a:sym typeface="Arial"/>
              </a:defRPr>
            </a:pPr>
            <a:r>
              <a:rPr sz="1323"/>
              <a:t>$65 miliardi di costi diretti</a:t>
            </a:r>
            <a:r>
              <a:rPr sz="1323" baseline="30000"/>
              <a:t>‡1</a:t>
            </a:r>
            <a:r>
              <a:rPr sz="1323"/>
              <a:t> </a:t>
            </a:r>
          </a:p>
        </p:txBody>
      </p:sp>
      <p:sp>
        <p:nvSpPr>
          <p:cNvPr id="629" name="$43 miliardi di costi indiretti§1"/>
          <p:cNvSpPr txBox="1"/>
          <p:nvPr/>
        </p:nvSpPr>
        <p:spPr>
          <a:xfrm>
            <a:off x="7164798" y="4560761"/>
            <a:ext cx="2267436" cy="2816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397" rIns="50397">
            <a:spAutoFit/>
          </a:bodyPr>
          <a:lstStyle/>
          <a:p>
            <a:pPr>
              <a:defRPr sz="1200">
                <a:solidFill>
                  <a:srgbClr val="404040"/>
                </a:solidFill>
                <a:latin typeface="Arial"/>
                <a:ea typeface="Arial"/>
                <a:cs typeface="Arial"/>
                <a:sym typeface="Arial"/>
              </a:defRPr>
            </a:pPr>
            <a:r>
              <a:rPr sz="1323"/>
              <a:t>$43 miliardi di costi indiretti</a:t>
            </a:r>
            <a:r>
              <a:rPr sz="1323" baseline="30000"/>
              <a:t>§1</a:t>
            </a:r>
          </a:p>
        </p:txBody>
      </p:sp>
      <p:grpSp>
        <p:nvGrpSpPr>
          <p:cNvPr id="632" name="Raggruppa"/>
          <p:cNvGrpSpPr/>
          <p:nvPr/>
        </p:nvGrpSpPr>
        <p:grpSpPr>
          <a:xfrm>
            <a:off x="6962785" y="4348481"/>
            <a:ext cx="198419" cy="198419"/>
            <a:chOff x="0" y="0"/>
            <a:chExt cx="180000" cy="180000"/>
          </a:xfrm>
        </p:grpSpPr>
        <p:sp>
          <p:nvSpPr>
            <p:cNvPr id="630" name="Cerchio"/>
            <p:cNvSpPr/>
            <p:nvPr/>
          </p:nvSpPr>
          <p:spPr>
            <a:xfrm>
              <a:off x="0" y="0"/>
              <a:ext cx="180000" cy="180000"/>
            </a:xfrm>
            <a:prstGeom prst="ellipse">
              <a:avLst/>
            </a:prstGeom>
            <a:solidFill>
              <a:srgbClr val="92D050"/>
            </a:solidFill>
            <a:ln w="12700" cap="flat">
              <a:noFill/>
              <a:miter lim="400000"/>
            </a:ln>
            <a:effectLst/>
          </p:spPr>
          <p:txBody>
            <a:bodyPr wrap="square" lIns="50397" tIns="50397" rIns="50397" bIns="50397" numCol="1" anchor="ctr">
              <a:noAutofit/>
            </a:bodyPr>
            <a:lstStyle/>
            <a:p>
              <a:pPr algn="ctr">
                <a:defRPr sz="1200" baseline="30000">
                  <a:solidFill>
                    <a:srgbClr val="FFFFFF"/>
                  </a:solidFill>
                  <a:latin typeface="Arial"/>
                  <a:ea typeface="Arial"/>
                  <a:cs typeface="Arial"/>
                  <a:sym typeface="Arial"/>
                </a:defRPr>
              </a:pPr>
              <a:endParaRPr sz="1323"/>
            </a:p>
          </p:txBody>
        </p:sp>
        <p:sp>
          <p:nvSpPr>
            <p:cNvPr id="631" name="$"/>
            <p:cNvSpPr txBox="1"/>
            <p:nvPr/>
          </p:nvSpPr>
          <p:spPr>
            <a:xfrm>
              <a:off x="47101" y="4115"/>
              <a:ext cx="85798" cy="1717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sz="1200">
                  <a:solidFill>
                    <a:srgbClr val="FFFFFF"/>
                  </a:solidFill>
                  <a:latin typeface="Arial"/>
                  <a:ea typeface="Arial"/>
                  <a:cs typeface="Arial"/>
                  <a:sym typeface="Arial"/>
                </a:defRPr>
              </a:lvl1pPr>
            </a:lstStyle>
            <a:p>
              <a:r>
                <a:rPr sz="1323"/>
                <a:t>$</a:t>
              </a:r>
            </a:p>
          </p:txBody>
        </p:sp>
      </p:grpSp>
      <p:grpSp>
        <p:nvGrpSpPr>
          <p:cNvPr id="635" name="Raggruppa"/>
          <p:cNvGrpSpPr/>
          <p:nvPr/>
        </p:nvGrpSpPr>
        <p:grpSpPr>
          <a:xfrm>
            <a:off x="6966380" y="4600470"/>
            <a:ext cx="198419" cy="198419"/>
            <a:chOff x="0" y="0"/>
            <a:chExt cx="180000" cy="180000"/>
          </a:xfrm>
        </p:grpSpPr>
        <p:sp>
          <p:nvSpPr>
            <p:cNvPr id="633" name="Cerchio"/>
            <p:cNvSpPr/>
            <p:nvPr/>
          </p:nvSpPr>
          <p:spPr>
            <a:xfrm>
              <a:off x="0" y="0"/>
              <a:ext cx="180000" cy="180000"/>
            </a:xfrm>
            <a:prstGeom prst="ellipse">
              <a:avLst/>
            </a:prstGeom>
            <a:solidFill>
              <a:srgbClr val="92D050"/>
            </a:solidFill>
            <a:ln w="12700" cap="flat">
              <a:noFill/>
              <a:miter lim="400000"/>
            </a:ln>
            <a:effectLst/>
          </p:spPr>
          <p:txBody>
            <a:bodyPr wrap="square" lIns="50397" tIns="50397" rIns="50397" bIns="50397" numCol="1" anchor="ctr">
              <a:noAutofit/>
            </a:bodyPr>
            <a:lstStyle/>
            <a:p>
              <a:pPr algn="ctr">
                <a:defRPr sz="1200" baseline="30000">
                  <a:solidFill>
                    <a:srgbClr val="FFFFFF"/>
                  </a:solidFill>
                  <a:latin typeface="Arial"/>
                  <a:ea typeface="Arial"/>
                  <a:cs typeface="Arial"/>
                  <a:sym typeface="Arial"/>
                </a:defRPr>
              </a:pPr>
              <a:endParaRPr sz="1323"/>
            </a:p>
          </p:txBody>
        </p:sp>
        <p:sp>
          <p:nvSpPr>
            <p:cNvPr id="634" name="$"/>
            <p:cNvSpPr txBox="1"/>
            <p:nvPr/>
          </p:nvSpPr>
          <p:spPr>
            <a:xfrm>
              <a:off x="47101" y="4115"/>
              <a:ext cx="85798" cy="1717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sz="1200">
                  <a:solidFill>
                    <a:srgbClr val="FFFFFF"/>
                  </a:solidFill>
                  <a:latin typeface="Arial"/>
                  <a:ea typeface="Arial"/>
                  <a:cs typeface="Arial"/>
                  <a:sym typeface="Arial"/>
                </a:defRPr>
              </a:lvl1pPr>
            </a:lstStyle>
            <a:p>
              <a:r>
                <a:rPr sz="1323"/>
                <a:t>$</a:t>
              </a:r>
            </a:p>
          </p:txBody>
        </p:sp>
      </p:grpSp>
      <p:sp>
        <p:nvSpPr>
          <p:cNvPr id="636" name="2012"/>
          <p:cNvSpPr txBox="1"/>
          <p:nvPr/>
        </p:nvSpPr>
        <p:spPr>
          <a:xfrm>
            <a:off x="642650" y="4361186"/>
            <a:ext cx="994038" cy="3605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397" rIns="50397">
            <a:spAutoFit/>
          </a:bodyPr>
          <a:lstStyle>
            <a:lvl1pPr>
              <a:defRPr sz="1700" b="1">
                <a:solidFill>
                  <a:srgbClr val="FFFFFF"/>
                </a:solidFill>
                <a:latin typeface="Arial"/>
                <a:ea typeface="Arial"/>
                <a:cs typeface="Arial"/>
                <a:sym typeface="Arial"/>
              </a:defRPr>
            </a:lvl1pPr>
          </a:lstStyle>
          <a:p>
            <a:r>
              <a:rPr sz="1874"/>
              <a:t>2012</a:t>
            </a:r>
          </a:p>
        </p:txBody>
      </p:sp>
      <p:sp>
        <p:nvSpPr>
          <p:cNvPr id="637" name="2030"/>
          <p:cNvSpPr txBox="1"/>
          <p:nvPr/>
        </p:nvSpPr>
        <p:spPr>
          <a:xfrm>
            <a:off x="604806" y="5234316"/>
            <a:ext cx="994038" cy="3605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397" rIns="50397">
            <a:spAutoFit/>
          </a:bodyPr>
          <a:lstStyle>
            <a:lvl1pPr>
              <a:defRPr sz="1700" b="1">
                <a:solidFill>
                  <a:srgbClr val="FFFFFF"/>
                </a:solidFill>
                <a:latin typeface="Arial"/>
                <a:ea typeface="Arial"/>
                <a:cs typeface="Arial"/>
                <a:sym typeface="Arial"/>
              </a:defRPr>
            </a:lvl1pPr>
          </a:lstStyle>
          <a:p>
            <a:r>
              <a:rPr sz="1874"/>
              <a:t>2030</a:t>
            </a:r>
          </a:p>
        </p:txBody>
      </p:sp>
      <p:sp>
        <p:nvSpPr>
          <p:cNvPr id="638" name="L’HF rappresenta un carico economico significativo dovuto ai costi diretti e indiretti associati alla progressione della malattia1"/>
          <p:cNvSpPr txBox="1"/>
          <p:nvPr/>
        </p:nvSpPr>
        <p:spPr>
          <a:xfrm>
            <a:off x="3122669" y="1856521"/>
            <a:ext cx="5781513" cy="8498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397" rIns="50397">
            <a:spAutoFit/>
          </a:bodyPr>
          <a:lstStyle/>
          <a:p>
            <a:pPr algn="ctr">
              <a:defRPr sz="1200">
                <a:latin typeface="Arial"/>
                <a:ea typeface="Arial"/>
                <a:cs typeface="Arial"/>
                <a:sym typeface="Arial"/>
              </a:defRPr>
            </a:pPr>
            <a:r>
              <a:rPr sz="1764" dirty="0">
                <a:solidFill>
                  <a:schemeClr val="accent3"/>
                </a:solidFill>
              </a:rPr>
              <a:t>L’HF </a:t>
            </a:r>
            <a:r>
              <a:rPr sz="1764" dirty="0" err="1">
                <a:solidFill>
                  <a:schemeClr val="accent3"/>
                </a:solidFill>
              </a:rPr>
              <a:t>rappresenta</a:t>
            </a:r>
            <a:r>
              <a:rPr sz="1764" dirty="0">
                <a:solidFill>
                  <a:schemeClr val="accent3"/>
                </a:solidFill>
              </a:rPr>
              <a:t> un </a:t>
            </a:r>
            <a:r>
              <a:rPr sz="1764" dirty="0" err="1">
                <a:solidFill>
                  <a:schemeClr val="accent3"/>
                </a:solidFill>
              </a:rPr>
              <a:t>carico</a:t>
            </a:r>
            <a:r>
              <a:rPr sz="1764" dirty="0">
                <a:solidFill>
                  <a:schemeClr val="accent3"/>
                </a:solidFill>
              </a:rPr>
              <a:t> </a:t>
            </a:r>
            <a:r>
              <a:rPr sz="1764" dirty="0" err="1">
                <a:solidFill>
                  <a:schemeClr val="accent3"/>
                </a:solidFill>
              </a:rPr>
              <a:t>economico</a:t>
            </a:r>
            <a:r>
              <a:rPr sz="1764" dirty="0">
                <a:solidFill>
                  <a:schemeClr val="accent3"/>
                </a:solidFill>
              </a:rPr>
              <a:t> </a:t>
            </a:r>
            <a:r>
              <a:rPr sz="1764" dirty="0" err="1">
                <a:solidFill>
                  <a:schemeClr val="accent3"/>
                </a:solidFill>
              </a:rPr>
              <a:t>significativo</a:t>
            </a:r>
            <a:r>
              <a:rPr sz="1764" dirty="0">
                <a:solidFill>
                  <a:schemeClr val="accent3"/>
                </a:solidFill>
              </a:rPr>
              <a:t> </a:t>
            </a:r>
            <a:r>
              <a:rPr sz="1764" dirty="0" err="1">
                <a:solidFill>
                  <a:schemeClr val="accent3"/>
                </a:solidFill>
              </a:rPr>
              <a:t>dovuto</a:t>
            </a:r>
            <a:r>
              <a:rPr sz="1764" dirty="0">
                <a:solidFill>
                  <a:schemeClr val="accent3"/>
                </a:solidFill>
              </a:rPr>
              <a:t> </a:t>
            </a:r>
            <a:r>
              <a:rPr sz="1764" dirty="0" err="1">
                <a:solidFill>
                  <a:schemeClr val="accent3"/>
                </a:solidFill>
              </a:rPr>
              <a:t>ai</a:t>
            </a:r>
            <a:r>
              <a:rPr sz="1764" dirty="0">
                <a:solidFill>
                  <a:schemeClr val="accent3"/>
                </a:solidFill>
              </a:rPr>
              <a:t> </a:t>
            </a:r>
            <a:r>
              <a:rPr sz="1764" b="1" dirty="0" err="1">
                <a:solidFill>
                  <a:schemeClr val="accent3"/>
                </a:solidFill>
              </a:rPr>
              <a:t>costi</a:t>
            </a:r>
            <a:r>
              <a:rPr sz="1764" b="1" dirty="0">
                <a:solidFill>
                  <a:schemeClr val="accent3"/>
                </a:solidFill>
              </a:rPr>
              <a:t> </a:t>
            </a:r>
            <a:r>
              <a:rPr sz="1764" b="1" dirty="0" err="1">
                <a:solidFill>
                  <a:schemeClr val="accent3"/>
                </a:solidFill>
              </a:rPr>
              <a:t>diretti</a:t>
            </a:r>
            <a:r>
              <a:rPr sz="1764" b="1" dirty="0">
                <a:solidFill>
                  <a:schemeClr val="accent3"/>
                </a:solidFill>
              </a:rPr>
              <a:t> e </a:t>
            </a:r>
            <a:r>
              <a:rPr sz="1764" b="1" dirty="0" err="1">
                <a:solidFill>
                  <a:schemeClr val="accent3"/>
                </a:solidFill>
              </a:rPr>
              <a:t>indiretti</a:t>
            </a:r>
            <a:r>
              <a:rPr sz="1764" b="1" dirty="0">
                <a:solidFill>
                  <a:schemeClr val="accent3"/>
                </a:solidFill>
              </a:rPr>
              <a:t> </a:t>
            </a:r>
            <a:r>
              <a:rPr sz="1764" b="1" dirty="0" err="1">
                <a:solidFill>
                  <a:schemeClr val="accent3"/>
                </a:solidFill>
              </a:rPr>
              <a:t>associati</a:t>
            </a:r>
            <a:r>
              <a:rPr sz="1764" b="1" dirty="0">
                <a:solidFill>
                  <a:schemeClr val="accent3"/>
                </a:solidFill>
              </a:rPr>
              <a:t> </a:t>
            </a:r>
            <a:r>
              <a:rPr sz="1764" b="1" dirty="0" err="1">
                <a:solidFill>
                  <a:schemeClr val="accent3"/>
                </a:solidFill>
              </a:rPr>
              <a:t>alla</a:t>
            </a:r>
            <a:r>
              <a:rPr sz="1764" b="1" dirty="0">
                <a:solidFill>
                  <a:schemeClr val="accent3"/>
                </a:solidFill>
              </a:rPr>
              <a:t> </a:t>
            </a:r>
            <a:r>
              <a:rPr sz="1764" b="1" dirty="0" err="1">
                <a:solidFill>
                  <a:schemeClr val="accent3"/>
                </a:solidFill>
              </a:rPr>
              <a:t>progressione</a:t>
            </a:r>
            <a:r>
              <a:rPr sz="1764" b="1" dirty="0">
                <a:solidFill>
                  <a:schemeClr val="accent3"/>
                </a:solidFill>
              </a:rPr>
              <a:t> </a:t>
            </a:r>
            <a:r>
              <a:rPr sz="1764" b="1" dirty="0" err="1">
                <a:solidFill>
                  <a:schemeClr val="accent3"/>
                </a:solidFill>
              </a:rPr>
              <a:t>della</a:t>
            </a:r>
            <a:r>
              <a:rPr sz="1764" b="1" dirty="0">
                <a:solidFill>
                  <a:schemeClr val="accent3"/>
                </a:solidFill>
              </a:rPr>
              <a:t> malattia</a:t>
            </a:r>
            <a:r>
              <a:rPr sz="1764" b="1" baseline="30000" dirty="0">
                <a:solidFill>
                  <a:schemeClr val="accent3"/>
                </a:solidFill>
              </a:rPr>
              <a:t>1</a:t>
            </a:r>
          </a:p>
        </p:txBody>
      </p:sp>
      <p:sp>
        <p:nvSpPr>
          <p:cNvPr id="639" name="3,4"/>
          <p:cNvSpPr txBox="1"/>
          <p:nvPr/>
        </p:nvSpPr>
        <p:spPr>
          <a:xfrm>
            <a:off x="9044853" y="5160839"/>
            <a:ext cx="838830" cy="3092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7194" tIns="67194" rIns="67194" bIns="67194">
            <a:spAutoFit/>
          </a:bodyPr>
          <a:lstStyle>
            <a:lvl1pPr>
              <a:defRPr sz="1100">
                <a:solidFill>
                  <a:srgbClr val="595959"/>
                </a:solidFill>
                <a:latin typeface="Arial"/>
                <a:ea typeface="Arial"/>
                <a:cs typeface="Arial"/>
                <a:sym typeface="Arial"/>
              </a:defRPr>
            </a:lvl1pPr>
          </a:lstStyle>
          <a:p>
            <a:r>
              <a:rPr sz="1213"/>
              <a:t>3,4</a:t>
            </a:r>
          </a:p>
        </p:txBody>
      </p:sp>
      <p:sp>
        <p:nvSpPr>
          <p:cNvPr id="640" name="70%"/>
          <p:cNvSpPr txBox="1"/>
          <p:nvPr/>
        </p:nvSpPr>
        <p:spPr>
          <a:xfrm>
            <a:off x="6247811" y="2991779"/>
            <a:ext cx="991704" cy="6404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7194" tIns="67194" rIns="67194" bIns="67194">
            <a:spAutoFit/>
          </a:bodyPr>
          <a:lstStyle/>
          <a:p>
            <a:pPr>
              <a:defRPr sz="3200" b="1">
                <a:solidFill>
                  <a:srgbClr val="595959"/>
                </a:solidFill>
                <a:latin typeface="Arial"/>
                <a:ea typeface="Arial"/>
                <a:cs typeface="Arial"/>
                <a:sym typeface="Arial"/>
              </a:defRPr>
            </a:pPr>
            <a:r>
              <a:rPr sz="3527"/>
              <a:t>70</a:t>
            </a:r>
            <a:r>
              <a:rPr sz="3086"/>
              <a:t>%</a:t>
            </a:r>
          </a:p>
        </p:txBody>
      </p:sp>
      <p:sp>
        <p:nvSpPr>
          <p:cNvPr id="641" name="Del costo dell’HF dovuto alle ospedalizzazioni2"/>
          <p:cNvSpPr txBox="1"/>
          <p:nvPr/>
        </p:nvSpPr>
        <p:spPr>
          <a:xfrm>
            <a:off x="7216553" y="3089976"/>
            <a:ext cx="2480894" cy="5143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7194" tIns="67194" rIns="67194" bIns="67194">
            <a:spAutoFit/>
          </a:bodyPr>
          <a:lstStyle/>
          <a:p>
            <a:pPr>
              <a:defRPr sz="1200">
                <a:solidFill>
                  <a:srgbClr val="595959"/>
                </a:solidFill>
                <a:latin typeface="Arial"/>
                <a:ea typeface="Arial"/>
                <a:cs typeface="Arial"/>
                <a:sym typeface="Arial"/>
              </a:defRPr>
            </a:pPr>
            <a:r>
              <a:rPr sz="1323"/>
              <a:t>Del costo </a:t>
            </a:r>
            <a:r>
              <a:rPr sz="1323">
                <a:solidFill>
                  <a:srgbClr val="000000"/>
                </a:solidFill>
              </a:rPr>
              <a:t>dell’HF</a:t>
            </a:r>
            <a:br>
              <a:rPr sz="1323">
                <a:solidFill>
                  <a:srgbClr val="000000"/>
                </a:solidFill>
              </a:rPr>
            </a:br>
            <a:r>
              <a:rPr sz="1323" b="1"/>
              <a:t>dovuto alle ospedalizzazioni</a:t>
            </a:r>
            <a:r>
              <a:rPr sz="1323" baseline="30000"/>
              <a:t>2</a:t>
            </a:r>
          </a:p>
        </p:txBody>
      </p:sp>
      <p:grpSp>
        <p:nvGrpSpPr>
          <p:cNvPr id="672" name="Raggruppa"/>
          <p:cNvGrpSpPr/>
          <p:nvPr/>
        </p:nvGrpSpPr>
        <p:grpSpPr>
          <a:xfrm>
            <a:off x="2950071" y="3205759"/>
            <a:ext cx="3269216" cy="314989"/>
            <a:chOff x="0" y="-2"/>
            <a:chExt cx="2965773" cy="285752"/>
          </a:xfrm>
        </p:grpSpPr>
        <p:grpSp>
          <p:nvGrpSpPr>
            <p:cNvPr id="644" name="Raggruppa"/>
            <p:cNvGrpSpPr/>
            <p:nvPr/>
          </p:nvGrpSpPr>
          <p:grpSpPr>
            <a:xfrm>
              <a:off x="0" y="-2"/>
              <a:ext cx="287568" cy="285752"/>
              <a:chOff x="0" y="-1"/>
              <a:chExt cx="287566" cy="285750"/>
            </a:xfrm>
          </p:grpSpPr>
          <p:sp>
            <p:nvSpPr>
              <p:cNvPr id="642" name="Ovale"/>
              <p:cNvSpPr/>
              <p:nvPr/>
            </p:nvSpPr>
            <p:spPr>
              <a:xfrm>
                <a:off x="0" y="-1"/>
                <a:ext cx="287566" cy="285750"/>
              </a:xfrm>
              <a:prstGeom prst="ellipse">
                <a:avLst/>
              </a:prstGeom>
              <a:solidFill>
                <a:srgbClr val="92D050"/>
              </a:solidFill>
              <a:ln w="12700" cap="flat">
                <a:noFill/>
                <a:miter lim="400000"/>
              </a:ln>
              <a:effectLst/>
            </p:spPr>
            <p:txBody>
              <a:bodyPr wrap="square" lIns="50397" tIns="50397" rIns="50397" bIns="50397" numCol="1" anchor="ctr">
                <a:noAutofit/>
              </a:bodyPr>
              <a:lstStyle/>
              <a:p>
                <a:pPr algn="ctr">
                  <a:defRPr baseline="30000">
                    <a:solidFill>
                      <a:srgbClr val="FFFFFF"/>
                    </a:solidFill>
                    <a:latin typeface="Arial"/>
                    <a:ea typeface="Arial"/>
                    <a:cs typeface="Arial"/>
                    <a:sym typeface="Arial"/>
                  </a:defRPr>
                </a:pPr>
                <a:endParaRPr/>
              </a:p>
            </p:txBody>
          </p:sp>
          <p:sp>
            <p:nvSpPr>
              <p:cNvPr id="643" name="$"/>
              <p:cNvSpPr txBox="1"/>
              <p:nvPr/>
            </p:nvSpPr>
            <p:spPr>
              <a:xfrm>
                <a:off x="85615" y="26013"/>
                <a:ext cx="116336" cy="2337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a:solidFill>
                      <a:srgbClr val="FFFFFF"/>
                    </a:solidFill>
                    <a:latin typeface="Arial"/>
                    <a:ea typeface="Arial"/>
                    <a:cs typeface="Arial"/>
                    <a:sym typeface="Arial"/>
                  </a:defRPr>
                </a:lvl1pPr>
              </a:lstStyle>
              <a:p>
                <a:r>
                  <a:t>$</a:t>
                </a:r>
              </a:p>
            </p:txBody>
          </p:sp>
        </p:grpSp>
        <p:grpSp>
          <p:nvGrpSpPr>
            <p:cNvPr id="647" name="Raggruppa"/>
            <p:cNvGrpSpPr/>
            <p:nvPr/>
          </p:nvGrpSpPr>
          <p:grpSpPr>
            <a:xfrm>
              <a:off x="297578" y="-2"/>
              <a:ext cx="287568" cy="285752"/>
              <a:chOff x="0" y="-1"/>
              <a:chExt cx="287566" cy="285750"/>
            </a:xfrm>
          </p:grpSpPr>
          <p:sp>
            <p:nvSpPr>
              <p:cNvPr id="645" name="Ovale"/>
              <p:cNvSpPr/>
              <p:nvPr/>
            </p:nvSpPr>
            <p:spPr>
              <a:xfrm>
                <a:off x="0" y="-1"/>
                <a:ext cx="287566" cy="285750"/>
              </a:xfrm>
              <a:prstGeom prst="ellipse">
                <a:avLst/>
              </a:prstGeom>
              <a:solidFill>
                <a:srgbClr val="92D050"/>
              </a:solidFill>
              <a:ln w="12700" cap="flat">
                <a:noFill/>
                <a:miter lim="400000"/>
              </a:ln>
              <a:effectLst/>
            </p:spPr>
            <p:txBody>
              <a:bodyPr wrap="square" lIns="50397" tIns="50397" rIns="50397" bIns="50397" numCol="1" anchor="ctr">
                <a:noAutofit/>
              </a:bodyPr>
              <a:lstStyle/>
              <a:p>
                <a:pPr algn="ctr">
                  <a:defRPr baseline="30000">
                    <a:solidFill>
                      <a:srgbClr val="FFFFFF"/>
                    </a:solidFill>
                    <a:latin typeface="Arial"/>
                    <a:ea typeface="Arial"/>
                    <a:cs typeface="Arial"/>
                    <a:sym typeface="Arial"/>
                  </a:defRPr>
                </a:pPr>
                <a:endParaRPr/>
              </a:p>
            </p:txBody>
          </p:sp>
          <p:sp>
            <p:nvSpPr>
              <p:cNvPr id="646" name="$"/>
              <p:cNvSpPr txBox="1"/>
              <p:nvPr/>
            </p:nvSpPr>
            <p:spPr>
              <a:xfrm>
                <a:off x="85615" y="26013"/>
                <a:ext cx="116336" cy="2337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a:solidFill>
                      <a:srgbClr val="FFFFFF"/>
                    </a:solidFill>
                    <a:latin typeface="Arial"/>
                    <a:ea typeface="Arial"/>
                    <a:cs typeface="Arial"/>
                    <a:sym typeface="Arial"/>
                  </a:defRPr>
                </a:lvl1pPr>
              </a:lstStyle>
              <a:p>
                <a:r>
                  <a:t>$</a:t>
                </a:r>
              </a:p>
            </p:txBody>
          </p:sp>
        </p:grpSp>
        <p:grpSp>
          <p:nvGrpSpPr>
            <p:cNvPr id="650" name="Raggruppa"/>
            <p:cNvGrpSpPr/>
            <p:nvPr/>
          </p:nvGrpSpPr>
          <p:grpSpPr>
            <a:xfrm>
              <a:off x="595156" y="-2"/>
              <a:ext cx="287568" cy="285752"/>
              <a:chOff x="0" y="-1"/>
              <a:chExt cx="287566" cy="285750"/>
            </a:xfrm>
          </p:grpSpPr>
          <p:sp>
            <p:nvSpPr>
              <p:cNvPr id="648" name="Ovale"/>
              <p:cNvSpPr/>
              <p:nvPr/>
            </p:nvSpPr>
            <p:spPr>
              <a:xfrm>
                <a:off x="0" y="-1"/>
                <a:ext cx="287566" cy="285750"/>
              </a:xfrm>
              <a:prstGeom prst="ellipse">
                <a:avLst/>
              </a:prstGeom>
              <a:solidFill>
                <a:srgbClr val="92D050"/>
              </a:solidFill>
              <a:ln w="12700" cap="flat">
                <a:noFill/>
                <a:miter lim="400000"/>
              </a:ln>
              <a:effectLst/>
            </p:spPr>
            <p:txBody>
              <a:bodyPr wrap="square" lIns="50397" tIns="50397" rIns="50397" bIns="50397" numCol="1" anchor="ctr">
                <a:noAutofit/>
              </a:bodyPr>
              <a:lstStyle/>
              <a:p>
                <a:pPr algn="ctr">
                  <a:defRPr baseline="30000">
                    <a:solidFill>
                      <a:srgbClr val="FFFFFF"/>
                    </a:solidFill>
                    <a:latin typeface="Arial"/>
                    <a:ea typeface="Arial"/>
                    <a:cs typeface="Arial"/>
                    <a:sym typeface="Arial"/>
                  </a:defRPr>
                </a:pPr>
                <a:endParaRPr/>
              </a:p>
            </p:txBody>
          </p:sp>
          <p:sp>
            <p:nvSpPr>
              <p:cNvPr id="649" name="$"/>
              <p:cNvSpPr txBox="1"/>
              <p:nvPr/>
            </p:nvSpPr>
            <p:spPr>
              <a:xfrm>
                <a:off x="85615" y="26013"/>
                <a:ext cx="116336" cy="2337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a:solidFill>
                      <a:srgbClr val="FFFFFF"/>
                    </a:solidFill>
                    <a:latin typeface="Arial"/>
                    <a:ea typeface="Arial"/>
                    <a:cs typeface="Arial"/>
                    <a:sym typeface="Arial"/>
                  </a:defRPr>
                </a:lvl1pPr>
              </a:lstStyle>
              <a:p>
                <a:r>
                  <a:t>$</a:t>
                </a:r>
              </a:p>
            </p:txBody>
          </p:sp>
        </p:grpSp>
        <p:grpSp>
          <p:nvGrpSpPr>
            <p:cNvPr id="653" name="Raggruppa"/>
            <p:cNvGrpSpPr/>
            <p:nvPr/>
          </p:nvGrpSpPr>
          <p:grpSpPr>
            <a:xfrm>
              <a:off x="892735" y="-2"/>
              <a:ext cx="287568" cy="285752"/>
              <a:chOff x="0" y="-1"/>
              <a:chExt cx="287566" cy="285750"/>
            </a:xfrm>
          </p:grpSpPr>
          <p:sp>
            <p:nvSpPr>
              <p:cNvPr id="651" name="Ovale"/>
              <p:cNvSpPr/>
              <p:nvPr/>
            </p:nvSpPr>
            <p:spPr>
              <a:xfrm>
                <a:off x="0" y="-1"/>
                <a:ext cx="287566" cy="285750"/>
              </a:xfrm>
              <a:prstGeom prst="ellipse">
                <a:avLst/>
              </a:prstGeom>
              <a:solidFill>
                <a:srgbClr val="92D050"/>
              </a:solidFill>
              <a:ln w="12700" cap="flat">
                <a:noFill/>
                <a:miter lim="400000"/>
              </a:ln>
              <a:effectLst/>
            </p:spPr>
            <p:txBody>
              <a:bodyPr wrap="square" lIns="50397" tIns="50397" rIns="50397" bIns="50397" numCol="1" anchor="ctr">
                <a:noAutofit/>
              </a:bodyPr>
              <a:lstStyle/>
              <a:p>
                <a:pPr algn="ctr">
                  <a:defRPr baseline="30000">
                    <a:solidFill>
                      <a:srgbClr val="FFFFFF"/>
                    </a:solidFill>
                    <a:latin typeface="Arial"/>
                    <a:ea typeface="Arial"/>
                    <a:cs typeface="Arial"/>
                    <a:sym typeface="Arial"/>
                  </a:defRPr>
                </a:pPr>
                <a:endParaRPr/>
              </a:p>
            </p:txBody>
          </p:sp>
          <p:sp>
            <p:nvSpPr>
              <p:cNvPr id="652" name="$"/>
              <p:cNvSpPr txBox="1"/>
              <p:nvPr/>
            </p:nvSpPr>
            <p:spPr>
              <a:xfrm>
                <a:off x="85615" y="26013"/>
                <a:ext cx="116336" cy="2337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a:solidFill>
                      <a:srgbClr val="FFFFFF"/>
                    </a:solidFill>
                    <a:latin typeface="Arial"/>
                    <a:ea typeface="Arial"/>
                    <a:cs typeface="Arial"/>
                    <a:sym typeface="Arial"/>
                  </a:defRPr>
                </a:lvl1pPr>
              </a:lstStyle>
              <a:p>
                <a:r>
                  <a:t>$</a:t>
                </a:r>
              </a:p>
            </p:txBody>
          </p:sp>
        </p:grpSp>
        <p:grpSp>
          <p:nvGrpSpPr>
            <p:cNvPr id="656" name="Raggruppa"/>
            <p:cNvGrpSpPr/>
            <p:nvPr/>
          </p:nvGrpSpPr>
          <p:grpSpPr>
            <a:xfrm>
              <a:off x="2083048" y="-2"/>
              <a:ext cx="287568" cy="285752"/>
              <a:chOff x="0" y="-1"/>
              <a:chExt cx="287566" cy="285750"/>
            </a:xfrm>
          </p:grpSpPr>
          <p:sp>
            <p:nvSpPr>
              <p:cNvPr id="654" name="Ovale"/>
              <p:cNvSpPr/>
              <p:nvPr/>
            </p:nvSpPr>
            <p:spPr>
              <a:xfrm>
                <a:off x="0" y="-1"/>
                <a:ext cx="287566" cy="285750"/>
              </a:xfrm>
              <a:prstGeom prst="ellipse">
                <a:avLst/>
              </a:prstGeom>
              <a:solidFill>
                <a:srgbClr val="808080"/>
              </a:solidFill>
              <a:ln w="12700" cap="flat">
                <a:noFill/>
                <a:miter lim="400000"/>
              </a:ln>
              <a:effectLst/>
            </p:spPr>
            <p:txBody>
              <a:bodyPr wrap="square" lIns="50397" tIns="50397" rIns="50397" bIns="50397" numCol="1" anchor="ctr">
                <a:noAutofit/>
              </a:bodyPr>
              <a:lstStyle/>
              <a:p>
                <a:pPr algn="ctr">
                  <a:defRPr baseline="30000">
                    <a:solidFill>
                      <a:srgbClr val="FFFFFF"/>
                    </a:solidFill>
                    <a:latin typeface="Arial"/>
                    <a:ea typeface="Arial"/>
                    <a:cs typeface="Arial"/>
                    <a:sym typeface="Arial"/>
                  </a:defRPr>
                </a:pPr>
                <a:endParaRPr/>
              </a:p>
            </p:txBody>
          </p:sp>
          <p:sp>
            <p:nvSpPr>
              <p:cNvPr id="655" name="$"/>
              <p:cNvSpPr txBox="1"/>
              <p:nvPr/>
            </p:nvSpPr>
            <p:spPr>
              <a:xfrm>
                <a:off x="85615" y="26013"/>
                <a:ext cx="116336" cy="2337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a:solidFill>
                      <a:srgbClr val="FFFFFF"/>
                    </a:solidFill>
                    <a:latin typeface="Arial"/>
                    <a:ea typeface="Arial"/>
                    <a:cs typeface="Arial"/>
                    <a:sym typeface="Arial"/>
                  </a:defRPr>
                </a:lvl1pPr>
              </a:lstStyle>
              <a:p>
                <a:r>
                  <a:t>$</a:t>
                </a:r>
              </a:p>
            </p:txBody>
          </p:sp>
        </p:grpSp>
        <p:grpSp>
          <p:nvGrpSpPr>
            <p:cNvPr id="659" name="Raggruppa"/>
            <p:cNvGrpSpPr/>
            <p:nvPr/>
          </p:nvGrpSpPr>
          <p:grpSpPr>
            <a:xfrm>
              <a:off x="2678205" y="-2"/>
              <a:ext cx="287568" cy="285752"/>
              <a:chOff x="0" y="-1"/>
              <a:chExt cx="287566" cy="285750"/>
            </a:xfrm>
          </p:grpSpPr>
          <p:sp>
            <p:nvSpPr>
              <p:cNvPr id="657" name="Ovale"/>
              <p:cNvSpPr/>
              <p:nvPr/>
            </p:nvSpPr>
            <p:spPr>
              <a:xfrm>
                <a:off x="0" y="-1"/>
                <a:ext cx="287566" cy="285750"/>
              </a:xfrm>
              <a:prstGeom prst="ellipse">
                <a:avLst/>
              </a:prstGeom>
              <a:solidFill>
                <a:srgbClr val="808080"/>
              </a:solidFill>
              <a:ln w="12700" cap="flat">
                <a:noFill/>
                <a:miter lim="400000"/>
              </a:ln>
              <a:effectLst/>
            </p:spPr>
            <p:txBody>
              <a:bodyPr wrap="square" lIns="50397" tIns="50397" rIns="50397" bIns="50397" numCol="1" anchor="ctr">
                <a:noAutofit/>
              </a:bodyPr>
              <a:lstStyle/>
              <a:p>
                <a:pPr algn="ctr">
                  <a:defRPr baseline="30000">
                    <a:solidFill>
                      <a:srgbClr val="FFFFFF"/>
                    </a:solidFill>
                    <a:latin typeface="Arial"/>
                    <a:ea typeface="Arial"/>
                    <a:cs typeface="Arial"/>
                    <a:sym typeface="Arial"/>
                  </a:defRPr>
                </a:pPr>
                <a:endParaRPr/>
              </a:p>
            </p:txBody>
          </p:sp>
          <p:sp>
            <p:nvSpPr>
              <p:cNvPr id="658" name="$"/>
              <p:cNvSpPr txBox="1"/>
              <p:nvPr/>
            </p:nvSpPr>
            <p:spPr>
              <a:xfrm>
                <a:off x="85615" y="26013"/>
                <a:ext cx="116336" cy="2337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a:solidFill>
                      <a:srgbClr val="FFFFFF"/>
                    </a:solidFill>
                    <a:latin typeface="Arial"/>
                    <a:ea typeface="Arial"/>
                    <a:cs typeface="Arial"/>
                    <a:sym typeface="Arial"/>
                  </a:defRPr>
                </a:lvl1pPr>
              </a:lstStyle>
              <a:p>
                <a:r>
                  <a:t>$</a:t>
                </a:r>
              </a:p>
            </p:txBody>
          </p:sp>
        </p:grpSp>
        <p:grpSp>
          <p:nvGrpSpPr>
            <p:cNvPr id="662" name="Raggruppa"/>
            <p:cNvGrpSpPr/>
            <p:nvPr/>
          </p:nvGrpSpPr>
          <p:grpSpPr>
            <a:xfrm>
              <a:off x="1190313" y="-2"/>
              <a:ext cx="287568" cy="285752"/>
              <a:chOff x="0" y="-1"/>
              <a:chExt cx="287566" cy="285750"/>
            </a:xfrm>
          </p:grpSpPr>
          <p:sp>
            <p:nvSpPr>
              <p:cNvPr id="660" name="Ovale"/>
              <p:cNvSpPr/>
              <p:nvPr/>
            </p:nvSpPr>
            <p:spPr>
              <a:xfrm>
                <a:off x="0" y="-1"/>
                <a:ext cx="287566" cy="285750"/>
              </a:xfrm>
              <a:prstGeom prst="ellipse">
                <a:avLst/>
              </a:prstGeom>
              <a:solidFill>
                <a:srgbClr val="92D050"/>
              </a:solidFill>
              <a:ln w="12700" cap="flat">
                <a:noFill/>
                <a:miter lim="400000"/>
              </a:ln>
              <a:effectLst/>
            </p:spPr>
            <p:txBody>
              <a:bodyPr wrap="square" lIns="50397" tIns="50397" rIns="50397" bIns="50397" numCol="1" anchor="ctr">
                <a:noAutofit/>
              </a:bodyPr>
              <a:lstStyle/>
              <a:p>
                <a:pPr algn="ctr">
                  <a:defRPr baseline="30000">
                    <a:solidFill>
                      <a:srgbClr val="FFFFFF"/>
                    </a:solidFill>
                    <a:latin typeface="Arial"/>
                    <a:ea typeface="Arial"/>
                    <a:cs typeface="Arial"/>
                    <a:sym typeface="Arial"/>
                  </a:defRPr>
                </a:pPr>
                <a:endParaRPr/>
              </a:p>
            </p:txBody>
          </p:sp>
          <p:sp>
            <p:nvSpPr>
              <p:cNvPr id="661" name="$"/>
              <p:cNvSpPr txBox="1"/>
              <p:nvPr/>
            </p:nvSpPr>
            <p:spPr>
              <a:xfrm>
                <a:off x="85615" y="26013"/>
                <a:ext cx="116336" cy="2337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a:solidFill>
                      <a:srgbClr val="FFFFFF"/>
                    </a:solidFill>
                    <a:latin typeface="Arial"/>
                    <a:ea typeface="Arial"/>
                    <a:cs typeface="Arial"/>
                    <a:sym typeface="Arial"/>
                  </a:defRPr>
                </a:lvl1pPr>
              </a:lstStyle>
              <a:p>
                <a:r>
                  <a:t>$</a:t>
                </a:r>
              </a:p>
            </p:txBody>
          </p:sp>
        </p:grpSp>
        <p:grpSp>
          <p:nvGrpSpPr>
            <p:cNvPr id="665" name="Raggruppa"/>
            <p:cNvGrpSpPr/>
            <p:nvPr/>
          </p:nvGrpSpPr>
          <p:grpSpPr>
            <a:xfrm>
              <a:off x="1487891" y="-2"/>
              <a:ext cx="287568" cy="285752"/>
              <a:chOff x="0" y="-1"/>
              <a:chExt cx="287566" cy="285750"/>
            </a:xfrm>
          </p:grpSpPr>
          <p:sp>
            <p:nvSpPr>
              <p:cNvPr id="663" name="Ovale"/>
              <p:cNvSpPr/>
              <p:nvPr/>
            </p:nvSpPr>
            <p:spPr>
              <a:xfrm>
                <a:off x="0" y="-1"/>
                <a:ext cx="287566" cy="285750"/>
              </a:xfrm>
              <a:prstGeom prst="ellipse">
                <a:avLst/>
              </a:prstGeom>
              <a:solidFill>
                <a:srgbClr val="92D050"/>
              </a:solidFill>
              <a:ln w="12700" cap="flat">
                <a:noFill/>
                <a:miter lim="400000"/>
              </a:ln>
              <a:effectLst/>
            </p:spPr>
            <p:txBody>
              <a:bodyPr wrap="square" lIns="50397" tIns="50397" rIns="50397" bIns="50397" numCol="1" anchor="ctr">
                <a:noAutofit/>
              </a:bodyPr>
              <a:lstStyle/>
              <a:p>
                <a:pPr algn="ctr">
                  <a:defRPr baseline="30000">
                    <a:solidFill>
                      <a:srgbClr val="FFFFFF"/>
                    </a:solidFill>
                    <a:latin typeface="Arial"/>
                    <a:ea typeface="Arial"/>
                    <a:cs typeface="Arial"/>
                    <a:sym typeface="Arial"/>
                  </a:defRPr>
                </a:pPr>
                <a:endParaRPr/>
              </a:p>
            </p:txBody>
          </p:sp>
          <p:sp>
            <p:nvSpPr>
              <p:cNvPr id="664" name="$"/>
              <p:cNvSpPr txBox="1"/>
              <p:nvPr/>
            </p:nvSpPr>
            <p:spPr>
              <a:xfrm>
                <a:off x="85615" y="26013"/>
                <a:ext cx="116336" cy="2337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a:solidFill>
                      <a:srgbClr val="FFFFFF"/>
                    </a:solidFill>
                    <a:latin typeface="Arial"/>
                    <a:ea typeface="Arial"/>
                    <a:cs typeface="Arial"/>
                    <a:sym typeface="Arial"/>
                  </a:defRPr>
                </a:lvl1pPr>
              </a:lstStyle>
              <a:p>
                <a:r>
                  <a:t>$</a:t>
                </a:r>
              </a:p>
            </p:txBody>
          </p:sp>
        </p:grpSp>
        <p:grpSp>
          <p:nvGrpSpPr>
            <p:cNvPr id="668" name="Raggruppa"/>
            <p:cNvGrpSpPr/>
            <p:nvPr/>
          </p:nvGrpSpPr>
          <p:grpSpPr>
            <a:xfrm>
              <a:off x="1785470" y="-2"/>
              <a:ext cx="287568" cy="285752"/>
              <a:chOff x="0" y="-1"/>
              <a:chExt cx="287566" cy="285750"/>
            </a:xfrm>
          </p:grpSpPr>
          <p:sp>
            <p:nvSpPr>
              <p:cNvPr id="666" name="Ovale"/>
              <p:cNvSpPr/>
              <p:nvPr/>
            </p:nvSpPr>
            <p:spPr>
              <a:xfrm>
                <a:off x="0" y="-1"/>
                <a:ext cx="287566" cy="285750"/>
              </a:xfrm>
              <a:prstGeom prst="ellipse">
                <a:avLst/>
              </a:prstGeom>
              <a:solidFill>
                <a:srgbClr val="92D050"/>
              </a:solidFill>
              <a:ln w="12700" cap="flat">
                <a:noFill/>
                <a:miter lim="400000"/>
              </a:ln>
              <a:effectLst/>
            </p:spPr>
            <p:txBody>
              <a:bodyPr wrap="square" lIns="50397" tIns="50397" rIns="50397" bIns="50397" numCol="1" anchor="ctr">
                <a:noAutofit/>
              </a:bodyPr>
              <a:lstStyle/>
              <a:p>
                <a:pPr algn="ctr">
                  <a:defRPr baseline="30000">
                    <a:solidFill>
                      <a:srgbClr val="FFFFFF"/>
                    </a:solidFill>
                    <a:latin typeface="Arial"/>
                    <a:ea typeface="Arial"/>
                    <a:cs typeface="Arial"/>
                    <a:sym typeface="Arial"/>
                  </a:defRPr>
                </a:pPr>
                <a:endParaRPr/>
              </a:p>
            </p:txBody>
          </p:sp>
          <p:sp>
            <p:nvSpPr>
              <p:cNvPr id="667" name="$"/>
              <p:cNvSpPr txBox="1"/>
              <p:nvPr/>
            </p:nvSpPr>
            <p:spPr>
              <a:xfrm>
                <a:off x="85615" y="26013"/>
                <a:ext cx="116336" cy="2337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a:solidFill>
                      <a:srgbClr val="FFFFFF"/>
                    </a:solidFill>
                    <a:latin typeface="Arial"/>
                    <a:ea typeface="Arial"/>
                    <a:cs typeface="Arial"/>
                    <a:sym typeface="Arial"/>
                  </a:defRPr>
                </a:lvl1pPr>
              </a:lstStyle>
              <a:p>
                <a:r>
                  <a:t>$</a:t>
                </a:r>
              </a:p>
            </p:txBody>
          </p:sp>
        </p:grpSp>
        <p:grpSp>
          <p:nvGrpSpPr>
            <p:cNvPr id="671" name="Raggruppa"/>
            <p:cNvGrpSpPr/>
            <p:nvPr/>
          </p:nvGrpSpPr>
          <p:grpSpPr>
            <a:xfrm>
              <a:off x="2380626" y="-2"/>
              <a:ext cx="287568" cy="285752"/>
              <a:chOff x="0" y="-1"/>
              <a:chExt cx="287566" cy="285750"/>
            </a:xfrm>
          </p:grpSpPr>
          <p:sp>
            <p:nvSpPr>
              <p:cNvPr id="669" name="Ovale"/>
              <p:cNvSpPr/>
              <p:nvPr/>
            </p:nvSpPr>
            <p:spPr>
              <a:xfrm>
                <a:off x="0" y="-1"/>
                <a:ext cx="287566" cy="285750"/>
              </a:xfrm>
              <a:prstGeom prst="ellipse">
                <a:avLst/>
              </a:prstGeom>
              <a:solidFill>
                <a:srgbClr val="808080"/>
              </a:solidFill>
              <a:ln w="12700" cap="flat">
                <a:noFill/>
                <a:miter lim="400000"/>
              </a:ln>
              <a:effectLst/>
            </p:spPr>
            <p:txBody>
              <a:bodyPr wrap="square" lIns="50397" tIns="50397" rIns="50397" bIns="50397" numCol="1" anchor="ctr">
                <a:noAutofit/>
              </a:bodyPr>
              <a:lstStyle/>
              <a:p>
                <a:pPr algn="ctr">
                  <a:defRPr baseline="30000">
                    <a:solidFill>
                      <a:srgbClr val="FFFFFF"/>
                    </a:solidFill>
                    <a:latin typeface="Arial"/>
                    <a:ea typeface="Arial"/>
                    <a:cs typeface="Arial"/>
                    <a:sym typeface="Arial"/>
                  </a:defRPr>
                </a:pPr>
                <a:endParaRPr/>
              </a:p>
            </p:txBody>
          </p:sp>
          <p:sp>
            <p:nvSpPr>
              <p:cNvPr id="670" name="$"/>
              <p:cNvSpPr txBox="1"/>
              <p:nvPr/>
            </p:nvSpPr>
            <p:spPr>
              <a:xfrm>
                <a:off x="85615" y="26013"/>
                <a:ext cx="116336" cy="2337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a:solidFill>
                      <a:srgbClr val="FFFFFF"/>
                    </a:solidFill>
                    <a:latin typeface="Arial"/>
                    <a:ea typeface="Arial"/>
                    <a:cs typeface="Arial"/>
                    <a:sym typeface="Arial"/>
                  </a:defRPr>
                </a:lvl1pPr>
              </a:lstStyle>
              <a:p>
                <a:r>
                  <a:t>$</a:t>
                </a: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347"/>
          <p:cNvSpPr txBox="1">
            <a:spLocks noChangeArrowheads="1"/>
          </p:cNvSpPr>
          <p:nvPr/>
        </p:nvSpPr>
        <p:spPr bwMode="auto">
          <a:xfrm>
            <a:off x="120509" y="741963"/>
            <a:ext cx="10079567" cy="40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spcBef>
                <a:spcPct val="0"/>
              </a:spcBef>
              <a:spcAft>
                <a:spcPct val="0"/>
              </a:spcAft>
              <a:buFontTx/>
              <a:buNone/>
            </a:pPr>
            <a:r>
              <a:rPr lang="it-IT" altLang="it-IT" sz="2205" b="1" dirty="0">
                <a:solidFill>
                  <a:schemeClr val="bg1"/>
                </a:solidFill>
                <a:latin typeface="Calibri" panose="020F0502020204030204" pitchFamily="34" charset="0"/>
                <a:ea typeface="+mj-ea"/>
                <a:cs typeface="Calibri" panose="020F0502020204030204" pitchFamily="34" charset="0"/>
              </a:rPr>
              <a:t>Schema di fisiopatologia globale della insufficienza cardiaca</a:t>
            </a:r>
          </a:p>
        </p:txBody>
      </p:sp>
      <p:sp>
        <p:nvSpPr>
          <p:cNvPr id="701" name="CasellaDiTesto 700"/>
          <p:cNvSpPr txBox="1"/>
          <p:nvPr/>
        </p:nvSpPr>
        <p:spPr bwMode="auto">
          <a:xfrm>
            <a:off x="1029813" y="6352192"/>
            <a:ext cx="2786236" cy="407932"/>
          </a:xfrm>
          <a:prstGeom prst="rect">
            <a:avLst/>
          </a:prstGeom>
          <a:solidFill>
            <a:schemeClr val="tx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eaLnBrk="0" fontAlgn="base" hangingPunct="0">
              <a:spcBef>
                <a:spcPct val="0"/>
              </a:spcBef>
              <a:spcAft>
                <a:spcPct val="0"/>
              </a:spcAft>
              <a:defRPr/>
            </a:pPr>
            <a:r>
              <a:rPr lang="it-IT" sz="2205" b="1" dirty="0">
                <a:solidFill>
                  <a:srgbClr val="000040"/>
                </a:solidFill>
                <a:latin typeface="Calibri" pitchFamily="34" charset="0"/>
              </a:rPr>
              <a:t>Insufficienza cardiaca</a:t>
            </a:r>
          </a:p>
        </p:txBody>
      </p:sp>
      <p:cxnSp>
        <p:nvCxnSpPr>
          <p:cNvPr id="36882" name="Connettore 2 702"/>
          <p:cNvCxnSpPr>
            <a:cxnSpLocks noChangeShapeType="1"/>
          </p:cNvCxnSpPr>
          <p:nvPr/>
        </p:nvCxnSpPr>
        <p:spPr bwMode="auto">
          <a:xfrm rot="16200000" flipH="1">
            <a:off x="1790668" y="5853411"/>
            <a:ext cx="827715" cy="145425"/>
          </a:xfrm>
          <a:prstGeom prst="straightConnector1">
            <a:avLst/>
          </a:prstGeom>
          <a:noFill/>
          <a:ln w="76200" algn="ctr">
            <a:solidFill>
              <a:schemeClr val="tx2"/>
            </a:solidFill>
            <a:round/>
            <a:headEnd/>
            <a:tailEnd type="arrow" w="med" len="med"/>
          </a:ln>
          <a:extLst>
            <a:ext uri="{909E8E84-426E-40DD-AFC4-6F175D3DCCD1}">
              <a14:hiddenFill xmlns:a14="http://schemas.microsoft.com/office/drawing/2010/main">
                <a:noFill/>
              </a14:hiddenFill>
            </a:ext>
          </a:extLst>
        </p:spPr>
      </p:cxnSp>
      <p:grpSp>
        <p:nvGrpSpPr>
          <p:cNvPr id="139271" name="Gruppo 358"/>
          <p:cNvGrpSpPr>
            <a:grpSpLocks/>
          </p:cNvGrpSpPr>
          <p:nvPr/>
        </p:nvGrpSpPr>
        <p:grpSpPr bwMode="auto">
          <a:xfrm>
            <a:off x="459427" y="1181199"/>
            <a:ext cx="8822448" cy="5577032"/>
            <a:chOff x="450851" y="1071546"/>
            <a:chExt cx="8667749" cy="5059082"/>
          </a:xfrm>
        </p:grpSpPr>
        <p:sp>
          <p:nvSpPr>
            <p:cNvPr id="139272" name="Text Box 349"/>
            <p:cNvSpPr txBox="1">
              <a:spLocks noChangeArrowheads="1"/>
            </p:cNvSpPr>
            <p:nvPr/>
          </p:nvSpPr>
          <p:spPr bwMode="auto">
            <a:xfrm>
              <a:off x="5665791" y="5703347"/>
              <a:ext cx="622399" cy="42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FontTx/>
                <a:buNone/>
              </a:pPr>
              <a:r>
                <a:rPr lang="it-IT" altLang="it-IT" sz="2646" b="1" i="1" dirty="0">
                  <a:solidFill>
                    <a:srgbClr val="000040"/>
                  </a:solidFill>
                  <a:latin typeface="Trebuchet MS" pitchFamily="34" charset="0"/>
                </a:rPr>
                <a:t>(5)</a:t>
              </a:r>
            </a:p>
          </p:txBody>
        </p:sp>
        <p:grpSp>
          <p:nvGrpSpPr>
            <p:cNvPr id="139273" name="Group 2"/>
            <p:cNvGrpSpPr>
              <a:grpSpLocks/>
            </p:cNvGrpSpPr>
            <p:nvPr/>
          </p:nvGrpSpPr>
          <p:grpSpPr bwMode="auto">
            <a:xfrm>
              <a:off x="450851" y="1142999"/>
              <a:ext cx="8667749" cy="4454862"/>
              <a:chOff x="130" y="768"/>
              <a:chExt cx="5498" cy="3177"/>
            </a:xfrm>
          </p:grpSpPr>
          <p:sp>
            <p:nvSpPr>
              <p:cNvPr id="139286" name="Line 3"/>
              <p:cNvSpPr>
                <a:spLocks noChangeShapeType="1"/>
              </p:cNvSpPr>
              <p:nvPr/>
            </p:nvSpPr>
            <p:spPr bwMode="auto">
              <a:xfrm>
                <a:off x="5196" y="1807"/>
                <a:ext cx="0" cy="104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40967" name="Rectangle 4"/>
              <p:cNvSpPr>
                <a:spLocks noChangeArrowheads="1"/>
              </p:cNvSpPr>
              <p:nvPr/>
            </p:nvSpPr>
            <p:spPr bwMode="auto">
              <a:xfrm>
                <a:off x="1036" y="966"/>
                <a:ext cx="785" cy="554"/>
              </a:xfrm>
              <a:prstGeom prst="rect">
                <a:avLst/>
              </a:prstGeom>
              <a:solidFill>
                <a:srgbClr val="00660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9746" tIns="48998" rIns="99746" bIns="48998">
                <a:spAutoFit/>
              </a:bodyPr>
              <a:lstStyle/>
              <a:p>
                <a:pPr algn="ctr" eaLnBrk="0" fontAlgn="base" hangingPunct="0">
                  <a:spcBef>
                    <a:spcPct val="0"/>
                  </a:spcBef>
                  <a:spcAft>
                    <a:spcPct val="0"/>
                  </a:spcAft>
                  <a:defRPr/>
                </a:pPr>
                <a:r>
                  <a:rPr lang="en-US" sz="1764" b="1" dirty="0" err="1">
                    <a:solidFill>
                      <a:srgbClr val="FFFFFF"/>
                    </a:solidFill>
                    <a:latin typeface="Arial" charset="0"/>
                  </a:rPr>
                  <a:t>Portata</a:t>
                </a:r>
                <a:endParaRPr lang="en-US" sz="1764" b="1" dirty="0">
                  <a:solidFill>
                    <a:srgbClr val="FFFFFF"/>
                  </a:solidFill>
                  <a:latin typeface="Arial" charset="0"/>
                </a:endParaRPr>
              </a:p>
              <a:p>
                <a:pPr algn="ctr" eaLnBrk="0" fontAlgn="base" hangingPunct="0">
                  <a:spcBef>
                    <a:spcPct val="0"/>
                  </a:spcBef>
                  <a:spcAft>
                    <a:spcPct val="0"/>
                  </a:spcAft>
                  <a:defRPr/>
                </a:pPr>
                <a:r>
                  <a:rPr lang="en-US" sz="1764" b="1" dirty="0" err="1">
                    <a:solidFill>
                      <a:srgbClr val="FFFFFF"/>
                    </a:solidFill>
                    <a:latin typeface="Arial" charset="0"/>
                  </a:rPr>
                  <a:t>cardiaca</a:t>
                </a:r>
                <a:r>
                  <a:rPr lang="en-US" sz="1764" b="1" dirty="0">
                    <a:solidFill>
                      <a:srgbClr val="FFFFFF"/>
                    </a:solidFill>
                    <a:latin typeface="Arial" charset="0"/>
                  </a:rPr>
                  <a:t> </a:t>
                </a:r>
                <a:r>
                  <a:rPr lang="en-US" sz="1764" b="1" dirty="0">
                    <a:solidFill>
                      <a:srgbClr val="FFFFFF"/>
                    </a:solidFill>
                    <a:latin typeface="Arial" charset="0"/>
                    <a:sym typeface="Symbol" pitchFamily="18" charset="2"/>
                  </a:rPr>
                  <a:t></a:t>
                </a:r>
                <a:endParaRPr lang="en-US" sz="1764" b="1" dirty="0">
                  <a:solidFill>
                    <a:srgbClr val="FFFFFF"/>
                  </a:solidFill>
                  <a:latin typeface="Arial" charset="0"/>
                </a:endParaRPr>
              </a:p>
            </p:txBody>
          </p:sp>
          <p:sp>
            <p:nvSpPr>
              <p:cNvPr id="139290" name="Line 5"/>
              <p:cNvSpPr>
                <a:spLocks noChangeShapeType="1"/>
              </p:cNvSpPr>
              <p:nvPr/>
            </p:nvSpPr>
            <p:spPr bwMode="auto">
              <a:xfrm>
                <a:off x="3751" y="1252"/>
                <a:ext cx="459" cy="308"/>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139291" name="Line 6"/>
              <p:cNvSpPr>
                <a:spLocks noChangeShapeType="1"/>
              </p:cNvSpPr>
              <p:nvPr/>
            </p:nvSpPr>
            <p:spPr bwMode="auto">
              <a:xfrm flipH="1" flipV="1">
                <a:off x="1807" y="3315"/>
                <a:ext cx="774" cy="333"/>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139292" name="Line 7"/>
              <p:cNvSpPr>
                <a:spLocks noChangeShapeType="1"/>
              </p:cNvSpPr>
              <p:nvPr/>
            </p:nvSpPr>
            <p:spPr bwMode="auto">
              <a:xfrm flipH="1">
                <a:off x="3778" y="2968"/>
                <a:ext cx="23" cy="374"/>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139293" name="Line 8"/>
              <p:cNvSpPr>
                <a:spLocks noChangeShapeType="1"/>
              </p:cNvSpPr>
              <p:nvPr/>
            </p:nvSpPr>
            <p:spPr bwMode="auto">
              <a:xfrm flipV="1">
                <a:off x="1906" y="1158"/>
                <a:ext cx="576"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40972" name="Rectangle 9"/>
              <p:cNvSpPr>
                <a:spLocks noChangeArrowheads="1"/>
              </p:cNvSpPr>
              <p:nvPr/>
            </p:nvSpPr>
            <p:spPr bwMode="auto">
              <a:xfrm>
                <a:off x="2486" y="1045"/>
                <a:ext cx="1340" cy="391"/>
              </a:xfrm>
              <a:prstGeom prst="rect">
                <a:avLst/>
              </a:prstGeom>
              <a:solidFill>
                <a:srgbClr val="00660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9746" tIns="48998" rIns="99746" bIns="48998">
                <a:spAutoFit/>
              </a:bodyPr>
              <a:lstStyle/>
              <a:p>
                <a:pPr algn="ctr" eaLnBrk="0" fontAlgn="base" hangingPunct="0">
                  <a:spcBef>
                    <a:spcPct val="0"/>
                  </a:spcBef>
                  <a:spcAft>
                    <a:spcPct val="0"/>
                  </a:spcAft>
                  <a:defRPr/>
                </a:pPr>
                <a:r>
                  <a:rPr lang="en-US" sz="1764" b="1">
                    <a:solidFill>
                      <a:srgbClr val="FFFFFF"/>
                    </a:solidFill>
                    <a:latin typeface="Arial" charset="0"/>
                  </a:rPr>
                  <a:t>Perfusione renale </a:t>
                </a:r>
                <a:r>
                  <a:rPr lang="en-US" sz="1764" b="1">
                    <a:solidFill>
                      <a:srgbClr val="FFFFFF"/>
                    </a:solidFill>
                    <a:latin typeface="Arial" charset="0"/>
                    <a:sym typeface="Symbol" pitchFamily="18" charset="2"/>
                  </a:rPr>
                  <a:t></a:t>
                </a:r>
                <a:endParaRPr lang="en-US" sz="1764" b="1">
                  <a:solidFill>
                    <a:srgbClr val="FFFFFF"/>
                  </a:solidFill>
                  <a:latin typeface="Arial" charset="0"/>
                </a:endParaRPr>
              </a:p>
            </p:txBody>
          </p:sp>
          <p:grpSp>
            <p:nvGrpSpPr>
              <p:cNvPr id="139297" name="Group 10"/>
              <p:cNvGrpSpPr>
                <a:grpSpLocks/>
              </p:cNvGrpSpPr>
              <p:nvPr/>
            </p:nvGrpSpPr>
            <p:grpSpPr bwMode="auto">
              <a:xfrm>
                <a:off x="4450" y="768"/>
                <a:ext cx="915" cy="738"/>
                <a:chOff x="4746" y="939"/>
                <a:chExt cx="1007" cy="882"/>
              </a:xfrm>
            </p:grpSpPr>
            <p:sp>
              <p:nvSpPr>
                <p:cNvPr id="139606" name="Freeform 11"/>
                <p:cNvSpPr>
                  <a:spLocks/>
                </p:cNvSpPr>
                <p:nvPr/>
              </p:nvSpPr>
              <p:spPr bwMode="auto">
                <a:xfrm>
                  <a:off x="5453" y="1215"/>
                  <a:ext cx="115" cy="589"/>
                </a:xfrm>
                <a:custGeom>
                  <a:avLst/>
                  <a:gdLst>
                    <a:gd name="T0" fmla="*/ 0 w 115"/>
                    <a:gd name="T1" fmla="*/ 160 h 589"/>
                    <a:gd name="T2" fmla="*/ 0 w 115"/>
                    <a:gd name="T3" fmla="*/ 166 h 589"/>
                    <a:gd name="T4" fmla="*/ 0 w 115"/>
                    <a:gd name="T5" fmla="*/ 172 h 589"/>
                    <a:gd name="T6" fmla="*/ 1 w 115"/>
                    <a:gd name="T7" fmla="*/ 178 h 589"/>
                    <a:gd name="T8" fmla="*/ 2 w 115"/>
                    <a:gd name="T9" fmla="*/ 214 h 589"/>
                    <a:gd name="T10" fmla="*/ 9 w 115"/>
                    <a:gd name="T11" fmla="*/ 279 h 589"/>
                    <a:gd name="T12" fmla="*/ 16 w 115"/>
                    <a:gd name="T13" fmla="*/ 345 h 589"/>
                    <a:gd name="T14" fmla="*/ 19 w 115"/>
                    <a:gd name="T15" fmla="*/ 412 h 589"/>
                    <a:gd name="T16" fmla="*/ 14 w 115"/>
                    <a:gd name="T17" fmla="*/ 469 h 589"/>
                    <a:gd name="T18" fmla="*/ 7 w 115"/>
                    <a:gd name="T19" fmla="*/ 500 h 589"/>
                    <a:gd name="T20" fmla="*/ 3 w 115"/>
                    <a:gd name="T21" fmla="*/ 521 h 589"/>
                    <a:gd name="T22" fmla="*/ 4 w 115"/>
                    <a:gd name="T23" fmla="*/ 551 h 589"/>
                    <a:gd name="T24" fmla="*/ 7 w 115"/>
                    <a:gd name="T25" fmla="*/ 577 h 589"/>
                    <a:gd name="T26" fmla="*/ 9 w 115"/>
                    <a:gd name="T27" fmla="*/ 580 h 589"/>
                    <a:gd name="T28" fmla="*/ 10 w 115"/>
                    <a:gd name="T29" fmla="*/ 583 h 589"/>
                    <a:gd name="T30" fmla="*/ 12 w 115"/>
                    <a:gd name="T31" fmla="*/ 586 h 589"/>
                    <a:gd name="T32" fmla="*/ 14 w 115"/>
                    <a:gd name="T33" fmla="*/ 588 h 589"/>
                    <a:gd name="T34" fmla="*/ 17 w 115"/>
                    <a:gd name="T35" fmla="*/ 587 h 589"/>
                    <a:gd name="T36" fmla="*/ 20 w 115"/>
                    <a:gd name="T37" fmla="*/ 585 h 589"/>
                    <a:gd name="T38" fmla="*/ 22 w 115"/>
                    <a:gd name="T39" fmla="*/ 584 h 589"/>
                    <a:gd name="T40" fmla="*/ 23 w 115"/>
                    <a:gd name="T41" fmla="*/ 569 h 589"/>
                    <a:gd name="T42" fmla="*/ 23 w 115"/>
                    <a:gd name="T43" fmla="*/ 550 h 589"/>
                    <a:gd name="T44" fmla="*/ 23 w 115"/>
                    <a:gd name="T45" fmla="*/ 536 h 589"/>
                    <a:gd name="T46" fmla="*/ 26 w 115"/>
                    <a:gd name="T47" fmla="*/ 518 h 589"/>
                    <a:gd name="T48" fmla="*/ 29 w 115"/>
                    <a:gd name="T49" fmla="*/ 492 h 589"/>
                    <a:gd name="T50" fmla="*/ 30 w 115"/>
                    <a:gd name="T51" fmla="*/ 478 h 589"/>
                    <a:gd name="T52" fmla="*/ 32 w 115"/>
                    <a:gd name="T53" fmla="*/ 467 h 589"/>
                    <a:gd name="T54" fmla="*/ 33 w 115"/>
                    <a:gd name="T55" fmla="*/ 454 h 589"/>
                    <a:gd name="T56" fmla="*/ 35 w 115"/>
                    <a:gd name="T57" fmla="*/ 430 h 589"/>
                    <a:gd name="T58" fmla="*/ 36 w 115"/>
                    <a:gd name="T59" fmla="*/ 404 h 589"/>
                    <a:gd name="T60" fmla="*/ 37 w 115"/>
                    <a:gd name="T61" fmla="*/ 379 h 589"/>
                    <a:gd name="T62" fmla="*/ 36 w 115"/>
                    <a:gd name="T63" fmla="*/ 353 h 589"/>
                    <a:gd name="T64" fmla="*/ 34 w 115"/>
                    <a:gd name="T65" fmla="*/ 327 h 589"/>
                    <a:gd name="T66" fmla="*/ 31 w 115"/>
                    <a:gd name="T67" fmla="*/ 301 h 589"/>
                    <a:gd name="T68" fmla="*/ 30 w 115"/>
                    <a:gd name="T69" fmla="*/ 275 h 589"/>
                    <a:gd name="T70" fmla="*/ 30 w 115"/>
                    <a:gd name="T71" fmla="*/ 249 h 589"/>
                    <a:gd name="T72" fmla="*/ 32 w 115"/>
                    <a:gd name="T73" fmla="*/ 228 h 589"/>
                    <a:gd name="T74" fmla="*/ 32 w 115"/>
                    <a:gd name="T75" fmla="*/ 213 h 589"/>
                    <a:gd name="T76" fmla="*/ 34 w 115"/>
                    <a:gd name="T77" fmla="*/ 199 h 589"/>
                    <a:gd name="T78" fmla="*/ 38 w 115"/>
                    <a:gd name="T79" fmla="*/ 185 h 589"/>
                    <a:gd name="T80" fmla="*/ 42 w 115"/>
                    <a:gd name="T81" fmla="*/ 175 h 589"/>
                    <a:gd name="T82" fmla="*/ 46 w 115"/>
                    <a:gd name="T83" fmla="*/ 167 h 589"/>
                    <a:gd name="T84" fmla="*/ 51 w 115"/>
                    <a:gd name="T85" fmla="*/ 160 h 589"/>
                    <a:gd name="T86" fmla="*/ 56 w 115"/>
                    <a:gd name="T87" fmla="*/ 154 h 589"/>
                    <a:gd name="T88" fmla="*/ 63 w 115"/>
                    <a:gd name="T89" fmla="*/ 148 h 589"/>
                    <a:gd name="T90" fmla="*/ 78 w 115"/>
                    <a:gd name="T91" fmla="*/ 143 h 589"/>
                    <a:gd name="T92" fmla="*/ 97 w 115"/>
                    <a:gd name="T93" fmla="*/ 138 h 589"/>
                    <a:gd name="T94" fmla="*/ 111 w 115"/>
                    <a:gd name="T95" fmla="*/ 132 h 589"/>
                    <a:gd name="T96" fmla="*/ 106 w 115"/>
                    <a:gd name="T97" fmla="*/ 122 h 589"/>
                    <a:gd name="T98" fmla="*/ 93 w 115"/>
                    <a:gd name="T99" fmla="*/ 84 h 589"/>
                    <a:gd name="T100" fmla="*/ 83 w 115"/>
                    <a:gd name="T101" fmla="*/ 36 h 589"/>
                    <a:gd name="T102" fmla="*/ 73 w 115"/>
                    <a:gd name="T103" fmla="*/ 3 h 589"/>
                    <a:gd name="T104" fmla="*/ 61 w 115"/>
                    <a:gd name="T105" fmla="*/ 7 h 589"/>
                    <a:gd name="T106" fmla="*/ 42 w 115"/>
                    <a:gd name="T107" fmla="*/ 48 h 589"/>
                    <a:gd name="T108" fmla="*/ 20 w 115"/>
                    <a:gd name="T109" fmla="*/ 103 h 589"/>
                    <a:gd name="T110" fmla="*/ 3 w 115"/>
                    <a:gd name="T111" fmla="*/ 147 h 5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5"/>
                    <a:gd name="T169" fmla="*/ 0 h 589"/>
                    <a:gd name="T170" fmla="*/ 115 w 115"/>
                    <a:gd name="T171" fmla="*/ 589 h 5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5" h="589">
                      <a:moveTo>
                        <a:pt x="1" y="157"/>
                      </a:moveTo>
                      <a:lnTo>
                        <a:pt x="0" y="160"/>
                      </a:lnTo>
                      <a:lnTo>
                        <a:pt x="0" y="163"/>
                      </a:lnTo>
                      <a:lnTo>
                        <a:pt x="0" y="166"/>
                      </a:lnTo>
                      <a:lnTo>
                        <a:pt x="0" y="169"/>
                      </a:lnTo>
                      <a:lnTo>
                        <a:pt x="0" y="172"/>
                      </a:lnTo>
                      <a:lnTo>
                        <a:pt x="1" y="175"/>
                      </a:lnTo>
                      <a:lnTo>
                        <a:pt x="1" y="178"/>
                      </a:lnTo>
                      <a:lnTo>
                        <a:pt x="1" y="181"/>
                      </a:lnTo>
                      <a:lnTo>
                        <a:pt x="2" y="214"/>
                      </a:lnTo>
                      <a:lnTo>
                        <a:pt x="5" y="246"/>
                      </a:lnTo>
                      <a:lnTo>
                        <a:pt x="9" y="279"/>
                      </a:lnTo>
                      <a:lnTo>
                        <a:pt x="13" y="312"/>
                      </a:lnTo>
                      <a:lnTo>
                        <a:pt x="16" y="345"/>
                      </a:lnTo>
                      <a:lnTo>
                        <a:pt x="18" y="378"/>
                      </a:lnTo>
                      <a:lnTo>
                        <a:pt x="19" y="412"/>
                      </a:lnTo>
                      <a:lnTo>
                        <a:pt x="16" y="445"/>
                      </a:lnTo>
                      <a:lnTo>
                        <a:pt x="14" y="469"/>
                      </a:lnTo>
                      <a:lnTo>
                        <a:pt x="11" y="486"/>
                      </a:lnTo>
                      <a:lnTo>
                        <a:pt x="7" y="500"/>
                      </a:lnTo>
                      <a:lnTo>
                        <a:pt x="5" y="510"/>
                      </a:lnTo>
                      <a:lnTo>
                        <a:pt x="3" y="521"/>
                      </a:lnTo>
                      <a:lnTo>
                        <a:pt x="3" y="534"/>
                      </a:lnTo>
                      <a:lnTo>
                        <a:pt x="4" y="551"/>
                      </a:lnTo>
                      <a:lnTo>
                        <a:pt x="6" y="575"/>
                      </a:lnTo>
                      <a:lnTo>
                        <a:pt x="7" y="577"/>
                      </a:lnTo>
                      <a:lnTo>
                        <a:pt x="8" y="578"/>
                      </a:lnTo>
                      <a:lnTo>
                        <a:pt x="9" y="580"/>
                      </a:lnTo>
                      <a:lnTo>
                        <a:pt x="10" y="581"/>
                      </a:lnTo>
                      <a:lnTo>
                        <a:pt x="10" y="583"/>
                      </a:lnTo>
                      <a:lnTo>
                        <a:pt x="11" y="585"/>
                      </a:lnTo>
                      <a:lnTo>
                        <a:pt x="12" y="586"/>
                      </a:lnTo>
                      <a:lnTo>
                        <a:pt x="13" y="588"/>
                      </a:lnTo>
                      <a:lnTo>
                        <a:pt x="14" y="588"/>
                      </a:lnTo>
                      <a:lnTo>
                        <a:pt x="15" y="587"/>
                      </a:lnTo>
                      <a:lnTo>
                        <a:pt x="17" y="587"/>
                      </a:lnTo>
                      <a:lnTo>
                        <a:pt x="19" y="586"/>
                      </a:lnTo>
                      <a:lnTo>
                        <a:pt x="20" y="585"/>
                      </a:lnTo>
                      <a:lnTo>
                        <a:pt x="22" y="584"/>
                      </a:lnTo>
                      <a:lnTo>
                        <a:pt x="23" y="584"/>
                      </a:lnTo>
                      <a:lnTo>
                        <a:pt x="23" y="569"/>
                      </a:lnTo>
                      <a:lnTo>
                        <a:pt x="23" y="558"/>
                      </a:lnTo>
                      <a:lnTo>
                        <a:pt x="23" y="550"/>
                      </a:lnTo>
                      <a:lnTo>
                        <a:pt x="23" y="543"/>
                      </a:lnTo>
                      <a:lnTo>
                        <a:pt x="23" y="536"/>
                      </a:lnTo>
                      <a:lnTo>
                        <a:pt x="25" y="529"/>
                      </a:lnTo>
                      <a:lnTo>
                        <a:pt x="26" y="518"/>
                      </a:lnTo>
                      <a:lnTo>
                        <a:pt x="29" y="503"/>
                      </a:lnTo>
                      <a:lnTo>
                        <a:pt x="29" y="492"/>
                      </a:lnTo>
                      <a:lnTo>
                        <a:pt x="30" y="485"/>
                      </a:lnTo>
                      <a:lnTo>
                        <a:pt x="30" y="478"/>
                      </a:lnTo>
                      <a:lnTo>
                        <a:pt x="31" y="473"/>
                      </a:lnTo>
                      <a:lnTo>
                        <a:pt x="32" y="467"/>
                      </a:lnTo>
                      <a:lnTo>
                        <a:pt x="32" y="461"/>
                      </a:lnTo>
                      <a:lnTo>
                        <a:pt x="33" y="454"/>
                      </a:lnTo>
                      <a:lnTo>
                        <a:pt x="34" y="443"/>
                      </a:lnTo>
                      <a:lnTo>
                        <a:pt x="35" y="430"/>
                      </a:lnTo>
                      <a:lnTo>
                        <a:pt x="35" y="417"/>
                      </a:lnTo>
                      <a:lnTo>
                        <a:pt x="36" y="404"/>
                      </a:lnTo>
                      <a:lnTo>
                        <a:pt x="36" y="391"/>
                      </a:lnTo>
                      <a:lnTo>
                        <a:pt x="37" y="379"/>
                      </a:lnTo>
                      <a:lnTo>
                        <a:pt x="37" y="366"/>
                      </a:lnTo>
                      <a:lnTo>
                        <a:pt x="36" y="353"/>
                      </a:lnTo>
                      <a:lnTo>
                        <a:pt x="36" y="340"/>
                      </a:lnTo>
                      <a:lnTo>
                        <a:pt x="34" y="327"/>
                      </a:lnTo>
                      <a:lnTo>
                        <a:pt x="33" y="314"/>
                      </a:lnTo>
                      <a:lnTo>
                        <a:pt x="31" y="301"/>
                      </a:lnTo>
                      <a:lnTo>
                        <a:pt x="30" y="288"/>
                      </a:lnTo>
                      <a:lnTo>
                        <a:pt x="30" y="275"/>
                      </a:lnTo>
                      <a:lnTo>
                        <a:pt x="30" y="262"/>
                      </a:lnTo>
                      <a:lnTo>
                        <a:pt x="30" y="249"/>
                      </a:lnTo>
                      <a:lnTo>
                        <a:pt x="32" y="235"/>
                      </a:lnTo>
                      <a:lnTo>
                        <a:pt x="32" y="228"/>
                      </a:lnTo>
                      <a:lnTo>
                        <a:pt x="32" y="221"/>
                      </a:lnTo>
                      <a:lnTo>
                        <a:pt x="32" y="213"/>
                      </a:lnTo>
                      <a:lnTo>
                        <a:pt x="32" y="206"/>
                      </a:lnTo>
                      <a:lnTo>
                        <a:pt x="34" y="199"/>
                      </a:lnTo>
                      <a:lnTo>
                        <a:pt x="35" y="192"/>
                      </a:lnTo>
                      <a:lnTo>
                        <a:pt x="38" y="185"/>
                      </a:lnTo>
                      <a:lnTo>
                        <a:pt x="40" y="179"/>
                      </a:lnTo>
                      <a:lnTo>
                        <a:pt x="42" y="175"/>
                      </a:lnTo>
                      <a:lnTo>
                        <a:pt x="44" y="171"/>
                      </a:lnTo>
                      <a:lnTo>
                        <a:pt x="46" y="167"/>
                      </a:lnTo>
                      <a:lnTo>
                        <a:pt x="48" y="164"/>
                      </a:lnTo>
                      <a:lnTo>
                        <a:pt x="51" y="160"/>
                      </a:lnTo>
                      <a:lnTo>
                        <a:pt x="54" y="157"/>
                      </a:lnTo>
                      <a:lnTo>
                        <a:pt x="56" y="154"/>
                      </a:lnTo>
                      <a:lnTo>
                        <a:pt x="58" y="150"/>
                      </a:lnTo>
                      <a:lnTo>
                        <a:pt x="63" y="148"/>
                      </a:lnTo>
                      <a:lnTo>
                        <a:pt x="70" y="146"/>
                      </a:lnTo>
                      <a:lnTo>
                        <a:pt x="78" y="143"/>
                      </a:lnTo>
                      <a:lnTo>
                        <a:pt x="88" y="141"/>
                      </a:lnTo>
                      <a:lnTo>
                        <a:pt x="97" y="138"/>
                      </a:lnTo>
                      <a:lnTo>
                        <a:pt x="105" y="135"/>
                      </a:lnTo>
                      <a:lnTo>
                        <a:pt x="111" y="132"/>
                      </a:lnTo>
                      <a:lnTo>
                        <a:pt x="114" y="129"/>
                      </a:lnTo>
                      <a:lnTo>
                        <a:pt x="106" y="122"/>
                      </a:lnTo>
                      <a:lnTo>
                        <a:pt x="100" y="106"/>
                      </a:lnTo>
                      <a:lnTo>
                        <a:pt x="93" y="84"/>
                      </a:lnTo>
                      <a:lnTo>
                        <a:pt x="88" y="59"/>
                      </a:lnTo>
                      <a:lnTo>
                        <a:pt x="83" y="36"/>
                      </a:lnTo>
                      <a:lnTo>
                        <a:pt x="78" y="16"/>
                      </a:lnTo>
                      <a:lnTo>
                        <a:pt x="73" y="3"/>
                      </a:lnTo>
                      <a:lnTo>
                        <a:pt x="67" y="0"/>
                      </a:lnTo>
                      <a:lnTo>
                        <a:pt x="61" y="7"/>
                      </a:lnTo>
                      <a:lnTo>
                        <a:pt x="52" y="24"/>
                      </a:lnTo>
                      <a:lnTo>
                        <a:pt x="42" y="48"/>
                      </a:lnTo>
                      <a:lnTo>
                        <a:pt x="31" y="75"/>
                      </a:lnTo>
                      <a:lnTo>
                        <a:pt x="20" y="103"/>
                      </a:lnTo>
                      <a:lnTo>
                        <a:pt x="11" y="128"/>
                      </a:lnTo>
                      <a:lnTo>
                        <a:pt x="3" y="147"/>
                      </a:lnTo>
                      <a:lnTo>
                        <a:pt x="1" y="157"/>
                      </a:lnTo>
                    </a:path>
                  </a:pathLst>
                </a:custGeom>
                <a:solidFill>
                  <a:srgbClr val="A2C1FE"/>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07" name="Freeform 12"/>
                <p:cNvSpPr>
                  <a:spLocks/>
                </p:cNvSpPr>
                <p:nvPr/>
              </p:nvSpPr>
              <p:spPr bwMode="auto">
                <a:xfrm>
                  <a:off x="5453" y="1215"/>
                  <a:ext cx="121" cy="595"/>
                </a:xfrm>
                <a:custGeom>
                  <a:avLst/>
                  <a:gdLst>
                    <a:gd name="T0" fmla="*/ 0 w 121"/>
                    <a:gd name="T1" fmla="*/ 162 h 595"/>
                    <a:gd name="T2" fmla="*/ 0 w 121"/>
                    <a:gd name="T3" fmla="*/ 168 h 595"/>
                    <a:gd name="T4" fmla="*/ 0 w 121"/>
                    <a:gd name="T5" fmla="*/ 173 h 595"/>
                    <a:gd name="T6" fmla="*/ 1 w 121"/>
                    <a:gd name="T7" fmla="*/ 179 h 595"/>
                    <a:gd name="T8" fmla="*/ 2 w 121"/>
                    <a:gd name="T9" fmla="*/ 216 h 595"/>
                    <a:gd name="T10" fmla="*/ 9 w 121"/>
                    <a:gd name="T11" fmla="*/ 282 h 595"/>
                    <a:gd name="T12" fmla="*/ 17 w 121"/>
                    <a:gd name="T13" fmla="*/ 349 h 595"/>
                    <a:gd name="T14" fmla="*/ 20 w 121"/>
                    <a:gd name="T15" fmla="*/ 416 h 595"/>
                    <a:gd name="T16" fmla="*/ 14 w 121"/>
                    <a:gd name="T17" fmla="*/ 474 h 595"/>
                    <a:gd name="T18" fmla="*/ 8 w 121"/>
                    <a:gd name="T19" fmla="*/ 505 h 595"/>
                    <a:gd name="T20" fmla="*/ 4 w 121"/>
                    <a:gd name="T21" fmla="*/ 526 h 595"/>
                    <a:gd name="T22" fmla="*/ 4 w 121"/>
                    <a:gd name="T23" fmla="*/ 557 h 595"/>
                    <a:gd name="T24" fmla="*/ 7 w 121"/>
                    <a:gd name="T25" fmla="*/ 583 h 595"/>
                    <a:gd name="T26" fmla="*/ 9 w 121"/>
                    <a:gd name="T27" fmla="*/ 586 h 595"/>
                    <a:gd name="T28" fmla="*/ 11 w 121"/>
                    <a:gd name="T29" fmla="*/ 589 h 595"/>
                    <a:gd name="T30" fmla="*/ 13 w 121"/>
                    <a:gd name="T31" fmla="*/ 592 h 595"/>
                    <a:gd name="T32" fmla="*/ 14 w 121"/>
                    <a:gd name="T33" fmla="*/ 594 h 595"/>
                    <a:gd name="T34" fmla="*/ 18 w 121"/>
                    <a:gd name="T35" fmla="*/ 593 h 595"/>
                    <a:gd name="T36" fmla="*/ 21 w 121"/>
                    <a:gd name="T37" fmla="*/ 591 h 595"/>
                    <a:gd name="T38" fmla="*/ 23 w 121"/>
                    <a:gd name="T39" fmla="*/ 590 h 595"/>
                    <a:gd name="T40" fmla="*/ 24 w 121"/>
                    <a:gd name="T41" fmla="*/ 575 h 595"/>
                    <a:gd name="T42" fmla="*/ 24 w 121"/>
                    <a:gd name="T43" fmla="*/ 556 h 595"/>
                    <a:gd name="T44" fmla="*/ 25 w 121"/>
                    <a:gd name="T45" fmla="*/ 542 h 595"/>
                    <a:gd name="T46" fmla="*/ 28 w 121"/>
                    <a:gd name="T47" fmla="*/ 523 h 595"/>
                    <a:gd name="T48" fmla="*/ 31 w 121"/>
                    <a:gd name="T49" fmla="*/ 497 h 595"/>
                    <a:gd name="T50" fmla="*/ 32 w 121"/>
                    <a:gd name="T51" fmla="*/ 483 h 595"/>
                    <a:gd name="T52" fmla="*/ 34 w 121"/>
                    <a:gd name="T53" fmla="*/ 472 h 595"/>
                    <a:gd name="T54" fmla="*/ 35 w 121"/>
                    <a:gd name="T55" fmla="*/ 458 h 595"/>
                    <a:gd name="T56" fmla="*/ 37 w 121"/>
                    <a:gd name="T57" fmla="*/ 434 h 595"/>
                    <a:gd name="T58" fmla="*/ 38 w 121"/>
                    <a:gd name="T59" fmla="*/ 409 h 595"/>
                    <a:gd name="T60" fmla="*/ 39 w 121"/>
                    <a:gd name="T61" fmla="*/ 383 h 595"/>
                    <a:gd name="T62" fmla="*/ 38 w 121"/>
                    <a:gd name="T63" fmla="*/ 357 h 595"/>
                    <a:gd name="T64" fmla="*/ 36 w 121"/>
                    <a:gd name="T65" fmla="*/ 331 h 595"/>
                    <a:gd name="T66" fmla="*/ 33 w 121"/>
                    <a:gd name="T67" fmla="*/ 304 h 595"/>
                    <a:gd name="T68" fmla="*/ 31 w 121"/>
                    <a:gd name="T69" fmla="*/ 278 h 595"/>
                    <a:gd name="T70" fmla="*/ 32 w 121"/>
                    <a:gd name="T71" fmla="*/ 251 h 595"/>
                    <a:gd name="T72" fmla="*/ 34 w 121"/>
                    <a:gd name="T73" fmla="*/ 230 h 595"/>
                    <a:gd name="T74" fmla="*/ 34 w 121"/>
                    <a:gd name="T75" fmla="*/ 215 h 595"/>
                    <a:gd name="T76" fmla="*/ 35 w 121"/>
                    <a:gd name="T77" fmla="*/ 201 h 595"/>
                    <a:gd name="T78" fmla="*/ 40 w 121"/>
                    <a:gd name="T79" fmla="*/ 187 h 595"/>
                    <a:gd name="T80" fmla="*/ 44 w 121"/>
                    <a:gd name="T81" fmla="*/ 176 h 595"/>
                    <a:gd name="T82" fmla="*/ 49 w 121"/>
                    <a:gd name="T83" fmla="*/ 169 h 595"/>
                    <a:gd name="T84" fmla="*/ 53 w 121"/>
                    <a:gd name="T85" fmla="*/ 162 h 595"/>
                    <a:gd name="T86" fmla="*/ 59 w 121"/>
                    <a:gd name="T87" fmla="*/ 155 h 595"/>
                    <a:gd name="T88" fmla="*/ 66 w 121"/>
                    <a:gd name="T89" fmla="*/ 149 h 595"/>
                    <a:gd name="T90" fmla="*/ 82 w 121"/>
                    <a:gd name="T91" fmla="*/ 145 h 595"/>
                    <a:gd name="T92" fmla="*/ 102 w 121"/>
                    <a:gd name="T93" fmla="*/ 139 h 595"/>
                    <a:gd name="T94" fmla="*/ 117 w 121"/>
                    <a:gd name="T95" fmla="*/ 134 h 595"/>
                    <a:gd name="T96" fmla="*/ 112 w 121"/>
                    <a:gd name="T97" fmla="*/ 124 h 595"/>
                    <a:gd name="T98" fmla="*/ 98 w 121"/>
                    <a:gd name="T99" fmla="*/ 85 h 595"/>
                    <a:gd name="T100" fmla="*/ 88 w 121"/>
                    <a:gd name="T101" fmla="*/ 36 h 595"/>
                    <a:gd name="T102" fmla="*/ 77 w 121"/>
                    <a:gd name="T103" fmla="*/ 3 h 595"/>
                    <a:gd name="T104" fmla="*/ 64 w 121"/>
                    <a:gd name="T105" fmla="*/ 7 h 595"/>
                    <a:gd name="T106" fmla="*/ 44 w 121"/>
                    <a:gd name="T107" fmla="*/ 49 h 595"/>
                    <a:gd name="T108" fmla="*/ 21 w 121"/>
                    <a:gd name="T109" fmla="*/ 104 h 595"/>
                    <a:gd name="T110" fmla="*/ 4 w 121"/>
                    <a:gd name="T111" fmla="*/ 148 h 59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1"/>
                    <a:gd name="T169" fmla="*/ 0 h 595"/>
                    <a:gd name="T170" fmla="*/ 121 w 121"/>
                    <a:gd name="T171" fmla="*/ 595 h 59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1" h="595">
                      <a:moveTo>
                        <a:pt x="1" y="158"/>
                      </a:moveTo>
                      <a:lnTo>
                        <a:pt x="0" y="162"/>
                      </a:lnTo>
                      <a:lnTo>
                        <a:pt x="0" y="165"/>
                      </a:lnTo>
                      <a:lnTo>
                        <a:pt x="0" y="168"/>
                      </a:lnTo>
                      <a:lnTo>
                        <a:pt x="0" y="171"/>
                      </a:lnTo>
                      <a:lnTo>
                        <a:pt x="0" y="173"/>
                      </a:lnTo>
                      <a:lnTo>
                        <a:pt x="1" y="176"/>
                      </a:lnTo>
                      <a:lnTo>
                        <a:pt x="1" y="179"/>
                      </a:lnTo>
                      <a:lnTo>
                        <a:pt x="1" y="183"/>
                      </a:lnTo>
                      <a:lnTo>
                        <a:pt x="2" y="216"/>
                      </a:lnTo>
                      <a:lnTo>
                        <a:pt x="5" y="249"/>
                      </a:lnTo>
                      <a:lnTo>
                        <a:pt x="9" y="282"/>
                      </a:lnTo>
                      <a:lnTo>
                        <a:pt x="13" y="316"/>
                      </a:lnTo>
                      <a:lnTo>
                        <a:pt x="17" y="349"/>
                      </a:lnTo>
                      <a:lnTo>
                        <a:pt x="19" y="382"/>
                      </a:lnTo>
                      <a:lnTo>
                        <a:pt x="20" y="416"/>
                      </a:lnTo>
                      <a:lnTo>
                        <a:pt x="17" y="449"/>
                      </a:lnTo>
                      <a:lnTo>
                        <a:pt x="14" y="474"/>
                      </a:lnTo>
                      <a:lnTo>
                        <a:pt x="11" y="491"/>
                      </a:lnTo>
                      <a:lnTo>
                        <a:pt x="8" y="505"/>
                      </a:lnTo>
                      <a:lnTo>
                        <a:pt x="5" y="515"/>
                      </a:lnTo>
                      <a:lnTo>
                        <a:pt x="4" y="526"/>
                      </a:lnTo>
                      <a:lnTo>
                        <a:pt x="3" y="539"/>
                      </a:lnTo>
                      <a:lnTo>
                        <a:pt x="4" y="557"/>
                      </a:lnTo>
                      <a:lnTo>
                        <a:pt x="7" y="581"/>
                      </a:lnTo>
                      <a:lnTo>
                        <a:pt x="7" y="583"/>
                      </a:lnTo>
                      <a:lnTo>
                        <a:pt x="8" y="584"/>
                      </a:lnTo>
                      <a:lnTo>
                        <a:pt x="9" y="586"/>
                      </a:lnTo>
                      <a:lnTo>
                        <a:pt x="10" y="587"/>
                      </a:lnTo>
                      <a:lnTo>
                        <a:pt x="11" y="589"/>
                      </a:lnTo>
                      <a:lnTo>
                        <a:pt x="12" y="591"/>
                      </a:lnTo>
                      <a:lnTo>
                        <a:pt x="13" y="592"/>
                      </a:lnTo>
                      <a:lnTo>
                        <a:pt x="13" y="594"/>
                      </a:lnTo>
                      <a:lnTo>
                        <a:pt x="14" y="594"/>
                      </a:lnTo>
                      <a:lnTo>
                        <a:pt x="16" y="593"/>
                      </a:lnTo>
                      <a:lnTo>
                        <a:pt x="18" y="593"/>
                      </a:lnTo>
                      <a:lnTo>
                        <a:pt x="20" y="592"/>
                      </a:lnTo>
                      <a:lnTo>
                        <a:pt x="21" y="591"/>
                      </a:lnTo>
                      <a:lnTo>
                        <a:pt x="23" y="590"/>
                      </a:lnTo>
                      <a:lnTo>
                        <a:pt x="24" y="590"/>
                      </a:lnTo>
                      <a:lnTo>
                        <a:pt x="24" y="575"/>
                      </a:lnTo>
                      <a:lnTo>
                        <a:pt x="24" y="564"/>
                      </a:lnTo>
                      <a:lnTo>
                        <a:pt x="24" y="556"/>
                      </a:lnTo>
                      <a:lnTo>
                        <a:pt x="24" y="549"/>
                      </a:lnTo>
                      <a:lnTo>
                        <a:pt x="25" y="542"/>
                      </a:lnTo>
                      <a:lnTo>
                        <a:pt x="26" y="534"/>
                      </a:lnTo>
                      <a:lnTo>
                        <a:pt x="28" y="523"/>
                      </a:lnTo>
                      <a:lnTo>
                        <a:pt x="30" y="508"/>
                      </a:lnTo>
                      <a:lnTo>
                        <a:pt x="31" y="497"/>
                      </a:lnTo>
                      <a:lnTo>
                        <a:pt x="31" y="490"/>
                      </a:lnTo>
                      <a:lnTo>
                        <a:pt x="32" y="483"/>
                      </a:lnTo>
                      <a:lnTo>
                        <a:pt x="33" y="478"/>
                      </a:lnTo>
                      <a:lnTo>
                        <a:pt x="34" y="472"/>
                      </a:lnTo>
                      <a:lnTo>
                        <a:pt x="34" y="466"/>
                      </a:lnTo>
                      <a:lnTo>
                        <a:pt x="35" y="458"/>
                      </a:lnTo>
                      <a:lnTo>
                        <a:pt x="35" y="448"/>
                      </a:lnTo>
                      <a:lnTo>
                        <a:pt x="37" y="434"/>
                      </a:lnTo>
                      <a:lnTo>
                        <a:pt x="37" y="421"/>
                      </a:lnTo>
                      <a:lnTo>
                        <a:pt x="38" y="409"/>
                      </a:lnTo>
                      <a:lnTo>
                        <a:pt x="38" y="395"/>
                      </a:lnTo>
                      <a:lnTo>
                        <a:pt x="39" y="383"/>
                      </a:lnTo>
                      <a:lnTo>
                        <a:pt x="39" y="370"/>
                      </a:lnTo>
                      <a:lnTo>
                        <a:pt x="38" y="357"/>
                      </a:lnTo>
                      <a:lnTo>
                        <a:pt x="38" y="344"/>
                      </a:lnTo>
                      <a:lnTo>
                        <a:pt x="36" y="331"/>
                      </a:lnTo>
                      <a:lnTo>
                        <a:pt x="35" y="317"/>
                      </a:lnTo>
                      <a:lnTo>
                        <a:pt x="33" y="304"/>
                      </a:lnTo>
                      <a:lnTo>
                        <a:pt x="32" y="291"/>
                      </a:lnTo>
                      <a:lnTo>
                        <a:pt x="31" y="278"/>
                      </a:lnTo>
                      <a:lnTo>
                        <a:pt x="31" y="265"/>
                      </a:lnTo>
                      <a:lnTo>
                        <a:pt x="32" y="251"/>
                      </a:lnTo>
                      <a:lnTo>
                        <a:pt x="34" y="238"/>
                      </a:lnTo>
                      <a:lnTo>
                        <a:pt x="34" y="230"/>
                      </a:lnTo>
                      <a:lnTo>
                        <a:pt x="34" y="223"/>
                      </a:lnTo>
                      <a:lnTo>
                        <a:pt x="34" y="215"/>
                      </a:lnTo>
                      <a:lnTo>
                        <a:pt x="34" y="208"/>
                      </a:lnTo>
                      <a:lnTo>
                        <a:pt x="35" y="201"/>
                      </a:lnTo>
                      <a:lnTo>
                        <a:pt x="37" y="194"/>
                      </a:lnTo>
                      <a:lnTo>
                        <a:pt x="40" y="187"/>
                      </a:lnTo>
                      <a:lnTo>
                        <a:pt x="43" y="181"/>
                      </a:lnTo>
                      <a:lnTo>
                        <a:pt x="44" y="176"/>
                      </a:lnTo>
                      <a:lnTo>
                        <a:pt x="47" y="173"/>
                      </a:lnTo>
                      <a:lnTo>
                        <a:pt x="49" y="169"/>
                      </a:lnTo>
                      <a:lnTo>
                        <a:pt x="51" y="166"/>
                      </a:lnTo>
                      <a:lnTo>
                        <a:pt x="53" y="162"/>
                      </a:lnTo>
                      <a:lnTo>
                        <a:pt x="56" y="158"/>
                      </a:lnTo>
                      <a:lnTo>
                        <a:pt x="59" y="155"/>
                      </a:lnTo>
                      <a:lnTo>
                        <a:pt x="61" y="152"/>
                      </a:lnTo>
                      <a:lnTo>
                        <a:pt x="66" y="149"/>
                      </a:lnTo>
                      <a:lnTo>
                        <a:pt x="73" y="147"/>
                      </a:lnTo>
                      <a:lnTo>
                        <a:pt x="82" y="145"/>
                      </a:lnTo>
                      <a:lnTo>
                        <a:pt x="92" y="142"/>
                      </a:lnTo>
                      <a:lnTo>
                        <a:pt x="102" y="139"/>
                      </a:lnTo>
                      <a:lnTo>
                        <a:pt x="110" y="137"/>
                      </a:lnTo>
                      <a:lnTo>
                        <a:pt x="117" y="134"/>
                      </a:lnTo>
                      <a:lnTo>
                        <a:pt x="120" y="131"/>
                      </a:lnTo>
                      <a:lnTo>
                        <a:pt x="112" y="124"/>
                      </a:lnTo>
                      <a:lnTo>
                        <a:pt x="105" y="107"/>
                      </a:lnTo>
                      <a:lnTo>
                        <a:pt x="98" y="85"/>
                      </a:lnTo>
                      <a:lnTo>
                        <a:pt x="93" y="60"/>
                      </a:lnTo>
                      <a:lnTo>
                        <a:pt x="88" y="36"/>
                      </a:lnTo>
                      <a:lnTo>
                        <a:pt x="82" y="16"/>
                      </a:lnTo>
                      <a:lnTo>
                        <a:pt x="77" y="3"/>
                      </a:lnTo>
                      <a:lnTo>
                        <a:pt x="70" y="0"/>
                      </a:lnTo>
                      <a:lnTo>
                        <a:pt x="64" y="7"/>
                      </a:lnTo>
                      <a:lnTo>
                        <a:pt x="55" y="25"/>
                      </a:lnTo>
                      <a:lnTo>
                        <a:pt x="44" y="49"/>
                      </a:lnTo>
                      <a:lnTo>
                        <a:pt x="32" y="76"/>
                      </a:lnTo>
                      <a:lnTo>
                        <a:pt x="21" y="104"/>
                      </a:lnTo>
                      <a:lnTo>
                        <a:pt x="11" y="129"/>
                      </a:lnTo>
                      <a:lnTo>
                        <a:pt x="4" y="148"/>
                      </a:lnTo>
                      <a:lnTo>
                        <a:pt x="1" y="158"/>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08" name="Freeform 13"/>
                <p:cNvSpPr>
                  <a:spLocks/>
                </p:cNvSpPr>
                <p:nvPr/>
              </p:nvSpPr>
              <p:spPr bwMode="auto">
                <a:xfrm>
                  <a:off x="4934" y="1253"/>
                  <a:ext cx="106" cy="529"/>
                </a:xfrm>
                <a:custGeom>
                  <a:avLst/>
                  <a:gdLst>
                    <a:gd name="T0" fmla="*/ 98 w 106"/>
                    <a:gd name="T1" fmla="*/ 120 h 529"/>
                    <a:gd name="T2" fmla="*/ 82 w 106"/>
                    <a:gd name="T3" fmla="*/ 70 h 529"/>
                    <a:gd name="T4" fmla="*/ 60 w 106"/>
                    <a:gd name="T5" fmla="*/ 33 h 529"/>
                    <a:gd name="T6" fmla="*/ 41 w 106"/>
                    <a:gd name="T7" fmla="*/ 9 h 529"/>
                    <a:gd name="T8" fmla="*/ 28 w 106"/>
                    <a:gd name="T9" fmla="*/ 5 h 529"/>
                    <a:gd name="T10" fmla="*/ 18 w 106"/>
                    <a:gd name="T11" fmla="*/ 30 h 529"/>
                    <a:gd name="T12" fmla="*/ 11 w 106"/>
                    <a:gd name="T13" fmla="*/ 66 h 529"/>
                    <a:gd name="T14" fmla="*/ 5 w 106"/>
                    <a:gd name="T15" fmla="*/ 96 h 529"/>
                    <a:gd name="T16" fmla="*/ 1 w 106"/>
                    <a:gd name="T17" fmla="*/ 107 h 529"/>
                    <a:gd name="T18" fmla="*/ 12 w 106"/>
                    <a:gd name="T19" fmla="*/ 115 h 529"/>
                    <a:gd name="T20" fmla="*/ 31 w 106"/>
                    <a:gd name="T21" fmla="*/ 126 h 529"/>
                    <a:gd name="T22" fmla="*/ 46 w 106"/>
                    <a:gd name="T23" fmla="*/ 136 h 529"/>
                    <a:gd name="T24" fmla="*/ 51 w 106"/>
                    <a:gd name="T25" fmla="*/ 144 h 529"/>
                    <a:gd name="T26" fmla="*/ 53 w 106"/>
                    <a:gd name="T27" fmla="*/ 150 h 529"/>
                    <a:gd name="T28" fmla="*/ 55 w 106"/>
                    <a:gd name="T29" fmla="*/ 155 h 529"/>
                    <a:gd name="T30" fmla="*/ 57 w 106"/>
                    <a:gd name="T31" fmla="*/ 160 h 529"/>
                    <a:gd name="T32" fmla="*/ 64 w 106"/>
                    <a:gd name="T33" fmla="*/ 195 h 529"/>
                    <a:gd name="T34" fmla="*/ 66 w 106"/>
                    <a:gd name="T35" fmla="*/ 259 h 529"/>
                    <a:gd name="T36" fmla="*/ 62 w 106"/>
                    <a:gd name="T37" fmla="*/ 322 h 529"/>
                    <a:gd name="T38" fmla="*/ 61 w 106"/>
                    <a:gd name="T39" fmla="*/ 384 h 529"/>
                    <a:gd name="T40" fmla="*/ 66 w 106"/>
                    <a:gd name="T41" fmla="*/ 440 h 529"/>
                    <a:gd name="T42" fmla="*/ 75 w 106"/>
                    <a:gd name="T43" fmla="*/ 467 h 529"/>
                    <a:gd name="T44" fmla="*/ 85 w 106"/>
                    <a:gd name="T45" fmla="*/ 484 h 529"/>
                    <a:gd name="T46" fmla="*/ 93 w 106"/>
                    <a:gd name="T47" fmla="*/ 508 h 529"/>
                    <a:gd name="T48" fmla="*/ 95 w 106"/>
                    <a:gd name="T49" fmla="*/ 528 h 529"/>
                    <a:gd name="T50" fmla="*/ 97 w 106"/>
                    <a:gd name="T51" fmla="*/ 528 h 529"/>
                    <a:gd name="T52" fmla="*/ 100 w 106"/>
                    <a:gd name="T53" fmla="*/ 528 h 529"/>
                    <a:gd name="T54" fmla="*/ 104 w 106"/>
                    <a:gd name="T55" fmla="*/ 528 h 529"/>
                    <a:gd name="T56" fmla="*/ 103 w 106"/>
                    <a:gd name="T57" fmla="*/ 502 h 529"/>
                    <a:gd name="T58" fmla="*/ 96 w 106"/>
                    <a:gd name="T59" fmla="*/ 472 h 529"/>
                    <a:gd name="T60" fmla="*/ 85 w 106"/>
                    <a:gd name="T61" fmla="*/ 452 h 529"/>
                    <a:gd name="T62" fmla="*/ 76 w 106"/>
                    <a:gd name="T63" fmla="*/ 422 h 529"/>
                    <a:gd name="T64" fmla="*/ 73 w 106"/>
                    <a:gd name="T65" fmla="*/ 370 h 529"/>
                    <a:gd name="T66" fmla="*/ 77 w 106"/>
                    <a:gd name="T67" fmla="*/ 319 h 529"/>
                    <a:gd name="T68" fmla="*/ 85 w 106"/>
                    <a:gd name="T69" fmla="*/ 268 h 529"/>
                    <a:gd name="T70" fmla="*/ 95 w 106"/>
                    <a:gd name="T71" fmla="*/ 216 h 529"/>
                    <a:gd name="T72" fmla="*/ 101 w 106"/>
                    <a:gd name="T73" fmla="*/ 185 h 529"/>
                    <a:gd name="T74" fmla="*/ 102 w 106"/>
                    <a:gd name="T75" fmla="*/ 175 h 529"/>
                    <a:gd name="T76" fmla="*/ 101 w 106"/>
                    <a:gd name="T77" fmla="*/ 166 h 529"/>
                    <a:gd name="T78" fmla="*/ 100 w 106"/>
                    <a:gd name="T79" fmla="*/ 157 h 5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
                    <a:gd name="T121" fmla="*/ 0 h 529"/>
                    <a:gd name="T122" fmla="*/ 106 w 106"/>
                    <a:gd name="T123" fmla="*/ 529 h 5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 h="529">
                      <a:moveTo>
                        <a:pt x="100" y="152"/>
                      </a:moveTo>
                      <a:lnTo>
                        <a:pt x="98" y="120"/>
                      </a:lnTo>
                      <a:lnTo>
                        <a:pt x="91" y="93"/>
                      </a:lnTo>
                      <a:lnTo>
                        <a:pt x="82" y="70"/>
                      </a:lnTo>
                      <a:lnTo>
                        <a:pt x="71" y="50"/>
                      </a:lnTo>
                      <a:lnTo>
                        <a:pt x="60" y="33"/>
                      </a:lnTo>
                      <a:lnTo>
                        <a:pt x="49" y="20"/>
                      </a:lnTo>
                      <a:lnTo>
                        <a:pt x="41" y="9"/>
                      </a:lnTo>
                      <a:lnTo>
                        <a:pt x="36" y="0"/>
                      </a:lnTo>
                      <a:lnTo>
                        <a:pt x="28" y="5"/>
                      </a:lnTo>
                      <a:lnTo>
                        <a:pt x="23" y="15"/>
                      </a:lnTo>
                      <a:lnTo>
                        <a:pt x="18" y="30"/>
                      </a:lnTo>
                      <a:lnTo>
                        <a:pt x="15" y="47"/>
                      </a:lnTo>
                      <a:lnTo>
                        <a:pt x="11" y="66"/>
                      </a:lnTo>
                      <a:lnTo>
                        <a:pt x="8" y="82"/>
                      </a:lnTo>
                      <a:lnTo>
                        <a:pt x="5" y="96"/>
                      </a:lnTo>
                      <a:lnTo>
                        <a:pt x="0" y="105"/>
                      </a:lnTo>
                      <a:lnTo>
                        <a:pt x="1" y="107"/>
                      </a:lnTo>
                      <a:lnTo>
                        <a:pt x="6" y="111"/>
                      </a:lnTo>
                      <a:lnTo>
                        <a:pt x="12" y="115"/>
                      </a:lnTo>
                      <a:lnTo>
                        <a:pt x="22" y="120"/>
                      </a:lnTo>
                      <a:lnTo>
                        <a:pt x="31" y="126"/>
                      </a:lnTo>
                      <a:lnTo>
                        <a:pt x="39" y="132"/>
                      </a:lnTo>
                      <a:lnTo>
                        <a:pt x="46" y="136"/>
                      </a:lnTo>
                      <a:lnTo>
                        <a:pt x="49" y="141"/>
                      </a:lnTo>
                      <a:lnTo>
                        <a:pt x="51" y="144"/>
                      </a:lnTo>
                      <a:lnTo>
                        <a:pt x="52" y="147"/>
                      </a:lnTo>
                      <a:lnTo>
                        <a:pt x="53" y="150"/>
                      </a:lnTo>
                      <a:lnTo>
                        <a:pt x="54" y="152"/>
                      </a:lnTo>
                      <a:lnTo>
                        <a:pt x="55" y="155"/>
                      </a:lnTo>
                      <a:lnTo>
                        <a:pt x="56" y="158"/>
                      </a:lnTo>
                      <a:lnTo>
                        <a:pt x="57" y="160"/>
                      </a:lnTo>
                      <a:lnTo>
                        <a:pt x="58" y="163"/>
                      </a:lnTo>
                      <a:lnTo>
                        <a:pt x="64" y="195"/>
                      </a:lnTo>
                      <a:lnTo>
                        <a:pt x="66" y="227"/>
                      </a:lnTo>
                      <a:lnTo>
                        <a:pt x="66" y="259"/>
                      </a:lnTo>
                      <a:lnTo>
                        <a:pt x="65" y="290"/>
                      </a:lnTo>
                      <a:lnTo>
                        <a:pt x="62" y="322"/>
                      </a:lnTo>
                      <a:lnTo>
                        <a:pt x="61" y="353"/>
                      </a:lnTo>
                      <a:lnTo>
                        <a:pt x="61" y="384"/>
                      </a:lnTo>
                      <a:lnTo>
                        <a:pt x="63" y="416"/>
                      </a:lnTo>
                      <a:lnTo>
                        <a:pt x="66" y="440"/>
                      </a:lnTo>
                      <a:lnTo>
                        <a:pt x="71" y="456"/>
                      </a:lnTo>
                      <a:lnTo>
                        <a:pt x="75" y="467"/>
                      </a:lnTo>
                      <a:lnTo>
                        <a:pt x="81" y="476"/>
                      </a:lnTo>
                      <a:lnTo>
                        <a:pt x="85" y="484"/>
                      </a:lnTo>
                      <a:lnTo>
                        <a:pt x="89" y="494"/>
                      </a:lnTo>
                      <a:lnTo>
                        <a:pt x="93" y="508"/>
                      </a:lnTo>
                      <a:lnTo>
                        <a:pt x="95" y="528"/>
                      </a:lnTo>
                      <a:lnTo>
                        <a:pt x="96" y="528"/>
                      </a:lnTo>
                      <a:lnTo>
                        <a:pt x="97" y="528"/>
                      </a:lnTo>
                      <a:lnTo>
                        <a:pt x="99" y="528"/>
                      </a:lnTo>
                      <a:lnTo>
                        <a:pt x="100" y="528"/>
                      </a:lnTo>
                      <a:lnTo>
                        <a:pt x="102" y="528"/>
                      </a:lnTo>
                      <a:lnTo>
                        <a:pt x="104" y="528"/>
                      </a:lnTo>
                      <a:lnTo>
                        <a:pt x="105" y="528"/>
                      </a:lnTo>
                      <a:lnTo>
                        <a:pt x="103" y="502"/>
                      </a:lnTo>
                      <a:lnTo>
                        <a:pt x="100" y="485"/>
                      </a:lnTo>
                      <a:lnTo>
                        <a:pt x="96" y="472"/>
                      </a:lnTo>
                      <a:lnTo>
                        <a:pt x="91" y="462"/>
                      </a:lnTo>
                      <a:lnTo>
                        <a:pt x="85" y="452"/>
                      </a:lnTo>
                      <a:lnTo>
                        <a:pt x="81" y="440"/>
                      </a:lnTo>
                      <a:lnTo>
                        <a:pt x="76" y="422"/>
                      </a:lnTo>
                      <a:lnTo>
                        <a:pt x="74" y="396"/>
                      </a:lnTo>
                      <a:lnTo>
                        <a:pt x="73" y="370"/>
                      </a:lnTo>
                      <a:lnTo>
                        <a:pt x="74" y="345"/>
                      </a:lnTo>
                      <a:lnTo>
                        <a:pt x="77" y="319"/>
                      </a:lnTo>
                      <a:lnTo>
                        <a:pt x="81" y="294"/>
                      </a:lnTo>
                      <a:lnTo>
                        <a:pt x="85" y="268"/>
                      </a:lnTo>
                      <a:lnTo>
                        <a:pt x="90" y="242"/>
                      </a:lnTo>
                      <a:lnTo>
                        <a:pt x="95" y="216"/>
                      </a:lnTo>
                      <a:lnTo>
                        <a:pt x="100" y="189"/>
                      </a:lnTo>
                      <a:lnTo>
                        <a:pt x="101" y="185"/>
                      </a:lnTo>
                      <a:lnTo>
                        <a:pt x="101" y="180"/>
                      </a:lnTo>
                      <a:lnTo>
                        <a:pt x="102" y="175"/>
                      </a:lnTo>
                      <a:lnTo>
                        <a:pt x="101" y="171"/>
                      </a:lnTo>
                      <a:lnTo>
                        <a:pt x="101" y="166"/>
                      </a:lnTo>
                      <a:lnTo>
                        <a:pt x="100" y="161"/>
                      </a:lnTo>
                      <a:lnTo>
                        <a:pt x="100" y="157"/>
                      </a:lnTo>
                      <a:lnTo>
                        <a:pt x="100" y="152"/>
                      </a:lnTo>
                    </a:path>
                  </a:pathLst>
                </a:custGeom>
                <a:solidFill>
                  <a:srgbClr val="A2C1FE"/>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09" name="Freeform 14"/>
                <p:cNvSpPr>
                  <a:spLocks/>
                </p:cNvSpPr>
                <p:nvPr/>
              </p:nvSpPr>
              <p:spPr bwMode="auto">
                <a:xfrm>
                  <a:off x="4934" y="1253"/>
                  <a:ext cx="112" cy="535"/>
                </a:xfrm>
                <a:custGeom>
                  <a:avLst/>
                  <a:gdLst>
                    <a:gd name="T0" fmla="*/ 103 w 112"/>
                    <a:gd name="T1" fmla="*/ 122 h 535"/>
                    <a:gd name="T2" fmla="*/ 86 w 112"/>
                    <a:gd name="T3" fmla="*/ 71 h 535"/>
                    <a:gd name="T4" fmla="*/ 63 w 112"/>
                    <a:gd name="T5" fmla="*/ 34 h 535"/>
                    <a:gd name="T6" fmla="*/ 43 w 112"/>
                    <a:gd name="T7" fmla="*/ 9 h 535"/>
                    <a:gd name="T8" fmla="*/ 30 w 112"/>
                    <a:gd name="T9" fmla="*/ 5 h 535"/>
                    <a:gd name="T10" fmla="*/ 19 w 112"/>
                    <a:gd name="T11" fmla="*/ 31 h 535"/>
                    <a:gd name="T12" fmla="*/ 12 w 112"/>
                    <a:gd name="T13" fmla="*/ 67 h 535"/>
                    <a:gd name="T14" fmla="*/ 5 w 112"/>
                    <a:gd name="T15" fmla="*/ 97 h 535"/>
                    <a:gd name="T16" fmla="*/ 1 w 112"/>
                    <a:gd name="T17" fmla="*/ 109 h 535"/>
                    <a:gd name="T18" fmla="*/ 13 w 112"/>
                    <a:gd name="T19" fmla="*/ 116 h 535"/>
                    <a:gd name="T20" fmla="*/ 32 w 112"/>
                    <a:gd name="T21" fmla="*/ 127 h 535"/>
                    <a:gd name="T22" fmla="*/ 49 w 112"/>
                    <a:gd name="T23" fmla="*/ 138 h 535"/>
                    <a:gd name="T24" fmla="*/ 53 w 112"/>
                    <a:gd name="T25" fmla="*/ 145 h 535"/>
                    <a:gd name="T26" fmla="*/ 56 w 112"/>
                    <a:gd name="T27" fmla="*/ 151 h 535"/>
                    <a:gd name="T28" fmla="*/ 58 w 112"/>
                    <a:gd name="T29" fmla="*/ 157 h 535"/>
                    <a:gd name="T30" fmla="*/ 61 w 112"/>
                    <a:gd name="T31" fmla="*/ 162 h 535"/>
                    <a:gd name="T32" fmla="*/ 67 w 112"/>
                    <a:gd name="T33" fmla="*/ 197 h 535"/>
                    <a:gd name="T34" fmla="*/ 70 w 112"/>
                    <a:gd name="T35" fmla="*/ 262 h 535"/>
                    <a:gd name="T36" fmla="*/ 66 w 112"/>
                    <a:gd name="T37" fmla="*/ 325 h 535"/>
                    <a:gd name="T38" fmla="*/ 64 w 112"/>
                    <a:gd name="T39" fmla="*/ 389 h 535"/>
                    <a:gd name="T40" fmla="*/ 70 w 112"/>
                    <a:gd name="T41" fmla="*/ 445 h 535"/>
                    <a:gd name="T42" fmla="*/ 80 w 112"/>
                    <a:gd name="T43" fmla="*/ 472 h 535"/>
                    <a:gd name="T44" fmla="*/ 90 w 112"/>
                    <a:gd name="T45" fmla="*/ 490 h 535"/>
                    <a:gd name="T46" fmla="*/ 98 w 112"/>
                    <a:gd name="T47" fmla="*/ 514 h 535"/>
                    <a:gd name="T48" fmla="*/ 101 w 112"/>
                    <a:gd name="T49" fmla="*/ 534 h 535"/>
                    <a:gd name="T50" fmla="*/ 103 w 112"/>
                    <a:gd name="T51" fmla="*/ 534 h 535"/>
                    <a:gd name="T52" fmla="*/ 106 w 112"/>
                    <a:gd name="T53" fmla="*/ 534 h 535"/>
                    <a:gd name="T54" fmla="*/ 110 w 112"/>
                    <a:gd name="T55" fmla="*/ 534 h 535"/>
                    <a:gd name="T56" fmla="*/ 109 w 112"/>
                    <a:gd name="T57" fmla="*/ 508 h 535"/>
                    <a:gd name="T58" fmla="*/ 101 w 112"/>
                    <a:gd name="T59" fmla="*/ 477 h 535"/>
                    <a:gd name="T60" fmla="*/ 90 w 112"/>
                    <a:gd name="T61" fmla="*/ 457 h 535"/>
                    <a:gd name="T62" fmla="*/ 80 w 112"/>
                    <a:gd name="T63" fmla="*/ 427 h 535"/>
                    <a:gd name="T64" fmla="*/ 77 w 112"/>
                    <a:gd name="T65" fmla="*/ 374 h 535"/>
                    <a:gd name="T66" fmla="*/ 81 w 112"/>
                    <a:gd name="T67" fmla="*/ 323 h 535"/>
                    <a:gd name="T68" fmla="*/ 90 w 112"/>
                    <a:gd name="T69" fmla="*/ 271 h 535"/>
                    <a:gd name="T70" fmla="*/ 101 w 112"/>
                    <a:gd name="T71" fmla="*/ 218 h 535"/>
                    <a:gd name="T72" fmla="*/ 107 w 112"/>
                    <a:gd name="T73" fmla="*/ 187 h 535"/>
                    <a:gd name="T74" fmla="*/ 107 w 112"/>
                    <a:gd name="T75" fmla="*/ 177 h 535"/>
                    <a:gd name="T76" fmla="*/ 107 w 112"/>
                    <a:gd name="T77" fmla="*/ 168 h 535"/>
                    <a:gd name="T78" fmla="*/ 106 w 112"/>
                    <a:gd name="T79" fmla="*/ 158 h 5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2"/>
                    <a:gd name="T121" fmla="*/ 0 h 535"/>
                    <a:gd name="T122" fmla="*/ 112 w 112"/>
                    <a:gd name="T123" fmla="*/ 535 h 5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2" h="535">
                      <a:moveTo>
                        <a:pt x="106" y="154"/>
                      </a:moveTo>
                      <a:lnTo>
                        <a:pt x="103" y="122"/>
                      </a:lnTo>
                      <a:lnTo>
                        <a:pt x="96" y="94"/>
                      </a:lnTo>
                      <a:lnTo>
                        <a:pt x="86" y="71"/>
                      </a:lnTo>
                      <a:lnTo>
                        <a:pt x="75" y="50"/>
                      </a:lnTo>
                      <a:lnTo>
                        <a:pt x="63" y="34"/>
                      </a:lnTo>
                      <a:lnTo>
                        <a:pt x="52" y="20"/>
                      </a:lnTo>
                      <a:lnTo>
                        <a:pt x="43" y="9"/>
                      </a:lnTo>
                      <a:lnTo>
                        <a:pt x="38" y="0"/>
                      </a:lnTo>
                      <a:lnTo>
                        <a:pt x="30" y="5"/>
                      </a:lnTo>
                      <a:lnTo>
                        <a:pt x="24" y="16"/>
                      </a:lnTo>
                      <a:lnTo>
                        <a:pt x="19" y="31"/>
                      </a:lnTo>
                      <a:lnTo>
                        <a:pt x="16" y="48"/>
                      </a:lnTo>
                      <a:lnTo>
                        <a:pt x="12" y="67"/>
                      </a:lnTo>
                      <a:lnTo>
                        <a:pt x="8" y="83"/>
                      </a:lnTo>
                      <a:lnTo>
                        <a:pt x="5" y="97"/>
                      </a:lnTo>
                      <a:lnTo>
                        <a:pt x="0" y="106"/>
                      </a:lnTo>
                      <a:lnTo>
                        <a:pt x="1" y="109"/>
                      </a:lnTo>
                      <a:lnTo>
                        <a:pt x="6" y="112"/>
                      </a:lnTo>
                      <a:lnTo>
                        <a:pt x="13" y="116"/>
                      </a:lnTo>
                      <a:lnTo>
                        <a:pt x="23" y="122"/>
                      </a:lnTo>
                      <a:lnTo>
                        <a:pt x="32" y="127"/>
                      </a:lnTo>
                      <a:lnTo>
                        <a:pt x="41" y="133"/>
                      </a:lnTo>
                      <a:lnTo>
                        <a:pt x="49" y="138"/>
                      </a:lnTo>
                      <a:lnTo>
                        <a:pt x="52" y="143"/>
                      </a:lnTo>
                      <a:lnTo>
                        <a:pt x="53" y="145"/>
                      </a:lnTo>
                      <a:lnTo>
                        <a:pt x="55" y="148"/>
                      </a:lnTo>
                      <a:lnTo>
                        <a:pt x="56" y="151"/>
                      </a:lnTo>
                      <a:lnTo>
                        <a:pt x="57" y="154"/>
                      </a:lnTo>
                      <a:lnTo>
                        <a:pt x="58" y="157"/>
                      </a:lnTo>
                      <a:lnTo>
                        <a:pt x="59" y="160"/>
                      </a:lnTo>
                      <a:lnTo>
                        <a:pt x="61" y="162"/>
                      </a:lnTo>
                      <a:lnTo>
                        <a:pt x="62" y="165"/>
                      </a:lnTo>
                      <a:lnTo>
                        <a:pt x="67" y="197"/>
                      </a:lnTo>
                      <a:lnTo>
                        <a:pt x="70" y="230"/>
                      </a:lnTo>
                      <a:lnTo>
                        <a:pt x="70" y="262"/>
                      </a:lnTo>
                      <a:lnTo>
                        <a:pt x="68" y="293"/>
                      </a:lnTo>
                      <a:lnTo>
                        <a:pt x="66" y="325"/>
                      </a:lnTo>
                      <a:lnTo>
                        <a:pt x="65" y="357"/>
                      </a:lnTo>
                      <a:lnTo>
                        <a:pt x="64" y="389"/>
                      </a:lnTo>
                      <a:lnTo>
                        <a:pt x="67" y="421"/>
                      </a:lnTo>
                      <a:lnTo>
                        <a:pt x="70" y="445"/>
                      </a:lnTo>
                      <a:lnTo>
                        <a:pt x="75" y="461"/>
                      </a:lnTo>
                      <a:lnTo>
                        <a:pt x="80" y="472"/>
                      </a:lnTo>
                      <a:lnTo>
                        <a:pt x="85" y="481"/>
                      </a:lnTo>
                      <a:lnTo>
                        <a:pt x="90" y="490"/>
                      </a:lnTo>
                      <a:lnTo>
                        <a:pt x="94" y="500"/>
                      </a:lnTo>
                      <a:lnTo>
                        <a:pt x="98" y="514"/>
                      </a:lnTo>
                      <a:lnTo>
                        <a:pt x="100" y="534"/>
                      </a:lnTo>
                      <a:lnTo>
                        <a:pt x="101" y="534"/>
                      </a:lnTo>
                      <a:lnTo>
                        <a:pt x="103" y="534"/>
                      </a:lnTo>
                      <a:lnTo>
                        <a:pt x="104" y="534"/>
                      </a:lnTo>
                      <a:lnTo>
                        <a:pt x="106" y="534"/>
                      </a:lnTo>
                      <a:lnTo>
                        <a:pt x="108" y="534"/>
                      </a:lnTo>
                      <a:lnTo>
                        <a:pt x="110" y="534"/>
                      </a:lnTo>
                      <a:lnTo>
                        <a:pt x="111" y="534"/>
                      </a:lnTo>
                      <a:lnTo>
                        <a:pt x="109" y="508"/>
                      </a:lnTo>
                      <a:lnTo>
                        <a:pt x="106" y="490"/>
                      </a:lnTo>
                      <a:lnTo>
                        <a:pt x="101" y="477"/>
                      </a:lnTo>
                      <a:lnTo>
                        <a:pt x="96" y="467"/>
                      </a:lnTo>
                      <a:lnTo>
                        <a:pt x="90" y="457"/>
                      </a:lnTo>
                      <a:lnTo>
                        <a:pt x="85" y="445"/>
                      </a:lnTo>
                      <a:lnTo>
                        <a:pt x="80" y="427"/>
                      </a:lnTo>
                      <a:lnTo>
                        <a:pt x="78" y="401"/>
                      </a:lnTo>
                      <a:lnTo>
                        <a:pt x="77" y="374"/>
                      </a:lnTo>
                      <a:lnTo>
                        <a:pt x="79" y="349"/>
                      </a:lnTo>
                      <a:lnTo>
                        <a:pt x="81" y="323"/>
                      </a:lnTo>
                      <a:lnTo>
                        <a:pt x="85" y="297"/>
                      </a:lnTo>
                      <a:lnTo>
                        <a:pt x="90" y="271"/>
                      </a:lnTo>
                      <a:lnTo>
                        <a:pt x="95" y="245"/>
                      </a:lnTo>
                      <a:lnTo>
                        <a:pt x="101" y="218"/>
                      </a:lnTo>
                      <a:lnTo>
                        <a:pt x="106" y="191"/>
                      </a:lnTo>
                      <a:lnTo>
                        <a:pt x="107" y="187"/>
                      </a:lnTo>
                      <a:lnTo>
                        <a:pt x="107" y="182"/>
                      </a:lnTo>
                      <a:lnTo>
                        <a:pt x="107" y="177"/>
                      </a:lnTo>
                      <a:lnTo>
                        <a:pt x="107" y="173"/>
                      </a:lnTo>
                      <a:lnTo>
                        <a:pt x="107" y="168"/>
                      </a:lnTo>
                      <a:lnTo>
                        <a:pt x="106" y="163"/>
                      </a:lnTo>
                      <a:lnTo>
                        <a:pt x="106" y="158"/>
                      </a:lnTo>
                      <a:lnTo>
                        <a:pt x="106" y="15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10" name="Freeform 15"/>
                <p:cNvSpPr>
                  <a:spLocks/>
                </p:cNvSpPr>
                <p:nvPr/>
              </p:nvSpPr>
              <p:spPr bwMode="auto">
                <a:xfrm>
                  <a:off x="5359" y="1325"/>
                  <a:ext cx="86" cy="480"/>
                </a:xfrm>
                <a:custGeom>
                  <a:avLst/>
                  <a:gdLst>
                    <a:gd name="T0" fmla="*/ 15 w 86"/>
                    <a:gd name="T1" fmla="*/ 28 h 480"/>
                    <a:gd name="T2" fmla="*/ 17 w 86"/>
                    <a:gd name="T3" fmla="*/ 40 h 480"/>
                    <a:gd name="T4" fmla="*/ 19 w 86"/>
                    <a:gd name="T5" fmla="*/ 54 h 480"/>
                    <a:gd name="T6" fmla="*/ 21 w 86"/>
                    <a:gd name="T7" fmla="*/ 70 h 480"/>
                    <a:gd name="T8" fmla="*/ 23 w 86"/>
                    <a:gd name="T9" fmla="*/ 87 h 480"/>
                    <a:gd name="T10" fmla="*/ 24 w 86"/>
                    <a:gd name="T11" fmla="*/ 106 h 480"/>
                    <a:gd name="T12" fmla="*/ 25 w 86"/>
                    <a:gd name="T13" fmla="*/ 124 h 480"/>
                    <a:gd name="T14" fmla="*/ 25 w 86"/>
                    <a:gd name="T15" fmla="*/ 143 h 480"/>
                    <a:gd name="T16" fmla="*/ 25 w 86"/>
                    <a:gd name="T17" fmla="*/ 162 h 480"/>
                    <a:gd name="T18" fmla="*/ 25 w 86"/>
                    <a:gd name="T19" fmla="*/ 168 h 480"/>
                    <a:gd name="T20" fmla="*/ 25 w 86"/>
                    <a:gd name="T21" fmla="*/ 173 h 480"/>
                    <a:gd name="T22" fmla="*/ 25 w 86"/>
                    <a:gd name="T23" fmla="*/ 178 h 480"/>
                    <a:gd name="T24" fmla="*/ 26 w 86"/>
                    <a:gd name="T25" fmla="*/ 184 h 480"/>
                    <a:gd name="T26" fmla="*/ 26 w 86"/>
                    <a:gd name="T27" fmla="*/ 189 h 480"/>
                    <a:gd name="T28" fmla="*/ 26 w 86"/>
                    <a:gd name="T29" fmla="*/ 194 h 480"/>
                    <a:gd name="T30" fmla="*/ 26 w 86"/>
                    <a:gd name="T31" fmla="*/ 199 h 480"/>
                    <a:gd name="T32" fmla="*/ 27 w 86"/>
                    <a:gd name="T33" fmla="*/ 205 h 480"/>
                    <a:gd name="T34" fmla="*/ 31 w 86"/>
                    <a:gd name="T35" fmla="*/ 238 h 480"/>
                    <a:gd name="T36" fmla="*/ 37 w 86"/>
                    <a:gd name="T37" fmla="*/ 269 h 480"/>
                    <a:gd name="T38" fmla="*/ 44 w 86"/>
                    <a:gd name="T39" fmla="*/ 299 h 480"/>
                    <a:gd name="T40" fmla="*/ 52 w 86"/>
                    <a:gd name="T41" fmla="*/ 329 h 480"/>
                    <a:gd name="T42" fmla="*/ 60 w 86"/>
                    <a:gd name="T43" fmla="*/ 361 h 480"/>
                    <a:gd name="T44" fmla="*/ 67 w 86"/>
                    <a:gd name="T45" fmla="*/ 396 h 480"/>
                    <a:gd name="T46" fmla="*/ 72 w 86"/>
                    <a:gd name="T47" fmla="*/ 435 h 480"/>
                    <a:gd name="T48" fmla="*/ 75 w 86"/>
                    <a:gd name="T49" fmla="*/ 479 h 480"/>
                    <a:gd name="T50" fmla="*/ 77 w 86"/>
                    <a:gd name="T51" fmla="*/ 479 h 480"/>
                    <a:gd name="T52" fmla="*/ 78 w 86"/>
                    <a:gd name="T53" fmla="*/ 479 h 480"/>
                    <a:gd name="T54" fmla="*/ 79 w 86"/>
                    <a:gd name="T55" fmla="*/ 478 h 480"/>
                    <a:gd name="T56" fmla="*/ 81 w 86"/>
                    <a:gd name="T57" fmla="*/ 478 h 480"/>
                    <a:gd name="T58" fmla="*/ 83 w 86"/>
                    <a:gd name="T59" fmla="*/ 477 h 480"/>
                    <a:gd name="T60" fmla="*/ 84 w 86"/>
                    <a:gd name="T61" fmla="*/ 477 h 480"/>
                    <a:gd name="T62" fmla="*/ 85 w 86"/>
                    <a:gd name="T63" fmla="*/ 477 h 480"/>
                    <a:gd name="T64" fmla="*/ 82 w 86"/>
                    <a:gd name="T65" fmla="*/ 434 h 480"/>
                    <a:gd name="T66" fmla="*/ 77 w 86"/>
                    <a:gd name="T67" fmla="*/ 393 h 480"/>
                    <a:gd name="T68" fmla="*/ 70 w 86"/>
                    <a:gd name="T69" fmla="*/ 355 h 480"/>
                    <a:gd name="T70" fmla="*/ 62 w 86"/>
                    <a:gd name="T71" fmla="*/ 318 h 480"/>
                    <a:gd name="T72" fmla="*/ 55 w 86"/>
                    <a:gd name="T73" fmla="*/ 285 h 480"/>
                    <a:gd name="T74" fmla="*/ 48 w 86"/>
                    <a:gd name="T75" fmla="*/ 256 h 480"/>
                    <a:gd name="T76" fmla="*/ 43 w 86"/>
                    <a:gd name="T77" fmla="*/ 229 h 480"/>
                    <a:gd name="T78" fmla="*/ 41 w 86"/>
                    <a:gd name="T79" fmla="*/ 207 h 480"/>
                    <a:gd name="T80" fmla="*/ 41 w 86"/>
                    <a:gd name="T81" fmla="*/ 183 h 480"/>
                    <a:gd name="T82" fmla="*/ 41 w 86"/>
                    <a:gd name="T83" fmla="*/ 157 h 480"/>
                    <a:gd name="T84" fmla="*/ 42 w 86"/>
                    <a:gd name="T85" fmla="*/ 131 h 480"/>
                    <a:gd name="T86" fmla="*/ 42 w 86"/>
                    <a:gd name="T87" fmla="*/ 105 h 480"/>
                    <a:gd name="T88" fmla="*/ 41 w 86"/>
                    <a:gd name="T89" fmla="*/ 79 h 480"/>
                    <a:gd name="T90" fmla="*/ 38 w 86"/>
                    <a:gd name="T91" fmla="*/ 53 h 480"/>
                    <a:gd name="T92" fmla="*/ 34 w 86"/>
                    <a:gd name="T93" fmla="*/ 26 h 480"/>
                    <a:gd name="T94" fmla="*/ 26 w 86"/>
                    <a:gd name="T95" fmla="*/ 0 h 480"/>
                    <a:gd name="T96" fmla="*/ 0 w 86"/>
                    <a:gd name="T97" fmla="*/ 1 h 480"/>
                    <a:gd name="T98" fmla="*/ 5 w 86"/>
                    <a:gd name="T99" fmla="*/ 4 h 480"/>
                    <a:gd name="T100" fmla="*/ 8 w 86"/>
                    <a:gd name="T101" fmla="*/ 9 h 480"/>
                    <a:gd name="T102" fmla="*/ 12 w 86"/>
                    <a:gd name="T103" fmla="*/ 16 h 480"/>
                    <a:gd name="T104" fmla="*/ 14 w 86"/>
                    <a:gd name="T105" fmla="*/ 23 h 480"/>
                    <a:gd name="T106" fmla="*/ 16 w 86"/>
                    <a:gd name="T107" fmla="*/ 29 h 480"/>
                    <a:gd name="T108" fmla="*/ 16 w 86"/>
                    <a:gd name="T109" fmla="*/ 33 h 480"/>
                    <a:gd name="T110" fmla="*/ 15 w 86"/>
                    <a:gd name="T111" fmla="*/ 28 h 4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
                    <a:gd name="T169" fmla="*/ 0 h 480"/>
                    <a:gd name="T170" fmla="*/ 86 w 86"/>
                    <a:gd name="T171" fmla="*/ 480 h 4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 h="480">
                      <a:moveTo>
                        <a:pt x="15" y="28"/>
                      </a:moveTo>
                      <a:lnTo>
                        <a:pt x="17" y="40"/>
                      </a:lnTo>
                      <a:lnTo>
                        <a:pt x="19" y="54"/>
                      </a:lnTo>
                      <a:lnTo>
                        <a:pt x="21" y="70"/>
                      </a:lnTo>
                      <a:lnTo>
                        <a:pt x="23" y="87"/>
                      </a:lnTo>
                      <a:lnTo>
                        <a:pt x="24" y="106"/>
                      </a:lnTo>
                      <a:lnTo>
                        <a:pt x="25" y="124"/>
                      </a:lnTo>
                      <a:lnTo>
                        <a:pt x="25" y="143"/>
                      </a:lnTo>
                      <a:lnTo>
                        <a:pt x="25" y="162"/>
                      </a:lnTo>
                      <a:lnTo>
                        <a:pt x="25" y="168"/>
                      </a:lnTo>
                      <a:lnTo>
                        <a:pt x="25" y="173"/>
                      </a:lnTo>
                      <a:lnTo>
                        <a:pt x="25" y="178"/>
                      </a:lnTo>
                      <a:lnTo>
                        <a:pt x="26" y="184"/>
                      </a:lnTo>
                      <a:lnTo>
                        <a:pt x="26" y="189"/>
                      </a:lnTo>
                      <a:lnTo>
                        <a:pt x="26" y="194"/>
                      </a:lnTo>
                      <a:lnTo>
                        <a:pt x="26" y="199"/>
                      </a:lnTo>
                      <a:lnTo>
                        <a:pt x="27" y="205"/>
                      </a:lnTo>
                      <a:lnTo>
                        <a:pt x="31" y="238"/>
                      </a:lnTo>
                      <a:lnTo>
                        <a:pt x="37" y="269"/>
                      </a:lnTo>
                      <a:lnTo>
                        <a:pt x="44" y="299"/>
                      </a:lnTo>
                      <a:lnTo>
                        <a:pt x="52" y="329"/>
                      </a:lnTo>
                      <a:lnTo>
                        <a:pt x="60" y="361"/>
                      </a:lnTo>
                      <a:lnTo>
                        <a:pt x="67" y="396"/>
                      </a:lnTo>
                      <a:lnTo>
                        <a:pt x="72" y="435"/>
                      </a:lnTo>
                      <a:lnTo>
                        <a:pt x="75" y="479"/>
                      </a:lnTo>
                      <a:lnTo>
                        <a:pt x="77" y="479"/>
                      </a:lnTo>
                      <a:lnTo>
                        <a:pt x="78" y="479"/>
                      </a:lnTo>
                      <a:lnTo>
                        <a:pt x="79" y="478"/>
                      </a:lnTo>
                      <a:lnTo>
                        <a:pt x="81" y="478"/>
                      </a:lnTo>
                      <a:lnTo>
                        <a:pt x="83" y="477"/>
                      </a:lnTo>
                      <a:lnTo>
                        <a:pt x="84" y="477"/>
                      </a:lnTo>
                      <a:lnTo>
                        <a:pt x="85" y="477"/>
                      </a:lnTo>
                      <a:lnTo>
                        <a:pt x="82" y="434"/>
                      </a:lnTo>
                      <a:lnTo>
                        <a:pt x="77" y="393"/>
                      </a:lnTo>
                      <a:lnTo>
                        <a:pt x="70" y="355"/>
                      </a:lnTo>
                      <a:lnTo>
                        <a:pt x="62" y="318"/>
                      </a:lnTo>
                      <a:lnTo>
                        <a:pt x="55" y="285"/>
                      </a:lnTo>
                      <a:lnTo>
                        <a:pt x="48" y="256"/>
                      </a:lnTo>
                      <a:lnTo>
                        <a:pt x="43" y="229"/>
                      </a:lnTo>
                      <a:lnTo>
                        <a:pt x="41" y="207"/>
                      </a:lnTo>
                      <a:lnTo>
                        <a:pt x="41" y="183"/>
                      </a:lnTo>
                      <a:lnTo>
                        <a:pt x="41" y="157"/>
                      </a:lnTo>
                      <a:lnTo>
                        <a:pt x="42" y="131"/>
                      </a:lnTo>
                      <a:lnTo>
                        <a:pt x="42" y="105"/>
                      </a:lnTo>
                      <a:lnTo>
                        <a:pt x="41" y="79"/>
                      </a:lnTo>
                      <a:lnTo>
                        <a:pt x="38" y="53"/>
                      </a:lnTo>
                      <a:lnTo>
                        <a:pt x="34" y="26"/>
                      </a:lnTo>
                      <a:lnTo>
                        <a:pt x="26" y="0"/>
                      </a:lnTo>
                      <a:lnTo>
                        <a:pt x="0" y="1"/>
                      </a:lnTo>
                      <a:lnTo>
                        <a:pt x="5" y="4"/>
                      </a:lnTo>
                      <a:lnTo>
                        <a:pt x="8" y="9"/>
                      </a:lnTo>
                      <a:lnTo>
                        <a:pt x="12" y="16"/>
                      </a:lnTo>
                      <a:lnTo>
                        <a:pt x="14" y="23"/>
                      </a:lnTo>
                      <a:lnTo>
                        <a:pt x="16" y="29"/>
                      </a:lnTo>
                      <a:lnTo>
                        <a:pt x="16" y="33"/>
                      </a:lnTo>
                      <a:lnTo>
                        <a:pt x="15" y="28"/>
                      </a:lnTo>
                    </a:path>
                  </a:pathLst>
                </a:custGeom>
                <a:solidFill>
                  <a:srgbClr val="C1CE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11" name="Freeform 16"/>
                <p:cNvSpPr>
                  <a:spLocks/>
                </p:cNvSpPr>
                <p:nvPr/>
              </p:nvSpPr>
              <p:spPr bwMode="auto">
                <a:xfrm>
                  <a:off x="5359" y="1325"/>
                  <a:ext cx="92" cy="486"/>
                </a:xfrm>
                <a:custGeom>
                  <a:avLst/>
                  <a:gdLst>
                    <a:gd name="T0" fmla="*/ 16 w 92"/>
                    <a:gd name="T1" fmla="*/ 29 h 486"/>
                    <a:gd name="T2" fmla="*/ 18 w 92"/>
                    <a:gd name="T3" fmla="*/ 41 h 486"/>
                    <a:gd name="T4" fmla="*/ 20 w 92"/>
                    <a:gd name="T5" fmla="*/ 55 h 486"/>
                    <a:gd name="T6" fmla="*/ 22 w 92"/>
                    <a:gd name="T7" fmla="*/ 71 h 486"/>
                    <a:gd name="T8" fmla="*/ 24 w 92"/>
                    <a:gd name="T9" fmla="*/ 88 h 486"/>
                    <a:gd name="T10" fmla="*/ 25 w 92"/>
                    <a:gd name="T11" fmla="*/ 107 h 486"/>
                    <a:gd name="T12" fmla="*/ 27 w 92"/>
                    <a:gd name="T13" fmla="*/ 126 h 486"/>
                    <a:gd name="T14" fmla="*/ 27 w 92"/>
                    <a:gd name="T15" fmla="*/ 145 h 486"/>
                    <a:gd name="T16" fmla="*/ 27 w 92"/>
                    <a:gd name="T17" fmla="*/ 164 h 486"/>
                    <a:gd name="T18" fmla="*/ 27 w 92"/>
                    <a:gd name="T19" fmla="*/ 170 h 486"/>
                    <a:gd name="T20" fmla="*/ 27 w 92"/>
                    <a:gd name="T21" fmla="*/ 175 h 486"/>
                    <a:gd name="T22" fmla="*/ 27 w 92"/>
                    <a:gd name="T23" fmla="*/ 181 h 486"/>
                    <a:gd name="T24" fmla="*/ 28 w 92"/>
                    <a:gd name="T25" fmla="*/ 186 h 486"/>
                    <a:gd name="T26" fmla="*/ 28 w 92"/>
                    <a:gd name="T27" fmla="*/ 191 h 486"/>
                    <a:gd name="T28" fmla="*/ 28 w 92"/>
                    <a:gd name="T29" fmla="*/ 196 h 486"/>
                    <a:gd name="T30" fmla="*/ 28 w 92"/>
                    <a:gd name="T31" fmla="*/ 202 h 486"/>
                    <a:gd name="T32" fmla="*/ 29 w 92"/>
                    <a:gd name="T33" fmla="*/ 208 h 486"/>
                    <a:gd name="T34" fmla="*/ 33 w 92"/>
                    <a:gd name="T35" fmla="*/ 241 h 486"/>
                    <a:gd name="T36" fmla="*/ 39 w 92"/>
                    <a:gd name="T37" fmla="*/ 272 h 486"/>
                    <a:gd name="T38" fmla="*/ 47 w 92"/>
                    <a:gd name="T39" fmla="*/ 303 h 486"/>
                    <a:gd name="T40" fmla="*/ 55 w 92"/>
                    <a:gd name="T41" fmla="*/ 333 h 486"/>
                    <a:gd name="T42" fmla="*/ 64 w 92"/>
                    <a:gd name="T43" fmla="*/ 366 h 486"/>
                    <a:gd name="T44" fmla="*/ 72 w 92"/>
                    <a:gd name="T45" fmla="*/ 401 h 486"/>
                    <a:gd name="T46" fmla="*/ 77 w 92"/>
                    <a:gd name="T47" fmla="*/ 441 h 486"/>
                    <a:gd name="T48" fmla="*/ 81 w 92"/>
                    <a:gd name="T49" fmla="*/ 485 h 486"/>
                    <a:gd name="T50" fmla="*/ 82 w 92"/>
                    <a:gd name="T51" fmla="*/ 485 h 486"/>
                    <a:gd name="T52" fmla="*/ 83 w 92"/>
                    <a:gd name="T53" fmla="*/ 485 h 486"/>
                    <a:gd name="T54" fmla="*/ 85 w 92"/>
                    <a:gd name="T55" fmla="*/ 484 h 486"/>
                    <a:gd name="T56" fmla="*/ 87 w 92"/>
                    <a:gd name="T57" fmla="*/ 484 h 486"/>
                    <a:gd name="T58" fmla="*/ 89 w 92"/>
                    <a:gd name="T59" fmla="*/ 483 h 486"/>
                    <a:gd name="T60" fmla="*/ 90 w 92"/>
                    <a:gd name="T61" fmla="*/ 483 h 486"/>
                    <a:gd name="T62" fmla="*/ 91 w 92"/>
                    <a:gd name="T63" fmla="*/ 483 h 486"/>
                    <a:gd name="T64" fmla="*/ 88 w 92"/>
                    <a:gd name="T65" fmla="*/ 439 h 486"/>
                    <a:gd name="T66" fmla="*/ 82 w 92"/>
                    <a:gd name="T67" fmla="*/ 398 h 486"/>
                    <a:gd name="T68" fmla="*/ 75 w 92"/>
                    <a:gd name="T69" fmla="*/ 359 h 486"/>
                    <a:gd name="T70" fmla="*/ 66 w 92"/>
                    <a:gd name="T71" fmla="*/ 322 h 486"/>
                    <a:gd name="T72" fmla="*/ 58 w 92"/>
                    <a:gd name="T73" fmla="*/ 289 h 486"/>
                    <a:gd name="T74" fmla="*/ 52 w 92"/>
                    <a:gd name="T75" fmla="*/ 259 h 486"/>
                    <a:gd name="T76" fmla="*/ 46 w 92"/>
                    <a:gd name="T77" fmla="*/ 232 h 486"/>
                    <a:gd name="T78" fmla="*/ 44 w 92"/>
                    <a:gd name="T79" fmla="*/ 210 h 486"/>
                    <a:gd name="T80" fmla="*/ 43 w 92"/>
                    <a:gd name="T81" fmla="*/ 185 h 486"/>
                    <a:gd name="T82" fmla="*/ 44 w 92"/>
                    <a:gd name="T83" fmla="*/ 158 h 486"/>
                    <a:gd name="T84" fmla="*/ 45 w 92"/>
                    <a:gd name="T85" fmla="*/ 133 h 486"/>
                    <a:gd name="T86" fmla="*/ 45 w 92"/>
                    <a:gd name="T87" fmla="*/ 106 h 486"/>
                    <a:gd name="T88" fmla="*/ 44 w 92"/>
                    <a:gd name="T89" fmla="*/ 80 h 486"/>
                    <a:gd name="T90" fmla="*/ 41 w 92"/>
                    <a:gd name="T91" fmla="*/ 53 h 486"/>
                    <a:gd name="T92" fmla="*/ 36 w 92"/>
                    <a:gd name="T93" fmla="*/ 26 h 486"/>
                    <a:gd name="T94" fmla="*/ 28 w 92"/>
                    <a:gd name="T95" fmla="*/ 0 h 486"/>
                    <a:gd name="T96" fmla="*/ 0 w 92"/>
                    <a:gd name="T97" fmla="*/ 1 h 486"/>
                    <a:gd name="T98" fmla="*/ 5 w 92"/>
                    <a:gd name="T99" fmla="*/ 4 h 486"/>
                    <a:gd name="T100" fmla="*/ 9 w 92"/>
                    <a:gd name="T101" fmla="*/ 9 h 486"/>
                    <a:gd name="T102" fmla="*/ 13 w 92"/>
                    <a:gd name="T103" fmla="*/ 16 h 486"/>
                    <a:gd name="T104" fmla="*/ 15 w 92"/>
                    <a:gd name="T105" fmla="*/ 23 h 486"/>
                    <a:gd name="T106" fmla="*/ 17 w 92"/>
                    <a:gd name="T107" fmla="*/ 29 h 486"/>
                    <a:gd name="T108" fmla="*/ 17 w 92"/>
                    <a:gd name="T109" fmla="*/ 34 h 486"/>
                    <a:gd name="T110" fmla="*/ 16 w 92"/>
                    <a:gd name="T111" fmla="*/ 29 h 4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2"/>
                    <a:gd name="T169" fmla="*/ 0 h 486"/>
                    <a:gd name="T170" fmla="*/ 92 w 92"/>
                    <a:gd name="T171" fmla="*/ 486 h 4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2" h="486">
                      <a:moveTo>
                        <a:pt x="16" y="29"/>
                      </a:moveTo>
                      <a:lnTo>
                        <a:pt x="18" y="41"/>
                      </a:lnTo>
                      <a:lnTo>
                        <a:pt x="20" y="55"/>
                      </a:lnTo>
                      <a:lnTo>
                        <a:pt x="22" y="71"/>
                      </a:lnTo>
                      <a:lnTo>
                        <a:pt x="24" y="88"/>
                      </a:lnTo>
                      <a:lnTo>
                        <a:pt x="25" y="107"/>
                      </a:lnTo>
                      <a:lnTo>
                        <a:pt x="27" y="126"/>
                      </a:lnTo>
                      <a:lnTo>
                        <a:pt x="27" y="145"/>
                      </a:lnTo>
                      <a:lnTo>
                        <a:pt x="27" y="164"/>
                      </a:lnTo>
                      <a:lnTo>
                        <a:pt x="27" y="170"/>
                      </a:lnTo>
                      <a:lnTo>
                        <a:pt x="27" y="175"/>
                      </a:lnTo>
                      <a:lnTo>
                        <a:pt x="27" y="181"/>
                      </a:lnTo>
                      <a:lnTo>
                        <a:pt x="28" y="186"/>
                      </a:lnTo>
                      <a:lnTo>
                        <a:pt x="28" y="191"/>
                      </a:lnTo>
                      <a:lnTo>
                        <a:pt x="28" y="196"/>
                      </a:lnTo>
                      <a:lnTo>
                        <a:pt x="28" y="202"/>
                      </a:lnTo>
                      <a:lnTo>
                        <a:pt x="29" y="208"/>
                      </a:lnTo>
                      <a:lnTo>
                        <a:pt x="33" y="241"/>
                      </a:lnTo>
                      <a:lnTo>
                        <a:pt x="39" y="272"/>
                      </a:lnTo>
                      <a:lnTo>
                        <a:pt x="47" y="303"/>
                      </a:lnTo>
                      <a:lnTo>
                        <a:pt x="55" y="333"/>
                      </a:lnTo>
                      <a:lnTo>
                        <a:pt x="64" y="366"/>
                      </a:lnTo>
                      <a:lnTo>
                        <a:pt x="72" y="401"/>
                      </a:lnTo>
                      <a:lnTo>
                        <a:pt x="77" y="441"/>
                      </a:lnTo>
                      <a:lnTo>
                        <a:pt x="81" y="485"/>
                      </a:lnTo>
                      <a:lnTo>
                        <a:pt x="82" y="485"/>
                      </a:lnTo>
                      <a:lnTo>
                        <a:pt x="83" y="485"/>
                      </a:lnTo>
                      <a:lnTo>
                        <a:pt x="85" y="484"/>
                      </a:lnTo>
                      <a:lnTo>
                        <a:pt x="87" y="484"/>
                      </a:lnTo>
                      <a:lnTo>
                        <a:pt x="89" y="483"/>
                      </a:lnTo>
                      <a:lnTo>
                        <a:pt x="90" y="483"/>
                      </a:lnTo>
                      <a:lnTo>
                        <a:pt x="91" y="483"/>
                      </a:lnTo>
                      <a:lnTo>
                        <a:pt x="88" y="439"/>
                      </a:lnTo>
                      <a:lnTo>
                        <a:pt x="82" y="398"/>
                      </a:lnTo>
                      <a:lnTo>
                        <a:pt x="75" y="359"/>
                      </a:lnTo>
                      <a:lnTo>
                        <a:pt x="66" y="322"/>
                      </a:lnTo>
                      <a:lnTo>
                        <a:pt x="58" y="289"/>
                      </a:lnTo>
                      <a:lnTo>
                        <a:pt x="52" y="259"/>
                      </a:lnTo>
                      <a:lnTo>
                        <a:pt x="46" y="232"/>
                      </a:lnTo>
                      <a:lnTo>
                        <a:pt x="44" y="210"/>
                      </a:lnTo>
                      <a:lnTo>
                        <a:pt x="43" y="185"/>
                      </a:lnTo>
                      <a:lnTo>
                        <a:pt x="44" y="158"/>
                      </a:lnTo>
                      <a:lnTo>
                        <a:pt x="45" y="133"/>
                      </a:lnTo>
                      <a:lnTo>
                        <a:pt x="45" y="106"/>
                      </a:lnTo>
                      <a:lnTo>
                        <a:pt x="44" y="80"/>
                      </a:lnTo>
                      <a:lnTo>
                        <a:pt x="41" y="53"/>
                      </a:lnTo>
                      <a:lnTo>
                        <a:pt x="36" y="26"/>
                      </a:lnTo>
                      <a:lnTo>
                        <a:pt x="28" y="0"/>
                      </a:lnTo>
                      <a:lnTo>
                        <a:pt x="0" y="1"/>
                      </a:lnTo>
                      <a:lnTo>
                        <a:pt x="5" y="4"/>
                      </a:lnTo>
                      <a:lnTo>
                        <a:pt x="9" y="9"/>
                      </a:lnTo>
                      <a:lnTo>
                        <a:pt x="13" y="16"/>
                      </a:lnTo>
                      <a:lnTo>
                        <a:pt x="15" y="23"/>
                      </a:lnTo>
                      <a:lnTo>
                        <a:pt x="17" y="29"/>
                      </a:lnTo>
                      <a:lnTo>
                        <a:pt x="17" y="34"/>
                      </a:lnTo>
                      <a:lnTo>
                        <a:pt x="16" y="2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12" name="Freeform 17"/>
                <p:cNvSpPr>
                  <a:spLocks/>
                </p:cNvSpPr>
                <p:nvPr/>
              </p:nvSpPr>
              <p:spPr bwMode="auto">
                <a:xfrm>
                  <a:off x="4993" y="970"/>
                  <a:ext cx="550" cy="333"/>
                </a:xfrm>
                <a:custGeom>
                  <a:avLst/>
                  <a:gdLst>
                    <a:gd name="T0" fmla="*/ 332 w 550"/>
                    <a:gd name="T1" fmla="*/ 3 h 333"/>
                    <a:gd name="T2" fmla="*/ 321 w 550"/>
                    <a:gd name="T3" fmla="*/ 2 h 333"/>
                    <a:gd name="T4" fmla="*/ 310 w 550"/>
                    <a:gd name="T5" fmla="*/ 1 h 333"/>
                    <a:gd name="T6" fmla="*/ 299 w 550"/>
                    <a:gd name="T7" fmla="*/ 2 h 333"/>
                    <a:gd name="T8" fmla="*/ 291 w 550"/>
                    <a:gd name="T9" fmla="*/ 90 h 333"/>
                    <a:gd name="T10" fmla="*/ 288 w 550"/>
                    <a:gd name="T11" fmla="*/ 199 h 333"/>
                    <a:gd name="T12" fmla="*/ 283 w 550"/>
                    <a:gd name="T13" fmla="*/ 246 h 333"/>
                    <a:gd name="T14" fmla="*/ 277 w 550"/>
                    <a:gd name="T15" fmla="*/ 263 h 333"/>
                    <a:gd name="T16" fmla="*/ 251 w 550"/>
                    <a:gd name="T17" fmla="*/ 284 h 333"/>
                    <a:gd name="T18" fmla="*/ 172 w 550"/>
                    <a:gd name="T19" fmla="*/ 302 h 333"/>
                    <a:gd name="T20" fmla="*/ 77 w 550"/>
                    <a:gd name="T21" fmla="*/ 308 h 333"/>
                    <a:gd name="T22" fmla="*/ 10 w 550"/>
                    <a:gd name="T23" fmla="*/ 311 h 333"/>
                    <a:gd name="T24" fmla="*/ 3 w 550"/>
                    <a:gd name="T25" fmla="*/ 319 h 333"/>
                    <a:gd name="T26" fmla="*/ 31 w 550"/>
                    <a:gd name="T27" fmla="*/ 327 h 333"/>
                    <a:gd name="T28" fmla="*/ 98 w 550"/>
                    <a:gd name="T29" fmla="*/ 327 h 333"/>
                    <a:gd name="T30" fmla="*/ 215 w 550"/>
                    <a:gd name="T31" fmla="*/ 317 h 333"/>
                    <a:gd name="T32" fmla="*/ 298 w 550"/>
                    <a:gd name="T33" fmla="*/ 306 h 333"/>
                    <a:gd name="T34" fmla="*/ 301 w 550"/>
                    <a:gd name="T35" fmla="*/ 301 h 333"/>
                    <a:gd name="T36" fmla="*/ 301 w 550"/>
                    <a:gd name="T37" fmla="*/ 296 h 333"/>
                    <a:gd name="T38" fmla="*/ 301 w 550"/>
                    <a:gd name="T39" fmla="*/ 290 h 333"/>
                    <a:gd name="T40" fmla="*/ 302 w 550"/>
                    <a:gd name="T41" fmla="*/ 287 h 333"/>
                    <a:gd name="T42" fmla="*/ 303 w 550"/>
                    <a:gd name="T43" fmla="*/ 286 h 333"/>
                    <a:gd name="T44" fmla="*/ 304 w 550"/>
                    <a:gd name="T45" fmla="*/ 284 h 333"/>
                    <a:gd name="T46" fmla="*/ 306 w 550"/>
                    <a:gd name="T47" fmla="*/ 282 h 333"/>
                    <a:gd name="T48" fmla="*/ 303 w 550"/>
                    <a:gd name="T49" fmla="*/ 286 h 333"/>
                    <a:gd name="T50" fmla="*/ 297 w 550"/>
                    <a:gd name="T51" fmla="*/ 301 h 333"/>
                    <a:gd name="T52" fmla="*/ 295 w 550"/>
                    <a:gd name="T53" fmla="*/ 319 h 333"/>
                    <a:gd name="T54" fmla="*/ 296 w 550"/>
                    <a:gd name="T55" fmla="*/ 331 h 333"/>
                    <a:gd name="T56" fmla="*/ 305 w 550"/>
                    <a:gd name="T57" fmla="*/ 328 h 333"/>
                    <a:gd name="T58" fmla="*/ 317 w 550"/>
                    <a:gd name="T59" fmla="*/ 323 h 333"/>
                    <a:gd name="T60" fmla="*/ 327 w 550"/>
                    <a:gd name="T61" fmla="*/ 323 h 333"/>
                    <a:gd name="T62" fmla="*/ 338 w 550"/>
                    <a:gd name="T63" fmla="*/ 327 h 333"/>
                    <a:gd name="T64" fmla="*/ 344 w 550"/>
                    <a:gd name="T65" fmla="*/ 326 h 333"/>
                    <a:gd name="T66" fmla="*/ 344 w 550"/>
                    <a:gd name="T67" fmla="*/ 313 h 333"/>
                    <a:gd name="T68" fmla="*/ 342 w 550"/>
                    <a:gd name="T69" fmla="*/ 299 h 333"/>
                    <a:gd name="T70" fmla="*/ 336 w 550"/>
                    <a:gd name="T71" fmla="*/ 287 h 333"/>
                    <a:gd name="T72" fmla="*/ 332 w 550"/>
                    <a:gd name="T73" fmla="*/ 284 h 333"/>
                    <a:gd name="T74" fmla="*/ 335 w 550"/>
                    <a:gd name="T75" fmla="*/ 284 h 333"/>
                    <a:gd name="T76" fmla="*/ 337 w 550"/>
                    <a:gd name="T77" fmla="*/ 286 h 333"/>
                    <a:gd name="T78" fmla="*/ 339 w 550"/>
                    <a:gd name="T79" fmla="*/ 286 h 333"/>
                    <a:gd name="T80" fmla="*/ 342 w 550"/>
                    <a:gd name="T81" fmla="*/ 289 h 333"/>
                    <a:gd name="T82" fmla="*/ 343 w 550"/>
                    <a:gd name="T83" fmla="*/ 298 h 333"/>
                    <a:gd name="T84" fmla="*/ 343 w 550"/>
                    <a:gd name="T85" fmla="*/ 307 h 333"/>
                    <a:gd name="T86" fmla="*/ 346 w 550"/>
                    <a:gd name="T87" fmla="*/ 312 h 333"/>
                    <a:gd name="T88" fmla="*/ 361 w 550"/>
                    <a:gd name="T89" fmla="*/ 313 h 333"/>
                    <a:gd name="T90" fmla="*/ 415 w 550"/>
                    <a:gd name="T91" fmla="*/ 313 h 333"/>
                    <a:gd name="T92" fmla="*/ 485 w 550"/>
                    <a:gd name="T93" fmla="*/ 312 h 333"/>
                    <a:gd name="T94" fmla="*/ 537 w 550"/>
                    <a:gd name="T95" fmla="*/ 309 h 333"/>
                    <a:gd name="T96" fmla="*/ 545 w 550"/>
                    <a:gd name="T97" fmla="*/ 304 h 333"/>
                    <a:gd name="T98" fmla="*/ 547 w 550"/>
                    <a:gd name="T99" fmla="*/ 296 h 333"/>
                    <a:gd name="T100" fmla="*/ 549 w 550"/>
                    <a:gd name="T101" fmla="*/ 284 h 333"/>
                    <a:gd name="T102" fmla="*/ 548 w 550"/>
                    <a:gd name="T103" fmla="*/ 276 h 333"/>
                    <a:gd name="T104" fmla="*/ 490 w 550"/>
                    <a:gd name="T105" fmla="*/ 277 h 333"/>
                    <a:gd name="T106" fmla="*/ 410 w 550"/>
                    <a:gd name="T107" fmla="*/ 278 h 333"/>
                    <a:gd name="T108" fmla="*/ 372 w 550"/>
                    <a:gd name="T109" fmla="*/ 238 h 333"/>
                    <a:gd name="T110" fmla="*/ 367 w 550"/>
                    <a:gd name="T111" fmla="*/ 113 h 333"/>
                    <a:gd name="T112" fmla="*/ 373 w 550"/>
                    <a:gd name="T113" fmla="*/ 2 h 333"/>
                    <a:gd name="T114" fmla="*/ 366 w 550"/>
                    <a:gd name="T115" fmla="*/ 0 h 333"/>
                    <a:gd name="T116" fmla="*/ 355 w 550"/>
                    <a:gd name="T117" fmla="*/ 1 h 333"/>
                    <a:gd name="T118" fmla="*/ 343 w 550"/>
                    <a:gd name="T119" fmla="*/ 3 h 3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50"/>
                    <a:gd name="T181" fmla="*/ 0 h 333"/>
                    <a:gd name="T182" fmla="*/ 550 w 550"/>
                    <a:gd name="T183" fmla="*/ 333 h 3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50" h="333">
                      <a:moveTo>
                        <a:pt x="337" y="3"/>
                      </a:moveTo>
                      <a:lnTo>
                        <a:pt x="332" y="3"/>
                      </a:lnTo>
                      <a:lnTo>
                        <a:pt x="327" y="2"/>
                      </a:lnTo>
                      <a:lnTo>
                        <a:pt x="321" y="2"/>
                      </a:lnTo>
                      <a:lnTo>
                        <a:pt x="315" y="2"/>
                      </a:lnTo>
                      <a:lnTo>
                        <a:pt x="310" y="1"/>
                      </a:lnTo>
                      <a:lnTo>
                        <a:pt x="304" y="1"/>
                      </a:lnTo>
                      <a:lnTo>
                        <a:pt x="299" y="2"/>
                      </a:lnTo>
                      <a:lnTo>
                        <a:pt x="294" y="3"/>
                      </a:lnTo>
                      <a:lnTo>
                        <a:pt x="291" y="90"/>
                      </a:lnTo>
                      <a:lnTo>
                        <a:pt x="289" y="153"/>
                      </a:lnTo>
                      <a:lnTo>
                        <a:pt x="288" y="199"/>
                      </a:lnTo>
                      <a:lnTo>
                        <a:pt x="285" y="228"/>
                      </a:lnTo>
                      <a:lnTo>
                        <a:pt x="283" y="246"/>
                      </a:lnTo>
                      <a:lnTo>
                        <a:pt x="280" y="256"/>
                      </a:lnTo>
                      <a:lnTo>
                        <a:pt x="277" y="263"/>
                      </a:lnTo>
                      <a:lnTo>
                        <a:pt x="272" y="270"/>
                      </a:lnTo>
                      <a:lnTo>
                        <a:pt x="251" y="284"/>
                      </a:lnTo>
                      <a:lnTo>
                        <a:pt x="216" y="295"/>
                      </a:lnTo>
                      <a:lnTo>
                        <a:pt x="172" y="302"/>
                      </a:lnTo>
                      <a:lnTo>
                        <a:pt x="124" y="306"/>
                      </a:lnTo>
                      <a:lnTo>
                        <a:pt x="77" y="308"/>
                      </a:lnTo>
                      <a:lnTo>
                        <a:pt x="37" y="310"/>
                      </a:lnTo>
                      <a:lnTo>
                        <a:pt x="10" y="311"/>
                      </a:lnTo>
                      <a:lnTo>
                        <a:pt x="0" y="313"/>
                      </a:lnTo>
                      <a:lnTo>
                        <a:pt x="3" y="319"/>
                      </a:lnTo>
                      <a:lnTo>
                        <a:pt x="13" y="323"/>
                      </a:lnTo>
                      <a:lnTo>
                        <a:pt x="31" y="327"/>
                      </a:lnTo>
                      <a:lnTo>
                        <a:pt x="59" y="328"/>
                      </a:lnTo>
                      <a:lnTo>
                        <a:pt x="98" y="327"/>
                      </a:lnTo>
                      <a:lnTo>
                        <a:pt x="150" y="324"/>
                      </a:lnTo>
                      <a:lnTo>
                        <a:pt x="215" y="317"/>
                      </a:lnTo>
                      <a:lnTo>
                        <a:pt x="295" y="307"/>
                      </a:lnTo>
                      <a:lnTo>
                        <a:pt x="298" y="306"/>
                      </a:lnTo>
                      <a:lnTo>
                        <a:pt x="300" y="304"/>
                      </a:lnTo>
                      <a:lnTo>
                        <a:pt x="301" y="301"/>
                      </a:lnTo>
                      <a:lnTo>
                        <a:pt x="301" y="299"/>
                      </a:lnTo>
                      <a:lnTo>
                        <a:pt x="301" y="296"/>
                      </a:lnTo>
                      <a:lnTo>
                        <a:pt x="301" y="293"/>
                      </a:lnTo>
                      <a:lnTo>
                        <a:pt x="301" y="290"/>
                      </a:lnTo>
                      <a:lnTo>
                        <a:pt x="301" y="288"/>
                      </a:lnTo>
                      <a:lnTo>
                        <a:pt x="302" y="287"/>
                      </a:lnTo>
                      <a:lnTo>
                        <a:pt x="303" y="286"/>
                      </a:lnTo>
                      <a:lnTo>
                        <a:pt x="304" y="285"/>
                      </a:lnTo>
                      <a:lnTo>
                        <a:pt x="304" y="284"/>
                      </a:lnTo>
                      <a:lnTo>
                        <a:pt x="305" y="283"/>
                      </a:lnTo>
                      <a:lnTo>
                        <a:pt x="306" y="282"/>
                      </a:lnTo>
                      <a:lnTo>
                        <a:pt x="308" y="281"/>
                      </a:lnTo>
                      <a:lnTo>
                        <a:pt x="303" y="286"/>
                      </a:lnTo>
                      <a:lnTo>
                        <a:pt x="299" y="293"/>
                      </a:lnTo>
                      <a:lnTo>
                        <a:pt x="297" y="301"/>
                      </a:lnTo>
                      <a:lnTo>
                        <a:pt x="296" y="310"/>
                      </a:lnTo>
                      <a:lnTo>
                        <a:pt x="295" y="319"/>
                      </a:lnTo>
                      <a:lnTo>
                        <a:pt x="296" y="326"/>
                      </a:lnTo>
                      <a:lnTo>
                        <a:pt x="296" y="331"/>
                      </a:lnTo>
                      <a:lnTo>
                        <a:pt x="298" y="332"/>
                      </a:lnTo>
                      <a:lnTo>
                        <a:pt x="305" y="328"/>
                      </a:lnTo>
                      <a:lnTo>
                        <a:pt x="312" y="324"/>
                      </a:lnTo>
                      <a:lnTo>
                        <a:pt x="317" y="323"/>
                      </a:lnTo>
                      <a:lnTo>
                        <a:pt x="323" y="323"/>
                      </a:lnTo>
                      <a:lnTo>
                        <a:pt x="327" y="323"/>
                      </a:lnTo>
                      <a:lnTo>
                        <a:pt x="333" y="325"/>
                      </a:lnTo>
                      <a:lnTo>
                        <a:pt x="338" y="327"/>
                      </a:lnTo>
                      <a:lnTo>
                        <a:pt x="344" y="329"/>
                      </a:lnTo>
                      <a:lnTo>
                        <a:pt x="344" y="326"/>
                      </a:lnTo>
                      <a:lnTo>
                        <a:pt x="344" y="320"/>
                      </a:lnTo>
                      <a:lnTo>
                        <a:pt x="344" y="313"/>
                      </a:lnTo>
                      <a:lnTo>
                        <a:pt x="343" y="306"/>
                      </a:lnTo>
                      <a:lnTo>
                        <a:pt x="342" y="299"/>
                      </a:lnTo>
                      <a:lnTo>
                        <a:pt x="340" y="293"/>
                      </a:lnTo>
                      <a:lnTo>
                        <a:pt x="336" y="287"/>
                      </a:lnTo>
                      <a:lnTo>
                        <a:pt x="331" y="284"/>
                      </a:lnTo>
                      <a:lnTo>
                        <a:pt x="332" y="284"/>
                      </a:lnTo>
                      <a:lnTo>
                        <a:pt x="334" y="284"/>
                      </a:lnTo>
                      <a:lnTo>
                        <a:pt x="335" y="284"/>
                      </a:lnTo>
                      <a:lnTo>
                        <a:pt x="336" y="285"/>
                      </a:lnTo>
                      <a:lnTo>
                        <a:pt x="337" y="286"/>
                      </a:lnTo>
                      <a:lnTo>
                        <a:pt x="338" y="286"/>
                      </a:lnTo>
                      <a:lnTo>
                        <a:pt x="339" y="286"/>
                      </a:lnTo>
                      <a:lnTo>
                        <a:pt x="340" y="286"/>
                      </a:lnTo>
                      <a:lnTo>
                        <a:pt x="342" y="289"/>
                      </a:lnTo>
                      <a:lnTo>
                        <a:pt x="343" y="293"/>
                      </a:lnTo>
                      <a:lnTo>
                        <a:pt x="343" y="298"/>
                      </a:lnTo>
                      <a:lnTo>
                        <a:pt x="343" y="303"/>
                      </a:lnTo>
                      <a:lnTo>
                        <a:pt x="343" y="307"/>
                      </a:lnTo>
                      <a:lnTo>
                        <a:pt x="345" y="310"/>
                      </a:lnTo>
                      <a:lnTo>
                        <a:pt x="346" y="312"/>
                      </a:lnTo>
                      <a:lnTo>
                        <a:pt x="350" y="313"/>
                      </a:lnTo>
                      <a:lnTo>
                        <a:pt x="361" y="313"/>
                      </a:lnTo>
                      <a:lnTo>
                        <a:pt x="384" y="313"/>
                      </a:lnTo>
                      <a:lnTo>
                        <a:pt x="415" y="313"/>
                      </a:lnTo>
                      <a:lnTo>
                        <a:pt x="450" y="313"/>
                      </a:lnTo>
                      <a:lnTo>
                        <a:pt x="485" y="312"/>
                      </a:lnTo>
                      <a:lnTo>
                        <a:pt x="515" y="311"/>
                      </a:lnTo>
                      <a:lnTo>
                        <a:pt x="537" y="309"/>
                      </a:lnTo>
                      <a:lnTo>
                        <a:pt x="545" y="306"/>
                      </a:lnTo>
                      <a:lnTo>
                        <a:pt x="545" y="304"/>
                      </a:lnTo>
                      <a:lnTo>
                        <a:pt x="546" y="300"/>
                      </a:lnTo>
                      <a:lnTo>
                        <a:pt x="547" y="296"/>
                      </a:lnTo>
                      <a:lnTo>
                        <a:pt x="548" y="290"/>
                      </a:lnTo>
                      <a:lnTo>
                        <a:pt x="549" y="284"/>
                      </a:lnTo>
                      <a:lnTo>
                        <a:pt x="549" y="279"/>
                      </a:lnTo>
                      <a:lnTo>
                        <a:pt x="548" y="276"/>
                      </a:lnTo>
                      <a:lnTo>
                        <a:pt x="547" y="274"/>
                      </a:lnTo>
                      <a:lnTo>
                        <a:pt x="490" y="277"/>
                      </a:lnTo>
                      <a:lnTo>
                        <a:pt x="444" y="280"/>
                      </a:lnTo>
                      <a:lnTo>
                        <a:pt x="410" y="278"/>
                      </a:lnTo>
                      <a:lnTo>
                        <a:pt x="386" y="266"/>
                      </a:lnTo>
                      <a:lnTo>
                        <a:pt x="372" y="238"/>
                      </a:lnTo>
                      <a:lnTo>
                        <a:pt x="366" y="189"/>
                      </a:lnTo>
                      <a:lnTo>
                        <a:pt x="367" y="113"/>
                      </a:lnTo>
                      <a:lnTo>
                        <a:pt x="374" y="5"/>
                      </a:lnTo>
                      <a:lnTo>
                        <a:pt x="373" y="2"/>
                      </a:lnTo>
                      <a:lnTo>
                        <a:pt x="370" y="1"/>
                      </a:lnTo>
                      <a:lnTo>
                        <a:pt x="366" y="0"/>
                      </a:lnTo>
                      <a:lnTo>
                        <a:pt x="361" y="1"/>
                      </a:lnTo>
                      <a:lnTo>
                        <a:pt x="355" y="1"/>
                      </a:lnTo>
                      <a:lnTo>
                        <a:pt x="348" y="2"/>
                      </a:lnTo>
                      <a:lnTo>
                        <a:pt x="343" y="3"/>
                      </a:lnTo>
                      <a:lnTo>
                        <a:pt x="337" y="3"/>
                      </a:lnTo>
                    </a:path>
                  </a:pathLst>
                </a:custGeom>
                <a:solidFill>
                  <a:srgbClr val="C1CE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13" name="Freeform 18"/>
                <p:cNvSpPr>
                  <a:spLocks/>
                </p:cNvSpPr>
                <p:nvPr/>
              </p:nvSpPr>
              <p:spPr bwMode="auto">
                <a:xfrm>
                  <a:off x="4993" y="970"/>
                  <a:ext cx="556" cy="339"/>
                </a:xfrm>
                <a:custGeom>
                  <a:avLst/>
                  <a:gdLst>
                    <a:gd name="T0" fmla="*/ 336 w 556"/>
                    <a:gd name="T1" fmla="*/ 3 h 339"/>
                    <a:gd name="T2" fmla="*/ 325 w 556"/>
                    <a:gd name="T3" fmla="*/ 2 h 339"/>
                    <a:gd name="T4" fmla="*/ 314 w 556"/>
                    <a:gd name="T5" fmla="*/ 1 h 339"/>
                    <a:gd name="T6" fmla="*/ 302 w 556"/>
                    <a:gd name="T7" fmla="*/ 2 h 339"/>
                    <a:gd name="T8" fmla="*/ 294 w 556"/>
                    <a:gd name="T9" fmla="*/ 92 h 339"/>
                    <a:gd name="T10" fmla="*/ 291 w 556"/>
                    <a:gd name="T11" fmla="*/ 202 h 339"/>
                    <a:gd name="T12" fmla="*/ 286 w 556"/>
                    <a:gd name="T13" fmla="*/ 251 h 339"/>
                    <a:gd name="T14" fmla="*/ 280 w 556"/>
                    <a:gd name="T15" fmla="*/ 268 h 339"/>
                    <a:gd name="T16" fmla="*/ 254 w 556"/>
                    <a:gd name="T17" fmla="*/ 290 h 339"/>
                    <a:gd name="T18" fmla="*/ 174 w 556"/>
                    <a:gd name="T19" fmla="*/ 307 h 339"/>
                    <a:gd name="T20" fmla="*/ 78 w 556"/>
                    <a:gd name="T21" fmla="*/ 313 h 339"/>
                    <a:gd name="T22" fmla="*/ 10 w 556"/>
                    <a:gd name="T23" fmla="*/ 316 h 339"/>
                    <a:gd name="T24" fmla="*/ 3 w 556"/>
                    <a:gd name="T25" fmla="*/ 325 h 339"/>
                    <a:gd name="T26" fmla="*/ 31 w 556"/>
                    <a:gd name="T27" fmla="*/ 333 h 339"/>
                    <a:gd name="T28" fmla="*/ 99 w 556"/>
                    <a:gd name="T29" fmla="*/ 333 h 339"/>
                    <a:gd name="T30" fmla="*/ 217 w 556"/>
                    <a:gd name="T31" fmla="*/ 323 h 339"/>
                    <a:gd name="T32" fmla="*/ 302 w 556"/>
                    <a:gd name="T33" fmla="*/ 312 h 339"/>
                    <a:gd name="T34" fmla="*/ 304 w 556"/>
                    <a:gd name="T35" fmla="*/ 307 h 339"/>
                    <a:gd name="T36" fmla="*/ 304 w 556"/>
                    <a:gd name="T37" fmla="*/ 301 h 339"/>
                    <a:gd name="T38" fmla="*/ 304 w 556"/>
                    <a:gd name="T39" fmla="*/ 295 h 339"/>
                    <a:gd name="T40" fmla="*/ 305 w 556"/>
                    <a:gd name="T41" fmla="*/ 293 h 339"/>
                    <a:gd name="T42" fmla="*/ 306 w 556"/>
                    <a:gd name="T43" fmla="*/ 291 h 339"/>
                    <a:gd name="T44" fmla="*/ 308 w 556"/>
                    <a:gd name="T45" fmla="*/ 289 h 339"/>
                    <a:gd name="T46" fmla="*/ 309 w 556"/>
                    <a:gd name="T47" fmla="*/ 287 h 339"/>
                    <a:gd name="T48" fmla="*/ 306 w 556"/>
                    <a:gd name="T49" fmla="*/ 291 h 339"/>
                    <a:gd name="T50" fmla="*/ 300 w 556"/>
                    <a:gd name="T51" fmla="*/ 307 h 339"/>
                    <a:gd name="T52" fmla="*/ 299 w 556"/>
                    <a:gd name="T53" fmla="*/ 325 h 339"/>
                    <a:gd name="T54" fmla="*/ 300 w 556"/>
                    <a:gd name="T55" fmla="*/ 337 h 339"/>
                    <a:gd name="T56" fmla="*/ 309 w 556"/>
                    <a:gd name="T57" fmla="*/ 334 h 339"/>
                    <a:gd name="T58" fmla="*/ 321 w 556"/>
                    <a:gd name="T59" fmla="*/ 329 h 339"/>
                    <a:gd name="T60" fmla="*/ 331 w 556"/>
                    <a:gd name="T61" fmla="*/ 329 h 339"/>
                    <a:gd name="T62" fmla="*/ 342 w 556"/>
                    <a:gd name="T63" fmla="*/ 333 h 339"/>
                    <a:gd name="T64" fmla="*/ 348 w 556"/>
                    <a:gd name="T65" fmla="*/ 331 h 339"/>
                    <a:gd name="T66" fmla="*/ 348 w 556"/>
                    <a:gd name="T67" fmla="*/ 319 h 339"/>
                    <a:gd name="T68" fmla="*/ 346 w 556"/>
                    <a:gd name="T69" fmla="*/ 304 h 339"/>
                    <a:gd name="T70" fmla="*/ 339 w 556"/>
                    <a:gd name="T71" fmla="*/ 293 h 339"/>
                    <a:gd name="T72" fmla="*/ 336 w 556"/>
                    <a:gd name="T73" fmla="*/ 289 h 339"/>
                    <a:gd name="T74" fmla="*/ 339 w 556"/>
                    <a:gd name="T75" fmla="*/ 290 h 339"/>
                    <a:gd name="T76" fmla="*/ 341 w 556"/>
                    <a:gd name="T77" fmla="*/ 291 h 339"/>
                    <a:gd name="T78" fmla="*/ 343 w 556"/>
                    <a:gd name="T79" fmla="*/ 291 h 339"/>
                    <a:gd name="T80" fmla="*/ 346 w 556"/>
                    <a:gd name="T81" fmla="*/ 294 h 339"/>
                    <a:gd name="T82" fmla="*/ 347 w 556"/>
                    <a:gd name="T83" fmla="*/ 303 h 339"/>
                    <a:gd name="T84" fmla="*/ 347 w 556"/>
                    <a:gd name="T85" fmla="*/ 312 h 339"/>
                    <a:gd name="T86" fmla="*/ 350 w 556"/>
                    <a:gd name="T87" fmla="*/ 318 h 339"/>
                    <a:gd name="T88" fmla="*/ 365 w 556"/>
                    <a:gd name="T89" fmla="*/ 318 h 339"/>
                    <a:gd name="T90" fmla="*/ 419 w 556"/>
                    <a:gd name="T91" fmla="*/ 318 h 339"/>
                    <a:gd name="T92" fmla="*/ 490 w 556"/>
                    <a:gd name="T93" fmla="*/ 318 h 339"/>
                    <a:gd name="T94" fmla="*/ 542 w 556"/>
                    <a:gd name="T95" fmla="*/ 315 h 339"/>
                    <a:gd name="T96" fmla="*/ 551 w 556"/>
                    <a:gd name="T97" fmla="*/ 310 h 339"/>
                    <a:gd name="T98" fmla="*/ 553 w 556"/>
                    <a:gd name="T99" fmla="*/ 301 h 339"/>
                    <a:gd name="T100" fmla="*/ 555 w 556"/>
                    <a:gd name="T101" fmla="*/ 289 h 339"/>
                    <a:gd name="T102" fmla="*/ 554 w 556"/>
                    <a:gd name="T103" fmla="*/ 281 h 339"/>
                    <a:gd name="T104" fmla="*/ 495 w 556"/>
                    <a:gd name="T105" fmla="*/ 282 h 339"/>
                    <a:gd name="T106" fmla="*/ 414 w 556"/>
                    <a:gd name="T107" fmla="*/ 283 h 339"/>
                    <a:gd name="T108" fmla="*/ 376 w 556"/>
                    <a:gd name="T109" fmla="*/ 242 h 339"/>
                    <a:gd name="T110" fmla="*/ 371 w 556"/>
                    <a:gd name="T111" fmla="*/ 115 h 339"/>
                    <a:gd name="T112" fmla="*/ 377 w 556"/>
                    <a:gd name="T113" fmla="*/ 2 h 339"/>
                    <a:gd name="T114" fmla="*/ 370 w 556"/>
                    <a:gd name="T115" fmla="*/ 0 h 339"/>
                    <a:gd name="T116" fmla="*/ 359 w 556"/>
                    <a:gd name="T117" fmla="*/ 1 h 339"/>
                    <a:gd name="T118" fmla="*/ 347 w 556"/>
                    <a:gd name="T119" fmla="*/ 3 h 3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56"/>
                    <a:gd name="T181" fmla="*/ 0 h 339"/>
                    <a:gd name="T182" fmla="*/ 556 w 556"/>
                    <a:gd name="T183" fmla="*/ 339 h 3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56" h="339">
                      <a:moveTo>
                        <a:pt x="341" y="3"/>
                      </a:moveTo>
                      <a:lnTo>
                        <a:pt x="336" y="3"/>
                      </a:lnTo>
                      <a:lnTo>
                        <a:pt x="330" y="2"/>
                      </a:lnTo>
                      <a:lnTo>
                        <a:pt x="325" y="2"/>
                      </a:lnTo>
                      <a:lnTo>
                        <a:pt x="319" y="2"/>
                      </a:lnTo>
                      <a:lnTo>
                        <a:pt x="314" y="1"/>
                      </a:lnTo>
                      <a:lnTo>
                        <a:pt x="308" y="1"/>
                      </a:lnTo>
                      <a:lnTo>
                        <a:pt x="302" y="2"/>
                      </a:lnTo>
                      <a:lnTo>
                        <a:pt x="297" y="3"/>
                      </a:lnTo>
                      <a:lnTo>
                        <a:pt x="294" y="92"/>
                      </a:lnTo>
                      <a:lnTo>
                        <a:pt x="293" y="156"/>
                      </a:lnTo>
                      <a:lnTo>
                        <a:pt x="291" y="202"/>
                      </a:lnTo>
                      <a:lnTo>
                        <a:pt x="288" y="232"/>
                      </a:lnTo>
                      <a:lnTo>
                        <a:pt x="286" y="251"/>
                      </a:lnTo>
                      <a:lnTo>
                        <a:pt x="284" y="261"/>
                      </a:lnTo>
                      <a:lnTo>
                        <a:pt x="280" y="268"/>
                      </a:lnTo>
                      <a:lnTo>
                        <a:pt x="275" y="275"/>
                      </a:lnTo>
                      <a:lnTo>
                        <a:pt x="254" y="290"/>
                      </a:lnTo>
                      <a:lnTo>
                        <a:pt x="219" y="300"/>
                      </a:lnTo>
                      <a:lnTo>
                        <a:pt x="174" y="307"/>
                      </a:lnTo>
                      <a:lnTo>
                        <a:pt x="125" y="312"/>
                      </a:lnTo>
                      <a:lnTo>
                        <a:pt x="78" y="313"/>
                      </a:lnTo>
                      <a:lnTo>
                        <a:pt x="38" y="315"/>
                      </a:lnTo>
                      <a:lnTo>
                        <a:pt x="10" y="316"/>
                      </a:lnTo>
                      <a:lnTo>
                        <a:pt x="0" y="319"/>
                      </a:lnTo>
                      <a:lnTo>
                        <a:pt x="3" y="325"/>
                      </a:lnTo>
                      <a:lnTo>
                        <a:pt x="13" y="329"/>
                      </a:lnTo>
                      <a:lnTo>
                        <a:pt x="31" y="333"/>
                      </a:lnTo>
                      <a:lnTo>
                        <a:pt x="59" y="334"/>
                      </a:lnTo>
                      <a:lnTo>
                        <a:pt x="99" y="333"/>
                      </a:lnTo>
                      <a:lnTo>
                        <a:pt x="151" y="330"/>
                      </a:lnTo>
                      <a:lnTo>
                        <a:pt x="217" y="323"/>
                      </a:lnTo>
                      <a:lnTo>
                        <a:pt x="299" y="313"/>
                      </a:lnTo>
                      <a:lnTo>
                        <a:pt x="302" y="312"/>
                      </a:lnTo>
                      <a:lnTo>
                        <a:pt x="303" y="310"/>
                      </a:lnTo>
                      <a:lnTo>
                        <a:pt x="304" y="307"/>
                      </a:lnTo>
                      <a:lnTo>
                        <a:pt x="305" y="304"/>
                      </a:lnTo>
                      <a:lnTo>
                        <a:pt x="304" y="301"/>
                      </a:lnTo>
                      <a:lnTo>
                        <a:pt x="304" y="298"/>
                      </a:lnTo>
                      <a:lnTo>
                        <a:pt x="304" y="295"/>
                      </a:lnTo>
                      <a:lnTo>
                        <a:pt x="305" y="293"/>
                      </a:lnTo>
                      <a:lnTo>
                        <a:pt x="306" y="292"/>
                      </a:lnTo>
                      <a:lnTo>
                        <a:pt x="306" y="291"/>
                      </a:lnTo>
                      <a:lnTo>
                        <a:pt x="307" y="290"/>
                      </a:lnTo>
                      <a:lnTo>
                        <a:pt x="308" y="289"/>
                      </a:lnTo>
                      <a:lnTo>
                        <a:pt x="308" y="288"/>
                      </a:lnTo>
                      <a:lnTo>
                        <a:pt x="309" y="287"/>
                      </a:lnTo>
                      <a:lnTo>
                        <a:pt x="311" y="287"/>
                      </a:lnTo>
                      <a:lnTo>
                        <a:pt x="306" y="291"/>
                      </a:lnTo>
                      <a:lnTo>
                        <a:pt x="303" y="298"/>
                      </a:lnTo>
                      <a:lnTo>
                        <a:pt x="300" y="307"/>
                      </a:lnTo>
                      <a:lnTo>
                        <a:pt x="299" y="316"/>
                      </a:lnTo>
                      <a:lnTo>
                        <a:pt x="299" y="325"/>
                      </a:lnTo>
                      <a:lnTo>
                        <a:pt x="299" y="332"/>
                      </a:lnTo>
                      <a:lnTo>
                        <a:pt x="300" y="337"/>
                      </a:lnTo>
                      <a:lnTo>
                        <a:pt x="301" y="338"/>
                      </a:lnTo>
                      <a:lnTo>
                        <a:pt x="309" y="334"/>
                      </a:lnTo>
                      <a:lnTo>
                        <a:pt x="315" y="330"/>
                      </a:lnTo>
                      <a:lnTo>
                        <a:pt x="321" y="329"/>
                      </a:lnTo>
                      <a:lnTo>
                        <a:pt x="326" y="328"/>
                      </a:lnTo>
                      <a:lnTo>
                        <a:pt x="331" y="329"/>
                      </a:lnTo>
                      <a:lnTo>
                        <a:pt x="336" y="331"/>
                      </a:lnTo>
                      <a:lnTo>
                        <a:pt x="342" y="333"/>
                      </a:lnTo>
                      <a:lnTo>
                        <a:pt x="348" y="335"/>
                      </a:lnTo>
                      <a:lnTo>
                        <a:pt x="348" y="331"/>
                      </a:lnTo>
                      <a:lnTo>
                        <a:pt x="348" y="325"/>
                      </a:lnTo>
                      <a:lnTo>
                        <a:pt x="348" y="319"/>
                      </a:lnTo>
                      <a:lnTo>
                        <a:pt x="347" y="312"/>
                      </a:lnTo>
                      <a:lnTo>
                        <a:pt x="346" y="304"/>
                      </a:lnTo>
                      <a:lnTo>
                        <a:pt x="344" y="298"/>
                      </a:lnTo>
                      <a:lnTo>
                        <a:pt x="339" y="293"/>
                      </a:lnTo>
                      <a:lnTo>
                        <a:pt x="335" y="289"/>
                      </a:lnTo>
                      <a:lnTo>
                        <a:pt x="336" y="289"/>
                      </a:lnTo>
                      <a:lnTo>
                        <a:pt x="338" y="290"/>
                      </a:lnTo>
                      <a:lnTo>
                        <a:pt x="339" y="290"/>
                      </a:lnTo>
                      <a:lnTo>
                        <a:pt x="340" y="290"/>
                      </a:lnTo>
                      <a:lnTo>
                        <a:pt x="341" y="291"/>
                      </a:lnTo>
                      <a:lnTo>
                        <a:pt x="342" y="291"/>
                      </a:lnTo>
                      <a:lnTo>
                        <a:pt x="343" y="291"/>
                      </a:lnTo>
                      <a:lnTo>
                        <a:pt x="344" y="291"/>
                      </a:lnTo>
                      <a:lnTo>
                        <a:pt x="346" y="294"/>
                      </a:lnTo>
                      <a:lnTo>
                        <a:pt x="347" y="299"/>
                      </a:lnTo>
                      <a:lnTo>
                        <a:pt x="347" y="303"/>
                      </a:lnTo>
                      <a:lnTo>
                        <a:pt x="347" y="308"/>
                      </a:lnTo>
                      <a:lnTo>
                        <a:pt x="347" y="312"/>
                      </a:lnTo>
                      <a:lnTo>
                        <a:pt x="348" y="316"/>
                      </a:lnTo>
                      <a:lnTo>
                        <a:pt x="350" y="318"/>
                      </a:lnTo>
                      <a:lnTo>
                        <a:pt x="354" y="318"/>
                      </a:lnTo>
                      <a:lnTo>
                        <a:pt x="365" y="318"/>
                      </a:lnTo>
                      <a:lnTo>
                        <a:pt x="388" y="318"/>
                      </a:lnTo>
                      <a:lnTo>
                        <a:pt x="419" y="318"/>
                      </a:lnTo>
                      <a:lnTo>
                        <a:pt x="455" y="318"/>
                      </a:lnTo>
                      <a:lnTo>
                        <a:pt x="490" y="318"/>
                      </a:lnTo>
                      <a:lnTo>
                        <a:pt x="521" y="316"/>
                      </a:lnTo>
                      <a:lnTo>
                        <a:pt x="542" y="315"/>
                      </a:lnTo>
                      <a:lnTo>
                        <a:pt x="551" y="312"/>
                      </a:lnTo>
                      <a:lnTo>
                        <a:pt x="551" y="310"/>
                      </a:lnTo>
                      <a:lnTo>
                        <a:pt x="552" y="306"/>
                      </a:lnTo>
                      <a:lnTo>
                        <a:pt x="553" y="301"/>
                      </a:lnTo>
                      <a:lnTo>
                        <a:pt x="554" y="295"/>
                      </a:lnTo>
                      <a:lnTo>
                        <a:pt x="555" y="289"/>
                      </a:lnTo>
                      <a:lnTo>
                        <a:pt x="555" y="284"/>
                      </a:lnTo>
                      <a:lnTo>
                        <a:pt x="554" y="281"/>
                      </a:lnTo>
                      <a:lnTo>
                        <a:pt x="553" y="279"/>
                      </a:lnTo>
                      <a:lnTo>
                        <a:pt x="495" y="282"/>
                      </a:lnTo>
                      <a:lnTo>
                        <a:pt x="449" y="285"/>
                      </a:lnTo>
                      <a:lnTo>
                        <a:pt x="414" y="283"/>
                      </a:lnTo>
                      <a:lnTo>
                        <a:pt x="390" y="271"/>
                      </a:lnTo>
                      <a:lnTo>
                        <a:pt x="376" y="242"/>
                      </a:lnTo>
                      <a:lnTo>
                        <a:pt x="370" y="193"/>
                      </a:lnTo>
                      <a:lnTo>
                        <a:pt x="371" y="115"/>
                      </a:lnTo>
                      <a:lnTo>
                        <a:pt x="378" y="5"/>
                      </a:lnTo>
                      <a:lnTo>
                        <a:pt x="377" y="2"/>
                      </a:lnTo>
                      <a:lnTo>
                        <a:pt x="374" y="1"/>
                      </a:lnTo>
                      <a:lnTo>
                        <a:pt x="370" y="0"/>
                      </a:lnTo>
                      <a:lnTo>
                        <a:pt x="365" y="1"/>
                      </a:lnTo>
                      <a:lnTo>
                        <a:pt x="359" y="1"/>
                      </a:lnTo>
                      <a:lnTo>
                        <a:pt x="352" y="2"/>
                      </a:lnTo>
                      <a:lnTo>
                        <a:pt x="347" y="3"/>
                      </a:lnTo>
                      <a:lnTo>
                        <a:pt x="341" y="3"/>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14" name="Freeform 19"/>
                <p:cNvSpPr>
                  <a:spLocks/>
                </p:cNvSpPr>
                <p:nvPr/>
              </p:nvSpPr>
              <p:spPr bwMode="auto">
                <a:xfrm>
                  <a:off x="5295" y="1187"/>
                  <a:ext cx="50" cy="31"/>
                </a:xfrm>
                <a:custGeom>
                  <a:avLst/>
                  <a:gdLst>
                    <a:gd name="T0" fmla="*/ 25 w 50"/>
                    <a:gd name="T1" fmla="*/ 30 h 31"/>
                    <a:gd name="T2" fmla="*/ 29 w 50"/>
                    <a:gd name="T3" fmla="*/ 30 h 31"/>
                    <a:gd name="T4" fmla="*/ 34 w 50"/>
                    <a:gd name="T5" fmla="*/ 29 h 31"/>
                    <a:gd name="T6" fmla="*/ 38 w 50"/>
                    <a:gd name="T7" fmla="*/ 28 h 31"/>
                    <a:gd name="T8" fmla="*/ 42 w 50"/>
                    <a:gd name="T9" fmla="*/ 26 h 31"/>
                    <a:gd name="T10" fmla="*/ 45 w 50"/>
                    <a:gd name="T11" fmla="*/ 24 h 31"/>
                    <a:gd name="T12" fmla="*/ 47 w 50"/>
                    <a:gd name="T13" fmla="*/ 21 h 31"/>
                    <a:gd name="T14" fmla="*/ 48 w 50"/>
                    <a:gd name="T15" fmla="*/ 18 h 31"/>
                    <a:gd name="T16" fmla="*/ 49 w 50"/>
                    <a:gd name="T17" fmla="*/ 15 h 31"/>
                    <a:gd name="T18" fmla="*/ 48 w 50"/>
                    <a:gd name="T19" fmla="*/ 12 h 31"/>
                    <a:gd name="T20" fmla="*/ 47 w 50"/>
                    <a:gd name="T21" fmla="*/ 9 h 31"/>
                    <a:gd name="T22" fmla="*/ 45 w 50"/>
                    <a:gd name="T23" fmla="*/ 7 h 31"/>
                    <a:gd name="T24" fmla="*/ 42 w 50"/>
                    <a:gd name="T25" fmla="*/ 4 h 31"/>
                    <a:gd name="T26" fmla="*/ 38 w 50"/>
                    <a:gd name="T27" fmla="*/ 3 h 31"/>
                    <a:gd name="T28" fmla="*/ 34 w 50"/>
                    <a:gd name="T29" fmla="*/ 1 h 31"/>
                    <a:gd name="T30" fmla="*/ 29 w 50"/>
                    <a:gd name="T31" fmla="*/ 0 h 31"/>
                    <a:gd name="T32" fmla="*/ 25 w 50"/>
                    <a:gd name="T33" fmla="*/ 0 h 31"/>
                    <a:gd name="T34" fmla="*/ 19 w 50"/>
                    <a:gd name="T35" fmla="*/ 0 h 31"/>
                    <a:gd name="T36" fmla="*/ 15 w 50"/>
                    <a:gd name="T37" fmla="*/ 1 h 31"/>
                    <a:gd name="T38" fmla="*/ 11 w 50"/>
                    <a:gd name="T39" fmla="*/ 3 h 31"/>
                    <a:gd name="T40" fmla="*/ 7 w 50"/>
                    <a:gd name="T41" fmla="*/ 4 h 31"/>
                    <a:gd name="T42" fmla="*/ 4 w 50"/>
                    <a:gd name="T43" fmla="*/ 7 h 31"/>
                    <a:gd name="T44" fmla="*/ 2 w 50"/>
                    <a:gd name="T45" fmla="*/ 9 h 31"/>
                    <a:gd name="T46" fmla="*/ 1 w 50"/>
                    <a:gd name="T47" fmla="*/ 12 h 31"/>
                    <a:gd name="T48" fmla="*/ 0 w 50"/>
                    <a:gd name="T49" fmla="*/ 15 h 31"/>
                    <a:gd name="T50" fmla="*/ 1 w 50"/>
                    <a:gd name="T51" fmla="*/ 18 h 31"/>
                    <a:gd name="T52" fmla="*/ 2 w 50"/>
                    <a:gd name="T53" fmla="*/ 21 h 31"/>
                    <a:gd name="T54" fmla="*/ 4 w 50"/>
                    <a:gd name="T55" fmla="*/ 24 h 31"/>
                    <a:gd name="T56" fmla="*/ 7 w 50"/>
                    <a:gd name="T57" fmla="*/ 26 h 31"/>
                    <a:gd name="T58" fmla="*/ 11 w 50"/>
                    <a:gd name="T59" fmla="*/ 28 h 31"/>
                    <a:gd name="T60" fmla="*/ 15 w 50"/>
                    <a:gd name="T61" fmla="*/ 29 h 31"/>
                    <a:gd name="T62" fmla="*/ 19 w 50"/>
                    <a:gd name="T63" fmla="*/ 30 h 31"/>
                    <a:gd name="T64" fmla="*/ 25 w 50"/>
                    <a:gd name="T65" fmla="*/ 3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31"/>
                    <a:gd name="T101" fmla="*/ 50 w 50"/>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31">
                      <a:moveTo>
                        <a:pt x="25" y="30"/>
                      </a:moveTo>
                      <a:lnTo>
                        <a:pt x="29" y="30"/>
                      </a:lnTo>
                      <a:lnTo>
                        <a:pt x="34" y="29"/>
                      </a:lnTo>
                      <a:lnTo>
                        <a:pt x="38" y="28"/>
                      </a:lnTo>
                      <a:lnTo>
                        <a:pt x="42" y="26"/>
                      </a:lnTo>
                      <a:lnTo>
                        <a:pt x="45" y="24"/>
                      </a:lnTo>
                      <a:lnTo>
                        <a:pt x="47" y="21"/>
                      </a:lnTo>
                      <a:lnTo>
                        <a:pt x="48" y="18"/>
                      </a:lnTo>
                      <a:lnTo>
                        <a:pt x="49" y="15"/>
                      </a:lnTo>
                      <a:lnTo>
                        <a:pt x="48" y="12"/>
                      </a:lnTo>
                      <a:lnTo>
                        <a:pt x="47" y="9"/>
                      </a:lnTo>
                      <a:lnTo>
                        <a:pt x="45" y="7"/>
                      </a:lnTo>
                      <a:lnTo>
                        <a:pt x="42" y="4"/>
                      </a:lnTo>
                      <a:lnTo>
                        <a:pt x="38" y="3"/>
                      </a:lnTo>
                      <a:lnTo>
                        <a:pt x="34" y="1"/>
                      </a:lnTo>
                      <a:lnTo>
                        <a:pt x="29" y="0"/>
                      </a:lnTo>
                      <a:lnTo>
                        <a:pt x="25" y="0"/>
                      </a:lnTo>
                      <a:lnTo>
                        <a:pt x="19" y="0"/>
                      </a:lnTo>
                      <a:lnTo>
                        <a:pt x="15" y="1"/>
                      </a:lnTo>
                      <a:lnTo>
                        <a:pt x="11" y="3"/>
                      </a:lnTo>
                      <a:lnTo>
                        <a:pt x="7" y="4"/>
                      </a:lnTo>
                      <a:lnTo>
                        <a:pt x="4" y="7"/>
                      </a:lnTo>
                      <a:lnTo>
                        <a:pt x="2" y="9"/>
                      </a:lnTo>
                      <a:lnTo>
                        <a:pt x="1" y="12"/>
                      </a:lnTo>
                      <a:lnTo>
                        <a:pt x="0" y="15"/>
                      </a:lnTo>
                      <a:lnTo>
                        <a:pt x="1" y="18"/>
                      </a:lnTo>
                      <a:lnTo>
                        <a:pt x="2" y="21"/>
                      </a:lnTo>
                      <a:lnTo>
                        <a:pt x="4" y="24"/>
                      </a:lnTo>
                      <a:lnTo>
                        <a:pt x="7" y="26"/>
                      </a:lnTo>
                      <a:lnTo>
                        <a:pt x="11" y="28"/>
                      </a:lnTo>
                      <a:lnTo>
                        <a:pt x="15" y="29"/>
                      </a:lnTo>
                      <a:lnTo>
                        <a:pt x="19" y="30"/>
                      </a:lnTo>
                      <a:lnTo>
                        <a:pt x="25" y="30"/>
                      </a:lnTo>
                    </a:path>
                  </a:pathLst>
                </a:custGeom>
                <a:solidFill>
                  <a:srgbClr val="00279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15" name="Freeform 20"/>
                <p:cNvSpPr>
                  <a:spLocks/>
                </p:cNvSpPr>
                <p:nvPr/>
              </p:nvSpPr>
              <p:spPr bwMode="auto">
                <a:xfrm>
                  <a:off x="5295" y="1187"/>
                  <a:ext cx="56" cy="37"/>
                </a:xfrm>
                <a:custGeom>
                  <a:avLst/>
                  <a:gdLst>
                    <a:gd name="T0" fmla="*/ 28 w 56"/>
                    <a:gd name="T1" fmla="*/ 36 h 37"/>
                    <a:gd name="T2" fmla="*/ 33 w 56"/>
                    <a:gd name="T3" fmla="*/ 36 h 37"/>
                    <a:gd name="T4" fmla="*/ 38 w 56"/>
                    <a:gd name="T5" fmla="*/ 35 h 37"/>
                    <a:gd name="T6" fmla="*/ 42 w 56"/>
                    <a:gd name="T7" fmla="*/ 33 h 37"/>
                    <a:gd name="T8" fmla="*/ 47 w 56"/>
                    <a:gd name="T9" fmla="*/ 31 h 37"/>
                    <a:gd name="T10" fmla="*/ 50 w 56"/>
                    <a:gd name="T11" fmla="*/ 28 h 37"/>
                    <a:gd name="T12" fmla="*/ 53 w 56"/>
                    <a:gd name="T13" fmla="*/ 25 h 37"/>
                    <a:gd name="T14" fmla="*/ 54 w 56"/>
                    <a:gd name="T15" fmla="*/ 22 h 37"/>
                    <a:gd name="T16" fmla="*/ 55 w 56"/>
                    <a:gd name="T17" fmla="*/ 18 h 37"/>
                    <a:gd name="T18" fmla="*/ 54 w 56"/>
                    <a:gd name="T19" fmla="*/ 14 h 37"/>
                    <a:gd name="T20" fmla="*/ 53 w 56"/>
                    <a:gd name="T21" fmla="*/ 11 h 37"/>
                    <a:gd name="T22" fmla="*/ 50 w 56"/>
                    <a:gd name="T23" fmla="*/ 8 h 37"/>
                    <a:gd name="T24" fmla="*/ 47 w 56"/>
                    <a:gd name="T25" fmla="*/ 5 h 37"/>
                    <a:gd name="T26" fmla="*/ 42 w 56"/>
                    <a:gd name="T27" fmla="*/ 3 h 37"/>
                    <a:gd name="T28" fmla="*/ 38 w 56"/>
                    <a:gd name="T29" fmla="*/ 1 h 37"/>
                    <a:gd name="T30" fmla="*/ 33 w 56"/>
                    <a:gd name="T31" fmla="*/ 0 h 37"/>
                    <a:gd name="T32" fmla="*/ 28 w 56"/>
                    <a:gd name="T33" fmla="*/ 0 h 37"/>
                    <a:gd name="T34" fmla="*/ 22 w 56"/>
                    <a:gd name="T35" fmla="*/ 0 h 37"/>
                    <a:gd name="T36" fmla="*/ 17 w 56"/>
                    <a:gd name="T37" fmla="*/ 1 h 37"/>
                    <a:gd name="T38" fmla="*/ 12 w 56"/>
                    <a:gd name="T39" fmla="*/ 3 h 37"/>
                    <a:gd name="T40" fmla="*/ 8 w 56"/>
                    <a:gd name="T41" fmla="*/ 5 h 37"/>
                    <a:gd name="T42" fmla="*/ 5 w 56"/>
                    <a:gd name="T43" fmla="*/ 8 h 37"/>
                    <a:gd name="T44" fmla="*/ 2 w 56"/>
                    <a:gd name="T45" fmla="*/ 11 h 37"/>
                    <a:gd name="T46" fmla="*/ 1 w 56"/>
                    <a:gd name="T47" fmla="*/ 14 h 37"/>
                    <a:gd name="T48" fmla="*/ 0 w 56"/>
                    <a:gd name="T49" fmla="*/ 18 h 37"/>
                    <a:gd name="T50" fmla="*/ 1 w 56"/>
                    <a:gd name="T51" fmla="*/ 22 h 37"/>
                    <a:gd name="T52" fmla="*/ 2 w 56"/>
                    <a:gd name="T53" fmla="*/ 25 h 37"/>
                    <a:gd name="T54" fmla="*/ 5 w 56"/>
                    <a:gd name="T55" fmla="*/ 28 h 37"/>
                    <a:gd name="T56" fmla="*/ 8 w 56"/>
                    <a:gd name="T57" fmla="*/ 31 h 37"/>
                    <a:gd name="T58" fmla="*/ 12 w 56"/>
                    <a:gd name="T59" fmla="*/ 33 h 37"/>
                    <a:gd name="T60" fmla="*/ 17 w 56"/>
                    <a:gd name="T61" fmla="*/ 35 h 37"/>
                    <a:gd name="T62" fmla="*/ 22 w 56"/>
                    <a:gd name="T63" fmla="*/ 36 h 37"/>
                    <a:gd name="T64" fmla="*/ 28 w 56"/>
                    <a:gd name="T65" fmla="*/ 36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37"/>
                    <a:gd name="T101" fmla="*/ 56 w 56"/>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37">
                      <a:moveTo>
                        <a:pt x="28" y="36"/>
                      </a:moveTo>
                      <a:lnTo>
                        <a:pt x="33" y="36"/>
                      </a:lnTo>
                      <a:lnTo>
                        <a:pt x="38" y="35"/>
                      </a:lnTo>
                      <a:lnTo>
                        <a:pt x="42" y="33"/>
                      </a:lnTo>
                      <a:lnTo>
                        <a:pt x="47" y="31"/>
                      </a:lnTo>
                      <a:lnTo>
                        <a:pt x="50" y="28"/>
                      </a:lnTo>
                      <a:lnTo>
                        <a:pt x="53" y="25"/>
                      </a:lnTo>
                      <a:lnTo>
                        <a:pt x="54" y="22"/>
                      </a:lnTo>
                      <a:lnTo>
                        <a:pt x="55" y="18"/>
                      </a:lnTo>
                      <a:lnTo>
                        <a:pt x="54" y="14"/>
                      </a:lnTo>
                      <a:lnTo>
                        <a:pt x="53" y="11"/>
                      </a:lnTo>
                      <a:lnTo>
                        <a:pt x="50" y="8"/>
                      </a:lnTo>
                      <a:lnTo>
                        <a:pt x="47" y="5"/>
                      </a:lnTo>
                      <a:lnTo>
                        <a:pt x="42" y="3"/>
                      </a:lnTo>
                      <a:lnTo>
                        <a:pt x="38" y="1"/>
                      </a:lnTo>
                      <a:lnTo>
                        <a:pt x="33" y="0"/>
                      </a:lnTo>
                      <a:lnTo>
                        <a:pt x="28" y="0"/>
                      </a:lnTo>
                      <a:lnTo>
                        <a:pt x="22" y="0"/>
                      </a:lnTo>
                      <a:lnTo>
                        <a:pt x="17" y="1"/>
                      </a:lnTo>
                      <a:lnTo>
                        <a:pt x="12" y="3"/>
                      </a:lnTo>
                      <a:lnTo>
                        <a:pt x="8" y="5"/>
                      </a:lnTo>
                      <a:lnTo>
                        <a:pt x="5" y="8"/>
                      </a:lnTo>
                      <a:lnTo>
                        <a:pt x="2" y="11"/>
                      </a:lnTo>
                      <a:lnTo>
                        <a:pt x="1" y="14"/>
                      </a:lnTo>
                      <a:lnTo>
                        <a:pt x="0" y="18"/>
                      </a:lnTo>
                      <a:lnTo>
                        <a:pt x="1" y="22"/>
                      </a:lnTo>
                      <a:lnTo>
                        <a:pt x="2" y="25"/>
                      </a:lnTo>
                      <a:lnTo>
                        <a:pt x="5" y="28"/>
                      </a:lnTo>
                      <a:lnTo>
                        <a:pt x="8" y="31"/>
                      </a:lnTo>
                      <a:lnTo>
                        <a:pt x="12" y="33"/>
                      </a:lnTo>
                      <a:lnTo>
                        <a:pt x="17" y="35"/>
                      </a:lnTo>
                      <a:lnTo>
                        <a:pt x="22" y="36"/>
                      </a:lnTo>
                      <a:lnTo>
                        <a:pt x="28" y="3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16" name="Freeform 21"/>
                <p:cNvSpPr>
                  <a:spLocks/>
                </p:cNvSpPr>
                <p:nvPr/>
              </p:nvSpPr>
              <p:spPr bwMode="auto">
                <a:xfrm>
                  <a:off x="5374" y="992"/>
                  <a:ext cx="203" cy="227"/>
                </a:xfrm>
                <a:custGeom>
                  <a:avLst/>
                  <a:gdLst>
                    <a:gd name="T0" fmla="*/ 100 w 203"/>
                    <a:gd name="T1" fmla="*/ 3 h 227"/>
                    <a:gd name="T2" fmla="*/ 60 w 203"/>
                    <a:gd name="T3" fmla="*/ 34 h 227"/>
                    <a:gd name="T4" fmla="*/ 35 w 203"/>
                    <a:gd name="T5" fmla="*/ 54 h 227"/>
                    <a:gd name="T6" fmla="*/ 37 w 203"/>
                    <a:gd name="T7" fmla="*/ 64 h 227"/>
                    <a:gd name="T8" fmla="*/ 50 w 203"/>
                    <a:gd name="T9" fmla="*/ 57 h 227"/>
                    <a:gd name="T10" fmla="*/ 36 w 203"/>
                    <a:gd name="T11" fmla="*/ 65 h 227"/>
                    <a:gd name="T12" fmla="*/ 17 w 203"/>
                    <a:gd name="T13" fmla="*/ 79 h 227"/>
                    <a:gd name="T14" fmla="*/ 6 w 203"/>
                    <a:gd name="T15" fmla="*/ 103 h 227"/>
                    <a:gd name="T16" fmla="*/ 0 w 203"/>
                    <a:gd name="T17" fmla="*/ 131 h 227"/>
                    <a:gd name="T18" fmla="*/ 1 w 203"/>
                    <a:gd name="T19" fmla="*/ 159 h 227"/>
                    <a:gd name="T20" fmla="*/ 7 w 203"/>
                    <a:gd name="T21" fmla="*/ 187 h 227"/>
                    <a:gd name="T22" fmla="*/ 22 w 203"/>
                    <a:gd name="T23" fmla="*/ 193 h 227"/>
                    <a:gd name="T24" fmla="*/ 25 w 203"/>
                    <a:gd name="T25" fmla="*/ 173 h 227"/>
                    <a:gd name="T26" fmla="*/ 22 w 203"/>
                    <a:gd name="T27" fmla="*/ 159 h 227"/>
                    <a:gd name="T28" fmla="*/ 20 w 203"/>
                    <a:gd name="T29" fmla="*/ 149 h 227"/>
                    <a:gd name="T30" fmla="*/ 23 w 203"/>
                    <a:gd name="T31" fmla="*/ 149 h 227"/>
                    <a:gd name="T32" fmla="*/ 23 w 203"/>
                    <a:gd name="T33" fmla="*/ 141 h 227"/>
                    <a:gd name="T34" fmla="*/ 26 w 203"/>
                    <a:gd name="T35" fmla="*/ 137 h 227"/>
                    <a:gd name="T36" fmla="*/ 25 w 203"/>
                    <a:gd name="T37" fmla="*/ 150 h 227"/>
                    <a:gd name="T38" fmla="*/ 25 w 203"/>
                    <a:gd name="T39" fmla="*/ 166 h 227"/>
                    <a:gd name="T40" fmla="*/ 32 w 203"/>
                    <a:gd name="T41" fmla="*/ 161 h 227"/>
                    <a:gd name="T42" fmla="*/ 39 w 203"/>
                    <a:gd name="T43" fmla="*/ 164 h 227"/>
                    <a:gd name="T44" fmla="*/ 41 w 203"/>
                    <a:gd name="T45" fmla="*/ 170 h 227"/>
                    <a:gd name="T46" fmla="*/ 46 w 203"/>
                    <a:gd name="T47" fmla="*/ 154 h 227"/>
                    <a:gd name="T48" fmla="*/ 48 w 203"/>
                    <a:gd name="T49" fmla="*/ 141 h 227"/>
                    <a:gd name="T50" fmla="*/ 47 w 203"/>
                    <a:gd name="T51" fmla="*/ 161 h 227"/>
                    <a:gd name="T52" fmla="*/ 43 w 203"/>
                    <a:gd name="T53" fmla="*/ 171 h 227"/>
                    <a:gd name="T54" fmla="*/ 37 w 203"/>
                    <a:gd name="T55" fmla="*/ 191 h 227"/>
                    <a:gd name="T56" fmla="*/ 41 w 203"/>
                    <a:gd name="T57" fmla="*/ 218 h 227"/>
                    <a:gd name="T58" fmla="*/ 49 w 203"/>
                    <a:gd name="T59" fmla="*/ 207 h 227"/>
                    <a:gd name="T60" fmla="*/ 53 w 203"/>
                    <a:gd name="T61" fmla="*/ 199 h 227"/>
                    <a:gd name="T62" fmla="*/ 51 w 203"/>
                    <a:gd name="T63" fmla="*/ 206 h 227"/>
                    <a:gd name="T64" fmla="*/ 43 w 203"/>
                    <a:gd name="T65" fmla="*/ 212 h 227"/>
                    <a:gd name="T66" fmla="*/ 48 w 203"/>
                    <a:gd name="T67" fmla="*/ 224 h 227"/>
                    <a:gd name="T68" fmla="*/ 98 w 203"/>
                    <a:gd name="T69" fmla="*/ 216 h 227"/>
                    <a:gd name="T70" fmla="*/ 107 w 203"/>
                    <a:gd name="T71" fmla="*/ 171 h 227"/>
                    <a:gd name="T72" fmla="*/ 98 w 203"/>
                    <a:gd name="T73" fmla="*/ 118 h 227"/>
                    <a:gd name="T74" fmla="*/ 116 w 203"/>
                    <a:gd name="T75" fmla="*/ 95 h 227"/>
                    <a:gd name="T76" fmla="*/ 123 w 203"/>
                    <a:gd name="T77" fmla="*/ 79 h 227"/>
                    <a:gd name="T78" fmla="*/ 114 w 203"/>
                    <a:gd name="T79" fmla="*/ 73 h 227"/>
                    <a:gd name="T80" fmla="*/ 117 w 203"/>
                    <a:gd name="T81" fmla="*/ 68 h 227"/>
                    <a:gd name="T82" fmla="*/ 120 w 203"/>
                    <a:gd name="T83" fmla="*/ 67 h 227"/>
                    <a:gd name="T84" fmla="*/ 117 w 203"/>
                    <a:gd name="T85" fmla="*/ 77 h 227"/>
                    <a:gd name="T86" fmla="*/ 130 w 203"/>
                    <a:gd name="T87" fmla="*/ 77 h 227"/>
                    <a:gd name="T88" fmla="*/ 147 w 203"/>
                    <a:gd name="T89" fmla="*/ 66 h 227"/>
                    <a:gd name="T90" fmla="*/ 163 w 203"/>
                    <a:gd name="T91" fmla="*/ 60 h 227"/>
                    <a:gd name="T92" fmla="*/ 182 w 203"/>
                    <a:gd name="T93" fmla="*/ 54 h 227"/>
                    <a:gd name="T94" fmla="*/ 198 w 203"/>
                    <a:gd name="T95" fmla="*/ 45 h 227"/>
                    <a:gd name="T96" fmla="*/ 191 w 203"/>
                    <a:gd name="T97" fmla="*/ 18 h 227"/>
                    <a:gd name="T98" fmla="*/ 159 w 203"/>
                    <a:gd name="T99" fmla="*/ 8 h 227"/>
                    <a:gd name="T100" fmla="*/ 148 w 203"/>
                    <a:gd name="T101" fmla="*/ 7 h 2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3"/>
                    <a:gd name="T154" fmla="*/ 0 h 227"/>
                    <a:gd name="T155" fmla="*/ 203 w 203"/>
                    <a:gd name="T156" fmla="*/ 227 h 22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3" h="227">
                      <a:moveTo>
                        <a:pt x="144" y="5"/>
                      </a:moveTo>
                      <a:lnTo>
                        <a:pt x="134" y="2"/>
                      </a:lnTo>
                      <a:lnTo>
                        <a:pt x="123" y="0"/>
                      </a:lnTo>
                      <a:lnTo>
                        <a:pt x="112" y="1"/>
                      </a:lnTo>
                      <a:lnTo>
                        <a:pt x="100" y="3"/>
                      </a:lnTo>
                      <a:lnTo>
                        <a:pt x="90" y="7"/>
                      </a:lnTo>
                      <a:lnTo>
                        <a:pt x="80" y="12"/>
                      </a:lnTo>
                      <a:lnTo>
                        <a:pt x="71" y="20"/>
                      </a:lnTo>
                      <a:lnTo>
                        <a:pt x="64" y="29"/>
                      </a:lnTo>
                      <a:lnTo>
                        <a:pt x="60" y="34"/>
                      </a:lnTo>
                      <a:lnTo>
                        <a:pt x="55" y="39"/>
                      </a:lnTo>
                      <a:lnTo>
                        <a:pt x="50" y="42"/>
                      </a:lnTo>
                      <a:lnTo>
                        <a:pt x="45" y="46"/>
                      </a:lnTo>
                      <a:lnTo>
                        <a:pt x="40" y="50"/>
                      </a:lnTo>
                      <a:lnTo>
                        <a:pt x="35" y="54"/>
                      </a:lnTo>
                      <a:lnTo>
                        <a:pt x="31" y="60"/>
                      </a:lnTo>
                      <a:lnTo>
                        <a:pt x="27" y="65"/>
                      </a:lnTo>
                      <a:lnTo>
                        <a:pt x="32" y="67"/>
                      </a:lnTo>
                      <a:lnTo>
                        <a:pt x="34" y="65"/>
                      </a:lnTo>
                      <a:lnTo>
                        <a:pt x="37" y="64"/>
                      </a:lnTo>
                      <a:lnTo>
                        <a:pt x="39" y="62"/>
                      </a:lnTo>
                      <a:lnTo>
                        <a:pt x="41" y="60"/>
                      </a:lnTo>
                      <a:lnTo>
                        <a:pt x="44" y="59"/>
                      </a:lnTo>
                      <a:lnTo>
                        <a:pt x="47" y="58"/>
                      </a:lnTo>
                      <a:lnTo>
                        <a:pt x="50" y="57"/>
                      </a:lnTo>
                      <a:lnTo>
                        <a:pt x="53" y="57"/>
                      </a:lnTo>
                      <a:lnTo>
                        <a:pt x="48" y="59"/>
                      </a:lnTo>
                      <a:lnTo>
                        <a:pt x="44" y="61"/>
                      </a:lnTo>
                      <a:lnTo>
                        <a:pt x="40" y="63"/>
                      </a:lnTo>
                      <a:lnTo>
                        <a:pt x="36" y="65"/>
                      </a:lnTo>
                      <a:lnTo>
                        <a:pt x="32" y="68"/>
                      </a:lnTo>
                      <a:lnTo>
                        <a:pt x="28" y="70"/>
                      </a:lnTo>
                      <a:lnTo>
                        <a:pt x="25" y="73"/>
                      </a:lnTo>
                      <a:lnTo>
                        <a:pt x="21" y="76"/>
                      </a:lnTo>
                      <a:lnTo>
                        <a:pt x="17" y="79"/>
                      </a:lnTo>
                      <a:lnTo>
                        <a:pt x="14" y="84"/>
                      </a:lnTo>
                      <a:lnTo>
                        <a:pt x="11" y="88"/>
                      </a:lnTo>
                      <a:lnTo>
                        <a:pt x="9" y="93"/>
                      </a:lnTo>
                      <a:lnTo>
                        <a:pt x="8" y="98"/>
                      </a:lnTo>
                      <a:lnTo>
                        <a:pt x="6" y="103"/>
                      </a:lnTo>
                      <a:lnTo>
                        <a:pt x="4" y="109"/>
                      </a:lnTo>
                      <a:lnTo>
                        <a:pt x="3" y="114"/>
                      </a:lnTo>
                      <a:lnTo>
                        <a:pt x="1" y="120"/>
                      </a:lnTo>
                      <a:lnTo>
                        <a:pt x="1" y="126"/>
                      </a:lnTo>
                      <a:lnTo>
                        <a:pt x="0" y="131"/>
                      </a:lnTo>
                      <a:lnTo>
                        <a:pt x="0" y="137"/>
                      </a:lnTo>
                      <a:lnTo>
                        <a:pt x="0" y="142"/>
                      </a:lnTo>
                      <a:lnTo>
                        <a:pt x="0" y="148"/>
                      </a:lnTo>
                      <a:lnTo>
                        <a:pt x="0" y="154"/>
                      </a:lnTo>
                      <a:lnTo>
                        <a:pt x="1" y="159"/>
                      </a:lnTo>
                      <a:lnTo>
                        <a:pt x="1" y="165"/>
                      </a:lnTo>
                      <a:lnTo>
                        <a:pt x="2" y="171"/>
                      </a:lnTo>
                      <a:lnTo>
                        <a:pt x="4" y="176"/>
                      </a:lnTo>
                      <a:lnTo>
                        <a:pt x="5" y="182"/>
                      </a:lnTo>
                      <a:lnTo>
                        <a:pt x="7" y="187"/>
                      </a:lnTo>
                      <a:lnTo>
                        <a:pt x="9" y="192"/>
                      </a:lnTo>
                      <a:lnTo>
                        <a:pt x="12" y="194"/>
                      </a:lnTo>
                      <a:lnTo>
                        <a:pt x="16" y="196"/>
                      </a:lnTo>
                      <a:lnTo>
                        <a:pt x="20" y="196"/>
                      </a:lnTo>
                      <a:lnTo>
                        <a:pt x="22" y="193"/>
                      </a:lnTo>
                      <a:lnTo>
                        <a:pt x="23" y="190"/>
                      </a:lnTo>
                      <a:lnTo>
                        <a:pt x="24" y="186"/>
                      </a:lnTo>
                      <a:lnTo>
                        <a:pt x="25" y="182"/>
                      </a:lnTo>
                      <a:lnTo>
                        <a:pt x="25" y="177"/>
                      </a:lnTo>
                      <a:lnTo>
                        <a:pt x="25" y="173"/>
                      </a:lnTo>
                      <a:lnTo>
                        <a:pt x="25" y="168"/>
                      </a:lnTo>
                      <a:lnTo>
                        <a:pt x="21" y="166"/>
                      </a:lnTo>
                      <a:lnTo>
                        <a:pt x="22" y="163"/>
                      </a:lnTo>
                      <a:lnTo>
                        <a:pt x="22" y="161"/>
                      </a:lnTo>
                      <a:lnTo>
                        <a:pt x="22" y="159"/>
                      </a:lnTo>
                      <a:lnTo>
                        <a:pt x="22" y="158"/>
                      </a:lnTo>
                      <a:lnTo>
                        <a:pt x="22" y="156"/>
                      </a:lnTo>
                      <a:lnTo>
                        <a:pt x="22" y="155"/>
                      </a:lnTo>
                      <a:lnTo>
                        <a:pt x="21" y="152"/>
                      </a:lnTo>
                      <a:lnTo>
                        <a:pt x="20" y="149"/>
                      </a:lnTo>
                      <a:lnTo>
                        <a:pt x="22" y="149"/>
                      </a:lnTo>
                      <a:lnTo>
                        <a:pt x="22" y="150"/>
                      </a:lnTo>
                      <a:lnTo>
                        <a:pt x="23" y="150"/>
                      </a:lnTo>
                      <a:lnTo>
                        <a:pt x="23" y="149"/>
                      </a:lnTo>
                      <a:lnTo>
                        <a:pt x="23" y="148"/>
                      </a:lnTo>
                      <a:lnTo>
                        <a:pt x="23" y="147"/>
                      </a:lnTo>
                      <a:lnTo>
                        <a:pt x="23" y="145"/>
                      </a:lnTo>
                      <a:lnTo>
                        <a:pt x="23" y="143"/>
                      </a:lnTo>
                      <a:lnTo>
                        <a:pt x="23" y="141"/>
                      </a:lnTo>
                      <a:lnTo>
                        <a:pt x="23" y="140"/>
                      </a:lnTo>
                      <a:lnTo>
                        <a:pt x="24" y="140"/>
                      </a:lnTo>
                      <a:lnTo>
                        <a:pt x="25" y="138"/>
                      </a:lnTo>
                      <a:lnTo>
                        <a:pt x="26" y="137"/>
                      </a:lnTo>
                      <a:lnTo>
                        <a:pt x="27" y="136"/>
                      </a:lnTo>
                      <a:lnTo>
                        <a:pt x="27" y="140"/>
                      </a:lnTo>
                      <a:lnTo>
                        <a:pt x="26" y="143"/>
                      </a:lnTo>
                      <a:lnTo>
                        <a:pt x="26" y="147"/>
                      </a:lnTo>
                      <a:lnTo>
                        <a:pt x="25" y="150"/>
                      </a:lnTo>
                      <a:lnTo>
                        <a:pt x="23" y="153"/>
                      </a:lnTo>
                      <a:lnTo>
                        <a:pt x="22" y="157"/>
                      </a:lnTo>
                      <a:lnTo>
                        <a:pt x="21" y="160"/>
                      </a:lnTo>
                      <a:lnTo>
                        <a:pt x="21" y="164"/>
                      </a:lnTo>
                      <a:lnTo>
                        <a:pt x="25" y="166"/>
                      </a:lnTo>
                      <a:lnTo>
                        <a:pt x="27" y="165"/>
                      </a:lnTo>
                      <a:lnTo>
                        <a:pt x="29" y="164"/>
                      </a:lnTo>
                      <a:lnTo>
                        <a:pt x="30" y="162"/>
                      </a:lnTo>
                      <a:lnTo>
                        <a:pt x="31" y="162"/>
                      </a:lnTo>
                      <a:lnTo>
                        <a:pt x="32" y="161"/>
                      </a:lnTo>
                      <a:lnTo>
                        <a:pt x="34" y="161"/>
                      </a:lnTo>
                      <a:lnTo>
                        <a:pt x="35" y="161"/>
                      </a:lnTo>
                      <a:lnTo>
                        <a:pt x="37" y="162"/>
                      </a:lnTo>
                      <a:lnTo>
                        <a:pt x="38" y="163"/>
                      </a:lnTo>
                      <a:lnTo>
                        <a:pt x="39" y="164"/>
                      </a:lnTo>
                      <a:lnTo>
                        <a:pt x="40" y="165"/>
                      </a:lnTo>
                      <a:lnTo>
                        <a:pt x="40" y="167"/>
                      </a:lnTo>
                      <a:lnTo>
                        <a:pt x="40" y="168"/>
                      </a:lnTo>
                      <a:lnTo>
                        <a:pt x="40" y="169"/>
                      </a:lnTo>
                      <a:lnTo>
                        <a:pt x="41" y="170"/>
                      </a:lnTo>
                      <a:lnTo>
                        <a:pt x="41" y="171"/>
                      </a:lnTo>
                      <a:lnTo>
                        <a:pt x="45" y="167"/>
                      </a:lnTo>
                      <a:lnTo>
                        <a:pt x="47" y="163"/>
                      </a:lnTo>
                      <a:lnTo>
                        <a:pt x="47" y="158"/>
                      </a:lnTo>
                      <a:lnTo>
                        <a:pt x="46" y="154"/>
                      </a:lnTo>
                      <a:lnTo>
                        <a:pt x="46" y="149"/>
                      </a:lnTo>
                      <a:lnTo>
                        <a:pt x="45" y="145"/>
                      </a:lnTo>
                      <a:lnTo>
                        <a:pt x="46" y="140"/>
                      </a:lnTo>
                      <a:lnTo>
                        <a:pt x="48" y="136"/>
                      </a:lnTo>
                      <a:lnTo>
                        <a:pt x="48" y="141"/>
                      </a:lnTo>
                      <a:lnTo>
                        <a:pt x="49" y="145"/>
                      </a:lnTo>
                      <a:lnTo>
                        <a:pt x="49" y="149"/>
                      </a:lnTo>
                      <a:lnTo>
                        <a:pt x="48" y="153"/>
                      </a:lnTo>
                      <a:lnTo>
                        <a:pt x="47" y="157"/>
                      </a:lnTo>
                      <a:lnTo>
                        <a:pt x="47" y="161"/>
                      </a:lnTo>
                      <a:lnTo>
                        <a:pt x="45" y="166"/>
                      </a:lnTo>
                      <a:lnTo>
                        <a:pt x="44" y="171"/>
                      </a:lnTo>
                      <a:lnTo>
                        <a:pt x="43" y="171"/>
                      </a:lnTo>
                      <a:lnTo>
                        <a:pt x="43" y="170"/>
                      </a:lnTo>
                      <a:lnTo>
                        <a:pt x="44" y="171"/>
                      </a:lnTo>
                      <a:lnTo>
                        <a:pt x="41" y="176"/>
                      </a:lnTo>
                      <a:lnTo>
                        <a:pt x="39" y="183"/>
                      </a:lnTo>
                      <a:lnTo>
                        <a:pt x="37" y="191"/>
                      </a:lnTo>
                      <a:lnTo>
                        <a:pt x="34" y="198"/>
                      </a:lnTo>
                      <a:lnTo>
                        <a:pt x="34" y="205"/>
                      </a:lnTo>
                      <a:lnTo>
                        <a:pt x="34" y="211"/>
                      </a:lnTo>
                      <a:lnTo>
                        <a:pt x="37" y="215"/>
                      </a:lnTo>
                      <a:lnTo>
                        <a:pt x="41" y="218"/>
                      </a:lnTo>
                      <a:lnTo>
                        <a:pt x="44" y="217"/>
                      </a:lnTo>
                      <a:lnTo>
                        <a:pt x="46" y="215"/>
                      </a:lnTo>
                      <a:lnTo>
                        <a:pt x="47" y="213"/>
                      </a:lnTo>
                      <a:lnTo>
                        <a:pt x="48" y="210"/>
                      </a:lnTo>
                      <a:lnTo>
                        <a:pt x="49" y="207"/>
                      </a:lnTo>
                      <a:lnTo>
                        <a:pt x="50" y="203"/>
                      </a:lnTo>
                      <a:lnTo>
                        <a:pt x="50" y="200"/>
                      </a:lnTo>
                      <a:lnTo>
                        <a:pt x="50" y="196"/>
                      </a:lnTo>
                      <a:lnTo>
                        <a:pt x="53" y="198"/>
                      </a:lnTo>
                      <a:lnTo>
                        <a:pt x="53" y="199"/>
                      </a:lnTo>
                      <a:lnTo>
                        <a:pt x="53" y="200"/>
                      </a:lnTo>
                      <a:lnTo>
                        <a:pt x="53" y="202"/>
                      </a:lnTo>
                      <a:lnTo>
                        <a:pt x="51" y="203"/>
                      </a:lnTo>
                      <a:lnTo>
                        <a:pt x="51" y="204"/>
                      </a:lnTo>
                      <a:lnTo>
                        <a:pt x="51" y="206"/>
                      </a:lnTo>
                      <a:lnTo>
                        <a:pt x="53" y="207"/>
                      </a:lnTo>
                      <a:lnTo>
                        <a:pt x="50" y="208"/>
                      </a:lnTo>
                      <a:lnTo>
                        <a:pt x="47" y="209"/>
                      </a:lnTo>
                      <a:lnTo>
                        <a:pt x="45" y="210"/>
                      </a:lnTo>
                      <a:lnTo>
                        <a:pt x="43" y="212"/>
                      </a:lnTo>
                      <a:lnTo>
                        <a:pt x="40" y="214"/>
                      </a:lnTo>
                      <a:lnTo>
                        <a:pt x="39" y="215"/>
                      </a:lnTo>
                      <a:lnTo>
                        <a:pt x="39" y="217"/>
                      </a:lnTo>
                      <a:lnTo>
                        <a:pt x="39" y="219"/>
                      </a:lnTo>
                      <a:lnTo>
                        <a:pt x="48" y="224"/>
                      </a:lnTo>
                      <a:lnTo>
                        <a:pt x="58" y="226"/>
                      </a:lnTo>
                      <a:lnTo>
                        <a:pt x="69" y="226"/>
                      </a:lnTo>
                      <a:lnTo>
                        <a:pt x="80" y="224"/>
                      </a:lnTo>
                      <a:lnTo>
                        <a:pt x="90" y="221"/>
                      </a:lnTo>
                      <a:lnTo>
                        <a:pt x="98" y="216"/>
                      </a:lnTo>
                      <a:lnTo>
                        <a:pt x="104" y="210"/>
                      </a:lnTo>
                      <a:lnTo>
                        <a:pt x="107" y="203"/>
                      </a:lnTo>
                      <a:lnTo>
                        <a:pt x="109" y="192"/>
                      </a:lnTo>
                      <a:lnTo>
                        <a:pt x="109" y="182"/>
                      </a:lnTo>
                      <a:lnTo>
                        <a:pt x="107" y="171"/>
                      </a:lnTo>
                      <a:lnTo>
                        <a:pt x="105" y="161"/>
                      </a:lnTo>
                      <a:lnTo>
                        <a:pt x="102" y="149"/>
                      </a:lnTo>
                      <a:lnTo>
                        <a:pt x="100" y="139"/>
                      </a:lnTo>
                      <a:lnTo>
                        <a:pt x="98" y="128"/>
                      </a:lnTo>
                      <a:lnTo>
                        <a:pt x="98" y="118"/>
                      </a:lnTo>
                      <a:lnTo>
                        <a:pt x="100" y="113"/>
                      </a:lnTo>
                      <a:lnTo>
                        <a:pt x="103" y="109"/>
                      </a:lnTo>
                      <a:lnTo>
                        <a:pt x="107" y="105"/>
                      </a:lnTo>
                      <a:lnTo>
                        <a:pt x="111" y="100"/>
                      </a:lnTo>
                      <a:lnTo>
                        <a:pt x="116" y="95"/>
                      </a:lnTo>
                      <a:lnTo>
                        <a:pt x="119" y="91"/>
                      </a:lnTo>
                      <a:lnTo>
                        <a:pt x="122" y="86"/>
                      </a:lnTo>
                      <a:lnTo>
                        <a:pt x="124" y="82"/>
                      </a:lnTo>
                      <a:lnTo>
                        <a:pt x="123" y="80"/>
                      </a:lnTo>
                      <a:lnTo>
                        <a:pt x="123" y="79"/>
                      </a:lnTo>
                      <a:lnTo>
                        <a:pt x="121" y="78"/>
                      </a:lnTo>
                      <a:lnTo>
                        <a:pt x="119" y="77"/>
                      </a:lnTo>
                      <a:lnTo>
                        <a:pt x="117" y="75"/>
                      </a:lnTo>
                      <a:lnTo>
                        <a:pt x="116" y="74"/>
                      </a:lnTo>
                      <a:lnTo>
                        <a:pt x="114" y="73"/>
                      </a:lnTo>
                      <a:lnTo>
                        <a:pt x="114" y="72"/>
                      </a:lnTo>
                      <a:lnTo>
                        <a:pt x="115" y="71"/>
                      </a:lnTo>
                      <a:lnTo>
                        <a:pt x="116" y="70"/>
                      </a:lnTo>
                      <a:lnTo>
                        <a:pt x="116" y="69"/>
                      </a:lnTo>
                      <a:lnTo>
                        <a:pt x="117" y="68"/>
                      </a:lnTo>
                      <a:lnTo>
                        <a:pt x="118" y="68"/>
                      </a:lnTo>
                      <a:lnTo>
                        <a:pt x="118" y="67"/>
                      </a:lnTo>
                      <a:lnTo>
                        <a:pt x="119" y="66"/>
                      </a:lnTo>
                      <a:lnTo>
                        <a:pt x="119" y="65"/>
                      </a:lnTo>
                      <a:lnTo>
                        <a:pt x="120" y="67"/>
                      </a:lnTo>
                      <a:lnTo>
                        <a:pt x="120" y="69"/>
                      </a:lnTo>
                      <a:lnTo>
                        <a:pt x="120" y="71"/>
                      </a:lnTo>
                      <a:lnTo>
                        <a:pt x="119" y="73"/>
                      </a:lnTo>
                      <a:lnTo>
                        <a:pt x="117" y="75"/>
                      </a:lnTo>
                      <a:lnTo>
                        <a:pt x="117" y="77"/>
                      </a:lnTo>
                      <a:lnTo>
                        <a:pt x="117" y="78"/>
                      </a:lnTo>
                      <a:lnTo>
                        <a:pt x="119" y="78"/>
                      </a:lnTo>
                      <a:lnTo>
                        <a:pt x="123" y="78"/>
                      </a:lnTo>
                      <a:lnTo>
                        <a:pt x="127" y="78"/>
                      </a:lnTo>
                      <a:lnTo>
                        <a:pt x="130" y="77"/>
                      </a:lnTo>
                      <a:lnTo>
                        <a:pt x="134" y="75"/>
                      </a:lnTo>
                      <a:lnTo>
                        <a:pt x="137" y="72"/>
                      </a:lnTo>
                      <a:lnTo>
                        <a:pt x="141" y="70"/>
                      </a:lnTo>
                      <a:lnTo>
                        <a:pt x="144" y="68"/>
                      </a:lnTo>
                      <a:lnTo>
                        <a:pt x="147" y="66"/>
                      </a:lnTo>
                      <a:lnTo>
                        <a:pt x="150" y="64"/>
                      </a:lnTo>
                      <a:lnTo>
                        <a:pt x="153" y="63"/>
                      </a:lnTo>
                      <a:lnTo>
                        <a:pt x="156" y="62"/>
                      </a:lnTo>
                      <a:lnTo>
                        <a:pt x="161" y="61"/>
                      </a:lnTo>
                      <a:lnTo>
                        <a:pt x="163" y="60"/>
                      </a:lnTo>
                      <a:lnTo>
                        <a:pt x="167" y="60"/>
                      </a:lnTo>
                      <a:lnTo>
                        <a:pt x="170" y="58"/>
                      </a:lnTo>
                      <a:lnTo>
                        <a:pt x="173" y="57"/>
                      </a:lnTo>
                      <a:lnTo>
                        <a:pt x="177" y="55"/>
                      </a:lnTo>
                      <a:lnTo>
                        <a:pt x="182" y="54"/>
                      </a:lnTo>
                      <a:lnTo>
                        <a:pt x="186" y="53"/>
                      </a:lnTo>
                      <a:lnTo>
                        <a:pt x="189" y="51"/>
                      </a:lnTo>
                      <a:lnTo>
                        <a:pt x="193" y="49"/>
                      </a:lnTo>
                      <a:lnTo>
                        <a:pt x="196" y="47"/>
                      </a:lnTo>
                      <a:lnTo>
                        <a:pt x="198" y="45"/>
                      </a:lnTo>
                      <a:lnTo>
                        <a:pt x="201" y="42"/>
                      </a:lnTo>
                      <a:lnTo>
                        <a:pt x="202" y="39"/>
                      </a:lnTo>
                      <a:lnTo>
                        <a:pt x="200" y="32"/>
                      </a:lnTo>
                      <a:lnTo>
                        <a:pt x="197" y="25"/>
                      </a:lnTo>
                      <a:lnTo>
                        <a:pt x="191" y="18"/>
                      </a:lnTo>
                      <a:lnTo>
                        <a:pt x="184" y="11"/>
                      </a:lnTo>
                      <a:lnTo>
                        <a:pt x="177" y="6"/>
                      </a:lnTo>
                      <a:lnTo>
                        <a:pt x="169" y="5"/>
                      </a:lnTo>
                      <a:lnTo>
                        <a:pt x="162" y="7"/>
                      </a:lnTo>
                      <a:lnTo>
                        <a:pt x="159" y="8"/>
                      </a:lnTo>
                      <a:lnTo>
                        <a:pt x="157" y="9"/>
                      </a:lnTo>
                      <a:lnTo>
                        <a:pt x="155" y="9"/>
                      </a:lnTo>
                      <a:lnTo>
                        <a:pt x="152" y="8"/>
                      </a:lnTo>
                      <a:lnTo>
                        <a:pt x="150" y="8"/>
                      </a:lnTo>
                      <a:lnTo>
                        <a:pt x="148" y="7"/>
                      </a:lnTo>
                      <a:lnTo>
                        <a:pt x="145" y="6"/>
                      </a:lnTo>
                      <a:lnTo>
                        <a:pt x="144" y="5"/>
                      </a:lnTo>
                    </a:path>
                  </a:pathLst>
                </a:custGeom>
                <a:solidFill>
                  <a:schemeClr val="bg2"/>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17" name="Freeform 22"/>
                <p:cNvSpPr>
                  <a:spLocks/>
                </p:cNvSpPr>
                <p:nvPr/>
              </p:nvSpPr>
              <p:spPr bwMode="auto">
                <a:xfrm>
                  <a:off x="5374" y="992"/>
                  <a:ext cx="209" cy="233"/>
                </a:xfrm>
                <a:custGeom>
                  <a:avLst/>
                  <a:gdLst>
                    <a:gd name="T0" fmla="*/ 103 w 209"/>
                    <a:gd name="T1" fmla="*/ 3 h 233"/>
                    <a:gd name="T2" fmla="*/ 62 w 209"/>
                    <a:gd name="T3" fmla="*/ 35 h 233"/>
                    <a:gd name="T4" fmla="*/ 36 w 209"/>
                    <a:gd name="T5" fmla="*/ 56 h 233"/>
                    <a:gd name="T6" fmla="*/ 38 w 209"/>
                    <a:gd name="T7" fmla="*/ 65 h 233"/>
                    <a:gd name="T8" fmla="*/ 51 w 209"/>
                    <a:gd name="T9" fmla="*/ 58 h 233"/>
                    <a:gd name="T10" fmla="*/ 37 w 209"/>
                    <a:gd name="T11" fmla="*/ 67 h 233"/>
                    <a:gd name="T12" fmla="*/ 17 w 209"/>
                    <a:gd name="T13" fmla="*/ 82 h 233"/>
                    <a:gd name="T14" fmla="*/ 6 w 209"/>
                    <a:gd name="T15" fmla="*/ 106 h 233"/>
                    <a:gd name="T16" fmla="*/ 0 w 209"/>
                    <a:gd name="T17" fmla="*/ 135 h 233"/>
                    <a:gd name="T18" fmla="*/ 1 w 209"/>
                    <a:gd name="T19" fmla="*/ 164 h 233"/>
                    <a:gd name="T20" fmla="*/ 7 w 209"/>
                    <a:gd name="T21" fmla="*/ 192 h 233"/>
                    <a:gd name="T22" fmla="*/ 23 w 209"/>
                    <a:gd name="T23" fmla="*/ 198 h 233"/>
                    <a:gd name="T24" fmla="*/ 25 w 209"/>
                    <a:gd name="T25" fmla="*/ 177 h 233"/>
                    <a:gd name="T26" fmla="*/ 23 w 209"/>
                    <a:gd name="T27" fmla="*/ 163 h 233"/>
                    <a:gd name="T28" fmla="*/ 20 w 209"/>
                    <a:gd name="T29" fmla="*/ 153 h 233"/>
                    <a:gd name="T30" fmla="*/ 23 w 209"/>
                    <a:gd name="T31" fmla="*/ 153 h 233"/>
                    <a:gd name="T32" fmla="*/ 24 w 209"/>
                    <a:gd name="T33" fmla="*/ 145 h 233"/>
                    <a:gd name="T34" fmla="*/ 27 w 209"/>
                    <a:gd name="T35" fmla="*/ 140 h 233"/>
                    <a:gd name="T36" fmla="*/ 25 w 209"/>
                    <a:gd name="T37" fmla="*/ 154 h 233"/>
                    <a:gd name="T38" fmla="*/ 26 w 209"/>
                    <a:gd name="T39" fmla="*/ 170 h 233"/>
                    <a:gd name="T40" fmla="*/ 33 w 209"/>
                    <a:gd name="T41" fmla="*/ 165 h 233"/>
                    <a:gd name="T42" fmla="*/ 40 w 209"/>
                    <a:gd name="T43" fmla="*/ 168 h 233"/>
                    <a:gd name="T44" fmla="*/ 42 w 209"/>
                    <a:gd name="T45" fmla="*/ 174 h 233"/>
                    <a:gd name="T46" fmla="*/ 47 w 209"/>
                    <a:gd name="T47" fmla="*/ 158 h 233"/>
                    <a:gd name="T48" fmla="*/ 50 w 209"/>
                    <a:gd name="T49" fmla="*/ 144 h 233"/>
                    <a:gd name="T50" fmla="*/ 48 w 209"/>
                    <a:gd name="T51" fmla="*/ 165 h 233"/>
                    <a:gd name="T52" fmla="*/ 44 w 209"/>
                    <a:gd name="T53" fmla="*/ 175 h 233"/>
                    <a:gd name="T54" fmla="*/ 38 w 209"/>
                    <a:gd name="T55" fmla="*/ 196 h 233"/>
                    <a:gd name="T56" fmla="*/ 43 w 209"/>
                    <a:gd name="T57" fmla="*/ 224 h 233"/>
                    <a:gd name="T58" fmla="*/ 50 w 209"/>
                    <a:gd name="T59" fmla="*/ 212 h 233"/>
                    <a:gd name="T60" fmla="*/ 55 w 209"/>
                    <a:gd name="T61" fmla="*/ 204 h 233"/>
                    <a:gd name="T62" fmla="*/ 53 w 209"/>
                    <a:gd name="T63" fmla="*/ 212 h 233"/>
                    <a:gd name="T64" fmla="*/ 44 w 209"/>
                    <a:gd name="T65" fmla="*/ 218 h 233"/>
                    <a:gd name="T66" fmla="*/ 50 w 209"/>
                    <a:gd name="T67" fmla="*/ 230 h 233"/>
                    <a:gd name="T68" fmla="*/ 101 w 209"/>
                    <a:gd name="T69" fmla="*/ 222 h 233"/>
                    <a:gd name="T70" fmla="*/ 111 w 209"/>
                    <a:gd name="T71" fmla="*/ 176 h 233"/>
                    <a:gd name="T72" fmla="*/ 101 w 209"/>
                    <a:gd name="T73" fmla="*/ 121 h 233"/>
                    <a:gd name="T74" fmla="*/ 119 w 209"/>
                    <a:gd name="T75" fmla="*/ 98 h 233"/>
                    <a:gd name="T76" fmla="*/ 126 w 209"/>
                    <a:gd name="T77" fmla="*/ 81 h 233"/>
                    <a:gd name="T78" fmla="*/ 118 w 209"/>
                    <a:gd name="T79" fmla="*/ 75 h 233"/>
                    <a:gd name="T80" fmla="*/ 121 w 209"/>
                    <a:gd name="T81" fmla="*/ 70 h 233"/>
                    <a:gd name="T82" fmla="*/ 124 w 209"/>
                    <a:gd name="T83" fmla="*/ 69 h 233"/>
                    <a:gd name="T84" fmla="*/ 120 w 209"/>
                    <a:gd name="T85" fmla="*/ 79 h 233"/>
                    <a:gd name="T86" fmla="*/ 134 w 209"/>
                    <a:gd name="T87" fmla="*/ 79 h 233"/>
                    <a:gd name="T88" fmla="*/ 151 w 209"/>
                    <a:gd name="T89" fmla="*/ 68 h 233"/>
                    <a:gd name="T90" fmla="*/ 168 w 209"/>
                    <a:gd name="T91" fmla="*/ 62 h 233"/>
                    <a:gd name="T92" fmla="*/ 187 w 209"/>
                    <a:gd name="T93" fmla="*/ 55 h 233"/>
                    <a:gd name="T94" fmla="*/ 204 w 209"/>
                    <a:gd name="T95" fmla="*/ 46 h 233"/>
                    <a:gd name="T96" fmla="*/ 197 w 209"/>
                    <a:gd name="T97" fmla="*/ 18 h 233"/>
                    <a:gd name="T98" fmla="*/ 164 w 209"/>
                    <a:gd name="T99" fmla="*/ 8 h 233"/>
                    <a:gd name="T100" fmla="*/ 152 w 209"/>
                    <a:gd name="T101" fmla="*/ 7 h 2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9"/>
                    <a:gd name="T154" fmla="*/ 0 h 233"/>
                    <a:gd name="T155" fmla="*/ 209 w 209"/>
                    <a:gd name="T156" fmla="*/ 233 h 23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9" h="233">
                      <a:moveTo>
                        <a:pt x="148" y="5"/>
                      </a:moveTo>
                      <a:lnTo>
                        <a:pt x="138" y="2"/>
                      </a:lnTo>
                      <a:lnTo>
                        <a:pt x="127" y="0"/>
                      </a:lnTo>
                      <a:lnTo>
                        <a:pt x="115" y="1"/>
                      </a:lnTo>
                      <a:lnTo>
                        <a:pt x="103" y="3"/>
                      </a:lnTo>
                      <a:lnTo>
                        <a:pt x="93" y="7"/>
                      </a:lnTo>
                      <a:lnTo>
                        <a:pt x="82" y="13"/>
                      </a:lnTo>
                      <a:lnTo>
                        <a:pt x="73" y="20"/>
                      </a:lnTo>
                      <a:lnTo>
                        <a:pt x="66" y="29"/>
                      </a:lnTo>
                      <a:lnTo>
                        <a:pt x="62" y="35"/>
                      </a:lnTo>
                      <a:lnTo>
                        <a:pt x="57" y="40"/>
                      </a:lnTo>
                      <a:lnTo>
                        <a:pt x="52" y="43"/>
                      </a:lnTo>
                      <a:lnTo>
                        <a:pt x="46" y="47"/>
                      </a:lnTo>
                      <a:lnTo>
                        <a:pt x="41" y="52"/>
                      </a:lnTo>
                      <a:lnTo>
                        <a:pt x="36" y="56"/>
                      </a:lnTo>
                      <a:lnTo>
                        <a:pt x="32" y="61"/>
                      </a:lnTo>
                      <a:lnTo>
                        <a:pt x="28" y="67"/>
                      </a:lnTo>
                      <a:lnTo>
                        <a:pt x="33" y="69"/>
                      </a:lnTo>
                      <a:lnTo>
                        <a:pt x="35" y="67"/>
                      </a:lnTo>
                      <a:lnTo>
                        <a:pt x="38" y="65"/>
                      </a:lnTo>
                      <a:lnTo>
                        <a:pt x="40" y="64"/>
                      </a:lnTo>
                      <a:lnTo>
                        <a:pt x="43" y="62"/>
                      </a:lnTo>
                      <a:lnTo>
                        <a:pt x="45" y="61"/>
                      </a:lnTo>
                      <a:lnTo>
                        <a:pt x="48" y="59"/>
                      </a:lnTo>
                      <a:lnTo>
                        <a:pt x="51" y="58"/>
                      </a:lnTo>
                      <a:lnTo>
                        <a:pt x="54" y="58"/>
                      </a:lnTo>
                      <a:lnTo>
                        <a:pt x="50" y="61"/>
                      </a:lnTo>
                      <a:lnTo>
                        <a:pt x="46" y="63"/>
                      </a:lnTo>
                      <a:lnTo>
                        <a:pt x="41" y="65"/>
                      </a:lnTo>
                      <a:lnTo>
                        <a:pt x="37" y="67"/>
                      </a:lnTo>
                      <a:lnTo>
                        <a:pt x="33" y="70"/>
                      </a:lnTo>
                      <a:lnTo>
                        <a:pt x="29" y="72"/>
                      </a:lnTo>
                      <a:lnTo>
                        <a:pt x="25" y="75"/>
                      </a:lnTo>
                      <a:lnTo>
                        <a:pt x="22" y="78"/>
                      </a:lnTo>
                      <a:lnTo>
                        <a:pt x="17" y="82"/>
                      </a:lnTo>
                      <a:lnTo>
                        <a:pt x="14" y="86"/>
                      </a:lnTo>
                      <a:lnTo>
                        <a:pt x="11" y="91"/>
                      </a:lnTo>
                      <a:lnTo>
                        <a:pt x="10" y="95"/>
                      </a:lnTo>
                      <a:lnTo>
                        <a:pt x="8" y="101"/>
                      </a:lnTo>
                      <a:lnTo>
                        <a:pt x="6" y="106"/>
                      </a:lnTo>
                      <a:lnTo>
                        <a:pt x="4" y="112"/>
                      </a:lnTo>
                      <a:lnTo>
                        <a:pt x="3" y="117"/>
                      </a:lnTo>
                      <a:lnTo>
                        <a:pt x="1" y="123"/>
                      </a:lnTo>
                      <a:lnTo>
                        <a:pt x="1" y="129"/>
                      </a:lnTo>
                      <a:lnTo>
                        <a:pt x="0" y="135"/>
                      </a:lnTo>
                      <a:lnTo>
                        <a:pt x="0" y="141"/>
                      </a:lnTo>
                      <a:lnTo>
                        <a:pt x="0" y="146"/>
                      </a:lnTo>
                      <a:lnTo>
                        <a:pt x="0" y="152"/>
                      </a:lnTo>
                      <a:lnTo>
                        <a:pt x="0" y="158"/>
                      </a:lnTo>
                      <a:lnTo>
                        <a:pt x="1" y="164"/>
                      </a:lnTo>
                      <a:lnTo>
                        <a:pt x="1" y="169"/>
                      </a:lnTo>
                      <a:lnTo>
                        <a:pt x="2" y="175"/>
                      </a:lnTo>
                      <a:lnTo>
                        <a:pt x="4" y="181"/>
                      </a:lnTo>
                      <a:lnTo>
                        <a:pt x="5" y="187"/>
                      </a:lnTo>
                      <a:lnTo>
                        <a:pt x="7" y="192"/>
                      </a:lnTo>
                      <a:lnTo>
                        <a:pt x="10" y="197"/>
                      </a:lnTo>
                      <a:lnTo>
                        <a:pt x="13" y="200"/>
                      </a:lnTo>
                      <a:lnTo>
                        <a:pt x="17" y="201"/>
                      </a:lnTo>
                      <a:lnTo>
                        <a:pt x="20" y="201"/>
                      </a:lnTo>
                      <a:lnTo>
                        <a:pt x="23" y="198"/>
                      </a:lnTo>
                      <a:lnTo>
                        <a:pt x="24" y="195"/>
                      </a:lnTo>
                      <a:lnTo>
                        <a:pt x="25" y="191"/>
                      </a:lnTo>
                      <a:lnTo>
                        <a:pt x="25" y="186"/>
                      </a:lnTo>
                      <a:lnTo>
                        <a:pt x="25" y="182"/>
                      </a:lnTo>
                      <a:lnTo>
                        <a:pt x="25" y="177"/>
                      </a:lnTo>
                      <a:lnTo>
                        <a:pt x="26" y="173"/>
                      </a:lnTo>
                      <a:lnTo>
                        <a:pt x="22" y="170"/>
                      </a:lnTo>
                      <a:lnTo>
                        <a:pt x="22" y="167"/>
                      </a:lnTo>
                      <a:lnTo>
                        <a:pt x="23" y="165"/>
                      </a:lnTo>
                      <a:lnTo>
                        <a:pt x="23" y="163"/>
                      </a:lnTo>
                      <a:lnTo>
                        <a:pt x="23" y="162"/>
                      </a:lnTo>
                      <a:lnTo>
                        <a:pt x="22" y="160"/>
                      </a:lnTo>
                      <a:lnTo>
                        <a:pt x="22" y="159"/>
                      </a:lnTo>
                      <a:lnTo>
                        <a:pt x="22" y="156"/>
                      </a:lnTo>
                      <a:lnTo>
                        <a:pt x="20" y="153"/>
                      </a:lnTo>
                      <a:lnTo>
                        <a:pt x="22" y="153"/>
                      </a:lnTo>
                      <a:lnTo>
                        <a:pt x="23" y="154"/>
                      </a:lnTo>
                      <a:lnTo>
                        <a:pt x="23" y="153"/>
                      </a:lnTo>
                      <a:lnTo>
                        <a:pt x="23" y="152"/>
                      </a:lnTo>
                      <a:lnTo>
                        <a:pt x="23" y="150"/>
                      </a:lnTo>
                      <a:lnTo>
                        <a:pt x="24" y="149"/>
                      </a:lnTo>
                      <a:lnTo>
                        <a:pt x="24" y="147"/>
                      </a:lnTo>
                      <a:lnTo>
                        <a:pt x="24" y="145"/>
                      </a:lnTo>
                      <a:lnTo>
                        <a:pt x="24" y="144"/>
                      </a:lnTo>
                      <a:lnTo>
                        <a:pt x="25" y="143"/>
                      </a:lnTo>
                      <a:lnTo>
                        <a:pt x="25" y="142"/>
                      </a:lnTo>
                      <a:lnTo>
                        <a:pt x="26" y="141"/>
                      </a:lnTo>
                      <a:lnTo>
                        <a:pt x="27" y="140"/>
                      </a:lnTo>
                      <a:lnTo>
                        <a:pt x="28" y="140"/>
                      </a:lnTo>
                      <a:lnTo>
                        <a:pt x="28" y="143"/>
                      </a:lnTo>
                      <a:lnTo>
                        <a:pt x="27" y="147"/>
                      </a:lnTo>
                      <a:lnTo>
                        <a:pt x="26" y="150"/>
                      </a:lnTo>
                      <a:lnTo>
                        <a:pt x="25" y="154"/>
                      </a:lnTo>
                      <a:lnTo>
                        <a:pt x="23" y="157"/>
                      </a:lnTo>
                      <a:lnTo>
                        <a:pt x="22" y="161"/>
                      </a:lnTo>
                      <a:lnTo>
                        <a:pt x="22" y="164"/>
                      </a:lnTo>
                      <a:lnTo>
                        <a:pt x="22" y="168"/>
                      </a:lnTo>
                      <a:lnTo>
                        <a:pt x="26" y="170"/>
                      </a:lnTo>
                      <a:lnTo>
                        <a:pt x="28" y="169"/>
                      </a:lnTo>
                      <a:lnTo>
                        <a:pt x="29" y="168"/>
                      </a:lnTo>
                      <a:lnTo>
                        <a:pt x="31" y="167"/>
                      </a:lnTo>
                      <a:lnTo>
                        <a:pt x="32" y="166"/>
                      </a:lnTo>
                      <a:lnTo>
                        <a:pt x="33" y="165"/>
                      </a:lnTo>
                      <a:lnTo>
                        <a:pt x="35" y="165"/>
                      </a:lnTo>
                      <a:lnTo>
                        <a:pt x="36" y="165"/>
                      </a:lnTo>
                      <a:lnTo>
                        <a:pt x="38" y="166"/>
                      </a:lnTo>
                      <a:lnTo>
                        <a:pt x="39" y="167"/>
                      </a:lnTo>
                      <a:lnTo>
                        <a:pt x="40" y="168"/>
                      </a:lnTo>
                      <a:lnTo>
                        <a:pt x="41" y="170"/>
                      </a:lnTo>
                      <a:lnTo>
                        <a:pt x="41" y="171"/>
                      </a:lnTo>
                      <a:lnTo>
                        <a:pt x="41" y="173"/>
                      </a:lnTo>
                      <a:lnTo>
                        <a:pt x="41" y="174"/>
                      </a:lnTo>
                      <a:lnTo>
                        <a:pt x="42" y="174"/>
                      </a:lnTo>
                      <a:lnTo>
                        <a:pt x="43" y="175"/>
                      </a:lnTo>
                      <a:lnTo>
                        <a:pt x="46" y="171"/>
                      </a:lnTo>
                      <a:lnTo>
                        <a:pt x="48" y="167"/>
                      </a:lnTo>
                      <a:lnTo>
                        <a:pt x="49" y="162"/>
                      </a:lnTo>
                      <a:lnTo>
                        <a:pt x="47" y="158"/>
                      </a:lnTo>
                      <a:lnTo>
                        <a:pt x="47" y="153"/>
                      </a:lnTo>
                      <a:lnTo>
                        <a:pt x="46" y="149"/>
                      </a:lnTo>
                      <a:lnTo>
                        <a:pt x="47" y="144"/>
                      </a:lnTo>
                      <a:lnTo>
                        <a:pt x="49" y="140"/>
                      </a:lnTo>
                      <a:lnTo>
                        <a:pt x="50" y="144"/>
                      </a:lnTo>
                      <a:lnTo>
                        <a:pt x="50" y="149"/>
                      </a:lnTo>
                      <a:lnTo>
                        <a:pt x="50" y="153"/>
                      </a:lnTo>
                      <a:lnTo>
                        <a:pt x="50" y="157"/>
                      </a:lnTo>
                      <a:lnTo>
                        <a:pt x="49" y="161"/>
                      </a:lnTo>
                      <a:lnTo>
                        <a:pt x="48" y="165"/>
                      </a:lnTo>
                      <a:lnTo>
                        <a:pt x="46" y="170"/>
                      </a:lnTo>
                      <a:lnTo>
                        <a:pt x="45" y="175"/>
                      </a:lnTo>
                      <a:lnTo>
                        <a:pt x="44" y="176"/>
                      </a:lnTo>
                      <a:lnTo>
                        <a:pt x="44" y="175"/>
                      </a:lnTo>
                      <a:lnTo>
                        <a:pt x="44" y="174"/>
                      </a:lnTo>
                      <a:lnTo>
                        <a:pt x="45" y="175"/>
                      </a:lnTo>
                      <a:lnTo>
                        <a:pt x="43" y="181"/>
                      </a:lnTo>
                      <a:lnTo>
                        <a:pt x="40" y="188"/>
                      </a:lnTo>
                      <a:lnTo>
                        <a:pt x="38" y="196"/>
                      </a:lnTo>
                      <a:lnTo>
                        <a:pt x="35" y="203"/>
                      </a:lnTo>
                      <a:lnTo>
                        <a:pt x="35" y="210"/>
                      </a:lnTo>
                      <a:lnTo>
                        <a:pt x="35" y="216"/>
                      </a:lnTo>
                      <a:lnTo>
                        <a:pt x="38" y="221"/>
                      </a:lnTo>
                      <a:lnTo>
                        <a:pt x="43" y="224"/>
                      </a:lnTo>
                      <a:lnTo>
                        <a:pt x="45" y="223"/>
                      </a:lnTo>
                      <a:lnTo>
                        <a:pt x="47" y="221"/>
                      </a:lnTo>
                      <a:lnTo>
                        <a:pt x="49" y="219"/>
                      </a:lnTo>
                      <a:lnTo>
                        <a:pt x="50" y="216"/>
                      </a:lnTo>
                      <a:lnTo>
                        <a:pt x="50" y="212"/>
                      </a:lnTo>
                      <a:lnTo>
                        <a:pt x="51" y="209"/>
                      </a:lnTo>
                      <a:lnTo>
                        <a:pt x="52" y="205"/>
                      </a:lnTo>
                      <a:lnTo>
                        <a:pt x="52" y="201"/>
                      </a:lnTo>
                      <a:lnTo>
                        <a:pt x="54" y="203"/>
                      </a:lnTo>
                      <a:lnTo>
                        <a:pt x="55" y="204"/>
                      </a:lnTo>
                      <a:lnTo>
                        <a:pt x="55" y="206"/>
                      </a:lnTo>
                      <a:lnTo>
                        <a:pt x="54" y="207"/>
                      </a:lnTo>
                      <a:lnTo>
                        <a:pt x="53" y="209"/>
                      </a:lnTo>
                      <a:lnTo>
                        <a:pt x="53" y="210"/>
                      </a:lnTo>
                      <a:lnTo>
                        <a:pt x="53" y="212"/>
                      </a:lnTo>
                      <a:lnTo>
                        <a:pt x="54" y="213"/>
                      </a:lnTo>
                      <a:lnTo>
                        <a:pt x="52" y="213"/>
                      </a:lnTo>
                      <a:lnTo>
                        <a:pt x="49" y="215"/>
                      </a:lnTo>
                      <a:lnTo>
                        <a:pt x="46" y="216"/>
                      </a:lnTo>
                      <a:lnTo>
                        <a:pt x="44" y="218"/>
                      </a:lnTo>
                      <a:lnTo>
                        <a:pt x="41" y="219"/>
                      </a:lnTo>
                      <a:lnTo>
                        <a:pt x="40" y="221"/>
                      </a:lnTo>
                      <a:lnTo>
                        <a:pt x="40" y="223"/>
                      </a:lnTo>
                      <a:lnTo>
                        <a:pt x="40" y="225"/>
                      </a:lnTo>
                      <a:lnTo>
                        <a:pt x="50" y="230"/>
                      </a:lnTo>
                      <a:lnTo>
                        <a:pt x="60" y="232"/>
                      </a:lnTo>
                      <a:lnTo>
                        <a:pt x="72" y="232"/>
                      </a:lnTo>
                      <a:lnTo>
                        <a:pt x="82" y="230"/>
                      </a:lnTo>
                      <a:lnTo>
                        <a:pt x="93" y="227"/>
                      </a:lnTo>
                      <a:lnTo>
                        <a:pt x="101" y="222"/>
                      </a:lnTo>
                      <a:lnTo>
                        <a:pt x="107" y="216"/>
                      </a:lnTo>
                      <a:lnTo>
                        <a:pt x="111" y="208"/>
                      </a:lnTo>
                      <a:lnTo>
                        <a:pt x="112" y="197"/>
                      </a:lnTo>
                      <a:lnTo>
                        <a:pt x="112" y="186"/>
                      </a:lnTo>
                      <a:lnTo>
                        <a:pt x="111" y="176"/>
                      </a:lnTo>
                      <a:lnTo>
                        <a:pt x="108" y="165"/>
                      </a:lnTo>
                      <a:lnTo>
                        <a:pt x="105" y="153"/>
                      </a:lnTo>
                      <a:lnTo>
                        <a:pt x="103" y="143"/>
                      </a:lnTo>
                      <a:lnTo>
                        <a:pt x="101" y="132"/>
                      </a:lnTo>
                      <a:lnTo>
                        <a:pt x="101" y="121"/>
                      </a:lnTo>
                      <a:lnTo>
                        <a:pt x="103" y="116"/>
                      </a:lnTo>
                      <a:lnTo>
                        <a:pt x="106" y="112"/>
                      </a:lnTo>
                      <a:lnTo>
                        <a:pt x="110" y="107"/>
                      </a:lnTo>
                      <a:lnTo>
                        <a:pt x="114" y="103"/>
                      </a:lnTo>
                      <a:lnTo>
                        <a:pt x="119" y="98"/>
                      </a:lnTo>
                      <a:lnTo>
                        <a:pt x="123" y="94"/>
                      </a:lnTo>
                      <a:lnTo>
                        <a:pt x="126" y="89"/>
                      </a:lnTo>
                      <a:lnTo>
                        <a:pt x="127" y="84"/>
                      </a:lnTo>
                      <a:lnTo>
                        <a:pt x="127" y="82"/>
                      </a:lnTo>
                      <a:lnTo>
                        <a:pt x="126" y="81"/>
                      </a:lnTo>
                      <a:lnTo>
                        <a:pt x="124" y="80"/>
                      </a:lnTo>
                      <a:lnTo>
                        <a:pt x="123" y="79"/>
                      </a:lnTo>
                      <a:lnTo>
                        <a:pt x="121" y="77"/>
                      </a:lnTo>
                      <a:lnTo>
                        <a:pt x="119" y="76"/>
                      </a:lnTo>
                      <a:lnTo>
                        <a:pt x="118" y="75"/>
                      </a:lnTo>
                      <a:lnTo>
                        <a:pt x="117" y="74"/>
                      </a:lnTo>
                      <a:lnTo>
                        <a:pt x="118" y="73"/>
                      </a:lnTo>
                      <a:lnTo>
                        <a:pt x="119" y="72"/>
                      </a:lnTo>
                      <a:lnTo>
                        <a:pt x="120" y="71"/>
                      </a:lnTo>
                      <a:lnTo>
                        <a:pt x="121" y="70"/>
                      </a:lnTo>
                      <a:lnTo>
                        <a:pt x="121" y="68"/>
                      </a:lnTo>
                      <a:lnTo>
                        <a:pt x="122" y="68"/>
                      </a:lnTo>
                      <a:lnTo>
                        <a:pt x="122" y="67"/>
                      </a:lnTo>
                      <a:lnTo>
                        <a:pt x="124" y="69"/>
                      </a:lnTo>
                      <a:lnTo>
                        <a:pt x="124" y="71"/>
                      </a:lnTo>
                      <a:lnTo>
                        <a:pt x="123" y="73"/>
                      </a:lnTo>
                      <a:lnTo>
                        <a:pt x="122" y="75"/>
                      </a:lnTo>
                      <a:lnTo>
                        <a:pt x="121" y="77"/>
                      </a:lnTo>
                      <a:lnTo>
                        <a:pt x="120" y="79"/>
                      </a:lnTo>
                      <a:lnTo>
                        <a:pt x="120" y="80"/>
                      </a:lnTo>
                      <a:lnTo>
                        <a:pt x="122" y="80"/>
                      </a:lnTo>
                      <a:lnTo>
                        <a:pt x="126" y="80"/>
                      </a:lnTo>
                      <a:lnTo>
                        <a:pt x="130" y="80"/>
                      </a:lnTo>
                      <a:lnTo>
                        <a:pt x="134" y="79"/>
                      </a:lnTo>
                      <a:lnTo>
                        <a:pt x="138" y="77"/>
                      </a:lnTo>
                      <a:lnTo>
                        <a:pt x="141" y="74"/>
                      </a:lnTo>
                      <a:lnTo>
                        <a:pt x="145" y="72"/>
                      </a:lnTo>
                      <a:lnTo>
                        <a:pt x="148" y="70"/>
                      </a:lnTo>
                      <a:lnTo>
                        <a:pt x="151" y="68"/>
                      </a:lnTo>
                      <a:lnTo>
                        <a:pt x="154" y="66"/>
                      </a:lnTo>
                      <a:lnTo>
                        <a:pt x="158" y="65"/>
                      </a:lnTo>
                      <a:lnTo>
                        <a:pt x="161" y="64"/>
                      </a:lnTo>
                      <a:lnTo>
                        <a:pt x="165" y="63"/>
                      </a:lnTo>
                      <a:lnTo>
                        <a:pt x="168" y="62"/>
                      </a:lnTo>
                      <a:lnTo>
                        <a:pt x="172" y="61"/>
                      </a:lnTo>
                      <a:lnTo>
                        <a:pt x="176" y="60"/>
                      </a:lnTo>
                      <a:lnTo>
                        <a:pt x="179" y="59"/>
                      </a:lnTo>
                      <a:lnTo>
                        <a:pt x="183" y="57"/>
                      </a:lnTo>
                      <a:lnTo>
                        <a:pt x="187" y="55"/>
                      </a:lnTo>
                      <a:lnTo>
                        <a:pt x="191" y="54"/>
                      </a:lnTo>
                      <a:lnTo>
                        <a:pt x="195" y="52"/>
                      </a:lnTo>
                      <a:lnTo>
                        <a:pt x="198" y="50"/>
                      </a:lnTo>
                      <a:lnTo>
                        <a:pt x="201" y="49"/>
                      </a:lnTo>
                      <a:lnTo>
                        <a:pt x="204" y="46"/>
                      </a:lnTo>
                      <a:lnTo>
                        <a:pt x="207" y="43"/>
                      </a:lnTo>
                      <a:lnTo>
                        <a:pt x="208" y="40"/>
                      </a:lnTo>
                      <a:lnTo>
                        <a:pt x="206" y="33"/>
                      </a:lnTo>
                      <a:lnTo>
                        <a:pt x="203" y="26"/>
                      </a:lnTo>
                      <a:lnTo>
                        <a:pt x="197" y="18"/>
                      </a:lnTo>
                      <a:lnTo>
                        <a:pt x="190" y="11"/>
                      </a:lnTo>
                      <a:lnTo>
                        <a:pt x="182" y="7"/>
                      </a:lnTo>
                      <a:lnTo>
                        <a:pt x="174" y="5"/>
                      </a:lnTo>
                      <a:lnTo>
                        <a:pt x="167" y="7"/>
                      </a:lnTo>
                      <a:lnTo>
                        <a:pt x="164" y="8"/>
                      </a:lnTo>
                      <a:lnTo>
                        <a:pt x="162" y="9"/>
                      </a:lnTo>
                      <a:lnTo>
                        <a:pt x="159" y="9"/>
                      </a:lnTo>
                      <a:lnTo>
                        <a:pt x="157" y="8"/>
                      </a:lnTo>
                      <a:lnTo>
                        <a:pt x="154" y="8"/>
                      </a:lnTo>
                      <a:lnTo>
                        <a:pt x="152" y="7"/>
                      </a:lnTo>
                      <a:lnTo>
                        <a:pt x="150" y="6"/>
                      </a:lnTo>
                      <a:lnTo>
                        <a:pt x="148" y="5"/>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18" name="Freeform 23"/>
                <p:cNvSpPr>
                  <a:spLocks/>
                </p:cNvSpPr>
                <p:nvPr/>
              </p:nvSpPr>
              <p:spPr bwMode="auto">
                <a:xfrm>
                  <a:off x="4942" y="958"/>
                  <a:ext cx="605" cy="826"/>
                </a:xfrm>
                <a:custGeom>
                  <a:avLst/>
                  <a:gdLst>
                    <a:gd name="T0" fmla="*/ 227 w 605"/>
                    <a:gd name="T1" fmla="*/ 0 h 826"/>
                    <a:gd name="T2" fmla="*/ 213 w 605"/>
                    <a:gd name="T3" fmla="*/ 142 h 826"/>
                    <a:gd name="T4" fmla="*/ 172 w 605"/>
                    <a:gd name="T5" fmla="*/ 170 h 826"/>
                    <a:gd name="T6" fmla="*/ 139 w 605"/>
                    <a:gd name="T7" fmla="*/ 90 h 826"/>
                    <a:gd name="T8" fmla="*/ 119 w 605"/>
                    <a:gd name="T9" fmla="*/ 83 h 826"/>
                    <a:gd name="T10" fmla="*/ 148 w 605"/>
                    <a:gd name="T11" fmla="*/ 120 h 826"/>
                    <a:gd name="T12" fmla="*/ 194 w 605"/>
                    <a:gd name="T13" fmla="*/ 226 h 826"/>
                    <a:gd name="T14" fmla="*/ 201 w 605"/>
                    <a:gd name="T15" fmla="*/ 309 h 826"/>
                    <a:gd name="T16" fmla="*/ 140 w 605"/>
                    <a:gd name="T17" fmla="*/ 340 h 826"/>
                    <a:gd name="T18" fmla="*/ 91 w 605"/>
                    <a:gd name="T19" fmla="*/ 340 h 826"/>
                    <a:gd name="T20" fmla="*/ 54 w 605"/>
                    <a:gd name="T21" fmla="*/ 330 h 826"/>
                    <a:gd name="T22" fmla="*/ 23 w 605"/>
                    <a:gd name="T23" fmla="*/ 324 h 826"/>
                    <a:gd name="T24" fmla="*/ 29 w 605"/>
                    <a:gd name="T25" fmla="*/ 330 h 826"/>
                    <a:gd name="T26" fmla="*/ 49 w 605"/>
                    <a:gd name="T27" fmla="*/ 348 h 826"/>
                    <a:gd name="T28" fmla="*/ 13 w 605"/>
                    <a:gd name="T29" fmla="*/ 348 h 826"/>
                    <a:gd name="T30" fmla="*/ 11 w 605"/>
                    <a:gd name="T31" fmla="*/ 355 h 826"/>
                    <a:gd name="T32" fmla="*/ 43 w 605"/>
                    <a:gd name="T33" fmla="*/ 360 h 826"/>
                    <a:gd name="T34" fmla="*/ 33 w 605"/>
                    <a:gd name="T35" fmla="*/ 373 h 826"/>
                    <a:gd name="T36" fmla="*/ 14 w 605"/>
                    <a:gd name="T37" fmla="*/ 380 h 826"/>
                    <a:gd name="T38" fmla="*/ 32 w 605"/>
                    <a:gd name="T39" fmla="*/ 393 h 826"/>
                    <a:gd name="T40" fmla="*/ 2 w 605"/>
                    <a:gd name="T41" fmla="*/ 412 h 826"/>
                    <a:gd name="T42" fmla="*/ 74 w 605"/>
                    <a:gd name="T43" fmla="*/ 385 h 826"/>
                    <a:gd name="T44" fmla="*/ 157 w 605"/>
                    <a:gd name="T45" fmla="*/ 376 h 826"/>
                    <a:gd name="T46" fmla="*/ 191 w 605"/>
                    <a:gd name="T47" fmla="*/ 383 h 826"/>
                    <a:gd name="T48" fmla="*/ 200 w 605"/>
                    <a:gd name="T49" fmla="*/ 414 h 826"/>
                    <a:gd name="T50" fmla="*/ 160 w 605"/>
                    <a:gd name="T51" fmla="*/ 529 h 826"/>
                    <a:gd name="T52" fmla="*/ 113 w 605"/>
                    <a:gd name="T53" fmla="*/ 824 h 826"/>
                    <a:gd name="T54" fmla="*/ 127 w 605"/>
                    <a:gd name="T55" fmla="*/ 765 h 826"/>
                    <a:gd name="T56" fmla="*/ 188 w 605"/>
                    <a:gd name="T57" fmla="*/ 481 h 826"/>
                    <a:gd name="T58" fmla="*/ 196 w 605"/>
                    <a:gd name="T59" fmla="*/ 471 h 826"/>
                    <a:gd name="T60" fmla="*/ 198 w 605"/>
                    <a:gd name="T61" fmla="*/ 496 h 826"/>
                    <a:gd name="T62" fmla="*/ 244 w 605"/>
                    <a:gd name="T63" fmla="*/ 480 h 826"/>
                    <a:gd name="T64" fmla="*/ 301 w 605"/>
                    <a:gd name="T65" fmla="*/ 429 h 826"/>
                    <a:gd name="T66" fmla="*/ 308 w 605"/>
                    <a:gd name="T67" fmla="*/ 386 h 826"/>
                    <a:gd name="T68" fmla="*/ 366 w 605"/>
                    <a:gd name="T69" fmla="*/ 367 h 826"/>
                    <a:gd name="T70" fmla="*/ 525 w 605"/>
                    <a:gd name="T71" fmla="*/ 367 h 826"/>
                    <a:gd name="T72" fmla="*/ 592 w 605"/>
                    <a:gd name="T73" fmla="*/ 384 h 826"/>
                    <a:gd name="T74" fmla="*/ 564 w 605"/>
                    <a:gd name="T75" fmla="*/ 371 h 826"/>
                    <a:gd name="T76" fmla="*/ 577 w 605"/>
                    <a:gd name="T77" fmla="*/ 359 h 826"/>
                    <a:gd name="T78" fmla="*/ 585 w 605"/>
                    <a:gd name="T79" fmla="*/ 351 h 826"/>
                    <a:gd name="T80" fmla="*/ 558 w 605"/>
                    <a:gd name="T81" fmla="*/ 340 h 826"/>
                    <a:gd name="T82" fmla="*/ 586 w 605"/>
                    <a:gd name="T83" fmla="*/ 328 h 826"/>
                    <a:gd name="T84" fmla="*/ 548 w 605"/>
                    <a:gd name="T85" fmla="*/ 332 h 826"/>
                    <a:gd name="T86" fmla="*/ 597 w 605"/>
                    <a:gd name="T87" fmla="*/ 279 h 826"/>
                    <a:gd name="T88" fmla="*/ 492 w 605"/>
                    <a:gd name="T89" fmla="*/ 337 h 826"/>
                    <a:gd name="T90" fmla="*/ 435 w 605"/>
                    <a:gd name="T91" fmla="*/ 325 h 826"/>
                    <a:gd name="T92" fmla="*/ 455 w 605"/>
                    <a:gd name="T93" fmla="*/ 258 h 826"/>
                    <a:gd name="T94" fmla="*/ 454 w 605"/>
                    <a:gd name="T95" fmla="*/ 207 h 826"/>
                    <a:gd name="T96" fmla="*/ 430 w 605"/>
                    <a:gd name="T97" fmla="*/ 292 h 826"/>
                    <a:gd name="T98" fmla="*/ 396 w 605"/>
                    <a:gd name="T99" fmla="*/ 330 h 826"/>
                    <a:gd name="T100" fmla="*/ 394 w 605"/>
                    <a:gd name="T101" fmla="*/ 349 h 826"/>
                    <a:gd name="T102" fmla="*/ 356 w 605"/>
                    <a:gd name="T103" fmla="*/ 357 h 826"/>
                    <a:gd name="T104" fmla="*/ 347 w 605"/>
                    <a:gd name="T105" fmla="*/ 334 h 826"/>
                    <a:gd name="T106" fmla="*/ 311 w 605"/>
                    <a:gd name="T107" fmla="*/ 315 h 826"/>
                    <a:gd name="T108" fmla="*/ 306 w 605"/>
                    <a:gd name="T109" fmla="*/ 267 h 826"/>
                    <a:gd name="T110" fmla="*/ 302 w 605"/>
                    <a:gd name="T111" fmla="*/ 200 h 826"/>
                    <a:gd name="T112" fmla="*/ 303 w 605"/>
                    <a:gd name="T113" fmla="*/ 10 h 826"/>
                    <a:gd name="T114" fmla="*/ 255 w 605"/>
                    <a:gd name="T115" fmla="*/ 4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5"/>
                    <a:gd name="T175" fmla="*/ 0 h 826"/>
                    <a:gd name="T176" fmla="*/ 605 w 605"/>
                    <a:gd name="T177" fmla="*/ 826 h 8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5" h="826">
                      <a:moveTo>
                        <a:pt x="255" y="4"/>
                      </a:moveTo>
                      <a:lnTo>
                        <a:pt x="250" y="4"/>
                      </a:lnTo>
                      <a:lnTo>
                        <a:pt x="245" y="2"/>
                      </a:lnTo>
                      <a:lnTo>
                        <a:pt x="240" y="1"/>
                      </a:lnTo>
                      <a:lnTo>
                        <a:pt x="235" y="1"/>
                      </a:lnTo>
                      <a:lnTo>
                        <a:pt x="230" y="0"/>
                      </a:lnTo>
                      <a:lnTo>
                        <a:pt x="227" y="0"/>
                      </a:lnTo>
                      <a:lnTo>
                        <a:pt x="224" y="2"/>
                      </a:lnTo>
                      <a:lnTo>
                        <a:pt x="222" y="4"/>
                      </a:lnTo>
                      <a:lnTo>
                        <a:pt x="219" y="32"/>
                      </a:lnTo>
                      <a:lnTo>
                        <a:pt x="216" y="60"/>
                      </a:lnTo>
                      <a:lnTo>
                        <a:pt x="214" y="87"/>
                      </a:lnTo>
                      <a:lnTo>
                        <a:pt x="214" y="114"/>
                      </a:lnTo>
                      <a:lnTo>
                        <a:pt x="213" y="142"/>
                      </a:lnTo>
                      <a:lnTo>
                        <a:pt x="213" y="168"/>
                      </a:lnTo>
                      <a:lnTo>
                        <a:pt x="212" y="196"/>
                      </a:lnTo>
                      <a:lnTo>
                        <a:pt x="211" y="223"/>
                      </a:lnTo>
                      <a:lnTo>
                        <a:pt x="196" y="213"/>
                      </a:lnTo>
                      <a:lnTo>
                        <a:pt x="185" y="201"/>
                      </a:lnTo>
                      <a:lnTo>
                        <a:pt x="178" y="186"/>
                      </a:lnTo>
                      <a:lnTo>
                        <a:pt x="172" y="170"/>
                      </a:lnTo>
                      <a:lnTo>
                        <a:pt x="168" y="153"/>
                      </a:lnTo>
                      <a:lnTo>
                        <a:pt x="163" y="136"/>
                      </a:lnTo>
                      <a:lnTo>
                        <a:pt x="157" y="120"/>
                      </a:lnTo>
                      <a:lnTo>
                        <a:pt x="148" y="105"/>
                      </a:lnTo>
                      <a:lnTo>
                        <a:pt x="145" y="101"/>
                      </a:lnTo>
                      <a:lnTo>
                        <a:pt x="142" y="95"/>
                      </a:lnTo>
                      <a:lnTo>
                        <a:pt x="139" y="90"/>
                      </a:lnTo>
                      <a:lnTo>
                        <a:pt x="135" y="85"/>
                      </a:lnTo>
                      <a:lnTo>
                        <a:pt x="132" y="81"/>
                      </a:lnTo>
                      <a:lnTo>
                        <a:pt x="127" y="77"/>
                      </a:lnTo>
                      <a:lnTo>
                        <a:pt x="122" y="75"/>
                      </a:lnTo>
                      <a:lnTo>
                        <a:pt x="116" y="74"/>
                      </a:lnTo>
                      <a:lnTo>
                        <a:pt x="113" y="79"/>
                      </a:lnTo>
                      <a:lnTo>
                        <a:pt x="119" y="83"/>
                      </a:lnTo>
                      <a:lnTo>
                        <a:pt x="125" y="88"/>
                      </a:lnTo>
                      <a:lnTo>
                        <a:pt x="129" y="92"/>
                      </a:lnTo>
                      <a:lnTo>
                        <a:pt x="134" y="98"/>
                      </a:lnTo>
                      <a:lnTo>
                        <a:pt x="138" y="103"/>
                      </a:lnTo>
                      <a:lnTo>
                        <a:pt x="142" y="109"/>
                      </a:lnTo>
                      <a:lnTo>
                        <a:pt x="146" y="114"/>
                      </a:lnTo>
                      <a:lnTo>
                        <a:pt x="148" y="120"/>
                      </a:lnTo>
                      <a:lnTo>
                        <a:pt x="154" y="136"/>
                      </a:lnTo>
                      <a:lnTo>
                        <a:pt x="159" y="152"/>
                      </a:lnTo>
                      <a:lnTo>
                        <a:pt x="164" y="168"/>
                      </a:lnTo>
                      <a:lnTo>
                        <a:pt x="169" y="185"/>
                      </a:lnTo>
                      <a:lnTo>
                        <a:pt x="175" y="200"/>
                      </a:lnTo>
                      <a:lnTo>
                        <a:pt x="183" y="214"/>
                      </a:lnTo>
                      <a:lnTo>
                        <a:pt x="194" y="226"/>
                      </a:lnTo>
                      <a:lnTo>
                        <a:pt x="208" y="236"/>
                      </a:lnTo>
                      <a:lnTo>
                        <a:pt x="208" y="248"/>
                      </a:lnTo>
                      <a:lnTo>
                        <a:pt x="208" y="260"/>
                      </a:lnTo>
                      <a:lnTo>
                        <a:pt x="208" y="273"/>
                      </a:lnTo>
                      <a:lnTo>
                        <a:pt x="207" y="285"/>
                      </a:lnTo>
                      <a:lnTo>
                        <a:pt x="205" y="298"/>
                      </a:lnTo>
                      <a:lnTo>
                        <a:pt x="201" y="309"/>
                      </a:lnTo>
                      <a:lnTo>
                        <a:pt x="195" y="319"/>
                      </a:lnTo>
                      <a:lnTo>
                        <a:pt x="185" y="328"/>
                      </a:lnTo>
                      <a:lnTo>
                        <a:pt x="177" y="333"/>
                      </a:lnTo>
                      <a:lnTo>
                        <a:pt x="169" y="337"/>
                      </a:lnTo>
                      <a:lnTo>
                        <a:pt x="159" y="339"/>
                      </a:lnTo>
                      <a:lnTo>
                        <a:pt x="150" y="339"/>
                      </a:lnTo>
                      <a:lnTo>
                        <a:pt x="140" y="340"/>
                      </a:lnTo>
                      <a:lnTo>
                        <a:pt x="131" y="340"/>
                      </a:lnTo>
                      <a:lnTo>
                        <a:pt x="121" y="340"/>
                      </a:lnTo>
                      <a:lnTo>
                        <a:pt x="111" y="341"/>
                      </a:lnTo>
                      <a:lnTo>
                        <a:pt x="106" y="342"/>
                      </a:lnTo>
                      <a:lnTo>
                        <a:pt x="101" y="342"/>
                      </a:lnTo>
                      <a:lnTo>
                        <a:pt x="96" y="341"/>
                      </a:lnTo>
                      <a:lnTo>
                        <a:pt x="91" y="340"/>
                      </a:lnTo>
                      <a:lnTo>
                        <a:pt x="87" y="340"/>
                      </a:lnTo>
                      <a:lnTo>
                        <a:pt x="82" y="339"/>
                      </a:lnTo>
                      <a:lnTo>
                        <a:pt x="77" y="338"/>
                      </a:lnTo>
                      <a:lnTo>
                        <a:pt x="72" y="337"/>
                      </a:lnTo>
                      <a:lnTo>
                        <a:pt x="67" y="336"/>
                      </a:lnTo>
                      <a:lnTo>
                        <a:pt x="61" y="333"/>
                      </a:lnTo>
                      <a:lnTo>
                        <a:pt x="54" y="330"/>
                      </a:lnTo>
                      <a:lnTo>
                        <a:pt x="48" y="327"/>
                      </a:lnTo>
                      <a:lnTo>
                        <a:pt x="41" y="324"/>
                      </a:lnTo>
                      <a:lnTo>
                        <a:pt x="35" y="322"/>
                      </a:lnTo>
                      <a:lnTo>
                        <a:pt x="29" y="321"/>
                      </a:lnTo>
                      <a:lnTo>
                        <a:pt x="23" y="323"/>
                      </a:lnTo>
                      <a:lnTo>
                        <a:pt x="23" y="324"/>
                      </a:lnTo>
                      <a:lnTo>
                        <a:pt x="23" y="325"/>
                      </a:lnTo>
                      <a:lnTo>
                        <a:pt x="24" y="326"/>
                      </a:lnTo>
                      <a:lnTo>
                        <a:pt x="24" y="327"/>
                      </a:lnTo>
                      <a:lnTo>
                        <a:pt x="25" y="328"/>
                      </a:lnTo>
                      <a:lnTo>
                        <a:pt x="26" y="329"/>
                      </a:lnTo>
                      <a:lnTo>
                        <a:pt x="29" y="330"/>
                      </a:lnTo>
                      <a:lnTo>
                        <a:pt x="33" y="332"/>
                      </a:lnTo>
                      <a:lnTo>
                        <a:pt x="37" y="334"/>
                      </a:lnTo>
                      <a:lnTo>
                        <a:pt x="42" y="337"/>
                      </a:lnTo>
                      <a:lnTo>
                        <a:pt x="45" y="339"/>
                      </a:lnTo>
                      <a:lnTo>
                        <a:pt x="48" y="342"/>
                      </a:lnTo>
                      <a:lnTo>
                        <a:pt x="49" y="345"/>
                      </a:lnTo>
                      <a:lnTo>
                        <a:pt x="49" y="348"/>
                      </a:lnTo>
                      <a:lnTo>
                        <a:pt x="46" y="349"/>
                      </a:lnTo>
                      <a:lnTo>
                        <a:pt x="42" y="349"/>
                      </a:lnTo>
                      <a:lnTo>
                        <a:pt x="36" y="349"/>
                      </a:lnTo>
                      <a:lnTo>
                        <a:pt x="30" y="348"/>
                      </a:lnTo>
                      <a:lnTo>
                        <a:pt x="23" y="348"/>
                      </a:lnTo>
                      <a:lnTo>
                        <a:pt x="18" y="348"/>
                      </a:lnTo>
                      <a:lnTo>
                        <a:pt x="13" y="348"/>
                      </a:lnTo>
                      <a:lnTo>
                        <a:pt x="11" y="349"/>
                      </a:lnTo>
                      <a:lnTo>
                        <a:pt x="10" y="349"/>
                      </a:lnTo>
                      <a:lnTo>
                        <a:pt x="10" y="351"/>
                      </a:lnTo>
                      <a:lnTo>
                        <a:pt x="10" y="352"/>
                      </a:lnTo>
                      <a:lnTo>
                        <a:pt x="10" y="353"/>
                      </a:lnTo>
                      <a:lnTo>
                        <a:pt x="11" y="354"/>
                      </a:lnTo>
                      <a:lnTo>
                        <a:pt x="11" y="355"/>
                      </a:lnTo>
                      <a:lnTo>
                        <a:pt x="12" y="355"/>
                      </a:lnTo>
                      <a:lnTo>
                        <a:pt x="13" y="355"/>
                      </a:lnTo>
                      <a:lnTo>
                        <a:pt x="17" y="356"/>
                      </a:lnTo>
                      <a:lnTo>
                        <a:pt x="23" y="357"/>
                      </a:lnTo>
                      <a:lnTo>
                        <a:pt x="30" y="358"/>
                      </a:lnTo>
                      <a:lnTo>
                        <a:pt x="36" y="358"/>
                      </a:lnTo>
                      <a:lnTo>
                        <a:pt x="43" y="360"/>
                      </a:lnTo>
                      <a:lnTo>
                        <a:pt x="48" y="361"/>
                      </a:lnTo>
                      <a:lnTo>
                        <a:pt x="52" y="363"/>
                      </a:lnTo>
                      <a:lnTo>
                        <a:pt x="53" y="365"/>
                      </a:lnTo>
                      <a:lnTo>
                        <a:pt x="52" y="370"/>
                      </a:lnTo>
                      <a:lnTo>
                        <a:pt x="48" y="372"/>
                      </a:lnTo>
                      <a:lnTo>
                        <a:pt x="41" y="373"/>
                      </a:lnTo>
                      <a:lnTo>
                        <a:pt x="33" y="373"/>
                      </a:lnTo>
                      <a:lnTo>
                        <a:pt x="24" y="373"/>
                      </a:lnTo>
                      <a:lnTo>
                        <a:pt x="17" y="373"/>
                      </a:lnTo>
                      <a:lnTo>
                        <a:pt x="11" y="374"/>
                      </a:lnTo>
                      <a:lnTo>
                        <a:pt x="7" y="376"/>
                      </a:lnTo>
                      <a:lnTo>
                        <a:pt x="7" y="378"/>
                      </a:lnTo>
                      <a:lnTo>
                        <a:pt x="10" y="379"/>
                      </a:lnTo>
                      <a:lnTo>
                        <a:pt x="14" y="380"/>
                      </a:lnTo>
                      <a:lnTo>
                        <a:pt x="20" y="380"/>
                      </a:lnTo>
                      <a:lnTo>
                        <a:pt x="26" y="381"/>
                      </a:lnTo>
                      <a:lnTo>
                        <a:pt x="31" y="382"/>
                      </a:lnTo>
                      <a:lnTo>
                        <a:pt x="35" y="383"/>
                      </a:lnTo>
                      <a:lnTo>
                        <a:pt x="37" y="385"/>
                      </a:lnTo>
                      <a:lnTo>
                        <a:pt x="36" y="389"/>
                      </a:lnTo>
                      <a:lnTo>
                        <a:pt x="32" y="393"/>
                      </a:lnTo>
                      <a:lnTo>
                        <a:pt x="27" y="396"/>
                      </a:lnTo>
                      <a:lnTo>
                        <a:pt x="21" y="399"/>
                      </a:lnTo>
                      <a:lnTo>
                        <a:pt x="15" y="401"/>
                      </a:lnTo>
                      <a:lnTo>
                        <a:pt x="9" y="403"/>
                      </a:lnTo>
                      <a:lnTo>
                        <a:pt x="4" y="405"/>
                      </a:lnTo>
                      <a:lnTo>
                        <a:pt x="0" y="408"/>
                      </a:lnTo>
                      <a:lnTo>
                        <a:pt x="2" y="412"/>
                      </a:lnTo>
                      <a:lnTo>
                        <a:pt x="11" y="409"/>
                      </a:lnTo>
                      <a:lnTo>
                        <a:pt x="21" y="405"/>
                      </a:lnTo>
                      <a:lnTo>
                        <a:pt x="31" y="401"/>
                      </a:lnTo>
                      <a:lnTo>
                        <a:pt x="42" y="396"/>
                      </a:lnTo>
                      <a:lnTo>
                        <a:pt x="53" y="392"/>
                      </a:lnTo>
                      <a:lnTo>
                        <a:pt x="63" y="388"/>
                      </a:lnTo>
                      <a:lnTo>
                        <a:pt x="74" y="385"/>
                      </a:lnTo>
                      <a:lnTo>
                        <a:pt x="83" y="383"/>
                      </a:lnTo>
                      <a:lnTo>
                        <a:pt x="96" y="381"/>
                      </a:lnTo>
                      <a:lnTo>
                        <a:pt x="109" y="379"/>
                      </a:lnTo>
                      <a:lnTo>
                        <a:pt x="121" y="377"/>
                      </a:lnTo>
                      <a:lnTo>
                        <a:pt x="133" y="376"/>
                      </a:lnTo>
                      <a:lnTo>
                        <a:pt x="146" y="376"/>
                      </a:lnTo>
                      <a:lnTo>
                        <a:pt x="157" y="376"/>
                      </a:lnTo>
                      <a:lnTo>
                        <a:pt x="170" y="376"/>
                      </a:lnTo>
                      <a:lnTo>
                        <a:pt x="183" y="378"/>
                      </a:lnTo>
                      <a:lnTo>
                        <a:pt x="185" y="379"/>
                      </a:lnTo>
                      <a:lnTo>
                        <a:pt x="186" y="380"/>
                      </a:lnTo>
                      <a:lnTo>
                        <a:pt x="188" y="381"/>
                      </a:lnTo>
                      <a:lnTo>
                        <a:pt x="189" y="382"/>
                      </a:lnTo>
                      <a:lnTo>
                        <a:pt x="191" y="383"/>
                      </a:lnTo>
                      <a:lnTo>
                        <a:pt x="192" y="384"/>
                      </a:lnTo>
                      <a:lnTo>
                        <a:pt x="194" y="385"/>
                      </a:lnTo>
                      <a:lnTo>
                        <a:pt x="194" y="387"/>
                      </a:lnTo>
                      <a:lnTo>
                        <a:pt x="196" y="393"/>
                      </a:lnTo>
                      <a:lnTo>
                        <a:pt x="198" y="401"/>
                      </a:lnTo>
                      <a:lnTo>
                        <a:pt x="199" y="407"/>
                      </a:lnTo>
                      <a:lnTo>
                        <a:pt x="200" y="414"/>
                      </a:lnTo>
                      <a:lnTo>
                        <a:pt x="200" y="421"/>
                      </a:lnTo>
                      <a:lnTo>
                        <a:pt x="200" y="427"/>
                      </a:lnTo>
                      <a:lnTo>
                        <a:pt x="199" y="433"/>
                      </a:lnTo>
                      <a:lnTo>
                        <a:pt x="197" y="439"/>
                      </a:lnTo>
                      <a:lnTo>
                        <a:pt x="186" y="463"/>
                      </a:lnTo>
                      <a:lnTo>
                        <a:pt x="174" y="492"/>
                      </a:lnTo>
                      <a:lnTo>
                        <a:pt x="160" y="529"/>
                      </a:lnTo>
                      <a:lnTo>
                        <a:pt x="146" y="572"/>
                      </a:lnTo>
                      <a:lnTo>
                        <a:pt x="132" y="623"/>
                      </a:lnTo>
                      <a:lnTo>
                        <a:pt x="121" y="682"/>
                      </a:lnTo>
                      <a:lnTo>
                        <a:pt x="114" y="749"/>
                      </a:lnTo>
                      <a:lnTo>
                        <a:pt x="110" y="824"/>
                      </a:lnTo>
                      <a:lnTo>
                        <a:pt x="111" y="824"/>
                      </a:lnTo>
                      <a:lnTo>
                        <a:pt x="113" y="824"/>
                      </a:lnTo>
                      <a:lnTo>
                        <a:pt x="115" y="824"/>
                      </a:lnTo>
                      <a:lnTo>
                        <a:pt x="118" y="824"/>
                      </a:lnTo>
                      <a:lnTo>
                        <a:pt x="121" y="824"/>
                      </a:lnTo>
                      <a:lnTo>
                        <a:pt x="123" y="825"/>
                      </a:lnTo>
                      <a:lnTo>
                        <a:pt x="125" y="825"/>
                      </a:lnTo>
                      <a:lnTo>
                        <a:pt x="127" y="825"/>
                      </a:lnTo>
                      <a:lnTo>
                        <a:pt x="127" y="765"/>
                      </a:lnTo>
                      <a:lnTo>
                        <a:pt x="131" y="707"/>
                      </a:lnTo>
                      <a:lnTo>
                        <a:pt x="137" y="654"/>
                      </a:lnTo>
                      <a:lnTo>
                        <a:pt x="147" y="606"/>
                      </a:lnTo>
                      <a:lnTo>
                        <a:pt x="157" y="564"/>
                      </a:lnTo>
                      <a:lnTo>
                        <a:pt x="168" y="529"/>
                      </a:lnTo>
                      <a:lnTo>
                        <a:pt x="179" y="501"/>
                      </a:lnTo>
                      <a:lnTo>
                        <a:pt x="188" y="481"/>
                      </a:lnTo>
                      <a:lnTo>
                        <a:pt x="188" y="479"/>
                      </a:lnTo>
                      <a:lnTo>
                        <a:pt x="189" y="477"/>
                      </a:lnTo>
                      <a:lnTo>
                        <a:pt x="191" y="475"/>
                      </a:lnTo>
                      <a:lnTo>
                        <a:pt x="192" y="473"/>
                      </a:lnTo>
                      <a:lnTo>
                        <a:pt x="194" y="472"/>
                      </a:lnTo>
                      <a:lnTo>
                        <a:pt x="195" y="471"/>
                      </a:lnTo>
                      <a:lnTo>
                        <a:pt x="196" y="471"/>
                      </a:lnTo>
                      <a:lnTo>
                        <a:pt x="197" y="472"/>
                      </a:lnTo>
                      <a:lnTo>
                        <a:pt x="199" y="476"/>
                      </a:lnTo>
                      <a:lnTo>
                        <a:pt x="200" y="480"/>
                      </a:lnTo>
                      <a:lnTo>
                        <a:pt x="200" y="483"/>
                      </a:lnTo>
                      <a:lnTo>
                        <a:pt x="200" y="488"/>
                      </a:lnTo>
                      <a:lnTo>
                        <a:pt x="198" y="492"/>
                      </a:lnTo>
                      <a:lnTo>
                        <a:pt x="198" y="496"/>
                      </a:lnTo>
                      <a:lnTo>
                        <a:pt x="197" y="501"/>
                      </a:lnTo>
                      <a:lnTo>
                        <a:pt x="197" y="505"/>
                      </a:lnTo>
                      <a:lnTo>
                        <a:pt x="197" y="516"/>
                      </a:lnTo>
                      <a:lnTo>
                        <a:pt x="208" y="507"/>
                      </a:lnTo>
                      <a:lnTo>
                        <a:pt x="220" y="498"/>
                      </a:lnTo>
                      <a:lnTo>
                        <a:pt x="232" y="489"/>
                      </a:lnTo>
                      <a:lnTo>
                        <a:pt x="244" y="480"/>
                      </a:lnTo>
                      <a:lnTo>
                        <a:pt x="256" y="471"/>
                      </a:lnTo>
                      <a:lnTo>
                        <a:pt x="268" y="463"/>
                      </a:lnTo>
                      <a:lnTo>
                        <a:pt x="281" y="454"/>
                      </a:lnTo>
                      <a:lnTo>
                        <a:pt x="293" y="445"/>
                      </a:lnTo>
                      <a:lnTo>
                        <a:pt x="297" y="440"/>
                      </a:lnTo>
                      <a:lnTo>
                        <a:pt x="299" y="435"/>
                      </a:lnTo>
                      <a:lnTo>
                        <a:pt x="301" y="429"/>
                      </a:lnTo>
                      <a:lnTo>
                        <a:pt x="301" y="423"/>
                      </a:lnTo>
                      <a:lnTo>
                        <a:pt x="300" y="415"/>
                      </a:lnTo>
                      <a:lnTo>
                        <a:pt x="299" y="408"/>
                      </a:lnTo>
                      <a:lnTo>
                        <a:pt x="300" y="402"/>
                      </a:lnTo>
                      <a:lnTo>
                        <a:pt x="301" y="396"/>
                      </a:lnTo>
                      <a:lnTo>
                        <a:pt x="303" y="390"/>
                      </a:lnTo>
                      <a:lnTo>
                        <a:pt x="308" y="386"/>
                      </a:lnTo>
                      <a:lnTo>
                        <a:pt x="312" y="381"/>
                      </a:lnTo>
                      <a:lnTo>
                        <a:pt x="317" y="377"/>
                      </a:lnTo>
                      <a:lnTo>
                        <a:pt x="323" y="374"/>
                      </a:lnTo>
                      <a:lnTo>
                        <a:pt x="329" y="373"/>
                      </a:lnTo>
                      <a:lnTo>
                        <a:pt x="336" y="371"/>
                      </a:lnTo>
                      <a:lnTo>
                        <a:pt x="343" y="370"/>
                      </a:lnTo>
                      <a:lnTo>
                        <a:pt x="366" y="367"/>
                      </a:lnTo>
                      <a:lnTo>
                        <a:pt x="388" y="366"/>
                      </a:lnTo>
                      <a:lnTo>
                        <a:pt x="411" y="365"/>
                      </a:lnTo>
                      <a:lnTo>
                        <a:pt x="434" y="364"/>
                      </a:lnTo>
                      <a:lnTo>
                        <a:pt x="456" y="364"/>
                      </a:lnTo>
                      <a:lnTo>
                        <a:pt x="479" y="365"/>
                      </a:lnTo>
                      <a:lnTo>
                        <a:pt x="502" y="366"/>
                      </a:lnTo>
                      <a:lnTo>
                        <a:pt x="525" y="367"/>
                      </a:lnTo>
                      <a:lnTo>
                        <a:pt x="533" y="368"/>
                      </a:lnTo>
                      <a:lnTo>
                        <a:pt x="542" y="371"/>
                      </a:lnTo>
                      <a:lnTo>
                        <a:pt x="552" y="374"/>
                      </a:lnTo>
                      <a:lnTo>
                        <a:pt x="562" y="377"/>
                      </a:lnTo>
                      <a:lnTo>
                        <a:pt x="573" y="380"/>
                      </a:lnTo>
                      <a:lnTo>
                        <a:pt x="582" y="382"/>
                      </a:lnTo>
                      <a:lnTo>
                        <a:pt x="592" y="384"/>
                      </a:lnTo>
                      <a:lnTo>
                        <a:pt x="599" y="385"/>
                      </a:lnTo>
                      <a:lnTo>
                        <a:pt x="602" y="380"/>
                      </a:lnTo>
                      <a:lnTo>
                        <a:pt x="597" y="377"/>
                      </a:lnTo>
                      <a:lnTo>
                        <a:pt x="590" y="376"/>
                      </a:lnTo>
                      <a:lnTo>
                        <a:pt x="581" y="374"/>
                      </a:lnTo>
                      <a:lnTo>
                        <a:pt x="573" y="373"/>
                      </a:lnTo>
                      <a:lnTo>
                        <a:pt x="564" y="371"/>
                      </a:lnTo>
                      <a:lnTo>
                        <a:pt x="556" y="368"/>
                      </a:lnTo>
                      <a:lnTo>
                        <a:pt x="551" y="364"/>
                      </a:lnTo>
                      <a:lnTo>
                        <a:pt x="548" y="358"/>
                      </a:lnTo>
                      <a:lnTo>
                        <a:pt x="551" y="358"/>
                      </a:lnTo>
                      <a:lnTo>
                        <a:pt x="557" y="358"/>
                      </a:lnTo>
                      <a:lnTo>
                        <a:pt x="567" y="358"/>
                      </a:lnTo>
                      <a:lnTo>
                        <a:pt x="577" y="359"/>
                      </a:lnTo>
                      <a:lnTo>
                        <a:pt x="587" y="360"/>
                      </a:lnTo>
                      <a:lnTo>
                        <a:pt x="596" y="360"/>
                      </a:lnTo>
                      <a:lnTo>
                        <a:pt x="602" y="359"/>
                      </a:lnTo>
                      <a:lnTo>
                        <a:pt x="604" y="357"/>
                      </a:lnTo>
                      <a:lnTo>
                        <a:pt x="600" y="354"/>
                      </a:lnTo>
                      <a:lnTo>
                        <a:pt x="594" y="352"/>
                      </a:lnTo>
                      <a:lnTo>
                        <a:pt x="585" y="351"/>
                      </a:lnTo>
                      <a:lnTo>
                        <a:pt x="575" y="350"/>
                      </a:lnTo>
                      <a:lnTo>
                        <a:pt x="565" y="349"/>
                      </a:lnTo>
                      <a:lnTo>
                        <a:pt x="558" y="349"/>
                      </a:lnTo>
                      <a:lnTo>
                        <a:pt x="552" y="348"/>
                      </a:lnTo>
                      <a:lnTo>
                        <a:pt x="551" y="345"/>
                      </a:lnTo>
                      <a:lnTo>
                        <a:pt x="554" y="342"/>
                      </a:lnTo>
                      <a:lnTo>
                        <a:pt x="558" y="340"/>
                      </a:lnTo>
                      <a:lnTo>
                        <a:pt x="564" y="339"/>
                      </a:lnTo>
                      <a:lnTo>
                        <a:pt x="570" y="338"/>
                      </a:lnTo>
                      <a:lnTo>
                        <a:pt x="576" y="337"/>
                      </a:lnTo>
                      <a:lnTo>
                        <a:pt x="582" y="336"/>
                      </a:lnTo>
                      <a:lnTo>
                        <a:pt x="587" y="333"/>
                      </a:lnTo>
                      <a:lnTo>
                        <a:pt x="592" y="330"/>
                      </a:lnTo>
                      <a:lnTo>
                        <a:pt x="586" y="328"/>
                      </a:lnTo>
                      <a:lnTo>
                        <a:pt x="580" y="329"/>
                      </a:lnTo>
                      <a:lnTo>
                        <a:pt x="574" y="330"/>
                      </a:lnTo>
                      <a:lnTo>
                        <a:pt x="568" y="332"/>
                      </a:lnTo>
                      <a:lnTo>
                        <a:pt x="562" y="334"/>
                      </a:lnTo>
                      <a:lnTo>
                        <a:pt x="557" y="335"/>
                      </a:lnTo>
                      <a:lnTo>
                        <a:pt x="552" y="335"/>
                      </a:lnTo>
                      <a:lnTo>
                        <a:pt x="548" y="332"/>
                      </a:lnTo>
                      <a:lnTo>
                        <a:pt x="549" y="328"/>
                      </a:lnTo>
                      <a:lnTo>
                        <a:pt x="554" y="321"/>
                      </a:lnTo>
                      <a:lnTo>
                        <a:pt x="562" y="313"/>
                      </a:lnTo>
                      <a:lnTo>
                        <a:pt x="571" y="304"/>
                      </a:lnTo>
                      <a:lnTo>
                        <a:pt x="581" y="294"/>
                      </a:lnTo>
                      <a:lnTo>
                        <a:pt x="590" y="286"/>
                      </a:lnTo>
                      <a:lnTo>
                        <a:pt x="597" y="279"/>
                      </a:lnTo>
                      <a:lnTo>
                        <a:pt x="600" y="274"/>
                      </a:lnTo>
                      <a:lnTo>
                        <a:pt x="568" y="271"/>
                      </a:lnTo>
                      <a:lnTo>
                        <a:pt x="552" y="297"/>
                      </a:lnTo>
                      <a:lnTo>
                        <a:pt x="537" y="315"/>
                      </a:lnTo>
                      <a:lnTo>
                        <a:pt x="521" y="327"/>
                      </a:lnTo>
                      <a:lnTo>
                        <a:pt x="507" y="334"/>
                      </a:lnTo>
                      <a:lnTo>
                        <a:pt x="492" y="337"/>
                      </a:lnTo>
                      <a:lnTo>
                        <a:pt x="477" y="337"/>
                      </a:lnTo>
                      <a:lnTo>
                        <a:pt x="463" y="336"/>
                      </a:lnTo>
                      <a:lnTo>
                        <a:pt x="449" y="335"/>
                      </a:lnTo>
                      <a:lnTo>
                        <a:pt x="444" y="334"/>
                      </a:lnTo>
                      <a:lnTo>
                        <a:pt x="439" y="332"/>
                      </a:lnTo>
                      <a:lnTo>
                        <a:pt x="437" y="329"/>
                      </a:lnTo>
                      <a:lnTo>
                        <a:pt x="435" y="325"/>
                      </a:lnTo>
                      <a:lnTo>
                        <a:pt x="435" y="321"/>
                      </a:lnTo>
                      <a:lnTo>
                        <a:pt x="435" y="316"/>
                      </a:lnTo>
                      <a:lnTo>
                        <a:pt x="436" y="311"/>
                      </a:lnTo>
                      <a:lnTo>
                        <a:pt x="437" y="306"/>
                      </a:lnTo>
                      <a:lnTo>
                        <a:pt x="442" y="292"/>
                      </a:lnTo>
                      <a:lnTo>
                        <a:pt x="448" y="276"/>
                      </a:lnTo>
                      <a:lnTo>
                        <a:pt x="455" y="258"/>
                      </a:lnTo>
                      <a:lnTo>
                        <a:pt x="461" y="240"/>
                      </a:lnTo>
                      <a:lnTo>
                        <a:pt x="465" y="224"/>
                      </a:lnTo>
                      <a:lnTo>
                        <a:pt x="467" y="211"/>
                      </a:lnTo>
                      <a:lnTo>
                        <a:pt x="467" y="202"/>
                      </a:lnTo>
                      <a:lnTo>
                        <a:pt x="462" y="198"/>
                      </a:lnTo>
                      <a:lnTo>
                        <a:pt x="457" y="200"/>
                      </a:lnTo>
                      <a:lnTo>
                        <a:pt x="454" y="207"/>
                      </a:lnTo>
                      <a:lnTo>
                        <a:pt x="450" y="218"/>
                      </a:lnTo>
                      <a:lnTo>
                        <a:pt x="448" y="231"/>
                      </a:lnTo>
                      <a:lnTo>
                        <a:pt x="445" y="245"/>
                      </a:lnTo>
                      <a:lnTo>
                        <a:pt x="442" y="260"/>
                      </a:lnTo>
                      <a:lnTo>
                        <a:pt x="438" y="274"/>
                      </a:lnTo>
                      <a:lnTo>
                        <a:pt x="434" y="286"/>
                      </a:lnTo>
                      <a:lnTo>
                        <a:pt x="430" y="292"/>
                      </a:lnTo>
                      <a:lnTo>
                        <a:pt x="426" y="299"/>
                      </a:lnTo>
                      <a:lnTo>
                        <a:pt x="423" y="307"/>
                      </a:lnTo>
                      <a:lnTo>
                        <a:pt x="419" y="313"/>
                      </a:lnTo>
                      <a:lnTo>
                        <a:pt x="415" y="320"/>
                      </a:lnTo>
                      <a:lnTo>
                        <a:pt x="409" y="324"/>
                      </a:lnTo>
                      <a:lnTo>
                        <a:pt x="403" y="329"/>
                      </a:lnTo>
                      <a:lnTo>
                        <a:pt x="396" y="330"/>
                      </a:lnTo>
                      <a:lnTo>
                        <a:pt x="396" y="333"/>
                      </a:lnTo>
                      <a:lnTo>
                        <a:pt x="396" y="336"/>
                      </a:lnTo>
                      <a:lnTo>
                        <a:pt x="396" y="338"/>
                      </a:lnTo>
                      <a:lnTo>
                        <a:pt x="396" y="341"/>
                      </a:lnTo>
                      <a:lnTo>
                        <a:pt x="395" y="344"/>
                      </a:lnTo>
                      <a:lnTo>
                        <a:pt x="394" y="347"/>
                      </a:lnTo>
                      <a:lnTo>
                        <a:pt x="394" y="349"/>
                      </a:lnTo>
                      <a:lnTo>
                        <a:pt x="393" y="352"/>
                      </a:lnTo>
                      <a:lnTo>
                        <a:pt x="388" y="355"/>
                      </a:lnTo>
                      <a:lnTo>
                        <a:pt x="382" y="358"/>
                      </a:lnTo>
                      <a:lnTo>
                        <a:pt x="375" y="360"/>
                      </a:lnTo>
                      <a:lnTo>
                        <a:pt x="368" y="360"/>
                      </a:lnTo>
                      <a:lnTo>
                        <a:pt x="362" y="359"/>
                      </a:lnTo>
                      <a:lnTo>
                        <a:pt x="356" y="357"/>
                      </a:lnTo>
                      <a:lnTo>
                        <a:pt x="350" y="354"/>
                      </a:lnTo>
                      <a:lnTo>
                        <a:pt x="347" y="350"/>
                      </a:lnTo>
                      <a:lnTo>
                        <a:pt x="346" y="347"/>
                      </a:lnTo>
                      <a:lnTo>
                        <a:pt x="346" y="344"/>
                      </a:lnTo>
                      <a:lnTo>
                        <a:pt x="346" y="340"/>
                      </a:lnTo>
                      <a:lnTo>
                        <a:pt x="347" y="338"/>
                      </a:lnTo>
                      <a:lnTo>
                        <a:pt x="347" y="334"/>
                      </a:lnTo>
                      <a:lnTo>
                        <a:pt x="347" y="332"/>
                      </a:lnTo>
                      <a:lnTo>
                        <a:pt x="347" y="329"/>
                      </a:lnTo>
                      <a:lnTo>
                        <a:pt x="344" y="328"/>
                      </a:lnTo>
                      <a:lnTo>
                        <a:pt x="333" y="323"/>
                      </a:lnTo>
                      <a:lnTo>
                        <a:pt x="323" y="320"/>
                      </a:lnTo>
                      <a:lnTo>
                        <a:pt x="316" y="317"/>
                      </a:lnTo>
                      <a:lnTo>
                        <a:pt x="311" y="315"/>
                      </a:lnTo>
                      <a:lnTo>
                        <a:pt x="308" y="313"/>
                      </a:lnTo>
                      <a:lnTo>
                        <a:pt x="305" y="309"/>
                      </a:lnTo>
                      <a:lnTo>
                        <a:pt x="305" y="303"/>
                      </a:lnTo>
                      <a:lnTo>
                        <a:pt x="305" y="295"/>
                      </a:lnTo>
                      <a:lnTo>
                        <a:pt x="306" y="285"/>
                      </a:lnTo>
                      <a:lnTo>
                        <a:pt x="306" y="275"/>
                      </a:lnTo>
                      <a:lnTo>
                        <a:pt x="306" y="267"/>
                      </a:lnTo>
                      <a:lnTo>
                        <a:pt x="305" y="260"/>
                      </a:lnTo>
                      <a:lnTo>
                        <a:pt x="304" y="255"/>
                      </a:lnTo>
                      <a:lnTo>
                        <a:pt x="303" y="253"/>
                      </a:lnTo>
                      <a:lnTo>
                        <a:pt x="302" y="256"/>
                      </a:lnTo>
                      <a:lnTo>
                        <a:pt x="302" y="230"/>
                      </a:lnTo>
                      <a:lnTo>
                        <a:pt x="302" y="200"/>
                      </a:lnTo>
                      <a:lnTo>
                        <a:pt x="303" y="167"/>
                      </a:lnTo>
                      <a:lnTo>
                        <a:pt x="305" y="133"/>
                      </a:lnTo>
                      <a:lnTo>
                        <a:pt x="307" y="99"/>
                      </a:lnTo>
                      <a:lnTo>
                        <a:pt x="308" y="66"/>
                      </a:lnTo>
                      <a:lnTo>
                        <a:pt x="309" y="36"/>
                      </a:lnTo>
                      <a:lnTo>
                        <a:pt x="310" y="11"/>
                      </a:lnTo>
                      <a:lnTo>
                        <a:pt x="303" y="10"/>
                      </a:lnTo>
                      <a:lnTo>
                        <a:pt x="296" y="8"/>
                      </a:lnTo>
                      <a:lnTo>
                        <a:pt x="289" y="7"/>
                      </a:lnTo>
                      <a:lnTo>
                        <a:pt x="282" y="7"/>
                      </a:lnTo>
                      <a:lnTo>
                        <a:pt x="276" y="6"/>
                      </a:lnTo>
                      <a:lnTo>
                        <a:pt x="268" y="5"/>
                      </a:lnTo>
                      <a:lnTo>
                        <a:pt x="261" y="5"/>
                      </a:lnTo>
                      <a:lnTo>
                        <a:pt x="255" y="4"/>
                      </a:lnTo>
                    </a:path>
                  </a:pathLst>
                </a:custGeom>
                <a:solidFill>
                  <a:srgbClr val="02A0C6"/>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19" name="Freeform 24"/>
                <p:cNvSpPr>
                  <a:spLocks/>
                </p:cNvSpPr>
                <p:nvPr/>
              </p:nvSpPr>
              <p:spPr bwMode="auto">
                <a:xfrm>
                  <a:off x="4942" y="958"/>
                  <a:ext cx="611" cy="832"/>
                </a:xfrm>
                <a:custGeom>
                  <a:avLst/>
                  <a:gdLst>
                    <a:gd name="T0" fmla="*/ 229 w 611"/>
                    <a:gd name="T1" fmla="*/ 0 h 832"/>
                    <a:gd name="T2" fmla="*/ 215 w 611"/>
                    <a:gd name="T3" fmla="*/ 143 h 832"/>
                    <a:gd name="T4" fmla="*/ 174 w 611"/>
                    <a:gd name="T5" fmla="*/ 171 h 832"/>
                    <a:gd name="T6" fmla="*/ 140 w 611"/>
                    <a:gd name="T7" fmla="*/ 91 h 832"/>
                    <a:gd name="T8" fmla="*/ 121 w 611"/>
                    <a:gd name="T9" fmla="*/ 83 h 832"/>
                    <a:gd name="T10" fmla="*/ 149 w 611"/>
                    <a:gd name="T11" fmla="*/ 121 h 832"/>
                    <a:gd name="T12" fmla="*/ 196 w 611"/>
                    <a:gd name="T13" fmla="*/ 228 h 832"/>
                    <a:gd name="T14" fmla="*/ 203 w 611"/>
                    <a:gd name="T15" fmla="*/ 311 h 832"/>
                    <a:gd name="T16" fmla="*/ 142 w 611"/>
                    <a:gd name="T17" fmla="*/ 342 h 832"/>
                    <a:gd name="T18" fmla="*/ 92 w 611"/>
                    <a:gd name="T19" fmla="*/ 343 h 832"/>
                    <a:gd name="T20" fmla="*/ 55 w 611"/>
                    <a:gd name="T21" fmla="*/ 333 h 832"/>
                    <a:gd name="T22" fmla="*/ 23 w 611"/>
                    <a:gd name="T23" fmla="*/ 327 h 832"/>
                    <a:gd name="T24" fmla="*/ 29 w 611"/>
                    <a:gd name="T25" fmla="*/ 333 h 832"/>
                    <a:gd name="T26" fmla="*/ 49 w 611"/>
                    <a:gd name="T27" fmla="*/ 350 h 832"/>
                    <a:gd name="T28" fmla="*/ 13 w 611"/>
                    <a:gd name="T29" fmla="*/ 350 h 832"/>
                    <a:gd name="T30" fmla="*/ 11 w 611"/>
                    <a:gd name="T31" fmla="*/ 357 h 832"/>
                    <a:gd name="T32" fmla="*/ 43 w 611"/>
                    <a:gd name="T33" fmla="*/ 362 h 832"/>
                    <a:gd name="T34" fmla="*/ 33 w 611"/>
                    <a:gd name="T35" fmla="*/ 376 h 832"/>
                    <a:gd name="T36" fmla="*/ 14 w 611"/>
                    <a:gd name="T37" fmla="*/ 383 h 832"/>
                    <a:gd name="T38" fmla="*/ 32 w 611"/>
                    <a:gd name="T39" fmla="*/ 396 h 832"/>
                    <a:gd name="T40" fmla="*/ 2 w 611"/>
                    <a:gd name="T41" fmla="*/ 415 h 832"/>
                    <a:gd name="T42" fmla="*/ 74 w 611"/>
                    <a:gd name="T43" fmla="*/ 388 h 832"/>
                    <a:gd name="T44" fmla="*/ 159 w 611"/>
                    <a:gd name="T45" fmla="*/ 378 h 832"/>
                    <a:gd name="T46" fmla="*/ 193 w 611"/>
                    <a:gd name="T47" fmla="*/ 386 h 832"/>
                    <a:gd name="T48" fmla="*/ 202 w 611"/>
                    <a:gd name="T49" fmla="*/ 417 h 832"/>
                    <a:gd name="T50" fmla="*/ 161 w 611"/>
                    <a:gd name="T51" fmla="*/ 532 h 832"/>
                    <a:gd name="T52" fmla="*/ 114 w 611"/>
                    <a:gd name="T53" fmla="*/ 830 h 832"/>
                    <a:gd name="T54" fmla="*/ 128 w 611"/>
                    <a:gd name="T55" fmla="*/ 770 h 832"/>
                    <a:gd name="T56" fmla="*/ 190 w 611"/>
                    <a:gd name="T57" fmla="*/ 484 h 832"/>
                    <a:gd name="T58" fmla="*/ 198 w 611"/>
                    <a:gd name="T59" fmla="*/ 475 h 832"/>
                    <a:gd name="T60" fmla="*/ 200 w 611"/>
                    <a:gd name="T61" fmla="*/ 500 h 832"/>
                    <a:gd name="T62" fmla="*/ 247 w 611"/>
                    <a:gd name="T63" fmla="*/ 484 h 832"/>
                    <a:gd name="T64" fmla="*/ 304 w 611"/>
                    <a:gd name="T65" fmla="*/ 432 h 832"/>
                    <a:gd name="T66" fmla="*/ 311 w 611"/>
                    <a:gd name="T67" fmla="*/ 389 h 832"/>
                    <a:gd name="T68" fmla="*/ 369 w 611"/>
                    <a:gd name="T69" fmla="*/ 370 h 832"/>
                    <a:gd name="T70" fmla="*/ 530 w 611"/>
                    <a:gd name="T71" fmla="*/ 370 h 832"/>
                    <a:gd name="T72" fmla="*/ 597 w 611"/>
                    <a:gd name="T73" fmla="*/ 387 h 832"/>
                    <a:gd name="T74" fmla="*/ 569 w 611"/>
                    <a:gd name="T75" fmla="*/ 374 h 832"/>
                    <a:gd name="T76" fmla="*/ 582 w 611"/>
                    <a:gd name="T77" fmla="*/ 362 h 832"/>
                    <a:gd name="T78" fmla="*/ 591 w 611"/>
                    <a:gd name="T79" fmla="*/ 353 h 832"/>
                    <a:gd name="T80" fmla="*/ 564 w 611"/>
                    <a:gd name="T81" fmla="*/ 342 h 832"/>
                    <a:gd name="T82" fmla="*/ 592 w 611"/>
                    <a:gd name="T83" fmla="*/ 330 h 832"/>
                    <a:gd name="T84" fmla="*/ 554 w 611"/>
                    <a:gd name="T85" fmla="*/ 335 h 832"/>
                    <a:gd name="T86" fmla="*/ 603 w 611"/>
                    <a:gd name="T87" fmla="*/ 281 h 832"/>
                    <a:gd name="T88" fmla="*/ 497 w 611"/>
                    <a:gd name="T89" fmla="*/ 339 h 832"/>
                    <a:gd name="T90" fmla="*/ 440 w 611"/>
                    <a:gd name="T91" fmla="*/ 327 h 832"/>
                    <a:gd name="T92" fmla="*/ 459 w 611"/>
                    <a:gd name="T93" fmla="*/ 260 h 832"/>
                    <a:gd name="T94" fmla="*/ 458 w 611"/>
                    <a:gd name="T95" fmla="*/ 209 h 832"/>
                    <a:gd name="T96" fmla="*/ 434 w 611"/>
                    <a:gd name="T97" fmla="*/ 294 h 832"/>
                    <a:gd name="T98" fmla="*/ 399 w 611"/>
                    <a:gd name="T99" fmla="*/ 333 h 832"/>
                    <a:gd name="T100" fmla="*/ 398 w 611"/>
                    <a:gd name="T101" fmla="*/ 352 h 832"/>
                    <a:gd name="T102" fmla="*/ 359 w 611"/>
                    <a:gd name="T103" fmla="*/ 360 h 832"/>
                    <a:gd name="T104" fmla="*/ 351 w 611"/>
                    <a:gd name="T105" fmla="*/ 336 h 832"/>
                    <a:gd name="T106" fmla="*/ 314 w 611"/>
                    <a:gd name="T107" fmla="*/ 317 h 832"/>
                    <a:gd name="T108" fmla="*/ 309 w 611"/>
                    <a:gd name="T109" fmla="*/ 269 h 832"/>
                    <a:gd name="T110" fmla="*/ 305 w 611"/>
                    <a:gd name="T111" fmla="*/ 201 h 832"/>
                    <a:gd name="T112" fmla="*/ 306 w 611"/>
                    <a:gd name="T113" fmla="*/ 10 h 832"/>
                    <a:gd name="T114" fmla="*/ 257 w 611"/>
                    <a:gd name="T115" fmla="*/ 4 h 8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1"/>
                    <a:gd name="T175" fmla="*/ 0 h 832"/>
                    <a:gd name="T176" fmla="*/ 611 w 611"/>
                    <a:gd name="T177" fmla="*/ 832 h 8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1" h="832">
                      <a:moveTo>
                        <a:pt x="257" y="4"/>
                      </a:moveTo>
                      <a:lnTo>
                        <a:pt x="253" y="4"/>
                      </a:lnTo>
                      <a:lnTo>
                        <a:pt x="247" y="2"/>
                      </a:lnTo>
                      <a:lnTo>
                        <a:pt x="242" y="1"/>
                      </a:lnTo>
                      <a:lnTo>
                        <a:pt x="238" y="1"/>
                      </a:lnTo>
                      <a:lnTo>
                        <a:pt x="233" y="0"/>
                      </a:lnTo>
                      <a:lnTo>
                        <a:pt x="229" y="0"/>
                      </a:lnTo>
                      <a:lnTo>
                        <a:pt x="226" y="2"/>
                      </a:lnTo>
                      <a:lnTo>
                        <a:pt x="224" y="4"/>
                      </a:lnTo>
                      <a:lnTo>
                        <a:pt x="221" y="32"/>
                      </a:lnTo>
                      <a:lnTo>
                        <a:pt x="218" y="60"/>
                      </a:lnTo>
                      <a:lnTo>
                        <a:pt x="217" y="88"/>
                      </a:lnTo>
                      <a:lnTo>
                        <a:pt x="216" y="115"/>
                      </a:lnTo>
                      <a:lnTo>
                        <a:pt x="215" y="143"/>
                      </a:lnTo>
                      <a:lnTo>
                        <a:pt x="215" y="170"/>
                      </a:lnTo>
                      <a:lnTo>
                        <a:pt x="214" y="197"/>
                      </a:lnTo>
                      <a:lnTo>
                        <a:pt x="213" y="225"/>
                      </a:lnTo>
                      <a:lnTo>
                        <a:pt x="198" y="215"/>
                      </a:lnTo>
                      <a:lnTo>
                        <a:pt x="187" y="202"/>
                      </a:lnTo>
                      <a:lnTo>
                        <a:pt x="179" y="187"/>
                      </a:lnTo>
                      <a:lnTo>
                        <a:pt x="174" y="171"/>
                      </a:lnTo>
                      <a:lnTo>
                        <a:pt x="170" y="154"/>
                      </a:lnTo>
                      <a:lnTo>
                        <a:pt x="165" y="137"/>
                      </a:lnTo>
                      <a:lnTo>
                        <a:pt x="158" y="121"/>
                      </a:lnTo>
                      <a:lnTo>
                        <a:pt x="149" y="106"/>
                      </a:lnTo>
                      <a:lnTo>
                        <a:pt x="146" y="101"/>
                      </a:lnTo>
                      <a:lnTo>
                        <a:pt x="143" y="96"/>
                      </a:lnTo>
                      <a:lnTo>
                        <a:pt x="140" y="91"/>
                      </a:lnTo>
                      <a:lnTo>
                        <a:pt x="137" y="86"/>
                      </a:lnTo>
                      <a:lnTo>
                        <a:pt x="133" y="82"/>
                      </a:lnTo>
                      <a:lnTo>
                        <a:pt x="128" y="78"/>
                      </a:lnTo>
                      <a:lnTo>
                        <a:pt x="123" y="76"/>
                      </a:lnTo>
                      <a:lnTo>
                        <a:pt x="117" y="74"/>
                      </a:lnTo>
                      <a:lnTo>
                        <a:pt x="115" y="79"/>
                      </a:lnTo>
                      <a:lnTo>
                        <a:pt x="121" y="83"/>
                      </a:lnTo>
                      <a:lnTo>
                        <a:pt x="126" y="88"/>
                      </a:lnTo>
                      <a:lnTo>
                        <a:pt x="131" y="93"/>
                      </a:lnTo>
                      <a:lnTo>
                        <a:pt x="136" y="98"/>
                      </a:lnTo>
                      <a:lnTo>
                        <a:pt x="140" y="104"/>
                      </a:lnTo>
                      <a:lnTo>
                        <a:pt x="143" y="110"/>
                      </a:lnTo>
                      <a:lnTo>
                        <a:pt x="147" y="115"/>
                      </a:lnTo>
                      <a:lnTo>
                        <a:pt x="149" y="121"/>
                      </a:lnTo>
                      <a:lnTo>
                        <a:pt x="156" y="137"/>
                      </a:lnTo>
                      <a:lnTo>
                        <a:pt x="161" y="153"/>
                      </a:lnTo>
                      <a:lnTo>
                        <a:pt x="166" y="170"/>
                      </a:lnTo>
                      <a:lnTo>
                        <a:pt x="170" y="186"/>
                      </a:lnTo>
                      <a:lnTo>
                        <a:pt x="176" y="201"/>
                      </a:lnTo>
                      <a:lnTo>
                        <a:pt x="185" y="216"/>
                      </a:lnTo>
                      <a:lnTo>
                        <a:pt x="196" y="228"/>
                      </a:lnTo>
                      <a:lnTo>
                        <a:pt x="211" y="238"/>
                      </a:lnTo>
                      <a:lnTo>
                        <a:pt x="210" y="249"/>
                      </a:lnTo>
                      <a:lnTo>
                        <a:pt x="210" y="262"/>
                      </a:lnTo>
                      <a:lnTo>
                        <a:pt x="210" y="275"/>
                      </a:lnTo>
                      <a:lnTo>
                        <a:pt x="209" y="287"/>
                      </a:lnTo>
                      <a:lnTo>
                        <a:pt x="207" y="300"/>
                      </a:lnTo>
                      <a:lnTo>
                        <a:pt x="203" y="311"/>
                      </a:lnTo>
                      <a:lnTo>
                        <a:pt x="197" y="321"/>
                      </a:lnTo>
                      <a:lnTo>
                        <a:pt x="187" y="330"/>
                      </a:lnTo>
                      <a:lnTo>
                        <a:pt x="179" y="336"/>
                      </a:lnTo>
                      <a:lnTo>
                        <a:pt x="170" y="339"/>
                      </a:lnTo>
                      <a:lnTo>
                        <a:pt x="161" y="341"/>
                      </a:lnTo>
                      <a:lnTo>
                        <a:pt x="151" y="342"/>
                      </a:lnTo>
                      <a:lnTo>
                        <a:pt x="142" y="342"/>
                      </a:lnTo>
                      <a:lnTo>
                        <a:pt x="132" y="342"/>
                      </a:lnTo>
                      <a:lnTo>
                        <a:pt x="122" y="342"/>
                      </a:lnTo>
                      <a:lnTo>
                        <a:pt x="112" y="344"/>
                      </a:lnTo>
                      <a:lnTo>
                        <a:pt x="107" y="344"/>
                      </a:lnTo>
                      <a:lnTo>
                        <a:pt x="102" y="344"/>
                      </a:lnTo>
                      <a:lnTo>
                        <a:pt x="97" y="344"/>
                      </a:lnTo>
                      <a:lnTo>
                        <a:pt x="92" y="343"/>
                      </a:lnTo>
                      <a:lnTo>
                        <a:pt x="88" y="342"/>
                      </a:lnTo>
                      <a:lnTo>
                        <a:pt x="83" y="341"/>
                      </a:lnTo>
                      <a:lnTo>
                        <a:pt x="78" y="340"/>
                      </a:lnTo>
                      <a:lnTo>
                        <a:pt x="73" y="339"/>
                      </a:lnTo>
                      <a:lnTo>
                        <a:pt x="67" y="338"/>
                      </a:lnTo>
                      <a:lnTo>
                        <a:pt x="61" y="336"/>
                      </a:lnTo>
                      <a:lnTo>
                        <a:pt x="55" y="333"/>
                      </a:lnTo>
                      <a:lnTo>
                        <a:pt x="48" y="330"/>
                      </a:lnTo>
                      <a:lnTo>
                        <a:pt x="41" y="327"/>
                      </a:lnTo>
                      <a:lnTo>
                        <a:pt x="35" y="324"/>
                      </a:lnTo>
                      <a:lnTo>
                        <a:pt x="29" y="324"/>
                      </a:lnTo>
                      <a:lnTo>
                        <a:pt x="23" y="325"/>
                      </a:lnTo>
                      <a:lnTo>
                        <a:pt x="23" y="326"/>
                      </a:lnTo>
                      <a:lnTo>
                        <a:pt x="23" y="327"/>
                      </a:lnTo>
                      <a:lnTo>
                        <a:pt x="24" y="328"/>
                      </a:lnTo>
                      <a:lnTo>
                        <a:pt x="24" y="329"/>
                      </a:lnTo>
                      <a:lnTo>
                        <a:pt x="25" y="330"/>
                      </a:lnTo>
                      <a:lnTo>
                        <a:pt x="26" y="332"/>
                      </a:lnTo>
                      <a:lnTo>
                        <a:pt x="29" y="333"/>
                      </a:lnTo>
                      <a:lnTo>
                        <a:pt x="34" y="335"/>
                      </a:lnTo>
                      <a:lnTo>
                        <a:pt x="38" y="336"/>
                      </a:lnTo>
                      <a:lnTo>
                        <a:pt x="42" y="339"/>
                      </a:lnTo>
                      <a:lnTo>
                        <a:pt x="45" y="342"/>
                      </a:lnTo>
                      <a:lnTo>
                        <a:pt x="48" y="345"/>
                      </a:lnTo>
                      <a:lnTo>
                        <a:pt x="49" y="348"/>
                      </a:lnTo>
                      <a:lnTo>
                        <a:pt x="49" y="350"/>
                      </a:lnTo>
                      <a:lnTo>
                        <a:pt x="46" y="351"/>
                      </a:lnTo>
                      <a:lnTo>
                        <a:pt x="42" y="351"/>
                      </a:lnTo>
                      <a:lnTo>
                        <a:pt x="36" y="351"/>
                      </a:lnTo>
                      <a:lnTo>
                        <a:pt x="30" y="351"/>
                      </a:lnTo>
                      <a:lnTo>
                        <a:pt x="23" y="350"/>
                      </a:lnTo>
                      <a:lnTo>
                        <a:pt x="18" y="350"/>
                      </a:lnTo>
                      <a:lnTo>
                        <a:pt x="13" y="350"/>
                      </a:lnTo>
                      <a:lnTo>
                        <a:pt x="11" y="351"/>
                      </a:lnTo>
                      <a:lnTo>
                        <a:pt x="10" y="352"/>
                      </a:lnTo>
                      <a:lnTo>
                        <a:pt x="10" y="353"/>
                      </a:lnTo>
                      <a:lnTo>
                        <a:pt x="10" y="354"/>
                      </a:lnTo>
                      <a:lnTo>
                        <a:pt x="10" y="356"/>
                      </a:lnTo>
                      <a:lnTo>
                        <a:pt x="11" y="356"/>
                      </a:lnTo>
                      <a:lnTo>
                        <a:pt x="11" y="357"/>
                      </a:lnTo>
                      <a:lnTo>
                        <a:pt x="12" y="358"/>
                      </a:lnTo>
                      <a:lnTo>
                        <a:pt x="13" y="358"/>
                      </a:lnTo>
                      <a:lnTo>
                        <a:pt x="17" y="359"/>
                      </a:lnTo>
                      <a:lnTo>
                        <a:pt x="23" y="359"/>
                      </a:lnTo>
                      <a:lnTo>
                        <a:pt x="30" y="360"/>
                      </a:lnTo>
                      <a:lnTo>
                        <a:pt x="37" y="361"/>
                      </a:lnTo>
                      <a:lnTo>
                        <a:pt x="43" y="362"/>
                      </a:lnTo>
                      <a:lnTo>
                        <a:pt x="49" y="364"/>
                      </a:lnTo>
                      <a:lnTo>
                        <a:pt x="52" y="366"/>
                      </a:lnTo>
                      <a:lnTo>
                        <a:pt x="54" y="368"/>
                      </a:lnTo>
                      <a:lnTo>
                        <a:pt x="53" y="372"/>
                      </a:lnTo>
                      <a:lnTo>
                        <a:pt x="48" y="375"/>
                      </a:lnTo>
                      <a:lnTo>
                        <a:pt x="41" y="376"/>
                      </a:lnTo>
                      <a:lnTo>
                        <a:pt x="33" y="376"/>
                      </a:lnTo>
                      <a:lnTo>
                        <a:pt x="25" y="375"/>
                      </a:lnTo>
                      <a:lnTo>
                        <a:pt x="17" y="375"/>
                      </a:lnTo>
                      <a:lnTo>
                        <a:pt x="11" y="377"/>
                      </a:lnTo>
                      <a:lnTo>
                        <a:pt x="7" y="379"/>
                      </a:lnTo>
                      <a:lnTo>
                        <a:pt x="7" y="381"/>
                      </a:lnTo>
                      <a:lnTo>
                        <a:pt x="10" y="382"/>
                      </a:lnTo>
                      <a:lnTo>
                        <a:pt x="14" y="383"/>
                      </a:lnTo>
                      <a:lnTo>
                        <a:pt x="20" y="383"/>
                      </a:lnTo>
                      <a:lnTo>
                        <a:pt x="26" y="384"/>
                      </a:lnTo>
                      <a:lnTo>
                        <a:pt x="31" y="384"/>
                      </a:lnTo>
                      <a:lnTo>
                        <a:pt x="35" y="386"/>
                      </a:lnTo>
                      <a:lnTo>
                        <a:pt x="38" y="387"/>
                      </a:lnTo>
                      <a:lnTo>
                        <a:pt x="36" y="392"/>
                      </a:lnTo>
                      <a:lnTo>
                        <a:pt x="32" y="396"/>
                      </a:lnTo>
                      <a:lnTo>
                        <a:pt x="28" y="399"/>
                      </a:lnTo>
                      <a:lnTo>
                        <a:pt x="22" y="402"/>
                      </a:lnTo>
                      <a:lnTo>
                        <a:pt x="15" y="404"/>
                      </a:lnTo>
                      <a:lnTo>
                        <a:pt x="9" y="406"/>
                      </a:lnTo>
                      <a:lnTo>
                        <a:pt x="4" y="408"/>
                      </a:lnTo>
                      <a:lnTo>
                        <a:pt x="0" y="411"/>
                      </a:lnTo>
                      <a:lnTo>
                        <a:pt x="2" y="415"/>
                      </a:lnTo>
                      <a:lnTo>
                        <a:pt x="11" y="412"/>
                      </a:lnTo>
                      <a:lnTo>
                        <a:pt x="22" y="408"/>
                      </a:lnTo>
                      <a:lnTo>
                        <a:pt x="32" y="404"/>
                      </a:lnTo>
                      <a:lnTo>
                        <a:pt x="43" y="399"/>
                      </a:lnTo>
                      <a:lnTo>
                        <a:pt x="53" y="395"/>
                      </a:lnTo>
                      <a:lnTo>
                        <a:pt x="64" y="391"/>
                      </a:lnTo>
                      <a:lnTo>
                        <a:pt x="74" y="388"/>
                      </a:lnTo>
                      <a:lnTo>
                        <a:pt x="84" y="386"/>
                      </a:lnTo>
                      <a:lnTo>
                        <a:pt x="97" y="384"/>
                      </a:lnTo>
                      <a:lnTo>
                        <a:pt x="110" y="382"/>
                      </a:lnTo>
                      <a:lnTo>
                        <a:pt x="122" y="380"/>
                      </a:lnTo>
                      <a:lnTo>
                        <a:pt x="134" y="379"/>
                      </a:lnTo>
                      <a:lnTo>
                        <a:pt x="147" y="378"/>
                      </a:lnTo>
                      <a:lnTo>
                        <a:pt x="159" y="378"/>
                      </a:lnTo>
                      <a:lnTo>
                        <a:pt x="172" y="379"/>
                      </a:lnTo>
                      <a:lnTo>
                        <a:pt x="185" y="381"/>
                      </a:lnTo>
                      <a:lnTo>
                        <a:pt x="187" y="382"/>
                      </a:lnTo>
                      <a:lnTo>
                        <a:pt x="188" y="383"/>
                      </a:lnTo>
                      <a:lnTo>
                        <a:pt x="190" y="384"/>
                      </a:lnTo>
                      <a:lnTo>
                        <a:pt x="191" y="384"/>
                      </a:lnTo>
                      <a:lnTo>
                        <a:pt x="193" y="386"/>
                      </a:lnTo>
                      <a:lnTo>
                        <a:pt x="194" y="387"/>
                      </a:lnTo>
                      <a:lnTo>
                        <a:pt x="196" y="388"/>
                      </a:lnTo>
                      <a:lnTo>
                        <a:pt x="196" y="390"/>
                      </a:lnTo>
                      <a:lnTo>
                        <a:pt x="198" y="396"/>
                      </a:lnTo>
                      <a:lnTo>
                        <a:pt x="200" y="404"/>
                      </a:lnTo>
                      <a:lnTo>
                        <a:pt x="201" y="410"/>
                      </a:lnTo>
                      <a:lnTo>
                        <a:pt x="202" y="417"/>
                      </a:lnTo>
                      <a:lnTo>
                        <a:pt x="202" y="424"/>
                      </a:lnTo>
                      <a:lnTo>
                        <a:pt x="202" y="430"/>
                      </a:lnTo>
                      <a:lnTo>
                        <a:pt x="201" y="436"/>
                      </a:lnTo>
                      <a:lnTo>
                        <a:pt x="199" y="442"/>
                      </a:lnTo>
                      <a:lnTo>
                        <a:pt x="188" y="466"/>
                      </a:lnTo>
                      <a:lnTo>
                        <a:pt x="176" y="495"/>
                      </a:lnTo>
                      <a:lnTo>
                        <a:pt x="161" y="532"/>
                      </a:lnTo>
                      <a:lnTo>
                        <a:pt x="147" y="576"/>
                      </a:lnTo>
                      <a:lnTo>
                        <a:pt x="134" y="628"/>
                      </a:lnTo>
                      <a:lnTo>
                        <a:pt x="122" y="687"/>
                      </a:lnTo>
                      <a:lnTo>
                        <a:pt x="115" y="754"/>
                      </a:lnTo>
                      <a:lnTo>
                        <a:pt x="112" y="830"/>
                      </a:lnTo>
                      <a:lnTo>
                        <a:pt x="114" y="830"/>
                      </a:lnTo>
                      <a:lnTo>
                        <a:pt x="116" y="830"/>
                      </a:lnTo>
                      <a:lnTo>
                        <a:pt x="119" y="830"/>
                      </a:lnTo>
                      <a:lnTo>
                        <a:pt x="122" y="830"/>
                      </a:lnTo>
                      <a:lnTo>
                        <a:pt x="124" y="831"/>
                      </a:lnTo>
                      <a:lnTo>
                        <a:pt x="127" y="831"/>
                      </a:lnTo>
                      <a:lnTo>
                        <a:pt x="128" y="831"/>
                      </a:lnTo>
                      <a:lnTo>
                        <a:pt x="128" y="770"/>
                      </a:lnTo>
                      <a:lnTo>
                        <a:pt x="132" y="712"/>
                      </a:lnTo>
                      <a:lnTo>
                        <a:pt x="139" y="659"/>
                      </a:lnTo>
                      <a:lnTo>
                        <a:pt x="148" y="610"/>
                      </a:lnTo>
                      <a:lnTo>
                        <a:pt x="159" y="568"/>
                      </a:lnTo>
                      <a:lnTo>
                        <a:pt x="170" y="532"/>
                      </a:lnTo>
                      <a:lnTo>
                        <a:pt x="181" y="504"/>
                      </a:lnTo>
                      <a:lnTo>
                        <a:pt x="190" y="484"/>
                      </a:lnTo>
                      <a:lnTo>
                        <a:pt x="190" y="483"/>
                      </a:lnTo>
                      <a:lnTo>
                        <a:pt x="191" y="481"/>
                      </a:lnTo>
                      <a:lnTo>
                        <a:pt x="193" y="478"/>
                      </a:lnTo>
                      <a:lnTo>
                        <a:pt x="194" y="477"/>
                      </a:lnTo>
                      <a:lnTo>
                        <a:pt x="196" y="475"/>
                      </a:lnTo>
                      <a:lnTo>
                        <a:pt x="197" y="475"/>
                      </a:lnTo>
                      <a:lnTo>
                        <a:pt x="198" y="475"/>
                      </a:lnTo>
                      <a:lnTo>
                        <a:pt x="199" y="475"/>
                      </a:lnTo>
                      <a:lnTo>
                        <a:pt x="201" y="479"/>
                      </a:lnTo>
                      <a:lnTo>
                        <a:pt x="202" y="483"/>
                      </a:lnTo>
                      <a:lnTo>
                        <a:pt x="202" y="487"/>
                      </a:lnTo>
                      <a:lnTo>
                        <a:pt x="202" y="492"/>
                      </a:lnTo>
                      <a:lnTo>
                        <a:pt x="200" y="496"/>
                      </a:lnTo>
                      <a:lnTo>
                        <a:pt x="200" y="500"/>
                      </a:lnTo>
                      <a:lnTo>
                        <a:pt x="199" y="504"/>
                      </a:lnTo>
                      <a:lnTo>
                        <a:pt x="199" y="508"/>
                      </a:lnTo>
                      <a:lnTo>
                        <a:pt x="199" y="520"/>
                      </a:lnTo>
                      <a:lnTo>
                        <a:pt x="210" y="511"/>
                      </a:lnTo>
                      <a:lnTo>
                        <a:pt x="222" y="502"/>
                      </a:lnTo>
                      <a:lnTo>
                        <a:pt x="234" y="493"/>
                      </a:lnTo>
                      <a:lnTo>
                        <a:pt x="247" y="484"/>
                      </a:lnTo>
                      <a:lnTo>
                        <a:pt x="259" y="475"/>
                      </a:lnTo>
                      <a:lnTo>
                        <a:pt x="271" y="466"/>
                      </a:lnTo>
                      <a:lnTo>
                        <a:pt x="284" y="457"/>
                      </a:lnTo>
                      <a:lnTo>
                        <a:pt x="296" y="448"/>
                      </a:lnTo>
                      <a:lnTo>
                        <a:pt x="300" y="444"/>
                      </a:lnTo>
                      <a:lnTo>
                        <a:pt x="302" y="438"/>
                      </a:lnTo>
                      <a:lnTo>
                        <a:pt x="304" y="432"/>
                      </a:lnTo>
                      <a:lnTo>
                        <a:pt x="304" y="426"/>
                      </a:lnTo>
                      <a:lnTo>
                        <a:pt x="303" y="418"/>
                      </a:lnTo>
                      <a:lnTo>
                        <a:pt x="302" y="411"/>
                      </a:lnTo>
                      <a:lnTo>
                        <a:pt x="303" y="405"/>
                      </a:lnTo>
                      <a:lnTo>
                        <a:pt x="304" y="399"/>
                      </a:lnTo>
                      <a:lnTo>
                        <a:pt x="306" y="393"/>
                      </a:lnTo>
                      <a:lnTo>
                        <a:pt x="311" y="389"/>
                      </a:lnTo>
                      <a:lnTo>
                        <a:pt x="315" y="384"/>
                      </a:lnTo>
                      <a:lnTo>
                        <a:pt x="320" y="380"/>
                      </a:lnTo>
                      <a:lnTo>
                        <a:pt x="326" y="377"/>
                      </a:lnTo>
                      <a:lnTo>
                        <a:pt x="332" y="375"/>
                      </a:lnTo>
                      <a:lnTo>
                        <a:pt x="339" y="374"/>
                      </a:lnTo>
                      <a:lnTo>
                        <a:pt x="346" y="372"/>
                      </a:lnTo>
                      <a:lnTo>
                        <a:pt x="369" y="370"/>
                      </a:lnTo>
                      <a:lnTo>
                        <a:pt x="392" y="369"/>
                      </a:lnTo>
                      <a:lnTo>
                        <a:pt x="415" y="368"/>
                      </a:lnTo>
                      <a:lnTo>
                        <a:pt x="438" y="367"/>
                      </a:lnTo>
                      <a:lnTo>
                        <a:pt x="461" y="367"/>
                      </a:lnTo>
                      <a:lnTo>
                        <a:pt x="483" y="368"/>
                      </a:lnTo>
                      <a:lnTo>
                        <a:pt x="507" y="369"/>
                      </a:lnTo>
                      <a:lnTo>
                        <a:pt x="530" y="370"/>
                      </a:lnTo>
                      <a:lnTo>
                        <a:pt x="538" y="371"/>
                      </a:lnTo>
                      <a:lnTo>
                        <a:pt x="547" y="374"/>
                      </a:lnTo>
                      <a:lnTo>
                        <a:pt x="557" y="377"/>
                      </a:lnTo>
                      <a:lnTo>
                        <a:pt x="567" y="380"/>
                      </a:lnTo>
                      <a:lnTo>
                        <a:pt x="578" y="383"/>
                      </a:lnTo>
                      <a:lnTo>
                        <a:pt x="588" y="385"/>
                      </a:lnTo>
                      <a:lnTo>
                        <a:pt x="597" y="387"/>
                      </a:lnTo>
                      <a:lnTo>
                        <a:pt x="605" y="387"/>
                      </a:lnTo>
                      <a:lnTo>
                        <a:pt x="608" y="383"/>
                      </a:lnTo>
                      <a:lnTo>
                        <a:pt x="603" y="380"/>
                      </a:lnTo>
                      <a:lnTo>
                        <a:pt x="596" y="378"/>
                      </a:lnTo>
                      <a:lnTo>
                        <a:pt x="587" y="377"/>
                      </a:lnTo>
                      <a:lnTo>
                        <a:pt x="578" y="375"/>
                      </a:lnTo>
                      <a:lnTo>
                        <a:pt x="569" y="374"/>
                      </a:lnTo>
                      <a:lnTo>
                        <a:pt x="562" y="371"/>
                      </a:lnTo>
                      <a:lnTo>
                        <a:pt x="556" y="367"/>
                      </a:lnTo>
                      <a:lnTo>
                        <a:pt x="554" y="361"/>
                      </a:lnTo>
                      <a:lnTo>
                        <a:pt x="556" y="360"/>
                      </a:lnTo>
                      <a:lnTo>
                        <a:pt x="563" y="360"/>
                      </a:lnTo>
                      <a:lnTo>
                        <a:pt x="572" y="360"/>
                      </a:lnTo>
                      <a:lnTo>
                        <a:pt x="582" y="362"/>
                      </a:lnTo>
                      <a:lnTo>
                        <a:pt x="593" y="362"/>
                      </a:lnTo>
                      <a:lnTo>
                        <a:pt x="602" y="362"/>
                      </a:lnTo>
                      <a:lnTo>
                        <a:pt x="608" y="362"/>
                      </a:lnTo>
                      <a:lnTo>
                        <a:pt x="610" y="360"/>
                      </a:lnTo>
                      <a:lnTo>
                        <a:pt x="606" y="357"/>
                      </a:lnTo>
                      <a:lnTo>
                        <a:pt x="600" y="354"/>
                      </a:lnTo>
                      <a:lnTo>
                        <a:pt x="591" y="353"/>
                      </a:lnTo>
                      <a:lnTo>
                        <a:pt x="581" y="353"/>
                      </a:lnTo>
                      <a:lnTo>
                        <a:pt x="571" y="352"/>
                      </a:lnTo>
                      <a:lnTo>
                        <a:pt x="563" y="351"/>
                      </a:lnTo>
                      <a:lnTo>
                        <a:pt x="557" y="350"/>
                      </a:lnTo>
                      <a:lnTo>
                        <a:pt x="556" y="348"/>
                      </a:lnTo>
                      <a:lnTo>
                        <a:pt x="560" y="345"/>
                      </a:lnTo>
                      <a:lnTo>
                        <a:pt x="564" y="342"/>
                      </a:lnTo>
                      <a:lnTo>
                        <a:pt x="570" y="341"/>
                      </a:lnTo>
                      <a:lnTo>
                        <a:pt x="576" y="341"/>
                      </a:lnTo>
                      <a:lnTo>
                        <a:pt x="582" y="339"/>
                      </a:lnTo>
                      <a:lnTo>
                        <a:pt x="588" y="338"/>
                      </a:lnTo>
                      <a:lnTo>
                        <a:pt x="593" y="336"/>
                      </a:lnTo>
                      <a:lnTo>
                        <a:pt x="597" y="333"/>
                      </a:lnTo>
                      <a:lnTo>
                        <a:pt x="592" y="330"/>
                      </a:lnTo>
                      <a:lnTo>
                        <a:pt x="586" y="331"/>
                      </a:lnTo>
                      <a:lnTo>
                        <a:pt x="580" y="332"/>
                      </a:lnTo>
                      <a:lnTo>
                        <a:pt x="574" y="335"/>
                      </a:lnTo>
                      <a:lnTo>
                        <a:pt x="568" y="336"/>
                      </a:lnTo>
                      <a:lnTo>
                        <a:pt x="563" y="338"/>
                      </a:lnTo>
                      <a:lnTo>
                        <a:pt x="558" y="338"/>
                      </a:lnTo>
                      <a:lnTo>
                        <a:pt x="554" y="335"/>
                      </a:lnTo>
                      <a:lnTo>
                        <a:pt x="554" y="330"/>
                      </a:lnTo>
                      <a:lnTo>
                        <a:pt x="560" y="324"/>
                      </a:lnTo>
                      <a:lnTo>
                        <a:pt x="567" y="315"/>
                      </a:lnTo>
                      <a:lnTo>
                        <a:pt x="577" y="306"/>
                      </a:lnTo>
                      <a:lnTo>
                        <a:pt x="587" y="296"/>
                      </a:lnTo>
                      <a:lnTo>
                        <a:pt x="596" y="288"/>
                      </a:lnTo>
                      <a:lnTo>
                        <a:pt x="603" y="281"/>
                      </a:lnTo>
                      <a:lnTo>
                        <a:pt x="606" y="276"/>
                      </a:lnTo>
                      <a:lnTo>
                        <a:pt x="573" y="273"/>
                      </a:lnTo>
                      <a:lnTo>
                        <a:pt x="558" y="299"/>
                      </a:lnTo>
                      <a:lnTo>
                        <a:pt x="542" y="318"/>
                      </a:lnTo>
                      <a:lnTo>
                        <a:pt x="527" y="330"/>
                      </a:lnTo>
                      <a:lnTo>
                        <a:pt x="512" y="336"/>
                      </a:lnTo>
                      <a:lnTo>
                        <a:pt x="497" y="339"/>
                      </a:lnTo>
                      <a:lnTo>
                        <a:pt x="482" y="339"/>
                      </a:lnTo>
                      <a:lnTo>
                        <a:pt x="467" y="338"/>
                      </a:lnTo>
                      <a:lnTo>
                        <a:pt x="453" y="337"/>
                      </a:lnTo>
                      <a:lnTo>
                        <a:pt x="448" y="336"/>
                      </a:lnTo>
                      <a:lnTo>
                        <a:pt x="444" y="335"/>
                      </a:lnTo>
                      <a:lnTo>
                        <a:pt x="441" y="332"/>
                      </a:lnTo>
                      <a:lnTo>
                        <a:pt x="440" y="327"/>
                      </a:lnTo>
                      <a:lnTo>
                        <a:pt x="439" y="323"/>
                      </a:lnTo>
                      <a:lnTo>
                        <a:pt x="439" y="318"/>
                      </a:lnTo>
                      <a:lnTo>
                        <a:pt x="440" y="314"/>
                      </a:lnTo>
                      <a:lnTo>
                        <a:pt x="441" y="308"/>
                      </a:lnTo>
                      <a:lnTo>
                        <a:pt x="447" y="294"/>
                      </a:lnTo>
                      <a:lnTo>
                        <a:pt x="453" y="278"/>
                      </a:lnTo>
                      <a:lnTo>
                        <a:pt x="459" y="260"/>
                      </a:lnTo>
                      <a:lnTo>
                        <a:pt x="465" y="242"/>
                      </a:lnTo>
                      <a:lnTo>
                        <a:pt x="470" y="225"/>
                      </a:lnTo>
                      <a:lnTo>
                        <a:pt x="472" y="212"/>
                      </a:lnTo>
                      <a:lnTo>
                        <a:pt x="471" y="203"/>
                      </a:lnTo>
                      <a:lnTo>
                        <a:pt x="467" y="200"/>
                      </a:lnTo>
                      <a:lnTo>
                        <a:pt x="462" y="201"/>
                      </a:lnTo>
                      <a:lnTo>
                        <a:pt x="458" y="209"/>
                      </a:lnTo>
                      <a:lnTo>
                        <a:pt x="455" y="219"/>
                      </a:lnTo>
                      <a:lnTo>
                        <a:pt x="452" y="233"/>
                      </a:lnTo>
                      <a:lnTo>
                        <a:pt x="449" y="247"/>
                      </a:lnTo>
                      <a:lnTo>
                        <a:pt x="446" y="262"/>
                      </a:lnTo>
                      <a:lnTo>
                        <a:pt x="442" y="276"/>
                      </a:lnTo>
                      <a:lnTo>
                        <a:pt x="438" y="288"/>
                      </a:lnTo>
                      <a:lnTo>
                        <a:pt x="434" y="294"/>
                      </a:lnTo>
                      <a:lnTo>
                        <a:pt x="431" y="302"/>
                      </a:lnTo>
                      <a:lnTo>
                        <a:pt x="427" y="309"/>
                      </a:lnTo>
                      <a:lnTo>
                        <a:pt x="423" y="315"/>
                      </a:lnTo>
                      <a:lnTo>
                        <a:pt x="419" y="322"/>
                      </a:lnTo>
                      <a:lnTo>
                        <a:pt x="413" y="327"/>
                      </a:lnTo>
                      <a:lnTo>
                        <a:pt x="407" y="331"/>
                      </a:lnTo>
                      <a:lnTo>
                        <a:pt x="399" y="333"/>
                      </a:lnTo>
                      <a:lnTo>
                        <a:pt x="399" y="335"/>
                      </a:lnTo>
                      <a:lnTo>
                        <a:pt x="399" y="338"/>
                      </a:lnTo>
                      <a:lnTo>
                        <a:pt x="399" y="341"/>
                      </a:lnTo>
                      <a:lnTo>
                        <a:pt x="399" y="344"/>
                      </a:lnTo>
                      <a:lnTo>
                        <a:pt x="399" y="347"/>
                      </a:lnTo>
                      <a:lnTo>
                        <a:pt x="398" y="350"/>
                      </a:lnTo>
                      <a:lnTo>
                        <a:pt x="398" y="352"/>
                      </a:lnTo>
                      <a:lnTo>
                        <a:pt x="397" y="354"/>
                      </a:lnTo>
                      <a:lnTo>
                        <a:pt x="392" y="358"/>
                      </a:lnTo>
                      <a:lnTo>
                        <a:pt x="386" y="361"/>
                      </a:lnTo>
                      <a:lnTo>
                        <a:pt x="379" y="362"/>
                      </a:lnTo>
                      <a:lnTo>
                        <a:pt x="372" y="363"/>
                      </a:lnTo>
                      <a:lnTo>
                        <a:pt x="365" y="362"/>
                      </a:lnTo>
                      <a:lnTo>
                        <a:pt x="359" y="360"/>
                      </a:lnTo>
                      <a:lnTo>
                        <a:pt x="354" y="357"/>
                      </a:lnTo>
                      <a:lnTo>
                        <a:pt x="350" y="353"/>
                      </a:lnTo>
                      <a:lnTo>
                        <a:pt x="349" y="350"/>
                      </a:lnTo>
                      <a:lnTo>
                        <a:pt x="349" y="347"/>
                      </a:lnTo>
                      <a:lnTo>
                        <a:pt x="350" y="343"/>
                      </a:lnTo>
                      <a:lnTo>
                        <a:pt x="350" y="340"/>
                      </a:lnTo>
                      <a:lnTo>
                        <a:pt x="351" y="336"/>
                      </a:lnTo>
                      <a:lnTo>
                        <a:pt x="351" y="334"/>
                      </a:lnTo>
                      <a:lnTo>
                        <a:pt x="350" y="332"/>
                      </a:lnTo>
                      <a:lnTo>
                        <a:pt x="348" y="330"/>
                      </a:lnTo>
                      <a:lnTo>
                        <a:pt x="336" y="325"/>
                      </a:lnTo>
                      <a:lnTo>
                        <a:pt x="326" y="322"/>
                      </a:lnTo>
                      <a:lnTo>
                        <a:pt x="319" y="320"/>
                      </a:lnTo>
                      <a:lnTo>
                        <a:pt x="314" y="317"/>
                      </a:lnTo>
                      <a:lnTo>
                        <a:pt x="311" y="315"/>
                      </a:lnTo>
                      <a:lnTo>
                        <a:pt x="308" y="311"/>
                      </a:lnTo>
                      <a:lnTo>
                        <a:pt x="308" y="305"/>
                      </a:lnTo>
                      <a:lnTo>
                        <a:pt x="308" y="297"/>
                      </a:lnTo>
                      <a:lnTo>
                        <a:pt x="309" y="287"/>
                      </a:lnTo>
                      <a:lnTo>
                        <a:pt x="309" y="277"/>
                      </a:lnTo>
                      <a:lnTo>
                        <a:pt x="309" y="269"/>
                      </a:lnTo>
                      <a:lnTo>
                        <a:pt x="308" y="262"/>
                      </a:lnTo>
                      <a:lnTo>
                        <a:pt x="307" y="257"/>
                      </a:lnTo>
                      <a:lnTo>
                        <a:pt x="306" y="255"/>
                      </a:lnTo>
                      <a:lnTo>
                        <a:pt x="305" y="258"/>
                      </a:lnTo>
                      <a:lnTo>
                        <a:pt x="305" y="232"/>
                      </a:lnTo>
                      <a:lnTo>
                        <a:pt x="305" y="201"/>
                      </a:lnTo>
                      <a:lnTo>
                        <a:pt x="306" y="168"/>
                      </a:lnTo>
                      <a:lnTo>
                        <a:pt x="308" y="134"/>
                      </a:lnTo>
                      <a:lnTo>
                        <a:pt x="310" y="100"/>
                      </a:lnTo>
                      <a:lnTo>
                        <a:pt x="311" y="67"/>
                      </a:lnTo>
                      <a:lnTo>
                        <a:pt x="312" y="37"/>
                      </a:lnTo>
                      <a:lnTo>
                        <a:pt x="313" y="11"/>
                      </a:lnTo>
                      <a:lnTo>
                        <a:pt x="306" y="10"/>
                      </a:lnTo>
                      <a:lnTo>
                        <a:pt x="299" y="8"/>
                      </a:lnTo>
                      <a:lnTo>
                        <a:pt x="292" y="7"/>
                      </a:lnTo>
                      <a:lnTo>
                        <a:pt x="285" y="7"/>
                      </a:lnTo>
                      <a:lnTo>
                        <a:pt x="278" y="6"/>
                      </a:lnTo>
                      <a:lnTo>
                        <a:pt x="271" y="5"/>
                      </a:lnTo>
                      <a:lnTo>
                        <a:pt x="264" y="5"/>
                      </a:lnTo>
                      <a:lnTo>
                        <a:pt x="257" y="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20" name="Freeform 25"/>
                <p:cNvSpPr>
                  <a:spLocks/>
                </p:cNvSpPr>
                <p:nvPr/>
              </p:nvSpPr>
              <p:spPr bwMode="auto">
                <a:xfrm>
                  <a:off x="5109" y="1421"/>
                  <a:ext cx="125" cy="378"/>
                </a:xfrm>
                <a:custGeom>
                  <a:avLst/>
                  <a:gdLst>
                    <a:gd name="T0" fmla="*/ 122 w 125"/>
                    <a:gd name="T1" fmla="*/ 51 h 378"/>
                    <a:gd name="T2" fmla="*/ 123 w 125"/>
                    <a:gd name="T3" fmla="*/ 37 h 378"/>
                    <a:gd name="T4" fmla="*/ 124 w 125"/>
                    <a:gd name="T5" fmla="*/ 24 h 378"/>
                    <a:gd name="T6" fmla="*/ 124 w 125"/>
                    <a:gd name="T7" fmla="*/ 9 h 378"/>
                    <a:gd name="T8" fmla="*/ 119 w 125"/>
                    <a:gd name="T9" fmla="*/ 0 h 378"/>
                    <a:gd name="T10" fmla="*/ 95 w 125"/>
                    <a:gd name="T11" fmla="*/ 17 h 378"/>
                    <a:gd name="T12" fmla="*/ 73 w 125"/>
                    <a:gd name="T13" fmla="*/ 33 h 378"/>
                    <a:gd name="T14" fmla="*/ 52 w 125"/>
                    <a:gd name="T15" fmla="*/ 51 h 378"/>
                    <a:gd name="T16" fmla="*/ 32 w 125"/>
                    <a:gd name="T17" fmla="*/ 70 h 378"/>
                    <a:gd name="T18" fmla="*/ 26 w 125"/>
                    <a:gd name="T19" fmla="*/ 131 h 378"/>
                    <a:gd name="T20" fmla="*/ 24 w 125"/>
                    <a:gd name="T21" fmla="*/ 191 h 378"/>
                    <a:gd name="T22" fmla="*/ 22 w 125"/>
                    <a:gd name="T23" fmla="*/ 254 h 378"/>
                    <a:gd name="T24" fmla="*/ 17 w 125"/>
                    <a:gd name="T25" fmla="*/ 315 h 378"/>
                    <a:gd name="T26" fmla="*/ 16 w 125"/>
                    <a:gd name="T27" fmla="*/ 321 h 378"/>
                    <a:gd name="T28" fmla="*/ 15 w 125"/>
                    <a:gd name="T29" fmla="*/ 326 h 378"/>
                    <a:gd name="T30" fmla="*/ 14 w 125"/>
                    <a:gd name="T31" fmla="*/ 331 h 378"/>
                    <a:gd name="T32" fmla="*/ 11 w 125"/>
                    <a:gd name="T33" fmla="*/ 337 h 378"/>
                    <a:gd name="T34" fmla="*/ 6 w 125"/>
                    <a:gd name="T35" fmla="*/ 347 h 378"/>
                    <a:gd name="T36" fmla="*/ 5 w 125"/>
                    <a:gd name="T37" fmla="*/ 347 h 378"/>
                    <a:gd name="T38" fmla="*/ 5 w 125"/>
                    <a:gd name="T39" fmla="*/ 346 h 378"/>
                    <a:gd name="T40" fmla="*/ 1 w 125"/>
                    <a:gd name="T41" fmla="*/ 355 h 378"/>
                    <a:gd name="T42" fmla="*/ 1 w 125"/>
                    <a:gd name="T43" fmla="*/ 360 h 378"/>
                    <a:gd name="T44" fmla="*/ 5 w 125"/>
                    <a:gd name="T45" fmla="*/ 365 h 378"/>
                    <a:gd name="T46" fmla="*/ 10 w 125"/>
                    <a:gd name="T47" fmla="*/ 368 h 378"/>
                    <a:gd name="T48" fmla="*/ 13 w 125"/>
                    <a:gd name="T49" fmla="*/ 371 h 378"/>
                    <a:gd name="T50" fmla="*/ 45 w 125"/>
                    <a:gd name="T51" fmla="*/ 373 h 378"/>
                    <a:gd name="T52" fmla="*/ 48 w 125"/>
                    <a:gd name="T53" fmla="*/ 370 h 378"/>
                    <a:gd name="T54" fmla="*/ 49 w 125"/>
                    <a:gd name="T55" fmla="*/ 368 h 378"/>
                    <a:gd name="T56" fmla="*/ 52 w 125"/>
                    <a:gd name="T57" fmla="*/ 365 h 378"/>
                    <a:gd name="T58" fmla="*/ 62 w 125"/>
                    <a:gd name="T59" fmla="*/ 353 h 378"/>
                    <a:gd name="T60" fmla="*/ 67 w 125"/>
                    <a:gd name="T61" fmla="*/ 347 h 378"/>
                    <a:gd name="T62" fmla="*/ 72 w 125"/>
                    <a:gd name="T63" fmla="*/ 342 h 378"/>
                    <a:gd name="T64" fmla="*/ 88 w 125"/>
                    <a:gd name="T65" fmla="*/ 323 h 378"/>
                    <a:gd name="T66" fmla="*/ 106 w 125"/>
                    <a:gd name="T67" fmla="*/ 301 h 378"/>
                    <a:gd name="T68" fmla="*/ 110 w 125"/>
                    <a:gd name="T69" fmla="*/ 294 h 378"/>
                    <a:gd name="T70" fmla="*/ 115 w 125"/>
                    <a:gd name="T71" fmla="*/ 287 h 378"/>
                    <a:gd name="T72" fmla="*/ 118 w 125"/>
                    <a:gd name="T73" fmla="*/ 280 h 378"/>
                    <a:gd name="T74" fmla="*/ 119 w 125"/>
                    <a:gd name="T75" fmla="*/ 272 h 378"/>
                    <a:gd name="T76" fmla="*/ 118 w 125"/>
                    <a:gd name="T77" fmla="*/ 265 h 378"/>
                    <a:gd name="T78" fmla="*/ 117 w 125"/>
                    <a:gd name="T79" fmla="*/ 258 h 378"/>
                    <a:gd name="T80" fmla="*/ 116 w 125"/>
                    <a:gd name="T81" fmla="*/ 251 h 378"/>
                    <a:gd name="T82" fmla="*/ 117 w 125"/>
                    <a:gd name="T83" fmla="*/ 224 h 378"/>
                    <a:gd name="T84" fmla="*/ 116 w 125"/>
                    <a:gd name="T85" fmla="*/ 177 h 378"/>
                    <a:gd name="T86" fmla="*/ 117 w 125"/>
                    <a:gd name="T87" fmla="*/ 129 h 378"/>
                    <a:gd name="T88" fmla="*/ 119 w 125"/>
                    <a:gd name="T89" fmla="*/ 83 h 3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5"/>
                    <a:gd name="T136" fmla="*/ 0 h 378"/>
                    <a:gd name="T137" fmla="*/ 125 w 125"/>
                    <a:gd name="T138" fmla="*/ 378 h 3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5" h="378">
                      <a:moveTo>
                        <a:pt x="121" y="59"/>
                      </a:moveTo>
                      <a:lnTo>
                        <a:pt x="122" y="51"/>
                      </a:lnTo>
                      <a:lnTo>
                        <a:pt x="123" y="44"/>
                      </a:lnTo>
                      <a:lnTo>
                        <a:pt x="123" y="37"/>
                      </a:lnTo>
                      <a:lnTo>
                        <a:pt x="124" y="31"/>
                      </a:lnTo>
                      <a:lnTo>
                        <a:pt x="124" y="24"/>
                      </a:lnTo>
                      <a:lnTo>
                        <a:pt x="124" y="17"/>
                      </a:lnTo>
                      <a:lnTo>
                        <a:pt x="124" y="9"/>
                      </a:lnTo>
                      <a:lnTo>
                        <a:pt x="123" y="2"/>
                      </a:lnTo>
                      <a:lnTo>
                        <a:pt x="119" y="0"/>
                      </a:lnTo>
                      <a:lnTo>
                        <a:pt x="107" y="8"/>
                      </a:lnTo>
                      <a:lnTo>
                        <a:pt x="95" y="17"/>
                      </a:lnTo>
                      <a:lnTo>
                        <a:pt x="84" y="25"/>
                      </a:lnTo>
                      <a:lnTo>
                        <a:pt x="73" y="33"/>
                      </a:lnTo>
                      <a:lnTo>
                        <a:pt x="63" y="42"/>
                      </a:lnTo>
                      <a:lnTo>
                        <a:pt x="52" y="51"/>
                      </a:lnTo>
                      <a:lnTo>
                        <a:pt x="43" y="60"/>
                      </a:lnTo>
                      <a:lnTo>
                        <a:pt x="32" y="70"/>
                      </a:lnTo>
                      <a:lnTo>
                        <a:pt x="28" y="100"/>
                      </a:lnTo>
                      <a:lnTo>
                        <a:pt x="26" y="131"/>
                      </a:lnTo>
                      <a:lnTo>
                        <a:pt x="24" y="161"/>
                      </a:lnTo>
                      <a:lnTo>
                        <a:pt x="24" y="191"/>
                      </a:lnTo>
                      <a:lnTo>
                        <a:pt x="23" y="222"/>
                      </a:lnTo>
                      <a:lnTo>
                        <a:pt x="22" y="254"/>
                      </a:lnTo>
                      <a:lnTo>
                        <a:pt x="20" y="284"/>
                      </a:lnTo>
                      <a:lnTo>
                        <a:pt x="17" y="315"/>
                      </a:lnTo>
                      <a:lnTo>
                        <a:pt x="16" y="319"/>
                      </a:lnTo>
                      <a:lnTo>
                        <a:pt x="16" y="321"/>
                      </a:lnTo>
                      <a:lnTo>
                        <a:pt x="15" y="324"/>
                      </a:lnTo>
                      <a:lnTo>
                        <a:pt x="15" y="326"/>
                      </a:lnTo>
                      <a:lnTo>
                        <a:pt x="14" y="329"/>
                      </a:lnTo>
                      <a:lnTo>
                        <a:pt x="14" y="331"/>
                      </a:lnTo>
                      <a:lnTo>
                        <a:pt x="13" y="334"/>
                      </a:lnTo>
                      <a:lnTo>
                        <a:pt x="11" y="337"/>
                      </a:lnTo>
                      <a:lnTo>
                        <a:pt x="8" y="345"/>
                      </a:lnTo>
                      <a:lnTo>
                        <a:pt x="6" y="347"/>
                      </a:lnTo>
                      <a:lnTo>
                        <a:pt x="5" y="348"/>
                      </a:lnTo>
                      <a:lnTo>
                        <a:pt x="5" y="347"/>
                      </a:lnTo>
                      <a:lnTo>
                        <a:pt x="5" y="346"/>
                      </a:lnTo>
                      <a:lnTo>
                        <a:pt x="3" y="348"/>
                      </a:lnTo>
                      <a:lnTo>
                        <a:pt x="1" y="355"/>
                      </a:lnTo>
                      <a:lnTo>
                        <a:pt x="0" y="358"/>
                      </a:lnTo>
                      <a:lnTo>
                        <a:pt x="1" y="360"/>
                      </a:lnTo>
                      <a:lnTo>
                        <a:pt x="2" y="363"/>
                      </a:lnTo>
                      <a:lnTo>
                        <a:pt x="5" y="365"/>
                      </a:lnTo>
                      <a:lnTo>
                        <a:pt x="7" y="366"/>
                      </a:lnTo>
                      <a:lnTo>
                        <a:pt x="10" y="368"/>
                      </a:lnTo>
                      <a:lnTo>
                        <a:pt x="11" y="369"/>
                      </a:lnTo>
                      <a:lnTo>
                        <a:pt x="13" y="371"/>
                      </a:lnTo>
                      <a:lnTo>
                        <a:pt x="41" y="377"/>
                      </a:lnTo>
                      <a:lnTo>
                        <a:pt x="45" y="373"/>
                      </a:lnTo>
                      <a:lnTo>
                        <a:pt x="47" y="371"/>
                      </a:lnTo>
                      <a:lnTo>
                        <a:pt x="48" y="370"/>
                      </a:lnTo>
                      <a:lnTo>
                        <a:pt x="49" y="369"/>
                      </a:lnTo>
                      <a:lnTo>
                        <a:pt x="49" y="368"/>
                      </a:lnTo>
                      <a:lnTo>
                        <a:pt x="51" y="367"/>
                      </a:lnTo>
                      <a:lnTo>
                        <a:pt x="52" y="365"/>
                      </a:lnTo>
                      <a:lnTo>
                        <a:pt x="56" y="360"/>
                      </a:lnTo>
                      <a:lnTo>
                        <a:pt x="62" y="353"/>
                      </a:lnTo>
                      <a:lnTo>
                        <a:pt x="65" y="349"/>
                      </a:lnTo>
                      <a:lnTo>
                        <a:pt x="67" y="347"/>
                      </a:lnTo>
                      <a:lnTo>
                        <a:pt x="69" y="345"/>
                      </a:lnTo>
                      <a:lnTo>
                        <a:pt x="72" y="342"/>
                      </a:lnTo>
                      <a:lnTo>
                        <a:pt x="77" y="335"/>
                      </a:lnTo>
                      <a:lnTo>
                        <a:pt x="88" y="323"/>
                      </a:lnTo>
                      <a:lnTo>
                        <a:pt x="104" y="304"/>
                      </a:lnTo>
                      <a:lnTo>
                        <a:pt x="106" y="301"/>
                      </a:lnTo>
                      <a:lnTo>
                        <a:pt x="108" y="298"/>
                      </a:lnTo>
                      <a:lnTo>
                        <a:pt x="110" y="294"/>
                      </a:lnTo>
                      <a:lnTo>
                        <a:pt x="113" y="291"/>
                      </a:lnTo>
                      <a:lnTo>
                        <a:pt x="115" y="287"/>
                      </a:lnTo>
                      <a:lnTo>
                        <a:pt x="117" y="284"/>
                      </a:lnTo>
                      <a:lnTo>
                        <a:pt x="118" y="280"/>
                      </a:lnTo>
                      <a:lnTo>
                        <a:pt x="119" y="276"/>
                      </a:lnTo>
                      <a:lnTo>
                        <a:pt x="119" y="272"/>
                      </a:lnTo>
                      <a:lnTo>
                        <a:pt x="118" y="269"/>
                      </a:lnTo>
                      <a:lnTo>
                        <a:pt x="118" y="265"/>
                      </a:lnTo>
                      <a:lnTo>
                        <a:pt x="117" y="262"/>
                      </a:lnTo>
                      <a:lnTo>
                        <a:pt x="117" y="258"/>
                      </a:lnTo>
                      <a:lnTo>
                        <a:pt x="116" y="255"/>
                      </a:lnTo>
                      <a:lnTo>
                        <a:pt x="116" y="251"/>
                      </a:lnTo>
                      <a:lnTo>
                        <a:pt x="117" y="248"/>
                      </a:lnTo>
                      <a:lnTo>
                        <a:pt x="117" y="224"/>
                      </a:lnTo>
                      <a:lnTo>
                        <a:pt x="117" y="200"/>
                      </a:lnTo>
                      <a:lnTo>
                        <a:pt x="116" y="177"/>
                      </a:lnTo>
                      <a:lnTo>
                        <a:pt x="117" y="153"/>
                      </a:lnTo>
                      <a:lnTo>
                        <a:pt x="117" y="129"/>
                      </a:lnTo>
                      <a:lnTo>
                        <a:pt x="118" y="106"/>
                      </a:lnTo>
                      <a:lnTo>
                        <a:pt x="119" y="83"/>
                      </a:lnTo>
                      <a:lnTo>
                        <a:pt x="121" y="59"/>
                      </a:lnTo>
                    </a:path>
                  </a:pathLst>
                </a:custGeom>
                <a:solidFill>
                  <a:srgbClr val="02A0C6"/>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21" name="Freeform 26"/>
                <p:cNvSpPr>
                  <a:spLocks/>
                </p:cNvSpPr>
                <p:nvPr/>
              </p:nvSpPr>
              <p:spPr bwMode="auto">
                <a:xfrm>
                  <a:off x="5109" y="1421"/>
                  <a:ext cx="131" cy="384"/>
                </a:xfrm>
                <a:custGeom>
                  <a:avLst/>
                  <a:gdLst>
                    <a:gd name="T0" fmla="*/ 128 w 131"/>
                    <a:gd name="T1" fmla="*/ 52 h 384"/>
                    <a:gd name="T2" fmla="*/ 129 w 131"/>
                    <a:gd name="T3" fmla="*/ 38 h 384"/>
                    <a:gd name="T4" fmla="*/ 130 w 131"/>
                    <a:gd name="T5" fmla="*/ 24 h 384"/>
                    <a:gd name="T6" fmla="*/ 130 w 131"/>
                    <a:gd name="T7" fmla="*/ 10 h 384"/>
                    <a:gd name="T8" fmla="*/ 125 w 131"/>
                    <a:gd name="T9" fmla="*/ 0 h 384"/>
                    <a:gd name="T10" fmla="*/ 100 w 131"/>
                    <a:gd name="T11" fmla="*/ 17 h 384"/>
                    <a:gd name="T12" fmla="*/ 77 w 131"/>
                    <a:gd name="T13" fmla="*/ 34 h 384"/>
                    <a:gd name="T14" fmla="*/ 55 w 131"/>
                    <a:gd name="T15" fmla="*/ 52 h 384"/>
                    <a:gd name="T16" fmla="*/ 34 w 131"/>
                    <a:gd name="T17" fmla="*/ 71 h 384"/>
                    <a:gd name="T18" fmla="*/ 27 w 131"/>
                    <a:gd name="T19" fmla="*/ 133 h 384"/>
                    <a:gd name="T20" fmla="*/ 25 w 131"/>
                    <a:gd name="T21" fmla="*/ 195 h 384"/>
                    <a:gd name="T22" fmla="*/ 23 w 131"/>
                    <a:gd name="T23" fmla="*/ 258 h 384"/>
                    <a:gd name="T24" fmla="*/ 18 w 131"/>
                    <a:gd name="T25" fmla="*/ 320 h 384"/>
                    <a:gd name="T26" fmla="*/ 17 w 131"/>
                    <a:gd name="T27" fmla="*/ 327 h 384"/>
                    <a:gd name="T28" fmla="*/ 16 w 131"/>
                    <a:gd name="T29" fmla="*/ 331 h 384"/>
                    <a:gd name="T30" fmla="*/ 14 w 131"/>
                    <a:gd name="T31" fmla="*/ 336 h 384"/>
                    <a:gd name="T32" fmla="*/ 11 w 131"/>
                    <a:gd name="T33" fmla="*/ 343 h 384"/>
                    <a:gd name="T34" fmla="*/ 6 w 131"/>
                    <a:gd name="T35" fmla="*/ 353 h 384"/>
                    <a:gd name="T36" fmla="*/ 5 w 131"/>
                    <a:gd name="T37" fmla="*/ 352 h 384"/>
                    <a:gd name="T38" fmla="*/ 5 w 131"/>
                    <a:gd name="T39" fmla="*/ 351 h 384"/>
                    <a:gd name="T40" fmla="*/ 1 w 131"/>
                    <a:gd name="T41" fmla="*/ 360 h 384"/>
                    <a:gd name="T42" fmla="*/ 1 w 131"/>
                    <a:gd name="T43" fmla="*/ 366 h 384"/>
                    <a:gd name="T44" fmla="*/ 5 w 131"/>
                    <a:gd name="T45" fmla="*/ 370 h 384"/>
                    <a:gd name="T46" fmla="*/ 10 w 131"/>
                    <a:gd name="T47" fmla="*/ 374 h 384"/>
                    <a:gd name="T48" fmla="*/ 13 w 131"/>
                    <a:gd name="T49" fmla="*/ 376 h 384"/>
                    <a:gd name="T50" fmla="*/ 47 w 131"/>
                    <a:gd name="T51" fmla="*/ 379 h 384"/>
                    <a:gd name="T52" fmla="*/ 51 w 131"/>
                    <a:gd name="T53" fmla="*/ 376 h 384"/>
                    <a:gd name="T54" fmla="*/ 52 w 131"/>
                    <a:gd name="T55" fmla="*/ 374 h 384"/>
                    <a:gd name="T56" fmla="*/ 55 w 131"/>
                    <a:gd name="T57" fmla="*/ 370 h 384"/>
                    <a:gd name="T58" fmla="*/ 65 w 131"/>
                    <a:gd name="T59" fmla="*/ 359 h 384"/>
                    <a:gd name="T60" fmla="*/ 70 w 131"/>
                    <a:gd name="T61" fmla="*/ 353 h 384"/>
                    <a:gd name="T62" fmla="*/ 75 w 131"/>
                    <a:gd name="T63" fmla="*/ 347 h 384"/>
                    <a:gd name="T64" fmla="*/ 92 w 131"/>
                    <a:gd name="T65" fmla="*/ 328 h 384"/>
                    <a:gd name="T66" fmla="*/ 111 w 131"/>
                    <a:gd name="T67" fmla="*/ 306 h 384"/>
                    <a:gd name="T68" fmla="*/ 116 w 131"/>
                    <a:gd name="T69" fmla="*/ 299 h 384"/>
                    <a:gd name="T70" fmla="*/ 120 w 131"/>
                    <a:gd name="T71" fmla="*/ 292 h 384"/>
                    <a:gd name="T72" fmla="*/ 123 w 131"/>
                    <a:gd name="T73" fmla="*/ 285 h 384"/>
                    <a:gd name="T74" fmla="*/ 125 w 131"/>
                    <a:gd name="T75" fmla="*/ 277 h 384"/>
                    <a:gd name="T76" fmla="*/ 123 w 131"/>
                    <a:gd name="T77" fmla="*/ 270 h 384"/>
                    <a:gd name="T78" fmla="*/ 122 w 131"/>
                    <a:gd name="T79" fmla="*/ 262 h 384"/>
                    <a:gd name="T80" fmla="*/ 122 w 131"/>
                    <a:gd name="T81" fmla="*/ 255 h 384"/>
                    <a:gd name="T82" fmla="*/ 122 w 131"/>
                    <a:gd name="T83" fmla="*/ 228 h 384"/>
                    <a:gd name="T84" fmla="*/ 122 w 131"/>
                    <a:gd name="T85" fmla="*/ 179 h 384"/>
                    <a:gd name="T86" fmla="*/ 122 w 131"/>
                    <a:gd name="T87" fmla="*/ 131 h 384"/>
                    <a:gd name="T88" fmla="*/ 125 w 131"/>
                    <a:gd name="T89" fmla="*/ 84 h 3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1"/>
                    <a:gd name="T136" fmla="*/ 0 h 384"/>
                    <a:gd name="T137" fmla="*/ 131 w 131"/>
                    <a:gd name="T138" fmla="*/ 384 h 3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1" h="384">
                      <a:moveTo>
                        <a:pt x="127" y="59"/>
                      </a:moveTo>
                      <a:lnTo>
                        <a:pt x="128" y="52"/>
                      </a:lnTo>
                      <a:lnTo>
                        <a:pt x="129" y="45"/>
                      </a:lnTo>
                      <a:lnTo>
                        <a:pt x="129" y="38"/>
                      </a:lnTo>
                      <a:lnTo>
                        <a:pt x="130" y="31"/>
                      </a:lnTo>
                      <a:lnTo>
                        <a:pt x="130" y="24"/>
                      </a:lnTo>
                      <a:lnTo>
                        <a:pt x="130" y="17"/>
                      </a:lnTo>
                      <a:lnTo>
                        <a:pt x="130" y="10"/>
                      </a:lnTo>
                      <a:lnTo>
                        <a:pt x="129" y="2"/>
                      </a:lnTo>
                      <a:lnTo>
                        <a:pt x="125" y="0"/>
                      </a:lnTo>
                      <a:lnTo>
                        <a:pt x="112" y="8"/>
                      </a:lnTo>
                      <a:lnTo>
                        <a:pt x="100" y="17"/>
                      </a:lnTo>
                      <a:lnTo>
                        <a:pt x="88" y="25"/>
                      </a:lnTo>
                      <a:lnTo>
                        <a:pt x="77" y="34"/>
                      </a:lnTo>
                      <a:lnTo>
                        <a:pt x="66" y="43"/>
                      </a:lnTo>
                      <a:lnTo>
                        <a:pt x="55" y="52"/>
                      </a:lnTo>
                      <a:lnTo>
                        <a:pt x="45" y="61"/>
                      </a:lnTo>
                      <a:lnTo>
                        <a:pt x="34" y="71"/>
                      </a:lnTo>
                      <a:lnTo>
                        <a:pt x="30" y="101"/>
                      </a:lnTo>
                      <a:lnTo>
                        <a:pt x="27" y="133"/>
                      </a:lnTo>
                      <a:lnTo>
                        <a:pt x="26" y="163"/>
                      </a:lnTo>
                      <a:lnTo>
                        <a:pt x="25" y="195"/>
                      </a:lnTo>
                      <a:lnTo>
                        <a:pt x="24" y="226"/>
                      </a:lnTo>
                      <a:lnTo>
                        <a:pt x="23" y="258"/>
                      </a:lnTo>
                      <a:lnTo>
                        <a:pt x="21" y="289"/>
                      </a:lnTo>
                      <a:lnTo>
                        <a:pt x="18" y="320"/>
                      </a:lnTo>
                      <a:lnTo>
                        <a:pt x="17" y="324"/>
                      </a:lnTo>
                      <a:lnTo>
                        <a:pt x="17" y="327"/>
                      </a:lnTo>
                      <a:lnTo>
                        <a:pt x="16" y="329"/>
                      </a:lnTo>
                      <a:lnTo>
                        <a:pt x="16" y="331"/>
                      </a:lnTo>
                      <a:lnTo>
                        <a:pt x="15" y="334"/>
                      </a:lnTo>
                      <a:lnTo>
                        <a:pt x="14" y="336"/>
                      </a:lnTo>
                      <a:lnTo>
                        <a:pt x="13" y="339"/>
                      </a:lnTo>
                      <a:lnTo>
                        <a:pt x="11" y="343"/>
                      </a:lnTo>
                      <a:lnTo>
                        <a:pt x="8" y="350"/>
                      </a:lnTo>
                      <a:lnTo>
                        <a:pt x="6" y="353"/>
                      </a:lnTo>
                      <a:lnTo>
                        <a:pt x="5" y="354"/>
                      </a:lnTo>
                      <a:lnTo>
                        <a:pt x="5" y="352"/>
                      </a:lnTo>
                      <a:lnTo>
                        <a:pt x="5" y="351"/>
                      </a:lnTo>
                      <a:lnTo>
                        <a:pt x="4" y="354"/>
                      </a:lnTo>
                      <a:lnTo>
                        <a:pt x="1" y="360"/>
                      </a:lnTo>
                      <a:lnTo>
                        <a:pt x="0" y="363"/>
                      </a:lnTo>
                      <a:lnTo>
                        <a:pt x="1" y="366"/>
                      </a:lnTo>
                      <a:lnTo>
                        <a:pt x="2" y="369"/>
                      </a:lnTo>
                      <a:lnTo>
                        <a:pt x="5" y="370"/>
                      </a:lnTo>
                      <a:lnTo>
                        <a:pt x="7" y="372"/>
                      </a:lnTo>
                      <a:lnTo>
                        <a:pt x="10" y="374"/>
                      </a:lnTo>
                      <a:lnTo>
                        <a:pt x="12" y="375"/>
                      </a:lnTo>
                      <a:lnTo>
                        <a:pt x="13" y="376"/>
                      </a:lnTo>
                      <a:lnTo>
                        <a:pt x="43" y="383"/>
                      </a:lnTo>
                      <a:lnTo>
                        <a:pt x="47" y="379"/>
                      </a:lnTo>
                      <a:lnTo>
                        <a:pt x="49" y="377"/>
                      </a:lnTo>
                      <a:lnTo>
                        <a:pt x="51" y="376"/>
                      </a:lnTo>
                      <a:lnTo>
                        <a:pt x="51" y="375"/>
                      </a:lnTo>
                      <a:lnTo>
                        <a:pt x="52" y="374"/>
                      </a:lnTo>
                      <a:lnTo>
                        <a:pt x="53" y="373"/>
                      </a:lnTo>
                      <a:lnTo>
                        <a:pt x="55" y="370"/>
                      </a:lnTo>
                      <a:lnTo>
                        <a:pt x="58" y="366"/>
                      </a:lnTo>
                      <a:lnTo>
                        <a:pt x="65" y="359"/>
                      </a:lnTo>
                      <a:lnTo>
                        <a:pt x="69" y="355"/>
                      </a:lnTo>
                      <a:lnTo>
                        <a:pt x="70" y="353"/>
                      </a:lnTo>
                      <a:lnTo>
                        <a:pt x="72" y="351"/>
                      </a:lnTo>
                      <a:lnTo>
                        <a:pt x="75" y="347"/>
                      </a:lnTo>
                      <a:lnTo>
                        <a:pt x="81" y="340"/>
                      </a:lnTo>
                      <a:lnTo>
                        <a:pt x="92" y="328"/>
                      </a:lnTo>
                      <a:lnTo>
                        <a:pt x="109" y="309"/>
                      </a:lnTo>
                      <a:lnTo>
                        <a:pt x="111" y="306"/>
                      </a:lnTo>
                      <a:lnTo>
                        <a:pt x="113" y="303"/>
                      </a:lnTo>
                      <a:lnTo>
                        <a:pt x="116" y="299"/>
                      </a:lnTo>
                      <a:lnTo>
                        <a:pt x="118" y="295"/>
                      </a:lnTo>
                      <a:lnTo>
                        <a:pt x="120" y="292"/>
                      </a:lnTo>
                      <a:lnTo>
                        <a:pt x="122" y="288"/>
                      </a:lnTo>
                      <a:lnTo>
                        <a:pt x="123" y="285"/>
                      </a:lnTo>
                      <a:lnTo>
                        <a:pt x="125" y="280"/>
                      </a:lnTo>
                      <a:lnTo>
                        <a:pt x="125" y="277"/>
                      </a:lnTo>
                      <a:lnTo>
                        <a:pt x="124" y="273"/>
                      </a:lnTo>
                      <a:lnTo>
                        <a:pt x="123" y="270"/>
                      </a:lnTo>
                      <a:lnTo>
                        <a:pt x="123" y="266"/>
                      </a:lnTo>
                      <a:lnTo>
                        <a:pt x="122" y="262"/>
                      </a:lnTo>
                      <a:lnTo>
                        <a:pt x="122" y="259"/>
                      </a:lnTo>
                      <a:lnTo>
                        <a:pt x="122" y="255"/>
                      </a:lnTo>
                      <a:lnTo>
                        <a:pt x="122" y="252"/>
                      </a:lnTo>
                      <a:lnTo>
                        <a:pt x="122" y="228"/>
                      </a:lnTo>
                      <a:lnTo>
                        <a:pt x="122" y="204"/>
                      </a:lnTo>
                      <a:lnTo>
                        <a:pt x="122" y="179"/>
                      </a:lnTo>
                      <a:lnTo>
                        <a:pt x="122" y="155"/>
                      </a:lnTo>
                      <a:lnTo>
                        <a:pt x="122" y="131"/>
                      </a:lnTo>
                      <a:lnTo>
                        <a:pt x="123" y="107"/>
                      </a:lnTo>
                      <a:lnTo>
                        <a:pt x="125" y="84"/>
                      </a:lnTo>
                      <a:lnTo>
                        <a:pt x="127" y="5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22" name="Freeform 27"/>
                <p:cNvSpPr>
                  <a:spLocks/>
                </p:cNvSpPr>
                <p:nvPr/>
              </p:nvSpPr>
              <p:spPr bwMode="auto">
                <a:xfrm>
                  <a:off x="5073" y="1325"/>
                  <a:ext cx="352" cy="487"/>
                </a:xfrm>
                <a:custGeom>
                  <a:avLst/>
                  <a:gdLst>
                    <a:gd name="T0" fmla="*/ 313 w 352"/>
                    <a:gd name="T1" fmla="*/ 455 h 487"/>
                    <a:gd name="T2" fmla="*/ 282 w 352"/>
                    <a:gd name="T3" fmla="*/ 406 h 487"/>
                    <a:gd name="T4" fmla="*/ 265 w 352"/>
                    <a:gd name="T5" fmla="*/ 351 h 487"/>
                    <a:gd name="T6" fmla="*/ 263 w 352"/>
                    <a:gd name="T7" fmla="*/ 273 h 487"/>
                    <a:gd name="T8" fmla="*/ 264 w 352"/>
                    <a:gd name="T9" fmla="*/ 194 h 487"/>
                    <a:gd name="T10" fmla="*/ 273 w 352"/>
                    <a:gd name="T11" fmla="*/ 144 h 487"/>
                    <a:gd name="T12" fmla="*/ 280 w 352"/>
                    <a:gd name="T13" fmla="*/ 152 h 487"/>
                    <a:gd name="T14" fmla="*/ 283 w 352"/>
                    <a:gd name="T15" fmla="*/ 162 h 487"/>
                    <a:gd name="T16" fmla="*/ 287 w 352"/>
                    <a:gd name="T17" fmla="*/ 177 h 487"/>
                    <a:gd name="T18" fmla="*/ 291 w 352"/>
                    <a:gd name="T19" fmla="*/ 193 h 487"/>
                    <a:gd name="T20" fmla="*/ 293 w 352"/>
                    <a:gd name="T21" fmla="*/ 209 h 487"/>
                    <a:gd name="T22" fmla="*/ 296 w 352"/>
                    <a:gd name="T23" fmla="*/ 243 h 487"/>
                    <a:gd name="T24" fmla="*/ 297 w 352"/>
                    <a:gd name="T25" fmla="*/ 276 h 487"/>
                    <a:gd name="T26" fmla="*/ 304 w 352"/>
                    <a:gd name="T27" fmla="*/ 314 h 487"/>
                    <a:gd name="T28" fmla="*/ 320 w 352"/>
                    <a:gd name="T29" fmla="*/ 387 h 487"/>
                    <a:gd name="T30" fmla="*/ 335 w 352"/>
                    <a:gd name="T31" fmla="*/ 466 h 487"/>
                    <a:gd name="T32" fmla="*/ 346 w 352"/>
                    <a:gd name="T33" fmla="*/ 446 h 487"/>
                    <a:gd name="T34" fmla="*/ 331 w 352"/>
                    <a:gd name="T35" fmla="*/ 366 h 487"/>
                    <a:gd name="T36" fmla="*/ 317 w 352"/>
                    <a:gd name="T37" fmla="*/ 319 h 487"/>
                    <a:gd name="T38" fmla="*/ 310 w 352"/>
                    <a:gd name="T39" fmla="*/ 273 h 487"/>
                    <a:gd name="T40" fmla="*/ 308 w 352"/>
                    <a:gd name="T41" fmla="*/ 221 h 487"/>
                    <a:gd name="T42" fmla="*/ 300 w 352"/>
                    <a:gd name="T43" fmla="*/ 170 h 487"/>
                    <a:gd name="T44" fmla="*/ 291 w 352"/>
                    <a:gd name="T45" fmla="*/ 145 h 487"/>
                    <a:gd name="T46" fmla="*/ 284 w 352"/>
                    <a:gd name="T47" fmla="*/ 121 h 487"/>
                    <a:gd name="T48" fmla="*/ 277 w 352"/>
                    <a:gd name="T49" fmla="*/ 90 h 487"/>
                    <a:gd name="T50" fmla="*/ 278 w 352"/>
                    <a:gd name="T51" fmla="*/ 51 h 487"/>
                    <a:gd name="T52" fmla="*/ 280 w 352"/>
                    <a:gd name="T53" fmla="*/ 12 h 487"/>
                    <a:gd name="T54" fmla="*/ 258 w 352"/>
                    <a:gd name="T55" fmla="*/ 2 h 487"/>
                    <a:gd name="T56" fmla="*/ 220 w 352"/>
                    <a:gd name="T57" fmla="*/ 5 h 487"/>
                    <a:gd name="T58" fmla="*/ 191 w 352"/>
                    <a:gd name="T59" fmla="*/ 11 h 487"/>
                    <a:gd name="T60" fmla="*/ 192 w 352"/>
                    <a:gd name="T61" fmla="*/ 25 h 487"/>
                    <a:gd name="T62" fmla="*/ 193 w 352"/>
                    <a:gd name="T63" fmla="*/ 49 h 487"/>
                    <a:gd name="T64" fmla="*/ 171 w 352"/>
                    <a:gd name="T65" fmla="*/ 75 h 487"/>
                    <a:gd name="T66" fmla="*/ 119 w 352"/>
                    <a:gd name="T67" fmla="*/ 112 h 487"/>
                    <a:gd name="T68" fmla="*/ 70 w 352"/>
                    <a:gd name="T69" fmla="*/ 151 h 487"/>
                    <a:gd name="T70" fmla="*/ 42 w 352"/>
                    <a:gd name="T71" fmla="*/ 181 h 487"/>
                    <a:gd name="T72" fmla="*/ 28 w 352"/>
                    <a:gd name="T73" fmla="*/ 205 h 487"/>
                    <a:gd name="T74" fmla="*/ 18 w 352"/>
                    <a:gd name="T75" fmla="*/ 231 h 487"/>
                    <a:gd name="T76" fmla="*/ 5 w 352"/>
                    <a:gd name="T77" fmla="*/ 313 h 487"/>
                    <a:gd name="T78" fmla="*/ 1 w 352"/>
                    <a:gd name="T79" fmla="*/ 410 h 487"/>
                    <a:gd name="T80" fmla="*/ 1 w 352"/>
                    <a:gd name="T81" fmla="*/ 462 h 487"/>
                    <a:gd name="T82" fmla="*/ 7 w 352"/>
                    <a:gd name="T83" fmla="*/ 462 h 487"/>
                    <a:gd name="T84" fmla="*/ 14 w 352"/>
                    <a:gd name="T85" fmla="*/ 462 h 487"/>
                    <a:gd name="T86" fmla="*/ 20 w 352"/>
                    <a:gd name="T87" fmla="*/ 401 h 487"/>
                    <a:gd name="T88" fmla="*/ 25 w 352"/>
                    <a:gd name="T89" fmla="*/ 293 h 487"/>
                    <a:gd name="T90" fmla="*/ 54 w 352"/>
                    <a:gd name="T91" fmla="*/ 199 h 487"/>
                    <a:gd name="T92" fmla="*/ 93 w 352"/>
                    <a:gd name="T93" fmla="*/ 155 h 487"/>
                    <a:gd name="T94" fmla="*/ 137 w 352"/>
                    <a:gd name="T95" fmla="*/ 120 h 487"/>
                    <a:gd name="T96" fmla="*/ 173 w 352"/>
                    <a:gd name="T97" fmla="*/ 96 h 487"/>
                    <a:gd name="T98" fmla="*/ 181 w 352"/>
                    <a:gd name="T99" fmla="*/ 94 h 487"/>
                    <a:gd name="T100" fmla="*/ 186 w 352"/>
                    <a:gd name="T101" fmla="*/ 97 h 487"/>
                    <a:gd name="T102" fmla="*/ 186 w 352"/>
                    <a:gd name="T103" fmla="*/ 165 h 487"/>
                    <a:gd name="T104" fmla="*/ 182 w 352"/>
                    <a:gd name="T105" fmla="*/ 261 h 487"/>
                    <a:gd name="T106" fmla="*/ 167 w 352"/>
                    <a:gd name="T107" fmla="*/ 360 h 487"/>
                    <a:gd name="T108" fmla="*/ 162 w 352"/>
                    <a:gd name="T109" fmla="*/ 376 h 487"/>
                    <a:gd name="T110" fmla="*/ 155 w 352"/>
                    <a:gd name="T111" fmla="*/ 388 h 487"/>
                    <a:gd name="T112" fmla="*/ 133 w 352"/>
                    <a:gd name="T113" fmla="*/ 415 h 487"/>
                    <a:gd name="T114" fmla="*/ 113 w 352"/>
                    <a:gd name="T115" fmla="*/ 437 h 487"/>
                    <a:gd name="T116" fmla="*/ 93 w 352"/>
                    <a:gd name="T117" fmla="*/ 460 h 48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2"/>
                    <a:gd name="T178" fmla="*/ 0 h 487"/>
                    <a:gd name="T179" fmla="*/ 352 w 352"/>
                    <a:gd name="T180" fmla="*/ 487 h 48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2" h="487">
                      <a:moveTo>
                        <a:pt x="337" y="486"/>
                      </a:moveTo>
                      <a:lnTo>
                        <a:pt x="325" y="471"/>
                      </a:lnTo>
                      <a:lnTo>
                        <a:pt x="313" y="455"/>
                      </a:lnTo>
                      <a:lnTo>
                        <a:pt x="301" y="439"/>
                      </a:lnTo>
                      <a:lnTo>
                        <a:pt x="291" y="423"/>
                      </a:lnTo>
                      <a:lnTo>
                        <a:pt x="282" y="406"/>
                      </a:lnTo>
                      <a:lnTo>
                        <a:pt x="274" y="388"/>
                      </a:lnTo>
                      <a:lnTo>
                        <a:pt x="269" y="370"/>
                      </a:lnTo>
                      <a:lnTo>
                        <a:pt x="265" y="351"/>
                      </a:lnTo>
                      <a:lnTo>
                        <a:pt x="264" y="325"/>
                      </a:lnTo>
                      <a:lnTo>
                        <a:pt x="263" y="299"/>
                      </a:lnTo>
                      <a:lnTo>
                        <a:pt x="263" y="273"/>
                      </a:lnTo>
                      <a:lnTo>
                        <a:pt x="263" y="247"/>
                      </a:lnTo>
                      <a:lnTo>
                        <a:pt x="263" y="220"/>
                      </a:lnTo>
                      <a:lnTo>
                        <a:pt x="264" y="194"/>
                      </a:lnTo>
                      <a:lnTo>
                        <a:pt x="265" y="168"/>
                      </a:lnTo>
                      <a:lnTo>
                        <a:pt x="268" y="142"/>
                      </a:lnTo>
                      <a:lnTo>
                        <a:pt x="273" y="144"/>
                      </a:lnTo>
                      <a:lnTo>
                        <a:pt x="275" y="146"/>
                      </a:lnTo>
                      <a:lnTo>
                        <a:pt x="278" y="149"/>
                      </a:lnTo>
                      <a:lnTo>
                        <a:pt x="280" y="152"/>
                      </a:lnTo>
                      <a:lnTo>
                        <a:pt x="281" y="156"/>
                      </a:lnTo>
                      <a:lnTo>
                        <a:pt x="281" y="159"/>
                      </a:lnTo>
                      <a:lnTo>
                        <a:pt x="283" y="162"/>
                      </a:lnTo>
                      <a:lnTo>
                        <a:pt x="284" y="166"/>
                      </a:lnTo>
                      <a:lnTo>
                        <a:pt x="286" y="171"/>
                      </a:lnTo>
                      <a:lnTo>
                        <a:pt x="287" y="177"/>
                      </a:lnTo>
                      <a:lnTo>
                        <a:pt x="288" y="183"/>
                      </a:lnTo>
                      <a:lnTo>
                        <a:pt x="290" y="188"/>
                      </a:lnTo>
                      <a:lnTo>
                        <a:pt x="291" y="193"/>
                      </a:lnTo>
                      <a:lnTo>
                        <a:pt x="291" y="199"/>
                      </a:lnTo>
                      <a:lnTo>
                        <a:pt x="293" y="204"/>
                      </a:lnTo>
                      <a:lnTo>
                        <a:pt x="293" y="209"/>
                      </a:lnTo>
                      <a:lnTo>
                        <a:pt x="294" y="221"/>
                      </a:lnTo>
                      <a:lnTo>
                        <a:pt x="296" y="232"/>
                      </a:lnTo>
                      <a:lnTo>
                        <a:pt x="296" y="243"/>
                      </a:lnTo>
                      <a:lnTo>
                        <a:pt x="296" y="254"/>
                      </a:lnTo>
                      <a:lnTo>
                        <a:pt x="296" y="265"/>
                      </a:lnTo>
                      <a:lnTo>
                        <a:pt x="297" y="276"/>
                      </a:lnTo>
                      <a:lnTo>
                        <a:pt x="298" y="287"/>
                      </a:lnTo>
                      <a:lnTo>
                        <a:pt x="300" y="299"/>
                      </a:lnTo>
                      <a:lnTo>
                        <a:pt x="304" y="314"/>
                      </a:lnTo>
                      <a:lnTo>
                        <a:pt x="309" y="335"/>
                      </a:lnTo>
                      <a:lnTo>
                        <a:pt x="314" y="360"/>
                      </a:lnTo>
                      <a:lnTo>
                        <a:pt x="320" y="387"/>
                      </a:lnTo>
                      <a:lnTo>
                        <a:pt x="326" y="415"/>
                      </a:lnTo>
                      <a:lnTo>
                        <a:pt x="331" y="442"/>
                      </a:lnTo>
                      <a:lnTo>
                        <a:pt x="335" y="466"/>
                      </a:lnTo>
                      <a:lnTo>
                        <a:pt x="337" y="486"/>
                      </a:lnTo>
                      <a:lnTo>
                        <a:pt x="351" y="484"/>
                      </a:lnTo>
                      <a:lnTo>
                        <a:pt x="346" y="446"/>
                      </a:lnTo>
                      <a:lnTo>
                        <a:pt x="341" y="415"/>
                      </a:lnTo>
                      <a:lnTo>
                        <a:pt x="336" y="389"/>
                      </a:lnTo>
                      <a:lnTo>
                        <a:pt x="331" y="366"/>
                      </a:lnTo>
                      <a:lnTo>
                        <a:pt x="326" y="348"/>
                      </a:lnTo>
                      <a:lnTo>
                        <a:pt x="322" y="332"/>
                      </a:lnTo>
                      <a:lnTo>
                        <a:pt x="317" y="319"/>
                      </a:lnTo>
                      <a:lnTo>
                        <a:pt x="314" y="308"/>
                      </a:lnTo>
                      <a:lnTo>
                        <a:pt x="312" y="290"/>
                      </a:lnTo>
                      <a:lnTo>
                        <a:pt x="310" y="273"/>
                      </a:lnTo>
                      <a:lnTo>
                        <a:pt x="310" y="256"/>
                      </a:lnTo>
                      <a:lnTo>
                        <a:pt x="309" y="239"/>
                      </a:lnTo>
                      <a:lnTo>
                        <a:pt x="308" y="221"/>
                      </a:lnTo>
                      <a:lnTo>
                        <a:pt x="307" y="204"/>
                      </a:lnTo>
                      <a:lnTo>
                        <a:pt x="304" y="187"/>
                      </a:lnTo>
                      <a:lnTo>
                        <a:pt x="300" y="170"/>
                      </a:lnTo>
                      <a:lnTo>
                        <a:pt x="297" y="161"/>
                      </a:lnTo>
                      <a:lnTo>
                        <a:pt x="294" y="153"/>
                      </a:lnTo>
                      <a:lnTo>
                        <a:pt x="291" y="145"/>
                      </a:lnTo>
                      <a:lnTo>
                        <a:pt x="288" y="137"/>
                      </a:lnTo>
                      <a:lnTo>
                        <a:pt x="286" y="129"/>
                      </a:lnTo>
                      <a:lnTo>
                        <a:pt x="284" y="121"/>
                      </a:lnTo>
                      <a:lnTo>
                        <a:pt x="281" y="112"/>
                      </a:lnTo>
                      <a:lnTo>
                        <a:pt x="279" y="103"/>
                      </a:lnTo>
                      <a:lnTo>
                        <a:pt x="277" y="90"/>
                      </a:lnTo>
                      <a:lnTo>
                        <a:pt x="276" y="77"/>
                      </a:lnTo>
                      <a:lnTo>
                        <a:pt x="277" y="64"/>
                      </a:lnTo>
                      <a:lnTo>
                        <a:pt x="278" y="51"/>
                      </a:lnTo>
                      <a:lnTo>
                        <a:pt x="279" y="37"/>
                      </a:lnTo>
                      <a:lnTo>
                        <a:pt x="280" y="24"/>
                      </a:lnTo>
                      <a:lnTo>
                        <a:pt x="280" y="12"/>
                      </a:lnTo>
                      <a:lnTo>
                        <a:pt x="279" y="0"/>
                      </a:lnTo>
                      <a:lnTo>
                        <a:pt x="270" y="1"/>
                      </a:lnTo>
                      <a:lnTo>
                        <a:pt x="258" y="2"/>
                      </a:lnTo>
                      <a:lnTo>
                        <a:pt x="246" y="2"/>
                      </a:lnTo>
                      <a:lnTo>
                        <a:pt x="232" y="4"/>
                      </a:lnTo>
                      <a:lnTo>
                        <a:pt x="220" y="5"/>
                      </a:lnTo>
                      <a:lnTo>
                        <a:pt x="208" y="7"/>
                      </a:lnTo>
                      <a:lnTo>
                        <a:pt x="198" y="9"/>
                      </a:lnTo>
                      <a:lnTo>
                        <a:pt x="191" y="11"/>
                      </a:lnTo>
                      <a:lnTo>
                        <a:pt x="191" y="13"/>
                      </a:lnTo>
                      <a:lnTo>
                        <a:pt x="191" y="18"/>
                      </a:lnTo>
                      <a:lnTo>
                        <a:pt x="192" y="25"/>
                      </a:lnTo>
                      <a:lnTo>
                        <a:pt x="193" y="33"/>
                      </a:lnTo>
                      <a:lnTo>
                        <a:pt x="194" y="41"/>
                      </a:lnTo>
                      <a:lnTo>
                        <a:pt x="193" y="49"/>
                      </a:lnTo>
                      <a:lnTo>
                        <a:pt x="192" y="56"/>
                      </a:lnTo>
                      <a:lnTo>
                        <a:pt x="188" y="61"/>
                      </a:lnTo>
                      <a:lnTo>
                        <a:pt x="171" y="75"/>
                      </a:lnTo>
                      <a:lnTo>
                        <a:pt x="154" y="88"/>
                      </a:lnTo>
                      <a:lnTo>
                        <a:pt x="137" y="100"/>
                      </a:lnTo>
                      <a:lnTo>
                        <a:pt x="119" y="112"/>
                      </a:lnTo>
                      <a:lnTo>
                        <a:pt x="102" y="124"/>
                      </a:lnTo>
                      <a:lnTo>
                        <a:pt x="86" y="138"/>
                      </a:lnTo>
                      <a:lnTo>
                        <a:pt x="70" y="151"/>
                      </a:lnTo>
                      <a:lnTo>
                        <a:pt x="54" y="166"/>
                      </a:lnTo>
                      <a:lnTo>
                        <a:pt x="48" y="174"/>
                      </a:lnTo>
                      <a:lnTo>
                        <a:pt x="42" y="181"/>
                      </a:lnTo>
                      <a:lnTo>
                        <a:pt x="37" y="189"/>
                      </a:lnTo>
                      <a:lnTo>
                        <a:pt x="32" y="197"/>
                      </a:lnTo>
                      <a:lnTo>
                        <a:pt x="28" y="205"/>
                      </a:lnTo>
                      <a:lnTo>
                        <a:pt x="25" y="214"/>
                      </a:lnTo>
                      <a:lnTo>
                        <a:pt x="21" y="222"/>
                      </a:lnTo>
                      <a:lnTo>
                        <a:pt x="18" y="231"/>
                      </a:lnTo>
                      <a:lnTo>
                        <a:pt x="12" y="254"/>
                      </a:lnTo>
                      <a:lnTo>
                        <a:pt x="8" y="282"/>
                      </a:lnTo>
                      <a:lnTo>
                        <a:pt x="5" y="313"/>
                      </a:lnTo>
                      <a:lnTo>
                        <a:pt x="3" y="346"/>
                      </a:lnTo>
                      <a:lnTo>
                        <a:pt x="2" y="378"/>
                      </a:lnTo>
                      <a:lnTo>
                        <a:pt x="1" y="410"/>
                      </a:lnTo>
                      <a:lnTo>
                        <a:pt x="1" y="438"/>
                      </a:lnTo>
                      <a:lnTo>
                        <a:pt x="0" y="462"/>
                      </a:lnTo>
                      <a:lnTo>
                        <a:pt x="1" y="462"/>
                      </a:lnTo>
                      <a:lnTo>
                        <a:pt x="2" y="462"/>
                      </a:lnTo>
                      <a:lnTo>
                        <a:pt x="4" y="462"/>
                      </a:lnTo>
                      <a:lnTo>
                        <a:pt x="7" y="462"/>
                      </a:lnTo>
                      <a:lnTo>
                        <a:pt x="9" y="462"/>
                      </a:lnTo>
                      <a:lnTo>
                        <a:pt x="12" y="462"/>
                      </a:lnTo>
                      <a:lnTo>
                        <a:pt x="14" y="462"/>
                      </a:lnTo>
                      <a:lnTo>
                        <a:pt x="15" y="462"/>
                      </a:lnTo>
                      <a:lnTo>
                        <a:pt x="19" y="433"/>
                      </a:lnTo>
                      <a:lnTo>
                        <a:pt x="20" y="401"/>
                      </a:lnTo>
                      <a:lnTo>
                        <a:pt x="21" y="366"/>
                      </a:lnTo>
                      <a:lnTo>
                        <a:pt x="22" y="329"/>
                      </a:lnTo>
                      <a:lnTo>
                        <a:pt x="25" y="293"/>
                      </a:lnTo>
                      <a:lnTo>
                        <a:pt x="30" y="258"/>
                      </a:lnTo>
                      <a:lnTo>
                        <a:pt x="40" y="227"/>
                      </a:lnTo>
                      <a:lnTo>
                        <a:pt x="54" y="199"/>
                      </a:lnTo>
                      <a:lnTo>
                        <a:pt x="67" y="183"/>
                      </a:lnTo>
                      <a:lnTo>
                        <a:pt x="80" y="168"/>
                      </a:lnTo>
                      <a:lnTo>
                        <a:pt x="93" y="155"/>
                      </a:lnTo>
                      <a:lnTo>
                        <a:pt x="107" y="143"/>
                      </a:lnTo>
                      <a:lnTo>
                        <a:pt x="122" y="131"/>
                      </a:lnTo>
                      <a:lnTo>
                        <a:pt x="137" y="120"/>
                      </a:lnTo>
                      <a:lnTo>
                        <a:pt x="154" y="109"/>
                      </a:lnTo>
                      <a:lnTo>
                        <a:pt x="170" y="98"/>
                      </a:lnTo>
                      <a:lnTo>
                        <a:pt x="173" y="96"/>
                      </a:lnTo>
                      <a:lnTo>
                        <a:pt x="176" y="95"/>
                      </a:lnTo>
                      <a:lnTo>
                        <a:pt x="179" y="94"/>
                      </a:lnTo>
                      <a:lnTo>
                        <a:pt x="181" y="94"/>
                      </a:lnTo>
                      <a:lnTo>
                        <a:pt x="183" y="94"/>
                      </a:lnTo>
                      <a:lnTo>
                        <a:pt x="185" y="95"/>
                      </a:lnTo>
                      <a:lnTo>
                        <a:pt x="186" y="97"/>
                      </a:lnTo>
                      <a:lnTo>
                        <a:pt x="187" y="99"/>
                      </a:lnTo>
                      <a:lnTo>
                        <a:pt x="186" y="132"/>
                      </a:lnTo>
                      <a:lnTo>
                        <a:pt x="186" y="165"/>
                      </a:lnTo>
                      <a:lnTo>
                        <a:pt x="186" y="197"/>
                      </a:lnTo>
                      <a:lnTo>
                        <a:pt x="185" y="229"/>
                      </a:lnTo>
                      <a:lnTo>
                        <a:pt x="182" y="261"/>
                      </a:lnTo>
                      <a:lnTo>
                        <a:pt x="179" y="293"/>
                      </a:lnTo>
                      <a:lnTo>
                        <a:pt x="173" y="326"/>
                      </a:lnTo>
                      <a:lnTo>
                        <a:pt x="167" y="360"/>
                      </a:lnTo>
                      <a:lnTo>
                        <a:pt x="165" y="366"/>
                      </a:lnTo>
                      <a:lnTo>
                        <a:pt x="164" y="371"/>
                      </a:lnTo>
                      <a:lnTo>
                        <a:pt x="162" y="376"/>
                      </a:lnTo>
                      <a:lnTo>
                        <a:pt x="160" y="380"/>
                      </a:lnTo>
                      <a:lnTo>
                        <a:pt x="158" y="384"/>
                      </a:lnTo>
                      <a:lnTo>
                        <a:pt x="155" y="388"/>
                      </a:lnTo>
                      <a:lnTo>
                        <a:pt x="152" y="392"/>
                      </a:lnTo>
                      <a:lnTo>
                        <a:pt x="149" y="397"/>
                      </a:lnTo>
                      <a:lnTo>
                        <a:pt x="133" y="415"/>
                      </a:lnTo>
                      <a:lnTo>
                        <a:pt x="123" y="427"/>
                      </a:lnTo>
                      <a:lnTo>
                        <a:pt x="117" y="433"/>
                      </a:lnTo>
                      <a:lnTo>
                        <a:pt x="113" y="437"/>
                      </a:lnTo>
                      <a:lnTo>
                        <a:pt x="109" y="442"/>
                      </a:lnTo>
                      <a:lnTo>
                        <a:pt x="103" y="448"/>
                      </a:lnTo>
                      <a:lnTo>
                        <a:pt x="93" y="460"/>
                      </a:lnTo>
                      <a:lnTo>
                        <a:pt x="78" y="479"/>
                      </a:lnTo>
                      <a:lnTo>
                        <a:pt x="337" y="486"/>
                      </a:lnTo>
                    </a:path>
                  </a:pathLst>
                </a:custGeom>
                <a:solidFill>
                  <a:srgbClr val="C1CE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23" name="Freeform 28"/>
                <p:cNvSpPr>
                  <a:spLocks/>
                </p:cNvSpPr>
                <p:nvPr/>
              </p:nvSpPr>
              <p:spPr bwMode="auto">
                <a:xfrm>
                  <a:off x="5073" y="1325"/>
                  <a:ext cx="358" cy="493"/>
                </a:xfrm>
                <a:custGeom>
                  <a:avLst/>
                  <a:gdLst>
                    <a:gd name="T0" fmla="*/ 319 w 358"/>
                    <a:gd name="T1" fmla="*/ 461 h 493"/>
                    <a:gd name="T2" fmla="*/ 287 w 358"/>
                    <a:gd name="T3" fmla="*/ 411 h 493"/>
                    <a:gd name="T4" fmla="*/ 270 w 358"/>
                    <a:gd name="T5" fmla="*/ 355 h 493"/>
                    <a:gd name="T6" fmla="*/ 267 w 358"/>
                    <a:gd name="T7" fmla="*/ 276 h 493"/>
                    <a:gd name="T8" fmla="*/ 269 w 358"/>
                    <a:gd name="T9" fmla="*/ 197 h 493"/>
                    <a:gd name="T10" fmla="*/ 277 w 358"/>
                    <a:gd name="T11" fmla="*/ 146 h 493"/>
                    <a:gd name="T12" fmla="*/ 284 w 358"/>
                    <a:gd name="T13" fmla="*/ 154 h 493"/>
                    <a:gd name="T14" fmla="*/ 287 w 358"/>
                    <a:gd name="T15" fmla="*/ 164 h 493"/>
                    <a:gd name="T16" fmla="*/ 292 w 358"/>
                    <a:gd name="T17" fmla="*/ 179 h 493"/>
                    <a:gd name="T18" fmla="*/ 296 w 358"/>
                    <a:gd name="T19" fmla="*/ 196 h 493"/>
                    <a:gd name="T20" fmla="*/ 298 w 358"/>
                    <a:gd name="T21" fmla="*/ 212 h 493"/>
                    <a:gd name="T22" fmla="*/ 301 w 358"/>
                    <a:gd name="T23" fmla="*/ 246 h 493"/>
                    <a:gd name="T24" fmla="*/ 302 w 358"/>
                    <a:gd name="T25" fmla="*/ 280 h 493"/>
                    <a:gd name="T26" fmla="*/ 309 w 358"/>
                    <a:gd name="T27" fmla="*/ 318 h 493"/>
                    <a:gd name="T28" fmla="*/ 326 w 358"/>
                    <a:gd name="T29" fmla="*/ 392 h 493"/>
                    <a:gd name="T30" fmla="*/ 341 w 358"/>
                    <a:gd name="T31" fmla="*/ 472 h 493"/>
                    <a:gd name="T32" fmla="*/ 352 w 358"/>
                    <a:gd name="T33" fmla="*/ 452 h 493"/>
                    <a:gd name="T34" fmla="*/ 337 w 358"/>
                    <a:gd name="T35" fmla="*/ 371 h 493"/>
                    <a:gd name="T36" fmla="*/ 323 w 358"/>
                    <a:gd name="T37" fmla="*/ 323 h 493"/>
                    <a:gd name="T38" fmla="*/ 316 w 358"/>
                    <a:gd name="T39" fmla="*/ 277 h 493"/>
                    <a:gd name="T40" fmla="*/ 313 w 358"/>
                    <a:gd name="T41" fmla="*/ 224 h 493"/>
                    <a:gd name="T42" fmla="*/ 305 w 358"/>
                    <a:gd name="T43" fmla="*/ 172 h 493"/>
                    <a:gd name="T44" fmla="*/ 296 w 358"/>
                    <a:gd name="T45" fmla="*/ 146 h 493"/>
                    <a:gd name="T46" fmla="*/ 289 w 358"/>
                    <a:gd name="T47" fmla="*/ 122 h 493"/>
                    <a:gd name="T48" fmla="*/ 282 w 358"/>
                    <a:gd name="T49" fmla="*/ 91 h 493"/>
                    <a:gd name="T50" fmla="*/ 283 w 358"/>
                    <a:gd name="T51" fmla="*/ 52 h 493"/>
                    <a:gd name="T52" fmla="*/ 285 w 358"/>
                    <a:gd name="T53" fmla="*/ 12 h 493"/>
                    <a:gd name="T54" fmla="*/ 263 w 358"/>
                    <a:gd name="T55" fmla="*/ 2 h 493"/>
                    <a:gd name="T56" fmla="*/ 224 w 358"/>
                    <a:gd name="T57" fmla="*/ 5 h 493"/>
                    <a:gd name="T58" fmla="*/ 194 w 358"/>
                    <a:gd name="T59" fmla="*/ 11 h 493"/>
                    <a:gd name="T60" fmla="*/ 195 w 358"/>
                    <a:gd name="T61" fmla="*/ 25 h 493"/>
                    <a:gd name="T62" fmla="*/ 197 w 358"/>
                    <a:gd name="T63" fmla="*/ 50 h 493"/>
                    <a:gd name="T64" fmla="*/ 174 w 358"/>
                    <a:gd name="T65" fmla="*/ 76 h 493"/>
                    <a:gd name="T66" fmla="*/ 121 w 358"/>
                    <a:gd name="T67" fmla="*/ 113 h 493"/>
                    <a:gd name="T68" fmla="*/ 71 w 358"/>
                    <a:gd name="T69" fmla="*/ 153 h 493"/>
                    <a:gd name="T70" fmla="*/ 43 w 358"/>
                    <a:gd name="T71" fmla="*/ 184 h 493"/>
                    <a:gd name="T72" fmla="*/ 29 w 358"/>
                    <a:gd name="T73" fmla="*/ 208 h 493"/>
                    <a:gd name="T74" fmla="*/ 18 w 358"/>
                    <a:gd name="T75" fmla="*/ 234 h 493"/>
                    <a:gd name="T76" fmla="*/ 5 w 358"/>
                    <a:gd name="T77" fmla="*/ 317 h 493"/>
                    <a:gd name="T78" fmla="*/ 1 w 358"/>
                    <a:gd name="T79" fmla="*/ 415 h 493"/>
                    <a:gd name="T80" fmla="*/ 1 w 358"/>
                    <a:gd name="T81" fmla="*/ 467 h 493"/>
                    <a:gd name="T82" fmla="*/ 7 w 358"/>
                    <a:gd name="T83" fmla="*/ 468 h 493"/>
                    <a:gd name="T84" fmla="*/ 14 w 358"/>
                    <a:gd name="T85" fmla="*/ 468 h 493"/>
                    <a:gd name="T86" fmla="*/ 20 w 358"/>
                    <a:gd name="T87" fmla="*/ 406 h 493"/>
                    <a:gd name="T88" fmla="*/ 25 w 358"/>
                    <a:gd name="T89" fmla="*/ 297 h 493"/>
                    <a:gd name="T90" fmla="*/ 55 w 358"/>
                    <a:gd name="T91" fmla="*/ 202 h 493"/>
                    <a:gd name="T92" fmla="*/ 95 w 358"/>
                    <a:gd name="T93" fmla="*/ 157 h 493"/>
                    <a:gd name="T94" fmla="*/ 140 w 358"/>
                    <a:gd name="T95" fmla="*/ 121 h 493"/>
                    <a:gd name="T96" fmla="*/ 176 w 358"/>
                    <a:gd name="T97" fmla="*/ 97 h 493"/>
                    <a:gd name="T98" fmla="*/ 184 w 358"/>
                    <a:gd name="T99" fmla="*/ 95 h 493"/>
                    <a:gd name="T100" fmla="*/ 190 w 358"/>
                    <a:gd name="T101" fmla="*/ 98 h 493"/>
                    <a:gd name="T102" fmla="*/ 190 w 358"/>
                    <a:gd name="T103" fmla="*/ 167 h 493"/>
                    <a:gd name="T104" fmla="*/ 185 w 358"/>
                    <a:gd name="T105" fmla="*/ 264 h 493"/>
                    <a:gd name="T106" fmla="*/ 170 w 358"/>
                    <a:gd name="T107" fmla="*/ 364 h 493"/>
                    <a:gd name="T108" fmla="*/ 165 w 358"/>
                    <a:gd name="T109" fmla="*/ 380 h 493"/>
                    <a:gd name="T110" fmla="*/ 158 w 358"/>
                    <a:gd name="T111" fmla="*/ 392 h 493"/>
                    <a:gd name="T112" fmla="*/ 136 w 358"/>
                    <a:gd name="T113" fmla="*/ 421 h 493"/>
                    <a:gd name="T114" fmla="*/ 115 w 358"/>
                    <a:gd name="T115" fmla="*/ 443 h 493"/>
                    <a:gd name="T116" fmla="*/ 95 w 358"/>
                    <a:gd name="T117" fmla="*/ 466 h 4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8"/>
                    <a:gd name="T178" fmla="*/ 0 h 493"/>
                    <a:gd name="T179" fmla="*/ 358 w 358"/>
                    <a:gd name="T180" fmla="*/ 493 h 4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8" h="493">
                      <a:moveTo>
                        <a:pt x="343" y="492"/>
                      </a:moveTo>
                      <a:lnTo>
                        <a:pt x="331" y="476"/>
                      </a:lnTo>
                      <a:lnTo>
                        <a:pt x="319" y="461"/>
                      </a:lnTo>
                      <a:lnTo>
                        <a:pt x="307" y="445"/>
                      </a:lnTo>
                      <a:lnTo>
                        <a:pt x="296" y="428"/>
                      </a:lnTo>
                      <a:lnTo>
                        <a:pt x="287" y="411"/>
                      </a:lnTo>
                      <a:lnTo>
                        <a:pt x="279" y="393"/>
                      </a:lnTo>
                      <a:lnTo>
                        <a:pt x="274" y="375"/>
                      </a:lnTo>
                      <a:lnTo>
                        <a:pt x="270" y="355"/>
                      </a:lnTo>
                      <a:lnTo>
                        <a:pt x="269" y="329"/>
                      </a:lnTo>
                      <a:lnTo>
                        <a:pt x="268" y="302"/>
                      </a:lnTo>
                      <a:lnTo>
                        <a:pt x="267" y="276"/>
                      </a:lnTo>
                      <a:lnTo>
                        <a:pt x="267" y="250"/>
                      </a:lnTo>
                      <a:lnTo>
                        <a:pt x="268" y="223"/>
                      </a:lnTo>
                      <a:lnTo>
                        <a:pt x="269" y="197"/>
                      </a:lnTo>
                      <a:lnTo>
                        <a:pt x="270" y="170"/>
                      </a:lnTo>
                      <a:lnTo>
                        <a:pt x="272" y="143"/>
                      </a:lnTo>
                      <a:lnTo>
                        <a:pt x="277" y="146"/>
                      </a:lnTo>
                      <a:lnTo>
                        <a:pt x="280" y="148"/>
                      </a:lnTo>
                      <a:lnTo>
                        <a:pt x="283" y="151"/>
                      </a:lnTo>
                      <a:lnTo>
                        <a:pt x="284" y="154"/>
                      </a:lnTo>
                      <a:lnTo>
                        <a:pt x="286" y="158"/>
                      </a:lnTo>
                      <a:lnTo>
                        <a:pt x="286" y="161"/>
                      </a:lnTo>
                      <a:lnTo>
                        <a:pt x="287" y="164"/>
                      </a:lnTo>
                      <a:lnTo>
                        <a:pt x="289" y="168"/>
                      </a:lnTo>
                      <a:lnTo>
                        <a:pt x="290" y="173"/>
                      </a:lnTo>
                      <a:lnTo>
                        <a:pt x="292" y="179"/>
                      </a:lnTo>
                      <a:lnTo>
                        <a:pt x="293" y="185"/>
                      </a:lnTo>
                      <a:lnTo>
                        <a:pt x="295" y="190"/>
                      </a:lnTo>
                      <a:lnTo>
                        <a:pt x="296" y="196"/>
                      </a:lnTo>
                      <a:lnTo>
                        <a:pt x="296" y="201"/>
                      </a:lnTo>
                      <a:lnTo>
                        <a:pt x="298" y="206"/>
                      </a:lnTo>
                      <a:lnTo>
                        <a:pt x="298" y="212"/>
                      </a:lnTo>
                      <a:lnTo>
                        <a:pt x="299" y="224"/>
                      </a:lnTo>
                      <a:lnTo>
                        <a:pt x="301" y="235"/>
                      </a:lnTo>
                      <a:lnTo>
                        <a:pt x="301" y="246"/>
                      </a:lnTo>
                      <a:lnTo>
                        <a:pt x="301" y="257"/>
                      </a:lnTo>
                      <a:lnTo>
                        <a:pt x="301" y="268"/>
                      </a:lnTo>
                      <a:lnTo>
                        <a:pt x="302" y="280"/>
                      </a:lnTo>
                      <a:lnTo>
                        <a:pt x="303" y="291"/>
                      </a:lnTo>
                      <a:lnTo>
                        <a:pt x="305" y="302"/>
                      </a:lnTo>
                      <a:lnTo>
                        <a:pt x="309" y="318"/>
                      </a:lnTo>
                      <a:lnTo>
                        <a:pt x="314" y="340"/>
                      </a:lnTo>
                      <a:lnTo>
                        <a:pt x="319" y="364"/>
                      </a:lnTo>
                      <a:lnTo>
                        <a:pt x="326" y="392"/>
                      </a:lnTo>
                      <a:lnTo>
                        <a:pt x="331" y="420"/>
                      </a:lnTo>
                      <a:lnTo>
                        <a:pt x="337" y="447"/>
                      </a:lnTo>
                      <a:lnTo>
                        <a:pt x="341" y="472"/>
                      </a:lnTo>
                      <a:lnTo>
                        <a:pt x="343" y="492"/>
                      </a:lnTo>
                      <a:lnTo>
                        <a:pt x="357" y="490"/>
                      </a:lnTo>
                      <a:lnTo>
                        <a:pt x="352" y="452"/>
                      </a:lnTo>
                      <a:lnTo>
                        <a:pt x="347" y="420"/>
                      </a:lnTo>
                      <a:lnTo>
                        <a:pt x="342" y="394"/>
                      </a:lnTo>
                      <a:lnTo>
                        <a:pt x="337" y="371"/>
                      </a:lnTo>
                      <a:lnTo>
                        <a:pt x="332" y="352"/>
                      </a:lnTo>
                      <a:lnTo>
                        <a:pt x="327" y="336"/>
                      </a:lnTo>
                      <a:lnTo>
                        <a:pt x="323" y="323"/>
                      </a:lnTo>
                      <a:lnTo>
                        <a:pt x="320" y="311"/>
                      </a:lnTo>
                      <a:lnTo>
                        <a:pt x="317" y="294"/>
                      </a:lnTo>
                      <a:lnTo>
                        <a:pt x="316" y="277"/>
                      </a:lnTo>
                      <a:lnTo>
                        <a:pt x="315" y="259"/>
                      </a:lnTo>
                      <a:lnTo>
                        <a:pt x="314" y="242"/>
                      </a:lnTo>
                      <a:lnTo>
                        <a:pt x="313" y="224"/>
                      </a:lnTo>
                      <a:lnTo>
                        <a:pt x="312" y="206"/>
                      </a:lnTo>
                      <a:lnTo>
                        <a:pt x="310" y="189"/>
                      </a:lnTo>
                      <a:lnTo>
                        <a:pt x="305" y="172"/>
                      </a:lnTo>
                      <a:lnTo>
                        <a:pt x="302" y="163"/>
                      </a:lnTo>
                      <a:lnTo>
                        <a:pt x="299" y="155"/>
                      </a:lnTo>
                      <a:lnTo>
                        <a:pt x="296" y="146"/>
                      </a:lnTo>
                      <a:lnTo>
                        <a:pt x="293" y="139"/>
                      </a:lnTo>
                      <a:lnTo>
                        <a:pt x="291" y="131"/>
                      </a:lnTo>
                      <a:lnTo>
                        <a:pt x="289" y="122"/>
                      </a:lnTo>
                      <a:lnTo>
                        <a:pt x="286" y="113"/>
                      </a:lnTo>
                      <a:lnTo>
                        <a:pt x="284" y="104"/>
                      </a:lnTo>
                      <a:lnTo>
                        <a:pt x="282" y="91"/>
                      </a:lnTo>
                      <a:lnTo>
                        <a:pt x="281" y="78"/>
                      </a:lnTo>
                      <a:lnTo>
                        <a:pt x="281" y="65"/>
                      </a:lnTo>
                      <a:lnTo>
                        <a:pt x="283" y="52"/>
                      </a:lnTo>
                      <a:lnTo>
                        <a:pt x="284" y="38"/>
                      </a:lnTo>
                      <a:lnTo>
                        <a:pt x="285" y="25"/>
                      </a:lnTo>
                      <a:lnTo>
                        <a:pt x="285" y="12"/>
                      </a:lnTo>
                      <a:lnTo>
                        <a:pt x="284" y="0"/>
                      </a:lnTo>
                      <a:lnTo>
                        <a:pt x="274" y="1"/>
                      </a:lnTo>
                      <a:lnTo>
                        <a:pt x="263" y="2"/>
                      </a:lnTo>
                      <a:lnTo>
                        <a:pt x="250" y="2"/>
                      </a:lnTo>
                      <a:lnTo>
                        <a:pt x="236" y="4"/>
                      </a:lnTo>
                      <a:lnTo>
                        <a:pt x="224" y="5"/>
                      </a:lnTo>
                      <a:lnTo>
                        <a:pt x="212" y="7"/>
                      </a:lnTo>
                      <a:lnTo>
                        <a:pt x="202" y="9"/>
                      </a:lnTo>
                      <a:lnTo>
                        <a:pt x="194" y="11"/>
                      </a:lnTo>
                      <a:lnTo>
                        <a:pt x="194" y="13"/>
                      </a:lnTo>
                      <a:lnTo>
                        <a:pt x="194" y="19"/>
                      </a:lnTo>
                      <a:lnTo>
                        <a:pt x="195" y="25"/>
                      </a:lnTo>
                      <a:lnTo>
                        <a:pt x="196" y="33"/>
                      </a:lnTo>
                      <a:lnTo>
                        <a:pt x="197" y="41"/>
                      </a:lnTo>
                      <a:lnTo>
                        <a:pt x="197" y="50"/>
                      </a:lnTo>
                      <a:lnTo>
                        <a:pt x="195" y="57"/>
                      </a:lnTo>
                      <a:lnTo>
                        <a:pt x="191" y="62"/>
                      </a:lnTo>
                      <a:lnTo>
                        <a:pt x="174" y="76"/>
                      </a:lnTo>
                      <a:lnTo>
                        <a:pt x="157" y="89"/>
                      </a:lnTo>
                      <a:lnTo>
                        <a:pt x="139" y="101"/>
                      </a:lnTo>
                      <a:lnTo>
                        <a:pt x="121" y="113"/>
                      </a:lnTo>
                      <a:lnTo>
                        <a:pt x="104" y="126"/>
                      </a:lnTo>
                      <a:lnTo>
                        <a:pt x="87" y="139"/>
                      </a:lnTo>
                      <a:lnTo>
                        <a:pt x="71" y="153"/>
                      </a:lnTo>
                      <a:lnTo>
                        <a:pt x="55" y="168"/>
                      </a:lnTo>
                      <a:lnTo>
                        <a:pt x="49" y="176"/>
                      </a:lnTo>
                      <a:lnTo>
                        <a:pt x="43" y="184"/>
                      </a:lnTo>
                      <a:lnTo>
                        <a:pt x="38" y="191"/>
                      </a:lnTo>
                      <a:lnTo>
                        <a:pt x="33" y="199"/>
                      </a:lnTo>
                      <a:lnTo>
                        <a:pt x="29" y="208"/>
                      </a:lnTo>
                      <a:lnTo>
                        <a:pt x="25" y="217"/>
                      </a:lnTo>
                      <a:lnTo>
                        <a:pt x="22" y="225"/>
                      </a:lnTo>
                      <a:lnTo>
                        <a:pt x="18" y="234"/>
                      </a:lnTo>
                      <a:lnTo>
                        <a:pt x="12" y="257"/>
                      </a:lnTo>
                      <a:lnTo>
                        <a:pt x="8" y="286"/>
                      </a:lnTo>
                      <a:lnTo>
                        <a:pt x="5" y="317"/>
                      </a:lnTo>
                      <a:lnTo>
                        <a:pt x="3" y="350"/>
                      </a:lnTo>
                      <a:lnTo>
                        <a:pt x="2" y="383"/>
                      </a:lnTo>
                      <a:lnTo>
                        <a:pt x="1" y="415"/>
                      </a:lnTo>
                      <a:lnTo>
                        <a:pt x="1" y="443"/>
                      </a:lnTo>
                      <a:lnTo>
                        <a:pt x="0" y="467"/>
                      </a:lnTo>
                      <a:lnTo>
                        <a:pt x="1" y="467"/>
                      </a:lnTo>
                      <a:lnTo>
                        <a:pt x="2" y="467"/>
                      </a:lnTo>
                      <a:lnTo>
                        <a:pt x="4" y="467"/>
                      </a:lnTo>
                      <a:lnTo>
                        <a:pt x="7" y="468"/>
                      </a:lnTo>
                      <a:lnTo>
                        <a:pt x="10" y="468"/>
                      </a:lnTo>
                      <a:lnTo>
                        <a:pt x="13" y="468"/>
                      </a:lnTo>
                      <a:lnTo>
                        <a:pt x="14" y="468"/>
                      </a:lnTo>
                      <a:lnTo>
                        <a:pt x="16" y="468"/>
                      </a:lnTo>
                      <a:lnTo>
                        <a:pt x="19" y="439"/>
                      </a:lnTo>
                      <a:lnTo>
                        <a:pt x="20" y="406"/>
                      </a:lnTo>
                      <a:lnTo>
                        <a:pt x="21" y="370"/>
                      </a:lnTo>
                      <a:lnTo>
                        <a:pt x="22" y="333"/>
                      </a:lnTo>
                      <a:lnTo>
                        <a:pt x="25" y="297"/>
                      </a:lnTo>
                      <a:lnTo>
                        <a:pt x="31" y="262"/>
                      </a:lnTo>
                      <a:lnTo>
                        <a:pt x="40" y="230"/>
                      </a:lnTo>
                      <a:lnTo>
                        <a:pt x="55" y="202"/>
                      </a:lnTo>
                      <a:lnTo>
                        <a:pt x="68" y="185"/>
                      </a:lnTo>
                      <a:lnTo>
                        <a:pt x="81" y="170"/>
                      </a:lnTo>
                      <a:lnTo>
                        <a:pt x="95" y="157"/>
                      </a:lnTo>
                      <a:lnTo>
                        <a:pt x="109" y="145"/>
                      </a:lnTo>
                      <a:lnTo>
                        <a:pt x="124" y="133"/>
                      </a:lnTo>
                      <a:lnTo>
                        <a:pt x="140" y="121"/>
                      </a:lnTo>
                      <a:lnTo>
                        <a:pt x="157" y="110"/>
                      </a:lnTo>
                      <a:lnTo>
                        <a:pt x="173" y="99"/>
                      </a:lnTo>
                      <a:lnTo>
                        <a:pt x="176" y="97"/>
                      </a:lnTo>
                      <a:lnTo>
                        <a:pt x="179" y="96"/>
                      </a:lnTo>
                      <a:lnTo>
                        <a:pt x="182" y="95"/>
                      </a:lnTo>
                      <a:lnTo>
                        <a:pt x="184" y="95"/>
                      </a:lnTo>
                      <a:lnTo>
                        <a:pt x="187" y="95"/>
                      </a:lnTo>
                      <a:lnTo>
                        <a:pt x="188" y="97"/>
                      </a:lnTo>
                      <a:lnTo>
                        <a:pt x="190" y="98"/>
                      </a:lnTo>
                      <a:lnTo>
                        <a:pt x="190" y="100"/>
                      </a:lnTo>
                      <a:lnTo>
                        <a:pt x="190" y="134"/>
                      </a:lnTo>
                      <a:lnTo>
                        <a:pt x="190" y="167"/>
                      </a:lnTo>
                      <a:lnTo>
                        <a:pt x="189" y="199"/>
                      </a:lnTo>
                      <a:lnTo>
                        <a:pt x="188" y="232"/>
                      </a:lnTo>
                      <a:lnTo>
                        <a:pt x="185" y="264"/>
                      </a:lnTo>
                      <a:lnTo>
                        <a:pt x="182" y="297"/>
                      </a:lnTo>
                      <a:lnTo>
                        <a:pt x="176" y="330"/>
                      </a:lnTo>
                      <a:lnTo>
                        <a:pt x="170" y="364"/>
                      </a:lnTo>
                      <a:lnTo>
                        <a:pt x="168" y="371"/>
                      </a:lnTo>
                      <a:lnTo>
                        <a:pt x="167" y="376"/>
                      </a:lnTo>
                      <a:lnTo>
                        <a:pt x="165" y="380"/>
                      </a:lnTo>
                      <a:lnTo>
                        <a:pt x="163" y="385"/>
                      </a:lnTo>
                      <a:lnTo>
                        <a:pt x="161" y="389"/>
                      </a:lnTo>
                      <a:lnTo>
                        <a:pt x="158" y="392"/>
                      </a:lnTo>
                      <a:lnTo>
                        <a:pt x="155" y="397"/>
                      </a:lnTo>
                      <a:lnTo>
                        <a:pt x="152" y="401"/>
                      </a:lnTo>
                      <a:lnTo>
                        <a:pt x="136" y="421"/>
                      </a:lnTo>
                      <a:lnTo>
                        <a:pt x="125" y="432"/>
                      </a:lnTo>
                      <a:lnTo>
                        <a:pt x="119" y="439"/>
                      </a:lnTo>
                      <a:lnTo>
                        <a:pt x="115" y="443"/>
                      </a:lnTo>
                      <a:lnTo>
                        <a:pt x="110" y="447"/>
                      </a:lnTo>
                      <a:lnTo>
                        <a:pt x="104" y="454"/>
                      </a:lnTo>
                      <a:lnTo>
                        <a:pt x="95" y="466"/>
                      </a:lnTo>
                      <a:lnTo>
                        <a:pt x="80" y="485"/>
                      </a:lnTo>
                      <a:lnTo>
                        <a:pt x="343" y="49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24" name="Freeform 29"/>
                <p:cNvSpPr>
                  <a:spLocks/>
                </p:cNvSpPr>
                <p:nvPr/>
              </p:nvSpPr>
              <p:spPr bwMode="auto">
                <a:xfrm>
                  <a:off x="5203" y="1781"/>
                  <a:ext cx="148" cy="34"/>
                </a:xfrm>
                <a:custGeom>
                  <a:avLst/>
                  <a:gdLst>
                    <a:gd name="T0" fmla="*/ 0 w 148"/>
                    <a:gd name="T1" fmla="*/ 28 h 34"/>
                    <a:gd name="T2" fmla="*/ 9 w 148"/>
                    <a:gd name="T3" fmla="*/ 23 h 34"/>
                    <a:gd name="T4" fmla="*/ 17 w 148"/>
                    <a:gd name="T5" fmla="*/ 18 h 34"/>
                    <a:gd name="T6" fmla="*/ 25 w 148"/>
                    <a:gd name="T7" fmla="*/ 14 h 34"/>
                    <a:gd name="T8" fmla="*/ 34 w 148"/>
                    <a:gd name="T9" fmla="*/ 11 h 34"/>
                    <a:gd name="T10" fmla="*/ 42 w 148"/>
                    <a:gd name="T11" fmla="*/ 8 h 34"/>
                    <a:gd name="T12" fmla="*/ 50 w 148"/>
                    <a:gd name="T13" fmla="*/ 5 h 34"/>
                    <a:gd name="T14" fmla="*/ 57 w 148"/>
                    <a:gd name="T15" fmla="*/ 3 h 34"/>
                    <a:gd name="T16" fmla="*/ 65 w 148"/>
                    <a:gd name="T17" fmla="*/ 2 h 34"/>
                    <a:gd name="T18" fmla="*/ 70 w 148"/>
                    <a:gd name="T19" fmla="*/ 1 h 34"/>
                    <a:gd name="T20" fmla="*/ 75 w 148"/>
                    <a:gd name="T21" fmla="*/ 1 h 34"/>
                    <a:gd name="T22" fmla="*/ 80 w 148"/>
                    <a:gd name="T23" fmla="*/ 0 h 34"/>
                    <a:gd name="T24" fmla="*/ 85 w 148"/>
                    <a:gd name="T25" fmla="*/ 0 h 34"/>
                    <a:gd name="T26" fmla="*/ 90 w 148"/>
                    <a:gd name="T27" fmla="*/ 1 h 34"/>
                    <a:gd name="T28" fmla="*/ 95 w 148"/>
                    <a:gd name="T29" fmla="*/ 2 h 34"/>
                    <a:gd name="T30" fmla="*/ 101 w 148"/>
                    <a:gd name="T31" fmla="*/ 3 h 34"/>
                    <a:gd name="T32" fmla="*/ 105 w 148"/>
                    <a:gd name="T33" fmla="*/ 6 h 34"/>
                    <a:gd name="T34" fmla="*/ 114 w 148"/>
                    <a:gd name="T35" fmla="*/ 10 h 34"/>
                    <a:gd name="T36" fmla="*/ 122 w 148"/>
                    <a:gd name="T37" fmla="*/ 14 h 34"/>
                    <a:gd name="T38" fmla="*/ 129 w 148"/>
                    <a:gd name="T39" fmla="*/ 17 h 34"/>
                    <a:gd name="T40" fmla="*/ 135 w 148"/>
                    <a:gd name="T41" fmla="*/ 20 h 34"/>
                    <a:gd name="T42" fmla="*/ 140 w 148"/>
                    <a:gd name="T43" fmla="*/ 22 h 34"/>
                    <a:gd name="T44" fmla="*/ 144 w 148"/>
                    <a:gd name="T45" fmla="*/ 25 h 34"/>
                    <a:gd name="T46" fmla="*/ 146 w 148"/>
                    <a:gd name="T47" fmla="*/ 29 h 34"/>
                    <a:gd name="T48" fmla="*/ 147 w 148"/>
                    <a:gd name="T49" fmla="*/ 33 h 34"/>
                    <a:gd name="T50" fmla="*/ 0 w 148"/>
                    <a:gd name="T51" fmla="*/ 28 h 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34"/>
                    <a:gd name="T80" fmla="*/ 148 w 148"/>
                    <a:gd name="T81" fmla="*/ 34 h 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34">
                      <a:moveTo>
                        <a:pt x="0" y="28"/>
                      </a:moveTo>
                      <a:lnTo>
                        <a:pt x="9" y="23"/>
                      </a:lnTo>
                      <a:lnTo>
                        <a:pt x="17" y="18"/>
                      </a:lnTo>
                      <a:lnTo>
                        <a:pt x="25" y="14"/>
                      </a:lnTo>
                      <a:lnTo>
                        <a:pt x="34" y="11"/>
                      </a:lnTo>
                      <a:lnTo>
                        <a:pt x="42" y="8"/>
                      </a:lnTo>
                      <a:lnTo>
                        <a:pt x="50" y="5"/>
                      </a:lnTo>
                      <a:lnTo>
                        <a:pt x="57" y="3"/>
                      </a:lnTo>
                      <a:lnTo>
                        <a:pt x="65" y="2"/>
                      </a:lnTo>
                      <a:lnTo>
                        <a:pt x="70" y="1"/>
                      </a:lnTo>
                      <a:lnTo>
                        <a:pt x="75" y="1"/>
                      </a:lnTo>
                      <a:lnTo>
                        <a:pt x="80" y="0"/>
                      </a:lnTo>
                      <a:lnTo>
                        <a:pt x="85" y="0"/>
                      </a:lnTo>
                      <a:lnTo>
                        <a:pt x="90" y="1"/>
                      </a:lnTo>
                      <a:lnTo>
                        <a:pt x="95" y="2"/>
                      </a:lnTo>
                      <a:lnTo>
                        <a:pt x="101" y="3"/>
                      </a:lnTo>
                      <a:lnTo>
                        <a:pt x="105" y="6"/>
                      </a:lnTo>
                      <a:lnTo>
                        <a:pt x="114" y="10"/>
                      </a:lnTo>
                      <a:lnTo>
                        <a:pt x="122" y="14"/>
                      </a:lnTo>
                      <a:lnTo>
                        <a:pt x="129" y="17"/>
                      </a:lnTo>
                      <a:lnTo>
                        <a:pt x="135" y="20"/>
                      </a:lnTo>
                      <a:lnTo>
                        <a:pt x="140" y="22"/>
                      </a:lnTo>
                      <a:lnTo>
                        <a:pt x="144" y="25"/>
                      </a:lnTo>
                      <a:lnTo>
                        <a:pt x="146" y="29"/>
                      </a:lnTo>
                      <a:lnTo>
                        <a:pt x="147" y="33"/>
                      </a:lnTo>
                      <a:lnTo>
                        <a:pt x="0" y="28"/>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25" name="Freeform 30"/>
                <p:cNvSpPr>
                  <a:spLocks/>
                </p:cNvSpPr>
                <p:nvPr/>
              </p:nvSpPr>
              <p:spPr bwMode="auto">
                <a:xfrm>
                  <a:off x="5203" y="1781"/>
                  <a:ext cx="154" cy="40"/>
                </a:xfrm>
                <a:custGeom>
                  <a:avLst/>
                  <a:gdLst>
                    <a:gd name="T0" fmla="*/ 0 w 154"/>
                    <a:gd name="T1" fmla="*/ 34 h 40"/>
                    <a:gd name="T2" fmla="*/ 9 w 154"/>
                    <a:gd name="T3" fmla="*/ 28 h 40"/>
                    <a:gd name="T4" fmla="*/ 17 w 154"/>
                    <a:gd name="T5" fmla="*/ 22 h 40"/>
                    <a:gd name="T6" fmla="*/ 26 w 154"/>
                    <a:gd name="T7" fmla="*/ 17 h 40"/>
                    <a:gd name="T8" fmla="*/ 35 w 154"/>
                    <a:gd name="T9" fmla="*/ 13 h 40"/>
                    <a:gd name="T10" fmla="*/ 43 w 154"/>
                    <a:gd name="T11" fmla="*/ 9 h 40"/>
                    <a:gd name="T12" fmla="*/ 52 w 154"/>
                    <a:gd name="T13" fmla="*/ 6 h 40"/>
                    <a:gd name="T14" fmla="*/ 60 w 154"/>
                    <a:gd name="T15" fmla="*/ 4 h 40"/>
                    <a:gd name="T16" fmla="*/ 67 w 154"/>
                    <a:gd name="T17" fmla="*/ 2 h 40"/>
                    <a:gd name="T18" fmla="*/ 73 w 154"/>
                    <a:gd name="T19" fmla="*/ 1 h 40"/>
                    <a:gd name="T20" fmla="*/ 78 w 154"/>
                    <a:gd name="T21" fmla="*/ 1 h 40"/>
                    <a:gd name="T22" fmla="*/ 83 w 154"/>
                    <a:gd name="T23" fmla="*/ 0 h 40"/>
                    <a:gd name="T24" fmla="*/ 89 w 154"/>
                    <a:gd name="T25" fmla="*/ 0 h 40"/>
                    <a:gd name="T26" fmla="*/ 94 w 154"/>
                    <a:gd name="T27" fmla="*/ 1 h 40"/>
                    <a:gd name="T28" fmla="*/ 99 w 154"/>
                    <a:gd name="T29" fmla="*/ 2 h 40"/>
                    <a:gd name="T30" fmla="*/ 105 w 154"/>
                    <a:gd name="T31" fmla="*/ 4 h 40"/>
                    <a:gd name="T32" fmla="*/ 110 w 154"/>
                    <a:gd name="T33" fmla="*/ 7 h 40"/>
                    <a:gd name="T34" fmla="*/ 119 w 154"/>
                    <a:gd name="T35" fmla="*/ 12 h 40"/>
                    <a:gd name="T36" fmla="*/ 127 w 154"/>
                    <a:gd name="T37" fmla="*/ 16 h 40"/>
                    <a:gd name="T38" fmla="*/ 134 w 154"/>
                    <a:gd name="T39" fmla="*/ 20 h 40"/>
                    <a:gd name="T40" fmla="*/ 141 w 154"/>
                    <a:gd name="T41" fmla="*/ 23 h 40"/>
                    <a:gd name="T42" fmla="*/ 146 w 154"/>
                    <a:gd name="T43" fmla="*/ 26 h 40"/>
                    <a:gd name="T44" fmla="*/ 150 w 154"/>
                    <a:gd name="T45" fmla="*/ 30 h 40"/>
                    <a:gd name="T46" fmla="*/ 152 w 154"/>
                    <a:gd name="T47" fmla="*/ 34 h 40"/>
                    <a:gd name="T48" fmla="*/ 153 w 154"/>
                    <a:gd name="T49" fmla="*/ 39 h 40"/>
                    <a:gd name="T50" fmla="*/ 0 w 154"/>
                    <a:gd name="T51" fmla="*/ 34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4"/>
                    <a:gd name="T79" fmla="*/ 0 h 40"/>
                    <a:gd name="T80" fmla="*/ 154 w 154"/>
                    <a:gd name="T81" fmla="*/ 40 h 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4" h="40">
                      <a:moveTo>
                        <a:pt x="0" y="34"/>
                      </a:moveTo>
                      <a:lnTo>
                        <a:pt x="9" y="28"/>
                      </a:lnTo>
                      <a:lnTo>
                        <a:pt x="17" y="22"/>
                      </a:lnTo>
                      <a:lnTo>
                        <a:pt x="26" y="17"/>
                      </a:lnTo>
                      <a:lnTo>
                        <a:pt x="35" y="13"/>
                      </a:lnTo>
                      <a:lnTo>
                        <a:pt x="43" y="9"/>
                      </a:lnTo>
                      <a:lnTo>
                        <a:pt x="52" y="6"/>
                      </a:lnTo>
                      <a:lnTo>
                        <a:pt x="60" y="4"/>
                      </a:lnTo>
                      <a:lnTo>
                        <a:pt x="67" y="2"/>
                      </a:lnTo>
                      <a:lnTo>
                        <a:pt x="73" y="1"/>
                      </a:lnTo>
                      <a:lnTo>
                        <a:pt x="78" y="1"/>
                      </a:lnTo>
                      <a:lnTo>
                        <a:pt x="83" y="0"/>
                      </a:lnTo>
                      <a:lnTo>
                        <a:pt x="89" y="0"/>
                      </a:lnTo>
                      <a:lnTo>
                        <a:pt x="94" y="1"/>
                      </a:lnTo>
                      <a:lnTo>
                        <a:pt x="99" y="2"/>
                      </a:lnTo>
                      <a:lnTo>
                        <a:pt x="105" y="4"/>
                      </a:lnTo>
                      <a:lnTo>
                        <a:pt x="110" y="7"/>
                      </a:lnTo>
                      <a:lnTo>
                        <a:pt x="119" y="12"/>
                      </a:lnTo>
                      <a:lnTo>
                        <a:pt x="127" y="16"/>
                      </a:lnTo>
                      <a:lnTo>
                        <a:pt x="134" y="20"/>
                      </a:lnTo>
                      <a:lnTo>
                        <a:pt x="141" y="23"/>
                      </a:lnTo>
                      <a:lnTo>
                        <a:pt x="146" y="26"/>
                      </a:lnTo>
                      <a:lnTo>
                        <a:pt x="150" y="30"/>
                      </a:lnTo>
                      <a:lnTo>
                        <a:pt x="152" y="34"/>
                      </a:lnTo>
                      <a:lnTo>
                        <a:pt x="153" y="39"/>
                      </a:lnTo>
                      <a:lnTo>
                        <a:pt x="0" y="3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26" name="Freeform 31"/>
                <p:cNvSpPr>
                  <a:spLocks/>
                </p:cNvSpPr>
                <p:nvPr/>
              </p:nvSpPr>
              <p:spPr bwMode="auto">
                <a:xfrm>
                  <a:off x="5294" y="1299"/>
                  <a:ext cx="37" cy="14"/>
                </a:xfrm>
                <a:custGeom>
                  <a:avLst/>
                  <a:gdLst>
                    <a:gd name="T0" fmla="*/ 18 w 37"/>
                    <a:gd name="T1" fmla="*/ 13 h 14"/>
                    <a:gd name="T2" fmla="*/ 22 w 37"/>
                    <a:gd name="T3" fmla="*/ 13 h 14"/>
                    <a:gd name="T4" fmla="*/ 25 w 37"/>
                    <a:gd name="T5" fmla="*/ 13 h 14"/>
                    <a:gd name="T6" fmla="*/ 28 w 37"/>
                    <a:gd name="T7" fmla="*/ 12 h 14"/>
                    <a:gd name="T8" fmla="*/ 31 w 37"/>
                    <a:gd name="T9" fmla="*/ 11 h 14"/>
                    <a:gd name="T10" fmla="*/ 33 w 37"/>
                    <a:gd name="T11" fmla="*/ 10 h 14"/>
                    <a:gd name="T12" fmla="*/ 34 w 37"/>
                    <a:gd name="T13" fmla="*/ 9 h 14"/>
                    <a:gd name="T14" fmla="*/ 35 w 37"/>
                    <a:gd name="T15" fmla="*/ 8 h 14"/>
                    <a:gd name="T16" fmla="*/ 36 w 37"/>
                    <a:gd name="T17" fmla="*/ 6 h 14"/>
                    <a:gd name="T18" fmla="*/ 35 w 37"/>
                    <a:gd name="T19" fmla="*/ 5 h 14"/>
                    <a:gd name="T20" fmla="*/ 34 w 37"/>
                    <a:gd name="T21" fmla="*/ 4 h 14"/>
                    <a:gd name="T22" fmla="*/ 33 w 37"/>
                    <a:gd name="T23" fmla="*/ 3 h 14"/>
                    <a:gd name="T24" fmla="*/ 31 w 37"/>
                    <a:gd name="T25" fmla="*/ 2 h 14"/>
                    <a:gd name="T26" fmla="*/ 28 w 37"/>
                    <a:gd name="T27" fmla="*/ 1 h 14"/>
                    <a:gd name="T28" fmla="*/ 25 w 37"/>
                    <a:gd name="T29" fmla="*/ 0 h 14"/>
                    <a:gd name="T30" fmla="*/ 22 w 37"/>
                    <a:gd name="T31" fmla="*/ 0 h 14"/>
                    <a:gd name="T32" fmla="*/ 18 w 37"/>
                    <a:gd name="T33" fmla="*/ 0 h 14"/>
                    <a:gd name="T34" fmla="*/ 14 w 37"/>
                    <a:gd name="T35" fmla="*/ 0 h 14"/>
                    <a:gd name="T36" fmla="*/ 10 w 37"/>
                    <a:gd name="T37" fmla="*/ 1 h 14"/>
                    <a:gd name="T38" fmla="*/ 7 w 37"/>
                    <a:gd name="T39" fmla="*/ 2 h 14"/>
                    <a:gd name="T40" fmla="*/ 5 w 37"/>
                    <a:gd name="T41" fmla="*/ 3 h 14"/>
                    <a:gd name="T42" fmla="*/ 3 w 37"/>
                    <a:gd name="T43" fmla="*/ 5 h 14"/>
                    <a:gd name="T44" fmla="*/ 1 w 37"/>
                    <a:gd name="T45" fmla="*/ 5 h 14"/>
                    <a:gd name="T46" fmla="*/ 1 w 37"/>
                    <a:gd name="T47" fmla="*/ 6 h 14"/>
                    <a:gd name="T48" fmla="*/ 0 w 37"/>
                    <a:gd name="T49" fmla="*/ 6 h 14"/>
                    <a:gd name="T50" fmla="*/ 1 w 37"/>
                    <a:gd name="T51" fmla="*/ 8 h 14"/>
                    <a:gd name="T52" fmla="*/ 2 w 37"/>
                    <a:gd name="T53" fmla="*/ 9 h 14"/>
                    <a:gd name="T54" fmla="*/ 3 w 37"/>
                    <a:gd name="T55" fmla="*/ 10 h 14"/>
                    <a:gd name="T56" fmla="*/ 5 w 37"/>
                    <a:gd name="T57" fmla="*/ 11 h 14"/>
                    <a:gd name="T58" fmla="*/ 8 w 37"/>
                    <a:gd name="T59" fmla="*/ 12 h 14"/>
                    <a:gd name="T60" fmla="*/ 11 w 37"/>
                    <a:gd name="T61" fmla="*/ 13 h 14"/>
                    <a:gd name="T62" fmla="*/ 14 w 37"/>
                    <a:gd name="T63" fmla="*/ 13 h 14"/>
                    <a:gd name="T64" fmla="*/ 18 w 37"/>
                    <a:gd name="T65" fmla="*/ 13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14"/>
                    <a:gd name="T101" fmla="*/ 37 w 37"/>
                    <a:gd name="T102" fmla="*/ 14 h 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14">
                      <a:moveTo>
                        <a:pt x="18" y="13"/>
                      </a:moveTo>
                      <a:lnTo>
                        <a:pt x="22" y="13"/>
                      </a:lnTo>
                      <a:lnTo>
                        <a:pt x="25" y="13"/>
                      </a:lnTo>
                      <a:lnTo>
                        <a:pt x="28" y="12"/>
                      </a:lnTo>
                      <a:lnTo>
                        <a:pt x="31" y="11"/>
                      </a:lnTo>
                      <a:lnTo>
                        <a:pt x="33" y="10"/>
                      </a:lnTo>
                      <a:lnTo>
                        <a:pt x="34" y="9"/>
                      </a:lnTo>
                      <a:lnTo>
                        <a:pt x="35" y="8"/>
                      </a:lnTo>
                      <a:lnTo>
                        <a:pt x="36" y="6"/>
                      </a:lnTo>
                      <a:lnTo>
                        <a:pt x="35" y="5"/>
                      </a:lnTo>
                      <a:lnTo>
                        <a:pt x="34" y="4"/>
                      </a:lnTo>
                      <a:lnTo>
                        <a:pt x="33" y="3"/>
                      </a:lnTo>
                      <a:lnTo>
                        <a:pt x="31" y="2"/>
                      </a:lnTo>
                      <a:lnTo>
                        <a:pt x="28" y="1"/>
                      </a:lnTo>
                      <a:lnTo>
                        <a:pt x="25" y="0"/>
                      </a:lnTo>
                      <a:lnTo>
                        <a:pt x="22" y="0"/>
                      </a:lnTo>
                      <a:lnTo>
                        <a:pt x="18" y="0"/>
                      </a:lnTo>
                      <a:lnTo>
                        <a:pt x="14" y="0"/>
                      </a:lnTo>
                      <a:lnTo>
                        <a:pt x="10" y="1"/>
                      </a:lnTo>
                      <a:lnTo>
                        <a:pt x="7" y="2"/>
                      </a:lnTo>
                      <a:lnTo>
                        <a:pt x="5" y="3"/>
                      </a:lnTo>
                      <a:lnTo>
                        <a:pt x="3" y="5"/>
                      </a:lnTo>
                      <a:lnTo>
                        <a:pt x="1" y="5"/>
                      </a:lnTo>
                      <a:lnTo>
                        <a:pt x="1" y="6"/>
                      </a:lnTo>
                      <a:lnTo>
                        <a:pt x="0" y="6"/>
                      </a:lnTo>
                      <a:lnTo>
                        <a:pt x="1" y="8"/>
                      </a:lnTo>
                      <a:lnTo>
                        <a:pt x="2" y="9"/>
                      </a:lnTo>
                      <a:lnTo>
                        <a:pt x="3" y="10"/>
                      </a:lnTo>
                      <a:lnTo>
                        <a:pt x="5" y="11"/>
                      </a:lnTo>
                      <a:lnTo>
                        <a:pt x="8" y="12"/>
                      </a:lnTo>
                      <a:lnTo>
                        <a:pt x="11" y="13"/>
                      </a:lnTo>
                      <a:lnTo>
                        <a:pt x="14" y="13"/>
                      </a:lnTo>
                      <a:lnTo>
                        <a:pt x="18" y="13"/>
                      </a:lnTo>
                    </a:path>
                  </a:pathLst>
                </a:custGeom>
                <a:solidFill>
                  <a:srgbClr val="00279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27" name="Freeform 32"/>
                <p:cNvSpPr>
                  <a:spLocks/>
                </p:cNvSpPr>
                <p:nvPr/>
              </p:nvSpPr>
              <p:spPr bwMode="auto">
                <a:xfrm>
                  <a:off x="5294" y="1299"/>
                  <a:ext cx="43" cy="20"/>
                </a:xfrm>
                <a:custGeom>
                  <a:avLst/>
                  <a:gdLst>
                    <a:gd name="T0" fmla="*/ 21 w 43"/>
                    <a:gd name="T1" fmla="*/ 19 h 20"/>
                    <a:gd name="T2" fmla="*/ 25 w 43"/>
                    <a:gd name="T3" fmla="*/ 19 h 20"/>
                    <a:gd name="T4" fmla="*/ 29 w 43"/>
                    <a:gd name="T5" fmla="*/ 18 h 20"/>
                    <a:gd name="T6" fmla="*/ 32 w 43"/>
                    <a:gd name="T7" fmla="*/ 17 h 20"/>
                    <a:gd name="T8" fmla="*/ 36 w 43"/>
                    <a:gd name="T9" fmla="*/ 16 h 20"/>
                    <a:gd name="T10" fmla="*/ 38 w 43"/>
                    <a:gd name="T11" fmla="*/ 15 h 20"/>
                    <a:gd name="T12" fmla="*/ 40 w 43"/>
                    <a:gd name="T13" fmla="*/ 13 h 20"/>
                    <a:gd name="T14" fmla="*/ 41 w 43"/>
                    <a:gd name="T15" fmla="*/ 11 h 20"/>
                    <a:gd name="T16" fmla="*/ 42 w 43"/>
                    <a:gd name="T17" fmla="*/ 9 h 20"/>
                    <a:gd name="T18" fmla="*/ 41 w 43"/>
                    <a:gd name="T19" fmla="*/ 7 h 20"/>
                    <a:gd name="T20" fmla="*/ 40 w 43"/>
                    <a:gd name="T21" fmla="*/ 6 h 20"/>
                    <a:gd name="T22" fmla="*/ 38 w 43"/>
                    <a:gd name="T23" fmla="*/ 4 h 20"/>
                    <a:gd name="T24" fmla="*/ 36 w 43"/>
                    <a:gd name="T25" fmla="*/ 2 h 20"/>
                    <a:gd name="T26" fmla="*/ 32 w 43"/>
                    <a:gd name="T27" fmla="*/ 1 h 20"/>
                    <a:gd name="T28" fmla="*/ 29 w 43"/>
                    <a:gd name="T29" fmla="*/ 1 h 20"/>
                    <a:gd name="T30" fmla="*/ 25 w 43"/>
                    <a:gd name="T31" fmla="*/ 0 h 20"/>
                    <a:gd name="T32" fmla="*/ 21 w 43"/>
                    <a:gd name="T33" fmla="*/ 0 h 20"/>
                    <a:gd name="T34" fmla="*/ 16 w 43"/>
                    <a:gd name="T35" fmla="*/ 0 h 20"/>
                    <a:gd name="T36" fmla="*/ 12 w 43"/>
                    <a:gd name="T37" fmla="*/ 1 h 20"/>
                    <a:gd name="T38" fmla="*/ 8 w 43"/>
                    <a:gd name="T39" fmla="*/ 3 h 20"/>
                    <a:gd name="T40" fmla="*/ 5 w 43"/>
                    <a:gd name="T41" fmla="*/ 5 h 20"/>
                    <a:gd name="T42" fmla="*/ 3 w 43"/>
                    <a:gd name="T43" fmla="*/ 7 h 20"/>
                    <a:gd name="T44" fmla="*/ 1 w 43"/>
                    <a:gd name="T45" fmla="*/ 8 h 20"/>
                    <a:gd name="T46" fmla="*/ 1 w 43"/>
                    <a:gd name="T47" fmla="*/ 9 h 20"/>
                    <a:gd name="T48" fmla="*/ 0 w 43"/>
                    <a:gd name="T49" fmla="*/ 9 h 20"/>
                    <a:gd name="T50" fmla="*/ 1 w 43"/>
                    <a:gd name="T51" fmla="*/ 12 h 20"/>
                    <a:gd name="T52" fmla="*/ 2 w 43"/>
                    <a:gd name="T53" fmla="*/ 13 h 20"/>
                    <a:gd name="T54" fmla="*/ 4 w 43"/>
                    <a:gd name="T55" fmla="*/ 15 h 20"/>
                    <a:gd name="T56" fmla="*/ 6 w 43"/>
                    <a:gd name="T57" fmla="*/ 17 h 20"/>
                    <a:gd name="T58" fmla="*/ 10 w 43"/>
                    <a:gd name="T59" fmla="*/ 18 h 20"/>
                    <a:gd name="T60" fmla="*/ 13 w 43"/>
                    <a:gd name="T61" fmla="*/ 18 h 20"/>
                    <a:gd name="T62" fmla="*/ 17 w 43"/>
                    <a:gd name="T63" fmla="*/ 19 h 20"/>
                    <a:gd name="T64" fmla="*/ 21 w 43"/>
                    <a:gd name="T65" fmla="*/ 19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
                    <a:gd name="T100" fmla="*/ 0 h 20"/>
                    <a:gd name="T101" fmla="*/ 43 w 43"/>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 h="20">
                      <a:moveTo>
                        <a:pt x="21" y="19"/>
                      </a:moveTo>
                      <a:lnTo>
                        <a:pt x="25" y="19"/>
                      </a:lnTo>
                      <a:lnTo>
                        <a:pt x="29" y="18"/>
                      </a:lnTo>
                      <a:lnTo>
                        <a:pt x="32" y="17"/>
                      </a:lnTo>
                      <a:lnTo>
                        <a:pt x="36" y="16"/>
                      </a:lnTo>
                      <a:lnTo>
                        <a:pt x="38" y="15"/>
                      </a:lnTo>
                      <a:lnTo>
                        <a:pt x="40" y="13"/>
                      </a:lnTo>
                      <a:lnTo>
                        <a:pt x="41" y="11"/>
                      </a:lnTo>
                      <a:lnTo>
                        <a:pt x="42" y="9"/>
                      </a:lnTo>
                      <a:lnTo>
                        <a:pt x="41" y="7"/>
                      </a:lnTo>
                      <a:lnTo>
                        <a:pt x="40" y="6"/>
                      </a:lnTo>
                      <a:lnTo>
                        <a:pt x="38" y="4"/>
                      </a:lnTo>
                      <a:lnTo>
                        <a:pt x="36" y="2"/>
                      </a:lnTo>
                      <a:lnTo>
                        <a:pt x="32" y="1"/>
                      </a:lnTo>
                      <a:lnTo>
                        <a:pt x="29" y="1"/>
                      </a:lnTo>
                      <a:lnTo>
                        <a:pt x="25" y="0"/>
                      </a:lnTo>
                      <a:lnTo>
                        <a:pt x="21" y="0"/>
                      </a:lnTo>
                      <a:lnTo>
                        <a:pt x="16" y="0"/>
                      </a:lnTo>
                      <a:lnTo>
                        <a:pt x="12" y="1"/>
                      </a:lnTo>
                      <a:lnTo>
                        <a:pt x="8" y="3"/>
                      </a:lnTo>
                      <a:lnTo>
                        <a:pt x="5" y="5"/>
                      </a:lnTo>
                      <a:lnTo>
                        <a:pt x="3" y="7"/>
                      </a:lnTo>
                      <a:lnTo>
                        <a:pt x="1" y="8"/>
                      </a:lnTo>
                      <a:lnTo>
                        <a:pt x="1" y="9"/>
                      </a:lnTo>
                      <a:lnTo>
                        <a:pt x="0" y="9"/>
                      </a:lnTo>
                      <a:lnTo>
                        <a:pt x="1" y="12"/>
                      </a:lnTo>
                      <a:lnTo>
                        <a:pt x="2" y="13"/>
                      </a:lnTo>
                      <a:lnTo>
                        <a:pt x="4" y="15"/>
                      </a:lnTo>
                      <a:lnTo>
                        <a:pt x="6" y="17"/>
                      </a:lnTo>
                      <a:lnTo>
                        <a:pt x="10" y="18"/>
                      </a:lnTo>
                      <a:lnTo>
                        <a:pt x="13" y="18"/>
                      </a:lnTo>
                      <a:lnTo>
                        <a:pt x="17" y="19"/>
                      </a:lnTo>
                      <a:lnTo>
                        <a:pt x="21" y="1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28" name="Freeform 33"/>
                <p:cNvSpPr>
                  <a:spLocks/>
                </p:cNvSpPr>
                <p:nvPr/>
              </p:nvSpPr>
              <p:spPr bwMode="auto">
                <a:xfrm>
                  <a:off x="5293" y="1173"/>
                  <a:ext cx="3" cy="21"/>
                </a:xfrm>
                <a:custGeom>
                  <a:avLst/>
                  <a:gdLst>
                    <a:gd name="T0" fmla="*/ 2 w 3"/>
                    <a:gd name="T1" fmla="*/ 20 h 21"/>
                    <a:gd name="T2" fmla="*/ 2 w 3"/>
                    <a:gd name="T3" fmla="*/ 19 h 21"/>
                    <a:gd name="T4" fmla="*/ 2 w 3"/>
                    <a:gd name="T5" fmla="*/ 17 h 21"/>
                    <a:gd name="T6" fmla="*/ 1 w 3"/>
                    <a:gd name="T7" fmla="*/ 15 h 21"/>
                    <a:gd name="T8" fmla="*/ 1 w 3"/>
                    <a:gd name="T9" fmla="*/ 12 h 21"/>
                    <a:gd name="T10" fmla="*/ 1 w 3"/>
                    <a:gd name="T11" fmla="*/ 8 h 21"/>
                    <a:gd name="T12" fmla="*/ 1 w 3"/>
                    <a:gd name="T13" fmla="*/ 5 h 21"/>
                    <a:gd name="T14" fmla="*/ 0 w 3"/>
                    <a:gd name="T15" fmla="*/ 2 h 21"/>
                    <a:gd name="T16" fmla="*/ 0 w 3"/>
                    <a:gd name="T17" fmla="*/ 0 h 21"/>
                    <a:gd name="T18" fmla="*/ 2 w 3"/>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21"/>
                    <a:gd name="T32" fmla="*/ 3 w 3"/>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21">
                      <a:moveTo>
                        <a:pt x="2" y="20"/>
                      </a:moveTo>
                      <a:lnTo>
                        <a:pt x="2" y="19"/>
                      </a:lnTo>
                      <a:lnTo>
                        <a:pt x="2" y="17"/>
                      </a:lnTo>
                      <a:lnTo>
                        <a:pt x="1" y="15"/>
                      </a:lnTo>
                      <a:lnTo>
                        <a:pt x="1" y="12"/>
                      </a:lnTo>
                      <a:lnTo>
                        <a:pt x="1" y="8"/>
                      </a:lnTo>
                      <a:lnTo>
                        <a:pt x="1" y="5"/>
                      </a:lnTo>
                      <a:lnTo>
                        <a:pt x="0" y="2"/>
                      </a:lnTo>
                      <a:lnTo>
                        <a:pt x="0" y="0"/>
                      </a:lnTo>
                      <a:lnTo>
                        <a:pt x="2" y="20"/>
                      </a:lnTo>
                    </a:path>
                  </a:pathLst>
                </a:custGeom>
                <a:solidFill>
                  <a:srgbClr val="C1CE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29" name="Freeform 34"/>
                <p:cNvSpPr>
                  <a:spLocks/>
                </p:cNvSpPr>
                <p:nvPr/>
              </p:nvSpPr>
              <p:spPr bwMode="auto">
                <a:xfrm>
                  <a:off x="5295" y="1173"/>
                  <a:ext cx="5" cy="27"/>
                </a:xfrm>
                <a:custGeom>
                  <a:avLst/>
                  <a:gdLst>
                    <a:gd name="T0" fmla="*/ 0 w 5"/>
                    <a:gd name="T1" fmla="*/ 26 h 27"/>
                    <a:gd name="T2" fmla="*/ 1 w 5"/>
                    <a:gd name="T3" fmla="*/ 25 h 27"/>
                    <a:gd name="T4" fmla="*/ 1 w 5"/>
                    <a:gd name="T5" fmla="*/ 22 h 27"/>
                    <a:gd name="T6" fmla="*/ 1 w 5"/>
                    <a:gd name="T7" fmla="*/ 19 h 27"/>
                    <a:gd name="T8" fmla="*/ 2 w 5"/>
                    <a:gd name="T9" fmla="*/ 15 h 27"/>
                    <a:gd name="T10" fmla="*/ 2 w 5"/>
                    <a:gd name="T11" fmla="*/ 11 h 27"/>
                    <a:gd name="T12" fmla="*/ 3 w 5"/>
                    <a:gd name="T13" fmla="*/ 7 h 27"/>
                    <a:gd name="T14" fmla="*/ 3 w 5"/>
                    <a:gd name="T15" fmla="*/ 3 h 27"/>
                    <a:gd name="T16" fmla="*/ 4 w 5"/>
                    <a:gd name="T17" fmla="*/ 0 h 27"/>
                    <a:gd name="T18" fmla="*/ 0 w 5"/>
                    <a:gd name="T19" fmla="*/ 26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27"/>
                    <a:gd name="T32" fmla="*/ 5 w 5"/>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27">
                      <a:moveTo>
                        <a:pt x="0" y="26"/>
                      </a:moveTo>
                      <a:lnTo>
                        <a:pt x="1" y="25"/>
                      </a:lnTo>
                      <a:lnTo>
                        <a:pt x="1" y="22"/>
                      </a:lnTo>
                      <a:lnTo>
                        <a:pt x="1" y="19"/>
                      </a:lnTo>
                      <a:lnTo>
                        <a:pt x="2" y="15"/>
                      </a:lnTo>
                      <a:lnTo>
                        <a:pt x="2" y="11"/>
                      </a:lnTo>
                      <a:lnTo>
                        <a:pt x="3" y="7"/>
                      </a:lnTo>
                      <a:lnTo>
                        <a:pt x="3" y="3"/>
                      </a:lnTo>
                      <a:lnTo>
                        <a:pt x="4" y="0"/>
                      </a:lnTo>
                      <a:lnTo>
                        <a:pt x="0" y="2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30" name="Freeform 35"/>
                <p:cNvSpPr>
                  <a:spLocks/>
                </p:cNvSpPr>
                <p:nvPr/>
              </p:nvSpPr>
              <p:spPr bwMode="auto">
                <a:xfrm>
                  <a:off x="5295" y="1175"/>
                  <a:ext cx="50" cy="25"/>
                </a:xfrm>
                <a:custGeom>
                  <a:avLst/>
                  <a:gdLst>
                    <a:gd name="T0" fmla="*/ 47 w 50"/>
                    <a:gd name="T1" fmla="*/ 0 h 25"/>
                    <a:gd name="T2" fmla="*/ 49 w 50"/>
                    <a:gd name="T3" fmla="*/ 24 h 25"/>
                    <a:gd name="T4" fmla="*/ 48 w 50"/>
                    <a:gd name="T5" fmla="*/ 24 h 25"/>
                    <a:gd name="T6" fmla="*/ 47 w 50"/>
                    <a:gd name="T7" fmla="*/ 22 h 25"/>
                    <a:gd name="T8" fmla="*/ 45 w 50"/>
                    <a:gd name="T9" fmla="*/ 20 h 25"/>
                    <a:gd name="T10" fmla="*/ 43 w 50"/>
                    <a:gd name="T11" fmla="*/ 17 h 25"/>
                    <a:gd name="T12" fmla="*/ 39 w 50"/>
                    <a:gd name="T13" fmla="*/ 15 h 25"/>
                    <a:gd name="T14" fmla="*/ 35 w 50"/>
                    <a:gd name="T15" fmla="*/ 12 h 25"/>
                    <a:gd name="T16" fmla="*/ 31 w 50"/>
                    <a:gd name="T17" fmla="*/ 11 h 25"/>
                    <a:gd name="T18" fmla="*/ 26 w 50"/>
                    <a:gd name="T19" fmla="*/ 10 h 25"/>
                    <a:gd name="T20" fmla="*/ 20 w 50"/>
                    <a:gd name="T21" fmla="*/ 11 h 25"/>
                    <a:gd name="T22" fmla="*/ 15 w 50"/>
                    <a:gd name="T23" fmla="*/ 12 h 25"/>
                    <a:gd name="T24" fmla="*/ 11 w 50"/>
                    <a:gd name="T25" fmla="*/ 13 h 25"/>
                    <a:gd name="T26" fmla="*/ 7 w 50"/>
                    <a:gd name="T27" fmla="*/ 14 h 25"/>
                    <a:gd name="T28" fmla="*/ 4 w 50"/>
                    <a:gd name="T29" fmla="*/ 16 h 25"/>
                    <a:gd name="T30" fmla="*/ 2 w 50"/>
                    <a:gd name="T31" fmla="*/ 17 h 25"/>
                    <a:gd name="T32" fmla="*/ 1 w 50"/>
                    <a:gd name="T33" fmla="*/ 18 h 25"/>
                    <a:gd name="T34" fmla="*/ 0 w 50"/>
                    <a:gd name="T35" fmla="*/ 18 h 25"/>
                    <a:gd name="T36" fmla="*/ 47 w 50"/>
                    <a:gd name="T37" fmla="*/ 0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
                    <a:gd name="T58" fmla="*/ 0 h 25"/>
                    <a:gd name="T59" fmla="*/ 50 w 50"/>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 h="25">
                      <a:moveTo>
                        <a:pt x="47" y="0"/>
                      </a:moveTo>
                      <a:lnTo>
                        <a:pt x="49" y="24"/>
                      </a:lnTo>
                      <a:lnTo>
                        <a:pt x="48" y="24"/>
                      </a:lnTo>
                      <a:lnTo>
                        <a:pt x="47" y="22"/>
                      </a:lnTo>
                      <a:lnTo>
                        <a:pt x="45" y="20"/>
                      </a:lnTo>
                      <a:lnTo>
                        <a:pt x="43" y="17"/>
                      </a:lnTo>
                      <a:lnTo>
                        <a:pt x="39" y="15"/>
                      </a:lnTo>
                      <a:lnTo>
                        <a:pt x="35" y="12"/>
                      </a:lnTo>
                      <a:lnTo>
                        <a:pt x="31" y="11"/>
                      </a:lnTo>
                      <a:lnTo>
                        <a:pt x="26" y="10"/>
                      </a:lnTo>
                      <a:lnTo>
                        <a:pt x="20" y="11"/>
                      </a:lnTo>
                      <a:lnTo>
                        <a:pt x="15" y="12"/>
                      </a:lnTo>
                      <a:lnTo>
                        <a:pt x="11" y="13"/>
                      </a:lnTo>
                      <a:lnTo>
                        <a:pt x="7" y="14"/>
                      </a:lnTo>
                      <a:lnTo>
                        <a:pt x="4" y="16"/>
                      </a:lnTo>
                      <a:lnTo>
                        <a:pt x="2" y="17"/>
                      </a:lnTo>
                      <a:lnTo>
                        <a:pt x="1" y="18"/>
                      </a:lnTo>
                      <a:lnTo>
                        <a:pt x="0" y="18"/>
                      </a:lnTo>
                      <a:lnTo>
                        <a:pt x="47" y="0"/>
                      </a:lnTo>
                    </a:path>
                  </a:pathLst>
                </a:custGeom>
                <a:solidFill>
                  <a:srgbClr val="C1CE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31" name="Freeform 36"/>
                <p:cNvSpPr>
                  <a:spLocks/>
                </p:cNvSpPr>
                <p:nvPr/>
              </p:nvSpPr>
              <p:spPr bwMode="auto">
                <a:xfrm>
                  <a:off x="5295" y="1175"/>
                  <a:ext cx="56" cy="31"/>
                </a:xfrm>
                <a:custGeom>
                  <a:avLst/>
                  <a:gdLst>
                    <a:gd name="T0" fmla="*/ 53 w 56"/>
                    <a:gd name="T1" fmla="*/ 0 h 31"/>
                    <a:gd name="T2" fmla="*/ 55 w 56"/>
                    <a:gd name="T3" fmla="*/ 30 h 31"/>
                    <a:gd name="T4" fmla="*/ 54 w 56"/>
                    <a:gd name="T5" fmla="*/ 29 h 31"/>
                    <a:gd name="T6" fmla="*/ 53 w 56"/>
                    <a:gd name="T7" fmla="*/ 27 h 31"/>
                    <a:gd name="T8" fmla="*/ 51 w 56"/>
                    <a:gd name="T9" fmla="*/ 24 h 31"/>
                    <a:gd name="T10" fmla="*/ 48 w 56"/>
                    <a:gd name="T11" fmla="*/ 21 h 31"/>
                    <a:gd name="T12" fmla="*/ 44 w 56"/>
                    <a:gd name="T13" fmla="*/ 18 h 31"/>
                    <a:gd name="T14" fmla="*/ 39 w 56"/>
                    <a:gd name="T15" fmla="*/ 15 h 31"/>
                    <a:gd name="T16" fmla="*/ 35 w 56"/>
                    <a:gd name="T17" fmla="*/ 13 h 31"/>
                    <a:gd name="T18" fmla="*/ 29 w 56"/>
                    <a:gd name="T19" fmla="*/ 13 h 31"/>
                    <a:gd name="T20" fmla="*/ 23 w 56"/>
                    <a:gd name="T21" fmla="*/ 13 h 31"/>
                    <a:gd name="T22" fmla="*/ 17 w 56"/>
                    <a:gd name="T23" fmla="*/ 15 h 31"/>
                    <a:gd name="T24" fmla="*/ 13 w 56"/>
                    <a:gd name="T25" fmla="*/ 17 h 31"/>
                    <a:gd name="T26" fmla="*/ 8 w 56"/>
                    <a:gd name="T27" fmla="*/ 18 h 31"/>
                    <a:gd name="T28" fmla="*/ 5 w 56"/>
                    <a:gd name="T29" fmla="*/ 20 h 31"/>
                    <a:gd name="T30" fmla="*/ 2 w 56"/>
                    <a:gd name="T31" fmla="*/ 21 h 31"/>
                    <a:gd name="T32" fmla="*/ 1 w 56"/>
                    <a:gd name="T33" fmla="*/ 22 h 31"/>
                    <a:gd name="T34" fmla="*/ 0 w 56"/>
                    <a:gd name="T35" fmla="*/ 22 h 31"/>
                    <a:gd name="T36" fmla="*/ 53 w 56"/>
                    <a:gd name="T37" fmla="*/ 0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31"/>
                    <a:gd name="T59" fmla="*/ 56 w 56"/>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31">
                      <a:moveTo>
                        <a:pt x="53" y="0"/>
                      </a:moveTo>
                      <a:lnTo>
                        <a:pt x="55" y="30"/>
                      </a:lnTo>
                      <a:lnTo>
                        <a:pt x="54" y="29"/>
                      </a:lnTo>
                      <a:lnTo>
                        <a:pt x="53" y="27"/>
                      </a:lnTo>
                      <a:lnTo>
                        <a:pt x="51" y="24"/>
                      </a:lnTo>
                      <a:lnTo>
                        <a:pt x="48" y="21"/>
                      </a:lnTo>
                      <a:lnTo>
                        <a:pt x="44" y="18"/>
                      </a:lnTo>
                      <a:lnTo>
                        <a:pt x="39" y="15"/>
                      </a:lnTo>
                      <a:lnTo>
                        <a:pt x="35" y="13"/>
                      </a:lnTo>
                      <a:lnTo>
                        <a:pt x="29" y="13"/>
                      </a:lnTo>
                      <a:lnTo>
                        <a:pt x="23" y="13"/>
                      </a:lnTo>
                      <a:lnTo>
                        <a:pt x="17" y="15"/>
                      </a:lnTo>
                      <a:lnTo>
                        <a:pt x="13" y="17"/>
                      </a:lnTo>
                      <a:lnTo>
                        <a:pt x="8" y="18"/>
                      </a:lnTo>
                      <a:lnTo>
                        <a:pt x="5" y="20"/>
                      </a:lnTo>
                      <a:lnTo>
                        <a:pt x="2" y="21"/>
                      </a:lnTo>
                      <a:lnTo>
                        <a:pt x="1" y="22"/>
                      </a:lnTo>
                      <a:lnTo>
                        <a:pt x="0" y="22"/>
                      </a:lnTo>
                      <a:lnTo>
                        <a:pt x="53"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32" name="Freeform 37"/>
                <p:cNvSpPr>
                  <a:spLocks/>
                </p:cNvSpPr>
                <p:nvPr/>
              </p:nvSpPr>
              <p:spPr bwMode="auto">
                <a:xfrm>
                  <a:off x="5304" y="1303"/>
                  <a:ext cx="25" cy="6"/>
                </a:xfrm>
                <a:custGeom>
                  <a:avLst/>
                  <a:gdLst>
                    <a:gd name="T0" fmla="*/ 12 w 25"/>
                    <a:gd name="T1" fmla="*/ 5 h 6"/>
                    <a:gd name="T2" fmla="*/ 14 w 25"/>
                    <a:gd name="T3" fmla="*/ 5 h 6"/>
                    <a:gd name="T4" fmla="*/ 17 w 25"/>
                    <a:gd name="T5" fmla="*/ 5 h 6"/>
                    <a:gd name="T6" fmla="*/ 19 w 25"/>
                    <a:gd name="T7" fmla="*/ 5 h 6"/>
                    <a:gd name="T8" fmla="*/ 21 w 25"/>
                    <a:gd name="T9" fmla="*/ 4 h 6"/>
                    <a:gd name="T10" fmla="*/ 22 w 25"/>
                    <a:gd name="T11" fmla="*/ 4 h 6"/>
                    <a:gd name="T12" fmla="*/ 23 w 25"/>
                    <a:gd name="T13" fmla="*/ 4 h 6"/>
                    <a:gd name="T14" fmla="*/ 24 w 25"/>
                    <a:gd name="T15" fmla="*/ 3 h 6"/>
                    <a:gd name="T16" fmla="*/ 24 w 25"/>
                    <a:gd name="T17" fmla="*/ 3 h 6"/>
                    <a:gd name="T18" fmla="*/ 24 w 25"/>
                    <a:gd name="T19" fmla="*/ 2 h 6"/>
                    <a:gd name="T20" fmla="*/ 23 w 25"/>
                    <a:gd name="T21" fmla="*/ 1 h 6"/>
                    <a:gd name="T22" fmla="*/ 21 w 25"/>
                    <a:gd name="T23" fmla="*/ 1 h 6"/>
                    <a:gd name="T24" fmla="*/ 19 w 25"/>
                    <a:gd name="T25" fmla="*/ 0 h 6"/>
                    <a:gd name="T26" fmla="*/ 17 w 25"/>
                    <a:gd name="T27" fmla="*/ 0 h 6"/>
                    <a:gd name="T28" fmla="*/ 15 w 25"/>
                    <a:gd name="T29" fmla="*/ 0 h 6"/>
                    <a:gd name="T30" fmla="*/ 13 w 25"/>
                    <a:gd name="T31" fmla="*/ 0 h 6"/>
                    <a:gd name="T32" fmla="*/ 12 w 25"/>
                    <a:gd name="T33" fmla="*/ 0 h 6"/>
                    <a:gd name="T34" fmla="*/ 10 w 25"/>
                    <a:gd name="T35" fmla="*/ 0 h 6"/>
                    <a:gd name="T36" fmla="*/ 8 w 25"/>
                    <a:gd name="T37" fmla="*/ 1 h 6"/>
                    <a:gd name="T38" fmla="*/ 5 w 25"/>
                    <a:gd name="T39" fmla="*/ 1 h 6"/>
                    <a:gd name="T40" fmla="*/ 4 w 25"/>
                    <a:gd name="T41" fmla="*/ 1 h 6"/>
                    <a:gd name="T42" fmla="*/ 2 w 25"/>
                    <a:gd name="T43" fmla="*/ 1 h 6"/>
                    <a:gd name="T44" fmla="*/ 1 w 25"/>
                    <a:gd name="T45" fmla="*/ 2 h 6"/>
                    <a:gd name="T46" fmla="*/ 0 w 25"/>
                    <a:gd name="T47" fmla="*/ 2 h 6"/>
                    <a:gd name="T48" fmla="*/ 0 w 25"/>
                    <a:gd name="T49" fmla="*/ 3 h 6"/>
                    <a:gd name="T50" fmla="*/ 0 w 25"/>
                    <a:gd name="T51" fmla="*/ 3 h 6"/>
                    <a:gd name="T52" fmla="*/ 1 w 25"/>
                    <a:gd name="T53" fmla="*/ 4 h 6"/>
                    <a:gd name="T54" fmla="*/ 2 w 25"/>
                    <a:gd name="T55" fmla="*/ 4 h 6"/>
                    <a:gd name="T56" fmla="*/ 4 w 25"/>
                    <a:gd name="T57" fmla="*/ 4 h 6"/>
                    <a:gd name="T58" fmla="*/ 5 w 25"/>
                    <a:gd name="T59" fmla="*/ 5 h 6"/>
                    <a:gd name="T60" fmla="*/ 8 w 25"/>
                    <a:gd name="T61" fmla="*/ 5 h 6"/>
                    <a:gd name="T62" fmla="*/ 10 w 25"/>
                    <a:gd name="T63" fmla="*/ 5 h 6"/>
                    <a:gd name="T64" fmla="*/ 12 w 25"/>
                    <a:gd name="T65" fmla="*/ 5 h 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6"/>
                    <a:gd name="T101" fmla="*/ 25 w 25"/>
                    <a:gd name="T102" fmla="*/ 6 h 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6">
                      <a:moveTo>
                        <a:pt x="12" y="5"/>
                      </a:moveTo>
                      <a:lnTo>
                        <a:pt x="14" y="5"/>
                      </a:lnTo>
                      <a:lnTo>
                        <a:pt x="17" y="5"/>
                      </a:lnTo>
                      <a:lnTo>
                        <a:pt x="19" y="5"/>
                      </a:lnTo>
                      <a:lnTo>
                        <a:pt x="21" y="4"/>
                      </a:lnTo>
                      <a:lnTo>
                        <a:pt x="22" y="4"/>
                      </a:lnTo>
                      <a:lnTo>
                        <a:pt x="23" y="4"/>
                      </a:lnTo>
                      <a:lnTo>
                        <a:pt x="24" y="3"/>
                      </a:lnTo>
                      <a:lnTo>
                        <a:pt x="24" y="2"/>
                      </a:lnTo>
                      <a:lnTo>
                        <a:pt x="23" y="1"/>
                      </a:lnTo>
                      <a:lnTo>
                        <a:pt x="21" y="1"/>
                      </a:lnTo>
                      <a:lnTo>
                        <a:pt x="19" y="0"/>
                      </a:lnTo>
                      <a:lnTo>
                        <a:pt x="17" y="0"/>
                      </a:lnTo>
                      <a:lnTo>
                        <a:pt x="15" y="0"/>
                      </a:lnTo>
                      <a:lnTo>
                        <a:pt x="13" y="0"/>
                      </a:lnTo>
                      <a:lnTo>
                        <a:pt x="12" y="0"/>
                      </a:lnTo>
                      <a:lnTo>
                        <a:pt x="10" y="0"/>
                      </a:lnTo>
                      <a:lnTo>
                        <a:pt x="8" y="1"/>
                      </a:lnTo>
                      <a:lnTo>
                        <a:pt x="5" y="1"/>
                      </a:lnTo>
                      <a:lnTo>
                        <a:pt x="4" y="1"/>
                      </a:lnTo>
                      <a:lnTo>
                        <a:pt x="2" y="1"/>
                      </a:lnTo>
                      <a:lnTo>
                        <a:pt x="1" y="2"/>
                      </a:lnTo>
                      <a:lnTo>
                        <a:pt x="0" y="2"/>
                      </a:lnTo>
                      <a:lnTo>
                        <a:pt x="0" y="3"/>
                      </a:lnTo>
                      <a:lnTo>
                        <a:pt x="1" y="4"/>
                      </a:lnTo>
                      <a:lnTo>
                        <a:pt x="2" y="4"/>
                      </a:lnTo>
                      <a:lnTo>
                        <a:pt x="4" y="4"/>
                      </a:lnTo>
                      <a:lnTo>
                        <a:pt x="5" y="5"/>
                      </a:lnTo>
                      <a:lnTo>
                        <a:pt x="8" y="5"/>
                      </a:lnTo>
                      <a:lnTo>
                        <a:pt x="10" y="5"/>
                      </a:lnTo>
                      <a:lnTo>
                        <a:pt x="12" y="5"/>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33" name="Freeform 38"/>
                <p:cNvSpPr>
                  <a:spLocks/>
                </p:cNvSpPr>
                <p:nvPr/>
              </p:nvSpPr>
              <p:spPr bwMode="auto">
                <a:xfrm>
                  <a:off x="5304" y="1303"/>
                  <a:ext cx="31" cy="12"/>
                </a:xfrm>
                <a:custGeom>
                  <a:avLst/>
                  <a:gdLst>
                    <a:gd name="T0" fmla="*/ 15 w 31"/>
                    <a:gd name="T1" fmla="*/ 11 h 12"/>
                    <a:gd name="T2" fmla="*/ 18 w 31"/>
                    <a:gd name="T3" fmla="*/ 11 h 12"/>
                    <a:gd name="T4" fmla="*/ 21 w 31"/>
                    <a:gd name="T5" fmla="*/ 10 h 12"/>
                    <a:gd name="T6" fmla="*/ 23 w 31"/>
                    <a:gd name="T7" fmla="*/ 10 h 12"/>
                    <a:gd name="T8" fmla="*/ 26 w 31"/>
                    <a:gd name="T9" fmla="*/ 9 h 12"/>
                    <a:gd name="T10" fmla="*/ 28 w 31"/>
                    <a:gd name="T11" fmla="*/ 9 h 12"/>
                    <a:gd name="T12" fmla="*/ 29 w 31"/>
                    <a:gd name="T13" fmla="*/ 8 h 12"/>
                    <a:gd name="T14" fmla="*/ 29 w 31"/>
                    <a:gd name="T15" fmla="*/ 7 h 12"/>
                    <a:gd name="T16" fmla="*/ 30 w 31"/>
                    <a:gd name="T17" fmla="*/ 6 h 12"/>
                    <a:gd name="T18" fmla="*/ 29 w 31"/>
                    <a:gd name="T19" fmla="*/ 3 h 12"/>
                    <a:gd name="T20" fmla="*/ 28 w 31"/>
                    <a:gd name="T21" fmla="*/ 2 h 12"/>
                    <a:gd name="T22" fmla="*/ 26 w 31"/>
                    <a:gd name="T23" fmla="*/ 1 h 12"/>
                    <a:gd name="T24" fmla="*/ 24 w 31"/>
                    <a:gd name="T25" fmla="*/ 1 h 12"/>
                    <a:gd name="T26" fmla="*/ 22 w 31"/>
                    <a:gd name="T27" fmla="*/ 0 h 12"/>
                    <a:gd name="T28" fmla="*/ 19 w 31"/>
                    <a:gd name="T29" fmla="*/ 1 h 12"/>
                    <a:gd name="T30" fmla="*/ 17 w 31"/>
                    <a:gd name="T31" fmla="*/ 1 h 12"/>
                    <a:gd name="T32" fmla="*/ 15 w 31"/>
                    <a:gd name="T33" fmla="*/ 1 h 12"/>
                    <a:gd name="T34" fmla="*/ 12 w 31"/>
                    <a:gd name="T35" fmla="*/ 1 h 12"/>
                    <a:gd name="T36" fmla="*/ 10 w 31"/>
                    <a:gd name="T37" fmla="*/ 1 h 12"/>
                    <a:gd name="T38" fmla="*/ 7 w 31"/>
                    <a:gd name="T39" fmla="*/ 1 h 12"/>
                    <a:gd name="T40" fmla="*/ 5 w 31"/>
                    <a:gd name="T41" fmla="*/ 2 h 12"/>
                    <a:gd name="T42" fmla="*/ 3 w 31"/>
                    <a:gd name="T43" fmla="*/ 3 h 12"/>
                    <a:gd name="T44" fmla="*/ 1 w 31"/>
                    <a:gd name="T45" fmla="*/ 3 h 12"/>
                    <a:gd name="T46" fmla="*/ 1 w 31"/>
                    <a:gd name="T47" fmla="*/ 5 h 12"/>
                    <a:gd name="T48" fmla="*/ 0 w 31"/>
                    <a:gd name="T49" fmla="*/ 6 h 12"/>
                    <a:gd name="T50" fmla="*/ 1 w 31"/>
                    <a:gd name="T51" fmla="*/ 7 h 12"/>
                    <a:gd name="T52" fmla="*/ 1 w 31"/>
                    <a:gd name="T53" fmla="*/ 8 h 12"/>
                    <a:gd name="T54" fmla="*/ 3 w 31"/>
                    <a:gd name="T55" fmla="*/ 9 h 12"/>
                    <a:gd name="T56" fmla="*/ 5 w 31"/>
                    <a:gd name="T57" fmla="*/ 9 h 12"/>
                    <a:gd name="T58" fmla="*/ 7 w 31"/>
                    <a:gd name="T59" fmla="*/ 10 h 12"/>
                    <a:gd name="T60" fmla="*/ 10 w 31"/>
                    <a:gd name="T61" fmla="*/ 10 h 12"/>
                    <a:gd name="T62" fmla="*/ 12 w 31"/>
                    <a:gd name="T63" fmla="*/ 11 h 12"/>
                    <a:gd name="T64" fmla="*/ 15 w 31"/>
                    <a:gd name="T65" fmla="*/ 11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12"/>
                    <a:gd name="T101" fmla="*/ 31 w 31"/>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12">
                      <a:moveTo>
                        <a:pt x="15" y="11"/>
                      </a:moveTo>
                      <a:lnTo>
                        <a:pt x="18" y="11"/>
                      </a:lnTo>
                      <a:lnTo>
                        <a:pt x="21" y="10"/>
                      </a:lnTo>
                      <a:lnTo>
                        <a:pt x="23" y="10"/>
                      </a:lnTo>
                      <a:lnTo>
                        <a:pt x="26" y="9"/>
                      </a:lnTo>
                      <a:lnTo>
                        <a:pt x="28" y="9"/>
                      </a:lnTo>
                      <a:lnTo>
                        <a:pt x="29" y="8"/>
                      </a:lnTo>
                      <a:lnTo>
                        <a:pt x="29" y="7"/>
                      </a:lnTo>
                      <a:lnTo>
                        <a:pt x="30" y="6"/>
                      </a:lnTo>
                      <a:lnTo>
                        <a:pt x="29" y="3"/>
                      </a:lnTo>
                      <a:lnTo>
                        <a:pt x="28" y="2"/>
                      </a:lnTo>
                      <a:lnTo>
                        <a:pt x="26" y="1"/>
                      </a:lnTo>
                      <a:lnTo>
                        <a:pt x="24" y="1"/>
                      </a:lnTo>
                      <a:lnTo>
                        <a:pt x="22" y="0"/>
                      </a:lnTo>
                      <a:lnTo>
                        <a:pt x="19" y="1"/>
                      </a:lnTo>
                      <a:lnTo>
                        <a:pt x="17" y="1"/>
                      </a:lnTo>
                      <a:lnTo>
                        <a:pt x="15" y="1"/>
                      </a:lnTo>
                      <a:lnTo>
                        <a:pt x="12" y="1"/>
                      </a:lnTo>
                      <a:lnTo>
                        <a:pt x="10" y="1"/>
                      </a:lnTo>
                      <a:lnTo>
                        <a:pt x="7" y="1"/>
                      </a:lnTo>
                      <a:lnTo>
                        <a:pt x="5" y="2"/>
                      </a:lnTo>
                      <a:lnTo>
                        <a:pt x="3" y="3"/>
                      </a:lnTo>
                      <a:lnTo>
                        <a:pt x="1" y="3"/>
                      </a:lnTo>
                      <a:lnTo>
                        <a:pt x="1" y="5"/>
                      </a:lnTo>
                      <a:lnTo>
                        <a:pt x="0" y="6"/>
                      </a:lnTo>
                      <a:lnTo>
                        <a:pt x="1" y="7"/>
                      </a:lnTo>
                      <a:lnTo>
                        <a:pt x="1" y="8"/>
                      </a:lnTo>
                      <a:lnTo>
                        <a:pt x="3" y="9"/>
                      </a:lnTo>
                      <a:lnTo>
                        <a:pt x="5" y="9"/>
                      </a:lnTo>
                      <a:lnTo>
                        <a:pt x="7" y="10"/>
                      </a:lnTo>
                      <a:lnTo>
                        <a:pt x="10" y="10"/>
                      </a:lnTo>
                      <a:lnTo>
                        <a:pt x="12" y="11"/>
                      </a:lnTo>
                      <a:lnTo>
                        <a:pt x="15" y="1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34" name="Freeform 39"/>
                <p:cNvSpPr>
                  <a:spLocks/>
                </p:cNvSpPr>
                <p:nvPr/>
              </p:nvSpPr>
              <p:spPr bwMode="auto">
                <a:xfrm>
                  <a:off x="5306" y="1197"/>
                  <a:ext cx="31" cy="19"/>
                </a:xfrm>
                <a:custGeom>
                  <a:avLst/>
                  <a:gdLst>
                    <a:gd name="T0" fmla="*/ 15 w 31"/>
                    <a:gd name="T1" fmla="*/ 18 h 19"/>
                    <a:gd name="T2" fmla="*/ 18 w 31"/>
                    <a:gd name="T3" fmla="*/ 18 h 19"/>
                    <a:gd name="T4" fmla="*/ 21 w 31"/>
                    <a:gd name="T5" fmla="*/ 17 h 19"/>
                    <a:gd name="T6" fmla="*/ 24 w 31"/>
                    <a:gd name="T7" fmla="*/ 17 h 19"/>
                    <a:gd name="T8" fmla="*/ 26 w 31"/>
                    <a:gd name="T9" fmla="*/ 15 h 19"/>
                    <a:gd name="T10" fmla="*/ 28 w 31"/>
                    <a:gd name="T11" fmla="*/ 14 h 19"/>
                    <a:gd name="T12" fmla="*/ 29 w 31"/>
                    <a:gd name="T13" fmla="*/ 12 h 19"/>
                    <a:gd name="T14" fmla="*/ 30 w 31"/>
                    <a:gd name="T15" fmla="*/ 11 h 19"/>
                    <a:gd name="T16" fmla="*/ 30 w 31"/>
                    <a:gd name="T17" fmla="*/ 9 h 19"/>
                    <a:gd name="T18" fmla="*/ 30 w 31"/>
                    <a:gd name="T19" fmla="*/ 7 h 19"/>
                    <a:gd name="T20" fmla="*/ 29 w 31"/>
                    <a:gd name="T21" fmla="*/ 6 h 19"/>
                    <a:gd name="T22" fmla="*/ 28 w 31"/>
                    <a:gd name="T23" fmla="*/ 4 h 19"/>
                    <a:gd name="T24" fmla="*/ 26 w 31"/>
                    <a:gd name="T25" fmla="*/ 3 h 19"/>
                    <a:gd name="T26" fmla="*/ 24 w 31"/>
                    <a:gd name="T27" fmla="*/ 1 h 19"/>
                    <a:gd name="T28" fmla="*/ 21 w 31"/>
                    <a:gd name="T29" fmla="*/ 1 h 19"/>
                    <a:gd name="T30" fmla="*/ 18 w 31"/>
                    <a:gd name="T31" fmla="*/ 0 h 19"/>
                    <a:gd name="T32" fmla="*/ 15 w 31"/>
                    <a:gd name="T33" fmla="*/ 0 h 19"/>
                    <a:gd name="T34" fmla="*/ 12 w 31"/>
                    <a:gd name="T35" fmla="*/ 0 h 19"/>
                    <a:gd name="T36" fmla="*/ 9 w 31"/>
                    <a:gd name="T37" fmla="*/ 1 h 19"/>
                    <a:gd name="T38" fmla="*/ 7 w 31"/>
                    <a:gd name="T39" fmla="*/ 1 h 19"/>
                    <a:gd name="T40" fmla="*/ 4 w 31"/>
                    <a:gd name="T41" fmla="*/ 3 h 19"/>
                    <a:gd name="T42" fmla="*/ 3 w 31"/>
                    <a:gd name="T43" fmla="*/ 4 h 19"/>
                    <a:gd name="T44" fmla="*/ 1 w 31"/>
                    <a:gd name="T45" fmla="*/ 6 h 19"/>
                    <a:gd name="T46" fmla="*/ 0 w 31"/>
                    <a:gd name="T47" fmla="*/ 7 h 19"/>
                    <a:gd name="T48" fmla="*/ 0 w 31"/>
                    <a:gd name="T49" fmla="*/ 9 h 19"/>
                    <a:gd name="T50" fmla="*/ 0 w 31"/>
                    <a:gd name="T51" fmla="*/ 11 h 19"/>
                    <a:gd name="T52" fmla="*/ 1 w 31"/>
                    <a:gd name="T53" fmla="*/ 12 h 19"/>
                    <a:gd name="T54" fmla="*/ 3 w 31"/>
                    <a:gd name="T55" fmla="*/ 14 h 19"/>
                    <a:gd name="T56" fmla="*/ 4 w 31"/>
                    <a:gd name="T57" fmla="*/ 15 h 19"/>
                    <a:gd name="T58" fmla="*/ 7 w 31"/>
                    <a:gd name="T59" fmla="*/ 17 h 19"/>
                    <a:gd name="T60" fmla="*/ 9 w 31"/>
                    <a:gd name="T61" fmla="*/ 17 h 19"/>
                    <a:gd name="T62" fmla="*/ 12 w 31"/>
                    <a:gd name="T63" fmla="*/ 18 h 19"/>
                    <a:gd name="T64" fmla="*/ 15 w 31"/>
                    <a:gd name="T65" fmla="*/ 18 h 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19"/>
                    <a:gd name="T101" fmla="*/ 31 w 31"/>
                    <a:gd name="T102" fmla="*/ 19 h 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19">
                      <a:moveTo>
                        <a:pt x="15" y="18"/>
                      </a:moveTo>
                      <a:lnTo>
                        <a:pt x="18" y="18"/>
                      </a:lnTo>
                      <a:lnTo>
                        <a:pt x="21" y="17"/>
                      </a:lnTo>
                      <a:lnTo>
                        <a:pt x="24" y="17"/>
                      </a:lnTo>
                      <a:lnTo>
                        <a:pt x="26" y="15"/>
                      </a:lnTo>
                      <a:lnTo>
                        <a:pt x="28" y="14"/>
                      </a:lnTo>
                      <a:lnTo>
                        <a:pt x="29" y="12"/>
                      </a:lnTo>
                      <a:lnTo>
                        <a:pt x="30" y="11"/>
                      </a:lnTo>
                      <a:lnTo>
                        <a:pt x="30" y="9"/>
                      </a:lnTo>
                      <a:lnTo>
                        <a:pt x="30" y="7"/>
                      </a:lnTo>
                      <a:lnTo>
                        <a:pt x="29" y="6"/>
                      </a:lnTo>
                      <a:lnTo>
                        <a:pt x="28" y="4"/>
                      </a:lnTo>
                      <a:lnTo>
                        <a:pt x="26" y="3"/>
                      </a:lnTo>
                      <a:lnTo>
                        <a:pt x="24" y="1"/>
                      </a:lnTo>
                      <a:lnTo>
                        <a:pt x="21" y="1"/>
                      </a:lnTo>
                      <a:lnTo>
                        <a:pt x="18" y="0"/>
                      </a:lnTo>
                      <a:lnTo>
                        <a:pt x="15" y="0"/>
                      </a:lnTo>
                      <a:lnTo>
                        <a:pt x="12" y="0"/>
                      </a:lnTo>
                      <a:lnTo>
                        <a:pt x="9" y="1"/>
                      </a:lnTo>
                      <a:lnTo>
                        <a:pt x="7" y="1"/>
                      </a:lnTo>
                      <a:lnTo>
                        <a:pt x="4" y="3"/>
                      </a:lnTo>
                      <a:lnTo>
                        <a:pt x="3" y="4"/>
                      </a:lnTo>
                      <a:lnTo>
                        <a:pt x="1" y="6"/>
                      </a:lnTo>
                      <a:lnTo>
                        <a:pt x="0" y="7"/>
                      </a:lnTo>
                      <a:lnTo>
                        <a:pt x="0" y="9"/>
                      </a:lnTo>
                      <a:lnTo>
                        <a:pt x="0" y="11"/>
                      </a:lnTo>
                      <a:lnTo>
                        <a:pt x="1" y="12"/>
                      </a:lnTo>
                      <a:lnTo>
                        <a:pt x="3" y="14"/>
                      </a:lnTo>
                      <a:lnTo>
                        <a:pt x="4" y="15"/>
                      </a:lnTo>
                      <a:lnTo>
                        <a:pt x="7" y="17"/>
                      </a:lnTo>
                      <a:lnTo>
                        <a:pt x="9" y="17"/>
                      </a:lnTo>
                      <a:lnTo>
                        <a:pt x="12" y="18"/>
                      </a:lnTo>
                      <a:lnTo>
                        <a:pt x="15" y="18"/>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35" name="Freeform 40"/>
                <p:cNvSpPr>
                  <a:spLocks/>
                </p:cNvSpPr>
                <p:nvPr/>
              </p:nvSpPr>
              <p:spPr bwMode="auto">
                <a:xfrm>
                  <a:off x="5306" y="1197"/>
                  <a:ext cx="37" cy="25"/>
                </a:xfrm>
                <a:custGeom>
                  <a:avLst/>
                  <a:gdLst>
                    <a:gd name="T0" fmla="*/ 18 w 37"/>
                    <a:gd name="T1" fmla="*/ 24 h 25"/>
                    <a:gd name="T2" fmla="*/ 22 w 37"/>
                    <a:gd name="T3" fmla="*/ 24 h 25"/>
                    <a:gd name="T4" fmla="*/ 25 w 37"/>
                    <a:gd name="T5" fmla="*/ 23 h 25"/>
                    <a:gd name="T6" fmla="*/ 28 w 37"/>
                    <a:gd name="T7" fmla="*/ 22 h 25"/>
                    <a:gd name="T8" fmla="*/ 31 w 37"/>
                    <a:gd name="T9" fmla="*/ 20 h 25"/>
                    <a:gd name="T10" fmla="*/ 33 w 37"/>
                    <a:gd name="T11" fmla="*/ 18 h 25"/>
                    <a:gd name="T12" fmla="*/ 35 w 37"/>
                    <a:gd name="T13" fmla="*/ 17 h 25"/>
                    <a:gd name="T14" fmla="*/ 36 w 37"/>
                    <a:gd name="T15" fmla="*/ 15 h 25"/>
                    <a:gd name="T16" fmla="*/ 36 w 37"/>
                    <a:gd name="T17" fmla="*/ 12 h 25"/>
                    <a:gd name="T18" fmla="*/ 36 w 37"/>
                    <a:gd name="T19" fmla="*/ 10 h 25"/>
                    <a:gd name="T20" fmla="*/ 35 w 37"/>
                    <a:gd name="T21" fmla="*/ 7 h 25"/>
                    <a:gd name="T22" fmla="*/ 33 w 37"/>
                    <a:gd name="T23" fmla="*/ 6 h 25"/>
                    <a:gd name="T24" fmla="*/ 31 w 37"/>
                    <a:gd name="T25" fmla="*/ 4 h 25"/>
                    <a:gd name="T26" fmla="*/ 28 w 37"/>
                    <a:gd name="T27" fmla="*/ 2 h 25"/>
                    <a:gd name="T28" fmla="*/ 25 w 37"/>
                    <a:gd name="T29" fmla="*/ 1 h 25"/>
                    <a:gd name="T30" fmla="*/ 22 w 37"/>
                    <a:gd name="T31" fmla="*/ 0 h 25"/>
                    <a:gd name="T32" fmla="*/ 18 w 37"/>
                    <a:gd name="T33" fmla="*/ 0 h 25"/>
                    <a:gd name="T34" fmla="*/ 14 w 37"/>
                    <a:gd name="T35" fmla="*/ 0 h 25"/>
                    <a:gd name="T36" fmla="*/ 11 w 37"/>
                    <a:gd name="T37" fmla="*/ 1 h 25"/>
                    <a:gd name="T38" fmla="*/ 8 w 37"/>
                    <a:gd name="T39" fmla="*/ 2 h 25"/>
                    <a:gd name="T40" fmla="*/ 5 w 37"/>
                    <a:gd name="T41" fmla="*/ 4 h 25"/>
                    <a:gd name="T42" fmla="*/ 3 w 37"/>
                    <a:gd name="T43" fmla="*/ 6 h 25"/>
                    <a:gd name="T44" fmla="*/ 1 w 37"/>
                    <a:gd name="T45" fmla="*/ 7 h 25"/>
                    <a:gd name="T46" fmla="*/ 0 w 37"/>
                    <a:gd name="T47" fmla="*/ 10 h 25"/>
                    <a:gd name="T48" fmla="*/ 0 w 37"/>
                    <a:gd name="T49" fmla="*/ 12 h 25"/>
                    <a:gd name="T50" fmla="*/ 0 w 37"/>
                    <a:gd name="T51" fmla="*/ 15 h 25"/>
                    <a:gd name="T52" fmla="*/ 1 w 37"/>
                    <a:gd name="T53" fmla="*/ 17 h 25"/>
                    <a:gd name="T54" fmla="*/ 3 w 37"/>
                    <a:gd name="T55" fmla="*/ 18 h 25"/>
                    <a:gd name="T56" fmla="*/ 5 w 37"/>
                    <a:gd name="T57" fmla="*/ 20 h 25"/>
                    <a:gd name="T58" fmla="*/ 8 w 37"/>
                    <a:gd name="T59" fmla="*/ 22 h 25"/>
                    <a:gd name="T60" fmla="*/ 11 w 37"/>
                    <a:gd name="T61" fmla="*/ 23 h 25"/>
                    <a:gd name="T62" fmla="*/ 14 w 37"/>
                    <a:gd name="T63" fmla="*/ 24 h 25"/>
                    <a:gd name="T64" fmla="*/ 18 w 37"/>
                    <a:gd name="T65" fmla="*/ 24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25"/>
                    <a:gd name="T101" fmla="*/ 37 w 37"/>
                    <a:gd name="T102" fmla="*/ 25 h 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25">
                      <a:moveTo>
                        <a:pt x="18" y="24"/>
                      </a:moveTo>
                      <a:lnTo>
                        <a:pt x="22" y="24"/>
                      </a:lnTo>
                      <a:lnTo>
                        <a:pt x="25" y="23"/>
                      </a:lnTo>
                      <a:lnTo>
                        <a:pt x="28" y="22"/>
                      </a:lnTo>
                      <a:lnTo>
                        <a:pt x="31" y="20"/>
                      </a:lnTo>
                      <a:lnTo>
                        <a:pt x="33" y="18"/>
                      </a:lnTo>
                      <a:lnTo>
                        <a:pt x="35" y="17"/>
                      </a:lnTo>
                      <a:lnTo>
                        <a:pt x="36" y="15"/>
                      </a:lnTo>
                      <a:lnTo>
                        <a:pt x="36" y="12"/>
                      </a:lnTo>
                      <a:lnTo>
                        <a:pt x="36" y="10"/>
                      </a:lnTo>
                      <a:lnTo>
                        <a:pt x="35" y="7"/>
                      </a:lnTo>
                      <a:lnTo>
                        <a:pt x="33" y="6"/>
                      </a:lnTo>
                      <a:lnTo>
                        <a:pt x="31" y="4"/>
                      </a:lnTo>
                      <a:lnTo>
                        <a:pt x="28" y="2"/>
                      </a:lnTo>
                      <a:lnTo>
                        <a:pt x="25" y="1"/>
                      </a:lnTo>
                      <a:lnTo>
                        <a:pt x="22" y="0"/>
                      </a:lnTo>
                      <a:lnTo>
                        <a:pt x="18" y="0"/>
                      </a:lnTo>
                      <a:lnTo>
                        <a:pt x="14" y="0"/>
                      </a:lnTo>
                      <a:lnTo>
                        <a:pt x="11" y="1"/>
                      </a:lnTo>
                      <a:lnTo>
                        <a:pt x="8" y="2"/>
                      </a:lnTo>
                      <a:lnTo>
                        <a:pt x="5" y="4"/>
                      </a:lnTo>
                      <a:lnTo>
                        <a:pt x="3" y="6"/>
                      </a:lnTo>
                      <a:lnTo>
                        <a:pt x="1" y="7"/>
                      </a:lnTo>
                      <a:lnTo>
                        <a:pt x="0" y="10"/>
                      </a:lnTo>
                      <a:lnTo>
                        <a:pt x="0" y="12"/>
                      </a:lnTo>
                      <a:lnTo>
                        <a:pt x="0" y="15"/>
                      </a:lnTo>
                      <a:lnTo>
                        <a:pt x="1" y="17"/>
                      </a:lnTo>
                      <a:lnTo>
                        <a:pt x="3" y="18"/>
                      </a:lnTo>
                      <a:lnTo>
                        <a:pt x="5" y="20"/>
                      </a:lnTo>
                      <a:lnTo>
                        <a:pt x="8" y="22"/>
                      </a:lnTo>
                      <a:lnTo>
                        <a:pt x="11" y="23"/>
                      </a:lnTo>
                      <a:lnTo>
                        <a:pt x="14" y="24"/>
                      </a:lnTo>
                      <a:lnTo>
                        <a:pt x="18" y="2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36" name="Freeform 41"/>
                <p:cNvSpPr>
                  <a:spLocks/>
                </p:cNvSpPr>
                <p:nvPr/>
              </p:nvSpPr>
              <p:spPr bwMode="auto">
                <a:xfrm>
                  <a:off x="5474" y="1033"/>
                  <a:ext cx="273" cy="488"/>
                </a:xfrm>
                <a:custGeom>
                  <a:avLst/>
                  <a:gdLst>
                    <a:gd name="T0" fmla="*/ 248 w 273"/>
                    <a:gd name="T1" fmla="*/ 128 h 488"/>
                    <a:gd name="T2" fmla="*/ 220 w 273"/>
                    <a:gd name="T3" fmla="*/ 78 h 488"/>
                    <a:gd name="T4" fmla="*/ 182 w 273"/>
                    <a:gd name="T5" fmla="*/ 35 h 488"/>
                    <a:gd name="T6" fmla="*/ 131 w 273"/>
                    <a:gd name="T7" fmla="*/ 7 h 488"/>
                    <a:gd name="T8" fmla="*/ 94 w 273"/>
                    <a:gd name="T9" fmla="*/ 4 h 488"/>
                    <a:gd name="T10" fmla="*/ 79 w 273"/>
                    <a:gd name="T11" fmla="*/ 11 h 488"/>
                    <a:gd name="T12" fmla="*/ 64 w 273"/>
                    <a:gd name="T13" fmla="*/ 17 h 488"/>
                    <a:gd name="T14" fmla="*/ 49 w 273"/>
                    <a:gd name="T15" fmla="*/ 22 h 488"/>
                    <a:gd name="T16" fmla="*/ 39 w 273"/>
                    <a:gd name="T17" fmla="*/ 28 h 488"/>
                    <a:gd name="T18" fmla="*/ 34 w 273"/>
                    <a:gd name="T19" fmla="*/ 33 h 488"/>
                    <a:gd name="T20" fmla="*/ 29 w 273"/>
                    <a:gd name="T21" fmla="*/ 36 h 488"/>
                    <a:gd name="T22" fmla="*/ 25 w 273"/>
                    <a:gd name="T23" fmla="*/ 40 h 488"/>
                    <a:gd name="T24" fmla="*/ 21 w 273"/>
                    <a:gd name="T25" fmla="*/ 45 h 488"/>
                    <a:gd name="T26" fmla="*/ 15 w 273"/>
                    <a:gd name="T27" fmla="*/ 53 h 488"/>
                    <a:gd name="T28" fmla="*/ 9 w 273"/>
                    <a:gd name="T29" fmla="*/ 60 h 488"/>
                    <a:gd name="T30" fmla="*/ 5 w 273"/>
                    <a:gd name="T31" fmla="*/ 67 h 488"/>
                    <a:gd name="T32" fmla="*/ 3 w 273"/>
                    <a:gd name="T33" fmla="*/ 73 h 488"/>
                    <a:gd name="T34" fmla="*/ 2 w 273"/>
                    <a:gd name="T35" fmla="*/ 77 h 488"/>
                    <a:gd name="T36" fmla="*/ 1 w 273"/>
                    <a:gd name="T37" fmla="*/ 80 h 488"/>
                    <a:gd name="T38" fmla="*/ 0 w 273"/>
                    <a:gd name="T39" fmla="*/ 85 h 488"/>
                    <a:gd name="T40" fmla="*/ 3 w 273"/>
                    <a:gd name="T41" fmla="*/ 96 h 488"/>
                    <a:gd name="T42" fmla="*/ 6 w 273"/>
                    <a:gd name="T43" fmla="*/ 114 h 488"/>
                    <a:gd name="T44" fmla="*/ 9 w 273"/>
                    <a:gd name="T45" fmla="*/ 132 h 488"/>
                    <a:gd name="T46" fmla="*/ 10 w 273"/>
                    <a:gd name="T47" fmla="*/ 150 h 488"/>
                    <a:gd name="T48" fmla="*/ 11 w 273"/>
                    <a:gd name="T49" fmla="*/ 167 h 488"/>
                    <a:gd name="T50" fmla="*/ 21 w 273"/>
                    <a:gd name="T51" fmla="*/ 181 h 488"/>
                    <a:gd name="T52" fmla="*/ 38 w 273"/>
                    <a:gd name="T53" fmla="*/ 192 h 488"/>
                    <a:gd name="T54" fmla="*/ 55 w 273"/>
                    <a:gd name="T55" fmla="*/ 201 h 488"/>
                    <a:gd name="T56" fmla="*/ 65 w 273"/>
                    <a:gd name="T57" fmla="*/ 211 h 488"/>
                    <a:gd name="T58" fmla="*/ 65 w 273"/>
                    <a:gd name="T59" fmla="*/ 222 h 488"/>
                    <a:gd name="T60" fmla="*/ 61 w 273"/>
                    <a:gd name="T61" fmla="*/ 236 h 488"/>
                    <a:gd name="T62" fmla="*/ 59 w 273"/>
                    <a:gd name="T63" fmla="*/ 250 h 488"/>
                    <a:gd name="T64" fmla="*/ 61 w 273"/>
                    <a:gd name="T65" fmla="*/ 262 h 488"/>
                    <a:gd name="T66" fmla="*/ 65 w 273"/>
                    <a:gd name="T67" fmla="*/ 275 h 488"/>
                    <a:gd name="T68" fmla="*/ 70 w 273"/>
                    <a:gd name="T69" fmla="*/ 286 h 488"/>
                    <a:gd name="T70" fmla="*/ 72 w 273"/>
                    <a:gd name="T71" fmla="*/ 297 h 488"/>
                    <a:gd name="T72" fmla="*/ 68 w 273"/>
                    <a:gd name="T73" fmla="*/ 308 h 488"/>
                    <a:gd name="T74" fmla="*/ 59 w 273"/>
                    <a:gd name="T75" fmla="*/ 317 h 488"/>
                    <a:gd name="T76" fmla="*/ 48 w 273"/>
                    <a:gd name="T77" fmla="*/ 325 h 488"/>
                    <a:gd name="T78" fmla="*/ 38 w 273"/>
                    <a:gd name="T79" fmla="*/ 336 h 488"/>
                    <a:gd name="T80" fmla="*/ 28 w 273"/>
                    <a:gd name="T81" fmla="*/ 351 h 488"/>
                    <a:gd name="T82" fmla="*/ 21 w 273"/>
                    <a:gd name="T83" fmla="*/ 371 h 488"/>
                    <a:gd name="T84" fmla="*/ 19 w 273"/>
                    <a:gd name="T85" fmla="*/ 391 h 488"/>
                    <a:gd name="T86" fmla="*/ 20 w 273"/>
                    <a:gd name="T87" fmla="*/ 411 h 488"/>
                    <a:gd name="T88" fmla="*/ 26 w 273"/>
                    <a:gd name="T89" fmla="*/ 436 h 488"/>
                    <a:gd name="T90" fmla="*/ 42 w 273"/>
                    <a:gd name="T91" fmla="*/ 459 h 488"/>
                    <a:gd name="T92" fmla="*/ 66 w 273"/>
                    <a:gd name="T93" fmla="*/ 476 h 488"/>
                    <a:gd name="T94" fmla="*/ 93 w 273"/>
                    <a:gd name="T95" fmla="*/ 485 h 488"/>
                    <a:gd name="T96" fmla="*/ 124 w 273"/>
                    <a:gd name="T97" fmla="*/ 486 h 488"/>
                    <a:gd name="T98" fmla="*/ 154 w 273"/>
                    <a:gd name="T99" fmla="*/ 480 h 488"/>
                    <a:gd name="T100" fmla="*/ 181 w 273"/>
                    <a:gd name="T101" fmla="*/ 467 h 488"/>
                    <a:gd name="T102" fmla="*/ 205 w 273"/>
                    <a:gd name="T103" fmla="*/ 447 h 488"/>
                    <a:gd name="T104" fmla="*/ 236 w 273"/>
                    <a:gd name="T105" fmla="*/ 402 h 488"/>
                    <a:gd name="T106" fmla="*/ 263 w 273"/>
                    <a:gd name="T107" fmla="*/ 334 h 488"/>
                    <a:gd name="T108" fmla="*/ 272 w 273"/>
                    <a:gd name="T109" fmla="*/ 263 h 488"/>
                    <a:gd name="T110" fmla="*/ 266 w 273"/>
                    <a:gd name="T111" fmla="*/ 191 h 4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3"/>
                    <a:gd name="T169" fmla="*/ 0 h 488"/>
                    <a:gd name="T170" fmla="*/ 273 w 273"/>
                    <a:gd name="T171" fmla="*/ 488 h 4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3" h="488">
                      <a:moveTo>
                        <a:pt x="257" y="154"/>
                      </a:moveTo>
                      <a:lnTo>
                        <a:pt x="248" y="128"/>
                      </a:lnTo>
                      <a:lnTo>
                        <a:pt x="236" y="102"/>
                      </a:lnTo>
                      <a:lnTo>
                        <a:pt x="220" y="78"/>
                      </a:lnTo>
                      <a:lnTo>
                        <a:pt x="203" y="55"/>
                      </a:lnTo>
                      <a:lnTo>
                        <a:pt x="182" y="35"/>
                      </a:lnTo>
                      <a:lnTo>
                        <a:pt x="157" y="19"/>
                      </a:lnTo>
                      <a:lnTo>
                        <a:pt x="131" y="7"/>
                      </a:lnTo>
                      <a:lnTo>
                        <a:pt x="101" y="0"/>
                      </a:lnTo>
                      <a:lnTo>
                        <a:pt x="94" y="4"/>
                      </a:lnTo>
                      <a:lnTo>
                        <a:pt x="87" y="8"/>
                      </a:lnTo>
                      <a:lnTo>
                        <a:pt x="79" y="11"/>
                      </a:lnTo>
                      <a:lnTo>
                        <a:pt x="72" y="14"/>
                      </a:lnTo>
                      <a:lnTo>
                        <a:pt x="64" y="17"/>
                      </a:lnTo>
                      <a:lnTo>
                        <a:pt x="56" y="19"/>
                      </a:lnTo>
                      <a:lnTo>
                        <a:pt x="49" y="22"/>
                      </a:lnTo>
                      <a:lnTo>
                        <a:pt x="42" y="26"/>
                      </a:lnTo>
                      <a:lnTo>
                        <a:pt x="39" y="28"/>
                      </a:lnTo>
                      <a:lnTo>
                        <a:pt x="36" y="31"/>
                      </a:lnTo>
                      <a:lnTo>
                        <a:pt x="34" y="33"/>
                      </a:lnTo>
                      <a:lnTo>
                        <a:pt x="32" y="34"/>
                      </a:lnTo>
                      <a:lnTo>
                        <a:pt x="29" y="36"/>
                      </a:lnTo>
                      <a:lnTo>
                        <a:pt x="28" y="38"/>
                      </a:lnTo>
                      <a:lnTo>
                        <a:pt x="25" y="40"/>
                      </a:lnTo>
                      <a:lnTo>
                        <a:pt x="23" y="41"/>
                      </a:lnTo>
                      <a:lnTo>
                        <a:pt x="21" y="45"/>
                      </a:lnTo>
                      <a:lnTo>
                        <a:pt x="18" y="49"/>
                      </a:lnTo>
                      <a:lnTo>
                        <a:pt x="15" y="53"/>
                      </a:lnTo>
                      <a:lnTo>
                        <a:pt x="12" y="56"/>
                      </a:lnTo>
                      <a:lnTo>
                        <a:pt x="9" y="60"/>
                      </a:lnTo>
                      <a:lnTo>
                        <a:pt x="7" y="64"/>
                      </a:lnTo>
                      <a:lnTo>
                        <a:pt x="5" y="67"/>
                      </a:lnTo>
                      <a:lnTo>
                        <a:pt x="3" y="72"/>
                      </a:lnTo>
                      <a:lnTo>
                        <a:pt x="3" y="73"/>
                      </a:lnTo>
                      <a:lnTo>
                        <a:pt x="2" y="75"/>
                      </a:lnTo>
                      <a:lnTo>
                        <a:pt x="2" y="77"/>
                      </a:lnTo>
                      <a:lnTo>
                        <a:pt x="1" y="79"/>
                      </a:lnTo>
                      <a:lnTo>
                        <a:pt x="1" y="80"/>
                      </a:lnTo>
                      <a:lnTo>
                        <a:pt x="0" y="82"/>
                      </a:lnTo>
                      <a:lnTo>
                        <a:pt x="0" y="85"/>
                      </a:lnTo>
                      <a:lnTo>
                        <a:pt x="1" y="87"/>
                      </a:lnTo>
                      <a:lnTo>
                        <a:pt x="3" y="96"/>
                      </a:lnTo>
                      <a:lnTo>
                        <a:pt x="5" y="105"/>
                      </a:lnTo>
                      <a:lnTo>
                        <a:pt x="6" y="114"/>
                      </a:lnTo>
                      <a:lnTo>
                        <a:pt x="8" y="123"/>
                      </a:lnTo>
                      <a:lnTo>
                        <a:pt x="9" y="132"/>
                      </a:lnTo>
                      <a:lnTo>
                        <a:pt x="9" y="141"/>
                      </a:lnTo>
                      <a:lnTo>
                        <a:pt x="10" y="150"/>
                      </a:lnTo>
                      <a:lnTo>
                        <a:pt x="10" y="159"/>
                      </a:lnTo>
                      <a:lnTo>
                        <a:pt x="11" y="167"/>
                      </a:lnTo>
                      <a:lnTo>
                        <a:pt x="15" y="175"/>
                      </a:lnTo>
                      <a:lnTo>
                        <a:pt x="21" y="181"/>
                      </a:lnTo>
                      <a:lnTo>
                        <a:pt x="29" y="187"/>
                      </a:lnTo>
                      <a:lnTo>
                        <a:pt x="38" y="192"/>
                      </a:lnTo>
                      <a:lnTo>
                        <a:pt x="47" y="196"/>
                      </a:lnTo>
                      <a:lnTo>
                        <a:pt x="55" y="201"/>
                      </a:lnTo>
                      <a:lnTo>
                        <a:pt x="62" y="207"/>
                      </a:lnTo>
                      <a:lnTo>
                        <a:pt x="65" y="211"/>
                      </a:lnTo>
                      <a:lnTo>
                        <a:pt x="66" y="217"/>
                      </a:lnTo>
                      <a:lnTo>
                        <a:pt x="65" y="222"/>
                      </a:lnTo>
                      <a:lnTo>
                        <a:pt x="63" y="229"/>
                      </a:lnTo>
                      <a:lnTo>
                        <a:pt x="61" y="236"/>
                      </a:lnTo>
                      <a:lnTo>
                        <a:pt x="59" y="243"/>
                      </a:lnTo>
                      <a:lnTo>
                        <a:pt x="59" y="250"/>
                      </a:lnTo>
                      <a:lnTo>
                        <a:pt x="59" y="257"/>
                      </a:lnTo>
                      <a:lnTo>
                        <a:pt x="61" y="262"/>
                      </a:lnTo>
                      <a:lnTo>
                        <a:pt x="63" y="268"/>
                      </a:lnTo>
                      <a:lnTo>
                        <a:pt x="65" y="275"/>
                      </a:lnTo>
                      <a:lnTo>
                        <a:pt x="68" y="280"/>
                      </a:lnTo>
                      <a:lnTo>
                        <a:pt x="70" y="286"/>
                      </a:lnTo>
                      <a:lnTo>
                        <a:pt x="72" y="292"/>
                      </a:lnTo>
                      <a:lnTo>
                        <a:pt x="72" y="297"/>
                      </a:lnTo>
                      <a:lnTo>
                        <a:pt x="72" y="302"/>
                      </a:lnTo>
                      <a:lnTo>
                        <a:pt x="68" y="308"/>
                      </a:lnTo>
                      <a:lnTo>
                        <a:pt x="64" y="312"/>
                      </a:lnTo>
                      <a:lnTo>
                        <a:pt x="59" y="317"/>
                      </a:lnTo>
                      <a:lnTo>
                        <a:pt x="54" y="321"/>
                      </a:lnTo>
                      <a:lnTo>
                        <a:pt x="48" y="325"/>
                      </a:lnTo>
                      <a:lnTo>
                        <a:pt x="43" y="330"/>
                      </a:lnTo>
                      <a:lnTo>
                        <a:pt x="38" y="336"/>
                      </a:lnTo>
                      <a:lnTo>
                        <a:pt x="33" y="341"/>
                      </a:lnTo>
                      <a:lnTo>
                        <a:pt x="28" y="351"/>
                      </a:lnTo>
                      <a:lnTo>
                        <a:pt x="23" y="361"/>
                      </a:lnTo>
                      <a:lnTo>
                        <a:pt x="21" y="371"/>
                      </a:lnTo>
                      <a:lnTo>
                        <a:pt x="19" y="381"/>
                      </a:lnTo>
                      <a:lnTo>
                        <a:pt x="19" y="391"/>
                      </a:lnTo>
                      <a:lnTo>
                        <a:pt x="19" y="401"/>
                      </a:lnTo>
                      <a:lnTo>
                        <a:pt x="20" y="411"/>
                      </a:lnTo>
                      <a:lnTo>
                        <a:pt x="21" y="422"/>
                      </a:lnTo>
                      <a:lnTo>
                        <a:pt x="26" y="436"/>
                      </a:lnTo>
                      <a:lnTo>
                        <a:pt x="33" y="448"/>
                      </a:lnTo>
                      <a:lnTo>
                        <a:pt x="42" y="459"/>
                      </a:lnTo>
                      <a:lnTo>
                        <a:pt x="53" y="469"/>
                      </a:lnTo>
                      <a:lnTo>
                        <a:pt x="66" y="476"/>
                      </a:lnTo>
                      <a:lnTo>
                        <a:pt x="79" y="482"/>
                      </a:lnTo>
                      <a:lnTo>
                        <a:pt x="93" y="485"/>
                      </a:lnTo>
                      <a:lnTo>
                        <a:pt x="108" y="487"/>
                      </a:lnTo>
                      <a:lnTo>
                        <a:pt x="124" y="486"/>
                      </a:lnTo>
                      <a:lnTo>
                        <a:pt x="139" y="484"/>
                      </a:lnTo>
                      <a:lnTo>
                        <a:pt x="154" y="480"/>
                      </a:lnTo>
                      <a:lnTo>
                        <a:pt x="168" y="474"/>
                      </a:lnTo>
                      <a:lnTo>
                        <a:pt x="181" y="467"/>
                      </a:lnTo>
                      <a:lnTo>
                        <a:pt x="193" y="458"/>
                      </a:lnTo>
                      <a:lnTo>
                        <a:pt x="205" y="447"/>
                      </a:lnTo>
                      <a:lnTo>
                        <a:pt x="216" y="435"/>
                      </a:lnTo>
                      <a:lnTo>
                        <a:pt x="236" y="402"/>
                      </a:lnTo>
                      <a:lnTo>
                        <a:pt x="252" y="369"/>
                      </a:lnTo>
                      <a:lnTo>
                        <a:pt x="263" y="334"/>
                      </a:lnTo>
                      <a:lnTo>
                        <a:pt x="270" y="299"/>
                      </a:lnTo>
                      <a:lnTo>
                        <a:pt x="272" y="263"/>
                      </a:lnTo>
                      <a:lnTo>
                        <a:pt x="271" y="227"/>
                      </a:lnTo>
                      <a:lnTo>
                        <a:pt x="266" y="191"/>
                      </a:lnTo>
                      <a:lnTo>
                        <a:pt x="257" y="154"/>
                      </a:lnTo>
                    </a:path>
                  </a:pathLst>
                </a:custGeom>
                <a:solidFill>
                  <a:srgbClr val="C8FEC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37" name="Freeform 42"/>
                <p:cNvSpPr>
                  <a:spLocks/>
                </p:cNvSpPr>
                <p:nvPr/>
              </p:nvSpPr>
              <p:spPr bwMode="auto">
                <a:xfrm>
                  <a:off x="5474" y="1033"/>
                  <a:ext cx="279" cy="494"/>
                </a:xfrm>
                <a:custGeom>
                  <a:avLst/>
                  <a:gdLst>
                    <a:gd name="T0" fmla="*/ 253 w 279"/>
                    <a:gd name="T1" fmla="*/ 130 h 494"/>
                    <a:gd name="T2" fmla="*/ 225 w 279"/>
                    <a:gd name="T3" fmla="*/ 78 h 494"/>
                    <a:gd name="T4" fmla="*/ 186 w 279"/>
                    <a:gd name="T5" fmla="*/ 35 h 494"/>
                    <a:gd name="T6" fmla="*/ 134 w 279"/>
                    <a:gd name="T7" fmla="*/ 7 h 494"/>
                    <a:gd name="T8" fmla="*/ 96 w 279"/>
                    <a:gd name="T9" fmla="*/ 4 h 494"/>
                    <a:gd name="T10" fmla="*/ 81 w 279"/>
                    <a:gd name="T11" fmla="*/ 11 h 494"/>
                    <a:gd name="T12" fmla="*/ 65 w 279"/>
                    <a:gd name="T13" fmla="*/ 17 h 494"/>
                    <a:gd name="T14" fmla="*/ 50 w 279"/>
                    <a:gd name="T15" fmla="*/ 23 h 494"/>
                    <a:gd name="T16" fmla="*/ 40 w 279"/>
                    <a:gd name="T17" fmla="*/ 29 h 494"/>
                    <a:gd name="T18" fmla="*/ 35 w 279"/>
                    <a:gd name="T19" fmla="*/ 33 h 494"/>
                    <a:gd name="T20" fmla="*/ 30 w 279"/>
                    <a:gd name="T21" fmla="*/ 37 h 494"/>
                    <a:gd name="T22" fmla="*/ 26 w 279"/>
                    <a:gd name="T23" fmla="*/ 40 h 494"/>
                    <a:gd name="T24" fmla="*/ 21 w 279"/>
                    <a:gd name="T25" fmla="*/ 46 h 494"/>
                    <a:gd name="T26" fmla="*/ 16 w 279"/>
                    <a:gd name="T27" fmla="*/ 53 h 494"/>
                    <a:gd name="T28" fmla="*/ 10 w 279"/>
                    <a:gd name="T29" fmla="*/ 61 h 494"/>
                    <a:gd name="T30" fmla="*/ 5 w 279"/>
                    <a:gd name="T31" fmla="*/ 68 h 494"/>
                    <a:gd name="T32" fmla="*/ 3 w 279"/>
                    <a:gd name="T33" fmla="*/ 74 h 494"/>
                    <a:gd name="T34" fmla="*/ 2 w 279"/>
                    <a:gd name="T35" fmla="*/ 78 h 494"/>
                    <a:gd name="T36" fmla="*/ 1 w 279"/>
                    <a:gd name="T37" fmla="*/ 81 h 494"/>
                    <a:gd name="T38" fmla="*/ 0 w 279"/>
                    <a:gd name="T39" fmla="*/ 86 h 494"/>
                    <a:gd name="T40" fmla="*/ 3 w 279"/>
                    <a:gd name="T41" fmla="*/ 97 h 494"/>
                    <a:gd name="T42" fmla="*/ 7 w 279"/>
                    <a:gd name="T43" fmla="*/ 115 h 494"/>
                    <a:gd name="T44" fmla="*/ 9 w 279"/>
                    <a:gd name="T45" fmla="*/ 134 h 494"/>
                    <a:gd name="T46" fmla="*/ 10 w 279"/>
                    <a:gd name="T47" fmla="*/ 152 h 494"/>
                    <a:gd name="T48" fmla="*/ 11 w 279"/>
                    <a:gd name="T49" fmla="*/ 170 h 494"/>
                    <a:gd name="T50" fmla="*/ 22 w 279"/>
                    <a:gd name="T51" fmla="*/ 183 h 494"/>
                    <a:gd name="T52" fmla="*/ 39 w 279"/>
                    <a:gd name="T53" fmla="*/ 194 h 494"/>
                    <a:gd name="T54" fmla="*/ 56 w 279"/>
                    <a:gd name="T55" fmla="*/ 204 h 494"/>
                    <a:gd name="T56" fmla="*/ 67 w 279"/>
                    <a:gd name="T57" fmla="*/ 214 h 494"/>
                    <a:gd name="T58" fmla="*/ 67 w 279"/>
                    <a:gd name="T59" fmla="*/ 225 h 494"/>
                    <a:gd name="T60" fmla="*/ 62 w 279"/>
                    <a:gd name="T61" fmla="*/ 239 h 494"/>
                    <a:gd name="T62" fmla="*/ 60 w 279"/>
                    <a:gd name="T63" fmla="*/ 253 h 494"/>
                    <a:gd name="T64" fmla="*/ 62 w 279"/>
                    <a:gd name="T65" fmla="*/ 265 h 494"/>
                    <a:gd name="T66" fmla="*/ 67 w 279"/>
                    <a:gd name="T67" fmla="*/ 278 h 494"/>
                    <a:gd name="T68" fmla="*/ 72 w 279"/>
                    <a:gd name="T69" fmla="*/ 289 h 494"/>
                    <a:gd name="T70" fmla="*/ 74 w 279"/>
                    <a:gd name="T71" fmla="*/ 301 h 494"/>
                    <a:gd name="T72" fmla="*/ 70 w 279"/>
                    <a:gd name="T73" fmla="*/ 311 h 494"/>
                    <a:gd name="T74" fmla="*/ 61 w 279"/>
                    <a:gd name="T75" fmla="*/ 320 h 494"/>
                    <a:gd name="T76" fmla="*/ 49 w 279"/>
                    <a:gd name="T77" fmla="*/ 329 h 494"/>
                    <a:gd name="T78" fmla="*/ 38 w 279"/>
                    <a:gd name="T79" fmla="*/ 340 h 494"/>
                    <a:gd name="T80" fmla="*/ 28 w 279"/>
                    <a:gd name="T81" fmla="*/ 355 h 494"/>
                    <a:gd name="T82" fmla="*/ 21 w 279"/>
                    <a:gd name="T83" fmla="*/ 376 h 494"/>
                    <a:gd name="T84" fmla="*/ 19 w 279"/>
                    <a:gd name="T85" fmla="*/ 395 h 494"/>
                    <a:gd name="T86" fmla="*/ 20 w 279"/>
                    <a:gd name="T87" fmla="*/ 416 h 494"/>
                    <a:gd name="T88" fmla="*/ 26 w 279"/>
                    <a:gd name="T89" fmla="*/ 441 h 494"/>
                    <a:gd name="T90" fmla="*/ 43 w 279"/>
                    <a:gd name="T91" fmla="*/ 465 h 494"/>
                    <a:gd name="T92" fmla="*/ 67 w 279"/>
                    <a:gd name="T93" fmla="*/ 482 h 494"/>
                    <a:gd name="T94" fmla="*/ 95 w 279"/>
                    <a:gd name="T95" fmla="*/ 491 h 494"/>
                    <a:gd name="T96" fmla="*/ 127 w 279"/>
                    <a:gd name="T97" fmla="*/ 492 h 494"/>
                    <a:gd name="T98" fmla="*/ 157 w 279"/>
                    <a:gd name="T99" fmla="*/ 486 h 494"/>
                    <a:gd name="T100" fmla="*/ 185 w 279"/>
                    <a:gd name="T101" fmla="*/ 473 h 494"/>
                    <a:gd name="T102" fmla="*/ 210 w 279"/>
                    <a:gd name="T103" fmla="*/ 453 h 494"/>
                    <a:gd name="T104" fmla="*/ 241 w 279"/>
                    <a:gd name="T105" fmla="*/ 407 h 494"/>
                    <a:gd name="T106" fmla="*/ 269 w 279"/>
                    <a:gd name="T107" fmla="*/ 338 h 494"/>
                    <a:gd name="T108" fmla="*/ 278 w 279"/>
                    <a:gd name="T109" fmla="*/ 266 h 494"/>
                    <a:gd name="T110" fmla="*/ 271 w 279"/>
                    <a:gd name="T111" fmla="*/ 193 h 4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9"/>
                    <a:gd name="T169" fmla="*/ 0 h 494"/>
                    <a:gd name="T170" fmla="*/ 279 w 279"/>
                    <a:gd name="T171" fmla="*/ 494 h 49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9" h="494">
                      <a:moveTo>
                        <a:pt x="262" y="156"/>
                      </a:moveTo>
                      <a:lnTo>
                        <a:pt x="253" y="130"/>
                      </a:lnTo>
                      <a:lnTo>
                        <a:pt x="241" y="104"/>
                      </a:lnTo>
                      <a:lnTo>
                        <a:pt x="225" y="78"/>
                      </a:lnTo>
                      <a:lnTo>
                        <a:pt x="207" y="56"/>
                      </a:lnTo>
                      <a:lnTo>
                        <a:pt x="186" y="35"/>
                      </a:lnTo>
                      <a:lnTo>
                        <a:pt x="161" y="19"/>
                      </a:lnTo>
                      <a:lnTo>
                        <a:pt x="134" y="7"/>
                      </a:lnTo>
                      <a:lnTo>
                        <a:pt x="103" y="0"/>
                      </a:lnTo>
                      <a:lnTo>
                        <a:pt x="96" y="4"/>
                      </a:lnTo>
                      <a:lnTo>
                        <a:pt x="89" y="8"/>
                      </a:lnTo>
                      <a:lnTo>
                        <a:pt x="81" y="11"/>
                      </a:lnTo>
                      <a:lnTo>
                        <a:pt x="73" y="14"/>
                      </a:lnTo>
                      <a:lnTo>
                        <a:pt x="65" y="17"/>
                      </a:lnTo>
                      <a:lnTo>
                        <a:pt x="58" y="19"/>
                      </a:lnTo>
                      <a:lnTo>
                        <a:pt x="50" y="23"/>
                      </a:lnTo>
                      <a:lnTo>
                        <a:pt x="43" y="26"/>
                      </a:lnTo>
                      <a:lnTo>
                        <a:pt x="40" y="29"/>
                      </a:lnTo>
                      <a:lnTo>
                        <a:pt x="37" y="31"/>
                      </a:lnTo>
                      <a:lnTo>
                        <a:pt x="35" y="33"/>
                      </a:lnTo>
                      <a:lnTo>
                        <a:pt x="32" y="35"/>
                      </a:lnTo>
                      <a:lnTo>
                        <a:pt x="30" y="37"/>
                      </a:lnTo>
                      <a:lnTo>
                        <a:pt x="28" y="38"/>
                      </a:lnTo>
                      <a:lnTo>
                        <a:pt x="26" y="40"/>
                      </a:lnTo>
                      <a:lnTo>
                        <a:pt x="24" y="42"/>
                      </a:lnTo>
                      <a:lnTo>
                        <a:pt x="21" y="46"/>
                      </a:lnTo>
                      <a:lnTo>
                        <a:pt x="19" y="50"/>
                      </a:lnTo>
                      <a:lnTo>
                        <a:pt x="16" y="53"/>
                      </a:lnTo>
                      <a:lnTo>
                        <a:pt x="13" y="57"/>
                      </a:lnTo>
                      <a:lnTo>
                        <a:pt x="10" y="61"/>
                      </a:lnTo>
                      <a:lnTo>
                        <a:pt x="7" y="65"/>
                      </a:lnTo>
                      <a:lnTo>
                        <a:pt x="5" y="68"/>
                      </a:lnTo>
                      <a:lnTo>
                        <a:pt x="3" y="72"/>
                      </a:lnTo>
                      <a:lnTo>
                        <a:pt x="3" y="74"/>
                      </a:lnTo>
                      <a:lnTo>
                        <a:pt x="2" y="76"/>
                      </a:lnTo>
                      <a:lnTo>
                        <a:pt x="2" y="78"/>
                      </a:lnTo>
                      <a:lnTo>
                        <a:pt x="1" y="80"/>
                      </a:lnTo>
                      <a:lnTo>
                        <a:pt x="1" y="81"/>
                      </a:lnTo>
                      <a:lnTo>
                        <a:pt x="0" y="83"/>
                      </a:lnTo>
                      <a:lnTo>
                        <a:pt x="0" y="86"/>
                      </a:lnTo>
                      <a:lnTo>
                        <a:pt x="1" y="88"/>
                      </a:lnTo>
                      <a:lnTo>
                        <a:pt x="3" y="97"/>
                      </a:lnTo>
                      <a:lnTo>
                        <a:pt x="5" y="106"/>
                      </a:lnTo>
                      <a:lnTo>
                        <a:pt x="7" y="115"/>
                      </a:lnTo>
                      <a:lnTo>
                        <a:pt x="8" y="125"/>
                      </a:lnTo>
                      <a:lnTo>
                        <a:pt x="9" y="134"/>
                      </a:lnTo>
                      <a:lnTo>
                        <a:pt x="10" y="143"/>
                      </a:lnTo>
                      <a:lnTo>
                        <a:pt x="10" y="152"/>
                      </a:lnTo>
                      <a:lnTo>
                        <a:pt x="10" y="161"/>
                      </a:lnTo>
                      <a:lnTo>
                        <a:pt x="11" y="170"/>
                      </a:lnTo>
                      <a:lnTo>
                        <a:pt x="15" y="177"/>
                      </a:lnTo>
                      <a:lnTo>
                        <a:pt x="22" y="183"/>
                      </a:lnTo>
                      <a:lnTo>
                        <a:pt x="30" y="189"/>
                      </a:lnTo>
                      <a:lnTo>
                        <a:pt x="39" y="194"/>
                      </a:lnTo>
                      <a:lnTo>
                        <a:pt x="48" y="199"/>
                      </a:lnTo>
                      <a:lnTo>
                        <a:pt x="56" y="204"/>
                      </a:lnTo>
                      <a:lnTo>
                        <a:pt x="64" y="209"/>
                      </a:lnTo>
                      <a:lnTo>
                        <a:pt x="67" y="214"/>
                      </a:lnTo>
                      <a:lnTo>
                        <a:pt x="67" y="219"/>
                      </a:lnTo>
                      <a:lnTo>
                        <a:pt x="67" y="225"/>
                      </a:lnTo>
                      <a:lnTo>
                        <a:pt x="65" y="232"/>
                      </a:lnTo>
                      <a:lnTo>
                        <a:pt x="62" y="239"/>
                      </a:lnTo>
                      <a:lnTo>
                        <a:pt x="61" y="246"/>
                      </a:lnTo>
                      <a:lnTo>
                        <a:pt x="60" y="253"/>
                      </a:lnTo>
                      <a:lnTo>
                        <a:pt x="61" y="260"/>
                      </a:lnTo>
                      <a:lnTo>
                        <a:pt x="62" y="265"/>
                      </a:lnTo>
                      <a:lnTo>
                        <a:pt x="64" y="271"/>
                      </a:lnTo>
                      <a:lnTo>
                        <a:pt x="67" y="278"/>
                      </a:lnTo>
                      <a:lnTo>
                        <a:pt x="70" y="284"/>
                      </a:lnTo>
                      <a:lnTo>
                        <a:pt x="72" y="289"/>
                      </a:lnTo>
                      <a:lnTo>
                        <a:pt x="73" y="295"/>
                      </a:lnTo>
                      <a:lnTo>
                        <a:pt x="74" y="301"/>
                      </a:lnTo>
                      <a:lnTo>
                        <a:pt x="73" y="306"/>
                      </a:lnTo>
                      <a:lnTo>
                        <a:pt x="70" y="311"/>
                      </a:lnTo>
                      <a:lnTo>
                        <a:pt x="65" y="316"/>
                      </a:lnTo>
                      <a:lnTo>
                        <a:pt x="61" y="320"/>
                      </a:lnTo>
                      <a:lnTo>
                        <a:pt x="55" y="325"/>
                      </a:lnTo>
                      <a:lnTo>
                        <a:pt x="49" y="329"/>
                      </a:lnTo>
                      <a:lnTo>
                        <a:pt x="44" y="334"/>
                      </a:lnTo>
                      <a:lnTo>
                        <a:pt x="38" y="340"/>
                      </a:lnTo>
                      <a:lnTo>
                        <a:pt x="34" y="346"/>
                      </a:lnTo>
                      <a:lnTo>
                        <a:pt x="28" y="355"/>
                      </a:lnTo>
                      <a:lnTo>
                        <a:pt x="24" y="365"/>
                      </a:lnTo>
                      <a:lnTo>
                        <a:pt x="21" y="376"/>
                      </a:lnTo>
                      <a:lnTo>
                        <a:pt x="20" y="386"/>
                      </a:lnTo>
                      <a:lnTo>
                        <a:pt x="19" y="395"/>
                      </a:lnTo>
                      <a:lnTo>
                        <a:pt x="19" y="406"/>
                      </a:lnTo>
                      <a:lnTo>
                        <a:pt x="20" y="416"/>
                      </a:lnTo>
                      <a:lnTo>
                        <a:pt x="22" y="427"/>
                      </a:lnTo>
                      <a:lnTo>
                        <a:pt x="26" y="441"/>
                      </a:lnTo>
                      <a:lnTo>
                        <a:pt x="34" y="453"/>
                      </a:lnTo>
                      <a:lnTo>
                        <a:pt x="43" y="465"/>
                      </a:lnTo>
                      <a:lnTo>
                        <a:pt x="55" y="474"/>
                      </a:lnTo>
                      <a:lnTo>
                        <a:pt x="67" y="482"/>
                      </a:lnTo>
                      <a:lnTo>
                        <a:pt x="81" y="488"/>
                      </a:lnTo>
                      <a:lnTo>
                        <a:pt x="95" y="491"/>
                      </a:lnTo>
                      <a:lnTo>
                        <a:pt x="110" y="493"/>
                      </a:lnTo>
                      <a:lnTo>
                        <a:pt x="127" y="492"/>
                      </a:lnTo>
                      <a:lnTo>
                        <a:pt x="142" y="490"/>
                      </a:lnTo>
                      <a:lnTo>
                        <a:pt x="157" y="486"/>
                      </a:lnTo>
                      <a:lnTo>
                        <a:pt x="172" y="480"/>
                      </a:lnTo>
                      <a:lnTo>
                        <a:pt x="185" y="473"/>
                      </a:lnTo>
                      <a:lnTo>
                        <a:pt x="198" y="464"/>
                      </a:lnTo>
                      <a:lnTo>
                        <a:pt x="210" y="453"/>
                      </a:lnTo>
                      <a:lnTo>
                        <a:pt x="220" y="440"/>
                      </a:lnTo>
                      <a:lnTo>
                        <a:pt x="241" y="407"/>
                      </a:lnTo>
                      <a:lnTo>
                        <a:pt x="258" y="373"/>
                      </a:lnTo>
                      <a:lnTo>
                        <a:pt x="269" y="338"/>
                      </a:lnTo>
                      <a:lnTo>
                        <a:pt x="276" y="303"/>
                      </a:lnTo>
                      <a:lnTo>
                        <a:pt x="278" y="266"/>
                      </a:lnTo>
                      <a:lnTo>
                        <a:pt x="277" y="229"/>
                      </a:lnTo>
                      <a:lnTo>
                        <a:pt x="271" y="193"/>
                      </a:lnTo>
                      <a:lnTo>
                        <a:pt x="262" y="15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38" name="Freeform 43"/>
                <p:cNvSpPr>
                  <a:spLocks/>
                </p:cNvSpPr>
                <p:nvPr/>
              </p:nvSpPr>
              <p:spPr bwMode="auto">
                <a:xfrm>
                  <a:off x="4746" y="1066"/>
                  <a:ext cx="318" cy="494"/>
                </a:xfrm>
                <a:custGeom>
                  <a:avLst/>
                  <a:gdLst>
                    <a:gd name="T0" fmla="*/ 41 w 318"/>
                    <a:gd name="T1" fmla="*/ 134 h 494"/>
                    <a:gd name="T2" fmla="*/ 13 w 318"/>
                    <a:gd name="T3" fmla="*/ 205 h 494"/>
                    <a:gd name="T4" fmla="*/ 1 w 318"/>
                    <a:gd name="T5" fmla="*/ 278 h 494"/>
                    <a:gd name="T6" fmla="*/ 4 w 318"/>
                    <a:gd name="T7" fmla="*/ 352 h 494"/>
                    <a:gd name="T8" fmla="*/ 15 w 318"/>
                    <a:gd name="T9" fmla="*/ 402 h 494"/>
                    <a:gd name="T10" fmla="*/ 25 w 318"/>
                    <a:gd name="T11" fmla="*/ 427 h 494"/>
                    <a:gd name="T12" fmla="*/ 41 w 318"/>
                    <a:gd name="T13" fmla="*/ 449 h 494"/>
                    <a:gd name="T14" fmla="*/ 61 w 318"/>
                    <a:gd name="T15" fmla="*/ 467 h 494"/>
                    <a:gd name="T16" fmla="*/ 93 w 318"/>
                    <a:gd name="T17" fmla="*/ 484 h 494"/>
                    <a:gd name="T18" fmla="*/ 134 w 318"/>
                    <a:gd name="T19" fmla="*/ 493 h 494"/>
                    <a:gd name="T20" fmla="*/ 174 w 318"/>
                    <a:gd name="T21" fmla="*/ 487 h 494"/>
                    <a:gd name="T22" fmla="*/ 209 w 318"/>
                    <a:gd name="T23" fmla="*/ 467 h 494"/>
                    <a:gd name="T24" fmla="*/ 228 w 318"/>
                    <a:gd name="T25" fmla="*/ 441 h 494"/>
                    <a:gd name="T26" fmla="*/ 237 w 318"/>
                    <a:gd name="T27" fmla="*/ 421 h 494"/>
                    <a:gd name="T28" fmla="*/ 244 w 318"/>
                    <a:gd name="T29" fmla="*/ 401 h 494"/>
                    <a:gd name="T30" fmla="*/ 246 w 318"/>
                    <a:gd name="T31" fmla="*/ 380 h 494"/>
                    <a:gd name="T32" fmla="*/ 243 w 318"/>
                    <a:gd name="T33" fmla="*/ 358 h 494"/>
                    <a:gd name="T34" fmla="*/ 235 w 318"/>
                    <a:gd name="T35" fmla="*/ 337 h 494"/>
                    <a:gd name="T36" fmla="*/ 223 w 318"/>
                    <a:gd name="T37" fmla="*/ 318 h 494"/>
                    <a:gd name="T38" fmla="*/ 207 w 318"/>
                    <a:gd name="T39" fmla="*/ 302 h 494"/>
                    <a:gd name="T40" fmla="*/ 200 w 318"/>
                    <a:gd name="T41" fmla="*/ 288 h 494"/>
                    <a:gd name="T42" fmla="*/ 206 w 318"/>
                    <a:gd name="T43" fmla="*/ 272 h 494"/>
                    <a:gd name="T44" fmla="*/ 213 w 318"/>
                    <a:gd name="T45" fmla="*/ 258 h 494"/>
                    <a:gd name="T46" fmla="*/ 219 w 318"/>
                    <a:gd name="T47" fmla="*/ 243 h 494"/>
                    <a:gd name="T48" fmla="*/ 220 w 318"/>
                    <a:gd name="T49" fmla="*/ 231 h 494"/>
                    <a:gd name="T50" fmla="*/ 222 w 318"/>
                    <a:gd name="T51" fmla="*/ 222 h 494"/>
                    <a:gd name="T52" fmla="*/ 223 w 318"/>
                    <a:gd name="T53" fmla="*/ 213 h 494"/>
                    <a:gd name="T54" fmla="*/ 223 w 318"/>
                    <a:gd name="T55" fmla="*/ 204 h 494"/>
                    <a:gd name="T56" fmla="*/ 241 w 318"/>
                    <a:gd name="T57" fmla="*/ 196 h 494"/>
                    <a:gd name="T58" fmla="*/ 276 w 318"/>
                    <a:gd name="T59" fmla="*/ 179 h 494"/>
                    <a:gd name="T60" fmla="*/ 303 w 318"/>
                    <a:gd name="T61" fmla="*/ 152 h 494"/>
                    <a:gd name="T62" fmla="*/ 317 w 318"/>
                    <a:gd name="T63" fmla="*/ 119 h 494"/>
                    <a:gd name="T64" fmla="*/ 313 w 318"/>
                    <a:gd name="T65" fmla="*/ 93 h 494"/>
                    <a:gd name="T66" fmla="*/ 308 w 318"/>
                    <a:gd name="T67" fmla="*/ 81 h 494"/>
                    <a:gd name="T68" fmla="*/ 302 w 318"/>
                    <a:gd name="T69" fmla="*/ 71 h 494"/>
                    <a:gd name="T70" fmla="*/ 296 w 318"/>
                    <a:gd name="T71" fmla="*/ 61 h 494"/>
                    <a:gd name="T72" fmla="*/ 290 w 318"/>
                    <a:gd name="T73" fmla="*/ 52 h 494"/>
                    <a:gd name="T74" fmla="*/ 283 w 318"/>
                    <a:gd name="T75" fmla="*/ 44 h 494"/>
                    <a:gd name="T76" fmla="*/ 276 w 318"/>
                    <a:gd name="T77" fmla="*/ 37 h 494"/>
                    <a:gd name="T78" fmla="*/ 270 w 318"/>
                    <a:gd name="T79" fmla="*/ 30 h 494"/>
                    <a:gd name="T80" fmla="*/ 263 w 318"/>
                    <a:gd name="T81" fmla="*/ 26 h 494"/>
                    <a:gd name="T82" fmla="*/ 254 w 318"/>
                    <a:gd name="T83" fmla="*/ 20 h 494"/>
                    <a:gd name="T84" fmla="*/ 244 w 318"/>
                    <a:gd name="T85" fmla="*/ 14 h 494"/>
                    <a:gd name="T86" fmla="*/ 233 w 318"/>
                    <a:gd name="T87" fmla="*/ 9 h 494"/>
                    <a:gd name="T88" fmla="*/ 221 w 318"/>
                    <a:gd name="T89" fmla="*/ 6 h 494"/>
                    <a:gd name="T90" fmla="*/ 210 w 318"/>
                    <a:gd name="T91" fmla="*/ 3 h 494"/>
                    <a:gd name="T92" fmla="*/ 199 w 318"/>
                    <a:gd name="T93" fmla="*/ 1 h 494"/>
                    <a:gd name="T94" fmla="*/ 187 w 318"/>
                    <a:gd name="T95" fmla="*/ 0 h 494"/>
                    <a:gd name="T96" fmla="*/ 178 w 318"/>
                    <a:gd name="T97" fmla="*/ 1 h 494"/>
                    <a:gd name="T98" fmla="*/ 174 w 318"/>
                    <a:gd name="T99" fmla="*/ 2 h 494"/>
                    <a:gd name="T100" fmla="*/ 170 w 318"/>
                    <a:gd name="T101" fmla="*/ 3 h 494"/>
                    <a:gd name="T102" fmla="*/ 166 w 318"/>
                    <a:gd name="T103" fmla="*/ 4 h 494"/>
                    <a:gd name="T104" fmla="*/ 159 w 318"/>
                    <a:gd name="T105" fmla="*/ 4 h 494"/>
                    <a:gd name="T106" fmla="*/ 148 w 318"/>
                    <a:gd name="T107" fmla="*/ 8 h 494"/>
                    <a:gd name="T108" fmla="*/ 139 w 318"/>
                    <a:gd name="T109" fmla="*/ 15 h 494"/>
                    <a:gd name="T110" fmla="*/ 131 w 318"/>
                    <a:gd name="T111" fmla="*/ 23 h 494"/>
                    <a:gd name="T112" fmla="*/ 118 w 318"/>
                    <a:gd name="T113" fmla="*/ 36 h 494"/>
                    <a:gd name="T114" fmla="*/ 101 w 318"/>
                    <a:gd name="T115" fmla="*/ 52 h 494"/>
                    <a:gd name="T116" fmla="*/ 84 w 318"/>
                    <a:gd name="T117" fmla="*/ 70 h 494"/>
                    <a:gd name="T118" fmla="*/ 68 w 318"/>
                    <a:gd name="T119" fmla="*/ 89 h 4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18"/>
                    <a:gd name="T181" fmla="*/ 0 h 494"/>
                    <a:gd name="T182" fmla="*/ 318 w 318"/>
                    <a:gd name="T183" fmla="*/ 494 h 4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18" h="494">
                      <a:moveTo>
                        <a:pt x="61" y="100"/>
                      </a:moveTo>
                      <a:lnTo>
                        <a:pt x="41" y="134"/>
                      </a:lnTo>
                      <a:lnTo>
                        <a:pt x="25" y="168"/>
                      </a:lnTo>
                      <a:lnTo>
                        <a:pt x="13" y="205"/>
                      </a:lnTo>
                      <a:lnTo>
                        <a:pt x="5" y="241"/>
                      </a:lnTo>
                      <a:lnTo>
                        <a:pt x="1" y="278"/>
                      </a:lnTo>
                      <a:lnTo>
                        <a:pt x="0" y="314"/>
                      </a:lnTo>
                      <a:lnTo>
                        <a:pt x="4" y="352"/>
                      </a:lnTo>
                      <a:lnTo>
                        <a:pt x="11" y="389"/>
                      </a:lnTo>
                      <a:lnTo>
                        <a:pt x="15" y="402"/>
                      </a:lnTo>
                      <a:lnTo>
                        <a:pt x="19" y="415"/>
                      </a:lnTo>
                      <a:lnTo>
                        <a:pt x="25" y="427"/>
                      </a:lnTo>
                      <a:lnTo>
                        <a:pt x="32" y="438"/>
                      </a:lnTo>
                      <a:lnTo>
                        <a:pt x="41" y="449"/>
                      </a:lnTo>
                      <a:lnTo>
                        <a:pt x="50" y="458"/>
                      </a:lnTo>
                      <a:lnTo>
                        <a:pt x="61" y="467"/>
                      </a:lnTo>
                      <a:lnTo>
                        <a:pt x="73" y="475"/>
                      </a:lnTo>
                      <a:lnTo>
                        <a:pt x="93" y="484"/>
                      </a:lnTo>
                      <a:lnTo>
                        <a:pt x="113" y="491"/>
                      </a:lnTo>
                      <a:lnTo>
                        <a:pt x="134" y="493"/>
                      </a:lnTo>
                      <a:lnTo>
                        <a:pt x="154" y="492"/>
                      </a:lnTo>
                      <a:lnTo>
                        <a:pt x="174" y="487"/>
                      </a:lnTo>
                      <a:lnTo>
                        <a:pt x="192" y="479"/>
                      </a:lnTo>
                      <a:lnTo>
                        <a:pt x="209" y="467"/>
                      </a:lnTo>
                      <a:lnTo>
                        <a:pt x="222" y="451"/>
                      </a:lnTo>
                      <a:lnTo>
                        <a:pt x="228" y="441"/>
                      </a:lnTo>
                      <a:lnTo>
                        <a:pt x="233" y="431"/>
                      </a:lnTo>
                      <a:lnTo>
                        <a:pt x="237" y="421"/>
                      </a:lnTo>
                      <a:lnTo>
                        <a:pt x="241" y="411"/>
                      </a:lnTo>
                      <a:lnTo>
                        <a:pt x="244" y="401"/>
                      </a:lnTo>
                      <a:lnTo>
                        <a:pt x="246" y="391"/>
                      </a:lnTo>
                      <a:lnTo>
                        <a:pt x="246" y="380"/>
                      </a:lnTo>
                      <a:lnTo>
                        <a:pt x="245" y="370"/>
                      </a:lnTo>
                      <a:lnTo>
                        <a:pt x="243" y="358"/>
                      </a:lnTo>
                      <a:lnTo>
                        <a:pt x="239" y="348"/>
                      </a:lnTo>
                      <a:lnTo>
                        <a:pt x="235" y="337"/>
                      </a:lnTo>
                      <a:lnTo>
                        <a:pt x="229" y="327"/>
                      </a:lnTo>
                      <a:lnTo>
                        <a:pt x="223" y="318"/>
                      </a:lnTo>
                      <a:lnTo>
                        <a:pt x="215" y="310"/>
                      </a:lnTo>
                      <a:lnTo>
                        <a:pt x="207" y="302"/>
                      </a:lnTo>
                      <a:lnTo>
                        <a:pt x="197" y="295"/>
                      </a:lnTo>
                      <a:lnTo>
                        <a:pt x="200" y="288"/>
                      </a:lnTo>
                      <a:lnTo>
                        <a:pt x="203" y="280"/>
                      </a:lnTo>
                      <a:lnTo>
                        <a:pt x="206" y="272"/>
                      </a:lnTo>
                      <a:lnTo>
                        <a:pt x="210" y="265"/>
                      </a:lnTo>
                      <a:lnTo>
                        <a:pt x="213" y="258"/>
                      </a:lnTo>
                      <a:lnTo>
                        <a:pt x="216" y="250"/>
                      </a:lnTo>
                      <a:lnTo>
                        <a:pt x="219" y="243"/>
                      </a:lnTo>
                      <a:lnTo>
                        <a:pt x="220" y="235"/>
                      </a:lnTo>
                      <a:lnTo>
                        <a:pt x="220" y="231"/>
                      </a:lnTo>
                      <a:lnTo>
                        <a:pt x="222" y="226"/>
                      </a:lnTo>
                      <a:lnTo>
                        <a:pt x="222" y="222"/>
                      </a:lnTo>
                      <a:lnTo>
                        <a:pt x="223" y="217"/>
                      </a:lnTo>
                      <a:lnTo>
                        <a:pt x="223" y="213"/>
                      </a:lnTo>
                      <a:lnTo>
                        <a:pt x="223" y="208"/>
                      </a:lnTo>
                      <a:lnTo>
                        <a:pt x="223" y="204"/>
                      </a:lnTo>
                      <a:lnTo>
                        <a:pt x="222" y="200"/>
                      </a:lnTo>
                      <a:lnTo>
                        <a:pt x="241" y="196"/>
                      </a:lnTo>
                      <a:lnTo>
                        <a:pt x="259" y="189"/>
                      </a:lnTo>
                      <a:lnTo>
                        <a:pt x="276" y="179"/>
                      </a:lnTo>
                      <a:lnTo>
                        <a:pt x="292" y="167"/>
                      </a:lnTo>
                      <a:lnTo>
                        <a:pt x="303" y="152"/>
                      </a:lnTo>
                      <a:lnTo>
                        <a:pt x="312" y="136"/>
                      </a:lnTo>
                      <a:lnTo>
                        <a:pt x="317" y="119"/>
                      </a:lnTo>
                      <a:lnTo>
                        <a:pt x="316" y="100"/>
                      </a:lnTo>
                      <a:lnTo>
                        <a:pt x="313" y="93"/>
                      </a:lnTo>
                      <a:lnTo>
                        <a:pt x="311" y="87"/>
                      </a:lnTo>
                      <a:lnTo>
                        <a:pt x="308" y="81"/>
                      </a:lnTo>
                      <a:lnTo>
                        <a:pt x="305" y="76"/>
                      </a:lnTo>
                      <a:lnTo>
                        <a:pt x="302" y="71"/>
                      </a:lnTo>
                      <a:lnTo>
                        <a:pt x="299" y="66"/>
                      </a:lnTo>
                      <a:lnTo>
                        <a:pt x="296" y="61"/>
                      </a:lnTo>
                      <a:lnTo>
                        <a:pt x="292" y="55"/>
                      </a:lnTo>
                      <a:lnTo>
                        <a:pt x="290" y="52"/>
                      </a:lnTo>
                      <a:lnTo>
                        <a:pt x="287" y="49"/>
                      </a:lnTo>
                      <a:lnTo>
                        <a:pt x="283" y="44"/>
                      </a:lnTo>
                      <a:lnTo>
                        <a:pt x="280" y="40"/>
                      </a:lnTo>
                      <a:lnTo>
                        <a:pt x="276" y="37"/>
                      </a:lnTo>
                      <a:lnTo>
                        <a:pt x="273" y="33"/>
                      </a:lnTo>
                      <a:lnTo>
                        <a:pt x="270" y="30"/>
                      </a:lnTo>
                      <a:lnTo>
                        <a:pt x="269" y="29"/>
                      </a:lnTo>
                      <a:lnTo>
                        <a:pt x="263" y="26"/>
                      </a:lnTo>
                      <a:lnTo>
                        <a:pt x="259" y="23"/>
                      </a:lnTo>
                      <a:lnTo>
                        <a:pt x="254" y="20"/>
                      </a:lnTo>
                      <a:lnTo>
                        <a:pt x="249" y="17"/>
                      </a:lnTo>
                      <a:lnTo>
                        <a:pt x="244" y="14"/>
                      </a:lnTo>
                      <a:lnTo>
                        <a:pt x="239" y="11"/>
                      </a:lnTo>
                      <a:lnTo>
                        <a:pt x="233" y="9"/>
                      </a:lnTo>
                      <a:lnTo>
                        <a:pt x="227" y="8"/>
                      </a:lnTo>
                      <a:lnTo>
                        <a:pt x="221" y="6"/>
                      </a:lnTo>
                      <a:lnTo>
                        <a:pt x="215" y="4"/>
                      </a:lnTo>
                      <a:lnTo>
                        <a:pt x="210" y="3"/>
                      </a:lnTo>
                      <a:lnTo>
                        <a:pt x="204" y="1"/>
                      </a:lnTo>
                      <a:lnTo>
                        <a:pt x="199" y="1"/>
                      </a:lnTo>
                      <a:lnTo>
                        <a:pt x="193" y="0"/>
                      </a:lnTo>
                      <a:lnTo>
                        <a:pt x="187" y="0"/>
                      </a:lnTo>
                      <a:lnTo>
                        <a:pt x="179" y="1"/>
                      </a:lnTo>
                      <a:lnTo>
                        <a:pt x="178" y="1"/>
                      </a:lnTo>
                      <a:lnTo>
                        <a:pt x="176" y="1"/>
                      </a:lnTo>
                      <a:lnTo>
                        <a:pt x="174" y="2"/>
                      </a:lnTo>
                      <a:lnTo>
                        <a:pt x="171" y="2"/>
                      </a:lnTo>
                      <a:lnTo>
                        <a:pt x="170" y="3"/>
                      </a:lnTo>
                      <a:lnTo>
                        <a:pt x="167" y="3"/>
                      </a:lnTo>
                      <a:lnTo>
                        <a:pt x="166" y="4"/>
                      </a:lnTo>
                      <a:lnTo>
                        <a:pt x="165" y="4"/>
                      </a:lnTo>
                      <a:lnTo>
                        <a:pt x="159" y="4"/>
                      </a:lnTo>
                      <a:lnTo>
                        <a:pt x="153" y="6"/>
                      </a:lnTo>
                      <a:lnTo>
                        <a:pt x="148" y="8"/>
                      </a:lnTo>
                      <a:lnTo>
                        <a:pt x="144" y="11"/>
                      </a:lnTo>
                      <a:lnTo>
                        <a:pt x="139" y="15"/>
                      </a:lnTo>
                      <a:lnTo>
                        <a:pt x="136" y="19"/>
                      </a:lnTo>
                      <a:lnTo>
                        <a:pt x="131" y="23"/>
                      </a:lnTo>
                      <a:lnTo>
                        <a:pt x="128" y="27"/>
                      </a:lnTo>
                      <a:lnTo>
                        <a:pt x="118" y="36"/>
                      </a:lnTo>
                      <a:lnTo>
                        <a:pt x="110" y="44"/>
                      </a:lnTo>
                      <a:lnTo>
                        <a:pt x="101" y="52"/>
                      </a:lnTo>
                      <a:lnTo>
                        <a:pt x="92" y="61"/>
                      </a:lnTo>
                      <a:lnTo>
                        <a:pt x="84" y="70"/>
                      </a:lnTo>
                      <a:lnTo>
                        <a:pt x="76" y="79"/>
                      </a:lnTo>
                      <a:lnTo>
                        <a:pt x="68" y="89"/>
                      </a:lnTo>
                      <a:lnTo>
                        <a:pt x="61" y="100"/>
                      </a:lnTo>
                    </a:path>
                  </a:pathLst>
                </a:custGeom>
                <a:solidFill>
                  <a:srgbClr val="C8FEC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39" name="Freeform 44"/>
                <p:cNvSpPr>
                  <a:spLocks/>
                </p:cNvSpPr>
                <p:nvPr/>
              </p:nvSpPr>
              <p:spPr bwMode="auto">
                <a:xfrm>
                  <a:off x="4746" y="1066"/>
                  <a:ext cx="324" cy="500"/>
                </a:xfrm>
                <a:custGeom>
                  <a:avLst/>
                  <a:gdLst>
                    <a:gd name="T0" fmla="*/ 42 w 324"/>
                    <a:gd name="T1" fmla="*/ 136 h 500"/>
                    <a:gd name="T2" fmla="*/ 13 w 324"/>
                    <a:gd name="T3" fmla="*/ 207 h 500"/>
                    <a:gd name="T4" fmla="*/ 1 w 324"/>
                    <a:gd name="T5" fmla="*/ 281 h 500"/>
                    <a:gd name="T6" fmla="*/ 4 w 324"/>
                    <a:gd name="T7" fmla="*/ 356 h 500"/>
                    <a:gd name="T8" fmla="*/ 15 w 324"/>
                    <a:gd name="T9" fmla="*/ 407 h 500"/>
                    <a:gd name="T10" fmla="*/ 26 w 324"/>
                    <a:gd name="T11" fmla="*/ 432 h 500"/>
                    <a:gd name="T12" fmla="*/ 41 w 324"/>
                    <a:gd name="T13" fmla="*/ 454 h 500"/>
                    <a:gd name="T14" fmla="*/ 62 w 324"/>
                    <a:gd name="T15" fmla="*/ 473 h 500"/>
                    <a:gd name="T16" fmla="*/ 94 w 324"/>
                    <a:gd name="T17" fmla="*/ 490 h 500"/>
                    <a:gd name="T18" fmla="*/ 136 w 324"/>
                    <a:gd name="T19" fmla="*/ 499 h 500"/>
                    <a:gd name="T20" fmla="*/ 177 w 324"/>
                    <a:gd name="T21" fmla="*/ 493 h 500"/>
                    <a:gd name="T22" fmla="*/ 213 w 324"/>
                    <a:gd name="T23" fmla="*/ 473 h 500"/>
                    <a:gd name="T24" fmla="*/ 232 w 324"/>
                    <a:gd name="T25" fmla="*/ 446 h 500"/>
                    <a:gd name="T26" fmla="*/ 242 w 324"/>
                    <a:gd name="T27" fmla="*/ 426 h 500"/>
                    <a:gd name="T28" fmla="*/ 249 w 324"/>
                    <a:gd name="T29" fmla="*/ 406 h 500"/>
                    <a:gd name="T30" fmla="*/ 251 w 324"/>
                    <a:gd name="T31" fmla="*/ 385 h 500"/>
                    <a:gd name="T32" fmla="*/ 247 w 324"/>
                    <a:gd name="T33" fmla="*/ 363 h 500"/>
                    <a:gd name="T34" fmla="*/ 240 w 324"/>
                    <a:gd name="T35" fmla="*/ 341 h 500"/>
                    <a:gd name="T36" fmla="*/ 227 w 324"/>
                    <a:gd name="T37" fmla="*/ 322 h 500"/>
                    <a:gd name="T38" fmla="*/ 211 w 324"/>
                    <a:gd name="T39" fmla="*/ 306 h 500"/>
                    <a:gd name="T40" fmla="*/ 204 w 324"/>
                    <a:gd name="T41" fmla="*/ 291 h 500"/>
                    <a:gd name="T42" fmla="*/ 210 w 324"/>
                    <a:gd name="T43" fmla="*/ 276 h 500"/>
                    <a:gd name="T44" fmla="*/ 217 w 324"/>
                    <a:gd name="T45" fmla="*/ 261 h 500"/>
                    <a:gd name="T46" fmla="*/ 223 w 324"/>
                    <a:gd name="T47" fmla="*/ 246 h 500"/>
                    <a:gd name="T48" fmla="*/ 225 w 324"/>
                    <a:gd name="T49" fmla="*/ 234 h 500"/>
                    <a:gd name="T50" fmla="*/ 226 w 324"/>
                    <a:gd name="T51" fmla="*/ 225 h 500"/>
                    <a:gd name="T52" fmla="*/ 227 w 324"/>
                    <a:gd name="T53" fmla="*/ 216 h 500"/>
                    <a:gd name="T54" fmla="*/ 227 w 324"/>
                    <a:gd name="T55" fmla="*/ 207 h 500"/>
                    <a:gd name="T56" fmla="*/ 246 w 324"/>
                    <a:gd name="T57" fmla="*/ 198 h 500"/>
                    <a:gd name="T58" fmla="*/ 282 w 324"/>
                    <a:gd name="T59" fmla="*/ 181 h 500"/>
                    <a:gd name="T60" fmla="*/ 309 w 324"/>
                    <a:gd name="T61" fmla="*/ 154 h 500"/>
                    <a:gd name="T62" fmla="*/ 323 w 324"/>
                    <a:gd name="T63" fmla="*/ 120 h 500"/>
                    <a:gd name="T64" fmla="*/ 319 w 324"/>
                    <a:gd name="T65" fmla="*/ 94 h 500"/>
                    <a:gd name="T66" fmla="*/ 313 w 324"/>
                    <a:gd name="T67" fmla="*/ 82 h 500"/>
                    <a:gd name="T68" fmla="*/ 308 w 324"/>
                    <a:gd name="T69" fmla="*/ 71 h 500"/>
                    <a:gd name="T70" fmla="*/ 301 w 324"/>
                    <a:gd name="T71" fmla="*/ 61 h 500"/>
                    <a:gd name="T72" fmla="*/ 295 w 324"/>
                    <a:gd name="T73" fmla="*/ 53 h 500"/>
                    <a:gd name="T74" fmla="*/ 289 w 324"/>
                    <a:gd name="T75" fmla="*/ 45 h 500"/>
                    <a:gd name="T76" fmla="*/ 282 w 324"/>
                    <a:gd name="T77" fmla="*/ 37 h 500"/>
                    <a:gd name="T78" fmla="*/ 276 w 324"/>
                    <a:gd name="T79" fmla="*/ 31 h 500"/>
                    <a:gd name="T80" fmla="*/ 268 w 324"/>
                    <a:gd name="T81" fmla="*/ 26 h 500"/>
                    <a:gd name="T82" fmla="*/ 259 w 324"/>
                    <a:gd name="T83" fmla="*/ 20 h 500"/>
                    <a:gd name="T84" fmla="*/ 249 w 324"/>
                    <a:gd name="T85" fmla="*/ 14 h 500"/>
                    <a:gd name="T86" fmla="*/ 238 w 324"/>
                    <a:gd name="T87" fmla="*/ 9 h 500"/>
                    <a:gd name="T88" fmla="*/ 225 w 324"/>
                    <a:gd name="T89" fmla="*/ 6 h 500"/>
                    <a:gd name="T90" fmla="*/ 214 w 324"/>
                    <a:gd name="T91" fmla="*/ 3 h 500"/>
                    <a:gd name="T92" fmla="*/ 203 w 324"/>
                    <a:gd name="T93" fmla="*/ 1 h 500"/>
                    <a:gd name="T94" fmla="*/ 190 w 324"/>
                    <a:gd name="T95" fmla="*/ 0 h 500"/>
                    <a:gd name="T96" fmla="*/ 181 w 324"/>
                    <a:gd name="T97" fmla="*/ 1 h 500"/>
                    <a:gd name="T98" fmla="*/ 177 w 324"/>
                    <a:gd name="T99" fmla="*/ 2 h 500"/>
                    <a:gd name="T100" fmla="*/ 173 w 324"/>
                    <a:gd name="T101" fmla="*/ 3 h 500"/>
                    <a:gd name="T102" fmla="*/ 169 w 324"/>
                    <a:gd name="T103" fmla="*/ 4 h 500"/>
                    <a:gd name="T104" fmla="*/ 162 w 324"/>
                    <a:gd name="T105" fmla="*/ 4 h 500"/>
                    <a:gd name="T106" fmla="*/ 151 w 324"/>
                    <a:gd name="T107" fmla="*/ 8 h 500"/>
                    <a:gd name="T108" fmla="*/ 142 w 324"/>
                    <a:gd name="T109" fmla="*/ 16 h 500"/>
                    <a:gd name="T110" fmla="*/ 134 w 324"/>
                    <a:gd name="T111" fmla="*/ 23 h 500"/>
                    <a:gd name="T112" fmla="*/ 121 w 324"/>
                    <a:gd name="T113" fmla="*/ 36 h 500"/>
                    <a:gd name="T114" fmla="*/ 103 w 324"/>
                    <a:gd name="T115" fmla="*/ 53 h 500"/>
                    <a:gd name="T116" fmla="*/ 85 w 324"/>
                    <a:gd name="T117" fmla="*/ 71 h 500"/>
                    <a:gd name="T118" fmla="*/ 70 w 324"/>
                    <a:gd name="T119" fmla="*/ 90 h 5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4"/>
                    <a:gd name="T181" fmla="*/ 0 h 500"/>
                    <a:gd name="T182" fmla="*/ 324 w 324"/>
                    <a:gd name="T183" fmla="*/ 500 h 5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4" h="500">
                      <a:moveTo>
                        <a:pt x="62" y="101"/>
                      </a:moveTo>
                      <a:lnTo>
                        <a:pt x="42" y="136"/>
                      </a:lnTo>
                      <a:lnTo>
                        <a:pt x="26" y="171"/>
                      </a:lnTo>
                      <a:lnTo>
                        <a:pt x="13" y="207"/>
                      </a:lnTo>
                      <a:lnTo>
                        <a:pt x="5" y="244"/>
                      </a:lnTo>
                      <a:lnTo>
                        <a:pt x="1" y="281"/>
                      </a:lnTo>
                      <a:lnTo>
                        <a:pt x="0" y="318"/>
                      </a:lnTo>
                      <a:lnTo>
                        <a:pt x="4" y="356"/>
                      </a:lnTo>
                      <a:lnTo>
                        <a:pt x="11" y="394"/>
                      </a:lnTo>
                      <a:lnTo>
                        <a:pt x="15" y="407"/>
                      </a:lnTo>
                      <a:lnTo>
                        <a:pt x="20" y="420"/>
                      </a:lnTo>
                      <a:lnTo>
                        <a:pt x="26" y="432"/>
                      </a:lnTo>
                      <a:lnTo>
                        <a:pt x="33" y="443"/>
                      </a:lnTo>
                      <a:lnTo>
                        <a:pt x="41" y="454"/>
                      </a:lnTo>
                      <a:lnTo>
                        <a:pt x="51" y="464"/>
                      </a:lnTo>
                      <a:lnTo>
                        <a:pt x="62" y="473"/>
                      </a:lnTo>
                      <a:lnTo>
                        <a:pt x="74" y="480"/>
                      </a:lnTo>
                      <a:lnTo>
                        <a:pt x="94" y="490"/>
                      </a:lnTo>
                      <a:lnTo>
                        <a:pt x="115" y="497"/>
                      </a:lnTo>
                      <a:lnTo>
                        <a:pt x="136" y="499"/>
                      </a:lnTo>
                      <a:lnTo>
                        <a:pt x="157" y="498"/>
                      </a:lnTo>
                      <a:lnTo>
                        <a:pt x="177" y="493"/>
                      </a:lnTo>
                      <a:lnTo>
                        <a:pt x="196" y="485"/>
                      </a:lnTo>
                      <a:lnTo>
                        <a:pt x="213" y="473"/>
                      </a:lnTo>
                      <a:lnTo>
                        <a:pt x="226" y="456"/>
                      </a:lnTo>
                      <a:lnTo>
                        <a:pt x="232" y="446"/>
                      </a:lnTo>
                      <a:lnTo>
                        <a:pt x="238" y="436"/>
                      </a:lnTo>
                      <a:lnTo>
                        <a:pt x="242" y="426"/>
                      </a:lnTo>
                      <a:lnTo>
                        <a:pt x="246" y="416"/>
                      </a:lnTo>
                      <a:lnTo>
                        <a:pt x="249" y="406"/>
                      </a:lnTo>
                      <a:lnTo>
                        <a:pt x="250" y="396"/>
                      </a:lnTo>
                      <a:lnTo>
                        <a:pt x="251" y="385"/>
                      </a:lnTo>
                      <a:lnTo>
                        <a:pt x="250" y="374"/>
                      </a:lnTo>
                      <a:lnTo>
                        <a:pt x="247" y="363"/>
                      </a:lnTo>
                      <a:lnTo>
                        <a:pt x="244" y="352"/>
                      </a:lnTo>
                      <a:lnTo>
                        <a:pt x="240" y="341"/>
                      </a:lnTo>
                      <a:lnTo>
                        <a:pt x="234" y="331"/>
                      </a:lnTo>
                      <a:lnTo>
                        <a:pt x="227" y="322"/>
                      </a:lnTo>
                      <a:lnTo>
                        <a:pt x="219" y="313"/>
                      </a:lnTo>
                      <a:lnTo>
                        <a:pt x="211" y="306"/>
                      </a:lnTo>
                      <a:lnTo>
                        <a:pt x="201" y="299"/>
                      </a:lnTo>
                      <a:lnTo>
                        <a:pt x="204" y="291"/>
                      </a:lnTo>
                      <a:lnTo>
                        <a:pt x="207" y="283"/>
                      </a:lnTo>
                      <a:lnTo>
                        <a:pt x="210" y="276"/>
                      </a:lnTo>
                      <a:lnTo>
                        <a:pt x="214" y="268"/>
                      </a:lnTo>
                      <a:lnTo>
                        <a:pt x="217" y="261"/>
                      </a:lnTo>
                      <a:lnTo>
                        <a:pt x="220" y="253"/>
                      </a:lnTo>
                      <a:lnTo>
                        <a:pt x="223" y="246"/>
                      </a:lnTo>
                      <a:lnTo>
                        <a:pt x="224" y="238"/>
                      </a:lnTo>
                      <a:lnTo>
                        <a:pt x="225" y="234"/>
                      </a:lnTo>
                      <a:lnTo>
                        <a:pt x="226" y="229"/>
                      </a:lnTo>
                      <a:lnTo>
                        <a:pt x="226" y="225"/>
                      </a:lnTo>
                      <a:lnTo>
                        <a:pt x="227" y="220"/>
                      </a:lnTo>
                      <a:lnTo>
                        <a:pt x="227" y="216"/>
                      </a:lnTo>
                      <a:lnTo>
                        <a:pt x="227" y="211"/>
                      </a:lnTo>
                      <a:lnTo>
                        <a:pt x="227" y="207"/>
                      </a:lnTo>
                      <a:lnTo>
                        <a:pt x="226" y="202"/>
                      </a:lnTo>
                      <a:lnTo>
                        <a:pt x="246" y="198"/>
                      </a:lnTo>
                      <a:lnTo>
                        <a:pt x="264" y="191"/>
                      </a:lnTo>
                      <a:lnTo>
                        <a:pt x="282" y="181"/>
                      </a:lnTo>
                      <a:lnTo>
                        <a:pt x="297" y="169"/>
                      </a:lnTo>
                      <a:lnTo>
                        <a:pt x="309" y="154"/>
                      </a:lnTo>
                      <a:lnTo>
                        <a:pt x="318" y="138"/>
                      </a:lnTo>
                      <a:lnTo>
                        <a:pt x="323" y="120"/>
                      </a:lnTo>
                      <a:lnTo>
                        <a:pt x="322" y="101"/>
                      </a:lnTo>
                      <a:lnTo>
                        <a:pt x="319" y="94"/>
                      </a:lnTo>
                      <a:lnTo>
                        <a:pt x="316" y="88"/>
                      </a:lnTo>
                      <a:lnTo>
                        <a:pt x="313" y="82"/>
                      </a:lnTo>
                      <a:lnTo>
                        <a:pt x="311" y="77"/>
                      </a:lnTo>
                      <a:lnTo>
                        <a:pt x="308" y="71"/>
                      </a:lnTo>
                      <a:lnTo>
                        <a:pt x="305" y="67"/>
                      </a:lnTo>
                      <a:lnTo>
                        <a:pt x="301" y="61"/>
                      </a:lnTo>
                      <a:lnTo>
                        <a:pt x="297" y="56"/>
                      </a:lnTo>
                      <a:lnTo>
                        <a:pt x="295" y="53"/>
                      </a:lnTo>
                      <a:lnTo>
                        <a:pt x="292" y="49"/>
                      </a:lnTo>
                      <a:lnTo>
                        <a:pt x="289" y="45"/>
                      </a:lnTo>
                      <a:lnTo>
                        <a:pt x="285" y="41"/>
                      </a:lnTo>
                      <a:lnTo>
                        <a:pt x="282" y="37"/>
                      </a:lnTo>
                      <a:lnTo>
                        <a:pt x="279" y="34"/>
                      </a:lnTo>
                      <a:lnTo>
                        <a:pt x="276" y="31"/>
                      </a:lnTo>
                      <a:lnTo>
                        <a:pt x="274" y="29"/>
                      </a:lnTo>
                      <a:lnTo>
                        <a:pt x="268" y="26"/>
                      </a:lnTo>
                      <a:lnTo>
                        <a:pt x="264" y="23"/>
                      </a:lnTo>
                      <a:lnTo>
                        <a:pt x="259" y="20"/>
                      </a:lnTo>
                      <a:lnTo>
                        <a:pt x="253" y="17"/>
                      </a:lnTo>
                      <a:lnTo>
                        <a:pt x="249" y="14"/>
                      </a:lnTo>
                      <a:lnTo>
                        <a:pt x="243" y="11"/>
                      </a:lnTo>
                      <a:lnTo>
                        <a:pt x="238" y="9"/>
                      </a:lnTo>
                      <a:lnTo>
                        <a:pt x="232" y="8"/>
                      </a:lnTo>
                      <a:lnTo>
                        <a:pt x="225" y="6"/>
                      </a:lnTo>
                      <a:lnTo>
                        <a:pt x="219" y="4"/>
                      </a:lnTo>
                      <a:lnTo>
                        <a:pt x="214" y="3"/>
                      </a:lnTo>
                      <a:lnTo>
                        <a:pt x="208" y="1"/>
                      </a:lnTo>
                      <a:lnTo>
                        <a:pt x="203" y="1"/>
                      </a:lnTo>
                      <a:lnTo>
                        <a:pt x="197" y="0"/>
                      </a:lnTo>
                      <a:lnTo>
                        <a:pt x="190" y="0"/>
                      </a:lnTo>
                      <a:lnTo>
                        <a:pt x="183" y="1"/>
                      </a:lnTo>
                      <a:lnTo>
                        <a:pt x="181" y="1"/>
                      </a:lnTo>
                      <a:lnTo>
                        <a:pt x="180" y="1"/>
                      </a:lnTo>
                      <a:lnTo>
                        <a:pt x="177" y="2"/>
                      </a:lnTo>
                      <a:lnTo>
                        <a:pt x="175" y="2"/>
                      </a:lnTo>
                      <a:lnTo>
                        <a:pt x="173" y="3"/>
                      </a:lnTo>
                      <a:lnTo>
                        <a:pt x="171" y="3"/>
                      </a:lnTo>
                      <a:lnTo>
                        <a:pt x="169" y="4"/>
                      </a:lnTo>
                      <a:lnTo>
                        <a:pt x="168" y="4"/>
                      </a:lnTo>
                      <a:lnTo>
                        <a:pt x="162" y="4"/>
                      </a:lnTo>
                      <a:lnTo>
                        <a:pt x="156" y="6"/>
                      </a:lnTo>
                      <a:lnTo>
                        <a:pt x="151" y="8"/>
                      </a:lnTo>
                      <a:lnTo>
                        <a:pt x="146" y="11"/>
                      </a:lnTo>
                      <a:lnTo>
                        <a:pt x="142" y="16"/>
                      </a:lnTo>
                      <a:lnTo>
                        <a:pt x="138" y="19"/>
                      </a:lnTo>
                      <a:lnTo>
                        <a:pt x="134" y="23"/>
                      </a:lnTo>
                      <a:lnTo>
                        <a:pt x="130" y="28"/>
                      </a:lnTo>
                      <a:lnTo>
                        <a:pt x="121" y="36"/>
                      </a:lnTo>
                      <a:lnTo>
                        <a:pt x="112" y="44"/>
                      </a:lnTo>
                      <a:lnTo>
                        <a:pt x="103" y="53"/>
                      </a:lnTo>
                      <a:lnTo>
                        <a:pt x="94" y="62"/>
                      </a:lnTo>
                      <a:lnTo>
                        <a:pt x="85" y="71"/>
                      </a:lnTo>
                      <a:lnTo>
                        <a:pt x="77" y="80"/>
                      </a:lnTo>
                      <a:lnTo>
                        <a:pt x="70" y="90"/>
                      </a:lnTo>
                      <a:lnTo>
                        <a:pt x="62" y="10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40" name="Freeform 45"/>
                <p:cNvSpPr>
                  <a:spLocks/>
                </p:cNvSpPr>
                <p:nvPr/>
              </p:nvSpPr>
              <p:spPr bwMode="auto">
                <a:xfrm>
                  <a:off x="4914" y="939"/>
                  <a:ext cx="188" cy="223"/>
                </a:xfrm>
                <a:custGeom>
                  <a:avLst/>
                  <a:gdLst>
                    <a:gd name="T0" fmla="*/ 86 w 188"/>
                    <a:gd name="T1" fmla="*/ 36 h 223"/>
                    <a:gd name="T2" fmla="*/ 81 w 188"/>
                    <a:gd name="T3" fmla="*/ 41 h 223"/>
                    <a:gd name="T4" fmla="*/ 52 w 188"/>
                    <a:gd name="T5" fmla="*/ 51 h 223"/>
                    <a:gd name="T6" fmla="*/ 24 w 188"/>
                    <a:gd name="T7" fmla="*/ 73 h 223"/>
                    <a:gd name="T8" fmla="*/ 17 w 188"/>
                    <a:gd name="T9" fmla="*/ 89 h 223"/>
                    <a:gd name="T10" fmla="*/ 12 w 188"/>
                    <a:gd name="T11" fmla="*/ 101 h 223"/>
                    <a:gd name="T12" fmla="*/ 9 w 188"/>
                    <a:gd name="T13" fmla="*/ 103 h 223"/>
                    <a:gd name="T14" fmla="*/ 6 w 188"/>
                    <a:gd name="T15" fmla="*/ 98 h 223"/>
                    <a:gd name="T16" fmla="*/ 0 w 188"/>
                    <a:gd name="T17" fmla="*/ 113 h 223"/>
                    <a:gd name="T18" fmla="*/ 8 w 188"/>
                    <a:gd name="T19" fmla="*/ 129 h 223"/>
                    <a:gd name="T20" fmla="*/ 35 w 188"/>
                    <a:gd name="T21" fmla="*/ 140 h 223"/>
                    <a:gd name="T22" fmla="*/ 64 w 188"/>
                    <a:gd name="T23" fmla="*/ 147 h 223"/>
                    <a:gd name="T24" fmla="*/ 78 w 188"/>
                    <a:gd name="T25" fmla="*/ 145 h 223"/>
                    <a:gd name="T26" fmla="*/ 84 w 188"/>
                    <a:gd name="T27" fmla="*/ 139 h 223"/>
                    <a:gd name="T28" fmla="*/ 83 w 188"/>
                    <a:gd name="T29" fmla="*/ 144 h 223"/>
                    <a:gd name="T30" fmla="*/ 82 w 188"/>
                    <a:gd name="T31" fmla="*/ 153 h 223"/>
                    <a:gd name="T32" fmla="*/ 100 w 188"/>
                    <a:gd name="T33" fmla="*/ 158 h 223"/>
                    <a:gd name="T34" fmla="*/ 117 w 188"/>
                    <a:gd name="T35" fmla="*/ 154 h 223"/>
                    <a:gd name="T36" fmla="*/ 116 w 188"/>
                    <a:gd name="T37" fmla="*/ 158 h 223"/>
                    <a:gd name="T38" fmla="*/ 109 w 188"/>
                    <a:gd name="T39" fmla="*/ 166 h 223"/>
                    <a:gd name="T40" fmla="*/ 123 w 188"/>
                    <a:gd name="T41" fmla="*/ 185 h 223"/>
                    <a:gd name="T42" fmla="*/ 134 w 188"/>
                    <a:gd name="T43" fmla="*/ 210 h 223"/>
                    <a:gd name="T44" fmla="*/ 151 w 188"/>
                    <a:gd name="T45" fmla="*/ 222 h 223"/>
                    <a:gd name="T46" fmla="*/ 167 w 188"/>
                    <a:gd name="T47" fmla="*/ 217 h 223"/>
                    <a:gd name="T48" fmla="*/ 179 w 188"/>
                    <a:gd name="T49" fmla="*/ 196 h 223"/>
                    <a:gd name="T50" fmla="*/ 181 w 188"/>
                    <a:gd name="T51" fmla="*/ 173 h 223"/>
                    <a:gd name="T52" fmla="*/ 173 w 188"/>
                    <a:gd name="T53" fmla="*/ 165 h 223"/>
                    <a:gd name="T54" fmla="*/ 171 w 188"/>
                    <a:gd name="T55" fmla="*/ 172 h 223"/>
                    <a:gd name="T56" fmla="*/ 166 w 188"/>
                    <a:gd name="T57" fmla="*/ 169 h 223"/>
                    <a:gd name="T58" fmla="*/ 163 w 188"/>
                    <a:gd name="T59" fmla="*/ 160 h 223"/>
                    <a:gd name="T60" fmla="*/ 167 w 188"/>
                    <a:gd name="T61" fmla="*/ 161 h 223"/>
                    <a:gd name="T62" fmla="*/ 172 w 188"/>
                    <a:gd name="T63" fmla="*/ 164 h 223"/>
                    <a:gd name="T64" fmla="*/ 175 w 188"/>
                    <a:gd name="T65" fmla="*/ 147 h 223"/>
                    <a:gd name="T66" fmla="*/ 164 w 188"/>
                    <a:gd name="T67" fmla="*/ 128 h 223"/>
                    <a:gd name="T68" fmla="*/ 159 w 188"/>
                    <a:gd name="T69" fmla="*/ 126 h 223"/>
                    <a:gd name="T70" fmla="*/ 156 w 188"/>
                    <a:gd name="T71" fmla="*/ 128 h 223"/>
                    <a:gd name="T72" fmla="*/ 158 w 188"/>
                    <a:gd name="T73" fmla="*/ 132 h 223"/>
                    <a:gd name="T74" fmla="*/ 156 w 188"/>
                    <a:gd name="T75" fmla="*/ 134 h 223"/>
                    <a:gd name="T76" fmla="*/ 156 w 188"/>
                    <a:gd name="T77" fmla="*/ 126 h 223"/>
                    <a:gd name="T78" fmla="*/ 159 w 188"/>
                    <a:gd name="T79" fmla="*/ 115 h 223"/>
                    <a:gd name="T80" fmla="*/ 148 w 188"/>
                    <a:gd name="T81" fmla="*/ 107 h 223"/>
                    <a:gd name="T82" fmla="*/ 138 w 188"/>
                    <a:gd name="T83" fmla="*/ 100 h 223"/>
                    <a:gd name="T84" fmla="*/ 138 w 188"/>
                    <a:gd name="T85" fmla="*/ 93 h 223"/>
                    <a:gd name="T86" fmla="*/ 147 w 188"/>
                    <a:gd name="T87" fmla="*/ 89 h 223"/>
                    <a:gd name="T88" fmla="*/ 150 w 188"/>
                    <a:gd name="T89" fmla="*/ 80 h 223"/>
                    <a:gd name="T90" fmla="*/ 152 w 188"/>
                    <a:gd name="T91" fmla="*/ 72 h 223"/>
                    <a:gd name="T92" fmla="*/ 151 w 188"/>
                    <a:gd name="T93" fmla="*/ 81 h 223"/>
                    <a:gd name="T94" fmla="*/ 147 w 188"/>
                    <a:gd name="T95" fmla="*/ 89 h 223"/>
                    <a:gd name="T96" fmla="*/ 163 w 188"/>
                    <a:gd name="T97" fmla="*/ 106 h 223"/>
                    <a:gd name="T98" fmla="*/ 177 w 188"/>
                    <a:gd name="T99" fmla="*/ 121 h 223"/>
                    <a:gd name="T100" fmla="*/ 182 w 188"/>
                    <a:gd name="T101" fmla="*/ 114 h 223"/>
                    <a:gd name="T102" fmla="*/ 186 w 188"/>
                    <a:gd name="T103" fmla="*/ 105 h 223"/>
                    <a:gd name="T104" fmla="*/ 184 w 188"/>
                    <a:gd name="T105" fmla="*/ 92 h 223"/>
                    <a:gd name="T106" fmla="*/ 181 w 188"/>
                    <a:gd name="T107" fmla="*/ 80 h 223"/>
                    <a:gd name="T108" fmla="*/ 177 w 188"/>
                    <a:gd name="T109" fmla="*/ 63 h 223"/>
                    <a:gd name="T110" fmla="*/ 177 w 188"/>
                    <a:gd name="T111" fmla="*/ 46 h 223"/>
                    <a:gd name="T112" fmla="*/ 175 w 188"/>
                    <a:gd name="T113" fmla="*/ 29 h 223"/>
                    <a:gd name="T114" fmla="*/ 168 w 188"/>
                    <a:gd name="T115" fmla="*/ 14 h 223"/>
                    <a:gd name="T116" fmla="*/ 149 w 188"/>
                    <a:gd name="T117" fmla="*/ 2 h 223"/>
                    <a:gd name="T118" fmla="*/ 127 w 188"/>
                    <a:gd name="T119" fmla="*/ 1 h 223"/>
                    <a:gd name="T120" fmla="*/ 100 w 188"/>
                    <a:gd name="T121" fmla="*/ 9 h 223"/>
                    <a:gd name="T122" fmla="*/ 86 w 188"/>
                    <a:gd name="T123" fmla="*/ 29 h 2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8"/>
                    <a:gd name="T187" fmla="*/ 0 h 223"/>
                    <a:gd name="T188" fmla="*/ 188 w 188"/>
                    <a:gd name="T189" fmla="*/ 223 h 2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8" h="223">
                      <a:moveTo>
                        <a:pt x="86" y="29"/>
                      </a:moveTo>
                      <a:lnTo>
                        <a:pt x="86" y="31"/>
                      </a:lnTo>
                      <a:lnTo>
                        <a:pt x="86" y="33"/>
                      </a:lnTo>
                      <a:lnTo>
                        <a:pt x="86" y="36"/>
                      </a:lnTo>
                      <a:lnTo>
                        <a:pt x="85" y="37"/>
                      </a:lnTo>
                      <a:lnTo>
                        <a:pt x="84" y="38"/>
                      </a:lnTo>
                      <a:lnTo>
                        <a:pt x="83" y="40"/>
                      </a:lnTo>
                      <a:lnTo>
                        <a:pt x="81" y="41"/>
                      </a:lnTo>
                      <a:lnTo>
                        <a:pt x="80" y="42"/>
                      </a:lnTo>
                      <a:lnTo>
                        <a:pt x="70" y="44"/>
                      </a:lnTo>
                      <a:lnTo>
                        <a:pt x="61" y="47"/>
                      </a:lnTo>
                      <a:lnTo>
                        <a:pt x="52" y="51"/>
                      </a:lnTo>
                      <a:lnTo>
                        <a:pt x="44" y="55"/>
                      </a:lnTo>
                      <a:lnTo>
                        <a:pt x="37" y="61"/>
                      </a:lnTo>
                      <a:lnTo>
                        <a:pt x="30" y="67"/>
                      </a:lnTo>
                      <a:lnTo>
                        <a:pt x="24" y="73"/>
                      </a:lnTo>
                      <a:lnTo>
                        <a:pt x="20" y="80"/>
                      </a:lnTo>
                      <a:lnTo>
                        <a:pt x="20" y="83"/>
                      </a:lnTo>
                      <a:lnTo>
                        <a:pt x="19" y="86"/>
                      </a:lnTo>
                      <a:lnTo>
                        <a:pt x="17" y="89"/>
                      </a:lnTo>
                      <a:lnTo>
                        <a:pt x="16" y="92"/>
                      </a:lnTo>
                      <a:lnTo>
                        <a:pt x="15" y="96"/>
                      </a:lnTo>
                      <a:lnTo>
                        <a:pt x="13" y="98"/>
                      </a:lnTo>
                      <a:lnTo>
                        <a:pt x="12" y="101"/>
                      </a:lnTo>
                      <a:lnTo>
                        <a:pt x="12" y="104"/>
                      </a:lnTo>
                      <a:lnTo>
                        <a:pt x="10" y="104"/>
                      </a:lnTo>
                      <a:lnTo>
                        <a:pt x="9" y="103"/>
                      </a:lnTo>
                      <a:lnTo>
                        <a:pt x="9" y="101"/>
                      </a:lnTo>
                      <a:lnTo>
                        <a:pt x="8" y="100"/>
                      </a:lnTo>
                      <a:lnTo>
                        <a:pt x="8" y="98"/>
                      </a:lnTo>
                      <a:lnTo>
                        <a:pt x="6" y="98"/>
                      </a:lnTo>
                      <a:lnTo>
                        <a:pt x="5" y="100"/>
                      </a:lnTo>
                      <a:lnTo>
                        <a:pt x="2" y="104"/>
                      </a:lnTo>
                      <a:lnTo>
                        <a:pt x="1" y="108"/>
                      </a:lnTo>
                      <a:lnTo>
                        <a:pt x="0" y="113"/>
                      </a:lnTo>
                      <a:lnTo>
                        <a:pt x="1" y="117"/>
                      </a:lnTo>
                      <a:lnTo>
                        <a:pt x="2" y="122"/>
                      </a:lnTo>
                      <a:lnTo>
                        <a:pt x="5" y="125"/>
                      </a:lnTo>
                      <a:lnTo>
                        <a:pt x="8" y="129"/>
                      </a:lnTo>
                      <a:lnTo>
                        <a:pt x="12" y="132"/>
                      </a:lnTo>
                      <a:lnTo>
                        <a:pt x="19" y="135"/>
                      </a:lnTo>
                      <a:lnTo>
                        <a:pt x="27" y="138"/>
                      </a:lnTo>
                      <a:lnTo>
                        <a:pt x="35" y="140"/>
                      </a:lnTo>
                      <a:lnTo>
                        <a:pt x="42" y="142"/>
                      </a:lnTo>
                      <a:lnTo>
                        <a:pt x="49" y="144"/>
                      </a:lnTo>
                      <a:lnTo>
                        <a:pt x="57" y="146"/>
                      </a:lnTo>
                      <a:lnTo>
                        <a:pt x="64" y="147"/>
                      </a:lnTo>
                      <a:lnTo>
                        <a:pt x="73" y="147"/>
                      </a:lnTo>
                      <a:lnTo>
                        <a:pt x="74" y="147"/>
                      </a:lnTo>
                      <a:lnTo>
                        <a:pt x="76" y="146"/>
                      </a:lnTo>
                      <a:lnTo>
                        <a:pt x="78" y="145"/>
                      </a:lnTo>
                      <a:lnTo>
                        <a:pt x="80" y="143"/>
                      </a:lnTo>
                      <a:lnTo>
                        <a:pt x="81" y="142"/>
                      </a:lnTo>
                      <a:lnTo>
                        <a:pt x="82" y="140"/>
                      </a:lnTo>
                      <a:lnTo>
                        <a:pt x="84" y="139"/>
                      </a:lnTo>
                      <a:lnTo>
                        <a:pt x="86" y="138"/>
                      </a:lnTo>
                      <a:lnTo>
                        <a:pt x="85" y="140"/>
                      </a:lnTo>
                      <a:lnTo>
                        <a:pt x="84" y="142"/>
                      </a:lnTo>
                      <a:lnTo>
                        <a:pt x="83" y="144"/>
                      </a:lnTo>
                      <a:lnTo>
                        <a:pt x="82" y="146"/>
                      </a:lnTo>
                      <a:lnTo>
                        <a:pt x="81" y="149"/>
                      </a:lnTo>
                      <a:lnTo>
                        <a:pt x="82" y="151"/>
                      </a:lnTo>
                      <a:lnTo>
                        <a:pt x="82" y="153"/>
                      </a:lnTo>
                      <a:lnTo>
                        <a:pt x="85" y="154"/>
                      </a:lnTo>
                      <a:lnTo>
                        <a:pt x="89" y="157"/>
                      </a:lnTo>
                      <a:lnTo>
                        <a:pt x="95" y="158"/>
                      </a:lnTo>
                      <a:lnTo>
                        <a:pt x="100" y="158"/>
                      </a:lnTo>
                      <a:lnTo>
                        <a:pt x="105" y="158"/>
                      </a:lnTo>
                      <a:lnTo>
                        <a:pt x="109" y="157"/>
                      </a:lnTo>
                      <a:lnTo>
                        <a:pt x="113" y="156"/>
                      </a:lnTo>
                      <a:lnTo>
                        <a:pt x="117" y="154"/>
                      </a:lnTo>
                      <a:lnTo>
                        <a:pt x="120" y="153"/>
                      </a:lnTo>
                      <a:lnTo>
                        <a:pt x="120" y="155"/>
                      </a:lnTo>
                      <a:lnTo>
                        <a:pt x="118" y="157"/>
                      </a:lnTo>
                      <a:lnTo>
                        <a:pt x="116" y="158"/>
                      </a:lnTo>
                      <a:lnTo>
                        <a:pt x="114" y="160"/>
                      </a:lnTo>
                      <a:lnTo>
                        <a:pt x="112" y="162"/>
                      </a:lnTo>
                      <a:lnTo>
                        <a:pt x="110" y="164"/>
                      </a:lnTo>
                      <a:lnTo>
                        <a:pt x="109" y="166"/>
                      </a:lnTo>
                      <a:lnTo>
                        <a:pt x="110" y="167"/>
                      </a:lnTo>
                      <a:lnTo>
                        <a:pt x="116" y="173"/>
                      </a:lnTo>
                      <a:lnTo>
                        <a:pt x="120" y="179"/>
                      </a:lnTo>
                      <a:lnTo>
                        <a:pt x="123" y="185"/>
                      </a:lnTo>
                      <a:lnTo>
                        <a:pt x="126" y="191"/>
                      </a:lnTo>
                      <a:lnTo>
                        <a:pt x="128" y="197"/>
                      </a:lnTo>
                      <a:lnTo>
                        <a:pt x="131" y="203"/>
                      </a:lnTo>
                      <a:lnTo>
                        <a:pt x="134" y="210"/>
                      </a:lnTo>
                      <a:lnTo>
                        <a:pt x="139" y="216"/>
                      </a:lnTo>
                      <a:lnTo>
                        <a:pt x="142" y="219"/>
                      </a:lnTo>
                      <a:lnTo>
                        <a:pt x="146" y="221"/>
                      </a:lnTo>
                      <a:lnTo>
                        <a:pt x="151" y="222"/>
                      </a:lnTo>
                      <a:lnTo>
                        <a:pt x="155" y="222"/>
                      </a:lnTo>
                      <a:lnTo>
                        <a:pt x="159" y="221"/>
                      </a:lnTo>
                      <a:lnTo>
                        <a:pt x="163" y="219"/>
                      </a:lnTo>
                      <a:lnTo>
                        <a:pt x="167" y="217"/>
                      </a:lnTo>
                      <a:lnTo>
                        <a:pt x="170" y="213"/>
                      </a:lnTo>
                      <a:lnTo>
                        <a:pt x="173" y="207"/>
                      </a:lnTo>
                      <a:lnTo>
                        <a:pt x="177" y="202"/>
                      </a:lnTo>
                      <a:lnTo>
                        <a:pt x="179" y="196"/>
                      </a:lnTo>
                      <a:lnTo>
                        <a:pt x="182" y="190"/>
                      </a:lnTo>
                      <a:lnTo>
                        <a:pt x="183" y="184"/>
                      </a:lnTo>
                      <a:lnTo>
                        <a:pt x="182" y="178"/>
                      </a:lnTo>
                      <a:lnTo>
                        <a:pt x="181" y="173"/>
                      </a:lnTo>
                      <a:lnTo>
                        <a:pt x="177" y="168"/>
                      </a:lnTo>
                      <a:lnTo>
                        <a:pt x="175" y="166"/>
                      </a:lnTo>
                      <a:lnTo>
                        <a:pt x="174" y="165"/>
                      </a:lnTo>
                      <a:lnTo>
                        <a:pt x="173" y="165"/>
                      </a:lnTo>
                      <a:lnTo>
                        <a:pt x="172" y="167"/>
                      </a:lnTo>
                      <a:lnTo>
                        <a:pt x="172" y="168"/>
                      </a:lnTo>
                      <a:lnTo>
                        <a:pt x="171" y="170"/>
                      </a:lnTo>
                      <a:lnTo>
                        <a:pt x="171" y="172"/>
                      </a:lnTo>
                      <a:lnTo>
                        <a:pt x="170" y="175"/>
                      </a:lnTo>
                      <a:lnTo>
                        <a:pt x="168" y="173"/>
                      </a:lnTo>
                      <a:lnTo>
                        <a:pt x="167" y="171"/>
                      </a:lnTo>
                      <a:lnTo>
                        <a:pt x="166" y="169"/>
                      </a:lnTo>
                      <a:lnTo>
                        <a:pt x="165" y="167"/>
                      </a:lnTo>
                      <a:lnTo>
                        <a:pt x="164" y="164"/>
                      </a:lnTo>
                      <a:lnTo>
                        <a:pt x="163" y="162"/>
                      </a:lnTo>
                      <a:lnTo>
                        <a:pt x="163" y="160"/>
                      </a:lnTo>
                      <a:lnTo>
                        <a:pt x="163" y="157"/>
                      </a:lnTo>
                      <a:lnTo>
                        <a:pt x="164" y="158"/>
                      </a:lnTo>
                      <a:lnTo>
                        <a:pt x="166" y="160"/>
                      </a:lnTo>
                      <a:lnTo>
                        <a:pt x="167" y="161"/>
                      </a:lnTo>
                      <a:lnTo>
                        <a:pt x="168" y="162"/>
                      </a:lnTo>
                      <a:lnTo>
                        <a:pt x="170" y="163"/>
                      </a:lnTo>
                      <a:lnTo>
                        <a:pt x="171" y="164"/>
                      </a:lnTo>
                      <a:lnTo>
                        <a:pt x="172" y="164"/>
                      </a:lnTo>
                      <a:lnTo>
                        <a:pt x="175" y="158"/>
                      </a:lnTo>
                      <a:lnTo>
                        <a:pt x="175" y="153"/>
                      </a:lnTo>
                      <a:lnTo>
                        <a:pt x="175" y="147"/>
                      </a:lnTo>
                      <a:lnTo>
                        <a:pt x="174" y="142"/>
                      </a:lnTo>
                      <a:lnTo>
                        <a:pt x="171" y="137"/>
                      </a:lnTo>
                      <a:lnTo>
                        <a:pt x="168" y="132"/>
                      </a:lnTo>
                      <a:lnTo>
                        <a:pt x="164" y="128"/>
                      </a:lnTo>
                      <a:lnTo>
                        <a:pt x="161" y="125"/>
                      </a:lnTo>
                      <a:lnTo>
                        <a:pt x="160" y="126"/>
                      </a:lnTo>
                      <a:lnTo>
                        <a:pt x="159" y="126"/>
                      </a:lnTo>
                      <a:lnTo>
                        <a:pt x="159" y="127"/>
                      </a:lnTo>
                      <a:lnTo>
                        <a:pt x="158" y="127"/>
                      </a:lnTo>
                      <a:lnTo>
                        <a:pt x="157" y="128"/>
                      </a:lnTo>
                      <a:lnTo>
                        <a:pt x="156" y="128"/>
                      </a:lnTo>
                      <a:lnTo>
                        <a:pt x="156" y="130"/>
                      </a:lnTo>
                      <a:lnTo>
                        <a:pt x="157" y="131"/>
                      </a:lnTo>
                      <a:lnTo>
                        <a:pt x="158" y="132"/>
                      </a:lnTo>
                      <a:lnTo>
                        <a:pt x="159" y="133"/>
                      </a:lnTo>
                      <a:lnTo>
                        <a:pt x="159" y="134"/>
                      </a:lnTo>
                      <a:lnTo>
                        <a:pt x="158" y="135"/>
                      </a:lnTo>
                      <a:lnTo>
                        <a:pt x="156" y="134"/>
                      </a:lnTo>
                      <a:lnTo>
                        <a:pt x="154" y="133"/>
                      </a:lnTo>
                      <a:lnTo>
                        <a:pt x="154" y="131"/>
                      </a:lnTo>
                      <a:lnTo>
                        <a:pt x="154" y="129"/>
                      </a:lnTo>
                      <a:lnTo>
                        <a:pt x="156" y="126"/>
                      </a:lnTo>
                      <a:lnTo>
                        <a:pt x="157" y="124"/>
                      </a:lnTo>
                      <a:lnTo>
                        <a:pt x="158" y="121"/>
                      </a:lnTo>
                      <a:lnTo>
                        <a:pt x="159" y="118"/>
                      </a:lnTo>
                      <a:lnTo>
                        <a:pt x="159" y="115"/>
                      </a:lnTo>
                      <a:lnTo>
                        <a:pt x="157" y="112"/>
                      </a:lnTo>
                      <a:lnTo>
                        <a:pt x="154" y="110"/>
                      </a:lnTo>
                      <a:lnTo>
                        <a:pt x="152" y="108"/>
                      </a:lnTo>
                      <a:lnTo>
                        <a:pt x="148" y="107"/>
                      </a:lnTo>
                      <a:lnTo>
                        <a:pt x="145" y="105"/>
                      </a:lnTo>
                      <a:lnTo>
                        <a:pt x="143" y="104"/>
                      </a:lnTo>
                      <a:lnTo>
                        <a:pt x="140" y="102"/>
                      </a:lnTo>
                      <a:lnTo>
                        <a:pt x="138" y="100"/>
                      </a:lnTo>
                      <a:lnTo>
                        <a:pt x="137" y="97"/>
                      </a:lnTo>
                      <a:lnTo>
                        <a:pt x="136" y="96"/>
                      </a:lnTo>
                      <a:lnTo>
                        <a:pt x="137" y="94"/>
                      </a:lnTo>
                      <a:lnTo>
                        <a:pt x="138" y="93"/>
                      </a:lnTo>
                      <a:lnTo>
                        <a:pt x="140" y="91"/>
                      </a:lnTo>
                      <a:lnTo>
                        <a:pt x="142" y="90"/>
                      </a:lnTo>
                      <a:lnTo>
                        <a:pt x="145" y="90"/>
                      </a:lnTo>
                      <a:lnTo>
                        <a:pt x="147" y="89"/>
                      </a:lnTo>
                      <a:lnTo>
                        <a:pt x="149" y="87"/>
                      </a:lnTo>
                      <a:lnTo>
                        <a:pt x="150" y="85"/>
                      </a:lnTo>
                      <a:lnTo>
                        <a:pt x="150" y="83"/>
                      </a:lnTo>
                      <a:lnTo>
                        <a:pt x="150" y="80"/>
                      </a:lnTo>
                      <a:lnTo>
                        <a:pt x="150" y="78"/>
                      </a:lnTo>
                      <a:lnTo>
                        <a:pt x="150" y="76"/>
                      </a:lnTo>
                      <a:lnTo>
                        <a:pt x="150" y="73"/>
                      </a:lnTo>
                      <a:lnTo>
                        <a:pt x="152" y="72"/>
                      </a:lnTo>
                      <a:lnTo>
                        <a:pt x="152" y="74"/>
                      </a:lnTo>
                      <a:lnTo>
                        <a:pt x="152" y="76"/>
                      </a:lnTo>
                      <a:lnTo>
                        <a:pt x="152" y="79"/>
                      </a:lnTo>
                      <a:lnTo>
                        <a:pt x="151" y="81"/>
                      </a:lnTo>
                      <a:lnTo>
                        <a:pt x="150" y="83"/>
                      </a:lnTo>
                      <a:lnTo>
                        <a:pt x="150" y="85"/>
                      </a:lnTo>
                      <a:lnTo>
                        <a:pt x="149" y="87"/>
                      </a:lnTo>
                      <a:lnTo>
                        <a:pt x="147" y="89"/>
                      </a:lnTo>
                      <a:lnTo>
                        <a:pt x="151" y="91"/>
                      </a:lnTo>
                      <a:lnTo>
                        <a:pt x="154" y="95"/>
                      </a:lnTo>
                      <a:lnTo>
                        <a:pt x="159" y="100"/>
                      </a:lnTo>
                      <a:lnTo>
                        <a:pt x="163" y="106"/>
                      </a:lnTo>
                      <a:lnTo>
                        <a:pt x="167" y="112"/>
                      </a:lnTo>
                      <a:lnTo>
                        <a:pt x="171" y="117"/>
                      </a:lnTo>
                      <a:lnTo>
                        <a:pt x="174" y="119"/>
                      </a:lnTo>
                      <a:lnTo>
                        <a:pt x="177" y="121"/>
                      </a:lnTo>
                      <a:lnTo>
                        <a:pt x="179" y="120"/>
                      </a:lnTo>
                      <a:lnTo>
                        <a:pt x="180" y="118"/>
                      </a:lnTo>
                      <a:lnTo>
                        <a:pt x="181" y="116"/>
                      </a:lnTo>
                      <a:lnTo>
                        <a:pt x="182" y="114"/>
                      </a:lnTo>
                      <a:lnTo>
                        <a:pt x="184" y="111"/>
                      </a:lnTo>
                      <a:lnTo>
                        <a:pt x="184" y="108"/>
                      </a:lnTo>
                      <a:lnTo>
                        <a:pt x="185" y="107"/>
                      </a:lnTo>
                      <a:lnTo>
                        <a:pt x="186" y="105"/>
                      </a:lnTo>
                      <a:lnTo>
                        <a:pt x="187" y="104"/>
                      </a:lnTo>
                      <a:lnTo>
                        <a:pt x="187" y="100"/>
                      </a:lnTo>
                      <a:lnTo>
                        <a:pt x="185" y="97"/>
                      </a:lnTo>
                      <a:lnTo>
                        <a:pt x="184" y="92"/>
                      </a:lnTo>
                      <a:lnTo>
                        <a:pt x="181" y="87"/>
                      </a:lnTo>
                      <a:lnTo>
                        <a:pt x="180" y="84"/>
                      </a:lnTo>
                      <a:lnTo>
                        <a:pt x="179" y="82"/>
                      </a:lnTo>
                      <a:lnTo>
                        <a:pt x="181" y="80"/>
                      </a:lnTo>
                      <a:lnTo>
                        <a:pt x="179" y="76"/>
                      </a:lnTo>
                      <a:lnTo>
                        <a:pt x="178" y="72"/>
                      </a:lnTo>
                      <a:lnTo>
                        <a:pt x="178" y="68"/>
                      </a:lnTo>
                      <a:lnTo>
                        <a:pt x="177" y="63"/>
                      </a:lnTo>
                      <a:lnTo>
                        <a:pt x="177" y="59"/>
                      </a:lnTo>
                      <a:lnTo>
                        <a:pt x="177" y="54"/>
                      </a:lnTo>
                      <a:lnTo>
                        <a:pt x="177" y="50"/>
                      </a:lnTo>
                      <a:lnTo>
                        <a:pt x="177" y="46"/>
                      </a:lnTo>
                      <a:lnTo>
                        <a:pt x="177" y="42"/>
                      </a:lnTo>
                      <a:lnTo>
                        <a:pt x="177" y="38"/>
                      </a:lnTo>
                      <a:lnTo>
                        <a:pt x="176" y="33"/>
                      </a:lnTo>
                      <a:lnTo>
                        <a:pt x="175" y="29"/>
                      </a:lnTo>
                      <a:lnTo>
                        <a:pt x="174" y="25"/>
                      </a:lnTo>
                      <a:lnTo>
                        <a:pt x="172" y="21"/>
                      </a:lnTo>
                      <a:lnTo>
                        <a:pt x="171" y="17"/>
                      </a:lnTo>
                      <a:lnTo>
                        <a:pt x="168" y="14"/>
                      </a:lnTo>
                      <a:lnTo>
                        <a:pt x="163" y="10"/>
                      </a:lnTo>
                      <a:lnTo>
                        <a:pt x="159" y="7"/>
                      </a:lnTo>
                      <a:lnTo>
                        <a:pt x="154" y="4"/>
                      </a:lnTo>
                      <a:lnTo>
                        <a:pt x="149" y="2"/>
                      </a:lnTo>
                      <a:lnTo>
                        <a:pt x="143" y="1"/>
                      </a:lnTo>
                      <a:lnTo>
                        <a:pt x="138" y="0"/>
                      </a:lnTo>
                      <a:lnTo>
                        <a:pt x="132" y="0"/>
                      </a:lnTo>
                      <a:lnTo>
                        <a:pt x="127" y="1"/>
                      </a:lnTo>
                      <a:lnTo>
                        <a:pt x="120" y="2"/>
                      </a:lnTo>
                      <a:lnTo>
                        <a:pt x="114" y="4"/>
                      </a:lnTo>
                      <a:lnTo>
                        <a:pt x="107" y="6"/>
                      </a:lnTo>
                      <a:lnTo>
                        <a:pt x="100" y="9"/>
                      </a:lnTo>
                      <a:lnTo>
                        <a:pt x="95" y="13"/>
                      </a:lnTo>
                      <a:lnTo>
                        <a:pt x="90" y="17"/>
                      </a:lnTo>
                      <a:lnTo>
                        <a:pt x="87" y="23"/>
                      </a:lnTo>
                      <a:lnTo>
                        <a:pt x="86" y="29"/>
                      </a:lnTo>
                    </a:path>
                  </a:pathLst>
                </a:custGeom>
                <a:solidFill>
                  <a:schemeClr val="bg2"/>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41" name="Freeform 46"/>
                <p:cNvSpPr>
                  <a:spLocks/>
                </p:cNvSpPr>
                <p:nvPr/>
              </p:nvSpPr>
              <p:spPr bwMode="auto">
                <a:xfrm>
                  <a:off x="4914" y="939"/>
                  <a:ext cx="194" cy="229"/>
                </a:xfrm>
                <a:custGeom>
                  <a:avLst/>
                  <a:gdLst>
                    <a:gd name="T0" fmla="*/ 89 w 194"/>
                    <a:gd name="T1" fmla="*/ 37 h 229"/>
                    <a:gd name="T2" fmla="*/ 84 w 194"/>
                    <a:gd name="T3" fmla="*/ 42 h 229"/>
                    <a:gd name="T4" fmla="*/ 54 w 194"/>
                    <a:gd name="T5" fmla="*/ 52 h 229"/>
                    <a:gd name="T6" fmla="*/ 25 w 194"/>
                    <a:gd name="T7" fmla="*/ 75 h 229"/>
                    <a:gd name="T8" fmla="*/ 18 w 194"/>
                    <a:gd name="T9" fmla="*/ 92 h 229"/>
                    <a:gd name="T10" fmla="*/ 13 w 194"/>
                    <a:gd name="T11" fmla="*/ 104 h 229"/>
                    <a:gd name="T12" fmla="*/ 10 w 194"/>
                    <a:gd name="T13" fmla="*/ 105 h 229"/>
                    <a:gd name="T14" fmla="*/ 7 w 194"/>
                    <a:gd name="T15" fmla="*/ 101 h 229"/>
                    <a:gd name="T16" fmla="*/ 0 w 194"/>
                    <a:gd name="T17" fmla="*/ 116 h 229"/>
                    <a:gd name="T18" fmla="*/ 8 w 194"/>
                    <a:gd name="T19" fmla="*/ 132 h 229"/>
                    <a:gd name="T20" fmla="*/ 36 w 194"/>
                    <a:gd name="T21" fmla="*/ 144 h 229"/>
                    <a:gd name="T22" fmla="*/ 67 w 194"/>
                    <a:gd name="T23" fmla="*/ 151 h 229"/>
                    <a:gd name="T24" fmla="*/ 80 w 194"/>
                    <a:gd name="T25" fmla="*/ 149 h 229"/>
                    <a:gd name="T26" fmla="*/ 87 w 194"/>
                    <a:gd name="T27" fmla="*/ 143 h 229"/>
                    <a:gd name="T28" fmla="*/ 86 w 194"/>
                    <a:gd name="T29" fmla="*/ 148 h 229"/>
                    <a:gd name="T30" fmla="*/ 85 w 194"/>
                    <a:gd name="T31" fmla="*/ 157 h 229"/>
                    <a:gd name="T32" fmla="*/ 103 w 194"/>
                    <a:gd name="T33" fmla="*/ 163 h 229"/>
                    <a:gd name="T34" fmla="*/ 120 w 194"/>
                    <a:gd name="T35" fmla="*/ 159 h 229"/>
                    <a:gd name="T36" fmla="*/ 120 w 194"/>
                    <a:gd name="T37" fmla="*/ 163 h 229"/>
                    <a:gd name="T38" fmla="*/ 113 w 194"/>
                    <a:gd name="T39" fmla="*/ 171 h 229"/>
                    <a:gd name="T40" fmla="*/ 127 w 194"/>
                    <a:gd name="T41" fmla="*/ 190 h 229"/>
                    <a:gd name="T42" fmla="*/ 138 w 194"/>
                    <a:gd name="T43" fmla="*/ 215 h 229"/>
                    <a:gd name="T44" fmla="*/ 156 w 194"/>
                    <a:gd name="T45" fmla="*/ 228 h 229"/>
                    <a:gd name="T46" fmla="*/ 172 w 194"/>
                    <a:gd name="T47" fmla="*/ 223 h 229"/>
                    <a:gd name="T48" fmla="*/ 185 w 194"/>
                    <a:gd name="T49" fmla="*/ 201 h 229"/>
                    <a:gd name="T50" fmla="*/ 186 w 194"/>
                    <a:gd name="T51" fmla="*/ 178 h 229"/>
                    <a:gd name="T52" fmla="*/ 179 w 194"/>
                    <a:gd name="T53" fmla="*/ 170 h 229"/>
                    <a:gd name="T54" fmla="*/ 176 w 194"/>
                    <a:gd name="T55" fmla="*/ 177 h 229"/>
                    <a:gd name="T56" fmla="*/ 171 w 194"/>
                    <a:gd name="T57" fmla="*/ 174 h 229"/>
                    <a:gd name="T58" fmla="*/ 168 w 194"/>
                    <a:gd name="T59" fmla="*/ 164 h 229"/>
                    <a:gd name="T60" fmla="*/ 172 w 194"/>
                    <a:gd name="T61" fmla="*/ 165 h 229"/>
                    <a:gd name="T62" fmla="*/ 177 w 194"/>
                    <a:gd name="T63" fmla="*/ 169 h 229"/>
                    <a:gd name="T64" fmla="*/ 180 w 194"/>
                    <a:gd name="T65" fmla="*/ 151 h 229"/>
                    <a:gd name="T66" fmla="*/ 170 w 194"/>
                    <a:gd name="T67" fmla="*/ 132 h 229"/>
                    <a:gd name="T68" fmla="*/ 164 w 194"/>
                    <a:gd name="T69" fmla="*/ 130 h 229"/>
                    <a:gd name="T70" fmla="*/ 161 w 194"/>
                    <a:gd name="T71" fmla="*/ 131 h 229"/>
                    <a:gd name="T72" fmla="*/ 163 w 194"/>
                    <a:gd name="T73" fmla="*/ 136 h 229"/>
                    <a:gd name="T74" fmla="*/ 161 w 194"/>
                    <a:gd name="T75" fmla="*/ 138 h 229"/>
                    <a:gd name="T76" fmla="*/ 161 w 194"/>
                    <a:gd name="T77" fmla="*/ 130 h 229"/>
                    <a:gd name="T78" fmla="*/ 164 w 194"/>
                    <a:gd name="T79" fmla="*/ 118 h 229"/>
                    <a:gd name="T80" fmla="*/ 153 w 194"/>
                    <a:gd name="T81" fmla="*/ 110 h 229"/>
                    <a:gd name="T82" fmla="*/ 143 w 194"/>
                    <a:gd name="T83" fmla="*/ 102 h 229"/>
                    <a:gd name="T84" fmla="*/ 143 w 194"/>
                    <a:gd name="T85" fmla="*/ 95 h 229"/>
                    <a:gd name="T86" fmla="*/ 152 w 194"/>
                    <a:gd name="T87" fmla="*/ 92 h 229"/>
                    <a:gd name="T88" fmla="*/ 155 w 194"/>
                    <a:gd name="T89" fmla="*/ 83 h 229"/>
                    <a:gd name="T90" fmla="*/ 156 w 194"/>
                    <a:gd name="T91" fmla="*/ 74 h 229"/>
                    <a:gd name="T92" fmla="*/ 156 w 194"/>
                    <a:gd name="T93" fmla="*/ 83 h 229"/>
                    <a:gd name="T94" fmla="*/ 152 w 194"/>
                    <a:gd name="T95" fmla="*/ 92 h 229"/>
                    <a:gd name="T96" fmla="*/ 168 w 194"/>
                    <a:gd name="T97" fmla="*/ 109 h 229"/>
                    <a:gd name="T98" fmla="*/ 183 w 194"/>
                    <a:gd name="T99" fmla="*/ 124 h 229"/>
                    <a:gd name="T100" fmla="*/ 188 w 194"/>
                    <a:gd name="T101" fmla="*/ 117 h 229"/>
                    <a:gd name="T102" fmla="*/ 192 w 194"/>
                    <a:gd name="T103" fmla="*/ 108 h 229"/>
                    <a:gd name="T104" fmla="*/ 189 w 194"/>
                    <a:gd name="T105" fmla="*/ 95 h 229"/>
                    <a:gd name="T106" fmla="*/ 187 w 194"/>
                    <a:gd name="T107" fmla="*/ 83 h 229"/>
                    <a:gd name="T108" fmla="*/ 183 w 194"/>
                    <a:gd name="T109" fmla="*/ 65 h 229"/>
                    <a:gd name="T110" fmla="*/ 182 w 194"/>
                    <a:gd name="T111" fmla="*/ 47 h 229"/>
                    <a:gd name="T112" fmla="*/ 181 w 194"/>
                    <a:gd name="T113" fmla="*/ 30 h 229"/>
                    <a:gd name="T114" fmla="*/ 173 w 194"/>
                    <a:gd name="T115" fmla="*/ 14 h 229"/>
                    <a:gd name="T116" fmla="*/ 153 w 194"/>
                    <a:gd name="T117" fmla="*/ 2 h 229"/>
                    <a:gd name="T118" fmla="*/ 131 w 194"/>
                    <a:gd name="T119" fmla="*/ 1 h 229"/>
                    <a:gd name="T120" fmla="*/ 104 w 194"/>
                    <a:gd name="T121" fmla="*/ 10 h 229"/>
                    <a:gd name="T122" fmla="*/ 89 w 194"/>
                    <a:gd name="T123" fmla="*/ 30 h 2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4"/>
                    <a:gd name="T187" fmla="*/ 0 h 229"/>
                    <a:gd name="T188" fmla="*/ 194 w 194"/>
                    <a:gd name="T189" fmla="*/ 229 h 2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4" h="229">
                      <a:moveTo>
                        <a:pt x="89" y="30"/>
                      </a:moveTo>
                      <a:lnTo>
                        <a:pt x="89" y="32"/>
                      </a:lnTo>
                      <a:lnTo>
                        <a:pt x="89" y="34"/>
                      </a:lnTo>
                      <a:lnTo>
                        <a:pt x="89" y="37"/>
                      </a:lnTo>
                      <a:lnTo>
                        <a:pt x="88" y="38"/>
                      </a:lnTo>
                      <a:lnTo>
                        <a:pt x="87" y="39"/>
                      </a:lnTo>
                      <a:lnTo>
                        <a:pt x="86" y="41"/>
                      </a:lnTo>
                      <a:lnTo>
                        <a:pt x="84" y="42"/>
                      </a:lnTo>
                      <a:lnTo>
                        <a:pt x="82" y="43"/>
                      </a:lnTo>
                      <a:lnTo>
                        <a:pt x="73" y="45"/>
                      </a:lnTo>
                      <a:lnTo>
                        <a:pt x="63" y="48"/>
                      </a:lnTo>
                      <a:lnTo>
                        <a:pt x="54" y="52"/>
                      </a:lnTo>
                      <a:lnTo>
                        <a:pt x="46" y="57"/>
                      </a:lnTo>
                      <a:lnTo>
                        <a:pt x="38" y="62"/>
                      </a:lnTo>
                      <a:lnTo>
                        <a:pt x="31" y="69"/>
                      </a:lnTo>
                      <a:lnTo>
                        <a:pt x="25" y="75"/>
                      </a:lnTo>
                      <a:lnTo>
                        <a:pt x="21" y="83"/>
                      </a:lnTo>
                      <a:lnTo>
                        <a:pt x="20" y="85"/>
                      </a:lnTo>
                      <a:lnTo>
                        <a:pt x="19" y="88"/>
                      </a:lnTo>
                      <a:lnTo>
                        <a:pt x="18" y="92"/>
                      </a:lnTo>
                      <a:lnTo>
                        <a:pt x="17" y="95"/>
                      </a:lnTo>
                      <a:lnTo>
                        <a:pt x="15" y="98"/>
                      </a:lnTo>
                      <a:lnTo>
                        <a:pt x="14" y="101"/>
                      </a:lnTo>
                      <a:lnTo>
                        <a:pt x="13" y="104"/>
                      </a:lnTo>
                      <a:lnTo>
                        <a:pt x="12" y="107"/>
                      </a:lnTo>
                      <a:lnTo>
                        <a:pt x="11" y="107"/>
                      </a:lnTo>
                      <a:lnTo>
                        <a:pt x="10" y="107"/>
                      </a:lnTo>
                      <a:lnTo>
                        <a:pt x="10" y="105"/>
                      </a:lnTo>
                      <a:lnTo>
                        <a:pt x="9" y="104"/>
                      </a:lnTo>
                      <a:lnTo>
                        <a:pt x="8" y="102"/>
                      </a:lnTo>
                      <a:lnTo>
                        <a:pt x="8" y="101"/>
                      </a:lnTo>
                      <a:lnTo>
                        <a:pt x="7" y="101"/>
                      </a:lnTo>
                      <a:lnTo>
                        <a:pt x="5" y="102"/>
                      </a:lnTo>
                      <a:lnTo>
                        <a:pt x="2" y="107"/>
                      </a:lnTo>
                      <a:lnTo>
                        <a:pt x="1" y="111"/>
                      </a:lnTo>
                      <a:lnTo>
                        <a:pt x="0" y="116"/>
                      </a:lnTo>
                      <a:lnTo>
                        <a:pt x="1" y="120"/>
                      </a:lnTo>
                      <a:lnTo>
                        <a:pt x="2" y="125"/>
                      </a:lnTo>
                      <a:lnTo>
                        <a:pt x="5" y="129"/>
                      </a:lnTo>
                      <a:lnTo>
                        <a:pt x="8" y="132"/>
                      </a:lnTo>
                      <a:lnTo>
                        <a:pt x="12" y="135"/>
                      </a:lnTo>
                      <a:lnTo>
                        <a:pt x="20" y="139"/>
                      </a:lnTo>
                      <a:lnTo>
                        <a:pt x="28" y="141"/>
                      </a:lnTo>
                      <a:lnTo>
                        <a:pt x="36" y="144"/>
                      </a:lnTo>
                      <a:lnTo>
                        <a:pt x="43" y="146"/>
                      </a:lnTo>
                      <a:lnTo>
                        <a:pt x="51" y="148"/>
                      </a:lnTo>
                      <a:lnTo>
                        <a:pt x="59" y="150"/>
                      </a:lnTo>
                      <a:lnTo>
                        <a:pt x="67" y="151"/>
                      </a:lnTo>
                      <a:lnTo>
                        <a:pt x="75" y="151"/>
                      </a:lnTo>
                      <a:lnTo>
                        <a:pt x="77" y="151"/>
                      </a:lnTo>
                      <a:lnTo>
                        <a:pt x="79" y="150"/>
                      </a:lnTo>
                      <a:lnTo>
                        <a:pt x="80" y="149"/>
                      </a:lnTo>
                      <a:lnTo>
                        <a:pt x="82" y="147"/>
                      </a:lnTo>
                      <a:lnTo>
                        <a:pt x="84" y="146"/>
                      </a:lnTo>
                      <a:lnTo>
                        <a:pt x="85" y="144"/>
                      </a:lnTo>
                      <a:lnTo>
                        <a:pt x="87" y="143"/>
                      </a:lnTo>
                      <a:lnTo>
                        <a:pt x="89" y="142"/>
                      </a:lnTo>
                      <a:lnTo>
                        <a:pt x="88" y="144"/>
                      </a:lnTo>
                      <a:lnTo>
                        <a:pt x="87" y="146"/>
                      </a:lnTo>
                      <a:lnTo>
                        <a:pt x="86" y="148"/>
                      </a:lnTo>
                      <a:lnTo>
                        <a:pt x="85" y="150"/>
                      </a:lnTo>
                      <a:lnTo>
                        <a:pt x="84" y="153"/>
                      </a:lnTo>
                      <a:lnTo>
                        <a:pt x="85" y="155"/>
                      </a:lnTo>
                      <a:lnTo>
                        <a:pt x="85" y="157"/>
                      </a:lnTo>
                      <a:lnTo>
                        <a:pt x="88" y="159"/>
                      </a:lnTo>
                      <a:lnTo>
                        <a:pt x="92" y="161"/>
                      </a:lnTo>
                      <a:lnTo>
                        <a:pt x="98" y="162"/>
                      </a:lnTo>
                      <a:lnTo>
                        <a:pt x="103" y="163"/>
                      </a:lnTo>
                      <a:lnTo>
                        <a:pt x="108" y="162"/>
                      </a:lnTo>
                      <a:lnTo>
                        <a:pt x="113" y="161"/>
                      </a:lnTo>
                      <a:lnTo>
                        <a:pt x="117" y="160"/>
                      </a:lnTo>
                      <a:lnTo>
                        <a:pt x="120" y="159"/>
                      </a:lnTo>
                      <a:lnTo>
                        <a:pt x="124" y="157"/>
                      </a:lnTo>
                      <a:lnTo>
                        <a:pt x="123" y="159"/>
                      </a:lnTo>
                      <a:lnTo>
                        <a:pt x="122" y="161"/>
                      </a:lnTo>
                      <a:lnTo>
                        <a:pt x="120" y="163"/>
                      </a:lnTo>
                      <a:lnTo>
                        <a:pt x="117" y="165"/>
                      </a:lnTo>
                      <a:lnTo>
                        <a:pt x="116" y="166"/>
                      </a:lnTo>
                      <a:lnTo>
                        <a:pt x="114" y="168"/>
                      </a:lnTo>
                      <a:lnTo>
                        <a:pt x="113" y="171"/>
                      </a:lnTo>
                      <a:lnTo>
                        <a:pt x="113" y="172"/>
                      </a:lnTo>
                      <a:lnTo>
                        <a:pt x="119" y="178"/>
                      </a:lnTo>
                      <a:lnTo>
                        <a:pt x="123" y="184"/>
                      </a:lnTo>
                      <a:lnTo>
                        <a:pt x="127" y="190"/>
                      </a:lnTo>
                      <a:lnTo>
                        <a:pt x="130" y="196"/>
                      </a:lnTo>
                      <a:lnTo>
                        <a:pt x="132" y="202"/>
                      </a:lnTo>
                      <a:lnTo>
                        <a:pt x="135" y="209"/>
                      </a:lnTo>
                      <a:lnTo>
                        <a:pt x="138" y="215"/>
                      </a:lnTo>
                      <a:lnTo>
                        <a:pt x="143" y="222"/>
                      </a:lnTo>
                      <a:lnTo>
                        <a:pt x="147" y="225"/>
                      </a:lnTo>
                      <a:lnTo>
                        <a:pt x="151" y="227"/>
                      </a:lnTo>
                      <a:lnTo>
                        <a:pt x="156" y="228"/>
                      </a:lnTo>
                      <a:lnTo>
                        <a:pt x="160" y="228"/>
                      </a:lnTo>
                      <a:lnTo>
                        <a:pt x="164" y="227"/>
                      </a:lnTo>
                      <a:lnTo>
                        <a:pt x="168" y="225"/>
                      </a:lnTo>
                      <a:lnTo>
                        <a:pt x="172" y="223"/>
                      </a:lnTo>
                      <a:lnTo>
                        <a:pt x="175" y="219"/>
                      </a:lnTo>
                      <a:lnTo>
                        <a:pt x="179" y="213"/>
                      </a:lnTo>
                      <a:lnTo>
                        <a:pt x="182" y="207"/>
                      </a:lnTo>
                      <a:lnTo>
                        <a:pt x="185" y="201"/>
                      </a:lnTo>
                      <a:lnTo>
                        <a:pt x="188" y="195"/>
                      </a:lnTo>
                      <a:lnTo>
                        <a:pt x="189" y="189"/>
                      </a:lnTo>
                      <a:lnTo>
                        <a:pt x="188" y="183"/>
                      </a:lnTo>
                      <a:lnTo>
                        <a:pt x="186" y="178"/>
                      </a:lnTo>
                      <a:lnTo>
                        <a:pt x="182" y="173"/>
                      </a:lnTo>
                      <a:lnTo>
                        <a:pt x="180" y="171"/>
                      </a:lnTo>
                      <a:lnTo>
                        <a:pt x="179" y="170"/>
                      </a:lnTo>
                      <a:lnTo>
                        <a:pt x="178" y="171"/>
                      </a:lnTo>
                      <a:lnTo>
                        <a:pt x="177" y="172"/>
                      </a:lnTo>
                      <a:lnTo>
                        <a:pt x="177" y="175"/>
                      </a:lnTo>
                      <a:lnTo>
                        <a:pt x="176" y="177"/>
                      </a:lnTo>
                      <a:lnTo>
                        <a:pt x="175" y="180"/>
                      </a:lnTo>
                      <a:lnTo>
                        <a:pt x="174" y="178"/>
                      </a:lnTo>
                      <a:lnTo>
                        <a:pt x="172" y="175"/>
                      </a:lnTo>
                      <a:lnTo>
                        <a:pt x="171" y="174"/>
                      </a:lnTo>
                      <a:lnTo>
                        <a:pt x="170" y="171"/>
                      </a:lnTo>
                      <a:lnTo>
                        <a:pt x="169" y="169"/>
                      </a:lnTo>
                      <a:lnTo>
                        <a:pt x="168" y="166"/>
                      </a:lnTo>
                      <a:lnTo>
                        <a:pt x="168" y="164"/>
                      </a:lnTo>
                      <a:lnTo>
                        <a:pt x="168" y="162"/>
                      </a:lnTo>
                      <a:lnTo>
                        <a:pt x="169" y="163"/>
                      </a:lnTo>
                      <a:lnTo>
                        <a:pt x="171" y="164"/>
                      </a:lnTo>
                      <a:lnTo>
                        <a:pt x="172" y="165"/>
                      </a:lnTo>
                      <a:lnTo>
                        <a:pt x="174" y="166"/>
                      </a:lnTo>
                      <a:lnTo>
                        <a:pt x="175" y="168"/>
                      </a:lnTo>
                      <a:lnTo>
                        <a:pt x="176" y="169"/>
                      </a:lnTo>
                      <a:lnTo>
                        <a:pt x="177" y="169"/>
                      </a:lnTo>
                      <a:lnTo>
                        <a:pt x="177" y="168"/>
                      </a:lnTo>
                      <a:lnTo>
                        <a:pt x="180" y="163"/>
                      </a:lnTo>
                      <a:lnTo>
                        <a:pt x="181" y="157"/>
                      </a:lnTo>
                      <a:lnTo>
                        <a:pt x="180" y="151"/>
                      </a:lnTo>
                      <a:lnTo>
                        <a:pt x="179" y="146"/>
                      </a:lnTo>
                      <a:lnTo>
                        <a:pt x="177" y="141"/>
                      </a:lnTo>
                      <a:lnTo>
                        <a:pt x="173" y="135"/>
                      </a:lnTo>
                      <a:lnTo>
                        <a:pt x="170" y="132"/>
                      </a:lnTo>
                      <a:lnTo>
                        <a:pt x="166" y="129"/>
                      </a:lnTo>
                      <a:lnTo>
                        <a:pt x="165" y="129"/>
                      </a:lnTo>
                      <a:lnTo>
                        <a:pt x="164" y="130"/>
                      </a:lnTo>
                      <a:lnTo>
                        <a:pt x="163" y="130"/>
                      </a:lnTo>
                      <a:lnTo>
                        <a:pt x="162" y="131"/>
                      </a:lnTo>
                      <a:lnTo>
                        <a:pt x="161" y="131"/>
                      </a:lnTo>
                      <a:lnTo>
                        <a:pt x="161" y="132"/>
                      </a:lnTo>
                      <a:lnTo>
                        <a:pt x="161" y="133"/>
                      </a:lnTo>
                      <a:lnTo>
                        <a:pt x="162" y="135"/>
                      </a:lnTo>
                      <a:lnTo>
                        <a:pt x="163" y="136"/>
                      </a:lnTo>
                      <a:lnTo>
                        <a:pt x="164" y="137"/>
                      </a:lnTo>
                      <a:lnTo>
                        <a:pt x="164" y="138"/>
                      </a:lnTo>
                      <a:lnTo>
                        <a:pt x="163" y="138"/>
                      </a:lnTo>
                      <a:lnTo>
                        <a:pt x="161" y="138"/>
                      </a:lnTo>
                      <a:lnTo>
                        <a:pt x="159" y="136"/>
                      </a:lnTo>
                      <a:lnTo>
                        <a:pt x="159" y="135"/>
                      </a:lnTo>
                      <a:lnTo>
                        <a:pt x="159" y="132"/>
                      </a:lnTo>
                      <a:lnTo>
                        <a:pt x="161" y="130"/>
                      </a:lnTo>
                      <a:lnTo>
                        <a:pt x="162" y="127"/>
                      </a:lnTo>
                      <a:lnTo>
                        <a:pt x="163" y="124"/>
                      </a:lnTo>
                      <a:lnTo>
                        <a:pt x="164" y="121"/>
                      </a:lnTo>
                      <a:lnTo>
                        <a:pt x="164" y="118"/>
                      </a:lnTo>
                      <a:lnTo>
                        <a:pt x="162" y="115"/>
                      </a:lnTo>
                      <a:lnTo>
                        <a:pt x="159" y="113"/>
                      </a:lnTo>
                      <a:lnTo>
                        <a:pt x="156" y="111"/>
                      </a:lnTo>
                      <a:lnTo>
                        <a:pt x="153" y="110"/>
                      </a:lnTo>
                      <a:lnTo>
                        <a:pt x="150" y="108"/>
                      </a:lnTo>
                      <a:lnTo>
                        <a:pt x="147" y="107"/>
                      </a:lnTo>
                      <a:lnTo>
                        <a:pt x="144" y="105"/>
                      </a:lnTo>
                      <a:lnTo>
                        <a:pt x="143" y="102"/>
                      </a:lnTo>
                      <a:lnTo>
                        <a:pt x="141" y="100"/>
                      </a:lnTo>
                      <a:lnTo>
                        <a:pt x="141" y="98"/>
                      </a:lnTo>
                      <a:lnTo>
                        <a:pt x="141" y="96"/>
                      </a:lnTo>
                      <a:lnTo>
                        <a:pt x="143" y="95"/>
                      </a:lnTo>
                      <a:lnTo>
                        <a:pt x="144" y="94"/>
                      </a:lnTo>
                      <a:lnTo>
                        <a:pt x="147" y="93"/>
                      </a:lnTo>
                      <a:lnTo>
                        <a:pt x="149" y="92"/>
                      </a:lnTo>
                      <a:lnTo>
                        <a:pt x="152" y="92"/>
                      </a:lnTo>
                      <a:lnTo>
                        <a:pt x="154" y="90"/>
                      </a:lnTo>
                      <a:lnTo>
                        <a:pt x="155" y="87"/>
                      </a:lnTo>
                      <a:lnTo>
                        <a:pt x="155" y="85"/>
                      </a:lnTo>
                      <a:lnTo>
                        <a:pt x="155" y="83"/>
                      </a:lnTo>
                      <a:lnTo>
                        <a:pt x="155" y="80"/>
                      </a:lnTo>
                      <a:lnTo>
                        <a:pt x="155" y="78"/>
                      </a:lnTo>
                      <a:lnTo>
                        <a:pt x="155" y="75"/>
                      </a:lnTo>
                      <a:lnTo>
                        <a:pt x="156" y="74"/>
                      </a:lnTo>
                      <a:lnTo>
                        <a:pt x="156" y="76"/>
                      </a:lnTo>
                      <a:lnTo>
                        <a:pt x="156" y="78"/>
                      </a:lnTo>
                      <a:lnTo>
                        <a:pt x="156" y="81"/>
                      </a:lnTo>
                      <a:lnTo>
                        <a:pt x="156" y="83"/>
                      </a:lnTo>
                      <a:lnTo>
                        <a:pt x="155" y="86"/>
                      </a:lnTo>
                      <a:lnTo>
                        <a:pt x="155" y="87"/>
                      </a:lnTo>
                      <a:lnTo>
                        <a:pt x="153" y="90"/>
                      </a:lnTo>
                      <a:lnTo>
                        <a:pt x="152" y="92"/>
                      </a:lnTo>
                      <a:lnTo>
                        <a:pt x="156" y="93"/>
                      </a:lnTo>
                      <a:lnTo>
                        <a:pt x="159" y="98"/>
                      </a:lnTo>
                      <a:lnTo>
                        <a:pt x="164" y="103"/>
                      </a:lnTo>
                      <a:lnTo>
                        <a:pt x="168" y="109"/>
                      </a:lnTo>
                      <a:lnTo>
                        <a:pt x="173" y="115"/>
                      </a:lnTo>
                      <a:lnTo>
                        <a:pt x="177" y="120"/>
                      </a:lnTo>
                      <a:lnTo>
                        <a:pt x="180" y="123"/>
                      </a:lnTo>
                      <a:lnTo>
                        <a:pt x="183" y="124"/>
                      </a:lnTo>
                      <a:lnTo>
                        <a:pt x="185" y="123"/>
                      </a:lnTo>
                      <a:lnTo>
                        <a:pt x="186" y="121"/>
                      </a:lnTo>
                      <a:lnTo>
                        <a:pt x="187" y="119"/>
                      </a:lnTo>
                      <a:lnTo>
                        <a:pt x="188" y="117"/>
                      </a:lnTo>
                      <a:lnTo>
                        <a:pt x="189" y="114"/>
                      </a:lnTo>
                      <a:lnTo>
                        <a:pt x="190" y="111"/>
                      </a:lnTo>
                      <a:lnTo>
                        <a:pt x="191" y="110"/>
                      </a:lnTo>
                      <a:lnTo>
                        <a:pt x="192" y="108"/>
                      </a:lnTo>
                      <a:lnTo>
                        <a:pt x="193" y="107"/>
                      </a:lnTo>
                      <a:lnTo>
                        <a:pt x="193" y="103"/>
                      </a:lnTo>
                      <a:lnTo>
                        <a:pt x="191" y="99"/>
                      </a:lnTo>
                      <a:lnTo>
                        <a:pt x="189" y="95"/>
                      </a:lnTo>
                      <a:lnTo>
                        <a:pt x="187" y="90"/>
                      </a:lnTo>
                      <a:lnTo>
                        <a:pt x="186" y="86"/>
                      </a:lnTo>
                      <a:lnTo>
                        <a:pt x="185" y="84"/>
                      </a:lnTo>
                      <a:lnTo>
                        <a:pt x="187" y="83"/>
                      </a:lnTo>
                      <a:lnTo>
                        <a:pt x="185" y="78"/>
                      </a:lnTo>
                      <a:lnTo>
                        <a:pt x="184" y="74"/>
                      </a:lnTo>
                      <a:lnTo>
                        <a:pt x="183" y="69"/>
                      </a:lnTo>
                      <a:lnTo>
                        <a:pt x="183" y="65"/>
                      </a:lnTo>
                      <a:lnTo>
                        <a:pt x="183" y="60"/>
                      </a:lnTo>
                      <a:lnTo>
                        <a:pt x="182" y="56"/>
                      </a:lnTo>
                      <a:lnTo>
                        <a:pt x="182" y="51"/>
                      </a:lnTo>
                      <a:lnTo>
                        <a:pt x="182" y="47"/>
                      </a:lnTo>
                      <a:lnTo>
                        <a:pt x="182" y="43"/>
                      </a:lnTo>
                      <a:lnTo>
                        <a:pt x="182" y="39"/>
                      </a:lnTo>
                      <a:lnTo>
                        <a:pt x="182" y="34"/>
                      </a:lnTo>
                      <a:lnTo>
                        <a:pt x="181" y="30"/>
                      </a:lnTo>
                      <a:lnTo>
                        <a:pt x="180" y="26"/>
                      </a:lnTo>
                      <a:lnTo>
                        <a:pt x="178" y="22"/>
                      </a:lnTo>
                      <a:lnTo>
                        <a:pt x="176" y="18"/>
                      </a:lnTo>
                      <a:lnTo>
                        <a:pt x="173" y="14"/>
                      </a:lnTo>
                      <a:lnTo>
                        <a:pt x="168" y="10"/>
                      </a:lnTo>
                      <a:lnTo>
                        <a:pt x="164" y="7"/>
                      </a:lnTo>
                      <a:lnTo>
                        <a:pt x="159" y="4"/>
                      </a:lnTo>
                      <a:lnTo>
                        <a:pt x="153" y="2"/>
                      </a:lnTo>
                      <a:lnTo>
                        <a:pt x="148" y="1"/>
                      </a:lnTo>
                      <a:lnTo>
                        <a:pt x="143" y="0"/>
                      </a:lnTo>
                      <a:lnTo>
                        <a:pt x="137" y="0"/>
                      </a:lnTo>
                      <a:lnTo>
                        <a:pt x="131" y="1"/>
                      </a:lnTo>
                      <a:lnTo>
                        <a:pt x="124" y="2"/>
                      </a:lnTo>
                      <a:lnTo>
                        <a:pt x="117" y="4"/>
                      </a:lnTo>
                      <a:lnTo>
                        <a:pt x="110" y="7"/>
                      </a:lnTo>
                      <a:lnTo>
                        <a:pt x="104" y="10"/>
                      </a:lnTo>
                      <a:lnTo>
                        <a:pt x="98" y="14"/>
                      </a:lnTo>
                      <a:lnTo>
                        <a:pt x="93" y="18"/>
                      </a:lnTo>
                      <a:lnTo>
                        <a:pt x="90" y="23"/>
                      </a:lnTo>
                      <a:lnTo>
                        <a:pt x="89" y="3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grpSp>
          <p:sp>
            <p:nvSpPr>
              <p:cNvPr id="40974" name="Rectangle 47"/>
              <p:cNvSpPr>
                <a:spLocks noChangeArrowheads="1"/>
              </p:cNvSpPr>
              <p:nvPr/>
            </p:nvSpPr>
            <p:spPr bwMode="auto">
              <a:xfrm>
                <a:off x="3970" y="1590"/>
                <a:ext cx="1658" cy="391"/>
              </a:xfrm>
              <a:prstGeom prst="rect">
                <a:avLst/>
              </a:prstGeom>
              <a:solidFill>
                <a:srgbClr val="FF9933"/>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9746" tIns="48998" rIns="99746" bIns="48998">
                <a:spAutoFit/>
              </a:bodyPr>
              <a:lstStyle/>
              <a:p>
                <a:pPr algn="ctr" eaLnBrk="0" fontAlgn="base" hangingPunct="0">
                  <a:spcBef>
                    <a:spcPct val="0"/>
                  </a:spcBef>
                  <a:spcAft>
                    <a:spcPct val="0"/>
                  </a:spcAft>
                  <a:defRPr/>
                </a:pPr>
                <a:r>
                  <a:rPr lang="en-US" sz="1764" b="1">
                    <a:solidFill>
                      <a:srgbClr val="000040"/>
                    </a:solidFill>
                    <a:latin typeface="Arial" charset="0"/>
                  </a:rPr>
                  <a:t>Renina, angiotensina II </a:t>
                </a:r>
                <a:r>
                  <a:rPr lang="en-US" sz="1764" b="1">
                    <a:solidFill>
                      <a:srgbClr val="000040"/>
                    </a:solidFill>
                    <a:latin typeface="Arial" charset="0"/>
                    <a:sym typeface="Symbol" pitchFamily="18" charset="2"/>
                  </a:rPr>
                  <a:t></a:t>
                </a:r>
              </a:p>
            </p:txBody>
          </p:sp>
          <p:sp>
            <p:nvSpPr>
              <p:cNvPr id="306225" name="Rectangle 49"/>
              <p:cNvSpPr>
                <a:spLocks noChangeArrowheads="1"/>
              </p:cNvSpPr>
              <p:nvPr/>
            </p:nvSpPr>
            <p:spPr bwMode="auto">
              <a:xfrm>
                <a:off x="658" y="3081"/>
                <a:ext cx="1103" cy="391"/>
              </a:xfrm>
              <a:prstGeom prst="rect">
                <a:avLst/>
              </a:prstGeom>
              <a:solidFill>
                <a:srgbClr val="CC000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9746" tIns="48998" rIns="99746" bIns="48998">
                <a:spAutoFit/>
              </a:bodyPr>
              <a:lstStyle/>
              <a:p>
                <a:pPr algn="ctr" eaLnBrk="0" fontAlgn="base" hangingPunct="0">
                  <a:spcBef>
                    <a:spcPct val="0"/>
                  </a:spcBef>
                  <a:spcAft>
                    <a:spcPct val="0"/>
                  </a:spcAft>
                  <a:defRPr/>
                </a:pPr>
                <a:r>
                  <a:rPr lang="en-US" sz="1764" b="1" dirty="0" err="1">
                    <a:solidFill>
                      <a:srgbClr val="FFFFFF"/>
                    </a:solidFill>
                    <a:latin typeface="Arial" charset="0"/>
                  </a:rPr>
                  <a:t>Funzione</a:t>
                </a:r>
                <a:r>
                  <a:rPr lang="en-US" sz="1764" b="1" dirty="0">
                    <a:solidFill>
                      <a:srgbClr val="FFFFFF"/>
                    </a:solidFill>
                    <a:latin typeface="Arial" charset="0"/>
                  </a:rPr>
                  <a:t> </a:t>
                </a:r>
                <a:r>
                  <a:rPr lang="en-US" sz="1764" b="1" dirty="0" err="1">
                    <a:solidFill>
                      <a:srgbClr val="FFFFFF"/>
                    </a:solidFill>
                    <a:latin typeface="Arial" charset="0"/>
                  </a:rPr>
                  <a:t>Ventricolare</a:t>
                </a:r>
                <a:r>
                  <a:rPr lang="en-US" sz="1764" b="1" dirty="0">
                    <a:solidFill>
                      <a:srgbClr val="FFFFFF"/>
                    </a:solidFill>
                    <a:latin typeface="Arial" charset="0"/>
                  </a:rPr>
                  <a:t> </a:t>
                </a:r>
                <a:r>
                  <a:rPr lang="en-US" sz="1764" b="1" dirty="0">
                    <a:solidFill>
                      <a:srgbClr val="FFFFFF"/>
                    </a:solidFill>
                    <a:latin typeface="Arial" charset="0"/>
                    <a:sym typeface="Symbol" pitchFamily="18" charset="2"/>
                  </a:rPr>
                  <a:t></a:t>
                </a:r>
                <a:endParaRPr lang="en-US" sz="1764" b="1" dirty="0">
                  <a:solidFill>
                    <a:srgbClr val="FFFFFF"/>
                  </a:solidFill>
                  <a:latin typeface="Arial" charset="0"/>
                </a:endParaRPr>
              </a:p>
            </p:txBody>
          </p:sp>
          <p:sp>
            <p:nvSpPr>
              <p:cNvPr id="40977" name="Rectangle 50"/>
              <p:cNvSpPr>
                <a:spLocks noChangeArrowheads="1"/>
              </p:cNvSpPr>
              <p:nvPr/>
            </p:nvSpPr>
            <p:spPr bwMode="auto">
              <a:xfrm>
                <a:off x="1698" y="2055"/>
                <a:ext cx="1204" cy="227"/>
              </a:xfrm>
              <a:prstGeom prst="rect">
                <a:avLst/>
              </a:prstGeom>
              <a:solidFill>
                <a:srgbClr val="FF9933"/>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9746" tIns="48998" rIns="99746" bIns="48998">
                <a:spAutoFit/>
              </a:bodyPr>
              <a:lstStyle/>
              <a:p>
                <a:pPr algn="ctr" eaLnBrk="0" fontAlgn="base" hangingPunct="0">
                  <a:spcBef>
                    <a:spcPct val="0"/>
                  </a:spcBef>
                  <a:spcAft>
                    <a:spcPct val="0"/>
                  </a:spcAft>
                  <a:defRPr/>
                </a:pPr>
                <a:r>
                  <a:rPr lang="en-US" sz="1764" b="1" dirty="0" err="1">
                    <a:solidFill>
                      <a:srgbClr val="000040"/>
                    </a:solidFill>
                    <a:latin typeface="Arial" charset="0"/>
                  </a:rPr>
                  <a:t>Attivazione</a:t>
                </a:r>
                <a:r>
                  <a:rPr lang="en-US" sz="1764" b="1" dirty="0">
                    <a:solidFill>
                      <a:srgbClr val="000040"/>
                    </a:solidFill>
                    <a:latin typeface="Arial" charset="0"/>
                  </a:rPr>
                  <a:t> SNS</a:t>
                </a:r>
              </a:p>
            </p:txBody>
          </p:sp>
          <p:sp>
            <p:nvSpPr>
              <p:cNvPr id="139307" name="Line 51"/>
              <p:cNvSpPr>
                <a:spLocks noChangeShapeType="1"/>
              </p:cNvSpPr>
              <p:nvPr/>
            </p:nvSpPr>
            <p:spPr bwMode="auto">
              <a:xfrm>
                <a:off x="1565" y="1364"/>
                <a:ext cx="665" cy="675"/>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139308" name="Line 52"/>
              <p:cNvSpPr>
                <a:spLocks noChangeShapeType="1"/>
              </p:cNvSpPr>
              <p:nvPr/>
            </p:nvSpPr>
            <p:spPr bwMode="auto">
              <a:xfrm flipV="1">
                <a:off x="2811" y="1769"/>
                <a:ext cx="1163" cy="405"/>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139309" name="Line 53"/>
              <p:cNvSpPr>
                <a:spLocks noChangeShapeType="1"/>
              </p:cNvSpPr>
              <p:nvPr/>
            </p:nvSpPr>
            <p:spPr bwMode="auto">
              <a:xfrm>
                <a:off x="2374" y="2253"/>
                <a:ext cx="1371" cy="45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139310" name="Line 54"/>
              <p:cNvSpPr>
                <a:spLocks noChangeShapeType="1"/>
              </p:cNvSpPr>
              <p:nvPr/>
            </p:nvSpPr>
            <p:spPr bwMode="auto">
              <a:xfrm flipH="1">
                <a:off x="4616" y="3243"/>
                <a:ext cx="475" cy="327"/>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139311" name="Line 57"/>
              <p:cNvSpPr>
                <a:spLocks noChangeShapeType="1"/>
              </p:cNvSpPr>
              <p:nvPr/>
            </p:nvSpPr>
            <p:spPr bwMode="auto">
              <a:xfrm flipH="1">
                <a:off x="1249" y="1362"/>
                <a:ext cx="33" cy="1691"/>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grpSp>
            <p:nvGrpSpPr>
              <p:cNvPr id="139312" name="Group 58"/>
              <p:cNvGrpSpPr>
                <a:grpSpLocks/>
              </p:cNvGrpSpPr>
              <p:nvPr/>
            </p:nvGrpSpPr>
            <p:grpSpPr bwMode="auto">
              <a:xfrm>
                <a:off x="130" y="1411"/>
                <a:ext cx="950" cy="1366"/>
                <a:chOff x="137" y="1769"/>
                <a:chExt cx="1045" cy="1630"/>
              </a:xfrm>
            </p:grpSpPr>
            <p:sp>
              <p:nvSpPr>
                <p:cNvPr id="139326" name="Freeform 59"/>
                <p:cNvSpPr>
                  <a:spLocks/>
                </p:cNvSpPr>
                <p:nvPr/>
              </p:nvSpPr>
              <p:spPr bwMode="auto">
                <a:xfrm>
                  <a:off x="242" y="2022"/>
                  <a:ext cx="205" cy="423"/>
                </a:xfrm>
                <a:custGeom>
                  <a:avLst/>
                  <a:gdLst>
                    <a:gd name="T0" fmla="*/ 204 w 205"/>
                    <a:gd name="T1" fmla="*/ 22 h 423"/>
                    <a:gd name="T2" fmla="*/ 200 w 205"/>
                    <a:gd name="T3" fmla="*/ 15 h 423"/>
                    <a:gd name="T4" fmla="*/ 192 w 205"/>
                    <a:gd name="T5" fmla="*/ 5 h 423"/>
                    <a:gd name="T6" fmla="*/ 176 w 205"/>
                    <a:gd name="T7" fmla="*/ 0 h 423"/>
                    <a:gd name="T8" fmla="*/ 152 w 205"/>
                    <a:gd name="T9" fmla="*/ 5 h 423"/>
                    <a:gd name="T10" fmla="*/ 127 w 205"/>
                    <a:gd name="T11" fmla="*/ 15 h 423"/>
                    <a:gd name="T12" fmla="*/ 106 w 205"/>
                    <a:gd name="T13" fmla="*/ 22 h 423"/>
                    <a:gd name="T14" fmla="*/ 93 w 205"/>
                    <a:gd name="T15" fmla="*/ 28 h 423"/>
                    <a:gd name="T16" fmla="*/ 92 w 205"/>
                    <a:gd name="T17" fmla="*/ 31 h 423"/>
                    <a:gd name="T18" fmla="*/ 91 w 205"/>
                    <a:gd name="T19" fmla="*/ 42 h 423"/>
                    <a:gd name="T20" fmla="*/ 90 w 205"/>
                    <a:gd name="T21" fmla="*/ 63 h 423"/>
                    <a:gd name="T22" fmla="*/ 87 w 205"/>
                    <a:gd name="T23" fmla="*/ 96 h 423"/>
                    <a:gd name="T24" fmla="*/ 78 w 205"/>
                    <a:gd name="T25" fmla="*/ 138 h 423"/>
                    <a:gd name="T26" fmla="*/ 57 w 205"/>
                    <a:gd name="T27" fmla="*/ 187 h 423"/>
                    <a:gd name="T28" fmla="*/ 35 w 205"/>
                    <a:gd name="T29" fmla="*/ 233 h 423"/>
                    <a:gd name="T30" fmla="*/ 23 w 205"/>
                    <a:gd name="T31" fmla="*/ 277 h 423"/>
                    <a:gd name="T32" fmla="*/ 27 w 205"/>
                    <a:gd name="T33" fmla="*/ 316 h 423"/>
                    <a:gd name="T34" fmla="*/ 29 w 205"/>
                    <a:gd name="T35" fmla="*/ 349 h 423"/>
                    <a:gd name="T36" fmla="*/ 25 w 205"/>
                    <a:gd name="T37" fmla="*/ 378 h 423"/>
                    <a:gd name="T38" fmla="*/ 14 w 205"/>
                    <a:gd name="T39" fmla="*/ 404 h 423"/>
                    <a:gd name="T40" fmla="*/ 0 w 205"/>
                    <a:gd name="T41" fmla="*/ 422 h 423"/>
                    <a:gd name="T42" fmla="*/ 12 w 205"/>
                    <a:gd name="T43" fmla="*/ 408 h 423"/>
                    <a:gd name="T44" fmla="*/ 41 w 205"/>
                    <a:gd name="T45" fmla="*/ 378 h 423"/>
                    <a:gd name="T46" fmla="*/ 70 w 205"/>
                    <a:gd name="T47" fmla="*/ 349 h 423"/>
                    <a:gd name="T48" fmla="*/ 85 w 205"/>
                    <a:gd name="T49" fmla="*/ 338 h 423"/>
                    <a:gd name="T50" fmla="*/ 92 w 205"/>
                    <a:gd name="T51" fmla="*/ 333 h 423"/>
                    <a:gd name="T52" fmla="*/ 98 w 205"/>
                    <a:gd name="T53" fmla="*/ 332 h 423"/>
                    <a:gd name="T54" fmla="*/ 112 w 205"/>
                    <a:gd name="T55" fmla="*/ 337 h 423"/>
                    <a:gd name="T56" fmla="*/ 136 w 205"/>
                    <a:gd name="T57" fmla="*/ 348 h 423"/>
                    <a:gd name="T58" fmla="*/ 155 w 205"/>
                    <a:gd name="T59" fmla="*/ 361 h 423"/>
                    <a:gd name="T60" fmla="*/ 168 w 205"/>
                    <a:gd name="T61" fmla="*/ 372 h 423"/>
                    <a:gd name="T62" fmla="*/ 178 w 205"/>
                    <a:gd name="T63" fmla="*/ 375 h 423"/>
                    <a:gd name="T64" fmla="*/ 192 w 205"/>
                    <a:gd name="T65" fmla="*/ 366 h 423"/>
                    <a:gd name="T66" fmla="*/ 198 w 205"/>
                    <a:gd name="T67" fmla="*/ 354 h 423"/>
                    <a:gd name="T68" fmla="*/ 196 w 205"/>
                    <a:gd name="T69" fmla="*/ 337 h 423"/>
                    <a:gd name="T70" fmla="*/ 189 w 205"/>
                    <a:gd name="T71" fmla="*/ 315 h 423"/>
                    <a:gd name="T72" fmla="*/ 178 w 205"/>
                    <a:gd name="T73" fmla="*/ 283 h 423"/>
                    <a:gd name="T74" fmla="*/ 173 w 205"/>
                    <a:gd name="T75" fmla="*/ 244 h 423"/>
                    <a:gd name="T76" fmla="*/ 175 w 205"/>
                    <a:gd name="T77" fmla="*/ 203 h 423"/>
                    <a:gd name="T78" fmla="*/ 183 w 205"/>
                    <a:gd name="T79" fmla="*/ 163 h 423"/>
                    <a:gd name="T80" fmla="*/ 194 w 205"/>
                    <a:gd name="T81" fmla="*/ 128 h 423"/>
                    <a:gd name="T82" fmla="*/ 200 w 205"/>
                    <a:gd name="T83" fmla="*/ 88 h 423"/>
                    <a:gd name="T84" fmla="*/ 203 w 205"/>
                    <a:gd name="T85" fmla="*/ 51 h 423"/>
                    <a:gd name="T86" fmla="*/ 204 w 205"/>
                    <a:gd name="T87" fmla="*/ 27 h 4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5"/>
                    <a:gd name="T133" fmla="*/ 0 h 423"/>
                    <a:gd name="T134" fmla="*/ 205 w 205"/>
                    <a:gd name="T135" fmla="*/ 423 h 4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5" h="423">
                      <a:moveTo>
                        <a:pt x="204" y="23"/>
                      </a:moveTo>
                      <a:lnTo>
                        <a:pt x="204" y="22"/>
                      </a:lnTo>
                      <a:lnTo>
                        <a:pt x="202" y="20"/>
                      </a:lnTo>
                      <a:lnTo>
                        <a:pt x="200" y="15"/>
                      </a:lnTo>
                      <a:lnTo>
                        <a:pt x="197" y="10"/>
                      </a:lnTo>
                      <a:lnTo>
                        <a:pt x="192" y="5"/>
                      </a:lnTo>
                      <a:lnTo>
                        <a:pt x="185" y="2"/>
                      </a:lnTo>
                      <a:lnTo>
                        <a:pt x="176" y="0"/>
                      </a:lnTo>
                      <a:lnTo>
                        <a:pt x="165" y="2"/>
                      </a:lnTo>
                      <a:lnTo>
                        <a:pt x="152" y="5"/>
                      </a:lnTo>
                      <a:lnTo>
                        <a:pt x="139" y="10"/>
                      </a:lnTo>
                      <a:lnTo>
                        <a:pt x="127" y="15"/>
                      </a:lnTo>
                      <a:lnTo>
                        <a:pt x="115" y="19"/>
                      </a:lnTo>
                      <a:lnTo>
                        <a:pt x="106" y="22"/>
                      </a:lnTo>
                      <a:lnTo>
                        <a:pt x="98" y="26"/>
                      </a:lnTo>
                      <a:lnTo>
                        <a:pt x="93" y="28"/>
                      </a:lnTo>
                      <a:lnTo>
                        <a:pt x="92" y="29"/>
                      </a:lnTo>
                      <a:lnTo>
                        <a:pt x="92" y="31"/>
                      </a:lnTo>
                      <a:lnTo>
                        <a:pt x="92" y="35"/>
                      </a:lnTo>
                      <a:lnTo>
                        <a:pt x="91" y="42"/>
                      </a:lnTo>
                      <a:lnTo>
                        <a:pt x="91" y="52"/>
                      </a:lnTo>
                      <a:lnTo>
                        <a:pt x="90" y="63"/>
                      </a:lnTo>
                      <a:lnTo>
                        <a:pt x="89" y="78"/>
                      </a:lnTo>
                      <a:lnTo>
                        <a:pt x="87" y="96"/>
                      </a:lnTo>
                      <a:lnTo>
                        <a:pt x="84" y="115"/>
                      </a:lnTo>
                      <a:lnTo>
                        <a:pt x="78" y="138"/>
                      </a:lnTo>
                      <a:lnTo>
                        <a:pt x="69" y="162"/>
                      </a:lnTo>
                      <a:lnTo>
                        <a:pt x="57" y="187"/>
                      </a:lnTo>
                      <a:lnTo>
                        <a:pt x="46" y="210"/>
                      </a:lnTo>
                      <a:lnTo>
                        <a:pt x="35" y="233"/>
                      </a:lnTo>
                      <a:lnTo>
                        <a:pt x="27" y="256"/>
                      </a:lnTo>
                      <a:lnTo>
                        <a:pt x="23" y="277"/>
                      </a:lnTo>
                      <a:lnTo>
                        <a:pt x="24" y="297"/>
                      </a:lnTo>
                      <a:lnTo>
                        <a:pt x="27" y="316"/>
                      </a:lnTo>
                      <a:lnTo>
                        <a:pt x="29" y="333"/>
                      </a:lnTo>
                      <a:lnTo>
                        <a:pt x="29" y="349"/>
                      </a:lnTo>
                      <a:lnTo>
                        <a:pt x="28" y="364"/>
                      </a:lnTo>
                      <a:lnTo>
                        <a:pt x="25" y="378"/>
                      </a:lnTo>
                      <a:lnTo>
                        <a:pt x="20" y="392"/>
                      </a:lnTo>
                      <a:lnTo>
                        <a:pt x="14" y="404"/>
                      </a:lnTo>
                      <a:lnTo>
                        <a:pt x="5" y="416"/>
                      </a:lnTo>
                      <a:lnTo>
                        <a:pt x="0" y="422"/>
                      </a:lnTo>
                      <a:lnTo>
                        <a:pt x="3" y="419"/>
                      </a:lnTo>
                      <a:lnTo>
                        <a:pt x="12" y="408"/>
                      </a:lnTo>
                      <a:lnTo>
                        <a:pt x="26" y="395"/>
                      </a:lnTo>
                      <a:lnTo>
                        <a:pt x="41" y="378"/>
                      </a:lnTo>
                      <a:lnTo>
                        <a:pt x="56" y="362"/>
                      </a:lnTo>
                      <a:lnTo>
                        <a:pt x="70" y="349"/>
                      </a:lnTo>
                      <a:lnTo>
                        <a:pt x="79" y="342"/>
                      </a:lnTo>
                      <a:lnTo>
                        <a:pt x="85" y="338"/>
                      </a:lnTo>
                      <a:lnTo>
                        <a:pt x="89" y="335"/>
                      </a:lnTo>
                      <a:lnTo>
                        <a:pt x="92" y="333"/>
                      </a:lnTo>
                      <a:lnTo>
                        <a:pt x="94" y="332"/>
                      </a:lnTo>
                      <a:lnTo>
                        <a:pt x="98" y="332"/>
                      </a:lnTo>
                      <a:lnTo>
                        <a:pt x="103" y="334"/>
                      </a:lnTo>
                      <a:lnTo>
                        <a:pt x="112" y="337"/>
                      </a:lnTo>
                      <a:lnTo>
                        <a:pt x="123" y="342"/>
                      </a:lnTo>
                      <a:lnTo>
                        <a:pt x="136" y="348"/>
                      </a:lnTo>
                      <a:lnTo>
                        <a:pt x="148" y="355"/>
                      </a:lnTo>
                      <a:lnTo>
                        <a:pt x="155" y="361"/>
                      </a:lnTo>
                      <a:lnTo>
                        <a:pt x="162" y="368"/>
                      </a:lnTo>
                      <a:lnTo>
                        <a:pt x="168" y="372"/>
                      </a:lnTo>
                      <a:lnTo>
                        <a:pt x="173" y="375"/>
                      </a:lnTo>
                      <a:lnTo>
                        <a:pt x="178" y="375"/>
                      </a:lnTo>
                      <a:lnTo>
                        <a:pt x="186" y="372"/>
                      </a:lnTo>
                      <a:lnTo>
                        <a:pt x="192" y="366"/>
                      </a:lnTo>
                      <a:lnTo>
                        <a:pt x="196" y="360"/>
                      </a:lnTo>
                      <a:lnTo>
                        <a:pt x="198" y="354"/>
                      </a:lnTo>
                      <a:lnTo>
                        <a:pt x="198" y="346"/>
                      </a:lnTo>
                      <a:lnTo>
                        <a:pt x="196" y="337"/>
                      </a:lnTo>
                      <a:lnTo>
                        <a:pt x="193" y="327"/>
                      </a:lnTo>
                      <a:lnTo>
                        <a:pt x="189" y="315"/>
                      </a:lnTo>
                      <a:lnTo>
                        <a:pt x="183" y="300"/>
                      </a:lnTo>
                      <a:lnTo>
                        <a:pt x="178" y="283"/>
                      </a:lnTo>
                      <a:lnTo>
                        <a:pt x="174" y="265"/>
                      </a:lnTo>
                      <a:lnTo>
                        <a:pt x="173" y="244"/>
                      </a:lnTo>
                      <a:lnTo>
                        <a:pt x="173" y="224"/>
                      </a:lnTo>
                      <a:lnTo>
                        <a:pt x="175" y="203"/>
                      </a:lnTo>
                      <a:lnTo>
                        <a:pt x="178" y="183"/>
                      </a:lnTo>
                      <a:lnTo>
                        <a:pt x="183" y="163"/>
                      </a:lnTo>
                      <a:lnTo>
                        <a:pt x="189" y="146"/>
                      </a:lnTo>
                      <a:lnTo>
                        <a:pt x="194" y="128"/>
                      </a:lnTo>
                      <a:lnTo>
                        <a:pt x="197" y="107"/>
                      </a:lnTo>
                      <a:lnTo>
                        <a:pt x="200" y="88"/>
                      </a:lnTo>
                      <a:lnTo>
                        <a:pt x="202" y="68"/>
                      </a:lnTo>
                      <a:lnTo>
                        <a:pt x="203" y="51"/>
                      </a:lnTo>
                      <a:lnTo>
                        <a:pt x="204" y="37"/>
                      </a:lnTo>
                      <a:lnTo>
                        <a:pt x="204" y="27"/>
                      </a:lnTo>
                      <a:lnTo>
                        <a:pt x="204" y="23"/>
                      </a:lnTo>
                    </a:path>
                  </a:pathLst>
                </a:custGeom>
                <a:solidFill>
                  <a:srgbClr val="4574B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27" name="Freeform 60"/>
                <p:cNvSpPr>
                  <a:spLocks/>
                </p:cNvSpPr>
                <p:nvPr/>
              </p:nvSpPr>
              <p:spPr bwMode="auto">
                <a:xfrm>
                  <a:off x="242" y="2022"/>
                  <a:ext cx="215" cy="433"/>
                </a:xfrm>
                <a:custGeom>
                  <a:avLst/>
                  <a:gdLst>
                    <a:gd name="T0" fmla="*/ 214 w 215"/>
                    <a:gd name="T1" fmla="*/ 23 h 433"/>
                    <a:gd name="T2" fmla="*/ 210 w 215"/>
                    <a:gd name="T3" fmla="*/ 15 h 433"/>
                    <a:gd name="T4" fmla="*/ 201 w 215"/>
                    <a:gd name="T5" fmla="*/ 5 h 433"/>
                    <a:gd name="T6" fmla="*/ 185 w 215"/>
                    <a:gd name="T7" fmla="*/ 0 h 433"/>
                    <a:gd name="T8" fmla="*/ 159 w 215"/>
                    <a:gd name="T9" fmla="*/ 5 h 433"/>
                    <a:gd name="T10" fmla="*/ 133 w 215"/>
                    <a:gd name="T11" fmla="*/ 15 h 433"/>
                    <a:gd name="T12" fmla="*/ 111 w 215"/>
                    <a:gd name="T13" fmla="*/ 23 h 433"/>
                    <a:gd name="T14" fmla="*/ 98 w 215"/>
                    <a:gd name="T15" fmla="*/ 29 h 433"/>
                    <a:gd name="T16" fmla="*/ 96 w 215"/>
                    <a:gd name="T17" fmla="*/ 32 h 433"/>
                    <a:gd name="T18" fmla="*/ 95 w 215"/>
                    <a:gd name="T19" fmla="*/ 43 h 433"/>
                    <a:gd name="T20" fmla="*/ 94 w 215"/>
                    <a:gd name="T21" fmla="*/ 65 h 433"/>
                    <a:gd name="T22" fmla="*/ 91 w 215"/>
                    <a:gd name="T23" fmla="*/ 98 h 433"/>
                    <a:gd name="T24" fmla="*/ 82 w 215"/>
                    <a:gd name="T25" fmla="*/ 141 h 433"/>
                    <a:gd name="T26" fmla="*/ 60 w 215"/>
                    <a:gd name="T27" fmla="*/ 191 h 433"/>
                    <a:gd name="T28" fmla="*/ 37 w 215"/>
                    <a:gd name="T29" fmla="*/ 239 h 433"/>
                    <a:gd name="T30" fmla="*/ 24 w 215"/>
                    <a:gd name="T31" fmla="*/ 284 h 433"/>
                    <a:gd name="T32" fmla="*/ 28 w 215"/>
                    <a:gd name="T33" fmla="*/ 323 h 433"/>
                    <a:gd name="T34" fmla="*/ 30 w 215"/>
                    <a:gd name="T35" fmla="*/ 357 h 433"/>
                    <a:gd name="T36" fmla="*/ 26 w 215"/>
                    <a:gd name="T37" fmla="*/ 387 h 433"/>
                    <a:gd name="T38" fmla="*/ 15 w 215"/>
                    <a:gd name="T39" fmla="*/ 414 h 433"/>
                    <a:gd name="T40" fmla="*/ 0 w 215"/>
                    <a:gd name="T41" fmla="*/ 432 h 433"/>
                    <a:gd name="T42" fmla="*/ 13 w 215"/>
                    <a:gd name="T43" fmla="*/ 418 h 433"/>
                    <a:gd name="T44" fmla="*/ 43 w 215"/>
                    <a:gd name="T45" fmla="*/ 387 h 433"/>
                    <a:gd name="T46" fmla="*/ 73 w 215"/>
                    <a:gd name="T47" fmla="*/ 357 h 433"/>
                    <a:gd name="T48" fmla="*/ 89 w 215"/>
                    <a:gd name="T49" fmla="*/ 346 h 433"/>
                    <a:gd name="T50" fmla="*/ 96 w 215"/>
                    <a:gd name="T51" fmla="*/ 341 h 433"/>
                    <a:gd name="T52" fmla="*/ 103 w 215"/>
                    <a:gd name="T53" fmla="*/ 340 h 433"/>
                    <a:gd name="T54" fmla="*/ 117 w 215"/>
                    <a:gd name="T55" fmla="*/ 345 h 433"/>
                    <a:gd name="T56" fmla="*/ 143 w 215"/>
                    <a:gd name="T57" fmla="*/ 356 h 433"/>
                    <a:gd name="T58" fmla="*/ 163 w 215"/>
                    <a:gd name="T59" fmla="*/ 370 h 433"/>
                    <a:gd name="T60" fmla="*/ 176 w 215"/>
                    <a:gd name="T61" fmla="*/ 381 h 433"/>
                    <a:gd name="T62" fmla="*/ 187 w 215"/>
                    <a:gd name="T63" fmla="*/ 384 h 433"/>
                    <a:gd name="T64" fmla="*/ 201 w 215"/>
                    <a:gd name="T65" fmla="*/ 375 h 433"/>
                    <a:gd name="T66" fmla="*/ 208 w 215"/>
                    <a:gd name="T67" fmla="*/ 362 h 433"/>
                    <a:gd name="T68" fmla="*/ 206 w 215"/>
                    <a:gd name="T69" fmla="*/ 345 h 433"/>
                    <a:gd name="T70" fmla="*/ 198 w 215"/>
                    <a:gd name="T71" fmla="*/ 322 h 433"/>
                    <a:gd name="T72" fmla="*/ 187 w 215"/>
                    <a:gd name="T73" fmla="*/ 290 h 433"/>
                    <a:gd name="T74" fmla="*/ 182 w 215"/>
                    <a:gd name="T75" fmla="*/ 250 h 433"/>
                    <a:gd name="T76" fmla="*/ 184 w 215"/>
                    <a:gd name="T77" fmla="*/ 208 h 433"/>
                    <a:gd name="T78" fmla="*/ 192 w 215"/>
                    <a:gd name="T79" fmla="*/ 167 h 433"/>
                    <a:gd name="T80" fmla="*/ 203 w 215"/>
                    <a:gd name="T81" fmla="*/ 131 h 433"/>
                    <a:gd name="T82" fmla="*/ 210 w 215"/>
                    <a:gd name="T83" fmla="*/ 90 h 433"/>
                    <a:gd name="T84" fmla="*/ 213 w 215"/>
                    <a:gd name="T85" fmla="*/ 52 h 433"/>
                    <a:gd name="T86" fmla="*/ 214 w 215"/>
                    <a:gd name="T87" fmla="*/ 28 h 4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5"/>
                    <a:gd name="T133" fmla="*/ 0 h 433"/>
                    <a:gd name="T134" fmla="*/ 215 w 215"/>
                    <a:gd name="T135" fmla="*/ 433 h 4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5" h="433">
                      <a:moveTo>
                        <a:pt x="214" y="24"/>
                      </a:moveTo>
                      <a:lnTo>
                        <a:pt x="214" y="23"/>
                      </a:lnTo>
                      <a:lnTo>
                        <a:pt x="212" y="20"/>
                      </a:lnTo>
                      <a:lnTo>
                        <a:pt x="210" y="15"/>
                      </a:lnTo>
                      <a:lnTo>
                        <a:pt x="207" y="10"/>
                      </a:lnTo>
                      <a:lnTo>
                        <a:pt x="201" y="5"/>
                      </a:lnTo>
                      <a:lnTo>
                        <a:pt x="194" y="2"/>
                      </a:lnTo>
                      <a:lnTo>
                        <a:pt x="185" y="0"/>
                      </a:lnTo>
                      <a:lnTo>
                        <a:pt x="173" y="2"/>
                      </a:lnTo>
                      <a:lnTo>
                        <a:pt x="159" y="5"/>
                      </a:lnTo>
                      <a:lnTo>
                        <a:pt x="146" y="10"/>
                      </a:lnTo>
                      <a:lnTo>
                        <a:pt x="133" y="15"/>
                      </a:lnTo>
                      <a:lnTo>
                        <a:pt x="121" y="19"/>
                      </a:lnTo>
                      <a:lnTo>
                        <a:pt x="111" y="23"/>
                      </a:lnTo>
                      <a:lnTo>
                        <a:pt x="103" y="27"/>
                      </a:lnTo>
                      <a:lnTo>
                        <a:pt x="98" y="29"/>
                      </a:lnTo>
                      <a:lnTo>
                        <a:pt x="96" y="30"/>
                      </a:lnTo>
                      <a:lnTo>
                        <a:pt x="96" y="32"/>
                      </a:lnTo>
                      <a:lnTo>
                        <a:pt x="96" y="36"/>
                      </a:lnTo>
                      <a:lnTo>
                        <a:pt x="95" y="43"/>
                      </a:lnTo>
                      <a:lnTo>
                        <a:pt x="95" y="53"/>
                      </a:lnTo>
                      <a:lnTo>
                        <a:pt x="94" y="65"/>
                      </a:lnTo>
                      <a:lnTo>
                        <a:pt x="93" y="80"/>
                      </a:lnTo>
                      <a:lnTo>
                        <a:pt x="91" y="98"/>
                      </a:lnTo>
                      <a:lnTo>
                        <a:pt x="88" y="118"/>
                      </a:lnTo>
                      <a:lnTo>
                        <a:pt x="82" y="141"/>
                      </a:lnTo>
                      <a:lnTo>
                        <a:pt x="72" y="166"/>
                      </a:lnTo>
                      <a:lnTo>
                        <a:pt x="60" y="191"/>
                      </a:lnTo>
                      <a:lnTo>
                        <a:pt x="48" y="215"/>
                      </a:lnTo>
                      <a:lnTo>
                        <a:pt x="37" y="239"/>
                      </a:lnTo>
                      <a:lnTo>
                        <a:pt x="28" y="262"/>
                      </a:lnTo>
                      <a:lnTo>
                        <a:pt x="24" y="284"/>
                      </a:lnTo>
                      <a:lnTo>
                        <a:pt x="25" y="304"/>
                      </a:lnTo>
                      <a:lnTo>
                        <a:pt x="28" y="323"/>
                      </a:lnTo>
                      <a:lnTo>
                        <a:pt x="30" y="341"/>
                      </a:lnTo>
                      <a:lnTo>
                        <a:pt x="30" y="357"/>
                      </a:lnTo>
                      <a:lnTo>
                        <a:pt x="29" y="373"/>
                      </a:lnTo>
                      <a:lnTo>
                        <a:pt x="26" y="387"/>
                      </a:lnTo>
                      <a:lnTo>
                        <a:pt x="21" y="401"/>
                      </a:lnTo>
                      <a:lnTo>
                        <a:pt x="15" y="414"/>
                      </a:lnTo>
                      <a:lnTo>
                        <a:pt x="5" y="426"/>
                      </a:lnTo>
                      <a:lnTo>
                        <a:pt x="0" y="432"/>
                      </a:lnTo>
                      <a:lnTo>
                        <a:pt x="3" y="429"/>
                      </a:lnTo>
                      <a:lnTo>
                        <a:pt x="13" y="418"/>
                      </a:lnTo>
                      <a:lnTo>
                        <a:pt x="27" y="404"/>
                      </a:lnTo>
                      <a:lnTo>
                        <a:pt x="43" y="387"/>
                      </a:lnTo>
                      <a:lnTo>
                        <a:pt x="59" y="371"/>
                      </a:lnTo>
                      <a:lnTo>
                        <a:pt x="73" y="357"/>
                      </a:lnTo>
                      <a:lnTo>
                        <a:pt x="83" y="350"/>
                      </a:lnTo>
                      <a:lnTo>
                        <a:pt x="89" y="346"/>
                      </a:lnTo>
                      <a:lnTo>
                        <a:pt x="93" y="343"/>
                      </a:lnTo>
                      <a:lnTo>
                        <a:pt x="96" y="341"/>
                      </a:lnTo>
                      <a:lnTo>
                        <a:pt x="99" y="340"/>
                      </a:lnTo>
                      <a:lnTo>
                        <a:pt x="103" y="340"/>
                      </a:lnTo>
                      <a:lnTo>
                        <a:pt x="108" y="342"/>
                      </a:lnTo>
                      <a:lnTo>
                        <a:pt x="117" y="345"/>
                      </a:lnTo>
                      <a:lnTo>
                        <a:pt x="129" y="350"/>
                      </a:lnTo>
                      <a:lnTo>
                        <a:pt x="143" y="356"/>
                      </a:lnTo>
                      <a:lnTo>
                        <a:pt x="155" y="363"/>
                      </a:lnTo>
                      <a:lnTo>
                        <a:pt x="163" y="370"/>
                      </a:lnTo>
                      <a:lnTo>
                        <a:pt x="170" y="377"/>
                      </a:lnTo>
                      <a:lnTo>
                        <a:pt x="176" y="381"/>
                      </a:lnTo>
                      <a:lnTo>
                        <a:pt x="181" y="384"/>
                      </a:lnTo>
                      <a:lnTo>
                        <a:pt x="187" y="384"/>
                      </a:lnTo>
                      <a:lnTo>
                        <a:pt x="195" y="381"/>
                      </a:lnTo>
                      <a:lnTo>
                        <a:pt x="201" y="375"/>
                      </a:lnTo>
                      <a:lnTo>
                        <a:pt x="206" y="369"/>
                      </a:lnTo>
                      <a:lnTo>
                        <a:pt x="208" y="362"/>
                      </a:lnTo>
                      <a:lnTo>
                        <a:pt x="208" y="354"/>
                      </a:lnTo>
                      <a:lnTo>
                        <a:pt x="206" y="345"/>
                      </a:lnTo>
                      <a:lnTo>
                        <a:pt x="202" y="335"/>
                      </a:lnTo>
                      <a:lnTo>
                        <a:pt x="198" y="322"/>
                      </a:lnTo>
                      <a:lnTo>
                        <a:pt x="192" y="307"/>
                      </a:lnTo>
                      <a:lnTo>
                        <a:pt x="187" y="290"/>
                      </a:lnTo>
                      <a:lnTo>
                        <a:pt x="183" y="271"/>
                      </a:lnTo>
                      <a:lnTo>
                        <a:pt x="182" y="250"/>
                      </a:lnTo>
                      <a:lnTo>
                        <a:pt x="182" y="229"/>
                      </a:lnTo>
                      <a:lnTo>
                        <a:pt x="184" y="208"/>
                      </a:lnTo>
                      <a:lnTo>
                        <a:pt x="187" y="187"/>
                      </a:lnTo>
                      <a:lnTo>
                        <a:pt x="192" y="167"/>
                      </a:lnTo>
                      <a:lnTo>
                        <a:pt x="198" y="149"/>
                      </a:lnTo>
                      <a:lnTo>
                        <a:pt x="203" y="131"/>
                      </a:lnTo>
                      <a:lnTo>
                        <a:pt x="207" y="110"/>
                      </a:lnTo>
                      <a:lnTo>
                        <a:pt x="210" y="90"/>
                      </a:lnTo>
                      <a:lnTo>
                        <a:pt x="212" y="70"/>
                      </a:lnTo>
                      <a:lnTo>
                        <a:pt x="213" y="52"/>
                      </a:lnTo>
                      <a:lnTo>
                        <a:pt x="214" y="38"/>
                      </a:lnTo>
                      <a:lnTo>
                        <a:pt x="214" y="28"/>
                      </a:lnTo>
                      <a:lnTo>
                        <a:pt x="214" y="24"/>
                      </a:lnTo>
                    </a:path>
                  </a:pathLst>
                </a:custGeom>
                <a:noFill/>
                <a:ln w="12700" cap="rnd">
                  <a:solidFill>
                    <a:srgbClr val="0B51A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28" name="Freeform 61"/>
                <p:cNvSpPr>
                  <a:spLocks/>
                </p:cNvSpPr>
                <p:nvPr/>
              </p:nvSpPr>
              <p:spPr bwMode="auto">
                <a:xfrm>
                  <a:off x="396" y="1769"/>
                  <a:ext cx="436" cy="791"/>
                </a:xfrm>
                <a:custGeom>
                  <a:avLst/>
                  <a:gdLst>
                    <a:gd name="T0" fmla="*/ 121 w 436"/>
                    <a:gd name="T1" fmla="*/ 113 h 791"/>
                    <a:gd name="T2" fmla="*/ 136 w 436"/>
                    <a:gd name="T3" fmla="*/ 100 h 791"/>
                    <a:gd name="T4" fmla="*/ 168 w 436"/>
                    <a:gd name="T5" fmla="*/ 86 h 791"/>
                    <a:gd name="T6" fmla="*/ 182 w 436"/>
                    <a:gd name="T7" fmla="*/ 84 h 791"/>
                    <a:gd name="T8" fmla="*/ 191 w 436"/>
                    <a:gd name="T9" fmla="*/ 109 h 791"/>
                    <a:gd name="T10" fmla="*/ 203 w 436"/>
                    <a:gd name="T11" fmla="*/ 154 h 791"/>
                    <a:gd name="T12" fmla="*/ 211 w 436"/>
                    <a:gd name="T13" fmla="*/ 189 h 791"/>
                    <a:gd name="T14" fmla="*/ 214 w 436"/>
                    <a:gd name="T15" fmla="*/ 201 h 791"/>
                    <a:gd name="T16" fmla="*/ 205 w 436"/>
                    <a:gd name="T17" fmla="*/ 134 h 791"/>
                    <a:gd name="T18" fmla="*/ 201 w 436"/>
                    <a:gd name="T19" fmla="*/ 53 h 791"/>
                    <a:gd name="T20" fmla="*/ 202 w 436"/>
                    <a:gd name="T21" fmla="*/ 25 h 791"/>
                    <a:gd name="T22" fmla="*/ 201 w 436"/>
                    <a:gd name="T23" fmla="*/ 12 h 791"/>
                    <a:gd name="T24" fmla="*/ 210 w 436"/>
                    <a:gd name="T25" fmla="*/ 5 h 791"/>
                    <a:gd name="T26" fmla="*/ 233 w 436"/>
                    <a:gd name="T27" fmla="*/ 0 h 791"/>
                    <a:gd name="T28" fmla="*/ 251 w 436"/>
                    <a:gd name="T29" fmla="*/ 4 h 791"/>
                    <a:gd name="T30" fmla="*/ 252 w 436"/>
                    <a:gd name="T31" fmla="*/ 13 h 791"/>
                    <a:gd name="T32" fmla="*/ 247 w 436"/>
                    <a:gd name="T33" fmla="*/ 53 h 791"/>
                    <a:gd name="T34" fmla="*/ 261 w 436"/>
                    <a:gd name="T35" fmla="*/ 103 h 791"/>
                    <a:gd name="T36" fmla="*/ 276 w 436"/>
                    <a:gd name="T37" fmla="*/ 137 h 791"/>
                    <a:gd name="T38" fmla="*/ 278 w 436"/>
                    <a:gd name="T39" fmla="*/ 134 h 791"/>
                    <a:gd name="T40" fmla="*/ 274 w 436"/>
                    <a:gd name="T41" fmla="*/ 93 h 791"/>
                    <a:gd name="T42" fmla="*/ 274 w 436"/>
                    <a:gd name="T43" fmla="*/ 64 h 791"/>
                    <a:gd name="T44" fmla="*/ 276 w 436"/>
                    <a:gd name="T45" fmla="*/ 47 h 791"/>
                    <a:gd name="T46" fmla="*/ 282 w 436"/>
                    <a:gd name="T47" fmla="*/ 45 h 791"/>
                    <a:gd name="T48" fmla="*/ 300 w 436"/>
                    <a:gd name="T49" fmla="*/ 46 h 791"/>
                    <a:gd name="T50" fmla="*/ 318 w 436"/>
                    <a:gd name="T51" fmla="*/ 51 h 791"/>
                    <a:gd name="T52" fmla="*/ 322 w 436"/>
                    <a:gd name="T53" fmla="*/ 56 h 791"/>
                    <a:gd name="T54" fmla="*/ 316 w 436"/>
                    <a:gd name="T55" fmla="*/ 81 h 791"/>
                    <a:gd name="T56" fmla="*/ 319 w 436"/>
                    <a:gd name="T57" fmla="*/ 134 h 791"/>
                    <a:gd name="T58" fmla="*/ 322 w 436"/>
                    <a:gd name="T59" fmla="*/ 178 h 791"/>
                    <a:gd name="T60" fmla="*/ 338 w 436"/>
                    <a:gd name="T61" fmla="*/ 196 h 791"/>
                    <a:gd name="T62" fmla="*/ 365 w 436"/>
                    <a:gd name="T63" fmla="*/ 196 h 791"/>
                    <a:gd name="T64" fmla="*/ 389 w 436"/>
                    <a:gd name="T65" fmla="*/ 201 h 791"/>
                    <a:gd name="T66" fmla="*/ 423 w 436"/>
                    <a:gd name="T67" fmla="*/ 223 h 791"/>
                    <a:gd name="T68" fmla="*/ 434 w 436"/>
                    <a:gd name="T69" fmla="*/ 269 h 791"/>
                    <a:gd name="T70" fmla="*/ 430 w 436"/>
                    <a:gd name="T71" fmla="*/ 325 h 791"/>
                    <a:gd name="T72" fmla="*/ 413 w 436"/>
                    <a:gd name="T73" fmla="*/ 350 h 791"/>
                    <a:gd name="T74" fmla="*/ 383 w 436"/>
                    <a:gd name="T75" fmla="*/ 345 h 791"/>
                    <a:gd name="T76" fmla="*/ 335 w 436"/>
                    <a:gd name="T77" fmla="*/ 338 h 791"/>
                    <a:gd name="T78" fmla="*/ 279 w 436"/>
                    <a:gd name="T79" fmla="*/ 355 h 791"/>
                    <a:gd name="T80" fmla="*/ 254 w 436"/>
                    <a:gd name="T81" fmla="*/ 414 h 791"/>
                    <a:gd name="T82" fmla="*/ 235 w 436"/>
                    <a:gd name="T83" fmla="*/ 473 h 791"/>
                    <a:gd name="T84" fmla="*/ 233 w 436"/>
                    <a:gd name="T85" fmla="*/ 536 h 791"/>
                    <a:gd name="T86" fmla="*/ 249 w 436"/>
                    <a:gd name="T87" fmla="*/ 599 h 791"/>
                    <a:gd name="T88" fmla="*/ 254 w 436"/>
                    <a:gd name="T89" fmla="*/ 640 h 791"/>
                    <a:gd name="T90" fmla="*/ 250 w 436"/>
                    <a:gd name="T91" fmla="*/ 677 h 791"/>
                    <a:gd name="T92" fmla="*/ 220 w 436"/>
                    <a:gd name="T93" fmla="*/ 721 h 791"/>
                    <a:gd name="T94" fmla="*/ 190 w 436"/>
                    <a:gd name="T95" fmla="*/ 763 h 791"/>
                    <a:gd name="T96" fmla="*/ 163 w 436"/>
                    <a:gd name="T97" fmla="*/ 782 h 791"/>
                    <a:gd name="T98" fmla="*/ 134 w 436"/>
                    <a:gd name="T99" fmla="*/ 790 h 791"/>
                    <a:gd name="T100" fmla="*/ 137 w 436"/>
                    <a:gd name="T101" fmla="*/ 754 h 791"/>
                    <a:gd name="T102" fmla="*/ 158 w 436"/>
                    <a:gd name="T103" fmla="*/ 690 h 791"/>
                    <a:gd name="T104" fmla="*/ 168 w 436"/>
                    <a:gd name="T105" fmla="*/ 665 h 791"/>
                    <a:gd name="T106" fmla="*/ 7 w 436"/>
                    <a:gd name="T107" fmla="*/ 601 h 791"/>
                    <a:gd name="T108" fmla="*/ 0 w 436"/>
                    <a:gd name="T109" fmla="*/ 521 h 791"/>
                    <a:gd name="T110" fmla="*/ 20 w 436"/>
                    <a:gd name="T111" fmla="*/ 409 h 791"/>
                    <a:gd name="T112" fmla="*/ 67 w 436"/>
                    <a:gd name="T113" fmla="*/ 319 h 791"/>
                    <a:gd name="T114" fmla="*/ 110 w 436"/>
                    <a:gd name="T115" fmla="*/ 269 h 791"/>
                    <a:gd name="T116" fmla="*/ 141 w 436"/>
                    <a:gd name="T117" fmla="*/ 241 h 791"/>
                    <a:gd name="T118" fmla="*/ 149 w 436"/>
                    <a:gd name="T119" fmla="*/ 198 h 791"/>
                    <a:gd name="T120" fmla="*/ 130 w 436"/>
                    <a:gd name="T121" fmla="*/ 137 h 7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6"/>
                    <a:gd name="T184" fmla="*/ 0 h 791"/>
                    <a:gd name="T185" fmla="*/ 436 w 436"/>
                    <a:gd name="T186" fmla="*/ 791 h 7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6" h="791">
                      <a:moveTo>
                        <a:pt x="120" y="115"/>
                      </a:moveTo>
                      <a:lnTo>
                        <a:pt x="120" y="115"/>
                      </a:lnTo>
                      <a:lnTo>
                        <a:pt x="120" y="114"/>
                      </a:lnTo>
                      <a:lnTo>
                        <a:pt x="121" y="113"/>
                      </a:lnTo>
                      <a:lnTo>
                        <a:pt x="122" y="111"/>
                      </a:lnTo>
                      <a:lnTo>
                        <a:pt x="125" y="108"/>
                      </a:lnTo>
                      <a:lnTo>
                        <a:pt x="129" y="105"/>
                      </a:lnTo>
                      <a:lnTo>
                        <a:pt x="136" y="100"/>
                      </a:lnTo>
                      <a:lnTo>
                        <a:pt x="145" y="95"/>
                      </a:lnTo>
                      <a:lnTo>
                        <a:pt x="153" y="91"/>
                      </a:lnTo>
                      <a:lnTo>
                        <a:pt x="161" y="88"/>
                      </a:lnTo>
                      <a:lnTo>
                        <a:pt x="168" y="86"/>
                      </a:lnTo>
                      <a:lnTo>
                        <a:pt x="173" y="84"/>
                      </a:lnTo>
                      <a:lnTo>
                        <a:pt x="177" y="84"/>
                      </a:lnTo>
                      <a:lnTo>
                        <a:pt x="180" y="84"/>
                      </a:lnTo>
                      <a:lnTo>
                        <a:pt x="182" y="84"/>
                      </a:lnTo>
                      <a:lnTo>
                        <a:pt x="183" y="86"/>
                      </a:lnTo>
                      <a:lnTo>
                        <a:pt x="185" y="91"/>
                      </a:lnTo>
                      <a:lnTo>
                        <a:pt x="188" y="99"/>
                      </a:lnTo>
                      <a:lnTo>
                        <a:pt x="191" y="109"/>
                      </a:lnTo>
                      <a:lnTo>
                        <a:pt x="195" y="119"/>
                      </a:lnTo>
                      <a:lnTo>
                        <a:pt x="197" y="131"/>
                      </a:lnTo>
                      <a:lnTo>
                        <a:pt x="201" y="143"/>
                      </a:lnTo>
                      <a:lnTo>
                        <a:pt x="203" y="154"/>
                      </a:lnTo>
                      <a:lnTo>
                        <a:pt x="205" y="164"/>
                      </a:lnTo>
                      <a:lnTo>
                        <a:pt x="207" y="173"/>
                      </a:lnTo>
                      <a:lnTo>
                        <a:pt x="209" y="182"/>
                      </a:lnTo>
                      <a:lnTo>
                        <a:pt x="211" y="189"/>
                      </a:lnTo>
                      <a:lnTo>
                        <a:pt x="212" y="194"/>
                      </a:lnTo>
                      <a:lnTo>
                        <a:pt x="213" y="198"/>
                      </a:lnTo>
                      <a:lnTo>
                        <a:pt x="214" y="200"/>
                      </a:lnTo>
                      <a:lnTo>
                        <a:pt x="214" y="201"/>
                      </a:lnTo>
                      <a:lnTo>
                        <a:pt x="213" y="196"/>
                      </a:lnTo>
                      <a:lnTo>
                        <a:pt x="211" y="181"/>
                      </a:lnTo>
                      <a:lnTo>
                        <a:pt x="208" y="160"/>
                      </a:lnTo>
                      <a:lnTo>
                        <a:pt x="205" y="134"/>
                      </a:lnTo>
                      <a:lnTo>
                        <a:pt x="202" y="109"/>
                      </a:lnTo>
                      <a:lnTo>
                        <a:pt x="200" y="85"/>
                      </a:lnTo>
                      <a:lnTo>
                        <a:pt x="199" y="65"/>
                      </a:lnTo>
                      <a:lnTo>
                        <a:pt x="201" y="53"/>
                      </a:lnTo>
                      <a:lnTo>
                        <a:pt x="202" y="45"/>
                      </a:lnTo>
                      <a:lnTo>
                        <a:pt x="203" y="39"/>
                      </a:lnTo>
                      <a:lnTo>
                        <a:pt x="203" y="32"/>
                      </a:lnTo>
                      <a:lnTo>
                        <a:pt x="202" y="25"/>
                      </a:lnTo>
                      <a:lnTo>
                        <a:pt x="202" y="20"/>
                      </a:lnTo>
                      <a:lnTo>
                        <a:pt x="201" y="15"/>
                      </a:lnTo>
                      <a:lnTo>
                        <a:pt x="201" y="13"/>
                      </a:lnTo>
                      <a:lnTo>
                        <a:pt x="201" y="12"/>
                      </a:lnTo>
                      <a:lnTo>
                        <a:pt x="201" y="11"/>
                      </a:lnTo>
                      <a:lnTo>
                        <a:pt x="203" y="10"/>
                      </a:lnTo>
                      <a:lnTo>
                        <a:pt x="206" y="7"/>
                      </a:lnTo>
                      <a:lnTo>
                        <a:pt x="210" y="5"/>
                      </a:lnTo>
                      <a:lnTo>
                        <a:pt x="214" y="3"/>
                      </a:lnTo>
                      <a:lnTo>
                        <a:pt x="220" y="1"/>
                      </a:lnTo>
                      <a:lnTo>
                        <a:pt x="226" y="0"/>
                      </a:lnTo>
                      <a:lnTo>
                        <a:pt x="233" y="0"/>
                      </a:lnTo>
                      <a:lnTo>
                        <a:pt x="239" y="1"/>
                      </a:lnTo>
                      <a:lnTo>
                        <a:pt x="244" y="3"/>
                      </a:lnTo>
                      <a:lnTo>
                        <a:pt x="248" y="3"/>
                      </a:lnTo>
                      <a:lnTo>
                        <a:pt x="251" y="4"/>
                      </a:lnTo>
                      <a:lnTo>
                        <a:pt x="253" y="5"/>
                      </a:lnTo>
                      <a:lnTo>
                        <a:pt x="254" y="6"/>
                      </a:lnTo>
                      <a:lnTo>
                        <a:pt x="254" y="8"/>
                      </a:lnTo>
                      <a:lnTo>
                        <a:pt x="252" y="13"/>
                      </a:lnTo>
                      <a:lnTo>
                        <a:pt x="251" y="20"/>
                      </a:lnTo>
                      <a:lnTo>
                        <a:pt x="249" y="30"/>
                      </a:lnTo>
                      <a:lnTo>
                        <a:pt x="248" y="40"/>
                      </a:lnTo>
                      <a:lnTo>
                        <a:pt x="247" y="53"/>
                      </a:lnTo>
                      <a:lnTo>
                        <a:pt x="249" y="66"/>
                      </a:lnTo>
                      <a:lnTo>
                        <a:pt x="252" y="79"/>
                      </a:lnTo>
                      <a:lnTo>
                        <a:pt x="256" y="91"/>
                      </a:lnTo>
                      <a:lnTo>
                        <a:pt x="261" y="103"/>
                      </a:lnTo>
                      <a:lnTo>
                        <a:pt x="265" y="114"/>
                      </a:lnTo>
                      <a:lnTo>
                        <a:pt x="269" y="123"/>
                      </a:lnTo>
                      <a:lnTo>
                        <a:pt x="273" y="131"/>
                      </a:lnTo>
                      <a:lnTo>
                        <a:pt x="276" y="137"/>
                      </a:lnTo>
                      <a:lnTo>
                        <a:pt x="278" y="141"/>
                      </a:lnTo>
                      <a:lnTo>
                        <a:pt x="279" y="143"/>
                      </a:lnTo>
                      <a:lnTo>
                        <a:pt x="279" y="140"/>
                      </a:lnTo>
                      <a:lnTo>
                        <a:pt x="278" y="134"/>
                      </a:lnTo>
                      <a:lnTo>
                        <a:pt x="277" y="126"/>
                      </a:lnTo>
                      <a:lnTo>
                        <a:pt x="276" y="116"/>
                      </a:lnTo>
                      <a:lnTo>
                        <a:pt x="275" y="105"/>
                      </a:lnTo>
                      <a:lnTo>
                        <a:pt x="274" y="93"/>
                      </a:lnTo>
                      <a:lnTo>
                        <a:pt x="274" y="83"/>
                      </a:lnTo>
                      <a:lnTo>
                        <a:pt x="274" y="76"/>
                      </a:lnTo>
                      <a:lnTo>
                        <a:pt x="274" y="69"/>
                      </a:lnTo>
                      <a:lnTo>
                        <a:pt x="274" y="64"/>
                      </a:lnTo>
                      <a:lnTo>
                        <a:pt x="274" y="58"/>
                      </a:lnTo>
                      <a:lnTo>
                        <a:pt x="275" y="54"/>
                      </a:lnTo>
                      <a:lnTo>
                        <a:pt x="275" y="50"/>
                      </a:lnTo>
                      <a:lnTo>
                        <a:pt x="276" y="47"/>
                      </a:lnTo>
                      <a:lnTo>
                        <a:pt x="276" y="45"/>
                      </a:lnTo>
                      <a:lnTo>
                        <a:pt x="277" y="45"/>
                      </a:lnTo>
                      <a:lnTo>
                        <a:pt x="279" y="45"/>
                      </a:lnTo>
                      <a:lnTo>
                        <a:pt x="282" y="45"/>
                      </a:lnTo>
                      <a:lnTo>
                        <a:pt x="284" y="45"/>
                      </a:lnTo>
                      <a:lnTo>
                        <a:pt x="289" y="45"/>
                      </a:lnTo>
                      <a:lnTo>
                        <a:pt x="294" y="46"/>
                      </a:lnTo>
                      <a:lnTo>
                        <a:pt x="300" y="46"/>
                      </a:lnTo>
                      <a:lnTo>
                        <a:pt x="306" y="47"/>
                      </a:lnTo>
                      <a:lnTo>
                        <a:pt x="311" y="49"/>
                      </a:lnTo>
                      <a:lnTo>
                        <a:pt x="315" y="50"/>
                      </a:lnTo>
                      <a:lnTo>
                        <a:pt x="318" y="51"/>
                      </a:lnTo>
                      <a:lnTo>
                        <a:pt x="320" y="53"/>
                      </a:lnTo>
                      <a:lnTo>
                        <a:pt x="321" y="54"/>
                      </a:lnTo>
                      <a:lnTo>
                        <a:pt x="322" y="55"/>
                      </a:lnTo>
                      <a:lnTo>
                        <a:pt x="322" y="56"/>
                      </a:lnTo>
                      <a:lnTo>
                        <a:pt x="321" y="58"/>
                      </a:lnTo>
                      <a:lnTo>
                        <a:pt x="320" y="63"/>
                      </a:lnTo>
                      <a:lnTo>
                        <a:pt x="318" y="71"/>
                      </a:lnTo>
                      <a:lnTo>
                        <a:pt x="316" y="81"/>
                      </a:lnTo>
                      <a:lnTo>
                        <a:pt x="315" y="93"/>
                      </a:lnTo>
                      <a:lnTo>
                        <a:pt x="315" y="106"/>
                      </a:lnTo>
                      <a:lnTo>
                        <a:pt x="316" y="119"/>
                      </a:lnTo>
                      <a:lnTo>
                        <a:pt x="319" y="134"/>
                      </a:lnTo>
                      <a:lnTo>
                        <a:pt x="322" y="148"/>
                      </a:lnTo>
                      <a:lnTo>
                        <a:pt x="323" y="160"/>
                      </a:lnTo>
                      <a:lnTo>
                        <a:pt x="322" y="170"/>
                      </a:lnTo>
                      <a:lnTo>
                        <a:pt x="322" y="178"/>
                      </a:lnTo>
                      <a:lnTo>
                        <a:pt x="322" y="185"/>
                      </a:lnTo>
                      <a:lnTo>
                        <a:pt x="324" y="190"/>
                      </a:lnTo>
                      <a:lnTo>
                        <a:pt x="328" y="194"/>
                      </a:lnTo>
                      <a:lnTo>
                        <a:pt x="338" y="196"/>
                      </a:lnTo>
                      <a:lnTo>
                        <a:pt x="347" y="198"/>
                      </a:lnTo>
                      <a:lnTo>
                        <a:pt x="354" y="198"/>
                      </a:lnTo>
                      <a:lnTo>
                        <a:pt x="360" y="197"/>
                      </a:lnTo>
                      <a:lnTo>
                        <a:pt x="365" y="196"/>
                      </a:lnTo>
                      <a:lnTo>
                        <a:pt x="369" y="195"/>
                      </a:lnTo>
                      <a:lnTo>
                        <a:pt x="373" y="196"/>
                      </a:lnTo>
                      <a:lnTo>
                        <a:pt x="380" y="198"/>
                      </a:lnTo>
                      <a:lnTo>
                        <a:pt x="389" y="201"/>
                      </a:lnTo>
                      <a:lnTo>
                        <a:pt x="399" y="206"/>
                      </a:lnTo>
                      <a:lnTo>
                        <a:pt x="408" y="211"/>
                      </a:lnTo>
                      <a:lnTo>
                        <a:pt x="416" y="217"/>
                      </a:lnTo>
                      <a:lnTo>
                        <a:pt x="423" y="223"/>
                      </a:lnTo>
                      <a:lnTo>
                        <a:pt x="429" y="231"/>
                      </a:lnTo>
                      <a:lnTo>
                        <a:pt x="433" y="241"/>
                      </a:lnTo>
                      <a:lnTo>
                        <a:pt x="435" y="253"/>
                      </a:lnTo>
                      <a:lnTo>
                        <a:pt x="434" y="269"/>
                      </a:lnTo>
                      <a:lnTo>
                        <a:pt x="433" y="284"/>
                      </a:lnTo>
                      <a:lnTo>
                        <a:pt x="432" y="299"/>
                      </a:lnTo>
                      <a:lnTo>
                        <a:pt x="431" y="313"/>
                      </a:lnTo>
                      <a:lnTo>
                        <a:pt x="430" y="325"/>
                      </a:lnTo>
                      <a:lnTo>
                        <a:pt x="429" y="334"/>
                      </a:lnTo>
                      <a:lnTo>
                        <a:pt x="425" y="342"/>
                      </a:lnTo>
                      <a:lnTo>
                        <a:pt x="420" y="347"/>
                      </a:lnTo>
                      <a:lnTo>
                        <a:pt x="413" y="350"/>
                      </a:lnTo>
                      <a:lnTo>
                        <a:pt x="405" y="350"/>
                      </a:lnTo>
                      <a:lnTo>
                        <a:pt x="397" y="349"/>
                      </a:lnTo>
                      <a:lnTo>
                        <a:pt x="390" y="347"/>
                      </a:lnTo>
                      <a:lnTo>
                        <a:pt x="383" y="345"/>
                      </a:lnTo>
                      <a:lnTo>
                        <a:pt x="374" y="343"/>
                      </a:lnTo>
                      <a:lnTo>
                        <a:pt x="365" y="341"/>
                      </a:lnTo>
                      <a:lnTo>
                        <a:pt x="351" y="339"/>
                      </a:lnTo>
                      <a:lnTo>
                        <a:pt x="335" y="338"/>
                      </a:lnTo>
                      <a:lnTo>
                        <a:pt x="318" y="339"/>
                      </a:lnTo>
                      <a:lnTo>
                        <a:pt x="303" y="342"/>
                      </a:lnTo>
                      <a:lnTo>
                        <a:pt x="289" y="348"/>
                      </a:lnTo>
                      <a:lnTo>
                        <a:pt x="279" y="355"/>
                      </a:lnTo>
                      <a:lnTo>
                        <a:pt x="270" y="365"/>
                      </a:lnTo>
                      <a:lnTo>
                        <a:pt x="263" y="378"/>
                      </a:lnTo>
                      <a:lnTo>
                        <a:pt x="257" y="394"/>
                      </a:lnTo>
                      <a:lnTo>
                        <a:pt x="254" y="414"/>
                      </a:lnTo>
                      <a:lnTo>
                        <a:pt x="251" y="433"/>
                      </a:lnTo>
                      <a:lnTo>
                        <a:pt x="246" y="447"/>
                      </a:lnTo>
                      <a:lnTo>
                        <a:pt x="240" y="461"/>
                      </a:lnTo>
                      <a:lnTo>
                        <a:pt x="235" y="473"/>
                      </a:lnTo>
                      <a:lnTo>
                        <a:pt x="230" y="485"/>
                      </a:lnTo>
                      <a:lnTo>
                        <a:pt x="228" y="499"/>
                      </a:lnTo>
                      <a:lnTo>
                        <a:pt x="229" y="515"/>
                      </a:lnTo>
                      <a:lnTo>
                        <a:pt x="233" y="536"/>
                      </a:lnTo>
                      <a:lnTo>
                        <a:pt x="239" y="557"/>
                      </a:lnTo>
                      <a:lnTo>
                        <a:pt x="243" y="574"/>
                      </a:lnTo>
                      <a:lnTo>
                        <a:pt x="247" y="588"/>
                      </a:lnTo>
                      <a:lnTo>
                        <a:pt x="249" y="599"/>
                      </a:lnTo>
                      <a:lnTo>
                        <a:pt x="251" y="610"/>
                      </a:lnTo>
                      <a:lnTo>
                        <a:pt x="252" y="619"/>
                      </a:lnTo>
                      <a:lnTo>
                        <a:pt x="253" y="629"/>
                      </a:lnTo>
                      <a:lnTo>
                        <a:pt x="254" y="640"/>
                      </a:lnTo>
                      <a:lnTo>
                        <a:pt x="255" y="651"/>
                      </a:lnTo>
                      <a:lnTo>
                        <a:pt x="255" y="660"/>
                      </a:lnTo>
                      <a:lnTo>
                        <a:pt x="253" y="669"/>
                      </a:lnTo>
                      <a:lnTo>
                        <a:pt x="250" y="677"/>
                      </a:lnTo>
                      <a:lnTo>
                        <a:pt x="245" y="686"/>
                      </a:lnTo>
                      <a:lnTo>
                        <a:pt x="239" y="696"/>
                      </a:lnTo>
                      <a:lnTo>
                        <a:pt x="231" y="707"/>
                      </a:lnTo>
                      <a:lnTo>
                        <a:pt x="220" y="721"/>
                      </a:lnTo>
                      <a:lnTo>
                        <a:pt x="209" y="735"/>
                      </a:lnTo>
                      <a:lnTo>
                        <a:pt x="201" y="746"/>
                      </a:lnTo>
                      <a:lnTo>
                        <a:pt x="195" y="755"/>
                      </a:lnTo>
                      <a:lnTo>
                        <a:pt x="190" y="763"/>
                      </a:lnTo>
                      <a:lnTo>
                        <a:pt x="185" y="769"/>
                      </a:lnTo>
                      <a:lnTo>
                        <a:pt x="179" y="774"/>
                      </a:lnTo>
                      <a:lnTo>
                        <a:pt x="172" y="778"/>
                      </a:lnTo>
                      <a:lnTo>
                        <a:pt x="163" y="782"/>
                      </a:lnTo>
                      <a:lnTo>
                        <a:pt x="153" y="785"/>
                      </a:lnTo>
                      <a:lnTo>
                        <a:pt x="146" y="788"/>
                      </a:lnTo>
                      <a:lnTo>
                        <a:pt x="139" y="790"/>
                      </a:lnTo>
                      <a:lnTo>
                        <a:pt x="134" y="790"/>
                      </a:lnTo>
                      <a:lnTo>
                        <a:pt x="131" y="787"/>
                      </a:lnTo>
                      <a:lnTo>
                        <a:pt x="130" y="781"/>
                      </a:lnTo>
                      <a:lnTo>
                        <a:pt x="132" y="770"/>
                      </a:lnTo>
                      <a:lnTo>
                        <a:pt x="137" y="754"/>
                      </a:lnTo>
                      <a:lnTo>
                        <a:pt x="143" y="736"/>
                      </a:lnTo>
                      <a:lnTo>
                        <a:pt x="149" y="719"/>
                      </a:lnTo>
                      <a:lnTo>
                        <a:pt x="153" y="704"/>
                      </a:lnTo>
                      <a:lnTo>
                        <a:pt x="158" y="690"/>
                      </a:lnTo>
                      <a:lnTo>
                        <a:pt x="162" y="679"/>
                      </a:lnTo>
                      <a:lnTo>
                        <a:pt x="166" y="672"/>
                      </a:lnTo>
                      <a:lnTo>
                        <a:pt x="168" y="667"/>
                      </a:lnTo>
                      <a:lnTo>
                        <a:pt x="168" y="665"/>
                      </a:lnTo>
                      <a:lnTo>
                        <a:pt x="137" y="617"/>
                      </a:lnTo>
                      <a:lnTo>
                        <a:pt x="66" y="620"/>
                      </a:lnTo>
                      <a:lnTo>
                        <a:pt x="8" y="606"/>
                      </a:lnTo>
                      <a:lnTo>
                        <a:pt x="7" y="601"/>
                      </a:lnTo>
                      <a:lnTo>
                        <a:pt x="5" y="590"/>
                      </a:lnTo>
                      <a:lnTo>
                        <a:pt x="3" y="572"/>
                      </a:lnTo>
                      <a:lnTo>
                        <a:pt x="1" y="548"/>
                      </a:lnTo>
                      <a:lnTo>
                        <a:pt x="0" y="521"/>
                      </a:lnTo>
                      <a:lnTo>
                        <a:pt x="1" y="493"/>
                      </a:lnTo>
                      <a:lnTo>
                        <a:pt x="4" y="464"/>
                      </a:lnTo>
                      <a:lnTo>
                        <a:pt x="10" y="435"/>
                      </a:lnTo>
                      <a:lnTo>
                        <a:pt x="20" y="409"/>
                      </a:lnTo>
                      <a:lnTo>
                        <a:pt x="30" y="384"/>
                      </a:lnTo>
                      <a:lnTo>
                        <a:pt x="42" y="360"/>
                      </a:lnTo>
                      <a:lnTo>
                        <a:pt x="55" y="339"/>
                      </a:lnTo>
                      <a:lnTo>
                        <a:pt x="67" y="319"/>
                      </a:lnTo>
                      <a:lnTo>
                        <a:pt x="80" y="302"/>
                      </a:lnTo>
                      <a:lnTo>
                        <a:pt x="92" y="287"/>
                      </a:lnTo>
                      <a:lnTo>
                        <a:pt x="102" y="277"/>
                      </a:lnTo>
                      <a:lnTo>
                        <a:pt x="110" y="269"/>
                      </a:lnTo>
                      <a:lnTo>
                        <a:pt x="119" y="261"/>
                      </a:lnTo>
                      <a:lnTo>
                        <a:pt x="127" y="254"/>
                      </a:lnTo>
                      <a:lnTo>
                        <a:pt x="135" y="248"/>
                      </a:lnTo>
                      <a:lnTo>
                        <a:pt x="141" y="241"/>
                      </a:lnTo>
                      <a:lnTo>
                        <a:pt x="146" y="233"/>
                      </a:lnTo>
                      <a:lnTo>
                        <a:pt x="149" y="224"/>
                      </a:lnTo>
                      <a:lnTo>
                        <a:pt x="150" y="212"/>
                      </a:lnTo>
                      <a:lnTo>
                        <a:pt x="149" y="198"/>
                      </a:lnTo>
                      <a:lnTo>
                        <a:pt x="145" y="183"/>
                      </a:lnTo>
                      <a:lnTo>
                        <a:pt x="141" y="167"/>
                      </a:lnTo>
                      <a:lnTo>
                        <a:pt x="135" y="151"/>
                      </a:lnTo>
                      <a:lnTo>
                        <a:pt x="130" y="137"/>
                      </a:lnTo>
                      <a:lnTo>
                        <a:pt x="125" y="125"/>
                      </a:lnTo>
                      <a:lnTo>
                        <a:pt x="121" y="118"/>
                      </a:lnTo>
                      <a:lnTo>
                        <a:pt x="120" y="115"/>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29" name="Freeform 62"/>
                <p:cNvSpPr>
                  <a:spLocks/>
                </p:cNvSpPr>
                <p:nvPr/>
              </p:nvSpPr>
              <p:spPr bwMode="auto">
                <a:xfrm>
                  <a:off x="396" y="1769"/>
                  <a:ext cx="446" cy="801"/>
                </a:xfrm>
                <a:custGeom>
                  <a:avLst/>
                  <a:gdLst>
                    <a:gd name="T0" fmla="*/ 124 w 446"/>
                    <a:gd name="T1" fmla="*/ 114 h 801"/>
                    <a:gd name="T2" fmla="*/ 139 w 446"/>
                    <a:gd name="T3" fmla="*/ 101 h 801"/>
                    <a:gd name="T4" fmla="*/ 172 w 446"/>
                    <a:gd name="T5" fmla="*/ 87 h 801"/>
                    <a:gd name="T6" fmla="*/ 186 w 446"/>
                    <a:gd name="T7" fmla="*/ 85 h 801"/>
                    <a:gd name="T8" fmla="*/ 195 w 446"/>
                    <a:gd name="T9" fmla="*/ 110 h 801"/>
                    <a:gd name="T10" fmla="*/ 208 w 446"/>
                    <a:gd name="T11" fmla="*/ 156 h 801"/>
                    <a:gd name="T12" fmla="*/ 216 w 446"/>
                    <a:gd name="T13" fmla="*/ 191 h 801"/>
                    <a:gd name="T14" fmla="*/ 219 w 446"/>
                    <a:gd name="T15" fmla="*/ 204 h 801"/>
                    <a:gd name="T16" fmla="*/ 210 w 446"/>
                    <a:gd name="T17" fmla="*/ 136 h 801"/>
                    <a:gd name="T18" fmla="*/ 206 w 446"/>
                    <a:gd name="T19" fmla="*/ 54 h 801"/>
                    <a:gd name="T20" fmla="*/ 207 w 446"/>
                    <a:gd name="T21" fmla="*/ 25 h 801"/>
                    <a:gd name="T22" fmla="*/ 206 w 446"/>
                    <a:gd name="T23" fmla="*/ 12 h 801"/>
                    <a:gd name="T24" fmla="*/ 215 w 446"/>
                    <a:gd name="T25" fmla="*/ 5 h 801"/>
                    <a:gd name="T26" fmla="*/ 238 w 446"/>
                    <a:gd name="T27" fmla="*/ 0 h 801"/>
                    <a:gd name="T28" fmla="*/ 257 w 446"/>
                    <a:gd name="T29" fmla="*/ 4 h 801"/>
                    <a:gd name="T30" fmla="*/ 258 w 446"/>
                    <a:gd name="T31" fmla="*/ 13 h 801"/>
                    <a:gd name="T32" fmla="*/ 253 w 446"/>
                    <a:gd name="T33" fmla="*/ 54 h 801"/>
                    <a:gd name="T34" fmla="*/ 267 w 446"/>
                    <a:gd name="T35" fmla="*/ 104 h 801"/>
                    <a:gd name="T36" fmla="*/ 282 w 446"/>
                    <a:gd name="T37" fmla="*/ 139 h 801"/>
                    <a:gd name="T38" fmla="*/ 284 w 446"/>
                    <a:gd name="T39" fmla="*/ 136 h 801"/>
                    <a:gd name="T40" fmla="*/ 280 w 446"/>
                    <a:gd name="T41" fmla="*/ 94 h 801"/>
                    <a:gd name="T42" fmla="*/ 280 w 446"/>
                    <a:gd name="T43" fmla="*/ 65 h 801"/>
                    <a:gd name="T44" fmla="*/ 282 w 446"/>
                    <a:gd name="T45" fmla="*/ 48 h 801"/>
                    <a:gd name="T46" fmla="*/ 288 w 446"/>
                    <a:gd name="T47" fmla="*/ 46 h 801"/>
                    <a:gd name="T48" fmla="*/ 307 w 446"/>
                    <a:gd name="T49" fmla="*/ 47 h 801"/>
                    <a:gd name="T50" fmla="*/ 325 w 446"/>
                    <a:gd name="T51" fmla="*/ 52 h 801"/>
                    <a:gd name="T52" fmla="*/ 329 w 446"/>
                    <a:gd name="T53" fmla="*/ 57 h 801"/>
                    <a:gd name="T54" fmla="*/ 323 w 446"/>
                    <a:gd name="T55" fmla="*/ 82 h 801"/>
                    <a:gd name="T56" fmla="*/ 326 w 446"/>
                    <a:gd name="T57" fmla="*/ 136 h 801"/>
                    <a:gd name="T58" fmla="*/ 329 w 446"/>
                    <a:gd name="T59" fmla="*/ 180 h 801"/>
                    <a:gd name="T60" fmla="*/ 346 w 446"/>
                    <a:gd name="T61" fmla="*/ 198 h 801"/>
                    <a:gd name="T62" fmla="*/ 373 w 446"/>
                    <a:gd name="T63" fmla="*/ 198 h 801"/>
                    <a:gd name="T64" fmla="*/ 398 w 446"/>
                    <a:gd name="T65" fmla="*/ 204 h 801"/>
                    <a:gd name="T66" fmla="*/ 433 w 446"/>
                    <a:gd name="T67" fmla="*/ 226 h 801"/>
                    <a:gd name="T68" fmla="*/ 444 w 446"/>
                    <a:gd name="T69" fmla="*/ 272 h 801"/>
                    <a:gd name="T70" fmla="*/ 440 w 446"/>
                    <a:gd name="T71" fmla="*/ 329 h 801"/>
                    <a:gd name="T72" fmla="*/ 422 w 446"/>
                    <a:gd name="T73" fmla="*/ 354 h 801"/>
                    <a:gd name="T74" fmla="*/ 392 w 446"/>
                    <a:gd name="T75" fmla="*/ 349 h 801"/>
                    <a:gd name="T76" fmla="*/ 343 w 446"/>
                    <a:gd name="T77" fmla="*/ 342 h 801"/>
                    <a:gd name="T78" fmla="*/ 285 w 446"/>
                    <a:gd name="T79" fmla="*/ 359 h 801"/>
                    <a:gd name="T80" fmla="*/ 260 w 446"/>
                    <a:gd name="T81" fmla="*/ 419 h 801"/>
                    <a:gd name="T82" fmla="*/ 240 w 446"/>
                    <a:gd name="T83" fmla="*/ 479 h 801"/>
                    <a:gd name="T84" fmla="*/ 238 w 446"/>
                    <a:gd name="T85" fmla="*/ 543 h 801"/>
                    <a:gd name="T86" fmla="*/ 255 w 446"/>
                    <a:gd name="T87" fmla="*/ 607 h 801"/>
                    <a:gd name="T88" fmla="*/ 260 w 446"/>
                    <a:gd name="T89" fmla="*/ 648 h 801"/>
                    <a:gd name="T90" fmla="*/ 256 w 446"/>
                    <a:gd name="T91" fmla="*/ 686 h 801"/>
                    <a:gd name="T92" fmla="*/ 225 w 446"/>
                    <a:gd name="T93" fmla="*/ 730 h 801"/>
                    <a:gd name="T94" fmla="*/ 194 w 446"/>
                    <a:gd name="T95" fmla="*/ 773 h 801"/>
                    <a:gd name="T96" fmla="*/ 167 w 446"/>
                    <a:gd name="T97" fmla="*/ 792 h 801"/>
                    <a:gd name="T98" fmla="*/ 137 w 446"/>
                    <a:gd name="T99" fmla="*/ 800 h 801"/>
                    <a:gd name="T100" fmla="*/ 140 w 446"/>
                    <a:gd name="T101" fmla="*/ 764 h 801"/>
                    <a:gd name="T102" fmla="*/ 162 w 446"/>
                    <a:gd name="T103" fmla="*/ 699 h 801"/>
                    <a:gd name="T104" fmla="*/ 172 w 446"/>
                    <a:gd name="T105" fmla="*/ 673 h 801"/>
                    <a:gd name="T106" fmla="*/ 7 w 446"/>
                    <a:gd name="T107" fmla="*/ 609 h 801"/>
                    <a:gd name="T108" fmla="*/ 0 w 446"/>
                    <a:gd name="T109" fmla="*/ 528 h 801"/>
                    <a:gd name="T110" fmla="*/ 20 w 446"/>
                    <a:gd name="T111" fmla="*/ 414 h 801"/>
                    <a:gd name="T112" fmla="*/ 69 w 446"/>
                    <a:gd name="T113" fmla="*/ 323 h 801"/>
                    <a:gd name="T114" fmla="*/ 113 w 446"/>
                    <a:gd name="T115" fmla="*/ 272 h 801"/>
                    <a:gd name="T116" fmla="*/ 144 w 446"/>
                    <a:gd name="T117" fmla="*/ 244 h 801"/>
                    <a:gd name="T118" fmla="*/ 152 w 446"/>
                    <a:gd name="T119" fmla="*/ 201 h 801"/>
                    <a:gd name="T120" fmla="*/ 133 w 446"/>
                    <a:gd name="T121" fmla="*/ 139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6"/>
                    <a:gd name="T184" fmla="*/ 0 h 801"/>
                    <a:gd name="T185" fmla="*/ 446 w 446"/>
                    <a:gd name="T186" fmla="*/ 801 h 80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6" h="801">
                      <a:moveTo>
                        <a:pt x="123" y="116"/>
                      </a:moveTo>
                      <a:lnTo>
                        <a:pt x="123" y="116"/>
                      </a:lnTo>
                      <a:lnTo>
                        <a:pt x="123" y="115"/>
                      </a:lnTo>
                      <a:lnTo>
                        <a:pt x="124" y="114"/>
                      </a:lnTo>
                      <a:lnTo>
                        <a:pt x="125" y="112"/>
                      </a:lnTo>
                      <a:lnTo>
                        <a:pt x="128" y="109"/>
                      </a:lnTo>
                      <a:lnTo>
                        <a:pt x="132" y="106"/>
                      </a:lnTo>
                      <a:lnTo>
                        <a:pt x="139" y="101"/>
                      </a:lnTo>
                      <a:lnTo>
                        <a:pt x="148" y="96"/>
                      </a:lnTo>
                      <a:lnTo>
                        <a:pt x="157" y="92"/>
                      </a:lnTo>
                      <a:lnTo>
                        <a:pt x="165" y="89"/>
                      </a:lnTo>
                      <a:lnTo>
                        <a:pt x="172" y="87"/>
                      </a:lnTo>
                      <a:lnTo>
                        <a:pt x="177" y="85"/>
                      </a:lnTo>
                      <a:lnTo>
                        <a:pt x="181" y="85"/>
                      </a:lnTo>
                      <a:lnTo>
                        <a:pt x="184" y="85"/>
                      </a:lnTo>
                      <a:lnTo>
                        <a:pt x="186" y="85"/>
                      </a:lnTo>
                      <a:lnTo>
                        <a:pt x="187" y="87"/>
                      </a:lnTo>
                      <a:lnTo>
                        <a:pt x="189" y="92"/>
                      </a:lnTo>
                      <a:lnTo>
                        <a:pt x="192" y="100"/>
                      </a:lnTo>
                      <a:lnTo>
                        <a:pt x="195" y="110"/>
                      </a:lnTo>
                      <a:lnTo>
                        <a:pt x="199" y="121"/>
                      </a:lnTo>
                      <a:lnTo>
                        <a:pt x="202" y="133"/>
                      </a:lnTo>
                      <a:lnTo>
                        <a:pt x="206" y="145"/>
                      </a:lnTo>
                      <a:lnTo>
                        <a:pt x="208" y="156"/>
                      </a:lnTo>
                      <a:lnTo>
                        <a:pt x="210" y="166"/>
                      </a:lnTo>
                      <a:lnTo>
                        <a:pt x="212" y="175"/>
                      </a:lnTo>
                      <a:lnTo>
                        <a:pt x="214" y="184"/>
                      </a:lnTo>
                      <a:lnTo>
                        <a:pt x="216" y="191"/>
                      </a:lnTo>
                      <a:lnTo>
                        <a:pt x="217" y="196"/>
                      </a:lnTo>
                      <a:lnTo>
                        <a:pt x="218" y="200"/>
                      </a:lnTo>
                      <a:lnTo>
                        <a:pt x="219" y="203"/>
                      </a:lnTo>
                      <a:lnTo>
                        <a:pt x="219" y="204"/>
                      </a:lnTo>
                      <a:lnTo>
                        <a:pt x="218" y="198"/>
                      </a:lnTo>
                      <a:lnTo>
                        <a:pt x="216" y="183"/>
                      </a:lnTo>
                      <a:lnTo>
                        <a:pt x="213" y="162"/>
                      </a:lnTo>
                      <a:lnTo>
                        <a:pt x="210" y="136"/>
                      </a:lnTo>
                      <a:lnTo>
                        <a:pt x="207" y="110"/>
                      </a:lnTo>
                      <a:lnTo>
                        <a:pt x="205" y="86"/>
                      </a:lnTo>
                      <a:lnTo>
                        <a:pt x="204" y="66"/>
                      </a:lnTo>
                      <a:lnTo>
                        <a:pt x="206" y="54"/>
                      </a:lnTo>
                      <a:lnTo>
                        <a:pt x="207" y="46"/>
                      </a:lnTo>
                      <a:lnTo>
                        <a:pt x="208" y="39"/>
                      </a:lnTo>
                      <a:lnTo>
                        <a:pt x="208" y="32"/>
                      </a:lnTo>
                      <a:lnTo>
                        <a:pt x="207" y="25"/>
                      </a:lnTo>
                      <a:lnTo>
                        <a:pt x="207" y="20"/>
                      </a:lnTo>
                      <a:lnTo>
                        <a:pt x="206" y="15"/>
                      </a:lnTo>
                      <a:lnTo>
                        <a:pt x="206" y="13"/>
                      </a:lnTo>
                      <a:lnTo>
                        <a:pt x="206" y="12"/>
                      </a:lnTo>
                      <a:lnTo>
                        <a:pt x="206" y="11"/>
                      </a:lnTo>
                      <a:lnTo>
                        <a:pt x="208" y="10"/>
                      </a:lnTo>
                      <a:lnTo>
                        <a:pt x="211" y="7"/>
                      </a:lnTo>
                      <a:lnTo>
                        <a:pt x="215" y="5"/>
                      </a:lnTo>
                      <a:lnTo>
                        <a:pt x="219" y="3"/>
                      </a:lnTo>
                      <a:lnTo>
                        <a:pt x="225" y="1"/>
                      </a:lnTo>
                      <a:lnTo>
                        <a:pt x="231" y="0"/>
                      </a:lnTo>
                      <a:lnTo>
                        <a:pt x="238" y="0"/>
                      </a:lnTo>
                      <a:lnTo>
                        <a:pt x="245" y="1"/>
                      </a:lnTo>
                      <a:lnTo>
                        <a:pt x="250" y="3"/>
                      </a:lnTo>
                      <a:lnTo>
                        <a:pt x="254" y="3"/>
                      </a:lnTo>
                      <a:lnTo>
                        <a:pt x="257" y="4"/>
                      </a:lnTo>
                      <a:lnTo>
                        <a:pt x="259" y="5"/>
                      </a:lnTo>
                      <a:lnTo>
                        <a:pt x="260" y="6"/>
                      </a:lnTo>
                      <a:lnTo>
                        <a:pt x="260" y="8"/>
                      </a:lnTo>
                      <a:lnTo>
                        <a:pt x="258" y="13"/>
                      </a:lnTo>
                      <a:lnTo>
                        <a:pt x="257" y="20"/>
                      </a:lnTo>
                      <a:lnTo>
                        <a:pt x="255" y="30"/>
                      </a:lnTo>
                      <a:lnTo>
                        <a:pt x="254" y="41"/>
                      </a:lnTo>
                      <a:lnTo>
                        <a:pt x="253" y="54"/>
                      </a:lnTo>
                      <a:lnTo>
                        <a:pt x="255" y="67"/>
                      </a:lnTo>
                      <a:lnTo>
                        <a:pt x="258" y="80"/>
                      </a:lnTo>
                      <a:lnTo>
                        <a:pt x="262" y="92"/>
                      </a:lnTo>
                      <a:lnTo>
                        <a:pt x="267" y="104"/>
                      </a:lnTo>
                      <a:lnTo>
                        <a:pt x="271" y="115"/>
                      </a:lnTo>
                      <a:lnTo>
                        <a:pt x="275" y="125"/>
                      </a:lnTo>
                      <a:lnTo>
                        <a:pt x="279" y="133"/>
                      </a:lnTo>
                      <a:lnTo>
                        <a:pt x="282" y="139"/>
                      </a:lnTo>
                      <a:lnTo>
                        <a:pt x="284" y="143"/>
                      </a:lnTo>
                      <a:lnTo>
                        <a:pt x="285" y="145"/>
                      </a:lnTo>
                      <a:lnTo>
                        <a:pt x="285" y="142"/>
                      </a:lnTo>
                      <a:lnTo>
                        <a:pt x="284" y="136"/>
                      </a:lnTo>
                      <a:lnTo>
                        <a:pt x="283" y="128"/>
                      </a:lnTo>
                      <a:lnTo>
                        <a:pt x="282" y="117"/>
                      </a:lnTo>
                      <a:lnTo>
                        <a:pt x="281" y="106"/>
                      </a:lnTo>
                      <a:lnTo>
                        <a:pt x="280" y="94"/>
                      </a:lnTo>
                      <a:lnTo>
                        <a:pt x="280" y="84"/>
                      </a:lnTo>
                      <a:lnTo>
                        <a:pt x="280" y="77"/>
                      </a:lnTo>
                      <a:lnTo>
                        <a:pt x="280" y="70"/>
                      </a:lnTo>
                      <a:lnTo>
                        <a:pt x="280" y="65"/>
                      </a:lnTo>
                      <a:lnTo>
                        <a:pt x="280" y="59"/>
                      </a:lnTo>
                      <a:lnTo>
                        <a:pt x="281" y="55"/>
                      </a:lnTo>
                      <a:lnTo>
                        <a:pt x="281" y="51"/>
                      </a:lnTo>
                      <a:lnTo>
                        <a:pt x="282" y="48"/>
                      </a:lnTo>
                      <a:lnTo>
                        <a:pt x="282" y="46"/>
                      </a:lnTo>
                      <a:lnTo>
                        <a:pt x="283" y="46"/>
                      </a:lnTo>
                      <a:lnTo>
                        <a:pt x="285" y="46"/>
                      </a:lnTo>
                      <a:lnTo>
                        <a:pt x="288" y="46"/>
                      </a:lnTo>
                      <a:lnTo>
                        <a:pt x="291" y="46"/>
                      </a:lnTo>
                      <a:lnTo>
                        <a:pt x="296" y="46"/>
                      </a:lnTo>
                      <a:lnTo>
                        <a:pt x="301" y="47"/>
                      </a:lnTo>
                      <a:lnTo>
                        <a:pt x="307" y="47"/>
                      </a:lnTo>
                      <a:lnTo>
                        <a:pt x="313" y="48"/>
                      </a:lnTo>
                      <a:lnTo>
                        <a:pt x="318" y="50"/>
                      </a:lnTo>
                      <a:lnTo>
                        <a:pt x="322" y="51"/>
                      </a:lnTo>
                      <a:lnTo>
                        <a:pt x="325" y="52"/>
                      </a:lnTo>
                      <a:lnTo>
                        <a:pt x="327" y="54"/>
                      </a:lnTo>
                      <a:lnTo>
                        <a:pt x="328" y="55"/>
                      </a:lnTo>
                      <a:lnTo>
                        <a:pt x="329" y="56"/>
                      </a:lnTo>
                      <a:lnTo>
                        <a:pt x="329" y="57"/>
                      </a:lnTo>
                      <a:lnTo>
                        <a:pt x="328" y="59"/>
                      </a:lnTo>
                      <a:lnTo>
                        <a:pt x="327" y="64"/>
                      </a:lnTo>
                      <a:lnTo>
                        <a:pt x="325" y="72"/>
                      </a:lnTo>
                      <a:lnTo>
                        <a:pt x="323" y="82"/>
                      </a:lnTo>
                      <a:lnTo>
                        <a:pt x="322" y="94"/>
                      </a:lnTo>
                      <a:lnTo>
                        <a:pt x="322" y="107"/>
                      </a:lnTo>
                      <a:lnTo>
                        <a:pt x="323" y="121"/>
                      </a:lnTo>
                      <a:lnTo>
                        <a:pt x="326" y="136"/>
                      </a:lnTo>
                      <a:lnTo>
                        <a:pt x="329" y="150"/>
                      </a:lnTo>
                      <a:lnTo>
                        <a:pt x="330" y="162"/>
                      </a:lnTo>
                      <a:lnTo>
                        <a:pt x="329" y="172"/>
                      </a:lnTo>
                      <a:lnTo>
                        <a:pt x="329" y="180"/>
                      </a:lnTo>
                      <a:lnTo>
                        <a:pt x="329" y="187"/>
                      </a:lnTo>
                      <a:lnTo>
                        <a:pt x="331" y="192"/>
                      </a:lnTo>
                      <a:lnTo>
                        <a:pt x="336" y="196"/>
                      </a:lnTo>
                      <a:lnTo>
                        <a:pt x="346" y="198"/>
                      </a:lnTo>
                      <a:lnTo>
                        <a:pt x="355" y="200"/>
                      </a:lnTo>
                      <a:lnTo>
                        <a:pt x="362" y="200"/>
                      </a:lnTo>
                      <a:lnTo>
                        <a:pt x="368" y="199"/>
                      </a:lnTo>
                      <a:lnTo>
                        <a:pt x="373" y="198"/>
                      </a:lnTo>
                      <a:lnTo>
                        <a:pt x="377" y="197"/>
                      </a:lnTo>
                      <a:lnTo>
                        <a:pt x="382" y="198"/>
                      </a:lnTo>
                      <a:lnTo>
                        <a:pt x="389" y="200"/>
                      </a:lnTo>
                      <a:lnTo>
                        <a:pt x="398" y="204"/>
                      </a:lnTo>
                      <a:lnTo>
                        <a:pt x="408" y="209"/>
                      </a:lnTo>
                      <a:lnTo>
                        <a:pt x="417" y="214"/>
                      </a:lnTo>
                      <a:lnTo>
                        <a:pt x="426" y="220"/>
                      </a:lnTo>
                      <a:lnTo>
                        <a:pt x="433" y="226"/>
                      </a:lnTo>
                      <a:lnTo>
                        <a:pt x="439" y="234"/>
                      </a:lnTo>
                      <a:lnTo>
                        <a:pt x="443" y="244"/>
                      </a:lnTo>
                      <a:lnTo>
                        <a:pt x="445" y="256"/>
                      </a:lnTo>
                      <a:lnTo>
                        <a:pt x="444" y="272"/>
                      </a:lnTo>
                      <a:lnTo>
                        <a:pt x="443" y="288"/>
                      </a:lnTo>
                      <a:lnTo>
                        <a:pt x="442" y="303"/>
                      </a:lnTo>
                      <a:lnTo>
                        <a:pt x="441" y="317"/>
                      </a:lnTo>
                      <a:lnTo>
                        <a:pt x="440" y="329"/>
                      </a:lnTo>
                      <a:lnTo>
                        <a:pt x="439" y="338"/>
                      </a:lnTo>
                      <a:lnTo>
                        <a:pt x="435" y="346"/>
                      </a:lnTo>
                      <a:lnTo>
                        <a:pt x="430" y="351"/>
                      </a:lnTo>
                      <a:lnTo>
                        <a:pt x="422" y="354"/>
                      </a:lnTo>
                      <a:lnTo>
                        <a:pt x="414" y="354"/>
                      </a:lnTo>
                      <a:lnTo>
                        <a:pt x="406" y="353"/>
                      </a:lnTo>
                      <a:lnTo>
                        <a:pt x="399" y="351"/>
                      </a:lnTo>
                      <a:lnTo>
                        <a:pt x="392" y="349"/>
                      </a:lnTo>
                      <a:lnTo>
                        <a:pt x="383" y="347"/>
                      </a:lnTo>
                      <a:lnTo>
                        <a:pt x="373" y="345"/>
                      </a:lnTo>
                      <a:lnTo>
                        <a:pt x="359" y="343"/>
                      </a:lnTo>
                      <a:lnTo>
                        <a:pt x="343" y="342"/>
                      </a:lnTo>
                      <a:lnTo>
                        <a:pt x="325" y="343"/>
                      </a:lnTo>
                      <a:lnTo>
                        <a:pt x="310" y="346"/>
                      </a:lnTo>
                      <a:lnTo>
                        <a:pt x="296" y="352"/>
                      </a:lnTo>
                      <a:lnTo>
                        <a:pt x="285" y="359"/>
                      </a:lnTo>
                      <a:lnTo>
                        <a:pt x="276" y="370"/>
                      </a:lnTo>
                      <a:lnTo>
                        <a:pt x="269" y="383"/>
                      </a:lnTo>
                      <a:lnTo>
                        <a:pt x="263" y="399"/>
                      </a:lnTo>
                      <a:lnTo>
                        <a:pt x="260" y="419"/>
                      </a:lnTo>
                      <a:lnTo>
                        <a:pt x="257" y="438"/>
                      </a:lnTo>
                      <a:lnTo>
                        <a:pt x="252" y="453"/>
                      </a:lnTo>
                      <a:lnTo>
                        <a:pt x="246" y="467"/>
                      </a:lnTo>
                      <a:lnTo>
                        <a:pt x="240" y="479"/>
                      </a:lnTo>
                      <a:lnTo>
                        <a:pt x="235" y="491"/>
                      </a:lnTo>
                      <a:lnTo>
                        <a:pt x="233" y="505"/>
                      </a:lnTo>
                      <a:lnTo>
                        <a:pt x="234" y="522"/>
                      </a:lnTo>
                      <a:lnTo>
                        <a:pt x="238" y="543"/>
                      </a:lnTo>
                      <a:lnTo>
                        <a:pt x="245" y="564"/>
                      </a:lnTo>
                      <a:lnTo>
                        <a:pt x="249" y="581"/>
                      </a:lnTo>
                      <a:lnTo>
                        <a:pt x="253" y="595"/>
                      </a:lnTo>
                      <a:lnTo>
                        <a:pt x="255" y="607"/>
                      </a:lnTo>
                      <a:lnTo>
                        <a:pt x="257" y="618"/>
                      </a:lnTo>
                      <a:lnTo>
                        <a:pt x="258" y="627"/>
                      </a:lnTo>
                      <a:lnTo>
                        <a:pt x="259" y="637"/>
                      </a:lnTo>
                      <a:lnTo>
                        <a:pt x="260" y="648"/>
                      </a:lnTo>
                      <a:lnTo>
                        <a:pt x="261" y="659"/>
                      </a:lnTo>
                      <a:lnTo>
                        <a:pt x="261" y="668"/>
                      </a:lnTo>
                      <a:lnTo>
                        <a:pt x="259" y="677"/>
                      </a:lnTo>
                      <a:lnTo>
                        <a:pt x="256" y="686"/>
                      </a:lnTo>
                      <a:lnTo>
                        <a:pt x="251" y="695"/>
                      </a:lnTo>
                      <a:lnTo>
                        <a:pt x="244" y="705"/>
                      </a:lnTo>
                      <a:lnTo>
                        <a:pt x="236" y="716"/>
                      </a:lnTo>
                      <a:lnTo>
                        <a:pt x="225" y="730"/>
                      </a:lnTo>
                      <a:lnTo>
                        <a:pt x="214" y="744"/>
                      </a:lnTo>
                      <a:lnTo>
                        <a:pt x="206" y="755"/>
                      </a:lnTo>
                      <a:lnTo>
                        <a:pt x="199" y="765"/>
                      </a:lnTo>
                      <a:lnTo>
                        <a:pt x="194" y="773"/>
                      </a:lnTo>
                      <a:lnTo>
                        <a:pt x="189" y="779"/>
                      </a:lnTo>
                      <a:lnTo>
                        <a:pt x="183" y="784"/>
                      </a:lnTo>
                      <a:lnTo>
                        <a:pt x="176" y="788"/>
                      </a:lnTo>
                      <a:lnTo>
                        <a:pt x="167" y="792"/>
                      </a:lnTo>
                      <a:lnTo>
                        <a:pt x="157" y="795"/>
                      </a:lnTo>
                      <a:lnTo>
                        <a:pt x="149" y="798"/>
                      </a:lnTo>
                      <a:lnTo>
                        <a:pt x="142" y="800"/>
                      </a:lnTo>
                      <a:lnTo>
                        <a:pt x="137" y="800"/>
                      </a:lnTo>
                      <a:lnTo>
                        <a:pt x="134" y="797"/>
                      </a:lnTo>
                      <a:lnTo>
                        <a:pt x="133" y="791"/>
                      </a:lnTo>
                      <a:lnTo>
                        <a:pt x="135" y="780"/>
                      </a:lnTo>
                      <a:lnTo>
                        <a:pt x="140" y="764"/>
                      </a:lnTo>
                      <a:lnTo>
                        <a:pt x="146" y="745"/>
                      </a:lnTo>
                      <a:lnTo>
                        <a:pt x="152" y="728"/>
                      </a:lnTo>
                      <a:lnTo>
                        <a:pt x="157" y="713"/>
                      </a:lnTo>
                      <a:lnTo>
                        <a:pt x="162" y="699"/>
                      </a:lnTo>
                      <a:lnTo>
                        <a:pt x="166" y="688"/>
                      </a:lnTo>
                      <a:lnTo>
                        <a:pt x="170" y="680"/>
                      </a:lnTo>
                      <a:lnTo>
                        <a:pt x="172" y="675"/>
                      </a:lnTo>
                      <a:lnTo>
                        <a:pt x="172" y="673"/>
                      </a:lnTo>
                      <a:lnTo>
                        <a:pt x="140" y="625"/>
                      </a:lnTo>
                      <a:lnTo>
                        <a:pt x="68" y="628"/>
                      </a:lnTo>
                      <a:lnTo>
                        <a:pt x="8" y="614"/>
                      </a:lnTo>
                      <a:lnTo>
                        <a:pt x="7" y="609"/>
                      </a:lnTo>
                      <a:lnTo>
                        <a:pt x="5" y="597"/>
                      </a:lnTo>
                      <a:lnTo>
                        <a:pt x="3" y="579"/>
                      </a:lnTo>
                      <a:lnTo>
                        <a:pt x="1" y="555"/>
                      </a:lnTo>
                      <a:lnTo>
                        <a:pt x="0" y="528"/>
                      </a:lnTo>
                      <a:lnTo>
                        <a:pt x="1" y="499"/>
                      </a:lnTo>
                      <a:lnTo>
                        <a:pt x="4" y="470"/>
                      </a:lnTo>
                      <a:lnTo>
                        <a:pt x="10" y="441"/>
                      </a:lnTo>
                      <a:lnTo>
                        <a:pt x="20" y="414"/>
                      </a:lnTo>
                      <a:lnTo>
                        <a:pt x="31" y="389"/>
                      </a:lnTo>
                      <a:lnTo>
                        <a:pt x="43" y="365"/>
                      </a:lnTo>
                      <a:lnTo>
                        <a:pt x="56" y="343"/>
                      </a:lnTo>
                      <a:lnTo>
                        <a:pt x="69" y="323"/>
                      </a:lnTo>
                      <a:lnTo>
                        <a:pt x="82" y="306"/>
                      </a:lnTo>
                      <a:lnTo>
                        <a:pt x="94" y="291"/>
                      </a:lnTo>
                      <a:lnTo>
                        <a:pt x="104" y="280"/>
                      </a:lnTo>
                      <a:lnTo>
                        <a:pt x="113" y="272"/>
                      </a:lnTo>
                      <a:lnTo>
                        <a:pt x="122" y="264"/>
                      </a:lnTo>
                      <a:lnTo>
                        <a:pt x="130" y="257"/>
                      </a:lnTo>
                      <a:lnTo>
                        <a:pt x="138" y="251"/>
                      </a:lnTo>
                      <a:lnTo>
                        <a:pt x="144" y="244"/>
                      </a:lnTo>
                      <a:lnTo>
                        <a:pt x="149" y="236"/>
                      </a:lnTo>
                      <a:lnTo>
                        <a:pt x="152" y="227"/>
                      </a:lnTo>
                      <a:lnTo>
                        <a:pt x="153" y="215"/>
                      </a:lnTo>
                      <a:lnTo>
                        <a:pt x="152" y="201"/>
                      </a:lnTo>
                      <a:lnTo>
                        <a:pt x="148" y="185"/>
                      </a:lnTo>
                      <a:lnTo>
                        <a:pt x="144" y="169"/>
                      </a:lnTo>
                      <a:lnTo>
                        <a:pt x="138" y="153"/>
                      </a:lnTo>
                      <a:lnTo>
                        <a:pt x="133" y="139"/>
                      </a:lnTo>
                      <a:lnTo>
                        <a:pt x="128" y="127"/>
                      </a:lnTo>
                      <a:lnTo>
                        <a:pt x="124" y="119"/>
                      </a:lnTo>
                      <a:lnTo>
                        <a:pt x="123" y="116"/>
                      </a:lnTo>
                    </a:path>
                  </a:pathLst>
                </a:custGeom>
                <a:noFill/>
                <a:ln w="12700" cap="rnd">
                  <a:solidFill>
                    <a:srgbClr val="00279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30" name="Freeform 63"/>
                <p:cNvSpPr>
                  <a:spLocks/>
                </p:cNvSpPr>
                <p:nvPr/>
              </p:nvSpPr>
              <p:spPr bwMode="auto">
                <a:xfrm>
                  <a:off x="288" y="2444"/>
                  <a:ext cx="884" cy="945"/>
                </a:xfrm>
                <a:custGeom>
                  <a:avLst/>
                  <a:gdLst>
                    <a:gd name="T0" fmla="*/ 38 w 884"/>
                    <a:gd name="T1" fmla="*/ 368 h 945"/>
                    <a:gd name="T2" fmla="*/ 75 w 884"/>
                    <a:gd name="T3" fmla="*/ 329 h 945"/>
                    <a:gd name="T4" fmla="*/ 114 w 884"/>
                    <a:gd name="T5" fmla="*/ 286 h 945"/>
                    <a:gd name="T6" fmla="*/ 157 w 884"/>
                    <a:gd name="T7" fmla="*/ 234 h 945"/>
                    <a:gd name="T8" fmla="*/ 205 w 884"/>
                    <a:gd name="T9" fmla="*/ 171 h 945"/>
                    <a:gd name="T10" fmla="*/ 232 w 884"/>
                    <a:gd name="T11" fmla="*/ 109 h 945"/>
                    <a:gd name="T12" fmla="*/ 258 w 884"/>
                    <a:gd name="T13" fmla="*/ 57 h 945"/>
                    <a:gd name="T14" fmla="*/ 307 w 884"/>
                    <a:gd name="T15" fmla="*/ 21 h 945"/>
                    <a:gd name="T16" fmla="*/ 396 w 884"/>
                    <a:gd name="T17" fmla="*/ 4 h 945"/>
                    <a:gd name="T18" fmla="*/ 483 w 884"/>
                    <a:gd name="T19" fmla="*/ 0 h 945"/>
                    <a:gd name="T20" fmla="*/ 551 w 884"/>
                    <a:gd name="T21" fmla="*/ 1 h 945"/>
                    <a:gd name="T22" fmla="*/ 589 w 884"/>
                    <a:gd name="T23" fmla="*/ 4 h 945"/>
                    <a:gd name="T24" fmla="*/ 603 w 884"/>
                    <a:gd name="T25" fmla="*/ 14 h 945"/>
                    <a:gd name="T26" fmla="*/ 660 w 884"/>
                    <a:gd name="T27" fmla="*/ 79 h 945"/>
                    <a:gd name="T28" fmla="*/ 741 w 884"/>
                    <a:gd name="T29" fmla="*/ 185 h 945"/>
                    <a:gd name="T30" fmla="*/ 817 w 884"/>
                    <a:gd name="T31" fmla="*/ 309 h 945"/>
                    <a:gd name="T32" fmla="*/ 859 w 884"/>
                    <a:gd name="T33" fmla="*/ 431 h 945"/>
                    <a:gd name="T34" fmla="*/ 881 w 884"/>
                    <a:gd name="T35" fmla="*/ 578 h 945"/>
                    <a:gd name="T36" fmla="*/ 879 w 884"/>
                    <a:gd name="T37" fmla="*/ 723 h 945"/>
                    <a:gd name="T38" fmla="*/ 848 w 884"/>
                    <a:gd name="T39" fmla="*/ 837 h 945"/>
                    <a:gd name="T40" fmla="*/ 789 w 884"/>
                    <a:gd name="T41" fmla="*/ 893 h 945"/>
                    <a:gd name="T42" fmla="*/ 739 w 884"/>
                    <a:gd name="T43" fmla="*/ 913 h 945"/>
                    <a:gd name="T44" fmla="*/ 705 w 884"/>
                    <a:gd name="T45" fmla="*/ 914 h 945"/>
                    <a:gd name="T46" fmla="*/ 687 w 884"/>
                    <a:gd name="T47" fmla="*/ 909 h 945"/>
                    <a:gd name="T48" fmla="*/ 644 w 884"/>
                    <a:gd name="T49" fmla="*/ 942 h 945"/>
                    <a:gd name="T50" fmla="*/ 618 w 884"/>
                    <a:gd name="T51" fmla="*/ 943 h 945"/>
                    <a:gd name="T52" fmla="*/ 558 w 884"/>
                    <a:gd name="T53" fmla="*/ 943 h 945"/>
                    <a:gd name="T54" fmla="*/ 485 w 884"/>
                    <a:gd name="T55" fmla="*/ 935 h 945"/>
                    <a:gd name="T56" fmla="*/ 421 w 884"/>
                    <a:gd name="T57" fmla="*/ 911 h 945"/>
                    <a:gd name="T58" fmla="*/ 378 w 884"/>
                    <a:gd name="T59" fmla="*/ 878 h 945"/>
                    <a:gd name="T60" fmla="*/ 344 w 884"/>
                    <a:gd name="T61" fmla="*/ 847 h 945"/>
                    <a:gd name="T62" fmla="*/ 316 w 884"/>
                    <a:gd name="T63" fmla="*/ 824 h 945"/>
                    <a:gd name="T64" fmla="*/ 291 w 884"/>
                    <a:gd name="T65" fmla="*/ 813 h 945"/>
                    <a:gd name="T66" fmla="*/ 257 w 884"/>
                    <a:gd name="T67" fmla="*/ 804 h 945"/>
                    <a:gd name="T68" fmla="*/ 216 w 884"/>
                    <a:gd name="T69" fmla="*/ 788 h 945"/>
                    <a:gd name="T70" fmla="*/ 171 w 884"/>
                    <a:gd name="T71" fmla="*/ 768 h 945"/>
                    <a:gd name="T72" fmla="*/ 133 w 884"/>
                    <a:gd name="T73" fmla="*/ 746 h 945"/>
                    <a:gd name="T74" fmla="*/ 104 w 884"/>
                    <a:gd name="T75" fmla="*/ 733 h 945"/>
                    <a:gd name="T76" fmla="*/ 80 w 884"/>
                    <a:gd name="T77" fmla="*/ 727 h 945"/>
                    <a:gd name="T78" fmla="*/ 61 w 884"/>
                    <a:gd name="T79" fmla="*/ 711 h 945"/>
                    <a:gd name="T80" fmla="*/ 44 w 884"/>
                    <a:gd name="T81" fmla="*/ 670 h 945"/>
                    <a:gd name="T82" fmla="*/ 27 w 884"/>
                    <a:gd name="T83" fmla="*/ 609 h 945"/>
                    <a:gd name="T84" fmla="*/ 10 w 884"/>
                    <a:gd name="T85" fmla="*/ 546 h 945"/>
                    <a:gd name="T86" fmla="*/ 1 w 884"/>
                    <a:gd name="T87" fmla="*/ 488 h 945"/>
                    <a:gd name="T88" fmla="*/ 3 w 884"/>
                    <a:gd name="T89" fmla="*/ 440 h 945"/>
                    <a:gd name="T90" fmla="*/ 11 w 884"/>
                    <a:gd name="T91" fmla="*/ 409 h 945"/>
                    <a:gd name="T92" fmla="*/ 17 w 884"/>
                    <a:gd name="T93" fmla="*/ 389 h 945"/>
                    <a:gd name="T94" fmla="*/ 19 w 884"/>
                    <a:gd name="T95" fmla="*/ 379 h 945"/>
                    <a:gd name="T96" fmla="*/ 20 w 884"/>
                    <a:gd name="T97" fmla="*/ 377 h 9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4"/>
                    <a:gd name="T148" fmla="*/ 0 h 945"/>
                    <a:gd name="T149" fmla="*/ 884 w 884"/>
                    <a:gd name="T150" fmla="*/ 945 h 9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4" h="945">
                      <a:moveTo>
                        <a:pt x="17" y="388"/>
                      </a:moveTo>
                      <a:lnTo>
                        <a:pt x="38" y="368"/>
                      </a:lnTo>
                      <a:lnTo>
                        <a:pt x="56" y="348"/>
                      </a:lnTo>
                      <a:lnTo>
                        <a:pt x="75" y="329"/>
                      </a:lnTo>
                      <a:lnTo>
                        <a:pt x="94" y="308"/>
                      </a:lnTo>
                      <a:lnTo>
                        <a:pt x="114" y="286"/>
                      </a:lnTo>
                      <a:lnTo>
                        <a:pt x="134" y="261"/>
                      </a:lnTo>
                      <a:lnTo>
                        <a:pt x="157" y="234"/>
                      </a:lnTo>
                      <a:lnTo>
                        <a:pt x="182" y="203"/>
                      </a:lnTo>
                      <a:lnTo>
                        <a:pt x="205" y="171"/>
                      </a:lnTo>
                      <a:lnTo>
                        <a:pt x="220" y="140"/>
                      </a:lnTo>
                      <a:lnTo>
                        <a:pt x="232" y="109"/>
                      </a:lnTo>
                      <a:lnTo>
                        <a:pt x="243" y="81"/>
                      </a:lnTo>
                      <a:lnTo>
                        <a:pt x="258" y="57"/>
                      </a:lnTo>
                      <a:lnTo>
                        <a:pt x="278" y="37"/>
                      </a:lnTo>
                      <a:lnTo>
                        <a:pt x="307" y="21"/>
                      </a:lnTo>
                      <a:lnTo>
                        <a:pt x="348" y="10"/>
                      </a:lnTo>
                      <a:lnTo>
                        <a:pt x="396" y="4"/>
                      </a:lnTo>
                      <a:lnTo>
                        <a:pt x="440" y="1"/>
                      </a:lnTo>
                      <a:lnTo>
                        <a:pt x="483" y="0"/>
                      </a:lnTo>
                      <a:lnTo>
                        <a:pt x="519" y="0"/>
                      </a:lnTo>
                      <a:lnTo>
                        <a:pt x="551" y="1"/>
                      </a:lnTo>
                      <a:lnTo>
                        <a:pt x="574" y="3"/>
                      </a:lnTo>
                      <a:lnTo>
                        <a:pt x="589" y="4"/>
                      </a:lnTo>
                      <a:lnTo>
                        <a:pt x="595" y="5"/>
                      </a:lnTo>
                      <a:lnTo>
                        <a:pt x="603" y="14"/>
                      </a:lnTo>
                      <a:lnTo>
                        <a:pt x="626" y="40"/>
                      </a:lnTo>
                      <a:lnTo>
                        <a:pt x="660" y="79"/>
                      </a:lnTo>
                      <a:lnTo>
                        <a:pt x="699" y="129"/>
                      </a:lnTo>
                      <a:lnTo>
                        <a:pt x="741" y="185"/>
                      </a:lnTo>
                      <a:lnTo>
                        <a:pt x="781" y="246"/>
                      </a:lnTo>
                      <a:lnTo>
                        <a:pt x="817" y="309"/>
                      </a:lnTo>
                      <a:lnTo>
                        <a:pt x="842" y="368"/>
                      </a:lnTo>
                      <a:lnTo>
                        <a:pt x="859" y="431"/>
                      </a:lnTo>
                      <a:lnTo>
                        <a:pt x="872" y="503"/>
                      </a:lnTo>
                      <a:lnTo>
                        <a:pt x="881" y="578"/>
                      </a:lnTo>
                      <a:lnTo>
                        <a:pt x="883" y="652"/>
                      </a:lnTo>
                      <a:lnTo>
                        <a:pt x="879" y="723"/>
                      </a:lnTo>
                      <a:lnTo>
                        <a:pt x="867" y="787"/>
                      </a:lnTo>
                      <a:lnTo>
                        <a:pt x="848" y="837"/>
                      </a:lnTo>
                      <a:lnTo>
                        <a:pt x="821" y="872"/>
                      </a:lnTo>
                      <a:lnTo>
                        <a:pt x="789" y="893"/>
                      </a:lnTo>
                      <a:lnTo>
                        <a:pt x="762" y="905"/>
                      </a:lnTo>
                      <a:lnTo>
                        <a:pt x="739" y="913"/>
                      </a:lnTo>
                      <a:lnTo>
                        <a:pt x="720" y="915"/>
                      </a:lnTo>
                      <a:lnTo>
                        <a:pt x="705" y="914"/>
                      </a:lnTo>
                      <a:lnTo>
                        <a:pt x="693" y="912"/>
                      </a:lnTo>
                      <a:lnTo>
                        <a:pt x="687" y="909"/>
                      </a:lnTo>
                      <a:lnTo>
                        <a:pt x="684" y="908"/>
                      </a:lnTo>
                      <a:lnTo>
                        <a:pt x="644" y="942"/>
                      </a:lnTo>
                      <a:lnTo>
                        <a:pt x="637" y="942"/>
                      </a:lnTo>
                      <a:lnTo>
                        <a:pt x="618" y="943"/>
                      </a:lnTo>
                      <a:lnTo>
                        <a:pt x="591" y="944"/>
                      </a:lnTo>
                      <a:lnTo>
                        <a:pt x="558" y="943"/>
                      </a:lnTo>
                      <a:lnTo>
                        <a:pt x="521" y="940"/>
                      </a:lnTo>
                      <a:lnTo>
                        <a:pt x="485" y="935"/>
                      </a:lnTo>
                      <a:lnTo>
                        <a:pt x="450" y="925"/>
                      </a:lnTo>
                      <a:lnTo>
                        <a:pt x="421" y="911"/>
                      </a:lnTo>
                      <a:lnTo>
                        <a:pt x="397" y="895"/>
                      </a:lnTo>
                      <a:lnTo>
                        <a:pt x="378" y="878"/>
                      </a:lnTo>
                      <a:lnTo>
                        <a:pt x="360" y="862"/>
                      </a:lnTo>
                      <a:lnTo>
                        <a:pt x="344" y="847"/>
                      </a:lnTo>
                      <a:lnTo>
                        <a:pt x="330" y="835"/>
                      </a:lnTo>
                      <a:lnTo>
                        <a:pt x="316" y="824"/>
                      </a:lnTo>
                      <a:lnTo>
                        <a:pt x="304" y="817"/>
                      </a:lnTo>
                      <a:lnTo>
                        <a:pt x="291" y="813"/>
                      </a:lnTo>
                      <a:lnTo>
                        <a:pt x="276" y="809"/>
                      </a:lnTo>
                      <a:lnTo>
                        <a:pt x="257" y="804"/>
                      </a:lnTo>
                      <a:lnTo>
                        <a:pt x="237" y="797"/>
                      </a:lnTo>
                      <a:lnTo>
                        <a:pt x="216" y="788"/>
                      </a:lnTo>
                      <a:lnTo>
                        <a:pt x="193" y="778"/>
                      </a:lnTo>
                      <a:lnTo>
                        <a:pt x="171" y="768"/>
                      </a:lnTo>
                      <a:lnTo>
                        <a:pt x="151" y="757"/>
                      </a:lnTo>
                      <a:lnTo>
                        <a:pt x="133" y="746"/>
                      </a:lnTo>
                      <a:lnTo>
                        <a:pt x="118" y="738"/>
                      </a:lnTo>
                      <a:lnTo>
                        <a:pt x="104" y="733"/>
                      </a:lnTo>
                      <a:lnTo>
                        <a:pt x="92" y="730"/>
                      </a:lnTo>
                      <a:lnTo>
                        <a:pt x="80" y="727"/>
                      </a:lnTo>
                      <a:lnTo>
                        <a:pt x="70" y="721"/>
                      </a:lnTo>
                      <a:lnTo>
                        <a:pt x="61" y="711"/>
                      </a:lnTo>
                      <a:lnTo>
                        <a:pt x="52" y="695"/>
                      </a:lnTo>
                      <a:lnTo>
                        <a:pt x="44" y="670"/>
                      </a:lnTo>
                      <a:lnTo>
                        <a:pt x="36" y="640"/>
                      </a:lnTo>
                      <a:lnTo>
                        <a:pt x="27" y="609"/>
                      </a:lnTo>
                      <a:lnTo>
                        <a:pt x="18" y="578"/>
                      </a:lnTo>
                      <a:lnTo>
                        <a:pt x="10" y="546"/>
                      </a:lnTo>
                      <a:lnTo>
                        <a:pt x="4" y="517"/>
                      </a:lnTo>
                      <a:lnTo>
                        <a:pt x="1" y="488"/>
                      </a:lnTo>
                      <a:lnTo>
                        <a:pt x="0" y="463"/>
                      </a:lnTo>
                      <a:lnTo>
                        <a:pt x="3" y="440"/>
                      </a:lnTo>
                      <a:lnTo>
                        <a:pt x="8" y="423"/>
                      </a:lnTo>
                      <a:lnTo>
                        <a:pt x="11" y="409"/>
                      </a:lnTo>
                      <a:lnTo>
                        <a:pt x="14" y="398"/>
                      </a:lnTo>
                      <a:lnTo>
                        <a:pt x="17" y="389"/>
                      </a:lnTo>
                      <a:lnTo>
                        <a:pt x="18" y="383"/>
                      </a:lnTo>
                      <a:lnTo>
                        <a:pt x="19" y="379"/>
                      </a:lnTo>
                      <a:lnTo>
                        <a:pt x="19" y="377"/>
                      </a:lnTo>
                      <a:lnTo>
                        <a:pt x="20" y="377"/>
                      </a:lnTo>
                      <a:lnTo>
                        <a:pt x="17" y="388"/>
                      </a:lnTo>
                    </a:path>
                  </a:pathLst>
                </a:custGeom>
                <a:solidFill>
                  <a:srgbClr val="A2C1FE"/>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31" name="Freeform 64"/>
                <p:cNvSpPr>
                  <a:spLocks/>
                </p:cNvSpPr>
                <p:nvPr/>
              </p:nvSpPr>
              <p:spPr bwMode="auto">
                <a:xfrm>
                  <a:off x="288" y="2444"/>
                  <a:ext cx="894" cy="955"/>
                </a:xfrm>
                <a:custGeom>
                  <a:avLst/>
                  <a:gdLst>
                    <a:gd name="T0" fmla="*/ 38 w 894"/>
                    <a:gd name="T1" fmla="*/ 372 h 955"/>
                    <a:gd name="T2" fmla="*/ 76 w 894"/>
                    <a:gd name="T3" fmla="*/ 332 h 955"/>
                    <a:gd name="T4" fmla="*/ 115 w 894"/>
                    <a:gd name="T5" fmla="*/ 289 h 955"/>
                    <a:gd name="T6" fmla="*/ 159 w 894"/>
                    <a:gd name="T7" fmla="*/ 236 h 955"/>
                    <a:gd name="T8" fmla="*/ 207 w 894"/>
                    <a:gd name="T9" fmla="*/ 173 h 955"/>
                    <a:gd name="T10" fmla="*/ 235 w 894"/>
                    <a:gd name="T11" fmla="*/ 110 h 955"/>
                    <a:gd name="T12" fmla="*/ 261 w 894"/>
                    <a:gd name="T13" fmla="*/ 58 h 955"/>
                    <a:gd name="T14" fmla="*/ 310 w 894"/>
                    <a:gd name="T15" fmla="*/ 21 h 955"/>
                    <a:gd name="T16" fmla="*/ 400 w 894"/>
                    <a:gd name="T17" fmla="*/ 4 h 955"/>
                    <a:gd name="T18" fmla="*/ 488 w 894"/>
                    <a:gd name="T19" fmla="*/ 0 h 955"/>
                    <a:gd name="T20" fmla="*/ 557 w 894"/>
                    <a:gd name="T21" fmla="*/ 1 h 955"/>
                    <a:gd name="T22" fmla="*/ 596 w 894"/>
                    <a:gd name="T23" fmla="*/ 4 h 955"/>
                    <a:gd name="T24" fmla="*/ 610 w 894"/>
                    <a:gd name="T25" fmla="*/ 14 h 955"/>
                    <a:gd name="T26" fmla="*/ 667 w 894"/>
                    <a:gd name="T27" fmla="*/ 80 h 955"/>
                    <a:gd name="T28" fmla="*/ 749 w 894"/>
                    <a:gd name="T29" fmla="*/ 187 h 955"/>
                    <a:gd name="T30" fmla="*/ 826 w 894"/>
                    <a:gd name="T31" fmla="*/ 312 h 955"/>
                    <a:gd name="T32" fmla="*/ 869 w 894"/>
                    <a:gd name="T33" fmla="*/ 436 h 955"/>
                    <a:gd name="T34" fmla="*/ 891 w 894"/>
                    <a:gd name="T35" fmla="*/ 584 h 955"/>
                    <a:gd name="T36" fmla="*/ 889 w 894"/>
                    <a:gd name="T37" fmla="*/ 731 h 955"/>
                    <a:gd name="T38" fmla="*/ 858 w 894"/>
                    <a:gd name="T39" fmla="*/ 846 h 955"/>
                    <a:gd name="T40" fmla="*/ 798 w 894"/>
                    <a:gd name="T41" fmla="*/ 902 h 955"/>
                    <a:gd name="T42" fmla="*/ 747 w 894"/>
                    <a:gd name="T43" fmla="*/ 923 h 955"/>
                    <a:gd name="T44" fmla="*/ 713 w 894"/>
                    <a:gd name="T45" fmla="*/ 924 h 955"/>
                    <a:gd name="T46" fmla="*/ 695 w 894"/>
                    <a:gd name="T47" fmla="*/ 919 h 955"/>
                    <a:gd name="T48" fmla="*/ 651 w 894"/>
                    <a:gd name="T49" fmla="*/ 952 h 955"/>
                    <a:gd name="T50" fmla="*/ 625 w 894"/>
                    <a:gd name="T51" fmla="*/ 953 h 955"/>
                    <a:gd name="T52" fmla="*/ 564 w 894"/>
                    <a:gd name="T53" fmla="*/ 953 h 955"/>
                    <a:gd name="T54" fmla="*/ 490 w 894"/>
                    <a:gd name="T55" fmla="*/ 945 h 955"/>
                    <a:gd name="T56" fmla="*/ 426 w 894"/>
                    <a:gd name="T57" fmla="*/ 921 h 955"/>
                    <a:gd name="T58" fmla="*/ 382 w 894"/>
                    <a:gd name="T59" fmla="*/ 887 h 955"/>
                    <a:gd name="T60" fmla="*/ 348 w 894"/>
                    <a:gd name="T61" fmla="*/ 856 h 955"/>
                    <a:gd name="T62" fmla="*/ 320 w 894"/>
                    <a:gd name="T63" fmla="*/ 833 h 955"/>
                    <a:gd name="T64" fmla="*/ 294 w 894"/>
                    <a:gd name="T65" fmla="*/ 822 h 955"/>
                    <a:gd name="T66" fmla="*/ 260 w 894"/>
                    <a:gd name="T67" fmla="*/ 813 h 955"/>
                    <a:gd name="T68" fmla="*/ 218 w 894"/>
                    <a:gd name="T69" fmla="*/ 796 h 955"/>
                    <a:gd name="T70" fmla="*/ 173 w 894"/>
                    <a:gd name="T71" fmla="*/ 776 h 955"/>
                    <a:gd name="T72" fmla="*/ 135 w 894"/>
                    <a:gd name="T73" fmla="*/ 754 h 955"/>
                    <a:gd name="T74" fmla="*/ 105 w 894"/>
                    <a:gd name="T75" fmla="*/ 741 h 955"/>
                    <a:gd name="T76" fmla="*/ 81 w 894"/>
                    <a:gd name="T77" fmla="*/ 735 h 955"/>
                    <a:gd name="T78" fmla="*/ 62 w 894"/>
                    <a:gd name="T79" fmla="*/ 719 h 955"/>
                    <a:gd name="T80" fmla="*/ 44 w 894"/>
                    <a:gd name="T81" fmla="*/ 677 h 955"/>
                    <a:gd name="T82" fmla="*/ 27 w 894"/>
                    <a:gd name="T83" fmla="*/ 615 h 955"/>
                    <a:gd name="T84" fmla="*/ 10 w 894"/>
                    <a:gd name="T85" fmla="*/ 552 h 955"/>
                    <a:gd name="T86" fmla="*/ 1 w 894"/>
                    <a:gd name="T87" fmla="*/ 493 h 955"/>
                    <a:gd name="T88" fmla="*/ 3 w 894"/>
                    <a:gd name="T89" fmla="*/ 445 h 955"/>
                    <a:gd name="T90" fmla="*/ 11 w 894"/>
                    <a:gd name="T91" fmla="*/ 413 h 955"/>
                    <a:gd name="T92" fmla="*/ 17 w 894"/>
                    <a:gd name="T93" fmla="*/ 393 h 955"/>
                    <a:gd name="T94" fmla="*/ 19 w 894"/>
                    <a:gd name="T95" fmla="*/ 383 h 955"/>
                    <a:gd name="T96" fmla="*/ 20 w 894"/>
                    <a:gd name="T97" fmla="*/ 381 h 9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94"/>
                    <a:gd name="T148" fmla="*/ 0 h 955"/>
                    <a:gd name="T149" fmla="*/ 894 w 894"/>
                    <a:gd name="T150" fmla="*/ 955 h 9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94" h="955">
                      <a:moveTo>
                        <a:pt x="17" y="392"/>
                      </a:moveTo>
                      <a:lnTo>
                        <a:pt x="38" y="372"/>
                      </a:lnTo>
                      <a:lnTo>
                        <a:pt x="57" y="352"/>
                      </a:lnTo>
                      <a:lnTo>
                        <a:pt x="76" y="332"/>
                      </a:lnTo>
                      <a:lnTo>
                        <a:pt x="95" y="311"/>
                      </a:lnTo>
                      <a:lnTo>
                        <a:pt x="115" y="289"/>
                      </a:lnTo>
                      <a:lnTo>
                        <a:pt x="136" y="264"/>
                      </a:lnTo>
                      <a:lnTo>
                        <a:pt x="159" y="236"/>
                      </a:lnTo>
                      <a:lnTo>
                        <a:pt x="184" y="205"/>
                      </a:lnTo>
                      <a:lnTo>
                        <a:pt x="207" y="173"/>
                      </a:lnTo>
                      <a:lnTo>
                        <a:pt x="222" y="141"/>
                      </a:lnTo>
                      <a:lnTo>
                        <a:pt x="235" y="110"/>
                      </a:lnTo>
                      <a:lnTo>
                        <a:pt x="246" y="82"/>
                      </a:lnTo>
                      <a:lnTo>
                        <a:pt x="261" y="58"/>
                      </a:lnTo>
                      <a:lnTo>
                        <a:pt x="281" y="37"/>
                      </a:lnTo>
                      <a:lnTo>
                        <a:pt x="310" y="21"/>
                      </a:lnTo>
                      <a:lnTo>
                        <a:pt x="352" y="10"/>
                      </a:lnTo>
                      <a:lnTo>
                        <a:pt x="400" y="4"/>
                      </a:lnTo>
                      <a:lnTo>
                        <a:pt x="445" y="1"/>
                      </a:lnTo>
                      <a:lnTo>
                        <a:pt x="488" y="0"/>
                      </a:lnTo>
                      <a:lnTo>
                        <a:pt x="525" y="0"/>
                      </a:lnTo>
                      <a:lnTo>
                        <a:pt x="557" y="1"/>
                      </a:lnTo>
                      <a:lnTo>
                        <a:pt x="581" y="3"/>
                      </a:lnTo>
                      <a:lnTo>
                        <a:pt x="596" y="4"/>
                      </a:lnTo>
                      <a:lnTo>
                        <a:pt x="602" y="5"/>
                      </a:lnTo>
                      <a:lnTo>
                        <a:pt x="610" y="14"/>
                      </a:lnTo>
                      <a:lnTo>
                        <a:pt x="633" y="40"/>
                      </a:lnTo>
                      <a:lnTo>
                        <a:pt x="667" y="80"/>
                      </a:lnTo>
                      <a:lnTo>
                        <a:pt x="707" y="130"/>
                      </a:lnTo>
                      <a:lnTo>
                        <a:pt x="749" y="187"/>
                      </a:lnTo>
                      <a:lnTo>
                        <a:pt x="790" y="249"/>
                      </a:lnTo>
                      <a:lnTo>
                        <a:pt x="826" y="312"/>
                      </a:lnTo>
                      <a:lnTo>
                        <a:pt x="852" y="372"/>
                      </a:lnTo>
                      <a:lnTo>
                        <a:pt x="869" y="436"/>
                      </a:lnTo>
                      <a:lnTo>
                        <a:pt x="882" y="508"/>
                      </a:lnTo>
                      <a:lnTo>
                        <a:pt x="891" y="584"/>
                      </a:lnTo>
                      <a:lnTo>
                        <a:pt x="893" y="659"/>
                      </a:lnTo>
                      <a:lnTo>
                        <a:pt x="889" y="731"/>
                      </a:lnTo>
                      <a:lnTo>
                        <a:pt x="877" y="795"/>
                      </a:lnTo>
                      <a:lnTo>
                        <a:pt x="858" y="846"/>
                      </a:lnTo>
                      <a:lnTo>
                        <a:pt x="830" y="881"/>
                      </a:lnTo>
                      <a:lnTo>
                        <a:pt x="798" y="902"/>
                      </a:lnTo>
                      <a:lnTo>
                        <a:pt x="771" y="915"/>
                      </a:lnTo>
                      <a:lnTo>
                        <a:pt x="747" y="923"/>
                      </a:lnTo>
                      <a:lnTo>
                        <a:pt x="728" y="925"/>
                      </a:lnTo>
                      <a:lnTo>
                        <a:pt x="713" y="924"/>
                      </a:lnTo>
                      <a:lnTo>
                        <a:pt x="701" y="922"/>
                      </a:lnTo>
                      <a:lnTo>
                        <a:pt x="695" y="919"/>
                      </a:lnTo>
                      <a:lnTo>
                        <a:pt x="692" y="918"/>
                      </a:lnTo>
                      <a:lnTo>
                        <a:pt x="651" y="952"/>
                      </a:lnTo>
                      <a:lnTo>
                        <a:pt x="644" y="952"/>
                      </a:lnTo>
                      <a:lnTo>
                        <a:pt x="625" y="953"/>
                      </a:lnTo>
                      <a:lnTo>
                        <a:pt x="598" y="954"/>
                      </a:lnTo>
                      <a:lnTo>
                        <a:pt x="564" y="953"/>
                      </a:lnTo>
                      <a:lnTo>
                        <a:pt x="527" y="950"/>
                      </a:lnTo>
                      <a:lnTo>
                        <a:pt x="490" y="945"/>
                      </a:lnTo>
                      <a:lnTo>
                        <a:pt x="455" y="935"/>
                      </a:lnTo>
                      <a:lnTo>
                        <a:pt x="426" y="921"/>
                      </a:lnTo>
                      <a:lnTo>
                        <a:pt x="402" y="904"/>
                      </a:lnTo>
                      <a:lnTo>
                        <a:pt x="382" y="887"/>
                      </a:lnTo>
                      <a:lnTo>
                        <a:pt x="364" y="871"/>
                      </a:lnTo>
                      <a:lnTo>
                        <a:pt x="348" y="856"/>
                      </a:lnTo>
                      <a:lnTo>
                        <a:pt x="334" y="844"/>
                      </a:lnTo>
                      <a:lnTo>
                        <a:pt x="320" y="833"/>
                      </a:lnTo>
                      <a:lnTo>
                        <a:pt x="307" y="826"/>
                      </a:lnTo>
                      <a:lnTo>
                        <a:pt x="294" y="822"/>
                      </a:lnTo>
                      <a:lnTo>
                        <a:pt x="279" y="818"/>
                      </a:lnTo>
                      <a:lnTo>
                        <a:pt x="260" y="813"/>
                      </a:lnTo>
                      <a:lnTo>
                        <a:pt x="240" y="805"/>
                      </a:lnTo>
                      <a:lnTo>
                        <a:pt x="218" y="796"/>
                      </a:lnTo>
                      <a:lnTo>
                        <a:pt x="195" y="786"/>
                      </a:lnTo>
                      <a:lnTo>
                        <a:pt x="173" y="776"/>
                      </a:lnTo>
                      <a:lnTo>
                        <a:pt x="153" y="765"/>
                      </a:lnTo>
                      <a:lnTo>
                        <a:pt x="135" y="754"/>
                      </a:lnTo>
                      <a:lnTo>
                        <a:pt x="119" y="746"/>
                      </a:lnTo>
                      <a:lnTo>
                        <a:pt x="105" y="741"/>
                      </a:lnTo>
                      <a:lnTo>
                        <a:pt x="93" y="738"/>
                      </a:lnTo>
                      <a:lnTo>
                        <a:pt x="81" y="735"/>
                      </a:lnTo>
                      <a:lnTo>
                        <a:pt x="71" y="729"/>
                      </a:lnTo>
                      <a:lnTo>
                        <a:pt x="62" y="719"/>
                      </a:lnTo>
                      <a:lnTo>
                        <a:pt x="53" y="702"/>
                      </a:lnTo>
                      <a:lnTo>
                        <a:pt x="44" y="677"/>
                      </a:lnTo>
                      <a:lnTo>
                        <a:pt x="36" y="647"/>
                      </a:lnTo>
                      <a:lnTo>
                        <a:pt x="27" y="615"/>
                      </a:lnTo>
                      <a:lnTo>
                        <a:pt x="18" y="584"/>
                      </a:lnTo>
                      <a:lnTo>
                        <a:pt x="10" y="552"/>
                      </a:lnTo>
                      <a:lnTo>
                        <a:pt x="4" y="522"/>
                      </a:lnTo>
                      <a:lnTo>
                        <a:pt x="1" y="493"/>
                      </a:lnTo>
                      <a:lnTo>
                        <a:pt x="0" y="468"/>
                      </a:lnTo>
                      <a:lnTo>
                        <a:pt x="3" y="445"/>
                      </a:lnTo>
                      <a:lnTo>
                        <a:pt x="8" y="427"/>
                      </a:lnTo>
                      <a:lnTo>
                        <a:pt x="11" y="413"/>
                      </a:lnTo>
                      <a:lnTo>
                        <a:pt x="14" y="402"/>
                      </a:lnTo>
                      <a:lnTo>
                        <a:pt x="17" y="393"/>
                      </a:lnTo>
                      <a:lnTo>
                        <a:pt x="18" y="387"/>
                      </a:lnTo>
                      <a:lnTo>
                        <a:pt x="19" y="383"/>
                      </a:lnTo>
                      <a:lnTo>
                        <a:pt x="19" y="381"/>
                      </a:lnTo>
                      <a:lnTo>
                        <a:pt x="20" y="381"/>
                      </a:lnTo>
                      <a:lnTo>
                        <a:pt x="17" y="392"/>
                      </a:lnTo>
                    </a:path>
                  </a:pathLst>
                </a:custGeom>
                <a:noFill/>
                <a:ln w="12700" cap="rnd">
                  <a:solidFill>
                    <a:srgbClr val="081D58"/>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32" name="Freeform 65"/>
                <p:cNvSpPr>
                  <a:spLocks/>
                </p:cNvSpPr>
                <p:nvPr/>
              </p:nvSpPr>
              <p:spPr bwMode="auto">
                <a:xfrm>
                  <a:off x="816" y="2151"/>
                  <a:ext cx="103" cy="135"/>
                </a:xfrm>
                <a:custGeom>
                  <a:avLst/>
                  <a:gdLst>
                    <a:gd name="T0" fmla="*/ 0 w 103"/>
                    <a:gd name="T1" fmla="*/ 66 h 135"/>
                    <a:gd name="T2" fmla="*/ 62 w 103"/>
                    <a:gd name="T3" fmla="*/ 6 h 135"/>
                    <a:gd name="T4" fmla="*/ 63 w 103"/>
                    <a:gd name="T5" fmla="*/ 5 h 135"/>
                    <a:gd name="T6" fmla="*/ 66 w 103"/>
                    <a:gd name="T7" fmla="*/ 3 h 135"/>
                    <a:gd name="T8" fmla="*/ 70 w 103"/>
                    <a:gd name="T9" fmla="*/ 1 h 135"/>
                    <a:gd name="T10" fmla="*/ 75 w 103"/>
                    <a:gd name="T11" fmla="*/ 0 h 135"/>
                    <a:gd name="T12" fmla="*/ 80 w 103"/>
                    <a:gd name="T13" fmla="*/ 0 h 135"/>
                    <a:gd name="T14" fmla="*/ 87 w 103"/>
                    <a:gd name="T15" fmla="*/ 3 h 135"/>
                    <a:gd name="T16" fmla="*/ 92 w 103"/>
                    <a:gd name="T17" fmla="*/ 9 h 135"/>
                    <a:gd name="T18" fmla="*/ 97 w 103"/>
                    <a:gd name="T19" fmla="*/ 19 h 135"/>
                    <a:gd name="T20" fmla="*/ 100 w 103"/>
                    <a:gd name="T21" fmla="*/ 30 h 135"/>
                    <a:gd name="T22" fmla="*/ 102 w 103"/>
                    <a:gd name="T23" fmla="*/ 39 h 135"/>
                    <a:gd name="T24" fmla="*/ 102 w 103"/>
                    <a:gd name="T25" fmla="*/ 47 h 135"/>
                    <a:gd name="T26" fmla="*/ 100 w 103"/>
                    <a:gd name="T27" fmla="*/ 54 h 135"/>
                    <a:gd name="T28" fmla="*/ 98 w 103"/>
                    <a:gd name="T29" fmla="*/ 60 h 135"/>
                    <a:gd name="T30" fmla="*/ 97 w 103"/>
                    <a:gd name="T31" fmla="*/ 63 h 135"/>
                    <a:gd name="T32" fmla="*/ 95 w 103"/>
                    <a:gd name="T33" fmla="*/ 65 h 135"/>
                    <a:gd name="T34" fmla="*/ 95 w 103"/>
                    <a:gd name="T35" fmla="*/ 66 h 135"/>
                    <a:gd name="T36" fmla="*/ 93 w 103"/>
                    <a:gd name="T37" fmla="*/ 66 h 135"/>
                    <a:gd name="T38" fmla="*/ 89 w 103"/>
                    <a:gd name="T39" fmla="*/ 67 h 135"/>
                    <a:gd name="T40" fmla="*/ 84 w 103"/>
                    <a:gd name="T41" fmla="*/ 69 h 135"/>
                    <a:gd name="T42" fmla="*/ 77 w 103"/>
                    <a:gd name="T43" fmla="*/ 72 h 135"/>
                    <a:gd name="T44" fmla="*/ 71 w 103"/>
                    <a:gd name="T45" fmla="*/ 74 h 135"/>
                    <a:gd name="T46" fmla="*/ 65 w 103"/>
                    <a:gd name="T47" fmla="*/ 78 h 135"/>
                    <a:gd name="T48" fmla="*/ 60 w 103"/>
                    <a:gd name="T49" fmla="*/ 82 h 135"/>
                    <a:gd name="T50" fmla="*/ 57 w 103"/>
                    <a:gd name="T51" fmla="*/ 87 h 135"/>
                    <a:gd name="T52" fmla="*/ 55 w 103"/>
                    <a:gd name="T53" fmla="*/ 93 h 135"/>
                    <a:gd name="T54" fmla="*/ 50 w 103"/>
                    <a:gd name="T55" fmla="*/ 100 h 135"/>
                    <a:gd name="T56" fmla="*/ 46 w 103"/>
                    <a:gd name="T57" fmla="*/ 108 h 135"/>
                    <a:gd name="T58" fmla="*/ 40 w 103"/>
                    <a:gd name="T59" fmla="*/ 115 h 135"/>
                    <a:gd name="T60" fmla="*/ 36 w 103"/>
                    <a:gd name="T61" fmla="*/ 123 h 135"/>
                    <a:gd name="T62" fmla="*/ 31 w 103"/>
                    <a:gd name="T63" fmla="*/ 128 h 135"/>
                    <a:gd name="T64" fmla="*/ 28 w 103"/>
                    <a:gd name="T65" fmla="*/ 133 h 135"/>
                    <a:gd name="T66" fmla="*/ 27 w 103"/>
                    <a:gd name="T67" fmla="*/ 134 h 135"/>
                    <a:gd name="T68" fmla="*/ 0 w 103"/>
                    <a:gd name="T69" fmla="*/ 66 h 1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3"/>
                    <a:gd name="T106" fmla="*/ 0 h 135"/>
                    <a:gd name="T107" fmla="*/ 103 w 103"/>
                    <a:gd name="T108" fmla="*/ 135 h 1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3" h="135">
                      <a:moveTo>
                        <a:pt x="0" y="66"/>
                      </a:moveTo>
                      <a:lnTo>
                        <a:pt x="62" y="6"/>
                      </a:lnTo>
                      <a:lnTo>
                        <a:pt x="63" y="5"/>
                      </a:lnTo>
                      <a:lnTo>
                        <a:pt x="66" y="3"/>
                      </a:lnTo>
                      <a:lnTo>
                        <a:pt x="70" y="1"/>
                      </a:lnTo>
                      <a:lnTo>
                        <a:pt x="75" y="0"/>
                      </a:lnTo>
                      <a:lnTo>
                        <a:pt x="80" y="0"/>
                      </a:lnTo>
                      <a:lnTo>
                        <a:pt x="87" y="3"/>
                      </a:lnTo>
                      <a:lnTo>
                        <a:pt x="92" y="9"/>
                      </a:lnTo>
                      <a:lnTo>
                        <a:pt x="97" y="19"/>
                      </a:lnTo>
                      <a:lnTo>
                        <a:pt x="100" y="30"/>
                      </a:lnTo>
                      <a:lnTo>
                        <a:pt x="102" y="39"/>
                      </a:lnTo>
                      <a:lnTo>
                        <a:pt x="102" y="47"/>
                      </a:lnTo>
                      <a:lnTo>
                        <a:pt x="100" y="54"/>
                      </a:lnTo>
                      <a:lnTo>
                        <a:pt x="98" y="60"/>
                      </a:lnTo>
                      <a:lnTo>
                        <a:pt x="97" y="63"/>
                      </a:lnTo>
                      <a:lnTo>
                        <a:pt x="95" y="65"/>
                      </a:lnTo>
                      <a:lnTo>
                        <a:pt x="95" y="66"/>
                      </a:lnTo>
                      <a:lnTo>
                        <a:pt x="93" y="66"/>
                      </a:lnTo>
                      <a:lnTo>
                        <a:pt x="89" y="67"/>
                      </a:lnTo>
                      <a:lnTo>
                        <a:pt x="84" y="69"/>
                      </a:lnTo>
                      <a:lnTo>
                        <a:pt x="77" y="72"/>
                      </a:lnTo>
                      <a:lnTo>
                        <a:pt x="71" y="74"/>
                      </a:lnTo>
                      <a:lnTo>
                        <a:pt x="65" y="78"/>
                      </a:lnTo>
                      <a:lnTo>
                        <a:pt x="60" y="82"/>
                      </a:lnTo>
                      <a:lnTo>
                        <a:pt x="57" y="87"/>
                      </a:lnTo>
                      <a:lnTo>
                        <a:pt x="55" y="93"/>
                      </a:lnTo>
                      <a:lnTo>
                        <a:pt x="50" y="100"/>
                      </a:lnTo>
                      <a:lnTo>
                        <a:pt x="46" y="108"/>
                      </a:lnTo>
                      <a:lnTo>
                        <a:pt x="40" y="115"/>
                      </a:lnTo>
                      <a:lnTo>
                        <a:pt x="36" y="123"/>
                      </a:lnTo>
                      <a:lnTo>
                        <a:pt x="31" y="128"/>
                      </a:lnTo>
                      <a:lnTo>
                        <a:pt x="28" y="133"/>
                      </a:lnTo>
                      <a:lnTo>
                        <a:pt x="27" y="134"/>
                      </a:lnTo>
                      <a:lnTo>
                        <a:pt x="0" y="66"/>
                      </a:lnTo>
                    </a:path>
                  </a:pathLst>
                </a:custGeom>
                <a:solidFill>
                  <a:srgbClr val="063DE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33" name="Freeform 66"/>
                <p:cNvSpPr>
                  <a:spLocks/>
                </p:cNvSpPr>
                <p:nvPr/>
              </p:nvSpPr>
              <p:spPr bwMode="auto">
                <a:xfrm>
                  <a:off x="816" y="2151"/>
                  <a:ext cx="113" cy="145"/>
                </a:xfrm>
                <a:custGeom>
                  <a:avLst/>
                  <a:gdLst>
                    <a:gd name="T0" fmla="*/ 0 w 113"/>
                    <a:gd name="T1" fmla="*/ 71 h 145"/>
                    <a:gd name="T2" fmla="*/ 68 w 113"/>
                    <a:gd name="T3" fmla="*/ 6 h 145"/>
                    <a:gd name="T4" fmla="*/ 69 w 113"/>
                    <a:gd name="T5" fmla="*/ 5 h 145"/>
                    <a:gd name="T6" fmla="*/ 72 w 113"/>
                    <a:gd name="T7" fmla="*/ 3 h 145"/>
                    <a:gd name="T8" fmla="*/ 77 w 113"/>
                    <a:gd name="T9" fmla="*/ 1 h 145"/>
                    <a:gd name="T10" fmla="*/ 82 w 113"/>
                    <a:gd name="T11" fmla="*/ 0 h 145"/>
                    <a:gd name="T12" fmla="*/ 88 w 113"/>
                    <a:gd name="T13" fmla="*/ 0 h 145"/>
                    <a:gd name="T14" fmla="*/ 95 w 113"/>
                    <a:gd name="T15" fmla="*/ 3 h 145"/>
                    <a:gd name="T16" fmla="*/ 101 w 113"/>
                    <a:gd name="T17" fmla="*/ 10 h 145"/>
                    <a:gd name="T18" fmla="*/ 107 w 113"/>
                    <a:gd name="T19" fmla="*/ 20 h 145"/>
                    <a:gd name="T20" fmla="*/ 110 w 113"/>
                    <a:gd name="T21" fmla="*/ 32 h 145"/>
                    <a:gd name="T22" fmla="*/ 112 w 113"/>
                    <a:gd name="T23" fmla="*/ 42 h 145"/>
                    <a:gd name="T24" fmla="*/ 112 w 113"/>
                    <a:gd name="T25" fmla="*/ 51 h 145"/>
                    <a:gd name="T26" fmla="*/ 110 w 113"/>
                    <a:gd name="T27" fmla="*/ 58 h 145"/>
                    <a:gd name="T28" fmla="*/ 108 w 113"/>
                    <a:gd name="T29" fmla="*/ 64 h 145"/>
                    <a:gd name="T30" fmla="*/ 106 w 113"/>
                    <a:gd name="T31" fmla="*/ 68 h 145"/>
                    <a:gd name="T32" fmla="*/ 104 w 113"/>
                    <a:gd name="T33" fmla="*/ 70 h 145"/>
                    <a:gd name="T34" fmla="*/ 104 w 113"/>
                    <a:gd name="T35" fmla="*/ 71 h 145"/>
                    <a:gd name="T36" fmla="*/ 102 w 113"/>
                    <a:gd name="T37" fmla="*/ 71 h 145"/>
                    <a:gd name="T38" fmla="*/ 98 w 113"/>
                    <a:gd name="T39" fmla="*/ 72 h 145"/>
                    <a:gd name="T40" fmla="*/ 92 w 113"/>
                    <a:gd name="T41" fmla="*/ 74 h 145"/>
                    <a:gd name="T42" fmla="*/ 85 w 113"/>
                    <a:gd name="T43" fmla="*/ 77 h 145"/>
                    <a:gd name="T44" fmla="*/ 78 w 113"/>
                    <a:gd name="T45" fmla="*/ 80 h 145"/>
                    <a:gd name="T46" fmla="*/ 71 w 113"/>
                    <a:gd name="T47" fmla="*/ 84 h 145"/>
                    <a:gd name="T48" fmla="*/ 66 w 113"/>
                    <a:gd name="T49" fmla="*/ 88 h 145"/>
                    <a:gd name="T50" fmla="*/ 63 w 113"/>
                    <a:gd name="T51" fmla="*/ 93 h 145"/>
                    <a:gd name="T52" fmla="*/ 60 w 113"/>
                    <a:gd name="T53" fmla="*/ 100 h 145"/>
                    <a:gd name="T54" fmla="*/ 55 w 113"/>
                    <a:gd name="T55" fmla="*/ 107 h 145"/>
                    <a:gd name="T56" fmla="*/ 50 w 113"/>
                    <a:gd name="T57" fmla="*/ 116 h 145"/>
                    <a:gd name="T58" fmla="*/ 44 w 113"/>
                    <a:gd name="T59" fmla="*/ 124 h 145"/>
                    <a:gd name="T60" fmla="*/ 39 w 113"/>
                    <a:gd name="T61" fmla="*/ 132 h 145"/>
                    <a:gd name="T62" fmla="*/ 34 w 113"/>
                    <a:gd name="T63" fmla="*/ 138 h 145"/>
                    <a:gd name="T64" fmla="*/ 31 w 113"/>
                    <a:gd name="T65" fmla="*/ 143 h 145"/>
                    <a:gd name="T66" fmla="*/ 30 w 113"/>
                    <a:gd name="T67" fmla="*/ 144 h 145"/>
                    <a:gd name="T68" fmla="*/ 0 w 113"/>
                    <a:gd name="T69" fmla="*/ 71 h 1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
                    <a:gd name="T106" fmla="*/ 0 h 145"/>
                    <a:gd name="T107" fmla="*/ 113 w 113"/>
                    <a:gd name="T108" fmla="*/ 145 h 1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 h="145">
                      <a:moveTo>
                        <a:pt x="0" y="71"/>
                      </a:moveTo>
                      <a:lnTo>
                        <a:pt x="68" y="6"/>
                      </a:lnTo>
                      <a:lnTo>
                        <a:pt x="69" y="5"/>
                      </a:lnTo>
                      <a:lnTo>
                        <a:pt x="72" y="3"/>
                      </a:lnTo>
                      <a:lnTo>
                        <a:pt x="77" y="1"/>
                      </a:lnTo>
                      <a:lnTo>
                        <a:pt x="82" y="0"/>
                      </a:lnTo>
                      <a:lnTo>
                        <a:pt x="88" y="0"/>
                      </a:lnTo>
                      <a:lnTo>
                        <a:pt x="95" y="3"/>
                      </a:lnTo>
                      <a:lnTo>
                        <a:pt x="101" y="10"/>
                      </a:lnTo>
                      <a:lnTo>
                        <a:pt x="107" y="20"/>
                      </a:lnTo>
                      <a:lnTo>
                        <a:pt x="110" y="32"/>
                      </a:lnTo>
                      <a:lnTo>
                        <a:pt x="112" y="42"/>
                      </a:lnTo>
                      <a:lnTo>
                        <a:pt x="112" y="51"/>
                      </a:lnTo>
                      <a:lnTo>
                        <a:pt x="110" y="58"/>
                      </a:lnTo>
                      <a:lnTo>
                        <a:pt x="108" y="64"/>
                      </a:lnTo>
                      <a:lnTo>
                        <a:pt x="106" y="68"/>
                      </a:lnTo>
                      <a:lnTo>
                        <a:pt x="104" y="70"/>
                      </a:lnTo>
                      <a:lnTo>
                        <a:pt x="104" y="71"/>
                      </a:lnTo>
                      <a:lnTo>
                        <a:pt x="102" y="71"/>
                      </a:lnTo>
                      <a:lnTo>
                        <a:pt x="98" y="72"/>
                      </a:lnTo>
                      <a:lnTo>
                        <a:pt x="92" y="74"/>
                      </a:lnTo>
                      <a:lnTo>
                        <a:pt x="85" y="77"/>
                      </a:lnTo>
                      <a:lnTo>
                        <a:pt x="78" y="80"/>
                      </a:lnTo>
                      <a:lnTo>
                        <a:pt x="71" y="84"/>
                      </a:lnTo>
                      <a:lnTo>
                        <a:pt x="66" y="88"/>
                      </a:lnTo>
                      <a:lnTo>
                        <a:pt x="63" y="93"/>
                      </a:lnTo>
                      <a:lnTo>
                        <a:pt x="60" y="100"/>
                      </a:lnTo>
                      <a:lnTo>
                        <a:pt x="55" y="107"/>
                      </a:lnTo>
                      <a:lnTo>
                        <a:pt x="50" y="116"/>
                      </a:lnTo>
                      <a:lnTo>
                        <a:pt x="44" y="124"/>
                      </a:lnTo>
                      <a:lnTo>
                        <a:pt x="39" y="132"/>
                      </a:lnTo>
                      <a:lnTo>
                        <a:pt x="34" y="138"/>
                      </a:lnTo>
                      <a:lnTo>
                        <a:pt x="31" y="143"/>
                      </a:lnTo>
                      <a:lnTo>
                        <a:pt x="30" y="144"/>
                      </a:lnTo>
                      <a:lnTo>
                        <a:pt x="0" y="71"/>
                      </a:lnTo>
                    </a:path>
                  </a:pathLst>
                </a:custGeom>
                <a:noFill/>
                <a:ln w="12700" cap="rnd">
                  <a:solidFill>
                    <a:srgbClr val="081D58"/>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34" name="Freeform 67"/>
                <p:cNvSpPr>
                  <a:spLocks/>
                </p:cNvSpPr>
                <p:nvPr/>
              </p:nvSpPr>
              <p:spPr bwMode="auto">
                <a:xfrm>
                  <a:off x="851" y="2246"/>
                  <a:ext cx="59" cy="77"/>
                </a:xfrm>
                <a:custGeom>
                  <a:avLst/>
                  <a:gdLst>
                    <a:gd name="T0" fmla="*/ 5 w 59"/>
                    <a:gd name="T1" fmla="*/ 46 h 77"/>
                    <a:gd name="T2" fmla="*/ 36 w 59"/>
                    <a:gd name="T3" fmla="*/ 13 h 77"/>
                    <a:gd name="T4" fmla="*/ 36 w 59"/>
                    <a:gd name="T5" fmla="*/ 12 h 77"/>
                    <a:gd name="T6" fmla="*/ 37 w 59"/>
                    <a:gd name="T7" fmla="*/ 10 h 77"/>
                    <a:gd name="T8" fmla="*/ 38 w 59"/>
                    <a:gd name="T9" fmla="*/ 5 h 77"/>
                    <a:gd name="T10" fmla="*/ 39 w 59"/>
                    <a:gd name="T11" fmla="*/ 2 h 77"/>
                    <a:gd name="T12" fmla="*/ 42 w 59"/>
                    <a:gd name="T13" fmla="*/ 0 h 77"/>
                    <a:gd name="T14" fmla="*/ 44 w 59"/>
                    <a:gd name="T15" fmla="*/ 0 h 77"/>
                    <a:gd name="T16" fmla="*/ 48 w 59"/>
                    <a:gd name="T17" fmla="*/ 4 h 77"/>
                    <a:gd name="T18" fmla="*/ 52 w 59"/>
                    <a:gd name="T19" fmla="*/ 11 h 77"/>
                    <a:gd name="T20" fmla="*/ 55 w 59"/>
                    <a:gd name="T21" fmla="*/ 20 h 77"/>
                    <a:gd name="T22" fmla="*/ 57 w 59"/>
                    <a:gd name="T23" fmla="*/ 29 h 77"/>
                    <a:gd name="T24" fmla="*/ 58 w 59"/>
                    <a:gd name="T25" fmla="*/ 36 h 77"/>
                    <a:gd name="T26" fmla="*/ 57 w 59"/>
                    <a:gd name="T27" fmla="*/ 42 h 77"/>
                    <a:gd name="T28" fmla="*/ 56 w 59"/>
                    <a:gd name="T29" fmla="*/ 47 h 77"/>
                    <a:gd name="T30" fmla="*/ 55 w 59"/>
                    <a:gd name="T31" fmla="*/ 50 h 77"/>
                    <a:gd name="T32" fmla="*/ 55 w 59"/>
                    <a:gd name="T33" fmla="*/ 53 h 77"/>
                    <a:gd name="T34" fmla="*/ 54 w 59"/>
                    <a:gd name="T35" fmla="*/ 54 h 77"/>
                    <a:gd name="T36" fmla="*/ 0 w 59"/>
                    <a:gd name="T37" fmla="*/ 76 h 77"/>
                    <a:gd name="T38" fmla="*/ 5 w 59"/>
                    <a:gd name="T39" fmla="*/ 46 h 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77"/>
                    <a:gd name="T62" fmla="*/ 59 w 59"/>
                    <a:gd name="T63" fmla="*/ 77 h 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77">
                      <a:moveTo>
                        <a:pt x="5" y="46"/>
                      </a:moveTo>
                      <a:lnTo>
                        <a:pt x="36" y="13"/>
                      </a:lnTo>
                      <a:lnTo>
                        <a:pt x="36" y="12"/>
                      </a:lnTo>
                      <a:lnTo>
                        <a:pt x="37" y="10"/>
                      </a:lnTo>
                      <a:lnTo>
                        <a:pt x="38" y="5"/>
                      </a:lnTo>
                      <a:lnTo>
                        <a:pt x="39" y="2"/>
                      </a:lnTo>
                      <a:lnTo>
                        <a:pt x="42" y="0"/>
                      </a:lnTo>
                      <a:lnTo>
                        <a:pt x="44" y="0"/>
                      </a:lnTo>
                      <a:lnTo>
                        <a:pt x="48" y="4"/>
                      </a:lnTo>
                      <a:lnTo>
                        <a:pt x="52" y="11"/>
                      </a:lnTo>
                      <a:lnTo>
                        <a:pt x="55" y="20"/>
                      </a:lnTo>
                      <a:lnTo>
                        <a:pt x="57" y="29"/>
                      </a:lnTo>
                      <a:lnTo>
                        <a:pt x="58" y="36"/>
                      </a:lnTo>
                      <a:lnTo>
                        <a:pt x="57" y="42"/>
                      </a:lnTo>
                      <a:lnTo>
                        <a:pt x="56" y="47"/>
                      </a:lnTo>
                      <a:lnTo>
                        <a:pt x="55" y="50"/>
                      </a:lnTo>
                      <a:lnTo>
                        <a:pt x="55" y="53"/>
                      </a:lnTo>
                      <a:lnTo>
                        <a:pt x="54" y="54"/>
                      </a:lnTo>
                      <a:lnTo>
                        <a:pt x="0" y="76"/>
                      </a:lnTo>
                      <a:lnTo>
                        <a:pt x="5" y="46"/>
                      </a:lnTo>
                    </a:path>
                  </a:pathLst>
                </a:custGeom>
                <a:solidFill>
                  <a:srgbClr val="063DE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35" name="Freeform 68"/>
                <p:cNvSpPr>
                  <a:spLocks/>
                </p:cNvSpPr>
                <p:nvPr/>
              </p:nvSpPr>
              <p:spPr bwMode="auto">
                <a:xfrm>
                  <a:off x="851" y="2246"/>
                  <a:ext cx="69" cy="87"/>
                </a:xfrm>
                <a:custGeom>
                  <a:avLst/>
                  <a:gdLst>
                    <a:gd name="T0" fmla="*/ 6 w 69"/>
                    <a:gd name="T1" fmla="*/ 52 h 87"/>
                    <a:gd name="T2" fmla="*/ 42 w 69"/>
                    <a:gd name="T3" fmla="*/ 15 h 87"/>
                    <a:gd name="T4" fmla="*/ 42 w 69"/>
                    <a:gd name="T5" fmla="*/ 14 h 87"/>
                    <a:gd name="T6" fmla="*/ 43 w 69"/>
                    <a:gd name="T7" fmla="*/ 11 h 87"/>
                    <a:gd name="T8" fmla="*/ 44 w 69"/>
                    <a:gd name="T9" fmla="*/ 6 h 87"/>
                    <a:gd name="T10" fmla="*/ 46 w 69"/>
                    <a:gd name="T11" fmla="*/ 2 h 87"/>
                    <a:gd name="T12" fmla="*/ 49 w 69"/>
                    <a:gd name="T13" fmla="*/ 0 h 87"/>
                    <a:gd name="T14" fmla="*/ 52 w 69"/>
                    <a:gd name="T15" fmla="*/ 0 h 87"/>
                    <a:gd name="T16" fmla="*/ 56 w 69"/>
                    <a:gd name="T17" fmla="*/ 4 h 87"/>
                    <a:gd name="T18" fmla="*/ 61 w 69"/>
                    <a:gd name="T19" fmla="*/ 12 h 87"/>
                    <a:gd name="T20" fmla="*/ 65 w 69"/>
                    <a:gd name="T21" fmla="*/ 23 h 87"/>
                    <a:gd name="T22" fmla="*/ 67 w 69"/>
                    <a:gd name="T23" fmla="*/ 33 h 87"/>
                    <a:gd name="T24" fmla="*/ 68 w 69"/>
                    <a:gd name="T25" fmla="*/ 41 h 87"/>
                    <a:gd name="T26" fmla="*/ 67 w 69"/>
                    <a:gd name="T27" fmla="*/ 48 h 87"/>
                    <a:gd name="T28" fmla="*/ 66 w 69"/>
                    <a:gd name="T29" fmla="*/ 53 h 87"/>
                    <a:gd name="T30" fmla="*/ 65 w 69"/>
                    <a:gd name="T31" fmla="*/ 57 h 87"/>
                    <a:gd name="T32" fmla="*/ 64 w 69"/>
                    <a:gd name="T33" fmla="*/ 60 h 87"/>
                    <a:gd name="T34" fmla="*/ 63 w 69"/>
                    <a:gd name="T35" fmla="*/ 61 h 87"/>
                    <a:gd name="T36" fmla="*/ 0 w 69"/>
                    <a:gd name="T37" fmla="*/ 86 h 87"/>
                    <a:gd name="T38" fmla="*/ 6 w 69"/>
                    <a:gd name="T39" fmla="*/ 52 h 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
                    <a:gd name="T61" fmla="*/ 0 h 87"/>
                    <a:gd name="T62" fmla="*/ 69 w 69"/>
                    <a:gd name="T63" fmla="*/ 87 h 8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 h="87">
                      <a:moveTo>
                        <a:pt x="6" y="52"/>
                      </a:moveTo>
                      <a:lnTo>
                        <a:pt x="42" y="15"/>
                      </a:lnTo>
                      <a:lnTo>
                        <a:pt x="42" y="14"/>
                      </a:lnTo>
                      <a:lnTo>
                        <a:pt x="43" y="11"/>
                      </a:lnTo>
                      <a:lnTo>
                        <a:pt x="44" y="6"/>
                      </a:lnTo>
                      <a:lnTo>
                        <a:pt x="46" y="2"/>
                      </a:lnTo>
                      <a:lnTo>
                        <a:pt x="49" y="0"/>
                      </a:lnTo>
                      <a:lnTo>
                        <a:pt x="52" y="0"/>
                      </a:lnTo>
                      <a:lnTo>
                        <a:pt x="56" y="4"/>
                      </a:lnTo>
                      <a:lnTo>
                        <a:pt x="61" y="12"/>
                      </a:lnTo>
                      <a:lnTo>
                        <a:pt x="65" y="23"/>
                      </a:lnTo>
                      <a:lnTo>
                        <a:pt x="67" y="33"/>
                      </a:lnTo>
                      <a:lnTo>
                        <a:pt x="68" y="41"/>
                      </a:lnTo>
                      <a:lnTo>
                        <a:pt x="67" y="48"/>
                      </a:lnTo>
                      <a:lnTo>
                        <a:pt x="66" y="53"/>
                      </a:lnTo>
                      <a:lnTo>
                        <a:pt x="65" y="57"/>
                      </a:lnTo>
                      <a:lnTo>
                        <a:pt x="64" y="60"/>
                      </a:lnTo>
                      <a:lnTo>
                        <a:pt x="63" y="61"/>
                      </a:lnTo>
                      <a:lnTo>
                        <a:pt x="0" y="86"/>
                      </a:lnTo>
                      <a:lnTo>
                        <a:pt x="6" y="52"/>
                      </a:lnTo>
                    </a:path>
                  </a:pathLst>
                </a:custGeom>
                <a:noFill/>
                <a:ln w="12700" cap="rnd">
                  <a:solidFill>
                    <a:srgbClr val="081D58"/>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36" name="Freeform 69"/>
                <p:cNvSpPr>
                  <a:spLocks/>
                </p:cNvSpPr>
                <p:nvPr/>
              </p:nvSpPr>
              <p:spPr bwMode="auto">
                <a:xfrm>
                  <a:off x="862" y="2346"/>
                  <a:ext cx="155" cy="209"/>
                </a:xfrm>
                <a:custGeom>
                  <a:avLst/>
                  <a:gdLst>
                    <a:gd name="T0" fmla="*/ 0 w 155"/>
                    <a:gd name="T1" fmla="*/ 3 h 209"/>
                    <a:gd name="T2" fmla="*/ 3 w 155"/>
                    <a:gd name="T3" fmla="*/ 3 h 209"/>
                    <a:gd name="T4" fmla="*/ 9 w 155"/>
                    <a:gd name="T5" fmla="*/ 2 h 209"/>
                    <a:gd name="T6" fmla="*/ 18 w 155"/>
                    <a:gd name="T7" fmla="*/ 2 h 209"/>
                    <a:gd name="T8" fmla="*/ 29 w 155"/>
                    <a:gd name="T9" fmla="*/ 1 h 209"/>
                    <a:gd name="T10" fmla="*/ 39 w 155"/>
                    <a:gd name="T11" fmla="*/ 0 h 209"/>
                    <a:gd name="T12" fmla="*/ 50 w 155"/>
                    <a:gd name="T13" fmla="*/ 1 h 209"/>
                    <a:gd name="T14" fmla="*/ 57 w 155"/>
                    <a:gd name="T15" fmla="*/ 1 h 209"/>
                    <a:gd name="T16" fmla="*/ 62 w 155"/>
                    <a:gd name="T17" fmla="*/ 3 h 209"/>
                    <a:gd name="T18" fmla="*/ 69 w 155"/>
                    <a:gd name="T19" fmla="*/ 10 h 209"/>
                    <a:gd name="T20" fmla="*/ 74 w 155"/>
                    <a:gd name="T21" fmla="*/ 17 h 209"/>
                    <a:gd name="T22" fmla="*/ 79 w 155"/>
                    <a:gd name="T23" fmla="*/ 25 h 209"/>
                    <a:gd name="T24" fmla="*/ 83 w 155"/>
                    <a:gd name="T25" fmla="*/ 33 h 209"/>
                    <a:gd name="T26" fmla="*/ 87 w 155"/>
                    <a:gd name="T27" fmla="*/ 41 h 209"/>
                    <a:gd name="T28" fmla="*/ 93 w 155"/>
                    <a:gd name="T29" fmla="*/ 50 h 209"/>
                    <a:gd name="T30" fmla="*/ 100 w 155"/>
                    <a:gd name="T31" fmla="*/ 57 h 209"/>
                    <a:gd name="T32" fmla="*/ 109 w 155"/>
                    <a:gd name="T33" fmla="*/ 65 h 209"/>
                    <a:gd name="T34" fmla="*/ 118 w 155"/>
                    <a:gd name="T35" fmla="*/ 73 h 209"/>
                    <a:gd name="T36" fmla="*/ 127 w 155"/>
                    <a:gd name="T37" fmla="*/ 81 h 209"/>
                    <a:gd name="T38" fmla="*/ 135 w 155"/>
                    <a:gd name="T39" fmla="*/ 91 h 209"/>
                    <a:gd name="T40" fmla="*/ 143 w 155"/>
                    <a:gd name="T41" fmla="*/ 101 h 209"/>
                    <a:gd name="T42" fmla="*/ 148 w 155"/>
                    <a:gd name="T43" fmla="*/ 112 h 209"/>
                    <a:gd name="T44" fmla="*/ 152 w 155"/>
                    <a:gd name="T45" fmla="*/ 121 h 209"/>
                    <a:gd name="T46" fmla="*/ 154 w 155"/>
                    <a:gd name="T47" fmla="*/ 132 h 209"/>
                    <a:gd name="T48" fmla="*/ 154 w 155"/>
                    <a:gd name="T49" fmla="*/ 141 h 209"/>
                    <a:gd name="T50" fmla="*/ 150 w 155"/>
                    <a:gd name="T51" fmla="*/ 161 h 209"/>
                    <a:gd name="T52" fmla="*/ 149 w 155"/>
                    <a:gd name="T53" fmla="*/ 178 h 209"/>
                    <a:gd name="T54" fmla="*/ 148 w 155"/>
                    <a:gd name="T55" fmla="*/ 193 h 209"/>
                    <a:gd name="T56" fmla="*/ 147 w 155"/>
                    <a:gd name="T57" fmla="*/ 202 h 209"/>
                    <a:gd name="T58" fmla="*/ 146 w 155"/>
                    <a:gd name="T59" fmla="*/ 208 h 209"/>
                    <a:gd name="T60" fmla="*/ 141 w 155"/>
                    <a:gd name="T61" fmla="*/ 208 h 209"/>
                    <a:gd name="T62" fmla="*/ 133 w 155"/>
                    <a:gd name="T63" fmla="*/ 202 h 209"/>
                    <a:gd name="T64" fmla="*/ 121 w 155"/>
                    <a:gd name="T65" fmla="*/ 192 h 209"/>
                    <a:gd name="T66" fmla="*/ 114 w 155"/>
                    <a:gd name="T67" fmla="*/ 185 h 209"/>
                    <a:gd name="T68" fmla="*/ 108 w 155"/>
                    <a:gd name="T69" fmla="*/ 182 h 209"/>
                    <a:gd name="T70" fmla="*/ 104 w 155"/>
                    <a:gd name="T71" fmla="*/ 182 h 209"/>
                    <a:gd name="T72" fmla="*/ 101 w 155"/>
                    <a:gd name="T73" fmla="*/ 182 h 209"/>
                    <a:gd name="T74" fmla="*/ 98 w 155"/>
                    <a:gd name="T75" fmla="*/ 182 h 209"/>
                    <a:gd name="T76" fmla="*/ 91 w 155"/>
                    <a:gd name="T77" fmla="*/ 178 h 209"/>
                    <a:gd name="T78" fmla="*/ 83 w 155"/>
                    <a:gd name="T79" fmla="*/ 171 h 209"/>
                    <a:gd name="T80" fmla="*/ 69 w 155"/>
                    <a:gd name="T81" fmla="*/ 156 h 209"/>
                    <a:gd name="T82" fmla="*/ 55 w 155"/>
                    <a:gd name="T83" fmla="*/ 140 h 209"/>
                    <a:gd name="T84" fmla="*/ 43 w 155"/>
                    <a:gd name="T85" fmla="*/ 127 h 209"/>
                    <a:gd name="T86" fmla="*/ 34 w 155"/>
                    <a:gd name="T87" fmla="*/ 116 h 209"/>
                    <a:gd name="T88" fmla="*/ 26 w 155"/>
                    <a:gd name="T89" fmla="*/ 109 h 209"/>
                    <a:gd name="T90" fmla="*/ 20 w 155"/>
                    <a:gd name="T91" fmla="*/ 103 h 209"/>
                    <a:gd name="T92" fmla="*/ 16 w 155"/>
                    <a:gd name="T93" fmla="*/ 99 h 209"/>
                    <a:gd name="T94" fmla="*/ 14 w 155"/>
                    <a:gd name="T95" fmla="*/ 98 h 209"/>
                    <a:gd name="T96" fmla="*/ 13 w 155"/>
                    <a:gd name="T97" fmla="*/ 97 h 209"/>
                    <a:gd name="T98" fmla="*/ 0 w 155"/>
                    <a:gd name="T99" fmla="*/ 3 h 2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5"/>
                    <a:gd name="T151" fmla="*/ 0 h 209"/>
                    <a:gd name="T152" fmla="*/ 155 w 155"/>
                    <a:gd name="T153" fmla="*/ 209 h 2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5" h="209">
                      <a:moveTo>
                        <a:pt x="0" y="3"/>
                      </a:moveTo>
                      <a:lnTo>
                        <a:pt x="3" y="3"/>
                      </a:lnTo>
                      <a:lnTo>
                        <a:pt x="9" y="2"/>
                      </a:lnTo>
                      <a:lnTo>
                        <a:pt x="18" y="2"/>
                      </a:lnTo>
                      <a:lnTo>
                        <a:pt x="29" y="1"/>
                      </a:lnTo>
                      <a:lnTo>
                        <a:pt x="39" y="0"/>
                      </a:lnTo>
                      <a:lnTo>
                        <a:pt x="50" y="1"/>
                      </a:lnTo>
                      <a:lnTo>
                        <a:pt x="57" y="1"/>
                      </a:lnTo>
                      <a:lnTo>
                        <a:pt x="62" y="3"/>
                      </a:lnTo>
                      <a:lnTo>
                        <a:pt x="69" y="10"/>
                      </a:lnTo>
                      <a:lnTo>
                        <a:pt x="74" y="17"/>
                      </a:lnTo>
                      <a:lnTo>
                        <a:pt x="79" y="25"/>
                      </a:lnTo>
                      <a:lnTo>
                        <a:pt x="83" y="33"/>
                      </a:lnTo>
                      <a:lnTo>
                        <a:pt x="87" y="41"/>
                      </a:lnTo>
                      <a:lnTo>
                        <a:pt x="93" y="50"/>
                      </a:lnTo>
                      <a:lnTo>
                        <a:pt x="100" y="57"/>
                      </a:lnTo>
                      <a:lnTo>
                        <a:pt x="109" y="65"/>
                      </a:lnTo>
                      <a:lnTo>
                        <a:pt x="118" y="73"/>
                      </a:lnTo>
                      <a:lnTo>
                        <a:pt x="127" y="81"/>
                      </a:lnTo>
                      <a:lnTo>
                        <a:pt x="135" y="91"/>
                      </a:lnTo>
                      <a:lnTo>
                        <a:pt x="143" y="101"/>
                      </a:lnTo>
                      <a:lnTo>
                        <a:pt x="148" y="112"/>
                      </a:lnTo>
                      <a:lnTo>
                        <a:pt x="152" y="121"/>
                      </a:lnTo>
                      <a:lnTo>
                        <a:pt x="154" y="132"/>
                      </a:lnTo>
                      <a:lnTo>
                        <a:pt x="154" y="141"/>
                      </a:lnTo>
                      <a:lnTo>
                        <a:pt x="150" y="161"/>
                      </a:lnTo>
                      <a:lnTo>
                        <a:pt x="149" y="178"/>
                      </a:lnTo>
                      <a:lnTo>
                        <a:pt x="148" y="193"/>
                      </a:lnTo>
                      <a:lnTo>
                        <a:pt x="147" y="202"/>
                      </a:lnTo>
                      <a:lnTo>
                        <a:pt x="146" y="208"/>
                      </a:lnTo>
                      <a:lnTo>
                        <a:pt x="141" y="208"/>
                      </a:lnTo>
                      <a:lnTo>
                        <a:pt x="133" y="202"/>
                      </a:lnTo>
                      <a:lnTo>
                        <a:pt x="121" y="192"/>
                      </a:lnTo>
                      <a:lnTo>
                        <a:pt x="114" y="185"/>
                      </a:lnTo>
                      <a:lnTo>
                        <a:pt x="108" y="182"/>
                      </a:lnTo>
                      <a:lnTo>
                        <a:pt x="104" y="182"/>
                      </a:lnTo>
                      <a:lnTo>
                        <a:pt x="101" y="182"/>
                      </a:lnTo>
                      <a:lnTo>
                        <a:pt x="98" y="182"/>
                      </a:lnTo>
                      <a:lnTo>
                        <a:pt x="91" y="178"/>
                      </a:lnTo>
                      <a:lnTo>
                        <a:pt x="83" y="171"/>
                      </a:lnTo>
                      <a:lnTo>
                        <a:pt x="69" y="156"/>
                      </a:lnTo>
                      <a:lnTo>
                        <a:pt x="55" y="140"/>
                      </a:lnTo>
                      <a:lnTo>
                        <a:pt x="43" y="127"/>
                      </a:lnTo>
                      <a:lnTo>
                        <a:pt x="34" y="116"/>
                      </a:lnTo>
                      <a:lnTo>
                        <a:pt x="26" y="109"/>
                      </a:lnTo>
                      <a:lnTo>
                        <a:pt x="20" y="103"/>
                      </a:lnTo>
                      <a:lnTo>
                        <a:pt x="16" y="99"/>
                      </a:lnTo>
                      <a:lnTo>
                        <a:pt x="14" y="98"/>
                      </a:lnTo>
                      <a:lnTo>
                        <a:pt x="13" y="97"/>
                      </a:lnTo>
                      <a:lnTo>
                        <a:pt x="0" y="3"/>
                      </a:lnTo>
                    </a:path>
                  </a:pathLst>
                </a:custGeom>
                <a:solidFill>
                  <a:srgbClr val="063DE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37" name="Freeform 70"/>
                <p:cNvSpPr>
                  <a:spLocks/>
                </p:cNvSpPr>
                <p:nvPr/>
              </p:nvSpPr>
              <p:spPr bwMode="auto">
                <a:xfrm>
                  <a:off x="137" y="2357"/>
                  <a:ext cx="420" cy="698"/>
                </a:xfrm>
                <a:custGeom>
                  <a:avLst/>
                  <a:gdLst>
                    <a:gd name="T0" fmla="*/ 236 w 420"/>
                    <a:gd name="T1" fmla="*/ 16 h 698"/>
                    <a:gd name="T2" fmla="*/ 216 w 420"/>
                    <a:gd name="T3" fmla="*/ 4 h 698"/>
                    <a:gd name="T4" fmla="*/ 191 w 420"/>
                    <a:gd name="T5" fmla="*/ 1 h 698"/>
                    <a:gd name="T6" fmla="*/ 159 w 420"/>
                    <a:gd name="T7" fmla="*/ 18 h 698"/>
                    <a:gd name="T8" fmla="*/ 118 w 420"/>
                    <a:gd name="T9" fmla="*/ 57 h 698"/>
                    <a:gd name="T10" fmla="*/ 94 w 420"/>
                    <a:gd name="T11" fmla="*/ 86 h 698"/>
                    <a:gd name="T12" fmla="*/ 79 w 420"/>
                    <a:gd name="T13" fmla="*/ 105 h 698"/>
                    <a:gd name="T14" fmla="*/ 63 w 420"/>
                    <a:gd name="T15" fmla="*/ 118 h 698"/>
                    <a:gd name="T16" fmla="*/ 42 w 420"/>
                    <a:gd name="T17" fmla="*/ 134 h 698"/>
                    <a:gd name="T18" fmla="*/ 29 w 420"/>
                    <a:gd name="T19" fmla="*/ 153 h 698"/>
                    <a:gd name="T20" fmla="*/ 23 w 420"/>
                    <a:gd name="T21" fmla="*/ 186 h 698"/>
                    <a:gd name="T22" fmla="*/ 19 w 420"/>
                    <a:gd name="T23" fmla="*/ 246 h 698"/>
                    <a:gd name="T24" fmla="*/ 11 w 420"/>
                    <a:gd name="T25" fmla="*/ 315 h 698"/>
                    <a:gd name="T26" fmla="*/ 4 w 420"/>
                    <a:gd name="T27" fmla="*/ 348 h 698"/>
                    <a:gd name="T28" fmla="*/ 0 w 420"/>
                    <a:gd name="T29" fmla="*/ 379 h 698"/>
                    <a:gd name="T30" fmla="*/ 2 w 420"/>
                    <a:gd name="T31" fmla="*/ 432 h 698"/>
                    <a:gd name="T32" fmla="*/ 9 w 420"/>
                    <a:gd name="T33" fmla="*/ 489 h 698"/>
                    <a:gd name="T34" fmla="*/ 15 w 420"/>
                    <a:gd name="T35" fmla="*/ 518 h 698"/>
                    <a:gd name="T36" fmla="*/ 25 w 420"/>
                    <a:gd name="T37" fmla="*/ 548 h 698"/>
                    <a:gd name="T38" fmla="*/ 43 w 420"/>
                    <a:gd name="T39" fmla="*/ 586 h 698"/>
                    <a:gd name="T40" fmla="*/ 67 w 420"/>
                    <a:gd name="T41" fmla="*/ 632 h 698"/>
                    <a:gd name="T42" fmla="*/ 89 w 420"/>
                    <a:gd name="T43" fmla="*/ 665 h 698"/>
                    <a:gd name="T44" fmla="*/ 112 w 420"/>
                    <a:gd name="T45" fmla="*/ 686 h 698"/>
                    <a:gd name="T46" fmla="*/ 147 w 420"/>
                    <a:gd name="T47" fmla="*/ 695 h 698"/>
                    <a:gd name="T48" fmla="*/ 189 w 420"/>
                    <a:gd name="T49" fmla="*/ 697 h 698"/>
                    <a:gd name="T50" fmla="*/ 205 w 420"/>
                    <a:gd name="T51" fmla="*/ 689 h 698"/>
                    <a:gd name="T52" fmla="*/ 205 w 420"/>
                    <a:gd name="T53" fmla="*/ 665 h 698"/>
                    <a:gd name="T54" fmla="*/ 196 w 420"/>
                    <a:gd name="T55" fmla="*/ 622 h 698"/>
                    <a:gd name="T56" fmla="*/ 188 w 420"/>
                    <a:gd name="T57" fmla="*/ 561 h 698"/>
                    <a:gd name="T58" fmla="*/ 184 w 420"/>
                    <a:gd name="T59" fmla="*/ 520 h 698"/>
                    <a:gd name="T60" fmla="*/ 189 w 420"/>
                    <a:gd name="T61" fmla="*/ 492 h 698"/>
                    <a:gd name="T62" fmla="*/ 209 w 420"/>
                    <a:gd name="T63" fmla="*/ 461 h 698"/>
                    <a:gd name="T64" fmla="*/ 244 w 420"/>
                    <a:gd name="T65" fmla="*/ 420 h 698"/>
                    <a:gd name="T66" fmla="*/ 272 w 420"/>
                    <a:gd name="T67" fmla="*/ 389 h 698"/>
                    <a:gd name="T68" fmla="*/ 296 w 420"/>
                    <a:gd name="T69" fmla="*/ 361 h 698"/>
                    <a:gd name="T70" fmla="*/ 322 w 420"/>
                    <a:gd name="T71" fmla="*/ 320 h 698"/>
                    <a:gd name="T72" fmla="*/ 356 w 420"/>
                    <a:gd name="T73" fmla="*/ 259 h 698"/>
                    <a:gd name="T74" fmla="*/ 386 w 420"/>
                    <a:gd name="T75" fmla="*/ 214 h 698"/>
                    <a:gd name="T76" fmla="*/ 406 w 420"/>
                    <a:gd name="T77" fmla="*/ 179 h 698"/>
                    <a:gd name="T78" fmla="*/ 418 w 420"/>
                    <a:gd name="T79" fmla="*/ 140 h 698"/>
                    <a:gd name="T80" fmla="*/ 419 w 420"/>
                    <a:gd name="T81" fmla="*/ 89 h 698"/>
                    <a:gd name="T82" fmla="*/ 414 w 420"/>
                    <a:gd name="T83" fmla="*/ 49 h 698"/>
                    <a:gd name="T84" fmla="*/ 403 w 420"/>
                    <a:gd name="T85" fmla="*/ 27 h 698"/>
                    <a:gd name="T86" fmla="*/ 383 w 420"/>
                    <a:gd name="T87" fmla="*/ 19 h 698"/>
                    <a:gd name="T88" fmla="*/ 354 w 420"/>
                    <a:gd name="T89" fmla="*/ 23 h 698"/>
                    <a:gd name="T90" fmla="*/ 331 w 420"/>
                    <a:gd name="T91" fmla="*/ 27 h 698"/>
                    <a:gd name="T92" fmla="*/ 313 w 420"/>
                    <a:gd name="T93" fmla="*/ 26 h 698"/>
                    <a:gd name="T94" fmla="*/ 291 w 420"/>
                    <a:gd name="T95" fmla="*/ 20 h 698"/>
                    <a:gd name="T96" fmla="*/ 265 w 420"/>
                    <a:gd name="T97" fmla="*/ 10 h 698"/>
                    <a:gd name="T98" fmla="*/ 250 w 420"/>
                    <a:gd name="T99" fmla="*/ 10 h 698"/>
                    <a:gd name="T100" fmla="*/ 246 w 420"/>
                    <a:gd name="T101" fmla="*/ 16 h 698"/>
                    <a:gd name="T102" fmla="*/ 247 w 420"/>
                    <a:gd name="T103" fmla="*/ 22 h 6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20"/>
                    <a:gd name="T157" fmla="*/ 0 h 698"/>
                    <a:gd name="T158" fmla="*/ 420 w 420"/>
                    <a:gd name="T159" fmla="*/ 698 h 6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20" h="698">
                      <a:moveTo>
                        <a:pt x="248" y="23"/>
                      </a:moveTo>
                      <a:lnTo>
                        <a:pt x="236" y="16"/>
                      </a:lnTo>
                      <a:lnTo>
                        <a:pt x="226" y="9"/>
                      </a:lnTo>
                      <a:lnTo>
                        <a:pt x="216" y="4"/>
                      </a:lnTo>
                      <a:lnTo>
                        <a:pt x="204" y="0"/>
                      </a:lnTo>
                      <a:lnTo>
                        <a:pt x="191" y="1"/>
                      </a:lnTo>
                      <a:lnTo>
                        <a:pt x="177" y="6"/>
                      </a:lnTo>
                      <a:lnTo>
                        <a:pt x="159" y="18"/>
                      </a:lnTo>
                      <a:lnTo>
                        <a:pt x="139" y="36"/>
                      </a:lnTo>
                      <a:lnTo>
                        <a:pt x="118" y="57"/>
                      </a:lnTo>
                      <a:lnTo>
                        <a:pt x="105" y="73"/>
                      </a:lnTo>
                      <a:lnTo>
                        <a:pt x="94" y="86"/>
                      </a:lnTo>
                      <a:lnTo>
                        <a:pt x="86" y="96"/>
                      </a:lnTo>
                      <a:lnTo>
                        <a:pt x="79" y="105"/>
                      </a:lnTo>
                      <a:lnTo>
                        <a:pt x="72" y="111"/>
                      </a:lnTo>
                      <a:lnTo>
                        <a:pt x="63" y="118"/>
                      </a:lnTo>
                      <a:lnTo>
                        <a:pt x="53" y="126"/>
                      </a:lnTo>
                      <a:lnTo>
                        <a:pt x="42" y="134"/>
                      </a:lnTo>
                      <a:lnTo>
                        <a:pt x="34" y="143"/>
                      </a:lnTo>
                      <a:lnTo>
                        <a:pt x="29" y="153"/>
                      </a:lnTo>
                      <a:lnTo>
                        <a:pt x="25" y="168"/>
                      </a:lnTo>
                      <a:lnTo>
                        <a:pt x="23" y="186"/>
                      </a:lnTo>
                      <a:lnTo>
                        <a:pt x="21" y="212"/>
                      </a:lnTo>
                      <a:lnTo>
                        <a:pt x="19" y="246"/>
                      </a:lnTo>
                      <a:lnTo>
                        <a:pt x="15" y="290"/>
                      </a:lnTo>
                      <a:lnTo>
                        <a:pt x="11" y="315"/>
                      </a:lnTo>
                      <a:lnTo>
                        <a:pt x="8" y="333"/>
                      </a:lnTo>
                      <a:lnTo>
                        <a:pt x="4" y="348"/>
                      </a:lnTo>
                      <a:lnTo>
                        <a:pt x="2" y="362"/>
                      </a:lnTo>
                      <a:lnTo>
                        <a:pt x="0" y="379"/>
                      </a:lnTo>
                      <a:lnTo>
                        <a:pt x="0" y="400"/>
                      </a:lnTo>
                      <a:lnTo>
                        <a:pt x="2" y="432"/>
                      </a:lnTo>
                      <a:lnTo>
                        <a:pt x="7" y="474"/>
                      </a:lnTo>
                      <a:lnTo>
                        <a:pt x="9" y="489"/>
                      </a:lnTo>
                      <a:lnTo>
                        <a:pt x="12" y="504"/>
                      </a:lnTo>
                      <a:lnTo>
                        <a:pt x="15" y="518"/>
                      </a:lnTo>
                      <a:lnTo>
                        <a:pt x="20" y="532"/>
                      </a:lnTo>
                      <a:lnTo>
                        <a:pt x="25" y="548"/>
                      </a:lnTo>
                      <a:lnTo>
                        <a:pt x="34" y="566"/>
                      </a:lnTo>
                      <a:lnTo>
                        <a:pt x="43" y="586"/>
                      </a:lnTo>
                      <a:lnTo>
                        <a:pt x="56" y="609"/>
                      </a:lnTo>
                      <a:lnTo>
                        <a:pt x="67" y="632"/>
                      </a:lnTo>
                      <a:lnTo>
                        <a:pt x="78" y="651"/>
                      </a:lnTo>
                      <a:lnTo>
                        <a:pt x="89" y="665"/>
                      </a:lnTo>
                      <a:lnTo>
                        <a:pt x="100" y="677"/>
                      </a:lnTo>
                      <a:lnTo>
                        <a:pt x="112" y="686"/>
                      </a:lnTo>
                      <a:lnTo>
                        <a:pt x="128" y="692"/>
                      </a:lnTo>
                      <a:lnTo>
                        <a:pt x="147" y="695"/>
                      </a:lnTo>
                      <a:lnTo>
                        <a:pt x="170" y="697"/>
                      </a:lnTo>
                      <a:lnTo>
                        <a:pt x="189" y="697"/>
                      </a:lnTo>
                      <a:lnTo>
                        <a:pt x="199" y="694"/>
                      </a:lnTo>
                      <a:lnTo>
                        <a:pt x="205" y="689"/>
                      </a:lnTo>
                      <a:lnTo>
                        <a:pt x="207" y="679"/>
                      </a:lnTo>
                      <a:lnTo>
                        <a:pt x="205" y="665"/>
                      </a:lnTo>
                      <a:lnTo>
                        <a:pt x="201" y="647"/>
                      </a:lnTo>
                      <a:lnTo>
                        <a:pt x="196" y="622"/>
                      </a:lnTo>
                      <a:lnTo>
                        <a:pt x="191" y="592"/>
                      </a:lnTo>
                      <a:lnTo>
                        <a:pt x="188" y="561"/>
                      </a:lnTo>
                      <a:lnTo>
                        <a:pt x="185" y="538"/>
                      </a:lnTo>
                      <a:lnTo>
                        <a:pt x="184" y="520"/>
                      </a:lnTo>
                      <a:lnTo>
                        <a:pt x="185" y="506"/>
                      </a:lnTo>
                      <a:lnTo>
                        <a:pt x="189" y="492"/>
                      </a:lnTo>
                      <a:lnTo>
                        <a:pt x="196" y="478"/>
                      </a:lnTo>
                      <a:lnTo>
                        <a:pt x="209" y="461"/>
                      </a:lnTo>
                      <a:lnTo>
                        <a:pt x="227" y="441"/>
                      </a:lnTo>
                      <a:lnTo>
                        <a:pt x="244" y="420"/>
                      </a:lnTo>
                      <a:lnTo>
                        <a:pt x="260" y="403"/>
                      </a:lnTo>
                      <a:lnTo>
                        <a:pt x="272" y="389"/>
                      </a:lnTo>
                      <a:lnTo>
                        <a:pt x="284" y="376"/>
                      </a:lnTo>
                      <a:lnTo>
                        <a:pt x="296" y="361"/>
                      </a:lnTo>
                      <a:lnTo>
                        <a:pt x="309" y="343"/>
                      </a:lnTo>
                      <a:lnTo>
                        <a:pt x="322" y="320"/>
                      </a:lnTo>
                      <a:lnTo>
                        <a:pt x="339" y="290"/>
                      </a:lnTo>
                      <a:lnTo>
                        <a:pt x="356" y="259"/>
                      </a:lnTo>
                      <a:lnTo>
                        <a:pt x="372" y="235"/>
                      </a:lnTo>
                      <a:lnTo>
                        <a:pt x="386" y="214"/>
                      </a:lnTo>
                      <a:lnTo>
                        <a:pt x="398" y="196"/>
                      </a:lnTo>
                      <a:lnTo>
                        <a:pt x="406" y="179"/>
                      </a:lnTo>
                      <a:lnTo>
                        <a:pt x="413" y="161"/>
                      </a:lnTo>
                      <a:lnTo>
                        <a:pt x="418" y="140"/>
                      </a:lnTo>
                      <a:lnTo>
                        <a:pt x="419" y="114"/>
                      </a:lnTo>
                      <a:lnTo>
                        <a:pt x="419" y="89"/>
                      </a:lnTo>
                      <a:lnTo>
                        <a:pt x="417" y="67"/>
                      </a:lnTo>
                      <a:lnTo>
                        <a:pt x="414" y="49"/>
                      </a:lnTo>
                      <a:lnTo>
                        <a:pt x="410" y="36"/>
                      </a:lnTo>
                      <a:lnTo>
                        <a:pt x="403" y="27"/>
                      </a:lnTo>
                      <a:lnTo>
                        <a:pt x="395" y="21"/>
                      </a:lnTo>
                      <a:lnTo>
                        <a:pt x="383" y="19"/>
                      </a:lnTo>
                      <a:lnTo>
                        <a:pt x="368" y="20"/>
                      </a:lnTo>
                      <a:lnTo>
                        <a:pt x="354" y="23"/>
                      </a:lnTo>
                      <a:lnTo>
                        <a:pt x="342" y="25"/>
                      </a:lnTo>
                      <a:lnTo>
                        <a:pt x="331" y="27"/>
                      </a:lnTo>
                      <a:lnTo>
                        <a:pt x="321" y="27"/>
                      </a:lnTo>
                      <a:lnTo>
                        <a:pt x="313" y="26"/>
                      </a:lnTo>
                      <a:lnTo>
                        <a:pt x="303" y="24"/>
                      </a:lnTo>
                      <a:lnTo>
                        <a:pt x="291" y="20"/>
                      </a:lnTo>
                      <a:lnTo>
                        <a:pt x="277" y="15"/>
                      </a:lnTo>
                      <a:lnTo>
                        <a:pt x="265" y="10"/>
                      </a:lnTo>
                      <a:lnTo>
                        <a:pt x="256" y="9"/>
                      </a:lnTo>
                      <a:lnTo>
                        <a:pt x="250" y="10"/>
                      </a:lnTo>
                      <a:lnTo>
                        <a:pt x="247" y="12"/>
                      </a:lnTo>
                      <a:lnTo>
                        <a:pt x="246" y="16"/>
                      </a:lnTo>
                      <a:lnTo>
                        <a:pt x="247" y="19"/>
                      </a:lnTo>
                      <a:lnTo>
                        <a:pt x="247" y="22"/>
                      </a:lnTo>
                      <a:lnTo>
                        <a:pt x="248" y="23"/>
                      </a:lnTo>
                    </a:path>
                  </a:pathLst>
                </a:custGeom>
                <a:solidFill>
                  <a:srgbClr val="A2C1FE"/>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38" name="Freeform 71"/>
                <p:cNvSpPr>
                  <a:spLocks/>
                </p:cNvSpPr>
                <p:nvPr/>
              </p:nvSpPr>
              <p:spPr bwMode="auto">
                <a:xfrm>
                  <a:off x="137" y="2357"/>
                  <a:ext cx="430" cy="708"/>
                </a:xfrm>
                <a:custGeom>
                  <a:avLst/>
                  <a:gdLst>
                    <a:gd name="T0" fmla="*/ 242 w 430"/>
                    <a:gd name="T1" fmla="*/ 16 h 708"/>
                    <a:gd name="T2" fmla="*/ 221 w 430"/>
                    <a:gd name="T3" fmla="*/ 4 h 708"/>
                    <a:gd name="T4" fmla="*/ 196 w 430"/>
                    <a:gd name="T5" fmla="*/ 1 h 708"/>
                    <a:gd name="T6" fmla="*/ 163 w 430"/>
                    <a:gd name="T7" fmla="*/ 18 h 708"/>
                    <a:gd name="T8" fmla="*/ 121 w 430"/>
                    <a:gd name="T9" fmla="*/ 58 h 708"/>
                    <a:gd name="T10" fmla="*/ 96 w 430"/>
                    <a:gd name="T11" fmla="*/ 87 h 708"/>
                    <a:gd name="T12" fmla="*/ 81 w 430"/>
                    <a:gd name="T13" fmla="*/ 106 h 708"/>
                    <a:gd name="T14" fmla="*/ 65 w 430"/>
                    <a:gd name="T15" fmla="*/ 120 h 708"/>
                    <a:gd name="T16" fmla="*/ 43 w 430"/>
                    <a:gd name="T17" fmla="*/ 136 h 708"/>
                    <a:gd name="T18" fmla="*/ 30 w 430"/>
                    <a:gd name="T19" fmla="*/ 155 h 708"/>
                    <a:gd name="T20" fmla="*/ 24 w 430"/>
                    <a:gd name="T21" fmla="*/ 189 h 708"/>
                    <a:gd name="T22" fmla="*/ 19 w 430"/>
                    <a:gd name="T23" fmla="*/ 250 h 708"/>
                    <a:gd name="T24" fmla="*/ 11 w 430"/>
                    <a:gd name="T25" fmla="*/ 320 h 708"/>
                    <a:gd name="T26" fmla="*/ 4 w 430"/>
                    <a:gd name="T27" fmla="*/ 353 h 708"/>
                    <a:gd name="T28" fmla="*/ 0 w 430"/>
                    <a:gd name="T29" fmla="*/ 384 h 708"/>
                    <a:gd name="T30" fmla="*/ 2 w 430"/>
                    <a:gd name="T31" fmla="*/ 438 h 708"/>
                    <a:gd name="T32" fmla="*/ 9 w 430"/>
                    <a:gd name="T33" fmla="*/ 496 h 708"/>
                    <a:gd name="T34" fmla="*/ 15 w 430"/>
                    <a:gd name="T35" fmla="*/ 525 h 708"/>
                    <a:gd name="T36" fmla="*/ 26 w 430"/>
                    <a:gd name="T37" fmla="*/ 556 h 708"/>
                    <a:gd name="T38" fmla="*/ 44 w 430"/>
                    <a:gd name="T39" fmla="*/ 594 h 708"/>
                    <a:gd name="T40" fmla="*/ 69 w 430"/>
                    <a:gd name="T41" fmla="*/ 641 h 708"/>
                    <a:gd name="T42" fmla="*/ 91 w 430"/>
                    <a:gd name="T43" fmla="*/ 675 h 708"/>
                    <a:gd name="T44" fmla="*/ 115 w 430"/>
                    <a:gd name="T45" fmla="*/ 696 h 708"/>
                    <a:gd name="T46" fmla="*/ 150 w 430"/>
                    <a:gd name="T47" fmla="*/ 705 h 708"/>
                    <a:gd name="T48" fmla="*/ 193 w 430"/>
                    <a:gd name="T49" fmla="*/ 707 h 708"/>
                    <a:gd name="T50" fmla="*/ 210 w 430"/>
                    <a:gd name="T51" fmla="*/ 699 h 708"/>
                    <a:gd name="T52" fmla="*/ 210 w 430"/>
                    <a:gd name="T53" fmla="*/ 675 h 708"/>
                    <a:gd name="T54" fmla="*/ 201 w 430"/>
                    <a:gd name="T55" fmla="*/ 631 h 708"/>
                    <a:gd name="T56" fmla="*/ 192 w 430"/>
                    <a:gd name="T57" fmla="*/ 569 h 708"/>
                    <a:gd name="T58" fmla="*/ 188 w 430"/>
                    <a:gd name="T59" fmla="*/ 527 h 708"/>
                    <a:gd name="T60" fmla="*/ 193 w 430"/>
                    <a:gd name="T61" fmla="*/ 499 h 708"/>
                    <a:gd name="T62" fmla="*/ 214 w 430"/>
                    <a:gd name="T63" fmla="*/ 468 h 708"/>
                    <a:gd name="T64" fmla="*/ 250 w 430"/>
                    <a:gd name="T65" fmla="*/ 426 h 708"/>
                    <a:gd name="T66" fmla="*/ 279 w 430"/>
                    <a:gd name="T67" fmla="*/ 395 h 708"/>
                    <a:gd name="T68" fmla="*/ 303 w 430"/>
                    <a:gd name="T69" fmla="*/ 366 h 708"/>
                    <a:gd name="T70" fmla="*/ 330 w 430"/>
                    <a:gd name="T71" fmla="*/ 325 h 708"/>
                    <a:gd name="T72" fmla="*/ 365 w 430"/>
                    <a:gd name="T73" fmla="*/ 263 h 708"/>
                    <a:gd name="T74" fmla="*/ 395 w 430"/>
                    <a:gd name="T75" fmla="*/ 217 h 708"/>
                    <a:gd name="T76" fmla="*/ 416 w 430"/>
                    <a:gd name="T77" fmla="*/ 182 h 708"/>
                    <a:gd name="T78" fmla="*/ 428 w 430"/>
                    <a:gd name="T79" fmla="*/ 142 h 708"/>
                    <a:gd name="T80" fmla="*/ 429 w 430"/>
                    <a:gd name="T81" fmla="*/ 90 h 708"/>
                    <a:gd name="T82" fmla="*/ 424 w 430"/>
                    <a:gd name="T83" fmla="*/ 50 h 708"/>
                    <a:gd name="T84" fmla="*/ 413 w 430"/>
                    <a:gd name="T85" fmla="*/ 27 h 708"/>
                    <a:gd name="T86" fmla="*/ 392 w 430"/>
                    <a:gd name="T87" fmla="*/ 19 h 708"/>
                    <a:gd name="T88" fmla="*/ 362 w 430"/>
                    <a:gd name="T89" fmla="*/ 23 h 708"/>
                    <a:gd name="T90" fmla="*/ 339 w 430"/>
                    <a:gd name="T91" fmla="*/ 27 h 708"/>
                    <a:gd name="T92" fmla="*/ 320 w 430"/>
                    <a:gd name="T93" fmla="*/ 26 h 708"/>
                    <a:gd name="T94" fmla="*/ 298 w 430"/>
                    <a:gd name="T95" fmla="*/ 20 h 708"/>
                    <a:gd name="T96" fmla="*/ 271 w 430"/>
                    <a:gd name="T97" fmla="*/ 10 h 708"/>
                    <a:gd name="T98" fmla="*/ 256 w 430"/>
                    <a:gd name="T99" fmla="*/ 10 h 708"/>
                    <a:gd name="T100" fmla="*/ 252 w 430"/>
                    <a:gd name="T101" fmla="*/ 16 h 708"/>
                    <a:gd name="T102" fmla="*/ 253 w 430"/>
                    <a:gd name="T103" fmla="*/ 22 h 7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0"/>
                    <a:gd name="T157" fmla="*/ 0 h 708"/>
                    <a:gd name="T158" fmla="*/ 430 w 430"/>
                    <a:gd name="T159" fmla="*/ 708 h 7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0" h="708">
                      <a:moveTo>
                        <a:pt x="254" y="23"/>
                      </a:moveTo>
                      <a:lnTo>
                        <a:pt x="242" y="16"/>
                      </a:lnTo>
                      <a:lnTo>
                        <a:pt x="231" y="9"/>
                      </a:lnTo>
                      <a:lnTo>
                        <a:pt x="221" y="4"/>
                      </a:lnTo>
                      <a:lnTo>
                        <a:pt x="209" y="0"/>
                      </a:lnTo>
                      <a:lnTo>
                        <a:pt x="196" y="1"/>
                      </a:lnTo>
                      <a:lnTo>
                        <a:pt x="181" y="6"/>
                      </a:lnTo>
                      <a:lnTo>
                        <a:pt x="163" y="18"/>
                      </a:lnTo>
                      <a:lnTo>
                        <a:pt x="142" y="37"/>
                      </a:lnTo>
                      <a:lnTo>
                        <a:pt x="121" y="58"/>
                      </a:lnTo>
                      <a:lnTo>
                        <a:pt x="107" y="74"/>
                      </a:lnTo>
                      <a:lnTo>
                        <a:pt x="96" y="87"/>
                      </a:lnTo>
                      <a:lnTo>
                        <a:pt x="88" y="97"/>
                      </a:lnTo>
                      <a:lnTo>
                        <a:pt x="81" y="106"/>
                      </a:lnTo>
                      <a:lnTo>
                        <a:pt x="74" y="113"/>
                      </a:lnTo>
                      <a:lnTo>
                        <a:pt x="65" y="120"/>
                      </a:lnTo>
                      <a:lnTo>
                        <a:pt x="54" y="128"/>
                      </a:lnTo>
                      <a:lnTo>
                        <a:pt x="43" y="136"/>
                      </a:lnTo>
                      <a:lnTo>
                        <a:pt x="35" y="145"/>
                      </a:lnTo>
                      <a:lnTo>
                        <a:pt x="30" y="155"/>
                      </a:lnTo>
                      <a:lnTo>
                        <a:pt x="26" y="170"/>
                      </a:lnTo>
                      <a:lnTo>
                        <a:pt x="24" y="189"/>
                      </a:lnTo>
                      <a:lnTo>
                        <a:pt x="22" y="215"/>
                      </a:lnTo>
                      <a:lnTo>
                        <a:pt x="19" y="250"/>
                      </a:lnTo>
                      <a:lnTo>
                        <a:pt x="15" y="294"/>
                      </a:lnTo>
                      <a:lnTo>
                        <a:pt x="11" y="320"/>
                      </a:lnTo>
                      <a:lnTo>
                        <a:pt x="8" y="338"/>
                      </a:lnTo>
                      <a:lnTo>
                        <a:pt x="4" y="353"/>
                      </a:lnTo>
                      <a:lnTo>
                        <a:pt x="2" y="367"/>
                      </a:lnTo>
                      <a:lnTo>
                        <a:pt x="0" y="384"/>
                      </a:lnTo>
                      <a:lnTo>
                        <a:pt x="0" y="406"/>
                      </a:lnTo>
                      <a:lnTo>
                        <a:pt x="2" y="438"/>
                      </a:lnTo>
                      <a:lnTo>
                        <a:pt x="7" y="481"/>
                      </a:lnTo>
                      <a:lnTo>
                        <a:pt x="9" y="496"/>
                      </a:lnTo>
                      <a:lnTo>
                        <a:pt x="12" y="511"/>
                      </a:lnTo>
                      <a:lnTo>
                        <a:pt x="15" y="525"/>
                      </a:lnTo>
                      <a:lnTo>
                        <a:pt x="20" y="540"/>
                      </a:lnTo>
                      <a:lnTo>
                        <a:pt x="26" y="556"/>
                      </a:lnTo>
                      <a:lnTo>
                        <a:pt x="35" y="574"/>
                      </a:lnTo>
                      <a:lnTo>
                        <a:pt x="44" y="594"/>
                      </a:lnTo>
                      <a:lnTo>
                        <a:pt x="57" y="618"/>
                      </a:lnTo>
                      <a:lnTo>
                        <a:pt x="69" y="641"/>
                      </a:lnTo>
                      <a:lnTo>
                        <a:pt x="80" y="660"/>
                      </a:lnTo>
                      <a:lnTo>
                        <a:pt x="91" y="675"/>
                      </a:lnTo>
                      <a:lnTo>
                        <a:pt x="102" y="687"/>
                      </a:lnTo>
                      <a:lnTo>
                        <a:pt x="115" y="696"/>
                      </a:lnTo>
                      <a:lnTo>
                        <a:pt x="131" y="702"/>
                      </a:lnTo>
                      <a:lnTo>
                        <a:pt x="150" y="705"/>
                      </a:lnTo>
                      <a:lnTo>
                        <a:pt x="174" y="707"/>
                      </a:lnTo>
                      <a:lnTo>
                        <a:pt x="193" y="707"/>
                      </a:lnTo>
                      <a:lnTo>
                        <a:pt x="204" y="704"/>
                      </a:lnTo>
                      <a:lnTo>
                        <a:pt x="210" y="699"/>
                      </a:lnTo>
                      <a:lnTo>
                        <a:pt x="212" y="689"/>
                      </a:lnTo>
                      <a:lnTo>
                        <a:pt x="210" y="675"/>
                      </a:lnTo>
                      <a:lnTo>
                        <a:pt x="206" y="656"/>
                      </a:lnTo>
                      <a:lnTo>
                        <a:pt x="201" y="631"/>
                      </a:lnTo>
                      <a:lnTo>
                        <a:pt x="196" y="600"/>
                      </a:lnTo>
                      <a:lnTo>
                        <a:pt x="192" y="569"/>
                      </a:lnTo>
                      <a:lnTo>
                        <a:pt x="189" y="546"/>
                      </a:lnTo>
                      <a:lnTo>
                        <a:pt x="188" y="527"/>
                      </a:lnTo>
                      <a:lnTo>
                        <a:pt x="189" y="513"/>
                      </a:lnTo>
                      <a:lnTo>
                        <a:pt x="193" y="499"/>
                      </a:lnTo>
                      <a:lnTo>
                        <a:pt x="201" y="485"/>
                      </a:lnTo>
                      <a:lnTo>
                        <a:pt x="214" y="468"/>
                      </a:lnTo>
                      <a:lnTo>
                        <a:pt x="232" y="447"/>
                      </a:lnTo>
                      <a:lnTo>
                        <a:pt x="250" y="426"/>
                      </a:lnTo>
                      <a:lnTo>
                        <a:pt x="266" y="409"/>
                      </a:lnTo>
                      <a:lnTo>
                        <a:pt x="279" y="395"/>
                      </a:lnTo>
                      <a:lnTo>
                        <a:pt x="291" y="381"/>
                      </a:lnTo>
                      <a:lnTo>
                        <a:pt x="303" y="366"/>
                      </a:lnTo>
                      <a:lnTo>
                        <a:pt x="316" y="348"/>
                      </a:lnTo>
                      <a:lnTo>
                        <a:pt x="330" y="325"/>
                      </a:lnTo>
                      <a:lnTo>
                        <a:pt x="347" y="294"/>
                      </a:lnTo>
                      <a:lnTo>
                        <a:pt x="365" y="263"/>
                      </a:lnTo>
                      <a:lnTo>
                        <a:pt x="381" y="238"/>
                      </a:lnTo>
                      <a:lnTo>
                        <a:pt x="395" y="217"/>
                      </a:lnTo>
                      <a:lnTo>
                        <a:pt x="407" y="199"/>
                      </a:lnTo>
                      <a:lnTo>
                        <a:pt x="416" y="182"/>
                      </a:lnTo>
                      <a:lnTo>
                        <a:pt x="423" y="163"/>
                      </a:lnTo>
                      <a:lnTo>
                        <a:pt x="428" y="142"/>
                      </a:lnTo>
                      <a:lnTo>
                        <a:pt x="429" y="116"/>
                      </a:lnTo>
                      <a:lnTo>
                        <a:pt x="429" y="90"/>
                      </a:lnTo>
                      <a:lnTo>
                        <a:pt x="427" y="68"/>
                      </a:lnTo>
                      <a:lnTo>
                        <a:pt x="424" y="50"/>
                      </a:lnTo>
                      <a:lnTo>
                        <a:pt x="420" y="37"/>
                      </a:lnTo>
                      <a:lnTo>
                        <a:pt x="413" y="27"/>
                      </a:lnTo>
                      <a:lnTo>
                        <a:pt x="404" y="21"/>
                      </a:lnTo>
                      <a:lnTo>
                        <a:pt x="392" y="19"/>
                      </a:lnTo>
                      <a:lnTo>
                        <a:pt x="377" y="20"/>
                      </a:lnTo>
                      <a:lnTo>
                        <a:pt x="362" y="23"/>
                      </a:lnTo>
                      <a:lnTo>
                        <a:pt x="350" y="25"/>
                      </a:lnTo>
                      <a:lnTo>
                        <a:pt x="339" y="27"/>
                      </a:lnTo>
                      <a:lnTo>
                        <a:pt x="329" y="27"/>
                      </a:lnTo>
                      <a:lnTo>
                        <a:pt x="320" y="26"/>
                      </a:lnTo>
                      <a:lnTo>
                        <a:pt x="310" y="24"/>
                      </a:lnTo>
                      <a:lnTo>
                        <a:pt x="298" y="20"/>
                      </a:lnTo>
                      <a:lnTo>
                        <a:pt x="284" y="15"/>
                      </a:lnTo>
                      <a:lnTo>
                        <a:pt x="271" y="10"/>
                      </a:lnTo>
                      <a:lnTo>
                        <a:pt x="262" y="9"/>
                      </a:lnTo>
                      <a:lnTo>
                        <a:pt x="256" y="10"/>
                      </a:lnTo>
                      <a:lnTo>
                        <a:pt x="253" y="12"/>
                      </a:lnTo>
                      <a:lnTo>
                        <a:pt x="252" y="16"/>
                      </a:lnTo>
                      <a:lnTo>
                        <a:pt x="253" y="19"/>
                      </a:lnTo>
                      <a:lnTo>
                        <a:pt x="253" y="22"/>
                      </a:lnTo>
                      <a:lnTo>
                        <a:pt x="254" y="23"/>
                      </a:lnTo>
                    </a:path>
                  </a:pathLst>
                </a:custGeom>
                <a:noFill/>
                <a:ln w="12700" cap="rnd">
                  <a:solidFill>
                    <a:srgbClr val="081D58"/>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39" name="Freeform 72"/>
                <p:cNvSpPr>
                  <a:spLocks/>
                </p:cNvSpPr>
                <p:nvPr/>
              </p:nvSpPr>
              <p:spPr bwMode="auto">
                <a:xfrm>
                  <a:off x="260" y="2357"/>
                  <a:ext cx="299" cy="353"/>
                </a:xfrm>
                <a:custGeom>
                  <a:avLst/>
                  <a:gdLst>
                    <a:gd name="T0" fmla="*/ 107 w 299"/>
                    <a:gd name="T1" fmla="*/ 15 h 353"/>
                    <a:gd name="T2" fmla="*/ 103 w 299"/>
                    <a:gd name="T3" fmla="*/ 17 h 353"/>
                    <a:gd name="T4" fmla="*/ 92 w 299"/>
                    <a:gd name="T5" fmla="*/ 24 h 353"/>
                    <a:gd name="T6" fmla="*/ 75 w 299"/>
                    <a:gd name="T7" fmla="*/ 36 h 353"/>
                    <a:gd name="T8" fmla="*/ 57 w 299"/>
                    <a:gd name="T9" fmla="*/ 52 h 353"/>
                    <a:gd name="T10" fmla="*/ 38 w 299"/>
                    <a:gd name="T11" fmla="*/ 71 h 353"/>
                    <a:gd name="T12" fmla="*/ 21 w 299"/>
                    <a:gd name="T13" fmla="*/ 93 h 353"/>
                    <a:gd name="T14" fmla="*/ 8 w 299"/>
                    <a:gd name="T15" fmla="*/ 119 h 353"/>
                    <a:gd name="T16" fmla="*/ 1 w 299"/>
                    <a:gd name="T17" fmla="*/ 146 h 353"/>
                    <a:gd name="T18" fmla="*/ 0 w 299"/>
                    <a:gd name="T19" fmla="*/ 178 h 353"/>
                    <a:gd name="T20" fmla="*/ 4 w 299"/>
                    <a:gd name="T21" fmla="*/ 212 h 353"/>
                    <a:gd name="T22" fmla="*/ 12 w 299"/>
                    <a:gd name="T23" fmla="*/ 248 h 353"/>
                    <a:gd name="T24" fmla="*/ 23 w 299"/>
                    <a:gd name="T25" fmla="*/ 282 h 353"/>
                    <a:gd name="T26" fmla="*/ 39 w 299"/>
                    <a:gd name="T27" fmla="*/ 312 h 353"/>
                    <a:gd name="T28" fmla="*/ 57 w 299"/>
                    <a:gd name="T29" fmla="*/ 335 h 353"/>
                    <a:gd name="T30" fmla="*/ 78 w 299"/>
                    <a:gd name="T31" fmla="*/ 350 h 353"/>
                    <a:gd name="T32" fmla="*/ 102 w 299"/>
                    <a:gd name="T33" fmla="*/ 352 h 353"/>
                    <a:gd name="T34" fmla="*/ 126 w 299"/>
                    <a:gd name="T35" fmla="*/ 346 h 353"/>
                    <a:gd name="T36" fmla="*/ 149 w 299"/>
                    <a:gd name="T37" fmla="*/ 335 h 353"/>
                    <a:gd name="T38" fmla="*/ 171 w 299"/>
                    <a:gd name="T39" fmla="*/ 321 h 353"/>
                    <a:gd name="T40" fmla="*/ 192 w 299"/>
                    <a:gd name="T41" fmla="*/ 304 h 353"/>
                    <a:gd name="T42" fmla="*/ 209 w 299"/>
                    <a:gd name="T43" fmla="*/ 285 h 353"/>
                    <a:gd name="T44" fmla="*/ 225 w 299"/>
                    <a:gd name="T45" fmla="*/ 264 h 353"/>
                    <a:gd name="T46" fmla="*/ 239 w 299"/>
                    <a:gd name="T47" fmla="*/ 244 h 353"/>
                    <a:gd name="T48" fmla="*/ 251 w 299"/>
                    <a:gd name="T49" fmla="*/ 223 h 353"/>
                    <a:gd name="T50" fmla="*/ 260 w 299"/>
                    <a:gd name="T51" fmla="*/ 203 h 353"/>
                    <a:gd name="T52" fmla="*/ 268 w 299"/>
                    <a:gd name="T53" fmla="*/ 186 h 353"/>
                    <a:gd name="T54" fmla="*/ 275 w 299"/>
                    <a:gd name="T55" fmla="*/ 169 h 353"/>
                    <a:gd name="T56" fmla="*/ 280 w 299"/>
                    <a:gd name="T57" fmla="*/ 154 h 353"/>
                    <a:gd name="T58" fmla="*/ 285 w 299"/>
                    <a:gd name="T59" fmla="*/ 139 h 353"/>
                    <a:gd name="T60" fmla="*/ 289 w 299"/>
                    <a:gd name="T61" fmla="*/ 125 h 353"/>
                    <a:gd name="T62" fmla="*/ 292 w 299"/>
                    <a:gd name="T63" fmla="*/ 113 h 353"/>
                    <a:gd name="T64" fmla="*/ 296 w 299"/>
                    <a:gd name="T65" fmla="*/ 99 h 353"/>
                    <a:gd name="T66" fmla="*/ 298 w 299"/>
                    <a:gd name="T67" fmla="*/ 80 h 353"/>
                    <a:gd name="T68" fmla="*/ 295 w 299"/>
                    <a:gd name="T69" fmla="*/ 60 h 353"/>
                    <a:gd name="T70" fmla="*/ 289 w 299"/>
                    <a:gd name="T71" fmla="*/ 44 h 353"/>
                    <a:gd name="T72" fmla="*/ 281 w 299"/>
                    <a:gd name="T73" fmla="*/ 29 h 353"/>
                    <a:gd name="T74" fmla="*/ 272 w 299"/>
                    <a:gd name="T75" fmla="*/ 18 h 353"/>
                    <a:gd name="T76" fmla="*/ 264 w 299"/>
                    <a:gd name="T77" fmla="*/ 8 h 353"/>
                    <a:gd name="T78" fmla="*/ 258 w 299"/>
                    <a:gd name="T79" fmla="*/ 3 h 353"/>
                    <a:gd name="T80" fmla="*/ 256 w 299"/>
                    <a:gd name="T81" fmla="*/ 0 h 353"/>
                    <a:gd name="T82" fmla="*/ 107 w 299"/>
                    <a:gd name="T83" fmla="*/ 15 h 3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9"/>
                    <a:gd name="T127" fmla="*/ 0 h 353"/>
                    <a:gd name="T128" fmla="*/ 299 w 299"/>
                    <a:gd name="T129" fmla="*/ 353 h 3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9" h="353">
                      <a:moveTo>
                        <a:pt x="107" y="15"/>
                      </a:moveTo>
                      <a:lnTo>
                        <a:pt x="103" y="17"/>
                      </a:lnTo>
                      <a:lnTo>
                        <a:pt x="92" y="24"/>
                      </a:lnTo>
                      <a:lnTo>
                        <a:pt x="75" y="36"/>
                      </a:lnTo>
                      <a:lnTo>
                        <a:pt x="57" y="52"/>
                      </a:lnTo>
                      <a:lnTo>
                        <a:pt x="38" y="71"/>
                      </a:lnTo>
                      <a:lnTo>
                        <a:pt x="21" y="93"/>
                      </a:lnTo>
                      <a:lnTo>
                        <a:pt x="8" y="119"/>
                      </a:lnTo>
                      <a:lnTo>
                        <a:pt x="1" y="146"/>
                      </a:lnTo>
                      <a:lnTo>
                        <a:pt x="0" y="178"/>
                      </a:lnTo>
                      <a:lnTo>
                        <a:pt x="4" y="212"/>
                      </a:lnTo>
                      <a:lnTo>
                        <a:pt x="12" y="248"/>
                      </a:lnTo>
                      <a:lnTo>
                        <a:pt x="23" y="282"/>
                      </a:lnTo>
                      <a:lnTo>
                        <a:pt x="39" y="312"/>
                      </a:lnTo>
                      <a:lnTo>
                        <a:pt x="57" y="335"/>
                      </a:lnTo>
                      <a:lnTo>
                        <a:pt x="78" y="350"/>
                      </a:lnTo>
                      <a:lnTo>
                        <a:pt x="102" y="352"/>
                      </a:lnTo>
                      <a:lnTo>
                        <a:pt x="126" y="346"/>
                      </a:lnTo>
                      <a:lnTo>
                        <a:pt x="149" y="335"/>
                      </a:lnTo>
                      <a:lnTo>
                        <a:pt x="171" y="321"/>
                      </a:lnTo>
                      <a:lnTo>
                        <a:pt x="192" y="304"/>
                      </a:lnTo>
                      <a:lnTo>
                        <a:pt x="209" y="285"/>
                      </a:lnTo>
                      <a:lnTo>
                        <a:pt x="225" y="264"/>
                      </a:lnTo>
                      <a:lnTo>
                        <a:pt x="239" y="244"/>
                      </a:lnTo>
                      <a:lnTo>
                        <a:pt x="251" y="223"/>
                      </a:lnTo>
                      <a:lnTo>
                        <a:pt x="260" y="203"/>
                      </a:lnTo>
                      <a:lnTo>
                        <a:pt x="268" y="186"/>
                      </a:lnTo>
                      <a:lnTo>
                        <a:pt x="275" y="169"/>
                      </a:lnTo>
                      <a:lnTo>
                        <a:pt x="280" y="154"/>
                      </a:lnTo>
                      <a:lnTo>
                        <a:pt x="285" y="139"/>
                      </a:lnTo>
                      <a:lnTo>
                        <a:pt x="289" y="125"/>
                      </a:lnTo>
                      <a:lnTo>
                        <a:pt x="292" y="113"/>
                      </a:lnTo>
                      <a:lnTo>
                        <a:pt x="296" y="99"/>
                      </a:lnTo>
                      <a:lnTo>
                        <a:pt x="298" y="80"/>
                      </a:lnTo>
                      <a:lnTo>
                        <a:pt x="295" y="60"/>
                      </a:lnTo>
                      <a:lnTo>
                        <a:pt x="289" y="44"/>
                      </a:lnTo>
                      <a:lnTo>
                        <a:pt x="281" y="29"/>
                      </a:lnTo>
                      <a:lnTo>
                        <a:pt x="272" y="18"/>
                      </a:lnTo>
                      <a:lnTo>
                        <a:pt x="264" y="8"/>
                      </a:lnTo>
                      <a:lnTo>
                        <a:pt x="258" y="3"/>
                      </a:lnTo>
                      <a:lnTo>
                        <a:pt x="256" y="0"/>
                      </a:lnTo>
                      <a:lnTo>
                        <a:pt x="107" y="15"/>
                      </a:lnTo>
                    </a:path>
                  </a:pathLst>
                </a:custGeom>
                <a:solidFill>
                  <a:srgbClr val="A2C1FE"/>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40" name="Freeform 73"/>
                <p:cNvSpPr>
                  <a:spLocks/>
                </p:cNvSpPr>
                <p:nvPr/>
              </p:nvSpPr>
              <p:spPr bwMode="auto">
                <a:xfrm>
                  <a:off x="618" y="2114"/>
                  <a:ext cx="285" cy="345"/>
                </a:xfrm>
                <a:custGeom>
                  <a:avLst/>
                  <a:gdLst>
                    <a:gd name="T0" fmla="*/ 40 w 285"/>
                    <a:gd name="T1" fmla="*/ 48 h 345"/>
                    <a:gd name="T2" fmla="*/ 49 w 285"/>
                    <a:gd name="T3" fmla="*/ 36 h 345"/>
                    <a:gd name="T4" fmla="*/ 65 w 285"/>
                    <a:gd name="T5" fmla="*/ 20 h 345"/>
                    <a:gd name="T6" fmla="*/ 84 w 285"/>
                    <a:gd name="T7" fmla="*/ 7 h 345"/>
                    <a:gd name="T8" fmla="*/ 102 w 285"/>
                    <a:gd name="T9" fmla="*/ 1 h 345"/>
                    <a:gd name="T10" fmla="*/ 127 w 285"/>
                    <a:gd name="T11" fmla="*/ 0 h 345"/>
                    <a:gd name="T12" fmla="*/ 154 w 285"/>
                    <a:gd name="T13" fmla="*/ 2 h 345"/>
                    <a:gd name="T14" fmla="*/ 180 w 285"/>
                    <a:gd name="T15" fmla="*/ 11 h 345"/>
                    <a:gd name="T16" fmla="*/ 201 w 285"/>
                    <a:gd name="T17" fmla="*/ 23 h 345"/>
                    <a:gd name="T18" fmla="*/ 214 w 285"/>
                    <a:gd name="T19" fmla="*/ 35 h 345"/>
                    <a:gd name="T20" fmla="*/ 221 w 285"/>
                    <a:gd name="T21" fmla="*/ 47 h 345"/>
                    <a:gd name="T22" fmla="*/ 218 w 285"/>
                    <a:gd name="T23" fmla="*/ 60 h 345"/>
                    <a:gd name="T24" fmla="*/ 211 w 285"/>
                    <a:gd name="T25" fmla="*/ 77 h 345"/>
                    <a:gd name="T26" fmla="*/ 206 w 285"/>
                    <a:gd name="T27" fmla="*/ 87 h 345"/>
                    <a:gd name="T28" fmla="*/ 205 w 285"/>
                    <a:gd name="T29" fmla="*/ 96 h 345"/>
                    <a:gd name="T30" fmla="*/ 209 w 285"/>
                    <a:gd name="T31" fmla="*/ 106 h 345"/>
                    <a:gd name="T32" fmla="*/ 221 w 285"/>
                    <a:gd name="T33" fmla="*/ 132 h 345"/>
                    <a:gd name="T34" fmla="*/ 244 w 285"/>
                    <a:gd name="T35" fmla="*/ 173 h 345"/>
                    <a:gd name="T36" fmla="*/ 267 w 285"/>
                    <a:gd name="T37" fmla="*/ 212 h 345"/>
                    <a:gd name="T38" fmla="*/ 281 w 285"/>
                    <a:gd name="T39" fmla="*/ 248 h 345"/>
                    <a:gd name="T40" fmla="*/ 284 w 285"/>
                    <a:gd name="T41" fmla="*/ 279 h 345"/>
                    <a:gd name="T42" fmla="*/ 284 w 285"/>
                    <a:gd name="T43" fmla="*/ 307 h 345"/>
                    <a:gd name="T44" fmla="*/ 284 w 285"/>
                    <a:gd name="T45" fmla="*/ 329 h 345"/>
                    <a:gd name="T46" fmla="*/ 284 w 285"/>
                    <a:gd name="T47" fmla="*/ 342 h 345"/>
                    <a:gd name="T48" fmla="*/ 239 w 285"/>
                    <a:gd name="T49" fmla="*/ 344 h 345"/>
                    <a:gd name="T50" fmla="*/ 128 w 285"/>
                    <a:gd name="T51" fmla="*/ 314 h 345"/>
                    <a:gd name="T52" fmla="*/ 0 w 285"/>
                    <a:gd name="T53" fmla="*/ 332 h 345"/>
                    <a:gd name="T54" fmla="*/ 6 w 285"/>
                    <a:gd name="T55" fmla="*/ 315 h 345"/>
                    <a:gd name="T56" fmla="*/ 18 w 285"/>
                    <a:gd name="T57" fmla="*/ 269 h 345"/>
                    <a:gd name="T58" fmla="*/ 30 w 285"/>
                    <a:gd name="T59" fmla="*/ 211 h 345"/>
                    <a:gd name="T60" fmla="*/ 33 w 285"/>
                    <a:gd name="T61" fmla="*/ 155 h 345"/>
                    <a:gd name="T62" fmla="*/ 32 w 285"/>
                    <a:gd name="T63" fmla="*/ 116 h 345"/>
                    <a:gd name="T64" fmla="*/ 34 w 285"/>
                    <a:gd name="T65" fmla="*/ 83 h 345"/>
                    <a:gd name="T66" fmla="*/ 37 w 285"/>
                    <a:gd name="T67" fmla="*/ 58 h 345"/>
                    <a:gd name="T68" fmla="*/ 39 w 285"/>
                    <a:gd name="T69" fmla="*/ 50 h 3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5"/>
                    <a:gd name="T106" fmla="*/ 0 h 345"/>
                    <a:gd name="T107" fmla="*/ 285 w 285"/>
                    <a:gd name="T108" fmla="*/ 345 h 3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5" h="345">
                      <a:moveTo>
                        <a:pt x="39" y="50"/>
                      </a:moveTo>
                      <a:lnTo>
                        <a:pt x="40" y="48"/>
                      </a:lnTo>
                      <a:lnTo>
                        <a:pt x="43" y="43"/>
                      </a:lnTo>
                      <a:lnTo>
                        <a:pt x="49" y="36"/>
                      </a:lnTo>
                      <a:lnTo>
                        <a:pt x="57" y="28"/>
                      </a:lnTo>
                      <a:lnTo>
                        <a:pt x="65" y="20"/>
                      </a:lnTo>
                      <a:lnTo>
                        <a:pt x="74" y="13"/>
                      </a:lnTo>
                      <a:lnTo>
                        <a:pt x="84" y="7"/>
                      </a:lnTo>
                      <a:lnTo>
                        <a:pt x="93" y="3"/>
                      </a:lnTo>
                      <a:lnTo>
                        <a:pt x="102" y="1"/>
                      </a:lnTo>
                      <a:lnTo>
                        <a:pt x="114" y="0"/>
                      </a:lnTo>
                      <a:lnTo>
                        <a:pt x="127" y="0"/>
                      </a:lnTo>
                      <a:lnTo>
                        <a:pt x="140" y="1"/>
                      </a:lnTo>
                      <a:lnTo>
                        <a:pt x="154" y="2"/>
                      </a:lnTo>
                      <a:lnTo>
                        <a:pt x="166" y="6"/>
                      </a:lnTo>
                      <a:lnTo>
                        <a:pt x="180" y="11"/>
                      </a:lnTo>
                      <a:lnTo>
                        <a:pt x="191" y="17"/>
                      </a:lnTo>
                      <a:lnTo>
                        <a:pt x="201" y="23"/>
                      </a:lnTo>
                      <a:lnTo>
                        <a:pt x="209" y="29"/>
                      </a:lnTo>
                      <a:lnTo>
                        <a:pt x="214" y="35"/>
                      </a:lnTo>
                      <a:lnTo>
                        <a:pt x="218" y="41"/>
                      </a:lnTo>
                      <a:lnTo>
                        <a:pt x="221" y="47"/>
                      </a:lnTo>
                      <a:lnTo>
                        <a:pt x="221" y="53"/>
                      </a:lnTo>
                      <a:lnTo>
                        <a:pt x="218" y="60"/>
                      </a:lnTo>
                      <a:lnTo>
                        <a:pt x="214" y="69"/>
                      </a:lnTo>
                      <a:lnTo>
                        <a:pt x="211" y="77"/>
                      </a:lnTo>
                      <a:lnTo>
                        <a:pt x="208" y="84"/>
                      </a:lnTo>
                      <a:lnTo>
                        <a:pt x="206" y="87"/>
                      </a:lnTo>
                      <a:lnTo>
                        <a:pt x="205" y="92"/>
                      </a:lnTo>
                      <a:lnTo>
                        <a:pt x="205" y="96"/>
                      </a:lnTo>
                      <a:lnTo>
                        <a:pt x="207" y="100"/>
                      </a:lnTo>
                      <a:lnTo>
                        <a:pt x="209" y="106"/>
                      </a:lnTo>
                      <a:lnTo>
                        <a:pt x="213" y="113"/>
                      </a:lnTo>
                      <a:lnTo>
                        <a:pt x="221" y="132"/>
                      </a:lnTo>
                      <a:lnTo>
                        <a:pt x="233" y="153"/>
                      </a:lnTo>
                      <a:lnTo>
                        <a:pt x="244" y="173"/>
                      </a:lnTo>
                      <a:lnTo>
                        <a:pt x="256" y="192"/>
                      </a:lnTo>
                      <a:lnTo>
                        <a:pt x="267" y="212"/>
                      </a:lnTo>
                      <a:lnTo>
                        <a:pt x="275" y="230"/>
                      </a:lnTo>
                      <a:lnTo>
                        <a:pt x="281" y="248"/>
                      </a:lnTo>
                      <a:lnTo>
                        <a:pt x="284" y="264"/>
                      </a:lnTo>
                      <a:lnTo>
                        <a:pt x="284" y="279"/>
                      </a:lnTo>
                      <a:lnTo>
                        <a:pt x="284" y="294"/>
                      </a:lnTo>
                      <a:lnTo>
                        <a:pt x="284" y="307"/>
                      </a:lnTo>
                      <a:lnTo>
                        <a:pt x="284" y="320"/>
                      </a:lnTo>
                      <a:lnTo>
                        <a:pt x="284" y="329"/>
                      </a:lnTo>
                      <a:lnTo>
                        <a:pt x="284" y="337"/>
                      </a:lnTo>
                      <a:lnTo>
                        <a:pt x="284" y="342"/>
                      </a:lnTo>
                      <a:lnTo>
                        <a:pt x="284" y="344"/>
                      </a:lnTo>
                      <a:lnTo>
                        <a:pt x="239" y="344"/>
                      </a:lnTo>
                      <a:lnTo>
                        <a:pt x="202" y="327"/>
                      </a:lnTo>
                      <a:lnTo>
                        <a:pt x="128" y="314"/>
                      </a:lnTo>
                      <a:lnTo>
                        <a:pt x="72" y="322"/>
                      </a:lnTo>
                      <a:lnTo>
                        <a:pt x="0" y="332"/>
                      </a:lnTo>
                      <a:lnTo>
                        <a:pt x="2" y="327"/>
                      </a:lnTo>
                      <a:lnTo>
                        <a:pt x="6" y="315"/>
                      </a:lnTo>
                      <a:lnTo>
                        <a:pt x="12" y="294"/>
                      </a:lnTo>
                      <a:lnTo>
                        <a:pt x="18" y="269"/>
                      </a:lnTo>
                      <a:lnTo>
                        <a:pt x="25" y="241"/>
                      </a:lnTo>
                      <a:lnTo>
                        <a:pt x="30" y="211"/>
                      </a:lnTo>
                      <a:lnTo>
                        <a:pt x="33" y="182"/>
                      </a:lnTo>
                      <a:lnTo>
                        <a:pt x="33" y="155"/>
                      </a:lnTo>
                      <a:lnTo>
                        <a:pt x="32" y="135"/>
                      </a:lnTo>
                      <a:lnTo>
                        <a:pt x="32" y="116"/>
                      </a:lnTo>
                      <a:lnTo>
                        <a:pt x="33" y="98"/>
                      </a:lnTo>
                      <a:lnTo>
                        <a:pt x="34" y="83"/>
                      </a:lnTo>
                      <a:lnTo>
                        <a:pt x="36" y="69"/>
                      </a:lnTo>
                      <a:lnTo>
                        <a:pt x="37" y="58"/>
                      </a:lnTo>
                      <a:lnTo>
                        <a:pt x="38" y="52"/>
                      </a:lnTo>
                      <a:lnTo>
                        <a:pt x="39" y="50"/>
                      </a:lnTo>
                    </a:path>
                  </a:pathLst>
                </a:custGeom>
                <a:solidFill>
                  <a:srgbClr val="063DE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41" name="Freeform 74"/>
                <p:cNvSpPr>
                  <a:spLocks/>
                </p:cNvSpPr>
                <p:nvPr/>
              </p:nvSpPr>
              <p:spPr bwMode="auto">
                <a:xfrm>
                  <a:off x="618" y="2114"/>
                  <a:ext cx="295" cy="355"/>
                </a:xfrm>
                <a:custGeom>
                  <a:avLst/>
                  <a:gdLst>
                    <a:gd name="T0" fmla="*/ 41 w 295"/>
                    <a:gd name="T1" fmla="*/ 49 h 355"/>
                    <a:gd name="T2" fmla="*/ 51 w 295"/>
                    <a:gd name="T3" fmla="*/ 37 h 355"/>
                    <a:gd name="T4" fmla="*/ 67 w 295"/>
                    <a:gd name="T5" fmla="*/ 21 h 355"/>
                    <a:gd name="T6" fmla="*/ 87 w 295"/>
                    <a:gd name="T7" fmla="*/ 7 h 355"/>
                    <a:gd name="T8" fmla="*/ 106 w 295"/>
                    <a:gd name="T9" fmla="*/ 1 h 355"/>
                    <a:gd name="T10" fmla="*/ 131 w 295"/>
                    <a:gd name="T11" fmla="*/ 0 h 355"/>
                    <a:gd name="T12" fmla="*/ 159 w 295"/>
                    <a:gd name="T13" fmla="*/ 2 h 355"/>
                    <a:gd name="T14" fmla="*/ 186 w 295"/>
                    <a:gd name="T15" fmla="*/ 11 h 355"/>
                    <a:gd name="T16" fmla="*/ 208 w 295"/>
                    <a:gd name="T17" fmla="*/ 24 h 355"/>
                    <a:gd name="T18" fmla="*/ 222 w 295"/>
                    <a:gd name="T19" fmla="*/ 36 h 355"/>
                    <a:gd name="T20" fmla="*/ 229 w 295"/>
                    <a:gd name="T21" fmla="*/ 48 h 355"/>
                    <a:gd name="T22" fmla="*/ 226 w 295"/>
                    <a:gd name="T23" fmla="*/ 62 h 355"/>
                    <a:gd name="T24" fmla="*/ 218 w 295"/>
                    <a:gd name="T25" fmla="*/ 79 h 355"/>
                    <a:gd name="T26" fmla="*/ 213 w 295"/>
                    <a:gd name="T27" fmla="*/ 90 h 355"/>
                    <a:gd name="T28" fmla="*/ 212 w 295"/>
                    <a:gd name="T29" fmla="*/ 99 h 355"/>
                    <a:gd name="T30" fmla="*/ 216 w 295"/>
                    <a:gd name="T31" fmla="*/ 109 h 355"/>
                    <a:gd name="T32" fmla="*/ 229 w 295"/>
                    <a:gd name="T33" fmla="*/ 136 h 355"/>
                    <a:gd name="T34" fmla="*/ 253 w 295"/>
                    <a:gd name="T35" fmla="*/ 178 h 355"/>
                    <a:gd name="T36" fmla="*/ 276 w 295"/>
                    <a:gd name="T37" fmla="*/ 218 h 355"/>
                    <a:gd name="T38" fmla="*/ 291 w 295"/>
                    <a:gd name="T39" fmla="*/ 255 h 355"/>
                    <a:gd name="T40" fmla="*/ 294 w 295"/>
                    <a:gd name="T41" fmla="*/ 287 h 355"/>
                    <a:gd name="T42" fmla="*/ 294 w 295"/>
                    <a:gd name="T43" fmla="*/ 316 h 355"/>
                    <a:gd name="T44" fmla="*/ 294 w 295"/>
                    <a:gd name="T45" fmla="*/ 339 h 355"/>
                    <a:gd name="T46" fmla="*/ 294 w 295"/>
                    <a:gd name="T47" fmla="*/ 352 h 355"/>
                    <a:gd name="T48" fmla="*/ 247 w 295"/>
                    <a:gd name="T49" fmla="*/ 354 h 355"/>
                    <a:gd name="T50" fmla="*/ 133 w 295"/>
                    <a:gd name="T51" fmla="*/ 323 h 355"/>
                    <a:gd name="T52" fmla="*/ 0 w 295"/>
                    <a:gd name="T53" fmla="*/ 342 h 355"/>
                    <a:gd name="T54" fmla="*/ 6 w 295"/>
                    <a:gd name="T55" fmla="*/ 324 h 355"/>
                    <a:gd name="T56" fmla="*/ 19 w 295"/>
                    <a:gd name="T57" fmla="*/ 277 h 355"/>
                    <a:gd name="T58" fmla="*/ 31 w 295"/>
                    <a:gd name="T59" fmla="*/ 217 h 355"/>
                    <a:gd name="T60" fmla="*/ 34 w 295"/>
                    <a:gd name="T61" fmla="*/ 159 h 355"/>
                    <a:gd name="T62" fmla="*/ 33 w 295"/>
                    <a:gd name="T63" fmla="*/ 119 h 355"/>
                    <a:gd name="T64" fmla="*/ 35 w 295"/>
                    <a:gd name="T65" fmla="*/ 85 h 355"/>
                    <a:gd name="T66" fmla="*/ 38 w 295"/>
                    <a:gd name="T67" fmla="*/ 60 h 355"/>
                    <a:gd name="T68" fmla="*/ 40 w 295"/>
                    <a:gd name="T69" fmla="*/ 51 h 3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5"/>
                    <a:gd name="T106" fmla="*/ 0 h 355"/>
                    <a:gd name="T107" fmla="*/ 295 w 295"/>
                    <a:gd name="T108" fmla="*/ 355 h 3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5" h="355">
                      <a:moveTo>
                        <a:pt x="40" y="51"/>
                      </a:moveTo>
                      <a:lnTo>
                        <a:pt x="41" y="49"/>
                      </a:lnTo>
                      <a:lnTo>
                        <a:pt x="45" y="44"/>
                      </a:lnTo>
                      <a:lnTo>
                        <a:pt x="51" y="37"/>
                      </a:lnTo>
                      <a:lnTo>
                        <a:pt x="59" y="29"/>
                      </a:lnTo>
                      <a:lnTo>
                        <a:pt x="67" y="21"/>
                      </a:lnTo>
                      <a:lnTo>
                        <a:pt x="77" y="13"/>
                      </a:lnTo>
                      <a:lnTo>
                        <a:pt x="87" y="7"/>
                      </a:lnTo>
                      <a:lnTo>
                        <a:pt x="96" y="3"/>
                      </a:lnTo>
                      <a:lnTo>
                        <a:pt x="106" y="1"/>
                      </a:lnTo>
                      <a:lnTo>
                        <a:pt x="118" y="0"/>
                      </a:lnTo>
                      <a:lnTo>
                        <a:pt x="131" y="0"/>
                      </a:lnTo>
                      <a:lnTo>
                        <a:pt x="145" y="1"/>
                      </a:lnTo>
                      <a:lnTo>
                        <a:pt x="159" y="2"/>
                      </a:lnTo>
                      <a:lnTo>
                        <a:pt x="172" y="6"/>
                      </a:lnTo>
                      <a:lnTo>
                        <a:pt x="186" y="11"/>
                      </a:lnTo>
                      <a:lnTo>
                        <a:pt x="198" y="17"/>
                      </a:lnTo>
                      <a:lnTo>
                        <a:pt x="208" y="24"/>
                      </a:lnTo>
                      <a:lnTo>
                        <a:pt x="216" y="30"/>
                      </a:lnTo>
                      <a:lnTo>
                        <a:pt x="222" y="36"/>
                      </a:lnTo>
                      <a:lnTo>
                        <a:pt x="226" y="42"/>
                      </a:lnTo>
                      <a:lnTo>
                        <a:pt x="229" y="48"/>
                      </a:lnTo>
                      <a:lnTo>
                        <a:pt x="229" y="55"/>
                      </a:lnTo>
                      <a:lnTo>
                        <a:pt x="226" y="62"/>
                      </a:lnTo>
                      <a:lnTo>
                        <a:pt x="222" y="71"/>
                      </a:lnTo>
                      <a:lnTo>
                        <a:pt x="218" y="79"/>
                      </a:lnTo>
                      <a:lnTo>
                        <a:pt x="215" y="86"/>
                      </a:lnTo>
                      <a:lnTo>
                        <a:pt x="213" y="90"/>
                      </a:lnTo>
                      <a:lnTo>
                        <a:pt x="212" y="95"/>
                      </a:lnTo>
                      <a:lnTo>
                        <a:pt x="212" y="99"/>
                      </a:lnTo>
                      <a:lnTo>
                        <a:pt x="214" y="103"/>
                      </a:lnTo>
                      <a:lnTo>
                        <a:pt x="216" y="109"/>
                      </a:lnTo>
                      <a:lnTo>
                        <a:pt x="220" y="116"/>
                      </a:lnTo>
                      <a:lnTo>
                        <a:pt x="229" y="136"/>
                      </a:lnTo>
                      <a:lnTo>
                        <a:pt x="241" y="157"/>
                      </a:lnTo>
                      <a:lnTo>
                        <a:pt x="253" y="178"/>
                      </a:lnTo>
                      <a:lnTo>
                        <a:pt x="265" y="198"/>
                      </a:lnTo>
                      <a:lnTo>
                        <a:pt x="276" y="218"/>
                      </a:lnTo>
                      <a:lnTo>
                        <a:pt x="285" y="237"/>
                      </a:lnTo>
                      <a:lnTo>
                        <a:pt x="291" y="255"/>
                      </a:lnTo>
                      <a:lnTo>
                        <a:pt x="294" y="272"/>
                      </a:lnTo>
                      <a:lnTo>
                        <a:pt x="294" y="287"/>
                      </a:lnTo>
                      <a:lnTo>
                        <a:pt x="294" y="303"/>
                      </a:lnTo>
                      <a:lnTo>
                        <a:pt x="294" y="316"/>
                      </a:lnTo>
                      <a:lnTo>
                        <a:pt x="294" y="329"/>
                      </a:lnTo>
                      <a:lnTo>
                        <a:pt x="294" y="339"/>
                      </a:lnTo>
                      <a:lnTo>
                        <a:pt x="294" y="347"/>
                      </a:lnTo>
                      <a:lnTo>
                        <a:pt x="294" y="352"/>
                      </a:lnTo>
                      <a:lnTo>
                        <a:pt x="294" y="354"/>
                      </a:lnTo>
                      <a:lnTo>
                        <a:pt x="247" y="354"/>
                      </a:lnTo>
                      <a:lnTo>
                        <a:pt x="209" y="337"/>
                      </a:lnTo>
                      <a:lnTo>
                        <a:pt x="133" y="323"/>
                      </a:lnTo>
                      <a:lnTo>
                        <a:pt x="75" y="331"/>
                      </a:lnTo>
                      <a:lnTo>
                        <a:pt x="0" y="342"/>
                      </a:lnTo>
                      <a:lnTo>
                        <a:pt x="2" y="337"/>
                      </a:lnTo>
                      <a:lnTo>
                        <a:pt x="6" y="324"/>
                      </a:lnTo>
                      <a:lnTo>
                        <a:pt x="12" y="303"/>
                      </a:lnTo>
                      <a:lnTo>
                        <a:pt x="19" y="277"/>
                      </a:lnTo>
                      <a:lnTo>
                        <a:pt x="26" y="248"/>
                      </a:lnTo>
                      <a:lnTo>
                        <a:pt x="31" y="217"/>
                      </a:lnTo>
                      <a:lnTo>
                        <a:pt x="34" y="187"/>
                      </a:lnTo>
                      <a:lnTo>
                        <a:pt x="34" y="159"/>
                      </a:lnTo>
                      <a:lnTo>
                        <a:pt x="33" y="139"/>
                      </a:lnTo>
                      <a:lnTo>
                        <a:pt x="33" y="119"/>
                      </a:lnTo>
                      <a:lnTo>
                        <a:pt x="34" y="101"/>
                      </a:lnTo>
                      <a:lnTo>
                        <a:pt x="35" y="85"/>
                      </a:lnTo>
                      <a:lnTo>
                        <a:pt x="37" y="71"/>
                      </a:lnTo>
                      <a:lnTo>
                        <a:pt x="38" y="60"/>
                      </a:lnTo>
                      <a:lnTo>
                        <a:pt x="39" y="54"/>
                      </a:lnTo>
                      <a:lnTo>
                        <a:pt x="40" y="51"/>
                      </a:lnTo>
                    </a:path>
                  </a:pathLst>
                </a:custGeom>
                <a:noFill/>
                <a:ln w="12700" cap="rnd">
                  <a:solidFill>
                    <a:srgbClr val="081D58"/>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42" name="Freeform 75"/>
                <p:cNvSpPr>
                  <a:spLocks/>
                </p:cNvSpPr>
                <p:nvPr/>
              </p:nvSpPr>
              <p:spPr bwMode="auto">
                <a:xfrm>
                  <a:off x="547" y="3035"/>
                  <a:ext cx="78" cy="46"/>
                </a:xfrm>
                <a:custGeom>
                  <a:avLst/>
                  <a:gdLst>
                    <a:gd name="T0" fmla="*/ 4 w 78"/>
                    <a:gd name="T1" fmla="*/ 45 h 46"/>
                    <a:gd name="T2" fmla="*/ 9 w 78"/>
                    <a:gd name="T3" fmla="*/ 45 h 46"/>
                    <a:gd name="T4" fmla="*/ 14 w 78"/>
                    <a:gd name="T5" fmla="*/ 44 h 46"/>
                    <a:gd name="T6" fmla="*/ 19 w 78"/>
                    <a:gd name="T7" fmla="*/ 44 h 46"/>
                    <a:gd name="T8" fmla="*/ 25 w 78"/>
                    <a:gd name="T9" fmla="*/ 43 h 46"/>
                    <a:gd name="T10" fmla="*/ 27 w 78"/>
                    <a:gd name="T11" fmla="*/ 43 h 46"/>
                    <a:gd name="T12" fmla="*/ 27 w 78"/>
                    <a:gd name="T13" fmla="*/ 41 h 46"/>
                    <a:gd name="T14" fmla="*/ 27 w 78"/>
                    <a:gd name="T15" fmla="*/ 39 h 46"/>
                    <a:gd name="T16" fmla="*/ 28 w 78"/>
                    <a:gd name="T17" fmla="*/ 38 h 46"/>
                    <a:gd name="T18" fmla="*/ 29 w 78"/>
                    <a:gd name="T19" fmla="*/ 36 h 46"/>
                    <a:gd name="T20" fmla="*/ 29 w 78"/>
                    <a:gd name="T21" fmla="*/ 35 h 46"/>
                    <a:gd name="T22" fmla="*/ 29 w 78"/>
                    <a:gd name="T23" fmla="*/ 34 h 46"/>
                    <a:gd name="T24" fmla="*/ 34 w 78"/>
                    <a:gd name="T25" fmla="*/ 31 h 46"/>
                    <a:gd name="T26" fmla="*/ 38 w 78"/>
                    <a:gd name="T27" fmla="*/ 28 h 46"/>
                    <a:gd name="T28" fmla="*/ 42 w 78"/>
                    <a:gd name="T29" fmla="*/ 25 h 46"/>
                    <a:gd name="T30" fmla="*/ 47 w 78"/>
                    <a:gd name="T31" fmla="*/ 22 h 46"/>
                    <a:gd name="T32" fmla="*/ 54 w 78"/>
                    <a:gd name="T33" fmla="*/ 21 h 46"/>
                    <a:gd name="T34" fmla="*/ 61 w 78"/>
                    <a:gd name="T35" fmla="*/ 17 h 46"/>
                    <a:gd name="T36" fmla="*/ 68 w 78"/>
                    <a:gd name="T37" fmla="*/ 12 h 46"/>
                    <a:gd name="T38" fmla="*/ 73 w 78"/>
                    <a:gd name="T39" fmla="*/ 6 h 46"/>
                    <a:gd name="T40" fmla="*/ 77 w 78"/>
                    <a:gd name="T41" fmla="*/ 2 h 46"/>
                    <a:gd name="T42" fmla="*/ 76 w 78"/>
                    <a:gd name="T43" fmla="*/ 1 h 46"/>
                    <a:gd name="T44" fmla="*/ 75 w 78"/>
                    <a:gd name="T45" fmla="*/ 0 h 46"/>
                    <a:gd name="T46" fmla="*/ 74 w 78"/>
                    <a:gd name="T47" fmla="*/ 1 h 46"/>
                    <a:gd name="T48" fmla="*/ 70 w 78"/>
                    <a:gd name="T49" fmla="*/ 5 h 46"/>
                    <a:gd name="T50" fmla="*/ 66 w 78"/>
                    <a:gd name="T51" fmla="*/ 10 h 46"/>
                    <a:gd name="T52" fmla="*/ 62 w 78"/>
                    <a:gd name="T53" fmla="*/ 14 h 46"/>
                    <a:gd name="T54" fmla="*/ 56 w 78"/>
                    <a:gd name="T55" fmla="*/ 16 h 46"/>
                    <a:gd name="T56" fmla="*/ 50 w 78"/>
                    <a:gd name="T57" fmla="*/ 18 h 46"/>
                    <a:gd name="T58" fmla="*/ 44 w 78"/>
                    <a:gd name="T59" fmla="*/ 20 h 46"/>
                    <a:gd name="T60" fmla="*/ 40 w 78"/>
                    <a:gd name="T61" fmla="*/ 23 h 46"/>
                    <a:gd name="T62" fmla="*/ 35 w 78"/>
                    <a:gd name="T63" fmla="*/ 26 h 46"/>
                    <a:gd name="T64" fmla="*/ 27 w 78"/>
                    <a:gd name="T65" fmla="*/ 30 h 46"/>
                    <a:gd name="T66" fmla="*/ 26 w 78"/>
                    <a:gd name="T67" fmla="*/ 33 h 46"/>
                    <a:gd name="T68" fmla="*/ 24 w 78"/>
                    <a:gd name="T69" fmla="*/ 39 h 46"/>
                    <a:gd name="T70" fmla="*/ 25 w 78"/>
                    <a:gd name="T71" fmla="*/ 40 h 46"/>
                    <a:gd name="T72" fmla="*/ 19 w 78"/>
                    <a:gd name="T73" fmla="*/ 40 h 46"/>
                    <a:gd name="T74" fmla="*/ 13 w 78"/>
                    <a:gd name="T75" fmla="*/ 39 h 46"/>
                    <a:gd name="T76" fmla="*/ 8 w 78"/>
                    <a:gd name="T77" fmla="*/ 38 h 46"/>
                    <a:gd name="T78" fmla="*/ 3 w 78"/>
                    <a:gd name="T79" fmla="*/ 38 h 46"/>
                    <a:gd name="T80" fmla="*/ 0 w 78"/>
                    <a:gd name="T81" fmla="*/ 37 h 46"/>
                    <a:gd name="T82" fmla="*/ 0 w 78"/>
                    <a:gd name="T83" fmla="*/ 38 h 46"/>
                    <a:gd name="T84" fmla="*/ 1 w 78"/>
                    <a:gd name="T85" fmla="*/ 39 h 46"/>
                    <a:gd name="T86" fmla="*/ 4 w 78"/>
                    <a:gd name="T87" fmla="*/ 40 h 46"/>
                    <a:gd name="T88" fmla="*/ 5 w 78"/>
                    <a:gd name="T89" fmla="*/ 42 h 46"/>
                    <a:gd name="T90" fmla="*/ 7 w 78"/>
                    <a:gd name="T91" fmla="*/ 42 h 4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
                    <a:gd name="T139" fmla="*/ 0 h 46"/>
                    <a:gd name="T140" fmla="*/ 78 w 78"/>
                    <a:gd name="T141" fmla="*/ 46 h 4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 h="46">
                      <a:moveTo>
                        <a:pt x="2" y="45"/>
                      </a:moveTo>
                      <a:lnTo>
                        <a:pt x="4" y="45"/>
                      </a:lnTo>
                      <a:lnTo>
                        <a:pt x="6" y="45"/>
                      </a:lnTo>
                      <a:lnTo>
                        <a:pt x="9" y="45"/>
                      </a:lnTo>
                      <a:lnTo>
                        <a:pt x="12" y="45"/>
                      </a:lnTo>
                      <a:lnTo>
                        <a:pt x="14" y="44"/>
                      </a:lnTo>
                      <a:lnTo>
                        <a:pt x="17" y="44"/>
                      </a:lnTo>
                      <a:lnTo>
                        <a:pt x="19" y="44"/>
                      </a:lnTo>
                      <a:lnTo>
                        <a:pt x="21" y="43"/>
                      </a:lnTo>
                      <a:lnTo>
                        <a:pt x="25" y="43"/>
                      </a:lnTo>
                      <a:lnTo>
                        <a:pt x="26" y="43"/>
                      </a:lnTo>
                      <a:lnTo>
                        <a:pt x="27" y="43"/>
                      </a:lnTo>
                      <a:lnTo>
                        <a:pt x="27" y="41"/>
                      </a:lnTo>
                      <a:lnTo>
                        <a:pt x="27" y="40"/>
                      </a:lnTo>
                      <a:lnTo>
                        <a:pt x="27" y="39"/>
                      </a:lnTo>
                      <a:lnTo>
                        <a:pt x="28" y="38"/>
                      </a:lnTo>
                      <a:lnTo>
                        <a:pt x="28" y="37"/>
                      </a:lnTo>
                      <a:lnTo>
                        <a:pt x="29" y="36"/>
                      </a:lnTo>
                      <a:lnTo>
                        <a:pt x="29" y="34"/>
                      </a:lnTo>
                      <a:lnTo>
                        <a:pt x="29" y="35"/>
                      </a:lnTo>
                      <a:lnTo>
                        <a:pt x="30" y="33"/>
                      </a:lnTo>
                      <a:lnTo>
                        <a:pt x="29" y="34"/>
                      </a:lnTo>
                      <a:lnTo>
                        <a:pt x="32" y="33"/>
                      </a:lnTo>
                      <a:lnTo>
                        <a:pt x="34" y="31"/>
                      </a:lnTo>
                      <a:lnTo>
                        <a:pt x="36" y="29"/>
                      </a:lnTo>
                      <a:lnTo>
                        <a:pt x="38" y="28"/>
                      </a:lnTo>
                      <a:lnTo>
                        <a:pt x="40" y="26"/>
                      </a:lnTo>
                      <a:lnTo>
                        <a:pt x="42" y="25"/>
                      </a:lnTo>
                      <a:lnTo>
                        <a:pt x="44" y="24"/>
                      </a:lnTo>
                      <a:lnTo>
                        <a:pt x="47" y="22"/>
                      </a:lnTo>
                      <a:lnTo>
                        <a:pt x="50" y="22"/>
                      </a:lnTo>
                      <a:lnTo>
                        <a:pt x="54" y="21"/>
                      </a:lnTo>
                      <a:lnTo>
                        <a:pt x="58" y="20"/>
                      </a:lnTo>
                      <a:lnTo>
                        <a:pt x="61" y="17"/>
                      </a:lnTo>
                      <a:lnTo>
                        <a:pt x="65" y="15"/>
                      </a:lnTo>
                      <a:lnTo>
                        <a:pt x="68" y="12"/>
                      </a:lnTo>
                      <a:lnTo>
                        <a:pt x="71" y="9"/>
                      </a:lnTo>
                      <a:lnTo>
                        <a:pt x="73" y="6"/>
                      </a:lnTo>
                      <a:lnTo>
                        <a:pt x="77" y="2"/>
                      </a:lnTo>
                      <a:lnTo>
                        <a:pt x="77" y="1"/>
                      </a:lnTo>
                      <a:lnTo>
                        <a:pt x="76" y="1"/>
                      </a:lnTo>
                      <a:lnTo>
                        <a:pt x="76" y="0"/>
                      </a:lnTo>
                      <a:lnTo>
                        <a:pt x="75" y="0"/>
                      </a:lnTo>
                      <a:lnTo>
                        <a:pt x="74" y="0"/>
                      </a:lnTo>
                      <a:lnTo>
                        <a:pt x="74" y="1"/>
                      </a:lnTo>
                      <a:lnTo>
                        <a:pt x="72" y="3"/>
                      </a:lnTo>
                      <a:lnTo>
                        <a:pt x="70" y="5"/>
                      </a:lnTo>
                      <a:lnTo>
                        <a:pt x="68" y="8"/>
                      </a:lnTo>
                      <a:lnTo>
                        <a:pt x="66" y="10"/>
                      </a:lnTo>
                      <a:lnTo>
                        <a:pt x="64" y="12"/>
                      </a:lnTo>
                      <a:lnTo>
                        <a:pt x="62" y="14"/>
                      </a:lnTo>
                      <a:lnTo>
                        <a:pt x="59" y="16"/>
                      </a:lnTo>
                      <a:lnTo>
                        <a:pt x="56" y="16"/>
                      </a:lnTo>
                      <a:lnTo>
                        <a:pt x="53" y="17"/>
                      </a:lnTo>
                      <a:lnTo>
                        <a:pt x="50" y="18"/>
                      </a:lnTo>
                      <a:lnTo>
                        <a:pt x="47" y="19"/>
                      </a:lnTo>
                      <a:lnTo>
                        <a:pt x="44" y="20"/>
                      </a:lnTo>
                      <a:lnTo>
                        <a:pt x="42" y="21"/>
                      </a:lnTo>
                      <a:lnTo>
                        <a:pt x="40" y="23"/>
                      </a:lnTo>
                      <a:lnTo>
                        <a:pt x="37" y="25"/>
                      </a:lnTo>
                      <a:lnTo>
                        <a:pt x="35" y="26"/>
                      </a:lnTo>
                      <a:lnTo>
                        <a:pt x="28" y="30"/>
                      </a:lnTo>
                      <a:lnTo>
                        <a:pt x="27" y="30"/>
                      </a:lnTo>
                      <a:lnTo>
                        <a:pt x="27" y="31"/>
                      </a:lnTo>
                      <a:lnTo>
                        <a:pt x="26" y="33"/>
                      </a:lnTo>
                      <a:lnTo>
                        <a:pt x="26" y="34"/>
                      </a:lnTo>
                      <a:lnTo>
                        <a:pt x="24" y="39"/>
                      </a:lnTo>
                      <a:lnTo>
                        <a:pt x="23" y="42"/>
                      </a:lnTo>
                      <a:lnTo>
                        <a:pt x="25" y="40"/>
                      </a:lnTo>
                      <a:lnTo>
                        <a:pt x="21" y="40"/>
                      </a:lnTo>
                      <a:lnTo>
                        <a:pt x="19" y="40"/>
                      </a:lnTo>
                      <a:lnTo>
                        <a:pt x="17" y="40"/>
                      </a:lnTo>
                      <a:lnTo>
                        <a:pt x="13" y="39"/>
                      </a:lnTo>
                      <a:lnTo>
                        <a:pt x="11" y="39"/>
                      </a:lnTo>
                      <a:lnTo>
                        <a:pt x="8" y="38"/>
                      </a:lnTo>
                      <a:lnTo>
                        <a:pt x="5" y="38"/>
                      </a:lnTo>
                      <a:lnTo>
                        <a:pt x="3" y="38"/>
                      </a:lnTo>
                      <a:lnTo>
                        <a:pt x="1" y="37"/>
                      </a:lnTo>
                      <a:lnTo>
                        <a:pt x="0" y="37"/>
                      </a:lnTo>
                      <a:lnTo>
                        <a:pt x="0" y="38"/>
                      </a:lnTo>
                      <a:lnTo>
                        <a:pt x="1" y="38"/>
                      </a:lnTo>
                      <a:lnTo>
                        <a:pt x="1" y="39"/>
                      </a:lnTo>
                      <a:lnTo>
                        <a:pt x="2" y="40"/>
                      </a:lnTo>
                      <a:lnTo>
                        <a:pt x="4" y="40"/>
                      </a:lnTo>
                      <a:lnTo>
                        <a:pt x="4" y="41"/>
                      </a:lnTo>
                      <a:lnTo>
                        <a:pt x="5" y="42"/>
                      </a:lnTo>
                      <a:lnTo>
                        <a:pt x="6" y="42"/>
                      </a:lnTo>
                      <a:lnTo>
                        <a:pt x="7" y="42"/>
                      </a:lnTo>
                      <a:lnTo>
                        <a:pt x="2" y="45"/>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43" name="Freeform 76"/>
                <p:cNvSpPr>
                  <a:spLocks/>
                </p:cNvSpPr>
                <p:nvPr/>
              </p:nvSpPr>
              <p:spPr bwMode="auto">
                <a:xfrm>
                  <a:off x="432" y="3133"/>
                  <a:ext cx="46" cy="31"/>
                </a:xfrm>
                <a:custGeom>
                  <a:avLst/>
                  <a:gdLst>
                    <a:gd name="T0" fmla="*/ 2 w 46"/>
                    <a:gd name="T1" fmla="*/ 30 h 31"/>
                    <a:gd name="T2" fmla="*/ 7 w 46"/>
                    <a:gd name="T3" fmla="*/ 30 h 31"/>
                    <a:gd name="T4" fmla="*/ 11 w 46"/>
                    <a:gd name="T5" fmla="*/ 29 h 31"/>
                    <a:gd name="T6" fmla="*/ 16 w 46"/>
                    <a:gd name="T7" fmla="*/ 27 h 31"/>
                    <a:gd name="T8" fmla="*/ 20 w 46"/>
                    <a:gd name="T9" fmla="*/ 26 h 31"/>
                    <a:gd name="T10" fmla="*/ 24 w 46"/>
                    <a:gd name="T11" fmla="*/ 23 h 31"/>
                    <a:gd name="T12" fmla="*/ 27 w 46"/>
                    <a:gd name="T13" fmla="*/ 20 h 31"/>
                    <a:gd name="T14" fmla="*/ 29 w 46"/>
                    <a:gd name="T15" fmla="*/ 17 h 31"/>
                    <a:gd name="T16" fmla="*/ 32 w 46"/>
                    <a:gd name="T17" fmla="*/ 12 h 31"/>
                    <a:gd name="T18" fmla="*/ 33 w 46"/>
                    <a:gd name="T19" fmla="*/ 9 h 31"/>
                    <a:gd name="T20" fmla="*/ 34 w 46"/>
                    <a:gd name="T21" fmla="*/ 8 h 31"/>
                    <a:gd name="T22" fmla="*/ 34 w 46"/>
                    <a:gd name="T23" fmla="*/ 8 h 31"/>
                    <a:gd name="T24" fmla="*/ 36 w 46"/>
                    <a:gd name="T25" fmla="*/ 8 h 31"/>
                    <a:gd name="T26" fmla="*/ 37 w 46"/>
                    <a:gd name="T27" fmla="*/ 8 h 31"/>
                    <a:gd name="T28" fmla="*/ 38 w 46"/>
                    <a:gd name="T29" fmla="*/ 8 h 31"/>
                    <a:gd name="T30" fmla="*/ 39 w 46"/>
                    <a:gd name="T31" fmla="*/ 7 h 31"/>
                    <a:gd name="T32" fmla="*/ 41 w 46"/>
                    <a:gd name="T33" fmla="*/ 7 h 31"/>
                    <a:gd name="T34" fmla="*/ 42 w 46"/>
                    <a:gd name="T35" fmla="*/ 6 h 31"/>
                    <a:gd name="T36" fmla="*/ 43 w 46"/>
                    <a:gd name="T37" fmla="*/ 5 h 31"/>
                    <a:gd name="T38" fmla="*/ 43 w 46"/>
                    <a:gd name="T39" fmla="*/ 4 h 31"/>
                    <a:gd name="T40" fmla="*/ 45 w 46"/>
                    <a:gd name="T41" fmla="*/ 3 h 31"/>
                    <a:gd name="T42" fmla="*/ 45 w 46"/>
                    <a:gd name="T43" fmla="*/ 2 h 31"/>
                    <a:gd name="T44" fmla="*/ 45 w 46"/>
                    <a:gd name="T45" fmla="*/ 2 h 31"/>
                    <a:gd name="T46" fmla="*/ 45 w 46"/>
                    <a:gd name="T47" fmla="*/ 1 h 31"/>
                    <a:gd name="T48" fmla="*/ 44 w 46"/>
                    <a:gd name="T49" fmla="*/ 1 h 31"/>
                    <a:gd name="T50" fmla="*/ 44 w 46"/>
                    <a:gd name="T51" fmla="*/ 0 h 31"/>
                    <a:gd name="T52" fmla="*/ 43 w 46"/>
                    <a:gd name="T53" fmla="*/ 0 h 31"/>
                    <a:gd name="T54" fmla="*/ 43 w 46"/>
                    <a:gd name="T55" fmla="*/ 0 h 31"/>
                    <a:gd name="T56" fmla="*/ 43 w 46"/>
                    <a:gd name="T57" fmla="*/ 1 h 31"/>
                    <a:gd name="T58" fmla="*/ 42 w 46"/>
                    <a:gd name="T59" fmla="*/ 1 h 31"/>
                    <a:gd name="T60" fmla="*/ 42 w 46"/>
                    <a:gd name="T61" fmla="*/ 2 h 31"/>
                    <a:gd name="T62" fmla="*/ 41 w 46"/>
                    <a:gd name="T63" fmla="*/ 2 h 31"/>
                    <a:gd name="T64" fmla="*/ 41 w 46"/>
                    <a:gd name="T65" fmla="*/ 3 h 31"/>
                    <a:gd name="T66" fmla="*/ 40 w 46"/>
                    <a:gd name="T67" fmla="*/ 3 h 31"/>
                    <a:gd name="T68" fmla="*/ 40 w 46"/>
                    <a:gd name="T69" fmla="*/ 4 h 31"/>
                    <a:gd name="T70" fmla="*/ 34 w 46"/>
                    <a:gd name="T71" fmla="*/ 5 h 31"/>
                    <a:gd name="T72" fmla="*/ 33 w 46"/>
                    <a:gd name="T73" fmla="*/ 5 h 31"/>
                    <a:gd name="T74" fmla="*/ 33 w 46"/>
                    <a:gd name="T75" fmla="*/ 5 h 31"/>
                    <a:gd name="T76" fmla="*/ 32 w 46"/>
                    <a:gd name="T77" fmla="*/ 5 h 31"/>
                    <a:gd name="T78" fmla="*/ 30 w 46"/>
                    <a:gd name="T79" fmla="*/ 7 h 31"/>
                    <a:gd name="T80" fmla="*/ 30 w 46"/>
                    <a:gd name="T81" fmla="*/ 8 h 31"/>
                    <a:gd name="T82" fmla="*/ 29 w 46"/>
                    <a:gd name="T83" fmla="*/ 11 h 31"/>
                    <a:gd name="T84" fmla="*/ 29 w 46"/>
                    <a:gd name="T85" fmla="*/ 11 h 31"/>
                    <a:gd name="T86" fmla="*/ 27 w 46"/>
                    <a:gd name="T87" fmla="*/ 15 h 31"/>
                    <a:gd name="T88" fmla="*/ 25 w 46"/>
                    <a:gd name="T89" fmla="*/ 18 h 31"/>
                    <a:gd name="T90" fmla="*/ 21 w 46"/>
                    <a:gd name="T91" fmla="*/ 21 h 31"/>
                    <a:gd name="T92" fmla="*/ 18 w 46"/>
                    <a:gd name="T93" fmla="*/ 23 h 31"/>
                    <a:gd name="T94" fmla="*/ 14 w 46"/>
                    <a:gd name="T95" fmla="*/ 24 h 31"/>
                    <a:gd name="T96" fmla="*/ 10 w 46"/>
                    <a:gd name="T97" fmla="*/ 26 h 31"/>
                    <a:gd name="T98" fmla="*/ 5 w 46"/>
                    <a:gd name="T99" fmla="*/ 26 h 31"/>
                    <a:gd name="T100" fmla="*/ 1 w 46"/>
                    <a:gd name="T101" fmla="*/ 27 h 31"/>
                    <a:gd name="T102" fmla="*/ 0 w 46"/>
                    <a:gd name="T103" fmla="*/ 27 h 31"/>
                    <a:gd name="T104" fmla="*/ 0 w 46"/>
                    <a:gd name="T105" fmla="*/ 28 h 31"/>
                    <a:gd name="T106" fmla="*/ 0 w 46"/>
                    <a:gd name="T107" fmla="*/ 29 h 31"/>
                    <a:gd name="T108" fmla="*/ 0 w 46"/>
                    <a:gd name="T109" fmla="*/ 29 h 31"/>
                    <a:gd name="T110" fmla="*/ 0 w 46"/>
                    <a:gd name="T111" fmla="*/ 30 h 31"/>
                    <a:gd name="T112" fmla="*/ 1 w 46"/>
                    <a:gd name="T113" fmla="*/ 30 h 31"/>
                    <a:gd name="T114" fmla="*/ 2 w 46"/>
                    <a:gd name="T115" fmla="*/ 30 h 31"/>
                    <a:gd name="T116" fmla="*/ 2 w 46"/>
                    <a:gd name="T117" fmla="*/ 30 h 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6"/>
                    <a:gd name="T178" fmla="*/ 0 h 31"/>
                    <a:gd name="T179" fmla="*/ 46 w 46"/>
                    <a:gd name="T180" fmla="*/ 31 h 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6" h="31">
                      <a:moveTo>
                        <a:pt x="2" y="30"/>
                      </a:moveTo>
                      <a:lnTo>
                        <a:pt x="7" y="30"/>
                      </a:lnTo>
                      <a:lnTo>
                        <a:pt x="11" y="29"/>
                      </a:lnTo>
                      <a:lnTo>
                        <a:pt x="16" y="27"/>
                      </a:lnTo>
                      <a:lnTo>
                        <a:pt x="20" y="26"/>
                      </a:lnTo>
                      <a:lnTo>
                        <a:pt x="24" y="23"/>
                      </a:lnTo>
                      <a:lnTo>
                        <a:pt x="27" y="20"/>
                      </a:lnTo>
                      <a:lnTo>
                        <a:pt x="29" y="17"/>
                      </a:lnTo>
                      <a:lnTo>
                        <a:pt x="32" y="12"/>
                      </a:lnTo>
                      <a:lnTo>
                        <a:pt x="33" y="9"/>
                      </a:lnTo>
                      <a:lnTo>
                        <a:pt x="34" y="8"/>
                      </a:lnTo>
                      <a:lnTo>
                        <a:pt x="36" y="8"/>
                      </a:lnTo>
                      <a:lnTo>
                        <a:pt x="37" y="8"/>
                      </a:lnTo>
                      <a:lnTo>
                        <a:pt x="38" y="8"/>
                      </a:lnTo>
                      <a:lnTo>
                        <a:pt x="39" y="7"/>
                      </a:lnTo>
                      <a:lnTo>
                        <a:pt x="41" y="7"/>
                      </a:lnTo>
                      <a:lnTo>
                        <a:pt x="42" y="6"/>
                      </a:lnTo>
                      <a:lnTo>
                        <a:pt x="43" y="5"/>
                      </a:lnTo>
                      <a:lnTo>
                        <a:pt x="43" y="4"/>
                      </a:lnTo>
                      <a:lnTo>
                        <a:pt x="45" y="3"/>
                      </a:lnTo>
                      <a:lnTo>
                        <a:pt x="45" y="2"/>
                      </a:lnTo>
                      <a:lnTo>
                        <a:pt x="45" y="1"/>
                      </a:lnTo>
                      <a:lnTo>
                        <a:pt x="44" y="1"/>
                      </a:lnTo>
                      <a:lnTo>
                        <a:pt x="44" y="0"/>
                      </a:lnTo>
                      <a:lnTo>
                        <a:pt x="43" y="0"/>
                      </a:lnTo>
                      <a:lnTo>
                        <a:pt x="43" y="1"/>
                      </a:lnTo>
                      <a:lnTo>
                        <a:pt x="42" y="1"/>
                      </a:lnTo>
                      <a:lnTo>
                        <a:pt x="42" y="2"/>
                      </a:lnTo>
                      <a:lnTo>
                        <a:pt x="41" y="2"/>
                      </a:lnTo>
                      <a:lnTo>
                        <a:pt x="41" y="3"/>
                      </a:lnTo>
                      <a:lnTo>
                        <a:pt x="40" y="3"/>
                      </a:lnTo>
                      <a:lnTo>
                        <a:pt x="40" y="4"/>
                      </a:lnTo>
                      <a:lnTo>
                        <a:pt x="34" y="5"/>
                      </a:lnTo>
                      <a:lnTo>
                        <a:pt x="33" y="5"/>
                      </a:lnTo>
                      <a:lnTo>
                        <a:pt x="32" y="5"/>
                      </a:lnTo>
                      <a:lnTo>
                        <a:pt x="30" y="7"/>
                      </a:lnTo>
                      <a:lnTo>
                        <a:pt x="30" y="8"/>
                      </a:lnTo>
                      <a:lnTo>
                        <a:pt x="29" y="11"/>
                      </a:lnTo>
                      <a:lnTo>
                        <a:pt x="27" y="15"/>
                      </a:lnTo>
                      <a:lnTo>
                        <a:pt x="25" y="18"/>
                      </a:lnTo>
                      <a:lnTo>
                        <a:pt x="21" y="21"/>
                      </a:lnTo>
                      <a:lnTo>
                        <a:pt x="18" y="23"/>
                      </a:lnTo>
                      <a:lnTo>
                        <a:pt x="14" y="24"/>
                      </a:lnTo>
                      <a:lnTo>
                        <a:pt x="10" y="26"/>
                      </a:lnTo>
                      <a:lnTo>
                        <a:pt x="5" y="26"/>
                      </a:lnTo>
                      <a:lnTo>
                        <a:pt x="1" y="27"/>
                      </a:lnTo>
                      <a:lnTo>
                        <a:pt x="0" y="27"/>
                      </a:lnTo>
                      <a:lnTo>
                        <a:pt x="0" y="28"/>
                      </a:lnTo>
                      <a:lnTo>
                        <a:pt x="0" y="29"/>
                      </a:lnTo>
                      <a:lnTo>
                        <a:pt x="0" y="30"/>
                      </a:lnTo>
                      <a:lnTo>
                        <a:pt x="1" y="30"/>
                      </a:lnTo>
                      <a:lnTo>
                        <a:pt x="2" y="30"/>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44" name="Freeform 77"/>
                <p:cNvSpPr>
                  <a:spLocks/>
                </p:cNvSpPr>
                <p:nvPr/>
              </p:nvSpPr>
              <p:spPr bwMode="auto">
                <a:xfrm>
                  <a:off x="442" y="2767"/>
                  <a:ext cx="67" cy="18"/>
                </a:xfrm>
                <a:custGeom>
                  <a:avLst/>
                  <a:gdLst>
                    <a:gd name="T0" fmla="*/ 2 w 67"/>
                    <a:gd name="T1" fmla="*/ 8 h 18"/>
                    <a:gd name="T2" fmla="*/ 5 w 67"/>
                    <a:gd name="T3" fmla="*/ 8 h 18"/>
                    <a:gd name="T4" fmla="*/ 9 w 67"/>
                    <a:gd name="T5" fmla="*/ 8 h 18"/>
                    <a:gd name="T6" fmla="*/ 12 w 67"/>
                    <a:gd name="T7" fmla="*/ 8 h 18"/>
                    <a:gd name="T8" fmla="*/ 16 w 67"/>
                    <a:gd name="T9" fmla="*/ 8 h 18"/>
                    <a:gd name="T10" fmla="*/ 18 w 67"/>
                    <a:gd name="T11" fmla="*/ 7 h 18"/>
                    <a:gd name="T12" fmla="*/ 22 w 67"/>
                    <a:gd name="T13" fmla="*/ 6 h 18"/>
                    <a:gd name="T14" fmla="*/ 25 w 67"/>
                    <a:gd name="T15" fmla="*/ 6 h 18"/>
                    <a:gd name="T16" fmla="*/ 28 w 67"/>
                    <a:gd name="T17" fmla="*/ 4 h 18"/>
                    <a:gd name="T18" fmla="*/ 33 w 67"/>
                    <a:gd name="T19" fmla="*/ 3 h 18"/>
                    <a:gd name="T20" fmla="*/ 35 w 67"/>
                    <a:gd name="T21" fmla="*/ 3 h 18"/>
                    <a:gd name="T22" fmla="*/ 33 w 67"/>
                    <a:gd name="T23" fmla="*/ 2 h 18"/>
                    <a:gd name="T24" fmla="*/ 36 w 67"/>
                    <a:gd name="T25" fmla="*/ 5 h 18"/>
                    <a:gd name="T26" fmla="*/ 39 w 67"/>
                    <a:gd name="T27" fmla="*/ 7 h 18"/>
                    <a:gd name="T28" fmla="*/ 42 w 67"/>
                    <a:gd name="T29" fmla="*/ 8 h 18"/>
                    <a:gd name="T30" fmla="*/ 45 w 67"/>
                    <a:gd name="T31" fmla="*/ 10 h 18"/>
                    <a:gd name="T32" fmla="*/ 49 w 67"/>
                    <a:gd name="T33" fmla="*/ 12 h 18"/>
                    <a:gd name="T34" fmla="*/ 52 w 67"/>
                    <a:gd name="T35" fmla="*/ 13 h 18"/>
                    <a:gd name="T36" fmla="*/ 56 w 67"/>
                    <a:gd name="T37" fmla="*/ 15 h 18"/>
                    <a:gd name="T38" fmla="*/ 60 w 67"/>
                    <a:gd name="T39" fmla="*/ 16 h 18"/>
                    <a:gd name="T40" fmla="*/ 63 w 67"/>
                    <a:gd name="T41" fmla="*/ 17 h 18"/>
                    <a:gd name="T42" fmla="*/ 64 w 67"/>
                    <a:gd name="T43" fmla="*/ 17 h 18"/>
                    <a:gd name="T44" fmla="*/ 65 w 67"/>
                    <a:gd name="T45" fmla="*/ 16 h 18"/>
                    <a:gd name="T46" fmla="*/ 66 w 67"/>
                    <a:gd name="T47" fmla="*/ 16 h 18"/>
                    <a:gd name="T48" fmla="*/ 66 w 67"/>
                    <a:gd name="T49" fmla="*/ 15 h 18"/>
                    <a:gd name="T50" fmla="*/ 65 w 67"/>
                    <a:gd name="T51" fmla="*/ 15 h 18"/>
                    <a:gd name="T52" fmla="*/ 65 w 67"/>
                    <a:gd name="T53" fmla="*/ 14 h 18"/>
                    <a:gd name="T54" fmla="*/ 64 w 67"/>
                    <a:gd name="T55" fmla="*/ 14 h 18"/>
                    <a:gd name="T56" fmla="*/ 61 w 67"/>
                    <a:gd name="T57" fmla="*/ 13 h 18"/>
                    <a:gd name="T58" fmla="*/ 58 w 67"/>
                    <a:gd name="T59" fmla="*/ 13 h 18"/>
                    <a:gd name="T60" fmla="*/ 55 w 67"/>
                    <a:gd name="T61" fmla="*/ 11 h 18"/>
                    <a:gd name="T62" fmla="*/ 52 w 67"/>
                    <a:gd name="T63" fmla="*/ 10 h 18"/>
                    <a:gd name="T64" fmla="*/ 50 w 67"/>
                    <a:gd name="T65" fmla="*/ 9 h 18"/>
                    <a:gd name="T66" fmla="*/ 47 w 67"/>
                    <a:gd name="T67" fmla="*/ 8 h 18"/>
                    <a:gd name="T68" fmla="*/ 44 w 67"/>
                    <a:gd name="T69" fmla="*/ 6 h 18"/>
                    <a:gd name="T70" fmla="*/ 42 w 67"/>
                    <a:gd name="T71" fmla="*/ 4 h 18"/>
                    <a:gd name="T72" fmla="*/ 36 w 67"/>
                    <a:gd name="T73" fmla="*/ 1 h 18"/>
                    <a:gd name="T74" fmla="*/ 36 w 67"/>
                    <a:gd name="T75" fmla="*/ 1 h 18"/>
                    <a:gd name="T76" fmla="*/ 36 w 67"/>
                    <a:gd name="T77" fmla="*/ 0 h 18"/>
                    <a:gd name="T78" fmla="*/ 35 w 67"/>
                    <a:gd name="T79" fmla="*/ 0 h 18"/>
                    <a:gd name="T80" fmla="*/ 33 w 67"/>
                    <a:gd name="T81" fmla="*/ 0 h 18"/>
                    <a:gd name="T82" fmla="*/ 32 w 67"/>
                    <a:gd name="T83" fmla="*/ 0 h 18"/>
                    <a:gd name="T84" fmla="*/ 26 w 67"/>
                    <a:gd name="T85" fmla="*/ 2 h 18"/>
                    <a:gd name="T86" fmla="*/ 23 w 67"/>
                    <a:gd name="T87" fmla="*/ 3 h 18"/>
                    <a:gd name="T88" fmla="*/ 21 w 67"/>
                    <a:gd name="T89" fmla="*/ 4 h 18"/>
                    <a:gd name="T90" fmla="*/ 17 w 67"/>
                    <a:gd name="T91" fmla="*/ 4 h 18"/>
                    <a:gd name="T92" fmla="*/ 15 w 67"/>
                    <a:gd name="T93" fmla="*/ 4 h 18"/>
                    <a:gd name="T94" fmla="*/ 11 w 67"/>
                    <a:gd name="T95" fmla="*/ 5 h 18"/>
                    <a:gd name="T96" fmla="*/ 8 w 67"/>
                    <a:gd name="T97" fmla="*/ 5 h 18"/>
                    <a:gd name="T98" fmla="*/ 5 w 67"/>
                    <a:gd name="T99" fmla="*/ 5 h 18"/>
                    <a:gd name="T100" fmla="*/ 2 w 67"/>
                    <a:gd name="T101" fmla="*/ 5 h 18"/>
                    <a:gd name="T102" fmla="*/ 1 w 67"/>
                    <a:gd name="T103" fmla="*/ 5 h 18"/>
                    <a:gd name="T104" fmla="*/ 0 w 67"/>
                    <a:gd name="T105" fmla="*/ 6 h 18"/>
                    <a:gd name="T106" fmla="*/ 0 w 67"/>
                    <a:gd name="T107" fmla="*/ 6 h 18"/>
                    <a:gd name="T108" fmla="*/ 0 w 67"/>
                    <a:gd name="T109" fmla="*/ 7 h 18"/>
                    <a:gd name="T110" fmla="*/ 1 w 67"/>
                    <a:gd name="T111" fmla="*/ 7 h 18"/>
                    <a:gd name="T112" fmla="*/ 1 w 67"/>
                    <a:gd name="T113" fmla="*/ 8 h 18"/>
                    <a:gd name="T114" fmla="*/ 2 w 67"/>
                    <a:gd name="T115" fmla="*/ 8 h 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7"/>
                    <a:gd name="T175" fmla="*/ 0 h 18"/>
                    <a:gd name="T176" fmla="*/ 67 w 67"/>
                    <a:gd name="T177" fmla="*/ 18 h 1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7" h="18">
                      <a:moveTo>
                        <a:pt x="2" y="8"/>
                      </a:moveTo>
                      <a:lnTo>
                        <a:pt x="5" y="8"/>
                      </a:lnTo>
                      <a:lnTo>
                        <a:pt x="9" y="8"/>
                      </a:lnTo>
                      <a:lnTo>
                        <a:pt x="12" y="8"/>
                      </a:lnTo>
                      <a:lnTo>
                        <a:pt x="16" y="8"/>
                      </a:lnTo>
                      <a:lnTo>
                        <a:pt x="18" y="7"/>
                      </a:lnTo>
                      <a:lnTo>
                        <a:pt x="22" y="6"/>
                      </a:lnTo>
                      <a:lnTo>
                        <a:pt x="25" y="6"/>
                      </a:lnTo>
                      <a:lnTo>
                        <a:pt x="28" y="4"/>
                      </a:lnTo>
                      <a:lnTo>
                        <a:pt x="33" y="3"/>
                      </a:lnTo>
                      <a:lnTo>
                        <a:pt x="35" y="3"/>
                      </a:lnTo>
                      <a:lnTo>
                        <a:pt x="33" y="2"/>
                      </a:lnTo>
                      <a:lnTo>
                        <a:pt x="36" y="5"/>
                      </a:lnTo>
                      <a:lnTo>
                        <a:pt x="39" y="7"/>
                      </a:lnTo>
                      <a:lnTo>
                        <a:pt x="42" y="8"/>
                      </a:lnTo>
                      <a:lnTo>
                        <a:pt x="45" y="10"/>
                      </a:lnTo>
                      <a:lnTo>
                        <a:pt x="49" y="12"/>
                      </a:lnTo>
                      <a:lnTo>
                        <a:pt x="52" y="13"/>
                      </a:lnTo>
                      <a:lnTo>
                        <a:pt x="56" y="15"/>
                      </a:lnTo>
                      <a:lnTo>
                        <a:pt x="60" y="16"/>
                      </a:lnTo>
                      <a:lnTo>
                        <a:pt x="63" y="17"/>
                      </a:lnTo>
                      <a:lnTo>
                        <a:pt x="64" y="17"/>
                      </a:lnTo>
                      <a:lnTo>
                        <a:pt x="65" y="16"/>
                      </a:lnTo>
                      <a:lnTo>
                        <a:pt x="66" y="16"/>
                      </a:lnTo>
                      <a:lnTo>
                        <a:pt x="66" y="15"/>
                      </a:lnTo>
                      <a:lnTo>
                        <a:pt x="65" y="15"/>
                      </a:lnTo>
                      <a:lnTo>
                        <a:pt x="65" y="14"/>
                      </a:lnTo>
                      <a:lnTo>
                        <a:pt x="64" y="14"/>
                      </a:lnTo>
                      <a:lnTo>
                        <a:pt x="61" y="13"/>
                      </a:lnTo>
                      <a:lnTo>
                        <a:pt x="58" y="13"/>
                      </a:lnTo>
                      <a:lnTo>
                        <a:pt x="55" y="11"/>
                      </a:lnTo>
                      <a:lnTo>
                        <a:pt x="52" y="10"/>
                      </a:lnTo>
                      <a:lnTo>
                        <a:pt x="50" y="9"/>
                      </a:lnTo>
                      <a:lnTo>
                        <a:pt x="47" y="8"/>
                      </a:lnTo>
                      <a:lnTo>
                        <a:pt x="44" y="6"/>
                      </a:lnTo>
                      <a:lnTo>
                        <a:pt x="42" y="4"/>
                      </a:lnTo>
                      <a:lnTo>
                        <a:pt x="36" y="1"/>
                      </a:lnTo>
                      <a:lnTo>
                        <a:pt x="36" y="0"/>
                      </a:lnTo>
                      <a:lnTo>
                        <a:pt x="35" y="0"/>
                      </a:lnTo>
                      <a:lnTo>
                        <a:pt x="33" y="0"/>
                      </a:lnTo>
                      <a:lnTo>
                        <a:pt x="32" y="0"/>
                      </a:lnTo>
                      <a:lnTo>
                        <a:pt x="26" y="2"/>
                      </a:lnTo>
                      <a:lnTo>
                        <a:pt x="23" y="3"/>
                      </a:lnTo>
                      <a:lnTo>
                        <a:pt x="21" y="4"/>
                      </a:lnTo>
                      <a:lnTo>
                        <a:pt x="17" y="4"/>
                      </a:lnTo>
                      <a:lnTo>
                        <a:pt x="15" y="4"/>
                      </a:lnTo>
                      <a:lnTo>
                        <a:pt x="11" y="5"/>
                      </a:lnTo>
                      <a:lnTo>
                        <a:pt x="8" y="5"/>
                      </a:lnTo>
                      <a:lnTo>
                        <a:pt x="5" y="5"/>
                      </a:lnTo>
                      <a:lnTo>
                        <a:pt x="2" y="5"/>
                      </a:lnTo>
                      <a:lnTo>
                        <a:pt x="1" y="5"/>
                      </a:lnTo>
                      <a:lnTo>
                        <a:pt x="0" y="6"/>
                      </a:lnTo>
                      <a:lnTo>
                        <a:pt x="0" y="7"/>
                      </a:lnTo>
                      <a:lnTo>
                        <a:pt x="1" y="7"/>
                      </a:lnTo>
                      <a:lnTo>
                        <a:pt x="1" y="8"/>
                      </a:lnTo>
                      <a:lnTo>
                        <a:pt x="2" y="8"/>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45" name="Freeform 78"/>
                <p:cNvSpPr>
                  <a:spLocks/>
                </p:cNvSpPr>
                <p:nvPr/>
              </p:nvSpPr>
              <p:spPr bwMode="auto">
                <a:xfrm>
                  <a:off x="467" y="2772"/>
                  <a:ext cx="65" cy="59"/>
                </a:xfrm>
                <a:custGeom>
                  <a:avLst/>
                  <a:gdLst>
                    <a:gd name="T0" fmla="*/ 2 w 65"/>
                    <a:gd name="T1" fmla="*/ 4 h 59"/>
                    <a:gd name="T2" fmla="*/ 3 w 65"/>
                    <a:gd name="T3" fmla="*/ 3 h 59"/>
                    <a:gd name="T4" fmla="*/ 6 w 65"/>
                    <a:gd name="T5" fmla="*/ 3 h 59"/>
                    <a:gd name="T6" fmla="*/ 8 w 65"/>
                    <a:gd name="T7" fmla="*/ 4 h 59"/>
                    <a:gd name="T8" fmla="*/ 10 w 65"/>
                    <a:gd name="T9" fmla="*/ 5 h 59"/>
                    <a:gd name="T10" fmla="*/ 11 w 65"/>
                    <a:gd name="T11" fmla="*/ 7 h 59"/>
                    <a:gd name="T12" fmla="*/ 12 w 65"/>
                    <a:gd name="T13" fmla="*/ 8 h 59"/>
                    <a:gd name="T14" fmla="*/ 14 w 65"/>
                    <a:gd name="T15" fmla="*/ 9 h 59"/>
                    <a:gd name="T16" fmla="*/ 15 w 65"/>
                    <a:gd name="T17" fmla="*/ 11 h 59"/>
                    <a:gd name="T18" fmla="*/ 20 w 65"/>
                    <a:gd name="T19" fmla="*/ 18 h 59"/>
                    <a:gd name="T20" fmla="*/ 25 w 65"/>
                    <a:gd name="T21" fmla="*/ 25 h 59"/>
                    <a:gd name="T22" fmla="*/ 30 w 65"/>
                    <a:gd name="T23" fmla="*/ 32 h 59"/>
                    <a:gd name="T24" fmla="*/ 35 w 65"/>
                    <a:gd name="T25" fmla="*/ 39 h 59"/>
                    <a:gd name="T26" fmla="*/ 41 w 65"/>
                    <a:gd name="T27" fmla="*/ 45 h 59"/>
                    <a:gd name="T28" fmla="*/ 48 w 65"/>
                    <a:gd name="T29" fmla="*/ 51 h 59"/>
                    <a:gd name="T30" fmla="*/ 54 w 65"/>
                    <a:gd name="T31" fmla="*/ 55 h 59"/>
                    <a:gd name="T32" fmla="*/ 62 w 65"/>
                    <a:gd name="T33" fmla="*/ 58 h 59"/>
                    <a:gd name="T34" fmla="*/ 63 w 65"/>
                    <a:gd name="T35" fmla="*/ 57 h 59"/>
                    <a:gd name="T36" fmla="*/ 64 w 65"/>
                    <a:gd name="T37" fmla="*/ 56 h 59"/>
                    <a:gd name="T38" fmla="*/ 64 w 65"/>
                    <a:gd name="T39" fmla="*/ 55 h 59"/>
                    <a:gd name="T40" fmla="*/ 64 w 65"/>
                    <a:gd name="T41" fmla="*/ 55 h 59"/>
                    <a:gd name="T42" fmla="*/ 63 w 65"/>
                    <a:gd name="T43" fmla="*/ 55 h 59"/>
                    <a:gd name="T44" fmla="*/ 63 w 65"/>
                    <a:gd name="T45" fmla="*/ 54 h 59"/>
                    <a:gd name="T46" fmla="*/ 62 w 65"/>
                    <a:gd name="T47" fmla="*/ 54 h 59"/>
                    <a:gd name="T48" fmla="*/ 54 w 65"/>
                    <a:gd name="T49" fmla="*/ 51 h 59"/>
                    <a:gd name="T50" fmla="*/ 48 w 65"/>
                    <a:gd name="T51" fmla="*/ 47 h 59"/>
                    <a:gd name="T52" fmla="*/ 42 w 65"/>
                    <a:gd name="T53" fmla="*/ 42 h 59"/>
                    <a:gd name="T54" fmla="*/ 36 w 65"/>
                    <a:gd name="T55" fmla="*/ 35 h 59"/>
                    <a:gd name="T56" fmla="*/ 32 w 65"/>
                    <a:gd name="T57" fmla="*/ 28 h 59"/>
                    <a:gd name="T58" fmla="*/ 27 w 65"/>
                    <a:gd name="T59" fmla="*/ 21 h 59"/>
                    <a:gd name="T60" fmla="*/ 22 w 65"/>
                    <a:gd name="T61" fmla="*/ 15 h 59"/>
                    <a:gd name="T62" fmla="*/ 17 w 65"/>
                    <a:gd name="T63" fmla="*/ 9 h 59"/>
                    <a:gd name="T64" fmla="*/ 16 w 65"/>
                    <a:gd name="T65" fmla="*/ 7 h 59"/>
                    <a:gd name="T66" fmla="*/ 15 w 65"/>
                    <a:gd name="T67" fmla="*/ 5 h 59"/>
                    <a:gd name="T68" fmla="*/ 13 w 65"/>
                    <a:gd name="T69" fmla="*/ 3 h 59"/>
                    <a:gd name="T70" fmla="*/ 11 w 65"/>
                    <a:gd name="T71" fmla="*/ 2 h 59"/>
                    <a:gd name="T72" fmla="*/ 10 w 65"/>
                    <a:gd name="T73" fmla="*/ 1 h 59"/>
                    <a:gd name="T74" fmla="*/ 7 w 65"/>
                    <a:gd name="T75" fmla="*/ 0 h 59"/>
                    <a:gd name="T76" fmla="*/ 4 w 65"/>
                    <a:gd name="T77" fmla="*/ 0 h 59"/>
                    <a:gd name="T78" fmla="*/ 2 w 65"/>
                    <a:gd name="T79" fmla="*/ 0 h 59"/>
                    <a:gd name="T80" fmla="*/ 1 w 65"/>
                    <a:gd name="T81" fmla="*/ 1 h 59"/>
                    <a:gd name="T82" fmla="*/ 0 w 65"/>
                    <a:gd name="T83" fmla="*/ 1 h 59"/>
                    <a:gd name="T84" fmla="*/ 0 w 65"/>
                    <a:gd name="T85" fmla="*/ 2 h 59"/>
                    <a:gd name="T86" fmla="*/ 0 w 65"/>
                    <a:gd name="T87" fmla="*/ 3 h 59"/>
                    <a:gd name="T88" fmla="*/ 0 w 65"/>
                    <a:gd name="T89" fmla="*/ 3 h 59"/>
                    <a:gd name="T90" fmla="*/ 1 w 65"/>
                    <a:gd name="T91" fmla="*/ 3 h 59"/>
                    <a:gd name="T92" fmla="*/ 1 w 65"/>
                    <a:gd name="T93" fmla="*/ 4 h 59"/>
                    <a:gd name="T94" fmla="*/ 2 w 65"/>
                    <a:gd name="T95" fmla="*/ 4 h 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
                    <a:gd name="T145" fmla="*/ 0 h 59"/>
                    <a:gd name="T146" fmla="*/ 65 w 65"/>
                    <a:gd name="T147" fmla="*/ 59 h 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 h="59">
                      <a:moveTo>
                        <a:pt x="2" y="4"/>
                      </a:moveTo>
                      <a:lnTo>
                        <a:pt x="3" y="3"/>
                      </a:lnTo>
                      <a:lnTo>
                        <a:pt x="6" y="3"/>
                      </a:lnTo>
                      <a:lnTo>
                        <a:pt x="8" y="4"/>
                      </a:lnTo>
                      <a:lnTo>
                        <a:pt x="10" y="5"/>
                      </a:lnTo>
                      <a:lnTo>
                        <a:pt x="11" y="7"/>
                      </a:lnTo>
                      <a:lnTo>
                        <a:pt x="12" y="8"/>
                      </a:lnTo>
                      <a:lnTo>
                        <a:pt x="14" y="9"/>
                      </a:lnTo>
                      <a:lnTo>
                        <a:pt x="15" y="11"/>
                      </a:lnTo>
                      <a:lnTo>
                        <a:pt x="20" y="18"/>
                      </a:lnTo>
                      <a:lnTo>
                        <a:pt x="25" y="25"/>
                      </a:lnTo>
                      <a:lnTo>
                        <a:pt x="30" y="32"/>
                      </a:lnTo>
                      <a:lnTo>
                        <a:pt x="35" y="39"/>
                      </a:lnTo>
                      <a:lnTo>
                        <a:pt x="41" y="45"/>
                      </a:lnTo>
                      <a:lnTo>
                        <a:pt x="48" y="51"/>
                      </a:lnTo>
                      <a:lnTo>
                        <a:pt x="54" y="55"/>
                      </a:lnTo>
                      <a:lnTo>
                        <a:pt x="62" y="58"/>
                      </a:lnTo>
                      <a:lnTo>
                        <a:pt x="63" y="57"/>
                      </a:lnTo>
                      <a:lnTo>
                        <a:pt x="64" y="56"/>
                      </a:lnTo>
                      <a:lnTo>
                        <a:pt x="64" y="55"/>
                      </a:lnTo>
                      <a:lnTo>
                        <a:pt x="63" y="55"/>
                      </a:lnTo>
                      <a:lnTo>
                        <a:pt x="63" y="54"/>
                      </a:lnTo>
                      <a:lnTo>
                        <a:pt x="62" y="54"/>
                      </a:lnTo>
                      <a:lnTo>
                        <a:pt x="54" y="51"/>
                      </a:lnTo>
                      <a:lnTo>
                        <a:pt x="48" y="47"/>
                      </a:lnTo>
                      <a:lnTo>
                        <a:pt x="42" y="42"/>
                      </a:lnTo>
                      <a:lnTo>
                        <a:pt x="36" y="35"/>
                      </a:lnTo>
                      <a:lnTo>
                        <a:pt x="32" y="28"/>
                      </a:lnTo>
                      <a:lnTo>
                        <a:pt x="27" y="21"/>
                      </a:lnTo>
                      <a:lnTo>
                        <a:pt x="22" y="15"/>
                      </a:lnTo>
                      <a:lnTo>
                        <a:pt x="17" y="9"/>
                      </a:lnTo>
                      <a:lnTo>
                        <a:pt x="16" y="7"/>
                      </a:lnTo>
                      <a:lnTo>
                        <a:pt x="15" y="5"/>
                      </a:lnTo>
                      <a:lnTo>
                        <a:pt x="13" y="3"/>
                      </a:lnTo>
                      <a:lnTo>
                        <a:pt x="11" y="2"/>
                      </a:lnTo>
                      <a:lnTo>
                        <a:pt x="10" y="1"/>
                      </a:lnTo>
                      <a:lnTo>
                        <a:pt x="7" y="0"/>
                      </a:lnTo>
                      <a:lnTo>
                        <a:pt x="4" y="0"/>
                      </a:lnTo>
                      <a:lnTo>
                        <a:pt x="2" y="0"/>
                      </a:lnTo>
                      <a:lnTo>
                        <a:pt x="1" y="1"/>
                      </a:lnTo>
                      <a:lnTo>
                        <a:pt x="0" y="1"/>
                      </a:lnTo>
                      <a:lnTo>
                        <a:pt x="0" y="2"/>
                      </a:lnTo>
                      <a:lnTo>
                        <a:pt x="0" y="3"/>
                      </a:lnTo>
                      <a:lnTo>
                        <a:pt x="1" y="3"/>
                      </a:lnTo>
                      <a:lnTo>
                        <a:pt x="1" y="4"/>
                      </a:lnTo>
                      <a:lnTo>
                        <a:pt x="2" y="4"/>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46" name="Freeform 79"/>
                <p:cNvSpPr>
                  <a:spLocks/>
                </p:cNvSpPr>
                <p:nvPr/>
              </p:nvSpPr>
              <p:spPr bwMode="auto">
                <a:xfrm>
                  <a:off x="664" y="2538"/>
                  <a:ext cx="98" cy="52"/>
                </a:xfrm>
                <a:custGeom>
                  <a:avLst/>
                  <a:gdLst>
                    <a:gd name="T0" fmla="*/ 5 w 98"/>
                    <a:gd name="T1" fmla="*/ 20 h 52"/>
                    <a:gd name="T2" fmla="*/ 10 w 98"/>
                    <a:gd name="T3" fmla="*/ 17 h 52"/>
                    <a:gd name="T4" fmla="*/ 14 w 98"/>
                    <a:gd name="T5" fmla="*/ 13 h 52"/>
                    <a:gd name="T6" fmla="*/ 18 w 98"/>
                    <a:gd name="T7" fmla="*/ 10 h 52"/>
                    <a:gd name="T8" fmla="*/ 22 w 98"/>
                    <a:gd name="T9" fmla="*/ 3 h 52"/>
                    <a:gd name="T10" fmla="*/ 23 w 98"/>
                    <a:gd name="T11" fmla="*/ 4 h 52"/>
                    <a:gd name="T12" fmla="*/ 37 w 98"/>
                    <a:gd name="T13" fmla="*/ 14 h 52"/>
                    <a:gd name="T14" fmla="*/ 52 w 98"/>
                    <a:gd name="T15" fmla="*/ 25 h 52"/>
                    <a:gd name="T16" fmla="*/ 66 w 98"/>
                    <a:gd name="T17" fmla="*/ 35 h 52"/>
                    <a:gd name="T18" fmla="*/ 80 w 98"/>
                    <a:gd name="T19" fmla="*/ 46 h 52"/>
                    <a:gd name="T20" fmla="*/ 87 w 98"/>
                    <a:gd name="T21" fmla="*/ 51 h 52"/>
                    <a:gd name="T22" fmla="*/ 91 w 98"/>
                    <a:gd name="T23" fmla="*/ 51 h 52"/>
                    <a:gd name="T24" fmla="*/ 92 w 98"/>
                    <a:gd name="T25" fmla="*/ 50 h 52"/>
                    <a:gd name="T26" fmla="*/ 94 w 98"/>
                    <a:gd name="T27" fmla="*/ 48 h 52"/>
                    <a:gd name="T28" fmla="*/ 95 w 98"/>
                    <a:gd name="T29" fmla="*/ 46 h 52"/>
                    <a:gd name="T30" fmla="*/ 96 w 98"/>
                    <a:gd name="T31" fmla="*/ 45 h 52"/>
                    <a:gd name="T32" fmla="*/ 97 w 98"/>
                    <a:gd name="T33" fmla="*/ 43 h 52"/>
                    <a:gd name="T34" fmla="*/ 96 w 98"/>
                    <a:gd name="T35" fmla="*/ 43 h 52"/>
                    <a:gd name="T36" fmla="*/ 95 w 98"/>
                    <a:gd name="T37" fmla="*/ 42 h 52"/>
                    <a:gd name="T38" fmla="*/ 93 w 98"/>
                    <a:gd name="T39" fmla="*/ 42 h 52"/>
                    <a:gd name="T40" fmla="*/ 92 w 98"/>
                    <a:gd name="T41" fmla="*/ 43 h 52"/>
                    <a:gd name="T42" fmla="*/ 91 w 98"/>
                    <a:gd name="T43" fmla="*/ 47 h 52"/>
                    <a:gd name="T44" fmla="*/ 90 w 98"/>
                    <a:gd name="T45" fmla="*/ 48 h 52"/>
                    <a:gd name="T46" fmla="*/ 91 w 98"/>
                    <a:gd name="T47" fmla="*/ 48 h 52"/>
                    <a:gd name="T48" fmla="*/ 89 w 98"/>
                    <a:gd name="T49" fmla="*/ 48 h 52"/>
                    <a:gd name="T50" fmla="*/ 89 w 98"/>
                    <a:gd name="T51" fmla="*/ 48 h 52"/>
                    <a:gd name="T52" fmla="*/ 87 w 98"/>
                    <a:gd name="T53" fmla="*/ 47 h 52"/>
                    <a:gd name="T54" fmla="*/ 85 w 98"/>
                    <a:gd name="T55" fmla="*/ 46 h 52"/>
                    <a:gd name="T56" fmla="*/ 82 w 98"/>
                    <a:gd name="T57" fmla="*/ 43 h 52"/>
                    <a:gd name="T58" fmla="*/ 73 w 98"/>
                    <a:gd name="T59" fmla="*/ 36 h 52"/>
                    <a:gd name="T60" fmla="*/ 61 w 98"/>
                    <a:gd name="T61" fmla="*/ 28 h 52"/>
                    <a:gd name="T62" fmla="*/ 45 w 98"/>
                    <a:gd name="T63" fmla="*/ 18 h 52"/>
                    <a:gd name="T64" fmla="*/ 35 w 98"/>
                    <a:gd name="T65" fmla="*/ 8 h 52"/>
                    <a:gd name="T66" fmla="*/ 29 w 98"/>
                    <a:gd name="T67" fmla="*/ 3 h 52"/>
                    <a:gd name="T68" fmla="*/ 25 w 98"/>
                    <a:gd name="T69" fmla="*/ 2 h 52"/>
                    <a:gd name="T70" fmla="*/ 21 w 98"/>
                    <a:gd name="T71" fmla="*/ 0 h 52"/>
                    <a:gd name="T72" fmla="*/ 20 w 98"/>
                    <a:gd name="T73" fmla="*/ 1 h 52"/>
                    <a:gd name="T74" fmla="*/ 19 w 98"/>
                    <a:gd name="T75" fmla="*/ 2 h 52"/>
                    <a:gd name="T76" fmla="*/ 18 w 98"/>
                    <a:gd name="T77" fmla="*/ 3 h 52"/>
                    <a:gd name="T78" fmla="*/ 16 w 98"/>
                    <a:gd name="T79" fmla="*/ 6 h 52"/>
                    <a:gd name="T80" fmla="*/ 15 w 98"/>
                    <a:gd name="T81" fmla="*/ 8 h 52"/>
                    <a:gd name="T82" fmla="*/ 12 w 98"/>
                    <a:gd name="T83" fmla="*/ 11 h 52"/>
                    <a:gd name="T84" fmla="*/ 8 w 98"/>
                    <a:gd name="T85" fmla="*/ 13 h 52"/>
                    <a:gd name="T86" fmla="*/ 4 w 98"/>
                    <a:gd name="T87" fmla="*/ 16 h 52"/>
                    <a:gd name="T88" fmla="*/ 2 w 98"/>
                    <a:gd name="T89" fmla="*/ 18 h 52"/>
                    <a:gd name="T90" fmla="*/ 1 w 98"/>
                    <a:gd name="T91" fmla="*/ 20 h 52"/>
                    <a:gd name="T92" fmla="*/ 0 w 98"/>
                    <a:gd name="T93" fmla="*/ 21 h 52"/>
                    <a:gd name="T94" fmla="*/ 1 w 98"/>
                    <a:gd name="T95" fmla="*/ 22 h 52"/>
                    <a:gd name="T96" fmla="*/ 3 w 98"/>
                    <a:gd name="T97" fmla="*/ 23 h 52"/>
                    <a:gd name="T98" fmla="*/ 4 w 98"/>
                    <a:gd name="T99" fmla="*/ 22 h 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8"/>
                    <a:gd name="T151" fmla="*/ 0 h 52"/>
                    <a:gd name="T152" fmla="*/ 98 w 98"/>
                    <a:gd name="T153" fmla="*/ 52 h 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8" h="52">
                      <a:moveTo>
                        <a:pt x="4" y="22"/>
                      </a:moveTo>
                      <a:lnTo>
                        <a:pt x="5" y="20"/>
                      </a:lnTo>
                      <a:lnTo>
                        <a:pt x="7" y="18"/>
                      </a:lnTo>
                      <a:lnTo>
                        <a:pt x="10" y="17"/>
                      </a:lnTo>
                      <a:lnTo>
                        <a:pt x="12" y="15"/>
                      </a:lnTo>
                      <a:lnTo>
                        <a:pt x="14" y="13"/>
                      </a:lnTo>
                      <a:lnTo>
                        <a:pt x="16" y="12"/>
                      </a:lnTo>
                      <a:lnTo>
                        <a:pt x="18" y="10"/>
                      </a:lnTo>
                      <a:lnTo>
                        <a:pt x="19" y="8"/>
                      </a:lnTo>
                      <a:lnTo>
                        <a:pt x="22" y="3"/>
                      </a:lnTo>
                      <a:lnTo>
                        <a:pt x="20" y="3"/>
                      </a:lnTo>
                      <a:lnTo>
                        <a:pt x="23" y="4"/>
                      </a:lnTo>
                      <a:lnTo>
                        <a:pt x="30" y="9"/>
                      </a:lnTo>
                      <a:lnTo>
                        <a:pt x="37" y="14"/>
                      </a:lnTo>
                      <a:lnTo>
                        <a:pt x="44" y="19"/>
                      </a:lnTo>
                      <a:lnTo>
                        <a:pt x="52" y="25"/>
                      </a:lnTo>
                      <a:lnTo>
                        <a:pt x="59" y="30"/>
                      </a:lnTo>
                      <a:lnTo>
                        <a:pt x="66" y="35"/>
                      </a:lnTo>
                      <a:lnTo>
                        <a:pt x="73" y="41"/>
                      </a:lnTo>
                      <a:lnTo>
                        <a:pt x="80" y="46"/>
                      </a:lnTo>
                      <a:lnTo>
                        <a:pt x="86" y="51"/>
                      </a:lnTo>
                      <a:lnTo>
                        <a:pt x="87" y="51"/>
                      </a:lnTo>
                      <a:lnTo>
                        <a:pt x="90" y="51"/>
                      </a:lnTo>
                      <a:lnTo>
                        <a:pt x="91" y="51"/>
                      </a:lnTo>
                      <a:lnTo>
                        <a:pt x="92" y="51"/>
                      </a:lnTo>
                      <a:lnTo>
                        <a:pt x="92" y="50"/>
                      </a:lnTo>
                      <a:lnTo>
                        <a:pt x="93" y="48"/>
                      </a:lnTo>
                      <a:lnTo>
                        <a:pt x="94" y="48"/>
                      </a:lnTo>
                      <a:lnTo>
                        <a:pt x="95" y="47"/>
                      </a:lnTo>
                      <a:lnTo>
                        <a:pt x="95" y="46"/>
                      </a:lnTo>
                      <a:lnTo>
                        <a:pt x="96" y="46"/>
                      </a:lnTo>
                      <a:lnTo>
                        <a:pt x="96" y="45"/>
                      </a:lnTo>
                      <a:lnTo>
                        <a:pt x="96" y="44"/>
                      </a:lnTo>
                      <a:lnTo>
                        <a:pt x="97" y="43"/>
                      </a:lnTo>
                      <a:lnTo>
                        <a:pt x="96" y="43"/>
                      </a:lnTo>
                      <a:lnTo>
                        <a:pt x="96" y="42"/>
                      </a:lnTo>
                      <a:lnTo>
                        <a:pt x="95" y="42"/>
                      </a:lnTo>
                      <a:lnTo>
                        <a:pt x="94" y="42"/>
                      </a:lnTo>
                      <a:lnTo>
                        <a:pt x="93" y="42"/>
                      </a:lnTo>
                      <a:lnTo>
                        <a:pt x="93" y="43"/>
                      </a:lnTo>
                      <a:lnTo>
                        <a:pt x="92" y="43"/>
                      </a:lnTo>
                      <a:lnTo>
                        <a:pt x="92" y="45"/>
                      </a:lnTo>
                      <a:lnTo>
                        <a:pt x="91" y="47"/>
                      </a:lnTo>
                      <a:lnTo>
                        <a:pt x="89" y="48"/>
                      </a:lnTo>
                      <a:lnTo>
                        <a:pt x="90" y="48"/>
                      </a:lnTo>
                      <a:lnTo>
                        <a:pt x="91" y="48"/>
                      </a:lnTo>
                      <a:lnTo>
                        <a:pt x="90" y="48"/>
                      </a:lnTo>
                      <a:lnTo>
                        <a:pt x="89" y="48"/>
                      </a:lnTo>
                      <a:lnTo>
                        <a:pt x="88" y="48"/>
                      </a:lnTo>
                      <a:lnTo>
                        <a:pt x="89" y="48"/>
                      </a:lnTo>
                      <a:lnTo>
                        <a:pt x="88" y="48"/>
                      </a:lnTo>
                      <a:lnTo>
                        <a:pt x="87" y="47"/>
                      </a:lnTo>
                      <a:lnTo>
                        <a:pt x="86" y="47"/>
                      </a:lnTo>
                      <a:lnTo>
                        <a:pt x="85" y="46"/>
                      </a:lnTo>
                      <a:lnTo>
                        <a:pt x="84" y="45"/>
                      </a:lnTo>
                      <a:lnTo>
                        <a:pt x="82" y="43"/>
                      </a:lnTo>
                      <a:lnTo>
                        <a:pt x="78" y="40"/>
                      </a:lnTo>
                      <a:lnTo>
                        <a:pt x="73" y="36"/>
                      </a:lnTo>
                      <a:lnTo>
                        <a:pt x="67" y="32"/>
                      </a:lnTo>
                      <a:lnTo>
                        <a:pt x="61" y="28"/>
                      </a:lnTo>
                      <a:lnTo>
                        <a:pt x="53" y="23"/>
                      </a:lnTo>
                      <a:lnTo>
                        <a:pt x="45" y="18"/>
                      </a:lnTo>
                      <a:lnTo>
                        <a:pt x="40" y="13"/>
                      </a:lnTo>
                      <a:lnTo>
                        <a:pt x="35" y="8"/>
                      </a:lnTo>
                      <a:lnTo>
                        <a:pt x="32" y="6"/>
                      </a:lnTo>
                      <a:lnTo>
                        <a:pt x="29" y="3"/>
                      </a:lnTo>
                      <a:lnTo>
                        <a:pt x="26" y="3"/>
                      </a:lnTo>
                      <a:lnTo>
                        <a:pt x="25" y="2"/>
                      </a:lnTo>
                      <a:lnTo>
                        <a:pt x="24" y="1"/>
                      </a:lnTo>
                      <a:lnTo>
                        <a:pt x="21" y="0"/>
                      </a:lnTo>
                      <a:lnTo>
                        <a:pt x="20" y="0"/>
                      </a:lnTo>
                      <a:lnTo>
                        <a:pt x="20" y="1"/>
                      </a:lnTo>
                      <a:lnTo>
                        <a:pt x="19" y="1"/>
                      </a:lnTo>
                      <a:lnTo>
                        <a:pt x="19" y="2"/>
                      </a:lnTo>
                      <a:lnTo>
                        <a:pt x="18" y="3"/>
                      </a:lnTo>
                      <a:lnTo>
                        <a:pt x="17" y="4"/>
                      </a:lnTo>
                      <a:lnTo>
                        <a:pt x="16" y="6"/>
                      </a:lnTo>
                      <a:lnTo>
                        <a:pt x="15" y="7"/>
                      </a:lnTo>
                      <a:lnTo>
                        <a:pt x="15" y="8"/>
                      </a:lnTo>
                      <a:lnTo>
                        <a:pt x="14" y="9"/>
                      </a:lnTo>
                      <a:lnTo>
                        <a:pt x="12" y="11"/>
                      </a:lnTo>
                      <a:lnTo>
                        <a:pt x="10" y="12"/>
                      </a:lnTo>
                      <a:lnTo>
                        <a:pt x="8" y="13"/>
                      </a:lnTo>
                      <a:lnTo>
                        <a:pt x="5" y="14"/>
                      </a:lnTo>
                      <a:lnTo>
                        <a:pt x="4" y="16"/>
                      </a:lnTo>
                      <a:lnTo>
                        <a:pt x="3" y="18"/>
                      </a:lnTo>
                      <a:lnTo>
                        <a:pt x="2" y="18"/>
                      </a:lnTo>
                      <a:lnTo>
                        <a:pt x="1" y="19"/>
                      </a:lnTo>
                      <a:lnTo>
                        <a:pt x="1" y="20"/>
                      </a:lnTo>
                      <a:lnTo>
                        <a:pt x="0" y="20"/>
                      </a:lnTo>
                      <a:lnTo>
                        <a:pt x="0" y="21"/>
                      </a:lnTo>
                      <a:lnTo>
                        <a:pt x="0" y="22"/>
                      </a:lnTo>
                      <a:lnTo>
                        <a:pt x="1" y="22"/>
                      </a:lnTo>
                      <a:lnTo>
                        <a:pt x="2" y="23"/>
                      </a:lnTo>
                      <a:lnTo>
                        <a:pt x="3" y="23"/>
                      </a:lnTo>
                      <a:lnTo>
                        <a:pt x="4" y="23"/>
                      </a:lnTo>
                      <a:lnTo>
                        <a:pt x="4" y="22"/>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47" name="Freeform 80"/>
                <p:cNvSpPr>
                  <a:spLocks/>
                </p:cNvSpPr>
                <p:nvPr/>
              </p:nvSpPr>
              <p:spPr bwMode="auto">
                <a:xfrm>
                  <a:off x="383" y="2759"/>
                  <a:ext cx="29" cy="17"/>
                </a:xfrm>
                <a:custGeom>
                  <a:avLst/>
                  <a:gdLst>
                    <a:gd name="T0" fmla="*/ 4 w 29"/>
                    <a:gd name="T1" fmla="*/ 8 h 17"/>
                    <a:gd name="T2" fmla="*/ 6 w 29"/>
                    <a:gd name="T3" fmla="*/ 10 h 17"/>
                    <a:gd name="T4" fmla="*/ 9 w 29"/>
                    <a:gd name="T5" fmla="*/ 10 h 17"/>
                    <a:gd name="T6" fmla="*/ 12 w 29"/>
                    <a:gd name="T7" fmla="*/ 12 h 17"/>
                    <a:gd name="T8" fmla="*/ 15 w 29"/>
                    <a:gd name="T9" fmla="*/ 12 h 17"/>
                    <a:gd name="T10" fmla="*/ 18 w 29"/>
                    <a:gd name="T11" fmla="*/ 12 h 17"/>
                    <a:gd name="T12" fmla="*/ 21 w 29"/>
                    <a:gd name="T13" fmla="*/ 14 h 17"/>
                    <a:gd name="T14" fmla="*/ 23 w 29"/>
                    <a:gd name="T15" fmla="*/ 14 h 17"/>
                    <a:gd name="T16" fmla="*/ 26 w 29"/>
                    <a:gd name="T17" fmla="*/ 15 h 17"/>
                    <a:gd name="T18" fmla="*/ 26 w 29"/>
                    <a:gd name="T19" fmla="*/ 16 h 17"/>
                    <a:gd name="T20" fmla="*/ 27 w 29"/>
                    <a:gd name="T21" fmla="*/ 16 h 17"/>
                    <a:gd name="T22" fmla="*/ 27 w 29"/>
                    <a:gd name="T23" fmla="*/ 16 h 17"/>
                    <a:gd name="T24" fmla="*/ 27 w 29"/>
                    <a:gd name="T25" fmla="*/ 15 h 17"/>
                    <a:gd name="T26" fmla="*/ 28 w 29"/>
                    <a:gd name="T27" fmla="*/ 15 h 17"/>
                    <a:gd name="T28" fmla="*/ 28 w 29"/>
                    <a:gd name="T29" fmla="*/ 15 h 17"/>
                    <a:gd name="T30" fmla="*/ 28 w 29"/>
                    <a:gd name="T31" fmla="*/ 14 h 17"/>
                    <a:gd name="T32" fmla="*/ 28 w 29"/>
                    <a:gd name="T33" fmla="*/ 14 h 17"/>
                    <a:gd name="T34" fmla="*/ 27 w 29"/>
                    <a:gd name="T35" fmla="*/ 14 h 17"/>
                    <a:gd name="T36" fmla="*/ 27 w 29"/>
                    <a:gd name="T37" fmla="*/ 13 h 17"/>
                    <a:gd name="T38" fmla="*/ 26 w 29"/>
                    <a:gd name="T39" fmla="*/ 13 h 17"/>
                    <a:gd name="T40" fmla="*/ 26 w 29"/>
                    <a:gd name="T41" fmla="*/ 12 h 17"/>
                    <a:gd name="T42" fmla="*/ 25 w 29"/>
                    <a:gd name="T43" fmla="*/ 12 h 17"/>
                    <a:gd name="T44" fmla="*/ 25 w 29"/>
                    <a:gd name="T45" fmla="*/ 12 h 17"/>
                    <a:gd name="T46" fmla="*/ 24 w 29"/>
                    <a:gd name="T47" fmla="*/ 12 h 17"/>
                    <a:gd name="T48" fmla="*/ 24 w 29"/>
                    <a:gd name="T49" fmla="*/ 12 h 17"/>
                    <a:gd name="T50" fmla="*/ 21 w 29"/>
                    <a:gd name="T51" fmla="*/ 10 h 17"/>
                    <a:gd name="T52" fmla="*/ 19 w 29"/>
                    <a:gd name="T53" fmla="*/ 9 h 17"/>
                    <a:gd name="T54" fmla="*/ 16 w 29"/>
                    <a:gd name="T55" fmla="*/ 8 h 17"/>
                    <a:gd name="T56" fmla="*/ 13 w 29"/>
                    <a:gd name="T57" fmla="*/ 7 h 17"/>
                    <a:gd name="T58" fmla="*/ 10 w 29"/>
                    <a:gd name="T59" fmla="*/ 5 h 17"/>
                    <a:gd name="T60" fmla="*/ 7 w 29"/>
                    <a:gd name="T61" fmla="*/ 3 h 17"/>
                    <a:gd name="T62" fmla="*/ 5 w 29"/>
                    <a:gd name="T63" fmla="*/ 1 h 17"/>
                    <a:gd name="T64" fmla="*/ 2 w 29"/>
                    <a:gd name="T65" fmla="*/ 0 h 17"/>
                    <a:gd name="T66" fmla="*/ 1 w 29"/>
                    <a:gd name="T67" fmla="*/ 0 h 17"/>
                    <a:gd name="T68" fmla="*/ 1 w 29"/>
                    <a:gd name="T69" fmla="*/ 1 h 17"/>
                    <a:gd name="T70" fmla="*/ 1 w 29"/>
                    <a:gd name="T71" fmla="*/ 1 h 17"/>
                    <a:gd name="T72" fmla="*/ 0 w 29"/>
                    <a:gd name="T73" fmla="*/ 2 h 17"/>
                    <a:gd name="T74" fmla="*/ 0 w 29"/>
                    <a:gd name="T75" fmla="*/ 2 h 17"/>
                    <a:gd name="T76" fmla="*/ 0 w 29"/>
                    <a:gd name="T77" fmla="*/ 4 h 17"/>
                    <a:gd name="T78" fmla="*/ 1 w 29"/>
                    <a:gd name="T79" fmla="*/ 4 h 17"/>
                    <a:gd name="T80" fmla="*/ 1 w 29"/>
                    <a:gd name="T81" fmla="*/ 6 h 17"/>
                    <a:gd name="T82" fmla="*/ 1 w 29"/>
                    <a:gd name="T83" fmla="*/ 6 h 17"/>
                    <a:gd name="T84" fmla="*/ 2 w 29"/>
                    <a:gd name="T85" fmla="*/ 7 h 17"/>
                    <a:gd name="T86" fmla="*/ 3 w 29"/>
                    <a:gd name="T87" fmla="*/ 8 h 17"/>
                    <a:gd name="T88" fmla="*/ 4 w 29"/>
                    <a:gd name="T89" fmla="*/ 8 h 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
                    <a:gd name="T136" fmla="*/ 0 h 17"/>
                    <a:gd name="T137" fmla="*/ 29 w 29"/>
                    <a:gd name="T138" fmla="*/ 17 h 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 h="17">
                      <a:moveTo>
                        <a:pt x="4" y="8"/>
                      </a:moveTo>
                      <a:lnTo>
                        <a:pt x="6" y="10"/>
                      </a:lnTo>
                      <a:lnTo>
                        <a:pt x="9" y="10"/>
                      </a:lnTo>
                      <a:lnTo>
                        <a:pt x="12" y="12"/>
                      </a:lnTo>
                      <a:lnTo>
                        <a:pt x="15" y="12"/>
                      </a:lnTo>
                      <a:lnTo>
                        <a:pt x="18" y="12"/>
                      </a:lnTo>
                      <a:lnTo>
                        <a:pt x="21" y="14"/>
                      </a:lnTo>
                      <a:lnTo>
                        <a:pt x="23" y="14"/>
                      </a:lnTo>
                      <a:lnTo>
                        <a:pt x="26" y="15"/>
                      </a:lnTo>
                      <a:lnTo>
                        <a:pt x="26" y="16"/>
                      </a:lnTo>
                      <a:lnTo>
                        <a:pt x="27" y="16"/>
                      </a:lnTo>
                      <a:lnTo>
                        <a:pt x="27" y="15"/>
                      </a:lnTo>
                      <a:lnTo>
                        <a:pt x="28" y="15"/>
                      </a:lnTo>
                      <a:lnTo>
                        <a:pt x="28" y="14"/>
                      </a:lnTo>
                      <a:lnTo>
                        <a:pt x="27" y="14"/>
                      </a:lnTo>
                      <a:lnTo>
                        <a:pt x="27" y="13"/>
                      </a:lnTo>
                      <a:lnTo>
                        <a:pt x="26" y="13"/>
                      </a:lnTo>
                      <a:lnTo>
                        <a:pt x="26" y="12"/>
                      </a:lnTo>
                      <a:lnTo>
                        <a:pt x="25" y="12"/>
                      </a:lnTo>
                      <a:lnTo>
                        <a:pt x="24" y="12"/>
                      </a:lnTo>
                      <a:lnTo>
                        <a:pt x="21" y="10"/>
                      </a:lnTo>
                      <a:lnTo>
                        <a:pt x="19" y="9"/>
                      </a:lnTo>
                      <a:lnTo>
                        <a:pt x="16" y="8"/>
                      </a:lnTo>
                      <a:lnTo>
                        <a:pt x="13" y="7"/>
                      </a:lnTo>
                      <a:lnTo>
                        <a:pt x="10" y="5"/>
                      </a:lnTo>
                      <a:lnTo>
                        <a:pt x="7" y="3"/>
                      </a:lnTo>
                      <a:lnTo>
                        <a:pt x="5" y="1"/>
                      </a:lnTo>
                      <a:lnTo>
                        <a:pt x="2" y="0"/>
                      </a:lnTo>
                      <a:lnTo>
                        <a:pt x="1" y="0"/>
                      </a:lnTo>
                      <a:lnTo>
                        <a:pt x="1" y="1"/>
                      </a:lnTo>
                      <a:lnTo>
                        <a:pt x="0" y="2"/>
                      </a:lnTo>
                      <a:lnTo>
                        <a:pt x="0" y="4"/>
                      </a:lnTo>
                      <a:lnTo>
                        <a:pt x="1" y="4"/>
                      </a:lnTo>
                      <a:lnTo>
                        <a:pt x="1" y="6"/>
                      </a:lnTo>
                      <a:lnTo>
                        <a:pt x="2" y="7"/>
                      </a:lnTo>
                      <a:lnTo>
                        <a:pt x="3" y="8"/>
                      </a:lnTo>
                      <a:lnTo>
                        <a:pt x="4" y="8"/>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48" name="Freeform 81"/>
                <p:cNvSpPr>
                  <a:spLocks/>
                </p:cNvSpPr>
                <p:nvPr/>
              </p:nvSpPr>
              <p:spPr bwMode="auto">
                <a:xfrm>
                  <a:off x="386" y="2760"/>
                  <a:ext cx="122" cy="48"/>
                </a:xfrm>
                <a:custGeom>
                  <a:avLst/>
                  <a:gdLst>
                    <a:gd name="T0" fmla="*/ 3 w 122"/>
                    <a:gd name="T1" fmla="*/ 3 h 48"/>
                    <a:gd name="T2" fmla="*/ 5 w 122"/>
                    <a:gd name="T3" fmla="*/ 4 h 48"/>
                    <a:gd name="T4" fmla="*/ 7 w 122"/>
                    <a:gd name="T5" fmla="*/ 4 h 48"/>
                    <a:gd name="T6" fmla="*/ 9 w 122"/>
                    <a:gd name="T7" fmla="*/ 4 h 48"/>
                    <a:gd name="T8" fmla="*/ 18 w 122"/>
                    <a:gd name="T9" fmla="*/ 3 h 48"/>
                    <a:gd name="T10" fmla="*/ 18 w 122"/>
                    <a:gd name="T11" fmla="*/ 4 h 48"/>
                    <a:gd name="T12" fmla="*/ 23 w 122"/>
                    <a:gd name="T13" fmla="*/ 8 h 48"/>
                    <a:gd name="T14" fmla="*/ 30 w 122"/>
                    <a:gd name="T15" fmla="*/ 12 h 48"/>
                    <a:gd name="T16" fmla="*/ 36 w 122"/>
                    <a:gd name="T17" fmla="*/ 13 h 48"/>
                    <a:gd name="T18" fmla="*/ 42 w 122"/>
                    <a:gd name="T19" fmla="*/ 15 h 48"/>
                    <a:gd name="T20" fmla="*/ 49 w 122"/>
                    <a:gd name="T21" fmla="*/ 14 h 48"/>
                    <a:gd name="T22" fmla="*/ 60 w 122"/>
                    <a:gd name="T23" fmla="*/ 16 h 48"/>
                    <a:gd name="T24" fmla="*/ 71 w 122"/>
                    <a:gd name="T25" fmla="*/ 18 h 48"/>
                    <a:gd name="T26" fmla="*/ 81 w 122"/>
                    <a:gd name="T27" fmla="*/ 21 h 48"/>
                    <a:gd name="T28" fmla="*/ 91 w 122"/>
                    <a:gd name="T29" fmla="*/ 26 h 48"/>
                    <a:gd name="T30" fmla="*/ 94 w 122"/>
                    <a:gd name="T31" fmla="*/ 30 h 48"/>
                    <a:gd name="T32" fmla="*/ 98 w 122"/>
                    <a:gd name="T33" fmla="*/ 34 h 48"/>
                    <a:gd name="T34" fmla="*/ 101 w 122"/>
                    <a:gd name="T35" fmla="*/ 38 h 48"/>
                    <a:gd name="T36" fmla="*/ 103 w 122"/>
                    <a:gd name="T37" fmla="*/ 43 h 48"/>
                    <a:gd name="T38" fmla="*/ 104 w 122"/>
                    <a:gd name="T39" fmla="*/ 45 h 48"/>
                    <a:gd name="T40" fmla="*/ 109 w 122"/>
                    <a:gd name="T41" fmla="*/ 47 h 48"/>
                    <a:gd name="T42" fmla="*/ 112 w 122"/>
                    <a:gd name="T43" fmla="*/ 47 h 48"/>
                    <a:gd name="T44" fmla="*/ 114 w 122"/>
                    <a:gd name="T45" fmla="*/ 47 h 48"/>
                    <a:gd name="T46" fmla="*/ 116 w 122"/>
                    <a:gd name="T47" fmla="*/ 47 h 48"/>
                    <a:gd name="T48" fmla="*/ 119 w 122"/>
                    <a:gd name="T49" fmla="*/ 47 h 48"/>
                    <a:gd name="T50" fmla="*/ 120 w 122"/>
                    <a:gd name="T51" fmla="*/ 46 h 48"/>
                    <a:gd name="T52" fmla="*/ 121 w 122"/>
                    <a:gd name="T53" fmla="*/ 45 h 48"/>
                    <a:gd name="T54" fmla="*/ 120 w 122"/>
                    <a:gd name="T55" fmla="*/ 44 h 48"/>
                    <a:gd name="T56" fmla="*/ 118 w 122"/>
                    <a:gd name="T57" fmla="*/ 44 h 48"/>
                    <a:gd name="T58" fmla="*/ 116 w 122"/>
                    <a:gd name="T59" fmla="*/ 44 h 48"/>
                    <a:gd name="T60" fmla="*/ 115 w 122"/>
                    <a:gd name="T61" fmla="*/ 44 h 48"/>
                    <a:gd name="T62" fmla="*/ 108 w 122"/>
                    <a:gd name="T63" fmla="*/ 43 h 48"/>
                    <a:gd name="T64" fmla="*/ 101 w 122"/>
                    <a:gd name="T65" fmla="*/ 32 h 48"/>
                    <a:gd name="T66" fmla="*/ 91 w 122"/>
                    <a:gd name="T67" fmla="*/ 22 h 48"/>
                    <a:gd name="T68" fmla="*/ 78 w 122"/>
                    <a:gd name="T69" fmla="*/ 16 h 48"/>
                    <a:gd name="T70" fmla="*/ 63 w 122"/>
                    <a:gd name="T71" fmla="*/ 13 h 48"/>
                    <a:gd name="T72" fmla="*/ 47 w 122"/>
                    <a:gd name="T73" fmla="*/ 11 h 48"/>
                    <a:gd name="T74" fmla="*/ 41 w 122"/>
                    <a:gd name="T75" fmla="*/ 12 h 48"/>
                    <a:gd name="T76" fmla="*/ 36 w 122"/>
                    <a:gd name="T77" fmla="*/ 11 h 48"/>
                    <a:gd name="T78" fmla="*/ 31 w 122"/>
                    <a:gd name="T79" fmla="*/ 8 h 48"/>
                    <a:gd name="T80" fmla="*/ 28 w 122"/>
                    <a:gd name="T81" fmla="*/ 7 h 48"/>
                    <a:gd name="T82" fmla="*/ 25 w 122"/>
                    <a:gd name="T83" fmla="*/ 6 h 48"/>
                    <a:gd name="T84" fmla="*/ 17 w 122"/>
                    <a:gd name="T85" fmla="*/ 0 h 48"/>
                    <a:gd name="T86" fmla="*/ 11 w 122"/>
                    <a:gd name="T87" fmla="*/ 0 h 48"/>
                    <a:gd name="T88" fmla="*/ 9 w 122"/>
                    <a:gd name="T89" fmla="*/ 1 h 48"/>
                    <a:gd name="T90" fmla="*/ 6 w 122"/>
                    <a:gd name="T91" fmla="*/ 1 h 48"/>
                    <a:gd name="T92" fmla="*/ 5 w 122"/>
                    <a:gd name="T93" fmla="*/ 1 h 48"/>
                    <a:gd name="T94" fmla="*/ 2 w 122"/>
                    <a:gd name="T95" fmla="*/ 0 h 48"/>
                    <a:gd name="T96" fmla="*/ 1 w 122"/>
                    <a:gd name="T97" fmla="*/ 1 h 48"/>
                    <a:gd name="T98" fmla="*/ 1 w 122"/>
                    <a:gd name="T99" fmla="*/ 2 h 48"/>
                    <a:gd name="T100" fmla="*/ 1 w 122"/>
                    <a:gd name="T101" fmla="*/ 3 h 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2"/>
                    <a:gd name="T154" fmla="*/ 0 h 48"/>
                    <a:gd name="T155" fmla="*/ 122 w 122"/>
                    <a:gd name="T156" fmla="*/ 48 h 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2" h="48">
                      <a:moveTo>
                        <a:pt x="2" y="3"/>
                      </a:moveTo>
                      <a:lnTo>
                        <a:pt x="3" y="3"/>
                      </a:lnTo>
                      <a:lnTo>
                        <a:pt x="4" y="4"/>
                      </a:lnTo>
                      <a:lnTo>
                        <a:pt x="5" y="4"/>
                      </a:lnTo>
                      <a:lnTo>
                        <a:pt x="6" y="4"/>
                      </a:lnTo>
                      <a:lnTo>
                        <a:pt x="7" y="4"/>
                      </a:lnTo>
                      <a:lnTo>
                        <a:pt x="8" y="4"/>
                      </a:lnTo>
                      <a:lnTo>
                        <a:pt x="9" y="4"/>
                      </a:lnTo>
                      <a:lnTo>
                        <a:pt x="10" y="4"/>
                      </a:lnTo>
                      <a:lnTo>
                        <a:pt x="18" y="3"/>
                      </a:lnTo>
                      <a:lnTo>
                        <a:pt x="16" y="3"/>
                      </a:lnTo>
                      <a:lnTo>
                        <a:pt x="18" y="4"/>
                      </a:lnTo>
                      <a:lnTo>
                        <a:pt x="20" y="7"/>
                      </a:lnTo>
                      <a:lnTo>
                        <a:pt x="23" y="8"/>
                      </a:lnTo>
                      <a:lnTo>
                        <a:pt x="26" y="10"/>
                      </a:lnTo>
                      <a:lnTo>
                        <a:pt x="30" y="12"/>
                      </a:lnTo>
                      <a:lnTo>
                        <a:pt x="32" y="12"/>
                      </a:lnTo>
                      <a:lnTo>
                        <a:pt x="36" y="13"/>
                      </a:lnTo>
                      <a:lnTo>
                        <a:pt x="39" y="14"/>
                      </a:lnTo>
                      <a:lnTo>
                        <a:pt x="42" y="15"/>
                      </a:lnTo>
                      <a:lnTo>
                        <a:pt x="47" y="14"/>
                      </a:lnTo>
                      <a:lnTo>
                        <a:pt x="49" y="14"/>
                      </a:lnTo>
                      <a:lnTo>
                        <a:pt x="54" y="16"/>
                      </a:lnTo>
                      <a:lnTo>
                        <a:pt x="60" y="16"/>
                      </a:lnTo>
                      <a:lnTo>
                        <a:pt x="66" y="17"/>
                      </a:lnTo>
                      <a:lnTo>
                        <a:pt x="71" y="18"/>
                      </a:lnTo>
                      <a:lnTo>
                        <a:pt x="76" y="19"/>
                      </a:lnTo>
                      <a:lnTo>
                        <a:pt x="81" y="21"/>
                      </a:lnTo>
                      <a:lnTo>
                        <a:pt x="86" y="23"/>
                      </a:lnTo>
                      <a:lnTo>
                        <a:pt x="91" y="26"/>
                      </a:lnTo>
                      <a:lnTo>
                        <a:pt x="92" y="28"/>
                      </a:lnTo>
                      <a:lnTo>
                        <a:pt x="94" y="30"/>
                      </a:lnTo>
                      <a:lnTo>
                        <a:pt x="96" y="31"/>
                      </a:lnTo>
                      <a:lnTo>
                        <a:pt x="98" y="34"/>
                      </a:lnTo>
                      <a:lnTo>
                        <a:pt x="99" y="36"/>
                      </a:lnTo>
                      <a:lnTo>
                        <a:pt x="101" y="38"/>
                      </a:lnTo>
                      <a:lnTo>
                        <a:pt x="102" y="40"/>
                      </a:lnTo>
                      <a:lnTo>
                        <a:pt x="103" y="43"/>
                      </a:lnTo>
                      <a:lnTo>
                        <a:pt x="104" y="45"/>
                      </a:lnTo>
                      <a:lnTo>
                        <a:pt x="105" y="45"/>
                      </a:lnTo>
                      <a:lnTo>
                        <a:pt x="109" y="47"/>
                      </a:lnTo>
                      <a:lnTo>
                        <a:pt x="110" y="47"/>
                      </a:lnTo>
                      <a:lnTo>
                        <a:pt x="112" y="47"/>
                      </a:lnTo>
                      <a:lnTo>
                        <a:pt x="113" y="47"/>
                      </a:lnTo>
                      <a:lnTo>
                        <a:pt x="114" y="47"/>
                      </a:lnTo>
                      <a:lnTo>
                        <a:pt x="115" y="47"/>
                      </a:lnTo>
                      <a:lnTo>
                        <a:pt x="116" y="47"/>
                      </a:lnTo>
                      <a:lnTo>
                        <a:pt x="118" y="47"/>
                      </a:lnTo>
                      <a:lnTo>
                        <a:pt x="119" y="47"/>
                      </a:lnTo>
                      <a:lnTo>
                        <a:pt x="120" y="47"/>
                      </a:lnTo>
                      <a:lnTo>
                        <a:pt x="120" y="46"/>
                      </a:lnTo>
                      <a:lnTo>
                        <a:pt x="121" y="46"/>
                      </a:lnTo>
                      <a:lnTo>
                        <a:pt x="121" y="45"/>
                      </a:lnTo>
                      <a:lnTo>
                        <a:pt x="120" y="44"/>
                      </a:lnTo>
                      <a:lnTo>
                        <a:pt x="119" y="44"/>
                      </a:lnTo>
                      <a:lnTo>
                        <a:pt x="118" y="44"/>
                      </a:lnTo>
                      <a:lnTo>
                        <a:pt x="117" y="44"/>
                      </a:lnTo>
                      <a:lnTo>
                        <a:pt x="116" y="44"/>
                      </a:lnTo>
                      <a:lnTo>
                        <a:pt x="115" y="44"/>
                      </a:lnTo>
                      <a:lnTo>
                        <a:pt x="107" y="42"/>
                      </a:lnTo>
                      <a:lnTo>
                        <a:pt x="108" y="43"/>
                      </a:lnTo>
                      <a:lnTo>
                        <a:pt x="104" y="38"/>
                      </a:lnTo>
                      <a:lnTo>
                        <a:pt x="101" y="32"/>
                      </a:lnTo>
                      <a:lnTo>
                        <a:pt x="96" y="26"/>
                      </a:lnTo>
                      <a:lnTo>
                        <a:pt x="91" y="22"/>
                      </a:lnTo>
                      <a:lnTo>
                        <a:pt x="85" y="19"/>
                      </a:lnTo>
                      <a:lnTo>
                        <a:pt x="78" y="16"/>
                      </a:lnTo>
                      <a:lnTo>
                        <a:pt x="70" y="15"/>
                      </a:lnTo>
                      <a:lnTo>
                        <a:pt x="63" y="13"/>
                      </a:lnTo>
                      <a:lnTo>
                        <a:pt x="55" y="13"/>
                      </a:lnTo>
                      <a:lnTo>
                        <a:pt x="47" y="11"/>
                      </a:lnTo>
                      <a:lnTo>
                        <a:pt x="46" y="11"/>
                      </a:lnTo>
                      <a:lnTo>
                        <a:pt x="41" y="12"/>
                      </a:lnTo>
                      <a:lnTo>
                        <a:pt x="38" y="11"/>
                      </a:lnTo>
                      <a:lnTo>
                        <a:pt x="36" y="11"/>
                      </a:lnTo>
                      <a:lnTo>
                        <a:pt x="33" y="10"/>
                      </a:lnTo>
                      <a:lnTo>
                        <a:pt x="31" y="8"/>
                      </a:lnTo>
                      <a:lnTo>
                        <a:pt x="30" y="7"/>
                      </a:lnTo>
                      <a:lnTo>
                        <a:pt x="28" y="7"/>
                      </a:lnTo>
                      <a:lnTo>
                        <a:pt x="26" y="6"/>
                      </a:lnTo>
                      <a:lnTo>
                        <a:pt x="25" y="6"/>
                      </a:lnTo>
                      <a:lnTo>
                        <a:pt x="18" y="0"/>
                      </a:lnTo>
                      <a:lnTo>
                        <a:pt x="17" y="0"/>
                      </a:lnTo>
                      <a:lnTo>
                        <a:pt x="12" y="0"/>
                      </a:lnTo>
                      <a:lnTo>
                        <a:pt x="11" y="0"/>
                      </a:lnTo>
                      <a:lnTo>
                        <a:pt x="10" y="1"/>
                      </a:lnTo>
                      <a:lnTo>
                        <a:pt x="9" y="1"/>
                      </a:lnTo>
                      <a:lnTo>
                        <a:pt x="8" y="1"/>
                      </a:lnTo>
                      <a:lnTo>
                        <a:pt x="6" y="1"/>
                      </a:lnTo>
                      <a:lnTo>
                        <a:pt x="5" y="1"/>
                      </a:lnTo>
                      <a:lnTo>
                        <a:pt x="3" y="0"/>
                      </a:lnTo>
                      <a:lnTo>
                        <a:pt x="2" y="0"/>
                      </a:lnTo>
                      <a:lnTo>
                        <a:pt x="1" y="0"/>
                      </a:lnTo>
                      <a:lnTo>
                        <a:pt x="1" y="1"/>
                      </a:lnTo>
                      <a:lnTo>
                        <a:pt x="0" y="2"/>
                      </a:lnTo>
                      <a:lnTo>
                        <a:pt x="1" y="2"/>
                      </a:lnTo>
                      <a:lnTo>
                        <a:pt x="1" y="3"/>
                      </a:lnTo>
                      <a:lnTo>
                        <a:pt x="2" y="3"/>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49" name="Freeform 82"/>
                <p:cNvSpPr>
                  <a:spLocks/>
                </p:cNvSpPr>
                <p:nvPr/>
              </p:nvSpPr>
              <p:spPr bwMode="auto">
                <a:xfrm>
                  <a:off x="500" y="2903"/>
                  <a:ext cx="85" cy="51"/>
                </a:xfrm>
                <a:custGeom>
                  <a:avLst/>
                  <a:gdLst>
                    <a:gd name="T0" fmla="*/ 8 w 85"/>
                    <a:gd name="T1" fmla="*/ 48 h 51"/>
                    <a:gd name="T2" fmla="*/ 19 w 85"/>
                    <a:gd name="T3" fmla="*/ 41 h 51"/>
                    <a:gd name="T4" fmla="*/ 29 w 85"/>
                    <a:gd name="T5" fmla="*/ 34 h 51"/>
                    <a:gd name="T6" fmla="*/ 40 w 85"/>
                    <a:gd name="T7" fmla="*/ 28 h 51"/>
                    <a:gd name="T8" fmla="*/ 49 w 85"/>
                    <a:gd name="T9" fmla="*/ 24 h 51"/>
                    <a:gd name="T10" fmla="*/ 57 w 85"/>
                    <a:gd name="T11" fmla="*/ 23 h 51"/>
                    <a:gd name="T12" fmla="*/ 65 w 85"/>
                    <a:gd name="T13" fmla="*/ 21 h 51"/>
                    <a:gd name="T14" fmla="*/ 72 w 85"/>
                    <a:gd name="T15" fmla="*/ 18 h 51"/>
                    <a:gd name="T16" fmla="*/ 81 w 85"/>
                    <a:gd name="T17" fmla="*/ 14 h 51"/>
                    <a:gd name="T18" fmla="*/ 82 w 85"/>
                    <a:gd name="T19" fmla="*/ 13 h 51"/>
                    <a:gd name="T20" fmla="*/ 84 w 85"/>
                    <a:gd name="T21" fmla="*/ 9 h 51"/>
                    <a:gd name="T22" fmla="*/ 84 w 85"/>
                    <a:gd name="T23" fmla="*/ 8 h 51"/>
                    <a:gd name="T24" fmla="*/ 84 w 85"/>
                    <a:gd name="T25" fmla="*/ 5 h 51"/>
                    <a:gd name="T26" fmla="*/ 84 w 85"/>
                    <a:gd name="T27" fmla="*/ 3 h 51"/>
                    <a:gd name="T28" fmla="*/ 84 w 85"/>
                    <a:gd name="T29" fmla="*/ 1 h 51"/>
                    <a:gd name="T30" fmla="*/ 82 w 85"/>
                    <a:gd name="T31" fmla="*/ 0 h 51"/>
                    <a:gd name="T32" fmla="*/ 81 w 85"/>
                    <a:gd name="T33" fmla="*/ 1 h 51"/>
                    <a:gd name="T34" fmla="*/ 80 w 85"/>
                    <a:gd name="T35" fmla="*/ 2 h 51"/>
                    <a:gd name="T36" fmla="*/ 80 w 85"/>
                    <a:gd name="T37" fmla="*/ 3 h 51"/>
                    <a:gd name="T38" fmla="*/ 80 w 85"/>
                    <a:gd name="T39" fmla="*/ 5 h 51"/>
                    <a:gd name="T40" fmla="*/ 80 w 85"/>
                    <a:gd name="T41" fmla="*/ 12 h 51"/>
                    <a:gd name="T42" fmla="*/ 74 w 85"/>
                    <a:gd name="T43" fmla="*/ 14 h 51"/>
                    <a:gd name="T44" fmla="*/ 67 w 85"/>
                    <a:gd name="T45" fmla="*/ 18 h 51"/>
                    <a:gd name="T46" fmla="*/ 59 w 85"/>
                    <a:gd name="T47" fmla="*/ 18 h 51"/>
                    <a:gd name="T48" fmla="*/ 51 w 85"/>
                    <a:gd name="T49" fmla="*/ 20 h 51"/>
                    <a:gd name="T50" fmla="*/ 44 w 85"/>
                    <a:gd name="T51" fmla="*/ 22 h 51"/>
                    <a:gd name="T52" fmla="*/ 33 w 85"/>
                    <a:gd name="T53" fmla="*/ 28 h 51"/>
                    <a:gd name="T54" fmla="*/ 22 w 85"/>
                    <a:gd name="T55" fmla="*/ 34 h 51"/>
                    <a:gd name="T56" fmla="*/ 13 w 85"/>
                    <a:gd name="T57" fmla="*/ 42 h 51"/>
                    <a:gd name="T58" fmla="*/ 1 w 85"/>
                    <a:gd name="T59" fmla="*/ 47 h 51"/>
                    <a:gd name="T60" fmla="*/ 0 w 85"/>
                    <a:gd name="T61" fmla="*/ 48 h 51"/>
                    <a:gd name="T62" fmla="*/ 0 w 85"/>
                    <a:gd name="T63" fmla="*/ 49 h 51"/>
                    <a:gd name="T64" fmla="*/ 1 w 85"/>
                    <a:gd name="T65" fmla="*/ 50 h 51"/>
                    <a:gd name="T66" fmla="*/ 3 w 85"/>
                    <a:gd name="T67" fmla="*/ 50 h 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
                    <a:gd name="T103" fmla="*/ 0 h 51"/>
                    <a:gd name="T104" fmla="*/ 85 w 85"/>
                    <a:gd name="T105" fmla="*/ 51 h 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 h="51">
                      <a:moveTo>
                        <a:pt x="3" y="50"/>
                      </a:moveTo>
                      <a:lnTo>
                        <a:pt x="8" y="48"/>
                      </a:lnTo>
                      <a:lnTo>
                        <a:pt x="13" y="44"/>
                      </a:lnTo>
                      <a:lnTo>
                        <a:pt x="19" y="41"/>
                      </a:lnTo>
                      <a:lnTo>
                        <a:pt x="24" y="38"/>
                      </a:lnTo>
                      <a:lnTo>
                        <a:pt x="29" y="34"/>
                      </a:lnTo>
                      <a:lnTo>
                        <a:pt x="35" y="30"/>
                      </a:lnTo>
                      <a:lnTo>
                        <a:pt x="40" y="28"/>
                      </a:lnTo>
                      <a:lnTo>
                        <a:pt x="46" y="25"/>
                      </a:lnTo>
                      <a:lnTo>
                        <a:pt x="49" y="24"/>
                      </a:lnTo>
                      <a:lnTo>
                        <a:pt x="54" y="23"/>
                      </a:lnTo>
                      <a:lnTo>
                        <a:pt x="57" y="23"/>
                      </a:lnTo>
                      <a:lnTo>
                        <a:pt x="61" y="22"/>
                      </a:lnTo>
                      <a:lnTo>
                        <a:pt x="65" y="21"/>
                      </a:lnTo>
                      <a:lnTo>
                        <a:pt x="69" y="20"/>
                      </a:lnTo>
                      <a:lnTo>
                        <a:pt x="72" y="18"/>
                      </a:lnTo>
                      <a:lnTo>
                        <a:pt x="76" y="17"/>
                      </a:lnTo>
                      <a:lnTo>
                        <a:pt x="81" y="14"/>
                      </a:lnTo>
                      <a:lnTo>
                        <a:pt x="82" y="14"/>
                      </a:lnTo>
                      <a:lnTo>
                        <a:pt x="82" y="13"/>
                      </a:lnTo>
                      <a:lnTo>
                        <a:pt x="84" y="10"/>
                      </a:lnTo>
                      <a:lnTo>
                        <a:pt x="84" y="9"/>
                      </a:lnTo>
                      <a:lnTo>
                        <a:pt x="84" y="8"/>
                      </a:lnTo>
                      <a:lnTo>
                        <a:pt x="84" y="6"/>
                      </a:lnTo>
                      <a:lnTo>
                        <a:pt x="84" y="5"/>
                      </a:lnTo>
                      <a:lnTo>
                        <a:pt x="84" y="4"/>
                      </a:lnTo>
                      <a:lnTo>
                        <a:pt x="84" y="3"/>
                      </a:lnTo>
                      <a:lnTo>
                        <a:pt x="84" y="2"/>
                      </a:lnTo>
                      <a:lnTo>
                        <a:pt x="84" y="1"/>
                      </a:lnTo>
                      <a:lnTo>
                        <a:pt x="83" y="0"/>
                      </a:lnTo>
                      <a:lnTo>
                        <a:pt x="82" y="0"/>
                      </a:lnTo>
                      <a:lnTo>
                        <a:pt x="81" y="0"/>
                      </a:lnTo>
                      <a:lnTo>
                        <a:pt x="81" y="1"/>
                      </a:lnTo>
                      <a:lnTo>
                        <a:pt x="80" y="1"/>
                      </a:lnTo>
                      <a:lnTo>
                        <a:pt x="80" y="2"/>
                      </a:lnTo>
                      <a:lnTo>
                        <a:pt x="80" y="3"/>
                      </a:lnTo>
                      <a:lnTo>
                        <a:pt x="80" y="4"/>
                      </a:lnTo>
                      <a:lnTo>
                        <a:pt x="80" y="5"/>
                      </a:lnTo>
                      <a:lnTo>
                        <a:pt x="80" y="6"/>
                      </a:lnTo>
                      <a:lnTo>
                        <a:pt x="80" y="12"/>
                      </a:lnTo>
                      <a:lnTo>
                        <a:pt x="80" y="11"/>
                      </a:lnTo>
                      <a:lnTo>
                        <a:pt x="74" y="14"/>
                      </a:lnTo>
                      <a:lnTo>
                        <a:pt x="71" y="16"/>
                      </a:lnTo>
                      <a:lnTo>
                        <a:pt x="67" y="18"/>
                      </a:lnTo>
                      <a:lnTo>
                        <a:pt x="63" y="18"/>
                      </a:lnTo>
                      <a:lnTo>
                        <a:pt x="59" y="18"/>
                      </a:lnTo>
                      <a:lnTo>
                        <a:pt x="55" y="19"/>
                      </a:lnTo>
                      <a:lnTo>
                        <a:pt x="51" y="20"/>
                      </a:lnTo>
                      <a:lnTo>
                        <a:pt x="47" y="21"/>
                      </a:lnTo>
                      <a:lnTo>
                        <a:pt x="44" y="22"/>
                      </a:lnTo>
                      <a:lnTo>
                        <a:pt x="38" y="24"/>
                      </a:lnTo>
                      <a:lnTo>
                        <a:pt x="33" y="28"/>
                      </a:lnTo>
                      <a:lnTo>
                        <a:pt x="28" y="31"/>
                      </a:lnTo>
                      <a:lnTo>
                        <a:pt x="22" y="34"/>
                      </a:lnTo>
                      <a:lnTo>
                        <a:pt x="17" y="38"/>
                      </a:lnTo>
                      <a:lnTo>
                        <a:pt x="13" y="42"/>
                      </a:lnTo>
                      <a:lnTo>
                        <a:pt x="6" y="44"/>
                      </a:lnTo>
                      <a:lnTo>
                        <a:pt x="1" y="47"/>
                      </a:lnTo>
                      <a:lnTo>
                        <a:pt x="0" y="47"/>
                      </a:lnTo>
                      <a:lnTo>
                        <a:pt x="0" y="48"/>
                      </a:lnTo>
                      <a:lnTo>
                        <a:pt x="0" y="49"/>
                      </a:lnTo>
                      <a:lnTo>
                        <a:pt x="0" y="50"/>
                      </a:lnTo>
                      <a:lnTo>
                        <a:pt x="1" y="50"/>
                      </a:lnTo>
                      <a:lnTo>
                        <a:pt x="2" y="50"/>
                      </a:lnTo>
                      <a:lnTo>
                        <a:pt x="3" y="50"/>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50" name="Freeform 83"/>
                <p:cNvSpPr>
                  <a:spLocks/>
                </p:cNvSpPr>
                <p:nvPr/>
              </p:nvSpPr>
              <p:spPr bwMode="auto">
                <a:xfrm>
                  <a:off x="560" y="2669"/>
                  <a:ext cx="74" cy="85"/>
                </a:xfrm>
                <a:custGeom>
                  <a:avLst/>
                  <a:gdLst>
                    <a:gd name="T0" fmla="*/ 2 w 74"/>
                    <a:gd name="T1" fmla="*/ 11 h 85"/>
                    <a:gd name="T2" fmla="*/ 4 w 74"/>
                    <a:gd name="T3" fmla="*/ 19 h 85"/>
                    <a:gd name="T4" fmla="*/ 7 w 74"/>
                    <a:gd name="T5" fmla="*/ 27 h 85"/>
                    <a:gd name="T6" fmla="*/ 8 w 74"/>
                    <a:gd name="T7" fmla="*/ 34 h 85"/>
                    <a:gd name="T8" fmla="*/ 10 w 74"/>
                    <a:gd name="T9" fmla="*/ 42 h 85"/>
                    <a:gd name="T10" fmla="*/ 11 w 74"/>
                    <a:gd name="T11" fmla="*/ 44 h 85"/>
                    <a:gd name="T12" fmla="*/ 16 w 74"/>
                    <a:gd name="T13" fmla="*/ 48 h 85"/>
                    <a:gd name="T14" fmla="*/ 19 w 74"/>
                    <a:gd name="T15" fmla="*/ 50 h 85"/>
                    <a:gd name="T16" fmla="*/ 23 w 74"/>
                    <a:gd name="T17" fmla="*/ 51 h 85"/>
                    <a:gd name="T18" fmla="*/ 27 w 74"/>
                    <a:gd name="T19" fmla="*/ 51 h 85"/>
                    <a:gd name="T20" fmla="*/ 34 w 74"/>
                    <a:gd name="T21" fmla="*/ 53 h 85"/>
                    <a:gd name="T22" fmla="*/ 34 w 74"/>
                    <a:gd name="T23" fmla="*/ 54 h 85"/>
                    <a:gd name="T24" fmla="*/ 37 w 74"/>
                    <a:gd name="T25" fmla="*/ 56 h 85"/>
                    <a:gd name="T26" fmla="*/ 39 w 74"/>
                    <a:gd name="T27" fmla="*/ 58 h 85"/>
                    <a:gd name="T28" fmla="*/ 41 w 74"/>
                    <a:gd name="T29" fmla="*/ 60 h 85"/>
                    <a:gd name="T30" fmla="*/ 43 w 74"/>
                    <a:gd name="T31" fmla="*/ 63 h 85"/>
                    <a:gd name="T32" fmla="*/ 48 w 74"/>
                    <a:gd name="T33" fmla="*/ 71 h 85"/>
                    <a:gd name="T34" fmla="*/ 54 w 74"/>
                    <a:gd name="T35" fmla="*/ 77 h 85"/>
                    <a:gd name="T36" fmla="*/ 61 w 74"/>
                    <a:gd name="T37" fmla="*/ 81 h 85"/>
                    <a:gd name="T38" fmla="*/ 69 w 74"/>
                    <a:gd name="T39" fmla="*/ 83 h 85"/>
                    <a:gd name="T40" fmla="*/ 70 w 74"/>
                    <a:gd name="T41" fmla="*/ 83 h 85"/>
                    <a:gd name="T42" fmla="*/ 72 w 74"/>
                    <a:gd name="T43" fmla="*/ 82 h 85"/>
                    <a:gd name="T44" fmla="*/ 73 w 74"/>
                    <a:gd name="T45" fmla="*/ 80 h 85"/>
                    <a:gd name="T46" fmla="*/ 73 w 74"/>
                    <a:gd name="T47" fmla="*/ 79 h 85"/>
                    <a:gd name="T48" fmla="*/ 72 w 74"/>
                    <a:gd name="T49" fmla="*/ 77 h 85"/>
                    <a:gd name="T50" fmla="*/ 70 w 74"/>
                    <a:gd name="T51" fmla="*/ 76 h 85"/>
                    <a:gd name="T52" fmla="*/ 62 w 74"/>
                    <a:gd name="T53" fmla="*/ 73 h 85"/>
                    <a:gd name="T54" fmla="*/ 55 w 74"/>
                    <a:gd name="T55" fmla="*/ 66 h 85"/>
                    <a:gd name="T56" fmla="*/ 48 w 74"/>
                    <a:gd name="T57" fmla="*/ 58 h 85"/>
                    <a:gd name="T58" fmla="*/ 42 w 74"/>
                    <a:gd name="T59" fmla="*/ 51 h 85"/>
                    <a:gd name="T60" fmla="*/ 38 w 74"/>
                    <a:gd name="T61" fmla="*/ 46 h 85"/>
                    <a:gd name="T62" fmla="*/ 37 w 74"/>
                    <a:gd name="T63" fmla="*/ 46 h 85"/>
                    <a:gd name="T64" fmla="*/ 36 w 74"/>
                    <a:gd name="T65" fmla="*/ 45 h 85"/>
                    <a:gd name="T66" fmla="*/ 31 w 74"/>
                    <a:gd name="T67" fmla="*/ 44 h 85"/>
                    <a:gd name="T68" fmla="*/ 28 w 74"/>
                    <a:gd name="T69" fmla="*/ 44 h 85"/>
                    <a:gd name="T70" fmla="*/ 26 w 74"/>
                    <a:gd name="T71" fmla="*/ 44 h 85"/>
                    <a:gd name="T72" fmla="*/ 23 w 74"/>
                    <a:gd name="T73" fmla="*/ 44 h 85"/>
                    <a:gd name="T74" fmla="*/ 15 w 74"/>
                    <a:gd name="T75" fmla="*/ 38 h 85"/>
                    <a:gd name="T76" fmla="*/ 16 w 74"/>
                    <a:gd name="T77" fmla="*/ 33 h 85"/>
                    <a:gd name="T78" fmla="*/ 14 w 74"/>
                    <a:gd name="T79" fmla="*/ 27 h 85"/>
                    <a:gd name="T80" fmla="*/ 13 w 74"/>
                    <a:gd name="T81" fmla="*/ 20 h 85"/>
                    <a:gd name="T82" fmla="*/ 11 w 74"/>
                    <a:gd name="T83" fmla="*/ 13 h 85"/>
                    <a:gd name="T84" fmla="*/ 9 w 74"/>
                    <a:gd name="T85" fmla="*/ 7 h 85"/>
                    <a:gd name="T86" fmla="*/ 8 w 74"/>
                    <a:gd name="T87" fmla="*/ 5 h 85"/>
                    <a:gd name="T88" fmla="*/ 5 w 74"/>
                    <a:gd name="T89" fmla="*/ 3 h 85"/>
                    <a:gd name="T90" fmla="*/ 4 w 74"/>
                    <a:gd name="T91" fmla="*/ 0 h 85"/>
                    <a:gd name="T92" fmla="*/ 2 w 74"/>
                    <a:gd name="T93" fmla="*/ 0 h 85"/>
                    <a:gd name="T94" fmla="*/ 1 w 74"/>
                    <a:gd name="T95" fmla="*/ 2 h 85"/>
                    <a:gd name="T96" fmla="*/ 1 w 74"/>
                    <a:gd name="T97" fmla="*/ 5 h 85"/>
                    <a:gd name="T98" fmla="*/ 2 w 74"/>
                    <a:gd name="T99" fmla="*/ 9 h 85"/>
                    <a:gd name="T100" fmla="*/ 3 w 74"/>
                    <a:gd name="T101" fmla="*/ 11 h 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4"/>
                    <a:gd name="T154" fmla="*/ 0 h 85"/>
                    <a:gd name="T155" fmla="*/ 74 w 74"/>
                    <a:gd name="T156" fmla="*/ 85 h 8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4" h="85">
                      <a:moveTo>
                        <a:pt x="0" y="8"/>
                      </a:moveTo>
                      <a:lnTo>
                        <a:pt x="2" y="11"/>
                      </a:lnTo>
                      <a:lnTo>
                        <a:pt x="4" y="14"/>
                      </a:lnTo>
                      <a:lnTo>
                        <a:pt x="4" y="19"/>
                      </a:lnTo>
                      <a:lnTo>
                        <a:pt x="6" y="22"/>
                      </a:lnTo>
                      <a:lnTo>
                        <a:pt x="7" y="27"/>
                      </a:lnTo>
                      <a:lnTo>
                        <a:pt x="7" y="30"/>
                      </a:lnTo>
                      <a:lnTo>
                        <a:pt x="8" y="34"/>
                      </a:lnTo>
                      <a:lnTo>
                        <a:pt x="9" y="38"/>
                      </a:lnTo>
                      <a:lnTo>
                        <a:pt x="10" y="42"/>
                      </a:lnTo>
                      <a:lnTo>
                        <a:pt x="10" y="43"/>
                      </a:lnTo>
                      <a:lnTo>
                        <a:pt x="11" y="44"/>
                      </a:lnTo>
                      <a:lnTo>
                        <a:pt x="14" y="46"/>
                      </a:lnTo>
                      <a:lnTo>
                        <a:pt x="16" y="48"/>
                      </a:lnTo>
                      <a:lnTo>
                        <a:pt x="17" y="49"/>
                      </a:lnTo>
                      <a:lnTo>
                        <a:pt x="19" y="50"/>
                      </a:lnTo>
                      <a:lnTo>
                        <a:pt x="21" y="51"/>
                      </a:lnTo>
                      <a:lnTo>
                        <a:pt x="23" y="51"/>
                      </a:lnTo>
                      <a:lnTo>
                        <a:pt x="26" y="52"/>
                      </a:lnTo>
                      <a:lnTo>
                        <a:pt x="27" y="51"/>
                      </a:lnTo>
                      <a:lnTo>
                        <a:pt x="30" y="51"/>
                      </a:lnTo>
                      <a:lnTo>
                        <a:pt x="34" y="53"/>
                      </a:lnTo>
                      <a:lnTo>
                        <a:pt x="33" y="51"/>
                      </a:lnTo>
                      <a:lnTo>
                        <a:pt x="34" y="54"/>
                      </a:lnTo>
                      <a:lnTo>
                        <a:pt x="35" y="55"/>
                      </a:lnTo>
                      <a:lnTo>
                        <a:pt x="37" y="56"/>
                      </a:lnTo>
                      <a:lnTo>
                        <a:pt x="38" y="57"/>
                      </a:lnTo>
                      <a:lnTo>
                        <a:pt x="39" y="58"/>
                      </a:lnTo>
                      <a:lnTo>
                        <a:pt x="40" y="59"/>
                      </a:lnTo>
                      <a:lnTo>
                        <a:pt x="41" y="60"/>
                      </a:lnTo>
                      <a:lnTo>
                        <a:pt x="42" y="62"/>
                      </a:lnTo>
                      <a:lnTo>
                        <a:pt x="43" y="63"/>
                      </a:lnTo>
                      <a:lnTo>
                        <a:pt x="46" y="67"/>
                      </a:lnTo>
                      <a:lnTo>
                        <a:pt x="48" y="71"/>
                      </a:lnTo>
                      <a:lnTo>
                        <a:pt x="51" y="73"/>
                      </a:lnTo>
                      <a:lnTo>
                        <a:pt x="54" y="77"/>
                      </a:lnTo>
                      <a:lnTo>
                        <a:pt x="57" y="80"/>
                      </a:lnTo>
                      <a:lnTo>
                        <a:pt x="61" y="81"/>
                      </a:lnTo>
                      <a:lnTo>
                        <a:pt x="64" y="83"/>
                      </a:lnTo>
                      <a:lnTo>
                        <a:pt x="69" y="83"/>
                      </a:lnTo>
                      <a:lnTo>
                        <a:pt x="69" y="84"/>
                      </a:lnTo>
                      <a:lnTo>
                        <a:pt x="70" y="83"/>
                      </a:lnTo>
                      <a:lnTo>
                        <a:pt x="71" y="83"/>
                      </a:lnTo>
                      <a:lnTo>
                        <a:pt x="72" y="82"/>
                      </a:lnTo>
                      <a:lnTo>
                        <a:pt x="73" y="81"/>
                      </a:lnTo>
                      <a:lnTo>
                        <a:pt x="73" y="80"/>
                      </a:lnTo>
                      <a:lnTo>
                        <a:pt x="73" y="79"/>
                      </a:lnTo>
                      <a:lnTo>
                        <a:pt x="72" y="78"/>
                      </a:lnTo>
                      <a:lnTo>
                        <a:pt x="72" y="77"/>
                      </a:lnTo>
                      <a:lnTo>
                        <a:pt x="71" y="77"/>
                      </a:lnTo>
                      <a:lnTo>
                        <a:pt x="70" y="76"/>
                      </a:lnTo>
                      <a:lnTo>
                        <a:pt x="65" y="75"/>
                      </a:lnTo>
                      <a:lnTo>
                        <a:pt x="62" y="73"/>
                      </a:lnTo>
                      <a:lnTo>
                        <a:pt x="58" y="70"/>
                      </a:lnTo>
                      <a:lnTo>
                        <a:pt x="55" y="66"/>
                      </a:lnTo>
                      <a:lnTo>
                        <a:pt x="52" y="63"/>
                      </a:lnTo>
                      <a:lnTo>
                        <a:pt x="48" y="58"/>
                      </a:lnTo>
                      <a:lnTo>
                        <a:pt x="46" y="55"/>
                      </a:lnTo>
                      <a:lnTo>
                        <a:pt x="42" y="51"/>
                      </a:lnTo>
                      <a:lnTo>
                        <a:pt x="39" y="46"/>
                      </a:lnTo>
                      <a:lnTo>
                        <a:pt x="38" y="46"/>
                      </a:lnTo>
                      <a:lnTo>
                        <a:pt x="37" y="46"/>
                      </a:lnTo>
                      <a:lnTo>
                        <a:pt x="36" y="46"/>
                      </a:lnTo>
                      <a:lnTo>
                        <a:pt x="36" y="45"/>
                      </a:lnTo>
                      <a:lnTo>
                        <a:pt x="33" y="45"/>
                      </a:lnTo>
                      <a:lnTo>
                        <a:pt x="31" y="44"/>
                      </a:lnTo>
                      <a:lnTo>
                        <a:pt x="30" y="44"/>
                      </a:lnTo>
                      <a:lnTo>
                        <a:pt x="28" y="44"/>
                      </a:lnTo>
                      <a:lnTo>
                        <a:pt x="27" y="44"/>
                      </a:lnTo>
                      <a:lnTo>
                        <a:pt x="26" y="44"/>
                      </a:lnTo>
                      <a:lnTo>
                        <a:pt x="25" y="44"/>
                      </a:lnTo>
                      <a:lnTo>
                        <a:pt x="23" y="44"/>
                      </a:lnTo>
                      <a:lnTo>
                        <a:pt x="22" y="43"/>
                      </a:lnTo>
                      <a:lnTo>
                        <a:pt x="15" y="38"/>
                      </a:lnTo>
                      <a:lnTo>
                        <a:pt x="17" y="40"/>
                      </a:lnTo>
                      <a:lnTo>
                        <a:pt x="16" y="33"/>
                      </a:lnTo>
                      <a:lnTo>
                        <a:pt x="15" y="29"/>
                      </a:lnTo>
                      <a:lnTo>
                        <a:pt x="14" y="27"/>
                      </a:lnTo>
                      <a:lnTo>
                        <a:pt x="14" y="23"/>
                      </a:lnTo>
                      <a:lnTo>
                        <a:pt x="13" y="20"/>
                      </a:lnTo>
                      <a:lnTo>
                        <a:pt x="12" y="17"/>
                      </a:lnTo>
                      <a:lnTo>
                        <a:pt x="11" y="13"/>
                      </a:lnTo>
                      <a:lnTo>
                        <a:pt x="11" y="11"/>
                      </a:lnTo>
                      <a:lnTo>
                        <a:pt x="9" y="7"/>
                      </a:lnTo>
                      <a:lnTo>
                        <a:pt x="9" y="6"/>
                      </a:lnTo>
                      <a:lnTo>
                        <a:pt x="8" y="5"/>
                      </a:lnTo>
                      <a:lnTo>
                        <a:pt x="7" y="4"/>
                      </a:lnTo>
                      <a:lnTo>
                        <a:pt x="5" y="3"/>
                      </a:lnTo>
                      <a:lnTo>
                        <a:pt x="4" y="1"/>
                      </a:lnTo>
                      <a:lnTo>
                        <a:pt x="4" y="0"/>
                      </a:lnTo>
                      <a:lnTo>
                        <a:pt x="3" y="0"/>
                      </a:lnTo>
                      <a:lnTo>
                        <a:pt x="2" y="0"/>
                      </a:lnTo>
                      <a:lnTo>
                        <a:pt x="1" y="1"/>
                      </a:lnTo>
                      <a:lnTo>
                        <a:pt x="1" y="2"/>
                      </a:lnTo>
                      <a:lnTo>
                        <a:pt x="1" y="4"/>
                      </a:lnTo>
                      <a:lnTo>
                        <a:pt x="1" y="5"/>
                      </a:lnTo>
                      <a:lnTo>
                        <a:pt x="1" y="7"/>
                      </a:lnTo>
                      <a:lnTo>
                        <a:pt x="2" y="9"/>
                      </a:lnTo>
                      <a:lnTo>
                        <a:pt x="2" y="10"/>
                      </a:lnTo>
                      <a:lnTo>
                        <a:pt x="3" y="11"/>
                      </a:lnTo>
                      <a:lnTo>
                        <a:pt x="0" y="8"/>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51" name="Freeform 84"/>
                <p:cNvSpPr>
                  <a:spLocks/>
                </p:cNvSpPr>
                <p:nvPr/>
              </p:nvSpPr>
              <p:spPr bwMode="auto">
                <a:xfrm>
                  <a:off x="552" y="2652"/>
                  <a:ext cx="199" cy="67"/>
                </a:xfrm>
                <a:custGeom>
                  <a:avLst/>
                  <a:gdLst>
                    <a:gd name="T0" fmla="*/ 8 w 199"/>
                    <a:gd name="T1" fmla="*/ 13 h 67"/>
                    <a:gd name="T2" fmla="*/ 23 w 199"/>
                    <a:gd name="T3" fmla="*/ 24 h 67"/>
                    <a:gd name="T4" fmla="*/ 41 w 199"/>
                    <a:gd name="T5" fmla="*/ 33 h 67"/>
                    <a:gd name="T6" fmla="*/ 59 w 199"/>
                    <a:gd name="T7" fmla="*/ 41 h 67"/>
                    <a:gd name="T8" fmla="*/ 75 w 199"/>
                    <a:gd name="T9" fmla="*/ 47 h 67"/>
                    <a:gd name="T10" fmla="*/ 77 w 199"/>
                    <a:gd name="T11" fmla="*/ 47 h 67"/>
                    <a:gd name="T12" fmla="*/ 81 w 199"/>
                    <a:gd name="T13" fmla="*/ 46 h 67"/>
                    <a:gd name="T14" fmla="*/ 82 w 199"/>
                    <a:gd name="T15" fmla="*/ 45 h 67"/>
                    <a:gd name="T16" fmla="*/ 84 w 199"/>
                    <a:gd name="T17" fmla="*/ 45 h 67"/>
                    <a:gd name="T18" fmla="*/ 84 w 199"/>
                    <a:gd name="T19" fmla="*/ 43 h 67"/>
                    <a:gd name="T20" fmla="*/ 90 w 199"/>
                    <a:gd name="T21" fmla="*/ 47 h 67"/>
                    <a:gd name="T22" fmla="*/ 99 w 199"/>
                    <a:gd name="T23" fmla="*/ 52 h 67"/>
                    <a:gd name="T24" fmla="*/ 107 w 199"/>
                    <a:gd name="T25" fmla="*/ 57 h 67"/>
                    <a:gd name="T26" fmla="*/ 116 w 199"/>
                    <a:gd name="T27" fmla="*/ 62 h 67"/>
                    <a:gd name="T28" fmla="*/ 127 w 199"/>
                    <a:gd name="T29" fmla="*/ 66 h 67"/>
                    <a:gd name="T30" fmla="*/ 140 w 199"/>
                    <a:gd name="T31" fmla="*/ 64 h 67"/>
                    <a:gd name="T32" fmla="*/ 151 w 199"/>
                    <a:gd name="T33" fmla="*/ 58 h 67"/>
                    <a:gd name="T34" fmla="*/ 159 w 199"/>
                    <a:gd name="T35" fmla="*/ 48 h 67"/>
                    <a:gd name="T36" fmla="*/ 163 w 199"/>
                    <a:gd name="T37" fmla="*/ 39 h 67"/>
                    <a:gd name="T38" fmla="*/ 161 w 199"/>
                    <a:gd name="T39" fmla="*/ 42 h 67"/>
                    <a:gd name="T40" fmla="*/ 168 w 199"/>
                    <a:gd name="T41" fmla="*/ 46 h 67"/>
                    <a:gd name="T42" fmla="*/ 176 w 199"/>
                    <a:gd name="T43" fmla="*/ 49 h 67"/>
                    <a:gd name="T44" fmla="*/ 185 w 199"/>
                    <a:gd name="T45" fmla="*/ 52 h 67"/>
                    <a:gd name="T46" fmla="*/ 191 w 199"/>
                    <a:gd name="T47" fmla="*/ 56 h 67"/>
                    <a:gd name="T48" fmla="*/ 193 w 199"/>
                    <a:gd name="T49" fmla="*/ 56 h 67"/>
                    <a:gd name="T50" fmla="*/ 195 w 199"/>
                    <a:gd name="T51" fmla="*/ 56 h 67"/>
                    <a:gd name="T52" fmla="*/ 197 w 199"/>
                    <a:gd name="T53" fmla="*/ 55 h 67"/>
                    <a:gd name="T54" fmla="*/ 198 w 199"/>
                    <a:gd name="T55" fmla="*/ 53 h 67"/>
                    <a:gd name="T56" fmla="*/ 198 w 199"/>
                    <a:gd name="T57" fmla="*/ 51 h 67"/>
                    <a:gd name="T58" fmla="*/ 196 w 199"/>
                    <a:gd name="T59" fmla="*/ 50 h 67"/>
                    <a:gd name="T60" fmla="*/ 192 w 199"/>
                    <a:gd name="T61" fmla="*/ 47 h 67"/>
                    <a:gd name="T62" fmla="*/ 185 w 199"/>
                    <a:gd name="T63" fmla="*/ 44 h 67"/>
                    <a:gd name="T64" fmla="*/ 177 w 199"/>
                    <a:gd name="T65" fmla="*/ 42 h 67"/>
                    <a:gd name="T66" fmla="*/ 169 w 199"/>
                    <a:gd name="T67" fmla="*/ 38 h 67"/>
                    <a:gd name="T68" fmla="*/ 161 w 199"/>
                    <a:gd name="T69" fmla="*/ 34 h 67"/>
                    <a:gd name="T70" fmla="*/ 159 w 199"/>
                    <a:gd name="T71" fmla="*/ 34 h 67"/>
                    <a:gd name="T72" fmla="*/ 157 w 199"/>
                    <a:gd name="T73" fmla="*/ 35 h 67"/>
                    <a:gd name="T74" fmla="*/ 156 w 199"/>
                    <a:gd name="T75" fmla="*/ 36 h 67"/>
                    <a:gd name="T76" fmla="*/ 150 w 199"/>
                    <a:gd name="T77" fmla="*/ 47 h 67"/>
                    <a:gd name="T78" fmla="*/ 144 w 199"/>
                    <a:gd name="T79" fmla="*/ 55 h 67"/>
                    <a:gd name="T80" fmla="*/ 134 w 199"/>
                    <a:gd name="T81" fmla="*/ 58 h 67"/>
                    <a:gd name="T82" fmla="*/ 124 w 199"/>
                    <a:gd name="T83" fmla="*/ 58 h 67"/>
                    <a:gd name="T84" fmla="*/ 116 w 199"/>
                    <a:gd name="T85" fmla="*/ 54 h 67"/>
                    <a:gd name="T86" fmla="*/ 110 w 199"/>
                    <a:gd name="T87" fmla="*/ 50 h 67"/>
                    <a:gd name="T88" fmla="*/ 105 w 199"/>
                    <a:gd name="T89" fmla="*/ 47 h 67"/>
                    <a:gd name="T90" fmla="*/ 99 w 199"/>
                    <a:gd name="T91" fmla="*/ 43 h 67"/>
                    <a:gd name="T92" fmla="*/ 88 w 199"/>
                    <a:gd name="T93" fmla="*/ 37 h 67"/>
                    <a:gd name="T94" fmla="*/ 87 w 199"/>
                    <a:gd name="T95" fmla="*/ 36 h 67"/>
                    <a:gd name="T96" fmla="*/ 85 w 199"/>
                    <a:gd name="T97" fmla="*/ 36 h 67"/>
                    <a:gd name="T98" fmla="*/ 78 w 199"/>
                    <a:gd name="T99" fmla="*/ 39 h 67"/>
                    <a:gd name="T100" fmla="*/ 78 w 199"/>
                    <a:gd name="T101" fmla="*/ 40 h 67"/>
                    <a:gd name="T102" fmla="*/ 63 w 199"/>
                    <a:gd name="T103" fmla="*/ 34 h 67"/>
                    <a:gd name="T104" fmla="*/ 45 w 199"/>
                    <a:gd name="T105" fmla="*/ 27 h 67"/>
                    <a:gd name="T106" fmla="*/ 28 w 199"/>
                    <a:gd name="T107" fmla="*/ 18 h 67"/>
                    <a:gd name="T108" fmla="*/ 13 w 199"/>
                    <a:gd name="T109" fmla="*/ 8 h 67"/>
                    <a:gd name="T110" fmla="*/ 7 w 199"/>
                    <a:gd name="T111" fmla="*/ 1 h 67"/>
                    <a:gd name="T112" fmla="*/ 5 w 199"/>
                    <a:gd name="T113" fmla="*/ 0 h 67"/>
                    <a:gd name="T114" fmla="*/ 3 w 199"/>
                    <a:gd name="T115" fmla="*/ 0 h 67"/>
                    <a:gd name="T116" fmla="*/ 1 w 199"/>
                    <a:gd name="T117" fmla="*/ 1 h 67"/>
                    <a:gd name="T118" fmla="*/ 0 w 199"/>
                    <a:gd name="T119" fmla="*/ 3 h 67"/>
                    <a:gd name="T120" fmla="*/ 0 w 199"/>
                    <a:gd name="T121" fmla="*/ 4 h 67"/>
                    <a:gd name="T122" fmla="*/ 1 w 199"/>
                    <a:gd name="T123" fmla="*/ 5 h 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9"/>
                    <a:gd name="T187" fmla="*/ 0 h 67"/>
                    <a:gd name="T188" fmla="*/ 199 w 199"/>
                    <a:gd name="T189" fmla="*/ 67 h 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9" h="67">
                      <a:moveTo>
                        <a:pt x="1" y="5"/>
                      </a:moveTo>
                      <a:lnTo>
                        <a:pt x="8" y="13"/>
                      </a:lnTo>
                      <a:lnTo>
                        <a:pt x="14" y="19"/>
                      </a:lnTo>
                      <a:lnTo>
                        <a:pt x="23" y="24"/>
                      </a:lnTo>
                      <a:lnTo>
                        <a:pt x="31" y="29"/>
                      </a:lnTo>
                      <a:lnTo>
                        <a:pt x="41" y="33"/>
                      </a:lnTo>
                      <a:lnTo>
                        <a:pt x="50" y="36"/>
                      </a:lnTo>
                      <a:lnTo>
                        <a:pt x="59" y="41"/>
                      </a:lnTo>
                      <a:lnTo>
                        <a:pt x="68" y="44"/>
                      </a:lnTo>
                      <a:lnTo>
                        <a:pt x="75" y="47"/>
                      </a:lnTo>
                      <a:lnTo>
                        <a:pt x="76" y="47"/>
                      </a:lnTo>
                      <a:lnTo>
                        <a:pt x="77" y="47"/>
                      </a:lnTo>
                      <a:lnTo>
                        <a:pt x="78" y="47"/>
                      </a:lnTo>
                      <a:lnTo>
                        <a:pt x="81" y="46"/>
                      </a:lnTo>
                      <a:lnTo>
                        <a:pt x="82" y="46"/>
                      </a:lnTo>
                      <a:lnTo>
                        <a:pt x="82" y="45"/>
                      </a:lnTo>
                      <a:lnTo>
                        <a:pt x="83" y="45"/>
                      </a:lnTo>
                      <a:lnTo>
                        <a:pt x="84" y="45"/>
                      </a:lnTo>
                      <a:lnTo>
                        <a:pt x="87" y="44"/>
                      </a:lnTo>
                      <a:lnTo>
                        <a:pt x="84" y="43"/>
                      </a:lnTo>
                      <a:lnTo>
                        <a:pt x="86" y="44"/>
                      </a:lnTo>
                      <a:lnTo>
                        <a:pt x="90" y="47"/>
                      </a:lnTo>
                      <a:lnTo>
                        <a:pt x="94" y="50"/>
                      </a:lnTo>
                      <a:lnTo>
                        <a:pt x="99" y="52"/>
                      </a:lnTo>
                      <a:lnTo>
                        <a:pt x="103" y="55"/>
                      </a:lnTo>
                      <a:lnTo>
                        <a:pt x="107" y="57"/>
                      </a:lnTo>
                      <a:lnTo>
                        <a:pt x="111" y="60"/>
                      </a:lnTo>
                      <a:lnTo>
                        <a:pt x="116" y="62"/>
                      </a:lnTo>
                      <a:lnTo>
                        <a:pt x="120" y="64"/>
                      </a:lnTo>
                      <a:lnTo>
                        <a:pt x="127" y="66"/>
                      </a:lnTo>
                      <a:lnTo>
                        <a:pt x="133" y="66"/>
                      </a:lnTo>
                      <a:lnTo>
                        <a:pt x="140" y="64"/>
                      </a:lnTo>
                      <a:lnTo>
                        <a:pt x="146" y="62"/>
                      </a:lnTo>
                      <a:lnTo>
                        <a:pt x="151" y="58"/>
                      </a:lnTo>
                      <a:lnTo>
                        <a:pt x="156" y="54"/>
                      </a:lnTo>
                      <a:lnTo>
                        <a:pt x="159" y="48"/>
                      </a:lnTo>
                      <a:lnTo>
                        <a:pt x="162" y="42"/>
                      </a:lnTo>
                      <a:lnTo>
                        <a:pt x="163" y="39"/>
                      </a:lnTo>
                      <a:lnTo>
                        <a:pt x="158" y="42"/>
                      </a:lnTo>
                      <a:lnTo>
                        <a:pt x="161" y="42"/>
                      </a:lnTo>
                      <a:lnTo>
                        <a:pt x="165" y="44"/>
                      </a:lnTo>
                      <a:lnTo>
                        <a:pt x="168" y="46"/>
                      </a:lnTo>
                      <a:lnTo>
                        <a:pt x="172" y="48"/>
                      </a:lnTo>
                      <a:lnTo>
                        <a:pt x="176" y="49"/>
                      </a:lnTo>
                      <a:lnTo>
                        <a:pt x="180" y="50"/>
                      </a:lnTo>
                      <a:lnTo>
                        <a:pt x="185" y="52"/>
                      </a:lnTo>
                      <a:lnTo>
                        <a:pt x="188" y="54"/>
                      </a:lnTo>
                      <a:lnTo>
                        <a:pt x="191" y="56"/>
                      </a:lnTo>
                      <a:lnTo>
                        <a:pt x="192" y="56"/>
                      </a:lnTo>
                      <a:lnTo>
                        <a:pt x="193" y="56"/>
                      </a:lnTo>
                      <a:lnTo>
                        <a:pt x="194" y="56"/>
                      </a:lnTo>
                      <a:lnTo>
                        <a:pt x="195" y="56"/>
                      </a:lnTo>
                      <a:lnTo>
                        <a:pt x="196" y="56"/>
                      </a:lnTo>
                      <a:lnTo>
                        <a:pt x="197" y="55"/>
                      </a:lnTo>
                      <a:lnTo>
                        <a:pt x="197" y="54"/>
                      </a:lnTo>
                      <a:lnTo>
                        <a:pt x="198" y="53"/>
                      </a:lnTo>
                      <a:lnTo>
                        <a:pt x="198" y="52"/>
                      </a:lnTo>
                      <a:lnTo>
                        <a:pt x="198" y="51"/>
                      </a:lnTo>
                      <a:lnTo>
                        <a:pt x="197" y="50"/>
                      </a:lnTo>
                      <a:lnTo>
                        <a:pt x="196" y="50"/>
                      </a:lnTo>
                      <a:lnTo>
                        <a:pt x="196" y="49"/>
                      </a:lnTo>
                      <a:lnTo>
                        <a:pt x="192" y="47"/>
                      </a:lnTo>
                      <a:lnTo>
                        <a:pt x="188" y="45"/>
                      </a:lnTo>
                      <a:lnTo>
                        <a:pt x="185" y="44"/>
                      </a:lnTo>
                      <a:lnTo>
                        <a:pt x="181" y="43"/>
                      </a:lnTo>
                      <a:lnTo>
                        <a:pt x="177" y="42"/>
                      </a:lnTo>
                      <a:lnTo>
                        <a:pt x="173" y="40"/>
                      </a:lnTo>
                      <a:lnTo>
                        <a:pt x="169" y="38"/>
                      </a:lnTo>
                      <a:lnTo>
                        <a:pt x="166" y="36"/>
                      </a:lnTo>
                      <a:lnTo>
                        <a:pt x="161" y="34"/>
                      </a:lnTo>
                      <a:lnTo>
                        <a:pt x="160" y="34"/>
                      </a:lnTo>
                      <a:lnTo>
                        <a:pt x="159" y="34"/>
                      </a:lnTo>
                      <a:lnTo>
                        <a:pt x="158" y="35"/>
                      </a:lnTo>
                      <a:lnTo>
                        <a:pt x="157" y="35"/>
                      </a:lnTo>
                      <a:lnTo>
                        <a:pt x="156" y="36"/>
                      </a:lnTo>
                      <a:lnTo>
                        <a:pt x="153" y="43"/>
                      </a:lnTo>
                      <a:lnTo>
                        <a:pt x="150" y="47"/>
                      </a:lnTo>
                      <a:lnTo>
                        <a:pt x="148" y="51"/>
                      </a:lnTo>
                      <a:lnTo>
                        <a:pt x="144" y="55"/>
                      </a:lnTo>
                      <a:lnTo>
                        <a:pt x="139" y="57"/>
                      </a:lnTo>
                      <a:lnTo>
                        <a:pt x="134" y="58"/>
                      </a:lnTo>
                      <a:lnTo>
                        <a:pt x="129" y="59"/>
                      </a:lnTo>
                      <a:lnTo>
                        <a:pt x="124" y="58"/>
                      </a:lnTo>
                      <a:lnTo>
                        <a:pt x="118" y="56"/>
                      </a:lnTo>
                      <a:lnTo>
                        <a:pt x="116" y="54"/>
                      </a:lnTo>
                      <a:lnTo>
                        <a:pt x="113" y="52"/>
                      </a:lnTo>
                      <a:lnTo>
                        <a:pt x="110" y="50"/>
                      </a:lnTo>
                      <a:lnTo>
                        <a:pt x="108" y="49"/>
                      </a:lnTo>
                      <a:lnTo>
                        <a:pt x="105" y="47"/>
                      </a:lnTo>
                      <a:lnTo>
                        <a:pt x="102" y="45"/>
                      </a:lnTo>
                      <a:lnTo>
                        <a:pt x="99" y="43"/>
                      </a:lnTo>
                      <a:lnTo>
                        <a:pt x="96" y="42"/>
                      </a:lnTo>
                      <a:lnTo>
                        <a:pt x="88" y="37"/>
                      </a:lnTo>
                      <a:lnTo>
                        <a:pt x="87" y="37"/>
                      </a:lnTo>
                      <a:lnTo>
                        <a:pt x="87" y="36"/>
                      </a:lnTo>
                      <a:lnTo>
                        <a:pt x="86" y="36"/>
                      </a:lnTo>
                      <a:lnTo>
                        <a:pt x="85" y="36"/>
                      </a:lnTo>
                      <a:lnTo>
                        <a:pt x="85" y="37"/>
                      </a:lnTo>
                      <a:lnTo>
                        <a:pt x="78" y="39"/>
                      </a:lnTo>
                      <a:lnTo>
                        <a:pt x="75" y="40"/>
                      </a:lnTo>
                      <a:lnTo>
                        <a:pt x="78" y="40"/>
                      </a:lnTo>
                      <a:lnTo>
                        <a:pt x="71" y="38"/>
                      </a:lnTo>
                      <a:lnTo>
                        <a:pt x="63" y="34"/>
                      </a:lnTo>
                      <a:lnTo>
                        <a:pt x="54" y="30"/>
                      </a:lnTo>
                      <a:lnTo>
                        <a:pt x="45" y="27"/>
                      </a:lnTo>
                      <a:lnTo>
                        <a:pt x="36" y="23"/>
                      </a:lnTo>
                      <a:lnTo>
                        <a:pt x="28" y="18"/>
                      </a:lnTo>
                      <a:lnTo>
                        <a:pt x="20" y="14"/>
                      </a:lnTo>
                      <a:lnTo>
                        <a:pt x="13" y="8"/>
                      </a:lnTo>
                      <a:lnTo>
                        <a:pt x="8" y="1"/>
                      </a:lnTo>
                      <a:lnTo>
                        <a:pt x="7" y="1"/>
                      </a:lnTo>
                      <a:lnTo>
                        <a:pt x="6" y="0"/>
                      </a:lnTo>
                      <a:lnTo>
                        <a:pt x="5" y="0"/>
                      </a:lnTo>
                      <a:lnTo>
                        <a:pt x="4" y="0"/>
                      </a:lnTo>
                      <a:lnTo>
                        <a:pt x="3" y="0"/>
                      </a:lnTo>
                      <a:lnTo>
                        <a:pt x="2" y="0"/>
                      </a:lnTo>
                      <a:lnTo>
                        <a:pt x="1" y="1"/>
                      </a:lnTo>
                      <a:lnTo>
                        <a:pt x="0" y="2"/>
                      </a:lnTo>
                      <a:lnTo>
                        <a:pt x="0" y="3"/>
                      </a:lnTo>
                      <a:lnTo>
                        <a:pt x="0" y="4"/>
                      </a:lnTo>
                      <a:lnTo>
                        <a:pt x="0" y="5"/>
                      </a:lnTo>
                      <a:lnTo>
                        <a:pt x="1" y="5"/>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52" name="Freeform 85"/>
                <p:cNvSpPr>
                  <a:spLocks/>
                </p:cNvSpPr>
                <p:nvPr/>
              </p:nvSpPr>
              <p:spPr bwMode="auto">
                <a:xfrm>
                  <a:off x="435" y="2882"/>
                  <a:ext cx="135" cy="130"/>
                </a:xfrm>
                <a:custGeom>
                  <a:avLst/>
                  <a:gdLst>
                    <a:gd name="T0" fmla="*/ 19 w 135"/>
                    <a:gd name="T1" fmla="*/ 120 h 130"/>
                    <a:gd name="T2" fmla="*/ 43 w 135"/>
                    <a:gd name="T3" fmla="*/ 100 h 130"/>
                    <a:gd name="T4" fmla="*/ 64 w 135"/>
                    <a:gd name="T5" fmla="*/ 78 h 130"/>
                    <a:gd name="T6" fmla="*/ 86 w 135"/>
                    <a:gd name="T7" fmla="*/ 54 h 130"/>
                    <a:gd name="T8" fmla="*/ 99 w 135"/>
                    <a:gd name="T9" fmla="*/ 37 h 130"/>
                    <a:gd name="T10" fmla="*/ 107 w 135"/>
                    <a:gd name="T11" fmla="*/ 31 h 130"/>
                    <a:gd name="T12" fmla="*/ 116 w 135"/>
                    <a:gd name="T13" fmla="*/ 25 h 130"/>
                    <a:gd name="T14" fmla="*/ 125 w 135"/>
                    <a:gd name="T15" fmla="*/ 19 h 130"/>
                    <a:gd name="T16" fmla="*/ 130 w 135"/>
                    <a:gd name="T17" fmla="*/ 15 h 130"/>
                    <a:gd name="T18" fmla="*/ 131 w 135"/>
                    <a:gd name="T19" fmla="*/ 14 h 130"/>
                    <a:gd name="T20" fmla="*/ 132 w 135"/>
                    <a:gd name="T21" fmla="*/ 13 h 130"/>
                    <a:gd name="T22" fmla="*/ 134 w 135"/>
                    <a:gd name="T23" fmla="*/ 8 h 130"/>
                    <a:gd name="T24" fmla="*/ 134 w 135"/>
                    <a:gd name="T25" fmla="*/ 6 h 130"/>
                    <a:gd name="T26" fmla="*/ 134 w 135"/>
                    <a:gd name="T27" fmla="*/ 5 h 130"/>
                    <a:gd name="T28" fmla="*/ 134 w 135"/>
                    <a:gd name="T29" fmla="*/ 3 h 130"/>
                    <a:gd name="T30" fmla="*/ 133 w 135"/>
                    <a:gd name="T31" fmla="*/ 1 h 130"/>
                    <a:gd name="T32" fmla="*/ 131 w 135"/>
                    <a:gd name="T33" fmla="*/ 0 h 130"/>
                    <a:gd name="T34" fmla="*/ 129 w 135"/>
                    <a:gd name="T35" fmla="*/ 0 h 130"/>
                    <a:gd name="T36" fmla="*/ 127 w 135"/>
                    <a:gd name="T37" fmla="*/ 1 h 130"/>
                    <a:gd name="T38" fmla="*/ 127 w 135"/>
                    <a:gd name="T39" fmla="*/ 3 h 130"/>
                    <a:gd name="T40" fmla="*/ 127 w 135"/>
                    <a:gd name="T41" fmla="*/ 5 h 130"/>
                    <a:gd name="T42" fmla="*/ 126 w 135"/>
                    <a:gd name="T43" fmla="*/ 6 h 130"/>
                    <a:gd name="T44" fmla="*/ 126 w 135"/>
                    <a:gd name="T45" fmla="*/ 10 h 130"/>
                    <a:gd name="T46" fmla="*/ 127 w 135"/>
                    <a:gd name="T47" fmla="*/ 8 h 130"/>
                    <a:gd name="T48" fmla="*/ 127 w 135"/>
                    <a:gd name="T49" fmla="*/ 8 h 130"/>
                    <a:gd name="T50" fmla="*/ 125 w 135"/>
                    <a:gd name="T51" fmla="*/ 9 h 130"/>
                    <a:gd name="T52" fmla="*/ 122 w 135"/>
                    <a:gd name="T53" fmla="*/ 12 h 130"/>
                    <a:gd name="T54" fmla="*/ 120 w 135"/>
                    <a:gd name="T55" fmla="*/ 13 h 130"/>
                    <a:gd name="T56" fmla="*/ 115 w 135"/>
                    <a:gd name="T57" fmla="*/ 17 h 130"/>
                    <a:gd name="T58" fmla="*/ 108 w 135"/>
                    <a:gd name="T59" fmla="*/ 20 h 130"/>
                    <a:gd name="T60" fmla="*/ 100 w 135"/>
                    <a:gd name="T61" fmla="*/ 24 h 130"/>
                    <a:gd name="T62" fmla="*/ 92 w 135"/>
                    <a:gd name="T63" fmla="*/ 32 h 130"/>
                    <a:gd name="T64" fmla="*/ 86 w 135"/>
                    <a:gd name="T65" fmla="*/ 41 h 130"/>
                    <a:gd name="T66" fmla="*/ 78 w 135"/>
                    <a:gd name="T67" fmla="*/ 50 h 130"/>
                    <a:gd name="T68" fmla="*/ 71 w 135"/>
                    <a:gd name="T69" fmla="*/ 59 h 130"/>
                    <a:gd name="T70" fmla="*/ 62 w 135"/>
                    <a:gd name="T71" fmla="*/ 70 h 130"/>
                    <a:gd name="T72" fmla="*/ 51 w 135"/>
                    <a:gd name="T73" fmla="*/ 83 h 130"/>
                    <a:gd name="T74" fmla="*/ 38 w 135"/>
                    <a:gd name="T75" fmla="*/ 95 h 130"/>
                    <a:gd name="T76" fmla="*/ 23 w 135"/>
                    <a:gd name="T77" fmla="*/ 107 h 130"/>
                    <a:gd name="T78" fmla="*/ 11 w 135"/>
                    <a:gd name="T79" fmla="*/ 115 h 130"/>
                    <a:gd name="T80" fmla="*/ 5 w 135"/>
                    <a:gd name="T81" fmla="*/ 120 h 130"/>
                    <a:gd name="T82" fmla="*/ 1 w 135"/>
                    <a:gd name="T83" fmla="*/ 123 h 130"/>
                    <a:gd name="T84" fmla="*/ 0 w 135"/>
                    <a:gd name="T85" fmla="*/ 124 h 130"/>
                    <a:gd name="T86" fmla="*/ 1 w 135"/>
                    <a:gd name="T87" fmla="*/ 126 h 130"/>
                    <a:gd name="T88" fmla="*/ 2 w 135"/>
                    <a:gd name="T89" fmla="*/ 127 h 130"/>
                    <a:gd name="T90" fmla="*/ 3 w 135"/>
                    <a:gd name="T91" fmla="*/ 129 h 130"/>
                    <a:gd name="T92" fmla="*/ 5 w 135"/>
                    <a:gd name="T93" fmla="*/ 129 h 130"/>
                    <a:gd name="T94" fmla="*/ 6 w 135"/>
                    <a:gd name="T95" fmla="*/ 128 h 1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
                    <a:gd name="T145" fmla="*/ 0 h 130"/>
                    <a:gd name="T146" fmla="*/ 135 w 135"/>
                    <a:gd name="T147" fmla="*/ 130 h 1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 h="130">
                      <a:moveTo>
                        <a:pt x="6" y="128"/>
                      </a:moveTo>
                      <a:lnTo>
                        <a:pt x="19" y="120"/>
                      </a:lnTo>
                      <a:lnTo>
                        <a:pt x="31" y="110"/>
                      </a:lnTo>
                      <a:lnTo>
                        <a:pt x="43" y="100"/>
                      </a:lnTo>
                      <a:lnTo>
                        <a:pt x="54" y="89"/>
                      </a:lnTo>
                      <a:lnTo>
                        <a:pt x="64" y="78"/>
                      </a:lnTo>
                      <a:lnTo>
                        <a:pt x="75" y="66"/>
                      </a:lnTo>
                      <a:lnTo>
                        <a:pt x="86" y="54"/>
                      </a:lnTo>
                      <a:lnTo>
                        <a:pt x="95" y="41"/>
                      </a:lnTo>
                      <a:lnTo>
                        <a:pt x="99" y="37"/>
                      </a:lnTo>
                      <a:lnTo>
                        <a:pt x="102" y="33"/>
                      </a:lnTo>
                      <a:lnTo>
                        <a:pt x="107" y="31"/>
                      </a:lnTo>
                      <a:lnTo>
                        <a:pt x="112" y="28"/>
                      </a:lnTo>
                      <a:lnTo>
                        <a:pt x="116" y="25"/>
                      </a:lnTo>
                      <a:lnTo>
                        <a:pt x="121" y="22"/>
                      </a:lnTo>
                      <a:lnTo>
                        <a:pt x="125" y="19"/>
                      </a:lnTo>
                      <a:lnTo>
                        <a:pt x="129" y="16"/>
                      </a:lnTo>
                      <a:lnTo>
                        <a:pt x="130" y="15"/>
                      </a:lnTo>
                      <a:lnTo>
                        <a:pt x="131" y="15"/>
                      </a:lnTo>
                      <a:lnTo>
                        <a:pt x="131" y="14"/>
                      </a:lnTo>
                      <a:lnTo>
                        <a:pt x="132" y="14"/>
                      </a:lnTo>
                      <a:lnTo>
                        <a:pt x="132" y="13"/>
                      </a:lnTo>
                      <a:lnTo>
                        <a:pt x="134" y="9"/>
                      </a:lnTo>
                      <a:lnTo>
                        <a:pt x="134" y="8"/>
                      </a:lnTo>
                      <a:lnTo>
                        <a:pt x="134" y="7"/>
                      </a:lnTo>
                      <a:lnTo>
                        <a:pt x="134" y="6"/>
                      </a:lnTo>
                      <a:lnTo>
                        <a:pt x="134" y="5"/>
                      </a:lnTo>
                      <a:lnTo>
                        <a:pt x="134" y="4"/>
                      </a:lnTo>
                      <a:lnTo>
                        <a:pt x="134" y="3"/>
                      </a:lnTo>
                      <a:lnTo>
                        <a:pt x="133" y="2"/>
                      </a:lnTo>
                      <a:lnTo>
                        <a:pt x="133" y="1"/>
                      </a:lnTo>
                      <a:lnTo>
                        <a:pt x="132" y="1"/>
                      </a:lnTo>
                      <a:lnTo>
                        <a:pt x="131" y="0"/>
                      </a:lnTo>
                      <a:lnTo>
                        <a:pt x="130" y="0"/>
                      </a:lnTo>
                      <a:lnTo>
                        <a:pt x="129" y="0"/>
                      </a:lnTo>
                      <a:lnTo>
                        <a:pt x="128" y="0"/>
                      </a:lnTo>
                      <a:lnTo>
                        <a:pt x="127" y="1"/>
                      </a:lnTo>
                      <a:lnTo>
                        <a:pt x="127" y="2"/>
                      </a:lnTo>
                      <a:lnTo>
                        <a:pt x="127" y="3"/>
                      </a:lnTo>
                      <a:lnTo>
                        <a:pt x="127" y="4"/>
                      </a:lnTo>
                      <a:lnTo>
                        <a:pt x="127" y="5"/>
                      </a:lnTo>
                      <a:lnTo>
                        <a:pt x="126" y="6"/>
                      </a:lnTo>
                      <a:lnTo>
                        <a:pt x="126" y="8"/>
                      </a:lnTo>
                      <a:lnTo>
                        <a:pt x="126" y="10"/>
                      </a:lnTo>
                      <a:lnTo>
                        <a:pt x="126" y="9"/>
                      </a:lnTo>
                      <a:lnTo>
                        <a:pt x="127" y="8"/>
                      </a:lnTo>
                      <a:lnTo>
                        <a:pt x="126" y="9"/>
                      </a:lnTo>
                      <a:lnTo>
                        <a:pt x="125" y="9"/>
                      </a:lnTo>
                      <a:lnTo>
                        <a:pt x="123" y="11"/>
                      </a:lnTo>
                      <a:lnTo>
                        <a:pt x="122" y="12"/>
                      </a:lnTo>
                      <a:lnTo>
                        <a:pt x="121" y="12"/>
                      </a:lnTo>
                      <a:lnTo>
                        <a:pt x="120" y="13"/>
                      </a:lnTo>
                      <a:lnTo>
                        <a:pt x="118" y="15"/>
                      </a:lnTo>
                      <a:lnTo>
                        <a:pt x="115" y="17"/>
                      </a:lnTo>
                      <a:lnTo>
                        <a:pt x="112" y="19"/>
                      </a:lnTo>
                      <a:lnTo>
                        <a:pt x="108" y="20"/>
                      </a:lnTo>
                      <a:lnTo>
                        <a:pt x="104" y="22"/>
                      </a:lnTo>
                      <a:lnTo>
                        <a:pt x="100" y="24"/>
                      </a:lnTo>
                      <a:lnTo>
                        <a:pt x="96" y="28"/>
                      </a:lnTo>
                      <a:lnTo>
                        <a:pt x="92" y="32"/>
                      </a:lnTo>
                      <a:lnTo>
                        <a:pt x="89" y="36"/>
                      </a:lnTo>
                      <a:lnTo>
                        <a:pt x="86" y="41"/>
                      </a:lnTo>
                      <a:lnTo>
                        <a:pt x="82" y="45"/>
                      </a:lnTo>
                      <a:lnTo>
                        <a:pt x="78" y="50"/>
                      </a:lnTo>
                      <a:lnTo>
                        <a:pt x="74" y="55"/>
                      </a:lnTo>
                      <a:lnTo>
                        <a:pt x="71" y="59"/>
                      </a:lnTo>
                      <a:lnTo>
                        <a:pt x="67" y="64"/>
                      </a:lnTo>
                      <a:lnTo>
                        <a:pt x="62" y="70"/>
                      </a:lnTo>
                      <a:lnTo>
                        <a:pt x="57" y="76"/>
                      </a:lnTo>
                      <a:lnTo>
                        <a:pt x="51" y="83"/>
                      </a:lnTo>
                      <a:lnTo>
                        <a:pt x="45" y="89"/>
                      </a:lnTo>
                      <a:lnTo>
                        <a:pt x="38" y="95"/>
                      </a:lnTo>
                      <a:lnTo>
                        <a:pt x="31" y="101"/>
                      </a:lnTo>
                      <a:lnTo>
                        <a:pt x="23" y="107"/>
                      </a:lnTo>
                      <a:lnTo>
                        <a:pt x="17" y="111"/>
                      </a:lnTo>
                      <a:lnTo>
                        <a:pt x="11" y="115"/>
                      </a:lnTo>
                      <a:lnTo>
                        <a:pt x="7" y="118"/>
                      </a:lnTo>
                      <a:lnTo>
                        <a:pt x="5" y="120"/>
                      </a:lnTo>
                      <a:lnTo>
                        <a:pt x="2" y="122"/>
                      </a:lnTo>
                      <a:lnTo>
                        <a:pt x="1" y="123"/>
                      </a:lnTo>
                      <a:lnTo>
                        <a:pt x="0" y="123"/>
                      </a:lnTo>
                      <a:lnTo>
                        <a:pt x="0" y="124"/>
                      </a:lnTo>
                      <a:lnTo>
                        <a:pt x="0" y="125"/>
                      </a:lnTo>
                      <a:lnTo>
                        <a:pt x="1" y="126"/>
                      </a:lnTo>
                      <a:lnTo>
                        <a:pt x="1" y="127"/>
                      </a:lnTo>
                      <a:lnTo>
                        <a:pt x="2" y="127"/>
                      </a:lnTo>
                      <a:lnTo>
                        <a:pt x="2" y="128"/>
                      </a:lnTo>
                      <a:lnTo>
                        <a:pt x="3" y="129"/>
                      </a:lnTo>
                      <a:lnTo>
                        <a:pt x="4" y="129"/>
                      </a:lnTo>
                      <a:lnTo>
                        <a:pt x="5" y="129"/>
                      </a:lnTo>
                      <a:lnTo>
                        <a:pt x="6" y="129"/>
                      </a:lnTo>
                      <a:lnTo>
                        <a:pt x="6" y="128"/>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53" name="Freeform 86"/>
                <p:cNvSpPr>
                  <a:spLocks/>
                </p:cNvSpPr>
                <p:nvPr/>
              </p:nvSpPr>
              <p:spPr bwMode="auto">
                <a:xfrm>
                  <a:off x="433" y="3160"/>
                  <a:ext cx="241" cy="56"/>
                </a:xfrm>
                <a:custGeom>
                  <a:avLst/>
                  <a:gdLst>
                    <a:gd name="T0" fmla="*/ 9 w 241"/>
                    <a:gd name="T1" fmla="*/ 22 h 56"/>
                    <a:gd name="T2" fmla="*/ 25 w 241"/>
                    <a:gd name="T3" fmla="*/ 30 h 56"/>
                    <a:gd name="T4" fmla="*/ 42 w 241"/>
                    <a:gd name="T5" fmla="*/ 36 h 56"/>
                    <a:gd name="T6" fmla="*/ 60 w 241"/>
                    <a:gd name="T7" fmla="*/ 36 h 56"/>
                    <a:gd name="T8" fmla="*/ 77 w 241"/>
                    <a:gd name="T9" fmla="*/ 30 h 56"/>
                    <a:gd name="T10" fmla="*/ 91 w 241"/>
                    <a:gd name="T11" fmla="*/ 23 h 56"/>
                    <a:gd name="T12" fmla="*/ 106 w 241"/>
                    <a:gd name="T13" fmla="*/ 16 h 56"/>
                    <a:gd name="T14" fmla="*/ 121 w 241"/>
                    <a:gd name="T15" fmla="*/ 10 h 56"/>
                    <a:gd name="T16" fmla="*/ 135 w 241"/>
                    <a:gd name="T17" fmla="*/ 6 h 56"/>
                    <a:gd name="T18" fmla="*/ 149 w 241"/>
                    <a:gd name="T19" fmla="*/ 8 h 56"/>
                    <a:gd name="T20" fmla="*/ 160 w 241"/>
                    <a:gd name="T21" fmla="*/ 13 h 56"/>
                    <a:gd name="T22" fmla="*/ 173 w 241"/>
                    <a:gd name="T23" fmla="*/ 18 h 56"/>
                    <a:gd name="T24" fmla="*/ 185 w 241"/>
                    <a:gd name="T25" fmla="*/ 23 h 56"/>
                    <a:gd name="T26" fmla="*/ 185 w 241"/>
                    <a:gd name="T27" fmla="*/ 24 h 56"/>
                    <a:gd name="T28" fmla="*/ 188 w 241"/>
                    <a:gd name="T29" fmla="*/ 36 h 56"/>
                    <a:gd name="T30" fmla="*/ 197 w 241"/>
                    <a:gd name="T31" fmla="*/ 46 h 56"/>
                    <a:gd name="T32" fmla="*/ 209 w 241"/>
                    <a:gd name="T33" fmla="*/ 50 h 56"/>
                    <a:gd name="T34" fmla="*/ 224 w 241"/>
                    <a:gd name="T35" fmla="*/ 50 h 56"/>
                    <a:gd name="T36" fmla="*/ 227 w 241"/>
                    <a:gd name="T37" fmla="*/ 50 h 56"/>
                    <a:gd name="T38" fmla="*/ 229 w 241"/>
                    <a:gd name="T39" fmla="*/ 51 h 56"/>
                    <a:gd name="T40" fmla="*/ 231 w 241"/>
                    <a:gd name="T41" fmla="*/ 52 h 56"/>
                    <a:gd name="T42" fmla="*/ 234 w 241"/>
                    <a:gd name="T43" fmla="*/ 54 h 56"/>
                    <a:gd name="T44" fmla="*/ 235 w 241"/>
                    <a:gd name="T45" fmla="*/ 55 h 56"/>
                    <a:gd name="T46" fmla="*/ 237 w 241"/>
                    <a:gd name="T47" fmla="*/ 55 h 56"/>
                    <a:gd name="T48" fmla="*/ 239 w 241"/>
                    <a:gd name="T49" fmla="*/ 53 h 56"/>
                    <a:gd name="T50" fmla="*/ 240 w 241"/>
                    <a:gd name="T51" fmla="*/ 52 h 56"/>
                    <a:gd name="T52" fmla="*/ 240 w 241"/>
                    <a:gd name="T53" fmla="*/ 50 h 56"/>
                    <a:gd name="T54" fmla="*/ 239 w 241"/>
                    <a:gd name="T55" fmla="*/ 48 h 56"/>
                    <a:gd name="T56" fmla="*/ 234 w 241"/>
                    <a:gd name="T57" fmla="*/ 46 h 56"/>
                    <a:gd name="T58" fmla="*/ 225 w 241"/>
                    <a:gd name="T59" fmla="*/ 43 h 56"/>
                    <a:gd name="T60" fmla="*/ 215 w 241"/>
                    <a:gd name="T61" fmla="*/ 43 h 56"/>
                    <a:gd name="T62" fmla="*/ 205 w 241"/>
                    <a:gd name="T63" fmla="*/ 42 h 56"/>
                    <a:gd name="T64" fmla="*/ 199 w 241"/>
                    <a:gd name="T65" fmla="*/ 40 h 56"/>
                    <a:gd name="T66" fmla="*/ 197 w 241"/>
                    <a:gd name="T67" fmla="*/ 36 h 56"/>
                    <a:gd name="T68" fmla="*/ 195 w 241"/>
                    <a:gd name="T69" fmla="*/ 33 h 56"/>
                    <a:gd name="T70" fmla="*/ 194 w 241"/>
                    <a:gd name="T71" fmla="*/ 29 h 56"/>
                    <a:gd name="T72" fmla="*/ 190 w 241"/>
                    <a:gd name="T73" fmla="*/ 18 h 56"/>
                    <a:gd name="T74" fmla="*/ 189 w 241"/>
                    <a:gd name="T75" fmla="*/ 17 h 56"/>
                    <a:gd name="T76" fmla="*/ 188 w 241"/>
                    <a:gd name="T77" fmla="*/ 16 h 56"/>
                    <a:gd name="T78" fmla="*/ 178 w 241"/>
                    <a:gd name="T79" fmla="*/ 13 h 56"/>
                    <a:gd name="T80" fmla="*/ 170 w 241"/>
                    <a:gd name="T81" fmla="*/ 8 h 56"/>
                    <a:gd name="T82" fmla="*/ 162 w 241"/>
                    <a:gd name="T83" fmla="*/ 4 h 56"/>
                    <a:gd name="T84" fmla="*/ 154 w 241"/>
                    <a:gd name="T85" fmla="*/ 1 h 56"/>
                    <a:gd name="T86" fmla="*/ 138 w 241"/>
                    <a:gd name="T87" fmla="*/ 0 h 56"/>
                    <a:gd name="T88" fmla="*/ 116 w 241"/>
                    <a:gd name="T89" fmla="*/ 3 h 56"/>
                    <a:gd name="T90" fmla="*/ 96 w 241"/>
                    <a:gd name="T91" fmla="*/ 12 h 56"/>
                    <a:gd name="T92" fmla="*/ 76 w 241"/>
                    <a:gd name="T93" fmla="*/ 22 h 56"/>
                    <a:gd name="T94" fmla="*/ 59 w 241"/>
                    <a:gd name="T95" fmla="*/ 30 h 56"/>
                    <a:gd name="T96" fmla="*/ 43 w 241"/>
                    <a:gd name="T97" fmla="*/ 29 h 56"/>
                    <a:gd name="T98" fmla="*/ 27 w 241"/>
                    <a:gd name="T99" fmla="*/ 24 h 56"/>
                    <a:gd name="T100" fmla="*/ 12 w 241"/>
                    <a:gd name="T101" fmla="*/ 15 h 56"/>
                    <a:gd name="T102" fmla="*/ 5 w 241"/>
                    <a:gd name="T103" fmla="*/ 10 h 56"/>
                    <a:gd name="T104" fmla="*/ 3 w 241"/>
                    <a:gd name="T105" fmla="*/ 10 h 56"/>
                    <a:gd name="T106" fmla="*/ 1 w 241"/>
                    <a:gd name="T107" fmla="*/ 11 h 56"/>
                    <a:gd name="T108" fmla="*/ 0 w 241"/>
                    <a:gd name="T109" fmla="*/ 12 h 56"/>
                    <a:gd name="T110" fmla="*/ 0 w 241"/>
                    <a:gd name="T111" fmla="*/ 14 h 56"/>
                    <a:gd name="T112" fmla="*/ 0 w 241"/>
                    <a:gd name="T113" fmla="*/ 15 h 56"/>
                    <a:gd name="T114" fmla="*/ 1 w 241"/>
                    <a:gd name="T115" fmla="*/ 16 h 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1"/>
                    <a:gd name="T175" fmla="*/ 0 h 56"/>
                    <a:gd name="T176" fmla="*/ 241 w 241"/>
                    <a:gd name="T177" fmla="*/ 56 h 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1" h="56">
                      <a:moveTo>
                        <a:pt x="1" y="16"/>
                      </a:moveTo>
                      <a:lnTo>
                        <a:pt x="9" y="22"/>
                      </a:lnTo>
                      <a:lnTo>
                        <a:pt x="16" y="26"/>
                      </a:lnTo>
                      <a:lnTo>
                        <a:pt x="25" y="30"/>
                      </a:lnTo>
                      <a:lnTo>
                        <a:pt x="34" y="34"/>
                      </a:lnTo>
                      <a:lnTo>
                        <a:pt x="42" y="36"/>
                      </a:lnTo>
                      <a:lnTo>
                        <a:pt x="51" y="37"/>
                      </a:lnTo>
                      <a:lnTo>
                        <a:pt x="60" y="36"/>
                      </a:lnTo>
                      <a:lnTo>
                        <a:pt x="69" y="34"/>
                      </a:lnTo>
                      <a:lnTo>
                        <a:pt x="77" y="30"/>
                      </a:lnTo>
                      <a:lnTo>
                        <a:pt x="84" y="26"/>
                      </a:lnTo>
                      <a:lnTo>
                        <a:pt x="91" y="23"/>
                      </a:lnTo>
                      <a:lnTo>
                        <a:pt x="98" y="19"/>
                      </a:lnTo>
                      <a:lnTo>
                        <a:pt x="106" y="16"/>
                      </a:lnTo>
                      <a:lnTo>
                        <a:pt x="113" y="14"/>
                      </a:lnTo>
                      <a:lnTo>
                        <a:pt x="121" y="10"/>
                      </a:lnTo>
                      <a:lnTo>
                        <a:pt x="129" y="8"/>
                      </a:lnTo>
                      <a:lnTo>
                        <a:pt x="135" y="6"/>
                      </a:lnTo>
                      <a:lnTo>
                        <a:pt x="142" y="6"/>
                      </a:lnTo>
                      <a:lnTo>
                        <a:pt x="149" y="8"/>
                      </a:lnTo>
                      <a:lnTo>
                        <a:pt x="155" y="9"/>
                      </a:lnTo>
                      <a:lnTo>
                        <a:pt x="160" y="13"/>
                      </a:lnTo>
                      <a:lnTo>
                        <a:pt x="167" y="15"/>
                      </a:lnTo>
                      <a:lnTo>
                        <a:pt x="173" y="18"/>
                      </a:lnTo>
                      <a:lnTo>
                        <a:pt x="179" y="20"/>
                      </a:lnTo>
                      <a:lnTo>
                        <a:pt x="185" y="23"/>
                      </a:lnTo>
                      <a:lnTo>
                        <a:pt x="183" y="21"/>
                      </a:lnTo>
                      <a:lnTo>
                        <a:pt x="185" y="24"/>
                      </a:lnTo>
                      <a:lnTo>
                        <a:pt x="186" y="30"/>
                      </a:lnTo>
                      <a:lnTo>
                        <a:pt x="188" y="36"/>
                      </a:lnTo>
                      <a:lnTo>
                        <a:pt x="192" y="41"/>
                      </a:lnTo>
                      <a:lnTo>
                        <a:pt x="197" y="46"/>
                      </a:lnTo>
                      <a:lnTo>
                        <a:pt x="203" y="48"/>
                      </a:lnTo>
                      <a:lnTo>
                        <a:pt x="209" y="50"/>
                      </a:lnTo>
                      <a:lnTo>
                        <a:pt x="216" y="51"/>
                      </a:lnTo>
                      <a:lnTo>
                        <a:pt x="224" y="50"/>
                      </a:lnTo>
                      <a:lnTo>
                        <a:pt x="226" y="50"/>
                      </a:lnTo>
                      <a:lnTo>
                        <a:pt x="227" y="50"/>
                      </a:lnTo>
                      <a:lnTo>
                        <a:pt x="228" y="50"/>
                      </a:lnTo>
                      <a:lnTo>
                        <a:pt x="229" y="51"/>
                      </a:lnTo>
                      <a:lnTo>
                        <a:pt x="230" y="52"/>
                      </a:lnTo>
                      <a:lnTo>
                        <a:pt x="231" y="52"/>
                      </a:lnTo>
                      <a:lnTo>
                        <a:pt x="232" y="53"/>
                      </a:lnTo>
                      <a:lnTo>
                        <a:pt x="234" y="54"/>
                      </a:lnTo>
                      <a:lnTo>
                        <a:pt x="234" y="55"/>
                      </a:lnTo>
                      <a:lnTo>
                        <a:pt x="235" y="55"/>
                      </a:lnTo>
                      <a:lnTo>
                        <a:pt x="236" y="55"/>
                      </a:lnTo>
                      <a:lnTo>
                        <a:pt x="237" y="55"/>
                      </a:lnTo>
                      <a:lnTo>
                        <a:pt x="238" y="54"/>
                      </a:lnTo>
                      <a:lnTo>
                        <a:pt x="239" y="53"/>
                      </a:lnTo>
                      <a:lnTo>
                        <a:pt x="240" y="52"/>
                      </a:lnTo>
                      <a:lnTo>
                        <a:pt x="240" y="51"/>
                      </a:lnTo>
                      <a:lnTo>
                        <a:pt x="240" y="50"/>
                      </a:lnTo>
                      <a:lnTo>
                        <a:pt x="239" y="49"/>
                      </a:lnTo>
                      <a:lnTo>
                        <a:pt x="239" y="48"/>
                      </a:lnTo>
                      <a:lnTo>
                        <a:pt x="238" y="48"/>
                      </a:lnTo>
                      <a:lnTo>
                        <a:pt x="234" y="46"/>
                      </a:lnTo>
                      <a:lnTo>
                        <a:pt x="229" y="44"/>
                      </a:lnTo>
                      <a:lnTo>
                        <a:pt x="225" y="43"/>
                      </a:lnTo>
                      <a:lnTo>
                        <a:pt x="220" y="43"/>
                      </a:lnTo>
                      <a:lnTo>
                        <a:pt x="215" y="43"/>
                      </a:lnTo>
                      <a:lnTo>
                        <a:pt x="210" y="43"/>
                      </a:lnTo>
                      <a:lnTo>
                        <a:pt x="205" y="42"/>
                      </a:lnTo>
                      <a:lnTo>
                        <a:pt x="201" y="41"/>
                      </a:lnTo>
                      <a:lnTo>
                        <a:pt x="199" y="40"/>
                      </a:lnTo>
                      <a:lnTo>
                        <a:pt x="198" y="38"/>
                      </a:lnTo>
                      <a:lnTo>
                        <a:pt x="197" y="36"/>
                      </a:lnTo>
                      <a:lnTo>
                        <a:pt x="196" y="35"/>
                      </a:lnTo>
                      <a:lnTo>
                        <a:pt x="195" y="33"/>
                      </a:lnTo>
                      <a:lnTo>
                        <a:pt x="195" y="30"/>
                      </a:lnTo>
                      <a:lnTo>
                        <a:pt x="194" y="29"/>
                      </a:lnTo>
                      <a:lnTo>
                        <a:pt x="194" y="26"/>
                      </a:lnTo>
                      <a:lnTo>
                        <a:pt x="190" y="18"/>
                      </a:lnTo>
                      <a:lnTo>
                        <a:pt x="190" y="17"/>
                      </a:lnTo>
                      <a:lnTo>
                        <a:pt x="189" y="17"/>
                      </a:lnTo>
                      <a:lnTo>
                        <a:pt x="189" y="16"/>
                      </a:lnTo>
                      <a:lnTo>
                        <a:pt x="188" y="16"/>
                      </a:lnTo>
                      <a:lnTo>
                        <a:pt x="182" y="14"/>
                      </a:lnTo>
                      <a:lnTo>
                        <a:pt x="178" y="13"/>
                      </a:lnTo>
                      <a:lnTo>
                        <a:pt x="174" y="10"/>
                      </a:lnTo>
                      <a:lnTo>
                        <a:pt x="170" y="8"/>
                      </a:lnTo>
                      <a:lnTo>
                        <a:pt x="166" y="7"/>
                      </a:lnTo>
                      <a:lnTo>
                        <a:pt x="162" y="4"/>
                      </a:lnTo>
                      <a:lnTo>
                        <a:pt x="157" y="3"/>
                      </a:lnTo>
                      <a:lnTo>
                        <a:pt x="154" y="1"/>
                      </a:lnTo>
                      <a:lnTo>
                        <a:pt x="150" y="0"/>
                      </a:lnTo>
                      <a:lnTo>
                        <a:pt x="138" y="0"/>
                      </a:lnTo>
                      <a:lnTo>
                        <a:pt x="127" y="1"/>
                      </a:lnTo>
                      <a:lnTo>
                        <a:pt x="116" y="3"/>
                      </a:lnTo>
                      <a:lnTo>
                        <a:pt x="107" y="8"/>
                      </a:lnTo>
                      <a:lnTo>
                        <a:pt x="96" y="12"/>
                      </a:lnTo>
                      <a:lnTo>
                        <a:pt x="86" y="17"/>
                      </a:lnTo>
                      <a:lnTo>
                        <a:pt x="76" y="22"/>
                      </a:lnTo>
                      <a:lnTo>
                        <a:pt x="66" y="27"/>
                      </a:lnTo>
                      <a:lnTo>
                        <a:pt x="59" y="30"/>
                      </a:lnTo>
                      <a:lnTo>
                        <a:pt x="51" y="30"/>
                      </a:lnTo>
                      <a:lnTo>
                        <a:pt x="43" y="29"/>
                      </a:lnTo>
                      <a:lnTo>
                        <a:pt x="35" y="27"/>
                      </a:lnTo>
                      <a:lnTo>
                        <a:pt x="27" y="24"/>
                      </a:lnTo>
                      <a:lnTo>
                        <a:pt x="20" y="19"/>
                      </a:lnTo>
                      <a:lnTo>
                        <a:pt x="12" y="15"/>
                      </a:lnTo>
                      <a:lnTo>
                        <a:pt x="6" y="11"/>
                      </a:lnTo>
                      <a:lnTo>
                        <a:pt x="5" y="10"/>
                      </a:lnTo>
                      <a:lnTo>
                        <a:pt x="4" y="10"/>
                      </a:lnTo>
                      <a:lnTo>
                        <a:pt x="3" y="10"/>
                      </a:lnTo>
                      <a:lnTo>
                        <a:pt x="2" y="10"/>
                      </a:lnTo>
                      <a:lnTo>
                        <a:pt x="1" y="11"/>
                      </a:lnTo>
                      <a:lnTo>
                        <a:pt x="1" y="12"/>
                      </a:lnTo>
                      <a:lnTo>
                        <a:pt x="0" y="12"/>
                      </a:lnTo>
                      <a:lnTo>
                        <a:pt x="0" y="13"/>
                      </a:lnTo>
                      <a:lnTo>
                        <a:pt x="0" y="14"/>
                      </a:lnTo>
                      <a:lnTo>
                        <a:pt x="0" y="15"/>
                      </a:lnTo>
                      <a:lnTo>
                        <a:pt x="0" y="16"/>
                      </a:lnTo>
                      <a:lnTo>
                        <a:pt x="1" y="16"/>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54" name="Freeform 87"/>
                <p:cNvSpPr>
                  <a:spLocks/>
                </p:cNvSpPr>
                <p:nvPr/>
              </p:nvSpPr>
              <p:spPr bwMode="auto">
                <a:xfrm>
                  <a:off x="514" y="3052"/>
                  <a:ext cx="128" cy="204"/>
                </a:xfrm>
                <a:custGeom>
                  <a:avLst/>
                  <a:gdLst>
                    <a:gd name="T0" fmla="*/ 12 w 128"/>
                    <a:gd name="T1" fmla="*/ 19 h 204"/>
                    <a:gd name="T2" fmla="*/ 27 w 128"/>
                    <a:gd name="T3" fmla="*/ 47 h 204"/>
                    <a:gd name="T4" fmla="*/ 34 w 128"/>
                    <a:gd name="T5" fmla="*/ 78 h 204"/>
                    <a:gd name="T6" fmla="*/ 36 w 128"/>
                    <a:gd name="T7" fmla="*/ 111 h 204"/>
                    <a:gd name="T8" fmla="*/ 36 w 128"/>
                    <a:gd name="T9" fmla="*/ 130 h 204"/>
                    <a:gd name="T10" fmla="*/ 38 w 128"/>
                    <a:gd name="T11" fmla="*/ 137 h 204"/>
                    <a:gd name="T12" fmla="*/ 40 w 128"/>
                    <a:gd name="T13" fmla="*/ 143 h 204"/>
                    <a:gd name="T14" fmla="*/ 44 w 128"/>
                    <a:gd name="T15" fmla="*/ 149 h 204"/>
                    <a:gd name="T16" fmla="*/ 52 w 128"/>
                    <a:gd name="T17" fmla="*/ 154 h 204"/>
                    <a:gd name="T18" fmla="*/ 62 w 128"/>
                    <a:gd name="T19" fmla="*/ 160 h 204"/>
                    <a:gd name="T20" fmla="*/ 72 w 128"/>
                    <a:gd name="T21" fmla="*/ 166 h 204"/>
                    <a:gd name="T22" fmla="*/ 82 w 128"/>
                    <a:gd name="T23" fmla="*/ 173 h 204"/>
                    <a:gd name="T24" fmla="*/ 90 w 128"/>
                    <a:gd name="T25" fmla="*/ 180 h 204"/>
                    <a:gd name="T26" fmla="*/ 97 w 128"/>
                    <a:gd name="T27" fmla="*/ 188 h 204"/>
                    <a:gd name="T28" fmla="*/ 106 w 128"/>
                    <a:gd name="T29" fmla="*/ 194 h 204"/>
                    <a:gd name="T30" fmla="*/ 114 w 128"/>
                    <a:gd name="T31" fmla="*/ 200 h 204"/>
                    <a:gd name="T32" fmla="*/ 120 w 128"/>
                    <a:gd name="T33" fmla="*/ 203 h 204"/>
                    <a:gd name="T34" fmla="*/ 121 w 128"/>
                    <a:gd name="T35" fmla="*/ 203 h 204"/>
                    <a:gd name="T36" fmla="*/ 123 w 128"/>
                    <a:gd name="T37" fmla="*/ 203 h 204"/>
                    <a:gd name="T38" fmla="*/ 125 w 128"/>
                    <a:gd name="T39" fmla="*/ 202 h 204"/>
                    <a:gd name="T40" fmla="*/ 127 w 128"/>
                    <a:gd name="T41" fmla="*/ 200 h 204"/>
                    <a:gd name="T42" fmla="*/ 127 w 128"/>
                    <a:gd name="T43" fmla="*/ 198 h 204"/>
                    <a:gd name="T44" fmla="*/ 126 w 128"/>
                    <a:gd name="T45" fmla="*/ 197 h 204"/>
                    <a:gd name="T46" fmla="*/ 126 w 128"/>
                    <a:gd name="T47" fmla="*/ 195 h 204"/>
                    <a:gd name="T48" fmla="*/ 124 w 128"/>
                    <a:gd name="T49" fmla="*/ 194 h 204"/>
                    <a:gd name="T50" fmla="*/ 119 w 128"/>
                    <a:gd name="T51" fmla="*/ 193 h 204"/>
                    <a:gd name="T52" fmla="*/ 109 w 128"/>
                    <a:gd name="T53" fmla="*/ 188 h 204"/>
                    <a:gd name="T54" fmla="*/ 101 w 128"/>
                    <a:gd name="T55" fmla="*/ 180 h 204"/>
                    <a:gd name="T56" fmla="*/ 94 w 128"/>
                    <a:gd name="T57" fmla="*/ 173 h 204"/>
                    <a:gd name="T58" fmla="*/ 86 w 128"/>
                    <a:gd name="T59" fmla="*/ 166 h 204"/>
                    <a:gd name="T60" fmla="*/ 79 w 128"/>
                    <a:gd name="T61" fmla="*/ 160 h 204"/>
                    <a:gd name="T62" fmla="*/ 70 w 128"/>
                    <a:gd name="T63" fmla="*/ 155 h 204"/>
                    <a:gd name="T64" fmla="*/ 62 w 128"/>
                    <a:gd name="T65" fmla="*/ 152 h 204"/>
                    <a:gd name="T66" fmla="*/ 55 w 128"/>
                    <a:gd name="T67" fmla="*/ 148 h 204"/>
                    <a:gd name="T68" fmla="*/ 50 w 128"/>
                    <a:gd name="T69" fmla="*/ 144 h 204"/>
                    <a:gd name="T70" fmla="*/ 46 w 128"/>
                    <a:gd name="T71" fmla="*/ 138 h 204"/>
                    <a:gd name="T72" fmla="*/ 44 w 128"/>
                    <a:gd name="T73" fmla="*/ 132 h 204"/>
                    <a:gd name="T74" fmla="*/ 44 w 128"/>
                    <a:gd name="T75" fmla="*/ 112 h 204"/>
                    <a:gd name="T76" fmla="*/ 41 w 128"/>
                    <a:gd name="T77" fmla="*/ 76 h 204"/>
                    <a:gd name="T78" fmla="*/ 33 w 128"/>
                    <a:gd name="T79" fmla="*/ 43 h 204"/>
                    <a:gd name="T80" fmla="*/ 18 w 128"/>
                    <a:gd name="T81" fmla="*/ 13 h 204"/>
                    <a:gd name="T82" fmla="*/ 6 w 128"/>
                    <a:gd name="T83" fmla="*/ 1 h 204"/>
                    <a:gd name="T84" fmla="*/ 5 w 128"/>
                    <a:gd name="T85" fmla="*/ 0 h 204"/>
                    <a:gd name="T86" fmla="*/ 3 w 128"/>
                    <a:gd name="T87" fmla="*/ 1 h 204"/>
                    <a:gd name="T88" fmla="*/ 1 w 128"/>
                    <a:gd name="T89" fmla="*/ 1 h 204"/>
                    <a:gd name="T90" fmla="*/ 0 w 128"/>
                    <a:gd name="T91" fmla="*/ 3 h 204"/>
                    <a:gd name="T92" fmla="*/ 0 w 128"/>
                    <a:gd name="T93" fmla="*/ 5 h 204"/>
                    <a:gd name="T94" fmla="*/ 0 w 128"/>
                    <a:gd name="T95" fmla="*/ 7 h 204"/>
                    <a:gd name="T96" fmla="*/ 2 w 128"/>
                    <a:gd name="T97" fmla="*/ 8 h 2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8"/>
                    <a:gd name="T148" fmla="*/ 0 h 204"/>
                    <a:gd name="T149" fmla="*/ 128 w 128"/>
                    <a:gd name="T150" fmla="*/ 204 h 2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8" h="204">
                      <a:moveTo>
                        <a:pt x="2" y="8"/>
                      </a:moveTo>
                      <a:lnTo>
                        <a:pt x="12" y="19"/>
                      </a:lnTo>
                      <a:lnTo>
                        <a:pt x="20" y="32"/>
                      </a:lnTo>
                      <a:lnTo>
                        <a:pt x="27" y="47"/>
                      </a:lnTo>
                      <a:lnTo>
                        <a:pt x="32" y="62"/>
                      </a:lnTo>
                      <a:lnTo>
                        <a:pt x="34" y="78"/>
                      </a:lnTo>
                      <a:lnTo>
                        <a:pt x="36" y="94"/>
                      </a:lnTo>
                      <a:lnTo>
                        <a:pt x="36" y="111"/>
                      </a:lnTo>
                      <a:lnTo>
                        <a:pt x="36" y="127"/>
                      </a:lnTo>
                      <a:lnTo>
                        <a:pt x="36" y="130"/>
                      </a:lnTo>
                      <a:lnTo>
                        <a:pt x="37" y="133"/>
                      </a:lnTo>
                      <a:lnTo>
                        <a:pt x="38" y="137"/>
                      </a:lnTo>
                      <a:lnTo>
                        <a:pt x="39" y="140"/>
                      </a:lnTo>
                      <a:lnTo>
                        <a:pt x="40" y="143"/>
                      </a:lnTo>
                      <a:lnTo>
                        <a:pt x="42" y="146"/>
                      </a:lnTo>
                      <a:lnTo>
                        <a:pt x="44" y="149"/>
                      </a:lnTo>
                      <a:lnTo>
                        <a:pt x="46" y="151"/>
                      </a:lnTo>
                      <a:lnTo>
                        <a:pt x="52" y="154"/>
                      </a:lnTo>
                      <a:lnTo>
                        <a:pt x="57" y="157"/>
                      </a:lnTo>
                      <a:lnTo>
                        <a:pt x="62" y="160"/>
                      </a:lnTo>
                      <a:lnTo>
                        <a:pt x="67" y="163"/>
                      </a:lnTo>
                      <a:lnTo>
                        <a:pt x="72" y="166"/>
                      </a:lnTo>
                      <a:lnTo>
                        <a:pt x="77" y="169"/>
                      </a:lnTo>
                      <a:lnTo>
                        <a:pt x="82" y="173"/>
                      </a:lnTo>
                      <a:lnTo>
                        <a:pt x="86" y="176"/>
                      </a:lnTo>
                      <a:lnTo>
                        <a:pt x="90" y="180"/>
                      </a:lnTo>
                      <a:lnTo>
                        <a:pt x="94" y="184"/>
                      </a:lnTo>
                      <a:lnTo>
                        <a:pt x="97" y="188"/>
                      </a:lnTo>
                      <a:lnTo>
                        <a:pt x="102" y="191"/>
                      </a:lnTo>
                      <a:lnTo>
                        <a:pt x="106" y="194"/>
                      </a:lnTo>
                      <a:lnTo>
                        <a:pt x="110" y="197"/>
                      </a:lnTo>
                      <a:lnTo>
                        <a:pt x="114" y="200"/>
                      </a:lnTo>
                      <a:lnTo>
                        <a:pt x="119" y="203"/>
                      </a:lnTo>
                      <a:lnTo>
                        <a:pt x="120" y="203"/>
                      </a:lnTo>
                      <a:lnTo>
                        <a:pt x="121" y="203"/>
                      </a:lnTo>
                      <a:lnTo>
                        <a:pt x="122" y="202"/>
                      </a:lnTo>
                      <a:lnTo>
                        <a:pt x="123" y="203"/>
                      </a:lnTo>
                      <a:lnTo>
                        <a:pt x="124" y="202"/>
                      </a:lnTo>
                      <a:lnTo>
                        <a:pt x="125" y="202"/>
                      </a:lnTo>
                      <a:lnTo>
                        <a:pt x="126" y="201"/>
                      </a:lnTo>
                      <a:lnTo>
                        <a:pt x="127" y="200"/>
                      </a:lnTo>
                      <a:lnTo>
                        <a:pt x="127" y="199"/>
                      </a:lnTo>
                      <a:lnTo>
                        <a:pt x="127" y="198"/>
                      </a:lnTo>
                      <a:lnTo>
                        <a:pt x="127" y="197"/>
                      </a:lnTo>
                      <a:lnTo>
                        <a:pt x="126" y="197"/>
                      </a:lnTo>
                      <a:lnTo>
                        <a:pt x="126" y="196"/>
                      </a:lnTo>
                      <a:lnTo>
                        <a:pt x="126" y="195"/>
                      </a:lnTo>
                      <a:lnTo>
                        <a:pt x="125" y="195"/>
                      </a:lnTo>
                      <a:lnTo>
                        <a:pt x="124" y="194"/>
                      </a:lnTo>
                      <a:lnTo>
                        <a:pt x="123" y="194"/>
                      </a:lnTo>
                      <a:lnTo>
                        <a:pt x="119" y="193"/>
                      </a:lnTo>
                      <a:lnTo>
                        <a:pt x="114" y="191"/>
                      </a:lnTo>
                      <a:lnTo>
                        <a:pt x="109" y="188"/>
                      </a:lnTo>
                      <a:lnTo>
                        <a:pt x="105" y="184"/>
                      </a:lnTo>
                      <a:lnTo>
                        <a:pt x="101" y="180"/>
                      </a:lnTo>
                      <a:lnTo>
                        <a:pt x="97" y="176"/>
                      </a:lnTo>
                      <a:lnTo>
                        <a:pt x="94" y="173"/>
                      </a:lnTo>
                      <a:lnTo>
                        <a:pt x="90" y="169"/>
                      </a:lnTo>
                      <a:lnTo>
                        <a:pt x="86" y="166"/>
                      </a:lnTo>
                      <a:lnTo>
                        <a:pt x="83" y="163"/>
                      </a:lnTo>
                      <a:lnTo>
                        <a:pt x="79" y="160"/>
                      </a:lnTo>
                      <a:lnTo>
                        <a:pt x="75" y="157"/>
                      </a:lnTo>
                      <a:lnTo>
                        <a:pt x="70" y="155"/>
                      </a:lnTo>
                      <a:lnTo>
                        <a:pt x="67" y="153"/>
                      </a:lnTo>
                      <a:lnTo>
                        <a:pt x="62" y="152"/>
                      </a:lnTo>
                      <a:lnTo>
                        <a:pt x="57" y="150"/>
                      </a:lnTo>
                      <a:lnTo>
                        <a:pt x="55" y="148"/>
                      </a:lnTo>
                      <a:lnTo>
                        <a:pt x="52" y="146"/>
                      </a:lnTo>
                      <a:lnTo>
                        <a:pt x="50" y="144"/>
                      </a:lnTo>
                      <a:lnTo>
                        <a:pt x="48" y="141"/>
                      </a:lnTo>
                      <a:lnTo>
                        <a:pt x="46" y="138"/>
                      </a:lnTo>
                      <a:lnTo>
                        <a:pt x="45" y="135"/>
                      </a:lnTo>
                      <a:lnTo>
                        <a:pt x="44" y="132"/>
                      </a:lnTo>
                      <a:lnTo>
                        <a:pt x="44" y="129"/>
                      </a:lnTo>
                      <a:lnTo>
                        <a:pt x="44" y="112"/>
                      </a:lnTo>
                      <a:lnTo>
                        <a:pt x="44" y="94"/>
                      </a:lnTo>
                      <a:lnTo>
                        <a:pt x="41" y="76"/>
                      </a:lnTo>
                      <a:lnTo>
                        <a:pt x="38" y="60"/>
                      </a:lnTo>
                      <a:lnTo>
                        <a:pt x="33" y="43"/>
                      </a:lnTo>
                      <a:lnTo>
                        <a:pt x="27" y="28"/>
                      </a:lnTo>
                      <a:lnTo>
                        <a:pt x="18" y="13"/>
                      </a:lnTo>
                      <a:lnTo>
                        <a:pt x="6" y="1"/>
                      </a:lnTo>
                      <a:lnTo>
                        <a:pt x="5" y="1"/>
                      </a:lnTo>
                      <a:lnTo>
                        <a:pt x="5" y="0"/>
                      </a:lnTo>
                      <a:lnTo>
                        <a:pt x="4" y="0"/>
                      </a:lnTo>
                      <a:lnTo>
                        <a:pt x="3" y="1"/>
                      </a:lnTo>
                      <a:lnTo>
                        <a:pt x="2" y="1"/>
                      </a:lnTo>
                      <a:lnTo>
                        <a:pt x="1" y="1"/>
                      </a:lnTo>
                      <a:lnTo>
                        <a:pt x="1" y="2"/>
                      </a:lnTo>
                      <a:lnTo>
                        <a:pt x="0" y="3"/>
                      </a:lnTo>
                      <a:lnTo>
                        <a:pt x="0" y="4"/>
                      </a:lnTo>
                      <a:lnTo>
                        <a:pt x="0" y="5"/>
                      </a:lnTo>
                      <a:lnTo>
                        <a:pt x="0" y="6"/>
                      </a:lnTo>
                      <a:lnTo>
                        <a:pt x="0" y="7"/>
                      </a:lnTo>
                      <a:lnTo>
                        <a:pt x="1" y="7"/>
                      </a:lnTo>
                      <a:lnTo>
                        <a:pt x="2" y="8"/>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55" name="Freeform 88"/>
                <p:cNvSpPr>
                  <a:spLocks/>
                </p:cNvSpPr>
                <p:nvPr/>
              </p:nvSpPr>
              <p:spPr bwMode="auto">
                <a:xfrm>
                  <a:off x="362" y="2766"/>
                  <a:ext cx="282" cy="305"/>
                </a:xfrm>
                <a:custGeom>
                  <a:avLst/>
                  <a:gdLst>
                    <a:gd name="T0" fmla="*/ 7 w 282"/>
                    <a:gd name="T1" fmla="*/ 15 h 305"/>
                    <a:gd name="T2" fmla="*/ 14 w 282"/>
                    <a:gd name="T3" fmla="*/ 32 h 305"/>
                    <a:gd name="T4" fmla="*/ 14 w 282"/>
                    <a:gd name="T5" fmla="*/ 49 h 305"/>
                    <a:gd name="T6" fmla="*/ 8 w 282"/>
                    <a:gd name="T7" fmla="*/ 87 h 305"/>
                    <a:gd name="T8" fmla="*/ 11 w 282"/>
                    <a:gd name="T9" fmla="*/ 124 h 305"/>
                    <a:gd name="T10" fmla="*/ 19 w 282"/>
                    <a:gd name="T11" fmla="*/ 153 h 305"/>
                    <a:gd name="T12" fmla="*/ 17 w 282"/>
                    <a:gd name="T13" fmla="*/ 168 h 305"/>
                    <a:gd name="T14" fmla="*/ 16 w 282"/>
                    <a:gd name="T15" fmla="*/ 184 h 305"/>
                    <a:gd name="T16" fmla="*/ 34 w 282"/>
                    <a:gd name="T17" fmla="*/ 221 h 305"/>
                    <a:gd name="T18" fmla="*/ 76 w 282"/>
                    <a:gd name="T19" fmla="*/ 253 h 305"/>
                    <a:gd name="T20" fmla="*/ 127 w 282"/>
                    <a:gd name="T21" fmla="*/ 267 h 305"/>
                    <a:gd name="T22" fmla="*/ 141 w 282"/>
                    <a:gd name="T23" fmla="*/ 278 h 305"/>
                    <a:gd name="T24" fmla="*/ 155 w 282"/>
                    <a:gd name="T25" fmla="*/ 289 h 305"/>
                    <a:gd name="T26" fmla="*/ 162 w 282"/>
                    <a:gd name="T27" fmla="*/ 300 h 305"/>
                    <a:gd name="T28" fmla="*/ 164 w 282"/>
                    <a:gd name="T29" fmla="*/ 302 h 305"/>
                    <a:gd name="T30" fmla="*/ 188 w 282"/>
                    <a:gd name="T31" fmla="*/ 297 h 305"/>
                    <a:gd name="T32" fmla="*/ 213 w 282"/>
                    <a:gd name="T33" fmla="*/ 278 h 305"/>
                    <a:gd name="T34" fmla="*/ 238 w 282"/>
                    <a:gd name="T35" fmla="*/ 256 h 305"/>
                    <a:gd name="T36" fmla="*/ 241 w 282"/>
                    <a:gd name="T37" fmla="*/ 250 h 305"/>
                    <a:gd name="T38" fmla="*/ 243 w 282"/>
                    <a:gd name="T39" fmla="*/ 242 h 305"/>
                    <a:gd name="T40" fmla="*/ 246 w 282"/>
                    <a:gd name="T41" fmla="*/ 232 h 305"/>
                    <a:gd name="T42" fmla="*/ 242 w 282"/>
                    <a:gd name="T43" fmla="*/ 233 h 305"/>
                    <a:gd name="T44" fmla="*/ 253 w 282"/>
                    <a:gd name="T45" fmla="*/ 241 h 305"/>
                    <a:gd name="T46" fmla="*/ 264 w 282"/>
                    <a:gd name="T47" fmla="*/ 249 h 305"/>
                    <a:gd name="T48" fmla="*/ 275 w 282"/>
                    <a:gd name="T49" fmla="*/ 256 h 305"/>
                    <a:gd name="T50" fmla="*/ 278 w 282"/>
                    <a:gd name="T51" fmla="*/ 257 h 305"/>
                    <a:gd name="T52" fmla="*/ 280 w 282"/>
                    <a:gd name="T53" fmla="*/ 255 h 305"/>
                    <a:gd name="T54" fmla="*/ 281 w 282"/>
                    <a:gd name="T55" fmla="*/ 252 h 305"/>
                    <a:gd name="T56" fmla="*/ 279 w 282"/>
                    <a:gd name="T57" fmla="*/ 249 h 305"/>
                    <a:gd name="T58" fmla="*/ 270 w 282"/>
                    <a:gd name="T59" fmla="*/ 244 h 305"/>
                    <a:gd name="T60" fmla="*/ 263 w 282"/>
                    <a:gd name="T61" fmla="*/ 238 h 305"/>
                    <a:gd name="T62" fmla="*/ 247 w 282"/>
                    <a:gd name="T63" fmla="*/ 227 h 305"/>
                    <a:gd name="T64" fmla="*/ 244 w 282"/>
                    <a:gd name="T65" fmla="*/ 226 h 305"/>
                    <a:gd name="T66" fmla="*/ 239 w 282"/>
                    <a:gd name="T67" fmla="*/ 228 h 305"/>
                    <a:gd name="T68" fmla="*/ 239 w 282"/>
                    <a:gd name="T69" fmla="*/ 229 h 305"/>
                    <a:gd name="T70" fmla="*/ 237 w 282"/>
                    <a:gd name="T71" fmla="*/ 237 h 305"/>
                    <a:gd name="T72" fmla="*/ 235 w 282"/>
                    <a:gd name="T73" fmla="*/ 244 h 305"/>
                    <a:gd name="T74" fmla="*/ 232 w 282"/>
                    <a:gd name="T75" fmla="*/ 251 h 305"/>
                    <a:gd name="T76" fmla="*/ 216 w 282"/>
                    <a:gd name="T77" fmla="*/ 264 h 305"/>
                    <a:gd name="T78" fmla="*/ 196 w 282"/>
                    <a:gd name="T79" fmla="*/ 282 h 305"/>
                    <a:gd name="T80" fmla="*/ 173 w 282"/>
                    <a:gd name="T81" fmla="*/ 295 h 305"/>
                    <a:gd name="T82" fmla="*/ 165 w 282"/>
                    <a:gd name="T83" fmla="*/ 289 h 305"/>
                    <a:gd name="T84" fmla="*/ 154 w 282"/>
                    <a:gd name="T85" fmla="*/ 277 h 305"/>
                    <a:gd name="T86" fmla="*/ 140 w 282"/>
                    <a:gd name="T87" fmla="*/ 267 h 305"/>
                    <a:gd name="T88" fmla="*/ 114 w 282"/>
                    <a:gd name="T89" fmla="*/ 257 h 305"/>
                    <a:gd name="T90" fmla="*/ 65 w 282"/>
                    <a:gd name="T91" fmla="*/ 238 h 305"/>
                    <a:gd name="T92" fmla="*/ 30 w 282"/>
                    <a:gd name="T93" fmla="*/ 200 h 305"/>
                    <a:gd name="T94" fmla="*/ 25 w 282"/>
                    <a:gd name="T95" fmla="*/ 173 h 305"/>
                    <a:gd name="T96" fmla="*/ 27 w 282"/>
                    <a:gd name="T97" fmla="*/ 159 h 305"/>
                    <a:gd name="T98" fmla="*/ 25 w 282"/>
                    <a:gd name="T99" fmla="*/ 144 h 305"/>
                    <a:gd name="T100" fmla="*/ 16 w 282"/>
                    <a:gd name="T101" fmla="*/ 109 h 305"/>
                    <a:gd name="T102" fmla="*/ 17 w 282"/>
                    <a:gd name="T103" fmla="*/ 74 h 305"/>
                    <a:gd name="T104" fmla="*/ 22 w 282"/>
                    <a:gd name="T105" fmla="*/ 43 h 305"/>
                    <a:gd name="T106" fmla="*/ 20 w 282"/>
                    <a:gd name="T107" fmla="*/ 24 h 305"/>
                    <a:gd name="T108" fmla="*/ 12 w 282"/>
                    <a:gd name="T109" fmla="*/ 7 h 305"/>
                    <a:gd name="T110" fmla="*/ 5 w 282"/>
                    <a:gd name="T111" fmla="*/ 0 h 305"/>
                    <a:gd name="T112" fmla="*/ 2 w 282"/>
                    <a:gd name="T113" fmla="*/ 0 h 305"/>
                    <a:gd name="T114" fmla="*/ 0 w 282"/>
                    <a:gd name="T115" fmla="*/ 2 h 305"/>
                    <a:gd name="T116" fmla="*/ 0 w 282"/>
                    <a:gd name="T117" fmla="*/ 5 h 3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2"/>
                    <a:gd name="T178" fmla="*/ 0 h 305"/>
                    <a:gd name="T179" fmla="*/ 282 w 282"/>
                    <a:gd name="T180" fmla="*/ 305 h 3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2" h="305">
                      <a:moveTo>
                        <a:pt x="0" y="7"/>
                      </a:moveTo>
                      <a:lnTo>
                        <a:pt x="4" y="11"/>
                      </a:lnTo>
                      <a:lnTo>
                        <a:pt x="7" y="15"/>
                      </a:lnTo>
                      <a:lnTo>
                        <a:pt x="10" y="21"/>
                      </a:lnTo>
                      <a:lnTo>
                        <a:pt x="12" y="26"/>
                      </a:lnTo>
                      <a:lnTo>
                        <a:pt x="14" y="32"/>
                      </a:lnTo>
                      <a:lnTo>
                        <a:pt x="14" y="38"/>
                      </a:lnTo>
                      <a:lnTo>
                        <a:pt x="14" y="44"/>
                      </a:lnTo>
                      <a:lnTo>
                        <a:pt x="14" y="49"/>
                      </a:lnTo>
                      <a:lnTo>
                        <a:pt x="12" y="62"/>
                      </a:lnTo>
                      <a:lnTo>
                        <a:pt x="10" y="75"/>
                      </a:lnTo>
                      <a:lnTo>
                        <a:pt x="8" y="87"/>
                      </a:lnTo>
                      <a:lnTo>
                        <a:pt x="8" y="100"/>
                      </a:lnTo>
                      <a:lnTo>
                        <a:pt x="9" y="112"/>
                      </a:lnTo>
                      <a:lnTo>
                        <a:pt x="11" y="124"/>
                      </a:lnTo>
                      <a:lnTo>
                        <a:pt x="14" y="136"/>
                      </a:lnTo>
                      <a:lnTo>
                        <a:pt x="19" y="147"/>
                      </a:lnTo>
                      <a:lnTo>
                        <a:pt x="19" y="153"/>
                      </a:lnTo>
                      <a:lnTo>
                        <a:pt x="19" y="158"/>
                      </a:lnTo>
                      <a:lnTo>
                        <a:pt x="18" y="163"/>
                      </a:lnTo>
                      <a:lnTo>
                        <a:pt x="17" y="168"/>
                      </a:lnTo>
                      <a:lnTo>
                        <a:pt x="16" y="173"/>
                      </a:lnTo>
                      <a:lnTo>
                        <a:pt x="16" y="178"/>
                      </a:lnTo>
                      <a:lnTo>
                        <a:pt x="16" y="184"/>
                      </a:lnTo>
                      <a:lnTo>
                        <a:pt x="17" y="189"/>
                      </a:lnTo>
                      <a:lnTo>
                        <a:pt x="24" y="206"/>
                      </a:lnTo>
                      <a:lnTo>
                        <a:pt x="34" y="221"/>
                      </a:lnTo>
                      <a:lnTo>
                        <a:pt x="46" y="233"/>
                      </a:lnTo>
                      <a:lnTo>
                        <a:pt x="61" y="244"/>
                      </a:lnTo>
                      <a:lnTo>
                        <a:pt x="76" y="253"/>
                      </a:lnTo>
                      <a:lnTo>
                        <a:pt x="94" y="259"/>
                      </a:lnTo>
                      <a:lnTo>
                        <a:pt x="111" y="264"/>
                      </a:lnTo>
                      <a:lnTo>
                        <a:pt x="127" y="267"/>
                      </a:lnTo>
                      <a:lnTo>
                        <a:pt x="132" y="271"/>
                      </a:lnTo>
                      <a:lnTo>
                        <a:pt x="136" y="275"/>
                      </a:lnTo>
                      <a:lnTo>
                        <a:pt x="141" y="278"/>
                      </a:lnTo>
                      <a:lnTo>
                        <a:pt x="146" y="281"/>
                      </a:lnTo>
                      <a:lnTo>
                        <a:pt x="151" y="285"/>
                      </a:lnTo>
                      <a:lnTo>
                        <a:pt x="155" y="289"/>
                      </a:lnTo>
                      <a:lnTo>
                        <a:pt x="158" y="293"/>
                      </a:lnTo>
                      <a:lnTo>
                        <a:pt x="161" y="298"/>
                      </a:lnTo>
                      <a:lnTo>
                        <a:pt x="162" y="300"/>
                      </a:lnTo>
                      <a:lnTo>
                        <a:pt x="163" y="301"/>
                      </a:lnTo>
                      <a:lnTo>
                        <a:pt x="163" y="302"/>
                      </a:lnTo>
                      <a:lnTo>
                        <a:pt x="164" y="302"/>
                      </a:lnTo>
                      <a:lnTo>
                        <a:pt x="169" y="304"/>
                      </a:lnTo>
                      <a:lnTo>
                        <a:pt x="179" y="301"/>
                      </a:lnTo>
                      <a:lnTo>
                        <a:pt x="188" y="297"/>
                      </a:lnTo>
                      <a:lnTo>
                        <a:pt x="197" y="291"/>
                      </a:lnTo>
                      <a:lnTo>
                        <a:pt x="206" y="285"/>
                      </a:lnTo>
                      <a:lnTo>
                        <a:pt x="213" y="278"/>
                      </a:lnTo>
                      <a:lnTo>
                        <a:pt x="221" y="270"/>
                      </a:lnTo>
                      <a:lnTo>
                        <a:pt x="229" y="262"/>
                      </a:lnTo>
                      <a:lnTo>
                        <a:pt x="238" y="256"/>
                      </a:lnTo>
                      <a:lnTo>
                        <a:pt x="239" y="254"/>
                      </a:lnTo>
                      <a:lnTo>
                        <a:pt x="240" y="252"/>
                      </a:lnTo>
                      <a:lnTo>
                        <a:pt x="241" y="250"/>
                      </a:lnTo>
                      <a:lnTo>
                        <a:pt x="242" y="247"/>
                      </a:lnTo>
                      <a:lnTo>
                        <a:pt x="242" y="245"/>
                      </a:lnTo>
                      <a:lnTo>
                        <a:pt x="243" y="242"/>
                      </a:lnTo>
                      <a:lnTo>
                        <a:pt x="244" y="240"/>
                      </a:lnTo>
                      <a:lnTo>
                        <a:pt x="244" y="237"/>
                      </a:lnTo>
                      <a:lnTo>
                        <a:pt x="246" y="232"/>
                      </a:lnTo>
                      <a:lnTo>
                        <a:pt x="243" y="235"/>
                      </a:lnTo>
                      <a:lnTo>
                        <a:pt x="246" y="233"/>
                      </a:lnTo>
                      <a:lnTo>
                        <a:pt x="242" y="233"/>
                      </a:lnTo>
                      <a:lnTo>
                        <a:pt x="245" y="236"/>
                      </a:lnTo>
                      <a:lnTo>
                        <a:pt x="250" y="238"/>
                      </a:lnTo>
                      <a:lnTo>
                        <a:pt x="253" y="241"/>
                      </a:lnTo>
                      <a:lnTo>
                        <a:pt x="257" y="243"/>
                      </a:lnTo>
                      <a:lnTo>
                        <a:pt x="261" y="246"/>
                      </a:lnTo>
                      <a:lnTo>
                        <a:pt x="264" y="249"/>
                      </a:lnTo>
                      <a:lnTo>
                        <a:pt x="267" y="252"/>
                      </a:lnTo>
                      <a:lnTo>
                        <a:pt x="271" y="254"/>
                      </a:lnTo>
                      <a:lnTo>
                        <a:pt x="275" y="256"/>
                      </a:lnTo>
                      <a:lnTo>
                        <a:pt x="276" y="257"/>
                      </a:lnTo>
                      <a:lnTo>
                        <a:pt x="277" y="257"/>
                      </a:lnTo>
                      <a:lnTo>
                        <a:pt x="278" y="257"/>
                      </a:lnTo>
                      <a:lnTo>
                        <a:pt x="279" y="256"/>
                      </a:lnTo>
                      <a:lnTo>
                        <a:pt x="280" y="256"/>
                      </a:lnTo>
                      <a:lnTo>
                        <a:pt x="280" y="255"/>
                      </a:lnTo>
                      <a:lnTo>
                        <a:pt x="281" y="254"/>
                      </a:lnTo>
                      <a:lnTo>
                        <a:pt x="281" y="253"/>
                      </a:lnTo>
                      <a:lnTo>
                        <a:pt x="281" y="252"/>
                      </a:lnTo>
                      <a:lnTo>
                        <a:pt x="281" y="251"/>
                      </a:lnTo>
                      <a:lnTo>
                        <a:pt x="280" y="250"/>
                      </a:lnTo>
                      <a:lnTo>
                        <a:pt x="279" y="249"/>
                      </a:lnTo>
                      <a:lnTo>
                        <a:pt x="275" y="247"/>
                      </a:lnTo>
                      <a:lnTo>
                        <a:pt x="273" y="246"/>
                      </a:lnTo>
                      <a:lnTo>
                        <a:pt x="270" y="244"/>
                      </a:lnTo>
                      <a:lnTo>
                        <a:pt x="267" y="242"/>
                      </a:lnTo>
                      <a:lnTo>
                        <a:pt x="266" y="240"/>
                      </a:lnTo>
                      <a:lnTo>
                        <a:pt x="263" y="238"/>
                      </a:lnTo>
                      <a:lnTo>
                        <a:pt x="261" y="236"/>
                      </a:lnTo>
                      <a:lnTo>
                        <a:pt x="258" y="234"/>
                      </a:lnTo>
                      <a:lnTo>
                        <a:pt x="247" y="227"/>
                      </a:lnTo>
                      <a:lnTo>
                        <a:pt x="246" y="227"/>
                      </a:lnTo>
                      <a:lnTo>
                        <a:pt x="245" y="226"/>
                      </a:lnTo>
                      <a:lnTo>
                        <a:pt x="244" y="226"/>
                      </a:lnTo>
                      <a:lnTo>
                        <a:pt x="243" y="227"/>
                      </a:lnTo>
                      <a:lnTo>
                        <a:pt x="240" y="228"/>
                      </a:lnTo>
                      <a:lnTo>
                        <a:pt x="239" y="228"/>
                      </a:lnTo>
                      <a:lnTo>
                        <a:pt x="239" y="229"/>
                      </a:lnTo>
                      <a:lnTo>
                        <a:pt x="239" y="230"/>
                      </a:lnTo>
                      <a:lnTo>
                        <a:pt x="238" y="235"/>
                      </a:lnTo>
                      <a:lnTo>
                        <a:pt x="237" y="237"/>
                      </a:lnTo>
                      <a:lnTo>
                        <a:pt x="236" y="239"/>
                      </a:lnTo>
                      <a:lnTo>
                        <a:pt x="236" y="242"/>
                      </a:lnTo>
                      <a:lnTo>
                        <a:pt x="235" y="244"/>
                      </a:lnTo>
                      <a:lnTo>
                        <a:pt x="234" y="247"/>
                      </a:lnTo>
                      <a:lnTo>
                        <a:pt x="233" y="249"/>
                      </a:lnTo>
                      <a:lnTo>
                        <a:pt x="232" y="251"/>
                      </a:lnTo>
                      <a:lnTo>
                        <a:pt x="230" y="252"/>
                      </a:lnTo>
                      <a:lnTo>
                        <a:pt x="223" y="258"/>
                      </a:lnTo>
                      <a:lnTo>
                        <a:pt x="216" y="264"/>
                      </a:lnTo>
                      <a:lnTo>
                        <a:pt x="210" y="270"/>
                      </a:lnTo>
                      <a:lnTo>
                        <a:pt x="203" y="276"/>
                      </a:lnTo>
                      <a:lnTo>
                        <a:pt x="196" y="282"/>
                      </a:lnTo>
                      <a:lnTo>
                        <a:pt x="188" y="288"/>
                      </a:lnTo>
                      <a:lnTo>
                        <a:pt x="181" y="291"/>
                      </a:lnTo>
                      <a:lnTo>
                        <a:pt x="173" y="295"/>
                      </a:lnTo>
                      <a:lnTo>
                        <a:pt x="168" y="294"/>
                      </a:lnTo>
                      <a:lnTo>
                        <a:pt x="170" y="296"/>
                      </a:lnTo>
                      <a:lnTo>
                        <a:pt x="165" y="289"/>
                      </a:lnTo>
                      <a:lnTo>
                        <a:pt x="162" y="285"/>
                      </a:lnTo>
                      <a:lnTo>
                        <a:pt x="158" y="281"/>
                      </a:lnTo>
                      <a:lnTo>
                        <a:pt x="154" y="277"/>
                      </a:lnTo>
                      <a:lnTo>
                        <a:pt x="150" y="273"/>
                      </a:lnTo>
                      <a:lnTo>
                        <a:pt x="145" y="270"/>
                      </a:lnTo>
                      <a:lnTo>
                        <a:pt x="140" y="267"/>
                      </a:lnTo>
                      <a:lnTo>
                        <a:pt x="135" y="263"/>
                      </a:lnTo>
                      <a:lnTo>
                        <a:pt x="131" y="259"/>
                      </a:lnTo>
                      <a:lnTo>
                        <a:pt x="114" y="257"/>
                      </a:lnTo>
                      <a:lnTo>
                        <a:pt x="98" y="253"/>
                      </a:lnTo>
                      <a:lnTo>
                        <a:pt x="80" y="246"/>
                      </a:lnTo>
                      <a:lnTo>
                        <a:pt x="65" y="238"/>
                      </a:lnTo>
                      <a:lnTo>
                        <a:pt x="51" y="228"/>
                      </a:lnTo>
                      <a:lnTo>
                        <a:pt x="40" y="215"/>
                      </a:lnTo>
                      <a:lnTo>
                        <a:pt x="30" y="200"/>
                      </a:lnTo>
                      <a:lnTo>
                        <a:pt x="25" y="183"/>
                      </a:lnTo>
                      <a:lnTo>
                        <a:pt x="25" y="178"/>
                      </a:lnTo>
                      <a:lnTo>
                        <a:pt x="25" y="173"/>
                      </a:lnTo>
                      <a:lnTo>
                        <a:pt x="26" y="168"/>
                      </a:lnTo>
                      <a:lnTo>
                        <a:pt x="26" y="164"/>
                      </a:lnTo>
                      <a:lnTo>
                        <a:pt x="27" y="159"/>
                      </a:lnTo>
                      <a:lnTo>
                        <a:pt x="27" y="154"/>
                      </a:lnTo>
                      <a:lnTo>
                        <a:pt x="27" y="149"/>
                      </a:lnTo>
                      <a:lnTo>
                        <a:pt x="25" y="144"/>
                      </a:lnTo>
                      <a:lnTo>
                        <a:pt x="21" y="133"/>
                      </a:lnTo>
                      <a:lnTo>
                        <a:pt x="18" y="121"/>
                      </a:lnTo>
                      <a:lnTo>
                        <a:pt x="16" y="109"/>
                      </a:lnTo>
                      <a:lnTo>
                        <a:pt x="16" y="98"/>
                      </a:lnTo>
                      <a:lnTo>
                        <a:pt x="16" y="86"/>
                      </a:lnTo>
                      <a:lnTo>
                        <a:pt x="17" y="74"/>
                      </a:lnTo>
                      <a:lnTo>
                        <a:pt x="19" y="62"/>
                      </a:lnTo>
                      <a:lnTo>
                        <a:pt x="21" y="49"/>
                      </a:lnTo>
                      <a:lnTo>
                        <a:pt x="22" y="43"/>
                      </a:lnTo>
                      <a:lnTo>
                        <a:pt x="22" y="37"/>
                      </a:lnTo>
                      <a:lnTo>
                        <a:pt x="21" y="30"/>
                      </a:lnTo>
                      <a:lnTo>
                        <a:pt x="20" y="24"/>
                      </a:lnTo>
                      <a:lnTo>
                        <a:pt x="17" y="18"/>
                      </a:lnTo>
                      <a:lnTo>
                        <a:pt x="14" y="13"/>
                      </a:lnTo>
                      <a:lnTo>
                        <a:pt x="12" y="7"/>
                      </a:lnTo>
                      <a:lnTo>
                        <a:pt x="7" y="2"/>
                      </a:lnTo>
                      <a:lnTo>
                        <a:pt x="6" y="1"/>
                      </a:lnTo>
                      <a:lnTo>
                        <a:pt x="5" y="0"/>
                      </a:lnTo>
                      <a:lnTo>
                        <a:pt x="4" y="0"/>
                      </a:lnTo>
                      <a:lnTo>
                        <a:pt x="3" y="0"/>
                      </a:lnTo>
                      <a:lnTo>
                        <a:pt x="2" y="0"/>
                      </a:lnTo>
                      <a:lnTo>
                        <a:pt x="2" y="1"/>
                      </a:lnTo>
                      <a:lnTo>
                        <a:pt x="1" y="1"/>
                      </a:lnTo>
                      <a:lnTo>
                        <a:pt x="0" y="2"/>
                      </a:lnTo>
                      <a:lnTo>
                        <a:pt x="0" y="3"/>
                      </a:lnTo>
                      <a:lnTo>
                        <a:pt x="0" y="4"/>
                      </a:lnTo>
                      <a:lnTo>
                        <a:pt x="0" y="5"/>
                      </a:lnTo>
                      <a:lnTo>
                        <a:pt x="0" y="6"/>
                      </a:lnTo>
                      <a:lnTo>
                        <a:pt x="0" y="7"/>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56" name="Freeform 89"/>
                <p:cNvSpPr>
                  <a:spLocks/>
                </p:cNvSpPr>
                <p:nvPr/>
              </p:nvSpPr>
              <p:spPr bwMode="auto">
                <a:xfrm>
                  <a:off x="373" y="2736"/>
                  <a:ext cx="310" cy="252"/>
                </a:xfrm>
                <a:custGeom>
                  <a:avLst/>
                  <a:gdLst>
                    <a:gd name="T0" fmla="*/ 15 w 310"/>
                    <a:gd name="T1" fmla="*/ 27 h 252"/>
                    <a:gd name="T2" fmla="*/ 32 w 310"/>
                    <a:gd name="T3" fmla="*/ 30 h 252"/>
                    <a:gd name="T4" fmla="*/ 51 w 310"/>
                    <a:gd name="T5" fmla="*/ 24 h 252"/>
                    <a:gd name="T6" fmla="*/ 70 w 310"/>
                    <a:gd name="T7" fmla="*/ 18 h 252"/>
                    <a:gd name="T8" fmla="*/ 82 w 310"/>
                    <a:gd name="T9" fmla="*/ 14 h 252"/>
                    <a:gd name="T10" fmla="*/ 92 w 310"/>
                    <a:gd name="T11" fmla="*/ 11 h 252"/>
                    <a:gd name="T12" fmla="*/ 106 w 310"/>
                    <a:gd name="T13" fmla="*/ 9 h 252"/>
                    <a:gd name="T14" fmla="*/ 117 w 310"/>
                    <a:gd name="T15" fmla="*/ 18 h 252"/>
                    <a:gd name="T16" fmla="*/ 121 w 310"/>
                    <a:gd name="T17" fmla="*/ 30 h 252"/>
                    <a:gd name="T18" fmla="*/ 126 w 310"/>
                    <a:gd name="T19" fmla="*/ 32 h 252"/>
                    <a:gd name="T20" fmla="*/ 139 w 310"/>
                    <a:gd name="T21" fmla="*/ 37 h 252"/>
                    <a:gd name="T22" fmla="*/ 151 w 310"/>
                    <a:gd name="T23" fmla="*/ 37 h 252"/>
                    <a:gd name="T24" fmla="*/ 159 w 310"/>
                    <a:gd name="T25" fmla="*/ 38 h 252"/>
                    <a:gd name="T26" fmla="*/ 162 w 310"/>
                    <a:gd name="T27" fmla="*/ 41 h 252"/>
                    <a:gd name="T28" fmla="*/ 172 w 310"/>
                    <a:gd name="T29" fmla="*/ 66 h 252"/>
                    <a:gd name="T30" fmla="*/ 200 w 310"/>
                    <a:gd name="T31" fmla="*/ 83 h 252"/>
                    <a:gd name="T32" fmla="*/ 208 w 310"/>
                    <a:gd name="T33" fmla="*/ 82 h 252"/>
                    <a:gd name="T34" fmla="*/ 224 w 310"/>
                    <a:gd name="T35" fmla="*/ 130 h 252"/>
                    <a:gd name="T36" fmla="*/ 255 w 310"/>
                    <a:gd name="T37" fmla="*/ 170 h 252"/>
                    <a:gd name="T38" fmla="*/ 267 w 310"/>
                    <a:gd name="T39" fmla="*/ 190 h 252"/>
                    <a:gd name="T40" fmla="*/ 270 w 310"/>
                    <a:gd name="T41" fmla="*/ 215 h 252"/>
                    <a:gd name="T42" fmla="*/ 273 w 310"/>
                    <a:gd name="T43" fmla="*/ 230 h 252"/>
                    <a:gd name="T44" fmla="*/ 281 w 310"/>
                    <a:gd name="T45" fmla="*/ 244 h 252"/>
                    <a:gd name="T46" fmla="*/ 286 w 310"/>
                    <a:gd name="T47" fmla="*/ 248 h 252"/>
                    <a:gd name="T48" fmla="*/ 294 w 310"/>
                    <a:gd name="T49" fmla="*/ 250 h 252"/>
                    <a:gd name="T50" fmla="*/ 302 w 310"/>
                    <a:gd name="T51" fmla="*/ 250 h 252"/>
                    <a:gd name="T52" fmla="*/ 308 w 310"/>
                    <a:gd name="T53" fmla="*/ 248 h 252"/>
                    <a:gd name="T54" fmla="*/ 309 w 310"/>
                    <a:gd name="T55" fmla="*/ 244 h 252"/>
                    <a:gd name="T56" fmla="*/ 306 w 310"/>
                    <a:gd name="T57" fmla="*/ 241 h 252"/>
                    <a:gd name="T58" fmla="*/ 301 w 310"/>
                    <a:gd name="T59" fmla="*/ 242 h 252"/>
                    <a:gd name="T60" fmla="*/ 295 w 310"/>
                    <a:gd name="T61" fmla="*/ 241 h 252"/>
                    <a:gd name="T62" fmla="*/ 290 w 310"/>
                    <a:gd name="T63" fmla="*/ 241 h 252"/>
                    <a:gd name="T64" fmla="*/ 280 w 310"/>
                    <a:gd name="T65" fmla="*/ 223 h 252"/>
                    <a:gd name="T66" fmla="*/ 278 w 310"/>
                    <a:gd name="T67" fmla="*/ 203 h 252"/>
                    <a:gd name="T68" fmla="*/ 269 w 310"/>
                    <a:gd name="T69" fmla="*/ 176 h 252"/>
                    <a:gd name="T70" fmla="*/ 248 w 310"/>
                    <a:gd name="T71" fmla="*/ 152 h 252"/>
                    <a:gd name="T72" fmla="*/ 229 w 310"/>
                    <a:gd name="T73" fmla="*/ 123 h 252"/>
                    <a:gd name="T74" fmla="*/ 218 w 310"/>
                    <a:gd name="T75" fmla="*/ 89 h 252"/>
                    <a:gd name="T76" fmla="*/ 213 w 310"/>
                    <a:gd name="T77" fmla="*/ 75 h 252"/>
                    <a:gd name="T78" fmla="*/ 210 w 310"/>
                    <a:gd name="T79" fmla="*/ 73 h 252"/>
                    <a:gd name="T80" fmla="*/ 196 w 310"/>
                    <a:gd name="T81" fmla="*/ 73 h 252"/>
                    <a:gd name="T82" fmla="*/ 182 w 310"/>
                    <a:gd name="T83" fmla="*/ 66 h 252"/>
                    <a:gd name="T84" fmla="*/ 174 w 310"/>
                    <a:gd name="T85" fmla="*/ 51 h 252"/>
                    <a:gd name="T86" fmla="*/ 168 w 310"/>
                    <a:gd name="T87" fmla="*/ 36 h 252"/>
                    <a:gd name="T88" fmla="*/ 157 w 310"/>
                    <a:gd name="T89" fmla="*/ 28 h 252"/>
                    <a:gd name="T90" fmla="*/ 149 w 310"/>
                    <a:gd name="T91" fmla="*/ 29 h 252"/>
                    <a:gd name="T92" fmla="*/ 142 w 310"/>
                    <a:gd name="T93" fmla="*/ 29 h 252"/>
                    <a:gd name="T94" fmla="*/ 137 w 310"/>
                    <a:gd name="T95" fmla="*/ 28 h 252"/>
                    <a:gd name="T96" fmla="*/ 126 w 310"/>
                    <a:gd name="T97" fmla="*/ 17 h 252"/>
                    <a:gd name="T98" fmla="*/ 120 w 310"/>
                    <a:gd name="T99" fmla="*/ 9 h 252"/>
                    <a:gd name="T100" fmla="*/ 111 w 310"/>
                    <a:gd name="T101" fmla="*/ 2 h 252"/>
                    <a:gd name="T102" fmla="*/ 100 w 310"/>
                    <a:gd name="T103" fmla="*/ 0 h 252"/>
                    <a:gd name="T104" fmla="*/ 83 w 310"/>
                    <a:gd name="T105" fmla="*/ 5 h 252"/>
                    <a:gd name="T106" fmla="*/ 52 w 310"/>
                    <a:gd name="T107" fmla="*/ 16 h 252"/>
                    <a:gd name="T108" fmla="*/ 24 w 310"/>
                    <a:gd name="T109" fmla="*/ 21 h 252"/>
                    <a:gd name="T110" fmla="*/ 14 w 310"/>
                    <a:gd name="T111" fmla="*/ 18 h 252"/>
                    <a:gd name="T112" fmla="*/ 5 w 310"/>
                    <a:gd name="T113" fmla="*/ 13 h 252"/>
                    <a:gd name="T114" fmla="*/ 1 w 310"/>
                    <a:gd name="T115" fmla="*/ 14 h 252"/>
                    <a:gd name="T116" fmla="*/ 0 w 310"/>
                    <a:gd name="T117" fmla="*/ 17 h 252"/>
                    <a:gd name="T118" fmla="*/ 2 w 310"/>
                    <a:gd name="T119" fmla="*/ 20 h 2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10"/>
                    <a:gd name="T181" fmla="*/ 0 h 252"/>
                    <a:gd name="T182" fmla="*/ 310 w 310"/>
                    <a:gd name="T183" fmla="*/ 252 h 2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10" h="252">
                      <a:moveTo>
                        <a:pt x="2" y="21"/>
                      </a:moveTo>
                      <a:lnTo>
                        <a:pt x="6" y="23"/>
                      </a:lnTo>
                      <a:lnTo>
                        <a:pt x="11" y="25"/>
                      </a:lnTo>
                      <a:lnTo>
                        <a:pt x="15" y="27"/>
                      </a:lnTo>
                      <a:lnTo>
                        <a:pt x="19" y="29"/>
                      </a:lnTo>
                      <a:lnTo>
                        <a:pt x="23" y="30"/>
                      </a:lnTo>
                      <a:lnTo>
                        <a:pt x="28" y="30"/>
                      </a:lnTo>
                      <a:lnTo>
                        <a:pt x="32" y="30"/>
                      </a:lnTo>
                      <a:lnTo>
                        <a:pt x="37" y="29"/>
                      </a:lnTo>
                      <a:lnTo>
                        <a:pt x="42" y="28"/>
                      </a:lnTo>
                      <a:lnTo>
                        <a:pt x="46" y="26"/>
                      </a:lnTo>
                      <a:lnTo>
                        <a:pt x="51" y="24"/>
                      </a:lnTo>
                      <a:lnTo>
                        <a:pt x="56" y="22"/>
                      </a:lnTo>
                      <a:lnTo>
                        <a:pt x="60" y="21"/>
                      </a:lnTo>
                      <a:lnTo>
                        <a:pt x="65" y="19"/>
                      </a:lnTo>
                      <a:lnTo>
                        <a:pt x="70" y="18"/>
                      </a:lnTo>
                      <a:lnTo>
                        <a:pt x="76" y="16"/>
                      </a:lnTo>
                      <a:lnTo>
                        <a:pt x="77" y="16"/>
                      </a:lnTo>
                      <a:lnTo>
                        <a:pt x="80" y="15"/>
                      </a:lnTo>
                      <a:lnTo>
                        <a:pt x="82" y="14"/>
                      </a:lnTo>
                      <a:lnTo>
                        <a:pt x="85" y="13"/>
                      </a:lnTo>
                      <a:lnTo>
                        <a:pt x="87" y="13"/>
                      </a:lnTo>
                      <a:lnTo>
                        <a:pt x="89" y="12"/>
                      </a:lnTo>
                      <a:lnTo>
                        <a:pt x="92" y="11"/>
                      </a:lnTo>
                      <a:lnTo>
                        <a:pt x="94" y="10"/>
                      </a:lnTo>
                      <a:lnTo>
                        <a:pt x="98" y="9"/>
                      </a:lnTo>
                      <a:lnTo>
                        <a:pt x="102" y="9"/>
                      </a:lnTo>
                      <a:lnTo>
                        <a:pt x="106" y="9"/>
                      </a:lnTo>
                      <a:lnTo>
                        <a:pt x="109" y="11"/>
                      </a:lnTo>
                      <a:lnTo>
                        <a:pt x="112" y="13"/>
                      </a:lnTo>
                      <a:lnTo>
                        <a:pt x="115" y="15"/>
                      </a:lnTo>
                      <a:lnTo>
                        <a:pt x="117" y="18"/>
                      </a:lnTo>
                      <a:lnTo>
                        <a:pt x="119" y="21"/>
                      </a:lnTo>
                      <a:lnTo>
                        <a:pt x="121" y="28"/>
                      </a:lnTo>
                      <a:lnTo>
                        <a:pt x="121" y="29"/>
                      </a:lnTo>
                      <a:lnTo>
                        <a:pt x="121" y="30"/>
                      </a:lnTo>
                      <a:lnTo>
                        <a:pt x="122" y="30"/>
                      </a:lnTo>
                      <a:lnTo>
                        <a:pt x="122" y="31"/>
                      </a:lnTo>
                      <a:lnTo>
                        <a:pt x="123" y="31"/>
                      </a:lnTo>
                      <a:lnTo>
                        <a:pt x="126" y="32"/>
                      </a:lnTo>
                      <a:lnTo>
                        <a:pt x="129" y="34"/>
                      </a:lnTo>
                      <a:lnTo>
                        <a:pt x="132" y="35"/>
                      </a:lnTo>
                      <a:lnTo>
                        <a:pt x="135" y="36"/>
                      </a:lnTo>
                      <a:lnTo>
                        <a:pt x="139" y="37"/>
                      </a:lnTo>
                      <a:lnTo>
                        <a:pt x="141" y="37"/>
                      </a:lnTo>
                      <a:lnTo>
                        <a:pt x="145" y="37"/>
                      </a:lnTo>
                      <a:lnTo>
                        <a:pt x="148" y="37"/>
                      </a:lnTo>
                      <a:lnTo>
                        <a:pt x="151" y="37"/>
                      </a:lnTo>
                      <a:lnTo>
                        <a:pt x="156" y="36"/>
                      </a:lnTo>
                      <a:lnTo>
                        <a:pt x="154" y="35"/>
                      </a:lnTo>
                      <a:lnTo>
                        <a:pt x="158" y="38"/>
                      </a:lnTo>
                      <a:lnTo>
                        <a:pt x="159" y="38"/>
                      </a:lnTo>
                      <a:lnTo>
                        <a:pt x="160" y="39"/>
                      </a:lnTo>
                      <a:lnTo>
                        <a:pt x="161" y="40"/>
                      </a:lnTo>
                      <a:lnTo>
                        <a:pt x="162" y="40"/>
                      </a:lnTo>
                      <a:lnTo>
                        <a:pt x="162" y="41"/>
                      </a:lnTo>
                      <a:lnTo>
                        <a:pt x="163" y="42"/>
                      </a:lnTo>
                      <a:lnTo>
                        <a:pt x="165" y="51"/>
                      </a:lnTo>
                      <a:lnTo>
                        <a:pt x="169" y="59"/>
                      </a:lnTo>
                      <a:lnTo>
                        <a:pt x="172" y="66"/>
                      </a:lnTo>
                      <a:lnTo>
                        <a:pt x="178" y="72"/>
                      </a:lnTo>
                      <a:lnTo>
                        <a:pt x="184" y="78"/>
                      </a:lnTo>
                      <a:lnTo>
                        <a:pt x="192" y="81"/>
                      </a:lnTo>
                      <a:lnTo>
                        <a:pt x="200" y="83"/>
                      </a:lnTo>
                      <a:lnTo>
                        <a:pt x="208" y="82"/>
                      </a:lnTo>
                      <a:lnTo>
                        <a:pt x="210" y="82"/>
                      </a:lnTo>
                      <a:lnTo>
                        <a:pt x="207" y="80"/>
                      </a:lnTo>
                      <a:lnTo>
                        <a:pt x="208" y="82"/>
                      </a:lnTo>
                      <a:lnTo>
                        <a:pt x="211" y="94"/>
                      </a:lnTo>
                      <a:lnTo>
                        <a:pt x="215" y="107"/>
                      </a:lnTo>
                      <a:lnTo>
                        <a:pt x="219" y="118"/>
                      </a:lnTo>
                      <a:lnTo>
                        <a:pt x="224" y="130"/>
                      </a:lnTo>
                      <a:lnTo>
                        <a:pt x="231" y="140"/>
                      </a:lnTo>
                      <a:lnTo>
                        <a:pt x="237" y="151"/>
                      </a:lnTo>
                      <a:lnTo>
                        <a:pt x="245" y="162"/>
                      </a:lnTo>
                      <a:lnTo>
                        <a:pt x="255" y="170"/>
                      </a:lnTo>
                      <a:lnTo>
                        <a:pt x="259" y="175"/>
                      </a:lnTo>
                      <a:lnTo>
                        <a:pt x="263" y="180"/>
                      </a:lnTo>
                      <a:lnTo>
                        <a:pt x="265" y="185"/>
                      </a:lnTo>
                      <a:lnTo>
                        <a:pt x="267" y="190"/>
                      </a:lnTo>
                      <a:lnTo>
                        <a:pt x="269" y="196"/>
                      </a:lnTo>
                      <a:lnTo>
                        <a:pt x="270" y="202"/>
                      </a:lnTo>
                      <a:lnTo>
                        <a:pt x="271" y="209"/>
                      </a:lnTo>
                      <a:lnTo>
                        <a:pt x="270" y="215"/>
                      </a:lnTo>
                      <a:lnTo>
                        <a:pt x="270" y="219"/>
                      </a:lnTo>
                      <a:lnTo>
                        <a:pt x="271" y="223"/>
                      </a:lnTo>
                      <a:lnTo>
                        <a:pt x="272" y="227"/>
                      </a:lnTo>
                      <a:lnTo>
                        <a:pt x="273" y="230"/>
                      </a:lnTo>
                      <a:lnTo>
                        <a:pt x="275" y="234"/>
                      </a:lnTo>
                      <a:lnTo>
                        <a:pt x="277" y="238"/>
                      </a:lnTo>
                      <a:lnTo>
                        <a:pt x="279" y="241"/>
                      </a:lnTo>
                      <a:lnTo>
                        <a:pt x="281" y="244"/>
                      </a:lnTo>
                      <a:lnTo>
                        <a:pt x="284" y="247"/>
                      </a:lnTo>
                      <a:lnTo>
                        <a:pt x="284" y="248"/>
                      </a:lnTo>
                      <a:lnTo>
                        <a:pt x="285" y="248"/>
                      </a:lnTo>
                      <a:lnTo>
                        <a:pt x="286" y="248"/>
                      </a:lnTo>
                      <a:lnTo>
                        <a:pt x="287" y="248"/>
                      </a:lnTo>
                      <a:lnTo>
                        <a:pt x="290" y="249"/>
                      </a:lnTo>
                      <a:lnTo>
                        <a:pt x="292" y="249"/>
                      </a:lnTo>
                      <a:lnTo>
                        <a:pt x="294" y="250"/>
                      </a:lnTo>
                      <a:lnTo>
                        <a:pt x="295" y="250"/>
                      </a:lnTo>
                      <a:lnTo>
                        <a:pt x="297" y="251"/>
                      </a:lnTo>
                      <a:lnTo>
                        <a:pt x="299" y="251"/>
                      </a:lnTo>
                      <a:lnTo>
                        <a:pt x="302" y="250"/>
                      </a:lnTo>
                      <a:lnTo>
                        <a:pt x="304" y="250"/>
                      </a:lnTo>
                      <a:lnTo>
                        <a:pt x="306" y="249"/>
                      </a:lnTo>
                      <a:lnTo>
                        <a:pt x="307" y="249"/>
                      </a:lnTo>
                      <a:lnTo>
                        <a:pt x="308" y="248"/>
                      </a:lnTo>
                      <a:lnTo>
                        <a:pt x="309" y="247"/>
                      </a:lnTo>
                      <a:lnTo>
                        <a:pt x="309" y="246"/>
                      </a:lnTo>
                      <a:lnTo>
                        <a:pt x="309" y="245"/>
                      </a:lnTo>
                      <a:lnTo>
                        <a:pt x="309" y="244"/>
                      </a:lnTo>
                      <a:lnTo>
                        <a:pt x="309" y="243"/>
                      </a:lnTo>
                      <a:lnTo>
                        <a:pt x="308" y="242"/>
                      </a:lnTo>
                      <a:lnTo>
                        <a:pt x="307" y="241"/>
                      </a:lnTo>
                      <a:lnTo>
                        <a:pt x="306" y="241"/>
                      </a:lnTo>
                      <a:lnTo>
                        <a:pt x="305" y="241"/>
                      </a:lnTo>
                      <a:lnTo>
                        <a:pt x="304" y="241"/>
                      </a:lnTo>
                      <a:lnTo>
                        <a:pt x="303" y="241"/>
                      </a:lnTo>
                      <a:lnTo>
                        <a:pt x="301" y="242"/>
                      </a:lnTo>
                      <a:lnTo>
                        <a:pt x="300" y="242"/>
                      </a:lnTo>
                      <a:lnTo>
                        <a:pt x="298" y="242"/>
                      </a:lnTo>
                      <a:lnTo>
                        <a:pt x="297" y="242"/>
                      </a:lnTo>
                      <a:lnTo>
                        <a:pt x="295" y="241"/>
                      </a:lnTo>
                      <a:lnTo>
                        <a:pt x="294" y="241"/>
                      </a:lnTo>
                      <a:lnTo>
                        <a:pt x="293" y="240"/>
                      </a:lnTo>
                      <a:lnTo>
                        <a:pt x="287" y="240"/>
                      </a:lnTo>
                      <a:lnTo>
                        <a:pt x="290" y="241"/>
                      </a:lnTo>
                      <a:lnTo>
                        <a:pt x="286" y="237"/>
                      </a:lnTo>
                      <a:lnTo>
                        <a:pt x="284" y="233"/>
                      </a:lnTo>
                      <a:lnTo>
                        <a:pt x="281" y="228"/>
                      </a:lnTo>
                      <a:lnTo>
                        <a:pt x="280" y="223"/>
                      </a:lnTo>
                      <a:lnTo>
                        <a:pt x="279" y="218"/>
                      </a:lnTo>
                      <a:lnTo>
                        <a:pt x="278" y="213"/>
                      </a:lnTo>
                      <a:lnTo>
                        <a:pt x="278" y="208"/>
                      </a:lnTo>
                      <a:lnTo>
                        <a:pt x="278" y="203"/>
                      </a:lnTo>
                      <a:lnTo>
                        <a:pt x="277" y="197"/>
                      </a:lnTo>
                      <a:lnTo>
                        <a:pt x="276" y="189"/>
                      </a:lnTo>
                      <a:lnTo>
                        <a:pt x="273" y="183"/>
                      </a:lnTo>
                      <a:lnTo>
                        <a:pt x="269" y="176"/>
                      </a:lnTo>
                      <a:lnTo>
                        <a:pt x="264" y="169"/>
                      </a:lnTo>
                      <a:lnTo>
                        <a:pt x="260" y="163"/>
                      </a:lnTo>
                      <a:lnTo>
                        <a:pt x="254" y="158"/>
                      </a:lnTo>
                      <a:lnTo>
                        <a:pt x="248" y="152"/>
                      </a:lnTo>
                      <a:lnTo>
                        <a:pt x="243" y="145"/>
                      </a:lnTo>
                      <a:lnTo>
                        <a:pt x="237" y="138"/>
                      </a:lnTo>
                      <a:lnTo>
                        <a:pt x="232" y="131"/>
                      </a:lnTo>
                      <a:lnTo>
                        <a:pt x="229" y="123"/>
                      </a:lnTo>
                      <a:lnTo>
                        <a:pt x="226" y="115"/>
                      </a:lnTo>
                      <a:lnTo>
                        <a:pt x="223" y="107"/>
                      </a:lnTo>
                      <a:lnTo>
                        <a:pt x="220" y="98"/>
                      </a:lnTo>
                      <a:lnTo>
                        <a:pt x="218" y="89"/>
                      </a:lnTo>
                      <a:lnTo>
                        <a:pt x="216" y="81"/>
                      </a:lnTo>
                      <a:lnTo>
                        <a:pt x="214" y="76"/>
                      </a:lnTo>
                      <a:lnTo>
                        <a:pt x="214" y="75"/>
                      </a:lnTo>
                      <a:lnTo>
                        <a:pt x="213" y="75"/>
                      </a:lnTo>
                      <a:lnTo>
                        <a:pt x="213" y="74"/>
                      </a:lnTo>
                      <a:lnTo>
                        <a:pt x="212" y="74"/>
                      </a:lnTo>
                      <a:lnTo>
                        <a:pt x="211" y="74"/>
                      </a:lnTo>
                      <a:lnTo>
                        <a:pt x="210" y="73"/>
                      </a:lnTo>
                      <a:lnTo>
                        <a:pt x="206" y="73"/>
                      </a:lnTo>
                      <a:lnTo>
                        <a:pt x="202" y="74"/>
                      </a:lnTo>
                      <a:lnTo>
                        <a:pt x="199" y="74"/>
                      </a:lnTo>
                      <a:lnTo>
                        <a:pt x="196" y="73"/>
                      </a:lnTo>
                      <a:lnTo>
                        <a:pt x="192" y="72"/>
                      </a:lnTo>
                      <a:lnTo>
                        <a:pt x="188" y="71"/>
                      </a:lnTo>
                      <a:lnTo>
                        <a:pt x="185" y="69"/>
                      </a:lnTo>
                      <a:lnTo>
                        <a:pt x="182" y="66"/>
                      </a:lnTo>
                      <a:lnTo>
                        <a:pt x="179" y="63"/>
                      </a:lnTo>
                      <a:lnTo>
                        <a:pt x="177" y="60"/>
                      </a:lnTo>
                      <a:lnTo>
                        <a:pt x="176" y="56"/>
                      </a:lnTo>
                      <a:lnTo>
                        <a:pt x="174" y="51"/>
                      </a:lnTo>
                      <a:lnTo>
                        <a:pt x="173" y="47"/>
                      </a:lnTo>
                      <a:lnTo>
                        <a:pt x="172" y="43"/>
                      </a:lnTo>
                      <a:lnTo>
                        <a:pt x="170" y="39"/>
                      </a:lnTo>
                      <a:lnTo>
                        <a:pt x="168" y="36"/>
                      </a:lnTo>
                      <a:lnTo>
                        <a:pt x="165" y="32"/>
                      </a:lnTo>
                      <a:lnTo>
                        <a:pt x="159" y="28"/>
                      </a:lnTo>
                      <a:lnTo>
                        <a:pt x="158" y="28"/>
                      </a:lnTo>
                      <a:lnTo>
                        <a:pt x="157" y="28"/>
                      </a:lnTo>
                      <a:lnTo>
                        <a:pt x="156" y="28"/>
                      </a:lnTo>
                      <a:lnTo>
                        <a:pt x="155" y="28"/>
                      </a:lnTo>
                      <a:lnTo>
                        <a:pt x="154" y="28"/>
                      </a:lnTo>
                      <a:lnTo>
                        <a:pt x="149" y="29"/>
                      </a:lnTo>
                      <a:lnTo>
                        <a:pt x="148" y="29"/>
                      </a:lnTo>
                      <a:lnTo>
                        <a:pt x="146" y="29"/>
                      </a:lnTo>
                      <a:lnTo>
                        <a:pt x="144" y="29"/>
                      </a:lnTo>
                      <a:lnTo>
                        <a:pt x="142" y="29"/>
                      </a:lnTo>
                      <a:lnTo>
                        <a:pt x="141" y="28"/>
                      </a:lnTo>
                      <a:lnTo>
                        <a:pt x="139" y="28"/>
                      </a:lnTo>
                      <a:lnTo>
                        <a:pt x="138" y="28"/>
                      </a:lnTo>
                      <a:lnTo>
                        <a:pt x="137" y="28"/>
                      </a:lnTo>
                      <a:lnTo>
                        <a:pt x="126" y="23"/>
                      </a:lnTo>
                      <a:lnTo>
                        <a:pt x="129" y="26"/>
                      </a:lnTo>
                      <a:lnTo>
                        <a:pt x="127" y="20"/>
                      </a:lnTo>
                      <a:lnTo>
                        <a:pt x="126" y="17"/>
                      </a:lnTo>
                      <a:lnTo>
                        <a:pt x="125" y="15"/>
                      </a:lnTo>
                      <a:lnTo>
                        <a:pt x="123" y="13"/>
                      </a:lnTo>
                      <a:lnTo>
                        <a:pt x="122" y="11"/>
                      </a:lnTo>
                      <a:lnTo>
                        <a:pt x="120" y="9"/>
                      </a:lnTo>
                      <a:lnTo>
                        <a:pt x="118" y="7"/>
                      </a:lnTo>
                      <a:lnTo>
                        <a:pt x="116" y="5"/>
                      </a:lnTo>
                      <a:lnTo>
                        <a:pt x="113" y="3"/>
                      </a:lnTo>
                      <a:lnTo>
                        <a:pt x="111" y="2"/>
                      </a:lnTo>
                      <a:lnTo>
                        <a:pt x="108" y="1"/>
                      </a:lnTo>
                      <a:lnTo>
                        <a:pt x="106" y="0"/>
                      </a:lnTo>
                      <a:lnTo>
                        <a:pt x="103" y="0"/>
                      </a:lnTo>
                      <a:lnTo>
                        <a:pt x="100" y="0"/>
                      </a:lnTo>
                      <a:lnTo>
                        <a:pt x="97" y="1"/>
                      </a:lnTo>
                      <a:lnTo>
                        <a:pt x="94" y="2"/>
                      </a:lnTo>
                      <a:lnTo>
                        <a:pt x="92" y="2"/>
                      </a:lnTo>
                      <a:lnTo>
                        <a:pt x="83" y="5"/>
                      </a:lnTo>
                      <a:lnTo>
                        <a:pt x="76" y="8"/>
                      </a:lnTo>
                      <a:lnTo>
                        <a:pt x="68" y="11"/>
                      </a:lnTo>
                      <a:lnTo>
                        <a:pt x="60" y="13"/>
                      </a:lnTo>
                      <a:lnTo>
                        <a:pt x="52" y="16"/>
                      </a:lnTo>
                      <a:lnTo>
                        <a:pt x="44" y="18"/>
                      </a:lnTo>
                      <a:lnTo>
                        <a:pt x="36" y="20"/>
                      </a:lnTo>
                      <a:lnTo>
                        <a:pt x="27" y="21"/>
                      </a:lnTo>
                      <a:lnTo>
                        <a:pt x="24" y="21"/>
                      </a:lnTo>
                      <a:lnTo>
                        <a:pt x="22" y="21"/>
                      </a:lnTo>
                      <a:lnTo>
                        <a:pt x="19" y="20"/>
                      </a:lnTo>
                      <a:lnTo>
                        <a:pt x="16" y="19"/>
                      </a:lnTo>
                      <a:lnTo>
                        <a:pt x="14" y="18"/>
                      </a:lnTo>
                      <a:lnTo>
                        <a:pt x="12" y="16"/>
                      </a:lnTo>
                      <a:lnTo>
                        <a:pt x="9" y="15"/>
                      </a:lnTo>
                      <a:lnTo>
                        <a:pt x="6" y="13"/>
                      </a:lnTo>
                      <a:lnTo>
                        <a:pt x="5" y="13"/>
                      </a:lnTo>
                      <a:lnTo>
                        <a:pt x="4" y="13"/>
                      </a:lnTo>
                      <a:lnTo>
                        <a:pt x="3" y="13"/>
                      </a:lnTo>
                      <a:lnTo>
                        <a:pt x="2" y="14"/>
                      </a:lnTo>
                      <a:lnTo>
                        <a:pt x="1" y="14"/>
                      </a:lnTo>
                      <a:lnTo>
                        <a:pt x="1" y="15"/>
                      </a:lnTo>
                      <a:lnTo>
                        <a:pt x="1" y="16"/>
                      </a:lnTo>
                      <a:lnTo>
                        <a:pt x="0" y="16"/>
                      </a:lnTo>
                      <a:lnTo>
                        <a:pt x="0" y="17"/>
                      </a:lnTo>
                      <a:lnTo>
                        <a:pt x="0" y="18"/>
                      </a:lnTo>
                      <a:lnTo>
                        <a:pt x="1" y="19"/>
                      </a:lnTo>
                      <a:lnTo>
                        <a:pt x="1" y="20"/>
                      </a:lnTo>
                      <a:lnTo>
                        <a:pt x="2" y="20"/>
                      </a:lnTo>
                      <a:lnTo>
                        <a:pt x="2" y="21"/>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57" name="Freeform 90"/>
                <p:cNvSpPr>
                  <a:spLocks/>
                </p:cNvSpPr>
                <p:nvPr/>
              </p:nvSpPr>
              <p:spPr bwMode="auto">
                <a:xfrm>
                  <a:off x="590" y="2439"/>
                  <a:ext cx="86" cy="180"/>
                </a:xfrm>
                <a:custGeom>
                  <a:avLst/>
                  <a:gdLst>
                    <a:gd name="T0" fmla="*/ 16 w 86"/>
                    <a:gd name="T1" fmla="*/ 171 h 180"/>
                    <a:gd name="T2" fmla="*/ 37 w 86"/>
                    <a:gd name="T3" fmla="*/ 153 h 180"/>
                    <a:gd name="T4" fmla="*/ 51 w 86"/>
                    <a:gd name="T5" fmla="*/ 132 h 180"/>
                    <a:gd name="T6" fmla="*/ 55 w 86"/>
                    <a:gd name="T7" fmla="*/ 106 h 180"/>
                    <a:gd name="T8" fmla="*/ 49 w 86"/>
                    <a:gd name="T9" fmla="*/ 88 h 180"/>
                    <a:gd name="T10" fmla="*/ 49 w 86"/>
                    <a:gd name="T11" fmla="*/ 87 h 180"/>
                    <a:gd name="T12" fmla="*/ 49 w 86"/>
                    <a:gd name="T13" fmla="*/ 85 h 180"/>
                    <a:gd name="T14" fmla="*/ 50 w 86"/>
                    <a:gd name="T15" fmla="*/ 82 h 180"/>
                    <a:gd name="T16" fmla="*/ 51 w 86"/>
                    <a:gd name="T17" fmla="*/ 81 h 180"/>
                    <a:gd name="T18" fmla="*/ 51 w 86"/>
                    <a:gd name="T19" fmla="*/ 78 h 180"/>
                    <a:gd name="T20" fmla="*/ 61 w 86"/>
                    <a:gd name="T21" fmla="*/ 60 h 180"/>
                    <a:gd name="T22" fmla="*/ 73 w 86"/>
                    <a:gd name="T23" fmla="*/ 43 h 180"/>
                    <a:gd name="T24" fmla="*/ 82 w 86"/>
                    <a:gd name="T25" fmla="*/ 25 h 180"/>
                    <a:gd name="T26" fmla="*/ 85 w 86"/>
                    <a:gd name="T27" fmla="*/ 4 h 180"/>
                    <a:gd name="T28" fmla="*/ 85 w 86"/>
                    <a:gd name="T29" fmla="*/ 2 h 180"/>
                    <a:gd name="T30" fmla="*/ 84 w 86"/>
                    <a:gd name="T31" fmla="*/ 1 h 180"/>
                    <a:gd name="T32" fmla="*/ 82 w 86"/>
                    <a:gd name="T33" fmla="*/ 0 h 180"/>
                    <a:gd name="T34" fmla="*/ 81 w 86"/>
                    <a:gd name="T35" fmla="*/ 0 h 180"/>
                    <a:gd name="T36" fmla="*/ 80 w 86"/>
                    <a:gd name="T37" fmla="*/ 1 h 180"/>
                    <a:gd name="T38" fmla="*/ 78 w 86"/>
                    <a:gd name="T39" fmla="*/ 2 h 180"/>
                    <a:gd name="T40" fmla="*/ 78 w 86"/>
                    <a:gd name="T41" fmla="*/ 4 h 180"/>
                    <a:gd name="T42" fmla="*/ 78 w 86"/>
                    <a:gd name="T43" fmla="*/ 9 h 180"/>
                    <a:gd name="T44" fmla="*/ 78 w 86"/>
                    <a:gd name="T45" fmla="*/ 13 h 180"/>
                    <a:gd name="T46" fmla="*/ 77 w 86"/>
                    <a:gd name="T47" fmla="*/ 17 h 180"/>
                    <a:gd name="T48" fmla="*/ 76 w 86"/>
                    <a:gd name="T49" fmla="*/ 22 h 180"/>
                    <a:gd name="T50" fmla="*/ 68 w 86"/>
                    <a:gd name="T51" fmla="*/ 37 h 180"/>
                    <a:gd name="T52" fmla="*/ 59 w 86"/>
                    <a:gd name="T53" fmla="*/ 50 h 180"/>
                    <a:gd name="T54" fmla="*/ 49 w 86"/>
                    <a:gd name="T55" fmla="*/ 64 h 180"/>
                    <a:gd name="T56" fmla="*/ 43 w 86"/>
                    <a:gd name="T57" fmla="*/ 81 h 180"/>
                    <a:gd name="T58" fmla="*/ 41 w 86"/>
                    <a:gd name="T59" fmla="*/ 88 h 180"/>
                    <a:gd name="T60" fmla="*/ 42 w 86"/>
                    <a:gd name="T61" fmla="*/ 89 h 180"/>
                    <a:gd name="T62" fmla="*/ 43 w 86"/>
                    <a:gd name="T63" fmla="*/ 95 h 180"/>
                    <a:gd name="T64" fmla="*/ 47 w 86"/>
                    <a:gd name="T65" fmla="*/ 119 h 180"/>
                    <a:gd name="T66" fmla="*/ 38 w 86"/>
                    <a:gd name="T67" fmla="*/ 140 h 180"/>
                    <a:gd name="T68" fmla="*/ 21 w 86"/>
                    <a:gd name="T69" fmla="*/ 158 h 180"/>
                    <a:gd name="T70" fmla="*/ 2 w 86"/>
                    <a:gd name="T71" fmla="*/ 171 h 180"/>
                    <a:gd name="T72" fmla="*/ 1 w 86"/>
                    <a:gd name="T73" fmla="*/ 173 h 180"/>
                    <a:gd name="T74" fmla="*/ 0 w 86"/>
                    <a:gd name="T75" fmla="*/ 175 h 180"/>
                    <a:gd name="T76" fmla="*/ 1 w 86"/>
                    <a:gd name="T77" fmla="*/ 177 h 180"/>
                    <a:gd name="T78" fmla="*/ 2 w 86"/>
                    <a:gd name="T79" fmla="*/ 179 h 180"/>
                    <a:gd name="T80" fmla="*/ 4 w 86"/>
                    <a:gd name="T81" fmla="*/ 179 h 180"/>
                    <a:gd name="T82" fmla="*/ 5 w 86"/>
                    <a:gd name="T83" fmla="*/ 179 h 1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6"/>
                    <a:gd name="T127" fmla="*/ 0 h 180"/>
                    <a:gd name="T128" fmla="*/ 86 w 86"/>
                    <a:gd name="T129" fmla="*/ 180 h 1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6" h="180">
                      <a:moveTo>
                        <a:pt x="6" y="179"/>
                      </a:moveTo>
                      <a:lnTo>
                        <a:pt x="16" y="171"/>
                      </a:lnTo>
                      <a:lnTo>
                        <a:pt x="27" y="163"/>
                      </a:lnTo>
                      <a:lnTo>
                        <a:pt x="37" y="153"/>
                      </a:lnTo>
                      <a:lnTo>
                        <a:pt x="45" y="143"/>
                      </a:lnTo>
                      <a:lnTo>
                        <a:pt x="51" y="132"/>
                      </a:lnTo>
                      <a:lnTo>
                        <a:pt x="55" y="119"/>
                      </a:lnTo>
                      <a:lnTo>
                        <a:pt x="55" y="106"/>
                      </a:lnTo>
                      <a:lnTo>
                        <a:pt x="50" y="92"/>
                      </a:lnTo>
                      <a:lnTo>
                        <a:pt x="49" y="88"/>
                      </a:lnTo>
                      <a:lnTo>
                        <a:pt x="49" y="89"/>
                      </a:lnTo>
                      <a:lnTo>
                        <a:pt x="49" y="87"/>
                      </a:lnTo>
                      <a:lnTo>
                        <a:pt x="49" y="86"/>
                      </a:lnTo>
                      <a:lnTo>
                        <a:pt x="49" y="85"/>
                      </a:lnTo>
                      <a:lnTo>
                        <a:pt x="50" y="83"/>
                      </a:lnTo>
                      <a:lnTo>
                        <a:pt x="50" y="82"/>
                      </a:lnTo>
                      <a:lnTo>
                        <a:pt x="50" y="81"/>
                      </a:lnTo>
                      <a:lnTo>
                        <a:pt x="51" y="81"/>
                      </a:lnTo>
                      <a:lnTo>
                        <a:pt x="51" y="79"/>
                      </a:lnTo>
                      <a:lnTo>
                        <a:pt x="51" y="78"/>
                      </a:lnTo>
                      <a:lnTo>
                        <a:pt x="55" y="68"/>
                      </a:lnTo>
                      <a:lnTo>
                        <a:pt x="61" y="60"/>
                      </a:lnTo>
                      <a:lnTo>
                        <a:pt x="67" y="51"/>
                      </a:lnTo>
                      <a:lnTo>
                        <a:pt x="73" y="43"/>
                      </a:lnTo>
                      <a:lnTo>
                        <a:pt x="79" y="34"/>
                      </a:lnTo>
                      <a:lnTo>
                        <a:pt x="82" y="25"/>
                      </a:lnTo>
                      <a:lnTo>
                        <a:pt x="85" y="15"/>
                      </a:lnTo>
                      <a:lnTo>
                        <a:pt x="85" y="4"/>
                      </a:lnTo>
                      <a:lnTo>
                        <a:pt x="85" y="3"/>
                      </a:lnTo>
                      <a:lnTo>
                        <a:pt x="85" y="2"/>
                      </a:lnTo>
                      <a:lnTo>
                        <a:pt x="84" y="2"/>
                      </a:lnTo>
                      <a:lnTo>
                        <a:pt x="84" y="1"/>
                      </a:lnTo>
                      <a:lnTo>
                        <a:pt x="83" y="1"/>
                      </a:lnTo>
                      <a:lnTo>
                        <a:pt x="82" y="0"/>
                      </a:lnTo>
                      <a:lnTo>
                        <a:pt x="81" y="0"/>
                      </a:lnTo>
                      <a:lnTo>
                        <a:pt x="80" y="0"/>
                      </a:lnTo>
                      <a:lnTo>
                        <a:pt x="80" y="1"/>
                      </a:lnTo>
                      <a:lnTo>
                        <a:pt x="79" y="1"/>
                      </a:lnTo>
                      <a:lnTo>
                        <a:pt x="78" y="2"/>
                      </a:lnTo>
                      <a:lnTo>
                        <a:pt x="78" y="3"/>
                      </a:lnTo>
                      <a:lnTo>
                        <a:pt x="78" y="4"/>
                      </a:lnTo>
                      <a:lnTo>
                        <a:pt x="78" y="6"/>
                      </a:lnTo>
                      <a:lnTo>
                        <a:pt x="78" y="9"/>
                      </a:lnTo>
                      <a:lnTo>
                        <a:pt x="78" y="10"/>
                      </a:lnTo>
                      <a:lnTo>
                        <a:pt x="78" y="13"/>
                      </a:lnTo>
                      <a:lnTo>
                        <a:pt x="78" y="15"/>
                      </a:lnTo>
                      <a:lnTo>
                        <a:pt x="77" y="17"/>
                      </a:lnTo>
                      <a:lnTo>
                        <a:pt x="77" y="20"/>
                      </a:lnTo>
                      <a:lnTo>
                        <a:pt x="76" y="22"/>
                      </a:lnTo>
                      <a:lnTo>
                        <a:pt x="72" y="29"/>
                      </a:lnTo>
                      <a:lnTo>
                        <a:pt x="68" y="37"/>
                      </a:lnTo>
                      <a:lnTo>
                        <a:pt x="64" y="44"/>
                      </a:lnTo>
                      <a:lnTo>
                        <a:pt x="59" y="50"/>
                      </a:lnTo>
                      <a:lnTo>
                        <a:pt x="54" y="58"/>
                      </a:lnTo>
                      <a:lnTo>
                        <a:pt x="49" y="64"/>
                      </a:lnTo>
                      <a:lnTo>
                        <a:pt x="46" y="72"/>
                      </a:lnTo>
                      <a:lnTo>
                        <a:pt x="43" y="81"/>
                      </a:lnTo>
                      <a:lnTo>
                        <a:pt x="42" y="88"/>
                      </a:lnTo>
                      <a:lnTo>
                        <a:pt x="41" y="88"/>
                      </a:lnTo>
                      <a:lnTo>
                        <a:pt x="41" y="89"/>
                      </a:lnTo>
                      <a:lnTo>
                        <a:pt x="42" y="89"/>
                      </a:lnTo>
                      <a:lnTo>
                        <a:pt x="42" y="90"/>
                      </a:lnTo>
                      <a:lnTo>
                        <a:pt x="43" y="95"/>
                      </a:lnTo>
                      <a:lnTo>
                        <a:pt x="47" y="107"/>
                      </a:lnTo>
                      <a:lnTo>
                        <a:pt x="47" y="119"/>
                      </a:lnTo>
                      <a:lnTo>
                        <a:pt x="43" y="130"/>
                      </a:lnTo>
                      <a:lnTo>
                        <a:pt x="38" y="140"/>
                      </a:lnTo>
                      <a:lnTo>
                        <a:pt x="30" y="150"/>
                      </a:lnTo>
                      <a:lnTo>
                        <a:pt x="21" y="158"/>
                      </a:lnTo>
                      <a:lnTo>
                        <a:pt x="12" y="166"/>
                      </a:lnTo>
                      <a:lnTo>
                        <a:pt x="2" y="171"/>
                      </a:lnTo>
                      <a:lnTo>
                        <a:pt x="1" y="172"/>
                      </a:lnTo>
                      <a:lnTo>
                        <a:pt x="1" y="173"/>
                      </a:lnTo>
                      <a:lnTo>
                        <a:pt x="0" y="174"/>
                      </a:lnTo>
                      <a:lnTo>
                        <a:pt x="0" y="175"/>
                      </a:lnTo>
                      <a:lnTo>
                        <a:pt x="0" y="176"/>
                      </a:lnTo>
                      <a:lnTo>
                        <a:pt x="1" y="177"/>
                      </a:lnTo>
                      <a:lnTo>
                        <a:pt x="1" y="178"/>
                      </a:lnTo>
                      <a:lnTo>
                        <a:pt x="2" y="179"/>
                      </a:lnTo>
                      <a:lnTo>
                        <a:pt x="3" y="179"/>
                      </a:lnTo>
                      <a:lnTo>
                        <a:pt x="4" y="179"/>
                      </a:lnTo>
                      <a:lnTo>
                        <a:pt x="5" y="179"/>
                      </a:lnTo>
                      <a:lnTo>
                        <a:pt x="6" y="179"/>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58" name="Freeform 91"/>
                <p:cNvSpPr>
                  <a:spLocks/>
                </p:cNvSpPr>
                <p:nvPr/>
              </p:nvSpPr>
              <p:spPr bwMode="auto">
                <a:xfrm>
                  <a:off x="452" y="2588"/>
                  <a:ext cx="252" cy="106"/>
                </a:xfrm>
                <a:custGeom>
                  <a:avLst/>
                  <a:gdLst>
                    <a:gd name="T0" fmla="*/ 10 w 252"/>
                    <a:gd name="T1" fmla="*/ 104 h 106"/>
                    <a:gd name="T2" fmla="*/ 22 w 252"/>
                    <a:gd name="T3" fmla="*/ 105 h 106"/>
                    <a:gd name="T4" fmla="*/ 35 w 252"/>
                    <a:gd name="T5" fmla="*/ 104 h 106"/>
                    <a:gd name="T6" fmla="*/ 47 w 252"/>
                    <a:gd name="T7" fmla="*/ 102 h 106"/>
                    <a:gd name="T8" fmla="*/ 63 w 252"/>
                    <a:gd name="T9" fmla="*/ 98 h 106"/>
                    <a:gd name="T10" fmla="*/ 81 w 252"/>
                    <a:gd name="T11" fmla="*/ 87 h 106"/>
                    <a:gd name="T12" fmla="*/ 94 w 252"/>
                    <a:gd name="T13" fmla="*/ 71 h 106"/>
                    <a:gd name="T14" fmla="*/ 105 w 252"/>
                    <a:gd name="T15" fmla="*/ 53 h 106"/>
                    <a:gd name="T16" fmla="*/ 118 w 252"/>
                    <a:gd name="T17" fmla="*/ 40 h 106"/>
                    <a:gd name="T18" fmla="*/ 137 w 252"/>
                    <a:gd name="T19" fmla="*/ 33 h 106"/>
                    <a:gd name="T20" fmla="*/ 155 w 252"/>
                    <a:gd name="T21" fmla="*/ 25 h 106"/>
                    <a:gd name="T22" fmla="*/ 171 w 252"/>
                    <a:gd name="T23" fmla="*/ 15 h 106"/>
                    <a:gd name="T24" fmla="*/ 183 w 252"/>
                    <a:gd name="T25" fmla="*/ 7 h 106"/>
                    <a:gd name="T26" fmla="*/ 181 w 252"/>
                    <a:gd name="T27" fmla="*/ 7 h 106"/>
                    <a:gd name="T28" fmla="*/ 184 w 252"/>
                    <a:gd name="T29" fmla="*/ 10 h 106"/>
                    <a:gd name="T30" fmla="*/ 187 w 252"/>
                    <a:gd name="T31" fmla="*/ 12 h 106"/>
                    <a:gd name="T32" fmla="*/ 190 w 252"/>
                    <a:gd name="T33" fmla="*/ 15 h 106"/>
                    <a:gd name="T34" fmla="*/ 192 w 252"/>
                    <a:gd name="T35" fmla="*/ 16 h 106"/>
                    <a:gd name="T36" fmla="*/ 204 w 252"/>
                    <a:gd name="T37" fmla="*/ 28 h 106"/>
                    <a:gd name="T38" fmla="*/ 217 w 252"/>
                    <a:gd name="T39" fmla="*/ 36 h 106"/>
                    <a:gd name="T40" fmla="*/ 232 w 252"/>
                    <a:gd name="T41" fmla="*/ 39 h 106"/>
                    <a:gd name="T42" fmla="*/ 247 w 252"/>
                    <a:gd name="T43" fmla="*/ 38 h 106"/>
                    <a:gd name="T44" fmla="*/ 249 w 252"/>
                    <a:gd name="T45" fmla="*/ 38 h 106"/>
                    <a:gd name="T46" fmla="*/ 251 w 252"/>
                    <a:gd name="T47" fmla="*/ 37 h 106"/>
                    <a:gd name="T48" fmla="*/ 251 w 252"/>
                    <a:gd name="T49" fmla="*/ 35 h 106"/>
                    <a:gd name="T50" fmla="*/ 251 w 252"/>
                    <a:gd name="T51" fmla="*/ 33 h 106"/>
                    <a:gd name="T52" fmla="*/ 250 w 252"/>
                    <a:gd name="T53" fmla="*/ 32 h 106"/>
                    <a:gd name="T54" fmla="*/ 248 w 252"/>
                    <a:gd name="T55" fmla="*/ 31 h 106"/>
                    <a:gd name="T56" fmla="*/ 243 w 252"/>
                    <a:gd name="T57" fmla="*/ 31 h 106"/>
                    <a:gd name="T58" fmla="*/ 236 w 252"/>
                    <a:gd name="T59" fmla="*/ 32 h 106"/>
                    <a:gd name="T60" fmla="*/ 229 w 252"/>
                    <a:gd name="T61" fmla="*/ 32 h 106"/>
                    <a:gd name="T62" fmla="*/ 221 w 252"/>
                    <a:gd name="T63" fmla="*/ 30 h 106"/>
                    <a:gd name="T64" fmla="*/ 213 w 252"/>
                    <a:gd name="T65" fmla="*/ 26 h 106"/>
                    <a:gd name="T66" fmla="*/ 206 w 252"/>
                    <a:gd name="T67" fmla="*/ 19 h 106"/>
                    <a:gd name="T68" fmla="*/ 200 w 252"/>
                    <a:gd name="T69" fmla="*/ 13 h 106"/>
                    <a:gd name="T70" fmla="*/ 192 w 252"/>
                    <a:gd name="T71" fmla="*/ 6 h 106"/>
                    <a:gd name="T72" fmla="*/ 183 w 252"/>
                    <a:gd name="T73" fmla="*/ 0 h 106"/>
                    <a:gd name="T74" fmla="*/ 181 w 252"/>
                    <a:gd name="T75" fmla="*/ 0 h 106"/>
                    <a:gd name="T76" fmla="*/ 174 w 252"/>
                    <a:gd name="T77" fmla="*/ 3 h 106"/>
                    <a:gd name="T78" fmla="*/ 166 w 252"/>
                    <a:gd name="T79" fmla="*/ 8 h 106"/>
                    <a:gd name="T80" fmla="*/ 150 w 252"/>
                    <a:gd name="T81" fmla="*/ 17 h 106"/>
                    <a:gd name="T82" fmla="*/ 133 w 252"/>
                    <a:gd name="T83" fmla="*/ 26 h 106"/>
                    <a:gd name="T84" fmla="*/ 114 w 252"/>
                    <a:gd name="T85" fmla="*/ 34 h 106"/>
                    <a:gd name="T86" fmla="*/ 105 w 252"/>
                    <a:gd name="T87" fmla="*/ 37 h 106"/>
                    <a:gd name="T88" fmla="*/ 103 w 252"/>
                    <a:gd name="T89" fmla="*/ 39 h 106"/>
                    <a:gd name="T90" fmla="*/ 101 w 252"/>
                    <a:gd name="T91" fmla="*/ 41 h 106"/>
                    <a:gd name="T92" fmla="*/ 96 w 252"/>
                    <a:gd name="T93" fmla="*/ 51 h 106"/>
                    <a:gd name="T94" fmla="*/ 87 w 252"/>
                    <a:gd name="T95" fmla="*/ 67 h 106"/>
                    <a:gd name="T96" fmla="*/ 74 w 252"/>
                    <a:gd name="T97" fmla="*/ 81 h 106"/>
                    <a:gd name="T98" fmla="*/ 59 w 252"/>
                    <a:gd name="T99" fmla="*/ 91 h 106"/>
                    <a:gd name="T100" fmla="*/ 44 w 252"/>
                    <a:gd name="T101" fmla="*/ 95 h 106"/>
                    <a:gd name="T102" fmla="*/ 33 w 252"/>
                    <a:gd name="T103" fmla="*/ 95 h 106"/>
                    <a:gd name="T104" fmla="*/ 22 w 252"/>
                    <a:gd name="T105" fmla="*/ 97 h 106"/>
                    <a:gd name="T106" fmla="*/ 11 w 252"/>
                    <a:gd name="T107" fmla="*/ 97 h 106"/>
                    <a:gd name="T108" fmla="*/ 4 w 252"/>
                    <a:gd name="T109" fmla="*/ 96 h 106"/>
                    <a:gd name="T110" fmla="*/ 2 w 252"/>
                    <a:gd name="T111" fmla="*/ 96 h 106"/>
                    <a:gd name="T112" fmla="*/ 1 w 252"/>
                    <a:gd name="T113" fmla="*/ 98 h 106"/>
                    <a:gd name="T114" fmla="*/ 0 w 252"/>
                    <a:gd name="T115" fmla="*/ 100 h 106"/>
                    <a:gd name="T116" fmla="*/ 1 w 252"/>
                    <a:gd name="T117" fmla="*/ 101 h 106"/>
                    <a:gd name="T118" fmla="*/ 3 w 252"/>
                    <a:gd name="T119" fmla="*/ 103 h 1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2"/>
                    <a:gd name="T181" fmla="*/ 0 h 106"/>
                    <a:gd name="T182" fmla="*/ 252 w 252"/>
                    <a:gd name="T183" fmla="*/ 106 h 1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2" h="106">
                      <a:moveTo>
                        <a:pt x="4" y="103"/>
                      </a:moveTo>
                      <a:lnTo>
                        <a:pt x="10" y="104"/>
                      </a:lnTo>
                      <a:lnTo>
                        <a:pt x="16" y="105"/>
                      </a:lnTo>
                      <a:lnTo>
                        <a:pt x="22" y="105"/>
                      </a:lnTo>
                      <a:lnTo>
                        <a:pt x="28" y="104"/>
                      </a:lnTo>
                      <a:lnTo>
                        <a:pt x="35" y="104"/>
                      </a:lnTo>
                      <a:lnTo>
                        <a:pt x="40" y="103"/>
                      </a:lnTo>
                      <a:lnTo>
                        <a:pt x="47" y="102"/>
                      </a:lnTo>
                      <a:lnTo>
                        <a:pt x="53" y="100"/>
                      </a:lnTo>
                      <a:lnTo>
                        <a:pt x="63" y="98"/>
                      </a:lnTo>
                      <a:lnTo>
                        <a:pt x="73" y="93"/>
                      </a:lnTo>
                      <a:lnTo>
                        <a:pt x="81" y="87"/>
                      </a:lnTo>
                      <a:lnTo>
                        <a:pt x="88" y="79"/>
                      </a:lnTo>
                      <a:lnTo>
                        <a:pt x="94" y="71"/>
                      </a:lnTo>
                      <a:lnTo>
                        <a:pt x="100" y="62"/>
                      </a:lnTo>
                      <a:lnTo>
                        <a:pt x="105" y="53"/>
                      </a:lnTo>
                      <a:lnTo>
                        <a:pt x="110" y="44"/>
                      </a:lnTo>
                      <a:lnTo>
                        <a:pt x="118" y="40"/>
                      </a:lnTo>
                      <a:lnTo>
                        <a:pt x="128" y="37"/>
                      </a:lnTo>
                      <a:lnTo>
                        <a:pt x="137" y="33"/>
                      </a:lnTo>
                      <a:lnTo>
                        <a:pt x="146" y="28"/>
                      </a:lnTo>
                      <a:lnTo>
                        <a:pt x="155" y="25"/>
                      </a:lnTo>
                      <a:lnTo>
                        <a:pt x="163" y="19"/>
                      </a:lnTo>
                      <a:lnTo>
                        <a:pt x="171" y="15"/>
                      </a:lnTo>
                      <a:lnTo>
                        <a:pt x="180" y="8"/>
                      </a:lnTo>
                      <a:lnTo>
                        <a:pt x="183" y="7"/>
                      </a:lnTo>
                      <a:lnTo>
                        <a:pt x="180" y="7"/>
                      </a:lnTo>
                      <a:lnTo>
                        <a:pt x="181" y="7"/>
                      </a:lnTo>
                      <a:lnTo>
                        <a:pt x="183" y="9"/>
                      </a:lnTo>
                      <a:lnTo>
                        <a:pt x="184" y="10"/>
                      </a:lnTo>
                      <a:lnTo>
                        <a:pt x="186" y="11"/>
                      </a:lnTo>
                      <a:lnTo>
                        <a:pt x="187" y="12"/>
                      </a:lnTo>
                      <a:lnTo>
                        <a:pt x="188" y="13"/>
                      </a:lnTo>
                      <a:lnTo>
                        <a:pt x="190" y="15"/>
                      </a:lnTo>
                      <a:lnTo>
                        <a:pt x="191" y="16"/>
                      </a:lnTo>
                      <a:lnTo>
                        <a:pt x="192" y="16"/>
                      </a:lnTo>
                      <a:lnTo>
                        <a:pt x="198" y="23"/>
                      </a:lnTo>
                      <a:lnTo>
                        <a:pt x="204" y="28"/>
                      </a:lnTo>
                      <a:lnTo>
                        <a:pt x="211" y="32"/>
                      </a:lnTo>
                      <a:lnTo>
                        <a:pt x="217" y="36"/>
                      </a:lnTo>
                      <a:lnTo>
                        <a:pt x="224" y="38"/>
                      </a:lnTo>
                      <a:lnTo>
                        <a:pt x="232" y="39"/>
                      </a:lnTo>
                      <a:lnTo>
                        <a:pt x="239" y="40"/>
                      </a:lnTo>
                      <a:lnTo>
                        <a:pt x="247" y="38"/>
                      </a:lnTo>
                      <a:lnTo>
                        <a:pt x="248" y="38"/>
                      </a:lnTo>
                      <a:lnTo>
                        <a:pt x="249" y="38"/>
                      </a:lnTo>
                      <a:lnTo>
                        <a:pt x="250" y="37"/>
                      </a:lnTo>
                      <a:lnTo>
                        <a:pt x="251" y="37"/>
                      </a:lnTo>
                      <a:lnTo>
                        <a:pt x="251" y="36"/>
                      </a:lnTo>
                      <a:lnTo>
                        <a:pt x="251" y="35"/>
                      </a:lnTo>
                      <a:lnTo>
                        <a:pt x="251" y="34"/>
                      </a:lnTo>
                      <a:lnTo>
                        <a:pt x="251" y="33"/>
                      </a:lnTo>
                      <a:lnTo>
                        <a:pt x="250" y="33"/>
                      </a:lnTo>
                      <a:lnTo>
                        <a:pt x="250" y="32"/>
                      </a:lnTo>
                      <a:lnTo>
                        <a:pt x="249" y="32"/>
                      </a:lnTo>
                      <a:lnTo>
                        <a:pt x="248" y="31"/>
                      </a:lnTo>
                      <a:lnTo>
                        <a:pt x="247" y="31"/>
                      </a:lnTo>
                      <a:lnTo>
                        <a:pt x="243" y="31"/>
                      </a:lnTo>
                      <a:lnTo>
                        <a:pt x="239" y="32"/>
                      </a:lnTo>
                      <a:lnTo>
                        <a:pt x="236" y="32"/>
                      </a:lnTo>
                      <a:lnTo>
                        <a:pt x="232" y="32"/>
                      </a:lnTo>
                      <a:lnTo>
                        <a:pt x="229" y="32"/>
                      </a:lnTo>
                      <a:lnTo>
                        <a:pt x="225" y="31"/>
                      </a:lnTo>
                      <a:lnTo>
                        <a:pt x="221" y="30"/>
                      </a:lnTo>
                      <a:lnTo>
                        <a:pt x="217" y="28"/>
                      </a:lnTo>
                      <a:lnTo>
                        <a:pt x="213" y="26"/>
                      </a:lnTo>
                      <a:lnTo>
                        <a:pt x="210" y="23"/>
                      </a:lnTo>
                      <a:lnTo>
                        <a:pt x="206" y="19"/>
                      </a:lnTo>
                      <a:lnTo>
                        <a:pt x="203" y="16"/>
                      </a:lnTo>
                      <a:lnTo>
                        <a:pt x="200" y="13"/>
                      </a:lnTo>
                      <a:lnTo>
                        <a:pt x="196" y="9"/>
                      </a:lnTo>
                      <a:lnTo>
                        <a:pt x="192" y="6"/>
                      </a:lnTo>
                      <a:lnTo>
                        <a:pt x="188" y="4"/>
                      </a:lnTo>
                      <a:lnTo>
                        <a:pt x="183" y="0"/>
                      </a:lnTo>
                      <a:lnTo>
                        <a:pt x="182" y="0"/>
                      </a:lnTo>
                      <a:lnTo>
                        <a:pt x="181" y="0"/>
                      </a:lnTo>
                      <a:lnTo>
                        <a:pt x="180" y="0"/>
                      </a:lnTo>
                      <a:lnTo>
                        <a:pt x="174" y="3"/>
                      </a:lnTo>
                      <a:lnTo>
                        <a:pt x="175" y="3"/>
                      </a:lnTo>
                      <a:lnTo>
                        <a:pt x="166" y="8"/>
                      </a:lnTo>
                      <a:lnTo>
                        <a:pt x="159" y="13"/>
                      </a:lnTo>
                      <a:lnTo>
                        <a:pt x="150" y="17"/>
                      </a:lnTo>
                      <a:lnTo>
                        <a:pt x="141" y="22"/>
                      </a:lnTo>
                      <a:lnTo>
                        <a:pt x="133" y="26"/>
                      </a:lnTo>
                      <a:lnTo>
                        <a:pt x="124" y="30"/>
                      </a:lnTo>
                      <a:lnTo>
                        <a:pt x="114" y="34"/>
                      </a:lnTo>
                      <a:lnTo>
                        <a:pt x="106" y="37"/>
                      </a:lnTo>
                      <a:lnTo>
                        <a:pt x="105" y="37"/>
                      </a:lnTo>
                      <a:lnTo>
                        <a:pt x="104" y="38"/>
                      </a:lnTo>
                      <a:lnTo>
                        <a:pt x="103" y="39"/>
                      </a:lnTo>
                      <a:lnTo>
                        <a:pt x="102" y="40"/>
                      </a:lnTo>
                      <a:lnTo>
                        <a:pt x="101" y="41"/>
                      </a:lnTo>
                      <a:lnTo>
                        <a:pt x="101" y="42"/>
                      </a:lnTo>
                      <a:lnTo>
                        <a:pt x="96" y="51"/>
                      </a:lnTo>
                      <a:lnTo>
                        <a:pt x="92" y="59"/>
                      </a:lnTo>
                      <a:lnTo>
                        <a:pt x="87" y="67"/>
                      </a:lnTo>
                      <a:lnTo>
                        <a:pt x="81" y="74"/>
                      </a:lnTo>
                      <a:lnTo>
                        <a:pt x="74" y="81"/>
                      </a:lnTo>
                      <a:lnTo>
                        <a:pt x="66" y="87"/>
                      </a:lnTo>
                      <a:lnTo>
                        <a:pt x="59" y="91"/>
                      </a:lnTo>
                      <a:lnTo>
                        <a:pt x="49" y="95"/>
                      </a:lnTo>
                      <a:lnTo>
                        <a:pt x="44" y="95"/>
                      </a:lnTo>
                      <a:lnTo>
                        <a:pt x="38" y="95"/>
                      </a:lnTo>
                      <a:lnTo>
                        <a:pt x="33" y="95"/>
                      </a:lnTo>
                      <a:lnTo>
                        <a:pt x="27" y="96"/>
                      </a:lnTo>
                      <a:lnTo>
                        <a:pt x="22" y="97"/>
                      </a:lnTo>
                      <a:lnTo>
                        <a:pt x="16" y="97"/>
                      </a:lnTo>
                      <a:lnTo>
                        <a:pt x="11" y="97"/>
                      </a:lnTo>
                      <a:lnTo>
                        <a:pt x="5" y="96"/>
                      </a:lnTo>
                      <a:lnTo>
                        <a:pt x="4" y="96"/>
                      </a:lnTo>
                      <a:lnTo>
                        <a:pt x="3" y="96"/>
                      </a:lnTo>
                      <a:lnTo>
                        <a:pt x="2" y="96"/>
                      </a:lnTo>
                      <a:lnTo>
                        <a:pt x="2" y="97"/>
                      </a:lnTo>
                      <a:lnTo>
                        <a:pt x="1" y="98"/>
                      </a:lnTo>
                      <a:lnTo>
                        <a:pt x="0" y="99"/>
                      </a:lnTo>
                      <a:lnTo>
                        <a:pt x="0" y="100"/>
                      </a:lnTo>
                      <a:lnTo>
                        <a:pt x="1" y="101"/>
                      </a:lnTo>
                      <a:lnTo>
                        <a:pt x="2" y="102"/>
                      </a:lnTo>
                      <a:lnTo>
                        <a:pt x="3" y="103"/>
                      </a:lnTo>
                      <a:lnTo>
                        <a:pt x="4" y="103"/>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59" name="Freeform 92"/>
                <p:cNvSpPr>
                  <a:spLocks/>
                </p:cNvSpPr>
                <p:nvPr/>
              </p:nvSpPr>
              <p:spPr bwMode="auto">
                <a:xfrm>
                  <a:off x="258" y="2558"/>
                  <a:ext cx="255" cy="390"/>
                </a:xfrm>
                <a:custGeom>
                  <a:avLst/>
                  <a:gdLst>
                    <a:gd name="T0" fmla="*/ 239 w 255"/>
                    <a:gd name="T1" fmla="*/ 14 h 390"/>
                    <a:gd name="T2" fmla="*/ 231 w 255"/>
                    <a:gd name="T3" fmla="*/ 35 h 390"/>
                    <a:gd name="T4" fmla="*/ 224 w 255"/>
                    <a:gd name="T5" fmla="*/ 58 h 390"/>
                    <a:gd name="T6" fmla="*/ 207 w 255"/>
                    <a:gd name="T7" fmla="*/ 90 h 390"/>
                    <a:gd name="T8" fmla="*/ 182 w 255"/>
                    <a:gd name="T9" fmla="*/ 116 h 390"/>
                    <a:gd name="T10" fmla="*/ 157 w 255"/>
                    <a:gd name="T11" fmla="*/ 139 h 390"/>
                    <a:gd name="T12" fmla="*/ 135 w 255"/>
                    <a:gd name="T13" fmla="*/ 157 h 390"/>
                    <a:gd name="T14" fmla="*/ 111 w 255"/>
                    <a:gd name="T15" fmla="*/ 175 h 390"/>
                    <a:gd name="T16" fmla="*/ 90 w 255"/>
                    <a:gd name="T17" fmla="*/ 192 h 390"/>
                    <a:gd name="T18" fmla="*/ 75 w 255"/>
                    <a:gd name="T19" fmla="*/ 212 h 390"/>
                    <a:gd name="T20" fmla="*/ 68 w 255"/>
                    <a:gd name="T21" fmla="*/ 235 h 390"/>
                    <a:gd name="T22" fmla="*/ 65 w 255"/>
                    <a:gd name="T23" fmla="*/ 269 h 390"/>
                    <a:gd name="T24" fmla="*/ 61 w 255"/>
                    <a:gd name="T25" fmla="*/ 302 h 390"/>
                    <a:gd name="T26" fmla="*/ 52 w 255"/>
                    <a:gd name="T27" fmla="*/ 330 h 390"/>
                    <a:gd name="T28" fmla="*/ 53 w 255"/>
                    <a:gd name="T29" fmla="*/ 329 h 390"/>
                    <a:gd name="T30" fmla="*/ 37 w 255"/>
                    <a:gd name="T31" fmla="*/ 333 h 390"/>
                    <a:gd name="T32" fmla="*/ 18 w 255"/>
                    <a:gd name="T33" fmla="*/ 347 h 390"/>
                    <a:gd name="T34" fmla="*/ 5 w 255"/>
                    <a:gd name="T35" fmla="*/ 366 h 390"/>
                    <a:gd name="T36" fmla="*/ 2 w 255"/>
                    <a:gd name="T37" fmla="*/ 373 h 390"/>
                    <a:gd name="T38" fmla="*/ 0 w 255"/>
                    <a:gd name="T39" fmla="*/ 381 h 390"/>
                    <a:gd name="T40" fmla="*/ 2 w 255"/>
                    <a:gd name="T41" fmla="*/ 387 h 390"/>
                    <a:gd name="T42" fmla="*/ 4 w 255"/>
                    <a:gd name="T43" fmla="*/ 388 h 390"/>
                    <a:gd name="T44" fmla="*/ 7 w 255"/>
                    <a:gd name="T45" fmla="*/ 389 h 390"/>
                    <a:gd name="T46" fmla="*/ 10 w 255"/>
                    <a:gd name="T47" fmla="*/ 388 h 390"/>
                    <a:gd name="T48" fmla="*/ 11 w 255"/>
                    <a:gd name="T49" fmla="*/ 386 h 390"/>
                    <a:gd name="T50" fmla="*/ 11 w 255"/>
                    <a:gd name="T51" fmla="*/ 383 h 390"/>
                    <a:gd name="T52" fmla="*/ 9 w 255"/>
                    <a:gd name="T53" fmla="*/ 377 h 390"/>
                    <a:gd name="T54" fmla="*/ 11 w 255"/>
                    <a:gd name="T55" fmla="*/ 370 h 390"/>
                    <a:gd name="T56" fmla="*/ 16 w 255"/>
                    <a:gd name="T57" fmla="*/ 362 h 390"/>
                    <a:gd name="T58" fmla="*/ 29 w 255"/>
                    <a:gd name="T59" fmla="*/ 348 h 390"/>
                    <a:gd name="T60" fmla="*/ 44 w 255"/>
                    <a:gd name="T61" fmla="*/ 339 h 390"/>
                    <a:gd name="T62" fmla="*/ 57 w 255"/>
                    <a:gd name="T63" fmla="*/ 336 h 390"/>
                    <a:gd name="T64" fmla="*/ 60 w 255"/>
                    <a:gd name="T65" fmla="*/ 332 h 390"/>
                    <a:gd name="T66" fmla="*/ 61 w 255"/>
                    <a:gd name="T67" fmla="*/ 331 h 390"/>
                    <a:gd name="T68" fmla="*/ 69 w 255"/>
                    <a:gd name="T69" fmla="*/ 302 h 390"/>
                    <a:gd name="T70" fmla="*/ 73 w 255"/>
                    <a:gd name="T71" fmla="*/ 265 h 390"/>
                    <a:gd name="T72" fmla="*/ 78 w 255"/>
                    <a:gd name="T73" fmla="*/ 228 h 390"/>
                    <a:gd name="T74" fmla="*/ 85 w 255"/>
                    <a:gd name="T75" fmla="*/ 211 h 390"/>
                    <a:gd name="T76" fmla="*/ 97 w 255"/>
                    <a:gd name="T77" fmla="*/ 196 h 390"/>
                    <a:gd name="T78" fmla="*/ 124 w 255"/>
                    <a:gd name="T79" fmla="*/ 175 h 390"/>
                    <a:gd name="T80" fmla="*/ 172 w 255"/>
                    <a:gd name="T81" fmla="*/ 137 h 390"/>
                    <a:gd name="T82" fmla="*/ 214 w 255"/>
                    <a:gd name="T83" fmla="*/ 93 h 390"/>
                    <a:gd name="T84" fmla="*/ 232 w 255"/>
                    <a:gd name="T85" fmla="*/ 61 h 390"/>
                    <a:gd name="T86" fmla="*/ 238 w 255"/>
                    <a:gd name="T87" fmla="*/ 39 h 390"/>
                    <a:gd name="T88" fmla="*/ 245 w 255"/>
                    <a:gd name="T89" fmla="*/ 18 h 390"/>
                    <a:gd name="T90" fmla="*/ 248 w 255"/>
                    <a:gd name="T91" fmla="*/ 14 h 390"/>
                    <a:gd name="T92" fmla="*/ 251 w 255"/>
                    <a:gd name="T93" fmla="*/ 10 h 390"/>
                    <a:gd name="T94" fmla="*/ 254 w 255"/>
                    <a:gd name="T95" fmla="*/ 7 h 390"/>
                    <a:gd name="T96" fmla="*/ 254 w 255"/>
                    <a:gd name="T97" fmla="*/ 4 h 390"/>
                    <a:gd name="T98" fmla="*/ 253 w 255"/>
                    <a:gd name="T99" fmla="*/ 1 h 390"/>
                    <a:gd name="T100" fmla="*/ 251 w 255"/>
                    <a:gd name="T101" fmla="*/ 0 h 390"/>
                    <a:gd name="T102" fmla="*/ 248 w 255"/>
                    <a:gd name="T103" fmla="*/ 1 h 3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5"/>
                    <a:gd name="T157" fmla="*/ 0 h 390"/>
                    <a:gd name="T158" fmla="*/ 255 w 255"/>
                    <a:gd name="T159" fmla="*/ 390 h 39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5" h="390">
                      <a:moveTo>
                        <a:pt x="247" y="2"/>
                      </a:moveTo>
                      <a:lnTo>
                        <a:pt x="242" y="8"/>
                      </a:lnTo>
                      <a:lnTo>
                        <a:pt x="239" y="14"/>
                      </a:lnTo>
                      <a:lnTo>
                        <a:pt x="235" y="20"/>
                      </a:lnTo>
                      <a:lnTo>
                        <a:pt x="233" y="28"/>
                      </a:lnTo>
                      <a:lnTo>
                        <a:pt x="231" y="35"/>
                      </a:lnTo>
                      <a:lnTo>
                        <a:pt x="229" y="43"/>
                      </a:lnTo>
                      <a:lnTo>
                        <a:pt x="227" y="51"/>
                      </a:lnTo>
                      <a:lnTo>
                        <a:pt x="224" y="58"/>
                      </a:lnTo>
                      <a:lnTo>
                        <a:pt x="220" y="69"/>
                      </a:lnTo>
                      <a:lnTo>
                        <a:pt x="214" y="80"/>
                      </a:lnTo>
                      <a:lnTo>
                        <a:pt x="207" y="90"/>
                      </a:lnTo>
                      <a:lnTo>
                        <a:pt x="199" y="98"/>
                      </a:lnTo>
                      <a:lnTo>
                        <a:pt x="191" y="107"/>
                      </a:lnTo>
                      <a:lnTo>
                        <a:pt x="182" y="116"/>
                      </a:lnTo>
                      <a:lnTo>
                        <a:pt x="173" y="124"/>
                      </a:lnTo>
                      <a:lnTo>
                        <a:pt x="165" y="133"/>
                      </a:lnTo>
                      <a:lnTo>
                        <a:pt x="157" y="139"/>
                      </a:lnTo>
                      <a:lnTo>
                        <a:pt x="149" y="145"/>
                      </a:lnTo>
                      <a:lnTo>
                        <a:pt x="142" y="151"/>
                      </a:lnTo>
                      <a:lnTo>
                        <a:pt x="135" y="157"/>
                      </a:lnTo>
                      <a:lnTo>
                        <a:pt x="126" y="163"/>
                      </a:lnTo>
                      <a:lnTo>
                        <a:pt x="118" y="169"/>
                      </a:lnTo>
                      <a:lnTo>
                        <a:pt x="111" y="175"/>
                      </a:lnTo>
                      <a:lnTo>
                        <a:pt x="103" y="180"/>
                      </a:lnTo>
                      <a:lnTo>
                        <a:pt x="96" y="186"/>
                      </a:lnTo>
                      <a:lnTo>
                        <a:pt x="90" y="192"/>
                      </a:lnTo>
                      <a:lnTo>
                        <a:pt x="85" y="198"/>
                      </a:lnTo>
                      <a:lnTo>
                        <a:pt x="80" y="205"/>
                      </a:lnTo>
                      <a:lnTo>
                        <a:pt x="75" y="212"/>
                      </a:lnTo>
                      <a:lnTo>
                        <a:pt x="72" y="218"/>
                      </a:lnTo>
                      <a:lnTo>
                        <a:pt x="69" y="226"/>
                      </a:lnTo>
                      <a:lnTo>
                        <a:pt x="68" y="235"/>
                      </a:lnTo>
                      <a:lnTo>
                        <a:pt x="66" y="247"/>
                      </a:lnTo>
                      <a:lnTo>
                        <a:pt x="66" y="257"/>
                      </a:lnTo>
                      <a:lnTo>
                        <a:pt x="65" y="269"/>
                      </a:lnTo>
                      <a:lnTo>
                        <a:pt x="64" y="281"/>
                      </a:lnTo>
                      <a:lnTo>
                        <a:pt x="63" y="292"/>
                      </a:lnTo>
                      <a:lnTo>
                        <a:pt x="61" y="302"/>
                      </a:lnTo>
                      <a:lnTo>
                        <a:pt x="58" y="313"/>
                      </a:lnTo>
                      <a:lnTo>
                        <a:pt x="53" y="324"/>
                      </a:lnTo>
                      <a:lnTo>
                        <a:pt x="52" y="330"/>
                      </a:lnTo>
                      <a:lnTo>
                        <a:pt x="53" y="328"/>
                      </a:lnTo>
                      <a:lnTo>
                        <a:pt x="51" y="330"/>
                      </a:lnTo>
                      <a:lnTo>
                        <a:pt x="53" y="329"/>
                      </a:lnTo>
                      <a:lnTo>
                        <a:pt x="51" y="329"/>
                      </a:lnTo>
                      <a:lnTo>
                        <a:pt x="43" y="331"/>
                      </a:lnTo>
                      <a:lnTo>
                        <a:pt x="37" y="333"/>
                      </a:lnTo>
                      <a:lnTo>
                        <a:pt x="30" y="337"/>
                      </a:lnTo>
                      <a:lnTo>
                        <a:pt x="24" y="342"/>
                      </a:lnTo>
                      <a:lnTo>
                        <a:pt x="18" y="347"/>
                      </a:lnTo>
                      <a:lnTo>
                        <a:pt x="13" y="353"/>
                      </a:lnTo>
                      <a:lnTo>
                        <a:pt x="9" y="359"/>
                      </a:lnTo>
                      <a:lnTo>
                        <a:pt x="5" y="366"/>
                      </a:lnTo>
                      <a:lnTo>
                        <a:pt x="4" y="368"/>
                      </a:lnTo>
                      <a:lnTo>
                        <a:pt x="3" y="370"/>
                      </a:lnTo>
                      <a:lnTo>
                        <a:pt x="2" y="373"/>
                      </a:lnTo>
                      <a:lnTo>
                        <a:pt x="1" y="375"/>
                      </a:lnTo>
                      <a:lnTo>
                        <a:pt x="1" y="378"/>
                      </a:lnTo>
                      <a:lnTo>
                        <a:pt x="0" y="381"/>
                      </a:lnTo>
                      <a:lnTo>
                        <a:pt x="0" y="384"/>
                      </a:lnTo>
                      <a:lnTo>
                        <a:pt x="1" y="387"/>
                      </a:lnTo>
                      <a:lnTo>
                        <a:pt x="2" y="387"/>
                      </a:lnTo>
                      <a:lnTo>
                        <a:pt x="3" y="387"/>
                      </a:lnTo>
                      <a:lnTo>
                        <a:pt x="4" y="387"/>
                      </a:lnTo>
                      <a:lnTo>
                        <a:pt x="4" y="388"/>
                      </a:lnTo>
                      <a:lnTo>
                        <a:pt x="5" y="389"/>
                      </a:lnTo>
                      <a:lnTo>
                        <a:pt x="6" y="389"/>
                      </a:lnTo>
                      <a:lnTo>
                        <a:pt x="7" y="389"/>
                      </a:lnTo>
                      <a:lnTo>
                        <a:pt x="8" y="389"/>
                      </a:lnTo>
                      <a:lnTo>
                        <a:pt x="9" y="389"/>
                      </a:lnTo>
                      <a:lnTo>
                        <a:pt x="10" y="388"/>
                      </a:lnTo>
                      <a:lnTo>
                        <a:pt x="11" y="388"/>
                      </a:lnTo>
                      <a:lnTo>
                        <a:pt x="11" y="387"/>
                      </a:lnTo>
                      <a:lnTo>
                        <a:pt x="11" y="386"/>
                      </a:lnTo>
                      <a:lnTo>
                        <a:pt x="11" y="385"/>
                      </a:lnTo>
                      <a:lnTo>
                        <a:pt x="11" y="384"/>
                      </a:lnTo>
                      <a:lnTo>
                        <a:pt x="11" y="383"/>
                      </a:lnTo>
                      <a:lnTo>
                        <a:pt x="10" y="381"/>
                      </a:lnTo>
                      <a:lnTo>
                        <a:pt x="9" y="379"/>
                      </a:lnTo>
                      <a:lnTo>
                        <a:pt x="9" y="377"/>
                      </a:lnTo>
                      <a:lnTo>
                        <a:pt x="10" y="375"/>
                      </a:lnTo>
                      <a:lnTo>
                        <a:pt x="10" y="372"/>
                      </a:lnTo>
                      <a:lnTo>
                        <a:pt x="11" y="370"/>
                      </a:lnTo>
                      <a:lnTo>
                        <a:pt x="12" y="369"/>
                      </a:lnTo>
                      <a:lnTo>
                        <a:pt x="13" y="367"/>
                      </a:lnTo>
                      <a:lnTo>
                        <a:pt x="16" y="362"/>
                      </a:lnTo>
                      <a:lnTo>
                        <a:pt x="20" y="357"/>
                      </a:lnTo>
                      <a:lnTo>
                        <a:pt x="24" y="352"/>
                      </a:lnTo>
                      <a:lnTo>
                        <a:pt x="29" y="348"/>
                      </a:lnTo>
                      <a:lnTo>
                        <a:pt x="34" y="344"/>
                      </a:lnTo>
                      <a:lnTo>
                        <a:pt x="38" y="341"/>
                      </a:lnTo>
                      <a:lnTo>
                        <a:pt x="44" y="339"/>
                      </a:lnTo>
                      <a:lnTo>
                        <a:pt x="51" y="337"/>
                      </a:lnTo>
                      <a:lnTo>
                        <a:pt x="56" y="336"/>
                      </a:lnTo>
                      <a:lnTo>
                        <a:pt x="57" y="336"/>
                      </a:lnTo>
                      <a:lnTo>
                        <a:pt x="57" y="335"/>
                      </a:lnTo>
                      <a:lnTo>
                        <a:pt x="58" y="335"/>
                      </a:lnTo>
                      <a:lnTo>
                        <a:pt x="60" y="332"/>
                      </a:lnTo>
                      <a:lnTo>
                        <a:pt x="60" y="331"/>
                      </a:lnTo>
                      <a:lnTo>
                        <a:pt x="61" y="331"/>
                      </a:lnTo>
                      <a:lnTo>
                        <a:pt x="61" y="326"/>
                      </a:lnTo>
                      <a:lnTo>
                        <a:pt x="65" y="314"/>
                      </a:lnTo>
                      <a:lnTo>
                        <a:pt x="69" y="302"/>
                      </a:lnTo>
                      <a:lnTo>
                        <a:pt x="71" y="291"/>
                      </a:lnTo>
                      <a:lnTo>
                        <a:pt x="72" y="278"/>
                      </a:lnTo>
                      <a:lnTo>
                        <a:pt x="73" y="265"/>
                      </a:lnTo>
                      <a:lnTo>
                        <a:pt x="74" y="253"/>
                      </a:lnTo>
                      <a:lnTo>
                        <a:pt x="75" y="241"/>
                      </a:lnTo>
                      <a:lnTo>
                        <a:pt x="78" y="228"/>
                      </a:lnTo>
                      <a:lnTo>
                        <a:pt x="80" y="222"/>
                      </a:lnTo>
                      <a:lnTo>
                        <a:pt x="82" y="216"/>
                      </a:lnTo>
                      <a:lnTo>
                        <a:pt x="85" y="211"/>
                      </a:lnTo>
                      <a:lnTo>
                        <a:pt x="89" y="206"/>
                      </a:lnTo>
                      <a:lnTo>
                        <a:pt x="92" y="201"/>
                      </a:lnTo>
                      <a:lnTo>
                        <a:pt x="97" y="196"/>
                      </a:lnTo>
                      <a:lnTo>
                        <a:pt x="102" y="191"/>
                      </a:lnTo>
                      <a:lnTo>
                        <a:pt x="108" y="187"/>
                      </a:lnTo>
                      <a:lnTo>
                        <a:pt x="124" y="175"/>
                      </a:lnTo>
                      <a:lnTo>
                        <a:pt x="140" y="163"/>
                      </a:lnTo>
                      <a:lnTo>
                        <a:pt x="157" y="150"/>
                      </a:lnTo>
                      <a:lnTo>
                        <a:pt x="172" y="137"/>
                      </a:lnTo>
                      <a:lnTo>
                        <a:pt x="187" y="124"/>
                      </a:lnTo>
                      <a:lnTo>
                        <a:pt x="200" y="109"/>
                      </a:lnTo>
                      <a:lnTo>
                        <a:pt x="214" y="93"/>
                      </a:lnTo>
                      <a:lnTo>
                        <a:pt x="225" y="75"/>
                      </a:lnTo>
                      <a:lnTo>
                        <a:pt x="229" y="68"/>
                      </a:lnTo>
                      <a:lnTo>
                        <a:pt x="232" y="61"/>
                      </a:lnTo>
                      <a:lnTo>
                        <a:pt x="235" y="54"/>
                      </a:lnTo>
                      <a:lnTo>
                        <a:pt x="237" y="47"/>
                      </a:lnTo>
                      <a:lnTo>
                        <a:pt x="238" y="39"/>
                      </a:lnTo>
                      <a:lnTo>
                        <a:pt x="240" y="32"/>
                      </a:lnTo>
                      <a:lnTo>
                        <a:pt x="242" y="24"/>
                      </a:lnTo>
                      <a:lnTo>
                        <a:pt x="245" y="18"/>
                      </a:lnTo>
                      <a:lnTo>
                        <a:pt x="246" y="16"/>
                      </a:lnTo>
                      <a:lnTo>
                        <a:pt x="246" y="15"/>
                      </a:lnTo>
                      <a:lnTo>
                        <a:pt x="248" y="14"/>
                      </a:lnTo>
                      <a:lnTo>
                        <a:pt x="249" y="13"/>
                      </a:lnTo>
                      <a:lnTo>
                        <a:pt x="250" y="11"/>
                      </a:lnTo>
                      <a:lnTo>
                        <a:pt x="251" y="10"/>
                      </a:lnTo>
                      <a:lnTo>
                        <a:pt x="252" y="9"/>
                      </a:lnTo>
                      <a:lnTo>
                        <a:pt x="253" y="7"/>
                      </a:lnTo>
                      <a:lnTo>
                        <a:pt x="254" y="7"/>
                      </a:lnTo>
                      <a:lnTo>
                        <a:pt x="254" y="6"/>
                      </a:lnTo>
                      <a:lnTo>
                        <a:pt x="254" y="5"/>
                      </a:lnTo>
                      <a:lnTo>
                        <a:pt x="254" y="4"/>
                      </a:lnTo>
                      <a:lnTo>
                        <a:pt x="254" y="3"/>
                      </a:lnTo>
                      <a:lnTo>
                        <a:pt x="253" y="2"/>
                      </a:lnTo>
                      <a:lnTo>
                        <a:pt x="253" y="1"/>
                      </a:lnTo>
                      <a:lnTo>
                        <a:pt x="252" y="1"/>
                      </a:lnTo>
                      <a:lnTo>
                        <a:pt x="251" y="1"/>
                      </a:lnTo>
                      <a:lnTo>
                        <a:pt x="251" y="0"/>
                      </a:lnTo>
                      <a:lnTo>
                        <a:pt x="250" y="0"/>
                      </a:lnTo>
                      <a:lnTo>
                        <a:pt x="249" y="0"/>
                      </a:lnTo>
                      <a:lnTo>
                        <a:pt x="248" y="1"/>
                      </a:lnTo>
                      <a:lnTo>
                        <a:pt x="247" y="1"/>
                      </a:lnTo>
                      <a:lnTo>
                        <a:pt x="247" y="2"/>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60" name="Freeform 93"/>
                <p:cNvSpPr>
                  <a:spLocks/>
                </p:cNvSpPr>
                <p:nvPr/>
              </p:nvSpPr>
              <p:spPr bwMode="auto">
                <a:xfrm>
                  <a:off x="1049" y="3072"/>
                  <a:ext cx="56" cy="85"/>
                </a:xfrm>
                <a:custGeom>
                  <a:avLst/>
                  <a:gdLst>
                    <a:gd name="T0" fmla="*/ 1 w 56"/>
                    <a:gd name="T1" fmla="*/ 3 h 85"/>
                    <a:gd name="T2" fmla="*/ 4 w 56"/>
                    <a:gd name="T3" fmla="*/ 11 h 85"/>
                    <a:gd name="T4" fmla="*/ 8 w 56"/>
                    <a:gd name="T5" fmla="*/ 18 h 85"/>
                    <a:gd name="T6" fmla="*/ 11 w 56"/>
                    <a:gd name="T7" fmla="*/ 24 h 85"/>
                    <a:gd name="T8" fmla="*/ 15 w 56"/>
                    <a:gd name="T9" fmla="*/ 30 h 85"/>
                    <a:gd name="T10" fmla="*/ 20 w 56"/>
                    <a:gd name="T11" fmla="*/ 38 h 85"/>
                    <a:gd name="T12" fmla="*/ 25 w 56"/>
                    <a:gd name="T13" fmla="*/ 43 h 85"/>
                    <a:gd name="T14" fmla="*/ 30 w 56"/>
                    <a:gd name="T15" fmla="*/ 49 h 85"/>
                    <a:gd name="T16" fmla="*/ 36 w 56"/>
                    <a:gd name="T17" fmla="*/ 55 h 85"/>
                    <a:gd name="T18" fmla="*/ 39 w 56"/>
                    <a:gd name="T19" fmla="*/ 58 h 85"/>
                    <a:gd name="T20" fmla="*/ 41 w 56"/>
                    <a:gd name="T21" fmla="*/ 61 h 85"/>
                    <a:gd name="T22" fmla="*/ 43 w 56"/>
                    <a:gd name="T23" fmla="*/ 64 h 85"/>
                    <a:gd name="T24" fmla="*/ 45 w 56"/>
                    <a:gd name="T25" fmla="*/ 69 h 85"/>
                    <a:gd name="T26" fmla="*/ 47 w 56"/>
                    <a:gd name="T27" fmla="*/ 72 h 85"/>
                    <a:gd name="T28" fmla="*/ 48 w 56"/>
                    <a:gd name="T29" fmla="*/ 76 h 85"/>
                    <a:gd name="T30" fmla="*/ 50 w 56"/>
                    <a:gd name="T31" fmla="*/ 80 h 85"/>
                    <a:gd name="T32" fmla="*/ 52 w 56"/>
                    <a:gd name="T33" fmla="*/ 83 h 85"/>
                    <a:gd name="T34" fmla="*/ 53 w 56"/>
                    <a:gd name="T35" fmla="*/ 84 h 85"/>
                    <a:gd name="T36" fmla="*/ 54 w 56"/>
                    <a:gd name="T37" fmla="*/ 84 h 85"/>
                    <a:gd name="T38" fmla="*/ 54 w 56"/>
                    <a:gd name="T39" fmla="*/ 83 h 85"/>
                    <a:gd name="T40" fmla="*/ 55 w 56"/>
                    <a:gd name="T41" fmla="*/ 83 h 85"/>
                    <a:gd name="T42" fmla="*/ 55 w 56"/>
                    <a:gd name="T43" fmla="*/ 82 h 85"/>
                    <a:gd name="T44" fmla="*/ 55 w 56"/>
                    <a:gd name="T45" fmla="*/ 81 h 85"/>
                    <a:gd name="T46" fmla="*/ 55 w 56"/>
                    <a:gd name="T47" fmla="*/ 80 h 85"/>
                    <a:gd name="T48" fmla="*/ 52 w 56"/>
                    <a:gd name="T49" fmla="*/ 75 h 85"/>
                    <a:gd name="T50" fmla="*/ 48 w 56"/>
                    <a:gd name="T51" fmla="*/ 69 h 85"/>
                    <a:gd name="T52" fmla="*/ 45 w 56"/>
                    <a:gd name="T53" fmla="*/ 63 h 85"/>
                    <a:gd name="T54" fmla="*/ 41 w 56"/>
                    <a:gd name="T55" fmla="*/ 57 h 85"/>
                    <a:gd name="T56" fmla="*/ 38 w 56"/>
                    <a:gd name="T57" fmla="*/ 52 h 85"/>
                    <a:gd name="T58" fmla="*/ 34 w 56"/>
                    <a:gd name="T59" fmla="*/ 46 h 85"/>
                    <a:gd name="T60" fmla="*/ 30 w 56"/>
                    <a:gd name="T61" fmla="*/ 42 h 85"/>
                    <a:gd name="T62" fmla="*/ 25 w 56"/>
                    <a:gd name="T63" fmla="*/ 38 h 85"/>
                    <a:gd name="T64" fmla="*/ 21 w 56"/>
                    <a:gd name="T65" fmla="*/ 34 h 85"/>
                    <a:gd name="T66" fmla="*/ 18 w 56"/>
                    <a:gd name="T67" fmla="*/ 29 h 85"/>
                    <a:gd name="T68" fmla="*/ 15 w 56"/>
                    <a:gd name="T69" fmla="*/ 25 h 85"/>
                    <a:gd name="T70" fmla="*/ 13 w 56"/>
                    <a:gd name="T71" fmla="*/ 21 h 85"/>
                    <a:gd name="T72" fmla="*/ 10 w 56"/>
                    <a:gd name="T73" fmla="*/ 16 h 85"/>
                    <a:gd name="T74" fmla="*/ 8 w 56"/>
                    <a:gd name="T75" fmla="*/ 11 h 85"/>
                    <a:gd name="T76" fmla="*/ 6 w 56"/>
                    <a:gd name="T77" fmla="*/ 6 h 85"/>
                    <a:gd name="T78" fmla="*/ 3 w 56"/>
                    <a:gd name="T79" fmla="*/ 2 h 85"/>
                    <a:gd name="T80" fmla="*/ 3 w 56"/>
                    <a:gd name="T81" fmla="*/ 1 h 85"/>
                    <a:gd name="T82" fmla="*/ 3 w 56"/>
                    <a:gd name="T83" fmla="*/ 1 h 85"/>
                    <a:gd name="T84" fmla="*/ 3 w 56"/>
                    <a:gd name="T85" fmla="*/ 0 h 85"/>
                    <a:gd name="T86" fmla="*/ 2 w 56"/>
                    <a:gd name="T87" fmla="*/ 0 h 85"/>
                    <a:gd name="T88" fmla="*/ 2 w 56"/>
                    <a:gd name="T89" fmla="*/ 1 h 85"/>
                    <a:gd name="T90" fmla="*/ 1 w 56"/>
                    <a:gd name="T91" fmla="*/ 1 h 85"/>
                    <a:gd name="T92" fmla="*/ 1 w 56"/>
                    <a:gd name="T93" fmla="*/ 2 h 85"/>
                    <a:gd name="T94" fmla="*/ 0 w 56"/>
                    <a:gd name="T95" fmla="*/ 2 h 85"/>
                    <a:gd name="T96" fmla="*/ 0 w 56"/>
                    <a:gd name="T97" fmla="*/ 3 h 85"/>
                    <a:gd name="T98" fmla="*/ 1 w 56"/>
                    <a:gd name="T99" fmla="*/ 3 h 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85"/>
                    <a:gd name="T152" fmla="*/ 56 w 56"/>
                    <a:gd name="T153" fmla="*/ 85 h 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85">
                      <a:moveTo>
                        <a:pt x="1" y="3"/>
                      </a:moveTo>
                      <a:lnTo>
                        <a:pt x="4" y="11"/>
                      </a:lnTo>
                      <a:lnTo>
                        <a:pt x="8" y="18"/>
                      </a:lnTo>
                      <a:lnTo>
                        <a:pt x="11" y="24"/>
                      </a:lnTo>
                      <a:lnTo>
                        <a:pt x="15" y="30"/>
                      </a:lnTo>
                      <a:lnTo>
                        <a:pt x="20" y="38"/>
                      </a:lnTo>
                      <a:lnTo>
                        <a:pt x="25" y="43"/>
                      </a:lnTo>
                      <a:lnTo>
                        <a:pt x="30" y="49"/>
                      </a:lnTo>
                      <a:lnTo>
                        <a:pt x="36" y="55"/>
                      </a:lnTo>
                      <a:lnTo>
                        <a:pt x="39" y="58"/>
                      </a:lnTo>
                      <a:lnTo>
                        <a:pt x="41" y="61"/>
                      </a:lnTo>
                      <a:lnTo>
                        <a:pt x="43" y="64"/>
                      </a:lnTo>
                      <a:lnTo>
                        <a:pt x="45" y="69"/>
                      </a:lnTo>
                      <a:lnTo>
                        <a:pt x="47" y="72"/>
                      </a:lnTo>
                      <a:lnTo>
                        <a:pt x="48" y="76"/>
                      </a:lnTo>
                      <a:lnTo>
                        <a:pt x="50" y="80"/>
                      </a:lnTo>
                      <a:lnTo>
                        <a:pt x="52" y="83"/>
                      </a:lnTo>
                      <a:lnTo>
                        <a:pt x="53" y="84"/>
                      </a:lnTo>
                      <a:lnTo>
                        <a:pt x="54" y="84"/>
                      </a:lnTo>
                      <a:lnTo>
                        <a:pt x="54" y="83"/>
                      </a:lnTo>
                      <a:lnTo>
                        <a:pt x="55" y="83"/>
                      </a:lnTo>
                      <a:lnTo>
                        <a:pt x="55" y="82"/>
                      </a:lnTo>
                      <a:lnTo>
                        <a:pt x="55" y="81"/>
                      </a:lnTo>
                      <a:lnTo>
                        <a:pt x="55" y="80"/>
                      </a:lnTo>
                      <a:lnTo>
                        <a:pt x="52" y="75"/>
                      </a:lnTo>
                      <a:lnTo>
                        <a:pt x="48" y="69"/>
                      </a:lnTo>
                      <a:lnTo>
                        <a:pt x="45" y="63"/>
                      </a:lnTo>
                      <a:lnTo>
                        <a:pt x="41" y="57"/>
                      </a:lnTo>
                      <a:lnTo>
                        <a:pt x="38" y="52"/>
                      </a:lnTo>
                      <a:lnTo>
                        <a:pt x="34" y="46"/>
                      </a:lnTo>
                      <a:lnTo>
                        <a:pt x="30" y="42"/>
                      </a:lnTo>
                      <a:lnTo>
                        <a:pt x="25" y="38"/>
                      </a:lnTo>
                      <a:lnTo>
                        <a:pt x="21" y="34"/>
                      </a:lnTo>
                      <a:lnTo>
                        <a:pt x="18" y="29"/>
                      </a:lnTo>
                      <a:lnTo>
                        <a:pt x="15" y="25"/>
                      </a:lnTo>
                      <a:lnTo>
                        <a:pt x="13" y="21"/>
                      </a:lnTo>
                      <a:lnTo>
                        <a:pt x="10" y="16"/>
                      </a:lnTo>
                      <a:lnTo>
                        <a:pt x="8" y="11"/>
                      </a:lnTo>
                      <a:lnTo>
                        <a:pt x="6" y="6"/>
                      </a:lnTo>
                      <a:lnTo>
                        <a:pt x="3" y="2"/>
                      </a:lnTo>
                      <a:lnTo>
                        <a:pt x="3" y="1"/>
                      </a:lnTo>
                      <a:lnTo>
                        <a:pt x="3" y="0"/>
                      </a:lnTo>
                      <a:lnTo>
                        <a:pt x="2" y="0"/>
                      </a:lnTo>
                      <a:lnTo>
                        <a:pt x="2" y="1"/>
                      </a:lnTo>
                      <a:lnTo>
                        <a:pt x="1" y="1"/>
                      </a:lnTo>
                      <a:lnTo>
                        <a:pt x="1" y="2"/>
                      </a:lnTo>
                      <a:lnTo>
                        <a:pt x="0" y="2"/>
                      </a:lnTo>
                      <a:lnTo>
                        <a:pt x="0" y="3"/>
                      </a:lnTo>
                      <a:lnTo>
                        <a:pt x="1" y="3"/>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61" name="Freeform 94"/>
                <p:cNvSpPr>
                  <a:spLocks/>
                </p:cNvSpPr>
                <p:nvPr/>
              </p:nvSpPr>
              <p:spPr bwMode="auto">
                <a:xfrm>
                  <a:off x="1045" y="3167"/>
                  <a:ext cx="21" cy="68"/>
                </a:xfrm>
                <a:custGeom>
                  <a:avLst/>
                  <a:gdLst>
                    <a:gd name="T0" fmla="*/ 1 w 21"/>
                    <a:gd name="T1" fmla="*/ 3 h 68"/>
                    <a:gd name="T2" fmla="*/ 3 w 21"/>
                    <a:gd name="T3" fmla="*/ 7 h 68"/>
                    <a:gd name="T4" fmla="*/ 5 w 21"/>
                    <a:gd name="T5" fmla="*/ 10 h 68"/>
                    <a:gd name="T6" fmla="*/ 7 w 21"/>
                    <a:gd name="T7" fmla="*/ 14 h 68"/>
                    <a:gd name="T8" fmla="*/ 8 w 21"/>
                    <a:gd name="T9" fmla="*/ 18 h 68"/>
                    <a:gd name="T10" fmla="*/ 9 w 21"/>
                    <a:gd name="T11" fmla="*/ 23 h 68"/>
                    <a:gd name="T12" fmla="*/ 9 w 21"/>
                    <a:gd name="T13" fmla="*/ 28 h 68"/>
                    <a:gd name="T14" fmla="*/ 9 w 21"/>
                    <a:gd name="T15" fmla="*/ 33 h 68"/>
                    <a:gd name="T16" fmla="*/ 9 w 21"/>
                    <a:gd name="T17" fmla="*/ 37 h 68"/>
                    <a:gd name="T18" fmla="*/ 9 w 21"/>
                    <a:gd name="T19" fmla="*/ 41 h 68"/>
                    <a:gd name="T20" fmla="*/ 9 w 21"/>
                    <a:gd name="T21" fmla="*/ 45 h 68"/>
                    <a:gd name="T22" fmla="*/ 11 w 21"/>
                    <a:gd name="T23" fmla="*/ 49 h 68"/>
                    <a:gd name="T24" fmla="*/ 11 w 21"/>
                    <a:gd name="T25" fmla="*/ 52 h 68"/>
                    <a:gd name="T26" fmla="*/ 13 w 21"/>
                    <a:gd name="T27" fmla="*/ 57 h 68"/>
                    <a:gd name="T28" fmla="*/ 15 w 21"/>
                    <a:gd name="T29" fmla="*/ 60 h 68"/>
                    <a:gd name="T30" fmla="*/ 16 w 21"/>
                    <a:gd name="T31" fmla="*/ 63 h 68"/>
                    <a:gd name="T32" fmla="*/ 18 w 21"/>
                    <a:gd name="T33" fmla="*/ 66 h 68"/>
                    <a:gd name="T34" fmla="*/ 18 w 21"/>
                    <a:gd name="T35" fmla="*/ 67 h 68"/>
                    <a:gd name="T36" fmla="*/ 19 w 21"/>
                    <a:gd name="T37" fmla="*/ 67 h 68"/>
                    <a:gd name="T38" fmla="*/ 19 w 21"/>
                    <a:gd name="T39" fmla="*/ 67 h 68"/>
                    <a:gd name="T40" fmla="*/ 20 w 21"/>
                    <a:gd name="T41" fmla="*/ 67 h 68"/>
                    <a:gd name="T42" fmla="*/ 20 w 21"/>
                    <a:gd name="T43" fmla="*/ 66 h 68"/>
                    <a:gd name="T44" fmla="*/ 20 w 21"/>
                    <a:gd name="T45" fmla="*/ 65 h 68"/>
                    <a:gd name="T46" fmla="*/ 20 w 21"/>
                    <a:gd name="T47" fmla="*/ 64 h 68"/>
                    <a:gd name="T48" fmla="*/ 18 w 21"/>
                    <a:gd name="T49" fmla="*/ 60 h 68"/>
                    <a:gd name="T50" fmla="*/ 16 w 21"/>
                    <a:gd name="T51" fmla="*/ 56 h 68"/>
                    <a:gd name="T52" fmla="*/ 15 w 21"/>
                    <a:gd name="T53" fmla="*/ 51 h 68"/>
                    <a:gd name="T54" fmla="*/ 13 w 21"/>
                    <a:gd name="T55" fmla="*/ 46 h 68"/>
                    <a:gd name="T56" fmla="*/ 12 w 21"/>
                    <a:gd name="T57" fmla="*/ 42 h 68"/>
                    <a:gd name="T58" fmla="*/ 11 w 21"/>
                    <a:gd name="T59" fmla="*/ 37 h 68"/>
                    <a:gd name="T60" fmla="*/ 11 w 21"/>
                    <a:gd name="T61" fmla="*/ 31 h 68"/>
                    <a:gd name="T62" fmla="*/ 12 w 21"/>
                    <a:gd name="T63" fmla="*/ 26 h 68"/>
                    <a:gd name="T64" fmla="*/ 12 w 21"/>
                    <a:gd name="T65" fmla="*/ 23 h 68"/>
                    <a:gd name="T66" fmla="*/ 11 w 21"/>
                    <a:gd name="T67" fmla="*/ 19 h 68"/>
                    <a:gd name="T68" fmla="*/ 11 w 21"/>
                    <a:gd name="T69" fmla="*/ 16 h 68"/>
                    <a:gd name="T70" fmla="*/ 10 w 21"/>
                    <a:gd name="T71" fmla="*/ 12 h 68"/>
                    <a:gd name="T72" fmla="*/ 8 w 21"/>
                    <a:gd name="T73" fmla="*/ 9 h 68"/>
                    <a:gd name="T74" fmla="*/ 7 w 21"/>
                    <a:gd name="T75" fmla="*/ 6 h 68"/>
                    <a:gd name="T76" fmla="*/ 5 w 21"/>
                    <a:gd name="T77" fmla="*/ 3 h 68"/>
                    <a:gd name="T78" fmla="*/ 3 w 21"/>
                    <a:gd name="T79" fmla="*/ 0 h 68"/>
                    <a:gd name="T80" fmla="*/ 2 w 21"/>
                    <a:gd name="T81" fmla="*/ 0 h 68"/>
                    <a:gd name="T82" fmla="*/ 1 w 21"/>
                    <a:gd name="T83" fmla="*/ 0 h 68"/>
                    <a:gd name="T84" fmla="*/ 1 w 21"/>
                    <a:gd name="T85" fmla="*/ 0 h 68"/>
                    <a:gd name="T86" fmla="*/ 0 w 21"/>
                    <a:gd name="T87" fmla="*/ 1 h 68"/>
                    <a:gd name="T88" fmla="*/ 0 w 21"/>
                    <a:gd name="T89" fmla="*/ 2 h 68"/>
                    <a:gd name="T90" fmla="*/ 0 w 21"/>
                    <a:gd name="T91" fmla="*/ 3 h 68"/>
                    <a:gd name="T92" fmla="*/ 1 w 21"/>
                    <a:gd name="T93" fmla="*/ 3 h 68"/>
                    <a:gd name="T94" fmla="*/ 1 w 21"/>
                    <a:gd name="T95" fmla="*/ 3 h 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
                    <a:gd name="T145" fmla="*/ 0 h 68"/>
                    <a:gd name="T146" fmla="*/ 21 w 21"/>
                    <a:gd name="T147" fmla="*/ 68 h 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 h="68">
                      <a:moveTo>
                        <a:pt x="1" y="3"/>
                      </a:moveTo>
                      <a:lnTo>
                        <a:pt x="3" y="7"/>
                      </a:lnTo>
                      <a:lnTo>
                        <a:pt x="5" y="10"/>
                      </a:lnTo>
                      <a:lnTo>
                        <a:pt x="7" y="14"/>
                      </a:lnTo>
                      <a:lnTo>
                        <a:pt x="8" y="18"/>
                      </a:lnTo>
                      <a:lnTo>
                        <a:pt x="9" y="23"/>
                      </a:lnTo>
                      <a:lnTo>
                        <a:pt x="9" y="28"/>
                      </a:lnTo>
                      <a:lnTo>
                        <a:pt x="9" y="33"/>
                      </a:lnTo>
                      <a:lnTo>
                        <a:pt x="9" y="37"/>
                      </a:lnTo>
                      <a:lnTo>
                        <a:pt x="9" y="41"/>
                      </a:lnTo>
                      <a:lnTo>
                        <a:pt x="9" y="45"/>
                      </a:lnTo>
                      <a:lnTo>
                        <a:pt x="11" y="49"/>
                      </a:lnTo>
                      <a:lnTo>
                        <a:pt x="11" y="52"/>
                      </a:lnTo>
                      <a:lnTo>
                        <a:pt x="13" y="57"/>
                      </a:lnTo>
                      <a:lnTo>
                        <a:pt x="15" y="60"/>
                      </a:lnTo>
                      <a:lnTo>
                        <a:pt x="16" y="63"/>
                      </a:lnTo>
                      <a:lnTo>
                        <a:pt x="18" y="66"/>
                      </a:lnTo>
                      <a:lnTo>
                        <a:pt x="18" y="67"/>
                      </a:lnTo>
                      <a:lnTo>
                        <a:pt x="19" y="67"/>
                      </a:lnTo>
                      <a:lnTo>
                        <a:pt x="20" y="67"/>
                      </a:lnTo>
                      <a:lnTo>
                        <a:pt x="20" y="66"/>
                      </a:lnTo>
                      <a:lnTo>
                        <a:pt x="20" y="65"/>
                      </a:lnTo>
                      <a:lnTo>
                        <a:pt x="20" y="64"/>
                      </a:lnTo>
                      <a:lnTo>
                        <a:pt x="18" y="60"/>
                      </a:lnTo>
                      <a:lnTo>
                        <a:pt x="16" y="56"/>
                      </a:lnTo>
                      <a:lnTo>
                        <a:pt x="15" y="51"/>
                      </a:lnTo>
                      <a:lnTo>
                        <a:pt x="13" y="46"/>
                      </a:lnTo>
                      <a:lnTo>
                        <a:pt x="12" y="42"/>
                      </a:lnTo>
                      <a:lnTo>
                        <a:pt x="11" y="37"/>
                      </a:lnTo>
                      <a:lnTo>
                        <a:pt x="11" y="31"/>
                      </a:lnTo>
                      <a:lnTo>
                        <a:pt x="12" y="26"/>
                      </a:lnTo>
                      <a:lnTo>
                        <a:pt x="12" y="23"/>
                      </a:lnTo>
                      <a:lnTo>
                        <a:pt x="11" y="19"/>
                      </a:lnTo>
                      <a:lnTo>
                        <a:pt x="11" y="16"/>
                      </a:lnTo>
                      <a:lnTo>
                        <a:pt x="10" y="12"/>
                      </a:lnTo>
                      <a:lnTo>
                        <a:pt x="8" y="9"/>
                      </a:lnTo>
                      <a:lnTo>
                        <a:pt x="7" y="6"/>
                      </a:lnTo>
                      <a:lnTo>
                        <a:pt x="5" y="3"/>
                      </a:lnTo>
                      <a:lnTo>
                        <a:pt x="3" y="0"/>
                      </a:lnTo>
                      <a:lnTo>
                        <a:pt x="2" y="0"/>
                      </a:lnTo>
                      <a:lnTo>
                        <a:pt x="1" y="0"/>
                      </a:lnTo>
                      <a:lnTo>
                        <a:pt x="0" y="1"/>
                      </a:lnTo>
                      <a:lnTo>
                        <a:pt x="0" y="2"/>
                      </a:lnTo>
                      <a:lnTo>
                        <a:pt x="0" y="3"/>
                      </a:lnTo>
                      <a:lnTo>
                        <a:pt x="1" y="3"/>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62" name="Freeform 95"/>
                <p:cNvSpPr>
                  <a:spLocks/>
                </p:cNvSpPr>
                <p:nvPr/>
              </p:nvSpPr>
              <p:spPr bwMode="auto">
                <a:xfrm>
                  <a:off x="857" y="2745"/>
                  <a:ext cx="64" cy="154"/>
                </a:xfrm>
                <a:custGeom>
                  <a:avLst/>
                  <a:gdLst>
                    <a:gd name="T0" fmla="*/ 51 w 64"/>
                    <a:gd name="T1" fmla="*/ 8 h 154"/>
                    <a:gd name="T2" fmla="*/ 47 w 64"/>
                    <a:gd name="T3" fmla="*/ 15 h 154"/>
                    <a:gd name="T4" fmla="*/ 44 w 64"/>
                    <a:gd name="T5" fmla="*/ 22 h 154"/>
                    <a:gd name="T6" fmla="*/ 41 w 64"/>
                    <a:gd name="T7" fmla="*/ 30 h 154"/>
                    <a:gd name="T8" fmla="*/ 39 w 64"/>
                    <a:gd name="T9" fmla="*/ 38 h 154"/>
                    <a:gd name="T10" fmla="*/ 38 w 64"/>
                    <a:gd name="T11" fmla="*/ 47 h 154"/>
                    <a:gd name="T12" fmla="*/ 36 w 64"/>
                    <a:gd name="T13" fmla="*/ 55 h 154"/>
                    <a:gd name="T14" fmla="*/ 35 w 64"/>
                    <a:gd name="T15" fmla="*/ 64 h 154"/>
                    <a:gd name="T16" fmla="*/ 29 w 64"/>
                    <a:gd name="T17" fmla="*/ 78 h 154"/>
                    <a:gd name="T18" fmla="*/ 22 w 64"/>
                    <a:gd name="T19" fmla="*/ 98 h 154"/>
                    <a:gd name="T20" fmla="*/ 13 w 64"/>
                    <a:gd name="T21" fmla="*/ 116 h 154"/>
                    <a:gd name="T22" fmla="*/ 4 w 64"/>
                    <a:gd name="T23" fmla="*/ 135 h 154"/>
                    <a:gd name="T24" fmla="*/ 0 w 64"/>
                    <a:gd name="T25" fmla="*/ 145 h 154"/>
                    <a:gd name="T26" fmla="*/ 0 w 64"/>
                    <a:gd name="T27" fmla="*/ 148 h 154"/>
                    <a:gd name="T28" fmla="*/ 1 w 64"/>
                    <a:gd name="T29" fmla="*/ 150 h 154"/>
                    <a:gd name="T30" fmla="*/ 2 w 64"/>
                    <a:gd name="T31" fmla="*/ 152 h 154"/>
                    <a:gd name="T32" fmla="*/ 3 w 64"/>
                    <a:gd name="T33" fmla="*/ 153 h 154"/>
                    <a:gd name="T34" fmla="*/ 6 w 64"/>
                    <a:gd name="T35" fmla="*/ 153 h 154"/>
                    <a:gd name="T36" fmla="*/ 8 w 64"/>
                    <a:gd name="T37" fmla="*/ 153 h 154"/>
                    <a:gd name="T38" fmla="*/ 9 w 64"/>
                    <a:gd name="T39" fmla="*/ 151 h 154"/>
                    <a:gd name="T40" fmla="*/ 16 w 64"/>
                    <a:gd name="T41" fmla="*/ 137 h 154"/>
                    <a:gd name="T42" fmla="*/ 28 w 64"/>
                    <a:gd name="T43" fmla="*/ 110 h 154"/>
                    <a:gd name="T44" fmla="*/ 39 w 64"/>
                    <a:gd name="T45" fmla="*/ 83 h 154"/>
                    <a:gd name="T46" fmla="*/ 47 w 64"/>
                    <a:gd name="T47" fmla="*/ 54 h 154"/>
                    <a:gd name="T48" fmla="*/ 51 w 64"/>
                    <a:gd name="T49" fmla="*/ 34 h 154"/>
                    <a:gd name="T50" fmla="*/ 54 w 64"/>
                    <a:gd name="T51" fmla="*/ 26 h 154"/>
                    <a:gd name="T52" fmla="*/ 57 w 64"/>
                    <a:gd name="T53" fmla="*/ 20 h 154"/>
                    <a:gd name="T54" fmla="*/ 61 w 64"/>
                    <a:gd name="T55" fmla="*/ 12 h 154"/>
                    <a:gd name="T56" fmla="*/ 63 w 64"/>
                    <a:gd name="T57" fmla="*/ 8 h 154"/>
                    <a:gd name="T58" fmla="*/ 63 w 64"/>
                    <a:gd name="T59" fmla="*/ 5 h 154"/>
                    <a:gd name="T60" fmla="*/ 62 w 64"/>
                    <a:gd name="T61" fmla="*/ 3 h 154"/>
                    <a:gd name="T62" fmla="*/ 60 w 64"/>
                    <a:gd name="T63" fmla="*/ 1 h 154"/>
                    <a:gd name="T64" fmla="*/ 59 w 64"/>
                    <a:gd name="T65" fmla="*/ 0 h 154"/>
                    <a:gd name="T66" fmla="*/ 57 w 64"/>
                    <a:gd name="T67" fmla="*/ 0 h 154"/>
                    <a:gd name="T68" fmla="*/ 54 w 64"/>
                    <a:gd name="T69" fmla="*/ 1 h 154"/>
                    <a:gd name="T70" fmla="*/ 54 w 64"/>
                    <a:gd name="T71" fmla="*/ 3 h 1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
                    <a:gd name="T109" fmla="*/ 0 h 154"/>
                    <a:gd name="T110" fmla="*/ 64 w 64"/>
                    <a:gd name="T111" fmla="*/ 154 h 1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 h="154">
                      <a:moveTo>
                        <a:pt x="53" y="4"/>
                      </a:moveTo>
                      <a:lnTo>
                        <a:pt x="51" y="8"/>
                      </a:lnTo>
                      <a:lnTo>
                        <a:pt x="49" y="11"/>
                      </a:lnTo>
                      <a:lnTo>
                        <a:pt x="47" y="15"/>
                      </a:lnTo>
                      <a:lnTo>
                        <a:pt x="46" y="19"/>
                      </a:lnTo>
                      <a:lnTo>
                        <a:pt x="44" y="22"/>
                      </a:lnTo>
                      <a:lnTo>
                        <a:pt x="42" y="25"/>
                      </a:lnTo>
                      <a:lnTo>
                        <a:pt x="41" y="30"/>
                      </a:lnTo>
                      <a:lnTo>
                        <a:pt x="40" y="34"/>
                      </a:lnTo>
                      <a:lnTo>
                        <a:pt x="39" y="38"/>
                      </a:lnTo>
                      <a:lnTo>
                        <a:pt x="38" y="42"/>
                      </a:lnTo>
                      <a:lnTo>
                        <a:pt x="38" y="47"/>
                      </a:lnTo>
                      <a:lnTo>
                        <a:pt x="37" y="52"/>
                      </a:lnTo>
                      <a:lnTo>
                        <a:pt x="36" y="55"/>
                      </a:lnTo>
                      <a:lnTo>
                        <a:pt x="35" y="60"/>
                      </a:lnTo>
                      <a:lnTo>
                        <a:pt x="35" y="64"/>
                      </a:lnTo>
                      <a:lnTo>
                        <a:pt x="33" y="69"/>
                      </a:lnTo>
                      <a:lnTo>
                        <a:pt x="29" y="78"/>
                      </a:lnTo>
                      <a:lnTo>
                        <a:pt x="26" y="88"/>
                      </a:lnTo>
                      <a:lnTo>
                        <a:pt x="22" y="98"/>
                      </a:lnTo>
                      <a:lnTo>
                        <a:pt x="17" y="107"/>
                      </a:lnTo>
                      <a:lnTo>
                        <a:pt x="13" y="116"/>
                      </a:lnTo>
                      <a:lnTo>
                        <a:pt x="9" y="126"/>
                      </a:lnTo>
                      <a:lnTo>
                        <a:pt x="4" y="135"/>
                      </a:lnTo>
                      <a:lnTo>
                        <a:pt x="1" y="145"/>
                      </a:lnTo>
                      <a:lnTo>
                        <a:pt x="0" y="145"/>
                      </a:lnTo>
                      <a:lnTo>
                        <a:pt x="0" y="147"/>
                      </a:lnTo>
                      <a:lnTo>
                        <a:pt x="0" y="148"/>
                      </a:lnTo>
                      <a:lnTo>
                        <a:pt x="0" y="149"/>
                      </a:lnTo>
                      <a:lnTo>
                        <a:pt x="1" y="150"/>
                      </a:lnTo>
                      <a:lnTo>
                        <a:pt x="1" y="151"/>
                      </a:lnTo>
                      <a:lnTo>
                        <a:pt x="2" y="152"/>
                      </a:lnTo>
                      <a:lnTo>
                        <a:pt x="3" y="153"/>
                      </a:lnTo>
                      <a:lnTo>
                        <a:pt x="5" y="153"/>
                      </a:lnTo>
                      <a:lnTo>
                        <a:pt x="6" y="153"/>
                      </a:lnTo>
                      <a:lnTo>
                        <a:pt x="7" y="153"/>
                      </a:lnTo>
                      <a:lnTo>
                        <a:pt x="8" y="153"/>
                      </a:lnTo>
                      <a:lnTo>
                        <a:pt x="9" y="152"/>
                      </a:lnTo>
                      <a:lnTo>
                        <a:pt x="9" y="151"/>
                      </a:lnTo>
                      <a:lnTo>
                        <a:pt x="10" y="150"/>
                      </a:lnTo>
                      <a:lnTo>
                        <a:pt x="16" y="137"/>
                      </a:lnTo>
                      <a:lnTo>
                        <a:pt x="22" y="123"/>
                      </a:lnTo>
                      <a:lnTo>
                        <a:pt x="28" y="110"/>
                      </a:lnTo>
                      <a:lnTo>
                        <a:pt x="34" y="96"/>
                      </a:lnTo>
                      <a:lnTo>
                        <a:pt x="39" y="83"/>
                      </a:lnTo>
                      <a:lnTo>
                        <a:pt x="44" y="69"/>
                      </a:lnTo>
                      <a:lnTo>
                        <a:pt x="47" y="54"/>
                      </a:lnTo>
                      <a:lnTo>
                        <a:pt x="50" y="38"/>
                      </a:lnTo>
                      <a:lnTo>
                        <a:pt x="51" y="34"/>
                      </a:lnTo>
                      <a:lnTo>
                        <a:pt x="52" y="30"/>
                      </a:lnTo>
                      <a:lnTo>
                        <a:pt x="54" y="26"/>
                      </a:lnTo>
                      <a:lnTo>
                        <a:pt x="55" y="23"/>
                      </a:lnTo>
                      <a:lnTo>
                        <a:pt x="57" y="20"/>
                      </a:lnTo>
                      <a:lnTo>
                        <a:pt x="59" y="16"/>
                      </a:lnTo>
                      <a:lnTo>
                        <a:pt x="61" y="12"/>
                      </a:lnTo>
                      <a:lnTo>
                        <a:pt x="63" y="8"/>
                      </a:lnTo>
                      <a:lnTo>
                        <a:pt x="63" y="7"/>
                      </a:lnTo>
                      <a:lnTo>
                        <a:pt x="63" y="5"/>
                      </a:lnTo>
                      <a:lnTo>
                        <a:pt x="63" y="4"/>
                      </a:lnTo>
                      <a:lnTo>
                        <a:pt x="62" y="3"/>
                      </a:lnTo>
                      <a:lnTo>
                        <a:pt x="61" y="2"/>
                      </a:lnTo>
                      <a:lnTo>
                        <a:pt x="60" y="1"/>
                      </a:lnTo>
                      <a:lnTo>
                        <a:pt x="60" y="0"/>
                      </a:lnTo>
                      <a:lnTo>
                        <a:pt x="59" y="0"/>
                      </a:lnTo>
                      <a:lnTo>
                        <a:pt x="58" y="0"/>
                      </a:lnTo>
                      <a:lnTo>
                        <a:pt x="57" y="0"/>
                      </a:lnTo>
                      <a:lnTo>
                        <a:pt x="56" y="0"/>
                      </a:lnTo>
                      <a:lnTo>
                        <a:pt x="54" y="1"/>
                      </a:lnTo>
                      <a:lnTo>
                        <a:pt x="54" y="2"/>
                      </a:lnTo>
                      <a:lnTo>
                        <a:pt x="54" y="3"/>
                      </a:lnTo>
                      <a:lnTo>
                        <a:pt x="53" y="4"/>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63" name="Freeform 96"/>
                <p:cNvSpPr>
                  <a:spLocks/>
                </p:cNvSpPr>
                <p:nvPr/>
              </p:nvSpPr>
              <p:spPr bwMode="auto">
                <a:xfrm>
                  <a:off x="851" y="2734"/>
                  <a:ext cx="62" cy="44"/>
                </a:xfrm>
                <a:custGeom>
                  <a:avLst/>
                  <a:gdLst>
                    <a:gd name="T0" fmla="*/ 52 w 62"/>
                    <a:gd name="T1" fmla="*/ 2 h 44"/>
                    <a:gd name="T2" fmla="*/ 46 w 62"/>
                    <a:gd name="T3" fmla="*/ 6 h 44"/>
                    <a:gd name="T4" fmla="*/ 40 w 62"/>
                    <a:gd name="T5" fmla="*/ 10 h 44"/>
                    <a:gd name="T6" fmla="*/ 34 w 62"/>
                    <a:gd name="T7" fmla="*/ 14 h 44"/>
                    <a:gd name="T8" fmla="*/ 27 w 62"/>
                    <a:gd name="T9" fmla="*/ 17 h 44"/>
                    <a:gd name="T10" fmla="*/ 21 w 62"/>
                    <a:gd name="T11" fmla="*/ 21 h 44"/>
                    <a:gd name="T12" fmla="*/ 14 w 62"/>
                    <a:gd name="T13" fmla="*/ 25 h 44"/>
                    <a:gd name="T14" fmla="*/ 8 w 62"/>
                    <a:gd name="T15" fmla="*/ 29 h 44"/>
                    <a:gd name="T16" fmla="*/ 3 w 62"/>
                    <a:gd name="T17" fmla="*/ 33 h 44"/>
                    <a:gd name="T18" fmla="*/ 2 w 62"/>
                    <a:gd name="T19" fmla="*/ 34 h 44"/>
                    <a:gd name="T20" fmla="*/ 1 w 62"/>
                    <a:gd name="T21" fmla="*/ 35 h 44"/>
                    <a:gd name="T22" fmla="*/ 1 w 62"/>
                    <a:gd name="T23" fmla="*/ 36 h 44"/>
                    <a:gd name="T24" fmla="*/ 0 w 62"/>
                    <a:gd name="T25" fmla="*/ 37 h 44"/>
                    <a:gd name="T26" fmla="*/ 0 w 62"/>
                    <a:gd name="T27" fmla="*/ 38 h 44"/>
                    <a:gd name="T28" fmla="*/ 1 w 62"/>
                    <a:gd name="T29" fmla="*/ 39 h 44"/>
                    <a:gd name="T30" fmla="*/ 1 w 62"/>
                    <a:gd name="T31" fmla="*/ 40 h 44"/>
                    <a:gd name="T32" fmla="*/ 2 w 62"/>
                    <a:gd name="T33" fmla="*/ 41 h 44"/>
                    <a:gd name="T34" fmla="*/ 2 w 62"/>
                    <a:gd name="T35" fmla="*/ 41 h 44"/>
                    <a:gd name="T36" fmla="*/ 3 w 62"/>
                    <a:gd name="T37" fmla="*/ 42 h 44"/>
                    <a:gd name="T38" fmla="*/ 3 w 62"/>
                    <a:gd name="T39" fmla="*/ 42 h 44"/>
                    <a:gd name="T40" fmla="*/ 5 w 62"/>
                    <a:gd name="T41" fmla="*/ 43 h 44"/>
                    <a:gd name="T42" fmla="*/ 6 w 62"/>
                    <a:gd name="T43" fmla="*/ 43 h 44"/>
                    <a:gd name="T44" fmla="*/ 7 w 62"/>
                    <a:gd name="T45" fmla="*/ 42 h 44"/>
                    <a:gd name="T46" fmla="*/ 8 w 62"/>
                    <a:gd name="T47" fmla="*/ 42 h 44"/>
                    <a:gd name="T48" fmla="*/ 9 w 62"/>
                    <a:gd name="T49" fmla="*/ 41 h 44"/>
                    <a:gd name="T50" fmla="*/ 15 w 62"/>
                    <a:gd name="T51" fmla="*/ 37 h 44"/>
                    <a:gd name="T52" fmla="*/ 21 w 62"/>
                    <a:gd name="T53" fmla="*/ 32 h 44"/>
                    <a:gd name="T54" fmla="*/ 27 w 62"/>
                    <a:gd name="T55" fmla="*/ 29 h 44"/>
                    <a:gd name="T56" fmla="*/ 34 w 62"/>
                    <a:gd name="T57" fmla="*/ 25 h 44"/>
                    <a:gd name="T58" fmla="*/ 40 w 62"/>
                    <a:gd name="T59" fmla="*/ 22 h 44"/>
                    <a:gd name="T60" fmla="*/ 47 w 62"/>
                    <a:gd name="T61" fmla="*/ 18 h 44"/>
                    <a:gd name="T62" fmla="*/ 53 w 62"/>
                    <a:gd name="T63" fmla="*/ 14 h 44"/>
                    <a:gd name="T64" fmla="*/ 59 w 62"/>
                    <a:gd name="T65" fmla="*/ 9 h 44"/>
                    <a:gd name="T66" fmla="*/ 60 w 62"/>
                    <a:gd name="T67" fmla="*/ 8 h 44"/>
                    <a:gd name="T68" fmla="*/ 60 w 62"/>
                    <a:gd name="T69" fmla="*/ 7 h 44"/>
                    <a:gd name="T70" fmla="*/ 60 w 62"/>
                    <a:gd name="T71" fmla="*/ 6 h 44"/>
                    <a:gd name="T72" fmla="*/ 61 w 62"/>
                    <a:gd name="T73" fmla="*/ 6 h 44"/>
                    <a:gd name="T74" fmla="*/ 61 w 62"/>
                    <a:gd name="T75" fmla="*/ 5 h 44"/>
                    <a:gd name="T76" fmla="*/ 60 w 62"/>
                    <a:gd name="T77" fmla="*/ 4 h 44"/>
                    <a:gd name="T78" fmla="*/ 60 w 62"/>
                    <a:gd name="T79" fmla="*/ 2 h 44"/>
                    <a:gd name="T80" fmla="*/ 59 w 62"/>
                    <a:gd name="T81" fmla="*/ 2 h 44"/>
                    <a:gd name="T82" fmla="*/ 58 w 62"/>
                    <a:gd name="T83" fmla="*/ 1 h 44"/>
                    <a:gd name="T84" fmla="*/ 58 w 62"/>
                    <a:gd name="T85" fmla="*/ 1 h 44"/>
                    <a:gd name="T86" fmla="*/ 57 w 62"/>
                    <a:gd name="T87" fmla="*/ 0 h 44"/>
                    <a:gd name="T88" fmla="*/ 56 w 62"/>
                    <a:gd name="T89" fmla="*/ 0 h 44"/>
                    <a:gd name="T90" fmla="*/ 55 w 62"/>
                    <a:gd name="T91" fmla="*/ 0 h 44"/>
                    <a:gd name="T92" fmla="*/ 53 w 62"/>
                    <a:gd name="T93" fmla="*/ 1 h 44"/>
                    <a:gd name="T94" fmla="*/ 52 w 62"/>
                    <a:gd name="T95" fmla="*/ 1 h 44"/>
                    <a:gd name="T96" fmla="*/ 52 w 62"/>
                    <a:gd name="T97" fmla="*/ 2 h 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
                    <a:gd name="T148" fmla="*/ 0 h 44"/>
                    <a:gd name="T149" fmla="*/ 62 w 62"/>
                    <a:gd name="T150" fmla="*/ 44 h 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 h="44">
                      <a:moveTo>
                        <a:pt x="52" y="2"/>
                      </a:moveTo>
                      <a:lnTo>
                        <a:pt x="46" y="6"/>
                      </a:lnTo>
                      <a:lnTo>
                        <a:pt x="40" y="10"/>
                      </a:lnTo>
                      <a:lnTo>
                        <a:pt x="34" y="14"/>
                      </a:lnTo>
                      <a:lnTo>
                        <a:pt x="27" y="17"/>
                      </a:lnTo>
                      <a:lnTo>
                        <a:pt x="21" y="21"/>
                      </a:lnTo>
                      <a:lnTo>
                        <a:pt x="14" y="25"/>
                      </a:lnTo>
                      <a:lnTo>
                        <a:pt x="8" y="29"/>
                      </a:lnTo>
                      <a:lnTo>
                        <a:pt x="3" y="33"/>
                      </a:lnTo>
                      <a:lnTo>
                        <a:pt x="2" y="34"/>
                      </a:lnTo>
                      <a:lnTo>
                        <a:pt x="1" y="35"/>
                      </a:lnTo>
                      <a:lnTo>
                        <a:pt x="1" y="36"/>
                      </a:lnTo>
                      <a:lnTo>
                        <a:pt x="0" y="37"/>
                      </a:lnTo>
                      <a:lnTo>
                        <a:pt x="0" y="38"/>
                      </a:lnTo>
                      <a:lnTo>
                        <a:pt x="1" y="39"/>
                      </a:lnTo>
                      <a:lnTo>
                        <a:pt x="1" y="40"/>
                      </a:lnTo>
                      <a:lnTo>
                        <a:pt x="2" y="41"/>
                      </a:lnTo>
                      <a:lnTo>
                        <a:pt x="3" y="42"/>
                      </a:lnTo>
                      <a:lnTo>
                        <a:pt x="5" y="43"/>
                      </a:lnTo>
                      <a:lnTo>
                        <a:pt x="6" y="43"/>
                      </a:lnTo>
                      <a:lnTo>
                        <a:pt x="7" y="42"/>
                      </a:lnTo>
                      <a:lnTo>
                        <a:pt x="8" y="42"/>
                      </a:lnTo>
                      <a:lnTo>
                        <a:pt x="9" y="41"/>
                      </a:lnTo>
                      <a:lnTo>
                        <a:pt x="15" y="37"/>
                      </a:lnTo>
                      <a:lnTo>
                        <a:pt x="21" y="32"/>
                      </a:lnTo>
                      <a:lnTo>
                        <a:pt x="27" y="29"/>
                      </a:lnTo>
                      <a:lnTo>
                        <a:pt x="34" y="25"/>
                      </a:lnTo>
                      <a:lnTo>
                        <a:pt x="40" y="22"/>
                      </a:lnTo>
                      <a:lnTo>
                        <a:pt x="47" y="18"/>
                      </a:lnTo>
                      <a:lnTo>
                        <a:pt x="53" y="14"/>
                      </a:lnTo>
                      <a:lnTo>
                        <a:pt x="59" y="9"/>
                      </a:lnTo>
                      <a:lnTo>
                        <a:pt x="60" y="8"/>
                      </a:lnTo>
                      <a:lnTo>
                        <a:pt x="60" y="7"/>
                      </a:lnTo>
                      <a:lnTo>
                        <a:pt x="60" y="6"/>
                      </a:lnTo>
                      <a:lnTo>
                        <a:pt x="61" y="6"/>
                      </a:lnTo>
                      <a:lnTo>
                        <a:pt x="61" y="5"/>
                      </a:lnTo>
                      <a:lnTo>
                        <a:pt x="60" y="4"/>
                      </a:lnTo>
                      <a:lnTo>
                        <a:pt x="60" y="2"/>
                      </a:lnTo>
                      <a:lnTo>
                        <a:pt x="59" y="2"/>
                      </a:lnTo>
                      <a:lnTo>
                        <a:pt x="58" y="1"/>
                      </a:lnTo>
                      <a:lnTo>
                        <a:pt x="57" y="0"/>
                      </a:lnTo>
                      <a:lnTo>
                        <a:pt x="56" y="0"/>
                      </a:lnTo>
                      <a:lnTo>
                        <a:pt x="55" y="0"/>
                      </a:lnTo>
                      <a:lnTo>
                        <a:pt x="53" y="1"/>
                      </a:lnTo>
                      <a:lnTo>
                        <a:pt x="52" y="1"/>
                      </a:lnTo>
                      <a:lnTo>
                        <a:pt x="52" y="2"/>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64" name="Freeform 97"/>
                <p:cNvSpPr>
                  <a:spLocks/>
                </p:cNvSpPr>
                <p:nvPr/>
              </p:nvSpPr>
              <p:spPr bwMode="auto">
                <a:xfrm>
                  <a:off x="900" y="3169"/>
                  <a:ext cx="89" cy="52"/>
                </a:xfrm>
                <a:custGeom>
                  <a:avLst/>
                  <a:gdLst>
                    <a:gd name="T0" fmla="*/ 78 w 89"/>
                    <a:gd name="T1" fmla="*/ 3 h 52"/>
                    <a:gd name="T2" fmla="*/ 76 w 89"/>
                    <a:gd name="T3" fmla="*/ 3 h 52"/>
                    <a:gd name="T4" fmla="*/ 75 w 89"/>
                    <a:gd name="T5" fmla="*/ 5 h 52"/>
                    <a:gd name="T6" fmla="*/ 73 w 89"/>
                    <a:gd name="T7" fmla="*/ 6 h 52"/>
                    <a:gd name="T8" fmla="*/ 67 w 89"/>
                    <a:gd name="T9" fmla="*/ 7 h 52"/>
                    <a:gd name="T10" fmla="*/ 57 w 89"/>
                    <a:gd name="T11" fmla="*/ 9 h 52"/>
                    <a:gd name="T12" fmla="*/ 48 w 89"/>
                    <a:gd name="T13" fmla="*/ 13 h 52"/>
                    <a:gd name="T14" fmla="*/ 41 w 89"/>
                    <a:gd name="T15" fmla="*/ 19 h 52"/>
                    <a:gd name="T16" fmla="*/ 35 w 89"/>
                    <a:gd name="T17" fmla="*/ 28 h 52"/>
                    <a:gd name="T18" fmla="*/ 35 w 89"/>
                    <a:gd name="T19" fmla="*/ 27 h 52"/>
                    <a:gd name="T20" fmla="*/ 27 w 89"/>
                    <a:gd name="T21" fmla="*/ 29 h 52"/>
                    <a:gd name="T22" fmla="*/ 19 w 89"/>
                    <a:gd name="T23" fmla="*/ 33 h 52"/>
                    <a:gd name="T24" fmla="*/ 11 w 89"/>
                    <a:gd name="T25" fmla="*/ 37 h 52"/>
                    <a:gd name="T26" fmla="*/ 3 w 89"/>
                    <a:gd name="T27" fmla="*/ 41 h 52"/>
                    <a:gd name="T28" fmla="*/ 2 w 89"/>
                    <a:gd name="T29" fmla="*/ 43 h 52"/>
                    <a:gd name="T30" fmla="*/ 1 w 89"/>
                    <a:gd name="T31" fmla="*/ 44 h 52"/>
                    <a:gd name="T32" fmla="*/ 0 w 89"/>
                    <a:gd name="T33" fmla="*/ 46 h 52"/>
                    <a:gd name="T34" fmla="*/ 1 w 89"/>
                    <a:gd name="T35" fmla="*/ 48 h 52"/>
                    <a:gd name="T36" fmla="*/ 3 w 89"/>
                    <a:gd name="T37" fmla="*/ 50 h 52"/>
                    <a:gd name="T38" fmla="*/ 4 w 89"/>
                    <a:gd name="T39" fmla="*/ 51 h 52"/>
                    <a:gd name="T40" fmla="*/ 6 w 89"/>
                    <a:gd name="T41" fmla="*/ 51 h 52"/>
                    <a:gd name="T42" fmla="*/ 9 w 89"/>
                    <a:gd name="T43" fmla="*/ 50 h 52"/>
                    <a:gd name="T44" fmla="*/ 15 w 89"/>
                    <a:gd name="T45" fmla="*/ 47 h 52"/>
                    <a:gd name="T46" fmla="*/ 22 w 89"/>
                    <a:gd name="T47" fmla="*/ 43 h 52"/>
                    <a:gd name="T48" fmla="*/ 28 w 89"/>
                    <a:gd name="T49" fmla="*/ 40 h 52"/>
                    <a:gd name="T50" fmla="*/ 35 w 89"/>
                    <a:gd name="T51" fmla="*/ 38 h 52"/>
                    <a:gd name="T52" fmla="*/ 42 w 89"/>
                    <a:gd name="T53" fmla="*/ 35 h 52"/>
                    <a:gd name="T54" fmla="*/ 46 w 89"/>
                    <a:gd name="T55" fmla="*/ 31 h 52"/>
                    <a:gd name="T56" fmla="*/ 48 w 89"/>
                    <a:gd name="T57" fmla="*/ 27 h 52"/>
                    <a:gd name="T58" fmla="*/ 52 w 89"/>
                    <a:gd name="T59" fmla="*/ 23 h 52"/>
                    <a:gd name="T60" fmla="*/ 57 w 89"/>
                    <a:gd name="T61" fmla="*/ 21 h 52"/>
                    <a:gd name="T62" fmla="*/ 61 w 89"/>
                    <a:gd name="T63" fmla="*/ 19 h 52"/>
                    <a:gd name="T64" fmla="*/ 67 w 89"/>
                    <a:gd name="T65" fmla="*/ 18 h 52"/>
                    <a:gd name="T66" fmla="*/ 75 w 89"/>
                    <a:gd name="T67" fmla="*/ 16 h 52"/>
                    <a:gd name="T68" fmla="*/ 81 w 89"/>
                    <a:gd name="T69" fmla="*/ 13 h 52"/>
                    <a:gd name="T70" fmla="*/ 86 w 89"/>
                    <a:gd name="T71" fmla="*/ 9 h 52"/>
                    <a:gd name="T72" fmla="*/ 87 w 89"/>
                    <a:gd name="T73" fmla="*/ 8 h 52"/>
                    <a:gd name="T74" fmla="*/ 88 w 89"/>
                    <a:gd name="T75" fmla="*/ 6 h 52"/>
                    <a:gd name="T76" fmla="*/ 88 w 89"/>
                    <a:gd name="T77" fmla="*/ 4 h 52"/>
                    <a:gd name="T78" fmla="*/ 86 w 89"/>
                    <a:gd name="T79" fmla="*/ 2 h 52"/>
                    <a:gd name="T80" fmla="*/ 84 w 89"/>
                    <a:gd name="T81" fmla="*/ 0 h 52"/>
                    <a:gd name="T82" fmla="*/ 82 w 89"/>
                    <a:gd name="T83" fmla="*/ 0 h 52"/>
                    <a:gd name="T84" fmla="*/ 80 w 89"/>
                    <a:gd name="T85" fmla="*/ 1 h 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9"/>
                    <a:gd name="T130" fmla="*/ 0 h 52"/>
                    <a:gd name="T131" fmla="*/ 89 w 89"/>
                    <a:gd name="T132" fmla="*/ 52 h 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9" h="52">
                      <a:moveTo>
                        <a:pt x="79" y="2"/>
                      </a:moveTo>
                      <a:lnTo>
                        <a:pt x="78" y="3"/>
                      </a:lnTo>
                      <a:lnTo>
                        <a:pt x="77" y="3"/>
                      </a:lnTo>
                      <a:lnTo>
                        <a:pt x="76" y="3"/>
                      </a:lnTo>
                      <a:lnTo>
                        <a:pt x="75" y="4"/>
                      </a:lnTo>
                      <a:lnTo>
                        <a:pt x="75" y="5"/>
                      </a:lnTo>
                      <a:lnTo>
                        <a:pt x="74" y="6"/>
                      </a:lnTo>
                      <a:lnTo>
                        <a:pt x="73" y="6"/>
                      </a:lnTo>
                      <a:lnTo>
                        <a:pt x="72" y="6"/>
                      </a:lnTo>
                      <a:lnTo>
                        <a:pt x="67" y="7"/>
                      </a:lnTo>
                      <a:lnTo>
                        <a:pt x="62" y="8"/>
                      </a:lnTo>
                      <a:lnTo>
                        <a:pt x="57" y="9"/>
                      </a:lnTo>
                      <a:lnTo>
                        <a:pt x="53" y="11"/>
                      </a:lnTo>
                      <a:lnTo>
                        <a:pt x="48" y="13"/>
                      </a:lnTo>
                      <a:lnTo>
                        <a:pt x="45" y="16"/>
                      </a:lnTo>
                      <a:lnTo>
                        <a:pt x="41" y="19"/>
                      </a:lnTo>
                      <a:lnTo>
                        <a:pt x="39" y="23"/>
                      </a:lnTo>
                      <a:lnTo>
                        <a:pt x="35" y="28"/>
                      </a:lnTo>
                      <a:lnTo>
                        <a:pt x="38" y="25"/>
                      </a:lnTo>
                      <a:lnTo>
                        <a:pt x="35" y="27"/>
                      </a:lnTo>
                      <a:lnTo>
                        <a:pt x="31" y="28"/>
                      </a:lnTo>
                      <a:lnTo>
                        <a:pt x="27" y="29"/>
                      </a:lnTo>
                      <a:lnTo>
                        <a:pt x="22" y="31"/>
                      </a:lnTo>
                      <a:lnTo>
                        <a:pt x="19" y="33"/>
                      </a:lnTo>
                      <a:lnTo>
                        <a:pt x="14" y="34"/>
                      </a:lnTo>
                      <a:lnTo>
                        <a:pt x="11" y="37"/>
                      </a:lnTo>
                      <a:lnTo>
                        <a:pt x="7" y="38"/>
                      </a:lnTo>
                      <a:lnTo>
                        <a:pt x="3" y="41"/>
                      </a:lnTo>
                      <a:lnTo>
                        <a:pt x="2" y="42"/>
                      </a:lnTo>
                      <a:lnTo>
                        <a:pt x="2" y="43"/>
                      </a:lnTo>
                      <a:lnTo>
                        <a:pt x="1" y="43"/>
                      </a:lnTo>
                      <a:lnTo>
                        <a:pt x="1" y="44"/>
                      </a:lnTo>
                      <a:lnTo>
                        <a:pt x="0" y="45"/>
                      </a:lnTo>
                      <a:lnTo>
                        <a:pt x="0" y="46"/>
                      </a:lnTo>
                      <a:lnTo>
                        <a:pt x="1" y="48"/>
                      </a:lnTo>
                      <a:lnTo>
                        <a:pt x="2" y="49"/>
                      </a:lnTo>
                      <a:lnTo>
                        <a:pt x="3" y="50"/>
                      </a:lnTo>
                      <a:lnTo>
                        <a:pt x="4" y="50"/>
                      </a:lnTo>
                      <a:lnTo>
                        <a:pt x="4" y="51"/>
                      </a:lnTo>
                      <a:lnTo>
                        <a:pt x="5" y="51"/>
                      </a:lnTo>
                      <a:lnTo>
                        <a:pt x="6" y="51"/>
                      </a:lnTo>
                      <a:lnTo>
                        <a:pt x="7" y="50"/>
                      </a:lnTo>
                      <a:lnTo>
                        <a:pt x="9" y="50"/>
                      </a:lnTo>
                      <a:lnTo>
                        <a:pt x="12" y="48"/>
                      </a:lnTo>
                      <a:lnTo>
                        <a:pt x="15" y="47"/>
                      </a:lnTo>
                      <a:lnTo>
                        <a:pt x="18" y="45"/>
                      </a:lnTo>
                      <a:lnTo>
                        <a:pt x="22" y="43"/>
                      </a:lnTo>
                      <a:lnTo>
                        <a:pt x="25" y="42"/>
                      </a:lnTo>
                      <a:lnTo>
                        <a:pt x="28" y="40"/>
                      </a:lnTo>
                      <a:lnTo>
                        <a:pt x="31" y="38"/>
                      </a:lnTo>
                      <a:lnTo>
                        <a:pt x="35" y="38"/>
                      </a:lnTo>
                      <a:lnTo>
                        <a:pt x="41" y="35"/>
                      </a:lnTo>
                      <a:lnTo>
                        <a:pt x="42" y="35"/>
                      </a:lnTo>
                      <a:lnTo>
                        <a:pt x="43" y="34"/>
                      </a:lnTo>
                      <a:lnTo>
                        <a:pt x="46" y="31"/>
                      </a:lnTo>
                      <a:lnTo>
                        <a:pt x="48" y="29"/>
                      </a:lnTo>
                      <a:lnTo>
                        <a:pt x="48" y="27"/>
                      </a:lnTo>
                      <a:lnTo>
                        <a:pt x="50" y="25"/>
                      </a:lnTo>
                      <a:lnTo>
                        <a:pt x="52" y="23"/>
                      </a:lnTo>
                      <a:lnTo>
                        <a:pt x="54" y="23"/>
                      </a:lnTo>
                      <a:lnTo>
                        <a:pt x="57" y="21"/>
                      </a:lnTo>
                      <a:lnTo>
                        <a:pt x="58" y="20"/>
                      </a:lnTo>
                      <a:lnTo>
                        <a:pt x="61" y="19"/>
                      </a:lnTo>
                      <a:lnTo>
                        <a:pt x="65" y="18"/>
                      </a:lnTo>
                      <a:lnTo>
                        <a:pt x="67" y="18"/>
                      </a:lnTo>
                      <a:lnTo>
                        <a:pt x="71" y="17"/>
                      </a:lnTo>
                      <a:lnTo>
                        <a:pt x="75" y="16"/>
                      </a:lnTo>
                      <a:lnTo>
                        <a:pt x="77" y="15"/>
                      </a:lnTo>
                      <a:lnTo>
                        <a:pt x="81" y="13"/>
                      </a:lnTo>
                      <a:lnTo>
                        <a:pt x="84" y="12"/>
                      </a:lnTo>
                      <a:lnTo>
                        <a:pt x="86" y="9"/>
                      </a:lnTo>
                      <a:lnTo>
                        <a:pt x="87" y="8"/>
                      </a:lnTo>
                      <a:lnTo>
                        <a:pt x="88" y="7"/>
                      </a:lnTo>
                      <a:lnTo>
                        <a:pt x="88" y="6"/>
                      </a:lnTo>
                      <a:lnTo>
                        <a:pt x="88" y="5"/>
                      </a:lnTo>
                      <a:lnTo>
                        <a:pt x="88" y="4"/>
                      </a:lnTo>
                      <a:lnTo>
                        <a:pt x="87" y="3"/>
                      </a:lnTo>
                      <a:lnTo>
                        <a:pt x="86" y="2"/>
                      </a:lnTo>
                      <a:lnTo>
                        <a:pt x="84" y="1"/>
                      </a:lnTo>
                      <a:lnTo>
                        <a:pt x="84" y="0"/>
                      </a:lnTo>
                      <a:lnTo>
                        <a:pt x="83" y="0"/>
                      </a:lnTo>
                      <a:lnTo>
                        <a:pt x="82" y="0"/>
                      </a:lnTo>
                      <a:lnTo>
                        <a:pt x="81" y="0"/>
                      </a:lnTo>
                      <a:lnTo>
                        <a:pt x="80" y="1"/>
                      </a:lnTo>
                      <a:lnTo>
                        <a:pt x="79" y="2"/>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65" name="Freeform 98"/>
                <p:cNvSpPr>
                  <a:spLocks/>
                </p:cNvSpPr>
                <p:nvPr/>
              </p:nvSpPr>
              <p:spPr bwMode="auto">
                <a:xfrm>
                  <a:off x="843" y="2993"/>
                  <a:ext cx="142" cy="91"/>
                </a:xfrm>
                <a:custGeom>
                  <a:avLst/>
                  <a:gdLst>
                    <a:gd name="T0" fmla="*/ 121 w 142"/>
                    <a:gd name="T1" fmla="*/ 4 h 91"/>
                    <a:gd name="T2" fmla="*/ 99 w 142"/>
                    <a:gd name="T3" fmla="*/ 9 h 91"/>
                    <a:gd name="T4" fmla="*/ 77 w 142"/>
                    <a:gd name="T5" fmla="*/ 14 h 91"/>
                    <a:gd name="T6" fmla="*/ 53 w 142"/>
                    <a:gd name="T7" fmla="*/ 20 h 91"/>
                    <a:gd name="T8" fmla="*/ 39 w 142"/>
                    <a:gd name="T9" fmla="*/ 26 h 91"/>
                    <a:gd name="T10" fmla="*/ 34 w 142"/>
                    <a:gd name="T11" fmla="*/ 30 h 91"/>
                    <a:gd name="T12" fmla="*/ 28 w 142"/>
                    <a:gd name="T13" fmla="*/ 35 h 91"/>
                    <a:gd name="T14" fmla="*/ 24 w 142"/>
                    <a:gd name="T15" fmla="*/ 41 h 91"/>
                    <a:gd name="T16" fmla="*/ 21 w 142"/>
                    <a:gd name="T17" fmla="*/ 50 h 91"/>
                    <a:gd name="T18" fmla="*/ 17 w 142"/>
                    <a:gd name="T19" fmla="*/ 59 h 91"/>
                    <a:gd name="T20" fmla="*/ 12 w 142"/>
                    <a:gd name="T21" fmla="*/ 69 h 91"/>
                    <a:gd name="T22" fmla="*/ 7 w 142"/>
                    <a:gd name="T23" fmla="*/ 77 h 91"/>
                    <a:gd name="T24" fmla="*/ 1 w 142"/>
                    <a:gd name="T25" fmla="*/ 81 h 91"/>
                    <a:gd name="T26" fmla="*/ 0 w 142"/>
                    <a:gd name="T27" fmla="*/ 84 h 91"/>
                    <a:gd name="T28" fmla="*/ 0 w 142"/>
                    <a:gd name="T29" fmla="*/ 86 h 91"/>
                    <a:gd name="T30" fmla="*/ 1 w 142"/>
                    <a:gd name="T31" fmla="*/ 87 h 91"/>
                    <a:gd name="T32" fmla="*/ 3 w 142"/>
                    <a:gd name="T33" fmla="*/ 89 h 91"/>
                    <a:gd name="T34" fmla="*/ 5 w 142"/>
                    <a:gd name="T35" fmla="*/ 90 h 91"/>
                    <a:gd name="T36" fmla="*/ 7 w 142"/>
                    <a:gd name="T37" fmla="*/ 90 h 91"/>
                    <a:gd name="T38" fmla="*/ 9 w 142"/>
                    <a:gd name="T39" fmla="*/ 89 h 91"/>
                    <a:gd name="T40" fmla="*/ 14 w 142"/>
                    <a:gd name="T41" fmla="*/ 85 h 91"/>
                    <a:gd name="T42" fmla="*/ 21 w 142"/>
                    <a:gd name="T43" fmla="*/ 77 h 91"/>
                    <a:gd name="T44" fmla="*/ 26 w 142"/>
                    <a:gd name="T45" fmla="*/ 68 h 91"/>
                    <a:gd name="T46" fmla="*/ 30 w 142"/>
                    <a:gd name="T47" fmla="*/ 59 h 91"/>
                    <a:gd name="T48" fmla="*/ 33 w 142"/>
                    <a:gd name="T49" fmla="*/ 50 h 91"/>
                    <a:gd name="T50" fmla="*/ 37 w 142"/>
                    <a:gd name="T51" fmla="*/ 42 h 91"/>
                    <a:gd name="T52" fmla="*/ 44 w 142"/>
                    <a:gd name="T53" fmla="*/ 36 h 91"/>
                    <a:gd name="T54" fmla="*/ 52 w 142"/>
                    <a:gd name="T55" fmla="*/ 32 h 91"/>
                    <a:gd name="T56" fmla="*/ 66 w 142"/>
                    <a:gd name="T57" fmla="*/ 28 h 91"/>
                    <a:gd name="T58" fmla="*/ 87 w 142"/>
                    <a:gd name="T59" fmla="*/ 23 h 91"/>
                    <a:gd name="T60" fmla="*/ 107 w 142"/>
                    <a:gd name="T61" fmla="*/ 19 h 91"/>
                    <a:gd name="T62" fmla="*/ 127 w 142"/>
                    <a:gd name="T63" fmla="*/ 14 h 91"/>
                    <a:gd name="T64" fmla="*/ 138 w 142"/>
                    <a:gd name="T65" fmla="*/ 11 h 91"/>
                    <a:gd name="T66" fmla="*/ 140 w 142"/>
                    <a:gd name="T67" fmla="*/ 9 h 91"/>
                    <a:gd name="T68" fmla="*/ 141 w 142"/>
                    <a:gd name="T69" fmla="*/ 7 h 91"/>
                    <a:gd name="T70" fmla="*/ 141 w 142"/>
                    <a:gd name="T71" fmla="*/ 5 h 91"/>
                    <a:gd name="T72" fmla="*/ 140 w 142"/>
                    <a:gd name="T73" fmla="*/ 3 h 91"/>
                    <a:gd name="T74" fmla="*/ 138 w 142"/>
                    <a:gd name="T75" fmla="*/ 1 h 91"/>
                    <a:gd name="T76" fmla="*/ 136 w 142"/>
                    <a:gd name="T77" fmla="*/ 0 h 91"/>
                    <a:gd name="T78" fmla="*/ 134 w 142"/>
                    <a:gd name="T79" fmla="*/ 0 h 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2"/>
                    <a:gd name="T121" fmla="*/ 0 h 91"/>
                    <a:gd name="T122" fmla="*/ 142 w 142"/>
                    <a:gd name="T123" fmla="*/ 91 h 9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2" h="91">
                      <a:moveTo>
                        <a:pt x="133" y="0"/>
                      </a:moveTo>
                      <a:lnTo>
                        <a:pt x="121" y="4"/>
                      </a:lnTo>
                      <a:lnTo>
                        <a:pt x="110" y="6"/>
                      </a:lnTo>
                      <a:lnTo>
                        <a:pt x="99" y="9"/>
                      </a:lnTo>
                      <a:lnTo>
                        <a:pt x="88" y="11"/>
                      </a:lnTo>
                      <a:lnTo>
                        <a:pt x="77" y="14"/>
                      </a:lnTo>
                      <a:lnTo>
                        <a:pt x="64" y="16"/>
                      </a:lnTo>
                      <a:lnTo>
                        <a:pt x="53" y="20"/>
                      </a:lnTo>
                      <a:lnTo>
                        <a:pt x="43" y="24"/>
                      </a:lnTo>
                      <a:lnTo>
                        <a:pt x="39" y="26"/>
                      </a:lnTo>
                      <a:lnTo>
                        <a:pt x="36" y="28"/>
                      </a:lnTo>
                      <a:lnTo>
                        <a:pt x="34" y="30"/>
                      </a:lnTo>
                      <a:lnTo>
                        <a:pt x="31" y="32"/>
                      </a:lnTo>
                      <a:lnTo>
                        <a:pt x="28" y="35"/>
                      </a:lnTo>
                      <a:lnTo>
                        <a:pt x="26" y="38"/>
                      </a:lnTo>
                      <a:lnTo>
                        <a:pt x="24" y="41"/>
                      </a:lnTo>
                      <a:lnTo>
                        <a:pt x="22" y="44"/>
                      </a:lnTo>
                      <a:lnTo>
                        <a:pt x="21" y="50"/>
                      </a:lnTo>
                      <a:lnTo>
                        <a:pt x="19" y="54"/>
                      </a:lnTo>
                      <a:lnTo>
                        <a:pt x="17" y="59"/>
                      </a:lnTo>
                      <a:lnTo>
                        <a:pt x="15" y="64"/>
                      </a:lnTo>
                      <a:lnTo>
                        <a:pt x="12" y="69"/>
                      </a:lnTo>
                      <a:lnTo>
                        <a:pt x="9" y="73"/>
                      </a:lnTo>
                      <a:lnTo>
                        <a:pt x="7" y="77"/>
                      </a:lnTo>
                      <a:lnTo>
                        <a:pt x="2" y="80"/>
                      </a:lnTo>
                      <a:lnTo>
                        <a:pt x="1" y="81"/>
                      </a:lnTo>
                      <a:lnTo>
                        <a:pt x="1" y="82"/>
                      </a:lnTo>
                      <a:lnTo>
                        <a:pt x="0" y="84"/>
                      </a:lnTo>
                      <a:lnTo>
                        <a:pt x="0" y="85"/>
                      </a:lnTo>
                      <a:lnTo>
                        <a:pt x="0" y="86"/>
                      </a:lnTo>
                      <a:lnTo>
                        <a:pt x="1" y="86"/>
                      </a:lnTo>
                      <a:lnTo>
                        <a:pt x="1" y="87"/>
                      </a:lnTo>
                      <a:lnTo>
                        <a:pt x="2" y="88"/>
                      </a:lnTo>
                      <a:lnTo>
                        <a:pt x="3" y="89"/>
                      </a:lnTo>
                      <a:lnTo>
                        <a:pt x="4" y="89"/>
                      </a:lnTo>
                      <a:lnTo>
                        <a:pt x="5" y="90"/>
                      </a:lnTo>
                      <a:lnTo>
                        <a:pt x="6" y="90"/>
                      </a:lnTo>
                      <a:lnTo>
                        <a:pt x="7" y="90"/>
                      </a:lnTo>
                      <a:lnTo>
                        <a:pt x="8" y="89"/>
                      </a:lnTo>
                      <a:lnTo>
                        <a:pt x="9" y="89"/>
                      </a:lnTo>
                      <a:lnTo>
                        <a:pt x="10" y="88"/>
                      </a:lnTo>
                      <a:lnTo>
                        <a:pt x="14" y="85"/>
                      </a:lnTo>
                      <a:lnTo>
                        <a:pt x="18" y="81"/>
                      </a:lnTo>
                      <a:lnTo>
                        <a:pt x="21" y="77"/>
                      </a:lnTo>
                      <a:lnTo>
                        <a:pt x="23" y="73"/>
                      </a:lnTo>
                      <a:lnTo>
                        <a:pt x="26" y="68"/>
                      </a:lnTo>
                      <a:lnTo>
                        <a:pt x="28" y="64"/>
                      </a:lnTo>
                      <a:lnTo>
                        <a:pt x="30" y="59"/>
                      </a:lnTo>
                      <a:lnTo>
                        <a:pt x="32" y="54"/>
                      </a:lnTo>
                      <a:lnTo>
                        <a:pt x="33" y="50"/>
                      </a:lnTo>
                      <a:lnTo>
                        <a:pt x="35" y="46"/>
                      </a:lnTo>
                      <a:lnTo>
                        <a:pt x="37" y="42"/>
                      </a:lnTo>
                      <a:lnTo>
                        <a:pt x="41" y="39"/>
                      </a:lnTo>
                      <a:lnTo>
                        <a:pt x="44" y="36"/>
                      </a:lnTo>
                      <a:lnTo>
                        <a:pt x="48" y="33"/>
                      </a:lnTo>
                      <a:lnTo>
                        <a:pt x="52" y="32"/>
                      </a:lnTo>
                      <a:lnTo>
                        <a:pt x="57" y="30"/>
                      </a:lnTo>
                      <a:lnTo>
                        <a:pt x="66" y="28"/>
                      </a:lnTo>
                      <a:lnTo>
                        <a:pt x="77" y="25"/>
                      </a:lnTo>
                      <a:lnTo>
                        <a:pt x="87" y="23"/>
                      </a:lnTo>
                      <a:lnTo>
                        <a:pt x="97" y="22"/>
                      </a:lnTo>
                      <a:lnTo>
                        <a:pt x="107" y="19"/>
                      </a:lnTo>
                      <a:lnTo>
                        <a:pt x="118" y="17"/>
                      </a:lnTo>
                      <a:lnTo>
                        <a:pt x="127" y="14"/>
                      </a:lnTo>
                      <a:lnTo>
                        <a:pt x="137" y="11"/>
                      </a:lnTo>
                      <a:lnTo>
                        <a:pt x="138" y="11"/>
                      </a:lnTo>
                      <a:lnTo>
                        <a:pt x="139" y="10"/>
                      </a:lnTo>
                      <a:lnTo>
                        <a:pt x="140" y="9"/>
                      </a:lnTo>
                      <a:lnTo>
                        <a:pt x="140" y="8"/>
                      </a:lnTo>
                      <a:lnTo>
                        <a:pt x="141" y="7"/>
                      </a:lnTo>
                      <a:lnTo>
                        <a:pt x="141" y="6"/>
                      </a:lnTo>
                      <a:lnTo>
                        <a:pt x="141" y="5"/>
                      </a:lnTo>
                      <a:lnTo>
                        <a:pt x="140" y="4"/>
                      </a:lnTo>
                      <a:lnTo>
                        <a:pt x="140" y="3"/>
                      </a:lnTo>
                      <a:lnTo>
                        <a:pt x="139" y="2"/>
                      </a:lnTo>
                      <a:lnTo>
                        <a:pt x="138" y="1"/>
                      </a:lnTo>
                      <a:lnTo>
                        <a:pt x="137" y="1"/>
                      </a:lnTo>
                      <a:lnTo>
                        <a:pt x="136" y="0"/>
                      </a:lnTo>
                      <a:lnTo>
                        <a:pt x="135" y="0"/>
                      </a:lnTo>
                      <a:lnTo>
                        <a:pt x="134" y="0"/>
                      </a:lnTo>
                      <a:lnTo>
                        <a:pt x="133" y="0"/>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66" name="Freeform 99"/>
                <p:cNvSpPr>
                  <a:spLocks/>
                </p:cNvSpPr>
                <p:nvPr/>
              </p:nvSpPr>
              <p:spPr bwMode="auto">
                <a:xfrm>
                  <a:off x="896" y="2447"/>
                  <a:ext cx="218" cy="913"/>
                </a:xfrm>
                <a:custGeom>
                  <a:avLst/>
                  <a:gdLst>
                    <a:gd name="T0" fmla="*/ 33 w 218"/>
                    <a:gd name="T1" fmla="*/ 86 h 913"/>
                    <a:gd name="T2" fmla="*/ 37 w 218"/>
                    <a:gd name="T3" fmla="*/ 161 h 913"/>
                    <a:gd name="T4" fmla="*/ 39 w 218"/>
                    <a:gd name="T5" fmla="*/ 171 h 913"/>
                    <a:gd name="T6" fmla="*/ 60 w 218"/>
                    <a:gd name="T7" fmla="*/ 212 h 913"/>
                    <a:gd name="T8" fmla="*/ 94 w 218"/>
                    <a:gd name="T9" fmla="*/ 273 h 913"/>
                    <a:gd name="T10" fmla="*/ 96 w 218"/>
                    <a:gd name="T11" fmla="*/ 305 h 913"/>
                    <a:gd name="T12" fmla="*/ 98 w 218"/>
                    <a:gd name="T13" fmla="*/ 349 h 913"/>
                    <a:gd name="T14" fmla="*/ 123 w 218"/>
                    <a:gd name="T15" fmla="*/ 402 h 913"/>
                    <a:gd name="T16" fmla="*/ 143 w 218"/>
                    <a:gd name="T17" fmla="*/ 419 h 913"/>
                    <a:gd name="T18" fmla="*/ 166 w 218"/>
                    <a:gd name="T19" fmla="*/ 424 h 913"/>
                    <a:gd name="T20" fmla="*/ 170 w 218"/>
                    <a:gd name="T21" fmla="*/ 432 h 913"/>
                    <a:gd name="T22" fmla="*/ 169 w 218"/>
                    <a:gd name="T23" fmla="*/ 450 h 913"/>
                    <a:gd name="T24" fmla="*/ 153 w 218"/>
                    <a:gd name="T25" fmla="*/ 490 h 913"/>
                    <a:gd name="T26" fmla="*/ 148 w 218"/>
                    <a:gd name="T27" fmla="*/ 530 h 913"/>
                    <a:gd name="T28" fmla="*/ 165 w 218"/>
                    <a:gd name="T29" fmla="*/ 563 h 913"/>
                    <a:gd name="T30" fmla="*/ 165 w 218"/>
                    <a:gd name="T31" fmla="*/ 571 h 913"/>
                    <a:gd name="T32" fmla="*/ 153 w 218"/>
                    <a:gd name="T33" fmla="*/ 616 h 913"/>
                    <a:gd name="T34" fmla="*/ 168 w 218"/>
                    <a:gd name="T35" fmla="*/ 640 h 913"/>
                    <a:gd name="T36" fmla="*/ 181 w 218"/>
                    <a:gd name="T37" fmla="*/ 649 h 913"/>
                    <a:gd name="T38" fmla="*/ 174 w 218"/>
                    <a:gd name="T39" fmla="*/ 653 h 913"/>
                    <a:gd name="T40" fmla="*/ 152 w 218"/>
                    <a:gd name="T41" fmla="*/ 650 h 913"/>
                    <a:gd name="T42" fmla="*/ 133 w 218"/>
                    <a:gd name="T43" fmla="*/ 683 h 913"/>
                    <a:gd name="T44" fmla="*/ 124 w 218"/>
                    <a:gd name="T45" fmla="*/ 721 h 913"/>
                    <a:gd name="T46" fmla="*/ 92 w 218"/>
                    <a:gd name="T47" fmla="*/ 820 h 913"/>
                    <a:gd name="T48" fmla="*/ 75 w 218"/>
                    <a:gd name="T49" fmla="*/ 910 h 913"/>
                    <a:gd name="T50" fmla="*/ 125 w 218"/>
                    <a:gd name="T51" fmla="*/ 801 h 913"/>
                    <a:gd name="T52" fmla="*/ 146 w 218"/>
                    <a:gd name="T53" fmla="*/ 701 h 913"/>
                    <a:gd name="T54" fmla="*/ 211 w 218"/>
                    <a:gd name="T55" fmla="*/ 674 h 913"/>
                    <a:gd name="T56" fmla="*/ 217 w 218"/>
                    <a:gd name="T57" fmla="*/ 660 h 913"/>
                    <a:gd name="T58" fmla="*/ 216 w 218"/>
                    <a:gd name="T59" fmla="*/ 652 h 913"/>
                    <a:gd name="T60" fmla="*/ 214 w 218"/>
                    <a:gd name="T61" fmla="*/ 647 h 913"/>
                    <a:gd name="T62" fmla="*/ 201 w 218"/>
                    <a:gd name="T63" fmla="*/ 634 h 913"/>
                    <a:gd name="T64" fmla="*/ 179 w 218"/>
                    <a:gd name="T65" fmla="*/ 615 h 913"/>
                    <a:gd name="T66" fmla="*/ 179 w 218"/>
                    <a:gd name="T67" fmla="*/ 594 h 913"/>
                    <a:gd name="T68" fmla="*/ 188 w 218"/>
                    <a:gd name="T69" fmla="*/ 581 h 913"/>
                    <a:gd name="T70" fmla="*/ 193 w 218"/>
                    <a:gd name="T71" fmla="*/ 569 h 913"/>
                    <a:gd name="T72" fmla="*/ 192 w 218"/>
                    <a:gd name="T73" fmla="*/ 557 h 913"/>
                    <a:gd name="T74" fmla="*/ 175 w 218"/>
                    <a:gd name="T75" fmla="*/ 534 h 913"/>
                    <a:gd name="T76" fmla="*/ 172 w 218"/>
                    <a:gd name="T77" fmla="*/ 507 h 913"/>
                    <a:gd name="T78" fmla="*/ 182 w 218"/>
                    <a:gd name="T79" fmla="*/ 486 h 913"/>
                    <a:gd name="T80" fmla="*/ 194 w 218"/>
                    <a:gd name="T81" fmla="*/ 446 h 913"/>
                    <a:gd name="T82" fmla="*/ 174 w 218"/>
                    <a:gd name="T83" fmla="*/ 402 h 913"/>
                    <a:gd name="T84" fmla="*/ 169 w 218"/>
                    <a:gd name="T85" fmla="*/ 400 h 913"/>
                    <a:gd name="T86" fmla="*/ 148 w 218"/>
                    <a:gd name="T87" fmla="*/ 393 h 913"/>
                    <a:gd name="T88" fmla="*/ 126 w 218"/>
                    <a:gd name="T89" fmla="*/ 360 h 913"/>
                    <a:gd name="T90" fmla="*/ 119 w 218"/>
                    <a:gd name="T91" fmla="*/ 329 h 913"/>
                    <a:gd name="T92" fmla="*/ 120 w 218"/>
                    <a:gd name="T93" fmla="*/ 299 h 913"/>
                    <a:gd name="T94" fmla="*/ 119 w 218"/>
                    <a:gd name="T95" fmla="*/ 273 h 913"/>
                    <a:gd name="T96" fmla="*/ 96 w 218"/>
                    <a:gd name="T97" fmla="*/ 226 h 913"/>
                    <a:gd name="T98" fmla="*/ 63 w 218"/>
                    <a:gd name="T99" fmla="*/ 164 h 913"/>
                    <a:gd name="T100" fmla="*/ 59 w 218"/>
                    <a:gd name="T101" fmla="*/ 124 h 913"/>
                    <a:gd name="T102" fmla="*/ 54 w 218"/>
                    <a:gd name="T103" fmla="*/ 73 h 913"/>
                    <a:gd name="T104" fmla="*/ 28 w 218"/>
                    <a:gd name="T105" fmla="*/ 15 h 913"/>
                    <a:gd name="T106" fmla="*/ 12 w 218"/>
                    <a:gd name="T107" fmla="*/ 0 h 913"/>
                    <a:gd name="T108" fmla="*/ 2 w 218"/>
                    <a:gd name="T109" fmla="*/ 5 h 913"/>
                    <a:gd name="T110" fmla="*/ 0 w 218"/>
                    <a:gd name="T111" fmla="*/ 16 h 91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8"/>
                    <a:gd name="T169" fmla="*/ 0 h 913"/>
                    <a:gd name="T170" fmla="*/ 218 w 218"/>
                    <a:gd name="T171" fmla="*/ 913 h 91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8" h="913">
                      <a:moveTo>
                        <a:pt x="3" y="21"/>
                      </a:moveTo>
                      <a:lnTo>
                        <a:pt x="13" y="36"/>
                      </a:lnTo>
                      <a:lnTo>
                        <a:pt x="21" y="51"/>
                      </a:lnTo>
                      <a:lnTo>
                        <a:pt x="28" y="68"/>
                      </a:lnTo>
                      <a:lnTo>
                        <a:pt x="33" y="86"/>
                      </a:lnTo>
                      <a:lnTo>
                        <a:pt x="35" y="104"/>
                      </a:lnTo>
                      <a:lnTo>
                        <a:pt x="36" y="123"/>
                      </a:lnTo>
                      <a:lnTo>
                        <a:pt x="37" y="141"/>
                      </a:lnTo>
                      <a:lnTo>
                        <a:pt x="37" y="159"/>
                      </a:lnTo>
                      <a:lnTo>
                        <a:pt x="37" y="161"/>
                      </a:lnTo>
                      <a:lnTo>
                        <a:pt x="37" y="163"/>
                      </a:lnTo>
                      <a:lnTo>
                        <a:pt x="37" y="165"/>
                      </a:lnTo>
                      <a:lnTo>
                        <a:pt x="38" y="167"/>
                      </a:lnTo>
                      <a:lnTo>
                        <a:pt x="38" y="169"/>
                      </a:lnTo>
                      <a:lnTo>
                        <a:pt x="39" y="171"/>
                      </a:lnTo>
                      <a:lnTo>
                        <a:pt x="40" y="173"/>
                      </a:lnTo>
                      <a:lnTo>
                        <a:pt x="40" y="174"/>
                      </a:lnTo>
                      <a:lnTo>
                        <a:pt x="47" y="187"/>
                      </a:lnTo>
                      <a:lnTo>
                        <a:pt x="53" y="200"/>
                      </a:lnTo>
                      <a:lnTo>
                        <a:pt x="60" y="212"/>
                      </a:lnTo>
                      <a:lnTo>
                        <a:pt x="67" y="224"/>
                      </a:lnTo>
                      <a:lnTo>
                        <a:pt x="75" y="235"/>
                      </a:lnTo>
                      <a:lnTo>
                        <a:pt x="81" y="247"/>
                      </a:lnTo>
                      <a:lnTo>
                        <a:pt x="88" y="260"/>
                      </a:lnTo>
                      <a:lnTo>
                        <a:pt x="94" y="273"/>
                      </a:lnTo>
                      <a:lnTo>
                        <a:pt x="96" y="279"/>
                      </a:lnTo>
                      <a:lnTo>
                        <a:pt x="97" y="285"/>
                      </a:lnTo>
                      <a:lnTo>
                        <a:pt x="97" y="292"/>
                      </a:lnTo>
                      <a:lnTo>
                        <a:pt x="97" y="299"/>
                      </a:lnTo>
                      <a:lnTo>
                        <a:pt x="96" y="305"/>
                      </a:lnTo>
                      <a:lnTo>
                        <a:pt x="96" y="312"/>
                      </a:lnTo>
                      <a:lnTo>
                        <a:pt x="95" y="319"/>
                      </a:lnTo>
                      <a:lnTo>
                        <a:pt x="95" y="324"/>
                      </a:lnTo>
                      <a:lnTo>
                        <a:pt x="96" y="337"/>
                      </a:lnTo>
                      <a:lnTo>
                        <a:pt x="98" y="349"/>
                      </a:lnTo>
                      <a:lnTo>
                        <a:pt x="100" y="360"/>
                      </a:lnTo>
                      <a:lnTo>
                        <a:pt x="104" y="371"/>
                      </a:lnTo>
                      <a:lnTo>
                        <a:pt x="110" y="382"/>
                      </a:lnTo>
                      <a:lnTo>
                        <a:pt x="116" y="392"/>
                      </a:lnTo>
                      <a:lnTo>
                        <a:pt x="123" y="402"/>
                      </a:lnTo>
                      <a:lnTo>
                        <a:pt x="131" y="410"/>
                      </a:lnTo>
                      <a:lnTo>
                        <a:pt x="134" y="413"/>
                      </a:lnTo>
                      <a:lnTo>
                        <a:pt x="137" y="415"/>
                      </a:lnTo>
                      <a:lnTo>
                        <a:pt x="141" y="417"/>
                      </a:lnTo>
                      <a:lnTo>
                        <a:pt x="143" y="419"/>
                      </a:lnTo>
                      <a:lnTo>
                        <a:pt x="147" y="421"/>
                      </a:lnTo>
                      <a:lnTo>
                        <a:pt x="152" y="422"/>
                      </a:lnTo>
                      <a:lnTo>
                        <a:pt x="156" y="423"/>
                      </a:lnTo>
                      <a:lnTo>
                        <a:pt x="160" y="424"/>
                      </a:lnTo>
                      <a:lnTo>
                        <a:pt x="166" y="424"/>
                      </a:lnTo>
                      <a:lnTo>
                        <a:pt x="161" y="422"/>
                      </a:lnTo>
                      <a:lnTo>
                        <a:pt x="163" y="425"/>
                      </a:lnTo>
                      <a:lnTo>
                        <a:pt x="167" y="427"/>
                      </a:lnTo>
                      <a:lnTo>
                        <a:pt x="169" y="429"/>
                      </a:lnTo>
                      <a:lnTo>
                        <a:pt x="170" y="432"/>
                      </a:lnTo>
                      <a:lnTo>
                        <a:pt x="171" y="435"/>
                      </a:lnTo>
                      <a:lnTo>
                        <a:pt x="171" y="439"/>
                      </a:lnTo>
                      <a:lnTo>
                        <a:pt x="170" y="443"/>
                      </a:lnTo>
                      <a:lnTo>
                        <a:pt x="170" y="446"/>
                      </a:lnTo>
                      <a:lnTo>
                        <a:pt x="169" y="450"/>
                      </a:lnTo>
                      <a:lnTo>
                        <a:pt x="167" y="458"/>
                      </a:lnTo>
                      <a:lnTo>
                        <a:pt x="164" y="466"/>
                      </a:lnTo>
                      <a:lnTo>
                        <a:pt x="161" y="474"/>
                      </a:lnTo>
                      <a:lnTo>
                        <a:pt x="157" y="482"/>
                      </a:lnTo>
                      <a:lnTo>
                        <a:pt x="153" y="490"/>
                      </a:lnTo>
                      <a:lnTo>
                        <a:pt x="150" y="498"/>
                      </a:lnTo>
                      <a:lnTo>
                        <a:pt x="148" y="506"/>
                      </a:lnTo>
                      <a:lnTo>
                        <a:pt x="147" y="515"/>
                      </a:lnTo>
                      <a:lnTo>
                        <a:pt x="147" y="522"/>
                      </a:lnTo>
                      <a:lnTo>
                        <a:pt x="148" y="530"/>
                      </a:lnTo>
                      <a:lnTo>
                        <a:pt x="150" y="537"/>
                      </a:lnTo>
                      <a:lnTo>
                        <a:pt x="153" y="544"/>
                      </a:lnTo>
                      <a:lnTo>
                        <a:pt x="157" y="550"/>
                      </a:lnTo>
                      <a:lnTo>
                        <a:pt x="161" y="557"/>
                      </a:lnTo>
                      <a:lnTo>
                        <a:pt x="165" y="563"/>
                      </a:lnTo>
                      <a:lnTo>
                        <a:pt x="170" y="568"/>
                      </a:lnTo>
                      <a:lnTo>
                        <a:pt x="172" y="574"/>
                      </a:lnTo>
                      <a:lnTo>
                        <a:pt x="171" y="562"/>
                      </a:lnTo>
                      <a:lnTo>
                        <a:pt x="171" y="564"/>
                      </a:lnTo>
                      <a:lnTo>
                        <a:pt x="165" y="571"/>
                      </a:lnTo>
                      <a:lnTo>
                        <a:pt x="160" y="580"/>
                      </a:lnTo>
                      <a:lnTo>
                        <a:pt x="156" y="588"/>
                      </a:lnTo>
                      <a:lnTo>
                        <a:pt x="153" y="597"/>
                      </a:lnTo>
                      <a:lnTo>
                        <a:pt x="152" y="606"/>
                      </a:lnTo>
                      <a:lnTo>
                        <a:pt x="153" y="616"/>
                      </a:lnTo>
                      <a:lnTo>
                        <a:pt x="156" y="625"/>
                      </a:lnTo>
                      <a:lnTo>
                        <a:pt x="162" y="633"/>
                      </a:lnTo>
                      <a:lnTo>
                        <a:pt x="163" y="636"/>
                      </a:lnTo>
                      <a:lnTo>
                        <a:pt x="166" y="638"/>
                      </a:lnTo>
                      <a:lnTo>
                        <a:pt x="168" y="640"/>
                      </a:lnTo>
                      <a:lnTo>
                        <a:pt x="170" y="642"/>
                      </a:lnTo>
                      <a:lnTo>
                        <a:pt x="173" y="643"/>
                      </a:lnTo>
                      <a:lnTo>
                        <a:pt x="176" y="645"/>
                      </a:lnTo>
                      <a:lnTo>
                        <a:pt x="178" y="647"/>
                      </a:lnTo>
                      <a:lnTo>
                        <a:pt x="181" y="649"/>
                      </a:lnTo>
                      <a:lnTo>
                        <a:pt x="182" y="650"/>
                      </a:lnTo>
                      <a:lnTo>
                        <a:pt x="181" y="651"/>
                      </a:lnTo>
                      <a:lnTo>
                        <a:pt x="179" y="652"/>
                      </a:lnTo>
                      <a:lnTo>
                        <a:pt x="176" y="653"/>
                      </a:lnTo>
                      <a:lnTo>
                        <a:pt x="174" y="653"/>
                      </a:lnTo>
                      <a:lnTo>
                        <a:pt x="172" y="654"/>
                      </a:lnTo>
                      <a:lnTo>
                        <a:pt x="171" y="655"/>
                      </a:lnTo>
                      <a:lnTo>
                        <a:pt x="172" y="657"/>
                      </a:lnTo>
                      <a:lnTo>
                        <a:pt x="160" y="655"/>
                      </a:lnTo>
                      <a:lnTo>
                        <a:pt x="152" y="650"/>
                      </a:lnTo>
                      <a:lnTo>
                        <a:pt x="142" y="652"/>
                      </a:lnTo>
                      <a:lnTo>
                        <a:pt x="139" y="662"/>
                      </a:lnTo>
                      <a:lnTo>
                        <a:pt x="140" y="670"/>
                      </a:lnTo>
                      <a:lnTo>
                        <a:pt x="136" y="676"/>
                      </a:lnTo>
                      <a:lnTo>
                        <a:pt x="133" y="683"/>
                      </a:lnTo>
                      <a:lnTo>
                        <a:pt x="130" y="689"/>
                      </a:lnTo>
                      <a:lnTo>
                        <a:pt x="129" y="697"/>
                      </a:lnTo>
                      <a:lnTo>
                        <a:pt x="128" y="706"/>
                      </a:lnTo>
                      <a:lnTo>
                        <a:pt x="126" y="714"/>
                      </a:lnTo>
                      <a:lnTo>
                        <a:pt x="124" y="721"/>
                      </a:lnTo>
                      <a:lnTo>
                        <a:pt x="120" y="729"/>
                      </a:lnTo>
                      <a:lnTo>
                        <a:pt x="119" y="736"/>
                      </a:lnTo>
                      <a:lnTo>
                        <a:pt x="112" y="757"/>
                      </a:lnTo>
                      <a:lnTo>
                        <a:pt x="102" y="786"/>
                      </a:lnTo>
                      <a:lnTo>
                        <a:pt x="92" y="820"/>
                      </a:lnTo>
                      <a:lnTo>
                        <a:pt x="80" y="854"/>
                      </a:lnTo>
                      <a:lnTo>
                        <a:pt x="70" y="883"/>
                      </a:lnTo>
                      <a:lnTo>
                        <a:pt x="61" y="905"/>
                      </a:lnTo>
                      <a:lnTo>
                        <a:pt x="56" y="912"/>
                      </a:lnTo>
                      <a:lnTo>
                        <a:pt x="75" y="910"/>
                      </a:lnTo>
                      <a:lnTo>
                        <a:pt x="89" y="900"/>
                      </a:lnTo>
                      <a:lnTo>
                        <a:pt x="100" y="883"/>
                      </a:lnTo>
                      <a:lnTo>
                        <a:pt x="110" y="861"/>
                      </a:lnTo>
                      <a:lnTo>
                        <a:pt x="118" y="833"/>
                      </a:lnTo>
                      <a:lnTo>
                        <a:pt x="125" y="801"/>
                      </a:lnTo>
                      <a:lnTo>
                        <a:pt x="133" y="766"/>
                      </a:lnTo>
                      <a:lnTo>
                        <a:pt x="142" y="728"/>
                      </a:lnTo>
                      <a:lnTo>
                        <a:pt x="143" y="720"/>
                      </a:lnTo>
                      <a:lnTo>
                        <a:pt x="144" y="711"/>
                      </a:lnTo>
                      <a:lnTo>
                        <a:pt x="146" y="701"/>
                      </a:lnTo>
                      <a:lnTo>
                        <a:pt x="151" y="692"/>
                      </a:lnTo>
                      <a:lnTo>
                        <a:pt x="159" y="684"/>
                      </a:lnTo>
                      <a:lnTo>
                        <a:pt x="170" y="679"/>
                      </a:lnTo>
                      <a:lnTo>
                        <a:pt x="187" y="675"/>
                      </a:lnTo>
                      <a:lnTo>
                        <a:pt x="211" y="674"/>
                      </a:lnTo>
                      <a:lnTo>
                        <a:pt x="216" y="665"/>
                      </a:lnTo>
                      <a:lnTo>
                        <a:pt x="216" y="664"/>
                      </a:lnTo>
                      <a:lnTo>
                        <a:pt x="217" y="663"/>
                      </a:lnTo>
                      <a:lnTo>
                        <a:pt x="217" y="661"/>
                      </a:lnTo>
                      <a:lnTo>
                        <a:pt x="217" y="660"/>
                      </a:lnTo>
                      <a:lnTo>
                        <a:pt x="217" y="659"/>
                      </a:lnTo>
                      <a:lnTo>
                        <a:pt x="217" y="658"/>
                      </a:lnTo>
                      <a:lnTo>
                        <a:pt x="217" y="657"/>
                      </a:lnTo>
                      <a:lnTo>
                        <a:pt x="217" y="655"/>
                      </a:lnTo>
                      <a:lnTo>
                        <a:pt x="216" y="652"/>
                      </a:lnTo>
                      <a:lnTo>
                        <a:pt x="216" y="651"/>
                      </a:lnTo>
                      <a:lnTo>
                        <a:pt x="215" y="650"/>
                      </a:lnTo>
                      <a:lnTo>
                        <a:pt x="215" y="649"/>
                      </a:lnTo>
                      <a:lnTo>
                        <a:pt x="214" y="648"/>
                      </a:lnTo>
                      <a:lnTo>
                        <a:pt x="214" y="647"/>
                      </a:lnTo>
                      <a:lnTo>
                        <a:pt x="213" y="647"/>
                      </a:lnTo>
                      <a:lnTo>
                        <a:pt x="213" y="646"/>
                      </a:lnTo>
                      <a:lnTo>
                        <a:pt x="212" y="645"/>
                      </a:lnTo>
                      <a:lnTo>
                        <a:pt x="205" y="638"/>
                      </a:lnTo>
                      <a:lnTo>
                        <a:pt x="201" y="634"/>
                      </a:lnTo>
                      <a:lnTo>
                        <a:pt x="197" y="630"/>
                      </a:lnTo>
                      <a:lnTo>
                        <a:pt x="192" y="626"/>
                      </a:lnTo>
                      <a:lnTo>
                        <a:pt x="187" y="623"/>
                      </a:lnTo>
                      <a:lnTo>
                        <a:pt x="183" y="620"/>
                      </a:lnTo>
                      <a:lnTo>
                        <a:pt x="179" y="615"/>
                      </a:lnTo>
                      <a:lnTo>
                        <a:pt x="176" y="610"/>
                      </a:lnTo>
                      <a:lnTo>
                        <a:pt x="176" y="604"/>
                      </a:lnTo>
                      <a:lnTo>
                        <a:pt x="176" y="600"/>
                      </a:lnTo>
                      <a:lnTo>
                        <a:pt x="177" y="597"/>
                      </a:lnTo>
                      <a:lnTo>
                        <a:pt x="179" y="594"/>
                      </a:lnTo>
                      <a:lnTo>
                        <a:pt x="181" y="592"/>
                      </a:lnTo>
                      <a:lnTo>
                        <a:pt x="183" y="590"/>
                      </a:lnTo>
                      <a:lnTo>
                        <a:pt x="184" y="587"/>
                      </a:lnTo>
                      <a:lnTo>
                        <a:pt x="186" y="584"/>
                      </a:lnTo>
                      <a:lnTo>
                        <a:pt x="188" y="581"/>
                      </a:lnTo>
                      <a:lnTo>
                        <a:pt x="193" y="573"/>
                      </a:lnTo>
                      <a:lnTo>
                        <a:pt x="193" y="572"/>
                      </a:lnTo>
                      <a:lnTo>
                        <a:pt x="193" y="571"/>
                      </a:lnTo>
                      <a:lnTo>
                        <a:pt x="193" y="570"/>
                      </a:lnTo>
                      <a:lnTo>
                        <a:pt x="193" y="569"/>
                      </a:lnTo>
                      <a:lnTo>
                        <a:pt x="194" y="569"/>
                      </a:lnTo>
                      <a:lnTo>
                        <a:pt x="194" y="568"/>
                      </a:lnTo>
                      <a:lnTo>
                        <a:pt x="194" y="567"/>
                      </a:lnTo>
                      <a:lnTo>
                        <a:pt x="194" y="566"/>
                      </a:lnTo>
                      <a:lnTo>
                        <a:pt x="192" y="557"/>
                      </a:lnTo>
                      <a:lnTo>
                        <a:pt x="188" y="553"/>
                      </a:lnTo>
                      <a:lnTo>
                        <a:pt x="184" y="548"/>
                      </a:lnTo>
                      <a:lnTo>
                        <a:pt x="181" y="544"/>
                      </a:lnTo>
                      <a:lnTo>
                        <a:pt x="178" y="539"/>
                      </a:lnTo>
                      <a:lnTo>
                        <a:pt x="175" y="534"/>
                      </a:lnTo>
                      <a:lnTo>
                        <a:pt x="172" y="529"/>
                      </a:lnTo>
                      <a:lnTo>
                        <a:pt x="171" y="523"/>
                      </a:lnTo>
                      <a:lnTo>
                        <a:pt x="171" y="517"/>
                      </a:lnTo>
                      <a:lnTo>
                        <a:pt x="171" y="512"/>
                      </a:lnTo>
                      <a:lnTo>
                        <a:pt x="172" y="507"/>
                      </a:lnTo>
                      <a:lnTo>
                        <a:pt x="174" y="502"/>
                      </a:lnTo>
                      <a:lnTo>
                        <a:pt x="176" y="499"/>
                      </a:lnTo>
                      <a:lnTo>
                        <a:pt x="178" y="495"/>
                      </a:lnTo>
                      <a:lnTo>
                        <a:pt x="180" y="490"/>
                      </a:lnTo>
                      <a:lnTo>
                        <a:pt x="182" y="486"/>
                      </a:lnTo>
                      <a:lnTo>
                        <a:pt x="184" y="481"/>
                      </a:lnTo>
                      <a:lnTo>
                        <a:pt x="187" y="473"/>
                      </a:lnTo>
                      <a:lnTo>
                        <a:pt x="190" y="464"/>
                      </a:lnTo>
                      <a:lnTo>
                        <a:pt x="193" y="455"/>
                      </a:lnTo>
                      <a:lnTo>
                        <a:pt x="194" y="446"/>
                      </a:lnTo>
                      <a:lnTo>
                        <a:pt x="194" y="436"/>
                      </a:lnTo>
                      <a:lnTo>
                        <a:pt x="193" y="427"/>
                      </a:lnTo>
                      <a:lnTo>
                        <a:pt x="190" y="419"/>
                      </a:lnTo>
                      <a:lnTo>
                        <a:pt x="185" y="410"/>
                      </a:lnTo>
                      <a:lnTo>
                        <a:pt x="174" y="402"/>
                      </a:lnTo>
                      <a:lnTo>
                        <a:pt x="173" y="402"/>
                      </a:lnTo>
                      <a:lnTo>
                        <a:pt x="172" y="401"/>
                      </a:lnTo>
                      <a:lnTo>
                        <a:pt x="171" y="401"/>
                      </a:lnTo>
                      <a:lnTo>
                        <a:pt x="170" y="400"/>
                      </a:lnTo>
                      <a:lnTo>
                        <a:pt x="169" y="400"/>
                      </a:lnTo>
                      <a:lnTo>
                        <a:pt x="168" y="400"/>
                      </a:lnTo>
                      <a:lnTo>
                        <a:pt x="167" y="400"/>
                      </a:lnTo>
                      <a:lnTo>
                        <a:pt x="163" y="400"/>
                      </a:lnTo>
                      <a:lnTo>
                        <a:pt x="155" y="397"/>
                      </a:lnTo>
                      <a:lnTo>
                        <a:pt x="148" y="393"/>
                      </a:lnTo>
                      <a:lnTo>
                        <a:pt x="142" y="388"/>
                      </a:lnTo>
                      <a:lnTo>
                        <a:pt x="138" y="382"/>
                      </a:lnTo>
                      <a:lnTo>
                        <a:pt x="133" y="375"/>
                      </a:lnTo>
                      <a:lnTo>
                        <a:pt x="129" y="368"/>
                      </a:lnTo>
                      <a:lnTo>
                        <a:pt x="126" y="360"/>
                      </a:lnTo>
                      <a:lnTo>
                        <a:pt x="123" y="353"/>
                      </a:lnTo>
                      <a:lnTo>
                        <a:pt x="121" y="347"/>
                      </a:lnTo>
                      <a:lnTo>
                        <a:pt x="120" y="341"/>
                      </a:lnTo>
                      <a:lnTo>
                        <a:pt x="119" y="335"/>
                      </a:lnTo>
                      <a:lnTo>
                        <a:pt x="119" y="329"/>
                      </a:lnTo>
                      <a:lnTo>
                        <a:pt x="118" y="322"/>
                      </a:lnTo>
                      <a:lnTo>
                        <a:pt x="118" y="317"/>
                      </a:lnTo>
                      <a:lnTo>
                        <a:pt x="119" y="310"/>
                      </a:lnTo>
                      <a:lnTo>
                        <a:pt x="119" y="304"/>
                      </a:lnTo>
                      <a:lnTo>
                        <a:pt x="120" y="299"/>
                      </a:lnTo>
                      <a:lnTo>
                        <a:pt x="120" y="293"/>
                      </a:lnTo>
                      <a:lnTo>
                        <a:pt x="120" y="288"/>
                      </a:lnTo>
                      <a:lnTo>
                        <a:pt x="120" y="283"/>
                      </a:lnTo>
                      <a:lnTo>
                        <a:pt x="119" y="278"/>
                      </a:lnTo>
                      <a:lnTo>
                        <a:pt x="119" y="273"/>
                      </a:lnTo>
                      <a:lnTo>
                        <a:pt x="117" y="268"/>
                      </a:lnTo>
                      <a:lnTo>
                        <a:pt x="115" y="263"/>
                      </a:lnTo>
                      <a:lnTo>
                        <a:pt x="109" y="250"/>
                      </a:lnTo>
                      <a:lnTo>
                        <a:pt x="102" y="237"/>
                      </a:lnTo>
                      <a:lnTo>
                        <a:pt x="96" y="226"/>
                      </a:lnTo>
                      <a:lnTo>
                        <a:pt x="89" y="214"/>
                      </a:lnTo>
                      <a:lnTo>
                        <a:pt x="81" y="202"/>
                      </a:lnTo>
                      <a:lnTo>
                        <a:pt x="75" y="190"/>
                      </a:lnTo>
                      <a:lnTo>
                        <a:pt x="68" y="177"/>
                      </a:lnTo>
                      <a:lnTo>
                        <a:pt x="63" y="164"/>
                      </a:lnTo>
                      <a:lnTo>
                        <a:pt x="61" y="156"/>
                      </a:lnTo>
                      <a:lnTo>
                        <a:pt x="59" y="148"/>
                      </a:lnTo>
                      <a:lnTo>
                        <a:pt x="59" y="140"/>
                      </a:lnTo>
                      <a:lnTo>
                        <a:pt x="59" y="133"/>
                      </a:lnTo>
                      <a:lnTo>
                        <a:pt x="59" y="124"/>
                      </a:lnTo>
                      <a:lnTo>
                        <a:pt x="60" y="116"/>
                      </a:lnTo>
                      <a:lnTo>
                        <a:pt x="60" y="107"/>
                      </a:lnTo>
                      <a:lnTo>
                        <a:pt x="59" y="99"/>
                      </a:lnTo>
                      <a:lnTo>
                        <a:pt x="57" y="86"/>
                      </a:lnTo>
                      <a:lnTo>
                        <a:pt x="54" y="73"/>
                      </a:lnTo>
                      <a:lnTo>
                        <a:pt x="51" y="60"/>
                      </a:lnTo>
                      <a:lnTo>
                        <a:pt x="46" y="48"/>
                      </a:lnTo>
                      <a:lnTo>
                        <a:pt x="41" y="37"/>
                      </a:lnTo>
                      <a:lnTo>
                        <a:pt x="34" y="25"/>
                      </a:lnTo>
                      <a:lnTo>
                        <a:pt x="28" y="15"/>
                      </a:lnTo>
                      <a:lnTo>
                        <a:pt x="20" y="4"/>
                      </a:lnTo>
                      <a:lnTo>
                        <a:pt x="18" y="2"/>
                      </a:lnTo>
                      <a:lnTo>
                        <a:pt x="16" y="1"/>
                      </a:lnTo>
                      <a:lnTo>
                        <a:pt x="14" y="0"/>
                      </a:lnTo>
                      <a:lnTo>
                        <a:pt x="12" y="0"/>
                      </a:lnTo>
                      <a:lnTo>
                        <a:pt x="11" y="0"/>
                      </a:lnTo>
                      <a:lnTo>
                        <a:pt x="8" y="1"/>
                      </a:lnTo>
                      <a:lnTo>
                        <a:pt x="6" y="2"/>
                      </a:lnTo>
                      <a:lnTo>
                        <a:pt x="4" y="3"/>
                      </a:lnTo>
                      <a:lnTo>
                        <a:pt x="2" y="5"/>
                      </a:lnTo>
                      <a:lnTo>
                        <a:pt x="1" y="7"/>
                      </a:lnTo>
                      <a:lnTo>
                        <a:pt x="0" y="9"/>
                      </a:lnTo>
                      <a:lnTo>
                        <a:pt x="0" y="12"/>
                      </a:lnTo>
                      <a:lnTo>
                        <a:pt x="0" y="14"/>
                      </a:lnTo>
                      <a:lnTo>
                        <a:pt x="0" y="16"/>
                      </a:lnTo>
                      <a:lnTo>
                        <a:pt x="1" y="19"/>
                      </a:lnTo>
                      <a:lnTo>
                        <a:pt x="3" y="21"/>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67" name="Freeform 100"/>
                <p:cNvSpPr>
                  <a:spLocks/>
                </p:cNvSpPr>
                <p:nvPr/>
              </p:nvSpPr>
              <p:spPr bwMode="auto">
                <a:xfrm>
                  <a:off x="852" y="2438"/>
                  <a:ext cx="169" cy="906"/>
                </a:xfrm>
                <a:custGeom>
                  <a:avLst/>
                  <a:gdLst>
                    <a:gd name="T0" fmla="*/ 15 w 169"/>
                    <a:gd name="T1" fmla="*/ 48 h 906"/>
                    <a:gd name="T2" fmla="*/ 24 w 169"/>
                    <a:gd name="T3" fmla="*/ 96 h 906"/>
                    <a:gd name="T4" fmla="*/ 35 w 169"/>
                    <a:gd name="T5" fmla="*/ 143 h 906"/>
                    <a:gd name="T6" fmla="*/ 44 w 169"/>
                    <a:gd name="T7" fmla="*/ 162 h 906"/>
                    <a:gd name="T8" fmla="*/ 57 w 169"/>
                    <a:gd name="T9" fmla="*/ 180 h 906"/>
                    <a:gd name="T10" fmla="*/ 64 w 169"/>
                    <a:gd name="T11" fmla="*/ 204 h 906"/>
                    <a:gd name="T12" fmla="*/ 64 w 169"/>
                    <a:gd name="T13" fmla="*/ 240 h 906"/>
                    <a:gd name="T14" fmla="*/ 64 w 169"/>
                    <a:gd name="T15" fmla="*/ 277 h 906"/>
                    <a:gd name="T16" fmla="*/ 65 w 169"/>
                    <a:gd name="T17" fmla="*/ 297 h 906"/>
                    <a:gd name="T18" fmla="*/ 67 w 169"/>
                    <a:gd name="T19" fmla="*/ 309 h 906"/>
                    <a:gd name="T20" fmla="*/ 71 w 169"/>
                    <a:gd name="T21" fmla="*/ 319 h 906"/>
                    <a:gd name="T22" fmla="*/ 95 w 169"/>
                    <a:gd name="T23" fmla="*/ 359 h 906"/>
                    <a:gd name="T24" fmla="*/ 118 w 169"/>
                    <a:gd name="T25" fmla="*/ 399 h 906"/>
                    <a:gd name="T26" fmla="*/ 123 w 169"/>
                    <a:gd name="T27" fmla="*/ 460 h 906"/>
                    <a:gd name="T28" fmla="*/ 133 w 169"/>
                    <a:gd name="T29" fmla="*/ 550 h 906"/>
                    <a:gd name="T30" fmla="*/ 143 w 169"/>
                    <a:gd name="T31" fmla="*/ 639 h 906"/>
                    <a:gd name="T32" fmla="*/ 138 w 169"/>
                    <a:gd name="T33" fmla="*/ 714 h 906"/>
                    <a:gd name="T34" fmla="*/ 124 w 169"/>
                    <a:gd name="T35" fmla="*/ 780 h 906"/>
                    <a:gd name="T36" fmla="*/ 111 w 169"/>
                    <a:gd name="T37" fmla="*/ 847 h 906"/>
                    <a:gd name="T38" fmla="*/ 109 w 169"/>
                    <a:gd name="T39" fmla="*/ 860 h 906"/>
                    <a:gd name="T40" fmla="*/ 107 w 169"/>
                    <a:gd name="T41" fmla="*/ 868 h 906"/>
                    <a:gd name="T42" fmla="*/ 100 w 169"/>
                    <a:gd name="T43" fmla="*/ 880 h 906"/>
                    <a:gd name="T44" fmla="*/ 100 w 169"/>
                    <a:gd name="T45" fmla="*/ 892 h 906"/>
                    <a:gd name="T46" fmla="*/ 104 w 169"/>
                    <a:gd name="T47" fmla="*/ 904 h 906"/>
                    <a:gd name="T48" fmla="*/ 109 w 169"/>
                    <a:gd name="T49" fmla="*/ 895 h 906"/>
                    <a:gd name="T50" fmla="*/ 122 w 169"/>
                    <a:gd name="T51" fmla="*/ 863 h 906"/>
                    <a:gd name="T52" fmla="*/ 129 w 169"/>
                    <a:gd name="T53" fmla="*/ 848 h 906"/>
                    <a:gd name="T54" fmla="*/ 143 w 169"/>
                    <a:gd name="T55" fmla="*/ 808 h 906"/>
                    <a:gd name="T56" fmla="*/ 148 w 169"/>
                    <a:gd name="T57" fmla="*/ 776 h 906"/>
                    <a:gd name="T58" fmla="*/ 156 w 169"/>
                    <a:gd name="T59" fmla="*/ 728 h 906"/>
                    <a:gd name="T60" fmla="*/ 166 w 169"/>
                    <a:gd name="T61" fmla="*/ 676 h 906"/>
                    <a:gd name="T62" fmla="*/ 166 w 169"/>
                    <a:gd name="T63" fmla="*/ 620 h 906"/>
                    <a:gd name="T64" fmla="*/ 154 w 169"/>
                    <a:gd name="T65" fmla="*/ 547 h 906"/>
                    <a:gd name="T66" fmla="*/ 149 w 169"/>
                    <a:gd name="T67" fmla="*/ 470 h 906"/>
                    <a:gd name="T68" fmla="*/ 140 w 169"/>
                    <a:gd name="T69" fmla="*/ 393 h 906"/>
                    <a:gd name="T70" fmla="*/ 125 w 169"/>
                    <a:gd name="T71" fmla="*/ 360 h 906"/>
                    <a:gd name="T72" fmla="*/ 104 w 169"/>
                    <a:gd name="T73" fmla="*/ 330 h 906"/>
                    <a:gd name="T74" fmla="*/ 92 w 169"/>
                    <a:gd name="T75" fmla="*/ 307 h 906"/>
                    <a:gd name="T76" fmla="*/ 89 w 169"/>
                    <a:gd name="T77" fmla="*/ 300 h 906"/>
                    <a:gd name="T78" fmla="*/ 88 w 169"/>
                    <a:gd name="T79" fmla="*/ 292 h 906"/>
                    <a:gd name="T80" fmla="*/ 88 w 169"/>
                    <a:gd name="T81" fmla="*/ 262 h 906"/>
                    <a:gd name="T82" fmla="*/ 89 w 169"/>
                    <a:gd name="T83" fmla="*/ 223 h 906"/>
                    <a:gd name="T84" fmla="*/ 84 w 169"/>
                    <a:gd name="T85" fmla="*/ 183 h 906"/>
                    <a:gd name="T86" fmla="*/ 74 w 169"/>
                    <a:gd name="T87" fmla="*/ 162 h 906"/>
                    <a:gd name="T88" fmla="*/ 60 w 169"/>
                    <a:gd name="T89" fmla="*/ 142 h 906"/>
                    <a:gd name="T90" fmla="*/ 51 w 169"/>
                    <a:gd name="T91" fmla="*/ 113 h 906"/>
                    <a:gd name="T92" fmla="*/ 42 w 169"/>
                    <a:gd name="T93" fmla="*/ 65 h 906"/>
                    <a:gd name="T94" fmla="*/ 29 w 169"/>
                    <a:gd name="T95" fmla="*/ 21 h 906"/>
                    <a:gd name="T96" fmla="*/ 18 w 169"/>
                    <a:gd name="T97" fmla="*/ 3 h 906"/>
                    <a:gd name="T98" fmla="*/ 12 w 169"/>
                    <a:gd name="T99" fmla="*/ 0 h 906"/>
                    <a:gd name="T100" fmla="*/ 6 w 169"/>
                    <a:gd name="T101" fmla="*/ 2 h 906"/>
                    <a:gd name="T102" fmla="*/ 1 w 169"/>
                    <a:gd name="T103" fmla="*/ 8 h 906"/>
                    <a:gd name="T104" fmla="*/ 0 w 169"/>
                    <a:gd name="T105" fmla="*/ 15 h 9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9"/>
                    <a:gd name="T160" fmla="*/ 0 h 906"/>
                    <a:gd name="T161" fmla="*/ 169 w 169"/>
                    <a:gd name="T162" fmla="*/ 906 h 9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9" h="906">
                      <a:moveTo>
                        <a:pt x="2" y="19"/>
                      </a:moveTo>
                      <a:lnTo>
                        <a:pt x="9" y="34"/>
                      </a:lnTo>
                      <a:lnTo>
                        <a:pt x="15" y="48"/>
                      </a:lnTo>
                      <a:lnTo>
                        <a:pt x="19" y="64"/>
                      </a:lnTo>
                      <a:lnTo>
                        <a:pt x="22" y="80"/>
                      </a:lnTo>
                      <a:lnTo>
                        <a:pt x="24" y="96"/>
                      </a:lnTo>
                      <a:lnTo>
                        <a:pt x="26" y="113"/>
                      </a:lnTo>
                      <a:lnTo>
                        <a:pt x="30" y="129"/>
                      </a:lnTo>
                      <a:lnTo>
                        <a:pt x="35" y="143"/>
                      </a:lnTo>
                      <a:lnTo>
                        <a:pt x="38" y="150"/>
                      </a:lnTo>
                      <a:lnTo>
                        <a:pt x="42" y="156"/>
                      </a:lnTo>
                      <a:lnTo>
                        <a:pt x="44" y="162"/>
                      </a:lnTo>
                      <a:lnTo>
                        <a:pt x="48" y="168"/>
                      </a:lnTo>
                      <a:lnTo>
                        <a:pt x="52" y="174"/>
                      </a:lnTo>
                      <a:lnTo>
                        <a:pt x="57" y="180"/>
                      </a:lnTo>
                      <a:lnTo>
                        <a:pt x="60" y="186"/>
                      </a:lnTo>
                      <a:lnTo>
                        <a:pt x="64" y="192"/>
                      </a:lnTo>
                      <a:lnTo>
                        <a:pt x="64" y="204"/>
                      </a:lnTo>
                      <a:lnTo>
                        <a:pt x="64" y="217"/>
                      </a:lnTo>
                      <a:lnTo>
                        <a:pt x="64" y="228"/>
                      </a:lnTo>
                      <a:lnTo>
                        <a:pt x="64" y="240"/>
                      </a:lnTo>
                      <a:lnTo>
                        <a:pt x="64" y="252"/>
                      </a:lnTo>
                      <a:lnTo>
                        <a:pt x="64" y="265"/>
                      </a:lnTo>
                      <a:lnTo>
                        <a:pt x="64" y="277"/>
                      </a:lnTo>
                      <a:lnTo>
                        <a:pt x="65" y="289"/>
                      </a:lnTo>
                      <a:lnTo>
                        <a:pt x="65" y="293"/>
                      </a:lnTo>
                      <a:lnTo>
                        <a:pt x="65" y="297"/>
                      </a:lnTo>
                      <a:lnTo>
                        <a:pt x="65" y="301"/>
                      </a:lnTo>
                      <a:lnTo>
                        <a:pt x="66" y="305"/>
                      </a:lnTo>
                      <a:lnTo>
                        <a:pt x="67" y="309"/>
                      </a:lnTo>
                      <a:lnTo>
                        <a:pt x="68" y="313"/>
                      </a:lnTo>
                      <a:lnTo>
                        <a:pt x="69" y="316"/>
                      </a:lnTo>
                      <a:lnTo>
                        <a:pt x="71" y="319"/>
                      </a:lnTo>
                      <a:lnTo>
                        <a:pt x="77" y="333"/>
                      </a:lnTo>
                      <a:lnTo>
                        <a:pt x="86" y="346"/>
                      </a:lnTo>
                      <a:lnTo>
                        <a:pt x="95" y="359"/>
                      </a:lnTo>
                      <a:lnTo>
                        <a:pt x="104" y="372"/>
                      </a:lnTo>
                      <a:lnTo>
                        <a:pt x="111" y="385"/>
                      </a:lnTo>
                      <a:lnTo>
                        <a:pt x="118" y="399"/>
                      </a:lnTo>
                      <a:lnTo>
                        <a:pt x="122" y="413"/>
                      </a:lnTo>
                      <a:lnTo>
                        <a:pt x="123" y="429"/>
                      </a:lnTo>
                      <a:lnTo>
                        <a:pt x="123" y="460"/>
                      </a:lnTo>
                      <a:lnTo>
                        <a:pt x="125" y="490"/>
                      </a:lnTo>
                      <a:lnTo>
                        <a:pt x="128" y="520"/>
                      </a:lnTo>
                      <a:lnTo>
                        <a:pt x="133" y="550"/>
                      </a:lnTo>
                      <a:lnTo>
                        <a:pt x="137" y="580"/>
                      </a:lnTo>
                      <a:lnTo>
                        <a:pt x="141" y="608"/>
                      </a:lnTo>
                      <a:lnTo>
                        <a:pt x="143" y="639"/>
                      </a:lnTo>
                      <a:lnTo>
                        <a:pt x="143" y="669"/>
                      </a:lnTo>
                      <a:lnTo>
                        <a:pt x="142" y="691"/>
                      </a:lnTo>
                      <a:lnTo>
                        <a:pt x="138" y="714"/>
                      </a:lnTo>
                      <a:lnTo>
                        <a:pt x="134" y="736"/>
                      </a:lnTo>
                      <a:lnTo>
                        <a:pt x="129" y="759"/>
                      </a:lnTo>
                      <a:lnTo>
                        <a:pt x="124" y="780"/>
                      </a:lnTo>
                      <a:lnTo>
                        <a:pt x="119" y="802"/>
                      </a:lnTo>
                      <a:lnTo>
                        <a:pt x="114" y="825"/>
                      </a:lnTo>
                      <a:lnTo>
                        <a:pt x="111" y="847"/>
                      </a:lnTo>
                      <a:lnTo>
                        <a:pt x="110" y="853"/>
                      </a:lnTo>
                      <a:lnTo>
                        <a:pt x="110" y="857"/>
                      </a:lnTo>
                      <a:lnTo>
                        <a:pt x="109" y="860"/>
                      </a:lnTo>
                      <a:lnTo>
                        <a:pt x="109" y="862"/>
                      </a:lnTo>
                      <a:lnTo>
                        <a:pt x="109" y="865"/>
                      </a:lnTo>
                      <a:lnTo>
                        <a:pt x="107" y="868"/>
                      </a:lnTo>
                      <a:lnTo>
                        <a:pt x="104" y="871"/>
                      </a:lnTo>
                      <a:lnTo>
                        <a:pt x="101" y="877"/>
                      </a:lnTo>
                      <a:lnTo>
                        <a:pt x="100" y="880"/>
                      </a:lnTo>
                      <a:lnTo>
                        <a:pt x="100" y="884"/>
                      </a:lnTo>
                      <a:lnTo>
                        <a:pt x="100" y="888"/>
                      </a:lnTo>
                      <a:lnTo>
                        <a:pt x="100" y="892"/>
                      </a:lnTo>
                      <a:lnTo>
                        <a:pt x="101" y="897"/>
                      </a:lnTo>
                      <a:lnTo>
                        <a:pt x="102" y="901"/>
                      </a:lnTo>
                      <a:lnTo>
                        <a:pt x="104" y="904"/>
                      </a:lnTo>
                      <a:lnTo>
                        <a:pt x="106" y="905"/>
                      </a:lnTo>
                      <a:lnTo>
                        <a:pt x="106" y="902"/>
                      </a:lnTo>
                      <a:lnTo>
                        <a:pt x="109" y="895"/>
                      </a:lnTo>
                      <a:lnTo>
                        <a:pt x="112" y="885"/>
                      </a:lnTo>
                      <a:lnTo>
                        <a:pt x="117" y="874"/>
                      </a:lnTo>
                      <a:lnTo>
                        <a:pt x="122" y="863"/>
                      </a:lnTo>
                      <a:lnTo>
                        <a:pt x="126" y="855"/>
                      </a:lnTo>
                      <a:lnTo>
                        <a:pt x="128" y="849"/>
                      </a:lnTo>
                      <a:lnTo>
                        <a:pt x="129" y="848"/>
                      </a:lnTo>
                      <a:lnTo>
                        <a:pt x="136" y="832"/>
                      </a:lnTo>
                      <a:lnTo>
                        <a:pt x="140" y="819"/>
                      </a:lnTo>
                      <a:lnTo>
                        <a:pt x="143" y="808"/>
                      </a:lnTo>
                      <a:lnTo>
                        <a:pt x="145" y="797"/>
                      </a:lnTo>
                      <a:lnTo>
                        <a:pt x="147" y="787"/>
                      </a:lnTo>
                      <a:lnTo>
                        <a:pt x="148" y="776"/>
                      </a:lnTo>
                      <a:lnTo>
                        <a:pt x="150" y="764"/>
                      </a:lnTo>
                      <a:lnTo>
                        <a:pt x="152" y="747"/>
                      </a:lnTo>
                      <a:lnTo>
                        <a:pt x="156" y="728"/>
                      </a:lnTo>
                      <a:lnTo>
                        <a:pt x="160" y="710"/>
                      </a:lnTo>
                      <a:lnTo>
                        <a:pt x="163" y="692"/>
                      </a:lnTo>
                      <a:lnTo>
                        <a:pt x="166" y="676"/>
                      </a:lnTo>
                      <a:lnTo>
                        <a:pt x="167" y="658"/>
                      </a:lnTo>
                      <a:lnTo>
                        <a:pt x="168" y="639"/>
                      </a:lnTo>
                      <a:lnTo>
                        <a:pt x="166" y="620"/>
                      </a:lnTo>
                      <a:lnTo>
                        <a:pt x="161" y="599"/>
                      </a:lnTo>
                      <a:lnTo>
                        <a:pt x="157" y="573"/>
                      </a:lnTo>
                      <a:lnTo>
                        <a:pt x="154" y="547"/>
                      </a:lnTo>
                      <a:lnTo>
                        <a:pt x="152" y="521"/>
                      </a:lnTo>
                      <a:lnTo>
                        <a:pt x="150" y="496"/>
                      </a:lnTo>
                      <a:lnTo>
                        <a:pt x="149" y="470"/>
                      </a:lnTo>
                      <a:lnTo>
                        <a:pt x="148" y="444"/>
                      </a:lnTo>
                      <a:lnTo>
                        <a:pt x="144" y="419"/>
                      </a:lnTo>
                      <a:lnTo>
                        <a:pt x="140" y="393"/>
                      </a:lnTo>
                      <a:lnTo>
                        <a:pt x="136" y="381"/>
                      </a:lnTo>
                      <a:lnTo>
                        <a:pt x="131" y="370"/>
                      </a:lnTo>
                      <a:lnTo>
                        <a:pt x="125" y="360"/>
                      </a:lnTo>
                      <a:lnTo>
                        <a:pt x="118" y="350"/>
                      </a:lnTo>
                      <a:lnTo>
                        <a:pt x="111" y="340"/>
                      </a:lnTo>
                      <a:lnTo>
                        <a:pt x="104" y="330"/>
                      </a:lnTo>
                      <a:lnTo>
                        <a:pt x="97" y="319"/>
                      </a:lnTo>
                      <a:lnTo>
                        <a:pt x="92" y="309"/>
                      </a:lnTo>
                      <a:lnTo>
                        <a:pt x="92" y="307"/>
                      </a:lnTo>
                      <a:lnTo>
                        <a:pt x="91" y="305"/>
                      </a:lnTo>
                      <a:lnTo>
                        <a:pt x="90" y="302"/>
                      </a:lnTo>
                      <a:lnTo>
                        <a:pt x="89" y="300"/>
                      </a:lnTo>
                      <a:lnTo>
                        <a:pt x="89" y="297"/>
                      </a:lnTo>
                      <a:lnTo>
                        <a:pt x="88" y="294"/>
                      </a:lnTo>
                      <a:lnTo>
                        <a:pt x="88" y="292"/>
                      </a:lnTo>
                      <a:lnTo>
                        <a:pt x="88" y="289"/>
                      </a:lnTo>
                      <a:lnTo>
                        <a:pt x="88" y="276"/>
                      </a:lnTo>
                      <a:lnTo>
                        <a:pt x="88" y="262"/>
                      </a:lnTo>
                      <a:lnTo>
                        <a:pt x="89" y="249"/>
                      </a:lnTo>
                      <a:lnTo>
                        <a:pt x="89" y="235"/>
                      </a:lnTo>
                      <a:lnTo>
                        <a:pt x="89" y="223"/>
                      </a:lnTo>
                      <a:lnTo>
                        <a:pt x="89" y="209"/>
                      </a:lnTo>
                      <a:lnTo>
                        <a:pt x="87" y="196"/>
                      </a:lnTo>
                      <a:lnTo>
                        <a:pt x="84" y="183"/>
                      </a:lnTo>
                      <a:lnTo>
                        <a:pt x="81" y="175"/>
                      </a:lnTo>
                      <a:lnTo>
                        <a:pt x="77" y="168"/>
                      </a:lnTo>
                      <a:lnTo>
                        <a:pt x="74" y="162"/>
                      </a:lnTo>
                      <a:lnTo>
                        <a:pt x="69" y="155"/>
                      </a:lnTo>
                      <a:lnTo>
                        <a:pt x="65" y="149"/>
                      </a:lnTo>
                      <a:lnTo>
                        <a:pt x="60" y="142"/>
                      </a:lnTo>
                      <a:lnTo>
                        <a:pt x="58" y="136"/>
                      </a:lnTo>
                      <a:lnTo>
                        <a:pt x="55" y="129"/>
                      </a:lnTo>
                      <a:lnTo>
                        <a:pt x="51" y="113"/>
                      </a:lnTo>
                      <a:lnTo>
                        <a:pt x="47" y="97"/>
                      </a:lnTo>
                      <a:lnTo>
                        <a:pt x="45" y="81"/>
                      </a:lnTo>
                      <a:lnTo>
                        <a:pt x="42" y="65"/>
                      </a:lnTo>
                      <a:lnTo>
                        <a:pt x="40" y="50"/>
                      </a:lnTo>
                      <a:lnTo>
                        <a:pt x="35" y="35"/>
                      </a:lnTo>
                      <a:lnTo>
                        <a:pt x="29" y="21"/>
                      </a:lnTo>
                      <a:lnTo>
                        <a:pt x="22" y="6"/>
                      </a:lnTo>
                      <a:lnTo>
                        <a:pt x="20" y="4"/>
                      </a:lnTo>
                      <a:lnTo>
                        <a:pt x="18" y="3"/>
                      </a:lnTo>
                      <a:lnTo>
                        <a:pt x="16" y="2"/>
                      </a:lnTo>
                      <a:lnTo>
                        <a:pt x="14" y="1"/>
                      </a:lnTo>
                      <a:lnTo>
                        <a:pt x="12" y="0"/>
                      </a:lnTo>
                      <a:lnTo>
                        <a:pt x="9" y="0"/>
                      </a:lnTo>
                      <a:lnTo>
                        <a:pt x="8" y="1"/>
                      </a:lnTo>
                      <a:lnTo>
                        <a:pt x="6" y="2"/>
                      </a:lnTo>
                      <a:lnTo>
                        <a:pt x="4" y="4"/>
                      </a:lnTo>
                      <a:lnTo>
                        <a:pt x="2" y="6"/>
                      </a:lnTo>
                      <a:lnTo>
                        <a:pt x="1" y="8"/>
                      </a:lnTo>
                      <a:lnTo>
                        <a:pt x="0" y="10"/>
                      </a:lnTo>
                      <a:lnTo>
                        <a:pt x="0" y="12"/>
                      </a:lnTo>
                      <a:lnTo>
                        <a:pt x="0" y="15"/>
                      </a:lnTo>
                      <a:lnTo>
                        <a:pt x="1" y="17"/>
                      </a:lnTo>
                      <a:lnTo>
                        <a:pt x="2" y="19"/>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68" name="Freeform 101"/>
                <p:cNvSpPr>
                  <a:spLocks/>
                </p:cNvSpPr>
                <p:nvPr/>
              </p:nvSpPr>
              <p:spPr bwMode="auto">
                <a:xfrm>
                  <a:off x="278" y="2519"/>
                  <a:ext cx="258" cy="625"/>
                </a:xfrm>
                <a:custGeom>
                  <a:avLst/>
                  <a:gdLst>
                    <a:gd name="T0" fmla="*/ 233 w 258"/>
                    <a:gd name="T1" fmla="*/ 60 h 625"/>
                    <a:gd name="T2" fmla="*/ 211 w 258"/>
                    <a:gd name="T3" fmla="*/ 105 h 625"/>
                    <a:gd name="T4" fmla="*/ 179 w 258"/>
                    <a:gd name="T5" fmla="*/ 145 h 625"/>
                    <a:gd name="T6" fmla="*/ 140 w 258"/>
                    <a:gd name="T7" fmla="*/ 173 h 625"/>
                    <a:gd name="T8" fmla="*/ 92 w 258"/>
                    <a:gd name="T9" fmla="*/ 206 h 625"/>
                    <a:gd name="T10" fmla="*/ 47 w 258"/>
                    <a:gd name="T11" fmla="*/ 256 h 625"/>
                    <a:gd name="T12" fmla="*/ 14 w 258"/>
                    <a:gd name="T13" fmla="*/ 315 h 625"/>
                    <a:gd name="T14" fmla="*/ 0 w 258"/>
                    <a:gd name="T15" fmla="*/ 381 h 625"/>
                    <a:gd name="T16" fmla="*/ 3 w 258"/>
                    <a:gd name="T17" fmla="*/ 431 h 625"/>
                    <a:gd name="T18" fmla="*/ 10 w 258"/>
                    <a:gd name="T19" fmla="*/ 460 h 625"/>
                    <a:gd name="T20" fmla="*/ 19 w 258"/>
                    <a:gd name="T21" fmla="*/ 488 h 625"/>
                    <a:gd name="T22" fmla="*/ 31 w 258"/>
                    <a:gd name="T23" fmla="*/ 516 h 625"/>
                    <a:gd name="T24" fmla="*/ 41 w 258"/>
                    <a:gd name="T25" fmla="*/ 539 h 625"/>
                    <a:gd name="T26" fmla="*/ 47 w 258"/>
                    <a:gd name="T27" fmla="*/ 560 h 625"/>
                    <a:gd name="T28" fmla="*/ 54 w 258"/>
                    <a:gd name="T29" fmla="*/ 581 h 625"/>
                    <a:gd name="T30" fmla="*/ 63 w 258"/>
                    <a:gd name="T31" fmla="*/ 600 h 625"/>
                    <a:gd name="T32" fmla="*/ 70 w 258"/>
                    <a:gd name="T33" fmla="*/ 611 h 625"/>
                    <a:gd name="T34" fmla="*/ 75 w 258"/>
                    <a:gd name="T35" fmla="*/ 615 h 625"/>
                    <a:gd name="T36" fmla="*/ 80 w 258"/>
                    <a:gd name="T37" fmla="*/ 617 h 625"/>
                    <a:gd name="T38" fmla="*/ 85 w 258"/>
                    <a:gd name="T39" fmla="*/ 619 h 625"/>
                    <a:gd name="T40" fmla="*/ 88 w 258"/>
                    <a:gd name="T41" fmla="*/ 621 h 625"/>
                    <a:gd name="T42" fmla="*/ 89 w 258"/>
                    <a:gd name="T43" fmla="*/ 623 h 625"/>
                    <a:gd name="T44" fmla="*/ 93 w 258"/>
                    <a:gd name="T45" fmla="*/ 624 h 625"/>
                    <a:gd name="T46" fmla="*/ 98 w 258"/>
                    <a:gd name="T47" fmla="*/ 623 h 625"/>
                    <a:gd name="T48" fmla="*/ 102 w 258"/>
                    <a:gd name="T49" fmla="*/ 621 h 625"/>
                    <a:gd name="T50" fmla="*/ 105 w 258"/>
                    <a:gd name="T51" fmla="*/ 617 h 625"/>
                    <a:gd name="T52" fmla="*/ 106 w 258"/>
                    <a:gd name="T53" fmla="*/ 612 h 625"/>
                    <a:gd name="T54" fmla="*/ 105 w 258"/>
                    <a:gd name="T55" fmla="*/ 607 h 625"/>
                    <a:gd name="T56" fmla="*/ 102 w 258"/>
                    <a:gd name="T57" fmla="*/ 603 h 625"/>
                    <a:gd name="T58" fmla="*/ 99 w 258"/>
                    <a:gd name="T59" fmla="*/ 599 h 625"/>
                    <a:gd name="T60" fmla="*/ 95 w 258"/>
                    <a:gd name="T61" fmla="*/ 597 h 625"/>
                    <a:gd name="T62" fmla="*/ 90 w 258"/>
                    <a:gd name="T63" fmla="*/ 595 h 625"/>
                    <a:gd name="T64" fmla="*/ 88 w 258"/>
                    <a:gd name="T65" fmla="*/ 593 h 625"/>
                    <a:gd name="T66" fmla="*/ 78 w 258"/>
                    <a:gd name="T67" fmla="*/ 574 h 625"/>
                    <a:gd name="T68" fmla="*/ 64 w 258"/>
                    <a:gd name="T69" fmla="*/ 537 h 625"/>
                    <a:gd name="T70" fmla="*/ 50 w 258"/>
                    <a:gd name="T71" fmla="*/ 501 h 625"/>
                    <a:gd name="T72" fmla="*/ 38 w 258"/>
                    <a:gd name="T73" fmla="*/ 465 h 625"/>
                    <a:gd name="T74" fmla="*/ 31 w 258"/>
                    <a:gd name="T75" fmla="*/ 442 h 625"/>
                    <a:gd name="T76" fmla="*/ 29 w 258"/>
                    <a:gd name="T77" fmla="*/ 436 h 625"/>
                    <a:gd name="T78" fmla="*/ 27 w 258"/>
                    <a:gd name="T79" fmla="*/ 429 h 625"/>
                    <a:gd name="T80" fmla="*/ 26 w 258"/>
                    <a:gd name="T81" fmla="*/ 423 h 625"/>
                    <a:gd name="T82" fmla="*/ 23 w 258"/>
                    <a:gd name="T83" fmla="*/ 388 h 625"/>
                    <a:gd name="T84" fmla="*/ 37 w 258"/>
                    <a:gd name="T85" fmla="*/ 327 h 625"/>
                    <a:gd name="T86" fmla="*/ 65 w 258"/>
                    <a:gd name="T87" fmla="*/ 273 h 625"/>
                    <a:gd name="T88" fmla="*/ 106 w 258"/>
                    <a:gd name="T89" fmla="*/ 226 h 625"/>
                    <a:gd name="T90" fmla="*/ 141 w 258"/>
                    <a:gd name="T91" fmla="*/ 201 h 625"/>
                    <a:gd name="T92" fmla="*/ 164 w 258"/>
                    <a:gd name="T93" fmla="*/ 189 h 625"/>
                    <a:gd name="T94" fmla="*/ 185 w 258"/>
                    <a:gd name="T95" fmla="*/ 174 h 625"/>
                    <a:gd name="T96" fmla="*/ 204 w 258"/>
                    <a:gd name="T97" fmla="*/ 156 h 625"/>
                    <a:gd name="T98" fmla="*/ 220 w 258"/>
                    <a:gd name="T99" fmla="*/ 131 h 625"/>
                    <a:gd name="T100" fmla="*/ 235 w 258"/>
                    <a:gd name="T101" fmla="*/ 103 h 625"/>
                    <a:gd name="T102" fmla="*/ 246 w 258"/>
                    <a:gd name="T103" fmla="*/ 74 h 625"/>
                    <a:gd name="T104" fmla="*/ 253 w 258"/>
                    <a:gd name="T105" fmla="*/ 43 h 625"/>
                    <a:gd name="T106" fmla="*/ 254 w 258"/>
                    <a:gd name="T107" fmla="*/ 25 h 625"/>
                    <a:gd name="T108" fmla="*/ 256 w 258"/>
                    <a:gd name="T109" fmla="*/ 16 h 625"/>
                    <a:gd name="T110" fmla="*/ 257 w 258"/>
                    <a:gd name="T111" fmla="*/ 7 h 625"/>
                    <a:gd name="T112" fmla="*/ 256 w 258"/>
                    <a:gd name="T113" fmla="*/ 1 h 625"/>
                    <a:gd name="T114" fmla="*/ 251 w 258"/>
                    <a:gd name="T115" fmla="*/ 2 h 625"/>
                    <a:gd name="T116" fmla="*/ 246 w 258"/>
                    <a:gd name="T117" fmla="*/ 10 h 625"/>
                    <a:gd name="T118" fmla="*/ 243 w 258"/>
                    <a:gd name="T119" fmla="*/ 22 h 625"/>
                    <a:gd name="T120" fmla="*/ 241 w 258"/>
                    <a:gd name="T121" fmla="*/ 32 h 6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8"/>
                    <a:gd name="T184" fmla="*/ 0 h 625"/>
                    <a:gd name="T185" fmla="*/ 258 w 258"/>
                    <a:gd name="T186" fmla="*/ 625 h 6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8" h="625">
                      <a:moveTo>
                        <a:pt x="241" y="36"/>
                      </a:moveTo>
                      <a:lnTo>
                        <a:pt x="233" y="60"/>
                      </a:lnTo>
                      <a:lnTo>
                        <a:pt x="223" y="84"/>
                      </a:lnTo>
                      <a:lnTo>
                        <a:pt x="211" y="105"/>
                      </a:lnTo>
                      <a:lnTo>
                        <a:pt x="196" y="126"/>
                      </a:lnTo>
                      <a:lnTo>
                        <a:pt x="179" y="145"/>
                      </a:lnTo>
                      <a:lnTo>
                        <a:pt x="160" y="160"/>
                      </a:lnTo>
                      <a:lnTo>
                        <a:pt x="140" y="173"/>
                      </a:lnTo>
                      <a:lnTo>
                        <a:pt x="117" y="184"/>
                      </a:lnTo>
                      <a:lnTo>
                        <a:pt x="92" y="206"/>
                      </a:lnTo>
                      <a:lnTo>
                        <a:pt x="68" y="229"/>
                      </a:lnTo>
                      <a:lnTo>
                        <a:pt x="47" y="256"/>
                      </a:lnTo>
                      <a:lnTo>
                        <a:pt x="29" y="284"/>
                      </a:lnTo>
                      <a:lnTo>
                        <a:pt x="14" y="315"/>
                      </a:lnTo>
                      <a:lnTo>
                        <a:pt x="5" y="347"/>
                      </a:lnTo>
                      <a:lnTo>
                        <a:pt x="0" y="381"/>
                      </a:lnTo>
                      <a:lnTo>
                        <a:pt x="1" y="416"/>
                      </a:lnTo>
                      <a:lnTo>
                        <a:pt x="3" y="431"/>
                      </a:lnTo>
                      <a:lnTo>
                        <a:pt x="6" y="446"/>
                      </a:lnTo>
                      <a:lnTo>
                        <a:pt x="10" y="460"/>
                      </a:lnTo>
                      <a:lnTo>
                        <a:pt x="14" y="474"/>
                      </a:lnTo>
                      <a:lnTo>
                        <a:pt x="19" y="488"/>
                      </a:lnTo>
                      <a:lnTo>
                        <a:pt x="25" y="502"/>
                      </a:lnTo>
                      <a:lnTo>
                        <a:pt x="31" y="516"/>
                      </a:lnTo>
                      <a:lnTo>
                        <a:pt x="37" y="530"/>
                      </a:lnTo>
                      <a:lnTo>
                        <a:pt x="41" y="539"/>
                      </a:lnTo>
                      <a:lnTo>
                        <a:pt x="44" y="550"/>
                      </a:lnTo>
                      <a:lnTo>
                        <a:pt x="47" y="560"/>
                      </a:lnTo>
                      <a:lnTo>
                        <a:pt x="50" y="571"/>
                      </a:lnTo>
                      <a:lnTo>
                        <a:pt x="54" y="581"/>
                      </a:lnTo>
                      <a:lnTo>
                        <a:pt x="58" y="591"/>
                      </a:lnTo>
                      <a:lnTo>
                        <a:pt x="63" y="600"/>
                      </a:lnTo>
                      <a:lnTo>
                        <a:pt x="68" y="609"/>
                      </a:lnTo>
                      <a:lnTo>
                        <a:pt x="70" y="611"/>
                      </a:lnTo>
                      <a:lnTo>
                        <a:pt x="72" y="613"/>
                      </a:lnTo>
                      <a:lnTo>
                        <a:pt x="75" y="615"/>
                      </a:lnTo>
                      <a:lnTo>
                        <a:pt x="77" y="616"/>
                      </a:lnTo>
                      <a:lnTo>
                        <a:pt x="80" y="617"/>
                      </a:lnTo>
                      <a:lnTo>
                        <a:pt x="83" y="618"/>
                      </a:lnTo>
                      <a:lnTo>
                        <a:pt x="85" y="619"/>
                      </a:lnTo>
                      <a:lnTo>
                        <a:pt x="88" y="620"/>
                      </a:lnTo>
                      <a:lnTo>
                        <a:pt x="88" y="621"/>
                      </a:lnTo>
                      <a:lnTo>
                        <a:pt x="87" y="622"/>
                      </a:lnTo>
                      <a:lnTo>
                        <a:pt x="89" y="623"/>
                      </a:lnTo>
                      <a:lnTo>
                        <a:pt x="91" y="624"/>
                      </a:lnTo>
                      <a:lnTo>
                        <a:pt x="93" y="624"/>
                      </a:lnTo>
                      <a:lnTo>
                        <a:pt x="95" y="624"/>
                      </a:lnTo>
                      <a:lnTo>
                        <a:pt x="98" y="623"/>
                      </a:lnTo>
                      <a:lnTo>
                        <a:pt x="100" y="622"/>
                      </a:lnTo>
                      <a:lnTo>
                        <a:pt x="102" y="621"/>
                      </a:lnTo>
                      <a:lnTo>
                        <a:pt x="103" y="619"/>
                      </a:lnTo>
                      <a:lnTo>
                        <a:pt x="105" y="617"/>
                      </a:lnTo>
                      <a:lnTo>
                        <a:pt x="106" y="614"/>
                      </a:lnTo>
                      <a:lnTo>
                        <a:pt x="106" y="612"/>
                      </a:lnTo>
                      <a:lnTo>
                        <a:pt x="106" y="609"/>
                      </a:lnTo>
                      <a:lnTo>
                        <a:pt x="105" y="607"/>
                      </a:lnTo>
                      <a:lnTo>
                        <a:pt x="104" y="605"/>
                      </a:lnTo>
                      <a:lnTo>
                        <a:pt x="102" y="603"/>
                      </a:lnTo>
                      <a:lnTo>
                        <a:pt x="101" y="601"/>
                      </a:lnTo>
                      <a:lnTo>
                        <a:pt x="99" y="599"/>
                      </a:lnTo>
                      <a:lnTo>
                        <a:pt x="97" y="598"/>
                      </a:lnTo>
                      <a:lnTo>
                        <a:pt x="95" y="597"/>
                      </a:lnTo>
                      <a:lnTo>
                        <a:pt x="92" y="596"/>
                      </a:lnTo>
                      <a:lnTo>
                        <a:pt x="90" y="595"/>
                      </a:lnTo>
                      <a:lnTo>
                        <a:pt x="89" y="594"/>
                      </a:lnTo>
                      <a:lnTo>
                        <a:pt x="88" y="593"/>
                      </a:lnTo>
                      <a:lnTo>
                        <a:pt x="86" y="592"/>
                      </a:lnTo>
                      <a:lnTo>
                        <a:pt x="78" y="574"/>
                      </a:lnTo>
                      <a:lnTo>
                        <a:pt x="70" y="555"/>
                      </a:lnTo>
                      <a:lnTo>
                        <a:pt x="64" y="537"/>
                      </a:lnTo>
                      <a:lnTo>
                        <a:pt x="57" y="520"/>
                      </a:lnTo>
                      <a:lnTo>
                        <a:pt x="50" y="501"/>
                      </a:lnTo>
                      <a:lnTo>
                        <a:pt x="43" y="483"/>
                      </a:lnTo>
                      <a:lnTo>
                        <a:pt x="38" y="465"/>
                      </a:lnTo>
                      <a:lnTo>
                        <a:pt x="32" y="446"/>
                      </a:lnTo>
                      <a:lnTo>
                        <a:pt x="31" y="442"/>
                      </a:lnTo>
                      <a:lnTo>
                        <a:pt x="30" y="439"/>
                      </a:lnTo>
                      <a:lnTo>
                        <a:pt x="29" y="436"/>
                      </a:lnTo>
                      <a:lnTo>
                        <a:pt x="28" y="433"/>
                      </a:lnTo>
                      <a:lnTo>
                        <a:pt x="27" y="429"/>
                      </a:lnTo>
                      <a:lnTo>
                        <a:pt x="26" y="426"/>
                      </a:lnTo>
                      <a:lnTo>
                        <a:pt x="26" y="423"/>
                      </a:lnTo>
                      <a:lnTo>
                        <a:pt x="25" y="419"/>
                      </a:lnTo>
                      <a:lnTo>
                        <a:pt x="23" y="388"/>
                      </a:lnTo>
                      <a:lnTo>
                        <a:pt x="28" y="356"/>
                      </a:lnTo>
                      <a:lnTo>
                        <a:pt x="37" y="327"/>
                      </a:lnTo>
                      <a:lnTo>
                        <a:pt x="49" y="298"/>
                      </a:lnTo>
                      <a:lnTo>
                        <a:pt x="65" y="273"/>
                      </a:lnTo>
                      <a:lnTo>
                        <a:pt x="85" y="248"/>
                      </a:lnTo>
                      <a:lnTo>
                        <a:pt x="106" y="226"/>
                      </a:lnTo>
                      <a:lnTo>
                        <a:pt x="129" y="207"/>
                      </a:lnTo>
                      <a:lnTo>
                        <a:pt x="141" y="201"/>
                      </a:lnTo>
                      <a:lnTo>
                        <a:pt x="152" y="195"/>
                      </a:lnTo>
                      <a:lnTo>
                        <a:pt x="164" y="189"/>
                      </a:lnTo>
                      <a:lnTo>
                        <a:pt x="175" y="182"/>
                      </a:lnTo>
                      <a:lnTo>
                        <a:pt x="185" y="174"/>
                      </a:lnTo>
                      <a:lnTo>
                        <a:pt x="194" y="165"/>
                      </a:lnTo>
                      <a:lnTo>
                        <a:pt x="204" y="156"/>
                      </a:lnTo>
                      <a:lnTo>
                        <a:pt x="213" y="144"/>
                      </a:lnTo>
                      <a:lnTo>
                        <a:pt x="220" y="131"/>
                      </a:lnTo>
                      <a:lnTo>
                        <a:pt x="228" y="117"/>
                      </a:lnTo>
                      <a:lnTo>
                        <a:pt x="235" y="103"/>
                      </a:lnTo>
                      <a:lnTo>
                        <a:pt x="242" y="89"/>
                      </a:lnTo>
                      <a:lnTo>
                        <a:pt x="246" y="74"/>
                      </a:lnTo>
                      <a:lnTo>
                        <a:pt x="250" y="59"/>
                      </a:lnTo>
                      <a:lnTo>
                        <a:pt x="253" y="43"/>
                      </a:lnTo>
                      <a:lnTo>
                        <a:pt x="254" y="28"/>
                      </a:lnTo>
                      <a:lnTo>
                        <a:pt x="254" y="25"/>
                      </a:lnTo>
                      <a:lnTo>
                        <a:pt x="255" y="21"/>
                      </a:lnTo>
                      <a:lnTo>
                        <a:pt x="256" y="16"/>
                      </a:lnTo>
                      <a:lnTo>
                        <a:pt x="256" y="11"/>
                      </a:lnTo>
                      <a:lnTo>
                        <a:pt x="257" y="7"/>
                      </a:lnTo>
                      <a:lnTo>
                        <a:pt x="256" y="4"/>
                      </a:lnTo>
                      <a:lnTo>
                        <a:pt x="256" y="1"/>
                      </a:lnTo>
                      <a:lnTo>
                        <a:pt x="254" y="0"/>
                      </a:lnTo>
                      <a:lnTo>
                        <a:pt x="251" y="2"/>
                      </a:lnTo>
                      <a:lnTo>
                        <a:pt x="249" y="5"/>
                      </a:lnTo>
                      <a:lnTo>
                        <a:pt x="246" y="10"/>
                      </a:lnTo>
                      <a:lnTo>
                        <a:pt x="244" y="16"/>
                      </a:lnTo>
                      <a:lnTo>
                        <a:pt x="243" y="22"/>
                      </a:lnTo>
                      <a:lnTo>
                        <a:pt x="242" y="28"/>
                      </a:lnTo>
                      <a:lnTo>
                        <a:pt x="241" y="32"/>
                      </a:lnTo>
                      <a:lnTo>
                        <a:pt x="241" y="36"/>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69" name="Freeform 102"/>
                <p:cNvSpPr>
                  <a:spLocks/>
                </p:cNvSpPr>
                <p:nvPr/>
              </p:nvSpPr>
              <p:spPr bwMode="auto">
                <a:xfrm>
                  <a:off x="498" y="2575"/>
                  <a:ext cx="127" cy="276"/>
                </a:xfrm>
                <a:custGeom>
                  <a:avLst/>
                  <a:gdLst>
                    <a:gd name="T0" fmla="*/ 23 w 127"/>
                    <a:gd name="T1" fmla="*/ 49 h 276"/>
                    <a:gd name="T2" fmla="*/ 42 w 127"/>
                    <a:gd name="T3" fmla="*/ 34 h 276"/>
                    <a:gd name="T4" fmla="*/ 55 w 127"/>
                    <a:gd name="T5" fmla="*/ 12 h 276"/>
                    <a:gd name="T6" fmla="*/ 56 w 127"/>
                    <a:gd name="T7" fmla="*/ 12 h 276"/>
                    <a:gd name="T8" fmla="*/ 57 w 127"/>
                    <a:gd name="T9" fmla="*/ 14 h 276"/>
                    <a:gd name="T10" fmla="*/ 64 w 127"/>
                    <a:gd name="T11" fmla="*/ 21 h 276"/>
                    <a:gd name="T12" fmla="*/ 71 w 127"/>
                    <a:gd name="T13" fmla="*/ 28 h 276"/>
                    <a:gd name="T14" fmla="*/ 74 w 127"/>
                    <a:gd name="T15" fmla="*/ 32 h 276"/>
                    <a:gd name="T16" fmla="*/ 73 w 127"/>
                    <a:gd name="T17" fmla="*/ 35 h 276"/>
                    <a:gd name="T18" fmla="*/ 68 w 127"/>
                    <a:gd name="T19" fmla="*/ 39 h 276"/>
                    <a:gd name="T20" fmla="*/ 58 w 127"/>
                    <a:gd name="T21" fmla="*/ 50 h 276"/>
                    <a:gd name="T22" fmla="*/ 57 w 127"/>
                    <a:gd name="T23" fmla="*/ 66 h 276"/>
                    <a:gd name="T24" fmla="*/ 68 w 127"/>
                    <a:gd name="T25" fmla="*/ 80 h 276"/>
                    <a:gd name="T26" fmla="*/ 82 w 127"/>
                    <a:gd name="T27" fmla="*/ 90 h 276"/>
                    <a:gd name="T28" fmla="*/ 96 w 127"/>
                    <a:gd name="T29" fmla="*/ 99 h 276"/>
                    <a:gd name="T30" fmla="*/ 90 w 127"/>
                    <a:gd name="T31" fmla="*/ 136 h 276"/>
                    <a:gd name="T32" fmla="*/ 78 w 127"/>
                    <a:gd name="T33" fmla="*/ 172 h 276"/>
                    <a:gd name="T34" fmla="*/ 71 w 127"/>
                    <a:gd name="T35" fmla="*/ 206 h 276"/>
                    <a:gd name="T36" fmla="*/ 84 w 127"/>
                    <a:gd name="T37" fmla="*/ 230 h 276"/>
                    <a:gd name="T38" fmla="*/ 107 w 127"/>
                    <a:gd name="T39" fmla="*/ 247 h 276"/>
                    <a:gd name="T40" fmla="*/ 114 w 127"/>
                    <a:gd name="T41" fmla="*/ 253 h 276"/>
                    <a:gd name="T42" fmla="*/ 114 w 127"/>
                    <a:gd name="T43" fmla="*/ 259 h 276"/>
                    <a:gd name="T44" fmla="*/ 114 w 127"/>
                    <a:gd name="T45" fmla="*/ 262 h 276"/>
                    <a:gd name="T46" fmla="*/ 113 w 127"/>
                    <a:gd name="T47" fmla="*/ 266 h 276"/>
                    <a:gd name="T48" fmla="*/ 113 w 127"/>
                    <a:gd name="T49" fmla="*/ 270 h 276"/>
                    <a:gd name="T50" fmla="*/ 114 w 127"/>
                    <a:gd name="T51" fmla="*/ 273 h 276"/>
                    <a:gd name="T52" fmla="*/ 117 w 127"/>
                    <a:gd name="T53" fmla="*/ 275 h 276"/>
                    <a:gd name="T54" fmla="*/ 120 w 127"/>
                    <a:gd name="T55" fmla="*/ 274 h 276"/>
                    <a:gd name="T56" fmla="*/ 123 w 127"/>
                    <a:gd name="T57" fmla="*/ 272 h 276"/>
                    <a:gd name="T58" fmla="*/ 124 w 127"/>
                    <a:gd name="T59" fmla="*/ 269 h 276"/>
                    <a:gd name="T60" fmla="*/ 125 w 127"/>
                    <a:gd name="T61" fmla="*/ 266 h 276"/>
                    <a:gd name="T62" fmla="*/ 126 w 127"/>
                    <a:gd name="T63" fmla="*/ 263 h 276"/>
                    <a:gd name="T64" fmla="*/ 125 w 127"/>
                    <a:gd name="T65" fmla="*/ 250 h 276"/>
                    <a:gd name="T66" fmla="*/ 118 w 127"/>
                    <a:gd name="T67" fmla="*/ 240 h 276"/>
                    <a:gd name="T68" fmla="*/ 103 w 127"/>
                    <a:gd name="T69" fmla="*/ 229 h 276"/>
                    <a:gd name="T70" fmla="*/ 88 w 127"/>
                    <a:gd name="T71" fmla="*/ 215 h 276"/>
                    <a:gd name="T72" fmla="*/ 84 w 127"/>
                    <a:gd name="T73" fmla="*/ 190 h 276"/>
                    <a:gd name="T74" fmla="*/ 100 w 127"/>
                    <a:gd name="T75" fmla="*/ 147 h 276"/>
                    <a:gd name="T76" fmla="*/ 107 w 127"/>
                    <a:gd name="T77" fmla="*/ 104 h 276"/>
                    <a:gd name="T78" fmla="*/ 95 w 127"/>
                    <a:gd name="T79" fmla="*/ 82 h 276"/>
                    <a:gd name="T80" fmla="*/ 79 w 127"/>
                    <a:gd name="T81" fmla="*/ 73 h 276"/>
                    <a:gd name="T82" fmla="*/ 69 w 127"/>
                    <a:gd name="T83" fmla="*/ 58 h 276"/>
                    <a:gd name="T84" fmla="*/ 74 w 127"/>
                    <a:gd name="T85" fmla="*/ 48 h 276"/>
                    <a:gd name="T86" fmla="*/ 82 w 127"/>
                    <a:gd name="T87" fmla="*/ 40 h 276"/>
                    <a:gd name="T88" fmla="*/ 84 w 127"/>
                    <a:gd name="T89" fmla="*/ 28 h 276"/>
                    <a:gd name="T90" fmla="*/ 80 w 127"/>
                    <a:gd name="T91" fmla="*/ 19 h 276"/>
                    <a:gd name="T92" fmla="*/ 72 w 127"/>
                    <a:gd name="T93" fmla="*/ 13 h 276"/>
                    <a:gd name="T94" fmla="*/ 58 w 127"/>
                    <a:gd name="T95" fmla="*/ 1 h 276"/>
                    <a:gd name="T96" fmla="*/ 57 w 127"/>
                    <a:gd name="T97" fmla="*/ 0 h 276"/>
                    <a:gd name="T98" fmla="*/ 52 w 127"/>
                    <a:gd name="T99" fmla="*/ 0 h 276"/>
                    <a:gd name="T100" fmla="*/ 50 w 127"/>
                    <a:gd name="T101" fmla="*/ 1 h 276"/>
                    <a:gd name="T102" fmla="*/ 42 w 127"/>
                    <a:gd name="T103" fmla="*/ 12 h 276"/>
                    <a:gd name="T104" fmla="*/ 30 w 127"/>
                    <a:gd name="T105" fmla="*/ 30 h 276"/>
                    <a:gd name="T106" fmla="*/ 11 w 127"/>
                    <a:gd name="T107" fmla="*/ 41 h 276"/>
                    <a:gd name="T108" fmla="*/ 2 w 127"/>
                    <a:gd name="T109" fmla="*/ 44 h 276"/>
                    <a:gd name="T110" fmla="*/ 1 w 127"/>
                    <a:gd name="T111" fmla="*/ 47 h 276"/>
                    <a:gd name="T112" fmla="*/ 1 w 127"/>
                    <a:gd name="T113" fmla="*/ 51 h 276"/>
                    <a:gd name="T114" fmla="*/ 3 w 127"/>
                    <a:gd name="T115" fmla="*/ 54 h 276"/>
                    <a:gd name="T116" fmla="*/ 6 w 127"/>
                    <a:gd name="T117" fmla="*/ 55 h 2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
                    <a:gd name="T178" fmla="*/ 0 h 276"/>
                    <a:gd name="T179" fmla="*/ 127 w 127"/>
                    <a:gd name="T180" fmla="*/ 276 h 2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 h="276">
                      <a:moveTo>
                        <a:pt x="7" y="55"/>
                      </a:moveTo>
                      <a:lnTo>
                        <a:pt x="16" y="53"/>
                      </a:lnTo>
                      <a:lnTo>
                        <a:pt x="23" y="49"/>
                      </a:lnTo>
                      <a:lnTo>
                        <a:pt x="30" y="45"/>
                      </a:lnTo>
                      <a:lnTo>
                        <a:pt x="36" y="40"/>
                      </a:lnTo>
                      <a:lnTo>
                        <a:pt x="42" y="34"/>
                      </a:lnTo>
                      <a:lnTo>
                        <a:pt x="46" y="27"/>
                      </a:lnTo>
                      <a:lnTo>
                        <a:pt x="51" y="19"/>
                      </a:lnTo>
                      <a:lnTo>
                        <a:pt x="55" y="12"/>
                      </a:lnTo>
                      <a:lnTo>
                        <a:pt x="57" y="11"/>
                      </a:lnTo>
                      <a:lnTo>
                        <a:pt x="53" y="13"/>
                      </a:lnTo>
                      <a:lnTo>
                        <a:pt x="56" y="12"/>
                      </a:lnTo>
                      <a:lnTo>
                        <a:pt x="52" y="11"/>
                      </a:lnTo>
                      <a:lnTo>
                        <a:pt x="55" y="13"/>
                      </a:lnTo>
                      <a:lnTo>
                        <a:pt x="57" y="14"/>
                      </a:lnTo>
                      <a:lnTo>
                        <a:pt x="59" y="16"/>
                      </a:lnTo>
                      <a:lnTo>
                        <a:pt x="62" y="19"/>
                      </a:lnTo>
                      <a:lnTo>
                        <a:pt x="64" y="21"/>
                      </a:lnTo>
                      <a:lnTo>
                        <a:pt x="67" y="23"/>
                      </a:lnTo>
                      <a:lnTo>
                        <a:pt x="69" y="25"/>
                      </a:lnTo>
                      <a:lnTo>
                        <a:pt x="71" y="28"/>
                      </a:lnTo>
                      <a:lnTo>
                        <a:pt x="73" y="31"/>
                      </a:lnTo>
                      <a:lnTo>
                        <a:pt x="74" y="31"/>
                      </a:lnTo>
                      <a:lnTo>
                        <a:pt x="74" y="32"/>
                      </a:lnTo>
                      <a:lnTo>
                        <a:pt x="73" y="33"/>
                      </a:lnTo>
                      <a:lnTo>
                        <a:pt x="73" y="34"/>
                      </a:lnTo>
                      <a:lnTo>
                        <a:pt x="73" y="35"/>
                      </a:lnTo>
                      <a:lnTo>
                        <a:pt x="72" y="35"/>
                      </a:lnTo>
                      <a:lnTo>
                        <a:pt x="72" y="36"/>
                      </a:lnTo>
                      <a:lnTo>
                        <a:pt x="68" y="39"/>
                      </a:lnTo>
                      <a:lnTo>
                        <a:pt x="64" y="42"/>
                      </a:lnTo>
                      <a:lnTo>
                        <a:pt x="60" y="46"/>
                      </a:lnTo>
                      <a:lnTo>
                        <a:pt x="58" y="50"/>
                      </a:lnTo>
                      <a:lnTo>
                        <a:pt x="57" y="55"/>
                      </a:lnTo>
                      <a:lnTo>
                        <a:pt x="56" y="60"/>
                      </a:lnTo>
                      <a:lnTo>
                        <a:pt x="57" y="66"/>
                      </a:lnTo>
                      <a:lnTo>
                        <a:pt x="60" y="71"/>
                      </a:lnTo>
                      <a:lnTo>
                        <a:pt x="64" y="76"/>
                      </a:lnTo>
                      <a:lnTo>
                        <a:pt x="68" y="80"/>
                      </a:lnTo>
                      <a:lnTo>
                        <a:pt x="72" y="84"/>
                      </a:lnTo>
                      <a:lnTo>
                        <a:pt x="78" y="87"/>
                      </a:lnTo>
                      <a:lnTo>
                        <a:pt x="82" y="90"/>
                      </a:lnTo>
                      <a:lnTo>
                        <a:pt x="87" y="93"/>
                      </a:lnTo>
                      <a:lnTo>
                        <a:pt x="92" y="96"/>
                      </a:lnTo>
                      <a:lnTo>
                        <a:pt x="96" y="99"/>
                      </a:lnTo>
                      <a:lnTo>
                        <a:pt x="95" y="112"/>
                      </a:lnTo>
                      <a:lnTo>
                        <a:pt x="93" y="124"/>
                      </a:lnTo>
                      <a:lnTo>
                        <a:pt x="90" y="136"/>
                      </a:lnTo>
                      <a:lnTo>
                        <a:pt x="86" y="149"/>
                      </a:lnTo>
                      <a:lnTo>
                        <a:pt x="82" y="160"/>
                      </a:lnTo>
                      <a:lnTo>
                        <a:pt x="78" y="172"/>
                      </a:lnTo>
                      <a:lnTo>
                        <a:pt x="74" y="184"/>
                      </a:lnTo>
                      <a:lnTo>
                        <a:pt x="72" y="197"/>
                      </a:lnTo>
                      <a:lnTo>
                        <a:pt x="71" y="206"/>
                      </a:lnTo>
                      <a:lnTo>
                        <a:pt x="74" y="215"/>
                      </a:lnTo>
                      <a:lnTo>
                        <a:pt x="79" y="223"/>
                      </a:lnTo>
                      <a:lnTo>
                        <a:pt x="84" y="230"/>
                      </a:lnTo>
                      <a:lnTo>
                        <a:pt x="92" y="235"/>
                      </a:lnTo>
                      <a:lnTo>
                        <a:pt x="99" y="242"/>
                      </a:lnTo>
                      <a:lnTo>
                        <a:pt x="107" y="247"/>
                      </a:lnTo>
                      <a:lnTo>
                        <a:pt x="114" y="254"/>
                      </a:lnTo>
                      <a:lnTo>
                        <a:pt x="116" y="256"/>
                      </a:lnTo>
                      <a:lnTo>
                        <a:pt x="114" y="253"/>
                      </a:lnTo>
                      <a:lnTo>
                        <a:pt x="115" y="256"/>
                      </a:lnTo>
                      <a:lnTo>
                        <a:pt x="115" y="257"/>
                      </a:lnTo>
                      <a:lnTo>
                        <a:pt x="114" y="259"/>
                      </a:lnTo>
                      <a:lnTo>
                        <a:pt x="114" y="260"/>
                      </a:lnTo>
                      <a:lnTo>
                        <a:pt x="114" y="261"/>
                      </a:lnTo>
                      <a:lnTo>
                        <a:pt x="114" y="262"/>
                      </a:lnTo>
                      <a:lnTo>
                        <a:pt x="113" y="263"/>
                      </a:lnTo>
                      <a:lnTo>
                        <a:pt x="113" y="265"/>
                      </a:lnTo>
                      <a:lnTo>
                        <a:pt x="113" y="266"/>
                      </a:lnTo>
                      <a:lnTo>
                        <a:pt x="113" y="267"/>
                      </a:lnTo>
                      <a:lnTo>
                        <a:pt x="112" y="269"/>
                      </a:lnTo>
                      <a:lnTo>
                        <a:pt x="113" y="270"/>
                      </a:lnTo>
                      <a:lnTo>
                        <a:pt x="113" y="271"/>
                      </a:lnTo>
                      <a:lnTo>
                        <a:pt x="114" y="272"/>
                      </a:lnTo>
                      <a:lnTo>
                        <a:pt x="114" y="273"/>
                      </a:lnTo>
                      <a:lnTo>
                        <a:pt x="115" y="274"/>
                      </a:lnTo>
                      <a:lnTo>
                        <a:pt x="116" y="274"/>
                      </a:lnTo>
                      <a:lnTo>
                        <a:pt x="117" y="275"/>
                      </a:lnTo>
                      <a:lnTo>
                        <a:pt x="119" y="275"/>
                      </a:lnTo>
                      <a:lnTo>
                        <a:pt x="120" y="275"/>
                      </a:lnTo>
                      <a:lnTo>
                        <a:pt x="120" y="274"/>
                      </a:lnTo>
                      <a:lnTo>
                        <a:pt x="121" y="274"/>
                      </a:lnTo>
                      <a:lnTo>
                        <a:pt x="122" y="273"/>
                      </a:lnTo>
                      <a:lnTo>
                        <a:pt x="123" y="272"/>
                      </a:lnTo>
                      <a:lnTo>
                        <a:pt x="123" y="271"/>
                      </a:lnTo>
                      <a:lnTo>
                        <a:pt x="124" y="270"/>
                      </a:lnTo>
                      <a:lnTo>
                        <a:pt x="124" y="269"/>
                      </a:lnTo>
                      <a:lnTo>
                        <a:pt x="124" y="268"/>
                      </a:lnTo>
                      <a:lnTo>
                        <a:pt x="125" y="267"/>
                      </a:lnTo>
                      <a:lnTo>
                        <a:pt x="125" y="266"/>
                      </a:lnTo>
                      <a:lnTo>
                        <a:pt x="125" y="265"/>
                      </a:lnTo>
                      <a:lnTo>
                        <a:pt x="126" y="264"/>
                      </a:lnTo>
                      <a:lnTo>
                        <a:pt x="126" y="263"/>
                      </a:lnTo>
                      <a:lnTo>
                        <a:pt x="126" y="251"/>
                      </a:lnTo>
                      <a:lnTo>
                        <a:pt x="125" y="251"/>
                      </a:lnTo>
                      <a:lnTo>
                        <a:pt x="125" y="250"/>
                      </a:lnTo>
                      <a:lnTo>
                        <a:pt x="125" y="249"/>
                      </a:lnTo>
                      <a:lnTo>
                        <a:pt x="124" y="248"/>
                      </a:lnTo>
                      <a:lnTo>
                        <a:pt x="118" y="240"/>
                      </a:lnTo>
                      <a:lnTo>
                        <a:pt x="113" y="236"/>
                      </a:lnTo>
                      <a:lnTo>
                        <a:pt x="107" y="233"/>
                      </a:lnTo>
                      <a:lnTo>
                        <a:pt x="103" y="229"/>
                      </a:lnTo>
                      <a:lnTo>
                        <a:pt x="97" y="225"/>
                      </a:lnTo>
                      <a:lnTo>
                        <a:pt x="93" y="220"/>
                      </a:lnTo>
                      <a:lnTo>
                        <a:pt x="88" y="215"/>
                      </a:lnTo>
                      <a:lnTo>
                        <a:pt x="84" y="210"/>
                      </a:lnTo>
                      <a:lnTo>
                        <a:pt x="82" y="204"/>
                      </a:lnTo>
                      <a:lnTo>
                        <a:pt x="84" y="190"/>
                      </a:lnTo>
                      <a:lnTo>
                        <a:pt x="90" y="176"/>
                      </a:lnTo>
                      <a:lnTo>
                        <a:pt x="95" y="161"/>
                      </a:lnTo>
                      <a:lnTo>
                        <a:pt x="100" y="147"/>
                      </a:lnTo>
                      <a:lnTo>
                        <a:pt x="105" y="133"/>
                      </a:lnTo>
                      <a:lnTo>
                        <a:pt x="107" y="119"/>
                      </a:lnTo>
                      <a:lnTo>
                        <a:pt x="107" y="104"/>
                      </a:lnTo>
                      <a:lnTo>
                        <a:pt x="103" y="91"/>
                      </a:lnTo>
                      <a:lnTo>
                        <a:pt x="99" y="86"/>
                      </a:lnTo>
                      <a:lnTo>
                        <a:pt x="95" y="82"/>
                      </a:lnTo>
                      <a:lnTo>
                        <a:pt x="89" y="79"/>
                      </a:lnTo>
                      <a:lnTo>
                        <a:pt x="83" y="76"/>
                      </a:lnTo>
                      <a:lnTo>
                        <a:pt x="79" y="73"/>
                      </a:lnTo>
                      <a:lnTo>
                        <a:pt x="74" y="69"/>
                      </a:lnTo>
                      <a:lnTo>
                        <a:pt x="70" y="65"/>
                      </a:lnTo>
                      <a:lnTo>
                        <a:pt x="69" y="58"/>
                      </a:lnTo>
                      <a:lnTo>
                        <a:pt x="69" y="54"/>
                      </a:lnTo>
                      <a:lnTo>
                        <a:pt x="71" y="51"/>
                      </a:lnTo>
                      <a:lnTo>
                        <a:pt x="74" y="48"/>
                      </a:lnTo>
                      <a:lnTo>
                        <a:pt x="77" y="45"/>
                      </a:lnTo>
                      <a:lnTo>
                        <a:pt x="80" y="42"/>
                      </a:lnTo>
                      <a:lnTo>
                        <a:pt x="82" y="40"/>
                      </a:lnTo>
                      <a:lnTo>
                        <a:pt x="84" y="37"/>
                      </a:lnTo>
                      <a:lnTo>
                        <a:pt x="85" y="32"/>
                      </a:lnTo>
                      <a:lnTo>
                        <a:pt x="84" y="28"/>
                      </a:lnTo>
                      <a:lnTo>
                        <a:pt x="83" y="25"/>
                      </a:lnTo>
                      <a:lnTo>
                        <a:pt x="82" y="22"/>
                      </a:lnTo>
                      <a:lnTo>
                        <a:pt x="80" y="19"/>
                      </a:lnTo>
                      <a:lnTo>
                        <a:pt x="78" y="17"/>
                      </a:lnTo>
                      <a:lnTo>
                        <a:pt x="75" y="15"/>
                      </a:lnTo>
                      <a:lnTo>
                        <a:pt x="72" y="13"/>
                      </a:lnTo>
                      <a:lnTo>
                        <a:pt x="70" y="11"/>
                      </a:lnTo>
                      <a:lnTo>
                        <a:pt x="59" y="1"/>
                      </a:lnTo>
                      <a:lnTo>
                        <a:pt x="58" y="1"/>
                      </a:lnTo>
                      <a:lnTo>
                        <a:pt x="58" y="0"/>
                      </a:lnTo>
                      <a:lnTo>
                        <a:pt x="57" y="0"/>
                      </a:lnTo>
                      <a:lnTo>
                        <a:pt x="56" y="0"/>
                      </a:lnTo>
                      <a:lnTo>
                        <a:pt x="53" y="0"/>
                      </a:lnTo>
                      <a:lnTo>
                        <a:pt x="52" y="0"/>
                      </a:lnTo>
                      <a:lnTo>
                        <a:pt x="51" y="0"/>
                      </a:lnTo>
                      <a:lnTo>
                        <a:pt x="50" y="0"/>
                      </a:lnTo>
                      <a:lnTo>
                        <a:pt x="50" y="1"/>
                      </a:lnTo>
                      <a:lnTo>
                        <a:pt x="49" y="1"/>
                      </a:lnTo>
                      <a:lnTo>
                        <a:pt x="45" y="5"/>
                      </a:lnTo>
                      <a:lnTo>
                        <a:pt x="42" y="12"/>
                      </a:lnTo>
                      <a:lnTo>
                        <a:pt x="38" y="18"/>
                      </a:lnTo>
                      <a:lnTo>
                        <a:pt x="34" y="24"/>
                      </a:lnTo>
                      <a:lnTo>
                        <a:pt x="30" y="30"/>
                      </a:lnTo>
                      <a:lnTo>
                        <a:pt x="24" y="35"/>
                      </a:lnTo>
                      <a:lnTo>
                        <a:pt x="19" y="39"/>
                      </a:lnTo>
                      <a:lnTo>
                        <a:pt x="11" y="41"/>
                      </a:lnTo>
                      <a:lnTo>
                        <a:pt x="5" y="43"/>
                      </a:lnTo>
                      <a:lnTo>
                        <a:pt x="4" y="44"/>
                      </a:lnTo>
                      <a:lnTo>
                        <a:pt x="2" y="44"/>
                      </a:lnTo>
                      <a:lnTo>
                        <a:pt x="2" y="45"/>
                      </a:lnTo>
                      <a:lnTo>
                        <a:pt x="1" y="46"/>
                      </a:lnTo>
                      <a:lnTo>
                        <a:pt x="1" y="47"/>
                      </a:lnTo>
                      <a:lnTo>
                        <a:pt x="0" y="49"/>
                      </a:lnTo>
                      <a:lnTo>
                        <a:pt x="0" y="50"/>
                      </a:lnTo>
                      <a:lnTo>
                        <a:pt x="1" y="51"/>
                      </a:lnTo>
                      <a:lnTo>
                        <a:pt x="1" y="52"/>
                      </a:lnTo>
                      <a:lnTo>
                        <a:pt x="2" y="53"/>
                      </a:lnTo>
                      <a:lnTo>
                        <a:pt x="3" y="54"/>
                      </a:lnTo>
                      <a:lnTo>
                        <a:pt x="4" y="55"/>
                      </a:lnTo>
                      <a:lnTo>
                        <a:pt x="5" y="55"/>
                      </a:lnTo>
                      <a:lnTo>
                        <a:pt x="6" y="55"/>
                      </a:lnTo>
                      <a:lnTo>
                        <a:pt x="7" y="55"/>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70" name="Freeform 103"/>
                <p:cNvSpPr>
                  <a:spLocks/>
                </p:cNvSpPr>
                <p:nvPr/>
              </p:nvSpPr>
              <p:spPr bwMode="auto">
                <a:xfrm>
                  <a:off x="363" y="2750"/>
                  <a:ext cx="199" cy="388"/>
                </a:xfrm>
                <a:custGeom>
                  <a:avLst/>
                  <a:gdLst>
                    <a:gd name="T0" fmla="*/ 3 w 199"/>
                    <a:gd name="T1" fmla="*/ 9 h 388"/>
                    <a:gd name="T2" fmla="*/ 1 w 199"/>
                    <a:gd name="T3" fmla="*/ 17 h 388"/>
                    <a:gd name="T4" fmla="*/ 0 w 199"/>
                    <a:gd name="T5" fmla="*/ 25 h 388"/>
                    <a:gd name="T6" fmla="*/ 1 w 199"/>
                    <a:gd name="T7" fmla="*/ 32 h 388"/>
                    <a:gd name="T8" fmla="*/ 7 w 199"/>
                    <a:gd name="T9" fmla="*/ 48 h 388"/>
                    <a:gd name="T10" fmla="*/ 14 w 199"/>
                    <a:gd name="T11" fmla="*/ 70 h 388"/>
                    <a:gd name="T12" fmla="*/ 18 w 199"/>
                    <a:gd name="T13" fmla="*/ 95 h 388"/>
                    <a:gd name="T14" fmla="*/ 17 w 199"/>
                    <a:gd name="T15" fmla="*/ 118 h 388"/>
                    <a:gd name="T16" fmla="*/ 13 w 199"/>
                    <a:gd name="T17" fmla="*/ 144 h 388"/>
                    <a:gd name="T18" fmla="*/ 8 w 199"/>
                    <a:gd name="T19" fmla="*/ 171 h 388"/>
                    <a:gd name="T20" fmla="*/ 6 w 199"/>
                    <a:gd name="T21" fmla="*/ 197 h 388"/>
                    <a:gd name="T22" fmla="*/ 10 w 199"/>
                    <a:gd name="T23" fmla="*/ 222 h 388"/>
                    <a:gd name="T24" fmla="*/ 30 w 199"/>
                    <a:gd name="T25" fmla="*/ 252 h 388"/>
                    <a:gd name="T26" fmla="*/ 62 w 199"/>
                    <a:gd name="T27" fmla="*/ 275 h 388"/>
                    <a:gd name="T28" fmla="*/ 97 w 199"/>
                    <a:gd name="T29" fmla="*/ 290 h 388"/>
                    <a:gd name="T30" fmla="*/ 133 w 199"/>
                    <a:gd name="T31" fmla="*/ 306 h 388"/>
                    <a:gd name="T32" fmla="*/ 158 w 199"/>
                    <a:gd name="T33" fmla="*/ 323 h 388"/>
                    <a:gd name="T34" fmla="*/ 171 w 199"/>
                    <a:gd name="T35" fmla="*/ 336 h 388"/>
                    <a:gd name="T36" fmla="*/ 180 w 199"/>
                    <a:gd name="T37" fmla="*/ 353 h 388"/>
                    <a:gd name="T38" fmla="*/ 186 w 199"/>
                    <a:gd name="T39" fmla="*/ 371 h 388"/>
                    <a:gd name="T40" fmla="*/ 187 w 199"/>
                    <a:gd name="T41" fmla="*/ 382 h 388"/>
                    <a:gd name="T42" fmla="*/ 188 w 199"/>
                    <a:gd name="T43" fmla="*/ 385 h 388"/>
                    <a:gd name="T44" fmla="*/ 190 w 199"/>
                    <a:gd name="T45" fmla="*/ 387 h 388"/>
                    <a:gd name="T46" fmla="*/ 192 w 199"/>
                    <a:gd name="T47" fmla="*/ 387 h 388"/>
                    <a:gd name="T48" fmla="*/ 194 w 199"/>
                    <a:gd name="T49" fmla="*/ 387 h 388"/>
                    <a:gd name="T50" fmla="*/ 196 w 199"/>
                    <a:gd name="T51" fmla="*/ 385 h 388"/>
                    <a:gd name="T52" fmla="*/ 198 w 199"/>
                    <a:gd name="T53" fmla="*/ 383 h 388"/>
                    <a:gd name="T54" fmla="*/ 198 w 199"/>
                    <a:gd name="T55" fmla="*/ 381 h 388"/>
                    <a:gd name="T56" fmla="*/ 194 w 199"/>
                    <a:gd name="T57" fmla="*/ 359 h 388"/>
                    <a:gd name="T58" fmla="*/ 185 w 199"/>
                    <a:gd name="T59" fmla="*/ 338 h 388"/>
                    <a:gd name="T60" fmla="*/ 172 w 199"/>
                    <a:gd name="T61" fmla="*/ 321 h 388"/>
                    <a:gd name="T62" fmla="*/ 161 w 199"/>
                    <a:gd name="T63" fmla="*/ 308 h 388"/>
                    <a:gd name="T64" fmla="*/ 136 w 199"/>
                    <a:gd name="T65" fmla="*/ 293 h 388"/>
                    <a:gd name="T66" fmla="*/ 111 w 199"/>
                    <a:gd name="T67" fmla="*/ 282 h 388"/>
                    <a:gd name="T68" fmla="*/ 86 w 199"/>
                    <a:gd name="T69" fmla="*/ 271 h 388"/>
                    <a:gd name="T70" fmla="*/ 60 w 199"/>
                    <a:gd name="T71" fmla="*/ 259 h 388"/>
                    <a:gd name="T72" fmla="*/ 40 w 199"/>
                    <a:gd name="T73" fmla="*/ 245 h 388"/>
                    <a:gd name="T74" fmla="*/ 25 w 199"/>
                    <a:gd name="T75" fmla="*/ 225 h 388"/>
                    <a:gd name="T76" fmla="*/ 18 w 199"/>
                    <a:gd name="T77" fmla="*/ 202 h 388"/>
                    <a:gd name="T78" fmla="*/ 19 w 199"/>
                    <a:gd name="T79" fmla="*/ 176 h 388"/>
                    <a:gd name="T80" fmla="*/ 26 w 199"/>
                    <a:gd name="T81" fmla="*/ 139 h 388"/>
                    <a:gd name="T82" fmla="*/ 29 w 199"/>
                    <a:gd name="T83" fmla="*/ 103 h 388"/>
                    <a:gd name="T84" fmla="*/ 26 w 199"/>
                    <a:gd name="T85" fmla="*/ 67 h 388"/>
                    <a:gd name="T86" fmla="*/ 13 w 199"/>
                    <a:gd name="T87" fmla="*/ 32 h 388"/>
                    <a:gd name="T88" fmla="*/ 12 w 199"/>
                    <a:gd name="T89" fmla="*/ 26 h 388"/>
                    <a:gd name="T90" fmla="*/ 12 w 199"/>
                    <a:gd name="T91" fmla="*/ 19 h 388"/>
                    <a:gd name="T92" fmla="*/ 13 w 199"/>
                    <a:gd name="T93" fmla="*/ 14 h 388"/>
                    <a:gd name="T94" fmla="*/ 15 w 199"/>
                    <a:gd name="T95" fmla="*/ 7 h 388"/>
                    <a:gd name="T96" fmla="*/ 15 w 199"/>
                    <a:gd name="T97" fmla="*/ 5 h 388"/>
                    <a:gd name="T98" fmla="*/ 14 w 199"/>
                    <a:gd name="T99" fmla="*/ 3 h 388"/>
                    <a:gd name="T100" fmla="*/ 12 w 199"/>
                    <a:gd name="T101" fmla="*/ 1 h 388"/>
                    <a:gd name="T102" fmla="*/ 10 w 199"/>
                    <a:gd name="T103" fmla="*/ 0 h 388"/>
                    <a:gd name="T104" fmla="*/ 8 w 199"/>
                    <a:gd name="T105" fmla="*/ 0 h 388"/>
                    <a:gd name="T106" fmla="*/ 6 w 199"/>
                    <a:gd name="T107" fmla="*/ 1 h 388"/>
                    <a:gd name="T108" fmla="*/ 4 w 199"/>
                    <a:gd name="T109" fmla="*/ 3 h 388"/>
                    <a:gd name="T110" fmla="*/ 3 w 199"/>
                    <a:gd name="T111" fmla="*/ 5 h 3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9"/>
                    <a:gd name="T169" fmla="*/ 0 h 388"/>
                    <a:gd name="T170" fmla="*/ 199 w 199"/>
                    <a:gd name="T171" fmla="*/ 388 h 3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9" h="388">
                      <a:moveTo>
                        <a:pt x="3" y="5"/>
                      </a:moveTo>
                      <a:lnTo>
                        <a:pt x="3" y="9"/>
                      </a:lnTo>
                      <a:lnTo>
                        <a:pt x="2" y="13"/>
                      </a:lnTo>
                      <a:lnTo>
                        <a:pt x="1" y="17"/>
                      </a:lnTo>
                      <a:lnTo>
                        <a:pt x="1" y="21"/>
                      </a:lnTo>
                      <a:lnTo>
                        <a:pt x="0" y="25"/>
                      </a:lnTo>
                      <a:lnTo>
                        <a:pt x="1" y="29"/>
                      </a:lnTo>
                      <a:lnTo>
                        <a:pt x="1" y="32"/>
                      </a:lnTo>
                      <a:lnTo>
                        <a:pt x="3" y="36"/>
                      </a:lnTo>
                      <a:lnTo>
                        <a:pt x="7" y="48"/>
                      </a:lnTo>
                      <a:lnTo>
                        <a:pt x="10" y="59"/>
                      </a:lnTo>
                      <a:lnTo>
                        <a:pt x="14" y="70"/>
                      </a:lnTo>
                      <a:lnTo>
                        <a:pt x="16" y="82"/>
                      </a:lnTo>
                      <a:lnTo>
                        <a:pt x="18" y="95"/>
                      </a:lnTo>
                      <a:lnTo>
                        <a:pt x="18" y="106"/>
                      </a:lnTo>
                      <a:lnTo>
                        <a:pt x="17" y="118"/>
                      </a:lnTo>
                      <a:lnTo>
                        <a:pt x="16" y="131"/>
                      </a:lnTo>
                      <a:lnTo>
                        <a:pt x="13" y="144"/>
                      </a:lnTo>
                      <a:lnTo>
                        <a:pt x="10" y="157"/>
                      </a:lnTo>
                      <a:lnTo>
                        <a:pt x="8" y="171"/>
                      </a:lnTo>
                      <a:lnTo>
                        <a:pt x="6" y="184"/>
                      </a:lnTo>
                      <a:lnTo>
                        <a:pt x="6" y="197"/>
                      </a:lnTo>
                      <a:lnTo>
                        <a:pt x="7" y="210"/>
                      </a:lnTo>
                      <a:lnTo>
                        <a:pt x="10" y="222"/>
                      </a:lnTo>
                      <a:lnTo>
                        <a:pt x="17" y="235"/>
                      </a:lnTo>
                      <a:lnTo>
                        <a:pt x="30" y="252"/>
                      </a:lnTo>
                      <a:lnTo>
                        <a:pt x="45" y="264"/>
                      </a:lnTo>
                      <a:lnTo>
                        <a:pt x="62" y="275"/>
                      </a:lnTo>
                      <a:lnTo>
                        <a:pt x="79" y="283"/>
                      </a:lnTo>
                      <a:lnTo>
                        <a:pt x="97" y="290"/>
                      </a:lnTo>
                      <a:lnTo>
                        <a:pt x="115" y="298"/>
                      </a:lnTo>
                      <a:lnTo>
                        <a:pt x="133" y="306"/>
                      </a:lnTo>
                      <a:lnTo>
                        <a:pt x="151" y="317"/>
                      </a:lnTo>
                      <a:lnTo>
                        <a:pt x="158" y="323"/>
                      </a:lnTo>
                      <a:lnTo>
                        <a:pt x="166" y="329"/>
                      </a:lnTo>
                      <a:lnTo>
                        <a:pt x="171" y="336"/>
                      </a:lnTo>
                      <a:lnTo>
                        <a:pt x="176" y="344"/>
                      </a:lnTo>
                      <a:lnTo>
                        <a:pt x="180" y="353"/>
                      </a:lnTo>
                      <a:lnTo>
                        <a:pt x="183" y="363"/>
                      </a:lnTo>
                      <a:lnTo>
                        <a:pt x="186" y="371"/>
                      </a:lnTo>
                      <a:lnTo>
                        <a:pt x="187" y="381"/>
                      </a:lnTo>
                      <a:lnTo>
                        <a:pt x="187" y="382"/>
                      </a:lnTo>
                      <a:lnTo>
                        <a:pt x="187" y="384"/>
                      </a:lnTo>
                      <a:lnTo>
                        <a:pt x="188" y="385"/>
                      </a:lnTo>
                      <a:lnTo>
                        <a:pt x="188" y="386"/>
                      </a:lnTo>
                      <a:lnTo>
                        <a:pt x="190" y="387"/>
                      </a:lnTo>
                      <a:lnTo>
                        <a:pt x="191" y="387"/>
                      </a:lnTo>
                      <a:lnTo>
                        <a:pt x="192" y="387"/>
                      </a:lnTo>
                      <a:lnTo>
                        <a:pt x="193" y="387"/>
                      </a:lnTo>
                      <a:lnTo>
                        <a:pt x="194" y="387"/>
                      </a:lnTo>
                      <a:lnTo>
                        <a:pt x="195" y="386"/>
                      </a:lnTo>
                      <a:lnTo>
                        <a:pt x="196" y="385"/>
                      </a:lnTo>
                      <a:lnTo>
                        <a:pt x="197" y="384"/>
                      </a:lnTo>
                      <a:lnTo>
                        <a:pt x="198" y="383"/>
                      </a:lnTo>
                      <a:lnTo>
                        <a:pt x="198" y="382"/>
                      </a:lnTo>
                      <a:lnTo>
                        <a:pt x="198" y="381"/>
                      </a:lnTo>
                      <a:lnTo>
                        <a:pt x="197" y="370"/>
                      </a:lnTo>
                      <a:lnTo>
                        <a:pt x="194" y="359"/>
                      </a:lnTo>
                      <a:lnTo>
                        <a:pt x="189" y="348"/>
                      </a:lnTo>
                      <a:lnTo>
                        <a:pt x="185" y="338"/>
                      </a:lnTo>
                      <a:lnTo>
                        <a:pt x="179" y="329"/>
                      </a:lnTo>
                      <a:lnTo>
                        <a:pt x="172" y="321"/>
                      </a:lnTo>
                      <a:lnTo>
                        <a:pt x="167" y="314"/>
                      </a:lnTo>
                      <a:lnTo>
                        <a:pt x="161" y="308"/>
                      </a:lnTo>
                      <a:lnTo>
                        <a:pt x="149" y="300"/>
                      </a:lnTo>
                      <a:lnTo>
                        <a:pt x="136" y="293"/>
                      </a:lnTo>
                      <a:lnTo>
                        <a:pt x="124" y="288"/>
                      </a:lnTo>
                      <a:lnTo>
                        <a:pt x="111" y="282"/>
                      </a:lnTo>
                      <a:lnTo>
                        <a:pt x="98" y="276"/>
                      </a:lnTo>
                      <a:lnTo>
                        <a:pt x="86" y="271"/>
                      </a:lnTo>
                      <a:lnTo>
                        <a:pt x="72" y="265"/>
                      </a:lnTo>
                      <a:lnTo>
                        <a:pt x="60" y="259"/>
                      </a:lnTo>
                      <a:lnTo>
                        <a:pt x="50" y="252"/>
                      </a:lnTo>
                      <a:lnTo>
                        <a:pt x="40" y="245"/>
                      </a:lnTo>
                      <a:lnTo>
                        <a:pt x="31" y="236"/>
                      </a:lnTo>
                      <a:lnTo>
                        <a:pt x="25" y="225"/>
                      </a:lnTo>
                      <a:lnTo>
                        <a:pt x="20" y="214"/>
                      </a:lnTo>
                      <a:lnTo>
                        <a:pt x="18" y="202"/>
                      </a:lnTo>
                      <a:lnTo>
                        <a:pt x="17" y="189"/>
                      </a:lnTo>
                      <a:lnTo>
                        <a:pt x="19" y="176"/>
                      </a:lnTo>
                      <a:lnTo>
                        <a:pt x="23" y="158"/>
                      </a:lnTo>
                      <a:lnTo>
                        <a:pt x="26" y="139"/>
                      </a:lnTo>
                      <a:lnTo>
                        <a:pt x="29" y="121"/>
                      </a:lnTo>
                      <a:lnTo>
                        <a:pt x="29" y="103"/>
                      </a:lnTo>
                      <a:lnTo>
                        <a:pt x="28" y="85"/>
                      </a:lnTo>
                      <a:lnTo>
                        <a:pt x="26" y="67"/>
                      </a:lnTo>
                      <a:lnTo>
                        <a:pt x="21" y="50"/>
                      </a:lnTo>
                      <a:lnTo>
                        <a:pt x="13" y="32"/>
                      </a:lnTo>
                      <a:lnTo>
                        <a:pt x="12" y="29"/>
                      </a:lnTo>
                      <a:lnTo>
                        <a:pt x="12" y="26"/>
                      </a:lnTo>
                      <a:lnTo>
                        <a:pt x="12" y="23"/>
                      </a:lnTo>
                      <a:lnTo>
                        <a:pt x="12" y="19"/>
                      </a:lnTo>
                      <a:lnTo>
                        <a:pt x="13" y="17"/>
                      </a:lnTo>
                      <a:lnTo>
                        <a:pt x="13" y="14"/>
                      </a:lnTo>
                      <a:lnTo>
                        <a:pt x="14" y="11"/>
                      </a:lnTo>
                      <a:lnTo>
                        <a:pt x="15" y="7"/>
                      </a:lnTo>
                      <a:lnTo>
                        <a:pt x="15" y="6"/>
                      </a:lnTo>
                      <a:lnTo>
                        <a:pt x="15" y="5"/>
                      </a:lnTo>
                      <a:lnTo>
                        <a:pt x="14" y="4"/>
                      </a:lnTo>
                      <a:lnTo>
                        <a:pt x="14" y="3"/>
                      </a:lnTo>
                      <a:lnTo>
                        <a:pt x="13" y="2"/>
                      </a:lnTo>
                      <a:lnTo>
                        <a:pt x="12" y="1"/>
                      </a:lnTo>
                      <a:lnTo>
                        <a:pt x="11" y="0"/>
                      </a:lnTo>
                      <a:lnTo>
                        <a:pt x="10" y="0"/>
                      </a:lnTo>
                      <a:lnTo>
                        <a:pt x="9" y="0"/>
                      </a:lnTo>
                      <a:lnTo>
                        <a:pt x="8" y="0"/>
                      </a:lnTo>
                      <a:lnTo>
                        <a:pt x="7" y="0"/>
                      </a:lnTo>
                      <a:lnTo>
                        <a:pt x="6" y="1"/>
                      </a:lnTo>
                      <a:lnTo>
                        <a:pt x="5" y="2"/>
                      </a:lnTo>
                      <a:lnTo>
                        <a:pt x="4" y="3"/>
                      </a:lnTo>
                      <a:lnTo>
                        <a:pt x="4" y="4"/>
                      </a:lnTo>
                      <a:lnTo>
                        <a:pt x="3" y="5"/>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71" name="Freeform 104"/>
                <p:cNvSpPr>
                  <a:spLocks/>
                </p:cNvSpPr>
                <p:nvPr/>
              </p:nvSpPr>
              <p:spPr bwMode="auto">
                <a:xfrm>
                  <a:off x="301" y="2835"/>
                  <a:ext cx="241" cy="407"/>
                </a:xfrm>
                <a:custGeom>
                  <a:avLst/>
                  <a:gdLst>
                    <a:gd name="T0" fmla="*/ 2 w 241"/>
                    <a:gd name="T1" fmla="*/ 23 h 407"/>
                    <a:gd name="T2" fmla="*/ 1 w 241"/>
                    <a:gd name="T3" fmla="*/ 50 h 407"/>
                    <a:gd name="T4" fmla="*/ 0 w 241"/>
                    <a:gd name="T5" fmla="*/ 77 h 407"/>
                    <a:gd name="T6" fmla="*/ 1 w 241"/>
                    <a:gd name="T7" fmla="*/ 86 h 407"/>
                    <a:gd name="T8" fmla="*/ 4 w 241"/>
                    <a:gd name="T9" fmla="*/ 94 h 407"/>
                    <a:gd name="T10" fmla="*/ 9 w 241"/>
                    <a:gd name="T11" fmla="*/ 104 h 407"/>
                    <a:gd name="T12" fmla="*/ 17 w 241"/>
                    <a:gd name="T13" fmla="*/ 116 h 407"/>
                    <a:gd name="T14" fmla="*/ 26 w 241"/>
                    <a:gd name="T15" fmla="*/ 128 h 407"/>
                    <a:gd name="T16" fmla="*/ 46 w 241"/>
                    <a:gd name="T17" fmla="*/ 169 h 407"/>
                    <a:gd name="T18" fmla="*/ 71 w 241"/>
                    <a:gd name="T19" fmla="*/ 224 h 407"/>
                    <a:gd name="T20" fmla="*/ 99 w 241"/>
                    <a:gd name="T21" fmla="*/ 278 h 407"/>
                    <a:gd name="T22" fmla="*/ 124 w 241"/>
                    <a:gd name="T23" fmla="*/ 303 h 407"/>
                    <a:gd name="T24" fmla="*/ 146 w 241"/>
                    <a:gd name="T25" fmla="*/ 330 h 407"/>
                    <a:gd name="T26" fmla="*/ 162 w 241"/>
                    <a:gd name="T27" fmla="*/ 352 h 407"/>
                    <a:gd name="T28" fmla="*/ 171 w 241"/>
                    <a:gd name="T29" fmla="*/ 359 h 407"/>
                    <a:gd name="T30" fmla="*/ 180 w 241"/>
                    <a:gd name="T31" fmla="*/ 364 h 407"/>
                    <a:gd name="T32" fmla="*/ 197 w 241"/>
                    <a:gd name="T33" fmla="*/ 374 h 407"/>
                    <a:gd name="T34" fmla="*/ 213 w 241"/>
                    <a:gd name="T35" fmla="*/ 391 h 407"/>
                    <a:gd name="T36" fmla="*/ 232 w 241"/>
                    <a:gd name="T37" fmla="*/ 406 h 407"/>
                    <a:gd name="T38" fmla="*/ 236 w 241"/>
                    <a:gd name="T39" fmla="*/ 406 h 407"/>
                    <a:gd name="T40" fmla="*/ 238 w 241"/>
                    <a:gd name="T41" fmla="*/ 404 h 407"/>
                    <a:gd name="T42" fmla="*/ 240 w 241"/>
                    <a:gd name="T43" fmla="*/ 401 h 407"/>
                    <a:gd name="T44" fmla="*/ 240 w 241"/>
                    <a:gd name="T45" fmla="*/ 397 h 407"/>
                    <a:gd name="T46" fmla="*/ 237 w 241"/>
                    <a:gd name="T47" fmla="*/ 395 h 407"/>
                    <a:gd name="T48" fmla="*/ 221 w 241"/>
                    <a:gd name="T49" fmla="*/ 383 h 407"/>
                    <a:gd name="T50" fmla="*/ 201 w 241"/>
                    <a:gd name="T51" fmla="*/ 361 h 407"/>
                    <a:gd name="T52" fmla="*/ 175 w 241"/>
                    <a:gd name="T53" fmla="*/ 348 h 407"/>
                    <a:gd name="T54" fmla="*/ 152 w 241"/>
                    <a:gd name="T55" fmla="*/ 318 h 407"/>
                    <a:gd name="T56" fmla="*/ 127 w 241"/>
                    <a:gd name="T57" fmla="*/ 288 h 407"/>
                    <a:gd name="T58" fmla="*/ 96 w 241"/>
                    <a:gd name="T59" fmla="*/ 250 h 407"/>
                    <a:gd name="T60" fmla="*/ 66 w 241"/>
                    <a:gd name="T61" fmla="*/ 185 h 407"/>
                    <a:gd name="T62" fmla="*/ 35 w 241"/>
                    <a:gd name="T63" fmla="*/ 120 h 407"/>
                    <a:gd name="T64" fmla="*/ 17 w 241"/>
                    <a:gd name="T65" fmla="*/ 95 h 407"/>
                    <a:gd name="T66" fmla="*/ 13 w 241"/>
                    <a:gd name="T67" fmla="*/ 86 h 407"/>
                    <a:gd name="T68" fmla="*/ 12 w 241"/>
                    <a:gd name="T69" fmla="*/ 77 h 407"/>
                    <a:gd name="T70" fmla="*/ 12 w 241"/>
                    <a:gd name="T71" fmla="*/ 50 h 407"/>
                    <a:gd name="T72" fmla="*/ 13 w 241"/>
                    <a:gd name="T73" fmla="*/ 23 h 407"/>
                    <a:gd name="T74" fmla="*/ 12 w 241"/>
                    <a:gd name="T75" fmla="*/ 5 h 407"/>
                    <a:gd name="T76" fmla="*/ 10 w 241"/>
                    <a:gd name="T77" fmla="*/ 2 h 407"/>
                    <a:gd name="T78" fmla="*/ 7 w 241"/>
                    <a:gd name="T79" fmla="*/ 0 h 407"/>
                    <a:gd name="T80" fmla="*/ 3 w 241"/>
                    <a:gd name="T81" fmla="*/ 0 h 407"/>
                    <a:gd name="T82" fmla="*/ 0 w 241"/>
                    <a:gd name="T83" fmla="*/ 4 h 4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1"/>
                    <a:gd name="T127" fmla="*/ 0 h 407"/>
                    <a:gd name="T128" fmla="*/ 241 w 241"/>
                    <a:gd name="T129" fmla="*/ 407 h 4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1" h="407">
                      <a:moveTo>
                        <a:pt x="0" y="6"/>
                      </a:moveTo>
                      <a:lnTo>
                        <a:pt x="1" y="15"/>
                      </a:lnTo>
                      <a:lnTo>
                        <a:pt x="2" y="23"/>
                      </a:lnTo>
                      <a:lnTo>
                        <a:pt x="2" y="32"/>
                      </a:lnTo>
                      <a:lnTo>
                        <a:pt x="1" y="41"/>
                      </a:lnTo>
                      <a:lnTo>
                        <a:pt x="1" y="50"/>
                      </a:lnTo>
                      <a:lnTo>
                        <a:pt x="0" y="59"/>
                      </a:lnTo>
                      <a:lnTo>
                        <a:pt x="0" y="67"/>
                      </a:lnTo>
                      <a:lnTo>
                        <a:pt x="0" y="77"/>
                      </a:lnTo>
                      <a:lnTo>
                        <a:pt x="0" y="80"/>
                      </a:lnTo>
                      <a:lnTo>
                        <a:pt x="1" y="83"/>
                      </a:lnTo>
                      <a:lnTo>
                        <a:pt x="1" y="86"/>
                      </a:lnTo>
                      <a:lnTo>
                        <a:pt x="2" y="89"/>
                      </a:lnTo>
                      <a:lnTo>
                        <a:pt x="3" y="92"/>
                      </a:lnTo>
                      <a:lnTo>
                        <a:pt x="4" y="94"/>
                      </a:lnTo>
                      <a:lnTo>
                        <a:pt x="5" y="97"/>
                      </a:lnTo>
                      <a:lnTo>
                        <a:pt x="6" y="100"/>
                      </a:lnTo>
                      <a:lnTo>
                        <a:pt x="9" y="104"/>
                      </a:lnTo>
                      <a:lnTo>
                        <a:pt x="11" y="108"/>
                      </a:lnTo>
                      <a:lnTo>
                        <a:pt x="14" y="112"/>
                      </a:lnTo>
                      <a:lnTo>
                        <a:pt x="17" y="116"/>
                      </a:lnTo>
                      <a:lnTo>
                        <a:pt x="20" y="120"/>
                      </a:lnTo>
                      <a:lnTo>
                        <a:pt x="23" y="124"/>
                      </a:lnTo>
                      <a:lnTo>
                        <a:pt x="26" y="128"/>
                      </a:lnTo>
                      <a:lnTo>
                        <a:pt x="29" y="133"/>
                      </a:lnTo>
                      <a:lnTo>
                        <a:pt x="37" y="150"/>
                      </a:lnTo>
                      <a:lnTo>
                        <a:pt x="46" y="169"/>
                      </a:lnTo>
                      <a:lnTo>
                        <a:pt x="55" y="188"/>
                      </a:lnTo>
                      <a:lnTo>
                        <a:pt x="62" y="207"/>
                      </a:lnTo>
                      <a:lnTo>
                        <a:pt x="71" y="224"/>
                      </a:lnTo>
                      <a:lnTo>
                        <a:pt x="80" y="243"/>
                      </a:lnTo>
                      <a:lnTo>
                        <a:pt x="88" y="261"/>
                      </a:lnTo>
                      <a:lnTo>
                        <a:pt x="99" y="278"/>
                      </a:lnTo>
                      <a:lnTo>
                        <a:pt x="108" y="286"/>
                      </a:lnTo>
                      <a:lnTo>
                        <a:pt x="116" y="294"/>
                      </a:lnTo>
                      <a:lnTo>
                        <a:pt x="124" y="303"/>
                      </a:lnTo>
                      <a:lnTo>
                        <a:pt x="132" y="311"/>
                      </a:lnTo>
                      <a:lnTo>
                        <a:pt x="139" y="321"/>
                      </a:lnTo>
                      <a:lnTo>
                        <a:pt x="146" y="330"/>
                      </a:lnTo>
                      <a:lnTo>
                        <a:pt x="154" y="340"/>
                      </a:lnTo>
                      <a:lnTo>
                        <a:pt x="160" y="349"/>
                      </a:lnTo>
                      <a:lnTo>
                        <a:pt x="162" y="352"/>
                      </a:lnTo>
                      <a:lnTo>
                        <a:pt x="165" y="355"/>
                      </a:lnTo>
                      <a:lnTo>
                        <a:pt x="168" y="357"/>
                      </a:lnTo>
                      <a:lnTo>
                        <a:pt x="171" y="359"/>
                      </a:lnTo>
                      <a:lnTo>
                        <a:pt x="174" y="361"/>
                      </a:lnTo>
                      <a:lnTo>
                        <a:pt x="177" y="362"/>
                      </a:lnTo>
                      <a:lnTo>
                        <a:pt x="180" y="364"/>
                      </a:lnTo>
                      <a:lnTo>
                        <a:pt x="184" y="365"/>
                      </a:lnTo>
                      <a:lnTo>
                        <a:pt x="191" y="369"/>
                      </a:lnTo>
                      <a:lnTo>
                        <a:pt x="197" y="374"/>
                      </a:lnTo>
                      <a:lnTo>
                        <a:pt x="203" y="380"/>
                      </a:lnTo>
                      <a:lnTo>
                        <a:pt x="208" y="386"/>
                      </a:lnTo>
                      <a:lnTo>
                        <a:pt x="213" y="391"/>
                      </a:lnTo>
                      <a:lnTo>
                        <a:pt x="219" y="397"/>
                      </a:lnTo>
                      <a:lnTo>
                        <a:pt x="226" y="402"/>
                      </a:lnTo>
                      <a:lnTo>
                        <a:pt x="232" y="406"/>
                      </a:lnTo>
                      <a:lnTo>
                        <a:pt x="233" y="406"/>
                      </a:lnTo>
                      <a:lnTo>
                        <a:pt x="234" y="406"/>
                      </a:lnTo>
                      <a:lnTo>
                        <a:pt x="236" y="406"/>
                      </a:lnTo>
                      <a:lnTo>
                        <a:pt x="237" y="406"/>
                      </a:lnTo>
                      <a:lnTo>
                        <a:pt x="238" y="405"/>
                      </a:lnTo>
                      <a:lnTo>
                        <a:pt x="238" y="404"/>
                      </a:lnTo>
                      <a:lnTo>
                        <a:pt x="239" y="403"/>
                      </a:lnTo>
                      <a:lnTo>
                        <a:pt x="240" y="402"/>
                      </a:lnTo>
                      <a:lnTo>
                        <a:pt x="240" y="401"/>
                      </a:lnTo>
                      <a:lnTo>
                        <a:pt x="240" y="400"/>
                      </a:lnTo>
                      <a:lnTo>
                        <a:pt x="240" y="399"/>
                      </a:lnTo>
                      <a:lnTo>
                        <a:pt x="240" y="397"/>
                      </a:lnTo>
                      <a:lnTo>
                        <a:pt x="239" y="396"/>
                      </a:lnTo>
                      <a:lnTo>
                        <a:pt x="238" y="395"/>
                      </a:lnTo>
                      <a:lnTo>
                        <a:pt x="237" y="395"/>
                      </a:lnTo>
                      <a:lnTo>
                        <a:pt x="236" y="394"/>
                      </a:lnTo>
                      <a:lnTo>
                        <a:pt x="228" y="388"/>
                      </a:lnTo>
                      <a:lnTo>
                        <a:pt x="221" y="383"/>
                      </a:lnTo>
                      <a:lnTo>
                        <a:pt x="214" y="375"/>
                      </a:lnTo>
                      <a:lnTo>
                        <a:pt x="207" y="368"/>
                      </a:lnTo>
                      <a:lnTo>
                        <a:pt x="201" y="361"/>
                      </a:lnTo>
                      <a:lnTo>
                        <a:pt x="193" y="355"/>
                      </a:lnTo>
                      <a:lnTo>
                        <a:pt x="184" y="351"/>
                      </a:lnTo>
                      <a:lnTo>
                        <a:pt x="175" y="348"/>
                      </a:lnTo>
                      <a:lnTo>
                        <a:pt x="167" y="339"/>
                      </a:lnTo>
                      <a:lnTo>
                        <a:pt x="159" y="328"/>
                      </a:lnTo>
                      <a:lnTo>
                        <a:pt x="152" y="318"/>
                      </a:lnTo>
                      <a:lnTo>
                        <a:pt x="144" y="307"/>
                      </a:lnTo>
                      <a:lnTo>
                        <a:pt x="135" y="298"/>
                      </a:lnTo>
                      <a:lnTo>
                        <a:pt x="127" y="288"/>
                      </a:lnTo>
                      <a:lnTo>
                        <a:pt x="118" y="279"/>
                      </a:lnTo>
                      <a:lnTo>
                        <a:pt x="108" y="270"/>
                      </a:lnTo>
                      <a:lnTo>
                        <a:pt x="96" y="250"/>
                      </a:lnTo>
                      <a:lnTo>
                        <a:pt x="85" y="229"/>
                      </a:lnTo>
                      <a:lnTo>
                        <a:pt x="76" y="207"/>
                      </a:lnTo>
                      <a:lnTo>
                        <a:pt x="66" y="185"/>
                      </a:lnTo>
                      <a:lnTo>
                        <a:pt x="57" y="163"/>
                      </a:lnTo>
                      <a:lnTo>
                        <a:pt x="46" y="142"/>
                      </a:lnTo>
                      <a:lnTo>
                        <a:pt x="35" y="120"/>
                      </a:lnTo>
                      <a:lnTo>
                        <a:pt x="20" y="100"/>
                      </a:lnTo>
                      <a:lnTo>
                        <a:pt x="18" y="98"/>
                      </a:lnTo>
                      <a:lnTo>
                        <a:pt x="17" y="95"/>
                      </a:lnTo>
                      <a:lnTo>
                        <a:pt x="15" y="92"/>
                      </a:lnTo>
                      <a:lnTo>
                        <a:pt x="14" y="89"/>
                      </a:lnTo>
                      <a:lnTo>
                        <a:pt x="13" y="86"/>
                      </a:lnTo>
                      <a:lnTo>
                        <a:pt x="12" y="83"/>
                      </a:lnTo>
                      <a:lnTo>
                        <a:pt x="12" y="80"/>
                      </a:lnTo>
                      <a:lnTo>
                        <a:pt x="12" y="77"/>
                      </a:lnTo>
                      <a:lnTo>
                        <a:pt x="12" y="68"/>
                      </a:lnTo>
                      <a:lnTo>
                        <a:pt x="12" y="60"/>
                      </a:lnTo>
                      <a:lnTo>
                        <a:pt x="12" y="50"/>
                      </a:lnTo>
                      <a:lnTo>
                        <a:pt x="13" y="41"/>
                      </a:lnTo>
                      <a:lnTo>
                        <a:pt x="13" y="32"/>
                      </a:lnTo>
                      <a:lnTo>
                        <a:pt x="13" y="23"/>
                      </a:lnTo>
                      <a:lnTo>
                        <a:pt x="13" y="15"/>
                      </a:lnTo>
                      <a:lnTo>
                        <a:pt x="12" y="6"/>
                      </a:lnTo>
                      <a:lnTo>
                        <a:pt x="12" y="5"/>
                      </a:lnTo>
                      <a:lnTo>
                        <a:pt x="11" y="4"/>
                      </a:lnTo>
                      <a:lnTo>
                        <a:pt x="11" y="2"/>
                      </a:lnTo>
                      <a:lnTo>
                        <a:pt x="10" y="2"/>
                      </a:lnTo>
                      <a:lnTo>
                        <a:pt x="9" y="1"/>
                      </a:lnTo>
                      <a:lnTo>
                        <a:pt x="8" y="0"/>
                      </a:lnTo>
                      <a:lnTo>
                        <a:pt x="7" y="0"/>
                      </a:lnTo>
                      <a:lnTo>
                        <a:pt x="6" y="0"/>
                      </a:lnTo>
                      <a:lnTo>
                        <a:pt x="5" y="0"/>
                      </a:lnTo>
                      <a:lnTo>
                        <a:pt x="3" y="0"/>
                      </a:lnTo>
                      <a:lnTo>
                        <a:pt x="2" y="1"/>
                      </a:lnTo>
                      <a:lnTo>
                        <a:pt x="1" y="2"/>
                      </a:lnTo>
                      <a:lnTo>
                        <a:pt x="0" y="4"/>
                      </a:lnTo>
                      <a:lnTo>
                        <a:pt x="0" y="5"/>
                      </a:lnTo>
                      <a:lnTo>
                        <a:pt x="0" y="6"/>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72" name="Freeform 105"/>
                <p:cNvSpPr>
                  <a:spLocks/>
                </p:cNvSpPr>
                <p:nvPr/>
              </p:nvSpPr>
              <p:spPr bwMode="auto">
                <a:xfrm>
                  <a:off x="918" y="3184"/>
                  <a:ext cx="83" cy="168"/>
                </a:xfrm>
                <a:custGeom>
                  <a:avLst/>
                  <a:gdLst>
                    <a:gd name="T0" fmla="*/ 70 w 83"/>
                    <a:gd name="T1" fmla="*/ 13 h 168"/>
                    <a:gd name="T2" fmla="*/ 66 w 83"/>
                    <a:gd name="T3" fmla="*/ 27 h 168"/>
                    <a:gd name="T4" fmla="*/ 59 w 83"/>
                    <a:gd name="T5" fmla="*/ 42 h 168"/>
                    <a:gd name="T6" fmla="*/ 49 w 83"/>
                    <a:gd name="T7" fmla="*/ 53 h 168"/>
                    <a:gd name="T8" fmla="*/ 33 w 83"/>
                    <a:gd name="T9" fmla="*/ 69 h 168"/>
                    <a:gd name="T10" fmla="*/ 13 w 83"/>
                    <a:gd name="T11" fmla="*/ 93 h 168"/>
                    <a:gd name="T12" fmla="*/ 2 w 83"/>
                    <a:gd name="T13" fmla="*/ 120 h 168"/>
                    <a:gd name="T14" fmla="*/ 2 w 83"/>
                    <a:gd name="T15" fmla="*/ 149 h 168"/>
                    <a:gd name="T16" fmla="*/ 9 w 83"/>
                    <a:gd name="T17" fmla="*/ 165 h 168"/>
                    <a:gd name="T18" fmla="*/ 11 w 83"/>
                    <a:gd name="T19" fmla="*/ 166 h 168"/>
                    <a:gd name="T20" fmla="*/ 12 w 83"/>
                    <a:gd name="T21" fmla="*/ 167 h 168"/>
                    <a:gd name="T22" fmla="*/ 15 w 83"/>
                    <a:gd name="T23" fmla="*/ 167 h 168"/>
                    <a:gd name="T24" fmla="*/ 17 w 83"/>
                    <a:gd name="T25" fmla="*/ 165 h 168"/>
                    <a:gd name="T26" fmla="*/ 18 w 83"/>
                    <a:gd name="T27" fmla="*/ 163 h 168"/>
                    <a:gd name="T28" fmla="*/ 19 w 83"/>
                    <a:gd name="T29" fmla="*/ 161 h 168"/>
                    <a:gd name="T30" fmla="*/ 18 w 83"/>
                    <a:gd name="T31" fmla="*/ 159 h 168"/>
                    <a:gd name="T32" fmla="*/ 13 w 83"/>
                    <a:gd name="T33" fmla="*/ 149 h 168"/>
                    <a:gd name="T34" fmla="*/ 11 w 83"/>
                    <a:gd name="T35" fmla="*/ 130 h 168"/>
                    <a:gd name="T36" fmla="*/ 15 w 83"/>
                    <a:gd name="T37" fmla="*/ 112 h 168"/>
                    <a:gd name="T38" fmla="*/ 24 w 83"/>
                    <a:gd name="T39" fmla="*/ 96 h 168"/>
                    <a:gd name="T40" fmla="*/ 39 w 83"/>
                    <a:gd name="T41" fmla="*/ 80 h 168"/>
                    <a:gd name="T42" fmla="*/ 56 w 83"/>
                    <a:gd name="T43" fmla="*/ 62 h 168"/>
                    <a:gd name="T44" fmla="*/ 70 w 83"/>
                    <a:gd name="T45" fmla="*/ 42 h 168"/>
                    <a:gd name="T46" fmla="*/ 80 w 83"/>
                    <a:gd name="T47" fmla="*/ 19 h 168"/>
                    <a:gd name="T48" fmla="*/ 82 w 83"/>
                    <a:gd name="T49" fmla="*/ 5 h 168"/>
                    <a:gd name="T50" fmla="*/ 81 w 83"/>
                    <a:gd name="T51" fmla="*/ 3 h 168"/>
                    <a:gd name="T52" fmla="*/ 80 w 83"/>
                    <a:gd name="T53" fmla="*/ 1 h 168"/>
                    <a:gd name="T54" fmla="*/ 78 w 83"/>
                    <a:gd name="T55" fmla="*/ 0 h 168"/>
                    <a:gd name="T56" fmla="*/ 77 w 83"/>
                    <a:gd name="T57" fmla="*/ 0 h 168"/>
                    <a:gd name="T58" fmla="*/ 74 w 83"/>
                    <a:gd name="T59" fmla="*/ 0 h 168"/>
                    <a:gd name="T60" fmla="*/ 72 w 83"/>
                    <a:gd name="T61" fmla="*/ 2 h 168"/>
                    <a:gd name="T62" fmla="*/ 71 w 83"/>
                    <a:gd name="T63" fmla="*/ 4 h 1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3"/>
                    <a:gd name="T97" fmla="*/ 0 h 168"/>
                    <a:gd name="T98" fmla="*/ 83 w 83"/>
                    <a:gd name="T99" fmla="*/ 168 h 1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3" h="168">
                      <a:moveTo>
                        <a:pt x="71" y="5"/>
                      </a:moveTo>
                      <a:lnTo>
                        <a:pt x="70" y="13"/>
                      </a:lnTo>
                      <a:lnTo>
                        <a:pt x="69" y="21"/>
                      </a:lnTo>
                      <a:lnTo>
                        <a:pt x="66" y="27"/>
                      </a:lnTo>
                      <a:lnTo>
                        <a:pt x="62" y="35"/>
                      </a:lnTo>
                      <a:lnTo>
                        <a:pt x="59" y="42"/>
                      </a:lnTo>
                      <a:lnTo>
                        <a:pt x="54" y="47"/>
                      </a:lnTo>
                      <a:lnTo>
                        <a:pt x="49" y="53"/>
                      </a:lnTo>
                      <a:lnTo>
                        <a:pt x="44" y="58"/>
                      </a:lnTo>
                      <a:lnTo>
                        <a:pt x="33" y="69"/>
                      </a:lnTo>
                      <a:lnTo>
                        <a:pt x="22" y="80"/>
                      </a:lnTo>
                      <a:lnTo>
                        <a:pt x="13" y="93"/>
                      </a:lnTo>
                      <a:lnTo>
                        <a:pt x="6" y="107"/>
                      </a:lnTo>
                      <a:lnTo>
                        <a:pt x="2" y="120"/>
                      </a:lnTo>
                      <a:lnTo>
                        <a:pt x="0" y="135"/>
                      </a:lnTo>
                      <a:lnTo>
                        <a:pt x="2" y="149"/>
                      </a:lnTo>
                      <a:lnTo>
                        <a:pt x="8" y="164"/>
                      </a:lnTo>
                      <a:lnTo>
                        <a:pt x="9" y="165"/>
                      </a:lnTo>
                      <a:lnTo>
                        <a:pt x="10" y="166"/>
                      </a:lnTo>
                      <a:lnTo>
                        <a:pt x="11" y="166"/>
                      </a:lnTo>
                      <a:lnTo>
                        <a:pt x="12" y="167"/>
                      </a:lnTo>
                      <a:lnTo>
                        <a:pt x="14" y="167"/>
                      </a:lnTo>
                      <a:lnTo>
                        <a:pt x="15" y="167"/>
                      </a:lnTo>
                      <a:lnTo>
                        <a:pt x="16" y="166"/>
                      </a:lnTo>
                      <a:lnTo>
                        <a:pt x="17" y="165"/>
                      </a:lnTo>
                      <a:lnTo>
                        <a:pt x="18" y="164"/>
                      </a:lnTo>
                      <a:lnTo>
                        <a:pt x="18" y="163"/>
                      </a:lnTo>
                      <a:lnTo>
                        <a:pt x="19" y="162"/>
                      </a:lnTo>
                      <a:lnTo>
                        <a:pt x="19" y="161"/>
                      </a:lnTo>
                      <a:lnTo>
                        <a:pt x="19" y="160"/>
                      </a:lnTo>
                      <a:lnTo>
                        <a:pt x="18" y="159"/>
                      </a:lnTo>
                      <a:lnTo>
                        <a:pt x="18" y="158"/>
                      </a:lnTo>
                      <a:lnTo>
                        <a:pt x="13" y="149"/>
                      </a:lnTo>
                      <a:lnTo>
                        <a:pt x="11" y="140"/>
                      </a:lnTo>
                      <a:lnTo>
                        <a:pt x="11" y="130"/>
                      </a:lnTo>
                      <a:lnTo>
                        <a:pt x="12" y="122"/>
                      </a:lnTo>
                      <a:lnTo>
                        <a:pt x="15" y="112"/>
                      </a:lnTo>
                      <a:lnTo>
                        <a:pt x="19" y="104"/>
                      </a:lnTo>
                      <a:lnTo>
                        <a:pt x="24" y="96"/>
                      </a:lnTo>
                      <a:lnTo>
                        <a:pt x="30" y="89"/>
                      </a:lnTo>
                      <a:lnTo>
                        <a:pt x="39" y="80"/>
                      </a:lnTo>
                      <a:lnTo>
                        <a:pt x="48" y="72"/>
                      </a:lnTo>
                      <a:lnTo>
                        <a:pt x="56" y="62"/>
                      </a:lnTo>
                      <a:lnTo>
                        <a:pt x="64" y="52"/>
                      </a:lnTo>
                      <a:lnTo>
                        <a:pt x="70" y="42"/>
                      </a:lnTo>
                      <a:lnTo>
                        <a:pt x="76" y="31"/>
                      </a:lnTo>
                      <a:lnTo>
                        <a:pt x="80" y="19"/>
                      </a:lnTo>
                      <a:lnTo>
                        <a:pt x="82" y="7"/>
                      </a:lnTo>
                      <a:lnTo>
                        <a:pt x="82" y="5"/>
                      </a:lnTo>
                      <a:lnTo>
                        <a:pt x="82" y="4"/>
                      </a:lnTo>
                      <a:lnTo>
                        <a:pt x="81" y="3"/>
                      </a:lnTo>
                      <a:lnTo>
                        <a:pt x="81" y="2"/>
                      </a:lnTo>
                      <a:lnTo>
                        <a:pt x="80" y="1"/>
                      </a:lnTo>
                      <a:lnTo>
                        <a:pt x="79" y="0"/>
                      </a:lnTo>
                      <a:lnTo>
                        <a:pt x="78" y="0"/>
                      </a:lnTo>
                      <a:lnTo>
                        <a:pt x="77" y="0"/>
                      </a:lnTo>
                      <a:lnTo>
                        <a:pt x="76" y="0"/>
                      </a:lnTo>
                      <a:lnTo>
                        <a:pt x="74" y="0"/>
                      </a:lnTo>
                      <a:lnTo>
                        <a:pt x="73" y="1"/>
                      </a:lnTo>
                      <a:lnTo>
                        <a:pt x="72" y="2"/>
                      </a:lnTo>
                      <a:lnTo>
                        <a:pt x="72" y="3"/>
                      </a:lnTo>
                      <a:lnTo>
                        <a:pt x="71" y="4"/>
                      </a:lnTo>
                      <a:lnTo>
                        <a:pt x="71" y="5"/>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73" name="Freeform 106"/>
                <p:cNvSpPr>
                  <a:spLocks/>
                </p:cNvSpPr>
                <p:nvPr/>
              </p:nvSpPr>
              <p:spPr bwMode="auto">
                <a:xfrm>
                  <a:off x="1031" y="2885"/>
                  <a:ext cx="122" cy="140"/>
                </a:xfrm>
                <a:custGeom>
                  <a:avLst/>
                  <a:gdLst>
                    <a:gd name="T0" fmla="*/ 7 w 122"/>
                    <a:gd name="T1" fmla="*/ 16 h 140"/>
                    <a:gd name="T2" fmla="*/ 18 w 122"/>
                    <a:gd name="T3" fmla="*/ 23 h 140"/>
                    <a:gd name="T4" fmla="*/ 30 w 122"/>
                    <a:gd name="T5" fmla="*/ 30 h 140"/>
                    <a:gd name="T6" fmla="*/ 43 w 122"/>
                    <a:gd name="T7" fmla="*/ 35 h 140"/>
                    <a:gd name="T8" fmla="*/ 53 w 122"/>
                    <a:gd name="T9" fmla="*/ 39 h 140"/>
                    <a:gd name="T10" fmla="*/ 56 w 122"/>
                    <a:gd name="T11" fmla="*/ 43 h 140"/>
                    <a:gd name="T12" fmla="*/ 61 w 122"/>
                    <a:gd name="T13" fmla="*/ 47 h 140"/>
                    <a:gd name="T14" fmla="*/ 65 w 122"/>
                    <a:gd name="T15" fmla="*/ 51 h 140"/>
                    <a:gd name="T16" fmla="*/ 75 w 122"/>
                    <a:gd name="T17" fmla="*/ 58 h 140"/>
                    <a:gd name="T18" fmla="*/ 74 w 122"/>
                    <a:gd name="T19" fmla="*/ 58 h 140"/>
                    <a:gd name="T20" fmla="*/ 76 w 122"/>
                    <a:gd name="T21" fmla="*/ 69 h 140"/>
                    <a:gd name="T22" fmla="*/ 77 w 122"/>
                    <a:gd name="T23" fmla="*/ 81 h 140"/>
                    <a:gd name="T24" fmla="*/ 79 w 122"/>
                    <a:gd name="T25" fmla="*/ 91 h 140"/>
                    <a:gd name="T26" fmla="*/ 83 w 122"/>
                    <a:gd name="T27" fmla="*/ 102 h 140"/>
                    <a:gd name="T28" fmla="*/ 90 w 122"/>
                    <a:gd name="T29" fmla="*/ 112 h 140"/>
                    <a:gd name="T30" fmla="*/ 96 w 122"/>
                    <a:gd name="T31" fmla="*/ 121 h 140"/>
                    <a:gd name="T32" fmla="*/ 103 w 122"/>
                    <a:gd name="T33" fmla="*/ 131 h 140"/>
                    <a:gd name="T34" fmla="*/ 113 w 122"/>
                    <a:gd name="T35" fmla="*/ 138 h 140"/>
                    <a:gd name="T36" fmla="*/ 115 w 122"/>
                    <a:gd name="T37" fmla="*/ 139 h 140"/>
                    <a:gd name="T38" fmla="*/ 116 w 122"/>
                    <a:gd name="T39" fmla="*/ 139 h 140"/>
                    <a:gd name="T40" fmla="*/ 119 w 122"/>
                    <a:gd name="T41" fmla="*/ 138 h 140"/>
                    <a:gd name="T42" fmla="*/ 120 w 122"/>
                    <a:gd name="T43" fmla="*/ 136 h 140"/>
                    <a:gd name="T44" fmla="*/ 121 w 122"/>
                    <a:gd name="T45" fmla="*/ 134 h 140"/>
                    <a:gd name="T46" fmla="*/ 121 w 122"/>
                    <a:gd name="T47" fmla="*/ 132 h 140"/>
                    <a:gd name="T48" fmla="*/ 120 w 122"/>
                    <a:gd name="T49" fmla="*/ 130 h 140"/>
                    <a:gd name="T50" fmla="*/ 119 w 122"/>
                    <a:gd name="T51" fmla="*/ 128 h 140"/>
                    <a:gd name="T52" fmla="*/ 110 w 122"/>
                    <a:gd name="T53" fmla="*/ 121 h 140"/>
                    <a:gd name="T54" fmla="*/ 103 w 122"/>
                    <a:gd name="T55" fmla="*/ 113 h 140"/>
                    <a:gd name="T56" fmla="*/ 98 w 122"/>
                    <a:gd name="T57" fmla="*/ 104 h 140"/>
                    <a:gd name="T58" fmla="*/ 92 w 122"/>
                    <a:gd name="T59" fmla="*/ 93 h 140"/>
                    <a:gd name="T60" fmla="*/ 90 w 122"/>
                    <a:gd name="T61" fmla="*/ 87 h 140"/>
                    <a:gd name="T62" fmla="*/ 88 w 122"/>
                    <a:gd name="T63" fmla="*/ 79 h 140"/>
                    <a:gd name="T64" fmla="*/ 87 w 122"/>
                    <a:gd name="T65" fmla="*/ 71 h 140"/>
                    <a:gd name="T66" fmla="*/ 87 w 122"/>
                    <a:gd name="T67" fmla="*/ 63 h 140"/>
                    <a:gd name="T68" fmla="*/ 82 w 122"/>
                    <a:gd name="T69" fmla="*/ 49 h 140"/>
                    <a:gd name="T70" fmla="*/ 81 w 122"/>
                    <a:gd name="T71" fmla="*/ 49 h 140"/>
                    <a:gd name="T72" fmla="*/ 75 w 122"/>
                    <a:gd name="T73" fmla="*/ 44 h 140"/>
                    <a:gd name="T74" fmla="*/ 65 w 122"/>
                    <a:gd name="T75" fmla="*/ 35 h 140"/>
                    <a:gd name="T76" fmla="*/ 53 w 122"/>
                    <a:gd name="T77" fmla="*/ 27 h 140"/>
                    <a:gd name="T78" fmla="*/ 41 w 122"/>
                    <a:gd name="T79" fmla="*/ 21 h 140"/>
                    <a:gd name="T80" fmla="*/ 29 w 122"/>
                    <a:gd name="T81" fmla="*/ 15 h 140"/>
                    <a:gd name="T82" fmla="*/ 23 w 122"/>
                    <a:gd name="T83" fmla="*/ 13 h 140"/>
                    <a:gd name="T84" fmla="*/ 18 w 122"/>
                    <a:gd name="T85" fmla="*/ 10 h 140"/>
                    <a:gd name="T86" fmla="*/ 14 w 122"/>
                    <a:gd name="T87" fmla="*/ 7 h 140"/>
                    <a:gd name="T88" fmla="*/ 9 w 122"/>
                    <a:gd name="T89" fmla="*/ 2 h 140"/>
                    <a:gd name="T90" fmla="*/ 7 w 122"/>
                    <a:gd name="T91" fmla="*/ 1 h 140"/>
                    <a:gd name="T92" fmla="*/ 6 w 122"/>
                    <a:gd name="T93" fmla="*/ 0 h 140"/>
                    <a:gd name="T94" fmla="*/ 3 w 122"/>
                    <a:gd name="T95" fmla="*/ 1 h 140"/>
                    <a:gd name="T96" fmla="*/ 1 w 122"/>
                    <a:gd name="T97" fmla="*/ 3 h 140"/>
                    <a:gd name="T98" fmla="*/ 0 w 122"/>
                    <a:gd name="T99" fmla="*/ 5 h 140"/>
                    <a:gd name="T100" fmla="*/ 0 w 122"/>
                    <a:gd name="T101" fmla="*/ 7 h 140"/>
                    <a:gd name="T102" fmla="*/ 0 w 122"/>
                    <a:gd name="T103" fmla="*/ 9 h 140"/>
                    <a:gd name="T104" fmla="*/ 2 w 122"/>
                    <a:gd name="T105" fmla="*/ 11 h 1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2"/>
                    <a:gd name="T160" fmla="*/ 0 h 140"/>
                    <a:gd name="T161" fmla="*/ 122 w 122"/>
                    <a:gd name="T162" fmla="*/ 140 h 1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2" h="140">
                      <a:moveTo>
                        <a:pt x="2" y="11"/>
                      </a:moveTo>
                      <a:lnTo>
                        <a:pt x="7" y="16"/>
                      </a:lnTo>
                      <a:lnTo>
                        <a:pt x="13" y="20"/>
                      </a:lnTo>
                      <a:lnTo>
                        <a:pt x="18" y="23"/>
                      </a:lnTo>
                      <a:lnTo>
                        <a:pt x="25" y="26"/>
                      </a:lnTo>
                      <a:lnTo>
                        <a:pt x="30" y="30"/>
                      </a:lnTo>
                      <a:lnTo>
                        <a:pt x="37" y="33"/>
                      </a:lnTo>
                      <a:lnTo>
                        <a:pt x="43" y="35"/>
                      </a:lnTo>
                      <a:lnTo>
                        <a:pt x="50" y="38"/>
                      </a:lnTo>
                      <a:lnTo>
                        <a:pt x="53" y="39"/>
                      </a:lnTo>
                      <a:lnTo>
                        <a:pt x="54" y="41"/>
                      </a:lnTo>
                      <a:lnTo>
                        <a:pt x="56" y="43"/>
                      </a:lnTo>
                      <a:lnTo>
                        <a:pt x="58" y="45"/>
                      </a:lnTo>
                      <a:lnTo>
                        <a:pt x="61" y="47"/>
                      </a:lnTo>
                      <a:lnTo>
                        <a:pt x="63" y="49"/>
                      </a:lnTo>
                      <a:lnTo>
                        <a:pt x="65" y="51"/>
                      </a:lnTo>
                      <a:lnTo>
                        <a:pt x="67" y="53"/>
                      </a:lnTo>
                      <a:lnTo>
                        <a:pt x="75" y="58"/>
                      </a:lnTo>
                      <a:lnTo>
                        <a:pt x="72" y="55"/>
                      </a:lnTo>
                      <a:lnTo>
                        <a:pt x="74" y="58"/>
                      </a:lnTo>
                      <a:lnTo>
                        <a:pt x="75" y="63"/>
                      </a:lnTo>
                      <a:lnTo>
                        <a:pt x="76" y="69"/>
                      </a:lnTo>
                      <a:lnTo>
                        <a:pt x="77" y="75"/>
                      </a:lnTo>
                      <a:lnTo>
                        <a:pt x="77" y="81"/>
                      </a:lnTo>
                      <a:lnTo>
                        <a:pt x="78" y="87"/>
                      </a:lnTo>
                      <a:lnTo>
                        <a:pt x="79" y="91"/>
                      </a:lnTo>
                      <a:lnTo>
                        <a:pt x="80" y="97"/>
                      </a:lnTo>
                      <a:lnTo>
                        <a:pt x="83" y="102"/>
                      </a:lnTo>
                      <a:lnTo>
                        <a:pt x="86" y="106"/>
                      </a:lnTo>
                      <a:lnTo>
                        <a:pt x="90" y="112"/>
                      </a:lnTo>
                      <a:lnTo>
                        <a:pt x="92" y="117"/>
                      </a:lnTo>
                      <a:lnTo>
                        <a:pt x="96" y="121"/>
                      </a:lnTo>
                      <a:lnTo>
                        <a:pt x="100" y="126"/>
                      </a:lnTo>
                      <a:lnTo>
                        <a:pt x="103" y="131"/>
                      </a:lnTo>
                      <a:lnTo>
                        <a:pt x="107" y="134"/>
                      </a:lnTo>
                      <a:lnTo>
                        <a:pt x="113" y="138"/>
                      </a:lnTo>
                      <a:lnTo>
                        <a:pt x="114" y="138"/>
                      </a:lnTo>
                      <a:lnTo>
                        <a:pt x="115" y="139"/>
                      </a:lnTo>
                      <a:lnTo>
                        <a:pt x="116" y="139"/>
                      </a:lnTo>
                      <a:lnTo>
                        <a:pt x="117" y="138"/>
                      </a:lnTo>
                      <a:lnTo>
                        <a:pt x="119" y="138"/>
                      </a:lnTo>
                      <a:lnTo>
                        <a:pt x="119" y="137"/>
                      </a:lnTo>
                      <a:lnTo>
                        <a:pt x="120" y="136"/>
                      </a:lnTo>
                      <a:lnTo>
                        <a:pt x="121" y="135"/>
                      </a:lnTo>
                      <a:lnTo>
                        <a:pt x="121" y="134"/>
                      </a:lnTo>
                      <a:lnTo>
                        <a:pt x="121" y="132"/>
                      </a:lnTo>
                      <a:lnTo>
                        <a:pt x="121" y="131"/>
                      </a:lnTo>
                      <a:lnTo>
                        <a:pt x="120" y="130"/>
                      </a:lnTo>
                      <a:lnTo>
                        <a:pt x="120" y="129"/>
                      </a:lnTo>
                      <a:lnTo>
                        <a:pt x="119" y="128"/>
                      </a:lnTo>
                      <a:lnTo>
                        <a:pt x="115" y="125"/>
                      </a:lnTo>
                      <a:lnTo>
                        <a:pt x="110" y="121"/>
                      </a:lnTo>
                      <a:lnTo>
                        <a:pt x="107" y="118"/>
                      </a:lnTo>
                      <a:lnTo>
                        <a:pt x="103" y="113"/>
                      </a:lnTo>
                      <a:lnTo>
                        <a:pt x="101" y="108"/>
                      </a:lnTo>
                      <a:lnTo>
                        <a:pt x="98" y="104"/>
                      </a:lnTo>
                      <a:lnTo>
                        <a:pt x="95" y="99"/>
                      </a:lnTo>
                      <a:lnTo>
                        <a:pt x="92" y="93"/>
                      </a:lnTo>
                      <a:lnTo>
                        <a:pt x="91" y="90"/>
                      </a:lnTo>
                      <a:lnTo>
                        <a:pt x="90" y="87"/>
                      </a:lnTo>
                      <a:lnTo>
                        <a:pt x="89" y="83"/>
                      </a:lnTo>
                      <a:lnTo>
                        <a:pt x="88" y="79"/>
                      </a:lnTo>
                      <a:lnTo>
                        <a:pt x="88" y="75"/>
                      </a:lnTo>
                      <a:lnTo>
                        <a:pt x="87" y="71"/>
                      </a:lnTo>
                      <a:lnTo>
                        <a:pt x="87" y="66"/>
                      </a:lnTo>
                      <a:lnTo>
                        <a:pt x="87" y="63"/>
                      </a:lnTo>
                      <a:lnTo>
                        <a:pt x="82" y="50"/>
                      </a:lnTo>
                      <a:lnTo>
                        <a:pt x="82" y="49"/>
                      </a:lnTo>
                      <a:lnTo>
                        <a:pt x="81" y="49"/>
                      </a:lnTo>
                      <a:lnTo>
                        <a:pt x="80" y="48"/>
                      </a:lnTo>
                      <a:lnTo>
                        <a:pt x="75" y="44"/>
                      </a:lnTo>
                      <a:lnTo>
                        <a:pt x="69" y="39"/>
                      </a:lnTo>
                      <a:lnTo>
                        <a:pt x="65" y="35"/>
                      </a:lnTo>
                      <a:lnTo>
                        <a:pt x="59" y="31"/>
                      </a:lnTo>
                      <a:lnTo>
                        <a:pt x="53" y="27"/>
                      </a:lnTo>
                      <a:lnTo>
                        <a:pt x="47" y="24"/>
                      </a:lnTo>
                      <a:lnTo>
                        <a:pt x="41" y="21"/>
                      </a:lnTo>
                      <a:lnTo>
                        <a:pt x="35" y="18"/>
                      </a:lnTo>
                      <a:lnTo>
                        <a:pt x="29" y="15"/>
                      </a:lnTo>
                      <a:lnTo>
                        <a:pt x="26" y="14"/>
                      </a:lnTo>
                      <a:lnTo>
                        <a:pt x="23" y="13"/>
                      </a:lnTo>
                      <a:lnTo>
                        <a:pt x="21" y="11"/>
                      </a:lnTo>
                      <a:lnTo>
                        <a:pt x="18" y="10"/>
                      </a:lnTo>
                      <a:lnTo>
                        <a:pt x="16" y="8"/>
                      </a:lnTo>
                      <a:lnTo>
                        <a:pt x="14" y="7"/>
                      </a:lnTo>
                      <a:lnTo>
                        <a:pt x="11" y="5"/>
                      </a:lnTo>
                      <a:lnTo>
                        <a:pt x="9" y="2"/>
                      </a:lnTo>
                      <a:lnTo>
                        <a:pt x="8" y="1"/>
                      </a:lnTo>
                      <a:lnTo>
                        <a:pt x="7" y="1"/>
                      </a:lnTo>
                      <a:lnTo>
                        <a:pt x="6" y="1"/>
                      </a:lnTo>
                      <a:lnTo>
                        <a:pt x="6" y="0"/>
                      </a:lnTo>
                      <a:lnTo>
                        <a:pt x="4" y="1"/>
                      </a:lnTo>
                      <a:lnTo>
                        <a:pt x="3" y="1"/>
                      </a:lnTo>
                      <a:lnTo>
                        <a:pt x="2" y="2"/>
                      </a:lnTo>
                      <a:lnTo>
                        <a:pt x="1" y="3"/>
                      </a:lnTo>
                      <a:lnTo>
                        <a:pt x="1" y="4"/>
                      </a:lnTo>
                      <a:lnTo>
                        <a:pt x="0" y="5"/>
                      </a:lnTo>
                      <a:lnTo>
                        <a:pt x="0" y="6"/>
                      </a:lnTo>
                      <a:lnTo>
                        <a:pt x="0" y="7"/>
                      </a:lnTo>
                      <a:lnTo>
                        <a:pt x="0" y="8"/>
                      </a:lnTo>
                      <a:lnTo>
                        <a:pt x="0" y="9"/>
                      </a:lnTo>
                      <a:lnTo>
                        <a:pt x="1" y="10"/>
                      </a:lnTo>
                      <a:lnTo>
                        <a:pt x="2" y="11"/>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74" name="Freeform 107"/>
                <p:cNvSpPr>
                  <a:spLocks/>
                </p:cNvSpPr>
                <p:nvPr/>
              </p:nvSpPr>
              <p:spPr bwMode="auto">
                <a:xfrm>
                  <a:off x="889" y="2707"/>
                  <a:ext cx="71" cy="195"/>
                </a:xfrm>
                <a:custGeom>
                  <a:avLst/>
                  <a:gdLst>
                    <a:gd name="T0" fmla="*/ 57 w 71"/>
                    <a:gd name="T1" fmla="*/ 8 h 195"/>
                    <a:gd name="T2" fmla="*/ 57 w 71"/>
                    <a:gd name="T3" fmla="*/ 10 h 195"/>
                    <a:gd name="T4" fmla="*/ 57 w 71"/>
                    <a:gd name="T5" fmla="*/ 11 h 195"/>
                    <a:gd name="T6" fmla="*/ 57 w 71"/>
                    <a:gd name="T7" fmla="*/ 14 h 195"/>
                    <a:gd name="T8" fmla="*/ 60 w 71"/>
                    <a:gd name="T9" fmla="*/ 22 h 195"/>
                    <a:gd name="T10" fmla="*/ 58 w 71"/>
                    <a:gd name="T11" fmla="*/ 20 h 195"/>
                    <a:gd name="T12" fmla="*/ 43 w 71"/>
                    <a:gd name="T13" fmla="*/ 45 h 195"/>
                    <a:gd name="T14" fmla="*/ 31 w 71"/>
                    <a:gd name="T15" fmla="*/ 72 h 195"/>
                    <a:gd name="T16" fmla="*/ 23 w 71"/>
                    <a:gd name="T17" fmla="*/ 102 h 195"/>
                    <a:gd name="T18" fmla="*/ 21 w 71"/>
                    <a:gd name="T19" fmla="*/ 134 h 195"/>
                    <a:gd name="T20" fmla="*/ 19 w 71"/>
                    <a:gd name="T21" fmla="*/ 147 h 195"/>
                    <a:gd name="T22" fmla="*/ 14 w 71"/>
                    <a:gd name="T23" fmla="*/ 160 h 195"/>
                    <a:gd name="T24" fmla="*/ 6 w 71"/>
                    <a:gd name="T25" fmla="*/ 172 h 195"/>
                    <a:gd name="T26" fmla="*/ 0 w 71"/>
                    <a:gd name="T27" fmla="*/ 184 h 195"/>
                    <a:gd name="T28" fmla="*/ 0 w 71"/>
                    <a:gd name="T29" fmla="*/ 187 h 195"/>
                    <a:gd name="T30" fmla="*/ 0 w 71"/>
                    <a:gd name="T31" fmla="*/ 189 h 195"/>
                    <a:gd name="T32" fmla="*/ 1 w 71"/>
                    <a:gd name="T33" fmla="*/ 191 h 195"/>
                    <a:gd name="T34" fmla="*/ 3 w 71"/>
                    <a:gd name="T35" fmla="*/ 193 h 195"/>
                    <a:gd name="T36" fmla="*/ 4 w 71"/>
                    <a:gd name="T37" fmla="*/ 194 h 195"/>
                    <a:gd name="T38" fmla="*/ 7 w 71"/>
                    <a:gd name="T39" fmla="*/ 193 h 195"/>
                    <a:gd name="T40" fmla="*/ 9 w 71"/>
                    <a:gd name="T41" fmla="*/ 192 h 195"/>
                    <a:gd name="T42" fmla="*/ 10 w 71"/>
                    <a:gd name="T43" fmla="*/ 190 h 195"/>
                    <a:gd name="T44" fmla="*/ 18 w 71"/>
                    <a:gd name="T45" fmla="*/ 174 h 195"/>
                    <a:gd name="T46" fmla="*/ 27 w 71"/>
                    <a:gd name="T47" fmla="*/ 157 h 195"/>
                    <a:gd name="T48" fmla="*/ 32 w 71"/>
                    <a:gd name="T49" fmla="*/ 139 h 195"/>
                    <a:gd name="T50" fmla="*/ 32 w 71"/>
                    <a:gd name="T51" fmla="*/ 120 h 195"/>
                    <a:gd name="T52" fmla="*/ 35 w 71"/>
                    <a:gd name="T53" fmla="*/ 95 h 195"/>
                    <a:gd name="T54" fmla="*/ 41 w 71"/>
                    <a:gd name="T55" fmla="*/ 72 h 195"/>
                    <a:gd name="T56" fmla="*/ 52 w 71"/>
                    <a:gd name="T57" fmla="*/ 50 h 195"/>
                    <a:gd name="T58" fmla="*/ 66 w 71"/>
                    <a:gd name="T59" fmla="*/ 30 h 195"/>
                    <a:gd name="T60" fmla="*/ 70 w 71"/>
                    <a:gd name="T61" fmla="*/ 21 h 195"/>
                    <a:gd name="T62" fmla="*/ 70 w 71"/>
                    <a:gd name="T63" fmla="*/ 19 h 195"/>
                    <a:gd name="T64" fmla="*/ 70 w 71"/>
                    <a:gd name="T65" fmla="*/ 17 h 195"/>
                    <a:gd name="T66" fmla="*/ 67 w 71"/>
                    <a:gd name="T67" fmla="*/ 11 h 195"/>
                    <a:gd name="T68" fmla="*/ 67 w 71"/>
                    <a:gd name="T69" fmla="*/ 10 h 195"/>
                    <a:gd name="T70" fmla="*/ 67 w 71"/>
                    <a:gd name="T71" fmla="*/ 8 h 195"/>
                    <a:gd name="T72" fmla="*/ 67 w 71"/>
                    <a:gd name="T73" fmla="*/ 6 h 195"/>
                    <a:gd name="T74" fmla="*/ 67 w 71"/>
                    <a:gd name="T75" fmla="*/ 3 h 195"/>
                    <a:gd name="T76" fmla="*/ 66 w 71"/>
                    <a:gd name="T77" fmla="*/ 1 h 195"/>
                    <a:gd name="T78" fmla="*/ 63 w 71"/>
                    <a:gd name="T79" fmla="*/ 1 h 195"/>
                    <a:gd name="T80" fmla="*/ 61 w 71"/>
                    <a:gd name="T81" fmla="*/ 1 h 195"/>
                    <a:gd name="T82" fmla="*/ 60 w 71"/>
                    <a:gd name="T83" fmla="*/ 1 h 195"/>
                    <a:gd name="T84" fmla="*/ 58 w 71"/>
                    <a:gd name="T85" fmla="*/ 3 h 195"/>
                    <a:gd name="T86" fmla="*/ 57 w 71"/>
                    <a:gd name="T87" fmla="*/ 6 h 1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195"/>
                    <a:gd name="T134" fmla="*/ 71 w 71"/>
                    <a:gd name="T135" fmla="*/ 195 h 1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195">
                      <a:moveTo>
                        <a:pt x="57" y="7"/>
                      </a:moveTo>
                      <a:lnTo>
                        <a:pt x="57" y="8"/>
                      </a:lnTo>
                      <a:lnTo>
                        <a:pt x="57" y="9"/>
                      </a:lnTo>
                      <a:lnTo>
                        <a:pt x="57" y="10"/>
                      </a:lnTo>
                      <a:lnTo>
                        <a:pt x="57" y="11"/>
                      </a:lnTo>
                      <a:lnTo>
                        <a:pt x="57" y="12"/>
                      </a:lnTo>
                      <a:lnTo>
                        <a:pt x="57" y="14"/>
                      </a:lnTo>
                      <a:lnTo>
                        <a:pt x="57" y="15"/>
                      </a:lnTo>
                      <a:lnTo>
                        <a:pt x="60" y="22"/>
                      </a:lnTo>
                      <a:lnTo>
                        <a:pt x="60" y="16"/>
                      </a:lnTo>
                      <a:lnTo>
                        <a:pt x="58" y="20"/>
                      </a:lnTo>
                      <a:lnTo>
                        <a:pt x="50" y="32"/>
                      </a:lnTo>
                      <a:lnTo>
                        <a:pt x="43" y="45"/>
                      </a:lnTo>
                      <a:lnTo>
                        <a:pt x="36" y="59"/>
                      </a:lnTo>
                      <a:lnTo>
                        <a:pt x="31" y="72"/>
                      </a:lnTo>
                      <a:lnTo>
                        <a:pt x="26" y="87"/>
                      </a:lnTo>
                      <a:lnTo>
                        <a:pt x="23" y="102"/>
                      </a:lnTo>
                      <a:lnTo>
                        <a:pt x="21" y="118"/>
                      </a:lnTo>
                      <a:lnTo>
                        <a:pt x="21" y="134"/>
                      </a:lnTo>
                      <a:lnTo>
                        <a:pt x="21" y="141"/>
                      </a:lnTo>
                      <a:lnTo>
                        <a:pt x="19" y="147"/>
                      </a:lnTo>
                      <a:lnTo>
                        <a:pt x="17" y="154"/>
                      </a:lnTo>
                      <a:lnTo>
                        <a:pt x="14" y="160"/>
                      </a:lnTo>
                      <a:lnTo>
                        <a:pt x="11" y="166"/>
                      </a:lnTo>
                      <a:lnTo>
                        <a:pt x="6" y="172"/>
                      </a:lnTo>
                      <a:lnTo>
                        <a:pt x="3" y="179"/>
                      </a:lnTo>
                      <a:lnTo>
                        <a:pt x="0" y="184"/>
                      </a:lnTo>
                      <a:lnTo>
                        <a:pt x="0" y="186"/>
                      </a:lnTo>
                      <a:lnTo>
                        <a:pt x="0" y="187"/>
                      </a:lnTo>
                      <a:lnTo>
                        <a:pt x="0" y="188"/>
                      </a:lnTo>
                      <a:lnTo>
                        <a:pt x="0" y="189"/>
                      </a:lnTo>
                      <a:lnTo>
                        <a:pt x="0" y="190"/>
                      </a:lnTo>
                      <a:lnTo>
                        <a:pt x="1" y="191"/>
                      </a:lnTo>
                      <a:lnTo>
                        <a:pt x="2" y="192"/>
                      </a:lnTo>
                      <a:lnTo>
                        <a:pt x="3" y="193"/>
                      </a:lnTo>
                      <a:lnTo>
                        <a:pt x="4" y="193"/>
                      </a:lnTo>
                      <a:lnTo>
                        <a:pt x="4" y="194"/>
                      </a:lnTo>
                      <a:lnTo>
                        <a:pt x="6" y="194"/>
                      </a:lnTo>
                      <a:lnTo>
                        <a:pt x="7" y="193"/>
                      </a:lnTo>
                      <a:lnTo>
                        <a:pt x="8" y="193"/>
                      </a:lnTo>
                      <a:lnTo>
                        <a:pt x="9" y="192"/>
                      </a:lnTo>
                      <a:lnTo>
                        <a:pt x="10" y="191"/>
                      </a:lnTo>
                      <a:lnTo>
                        <a:pt x="10" y="190"/>
                      </a:lnTo>
                      <a:lnTo>
                        <a:pt x="14" y="183"/>
                      </a:lnTo>
                      <a:lnTo>
                        <a:pt x="18" y="174"/>
                      </a:lnTo>
                      <a:lnTo>
                        <a:pt x="23" y="165"/>
                      </a:lnTo>
                      <a:lnTo>
                        <a:pt x="27" y="157"/>
                      </a:lnTo>
                      <a:lnTo>
                        <a:pt x="31" y="148"/>
                      </a:lnTo>
                      <a:lnTo>
                        <a:pt x="32" y="139"/>
                      </a:lnTo>
                      <a:lnTo>
                        <a:pt x="33" y="130"/>
                      </a:lnTo>
                      <a:lnTo>
                        <a:pt x="32" y="120"/>
                      </a:lnTo>
                      <a:lnTo>
                        <a:pt x="32" y="107"/>
                      </a:lnTo>
                      <a:lnTo>
                        <a:pt x="35" y="95"/>
                      </a:lnTo>
                      <a:lnTo>
                        <a:pt x="38" y="84"/>
                      </a:lnTo>
                      <a:lnTo>
                        <a:pt x="41" y="72"/>
                      </a:lnTo>
                      <a:lnTo>
                        <a:pt x="46" y="61"/>
                      </a:lnTo>
                      <a:lnTo>
                        <a:pt x="52" y="50"/>
                      </a:lnTo>
                      <a:lnTo>
                        <a:pt x="58" y="40"/>
                      </a:lnTo>
                      <a:lnTo>
                        <a:pt x="66" y="30"/>
                      </a:lnTo>
                      <a:lnTo>
                        <a:pt x="69" y="22"/>
                      </a:lnTo>
                      <a:lnTo>
                        <a:pt x="70" y="21"/>
                      </a:lnTo>
                      <a:lnTo>
                        <a:pt x="70" y="20"/>
                      </a:lnTo>
                      <a:lnTo>
                        <a:pt x="70" y="19"/>
                      </a:lnTo>
                      <a:lnTo>
                        <a:pt x="70" y="18"/>
                      </a:lnTo>
                      <a:lnTo>
                        <a:pt x="70" y="17"/>
                      </a:lnTo>
                      <a:lnTo>
                        <a:pt x="67" y="12"/>
                      </a:lnTo>
                      <a:lnTo>
                        <a:pt x="67" y="11"/>
                      </a:lnTo>
                      <a:lnTo>
                        <a:pt x="67" y="10"/>
                      </a:lnTo>
                      <a:lnTo>
                        <a:pt x="67" y="9"/>
                      </a:lnTo>
                      <a:lnTo>
                        <a:pt x="67" y="8"/>
                      </a:lnTo>
                      <a:lnTo>
                        <a:pt x="67" y="7"/>
                      </a:lnTo>
                      <a:lnTo>
                        <a:pt x="67" y="6"/>
                      </a:lnTo>
                      <a:lnTo>
                        <a:pt x="67" y="4"/>
                      </a:lnTo>
                      <a:lnTo>
                        <a:pt x="67" y="3"/>
                      </a:lnTo>
                      <a:lnTo>
                        <a:pt x="67" y="2"/>
                      </a:lnTo>
                      <a:lnTo>
                        <a:pt x="66" y="1"/>
                      </a:lnTo>
                      <a:lnTo>
                        <a:pt x="65" y="1"/>
                      </a:lnTo>
                      <a:lnTo>
                        <a:pt x="63" y="1"/>
                      </a:lnTo>
                      <a:lnTo>
                        <a:pt x="62" y="0"/>
                      </a:lnTo>
                      <a:lnTo>
                        <a:pt x="61" y="1"/>
                      </a:lnTo>
                      <a:lnTo>
                        <a:pt x="60" y="1"/>
                      </a:lnTo>
                      <a:lnTo>
                        <a:pt x="59" y="2"/>
                      </a:lnTo>
                      <a:lnTo>
                        <a:pt x="58" y="3"/>
                      </a:lnTo>
                      <a:lnTo>
                        <a:pt x="58" y="4"/>
                      </a:lnTo>
                      <a:lnTo>
                        <a:pt x="57" y="6"/>
                      </a:lnTo>
                      <a:lnTo>
                        <a:pt x="57" y="7"/>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75" name="Freeform 108"/>
                <p:cNvSpPr>
                  <a:spLocks/>
                </p:cNvSpPr>
                <p:nvPr/>
              </p:nvSpPr>
              <p:spPr bwMode="auto">
                <a:xfrm>
                  <a:off x="822" y="2611"/>
                  <a:ext cx="89" cy="74"/>
                </a:xfrm>
                <a:custGeom>
                  <a:avLst/>
                  <a:gdLst>
                    <a:gd name="T0" fmla="*/ 72 w 89"/>
                    <a:gd name="T1" fmla="*/ 12 h 74"/>
                    <a:gd name="T2" fmla="*/ 58 w 89"/>
                    <a:gd name="T3" fmla="*/ 26 h 74"/>
                    <a:gd name="T4" fmla="*/ 43 w 89"/>
                    <a:gd name="T5" fmla="*/ 37 h 74"/>
                    <a:gd name="T6" fmla="*/ 28 w 89"/>
                    <a:gd name="T7" fmla="*/ 48 h 74"/>
                    <a:gd name="T8" fmla="*/ 18 w 89"/>
                    <a:gd name="T9" fmla="*/ 60 h 74"/>
                    <a:gd name="T10" fmla="*/ 19 w 89"/>
                    <a:gd name="T11" fmla="*/ 57 h 74"/>
                    <a:gd name="T12" fmla="*/ 15 w 89"/>
                    <a:gd name="T13" fmla="*/ 59 h 74"/>
                    <a:gd name="T14" fmla="*/ 12 w 89"/>
                    <a:gd name="T15" fmla="*/ 60 h 74"/>
                    <a:gd name="T16" fmla="*/ 8 w 89"/>
                    <a:gd name="T17" fmla="*/ 62 h 74"/>
                    <a:gd name="T18" fmla="*/ 4 w 89"/>
                    <a:gd name="T19" fmla="*/ 62 h 74"/>
                    <a:gd name="T20" fmla="*/ 2 w 89"/>
                    <a:gd name="T21" fmla="*/ 62 h 74"/>
                    <a:gd name="T22" fmla="*/ 1 w 89"/>
                    <a:gd name="T23" fmla="*/ 64 h 74"/>
                    <a:gd name="T24" fmla="*/ 0 w 89"/>
                    <a:gd name="T25" fmla="*/ 66 h 74"/>
                    <a:gd name="T26" fmla="*/ 0 w 89"/>
                    <a:gd name="T27" fmla="*/ 69 h 74"/>
                    <a:gd name="T28" fmla="*/ 1 w 89"/>
                    <a:gd name="T29" fmla="*/ 70 h 74"/>
                    <a:gd name="T30" fmla="*/ 3 w 89"/>
                    <a:gd name="T31" fmla="*/ 72 h 74"/>
                    <a:gd name="T32" fmla="*/ 4 w 89"/>
                    <a:gd name="T33" fmla="*/ 73 h 74"/>
                    <a:gd name="T34" fmla="*/ 6 w 89"/>
                    <a:gd name="T35" fmla="*/ 73 h 74"/>
                    <a:gd name="T36" fmla="*/ 8 w 89"/>
                    <a:gd name="T37" fmla="*/ 73 h 74"/>
                    <a:gd name="T38" fmla="*/ 10 w 89"/>
                    <a:gd name="T39" fmla="*/ 72 h 74"/>
                    <a:gd name="T40" fmla="*/ 12 w 89"/>
                    <a:gd name="T41" fmla="*/ 71 h 74"/>
                    <a:gd name="T42" fmla="*/ 13 w 89"/>
                    <a:gd name="T43" fmla="*/ 71 h 74"/>
                    <a:gd name="T44" fmla="*/ 25 w 89"/>
                    <a:gd name="T45" fmla="*/ 67 h 74"/>
                    <a:gd name="T46" fmla="*/ 27 w 89"/>
                    <a:gd name="T47" fmla="*/ 66 h 74"/>
                    <a:gd name="T48" fmla="*/ 28 w 89"/>
                    <a:gd name="T49" fmla="*/ 64 h 74"/>
                    <a:gd name="T50" fmla="*/ 31 w 89"/>
                    <a:gd name="T51" fmla="*/ 61 h 74"/>
                    <a:gd name="T52" fmla="*/ 46 w 89"/>
                    <a:gd name="T53" fmla="*/ 48 h 74"/>
                    <a:gd name="T54" fmla="*/ 62 w 89"/>
                    <a:gd name="T55" fmla="*/ 37 h 74"/>
                    <a:gd name="T56" fmla="*/ 76 w 89"/>
                    <a:gd name="T57" fmla="*/ 25 h 74"/>
                    <a:gd name="T58" fmla="*/ 87 w 89"/>
                    <a:gd name="T59" fmla="*/ 8 h 74"/>
                    <a:gd name="T60" fmla="*/ 88 w 89"/>
                    <a:gd name="T61" fmla="*/ 6 h 74"/>
                    <a:gd name="T62" fmla="*/ 87 w 89"/>
                    <a:gd name="T63" fmla="*/ 4 h 74"/>
                    <a:gd name="T64" fmla="*/ 86 w 89"/>
                    <a:gd name="T65" fmla="*/ 2 h 74"/>
                    <a:gd name="T66" fmla="*/ 84 w 89"/>
                    <a:gd name="T67" fmla="*/ 1 h 74"/>
                    <a:gd name="T68" fmla="*/ 82 w 89"/>
                    <a:gd name="T69" fmla="*/ 0 h 74"/>
                    <a:gd name="T70" fmla="*/ 80 w 89"/>
                    <a:gd name="T71" fmla="*/ 1 h 74"/>
                    <a:gd name="T72" fmla="*/ 78 w 89"/>
                    <a:gd name="T73" fmla="*/ 2 h 74"/>
                    <a:gd name="T74" fmla="*/ 77 w 89"/>
                    <a:gd name="T75" fmla="*/ 4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9"/>
                    <a:gd name="T115" fmla="*/ 0 h 74"/>
                    <a:gd name="T116" fmla="*/ 89 w 89"/>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9" h="74">
                      <a:moveTo>
                        <a:pt x="77" y="4"/>
                      </a:moveTo>
                      <a:lnTo>
                        <a:pt x="72" y="12"/>
                      </a:lnTo>
                      <a:lnTo>
                        <a:pt x="66" y="19"/>
                      </a:lnTo>
                      <a:lnTo>
                        <a:pt x="58" y="26"/>
                      </a:lnTo>
                      <a:lnTo>
                        <a:pt x="51" y="31"/>
                      </a:lnTo>
                      <a:lnTo>
                        <a:pt x="43" y="37"/>
                      </a:lnTo>
                      <a:lnTo>
                        <a:pt x="35" y="42"/>
                      </a:lnTo>
                      <a:lnTo>
                        <a:pt x="28" y="48"/>
                      </a:lnTo>
                      <a:lnTo>
                        <a:pt x="21" y="55"/>
                      </a:lnTo>
                      <a:lnTo>
                        <a:pt x="18" y="60"/>
                      </a:lnTo>
                      <a:lnTo>
                        <a:pt x="22" y="56"/>
                      </a:lnTo>
                      <a:lnTo>
                        <a:pt x="19" y="57"/>
                      </a:lnTo>
                      <a:lnTo>
                        <a:pt x="17" y="58"/>
                      </a:lnTo>
                      <a:lnTo>
                        <a:pt x="15" y="59"/>
                      </a:lnTo>
                      <a:lnTo>
                        <a:pt x="13" y="60"/>
                      </a:lnTo>
                      <a:lnTo>
                        <a:pt x="12" y="60"/>
                      </a:lnTo>
                      <a:lnTo>
                        <a:pt x="10" y="61"/>
                      </a:lnTo>
                      <a:lnTo>
                        <a:pt x="8" y="62"/>
                      </a:lnTo>
                      <a:lnTo>
                        <a:pt x="6" y="62"/>
                      </a:lnTo>
                      <a:lnTo>
                        <a:pt x="4" y="62"/>
                      </a:lnTo>
                      <a:lnTo>
                        <a:pt x="2" y="62"/>
                      </a:lnTo>
                      <a:lnTo>
                        <a:pt x="2" y="63"/>
                      </a:lnTo>
                      <a:lnTo>
                        <a:pt x="1" y="64"/>
                      </a:lnTo>
                      <a:lnTo>
                        <a:pt x="0" y="65"/>
                      </a:lnTo>
                      <a:lnTo>
                        <a:pt x="0" y="66"/>
                      </a:lnTo>
                      <a:lnTo>
                        <a:pt x="0" y="68"/>
                      </a:lnTo>
                      <a:lnTo>
                        <a:pt x="0" y="69"/>
                      </a:lnTo>
                      <a:lnTo>
                        <a:pt x="1" y="70"/>
                      </a:lnTo>
                      <a:lnTo>
                        <a:pt x="2" y="71"/>
                      </a:lnTo>
                      <a:lnTo>
                        <a:pt x="3" y="72"/>
                      </a:lnTo>
                      <a:lnTo>
                        <a:pt x="4" y="73"/>
                      </a:lnTo>
                      <a:lnTo>
                        <a:pt x="5" y="73"/>
                      </a:lnTo>
                      <a:lnTo>
                        <a:pt x="6" y="73"/>
                      </a:lnTo>
                      <a:lnTo>
                        <a:pt x="7" y="73"/>
                      </a:lnTo>
                      <a:lnTo>
                        <a:pt x="8" y="73"/>
                      </a:lnTo>
                      <a:lnTo>
                        <a:pt x="9" y="72"/>
                      </a:lnTo>
                      <a:lnTo>
                        <a:pt x="10" y="72"/>
                      </a:lnTo>
                      <a:lnTo>
                        <a:pt x="11" y="72"/>
                      </a:lnTo>
                      <a:lnTo>
                        <a:pt x="12" y="71"/>
                      </a:lnTo>
                      <a:lnTo>
                        <a:pt x="13" y="71"/>
                      </a:lnTo>
                      <a:lnTo>
                        <a:pt x="25" y="68"/>
                      </a:lnTo>
                      <a:lnTo>
                        <a:pt x="25" y="67"/>
                      </a:lnTo>
                      <a:lnTo>
                        <a:pt x="26" y="67"/>
                      </a:lnTo>
                      <a:lnTo>
                        <a:pt x="27" y="66"/>
                      </a:lnTo>
                      <a:lnTo>
                        <a:pt x="28" y="65"/>
                      </a:lnTo>
                      <a:lnTo>
                        <a:pt x="28" y="64"/>
                      </a:lnTo>
                      <a:lnTo>
                        <a:pt x="32" y="61"/>
                      </a:lnTo>
                      <a:lnTo>
                        <a:pt x="31" y="61"/>
                      </a:lnTo>
                      <a:lnTo>
                        <a:pt x="39" y="55"/>
                      </a:lnTo>
                      <a:lnTo>
                        <a:pt x="46" y="48"/>
                      </a:lnTo>
                      <a:lnTo>
                        <a:pt x="54" y="42"/>
                      </a:lnTo>
                      <a:lnTo>
                        <a:pt x="62" y="37"/>
                      </a:lnTo>
                      <a:lnTo>
                        <a:pt x="69" y="31"/>
                      </a:lnTo>
                      <a:lnTo>
                        <a:pt x="76" y="25"/>
                      </a:lnTo>
                      <a:lnTo>
                        <a:pt x="83" y="17"/>
                      </a:lnTo>
                      <a:lnTo>
                        <a:pt x="87" y="8"/>
                      </a:lnTo>
                      <a:lnTo>
                        <a:pt x="88" y="7"/>
                      </a:lnTo>
                      <a:lnTo>
                        <a:pt x="88" y="6"/>
                      </a:lnTo>
                      <a:lnTo>
                        <a:pt x="88" y="5"/>
                      </a:lnTo>
                      <a:lnTo>
                        <a:pt x="87" y="4"/>
                      </a:lnTo>
                      <a:lnTo>
                        <a:pt x="87" y="3"/>
                      </a:lnTo>
                      <a:lnTo>
                        <a:pt x="86" y="2"/>
                      </a:lnTo>
                      <a:lnTo>
                        <a:pt x="85" y="2"/>
                      </a:lnTo>
                      <a:lnTo>
                        <a:pt x="84" y="1"/>
                      </a:lnTo>
                      <a:lnTo>
                        <a:pt x="84" y="0"/>
                      </a:lnTo>
                      <a:lnTo>
                        <a:pt x="82" y="0"/>
                      </a:lnTo>
                      <a:lnTo>
                        <a:pt x="81" y="0"/>
                      </a:lnTo>
                      <a:lnTo>
                        <a:pt x="80" y="1"/>
                      </a:lnTo>
                      <a:lnTo>
                        <a:pt x="79" y="2"/>
                      </a:lnTo>
                      <a:lnTo>
                        <a:pt x="78" y="2"/>
                      </a:lnTo>
                      <a:lnTo>
                        <a:pt x="77" y="3"/>
                      </a:lnTo>
                      <a:lnTo>
                        <a:pt x="77" y="4"/>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76" name="Freeform 109"/>
                <p:cNvSpPr>
                  <a:spLocks/>
                </p:cNvSpPr>
                <p:nvPr/>
              </p:nvSpPr>
              <p:spPr bwMode="auto">
                <a:xfrm>
                  <a:off x="855" y="2531"/>
                  <a:ext cx="75" cy="82"/>
                </a:xfrm>
                <a:custGeom>
                  <a:avLst/>
                  <a:gdLst>
                    <a:gd name="T0" fmla="*/ 65 w 75"/>
                    <a:gd name="T1" fmla="*/ 69 h 82"/>
                    <a:gd name="T2" fmla="*/ 60 w 75"/>
                    <a:gd name="T3" fmla="*/ 69 h 82"/>
                    <a:gd name="T4" fmla="*/ 55 w 75"/>
                    <a:gd name="T5" fmla="*/ 65 h 82"/>
                    <a:gd name="T6" fmla="*/ 51 w 75"/>
                    <a:gd name="T7" fmla="*/ 61 h 82"/>
                    <a:gd name="T8" fmla="*/ 44 w 75"/>
                    <a:gd name="T9" fmla="*/ 56 h 82"/>
                    <a:gd name="T10" fmla="*/ 45 w 75"/>
                    <a:gd name="T11" fmla="*/ 56 h 82"/>
                    <a:gd name="T12" fmla="*/ 39 w 75"/>
                    <a:gd name="T13" fmla="*/ 40 h 82"/>
                    <a:gd name="T14" fmla="*/ 32 w 75"/>
                    <a:gd name="T15" fmla="*/ 24 h 82"/>
                    <a:gd name="T16" fmla="*/ 22 w 75"/>
                    <a:gd name="T17" fmla="*/ 11 h 82"/>
                    <a:gd name="T18" fmla="*/ 8 w 75"/>
                    <a:gd name="T19" fmla="*/ 1 h 82"/>
                    <a:gd name="T20" fmla="*/ 6 w 75"/>
                    <a:gd name="T21" fmla="*/ 0 h 82"/>
                    <a:gd name="T22" fmla="*/ 4 w 75"/>
                    <a:gd name="T23" fmla="*/ 0 h 82"/>
                    <a:gd name="T24" fmla="*/ 2 w 75"/>
                    <a:gd name="T25" fmla="*/ 2 h 82"/>
                    <a:gd name="T26" fmla="*/ 0 w 75"/>
                    <a:gd name="T27" fmla="*/ 4 h 82"/>
                    <a:gd name="T28" fmla="*/ 0 w 75"/>
                    <a:gd name="T29" fmla="*/ 6 h 82"/>
                    <a:gd name="T30" fmla="*/ 0 w 75"/>
                    <a:gd name="T31" fmla="*/ 8 h 82"/>
                    <a:gd name="T32" fmla="*/ 2 w 75"/>
                    <a:gd name="T33" fmla="*/ 10 h 82"/>
                    <a:gd name="T34" fmla="*/ 9 w 75"/>
                    <a:gd name="T35" fmla="*/ 14 h 82"/>
                    <a:gd name="T36" fmla="*/ 19 w 75"/>
                    <a:gd name="T37" fmla="*/ 24 h 82"/>
                    <a:gd name="T38" fmla="*/ 25 w 75"/>
                    <a:gd name="T39" fmla="*/ 36 h 82"/>
                    <a:gd name="T40" fmla="*/ 30 w 75"/>
                    <a:gd name="T41" fmla="*/ 49 h 82"/>
                    <a:gd name="T42" fmla="*/ 36 w 75"/>
                    <a:gd name="T43" fmla="*/ 62 h 82"/>
                    <a:gd name="T44" fmla="*/ 36 w 75"/>
                    <a:gd name="T45" fmla="*/ 64 h 82"/>
                    <a:gd name="T46" fmla="*/ 37 w 75"/>
                    <a:gd name="T47" fmla="*/ 65 h 82"/>
                    <a:gd name="T48" fmla="*/ 42 w 75"/>
                    <a:gd name="T49" fmla="*/ 68 h 82"/>
                    <a:gd name="T50" fmla="*/ 48 w 75"/>
                    <a:gd name="T51" fmla="*/ 74 h 82"/>
                    <a:gd name="T52" fmla="*/ 54 w 75"/>
                    <a:gd name="T53" fmla="*/ 78 h 82"/>
                    <a:gd name="T54" fmla="*/ 61 w 75"/>
                    <a:gd name="T55" fmla="*/ 80 h 82"/>
                    <a:gd name="T56" fmla="*/ 69 w 75"/>
                    <a:gd name="T57" fmla="*/ 80 h 82"/>
                    <a:gd name="T58" fmla="*/ 70 w 75"/>
                    <a:gd name="T59" fmla="*/ 80 h 82"/>
                    <a:gd name="T60" fmla="*/ 72 w 75"/>
                    <a:gd name="T61" fmla="*/ 78 h 82"/>
                    <a:gd name="T62" fmla="*/ 73 w 75"/>
                    <a:gd name="T63" fmla="*/ 77 h 82"/>
                    <a:gd name="T64" fmla="*/ 74 w 75"/>
                    <a:gd name="T65" fmla="*/ 75 h 82"/>
                    <a:gd name="T66" fmla="*/ 73 w 75"/>
                    <a:gd name="T67" fmla="*/ 72 h 82"/>
                    <a:gd name="T68" fmla="*/ 72 w 75"/>
                    <a:gd name="T69" fmla="*/ 70 h 82"/>
                    <a:gd name="T70" fmla="*/ 70 w 75"/>
                    <a:gd name="T71" fmla="*/ 69 h 82"/>
                    <a:gd name="T72" fmla="*/ 68 w 75"/>
                    <a:gd name="T73" fmla="*/ 69 h 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
                    <a:gd name="T112" fmla="*/ 0 h 82"/>
                    <a:gd name="T113" fmla="*/ 75 w 75"/>
                    <a:gd name="T114" fmla="*/ 82 h 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 h="82">
                      <a:moveTo>
                        <a:pt x="68" y="69"/>
                      </a:moveTo>
                      <a:lnTo>
                        <a:pt x="65" y="69"/>
                      </a:lnTo>
                      <a:lnTo>
                        <a:pt x="63" y="69"/>
                      </a:lnTo>
                      <a:lnTo>
                        <a:pt x="60" y="69"/>
                      </a:lnTo>
                      <a:lnTo>
                        <a:pt x="57" y="68"/>
                      </a:lnTo>
                      <a:lnTo>
                        <a:pt x="55" y="65"/>
                      </a:lnTo>
                      <a:lnTo>
                        <a:pt x="53" y="63"/>
                      </a:lnTo>
                      <a:lnTo>
                        <a:pt x="51" y="61"/>
                      </a:lnTo>
                      <a:lnTo>
                        <a:pt x="48" y="59"/>
                      </a:lnTo>
                      <a:lnTo>
                        <a:pt x="44" y="56"/>
                      </a:lnTo>
                      <a:lnTo>
                        <a:pt x="46" y="59"/>
                      </a:lnTo>
                      <a:lnTo>
                        <a:pt x="45" y="56"/>
                      </a:lnTo>
                      <a:lnTo>
                        <a:pt x="41" y="48"/>
                      </a:lnTo>
                      <a:lnTo>
                        <a:pt x="39" y="40"/>
                      </a:lnTo>
                      <a:lnTo>
                        <a:pt x="35" y="32"/>
                      </a:lnTo>
                      <a:lnTo>
                        <a:pt x="32" y="24"/>
                      </a:lnTo>
                      <a:lnTo>
                        <a:pt x="27" y="17"/>
                      </a:lnTo>
                      <a:lnTo>
                        <a:pt x="22" y="11"/>
                      </a:lnTo>
                      <a:lnTo>
                        <a:pt x="16" y="5"/>
                      </a:lnTo>
                      <a:lnTo>
                        <a:pt x="8" y="1"/>
                      </a:lnTo>
                      <a:lnTo>
                        <a:pt x="7" y="1"/>
                      </a:lnTo>
                      <a:lnTo>
                        <a:pt x="6" y="0"/>
                      </a:lnTo>
                      <a:lnTo>
                        <a:pt x="5" y="0"/>
                      </a:lnTo>
                      <a:lnTo>
                        <a:pt x="4" y="0"/>
                      </a:lnTo>
                      <a:lnTo>
                        <a:pt x="3" y="1"/>
                      </a:lnTo>
                      <a:lnTo>
                        <a:pt x="2" y="2"/>
                      </a:lnTo>
                      <a:lnTo>
                        <a:pt x="1" y="3"/>
                      </a:lnTo>
                      <a:lnTo>
                        <a:pt x="0" y="4"/>
                      </a:lnTo>
                      <a:lnTo>
                        <a:pt x="0" y="5"/>
                      </a:lnTo>
                      <a:lnTo>
                        <a:pt x="0" y="6"/>
                      </a:lnTo>
                      <a:lnTo>
                        <a:pt x="0" y="7"/>
                      </a:lnTo>
                      <a:lnTo>
                        <a:pt x="0" y="8"/>
                      </a:lnTo>
                      <a:lnTo>
                        <a:pt x="1" y="9"/>
                      </a:lnTo>
                      <a:lnTo>
                        <a:pt x="2" y="10"/>
                      </a:lnTo>
                      <a:lnTo>
                        <a:pt x="3" y="11"/>
                      </a:lnTo>
                      <a:lnTo>
                        <a:pt x="9" y="14"/>
                      </a:lnTo>
                      <a:lnTo>
                        <a:pt x="14" y="19"/>
                      </a:lnTo>
                      <a:lnTo>
                        <a:pt x="19" y="24"/>
                      </a:lnTo>
                      <a:lnTo>
                        <a:pt x="22" y="29"/>
                      </a:lnTo>
                      <a:lnTo>
                        <a:pt x="25" y="36"/>
                      </a:lnTo>
                      <a:lnTo>
                        <a:pt x="27" y="42"/>
                      </a:lnTo>
                      <a:lnTo>
                        <a:pt x="30" y="49"/>
                      </a:lnTo>
                      <a:lnTo>
                        <a:pt x="33" y="55"/>
                      </a:lnTo>
                      <a:lnTo>
                        <a:pt x="36" y="62"/>
                      </a:lnTo>
                      <a:lnTo>
                        <a:pt x="36" y="63"/>
                      </a:lnTo>
                      <a:lnTo>
                        <a:pt x="36" y="64"/>
                      </a:lnTo>
                      <a:lnTo>
                        <a:pt x="37" y="64"/>
                      </a:lnTo>
                      <a:lnTo>
                        <a:pt x="37" y="65"/>
                      </a:lnTo>
                      <a:lnTo>
                        <a:pt x="38" y="65"/>
                      </a:lnTo>
                      <a:lnTo>
                        <a:pt x="42" y="68"/>
                      </a:lnTo>
                      <a:lnTo>
                        <a:pt x="45" y="71"/>
                      </a:lnTo>
                      <a:lnTo>
                        <a:pt x="48" y="74"/>
                      </a:lnTo>
                      <a:lnTo>
                        <a:pt x="50" y="76"/>
                      </a:lnTo>
                      <a:lnTo>
                        <a:pt x="54" y="78"/>
                      </a:lnTo>
                      <a:lnTo>
                        <a:pt x="57" y="79"/>
                      </a:lnTo>
                      <a:lnTo>
                        <a:pt x="61" y="80"/>
                      </a:lnTo>
                      <a:lnTo>
                        <a:pt x="65" y="81"/>
                      </a:lnTo>
                      <a:lnTo>
                        <a:pt x="69" y="80"/>
                      </a:lnTo>
                      <a:lnTo>
                        <a:pt x="70" y="80"/>
                      </a:lnTo>
                      <a:lnTo>
                        <a:pt x="71" y="79"/>
                      </a:lnTo>
                      <a:lnTo>
                        <a:pt x="72" y="78"/>
                      </a:lnTo>
                      <a:lnTo>
                        <a:pt x="73" y="77"/>
                      </a:lnTo>
                      <a:lnTo>
                        <a:pt x="74" y="76"/>
                      </a:lnTo>
                      <a:lnTo>
                        <a:pt x="74" y="75"/>
                      </a:lnTo>
                      <a:lnTo>
                        <a:pt x="74" y="74"/>
                      </a:lnTo>
                      <a:lnTo>
                        <a:pt x="73" y="72"/>
                      </a:lnTo>
                      <a:lnTo>
                        <a:pt x="73" y="71"/>
                      </a:lnTo>
                      <a:lnTo>
                        <a:pt x="72" y="70"/>
                      </a:lnTo>
                      <a:lnTo>
                        <a:pt x="71" y="70"/>
                      </a:lnTo>
                      <a:lnTo>
                        <a:pt x="70" y="69"/>
                      </a:lnTo>
                      <a:lnTo>
                        <a:pt x="68" y="69"/>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77" name="Freeform 110"/>
                <p:cNvSpPr>
                  <a:spLocks/>
                </p:cNvSpPr>
                <p:nvPr/>
              </p:nvSpPr>
              <p:spPr bwMode="auto">
                <a:xfrm>
                  <a:off x="596" y="2680"/>
                  <a:ext cx="81" cy="43"/>
                </a:xfrm>
                <a:custGeom>
                  <a:avLst/>
                  <a:gdLst>
                    <a:gd name="T0" fmla="*/ 0 w 81"/>
                    <a:gd name="T1" fmla="*/ 3 h 43"/>
                    <a:gd name="T2" fmla="*/ 4 w 81"/>
                    <a:gd name="T3" fmla="*/ 7 h 43"/>
                    <a:gd name="T4" fmla="*/ 7 w 81"/>
                    <a:gd name="T5" fmla="*/ 11 h 43"/>
                    <a:gd name="T6" fmla="*/ 11 w 81"/>
                    <a:gd name="T7" fmla="*/ 13 h 43"/>
                    <a:gd name="T8" fmla="*/ 15 w 81"/>
                    <a:gd name="T9" fmla="*/ 15 h 43"/>
                    <a:gd name="T10" fmla="*/ 20 w 81"/>
                    <a:gd name="T11" fmla="*/ 17 h 43"/>
                    <a:gd name="T12" fmla="*/ 24 w 81"/>
                    <a:gd name="T13" fmla="*/ 18 h 43"/>
                    <a:gd name="T14" fmla="*/ 29 w 81"/>
                    <a:gd name="T15" fmla="*/ 19 h 43"/>
                    <a:gd name="T16" fmla="*/ 34 w 81"/>
                    <a:gd name="T17" fmla="*/ 19 h 43"/>
                    <a:gd name="T18" fmla="*/ 40 w 81"/>
                    <a:gd name="T19" fmla="*/ 20 h 43"/>
                    <a:gd name="T20" fmla="*/ 39 w 81"/>
                    <a:gd name="T21" fmla="*/ 19 h 43"/>
                    <a:gd name="T22" fmla="*/ 44 w 81"/>
                    <a:gd name="T23" fmla="*/ 22 h 43"/>
                    <a:gd name="T24" fmla="*/ 47 w 81"/>
                    <a:gd name="T25" fmla="*/ 26 h 43"/>
                    <a:gd name="T26" fmla="*/ 51 w 81"/>
                    <a:gd name="T27" fmla="*/ 29 h 43"/>
                    <a:gd name="T28" fmla="*/ 54 w 81"/>
                    <a:gd name="T29" fmla="*/ 32 h 43"/>
                    <a:gd name="T30" fmla="*/ 59 w 81"/>
                    <a:gd name="T31" fmla="*/ 34 h 43"/>
                    <a:gd name="T32" fmla="*/ 63 w 81"/>
                    <a:gd name="T33" fmla="*/ 36 h 43"/>
                    <a:gd name="T34" fmla="*/ 68 w 81"/>
                    <a:gd name="T35" fmla="*/ 38 h 43"/>
                    <a:gd name="T36" fmla="*/ 73 w 81"/>
                    <a:gd name="T37" fmla="*/ 40 h 43"/>
                    <a:gd name="T38" fmla="*/ 77 w 81"/>
                    <a:gd name="T39" fmla="*/ 42 h 43"/>
                    <a:gd name="T40" fmla="*/ 78 w 81"/>
                    <a:gd name="T41" fmla="*/ 42 h 43"/>
                    <a:gd name="T42" fmla="*/ 79 w 81"/>
                    <a:gd name="T43" fmla="*/ 42 h 43"/>
                    <a:gd name="T44" fmla="*/ 79 w 81"/>
                    <a:gd name="T45" fmla="*/ 41 h 43"/>
                    <a:gd name="T46" fmla="*/ 80 w 81"/>
                    <a:gd name="T47" fmla="*/ 41 h 43"/>
                    <a:gd name="T48" fmla="*/ 80 w 81"/>
                    <a:gd name="T49" fmla="*/ 40 h 43"/>
                    <a:gd name="T50" fmla="*/ 80 w 81"/>
                    <a:gd name="T51" fmla="*/ 40 h 43"/>
                    <a:gd name="T52" fmla="*/ 79 w 81"/>
                    <a:gd name="T53" fmla="*/ 40 h 43"/>
                    <a:gd name="T54" fmla="*/ 79 w 81"/>
                    <a:gd name="T55" fmla="*/ 39 h 43"/>
                    <a:gd name="T56" fmla="*/ 76 w 81"/>
                    <a:gd name="T57" fmla="*/ 37 h 43"/>
                    <a:gd name="T58" fmla="*/ 72 w 81"/>
                    <a:gd name="T59" fmla="*/ 36 h 43"/>
                    <a:gd name="T60" fmla="*/ 69 w 81"/>
                    <a:gd name="T61" fmla="*/ 35 h 43"/>
                    <a:gd name="T62" fmla="*/ 66 w 81"/>
                    <a:gd name="T63" fmla="*/ 34 h 43"/>
                    <a:gd name="T64" fmla="*/ 62 w 81"/>
                    <a:gd name="T65" fmla="*/ 32 h 43"/>
                    <a:gd name="T66" fmla="*/ 60 w 81"/>
                    <a:gd name="T67" fmla="*/ 31 h 43"/>
                    <a:gd name="T68" fmla="*/ 57 w 81"/>
                    <a:gd name="T69" fmla="*/ 29 h 43"/>
                    <a:gd name="T70" fmla="*/ 54 w 81"/>
                    <a:gd name="T71" fmla="*/ 27 h 43"/>
                    <a:gd name="T72" fmla="*/ 42 w 81"/>
                    <a:gd name="T73" fmla="*/ 17 h 43"/>
                    <a:gd name="T74" fmla="*/ 41 w 81"/>
                    <a:gd name="T75" fmla="*/ 17 h 43"/>
                    <a:gd name="T76" fmla="*/ 41 w 81"/>
                    <a:gd name="T77" fmla="*/ 16 h 43"/>
                    <a:gd name="T78" fmla="*/ 40 w 81"/>
                    <a:gd name="T79" fmla="*/ 16 h 43"/>
                    <a:gd name="T80" fmla="*/ 35 w 81"/>
                    <a:gd name="T81" fmla="*/ 16 h 43"/>
                    <a:gd name="T82" fmla="*/ 29 w 81"/>
                    <a:gd name="T83" fmla="*/ 15 h 43"/>
                    <a:gd name="T84" fmla="*/ 25 w 81"/>
                    <a:gd name="T85" fmla="*/ 15 h 43"/>
                    <a:gd name="T86" fmla="*/ 20 w 81"/>
                    <a:gd name="T87" fmla="*/ 14 h 43"/>
                    <a:gd name="T88" fmla="*/ 17 w 81"/>
                    <a:gd name="T89" fmla="*/ 12 h 43"/>
                    <a:gd name="T90" fmla="*/ 12 w 81"/>
                    <a:gd name="T91" fmla="*/ 10 h 43"/>
                    <a:gd name="T92" fmla="*/ 9 w 81"/>
                    <a:gd name="T93" fmla="*/ 7 h 43"/>
                    <a:gd name="T94" fmla="*/ 6 w 81"/>
                    <a:gd name="T95" fmla="*/ 5 h 43"/>
                    <a:gd name="T96" fmla="*/ 3 w 81"/>
                    <a:gd name="T97" fmla="*/ 1 h 43"/>
                    <a:gd name="T98" fmla="*/ 2 w 81"/>
                    <a:gd name="T99" fmla="*/ 1 h 43"/>
                    <a:gd name="T100" fmla="*/ 2 w 81"/>
                    <a:gd name="T101" fmla="*/ 0 h 43"/>
                    <a:gd name="T102" fmla="*/ 2 w 81"/>
                    <a:gd name="T103" fmla="*/ 1 h 43"/>
                    <a:gd name="T104" fmla="*/ 1 w 81"/>
                    <a:gd name="T105" fmla="*/ 1 h 43"/>
                    <a:gd name="T106" fmla="*/ 0 w 81"/>
                    <a:gd name="T107" fmla="*/ 1 h 43"/>
                    <a:gd name="T108" fmla="*/ 0 w 81"/>
                    <a:gd name="T109" fmla="*/ 2 h 43"/>
                    <a:gd name="T110" fmla="*/ 0 w 81"/>
                    <a:gd name="T111" fmla="*/ 2 h 43"/>
                    <a:gd name="T112" fmla="*/ 0 w 81"/>
                    <a:gd name="T113" fmla="*/ 3 h 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1"/>
                    <a:gd name="T172" fmla="*/ 0 h 43"/>
                    <a:gd name="T173" fmla="*/ 81 w 81"/>
                    <a:gd name="T174" fmla="*/ 43 h 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1" h="43">
                      <a:moveTo>
                        <a:pt x="0" y="3"/>
                      </a:moveTo>
                      <a:lnTo>
                        <a:pt x="4" y="7"/>
                      </a:lnTo>
                      <a:lnTo>
                        <a:pt x="7" y="11"/>
                      </a:lnTo>
                      <a:lnTo>
                        <a:pt x="11" y="13"/>
                      </a:lnTo>
                      <a:lnTo>
                        <a:pt x="15" y="15"/>
                      </a:lnTo>
                      <a:lnTo>
                        <a:pt x="20" y="17"/>
                      </a:lnTo>
                      <a:lnTo>
                        <a:pt x="24" y="18"/>
                      </a:lnTo>
                      <a:lnTo>
                        <a:pt x="29" y="19"/>
                      </a:lnTo>
                      <a:lnTo>
                        <a:pt x="34" y="19"/>
                      </a:lnTo>
                      <a:lnTo>
                        <a:pt x="40" y="20"/>
                      </a:lnTo>
                      <a:lnTo>
                        <a:pt x="39" y="19"/>
                      </a:lnTo>
                      <a:lnTo>
                        <a:pt x="44" y="22"/>
                      </a:lnTo>
                      <a:lnTo>
                        <a:pt x="47" y="26"/>
                      </a:lnTo>
                      <a:lnTo>
                        <a:pt x="51" y="29"/>
                      </a:lnTo>
                      <a:lnTo>
                        <a:pt x="54" y="32"/>
                      </a:lnTo>
                      <a:lnTo>
                        <a:pt x="59" y="34"/>
                      </a:lnTo>
                      <a:lnTo>
                        <a:pt x="63" y="36"/>
                      </a:lnTo>
                      <a:lnTo>
                        <a:pt x="68" y="38"/>
                      </a:lnTo>
                      <a:lnTo>
                        <a:pt x="73" y="40"/>
                      </a:lnTo>
                      <a:lnTo>
                        <a:pt x="77" y="42"/>
                      </a:lnTo>
                      <a:lnTo>
                        <a:pt x="78" y="42"/>
                      </a:lnTo>
                      <a:lnTo>
                        <a:pt x="79" y="42"/>
                      </a:lnTo>
                      <a:lnTo>
                        <a:pt x="79" y="41"/>
                      </a:lnTo>
                      <a:lnTo>
                        <a:pt x="80" y="41"/>
                      </a:lnTo>
                      <a:lnTo>
                        <a:pt x="80" y="40"/>
                      </a:lnTo>
                      <a:lnTo>
                        <a:pt x="79" y="40"/>
                      </a:lnTo>
                      <a:lnTo>
                        <a:pt x="79" y="39"/>
                      </a:lnTo>
                      <a:lnTo>
                        <a:pt x="76" y="37"/>
                      </a:lnTo>
                      <a:lnTo>
                        <a:pt x="72" y="36"/>
                      </a:lnTo>
                      <a:lnTo>
                        <a:pt x="69" y="35"/>
                      </a:lnTo>
                      <a:lnTo>
                        <a:pt x="66" y="34"/>
                      </a:lnTo>
                      <a:lnTo>
                        <a:pt x="62" y="32"/>
                      </a:lnTo>
                      <a:lnTo>
                        <a:pt x="60" y="31"/>
                      </a:lnTo>
                      <a:lnTo>
                        <a:pt x="57" y="29"/>
                      </a:lnTo>
                      <a:lnTo>
                        <a:pt x="54" y="27"/>
                      </a:lnTo>
                      <a:lnTo>
                        <a:pt x="42" y="17"/>
                      </a:lnTo>
                      <a:lnTo>
                        <a:pt x="41" y="17"/>
                      </a:lnTo>
                      <a:lnTo>
                        <a:pt x="41" y="16"/>
                      </a:lnTo>
                      <a:lnTo>
                        <a:pt x="40" y="16"/>
                      </a:lnTo>
                      <a:lnTo>
                        <a:pt x="35" y="16"/>
                      </a:lnTo>
                      <a:lnTo>
                        <a:pt x="29" y="15"/>
                      </a:lnTo>
                      <a:lnTo>
                        <a:pt x="25" y="15"/>
                      </a:lnTo>
                      <a:lnTo>
                        <a:pt x="20" y="14"/>
                      </a:lnTo>
                      <a:lnTo>
                        <a:pt x="17" y="12"/>
                      </a:lnTo>
                      <a:lnTo>
                        <a:pt x="12" y="10"/>
                      </a:lnTo>
                      <a:lnTo>
                        <a:pt x="9" y="7"/>
                      </a:lnTo>
                      <a:lnTo>
                        <a:pt x="6" y="5"/>
                      </a:lnTo>
                      <a:lnTo>
                        <a:pt x="3" y="1"/>
                      </a:lnTo>
                      <a:lnTo>
                        <a:pt x="2" y="1"/>
                      </a:lnTo>
                      <a:lnTo>
                        <a:pt x="2" y="0"/>
                      </a:lnTo>
                      <a:lnTo>
                        <a:pt x="2" y="1"/>
                      </a:lnTo>
                      <a:lnTo>
                        <a:pt x="1" y="1"/>
                      </a:lnTo>
                      <a:lnTo>
                        <a:pt x="0" y="1"/>
                      </a:lnTo>
                      <a:lnTo>
                        <a:pt x="0" y="2"/>
                      </a:lnTo>
                      <a:lnTo>
                        <a:pt x="0" y="3"/>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78" name="Freeform 111"/>
                <p:cNvSpPr>
                  <a:spLocks/>
                </p:cNvSpPr>
                <p:nvPr/>
              </p:nvSpPr>
              <p:spPr bwMode="auto">
                <a:xfrm>
                  <a:off x="601" y="2733"/>
                  <a:ext cx="71" cy="37"/>
                </a:xfrm>
                <a:custGeom>
                  <a:avLst/>
                  <a:gdLst>
                    <a:gd name="T0" fmla="*/ 0 w 71"/>
                    <a:gd name="T1" fmla="*/ 3 h 37"/>
                    <a:gd name="T2" fmla="*/ 0 w 71"/>
                    <a:gd name="T3" fmla="*/ 5 h 37"/>
                    <a:gd name="T4" fmla="*/ 0 w 71"/>
                    <a:gd name="T5" fmla="*/ 9 h 37"/>
                    <a:gd name="T6" fmla="*/ 0 w 71"/>
                    <a:gd name="T7" fmla="*/ 12 h 37"/>
                    <a:gd name="T8" fmla="*/ 3 w 71"/>
                    <a:gd name="T9" fmla="*/ 19 h 37"/>
                    <a:gd name="T10" fmla="*/ 4 w 71"/>
                    <a:gd name="T11" fmla="*/ 20 h 37"/>
                    <a:gd name="T12" fmla="*/ 10 w 71"/>
                    <a:gd name="T13" fmla="*/ 23 h 37"/>
                    <a:gd name="T14" fmla="*/ 12 w 71"/>
                    <a:gd name="T15" fmla="*/ 24 h 37"/>
                    <a:gd name="T16" fmla="*/ 16 w 71"/>
                    <a:gd name="T17" fmla="*/ 26 h 37"/>
                    <a:gd name="T18" fmla="*/ 18 w 71"/>
                    <a:gd name="T19" fmla="*/ 27 h 37"/>
                    <a:gd name="T20" fmla="*/ 26 w 71"/>
                    <a:gd name="T21" fmla="*/ 29 h 37"/>
                    <a:gd name="T22" fmla="*/ 39 w 71"/>
                    <a:gd name="T23" fmla="*/ 31 h 37"/>
                    <a:gd name="T24" fmla="*/ 50 w 71"/>
                    <a:gd name="T25" fmla="*/ 31 h 37"/>
                    <a:gd name="T26" fmla="*/ 61 w 71"/>
                    <a:gd name="T27" fmla="*/ 34 h 37"/>
                    <a:gd name="T28" fmla="*/ 68 w 71"/>
                    <a:gd name="T29" fmla="*/ 36 h 37"/>
                    <a:gd name="T30" fmla="*/ 69 w 71"/>
                    <a:gd name="T31" fmla="*/ 35 h 37"/>
                    <a:gd name="T32" fmla="*/ 70 w 71"/>
                    <a:gd name="T33" fmla="*/ 34 h 37"/>
                    <a:gd name="T34" fmla="*/ 69 w 71"/>
                    <a:gd name="T35" fmla="*/ 34 h 37"/>
                    <a:gd name="T36" fmla="*/ 67 w 71"/>
                    <a:gd name="T37" fmla="*/ 32 h 37"/>
                    <a:gd name="T38" fmla="*/ 64 w 71"/>
                    <a:gd name="T39" fmla="*/ 31 h 37"/>
                    <a:gd name="T40" fmla="*/ 60 w 71"/>
                    <a:gd name="T41" fmla="*/ 29 h 37"/>
                    <a:gd name="T42" fmla="*/ 56 w 71"/>
                    <a:gd name="T43" fmla="*/ 28 h 37"/>
                    <a:gd name="T44" fmla="*/ 50 w 71"/>
                    <a:gd name="T45" fmla="*/ 27 h 37"/>
                    <a:gd name="T46" fmla="*/ 40 w 71"/>
                    <a:gd name="T47" fmla="*/ 27 h 37"/>
                    <a:gd name="T48" fmla="*/ 31 w 71"/>
                    <a:gd name="T49" fmla="*/ 27 h 37"/>
                    <a:gd name="T50" fmla="*/ 22 w 71"/>
                    <a:gd name="T51" fmla="*/ 24 h 37"/>
                    <a:gd name="T52" fmla="*/ 5 w 71"/>
                    <a:gd name="T53" fmla="*/ 16 h 37"/>
                    <a:gd name="T54" fmla="*/ 4 w 71"/>
                    <a:gd name="T55" fmla="*/ 13 h 37"/>
                    <a:gd name="T56" fmla="*/ 4 w 71"/>
                    <a:gd name="T57" fmla="*/ 9 h 37"/>
                    <a:gd name="T58" fmla="*/ 4 w 71"/>
                    <a:gd name="T59" fmla="*/ 7 h 37"/>
                    <a:gd name="T60" fmla="*/ 4 w 71"/>
                    <a:gd name="T61" fmla="*/ 4 h 37"/>
                    <a:gd name="T62" fmla="*/ 4 w 71"/>
                    <a:gd name="T63" fmla="*/ 2 h 37"/>
                    <a:gd name="T64" fmla="*/ 4 w 71"/>
                    <a:gd name="T65" fmla="*/ 0 h 37"/>
                    <a:gd name="T66" fmla="*/ 2 w 71"/>
                    <a:gd name="T67" fmla="*/ 0 h 37"/>
                    <a:gd name="T68" fmla="*/ 1 w 71"/>
                    <a:gd name="T69" fmla="*/ 1 h 37"/>
                    <a:gd name="T70" fmla="*/ 0 w 71"/>
                    <a:gd name="T71" fmla="*/ 2 h 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
                    <a:gd name="T109" fmla="*/ 0 h 37"/>
                    <a:gd name="T110" fmla="*/ 71 w 71"/>
                    <a:gd name="T111" fmla="*/ 37 h 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 h="37">
                      <a:moveTo>
                        <a:pt x="0" y="2"/>
                      </a:moveTo>
                      <a:lnTo>
                        <a:pt x="0" y="3"/>
                      </a:lnTo>
                      <a:lnTo>
                        <a:pt x="0" y="4"/>
                      </a:lnTo>
                      <a:lnTo>
                        <a:pt x="0" y="5"/>
                      </a:lnTo>
                      <a:lnTo>
                        <a:pt x="0" y="7"/>
                      </a:lnTo>
                      <a:lnTo>
                        <a:pt x="0" y="9"/>
                      </a:lnTo>
                      <a:lnTo>
                        <a:pt x="0" y="10"/>
                      </a:lnTo>
                      <a:lnTo>
                        <a:pt x="0" y="12"/>
                      </a:lnTo>
                      <a:lnTo>
                        <a:pt x="1" y="13"/>
                      </a:lnTo>
                      <a:lnTo>
                        <a:pt x="3" y="19"/>
                      </a:lnTo>
                      <a:lnTo>
                        <a:pt x="3" y="20"/>
                      </a:lnTo>
                      <a:lnTo>
                        <a:pt x="4" y="20"/>
                      </a:lnTo>
                      <a:lnTo>
                        <a:pt x="8" y="22"/>
                      </a:lnTo>
                      <a:lnTo>
                        <a:pt x="10" y="23"/>
                      </a:lnTo>
                      <a:lnTo>
                        <a:pt x="11" y="23"/>
                      </a:lnTo>
                      <a:lnTo>
                        <a:pt x="12" y="24"/>
                      </a:lnTo>
                      <a:lnTo>
                        <a:pt x="14" y="25"/>
                      </a:lnTo>
                      <a:lnTo>
                        <a:pt x="16" y="26"/>
                      </a:lnTo>
                      <a:lnTo>
                        <a:pt x="18" y="27"/>
                      </a:lnTo>
                      <a:lnTo>
                        <a:pt x="20" y="27"/>
                      </a:lnTo>
                      <a:lnTo>
                        <a:pt x="26" y="29"/>
                      </a:lnTo>
                      <a:lnTo>
                        <a:pt x="32" y="30"/>
                      </a:lnTo>
                      <a:lnTo>
                        <a:pt x="39" y="31"/>
                      </a:lnTo>
                      <a:lnTo>
                        <a:pt x="45" y="31"/>
                      </a:lnTo>
                      <a:lnTo>
                        <a:pt x="50" y="31"/>
                      </a:lnTo>
                      <a:lnTo>
                        <a:pt x="56" y="32"/>
                      </a:lnTo>
                      <a:lnTo>
                        <a:pt x="61" y="34"/>
                      </a:lnTo>
                      <a:lnTo>
                        <a:pt x="67" y="36"/>
                      </a:lnTo>
                      <a:lnTo>
                        <a:pt x="68" y="36"/>
                      </a:lnTo>
                      <a:lnTo>
                        <a:pt x="69" y="36"/>
                      </a:lnTo>
                      <a:lnTo>
                        <a:pt x="69" y="35"/>
                      </a:lnTo>
                      <a:lnTo>
                        <a:pt x="70" y="35"/>
                      </a:lnTo>
                      <a:lnTo>
                        <a:pt x="70" y="34"/>
                      </a:lnTo>
                      <a:lnTo>
                        <a:pt x="69" y="34"/>
                      </a:lnTo>
                      <a:lnTo>
                        <a:pt x="69" y="33"/>
                      </a:lnTo>
                      <a:lnTo>
                        <a:pt x="67" y="32"/>
                      </a:lnTo>
                      <a:lnTo>
                        <a:pt x="66" y="31"/>
                      </a:lnTo>
                      <a:lnTo>
                        <a:pt x="64" y="31"/>
                      </a:lnTo>
                      <a:lnTo>
                        <a:pt x="62" y="30"/>
                      </a:lnTo>
                      <a:lnTo>
                        <a:pt x="60" y="29"/>
                      </a:lnTo>
                      <a:lnTo>
                        <a:pt x="58" y="28"/>
                      </a:lnTo>
                      <a:lnTo>
                        <a:pt x="56" y="28"/>
                      </a:lnTo>
                      <a:lnTo>
                        <a:pt x="54" y="28"/>
                      </a:lnTo>
                      <a:lnTo>
                        <a:pt x="50" y="27"/>
                      </a:lnTo>
                      <a:lnTo>
                        <a:pt x="45" y="27"/>
                      </a:lnTo>
                      <a:lnTo>
                        <a:pt x="40" y="27"/>
                      </a:lnTo>
                      <a:lnTo>
                        <a:pt x="35" y="27"/>
                      </a:lnTo>
                      <a:lnTo>
                        <a:pt x="31" y="27"/>
                      </a:lnTo>
                      <a:lnTo>
                        <a:pt x="26" y="26"/>
                      </a:lnTo>
                      <a:lnTo>
                        <a:pt x="22" y="24"/>
                      </a:lnTo>
                      <a:lnTo>
                        <a:pt x="18" y="23"/>
                      </a:lnTo>
                      <a:lnTo>
                        <a:pt x="5" y="16"/>
                      </a:lnTo>
                      <a:lnTo>
                        <a:pt x="6" y="17"/>
                      </a:lnTo>
                      <a:lnTo>
                        <a:pt x="4" y="13"/>
                      </a:lnTo>
                      <a:lnTo>
                        <a:pt x="4" y="11"/>
                      </a:lnTo>
                      <a:lnTo>
                        <a:pt x="4" y="9"/>
                      </a:lnTo>
                      <a:lnTo>
                        <a:pt x="4" y="7"/>
                      </a:lnTo>
                      <a:lnTo>
                        <a:pt x="4" y="5"/>
                      </a:lnTo>
                      <a:lnTo>
                        <a:pt x="4" y="4"/>
                      </a:lnTo>
                      <a:lnTo>
                        <a:pt x="4" y="2"/>
                      </a:lnTo>
                      <a:lnTo>
                        <a:pt x="4" y="1"/>
                      </a:lnTo>
                      <a:lnTo>
                        <a:pt x="4" y="0"/>
                      </a:lnTo>
                      <a:lnTo>
                        <a:pt x="3" y="0"/>
                      </a:lnTo>
                      <a:lnTo>
                        <a:pt x="2" y="0"/>
                      </a:lnTo>
                      <a:lnTo>
                        <a:pt x="1" y="0"/>
                      </a:lnTo>
                      <a:lnTo>
                        <a:pt x="1" y="1"/>
                      </a:lnTo>
                      <a:lnTo>
                        <a:pt x="0" y="1"/>
                      </a:lnTo>
                      <a:lnTo>
                        <a:pt x="0" y="2"/>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79" name="Freeform 112"/>
                <p:cNvSpPr>
                  <a:spLocks/>
                </p:cNvSpPr>
                <p:nvPr/>
              </p:nvSpPr>
              <p:spPr bwMode="auto">
                <a:xfrm>
                  <a:off x="451" y="2695"/>
                  <a:ext cx="24" cy="158"/>
                </a:xfrm>
                <a:custGeom>
                  <a:avLst/>
                  <a:gdLst>
                    <a:gd name="T0" fmla="*/ 6 w 24"/>
                    <a:gd name="T1" fmla="*/ 10 h 158"/>
                    <a:gd name="T2" fmla="*/ 5 w 24"/>
                    <a:gd name="T3" fmla="*/ 28 h 158"/>
                    <a:gd name="T4" fmla="*/ 3 w 24"/>
                    <a:gd name="T5" fmla="*/ 46 h 158"/>
                    <a:gd name="T6" fmla="*/ 1 w 24"/>
                    <a:gd name="T7" fmla="*/ 64 h 158"/>
                    <a:gd name="T8" fmla="*/ 0 w 24"/>
                    <a:gd name="T9" fmla="*/ 82 h 158"/>
                    <a:gd name="T10" fmla="*/ 3 w 24"/>
                    <a:gd name="T11" fmla="*/ 97 h 158"/>
                    <a:gd name="T12" fmla="*/ 9 w 24"/>
                    <a:gd name="T13" fmla="*/ 110 h 158"/>
                    <a:gd name="T14" fmla="*/ 16 w 24"/>
                    <a:gd name="T15" fmla="*/ 123 h 158"/>
                    <a:gd name="T16" fmla="*/ 20 w 24"/>
                    <a:gd name="T17" fmla="*/ 137 h 158"/>
                    <a:gd name="T18" fmla="*/ 18 w 24"/>
                    <a:gd name="T19" fmla="*/ 139 h 158"/>
                    <a:gd name="T20" fmla="*/ 15 w 24"/>
                    <a:gd name="T21" fmla="*/ 143 h 158"/>
                    <a:gd name="T22" fmla="*/ 12 w 24"/>
                    <a:gd name="T23" fmla="*/ 147 h 158"/>
                    <a:gd name="T24" fmla="*/ 9 w 24"/>
                    <a:gd name="T25" fmla="*/ 149 h 158"/>
                    <a:gd name="T26" fmla="*/ 6 w 24"/>
                    <a:gd name="T27" fmla="*/ 153 h 158"/>
                    <a:gd name="T28" fmla="*/ 6 w 24"/>
                    <a:gd name="T29" fmla="*/ 155 h 158"/>
                    <a:gd name="T30" fmla="*/ 6 w 24"/>
                    <a:gd name="T31" fmla="*/ 156 h 158"/>
                    <a:gd name="T32" fmla="*/ 7 w 24"/>
                    <a:gd name="T33" fmla="*/ 157 h 158"/>
                    <a:gd name="T34" fmla="*/ 8 w 24"/>
                    <a:gd name="T35" fmla="*/ 156 h 158"/>
                    <a:gd name="T36" fmla="*/ 10 w 24"/>
                    <a:gd name="T37" fmla="*/ 153 h 158"/>
                    <a:gd name="T38" fmla="*/ 13 w 24"/>
                    <a:gd name="T39" fmla="*/ 150 h 158"/>
                    <a:gd name="T40" fmla="*/ 15 w 24"/>
                    <a:gd name="T41" fmla="*/ 148 h 158"/>
                    <a:gd name="T42" fmla="*/ 17 w 24"/>
                    <a:gd name="T43" fmla="*/ 145 h 158"/>
                    <a:gd name="T44" fmla="*/ 23 w 24"/>
                    <a:gd name="T45" fmla="*/ 137 h 158"/>
                    <a:gd name="T46" fmla="*/ 22 w 24"/>
                    <a:gd name="T47" fmla="*/ 128 h 158"/>
                    <a:gd name="T48" fmla="*/ 15 w 24"/>
                    <a:gd name="T49" fmla="*/ 116 h 158"/>
                    <a:gd name="T50" fmla="*/ 9 w 24"/>
                    <a:gd name="T51" fmla="*/ 102 h 158"/>
                    <a:gd name="T52" fmla="*/ 4 w 24"/>
                    <a:gd name="T53" fmla="*/ 89 h 158"/>
                    <a:gd name="T54" fmla="*/ 3 w 24"/>
                    <a:gd name="T55" fmla="*/ 73 h 158"/>
                    <a:gd name="T56" fmla="*/ 5 w 24"/>
                    <a:gd name="T57" fmla="*/ 55 h 158"/>
                    <a:gd name="T58" fmla="*/ 7 w 24"/>
                    <a:gd name="T59" fmla="*/ 38 h 158"/>
                    <a:gd name="T60" fmla="*/ 8 w 24"/>
                    <a:gd name="T61" fmla="*/ 20 h 158"/>
                    <a:gd name="T62" fmla="*/ 8 w 24"/>
                    <a:gd name="T63" fmla="*/ 2 h 158"/>
                    <a:gd name="T64" fmla="*/ 8 w 24"/>
                    <a:gd name="T65" fmla="*/ 0 h 158"/>
                    <a:gd name="T66" fmla="*/ 6 w 24"/>
                    <a:gd name="T67" fmla="*/ 0 h 158"/>
                    <a:gd name="T68" fmla="*/ 6 w 24"/>
                    <a:gd name="T69" fmla="*/ 1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158"/>
                    <a:gd name="T107" fmla="*/ 24 w 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158">
                      <a:moveTo>
                        <a:pt x="6" y="2"/>
                      </a:moveTo>
                      <a:lnTo>
                        <a:pt x="6" y="10"/>
                      </a:lnTo>
                      <a:lnTo>
                        <a:pt x="6" y="20"/>
                      </a:lnTo>
                      <a:lnTo>
                        <a:pt x="5" y="28"/>
                      </a:lnTo>
                      <a:lnTo>
                        <a:pt x="4" y="38"/>
                      </a:lnTo>
                      <a:lnTo>
                        <a:pt x="3" y="46"/>
                      </a:lnTo>
                      <a:lnTo>
                        <a:pt x="2" y="55"/>
                      </a:lnTo>
                      <a:lnTo>
                        <a:pt x="1" y="64"/>
                      </a:lnTo>
                      <a:lnTo>
                        <a:pt x="0" y="73"/>
                      </a:lnTo>
                      <a:lnTo>
                        <a:pt x="0" y="82"/>
                      </a:lnTo>
                      <a:lnTo>
                        <a:pt x="1" y="89"/>
                      </a:lnTo>
                      <a:lnTo>
                        <a:pt x="3" y="97"/>
                      </a:lnTo>
                      <a:lnTo>
                        <a:pt x="6" y="103"/>
                      </a:lnTo>
                      <a:lnTo>
                        <a:pt x="9" y="110"/>
                      </a:lnTo>
                      <a:lnTo>
                        <a:pt x="13" y="117"/>
                      </a:lnTo>
                      <a:lnTo>
                        <a:pt x="16" y="123"/>
                      </a:lnTo>
                      <a:lnTo>
                        <a:pt x="20" y="130"/>
                      </a:lnTo>
                      <a:lnTo>
                        <a:pt x="20" y="137"/>
                      </a:lnTo>
                      <a:lnTo>
                        <a:pt x="21" y="135"/>
                      </a:lnTo>
                      <a:lnTo>
                        <a:pt x="18" y="139"/>
                      </a:lnTo>
                      <a:lnTo>
                        <a:pt x="16" y="141"/>
                      </a:lnTo>
                      <a:lnTo>
                        <a:pt x="15" y="143"/>
                      </a:lnTo>
                      <a:lnTo>
                        <a:pt x="13" y="145"/>
                      </a:lnTo>
                      <a:lnTo>
                        <a:pt x="12" y="147"/>
                      </a:lnTo>
                      <a:lnTo>
                        <a:pt x="10" y="149"/>
                      </a:lnTo>
                      <a:lnTo>
                        <a:pt x="9" y="149"/>
                      </a:lnTo>
                      <a:lnTo>
                        <a:pt x="8" y="151"/>
                      </a:lnTo>
                      <a:lnTo>
                        <a:pt x="6" y="153"/>
                      </a:lnTo>
                      <a:lnTo>
                        <a:pt x="6" y="154"/>
                      </a:lnTo>
                      <a:lnTo>
                        <a:pt x="6" y="155"/>
                      </a:lnTo>
                      <a:lnTo>
                        <a:pt x="6" y="156"/>
                      </a:lnTo>
                      <a:lnTo>
                        <a:pt x="6" y="157"/>
                      </a:lnTo>
                      <a:lnTo>
                        <a:pt x="7" y="157"/>
                      </a:lnTo>
                      <a:lnTo>
                        <a:pt x="8" y="157"/>
                      </a:lnTo>
                      <a:lnTo>
                        <a:pt x="8" y="156"/>
                      </a:lnTo>
                      <a:lnTo>
                        <a:pt x="9" y="155"/>
                      </a:lnTo>
                      <a:lnTo>
                        <a:pt x="10" y="153"/>
                      </a:lnTo>
                      <a:lnTo>
                        <a:pt x="11" y="152"/>
                      </a:lnTo>
                      <a:lnTo>
                        <a:pt x="13" y="150"/>
                      </a:lnTo>
                      <a:lnTo>
                        <a:pt x="14" y="149"/>
                      </a:lnTo>
                      <a:lnTo>
                        <a:pt x="15" y="148"/>
                      </a:lnTo>
                      <a:lnTo>
                        <a:pt x="16" y="147"/>
                      </a:lnTo>
                      <a:lnTo>
                        <a:pt x="17" y="145"/>
                      </a:lnTo>
                      <a:lnTo>
                        <a:pt x="23" y="138"/>
                      </a:lnTo>
                      <a:lnTo>
                        <a:pt x="23" y="137"/>
                      </a:lnTo>
                      <a:lnTo>
                        <a:pt x="23" y="136"/>
                      </a:lnTo>
                      <a:lnTo>
                        <a:pt x="22" y="128"/>
                      </a:lnTo>
                      <a:lnTo>
                        <a:pt x="19" y="121"/>
                      </a:lnTo>
                      <a:lnTo>
                        <a:pt x="15" y="116"/>
                      </a:lnTo>
                      <a:lnTo>
                        <a:pt x="13" y="109"/>
                      </a:lnTo>
                      <a:lnTo>
                        <a:pt x="9" y="102"/>
                      </a:lnTo>
                      <a:lnTo>
                        <a:pt x="6" y="96"/>
                      </a:lnTo>
                      <a:lnTo>
                        <a:pt x="4" y="89"/>
                      </a:lnTo>
                      <a:lnTo>
                        <a:pt x="3" y="82"/>
                      </a:lnTo>
                      <a:lnTo>
                        <a:pt x="3" y="73"/>
                      </a:lnTo>
                      <a:lnTo>
                        <a:pt x="4" y="65"/>
                      </a:lnTo>
                      <a:lnTo>
                        <a:pt x="5" y="55"/>
                      </a:lnTo>
                      <a:lnTo>
                        <a:pt x="6" y="47"/>
                      </a:lnTo>
                      <a:lnTo>
                        <a:pt x="7" y="38"/>
                      </a:lnTo>
                      <a:lnTo>
                        <a:pt x="8" y="29"/>
                      </a:lnTo>
                      <a:lnTo>
                        <a:pt x="8" y="20"/>
                      </a:lnTo>
                      <a:lnTo>
                        <a:pt x="8" y="11"/>
                      </a:lnTo>
                      <a:lnTo>
                        <a:pt x="8" y="2"/>
                      </a:lnTo>
                      <a:lnTo>
                        <a:pt x="8" y="1"/>
                      </a:lnTo>
                      <a:lnTo>
                        <a:pt x="8" y="0"/>
                      </a:lnTo>
                      <a:lnTo>
                        <a:pt x="7" y="0"/>
                      </a:lnTo>
                      <a:lnTo>
                        <a:pt x="6" y="0"/>
                      </a:lnTo>
                      <a:lnTo>
                        <a:pt x="6" y="1"/>
                      </a:lnTo>
                      <a:lnTo>
                        <a:pt x="6" y="2"/>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80" name="Freeform 113"/>
                <p:cNvSpPr>
                  <a:spLocks/>
                </p:cNvSpPr>
                <p:nvPr/>
              </p:nvSpPr>
              <p:spPr bwMode="auto">
                <a:xfrm>
                  <a:off x="382" y="2771"/>
                  <a:ext cx="134" cy="50"/>
                </a:xfrm>
                <a:custGeom>
                  <a:avLst/>
                  <a:gdLst>
                    <a:gd name="T0" fmla="*/ 4 w 134"/>
                    <a:gd name="T1" fmla="*/ 7 h 50"/>
                    <a:gd name="T2" fmla="*/ 14 w 134"/>
                    <a:gd name="T3" fmla="*/ 16 h 50"/>
                    <a:gd name="T4" fmla="*/ 25 w 134"/>
                    <a:gd name="T5" fmla="*/ 21 h 50"/>
                    <a:gd name="T6" fmla="*/ 38 w 134"/>
                    <a:gd name="T7" fmla="*/ 26 h 50"/>
                    <a:gd name="T8" fmla="*/ 49 w 134"/>
                    <a:gd name="T9" fmla="*/ 29 h 50"/>
                    <a:gd name="T10" fmla="*/ 60 w 134"/>
                    <a:gd name="T11" fmla="*/ 28 h 50"/>
                    <a:gd name="T12" fmla="*/ 68 w 134"/>
                    <a:gd name="T13" fmla="*/ 23 h 50"/>
                    <a:gd name="T14" fmla="*/ 76 w 134"/>
                    <a:gd name="T15" fmla="*/ 17 h 50"/>
                    <a:gd name="T16" fmla="*/ 84 w 134"/>
                    <a:gd name="T17" fmla="*/ 12 h 50"/>
                    <a:gd name="T18" fmla="*/ 84 w 134"/>
                    <a:gd name="T19" fmla="*/ 12 h 50"/>
                    <a:gd name="T20" fmla="*/ 95 w 134"/>
                    <a:gd name="T21" fmla="*/ 22 h 50"/>
                    <a:gd name="T22" fmla="*/ 108 w 134"/>
                    <a:gd name="T23" fmla="*/ 30 h 50"/>
                    <a:gd name="T24" fmla="*/ 120 w 134"/>
                    <a:gd name="T25" fmla="*/ 38 h 50"/>
                    <a:gd name="T26" fmla="*/ 129 w 134"/>
                    <a:gd name="T27" fmla="*/ 48 h 50"/>
                    <a:gd name="T28" fmla="*/ 130 w 134"/>
                    <a:gd name="T29" fmla="*/ 49 h 50"/>
                    <a:gd name="T30" fmla="*/ 132 w 134"/>
                    <a:gd name="T31" fmla="*/ 49 h 50"/>
                    <a:gd name="T32" fmla="*/ 133 w 134"/>
                    <a:gd name="T33" fmla="*/ 48 h 50"/>
                    <a:gd name="T34" fmla="*/ 133 w 134"/>
                    <a:gd name="T35" fmla="*/ 47 h 50"/>
                    <a:gd name="T36" fmla="*/ 124 w 134"/>
                    <a:gd name="T37" fmla="*/ 37 h 50"/>
                    <a:gd name="T38" fmla="*/ 113 w 134"/>
                    <a:gd name="T39" fmla="*/ 28 h 50"/>
                    <a:gd name="T40" fmla="*/ 101 w 134"/>
                    <a:gd name="T41" fmla="*/ 22 h 50"/>
                    <a:gd name="T42" fmla="*/ 90 w 134"/>
                    <a:gd name="T43" fmla="*/ 14 h 50"/>
                    <a:gd name="T44" fmla="*/ 82 w 134"/>
                    <a:gd name="T45" fmla="*/ 8 h 50"/>
                    <a:gd name="T46" fmla="*/ 81 w 134"/>
                    <a:gd name="T47" fmla="*/ 9 h 50"/>
                    <a:gd name="T48" fmla="*/ 73 w 134"/>
                    <a:gd name="T49" fmla="*/ 14 h 50"/>
                    <a:gd name="T50" fmla="*/ 68 w 134"/>
                    <a:gd name="T51" fmla="*/ 18 h 50"/>
                    <a:gd name="T52" fmla="*/ 63 w 134"/>
                    <a:gd name="T53" fmla="*/ 23 h 50"/>
                    <a:gd name="T54" fmla="*/ 57 w 134"/>
                    <a:gd name="T55" fmla="*/ 26 h 50"/>
                    <a:gd name="T56" fmla="*/ 46 w 134"/>
                    <a:gd name="T57" fmla="*/ 24 h 50"/>
                    <a:gd name="T58" fmla="*/ 32 w 134"/>
                    <a:gd name="T59" fmla="*/ 20 h 50"/>
                    <a:gd name="T60" fmla="*/ 19 w 134"/>
                    <a:gd name="T61" fmla="*/ 14 h 50"/>
                    <a:gd name="T62" fmla="*/ 7 w 134"/>
                    <a:gd name="T63" fmla="*/ 6 h 50"/>
                    <a:gd name="T64" fmla="*/ 3 w 134"/>
                    <a:gd name="T65" fmla="*/ 0 h 50"/>
                    <a:gd name="T66" fmla="*/ 1 w 134"/>
                    <a:gd name="T67" fmla="*/ 0 h 50"/>
                    <a:gd name="T68" fmla="*/ 0 w 134"/>
                    <a:gd name="T69" fmla="*/ 2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4"/>
                    <a:gd name="T106" fmla="*/ 0 h 50"/>
                    <a:gd name="T107" fmla="*/ 134 w 134"/>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4" h="50">
                      <a:moveTo>
                        <a:pt x="0" y="2"/>
                      </a:moveTo>
                      <a:lnTo>
                        <a:pt x="4" y="7"/>
                      </a:lnTo>
                      <a:lnTo>
                        <a:pt x="8" y="12"/>
                      </a:lnTo>
                      <a:lnTo>
                        <a:pt x="14" y="16"/>
                      </a:lnTo>
                      <a:lnTo>
                        <a:pt x="20" y="18"/>
                      </a:lnTo>
                      <a:lnTo>
                        <a:pt x="25" y="21"/>
                      </a:lnTo>
                      <a:lnTo>
                        <a:pt x="32" y="23"/>
                      </a:lnTo>
                      <a:lnTo>
                        <a:pt x="38" y="26"/>
                      </a:lnTo>
                      <a:lnTo>
                        <a:pt x="44" y="27"/>
                      </a:lnTo>
                      <a:lnTo>
                        <a:pt x="49" y="29"/>
                      </a:lnTo>
                      <a:lnTo>
                        <a:pt x="55" y="29"/>
                      </a:lnTo>
                      <a:lnTo>
                        <a:pt x="60" y="28"/>
                      </a:lnTo>
                      <a:lnTo>
                        <a:pt x="63" y="26"/>
                      </a:lnTo>
                      <a:lnTo>
                        <a:pt x="68" y="23"/>
                      </a:lnTo>
                      <a:lnTo>
                        <a:pt x="72" y="20"/>
                      </a:lnTo>
                      <a:lnTo>
                        <a:pt x="76" y="17"/>
                      </a:lnTo>
                      <a:lnTo>
                        <a:pt x="81" y="14"/>
                      </a:lnTo>
                      <a:lnTo>
                        <a:pt x="84" y="12"/>
                      </a:lnTo>
                      <a:lnTo>
                        <a:pt x="81" y="12"/>
                      </a:lnTo>
                      <a:lnTo>
                        <a:pt x="84" y="12"/>
                      </a:lnTo>
                      <a:lnTo>
                        <a:pt x="89" y="17"/>
                      </a:lnTo>
                      <a:lnTo>
                        <a:pt x="95" y="22"/>
                      </a:lnTo>
                      <a:lnTo>
                        <a:pt x="101" y="26"/>
                      </a:lnTo>
                      <a:lnTo>
                        <a:pt x="108" y="30"/>
                      </a:lnTo>
                      <a:lnTo>
                        <a:pt x="113" y="33"/>
                      </a:lnTo>
                      <a:lnTo>
                        <a:pt x="120" y="38"/>
                      </a:lnTo>
                      <a:lnTo>
                        <a:pt x="125" y="43"/>
                      </a:lnTo>
                      <a:lnTo>
                        <a:pt x="129" y="48"/>
                      </a:lnTo>
                      <a:lnTo>
                        <a:pt x="129" y="49"/>
                      </a:lnTo>
                      <a:lnTo>
                        <a:pt x="130" y="49"/>
                      </a:lnTo>
                      <a:lnTo>
                        <a:pt x="131" y="49"/>
                      </a:lnTo>
                      <a:lnTo>
                        <a:pt x="132" y="49"/>
                      </a:lnTo>
                      <a:lnTo>
                        <a:pt x="132" y="48"/>
                      </a:lnTo>
                      <a:lnTo>
                        <a:pt x="133" y="48"/>
                      </a:lnTo>
                      <a:lnTo>
                        <a:pt x="133" y="47"/>
                      </a:lnTo>
                      <a:lnTo>
                        <a:pt x="128" y="42"/>
                      </a:lnTo>
                      <a:lnTo>
                        <a:pt x="124" y="37"/>
                      </a:lnTo>
                      <a:lnTo>
                        <a:pt x="118" y="32"/>
                      </a:lnTo>
                      <a:lnTo>
                        <a:pt x="113" y="28"/>
                      </a:lnTo>
                      <a:lnTo>
                        <a:pt x="107" y="25"/>
                      </a:lnTo>
                      <a:lnTo>
                        <a:pt x="101" y="22"/>
                      </a:lnTo>
                      <a:lnTo>
                        <a:pt x="95" y="17"/>
                      </a:lnTo>
                      <a:lnTo>
                        <a:pt x="90" y="14"/>
                      </a:lnTo>
                      <a:lnTo>
                        <a:pt x="83" y="8"/>
                      </a:lnTo>
                      <a:lnTo>
                        <a:pt x="82" y="8"/>
                      </a:lnTo>
                      <a:lnTo>
                        <a:pt x="81" y="8"/>
                      </a:lnTo>
                      <a:lnTo>
                        <a:pt x="81" y="9"/>
                      </a:lnTo>
                      <a:lnTo>
                        <a:pt x="76" y="12"/>
                      </a:lnTo>
                      <a:lnTo>
                        <a:pt x="73" y="14"/>
                      </a:lnTo>
                      <a:lnTo>
                        <a:pt x="70" y="16"/>
                      </a:lnTo>
                      <a:lnTo>
                        <a:pt x="68" y="18"/>
                      </a:lnTo>
                      <a:lnTo>
                        <a:pt x="65" y="21"/>
                      </a:lnTo>
                      <a:lnTo>
                        <a:pt x="63" y="23"/>
                      </a:lnTo>
                      <a:lnTo>
                        <a:pt x="60" y="25"/>
                      </a:lnTo>
                      <a:lnTo>
                        <a:pt x="57" y="26"/>
                      </a:lnTo>
                      <a:lnTo>
                        <a:pt x="53" y="25"/>
                      </a:lnTo>
                      <a:lnTo>
                        <a:pt x="46" y="24"/>
                      </a:lnTo>
                      <a:lnTo>
                        <a:pt x="39" y="22"/>
                      </a:lnTo>
                      <a:lnTo>
                        <a:pt x="32" y="20"/>
                      </a:lnTo>
                      <a:lnTo>
                        <a:pt x="25" y="17"/>
                      </a:lnTo>
                      <a:lnTo>
                        <a:pt x="19" y="14"/>
                      </a:lnTo>
                      <a:lnTo>
                        <a:pt x="12" y="11"/>
                      </a:lnTo>
                      <a:lnTo>
                        <a:pt x="7" y="6"/>
                      </a:lnTo>
                      <a:lnTo>
                        <a:pt x="3" y="1"/>
                      </a:lnTo>
                      <a:lnTo>
                        <a:pt x="3" y="0"/>
                      </a:lnTo>
                      <a:lnTo>
                        <a:pt x="2" y="0"/>
                      </a:lnTo>
                      <a:lnTo>
                        <a:pt x="1" y="0"/>
                      </a:lnTo>
                      <a:lnTo>
                        <a:pt x="0" y="1"/>
                      </a:lnTo>
                      <a:lnTo>
                        <a:pt x="0" y="2"/>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81" name="Freeform 114"/>
                <p:cNvSpPr>
                  <a:spLocks/>
                </p:cNvSpPr>
                <p:nvPr/>
              </p:nvSpPr>
              <p:spPr bwMode="auto">
                <a:xfrm>
                  <a:off x="390" y="2881"/>
                  <a:ext cx="48" cy="11"/>
                </a:xfrm>
                <a:custGeom>
                  <a:avLst/>
                  <a:gdLst>
                    <a:gd name="T0" fmla="*/ 1 w 48"/>
                    <a:gd name="T1" fmla="*/ 2 h 11"/>
                    <a:gd name="T2" fmla="*/ 7 w 48"/>
                    <a:gd name="T3" fmla="*/ 4 h 11"/>
                    <a:gd name="T4" fmla="*/ 12 w 48"/>
                    <a:gd name="T5" fmla="*/ 5 h 11"/>
                    <a:gd name="T6" fmla="*/ 18 w 48"/>
                    <a:gd name="T7" fmla="*/ 7 h 11"/>
                    <a:gd name="T8" fmla="*/ 23 w 48"/>
                    <a:gd name="T9" fmla="*/ 8 h 11"/>
                    <a:gd name="T10" fmla="*/ 29 w 48"/>
                    <a:gd name="T11" fmla="*/ 9 h 11"/>
                    <a:gd name="T12" fmla="*/ 35 w 48"/>
                    <a:gd name="T13" fmla="*/ 10 h 11"/>
                    <a:gd name="T14" fmla="*/ 40 w 48"/>
                    <a:gd name="T15" fmla="*/ 10 h 11"/>
                    <a:gd name="T16" fmla="*/ 46 w 48"/>
                    <a:gd name="T17" fmla="*/ 10 h 11"/>
                    <a:gd name="T18" fmla="*/ 47 w 48"/>
                    <a:gd name="T19" fmla="*/ 9 h 11"/>
                    <a:gd name="T20" fmla="*/ 47 w 48"/>
                    <a:gd name="T21" fmla="*/ 9 h 11"/>
                    <a:gd name="T22" fmla="*/ 47 w 48"/>
                    <a:gd name="T23" fmla="*/ 8 h 11"/>
                    <a:gd name="T24" fmla="*/ 47 w 48"/>
                    <a:gd name="T25" fmla="*/ 8 h 11"/>
                    <a:gd name="T26" fmla="*/ 46 w 48"/>
                    <a:gd name="T27" fmla="*/ 8 h 11"/>
                    <a:gd name="T28" fmla="*/ 45 w 48"/>
                    <a:gd name="T29" fmla="*/ 8 h 11"/>
                    <a:gd name="T30" fmla="*/ 40 w 48"/>
                    <a:gd name="T31" fmla="*/ 8 h 11"/>
                    <a:gd name="T32" fmla="*/ 35 w 48"/>
                    <a:gd name="T33" fmla="*/ 8 h 11"/>
                    <a:gd name="T34" fmla="*/ 29 w 48"/>
                    <a:gd name="T35" fmla="*/ 7 h 11"/>
                    <a:gd name="T36" fmla="*/ 23 w 48"/>
                    <a:gd name="T37" fmla="*/ 6 h 11"/>
                    <a:gd name="T38" fmla="*/ 18 w 48"/>
                    <a:gd name="T39" fmla="*/ 4 h 11"/>
                    <a:gd name="T40" fmla="*/ 13 w 48"/>
                    <a:gd name="T41" fmla="*/ 3 h 11"/>
                    <a:gd name="T42" fmla="*/ 7 w 48"/>
                    <a:gd name="T43" fmla="*/ 2 h 11"/>
                    <a:gd name="T44" fmla="*/ 2 w 48"/>
                    <a:gd name="T45" fmla="*/ 0 h 11"/>
                    <a:gd name="T46" fmla="*/ 2 w 48"/>
                    <a:gd name="T47" fmla="*/ 0 h 11"/>
                    <a:gd name="T48" fmla="*/ 1 w 48"/>
                    <a:gd name="T49" fmla="*/ 0 h 11"/>
                    <a:gd name="T50" fmla="*/ 1 w 48"/>
                    <a:gd name="T51" fmla="*/ 1 h 11"/>
                    <a:gd name="T52" fmla="*/ 0 w 48"/>
                    <a:gd name="T53" fmla="*/ 1 h 11"/>
                    <a:gd name="T54" fmla="*/ 0 w 48"/>
                    <a:gd name="T55" fmla="*/ 1 h 11"/>
                    <a:gd name="T56" fmla="*/ 0 w 48"/>
                    <a:gd name="T57" fmla="*/ 2 h 11"/>
                    <a:gd name="T58" fmla="*/ 0 w 48"/>
                    <a:gd name="T59" fmla="*/ 2 h 11"/>
                    <a:gd name="T60" fmla="*/ 1 w 48"/>
                    <a:gd name="T61" fmla="*/ 2 h 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8"/>
                    <a:gd name="T94" fmla="*/ 0 h 11"/>
                    <a:gd name="T95" fmla="*/ 48 w 48"/>
                    <a:gd name="T96" fmla="*/ 11 h 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8" h="11">
                      <a:moveTo>
                        <a:pt x="1" y="2"/>
                      </a:moveTo>
                      <a:lnTo>
                        <a:pt x="7" y="4"/>
                      </a:lnTo>
                      <a:lnTo>
                        <a:pt x="12" y="5"/>
                      </a:lnTo>
                      <a:lnTo>
                        <a:pt x="18" y="7"/>
                      </a:lnTo>
                      <a:lnTo>
                        <a:pt x="23" y="8"/>
                      </a:lnTo>
                      <a:lnTo>
                        <a:pt x="29" y="9"/>
                      </a:lnTo>
                      <a:lnTo>
                        <a:pt x="35" y="10"/>
                      </a:lnTo>
                      <a:lnTo>
                        <a:pt x="40" y="10"/>
                      </a:lnTo>
                      <a:lnTo>
                        <a:pt x="46" y="10"/>
                      </a:lnTo>
                      <a:lnTo>
                        <a:pt x="47" y="9"/>
                      </a:lnTo>
                      <a:lnTo>
                        <a:pt x="47" y="8"/>
                      </a:lnTo>
                      <a:lnTo>
                        <a:pt x="46" y="8"/>
                      </a:lnTo>
                      <a:lnTo>
                        <a:pt x="45" y="8"/>
                      </a:lnTo>
                      <a:lnTo>
                        <a:pt x="40" y="8"/>
                      </a:lnTo>
                      <a:lnTo>
                        <a:pt x="35" y="8"/>
                      </a:lnTo>
                      <a:lnTo>
                        <a:pt x="29" y="7"/>
                      </a:lnTo>
                      <a:lnTo>
                        <a:pt x="23" y="6"/>
                      </a:lnTo>
                      <a:lnTo>
                        <a:pt x="18" y="4"/>
                      </a:lnTo>
                      <a:lnTo>
                        <a:pt x="13" y="3"/>
                      </a:lnTo>
                      <a:lnTo>
                        <a:pt x="7" y="2"/>
                      </a:lnTo>
                      <a:lnTo>
                        <a:pt x="2" y="0"/>
                      </a:lnTo>
                      <a:lnTo>
                        <a:pt x="1" y="0"/>
                      </a:lnTo>
                      <a:lnTo>
                        <a:pt x="1" y="1"/>
                      </a:lnTo>
                      <a:lnTo>
                        <a:pt x="0" y="1"/>
                      </a:lnTo>
                      <a:lnTo>
                        <a:pt x="0" y="2"/>
                      </a:lnTo>
                      <a:lnTo>
                        <a:pt x="1" y="2"/>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82" name="Freeform 115"/>
                <p:cNvSpPr>
                  <a:spLocks/>
                </p:cNvSpPr>
                <p:nvPr/>
              </p:nvSpPr>
              <p:spPr bwMode="auto">
                <a:xfrm>
                  <a:off x="371" y="2920"/>
                  <a:ext cx="86" cy="38"/>
                </a:xfrm>
                <a:custGeom>
                  <a:avLst/>
                  <a:gdLst>
                    <a:gd name="T0" fmla="*/ 0 w 86"/>
                    <a:gd name="T1" fmla="*/ 8 h 38"/>
                    <a:gd name="T2" fmla="*/ 3 w 86"/>
                    <a:gd name="T3" fmla="*/ 13 h 38"/>
                    <a:gd name="T4" fmla="*/ 6 w 86"/>
                    <a:gd name="T5" fmla="*/ 17 h 38"/>
                    <a:gd name="T6" fmla="*/ 11 w 86"/>
                    <a:gd name="T7" fmla="*/ 20 h 38"/>
                    <a:gd name="T8" fmla="*/ 15 w 86"/>
                    <a:gd name="T9" fmla="*/ 24 h 38"/>
                    <a:gd name="T10" fmla="*/ 20 w 86"/>
                    <a:gd name="T11" fmla="*/ 27 h 38"/>
                    <a:gd name="T12" fmla="*/ 24 w 86"/>
                    <a:gd name="T13" fmla="*/ 29 h 38"/>
                    <a:gd name="T14" fmla="*/ 30 w 86"/>
                    <a:gd name="T15" fmla="*/ 31 h 38"/>
                    <a:gd name="T16" fmla="*/ 35 w 86"/>
                    <a:gd name="T17" fmla="*/ 34 h 38"/>
                    <a:gd name="T18" fmla="*/ 42 w 86"/>
                    <a:gd name="T19" fmla="*/ 37 h 38"/>
                    <a:gd name="T20" fmla="*/ 43 w 86"/>
                    <a:gd name="T21" fmla="*/ 37 h 38"/>
                    <a:gd name="T22" fmla="*/ 47 w 86"/>
                    <a:gd name="T23" fmla="*/ 35 h 38"/>
                    <a:gd name="T24" fmla="*/ 53 w 86"/>
                    <a:gd name="T25" fmla="*/ 32 h 38"/>
                    <a:gd name="T26" fmla="*/ 58 w 86"/>
                    <a:gd name="T27" fmla="*/ 29 h 38"/>
                    <a:gd name="T28" fmla="*/ 64 w 86"/>
                    <a:gd name="T29" fmla="*/ 25 h 38"/>
                    <a:gd name="T30" fmla="*/ 68 w 86"/>
                    <a:gd name="T31" fmla="*/ 21 h 38"/>
                    <a:gd name="T32" fmla="*/ 72 w 86"/>
                    <a:gd name="T33" fmla="*/ 17 h 38"/>
                    <a:gd name="T34" fmla="*/ 77 w 86"/>
                    <a:gd name="T35" fmla="*/ 13 h 38"/>
                    <a:gd name="T36" fmla="*/ 81 w 86"/>
                    <a:gd name="T37" fmla="*/ 8 h 38"/>
                    <a:gd name="T38" fmla="*/ 85 w 86"/>
                    <a:gd name="T39" fmla="*/ 3 h 38"/>
                    <a:gd name="T40" fmla="*/ 85 w 86"/>
                    <a:gd name="T41" fmla="*/ 2 h 38"/>
                    <a:gd name="T42" fmla="*/ 85 w 86"/>
                    <a:gd name="T43" fmla="*/ 2 h 38"/>
                    <a:gd name="T44" fmla="*/ 85 w 86"/>
                    <a:gd name="T45" fmla="*/ 1 h 38"/>
                    <a:gd name="T46" fmla="*/ 84 w 86"/>
                    <a:gd name="T47" fmla="*/ 1 h 38"/>
                    <a:gd name="T48" fmla="*/ 84 w 86"/>
                    <a:gd name="T49" fmla="*/ 0 h 38"/>
                    <a:gd name="T50" fmla="*/ 83 w 86"/>
                    <a:gd name="T51" fmla="*/ 0 h 38"/>
                    <a:gd name="T52" fmla="*/ 82 w 86"/>
                    <a:gd name="T53" fmla="*/ 1 h 38"/>
                    <a:gd name="T54" fmla="*/ 79 w 86"/>
                    <a:gd name="T55" fmla="*/ 5 h 38"/>
                    <a:gd name="T56" fmla="*/ 75 w 86"/>
                    <a:gd name="T57" fmla="*/ 9 h 38"/>
                    <a:gd name="T58" fmla="*/ 71 w 86"/>
                    <a:gd name="T59" fmla="*/ 13 h 38"/>
                    <a:gd name="T60" fmla="*/ 67 w 86"/>
                    <a:gd name="T61" fmla="*/ 17 h 38"/>
                    <a:gd name="T62" fmla="*/ 64 w 86"/>
                    <a:gd name="T63" fmla="*/ 21 h 38"/>
                    <a:gd name="T64" fmla="*/ 59 w 86"/>
                    <a:gd name="T65" fmla="*/ 25 h 38"/>
                    <a:gd name="T66" fmla="*/ 55 w 86"/>
                    <a:gd name="T67" fmla="*/ 28 h 38"/>
                    <a:gd name="T68" fmla="*/ 49 w 86"/>
                    <a:gd name="T69" fmla="*/ 31 h 38"/>
                    <a:gd name="T70" fmla="*/ 42 w 86"/>
                    <a:gd name="T71" fmla="*/ 33 h 38"/>
                    <a:gd name="T72" fmla="*/ 43 w 86"/>
                    <a:gd name="T73" fmla="*/ 34 h 38"/>
                    <a:gd name="T74" fmla="*/ 37 w 86"/>
                    <a:gd name="T75" fmla="*/ 31 h 38"/>
                    <a:gd name="T76" fmla="*/ 31 w 86"/>
                    <a:gd name="T77" fmla="*/ 29 h 38"/>
                    <a:gd name="T78" fmla="*/ 26 w 86"/>
                    <a:gd name="T79" fmla="*/ 27 h 38"/>
                    <a:gd name="T80" fmla="*/ 21 w 86"/>
                    <a:gd name="T81" fmla="*/ 24 h 38"/>
                    <a:gd name="T82" fmla="*/ 17 w 86"/>
                    <a:gd name="T83" fmla="*/ 21 h 38"/>
                    <a:gd name="T84" fmla="*/ 13 w 86"/>
                    <a:gd name="T85" fmla="*/ 18 h 38"/>
                    <a:gd name="T86" fmla="*/ 9 w 86"/>
                    <a:gd name="T87" fmla="*/ 14 h 38"/>
                    <a:gd name="T88" fmla="*/ 6 w 86"/>
                    <a:gd name="T89" fmla="*/ 10 h 38"/>
                    <a:gd name="T90" fmla="*/ 3 w 86"/>
                    <a:gd name="T91" fmla="*/ 6 h 38"/>
                    <a:gd name="T92" fmla="*/ 2 w 86"/>
                    <a:gd name="T93" fmla="*/ 6 h 38"/>
                    <a:gd name="T94" fmla="*/ 1 w 86"/>
                    <a:gd name="T95" fmla="*/ 6 h 38"/>
                    <a:gd name="T96" fmla="*/ 0 w 86"/>
                    <a:gd name="T97" fmla="*/ 6 h 38"/>
                    <a:gd name="T98" fmla="*/ 0 w 86"/>
                    <a:gd name="T99" fmla="*/ 6 h 38"/>
                    <a:gd name="T100" fmla="*/ 0 w 86"/>
                    <a:gd name="T101" fmla="*/ 7 h 38"/>
                    <a:gd name="T102" fmla="*/ 0 w 86"/>
                    <a:gd name="T103" fmla="*/ 8 h 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6"/>
                    <a:gd name="T157" fmla="*/ 0 h 38"/>
                    <a:gd name="T158" fmla="*/ 86 w 86"/>
                    <a:gd name="T159" fmla="*/ 38 h 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6" h="38">
                      <a:moveTo>
                        <a:pt x="0" y="8"/>
                      </a:moveTo>
                      <a:lnTo>
                        <a:pt x="3" y="13"/>
                      </a:lnTo>
                      <a:lnTo>
                        <a:pt x="6" y="17"/>
                      </a:lnTo>
                      <a:lnTo>
                        <a:pt x="11" y="20"/>
                      </a:lnTo>
                      <a:lnTo>
                        <a:pt x="15" y="24"/>
                      </a:lnTo>
                      <a:lnTo>
                        <a:pt x="20" y="27"/>
                      </a:lnTo>
                      <a:lnTo>
                        <a:pt x="24" y="29"/>
                      </a:lnTo>
                      <a:lnTo>
                        <a:pt x="30" y="31"/>
                      </a:lnTo>
                      <a:lnTo>
                        <a:pt x="35" y="34"/>
                      </a:lnTo>
                      <a:lnTo>
                        <a:pt x="42" y="37"/>
                      </a:lnTo>
                      <a:lnTo>
                        <a:pt x="43" y="37"/>
                      </a:lnTo>
                      <a:lnTo>
                        <a:pt x="47" y="35"/>
                      </a:lnTo>
                      <a:lnTo>
                        <a:pt x="53" y="32"/>
                      </a:lnTo>
                      <a:lnTo>
                        <a:pt x="58" y="29"/>
                      </a:lnTo>
                      <a:lnTo>
                        <a:pt x="64" y="25"/>
                      </a:lnTo>
                      <a:lnTo>
                        <a:pt x="68" y="21"/>
                      </a:lnTo>
                      <a:lnTo>
                        <a:pt x="72" y="17"/>
                      </a:lnTo>
                      <a:lnTo>
                        <a:pt x="77" y="13"/>
                      </a:lnTo>
                      <a:lnTo>
                        <a:pt x="81" y="8"/>
                      </a:lnTo>
                      <a:lnTo>
                        <a:pt x="85" y="3"/>
                      </a:lnTo>
                      <a:lnTo>
                        <a:pt x="85" y="2"/>
                      </a:lnTo>
                      <a:lnTo>
                        <a:pt x="85" y="1"/>
                      </a:lnTo>
                      <a:lnTo>
                        <a:pt x="84" y="1"/>
                      </a:lnTo>
                      <a:lnTo>
                        <a:pt x="84" y="0"/>
                      </a:lnTo>
                      <a:lnTo>
                        <a:pt x="83" y="0"/>
                      </a:lnTo>
                      <a:lnTo>
                        <a:pt x="82" y="1"/>
                      </a:lnTo>
                      <a:lnTo>
                        <a:pt x="79" y="5"/>
                      </a:lnTo>
                      <a:lnTo>
                        <a:pt x="75" y="9"/>
                      </a:lnTo>
                      <a:lnTo>
                        <a:pt x="71" y="13"/>
                      </a:lnTo>
                      <a:lnTo>
                        <a:pt x="67" y="17"/>
                      </a:lnTo>
                      <a:lnTo>
                        <a:pt x="64" y="21"/>
                      </a:lnTo>
                      <a:lnTo>
                        <a:pt x="59" y="25"/>
                      </a:lnTo>
                      <a:lnTo>
                        <a:pt x="55" y="28"/>
                      </a:lnTo>
                      <a:lnTo>
                        <a:pt x="49" y="31"/>
                      </a:lnTo>
                      <a:lnTo>
                        <a:pt x="42" y="33"/>
                      </a:lnTo>
                      <a:lnTo>
                        <a:pt x="43" y="34"/>
                      </a:lnTo>
                      <a:lnTo>
                        <a:pt x="37" y="31"/>
                      </a:lnTo>
                      <a:lnTo>
                        <a:pt x="31" y="29"/>
                      </a:lnTo>
                      <a:lnTo>
                        <a:pt x="26" y="27"/>
                      </a:lnTo>
                      <a:lnTo>
                        <a:pt x="21" y="24"/>
                      </a:lnTo>
                      <a:lnTo>
                        <a:pt x="17" y="21"/>
                      </a:lnTo>
                      <a:lnTo>
                        <a:pt x="13" y="18"/>
                      </a:lnTo>
                      <a:lnTo>
                        <a:pt x="9" y="14"/>
                      </a:lnTo>
                      <a:lnTo>
                        <a:pt x="6" y="10"/>
                      </a:lnTo>
                      <a:lnTo>
                        <a:pt x="3" y="6"/>
                      </a:lnTo>
                      <a:lnTo>
                        <a:pt x="2" y="6"/>
                      </a:lnTo>
                      <a:lnTo>
                        <a:pt x="1" y="6"/>
                      </a:lnTo>
                      <a:lnTo>
                        <a:pt x="0" y="6"/>
                      </a:lnTo>
                      <a:lnTo>
                        <a:pt x="0" y="7"/>
                      </a:lnTo>
                      <a:lnTo>
                        <a:pt x="0" y="8"/>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83" name="Freeform 116"/>
                <p:cNvSpPr>
                  <a:spLocks/>
                </p:cNvSpPr>
                <p:nvPr/>
              </p:nvSpPr>
              <p:spPr bwMode="auto">
                <a:xfrm>
                  <a:off x="391" y="2921"/>
                  <a:ext cx="94" cy="80"/>
                </a:xfrm>
                <a:custGeom>
                  <a:avLst/>
                  <a:gdLst>
                    <a:gd name="T0" fmla="*/ 2 w 94"/>
                    <a:gd name="T1" fmla="*/ 76 h 80"/>
                    <a:gd name="T2" fmla="*/ 5 w 94"/>
                    <a:gd name="T3" fmla="*/ 78 h 80"/>
                    <a:gd name="T4" fmla="*/ 9 w 94"/>
                    <a:gd name="T5" fmla="*/ 78 h 80"/>
                    <a:gd name="T6" fmla="*/ 14 w 94"/>
                    <a:gd name="T7" fmla="*/ 79 h 80"/>
                    <a:gd name="T8" fmla="*/ 17 w 94"/>
                    <a:gd name="T9" fmla="*/ 79 h 80"/>
                    <a:gd name="T10" fmla="*/ 22 w 94"/>
                    <a:gd name="T11" fmla="*/ 78 h 80"/>
                    <a:gd name="T12" fmla="*/ 25 w 94"/>
                    <a:gd name="T13" fmla="*/ 76 h 80"/>
                    <a:gd name="T14" fmla="*/ 29 w 94"/>
                    <a:gd name="T15" fmla="*/ 75 h 80"/>
                    <a:gd name="T16" fmla="*/ 33 w 94"/>
                    <a:gd name="T17" fmla="*/ 72 h 80"/>
                    <a:gd name="T18" fmla="*/ 41 w 94"/>
                    <a:gd name="T19" fmla="*/ 64 h 80"/>
                    <a:gd name="T20" fmla="*/ 48 w 94"/>
                    <a:gd name="T21" fmla="*/ 55 h 80"/>
                    <a:gd name="T22" fmla="*/ 56 w 94"/>
                    <a:gd name="T23" fmla="*/ 47 h 80"/>
                    <a:gd name="T24" fmla="*/ 63 w 94"/>
                    <a:gd name="T25" fmla="*/ 38 h 80"/>
                    <a:gd name="T26" fmla="*/ 70 w 94"/>
                    <a:gd name="T27" fmla="*/ 29 h 80"/>
                    <a:gd name="T28" fmla="*/ 78 w 94"/>
                    <a:gd name="T29" fmla="*/ 20 h 80"/>
                    <a:gd name="T30" fmla="*/ 85 w 94"/>
                    <a:gd name="T31" fmla="*/ 12 h 80"/>
                    <a:gd name="T32" fmla="*/ 92 w 94"/>
                    <a:gd name="T33" fmla="*/ 4 h 80"/>
                    <a:gd name="T34" fmla="*/ 93 w 94"/>
                    <a:gd name="T35" fmla="*/ 3 h 80"/>
                    <a:gd name="T36" fmla="*/ 93 w 94"/>
                    <a:gd name="T37" fmla="*/ 2 h 80"/>
                    <a:gd name="T38" fmla="*/ 93 w 94"/>
                    <a:gd name="T39" fmla="*/ 1 h 80"/>
                    <a:gd name="T40" fmla="*/ 92 w 94"/>
                    <a:gd name="T41" fmla="*/ 1 h 80"/>
                    <a:gd name="T42" fmla="*/ 92 w 94"/>
                    <a:gd name="T43" fmla="*/ 0 h 80"/>
                    <a:gd name="T44" fmla="*/ 91 w 94"/>
                    <a:gd name="T45" fmla="*/ 0 h 80"/>
                    <a:gd name="T46" fmla="*/ 90 w 94"/>
                    <a:gd name="T47" fmla="*/ 0 h 80"/>
                    <a:gd name="T48" fmla="*/ 89 w 94"/>
                    <a:gd name="T49" fmla="*/ 1 h 80"/>
                    <a:gd name="T50" fmla="*/ 82 w 94"/>
                    <a:gd name="T51" fmla="*/ 10 h 80"/>
                    <a:gd name="T52" fmla="*/ 75 w 94"/>
                    <a:gd name="T53" fmla="*/ 19 h 80"/>
                    <a:gd name="T54" fmla="*/ 68 w 94"/>
                    <a:gd name="T55" fmla="*/ 28 h 80"/>
                    <a:gd name="T56" fmla="*/ 60 w 94"/>
                    <a:gd name="T57" fmla="*/ 36 h 80"/>
                    <a:gd name="T58" fmla="*/ 52 w 94"/>
                    <a:gd name="T59" fmla="*/ 45 h 80"/>
                    <a:gd name="T60" fmla="*/ 44 w 94"/>
                    <a:gd name="T61" fmla="*/ 54 h 80"/>
                    <a:gd name="T62" fmla="*/ 36 w 94"/>
                    <a:gd name="T63" fmla="*/ 62 h 80"/>
                    <a:gd name="T64" fmla="*/ 28 w 94"/>
                    <a:gd name="T65" fmla="*/ 71 h 80"/>
                    <a:gd name="T66" fmla="*/ 25 w 94"/>
                    <a:gd name="T67" fmla="*/ 73 h 80"/>
                    <a:gd name="T68" fmla="*/ 22 w 94"/>
                    <a:gd name="T69" fmla="*/ 74 h 80"/>
                    <a:gd name="T70" fmla="*/ 19 w 94"/>
                    <a:gd name="T71" fmla="*/ 75 h 80"/>
                    <a:gd name="T72" fmla="*/ 15 w 94"/>
                    <a:gd name="T73" fmla="*/ 75 h 80"/>
                    <a:gd name="T74" fmla="*/ 13 w 94"/>
                    <a:gd name="T75" fmla="*/ 75 h 80"/>
                    <a:gd name="T76" fmla="*/ 9 w 94"/>
                    <a:gd name="T77" fmla="*/ 75 h 80"/>
                    <a:gd name="T78" fmla="*/ 5 w 94"/>
                    <a:gd name="T79" fmla="*/ 74 h 80"/>
                    <a:gd name="T80" fmla="*/ 3 w 94"/>
                    <a:gd name="T81" fmla="*/ 73 h 80"/>
                    <a:gd name="T82" fmla="*/ 2 w 94"/>
                    <a:gd name="T83" fmla="*/ 73 h 80"/>
                    <a:gd name="T84" fmla="*/ 1 w 94"/>
                    <a:gd name="T85" fmla="*/ 73 h 80"/>
                    <a:gd name="T86" fmla="*/ 0 w 94"/>
                    <a:gd name="T87" fmla="*/ 74 h 80"/>
                    <a:gd name="T88" fmla="*/ 0 w 94"/>
                    <a:gd name="T89" fmla="*/ 75 h 80"/>
                    <a:gd name="T90" fmla="*/ 0 w 94"/>
                    <a:gd name="T91" fmla="*/ 75 h 80"/>
                    <a:gd name="T92" fmla="*/ 1 w 94"/>
                    <a:gd name="T93" fmla="*/ 76 h 80"/>
                    <a:gd name="T94" fmla="*/ 2 w 94"/>
                    <a:gd name="T95" fmla="*/ 76 h 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4"/>
                    <a:gd name="T145" fmla="*/ 0 h 80"/>
                    <a:gd name="T146" fmla="*/ 94 w 94"/>
                    <a:gd name="T147" fmla="*/ 80 h 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4" h="80">
                      <a:moveTo>
                        <a:pt x="2" y="76"/>
                      </a:moveTo>
                      <a:lnTo>
                        <a:pt x="5" y="78"/>
                      </a:lnTo>
                      <a:lnTo>
                        <a:pt x="9" y="78"/>
                      </a:lnTo>
                      <a:lnTo>
                        <a:pt x="14" y="79"/>
                      </a:lnTo>
                      <a:lnTo>
                        <a:pt x="17" y="79"/>
                      </a:lnTo>
                      <a:lnTo>
                        <a:pt x="22" y="78"/>
                      </a:lnTo>
                      <a:lnTo>
                        <a:pt x="25" y="76"/>
                      </a:lnTo>
                      <a:lnTo>
                        <a:pt x="29" y="75"/>
                      </a:lnTo>
                      <a:lnTo>
                        <a:pt x="33" y="72"/>
                      </a:lnTo>
                      <a:lnTo>
                        <a:pt x="41" y="64"/>
                      </a:lnTo>
                      <a:lnTo>
                        <a:pt x="48" y="55"/>
                      </a:lnTo>
                      <a:lnTo>
                        <a:pt x="56" y="47"/>
                      </a:lnTo>
                      <a:lnTo>
                        <a:pt x="63" y="38"/>
                      </a:lnTo>
                      <a:lnTo>
                        <a:pt x="70" y="29"/>
                      </a:lnTo>
                      <a:lnTo>
                        <a:pt x="78" y="20"/>
                      </a:lnTo>
                      <a:lnTo>
                        <a:pt x="85" y="12"/>
                      </a:lnTo>
                      <a:lnTo>
                        <a:pt x="92" y="4"/>
                      </a:lnTo>
                      <a:lnTo>
                        <a:pt x="93" y="3"/>
                      </a:lnTo>
                      <a:lnTo>
                        <a:pt x="93" y="2"/>
                      </a:lnTo>
                      <a:lnTo>
                        <a:pt x="93" y="1"/>
                      </a:lnTo>
                      <a:lnTo>
                        <a:pt x="92" y="1"/>
                      </a:lnTo>
                      <a:lnTo>
                        <a:pt x="92" y="0"/>
                      </a:lnTo>
                      <a:lnTo>
                        <a:pt x="91" y="0"/>
                      </a:lnTo>
                      <a:lnTo>
                        <a:pt x="90" y="0"/>
                      </a:lnTo>
                      <a:lnTo>
                        <a:pt x="89" y="1"/>
                      </a:lnTo>
                      <a:lnTo>
                        <a:pt x="82" y="10"/>
                      </a:lnTo>
                      <a:lnTo>
                        <a:pt x="75" y="19"/>
                      </a:lnTo>
                      <a:lnTo>
                        <a:pt x="68" y="28"/>
                      </a:lnTo>
                      <a:lnTo>
                        <a:pt x="60" y="36"/>
                      </a:lnTo>
                      <a:lnTo>
                        <a:pt x="52" y="45"/>
                      </a:lnTo>
                      <a:lnTo>
                        <a:pt x="44" y="54"/>
                      </a:lnTo>
                      <a:lnTo>
                        <a:pt x="36" y="62"/>
                      </a:lnTo>
                      <a:lnTo>
                        <a:pt x="28" y="71"/>
                      </a:lnTo>
                      <a:lnTo>
                        <a:pt x="25" y="73"/>
                      </a:lnTo>
                      <a:lnTo>
                        <a:pt x="22" y="74"/>
                      </a:lnTo>
                      <a:lnTo>
                        <a:pt x="19" y="75"/>
                      </a:lnTo>
                      <a:lnTo>
                        <a:pt x="15" y="75"/>
                      </a:lnTo>
                      <a:lnTo>
                        <a:pt x="13" y="75"/>
                      </a:lnTo>
                      <a:lnTo>
                        <a:pt x="9" y="75"/>
                      </a:lnTo>
                      <a:lnTo>
                        <a:pt x="5" y="74"/>
                      </a:lnTo>
                      <a:lnTo>
                        <a:pt x="3" y="73"/>
                      </a:lnTo>
                      <a:lnTo>
                        <a:pt x="2" y="73"/>
                      </a:lnTo>
                      <a:lnTo>
                        <a:pt x="1" y="73"/>
                      </a:lnTo>
                      <a:lnTo>
                        <a:pt x="0" y="74"/>
                      </a:lnTo>
                      <a:lnTo>
                        <a:pt x="0" y="75"/>
                      </a:lnTo>
                      <a:lnTo>
                        <a:pt x="1" y="76"/>
                      </a:lnTo>
                      <a:lnTo>
                        <a:pt x="2" y="76"/>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84" name="Freeform 117"/>
                <p:cNvSpPr>
                  <a:spLocks/>
                </p:cNvSpPr>
                <p:nvPr/>
              </p:nvSpPr>
              <p:spPr bwMode="auto">
                <a:xfrm>
                  <a:off x="442" y="2913"/>
                  <a:ext cx="105" cy="108"/>
                </a:xfrm>
                <a:custGeom>
                  <a:avLst/>
                  <a:gdLst>
                    <a:gd name="T0" fmla="*/ 3 w 105"/>
                    <a:gd name="T1" fmla="*/ 107 h 108"/>
                    <a:gd name="T2" fmla="*/ 11 w 105"/>
                    <a:gd name="T3" fmla="*/ 103 h 108"/>
                    <a:gd name="T4" fmla="*/ 19 w 105"/>
                    <a:gd name="T5" fmla="*/ 99 h 108"/>
                    <a:gd name="T6" fmla="*/ 27 w 105"/>
                    <a:gd name="T7" fmla="*/ 95 h 108"/>
                    <a:gd name="T8" fmla="*/ 36 w 105"/>
                    <a:gd name="T9" fmla="*/ 90 h 108"/>
                    <a:gd name="T10" fmla="*/ 44 w 105"/>
                    <a:gd name="T11" fmla="*/ 85 h 108"/>
                    <a:gd name="T12" fmla="*/ 51 w 105"/>
                    <a:gd name="T13" fmla="*/ 80 h 108"/>
                    <a:gd name="T14" fmla="*/ 58 w 105"/>
                    <a:gd name="T15" fmla="*/ 74 h 108"/>
                    <a:gd name="T16" fmla="*/ 66 w 105"/>
                    <a:gd name="T17" fmla="*/ 68 h 108"/>
                    <a:gd name="T18" fmla="*/ 72 w 105"/>
                    <a:gd name="T19" fmla="*/ 60 h 108"/>
                    <a:gd name="T20" fmla="*/ 78 w 105"/>
                    <a:gd name="T21" fmla="*/ 53 h 108"/>
                    <a:gd name="T22" fmla="*/ 81 w 105"/>
                    <a:gd name="T23" fmla="*/ 45 h 108"/>
                    <a:gd name="T24" fmla="*/ 86 w 105"/>
                    <a:gd name="T25" fmla="*/ 37 h 108"/>
                    <a:gd name="T26" fmla="*/ 89 w 105"/>
                    <a:gd name="T27" fmla="*/ 27 h 108"/>
                    <a:gd name="T28" fmla="*/ 93 w 105"/>
                    <a:gd name="T29" fmla="*/ 19 h 108"/>
                    <a:gd name="T30" fmla="*/ 98 w 105"/>
                    <a:gd name="T31" fmla="*/ 11 h 108"/>
                    <a:gd name="T32" fmla="*/ 103 w 105"/>
                    <a:gd name="T33" fmla="*/ 4 h 108"/>
                    <a:gd name="T34" fmla="*/ 103 w 105"/>
                    <a:gd name="T35" fmla="*/ 3 h 108"/>
                    <a:gd name="T36" fmla="*/ 103 w 105"/>
                    <a:gd name="T37" fmla="*/ 2 h 108"/>
                    <a:gd name="T38" fmla="*/ 104 w 105"/>
                    <a:gd name="T39" fmla="*/ 2 h 108"/>
                    <a:gd name="T40" fmla="*/ 103 w 105"/>
                    <a:gd name="T41" fmla="*/ 1 h 108"/>
                    <a:gd name="T42" fmla="*/ 103 w 105"/>
                    <a:gd name="T43" fmla="*/ 0 h 108"/>
                    <a:gd name="T44" fmla="*/ 102 w 105"/>
                    <a:gd name="T45" fmla="*/ 0 h 108"/>
                    <a:gd name="T46" fmla="*/ 101 w 105"/>
                    <a:gd name="T47" fmla="*/ 0 h 108"/>
                    <a:gd name="T48" fmla="*/ 100 w 105"/>
                    <a:gd name="T49" fmla="*/ 0 h 108"/>
                    <a:gd name="T50" fmla="*/ 99 w 105"/>
                    <a:gd name="T51" fmla="*/ 1 h 108"/>
                    <a:gd name="T52" fmla="*/ 99 w 105"/>
                    <a:gd name="T53" fmla="*/ 2 h 108"/>
                    <a:gd name="T54" fmla="*/ 98 w 105"/>
                    <a:gd name="T55" fmla="*/ 3 h 108"/>
                    <a:gd name="T56" fmla="*/ 98 w 105"/>
                    <a:gd name="T57" fmla="*/ 4 h 108"/>
                    <a:gd name="T58" fmla="*/ 97 w 105"/>
                    <a:gd name="T59" fmla="*/ 5 h 108"/>
                    <a:gd name="T60" fmla="*/ 96 w 105"/>
                    <a:gd name="T61" fmla="*/ 5 h 108"/>
                    <a:gd name="T62" fmla="*/ 95 w 105"/>
                    <a:gd name="T63" fmla="*/ 5 h 108"/>
                    <a:gd name="T64" fmla="*/ 95 w 105"/>
                    <a:gd name="T65" fmla="*/ 6 h 108"/>
                    <a:gd name="T66" fmla="*/ 91 w 105"/>
                    <a:gd name="T67" fmla="*/ 15 h 108"/>
                    <a:gd name="T68" fmla="*/ 88 w 105"/>
                    <a:gd name="T69" fmla="*/ 22 h 108"/>
                    <a:gd name="T70" fmla="*/ 85 w 105"/>
                    <a:gd name="T71" fmla="*/ 29 h 108"/>
                    <a:gd name="T72" fmla="*/ 81 w 105"/>
                    <a:gd name="T73" fmla="*/ 37 h 108"/>
                    <a:gd name="T74" fmla="*/ 78 w 105"/>
                    <a:gd name="T75" fmla="*/ 45 h 108"/>
                    <a:gd name="T76" fmla="*/ 73 w 105"/>
                    <a:gd name="T77" fmla="*/ 52 h 108"/>
                    <a:gd name="T78" fmla="*/ 68 w 105"/>
                    <a:gd name="T79" fmla="*/ 59 h 108"/>
                    <a:gd name="T80" fmla="*/ 63 w 105"/>
                    <a:gd name="T81" fmla="*/ 64 h 108"/>
                    <a:gd name="T82" fmla="*/ 56 w 105"/>
                    <a:gd name="T83" fmla="*/ 70 h 108"/>
                    <a:gd name="T84" fmla="*/ 48 w 105"/>
                    <a:gd name="T85" fmla="*/ 77 h 108"/>
                    <a:gd name="T86" fmla="*/ 41 w 105"/>
                    <a:gd name="T87" fmla="*/ 82 h 108"/>
                    <a:gd name="T88" fmla="*/ 34 w 105"/>
                    <a:gd name="T89" fmla="*/ 87 h 108"/>
                    <a:gd name="T90" fmla="*/ 26 w 105"/>
                    <a:gd name="T91" fmla="*/ 91 h 108"/>
                    <a:gd name="T92" fmla="*/ 18 w 105"/>
                    <a:gd name="T93" fmla="*/ 96 h 108"/>
                    <a:gd name="T94" fmla="*/ 10 w 105"/>
                    <a:gd name="T95" fmla="*/ 100 h 108"/>
                    <a:gd name="T96" fmla="*/ 1 w 105"/>
                    <a:gd name="T97" fmla="*/ 103 h 108"/>
                    <a:gd name="T98" fmla="*/ 0 w 105"/>
                    <a:gd name="T99" fmla="*/ 103 h 108"/>
                    <a:gd name="T100" fmla="*/ 0 w 105"/>
                    <a:gd name="T101" fmla="*/ 104 h 108"/>
                    <a:gd name="T102" fmla="*/ 0 w 105"/>
                    <a:gd name="T103" fmla="*/ 105 h 108"/>
                    <a:gd name="T104" fmla="*/ 0 w 105"/>
                    <a:gd name="T105" fmla="*/ 106 h 108"/>
                    <a:gd name="T106" fmla="*/ 1 w 105"/>
                    <a:gd name="T107" fmla="*/ 106 h 108"/>
                    <a:gd name="T108" fmla="*/ 1 w 105"/>
                    <a:gd name="T109" fmla="*/ 107 h 108"/>
                    <a:gd name="T110" fmla="*/ 2 w 105"/>
                    <a:gd name="T111" fmla="*/ 107 h 108"/>
                    <a:gd name="T112" fmla="*/ 3 w 105"/>
                    <a:gd name="T113" fmla="*/ 107 h 1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5"/>
                    <a:gd name="T172" fmla="*/ 0 h 108"/>
                    <a:gd name="T173" fmla="*/ 105 w 105"/>
                    <a:gd name="T174" fmla="*/ 108 h 10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5" h="108">
                      <a:moveTo>
                        <a:pt x="3" y="107"/>
                      </a:moveTo>
                      <a:lnTo>
                        <a:pt x="11" y="103"/>
                      </a:lnTo>
                      <a:lnTo>
                        <a:pt x="19" y="99"/>
                      </a:lnTo>
                      <a:lnTo>
                        <a:pt x="27" y="95"/>
                      </a:lnTo>
                      <a:lnTo>
                        <a:pt x="36" y="90"/>
                      </a:lnTo>
                      <a:lnTo>
                        <a:pt x="44" y="85"/>
                      </a:lnTo>
                      <a:lnTo>
                        <a:pt x="51" y="80"/>
                      </a:lnTo>
                      <a:lnTo>
                        <a:pt x="58" y="74"/>
                      </a:lnTo>
                      <a:lnTo>
                        <a:pt x="66" y="68"/>
                      </a:lnTo>
                      <a:lnTo>
                        <a:pt x="72" y="60"/>
                      </a:lnTo>
                      <a:lnTo>
                        <a:pt x="78" y="53"/>
                      </a:lnTo>
                      <a:lnTo>
                        <a:pt x="81" y="45"/>
                      </a:lnTo>
                      <a:lnTo>
                        <a:pt x="86" y="37"/>
                      </a:lnTo>
                      <a:lnTo>
                        <a:pt x="89" y="27"/>
                      </a:lnTo>
                      <a:lnTo>
                        <a:pt x="93" y="19"/>
                      </a:lnTo>
                      <a:lnTo>
                        <a:pt x="98" y="11"/>
                      </a:lnTo>
                      <a:lnTo>
                        <a:pt x="103" y="4"/>
                      </a:lnTo>
                      <a:lnTo>
                        <a:pt x="103" y="3"/>
                      </a:lnTo>
                      <a:lnTo>
                        <a:pt x="103" y="2"/>
                      </a:lnTo>
                      <a:lnTo>
                        <a:pt x="104" y="2"/>
                      </a:lnTo>
                      <a:lnTo>
                        <a:pt x="103" y="1"/>
                      </a:lnTo>
                      <a:lnTo>
                        <a:pt x="103" y="0"/>
                      </a:lnTo>
                      <a:lnTo>
                        <a:pt x="102" y="0"/>
                      </a:lnTo>
                      <a:lnTo>
                        <a:pt x="101" y="0"/>
                      </a:lnTo>
                      <a:lnTo>
                        <a:pt x="100" y="0"/>
                      </a:lnTo>
                      <a:lnTo>
                        <a:pt x="99" y="1"/>
                      </a:lnTo>
                      <a:lnTo>
                        <a:pt x="99" y="2"/>
                      </a:lnTo>
                      <a:lnTo>
                        <a:pt x="98" y="3"/>
                      </a:lnTo>
                      <a:lnTo>
                        <a:pt x="98" y="4"/>
                      </a:lnTo>
                      <a:lnTo>
                        <a:pt x="97" y="5"/>
                      </a:lnTo>
                      <a:lnTo>
                        <a:pt x="96" y="5"/>
                      </a:lnTo>
                      <a:lnTo>
                        <a:pt x="95" y="5"/>
                      </a:lnTo>
                      <a:lnTo>
                        <a:pt x="95" y="6"/>
                      </a:lnTo>
                      <a:lnTo>
                        <a:pt x="91" y="15"/>
                      </a:lnTo>
                      <a:lnTo>
                        <a:pt x="88" y="22"/>
                      </a:lnTo>
                      <a:lnTo>
                        <a:pt x="85" y="29"/>
                      </a:lnTo>
                      <a:lnTo>
                        <a:pt x="81" y="37"/>
                      </a:lnTo>
                      <a:lnTo>
                        <a:pt x="78" y="45"/>
                      </a:lnTo>
                      <a:lnTo>
                        <a:pt x="73" y="52"/>
                      </a:lnTo>
                      <a:lnTo>
                        <a:pt x="68" y="59"/>
                      </a:lnTo>
                      <a:lnTo>
                        <a:pt x="63" y="64"/>
                      </a:lnTo>
                      <a:lnTo>
                        <a:pt x="56" y="70"/>
                      </a:lnTo>
                      <a:lnTo>
                        <a:pt x="48" y="77"/>
                      </a:lnTo>
                      <a:lnTo>
                        <a:pt x="41" y="82"/>
                      </a:lnTo>
                      <a:lnTo>
                        <a:pt x="34" y="87"/>
                      </a:lnTo>
                      <a:lnTo>
                        <a:pt x="26" y="91"/>
                      </a:lnTo>
                      <a:lnTo>
                        <a:pt x="18" y="96"/>
                      </a:lnTo>
                      <a:lnTo>
                        <a:pt x="10" y="100"/>
                      </a:lnTo>
                      <a:lnTo>
                        <a:pt x="1" y="103"/>
                      </a:lnTo>
                      <a:lnTo>
                        <a:pt x="0" y="103"/>
                      </a:lnTo>
                      <a:lnTo>
                        <a:pt x="0" y="104"/>
                      </a:lnTo>
                      <a:lnTo>
                        <a:pt x="0" y="105"/>
                      </a:lnTo>
                      <a:lnTo>
                        <a:pt x="0" y="106"/>
                      </a:lnTo>
                      <a:lnTo>
                        <a:pt x="1" y="106"/>
                      </a:lnTo>
                      <a:lnTo>
                        <a:pt x="1" y="107"/>
                      </a:lnTo>
                      <a:lnTo>
                        <a:pt x="2" y="107"/>
                      </a:lnTo>
                      <a:lnTo>
                        <a:pt x="3" y="107"/>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85" name="Freeform 118"/>
                <p:cNvSpPr>
                  <a:spLocks/>
                </p:cNvSpPr>
                <p:nvPr/>
              </p:nvSpPr>
              <p:spPr bwMode="auto">
                <a:xfrm>
                  <a:off x="533" y="2880"/>
                  <a:ext cx="5" cy="39"/>
                </a:xfrm>
                <a:custGeom>
                  <a:avLst/>
                  <a:gdLst>
                    <a:gd name="T0" fmla="*/ 1 w 5"/>
                    <a:gd name="T1" fmla="*/ 36 h 39"/>
                    <a:gd name="T2" fmla="*/ 1 w 5"/>
                    <a:gd name="T3" fmla="*/ 32 h 39"/>
                    <a:gd name="T4" fmla="*/ 1 w 5"/>
                    <a:gd name="T5" fmla="*/ 28 h 39"/>
                    <a:gd name="T6" fmla="*/ 0 w 5"/>
                    <a:gd name="T7" fmla="*/ 24 h 39"/>
                    <a:gd name="T8" fmla="*/ 0 w 5"/>
                    <a:gd name="T9" fmla="*/ 19 h 39"/>
                    <a:gd name="T10" fmla="*/ 0 w 5"/>
                    <a:gd name="T11" fmla="*/ 15 h 39"/>
                    <a:gd name="T12" fmla="*/ 0 w 5"/>
                    <a:gd name="T13" fmla="*/ 10 h 39"/>
                    <a:gd name="T14" fmla="*/ 0 w 5"/>
                    <a:gd name="T15" fmla="*/ 6 h 39"/>
                    <a:gd name="T16" fmla="*/ 1 w 5"/>
                    <a:gd name="T17" fmla="*/ 2 h 39"/>
                    <a:gd name="T18" fmla="*/ 1 w 5"/>
                    <a:gd name="T19" fmla="*/ 1 h 39"/>
                    <a:gd name="T20" fmla="*/ 1 w 5"/>
                    <a:gd name="T21" fmla="*/ 0 h 39"/>
                    <a:gd name="T22" fmla="*/ 1 w 5"/>
                    <a:gd name="T23" fmla="*/ 0 h 39"/>
                    <a:gd name="T24" fmla="*/ 2 w 5"/>
                    <a:gd name="T25" fmla="*/ 0 h 39"/>
                    <a:gd name="T26" fmla="*/ 3 w 5"/>
                    <a:gd name="T27" fmla="*/ 0 h 39"/>
                    <a:gd name="T28" fmla="*/ 3 w 5"/>
                    <a:gd name="T29" fmla="*/ 1 h 39"/>
                    <a:gd name="T30" fmla="*/ 3 w 5"/>
                    <a:gd name="T31" fmla="*/ 2 h 39"/>
                    <a:gd name="T32" fmla="*/ 3 w 5"/>
                    <a:gd name="T33" fmla="*/ 6 h 39"/>
                    <a:gd name="T34" fmla="*/ 3 w 5"/>
                    <a:gd name="T35" fmla="*/ 10 h 39"/>
                    <a:gd name="T36" fmla="*/ 3 w 5"/>
                    <a:gd name="T37" fmla="*/ 14 h 39"/>
                    <a:gd name="T38" fmla="*/ 3 w 5"/>
                    <a:gd name="T39" fmla="*/ 19 h 39"/>
                    <a:gd name="T40" fmla="*/ 3 w 5"/>
                    <a:gd name="T41" fmla="*/ 23 h 39"/>
                    <a:gd name="T42" fmla="*/ 3 w 5"/>
                    <a:gd name="T43" fmla="*/ 28 h 39"/>
                    <a:gd name="T44" fmla="*/ 4 w 5"/>
                    <a:gd name="T45" fmla="*/ 32 h 39"/>
                    <a:gd name="T46" fmla="*/ 4 w 5"/>
                    <a:gd name="T47" fmla="*/ 36 h 39"/>
                    <a:gd name="T48" fmla="*/ 4 w 5"/>
                    <a:gd name="T49" fmla="*/ 36 h 39"/>
                    <a:gd name="T50" fmla="*/ 4 w 5"/>
                    <a:gd name="T51" fmla="*/ 37 h 39"/>
                    <a:gd name="T52" fmla="*/ 4 w 5"/>
                    <a:gd name="T53" fmla="*/ 38 h 39"/>
                    <a:gd name="T54" fmla="*/ 3 w 5"/>
                    <a:gd name="T55" fmla="*/ 38 h 39"/>
                    <a:gd name="T56" fmla="*/ 3 w 5"/>
                    <a:gd name="T57" fmla="*/ 38 h 39"/>
                    <a:gd name="T58" fmla="*/ 2 w 5"/>
                    <a:gd name="T59" fmla="*/ 38 h 39"/>
                    <a:gd name="T60" fmla="*/ 2 w 5"/>
                    <a:gd name="T61" fmla="*/ 37 h 39"/>
                    <a:gd name="T62" fmla="*/ 1 w 5"/>
                    <a:gd name="T63" fmla="*/ 36 h 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
                    <a:gd name="T97" fmla="*/ 0 h 39"/>
                    <a:gd name="T98" fmla="*/ 5 w 5"/>
                    <a:gd name="T99" fmla="*/ 39 h 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 h="39">
                      <a:moveTo>
                        <a:pt x="1" y="36"/>
                      </a:moveTo>
                      <a:lnTo>
                        <a:pt x="1" y="32"/>
                      </a:lnTo>
                      <a:lnTo>
                        <a:pt x="1" y="28"/>
                      </a:lnTo>
                      <a:lnTo>
                        <a:pt x="0" y="24"/>
                      </a:lnTo>
                      <a:lnTo>
                        <a:pt x="0" y="19"/>
                      </a:lnTo>
                      <a:lnTo>
                        <a:pt x="0" y="15"/>
                      </a:lnTo>
                      <a:lnTo>
                        <a:pt x="0" y="10"/>
                      </a:lnTo>
                      <a:lnTo>
                        <a:pt x="0" y="6"/>
                      </a:lnTo>
                      <a:lnTo>
                        <a:pt x="1" y="2"/>
                      </a:lnTo>
                      <a:lnTo>
                        <a:pt x="1" y="1"/>
                      </a:lnTo>
                      <a:lnTo>
                        <a:pt x="1" y="0"/>
                      </a:lnTo>
                      <a:lnTo>
                        <a:pt x="2" y="0"/>
                      </a:lnTo>
                      <a:lnTo>
                        <a:pt x="3" y="0"/>
                      </a:lnTo>
                      <a:lnTo>
                        <a:pt x="3" y="1"/>
                      </a:lnTo>
                      <a:lnTo>
                        <a:pt x="3" y="2"/>
                      </a:lnTo>
                      <a:lnTo>
                        <a:pt x="3" y="6"/>
                      </a:lnTo>
                      <a:lnTo>
                        <a:pt x="3" y="10"/>
                      </a:lnTo>
                      <a:lnTo>
                        <a:pt x="3" y="14"/>
                      </a:lnTo>
                      <a:lnTo>
                        <a:pt x="3" y="19"/>
                      </a:lnTo>
                      <a:lnTo>
                        <a:pt x="3" y="23"/>
                      </a:lnTo>
                      <a:lnTo>
                        <a:pt x="3" y="28"/>
                      </a:lnTo>
                      <a:lnTo>
                        <a:pt x="4" y="32"/>
                      </a:lnTo>
                      <a:lnTo>
                        <a:pt x="4" y="36"/>
                      </a:lnTo>
                      <a:lnTo>
                        <a:pt x="4" y="37"/>
                      </a:lnTo>
                      <a:lnTo>
                        <a:pt x="4" y="38"/>
                      </a:lnTo>
                      <a:lnTo>
                        <a:pt x="3" y="38"/>
                      </a:lnTo>
                      <a:lnTo>
                        <a:pt x="2" y="38"/>
                      </a:lnTo>
                      <a:lnTo>
                        <a:pt x="2" y="37"/>
                      </a:lnTo>
                      <a:lnTo>
                        <a:pt x="1" y="36"/>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86" name="Freeform 119"/>
                <p:cNvSpPr>
                  <a:spLocks/>
                </p:cNvSpPr>
                <p:nvPr/>
              </p:nvSpPr>
              <p:spPr bwMode="auto">
                <a:xfrm>
                  <a:off x="481" y="2981"/>
                  <a:ext cx="95" cy="62"/>
                </a:xfrm>
                <a:custGeom>
                  <a:avLst/>
                  <a:gdLst>
                    <a:gd name="T0" fmla="*/ 2 w 95"/>
                    <a:gd name="T1" fmla="*/ 61 h 62"/>
                    <a:gd name="T2" fmla="*/ 13 w 95"/>
                    <a:gd name="T3" fmla="*/ 58 h 62"/>
                    <a:gd name="T4" fmla="*/ 24 w 95"/>
                    <a:gd name="T5" fmla="*/ 54 h 62"/>
                    <a:gd name="T6" fmla="*/ 33 w 95"/>
                    <a:gd name="T7" fmla="*/ 48 h 62"/>
                    <a:gd name="T8" fmla="*/ 42 w 95"/>
                    <a:gd name="T9" fmla="*/ 41 h 62"/>
                    <a:gd name="T10" fmla="*/ 50 w 95"/>
                    <a:gd name="T11" fmla="*/ 34 h 62"/>
                    <a:gd name="T12" fmla="*/ 57 w 95"/>
                    <a:gd name="T13" fmla="*/ 24 h 62"/>
                    <a:gd name="T14" fmla="*/ 63 w 95"/>
                    <a:gd name="T15" fmla="*/ 15 h 62"/>
                    <a:gd name="T16" fmla="*/ 69 w 95"/>
                    <a:gd name="T17" fmla="*/ 5 h 62"/>
                    <a:gd name="T18" fmla="*/ 70 w 95"/>
                    <a:gd name="T19" fmla="*/ 3 h 62"/>
                    <a:gd name="T20" fmla="*/ 67 w 95"/>
                    <a:gd name="T21" fmla="*/ 3 h 62"/>
                    <a:gd name="T22" fmla="*/ 71 w 95"/>
                    <a:gd name="T23" fmla="*/ 6 h 62"/>
                    <a:gd name="T24" fmla="*/ 73 w 95"/>
                    <a:gd name="T25" fmla="*/ 8 h 62"/>
                    <a:gd name="T26" fmla="*/ 75 w 95"/>
                    <a:gd name="T27" fmla="*/ 9 h 62"/>
                    <a:gd name="T28" fmla="*/ 78 w 95"/>
                    <a:gd name="T29" fmla="*/ 11 h 62"/>
                    <a:gd name="T30" fmla="*/ 80 w 95"/>
                    <a:gd name="T31" fmla="*/ 12 h 62"/>
                    <a:gd name="T32" fmla="*/ 83 w 95"/>
                    <a:gd name="T33" fmla="*/ 13 h 62"/>
                    <a:gd name="T34" fmla="*/ 86 w 95"/>
                    <a:gd name="T35" fmla="*/ 13 h 62"/>
                    <a:gd name="T36" fmla="*/ 89 w 95"/>
                    <a:gd name="T37" fmla="*/ 13 h 62"/>
                    <a:gd name="T38" fmla="*/ 92 w 95"/>
                    <a:gd name="T39" fmla="*/ 13 h 62"/>
                    <a:gd name="T40" fmla="*/ 93 w 95"/>
                    <a:gd name="T41" fmla="*/ 13 h 62"/>
                    <a:gd name="T42" fmla="*/ 93 w 95"/>
                    <a:gd name="T43" fmla="*/ 12 h 62"/>
                    <a:gd name="T44" fmla="*/ 94 w 95"/>
                    <a:gd name="T45" fmla="*/ 12 h 62"/>
                    <a:gd name="T46" fmla="*/ 94 w 95"/>
                    <a:gd name="T47" fmla="*/ 11 h 62"/>
                    <a:gd name="T48" fmla="*/ 94 w 95"/>
                    <a:gd name="T49" fmla="*/ 10 h 62"/>
                    <a:gd name="T50" fmla="*/ 93 w 95"/>
                    <a:gd name="T51" fmla="*/ 10 h 62"/>
                    <a:gd name="T52" fmla="*/ 93 w 95"/>
                    <a:gd name="T53" fmla="*/ 9 h 62"/>
                    <a:gd name="T54" fmla="*/ 92 w 95"/>
                    <a:gd name="T55" fmla="*/ 9 h 62"/>
                    <a:gd name="T56" fmla="*/ 92 w 95"/>
                    <a:gd name="T57" fmla="*/ 9 h 62"/>
                    <a:gd name="T58" fmla="*/ 90 w 95"/>
                    <a:gd name="T59" fmla="*/ 9 h 62"/>
                    <a:gd name="T60" fmla="*/ 89 w 95"/>
                    <a:gd name="T61" fmla="*/ 9 h 62"/>
                    <a:gd name="T62" fmla="*/ 88 w 95"/>
                    <a:gd name="T63" fmla="*/ 9 h 62"/>
                    <a:gd name="T64" fmla="*/ 87 w 95"/>
                    <a:gd name="T65" fmla="*/ 9 h 62"/>
                    <a:gd name="T66" fmla="*/ 85 w 95"/>
                    <a:gd name="T67" fmla="*/ 9 h 62"/>
                    <a:gd name="T68" fmla="*/ 84 w 95"/>
                    <a:gd name="T69" fmla="*/ 9 h 62"/>
                    <a:gd name="T70" fmla="*/ 82 w 95"/>
                    <a:gd name="T71" fmla="*/ 9 h 62"/>
                    <a:gd name="T72" fmla="*/ 81 w 95"/>
                    <a:gd name="T73" fmla="*/ 9 h 62"/>
                    <a:gd name="T74" fmla="*/ 70 w 95"/>
                    <a:gd name="T75" fmla="*/ 1 h 62"/>
                    <a:gd name="T76" fmla="*/ 69 w 95"/>
                    <a:gd name="T77" fmla="*/ 1 h 62"/>
                    <a:gd name="T78" fmla="*/ 69 w 95"/>
                    <a:gd name="T79" fmla="*/ 0 h 62"/>
                    <a:gd name="T80" fmla="*/ 68 w 95"/>
                    <a:gd name="T81" fmla="*/ 0 h 62"/>
                    <a:gd name="T82" fmla="*/ 67 w 95"/>
                    <a:gd name="T83" fmla="*/ 1 h 62"/>
                    <a:gd name="T84" fmla="*/ 62 w 95"/>
                    <a:gd name="T85" fmla="*/ 8 h 62"/>
                    <a:gd name="T86" fmla="*/ 58 w 95"/>
                    <a:gd name="T87" fmla="*/ 17 h 62"/>
                    <a:gd name="T88" fmla="*/ 52 w 95"/>
                    <a:gd name="T89" fmla="*/ 25 h 62"/>
                    <a:gd name="T90" fmla="*/ 45 w 95"/>
                    <a:gd name="T91" fmla="*/ 34 h 62"/>
                    <a:gd name="T92" fmla="*/ 38 w 95"/>
                    <a:gd name="T93" fmla="*/ 40 h 62"/>
                    <a:gd name="T94" fmla="*/ 29 w 95"/>
                    <a:gd name="T95" fmla="*/ 46 h 62"/>
                    <a:gd name="T96" fmla="*/ 21 w 95"/>
                    <a:gd name="T97" fmla="*/ 51 h 62"/>
                    <a:gd name="T98" fmla="*/ 11 w 95"/>
                    <a:gd name="T99" fmla="*/ 55 h 62"/>
                    <a:gd name="T100" fmla="*/ 1 w 95"/>
                    <a:gd name="T101" fmla="*/ 58 h 62"/>
                    <a:gd name="T102" fmla="*/ 0 w 95"/>
                    <a:gd name="T103" fmla="*/ 58 h 62"/>
                    <a:gd name="T104" fmla="*/ 0 w 95"/>
                    <a:gd name="T105" fmla="*/ 59 h 62"/>
                    <a:gd name="T106" fmla="*/ 0 w 95"/>
                    <a:gd name="T107" fmla="*/ 60 h 62"/>
                    <a:gd name="T108" fmla="*/ 0 w 95"/>
                    <a:gd name="T109" fmla="*/ 61 h 62"/>
                    <a:gd name="T110" fmla="*/ 1 w 95"/>
                    <a:gd name="T111" fmla="*/ 61 h 62"/>
                    <a:gd name="T112" fmla="*/ 2 w 95"/>
                    <a:gd name="T113" fmla="*/ 61 h 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
                    <a:gd name="T172" fmla="*/ 0 h 62"/>
                    <a:gd name="T173" fmla="*/ 95 w 95"/>
                    <a:gd name="T174" fmla="*/ 62 h 6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 h="62">
                      <a:moveTo>
                        <a:pt x="2" y="61"/>
                      </a:moveTo>
                      <a:lnTo>
                        <a:pt x="13" y="58"/>
                      </a:lnTo>
                      <a:lnTo>
                        <a:pt x="24" y="54"/>
                      </a:lnTo>
                      <a:lnTo>
                        <a:pt x="33" y="48"/>
                      </a:lnTo>
                      <a:lnTo>
                        <a:pt x="42" y="41"/>
                      </a:lnTo>
                      <a:lnTo>
                        <a:pt x="50" y="34"/>
                      </a:lnTo>
                      <a:lnTo>
                        <a:pt x="57" y="24"/>
                      </a:lnTo>
                      <a:lnTo>
                        <a:pt x="63" y="15"/>
                      </a:lnTo>
                      <a:lnTo>
                        <a:pt x="69" y="5"/>
                      </a:lnTo>
                      <a:lnTo>
                        <a:pt x="70" y="3"/>
                      </a:lnTo>
                      <a:lnTo>
                        <a:pt x="67" y="3"/>
                      </a:lnTo>
                      <a:lnTo>
                        <a:pt x="71" y="6"/>
                      </a:lnTo>
                      <a:lnTo>
                        <a:pt x="73" y="8"/>
                      </a:lnTo>
                      <a:lnTo>
                        <a:pt x="75" y="9"/>
                      </a:lnTo>
                      <a:lnTo>
                        <a:pt x="78" y="11"/>
                      </a:lnTo>
                      <a:lnTo>
                        <a:pt x="80" y="12"/>
                      </a:lnTo>
                      <a:lnTo>
                        <a:pt x="83" y="13"/>
                      </a:lnTo>
                      <a:lnTo>
                        <a:pt x="86" y="13"/>
                      </a:lnTo>
                      <a:lnTo>
                        <a:pt x="89" y="13"/>
                      </a:lnTo>
                      <a:lnTo>
                        <a:pt x="92" y="13"/>
                      </a:lnTo>
                      <a:lnTo>
                        <a:pt x="93" y="13"/>
                      </a:lnTo>
                      <a:lnTo>
                        <a:pt x="93" y="12"/>
                      </a:lnTo>
                      <a:lnTo>
                        <a:pt x="94" y="12"/>
                      </a:lnTo>
                      <a:lnTo>
                        <a:pt x="94" y="11"/>
                      </a:lnTo>
                      <a:lnTo>
                        <a:pt x="94" y="10"/>
                      </a:lnTo>
                      <a:lnTo>
                        <a:pt x="93" y="10"/>
                      </a:lnTo>
                      <a:lnTo>
                        <a:pt x="93" y="9"/>
                      </a:lnTo>
                      <a:lnTo>
                        <a:pt x="92" y="9"/>
                      </a:lnTo>
                      <a:lnTo>
                        <a:pt x="90" y="9"/>
                      </a:lnTo>
                      <a:lnTo>
                        <a:pt x="89" y="9"/>
                      </a:lnTo>
                      <a:lnTo>
                        <a:pt x="88" y="9"/>
                      </a:lnTo>
                      <a:lnTo>
                        <a:pt x="87" y="9"/>
                      </a:lnTo>
                      <a:lnTo>
                        <a:pt x="85" y="9"/>
                      </a:lnTo>
                      <a:lnTo>
                        <a:pt x="84" y="9"/>
                      </a:lnTo>
                      <a:lnTo>
                        <a:pt x="82" y="9"/>
                      </a:lnTo>
                      <a:lnTo>
                        <a:pt x="81" y="9"/>
                      </a:lnTo>
                      <a:lnTo>
                        <a:pt x="70" y="1"/>
                      </a:lnTo>
                      <a:lnTo>
                        <a:pt x="69" y="1"/>
                      </a:lnTo>
                      <a:lnTo>
                        <a:pt x="69" y="0"/>
                      </a:lnTo>
                      <a:lnTo>
                        <a:pt x="68" y="0"/>
                      </a:lnTo>
                      <a:lnTo>
                        <a:pt x="67" y="1"/>
                      </a:lnTo>
                      <a:lnTo>
                        <a:pt x="62" y="8"/>
                      </a:lnTo>
                      <a:lnTo>
                        <a:pt x="58" y="17"/>
                      </a:lnTo>
                      <a:lnTo>
                        <a:pt x="52" y="25"/>
                      </a:lnTo>
                      <a:lnTo>
                        <a:pt x="45" y="34"/>
                      </a:lnTo>
                      <a:lnTo>
                        <a:pt x="38" y="40"/>
                      </a:lnTo>
                      <a:lnTo>
                        <a:pt x="29" y="46"/>
                      </a:lnTo>
                      <a:lnTo>
                        <a:pt x="21" y="51"/>
                      </a:lnTo>
                      <a:lnTo>
                        <a:pt x="11" y="55"/>
                      </a:lnTo>
                      <a:lnTo>
                        <a:pt x="1" y="58"/>
                      </a:lnTo>
                      <a:lnTo>
                        <a:pt x="0" y="58"/>
                      </a:lnTo>
                      <a:lnTo>
                        <a:pt x="0" y="59"/>
                      </a:lnTo>
                      <a:lnTo>
                        <a:pt x="0" y="60"/>
                      </a:lnTo>
                      <a:lnTo>
                        <a:pt x="0" y="61"/>
                      </a:lnTo>
                      <a:lnTo>
                        <a:pt x="1" y="61"/>
                      </a:lnTo>
                      <a:lnTo>
                        <a:pt x="2" y="61"/>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87" name="Freeform 120"/>
                <p:cNvSpPr>
                  <a:spLocks/>
                </p:cNvSpPr>
                <p:nvPr/>
              </p:nvSpPr>
              <p:spPr bwMode="auto">
                <a:xfrm>
                  <a:off x="549" y="2940"/>
                  <a:ext cx="16" cy="34"/>
                </a:xfrm>
                <a:custGeom>
                  <a:avLst/>
                  <a:gdLst>
                    <a:gd name="T0" fmla="*/ 2 w 16"/>
                    <a:gd name="T1" fmla="*/ 32 h 34"/>
                    <a:gd name="T2" fmla="*/ 4 w 16"/>
                    <a:gd name="T3" fmla="*/ 29 h 34"/>
                    <a:gd name="T4" fmla="*/ 6 w 16"/>
                    <a:gd name="T5" fmla="*/ 25 h 34"/>
                    <a:gd name="T6" fmla="*/ 8 w 16"/>
                    <a:gd name="T7" fmla="*/ 21 h 34"/>
                    <a:gd name="T8" fmla="*/ 9 w 16"/>
                    <a:gd name="T9" fmla="*/ 18 h 34"/>
                    <a:gd name="T10" fmla="*/ 11 w 16"/>
                    <a:gd name="T11" fmla="*/ 14 h 34"/>
                    <a:gd name="T12" fmla="*/ 12 w 16"/>
                    <a:gd name="T13" fmla="*/ 10 h 34"/>
                    <a:gd name="T14" fmla="*/ 14 w 16"/>
                    <a:gd name="T15" fmla="*/ 6 h 34"/>
                    <a:gd name="T16" fmla="*/ 15 w 16"/>
                    <a:gd name="T17" fmla="*/ 2 h 34"/>
                    <a:gd name="T18" fmla="*/ 15 w 16"/>
                    <a:gd name="T19" fmla="*/ 2 h 34"/>
                    <a:gd name="T20" fmla="*/ 15 w 16"/>
                    <a:gd name="T21" fmla="*/ 1 h 34"/>
                    <a:gd name="T22" fmla="*/ 14 w 16"/>
                    <a:gd name="T23" fmla="*/ 0 h 34"/>
                    <a:gd name="T24" fmla="*/ 14 w 16"/>
                    <a:gd name="T25" fmla="*/ 0 h 34"/>
                    <a:gd name="T26" fmla="*/ 13 w 16"/>
                    <a:gd name="T27" fmla="*/ 0 h 34"/>
                    <a:gd name="T28" fmla="*/ 13 w 16"/>
                    <a:gd name="T29" fmla="*/ 1 h 34"/>
                    <a:gd name="T30" fmla="*/ 13 w 16"/>
                    <a:gd name="T31" fmla="*/ 1 h 34"/>
                    <a:gd name="T32" fmla="*/ 11 w 16"/>
                    <a:gd name="T33" fmla="*/ 5 h 34"/>
                    <a:gd name="T34" fmla="*/ 10 w 16"/>
                    <a:gd name="T35" fmla="*/ 8 h 34"/>
                    <a:gd name="T36" fmla="*/ 8 w 16"/>
                    <a:gd name="T37" fmla="*/ 12 h 34"/>
                    <a:gd name="T38" fmla="*/ 7 w 16"/>
                    <a:gd name="T39" fmla="*/ 16 h 34"/>
                    <a:gd name="T40" fmla="*/ 5 w 16"/>
                    <a:gd name="T41" fmla="*/ 20 h 34"/>
                    <a:gd name="T42" fmla="*/ 4 w 16"/>
                    <a:gd name="T43" fmla="*/ 24 h 34"/>
                    <a:gd name="T44" fmla="*/ 2 w 16"/>
                    <a:gd name="T45" fmla="*/ 27 h 34"/>
                    <a:gd name="T46" fmla="*/ 0 w 16"/>
                    <a:gd name="T47" fmla="*/ 31 h 34"/>
                    <a:gd name="T48" fmla="*/ 0 w 16"/>
                    <a:gd name="T49" fmla="*/ 31 h 34"/>
                    <a:gd name="T50" fmla="*/ 0 w 16"/>
                    <a:gd name="T51" fmla="*/ 32 h 34"/>
                    <a:gd name="T52" fmla="*/ 0 w 16"/>
                    <a:gd name="T53" fmla="*/ 33 h 34"/>
                    <a:gd name="T54" fmla="*/ 1 w 16"/>
                    <a:gd name="T55" fmla="*/ 33 h 34"/>
                    <a:gd name="T56" fmla="*/ 1 w 16"/>
                    <a:gd name="T57" fmla="*/ 33 h 34"/>
                    <a:gd name="T58" fmla="*/ 2 w 16"/>
                    <a:gd name="T59" fmla="*/ 33 h 34"/>
                    <a:gd name="T60" fmla="*/ 2 w 16"/>
                    <a:gd name="T61" fmla="*/ 33 h 34"/>
                    <a:gd name="T62" fmla="*/ 2 w 16"/>
                    <a:gd name="T63" fmla="*/ 32 h 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
                    <a:gd name="T97" fmla="*/ 0 h 34"/>
                    <a:gd name="T98" fmla="*/ 16 w 16"/>
                    <a:gd name="T99" fmla="*/ 34 h 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 h="34">
                      <a:moveTo>
                        <a:pt x="2" y="32"/>
                      </a:moveTo>
                      <a:lnTo>
                        <a:pt x="4" y="29"/>
                      </a:lnTo>
                      <a:lnTo>
                        <a:pt x="6" y="25"/>
                      </a:lnTo>
                      <a:lnTo>
                        <a:pt x="8" y="21"/>
                      </a:lnTo>
                      <a:lnTo>
                        <a:pt x="9" y="18"/>
                      </a:lnTo>
                      <a:lnTo>
                        <a:pt x="11" y="14"/>
                      </a:lnTo>
                      <a:lnTo>
                        <a:pt x="12" y="10"/>
                      </a:lnTo>
                      <a:lnTo>
                        <a:pt x="14" y="6"/>
                      </a:lnTo>
                      <a:lnTo>
                        <a:pt x="15" y="2"/>
                      </a:lnTo>
                      <a:lnTo>
                        <a:pt x="15" y="1"/>
                      </a:lnTo>
                      <a:lnTo>
                        <a:pt x="14" y="0"/>
                      </a:lnTo>
                      <a:lnTo>
                        <a:pt x="13" y="0"/>
                      </a:lnTo>
                      <a:lnTo>
                        <a:pt x="13" y="1"/>
                      </a:lnTo>
                      <a:lnTo>
                        <a:pt x="11" y="5"/>
                      </a:lnTo>
                      <a:lnTo>
                        <a:pt x="10" y="8"/>
                      </a:lnTo>
                      <a:lnTo>
                        <a:pt x="8" y="12"/>
                      </a:lnTo>
                      <a:lnTo>
                        <a:pt x="7" y="16"/>
                      </a:lnTo>
                      <a:lnTo>
                        <a:pt x="5" y="20"/>
                      </a:lnTo>
                      <a:lnTo>
                        <a:pt x="4" y="24"/>
                      </a:lnTo>
                      <a:lnTo>
                        <a:pt x="2" y="27"/>
                      </a:lnTo>
                      <a:lnTo>
                        <a:pt x="0" y="31"/>
                      </a:lnTo>
                      <a:lnTo>
                        <a:pt x="0" y="32"/>
                      </a:lnTo>
                      <a:lnTo>
                        <a:pt x="0" y="33"/>
                      </a:lnTo>
                      <a:lnTo>
                        <a:pt x="1" y="33"/>
                      </a:lnTo>
                      <a:lnTo>
                        <a:pt x="2" y="33"/>
                      </a:lnTo>
                      <a:lnTo>
                        <a:pt x="2" y="32"/>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88" name="Freeform 121"/>
                <p:cNvSpPr>
                  <a:spLocks/>
                </p:cNvSpPr>
                <p:nvPr/>
              </p:nvSpPr>
              <p:spPr bwMode="auto">
                <a:xfrm>
                  <a:off x="502" y="3059"/>
                  <a:ext cx="154" cy="60"/>
                </a:xfrm>
                <a:custGeom>
                  <a:avLst/>
                  <a:gdLst>
                    <a:gd name="T0" fmla="*/ 8 w 154"/>
                    <a:gd name="T1" fmla="*/ 9 h 60"/>
                    <a:gd name="T2" fmla="*/ 24 w 154"/>
                    <a:gd name="T3" fmla="*/ 16 h 60"/>
                    <a:gd name="T4" fmla="*/ 41 w 154"/>
                    <a:gd name="T5" fmla="*/ 18 h 60"/>
                    <a:gd name="T6" fmla="*/ 57 w 154"/>
                    <a:gd name="T7" fmla="*/ 14 h 60"/>
                    <a:gd name="T8" fmla="*/ 72 w 154"/>
                    <a:gd name="T9" fmla="*/ 12 h 60"/>
                    <a:gd name="T10" fmla="*/ 84 w 154"/>
                    <a:gd name="T11" fmla="*/ 21 h 60"/>
                    <a:gd name="T12" fmla="*/ 94 w 154"/>
                    <a:gd name="T13" fmla="*/ 33 h 60"/>
                    <a:gd name="T14" fmla="*/ 100 w 154"/>
                    <a:gd name="T15" fmla="*/ 47 h 60"/>
                    <a:gd name="T16" fmla="*/ 105 w 154"/>
                    <a:gd name="T17" fmla="*/ 56 h 60"/>
                    <a:gd name="T18" fmla="*/ 108 w 154"/>
                    <a:gd name="T19" fmla="*/ 58 h 60"/>
                    <a:gd name="T20" fmla="*/ 112 w 154"/>
                    <a:gd name="T21" fmla="*/ 59 h 60"/>
                    <a:gd name="T22" fmla="*/ 115 w 154"/>
                    <a:gd name="T23" fmla="*/ 59 h 60"/>
                    <a:gd name="T24" fmla="*/ 123 w 154"/>
                    <a:gd name="T25" fmla="*/ 56 h 60"/>
                    <a:gd name="T26" fmla="*/ 134 w 154"/>
                    <a:gd name="T27" fmla="*/ 49 h 60"/>
                    <a:gd name="T28" fmla="*/ 143 w 154"/>
                    <a:gd name="T29" fmla="*/ 41 h 60"/>
                    <a:gd name="T30" fmla="*/ 150 w 154"/>
                    <a:gd name="T31" fmla="*/ 32 h 60"/>
                    <a:gd name="T32" fmla="*/ 153 w 154"/>
                    <a:gd name="T33" fmla="*/ 26 h 60"/>
                    <a:gd name="T34" fmla="*/ 152 w 154"/>
                    <a:gd name="T35" fmla="*/ 25 h 60"/>
                    <a:gd name="T36" fmla="*/ 151 w 154"/>
                    <a:gd name="T37" fmla="*/ 24 h 60"/>
                    <a:gd name="T38" fmla="*/ 149 w 154"/>
                    <a:gd name="T39" fmla="*/ 25 h 60"/>
                    <a:gd name="T40" fmla="*/ 143 w 154"/>
                    <a:gd name="T41" fmla="*/ 36 h 60"/>
                    <a:gd name="T42" fmla="*/ 134 w 154"/>
                    <a:gd name="T43" fmla="*/ 44 h 60"/>
                    <a:gd name="T44" fmla="*/ 123 w 154"/>
                    <a:gd name="T45" fmla="*/ 52 h 60"/>
                    <a:gd name="T46" fmla="*/ 110 w 154"/>
                    <a:gd name="T47" fmla="*/ 56 h 60"/>
                    <a:gd name="T48" fmla="*/ 101 w 154"/>
                    <a:gd name="T49" fmla="*/ 40 h 60"/>
                    <a:gd name="T50" fmla="*/ 92 w 154"/>
                    <a:gd name="T51" fmla="*/ 25 h 60"/>
                    <a:gd name="T52" fmla="*/ 80 w 154"/>
                    <a:gd name="T53" fmla="*/ 12 h 60"/>
                    <a:gd name="T54" fmla="*/ 63 w 154"/>
                    <a:gd name="T55" fmla="*/ 5 h 60"/>
                    <a:gd name="T56" fmla="*/ 48 w 154"/>
                    <a:gd name="T57" fmla="*/ 13 h 60"/>
                    <a:gd name="T58" fmla="*/ 33 w 154"/>
                    <a:gd name="T59" fmla="*/ 14 h 60"/>
                    <a:gd name="T60" fmla="*/ 17 w 154"/>
                    <a:gd name="T61" fmla="*/ 9 h 60"/>
                    <a:gd name="T62" fmla="*/ 4 w 154"/>
                    <a:gd name="T63" fmla="*/ 1 h 60"/>
                    <a:gd name="T64" fmla="*/ 2 w 154"/>
                    <a:gd name="T65" fmla="*/ 0 h 60"/>
                    <a:gd name="T66" fmla="*/ 1 w 154"/>
                    <a:gd name="T67" fmla="*/ 1 h 60"/>
                    <a:gd name="T68" fmla="*/ 0 w 154"/>
                    <a:gd name="T69" fmla="*/ 2 h 60"/>
                    <a:gd name="T70" fmla="*/ 1 w 154"/>
                    <a:gd name="T71" fmla="*/ 3 h 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4"/>
                    <a:gd name="T109" fmla="*/ 0 h 60"/>
                    <a:gd name="T110" fmla="*/ 154 w 154"/>
                    <a:gd name="T111" fmla="*/ 60 h 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4" h="60">
                      <a:moveTo>
                        <a:pt x="1" y="3"/>
                      </a:moveTo>
                      <a:lnTo>
                        <a:pt x="8" y="9"/>
                      </a:lnTo>
                      <a:lnTo>
                        <a:pt x="16" y="13"/>
                      </a:lnTo>
                      <a:lnTo>
                        <a:pt x="24" y="16"/>
                      </a:lnTo>
                      <a:lnTo>
                        <a:pt x="33" y="18"/>
                      </a:lnTo>
                      <a:lnTo>
                        <a:pt x="41" y="18"/>
                      </a:lnTo>
                      <a:lnTo>
                        <a:pt x="49" y="17"/>
                      </a:lnTo>
                      <a:lnTo>
                        <a:pt x="57" y="14"/>
                      </a:lnTo>
                      <a:lnTo>
                        <a:pt x="65" y="9"/>
                      </a:lnTo>
                      <a:lnTo>
                        <a:pt x="72" y="12"/>
                      </a:lnTo>
                      <a:lnTo>
                        <a:pt x="79" y="16"/>
                      </a:lnTo>
                      <a:lnTo>
                        <a:pt x="84" y="21"/>
                      </a:lnTo>
                      <a:lnTo>
                        <a:pt x="89" y="27"/>
                      </a:lnTo>
                      <a:lnTo>
                        <a:pt x="94" y="33"/>
                      </a:lnTo>
                      <a:lnTo>
                        <a:pt x="98" y="40"/>
                      </a:lnTo>
                      <a:lnTo>
                        <a:pt x="100" y="47"/>
                      </a:lnTo>
                      <a:lnTo>
                        <a:pt x="104" y="55"/>
                      </a:lnTo>
                      <a:lnTo>
                        <a:pt x="105" y="56"/>
                      </a:lnTo>
                      <a:lnTo>
                        <a:pt x="106" y="57"/>
                      </a:lnTo>
                      <a:lnTo>
                        <a:pt x="108" y="58"/>
                      </a:lnTo>
                      <a:lnTo>
                        <a:pt x="109" y="59"/>
                      </a:lnTo>
                      <a:lnTo>
                        <a:pt x="112" y="59"/>
                      </a:lnTo>
                      <a:lnTo>
                        <a:pt x="114" y="59"/>
                      </a:lnTo>
                      <a:lnTo>
                        <a:pt x="115" y="59"/>
                      </a:lnTo>
                      <a:lnTo>
                        <a:pt x="118" y="58"/>
                      </a:lnTo>
                      <a:lnTo>
                        <a:pt x="123" y="56"/>
                      </a:lnTo>
                      <a:lnTo>
                        <a:pt x="129" y="52"/>
                      </a:lnTo>
                      <a:lnTo>
                        <a:pt x="134" y="49"/>
                      </a:lnTo>
                      <a:lnTo>
                        <a:pt x="139" y="45"/>
                      </a:lnTo>
                      <a:lnTo>
                        <a:pt x="143" y="41"/>
                      </a:lnTo>
                      <a:lnTo>
                        <a:pt x="146" y="37"/>
                      </a:lnTo>
                      <a:lnTo>
                        <a:pt x="150" y="32"/>
                      </a:lnTo>
                      <a:lnTo>
                        <a:pt x="153" y="27"/>
                      </a:lnTo>
                      <a:lnTo>
                        <a:pt x="153" y="26"/>
                      </a:lnTo>
                      <a:lnTo>
                        <a:pt x="153" y="25"/>
                      </a:lnTo>
                      <a:lnTo>
                        <a:pt x="152" y="25"/>
                      </a:lnTo>
                      <a:lnTo>
                        <a:pt x="152" y="24"/>
                      </a:lnTo>
                      <a:lnTo>
                        <a:pt x="151" y="24"/>
                      </a:lnTo>
                      <a:lnTo>
                        <a:pt x="150" y="24"/>
                      </a:lnTo>
                      <a:lnTo>
                        <a:pt x="149" y="25"/>
                      </a:lnTo>
                      <a:lnTo>
                        <a:pt x="146" y="31"/>
                      </a:lnTo>
                      <a:lnTo>
                        <a:pt x="143" y="36"/>
                      </a:lnTo>
                      <a:lnTo>
                        <a:pt x="139" y="40"/>
                      </a:lnTo>
                      <a:lnTo>
                        <a:pt x="134" y="44"/>
                      </a:lnTo>
                      <a:lnTo>
                        <a:pt x="129" y="49"/>
                      </a:lnTo>
                      <a:lnTo>
                        <a:pt x="123" y="52"/>
                      </a:lnTo>
                      <a:lnTo>
                        <a:pt x="116" y="54"/>
                      </a:lnTo>
                      <a:lnTo>
                        <a:pt x="110" y="56"/>
                      </a:lnTo>
                      <a:lnTo>
                        <a:pt x="105" y="48"/>
                      </a:lnTo>
                      <a:lnTo>
                        <a:pt x="101" y="40"/>
                      </a:lnTo>
                      <a:lnTo>
                        <a:pt x="97" y="32"/>
                      </a:lnTo>
                      <a:lnTo>
                        <a:pt x="92" y="25"/>
                      </a:lnTo>
                      <a:lnTo>
                        <a:pt x="86" y="18"/>
                      </a:lnTo>
                      <a:lnTo>
                        <a:pt x="80" y="12"/>
                      </a:lnTo>
                      <a:lnTo>
                        <a:pt x="72" y="8"/>
                      </a:lnTo>
                      <a:lnTo>
                        <a:pt x="63" y="5"/>
                      </a:lnTo>
                      <a:lnTo>
                        <a:pt x="55" y="10"/>
                      </a:lnTo>
                      <a:lnTo>
                        <a:pt x="48" y="13"/>
                      </a:lnTo>
                      <a:lnTo>
                        <a:pt x="40" y="14"/>
                      </a:lnTo>
                      <a:lnTo>
                        <a:pt x="33" y="14"/>
                      </a:lnTo>
                      <a:lnTo>
                        <a:pt x="24" y="12"/>
                      </a:lnTo>
                      <a:lnTo>
                        <a:pt x="17" y="9"/>
                      </a:lnTo>
                      <a:lnTo>
                        <a:pt x="10" y="5"/>
                      </a:lnTo>
                      <a:lnTo>
                        <a:pt x="4" y="1"/>
                      </a:lnTo>
                      <a:lnTo>
                        <a:pt x="3" y="1"/>
                      </a:lnTo>
                      <a:lnTo>
                        <a:pt x="2" y="0"/>
                      </a:lnTo>
                      <a:lnTo>
                        <a:pt x="2" y="1"/>
                      </a:lnTo>
                      <a:lnTo>
                        <a:pt x="1" y="1"/>
                      </a:lnTo>
                      <a:lnTo>
                        <a:pt x="1" y="2"/>
                      </a:lnTo>
                      <a:lnTo>
                        <a:pt x="0" y="2"/>
                      </a:lnTo>
                      <a:lnTo>
                        <a:pt x="0" y="3"/>
                      </a:lnTo>
                      <a:lnTo>
                        <a:pt x="1" y="3"/>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89" name="Freeform 122"/>
                <p:cNvSpPr>
                  <a:spLocks/>
                </p:cNvSpPr>
                <p:nvPr/>
              </p:nvSpPr>
              <p:spPr bwMode="auto">
                <a:xfrm>
                  <a:off x="585" y="3037"/>
                  <a:ext cx="35" cy="49"/>
                </a:xfrm>
                <a:custGeom>
                  <a:avLst/>
                  <a:gdLst>
                    <a:gd name="T0" fmla="*/ 2 w 35"/>
                    <a:gd name="T1" fmla="*/ 47 h 49"/>
                    <a:gd name="T2" fmla="*/ 9 w 35"/>
                    <a:gd name="T3" fmla="*/ 43 h 49"/>
                    <a:gd name="T4" fmla="*/ 13 w 35"/>
                    <a:gd name="T5" fmla="*/ 39 h 49"/>
                    <a:gd name="T6" fmla="*/ 18 w 35"/>
                    <a:gd name="T7" fmla="*/ 34 h 49"/>
                    <a:gd name="T8" fmla="*/ 22 w 35"/>
                    <a:gd name="T9" fmla="*/ 28 h 49"/>
                    <a:gd name="T10" fmla="*/ 25 w 35"/>
                    <a:gd name="T11" fmla="*/ 22 h 49"/>
                    <a:gd name="T12" fmla="*/ 28 w 35"/>
                    <a:gd name="T13" fmla="*/ 16 h 49"/>
                    <a:gd name="T14" fmla="*/ 31 w 35"/>
                    <a:gd name="T15" fmla="*/ 9 h 49"/>
                    <a:gd name="T16" fmla="*/ 34 w 35"/>
                    <a:gd name="T17" fmla="*/ 2 h 49"/>
                    <a:gd name="T18" fmla="*/ 34 w 35"/>
                    <a:gd name="T19" fmla="*/ 2 h 49"/>
                    <a:gd name="T20" fmla="*/ 34 w 35"/>
                    <a:gd name="T21" fmla="*/ 1 h 49"/>
                    <a:gd name="T22" fmla="*/ 34 w 35"/>
                    <a:gd name="T23" fmla="*/ 0 h 49"/>
                    <a:gd name="T24" fmla="*/ 33 w 35"/>
                    <a:gd name="T25" fmla="*/ 0 h 49"/>
                    <a:gd name="T26" fmla="*/ 32 w 35"/>
                    <a:gd name="T27" fmla="*/ 0 h 49"/>
                    <a:gd name="T28" fmla="*/ 32 w 35"/>
                    <a:gd name="T29" fmla="*/ 0 h 49"/>
                    <a:gd name="T30" fmla="*/ 32 w 35"/>
                    <a:gd name="T31" fmla="*/ 1 h 49"/>
                    <a:gd name="T32" fmla="*/ 29 w 35"/>
                    <a:gd name="T33" fmla="*/ 7 h 49"/>
                    <a:gd name="T34" fmla="*/ 26 w 35"/>
                    <a:gd name="T35" fmla="*/ 13 h 49"/>
                    <a:gd name="T36" fmla="*/ 22 w 35"/>
                    <a:gd name="T37" fmla="*/ 20 h 49"/>
                    <a:gd name="T38" fmla="*/ 19 w 35"/>
                    <a:gd name="T39" fmla="*/ 26 h 49"/>
                    <a:gd name="T40" fmla="*/ 15 w 35"/>
                    <a:gd name="T41" fmla="*/ 31 h 49"/>
                    <a:gd name="T42" fmla="*/ 11 w 35"/>
                    <a:gd name="T43" fmla="*/ 36 h 49"/>
                    <a:gd name="T44" fmla="*/ 6 w 35"/>
                    <a:gd name="T45" fmla="*/ 41 h 49"/>
                    <a:gd name="T46" fmla="*/ 0 w 35"/>
                    <a:gd name="T47" fmla="*/ 45 h 49"/>
                    <a:gd name="T48" fmla="*/ 0 w 35"/>
                    <a:gd name="T49" fmla="*/ 46 h 49"/>
                    <a:gd name="T50" fmla="*/ 0 w 35"/>
                    <a:gd name="T51" fmla="*/ 46 h 49"/>
                    <a:gd name="T52" fmla="*/ 0 w 35"/>
                    <a:gd name="T53" fmla="*/ 47 h 49"/>
                    <a:gd name="T54" fmla="*/ 1 w 35"/>
                    <a:gd name="T55" fmla="*/ 47 h 49"/>
                    <a:gd name="T56" fmla="*/ 1 w 35"/>
                    <a:gd name="T57" fmla="*/ 48 h 49"/>
                    <a:gd name="T58" fmla="*/ 2 w 35"/>
                    <a:gd name="T59" fmla="*/ 48 h 49"/>
                    <a:gd name="T60" fmla="*/ 2 w 35"/>
                    <a:gd name="T61" fmla="*/ 48 h 49"/>
                    <a:gd name="T62" fmla="*/ 2 w 35"/>
                    <a:gd name="T63" fmla="*/ 47 h 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
                    <a:gd name="T97" fmla="*/ 0 h 49"/>
                    <a:gd name="T98" fmla="*/ 35 w 35"/>
                    <a:gd name="T99" fmla="*/ 49 h 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 h="49">
                      <a:moveTo>
                        <a:pt x="2" y="47"/>
                      </a:moveTo>
                      <a:lnTo>
                        <a:pt x="9" y="43"/>
                      </a:lnTo>
                      <a:lnTo>
                        <a:pt x="13" y="39"/>
                      </a:lnTo>
                      <a:lnTo>
                        <a:pt x="18" y="34"/>
                      </a:lnTo>
                      <a:lnTo>
                        <a:pt x="22" y="28"/>
                      </a:lnTo>
                      <a:lnTo>
                        <a:pt x="25" y="22"/>
                      </a:lnTo>
                      <a:lnTo>
                        <a:pt x="28" y="16"/>
                      </a:lnTo>
                      <a:lnTo>
                        <a:pt x="31" y="9"/>
                      </a:lnTo>
                      <a:lnTo>
                        <a:pt x="34" y="2"/>
                      </a:lnTo>
                      <a:lnTo>
                        <a:pt x="34" y="1"/>
                      </a:lnTo>
                      <a:lnTo>
                        <a:pt x="34" y="0"/>
                      </a:lnTo>
                      <a:lnTo>
                        <a:pt x="33" y="0"/>
                      </a:lnTo>
                      <a:lnTo>
                        <a:pt x="32" y="0"/>
                      </a:lnTo>
                      <a:lnTo>
                        <a:pt x="32" y="1"/>
                      </a:lnTo>
                      <a:lnTo>
                        <a:pt x="29" y="7"/>
                      </a:lnTo>
                      <a:lnTo>
                        <a:pt x="26" y="13"/>
                      </a:lnTo>
                      <a:lnTo>
                        <a:pt x="22" y="20"/>
                      </a:lnTo>
                      <a:lnTo>
                        <a:pt x="19" y="26"/>
                      </a:lnTo>
                      <a:lnTo>
                        <a:pt x="15" y="31"/>
                      </a:lnTo>
                      <a:lnTo>
                        <a:pt x="11" y="36"/>
                      </a:lnTo>
                      <a:lnTo>
                        <a:pt x="6" y="41"/>
                      </a:lnTo>
                      <a:lnTo>
                        <a:pt x="0" y="45"/>
                      </a:lnTo>
                      <a:lnTo>
                        <a:pt x="0" y="46"/>
                      </a:lnTo>
                      <a:lnTo>
                        <a:pt x="0" y="47"/>
                      </a:lnTo>
                      <a:lnTo>
                        <a:pt x="1" y="47"/>
                      </a:lnTo>
                      <a:lnTo>
                        <a:pt x="1" y="48"/>
                      </a:lnTo>
                      <a:lnTo>
                        <a:pt x="2" y="48"/>
                      </a:lnTo>
                      <a:lnTo>
                        <a:pt x="2" y="47"/>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90" name="Freeform 123"/>
                <p:cNvSpPr>
                  <a:spLocks/>
                </p:cNvSpPr>
                <p:nvPr/>
              </p:nvSpPr>
              <p:spPr bwMode="auto">
                <a:xfrm>
                  <a:off x="457" y="3109"/>
                  <a:ext cx="134" cy="36"/>
                </a:xfrm>
                <a:custGeom>
                  <a:avLst/>
                  <a:gdLst>
                    <a:gd name="T0" fmla="*/ 7 w 134"/>
                    <a:gd name="T1" fmla="*/ 31 h 36"/>
                    <a:gd name="T2" fmla="*/ 11 w 134"/>
                    <a:gd name="T3" fmla="*/ 24 h 36"/>
                    <a:gd name="T4" fmla="*/ 17 w 134"/>
                    <a:gd name="T5" fmla="*/ 18 h 36"/>
                    <a:gd name="T6" fmla="*/ 22 w 134"/>
                    <a:gd name="T7" fmla="*/ 11 h 36"/>
                    <a:gd name="T8" fmla="*/ 29 w 134"/>
                    <a:gd name="T9" fmla="*/ 3 h 36"/>
                    <a:gd name="T10" fmla="*/ 30 w 134"/>
                    <a:gd name="T11" fmla="*/ 5 h 36"/>
                    <a:gd name="T12" fmla="*/ 43 w 134"/>
                    <a:gd name="T13" fmla="*/ 9 h 36"/>
                    <a:gd name="T14" fmla="*/ 56 w 134"/>
                    <a:gd name="T15" fmla="*/ 14 h 36"/>
                    <a:gd name="T16" fmla="*/ 70 w 134"/>
                    <a:gd name="T17" fmla="*/ 19 h 36"/>
                    <a:gd name="T18" fmla="*/ 83 w 134"/>
                    <a:gd name="T19" fmla="*/ 21 h 36"/>
                    <a:gd name="T20" fmla="*/ 89 w 134"/>
                    <a:gd name="T21" fmla="*/ 20 h 36"/>
                    <a:gd name="T22" fmla="*/ 96 w 134"/>
                    <a:gd name="T23" fmla="*/ 18 h 36"/>
                    <a:gd name="T24" fmla="*/ 102 w 134"/>
                    <a:gd name="T25" fmla="*/ 16 h 36"/>
                    <a:gd name="T26" fmla="*/ 110 w 134"/>
                    <a:gd name="T27" fmla="*/ 14 h 36"/>
                    <a:gd name="T28" fmla="*/ 114 w 134"/>
                    <a:gd name="T29" fmla="*/ 13 h 36"/>
                    <a:gd name="T30" fmla="*/ 120 w 134"/>
                    <a:gd name="T31" fmla="*/ 13 h 36"/>
                    <a:gd name="T32" fmla="*/ 125 w 134"/>
                    <a:gd name="T33" fmla="*/ 15 h 36"/>
                    <a:gd name="T34" fmla="*/ 130 w 134"/>
                    <a:gd name="T35" fmla="*/ 18 h 36"/>
                    <a:gd name="T36" fmla="*/ 131 w 134"/>
                    <a:gd name="T37" fmla="*/ 18 h 36"/>
                    <a:gd name="T38" fmla="*/ 133 w 134"/>
                    <a:gd name="T39" fmla="*/ 17 h 36"/>
                    <a:gd name="T40" fmla="*/ 132 w 134"/>
                    <a:gd name="T41" fmla="*/ 16 h 36"/>
                    <a:gd name="T42" fmla="*/ 120 w 134"/>
                    <a:gd name="T43" fmla="*/ 11 h 36"/>
                    <a:gd name="T44" fmla="*/ 107 w 134"/>
                    <a:gd name="T45" fmla="*/ 12 h 36"/>
                    <a:gd name="T46" fmla="*/ 94 w 134"/>
                    <a:gd name="T47" fmla="*/ 16 h 36"/>
                    <a:gd name="T48" fmla="*/ 81 w 134"/>
                    <a:gd name="T49" fmla="*/ 17 h 36"/>
                    <a:gd name="T50" fmla="*/ 70 w 134"/>
                    <a:gd name="T51" fmla="*/ 16 h 36"/>
                    <a:gd name="T52" fmla="*/ 58 w 134"/>
                    <a:gd name="T53" fmla="*/ 12 h 36"/>
                    <a:gd name="T54" fmla="*/ 47 w 134"/>
                    <a:gd name="T55" fmla="*/ 7 h 36"/>
                    <a:gd name="T56" fmla="*/ 35 w 134"/>
                    <a:gd name="T57" fmla="*/ 2 h 36"/>
                    <a:gd name="T58" fmla="*/ 28 w 134"/>
                    <a:gd name="T59" fmla="*/ 0 h 36"/>
                    <a:gd name="T60" fmla="*/ 27 w 134"/>
                    <a:gd name="T61" fmla="*/ 1 h 36"/>
                    <a:gd name="T62" fmla="*/ 21 w 134"/>
                    <a:gd name="T63" fmla="*/ 6 h 36"/>
                    <a:gd name="T64" fmla="*/ 17 w 134"/>
                    <a:gd name="T65" fmla="*/ 12 h 36"/>
                    <a:gd name="T66" fmla="*/ 11 w 134"/>
                    <a:gd name="T67" fmla="*/ 19 h 36"/>
                    <a:gd name="T68" fmla="*/ 6 w 134"/>
                    <a:gd name="T69" fmla="*/ 26 h 36"/>
                    <a:gd name="T70" fmla="*/ 0 w 134"/>
                    <a:gd name="T71" fmla="*/ 33 h 36"/>
                    <a:gd name="T72" fmla="*/ 0 w 134"/>
                    <a:gd name="T73" fmla="*/ 34 h 36"/>
                    <a:gd name="T74" fmla="*/ 2 w 134"/>
                    <a:gd name="T75" fmla="*/ 35 h 36"/>
                    <a:gd name="T76" fmla="*/ 4 w 134"/>
                    <a:gd name="T77" fmla="*/ 34 h 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4"/>
                    <a:gd name="T118" fmla="*/ 0 h 36"/>
                    <a:gd name="T119" fmla="*/ 134 w 134"/>
                    <a:gd name="T120" fmla="*/ 36 h 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4" h="36">
                      <a:moveTo>
                        <a:pt x="4" y="34"/>
                      </a:moveTo>
                      <a:lnTo>
                        <a:pt x="7" y="31"/>
                      </a:lnTo>
                      <a:lnTo>
                        <a:pt x="8" y="28"/>
                      </a:lnTo>
                      <a:lnTo>
                        <a:pt x="11" y="24"/>
                      </a:lnTo>
                      <a:lnTo>
                        <a:pt x="14" y="21"/>
                      </a:lnTo>
                      <a:lnTo>
                        <a:pt x="17" y="18"/>
                      </a:lnTo>
                      <a:lnTo>
                        <a:pt x="20" y="14"/>
                      </a:lnTo>
                      <a:lnTo>
                        <a:pt x="22" y="11"/>
                      </a:lnTo>
                      <a:lnTo>
                        <a:pt x="25" y="8"/>
                      </a:lnTo>
                      <a:lnTo>
                        <a:pt x="29" y="3"/>
                      </a:lnTo>
                      <a:lnTo>
                        <a:pt x="27" y="3"/>
                      </a:lnTo>
                      <a:lnTo>
                        <a:pt x="30" y="5"/>
                      </a:lnTo>
                      <a:lnTo>
                        <a:pt x="36" y="6"/>
                      </a:lnTo>
                      <a:lnTo>
                        <a:pt x="43" y="9"/>
                      </a:lnTo>
                      <a:lnTo>
                        <a:pt x="49" y="12"/>
                      </a:lnTo>
                      <a:lnTo>
                        <a:pt x="56" y="14"/>
                      </a:lnTo>
                      <a:lnTo>
                        <a:pt x="62" y="17"/>
                      </a:lnTo>
                      <a:lnTo>
                        <a:pt x="70" y="19"/>
                      </a:lnTo>
                      <a:lnTo>
                        <a:pt x="76" y="20"/>
                      </a:lnTo>
                      <a:lnTo>
                        <a:pt x="83" y="21"/>
                      </a:lnTo>
                      <a:lnTo>
                        <a:pt x="86" y="21"/>
                      </a:lnTo>
                      <a:lnTo>
                        <a:pt x="89" y="20"/>
                      </a:lnTo>
                      <a:lnTo>
                        <a:pt x="93" y="19"/>
                      </a:lnTo>
                      <a:lnTo>
                        <a:pt x="96" y="18"/>
                      </a:lnTo>
                      <a:lnTo>
                        <a:pt x="100" y="17"/>
                      </a:lnTo>
                      <a:lnTo>
                        <a:pt x="102" y="16"/>
                      </a:lnTo>
                      <a:lnTo>
                        <a:pt x="106" y="15"/>
                      </a:lnTo>
                      <a:lnTo>
                        <a:pt x="110" y="14"/>
                      </a:lnTo>
                      <a:lnTo>
                        <a:pt x="113" y="13"/>
                      </a:lnTo>
                      <a:lnTo>
                        <a:pt x="114" y="13"/>
                      </a:lnTo>
                      <a:lnTo>
                        <a:pt x="117" y="13"/>
                      </a:lnTo>
                      <a:lnTo>
                        <a:pt x="120" y="13"/>
                      </a:lnTo>
                      <a:lnTo>
                        <a:pt x="123" y="14"/>
                      </a:lnTo>
                      <a:lnTo>
                        <a:pt x="125" y="15"/>
                      </a:lnTo>
                      <a:lnTo>
                        <a:pt x="127" y="16"/>
                      </a:lnTo>
                      <a:lnTo>
                        <a:pt x="130" y="18"/>
                      </a:lnTo>
                      <a:lnTo>
                        <a:pt x="131" y="19"/>
                      </a:lnTo>
                      <a:lnTo>
                        <a:pt x="131" y="18"/>
                      </a:lnTo>
                      <a:lnTo>
                        <a:pt x="132" y="18"/>
                      </a:lnTo>
                      <a:lnTo>
                        <a:pt x="133" y="17"/>
                      </a:lnTo>
                      <a:lnTo>
                        <a:pt x="133" y="16"/>
                      </a:lnTo>
                      <a:lnTo>
                        <a:pt x="132" y="16"/>
                      </a:lnTo>
                      <a:lnTo>
                        <a:pt x="126" y="12"/>
                      </a:lnTo>
                      <a:lnTo>
                        <a:pt x="120" y="11"/>
                      </a:lnTo>
                      <a:lnTo>
                        <a:pt x="113" y="11"/>
                      </a:lnTo>
                      <a:lnTo>
                        <a:pt x="107" y="12"/>
                      </a:lnTo>
                      <a:lnTo>
                        <a:pt x="100" y="13"/>
                      </a:lnTo>
                      <a:lnTo>
                        <a:pt x="94" y="16"/>
                      </a:lnTo>
                      <a:lnTo>
                        <a:pt x="87" y="16"/>
                      </a:lnTo>
                      <a:lnTo>
                        <a:pt x="81" y="17"/>
                      </a:lnTo>
                      <a:lnTo>
                        <a:pt x="75" y="17"/>
                      </a:lnTo>
                      <a:lnTo>
                        <a:pt x="70" y="16"/>
                      </a:lnTo>
                      <a:lnTo>
                        <a:pt x="64" y="14"/>
                      </a:lnTo>
                      <a:lnTo>
                        <a:pt x="58" y="12"/>
                      </a:lnTo>
                      <a:lnTo>
                        <a:pt x="52" y="9"/>
                      </a:lnTo>
                      <a:lnTo>
                        <a:pt x="47" y="7"/>
                      </a:lnTo>
                      <a:lnTo>
                        <a:pt x="41" y="5"/>
                      </a:lnTo>
                      <a:lnTo>
                        <a:pt x="35" y="2"/>
                      </a:lnTo>
                      <a:lnTo>
                        <a:pt x="29" y="0"/>
                      </a:lnTo>
                      <a:lnTo>
                        <a:pt x="28" y="0"/>
                      </a:lnTo>
                      <a:lnTo>
                        <a:pt x="27" y="0"/>
                      </a:lnTo>
                      <a:lnTo>
                        <a:pt x="27" y="1"/>
                      </a:lnTo>
                      <a:lnTo>
                        <a:pt x="26" y="1"/>
                      </a:lnTo>
                      <a:lnTo>
                        <a:pt x="21" y="6"/>
                      </a:lnTo>
                      <a:lnTo>
                        <a:pt x="20" y="9"/>
                      </a:lnTo>
                      <a:lnTo>
                        <a:pt x="17" y="12"/>
                      </a:lnTo>
                      <a:lnTo>
                        <a:pt x="14" y="16"/>
                      </a:lnTo>
                      <a:lnTo>
                        <a:pt x="11" y="19"/>
                      </a:lnTo>
                      <a:lnTo>
                        <a:pt x="8" y="23"/>
                      </a:lnTo>
                      <a:lnTo>
                        <a:pt x="6" y="26"/>
                      </a:lnTo>
                      <a:lnTo>
                        <a:pt x="3" y="30"/>
                      </a:lnTo>
                      <a:lnTo>
                        <a:pt x="0" y="33"/>
                      </a:lnTo>
                      <a:lnTo>
                        <a:pt x="0" y="34"/>
                      </a:lnTo>
                      <a:lnTo>
                        <a:pt x="1" y="35"/>
                      </a:lnTo>
                      <a:lnTo>
                        <a:pt x="2" y="35"/>
                      </a:lnTo>
                      <a:lnTo>
                        <a:pt x="3" y="35"/>
                      </a:lnTo>
                      <a:lnTo>
                        <a:pt x="4" y="34"/>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91" name="Freeform 124"/>
                <p:cNvSpPr>
                  <a:spLocks/>
                </p:cNvSpPr>
                <p:nvPr/>
              </p:nvSpPr>
              <p:spPr bwMode="auto">
                <a:xfrm>
                  <a:off x="557" y="3127"/>
                  <a:ext cx="46" cy="26"/>
                </a:xfrm>
                <a:custGeom>
                  <a:avLst/>
                  <a:gdLst>
                    <a:gd name="T0" fmla="*/ 1 w 46"/>
                    <a:gd name="T1" fmla="*/ 3 h 26"/>
                    <a:gd name="T2" fmla="*/ 7 w 46"/>
                    <a:gd name="T3" fmla="*/ 6 h 26"/>
                    <a:gd name="T4" fmla="*/ 11 w 46"/>
                    <a:gd name="T5" fmla="*/ 9 h 26"/>
                    <a:gd name="T6" fmla="*/ 16 w 46"/>
                    <a:gd name="T7" fmla="*/ 11 h 26"/>
                    <a:gd name="T8" fmla="*/ 21 w 46"/>
                    <a:gd name="T9" fmla="*/ 14 h 26"/>
                    <a:gd name="T10" fmla="*/ 26 w 46"/>
                    <a:gd name="T11" fmla="*/ 17 h 26"/>
                    <a:gd name="T12" fmla="*/ 32 w 46"/>
                    <a:gd name="T13" fmla="*/ 20 h 26"/>
                    <a:gd name="T14" fmla="*/ 37 w 46"/>
                    <a:gd name="T15" fmla="*/ 23 h 26"/>
                    <a:gd name="T16" fmla="*/ 43 w 46"/>
                    <a:gd name="T17" fmla="*/ 24 h 26"/>
                    <a:gd name="T18" fmla="*/ 43 w 46"/>
                    <a:gd name="T19" fmla="*/ 25 h 26"/>
                    <a:gd name="T20" fmla="*/ 43 w 46"/>
                    <a:gd name="T21" fmla="*/ 25 h 26"/>
                    <a:gd name="T22" fmla="*/ 44 w 46"/>
                    <a:gd name="T23" fmla="*/ 24 h 26"/>
                    <a:gd name="T24" fmla="*/ 45 w 46"/>
                    <a:gd name="T25" fmla="*/ 24 h 26"/>
                    <a:gd name="T26" fmla="*/ 45 w 46"/>
                    <a:gd name="T27" fmla="*/ 23 h 26"/>
                    <a:gd name="T28" fmla="*/ 44 w 46"/>
                    <a:gd name="T29" fmla="*/ 22 h 26"/>
                    <a:gd name="T30" fmla="*/ 38 w 46"/>
                    <a:gd name="T31" fmla="*/ 20 h 26"/>
                    <a:gd name="T32" fmla="*/ 33 w 46"/>
                    <a:gd name="T33" fmla="*/ 17 h 26"/>
                    <a:gd name="T34" fmla="*/ 28 w 46"/>
                    <a:gd name="T35" fmla="*/ 14 h 26"/>
                    <a:gd name="T36" fmla="*/ 23 w 46"/>
                    <a:gd name="T37" fmla="*/ 11 h 26"/>
                    <a:gd name="T38" fmla="*/ 18 w 46"/>
                    <a:gd name="T39" fmla="*/ 9 h 26"/>
                    <a:gd name="T40" fmla="*/ 13 w 46"/>
                    <a:gd name="T41" fmla="*/ 6 h 26"/>
                    <a:gd name="T42" fmla="*/ 8 w 46"/>
                    <a:gd name="T43" fmla="*/ 3 h 26"/>
                    <a:gd name="T44" fmla="*/ 3 w 46"/>
                    <a:gd name="T45" fmla="*/ 1 h 26"/>
                    <a:gd name="T46" fmla="*/ 2 w 46"/>
                    <a:gd name="T47" fmla="*/ 1 h 26"/>
                    <a:gd name="T48" fmla="*/ 2 w 46"/>
                    <a:gd name="T49" fmla="*/ 0 h 26"/>
                    <a:gd name="T50" fmla="*/ 2 w 46"/>
                    <a:gd name="T51" fmla="*/ 0 h 26"/>
                    <a:gd name="T52" fmla="*/ 1 w 46"/>
                    <a:gd name="T53" fmla="*/ 1 h 26"/>
                    <a:gd name="T54" fmla="*/ 0 w 46"/>
                    <a:gd name="T55" fmla="*/ 1 h 26"/>
                    <a:gd name="T56" fmla="*/ 0 w 46"/>
                    <a:gd name="T57" fmla="*/ 2 h 26"/>
                    <a:gd name="T58" fmla="*/ 1 w 46"/>
                    <a:gd name="T59" fmla="*/ 3 h 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
                    <a:gd name="T91" fmla="*/ 0 h 26"/>
                    <a:gd name="T92" fmla="*/ 46 w 46"/>
                    <a:gd name="T93" fmla="*/ 26 h 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 h="26">
                      <a:moveTo>
                        <a:pt x="1" y="3"/>
                      </a:moveTo>
                      <a:lnTo>
                        <a:pt x="7" y="6"/>
                      </a:lnTo>
                      <a:lnTo>
                        <a:pt x="11" y="9"/>
                      </a:lnTo>
                      <a:lnTo>
                        <a:pt x="16" y="11"/>
                      </a:lnTo>
                      <a:lnTo>
                        <a:pt x="21" y="14"/>
                      </a:lnTo>
                      <a:lnTo>
                        <a:pt x="26" y="17"/>
                      </a:lnTo>
                      <a:lnTo>
                        <a:pt x="32" y="20"/>
                      </a:lnTo>
                      <a:lnTo>
                        <a:pt x="37" y="23"/>
                      </a:lnTo>
                      <a:lnTo>
                        <a:pt x="43" y="24"/>
                      </a:lnTo>
                      <a:lnTo>
                        <a:pt x="43" y="25"/>
                      </a:lnTo>
                      <a:lnTo>
                        <a:pt x="44" y="24"/>
                      </a:lnTo>
                      <a:lnTo>
                        <a:pt x="45" y="24"/>
                      </a:lnTo>
                      <a:lnTo>
                        <a:pt x="45" y="23"/>
                      </a:lnTo>
                      <a:lnTo>
                        <a:pt x="44" y="22"/>
                      </a:lnTo>
                      <a:lnTo>
                        <a:pt x="38" y="20"/>
                      </a:lnTo>
                      <a:lnTo>
                        <a:pt x="33" y="17"/>
                      </a:lnTo>
                      <a:lnTo>
                        <a:pt x="28" y="14"/>
                      </a:lnTo>
                      <a:lnTo>
                        <a:pt x="23" y="11"/>
                      </a:lnTo>
                      <a:lnTo>
                        <a:pt x="18" y="9"/>
                      </a:lnTo>
                      <a:lnTo>
                        <a:pt x="13" y="6"/>
                      </a:lnTo>
                      <a:lnTo>
                        <a:pt x="8" y="3"/>
                      </a:lnTo>
                      <a:lnTo>
                        <a:pt x="3" y="1"/>
                      </a:lnTo>
                      <a:lnTo>
                        <a:pt x="2" y="1"/>
                      </a:lnTo>
                      <a:lnTo>
                        <a:pt x="2" y="0"/>
                      </a:lnTo>
                      <a:lnTo>
                        <a:pt x="1" y="1"/>
                      </a:lnTo>
                      <a:lnTo>
                        <a:pt x="0" y="1"/>
                      </a:lnTo>
                      <a:lnTo>
                        <a:pt x="0" y="2"/>
                      </a:lnTo>
                      <a:lnTo>
                        <a:pt x="1" y="3"/>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92" name="Freeform 125"/>
                <p:cNvSpPr>
                  <a:spLocks/>
                </p:cNvSpPr>
                <p:nvPr/>
              </p:nvSpPr>
              <p:spPr bwMode="auto">
                <a:xfrm>
                  <a:off x="349" y="3113"/>
                  <a:ext cx="84" cy="57"/>
                </a:xfrm>
                <a:custGeom>
                  <a:avLst/>
                  <a:gdLst>
                    <a:gd name="T0" fmla="*/ 1 w 84"/>
                    <a:gd name="T1" fmla="*/ 3 h 57"/>
                    <a:gd name="T2" fmla="*/ 8 w 84"/>
                    <a:gd name="T3" fmla="*/ 7 h 57"/>
                    <a:gd name="T4" fmla="*/ 15 w 84"/>
                    <a:gd name="T5" fmla="*/ 9 h 57"/>
                    <a:gd name="T6" fmla="*/ 22 w 84"/>
                    <a:gd name="T7" fmla="*/ 13 h 57"/>
                    <a:gd name="T8" fmla="*/ 29 w 84"/>
                    <a:gd name="T9" fmla="*/ 15 h 57"/>
                    <a:gd name="T10" fmla="*/ 37 w 84"/>
                    <a:gd name="T11" fmla="*/ 18 h 57"/>
                    <a:gd name="T12" fmla="*/ 44 w 84"/>
                    <a:gd name="T13" fmla="*/ 20 h 57"/>
                    <a:gd name="T14" fmla="*/ 51 w 84"/>
                    <a:gd name="T15" fmla="*/ 24 h 57"/>
                    <a:gd name="T16" fmla="*/ 59 w 84"/>
                    <a:gd name="T17" fmla="*/ 26 h 57"/>
                    <a:gd name="T18" fmla="*/ 62 w 84"/>
                    <a:gd name="T19" fmla="*/ 27 h 57"/>
                    <a:gd name="T20" fmla="*/ 61 w 84"/>
                    <a:gd name="T21" fmla="*/ 26 h 57"/>
                    <a:gd name="T22" fmla="*/ 63 w 84"/>
                    <a:gd name="T23" fmla="*/ 30 h 57"/>
                    <a:gd name="T24" fmla="*/ 64 w 84"/>
                    <a:gd name="T25" fmla="*/ 34 h 57"/>
                    <a:gd name="T26" fmla="*/ 67 w 84"/>
                    <a:gd name="T27" fmla="*/ 36 h 57"/>
                    <a:gd name="T28" fmla="*/ 70 w 84"/>
                    <a:gd name="T29" fmla="*/ 39 h 57"/>
                    <a:gd name="T30" fmla="*/ 72 w 84"/>
                    <a:gd name="T31" fmla="*/ 42 h 57"/>
                    <a:gd name="T32" fmla="*/ 75 w 84"/>
                    <a:gd name="T33" fmla="*/ 44 h 57"/>
                    <a:gd name="T34" fmla="*/ 78 w 84"/>
                    <a:gd name="T35" fmla="*/ 47 h 57"/>
                    <a:gd name="T36" fmla="*/ 79 w 84"/>
                    <a:gd name="T37" fmla="*/ 50 h 57"/>
                    <a:gd name="T38" fmla="*/ 79 w 84"/>
                    <a:gd name="T39" fmla="*/ 54 h 57"/>
                    <a:gd name="T40" fmla="*/ 80 w 84"/>
                    <a:gd name="T41" fmla="*/ 55 h 57"/>
                    <a:gd name="T42" fmla="*/ 81 w 84"/>
                    <a:gd name="T43" fmla="*/ 55 h 57"/>
                    <a:gd name="T44" fmla="*/ 81 w 84"/>
                    <a:gd name="T45" fmla="*/ 56 h 57"/>
                    <a:gd name="T46" fmla="*/ 82 w 84"/>
                    <a:gd name="T47" fmla="*/ 56 h 57"/>
                    <a:gd name="T48" fmla="*/ 82 w 84"/>
                    <a:gd name="T49" fmla="*/ 55 h 57"/>
                    <a:gd name="T50" fmla="*/ 83 w 84"/>
                    <a:gd name="T51" fmla="*/ 55 h 57"/>
                    <a:gd name="T52" fmla="*/ 83 w 84"/>
                    <a:gd name="T53" fmla="*/ 54 h 57"/>
                    <a:gd name="T54" fmla="*/ 83 w 84"/>
                    <a:gd name="T55" fmla="*/ 53 h 57"/>
                    <a:gd name="T56" fmla="*/ 83 w 84"/>
                    <a:gd name="T57" fmla="*/ 53 h 57"/>
                    <a:gd name="T58" fmla="*/ 83 w 84"/>
                    <a:gd name="T59" fmla="*/ 52 h 57"/>
                    <a:gd name="T60" fmla="*/ 83 w 84"/>
                    <a:gd name="T61" fmla="*/ 51 h 57"/>
                    <a:gd name="T62" fmla="*/ 83 w 84"/>
                    <a:gd name="T63" fmla="*/ 50 h 57"/>
                    <a:gd name="T64" fmla="*/ 83 w 84"/>
                    <a:gd name="T65" fmla="*/ 49 h 57"/>
                    <a:gd name="T66" fmla="*/ 83 w 84"/>
                    <a:gd name="T67" fmla="*/ 48 h 57"/>
                    <a:gd name="T68" fmla="*/ 82 w 84"/>
                    <a:gd name="T69" fmla="*/ 48 h 57"/>
                    <a:gd name="T70" fmla="*/ 82 w 84"/>
                    <a:gd name="T71" fmla="*/ 47 h 57"/>
                    <a:gd name="T72" fmla="*/ 80 w 84"/>
                    <a:gd name="T73" fmla="*/ 45 h 57"/>
                    <a:gd name="T74" fmla="*/ 79 w 84"/>
                    <a:gd name="T75" fmla="*/ 42 h 57"/>
                    <a:gd name="T76" fmla="*/ 77 w 84"/>
                    <a:gd name="T77" fmla="*/ 42 h 57"/>
                    <a:gd name="T78" fmla="*/ 74 w 84"/>
                    <a:gd name="T79" fmla="*/ 40 h 57"/>
                    <a:gd name="T80" fmla="*/ 72 w 84"/>
                    <a:gd name="T81" fmla="*/ 38 h 57"/>
                    <a:gd name="T82" fmla="*/ 71 w 84"/>
                    <a:gd name="T83" fmla="*/ 36 h 57"/>
                    <a:gd name="T84" fmla="*/ 69 w 84"/>
                    <a:gd name="T85" fmla="*/ 34 h 57"/>
                    <a:gd name="T86" fmla="*/ 69 w 84"/>
                    <a:gd name="T87" fmla="*/ 31 h 57"/>
                    <a:gd name="T88" fmla="*/ 64 w 84"/>
                    <a:gd name="T89" fmla="*/ 25 h 57"/>
                    <a:gd name="T90" fmla="*/ 63 w 84"/>
                    <a:gd name="T91" fmla="*/ 24 h 57"/>
                    <a:gd name="T92" fmla="*/ 57 w 84"/>
                    <a:gd name="T93" fmla="*/ 22 h 57"/>
                    <a:gd name="T94" fmla="*/ 51 w 84"/>
                    <a:gd name="T95" fmla="*/ 20 h 57"/>
                    <a:gd name="T96" fmla="*/ 44 w 84"/>
                    <a:gd name="T97" fmla="*/ 17 h 57"/>
                    <a:gd name="T98" fmla="*/ 37 w 84"/>
                    <a:gd name="T99" fmla="*/ 14 h 57"/>
                    <a:gd name="T100" fmla="*/ 29 w 84"/>
                    <a:gd name="T101" fmla="*/ 11 h 57"/>
                    <a:gd name="T102" fmla="*/ 23 w 84"/>
                    <a:gd name="T103" fmla="*/ 8 h 57"/>
                    <a:gd name="T104" fmla="*/ 16 w 84"/>
                    <a:gd name="T105" fmla="*/ 6 h 57"/>
                    <a:gd name="T106" fmla="*/ 9 w 84"/>
                    <a:gd name="T107" fmla="*/ 3 h 57"/>
                    <a:gd name="T108" fmla="*/ 3 w 84"/>
                    <a:gd name="T109" fmla="*/ 0 h 57"/>
                    <a:gd name="T110" fmla="*/ 2 w 84"/>
                    <a:gd name="T111" fmla="*/ 0 h 57"/>
                    <a:gd name="T112" fmla="*/ 1 w 84"/>
                    <a:gd name="T113" fmla="*/ 0 h 57"/>
                    <a:gd name="T114" fmla="*/ 0 w 84"/>
                    <a:gd name="T115" fmla="*/ 1 h 57"/>
                    <a:gd name="T116" fmla="*/ 0 w 84"/>
                    <a:gd name="T117" fmla="*/ 2 h 57"/>
                    <a:gd name="T118" fmla="*/ 0 w 84"/>
                    <a:gd name="T119" fmla="*/ 3 h 57"/>
                    <a:gd name="T120" fmla="*/ 0 w 84"/>
                    <a:gd name="T121" fmla="*/ 3 h 57"/>
                    <a:gd name="T122" fmla="*/ 1 w 84"/>
                    <a:gd name="T123" fmla="*/ 3 h 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57"/>
                    <a:gd name="T188" fmla="*/ 84 w 84"/>
                    <a:gd name="T189" fmla="*/ 57 h 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57">
                      <a:moveTo>
                        <a:pt x="1" y="3"/>
                      </a:moveTo>
                      <a:lnTo>
                        <a:pt x="8" y="7"/>
                      </a:lnTo>
                      <a:lnTo>
                        <a:pt x="15" y="9"/>
                      </a:lnTo>
                      <a:lnTo>
                        <a:pt x="22" y="13"/>
                      </a:lnTo>
                      <a:lnTo>
                        <a:pt x="29" y="15"/>
                      </a:lnTo>
                      <a:lnTo>
                        <a:pt x="37" y="18"/>
                      </a:lnTo>
                      <a:lnTo>
                        <a:pt x="44" y="20"/>
                      </a:lnTo>
                      <a:lnTo>
                        <a:pt x="51" y="24"/>
                      </a:lnTo>
                      <a:lnTo>
                        <a:pt x="59" y="26"/>
                      </a:lnTo>
                      <a:lnTo>
                        <a:pt x="62" y="27"/>
                      </a:lnTo>
                      <a:lnTo>
                        <a:pt x="61" y="26"/>
                      </a:lnTo>
                      <a:lnTo>
                        <a:pt x="63" y="30"/>
                      </a:lnTo>
                      <a:lnTo>
                        <a:pt x="64" y="34"/>
                      </a:lnTo>
                      <a:lnTo>
                        <a:pt x="67" y="36"/>
                      </a:lnTo>
                      <a:lnTo>
                        <a:pt x="70" y="39"/>
                      </a:lnTo>
                      <a:lnTo>
                        <a:pt x="72" y="42"/>
                      </a:lnTo>
                      <a:lnTo>
                        <a:pt x="75" y="44"/>
                      </a:lnTo>
                      <a:lnTo>
                        <a:pt x="78" y="47"/>
                      </a:lnTo>
                      <a:lnTo>
                        <a:pt x="79" y="50"/>
                      </a:lnTo>
                      <a:lnTo>
                        <a:pt x="79" y="54"/>
                      </a:lnTo>
                      <a:lnTo>
                        <a:pt x="80" y="55"/>
                      </a:lnTo>
                      <a:lnTo>
                        <a:pt x="81" y="55"/>
                      </a:lnTo>
                      <a:lnTo>
                        <a:pt x="81" y="56"/>
                      </a:lnTo>
                      <a:lnTo>
                        <a:pt x="82" y="56"/>
                      </a:lnTo>
                      <a:lnTo>
                        <a:pt x="82" y="55"/>
                      </a:lnTo>
                      <a:lnTo>
                        <a:pt x="83" y="55"/>
                      </a:lnTo>
                      <a:lnTo>
                        <a:pt x="83" y="54"/>
                      </a:lnTo>
                      <a:lnTo>
                        <a:pt x="83" y="53"/>
                      </a:lnTo>
                      <a:lnTo>
                        <a:pt x="83" y="52"/>
                      </a:lnTo>
                      <a:lnTo>
                        <a:pt x="83" y="51"/>
                      </a:lnTo>
                      <a:lnTo>
                        <a:pt x="83" y="50"/>
                      </a:lnTo>
                      <a:lnTo>
                        <a:pt x="83" y="49"/>
                      </a:lnTo>
                      <a:lnTo>
                        <a:pt x="83" y="48"/>
                      </a:lnTo>
                      <a:lnTo>
                        <a:pt x="82" y="48"/>
                      </a:lnTo>
                      <a:lnTo>
                        <a:pt x="82" y="47"/>
                      </a:lnTo>
                      <a:lnTo>
                        <a:pt x="80" y="45"/>
                      </a:lnTo>
                      <a:lnTo>
                        <a:pt x="79" y="42"/>
                      </a:lnTo>
                      <a:lnTo>
                        <a:pt x="77" y="42"/>
                      </a:lnTo>
                      <a:lnTo>
                        <a:pt x="74" y="40"/>
                      </a:lnTo>
                      <a:lnTo>
                        <a:pt x="72" y="38"/>
                      </a:lnTo>
                      <a:lnTo>
                        <a:pt x="71" y="36"/>
                      </a:lnTo>
                      <a:lnTo>
                        <a:pt x="69" y="34"/>
                      </a:lnTo>
                      <a:lnTo>
                        <a:pt x="69" y="31"/>
                      </a:lnTo>
                      <a:lnTo>
                        <a:pt x="64" y="25"/>
                      </a:lnTo>
                      <a:lnTo>
                        <a:pt x="63" y="24"/>
                      </a:lnTo>
                      <a:lnTo>
                        <a:pt x="57" y="22"/>
                      </a:lnTo>
                      <a:lnTo>
                        <a:pt x="51" y="20"/>
                      </a:lnTo>
                      <a:lnTo>
                        <a:pt x="44" y="17"/>
                      </a:lnTo>
                      <a:lnTo>
                        <a:pt x="37" y="14"/>
                      </a:lnTo>
                      <a:lnTo>
                        <a:pt x="29" y="11"/>
                      </a:lnTo>
                      <a:lnTo>
                        <a:pt x="23" y="8"/>
                      </a:lnTo>
                      <a:lnTo>
                        <a:pt x="16" y="6"/>
                      </a:lnTo>
                      <a:lnTo>
                        <a:pt x="9" y="3"/>
                      </a:lnTo>
                      <a:lnTo>
                        <a:pt x="3" y="0"/>
                      </a:lnTo>
                      <a:lnTo>
                        <a:pt x="2" y="0"/>
                      </a:lnTo>
                      <a:lnTo>
                        <a:pt x="1" y="0"/>
                      </a:lnTo>
                      <a:lnTo>
                        <a:pt x="0" y="1"/>
                      </a:lnTo>
                      <a:lnTo>
                        <a:pt x="0" y="2"/>
                      </a:lnTo>
                      <a:lnTo>
                        <a:pt x="0" y="3"/>
                      </a:lnTo>
                      <a:lnTo>
                        <a:pt x="1" y="3"/>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93" name="Freeform 126"/>
                <p:cNvSpPr>
                  <a:spLocks/>
                </p:cNvSpPr>
                <p:nvPr/>
              </p:nvSpPr>
              <p:spPr bwMode="auto">
                <a:xfrm>
                  <a:off x="376" y="3147"/>
                  <a:ext cx="31" cy="20"/>
                </a:xfrm>
                <a:custGeom>
                  <a:avLst/>
                  <a:gdLst>
                    <a:gd name="T0" fmla="*/ 1 w 31"/>
                    <a:gd name="T1" fmla="*/ 3 h 20"/>
                    <a:gd name="T2" fmla="*/ 4 w 31"/>
                    <a:gd name="T3" fmla="*/ 5 h 20"/>
                    <a:gd name="T4" fmla="*/ 7 w 31"/>
                    <a:gd name="T5" fmla="*/ 7 h 20"/>
                    <a:gd name="T6" fmla="*/ 11 w 31"/>
                    <a:gd name="T7" fmla="*/ 9 h 20"/>
                    <a:gd name="T8" fmla="*/ 14 w 31"/>
                    <a:gd name="T9" fmla="*/ 10 h 20"/>
                    <a:gd name="T10" fmla="*/ 17 w 31"/>
                    <a:gd name="T11" fmla="*/ 12 h 20"/>
                    <a:gd name="T12" fmla="*/ 21 w 31"/>
                    <a:gd name="T13" fmla="*/ 14 h 20"/>
                    <a:gd name="T14" fmla="*/ 24 w 31"/>
                    <a:gd name="T15" fmla="*/ 16 h 20"/>
                    <a:gd name="T16" fmla="*/ 27 w 31"/>
                    <a:gd name="T17" fmla="*/ 19 h 20"/>
                    <a:gd name="T18" fmla="*/ 28 w 31"/>
                    <a:gd name="T19" fmla="*/ 19 h 20"/>
                    <a:gd name="T20" fmla="*/ 29 w 31"/>
                    <a:gd name="T21" fmla="*/ 19 h 20"/>
                    <a:gd name="T22" fmla="*/ 29 w 31"/>
                    <a:gd name="T23" fmla="*/ 19 h 20"/>
                    <a:gd name="T24" fmla="*/ 29 w 31"/>
                    <a:gd name="T25" fmla="*/ 18 h 20"/>
                    <a:gd name="T26" fmla="*/ 30 w 31"/>
                    <a:gd name="T27" fmla="*/ 18 h 20"/>
                    <a:gd name="T28" fmla="*/ 30 w 31"/>
                    <a:gd name="T29" fmla="*/ 18 h 20"/>
                    <a:gd name="T30" fmla="*/ 29 w 31"/>
                    <a:gd name="T31" fmla="*/ 17 h 20"/>
                    <a:gd name="T32" fmla="*/ 29 w 31"/>
                    <a:gd name="T33" fmla="*/ 16 h 20"/>
                    <a:gd name="T34" fmla="*/ 26 w 31"/>
                    <a:gd name="T35" fmla="*/ 14 h 20"/>
                    <a:gd name="T36" fmla="*/ 23 w 31"/>
                    <a:gd name="T37" fmla="*/ 12 h 20"/>
                    <a:gd name="T38" fmla="*/ 20 w 31"/>
                    <a:gd name="T39" fmla="*/ 10 h 20"/>
                    <a:gd name="T40" fmla="*/ 16 w 31"/>
                    <a:gd name="T41" fmla="*/ 9 h 20"/>
                    <a:gd name="T42" fmla="*/ 12 w 31"/>
                    <a:gd name="T43" fmla="*/ 7 h 20"/>
                    <a:gd name="T44" fmla="*/ 9 w 31"/>
                    <a:gd name="T45" fmla="*/ 5 h 20"/>
                    <a:gd name="T46" fmla="*/ 5 w 31"/>
                    <a:gd name="T47" fmla="*/ 3 h 20"/>
                    <a:gd name="T48" fmla="*/ 3 w 31"/>
                    <a:gd name="T49" fmla="*/ 1 h 20"/>
                    <a:gd name="T50" fmla="*/ 2 w 31"/>
                    <a:gd name="T51" fmla="*/ 1 h 20"/>
                    <a:gd name="T52" fmla="*/ 2 w 31"/>
                    <a:gd name="T53" fmla="*/ 0 h 20"/>
                    <a:gd name="T54" fmla="*/ 2 w 31"/>
                    <a:gd name="T55" fmla="*/ 0 h 20"/>
                    <a:gd name="T56" fmla="*/ 1 w 31"/>
                    <a:gd name="T57" fmla="*/ 0 h 20"/>
                    <a:gd name="T58" fmla="*/ 1 w 31"/>
                    <a:gd name="T59" fmla="*/ 1 h 20"/>
                    <a:gd name="T60" fmla="*/ 0 w 31"/>
                    <a:gd name="T61" fmla="*/ 1 h 20"/>
                    <a:gd name="T62" fmla="*/ 0 w 31"/>
                    <a:gd name="T63" fmla="*/ 2 h 20"/>
                    <a:gd name="T64" fmla="*/ 1 w 31"/>
                    <a:gd name="T65" fmla="*/ 3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20"/>
                    <a:gd name="T101" fmla="*/ 31 w 31"/>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20">
                      <a:moveTo>
                        <a:pt x="1" y="3"/>
                      </a:moveTo>
                      <a:lnTo>
                        <a:pt x="4" y="5"/>
                      </a:lnTo>
                      <a:lnTo>
                        <a:pt x="7" y="7"/>
                      </a:lnTo>
                      <a:lnTo>
                        <a:pt x="11" y="9"/>
                      </a:lnTo>
                      <a:lnTo>
                        <a:pt x="14" y="10"/>
                      </a:lnTo>
                      <a:lnTo>
                        <a:pt x="17" y="12"/>
                      </a:lnTo>
                      <a:lnTo>
                        <a:pt x="21" y="14"/>
                      </a:lnTo>
                      <a:lnTo>
                        <a:pt x="24" y="16"/>
                      </a:lnTo>
                      <a:lnTo>
                        <a:pt x="27" y="19"/>
                      </a:lnTo>
                      <a:lnTo>
                        <a:pt x="28" y="19"/>
                      </a:lnTo>
                      <a:lnTo>
                        <a:pt x="29" y="19"/>
                      </a:lnTo>
                      <a:lnTo>
                        <a:pt x="29" y="18"/>
                      </a:lnTo>
                      <a:lnTo>
                        <a:pt x="30" y="18"/>
                      </a:lnTo>
                      <a:lnTo>
                        <a:pt x="29" y="17"/>
                      </a:lnTo>
                      <a:lnTo>
                        <a:pt x="29" y="16"/>
                      </a:lnTo>
                      <a:lnTo>
                        <a:pt x="26" y="14"/>
                      </a:lnTo>
                      <a:lnTo>
                        <a:pt x="23" y="12"/>
                      </a:lnTo>
                      <a:lnTo>
                        <a:pt x="20" y="10"/>
                      </a:lnTo>
                      <a:lnTo>
                        <a:pt x="16" y="9"/>
                      </a:lnTo>
                      <a:lnTo>
                        <a:pt x="12" y="7"/>
                      </a:lnTo>
                      <a:lnTo>
                        <a:pt x="9" y="5"/>
                      </a:lnTo>
                      <a:lnTo>
                        <a:pt x="5" y="3"/>
                      </a:lnTo>
                      <a:lnTo>
                        <a:pt x="3" y="1"/>
                      </a:lnTo>
                      <a:lnTo>
                        <a:pt x="2" y="1"/>
                      </a:lnTo>
                      <a:lnTo>
                        <a:pt x="2" y="0"/>
                      </a:lnTo>
                      <a:lnTo>
                        <a:pt x="1" y="0"/>
                      </a:lnTo>
                      <a:lnTo>
                        <a:pt x="1" y="1"/>
                      </a:lnTo>
                      <a:lnTo>
                        <a:pt x="0" y="1"/>
                      </a:lnTo>
                      <a:lnTo>
                        <a:pt x="0" y="2"/>
                      </a:lnTo>
                      <a:lnTo>
                        <a:pt x="1" y="3"/>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94" name="Freeform 127"/>
                <p:cNvSpPr>
                  <a:spLocks/>
                </p:cNvSpPr>
                <p:nvPr/>
              </p:nvSpPr>
              <p:spPr bwMode="auto">
                <a:xfrm>
                  <a:off x="725" y="2764"/>
                  <a:ext cx="195" cy="120"/>
                </a:xfrm>
                <a:custGeom>
                  <a:avLst/>
                  <a:gdLst>
                    <a:gd name="T0" fmla="*/ 176 w 195"/>
                    <a:gd name="T1" fmla="*/ 1 h 120"/>
                    <a:gd name="T2" fmla="*/ 167 w 195"/>
                    <a:gd name="T3" fmla="*/ 5 h 120"/>
                    <a:gd name="T4" fmla="*/ 158 w 195"/>
                    <a:gd name="T5" fmla="*/ 7 h 120"/>
                    <a:gd name="T6" fmla="*/ 149 w 195"/>
                    <a:gd name="T7" fmla="*/ 11 h 120"/>
                    <a:gd name="T8" fmla="*/ 139 w 195"/>
                    <a:gd name="T9" fmla="*/ 15 h 120"/>
                    <a:gd name="T10" fmla="*/ 128 w 195"/>
                    <a:gd name="T11" fmla="*/ 23 h 120"/>
                    <a:gd name="T12" fmla="*/ 119 w 195"/>
                    <a:gd name="T13" fmla="*/ 31 h 120"/>
                    <a:gd name="T14" fmla="*/ 108 w 195"/>
                    <a:gd name="T15" fmla="*/ 39 h 120"/>
                    <a:gd name="T16" fmla="*/ 93 w 195"/>
                    <a:gd name="T17" fmla="*/ 45 h 120"/>
                    <a:gd name="T18" fmla="*/ 75 w 195"/>
                    <a:gd name="T19" fmla="*/ 50 h 120"/>
                    <a:gd name="T20" fmla="*/ 56 w 195"/>
                    <a:gd name="T21" fmla="*/ 54 h 120"/>
                    <a:gd name="T22" fmla="*/ 38 w 195"/>
                    <a:gd name="T23" fmla="*/ 60 h 120"/>
                    <a:gd name="T24" fmla="*/ 23 w 195"/>
                    <a:gd name="T25" fmla="*/ 66 h 120"/>
                    <a:gd name="T26" fmla="*/ 14 w 195"/>
                    <a:gd name="T27" fmla="*/ 76 h 120"/>
                    <a:gd name="T28" fmla="*/ 9 w 195"/>
                    <a:gd name="T29" fmla="*/ 89 h 120"/>
                    <a:gd name="T30" fmla="*/ 7 w 195"/>
                    <a:gd name="T31" fmla="*/ 101 h 120"/>
                    <a:gd name="T32" fmla="*/ 5 w 195"/>
                    <a:gd name="T33" fmla="*/ 110 h 120"/>
                    <a:gd name="T34" fmla="*/ 5 w 195"/>
                    <a:gd name="T35" fmla="*/ 112 h 120"/>
                    <a:gd name="T36" fmla="*/ 3 w 195"/>
                    <a:gd name="T37" fmla="*/ 113 h 120"/>
                    <a:gd name="T38" fmla="*/ 1 w 195"/>
                    <a:gd name="T39" fmla="*/ 114 h 120"/>
                    <a:gd name="T40" fmla="*/ 0 w 195"/>
                    <a:gd name="T41" fmla="*/ 116 h 120"/>
                    <a:gd name="T42" fmla="*/ 0 w 195"/>
                    <a:gd name="T43" fmla="*/ 118 h 120"/>
                    <a:gd name="T44" fmla="*/ 1 w 195"/>
                    <a:gd name="T45" fmla="*/ 119 h 120"/>
                    <a:gd name="T46" fmla="*/ 3 w 195"/>
                    <a:gd name="T47" fmla="*/ 119 h 120"/>
                    <a:gd name="T48" fmla="*/ 4 w 195"/>
                    <a:gd name="T49" fmla="*/ 118 h 120"/>
                    <a:gd name="T50" fmla="*/ 10 w 195"/>
                    <a:gd name="T51" fmla="*/ 106 h 120"/>
                    <a:gd name="T52" fmla="*/ 12 w 195"/>
                    <a:gd name="T53" fmla="*/ 92 h 120"/>
                    <a:gd name="T54" fmla="*/ 16 w 195"/>
                    <a:gd name="T55" fmla="*/ 79 h 120"/>
                    <a:gd name="T56" fmla="*/ 27 w 195"/>
                    <a:gd name="T57" fmla="*/ 69 h 120"/>
                    <a:gd name="T58" fmla="*/ 46 w 195"/>
                    <a:gd name="T59" fmla="*/ 62 h 120"/>
                    <a:gd name="T60" fmla="*/ 66 w 195"/>
                    <a:gd name="T61" fmla="*/ 56 h 120"/>
                    <a:gd name="T62" fmla="*/ 86 w 195"/>
                    <a:gd name="T63" fmla="*/ 52 h 120"/>
                    <a:gd name="T64" fmla="*/ 105 w 195"/>
                    <a:gd name="T65" fmla="*/ 45 h 120"/>
                    <a:gd name="T66" fmla="*/ 116 w 195"/>
                    <a:gd name="T67" fmla="*/ 39 h 120"/>
                    <a:gd name="T68" fmla="*/ 126 w 195"/>
                    <a:gd name="T69" fmla="*/ 30 h 120"/>
                    <a:gd name="T70" fmla="*/ 135 w 195"/>
                    <a:gd name="T71" fmla="*/ 23 h 120"/>
                    <a:gd name="T72" fmla="*/ 146 w 195"/>
                    <a:gd name="T73" fmla="*/ 17 h 120"/>
                    <a:gd name="T74" fmla="*/ 157 w 195"/>
                    <a:gd name="T75" fmla="*/ 14 h 120"/>
                    <a:gd name="T76" fmla="*/ 169 w 195"/>
                    <a:gd name="T77" fmla="*/ 13 h 120"/>
                    <a:gd name="T78" fmla="*/ 183 w 195"/>
                    <a:gd name="T79" fmla="*/ 11 h 120"/>
                    <a:gd name="T80" fmla="*/ 194 w 195"/>
                    <a:gd name="T81" fmla="*/ 9 h 120"/>
                    <a:gd name="T82" fmla="*/ 191 w 195"/>
                    <a:gd name="T83" fmla="*/ 7 h 120"/>
                    <a:gd name="T84" fmla="*/ 186 w 195"/>
                    <a:gd name="T85" fmla="*/ 5 h 120"/>
                    <a:gd name="T86" fmla="*/ 184 w 195"/>
                    <a:gd name="T87" fmla="*/ 2 h 120"/>
                    <a:gd name="T88" fmla="*/ 182 w 195"/>
                    <a:gd name="T89" fmla="*/ 0 h 1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5"/>
                    <a:gd name="T136" fmla="*/ 0 h 120"/>
                    <a:gd name="T137" fmla="*/ 195 w 195"/>
                    <a:gd name="T138" fmla="*/ 120 h 1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5" h="120">
                      <a:moveTo>
                        <a:pt x="181" y="0"/>
                      </a:moveTo>
                      <a:lnTo>
                        <a:pt x="176" y="1"/>
                      </a:lnTo>
                      <a:lnTo>
                        <a:pt x="171" y="3"/>
                      </a:lnTo>
                      <a:lnTo>
                        <a:pt x="167" y="5"/>
                      </a:lnTo>
                      <a:lnTo>
                        <a:pt x="163" y="6"/>
                      </a:lnTo>
                      <a:lnTo>
                        <a:pt x="158" y="7"/>
                      </a:lnTo>
                      <a:lnTo>
                        <a:pt x="154" y="9"/>
                      </a:lnTo>
                      <a:lnTo>
                        <a:pt x="149" y="11"/>
                      </a:lnTo>
                      <a:lnTo>
                        <a:pt x="146" y="13"/>
                      </a:lnTo>
                      <a:lnTo>
                        <a:pt x="139" y="15"/>
                      </a:lnTo>
                      <a:lnTo>
                        <a:pt x="134" y="18"/>
                      </a:lnTo>
                      <a:lnTo>
                        <a:pt x="128" y="23"/>
                      </a:lnTo>
                      <a:lnTo>
                        <a:pt x="124" y="27"/>
                      </a:lnTo>
                      <a:lnTo>
                        <a:pt x="119" y="31"/>
                      </a:lnTo>
                      <a:lnTo>
                        <a:pt x="113" y="35"/>
                      </a:lnTo>
                      <a:lnTo>
                        <a:pt x="108" y="39"/>
                      </a:lnTo>
                      <a:lnTo>
                        <a:pt x="103" y="42"/>
                      </a:lnTo>
                      <a:lnTo>
                        <a:pt x="93" y="45"/>
                      </a:lnTo>
                      <a:lnTo>
                        <a:pt x="85" y="48"/>
                      </a:lnTo>
                      <a:lnTo>
                        <a:pt x="75" y="50"/>
                      </a:lnTo>
                      <a:lnTo>
                        <a:pt x="66" y="53"/>
                      </a:lnTo>
                      <a:lnTo>
                        <a:pt x="56" y="54"/>
                      </a:lnTo>
                      <a:lnTo>
                        <a:pt x="47" y="57"/>
                      </a:lnTo>
                      <a:lnTo>
                        <a:pt x="38" y="60"/>
                      </a:lnTo>
                      <a:lnTo>
                        <a:pt x="29" y="64"/>
                      </a:lnTo>
                      <a:lnTo>
                        <a:pt x="23" y="66"/>
                      </a:lnTo>
                      <a:lnTo>
                        <a:pt x="18" y="71"/>
                      </a:lnTo>
                      <a:lnTo>
                        <a:pt x="14" y="76"/>
                      </a:lnTo>
                      <a:lnTo>
                        <a:pt x="11" y="82"/>
                      </a:lnTo>
                      <a:lnTo>
                        <a:pt x="9" y="89"/>
                      </a:lnTo>
                      <a:lnTo>
                        <a:pt x="8" y="95"/>
                      </a:lnTo>
                      <a:lnTo>
                        <a:pt x="7" y="101"/>
                      </a:lnTo>
                      <a:lnTo>
                        <a:pt x="6" y="108"/>
                      </a:lnTo>
                      <a:lnTo>
                        <a:pt x="5" y="110"/>
                      </a:lnTo>
                      <a:lnTo>
                        <a:pt x="5" y="111"/>
                      </a:lnTo>
                      <a:lnTo>
                        <a:pt x="5" y="112"/>
                      </a:lnTo>
                      <a:lnTo>
                        <a:pt x="4" y="113"/>
                      </a:lnTo>
                      <a:lnTo>
                        <a:pt x="3" y="113"/>
                      </a:lnTo>
                      <a:lnTo>
                        <a:pt x="2" y="114"/>
                      </a:lnTo>
                      <a:lnTo>
                        <a:pt x="1" y="114"/>
                      </a:lnTo>
                      <a:lnTo>
                        <a:pt x="0" y="115"/>
                      </a:lnTo>
                      <a:lnTo>
                        <a:pt x="0" y="116"/>
                      </a:lnTo>
                      <a:lnTo>
                        <a:pt x="0" y="117"/>
                      </a:lnTo>
                      <a:lnTo>
                        <a:pt x="0" y="118"/>
                      </a:lnTo>
                      <a:lnTo>
                        <a:pt x="1" y="118"/>
                      </a:lnTo>
                      <a:lnTo>
                        <a:pt x="1" y="119"/>
                      </a:lnTo>
                      <a:lnTo>
                        <a:pt x="2" y="119"/>
                      </a:lnTo>
                      <a:lnTo>
                        <a:pt x="3" y="119"/>
                      </a:lnTo>
                      <a:lnTo>
                        <a:pt x="3" y="118"/>
                      </a:lnTo>
                      <a:lnTo>
                        <a:pt x="4" y="118"/>
                      </a:lnTo>
                      <a:lnTo>
                        <a:pt x="8" y="112"/>
                      </a:lnTo>
                      <a:lnTo>
                        <a:pt x="10" y="106"/>
                      </a:lnTo>
                      <a:lnTo>
                        <a:pt x="10" y="99"/>
                      </a:lnTo>
                      <a:lnTo>
                        <a:pt x="12" y="92"/>
                      </a:lnTo>
                      <a:lnTo>
                        <a:pt x="13" y="86"/>
                      </a:lnTo>
                      <a:lnTo>
                        <a:pt x="16" y="79"/>
                      </a:lnTo>
                      <a:lnTo>
                        <a:pt x="20" y="74"/>
                      </a:lnTo>
                      <a:lnTo>
                        <a:pt x="27" y="69"/>
                      </a:lnTo>
                      <a:lnTo>
                        <a:pt x="36" y="65"/>
                      </a:lnTo>
                      <a:lnTo>
                        <a:pt x="46" y="62"/>
                      </a:lnTo>
                      <a:lnTo>
                        <a:pt x="55" y="59"/>
                      </a:lnTo>
                      <a:lnTo>
                        <a:pt x="66" y="56"/>
                      </a:lnTo>
                      <a:lnTo>
                        <a:pt x="75" y="54"/>
                      </a:lnTo>
                      <a:lnTo>
                        <a:pt x="86" y="52"/>
                      </a:lnTo>
                      <a:lnTo>
                        <a:pt x="95" y="49"/>
                      </a:lnTo>
                      <a:lnTo>
                        <a:pt x="105" y="45"/>
                      </a:lnTo>
                      <a:lnTo>
                        <a:pt x="110" y="42"/>
                      </a:lnTo>
                      <a:lnTo>
                        <a:pt x="116" y="39"/>
                      </a:lnTo>
                      <a:lnTo>
                        <a:pt x="121" y="35"/>
                      </a:lnTo>
                      <a:lnTo>
                        <a:pt x="126" y="30"/>
                      </a:lnTo>
                      <a:lnTo>
                        <a:pt x="130" y="27"/>
                      </a:lnTo>
                      <a:lnTo>
                        <a:pt x="135" y="23"/>
                      </a:lnTo>
                      <a:lnTo>
                        <a:pt x="140" y="19"/>
                      </a:lnTo>
                      <a:lnTo>
                        <a:pt x="146" y="17"/>
                      </a:lnTo>
                      <a:lnTo>
                        <a:pt x="150" y="15"/>
                      </a:lnTo>
                      <a:lnTo>
                        <a:pt x="157" y="14"/>
                      </a:lnTo>
                      <a:lnTo>
                        <a:pt x="163" y="14"/>
                      </a:lnTo>
                      <a:lnTo>
                        <a:pt x="169" y="13"/>
                      </a:lnTo>
                      <a:lnTo>
                        <a:pt x="177" y="12"/>
                      </a:lnTo>
                      <a:lnTo>
                        <a:pt x="183" y="11"/>
                      </a:lnTo>
                      <a:lnTo>
                        <a:pt x="189" y="11"/>
                      </a:lnTo>
                      <a:lnTo>
                        <a:pt x="194" y="9"/>
                      </a:lnTo>
                      <a:lnTo>
                        <a:pt x="193" y="8"/>
                      </a:lnTo>
                      <a:lnTo>
                        <a:pt x="191" y="7"/>
                      </a:lnTo>
                      <a:lnTo>
                        <a:pt x="189" y="6"/>
                      </a:lnTo>
                      <a:lnTo>
                        <a:pt x="186" y="5"/>
                      </a:lnTo>
                      <a:lnTo>
                        <a:pt x="184" y="3"/>
                      </a:lnTo>
                      <a:lnTo>
                        <a:pt x="184" y="2"/>
                      </a:lnTo>
                      <a:lnTo>
                        <a:pt x="183" y="1"/>
                      </a:lnTo>
                      <a:lnTo>
                        <a:pt x="182" y="0"/>
                      </a:lnTo>
                      <a:lnTo>
                        <a:pt x="181" y="0"/>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95" name="Freeform 128"/>
                <p:cNvSpPr>
                  <a:spLocks/>
                </p:cNvSpPr>
                <p:nvPr/>
              </p:nvSpPr>
              <p:spPr bwMode="auto">
                <a:xfrm>
                  <a:off x="752" y="2834"/>
                  <a:ext cx="28" cy="75"/>
                </a:xfrm>
                <a:custGeom>
                  <a:avLst/>
                  <a:gdLst>
                    <a:gd name="T0" fmla="*/ 24 w 28"/>
                    <a:gd name="T1" fmla="*/ 2 h 75"/>
                    <a:gd name="T2" fmla="*/ 22 w 28"/>
                    <a:gd name="T3" fmla="*/ 11 h 75"/>
                    <a:gd name="T4" fmla="*/ 20 w 28"/>
                    <a:gd name="T5" fmla="*/ 19 h 75"/>
                    <a:gd name="T6" fmla="*/ 18 w 28"/>
                    <a:gd name="T7" fmla="*/ 29 h 75"/>
                    <a:gd name="T8" fmla="*/ 15 w 28"/>
                    <a:gd name="T9" fmla="*/ 37 h 75"/>
                    <a:gd name="T10" fmla="*/ 12 w 28"/>
                    <a:gd name="T11" fmla="*/ 46 h 75"/>
                    <a:gd name="T12" fmla="*/ 9 w 28"/>
                    <a:gd name="T13" fmla="*/ 55 h 75"/>
                    <a:gd name="T14" fmla="*/ 5 w 28"/>
                    <a:gd name="T15" fmla="*/ 63 h 75"/>
                    <a:gd name="T16" fmla="*/ 1 w 28"/>
                    <a:gd name="T17" fmla="*/ 70 h 75"/>
                    <a:gd name="T18" fmla="*/ 0 w 28"/>
                    <a:gd name="T19" fmla="*/ 71 h 75"/>
                    <a:gd name="T20" fmla="*/ 0 w 28"/>
                    <a:gd name="T21" fmla="*/ 72 h 75"/>
                    <a:gd name="T22" fmla="*/ 1 w 28"/>
                    <a:gd name="T23" fmla="*/ 72 h 75"/>
                    <a:gd name="T24" fmla="*/ 1 w 28"/>
                    <a:gd name="T25" fmla="*/ 73 h 75"/>
                    <a:gd name="T26" fmla="*/ 1 w 28"/>
                    <a:gd name="T27" fmla="*/ 74 h 75"/>
                    <a:gd name="T28" fmla="*/ 2 w 28"/>
                    <a:gd name="T29" fmla="*/ 74 h 75"/>
                    <a:gd name="T30" fmla="*/ 2 w 28"/>
                    <a:gd name="T31" fmla="*/ 73 h 75"/>
                    <a:gd name="T32" fmla="*/ 3 w 28"/>
                    <a:gd name="T33" fmla="*/ 73 h 75"/>
                    <a:gd name="T34" fmla="*/ 7 w 28"/>
                    <a:gd name="T35" fmla="*/ 65 h 75"/>
                    <a:gd name="T36" fmla="*/ 12 w 28"/>
                    <a:gd name="T37" fmla="*/ 56 h 75"/>
                    <a:gd name="T38" fmla="*/ 15 w 28"/>
                    <a:gd name="T39" fmla="*/ 48 h 75"/>
                    <a:gd name="T40" fmla="*/ 18 w 28"/>
                    <a:gd name="T41" fmla="*/ 40 h 75"/>
                    <a:gd name="T42" fmla="*/ 20 w 28"/>
                    <a:gd name="T43" fmla="*/ 30 h 75"/>
                    <a:gd name="T44" fmla="*/ 23 w 28"/>
                    <a:gd name="T45" fmla="*/ 21 h 75"/>
                    <a:gd name="T46" fmla="*/ 25 w 28"/>
                    <a:gd name="T47" fmla="*/ 12 h 75"/>
                    <a:gd name="T48" fmla="*/ 27 w 28"/>
                    <a:gd name="T49" fmla="*/ 3 h 75"/>
                    <a:gd name="T50" fmla="*/ 27 w 28"/>
                    <a:gd name="T51" fmla="*/ 2 h 75"/>
                    <a:gd name="T52" fmla="*/ 27 w 28"/>
                    <a:gd name="T53" fmla="*/ 1 h 75"/>
                    <a:gd name="T54" fmla="*/ 26 w 28"/>
                    <a:gd name="T55" fmla="*/ 1 h 75"/>
                    <a:gd name="T56" fmla="*/ 26 w 28"/>
                    <a:gd name="T57" fmla="*/ 0 h 75"/>
                    <a:gd name="T58" fmla="*/ 26 w 28"/>
                    <a:gd name="T59" fmla="*/ 0 h 75"/>
                    <a:gd name="T60" fmla="*/ 25 w 28"/>
                    <a:gd name="T61" fmla="*/ 1 h 75"/>
                    <a:gd name="T62" fmla="*/ 24 w 28"/>
                    <a:gd name="T63" fmla="*/ 2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
                    <a:gd name="T97" fmla="*/ 0 h 75"/>
                    <a:gd name="T98" fmla="*/ 28 w 28"/>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 h="75">
                      <a:moveTo>
                        <a:pt x="24" y="2"/>
                      </a:moveTo>
                      <a:lnTo>
                        <a:pt x="22" y="11"/>
                      </a:lnTo>
                      <a:lnTo>
                        <a:pt x="20" y="19"/>
                      </a:lnTo>
                      <a:lnTo>
                        <a:pt x="18" y="29"/>
                      </a:lnTo>
                      <a:lnTo>
                        <a:pt x="15" y="37"/>
                      </a:lnTo>
                      <a:lnTo>
                        <a:pt x="12" y="46"/>
                      </a:lnTo>
                      <a:lnTo>
                        <a:pt x="9" y="55"/>
                      </a:lnTo>
                      <a:lnTo>
                        <a:pt x="5" y="63"/>
                      </a:lnTo>
                      <a:lnTo>
                        <a:pt x="1" y="70"/>
                      </a:lnTo>
                      <a:lnTo>
                        <a:pt x="0" y="71"/>
                      </a:lnTo>
                      <a:lnTo>
                        <a:pt x="0" y="72"/>
                      </a:lnTo>
                      <a:lnTo>
                        <a:pt x="1" y="72"/>
                      </a:lnTo>
                      <a:lnTo>
                        <a:pt x="1" y="73"/>
                      </a:lnTo>
                      <a:lnTo>
                        <a:pt x="1" y="74"/>
                      </a:lnTo>
                      <a:lnTo>
                        <a:pt x="2" y="74"/>
                      </a:lnTo>
                      <a:lnTo>
                        <a:pt x="2" y="73"/>
                      </a:lnTo>
                      <a:lnTo>
                        <a:pt x="3" y="73"/>
                      </a:lnTo>
                      <a:lnTo>
                        <a:pt x="7" y="65"/>
                      </a:lnTo>
                      <a:lnTo>
                        <a:pt x="12" y="56"/>
                      </a:lnTo>
                      <a:lnTo>
                        <a:pt x="15" y="48"/>
                      </a:lnTo>
                      <a:lnTo>
                        <a:pt x="18" y="40"/>
                      </a:lnTo>
                      <a:lnTo>
                        <a:pt x="20" y="30"/>
                      </a:lnTo>
                      <a:lnTo>
                        <a:pt x="23" y="21"/>
                      </a:lnTo>
                      <a:lnTo>
                        <a:pt x="25" y="12"/>
                      </a:lnTo>
                      <a:lnTo>
                        <a:pt x="27" y="3"/>
                      </a:lnTo>
                      <a:lnTo>
                        <a:pt x="27" y="2"/>
                      </a:lnTo>
                      <a:lnTo>
                        <a:pt x="27" y="1"/>
                      </a:lnTo>
                      <a:lnTo>
                        <a:pt x="26" y="1"/>
                      </a:lnTo>
                      <a:lnTo>
                        <a:pt x="26" y="0"/>
                      </a:lnTo>
                      <a:lnTo>
                        <a:pt x="25" y="1"/>
                      </a:lnTo>
                      <a:lnTo>
                        <a:pt x="24" y="2"/>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96" name="Freeform 129"/>
                <p:cNvSpPr>
                  <a:spLocks/>
                </p:cNvSpPr>
                <p:nvPr/>
              </p:nvSpPr>
              <p:spPr bwMode="auto">
                <a:xfrm>
                  <a:off x="810" y="2802"/>
                  <a:ext cx="36" cy="92"/>
                </a:xfrm>
                <a:custGeom>
                  <a:avLst/>
                  <a:gdLst>
                    <a:gd name="T0" fmla="*/ 32 w 36"/>
                    <a:gd name="T1" fmla="*/ 1 h 92"/>
                    <a:gd name="T2" fmla="*/ 30 w 36"/>
                    <a:gd name="T3" fmla="*/ 10 h 92"/>
                    <a:gd name="T4" fmla="*/ 26 w 36"/>
                    <a:gd name="T5" fmla="*/ 19 h 92"/>
                    <a:gd name="T6" fmla="*/ 24 w 36"/>
                    <a:gd name="T7" fmla="*/ 28 h 92"/>
                    <a:gd name="T8" fmla="*/ 22 w 36"/>
                    <a:gd name="T9" fmla="*/ 37 h 92"/>
                    <a:gd name="T10" fmla="*/ 20 w 36"/>
                    <a:gd name="T11" fmla="*/ 46 h 92"/>
                    <a:gd name="T12" fmla="*/ 18 w 36"/>
                    <a:gd name="T13" fmla="*/ 56 h 92"/>
                    <a:gd name="T14" fmla="*/ 16 w 36"/>
                    <a:gd name="T15" fmla="*/ 65 h 92"/>
                    <a:gd name="T16" fmla="*/ 14 w 36"/>
                    <a:gd name="T17" fmla="*/ 74 h 92"/>
                    <a:gd name="T18" fmla="*/ 13 w 36"/>
                    <a:gd name="T19" fmla="*/ 77 h 92"/>
                    <a:gd name="T20" fmla="*/ 12 w 36"/>
                    <a:gd name="T21" fmla="*/ 78 h 92"/>
                    <a:gd name="T22" fmla="*/ 10 w 36"/>
                    <a:gd name="T23" fmla="*/ 80 h 92"/>
                    <a:gd name="T24" fmla="*/ 9 w 36"/>
                    <a:gd name="T25" fmla="*/ 82 h 92"/>
                    <a:gd name="T26" fmla="*/ 6 w 36"/>
                    <a:gd name="T27" fmla="*/ 84 h 92"/>
                    <a:gd name="T28" fmla="*/ 5 w 36"/>
                    <a:gd name="T29" fmla="*/ 85 h 92"/>
                    <a:gd name="T30" fmla="*/ 2 w 36"/>
                    <a:gd name="T31" fmla="*/ 86 h 92"/>
                    <a:gd name="T32" fmla="*/ 1 w 36"/>
                    <a:gd name="T33" fmla="*/ 87 h 92"/>
                    <a:gd name="T34" fmla="*/ 0 w 36"/>
                    <a:gd name="T35" fmla="*/ 88 h 92"/>
                    <a:gd name="T36" fmla="*/ 0 w 36"/>
                    <a:gd name="T37" fmla="*/ 89 h 92"/>
                    <a:gd name="T38" fmla="*/ 0 w 36"/>
                    <a:gd name="T39" fmla="*/ 90 h 92"/>
                    <a:gd name="T40" fmla="*/ 0 w 36"/>
                    <a:gd name="T41" fmla="*/ 91 h 92"/>
                    <a:gd name="T42" fmla="*/ 1 w 36"/>
                    <a:gd name="T43" fmla="*/ 91 h 92"/>
                    <a:gd name="T44" fmla="*/ 2 w 36"/>
                    <a:gd name="T45" fmla="*/ 91 h 92"/>
                    <a:gd name="T46" fmla="*/ 2 w 36"/>
                    <a:gd name="T47" fmla="*/ 91 h 92"/>
                    <a:gd name="T48" fmla="*/ 5 w 36"/>
                    <a:gd name="T49" fmla="*/ 90 h 92"/>
                    <a:gd name="T50" fmla="*/ 7 w 36"/>
                    <a:gd name="T51" fmla="*/ 88 h 92"/>
                    <a:gd name="T52" fmla="*/ 9 w 36"/>
                    <a:gd name="T53" fmla="*/ 86 h 92"/>
                    <a:gd name="T54" fmla="*/ 11 w 36"/>
                    <a:gd name="T55" fmla="*/ 85 h 92"/>
                    <a:gd name="T56" fmla="*/ 13 w 36"/>
                    <a:gd name="T57" fmla="*/ 83 h 92"/>
                    <a:gd name="T58" fmla="*/ 15 w 36"/>
                    <a:gd name="T59" fmla="*/ 81 h 92"/>
                    <a:gd name="T60" fmla="*/ 16 w 36"/>
                    <a:gd name="T61" fmla="*/ 78 h 92"/>
                    <a:gd name="T62" fmla="*/ 17 w 36"/>
                    <a:gd name="T63" fmla="*/ 75 h 92"/>
                    <a:gd name="T64" fmla="*/ 19 w 36"/>
                    <a:gd name="T65" fmla="*/ 66 h 92"/>
                    <a:gd name="T66" fmla="*/ 21 w 36"/>
                    <a:gd name="T67" fmla="*/ 57 h 92"/>
                    <a:gd name="T68" fmla="*/ 23 w 36"/>
                    <a:gd name="T69" fmla="*/ 48 h 92"/>
                    <a:gd name="T70" fmla="*/ 25 w 36"/>
                    <a:gd name="T71" fmla="*/ 39 h 92"/>
                    <a:gd name="T72" fmla="*/ 27 w 36"/>
                    <a:gd name="T73" fmla="*/ 30 h 92"/>
                    <a:gd name="T74" fmla="*/ 30 w 36"/>
                    <a:gd name="T75" fmla="*/ 21 h 92"/>
                    <a:gd name="T76" fmla="*/ 33 w 36"/>
                    <a:gd name="T77" fmla="*/ 12 h 92"/>
                    <a:gd name="T78" fmla="*/ 35 w 36"/>
                    <a:gd name="T79" fmla="*/ 3 h 92"/>
                    <a:gd name="T80" fmla="*/ 35 w 36"/>
                    <a:gd name="T81" fmla="*/ 2 h 92"/>
                    <a:gd name="T82" fmla="*/ 35 w 36"/>
                    <a:gd name="T83" fmla="*/ 1 h 92"/>
                    <a:gd name="T84" fmla="*/ 34 w 36"/>
                    <a:gd name="T85" fmla="*/ 1 h 92"/>
                    <a:gd name="T86" fmla="*/ 34 w 36"/>
                    <a:gd name="T87" fmla="*/ 0 h 92"/>
                    <a:gd name="T88" fmla="*/ 33 w 36"/>
                    <a:gd name="T89" fmla="*/ 0 h 92"/>
                    <a:gd name="T90" fmla="*/ 33 w 36"/>
                    <a:gd name="T91" fmla="*/ 0 h 92"/>
                    <a:gd name="T92" fmla="*/ 33 w 36"/>
                    <a:gd name="T93" fmla="*/ 1 h 92"/>
                    <a:gd name="T94" fmla="*/ 32 w 36"/>
                    <a:gd name="T95" fmla="*/ 1 h 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92"/>
                    <a:gd name="T146" fmla="*/ 36 w 36"/>
                    <a:gd name="T147" fmla="*/ 92 h 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92">
                      <a:moveTo>
                        <a:pt x="32" y="1"/>
                      </a:moveTo>
                      <a:lnTo>
                        <a:pt x="30" y="10"/>
                      </a:lnTo>
                      <a:lnTo>
                        <a:pt x="26" y="19"/>
                      </a:lnTo>
                      <a:lnTo>
                        <a:pt x="24" y="28"/>
                      </a:lnTo>
                      <a:lnTo>
                        <a:pt x="22" y="37"/>
                      </a:lnTo>
                      <a:lnTo>
                        <a:pt x="20" y="46"/>
                      </a:lnTo>
                      <a:lnTo>
                        <a:pt x="18" y="56"/>
                      </a:lnTo>
                      <a:lnTo>
                        <a:pt x="16" y="65"/>
                      </a:lnTo>
                      <a:lnTo>
                        <a:pt x="14" y="74"/>
                      </a:lnTo>
                      <a:lnTo>
                        <a:pt x="13" y="77"/>
                      </a:lnTo>
                      <a:lnTo>
                        <a:pt x="12" y="78"/>
                      </a:lnTo>
                      <a:lnTo>
                        <a:pt x="10" y="80"/>
                      </a:lnTo>
                      <a:lnTo>
                        <a:pt x="9" y="82"/>
                      </a:lnTo>
                      <a:lnTo>
                        <a:pt x="6" y="84"/>
                      </a:lnTo>
                      <a:lnTo>
                        <a:pt x="5" y="85"/>
                      </a:lnTo>
                      <a:lnTo>
                        <a:pt x="2" y="86"/>
                      </a:lnTo>
                      <a:lnTo>
                        <a:pt x="1" y="87"/>
                      </a:lnTo>
                      <a:lnTo>
                        <a:pt x="0" y="88"/>
                      </a:lnTo>
                      <a:lnTo>
                        <a:pt x="0" y="89"/>
                      </a:lnTo>
                      <a:lnTo>
                        <a:pt x="0" y="90"/>
                      </a:lnTo>
                      <a:lnTo>
                        <a:pt x="0" y="91"/>
                      </a:lnTo>
                      <a:lnTo>
                        <a:pt x="1" y="91"/>
                      </a:lnTo>
                      <a:lnTo>
                        <a:pt x="2" y="91"/>
                      </a:lnTo>
                      <a:lnTo>
                        <a:pt x="5" y="90"/>
                      </a:lnTo>
                      <a:lnTo>
                        <a:pt x="7" y="88"/>
                      </a:lnTo>
                      <a:lnTo>
                        <a:pt x="9" y="86"/>
                      </a:lnTo>
                      <a:lnTo>
                        <a:pt x="11" y="85"/>
                      </a:lnTo>
                      <a:lnTo>
                        <a:pt x="13" y="83"/>
                      </a:lnTo>
                      <a:lnTo>
                        <a:pt x="15" y="81"/>
                      </a:lnTo>
                      <a:lnTo>
                        <a:pt x="16" y="78"/>
                      </a:lnTo>
                      <a:lnTo>
                        <a:pt x="17" y="75"/>
                      </a:lnTo>
                      <a:lnTo>
                        <a:pt x="19" y="66"/>
                      </a:lnTo>
                      <a:lnTo>
                        <a:pt x="21" y="57"/>
                      </a:lnTo>
                      <a:lnTo>
                        <a:pt x="23" y="48"/>
                      </a:lnTo>
                      <a:lnTo>
                        <a:pt x="25" y="39"/>
                      </a:lnTo>
                      <a:lnTo>
                        <a:pt x="27" y="30"/>
                      </a:lnTo>
                      <a:lnTo>
                        <a:pt x="30" y="21"/>
                      </a:lnTo>
                      <a:lnTo>
                        <a:pt x="33" y="12"/>
                      </a:lnTo>
                      <a:lnTo>
                        <a:pt x="35" y="3"/>
                      </a:lnTo>
                      <a:lnTo>
                        <a:pt x="35" y="2"/>
                      </a:lnTo>
                      <a:lnTo>
                        <a:pt x="35" y="1"/>
                      </a:lnTo>
                      <a:lnTo>
                        <a:pt x="34" y="1"/>
                      </a:lnTo>
                      <a:lnTo>
                        <a:pt x="34" y="0"/>
                      </a:lnTo>
                      <a:lnTo>
                        <a:pt x="33" y="0"/>
                      </a:lnTo>
                      <a:lnTo>
                        <a:pt x="33" y="1"/>
                      </a:lnTo>
                      <a:lnTo>
                        <a:pt x="32" y="1"/>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97" name="Freeform 130"/>
                <p:cNvSpPr>
                  <a:spLocks/>
                </p:cNvSpPr>
                <p:nvPr/>
              </p:nvSpPr>
              <p:spPr bwMode="auto">
                <a:xfrm>
                  <a:off x="826" y="2870"/>
                  <a:ext cx="83" cy="103"/>
                </a:xfrm>
                <a:custGeom>
                  <a:avLst/>
                  <a:gdLst>
                    <a:gd name="T0" fmla="*/ 78 w 83"/>
                    <a:gd name="T1" fmla="*/ 2 h 103"/>
                    <a:gd name="T2" fmla="*/ 78 w 83"/>
                    <a:gd name="T3" fmla="*/ 7 h 103"/>
                    <a:gd name="T4" fmla="*/ 76 w 83"/>
                    <a:gd name="T5" fmla="*/ 12 h 103"/>
                    <a:gd name="T6" fmla="*/ 73 w 83"/>
                    <a:gd name="T7" fmla="*/ 17 h 103"/>
                    <a:gd name="T8" fmla="*/ 70 w 83"/>
                    <a:gd name="T9" fmla="*/ 22 h 103"/>
                    <a:gd name="T10" fmla="*/ 67 w 83"/>
                    <a:gd name="T11" fmla="*/ 26 h 103"/>
                    <a:gd name="T12" fmla="*/ 63 w 83"/>
                    <a:gd name="T13" fmla="*/ 30 h 103"/>
                    <a:gd name="T14" fmla="*/ 60 w 83"/>
                    <a:gd name="T15" fmla="*/ 34 h 103"/>
                    <a:gd name="T16" fmla="*/ 56 w 83"/>
                    <a:gd name="T17" fmla="*/ 37 h 103"/>
                    <a:gd name="T18" fmla="*/ 50 w 83"/>
                    <a:gd name="T19" fmla="*/ 44 h 103"/>
                    <a:gd name="T20" fmla="*/ 44 w 83"/>
                    <a:gd name="T21" fmla="*/ 49 h 103"/>
                    <a:gd name="T22" fmla="*/ 37 w 83"/>
                    <a:gd name="T23" fmla="*/ 55 h 103"/>
                    <a:gd name="T24" fmla="*/ 30 w 83"/>
                    <a:gd name="T25" fmla="*/ 59 h 103"/>
                    <a:gd name="T26" fmla="*/ 24 w 83"/>
                    <a:gd name="T27" fmla="*/ 65 h 103"/>
                    <a:gd name="T28" fmla="*/ 18 w 83"/>
                    <a:gd name="T29" fmla="*/ 71 h 103"/>
                    <a:gd name="T30" fmla="*/ 12 w 83"/>
                    <a:gd name="T31" fmla="*/ 77 h 103"/>
                    <a:gd name="T32" fmla="*/ 7 w 83"/>
                    <a:gd name="T33" fmla="*/ 83 h 103"/>
                    <a:gd name="T34" fmla="*/ 5 w 83"/>
                    <a:gd name="T35" fmla="*/ 86 h 103"/>
                    <a:gd name="T36" fmla="*/ 4 w 83"/>
                    <a:gd name="T37" fmla="*/ 87 h 103"/>
                    <a:gd name="T38" fmla="*/ 4 w 83"/>
                    <a:gd name="T39" fmla="*/ 89 h 103"/>
                    <a:gd name="T40" fmla="*/ 3 w 83"/>
                    <a:gd name="T41" fmla="*/ 91 h 103"/>
                    <a:gd name="T42" fmla="*/ 2 w 83"/>
                    <a:gd name="T43" fmla="*/ 93 h 103"/>
                    <a:gd name="T44" fmla="*/ 1 w 83"/>
                    <a:gd name="T45" fmla="*/ 96 h 103"/>
                    <a:gd name="T46" fmla="*/ 0 w 83"/>
                    <a:gd name="T47" fmla="*/ 97 h 103"/>
                    <a:gd name="T48" fmla="*/ 0 w 83"/>
                    <a:gd name="T49" fmla="*/ 100 h 103"/>
                    <a:gd name="T50" fmla="*/ 0 w 83"/>
                    <a:gd name="T51" fmla="*/ 101 h 103"/>
                    <a:gd name="T52" fmla="*/ 1 w 83"/>
                    <a:gd name="T53" fmla="*/ 102 h 103"/>
                    <a:gd name="T54" fmla="*/ 2 w 83"/>
                    <a:gd name="T55" fmla="*/ 102 h 103"/>
                    <a:gd name="T56" fmla="*/ 3 w 83"/>
                    <a:gd name="T57" fmla="*/ 102 h 103"/>
                    <a:gd name="T58" fmla="*/ 4 w 83"/>
                    <a:gd name="T59" fmla="*/ 102 h 103"/>
                    <a:gd name="T60" fmla="*/ 4 w 83"/>
                    <a:gd name="T61" fmla="*/ 101 h 103"/>
                    <a:gd name="T62" fmla="*/ 7 w 83"/>
                    <a:gd name="T63" fmla="*/ 92 h 103"/>
                    <a:gd name="T64" fmla="*/ 12 w 83"/>
                    <a:gd name="T65" fmla="*/ 83 h 103"/>
                    <a:gd name="T66" fmla="*/ 19 w 83"/>
                    <a:gd name="T67" fmla="*/ 76 h 103"/>
                    <a:gd name="T68" fmla="*/ 26 w 83"/>
                    <a:gd name="T69" fmla="*/ 68 h 103"/>
                    <a:gd name="T70" fmla="*/ 33 w 83"/>
                    <a:gd name="T71" fmla="*/ 62 h 103"/>
                    <a:gd name="T72" fmla="*/ 41 w 83"/>
                    <a:gd name="T73" fmla="*/ 56 h 103"/>
                    <a:gd name="T74" fmla="*/ 49 w 83"/>
                    <a:gd name="T75" fmla="*/ 49 h 103"/>
                    <a:gd name="T76" fmla="*/ 56 w 83"/>
                    <a:gd name="T77" fmla="*/ 43 h 103"/>
                    <a:gd name="T78" fmla="*/ 61 w 83"/>
                    <a:gd name="T79" fmla="*/ 39 h 103"/>
                    <a:gd name="T80" fmla="*/ 65 w 83"/>
                    <a:gd name="T81" fmla="*/ 35 h 103"/>
                    <a:gd name="T82" fmla="*/ 69 w 83"/>
                    <a:gd name="T83" fmla="*/ 30 h 103"/>
                    <a:gd name="T84" fmla="*/ 73 w 83"/>
                    <a:gd name="T85" fmla="*/ 25 h 103"/>
                    <a:gd name="T86" fmla="*/ 76 w 83"/>
                    <a:gd name="T87" fmla="*/ 20 h 103"/>
                    <a:gd name="T88" fmla="*/ 78 w 83"/>
                    <a:gd name="T89" fmla="*/ 15 h 103"/>
                    <a:gd name="T90" fmla="*/ 81 w 83"/>
                    <a:gd name="T91" fmla="*/ 8 h 103"/>
                    <a:gd name="T92" fmla="*/ 82 w 83"/>
                    <a:gd name="T93" fmla="*/ 2 h 103"/>
                    <a:gd name="T94" fmla="*/ 82 w 83"/>
                    <a:gd name="T95" fmla="*/ 1 h 103"/>
                    <a:gd name="T96" fmla="*/ 81 w 83"/>
                    <a:gd name="T97" fmla="*/ 0 h 103"/>
                    <a:gd name="T98" fmla="*/ 80 w 83"/>
                    <a:gd name="T99" fmla="*/ 0 h 103"/>
                    <a:gd name="T100" fmla="*/ 79 w 83"/>
                    <a:gd name="T101" fmla="*/ 0 h 103"/>
                    <a:gd name="T102" fmla="*/ 79 w 83"/>
                    <a:gd name="T103" fmla="*/ 1 h 103"/>
                    <a:gd name="T104" fmla="*/ 78 w 83"/>
                    <a:gd name="T105" fmla="*/ 1 h 103"/>
                    <a:gd name="T106" fmla="*/ 78 w 83"/>
                    <a:gd name="T107" fmla="*/ 2 h 10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
                    <a:gd name="T163" fmla="*/ 0 h 103"/>
                    <a:gd name="T164" fmla="*/ 83 w 83"/>
                    <a:gd name="T165" fmla="*/ 103 h 10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 h="103">
                      <a:moveTo>
                        <a:pt x="78" y="2"/>
                      </a:moveTo>
                      <a:lnTo>
                        <a:pt x="78" y="7"/>
                      </a:lnTo>
                      <a:lnTo>
                        <a:pt x="76" y="12"/>
                      </a:lnTo>
                      <a:lnTo>
                        <a:pt x="73" y="17"/>
                      </a:lnTo>
                      <a:lnTo>
                        <a:pt x="70" y="22"/>
                      </a:lnTo>
                      <a:lnTo>
                        <a:pt x="67" y="26"/>
                      </a:lnTo>
                      <a:lnTo>
                        <a:pt x="63" y="30"/>
                      </a:lnTo>
                      <a:lnTo>
                        <a:pt x="60" y="34"/>
                      </a:lnTo>
                      <a:lnTo>
                        <a:pt x="56" y="37"/>
                      </a:lnTo>
                      <a:lnTo>
                        <a:pt x="50" y="44"/>
                      </a:lnTo>
                      <a:lnTo>
                        <a:pt x="44" y="49"/>
                      </a:lnTo>
                      <a:lnTo>
                        <a:pt x="37" y="55"/>
                      </a:lnTo>
                      <a:lnTo>
                        <a:pt x="30" y="59"/>
                      </a:lnTo>
                      <a:lnTo>
                        <a:pt x="24" y="65"/>
                      </a:lnTo>
                      <a:lnTo>
                        <a:pt x="18" y="71"/>
                      </a:lnTo>
                      <a:lnTo>
                        <a:pt x="12" y="77"/>
                      </a:lnTo>
                      <a:lnTo>
                        <a:pt x="7" y="83"/>
                      </a:lnTo>
                      <a:lnTo>
                        <a:pt x="5" y="86"/>
                      </a:lnTo>
                      <a:lnTo>
                        <a:pt x="4" y="87"/>
                      </a:lnTo>
                      <a:lnTo>
                        <a:pt x="4" y="89"/>
                      </a:lnTo>
                      <a:lnTo>
                        <a:pt x="3" y="91"/>
                      </a:lnTo>
                      <a:lnTo>
                        <a:pt x="2" y="93"/>
                      </a:lnTo>
                      <a:lnTo>
                        <a:pt x="1" y="96"/>
                      </a:lnTo>
                      <a:lnTo>
                        <a:pt x="0" y="97"/>
                      </a:lnTo>
                      <a:lnTo>
                        <a:pt x="0" y="100"/>
                      </a:lnTo>
                      <a:lnTo>
                        <a:pt x="0" y="101"/>
                      </a:lnTo>
                      <a:lnTo>
                        <a:pt x="1" y="102"/>
                      </a:lnTo>
                      <a:lnTo>
                        <a:pt x="2" y="102"/>
                      </a:lnTo>
                      <a:lnTo>
                        <a:pt x="3" y="102"/>
                      </a:lnTo>
                      <a:lnTo>
                        <a:pt x="4" y="102"/>
                      </a:lnTo>
                      <a:lnTo>
                        <a:pt x="4" y="101"/>
                      </a:lnTo>
                      <a:lnTo>
                        <a:pt x="7" y="92"/>
                      </a:lnTo>
                      <a:lnTo>
                        <a:pt x="12" y="83"/>
                      </a:lnTo>
                      <a:lnTo>
                        <a:pt x="19" y="76"/>
                      </a:lnTo>
                      <a:lnTo>
                        <a:pt x="26" y="68"/>
                      </a:lnTo>
                      <a:lnTo>
                        <a:pt x="33" y="62"/>
                      </a:lnTo>
                      <a:lnTo>
                        <a:pt x="41" y="56"/>
                      </a:lnTo>
                      <a:lnTo>
                        <a:pt x="49" y="49"/>
                      </a:lnTo>
                      <a:lnTo>
                        <a:pt x="56" y="43"/>
                      </a:lnTo>
                      <a:lnTo>
                        <a:pt x="61" y="39"/>
                      </a:lnTo>
                      <a:lnTo>
                        <a:pt x="65" y="35"/>
                      </a:lnTo>
                      <a:lnTo>
                        <a:pt x="69" y="30"/>
                      </a:lnTo>
                      <a:lnTo>
                        <a:pt x="73" y="25"/>
                      </a:lnTo>
                      <a:lnTo>
                        <a:pt x="76" y="20"/>
                      </a:lnTo>
                      <a:lnTo>
                        <a:pt x="78" y="15"/>
                      </a:lnTo>
                      <a:lnTo>
                        <a:pt x="81" y="8"/>
                      </a:lnTo>
                      <a:lnTo>
                        <a:pt x="82" y="2"/>
                      </a:lnTo>
                      <a:lnTo>
                        <a:pt x="82" y="1"/>
                      </a:lnTo>
                      <a:lnTo>
                        <a:pt x="81" y="0"/>
                      </a:lnTo>
                      <a:lnTo>
                        <a:pt x="80" y="0"/>
                      </a:lnTo>
                      <a:lnTo>
                        <a:pt x="79" y="0"/>
                      </a:lnTo>
                      <a:lnTo>
                        <a:pt x="79" y="1"/>
                      </a:lnTo>
                      <a:lnTo>
                        <a:pt x="78" y="1"/>
                      </a:lnTo>
                      <a:lnTo>
                        <a:pt x="78" y="2"/>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98" name="Freeform 131"/>
                <p:cNvSpPr>
                  <a:spLocks/>
                </p:cNvSpPr>
                <p:nvPr/>
              </p:nvSpPr>
              <p:spPr bwMode="auto">
                <a:xfrm>
                  <a:off x="892" y="2904"/>
                  <a:ext cx="1" cy="36"/>
                </a:xfrm>
                <a:custGeom>
                  <a:avLst/>
                  <a:gdLst>
                    <a:gd name="T0" fmla="*/ 0 w 1"/>
                    <a:gd name="T1" fmla="*/ 1 h 36"/>
                    <a:gd name="T2" fmla="*/ 0 w 1"/>
                    <a:gd name="T3" fmla="*/ 5 h 36"/>
                    <a:gd name="T4" fmla="*/ 0 w 1"/>
                    <a:gd name="T5" fmla="*/ 9 h 36"/>
                    <a:gd name="T6" fmla="*/ 0 w 1"/>
                    <a:gd name="T7" fmla="*/ 13 h 36"/>
                    <a:gd name="T8" fmla="*/ 0 w 1"/>
                    <a:gd name="T9" fmla="*/ 17 h 36"/>
                    <a:gd name="T10" fmla="*/ 0 w 1"/>
                    <a:gd name="T11" fmla="*/ 21 h 36"/>
                    <a:gd name="T12" fmla="*/ 0 w 1"/>
                    <a:gd name="T13" fmla="*/ 25 h 36"/>
                    <a:gd name="T14" fmla="*/ 0 w 1"/>
                    <a:gd name="T15" fmla="*/ 29 h 36"/>
                    <a:gd name="T16" fmla="*/ 0 w 1"/>
                    <a:gd name="T17" fmla="*/ 33 h 36"/>
                    <a:gd name="T18" fmla="*/ 0 w 1"/>
                    <a:gd name="T19" fmla="*/ 33 h 36"/>
                    <a:gd name="T20" fmla="*/ 0 w 1"/>
                    <a:gd name="T21" fmla="*/ 34 h 36"/>
                    <a:gd name="T22" fmla="*/ 0 w 1"/>
                    <a:gd name="T23" fmla="*/ 34 h 36"/>
                    <a:gd name="T24" fmla="*/ 0 w 1"/>
                    <a:gd name="T25" fmla="*/ 34 h 36"/>
                    <a:gd name="T26" fmla="*/ 0 w 1"/>
                    <a:gd name="T27" fmla="*/ 35 h 36"/>
                    <a:gd name="T28" fmla="*/ 0 w 1"/>
                    <a:gd name="T29" fmla="*/ 34 h 36"/>
                    <a:gd name="T30" fmla="*/ 0 w 1"/>
                    <a:gd name="T31" fmla="*/ 34 h 36"/>
                    <a:gd name="T32" fmla="*/ 0 w 1"/>
                    <a:gd name="T33" fmla="*/ 33 h 36"/>
                    <a:gd name="T34" fmla="*/ 0 w 1"/>
                    <a:gd name="T35" fmla="*/ 30 h 36"/>
                    <a:gd name="T36" fmla="*/ 0 w 1"/>
                    <a:gd name="T37" fmla="*/ 25 h 36"/>
                    <a:gd name="T38" fmla="*/ 0 w 1"/>
                    <a:gd name="T39" fmla="*/ 21 h 36"/>
                    <a:gd name="T40" fmla="*/ 0 w 1"/>
                    <a:gd name="T41" fmla="*/ 17 h 36"/>
                    <a:gd name="T42" fmla="*/ 0 w 1"/>
                    <a:gd name="T43" fmla="*/ 13 h 36"/>
                    <a:gd name="T44" fmla="*/ 0 w 1"/>
                    <a:gd name="T45" fmla="*/ 10 h 36"/>
                    <a:gd name="T46" fmla="*/ 0 w 1"/>
                    <a:gd name="T47" fmla="*/ 5 h 36"/>
                    <a:gd name="T48" fmla="*/ 0 w 1"/>
                    <a:gd name="T49" fmla="*/ 2 h 36"/>
                    <a:gd name="T50" fmla="*/ 0 w 1"/>
                    <a:gd name="T51" fmla="*/ 2 h 36"/>
                    <a:gd name="T52" fmla="*/ 0 w 1"/>
                    <a:gd name="T53" fmla="*/ 1 h 36"/>
                    <a:gd name="T54" fmla="*/ 0 w 1"/>
                    <a:gd name="T55" fmla="*/ 1 h 36"/>
                    <a:gd name="T56" fmla="*/ 0 w 1"/>
                    <a:gd name="T57" fmla="*/ 0 h 36"/>
                    <a:gd name="T58" fmla="*/ 0 w 1"/>
                    <a:gd name="T59" fmla="*/ 0 h 36"/>
                    <a:gd name="T60" fmla="*/ 0 w 1"/>
                    <a:gd name="T61" fmla="*/ 0 h 36"/>
                    <a:gd name="T62" fmla="*/ 0 w 1"/>
                    <a:gd name="T63" fmla="*/ 1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
                    <a:gd name="T97" fmla="*/ 0 h 36"/>
                    <a:gd name="T98" fmla="*/ 1 w 1"/>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 h="36">
                      <a:moveTo>
                        <a:pt x="0" y="1"/>
                      </a:moveTo>
                      <a:lnTo>
                        <a:pt x="0" y="5"/>
                      </a:lnTo>
                      <a:lnTo>
                        <a:pt x="0" y="9"/>
                      </a:lnTo>
                      <a:lnTo>
                        <a:pt x="0" y="13"/>
                      </a:lnTo>
                      <a:lnTo>
                        <a:pt x="0" y="17"/>
                      </a:lnTo>
                      <a:lnTo>
                        <a:pt x="0" y="21"/>
                      </a:lnTo>
                      <a:lnTo>
                        <a:pt x="0" y="25"/>
                      </a:lnTo>
                      <a:lnTo>
                        <a:pt x="0" y="29"/>
                      </a:lnTo>
                      <a:lnTo>
                        <a:pt x="0" y="33"/>
                      </a:lnTo>
                      <a:lnTo>
                        <a:pt x="0" y="34"/>
                      </a:lnTo>
                      <a:lnTo>
                        <a:pt x="0" y="35"/>
                      </a:lnTo>
                      <a:lnTo>
                        <a:pt x="0" y="34"/>
                      </a:lnTo>
                      <a:lnTo>
                        <a:pt x="0" y="33"/>
                      </a:lnTo>
                      <a:lnTo>
                        <a:pt x="0" y="30"/>
                      </a:lnTo>
                      <a:lnTo>
                        <a:pt x="0" y="25"/>
                      </a:lnTo>
                      <a:lnTo>
                        <a:pt x="0" y="21"/>
                      </a:lnTo>
                      <a:lnTo>
                        <a:pt x="0" y="17"/>
                      </a:lnTo>
                      <a:lnTo>
                        <a:pt x="0" y="13"/>
                      </a:lnTo>
                      <a:lnTo>
                        <a:pt x="0" y="10"/>
                      </a:lnTo>
                      <a:lnTo>
                        <a:pt x="0" y="5"/>
                      </a:lnTo>
                      <a:lnTo>
                        <a:pt x="0" y="2"/>
                      </a:lnTo>
                      <a:lnTo>
                        <a:pt x="0" y="1"/>
                      </a:lnTo>
                      <a:lnTo>
                        <a:pt x="0" y="0"/>
                      </a:lnTo>
                      <a:lnTo>
                        <a:pt x="0" y="1"/>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399" name="Freeform 132"/>
                <p:cNvSpPr>
                  <a:spLocks/>
                </p:cNvSpPr>
                <p:nvPr/>
              </p:nvSpPr>
              <p:spPr bwMode="auto">
                <a:xfrm>
                  <a:off x="1028" y="2983"/>
                  <a:ext cx="87" cy="81"/>
                </a:xfrm>
                <a:custGeom>
                  <a:avLst/>
                  <a:gdLst>
                    <a:gd name="T0" fmla="*/ 0 w 87"/>
                    <a:gd name="T1" fmla="*/ 6 h 81"/>
                    <a:gd name="T2" fmla="*/ 5 w 87"/>
                    <a:gd name="T3" fmla="*/ 9 h 81"/>
                    <a:gd name="T4" fmla="*/ 13 w 87"/>
                    <a:gd name="T5" fmla="*/ 12 h 81"/>
                    <a:gd name="T6" fmla="*/ 21 w 87"/>
                    <a:gd name="T7" fmla="*/ 17 h 81"/>
                    <a:gd name="T8" fmla="*/ 30 w 87"/>
                    <a:gd name="T9" fmla="*/ 21 h 81"/>
                    <a:gd name="T10" fmla="*/ 39 w 87"/>
                    <a:gd name="T11" fmla="*/ 27 h 81"/>
                    <a:gd name="T12" fmla="*/ 47 w 87"/>
                    <a:gd name="T13" fmla="*/ 32 h 81"/>
                    <a:gd name="T14" fmla="*/ 56 w 87"/>
                    <a:gd name="T15" fmla="*/ 37 h 81"/>
                    <a:gd name="T16" fmla="*/ 65 w 87"/>
                    <a:gd name="T17" fmla="*/ 43 h 81"/>
                    <a:gd name="T18" fmla="*/ 68 w 87"/>
                    <a:gd name="T19" fmla="*/ 44 h 81"/>
                    <a:gd name="T20" fmla="*/ 67 w 87"/>
                    <a:gd name="T21" fmla="*/ 43 h 81"/>
                    <a:gd name="T22" fmla="*/ 70 w 87"/>
                    <a:gd name="T23" fmla="*/ 46 h 81"/>
                    <a:gd name="T24" fmla="*/ 71 w 87"/>
                    <a:gd name="T25" fmla="*/ 51 h 81"/>
                    <a:gd name="T26" fmla="*/ 73 w 87"/>
                    <a:gd name="T27" fmla="*/ 55 h 81"/>
                    <a:gd name="T28" fmla="*/ 73 w 87"/>
                    <a:gd name="T29" fmla="*/ 59 h 81"/>
                    <a:gd name="T30" fmla="*/ 75 w 87"/>
                    <a:gd name="T31" fmla="*/ 63 h 81"/>
                    <a:gd name="T32" fmla="*/ 76 w 87"/>
                    <a:gd name="T33" fmla="*/ 68 h 81"/>
                    <a:gd name="T34" fmla="*/ 78 w 87"/>
                    <a:gd name="T35" fmla="*/ 72 h 81"/>
                    <a:gd name="T36" fmla="*/ 81 w 87"/>
                    <a:gd name="T37" fmla="*/ 76 h 81"/>
                    <a:gd name="T38" fmla="*/ 83 w 87"/>
                    <a:gd name="T39" fmla="*/ 79 h 81"/>
                    <a:gd name="T40" fmla="*/ 83 w 87"/>
                    <a:gd name="T41" fmla="*/ 80 h 81"/>
                    <a:gd name="T42" fmla="*/ 84 w 87"/>
                    <a:gd name="T43" fmla="*/ 80 h 81"/>
                    <a:gd name="T44" fmla="*/ 85 w 87"/>
                    <a:gd name="T45" fmla="*/ 80 h 81"/>
                    <a:gd name="T46" fmla="*/ 86 w 87"/>
                    <a:gd name="T47" fmla="*/ 80 h 81"/>
                    <a:gd name="T48" fmla="*/ 86 w 87"/>
                    <a:gd name="T49" fmla="*/ 79 h 81"/>
                    <a:gd name="T50" fmla="*/ 86 w 87"/>
                    <a:gd name="T51" fmla="*/ 78 h 81"/>
                    <a:gd name="T52" fmla="*/ 86 w 87"/>
                    <a:gd name="T53" fmla="*/ 77 h 81"/>
                    <a:gd name="T54" fmla="*/ 84 w 87"/>
                    <a:gd name="T55" fmla="*/ 74 h 81"/>
                    <a:gd name="T56" fmla="*/ 82 w 87"/>
                    <a:gd name="T57" fmla="*/ 70 h 81"/>
                    <a:gd name="T58" fmla="*/ 80 w 87"/>
                    <a:gd name="T59" fmla="*/ 67 h 81"/>
                    <a:gd name="T60" fmla="*/ 79 w 87"/>
                    <a:gd name="T61" fmla="*/ 63 h 81"/>
                    <a:gd name="T62" fmla="*/ 78 w 87"/>
                    <a:gd name="T63" fmla="*/ 60 h 81"/>
                    <a:gd name="T64" fmla="*/ 76 w 87"/>
                    <a:gd name="T65" fmla="*/ 56 h 81"/>
                    <a:gd name="T66" fmla="*/ 75 w 87"/>
                    <a:gd name="T67" fmla="*/ 52 h 81"/>
                    <a:gd name="T68" fmla="*/ 74 w 87"/>
                    <a:gd name="T69" fmla="*/ 48 h 81"/>
                    <a:gd name="T70" fmla="*/ 70 w 87"/>
                    <a:gd name="T71" fmla="*/ 41 h 81"/>
                    <a:gd name="T72" fmla="*/ 69 w 87"/>
                    <a:gd name="T73" fmla="*/ 41 h 81"/>
                    <a:gd name="T74" fmla="*/ 69 w 87"/>
                    <a:gd name="T75" fmla="*/ 40 h 81"/>
                    <a:gd name="T76" fmla="*/ 64 w 87"/>
                    <a:gd name="T77" fmla="*/ 37 h 81"/>
                    <a:gd name="T78" fmla="*/ 57 w 87"/>
                    <a:gd name="T79" fmla="*/ 33 h 81"/>
                    <a:gd name="T80" fmla="*/ 50 w 87"/>
                    <a:gd name="T81" fmla="*/ 28 h 81"/>
                    <a:gd name="T82" fmla="*/ 43 w 87"/>
                    <a:gd name="T83" fmla="*/ 23 h 81"/>
                    <a:gd name="T84" fmla="*/ 34 w 87"/>
                    <a:gd name="T85" fmla="*/ 18 h 81"/>
                    <a:gd name="T86" fmla="*/ 26 w 87"/>
                    <a:gd name="T87" fmla="*/ 12 h 81"/>
                    <a:gd name="T88" fmla="*/ 18 w 87"/>
                    <a:gd name="T89" fmla="*/ 7 h 81"/>
                    <a:gd name="T90" fmla="*/ 11 w 87"/>
                    <a:gd name="T91" fmla="*/ 4 h 81"/>
                    <a:gd name="T92" fmla="*/ 4 w 87"/>
                    <a:gd name="T93" fmla="*/ 0 h 81"/>
                    <a:gd name="T94" fmla="*/ 4 w 87"/>
                    <a:gd name="T95" fmla="*/ 0 h 81"/>
                    <a:gd name="T96" fmla="*/ 4 w 87"/>
                    <a:gd name="T97" fmla="*/ 1 h 81"/>
                    <a:gd name="T98" fmla="*/ 4 w 87"/>
                    <a:gd name="T99" fmla="*/ 2 h 81"/>
                    <a:gd name="T100" fmla="*/ 4 w 87"/>
                    <a:gd name="T101" fmla="*/ 3 h 81"/>
                    <a:gd name="T102" fmla="*/ 4 w 87"/>
                    <a:gd name="T103" fmla="*/ 4 h 81"/>
                    <a:gd name="T104" fmla="*/ 3 w 87"/>
                    <a:gd name="T105" fmla="*/ 4 h 81"/>
                    <a:gd name="T106" fmla="*/ 3 w 87"/>
                    <a:gd name="T107" fmla="*/ 5 h 81"/>
                    <a:gd name="T108" fmla="*/ 4 w 87"/>
                    <a:gd name="T109" fmla="*/ 6 h 81"/>
                    <a:gd name="T110" fmla="*/ 4 w 87"/>
                    <a:gd name="T111" fmla="*/ 7 h 81"/>
                    <a:gd name="T112" fmla="*/ 7 w 87"/>
                    <a:gd name="T113" fmla="*/ 8 h 81"/>
                    <a:gd name="T114" fmla="*/ 9 w 87"/>
                    <a:gd name="T115" fmla="*/ 10 h 81"/>
                    <a:gd name="T116" fmla="*/ 12 w 87"/>
                    <a:gd name="T117" fmla="*/ 11 h 81"/>
                    <a:gd name="T118" fmla="*/ 14 w 87"/>
                    <a:gd name="T119" fmla="*/ 12 h 81"/>
                    <a:gd name="T120" fmla="*/ 16 w 87"/>
                    <a:gd name="T121" fmla="*/ 13 h 81"/>
                    <a:gd name="T122" fmla="*/ 17 w 87"/>
                    <a:gd name="T123" fmla="*/ 13 h 81"/>
                    <a:gd name="T124" fmla="*/ 0 w 87"/>
                    <a:gd name="T125" fmla="*/ 6 h 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7"/>
                    <a:gd name="T190" fmla="*/ 0 h 81"/>
                    <a:gd name="T191" fmla="*/ 87 w 87"/>
                    <a:gd name="T192" fmla="*/ 81 h 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7" h="81">
                      <a:moveTo>
                        <a:pt x="0" y="6"/>
                      </a:moveTo>
                      <a:lnTo>
                        <a:pt x="5" y="9"/>
                      </a:lnTo>
                      <a:lnTo>
                        <a:pt x="13" y="12"/>
                      </a:lnTo>
                      <a:lnTo>
                        <a:pt x="21" y="17"/>
                      </a:lnTo>
                      <a:lnTo>
                        <a:pt x="30" y="21"/>
                      </a:lnTo>
                      <a:lnTo>
                        <a:pt x="39" y="27"/>
                      </a:lnTo>
                      <a:lnTo>
                        <a:pt x="47" y="32"/>
                      </a:lnTo>
                      <a:lnTo>
                        <a:pt x="56" y="37"/>
                      </a:lnTo>
                      <a:lnTo>
                        <a:pt x="65" y="43"/>
                      </a:lnTo>
                      <a:lnTo>
                        <a:pt x="68" y="44"/>
                      </a:lnTo>
                      <a:lnTo>
                        <a:pt x="67" y="43"/>
                      </a:lnTo>
                      <a:lnTo>
                        <a:pt x="70" y="46"/>
                      </a:lnTo>
                      <a:lnTo>
                        <a:pt x="71" y="51"/>
                      </a:lnTo>
                      <a:lnTo>
                        <a:pt x="73" y="55"/>
                      </a:lnTo>
                      <a:lnTo>
                        <a:pt x="73" y="59"/>
                      </a:lnTo>
                      <a:lnTo>
                        <a:pt x="75" y="63"/>
                      </a:lnTo>
                      <a:lnTo>
                        <a:pt x="76" y="68"/>
                      </a:lnTo>
                      <a:lnTo>
                        <a:pt x="78" y="72"/>
                      </a:lnTo>
                      <a:lnTo>
                        <a:pt x="81" y="76"/>
                      </a:lnTo>
                      <a:lnTo>
                        <a:pt x="83" y="79"/>
                      </a:lnTo>
                      <a:lnTo>
                        <a:pt x="83" y="80"/>
                      </a:lnTo>
                      <a:lnTo>
                        <a:pt x="84" y="80"/>
                      </a:lnTo>
                      <a:lnTo>
                        <a:pt x="85" y="80"/>
                      </a:lnTo>
                      <a:lnTo>
                        <a:pt x="86" y="80"/>
                      </a:lnTo>
                      <a:lnTo>
                        <a:pt x="86" y="79"/>
                      </a:lnTo>
                      <a:lnTo>
                        <a:pt x="86" y="78"/>
                      </a:lnTo>
                      <a:lnTo>
                        <a:pt x="86" y="77"/>
                      </a:lnTo>
                      <a:lnTo>
                        <a:pt x="84" y="74"/>
                      </a:lnTo>
                      <a:lnTo>
                        <a:pt x="82" y="70"/>
                      </a:lnTo>
                      <a:lnTo>
                        <a:pt x="80" y="67"/>
                      </a:lnTo>
                      <a:lnTo>
                        <a:pt x="79" y="63"/>
                      </a:lnTo>
                      <a:lnTo>
                        <a:pt x="78" y="60"/>
                      </a:lnTo>
                      <a:lnTo>
                        <a:pt x="76" y="56"/>
                      </a:lnTo>
                      <a:lnTo>
                        <a:pt x="75" y="52"/>
                      </a:lnTo>
                      <a:lnTo>
                        <a:pt x="74" y="48"/>
                      </a:lnTo>
                      <a:lnTo>
                        <a:pt x="70" y="41"/>
                      </a:lnTo>
                      <a:lnTo>
                        <a:pt x="69" y="41"/>
                      </a:lnTo>
                      <a:lnTo>
                        <a:pt x="69" y="40"/>
                      </a:lnTo>
                      <a:lnTo>
                        <a:pt x="64" y="37"/>
                      </a:lnTo>
                      <a:lnTo>
                        <a:pt x="57" y="33"/>
                      </a:lnTo>
                      <a:lnTo>
                        <a:pt x="50" y="28"/>
                      </a:lnTo>
                      <a:lnTo>
                        <a:pt x="43" y="23"/>
                      </a:lnTo>
                      <a:lnTo>
                        <a:pt x="34" y="18"/>
                      </a:lnTo>
                      <a:lnTo>
                        <a:pt x="26" y="12"/>
                      </a:lnTo>
                      <a:lnTo>
                        <a:pt x="18" y="7"/>
                      </a:lnTo>
                      <a:lnTo>
                        <a:pt x="11" y="4"/>
                      </a:lnTo>
                      <a:lnTo>
                        <a:pt x="4" y="0"/>
                      </a:lnTo>
                      <a:lnTo>
                        <a:pt x="4" y="1"/>
                      </a:lnTo>
                      <a:lnTo>
                        <a:pt x="4" y="2"/>
                      </a:lnTo>
                      <a:lnTo>
                        <a:pt x="4" y="3"/>
                      </a:lnTo>
                      <a:lnTo>
                        <a:pt x="4" y="4"/>
                      </a:lnTo>
                      <a:lnTo>
                        <a:pt x="3" y="4"/>
                      </a:lnTo>
                      <a:lnTo>
                        <a:pt x="3" y="5"/>
                      </a:lnTo>
                      <a:lnTo>
                        <a:pt x="4" y="6"/>
                      </a:lnTo>
                      <a:lnTo>
                        <a:pt x="4" y="7"/>
                      </a:lnTo>
                      <a:lnTo>
                        <a:pt x="7" y="8"/>
                      </a:lnTo>
                      <a:lnTo>
                        <a:pt x="9" y="10"/>
                      </a:lnTo>
                      <a:lnTo>
                        <a:pt x="12" y="11"/>
                      </a:lnTo>
                      <a:lnTo>
                        <a:pt x="14" y="12"/>
                      </a:lnTo>
                      <a:lnTo>
                        <a:pt x="16" y="13"/>
                      </a:lnTo>
                      <a:lnTo>
                        <a:pt x="17" y="13"/>
                      </a:lnTo>
                      <a:lnTo>
                        <a:pt x="0" y="6"/>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00" name="Freeform 133"/>
                <p:cNvSpPr>
                  <a:spLocks/>
                </p:cNvSpPr>
                <p:nvPr/>
              </p:nvSpPr>
              <p:spPr bwMode="auto">
                <a:xfrm>
                  <a:off x="1056" y="3000"/>
                  <a:ext cx="53" cy="74"/>
                </a:xfrm>
                <a:custGeom>
                  <a:avLst/>
                  <a:gdLst>
                    <a:gd name="T0" fmla="*/ 0 w 53"/>
                    <a:gd name="T1" fmla="*/ 3 h 74"/>
                    <a:gd name="T2" fmla="*/ 5 w 53"/>
                    <a:gd name="T3" fmla="*/ 11 h 74"/>
                    <a:gd name="T4" fmla="*/ 11 w 53"/>
                    <a:gd name="T5" fmla="*/ 19 h 74"/>
                    <a:gd name="T6" fmla="*/ 18 w 53"/>
                    <a:gd name="T7" fmla="*/ 28 h 74"/>
                    <a:gd name="T8" fmla="*/ 24 w 53"/>
                    <a:gd name="T9" fmla="*/ 38 h 74"/>
                    <a:gd name="T10" fmla="*/ 31 w 53"/>
                    <a:gd name="T11" fmla="*/ 47 h 74"/>
                    <a:gd name="T12" fmla="*/ 37 w 53"/>
                    <a:gd name="T13" fmla="*/ 56 h 74"/>
                    <a:gd name="T14" fmla="*/ 44 w 53"/>
                    <a:gd name="T15" fmla="*/ 65 h 74"/>
                    <a:gd name="T16" fmla="*/ 49 w 53"/>
                    <a:gd name="T17" fmla="*/ 73 h 74"/>
                    <a:gd name="T18" fmla="*/ 49 w 53"/>
                    <a:gd name="T19" fmla="*/ 73 h 74"/>
                    <a:gd name="T20" fmla="*/ 50 w 53"/>
                    <a:gd name="T21" fmla="*/ 73 h 74"/>
                    <a:gd name="T22" fmla="*/ 51 w 53"/>
                    <a:gd name="T23" fmla="*/ 73 h 74"/>
                    <a:gd name="T24" fmla="*/ 52 w 53"/>
                    <a:gd name="T25" fmla="*/ 72 h 74"/>
                    <a:gd name="T26" fmla="*/ 52 w 53"/>
                    <a:gd name="T27" fmla="*/ 71 h 74"/>
                    <a:gd name="T28" fmla="*/ 52 w 53"/>
                    <a:gd name="T29" fmla="*/ 70 h 74"/>
                    <a:gd name="T30" fmla="*/ 51 w 53"/>
                    <a:gd name="T31" fmla="*/ 70 h 74"/>
                    <a:gd name="T32" fmla="*/ 45 w 53"/>
                    <a:gd name="T33" fmla="*/ 62 h 74"/>
                    <a:gd name="T34" fmla="*/ 39 w 53"/>
                    <a:gd name="T35" fmla="*/ 54 h 74"/>
                    <a:gd name="T36" fmla="*/ 34 w 53"/>
                    <a:gd name="T37" fmla="*/ 45 h 74"/>
                    <a:gd name="T38" fmla="*/ 27 w 53"/>
                    <a:gd name="T39" fmla="*/ 35 h 74"/>
                    <a:gd name="T40" fmla="*/ 20 w 53"/>
                    <a:gd name="T41" fmla="*/ 26 h 74"/>
                    <a:gd name="T42" fmla="*/ 14 w 53"/>
                    <a:gd name="T43" fmla="*/ 17 h 74"/>
                    <a:gd name="T44" fmla="*/ 8 w 53"/>
                    <a:gd name="T45" fmla="*/ 8 h 74"/>
                    <a:gd name="T46" fmla="*/ 3 w 53"/>
                    <a:gd name="T47" fmla="*/ 0 h 74"/>
                    <a:gd name="T48" fmla="*/ 3 w 53"/>
                    <a:gd name="T49" fmla="*/ 1 h 74"/>
                    <a:gd name="T50" fmla="*/ 3 w 53"/>
                    <a:gd name="T51" fmla="*/ 2 h 74"/>
                    <a:gd name="T52" fmla="*/ 3 w 53"/>
                    <a:gd name="T53" fmla="*/ 4 h 74"/>
                    <a:gd name="T54" fmla="*/ 4 w 53"/>
                    <a:gd name="T55" fmla="*/ 6 h 74"/>
                    <a:gd name="T56" fmla="*/ 5 w 53"/>
                    <a:gd name="T57" fmla="*/ 9 h 74"/>
                    <a:gd name="T58" fmla="*/ 6 w 53"/>
                    <a:gd name="T59" fmla="*/ 11 h 74"/>
                    <a:gd name="T60" fmla="*/ 6 w 53"/>
                    <a:gd name="T61" fmla="*/ 12 h 74"/>
                    <a:gd name="T62" fmla="*/ 6 w 53"/>
                    <a:gd name="T63" fmla="*/ 13 h 74"/>
                    <a:gd name="T64" fmla="*/ 5 w 53"/>
                    <a:gd name="T65" fmla="*/ 14 h 74"/>
                    <a:gd name="T66" fmla="*/ 5 w 53"/>
                    <a:gd name="T67" fmla="*/ 15 h 74"/>
                    <a:gd name="T68" fmla="*/ 6 w 53"/>
                    <a:gd name="T69" fmla="*/ 15 h 74"/>
                    <a:gd name="T70" fmla="*/ 6 w 53"/>
                    <a:gd name="T71" fmla="*/ 16 h 74"/>
                    <a:gd name="T72" fmla="*/ 0 w 53"/>
                    <a:gd name="T73" fmla="*/ 3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3"/>
                    <a:gd name="T112" fmla="*/ 0 h 74"/>
                    <a:gd name="T113" fmla="*/ 53 w 53"/>
                    <a:gd name="T114" fmla="*/ 74 h 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3" h="74">
                      <a:moveTo>
                        <a:pt x="0" y="3"/>
                      </a:moveTo>
                      <a:lnTo>
                        <a:pt x="5" y="11"/>
                      </a:lnTo>
                      <a:lnTo>
                        <a:pt x="11" y="19"/>
                      </a:lnTo>
                      <a:lnTo>
                        <a:pt x="18" y="28"/>
                      </a:lnTo>
                      <a:lnTo>
                        <a:pt x="24" y="38"/>
                      </a:lnTo>
                      <a:lnTo>
                        <a:pt x="31" y="47"/>
                      </a:lnTo>
                      <a:lnTo>
                        <a:pt x="37" y="56"/>
                      </a:lnTo>
                      <a:lnTo>
                        <a:pt x="44" y="65"/>
                      </a:lnTo>
                      <a:lnTo>
                        <a:pt x="49" y="73"/>
                      </a:lnTo>
                      <a:lnTo>
                        <a:pt x="50" y="73"/>
                      </a:lnTo>
                      <a:lnTo>
                        <a:pt x="51" y="73"/>
                      </a:lnTo>
                      <a:lnTo>
                        <a:pt x="52" y="72"/>
                      </a:lnTo>
                      <a:lnTo>
                        <a:pt x="52" y="71"/>
                      </a:lnTo>
                      <a:lnTo>
                        <a:pt x="52" y="70"/>
                      </a:lnTo>
                      <a:lnTo>
                        <a:pt x="51" y="70"/>
                      </a:lnTo>
                      <a:lnTo>
                        <a:pt x="45" y="62"/>
                      </a:lnTo>
                      <a:lnTo>
                        <a:pt x="39" y="54"/>
                      </a:lnTo>
                      <a:lnTo>
                        <a:pt x="34" y="45"/>
                      </a:lnTo>
                      <a:lnTo>
                        <a:pt x="27" y="35"/>
                      </a:lnTo>
                      <a:lnTo>
                        <a:pt x="20" y="26"/>
                      </a:lnTo>
                      <a:lnTo>
                        <a:pt x="14" y="17"/>
                      </a:lnTo>
                      <a:lnTo>
                        <a:pt x="8" y="8"/>
                      </a:lnTo>
                      <a:lnTo>
                        <a:pt x="3" y="0"/>
                      </a:lnTo>
                      <a:lnTo>
                        <a:pt x="3" y="1"/>
                      </a:lnTo>
                      <a:lnTo>
                        <a:pt x="3" y="2"/>
                      </a:lnTo>
                      <a:lnTo>
                        <a:pt x="3" y="4"/>
                      </a:lnTo>
                      <a:lnTo>
                        <a:pt x="4" y="6"/>
                      </a:lnTo>
                      <a:lnTo>
                        <a:pt x="5" y="9"/>
                      </a:lnTo>
                      <a:lnTo>
                        <a:pt x="6" y="11"/>
                      </a:lnTo>
                      <a:lnTo>
                        <a:pt x="6" y="12"/>
                      </a:lnTo>
                      <a:lnTo>
                        <a:pt x="6" y="13"/>
                      </a:lnTo>
                      <a:lnTo>
                        <a:pt x="5" y="14"/>
                      </a:lnTo>
                      <a:lnTo>
                        <a:pt x="5" y="15"/>
                      </a:lnTo>
                      <a:lnTo>
                        <a:pt x="6" y="15"/>
                      </a:lnTo>
                      <a:lnTo>
                        <a:pt x="6" y="16"/>
                      </a:lnTo>
                      <a:lnTo>
                        <a:pt x="0" y="3"/>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01" name="Freeform 134"/>
                <p:cNvSpPr>
                  <a:spLocks/>
                </p:cNvSpPr>
                <p:nvPr/>
              </p:nvSpPr>
              <p:spPr bwMode="auto">
                <a:xfrm>
                  <a:off x="1027" y="3054"/>
                  <a:ext cx="76" cy="75"/>
                </a:xfrm>
                <a:custGeom>
                  <a:avLst/>
                  <a:gdLst>
                    <a:gd name="T0" fmla="*/ 1 w 76"/>
                    <a:gd name="T1" fmla="*/ 4 h 75"/>
                    <a:gd name="T2" fmla="*/ 12 w 76"/>
                    <a:gd name="T3" fmla="*/ 9 h 75"/>
                    <a:gd name="T4" fmla="*/ 22 w 76"/>
                    <a:gd name="T5" fmla="*/ 16 h 75"/>
                    <a:gd name="T6" fmla="*/ 32 w 76"/>
                    <a:gd name="T7" fmla="*/ 25 h 75"/>
                    <a:gd name="T8" fmla="*/ 41 w 76"/>
                    <a:gd name="T9" fmla="*/ 33 h 75"/>
                    <a:gd name="T10" fmla="*/ 49 w 76"/>
                    <a:gd name="T11" fmla="*/ 43 h 75"/>
                    <a:gd name="T12" fmla="*/ 56 w 76"/>
                    <a:gd name="T13" fmla="*/ 54 h 75"/>
                    <a:gd name="T14" fmla="*/ 64 w 76"/>
                    <a:gd name="T15" fmla="*/ 63 h 75"/>
                    <a:gd name="T16" fmla="*/ 72 w 76"/>
                    <a:gd name="T17" fmla="*/ 73 h 75"/>
                    <a:gd name="T18" fmla="*/ 72 w 76"/>
                    <a:gd name="T19" fmla="*/ 74 h 75"/>
                    <a:gd name="T20" fmla="*/ 73 w 76"/>
                    <a:gd name="T21" fmla="*/ 74 h 75"/>
                    <a:gd name="T22" fmla="*/ 74 w 76"/>
                    <a:gd name="T23" fmla="*/ 74 h 75"/>
                    <a:gd name="T24" fmla="*/ 75 w 76"/>
                    <a:gd name="T25" fmla="*/ 74 h 75"/>
                    <a:gd name="T26" fmla="*/ 75 w 76"/>
                    <a:gd name="T27" fmla="*/ 73 h 75"/>
                    <a:gd name="T28" fmla="*/ 75 w 76"/>
                    <a:gd name="T29" fmla="*/ 72 h 75"/>
                    <a:gd name="T30" fmla="*/ 75 w 76"/>
                    <a:gd name="T31" fmla="*/ 71 h 75"/>
                    <a:gd name="T32" fmla="*/ 68 w 76"/>
                    <a:gd name="T33" fmla="*/ 63 h 75"/>
                    <a:gd name="T34" fmla="*/ 60 w 76"/>
                    <a:gd name="T35" fmla="*/ 54 h 75"/>
                    <a:gd name="T36" fmla="*/ 51 w 76"/>
                    <a:gd name="T37" fmla="*/ 42 h 75"/>
                    <a:gd name="T38" fmla="*/ 41 w 76"/>
                    <a:gd name="T39" fmla="*/ 32 h 75"/>
                    <a:gd name="T40" fmla="*/ 31 w 76"/>
                    <a:gd name="T41" fmla="*/ 21 h 75"/>
                    <a:gd name="T42" fmla="*/ 21 w 76"/>
                    <a:gd name="T43" fmla="*/ 12 h 75"/>
                    <a:gd name="T44" fmla="*/ 11 w 76"/>
                    <a:gd name="T45" fmla="*/ 4 h 75"/>
                    <a:gd name="T46" fmla="*/ 3 w 76"/>
                    <a:gd name="T47" fmla="*/ 0 h 75"/>
                    <a:gd name="T48" fmla="*/ 2 w 76"/>
                    <a:gd name="T49" fmla="*/ 0 h 75"/>
                    <a:gd name="T50" fmla="*/ 1 w 76"/>
                    <a:gd name="T51" fmla="*/ 0 h 75"/>
                    <a:gd name="T52" fmla="*/ 0 w 76"/>
                    <a:gd name="T53" fmla="*/ 1 h 75"/>
                    <a:gd name="T54" fmla="*/ 0 w 76"/>
                    <a:gd name="T55" fmla="*/ 2 h 75"/>
                    <a:gd name="T56" fmla="*/ 0 w 76"/>
                    <a:gd name="T57" fmla="*/ 3 h 75"/>
                    <a:gd name="T58" fmla="*/ 1 w 76"/>
                    <a:gd name="T59" fmla="*/ 4 h 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6"/>
                    <a:gd name="T91" fmla="*/ 0 h 75"/>
                    <a:gd name="T92" fmla="*/ 76 w 76"/>
                    <a:gd name="T93" fmla="*/ 75 h 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6" h="75">
                      <a:moveTo>
                        <a:pt x="1" y="4"/>
                      </a:moveTo>
                      <a:lnTo>
                        <a:pt x="12" y="9"/>
                      </a:lnTo>
                      <a:lnTo>
                        <a:pt x="22" y="16"/>
                      </a:lnTo>
                      <a:lnTo>
                        <a:pt x="32" y="25"/>
                      </a:lnTo>
                      <a:lnTo>
                        <a:pt x="41" y="33"/>
                      </a:lnTo>
                      <a:lnTo>
                        <a:pt x="49" y="43"/>
                      </a:lnTo>
                      <a:lnTo>
                        <a:pt x="56" y="54"/>
                      </a:lnTo>
                      <a:lnTo>
                        <a:pt x="64" y="63"/>
                      </a:lnTo>
                      <a:lnTo>
                        <a:pt x="72" y="73"/>
                      </a:lnTo>
                      <a:lnTo>
                        <a:pt x="72" y="74"/>
                      </a:lnTo>
                      <a:lnTo>
                        <a:pt x="73" y="74"/>
                      </a:lnTo>
                      <a:lnTo>
                        <a:pt x="74" y="74"/>
                      </a:lnTo>
                      <a:lnTo>
                        <a:pt x="75" y="74"/>
                      </a:lnTo>
                      <a:lnTo>
                        <a:pt x="75" y="73"/>
                      </a:lnTo>
                      <a:lnTo>
                        <a:pt x="75" y="72"/>
                      </a:lnTo>
                      <a:lnTo>
                        <a:pt x="75" y="71"/>
                      </a:lnTo>
                      <a:lnTo>
                        <a:pt x="68" y="63"/>
                      </a:lnTo>
                      <a:lnTo>
                        <a:pt x="60" y="54"/>
                      </a:lnTo>
                      <a:lnTo>
                        <a:pt x="51" y="42"/>
                      </a:lnTo>
                      <a:lnTo>
                        <a:pt x="41" y="32"/>
                      </a:lnTo>
                      <a:lnTo>
                        <a:pt x="31" y="21"/>
                      </a:lnTo>
                      <a:lnTo>
                        <a:pt x="21" y="12"/>
                      </a:lnTo>
                      <a:lnTo>
                        <a:pt x="11" y="4"/>
                      </a:lnTo>
                      <a:lnTo>
                        <a:pt x="3" y="0"/>
                      </a:lnTo>
                      <a:lnTo>
                        <a:pt x="2" y="0"/>
                      </a:lnTo>
                      <a:lnTo>
                        <a:pt x="1" y="0"/>
                      </a:lnTo>
                      <a:lnTo>
                        <a:pt x="0" y="1"/>
                      </a:lnTo>
                      <a:lnTo>
                        <a:pt x="0" y="2"/>
                      </a:lnTo>
                      <a:lnTo>
                        <a:pt x="0" y="3"/>
                      </a:lnTo>
                      <a:lnTo>
                        <a:pt x="1" y="4"/>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02" name="Freeform 135"/>
                <p:cNvSpPr>
                  <a:spLocks/>
                </p:cNvSpPr>
                <p:nvPr/>
              </p:nvSpPr>
              <p:spPr bwMode="auto">
                <a:xfrm>
                  <a:off x="1027" y="3134"/>
                  <a:ext cx="68" cy="82"/>
                </a:xfrm>
                <a:custGeom>
                  <a:avLst/>
                  <a:gdLst>
                    <a:gd name="T0" fmla="*/ 6 w 68"/>
                    <a:gd name="T1" fmla="*/ 12 h 82"/>
                    <a:gd name="T2" fmla="*/ 11 w 68"/>
                    <a:gd name="T3" fmla="*/ 14 h 82"/>
                    <a:gd name="T4" fmla="*/ 16 w 68"/>
                    <a:gd name="T5" fmla="*/ 16 h 82"/>
                    <a:gd name="T6" fmla="*/ 19 w 68"/>
                    <a:gd name="T7" fmla="*/ 19 h 82"/>
                    <a:gd name="T8" fmla="*/ 23 w 68"/>
                    <a:gd name="T9" fmla="*/ 21 h 82"/>
                    <a:gd name="T10" fmla="*/ 27 w 68"/>
                    <a:gd name="T11" fmla="*/ 25 h 82"/>
                    <a:gd name="T12" fmla="*/ 30 w 68"/>
                    <a:gd name="T13" fmla="*/ 28 h 82"/>
                    <a:gd name="T14" fmla="*/ 33 w 68"/>
                    <a:gd name="T15" fmla="*/ 33 h 82"/>
                    <a:gd name="T16" fmla="*/ 35 w 68"/>
                    <a:gd name="T17" fmla="*/ 36 h 82"/>
                    <a:gd name="T18" fmla="*/ 37 w 68"/>
                    <a:gd name="T19" fmla="*/ 44 h 82"/>
                    <a:gd name="T20" fmla="*/ 41 w 68"/>
                    <a:gd name="T21" fmla="*/ 50 h 82"/>
                    <a:gd name="T22" fmla="*/ 43 w 68"/>
                    <a:gd name="T23" fmla="*/ 56 h 82"/>
                    <a:gd name="T24" fmla="*/ 46 w 68"/>
                    <a:gd name="T25" fmla="*/ 62 h 82"/>
                    <a:gd name="T26" fmla="*/ 49 w 68"/>
                    <a:gd name="T27" fmla="*/ 68 h 82"/>
                    <a:gd name="T28" fmla="*/ 53 w 68"/>
                    <a:gd name="T29" fmla="*/ 73 h 82"/>
                    <a:gd name="T30" fmla="*/ 58 w 68"/>
                    <a:gd name="T31" fmla="*/ 77 h 82"/>
                    <a:gd name="T32" fmla="*/ 64 w 68"/>
                    <a:gd name="T33" fmla="*/ 81 h 82"/>
                    <a:gd name="T34" fmla="*/ 65 w 68"/>
                    <a:gd name="T35" fmla="*/ 81 h 82"/>
                    <a:gd name="T36" fmla="*/ 66 w 68"/>
                    <a:gd name="T37" fmla="*/ 81 h 82"/>
                    <a:gd name="T38" fmla="*/ 67 w 68"/>
                    <a:gd name="T39" fmla="*/ 80 h 82"/>
                    <a:gd name="T40" fmla="*/ 67 w 68"/>
                    <a:gd name="T41" fmla="*/ 79 h 82"/>
                    <a:gd name="T42" fmla="*/ 67 w 68"/>
                    <a:gd name="T43" fmla="*/ 78 h 82"/>
                    <a:gd name="T44" fmla="*/ 66 w 68"/>
                    <a:gd name="T45" fmla="*/ 77 h 82"/>
                    <a:gd name="T46" fmla="*/ 61 w 68"/>
                    <a:gd name="T47" fmla="*/ 74 h 82"/>
                    <a:gd name="T48" fmla="*/ 56 w 68"/>
                    <a:gd name="T49" fmla="*/ 70 h 82"/>
                    <a:gd name="T50" fmla="*/ 51 w 68"/>
                    <a:gd name="T51" fmla="*/ 65 h 82"/>
                    <a:gd name="T52" fmla="*/ 49 w 68"/>
                    <a:gd name="T53" fmla="*/ 60 h 82"/>
                    <a:gd name="T54" fmla="*/ 46 w 68"/>
                    <a:gd name="T55" fmla="*/ 53 h 82"/>
                    <a:gd name="T56" fmla="*/ 44 w 68"/>
                    <a:gd name="T57" fmla="*/ 47 h 82"/>
                    <a:gd name="T58" fmla="*/ 41 w 68"/>
                    <a:gd name="T59" fmla="*/ 41 h 82"/>
                    <a:gd name="T60" fmla="*/ 38 w 68"/>
                    <a:gd name="T61" fmla="*/ 35 h 82"/>
                    <a:gd name="T62" fmla="*/ 35 w 68"/>
                    <a:gd name="T63" fmla="*/ 29 h 82"/>
                    <a:gd name="T64" fmla="*/ 31 w 68"/>
                    <a:gd name="T65" fmla="*/ 25 h 82"/>
                    <a:gd name="T66" fmla="*/ 27 w 68"/>
                    <a:gd name="T67" fmla="*/ 20 h 82"/>
                    <a:gd name="T68" fmla="*/ 22 w 68"/>
                    <a:gd name="T69" fmla="*/ 14 h 82"/>
                    <a:gd name="T70" fmla="*/ 17 w 68"/>
                    <a:gd name="T71" fmla="*/ 9 h 82"/>
                    <a:gd name="T72" fmla="*/ 11 w 68"/>
                    <a:gd name="T73" fmla="*/ 5 h 82"/>
                    <a:gd name="T74" fmla="*/ 5 w 68"/>
                    <a:gd name="T75" fmla="*/ 2 h 82"/>
                    <a:gd name="T76" fmla="*/ 0 w 68"/>
                    <a:gd name="T77" fmla="*/ 0 h 82"/>
                    <a:gd name="T78" fmla="*/ 0 w 68"/>
                    <a:gd name="T79" fmla="*/ 1 h 82"/>
                    <a:gd name="T80" fmla="*/ 1 w 68"/>
                    <a:gd name="T81" fmla="*/ 2 h 82"/>
                    <a:gd name="T82" fmla="*/ 2 w 68"/>
                    <a:gd name="T83" fmla="*/ 3 h 82"/>
                    <a:gd name="T84" fmla="*/ 3 w 68"/>
                    <a:gd name="T85" fmla="*/ 4 h 82"/>
                    <a:gd name="T86" fmla="*/ 3 w 68"/>
                    <a:gd name="T87" fmla="*/ 6 h 82"/>
                    <a:gd name="T88" fmla="*/ 4 w 68"/>
                    <a:gd name="T89" fmla="*/ 8 h 82"/>
                    <a:gd name="T90" fmla="*/ 5 w 68"/>
                    <a:gd name="T91" fmla="*/ 10 h 82"/>
                    <a:gd name="T92" fmla="*/ 5 w 68"/>
                    <a:gd name="T93" fmla="*/ 11 h 82"/>
                    <a:gd name="T94" fmla="*/ 5 w 68"/>
                    <a:gd name="T95" fmla="*/ 12 h 82"/>
                    <a:gd name="T96" fmla="*/ 5 w 68"/>
                    <a:gd name="T97" fmla="*/ 12 h 82"/>
                    <a:gd name="T98" fmla="*/ 6 w 68"/>
                    <a:gd name="T99" fmla="*/ 12 h 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2"/>
                    <a:gd name="T152" fmla="*/ 68 w 68"/>
                    <a:gd name="T153" fmla="*/ 82 h 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2">
                      <a:moveTo>
                        <a:pt x="6" y="12"/>
                      </a:moveTo>
                      <a:lnTo>
                        <a:pt x="11" y="14"/>
                      </a:lnTo>
                      <a:lnTo>
                        <a:pt x="16" y="16"/>
                      </a:lnTo>
                      <a:lnTo>
                        <a:pt x="19" y="19"/>
                      </a:lnTo>
                      <a:lnTo>
                        <a:pt x="23" y="21"/>
                      </a:lnTo>
                      <a:lnTo>
                        <a:pt x="27" y="25"/>
                      </a:lnTo>
                      <a:lnTo>
                        <a:pt x="30" y="28"/>
                      </a:lnTo>
                      <a:lnTo>
                        <a:pt x="33" y="33"/>
                      </a:lnTo>
                      <a:lnTo>
                        <a:pt x="35" y="36"/>
                      </a:lnTo>
                      <a:lnTo>
                        <a:pt x="37" y="44"/>
                      </a:lnTo>
                      <a:lnTo>
                        <a:pt x="41" y="50"/>
                      </a:lnTo>
                      <a:lnTo>
                        <a:pt x="43" y="56"/>
                      </a:lnTo>
                      <a:lnTo>
                        <a:pt x="46" y="62"/>
                      </a:lnTo>
                      <a:lnTo>
                        <a:pt x="49" y="68"/>
                      </a:lnTo>
                      <a:lnTo>
                        <a:pt x="53" y="73"/>
                      </a:lnTo>
                      <a:lnTo>
                        <a:pt x="58" y="77"/>
                      </a:lnTo>
                      <a:lnTo>
                        <a:pt x="64" y="81"/>
                      </a:lnTo>
                      <a:lnTo>
                        <a:pt x="65" y="81"/>
                      </a:lnTo>
                      <a:lnTo>
                        <a:pt x="66" y="81"/>
                      </a:lnTo>
                      <a:lnTo>
                        <a:pt x="67" y="80"/>
                      </a:lnTo>
                      <a:lnTo>
                        <a:pt x="67" y="79"/>
                      </a:lnTo>
                      <a:lnTo>
                        <a:pt x="67" y="78"/>
                      </a:lnTo>
                      <a:lnTo>
                        <a:pt x="66" y="77"/>
                      </a:lnTo>
                      <a:lnTo>
                        <a:pt x="61" y="74"/>
                      </a:lnTo>
                      <a:lnTo>
                        <a:pt x="56" y="70"/>
                      </a:lnTo>
                      <a:lnTo>
                        <a:pt x="51" y="65"/>
                      </a:lnTo>
                      <a:lnTo>
                        <a:pt x="49" y="60"/>
                      </a:lnTo>
                      <a:lnTo>
                        <a:pt x="46" y="53"/>
                      </a:lnTo>
                      <a:lnTo>
                        <a:pt x="44" y="47"/>
                      </a:lnTo>
                      <a:lnTo>
                        <a:pt x="41" y="41"/>
                      </a:lnTo>
                      <a:lnTo>
                        <a:pt x="38" y="35"/>
                      </a:lnTo>
                      <a:lnTo>
                        <a:pt x="35" y="29"/>
                      </a:lnTo>
                      <a:lnTo>
                        <a:pt x="31" y="25"/>
                      </a:lnTo>
                      <a:lnTo>
                        <a:pt x="27" y="20"/>
                      </a:lnTo>
                      <a:lnTo>
                        <a:pt x="22" y="14"/>
                      </a:lnTo>
                      <a:lnTo>
                        <a:pt x="17" y="9"/>
                      </a:lnTo>
                      <a:lnTo>
                        <a:pt x="11" y="5"/>
                      </a:lnTo>
                      <a:lnTo>
                        <a:pt x="5" y="2"/>
                      </a:lnTo>
                      <a:lnTo>
                        <a:pt x="0" y="0"/>
                      </a:lnTo>
                      <a:lnTo>
                        <a:pt x="0" y="1"/>
                      </a:lnTo>
                      <a:lnTo>
                        <a:pt x="1" y="2"/>
                      </a:lnTo>
                      <a:lnTo>
                        <a:pt x="2" y="3"/>
                      </a:lnTo>
                      <a:lnTo>
                        <a:pt x="3" y="4"/>
                      </a:lnTo>
                      <a:lnTo>
                        <a:pt x="3" y="6"/>
                      </a:lnTo>
                      <a:lnTo>
                        <a:pt x="4" y="8"/>
                      </a:lnTo>
                      <a:lnTo>
                        <a:pt x="5" y="10"/>
                      </a:lnTo>
                      <a:lnTo>
                        <a:pt x="5" y="11"/>
                      </a:lnTo>
                      <a:lnTo>
                        <a:pt x="5" y="12"/>
                      </a:lnTo>
                      <a:lnTo>
                        <a:pt x="6" y="12"/>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03" name="Freeform 136"/>
                <p:cNvSpPr>
                  <a:spLocks/>
                </p:cNvSpPr>
                <p:nvPr/>
              </p:nvSpPr>
              <p:spPr bwMode="auto">
                <a:xfrm>
                  <a:off x="980" y="2723"/>
                  <a:ext cx="109" cy="95"/>
                </a:xfrm>
                <a:custGeom>
                  <a:avLst/>
                  <a:gdLst>
                    <a:gd name="T0" fmla="*/ 1 w 109"/>
                    <a:gd name="T1" fmla="*/ 4 h 95"/>
                    <a:gd name="T2" fmla="*/ 6 w 109"/>
                    <a:gd name="T3" fmla="*/ 8 h 95"/>
                    <a:gd name="T4" fmla="*/ 13 w 109"/>
                    <a:gd name="T5" fmla="*/ 14 h 95"/>
                    <a:gd name="T6" fmla="*/ 18 w 109"/>
                    <a:gd name="T7" fmla="*/ 18 h 95"/>
                    <a:gd name="T8" fmla="*/ 25 w 109"/>
                    <a:gd name="T9" fmla="*/ 23 h 95"/>
                    <a:gd name="T10" fmla="*/ 32 w 109"/>
                    <a:gd name="T11" fmla="*/ 26 h 95"/>
                    <a:gd name="T12" fmla="*/ 38 w 109"/>
                    <a:gd name="T13" fmla="*/ 30 h 95"/>
                    <a:gd name="T14" fmla="*/ 45 w 109"/>
                    <a:gd name="T15" fmla="*/ 33 h 95"/>
                    <a:gd name="T16" fmla="*/ 52 w 109"/>
                    <a:gd name="T17" fmla="*/ 36 h 95"/>
                    <a:gd name="T18" fmla="*/ 59 w 109"/>
                    <a:gd name="T19" fmla="*/ 43 h 95"/>
                    <a:gd name="T20" fmla="*/ 66 w 109"/>
                    <a:gd name="T21" fmla="*/ 51 h 95"/>
                    <a:gd name="T22" fmla="*/ 72 w 109"/>
                    <a:gd name="T23" fmla="*/ 58 h 95"/>
                    <a:gd name="T24" fmla="*/ 79 w 109"/>
                    <a:gd name="T25" fmla="*/ 65 h 95"/>
                    <a:gd name="T26" fmla="*/ 85 w 109"/>
                    <a:gd name="T27" fmla="*/ 72 h 95"/>
                    <a:gd name="T28" fmla="*/ 92 w 109"/>
                    <a:gd name="T29" fmla="*/ 80 h 95"/>
                    <a:gd name="T30" fmla="*/ 98 w 109"/>
                    <a:gd name="T31" fmla="*/ 87 h 95"/>
                    <a:gd name="T32" fmla="*/ 104 w 109"/>
                    <a:gd name="T33" fmla="*/ 93 h 95"/>
                    <a:gd name="T34" fmla="*/ 105 w 109"/>
                    <a:gd name="T35" fmla="*/ 94 h 95"/>
                    <a:gd name="T36" fmla="*/ 106 w 109"/>
                    <a:gd name="T37" fmla="*/ 94 h 95"/>
                    <a:gd name="T38" fmla="*/ 107 w 109"/>
                    <a:gd name="T39" fmla="*/ 94 h 95"/>
                    <a:gd name="T40" fmla="*/ 108 w 109"/>
                    <a:gd name="T41" fmla="*/ 93 h 95"/>
                    <a:gd name="T42" fmla="*/ 108 w 109"/>
                    <a:gd name="T43" fmla="*/ 92 h 95"/>
                    <a:gd name="T44" fmla="*/ 108 w 109"/>
                    <a:gd name="T45" fmla="*/ 91 h 95"/>
                    <a:gd name="T46" fmla="*/ 101 w 109"/>
                    <a:gd name="T47" fmla="*/ 84 h 95"/>
                    <a:gd name="T48" fmla="*/ 94 w 109"/>
                    <a:gd name="T49" fmla="*/ 76 h 95"/>
                    <a:gd name="T50" fmla="*/ 88 w 109"/>
                    <a:gd name="T51" fmla="*/ 69 h 95"/>
                    <a:gd name="T52" fmla="*/ 81 w 109"/>
                    <a:gd name="T53" fmla="*/ 61 h 95"/>
                    <a:gd name="T54" fmla="*/ 75 w 109"/>
                    <a:gd name="T55" fmla="*/ 54 h 95"/>
                    <a:gd name="T56" fmla="*/ 69 w 109"/>
                    <a:gd name="T57" fmla="*/ 47 h 95"/>
                    <a:gd name="T58" fmla="*/ 61 w 109"/>
                    <a:gd name="T59" fmla="*/ 41 h 95"/>
                    <a:gd name="T60" fmla="*/ 53 w 109"/>
                    <a:gd name="T61" fmla="*/ 34 h 95"/>
                    <a:gd name="T62" fmla="*/ 47 w 109"/>
                    <a:gd name="T63" fmla="*/ 30 h 95"/>
                    <a:gd name="T64" fmla="*/ 40 w 109"/>
                    <a:gd name="T65" fmla="*/ 26 h 95"/>
                    <a:gd name="T66" fmla="*/ 34 w 109"/>
                    <a:gd name="T67" fmla="*/ 22 h 95"/>
                    <a:gd name="T68" fmla="*/ 27 w 109"/>
                    <a:gd name="T69" fmla="*/ 18 h 95"/>
                    <a:gd name="T70" fmla="*/ 21 w 109"/>
                    <a:gd name="T71" fmla="*/ 14 h 95"/>
                    <a:gd name="T72" fmla="*/ 15 w 109"/>
                    <a:gd name="T73" fmla="*/ 10 h 95"/>
                    <a:gd name="T74" fmla="*/ 9 w 109"/>
                    <a:gd name="T75" fmla="*/ 5 h 95"/>
                    <a:gd name="T76" fmla="*/ 4 w 109"/>
                    <a:gd name="T77" fmla="*/ 0 h 95"/>
                    <a:gd name="T78" fmla="*/ 3 w 109"/>
                    <a:gd name="T79" fmla="*/ 0 h 95"/>
                    <a:gd name="T80" fmla="*/ 2 w 109"/>
                    <a:gd name="T81" fmla="*/ 0 h 95"/>
                    <a:gd name="T82" fmla="*/ 1 w 109"/>
                    <a:gd name="T83" fmla="*/ 0 h 95"/>
                    <a:gd name="T84" fmla="*/ 1 w 109"/>
                    <a:gd name="T85" fmla="*/ 1 h 95"/>
                    <a:gd name="T86" fmla="*/ 0 w 109"/>
                    <a:gd name="T87" fmla="*/ 1 h 95"/>
                    <a:gd name="T88" fmla="*/ 0 w 109"/>
                    <a:gd name="T89" fmla="*/ 2 h 95"/>
                    <a:gd name="T90" fmla="*/ 0 w 109"/>
                    <a:gd name="T91" fmla="*/ 3 h 95"/>
                    <a:gd name="T92" fmla="*/ 1 w 109"/>
                    <a:gd name="T93" fmla="*/ 4 h 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9"/>
                    <a:gd name="T142" fmla="*/ 0 h 95"/>
                    <a:gd name="T143" fmla="*/ 109 w 109"/>
                    <a:gd name="T144" fmla="*/ 95 h 9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9" h="95">
                      <a:moveTo>
                        <a:pt x="1" y="4"/>
                      </a:moveTo>
                      <a:lnTo>
                        <a:pt x="6" y="8"/>
                      </a:lnTo>
                      <a:lnTo>
                        <a:pt x="13" y="14"/>
                      </a:lnTo>
                      <a:lnTo>
                        <a:pt x="18" y="18"/>
                      </a:lnTo>
                      <a:lnTo>
                        <a:pt x="25" y="23"/>
                      </a:lnTo>
                      <a:lnTo>
                        <a:pt x="32" y="26"/>
                      </a:lnTo>
                      <a:lnTo>
                        <a:pt x="38" y="30"/>
                      </a:lnTo>
                      <a:lnTo>
                        <a:pt x="45" y="33"/>
                      </a:lnTo>
                      <a:lnTo>
                        <a:pt x="52" y="36"/>
                      </a:lnTo>
                      <a:lnTo>
                        <a:pt x="59" y="43"/>
                      </a:lnTo>
                      <a:lnTo>
                        <a:pt x="66" y="51"/>
                      </a:lnTo>
                      <a:lnTo>
                        <a:pt x="72" y="58"/>
                      </a:lnTo>
                      <a:lnTo>
                        <a:pt x="79" y="65"/>
                      </a:lnTo>
                      <a:lnTo>
                        <a:pt x="85" y="72"/>
                      </a:lnTo>
                      <a:lnTo>
                        <a:pt x="92" y="80"/>
                      </a:lnTo>
                      <a:lnTo>
                        <a:pt x="98" y="87"/>
                      </a:lnTo>
                      <a:lnTo>
                        <a:pt x="104" y="93"/>
                      </a:lnTo>
                      <a:lnTo>
                        <a:pt x="105" y="94"/>
                      </a:lnTo>
                      <a:lnTo>
                        <a:pt x="106" y="94"/>
                      </a:lnTo>
                      <a:lnTo>
                        <a:pt x="107" y="94"/>
                      </a:lnTo>
                      <a:lnTo>
                        <a:pt x="108" y="93"/>
                      </a:lnTo>
                      <a:lnTo>
                        <a:pt x="108" y="92"/>
                      </a:lnTo>
                      <a:lnTo>
                        <a:pt x="108" y="91"/>
                      </a:lnTo>
                      <a:lnTo>
                        <a:pt x="101" y="84"/>
                      </a:lnTo>
                      <a:lnTo>
                        <a:pt x="94" y="76"/>
                      </a:lnTo>
                      <a:lnTo>
                        <a:pt x="88" y="69"/>
                      </a:lnTo>
                      <a:lnTo>
                        <a:pt x="81" y="61"/>
                      </a:lnTo>
                      <a:lnTo>
                        <a:pt x="75" y="54"/>
                      </a:lnTo>
                      <a:lnTo>
                        <a:pt x="69" y="47"/>
                      </a:lnTo>
                      <a:lnTo>
                        <a:pt x="61" y="41"/>
                      </a:lnTo>
                      <a:lnTo>
                        <a:pt x="53" y="34"/>
                      </a:lnTo>
                      <a:lnTo>
                        <a:pt x="47" y="30"/>
                      </a:lnTo>
                      <a:lnTo>
                        <a:pt x="40" y="26"/>
                      </a:lnTo>
                      <a:lnTo>
                        <a:pt x="34" y="22"/>
                      </a:lnTo>
                      <a:lnTo>
                        <a:pt x="27" y="18"/>
                      </a:lnTo>
                      <a:lnTo>
                        <a:pt x="21" y="14"/>
                      </a:lnTo>
                      <a:lnTo>
                        <a:pt x="15" y="10"/>
                      </a:lnTo>
                      <a:lnTo>
                        <a:pt x="9" y="5"/>
                      </a:lnTo>
                      <a:lnTo>
                        <a:pt x="4" y="0"/>
                      </a:lnTo>
                      <a:lnTo>
                        <a:pt x="3" y="0"/>
                      </a:lnTo>
                      <a:lnTo>
                        <a:pt x="2" y="0"/>
                      </a:lnTo>
                      <a:lnTo>
                        <a:pt x="1" y="0"/>
                      </a:lnTo>
                      <a:lnTo>
                        <a:pt x="1" y="1"/>
                      </a:lnTo>
                      <a:lnTo>
                        <a:pt x="0" y="1"/>
                      </a:lnTo>
                      <a:lnTo>
                        <a:pt x="0" y="2"/>
                      </a:lnTo>
                      <a:lnTo>
                        <a:pt x="0" y="3"/>
                      </a:lnTo>
                      <a:lnTo>
                        <a:pt x="1" y="4"/>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04" name="Freeform 137"/>
                <p:cNvSpPr>
                  <a:spLocks/>
                </p:cNvSpPr>
                <p:nvPr/>
              </p:nvSpPr>
              <p:spPr bwMode="auto">
                <a:xfrm>
                  <a:off x="1026" y="2738"/>
                  <a:ext cx="88" cy="91"/>
                </a:xfrm>
                <a:custGeom>
                  <a:avLst/>
                  <a:gdLst>
                    <a:gd name="T0" fmla="*/ 4 w 88"/>
                    <a:gd name="T1" fmla="*/ 22 h 91"/>
                    <a:gd name="T2" fmla="*/ 5 w 88"/>
                    <a:gd name="T3" fmla="*/ 22 h 91"/>
                    <a:gd name="T4" fmla="*/ 7 w 88"/>
                    <a:gd name="T5" fmla="*/ 22 h 91"/>
                    <a:gd name="T6" fmla="*/ 9 w 88"/>
                    <a:gd name="T7" fmla="*/ 22 h 91"/>
                    <a:gd name="T8" fmla="*/ 14 w 88"/>
                    <a:gd name="T9" fmla="*/ 14 h 91"/>
                    <a:gd name="T10" fmla="*/ 18 w 88"/>
                    <a:gd name="T11" fmla="*/ 12 h 91"/>
                    <a:gd name="T12" fmla="*/ 22 w 88"/>
                    <a:gd name="T13" fmla="*/ 10 h 91"/>
                    <a:gd name="T14" fmla="*/ 25 w 88"/>
                    <a:gd name="T15" fmla="*/ 8 h 91"/>
                    <a:gd name="T16" fmla="*/ 29 w 88"/>
                    <a:gd name="T17" fmla="*/ 6 h 91"/>
                    <a:gd name="T18" fmla="*/ 32 w 88"/>
                    <a:gd name="T19" fmla="*/ 2 h 91"/>
                    <a:gd name="T20" fmla="*/ 33 w 88"/>
                    <a:gd name="T21" fmla="*/ 18 h 91"/>
                    <a:gd name="T22" fmla="*/ 44 w 88"/>
                    <a:gd name="T23" fmla="*/ 41 h 91"/>
                    <a:gd name="T24" fmla="*/ 61 w 88"/>
                    <a:gd name="T25" fmla="*/ 59 h 91"/>
                    <a:gd name="T26" fmla="*/ 77 w 88"/>
                    <a:gd name="T27" fmla="*/ 78 h 91"/>
                    <a:gd name="T28" fmla="*/ 83 w 88"/>
                    <a:gd name="T29" fmla="*/ 90 h 91"/>
                    <a:gd name="T30" fmla="*/ 85 w 88"/>
                    <a:gd name="T31" fmla="*/ 90 h 91"/>
                    <a:gd name="T32" fmla="*/ 87 w 88"/>
                    <a:gd name="T33" fmla="*/ 89 h 91"/>
                    <a:gd name="T34" fmla="*/ 87 w 88"/>
                    <a:gd name="T35" fmla="*/ 87 h 91"/>
                    <a:gd name="T36" fmla="*/ 74 w 88"/>
                    <a:gd name="T37" fmla="*/ 68 h 91"/>
                    <a:gd name="T38" fmla="*/ 58 w 88"/>
                    <a:gd name="T39" fmla="*/ 51 h 91"/>
                    <a:gd name="T40" fmla="*/ 44 w 88"/>
                    <a:gd name="T41" fmla="*/ 33 h 91"/>
                    <a:gd name="T42" fmla="*/ 37 w 88"/>
                    <a:gd name="T43" fmla="*/ 12 h 91"/>
                    <a:gd name="T44" fmla="*/ 35 w 88"/>
                    <a:gd name="T45" fmla="*/ 1 h 91"/>
                    <a:gd name="T46" fmla="*/ 34 w 88"/>
                    <a:gd name="T47" fmla="*/ 0 h 91"/>
                    <a:gd name="T48" fmla="*/ 27 w 88"/>
                    <a:gd name="T49" fmla="*/ 3 h 91"/>
                    <a:gd name="T50" fmla="*/ 25 w 88"/>
                    <a:gd name="T51" fmla="*/ 4 h 91"/>
                    <a:gd name="T52" fmla="*/ 23 w 88"/>
                    <a:gd name="T53" fmla="*/ 5 h 91"/>
                    <a:gd name="T54" fmla="*/ 22 w 88"/>
                    <a:gd name="T55" fmla="*/ 5 h 91"/>
                    <a:gd name="T56" fmla="*/ 20 w 88"/>
                    <a:gd name="T57" fmla="*/ 7 h 91"/>
                    <a:gd name="T58" fmla="*/ 8 w 88"/>
                    <a:gd name="T59" fmla="*/ 14 h 91"/>
                    <a:gd name="T60" fmla="*/ 6 w 88"/>
                    <a:gd name="T61" fmla="*/ 19 h 91"/>
                    <a:gd name="T62" fmla="*/ 4 w 88"/>
                    <a:gd name="T63" fmla="*/ 20 h 91"/>
                    <a:gd name="T64" fmla="*/ 3 w 88"/>
                    <a:gd name="T65" fmla="*/ 19 h 91"/>
                    <a:gd name="T66" fmla="*/ 1 w 88"/>
                    <a:gd name="T67" fmla="*/ 18 h 91"/>
                    <a:gd name="T68" fmla="*/ 0 w 88"/>
                    <a:gd name="T69" fmla="*/ 19 h 91"/>
                    <a:gd name="T70" fmla="*/ 0 w 88"/>
                    <a:gd name="T71" fmla="*/ 21 h 91"/>
                    <a:gd name="T72" fmla="*/ 2 w 88"/>
                    <a:gd name="T73" fmla="*/ 22 h 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8"/>
                    <a:gd name="T112" fmla="*/ 0 h 91"/>
                    <a:gd name="T113" fmla="*/ 88 w 88"/>
                    <a:gd name="T114" fmla="*/ 91 h 9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8" h="91">
                      <a:moveTo>
                        <a:pt x="3" y="22"/>
                      </a:moveTo>
                      <a:lnTo>
                        <a:pt x="4" y="22"/>
                      </a:lnTo>
                      <a:lnTo>
                        <a:pt x="5" y="22"/>
                      </a:lnTo>
                      <a:lnTo>
                        <a:pt x="6" y="22"/>
                      </a:lnTo>
                      <a:lnTo>
                        <a:pt x="7" y="22"/>
                      </a:lnTo>
                      <a:lnTo>
                        <a:pt x="8" y="22"/>
                      </a:lnTo>
                      <a:lnTo>
                        <a:pt x="9" y="22"/>
                      </a:lnTo>
                      <a:lnTo>
                        <a:pt x="11" y="16"/>
                      </a:lnTo>
                      <a:lnTo>
                        <a:pt x="14" y="14"/>
                      </a:lnTo>
                      <a:lnTo>
                        <a:pt x="16" y="13"/>
                      </a:lnTo>
                      <a:lnTo>
                        <a:pt x="18" y="12"/>
                      </a:lnTo>
                      <a:lnTo>
                        <a:pt x="20" y="11"/>
                      </a:lnTo>
                      <a:lnTo>
                        <a:pt x="22" y="10"/>
                      </a:lnTo>
                      <a:lnTo>
                        <a:pt x="23" y="9"/>
                      </a:lnTo>
                      <a:lnTo>
                        <a:pt x="25" y="8"/>
                      </a:lnTo>
                      <a:lnTo>
                        <a:pt x="27" y="7"/>
                      </a:lnTo>
                      <a:lnTo>
                        <a:pt x="29" y="6"/>
                      </a:lnTo>
                      <a:lnTo>
                        <a:pt x="35" y="4"/>
                      </a:lnTo>
                      <a:lnTo>
                        <a:pt x="32" y="2"/>
                      </a:lnTo>
                      <a:lnTo>
                        <a:pt x="32" y="5"/>
                      </a:lnTo>
                      <a:lnTo>
                        <a:pt x="33" y="18"/>
                      </a:lnTo>
                      <a:lnTo>
                        <a:pt x="38" y="30"/>
                      </a:lnTo>
                      <a:lnTo>
                        <a:pt x="44" y="41"/>
                      </a:lnTo>
                      <a:lnTo>
                        <a:pt x="52" y="50"/>
                      </a:lnTo>
                      <a:lnTo>
                        <a:pt x="61" y="59"/>
                      </a:lnTo>
                      <a:lnTo>
                        <a:pt x="69" y="68"/>
                      </a:lnTo>
                      <a:lnTo>
                        <a:pt x="77" y="78"/>
                      </a:lnTo>
                      <a:lnTo>
                        <a:pt x="83" y="89"/>
                      </a:lnTo>
                      <a:lnTo>
                        <a:pt x="83" y="90"/>
                      </a:lnTo>
                      <a:lnTo>
                        <a:pt x="84" y="90"/>
                      </a:lnTo>
                      <a:lnTo>
                        <a:pt x="85" y="90"/>
                      </a:lnTo>
                      <a:lnTo>
                        <a:pt x="86" y="90"/>
                      </a:lnTo>
                      <a:lnTo>
                        <a:pt x="87" y="89"/>
                      </a:lnTo>
                      <a:lnTo>
                        <a:pt x="87" y="88"/>
                      </a:lnTo>
                      <a:lnTo>
                        <a:pt x="87" y="87"/>
                      </a:lnTo>
                      <a:lnTo>
                        <a:pt x="81" y="77"/>
                      </a:lnTo>
                      <a:lnTo>
                        <a:pt x="74" y="68"/>
                      </a:lnTo>
                      <a:lnTo>
                        <a:pt x="66" y="59"/>
                      </a:lnTo>
                      <a:lnTo>
                        <a:pt x="58" y="51"/>
                      </a:lnTo>
                      <a:lnTo>
                        <a:pt x="50" y="42"/>
                      </a:lnTo>
                      <a:lnTo>
                        <a:pt x="44" y="33"/>
                      </a:lnTo>
                      <a:lnTo>
                        <a:pt x="39" y="23"/>
                      </a:lnTo>
                      <a:lnTo>
                        <a:pt x="37" y="12"/>
                      </a:lnTo>
                      <a:lnTo>
                        <a:pt x="36" y="1"/>
                      </a:lnTo>
                      <a:lnTo>
                        <a:pt x="35" y="1"/>
                      </a:lnTo>
                      <a:lnTo>
                        <a:pt x="35" y="0"/>
                      </a:lnTo>
                      <a:lnTo>
                        <a:pt x="34" y="0"/>
                      </a:lnTo>
                      <a:lnTo>
                        <a:pt x="33" y="0"/>
                      </a:lnTo>
                      <a:lnTo>
                        <a:pt x="27" y="3"/>
                      </a:lnTo>
                      <a:lnTo>
                        <a:pt x="26" y="4"/>
                      </a:lnTo>
                      <a:lnTo>
                        <a:pt x="25" y="4"/>
                      </a:lnTo>
                      <a:lnTo>
                        <a:pt x="24" y="5"/>
                      </a:lnTo>
                      <a:lnTo>
                        <a:pt x="23" y="5"/>
                      </a:lnTo>
                      <a:lnTo>
                        <a:pt x="22" y="5"/>
                      </a:lnTo>
                      <a:lnTo>
                        <a:pt x="21" y="6"/>
                      </a:lnTo>
                      <a:lnTo>
                        <a:pt x="20" y="7"/>
                      </a:lnTo>
                      <a:lnTo>
                        <a:pt x="9" y="14"/>
                      </a:lnTo>
                      <a:lnTo>
                        <a:pt x="8" y="14"/>
                      </a:lnTo>
                      <a:lnTo>
                        <a:pt x="6" y="19"/>
                      </a:lnTo>
                      <a:lnTo>
                        <a:pt x="5" y="20"/>
                      </a:lnTo>
                      <a:lnTo>
                        <a:pt x="4" y="20"/>
                      </a:lnTo>
                      <a:lnTo>
                        <a:pt x="3" y="19"/>
                      </a:lnTo>
                      <a:lnTo>
                        <a:pt x="2" y="18"/>
                      </a:lnTo>
                      <a:lnTo>
                        <a:pt x="1" y="18"/>
                      </a:lnTo>
                      <a:lnTo>
                        <a:pt x="1" y="19"/>
                      </a:lnTo>
                      <a:lnTo>
                        <a:pt x="0" y="19"/>
                      </a:lnTo>
                      <a:lnTo>
                        <a:pt x="0" y="20"/>
                      </a:lnTo>
                      <a:lnTo>
                        <a:pt x="0" y="21"/>
                      </a:lnTo>
                      <a:lnTo>
                        <a:pt x="1" y="22"/>
                      </a:lnTo>
                      <a:lnTo>
                        <a:pt x="2" y="22"/>
                      </a:lnTo>
                      <a:lnTo>
                        <a:pt x="3" y="22"/>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05" name="Freeform 138"/>
                <p:cNvSpPr>
                  <a:spLocks/>
                </p:cNvSpPr>
                <p:nvPr/>
              </p:nvSpPr>
              <p:spPr bwMode="auto">
                <a:xfrm>
                  <a:off x="958" y="2675"/>
                  <a:ext cx="56" cy="31"/>
                </a:xfrm>
                <a:custGeom>
                  <a:avLst/>
                  <a:gdLst>
                    <a:gd name="T0" fmla="*/ 0 w 56"/>
                    <a:gd name="T1" fmla="*/ 2 h 31"/>
                    <a:gd name="T2" fmla="*/ 4 w 56"/>
                    <a:gd name="T3" fmla="*/ 8 h 31"/>
                    <a:gd name="T4" fmla="*/ 10 w 56"/>
                    <a:gd name="T5" fmla="*/ 13 h 31"/>
                    <a:gd name="T6" fmla="*/ 16 w 56"/>
                    <a:gd name="T7" fmla="*/ 17 h 31"/>
                    <a:gd name="T8" fmla="*/ 23 w 56"/>
                    <a:gd name="T9" fmla="*/ 20 h 31"/>
                    <a:gd name="T10" fmla="*/ 30 w 56"/>
                    <a:gd name="T11" fmla="*/ 23 h 31"/>
                    <a:gd name="T12" fmla="*/ 38 w 56"/>
                    <a:gd name="T13" fmla="*/ 26 h 31"/>
                    <a:gd name="T14" fmla="*/ 46 w 56"/>
                    <a:gd name="T15" fmla="*/ 29 h 31"/>
                    <a:gd name="T16" fmla="*/ 53 w 56"/>
                    <a:gd name="T17" fmla="*/ 30 h 31"/>
                    <a:gd name="T18" fmla="*/ 54 w 56"/>
                    <a:gd name="T19" fmla="*/ 30 h 31"/>
                    <a:gd name="T20" fmla="*/ 55 w 56"/>
                    <a:gd name="T21" fmla="*/ 30 h 31"/>
                    <a:gd name="T22" fmla="*/ 55 w 56"/>
                    <a:gd name="T23" fmla="*/ 29 h 31"/>
                    <a:gd name="T24" fmla="*/ 55 w 56"/>
                    <a:gd name="T25" fmla="*/ 29 h 31"/>
                    <a:gd name="T26" fmla="*/ 55 w 56"/>
                    <a:gd name="T27" fmla="*/ 28 h 31"/>
                    <a:gd name="T28" fmla="*/ 54 w 56"/>
                    <a:gd name="T29" fmla="*/ 28 h 31"/>
                    <a:gd name="T30" fmla="*/ 54 w 56"/>
                    <a:gd name="T31" fmla="*/ 27 h 31"/>
                    <a:gd name="T32" fmla="*/ 47 w 56"/>
                    <a:gd name="T33" fmla="*/ 25 h 31"/>
                    <a:gd name="T34" fmla="*/ 40 w 56"/>
                    <a:gd name="T35" fmla="*/ 23 h 31"/>
                    <a:gd name="T36" fmla="*/ 33 w 56"/>
                    <a:gd name="T37" fmla="*/ 21 h 31"/>
                    <a:gd name="T38" fmla="*/ 26 w 56"/>
                    <a:gd name="T39" fmla="*/ 18 h 31"/>
                    <a:gd name="T40" fmla="*/ 19 w 56"/>
                    <a:gd name="T41" fmla="*/ 15 h 31"/>
                    <a:gd name="T42" fmla="*/ 14 w 56"/>
                    <a:gd name="T43" fmla="*/ 11 h 31"/>
                    <a:gd name="T44" fmla="*/ 8 w 56"/>
                    <a:gd name="T45" fmla="*/ 7 h 31"/>
                    <a:gd name="T46" fmla="*/ 3 w 56"/>
                    <a:gd name="T47" fmla="*/ 1 h 31"/>
                    <a:gd name="T48" fmla="*/ 3 w 56"/>
                    <a:gd name="T49" fmla="*/ 0 h 31"/>
                    <a:gd name="T50" fmla="*/ 2 w 56"/>
                    <a:gd name="T51" fmla="*/ 0 h 31"/>
                    <a:gd name="T52" fmla="*/ 1 w 56"/>
                    <a:gd name="T53" fmla="*/ 0 h 31"/>
                    <a:gd name="T54" fmla="*/ 1 w 56"/>
                    <a:gd name="T55" fmla="*/ 1 h 31"/>
                    <a:gd name="T56" fmla="*/ 0 w 56"/>
                    <a:gd name="T57" fmla="*/ 1 h 31"/>
                    <a:gd name="T58" fmla="*/ 0 w 56"/>
                    <a:gd name="T59" fmla="*/ 2 h 31"/>
                    <a:gd name="T60" fmla="*/ 0 w 56"/>
                    <a:gd name="T61" fmla="*/ 2 h 3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6"/>
                    <a:gd name="T94" fmla="*/ 0 h 31"/>
                    <a:gd name="T95" fmla="*/ 56 w 56"/>
                    <a:gd name="T96" fmla="*/ 31 h 3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6" h="31">
                      <a:moveTo>
                        <a:pt x="0" y="2"/>
                      </a:moveTo>
                      <a:lnTo>
                        <a:pt x="4" y="8"/>
                      </a:lnTo>
                      <a:lnTo>
                        <a:pt x="10" y="13"/>
                      </a:lnTo>
                      <a:lnTo>
                        <a:pt x="16" y="17"/>
                      </a:lnTo>
                      <a:lnTo>
                        <a:pt x="23" y="20"/>
                      </a:lnTo>
                      <a:lnTo>
                        <a:pt x="30" y="23"/>
                      </a:lnTo>
                      <a:lnTo>
                        <a:pt x="38" y="26"/>
                      </a:lnTo>
                      <a:lnTo>
                        <a:pt x="46" y="29"/>
                      </a:lnTo>
                      <a:lnTo>
                        <a:pt x="53" y="30"/>
                      </a:lnTo>
                      <a:lnTo>
                        <a:pt x="54" y="30"/>
                      </a:lnTo>
                      <a:lnTo>
                        <a:pt x="55" y="30"/>
                      </a:lnTo>
                      <a:lnTo>
                        <a:pt x="55" y="29"/>
                      </a:lnTo>
                      <a:lnTo>
                        <a:pt x="55" y="28"/>
                      </a:lnTo>
                      <a:lnTo>
                        <a:pt x="54" y="28"/>
                      </a:lnTo>
                      <a:lnTo>
                        <a:pt x="54" y="27"/>
                      </a:lnTo>
                      <a:lnTo>
                        <a:pt x="47" y="25"/>
                      </a:lnTo>
                      <a:lnTo>
                        <a:pt x="40" y="23"/>
                      </a:lnTo>
                      <a:lnTo>
                        <a:pt x="33" y="21"/>
                      </a:lnTo>
                      <a:lnTo>
                        <a:pt x="26" y="18"/>
                      </a:lnTo>
                      <a:lnTo>
                        <a:pt x="19" y="15"/>
                      </a:lnTo>
                      <a:lnTo>
                        <a:pt x="14" y="11"/>
                      </a:lnTo>
                      <a:lnTo>
                        <a:pt x="8" y="7"/>
                      </a:lnTo>
                      <a:lnTo>
                        <a:pt x="3" y="1"/>
                      </a:lnTo>
                      <a:lnTo>
                        <a:pt x="3" y="0"/>
                      </a:lnTo>
                      <a:lnTo>
                        <a:pt x="2" y="0"/>
                      </a:lnTo>
                      <a:lnTo>
                        <a:pt x="1" y="0"/>
                      </a:lnTo>
                      <a:lnTo>
                        <a:pt x="1" y="1"/>
                      </a:lnTo>
                      <a:lnTo>
                        <a:pt x="0" y="1"/>
                      </a:lnTo>
                      <a:lnTo>
                        <a:pt x="0" y="2"/>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06" name="Freeform 139"/>
                <p:cNvSpPr>
                  <a:spLocks/>
                </p:cNvSpPr>
                <p:nvPr/>
              </p:nvSpPr>
              <p:spPr bwMode="auto">
                <a:xfrm>
                  <a:off x="1042" y="2834"/>
                  <a:ext cx="70" cy="34"/>
                </a:xfrm>
                <a:custGeom>
                  <a:avLst/>
                  <a:gdLst>
                    <a:gd name="T0" fmla="*/ 3 w 70"/>
                    <a:gd name="T1" fmla="*/ 17 h 34"/>
                    <a:gd name="T2" fmla="*/ 4 w 70"/>
                    <a:gd name="T3" fmla="*/ 14 h 34"/>
                    <a:gd name="T4" fmla="*/ 6 w 70"/>
                    <a:gd name="T5" fmla="*/ 12 h 34"/>
                    <a:gd name="T6" fmla="*/ 7 w 70"/>
                    <a:gd name="T7" fmla="*/ 8 h 34"/>
                    <a:gd name="T8" fmla="*/ 10 w 70"/>
                    <a:gd name="T9" fmla="*/ 2 h 34"/>
                    <a:gd name="T10" fmla="*/ 10 w 70"/>
                    <a:gd name="T11" fmla="*/ 3 h 34"/>
                    <a:gd name="T12" fmla="*/ 18 w 70"/>
                    <a:gd name="T13" fmla="*/ 8 h 34"/>
                    <a:gd name="T14" fmla="*/ 27 w 70"/>
                    <a:gd name="T15" fmla="*/ 12 h 34"/>
                    <a:gd name="T16" fmla="*/ 36 w 70"/>
                    <a:gd name="T17" fmla="*/ 15 h 34"/>
                    <a:gd name="T18" fmla="*/ 45 w 70"/>
                    <a:gd name="T19" fmla="*/ 18 h 34"/>
                    <a:gd name="T20" fmla="*/ 51 w 70"/>
                    <a:gd name="T21" fmla="*/ 21 h 34"/>
                    <a:gd name="T22" fmla="*/ 55 w 70"/>
                    <a:gd name="T23" fmla="*/ 25 h 34"/>
                    <a:gd name="T24" fmla="*/ 59 w 70"/>
                    <a:gd name="T25" fmla="*/ 30 h 34"/>
                    <a:gd name="T26" fmla="*/ 66 w 70"/>
                    <a:gd name="T27" fmla="*/ 33 h 34"/>
                    <a:gd name="T28" fmla="*/ 68 w 70"/>
                    <a:gd name="T29" fmla="*/ 32 h 34"/>
                    <a:gd name="T30" fmla="*/ 69 w 70"/>
                    <a:gd name="T31" fmla="*/ 31 h 34"/>
                    <a:gd name="T32" fmla="*/ 68 w 70"/>
                    <a:gd name="T33" fmla="*/ 30 h 34"/>
                    <a:gd name="T34" fmla="*/ 62 w 70"/>
                    <a:gd name="T35" fmla="*/ 27 h 34"/>
                    <a:gd name="T36" fmla="*/ 58 w 70"/>
                    <a:gd name="T37" fmla="*/ 23 h 34"/>
                    <a:gd name="T38" fmla="*/ 53 w 70"/>
                    <a:gd name="T39" fmla="*/ 19 h 34"/>
                    <a:gd name="T40" fmla="*/ 49 w 70"/>
                    <a:gd name="T41" fmla="*/ 16 h 34"/>
                    <a:gd name="T42" fmla="*/ 40 w 70"/>
                    <a:gd name="T43" fmla="*/ 12 h 34"/>
                    <a:gd name="T44" fmla="*/ 31 w 70"/>
                    <a:gd name="T45" fmla="*/ 9 h 34"/>
                    <a:gd name="T46" fmla="*/ 23 w 70"/>
                    <a:gd name="T47" fmla="*/ 6 h 34"/>
                    <a:gd name="T48" fmla="*/ 14 w 70"/>
                    <a:gd name="T49" fmla="*/ 2 h 34"/>
                    <a:gd name="T50" fmla="*/ 8 w 70"/>
                    <a:gd name="T51" fmla="*/ 0 h 34"/>
                    <a:gd name="T52" fmla="*/ 4 w 70"/>
                    <a:gd name="T53" fmla="*/ 6 h 34"/>
                    <a:gd name="T54" fmla="*/ 3 w 70"/>
                    <a:gd name="T55" fmla="*/ 8 h 34"/>
                    <a:gd name="T56" fmla="*/ 2 w 70"/>
                    <a:gd name="T57" fmla="*/ 12 h 34"/>
                    <a:gd name="T58" fmla="*/ 1 w 70"/>
                    <a:gd name="T59" fmla="*/ 15 h 34"/>
                    <a:gd name="T60" fmla="*/ 0 w 70"/>
                    <a:gd name="T61" fmla="*/ 17 h 34"/>
                    <a:gd name="T62" fmla="*/ 0 w 70"/>
                    <a:gd name="T63" fmla="*/ 18 h 34"/>
                    <a:gd name="T64" fmla="*/ 2 w 70"/>
                    <a:gd name="T65" fmla="*/ 19 h 34"/>
                    <a:gd name="T66" fmla="*/ 3 w 70"/>
                    <a:gd name="T67" fmla="*/ 18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34"/>
                    <a:gd name="T104" fmla="*/ 70 w 70"/>
                    <a:gd name="T105" fmla="*/ 34 h 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34">
                      <a:moveTo>
                        <a:pt x="3" y="18"/>
                      </a:moveTo>
                      <a:lnTo>
                        <a:pt x="3" y="17"/>
                      </a:lnTo>
                      <a:lnTo>
                        <a:pt x="4" y="15"/>
                      </a:lnTo>
                      <a:lnTo>
                        <a:pt x="4" y="14"/>
                      </a:lnTo>
                      <a:lnTo>
                        <a:pt x="5" y="12"/>
                      </a:lnTo>
                      <a:lnTo>
                        <a:pt x="6" y="12"/>
                      </a:lnTo>
                      <a:lnTo>
                        <a:pt x="6" y="10"/>
                      </a:lnTo>
                      <a:lnTo>
                        <a:pt x="7" y="8"/>
                      </a:lnTo>
                      <a:lnTo>
                        <a:pt x="10" y="2"/>
                      </a:lnTo>
                      <a:lnTo>
                        <a:pt x="8" y="3"/>
                      </a:lnTo>
                      <a:lnTo>
                        <a:pt x="10" y="3"/>
                      </a:lnTo>
                      <a:lnTo>
                        <a:pt x="14" y="5"/>
                      </a:lnTo>
                      <a:lnTo>
                        <a:pt x="18" y="8"/>
                      </a:lnTo>
                      <a:lnTo>
                        <a:pt x="23" y="9"/>
                      </a:lnTo>
                      <a:lnTo>
                        <a:pt x="27" y="12"/>
                      </a:lnTo>
                      <a:lnTo>
                        <a:pt x="31" y="13"/>
                      </a:lnTo>
                      <a:lnTo>
                        <a:pt x="36" y="15"/>
                      </a:lnTo>
                      <a:lnTo>
                        <a:pt x="40" y="16"/>
                      </a:lnTo>
                      <a:lnTo>
                        <a:pt x="45" y="18"/>
                      </a:lnTo>
                      <a:lnTo>
                        <a:pt x="48" y="19"/>
                      </a:lnTo>
                      <a:lnTo>
                        <a:pt x="51" y="21"/>
                      </a:lnTo>
                      <a:lnTo>
                        <a:pt x="53" y="23"/>
                      </a:lnTo>
                      <a:lnTo>
                        <a:pt x="55" y="25"/>
                      </a:lnTo>
                      <a:lnTo>
                        <a:pt x="58" y="28"/>
                      </a:lnTo>
                      <a:lnTo>
                        <a:pt x="59" y="30"/>
                      </a:lnTo>
                      <a:lnTo>
                        <a:pt x="63" y="31"/>
                      </a:lnTo>
                      <a:lnTo>
                        <a:pt x="66" y="33"/>
                      </a:lnTo>
                      <a:lnTo>
                        <a:pt x="67" y="33"/>
                      </a:lnTo>
                      <a:lnTo>
                        <a:pt x="68" y="32"/>
                      </a:lnTo>
                      <a:lnTo>
                        <a:pt x="69" y="31"/>
                      </a:lnTo>
                      <a:lnTo>
                        <a:pt x="68" y="31"/>
                      </a:lnTo>
                      <a:lnTo>
                        <a:pt x="68" y="30"/>
                      </a:lnTo>
                      <a:lnTo>
                        <a:pt x="65" y="28"/>
                      </a:lnTo>
                      <a:lnTo>
                        <a:pt x="62" y="27"/>
                      </a:lnTo>
                      <a:lnTo>
                        <a:pt x="59" y="25"/>
                      </a:lnTo>
                      <a:lnTo>
                        <a:pt x="58" y="23"/>
                      </a:lnTo>
                      <a:lnTo>
                        <a:pt x="56" y="21"/>
                      </a:lnTo>
                      <a:lnTo>
                        <a:pt x="53" y="19"/>
                      </a:lnTo>
                      <a:lnTo>
                        <a:pt x="52" y="18"/>
                      </a:lnTo>
                      <a:lnTo>
                        <a:pt x="49" y="16"/>
                      </a:lnTo>
                      <a:lnTo>
                        <a:pt x="45" y="14"/>
                      </a:lnTo>
                      <a:lnTo>
                        <a:pt x="40" y="12"/>
                      </a:lnTo>
                      <a:lnTo>
                        <a:pt x="36" y="11"/>
                      </a:lnTo>
                      <a:lnTo>
                        <a:pt x="31" y="9"/>
                      </a:lnTo>
                      <a:lnTo>
                        <a:pt x="27" y="8"/>
                      </a:lnTo>
                      <a:lnTo>
                        <a:pt x="23" y="6"/>
                      </a:lnTo>
                      <a:lnTo>
                        <a:pt x="18" y="4"/>
                      </a:lnTo>
                      <a:lnTo>
                        <a:pt x="14" y="2"/>
                      </a:lnTo>
                      <a:lnTo>
                        <a:pt x="9" y="0"/>
                      </a:lnTo>
                      <a:lnTo>
                        <a:pt x="8" y="0"/>
                      </a:lnTo>
                      <a:lnTo>
                        <a:pt x="7" y="1"/>
                      </a:lnTo>
                      <a:lnTo>
                        <a:pt x="4" y="6"/>
                      </a:lnTo>
                      <a:lnTo>
                        <a:pt x="3" y="8"/>
                      </a:lnTo>
                      <a:lnTo>
                        <a:pt x="3" y="10"/>
                      </a:lnTo>
                      <a:lnTo>
                        <a:pt x="2" y="12"/>
                      </a:lnTo>
                      <a:lnTo>
                        <a:pt x="2" y="13"/>
                      </a:lnTo>
                      <a:lnTo>
                        <a:pt x="1" y="15"/>
                      </a:lnTo>
                      <a:lnTo>
                        <a:pt x="0" y="15"/>
                      </a:lnTo>
                      <a:lnTo>
                        <a:pt x="0" y="17"/>
                      </a:lnTo>
                      <a:lnTo>
                        <a:pt x="0" y="18"/>
                      </a:lnTo>
                      <a:lnTo>
                        <a:pt x="1" y="19"/>
                      </a:lnTo>
                      <a:lnTo>
                        <a:pt x="2" y="19"/>
                      </a:lnTo>
                      <a:lnTo>
                        <a:pt x="3" y="19"/>
                      </a:lnTo>
                      <a:lnTo>
                        <a:pt x="3" y="18"/>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07" name="Freeform 140"/>
                <p:cNvSpPr>
                  <a:spLocks/>
                </p:cNvSpPr>
                <p:nvPr/>
              </p:nvSpPr>
              <p:spPr bwMode="auto">
                <a:xfrm>
                  <a:off x="1073" y="2849"/>
                  <a:ext cx="36" cy="63"/>
                </a:xfrm>
                <a:custGeom>
                  <a:avLst/>
                  <a:gdLst>
                    <a:gd name="T0" fmla="*/ 1 w 36"/>
                    <a:gd name="T1" fmla="*/ 3 h 63"/>
                    <a:gd name="T2" fmla="*/ 4 w 36"/>
                    <a:gd name="T3" fmla="*/ 6 h 63"/>
                    <a:gd name="T4" fmla="*/ 7 w 36"/>
                    <a:gd name="T5" fmla="*/ 9 h 63"/>
                    <a:gd name="T6" fmla="*/ 10 w 36"/>
                    <a:gd name="T7" fmla="*/ 12 h 63"/>
                    <a:gd name="T8" fmla="*/ 13 w 36"/>
                    <a:gd name="T9" fmla="*/ 15 h 63"/>
                    <a:gd name="T10" fmla="*/ 16 w 36"/>
                    <a:gd name="T11" fmla="*/ 18 h 63"/>
                    <a:gd name="T12" fmla="*/ 19 w 36"/>
                    <a:gd name="T13" fmla="*/ 21 h 63"/>
                    <a:gd name="T14" fmla="*/ 23 w 36"/>
                    <a:gd name="T15" fmla="*/ 24 h 63"/>
                    <a:gd name="T16" fmla="*/ 25 w 36"/>
                    <a:gd name="T17" fmla="*/ 28 h 63"/>
                    <a:gd name="T18" fmla="*/ 26 w 36"/>
                    <a:gd name="T19" fmla="*/ 32 h 63"/>
                    <a:gd name="T20" fmla="*/ 27 w 36"/>
                    <a:gd name="T21" fmla="*/ 35 h 63"/>
                    <a:gd name="T22" fmla="*/ 28 w 36"/>
                    <a:gd name="T23" fmla="*/ 40 h 63"/>
                    <a:gd name="T24" fmla="*/ 29 w 36"/>
                    <a:gd name="T25" fmla="*/ 44 h 63"/>
                    <a:gd name="T26" fmla="*/ 30 w 36"/>
                    <a:gd name="T27" fmla="*/ 48 h 63"/>
                    <a:gd name="T28" fmla="*/ 30 w 36"/>
                    <a:gd name="T29" fmla="*/ 53 h 63"/>
                    <a:gd name="T30" fmla="*/ 30 w 36"/>
                    <a:gd name="T31" fmla="*/ 57 h 63"/>
                    <a:gd name="T32" fmla="*/ 32 w 36"/>
                    <a:gd name="T33" fmla="*/ 61 h 63"/>
                    <a:gd name="T34" fmla="*/ 33 w 36"/>
                    <a:gd name="T35" fmla="*/ 62 h 63"/>
                    <a:gd name="T36" fmla="*/ 33 w 36"/>
                    <a:gd name="T37" fmla="*/ 62 h 63"/>
                    <a:gd name="T38" fmla="*/ 34 w 36"/>
                    <a:gd name="T39" fmla="*/ 62 h 63"/>
                    <a:gd name="T40" fmla="*/ 35 w 36"/>
                    <a:gd name="T41" fmla="*/ 62 h 63"/>
                    <a:gd name="T42" fmla="*/ 35 w 36"/>
                    <a:gd name="T43" fmla="*/ 61 h 63"/>
                    <a:gd name="T44" fmla="*/ 35 w 36"/>
                    <a:gd name="T45" fmla="*/ 60 h 63"/>
                    <a:gd name="T46" fmla="*/ 35 w 36"/>
                    <a:gd name="T47" fmla="*/ 59 h 63"/>
                    <a:gd name="T48" fmla="*/ 34 w 36"/>
                    <a:gd name="T49" fmla="*/ 57 h 63"/>
                    <a:gd name="T50" fmla="*/ 33 w 36"/>
                    <a:gd name="T51" fmla="*/ 53 h 63"/>
                    <a:gd name="T52" fmla="*/ 33 w 36"/>
                    <a:gd name="T53" fmla="*/ 50 h 63"/>
                    <a:gd name="T54" fmla="*/ 32 w 36"/>
                    <a:gd name="T55" fmla="*/ 47 h 63"/>
                    <a:gd name="T56" fmla="*/ 32 w 36"/>
                    <a:gd name="T57" fmla="*/ 43 h 63"/>
                    <a:gd name="T58" fmla="*/ 31 w 36"/>
                    <a:gd name="T59" fmla="*/ 40 h 63"/>
                    <a:gd name="T60" fmla="*/ 30 w 36"/>
                    <a:gd name="T61" fmla="*/ 37 h 63"/>
                    <a:gd name="T62" fmla="*/ 30 w 36"/>
                    <a:gd name="T63" fmla="*/ 33 h 63"/>
                    <a:gd name="T64" fmla="*/ 28 w 36"/>
                    <a:gd name="T65" fmla="*/ 28 h 63"/>
                    <a:gd name="T66" fmla="*/ 26 w 36"/>
                    <a:gd name="T67" fmla="*/ 22 h 63"/>
                    <a:gd name="T68" fmla="*/ 23 w 36"/>
                    <a:gd name="T69" fmla="*/ 19 h 63"/>
                    <a:gd name="T70" fmla="*/ 19 w 36"/>
                    <a:gd name="T71" fmla="*/ 15 h 63"/>
                    <a:gd name="T72" fmla="*/ 15 w 36"/>
                    <a:gd name="T73" fmla="*/ 11 h 63"/>
                    <a:gd name="T74" fmla="*/ 10 w 36"/>
                    <a:gd name="T75" fmla="*/ 8 h 63"/>
                    <a:gd name="T76" fmla="*/ 6 w 36"/>
                    <a:gd name="T77" fmla="*/ 4 h 63"/>
                    <a:gd name="T78" fmla="*/ 3 w 36"/>
                    <a:gd name="T79" fmla="*/ 0 h 63"/>
                    <a:gd name="T80" fmla="*/ 2 w 36"/>
                    <a:gd name="T81" fmla="*/ 0 h 63"/>
                    <a:gd name="T82" fmla="*/ 2 w 36"/>
                    <a:gd name="T83" fmla="*/ 0 h 63"/>
                    <a:gd name="T84" fmla="*/ 1 w 36"/>
                    <a:gd name="T85" fmla="*/ 0 h 63"/>
                    <a:gd name="T86" fmla="*/ 1 w 36"/>
                    <a:gd name="T87" fmla="*/ 1 h 63"/>
                    <a:gd name="T88" fmla="*/ 0 w 36"/>
                    <a:gd name="T89" fmla="*/ 1 h 63"/>
                    <a:gd name="T90" fmla="*/ 0 w 36"/>
                    <a:gd name="T91" fmla="*/ 2 h 63"/>
                    <a:gd name="T92" fmla="*/ 1 w 36"/>
                    <a:gd name="T93" fmla="*/ 2 h 63"/>
                    <a:gd name="T94" fmla="*/ 1 w 36"/>
                    <a:gd name="T95" fmla="*/ 3 h 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63"/>
                    <a:gd name="T146" fmla="*/ 36 w 36"/>
                    <a:gd name="T147" fmla="*/ 63 h 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63">
                      <a:moveTo>
                        <a:pt x="1" y="3"/>
                      </a:moveTo>
                      <a:lnTo>
                        <a:pt x="4" y="6"/>
                      </a:lnTo>
                      <a:lnTo>
                        <a:pt x="7" y="9"/>
                      </a:lnTo>
                      <a:lnTo>
                        <a:pt x="10" y="12"/>
                      </a:lnTo>
                      <a:lnTo>
                        <a:pt x="13" y="15"/>
                      </a:lnTo>
                      <a:lnTo>
                        <a:pt x="16" y="18"/>
                      </a:lnTo>
                      <a:lnTo>
                        <a:pt x="19" y="21"/>
                      </a:lnTo>
                      <a:lnTo>
                        <a:pt x="23" y="24"/>
                      </a:lnTo>
                      <a:lnTo>
                        <a:pt x="25" y="28"/>
                      </a:lnTo>
                      <a:lnTo>
                        <a:pt x="26" y="32"/>
                      </a:lnTo>
                      <a:lnTo>
                        <a:pt x="27" y="35"/>
                      </a:lnTo>
                      <a:lnTo>
                        <a:pt x="28" y="40"/>
                      </a:lnTo>
                      <a:lnTo>
                        <a:pt x="29" y="44"/>
                      </a:lnTo>
                      <a:lnTo>
                        <a:pt x="30" y="48"/>
                      </a:lnTo>
                      <a:lnTo>
                        <a:pt x="30" y="53"/>
                      </a:lnTo>
                      <a:lnTo>
                        <a:pt x="30" y="57"/>
                      </a:lnTo>
                      <a:lnTo>
                        <a:pt x="32" y="61"/>
                      </a:lnTo>
                      <a:lnTo>
                        <a:pt x="33" y="62"/>
                      </a:lnTo>
                      <a:lnTo>
                        <a:pt x="34" y="62"/>
                      </a:lnTo>
                      <a:lnTo>
                        <a:pt x="35" y="62"/>
                      </a:lnTo>
                      <a:lnTo>
                        <a:pt x="35" y="61"/>
                      </a:lnTo>
                      <a:lnTo>
                        <a:pt x="35" y="60"/>
                      </a:lnTo>
                      <a:lnTo>
                        <a:pt x="35" y="59"/>
                      </a:lnTo>
                      <a:lnTo>
                        <a:pt x="34" y="57"/>
                      </a:lnTo>
                      <a:lnTo>
                        <a:pt x="33" y="53"/>
                      </a:lnTo>
                      <a:lnTo>
                        <a:pt x="33" y="50"/>
                      </a:lnTo>
                      <a:lnTo>
                        <a:pt x="32" y="47"/>
                      </a:lnTo>
                      <a:lnTo>
                        <a:pt x="32" y="43"/>
                      </a:lnTo>
                      <a:lnTo>
                        <a:pt x="31" y="40"/>
                      </a:lnTo>
                      <a:lnTo>
                        <a:pt x="30" y="37"/>
                      </a:lnTo>
                      <a:lnTo>
                        <a:pt x="30" y="33"/>
                      </a:lnTo>
                      <a:lnTo>
                        <a:pt x="28" y="28"/>
                      </a:lnTo>
                      <a:lnTo>
                        <a:pt x="26" y="22"/>
                      </a:lnTo>
                      <a:lnTo>
                        <a:pt x="23" y="19"/>
                      </a:lnTo>
                      <a:lnTo>
                        <a:pt x="19" y="15"/>
                      </a:lnTo>
                      <a:lnTo>
                        <a:pt x="15" y="11"/>
                      </a:lnTo>
                      <a:lnTo>
                        <a:pt x="10" y="8"/>
                      </a:lnTo>
                      <a:lnTo>
                        <a:pt x="6" y="4"/>
                      </a:lnTo>
                      <a:lnTo>
                        <a:pt x="3" y="0"/>
                      </a:lnTo>
                      <a:lnTo>
                        <a:pt x="2" y="0"/>
                      </a:lnTo>
                      <a:lnTo>
                        <a:pt x="1" y="0"/>
                      </a:lnTo>
                      <a:lnTo>
                        <a:pt x="1" y="1"/>
                      </a:lnTo>
                      <a:lnTo>
                        <a:pt x="0" y="1"/>
                      </a:lnTo>
                      <a:lnTo>
                        <a:pt x="0" y="2"/>
                      </a:lnTo>
                      <a:lnTo>
                        <a:pt x="1" y="2"/>
                      </a:lnTo>
                      <a:lnTo>
                        <a:pt x="1" y="3"/>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08" name="Freeform 141"/>
                <p:cNvSpPr>
                  <a:spLocks/>
                </p:cNvSpPr>
                <p:nvPr/>
              </p:nvSpPr>
              <p:spPr bwMode="auto">
                <a:xfrm>
                  <a:off x="579" y="2539"/>
                  <a:ext cx="148" cy="63"/>
                </a:xfrm>
                <a:custGeom>
                  <a:avLst/>
                  <a:gdLst>
                    <a:gd name="T0" fmla="*/ 15 w 148"/>
                    <a:gd name="T1" fmla="*/ 58 h 63"/>
                    <a:gd name="T2" fmla="*/ 36 w 148"/>
                    <a:gd name="T3" fmla="*/ 45 h 63"/>
                    <a:gd name="T4" fmla="*/ 55 w 148"/>
                    <a:gd name="T5" fmla="*/ 29 h 63"/>
                    <a:gd name="T6" fmla="*/ 74 w 148"/>
                    <a:gd name="T7" fmla="*/ 14 h 63"/>
                    <a:gd name="T8" fmla="*/ 91 w 148"/>
                    <a:gd name="T9" fmla="*/ 3 h 63"/>
                    <a:gd name="T10" fmla="*/ 91 w 148"/>
                    <a:gd name="T11" fmla="*/ 8 h 63"/>
                    <a:gd name="T12" fmla="*/ 95 w 148"/>
                    <a:gd name="T13" fmla="*/ 11 h 63"/>
                    <a:gd name="T14" fmla="*/ 97 w 148"/>
                    <a:gd name="T15" fmla="*/ 15 h 63"/>
                    <a:gd name="T16" fmla="*/ 100 w 148"/>
                    <a:gd name="T17" fmla="*/ 19 h 63"/>
                    <a:gd name="T18" fmla="*/ 103 w 148"/>
                    <a:gd name="T19" fmla="*/ 22 h 63"/>
                    <a:gd name="T20" fmla="*/ 110 w 148"/>
                    <a:gd name="T21" fmla="*/ 28 h 63"/>
                    <a:gd name="T22" fmla="*/ 115 w 148"/>
                    <a:gd name="T23" fmla="*/ 34 h 63"/>
                    <a:gd name="T24" fmla="*/ 122 w 148"/>
                    <a:gd name="T25" fmla="*/ 40 h 63"/>
                    <a:gd name="T26" fmla="*/ 127 w 148"/>
                    <a:gd name="T27" fmla="*/ 46 h 63"/>
                    <a:gd name="T28" fmla="*/ 131 w 148"/>
                    <a:gd name="T29" fmla="*/ 49 h 63"/>
                    <a:gd name="T30" fmla="*/ 135 w 148"/>
                    <a:gd name="T31" fmla="*/ 52 h 63"/>
                    <a:gd name="T32" fmla="*/ 140 w 148"/>
                    <a:gd name="T33" fmla="*/ 53 h 63"/>
                    <a:gd name="T34" fmla="*/ 144 w 148"/>
                    <a:gd name="T35" fmla="*/ 56 h 63"/>
                    <a:gd name="T36" fmla="*/ 146 w 148"/>
                    <a:gd name="T37" fmla="*/ 56 h 63"/>
                    <a:gd name="T38" fmla="*/ 147 w 148"/>
                    <a:gd name="T39" fmla="*/ 55 h 63"/>
                    <a:gd name="T40" fmla="*/ 147 w 148"/>
                    <a:gd name="T41" fmla="*/ 53 h 63"/>
                    <a:gd name="T42" fmla="*/ 146 w 148"/>
                    <a:gd name="T43" fmla="*/ 53 h 63"/>
                    <a:gd name="T44" fmla="*/ 141 w 148"/>
                    <a:gd name="T45" fmla="*/ 51 h 63"/>
                    <a:gd name="T46" fmla="*/ 138 w 148"/>
                    <a:gd name="T47" fmla="*/ 49 h 63"/>
                    <a:gd name="T48" fmla="*/ 134 w 148"/>
                    <a:gd name="T49" fmla="*/ 47 h 63"/>
                    <a:gd name="T50" fmla="*/ 130 w 148"/>
                    <a:gd name="T51" fmla="*/ 43 h 63"/>
                    <a:gd name="T52" fmla="*/ 125 w 148"/>
                    <a:gd name="T53" fmla="*/ 37 h 63"/>
                    <a:gd name="T54" fmla="*/ 118 w 148"/>
                    <a:gd name="T55" fmla="*/ 32 h 63"/>
                    <a:gd name="T56" fmla="*/ 112 w 148"/>
                    <a:gd name="T57" fmla="*/ 26 h 63"/>
                    <a:gd name="T58" fmla="*/ 107 w 148"/>
                    <a:gd name="T59" fmla="*/ 20 h 63"/>
                    <a:gd name="T60" fmla="*/ 104 w 148"/>
                    <a:gd name="T61" fmla="*/ 17 h 63"/>
                    <a:gd name="T62" fmla="*/ 102 w 148"/>
                    <a:gd name="T63" fmla="*/ 15 h 63"/>
                    <a:gd name="T64" fmla="*/ 100 w 148"/>
                    <a:gd name="T65" fmla="*/ 12 h 63"/>
                    <a:gd name="T66" fmla="*/ 98 w 148"/>
                    <a:gd name="T67" fmla="*/ 9 h 63"/>
                    <a:gd name="T68" fmla="*/ 90 w 148"/>
                    <a:gd name="T69" fmla="*/ 1 h 63"/>
                    <a:gd name="T70" fmla="*/ 89 w 148"/>
                    <a:gd name="T71" fmla="*/ 0 h 63"/>
                    <a:gd name="T72" fmla="*/ 72 w 148"/>
                    <a:gd name="T73" fmla="*/ 11 h 63"/>
                    <a:gd name="T74" fmla="*/ 53 w 148"/>
                    <a:gd name="T75" fmla="*/ 27 h 63"/>
                    <a:gd name="T76" fmla="*/ 34 w 148"/>
                    <a:gd name="T77" fmla="*/ 41 h 63"/>
                    <a:gd name="T78" fmla="*/ 13 w 148"/>
                    <a:gd name="T79" fmla="*/ 54 h 63"/>
                    <a:gd name="T80" fmla="*/ 1 w 148"/>
                    <a:gd name="T81" fmla="*/ 59 h 63"/>
                    <a:gd name="T82" fmla="*/ 0 w 148"/>
                    <a:gd name="T83" fmla="*/ 60 h 63"/>
                    <a:gd name="T84" fmla="*/ 1 w 148"/>
                    <a:gd name="T85" fmla="*/ 61 h 63"/>
                    <a:gd name="T86" fmla="*/ 2 w 148"/>
                    <a:gd name="T87" fmla="*/ 62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8"/>
                    <a:gd name="T133" fmla="*/ 0 h 63"/>
                    <a:gd name="T134" fmla="*/ 148 w 148"/>
                    <a:gd name="T135" fmla="*/ 63 h 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8" h="63">
                      <a:moveTo>
                        <a:pt x="3" y="62"/>
                      </a:moveTo>
                      <a:lnTo>
                        <a:pt x="15" y="58"/>
                      </a:lnTo>
                      <a:lnTo>
                        <a:pt x="25" y="52"/>
                      </a:lnTo>
                      <a:lnTo>
                        <a:pt x="36" y="45"/>
                      </a:lnTo>
                      <a:lnTo>
                        <a:pt x="46" y="37"/>
                      </a:lnTo>
                      <a:lnTo>
                        <a:pt x="55" y="29"/>
                      </a:lnTo>
                      <a:lnTo>
                        <a:pt x="65" y="22"/>
                      </a:lnTo>
                      <a:lnTo>
                        <a:pt x="74" y="14"/>
                      </a:lnTo>
                      <a:lnTo>
                        <a:pt x="84" y="7"/>
                      </a:lnTo>
                      <a:lnTo>
                        <a:pt x="91" y="3"/>
                      </a:lnTo>
                      <a:lnTo>
                        <a:pt x="88" y="3"/>
                      </a:lnTo>
                      <a:lnTo>
                        <a:pt x="91" y="8"/>
                      </a:lnTo>
                      <a:lnTo>
                        <a:pt x="93" y="9"/>
                      </a:lnTo>
                      <a:lnTo>
                        <a:pt x="95" y="11"/>
                      </a:lnTo>
                      <a:lnTo>
                        <a:pt x="96" y="13"/>
                      </a:lnTo>
                      <a:lnTo>
                        <a:pt x="97" y="15"/>
                      </a:lnTo>
                      <a:lnTo>
                        <a:pt x="98" y="16"/>
                      </a:lnTo>
                      <a:lnTo>
                        <a:pt x="100" y="19"/>
                      </a:lnTo>
                      <a:lnTo>
                        <a:pt x="101" y="21"/>
                      </a:lnTo>
                      <a:lnTo>
                        <a:pt x="103" y="22"/>
                      </a:lnTo>
                      <a:lnTo>
                        <a:pt x="107" y="25"/>
                      </a:lnTo>
                      <a:lnTo>
                        <a:pt x="110" y="28"/>
                      </a:lnTo>
                      <a:lnTo>
                        <a:pt x="112" y="31"/>
                      </a:lnTo>
                      <a:lnTo>
                        <a:pt x="115" y="34"/>
                      </a:lnTo>
                      <a:lnTo>
                        <a:pt x="118" y="36"/>
                      </a:lnTo>
                      <a:lnTo>
                        <a:pt x="122" y="40"/>
                      </a:lnTo>
                      <a:lnTo>
                        <a:pt x="125" y="42"/>
                      </a:lnTo>
                      <a:lnTo>
                        <a:pt x="127" y="46"/>
                      </a:lnTo>
                      <a:lnTo>
                        <a:pt x="129" y="47"/>
                      </a:lnTo>
                      <a:lnTo>
                        <a:pt x="131" y="49"/>
                      </a:lnTo>
                      <a:lnTo>
                        <a:pt x="133" y="50"/>
                      </a:lnTo>
                      <a:lnTo>
                        <a:pt x="135" y="52"/>
                      </a:lnTo>
                      <a:lnTo>
                        <a:pt x="138" y="53"/>
                      </a:lnTo>
                      <a:lnTo>
                        <a:pt x="140" y="53"/>
                      </a:lnTo>
                      <a:lnTo>
                        <a:pt x="141" y="55"/>
                      </a:lnTo>
                      <a:lnTo>
                        <a:pt x="144" y="56"/>
                      </a:lnTo>
                      <a:lnTo>
                        <a:pt x="145" y="56"/>
                      </a:lnTo>
                      <a:lnTo>
                        <a:pt x="146" y="56"/>
                      </a:lnTo>
                      <a:lnTo>
                        <a:pt x="146" y="55"/>
                      </a:lnTo>
                      <a:lnTo>
                        <a:pt x="147" y="55"/>
                      </a:lnTo>
                      <a:lnTo>
                        <a:pt x="147" y="54"/>
                      </a:lnTo>
                      <a:lnTo>
                        <a:pt x="147" y="53"/>
                      </a:lnTo>
                      <a:lnTo>
                        <a:pt x="146" y="53"/>
                      </a:lnTo>
                      <a:lnTo>
                        <a:pt x="144" y="52"/>
                      </a:lnTo>
                      <a:lnTo>
                        <a:pt x="141" y="51"/>
                      </a:lnTo>
                      <a:lnTo>
                        <a:pt x="140" y="50"/>
                      </a:lnTo>
                      <a:lnTo>
                        <a:pt x="138" y="49"/>
                      </a:lnTo>
                      <a:lnTo>
                        <a:pt x="136" y="47"/>
                      </a:lnTo>
                      <a:lnTo>
                        <a:pt x="134" y="47"/>
                      </a:lnTo>
                      <a:lnTo>
                        <a:pt x="132" y="45"/>
                      </a:lnTo>
                      <a:lnTo>
                        <a:pt x="130" y="43"/>
                      </a:lnTo>
                      <a:lnTo>
                        <a:pt x="127" y="40"/>
                      </a:lnTo>
                      <a:lnTo>
                        <a:pt x="125" y="37"/>
                      </a:lnTo>
                      <a:lnTo>
                        <a:pt x="122" y="34"/>
                      </a:lnTo>
                      <a:lnTo>
                        <a:pt x="118" y="32"/>
                      </a:lnTo>
                      <a:lnTo>
                        <a:pt x="116" y="28"/>
                      </a:lnTo>
                      <a:lnTo>
                        <a:pt x="112" y="26"/>
                      </a:lnTo>
                      <a:lnTo>
                        <a:pt x="110" y="22"/>
                      </a:lnTo>
                      <a:lnTo>
                        <a:pt x="107" y="20"/>
                      </a:lnTo>
                      <a:lnTo>
                        <a:pt x="105" y="19"/>
                      </a:lnTo>
                      <a:lnTo>
                        <a:pt x="104" y="17"/>
                      </a:lnTo>
                      <a:lnTo>
                        <a:pt x="103" y="16"/>
                      </a:lnTo>
                      <a:lnTo>
                        <a:pt x="102" y="15"/>
                      </a:lnTo>
                      <a:lnTo>
                        <a:pt x="101" y="14"/>
                      </a:lnTo>
                      <a:lnTo>
                        <a:pt x="100" y="12"/>
                      </a:lnTo>
                      <a:lnTo>
                        <a:pt x="99" y="11"/>
                      </a:lnTo>
                      <a:lnTo>
                        <a:pt x="98" y="9"/>
                      </a:lnTo>
                      <a:lnTo>
                        <a:pt x="91" y="1"/>
                      </a:lnTo>
                      <a:lnTo>
                        <a:pt x="90" y="1"/>
                      </a:lnTo>
                      <a:lnTo>
                        <a:pt x="90" y="0"/>
                      </a:lnTo>
                      <a:lnTo>
                        <a:pt x="89" y="0"/>
                      </a:lnTo>
                      <a:lnTo>
                        <a:pt x="81" y="3"/>
                      </a:lnTo>
                      <a:lnTo>
                        <a:pt x="72" y="11"/>
                      </a:lnTo>
                      <a:lnTo>
                        <a:pt x="63" y="19"/>
                      </a:lnTo>
                      <a:lnTo>
                        <a:pt x="53" y="27"/>
                      </a:lnTo>
                      <a:lnTo>
                        <a:pt x="44" y="34"/>
                      </a:lnTo>
                      <a:lnTo>
                        <a:pt x="34" y="41"/>
                      </a:lnTo>
                      <a:lnTo>
                        <a:pt x="23" y="48"/>
                      </a:lnTo>
                      <a:lnTo>
                        <a:pt x="13" y="54"/>
                      </a:lnTo>
                      <a:lnTo>
                        <a:pt x="2" y="59"/>
                      </a:lnTo>
                      <a:lnTo>
                        <a:pt x="1" y="59"/>
                      </a:lnTo>
                      <a:lnTo>
                        <a:pt x="0" y="60"/>
                      </a:lnTo>
                      <a:lnTo>
                        <a:pt x="0" y="61"/>
                      </a:lnTo>
                      <a:lnTo>
                        <a:pt x="1" y="61"/>
                      </a:lnTo>
                      <a:lnTo>
                        <a:pt x="1" y="62"/>
                      </a:lnTo>
                      <a:lnTo>
                        <a:pt x="2" y="62"/>
                      </a:lnTo>
                      <a:lnTo>
                        <a:pt x="3" y="62"/>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09" name="Freeform 142"/>
                <p:cNvSpPr>
                  <a:spLocks/>
                </p:cNvSpPr>
                <p:nvPr/>
              </p:nvSpPr>
              <p:spPr bwMode="auto">
                <a:xfrm>
                  <a:off x="692" y="2561"/>
                  <a:ext cx="49" cy="8"/>
                </a:xfrm>
                <a:custGeom>
                  <a:avLst/>
                  <a:gdLst>
                    <a:gd name="T0" fmla="*/ 2 w 49"/>
                    <a:gd name="T1" fmla="*/ 7 h 8"/>
                    <a:gd name="T2" fmla="*/ 3 w 49"/>
                    <a:gd name="T3" fmla="*/ 7 h 8"/>
                    <a:gd name="T4" fmla="*/ 4 w 49"/>
                    <a:gd name="T5" fmla="*/ 6 h 8"/>
                    <a:gd name="T6" fmla="*/ 5 w 49"/>
                    <a:gd name="T7" fmla="*/ 6 h 8"/>
                    <a:gd name="T8" fmla="*/ 6 w 49"/>
                    <a:gd name="T9" fmla="*/ 6 h 8"/>
                    <a:gd name="T10" fmla="*/ 6 w 49"/>
                    <a:gd name="T11" fmla="*/ 5 h 8"/>
                    <a:gd name="T12" fmla="*/ 7 w 49"/>
                    <a:gd name="T13" fmla="*/ 5 h 8"/>
                    <a:gd name="T14" fmla="*/ 7 w 49"/>
                    <a:gd name="T15" fmla="*/ 5 h 8"/>
                    <a:gd name="T16" fmla="*/ 8 w 49"/>
                    <a:gd name="T17" fmla="*/ 5 h 8"/>
                    <a:gd name="T18" fmla="*/ 13 w 49"/>
                    <a:gd name="T19" fmla="*/ 5 h 8"/>
                    <a:gd name="T20" fmla="*/ 18 w 49"/>
                    <a:gd name="T21" fmla="*/ 5 h 8"/>
                    <a:gd name="T22" fmla="*/ 23 w 49"/>
                    <a:gd name="T23" fmla="*/ 5 h 8"/>
                    <a:gd name="T24" fmla="*/ 28 w 49"/>
                    <a:gd name="T25" fmla="*/ 4 h 8"/>
                    <a:gd name="T26" fmla="*/ 33 w 49"/>
                    <a:gd name="T27" fmla="*/ 4 h 8"/>
                    <a:gd name="T28" fmla="*/ 38 w 49"/>
                    <a:gd name="T29" fmla="*/ 3 h 8"/>
                    <a:gd name="T30" fmla="*/ 42 w 49"/>
                    <a:gd name="T31" fmla="*/ 3 h 8"/>
                    <a:gd name="T32" fmla="*/ 47 w 49"/>
                    <a:gd name="T33" fmla="*/ 2 h 8"/>
                    <a:gd name="T34" fmla="*/ 48 w 49"/>
                    <a:gd name="T35" fmla="*/ 2 h 8"/>
                    <a:gd name="T36" fmla="*/ 48 w 49"/>
                    <a:gd name="T37" fmla="*/ 1 h 8"/>
                    <a:gd name="T38" fmla="*/ 48 w 49"/>
                    <a:gd name="T39" fmla="*/ 1 h 8"/>
                    <a:gd name="T40" fmla="*/ 48 w 49"/>
                    <a:gd name="T41" fmla="*/ 0 h 8"/>
                    <a:gd name="T42" fmla="*/ 47 w 49"/>
                    <a:gd name="T43" fmla="*/ 0 h 8"/>
                    <a:gd name="T44" fmla="*/ 47 w 49"/>
                    <a:gd name="T45" fmla="*/ 0 h 8"/>
                    <a:gd name="T46" fmla="*/ 46 w 49"/>
                    <a:gd name="T47" fmla="*/ 0 h 8"/>
                    <a:gd name="T48" fmla="*/ 41 w 49"/>
                    <a:gd name="T49" fmla="*/ 1 h 8"/>
                    <a:gd name="T50" fmla="*/ 37 w 49"/>
                    <a:gd name="T51" fmla="*/ 2 h 8"/>
                    <a:gd name="T52" fmla="*/ 33 w 49"/>
                    <a:gd name="T53" fmla="*/ 2 h 8"/>
                    <a:gd name="T54" fmla="*/ 29 w 49"/>
                    <a:gd name="T55" fmla="*/ 2 h 8"/>
                    <a:gd name="T56" fmla="*/ 25 w 49"/>
                    <a:gd name="T57" fmla="*/ 3 h 8"/>
                    <a:gd name="T58" fmla="*/ 20 w 49"/>
                    <a:gd name="T59" fmla="*/ 3 h 8"/>
                    <a:gd name="T60" fmla="*/ 16 w 49"/>
                    <a:gd name="T61" fmla="*/ 3 h 8"/>
                    <a:gd name="T62" fmla="*/ 11 w 49"/>
                    <a:gd name="T63" fmla="*/ 3 h 8"/>
                    <a:gd name="T64" fmla="*/ 10 w 49"/>
                    <a:gd name="T65" fmla="*/ 3 h 8"/>
                    <a:gd name="T66" fmla="*/ 8 w 49"/>
                    <a:gd name="T67" fmla="*/ 3 h 8"/>
                    <a:gd name="T68" fmla="*/ 7 w 49"/>
                    <a:gd name="T69" fmla="*/ 3 h 8"/>
                    <a:gd name="T70" fmla="*/ 6 w 49"/>
                    <a:gd name="T71" fmla="*/ 3 h 8"/>
                    <a:gd name="T72" fmla="*/ 4 w 49"/>
                    <a:gd name="T73" fmla="*/ 4 h 8"/>
                    <a:gd name="T74" fmla="*/ 2 w 49"/>
                    <a:gd name="T75" fmla="*/ 4 h 8"/>
                    <a:gd name="T76" fmla="*/ 2 w 49"/>
                    <a:gd name="T77" fmla="*/ 5 h 8"/>
                    <a:gd name="T78" fmla="*/ 1 w 49"/>
                    <a:gd name="T79" fmla="*/ 5 h 8"/>
                    <a:gd name="T80" fmla="*/ 1 w 49"/>
                    <a:gd name="T81" fmla="*/ 5 h 8"/>
                    <a:gd name="T82" fmla="*/ 0 w 49"/>
                    <a:gd name="T83" fmla="*/ 5 h 8"/>
                    <a:gd name="T84" fmla="*/ 0 w 49"/>
                    <a:gd name="T85" fmla="*/ 6 h 8"/>
                    <a:gd name="T86" fmla="*/ 0 w 49"/>
                    <a:gd name="T87" fmla="*/ 6 h 8"/>
                    <a:gd name="T88" fmla="*/ 0 w 49"/>
                    <a:gd name="T89" fmla="*/ 7 h 8"/>
                    <a:gd name="T90" fmla="*/ 1 w 49"/>
                    <a:gd name="T91" fmla="*/ 7 h 8"/>
                    <a:gd name="T92" fmla="*/ 2 w 49"/>
                    <a:gd name="T93" fmla="*/ 7 h 8"/>
                    <a:gd name="T94" fmla="*/ 2 w 49"/>
                    <a:gd name="T95" fmla="*/ 7 h 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
                    <a:gd name="T145" fmla="*/ 0 h 8"/>
                    <a:gd name="T146" fmla="*/ 49 w 49"/>
                    <a:gd name="T147" fmla="*/ 8 h 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 h="8">
                      <a:moveTo>
                        <a:pt x="2" y="7"/>
                      </a:moveTo>
                      <a:lnTo>
                        <a:pt x="3" y="7"/>
                      </a:lnTo>
                      <a:lnTo>
                        <a:pt x="4" y="6"/>
                      </a:lnTo>
                      <a:lnTo>
                        <a:pt x="5" y="6"/>
                      </a:lnTo>
                      <a:lnTo>
                        <a:pt x="6" y="6"/>
                      </a:lnTo>
                      <a:lnTo>
                        <a:pt x="6" y="5"/>
                      </a:lnTo>
                      <a:lnTo>
                        <a:pt x="7" y="5"/>
                      </a:lnTo>
                      <a:lnTo>
                        <a:pt x="8" y="5"/>
                      </a:lnTo>
                      <a:lnTo>
                        <a:pt x="13" y="5"/>
                      </a:lnTo>
                      <a:lnTo>
                        <a:pt x="18" y="5"/>
                      </a:lnTo>
                      <a:lnTo>
                        <a:pt x="23" y="5"/>
                      </a:lnTo>
                      <a:lnTo>
                        <a:pt x="28" y="4"/>
                      </a:lnTo>
                      <a:lnTo>
                        <a:pt x="33" y="4"/>
                      </a:lnTo>
                      <a:lnTo>
                        <a:pt x="38" y="3"/>
                      </a:lnTo>
                      <a:lnTo>
                        <a:pt x="42" y="3"/>
                      </a:lnTo>
                      <a:lnTo>
                        <a:pt x="47" y="2"/>
                      </a:lnTo>
                      <a:lnTo>
                        <a:pt x="48" y="2"/>
                      </a:lnTo>
                      <a:lnTo>
                        <a:pt x="48" y="1"/>
                      </a:lnTo>
                      <a:lnTo>
                        <a:pt x="48" y="0"/>
                      </a:lnTo>
                      <a:lnTo>
                        <a:pt x="47" y="0"/>
                      </a:lnTo>
                      <a:lnTo>
                        <a:pt x="46" y="0"/>
                      </a:lnTo>
                      <a:lnTo>
                        <a:pt x="41" y="1"/>
                      </a:lnTo>
                      <a:lnTo>
                        <a:pt x="37" y="2"/>
                      </a:lnTo>
                      <a:lnTo>
                        <a:pt x="33" y="2"/>
                      </a:lnTo>
                      <a:lnTo>
                        <a:pt x="29" y="2"/>
                      </a:lnTo>
                      <a:lnTo>
                        <a:pt x="25" y="3"/>
                      </a:lnTo>
                      <a:lnTo>
                        <a:pt x="20" y="3"/>
                      </a:lnTo>
                      <a:lnTo>
                        <a:pt x="16" y="3"/>
                      </a:lnTo>
                      <a:lnTo>
                        <a:pt x="11" y="3"/>
                      </a:lnTo>
                      <a:lnTo>
                        <a:pt x="10" y="3"/>
                      </a:lnTo>
                      <a:lnTo>
                        <a:pt x="8" y="3"/>
                      </a:lnTo>
                      <a:lnTo>
                        <a:pt x="7" y="3"/>
                      </a:lnTo>
                      <a:lnTo>
                        <a:pt x="6" y="3"/>
                      </a:lnTo>
                      <a:lnTo>
                        <a:pt x="4" y="4"/>
                      </a:lnTo>
                      <a:lnTo>
                        <a:pt x="2" y="4"/>
                      </a:lnTo>
                      <a:lnTo>
                        <a:pt x="2" y="5"/>
                      </a:lnTo>
                      <a:lnTo>
                        <a:pt x="1" y="5"/>
                      </a:lnTo>
                      <a:lnTo>
                        <a:pt x="0" y="5"/>
                      </a:lnTo>
                      <a:lnTo>
                        <a:pt x="0" y="6"/>
                      </a:lnTo>
                      <a:lnTo>
                        <a:pt x="0" y="7"/>
                      </a:lnTo>
                      <a:lnTo>
                        <a:pt x="1" y="7"/>
                      </a:lnTo>
                      <a:lnTo>
                        <a:pt x="2" y="7"/>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10" name="Freeform 143"/>
                <p:cNvSpPr>
                  <a:spLocks/>
                </p:cNvSpPr>
                <p:nvPr/>
              </p:nvSpPr>
              <p:spPr bwMode="auto">
                <a:xfrm>
                  <a:off x="838" y="2588"/>
                  <a:ext cx="67" cy="38"/>
                </a:xfrm>
                <a:custGeom>
                  <a:avLst/>
                  <a:gdLst>
                    <a:gd name="T0" fmla="*/ 56 w 67"/>
                    <a:gd name="T1" fmla="*/ 11 h 38"/>
                    <a:gd name="T2" fmla="*/ 55 w 67"/>
                    <a:gd name="T3" fmla="*/ 16 h 38"/>
                    <a:gd name="T4" fmla="*/ 51 w 67"/>
                    <a:gd name="T5" fmla="*/ 20 h 38"/>
                    <a:gd name="T6" fmla="*/ 47 w 67"/>
                    <a:gd name="T7" fmla="*/ 24 h 38"/>
                    <a:gd name="T8" fmla="*/ 40 w 67"/>
                    <a:gd name="T9" fmla="*/ 28 h 38"/>
                    <a:gd name="T10" fmla="*/ 43 w 67"/>
                    <a:gd name="T11" fmla="*/ 25 h 38"/>
                    <a:gd name="T12" fmla="*/ 37 w 67"/>
                    <a:gd name="T13" fmla="*/ 22 h 38"/>
                    <a:gd name="T14" fmla="*/ 34 w 67"/>
                    <a:gd name="T15" fmla="*/ 17 h 38"/>
                    <a:gd name="T16" fmla="*/ 30 w 67"/>
                    <a:gd name="T17" fmla="*/ 10 h 38"/>
                    <a:gd name="T18" fmla="*/ 27 w 67"/>
                    <a:gd name="T19" fmla="*/ 5 h 38"/>
                    <a:gd name="T20" fmla="*/ 24 w 67"/>
                    <a:gd name="T21" fmla="*/ 2 h 38"/>
                    <a:gd name="T22" fmla="*/ 23 w 67"/>
                    <a:gd name="T23" fmla="*/ 1 h 38"/>
                    <a:gd name="T24" fmla="*/ 22 w 67"/>
                    <a:gd name="T25" fmla="*/ 1 h 38"/>
                    <a:gd name="T26" fmla="*/ 21 w 67"/>
                    <a:gd name="T27" fmla="*/ 0 h 38"/>
                    <a:gd name="T28" fmla="*/ 17 w 67"/>
                    <a:gd name="T29" fmla="*/ 0 h 38"/>
                    <a:gd name="T30" fmla="*/ 14 w 67"/>
                    <a:gd name="T31" fmla="*/ 0 h 38"/>
                    <a:gd name="T32" fmla="*/ 10 w 67"/>
                    <a:gd name="T33" fmla="*/ 0 h 38"/>
                    <a:gd name="T34" fmla="*/ 7 w 67"/>
                    <a:gd name="T35" fmla="*/ 0 h 38"/>
                    <a:gd name="T36" fmla="*/ 4 w 67"/>
                    <a:gd name="T37" fmla="*/ 0 h 38"/>
                    <a:gd name="T38" fmla="*/ 3 w 67"/>
                    <a:gd name="T39" fmla="*/ 1 h 38"/>
                    <a:gd name="T40" fmla="*/ 1 w 67"/>
                    <a:gd name="T41" fmla="*/ 2 h 38"/>
                    <a:gd name="T42" fmla="*/ 0 w 67"/>
                    <a:gd name="T43" fmla="*/ 4 h 38"/>
                    <a:gd name="T44" fmla="*/ 0 w 67"/>
                    <a:gd name="T45" fmla="*/ 6 h 38"/>
                    <a:gd name="T46" fmla="*/ 1 w 67"/>
                    <a:gd name="T47" fmla="*/ 8 h 38"/>
                    <a:gd name="T48" fmla="*/ 3 w 67"/>
                    <a:gd name="T49" fmla="*/ 9 h 38"/>
                    <a:gd name="T50" fmla="*/ 4 w 67"/>
                    <a:gd name="T51" fmla="*/ 10 h 38"/>
                    <a:gd name="T52" fmla="*/ 6 w 67"/>
                    <a:gd name="T53" fmla="*/ 10 h 38"/>
                    <a:gd name="T54" fmla="*/ 8 w 67"/>
                    <a:gd name="T55" fmla="*/ 10 h 38"/>
                    <a:gd name="T56" fmla="*/ 10 w 67"/>
                    <a:gd name="T57" fmla="*/ 10 h 38"/>
                    <a:gd name="T58" fmla="*/ 12 w 67"/>
                    <a:gd name="T59" fmla="*/ 10 h 38"/>
                    <a:gd name="T60" fmla="*/ 20 w 67"/>
                    <a:gd name="T61" fmla="*/ 10 h 38"/>
                    <a:gd name="T62" fmla="*/ 19 w 67"/>
                    <a:gd name="T63" fmla="*/ 12 h 38"/>
                    <a:gd name="T64" fmla="*/ 23 w 67"/>
                    <a:gd name="T65" fmla="*/ 18 h 38"/>
                    <a:gd name="T66" fmla="*/ 26 w 67"/>
                    <a:gd name="T67" fmla="*/ 24 h 38"/>
                    <a:gd name="T68" fmla="*/ 30 w 67"/>
                    <a:gd name="T69" fmla="*/ 28 h 38"/>
                    <a:gd name="T70" fmla="*/ 36 w 67"/>
                    <a:gd name="T71" fmla="*/ 32 h 38"/>
                    <a:gd name="T72" fmla="*/ 41 w 67"/>
                    <a:gd name="T73" fmla="*/ 36 h 38"/>
                    <a:gd name="T74" fmla="*/ 43 w 67"/>
                    <a:gd name="T75" fmla="*/ 36 h 38"/>
                    <a:gd name="T76" fmla="*/ 44 w 67"/>
                    <a:gd name="T77" fmla="*/ 36 h 38"/>
                    <a:gd name="T78" fmla="*/ 53 w 67"/>
                    <a:gd name="T79" fmla="*/ 32 h 38"/>
                    <a:gd name="T80" fmla="*/ 52 w 67"/>
                    <a:gd name="T81" fmla="*/ 33 h 38"/>
                    <a:gd name="T82" fmla="*/ 58 w 67"/>
                    <a:gd name="T83" fmla="*/ 28 h 38"/>
                    <a:gd name="T84" fmla="*/ 63 w 67"/>
                    <a:gd name="T85" fmla="*/ 23 h 38"/>
                    <a:gd name="T86" fmla="*/ 65 w 67"/>
                    <a:gd name="T87" fmla="*/ 16 h 38"/>
                    <a:gd name="T88" fmla="*/ 65 w 67"/>
                    <a:gd name="T89" fmla="*/ 9 h 38"/>
                    <a:gd name="T90" fmla="*/ 65 w 67"/>
                    <a:gd name="T91" fmla="*/ 6 h 38"/>
                    <a:gd name="T92" fmla="*/ 64 w 67"/>
                    <a:gd name="T93" fmla="*/ 5 h 38"/>
                    <a:gd name="T94" fmla="*/ 63 w 67"/>
                    <a:gd name="T95" fmla="*/ 4 h 38"/>
                    <a:gd name="T96" fmla="*/ 60 w 67"/>
                    <a:gd name="T97" fmla="*/ 3 h 38"/>
                    <a:gd name="T98" fmla="*/ 58 w 67"/>
                    <a:gd name="T99" fmla="*/ 4 h 38"/>
                    <a:gd name="T100" fmla="*/ 56 w 67"/>
                    <a:gd name="T101" fmla="*/ 5 h 38"/>
                    <a:gd name="T102" fmla="*/ 56 w 67"/>
                    <a:gd name="T103" fmla="*/ 6 h 38"/>
                    <a:gd name="T104" fmla="*/ 55 w 67"/>
                    <a:gd name="T105" fmla="*/ 9 h 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
                    <a:gd name="T160" fmla="*/ 0 h 38"/>
                    <a:gd name="T161" fmla="*/ 67 w 67"/>
                    <a:gd name="T162" fmla="*/ 38 h 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 h="38">
                      <a:moveTo>
                        <a:pt x="55" y="9"/>
                      </a:moveTo>
                      <a:lnTo>
                        <a:pt x="56" y="11"/>
                      </a:lnTo>
                      <a:lnTo>
                        <a:pt x="55" y="14"/>
                      </a:lnTo>
                      <a:lnTo>
                        <a:pt x="55" y="16"/>
                      </a:lnTo>
                      <a:lnTo>
                        <a:pt x="53" y="18"/>
                      </a:lnTo>
                      <a:lnTo>
                        <a:pt x="51" y="20"/>
                      </a:lnTo>
                      <a:lnTo>
                        <a:pt x="50" y="22"/>
                      </a:lnTo>
                      <a:lnTo>
                        <a:pt x="47" y="24"/>
                      </a:lnTo>
                      <a:lnTo>
                        <a:pt x="44" y="25"/>
                      </a:lnTo>
                      <a:lnTo>
                        <a:pt x="40" y="28"/>
                      </a:lnTo>
                      <a:lnTo>
                        <a:pt x="47" y="28"/>
                      </a:lnTo>
                      <a:lnTo>
                        <a:pt x="43" y="25"/>
                      </a:lnTo>
                      <a:lnTo>
                        <a:pt x="40" y="24"/>
                      </a:lnTo>
                      <a:lnTo>
                        <a:pt x="37" y="22"/>
                      </a:lnTo>
                      <a:lnTo>
                        <a:pt x="36" y="19"/>
                      </a:lnTo>
                      <a:lnTo>
                        <a:pt x="34" y="17"/>
                      </a:lnTo>
                      <a:lnTo>
                        <a:pt x="32" y="13"/>
                      </a:lnTo>
                      <a:lnTo>
                        <a:pt x="30" y="10"/>
                      </a:lnTo>
                      <a:lnTo>
                        <a:pt x="29" y="7"/>
                      </a:lnTo>
                      <a:lnTo>
                        <a:pt x="27" y="5"/>
                      </a:lnTo>
                      <a:lnTo>
                        <a:pt x="24" y="2"/>
                      </a:lnTo>
                      <a:lnTo>
                        <a:pt x="23" y="2"/>
                      </a:lnTo>
                      <a:lnTo>
                        <a:pt x="23" y="1"/>
                      </a:lnTo>
                      <a:lnTo>
                        <a:pt x="22" y="1"/>
                      </a:lnTo>
                      <a:lnTo>
                        <a:pt x="21" y="1"/>
                      </a:lnTo>
                      <a:lnTo>
                        <a:pt x="21" y="0"/>
                      </a:lnTo>
                      <a:lnTo>
                        <a:pt x="18" y="0"/>
                      </a:lnTo>
                      <a:lnTo>
                        <a:pt x="17" y="0"/>
                      </a:lnTo>
                      <a:lnTo>
                        <a:pt x="16" y="0"/>
                      </a:lnTo>
                      <a:lnTo>
                        <a:pt x="14" y="0"/>
                      </a:lnTo>
                      <a:lnTo>
                        <a:pt x="12" y="0"/>
                      </a:lnTo>
                      <a:lnTo>
                        <a:pt x="10" y="0"/>
                      </a:lnTo>
                      <a:lnTo>
                        <a:pt x="9" y="0"/>
                      </a:lnTo>
                      <a:lnTo>
                        <a:pt x="7" y="0"/>
                      </a:lnTo>
                      <a:lnTo>
                        <a:pt x="5" y="0"/>
                      </a:lnTo>
                      <a:lnTo>
                        <a:pt x="4" y="0"/>
                      </a:lnTo>
                      <a:lnTo>
                        <a:pt x="3" y="1"/>
                      </a:lnTo>
                      <a:lnTo>
                        <a:pt x="2" y="2"/>
                      </a:lnTo>
                      <a:lnTo>
                        <a:pt x="1" y="2"/>
                      </a:lnTo>
                      <a:lnTo>
                        <a:pt x="1" y="3"/>
                      </a:lnTo>
                      <a:lnTo>
                        <a:pt x="0" y="4"/>
                      </a:lnTo>
                      <a:lnTo>
                        <a:pt x="0" y="5"/>
                      </a:lnTo>
                      <a:lnTo>
                        <a:pt x="0" y="6"/>
                      </a:lnTo>
                      <a:lnTo>
                        <a:pt x="1" y="7"/>
                      </a:lnTo>
                      <a:lnTo>
                        <a:pt x="1" y="8"/>
                      </a:lnTo>
                      <a:lnTo>
                        <a:pt x="2" y="9"/>
                      </a:lnTo>
                      <a:lnTo>
                        <a:pt x="3" y="9"/>
                      </a:lnTo>
                      <a:lnTo>
                        <a:pt x="4" y="10"/>
                      </a:lnTo>
                      <a:lnTo>
                        <a:pt x="5" y="10"/>
                      </a:lnTo>
                      <a:lnTo>
                        <a:pt x="6" y="10"/>
                      </a:lnTo>
                      <a:lnTo>
                        <a:pt x="7" y="10"/>
                      </a:lnTo>
                      <a:lnTo>
                        <a:pt x="8" y="10"/>
                      </a:lnTo>
                      <a:lnTo>
                        <a:pt x="9" y="10"/>
                      </a:lnTo>
                      <a:lnTo>
                        <a:pt x="10" y="10"/>
                      </a:lnTo>
                      <a:lnTo>
                        <a:pt x="11" y="10"/>
                      </a:lnTo>
                      <a:lnTo>
                        <a:pt x="12" y="10"/>
                      </a:lnTo>
                      <a:lnTo>
                        <a:pt x="13" y="10"/>
                      </a:lnTo>
                      <a:lnTo>
                        <a:pt x="20" y="10"/>
                      </a:lnTo>
                      <a:lnTo>
                        <a:pt x="17" y="9"/>
                      </a:lnTo>
                      <a:lnTo>
                        <a:pt x="19" y="12"/>
                      </a:lnTo>
                      <a:lnTo>
                        <a:pt x="21" y="15"/>
                      </a:lnTo>
                      <a:lnTo>
                        <a:pt x="23" y="18"/>
                      </a:lnTo>
                      <a:lnTo>
                        <a:pt x="23" y="20"/>
                      </a:lnTo>
                      <a:lnTo>
                        <a:pt x="26" y="24"/>
                      </a:lnTo>
                      <a:lnTo>
                        <a:pt x="28" y="26"/>
                      </a:lnTo>
                      <a:lnTo>
                        <a:pt x="30" y="28"/>
                      </a:lnTo>
                      <a:lnTo>
                        <a:pt x="32" y="31"/>
                      </a:lnTo>
                      <a:lnTo>
                        <a:pt x="36" y="32"/>
                      </a:lnTo>
                      <a:lnTo>
                        <a:pt x="40" y="35"/>
                      </a:lnTo>
                      <a:lnTo>
                        <a:pt x="41" y="36"/>
                      </a:lnTo>
                      <a:lnTo>
                        <a:pt x="42" y="36"/>
                      </a:lnTo>
                      <a:lnTo>
                        <a:pt x="43" y="36"/>
                      </a:lnTo>
                      <a:lnTo>
                        <a:pt x="43" y="37"/>
                      </a:lnTo>
                      <a:lnTo>
                        <a:pt x="44" y="36"/>
                      </a:lnTo>
                      <a:lnTo>
                        <a:pt x="45" y="36"/>
                      </a:lnTo>
                      <a:lnTo>
                        <a:pt x="53" y="32"/>
                      </a:lnTo>
                      <a:lnTo>
                        <a:pt x="52" y="32"/>
                      </a:lnTo>
                      <a:lnTo>
                        <a:pt x="52" y="33"/>
                      </a:lnTo>
                      <a:lnTo>
                        <a:pt x="55" y="31"/>
                      </a:lnTo>
                      <a:lnTo>
                        <a:pt x="58" y="28"/>
                      </a:lnTo>
                      <a:lnTo>
                        <a:pt x="60" y="25"/>
                      </a:lnTo>
                      <a:lnTo>
                        <a:pt x="63" y="23"/>
                      </a:lnTo>
                      <a:lnTo>
                        <a:pt x="64" y="20"/>
                      </a:lnTo>
                      <a:lnTo>
                        <a:pt x="65" y="16"/>
                      </a:lnTo>
                      <a:lnTo>
                        <a:pt x="66" y="12"/>
                      </a:lnTo>
                      <a:lnTo>
                        <a:pt x="65" y="9"/>
                      </a:lnTo>
                      <a:lnTo>
                        <a:pt x="65" y="7"/>
                      </a:lnTo>
                      <a:lnTo>
                        <a:pt x="65" y="6"/>
                      </a:lnTo>
                      <a:lnTo>
                        <a:pt x="64" y="6"/>
                      </a:lnTo>
                      <a:lnTo>
                        <a:pt x="64" y="5"/>
                      </a:lnTo>
                      <a:lnTo>
                        <a:pt x="63" y="5"/>
                      </a:lnTo>
                      <a:lnTo>
                        <a:pt x="63" y="4"/>
                      </a:lnTo>
                      <a:lnTo>
                        <a:pt x="61" y="4"/>
                      </a:lnTo>
                      <a:lnTo>
                        <a:pt x="60" y="3"/>
                      </a:lnTo>
                      <a:lnTo>
                        <a:pt x="59" y="4"/>
                      </a:lnTo>
                      <a:lnTo>
                        <a:pt x="58" y="4"/>
                      </a:lnTo>
                      <a:lnTo>
                        <a:pt x="57" y="5"/>
                      </a:lnTo>
                      <a:lnTo>
                        <a:pt x="56" y="5"/>
                      </a:lnTo>
                      <a:lnTo>
                        <a:pt x="56" y="6"/>
                      </a:lnTo>
                      <a:lnTo>
                        <a:pt x="55" y="7"/>
                      </a:lnTo>
                      <a:lnTo>
                        <a:pt x="55" y="9"/>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11" name="Freeform 144"/>
                <p:cNvSpPr>
                  <a:spLocks/>
                </p:cNvSpPr>
                <p:nvPr/>
              </p:nvSpPr>
              <p:spPr bwMode="auto">
                <a:xfrm>
                  <a:off x="1088" y="2906"/>
                  <a:ext cx="64" cy="79"/>
                </a:xfrm>
                <a:custGeom>
                  <a:avLst/>
                  <a:gdLst>
                    <a:gd name="T0" fmla="*/ 6 w 64"/>
                    <a:gd name="T1" fmla="*/ 13 h 79"/>
                    <a:gd name="T2" fmla="*/ 15 w 64"/>
                    <a:gd name="T3" fmla="*/ 20 h 79"/>
                    <a:gd name="T4" fmla="*/ 23 w 64"/>
                    <a:gd name="T5" fmla="*/ 26 h 79"/>
                    <a:gd name="T6" fmla="*/ 32 w 64"/>
                    <a:gd name="T7" fmla="*/ 32 h 79"/>
                    <a:gd name="T8" fmla="*/ 39 w 64"/>
                    <a:gd name="T9" fmla="*/ 40 h 79"/>
                    <a:gd name="T10" fmla="*/ 43 w 64"/>
                    <a:gd name="T11" fmla="*/ 50 h 79"/>
                    <a:gd name="T12" fmla="*/ 47 w 64"/>
                    <a:gd name="T13" fmla="*/ 60 h 79"/>
                    <a:gd name="T14" fmla="*/ 50 w 64"/>
                    <a:gd name="T15" fmla="*/ 70 h 79"/>
                    <a:gd name="T16" fmla="*/ 54 w 64"/>
                    <a:gd name="T17" fmla="*/ 75 h 79"/>
                    <a:gd name="T18" fmla="*/ 55 w 64"/>
                    <a:gd name="T19" fmla="*/ 77 h 79"/>
                    <a:gd name="T20" fmla="*/ 57 w 64"/>
                    <a:gd name="T21" fmla="*/ 78 h 79"/>
                    <a:gd name="T22" fmla="*/ 59 w 64"/>
                    <a:gd name="T23" fmla="*/ 78 h 79"/>
                    <a:gd name="T24" fmla="*/ 61 w 64"/>
                    <a:gd name="T25" fmla="*/ 76 h 79"/>
                    <a:gd name="T26" fmla="*/ 62 w 64"/>
                    <a:gd name="T27" fmla="*/ 74 h 79"/>
                    <a:gd name="T28" fmla="*/ 63 w 64"/>
                    <a:gd name="T29" fmla="*/ 73 h 79"/>
                    <a:gd name="T30" fmla="*/ 62 w 64"/>
                    <a:gd name="T31" fmla="*/ 70 h 79"/>
                    <a:gd name="T32" fmla="*/ 60 w 64"/>
                    <a:gd name="T33" fmla="*/ 66 h 79"/>
                    <a:gd name="T34" fmla="*/ 56 w 64"/>
                    <a:gd name="T35" fmla="*/ 57 h 79"/>
                    <a:gd name="T36" fmla="*/ 54 w 64"/>
                    <a:gd name="T37" fmla="*/ 49 h 79"/>
                    <a:gd name="T38" fmla="*/ 51 w 64"/>
                    <a:gd name="T39" fmla="*/ 40 h 79"/>
                    <a:gd name="T40" fmla="*/ 48 w 64"/>
                    <a:gd name="T41" fmla="*/ 34 h 79"/>
                    <a:gd name="T42" fmla="*/ 47 w 64"/>
                    <a:gd name="T43" fmla="*/ 31 h 79"/>
                    <a:gd name="T44" fmla="*/ 45 w 64"/>
                    <a:gd name="T45" fmla="*/ 28 h 79"/>
                    <a:gd name="T46" fmla="*/ 43 w 64"/>
                    <a:gd name="T47" fmla="*/ 27 h 79"/>
                    <a:gd name="T48" fmla="*/ 38 w 64"/>
                    <a:gd name="T49" fmla="*/ 22 h 79"/>
                    <a:gd name="T50" fmla="*/ 29 w 64"/>
                    <a:gd name="T51" fmla="*/ 17 h 79"/>
                    <a:gd name="T52" fmla="*/ 21 w 64"/>
                    <a:gd name="T53" fmla="*/ 12 h 79"/>
                    <a:gd name="T54" fmla="*/ 13 w 64"/>
                    <a:gd name="T55" fmla="*/ 5 h 79"/>
                    <a:gd name="T56" fmla="*/ 9 w 64"/>
                    <a:gd name="T57" fmla="*/ 1 h 79"/>
                    <a:gd name="T58" fmla="*/ 7 w 64"/>
                    <a:gd name="T59" fmla="*/ 0 h 79"/>
                    <a:gd name="T60" fmla="*/ 4 w 64"/>
                    <a:gd name="T61" fmla="*/ 0 h 79"/>
                    <a:gd name="T62" fmla="*/ 3 w 64"/>
                    <a:gd name="T63" fmla="*/ 1 h 79"/>
                    <a:gd name="T64" fmla="*/ 1 w 64"/>
                    <a:gd name="T65" fmla="*/ 3 h 79"/>
                    <a:gd name="T66" fmla="*/ 1 w 64"/>
                    <a:gd name="T67" fmla="*/ 4 h 79"/>
                    <a:gd name="T68" fmla="*/ 1 w 64"/>
                    <a:gd name="T69" fmla="*/ 7 h 79"/>
                    <a:gd name="T70" fmla="*/ 2 w 64"/>
                    <a:gd name="T71" fmla="*/ 9 h 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
                    <a:gd name="T109" fmla="*/ 0 h 79"/>
                    <a:gd name="T110" fmla="*/ 64 w 64"/>
                    <a:gd name="T111" fmla="*/ 79 h 7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 h="79">
                      <a:moveTo>
                        <a:pt x="2" y="10"/>
                      </a:moveTo>
                      <a:lnTo>
                        <a:pt x="6" y="13"/>
                      </a:lnTo>
                      <a:lnTo>
                        <a:pt x="10" y="17"/>
                      </a:lnTo>
                      <a:lnTo>
                        <a:pt x="15" y="20"/>
                      </a:lnTo>
                      <a:lnTo>
                        <a:pt x="19" y="23"/>
                      </a:lnTo>
                      <a:lnTo>
                        <a:pt x="23" y="26"/>
                      </a:lnTo>
                      <a:lnTo>
                        <a:pt x="28" y="28"/>
                      </a:lnTo>
                      <a:lnTo>
                        <a:pt x="32" y="32"/>
                      </a:lnTo>
                      <a:lnTo>
                        <a:pt x="35" y="35"/>
                      </a:lnTo>
                      <a:lnTo>
                        <a:pt x="39" y="40"/>
                      </a:lnTo>
                      <a:lnTo>
                        <a:pt x="41" y="44"/>
                      </a:lnTo>
                      <a:lnTo>
                        <a:pt x="43" y="50"/>
                      </a:lnTo>
                      <a:lnTo>
                        <a:pt x="45" y="55"/>
                      </a:lnTo>
                      <a:lnTo>
                        <a:pt x="47" y="60"/>
                      </a:lnTo>
                      <a:lnTo>
                        <a:pt x="47" y="66"/>
                      </a:lnTo>
                      <a:lnTo>
                        <a:pt x="50" y="70"/>
                      </a:lnTo>
                      <a:lnTo>
                        <a:pt x="53" y="74"/>
                      </a:lnTo>
                      <a:lnTo>
                        <a:pt x="54" y="75"/>
                      </a:lnTo>
                      <a:lnTo>
                        <a:pt x="54" y="77"/>
                      </a:lnTo>
                      <a:lnTo>
                        <a:pt x="55" y="77"/>
                      </a:lnTo>
                      <a:lnTo>
                        <a:pt x="56" y="78"/>
                      </a:lnTo>
                      <a:lnTo>
                        <a:pt x="57" y="78"/>
                      </a:lnTo>
                      <a:lnTo>
                        <a:pt x="58" y="78"/>
                      </a:lnTo>
                      <a:lnTo>
                        <a:pt x="59" y="78"/>
                      </a:lnTo>
                      <a:lnTo>
                        <a:pt x="60" y="77"/>
                      </a:lnTo>
                      <a:lnTo>
                        <a:pt x="61" y="76"/>
                      </a:lnTo>
                      <a:lnTo>
                        <a:pt x="61" y="75"/>
                      </a:lnTo>
                      <a:lnTo>
                        <a:pt x="62" y="74"/>
                      </a:lnTo>
                      <a:lnTo>
                        <a:pt x="63" y="73"/>
                      </a:lnTo>
                      <a:lnTo>
                        <a:pt x="63" y="72"/>
                      </a:lnTo>
                      <a:lnTo>
                        <a:pt x="62" y="70"/>
                      </a:lnTo>
                      <a:lnTo>
                        <a:pt x="62" y="69"/>
                      </a:lnTo>
                      <a:lnTo>
                        <a:pt x="60" y="66"/>
                      </a:lnTo>
                      <a:lnTo>
                        <a:pt x="58" y="61"/>
                      </a:lnTo>
                      <a:lnTo>
                        <a:pt x="56" y="57"/>
                      </a:lnTo>
                      <a:lnTo>
                        <a:pt x="54" y="52"/>
                      </a:lnTo>
                      <a:lnTo>
                        <a:pt x="54" y="49"/>
                      </a:lnTo>
                      <a:lnTo>
                        <a:pt x="52" y="44"/>
                      </a:lnTo>
                      <a:lnTo>
                        <a:pt x="51" y="40"/>
                      </a:lnTo>
                      <a:lnTo>
                        <a:pt x="49" y="35"/>
                      </a:lnTo>
                      <a:lnTo>
                        <a:pt x="48" y="34"/>
                      </a:lnTo>
                      <a:lnTo>
                        <a:pt x="47" y="33"/>
                      </a:lnTo>
                      <a:lnTo>
                        <a:pt x="47" y="31"/>
                      </a:lnTo>
                      <a:lnTo>
                        <a:pt x="46" y="30"/>
                      </a:lnTo>
                      <a:lnTo>
                        <a:pt x="45" y="28"/>
                      </a:lnTo>
                      <a:lnTo>
                        <a:pt x="44" y="27"/>
                      </a:lnTo>
                      <a:lnTo>
                        <a:pt x="43" y="27"/>
                      </a:lnTo>
                      <a:lnTo>
                        <a:pt x="42" y="26"/>
                      </a:lnTo>
                      <a:lnTo>
                        <a:pt x="38" y="22"/>
                      </a:lnTo>
                      <a:lnTo>
                        <a:pt x="34" y="20"/>
                      </a:lnTo>
                      <a:lnTo>
                        <a:pt x="29" y="17"/>
                      </a:lnTo>
                      <a:lnTo>
                        <a:pt x="25" y="14"/>
                      </a:lnTo>
                      <a:lnTo>
                        <a:pt x="21" y="12"/>
                      </a:lnTo>
                      <a:lnTo>
                        <a:pt x="16" y="9"/>
                      </a:lnTo>
                      <a:lnTo>
                        <a:pt x="13" y="5"/>
                      </a:lnTo>
                      <a:lnTo>
                        <a:pt x="9" y="2"/>
                      </a:lnTo>
                      <a:lnTo>
                        <a:pt x="9" y="1"/>
                      </a:lnTo>
                      <a:lnTo>
                        <a:pt x="8" y="0"/>
                      </a:lnTo>
                      <a:lnTo>
                        <a:pt x="7" y="0"/>
                      </a:lnTo>
                      <a:lnTo>
                        <a:pt x="5" y="0"/>
                      </a:lnTo>
                      <a:lnTo>
                        <a:pt x="4" y="0"/>
                      </a:lnTo>
                      <a:lnTo>
                        <a:pt x="3" y="1"/>
                      </a:lnTo>
                      <a:lnTo>
                        <a:pt x="2" y="2"/>
                      </a:lnTo>
                      <a:lnTo>
                        <a:pt x="1" y="3"/>
                      </a:lnTo>
                      <a:lnTo>
                        <a:pt x="1" y="4"/>
                      </a:lnTo>
                      <a:lnTo>
                        <a:pt x="0" y="6"/>
                      </a:lnTo>
                      <a:lnTo>
                        <a:pt x="1" y="7"/>
                      </a:lnTo>
                      <a:lnTo>
                        <a:pt x="1" y="8"/>
                      </a:lnTo>
                      <a:lnTo>
                        <a:pt x="2" y="9"/>
                      </a:lnTo>
                      <a:lnTo>
                        <a:pt x="2" y="10"/>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12" name="Freeform 145"/>
                <p:cNvSpPr>
                  <a:spLocks/>
                </p:cNvSpPr>
                <p:nvPr/>
              </p:nvSpPr>
              <p:spPr bwMode="auto">
                <a:xfrm>
                  <a:off x="785" y="3033"/>
                  <a:ext cx="78" cy="23"/>
                </a:xfrm>
                <a:custGeom>
                  <a:avLst/>
                  <a:gdLst>
                    <a:gd name="T0" fmla="*/ 74 w 78"/>
                    <a:gd name="T1" fmla="*/ 3 h 23"/>
                    <a:gd name="T2" fmla="*/ 70 w 78"/>
                    <a:gd name="T3" fmla="*/ 1 h 23"/>
                    <a:gd name="T4" fmla="*/ 66 w 78"/>
                    <a:gd name="T5" fmla="*/ 1 h 23"/>
                    <a:gd name="T6" fmla="*/ 63 w 78"/>
                    <a:gd name="T7" fmla="*/ 0 h 23"/>
                    <a:gd name="T8" fmla="*/ 56 w 78"/>
                    <a:gd name="T9" fmla="*/ 3 h 23"/>
                    <a:gd name="T10" fmla="*/ 44 w 78"/>
                    <a:gd name="T11" fmla="*/ 6 h 23"/>
                    <a:gd name="T12" fmla="*/ 33 w 78"/>
                    <a:gd name="T13" fmla="*/ 9 h 23"/>
                    <a:gd name="T14" fmla="*/ 23 w 78"/>
                    <a:gd name="T15" fmla="*/ 14 h 23"/>
                    <a:gd name="T16" fmla="*/ 16 w 78"/>
                    <a:gd name="T17" fmla="*/ 19 h 23"/>
                    <a:gd name="T18" fmla="*/ 15 w 78"/>
                    <a:gd name="T19" fmla="*/ 19 h 23"/>
                    <a:gd name="T20" fmla="*/ 12 w 78"/>
                    <a:gd name="T21" fmla="*/ 19 h 23"/>
                    <a:gd name="T22" fmla="*/ 9 w 78"/>
                    <a:gd name="T23" fmla="*/ 19 h 23"/>
                    <a:gd name="T24" fmla="*/ 5 w 78"/>
                    <a:gd name="T25" fmla="*/ 18 h 23"/>
                    <a:gd name="T26" fmla="*/ 3 w 78"/>
                    <a:gd name="T27" fmla="*/ 18 h 23"/>
                    <a:gd name="T28" fmla="*/ 1 w 78"/>
                    <a:gd name="T29" fmla="*/ 18 h 23"/>
                    <a:gd name="T30" fmla="*/ 0 w 78"/>
                    <a:gd name="T31" fmla="*/ 19 h 23"/>
                    <a:gd name="T32" fmla="*/ 0 w 78"/>
                    <a:gd name="T33" fmla="*/ 20 h 23"/>
                    <a:gd name="T34" fmla="*/ 1 w 78"/>
                    <a:gd name="T35" fmla="*/ 21 h 23"/>
                    <a:gd name="T36" fmla="*/ 3 w 78"/>
                    <a:gd name="T37" fmla="*/ 21 h 23"/>
                    <a:gd name="T38" fmla="*/ 5 w 78"/>
                    <a:gd name="T39" fmla="*/ 21 h 23"/>
                    <a:gd name="T40" fmla="*/ 8 w 78"/>
                    <a:gd name="T41" fmla="*/ 21 h 23"/>
                    <a:gd name="T42" fmla="*/ 10 w 78"/>
                    <a:gd name="T43" fmla="*/ 22 h 23"/>
                    <a:gd name="T44" fmla="*/ 19 w 78"/>
                    <a:gd name="T45" fmla="*/ 21 h 23"/>
                    <a:gd name="T46" fmla="*/ 19 w 78"/>
                    <a:gd name="T47" fmla="*/ 21 h 23"/>
                    <a:gd name="T48" fmla="*/ 27 w 78"/>
                    <a:gd name="T49" fmla="*/ 15 h 23"/>
                    <a:gd name="T50" fmla="*/ 37 w 78"/>
                    <a:gd name="T51" fmla="*/ 11 h 23"/>
                    <a:gd name="T52" fmla="*/ 47 w 78"/>
                    <a:gd name="T53" fmla="*/ 8 h 23"/>
                    <a:gd name="T54" fmla="*/ 58 w 78"/>
                    <a:gd name="T55" fmla="*/ 5 h 23"/>
                    <a:gd name="T56" fmla="*/ 64 w 78"/>
                    <a:gd name="T57" fmla="*/ 3 h 23"/>
                    <a:gd name="T58" fmla="*/ 67 w 78"/>
                    <a:gd name="T59" fmla="*/ 4 h 23"/>
                    <a:gd name="T60" fmla="*/ 70 w 78"/>
                    <a:gd name="T61" fmla="*/ 5 h 23"/>
                    <a:gd name="T62" fmla="*/ 73 w 78"/>
                    <a:gd name="T63" fmla="*/ 6 h 23"/>
                    <a:gd name="T64" fmla="*/ 76 w 78"/>
                    <a:gd name="T65" fmla="*/ 6 h 23"/>
                    <a:gd name="T66" fmla="*/ 77 w 78"/>
                    <a:gd name="T67" fmla="*/ 6 h 23"/>
                    <a:gd name="T68" fmla="*/ 77 w 78"/>
                    <a:gd name="T69" fmla="*/ 4 h 23"/>
                    <a:gd name="T70" fmla="*/ 76 w 78"/>
                    <a:gd name="T71" fmla="*/ 3 h 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8"/>
                    <a:gd name="T109" fmla="*/ 0 h 23"/>
                    <a:gd name="T110" fmla="*/ 78 w 78"/>
                    <a:gd name="T111" fmla="*/ 23 h 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8" h="23">
                      <a:moveTo>
                        <a:pt x="76" y="3"/>
                      </a:moveTo>
                      <a:lnTo>
                        <a:pt x="74" y="3"/>
                      </a:lnTo>
                      <a:lnTo>
                        <a:pt x="73" y="2"/>
                      </a:lnTo>
                      <a:lnTo>
                        <a:pt x="70" y="1"/>
                      </a:lnTo>
                      <a:lnTo>
                        <a:pt x="68" y="1"/>
                      </a:lnTo>
                      <a:lnTo>
                        <a:pt x="66" y="1"/>
                      </a:lnTo>
                      <a:lnTo>
                        <a:pt x="65" y="0"/>
                      </a:lnTo>
                      <a:lnTo>
                        <a:pt x="63" y="0"/>
                      </a:lnTo>
                      <a:lnTo>
                        <a:pt x="61" y="1"/>
                      </a:lnTo>
                      <a:lnTo>
                        <a:pt x="56" y="3"/>
                      </a:lnTo>
                      <a:lnTo>
                        <a:pt x="50" y="4"/>
                      </a:lnTo>
                      <a:lnTo>
                        <a:pt x="44" y="6"/>
                      </a:lnTo>
                      <a:lnTo>
                        <a:pt x="39" y="8"/>
                      </a:lnTo>
                      <a:lnTo>
                        <a:pt x="33" y="9"/>
                      </a:lnTo>
                      <a:lnTo>
                        <a:pt x="27" y="11"/>
                      </a:lnTo>
                      <a:lnTo>
                        <a:pt x="23" y="14"/>
                      </a:lnTo>
                      <a:lnTo>
                        <a:pt x="19" y="17"/>
                      </a:lnTo>
                      <a:lnTo>
                        <a:pt x="16" y="19"/>
                      </a:lnTo>
                      <a:lnTo>
                        <a:pt x="18" y="19"/>
                      </a:lnTo>
                      <a:lnTo>
                        <a:pt x="15" y="19"/>
                      </a:lnTo>
                      <a:lnTo>
                        <a:pt x="13" y="19"/>
                      </a:lnTo>
                      <a:lnTo>
                        <a:pt x="12" y="19"/>
                      </a:lnTo>
                      <a:lnTo>
                        <a:pt x="11" y="19"/>
                      </a:lnTo>
                      <a:lnTo>
                        <a:pt x="9" y="19"/>
                      </a:lnTo>
                      <a:lnTo>
                        <a:pt x="7" y="19"/>
                      </a:lnTo>
                      <a:lnTo>
                        <a:pt x="5" y="18"/>
                      </a:lnTo>
                      <a:lnTo>
                        <a:pt x="4" y="18"/>
                      </a:lnTo>
                      <a:lnTo>
                        <a:pt x="3" y="18"/>
                      </a:lnTo>
                      <a:lnTo>
                        <a:pt x="2" y="18"/>
                      </a:lnTo>
                      <a:lnTo>
                        <a:pt x="1" y="18"/>
                      </a:lnTo>
                      <a:lnTo>
                        <a:pt x="1" y="19"/>
                      </a:lnTo>
                      <a:lnTo>
                        <a:pt x="0" y="19"/>
                      </a:lnTo>
                      <a:lnTo>
                        <a:pt x="0" y="20"/>
                      </a:lnTo>
                      <a:lnTo>
                        <a:pt x="1" y="20"/>
                      </a:lnTo>
                      <a:lnTo>
                        <a:pt x="1" y="21"/>
                      </a:lnTo>
                      <a:lnTo>
                        <a:pt x="2" y="21"/>
                      </a:lnTo>
                      <a:lnTo>
                        <a:pt x="3" y="21"/>
                      </a:lnTo>
                      <a:lnTo>
                        <a:pt x="4" y="21"/>
                      </a:lnTo>
                      <a:lnTo>
                        <a:pt x="5" y="21"/>
                      </a:lnTo>
                      <a:lnTo>
                        <a:pt x="6" y="21"/>
                      </a:lnTo>
                      <a:lnTo>
                        <a:pt x="8" y="21"/>
                      </a:lnTo>
                      <a:lnTo>
                        <a:pt x="9" y="21"/>
                      </a:lnTo>
                      <a:lnTo>
                        <a:pt x="10" y="22"/>
                      </a:lnTo>
                      <a:lnTo>
                        <a:pt x="12" y="22"/>
                      </a:lnTo>
                      <a:lnTo>
                        <a:pt x="19" y="21"/>
                      </a:lnTo>
                      <a:lnTo>
                        <a:pt x="23" y="18"/>
                      </a:lnTo>
                      <a:lnTo>
                        <a:pt x="27" y="15"/>
                      </a:lnTo>
                      <a:lnTo>
                        <a:pt x="32" y="13"/>
                      </a:lnTo>
                      <a:lnTo>
                        <a:pt x="37" y="11"/>
                      </a:lnTo>
                      <a:lnTo>
                        <a:pt x="42" y="10"/>
                      </a:lnTo>
                      <a:lnTo>
                        <a:pt x="47" y="8"/>
                      </a:lnTo>
                      <a:lnTo>
                        <a:pt x="52" y="7"/>
                      </a:lnTo>
                      <a:lnTo>
                        <a:pt x="58" y="5"/>
                      </a:lnTo>
                      <a:lnTo>
                        <a:pt x="62" y="3"/>
                      </a:lnTo>
                      <a:lnTo>
                        <a:pt x="64" y="3"/>
                      </a:lnTo>
                      <a:lnTo>
                        <a:pt x="65" y="4"/>
                      </a:lnTo>
                      <a:lnTo>
                        <a:pt x="67" y="4"/>
                      </a:lnTo>
                      <a:lnTo>
                        <a:pt x="68" y="5"/>
                      </a:lnTo>
                      <a:lnTo>
                        <a:pt x="70" y="5"/>
                      </a:lnTo>
                      <a:lnTo>
                        <a:pt x="72" y="5"/>
                      </a:lnTo>
                      <a:lnTo>
                        <a:pt x="73" y="6"/>
                      </a:lnTo>
                      <a:lnTo>
                        <a:pt x="75" y="6"/>
                      </a:lnTo>
                      <a:lnTo>
                        <a:pt x="76" y="6"/>
                      </a:lnTo>
                      <a:lnTo>
                        <a:pt x="77" y="6"/>
                      </a:lnTo>
                      <a:lnTo>
                        <a:pt x="77" y="5"/>
                      </a:lnTo>
                      <a:lnTo>
                        <a:pt x="77" y="4"/>
                      </a:lnTo>
                      <a:lnTo>
                        <a:pt x="77" y="3"/>
                      </a:lnTo>
                      <a:lnTo>
                        <a:pt x="76" y="3"/>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13" name="Freeform 146"/>
                <p:cNvSpPr>
                  <a:spLocks/>
                </p:cNvSpPr>
                <p:nvPr/>
              </p:nvSpPr>
              <p:spPr bwMode="auto">
                <a:xfrm>
                  <a:off x="750" y="3019"/>
                  <a:ext cx="79" cy="18"/>
                </a:xfrm>
                <a:custGeom>
                  <a:avLst/>
                  <a:gdLst>
                    <a:gd name="T0" fmla="*/ 76 w 79"/>
                    <a:gd name="T1" fmla="*/ 16 h 18"/>
                    <a:gd name="T2" fmla="*/ 77 w 79"/>
                    <a:gd name="T3" fmla="*/ 14 h 18"/>
                    <a:gd name="T4" fmla="*/ 75 w 79"/>
                    <a:gd name="T5" fmla="*/ 9 h 18"/>
                    <a:gd name="T6" fmla="*/ 74 w 79"/>
                    <a:gd name="T7" fmla="*/ 9 h 18"/>
                    <a:gd name="T8" fmla="*/ 65 w 79"/>
                    <a:gd name="T9" fmla="*/ 4 h 18"/>
                    <a:gd name="T10" fmla="*/ 50 w 79"/>
                    <a:gd name="T11" fmla="*/ 3 h 18"/>
                    <a:gd name="T12" fmla="*/ 33 w 79"/>
                    <a:gd name="T13" fmla="*/ 5 h 18"/>
                    <a:gd name="T14" fmla="*/ 17 w 79"/>
                    <a:gd name="T15" fmla="*/ 9 h 18"/>
                    <a:gd name="T16" fmla="*/ 7 w 79"/>
                    <a:gd name="T17" fmla="*/ 10 h 18"/>
                    <a:gd name="T18" fmla="*/ 7 w 79"/>
                    <a:gd name="T19" fmla="*/ 9 h 18"/>
                    <a:gd name="T20" fmla="*/ 2 w 79"/>
                    <a:gd name="T21" fmla="*/ 8 h 18"/>
                    <a:gd name="T22" fmla="*/ 3 w 79"/>
                    <a:gd name="T23" fmla="*/ 6 h 18"/>
                    <a:gd name="T24" fmla="*/ 3 w 79"/>
                    <a:gd name="T25" fmla="*/ 5 h 18"/>
                    <a:gd name="T26" fmla="*/ 1 w 79"/>
                    <a:gd name="T27" fmla="*/ 4 h 18"/>
                    <a:gd name="T28" fmla="*/ 0 w 79"/>
                    <a:gd name="T29" fmla="*/ 6 h 18"/>
                    <a:gd name="T30" fmla="*/ 0 w 79"/>
                    <a:gd name="T31" fmla="*/ 7 h 18"/>
                    <a:gd name="T32" fmla="*/ 1 w 79"/>
                    <a:gd name="T33" fmla="*/ 8 h 18"/>
                    <a:gd name="T34" fmla="*/ 3 w 79"/>
                    <a:gd name="T35" fmla="*/ 9 h 18"/>
                    <a:gd name="T36" fmla="*/ 5 w 79"/>
                    <a:gd name="T37" fmla="*/ 11 h 18"/>
                    <a:gd name="T38" fmla="*/ 6 w 79"/>
                    <a:gd name="T39" fmla="*/ 13 h 18"/>
                    <a:gd name="T40" fmla="*/ 8 w 79"/>
                    <a:gd name="T41" fmla="*/ 13 h 18"/>
                    <a:gd name="T42" fmla="*/ 10 w 79"/>
                    <a:gd name="T43" fmla="*/ 13 h 18"/>
                    <a:gd name="T44" fmla="*/ 12 w 79"/>
                    <a:gd name="T45" fmla="*/ 12 h 18"/>
                    <a:gd name="T46" fmla="*/ 19 w 79"/>
                    <a:gd name="T47" fmla="*/ 11 h 18"/>
                    <a:gd name="T48" fmla="*/ 29 w 79"/>
                    <a:gd name="T49" fmla="*/ 8 h 18"/>
                    <a:gd name="T50" fmla="*/ 42 w 79"/>
                    <a:gd name="T51" fmla="*/ 4 h 18"/>
                    <a:gd name="T52" fmla="*/ 55 w 79"/>
                    <a:gd name="T53" fmla="*/ 3 h 18"/>
                    <a:gd name="T54" fmla="*/ 62 w 79"/>
                    <a:gd name="T55" fmla="*/ 7 h 18"/>
                    <a:gd name="T56" fmla="*/ 67 w 79"/>
                    <a:gd name="T57" fmla="*/ 9 h 18"/>
                    <a:gd name="T58" fmla="*/ 71 w 79"/>
                    <a:gd name="T59" fmla="*/ 11 h 18"/>
                    <a:gd name="T60" fmla="*/ 72 w 79"/>
                    <a:gd name="T61" fmla="*/ 11 h 18"/>
                    <a:gd name="T62" fmla="*/ 73 w 79"/>
                    <a:gd name="T63" fmla="*/ 12 h 18"/>
                    <a:gd name="T64" fmla="*/ 74 w 79"/>
                    <a:gd name="T65" fmla="*/ 15 h 18"/>
                    <a:gd name="T66" fmla="*/ 75 w 79"/>
                    <a:gd name="T67" fmla="*/ 16 h 18"/>
                    <a:gd name="T68" fmla="*/ 74 w 79"/>
                    <a:gd name="T69" fmla="*/ 15 h 18"/>
                    <a:gd name="T70" fmla="*/ 75 w 79"/>
                    <a:gd name="T71" fmla="*/ 16 h 18"/>
                    <a:gd name="T72" fmla="*/ 77 w 79"/>
                    <a:gd name="T73" fmla="*/ 15 h 18"/>
                    <a:gd name="T74" fmla="*/ 77 w 79"/>
                    <a:gd name="T75" fmla="*/ 14 h 18"/>
                    <a:gd name="T76" fmla="*/ 76 w 79"/>
                    <a:gd name="T77" fmla="*/ 16 h 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9"/>
                    <a:gd name="T118" fmla="*/ 0 h 18"/>
                    <a:gd name="T119" fmla="*/ 79 w 79"/>
                    <a:gd name="T120" fmla="*/ 18 h 1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9" h="18">
                      <a:moveTo>
                        <a:pt x="75" y="16"/>
                      </a:moveTo>
                      <a:lnTo>
                        <a:pt x="76" y="16"/>
                      </a:lnTo>
                      <a:lnTo>
                        <a:pt x="77" y="15"/>
                      </a:lnTo>
                      <a:lnTo>
                        <a:pt x="77" y="14"/>
                      </a:lnTo>
                      <a:lnTo>
                        <a:pt x="75" y="9"/>
                      </a:lnTo>
                      <a:lnTo>
                        <a:pt x="74" y="9"/>
                      </a:lnTo>
                      <a:lnTo>
                        <a:pt x="72" y="8"/>
                      </a:lnTo>
                      <a:lnTo>
                        <a:pt x="65" y="4"/>
                      </a:lnTo>
                      <a:lnTo>
                        <a:pt x="57" y="3"/>
                      </a:lnTo>
                      <a:lnTo>
                        <a:pt x="50" y="3"/>
                      </a:lnTo>
                      <a:lnTo>
                        <a:pt x="41" y="4"/>
                      </a:lnTo>
                      <a:lnTo>
                        <a:pt x="33" y="5"/>
                      </a:lnTo>
                      <a:lnTo>
                        <a:pt x="25" y="7"/>
                      </a:lnTo>
                      <a:lnTo>
                        <a:pt x="17" y="9"/>
                      </a:lnTo>
                      <a:lnTo>
                        <a:pt x="9" y="9"/>
                      </a:lnTo>
                      <a:lnTo>
                        <a:pt x="7" y="10"/>
                      </a:lnTo>
                      <a:lnTo>
                        <a:pt x="9" y="11"/>
                      </a:lnTo>
                      <a:lnTo>
                        <a:pt x="7" y="9"/>
                      </a:lnTo>
                      <a:lnTo>
                        <a:pt x="2" y="9"/>
                      </a:lnTo>
                      <a:lnTo>
                        <a:pt x="2" y="8"/>
                      </a:lnTo>
                      <a:lnTo>
                        <a:pt x="3" y="6"/>
                      </a:lnTo>
                      <a:lnTo>
                        <a:pt x="3" y="5"/>
                      </a:lnTo>
                      <a:lnTo>
                        <a:pt x="2" y="5"/>
                      </a:lnTo>
                      <a:lnTo>
                        <a:pt x="1" y="4"/>
                      </a:lnTo>
                      <a:lnTo>
                        <a:pt x="1" y="5"/>
                      </a:lnTo>
                      <a:lnTo>
                        <a:pt x="0" y="6"/>
                      </a:lnTo>
                      <a:lnTo>
                        <a:pt x="0" y="7"/>
                      </a:lnTo>
                      <a:lnTo>
                        <a:pt x="1" y="8"/>
                      </a:lnTo>
                      <a:lnTo>
                        <a:pt x="2" y="9"/>
                      </a:lnTo>
                      <a:lnTo>
                        <a:pt x="3" y="9"/>
                      </a:lnTo>
                      <a:lnTo>
                        <a:pt x="4" y="11"/>
                      </a:lnTo>
                      <a:lnTo>
                        <a:pt x="5" y="11"/>
                      </a:lnTo>
                      <a:lnTo>
                        <a:pt x="6" y="12"/>
                      </a:lnTo>
                      <a:lnTo>
                        <a:pt x="6" y="13"/>
                      </a:lnTo>
                      <a:lnTo>
                        <a:pt x="7" y="13"/>
                      </a:lnTo>
                      <a:lnTo>
                        <a:pt x="8" y="13"/>
                      </a:lnTo>
                      <a:lnTo>
                        <a:pt x="9" y="13"/>
                      </a:lnTo>
                      <a:lnTo>
                        <a:pt x="10" y="13"/>
                      </a:lnTo>
                      <a:lnTo>
                        <a:pt x="11" y="12"/>
                      </a:lnTo>
                      <a:lnTo>
                        <a:pt x="12" y="12"/>
                      </a:lnTo>
                      <a:lnTo>
                        <a:pt x="15" y="11"/>
                      </a:lnTo>
                      <a:lnTo>
                        <a:pt x="19" y="11"/>
                      </a:lnTo>
                      <a:lnTo>
                        <a:pt x="23" y="10"/>
                      </a:lnTo>
                      <a:lnTo>
                        <a:pt x="29" y="8"/>
                      </a:lnTo>
                      <a:lnTo>
                        <a:pt x="35" y="6"/>
                      </a:lnTo>
                      <a:lnTo>
                        <a:pt x="42" y="4"/>
                      </a:lnTo>
                      <a:lnTo>
                        <a:pt x="49" y="0"/>
                      </a:lnTo>
                      <a:lnTo>
                        <a:pt x="55" y="3"/>
                      </a:lnTo>
                      <a:lnTo>
                        <a:pt x="59" y="5"/>
                      </a:lnTo>
                      <a:lnTo>
                        <a:pt x="62" y="7"/>
                      </a:lnTo>
                      <a:lnTo>
                        <a:pt x="65" y="8"/>
                      </a:lnTo>
                      <a:lnTo>
                        <a:pt x="67" y="9"/>
                      </a:lnTo>
                      <a:lnTo>
                        <a:pt x="69" y="9"/>
                      </a:lnTo>
                      <a:lnTo>
                        <a:pt x="71" y="11"/>
                      </a:lnTo>
                      <a:lnTo>
                        <a:pt x="73" y="11"/>
                      </a:lnTo>
                      <a:lnTo>
                        <a:pt x="72" y="11"/>
                      </a:lnTo>
                      <a:lnTo>
                        <a:pt x="73" y="12"/>
                      </a:lnTo>
                      <a:lnTo>
                        <a:pt x="74" y="13"/>
                      </a:lnTo>
                      <a:lnTo>
                        <a:pt x="74" y="15"/>
                      </a:lnTo>
                      <a:lnTo>
                        <a:pt x="75" y="17"/>
                      </a:lnTo>
                      <a:lnTo>
                        <a:pt x="75" y="16"/>
                      </a:lnTo>
                      <a:lnTo>
                        <a:pt x="74" y="16"/>
                      </a:lnTo>
                      <a:lnTo>
                        <a:pt x="74" y="15"/>
                      </a:lnTo>
                      <a:lnTo>
                        <a:pt x="74" y="16"/>
                      </a:lnTo>
                      <a:lnTo>
                        <a:pt x="75" y="16"/>
                      </a:lnTo>
                      <a:lnTo>
                        <a:pt x="76" y="16"/>
                      </a:lnTo>
                      <a:lnTo>
                        <a:pt x="77" y="15"/>
                      </a:lnTo>
                      <a:lnTo>
                        <a:pt x="78" y="14"/>
                      </a:lnTo>
                      <a:lnTo>
                        <a:pt x="77" y="14"/>
                      </a:lnTo>
                      <a:lnTo>
                        <a:pt x="76" y="15"/>
                      </a:lnTo>
                      <a:lnTo>
                        <a:pt x="76" y="16"/>
                      </a:lnTo>
                      <a:lnTo>
                        <a:pt x="75" y="16"/>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14" name="Freeform 147"/>
                <p:cNvSpPr>
                  <a:spLocks/>
                </p:cNvSpPr>
                <p:nvPr/>
              </p:nvSpPr>
              <p:spPr bwMode="auto">
                <a:xfrm>
                  <a:off x="820" y="2985"/>
                  <a:ext cx="21" cy="44"/>
                </a:xfrm>
                <a:custGeom>
                  <a:avLst/>
                  <a:gdLst>
                    <a:gd name="T0" fmla="*/ 20 w 21"/>
                    <a:gd name="T1" fmla="*/ 41 h 44"/>
                    <a:gd name="T2" fmla="*/ 20 w 21"/>
                    <a:gd name="T3" fmla="*/ 37 h 44"/>
                    <a:gd name="T4" fmla="*/ 20 w 21"/>
                    <a:gd name="T5" fmla="*/ 33 h 44"/>
                    <a:gd name="T6" fmla="*/ 19 w 21"/>
                    <a:gd name="T7" fmla="*/ 30 h 44"/>
                    <a:gd name="T8" fmla="*/ 18 w 21"/>
                    <a:gd name="T9" fmla="*/ 27 h 44"/>
                    <a:gd name="T10" fmla="*/ 17 w 21"/>
                    <a:gd name="T11" fmla="*/ 23 h 44"/>
                    <a:gd name="T12" fmla="*/ 15 w 21"/>
                    <a:gd name="T13" fmla="*/ 20 h 44"/>
                    <a:gd name="T14" fmla="*/ 12 w 21"/>
                    <a:gd name="T15" fmla="*/ 17 h 44"/>
                    <a:gd name="T16" fmla="*/ 9 w 21"/>
                    <a:gd name="T17" fmla="*/ 15 h 44"/>
                    <a:gd name="T18" fmla="*/ 8 w 21"/>
                    <a:gd name="T19" fmla="*/ 13 h 44"/>
                    <a:gd name="T20" fmla="*/ 7 w 21"/>
                    <a:gd name="T21" fmla="*/ 11 h 44"/>
                    <a:gd name="T22" fmla="*/ 7 w 21"/>
                    <a:gd name="T23" fmla="*/ 10 h 44"/>
                    <a:gd name="T24" fmla="*/ 6 w 21"/>
                    <a:gd name="T25" fmla="*/ 8 h 44"/>
                    <a:gd name="T26" fmla="*/ 5 w 21"/>
                    <a:gd name="T27" fmla="*/ 6 h 44"/>
                    <a:gd name="T28" fmla="*/ 5 w 21"/>
                    <a:gd name="T29" fmla="*/ 4 h 44"/>
                    <a:gd name="T30" fmla="*/ 4 w 21"/>
                    <a:gd name="T31" fmla="*/ 2 h 44"/>
                    <a:gd name="T32" fmla="*/ 3 w 21"/>
                    <a:gd name="T33" fmla="*/ 1 h 44"/>
                    <a:gd name="T34" fmla="*/ 2 w 21"/>
                    <a:gd name="T35" fmla="*/ 1 h 44"/>
                    <a:gd name="T36" fmla="*/ 2 w 21"/>
                    <a:gd name="T37" fmla="*/ 0 h 44"/>
                    <a:gd name="T38" fmla="*/ 1 w 21"/>
                    <a:gd name="T39" fmla="*/ 0 h 44"/>
                    <a:gd name="T40" fmla="*/ 1 w 21"/>
                    <a:gd name="T41" fmla="*/ 1 h 44"/>
                    <a:gd name="T42" fmla="*/ 0 w 21"/>
                    <a:gd name="T43" fmla="*/ 1 h 44"/>
                    <a:gd name="T44" fmla="*/ 0 w 21"/>
                    <a:gd name="T45" fmla="*/ 2 h 44"/>
                    <a:gd name="T46" fmla="*/ 0 w 21"/>
                    <a:gd name="T47" fmla="*/ 2 h 44"/>
                    <a:gd name="T48" fmla="*/ 1 w 21"/>
                    <a:gd name="T49" fmla="*/ 3 h 44"/>
                    <a:gd name="T50" fmla="*/ 2 w 21"/>
                    <a:gd name="T51" fmla="*/ 6 h 44"/>
                    <a:gd name="T52" fmla="*/ 3 w 21"/>
                    <a:gd name="T53" fmla="*/ 8 h 44"/>
                    <a:gd name="T54" fmla="*/ 5 w 21"/>
                    <a:gd name="T55" fmla="*/ 11 h 44"/>
                    <a:gd name="T56" fmla="*/ 6 w 21"/>
                    <a:gd name="T57" fmla="*/ 14 h 44"/>
                    <a:gd name="T58" fmla="*/ 8 w 21"/>
                    <a:gd name="T59" fmla="*/ 16 h 44"/>
                    <a:gd name="T60" fmla="*/ 9 w 21"/>
                    <a:gd name="T61" fmla="*/ 19 h 44"/>
                    <a:gd name="T62" fmla="*/ 11 w 21"/>
                    <a:gd name="T63" fmla="*/ 21 h 44"/>
                    <a:gd name="T64" fmla="*/ 13 w 21"/>
                    <a:gd name="T65" fmla="*/ 24 h 44"/>
                    <a:gd name="T66" fmla="*/ 15 w 21"/>
                    <a:gd name="T67" fmla="*/ 25 h 44"/>
                    <a:gd name="T68" fmla="*/ 15 w 21"/>
                    <a:gd name="T69" fmla="*/ 27 h 44"/>
                    <a:gd name="T70" fmla="*/ 16 w 21"/>
                    <a:gd name="T71" fmla="*/ 29 h 44"/>
                    <a:gd name="T72" fmla="*/ 17 w 21"/>
                    <a:gd name="T73" fmla="*/ 31 h 44"/>
                    <a:gd name="T74" fmla="*/ 17 w 21"/>
                    <a:gd name="T75" fmla="*/ 33 h 44"/>
                    <a:gd name="T76" fmla="*/ 17 w 21"/>
                    <a:gd name="T77" fmla="*/ 36 h 44"/>
                    <a:gd name="T78" fmla="*/ 17 w 21"/>
                    <a:gd name="T79" fmla="*/ 38 h 44"/>
                    <a:gd name="T80" fmla="*/ 17 w 21"/>
                    <a:gd name="T81" fmla="*/ 41 h 44"/>
                    <a:gd name="T82" fmla="*/ 17 w 21"/>
                    <a:gd name="T83" fmla="*/ 41 h 44"/>
                    <a:gd name="T84" fmla="*/ 17 w 21"/>
                    <a:gd name="T85" fmla="*/ 42 h 44"/>
                    <a:gd name="T86" fmla="*/ 18 w 21"/>
                    <a:gd name="T87" fmla="*/ 42 h 44"/>
                    <a:gd name="T88" fmla="*/ 19 w 21"/>
                    <a:gd name="T89" fmla="*/ 42 h 44"/>
                    <a:gd name="T90" fmla="*/ 19 w 21"/>
                    <a:gd name="T91" fmla="*/ 43 h 44"/>
                    <a:gd name="T92" fmla="*/ 19 w 21"/>
                    <a:gd name="T93" fmla="*/ 42 h 44"/>
                    <a:gd name="T94" fmla="*/ 19 w 21"/>
                    <a:gd name="T95" fmla="*/ 42 h 44"/>
                    <a:gd name="T96" fmla="*/ 19 w 21"/>
                    <a:gd name="T97" fmla="*/ 41 h 44"/>
                    <a:gd name="T98" fmla="*/ 20 w 21"/>
                    <a:gd name="T99" fmla="*/ 41 h 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
                    <a:gd name="T151" fmla="*/ 0 h 44"/>
                    <a:gd name="T152" fmla="*/ 21 w 21"/>
                    <a:gd name="T153" fmla="*/ 44 h 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 h="44">
                      <a:moveTo>
                        <a:pt x="20" y="41"/>
                      </a:moveTo>
                      <a:lnTo>
                        <a:pt x="20" y="37"/>
                      </a:lnTo>
                      <a:lnTo>
                        <a:pt x="20" y="33"/>
                      </a:lnTo>
                      <a:lnTo>
                        <a:pt x="19" y="30"/>
                      </a:lnTo>
                      <a:lnTo>
                        <a:pt x="18" y="27"/>
                      </a:lnTo>
                      <a:lnTo>
                        <a:pt x="17" y="23"/>
                      </a:lnTo>
                      <a:lnTo>
                        <a:pt x="15" y="20"/>
                      </a:lnTo>
                      <a:lnTo>
                        <a:pt x="12" y="17"/>
                      </a:lnTo>
                      <a:lnTo>
                        <a:pt x="9" y="15"/>
                      </a:lnTo>
                      <a:lnTo>
                        <a:pt x="8" y="13"/>
                      </a:lnTo>
                      <a:lnTo>
                        <a:pt x="7" y="11"/>
                      </a:lnTo>
                      <a:lnTo>
                        <a:pt x="7" y="10"/>
                      </a:lnTo>
                      <a:lnTo>
                        <a:pt x="6" y="8"/>
                      </a:lnTo>
                      <a:lnTo>
                        <a:pt x="5" y="6"/>
                      </a:lnTo>
                      <a:lnTo>
                        <a:pt x="5" y="4"/>
                      </a:lnTo>
                      <a:lnTo>
                        <a:pt x="4" y="2"/>
                      </a:lnTo>
                      <a:lnTo>
                        <a:pt x="3" y="1"/>
                      </a:lnTo>
                      <a:lnTo>
                        <a:pt x="2" y="1"/>
                      </a:lnTo>
                      <a:lnTo>
                        <a:pt x="2" y="0"/>
                      </a:lnTo>
                      <a:lnTo>
                        <a:pt x="1" y="0"/>
                      </a:lnTo>
                      <a:lnTo>
                        <a:pt x="1" y="1"/>
                      </a:lnTo>
                      <a:lnTo>
                        <a:pt x="0" y="1"/>
                      </a:lnTo>
                      <a:lnTo>
                        <a:pt x="0" y="2"/>
                      </a:lnTo>
                      <a:lnTo>
                        <a:pt x="1" y="3"/>
                      </a:lnTo>
                      <a:lnTo>
                        <a:pt x="2" y="6"/>
                      </a:lnTo>
                      <a:lnTo>
                        <a:pt x="3" y="8"/>
                      </a:lnTo>
                      <a:lnTo>
                        <a:pt x="5" y="11"/>
                      </a:lnTo>
                      <a:lnTo>
                        <a:pt x="6" y="14"/>
                      </a:lnTo>
                      <a:lnTo>
                        <a:pt x="8" y="16"/>
                      </a:lnTo>
                      <a:lnTo>
                        <a:pt x="9" y="19"/>
                      </a:lnTo>
                      <a:lnTo>
                        <a:pt x="11" y="21"/>
                      </a:lnTo>
                      <a:lnTo>
                        <a:pt x="13" y="24"/>
                      </a:lnTo>
                      <a:lnTo>
                        <a:pt x="15" y="25"/>
                      </a:lnTo>
                      <a:lnTo>
                        <a:pt x="15" y="27"/>
                      </a:lnTo>
                      <a:lnTo>
                        <a:pt x="16" y="29"/>
                      </a:lnTo>
                      <a:lnTo>
                        <a:pt x="17" y="31"/>
                      </a:lnTo>
                      <a:lnTo>
                        <a:pt x="17" y="33"/>
                      </a:lnTo>
                      <a:lnTo>
                        <a:pt x="17" y="36"/>
                      </a:lnTo>
                      <a:lnTo>
                        <a:pt x="17" y="38"/>
                      </a:lnTo>
                      <a:lnTo>
                        <a:pt x="17" y="41"/>
                      </a:lnTo>
                      <a:lnTo>
                        <a:pt x="17" y="42"/>
                      </a:lnTo>
                      <a:lnTo>
                        <a:pt x="18" y="42"/>
                      </a:lnTo>
                      <a:lnTo>
                        <a:pt x="19" y="42"/>
                      </a:lnTo>
                      <a:lnTo>
                        <a:pt x="19" y="43"/>
                      </a:lnTo>
                      <a:lnTo>
                        <a:pt x="19" y="42"/>
                      </a:lnTo>
                      <a:lnTo>
                        <a:pt x="19" y="41"/>
                      </a:lnTo>
                      <a:lnTo>
                        <a:pt x="20" y="41"/>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15" name="Freeform 148"/>
                <p:cNvSpPr>
                  <a:spLocks/>
                </p:cNvSpPr>
                <p:nvPr/>
              </p:nvSpPr>
              <p:spPr bwMode="auto">
                <a:xfrm>
                  <a:off x="874" y="2963"/>
                  <a:ext cx="50" cy="35"/>
                </a:xfrm>
                <a:custGeom>
                  <a:avLst/>
                  <a:gdLst>
                    <a:gd name="T0" fmla="*/ 47 w 50"/>
                    <a:gd name="T1" fmla="*/ 31 h 35"/>
                    <a:gd name="T2" fmla="*/ 43 w 50"/>
                    <a:gd name="T3" fmla="*/ 24 h 35"/>
                    <a:gd name="T4" fmla="*/ 38 w 50"/>
                    <a:gd name="T5" fmla="*/ 16 h 35"/>
                    <a:gd name="T6" fmla="*/ 33 w 50"/>
                    <a:gd name="T7" fmla="*/ 10 h 35"/>
                    <a:gd name="T8" fmla="*/ 28 w 50"/>
                    <a:gd name="T9" fmla="*/ 7 h 35"/>
                    <a:gd name="T10" fmla="*/ 22 w 50"/>
                    <a:gd name="T11" fmla="*/ 6 h 35"/>
                    <a:gd name="T12" fmla="*/ 16 w 50"/>
                    <a:gd name="T13" fmla="*/ 6 h 35"/>
                    <a:gd name="T14" fmla="*/ 10 w 50"/>
                    <a:gd name="T15" fmla="*/ 7 h 35"/>
                    <a:gd name="T16" fmla="*/ 4 w 50"/>
                    <a:gd name="T17" fmla="*/ 7 h 35"/>
                    <a:gd name="T18" fmla="*/ 4 w 50"/>
                    <a:gd name="T19" fmla="*/ 6 h 35"/>
                    <a:gd name="T20" fmla="*/ 4 w 50"/>
                    <a:gd name="T21" fmla="*/ 5 h 35"/>
                    <a:gd name="T22" fmla="*/ 3 w 50"/>
                    <a:gd name="T23" fmla="*/ 3 h 35"/>
                    <a:gd name="T24" fmla="*/ 3 w 50"/>
                    <a:gd name="T25" fmla="*/ 2 h 35"/>
                    <a:gd name="T26" fmla="*/ 2 w 50"/>
                    <a:gd name="T27" fmla="*/ 1 h 35"/>
                    <a:gd name="T28" fmla="*/ 2 w 50"/>
                    <a:gd name="T29" fmla="*/ 0 h 35"/>
                    <a:gd name="T30" fmla="*/ 0 w 50"/>
                    <a:gd name="T31" fmla="*/ 1 h 35"/>
                    <a:gd name="T32" fmla="*/ 0 w 50"/>
                    <a:gd name="T33" fmla="*/ 2 h 35"/>
                    <a:gd name="T34" fmla="*/ 1 w 50"/>
                    <a:gd name="T35" fmla="*/ 4 h 35"/>
                    <a:gd name="T36" fmla="*/ 2 w 50"/>
                    <a:gd name="T37" fmla="*/ 7 h 35"/>
                    <a:gd name="T38" fmla="*/ 3 w 50"/>
                    <a:gd name="T39" fmla="*/ 10 h 35"/>
                    <a:gd name="T40" fmla="*/ 5 w 50"/>
                    <a:gd name="T41" fmla="*/ 10 h 35"/>
                    <a:gd name="T42" fmla="*/ 7 w 50"/>
                    <a:gd name="T43" fmla="*/ 10 h 35"/>
                    <a:gd name="T44" fmla="*/ 9 w 50"/>
                    <a:gd name="T45" fmla="*/ 10 h 35"/>
                    <a:gd name="T46" fmla="*/ 12 w 50"/>
                    <a:gd name="T47" fmla="*/ 10 h 35"/>
                    <a:gd name="T48" fmla="*/ 17 w 50"/>
                    <a:gd name="T49" fmla="*/ 9 h 35"/>
                    <a:gd name="T50" fmla="*/ 23 w 50"/>
                    <a:gd name="T51" fmla="*/ 9 h 35"/>
                    <a:gd name="T52" fmla="*/ 27 w 50"/>
                    <a:gd name="T53" fmla="*/ 11 h 35"/>
                    <a:gd name="T54" fmla="*/ 32 w 50"/>
                    <a:gd name="T55" fmla="*/ 14 h 35"/>
                    <a:gd name="T56" fmla="*/ 37 w 50"/>
                    <a:gd name="T57" fmla="*/ 18 h 35"/>
                    <a:gd name="T58" fmla="*/ 42 w 50"/>
                    <a:gd name="T59" fmla="*/ 24 h 35"/>
                    <a:gd name="T60" fmla="*/ 43 w 50"/>
                    <a:gd name="T61" fmla="*/ 29 h 35"/>
                    <a:gd name="T62" fmla="*/ 45 w 50"/>
                    <a:gd name="T63" fmla="*/ 32 h 35"/>
                    <a:gd name="T64" fmla="*/ 46 w 50"/>
                    <a:gd name="T65" fmla="*/ 32 h 35"/>
                    <a:gd name="T66" fmla="*/ 47 w 50"/>
                    <a:gd name="T67" fmla="*/ 33 h 35"/>
                    <a:gd name="T68" fmla="*/ 47 w 50"/>
                    <a:gd name="T69" fmla="*/ 32 h 35"/>
                    <a:gd name="T70" fmla="*/ 48 w 50"/>
                    <a:gd name="T71" fmla="*/ 32 h 35"/>
                    <a:gd name="T72" fmla="*/ 48 w 50"/>
                    <a:gd name="T73" fmla="*/ 33 h 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35"/>
                    <a:gd name="T113" fmla="*/ 50 w 50"/>
                    <a:gd name="T114" fmla="*/ 35 h 3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35">
                      <a:moveTo>
                        <a:pt x="49" y="34"/>
                      </a:moveTo>
                      <a:lnTo>
                        <a:pt x="47" y="31"/>
                      </a:lnTo>
                      <a:lnTo>
                        <a:pt x="45" y="27"/>
                      </a:lnTo>
                      <a:lnTo>
                        <a:pt x="43" y="24"/>
                      </a:lnTo>
                      <a:lnTo>
                        <a:pt x="41" y="19"/>
                      </a:lnTo>
                      <a:lnTo>
                        <a:pt x="38" y="16"/>
                      </a:lnTo>
                      <a:lnTo>
                        <a:pt x="36" y="12"/>
                      </a:lnTo>
                      <a:lnTo>
                        <a:pt x="33" y="10"/>
                      </a:lnTo>
                      <a:lnTo>
                        <a:pt x="31" y="9"/>
                      </a:lnTo>
                      <a:lnTo>
                        <a:pt x="28" y="7"/>
                      </a:lnTo>
                      <a:lnTo>
                        <a:pt x="25" y="7"/>
                      </a:lnTo>
                      <a:lnTo>
                        <a:pt x="22" y="6"/>
                      </a:lnTo>
                      <a:lnTo>
                        <a:pt x="19" y="6"/>
                      </a:lnTo>
                      <a:lnTo>
                        <a:pt x="16" y="6"/>
                      </a:lnTo>
                      <a:lnTo>
                        <a:pt x="12" y="7"/>
                      </a:lnTo>
                      <a:lnTo>
                        <a:pt x="10" y="7"/>
                      </a:lnTo>
                      <a:lnTo>
                        <a:pt x="7" y="7"/>
                      </a:lnTo>
                      <a:lnTo>
                        <a:pt x="4" y="7"/>
                      </a:lnTo>
                      <a:lnTo>
                        <a:pt x="6" y="8"/>
                      </a:lnTo>
                      <a:lnTo>
                        <a:pt x="4" y="6"/>
                      </a:lnTo>
                      <a:lnTo>
                        <a:pt x="4" y="5"/>
                      </a:lnTo>
                      <a:lnTo>
                        <a:pt x="4" y="4"/>
                      </a:lnTo>
                      <a:lnTo>
                        <a:pt x="3" y="3"/>
                      </a:lnTo>
                      <a:lnTo>
                        <a:pt x="3" y="2"/>
                      </a:lnTo>
                      <a:lnTo>
                        <a:pt x="3" y="1"/>
                      </a:lnTo>
                      <a:lnTo>
                        <a:pt x="2" y="1"/>
                      </a:lnTo>
                      <a:lnTo>
                        <a:pt x="2" y="0"/>
                      </a:lnTo>
                      <a:lnTo>
                        <a:pt x="1" y="0"/>
                      </a:lnTo>
                      <a:lnTo>
                        <a:pt x="0" y="1"/>
                      </a:lnTo>
                      <a:lnTo>
                        <a:pt x="0" y="2"/>
                      </a:lnTo>
                      <a:lnTo>
                        <a:pt x="0" y="3"/>
                      </a:lnTo>
                      <a:lnTo>
                        <a:pt x="1" y="4"/>
                      </a:lnTo>
                      <a:lnTo>
                        <a:pt x="1" y="5"/>
                      </a:lnTo>
                      <a:lnTo>
                        <a:pt x="2" y="7"/>
                      </a:lnTo>
                      <a:lnTo>
                        <a:pt x="3" y="9"/>
                      </a:lnTo>
                      <a:lnTo>
                        <a:pt x="3" y="10"/>
                      </a:lnTo>
                      <a:lnTo>
                        <a:pt x="4" y="10"/>
                      </a:lnTo>
                      <a:lnTo>
                        <a:pt x="5" y="10"/>
                      </a:lnTo>
                      <a:lnTo>
                        <a:pt x="6" y="10"/>
                      </a:lnTo>
                      <a:lnTo>
                        <a:pt x="7" y="10"/>
                      </a:lnTo>
                      <a:lnTo>
                        <a:pt x="8" y="10"/>
                      </a:lnTo>
                      <a:lnTo>
                        <a:pt x="9" y="10"/>
                      </a:lnTo>
                      <a:lnTo>
                        <a:pt x="11" y="10"/>
                      </a:lnTo>
                      <a:lnTo>
                        <a:pt x="12" y="10"/>
                      </a:lnTo>
                      <a:lnTo>
                        <a:pt x="15" y="10"/>
                      </a:lnTo>
                      <a:lnTo>
                        <a:pt x="17" y="9"/>
                      </a:lnTo>
                      <a:lnTo>
                        <a:pt x="20" y="9"/>
                      </a:lnTo>
                      <a:lnTo>
                        <a:pt x="23" y="9"/>
                      </a:lnTo>
                      <a:lnTo>
                        <a:pt x="25" y="9"/>
                      </a:lnTo>
                      <a:lnTo>
                        <a:pt x="27" y="11"/>
                      </a:lnTo>
                      <a:lnTo>
                        <a:pt x="30" y="12"/>
                      </a:lnTo>
                      <a:lnTo>
                        <a:pt x="32" y="14"/>
                      </a:lnTo>
                      <a:lnTo>
                        <a:pt x="35" y="15"/>
                      </a:lnTo>
                      <a:lnTo>
                        <a:pt x="37" y="18"/>
                      </a:lnTo>
                      <a:lnTo>
                        <a:pt x="39" y="21"/>
                      </a:lnTo>
                      <a:lnTo>
                        <a:pt x="42" y="24"/>
                      </a:lnTo>
                      <a:lnTo>
                        <a:pt x="42" y="26"/>
                      </a:lnTo>
                      <a:lnTo>
                        <a:pt x="43" y="29"/>
                      </a:lnTo>
                      <a:lnTo>
                        <a:pt x="44" y="30"/>
                      </a:lnTo>
                      <a:lnTo>
                        <a:pt x="45" y="32"/>
                      </a:lnTo>
                      <a:lnTo>
                        <a:pt x="46" y="32"/>
                      </a:lnTo>
                      <a:lnTo>
                        <a:pt x="46" y="33"/>
                      </a:lnTo>
                      <a:lnTo>
                        <a:pt x="47" y="33"/>
                      </a:lnTo>
                      <a:lnTo>
                        <a:pt x="47" y="32"/>
                      </a:lnTo>
                      <a:lnTo>
                        <a:pt x="48" y="32"/>
                      </a:lnTo>
                      <a:lnTo>
                        <a:pt x="48" y="33"/>
                      </a:lnTo>
                      <a:lnTo>
                        <a:pt x="49" y="34"/>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16" name="Freeform 149"/>
                <p:cNvSpPr>
                  <a:spLocks/>
                </p:cNvSpPr>
                <p:nvPr/>
              </p:nvSpPr>
              <p:spPr bwMode="auto">
                <a:xfrm>
                  <a:off x="899" y="2963"/>
                  <a:ext cx="7" cy="3"/>
                </a:xfrm>
                <a:custGeom>
                  <a:avLst/>
                  <a:gdLst>
                    <a:gd name="T0" fmla="*/ 0 w 7"/>
                    <a:gd name="T1" fmla="*/ 2 h 3"/>
                    <a:gd name="T2" fmla="*/ 0 w 7"/>
                    <a:gd name="T3" fmla="*/ 2 h 3"/>
                    <a:gd name="T4" fmla="*/ 0 w 7"/>
                    <a:gd name="T5" fmla="*/ 1 h 3"/>
                    <a:gd name="T6" fmla="*/ 0 w 7"/>
                    <a:gd name="T7" fmla="*/ 1 h 3"/>
                    <a:gd name="T8" fmla="*/ 0 w 7"/>
                    <a:gd name="T9" fmla="*/ 1 h 3"/>
                    <a:gd name="T10" fmla="*/ 0 w 7"/>
                    <a:gd name="T11" fmla="*/ 1 h 3"/>
                    <a:gd name="T12" fmla="*/ 0 w 7"/>
                    <a:gd name="T13" fmla="*/ 1 h 3"/>
                    <a:gd name="T14" fmla="*/ 0 w 7"/>
                    <a:gd name="T15" fmla="*/ 0 h 3"/>
                    <a:gd name="T16" fmla="*/ 1 w 7"/>
                    <a:gd name="T17" fmla="*/ 0 h 3"/>
                    <a:gd name="T18" fmla="*/ 1 w 7"/>
                    <a:gd name="T19" fmla="*/ 0 h 3"/>
                    <a:gd name="T20" fmla="*/ 3 w 7"/>
                    <a:gd name="T21" fmla="*/ 0 h 3"/>
                    <a:gd name="T22" fmla="*/ 4 w 7"/>
                    <a:gd name="T23" fmla="*/ 0 h 3"/>
                    <a:gd name="T24" fmla="*/ 6 w 7"/>
                    <a:gd name="T25" fmla="*/ 0 h 3"/>
                    <a:gd name="T26" fmla="*/ 6 w 7"/>
                    <a:gd name="T27" fmla="*/ 0 h 3"/>
                    <a:gd name="T28" fmla="*/ 6 w 7"/>
                    <a:gd name="T29" fmla="*/ 0 h 3"/>
                    <a:gd name="T30" fmla="*/ 6 w 7"/>
                    <a:gd name="T31" fmla="*/ 1 h 3"/>
                    <a:gd name="T32" fmla="*/ 6 w 7"/>
                    <a:gd name="T33" fmla="*/ 1 h 3"/>
                    <a:gd name="T34" fmla="*/ 6 w 7"/>
                    <a:gd name="T35" fmla="*/ 1 h 3"/>
                    <a:gd name="T36" fmla="*/ 6 w 7"/>
                    <a:gd name="T37" fmla="*/ 1 h 3"/>
                    <a:gd name="T38" fmla="*/ 6 w 7"/>
                    <a:gd name="T39" fmla="*/ 1 h 3"/>
                    <a:gd name="T40" fmla="*/ 6 w 7"/>
                    <a:gd name="T41" fmla="*/ 1 h 3"/>
                    <a:gd name="T42" fmla="*/ 6 w 7"/>
                    <a:gd name="T43" fmla="*/ 2 h 3"/>
                    <a:gd name="T44" fmla="*/ 6 w 7"/>
                    <a:gd name="T45" fmla="*/ 2 h 3"/>
                    <a:gd name="T46" fmla="*/ 6 w 7"/>
                    <a:gd name="T47" fmla="*/ 2 h 3"/>
                    <a:gd name="T48" fmla="*/ 4 w 7"/>
                    <a:gd name="T49" fmla="*/ 2 h 3"/>
                    <a:gd name="T50" fmla="*/ 4 w 7"/>
                    <a:gd name="T51" fmla="*/ 2 h 3"/>
                    <a:gd name="T52" fmla="*/ 3 w 7"/>
                    <a:gd name="T53" fmla="*/ 2 h 3"/>
                    <a:gd name="T54" fmla="*/ 1 w 7"/>
                    <a:gd name="T55" fmla="*/ 2 h 3"/>
                    <a:gd name="T56" fmla="*/ 0 w 7"/>
                    <a:gd name="T57" fmla="*/ 2 h 3"/>
                    <a:gd name="T58" fmla="*/ 0 w 7"/>
                    <a:gd name="T59" fmla="*/ 2 h 3"/>
                    <a:gd name="T60" fmla="*/ 0 w 7"/>
                    <a:gd name="T61" fmla="*/ 2 h 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
                    <a:gd name="T94" fmla="*/ 0 h 3"/>
                    <a:gd name="T95" fmla="*/ 7 w 7"/>
                    <a:gd name="T96" fmla="*/ 3 h 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 h="3">
                      <a:moveTo>
                        <a:pt x="0" y="2"/>
                      </a:moveTo>
                      <a:lnTo>
                        <a:pt x="0" y="2"/>
                      </a:lnTo>
                      <a:lnTo>
                        <a:pt x="0" y="1"/>
                      </a:lnTo>
                      <a:lnTo>
                        <a:pt x="0" y="0"/>
                      </a:lnTo>
                      <a:lnTo>
                        <a:pt x="1" y="0"/>
                      </a:lnTo>
                      <a:lnTo>
                        <a:pt x="3" y="0"/>
                      </a:lnTo>
                      <a:lnTo>
                        <a:pt x="4" y="0"/>
                      </a:lnTo>
                      <a:lnTo>
                        <a:pt x="6" y="0"/>
                      </a:lnTo>
                      <a:lnTo>
                        <a:pt x="6" y="1"/>
                      </a:lnTo>
                      <a:lnTo>
                        <a:pt x="6" y="2"/>
                      </a:lnTo>
                      <a:lnTo>
                        <a:pt x="4" y="2"/>
                      </a:lnTo>
                      <a:lnTo>
                        <a:pt x="3" y="2"/>
                      </a:lnTo>
                      <a:lnTo>
                        <a:pt x="1" y="2"/>
                      </a:lnTo>
                      <a:lnTo>
                        <a:pt x="0" y="2"/>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17" name="Freeform 150"/>
                <p:cNvSpPr>
                  <a:spLocks/>
                </p:cNvSpPr>
                <p:nvPr/>
              </p:nvSpPr>
              <p:spPr bwMode="auto">
                <a:xfrm>
                  <a:off x="768" y="2901"/>
                  <a:ext cx="211" cy="74"/>
                </a:xfrm>
                <a:custGeom>
                  <a:avLst/>
                  <a:gdLst>
                    <a:gd name="T0" fmla="*/ 203 w 211"/>
                    <a:gd name="T1" fmla="*/ 15 h 74"/>
                    <a:gd name="T2" fmla="*/ 193 w 211"/>
                    <a:gd name="T3" fmla="*/ 11 h 74"/>
                    <a:gd name="T4" fmla="*/ 182 w 211"/>
                    <a:gd name="T5" fmla="*/ 6 h 74"/>
                    <a:gd name="T6" fmla="*/ 172 w 211"/>
                    <a:gd name="T7" fmla="*/ 2 h 74"/>
                    <a:gd name="T8" fmla="*/ 162 w 211"/>
                    <a:gd name="T9" fmla="*/ 0 h 74"/>
                    <a:gd name="T10" fmla="*/ 157 w 211"/>
                    <a:gd name="T11" fmla="*/ 1 h 74"/>
                    <a:gd name="T12" fmla="*/ 151 w 211"/>
                    <a:gd name="T13" fmla="*/ 4 h 74"/>
                    <a:gd name="T14" fmla="*/ 145 w 211"/>
                    <a:gd name="T15" fmla="*/ 9 h 74"/>
                    <a:gd name="T16" fmla="*/ 140 w 211"/>
                    <a:gd name="T17" fmla="*/ 14 h 74"/>
                    <a:gd name="T18" fmla="*/ 134 w 211"/>
                    <a:gd name="T19" fmla="*/ 20 h 74"/>
                    <a:gd name="T20" fmla="*/ 127 w 211"/>
                    <a:gd name="T21" fmla="*/ 26 h 74"/>
                    <a:gd name="T22" fmla="*/ 121 w 211"/>
                    <a:gd name="T23" fmla="*/ 32 h 74"/>
                    <a:gd name="T24" fmla="*/ 111 w 211"/>
                    <a:gd name="T25" fmla="*/ 35 h 74"/>
                    <a:gd name="T26" fmla="*/ 98 w 211"/>
                    <a:gd name="T27" fmla="*/ 38 h 74"/>
                    <a:gd name="T28" fmla="*/ 86 w 211"/>
                    <a:gd name="T29" fmla="*/ 42 h 74"/>
                    <a:gd name="T30" fmla="*/ 74 w 211"/>
                    <a:gd name="T31" fmla="*/ 47 h 74"/>
                    <a:gd name="T32" fmla="*/ 63 w 211"/>
                    <a:gd name="T33" fmla="*/ 48 h 74"/>
                    <a:gd name="T34" fmla="*/ 56 w 211"/>
                    <a:gd name="T35" fmla="*/ 47 h 74"/>
                    <a:gd name="T36" fmla="*/ 50 w 211"/>
                    <a:gd name="T37" fmla="*/ 45 h 74"/>
                    <a:gd name="T38" fmla="*/ 42 w 211"/>
                    <a:gd name="T39" fmla="*/ 42 h 74"/>
                    <a:gd name="T40" fmla="*/ 38 w 211"/>
                    <a:gd name="T41" fmla="*/ 41 h 74"/>
                    <a:gd name="T42" fmla="*/ 36 w 211"/>
                    <a:gd name="T43" fmla="*/ 41 h 74"/>
                    <a:gd name="T44" fmla="*/ 34 w 211"/>
                    <a:gd name="T45" fmla="*/ 41 h 74"/>
                    <a:gd name="T46" fmla="*/ 33 w 211"/>
                    <a:gd name="T47" fmla="*/ 42 h 74"/>
                    <a:gd name="T48" fmla="*/ 26 w 211"/>
                    <a:gd name="T49" fmla="*/ 49 h 74"/>
                    <a:gd name="T50" fmla="*/ 21 w 211"/>
                    <a:gd name="T51" fmla="*/ 59 h 74"/>
                    <a:gd name="T52" fmla="*/ 14 w 211"/>
                    <a:gd name="T53" fmla="*/ 66 h 74"/>
                    <a:gd name="T54" fmla="*/ 3 w 211"/>
                    <a:gd name="T55" fmla="*/ 67 h 74"/>
                    <a:gd name="T56" fmla="*/ 1 w 211"/>
                    <a:gd name="T57" fmla="*/ 67 h 74"/>
                    <a:gd name="T58" fmla="*/ 0 w 211"/>
                    <a:gd name="T59" fmla="*/ 68 h 74"/>
                    <a:gd name="T60" fmla="*/ 0 w 211"/>
                    <a:gd name="T61" fmla="*/ 69 h 74"/>
                    <a:gd name="T62" fmla="*/ 4 w 211"/>
                    <a:gd name="T63" fmla="*/ 73 h 74"/>
                    <a:gd name="T64" fmla="*/ 8 w 211"/>
                    <a:gd name="T65" fmla="*/ 72 h 74"/>
                    <a:gd name="T66" fmla="*/ 12 w 211"/>
                    <a:gd name="T67" fmla="*/ 70 h 74"/>
                    <a:gd name="T68" fmla="*/ 16 w 211"/>
                    <a:gd name="T69" fmla="*/ 69 h 74"/>
                    <a:gd name="T70" fmla="*/ 21 w 211"/>
                    <a:gd name="T71" fmla="*/ 66 h 74"/>
                    <a:gd name="T72" fmla="*/ 24 w 211"/>
                    <a:gd name="T73" fmla="*/ 62 h 74"/>
                    <a:gd name="T74" fmla="*/ 26 w 211"/>
                    <a:gd name="T75" fmla="*/ 57 h 74"/>
                    <a:gd name="T76" fmla="*/ 29 w 211"/>
                    <a:gd name="T77" fmla="*/ 53 h 74"/>
                    <a:gd name="T78" fmla="*/ 31 w 211"/>
                    <a:gd name="T79" fmla="*/ 50 h 74"/>
                    <a:gd name="T80" fmla="*/ 32 w 211"/>
                    <a:gd name="T81" fmla="*/ 47 h 74"/>
                    <a:gd name="T82" fmla="*/ 35 w 211"/>
                    <a:gd name="T83" fmla="*/ 46 h 74"/>
                    <a:gd name="T84" fmla="*/ 37 w 211"/>
                    <a:gd name="T85" fmla="*/ 45 h 74"/>
                    <a:gd name="T86" fmla="*/ 49 w 211"/>
                    <a:gd name="T87" fmla="*/ 47 h 74"/>
                    <a:gd name="T88" fmla="*/ 61 w 211"/>
                    <a:gd name="T89" fmla="*/ 51 h 74"/>
                    <a:gd name="T90" fmla="*/ 73 w 211"/>
                    <a:gd name="T91" fmla="*/ 51 h 74"/>
                    <a:gd name="T92" fmla="*/ 84 w 211"/>
                    <a:gd name="T93" fmla="*/ 46 h 74"/>
                    <a:gd name="T94" fmla="*/ 100 w 211"/>
                    <a:gd name="T95" fmla="*/ 41 h 74"/>
                    <a:gd name="T96" fmla="*/ 116 w 211"/>
                    <a:gd name="T97" fmla="*/ 37 h 74"/>
                    <a:gd name="T98" fmla="*/ 131 w 211"/>
                    <a:gd name="T99" fmla="*/ 29 h 74"/>
                    <a:gd name="T100" fmla="*/ 144 w 211"/>
                    <a:gd name="T101" fmla="*/ 17 h 74"/>
                    <a:gd name="T102" fmla="*/ 148 w 211"/>
                    <a:gd name="T103" fmla="*/ 11 h 74"/>
                    <a:gd name="T104" fmla="*/ 153 w 211"/>
                    <a:gd name="T105" fmla="*/ 7 h 74"/>
                    <a:gd name="T106" fmla="*/ 158 w 211"/>
                    <a:gd name="T107" fmla="*/ 4 h 74"/>
                    <a:gd name="T108" fmla="*/ 165 w 211"/>
                    <a:gd name="T109" fmla="*/ 4 h 74"/>
                    <a:gd name="T110" fmla="*/ 176 w 211"/>
                    <a:gd name="T111" fmla="*/ 7 h 74"/>
                    <a:gd name="T112" fmla="*/ 186 w 211"/>
                    <a:gd name="T113" fmla="*/ 11 h 74"/>
                    <a:gd name="T114" fmla="*/ 197 w 211"/>
                    <a:gd name="T115" fmla="*/ 16 h 74"/>
                    <a:gd name="T116" fmla="*/ 207 w 211"/>
                    <a:gd name="T117" fmla="*/ 21 h 74"/>
                    <a:gd name="T118" fmla="*/ 209 w 211"/>
                    <a:gd name="T119" fmla="*/ 21 h 74"/>
                    <a:gd name="T120" fmla="*/ 210 w 211"/>
                    <a:gd name="T121" fmla="*/ 20 h 74"/>
                    <a:gd name="T122" fmla="*/ 209 w 211"/>
                    <a:gd name="T123" fmla="*/ 18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1"/>
                    <a:gd name="T187" fmla="*/ 0 h 74"/>
                    <a:gd name="T188" fmla="*/ 211 w 211"/>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1" h="74">
                      <a:moveTo>
                        <a:pt x="209" y="18"/>
                      </a:moveTo>
                      <a:lnTo>
                        <a:pt x="203" y="15"/>
                      </a:lnTo>
                      <a:lnTo>
                        <a:pt x="199" y="12"/>
                      </a:lnTo>
                      <a:lnTo>
                        <a:pt x="193" y="11"/>
                      </a:lnTo>
                      <a:lnTo>
                        <a:pt x="188" y="8"/>
                      </a:lnTo>
                      <a:lnTo>
                        <a:pt x="182" y="6"/>
                      </a:lnTo>
                      <a:lnTo>
                        <a:pt x="178" y="4"/>
                      </a:lnTo>
                      <a:lnTo>
                        <a:pt x="172" y="2"/>
                      </a:lnTo>
                      <a:lnTo>
                        <a:pt x="166" y="1"/>
                      </a:lnTo>
                      <a:lnTo>
                        <a:pt x="162" y="0"/>
                      </a:lnTo>
                      <a:lnTo>
                        <a:pt x="159" y="0"/>
                      </a:lnTo>
                      <a:lnTo>
                        <a:pt x="157" y="1"/>
                      </a:lnTo>
                      <a:lnTo>
                        <a:pt x="154" y="3"/>
                      </a:lnTo>
                      <a:lnTo>
                        <a:pt x="151" y="4"/>
                      </a:lnTo>
                      <a:lnTo>
                        <a:pt x="148" y="6"/>
                      </a:lnTo>
                      <a:lnTo>
                        <a:pt x="145" y="9"/>
                      </a:lnTo>
                      <a:lnTo>
                        <a:pt x="143" y="11"/>
                      </a:lnTo>
                      <a:lnTo>
                        <a:pt x="140" y="14"/>
                      </a:lnTo>
                      <a:lnTo>
                        <a:pt x="137" y="18"/>
                      </a:lnTo>
                      <a:lnTo>
                        <a:pt x="134" y="20"/>
                      </a:lnTo>
                      <a:lnTo>
                        <a:pt x="131" y="24"/>
                      </a:lnTo>
                      <a:lnTo>
                        <a:pt x="127" y="26"/>
                      </a:lnTo>
                      <a:lnTo>
                        <a:pt x="124" y="29"/>
                      </a:lnTo>
                      <a:lnTo>
                        <a:pt x="121" y="32"/>
                      </a:lnTo>
                      <a:lnTo>
                        <a:pt x="117" y="34"/>
                      </a:lnTo>
                      <a:lnTo>
                        <a:pt x="111" y="35"/>
                      </a:lnTo>
                      <a:lnTo>
                        <a:pt x="104" y="36"/>
                      </a:lnTo>
                      <a:lnTo>
                        <a:pt x="98" y="38"/>
                      </a:lnTo>
                      <a:lnTo>
                        <a:pt x="92" y="40"/>
                      </a:lnTo>
                      <a:lnTo>
                        <a:pt x="86" y="42"/>
                      </a:lnTo>
                      <a:lnTo>
                        <a:pt x="80" y="45"/>
                      </a:lnTo>
                      <a:lnTo>
                        <a:pt x="74" y="47"/>
                      </a:lnTo>
                      <a:lnTo>
                        <a:pt x="67" y="47"/>
                      </a:lnTo>
                      <a:lnTo>
                        <a:pt x="63" y="48"/>
                      </a:lnTo>
                      <a:lnTo>
                        <a:pt x="60" y="47"/>
                      </a:lnTo>
                      <a:lnTo>
                        <a:pt x="56" y="47"/>
                      </a:lnTo>
                      <a:lnTo>
                        <a:pt x="53" y="46"/>
                      </a:lnTo>
                      <a:lnTo>
                        <a:pt x="50" y="45"/>
                      </a:lnTo>
                      <a:lnTo>
                        <a:pt x="46" y="43"/>
                      </a:lnTo>
                      <a:lnTo>
                        <a:pt x="42" y="42"/>
                      </a:lnTo>
                      <a:lnTo>
                        <a:pt x="39" y="41"/>
                      </a:lnTo>
                      <a:lnTo>
                        <a:pt x="38" y="41"/>
                      </a:lnTo>
                      <a:lnTo>
                        <a:pt x="37" y="41"/>
                      </a:lnTo>
                      <a:lnTo>
                        <a:pt x="36" y="41"/>
                      </a:lnTo>
                      <a:lnTo>
                        <a:pt x="35" y="41"/>
                      </a:lnTo>
                      <a:lnTo>
                        <a:pt x="34" y="41"/>
                      </a:lnTo>
                      <a:lnTo>
                        <a:pt x="34" y="42"/>
                      </a:lnTo>
                      <a:lnTo>
                        <a:pt x="33" y="42"/>
                      </a:lnTo>
                      <a:lnTo>
                        <a:pt x="30" y="46"/>
                      </a:lnTo>
                      <a:lnTo>
                        <a:pt x="26" y="49"/>
                      </a:lnTo>
                      <a:lnTo>
                        <a:pt x="23" y="55"/>
                      </a:lnTo>
                      <a:lnTo>
                        <a:pt x="21" y="59"/>
                      </a:lnTo>
                      <a:lnTo>
                        <a:pt x="18" y="62"/>
                      </a:lnTo>
                      <a:lnTo>
                        <a:pt x="14" y="66"/>
                      </a:lnTo>
                      <a:lnTo>
                        <a:pt x="10" y="68"/>
                      </a:lnTo>
                      <a:lnTo>
                        <a:pt x="3" y="67"/>
                      </a:lnTo>
                      <a:lnTo>
                        <a:pt x="2" y="67"/>
                      </a:lnTo>
                      <a:lnTo>
                        <a:pt x="1" y="67"/>
                      </a:lnTo>
                      <a:lnTo>
                        <a:pt x="0" y="67"/>
                      </a:lnTo>
                      <a:lnTo>
                        <a:pt x="0" y="68"/>
                      </a:lnTo>
                      <a:lnTo>
                        <a:pt x="0" y="69"/>
                      </a:lnTo>
                      <a:lnTo>
                        <a:pt x="2" y="72"/>
                      </a:lnTo>
                      <a:lnTo>
                        <a:pt x="4" y="73"/>
                      </a:lnTo>
                      <a:lnTo>
                        <a:pt x="6" y="73"/>
                      </a:lnTo>
                      <a:lnTo>
                        <a:pt x="8" y="72"/>
                      </a:lnTo>
                      <a:lnTo>
                        <a:pt x="10" y="71"/>
                      </a:lnTo>
                      <a:lnTo>
                        <a:pt x="12" y="70"/>
                      </a:lnTo>
                      <a:lnTo>
                        <a:pt x="14" y="69"/>
                      </a:lnTo>
                      <a:lnTo>
                        <a:pt x="16" y="69"/>
                      </a:lnTo>
                      <a:lnTo>
                        <a:pt x="19" y="67"/>
                      </a:lnTo>
                      <a:lnTo>
                        <a:pt x="21" y="66"/>
                      </a:lnTo>
                      <a:lnTo>
                        <a:pt x="22" y="64"/>
                      </a:lnTo>
                      <a:lnTo>
                        <a:pt x="24" y="62"/>
                      </a:lnTo>
                      <a:lnTo>
                        <a:pt x="25" y="60"/>
                      </a:lnTo>
                      <a:lnTo>
                        <a:pt x="26" y="57"/>
                      </a:lnTo>
                      <a:lnTo>
                        <a:pt x="28" y="55"/>
                      </a:lnTo>
                      <a:lnTo>
                        <a:pt x="29" y="53"/>
                      </a:lnTo>
                      <a:lnTo>
                        <a:pt x="30" y="52"/>
                      </a:lnTo>
                      <a:lnTo>
                        <a:pt x="31" y="50"/>
                      </a:lnTo>
                      <a:lnTo>
                        <a:pt x="32" y="49"/>
                      </a:lnTo>
                      <a:lnTo>
                        <a:pt x="32" y="47"/>
                      </a:lnTo>
                      <a:lnTo>
                        <a:pt x="33" y="47"/>
                      </a:lnTo>
                      <a:lnTo>
                        <a:pt x="35" y="46"/>
                      </a:lnTo>
                      <a:lnTo>
                        <a:pt x="36" y="46"/>
                      </a:lnTo>
                      <a:lnTo>
                        <a:pt x="37" y="45"/>
                      </a:lnTo>
                      <a:lnTo>
                        <a:pt x="43" y="47"/>
                      </a:lnTo>
                      <a:lnTo>
                        <a:pt x="49" y="47"/>
                      </a:lnTo>
                      <a:lnTo>
                        <a:pt x="55" y="49"/>
                      </a:lnTo>
                      <a:lnTo>
                        <a:pt x="61" y="51"/>
                      </a:lnTo>
                      <a:lnTo>
                        <a:pt x="67" y="52"/>
                      </a:lnTo>
                      <a:lnTo>
                        <a:pt x="73" y="51"/>
                      </a:lnTo>
                      <a:lnTo>
                        <a:pt x="78" y="49"/>
                      </a:lnTo>
                      <a:lnTo>
                        <a:pt x="84" y="46"/>
                      </a:lnTo>
                      <a:lnTo>
                        <a:pt x="92" y="44"/>
                      </a:lnTo>
                      <a:lnTo>
                        <a:pt x="100" y="41"/>
                      </a:lnTo>
                      <a:lnTo>
                        <a:pt x="109" y="40"/>
                      </a:lnTo>
                      <a:lnTo>
                        <a:pt x="116" y="37"/>
                      </a:lnTo>
                      <a:lnTo>
                        <a:pt x="124" y="33"/>
                      </a:lnTo>
                      <a:lnTo>
                        <a:pt x="131" y="29"/>
                      </a:lnTo>
                      <a:lnTo>
                        <a:pt x="137" y="23"/>
                      </a:lnTo>
                      <a:lnTo>
                        <a:pt x="144" y="17"/>
                      </a:lnTo>
                      <a:lnTo>
                        <a:pt x="146" y="14"/>
                      </a:lnTo>
                      <a:lnTo>
                        <a:pt x="148" y="11"/>
                      </a:lnTo>
                      <a:lnTo>
                        <a:pt x="150" y="9"/>
                      </a:lnTo>
                      <a:lnTo>
                        <a:pt x="153" y="7"/>
                      </a:lnTo>
                      <a:lnTo>
                        <a:pt x="156" y="6"/>
                      </a:lnTo>
                      <a:lnTo>
                        <a:pt x="158" y="4"/>
                      </a:lnTo>
                      <a:lnTo>
                        <a:pt x="161" y="4"/>
                      </a:lnTo>
                      <a:lnTo>
                        <a:pt x="165" y="4"/>
                      </a:lnTo>
                      <a:lnTo>
                        <a:pt x="170" y="5"/>
                      </a:lnTo>
                      <a:lnTo>
                        <a:pt x="176" y="7"/>
                      </a:lnTo>
                      <a:lnTo>
                        <a:pt x="181" y="9"/>
                      </a:lnTo>
                      <a:lnTo>
                        <a:pt x="186" y="11"/>
                      </a:lnTo>
                      <a:lnTo>
                        <a:pt x="192" y="13"/>
                      </a:lnTo>
                      <a:lnTo>
                        <a:pt x="197" y="16"/>
                      </a:lnTo>
                      <a:lnTo>
                        <a:pt x="201" y="18"/>
                      </a:lnTo>
                      <a:lnTo>
                        <a:pt x="207" y="21"/>
                      </a:lnTo>
                      <a:lnTo>
                        <a:pt x="208" y="21"/>
                      </a:lnTo>
                      <a:lnTo>
                        <a:pt x="209" y="21"/>
                      </a:lnTo>
                      <a:lnTo>
                        <a:pt x="209" y="20"/>
                      </a:lnTo>
                      <a:lnTo>
                        <a:pt x="210" y="20"/>
                      </a:lnTo>
                      <a:lnTo>
                        <a:pt x="210" y="19"/>
                      </a:lnTo>
                      <a:lnTo>
                        <a:pt x="209" y="18"/>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18" name="Freeform 151"/>
                <p:cNvSpPr>
                  <a:spLocks/>
                </p:cNvSpPr>
                <p:nvPr/>
              </p:nvSpPr>
              <p:spPr bwMode="auto">
                <a:xfrm>
                  <a:off x="858" y="2890"/>
                  <a:ext cx="67" cy="13"/>
                </a:xfrm>
                <a:custGeom>
                  <a:avLst/>
                  <a:gdLst>
                    <a:gd name="T0" fmla="*/ 65 w 67"/>
                    <a:gd name="T1" fmla="*/ 10 h 13"/>
                    <a:gd name="T2" fmla="*/ 61 w 67"/>
                    <a:gd name="T3" fmla="*/ 9 h 13"/>
                    <a:gd name="T4" fmla="*/ 56 w 67"/>
                    <a:gd name="T5" fmla="*/ 8 h 13"/>
                    <a:gd name="T6" fmla="*/ 50 w 67"/>
                    <a:gd name="T7" fmla="*/ 7 h 13"/>
                    <a:gd name="T8" fmla="*/ 46 w 67"/>
                    <a:gd name="T9" fmla="*/ 6 h 13"/>
                    <a:gd name="T10" fmla="*/ 41 w 67"/>
                    <a:gd name="T11" fmla="*/ 5 h 13"/>
                    <a:gd name="T12" fmla="*/ 36 w 67"/>
                    <a:gd name="T13" fmla="*/ 4 h 13"/>
                    <a:gd name="T14" fmla="*/ 31 w 67"/>
                    <a:gd name="T15" fmla="*/ 3 h 13"/>
                    <a:gd name="T16" fmla="*/ 27 w 67"/>
                    <a:gd name="T17" fmla="*/ 1 h 13"/>
                    <a:gd name="T18" fmla="*/ 23 w 67"/>
                    <a:gd name="T19" fmla="*/ 0 h 13"/>
                    <a:gd name="T20" fmla="*/ 23 w 67"/>
                    <a:gd name="T21" fmla="*/ 0 h 13"/>
                    <a:gd name="T22" fmla="*/ 22 w 67"/>
                    <a:gd name="T23" fmla="*/ 0 h 13"/>
                    <a:gd name="T24" fmla="*/ 19 w 67"/>
                    <a:gd name="T25" fmla="*/ 1 h 13"/>
                    <a:gd name="T26" fmla="*/ 17 w 67"/>
                    <a:gd name="T27" fmla="*/ 2 h 13"/>
                    <a:gd name="T28" fmla="*/ 15 w 67"/>
                    <a:gd name="T29" fmla="*/ 3 h 13"/>
                    <a:gd name="T30" fmla="*/ 13 w 67"/>
                    <a:gd name="T31" fmla="*/ 4 h 13"/>
                    <a:gd name="T32" fmla="*/ 11 w 67"/>
                    <a:gd name="T33" fmla="*/ 5 h 13"/>
                    <a:gd name="T34" fmla="*/ 10 w 67"/>
                    <a:gd name="T35" fmla="*/ 7 h 13"/>
                    <a:gd name="T36" fmla="*/ 8 w 67"/>
                    <a:gd name="T37" fmla="*/ 8 h 13"/>
                    <a:gd name="T38" fmla="*/ 5 w 67"/>
                    <a:gd name="T39" fmla="*/ 9 h 13"/>
                    <a:gd name="T40" fmla="*/ 2 w 67"/>
                    <a:gd name="T41" fmla="*/ 9 h 13"/>
                    <a:gd name="T42" fmla="*/ 2 w 67"/>
                    <a:gd name="T43" fmla="*/ 9 h 13"/>
                    <a:gd name="T44" fmla="*/ 1 w 67"/>
                    <a:gd name="T45" fmla="*/ 9 h 13"/>
                    <a:gd name="T46" fmla="*/ 1 w 67"/>
                    <a:gd name="T47" fmla="*/ 10 h 13"/>
                    <a:gd name="T48" fmla="*/ 0 w 67"/>
                    <a:gd name="T49" fmla="*/ 10 h 13"/>
                    <a:gd name="T50" fmla="*/ 1 w 67"/>
                    <a:gd name="T51" fmla="*/ 10 h 13"/>
                    <a:gd name="T52" fmla="*/ 1 w 67"/>
                    <a:gd name="T53" fmla="*/ 11 h 13"/>
                    <a:gd name="T54" fmla="*/ 2 w 67"/>
                    <a:gd name="T55" fmla="*/ 11 h 13"/>
                    <a:gd name="T56" fmla="*/ 2 w 67"/>
                    <a:gd name="T57" fmla="*/ 11 h 13"/>
                    <a:gd name="T58" fmla="*/ 3 w 67"/>
                    <a:gd name="T59" fmla="*/ 11 h 13"/>
                    <a:gd name="T60" fmla="*/ 5 w 67"/>
                    <a:gd name="T61" fmla="*/ 11 h 13"/>
                    <a:gd name="T62" fmla="*/ 8 w 67"/>
                    <a:gd name="T63" fmla="*/ 11 h 13"/>
                    <a:gd name="T64" fmla="*/ 10 w 67"/>
                    <a:gd name="T65" fmla="*/ 10 h 13"/>
                    <a:gd name="T66" fmla="*/ 11 w 67"/>
                    <a:gd name="T67" fmla="*/ 9 h 13"/>
                    <a:gd name="T68" fmla="*/ 13 w 67"/>
                    <a:gd name="T69" fmla="*/ 8 h 13"/>
                    <a:gd name="T70" fmla="*/ 16 w 67"/>
                    <a:gd name="T71" fmla="*/ 7 h 13"/>
                    <a:gd name="T72" fmla="*/ 17 w 67"/>
                    <a:gd name="T73" fmla="*/ 5 h 13"/>
                    <a:gd name="T74" fmla="*/ 19 w 67"/>
                    <a:gd name="T75" fmla="*/ 4 h 13"/>
                    <a:gd name="T76" fmla="*/ 23 w 67"/>
                    <a:gd name="T77" fmla="*/ 2 h 13"/>
                    <a:gd name="T78" fmla="*/ 22 w 67"/>
                    <a:gd name="T79" fmla="*/ 2 h 13"/>
                    <a:gd name="T80" fmla="*/ 25 w 67"/>
                    <a:gd name="T81" fmla="*/ 3 h 13"/>
                    <a:gd name="T82" fmla="*/ 30 w 67"/>
                    <a:gd name="T83" fmla="*/ 5 h 13"/>
                    <a:gd name="T84" fmla="*/ 35 w 67"/>
                    <a:gd name="T85" fmla="*/ 6 h 13"/>
                    <a:gd name="T86" fmla="*/ 39 w 67"/>
                    <a:gd name="T87" fmla="*/ 7 h 13"/>
                    <a:gd name="T88" fmla="*/ 44 w 67"/>
                    <a:gd name="T89" fmla="*/ 8 h 13"/>
                    <a:gd name="T90" fmla="*/ 50 w 67"/>
                    <a:gd name="T91" fmla="*/ 9 h 13"/>
                    <a:gd name="T92" fmla="*/ 54 w 67"/>
                    <a:gd name="T93" fmla="*/ 10 h 13"/>
                    <a:gd name="T94" fmla="*/ 59 w 67"/>
                    <a:gd name="T95" fmla="*/ 11 h 13"/>
                    <a:gd name="T96" fmla="*/ 63 w 67"/>
                    <a:gd name="T97" fmla="*/ 12 h 13"/>
                    <a:gd name="T98" fmla="*/ 64 w 67"/>
                    <a:gd name="T99" fmla="*/ 12 h 13"/>
                    <a:gd name="T100" fmla="*/ 65 w 67"/>
                    <a:gd name="T101" fmla="*/ 12 h 13"/>
                    <a:gd name="T102" fmla="*/ 66 w 67"/>
                    <a:gd name="T103" fmla="*/ 12 h 13"/>
                    <a:gd name="T104" fmla="*/ 66 w 67"/>
                    <a:gd name="T105" fmla="*/ 11 h 13"/>
                    <a:gd name="T106" fmla="*/ 66 w 67"/>
                    <a:gd name="T107" fmla="*/ 11 h 13"/>
                    <a:gd name="T108" fmla="*/ 66 w 67"/>
                    <a:gd name="T109" fmla="*/ 10 h 13"/>
                    <a:gd name="T110" fmla="*/ 65 w 67"/>
                    <a:gd name="T111" fmla="*/ 10 h 13"/>
                    <a:gd name="T112" fmla="*/ 65 w 67"/>
                    <a:gd name="T113" fmla="*/ 10 h 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7"/>
                    <a:gd name="T172" fmla="*/ 0 h 13"/>
                    <a:gd name="T173" fmla="*/ 67 w 67"/>
                    <a:gd name="T174" fmla="*/ 13 h 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7" h="13">
                      <a:moveTo>
                        <a:pt x="65" y="10"/>
                      </a:moveTo>
                      <a:lnTo>
                        <a:pt x="61" y="9"/>
                      </a:lnTo>
                      <a:lnTo>
                        <a:pt x="56" y="8"/>
                      </a:lnTo>
                      <a:lnTo>
                        <a:pt x="50" y="7"/>
                      </a:lnTo>
                      <a:lnTo>
                        <a:pt x="46" y="6"/>
                      </a:lnTo>
                      <a:lnTo>
                        <a:pt x="41" y="5"/>
                      </a:lnTo>
                      <a:lnTo>
                        <a:pt x="36" y="4"/>
                      </a:lnTo>
                      <a:lnTo>
                        <a:pt x="31" y="3"/>
                      </a:lnTo>
                      <a:lnTo>
                        <a:pt x="27" y="1"/>
                      </a:lnTo>
                      <a:lnTo>
                        <a:pt x="23" y="0"/>
                      </a:lnTo>
                      <a:lnTo>
                        <a:pt x="22" y="0"/>
                      </a:lnTo>
                      <a:lnTo>
                        <a:pt x="19" y="1"/>
                      </a:lnTo>
                      <a:lnTo>
                        <a:pt x="17" y="2"/>
                      </a:lnTo>
                      <a:lnTo>
                        <a:pt x="15" y="3"/>
                      </a:lnTo>
                      <a:lnTo>
                        <a:pt x="13" y="4"/>
                      </a:lnTo>
                      <a:lnTo>
                        <a:pt x="11" y="5"/>
                      </a:lnTo>
                      <a:lnTo>
                        <a:pt x="10" y="7"/>
                      </a:lnTo>
                      <a:lnTo>
                        <a:pt x="8" y="8"/>
                      </a:lnTo>
                      <a:lnTo>
                        <a:pt x="5" y="9"/>
                      </a:lnTo>
                      <a:lnTo>
                        <a:pt x="2" y="9"/>
                      </a:lnTo>
                      <a:lnTo>
                        <a:pt x="1" y="9"/>
                      </a:lnTo>
                      <a:lnTo>
                        <a:pt x="1" y="10"/>
                      </a:lnTo>
                      <a:lnTo>
                        <a:pt x="0" y="10"/>
                      </a:lnTo>
                      <a:lnTo>
                        <a:pt x="1" y="10"/>
                      </a:lnTo>
                      <a:lnTo>
                        <a:pt x="1" y="11"/>
                      </a:lnTo>
                      <a:lnTo>
                        <a:pt x="2" y="11"/>
                      </a:lnTo>
                      <a:lnTo>
                        <a:pt x="3" y="11"/>
                      </a:lnTo>
                      <a:lnTo>
                        <a:pt x="5" y="11"/>
                      </a:lnTo>
                      <a:lnTo>
                        <a:pt x="8" y="11"/>
                      </a:lnTo>
                      <a:lnTo>
                        <a:pt x="10" y="10"/>
                      </a:lnTo>
                      <a:lnTo>
                        <a:pt x="11" y="9"/>
                      </a:lnTo>
                      <a:lnTo>
                        <a:pt x="13" y="8"/>
                      </a:lnTo>
                      <a:lnTo>
                        <a:pt x="16" y="7"/>
                      </a:lnTo>
                      <a:lnTo>
                        <a:pt x="17" y="5"/>
                      </a:lnTo>
                      <a:lnTo>
                        <a:pt x="19" y="4"/>
                      </a:lnTo>
                      <a:lnTo>
                        <a:pt x="23" y="2"/>
                      </a:lnTo>
                      <a:lnTo>
                        <a:pt x="22" y="2"/>
                      </a:lnTo>
                      <a:lnTo>
                        <a:pt x="25" y="3"/>
                      </a:lnTo>
                      <a:lnTo>
                        <a:pt x="30" y="5"/>
                      </a:lnTo>
                      <a:lnTo>
                        <a:pt x="35" y="6"/>
                      </a:lnTo>
                      <a:lnTo>
                        <a:pt x="39" y="7"/>
                      </a:lnTo>
                      <a:lnTo>
                        <a:pt x="44" y="8"/>
                      </a:lnTo>
                      <a:lnTo>
                        <a:pt x="50" y="9"/>
                      </a:lnTo>
                      <a:lnTo>
                        <a:pt x="54" y="10"/>
                      </a:lnTo>
                      <a:lnTo>
                        <a:pt x="59" y="11"/>
                      </a:lnTo>
                      <a:lnTo>
                        <a:pt x="63" y="12"/>
                      </a:lnTo>
                      <a:lnTo>
                        <a:pt x="64" y="12"/>
                      </a:lnTo>
                      <a:lnTo>
                        <a:pt x="65" y="12"/>
                      </a:lnTo>
                      <a:lnTo>
                        <a:pt x="66" y="12"/>
                      </a:lnTo>
                      <a:lnTo>
                        <a:pt x="66" y="11"/>
                      </a:lnTo>
                      <a:lnTo>
                        <a:pt x="66" y="10"/>
                      </a:lnTo>
                      <a:lnTo>
                        <a:pt x="65" y="10"/>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19" name="Freeform 152"/>
                <p:cNvSpPr>
                  <a:spLocks/>
                </p:cNvSpPr>
                <p:nvPr/>
              </p:nvSpPr>
              <p:spPr bwMode="auto">
                <a:xfrm>
                  <a:off x="741" y="2913"/>
                  <a:ext cx="145" cy="19"/>
                </a:xfrm>
                <a:custGeom>
                  <a:avLst/>
                  <a:gdLst>
                    <a:gd name="T0" fmla="*/ 136 w 145"/>
                    <a:gd name="T1" fmla="*/ 12 h 19"/>
                    <a:gd name="T2" fmla="*/ 124 w 145"/>
                    <a:gd name="T3" fmla="*/ 15 h 19"/>
                    <a:gd name="T4" fmla="*/ 113 w 145"/>
                    <a:gd name="T5" fmla="*/ 15 h 19"/>
                    <a:gd name="T6" fmla="*/ 101 w 145"/>
                    <a:gd name="T7" fmla="*/ 14 h 19"/>
                    <a:gd name="T8" fmla="*/ 94 w 145"/>
                    <a:gd name="T9" fmla="*/ 12 h 19"/>
                    <a:gd name="T10" fmla="*/ 92 w 145"/>
                    <a:gd name="T11" fmla="*/ 12 h 19"/>
                    <a:gd name="T12" fmla="*/ 90 w 145"/>
                    <a:gd name="T13" fmla="*/ 10 h 19"/>
                    <a:gd name="T14" fmla="*/ 87 w 145"/>
                    <a:gd name="T15" fmla="*/ 10 h 19"/>
                    <a:gd name="T16" fmla="*/ 79 w 145"/>
                    <a:gd name="T17" fmla="*/ 9 h 19"/>
                    <a:gd name="T18" fmla="*/ 66 w 145"/>
                    <a:gd name="T19" fmla="*/ 7 h 19"/>
                    <a:gd name="T20" fmla="*/ 54 w 145"/>
                    <a:gd name="T21" fmla="*/ 5 h 19"/>
                    <a:gd name="T22" fmla="*/ 41 w 145"/>
                    <a:gd name="T23" fmla="*/ 2 h 19"/>
                    <a:gd name="T24" fmla="*/ 31 w 145"/>
                    <a:gd name="T25" fmla="*/ 0 h 19"/>
                    <a:gd name="T26" fmla="*/ 24 w 145"/>
                    <a:gd name="T27" fmla="*/ 1 h 19"/>
                    <a:gd name="T28" fmla="*/ 20 w 145"/>
                    <a:gd name="T29" fmla="*/ 5 h 19"/>
                    <a:gd name="T30" fmla="*/ 15 w 145"/>
                    <a:gd name="T31" fmla="*/ 8 h 19"/>
                    <a:gd name="T32" fmla="*/ 13 w 145"/>
                    <a:gd name="T33" fmla="*/ 13 h 19"/>
                    <a:gd name="T34" fmla="*/ 12 w 145"/>
                    <a:gd name="T35" fmla="*/ 12 h 19"/>
                    <a:gd name="T36" fmla="*/ 10 w 145"/>
                    <a:gd name="T37" fmla="*/ 11 h 19"/>
                    <a:gd name="T38" fmla="*/ 7 w 145"/>
                    <a:gd name="T39" fmla="*/ 10 h 19"/>
                    <a:gd name="T40" fmla="*/ 5 w 145"/>
                    <a:gd name="T41" fmla="*/ 10 h 19"/>
                    <a:gd name="T42" fmla="*/ 2 w 145"/>
                    <a:gd name="T43" fmla="*/ 9 h 19"/>
                    <a:gd name="T44" fmla="*/ 1 w 145"/>
                    <a:gd name="T45" fmla="*/ 10 h 19"/>
                    <a:gd name="T46" fmla="*/ 0 w 145"/>
                    <a:gd name="T47" fmla="*/ 10 h 19"/>
                    <a:gd name="T48" fmla="*/ 0 w 145"/>
                    <a:gd name="T49" fmla="*/ 12 h 19"/>
                    <a:gd name="T50" fmla="*/ 2 w 145"/>
                    <a:gd name="T51" fmla="*/ 12 h 19"/>
                    <a:gd name="T52" fmla="*/ 4 w 145"/>
                    <a:gd name="T53" fmla="*/ 12 h 19"/>
                    <a:gd name="T54" fmla="*/ 5 w 145"/>
                    <a:gd name="T55" fmla="*/ 13 h 19"/>
                    <a:gd name="T56" fmla="*/ 7 w 145"/>
                    <a:gd name="T57" fmla="*/ 13 h 19"/>
                    <a:gd name="T58" fmla="*/ 15 w 145"/>
                    <a:gd name="T59" fmla="*/ 15 h 19"/>
                    <a:gd name="T60" fmla="*/ 16 w 145"/>
                    <a:gd name="T61" fmla="*/ 14 h 19"/>
                    <a:gd name="T62" fmla="*/ 17 w 145"/>
                    <a:gd name="T63" fmla="*/ 14 h 19"/>
                    <a:gd name="T64" fmla="*/ 19 w 145"/>
                    <a:gd name="T65" fmla="*/ 9 h 19"/>
                    <a:gd name="T66" fmla="*/ 22 w 145"/>
                    <a:gd name="T67" fmla="*/ 6 h 19"/>
                    <a:gd name="T68" fmla="*/ 25 w 145"/>
                    <a:gd name="T69" fmla="*/ 4 h 19"/>
                    <a:gd name="T70" fmla="*/ 29 w 145"/>
                    <a:gd name="T71" fmla="*/ 3 h 19"/>
                    <a:gd name="T72" fmla="*/ 38 w 145"/>
                    <a:gd name="T73" fmla="*/ 4 h 19"/>
                    <a:gd name="T74" fmla="*/ 51 w 145"/>
                    <a:gd name="T75" fmla="*/ 6 h 19"/>
                    <a:gd name="T76" fmla="*/ 65 w 145"/>
                    <a:gd name="T77" fmla="*/ 10 h 19"/>
                    <a:gd name="T78" fmla="*/ 78 w 145"/>
                    <a:gd name="T79" fmla="*/ 12 h 19"/>
                    <a:gd name="T80" fmla="*/ 92 w 145"/>
                    <a:gd name="T81" fmla="*/ 15 h 19"/>
                    <a:gd name="T82" fmla="*/ 106 w 145"/>
                    <a:gd name="T83" fmla="*/ 17 h 19"/>
                    <a:gd name="T84" fmla="*/ 121 w 145"/>
                    <a:gd name="T85" fmla="*/ 18 h 19"/>
                    <a:gd name="T86" fmla="*/ 136 w 145"/>
                    <a:gd name="T87" fmla="*/ 15 h 19"/>
                    <a:gd name="T88" fmla="*/ 144 w 145"/>
                    <a:gd name="T89" fmla="*/ 13 h 19"/>
                    <a:gd name="T90" fmla="*/ 144 w 145"/>
                    <a:gd name="T91" fmla="*/ 12 h 19"/>
                    <a:gd name="T92" fmla="*/ 143 w 145"/>
                    <a:gd name="T93" fmla="*/ 11 h 19"/>
                    <a:gd name="T94" fmla="*/ 141 w 145"/>
                    <a:gd name="T95" fmla="*/ 11 h 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5"/>
                    <a:gd name="T145" fmla="*/ 0 h 19"/>
                    <a:gd name="T146" fmla="*/ 145 w 145"/>
                    <a:gd name="T147" fmla="*/ 19 h 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5" h="19">
                      <a:moveTo>
                        <a:pt x="141" y="11"/>
                      </a:moveTo>
                      <a:lnTo>
                        <a:pt x="136" y="12"/>
                      </a:lnTo>
                      <a:lnTo>
                        <a:pt x="130" y="14"/>
                      </a:lnTo>
                      <a:lnTo>
                        <a:pt x="124" y="15"/>
                      </a:lnTo>
                      <a:lnTo>
                        <a:pt x="119" y="15"/>
                      </a:lnTo>
                      <a:lnTo>
                        <a:pt x="113" y="15"/>
                      </a:lnTo>
                      <a:lnTo>
                        <a:pt x="107" y="15"/>
                      </a:lnTo>
                      <a:lnTo>
                        <a:pt x="101" y="14"/>
                      </a:lnTo>
                      <a:lnTo>
                        <a:pt x="95" y="13"/>
                      </a:lnTo>
                      <a:lnTo>
                        <a:pt x="94" y="12"/>
                      </a:lnTo>
                      <a:lnTo>
                        <a:pt x="92" y="12"/>
                      </a:lnTo>
                      <a:lnTo>
                        <a:pt x="91" y="11"/>
                      </a:lnTo>
                      <a:lnTo>
                        <a:pt x="90" y="10"/>
                      </a:lnTo>
                      <a:lnTo>
                        <a:pt x="89" y="10"/>
                      </a:lnTo>
                      <a:lnTo>
                        <a:pt x="87" y="10"/>
                      </a:lnTo>
                      <a:lnTo>
                        <a:pt x="86" y="10"/>
                      </a:lnTo>
                      <a:lnTo>
                        <a:pt x="79" y="9"/>
                      </a:lnTo>
                      <a:lnTo>
                        <a:pt x="73" y="8"/>
                      </a:lnTo>
                      <a:lnTo>
                        <a:pt x="66" y="7"/>
                      </a:lnTo>
                      <a:lnTo>
                        <a:pt x="60" y="6"/>
                      </a:lnTo>
                      <a:lnTo>
                        <a:pt x="54" y="5"/>
                      </a:lnTo>
                      <a:lnTo>
                        <a:pt x="48" y="3"/>
                      </a:lnTo>
                      <a:lnTo>
                        <a:pt x="41" y="2"/>
                      </a:lnTo>
                      <a:lnTo>
                        <a:pt x="35" y="1"/>
                      </a:lnTo>
                      <a:lnTo>
                        <a:pt x="31" y="0"/>
                      </a:lnTo>
                      <a:lnTo>
                        <a:pt x="27" y="1"/>
                      </a:lnTo>
                      <a:lnTo>
                        <a:pt x="24" y="1"/>
                      </a:lnTo>
                      <a:lnTo>
                        <a:pt x="22" y="3"/>
                      </a:lnTo>
                      <a:lnTo>
                        <a:pt x="20" y="5"/>
                      </a:lnTo>
                      <a:lnTo>
                        <a:pt x="17" y="6"/>
                      </a:lnTo>
                      <a:lnTo>
                        <a:pt x="15" y="8"/>
                      </a:lnTo>
                      <a:lnTo>
                        <a:pt x="14" y="11"/>
                      </a:lnTo>
                      <a:lnTo>
                        <a:pt x="13" y="13"/>
                      </a:lnTo>
                      <a:lnTo>
                        <a:pt x="15" y="12"/>
                      </a:lnTo>
                      <a:lnTo>
                        <a:pt x="12" y="12"/>
                      </a:lnTo>
                      <a:lnTo>
                        <a:pt x="11" y="12"/>
                      </a:lnTo>
                      <a:lnTo>
                        <a:pt x="10" y="11"/>
                      </a:lnTo>
                      <a:lnTo>
                        <a:pt x="8" y="10"/>
                      </a:lnTo>
                      <a:lnTo>
                        <a:pt x="7" y="10"/>
                      </a:lnTo>
                      <a:lnTo>
                        <a:pt x="5" y="10"/>
                      </a:lnTo>
                      <a:lnTo>
                        <a:pt x="4" y="9"/>
                      </a:lnTo>
                      <a:lnTo>
                        <a:pt x="2" y="9"/>
                      </a:lnTo>
                      <a:lnTo>
                        <a:pt x="1" y="9"/>
                      </a:lnTo>
                      <a:lnTo>
                        <a:pt x="1" y="10"/>
                      </a:lnTo>
                      <a:lnTo>
                        <a:pt x="0" y="10"/>
                      </a:lnTo>
                      <a:lnTo>
                        <a:pt x="0" y="11"/>
                      </a:lnTo>
                      <a:lnTo>
                        <a:pt x="0" y="12"/>
                      </a:lnTo>
                      <a:lnTo>
                        <a:pt x="1" y="12"/>
                      </a:lnTo>
                      <a:lnTo>
                        <a:pt x="2" y="12"/>
                      </a:lnTo>
                      <a:lnTo>
                        <a:pt x="3" y="12"/>
                      </a:lnTo>
                      <a:lnTo>
                        <a:pt x="4" y="12"/>
                      </a:lnTo>
                      <a:lnTo>
                        <a:pt x="5" y="12"/>
                      </a:lnTo>
                      <a:lnTo>
                        <a:pt x="5" y="13"/>
                      </a:lnTo>
                      <a:lnTo>
                        <a:pt x="6" y="13"/>
                      </a:lnTo>
                      <a:lnTo>
                        <a:pt x="7" y="13"/>
                      </a:lnTo>
                      <a:lnTo>
                        <a:pt x="15" y="15"/>
                      </a:lnTo>
                      <a:lnTo>
                        <a:pt x="16" y="15"/>
                      </a:lnTo>
                      <a:lnTo>
                        <a:pt x="16" y="14"/>
                      </a:lnTo>
                      <a:lnTo>
                        <a:pt x="17" y="14"/>
                      </a:lnTo>
                      <a:lnTo>
                        <a:pt x="18" y="11"/>
                      </a:lnTo>
                      <a:lnTo>
                        <a:pt x="19" y="9"/>
                      </a:lnTo>
                      <a:lnTo>
                        <a:pt x="21" y="8"/>
                      </a:lnTo>
                      <a:lnTo>
                        <a:pt x="22" y="6"/>
                      </a:lnTo>
                      <a:lnTo>
                        <a:pt x="23" y="5"/>
                      </a:lnTo>
                      <a:lnTo>
                        <a:pt x="25" y="4"/>
                      </a:lnTo>
                      <a:lnTo>
                        <a:pt x="27" y="3"/>
                      </a:lnTo>
                      <a:lnTo>
                        <a:pt x="29" y="3"/>
                      </a:lnTo>
                      <a:lnTo>
                        <a:pt x="32" y="3"/>
                      </a:lnTo>
                      <a:lnTo>
                        <a:pt x="38" y="4"/>
                      </a:lnTo>
                      <a:lnTo>
                        <a:pt x="45" y="5"/>
                      </a:lnTo>
                      <a:lnTo>
                        <a:pt x="51" y="6"/>
                      </a:lnTo>
                      <a:lnTo>
                        <a:pt x="58" y="8"/>
                      </a:lnTo>
                      <a:lnTo>
                        <a:pt x="65" y="10"/>
                      </a:lnTo>
                      <a:lnTo>
                        <a:pt x="71" y="11"/>
                      </a:lnTo>
                      <a:lnTo>
                        <a:pt x="78" y="12"/>
                      </a:lnTo>
                      <a:lnTo>
                        <a:pt x="84" y="12"/>
                      </a:lnTo>
                      <a:lnTo>
                        <a:pt x="92" y="15"/>
                      </a:lnTo>
                      <a:lnTo>
                        <a:pt x="98" y="16"/>
                      </a:lnTo>
                      <a:lnTo>
                        <a:pt x="106" y="17"/>
                      </a:lnTo>
                      <a:lnTo>
                        <a:pt x="113" y="18"/>
                      </a:lnTo>
                      <a:lnTo>
                        <a:pt x="121" y="18"/>
                      </a:lnTo>
                      <a:lnTo>
                        <a:pt x="128" y="17"/>
                      </a:lnTo>
                      <a:lnTo>
                        <a:pt x="136" y="15"/>
                      </a:lnTo>
                      <a:lnTo>
                        <a:pt x="143" y="13"/>
                      </a:lnTo>
                      <a:lnTo>
                        <a:pt x="144" y="13"/>
                      </a:lnTo>
                      <a:lnTo>
                        <a:pt x="144" y="12"/>
                      </a:lnTo>
                      <a:lnTo>
                        <a:pt x="144" y="11"/>
                      </a:lnTo>
                      <a:lnTo>
                        <a:pt x="143" y="11"/>
                      </a:lnTo>
                      <a:lnTo>
                        <a:pt x="142" y="10"/>
                      </a:lnTo>
                      <a:lnTo>
                        <a:pt x="141" y="11"/>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20" name="Freeform 153"/>
                <p:cNvSpPr>
                  <a:spLocks/>
                </p:cNvSpPr>
                <p:nvPr/>
              </p:nvSpPr>
              <p:spPr bwMode="auto">
                <a:xfrm>
                  <a:off x="740" y="2920"/>
                  <a:ext cx="49" cy="23"/>
                </a:xfrm>
                <a:custGeom>
                  <a:avLst/>
                  <a:gdLst>
                    <a:gd name="T0" fmla="*/ 42 w 49"/>
                    <a:gd name="T1" fmla="*/ 0 h 23"/>
                    <a:gd name="T2" fmla="*/ 38 w 49"/>
                    <a:gd name="T3" fmla="*/ 1 h 23"/>
                    <a:gd name="T4" fmla="*/ 35 w 49"/>
                    <a:gd name="T5" fmla="*/ 3 h 23"/>
                    <a:gd name="T6" fmla="*/ 31 w 49"/>
                    <a:gd name="T7" fmla="*/ 6 h 23"/>
                    <a:gd name="T8" fmla="*/ 27 w 49"/>
                    <a:gd name="T9" fmla="*/ 8 h 23"/>
                    <a:gd name="T10" fmla="*/ 24 w 49"/>
                    <a:gd name="T11" fmla="*/ 11 h 23"/>
                    <a:gd name="T12" fmla="*/ 21 w 49"/>
                    <a:gd name="T13" fmla="*/ 14 h 23"/>
                    <a:gd name="T14" fmla="*/ 17 w 49"/>
                    <a:gd name="T15" fmla="*/ 16 h 23"/>
                    <a:gd name="T16" fmla="*/ 15 w 49"/>
                    <a:gd name="T17" fmla="*/ 18 h 23"/>
                    <a:gd name="T18" fmla="*/ 12 w 49"/>
                    <a:gd name="T19" fmla="*/ 19 h 23"/>
                    <a:gd name="T20" fmla="*/ 13 w 49"/>
                    <a:gd name="T21" fmla="*/ 19 h 23"/>
                    <a:gd name="T22" fmla="*/ 12 w 49"/>
                    <a:gd name="T23" fmla="*/ 19 h 23"/>
                    <a:gd name="T24" fmla="*/ 11 w 49"/>
                    <a:gd name="T25" fmla="*/ 19 h 23"/>
                    <a:gd name="T26" fmla="*/ 9 w 49"/>
                    <a:gd name="T27" fmla="*/ 19 h 23"/>
                    <a:gd name="T28" fmla="*/ 8 w 49"/>
                    <a:gd name="T29" fmla="*/ 19 h 23"/>
                    <a:gd name="T30" fmla="*/ 7 w 49"/>
                    <a:gd name="T31" fmla="*/ 19 h 23"/>
                    <a:gd name="T32" fmla="*/ 6 w 49"/>
                    <a:gd name="T33" fmla="*/ 18 h 23"/>
                    <a:gd name="T34" fmla="*/ 4 w 49"/>
                    <a:gd name="T35" fmla="*/ 18 h 23"/>
                    <a:gd name="T36" fmla="*/ 3 w 49"/>
                    <a:gd name="T37" fmla="*/ 17 h 23"/>
                    <a:gd name="T38" fmla="*/ 2 w 49"/>
                    <a:gd name="T39" fmla="*/ 17 h 23"/>
                    <a:gd name="T40" fmla="*/ 1 w 49"/>
                    <a:gd name="T41" fmla="*/ 17 h 23"/>
                    <a:gd name="T42" fmla="*/ 0 w 49"/>
                    <a:gd name="T43" fmla="*/ 18 h 23"/>
                    <a:gd name="T44" fmla="*/ 0 w 49"/>
                    <a:gd name="T45" fmla="*/ 19 h 23"/>
                    <a:gd name="T46" fmla="*/ 0 w 49"/>
                    <a:gd name="T47" fmla="*/ 19 h 23"/>
                    <a:gd name="T48" fmla="*/ 0 w 49"/>
                    <a:gd name="T49" fmla="*/ 20 h 23"/>
                    <a:gd name="T50" fmla="*/ 1 w 49"/>
                    <a:gd name="T51" fmla="*/ 20 h 23"/>
                    <a:gd name="T52" fmla="*/ 2 w 49"/>
                    <a:gd name="T53" fmla="*/ 20 h 23"/>
                    <a:gd name="T54" fmla="*/ 2 w 49"/>
                    <a:gd name="T55" fmla="*/ 20 h 23"/>
                    <a:gd name="T56" fmla="*/ 2 w 49"/>
                    <a:gd name="T57" fmla="*/ 21 h 23"/>
                    <a:gd name="T58" fmla="*/ 3 w 49"/>
                    <a:gd name="T59" fmla="*/ 21 h 23"/>
                    <a:gd name="T60" fmla="*/ 4 w 49"/>
                    <a:gd name="T61" fmla="*/ 21 h 23"/>
                    <a:gd name="T62" fmla="*/ 5 w 49"/>
                    <a:gd name="T63" fmla="*/ 21 h 23"/>
                    <a:gd name="T64" fmla="*/ 6 w 49"/>
                    <a:gd name="T65" fmla="*/ 21 h 23"/>
                    <a:gd name="T66" fmla="*/ 14 w 49"/>
                    <a:gd name="T67" fmla="*/ 22 h 23"/>
                    <a:gd name="T68" fmla="*/ 15 w 49"/>
                    <a:gd name="T69" fmla="*/ 22 h 23"/>
                    <a:gd name="T70" fmla="*/ 19 w 49"/>
                    <a:gd name="T71" fmla="*/ 19 h 23"/>
                    <a:gd name="T72" fmla="*/ 22 w 49"/>
                    <a:gd name="T73" fmla="*/ 17 h 23"/>
                    <a:gd name="T74" fmla="*/ 26 w 49"/>
                    <a:gd name="T75" fmla="*/ 15 h 23"/>
                    <a:gd name="T76" fmla="*/ 29 w 49"/>
                    <a:gd name="T77" fmla="*/ 12 h 23"/>
                    <a:gd name="T78" fmla="*/ 33 w 49"/>
                    <a:gd name="T79" fmla="*/ 10 h 23"/>
                    <a:gd name="T80" fmla="*/ 37 w 49"/>
                    <a:gd name="T81" fmla="*/ 8 h 23"/>
                    <a:gd name="T82" fmla="*/ 41 w 49"/>
                    <a:gd name="T83" fmla="*/ 6 h 23"/>
                    <a:gd name="T84" fmla="*/ 45 w 49"/>
                    <a:gd name="T85" fmla="*/ 4 h 23"/>
                    <a:gd name="T86" fmla="*/ 48 w 49"/>
                    <a:gd name="T87" fmla="*/ 3 h 23"/>
                    <a:gd name="T88" fmla="*/ 47 w 49"/>
                    <a:gd name="T89" fmla="*/ 2 h 23"/>
                    <a:gd name="T90" fmla="*/ 46 w 49"/>
                    <a:gd name="T91" fmla="*/ 2 h 23"/>
                    <a:gd name="T92" fmla="*/ 46 w 49"/>
                    <a:gd name="T93" fmla="*/ 1 h 23"/>
                    <a:gd name="T94" fmla="*/ 45 w 49"/>
                    <a:gd name="T95" fmla="*/ 1 h 23"/>
                    <a:gd name="T96" fmla="*/ 43 w 49"/>
                    <a:gd name="T97" fmla="*/ 1 h 23"/>
                    <a:gd name="T98" fmla="*/ 42 w 49"/>
                    <a:gd name="T99" fmla="*/ 2 h 23"/>
                    <a:gd name="T100" fmla="*/ 41 w 49"/>
                    <a:gd name="T101" fmla="*/ 3 h 23"/>
                    <a:gd name="T102" fmla="*/ 41 w 49"/>
                    <a:gd name="T103" fmla="*/ 3 h 23"/>
                    <a:gd name="T104" fmla="*/ 40 w 49"/>
                    <a:gd name="T105" fmla="*/ 3 h 23"/>
                    <a:gd name="T106" fmla="*/ 39 w 49"/>
                    <a:gd name="T107" fmla="*/ 3 h 23"/>
                    <a:gd name="T108" fmla="*/ 42 w 49"/>
                    <a:gd name="T109" fmla="*/ 0 h 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9"/>
                    <a:gd name="T166" fmla="*/ 0 h 23"/>
                    <a:gd name="T167" fmla="*/ 49 w 49"/>
                    <a:gd name="T168" fmla="*/ 23 h 2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9" h="23">
                      <a:moveTo>
                        <a:pt x="42" y="0"/>
                      </a:moveTo>
                      <a:lnTo>
                        <a:pt x="38" y="1"/>
                      </a:lnTo>
                      <a:lnTo>
                        <a:pt x="35" y="3"/>
                      </a:lnTo>
                      <a:lnTo>
                        <a:pt x="31" y="6"/>
                      </a:lnTo>
                      <a:lnTo>
                        <a:pt x="27" y="8"/>
                      </a:lnTo>
                      <a:lnTo>
                        <a:pt x="24" y="11"/>
                      </a:lnTo>
                      <a:lnTo>
                        <a:pt x="21" y="14"/>
                      </a:lnTo>
                      <a:lnTo>
                        <a:pt x="17" y="16"/>
                      </a:lnTo>
                      <a:lnTo>
                        <a:pt x="15" y="18"/>
                      </a:lnTo>
                      <a:lnTo>
                        <a:pt x="12" y="19"/>
                      </a:lnTo>
                      <a:lnTo>
                        <a:pt x="13" y="19"/>
                      </a:lnTo>
                      <a:lnTo>
                        <a:pt x="12" y="19"/>
                      </a:lnTo>
                      <a:lnTo>
                        <a:pt x="11" y="19"/>
                      </a:lnTo>
                      <a:lnTo>
                        <a:pt x="9" y="19"/>
                      </a:lnTo>
                      <a:lnTo>
                        <a:pt x="8" y="19"/>
                      </a:lnTo>
                      <a:lnTo>
                        <a:pt x="7" y="19"/>
                      </a:lnTo>
                      <a:lnTo>
                        <a:pt x="6" y="18"/>
                      </a:lnTo>
                      <a:lnTo>
                        <a:pt x="4" y="18"/>
                      </a:lnTo>
                      <a:lnTo>
                        <a:pt x="3" y="17"/>
                      </a:lnTo>
                      <a:lnTo>
                        <a:pt x="2" y="17"/>
                      </a:lnTo>
                      <a:lnTo>
                        <a:pt x="1" y="17"/>
                      </a:lnTo>
                      <a:lnTo>
                        <a:pt x="0" y="18"/>
                      </a:lnTo>
                      <a:lnTo>
                        <a:pt x="0" y="19"/>
                      </a:lnTo>
                      <a:lnTo>
                        <a:pt x="0" y="20"/>
                      </a:lnTo>
                      <a:lnTo>
                        <a:pt x="1" y="20"/>
                      </a:lnTo>
                      <a:lnTo>
                        <a:pt x="2" y="20"/>
                      </a:lnTo>
                      <a:lnTo>
                        <a:pt x="2" y="21"/>
                      </a:lnTo>
                      <a:lnTo>
                        <a:pt x="3" y="21"/>
                      </a:lnTo>
                      <a:lnTo>
                        <a:pt x="4" y="21"/>
                      </a:lnTo>
                      <a:lnTo>
                        <a:pt x="5" y="21"/>
                      </a:lnTo>
                      <a:lnTo>
                        <a:pt x="6" y="21"/>
                      </a:lnTo>
                      <a:lnTo>
                        <a:pt x="14" y="22"/>
                      </a:lnTo>
                      <a:lnTo>
                        <a:pt x="15" y="22"/>
                      </a:lnTo>
                      <a:lnTo>
                        <a:pt x="19" y="19"/>
                      </a:lnTo>
                      <a:lnTo>
                        <a:pt x="22" y="17"/>
                      </a:lnTo>
                      <a:lnTo>
                        <a:pt x="26" y="15"/>
                      </a:lnTo>
                      <a:lnTo>
                        <a:pt x="29" y="12"/>
                      </a:lnTo>
                      <a:lnTo>
                        <a:pt x="33" y="10"/>
                      </a:lnTo>
                      <a:lnTo>
                        <a:pt x="37" y="8"/>
                      </a:lnTo>
                      <a:lnTo>
                        <a:pt x="41" y="6"/>
                      </a:lnTo>
                      <a:lnTo>
                        <a:pt x="45" y="4"/>
                      </a:lnTo>
                      <a:lnTo>
                        <a:pt x="48" y="3"/>
                      </a:lnTo>
                      <a:lnTo>
                        <a:pt x="47" y="2"/>
                      </a:lnTo>
                      <a:lnTo>
                        <a:pt x="46" y="2"/>
                      </a:lnTo>
                      <a:lnTo>
                        <a:pt x="46" y="1"/>
                      </a:lnTo>
                      <a:lnTo>
                        <a:pt x="45" y="1"/>
                      </a:lnTo>
                      <a:lnTo>
                        <a:pt x="43" y="1"/>
                      </a:lnTo>
                      <a:lnTo>
                        <a:pt x="42" y="2"/>
                      </a:lnTo>
                      <a:lnTo>
                        <a:pt x="41" y="3"/>
                      </a:lnTo>
                      <a:lnTo>
                        <a:pt x="40" y="3"/>
                      </a:lnTo>
                      <a:lnTo>
                        <a:pt x="39" y="3"/>
                      </a:lnTo>
                      <a:lnTo>
                        <a:pt x="42" y="0"/>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21" name="Freeform 154"/>
                <p:cNvSpPr>
                  <a:spLocks/>
                </p:cNvSpPr>
                <p:nvPr/>
              </p:nvSpPr>
              <p:spPr bwMode="auto">
                <a:xfrm>
                  <a:off x="734" y="2932"/>
                  <a:ext cx="37" cy="34"/>
                </a:xfrm>
                <a:custGeom>
                  <a:avLst/>
                  <a:gdLst>
                    <a:gd name="T0" fmla="*/ 33 w 37"/>
                    <a:gd name="T1" fmla="*/ 3 h 34"/>
                    <a:gd name="T2" fmla="*/ 31 w 37"/>
                    <a:gd name="T3" fmla="*/ 2 h 34"/>
                    <a:gd name="T4" fmla="*/ 33 w 37"/>
                    <a:gd name="T5" fmla="*/ 6 h 34"/>
                    <a:gd name="T6" fmla="*/ 33 w 37"/>
                    <a:gd name="T7" fmla="*/ 5 h 34"/>
                    <a:gd name="T8" fmla="*/ 32 w 37"/>
                    <a:gd name="T9" fmla="*/ 8 h 34"/>
                    <a:gd name="T10" fmla="*/ 32 w 37"/>
                    <a:gd name="T11" fmla="*/ 8 h 34"/>
                    <a:gd name="T12" fmla="*/ 31 w 37"/>
                    <a:gd name="T13" fmla="*/ 10 h 34"/>
                    <a:gd name="T14" fmla="*/ 31 w 37"/>
                    <a:gd name="T15" fmla="*/ 11 h 34"/>
                    <a:gd name="T16" fmla="*/ 31 w 37"/>
                    <a:gd name="T17" fmla="*/ 12 h 34"/>
                    <a:gd name="T18" fmla="*/ 30 w 37"/>
                    <a:gd name="T19" fmla="*/ 13 h 34"/>
                    <a:gd name="T20" fmla="*/ 29 w 37"/>
                    <a:gd name="T21" fmla="*/ 14 h 34"/>
                    <a:gd name="T22" fmla="*/ 28 w 37"/>
                    <a:gd name="T23" fmla="*/ 15 h 34"/>
                    <a:gd name="T24" fmla="*/ 27 w 37"/>
                    <a:gd name="T25" fmla="*/ 15 h 34"/>
                    <a:gd name="T26" fmla="*/ 23 w 37"/>
                    <a:gd name="T27" fmla="*/ 16 h 34"/>
                    <a:gd name="T28" fmla="*/ 20 w 37"/>
                    <a:gd name="T29" fmla="*/ 18 h 34"/>
                    <a:gd name="T30" fmla="*/ 17 w 37"/>
                    <a:gd name="T31" fmla="*/ 20 h 34"/>
                    <a:gd name="T32" fmla="*/ 14 w 37"/>
                    <a:gd name="T33" fmla="*/ 22 h 34"/>
                    <a:gd name="T34" fmla="*/ 11 w 37"/>
                    <a:gd name="T35" fmla="*/ 25 h 34"/>
                    <a:gd name="T36" fmla="*/ 7 w 37"/>
                    <a:gd name="T37" fmla="*/ 27 h 34"/>
                    <a:gd name="T38" fmla="*/ 4 w 37"/>
                    <a:gd name="T39" fmla="*/ 28 h 34"/>
                    <a:gd name="T40" fmla="*/ 1 w 37"/>
                    <a:gd name="T41" fmla="*/ 30 h 34"/>
                    <a:gd name="T42" fmla="*/ 0 w 37"/>
                    <a:gd name="T43" fmla="*/ 31 h 34"/>
                    <a:gd name="T44" fmla="*/ 0 w 37"/>
                    <a:gd name="T45" fmla="*/ 31 h 34"/>
                    <a:gd name="T46" fmla="*/ 0 w 37"/>
                    <a:gd name="T47" fmla="*/ 32 h 34"/>
                    <a:gd name="T48" fmla="*/ 1 w 37"/>
                    <a:gd name="T49" fmla="*/ 33 h 34"/>
                    <a:gd name="T50" fmla="*/ 2 w 37"/>
                    <a:gd name="T51" fmla="*/ 33 h 34"/>
                    <a:gd name="T52" fmla="*/ 2 w 37"/>
                    <a:gd name="T53" fmla="*/ 33 h 34"/>
                    <a:gd name="T54" fmla="*/ 6 w 37"/>
                    <a:gd name="T55" fmla="*/ 30 h 34"/>
                    <a:gd name="T56" fmla="*/ 11 w 37"/>
                    <a:gd name="T57" fmla="*/ 28 h 34"/>
                    <a:gd name="T58" fmla="*/ 16 w 37"/>
                    <a:gd name="T59" fmla="*/ 25 h 34"/>
                    <a:gd name="T60" fmla="*/ 20 w 37"/>
                    <a:gd name="T61" fmla="*/ 23 h 34"/>
                    <a:gd name="T62" fmla="*/ 24 w 37"/>
                    <a:gd name="T63" fmla="*/ 20 h 34"/>
                    <a:gd name="T64" fmla="*/ 28 w 37"/>
                    <a:gd name="T65" fmla="*/ 18 h 34"/>
                    <a:gd name="T66" fmla="*/ 31 w 37"/>
                    <a:gd name="T67" fmla="*/ 15 h 34"/>
                    <a:gd name="T68" fmla="*/ 34 w 37"/>
                    <a:gd name="T69" fmla="*/ 11 h 34"/>
                    <a:gd name="T70" fmla="*/ 36 w 37"/>
                    <a:gd name="T71" fmla="*/ 5 h 34"/>
                    <a:gd name="T72" fmla="*/ 33 w 37"/>
                    <a:gd name="T73" fmla="*/ 5 h 34"/>
                    <a:gd name="T74" fmla="*/ 33 w 37"/>
                    <a:gd name="T75" fmla="*/ 4 h 34"/>
                    <a:gd name="T76" fmla="*/ 33 w 37"/>
                    <a:gd name="T77" fmla="*/ 3 h 34"/>
                    <a:gd name="T78" fmla="*/ 34 w 37"/>
                    <a:gd name="T79" fmla="*/ 2 h 34"/>
                    <a:gd name="T80" fmla="*/ 34 w 37"/>
                    <a:gd name="T81" fmla="*/ 2 h 34"/>
                    <a:gd name="T82" fmla="*/ 34 w 37"/>
                    <a:gd name="T83" fmla="*/ 1 h 34"/>
                    <a:gd name="T84" fmla="*/ 34 w 37"/>
                    <a:gd name="T85" fmla="*/ 1 h 34"/>
                    <a:gd name="T86" fmla="*/ 34 w 37"/>
                    <a:gd name="T87" fmla="*/ 0 h 34"/>
                    <a:gd name="T88" fmla="*/ 33 w 37"/>
                    <a:gd name="T89" fmla="*/ 0 h 34"/>
                    <a:gd name="T90" fmla="*/ 32 w 37"/>
                    <a:gd name="T91" fmla="*/ 0 h 34"/>
                    <a:gd name="T92" fmla="*/ 31 w 37"/>
                    <a:gd name="T93" fmla="*/ 0 h 34"/>
                    <a:gd name="T94" fmla="*/ 31 w 37"/>
                    <a:gd name="T95" fmla="*/ 1 h 34"/>
                    <a:gd name="T96" fmla="*/ 31 w 37"/>
                    <a:gd name="T97" fmla="*/ 2 h 34"/>
                    <a:gd name="T98" fmla="*/ 33 w 37"/>
                    <a:gd name="T99" fmla="*/ 3 h 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
                    <a:gd name="T151" fmla="*/ 0 h 34"/>
                    <a:gd name="T152" fmla="*/ 37 w 37"/>
                    <a:gd name="T153" fmla="*/ 34 h 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 h="34">
                      <a:moveTo>
                        <a:pt x="33" y="3"/>
                      </a:moveTo>
                      <a:lnTo>
                        <a:pt x="31" y="2"/>
                      </a:lnTo>
                      <a:lnTo>
                        <a:pt x="33" y="6"/>
                      </a:lnTo>
                      <a:lnTo>
                        <a:pt x="33" y="5"/>
                      </a:lnTo>
                      <a:lnTo>
                        <a:pt x="32" y="8"/>
                      </a:lnTo>
                      <a:lnTo>
                        <a:pt x="31" y="10"/>
                      </a:lnTo>
                      <a:lnTo>
                        <a:pt x="31" y="11"/>
                      </a:lnTo>
                      <a:lnTo>
                        <a:pt x="31" y="12"/>
                      </a:lnTo>
                      <a:lnTo>
                        <a:pt x="30" y="13"/>
                      </a:lnTo>
                      <a:lnTo>
                        <a:pt x="29" y="14"/>
                      </a:lnTo>
                      <a:lnTo>
                        <a:pt x="28" y="15"/>
                      </a:lnTo>
                      <a:lnTo>
                        <a:pt x="27" y="15"/>
                      </a:lnTo>
                      <a:lnTo>
                        <a:pt x="23" y="16"/>
                      </a:lnTo>
                      <a:lnTo>
                        <a:pt x="20" y="18"/>
                      </a:lnTo>
                      <a:lnTo>
                        <a:pt x="17" y="20"/>
                      </a:lnTo>
                      <a:lnTo>
                        <a:pt x="14" y="22"/>
                      </a:lnTo>
                      <a:lnTo>
                        <a:pt x="11" y="25"/>
                      </a:lnTo>
                      <a:lnTo>
                        <a:pt x="7" y="27"/>
                      </a:lnTo>
                      <a:lnTo>
                        <a:pt x="4" y="28"/>
                      </a:lnTo>
                      <a:lnTo>
                        <a:pt x="1" y="30"/>
                      </a:lnTo>
                      <a:lnTo>
                        <a:pt x="0" y="31"/>
                      </a:lnTo>
                      <a:lnTo>
                        <a:pt x="0" y="32"/>
                      </a:lnTo>
                      <a:lnTo>
                        <a:pt x="1" y="33"/>
                      </a:lnTo>
                      <a:lnTo>
                        <a:pt x="2" y="33"/>
                      </a:lnTo>
                      <a:lnTo>
                        <a:pt x="6" y="30"/>
                      </a:lnTo>
                      <a:lnTo>
                        <a:pt x="11" y="28"/>
                      </a:lnTo>
                      <a:lnTo>
                        <a:pt x="16" y="25"/>
                      </a:lnTo>
                      <a:lnTo>
                        <a:pt x="20" y="23"/>
                      </a:lnTo>
                      <a:lnTo>
                        <a:pt x="24" y="20"/>
                      </a:lnTo>
                      <a:lnTo>
                        <a:pt x="28" y="18"/>
                      </a:lnTo>
                      <a:lnTo>
                        <a:pt x="31" y="15"/>
                      </a:lnTo>
                      <a:lnTo>
                        <a:pt x="34" y="11"/>
                      </a:lnTo>
                      <a:lnTo>
                        <a:pt x="36" y="5"/>
                      </a:lnTo>
                      <a:lnTo>
                        <a:pt x="33" y="5"/>
                      </a:lnTo>
                      <a:lnTo>
                        <a:pt x="33" y="4"/>
                      </a:lnTo>
                      <a:lnTo>
                        <a:pt x="33" y="3"/>
                      </a:lnTo>
                      <a:lnTo>
                        <a:pt x="34" y="2"/>
                      </a:lnTo>
                      <a:lnTo>
                        <a:pt x="34" y="1"/>
                      </a:lnTo>
                      <a:lnTo>
                        <a:pt x="34" y="0"/>
                      </a:lnTo>
                      <a:lnTo>
                        <a:pt x="33" y="0"/>
                      </a:lnTo>
                      <a:lnTo>
                        <a:pt x="32" y="0"/>
                      </a:lnTo>
                      <a:lnTo>
                        <a:pt x="31" y="0"/>
                      </a:lnTo>
                      <a:lnTo>
                        <a:pt x="31" y="1"/>
                      </a:lnTo>
                      <a:lnTo>
                        <a:pt x="31" y="2"/>
                      </a:lnTo>
                      <a:lnTo>
                        <a:pt x="33" y="3"/>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22" name="Freeform 155"/>
                <p:cNvSpPr>
                  <a:spLocks/>
                </p:cNvSpPr>
                <p:nvPr/>
              </p:nvSpPr>
              <p:spPr bwMode="auto">
                <a:xfrm>
                  <a:off x="742" y="2925"/>
                  <a:ext cx="57" cy="67"/>
                </a:xfrm>
                <a:custGeom>
                  <a:avLst/>
                  <a:gdLst>
                    <a:gd name="T0" fmla="*/ 52 w 57"/>
                    <a:gd name="T1" fmla="*/ 2 h 67"/>
                    <a:gd name="T2" fmla="*/ 48 w 57"/>
                    <a:gd name="T3" fmla="*/ 4 h 67"/>
                    <a:gd name="T4" fmla="*/ 45 w 57"/>
                    <a:gd name="T5" fmla="*/ 7 h 67"/>
                    <a:gd name="T6" fmla="*/ 42 w 57"/>
                    <a:gd name="T7" fmla="*/ 10 h 67"/>
                    <a:gd name="T8" fmla="*/ 37 w 57"/>
                    <a:gd name="T9" fmla="*/ 17 h 67"/>
                    <a:gd name="T10" fmla="*/ 30 w 57"/>
                    <a:gd name="T11" fmla="*/ 27 h 67"/>
                    <a:gd name="T12" fmla="*/ 24 w 57"/>
                    <a:gd name="T13" fmla="*/ 37 h 67"/>
                    <a:gd name="T14" fmla="*/ 19 w 57"/>
                    <a:gd name="T15" fmla="*/ 48 h 67"/>
                    <a:gd name="T16" fmla="*/ 13 w 57"/>
                    <a:gd name="T17" fmla="*/ 58 h 67"/>
                    <a:gd name="T18" fmla="*/ 11 w 57"/>
                    <a:gd name="T19" fmla="*/ 58 h 67"/>
                    <a:gd name="T20" fmla="*/ 8 w 57"/>
                    <a:gd name="T21" fmla="*/ 59 h 67"/>
                    <a:gd name="T22" fmla="*/ 6 w 57"/>
                    <a:gd name="T23" fmla="*/ 60 h 67"/>
                    <a:gd name="T24" fmla="*/ 3 w 57"/>
                    <a:gd name="T25" fmla="*/ 61 h 67"/>
                    <a:gd name="T26" fmla="*/ 1 w 57"/>
                    <a:gd name="T27" fmla="*/ 63 h 67"/>
                    <a:gd name="T28" fmla="*/ 0 w 57"/>
                    <a:gd name="T29" fmla="*/ 64 h 67"/>
                    <a:gd name="T30" fmla="*/ 1 w 57"/>
                    <a:gd name="T31" fmla="*/ 66 h 67"/>
                    <a:gd name="T32" fmla="*/ 3 w 57"/>
                    <a:gd name="T33" fmla="*/ 66 h 67"/>
                    <a:gd name="T34" fmla="*/ 4 w 57"/>
                    <a:gd name="T35" fmla="*/ 65 h 67"/>
                    <a:gd name="T36" fmla="*/ 6 w 57"/>
                    <a:gd name="T37" fmla="*/ 64 h 67"/>
                    <a:gd name="T38" fmla="*/ 14 w 57"/>
                    <a:gd name="T39" fmla="*/ 61 h 67"/>
                    <a:gd name="T40" fmla="*/ 19 w 57"/>
                    <a:gd name="T41" fmla="*/ 55 h 67"/>
                    <a:gd name="T42" fmla="*/ 21 w 57"/>
                    <a:gd name="T43" fmla="*/ 51 h 67"/>
                    <a:gd name="T44" fmla="*/ 23 w 57"/>
                    <a:gd name="T45" fmla="*/ 48 h 67"/>
                    <a:gd name="T46" fmla="*/ 25 w 57"/>
                    <a:gd name="T47" fmla="*/ 43 h 67"/>
                    <a:gd name="T48" fmla="*/ 26 w 57"/>
                    <a:gd name="T49" fmla="*/ 40 h 67"/>
                    <a:gd name="T50" fmla="*/ 32 w 57"/>
                    <a:gd name="T51" fmla="*/ 30 h 67"/>
                    <a:gd name="T52" fmla="*/ 38 w 57"/>
                    <a:gd name="T53" fmla="*/ 20 h 67"/>
                    <a:gd name="T54" fmla="*/ 46 w 57"/>
                    <a:gd name="T55" fmla="*/ 11 h 67"/>
                    <a:gd name="T56" fmla="*/ 55 w 57"/>
                    <a:gd name="T57" fmla="*/ 3 h 67"/>
                    <a:gd name="T58" fmla="*/ 56 w 57"/>
                    <a:gd name="T59" fmla="*/ 3 h 67"/>
                    <a:gd name="T60" fmla="*/ 55 w 57"/>
                    <a:gd name="T61" fmla="*/ 1 h 67"/>
                    <a:gd name="T62" fmla="*/ 54 w 57"/>
                    <a:gd name="T63" fmla="*/ 0 h 67"/>
                    <a:gd name="T64" fmla="*/ 53 w 57"/>
                    <a:gd name="T65" fmla="*/ 1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
                    <a:gd name="T100" fmla="*/ 0 h 67"/>
                    <a:gd name="T101" fmla="*/ 57 w 57"/>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 h="67">
                      <a:moveTo>
                        <a:pt x="53" y="1"/>
                      </a:moveTo>
                      <a:lnTo>
                        <a:pt x="52" y="2"/>
                      </a:lnTo>
                      <a:lnTo>
                        <a:pt x="50" y="3"/>
                      </a:lnTo>
                      <a:lnTo>
                        <a:pt x="48" y="4"/>
                      </a:lnTo>
                      <a:lnTo>
                        <a:pt x="47" y="6"/>
                      </a:lnTo>
                      <a:lnTo>
                        <a:pt x="45" y="7"/>
                      </a:lnTo>
                      <a:lnTo>
                        <a:pt x="43" y="9"/>
                      </a:lnTo>
                      <a:lnTo>
                        <a:pt x="42" y="10"/>
                      </a:lnTo>
                      <a:lnTo>
                        <a:pt x="41" y="11"/>
                      </a:lnTo>
                      <a:lnTo>
                        <a:pt x="37" y="17"/>
                      </a:lnTo>
                      <a:lnTo>
                        <a:pt x="33" y="22"/>
                      </a:lnTo>
                      <a:lnTo>
                        <a:pt x="30" y="27"/>
                      </a:lnTo>
                      <a:lnTo>
                        <a:pt x="27" y="32"/>
                      </a:lnTo>
                      <a:lnTo>
                        <a:pt x="24" y="37"/>
                      </a:lnTo>
                      <a:lnTo>
                        <a:pt x="21" y="43"/>
                      </a:lnTo>
                      <a:lnTo>
                        <a:pt x="19" y="48"/>
                      </a:lnTo>
                      <a:lnTo>
                        <a:pt x="16" y="53"/>
                      </a:lnTo>
                      <a:lnTo>
                        <a:pt x="13" y="58"/>
                      </a:lnTo>
                      <a:lnTo>
                        <a:pt x="14" y="57"/>
                      </a:lnTo>
                      <a:lnTo>
                        <a:pt x="11" y="58"/>
                      </a:lnTo>
                      <a:lnTo>
                        <a:pt x="9" y="59"/>
                      </a:lnTo>
                      <a:lnTo>
                        <a:pt x="8" y="59"/>
                      </a:lnTo>
                      <a:lnTo>
                        <a:pt x="8" y="60"/>
                      </a:lnTo>
                      <a:lnTo>
                        <a:pt x="6" y="60"/>
                      </a:lnTo>
                      <a:lnTo>
                        <a:pt x="5" y="61"/>
                      </a:lnTo>
                      <a:lnTo>
                        <a:pt x="3" y="61"/>
                      </a:lnTo>
                      <a:lnTo>
                        <a:pt x="3" y="62"/>
                      </a:lnTo>
                      <a:lnTo>
                        <a:pt x="1" y="63"/>
                      </a:lnTo>
                      <a:lnTo>
                        <a:pt x="0" y="63"/>
                      </a:lnTo>
                      <a:lnTo>
                        <a:pt x="0" y="64"/>
                      </a:lnTo>
                      <a:lnTo>
                        <a:pt x="1" y="65"/>
                      </a:lnTo>
                      <a:lnTo>
                        <a:pt x="1" y="66"/>
                      </a:lnTo>
                      <a:lnTo>
                        <a:pt x="2" y="66"/>
                      </a:lnTo>
                      <a:lnTo>
                        <a:pt x="3" y="66"/>
                      </a:lnTo>
                      <a:lnTo>
                        <a:pt x="3" y="65"/>
                      </a:lnTo>
                      <a:lnTo>
                        <a:pt x="4" y="65"/>
                      </a:lnTo>
                      <a:lnTo>
                        <a:pt x="5" y="64"/>
                      </a:lnTo>
                      <a:lnTo>
                        <a:pt x="6" y="64"/>
                      </a:lnTo>
                      <a:lnTo>
                        <a:pt x="7" y="63"/>
                      </a:lnTo>
                      <a:lnTo>
                        <a:pt x="14" y="61"/>
                      </a:lnTo>
                      <a:lnTo>
                        <a:pt x="15" y="61"/>
                      </a:lnTo>
                      <a:lnTo>
                        <a:pt x="19" y="55"/>
                      </a:lnTo>
                      <a:lnTo>
                        <a:pt x="20" y="53"/>
                      </a:lnTo>
                      <a:lnTo>
                        <a:pt x="21" y="51"/>
                      </a:lnTo>
                      <a:lnTo>
                        <a:pt x="22" y="50"/>
                      </a:lnTo>
                      <a:lnTo>
                        <a:pt x="23" y="48"/>
                      </a:lnTo>
                      <a:lnTo>
                        <a:pt x="24" y="45"/>
                      </a:lnTo>
                      <a:lnTo>
                        <a:pt x="25" y="43"/>
                      </a:lnTo>
                      <a:lnTo>
                        <a:pt x="25" y="42"/>
                      </a:lnTo>
                      <a:lnTo>
                        <a:pt x="26" y="40"/>
                      </a:lnTo>
                      <a:lnTo>
                        <a:pt x="29" y="35"/>
                      </a:lnTo>
                      <a:lnTo>
                        <a:pt x="32" y="30"/>
                      </a:lnTo>
                      <a:lnTo>
                        <a:pt x="35" y="24"/>
                      </a:lnTo>
                      <a:lnTo>
                        <a:pt x="38" y="20"/>
                      </a:lnTo>
                      <a:lnTo>
                        <a:pt x="42" y="16"/>
                      </a:lnTo>
                      <a:lnTo>
                        <a:pt x="46" y="11"/>
                      </a:lnTo>
                      <a:lnTo>
                        <a:pt x="50" y="7"/>
                      </a:lnTo>
                      <a:lnTo>
                        <a:pt x="55" y="3"/>
                      </a:lnTo>
                      <a:lnTo>
                        <a:pt x="56" y="3"/>
                      </a:lnTo>
                      <a:lnTo>
                        <a:pt x="56" y="2"/>
                      </a:lnTo>
                      <a:lnTo>
                        <a:pt x="55" y="1"/>
                      </a:lnTo>
                      <a:lnTo>
                        <a:pt x="55" y="0"/>
                      </a:lnTo>
                      <a:lnTo>
                        <a:pt x="54" y="0"/>
                      </a:lnTo>
                      <a:lnTo>
                        <a:pt x="53" y="0"/>
                      </a:lnTo>
                      <a:lnTo>
                        <a:pt x="53" y="1"/>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23" name="Freeform 156"/>
                <p:cNvSpPr>
                  <a:spLocks/>
                </p:cNvSpPr>
                <p:nvPr/>
              </p:nvSpPr>
              <p:spPr bwMode="auto">
                <a:xfrm>
                  <a:off x="928" y="2872"/>
                  <a:ext cx="30" cy="36"/>
                </a:xfrm>
                <a:custGeom>
                  <a:avLst/>
                  <a:gdLst>
                    <a:gd name="T0" fmla="*/ 29 w 30"/>
                    <a:gd name="T1" fmla="*/ 32 h 36"/>
                    <a:gd name="T2" fmla="*/ 28 w 30"/>
                    <a:gd name="T3" fmla="*/ 30 h 36"/>
                    <a:gd name="T4" fmla="*/ 28 w 30"/>
                    <a:gd name="T5" fmla="*/ 28 h 36"/>
                    <a:gd name="T6" fmla="*/ 27 w 30"/>
                    <a:gd name="T7" fmla="*/ 26 h 36"/>
                    <a:gd name="T8" fmla="*/ 25 w 30"/>
                    <a:gd name="T9" fmla="*/ 21 h 36"/>
                    <a:gd name="T10" fmla="*/ 22 w 30"/>
                    <a:gd name="T11" fmla="*/ 18 h 36"/>
                    <a:gd name="T12" fmla="*/ 19 w 30"/>
                    <a:gd name="T13" fmla="*/ 16 h 36"/>
                    <a:gd name="T14" fmla="*/ 14 w 30"/>
                    <a:gd name="T15" fmla="*/ 12 h 36"/>
                    <a:gd name="T16" fmla="*/ 10 w 30"/>
                    <a:gd name="T17" fmla="*/ 10 h 36"/>
                    <a:gd name="T18" fmla="*/ 6 w 30"/>
                    <a:gd name="T19" fmla="*/ 8 h 36"/>
                    <a:gd name="T20" fmla="*/ 3 w 30"/>
                    <a:gd name="T21" fmla="*/ 9 h 36"/>
                    <a:gd name="T22" fmla="*/ 4 w 30"/>
                    <a:gd name="T23" fmla="*/ 6 h 36"/>
                    <a:gd name="T24" fmla="*/ 5 w 30"/>
                    <a:gd name="T25" fmla="*/ 5 h 36"/>
                    <a:gd name="T26" fmla="*/ 6 w 30"/>
                    <a:gd name="T27" fmla="*/ 3 h 36"/>
                    <a:gd name="T28" fmla="*/ 6 w 30"/>
                    <a:gd name="T29" fmla="*/ 2 h 36"/>
                    <a:gd name="T30" fmla="*/ 6 w 30"/>
                    <a:gd name="T31" fmla="*/ 0 h 36"/>
                    <a:gd name="T32" fmla="*/ 4 w 30"/>
                    <a:gd name="T33" fmla="*/ 0 h 36"/>
                    <a:gd name="T34" fmla="*/ 4 w 30"/>
                    <a:gd name="T35" fmla="*/ 1 h 36"/>
                    <a:gd name="T36" fmla="*/ 3 w 30"/>
                    <a:gd name="T37" fmla="*/ 2 h 36"/>
                    <a:gd name="T38" fmla="*/ 2 w 30"/>
                    <a:gd name="T39" fmla="*/ 4 h 36"/>
                    <a:gd name="T40" fmla="*/ 1 w 30"/>
                    <a:gd name="T41" fmla="*/ 8 h 36"/>
                    <a:gd name="T42" fmla="*/ 0 w 30"/>
                    <a:gd name="T43" fmla="*/ 9 h 36"/>
                    <a:gd name="T44" fmla="*/ 1 w 30"/>
                    <a:gd name="T45" fmla="*/ 10 h 36"/>
                    <a:gd name="T46" fmla="*/ 2 w 30"/>
                    <a:gd name="T47" fmla="*/ 10 h 36"/>
                    <a:gd name="T48" fmla="*/ 4 w 30"/>
                    <a:gd name="T49" fmla="*/ 11 h 36"/>
                    <a:gd name="T50" fmla="*/ 5 w 30"/>
                    <a:gd name="T51" fmla="*/ 11 h 36"/>
                    <a:gd name="T52" fmla="*/ 7 w 30"/>
                    <a:gd name="T53" fmla="*/ 12 h 36"/>
                    <a:gd name="T54" fmla="*/ 10 w 30"/>
                    <a:gd name="T55" fmla="*/ 13 h 36"/>
                    <a:gd name="T56" fmla="*/ 12 w 30"/>
                    <a:gd name="T57" fmla="*/ 15 h 36"/>
                    <a:gd name="T58" fmla="*/ 14 w 30"/>
                    <a:gd name="T59" fmla="*/ 16 h 36"/>
                    <a:gd name="T60" fmla="*/ 16 w 30"/>
                    <a:gd name="T61" fmla="*/ 18 h 36"/>
                    <a:gd name="T62" fmla="*/ 19 w 30"/>
                    <a:gd name="T63" fmla="*/ 19 h 36"/>
                    <a:gd name="T64" fmla="*/ 22 w 30"/>
                    <a:gd name="T65" fmla="*/ 23 h 36"/>
                    <a:gd name="T66" fmla="*/ 22 w 30"/>
                    <a:gd name="T67" fmla="*/ 23 h 36"/>
                    <a:gd name="T68" fmla="*/ 22 w 30"/>
                    <a:gd name="T69" fmla="*/ 24 h 36"/>
                    <a:gd name="T70" fmla="*/ 23 w 30"/>
                    <a:gd name="T71" fmla="*/ 27 h 36"/>
                    <a:gd name="T72" fmla="*/ 24 w 30"/>
                    <a:gd name="T73" fmla="*/ 27 h 36"/>
                    <a:gd name="T74" fmla="*/ 25 w 30"/>
                    <a:gd name="T75" fmla="*/ 29 h 36"/>
                    <a:gd name="T76" fmla="*/ 26 w 30"/>
                    <a:gd name="T77" fmla="*/ 30 h 36"/>
                    <a:gd name="T78" fmla="*/ 26 w 30"/>
                    <a:gd name="T79" fmla="*/ 33 h 36"/>
                    <a:gd name="T80" fmla="*/ 26 w 30"/>
                    <a:gd name="T81" fmla="*/ 34 h 36"/>
                    <a:gd name="T82" fmla="*/ 27 w 30"/>
                    <a:gd name="T83" fmla="*/ 35 h 36"/>
                    <a:gd name="T84" fmla="*/ 28 w 30"/>
                    <a:gd name="T85" fmla="*/ 35 h 36"/>
                    <a:gd name="T86" fmla="*/ 29 w 30"/>
                    <a:gd name="T87" fmla="*/ 34 h 36"/>
                    <a:gd name="T88" fmla="*/ 29 w 30"/>
                    <a:gd name="T89" fmla="*/ 33 h 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
                    <a:gd name="T136" fmla="*/ 0 h 36"/>
                    <a:gd name="T137" fmla="*/ 30 w 30"/>
                    <a:gd name="T138" fmla="*/ 36 h 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 h="36">
                      <a:moveTo>
                        <a:pt x="29" y="33"/>
                      </a:moveTo>
                      <a:lnTo>
                        <a:pt x="29" y="32"/>
                      </a:lnTo>
                      <a:lnTo>
                        <a:pt x="28" y="30"/>
                      </a:lnTo>
                      <a:lnTo>
                        <a:pt x="28" y="29"/>
                      </a:lnTo>
                      <a:lnTo>
                        <a:pt x="28" y="28"/>
                      </a:lnTo>
                      <a:lnTo>
                        <a:pt x="27" y="27"/>
                      </a:lnTo>
                      <a:lnTo>
                        <a:pt x="27" y="26"/>
                      </a:lnTo>
                      <a:lnTo>
                        <a:pt x="26" y="26"/>
                      </a:lnTo>
                      <a:lnTo>
                        <a:pt x="25" y="21"/>
                      </a:lnTo>
                      <a:lnTo>
                        <a:pt x="25" y="20"/>
                      </a:lnTo>
                      <a:lnTo>
                        <a:pt x="22" y="18"/>
                      </a:lnTo>
                      <a:lnTo>
                        <a:pt x="20" y="17"/>
                      </a:lnTo>
                      <a:lnTo>
                        <a:pt x="19" y="16"/>
                      </a:lnTo>
                      <a:lnTo>
                        <a:pt x="16" y="14"/>
                      </a:lnTo>
                      <a:lnTo>
                        <a:pt x="14" y="12"/>
                      </a:lnTo>
                      <a:lnTo>
                        <a:pt x="13" y="11"/>
                      </a:lnTo>
                      <a:lnTo>
                        <a:pt x="10" y="10"/>
                      </a:lnTo>
                      <a:lnTo>
                        <a:pt x="8" y="9"/>
                      </a:lnTo>
                      <a:lnTo>
                        <a:pt x="6" y="8"/>
                      </a:lnTo>
                      <a:lnTo>
                        <a:pt x="2" y="7"/>
                      </a:lnTo>
                      <a:lnTo>
                        <a:pt x="3" y="9"/>
                      </a:lnTo>
                      <a:lnTo>
                        <a:pt x="4" y="7"/>
                      </a:lnTo>
                      <a:lnTo>
                        <a:pt x="4" y="6"/>
                      </a:lnTo>
                      <a:lnTo>
                        <a:pt x="4" y="5"/>
                      </a:lnTo>
                      <a:lnTo>
                        <a:pt x="5" y="5"/>
                      </a:lnTo>
                      <a:lnTo>
                        <a:pt x="5" y="4"/>
                      </a:lnTo>
                      <a:lnTo>
                        <a:pt x="6" y="3"/>
                      </a:lnTo>
                      <a:lnTo>
                        <a:pt x="6" y="2"/>
                      </a:lnTo>
                      <a:lnTo>
                        <a:pt x="6" y="1"/>
                      </a:lnTo>
                      <a:lnTo>
                        <a:pt x="6" y="0"/>
                      </a:lnTo>
                      <a:lnTo>
                        <a:pt x="5" y="0"/>
                      </a:lnTo>
                      <a:lnTo>
                        <a:pt x="4" y="0"/>
                      </a:lnTo>
                      <a:lnTo>
                        <a:pt x="4" y="1"/>
                      </a:lnTo>
                      <a:lnTo>
                        <a:pt x="3" y="1"/>
                      </a:lnTo>
                      <a:lnTo>
                        <a:pt x="3" y="2"/>
                      </a:lnTo>
                      <a:lnTo>
                        <a:pt x="2" y="2"/>
                      </a:lnTo>
                      <a:lnTo>
                        <a:pt x="2" y="4"/>
                      </a:lnTo>
                      <a:lnTo>
                        <a:pt x="1" y="5"/>
                      </a:lnTo>
                      <a:lnTo>
                        <a:pt x="1" y="8"/>
                      </a:lnTo>
                      <a:lnTo>
                        <a:pt x="0" y="8"/>
                      </a:lnTo>
                      <a:lnTo>
                        <a:pt x="0" y="9"/>
                      </a:lnTo>
                      <a:lnTo>
                        <a:pt x="1" y="9"/>
                      </a:lnTo>
                      <a:lnTo>
                        <a:pt x="1" y="10"/>
                      </a:lnTo>
                      <a:lnTo>
                        <a:pt x="2" y="10"/>
                      </a:lnTo>
                      <a:lnTo>
                        <a:pt x="3" y="10"/>
                      </a:lnTo>
                      <a:lnTo>
                        <a:pt x="4" y="11"/>
                      </a:lnTo>
                      <a:lnTo>
                        <a:pt x="5" y="11"/>
                      </a:lnTo>
                      <a:lnTo>
                        <a:pt x="6" y="12"/>
                      </a:lnTo>
                      <a:lnTo>
                        <a:pt x="7" y="12"/>
                      </a:lnTo>
                      <a:lnTo>
                        <a:pt x="8" y="12"/>
                      </a:lnTo>
                      <a:lnTo>
                        <a:pt x="10" y="13"/>
                      </a:lnTo>
                      <a:lnTo>
                        <a:pt x="11" y="14"/>
                      </a:lnTo>
                      <a:lnTo>
                        <a:pt x="12" y="15"/>
                      </a:lnTo>
                      <a:lnTo>
                        <a:pt x="13" y="16"/>
                      </a:lnTo>
                      <a:lnTo>
                        <a:pt x="14" y="16"/>
                      </a:lnTo>
                      <a:lnTo>
                        <a:pt x="16" y="17"/>
                      </a:lnTo>
                      <a:lnTo>
                        <a:pt x="16" y="18"/>
                      </a:lnTo>
                      <a:lnTo>
                        <a:pt x="17" y="19"/>
                      </a:lnTo>
                      <a:lnTo>
                        <a:pt x="19" y="19"/>
                      </a:lnTo>
                      <a:lnTo>
                        <a:pt x="20" y="21"/>
                      </a:lnTo>
                      <a:lnTo>
                        <a:pt x="22" y="23"/>
                      </a:lnTo>
                      <a:lnTo>
                        <a:pt x="22" y="22"/>
                      </a:lnTo>
                      <a:lnTo>
                        <a:pt x="22" y="23"/>
                      </a:lnTo>
                      <a:lnTo>
                        <a:pt x="22" y="24"/>
                      </a:lnTo>
                      <a:lnTo>
                        <a:pt x="22" y="25"/>
                      </a:lnTo>
                      <a:lnTo>
                        <a:pt x="23" y="27"/>
                      </a:lnTo>
                      <a:lnTo>
                        <a:pt x="23" y="26"/>
                      </a:lnTo>
                      <a:lnTo>
                        <a:pt x="24" y="27"/>
                      </a:lnTo>
                      <a:lnTo>
                        <a:pt x="25" y="28"/>
                      </a:lnTo>
                      <a:lnTo>
                        <a:pt x="25" y="29"/>
                      </a:lnTo>
                      <a:lnTo>
                        <a:pt x="25" y="30"/>
                      </a:lnTo>
                      <a:lnTo>
                        <a:pt x="26" y="30"/>
                      </a:lnTo>
                      <a:lnTo>
                        <a:pt x="26" y="32"/>
                      </a:lnTo>
                      <a:lnTo>
                        <a:pt x="26" y="33"/>
                      </a:lnTo>
                      <a:lnTo>
                        <a:pt x="26" y="34"/>
                      </a:lnTo>
                      <a:lnTo>
                        <a:pt x="27" y="34"/>
                      </a:lnTo>
                      <a:lnTo>
                        <a:pt x="27" y="35"/>
                      </a:lnTo>
                      <a:lnTo>
                        <a:pt x="28" y="35"/>
                      </a:lnTo>
                      <a:lnTo>
                        <a:pt x="28" y="34"/>
                      </a:lnTo>
                      <a:lnTo>
                        <a:pt x="29" y="34"/>
                      </a:lnTo>
                      <a:lnTo>
                        <a:pt x="29" y="33"/>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24" name="Freeform 157"/>
                <p:cNvSpPr>
                  <a:spLocks/>
                </p:cNvSpPr>
                <p:nvPr/>
              </p:nvSpPr>
              <p:spPr bwMode="auto">
                <a:xfrm>
                  <a:off x="677" y="2763"/>
                  <a:ext cx="222" cy="139"/>
                </a:xfrm>
                <a:custGeom>
                  <a:avLst/>
                  <a:gdLst>
                    <a:gd name="T0" fmla="*/ 210 w 222"/>
                    <a:gd name="T1" fmla="*/ 7 h 139"/>
                    <a:gd name="T2" fmla="*/ 192 w 222"/>
                    <a:gd name="T3" fmla="*/ 19 h 139"/>
                    <a:gd name="T4" fmla="*/ 174 w 222"/>
                    <a:gd name="T5" fmla="*/ 31 h 139"/>
                    <a:gd name="T6" fmla="*/ 155 w 222"/>
                    <a:gd name="T7" fmla="*/ 40 h 139"/>
                    <a:gd name="T8" fmla="*/ 141 w 222"/>
                    <a:gd name="T9" fmla="*/ 45 h 139"/>
                    <a:gd name="T10" fmla="*/ 135 w 222"/>
                    <a:gd name="T11" fmla="*/ 48 h 139"/>
                    <a:gd name="T12" fmla="*/ 130 w 222"/>
                    <a:gd name="T13" fmla="*/ 51 h 139"/>
                    <a:gd name="T14" fmla="*/ 125 w 222"/>
                    <a:gd name="T15" fmla="*/ 56 h 139"/>
                    <a:gd name="T16" fmla="*/ 119 w 222"/>
                    <a:gd name="T17" fmla="*/ 60 h 139"/>
                    <a:gd name="T18" fmla="*/ 108 w 222"/>
                    <a:gd name="T19" fmla="*/ 61 h 139"/>
                    <a:gd name="T20" fmla="*/ 99 w 222"/>
                    <a:gd name="T21" fmla="*/ 63 h 139"/>
                    <a:gd name="T22" fmla="*/ 89 w 222"/>
                    <a:gd name="T23" fmla="*/ 67 h 139"/>
                    <a:gd name="T24" fmla="*/ 81 w 222"/>
                    <a:gd name="T25" fmla="*/ 74 h 139"/>
                    <a:gd name="T26" fmla="*/ 74 w 222"/>
                    <a:gd name="T27" fmla="*/ 81 h 139"/>
                    <a:gd name="T28" fmla="*/ 68 w 222"/>
                    <a:gd name="T29" fmla="*/ 89 h 139"/>
                    <a:gd name="T30" fmla="*/ 60 w 222"/>
                    <a:gd name="T31" fmla="*/ 96 h 139"/>
                    <a:gd name="T32" fmla="*/ 53 w 222"/>
                    <a:gd name="T33" fmla="*/ 103 h 139"/>
                    <a:gd name="T34" fmla="*/ 43 w 222"/>
                    <a:gd name="T35" fmla="*/ 108 h 139"/>
                    <a:gd name="T36" fmla="*/ 33 w 222"/>
                    <a:gd name="T37" fmla="*/ 112 h 139"/>
                    <a:gd name="T38" fmla="*/ 24 w 222"/>
                    <a:gd name="T39" fmla="*/ 117 h 139"/>
                    <a:gd name="T40" fmla="*/ 17 w 222"/>
                    <a:gd name="T41" fmla="*/ 120 h 139"/>
                    <a:gd name="T42" fmla="*/ 12 w 222"/>
                    <a:gd name="T43" fmla="*/ 124 h 139"/>
                    <a:gd name="T44" fmla="*/ 10 w 222"/>
                    <a:gd name="T45" fmla="*/ 129 h 139"/>
                    <a:gd name="T46" fmla="*/ 5 w 222"/>
                    <a:gd name="T47" fmla="*/ 133 h 139"/>
                    <a:gd name="T48" fmla="*/ 3 w 222"/>
                    <a:gd name="T49" fmla="*/ 134 h 139"/>
                    <a:gd name="T50" fmla="*/ 2 w 222"/>
                    <a:gd name="T51" fmla="*/ 133 h 139"/>
                    <a:gd name="T52" fmla="*/ 1 w 222"/>
                    <a:gd name="T53" fmla="*/ 134 h 139"/>
                    <a:gd name="T54" fmla="*/ 0 w 222"/>
                    <a:gd name="T55" fmla="*/ 135 h 139"/>
                    <a:gd name="T56" fmla="*/ 0 w 222"/>
                    <a:gd name="T57" fmla="*/ 137 h 139"/>
                    <a:gd name="T58" fmla="*/ 1 w 222"/>
                    <a:gd name="T59" fmla="*/ 138 h 139"/>
                    <a:gd name="T60" fmla="*/ 3 w 222"/>
                    <a:gd name="T61" fmla="*/ 138 h 139"/>
                    <a:gd name="T62" fmla="*/ 5 w 222"/>
                    <a:gd name="T63" fmla="*/ 138 h 139"/>
                    <a:gd name="T64" fmla="*/ 8 w 222"/>
                    <a:gd name="T65" fmla="*/ 136 h 139"/>
                    <a:gd name="T66" fmla="*/ 11 w 222"/>
                    <a:gd name="T67" fmla="*/ 133 h 139"/>
                    <a:gd name="T68" fmla="*/ 13 w 222"/>
                    <a:gd name="T69" fmla="*/ 130 h 139"/>
                    <a:gd name="T70" fmla="*/ 16 w 222"/>
                    <a:gd name="T71" fmla="*/ 126 h 139"/>
                    <a:gd name="T72" fmla="*/ 23 w 222"/>
                    <a:gd name="T73" fmla="*/ 121 h 139"/>
                    <a:gd name="T74" fmla="*/ 33 w 222"/>
                    <a:gd name="T75" fmla="*/ 117 h 139"/>
                    <a:gd name="T76" fmla="*/ 43 w 222"/>
                    <a:gd name="T77" fmla="*/ 112 h 139"/>
                    <a:gd name="T78" fmla="*/ 53 w 222"/>
                    <a:gd name="T79" fmla="*/ 107 h 139"/>
                    <a:gd name="T80" fmla="*/ 62 w 222"/>
                    <a:gd name="T81" fmla="*/ 101 h 139"/>
                    <a:gd name="T82" fmla="*/ 69 w 222"/>
                    <a:gd name="T83" fmla="*/ 93 h 139"/>
                    <a:gd name="T84" fmla="*/ 76 w 222"/>
                    <a:gd name="T85" fmla="*/ 85 h 139"/>
                    <a:gd name="T86" fmla="*/ 82 w 222"/>
                    <a:gd name="T87" fmla="*/ 77 h 139"/>
                    <a:gd name="T88" fmla="*/ 91 w 222"/>
                    <a:gd name="T89" fmla="*/ 71 h 139"/>
                    <a:gd name="T90" fmla="*/ 101 w 222"/>
                    <a:gd name="T91" fmla="*/ 67 h 139"/>
                    <a:gd name="T92" fmla="*/ 112 w 222"/>
                    <a:gd name="T93" fmla="*/ 65 h 139"/>
                    <a:gd name="T94" fmla="*/ 122 w 222"/>
                    <a:gd name="T95" fmla="*/ 62 h 139"/>
                    <a:gd name="T96" fmla="*/ 128 w 222"/>
                    <a:gd name="T97" fmla="*/ 59 h 139"/>
                    <a:gd name="T98" fmla="*/ 133 w 222"/>
                    <a:gd name="T99" fmla="*/ 55 h 139"/>
                    <a:gd name="T100" fmla="*/ 138 w 222"/>
                    <a:gd name="T101" fmla="*/ 51 h 139"/>
                    <a:gd name="T102" fmla="*/ 143 w 222"/>
                    <a:gd name="T103" fmla="*/ 48 h 139"/>
                    <a:gd name="T104" fmla="*/ 156 w 222"/>
                    <a:gd name="T105" fmla="*/ 44 h 139"/>
                    <a:gd name="T106" fmla="*/ 176 w 222"/>
                    <a:gd name="T107" fmla="*/ 35 h 139"/>
                    <a:gd name="T108" fmla="*/ 194 w 222"/>
                    <a:gd name="T109" fmla="*/ 22 h 139"/>
                    <a:gd name="T110" fmla="*/ 211 w 222"/>
                    <a:gd name="T111" fmla="*/ 9 h 139"/>
                    <a:gd name="T112" fmla="*/ 221 w 222"/>
                    <a:gd name="T113" fmla="*/ 3 h 139"/>
                    <a:gd name="T114" fmla="*/ 221 w 222"/>
                    <a:gd name="T115" fmla="*/ 1 h 139"/>
                    <a:gd name="T116" fmla="*/ 220 w 222"/>
                    <a:gd name="T117" fmla="*/ 0 h 1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2"/>
                    <a:gd name="T178" fmla="*/ 0 h 139"/>
                    <a:gd name="T179" fmla="*/ 222 w 222"/>
                    <a:gd name="T180" fmla="*/ 139 h 1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2" h="139">
                      <a:moveTo>
                        <a:pt x="219" y="0"/>
                      </a:moveTo>
                      <a:lnTo>
                        <a:pt x="210" y="7"/>
                      </a:lnTo>
                      <a:lnTo>
                        <a:pt x="201" y="12"/>
                      </a:lnTo>
                      <a:lnTo>
                        <a:pt x="192" y="19"/>
                      </a:lnTo>
                      <a:lnTo>
                        <a:pt x="184" y="25"/>
                      </a:lnTo>
                      <a:lnTo>
                        <a:pt x="174" y="31"/>
                      </a:lnTo>
                      <a:lnTo>
                        <a:pt x="165" y="35"/>
                      </a:lnTo>
                      <a:lnTo>
                        <a:pt x="155" y="40"/>
                      </a:lnTo>
                      <a:lnTo>
                        <a:pt x="144" y="44"/>
                      </a:lnTo>
                      <a:lnTo>
                        <a:pt x="141" y="45"/>
                      </a:lnTo>
                      <a:lnTo>
                        <a:pt x="138" y="46"/>
                      </a:lnTo>
                      <a:lnTo>
                        <a:pt x="135" y="48"/>
                      </a:lnTo>
                      <a:lnTo>
                        <a:pt x="133" y="49"/>
                      </a:lnTo>
                      <a:lnTo>
                        <a:pt x="130" y="51"/>
                      </a:lnTo>
                      <a:lnTo>
                        <a:pt x="128" y="54"/>
                      </a:lnTo>
                      <a:lnTo>
                        <a:pt x="125" y="56"/>
                      </a:lnTo>
                      <a:lnTo>
                        <a:pt x="123" y="59"/>
                      </a:lnTo>
                      <a:lnTo>
                        <a:pt x="119" y="60"/>
                      </a:lnTo>
                      <a:lnTo>
                        <a:pt x="114" y="60"/>
                      </a:lnTo>
                      <a:lnTo>
                        <a:pt x="108" y="61"/>
                      </a:lnTo>
                      <a:lnTo>
                        <a:pt x="103" y="62"/>
                      </a:lnTo>
                      <a:lnTo>
                        <a:pt x="99" y="63"/>
                      </a:lnTo>
                      <a:lnTo>
                        <a:pt x="94" y="65"/>
                      </a:lnTo>
                      <a:lnTo>
                        <a:pt x="89" y="67"/>
                      </a:lnTo>
                      <a:lnTo>
                        <a:pt x="85" y="70"/>
                      </a:lnTo>
                      <a:lnTo>
                        <a:pt x="81" y="74"/>
                      </a:lnTo>
                      <a:lnTo>
                        <a:pt x="77" y="77"/>
                      </a:lnTo>
                      <a:lnTo>
                        <a:pt x="74" y="81"/>
                      </a:lnTo>
                      <a:lnTo>
                        <a:pt x="71" y="85"/>
                      </a:lnTo>
                      <a:lnTo>
                        <a:pt x="68" y="89"/>
                      </a:lnTo>
                      <a:lnTo>
                        <a:pt x="64" y="92"/>
                      </a:lnTo>
                      <a:lnTo>
                        <a:pt x="60" y="96"/>
                      </a:lnTo>
                      <a:lnTo>
                        <a:pt x="57" y="100"/>
                      </a:lnTo>
                      <a:lnTo>
                        <a:pt x="53" y="103"/>
                      </a:lnTo>
                      <a:lnTo>
                        <a:pt x="48" y="105"/>
                      </a:lnTo>
                      <a:lnTo>
                        <a:pt x="43" y="108"/>
                      </a:lnTo>
                      <a:lnTo>
                        <a:pt x="38" y="110"/>
                      </a:lnTo>
                      <a:lnTo>
                        <a:pt x="33" y="112"/>
                      </a:lnTo>
                      <a:lnTo>
                        <a:pt x="29" y="114"/>
                      </a:lnTo>
                      <a:lnTo>
                        <a:pt x="24" y="117"/>
                      </a:lnTo>
                      <a:lnTo>
                        <a:pt x="19" y="118"/>
                      </a:lnTo>
                      <a:lnTo>
                        <a:pt x="17" y="120"/>
                      </a:lnTo>
                      <a:lnTo>
                        <a:pt x="14" y="122"/>
                      </a:lnTo>
                      <a:lnTo>
                        <a:pt x="12" y="124"/>
                      </a:lnTo>
                      <a:lnTo>
                        <a:pt x="11" y="127"/>
                      </a:lnTo>
                      <a:lnTo>
                        <a:pt x="10" y="129"/>
                      </a:lnTo>
                      <a:lnTo>
                        <a:pt x="8" y="131"/>
                      </a:lnTo>
                      <a:lnTo>
                        <a:pt x="5" y="133"/>
                      </a:lnTo>
                      <a:lnTo>
                        <a:pt x="3" y="135"/>
                      </a:lnTo>
                      <a:lnTo>
                        <a:pt x="3" y="134"/>
                      </a:lnTo>
                      <a:lnTo>
                        <a:pt x="2" y="134"/>
                      </a:lnTo>
                      <a:lnTo>
                        <a:pt x="2" y="133"/>
                      </a:lnTo>
                      <a:lnTo>
                        <a:pt x="1" y="133"/>
                      </a:lnTo>
                      <a:lnTo>
                        <a:pt x="1" y="134"/>
                      </a:lnTo>
                      <a:lnTo>
                        <a:pt x="0" y="134"/>
                      </a:lnTo>
                      <a:lnTo>
                        <a:pt x="0" y="135"/>
                      </a:lnTo>
                      <a:lnTo>
                        <a:pt x="0" y="136"/>
                      </a:lnTo>
                      <a:lnTo>
                        <a:pt x="0" y="137"/>
                      </a:lnTo>
                      <a:lnTo>
                        <a:pt x="1" y="137"/>
                      </a:lnTo>
                      <a:lnTo>
                        <a:pt x="1" y="138"/>
                      </a:lnTo>
                      <a:lnTo>
                        <a:pt x="2" y="138"/>
                      </a:lnTo>
                      <a:lnTo>
                        <a:pt x="3" y="138"/>
                      </a:lnTo>
                      <a:lnTo>
                        <a:pt x="4" y="138"/>
                      </a:lnTo>
                      <a:lnTo>
                        <a:pt x="5" y="138"/>
                      </a:lnTo>
                      <a:lnTo>
                        <a:pt x="6" y="138"/>
                      </a:lnTo>
                      <a:lnTo>
                        <a:pt x="8" y="136"/>
                      </a:lnTo>
                      <a:lnTo>
                        <a:pt x="9" y="135"/>
                      </a:lnTo>
                      <a:lnTo>
                        <a:pt x="11" y="133"/>
                      </a:lnTo>
                      <a:lnTo>
                        <a:pt x="12" y="131"/>
                      </a:lnTo>
                      <a:lnTo>
                        <a:pt x="13" y="130"/>
                      </a:lnTo>
                      <a:lnTo>
                        <a:pt x="15" y="128"/>
                      </a:lnTo>
                      <a:lnTo>
                        <a:pt x="16" y="126"/>
                      </a:lnTo>
                      <a:lnTo>
                        <a:pt x="18" y="124"/>
                      </a:lnTo>
                      <a:lnTo>
                        <a:pt x="23" y="121"/>
                      </a:lnTo>
                      <a:lnTo>
                        <a:pt x="28" y="118"/>
                      </a:lnTo>
                      <a:lnTo>
                        <a:pt x="33" y="117"/>
                      </a:lnTo>
                      <a:lnTo>
                        <a:pt x="38" y="114"/>
                      </a:lnTo>
                      <a:lnTo>
                        <a:pt x="43" y="112"/>
                      </a:lnTo>
                      <a:lnTo>
                        <a:pt x="48" y="110"/>
                      </a:lnTo>
                      <a:lnTo>
                        <a:pt x="53" y="107"/>
                      </a:lnTo>
                      <a:lnTo>
                        <a:pt x="57" y="104"/>
                      </a:lnTo>
                      <a:lnTo>
                        <a:pt x="62" y="101"/>
                      </a:lnTo>
                      <a:lnTo>
                        <a:pt x="66" y="97"/>
                      </a:lnTo>
                      <a:lnTo>
                        <a:pt x="69" y="93"/>
                      </a:lnTo>
                      <a:lnTo>
                        <a:pt x="72" y="90"/>
                      </a:lnTo>
                      <a:lnTo>
                        <a:pt x="76" y="85"/>
                      </a:lnTo>
                      <a:lnTo>
                        <a:pt x="78" y="81"/>
                      </a:lnTo>
                      <a:lnTo>
                        <a:pt x="82" y="77"/>
                      </a:lnTo>
                      <a:lnTo>
                        <a:pt x="87" y="74"/>
                      </a:lnTo>
                      <a:lnTo>
                        <a:pt x="91" y="71"/>
                      </a:lnTo>
                      <a:lnTo>
                        <a:pt x="97" y="69"/>
                      </a:lnTo>
                      <a:lnTo>
                        <a:pt x="101" y="67"/>
                      </a:lnTo>
                      <a:lnTo>
                        <a:pt x="106" y="66"/>
                      </a:lnTo>
                      <a:lnTo>
                        <a:pt x="112" y="65"/>
                      </a:lnTo>
                      <a:lnTo>
                        <a:pt x="117" y="64"/>
                      </a:lnTo>
                      <a:lnTo>
                        <a:pt x="122" y="62"/>
                      </a:lnTo>
                      <a:lnTo>
                        <a:pt x="126" y="61"/>
                      </a:lnTo>
                      <a:lnTo>
                        <a:pt x="128" y="59"/>
                      </a:lnTo>
                      <a:lnTo>
                        <a:pt x="131" y="57"/>
                      </a:lnTo>
                      <a:lnTo>
                        <a:pt x="133" y="55"/>
                      </a:lnTo>
                      <a:lnTo>
                        <a:pt x="135" y="53"/>
                      </a:lnTo>
                      <a:lnTo>
                        <a:pt x="138" y="51"/>
                      </a:lnTo>
                      <a:lnTo>
                        <a:pt x="140" y="50"/>
                      </a:lnTo>
                      <a:lnTo>
                        <a:pt x="143" y="48"/>
                      </a:lnTo>
                      <a:lnTo>
                        <a:pt x="145" y="48"/>
                      </a:lnTo>
                      <a:lnTo>
                        <a:pt x="156" y="44"/>
                      </a:lnTo>
                      <a:lnTo>
                        <a:pt x="166" y="39"/>
                      </a:lnTo>
                      <a:lnTo>
                        <a:pt x="176" y="35"/>
                      </a:lnTo>
                      <a:lnTo>
                        <a:pt x="185" y="29"/>
                      </a:lnTo>
                      <a:lnTo>
                        <a:pt x="194" y="22"/>
                      </a:lnTo>
                      <a:lnTo>
                        <a:pt x="203" y="16"/>
                      </a:lnTo>
                      <a:lnTo>
                        <a:pt x="211" y="9"/>
                      </a:lnTo>
                      <a:lnTo>
                        <a:pt x="221" y="4"/>
                      </a:lnTo>
                      <a:lnTo>
                        <a:pt x="221" y="3"/>
                      </a:lnTo>
                      <a:lnTo>
                        <a:pt x="221" y="2"/>
                      </a:lnTo>
                      <a:lnTo>
                        <a:pt x="221" y="1"/>
                      </a:lnTo>
                      <a:lnTo>
                        <a:pt x="221" y="0"/>
                      </a:lnTo>
                      <a:lnTo>
                        <a:pt x="220" y="0"/>
                      </a:lnTo>
                      <a:lnTo>
                        <a:pt x="219" y="0"/>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25" name="Freeform 158"/>
                <p:cNvSpPr>
                  <a:spLocks/>
                </p:cNvSpPr>
                <p:nvPr/>
              </p:nvSpPr>
              <p:spPr bwMode="auto">
                <a:xfrm>
                  <a:off x="724" y="2836"/>
                  <a:ext cx="37" cy="95"/>
                </a:xfrm>
                <a:custGeom>
                  <a:avLst/>
                  <a:gdLst>
                    <a:gd name="T0" fmla="*/ 33 w 37"/>
                    <a:gd name="T1" fmla="*/ 1 h 95"/>
                    <a:gd name="T2" fmla="*/ 29 w 37"/>
                    <a:gd name="T3" fmla="*/ 9 h 95"/>
                    <a:gd name="T4" fmla="*/ 27 w 37"/>
                    <a:gd name="T5" fmla="*/ 16 h 95"/>
                    <a:gd name="T6" fmla="*/ 23 w 37"/>
                    <a:gd name="T7" fmla="*/ 24 h 95"/>
                    <a:gd name="T8" fmla="*/ 21 w 37"/>
                    <a:gd name="T9" fmla="*/ 33 h 95"/>
                    <a:gd name="T10" fmla="*/ 19 w 37"/>
                    <a:gd name="T11" fmla="*/ 41 h 95"/>
                    <a:gd name="T12" fmla="*/ 17 w 37"/>
                    <a:gd name="T13" fmla="*/ 50 h 95"/>
                    <a:gd name="T14" fmla="*/ 16 w 37"/>
                    <a:gd name="T15" fmla="*/ 58 h 95"/>
                    <a:gd name="T16" fmla="*/ 13 w 37"/>
                    <a:gd name="T17" fmla="*/ 66 h 95"/>
                    <a:gd name="T18" fmla="*/ 14 w 37"/>
                    <a:gd name="T19" fmla="*/ 70 h 95"/>
                    <a:gd name="T20" fmla="*/ 14 w 37"/>
                    <a:gd name="T21" fmla="*/ 69 h 95"/>
                    <a:gd name="T22" fmla="*/ 14 w 37"/>
                    <a:gd name="T23" fmla="*/ 71 h 95"/>
                    <a:gd name="T24" fmla="*/ 13 w 37"/>
                    <a:gd name="T25" fmla="*/ 74 h 95"/>
                    <a:gd name="T26" fmla="*/ 11 w 37"/>
                    <a:gd name="T27" fmla="*/ 77 h 95"/>
                    <a:gd name="T28" fmla="*/ 9 w 37"/>
                    <a:gd name="T29" fmla="*/ 79 h 95"/>
                    <a:gd name="T30" fmla="*/ 7 w 37"/>
                    <a:gd name="T31" fmla="*/ 81 h 95"/>
                    <a:gd name="T32" fmla="*/ 5 w 37"/>
                    <a:gd name="T33" fmla="*/ 83 h 95"/>
                    <a:gd name="T34" fmla="*/ 4 w 37"/>
                    <a:gd name="T35" fmla="*/ 86 h 95"/>
                    <a:gd name="T36" fmla="*/ 2 w 37"/>
                    <a:gd name="T37" fmla="*/ 88 h 95"/>
                    <a:gd name="T38" fmla="*/ 1 w 37"/>
                    <a:gd name="T39" fmla="*/ 90 h 95"/>
                    <a:gd name="T40" fmla="*/ 0 w 37"/>
                    <a:gd name="T41" fmla="*/ 91 h 95"/>
                    <a:gd name="T42" fmla="*/ 0 w 37"/>
                    <a:gd name="T43" fmla="*/ 92 h 95"/>
                    <a:gd name="T44" fmla="*/ 0 w 37"/>
                    <a:gd name="T45" fmla="*/ 93 h 95"/>
                    <a:gd name="T46" fmla="*/ 1 w 37"/>
                    <a:gd name="T47" fmla="*/ 93 h 95"/>
                    <a:gd name="T48" fmla="*/ 2 w 37"/>
                    <a:gd name="T49" fmla="*/ 94 h 95"/>
                    <a:gd name="T50" fmla="*/ 2 w 37"/>
                    <a:gd name="T51" fmla="*/ 94 h 95"/>
                    <a:gd name="T52" fmla="*/ 2 w 37"/>
                    <a:gd name="T53" fmla="*/ 93 h 95"/>
                    <a:gd name="T54" fmla="*/ 3 w 37"/>
                    <a:gd name="T55" fmla="*/ 93 h 95"/>
                    <a:gd name="T56" fmla="*/ 4 w 37"/>
                    <a:gd name="T57" fmla="*/ 90 h 95"/>
                    <a:gd name="T58" fmla="*/ 5 w 37"/>
                    <a:gd name="T59" fmla="*/ 89 h 95"/>
                    <a:gd name="T60" fmla="*/ 7 w 37"/>
                    <a:gd name="T61" fmla="*/ 87 h 95"/>
                    <a:gd name="T62" fmla="*/ 8 w 37"/>
                    <a:gd name="T63" fmla="*/ 85 h 95"/>
                    <a:gd name="T64" fmla="*/ 10 w 37"/>
                    <a:gd name="T65" fmla="*/ 83 h 95"/>
                    <a:gd name="T66" fmla="*/ 11 w 37"/>
                    <a:gd name="T67" fmla="*/ 81 h 95"/>
                    <a:gd name="T68" fmla="*/ 13 w 37"/>
                    <a:gd name="T69" fmla="*/ 80 h 95"/>
                    <a:gd name="T70" fmla="*/ 14 w 37"/>
                    <a:gd name="T71" fmla="*/ 78 h 95"/>
                    <a:gd name="T72" fmla="*/ 17 w 37"/>
                    <a:gd name="T73" fmla="*/ 70 h 95"/>
                    <a:gd name="T74" fmla="*/ 17 w 37"/>
                    <a:gd name="T75" fmla="*/ 69 h 95"/>
                    <a:gd name="T76" fmla="*/ 17 w 37"/>
                    <a:gd name="T77" fmla="*/ 68 h 95"/>
                    <a:gd name="T78" fmla="*/ 17 w 37"/>
                    <a:gd name="T79" fmla="*/ 63 h 95"/>
                    <a:gd name="T80" fmla="*/ 17 w 37"/>
                    <a:gd name="T81" fmla="*/ 64 h 95"/>
                    <a:gd name="T82" fmla="*/ 19 w 37"/>
                    <a:gd name="T83" fmla="*/ 56 h 95"/>
                    <a:gd name="T84" fmla="*/ 21 w 37"/>
                    <a:gd name="T85" fmla="*/ 48 h 95"/>
                    <a:gd name="T86" fmla="*/ 23 w 37"/>
                    <a:gd name="T87" fmla="*/ 41 h 95"/>
                    <a:gd name="T88" fmla="*/ 25 w 37"/>
                    <a:gd name="T89" fmla="*/ 33 h 95"/>
                    <a:gd name="T90" fmla="*/ 27 w 37"/>
                    <a:gd name="T91" fmla="*/ 25 h 95"/>
                    <a:gd name="T92" fmla="*/ 29 w 37"/>
                    <a:gd name="T93" fmla="*/ 17 h 95"/>
                    <a:gd name="T94" fmla="*/ 32 w 37"/>
                    <a:gd name="T95" fmla="*/ 10 h 95"/>
                    <a:gd name="T96" fmla="*/ 35 w 37"/>
                    <a:gd name="T97" fmla="*/ 3 h 95"/>
                    <a:gd name="T98" fmla="*/ 36 w 37"/>
                    <a:gd name="T99" fmla="*/ 2 h 95"/>
                    <a:gd name="T100" fmla="*/ 35 w 37"/>
                    <a:gd name="T101" fmla="*/ 2 h 95"/>
                    <a:gd name="T102" fmla="*/ 35 w 37"/>
                    <a:gd name="T103" fmla="*/ 1 h 95"/>
                    <a:gd name="T104" fmla="*/ 34 w 37"/>
                    <a:gd name="T105" fmla="*/ 0 h 95"/>
                    <a:gd name="T106" fmla="*/ 34 w 37"/>
                    <a:gd name="T107" fmla="*/ 0 h 95"/>
                    <a:gd name="T108" fmla="*/ 33 w 37"/>
                    <a:gd name="T109" fmla="*/ 0 h 95"/>
                    <a:gd name="T110" fmla="*/ 33 w 37"/>
                    <a:gd name="T111" fmla="*/ 1 h 9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
                    <a:gd name="T169" fmla="*/ 0 h 95"/>
                    <a:gd name="T170" fmla="*/ 37 w 37"/>
                    <a:gd name="T171" fmla="*/ 95 h 9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 h="95">
                      <a:moveTo>
                        <a:pt x="33" y="1"/>
                      </a:moveTo>
                      <a:lnTo>
                        <a:pt x="29" y="9"/>
                      </a:lnTo>
                      <a:lnTo>
                        <a:pt x="27" y="16"/>
                      </a:lnTo>
                      <a:lnTo>
                        <a:pt x="23" y="24"/>
                      </a:lnTo>
                      <a:lnTo>
                        <a:pt x="21" y="33"/>
                      </a:lnTo>
                      <a:lnTo>
                        <a:pt x="19" y="41"/>
                      </a:lnTo>
                      <a:lnTo>
                        <a:pt x="17" y="50"/>
                      </a:lnTo>
                      <a:lnTo>
                        <a:pt x="16" y="58"/>
                      </a:lnTo>
                      <a:lnTo>
                        <a:pt x="13" y="66"/>
                      </a:lnTo>
                      <a:lnTo>
                        <a:pt x="14" y="70"/>
                      </a:lnTo>
                      <a:lnTo>
                        <a:pt x="14" y="69"/>
                      </a:lnTo>
                      <a:lnTo>
                        <a:pt x="14" y="71"/>
                      </a:lnTo>
                      <a:lnTo>
                        <a:pt x="13" y="74"/>
                      </a:lnTo>
                      <a:lnTo>
                        <a:pt x="11" y="77"/>
                      </a:lnTo>
                      <a:lnTo>
                        <a:pt x="9" y="79"/>
                      </a:lnTo>
                      <a:lnTo>
                        <a:pt x="7" y="81"/>
                      </a:lnTo>
                      <a:lnTo>
                        <a:pt x="5" y="83"/>
                      </a:lnTo>
                      <a:lnTo>
                        <a:pt x="4" y="86"/>
                      </a:lnTo>
                      <a:lnTo>
                        <a:pt x="2" y="88"/>
                      </a:lnTo>
                      <a:lnTo>
                        <a:pt x="1" y="90"/>
                      </a:lnTo>
                      <a:lnTo>
                        <a:pt x="0" y="91"/>
                      </a:lnTo>
                      <a:lnTo>
                        <a:pt x="0" y="92"/>
                      </a:lnTo>
                      <a:lnTo>
                        <a:pt x="0" y="93"/>
                      </a:lnTo>
                      <a:lnTo>
                        <a:pt x="1" y="93"/>
                      </a:lnTo>
                      <a:lnTo>
                        <a:pt x="2" y="94"/>
                      </a:lnTo>
                      <a:lnTo>
                        <a:pt x="2" y="93"/>
                      </a:lnTo>
                      <a:lnTo>
                        <a:pt x="3" y="93"/>
                      </a:lnTo>
                      <a:lnTo>
                        <a:pt x="4" y="90"/>
                      </a:lnTo>
                      <a:lnTo>
                        <a:pt x="5" y="89"/>
                      </a:lnTo>
                      <a:lnTo>
                        <a:pt x="7" y="87"/>
                      </a:lnTo>
                      <a:lnTo>
                        <a:pt x="8" y="85"/>
                      </a:lnTo>
                      <a:lnTo>
                        <a:pt x="10" y="83"/>
                      </a:lnTo>
                      <a:lnTo>
                        <a:pt x="11" y="81"/>
                      </a:lnTo>
                      <a:lnTo>
                        <a:pt x="13" y="80"/>
                      </a:lnTo>
                      <a:lnTo>
                        <a:pt x="14" y="78"/>
                      </a:lnTo>
                      <a:lnTo>
                        <a:pt x="17" y="70"/>
                      </a:lnTo>
                      <a:lnTo>
                        <a:pt x="17" y="69"/>
                      </a:lnTo>
                      <a:lnTo>
                        <a:pt x="17" y="68"/>
                      </a:lnTo>
                      <a:lnTo>
                        <a:pt x="17" y="63"/>
                      </a:lnTo>
                      <a:lnTo>
                        <a:pt x="17" y="64"/>
                      </a:lnTo>
                      <a:lnTo>
                        <a:pt x="19" y="56"/>
                      </a:lnTo>
                      <a:lnTo>
                        <a:pt x="21" y="48"/>
                      </a:lnTo>
                      <a:lnTo>
                        <a:pt x="23" y="41"/>
                      </a:lnTo>
                      <a:lnTo>
                        <a:pt x="25" y="33"/>
                      </a:lnTo>
                      <a:lnTo>
                        <a:pt x="27" y="25"/>
                      </a:lnTo>
                      <a:lnTo>
                        <a:pt x="29" y="17"/>
                      </a:lnTo>
                      <a:lnTo>
                        <a:pt x="32" y="10"/>
                      </a:lnTo>
                      <a:lnTo>
                        <a:pt x="35" y="3"/>
                      </a:lnTo>
                      <a:lnTo>
                        <a:pt x="36" y="2"/>
                      </a:lnTo>
                      <a:lnTo>
                        <a:pt x="35" y="2"/>
                      </a:lnTo>
                      <a:lnTo>
                        <a:pt x="35" y="1"/>
                      </a:lnTo>
                      <a:lnTo>
                        <a:pt x="34" y="0"/>
                      </a:lnTo>
                      <a:lnTo>
                        <a:pt x="33" y="0"/>
                      </a:lnTo>
                      <a:lnTo>
                        <a:pt x="33" y="1"/>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26" name="Freeform 159"/>
                <p:cNvSpPr>
                  <a:spLocks/>
                </p:cNvSpPr>
                <p:nvPr/>
              </p:nvSpPr>
              <p:spPr bwMode="auto">
                <a:xfrm>
                  <a:off x="702" y="2883"/>
                  <a:ext cx="40" cy="36"/>
                </a:xfrm>
                <a:custGeom>
                  <a:avLst/>
                  <a:gdLst>
                    <a:gd name="T0" fmla="*/ 37 w 40"/>
                    <a:gd name="T1" fmla="*/ 0 h 36"/>
                    <a:gd name="T2" fmla="*/ 32 w 40"/>
                    <a:gd name="T3" fmla="*/ 3 h 36"/>
                    <a:gd name="T4" fmla="*/ 27 w 40"/>
                    <a:gd name="T5" fmla="*/ 7 h 36"/>
                    <a:gd name="T6" fmla="*/ 22 w 40"/>
                    <a:gd name="T7" fmla="*/ 11 h 36"/>
                    <a:gd name="T8" fmla="*/ 18 w 40"/>
                    <a:gd name="T9" fmla="*/ 16 h 36"/>
                    <a:gd name="T10" fmla="*/ 14 w 40"/>
                    <a:gd name="T11" fmla="*/ 19 h 36"/>
                    <a:gd name="T12" fmla="*/ 9 w 40"/>
                    <a:gd name="T13" fmla="*/ 24 h 36"/>
                    <a:gd name="T14" fmla="*/ 5 w 40"/>
                    <a:gd name="T15" fmla="*/ 28 h 36"/>
                    <a:gd name="T16" fmla="*/ 1 w 40"/>
                    <a:gd name="T17" fmla="*/ 33 h 36"/>
                    <a:gd name="T18" fmla="*/ 0 w 40"/>
                    <a:gd name="T19" fmla="*/ 33 h 36"/>
                    <a:gd name="T20" fmla="*/ 0 w 40"/>
                    <a:gd name="T21" fmla="*/ 33 h 36"/>
                    <a:gd name="T22" fmla="*/ 0 w 40"/>
                    <a:gd name="T23" fmla="*/ 34 h 36"/>
                    <a:gd name="T24" fmla="*/ 1 w 40"/>
                    <a:gd name="T25" fmla="*/ 35 h 36"/>
                    <a:gd name="T26" fmla="*/ 2 w 40"/>
                    <a:gd name="T27" fmla="*/ 35 h 36"/>
                    <a:gd name="T28" fmla="*/ 2 w 40"/>
                    <a:gd name="T29" fmla="*/ 35 h 36"/>
                    <a:gd name="T30" fmla="*/ 7 w 40"/>
                    <a:gd name="T31" fmla="*/ 30 h 36"/>
                    <a:gd name="T32" fmla="*/ 11 w 40"/>
                    <a:gd name="T33" fmla="*/ 26 h 36"/>
                    <a:gd name="T34" fmla="*/ 15 w 40"/>
                    <a:gd name="T35" fmla="*/ 23 h 36"/>
                    <a:gd name="T36" fmla="*/ 20 w 40"/>
                    <a:gd name="T37" fmla="*/ 18 h 36"/>
                    <a:gd name="T38" fmla="*/ 24 w 40"/>
                    <a:gd name="T39" fmla="*/ 14 h 36"/>
                    <a:gd name="T40" fmla="*/ 29 w 40"/>
                    <a:gd name="T41" fmla="*/ 10 h 36"/>
                    <a:gd name="T42" fmla="*/ 33 w 40"/>
                    <a:gd name="T43" fmla="*/ 6 h 36"/>
                    <a:gd name="T44" fmla="*/ 38 w 40"/>
                    <a:gd name="T45" fmla="*/ 3 h 36"/>
                    <a:gd name="T46" fmla="*/ 38 w 40"/>
                    <a:gd name="T47" fmla="*/ 2 h 36"/>
                    <a:gd name="T48" fmla="*/ 39 w 40"/>
                    <a:gd name="T49" fmla="*/ 2 h 36"/>
                    <a:gd name="T50" fmla="*/ 39 w 40"/>
                    <a:gd name="T51" fmla="*/ 2 h 36"/>
                    <a:gd name="T52" fmla="*/ 39 w 40"/>
                    <a:gd name="T53" fmla="*/ 1 h 36"/>
                    <a:gd name="T54" fmla="*/ 38 w 40"/>
                    <a:gd name="T55" fmla="*/ 1 h 36"/>
                    <a:gd name="T56" fmla="*/ 38 w 40"/>
                    <a:gd name="T57" fmla="*/ 0 h 36"/>
                    <a:gd name="T58" fmla="*/ 37 w 40"/>
                    <a:gd name="T59" fmla="*/ 0 h 36"/>
                    <a:gd name="T60" fmla="*/ 37 w 40"/>
                    <a:gd name="T61" fmla="*/ 0 h 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
                    <a:gd name="T94" fmla="*/ 0 h 36"/>
                    <a:gd name="T95" fmla="*/ 40 w 40"/>
                    <a:gd name="T96" fmla="*/ 36 h 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 h="36">
                      <a:moveTo>
                        <a:pt x="37" y="0"/>
                      </a:moveTo>
                      <a:lnTo>
                        <a:pt x="32" y="3"/>
                      </a:lnTo>
                      <a:lnTo>
                        <a:pt x="27" y="7"/>
                      </a:lnTo>
                      <a:lnTo>
                        <a:pt x="22" y="11"/>
                      </a:lnTo>
                      <a:lnTo>
                        <a:pt x="18" y="16"/>
                      </a:lnTo>
                      <a:lnTo>
                        <a:pt x="14" y="19"/>
                      </a:lnTo>
                      <a:lnTo>
                        <a:pt x="9" y="24"/>
                      </a:lnTo>
                      <a:lnTo>
                        <a:pt x="5" y="28"/>
                      </a:lnTo>
                      <a:lnTo>
                        <a:pt x="1" y="33"/>
                      </a:lnTo>
                      <a:lnTo>
                        <a:pt x="0" y="33"/>
                      </a:lnTo>
                      <a:lnTo>
                        <a:pt x="0" y="34"/>
                      </a:lnTo>
                      <a:lnTo>
                        <a:pt x="1" y="35"/>
                      </a:lnTo>
                      <a:lnTo>
                        <a:pt x="2" y="35"/>
                      </a:lnTo>
                      <a:lnTo>
                        <a:pt x="7" y="30"/>
                      </a:lnTo>
                      <a:lnTo>
                        <a:pt x="11" y="26"/>
                      </a:lnTo>
                      <a:lnTo>
                        <a:pt x="15" y="23"/>
                      </a:lnTo>
                      <a:lnTo>
                        <a:pt x="20" y="18"/>
                      </a:lnTo>
                      <a:lnTo>
                        <a:pt x="24" y="14"/>
                      </a:lnTo>
                      <a:lnTo>
                        <a:pt x="29" y="10"/>
                      </a:lnTo>
                      <a:lnTo>
                        <a:pt x="33" y="6"/>
                      </a:lnTo>
                      <a:lnTo>
                        <a:pt x="38" y="3"/>
                      </a:lnTo>
                      <a:lnTo>
                        <a:pt x="38" y="2"/>
                      </a:lnTo>
                      <a:lnTo>
                        <a:pt x="39" y="2"/>
                      </a:lnTo>
                      <a:lnTo>
                        <a:pt x="39" y="1"/>
                      </a:lnTo>
                      <a:lnTo>
                        <a:pt x="38" y="1"/>
                      </a:lnTo>
                      <a:lnTo>
                        <a:pt x="38" y="0"/>
                      </a:lnTo>
                      <a:lnTo>
                        <a:pt x="37" y="0"/>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27" name="Freeform 160"/>
                <p:cNvSpPr>
                  <a:spLocks/>
                </p:cNvSpPr>
                <p:nvPr/>
              </p:nvSpPr>
              <p:spPr bwMode="auto">
                <a:xfrm>
                  <a:off x="766" y="2733"/>
                  <a:ext cx="114" cy="22"/>
                </a:xfrm>
                <a:custGeom>
                  <a:avLst/>
                  <a:gdLst>
                    <a:gd name="T0" fmla="*/ 110 w 114"/>
                    <a:gd name="T1" fmla="*/ 14 h 22"/>
                    <a:gd name="T2" fmla="*/ 107 w 114"/>
                    <a:gd name="T3" fmla="*/ 14 h 22"/>
                    <a:gd name="T4" fmla="*/ 105 w 114"/>
                    <a:gd name="T5" fmla="*/ 13 h 22"/>
                    <a:gd name="T6" fmla="*/ 102 w 114"/>
                    <a:gd name="T7" fmla="*/ 13 h 22"/>
                    <a:gd name="T8" fmla="*/ 90 w 114"/>
                    <a:gd name="T9" fmla="*/ 8 h 22"/>
                    <a:gd name="T10" fmla="*/ 69 w 114"/>
                    <a:gd name="T11" fmla="*/ 5 h 22"/>
                    <a:gd name="T12" fmla="*/ 48 w 114"/>
                    <a:gd name="T13" fmla="*/ 7 h 22"/>
                    <a:gd name="T14" fmla="*/ 28 w 114"/>
                    <a:gd name="T15" fmla="*/ 14 h 22"/>
                    <a:gd name="T16" fmla="*/ 17 w 114"/>
                    <a:gd name="T17" fmla="*/ 18 h 22"/>
                    <a:gd name="T18" fmla="*/ 15 w 114"/>
                    <a:gd name="T19" fmla="*/ 17 h 22"/>
                    <a:gd name="T20" fmla="*/ 11 w 114"/>
                    <a:gd name="T21" fmla="*/ 14 h 22"/>
                    <a:gd name="T22" fmla="*/ 8 w 114"/>
                    <a:gd name="T23" fmla="*/ 11 h 22"/>
                    <a:gd name="T24" fmla="*/ 6 w 114"/>
                    <a:gd name="T25" fmla="*/ 7 h 22"/>
                    <a:gd name="T26" fmla="*/ 3 w 114"/>
                    <a:gd name="T27" fmla="*/ 4 h 22"/>
                    <a:gd name="T28" fmla="*/ 4 w 114"/>
                    <a:gd name="T29" fmla="*/ 3 h 22"/>
                    <a:gd name="T30" fmla="*/ 5 w 114"/>
                    <a:gd name="T31" fmla="*/ 1 h 22"/>
                    <a:gd name="T32" fmla="*/ 4 w 114"/>
                    <a:gd name="T33" fmla="*/ 0 h 22"/>
                    <a:gd name="T34" fmla="*/ 2 w 114"/>
                    <a:gd name="T35" fmla="*/ 0 h 22"/>
                    <a:gd name="T36" fmla="*/ 0 w 114"/>
                    <a:gd name="T37" fmla="*/ 3 h 22"/>
                    <a:gd name="T38" fmla="*/ 0 w 114"/>
                    <a:gd name="T39" fmla="*/ 7 h 22"/>
                    <a:gd name="T40" fmla="*/ 4 w 114"/>
                    <a:gd name="T41" fmla="*/ 11 h 22"/>
                    <a:gd name="T42" fmla="*/ 6 w 114"/>
                    <a:gd name="T43" fmla="*/ 14 h 22"/>
                    <a:gd name="T44" fmla="*/ 16 w 114"/>
                    <a:gd name="T45" fmla="*/ 21 h 22"/>
                    <a:gd name="T46" fmla="*/ 17 w 114"/>
                    <a:gd name="T47" fmla="*/ 21 h 22"/>
                    <a:gd name="T48" fmla="*/ 27 w 114"/>
                    <a:gd name="T49" fmla="*/ 18 h 22"/>
                    <a:gd name="T50" fmla="*/ 33 w 114"/>
                    <a:gd name="T51" fmla="*/ 15 h 22"/>
                    <a:gd name="T52" fmla="*/ 40 w 114"/>
                    <a:gd name="T53" fmla="*/ 12 h 22"/>
                    <a:gd name="T54" fmla="*/ 48 w 114"/>
                    <a:gd name="T55" fmla="*/ 10 h 22"/>
                    <a:gd name="T56" fmla="*/ 59 w 114"/>
                    <a:gd name="T57" fmla="*/ 8 h 22"/>
                    <a:gd name="T58" fmla="*/ 74 w 114"/>
                    <a:gd name="T59" fmla="*/ 9 h 22"/>
                    <a:gd name="T60" fmla="*/ 89 w 114"/>
                    <a:gd name="T61" fmla="*/ 12 h 22"/>
                    <a:gd name="T62" fmla="*/ 103 w 114"/>
                    <a:gd name="T63" fmla="*/ 15 h 22"/>
                    <a:gd name="T64" fmla="*/ 112 w 114"/>
                    <a:gd name="T65" fmla="*/ 16 h 22"/>
                    <a:gd name="T66" fmla="*/ 113 w 114"/>
                    <a:gd name="T67" fmla="*/ 16 h 22"/>
                    <a:gd name="T68" fmla="*/ 112 w 114"/>
                    <a:gd name="T69" fmla="*/ 14 h 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4"/>
                    <a:gd name="T106" fmla="*/ 0 h 22"/>
                    <a:gd name="T107" fmla="*/ 114 w 114"/>
                    <a:gd name="T108" fmla="*/ 22 h 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 h="22">
                      <a:moveTo>
                        <a:pt x="111" y="14"/>
                      </a:moveTo>
                      <a:lnTo>
                        <a:pt x="110" y="14"/>
                      </a:lnTo>
                      <a:lnTo>
                        <a:pt x="108" y="14"/>
                      </a:lnTo>
                      <a:lnTo>
                        <a:pt x="107" y="14"/>
                      </a:lnTo>
                      <a:lnTo>
                        <a:pt x="106" y="14"/>
                      </a:lnTo>
                      <a:lnTo>
                        <a:pt x="105" y="13"/>
                      </a:lnTo>
                      <a:lnTo>
                        <a:pt x="103" y="13"/>
                      </a:lnTo>
                      <a:lnTo>
                        <a:pt x="102" y="13"/>
                      </a:lnTo>
                      <a:lnTo>
                        <a:pt x="101" y="12"/>
                      </a:lnTo>
                      <a:lnTo>
                        <a:pt x="90" y="8"/>
                      </a:lnTo>
                      <a:lnTo>
                        <a:pt x="80" y="6"/>
                      </a:lnTo>
                      <a:lnTo>
                        <a:pt x="69" y="5"/>
                      </a:lnTo>
                      <a:lnTo>
                        <a:pt x="59" y="5"/>
                      </a:lnTo>
                      <a:lnTo>
                        <a:pt x="48" y="7"/>
                      </a:lnTo>
                      <a:lnTo>
                        <a:pt x="38" y="10"/>
                      </a:lnTo>
                      <a:lnTo>
                        <a:pt x="28" y="14"/>
                      </a:lnTo>
                      <a:lnTo>
                        <a:pt x="18" y="18"/>
                      </a:lnTo>
                      <a:lnTo>
                        <a:pt x="17" y="18"/>
                      </a:lnTo>
                      <a:lnTo>
                        <a:pt x="15" y="17"/>
                      </a:lnTo>
                      <a:lnTo>
                        <a:pt x="13" y="16"/>
                      </a:lnTo>
                      <a:lnTo>
                        <a:pt x="11" y="14"/>
                      </a:lnTo>
                      <a:lnTo>
                        <a:pt x="10" y="13"/>
                      </a:lnTo>
                      <a:lnTo>
                        <a:pt x="8" y="11"/>
                      </a:lnTo>
                      <a:lnTo>
                        <a:pt x="6" y="9"/>
                      </a:lnTo>
                      <a:lnTo>
                        <a:pt x="6" y="7"/>
                      </a:lnTo>
                      <a:lnTo>
                        <a:pt x="4" y="6"/>
                      </a:lnTo>
                      <a:lnTo>
                        <a:pt x="3" y="4"/>
                      </a:lnTo>
                      <a:lnTo>
                        <a:pt x="3" y="3"/>
                      </a:lnTo>
                      <a:lnTo>
                        <a:pt x="4" y="3"/>
                      </a:lnTo>
                      <a:lnTo>
                        <a:pt x="5" y="2"/>
                      </a:lnTo>
                      <a:lnTo>
                        <a:pt x="5" y="1"/>
                      </a:lnTo>
                      <a:lnTo>
                        <a:pt x="4" y="1"/>
                      </a:lnTo>
                      <a:lnTo>
                        <a:pt x="4" y="0"/>
                      </a:lnTo>
                      <a:lnTo>
                        <a:pt x="3" y="0"/>
                      </a:lnTo>
                      <a:lnTo>
                        <a:pt x="2" y="0"/>
                      </a:lnTo>
                      <a:lnTo>
                        <a:pt x="1" y="1"/>
                      </a:lnTo>
                      <a:lnTo>
                        <a:pt x="0" y="3"/>
                      </a:lnTo>
                      <a:lnTo>
                        <a:pt x="0" y="5"/>
                      </a:lnTo>
                      <a:lnTo>
                        <a:pt x="0" y="7"/>
                      </a:lnTo>
                      <a:lnTo>
                        <a:pt x="2" y="9"/>
                      </a:lnTo>
                      <a:lnTo>
                        <a:pt x="4" y="11"/>
                      </a:lnTo>
                      <a:lnTo>
                        <a:pt x="5" y="12"/>
                      </a:lnTo>
                      <a:lnTo>
                        <a:pt x="6" y="14"/>
                      </a:lnTo>
                      <a:lnTo>
                        <a:pt x="8" y="16"/>
                      </a:lnTo>
                      <a:lnTo>
                        <a:pt x="16" y="21"/>
                      </a:lnTo>
                      <a:lnTo>
                        <a:pt x="17" y="21"/>
                      </a:lnTo>
                      <a:lnTo>
                        <a:pt x="23" y="19"/>
                      </a:lnTo>
                      <a:lnTo>
                        <a:pt x="27" y="18"/>
                      </a:lnTo>
                      <a:lnTo>
                        <a:pt x="29" y="16"/>
                      </a:lnTo>
                      <a:lnTo>
                        <a:pt x="33" y="15"/>
                      </a:lnTo>
                      <a:lnTo>
                        <a:pt x="37" y="14"/>
                      </a:lnTo>
                      <a:lnTo>
                        <a:pt x="40" y="12"/>
                      </a:lnTo>
                      <a:lnTo>
                        <a:pt x="43" y="11"/>
                      </a:lnTo>
                      <a:lnTo>
                        <a:pt x="48" y="10"/>
                      </a:lnTo>
                      <a:lnTo>
                        <a:pt x="51" y="9"/>
                      </a:lnTo>
                      <a:lnTo>
                        <a:pt x="59" y="8"/>
                      </a:lnTo>
                      <a:lnTo>
                        <a:pt x="66" y="7"/>
                      </a:lnTo>
                      <a:lnTo>
                        <a:pt x="74" y="9"/>
                      </a:lnTo>
                      <a:lnTo>
                        <a:pt x="82" y="10"/>
                      </a:lnTo>
                      <a:lnTo>
                        <a:pt x="89" y="12"/>
                      </a:lnTo>
                      <a:lnTo>
                        <a:pt x="96" y="14"/>
                      </a:lnTo>
                      <a:lnTo>
                        <a:pt x="103" y="15"/>
                      </a:lnTo>
                      <a:lnTo>
                        <a:pt x="111" y="17"/>
                      </a:lnTo>
                      <a:lnTo>
                        <a:pt x="112" y="16"/>
                      </a:lnTo>
                      <a:lnTo>
                        <a:pt x="113" y="16"/>
                      </a:lnTo>
                      <a:lnTo>
                        <a:pt x="113" y="15"/>
                      </a:lnTo>
                      <a:lnTo>
                        <a:pt x="112" y="14"/>
                      </a:lnTo>
                      <a:lnTo>
                        <a:pt x="111" y="14"/>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28" name="Freeform 161"/>
                <p:cNvSpPr>
                  <a:spLocks/>
                </p:cNvSpPr>
                <p:nvPr/>
              </p:nvSpPr>
              <p:spPr bwMode="auto">
                <a:xfrm>
                  <a:off x="810" y="2717"/>
                  <a:ext cx="23" cy="20"/>
                </a:xfrm>
                <a:custGeom>
                  <a:avLst/>
                  <a:gdLst>
                    <a:gd name="T0" fmla="*/ 22 w 23"/>
                    <a:gd name="T1" fmla="*/ 18 h 20"/>
                    <a:gd name="T2" fmla="*/ 21 w 23"/>
                    <a:gd name="T3" fmla="*/ 16 h 20"/>
                    <a:gd name="T4" fmla="*/ 21 w 23"/>
                    <a:gd name="T5" fmla="*/ 16 h 20"/>
                    <a:gd name="T6" fmla="*/ 21 w 23"/>
                    <a:gd name="T7" fmla="*/ 15 h 20"/>
                    <a:gd name="T8" fmla="*/ 21 w 23"/>
                    <a:gd name="T9" fmla="*/ 14 h 20"/>
                    <a:gd name="T10" fmla="*/ 21 w 23"/>
                    <a:gd name="T11" fmla="*/ 14 h 20"/>
                    <a:gd name="T12" fmla="*/ 21 w 23"/>
                    <a:gd name="T13" fmla="*/ 12 h 20"/>
                    <a:gd name="T14" fmla="*/ 20 w 23"/>
                    <a:gd name="T15" fmla="*/ 12 h 20"/>
                    <a:gd name="T16" fmla="*/ 20 w 23"/>
                    <a:gd name="T17" fmla="*/ 11 h 20"/>
                    <a:gd name="T18" fmla="*/ 19 w 23"/>
                    <a:gd name="T19" fmla="*/ 10 h 20"/>
                    <a:gd name="T20" fmla="*/ 19 w 23"/>
                    <a:gd name="T21" fmla="*/ 9 h 20"/>
                    <a:gd name="T22" fmla="*/ 19 w 23"/>
                    <a:gd name="T23" fmla="*/ 9 h 20"/>
                    <a:gd name="T24" fmla="*/ 15 w 23"/>
                    <a:gd name="T25" fmla="*/ 7 h 20"/>
                    <a:gd name="T26" fmla="*/ 14 w 23"/>
                    <a:gd name="T27" fmla="*/ 5 h 20"/>
                    <a:gd name="T28" fmla="*/ 12 w 23"/>
                    <a:gd name="T29" fmla="*/ 5 h 20"/>
                    <a:gd name="T30" fmla="*/ 10 w 23"/>
                    <a:gd name="T31" fmla="*/ 4 h 20"/>
                    <a:gd name="T32" fmla="*/ 9 w 23"/>
                    <a:gd name="T33" fmla="*/ 3 h 20"/>
                    <a:gd name="T34" fmla="*/ 7 w 23"/>
                    <a:gd name="T35" fmla="*/ 3 h 20"/>
                    <a:gd name="T36" fmla="*/ 6 w 23"/>
                    <a:gd name="T37" fmla="*/ 2 h 20"/>
                    <a:gd name="T38" fmla="*/ 4 w 23"/>
                    <a:gd name="T39" fmla="*/ 1 h 20"/>
                    <a:gd name="T40" fmla="*/ 2 w 23"/>
                    <a:gd name="T41" fmla="*/ 0 h 20"/>
                    <a:gd name="T42" fmla="*/ 1 w 23"/>
                    <a:gd name="T43" fmla="*/ 0 h 20"/>
                    <a:gd name="T44" fmla="*/ 1 w 23"/>
                    <a:gd name="T45" fmla="*/ 0 h 20"/>
                    <a:gd name="T46" fmla="*/ 1 w 23"/>
                    <a:gd name="T47" fmla="*/ 1 h 20"/>
                    <a:gd name="T48" fmla="*/ 0 w 23"/>
                    <a:gd name="T49" fmla="*/ 1 h 20"/>
                    <a:gd name="T50" fmla="*/ 0 w 23"/>
                    <a:gd name="T51" fmla="*/ 1 h 20"/>
                    <a:gd name="T52" fmla="*/ 1 w 23"/>
                    <a:gd name="T53" fmla="*/ 1 h 20"/>
                    <a:gd name="T54" fmla="*/ 1 w 23"/>
                    <a:gd name="T55" fmla="*/ 2 h 20"/>
                    <a:gd name="T56" fmla="*/ 1 w 23"/>
                    <a:gd name="T57" fmla="*/ 3 h 20"/>
                    <a:gd name="T58" fmla="*/ 2 w 23"/>
                    <a:gd name="T59" fmla="*/ 3 h 20"/>
                    <a:gd name="T60" fmla="*/ 3 w 23"/>
                    <a:gd name="T61" fmla="*/ 3 h 20"/>
                    <a:gd name="T62" fmla="*/ 5 w 23"/>
                    <a:gd name="T63" fmla="*/ 4 h 20"/>
                    <a:gd name="T64" fmla="*/ 6 w 23"/>
                    <a:gd name="T65" fmla="*/ 5 h 20"/>
                    <a:gd name="T66" fmla="*/ 8 w 23"/>
                    <a:gd name="T67" fmla="*/ 5 h 20"/>
                    <a:gd name="T68" fmla="*/ 9 w 23"/>
                    <a:gd name="T69" fmla="*/ 6 h 20"/>
                    <a:gd name="T70" fmla="*/ 10 w 23"/>
                    <a:gd name="T71" fmla="*/ 7 h 20"/>
                    <a:gd name="T72" fmla="*/ 11 w 23"/>
                    <a:gd name="T73" fmla="*/ 7 h 20"/>
                    <a:gd name="T74" fmla="*/ 17 w 23"/>
                    <a:gd name="T75" fmla="*/ 11 h 20"/>
                    <a:gd name="T76" fmla="*/ 17 w 23"/>
                    <a:gd name="T77" fmla="*/ 10 h 20"/>
                    <a:gd name="T78" fmla="*/ 18 w 23"/>
                    <a:gd name="T79" fmla="*/ 14 h 20"/>
                    <a:gd name="T80" fmla="*/ 18 w 23"/>
                    <a:gd name="T81" fmla="*/ 14 h 20"/>
                    <a:gd name="T82" fmla="*/ 18 w 23"/>
                    <a:gd name="T83" fmla="*/ 15 h 20"/>
                    <a:gd name="T84" fmla="*/ 19 w 23"/>
                    <a:gd name="T85" fmla="*/ 16 h 20"/>
                    <a:gd name="T86" fmla="*/ 19 w 23"/>
                    <a:gd name="T87" fmla="*/ 16 h 20"/>
                    <a:gd name="T88" fmla="*/ 19 w 23"/>
                    <a:gd name="T89" fmla="*/ 17 h 20"/>
                    <a:gd name="T90" fmla="*/ 19 w 23"/>
                    <a:gd name="T91" fmla="*/ 18 h 20"/>
                    <a:gd name="T92" fmla="*/ 19 w 23"/>
                    <a:gd name="T93" fmla="*/ 18 h 20"/>
                    <a:gd name="T94" fmla="*/ 19 w 23"/>
                    <a:gd name="T95" fmla="*/ 18 h 20"/>
                    <a:gd name="T96" fmla="*/ 19 w 23"/>
                    <a:gd name="T97" fmla="*/ 19 h 20"/>
                    <a:gd name="T98" fmla="*/ 20 w 23"/>
                    <a:gd name="T99" fmla="*/ 19 h 20"/>
                    <a:gd name="T100" fmla="*/ 21 w 23"/>
                    <a:gd name="T101" fmla="*/ 19 h 20"/>
                    <a:gd name="T102" fmla="*/ 21 w 23"/>
                    <a:gd name="T103" fmla="*/ 19 h 20"/>
                    <a:gd name="T104" fmla="*/ 21 w 23"/>
                    <a:gd name="T105" fmla="*/ 18 h 20"/>
                    <a:gd name="T106" fmla="*/ 22 w 23"/>
                    <a:gd name="T107" fmla="*/ 18 h 20"/>
                    <a:gd name="T108" fmla="*/ 22 w 23"/>
                    <a:gd name="T109" fmla="*/ 18 h 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
                    <a:gd name="T166" fmla="*/ 0 h 20"/>
                    <a:gd name="T167" fmla="*/ 23 w 23"/>
                    <a:gd name="T168" fmla="*/ 20 h 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 h="20">
                      <a:moveTo>
                        <a:pt x="22" y="18"/>
                      </a:moveTo>
                      <a:lnTo>
                        <a:pt x="21" y="16"/>
                      </a:lnTo>
                      <a:lnTo>
                        <a:pt x="21" y="15"/>
                      </a:lnTo>
                      <a:lnTo>
                        <a:pt x="21" y="14"/>
                      </a:lnTo>
                      <a:lnTo>
                        <a:pt x="21" y="12"/>
                      </a:lnTo>
                      <a:lnTo>
                        <a:pt x="20" y="12"/>
                      </a:lnTo>
                      <a:lnTo>
                        <a:pt x="20" y="11"/>
                      </a:lnTo>
                      <a:lnTo>
                        <a:pt x="19" y="10"/>
                      </a:lnTo>
                      <a:lnTo>
                        <a:pt x="19" y="9"/>
                      </a:lnTo>
                      <a:lnTo>
                        <a:pt x="15" y="7"/>
                      </a:lnTo>
                      <a:lnTo>
                        <a:pt x="14" y="5"/>
                      </a:lnTo>
                      <a:lnTo>
                        <a:pt x="12" y="5"/>
                      </a:lnTo>
                      <a:lnTo>
                        <a:pt x="10" y="4"/>
                      </a:lnTo>
                      <a:lnTo>
                        <a:pt x="9" y="3"/>
                      </a:lnTo>
                      <a:lnTo>
                        <a:pt x="7" y="3"/>
                      </a:lnTo>
                      <a:lnTo>
                        <a:pt x="6" y="2"/>
                      </a:lnTo>
                      <a:lnTo>
                        <a:pt x="4" y="1"/>
                      </a:lnTo>
                      <a:lnTo>
                        <a:pt x="2" y="0"/>
                      </a:lnTo>
                      <a:lnTo>
                        <a:pt x="1" y="0"/>
                      </a:lnTo>
                      <a:lnTo>
                        <a:pt x="1" y="1"/>
                      </a:lnTo>
                      <a:lnTo>
                        <a:pt x="0" y="1"/>
                      </a:lnTo>
                      <a:lnTo>
                        <a:pt x="1" y="1"/>
                      </a:lnTo>
                      <a:lnTo>
                        <a:pt x="1" y="2"/>
                      </a:lnTo>
                      <a:lnTo>
                        <a:pt x="1" y="3"/>
                      </a:lnTo>
                      <a:lnTo>
                        <a:pt x="2" y="3"/>
                      </a:lnTo>
                      <a:lnTo>
                        <a:pt x="3" y="3"/>
                      </a:lnTo>
                      <a:lnTo>
                        <a:pt x="5" y="4"/>
                      </a:lnTo>
                      <a:lnTo>
                        <a:pt x="6" y="5"/>
                      </a:lnTo>
                      <a:lnTo>
                        <a:pt x="8" y="5"/>
                      </a:lnTo>
                      <a:lnTo>
                        <a:pt x="9" y="6"/>
                      </a:lnTo>
                      <a:lnTo>
                        <a:pt x="10" y="7"/>
                      </a:lnTo>
                      <a:lnTo>
                        <a:pt x="11" y="7"/>
                      </a:lnTo>
                      <a:lnTo>
                        <a:pt x="17" y="11"/>
                      </a:lnTo>
                      <a:lnTo>
                        <a:pt x="17" y="10"/>
                      </a:lnTo>
                      <a:lnTo>
                        <a:pt x="18" y="14"/>
                      </a:lnTo>
                      <a:lnTo>
                        <a:pt x="18" y="15"/>
                      </a:lnTo>
                      <a:lnTo>
                        <a:pt x="19" y="16"/>
                      </a:lnTo>
                      <a:lnTo>
                        <a:pt x="19" y="17"/>
                      </a:lnTo>
                      <a:lnTo>
                        <a:pt x="19" y="18"/>
                      </a:lnTo>
                      <a:lnTo>
                        <a:pt x="19" y="19"/>
                      </a:lnTo>
                      <a:lnTo>
                        <a:pt x="20" y="19"/>
                      </a:lnTo>
                      <a:lnTo>
                        <a:pt x="21" y="19"/>
                      </a:lnTo>
                      <a:lnTo>
                        <a:pt x="21" y="18"/>
                      </a:lnTo>
                      <a:lnTo>
                        <a:pt x="22" y="18"/>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29" name="Freeform 162"/>
                <p:cNvSpPr>
                  <a:spLocks/>
                </p:cNvSpPr>
                <p:nvPr/>
              </p:nvSpPr>
              <p:spPr bwMode="auto">
                <a:xfrm>
                  <a:off x="833" y="2699"/>
                  <a:ext cx="83" cy="7"/>
                </a:xfrm>
                <a:custGeom>
                  <a:avLst/>
                  <a:gdLst>
                    <a:gd name="T0" fmla="*/ 74 w 83"/>
                    <a:gd name="T1" fmla="*/ 3 h 7"/>
                    <a:gd name="T2" fmla="*/ 61 w 83"/>
                    <a:gd name="T3" fmla="*/ 3 h 7"/>
                    <a:gd name="T4" fmla="*/ 46 w 83"/>
                    <a:gd name="T5" fmla="*/ 3 h 7"/>
                    <a:gd name="T6" fmla="*/ 32 w 83"/>
                    <a:gd name="T7" fmla="*/ 4 h 7"/>
                    <a:gd name="T8" fmla="*/ 24 w 83"/>
                    <a:gd name="T9" fmla="*/ 5 h 7"/>
                    <a:gd name="T10" fmla="*/ 23 w 83"/>
                    <a:gd name="T11" fmla="*/ 4 h 7"/>
                    <a:gd name="T12" fmla="*/ 21 w 83"/>
                    <a:gd name="T13" fmla="*/ 4 h 7"/>
                    <a:gd name="T14" fmla="*/ 18 w 83"/>
                    <a:gd name="T15" fmla="*/ 3 h 7"/>
                    <a:gd name="T16" fmla="*/ 18 w 83"/>
                    <a:gd name="T17" fmla="*/ 3 h 7"/>
                    <a:gd name="T18" fmla="*/ 16 w 83"/>
                    <a:gd name="T19" fmla="*/ 2 h 7"/>
                    <a:gd name="T20" fmla="*/ 15 w 83"/>
                    <a:gd name="T21" fmla="*/ 1 h 7"/>
                    <a:gd name="T22" fmla="*/ 10 w 83"/>
                    <a:gd name="T23" fmla="*/ 0 h 7"/>
                    <a:gd name="T24" fmla="*/ 7 w 83"/>
                    <a:gd name="T25" fmla="*/ 0 h 7"/>
                    <a:gd name="T26" fmla="*/ 4 w 83"/>
                    <a:gd name="T27" fmla="*/ 1 h 7"/>
                    <a:gd name="T28" fmla="*/ 3 w 83"/>
                    <a:gd name="T29" fmla="*/ 1 h 7"/>
                    <a:gd name="T30" fmla="*/ 1 w 83"/>
                    <a:gd name="T31" fmla="*/ 2 h 7"/>
                    <a:gd name="T32" fmla="*/ 0 w 83"/>
                    <a:gd name="T33" fmla="*/ 2 h 7"/>
                    <a:gd name="T34" fmla="*/ 0 w 83"/>
                    <a:gd name="T35" fmla="*/ 3 h 7"/>
                    <a:gd name="T36" fmla="*/ 2 w 83"/>
                    <a:gd name="T37" fmla="*/ 3 h 7"/>
                    <a:gd name="T38" fmla="*/ 2 w 83"/>
                    <a:gd name="T39" fmla="*/ 3 h 7"/>
                    <a:gd name="T40" fmla="*/ 4 w 83"/>
                    <a:gd name="T41" fmla="*/ 3 h 7"/>
                    <a:gd name="T42" fmla="*/ 5 w 83"/>
                    <a:gd name="T43" fmla="*/ 2 h 7"/>
                    <a:gd name="T44" fmla="*/ 6 w 83"/>
                    <a:gd name="T45" fmla="*/ 2 h 7"/>
                    <a:gd name="T46" fmla="*/ 13 w 83"/>
                    <a:gd name="T47" fmla="*/ 2 h 7"/>
                    <a:gd name="T48" fmla="*/ 14 w 83"/>
                    <a:gd name="T49" fmla="*/ 3 h 7"/>
                    <a:gd name="T50" fmla="*/ 16 w 83"/>
                    <a:gd name="T51" fmla="*/ 5 h 7"/>
                    <a:gd name="T52" fmla="*/ 17 w 83"/>
                    <a:gd name="T53" fmla="*/ 5 h 7"/>
                    <a:gd name="T54" fmla="*/ 21 w 83"/>
                    <a:gd name="T55" fmla="*/ 6 h 7"/>
                    <a:gd name="T56" fmla="*/ 22 w 83"/>
                    <a:gd name="T57" fmla="*/ 6 h 7"/>
                    <a:gd name="T58" fmla="*/ 23 w 83"/>
                    <a:gd name="T59" fmla="*/ 6 h 7"/>
                    <a:gd name="T60" fmla="*/ 25 w 83"/>
                    <a:gd name="T61" fmla="*/ 6 h 7"/>
                    <a:gd name="T62" fmla="*/ 39 w 83"/>
                    <a:gd name="T63" fmla="*/ 5 h 7"/>
                    <a:gd name="T64" fmla="*/ 53 w 83"/>
                    <a:gd name="T65" fmla="*/ 5 h 7"/>
                    <a:gd name="T66" fmla="*/ 66 w 83"/>
                    <a:gd name="T67" fmla="*/ 5 h 7"/>
                    <a:gd name="T68" fmla="*/ 79 w 83"/>
                    <a:gd name="T69" fmla="*/ 6 h 7"/>
                    <a:gd name="T70" fmla="*/ 81 w 83"/>
                    <a:gd name="T71" fmla="*/ 6 h 7"/>
                    <a:gd name="T72" fmla="*/ 82 w 83"/>
                    <a:gd name="T73" fmla="*/ 5 h 7"/>
                    <a:gd name="T74" fmla="*/ 81 w 83"/>
                    <a:gd name="T75" fmla="*/ 5 h 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7"/>
                    <a:gd name="T116" fmla="*/ 83 w 83"/>
                    <a:gd name="T117" fmla="*/ 7 h 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7">
                      <a:moveTo>
                        <a:pt x="81" y="4"/>
                      </a:moveTo>
                      <a:lnTo>
                        <a:pt x="74" y="3"/>
                      </a:lnTo>
                      <a:lnTo>
                        <a:pt x="68" y="3"/>
                      </a:lnTo>
                      <a:lnTo>
                        <a:pt x="61" y="3"/>
                      </a:lnTo>
                      <a:lnTo>
                        <a:pt x="53" y="3"/>
                      </a:lnTo>
                      <a:lnTo>
                        <a:pt x="46" y="3"/>
                      </a:lnTo>
                      <a:lnTo>
                        <a:pt x="39" y="4"/>
                      </a:lnTo>
                      <a:lnTo>
                        <a:pt x="32" y="4"/>
                      </a:lnTo>
                      <a:lnTo>
                        <a:pt x="25" y="5"/>
                      </a:lnTo>
                      <a:lnTo>
                        <a:pt x="24" y="5"/>
                      </a:lnTo>
                      <a:lnTo>
                        <a:pt x="24" y="4"/>
                      </a:lnTo>
                      <a:lnTo>
                        <a:pt x="23" y="4"/>
                      </a:lnTo>
                      <a:lnTo>
                        <a:pt x="22" y="4"/>
                      </a:lnTo>
                      <a:lnTo>
                        <a:pt x="21" y="4"/>
                      </a:lnTo>
                      <a:lnTo>
                        <a:pt x="21" y="3"/>
                      </a:lnTo>
                      <a:lnTo>
                        <a:pt x="18" y="3"/>
                      </a:lnTo>
                      <a:lnTo>
                        <a:pt x="19" y="3"/>
                      </a:lnTo>
                      <a:lnTo>
                        <a:pt x="18" y="3"/>
                      </a:lnTo>
                      <a:lnTo>
                        <a:pt x="16" y="2"/>
                      </a:lnTo>
                      <a:lnTo>
                        <a:pt x="16" y="1"/>
                      </a:lnTo>
                      <a:lnTo>
                        <a:pt x="15" y="1"/>
                      </a:lnTo>
                      <a:lnTo>
                        <a:pt x="11" y="0"/>
                      </a:lnTo>
                      <a:lnTo>
                        <a:pt x="10" y="0"/>
                      </a:lnTo>
                      <a:lnTo>
                        <a:pt x="8" y="0"/>
                      </a:lnTo>
                      <a:lnTo>
                        <a:pt x="7" y="0"/>
                      </a:lnTo>
                      <a:lnTo>
                        <a:pt x="6" y="0"/>
                      </a:lnTo>
                      <a:lnTo>
                        <a:pt x="4" y="1"/>
                      </a:lnTo>
                      <a:lnTo>
                        <a:pt x="3" y="1"/>
                      </a:lnTo>
                      <a:lnTo>
                        <a:pt x="1" y="1"/>
                      </a:lnTo>
                      <a:lnTo>
                        <a:pt x="1" y="2"/>
                      </a:lnTo>
                      <a:lnTo>
                        <a:pt x="0" y="2"/>
                      </a:lnTo>
                      <a:lnTo>
                        <a:pt x="0" y="3"/>
                      </a:lnTo>
                      <a:lnTo>
                        <a:pt x="1" y="3"/>
                      </a:lnTo>
                      <a:lnTo>
                        <a:pt x="2" y="3"/>
                      </a:lnTo>
                      <a:lnTo>
                        <a:pt x="3" y="3"/>
                      </a:lnTo>
                      <a:lnTo>
                        <a:pt x="4" y="3"/>
                      </a:lnTo>
                      <a:lnTo>
                        <a:pt x="4" y="2"/>
                      </a:lnTo>
                      <a:lnTo>
                        <a:pt x="5" y="2"/>
                      </a:lnTo>
                      <a:lnTo>
                        <a:pt x="6" y="2"/>
                      </a:lnTo>
                      <a:lnTo>
                        <a:pt x="7" y="2"/>
                      </a:lnTo>
                      <a:lnTo>
                        <a:pt x="13" y="2"/>
                      </a:lnTo>
                      <a:lnTo>
                        <a:pt x="12" y="2"/>
                      </a:lnTo>
                      <a:lnTo>
                        <a:pt x="14" y="3"/>
                      </a:lnTo>
                      <a:lnTo>
                        <a:pt x="14" y="4"/>
                      </a:lnTo>
                      <a:lnTo>
                        <a:pt x="16" y="5"/>
                      </a:lnTo>
                      <a:lnTo>
                        <a:pt x="17" y="5"/>
                      </a:lnTo>
                      <a:lnTo>
                        <a:pt x="21" y="5"/>
                      </a:lnTo>
                      <a:lnTo>
                        <a:pt x="21" y="6"/>
                      </a:lnTo>
                      <a:lnTo>
                        <a:pt x="22" y="6"/>
                      </a:lnTo>
                      <a:lnTo>
                        <a:pt x="23" y="6"/>
                      </a:lnTo>
                      <a:lnTo>
                        <a:pt x="24" y="6"/>
                      </a:lnTo>
                      <a:lnTo>
                        <a:pt x="25" y="6"/>
                      </a:lnTo>
                      <a:lnTo>
                        <a:pt x="32" y="6"/>
                      </a:lnTo>
                      <a:lnTo>
                        <a:pt x="39" y="5"/>
                      </a:lnTo>
                      <a:lnTo>
                        <a:pt x="45" y="5"/>
                      </a:lnTo>
                      <a:lnTo>
                        <a:pt x="53" y="5"/>
                      </a:lnTo>
                      <a:lnTo>
                        <a:pt x="60" y="5"/>
                      </a:lnTo>
                      <a:lnTo>
                        <a:pt x="66" y="5"/>
                      </a:lnTo>
                      <a:lnTo>
                        <a:pt x="73" y="5"/>
                      </a:lnTo>
                      <a:lnTo>
                        <a:pt x="79" y="6"/>
                      </a:lnTo>
                      <a:lnTo>
                        <a:pt x="80" y="6"/>
                      </a:lnTo>
                      <a:lnTo>
                        <a:pt x="81" y="6"/>
                      </a:lnTo>
                      <a:lnTo>
                        <a:pt x="82" y="5"/>
                      </a:lnTo>
                      <a:lnTo>
                        <a:pt x="81" y="5"/>
                      </a:lnTo>
                      <a:lnTo>
                        <a:pt x="81" y="4"/>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30" name="Freeform 163"/>
                <p:cNvSpPr>
                  <a:spLocks/>
                </p:cNvSpPr>
                <p:nvPr/>
              </p:nvSpPr>
              <p:spPr bwMode="auto">
                <a:xfrm>
                  <a:off x="901" y="2645"/>
                  <a:ext cx="16" cy="57"/>
                </a:xfrm>
                <a:custGeom>
                  <a:avLst/>
                  <a:gdLst>
                    <a:gd name="T0" fmla="*/ 9 w 16"/>
                    <a:gd name="T1" fmla="*/ 51 h 57"/>
                    <a:gd name="T2" fmla="*/ 7 w 16"/>
                    <a:gd name="T3" fmla="*/ 52 h 57"/>
                    <a:gd name="T4" fmla="*/ 6 w 16"/>
                    <a:gd name="T5" fmla="*/ 50 h 57"/>
                    <a:gd name="T6" fmla="*/ 5 w 16"/>
                    <a:gd name="T7" fmla="*/ 49 h 57"/>
                    <a:gd name="T8" fmla="*/ 5 w 16"/>
                    <a:gd name="T9" fmla="*/ 48 h 57"/>
                    <a:gd name="T10" fmla="*/ 5 w 16"/>
                    <a:gd name="T11" fmla="*/ 47 h 57"/>
                    <a:gd name="T12" fmla="*/ 4 w 16"/>
                    <a:gd name="T13" fmla="*/ 46 h 57"/>
                    <a:gd name="T14" fmla="*/ 3 w 16"/>
                    <a:gd name="T15" fmla="*/ 42 h 57"/>
                    <a:gd name="T16" fmla="*/ 4 w 16"/>
                    <a:gd name="T17" fmla="*/ 39 h 57"/>
                    <a:gd name="T18" fmla="*/ 7 w 16"/>
                    <a:gd name="T19" fmla="*/ 32 h 57"/>
                    <a:gd name="T20" fmla="*/ 11 w 16"/>
                    <a:gd name="T21" fmla="*/ 25 h 57"/>
                    <a:gd name="T22" fmla="*/ 13 w 16"/>
                    <a:gd name="T23" fmla="*/ 17 h 57"/>
                    <a:gd name="T24" fmla="*/ 14 w 16"/>
                    <a:gd name="T25" fmla="*/ 8 h 57"/>
                    <a:gd name="T26" fmla="*/ 14 w 16"/>
                    <a:gd name="T27" fmla="*/ 3 h 57"/>
                    <a:gd name="T28" fmla="*/ 13 w 16"/>
                    <a:gd name="T29" fmla="*/ 1 h 57"/>
                    <a:gd name="T30" fmla="*/ 12 w 16"/>
                    <a:gd name="T31" fmla="*/ 0 h 57"/>
                    <a:gd name="T32" fmla="*/ 10 w 16"/>
                    <a:gd name="T33" fmla="*/ 1 h 57"/>
                    <a:gd name="T34" fmla="*/ 8 w 16"/>
                    <a:gd name="T35" fmla="*/ 2 h 57"/>
                    <a:gd name="T36" fmla="*/ 7 w 16"/>
                    <a:gd name="T37" fmla="*/ 3 h 57"/>
                    <a:gd name="T38" fmla="*/ 5 w 16"/>
                    <a:gd name="T39" fmla="*/ 3 h 57"/>
                    <a:gd name="T40" fmla="*/ 4 w 16"/>
                    <a:gd name="T41" fmla="*/ 3 h 57"/>
                    <a:gd name="T42" fmla="*/ 4 w 16"/>
                    <a:gd name="T43" fmla="*/ 4 h 57"/>
                    <a:gd name="T44" fmla="*/ 4 w 16"/>
                    <a:gd name="T45" fmla="*/ 6 h 57"/>
                    <a:gd name="T46" fmla="*/ 5 w 16"/>
                    <a:gd name="T47" fmla="*/ 6 h 57"/>
                    <a:gd name="T48" fmla="*/ 7 w 16"/>
                    <a:gd name="T49" fmla="*/ 6 h 57"/>
                    <a:gd name="T50" fmla="*/ 8 w 16"/>
                    <a:gd name="T51" fmla="*/ 6 h 57"/>
                    <a:gd name="T52" fmla="*/ 11 w 16"/>
                    <a:gd name="T53" fmla="*/ 3 h 57"/>
                    <a:gd name="T54" fmla="*/ 12 w 16"/>
                    <a:gd name="T55" fmla="*/ 3 h 57"/>
                    <a:gd name="T56" fmla="*/ 11 w 16"/>
                    <a:gd name="T57" fmla="*/ 12 h 57"/>
                    <a:gd name="T58" fmla="*/ 10 w 16"/>
                    <a:gd name="T59" fmla="*/ 19 h 57"/>
                    <a:gd name="T60" fmla="*/ 8 w 16"/>
                    <a:gd name="T61" fmla="*/ 25 h 57"/>
                    <a:gd name="T62" fmla="*/ 5 w 16"/>
                    <a:gd name="T63" fmla="*/ 32 h 57"/>
                    <a:gd name="T64" fmla="*/ 1 w 16"/>
                    <a:gd name="T65" fmla="*/ 41 h 57"/>
                    <a:gd name="T66" fmla="*/ 1 w 16"/>
                    <a:gd name="T67" fmla="*/ 44 h 57"/>
                    <a:gd name="T68" fmla="*/ 1 w 16"/>
                    <a:gd name="T69" fmla="*/ 48 h 57"/>
                    <a:gd name="T70" fmla="*/ 6 w 16"/>
                    <a:gd name="T71" fmla="*/ 54 h 57"/>
                    <a:gd name="T72" fmla="*/ 10 w 16"/>
                    <a:gd name="T73" fmla="*/ 55 h 57"/>
                    <a:gd name="T74" fmla="*/ 11 w 16"/>
                    <a:gd name="T75" fmla="*/ 54 h 57"/>
                    <a:gd name="T76" fmla="*/ 11 w 16"/>
                    <a:gd name="T77" fmla="*/ 53 h 57"/>
                    <a:gd name="T78" fmla="*/ 11 w 16"/>
                    <a:gd name="T79" fmla="*/ 52 h 57"/>
                    <a:gd name="T80" fmla="*/ 10 w 16"/>
                    <a:gd name="T81" fmla="*/ 51 h 57"/>
                    <a:gd name="T82" fmla="*/ 10 w 16"/>
                    <a:gd name="T83" fmla="*/ 54 h 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
                    <a:gd name="T127" fmla="*/ 0 h 57"/>
                    <a:gd name="T128" fmla="*/ 16 w 16"/>
                    <a:gd name="T129" fmla="*/ 57 h 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 h="57">
                      <a:moveTo>
                        <a:pt x="10" y="54"/>
                      </a:moveTo>
                      <a:lnTo>
                        <a:pt x="9" y="51"/>
                      </a:lnTo>
                      <a:lnTo>
                        <a:pt x="6" y="52"/>
                      </a:lnTo>
                      <a:lnTo>
                        <a:pt x="7" y="52"/>
                      </a:lnTo>
                      <a:lnTo>
                        <a:pt x="7" y="51"/>
                      </a:lnTo>
                      <a:lnTo>
                        <a:pt x="6" y="50"/>
                      </a:lnTo>
                      <a:lnTo>
                        <a:pt x="6" y="49"/>
                      </a:lnTo>
                      <a:lnTo>
                        <a:pt x="5" y="49"/>
                      </a:lnTo>
                      <a:lnTo>
                        <a:pt x="5" y="48"/>
                      </a:lnTo>
                      <a:lnTo>
                        <a:pt x="5" y="47"/>
                      </a:lnTo>
                      <a:lnTo>
                        <a:pt x="3" y="45"/>
                      </a:lnTo>
                      <a:lnTo>
                        <a:pt x="4" y="46"/>
                      </a:lnTo>
                      <a:lnTo>
                        <a:pt x="3" y="43"/>
                      </a:lnTo>
                      <a:lnTo>
                        <a:pt x="3" y="42"/>
                      </a:lnTo>
                      <a:lnTo>
                        <a:pt x="2" y="42"/>
                      </a:lnTo>
                      <a:lnTo>
                        <a:pt x="4" y="39"/>
                      </a:lnTo>
                      <a:lnTo>
                        <a:pt x="5" y="36"/>
                      </a:lnTo>
                      <a:lnTo>
                        <a:pt x="7" y="32"/>
                      </a:lnTo>
                      <a:lnTo>
                        <a:pt x="9" y="29"/>
                      </a:lnTo>
                      <a:lnTo>
                        <a:pt x="11" y="25"/>
                      </a:lnTo>
                      <a:lnTo>
                        <a:pt x="12" y="21"/>
                      </a:lnTo>
                      <a:lnTo>
                        <a:pt x="13" y="17"/>
                      </a:lnTo>
                      <a:lnTo>
                        <a:pt x="14" y="13"/>
                      </a:lnTo>
                      <a:lnTo>
                        <a:pt x="14" y="8"/>
                      </a:lnTo>
                      <a:lnTo>
                        <a:pt x="15" y="3"/>
                      </a:lnTo>
                      <a:lnTo>
                        <a:pt x="14" y="3"/>
                      </a:lnTo>
                      <a:lnTo>
                        <a:pt x="14" y="2"/>
                      </a:lnTo>
                      <a:lnTo>
                        <a:pt x="13" y="1"/>
                      </a:lnTo>
                      <a:lnTo>
                        <a:pt x="13" y="0"/>
                      </a:lnTo>
                      <a:lnTo>
                        <a:pt x="12" y="0"/>
                      </a:lnTo>
                      <a:lnTo>
                        <a:pt x="11" y="1"/>
                      </a:lnTo>
                      <a:lnTo>
                        <a:pt x="10" y="1"/>
                      </a:lnTo>
                      <a:lnTo>
                        <a:pt x="9" y="2"/>
                      </a:lnTo>
                      <a:lnTo>
                        <a:pt x="8" y="2"/>
                      </a:lnTo>
                      <a:lnTo>
                        <a:pt x="7" y="3"/>
                      </a:lnTo>
                      <a:lnTo>
                        <a:pt x="6" y="3"/>
                      </a:lnTo>
                      <a:lnTo>
                        <a:pt x="5" y="3"/>
                      </a:lnTo>
                      <a:lnTo>
                        <a:pt x="4" y="3"/>
                      </a:lnTo>
                      <a:lnTo>
                        <a:pt x="4" y="4"/>
                      </a:lnTo>
                      <a:lnTo>
                        <a:pt x="4" y="5"/>
                      </a:lnTo>
                      <a:lnTo>
                        <a:pt x="4" y="6"/>
                      </a:lnTo>
                      <a:lnTo>
                        <a:pt x="5" y="6"/>
                      </a:lnTo>
                      <a:lnTo>
                        <a:pt x="6" y="6"/>
                      </a:lnTo>
                      <a:lnTo>
                        <a:pt x="7" y="6"/>
                      </a:lnTo>
                      <a:lnTo>
                        <a:pt x="8" y="6"/>
                      </a:lnTo>
                      <a:lnTo>
                        <a:pt x="13" y="3"/>
                      </a:lnTo>
                      <a:lnTo>
                        <a:pt x="11" y="3"/>
                      </a:lnTo>
                      <a:lnTo>
                        <a:pt x="13" y="5"/>
                      </a:lnTo>
                      <a:lnTo>
                        <a:pt x="12" y="3"/>
                      </a:lnTo>
                      <a:lnTo>
                        <a:pt x="11" y="8"/>
                      </a:lnTo>
                      <a:lnTo>
                        <a:pt x="11" y="12"/>
                      </a:lnTo>
                      <a:lnTo>
                        <a:pt x="11" y="15"/>
                      </a:lnTo>
                      <a:lnTo>
                        <a:pt x="10" y="19"/>
                      </a:lnTo>
                      <a:lnTo>
                        <a:pt x="9" y="22"/>
                      </a:lnTo>
                      <a:lnTo>
                        <a:pt x="8" y="25"/>
                      </a:lnTo>
                      <a:lnTo>
                        <a:pt x="6" y="29"/>
                      </a:lnTo>
                      <a:lnTo>
                        <a:pt x="5" y="32"/>
                      </a:lnTo>
                      <a:lnTo>
                        <a:pt x="3" y="35"/>
                      </a:lnTo>
                      <a:lnTo>
                        <a:pt x="1" y="41"/>
                      </a:lnTo>
                      <a:lnTo>
                        <a:pt x="0" y="42"/>
                      </a:lnTo>
                      <a:lnTo>
                        <a:pt x="1" y="44"/>
                      </a:lnTo>
                      <a:lnTo>
                        <a:pt x="1" y="47"/>
                      </a:lnTo>
                      <a:lnTo>
                        <a:pt x="1" y="48"/>
                      </a:lnTo>
                      <a:lnTo>
                        <a:pt x="4" y="51"/>
                      </a:lnTo>
                      <a:lnTo>
                        <a:pt x="6" y="54"/>
                      </a:lnTo>
                      <a:lnTo>
                        <a:pt x="10" y="56"/>
                      </a:lnTo>
                      <a:lnTo>
                        <a:pt x="10" y="55"/>
                      </a:lnTo>
                      <a:lnTo>
                        <a:pt x="10" y="54"/>
                      </a:lnTo>
                      <a:lnTo>
                        <a:pt x="11" y="54"/>
                      </a:lnTo>
                      <a:lnTo>
                        <a:pt x="11" y="53"/>
                      </a:lnTo>
                      <a:lnTo>
                        <a:pt x="11" y="52"/>
                      </a:lnTo>
                      <a:lnTo>
                        <a:pt x="11" y="51"/>
                      </a:lnTo>
                      <a:lnTo>
                        <a:pt x="10" y="51"/>
                      </a:lnTo>
                      <a:lnTo>
                        <a:pt x="10" y="54"/>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31" name="Freeform 164"/>
                <p:cNvSpPr>
                  <a:spLocks/>
                </p:cNvSpPr>
                <p:nvPr/>
              </p:nvSpPr>
              <p:spPr bwMode="auto">
                <a:xfrm>
                  <a:off x="812" y="2595"/>
                  <a:ext cx="95" cy="48"/>
                </a:xfrm>
                <a:custGeom>
                  <a:avLst/>
                  <a:gdLst>
                    <a:gd name="T0" fmla="*/ 89 w 95"/>
                    <a:gd name="T1" fmla="*/ 43 h 48"/>
                    <a:gd name="T2" fmla="*/ 85 w 95"/>
                    <a:gd name="T3" fmla="*/ 41 h 48"/>
                    <a:gd name="T4" fmla="*/ 80 w 95"/>
                    <a:gd name="T5" fmla="*/ 40 h 48"/>
                    <a:gd name="T6" fmla="*/ 76 w 95"/>
                    <a:gd name="T7" fmla="*/ 38 h 48"/>
                    <a:gd name="T8" fmla="*/ 70 w 95"/>
                    <a:gd name="T9" fmla="*/ 37 h 48"/>
                    <a:gd name="T10" fmla="*/ 62 w 95"/>
                    <a:gd name="T11" fmla="*/ 38 h 48"/>
                    <a:gd name="T12" fmla="*/ 54 w 95"/>
                    <a:gd name="T13" fmla="*/ 39 h 48"/>
                    <a:gd name="T14" fmla="*/ 46 w 95"/>
                    <a:gd name="T15" fmla="*/ 40 h 48"/>
                    <a:gd name="T16" fmla="*/ 41 w 95"/>
                    <a:gd name="T17" fmla="*/ 40 h 48"/>
                    <a:gd name="T18" fmla="*/ 42 w 95"/>
                    <a:gd name="T19" fmla="*/ 40 h 48"/>
                    <a:gd name="T20" fmla="*/ 41 w 95"/>
                    <a:gd name="T21" fmla="*/ 32 h 48"/>
                    <a:gd name="T22" fmla="*/ 38 w 95"/>
                    <a:gd name="T23" fmla="*/ 26 h 48"/>
                    <a:gd name="T24" fmla="*/ 34 w 95"/>
                    <a:gd name="T25" fmla="*/ 20 h 48"/>
                    <a:gd name="T26" fmla="*/ 29 w 95"/>
                    <a:gd name="T27" fmla="*/ 14 h 48"/>
                    <a:gd name="T28" fmla="*/ 29 w 95"/>
                    <a:gd name="T29" fmla="*/ 12 h 48"/>
                    <a:gd name="T30" fmla="*/ 26 w 95"/>
                    <a:gd name="T31" fmla="*/ 10 h 48"/>
                    <a:gd name="T32" fmla="*/ 21 w 95"/>
                    <a:gd name="T33" fmla="*/ 7 h 48"/>
                    <a:gd name="T34" fmla="*/ 14 w 95"/>
                    <a:gd name="T35" fmla="*/ 3 h 48"/>
                    <a:gd name="T36" fmla="*/ 9 w 95"/>
                    <a:gd name="T37" fmla="*/ 1 h 48"/>
                    <a:gd name="T38" fmla="*/ 3 w 95"/>
                    <a:gd name="T39" fmla="*/ 0 h 48"/>
                    <a:gd name="T40" fmla="*/ 1 w 95"/>
                    <a:gd name="T41" fmla="*/ 0 h 48"/>
                    <a:gd name="T42" fmla="*/ 0 w 95"/>
                    <a:gd name="T43" fmla="*/ 1 h 48"/>
                    <a:gd name="T44" fmla="*/ 0 w 95"/>
                    <a:gd name="T45" fmla="*/ 2 h 48"/>
                    <a:gd name="T46" fmla="*/ 2 w 95"/>
                    <a:gd name="T47" fmla="*/ 3 h 48"/>
                    <a:gd name="T48" fmla="*/ 6 w 95"/>
                    <a:gd name="T49" fmla="*/ 4 h 48"/>
                    <a:gd name="T50" fmla="*/ 11 w 95"/>
                    <a:gd name="T51" fmla="*/ 6 h 48"/>
                    <a:gd name="T52" fmla="*/ 15 w 95"/>
                    <a:gd name="T53" fmla="*/ 7 h 48"/>
                    <a:gd name="T54" fmla="*/ 19 w 95"/>
                    <a:gd name="T55" fmla="*/ 10 h 48"/>
                    <a:gd name="T56" fmla="*/ 25 w 95"/>
                    <a:gd name="T57" fmla="*/ 13 h 48"/>
                    <a:gd name="T58" fmla="*/ 30 w 95"/>
                    <a:gd name="T59" fmla="*/ 21 h 48"/>
                    <a:gd name="T60" fmla="*/ 33 w 95"/>
                    <a:gd name="T61" fmla="*/ 25 h 48"/>
                    <a:gd name="T62" fmla="*/ 35 w 95"/>
                    <a:gd name="T63" fmla="*/ 29 h 48"/>
                    <a:gd name="T64" fmla="*/ 37 w 95"/>
                    <a:gd name="T65" fmla="*/ 33 h 48"/>
                    <a:gd name="T66" fmla="*/ 39 w 95"/>
                    <a:gd name="T67" fmla="*/ 42 h 48"/>
                    <a:gd name="T68" fmla="*/ 40 w 95"/>
                    <a:gd name="T69" fmla="*/ 43 h 48"/>
                    <a:gd name="T70" fmla="*/ 44 w 95"/>
                    <a:gd name="T71" fmla="*/ 43 h 48"/>
                    <a:gd name="T72" fmla="*/ 57 w 95"/>
                    <a:gd name="T73" fmla="*/ 42 h 48"/>
                    <a:gd name="T74" fmla="*/ 69 w 95"/>
                    <a:gd name="T75" fmla="*/ 41 h 48"/>
                    <a:gd name="T76" fmla="*/ 80 w 95"/>
                    <a:gd name="T77" fmla="*/ 43 h 48"/>
                    <a:gd name="T78" fmla="*/ 91 w 95"/>
                    <a:gd name="T79" fmla="*/ 47 h 48"/>
                    <a:gd name="T80" fmla="*/ 92 w 95"/>
                    <a:gd name="T81" fmla="*/ 46 h 48"/>
                    <a:gd name="T82" fmla="*/ 93 w 95"/>
                    <a:gd name="T83" fmla="*/ 45 h 48"/>
                    <a:gd name="T84" fmla="*/ 94 w 95"/>
                    <a:gd name="T85" fmla="*/ 45 h 48"/>
                    <a:gd name="T86" fmla="*/ 93 w 95"/>
                    <a:gd name="T87" fmla="*/ 44 h 48"/>
                    <a:gd name="T88" fmla="*/ 92 w 95"/>
                    <a:gd name="T89" fmla="*/ 43 h 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5"/>
                    <a:gd name="T136" fmla="*/ 0 h 48"/>
                    <a:gd name="T137" fmla="*/ 95 w 95"/>
                    <a:gd name="T138" fmla="*/ 48 h 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5" h="48">
                      <a:moveTo>
                        <a:pt x="92" y="43"/>
                      </a:moveTo>
                      <a:lnTo>
                        <a:pt x="89" y="43"/>
                      </a:lnTo>
                      <a:lnTo>
                        <a:pt x="87" y="42"/>
                      </a:lnTo>
                      <a:lnTo>
                        <a:pt x="85" y="41"/>
                      </a:lnTo>
                      <a:lnTo>
                        <a:pt x="82" y="40"/>
                      </a:lnTo>
                      <a:lnTo>
                        <a:pt x="80" y="40"/>
                      </a:lnTo>
                      <a:lnTo>
                        <a:pt x="79" y="39"/>
                      </a:lnTo>
                      <a:lnTo>
                        <a:pt x="76" y="38"/>
                      </a:lnTo>
                      <a:lnTo>
                        <a:pt x="74" y="38"/>
                      </a:lnTo>
                      <a:lnTo>
                        <a:pt x="70" y="37"/>
                      </a:lnTo>
                      <a:lnTo>
                        <a:pt x="66" y="38"/>
                      </a:lnTo>
                      <a:lnTo>
                        <a:pt x="62" y="38"/>
                      </a:lnTo>
                      <a:lnTo>
                        <a:pt x="58" y="39"/>
                      </a:lnTo>
                      <a:lnTo>
                        <a:pt x="54" y="39"/>
                      </a:lnTo>
                      <a:lnTo>
                        <a:pt x="51" y="40"/>
                      </a:lnTo>
                      <a:lnTo>
                        <a:pt x="46" y="40"/>
                      </a:lnTo>
                      <a:lnTo>
                        <a:pt x="42" y="40"/>
                      </a:lnTo>
                      <a:lnTo>
                        <a:pt x="41" y="40"/>
                      </a:lnTo>
                      <a:lnTo>
                        <a:pt x="42" y="40"/>
                      </a:lnTo>
                      <a:lnTo>
                        <a:pt x="42" y="35"/>
                      </a:lnTo>
                      <a:lnTo>
                        <a:pt x="41" y="32"/>
                      </a:lnTo>
                      <a:lnTo>
                        <a:pt x="39" y="29"/>
                      </a:lnTo>
                      <a:lnTo>
                        <a:pt x="38" y="26"/>
                      </a:lnTo>
                      <a:lnTo>
                        <a:pt x="36" y="22"/>
                      </a:lnTo>
                      <a:lnTo>
                        <a:pt x="34" y="20"/>
                      </a:lnTo>
                      <a:lnTo>
                        <a:pt x="32" y="16"/>
                      </a:lnTo>
                      <a:lnTo>
                        <a:pt x="29" y="14"/>
                      </a:lnTo>
                      <a:lnTo>
                        <a:pt x="29" y="12"/>
                      </a:lnTo>
                      <a:lnTo>
                        <a:pt x="28" y="12"/>
                      </a:lnTo>
                      <a:lnTo>
                        <a:pt x="26" y="10"/>
                      </a:lnTo>
                      <a:lnTo>
                        <a:pt x="24" y="8"/>
                      </a:lnTo>
                      <a:lnTo>
                        <a:pt x="21" y="7"/>
                      </a:lnTo>
                      <a:lnTo>
                        <a:pt x="17" y="5"/>
                      </a:lnTo>
                      <a:lnTo>
                        <a:pt x="14" y="3"/>
                      </a:lnTo>
                      <a:lnTo>
                        <a:pt x="12" y="2"/>
                      </a:lnTo>
                      <a:lnTo>
                        <a:pt x="9" y="1"/>
                      </a:lnTo>
                      <a:lnTo>
                        <a:pt x="5" y="0"/>
                      </a:lnTo>
                      <a:lnTo>
                        <a:pt x="3" y="0"/>
                      </a:lnTo>
                      <a:lnTo>
                        <a:pt x="2" y="0"/>
                      </a:lnTo>
                      <a:lnTo>
                        <a:pt x="1" y="0"/>
                      </a:lnTo>
                      <a:lnTo>
                        <a:pt x="0" y="0"/>
                      </a:lnTo>
                      <a:lnTo>
                        <a:pt x="0" y="1"/>
                      </a:lnTo>
                      <a:lnTo>
                        <a:pt x="0" y="2"/>
                      </a:lnTo>
                      <a:lnTo>
                        <a:pt x="1" y="2"/>
                      </a:lnTo>
                      <a:lnTo>
                        <a:pt x="2" y="3"/>
                      </a:lnTo>
                      <a:lnTo>
                        <a:pt x="4" y="3"/>
                      </a:lnTo>
                      <a:lnTo>
                        <a:pt x="6" y="4"/>
                      </a:lnTo>
                      <a:lnTo>
                        <a:pt x="8" y="5"/>
                      </a:lnTo>
                      <a:lnTo>
                        <a:pt x="11" y="6"/>
                      </a:lnTo>
                      <a:lnTo>
                        <a:pt x="13" y="7"/>
                      </a:lnTo>
                      <a:lnTo>
                        <a:pt x="15" y="7"/>
                      </a:lnTo>
                      <a:lnTo>
                        <a:pt x="17" y="9"/>
                      </a:lnTo>
                      <a:lnTo>
                        <a:pt x="19" y="10"/>
                      </a:lnTo>
                      <a:lnTo>
                        <a:pt x="26" y="14"/>
                      </a:lnTo>
                      <a:lnTo>
                        <a:pt x="25" y="13"/>
                      </a:lnTo>
                      <a:lnTo>
                        <a:pt x="28" y="18"/>
                      </a:lnTo>
                      <a:lnTo>
                        <a:pt x="30" y="21"/>
                      </a:lnTo>
                      <a:lnTo>
                        <a:pt x="32" y="22"/>
                      </a:lnTo>
                      <a:lnTo>
                        <a:pt x="33" y="25"/>
                      </a:lnTo>
                      <a:lnTo>
                        <a:pt x="34" y="26"/>
                      </a:lnTo>
                      <a:lnTo>
                        <a:pt x="35" y="29"/>
                      </a:lnTo>
                      <a:lnTo>
                        <a:pt x="36" y="31"/>
                      </a:lnTo>
                      <a:lnTo>
                        <a:pt x="37" y="33"/>
                      </a:lnTo>
                      <a:lnTo>
                        <a:pt x="37" y="35"/>
                      </a:lnTo>
                      <a:lnTo>
                        <a:pt x="39" y="42"/>
                      </a:lnTo>
                      <a:lnTo>
                        <a:pt x="39" y="43"/>
                      </a:lnTo>
                      <a:lnTo>
                        <a:pt x="40" y="43"/>
                      </a:lnTo>
                      <a:lnTo>
                        <a:pt x="41" y="43"/>
                      </a:lnTo>
                      <a:lnTo>
                        <a:pt x="44" y="43"/>
                      </a:lnTo>
                      <a:lnTo>
                        <a:pt x="51" y="43"/>
                      </a:lnTo>
                      <a:lnTo>
                        <a:pt x="57" y="42"/>
                      </a:lnTo>
                      <a:lnTo>
                        <a:pt x="62" y="42"/>
                      </a:lnTo>
                      <a:lnTo>
                        <a:pt x="69" y="41"/>
                      </a:lnTo>
                      <a:lnTo>
                        <a:pt x="74" y="42"/>
                      </a:lnTo>
                      <a:lnTo>
                        <a:pt x="80" y="43"/>
                      </a:lnTo>
                      <a:lnTo>
                        <a:pt x="86" y="45"/>
                      </a:lnTo>
                      <a:lnTo>
                        <a:pt x="91" y="47"/>
                      </a:lnTo>
                      <a:lnTo>
                        <a:pt x="92" y="47"/>
                      </a:lnTo>
                      <a:lnTo>
                        <a:pt x="92" y="46"/>
                      </a:lnTo>
                      <a:lnTo>
                        <a:pt x="93" y="46"/>
                      </a:lnTo>
                      <a:lnTo>
                        <a:pt x="93" y="45"/>
                      </a:lnTo>
                      <a:lnTo>
                        <a:pt x="94" y="45"/>
                      </a:lnTo>
                      <a:lnTo>
                        <a:pt x="93" y="45"/>
                      </a:lnTo>
                      <a:lnTo>
                        <a:pt x="93" y="44"/>
                      </a:lnTo>
                      <a:lnTo>
                        <a:pt x="92" y="44"/>
                      </a:lnTo>
                      <a:lnTo>
                        <a:pt x="92" y="43"/>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32" name="Freeform 165"/>
                <p:cNvSpPr>
                  <a:spLocks/>
                </p:cNvSpPr>
                <p:nvPr/>
              </p:nvSpPr>
              <p:spPr bwMode="auto">
                <a:xfrm>
                  <a:off x="792" y="2631"/>
                  <a:ext cx="49" cy="2"/>
                </a:xfrm>
                <a:custGeom>
                  <a:avLst/>
                  <a:gdLst>
                    <a:gd name="T0" fmla="*/ 47 w 49"/>
                    <a:gd name="T1" fmla="*/ 1 h 2"/>
                    <a:gd name="T2" fmla="*/ 46 w 49"/>
                    <a:gd name="T3" fmla="*/ 0 h 2"/>
                    <a:gd name="T4" fmla="*/ 46 w 49"/>
                    <a:gd name="T5" fmla="*/ 0 h 2"/>
                    <a:gd name="T6" fmla="*/ 45 w 49"/>
                    <a:gd name="T7" fmla="*/ 0 h 2"/>
                    <a:gd name="T8" fmla="*/ 43 w 49"/>
                    <a:gd name="T9" fmla="*/ 0 h 2"/>
                    <a:gd name="T10" fmla="*/ 42 w 49"/>
                    <a:gd name="T11" fmla="*/ 0 h 2"/>
                    <a:gd name="T12" fmla="*/ 41 w 49"/>
                    <a:gd name="T13" fmla="*/ 0 h 2"/>
                    <a:gd name="T14" fmla="*/ 41 w 49"/>
                    <a:gd name="T15" fmla="*/ 0 h 2"/>
                    <a:gd name="T16" fmla="*/ 39 w 49"/>
                    <a:gd name="T17" fmla="*/ 0 h 2"/>
                    <a:gd name="T18" fmla="*/ 35 w 49"/>
                    <a:gd name="T19" fmla="*/ 0 h 2"/>
                    <a:gd name="T20" fmla="*/ 30 w 49"/>
                    <a:gd name="T21" fmla="*/ 0 h 2"/>
                    <a:gd name="T22" fmla="*/ 26 w 49"/>
                    <a:gd name="T23" fmla="*/ 0 h 2"/>
                    <a:gd name="T24" fmla="*/ 21 w 49"/>
                    <a:gd name="T25" fmla="*/ 1 h 2"/>
                    <a:gd name="T26" fmla="*/ 16 w 49"/>
                    <a:gd name="T27" fmla="*/ 1 h 2"/>
                    <a:gd name="T28" fmla="*/ 12 w 49"/>
                    <a:gd name="T29" fmla="*/ 1 h 2"/>
                    <a:gd name="T30" fmla="*/ 7 w 49"/>
                    <a:gd name="T31" fmla="*/ 0 h 2"/>
                    <a:gd name="T32" fmla="*/ 3 w 49"/>
                    <a:gd name="T33" fmla="*/ 0 h 2"/>
                    <a:gd name="T34" fmla="*/ 2 w 49"/>
                    <a:gd name="T35" fmla="*/ 0 h 2"/>
                    <a:gd name="T36" fmla="*/ 2 w 49"/>
                    <a:gd name="T37" fmla="*/ 0 h 2"/>
                    <a:gd name="T38" fmla="*/ 1 w 49"/>
                    <a:gd name="T39" fmla="*/ 0 h 2"/>
                    <a:gd name="T40" fmla="*/ 0 w 49"/>
                    <a:gd name="T41" fmla="*/ 0 h 2"/>
                    <a:gd name="T42" fmla="*/ 0 w 49"/>
                    <a:gd name="T43" fmla="*/ 0 h 2"/>
                    <a:gd name="T44" fmla="*/ 0 w 49"/>
                    <a:gd name="T45" fmla="*/ 0 h 2"/>
                    <a:gd name="T46" fmla="*/ 1 w 49"/>
                    <a:gd name="T47" fmla="*/ 0 h 2"/>
                    <a:gd name="T48" fmla="*/ 4 w 49"/>
                    <a:gd name="T49" fmla="*/ 1 h 2"/>
                    <a:gd name="T50" fmla="*/ 9 w 49"/>
                    <a:gd name="T51" fmla="*/ 1 h 2"/>
                    <a:gd name="T52" fmla="*/ 14 w 49"/>
                    <a:gd name="T53" fmla="*/ 1 h 2"/>
                    <a:gd name="T54" fmla="*/ 19 w 49"/>
                    <a:gd name="T55" fmla="*/ 1 h 2"/>
                    <a:gd name="T56" fmla="*/ 24 w 49"/>
                    <a:gd name="T57" fmla="*/ 1 h 2"/>
                    <a:gd name="T58" fmla="*/ 29 w 49"/>
                    <a:gd name="T59" fmla="*/ 1 h 2"/>
                    <a:gd name="T60" fmla="*/ 35 w 49"/>
                    <a:gd name="T61" fmla="*/ 1 h 2"/>
                    <a:gd name="T62" fmla="*/ 40 w 49"/>
                    <a:gd name="T63" fmla="*/ 0 h 2"/>
                    <a:gd name="T64" fmla="*/ 41 w 49"/>
                    <a:gd name="T65" fmla="*/ 0 h 2"/>
                    <a:gd name="T66" fmla="*/ 41 w 49"/>
                    <a:gd name="T67" fmla="*/ 1 h 2"/>
                    <a:gd name="T68" fmla="*/ 42 w 49"/>
                    <a:gd name="T69" fmla="*/ 1 h 2"/>
                    <a:gd name="T70" fmla="*/ 43 w 49"/>
                    <a:gd name="T71" fmla="*/ 1 h 2"/>
                    <a:gd name="T72" fmla="*/ 44 w 49"/>
                    <a:gd name="T73" fmla="*/ 1 h 2"/>
                    <a:gd name="T74" fmla="*/ 45 w 49"/>
                    <a:gd name="T75" fmla="*/ 1 h 2"/>
                    <a:gd name="T76" fmla="*/ 46 w 49"/>
                    <a:gd name="T77" fmla="*/ 1 h 2"/>
                    <a:gd name="T78" fmla="*/ 46 w 49"/>
                    <a:gd name="T79" fmla="*/ 1 h 2"/>
                    <a:gd name="T80" fmla="*/ 47 w 49"/>
                    <a:gd name="T81" fmla="*/ 1 h 2"/>
                    <a:gd name="T82" fmla="*/ 47 w 49"/>
                    <a:gd name="T83" fmla="*/ 1 h 2"/>
                    <a:gd name="T84" fmla="*/ 48 w 49"/>
                    <a:gd name="T85" fmla="*/ 1 h 2"/>
                    <a:gd name="T86" fmla="*/ 48 w 49"/>
                    <a:gd name="T87" fmla="*/ 1 h 2"/>
                    <a:gd name="T88" fmla="*/ 48 w 49"/>
                    <a:gd name="T89" fmla="*/ 1 h 2"/>
                    <a:gd name="T90" fmla="*/ 47 w 49"/>
                    <a:gd name="T91" fmla="*/ 1 h 2"/>
                    <a:gd name="T92" fmla="*/ 47 w 49"/>
                    <a:gd name="T93" fmla="*/ 1 h 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9"/>
                    <a:gd name="T142" fmla="*/ 0 h 2"/>
                    <a:gd name="T143" fmla="*/ 49 w 49"/>
                    <a:gd name="T144" fmla="*/ 2 h 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9" h="2">
                      <a:moveTo>
                        <a:pt x="47" y="1"/>
                      </a:moveTo>
                      <a:lnTo>
                        <a:pt x="46" y="0"/>
                      </a:lnTo>
                      <a:lnTo>
                        <a:pt x="45" y="0"/>
                      </a:lnTo>
                      <a:lnTo>
                        <a:pt x="43" y="0"/>
                      </a:lnTo>
                      <a:lnTo>
                        <a:pt x="42" y="0"/>
                      </a:lnTo>
                      <a:lnTo>
                        <a:pt x="41" y="0"/>
                      </a:lnTo>
                      <a:lnTo>
                        <a:pt x="39" y="0"/>
                      </a:lnTo>
                      <a:lnTo>
                        <a:pt x="35" y="0"/>
                      </a:lnTo>
                      <a:lnTo>
                        <a:pt x="30" y="0"/>
                      </a:lnTo>
                      <a:lnTo>
                        <a:pt x="26" y="0"/>
                      </a:lnTo>
                      <a:lnTo>
                        <a:pt x="21" y="1"/>
                      </a:lnTo>
                      <a:lnTo>
                        <a:pt x="16" y="1"/>
                      </a:lnTo>
                      <a:lnTo>
                        <a:pt x="12" y="1"/>
                      </a:lnTo>
                      <a:lnTo>
                        <a:pt x="7" y="0"/>
                      </a:lnTo>
                      <a:lnTo>
                        <a:pt x="3" y="0"/>
                      </a:lnTo>
                      <a:lnTo>
                        <a:pt x="2" y="0"/>
                      </a:lnTo>
                      <a:lnTo>
                        <a:pt x="1" y="0"/>
                      </a:lnTo>
                      <a:lnTo>
                        <a:pt x="0" y="0"/>
                      </a:lnTo>
                      <a:lnTo>
                        <a:pt x="1" y="0"/>
                      </a:lnTo>
                      <a:lnTo>
                        <a:pt x="4" y="1"/>
                      </a:lnTo>
                      <a:lnTo>
                        <a:pt x="9" y="1"/>
                      </a:lnTo>
                      <a:lnTo>
                        <a:pt x="14" y="1"/>
                      </a:lnTo>
                      <a:lnTo>
                        <a:pt x="19" y="1"/>
                      </a:lnTo>
                      <a:lnTo>
                        <a:pt x="24" y="1"/>
                      </a:lnTo>
                      <a:lnTo>
                        <a:pt x="29" y="1"/>
                      </a:lnTo>
                      <a:lnTo>
                        <a:pt x="35" y="1"/>
                      </a:lnTo>
                      <a:lnTo>
                        <a:pt x="40" y="0"/>
                      </a:lnTo>
                      <a:lnTo>
                        <a:pt x="41" y="0"/>
                      </a:lnTo>
                      <a:lnTo>
                        <a:pt x="41" y="1"/>
                      </a:lnTo>
                      <a:lnTo>
                        <a:pt x="42" y="1"/>
                      </a:lnTo>
                      <a:lnTo>
                        <a:pt x="43" y="1"/>
                      </a:lnTo>
                      <a:lnTo>
                        <a:pt x="44" y="1"/>
                      </a:lnTo>
                      <a:lnTo>
                        <a:pt x="45" y="1"/>
                      </a:lnTo>
                      <a:lnTo>
                        <a:pt x="46" y="1"/>
                      </a:lnTo>
                      <a:lnTo>
                        <a:pt x="47" y="1"/>
                      </a:lnTo>
                      <a:lnTo>
                        <a:pt x="48" y="1"/>
                      </a:lnTo>
                      <a:lnTo>
                        <a:pt x="47" y="1"/>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33" name="Freeform 166"/>
                <p:cNvSpPr>
                  <a:spLocks/>
                </p:cNvSpPr>
                <p:nvPr/>
              </p:nvSpPr>
              <p:spPr bwMode="auto">
                <a:xfrm>
                  <a:off x="828" y="2536"/>
                  <a:ext cx="21" cy="47"/>
                </a:xfrm>
                <a:custGeom>
                  <a:avLst/>
                  <a:gdLst>
                    <a:gd name="T0" fmla="*/ 20 w 21"/>
                    <a:gd name="T1" fmla="*/ 44 h 47"/>
                    <a:gd name="T2" fmla="*/ 20 w 21"/>
                    <a:gd name="T3" fmla="*/ 41 h 47"/>
                    <a:gd name="T4" fmla="*/ 19 w 21"/>
                    <a:gd name="T5" fmla="*/ 38 h 47"/>
                    <a:gd name="T6" fmla="*/ 18 w 21"/>
                    <a:gd name="T7" fmla="*/ 35 h 47"/>
                    <a:gd name="T8" fmla="*/ 17 w 21"/>
                    <a:gd name="T9" fmla="*/ 32 h 47"/>
                    <a:gd name="T10" fmla="*/ 16 w 21"/>
                    <a:gd name="T11" fmla="*/ 29 h 47"/>
                    <a:gd name="T12" fmla="*/ 15 w 21"/>
                    <a:gd name="T13" fmla="*/ 26 h 47"/>
                    <a:gd name="T14" fmla="*/ 13 w 21"/>
                    <a:gd name="T15" fmla="*/ 24 h 47"/>
                    <a:gd name="T16" fmla="*/ 11 w 21"/>
                    <a:gd name="T17" fmla="*/ 21 h 47"/>
                    <a:gd name="T18" fmla="*/ 8 w 21"/>
                    <a:gd name="T19" fmla="*/ 19 h 47"/>
                    <a:gd name="T20" fmla="*/ 8 w 21"/>
                    <a:gd name="T21" fmla="*/ 20 h 47"/>
                    <a:gd name="T22" fmla="*/ 7 w 21"/>
                    <a:gd name="T23" fmla="*/ 17 h 47"/>
                    <a:gd name="T24" fmla="*/ 6 w 21"/>
                    <a:gd name="T25" fmla="*/ 16 h 47"/>
                    <a:gd name="T26" fmla="*/ 5 w 21"/>
                    <a:gd name="T27" fmla="*/ 14 h 47"/>
                    <a:gd name="T28" fmla="*/ 4 w 21"/>
                    <a:gd name="T29" fmla="*/ 12 h 47"/>
                    <a:gd name="T30" fmla="*/ 3 w 21"/>
                    <a:gd name="T31" fmla="*/ 10 h 47"/>
                    <a:gd name="T32" fmla="*/ 3 w 21"/>
                    <a:gd name="T33" fmla="*/ 8 h 47"/>
                    <a:gd name="T34" fmla="*/ 2 w 21"/>
                    <a:gd name="T35" fmla="*/ 6 h 47"/>
                    <a:gd name="T36" fmla="*/ 3 w 21"/>
                    <a:gd name="T37" fmla="*/ 4 h 47"/>
                    <a:gd name="T38" fmla="*/ 3 w 21"/>
                    <a:gd name="T39" fmla="*/ 2 h 47"/>
                    <a:gd name="T40" fmla="*/ 3 w 21"/>
                    <a:gd name="T41" fmla="*/ 2 h 47"/>
                    <a:gd name="T42" fmla="*/ 3 w 21"/>
                    <a:gd name="T43" fmla="*/ 1 h 47"/>
                    <a:gd name="T44" fmla="*/ 3 w 21"/>
                    <a:gd name="T45" fmla="*/ 1 h 47"/>
                    <a:gd name="T46" fmla="*/ 3 w 21"/>
                    <a:gd name="T47" fmla="*/ 0 h 47"/>
                    <a:gd name="T48" fmla="*/ 2 w 21"/>
                    <a:gd name="T49" fmla="*/ 0 h 47"/>
                    <a:gd name="T50" fmla="*/ 1 w 21"/>
                    <a:gd name="T51" fmla="*/ 0 h 47"/>
                    <a:gd name="T52" fmla="*/ 1 w 21"/>
                    <a:gd name="T53" fmla="*/ 1 h 47"/>
                    <a:gd name="T54" fmla="*/ 0 w 21"/>
                    <a:gd name="T55" fmla="*/ 2 h 47"/>
                    <a:gd name="T56" fmla="*/ 0 w 21"/>
                    <a:gd name="T57" fmla="*/ 4 h 47"/>
                    <a:gd name="T58" fmla="*/ 0 w 21"/>
                    <a:gd name="T59" fmla="*/ 6 h 47"/>
                    <a:gd name="T60" fmla="*/ 0 w 21"/>
                    <a:gd name="T61" fmla="*/ 7 h 47"/>
                    <a:gd name="T62" fmla="*/ 0 w 21"/>
                    <a:gd name="T63" fmla="*/ 9 h 47"/>
                    <a:gd name="T64" fmla="*/ 1 w 21"/>
                    <a:gd name="T65" fmla="*/ 11 h 47"/>
                    <a:gd name="T66" fmla="*/ 1 w 21"/>
                    <a:gd name="T67" fmla="*/ 12 h 47"/>
                    <a:gd name="T68" fmla="*/ 1 w 21"/>
                    <a:gd name="T69" fmla="*/ 13 h 47"/>
                    <a:gd name="T70" fmla="*/ 6 w 21"/>
                    <a:gd name="T71" fmla="*/ 21 h 47"/>
                    <a:gd name="T72" fmla="*/ 6 w 21"/>
                    <a:gd name="T73" fmla="*/ 22 h 47"/>
                    <a:gd name="T74" fmla="*/ 7 w 21"/>
                    <a:gd name="T75" fmla="*/ 22 h 47"/>
                    <a:gd name="T76" fmla="*/ 9 w 21"/>
                    <a:gd name="T77" fmla="*/ 24 h 47"/>
                    <a:gd name="T78" fmla="*/ 11 w 21"/>
                    <a:gd name="T79" fmla="*/ 26 h 47"/>
                    <a:gd name="T80" fmla="*/ 12 w 21"/>
                    <a:gd name="T81" fmla="*/ 28 h 47"/>
                    <a:gd name="T82" fmla="*/ 13 w 21"/>
                    <a:gd name="T83" fmla="*/ 30 h 47"/>
                    <a:gd name="T84" fmla="*/ 15 w 21"/>
                    <a:gd name="T85" fmla="*/ 34 h 47"/>
                    <a:gd name="T86" fmla="*/ 16 w 21"/>
                    <a:gd name="T87" fmla="*/ 36 h 47"/>
                    <a:gd name="T88" fmla="*/ 17 w 21"/>
                    <a:gd name="T89" fmla="*/ 39 h 47"/>
                    <a:gd name="T90" fmla="*/ 17 w 21"/>
                    <a:gd name="T91" fmla="*/ 42 h 47"/>
                    <a:gd name="T92" fmla="*/ 17 w 21"/>
                    <a:gd name="T93" fmla="*/ 45 h 47"/>
                    <a:gd name="T94" fmla="*/ 17 w 21"/>
                    <a:gd name="T95" fmla="*/ 46 h 47"/>
                    <a:gd name="T96" fmla="*/ 18 w 21"/>
                    <a:gd name="T97" fmla="*/ 46 h 47"/>
                    <a:gd name="T98" fmla="*/ 19 w 21"/>
                    <a:gd name="T99" fmla="*/ 46 h 47"/>
                    <a:gd name="T100" fmla="*/ 19 w 21"/>
                    <a:gd name="T101" fmla="*/ 46 h 47"/>
                    <a:gd name="T102" fmla="*/ 20 w 21"/>
                    <a:gd name="T103" fmla="*/ 45 h 47"/>
                    <a:gd name="T104" fmla="*/ 20 w 21"/>
                    <a:gd name="T105" fmla="*/ 44 h 4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
                    <a:gd name="T160" fmla="*/ 0 h 47"/>
                    <a:gd name="T161" fmla="*/ 21 w 21"/>
                    <a:gd name="T162" fmla="*/ 47 h 4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 h="47">
                      <a:moveTo>
                        <a:pt x="20" y="44"/>
                      </a:moveTo>
                      <a:lnTo>
                        <a:pt x="20" y="41"/>
                      </a:lnTo>
                      <a:lnTo>
                        <a:pt x="19" y="38"/>
                      </a:lnTo>
                      <a:lnTo>
                        <a:pt x="18" y="35"/>
                      </a:lnTo>
                      <a:lnTo>
                        <a:pt x="17" y="32"/>
                      </a:lnTo>
                      <a:lnTo>
                        <a:pt x="16" y="29"/>
                      </a:lnTo>
                      <a:lnTo>
                        <a:pt x="15" y="26"/>
                      </a:lnTo>
                      <a:lnTo>
                        <a:pt x="13" y="24"/>
                      </a:lnTo>
                      <a:lnTo>
                        <a:pt x="11" y="21"/>
                      </a:lnTo>
                      <a:lnTo>
                        <a:pt x="8" y="19"/>
                      </a:lnTo>
                      <a:lnTo>
                        <a:pt x="8" y="20"/>
                      </a:lnTo>
                      <a:lnTo>
                        <a:pt x="7" y="17"/>
                      </a:lnTo>
                      <a:lnTo>
                        <a:pt x="6" y="16"/>
                      </a:lnTo>
                      <a:lnTo>
                        <a:pt x="5" y="14"/>
                      </a:lnTo>
                      <a:lnTo>
                        <a:pt x="4" y="12"/>
                      </a:lnTo>
                      <a:lnTo>
                        <a:pt x="3" y="10"/>
                      </a:lnTo>
                      <a:lnTo>
                        <a:pt x="3" y="8"/>
                      </a:lnTo>
                      <a:lnTo>
                        <a:pt x="2" y="6"/>
                      </a:lnTo>
                      <a:lnTo>
                        <a:pt x="3" y="4"/>
                      </a:lnTo>
                      <a:lnTo>
                        <a:pt x="3" y="2"/>
                      </a:lnTo>
                      <a:lnTo>
                        <a:pt x="3" y="1"/>
                      </a:lnTo>
                      <a:lnTo>
                        <a:pt x="3" y="0"/>
                      </a:lnTo>
                      <a:lnTo>
                        <a:pt x="2" y="0"/>
                      </a:lnTo>
                      <a:lnTo>
                        <a:pt x="1" y="0"/>
                      </a:lnTo>
                      <a:lnTo>
                        <a:pt x="1" y="1"/>
                      </a:lnTo>
                      <a:lnTo>
                        <a:pt x="0" y="2"/>
                      </a:lnTo>
                      <a:lnTo>
                        <a:pt x="0" y="4"/>
                      </a:lnTo>
                      <a:lnTo>
                        <a:pt x="0" y="6"/>
                      </a:lnTo>
                      <a:lnTo>
                        <a:pt x="0" y="7"/>
                      </a:lnTo>
                      <a:lnTo>
                        <a:pt x="0" y="9"/>
                      </a:lnTo>
                      <a:lnTo>
                        <a:pt x="1" y="11"/>
                      </a:lnTo>
                      <a:lnTo>
                        <a:pt x="1" y="12"/>
                      </a:lnTo>
                      <a:lnTo>
                        <a:pt x="1" y="13"/>
                      </a:lnTo>
                      <a:lnTo>
                        <a:pt x="6" y="21"/>
                      </a:lnTo>
                      <a:lnTo>
                        <a:pt x="6" y="22"/>
                      </a:lnTo>
                      <a:lnTo>
                        <a:pt x="7" y="22"/>
                      </a:lnTo>
                      <a:lnTo>
                        <a:pt x="9" y="24"/>
                      </a:lnTo>
                      <a:lnTo>
                        <a:pt x="11" y="26"/>
                      </a:lnTo>
                      <a:lnTo>
                        <a:pt x="12" y="28"/>
                      </a:lnTo>
                      <a:lnTo>
                        <a:pt x="13" y="30"/>
                      </a:lnTo>
                      <a:lnTo>
                        <a:pt x="15" y="34"/>
                      </a:lnTo>
                      <a:lnTo>
                        <a:pt x="16" y="36"/>
                      </a:lnTo>
                      <a:lnTo>
                        <a:pt x="17" y="39"/>
                      </a:lnTo>
                      <a:lnTo>
                        <a:pt x="17" y="42"/>
                      </a:lnTo>
                      <a:lnTo>
                        <a:pt x="17" y="45"/>
                      </a:lnTo>
                      <a:lnTo>
                        <a:pt x="17" y="46"/>
                      </a:lnTo>
                      <a:lnTo>
                        <a:pt x="18" y="46"/>
                      </a:lnTo>
                      <a:lnTo>
                        <a:pt x="19" y="46"/>
                      </a:lnTo>
                      <a:lnTo>
                        <a:pt x="20" y="45"/>
                      </a:lnTo>
                      <a:lnTo>
                        <a:pt x="20" y="44"/>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34" name="Freeform 167"/>
                <p:cNvSpPr>
                  <a:spLocks/>
                </p:cNvSpPr>
                <p:nvPr/>
              </p:nvSpPr>
              <p:spPr bwMode="auto">
                <a:xfrm>
                  <a:off x="823" y="2578"/>
                  <a:ext cx="10" cy="14"/>
                </a:xfrm>
                <a:custGeom>
                  <a:avLst/>
                  <a:gdLst>
                    <a:gd name="T0" fmla="*/ 9 w 10"/>
                    <a:gd name="T1" fmla="*/ 11 h 14"/>
                    <a:gd name="T2" fmla="*/ 8 w 10"/>
                    <a:gd name="T3" fmla="*/ 10 h 14"/>
                    <a:gd name="T4" fmla="*/ 7 w 10"/>
                    <a:gd name="T5" fmla="*/ 8 h 14"/>
                    <a:gd name="T6" fmla="*/ 6 w 10"/>
                    <a:gd name="T7" fmla="*/ 7 h 14"/>
                    <a:gd name="T8" fmla="*/ 5 w 10"/>
                    <a:gd name="T9" fmla="*/ 5 h 14"/>
                    <a:gd name="T10" fmla="*/ 5 w 10"/>
                    <a:gd name="T11" fmla="*/ 4 h 14"/>
                    <a:gd name="T12" fmla="*/ 4 w 10"/>
                    <a:gd name="T13" fmla="*/ 2 h 14"/>
                    <a:gd name="T14" fmla="*/ 3 w 10"/>
                    <a:gd name="T15" fmla="*/ 1 h 14"/>
                    <a:gd name="T16" fmla="*/ 1 w 10"/>
                    <a:gd name="T17" fmla="*/ 0 h 14"/>
                    <a:gd name="T18" fmla="*/ 1 w 10"/>
                    <a:gd name="T19" fmla="*/ 1 h 14"/>
                    <a:gd name="T20" fmla="*/ 1 w 10"/>
                    <a:gd name="T21" fmla="*/ 1 h 14"/>
                    <a:gd name="T22" fmla="*/ 0 w 10"/>
                    <a:gd name="T23" fmla="*/ 1 h 14"/>
                    <a:gd name="T24" fmla="*/ 0 w 10"/>
                    <a:gd name="T25" fmla="*/ 1 h 14"/>
                    <a:gd name="T26" fmla="*/ 0 w 10"/>
                    <a:gd name="T27" fmla="*/ 1 h 14"/>
                    <a:gd name="T28" fmla="*/ 0 w 10"/>
                    <a:gd name="T29" fmla="*/ 2 h 14"/>
                    <a:gd name="T30" fmla="*/ 0 w 10"/>
                    <a:gd name="T31" fmla="*/ 2 h 14"/>
                    <a:gd name="T32" fmla="*/ 0 w 10"/>
                    <a:gd name="T33" fmla="*/ 3 h 14"/>
                    <a:gd name="T34" fmla="*/ 1 w 10"/>
                    <a:gd name="T35" fmla="*/ 3 h 14"/>
                    <a:gd name="T36" fmla="*/ 2 w 10"/>
                    <a:gd name="T37" fmla="*/ 5 h 14"/>
                    <a:gd name="T38" fmla="*/ 3 w 10"/>
                    <a:gd name="T39" fmla="*/ 6 h 14"/>
                    <a:gd name="T40" fmla="*/ 4 w 10"/>
                    <a:gd name="T41" fmla="*/ 7 h 14"/>
                    <a:gd name="T42" fmla="*/ 5 w 10"/>
                    <a:gd name="T43" fmla="*/ 8 h 14"/>
                    <a:gd name="T44" fmla="*/ 6 w 10"/>
                    <a:gd name="T45" fmla="*/ 10 h 14"/>
                    <a:gd name="T46" fmla="*/ 6 w 10"/>
                    <a:gd name="T47" fmla="*/ 11 h 14"/>
                    <a:gd name="T48" fmla="*/ 7 w 10"/>
                    <a:gd name="T49" fmla="*/ 12 h 14"/>
                    <a:gd name="T50" fmla="*/ 8 w 10"/>
                    <a:gd name="T51" fmla="*/ 13 h 14"/>
                    <a:gd name="T52" fmla="*/ 8 w 10"/>
                    <a:gd name="T53" fmla="*/ 13 h 14"/>
                    <a:gd name="T54" fmla="*/ 8 w 10"/>
                    <a:gd name="T55" fmla="*/ 12 h 14"/>
                    <a:gd name="T56" fmla="*/ 9 w 10"/>
                    <a:gd name="T57" fmla="*/ 12 h 14"/>
                    <a:gd name="T58" fmla="*/ 9 w 10"/>
                    <a:gd name="T59" fmla="*/ 12 h 14"/>
                    <a:gd name="T60" fmla="*/ 9 w 10"/>
                    <a:gd name="T61" fmla="*/ 12 h 14"/>
                    <a:gd name="T62" fmla="*/ 9 w 10"/>
                    <a:gd name="T63" fmla="*/ 11 h 14"/>
                    <a:gd name="T64" fmla="*/ 9 w 10"/>
                    <a:gd name="T65" fmla="*/ 11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
                    <a:gd name="T100" fmla="*/ 0 h 14"/>
                    <a:gd name="T101" fmla="*/ 10 w 10"/>
                    <a:gd name="T102" fmla="*/ 14 h 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 h="14">
                      <a:moveTo>
                        <a:pt x="9" y="11"/>
                      </a:moveTo>
                      <a:lnTo>
                        <a:pt x="8" y="10"/>
                      </a:lnTo>
                      <a:lnTo>
                        <a:pt x="7" y="8"/>
                      </a:lnTo>
                      <a:lnTo>
                        <a:pt x="6" y="7"/>
                      </a:lnTo>
                      <a:lnTo>
                        <a:pt x="5" y="5"/>
                      </a:lnTo>
                      <a:lnTo>
                        <a:pt x="5" y="4"/>
                      </a:lnTo>
                      <a:lnTo>
                        <a:pt x="4" y="2"/>
                      </a:lnTo>
                      <a:lnTo>
                        <a:pt x="3" y="1"/>
                      </a:lnTo>
                      <a:lnTo>
                        <a:pt x="1" y="0"/>
                      </a:lnTo>
                      <a:lnTo>
                        <a:pt x="1" y="1"/>
                      </a:lnTo>
                      <a:lnTo>
                        <a:pt x="0" y="1"/>
                      </a:lnTo>
                      <a:lnTo>
                        <a:pt x="0" y="2"/>
                      </a:lnTo>
                      <a:lnTo>
                        <a:pt x="0" y="3"/>
                      </a:lnTo>
                      <a:lnTo>
                        <a:pt x="1" y="3"/>
                      </a:lnTo>
                      <a:lnTo>
                        <a:pt x="2" y="5"/>
                      </a:lnTo>
                      <a:lnTo>
                        <a:pt x="3" y="6"/>
                      </a:lnTo>
                      <a:lnTo>
                        <a:pt x="4" y="7"/>
                      </a:lnTo>
                      <a:lnTo>
                        <a:pt x="5" y="8"/>
                      </a:lnTo>
                      <a:lnTo>
                        <a:pt x="6" y="10"/>
                      </a:lnTo>
                      <a:lnTo>
                        <a:pt x="6" y="11"/>
                      </a:lnTo>
                      <a:lnTo>
                        <a:pt x="7" y="12"/>
                      </a:lnTo>
                      <a:lnTo>
                        <a:pt x="8" y="13"/>
                      </a:lnTo>
                      <a:lnTo>
                        <a:pt x="8" y="12"/>
                      </a:lnTo>
                      <a:lnTo>
                        <a:pt x="9" y="12"/>
                      </a:lnTo>
                      <a:lnTo>
                        <a:pt x="9" y="11"/>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35" name="Freeform 168"/>
                <p:cNvSpPr>
                  <a:spLocks/>
                </p:cNvSpPr>
                <p:nvPr/>
              </p:nvSpPr>
              <p:spPr bwMode="auto">
                <a:xfrm>
                  <a:off x="1003" y="2721"/>
                  <a:ext cx="107" cy="127"/>
                </a:xfrm>
                <a:custGeom>
                  <a:avLst/>
                  <a:gdLst>
                    <a:gd name="T0" fmla="*/ 3 w 107"/>
                    <a:gd name="T1" fmla="*/ 6 h 127"/>
                    <a:gd name="T2" fmla="*/ 8 w 107"/>
                    <a:gd name="T3" fmla="*/ 11 h 127"/>
                    <a:gd name="T4" fmla="*/ 13 w 107"/>
                    <a:gd name="T5" fmla="*/ 16 h 127"/>
                    <a:gd name="T6" fmla="*/ 16 w 107"/>
                    <a:gd name="T7" fmla="*/ 22 h 127"/>
                    <a:gd name="T8" fmla="*/ 20 w 107"/>
                    <a:gd name="T9" fmla="*/ 30 h 127"/>
                    <a:gd name="T10" fmla="*/ 25 w 107"/>
                    <a:gd name="T11" fmla="*/ 40 h 127"/>
                    <a:gd name="T12" fmla="*/ 30 w 107"/>
                    <a:gd name="T13" fmla="*/ 50 h 127"/>
                    <a:gd name="T14" fmla="*/ 36 w 107"/>
                    <a:gd name="T15" fmla="*/ 58 h 127"/>
                    <a:gd name="T16" fmla="*/ 44 w 107"/>
                    <a:gd name="T17" fmla="*/ 64 h 127"/>
                    <a:gd name="T18" fmla="*/ 49 w 107"/>
                    <a:gd name="T19" fmla="*/ 71 h 127"/>
                    <a:gd name="T20" fmla="*/ 56 w 107"/>
                    <a:gd name="T21" fmla="*/ 82 h 127"/>
                    <a:gd name="T22" fmla="*/ 61 w 107"/>
                    <a:gd name="T23" fmla="*/ 93 h 127"/>
                    <a:gd name="T24" fmla="*/ 67 w 107"/>
                    <a:gd name="T25" fmla="*/ 103 h 127"/>
                    <a:gd name="T26" fmla="*/ 74 w 107"/>
                    <a:gd name="T27" fmla="*/ 111 h 127"/>
                    <a:gd name="T28" fmla="*/ 81 w 107"/>
                    <a:gd name="T29" fmla="*/ 117 h 127"/>
                    <a:gd name="T30" fmla="*/ 90 w 107"/>
                    <a:gd name="T31" fmla="*/ 121 h 127"/>
                    <a:gd name="T32" fmla="*/ 99 w 107"/>
                    <a:gd name="T33" fmla="*/ 125 h 127"/>
                    <a:gd name="T34" fmla="*/ 104 w 107"/>
                    <a:gd name="T35" fmla="*/ 126 h 127"/>
                    <a:gd name="T36" fmla="*/ 105 w 107"/>
                    <a:gd name="T37" fmla="*/ 125 h 127"/>
                    <a:gd name="T38" fmla="*/ 106 w 107"/>
                    <a:gd name="T39" fmla="*/ 124 h 127"/>
                    <a:gd name="T40" fmla="*/ 105 w 107"/>
                    <a:gd name="T41" fmla="*/ 123 h 127"/>
                    <a:gd name="T42" fmla="*/ 104 w 107"/>
                    <a:gd name="T43" fmla="*/ 122 h 127"/>
                    <a:gd name="T44" fmla="*/ 96 w 107"/>
                    <a:gd name="T45" fmla="*/ 120 h 127"/>
                    <a:gd name="T46" fmla="*/ 88 w 107"/>
                    <a:gd name="T47" fmla="*/ 116 h 127"/>
                    <a:gd name="T48" fmla="*/ 80 w 107"/>
                    <a:gd name="T49" fmla="*/ 111 h 127"/>
                    <a:gd name="T50" fmla="*/ 74 w 107"/>
                    <a:gd name="T51" fmla="*/ 106 h 127"/>
                    <a:gd name="T52" fmla="*/ 68 w 107"/>
                    <a:gd name="T53" fmla="*/ 97 h 127"/>
                    <a:gd name="T54" fmla="*/ 63 w 107"/>
                    <a:gd name="T55" fmla="*/ 88 h 127"/>
                    <a:gd name="T56" fmla="*/ 58 w 107"/>
                    <a:gd name="T57" fmla="*/ 78 h 127"/>
                    <a:gd name="T58" fmla="*/ 52 w 107"/>
                    <a:gd name="T59" fmla="*/ 69 h 127"/>
                    <a:gd name="T60" fmla="*/ 47 w 107"/>
                    <a:gd name="T61" fmla="*/ 60 h 127"/>
                    <a:gd name="T62" fmla="*/ 40 w 107"/>
                    <a:gd name="T63" fmla="*/ 57 h 127"/>
                    <a:gd name="T64" fmla="*/ 38 w 107"/>
                    <a:gd name="T65" fmla="*/ 56 h 127"/>
                    <a:gd name="T66" fmla="*/ 37 w 107"/>
                    <a:gd name="T67" fmla="*/ 55 h 127"/>
                    <a:gd name="T68" fmla="*/ 36 w 107"/>
                    <a:gd name="T69" fmla="*/ 54 h 127"/>
                    <a:gd name="T70" fmla="*/ 29 w 107"/>
                    <a:gd name="T71" fmla="*/ 39 h 127"/>
                    <a:gd name="T72" fmla="*/ 22 w 107"/>
                    <a:gd name="T73" fmla="*/ 25 h 127"/>
                    <a:gd name="T74" fmla="*/ 14 w 107"/>
                    <a:gd name="T75" fmla="*/ 12 h 127"/>
                    <a:gd name="T76" fmla="*/ 3 w 107"/>
                    <a:gd name="T77" fmla="*/ 1 h 127"/>
                    <a:gd name="T78" fmla="*/ 2 w 107"/>
                    <a:gd name="T79" fmla="*/ 0 h 127"/>
                    <a:gd name="T80" fmla="*/ 1 w 107"/>
                    <a:gd name="T81" fmla="*/ 1 h 127"/>
                    <a:gd name="T82" fmla="*/ 0 w 107"/>
                    <a:gd name="T83" fmla="*/ 2 h 127"/>
                    <a:gd name="T84" fmla="*/ 0 w 107"/>
                    <a:gd name="T85" fmla="*/ 4 h 1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
                    <a:gd name="T130" fmla="*/ 0 h 127"/>
                    <a:gd name="T131" fmla="*/ 107 w 107"/>
                    <a:gd name="T132" fmla="*/ 127 h 1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 h="127">
                      <a:moveTo>
                        <a:pt x="0" y="4"/>
                      </a:moveTo>
                      <a:lnTo>
                        <a:pt x="3" y="6"/>
                      </a:lnTo>
                      <a:lnTo>
                        <a:pt x="5" y="8"/>
                      </a:lnTo>
                      <a:lnTo>
                        <a:pt x="8" y="11"/>
                      </a:lnTo>
                      <a:lnTo>
                        <a:pt x="10" y="13"/>
                      </a:lnTo>
                      <a:lnTo>
                        <a:pt x="13" y="16"/>
                      </a:lnTo>
                      <a:lnTo>
                        <a:pt x="15" y="19"/>
                      </a:lnTo>
                      <a:lnTo>
                        <a:pt x="16" y="22"/>
                      </a:lnTo>
                      <a:lnTo>
                        <a:pt x="18" y="25"/>
                      </a:lnTo>
                      <a:lnTo>
                        <a:pt x="20" y="30"/>
                      </a:lnTo>
                      <a:lnTo>
                        <a:pt x="23" y="35"/>
                      </a:lnTo>
                      <a:lnTo>
                        <a:pt x="25" y="40"/>
                      </a:lnTo>
                      <a:lnTo>
                        <a:pt x="27" y="44"/>
                      </a:lnTo>
                      <a:lnTo>
                        <a:pt x="30" y="50"/>
                      </a:lnTo>
                      <a:lnTo>
                        <a:pt x="33" y="54"/>
                      </a:lnTo>
                      <a:lnTo>
                        <a:pt x="36" y="58"/>
                      </a:lnTo>
                      <a:lnTo>
                        <a:pt x="40" y="62"/>
                      </a:lnTo>
                      <a:lnTo>
                        <a:pt x="44" y="64"/>
                      </a:lnTo>
                      <a:lnTo>
                        <a:pt x="46" y="67"/>
                      </a:lnTo>
                      <a:lnTo>
                        <a:pt x="49" y="71"/>
                      </a:lnTo>
                      <a:lnTo>
                        <a:pt x="53" y="77"/>
                      </a:lnTo>
                      <a:lnTo>
                        <a:pt x="56" y="82"/>
                      </a:lnTo>
                      <a:lnTo>
                        <a:pt x="58" y="87"/>
                      </a:lnTo>
                      <a:lnTo>
                        <a:pt x="61" y="93"/>
                      </a:lnTo>
                      <a:lnTo>
                        <a:pt x="64" y="98"/>
                      </a:lnTo>
                      <a:lnTo>
                        <a:pt x="67" y="103"/>
                      </a:lnTo>
                      <a:lnTo>
                        <a:pt x="71" y="107"/>
                      </a:lnTo>
                      <a:lnTo>
                        <a:pt x="74" y="111"/>
                      </a:lnTo>
                      <a:lnTo>
                        <a:pt x="78" y="114"/>
                      </a:lnTo>
                      <a:lnTo>
                        <a:pt x="81" y="117"/>
                      </a:lnTo>
                      <a:lnTo>
                        <a:pt x="86" y="120"/>
                      </a:lnTo>
                      <a:lnTo>
                        <a:pt x="90" y="121"/>
                      </a:lnTo>
                      <a:lnTo>
                        <a:pt x="94" y="123"/>
                      </a:lnTo>
                      <a:lnTo>
                        <a:pt x="99" y="125"/>
                      </a:lnTo>
                      <a:lnTo>
                        <a:pt x="103" y="126"/>
                      </a:lnTo>
                      <a:lnTo>
                        <a:pt x="104" y="126"/>
                      </a:lnTo>
                      <a:lnTo>
                        <a:pt x="105" y="126"/>
                      </a:lnTo>
                      <a:lnTo>
                        <a:pt x="105" y="125"/>
                      </a:lnTo>
                      <a:lnTo>
                        <a:pt x="106" y="125"/>
                      </a:lnTo>
                      <a:lnTo>
                        <a:pt x="106" y="124"/>
                      </a:lnTo>
                      <a:lnTo>
                        <a:pt x="106" y="123"/>
                      </a:lnTo>
                      <a:lnTo>
                        <a:pt x="105" y="123"/>
                      </a:lnTo>
                      <a:lnTo>
                        <a:pt x="105" y="122"/>
                      </a:lnTo>
                      <a:lnTo>
                        <a:pt x="104" y="122"/>
                      </a:lnTo>
                      <a:lnTo>
                        <a:pt x="101" y="121"/>
                      </a:lnTo>
                      <a:lnTo>
                        <a:pt x="96" y="120"/>
                      </a:lnTo>
                      <a:lnTo>
                        <a:pt x="92" y="118"/>
                      </a:lnTo>
                      <a:lnTo>
                        <a:pt x="88" y="116"/>
                      </a:lnTo>
                      <a:lnTo>
                        <a:pt x="84" y="114"/>
                      </a:lnTo>
                      <a:lnTo>
                        <a:pt x="80" y="111"/>
                      </a:lnTo>
                      <a:lnTo>
                        <a:pt x="78" y="108"/>
                      </a:lnTo>
                      <a:lnTo>
                        <a:pt x="74" y="106"/>
                      </a:lnTo>
                      <a:lnTo>
                        <a:pt x="70" y="102"/>
                      </a:lnTo>
                      <a:lnTo>
                        <a:pt x="68" y="97"/>
                      </a:lnTo>
                      <a:lnTo>
                        <a:pt x="65" y="93"/>
                      </a:lnTo>
                      <a:lnTo>
                        <a:pt x="63" y="88"/>
                      </a:lnTo>
                      <a:lnTo>
                        <a:pt x="61" y="82"/>
                      </a:lnTo>
                      <a:lnTo>
                        <a:pt x="58" y="78"/>
                      </a:lnTo>
                      <a:lnTo>
                        <a:pt x="56" y="74"/>
                      </a:lnTo>
                      <a:lnTo>
                        <a:pt x="52" y="69"/>
                      </a:lnTo>
                      <a:lnTo>
                        <a:pt x="47" y="61"/>
                      </a:lnTo>
                      <a:lnTo>
                        <a:pt x="47" y="60"/>
                      </a:lnTo>
                      <a:lnTo>
                        <a:pt x="46" y="60"/>
                      </a:lnTo>
                      <a:lnTo>
                        <a:pt x="40" y="57"/>
                      </a:lnTo>
                      <a:lnTo>
                        <a:pt x="39" y="56"/>
                      </a:lnTo>
                      <a:lnTo>
                        <a:pt x="38" y="56"/>
                      </a:lnTo>
                      <a:lnTo>
                        <a:pt x="37" y="56"/>
                      </a:lnTo>
                      <a:lnTo>
                        <a:pt x="37" y="55"/>
                      </a:lnTo>
                      <a:lnTo>
                        <a:pt x="36" y="54"/>
                      </a:lnTo>
                      <a:lnTo>
                        <a:pt x="32" y="46"/>
                      </a:lnTo>
                      <a:lnTo>
                        <a:pt x="29" y="39"/>
                      </a:lnTo>
                      <a:lnTo>
                        <a:pt x="26" y="32"/>
                      </a:lnTo>
                      <a:lnTo>
                        <a:pt x="22" y="25"/>
                      </a:lnTo>
                      <a:lnTo>
                        <a:pt x="18" y="19"/>
                      </a:lnTo>
                      <a:lnTo>
                        <a:pt x="14" y="12"/>
                      </a:lnTo>
                      <a:lnTo>
                        <a:pt x="9" y="6"/>
                      </a:lnTo>
                      <a:lnTo>
                        <a:pt x="3" y="1"/>
                      </a:lnTo>
                      <a:lnTo>
                        <a:pt x="3" y="0"/>
                      </a:lnTo>
                      <a:lnTo>
                        <a:pt x="2" y="0"/>
                      </a:lnTo>
                      <a:lnTo>
                        <a:pt x="1" y="0"/>
                      </a:lnTo>
                      <a:lnTo>
                        <a:pt x="1" y="1"/>
                      </a:lnTo>
                      <a:lnTo>
                        <a:pt x="0" y="1"/>
                      </a:lnTo>
                      <a:lnTo>
                        <a:pt x="0" y="2"/>
                      </a:lnTo>
                      <a:lnTo>
                        <a:pt x="0" y="3"/>
                      </a:lnTo>
                      <a:lnTo>
                        <a:pt x="0" y="4"/>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36" name="Freeform 169"/>
                <p:cNvSpPr>
                  <a:spLocks/>
                </p:cNvSpPr>
                <p:nvPr/>
              </p:nvSpPr>
              <p:spPr bwMode="auto">
                <a:xfrm>
                  <a:off x="1035" y="2758"/>
                  <a:ext cx="71" cy="58"/>
                </a:xfrm>
                <a:custGeom>
                  <a:avLst/>
                  <a:gdLst>
                    <a:gd name="T0" fmla="*/ 1 w 71"/>
                    <a:gd name="T1" fmla="*/ 3 h 58"/>
                    <a:gd name="T2" fmla="*/ 5 w 71"/>
                    <a:gd name="T3" fmla="*/ 7 h 58"/>
                    <a:gd name="T4" fmla="*/ 10 w 71"/>
                    <a:gd name="T5" fmla="*/ 9 h 58"/>
                    <a:gd name="T6" fmla="*/ 14 w 71"/>
                    <a:gd name="T7" fmla="*/ 10 h 58"/>
                    <a:gd name="T8" fmla="*/ 19 w 71"/>
                    <a:gd name="T9" fmla="*/ 12 h 58"/>
                    <a:gd name="T10" fmla="*/ 24 w 71"/>
                    <a:gd name="T11" fmla="*/ 13 h 58"/>
                    <a:gd name="T12" fmla="*/ 29 w 71"/>
                    <a:gd name="T13" fmla="*/ 14 h 58"/>
                    <a:gd name="T14" fmla="*/ 34 w 71"/>
                    <a:gd name="T15" fmla="*/ 14 h 58"/>
                    <a:gd name="T16" fmla="*/ 39 w 71"/>
                    <a:gd name="T17" fmla="*/ 15 h 58"/>
                    <a:gd name="T18" fmla="*/ 43 w 71"/>
                    <a:gd name="T19" fmla="*/ 16 h 58"/>
                    <a:gd name="T20" fmla="*/ 41 w 71"/>
                    <a:gd name="T21" fmla="*/ 15 h 58"/>
                    <a:gd name="T22" fmla="*/ 43 w 71"/>
                    <a:gd name="T23" fmla="*/ 17 h 58"/>
                    <a:gd name="T24" fmla="*/ 46 w 71"/>
                    <a:gd name="T25" fmla="*/ 22 h 58"/>
                    <a:gd name="T26" fmla="*/ 49 w 71"/>
                    <a:gd name="T27" fmla="*/ 27 h 58"/>
                    <a:gd name="T28" fmla="*/ 52 w 71"/>
                    <a:gd name="T29" fmla="*/ 31 h 58"/>
                    <a:gd name="T30" fmla="*/ 54 w 71"/>
                    <a:gd name="T31" fmla="*/ 37 h 58"/>
                    <a:gd name="T32" fmla="*/ 57 w 71"/>
                    <a:gd name="T33" fmla="*/ 42 h 58"/>
                    <a:gd name="T34" fmla="*/ 60 w 71"/>
                    <a:gd name="T35" fmla="*/ 46 h 58"/>
                    <a:gd name="T36" fmla="*/ 63 w 71"/>
                    <a:gd name="T37" fmla="*/ 51 h 58"/>
                    <a:gd name="T38" fmla="*/ 67 w 71"/>
                    <a:gd name="T39" fmla="*/ 56 h 58"/>
                    <a:gd name="T40" fmla="*/ 67 w 71"/>
                    <a:gd name="T41" fmla="*/ 56 h 58"/>
                    <a:gd name="T42" fmla="*/ 67 w 71"/>
                    <a:gd name="T43" fmla="*/ 57 h 58"/>
                    <a:gd name="T44" fmla="*/ 68 w 71"/>
                    <a:gd name="T45" fmla="*/ 57 h 58"/>
                    <a:gd name="T46" fmla="*/ 69 w 71"/>
                    <a:gd name="T47" fmla="*/ 56 h 58"/>
                    <a:gd name="T48" fmla="*/ 70 w 71"/>
                    <a:gd name="T49" fmla="*/ 55 h 58"/>
                    <a:gd name="T50" fmla="*/ 70 w 71"/>
                    <a:gd name="T51" fmla="*/ 54 h 58"/>
                    <a:gd name="T52" fmla="*/ 67 w 71"/>
                    <a:gd name="T53" fmla="*/ 49 h 58"/>
                    <a:gd name="T54" fmla="*/ 64 w 71"/>
                    <a:gd name="T55" fmla="*/ 45 h 58"/>
                    <a:gd name="T56" fmla="*/ 60 w 71"/>
                    <a:gd name="T57" fmla="*/ 40 h 58"/>
                    <a:gd name="T58" fmla="*/ 58 w 71"/>
                    <a:gd name="T59" fmla="*/ 36 h 58"/>
                    <a:gd name="T60" fmla="*/ 55 w 71"/>
                    <a:gd name="T61" fmla="*/ 31 h 58"/>
                    <a:gd name="T62" fmla="*/ 53 w 71"/>
                    <a:gd name="T63" fmla="*/ 26 h 58"/>
                    <a:gd name="T64" fmla="*/ 50 w 71"/>
                    <a:gd name="T65" fmla="*/ 21 h 58"/>
                    <a:gd name="T66" fmla="*/ 47 w 71"/>
                    <a:gd name="T67" fmla="*/ 17 h 58"/>
                    <a:gd name="T68" fmla="*/ 45 w 71"/>
                    <a:gd name="T69" fmla="*/ 13 h 58"/>
                    <a:gd name="T70" fmla="*/ 44 w 71"/>
                    <a:gd name="T71" fmla="*/ 13 h 58"/>
                    <a:gd name="T72" fmla="*/ 43 w 71"/>
                    <a:gd name="T73" fmla="*/ 13 h 58"/>
                    <a:gd name="T74" fmla="*/ 43 w 71"/>
                    <a:gd name="T75" fmla="*/ 12 h 58"/>
                    <a:gd name="T76" fmla="*/ 39 w 71"/>
                    <a:gd name="T77" fmla="*/ 12 h 58"/>
                    <a:gd name="T78" fmla="*/ 34 w 71"/>
                    <a:gd name="T79" fmla="*/ 11 h 58"/>
                    <a:gd name="T80" fmla="*/ 30 w 71"/>
                    <a:gd name="T81" fmla="*/ 10 h 58"/>
                    <a:gd name="T82" fmla="*/ 25 w 71"/>
                    <a:gd name="T83" fmla="*/ 9 h 58"/>
                    <a:gd name="T84" fmla="*/ 20 w 71"/>
                    <a:gd name="T85" fmla="*/ 9 h 58"/>
                    <a:gd name="T86" fmla="*/ 16 w 71"/>
                    <a:gd name="T87" fmla="*/ 7 h 58"/>
                    <a:gd name="T88" fmla="*/ 11 w 71"/>
                    <a:gd name="T89" fmla="*/ 5 h 58"/>
                    <a:gd name="T90" fmla="*/ 7 w 71"/>
                    <a:gd name="T91" fmla="*/ 3 h 58"/>
                    <a:gd name="T92" fmla="*/ 3 w 71"/>
                    <a:gd name="T93" fmla="*/ 1 h 58"/>
                    <a:gd name="T94" fmla="*/ 2 w 71"/>
                    <a:gd name="T95" fmla="*/ 0 h 58"/>
                    <a:gd name="T96" fmla="*/ 1 w 71"/>
                    <a:gd name="T97" fmla="*/ 1 h 58"/>
                    <a:gd name="T98" fmla="*/ 0 w 71"/>
                    <a:gd name="T99" fmla="*/ 1 h 58"/>
                    <a:gd name="T100" fmla="*/ 0 w 71"/>
                    <a:gd name="T101" fmla="*/ 2 h 58"/>
                    <a:gd name="T102" fmla="*/ 0 w 71"/>
                    <a:gd name="T103" fmla="*/ 3 h 58"/>
                    <a:gd name="T104" fmla="*/ 0 w 71"/>
                    <a:gd name="T105" fmla="*/ 3 h 58"/>
                    <a:gd name="T106" fmla="*/ 1 w 71"/>
                    <a:gd name="T107" fmla="*/ 3 h 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
                    <a:gd name="T163" fmla="*/ 0 h 58"/>
                    <a:gd name="T164" fmla="*/ 71 w 71"/>
                    <a:gd name="T165" fmla="*/ 58 h 5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 h="58">
                      <a:moveTo>
                        <a:pt x="1" y="3"/>
                      </a:moveTo>
                      <a:lnTo>
                        <a:pt x="5" y="7"/>
                      </a:lnTo>
                      <a:lnTo>
                        <a:pt x="10" y="9"/>
                      </a:lnTo>
                      <a:lnTo>
                        <a:pt x="14" y="10"/>
                      </a:lnTo>
                      <a:lnTo>
                        <a:pt x="19" y="12"/>
                      </a:lnTo>
                      <a:lnTo>
                        <a:pt x="24" y="13"/>
                      </a:lnTo>
                      <a:lnTo>
                        <a:pt x="29" y="14"/>
                      </a:lnTo>
                      <a:lnTo>
                        <a:pt x="34" y="14"/>
                      </a:lnTo>
                      <a:lnTo>
                        <a:pt x="39" y="15"/>
                      </a:lnTo>
                      <a:lnTo>
                        <a:pt x="43" y="16"/>
                      </a:lnTo>
                      <a:lnTo>
                        <a:pt x="41" y="15"/>
                      </a:lnTo>
                      <a:lnTo>
                        <a:pt x="43" y="17"/>
                      </a:lnTo>
                      <a:lnTo>
                        <a:pt x="46" y="22"/>
                      </a:lnTo>
                      <a:lnTo>
                        <a:pt x="49" y="27"/>
                      </a:lnTo>
                      <a:lnTo>
                        <a:pt x="52" y="31"/>
                      </a:lnTo>
                      <a:lnTo>
                        <a:pt x="54" y="37"/>
                      </a:lnTo>
                      <a:lnTo>
                        <a:pt x="57" y="42"/>
                      </a:lnTo>
                      <a:lnTo>
                        <a:pt x="60" y="46"/>
                      </a:lnTo>
                      <a:lnTo>
                        <a:pt x="63" y="51"/>
                      </a:lnTo>
                      <a:lnTo>
                        <a:pt x="67" y="56"/>
                      </a:lnTo>
                      <a:lnTo>
                        <a:pt x="67" y="57"/>
                      </a:lnTo>
                      <a:lnTo>
                        <a:pt x="68" y="57"/>
                      </a:lnTo>
                      <a:lnTo>
                        <a:pt x="69" y="56"/>
                      </a:lnTo>
                      <a:lnTo>
                        <a:pt x="70" y="55"/>
                      </a:lnTo>
                      <a:lnTo>
                        <a:pt x="70" y="54"/>
                      </a:lnTo>
                      <a:lnTo>
                        <a:pt x="67" y="49"/>
                      </a:lnTo>
                      <a:lnTo>
                        <a:pt x="64" y="45"/>
                      </a:lnTo>
                      <a:lnTo>
                        <a:pt x="60" y="40"/>
                      </a:lnTo>
                      <a:lnTo>
                        <a:pt x="58" y="36"/>
                      </a:lnTo>
                      <a:lnTo>
                        <a:pt x="55" y="31"/>
                      </a:lnTo>
                      <a:lnTo>
                        <a:pt x="53" y="26"/>
                      </a:lnTo>
                      <a:lnTo>
                        <a:pt x="50" y="21"/>
                      </a:lnTo>
                      <a:lnTo>
                        <a:pt x="47" y="17"/>
                      </a:lnTo>
                      <a:lnTo>
                        <a:pt x="45" y="13"/>
                      </a:lnTo>
                      <a:lnTo>
                        <a:pt x="44" y="13"/>
                      </a:lnTo>
                      <a:lnTo>
                        <a:pt x="43" y="13"/>
                      </a:lnTo>
                      <a:lnTo>
                        <a:pt x="43" y="12"/>
                      </a:lnTo>
                      <a:lnTo>
                        <a:pt x="39" y="12"/>
                      </a:lnTo>
                      <a:lnTo>
                        <a:pt x="34" y="11"/>
                      </a:lnTo>
                      <a:lnTo>
                        <a:pt x="30" y="10"/>
                      </a:lnTo>
                      <a:lnTo>
                        <a:pt x="25" y="9"/>
                      </a:lnTo>
                      <a:lnTo>
                        <a:pt x="20" y="9"/>
                      </a:lnTo>
                      <a:lnTo>
                        <a:pt x="16" y="7"/>
                      </a:lnTo>
                      <a:lnTo>
                        <a:pt x="11" y="5"/>
                      </a:lnTo>
                      <a:lnTo>
                        <a:pt x="7" y="3"/>
                      </a:lnTo>
                      <a:lnTo>
                        <a:pt x="3" y="1"/>
                      </a:lnTo>
                      <a:lnTo>
                        <a:pt x="2" y="0"/>
                      </a:lnTo>
                      <a:lnTo>
                        <a:pt x="1" y="1"/>
                      </a:lnTo>
                      <a:lnTo>
                        <a:pt x="0" y="1"/>
                      </a:lnTo>
                      <a:lnTo>
                        <a:pt x="0" y="2"/>
                      </a:lnTo>
                      <a:lnTo>
                        <a:pt x="0" y="3"/>
                      </a:lnTo>
                      <a:lnTo>
                        <a:pt x="1" y="3"/>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37" name="Freeform 170"/>
                <p:cNvSpPr>
                  <a:spLocks/>
                </p:cNvSpPr>
                <p:nvPr/>
              </p:nvSpPr>
              <p:spPr bwMode="auto">
                <a:xfrm>
                  <a:off x="1044" y="2742"/>
                  <a:ext cx="63" cy="53"/>
                </a:xfrm>
                <a:custGeom>
                  <a:avLst/>
                  <a:gdLst>
                    <a:gd name="T0" fmla="*/ 1 w 63"/>
                    <a:gd name="T1" fmla="*/ 3 h 53"/>
                    <a:gd name="T2" fmla="*/ 5 w 63"/>
                    <a:gd name="T3" fmla="*/ 7 h 53"/>
                    <a:gd name="T4" fmla="*/ 9 w 63"/>
                    <a:gd name="T5" fmla="*/ 9 h 53"/>
                    <a:gd name="T6" fmla="*/ 14 w 63"/>
                    <a:gd name="T7" fmla="*/ 11 h 53"/>
                    <a:gd name="T8" fmla="*/ 19 w 63"/>
                    <a:gd name="T9" fmla="*/ 12 h 53"/>
                    <a:gd name="T10" fmla="*/ 24 w 63"/>
                    <a:gd name="T11" fmla="*/ 12 h 53"/>
                    <a:gd name="T12" fmla="*/ 29 w 63"/>
                    <a:gd name="T13" fmla="*/ 11 h 53"/>
                    <a:gd name="T14" fmla="*/ 34 w 63"/>
                    <a:gd name="T15" fmla="*/ 9 h 53"/>
                    <a:gd name="T16" fmla="*/ 39 w 63"/>
                    <a:gd name="T17" fmla="*/ 8 h 53"/>
                    <a:gd name="T18" fmla="*/ 43 w 63"/>
                    <a:gd name="T19" fmla="*/ 8 h 53"/>
                    <a:gd name="T20" fmla="*/ 41 w 63"/>
                    <a:gd name="T21" fmla="*/ 8 h 53"/>
                    <a:gd name="T22" fmla="*/ 44 w 63"/>
                    <a:gd name="T23" fmla="*/ 8 h 53"/>
                    <a:gd name="T24" fmla="*/ 43 w 63"/>
                    <a:gd name="T25" fmla="*/ 8 h 53"/>
                    <a:gd name="T26" fmla="*/ 43 w 63"/>
                    <a:gd name="T27" fmla="*/ 10 h 53"/>
                    <a:gd name="T28" fmla="*/ 46 w 63"/>
                    <a:gd name="T29" fmla="*/ 16 h 53"/>
                    <a:gd name="T30" fmla="*/ 47 w 63"/>
                    <a:gd name="T31" fmla="*/ 21 h 53"/>
                    <a:gd name="T32" fmla="*/ 48 w 63"/>
                    <a:gd name="T33" fmla="*/ 26 h 53"/>
                    <a:gd name="T34" fmla="*/ 50 w 63"/>
                    <a:gd name="T35" fmla="*/ 32 h 53"/>
                    <a:gd name="T36" fmla="*/ 52 w 63"/>
                    <a:gd name="T37" fmla="*/ 37 h 53"/>
                    <a:gd name="T38" fmla="*/ 53 w 63"/>
                    <a:gd name="T39" fmla="*/ 42 h 53"/>
                    <a:gd name="T40" fmla="*/ 56 w 63"/>
                    <a:gd name="T41" fmla="*/ 47 h 53"/>
                    <a:gd name="T42" fmla="*/ 59 w 63"/>
                    <a:gd name="T43" fmla="*/ 52 h 53"/>
                    <a:gd name="T44" fmla="*/ 59 w 63"/>
                    <a:gd name="T45" fmla="*/ 52 h 53"/>
                    <a:gd name="T46" fmla="*/ 60 w 63"/>
                    <a:gd name="T47" fmla="*/ 52 h 53"/>
                    <a:gd name="T48" fmla="*/ 61 w 63"/>
                    <a:gd name="T49" fmla="*/ 52 h 53"/>
                    <a:gd name="T50" fmla="*/ 62 w 63"/>
                    <a:gd name="T51" fmla="*/ 51 h 53"/>
                    <a:gd name="T52" fmla="*/ 62 w 63"/>
                    <a:gd name="T53" fmla="*/ 50 h 53"/>
                    <a:gd name="T54" fmla="*/ 62 w 63"/>
                    <a:gd name="T55" fmla="*/ 49 h 53"/>
                    <a:gd name="T56" fmla="*/ 61 w 63"/>
                    <a:gd name="T57" fmla="*/ 49 h 53"/>
                    <a:gd name="T58" fmla="*/ 59 w 63"/>
                    <a:gd name="T59" fmla="*/ 45 h 53"/>
                    <a:gd name="T60" fmla="*/ 57 w 63"/>
                    <a:gd name="T61" fmla="*/ 40 h 53"/>
                    <a:gd name="T62" fmla="*/ 55 w 63"/>
                    <a:gd name="T63" fmla="*/ 35 h 53"/>
                    <a:gd name="T64" fmla="*/ 53 w 63"/>
                    <a:gd name="T65" fmla="*/ 31 h 53"/>
                    <a:gd name="T66" fmla="*/ 53 w 63"/>
                    <a:gd name="T67" fmla="*/ 26 h 53"/>
                    <a:gd name="T68" fmla="*/ 51 w 63"/>
                    <a:gd name="T69" fmla="*/ 21 h 53"/>
                    <a:gd name="T70" fmla="*/ 50 w 63"/>
                    <a:gd name="T71" fmla="*/ 16 h 53"/>
                    <a:gd name="T72" fmla="*/ 47 w 63"/>
                    <a:gd name="T73" fmla="*/ 11 h 53"/>
                    <a:gd name="T74" fmla="*/ 47 w 63"/>
                    <a:gd name="T75" fmla="*/ 7 h 53"/>
                    <a:gd name="T76" fmla="*/ 46 w 63"/>
                    <a:gd name="T77" fmla="*/ 7 h 53"/>
                    <a:gd name="T78" fmla="*/ 46 w 63"/>
                    <a:gd name="T79" fmla="*/ 6 h 53"/>
                    <a:gd name="T80" fmla="*/ 44 w 63"/>
                    <a:gd name="T81" fmla="*/ 4 h 53"/>
                    <a:gd name="T82" fmla="*/ 43 w 63"/>
                    <a:gd name="T83" fmla="*/ 4 h 53"/>
                    <a:gd name="T84" fmla="*/ 42 w 63"/>
                    <a:gd name="T85" fmla="*/ 4 h 53"/>
                    <a:gd name="T86" fmla="*/ 39 w 63"/>
                    <a:gd name="T87" fmla="*/ 4 h 53"/>
                    <a:gd name="T88" fmla="*/ 34 w 63"/>
                    <a:gd name="T89" fmla="*/ 6 h 53"/>
                    <a:gd name="T90" fmla="*/ 29 w 63"/>
                    <a:gd name="T91" fmla="*/ 7 h 53"/>
                    <a:gd name="T92" fmla="*/ 25 w 63"/>
                    <a:gd name="T93" fmla="*/ 8 h 53"/>
                    <a:gd name="T94" fmla="*/ 20 w 63"/>
                    <a:gd name="T95" fmla="*/ 8 h 53"/>
                    <a:gd name="T96" fmla="*/ 16 w 63"/>
                    <a:gd name="T97" fmla="*/ 8 h 53"/>
                    <a:gd name="T98" fmla="*/ 11 w 63"/>
                    <a:gd name="T99" fmla="*/ 6 h 53"/>
                    <a:gd name="T100" fmla="*/ 7 w 63"/>
                    <a:gd name="T101" fmla="*/ 3 h 53"/>
                    <a:gd name="T102" fmla="*/ 3 w 63"/>
                    <a:gd name="T103" fmla="*/ 0 h 53"/>
                    <a:gd name="T104" fmla="*/ 3 w 63"/>
                    <a:gd name="T105" fmla="*/ 0 h 53"/>
                    <a:gd name="T106" fmla="*/ 2 w 63"/>
                    <a:gd name="T107" fmla="*/ 0 h 53"/>
                    <a:gd name="T108" fmla="*/ 1 w 63"/>
                    <a:gd name="T109" fmla="*/ 0 h 53"/>
                    <a:gd name="T110" fmla="*/ 1 w 63"/>
                    <a:gd name="T111" fmla="*/ 1 h 53"/>
                    <a:gd name="T112" fmla="*/ 0 w 63"/>
                    <a:gd name="T113" fmla="*/ 1 h 53"/>
                    <a:gd name="T114" fmla="*/ 0 w 63"/>
                    <a:gd name="T115" fmla="*/ 2 h 53"/>
                    <a:gd name="T116" fmla="*/ 1 w 63"/>
                    <a:gd name="T117" fmla="*/ 3 h 5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
                    <a:gd name="T178" fmla="*/ 0 h 53"/>
                    <a:gd name="T179" fmla="*/ 63 w 63"/>
                    <a:gd name="T180" fmla="*/ 53 h 5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 h="53">
                      <a:moveTo>
                        <a:pt x="1" y="3"/>
                      </a:moveTo>
                      <a:lnTo>
                        <a:pt x="5" y="7"/>
                      </a:lnTo>
                      <a:lnTo>
                        <a:pt x="9" y="9"/>
                      </a:lnTo>
                      <a:lnTo>
                        <a:pt x="14" y="11"/>
                      </a:lnTo>
                      <a:lnTo>
                        <a:pt x="19" y="12"/>
                      </a:lnTo>
                      <a:lnTo>
                        <a:pt x="24" y="12"/>
                      </a:lnTo>
                      <a:lnTo>
                        <a:pt x="29" y="11"/>
                      </a:lnTo>
                      <a:lnTo>
                        <a:pt x="34" y="9"/>
                      </a:lnTo>
                      <a:lnTo>
                        <a:pt x="39" y="8"/>
                      </a:lnTo>
                      <a:lnTo>
                        <a:pt x="43" y="8"/>
                      </a:lnTo>
                      <a:lnTo>
                        <a:pt x="41" y="8"/>
                      </a:lnTo>
                      <a:lnTo>
                        <a:pt x="44" y="8"/>
                      </a:lnTo>
                      <a:lnTo>
                        <a:pt x="43" y="8"/>
                      </a:lnTo>
                      <a:lnTo>
                        <a:pt x="43" y="10"/>
                      </a:lnTo>
                      <a:lnTo>
                        <a:pt x="46" y="16"/>
                      </a:lnTo>
                      <a:lnTo>
                        <a:pt x="47" y="21"/>
                      </a:lnTo>
                      <a:lnTo>
                        <a:pt x="48" y="26"/>
                      </a:lnTo>
                      <a:lnTo>
                        <a:pt x="50" y="32"/>
                      </a:lnTo>
                      <a:lnTo>
                        <a:pt x="52" y="37"/>
                      </a:lnTo>
                      <a:lnTo>
                        <a:pt x="53" y="42"/>
                      </a:lnTo>
                      <a:lnTo>
                        <a:pt x="56" y="47"/>
                      </a:lnTo>
                      <a:lnTo>
                        <a:pt x="59" y="52"/>
                      </a:lnTo>
                      <a:lnTo>
                        <a:pt x="60" y="52"/>
                      </a:lnTo>
                      <a:lnTo>
                        <a:pt x="61" y="52"/>
                      </a:lnTo>
                      <a:lnTo>
                        <a:pt x="62" y="51"/>
                      </a:lnTo>
                      <a:lnTo>
                        <a:pt x="62" y="50"/>
                      </a:lnTo>
                      <a:lnTo>
                        <a:pt x="62" y="49"/>
                      </a:lnTo>
                      <a:lnTo>
                        <a:pt x="61" y="49"/>
                      </a:lnTo>
                      <a:lnTo>
                        <a:pt x="59" y="45"/>
                      </a:lnTo>
                      <a:lnTo>
                        <a:pt x="57" y="40"/>
                      </a:lnTo>
                      <a:lnTo>
                        <a:pt x="55" y="35"/>
                      </a:lnTo>
                      <a:lnTo>
                        <a:pt x="53" y="31"/>
                      </a:lnTo>
                      <a:lnTo>
                        <a:pt x="53" y="26"/>
                      </a:lnTo>
                      <a:lnTo>
                        <a:pt x="51" y="21"/>
                      </a:lnTo>
                      <a:lnTo>
                        <a:pt x="50" y="16"/>
                      </a:lnTo>
                      <a:lnTo>
                        <a:pt x="47" y="11"/>
                      </a:lnTo>
                      <a:lnTo>
                        <a:pt x="47" y="7"/>
                      </a:lnTo>
                      <a:lnTo>
                        <a:pt x="46" y="7"/>
                      </a:lnTo>
                      <a:lnTo>
                        <a:pt x="46" y="6"/>
                      </a:lnTo>
                      <a:lnTo>
                        <a:pt x="44" y="4"/>
                      </a:lnTo>
                      <a:lnTo>
                        <a:pt x="43" y="4"/>
                      </a:lnTo>
                      <a:lnTo>
                        <a:pt x="42" y="4"/>
                      </a:lnTo>
                      <a:lnTo>
                        <a:pt x="39" y="4"/>
                      </a:lnTo>
                      <a:lnTo>
                        <a:pt x="34" y="6"/>
                      </a:lnTo>
                      <a:lnTo>
                        <a:pt x="29" y="7"/>
                      </a:lnTo>
                      <a:lnTo>
                        <a:pt x="25" y="8"/>
                      </a:lnTo>
                      <a:lnTo>
                        <a:pt x="20" y="8"/>
                      </a:lnTo>
                      <a:lnTo>
                        <a:pt x="16" y="8"/>
                      </a:lnTo>
                      <a:lnTo>
                        <a:pt x="11" y="6"/>
                      </a:lnTo>
                      <a:lnTo>
                        <a:pt x="7" y="3"/>
                      </a:lnTo>
                      <a:lnTo>
                        <a:pt x="3" y="0"/>
                      </a:lnTo>
                      <a:lnTo>
                        <a:pt x="2" y="0"/>
                      </a:lnTo>
                      <a:lnTo>
                        <a:pt x="1" y="0"/>
                      </a:lnTo>
                      <a:lnTo>
                        <a:pt x="1" y="1"/>
                      </a:lnTo>
                      <a:lnTo>
                        <a:pt x="0" y="1"/>
                      </a:lnTo>
                      <a:lnTo>
                        <a:pt x="0" y="2"/>
                      </a:lnTo>
                      <a:lnTo>
                        <a:pt x="1" y="3"/>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38" name="Freeform 171"/>
                <p:cNvSpPr>
                  <a:spLocks/>
                </p:cNvSpPr>
                <p:nvPr/>
              </p:nvSpPr>
              <p:spPr bwMode="auto">
                <a:xfrm>
                  <a:off x="1062" y="2961"/>
                  <a:ext cx="92" cy="101"/>
                </a:xfrm>
                <a:custGeom>
                  <a:avLst/>
                  <a:gdLst>
                    <a:gd name="T0" fmla="*/ 5 w 92"/>
                    <a:gd name="T1" fmla="*/ 9 h 101"/>
                    <a:gd name="T2" fmla="*/ 14 w 92"/>
                    <a:gd name="T3" fmla="*/ 21 h 101"/>
                    <a:gd name="T4" fmla="*/ 24 w 92"/>
                    <a:gd name="T5" fmla="*/ 33 h 101"/>
                    <a:gd name="T6" fmla="*/ 33 w 92"/>
                    <a:gd name="T7" fmla="*/ 45 h 101"/>
                    <a:gd name="T8" fmla="*/ 42 w 92"/>
                    <a:gd name="T9" fmla="*/ 57 h 101"/>
                    <a:gd name="T10" fmla="*/ 52 w 92"/>
                    <a:gd name="T11" fmla="*/ 66 h 101"/>
                    <a:gd name="T12" fmla="*/ 64 w 92"/>
                    <a:gd name="T13" fmla="*/ 74 h 101"/>
                    <a:gd name="T14" fmla="*/ 76 w 92"/>
                    <a:gd name="T15" fmla="*/ 80 h 101"/>
                    <a:gd name="T16" fmla="*/ 86 w 92"/>
                    <a:gd name="T17" fmla="*/ 86 h 101"/>
                    <a:gd name="T18" fmla="*/ 87 w 92"/>
                    <a:gd name="T19" fmla="*/ 87 h 101"/>
                    <a:gd name="T20" fmla="*/ 86 w 92"/>
                    <a:gd name="T21" fmla="*/ 90 h 101"/>
                    <a:gd name="T22" fmla="*/ 86 w 92"/>
                    <a:gd name="T23" fmla="*/ 92 h 101"/>
                    <a:gd name="T24" fmla="*/ 86 w 92"/>
                    <a:gd name="T25" fmla="*/ 94 h 101"/>
                    <a:gd name="T26" fmla="*/ 85 w 92"/>
                    <a:gd name="T27" fmla="*/ 95 h 101"/>
                    <a:gd name="T28" fmla="*/ 84 w 92"/>
                    <a:gd name="T29" fmla="*/ 97 h 101"/>
                    <a:gd name="T30" fmla="*/ 84 w 92"/>
                    <a:gd name="T31" fmla="*/ 99 h 101"/>
                    <a:gd name="T32" fmla="*/ 86 w 92"/>
                    <a:gd name="T33" fmla="*/ 100 h 101"/>
                    <a:gd name="T34" fmla="*/ 86 w 92"/>
                    <a:gd name="T35" fmla="*/ 99 h 101"/>
                    <a:gd name="T36" fmla="*/ 87 w 92"/>
                    <a:gd name="T37" fmla="*/ 98 h 101"/>
                    <a:gd name="T38" fmla="*/ 88 w 92"/>
                    <a:gd name="T39" fmla="*/ 96 h 101"/>
                    <a:gd name="T40" fmla="*/ 88 w 92"/>
                    <a:gd name="T41" fmla="*/ 95 h 101"/>
                    <a:gd name="T42" fmla="*/ 91 w 92"/>
                    <a:gd name="T43" fmla="*/ 86 h 101"/>
                    <a:gd name="T44" fmla="*/ 90 w 92"/>
                    <a:gd name="T45" fmla="*/ 85 h 101"/>
                    <a:gd name="T46" fmla="*/ 88 w 92"/>
                    <a:gd name="T47" fmla="*/ 83 h 101"/>
                    <a:gd name="T48" fmla="*/ 74 w 92"/>
                    <a:gd name="T49" fmla="*/ 75 h 101"/>
                    <a:gd name="T50" fmla="*/ 57 w 92"/>
                    <a:gd name="T51" fmla="*/ 64 h 101"/>
                    <a:gd name="T52" fmla="*/ 41 w 92"/>
                    <a:gd name="T53" fmla="*/ 49 h 101"/>
                    <a:gd name="T54" fmla="*/ 28 w 92"/>
                    <a:gd name="T55" fmla="*/ 33 h 101"/>
                    <a:gd name="T56" fmla="*/ 20 w 92"/>
                    <a:gd name="T57" fmla="*/ 20 h 101"/>
                    <a:gd name="T58" fmla="*/ 15 w 92"/>
                    <a:gd name="T59" fmla="*/ 15 h 101"/>
                    <a:gd name="T60" fmla="*/ 11 w 92"/>
                    <a:gd name="T61" fmla="*/ 9 h 101"/>
                    <a:gd name="T62" fmla="*/ 6 w 92"/>
                    <a:gd name="T63" fmla="*/ 4 h 101"/>
                    <a:gd name="T64" fmla="*/ 4 w 92"/>
                    <a:gd name="T65" fmla="*/ 0 h 101"/>
                    <a:gd name="T66" fmla="*/ 2 w 92"/>
                    <a:gd name="T67" fmla="*/ 0 h 101"/>
                    <a:gd name="T68" fmla="*/ 1 w 92"/>
                    <a:gd name="T69" fmla="*/ 1 h 101"/>
                    <a:gd name="T70" fmla="*/ 1 w 92"/>
                    <a:gd name="T71" fmla="*/ 3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
                    <a:gd name="T109" fmla="*/ 0 h 101"/>
                    <a:gd name="T110" fmla="*/ 92 w 92"/>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 h="101">
                      <a:moveTo>
                        <a:pt x="1" y="3"/>
                      </a:moveTo>
                      <a:lnTo>
                        <a:pt x="5" y="9"/>
                      </a:lnTo>
                      <a:lnTo>
                        <a:pt x="10" y="15"/>
                      </a:lnTo>
                      <a:lnTo>
                        <a:pt x="14" y="21"/>
                      </a:lnTo>
                      <a:lnTo>
                        <a:pt x="20" y="26"/>
                      </a:lnTo>
                      <a:lnTo>
                        <a:pt x="24" y="33"/>
                      </a:lnTo>
                      <a:lnTo>
                        <a:pt x="29" y="38"/>
                      </a:lnTo>
                      <a:lnTo>
                        <a:pt x="33" y="45"/>
                      </a:lnTo>
                      <a:lnTo>
                        <a:pt x="39" y="51"/>
                      </a:lnTo>
                      <a:lnTo>
                        <a:pt x="42" y="57"/>
                      </a:lnTo>
                      <a:lnTo>
                        <a:pt x="48" y="62"/>
                      </a:lnTo>
                      <a:lnTo>
                        <a:pt x="52" y="66"/>
                      </a:lnTo>
                      <a:lnTo>
                        <a:pt x="58" y="70"/>
                      </a:lnTo>
                      <a:lnTo>
                        <a:pt x="64" y="74"/>
                      </a:lnTo>
                      <a:lnTo>
                        <a:pt x="69" y="77"/>
                      </a:lnTo>
                      <a:lnTo>
                        <a:pt x="76" y="80"/>
                      </a:lnTo>
                      <a:lnTo>
                        <a:pt x="81" y="84"/>
                      </a:lnTo>
                      <a:lnTo>
                        <a:pt x="86" y="86"/>
                      </a:lnTo>
                      <a:lnTo>
                        <a:pt x="86" y="85"/>
                      </a:lnTo>
                      <a:lnTo>
                        <a:pt x="87" y="87"/>
                      </a:lnTo>
                      <a:lnTo>
                        <a:pt x="86" y="86"/>
                      </a:lnTo>
                      <a:lnTo>
                        <a:pt x="86" y="90"/>
                      </a:lnTo>
                      <a:lnTo>
                        <a:pt x="86" y="91"/>
                      </a:lnTo>
                      <a:lnTo>
                        <a:pt x="86" y="92"/>
                      </a:lnTo>
                      <a:lnTo>
                        <a:pt x="86" y="93"/>
                      </a:lnTo>
                      <a:lnTo>
                        <a:pt x="86" y="94"/>
                      </a:lnTo>
                      <a:lnTo>
                        <a:pt x="86" y="95"/>
                      </a:lnTo>
                      <a:lnTo>
                        <a:pt x="85" y="95"/>
                      </a:lnTo>
                      <a:lnTo>
                        <a:pt x="85" y="96"/>
                      </a:lnTo>
                      <a:lnTo>
                        <a:pt x="84" y="97"/>
                      </a:lnTo>
                      <a:lnTo>
                        <a:pt x="84" y="98"/>
                      </a:lnTo>
                      <a:lnTo>
                        <a:pt x="84" y="99"/>
                      </a:lnTo>
                      <a:lnTo>
                        <a:pt x="85" y="99"/>
                      </a:lnTo>
                      <a:lnTo>
                        <a:pt x="86" y="100"/>
                      </a:lnTo>
                      <a:lnTo>
                        <a:pt x="86" y="99"/>
                      </a:lnTo>
                      <a:lnTo>
                        <a:pt x="87" y="99"/>
                      </a:lnTo>
                      <a:lnTo>
                        <a:pt x="87" y="98"/>
                      </a:lnTo>
                      <a:lnTo>
                        <a:pt x="87" y="97"/>
                      </a:lnTo>
                      <a:lnTo>
                        <a:pt x="88" y="96"/>
                      </a:lnTo>
                      <a:lnTo>
                        <a:pt x="88" y="95"/>
                      </a:lnTo>
                      <a:lnTo>
                        <a:pt x="89" y="94"/>
                      </a:lnTo>
                      <a:lnTo>
                        <a:pt x="91" y="86"/>
                      </a:lnTo>
                      <a:lnTo>
                        <a:pt x="90" y="86"/>
                      </a:lnTo>
                      <a:lnTo>
                        <a:pt x="90" y="85"/>
                      </a:lnTo>
                      <a:lnTo>
                        <a:pt x="89" y="83"/>
                      </a:lnTo>
                      <a:lnTo>
                        <a:pt x="88" y="83"/>
                      </a:lnTo>
                      <a:lnTo>
                        <a:pt x="83" y="80"/>
                      </a:lnTo>
                      <a:lnTo>
                        <a:pt x="74" y="75"/>
                      </a:lnTo>
                      <a:lnTo>
                        <a:pt x="65" y="70"/>
                      </a:lnTo>
                      <a:lnTo>
                        <a:pt x="57" y="64"/>
                      </a:lnTo>
                      <a:lnTo>
                        <a:pt x="49" y="56"/>
                      </a:lnTo>
                      <a:lnTo>
                        <a:pt x="41" y="49"/>
                      </a:lnTo>
                      <a:lnTo>
                        <a:pt x="35" y="41"/>
                      </a:lnTo>
                      <a:lnTo>
                        <a:pt x="28" y="33"/>
                      </a:lnTo>
                      <a:lnTo>
                        <a:pt x="23" y="23"/>
                      </a:lnTo>
                      <a:lnTo>
                        <a:pt x="20" y="20"/>
                      </a:lnTo>
                      <a:lnTo>
                        <a:pt x="18" y="17"/>
                      </a:lnTo>
                      <a:lnTo>
                        <a:pt x="15" y="15"/>
                      </a:lnTo>
                      <a:lnTo>
                        <a:pt x="14" y="12"/>
                      </a:lnTo>
                      <a:lnTo>
                        <a:pt x="11" y="9"/>
                      </a:lnTo>
                      <a:lnTo>
                        <a:pt x="8" y="6"/>
                      </a:lnTo>
                      <a:lnTo>
                        <a:pt x="6" y="4"/>
                      </a:lnTo>
                      <a:lnTo>
                        <a:pt x="5" y="1"/>
                      </a:lnTo>
                      <a:lnTo>
                        <a:pt x="4" y="0"/>
                      </a:lnTo>
                      <a:lnTo>
                        <a:pt x="3" y="0"/>
                      </a:lnTo>
                      <a:lnTo>
                        <a:pt x="2" y="0"/>
                      </a:lnTo>
                      <a:lnTo>
                        <a:pt x="1" y="0"/>
                      </a:lnTo>
                      <a:lnTo>
                        <a:pt x="1" y="1"/>
                      </a:lnTo>
                      <a:lnTo>
                        <a:pt x="0" y="2"/>
                      </a:lnTo>
                      <a:lnTo>
                        <a:pt x="1" y="3"/>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39" name="Freeform 172"/>
                <p:cNvSpPr>
                  <a:spLocks/>
                </p:cNvSpPr>
                <p:nvPr/>
              </p:nvSpPr>
              <p:spPr bwMode="auto">
                <a:xfrm>
                  <a:off x="1103" y="3008"/>
                  <a:ext cx="28" cy="19"/>
                </a:xfrm>
                <a:custGeom>
                  <a:avLst/>
                  <a:gdLst>
                    <a:gd name="T0" fmla="*/ 1 w 28"/>
                    <a:gd name="T1" fmla="*/ 3 h 19"/>
                    <a:gd name="T2" fmla="*/ 5 w 28"/>
                    <a:gd name="T3" fmla="*/ 3 h 19"/>
                    <a:gd name="T4" fmla="*/ 9 w 28"/>
                    <a:gd name="T5" fmla="*/ 4 h 19"/>
                    <a:gd name="T6" fmla="*/ 12 w 28"/>
                    <a:gd name="T7" fmla="*/ 5 h 19"/>
                    <a:gd name="T8" fmla="*/ 15 w 28"/>
                    <a:gd name="T9" fmla="*/ 7 h 19"/>
                    <a:gd name="T10" fmla="*/ 18 w 28"/>
                    <a:gd name="T11" fmla="*/ 9 h 19"/>
                    <a:gd name="T12" fmla="*/ 20 w 28"/>
                    <a:gd name="T13" fmla="*/ 12 h 19"/>
                    <a:gd name="T14" fmla="*/ 22 w 28"/>
                    <a:gd name="T15" fmla="*/ 15 h 19"/>
                    <a:gd name="T16" fmla="*/ 24 w 28"/>
                    <a:gd name="T17" fmla="*/ 17 h 19"/>
                    <a:gd name="T18" fmla="*/ 24 w 28"/>
                    <a:gd name="T19" fmla="*/ 18 h 19"/>
                    <a:gd name="T20" fmla="*/ 25 w 28"/>
                    <a:gd name="T21" fmla="*/ 18 h 19"/>
                    <a:gd name="T22" fmla="*/ 26 w 28"/>
                    <a:gd name="T23" fmla="*/ 18 h 19"/>
                    <a:gd name="T24" fmla="*/ 26 w 28"/>
                    <a:gd name="T25" fmla="*/ 17 h 19"/>
                    <a:gd name="T26" fmla="*/ 26 w 28"/>
                    <a:gd name="T27" fmla="*/ 17 h 19"/>
                    <a:gd name="T28" fmla="*/ 27 w 28"/>
                    <a:gd name="T29" fmla="*/ 17 h 19"/>
                    <a:gd name="T30" fmla="*/ 27 w 28"/>
                    <a:gd name="T31" fmla="*/ 16 h 19"/>
                    <a:gd name="T32" fmla="*/ 26 w 28"/>
                    <a:gd name="T33" fmla="*/ 16 h 19"/>
                    <a:gd name="T34" fmla="*/ 24 w 28"/>
                    <a:gd name="T35" fmla="*/ 13 h 19"/>
                    <a:gd name="T36" fmla="*/ 22 w 28"/>
                    <a:gd name="T37" fmla="*/ 10 h 19"/>
                    <a:gd name="T38" fmla="*/ 19 w 28"/>
                    <a:gd name="T39" fmla="*/ 8 h 19"/>
                    <a:gd name="T40" fmla="*/ 16 w 28"/>
                    <a:gd name="T41" fmla="*/ 5 h 19"/>
                    <a:gd name="T42" fmla="*/ 13 w 28"/>
                    <a:gd name="T43" fmla="*/ 3 h 19"/>
                    <a:gd name="T44" fmla="*/ 9 w 28"/>
                    <a:gd name="T45" fmla="*/ 1 h 19"/>
                    <a:gd name="T46" fmla="*/ 5 w 28"/>
                    <a:gd name="T47" fmla="*/ 0 h 19"/>
                    <a:gd name="T48" fmla="*/ 1 w 28"/>
                    <a:gd name="T49" fmla="*/ 0 h 19"/>
                    <a:gd name="T50" fmla="*/ 1 w 28"/>
                    <a:gd name="T51" fmla="*/ 0 h 19"/>
                    <a:gd name="T52" fmla="*/ 1 w 28"/>
                    <a:gd name="T53" fmla="*/ 1 h 19"/>
                    <a:gd name="T54" fmla="*/ 0 w 28"/>
                    <a:gd name="T55" fmla="*/ 1 h 19"/>
                    <a:gd name="T56" fmla="*/ 0 w 28"/>
                    <a:gd name="T57" fmla="*/ 1 h 19"/>
                    <a:gd name="T58" fmla="*/ 0 w 28"/>
                    <a:gd name="T59" fmla="*/ 2 h 19"/>
                    <a:gd name="T60" fmla="*/ 1 w 28"/>
                    <a:gd name="T61" fmla="*/ 2 h 19"/>
                    <a:gd name="T62" fmla="*/ 1 w 28"/>
                    <a:gd name="T63" fmla="*/ 3 h 19"/>
                    <a:gd name="T64" fmla="*/ 1 w 28"/>
                    <a:gd name="T65" fmla="*/ 3 h 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19"/>
                    <a:gd name="T101" fmla="*/ 28 w 28"/>
                    <a:gd name="T102" fmla="*/ 19 h 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19">
                      <a:moveTo>
                        <a:pt x="1" y="3"/>
                      </a:moveTo>
                      <a:lnTo>
                        <a:pt x="5" y="3"/>
                      </a:lnTo>
                      <a:lnTo>
                        <a:pt x="9" y="4"/>
                      </a:lnTo>
                      <a:lnTo>
                        <a:pt x="12" y="5"/>
                      </a:lnTo>
                      <a:lnTo>
                        <a:pt x="15" y="7"/>
                      </a:lnTo>
                      <a:lnTo>
                        <a:pt x="18" y="9"/>
                      </a:lnTo>
                      <a:lnTo>
                        <a:pt x="20" y="12"/>
                      </a:lnTo>
                      <a:lnTo>
                        <a:pt x="22" y="15"/>
                      </a:lnTo>
                      <a:lnTo>
                        <a:pt x="24" y="17"/>
                      </a:lnTo>
                      <a:lnTo>
                        <a:pt x="24" y="18"/>
                      </a:lnTo>
                      <a:lnTo>
                        <a:pt x="25" y="18"/>
                      </a:lnTo>
                      <a:lnTo>
                        <a:pt x="26" y="18"/>
                      </a:lnTo>
                      <a:lnTo>
                        <a:pt x="26" y="17"/>
                      </a:lnTo>
                      <a:lnTo>
                        <a:pt x="27" y="17"/>
                      </a:lnTo>
                      <a:lnTo>
                        <a:pt x="27" y="16"/>
                      </a:lnTo>
                      <a:lnTo>
                        <a:pt x="26" y="16"/>
                      </a:lnTo>
                      <a:lnTo>
                        <a:pt x="24" y="13"/>
                      </a:lnTo>
                      <a:lnTo>
                        <a:pt x="22" y="10"/>
                      </a:lnTo>
                      <a:lnTo>
                        <a:pt x="19" y="8"/>
                      </a:lnTo>
                      <a:lnTo>
                        <a:pt x="16" y="5"/>
                      </a:lnTo>
                      <a:lnTo>
                        <a:pt x="13" y="3"/>
                      </a:lnTo>
                      <a:lnTo>
                        <a:pt x="9" y="1"/>
                      </a:lnTo>
                      <a:lnTo>
                        <a:pt x="5" y="0"/>
                      </a:lnTo>
                      <a:lnTo>
                        <a:pt x="1" y="0"/>
                      </a:lnTo>
                      <a:lnTo>
                        <a:pt x="1" y="1"/>
                      </a:lnTo>
                      <a:lnTo>
                        <a:pt x="0" y="1"/>
                      </a:lnTo>
                      <a:lnTo>
                        <a:pt x="0" y="2"/>
                      </a:lnTo>
                      <a:lnTo>
                        <a:pt x="1" y="2"/>
                      </a:lnTo>
                      <a:lnTo>
                        <a:pt x="1" y="3"/>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40" name="Freeform 173"/>
                <p:cNvSpPr>
                  <a:spLocks/>
                </p:cNvSpPr>
                <p:nvPr/>
              </p:nvSpPr>
              <p:spPr bwMode="auto">
                <a:xfrm>
                  <a:off x="1080" y="3032"/>
                  <a:ext cx="40" cy="67"/>
                </a:xfrm>
                <a:custGeom>
                  <a:avLst/>
                  <a:gdLst>
                    <a:gd name="T0" fmla="*/ 2 w 40"/>
                    <a:gd name="T1" fmla="*/ 6 h 67"/>
                    <a:gd name="T2" fmla="*/ 6 w 40"/>
                    <a:gd name="T3" fmla="*/ 14 h 67"/>
                    <a:gd name="T4" fmla="*/ 10 w 40"/>
                    <a:gd name="T5" fmla="*/ 22 h 67"/>
                    <a:gd name="T6" fmla="*/ 13 w 40"/>
                    <a:gd name="T7" fmla="*/ 30 h 67"/>
                    <a:gd name="T8" fmla="*/ 15 w 40"/>
                    <a:gd name="T9" fmla="*/ 36 h 67"/>
                    <a:gd name="T10" fmla="*/ 17 w 40"/>
                    <a:gd name="T11" fmla="*/ 38 h 67"/>
                    <a:gd name="T12" fmla="*/ 19 w 40"/>
                    <a:gd name="T13" fmla="*/ 41 h 67"/>
                    <a:gd name="T14" fmla="*/ 22 w 40"/>
                    <a:gd name="T15" fmla="*/ 43 h 67"/>
                    <a:gd name="T16" fmla="*/ 25 w 40"/>
                    <a:gd name="T17" fmla="*/ 45 h 67"/>
                    <a:gd name="T18" fmla="*/ 28 w 40"/>
                    <a:gd name="T19" fmla="*/ 50 h 67"/>
                    <a:gd name="T20" fmla="*/ 30 w 40"/>
                    <a:gd name="T21" fmla="*/ 55 h 67"/>
                    <a:gd name="T22" fmla="*/ 33 w 40"/>
                    <a:gd name="T23" fmla="*/ 59 h 67"/>
                    <a:gd name="T24" fmla="*/ 35 w 40"/>
                    <a:gd name="T25" fmla="*/ 63 h 67"/>
                    <a:gd name="T26" fmla="*/ 37 w 40"/>
                    <a:gd name="T27" fmla="*/ 66 h 67"/>
                    <a:gd name="T28" fmla="*/ 38 w 40"/>
                    <a:gd name="T29" fmla="*/ 66 h 67"/>
                    <a:gd name="T30" fmla="*/ 39 w 40"/>
                    <a:gd name="T31" fmla="*/ 65 h 67"/>
                    <a:gd name="T32" fmla="*/ 39 w 40"/>
                    <a:gd name="T33" fmla="*/ 63 h 67"/>
                    <a:gd name="T34" fmla="*/ 37 w 40"/>
                    <a:gd name="T35" fmla="*/ 62 h 67"/>
                    <a:gd name="T36" fmla="*/ 36 w 40"/>
                    <a:gd name="T37" fmla="*/ 58 h 67"/>
                    <a:gd name="T38" fmla="*/ 34 w 40"/>
                    <a:gd name="T39" fmla="*/ 55 h 67"/>
                    <a:gd name="T40" fmla="*/ 32 w 40"/>
                    <a:gd name="T41" fmla="*/ 51 h 67"/>
                    <a:gd name="T42" fmla="*/ 28 w 40"/>
                    <a:gd name="T43" fmla="*/ 43 h 67"/>
                    <a:gd name="T44" fmla="*/ 23 w 40"/>
                    <a:gd name="T45" fmla="*/ 39 h 67"/>
                    <a:gd name="T46" fmla="*/ 21 w 40"/>
                    <a:gd name="T47" fmla="*/ 38 h 67"/>
                    <a:gd name="T48" fmla="*/ 20 w 40"/>
                    <a:gd name="T49" fmla="*/ 36 h 67"/>
                    <a:gd name="T50" fmla="*/ 18 w 40"/>
                    <a:gd name="T51" fmla="*/ 35 h 67"/>
                    <a:gd name="T52" fmla="*/ 18 w 40"/>
                    <a:gd name="T53" fmla="*/ 33 h 67"/>
                    <a:gd name="T54" fmla="*/ 14 w 40"/>
                    <a:gd name="T55" fmla="*/ 24 h 67"/>
                    <a:gd name="T56" fmla="*/ 11 w 40"/>
                    <a:gd name="T57" fmla="*/ 17 h 67"/>
                    <a:gd name="T58" fmla="*/ 7 w 40"/>
                    <a:gd name="T59" fmla="*/ 9 h 67"/>
                    <a:gd name="T60" fmla="*/ 3 w 40"/>
                    <a:gd name="T61" fmla="*/ 1 h 67"/>
                    <a:gd name="T62" fmla="*/ 2 w 40"/>
                    <a:gd name="T63" fmla="*/ 0 h 67"/>
                    <a:gd name="T64" fmla="*/ 1 w 40"/>
                    <a:gd name="T65" fmla="*/ 0 h 67"/>
                    <a:gd name="T66" fmla="*/ 0 w 40"/>
                    <a:gd name="T67" fmla="*/ 1 h 67"/>
                    <a:gd name="T68" fmla="*/ 0 w 40"/>
                    <a:gd name="T69" fmla="*/ 3 h 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67"/>
                    <a:gd name="T107" fmla="*/ 40 w 40"/>
                    <a:gd name="T108" fmla="*/ 67 h 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67">
                      <a:moveTo>
                        <a:pt x="1" y="3"/>
                      </a:moveTo>
                      <a:lnTo>
                        <a:pt x="2" y="6"/>
                      </a:lnTo>
                      <a:lnTo>
                        <a:pt x="5" y="10"/>
                      </a:lnTo>
                      <a:lnTo>
                        <a:pt x="6" y="14"/>
                      </a:lnTo>
                      <a:lnTo>
                        <a:pt x="8" y="18"/>
                      </a:lnTo>
                      <a:lnTo>
                        <a:pt x="10" y="22"/>
                      </a:lnTo>
                      <a:lnTo>
                        <a:pt x="11" y="26"/>
                      </a:lnTo>
                      <a:lnTo>
                        <a:pt x="13" y="30"/>
                      </a:lnTo>
                      <a:lnTo>
                        <a:pt x="14" y="34"/>
                      </a:lnTo>
                      <a:lnTo>
                        <a:pt x="15" y="36"/>
                      </a:lnTo>
                      <a:lnTo>
                        <a:pt x="16" y="37"/>
                      </a:lnTo>
                      <a:lnTo>
                        <a:pt x="17" y="38"/>
                      </a:lnTo>
                      <a:lnTo>
                        <a:pt x="18" y="40"/>
                      </a:lnTo>
                      <a:lnTo>
                        <a:pt x="19" y="41"/>
                      </a:lnTo>
                      <a:lnTo>
                        <a:pt x="21" y="42"/>
                      </a:lnTo>
                      <a:lnTo>
                        <a:pt x="22" y="43"/>
                      </a:lnTo>
                      <a:lnTo>
                        <a:pt x="23" y="44"/>
                      </a:lnTo>
                      <a:lnTo>
                        <a:pt x="25" y="45"/>
                      </a:lnTo>
                      <a:lnTo>
                        <a:pt x="27" y="49"/>
                      </a:lnTo>
                      <a:lnTo>
                        <a:pt x="28" y="50"/>
                      </a:lnTo>
                      <a:lnTo>
                        <a:pt x="29" y="53"/>
                      </a:lnTo>
                      <a:lnTo>
                        <a:pt x="30" y="55"/>
                      </a:lnTo>
                      <a:lnTo>
                        <a:pt x="31" y="57"/>
                      </a:lnTo>
                      <a:lnTo>
                        <a:pt x="33" y="59"/>
                      </a:lnTo>
                      <a:lnTo>
                        <a:pt x="33" y="62"/>
                      </a:lnTo>
                      <a:lnTo>
                        <a:pt x="35" y="63"/>
                      </a:lnTo>
                      <a:lnTo>
                        <a:pt x="37" y="65"/>
                      </a:lnTo>
                      <a:lnTo>
                        <a:pt x="37" y="66"/>
                      </a:lnTo>
                      <a:lnTo>
                        <a:pt x="38" y="66"/>
                      </a:lnTo>
                      <a:lnTo>
                        <a:pt x="38" y="65"/>
                      </a:lnTo>
                      <a:lnTo>
                        <a:pt x="39" y="65"/>
                      </a:lnTo>
                      <a:lnTo>
                        <a:pt x="39" y="64"/>
                      </a:lnTo>
                      <a:lnTo>
                        <a:pt x="39" y="63"/>
                      </a:lnTo>
                      <a:lnTo>
                        <a:pt x="37" y="62"/>
                      </a:lnTo>
                      <a:lnTo>
                        <a:pt x="37" y="60"/>
                      </a:lnTo>
                      <a:lnTo>
                        <a:pt x="36" y="58"/>
                      </a:lnTo>
                      <a:lnTo>
                        <a:pt x="35" y="56"/>
                      </a:lnTo>
                      <a:lnTo>
                        <a:pt x="34" y="55"/>
                      </a:lnTo>
                      <a:lnTo>
                        <a:pt x="33" y="53"/>
                      </a:lnTo>
                      <a:lnTo>
                        <a:pt x="32" y="51"/>
                      </a:lnTo>
                      <a:lnTo>
                        <a:pt x="31" y="50"/>
                      </a:lnTo>
                      <a:lnTo>
                        <a:pt x="28" y="43"/>
                      </a:lnTo>
                      <a:lnTo>
                        <a:pt x="23" y="39"/>
                      </a:lnTo>
                      <a:lnTo>
                        <a:pt x="22" y="38"/>
                      </a:lnTo>
                      <a:lnTo>
                        <a:pt x="21" y="38"/>
                      </a:lnTo>
                      <a:lnTo>
                        <a:pt x="21" y="37"/>
                      </a:lnTo>
                      <a:lnTo>
                        <a:pt x="20" y="36"/>
                      </a:lnTo>
                      <a:lnTo>
                        <a:pt x="19" y="36"/>
                      </a:lnTo>
                      <a:lnTo>
                        <a:pt x="18" y="35"/>
                      </a:lnTo>
                      <a:lnTo>
                        <a:pt x="18" y="34"/>
                      </a:lnTo>
                      <a:lnTo>
                        <a:pt x="18" y="33"/>
                      </a:lnTo>
                      <a:lnTo>
                        <a:pt x="16" y="29"/>
                      </a:lnTo>
                      <a:lnTo>
                        <a:pt x="14" y="24"/>
                      </a:lnTo>
                      <a:lnTo>
                        <a:pt x="13" y="20"/>
                      </a:lnTo>
                      <a:lnTo>
                        <a:pt x="11" y="17"/>
                      </a:lnTo>
                      <a:lnTo>
                        <a:pt x="10" y="12"/>
                      </a:lnTo>
                      <a:lnTo>
                        <a:pt x="7" y="9"/>
                      </a:lnTo>
                      <a:lnTo>
                        <a:pt x="6" y="4"/>
                      </a:lnTo>
                      <a:lnTo>
                        <a:pt x="3" y="1"/>
                      </a:lnTo>
                      <a:lnTo>
                        <a:pt x="3" y="0"/>
                      </a:lnTo>
                      <a:lnTo>
                        <a:pt x="2" y="0"/>
                      </a:lnTo>
                      <a:lnTo>
                        <a:pt x="1" y="0"/>
                      </a:lnTo>
                      <a:lnTo>
                        <a:pt x="1" y="1"/>
                      </a:lnTo>
                      <a:lnTo>
                        <a:pt x="0" y="1"/>
                      </a:lnTo>
                      <a:lnTo>
                        <a:pt x="0" y="2"/>
                      </a:lnTo>
                      <a:lnTo>
                        <a:pt x="0" y="3"/>
                      </a:lnTo>
                      <a:lnTo>
                        <a:pt x="1" y="3"/>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41" name="Freeform 174"/>
                <p:cNvSpPr>
                  <a:spLocks/>
                </p:cNvSpPr>
                <p:nvPr/>
              </p:nvSpPr>
              <p:spPr bwMode="auto">
                <a:xfrm>
                  <a:off x="1002" y="3114"/>
                  <a:ext cx="88" cy="99"/>
                </a:xfrm>
                <a:custGeom>
                  <a:avLst/>
                  <a:gdLst>
                    <a:gd name="T0" fmla="*/ 1 w 88"/>
                    <a:gd name="T1" fmla="*/ 5 h 99"/>
                    <a:gd name="T2" fmla="*/ 4 w 88"/>
                    <a:gd name="T3" fmla="*/ 11 h 99"/>
                    <a:gd name="T4" fmla="*/ 8 w 88"/>
                    <a:gd name="T5" fmla="*/ 15 h 99"/>
                    <a:gd name="T6" fmla="*/ 12 w 88"/>
                    <a:gd name="T7" fmla="*/ 20 h 99"/>
                    <a:gd name="T8" fmla="*/ 15 w 88"/>
                    <a:gd name="T9" fmla="*/ 24 h 99"/>
                    <a:gd name="T10" fmla="*/ 18 w 88"/>
                    <a:gd name="T11" fmla="*/ 25 h 99"/>
                    <a:gd name="T12" fmla="*/ 21 w 88"/>
                    <a:gd name="T13" fmla="*/ 27 h 99"/>
                    <a:gd name="T14" fmla="*/ 22 w 88"/>
                    <a:gd name="T15" fmla="*/ 29 h 99"/>
                    <a:gd name="T16" fmla="*/ 28 w 88"/>
                    <a:gd name="T17" fmla="*/ 34 h 99"/>
                    <a:gd name="T18" fmla="*/ 35 w 88"/>
                    <a:gd name="T19" fmla="*/ 40 h 99"/>
                    <a:gd name="T20" fmla="*/ 43 w 88"/>
                    <a:gd name="T21" fmla="*/ 46 h 99"/>
                    <a:gd name="T22" fmla="*/ 51 w 88"/>
                    <a:gd name="T23" fmla="*/ 53 h 99"/>
                    <a:gd name="T24" fmla="*/ 57 w 88"/>
                    <a:gd name="T25" fmla="*/ 58 h 99"/>
                    <a:gd name="T26" fmla="*/ 62 w 88"/>
                    <a:gd name="T27" fmla="*/ 64 h 99"/>
                    <a:gd name="T28" fmla="*/ 65 w 88"/>
                    <a:gd name="T29" fmla="*/ 69 h 99"/>
                    <a:gd name="T30" fmla="*/ 69 w 88"/>
                    <a:gd name="T31" fmla="*/ 74 h 99"/>
                    <a:gd name="T32" fmla="*/ 72 w 88"/>
                    <a:gd name="T33" fmla="*/ 80 h 99"/>
                    <a:gd name="T34" fmla="*/ 74 w 88"/>
                    <a:gd name="T35" fmla="*/ 85 h 99"/>
                    <a:gd name="T36" fmla="*/ 75 w 88"/>
                    <a:gd name="T37" fmla="*/ 90 h 99"/>
                    <a:gd name="T38" fmla="*/ 78 w 88"/>
                    <a:gd name="T39" fmla="*/ 95 h 99"/>
                    <a:gd name="T40" fmla="*/ 80 w 88"/>
                    <a:gd name="T41" fmla="*/ 98 h 99"/>
                    <a:gd name="T42" fmla="*/ 82 w 88"/>
                    <a:gd name="T43" fmla="*/ 98 h 99"/>
                    <a:gd name="T44" fmla="*/ 83 w 88"/>
                    <a:gd name="T45" fmla="*/ 98 h 99"/>
                    <a:gd name="T46" fmla="*/ 85 w 88"/>
                    <a:gd name="T47" fmla="*/ 98 h 99"/>
                    <a:gd name="T48" fmla="*/ 86 w 88"/>
                    <a:gd name="T49" fmla="*/ 97 h 99"/>
                    <a:gd name="T50" fmla="*/ 87 w 88"/>
                    <a:gd name="T51" fmla="*/ 96 h 99"/>
                    <a:gd name="T52" fmla="*/ 86 w 88"/>
                    <a:gd name="T53" fmla="*/ 94 h 99"/>
                    <a:gd name="T54" fmla="*/ 84 w 88"/>
                    <a:gd name="T55" fmla="*/ 94 h 99"/>
                    <a:gd name="T56" fmla="*/ 83 w 88"/>
                    <a:gd name="T57" fmla="*/ 93 h 99"/>
                    <a:gd name="T58" fmla="*/ 81 w 88"/>
                    <a:gd name="T59" fmla="*/ 92 h 99"/>
                    <a:gd name="T60" fmla="*/ 79 w 88"/>
                    <a:gd name="T61" fmla="*/ 86 h 99"/>
                    <a:gd name="T62" fmla="*/ 74 w 88"/>
                    <a:gd name="T63" fmla="*/ 78 h 99"/>
                    <a:gd name="T64" fmla="*/ 70 w 88"/>
                    <a:gd name="T65" fmla="*/ 70 h 99"/>
                    <a:gd name="T66" fmla="*/ 65 w 88"/>
                    <a:gd name="T67" fmla="*/ 62 h 99"/>
                    <a:gd name="T68" fmla="*/ 55 w 88"/>
                    <a:gd name="T69" fmla="*/ 51 h 99"/>
                    <a:gd name="T70" fmla="*/ 39 w 88"/>
                    <a:gd name="T71" fmla="*/ 37 h 99"/>
                    <a:gd name="T72" fmla="*/ 22 w 88"/>
                    <a:gd name="T73" fmla="*/ 25 h 99"/>
                    <a:gd name="T74" fmla="*/ 9 w 88"/>
                    <a:gd name="T75" fmla="*/ 10 h 99"/>
                    <a:gd name="T76" fmla="*/ 3 w 88"/>
                    <a:gd name="T77" fmla="*/ 0 h 99"/>
                    <a:gd name="T78" fmla="*/ 1 w 88"/>
                    <a:gd name="T79" fmla="*/ 0 h 99"/>
                    <a:gd name="T80" fmla="*/ 0 w 88"/>
                    <a:gd name="T81" fmla="*/ 2 h 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8"/>
                    <a:gd name="T124" fmla="*/ 0 h 99"/>
                    <a:gd name="T125" fmla="*/ 88 w 88"/>
                    <a:gd name="T126" fmla="*/ 99 h 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8" h="99">
                      <a:moveTo>
                        <a:pt x="0" y="3"/>
                      </a:moveTo>
                      <a:lnTo>
                        <a:pt x="1" y="5"/>
                      </a:lnTo>
                      <a:lnTo>
                        <a:pt x="3" y="8"/>
                      </a:lnTo>
                      <a:lnTo>
                        <a:pt x="4" y="11"/>
                      </a:lnTo>
                      <a:lnTo>
                        <a:pt x="6" y="13"/>
                      </a:lnTo>
                      <a:lnTo>
                        <a:pt x="8" y="15"/>
                      </a:lnTo>
                      <a:lnTo>
                        <a:pt x="10" y="17"/>
                      </a:lnTo>
                      <a:lnTo>
                        <a:pt x="12" y="20"/>
                      </a:lnTo>
                      <a:lnTo>
                        <a:pt x="14" y="22"/>
                      </a:lnTo>
                      <a:lnTo>
                        <a:pt x="15" y="24"/>
                      </a:lnTo>
                      <a:lnTo>
                        <a:pt x="16" y="25"/>
                      </a:lnTo>
                      <a:lnTo>
                        <a:pt x="18" y="25"/>
                      </a:lnTo>
                      <a:lnTo>
                        <a:pt x="19" y="26"/>
                      </a:lnTo>
                      <a:lnTo>
                        <a:pt x="21" y="27"/>
                      </a:lnTo>
                      <a:lnTo>
                        <a:pt x="22" y="28"/>
                      </a:lnTo>
                      <a:lnTo>
                        <a:pt x="22" y="29"/>
                      </a:lnTo>
                      <a:lnTo>
                        <a:pt x="24" y="30"/>
                      </a:lnTo>
                      <a:lnTo>
                        <a:pt x="28" y="34"/>
                      </a:lnTo>
                      <a:lnTo>
                        <a:pt x="31" y="37"/>
                      </a:lnTo>
                      <a:lnTo>
                        <a:pt x="35" y="40"/>
                      </a:lnTo>
                      <a:lnTo>
                        <a:pt x="39" y="44"/>
                      </a:lnTo>
                      <a:lnTo>
                        <a:pt x="43" y="46"/>
                      </a:lnTo>
                      <a:lnTo>
                        <a:pt x="47" y="49"/>
                      </a:lnTo>
                      <a:lnTo>
                        <a:pt x="51" y="53"/>
                      </a:lnTo>
                      <a:lnTo>
                        <a:pt x="55" y="55"/>
                      </a:lnTo>
                      <a:lnTo>
                        <a:pt x="57" y="58"/>
                      </a:lnTo>
                      <a:lnTo>
                        <a:pt x="59" y="61"/>
                      </a:lnTo>
                      <a:lnTo>
                        <a:pt x="62" y="64"/>
                      </a:lnTo>
                      <a:lnTo>
                        <a:pt x="64" y="66"/>
                      </a:lnTo>
                      <a:lnTo>
                        <a:pt x="65" y="69"/>
                      </a:lnTo>
                      <a:lnTo>
                        <a:pt x="67" y="72"/>
                      </a:lnTo>
                      <a:lnTo>
                        <a:pt x="69" y="74"/>
                      </a:lnTo>
                      <a:lnTo>
                        <a:pt x="71" y="77"/>
                      </a:lnTo>
                      <a:lnTo>
                        <a:pt x="72" y="80"/>
                      </a:lnTo>
                      <a:lnTo>
                        <a:pt x="73" y="83"/>
                      </a:lnTo>
                      <a:lnTo>
                        <a:pt x="74" y="85"/>
                      </a:lnTo>
                      <a:lnTo>
                        <a:pt x="74" y="87"/>
                      </a:lnTo>
                      <a:lnTo>
                        <a:pt x="75" y="90"/>
                      </a:lnTo>
                      <a:lnTo>
                        <a:pt x="76" y="93"/>
                      </a:lnTo>
                      <a:lnTo>
                        <a:pt x="78" y="95"/>
                      </a:lnTo>
                      <a:lnTo>
                        <a:pt x="79" y="97"/>
                      </a:lnTo>
                      <a:lnTo>
                        <a:pt x="80" y="98"/>
                      </a:lnTo>
                      <a:lnTo>
                        <a:pt x="81" y="98"/>
                      </a:lnTo>
                      <a:lnTo>
                        <a:pt x="82" y="98"/>
                      </a:lnTo>
                      <a:lnTo>
                        <a:pt x="83" y="98"/>
                      </a:lnTo>
                      <a:lnTo>
                        <a:pt x="84" y="98"/>
                      </a:lnTo>
                      <a:lnTo>
                        <a:pt x="85" y="98"/>
                      </a:lnTo>
                      <a:lnTo>
                        <a:pt x="86" y="98"/>
                      </a:lnTo>
                      <a:lnTo>
                        <a:pt x="86" y="97"/>
                      </a:lnTo>
                      <a:lnTo>
                        <a:pt x="86" y="96"/>
                      </a:lnTo>
                      <a:lnTo>
                        <a:pt x="87" y="96"/>
                      </a:lnTo>
                      <a:lnTo>
                        <a:pt x="86" y="95"/>
                      </a:lnTo>
                      <a:lnTo>
                        <a:pt x="86" y="94"/>
                      </a:lnTo>
                      <a:lnTo>
                        <a:pt x="85" y="94"/>
                      </a:lnTo>
                      <a:lnTo>
                        <a:pt x="84" y="94"/>
                      </a:lnTo>
                      <a:lnTo>
                        <a:pt x="83" y="93"/>
                      </a:lnTo>
                      <a:lnTo>
                        <a:pt x="82" y="93"/>
                      </a:lnTo>
                      <a:lnTo>
                        <a:pt x="81" y="92"/>
                      </a:lnTo>
                      <a:lnTo>
                        <a:pt x="81" y="91"/>
                      </a:lnTo>
                      <a:lnTo>
                        <a:pt x="79" y="86"/>
                      </a:lnTo>
                      <a:lnTo>
                        <a:pt x="77" y="83"/>
                      </a:lnTo>
                      <a:lnTo>
                        <a:pt x="74" y="78"/>
                      </a:lnTo>
                      <a:lnTo>
                        <a:pt x="73" y="74"/>
                      </a:lnTo>
                      <a:lnTo>
                        <a:pt x="70" y="70"/>
                      </a:lnTo>
                      <a:lnTo>
                        <a:pt x="67" y="65"/>
                      </a:lnTo>
                      <a:lnTo>
                        <a:pt x="65" y="62"/>
                      </a:lnTo>
                      <a:lnTo>
                        <a:pt x="62" y="58"/>
                      </a:lnTo>
                      <a:lnTo>
                        <a:pt x="55" y="51"/>
                      </a:lnTo>
                      <a:lnTo>
                        <a:pt x="47" y="44"/>
                      </a:lnTo>
                      <a:lnTo>
                        <a:pt x="39" y="37"/>
                      </a:lnTo>
                      <a:lnTo>
                        <a:pt x="30" y="31"/>
                      </a:lnTo>
                      <a:lnTo>
                        <a:pt x="22" y="25"/>
                      </a:lnTo>
                      <a:lnTo>
                        <a:pt x="15" y="17"/>
                      </a:lnTo>
                      <a:lnTo>
                        <a:pt x="9" y="10"/>
                      </a:lnTo>
                      <a:lnTo>
                        <a:pt x="4" y="1"/>
                      </a:lnTo>
                      <a:lnTo>
                        <a:pt x="3" y="0"/>
                      </a:lnTo>
                      <a:lnTo>
                        <a:pt x="2" y="0"/>
                      </a:lnTo>
                      <a:lnTo>
                        <a:pt x="1" y="0"/>
                      </a:lnTo>
                      <a:lnTo>
                        <a:pt x="0" y="1"/>
                      </a:lnTo>
                      <a:lnTo>
                        <a:pt x="0" y="2"/>
                      </a:lnTo>
                      <a:lnTo>
                        <a:pt x="0" y="3"/>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42" name="Freeform 175"/>
                <p:cNvSpPr>
                  <a:spLocks/>
                </p:cNvSpPr>
                <p:nvPr/>
              </p:nvSpPr>
              <p:spPr bwMode="auto">
                <a:xfrm>
                  <a:off x="943" y="2856"/>
                  <a:ext cx="29" cy="16"/>
                </a:xfrm>
                <a:custGeom>
                  <a:avLst/>
                  <a:gdLst>
                    <a:gd name="T0" fmla="*/ 28 w 29"/>
                    <a:gd name="T1" fmla="*/ 13 h 16"/>
                    <a:gd name="T2" fmla="*/ 24 w 29"/>
                    <a:gd name="T3" fmla="*/ 11 h 16"/>
                    <a:gd name="T4" fmla="*/ 21 w 29"/>
                    <a:gd name="T5" fmla="*/ 9 h 16"/>
                    <a:gd name="T6" fmla="*/ 18 w 29"/>
                    <a:gd name="T7" fmla="*/ 7 h 16"/>
                    <a:gd name="T8" fmla="*/ 15 w 29"/>
                    <a:gd name="T9" fmla="*/ 5 h 16"/>
                    <a:gd name="T10" fmla="*/ 13 w 29"/>
                    <a:gd name="T11" fmla="*/ 3 h 16"/>
                    <a:gd name="T12" fmla="*/ 9 w 29"/>
                    <a:gd name="T13" fmla="*/ 2 h 16"/>
                    <a:gd name="T14" fmla="*/ 5 w 29"/>
                    <a:gd name="T15" fmla="*/ 1 h 16"/>
                    <a:gd name="T16" fmla="*/ 1 w 29"/>
                    <a:gd name="T17" fmla="*/ 0 h 16"/>
                    <a:gd name="T18" fmla="*/ 1 w 29"/>
                    <a:gd name="T19" fmla="*/ 1 h 16"/>
                    <a:gd name="T20" fmla="*/ 0 w 29"/>
                    <a:gd name="T21" fmla="*/ 1 h 16"/>
                    <a:gd name="T22" fmla="*/ 0 w 29"/>
                    <a:gd name="T23" fmla="*/ 1 h 16"/>
                    <a:gd name="T24" fmla="*/ 0 w 29"/>
                    <a:gd name="T25" fmla="*/ 2 h 16"/>
                    <a:gd name="T26" fmla="*/ 0 w 29"/>
                    <a:gd name="T27" fmla="*/ 2 h 16"/>
                    <a:gd name="T28" fmla="*/ 1 w 29"/>
                    <a:gd name="T29" fmla="*/ 2 h 16"/>
                    <a:gd name="T30" fmla="*/ 1 w 29"/>
                    <a:gd name="T31" fmla="*/ 3 h 16"/>
                    <a:gd name="T32" fmla="*/ 4 w 29"/>
                    <a:gd name="T33" fmla="*/ 3 h 16"/>
                    <a:gd name="T34" fmla="*/ 8 w 29"/>
                    <a:gd name="T35" fmla="*/ 4 h 16"/>
                    <a:gd name="T36" fmla="*/ 11 w 29"/>
                    <a:gd name="T37" fmla="*/ 5 h 16"/>
                    <a:gd name="T38" fmla="*/ 14 w 29"/>
                    <a:gd name="T39" fmla="*/ 7 h 16"/>
                    <a:gd name="T40" fmla="*/ 17 w 29"/>
                    <a:gd name="T41" fmla="*/ 10 h 16"/>
                    <a:gd name="T42" fmla="*/ 20 w 29"/>
                    <a:gd name="T43" fmla="*/ 11 h 16"/>
                    <a:gd name="T44" fmla="*/ 23 w 29"/>
                    <a:gd name="T45" fmla="*/ 13 h 16"/>
                    <a:gd name="T46" fmla="*/ 26 w 29"/>
                    <a:gd name="T47" fmla="*/ 14 h 16"/>
                    <a:gd name="T48" fmla="*/ 27 w 29"/>
                    <a:gd name="T49" fmla="*/ 14 h 16"/>
                    <a:gd name="T50" fmla="*/ 27 w 29"/>
                    <a:gd name="T51" fmla="*/ 15 h 16"/>
                    <a:gd name="T52" fmla="*/ 27 w 29"/>
                    <a:gd name="T53" fmla="*/ 15 h 16"/>
                    <a:gd name="T54" fmla="*/ 27 w 29"/>
                    <a:gd name="T55" fmla="*/ 14 h 16"/>
                    <a:gd name="T56" fmla="*/ 28 w 29"/>
                    <a:gd name="T57" fmla="*/ 14 h 16"/>
                    <a:gd name="T58" fmla="*/ 28 w 29"/>
                    <a:gd name="T59" fmla="*/ 14 h 16"/>
                    <a:gd name="T60" fmla="*/ 28 w 29"/>
                    <a:gd name="T61" fmla="*/ 13 h 16"/>
                    <a:gd name="T62" fmla="*/ 28 w 29"/>
                    <a:gd name="T63" fmla="*/ 13 h 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
                    <a:gd name="T97" fmla="*/ 0 h 16"/>
                    <a:gd name="T98" fmla="*/ 29 w 29"/>
                    <a:gd name="T99" fmla="*/ 16 h 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 h="16">
                      <a:moveTo>
                        <a:pt x="28" y="13"/>
                      </a:moveTo>
                      <a:lnTo>
                        <a:pt x="24" y="11"/>
                      </a:lnTo>
                      <a:lnTo>
                        <a:pt x="21" y="9"/>
                      </a:lnTo>
                      <a:lnTo>
                        <a:pt x="18" y="7"/>
                      </a:lnTo>
                      <a:lnTo>
                        <a:pt x="15" y="5"/>
                      </a:lnTo>
                      <a:lnTo>
                        <a:pt x="13" y="3"/>
                      </a:lnTo>
                      <a:lnTo>
                        <a:pt x="9" y="2"/>
                      </a:lnTo>
                      <a:lnTo>
                        <a:pt x="5" y="1"/>
                      </a:lnTo>
                      <a:lnTo>
                        <a:pt x="1" y="0"/>
                      </a:lnTo>
                      <a:lnTo>
                        <a:pt x="1" y="1"/>
                      </a:lnTo>
                      <a:lnTo>
                        <a:pt x="0" y="1"/>
                      </a:lnTo>
                      <a:lnTo>
                        <a:pt x="0" y="2"/>
                      </a:lnTo>
                      <a:lnTo>
                        <a:pt x="1" y="2"/>
                      </a:lnTo>
                      <a:lnTo>
                        <a:pt x="1" y="3"/>
                      </a:lnTo>
                      <a:lnTo>
                        <a:pt x="4" y="3"/>
                      </a:lnTo>
                      <a:lnTo>
                        <a:pt x="8" y="4"/>
                      </a:lnTo>
                      <a:lnTo>
                        <a:pt x="11" y="5"/>
                      </a:lnTo>
                      <a:lnTo>
                        <a:pt x="14" y="7"/>
                      </a:lnTo>
                      <a:lnTo>
                        <a:pt x="17" y="10"/>
                      </a:lnTo>
                      <a:lnTo>
                        <a:pt x="20" y="11"/>
                      </a:lnTo>
                      <a:lnTo>
                        <a:pt x="23" y="13"/>
                      </a:lnTo>
                      <a:lnTo>
                        <a:pt x="26" y="14"/>
                      </a:lnTo>
                      <a:lnTo>
                        <a:pt x="27" y="14"/>
                      </a:lnTo>
                      <a:lnTo>
                        <a:pt x="27" y="15"/>
                      </a:lnTo>
                      <a:lnTo>
                        <a:pt x="27" y="14"/>
                      </a:lnTo>
                      <a:lnTo>
                        <a:pt x="28" y="14"/>
                      </a:lnTo>
                      <a:lnTo>
                        <a:pt x="28" y="13"/>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43" name="Freeform 176"/>
                <p:cNvSpPr>
                  <a:spLocks/>
                </p:cNvSpPr>
                <p:nvPr/>
              </p:nvSpPr>
              <p:spPr bwMode="auto">
                <a:xfrm>
                  <a:off x="946" y="2835"/>
                  <a:ext cx="26" cy="17"/>
                </a:xfrm>
                <a:custGeom>
                  <a:avLst/>
                  <a:gdLst>
                    <a:gd name="T0" fmla="*/ 25 w 26"/>
                    <a:gd name="T1" fmla="*/ 14 h 17"/>
                    <a:gd name="T2" fmla="*/ 23 w 26"/>
                    <a:gd name="T3" fmla="*/ 12 h 17"/>
                    <a:gd name="T4" fmla="*/ 20 w 26"/>
                    <a:gd name="T5" fmla="*/ 9 h 17"/>
                    <a:gd name="T6" fmla="*/ 18 w 26"/>
                    <a:gd name="T7" fmla="*/ 7 h 17"/>
                    <a:gd name="T8" fmla="*/ 15 w 26"/>
                    <a:gd name="T9" fmla="*/ 4 h 17"/>
                    <a:gd name="T10" fmla="*/ 12 w 26"/>
                    <a:gd name="T11" fmla="*/ 2 h 17"/>
                    <a:gd name="T12" fmla="*/ 9 w 26"/>
                    <a:gd name="T13" fmla="*/ 1 h 17"/>
                    <a:gd name="T14" fmla="*/ 6 w 26"/>
                    <a:gd name="T15" fmla="*/ 0 h 17"/>
                    <a:gd name="T16" fmla="*/ 1 w 26"/>
                    <a:gd name="T17" fmla="*/ 0 h 17"/>
                    <a:gd name="T18" fmla="*/ 1 w 26"/>
                    <a:gd name="T19" fmla="*/ 1 h 17"/>
                    <a:gd name="T20" fmla="*/ 1 w 26"/>
                    <a:gd name="T21" fmla="*/ 1 h 17"/>
                    <a:gd name="T22" fmla="*/ 0 w 26"/>
                    <a:gd name="T23" fmla="*/ 1 h 17"/>
                    <a:gd name="T24" fmla="*/ 0 w 26"/>
                    <a:gd name="T25" fmla="*/ 2 h 17"/>
                    <a:gd name="T26" fmla="*/ 0 w 26"/>
                    <a:gd name="T27" fmla="*/ 2 h 17"/>
                    <a:gd name="T28" fmla="*/ 1 w 26"/>
                    <a:gd name="T29" fmla="*/ 2 h 17"/>
                    <a:gd name="T30" fmla="*/ 1 w 26"/>
                    <a:gd name="T31" fmla="*/ 3 h 17"/>
                    <a:gd name="T32" fmla="*/ 1 w 26"/>
                    <a:gd name="T33" fmla="*/ 3 h 17"/>
                    <a:gd name="T34" fmla="*/ 5 w 26"/>
                    <a:gd name="T35" fmla="*/ 3 h 17"/>
                    <a:gd name="T36" fmla="*/ 8 w 26"/>
                    <a:gd name="T37" fmla="*/ 4 h 17"/>
                    <a:gd name="T38" fmla="*/ 11 w 26"/>
                    <a:gd name="T39" fmla="*/ 5 h 17"/>
                    <a:gd name="T40" fmla="*/ 14 w 26"/>
                    <a:gd name="T41" fmla="*/ 7 h 17"/>
                    <a:gd name="T42" fmla="*/ 16 w 26"/>
                    <a:gd name="T43" fmla="*/ 9 h 17"/>
                    <a:gd name="T44" fmla="*/ 18 w 26"/>
                    <a:gd name="T45" fmla="*/ 11 h 17"/>
                    <a:gd name="T46" fmla="*/ 20 w 26"/>
                    <a:gd name="T47" fmla="*/ 14 h 17"/>
                    <a:gd name="T48" fmla="*/ 23 w 26"/>
                    <a:gd name="T49" fmla="*/ 16 h 17"/>
                    <a:gd name="T50" fmla="*/ 24 w 26"/>
                    <a:gd name="T51" fmla="*/ 16 h 17"/>
                    <a:gd name="T52" fmla="*/ 24 w 26"/>
                    <a:gd name="T53" fmla="*/ 16 h 17"/>
                    <a:gd name="T54" fmla="*/ 25 w 26"/>
                    <a:gd name="T55" fmla="*/ 16 h 17"/>
                    <a:gd name="T56" fmla="*/ 25 w 26"/>
                    <a:gd name="T57" fmla="*/ 15 h 17"/>
                    <a:gd name="T58" fmla="*/ 25 w 26"/>
                    <a:gd name="T59" fmla="*/ 15 h 17"/>
                    <a:gd name="T60" fmla="*/ 25 w 26"/>
                    <a:gd name="T61" fmla="*/ 14 h 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
                    <a:gd name="T94" fmla="*/ 0 h 17"/>
                    <a:gd name="T95" fmla="*/ 26 w 26"/>
                    <a:gd name="T96" fmla="*/ 17 h 1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 h="17">
                      <a:moveTo>
                        <a:pt x="25" y="14"/>
                      </a:moveTo>
                      <a:lnTo>
                        <a:pt x="23" y="12"/>
                      </a:lnTo>
                      <a:lnTo>
                        <a:pt x="20" y="9"/>
                      </a:lnTo>
                      <a:lnTo>
                        <a:pt x="18" y="7"/>
                      </a:lnTo>
                      <a:lnTo>
                        <a:pt x="15" y="4"/>
                      </a:lnTo>
                      <a:lnTo>
                        <a:pt x="12" y="2"/>
                      </a:lnTo>
                      <a:lnTo>
                        <a:pt x="9" y="1"/>
                      </a:lnTo>
                      <a:lnTo>
                        <a:pt x="6" y="0"/>
                      </a:lnTo>
                      <a:lnTo>
                        <a:pt x="1" y="0"/>
                      </a:lnTo>
                      <a:lnTo>
                        <a:pt x="1" y="1"/>
                      </a:lnTo>
                      <a:lnTo>
                        <a:pt x="0" y="1"/>
                      </a:lnTo>
                      <a:lnTo>
                        <a:pt x="0" y="2"/>
                      </a:lnTo>
                      <a:lnTo>
                        <a:pt x="1" y="2"/>
                      </a:lnTo>
                      <a:lnTo>
                        <a:pt x="1" y="3"/>
                      </a:lnTo>
                      <a:lnTo>
                        <a:pt x="5" y="3"/>
                      </a:lnTo>
                      <a:lnTo>
                        <a:pt x="8" y="4"/>
                      </a:lnTo>
                      <a:lnTo>
                        <a:pt x="11" y="5"/>
                      </a:lnTo>
                      <a:lnTo>
                        <a:pt x="14" y="7"/>
                      </a:lnTo>
                      <a:lnTo>
                        <a:pt x="16" y="9"/>
                      </a:lnTo>
                      <a:lnTo>
                        <a:pt x="18" y="11"/>
                      </a:lnTo>
                      <a:lnTo>
                        <a:pt x="20" y="14"/>
                      </a:lnTo>
                      <a:lnTo>
                        <a:pt x="23" y="16"/>
                      </a:lnTo>
                      <a:lnTo>
                        <a:pt x="24" y="16"/>
                      </a:lnTo>
                      <a:lnTo>
                        <a:pt x="25" y="16"/>
                      </a:lnTo>
                      <a:lnTo>
                        <a:pt x="25" y="15"/>
                      </a:lnTo>
                      <a:lnTo>
                        <a:pt x="25" y="14"/>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44" name="Freeform 177"/>
                <p:cNvSpPr>
                  <a:spLocks/>
                </p:cNvSpPr>
                <p:nvPr/>
              </p:nvSpPr>
              <p:spPr bwMode="auto">
                <a:xfrm>
                  <a:off x="944" y="2878"/>
                  <a:ext cx="12" cy="19"/>
                </a:xfrm>
                <a:custGeom>
                  <a:avLst/>
                  <a:gdLst>
                    <a:gd name="T0" fmla="*/ 11 w 12"/>
                    <a:gd name="T1" fmla="*/ 17 h 19"/>
                    <a:gd name="T2" fmla="*/ 11 w 12"/>
                    <a:gd name="T3" fmla="*/ 14 h 19"/>
                    <a:gd name="T4" fmla="*/ 11 w 12"/>
                    <a:gd name="T5" fmla="*/ 12 h 19"/>
                    <a:gd name="T6" fmla="*/ 10 w 12"/>
                    <a:gd name="T7" fmla="*/ 10 h 19"/>
                    <a:gd name="T8" fmla="*/ 10 w 12"/>
                    <a:gd name="T9" fmla="*/ 8 h 19"/>
                    <a:gd name="T10" fmla="*/ 8 w 12"/>
                    <a:gd name="T11" fmla="*/ 6 h 19"/>
                    <a:gd name="T12" fmla="*/ 7 w 12"/>
                    <a:gd name="T13" fmla="*/ 5 h 19"/>
                    <a:gd name="T14" fmla="*/ 5 w 12"/>
                    <a:gd name="T15" fmla="*/ 4 h 19"/>
                    <a:gd name="T16" fmla="*/ 4 w 12"/>
                    <a:gd name="T17" fmla="*/ 3 h 19"/>
                    <a:gd name="T18" fmla="*/ 3 w 12"/>
                    <a:gd name="T19" fmla="*/ 3 h 19"/>
                    <a:gd name="T20" fmla="*/ 3 w 12"/>
                    <a:gd name="T21" fmla="*/ 2 h 19"/>
                    <a:gd name="T22" fmla="*/ 3 w 12"/>
                    <a:gd name="T23" fmla="*/ 2 h 19"/>
                    <a:gd name="T24" fmla="*/ 3 w 12"/>
                    <a:gd name="T25" fmla="*/ 1 h 19"/>
                    <a:gd name="T26" fmla="*/ 2 w 12"/>
                    <a:gd name="T27" fmla="*/ 1 h 19"/>
                    <a:gd name="T28" fmla="*/ 2 w 12"/>
                    <a:gd name="T29" fmla="*/ 0 h 19"/>
                    <a:gd name="T30" fmla="*/ 1 w 12"/>
                    <a:gd name="T31" fmla="*/ 0 h 19"/>
                    <a:gd name="T32" fmla="*/ 1 w 12"/>
                    <a:gd name="T33" fmla="*/ 1 h 19"/>
                    <a:gd name="T34" fmla="*/ 1 w 12"/>
                    <a:gd name="T35" fmla="*/ 1 h 19"/>
                    <a:gd name="T36" fmla="*/ 1 w 12"/>
                    <a:gd name="T37" fmla="*/ 1 h 19"/>
                    <a:gd name="T38" fmla="*/ 0 w 12"/>
                    <a:gd name="T39" fmla="*/ 1 h 19"/>
                    <a:gd name="T40" fmla="*/ 0 w 12"/>
                    <a:gd name="T41" fmla="*/ 2 h 19"/>
                    <a:gd name="T42" fmla="*/ 1 w 12"/>
                    <a:gd name="T43" fmla="*/ 2 h 19"/>
                    <a:gd name="T44" fmla="*/ 1 w 12"/>
                    <a:gd name="T45" fmla="*/ 3 h 19"/>
                    <a:gd name="T46" fmla="*/ 1 w 12"/>
                    <a:gd name="T47" fmla="*/ 4 h 19"/>
                    <a:gd name="T48" fmla="*/ 2 w 12"/>
                    <a:gd name="T49" fmla="*/ 5 h 19"/>
                    <a:gd name="T50" fmla="*/ 3 w 12"/>
                    <a:gd name="T51" fmla="*/ 5 h 19"/>
                    <a:gd name="T52" fmla="*/ 4 w 12"/>
                    <a:gd name="T53" fmla="*/ 6 h 19"/>
                    <a:gd name="T54" fmla="*/ 5 w 12"/>
                    <a:gd name="T55" fmla="*/ 6 h 19"/>
                    <a:gd name="T56" fmla="*/ 5 w 12"/>
                    <a:gd name="T57" fmla="*/ 7 h 19"/>
                    <a:gd name="T58" fmla="*/ 6 w 12"/>
                    <a:gd name="T59" fmla="*/ 7 h 19"/>
                    <a:gd name="T60" fmla="*/ 7 w 12"/>
                    <a:gd name="T61" fmla="*/ 8 h 19"/>
                    <a:gd name="T62" fmla="*/ 8 w 12"/>
                    <a:gd name="T63" fmla="*/ 9 h 19"/>
                    <a:gd name="T64" fmla="*/ 9 w 12"/>
                    <a:gd name="T65" fmla="*/ 10 h 19"/>
                    <a:gd name="T66" fmla="*/ 9 w 12"/>
                    <a:gd name="T67" fmla="*/ 11 h 19"/>
                    <a:gd name="T68" fmla="*/ 9 w 12"/>
                    <a:gd name="T69" fmla="*/ 12 h 19"/>
                    <a:gd name="T70" fmla="*/ 9 w 12"/>
                    <a:gd name="T71" fmla="*/ 13 h 19"/>
                    <a:gd name="T72" fmla="*/ 9 w 12"/>
                    <a:gd name="T73" fmla="*/ 14 h 19"/>
                    <a:gd name="T74" fmla="*/ 9 w 12"/>
                    <a:gd name="T75" fmla="*/ 15 h 19"/>
                    <a:gd name="T76" fmla="*/ 9 w 12"/>
                    <a:gd name="T77" fmla="*/ 17 h 19"/>
                    <a:gd name="T78" fmla="*/ 9 w 12"/>
                    <a:gd name="T79" fmla="*/ 17 h 19"/>
                    <a:gd name="T80" fmla="*/ 9 w 12"/>
                    <a:gd name="T81" fmla="*/ 18 h 19"/>
                    <a:gd name="T82" fmla="*/ 10 w 12"/>
                    <a:gd name="T83" fmla="*/ 18 h 19"/>
                    <a:gd name="T84" fmla="*/ 10 w 12"/>
                    <a:gd name="T85" fmla="*/ 18 h 19"/>
                    <a:gd name="T86" fmla="*/ 10 w 12"/>
                    <a:gd name="T87" fmla="*/ 17 h 19"/>
                    <a:gd name="T88" fmla="*/ 11 w 12"/>
                    <a:gd name="T89" fmla="*/ 17 h 19"/>
                    <a:gd name="T90" fmla="*/ 11 w 12"/>
                    <a:gd name="T91" fmla="*/ 17 h 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
                    <a:gd name="T139" fmla="*/ 0 h 19"/>
                    <a:gd name="T140" fmla="*/ 12 w 12"/>
                    <a:gd name="T141" fmla="*/ 19 h 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 h="19">
                      <a:moveTo>
                        <a:pt x="11" y="17"/>
                      </a:moveTo>
                      <a:lnTo>
                        <a:pt x="11" y="14"/>
                      </a:lnTo>
                      <a:lnTo>
                        <a:pt x="11" y="12"/>
                      </a:lnTo>
                      <a:lnTo>
                        <a:pt x="10" y="10"/>
                      </a:lnTo>
                      <a:lnTo>
                        <a:pt x="10" y="8"/>
                      </a:lnTo>
                      <a:lnTo>
                        <a:pt x="8" y="6"/>
                      </a:lnTo>
                      <a:lnTo>
                        <a:pt x="7" y="5"/>
                      </a:lnTo>
                      <a:lnTo>
                        <a:pt x="5" y="4"/>
                      </a:lnTo>
                      <a:lnTo>
                        <a:pt x="4" y="3"/>
                      </a:lnTo>
                      <a:lnTo>
                        <a:pt x="3" y="3"/>
                      </a:lnTo>
                      <a:lnTo>
                        <a:pt x="3" y="2"/>
                      </a:lnTo>
                      <a:lnTo>
                        <a:pt x="3" y="1"/>
                      </a:lnTo>
                      <a:lnTo>
                        <a:pt x="2" y="1"/>
                      </a:lnTo>
                      <a:lnTo>
                        <a:pt x="2" y="0"/>
                      </a:lnTo>
                      <a:lnTo>
                        <a:pt x="1" y="0"/>
                      </a:lnTo>
                      <a:lnTo>
                        <a:pt x="1" y="1"/>
                      </a:lnTo>
                      <a:lnTo>
                        <a:pt x="0" y="1"/>
                      </a:lnTo>
                      <a:lnTo>
                        <a:pt x="0" y="2"/>
                      </a:lnTo>
                      <a:lnTo>
                        <a:pt x="1" y="2"/>
                      </a:lnTo>
                      <a:lnTo>
                        <a:pt x="1" y="3"/>
                      </a:lnTo>
                      <a:lnTo>
                        <a:pt x="1" y="4"/>
                      </a:lnTo>
                      <a:lnTo>
                        <a:pt x="2" y="5"/>
                      </a:lnTo>
                      <a:lnTo>
                        <a:pt x="3" y="5"/>
                      </a:lnTo>
                      <a:lnTo>
                        <a:pt x="4" y="6"/>
                      </a:lnTo>
                      <a:lnTo>
                        <a:pt x="5" y="6"/>
                      </a:lnTo>
                      <a:lnTo>
                        <a:pt x="5" y="7"/>
                      </a:lnTo>
                      <a:lnTo>
                        <a:pt x="6" y="7"/>
                      </a:lnTo>
                      <a:lnTo>
                        <a:pt x="7" y="8"/>
                      </a:lnTo>
                      <a:lnTo>
                        <a:pt x="8" y="9"/>
                      </a:lnTo>
                      <a:lnTo>
                        <a:pt x="9" y="10"/>
                      </a:lnTo>
                      <a:lnTo>
                        <a:pt x="9" y="11"/>
                      </a:lnTo>
                      <a:lnTo>
                        <a:pt x="9" y="12"/>
                      </a:lnTo>
                      <a:lnTo>
                        <a:pt x="9" y="13"/>
                      </a:lnTo>
                      <a:lnTo>
                        <a:pt x="9" y="14"/>
                      </a:lnTo>
                      <a:lnTo>
                        <a:pt x="9" y="15"/>
                      </a:lnTo>
                      <a:lnTo>
                        <a:pt x="9" y="17"/>
                      </a:lnTo>
                      <a:lnTo>
                        <a:pt x="9" y="18"/>
                      </a:lnTo>
                      <a:lnTo>
                        <a:pt x="10" y="18"/>
                      </a:lnTo>
                      <a:lnTo>
                        <a:pt x="10" y="17"/>
                      </a:lnTo>
                      <a:lnTo>
                        <a:pt x="11" y="17"/>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45" name="Freeform 178"/>
                <p:cNvSpPr>
                  <a:spLocks/>
                </p:cNvSpPr>
                <p:nvPr/>
              </p:nvSpPr>
              <p:spPr bwMode="auto">
                <a:xfrm>
                  <a:off x="787" y="2802"/>
                  <a:ext cx="48" cy="91"/>
                </a:xfrm>
                <a:custGeom>
                  <a:avLst/>
                  <a:gdLst>
                    <a:gd name="T0" fmla="*/ 41 w 48"/>
                    <a:gd name="T1" fmla="*/ 5 h 91"/>
                    <a:gd name="T2" fmla="*/ 36 w 48"/>
                    <a:gd name="T3" fmla="*/ 14 h 91"/>
                    <a:gd name="T4" fmla="*/ 32 w 48"/>
                    <a:gd name="T5" fmla="*/ 23 h 91"/>
                    <a:gd name="T6" fmla="*/ 28 w 48"/>
                    <a:gd name="T7" fmla="*/ 32 h 91"/>
                    <a:gd name="T8" fmla="*/ 25 w 48"/>
                    <a:gd name="T9" fmla="*/ 41 h 91"/>
                    <a:gd name="T10" fmla="*/ 25 w 48"/>
                    <a:gd name="T11" fmla="*/ 43 h 91"/>
                    <a:gd name="T12" fmla="*/ 27 w 48"/>
                    <a:gd name="T13" fmla="*/ 53 h 91"/>
                    <a:gd name="T14" fmla="*/ 24 w 48"/>
                    <a:gd name="T15" fmla="*/ 65 h 91"/>
                    <a:gd name="T16" fmla="*/ 16 w 48"/>
                    <a:gd name="T17" fmla="*/ 76 h 91"/>
                    <a:gd name="T18" fmla="*/ 7 w 48"/>
                    <a:gd name="T19" fmla="*/ 85 h 91"/>
                    <a:gd name="T20" fmla="*/ 2 w 48"/>
                    <a:gd name="T21" fmla="*/ 88 h 91"/>
                    <a:gd name="T22" fmla="*/ 2 w 48"/>
                    <a:gd name="T23" fmla="*/ 87 h 91"/>
                    <a:gd name="T24" fmla="*/ 1 w 48"/>
                    <a:gd name="T25" fmla="*/ 86 h 91"/>
                    <a:gd name="T26" fmla="*/ 0 w 48"/>
                    <a:gd name="T27" fmla="*/ 88 h 91"/>
                    <a:gd name="T28" fmla="*/ 1 w 48"/>
                    <a:gd name="T29" fmla="*/ 90 h 91"/>
                    <a:gd name="T30" fmla="*/ 6 w 48"/>
                    <a:gd name="T31" fmla="*/ 90 h 91"/>
                    <a:gd name="T32" fmla="*/ 12 w 48"/>
                    <a:gd name="T33" fmla="*/ 86 h 91"/>
                    <a:gd name="T34" fmla="*/ 18 w 48"/>
                    <a:gd name="T35" fmla="*/ 78 h 91"/>
                    <a:gd name="T36" fmla="*/ 23 w 48"/>
                    <a:gd name="T37" fmla="*/ 71 h 91"/>
                    <a:gd name="T38" fmla="*/ 27 w 48"/>
                    <a:gd name="T39" fmla="*/ 66 h 91"/>
                    <a:gd name="T40" fmla="*/ 30 w 48"/>
                    <a:gd name="T41" fmla="*/ 61 h 91"/>
                    <a:gd name="T42" fmla="*/ 31 w 48"/>
                    <a:gd name="T43" fmla="*/ 56 h 91"/>
                    <a:gd name="T44" fmla="*/ 31 w 48"/>
                    <a:gd name="T45" fmla="*/ 50 h 91"/>
                    <a:gd name="T46" fmla="*/ 28 w 48"/>
                    <a:gd name="T47" fmla="*/ 41 h 91"/>
                    <a:gd name="T48" fmla="*/ 30 w 48"/>
                    <a:gd name="T49" fmla="*/ 37 h 91"/>
                    <a:gd name="T50" fmla="*/ 33 w 48"/>
                    <a:gd name="T51" fmla="*/ 28 h 91"/>
                    <a:gd name="T52" fmla="*/ 37 w 48"/>
                    <a:gd name="T53" fmla="*/ 20 h 91"/>
                    <a:gd name="T54" fmla="*/ 42 w 48"/>
                    <a:gd name="T55" fmla="*/ 12 h 91"/>
                    <a:gd name="T56" fmla="*/ 46 w 48"/>
                    <a:gd name="T57" fmla="*/ 3 h 91"/>
                    <a:gd name="T58" fmla="*/ 47 w 48"/>
                    <a:gd name="T59" fmla="*/ 2 h 91"/>
                    <a:gd name="T60" fmla="*/ 46 w 48"/>
                    <a:gd name="T61" fmla="*/ 0 h 91"/>
                    <a:gd name="T62" fmla="*/ 45 w 48"/>
                    <a:gd name="T63" fmla="*/ 0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
                    <a:gd name="T97" fmla="*/ 0 h 91"/>
                    <a:gd name="T98" fmla="*/ 48 w 48"/>
                    <a:gd name="T99" fmla="*/ 91 h 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 h="91">
                      <a:moveTo>
                        <a:pt x="44" y="1"/>
                      </a:moveTo>
                      <a:lnTo>
                        <a:pt x="41" y="5"/>
                      </a:lnTo>
                      <a:lnTo>
                        <a:pt x="39" y="10"/>
                      </a:lnTo>
                      <a:lnTo>
                        <a:pt x="36" y="14"/>
                      </a:lnTo>
                      <a:lnTo>
                        <a:pt x="34" y="18"/>
                      </a:lnTo>
                      <a:lnTo>
                        <a:pt x="32" y="23"/>
                      </a:lnTo>
                      <a:lnTo>
                        <a:pt x="30" y="27"/>
                      </a:lnTo>
                      <a:lnTo>
                        <a:pt x="28" y="32"/>
                      </a:lnTo>
                      <a:lnTo>
                        <a:pt x="26" y="36"/>
                      </a:lnTo>
                      <a:lnTo>
                        <a:pt x="25" y="41"/>
                      </a:lnTo>
                      <a:lnTo>
                        <a:pt x="25" y="42"/>
                      </a:lnTo>
                      <a:lnTo>
                        <a:pt x="25" y="43"/>
                      </a:lnTo>
                      <a:lnTo>
                        <a:pt x="26" y="47"/>
                      </a:lnTo>
                      <a:lnTo>
                        <a:pt x="27" y="53"/>
                      </a:lnTo>
                      <a:lnTo>
                        <a:pt x="26" y="59"/>
                      </a:lnTo>
                      <a:lnTo>
                        <a:pt x="24" y="65"/>
                      </a:lnTo>
                      <a:lnTo>
                        <a:pt x="21" y="70"/>
                      </a:lnTo>
                      <a:lnTo>
                        <a:pt x="16" y="76"/>
                      </a:lnTo>
                      <a:lnTo>
                        <a:pt x="12" y="80"/>
                      </a:lnTo>
                      <a:lnTo>
                        <a:pt x="7" y="85"/>
                      </a:lnTo>
                      <a:lnTo>
                        <a:pt x="2" y="89"/>
                      </a:lnTo>
                      <a:lnTo>
                        <a:pt x="2" y="88"/>
                      </a:lnTo>
                      <a:lnTo>
                        <a:pt x="2" y="87"/>
                      </a:lnTo>
                      <a:lnTo>
                        <a:pt x="2" y="86"/>
                      </a:lnTo>
                      <a:lnTo>
                        <a:pt x="1" y="86"/>
                      </a:lnTo>
                      <a:lnTo>
                        <a:pt x="0" y="87"/>
                      </a:lnTo>
                      <a:lnTo>
                        <a:pt x="0" y="88"/>
                      </a:lnTo>
                      <a:lnTo>
                        <a:pt x="0" y="89"/>
                      </a:lnTo>
                      <a:lnTo>
                        <a:pt x="1" y="90"/>
                      </a:lnTo>
                      <a:lnTo>
                        <a:pt x="2" y="90"/>
                      </a:lnTo>
                      <a:lnTo>
                        <a:pt x="6" y="90"/>
                      </a:lnTo>
                      <a:lnTo>
                        <a:pt x="9" y="88"/>
                      </a:lnTo>
                      <a:lnTo>
                        <a:pt x="12" y="86"/>
                      </a:lnTo>
                      <a:lnTo>
                        <a:pt x="15" y="83"/>
                      </a:lnTo>
                      <a:lnTo>
                        <a:pt x="18" y="78"/>
                      </a:lnTo>
                      <a:lnTo>
                        <a:pt x="21" y="75"/>
                      </a:lnTo>
                      <a:lnTo>
                        <a:pt x="23" y="71"/>
                      </a:lnTo>
                      <a:lnTo>
                        <a:pt x="26" y="68"/>
                      </a:lnTo>
                      <a:lnTo>
                        <a:pt x="27" y="66"/>
                      </a:lnTo>
                      <a:lnTo>
                        <a:pt x="29" y="64"/>
                      </a:lnTo>
                      <a:lnTo>
                        <a:pt x="30" y="61"/>
                      </a:lnTo>
                      <a:lnTo>
                        <a:pt x="31" y="59"/>
                      </a:lnTo>
                      <a:lnTo>
                        <a:pt x="31" y="56"/>
                      </a:lnTo>
                      <a:lnTo>
                        <a:pt x="31" y="53"/>
                      </a:lnTo>
                      <a:lnTo>
                        <a:pt x="31" y="50"/>
                      </a:lnTo>
                      <a:lnTo>
                        <a:pt x="30" y="48"/>
                      </a:lnTo>
                      <a:lnTo>
                        <a:pt x="28" y="41"/>
                      </a:lnTo>
                      <a:lnTo>
                        <a:pt x="28" y="43"/>
                      </a:lnTo>
                      <a:lnTo>
                        <a:pt x="30" y="37"/>
                      </a:lnTo>
                      <a:lnTo>
                        <a:pt x="31" y="32"/>
                      </a:lnTo>
                      <a:lnTo>
                        <a:pt x="33" y="28"/>
                      </a:lnTo>
                      <a:lnTo>
                        <a:pt x="35" y="23"/>
                      </a:lnTo>
                      <a:lnTo>
                        <a:pt x="37" y="20"/>
                      </a:lnTo>
                      <a:lnTo>
                        <a:pt x="40" y="15"/>
                      </a:lnTo>
                      <a:lnTo>
                        <a:pt x="42" y="12"/>
                      </a:lnTo>
                      <a:lnTo>
                        <a:pt x="45" y="7"/>
                      </a:lnTo>
                      <a:lnTo>
                        <a:pt x="46" y="3"/>
                      </a:lnTo>
                      <a:lnTo>
                        <a:pt x="47" y="3"/>
                      </a:lnTo>
                      <a:lnTo>
                        <a:pt x="47" y="2"/>
                      </a:lnTo>
                      <a:lnTo>
                        <a:pt x="46" y="1"/>
                      </a:lnTo>
                      <a:lnTo>
                        <a:pt x="46" y="0"/>
                      </a:lnTo>
                      <a:lnTo>
                        <a:pt x="45" y="0"/>
                      </a:lnTo>
                      <a:lnTo>
                        <a:pt x="44" y="1"/>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46" name="Freeform 179"/>
                <p:cNvSpPr>
                  <a:spLocks/>
                </p:cNvSpPr>
                <p:nvPr/>
              </p:nvSpPr>
              <p:spPr bwMode="auto">
                <a:xfrm>
                  <a:off x="806" y="2775"/>
                  <a:ext cx="31" cy="16"/>
                </a:xfrm>
                <a:custGeom>
                  <a:avLst/>
                  <a:gdLst>
                    <a:gd name="T0" fmla="*/ 26 w 31"/>
                    <a:gd name="T1" fmla="*/ 12 h 16"/>
                    <a:gd name="T2" fmla="*/ 23 w 31"/>
                    <a:gd name="T3" fmla="*/ 11 h 16"/>
                    <a:gd name="T4" fmla="*/ 18 w 31"/>
                    <a:gd name="T5" fmla="*/ 10 h 16"/>
                    <a:gd name="T6" fmla="*/ 14 w 31"/>
                    <a:gd name="T7" fmla="*/ 8 h 16"/>
                    <a:gd name="T8" fmla="*/ 10 w 31"/>
                    <a:gd name="T9" fmla="*/ 6 h 16"/>
                    <a:gd name="T10" fmla="*/ 10 w 31"/>
                    <a:gd name="T11" fmla="*/ 5 h 16"/>
                    <a:gd name="T12" fmla="*/ 8 w 31"/>
                    <a:gd name="T13" fmla="*/ 1 h 16"/>
                    <a:gd name="T14" fmla="*/ 8 w 31"/>
                    <a:gd name="T15" fmla="*/ 1 h 16"/>
                    <a:gd name="T16" fmla="*/ 5 w 31"/>
                    <a:gd name="T17" fmla="*/ 0 h 16"/>
                    <a:gd name="T18" fmla="*/ 3 w 31"/>
                    <a:gd name="T19" fmla="*/ 0 h 16"/>
                    <a:gd name="T20" fmla="*/ 2 w 31"/>
                    <a:gd name="T21" fmla="*/ 0 h 16"/>
                    <a:gd name="T22" fmla="*/ 0 w 31"/>
                    <a:gd name="T23" fmla="*/ 0 h 16"/>
                    <a:gd name="T24" fmla="*/ 0 w 31"/>
                    <a:gd name="T25" fmla="*/ 1 h 16"/>
                    <a:gd name="T26" fmla="*/ 1 w 31"/>
                    <a:gd name="T27" fmla="*/ 2 h 16"/>
                    <a:gd name="T28" fmla="*/ 2 w 31"/>
                    <a:gd name="T29" fmla="*/ 2 h 16"/>
                    <a:gd name="T30" fmla="*/ 5 w 31"/>
                    <a:gd name="T31" fmla="*/ 3 h 16"/>
                    <a:gd name="T32" fmla="*/ 6 w 31"/>
                    <a:gd name="T33" fmla="*/ 2 h 16"/>
                    <a:gd name="T34" fmla="*/ 6 w 31"/>
                    <a:gd name="T35" fmla="*/ 3 h 16"/>
                    <a:gd name="T36" fmla="*/ 6 w 31"/>
                    <a:gd name="T37" fmla="*/ 4 h 16"/>
                    <a:gd name="T38" fmla="*/ 7 w 31"/>
                    <a:gd name="T39" fmla="*/ 6 h 16"/>
                    <a:gd name="T40" fmla="*/ 8 w 31"/>
                    <a:gd name="T41" fmla="*/ 7 h 16"/>
                    <a:gd name="T42" fmla="*/ 8 w 31"/>
                    <a:gd name="T43" fmla="*/ 8 h 16"/>
                    <a:gd name="T44" fmla="*/ 8 w 31"/>
                    <a:gd name="T45" fmla="*/ 8 h 16"/>
                    <a:gd name="T46" fmla="*/ 9 w 31"/>
                    <a:gd name="T47" fmla="*/ 9 h 16"/>
                    <a:gd name="T48" fmla="*/ 11 w 31"/>
                    <a:gd name="T49" fmla="*/ 10 h 16"/>
                    <a:gd name="T50" fmla="*/ 13 w 31"/>
                    <a:gd name="T51" fmla="*/ 10 h 16"/>
                    <a:gd name="T52" fmla="*/ 15 w 31"/>
                    <a:gd name="T53" fmla="*/ 11 h 16"/>
                    <a:gd name="T54" fmla="*/ 18 w 31"/>
                    <a:gd name="T55" fmla="*/ 13 h 16"/>
                    <a:gd name="T56" fmla="*/ 23 w 31"/>
                    <a:gd name="T57" fmla="*/ 14 h 16"/>
                    <a:gd name="T58" fmla="*/ 26 w 31"/>
                    <a:gd name="T59" fmla="*/ 14 h 16"/>
                    <a:gd name="T60" fmla="*/ 28 w 31"/>
                    <a:gd name="T61" fmla="*/ 15 h 16"/>
                    <a:gd name="T62" fmla="*/ 29 w 31"/>
                    <a:gd name="T63" fmla="*/ 15 h 16"/>
                    <a:gd name="T64" fmla="*/ 30 w 31"/>
                    <a:gd name="T65" fmla="*/ 14 h 16"/>
                    <a:gd name="T66" fmla="*/ 30 w 31"/>
                    <a:gd name="T67" fmla="*/ 13 h 16"/>
                    <a:gd name="T68" fmla="*/ 29 w 31"/>
                    <a:gd name="T69" fmla="*/ 13 h 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
                    <a:gd name="T106" fmla="*/ 0 h 16"/>
                    <a:gd name="T107" fmla="*/ 31 w 31"/>
                    <a:gd name="T108" fmla="*/ 16 h 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 h="16">
                      <a:moveTo>
                        <a:pt x="29" y="13"/>
                      </a:moveTo>
                      <a:lnTo>
                        <a:pt x="26" y="12"/>
                      </a:lnTo>
                      <a:lnTo>
                        <a:pt x="24" y="12"/>
                      </a:lnTo>
                      <a:lnTo>
                        <a:pt x="23" y="11"/>
                      </a:lnTo>
                      <a:lnTo>
                        <a:pt x="20" y="11"/>
                      </a:lnTo>
                      <a:lnTo>
                        <a:pt x="18" y="10"/>
                      </a:lnTo>
                      <a:lnTo>
                        <a:pt x="17" y="9"/>
                      </a:lnTo>
                      <a:lnTo>
                        <a:pt x="14" y="8"/>
                      </a:lnTo>
                      <a:lnTo>
                        <a:pt x="12" y="8"/>
                      </a:lnTo>
                      <a:lnTo>
                        <a:pt x="10" y="6"/>
                      </a:lnTo>
                      <a:lnTo>
                        <a:pt x="11" y="7"/>
                      </a:lnTo>
                      <a:lnTo>
                        <a:pt x="10" y="5"/>
                      </a:lnTo>
                      <a:lnTo>
                        <a:pt x="10" y="4"/>
                      </a:lnTo>
                      <a:lnTo>
                        <a:pt x="8" y="1"/>
                      </a:lnTo>
                      <a:lnTo>
                        <a:pt x="5" y="0"/>
                      </a:lnTo>
                      <a:lnTo>
                        <a:pt x="4" y="0"/>
                      </a:lnTo>
                      <a:lnTo>
                        <a:pt x="3" y="0"/>
                      </a:lnTo>
                      <a:lnTo>
                        <a:pt x="2" y="0"/>
                      </a:lnTo>
                      <a:lnTo>
                        <a:pt x="1" y="0"/>
                      </a:lnTo>
                      <a:lnTo>
                        <a:pt x="0" y="0"/>
                      </a:lnTo>
                      <a:lnTo>
                        <a:pt x="0" y="1"/>
                      </a:lnTo>
                      <a:lnTo>
                        <a:pt x="0" y="2"/>
                      </a:lnTo>
                      <a:lnTo>
                        <a:pt x="1" y="2"/>
                      </a:lnTo>
                      <a:lnTo>
                        <a:pt x="2" y="2"/>
                      </a:lnTo>
                      <a:lnTo>
                        <a:pt x="3" y="2"/>
                      </a:lnTo>
                      <a:lnTo>
                        <a:pt x="5" y="3"/>
                      </a:lnTo>
                      <a:lnTo>
                        <a:pt x="6" y="3"/>
                      </a:lnTo>
                      <a:lnTo>
                        <a:pt x="6" y="2"/>
                      </a:lnTo>
                      <a:lnTo>
                        <a:pt x="5" y="2"/>
                      </a:lnTo>
                      <a:lnTo>
                        <a:pt x="6" y="3"/>
                      </a:lnTo>
                      <a:lnTo>
                        <a:pt x="6" y="4"/>
                      </a:lnTo>
                      <a:lnTo>
                        <a:pt x="7" y="5"/>
                      </a:lnTo>
                      <a:lnTo>
                        <a:pt x="7" y="6"/>
                      </a:lnTo>
                      <a:lnTo>
                        <a:pt x="8" y="6"/>
                      </a:lnTo>
                      <a:lnTo>
                        <a:pt x="8" y="7"/>
                      </a:lnTo>
                      <a:lnTo>
                        <a:pt x="8" y="8"/>
                      </a:lnTo>
                      <a:lnTo>
                        <a:pt x="9" y="8"/>
                      </a:lnTo>
                      <a:lnTo>
                        <a:pt x="9" y="9"/>
                      </a:lnTo>
                      <a:lnTo>
                        <a:pt x="10" y="9"/>
                      </a:lnTo>
                      <a:lnTo>
                        <a:pt x="11" y="10"/>
                      </a:lnTo>
                      <a:lnTo>
                        <a:pt x="12" y="10"/>
                      </a:lnTo>
                      <a:lnTo>
                        <a:pt x="13" y="10"/>
                      </a:lnTo>
                      <a:lnTo>
                        <a:pt x="14" y="11"/>
                      </a:lnTo>
                      <a:lnTo>
                        <a:pt x="15" y="11"/>
                      </a:lnTo>
                      <a:lnTo>
                        <a:pt x="17" y="12"/>
                      </a:lnTo>
                      <a:lnTo>
                        <a:pt x="18" y="13"/>
                      </a:lnTo>
                      <a:lnTo>
                        <a:pt x="20" y="13"/>
                      </a:lnTo>
                      <a:lnTo>
                        <a:pt x="23" y="14"/>
                      </a:lnTo>
                      <a:lnTo>
                        <a:pt x="24" y="14"/>
                      </a:lnTo>
                      <a:lnTo>
                        <a:pt x="26" y="14"/>
                      </a:lnTo>
                      <a:lnTo>
                        <a:pt x="27" y="15"/>
                      </a:lnTo>
                      <a:lnTo>
                        <a:pt x="28" y="15"/>
                      </a:lnTo>
                      <a:lnTo>
                        <a:pt x="29" y="15"/>
                      </a:lnTo>
                      <a:lnTo>
                        <a:pt x="29" y="14"/>
                      </a:lnTo>
                      <a:lnTo>
                        <a:pt x="30" y="14"/>
                      </a:lnTo>
                      <a:lnTo>
                        <a:pt x="30" y="13"/>
                      </a:lnTo>
                      <a:lnTo>
                        <a:pt x="29" y="13"/>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47" name="Freeform 180"/>
                <p:cNvSpPr>
                  <a:spLocks/>
                </p:cNvSpPr>
                <p:nvPr/>
              </p:nvSpPr>
              <p:spPr bwMode="auto">
                <a:xfrm>
                  <a:off x="744" y="2650"/>
                  <a:ext cx="148" cy="56"/>
                </a:xfrm>
                <a:custGeom>
                  <a:avLst/>
                  <a:gdLst>
                    <a:gd name="T0" fmla="*/ 140 w 148"/>
                    <a:gd name="T1" fmla="*/ 3 h 56"/>
                    <a:gd name="T2" fmla="*/ 134 w 148"/>
                    <a:gd name="T3" fmla="*/ 8 h 56"/>
                    <a:gd name="T4" fmla="*/ 127 w 148"/>
                    <a:gd name="T5" fmla="*/ 14 h 56"/>
                    <a:gd name="T6" fmla="*/ 121 w 148"/>
                    <a:gd name="T7" fmla="*/ 20 h 56"/>
                    <a:gd name="T8" fmla="*/ 112 w 148"/>
                    <a:gd name="T9" fmla="*/ 25 h 56"/>
                    <a:gd name="T10" fmla="*/ 103 w 148"/>
                    <a:gd name="T11" fmla="*/ 27 h 56"/>
                    <a:gd name="T12" fmla="*/ 94 w 148"/>
                    <a:gd name="T13" fmla="*/ 29 h 56"/>
                    <a:gd name="T14" fmla="*/ 84 w 148"/>
                    <a:gd name="T15" fmla="*/ 30 h 56"/>
                    <a:gd name="T16" fmla="*/ 74 w 148"/>
                    <a:gd name="T17" fmla="*/ 31 h 56"/>
                    <a:gd name="T18" fmla="*/ 64 w 148"/>
                    <a:gd name="T19" fmla="*/ 36 h 56"/>
                    <a:gd name="T20" fmla="*/ 54 w 148"/>
                    <a:gd name="T21" fmla="*/ 40 h 56"/>
                    <a:gd name="T22" fmla="*/ 45 w 148"/>
                    <a:gd name="T23" fmla="*/ 44 h 56"/>
                    <a:gd name="T24" fmla="*/ 35 w 148"/>
                    <a:gd name="T25" fmla="*/ 47 h 56"/>
                    <a:gd name="T26" fmla="*/ 25 w 148"/>
                    <a:gd name="T27" fmla="*/ 48 h 56"/>
                    <a:gd name="T28" fmla="*/ 16 w 148"/>
                    <a:gd name="T29" fmla="*/ 50 h 56"/>
                    <a:gd name="T30" fmla="*/ 7 w 148"/>
                    <a:gd name="T31" fmla="*/ 51 h 56"/>
                    <a:gd name="T32" fmla="*/ 1 w 148"/>
                    <a:gd name="T33" fmla="*/ 52 h 56"/>
                    <a:gd name="T34" fmla="*/ 0 w 148"/>
                    <a:gd name="T35" fmla="*/ 52 h 56"/>
                    <a:gd name="T36" fmla="*/ 0 w 148"/>
                    <a:gd name="T37" fmla="*/ 54 h 56"/>
                    <a:gd name="T38" fmla="*/ 1 w 148"/>
                    <a:gd name="T39" fmla="*/ 55 h 56"/>
                    <a:gd name="T40" fmla="*/ 7 w 148"/>
                    <a:gd name="T41" fmla="*/ 54 h 56"/>
                    <a:gd name="T42" fmla="*/ 16 w 148"/>
                    <a:gd name="T43" fmla="*/ 53 h 56"/>
                    <a:gd name="T44" fmla="*/ 24 w 148"/>
                    <a:gd name="T45" fmla="*/ 52 h 56"/>
                    <a:gd name="T46" fmla="*/ 34 w 148"/>
                    <a:gd name="T47" fmla="*/ 51 h 56"/>
                    <a:gd name="T48" fmla="*/ 43 w 148"/>
                    <a:gd name="T49" fmla="*/ 48 h 56"/>
                    <a:gd name="T50" fmla="*/ 52 w 148"/>
                    <a:gd name="T51" fmla="*/ 45 h 56"/>
                    <a:gd name="T52" fmla="*/ 61 w 148"/>
                    <a:gd name="T53" fmla="*/ 40 h 56"/>
                    <a:gd name="T54" fmla="*/ 70 w 148"/>
                    <a:gd name="T55" fmla="*/ 36 h 56"/>
                    <a:gd name="T56" fmla="*/ 81 w 148"/>
                    <a:gd name="T57" fmla="*/ 34 h 56"/>
                    <a:gd name="T58" fmla="*/ 93 w 148"/>
                    <a:gd name="T59" fmla="*/ 33 h 56"/>
                    <a:gd name="T60" fmla="*/ 104 w 148"/>
                    <a:gd name="T61" fmla="*/ 31 h 56"/>
                    <a:gd name="T62" fmla="*/ 114 w 148"/>
                    <a:gd name="T63" fmla="*/ 28 h 56"/>
                    <a:gd name="T64" fmla="*/ 124 w 148"/>
                    <a:gd name="T65" fmla="*/ 24 h 56"/>
                    <a:gd name="T66" fmla="*/ 130 w 148"/>
                    <a:gd name="T67" fmla="*/ 18 h 56"/>
                    <a:gd name="T68" fmla="*/ 136 w 148"/>
                    <a:gd name="T69" fmla="*/ 11 h 56"/>
                    <a:gd name="T70" fmla="*/ 142 w 148"/>
                    <a:gd name="T71" fmla="*/ 5 h 56"/>
                    <a:gd name="T72" fmla="*/ 147 w 148"/>
                    <a:gd name="T73" fmla="*/ 3 h 56"/>
                    <a:gd name="T74" fmla="*/ 147 w 148"/>
                    <a:gd name="T75" fmla="*/ 1 h 56"/>
                    <a:gd name="T76" fmla="*/ 146 w 148"/>
                    <a:gd name="T77" fmla="*/ 0 h 56"/>
                    <a:gd name="T78" fmla="*/ 144 w 148"/>
                    <a:gd name="T79" fmla="*/ 0 h 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8"/>
                    <a:gd name="T121" fmla="*/ 0 h 56"/>
                    <a:gd name="T122" fmla="*/ 148 w 148"/>
                    <a:gd name="T123" fmla="*/ 56 h 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8" h="56">
                      <a:moveTo>
                        <a:pt x="144" y="0"/>
                      </a:moveTo>
                      <a:lnTo>
                        <a:pt x="140" y="3"/>
                      </a:lnTo>
                      <a:lnTo>
                        <a:pt x="137" y="5"/>
                      </a:lnTo>
                      <a:lnTo>
                        <a:pt x="134" y="8"/>
                      </a:lnTo>
                      <a:lnTo>
                        <a:pt x="130" y="12"/>
                      </a:lnTo>
                      <a:lnTo>
                        <a:pt x="127" y="14"/>
                      </a:lnTo>
                      <a:lnTo>
                        <a:pt x="125" y="18"/>
                      </a:lnTo>
                      <a:lnTo>
                        <a:pt x="121" y="20"/>
                      </a:lnTo>
                      <a:lnTo>
                        <a:pt x="117" y="23"/>
                      </a:lnTo>
                      <a:lnTo>
                        <a:pt x="112" y="25"/>
                      </a:lnTo>
                      <a:lnTo>
                        <a:pt x="108" y="26"/>
                      </a:lnTo>
                      <a:lnTo>
                        <a:pt x="103" y="27"/>
                      </a:lnTo>
                      <a:lnTo>
                        <a:pt x="98" y="28"/>
                      </a:lnTo>
                      <a:lnTo>
                        <a:pt x="94" y="29"/>
                      </a:lnTo>
                      <a:lnTo>
                        <a:pt x="89" y="30"/>
                      </a:lnTo>
                      <a:lnTo>
                        <a:pt x="84" y="30"/>
                      </a:lnTo>
                      <a:lnTo>
                        <a:pt x="79" y="30"/>
                      </a:lnTo>
                      <a:lnTo>
                        <a:pt x="74" y="31"/>
                      </a:lnTo>
                      <a:lnTo>
                        <a:pt x="68" y="33"/>
                      </a:lnTo>
                      <a:lnTo>
                        <a:pt x="64" y="36"/>
                      </a:lnTo>
                      <a:lnTo>
                        <a:pt x="59" y="37"/>
                      </a:lnTo>
                      <a:lnTo>
                        <a:pt x="54" y="40"/>
                      </a:lnTo>
                      <a:lnTo>
                        <a:pt x="50" y="42"/>
                      </a:lnTo>
                      <a:lnTo>
                        <a:pt x="45" y="44"/>
                      </a:lnTo>
                      <a:lnTo>
                        <a:pt x="39" y="46"/>
                      </a:lnTo>
                      <a:lnTo>
                        <a:pt x="35" y="47"/>
                      </a:lnTo>
                      <a:lnTo>
                        <a:pt x="30" y="47"/>
                      </a:lnTo>
                      <a:lnTo>
                        <a:pt x="25" y="48"/>
                      </a:lnTo>
                      <a:lnTo>
                        <a:pt x="21" y="49"/>
                      </a:lnTo>
                      <a:lnTo>
                        <a:pt x="16" y="50"/>
                      </a:lnTo>
                      <a:lnTo>
                        <a:pt x="11" y="50"/>
                      </a:lnTo>
                      <a:lnTo>
                        <a:pt x="7" y="51"/>
                      </a:lnTo>
                      <a:lnTo>
                        <a:pt x="2" y="52"/>
                      </a:lnTo>
                      <a:lnTo>
                        <a:pt x="1" y="52"/>
                      </a:lnTo>
                      <a:lnTo>
                        <a:pt x="0" y="52"/>
                      </a:lnTo>
                      <a:lnTo>
                        <a:pt x="0" y="53"/>
                      </a:lnTo>
                      <a:lnTo>
                        <a:pt x="0" y="54"/>
                      </a:lnTo>
                      <a:lnTo>
                        <a:pt x="1" y="54"/>
                      </a:lnTo>
                      <a:lnTo>
                        <a:pt x="1" y="55"/>
                      </a:lnTo>
                      <a:lnTo>
                        <a:pt x="2" y="55"/>
                      </a:lnTo>
                      <a:lnTo>
                        <a:pt x="7" y="54"/>
                      </a:lnTo>
                      <a:lnTo>
                        <a:pt x="11" y="54"/>
                      </a:lnTo>
                      <a:lnTo>
                        <a:pt x="16" y="53"/>
                      </a:lnTo>
                      <a:lnTo>
                        <a:pt x="20" y="52"/>
                      </a:lnTo>
                      <a:lnTo>
                        <a:pt x="24" y="52"/>
                      </a:lnTo>
                      <a:lnTo>
                        <a:pt x="29" y="52"/>
                      </a:lnTo>
                      <a:lnTo>
                        <a:pt x="34" y="51"/>
                      </a:lnTo>
                      <a:lnTo>
                        <a:pt x="38" y="50"/>
                      </a:lnTo>
                      <a:lnTo>
                        <a:pt x="43" y="48"/>
                      </a:lnTo>
                      <a:lnTo>
                        <a:pt x="48" y="47"/>
                      </a:lnTo>
                      <a:lnTo>
                        <a:pt x="52" y="45"/>
                      </a:lnTo>
                      <a:lnTo>
                        <a:pt x="57" y="42"/>
                      </a:lnTo>
                      <a:lnTo>
                        <a:pt x="61" y="40"/>
                      </a:lnTo>
                      <a:lnTo>
                        <a:pt x="66" y="38"/>
                      </a:lnTo>
                      <a:lnTo>
                        <a:pt x="70" y="36"/>
                      </a:lnTo>
                      <a:lnTo>
                        <a:pt x="76" y="35"/>
                      </a:lnTo>
                      <a:lnTo>
                        <a:pt x="81" y="34"/>
                      </a:lnTo>
                      <a:lnTo>
                        <a:pt x="87" y="34"/>
                      </a:lnTo>
                      <a:lnTo>
                        <a:pt x="93" y="33"/>
                      </a:lnTo>
                      <a:lnTo>
                        <a:pt x="98" y="32"/>
                      </a:lnTo>
                      <a:lnTo>
                        <a:pt x="104" y="31"/>
                      </a:lnTo>
                      <a:lnTo>
                        <a:pt x="110" y="30"/>
                      </a:lnTo>
                      <a:lnTo>
                        <a:pt x="114" y="28"/>
                      </a:lnTo>
                      <a:lnTo>
                        <a:pt x="120" y="25"/>
                      </a:lnTo>
                      <a:lnTo>
                        <a:pt x="124" y="24"/>
                      </a:lnTo>
                      <a:lnTo>
                        <a:pt x="126" y="20"/>
                      </a:lnTo>
                      <a:lnTo>
                        <a:pt x="130" y="18"/>
                      </a:lnTo>
                      <a:lnTo>
                        <a:pt x="133" y="14"/>
                      </a:lnTo>
                      <a:lnTo>
                        <a:pt x="136" y="11"/>
                      </a:lnTo>
                      <a:lnTo>
                        <a:pt x="139" y="8"/>
                      </a:lnTo>
                      <a:lnTo>
                        <a:pt x="142" y="5"/>
                      </a:lnTo>
                      <a:lnTo>
                        <a:pt x="146" y="3"/>
                      </a:lnTo>
                      <a:lnTo>
                        <a:pt x="147" y="3"/>
                      </a:lnTo>
                      <a:lnTo>
                        <a:pt x="147" y="2"/>
                      </a:lnTo>
                      <a:lnTo>
                        <a:pt x="147" y="1"/>
                      </a:lnTo>
                      <a:lnTo>
                        <a:pt x="147" y="0"/>
                      </a:lnTo>
                      <a:lnTo>
                        <a:pt x="146" y="0"/>
                      </a:lnTo>
                      <a:lnTo>
                        <a:pt x="145" y="0"/>
                      </a:lnTo>
                      <a:lnTo>
                        <a:pt x="144" y="0"/>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48" name="Freeform 181"/>
                <p:cNvSpPr>
                  <a:spLocks/>
                </p:cNvSpPr>
                <p:nvPr/>
              </p:nvSpPr>
              <p:spPr bwMode="auto">
                <a:xfrm>
                  <a:off x="783" y="2658"/>
                  <a:ext cx="50" cy="25"/>
                </a:xfrm>
                <a:custGeom>
                  <a:avLst/>
                  <a:gdLst>
                    <a:gd name="T0" fmla="*/ 48 w 50"/>
                    <a:gd name="T1" fmla="*/ 21 h 25"/>
                    <a:gd name="T2" fmla="*/ 43 w 50"/>
                    <a:gd name="T3" fmla="*/ 18 h 25"/>
                    <a:gd name="T4" fmla="*/ 38 w 50"/>
                    <a:gd name="T5" fmla="*/ 13 h 25"/>
                    <a:gd name="T6" fmla="*/ 32 w 50"/>
                    <a:gd name="T7" fmla="*/ 11 h 25"/>
                    <a:gd name="T8" fmla="*/ 27 w 50"/>
                    <a:gd name="T9" fmla="*/ 7 h 25"/>
                    <a:gd name="T10" fmla="*/ 21 w 50"/>
                    <a:gd name="T11" fmla="*/ 4 h 25"/>
                    <a:gd name="T12" fmla="*/ 15 w 50"/>
                    <a:gd name="T13" fmla="*/ 2 h 25"/>
                    <a:gd name="T14" fmla="*/ 8 w 50"/>
                    <a:gd name="T15" fmla="*/ 1 h 25"/>
                    <a:gd name="T16" fmla="*/ 2 w 50"/>
                    <a:gd name="T17" fmla="*/ 0 h 25"/>
                    <a:gd name="T18" fmla="*/ 1 w 50"/>
                    <a:gd name="T19" fmla="*/ 0 h 25"/>
                    <a:gd name="T20" fmla="*/ 0 w 50"/>
                    <a:gd name="T21" fmla="*/ 1 h 25"/>
                    <a:gd name="T22" fmla="*/ 0 w 50"/>
                    <a:gd name="T23" fmla="*/ 1 h 25"/>
                    <a:gd name="T24" fmla="*/ 0 w 50"/>
                    <a:gd name="T25" fmla="*/ 2 h 25"/>
                    <a:gd name="T26" fmla="*/ 1 w 50"/>
                    <a:gd name="T27" fmla="*/ 3 h 25"/>
                    <a:gd name="T28" fmla="*/ 2 w 50"/>
                    <a:gd name="T29" fmla="*/ 3 h 25"/>
                    <a:gd name="T30" fmla="*/ 8 w 50"/>
                    <a:gd name="T31" fmla="*/ 4 h 25"/>
                    <a:gd name="T32" fmla="*/ 14 w 50"/>
                    <a:gd name="T33" fmla="*/ 5 h 25"/>
                    <a:gd name="T34" fmla="*/ 20 w 50"/>
                    <a:gd name="T35" fmla="*/ 7 h 25"/>
                    <a:gd name="T36" fmla="*/ 26 w 50"/>
                    <a:gd name="T37" fmla="*/ 10 h 25"/>
                    <a:gd name="T38" fmla="*/ 31 w 50"/>
                    <a:gd name="T39" fmla="*/ 13 h 25"/>
                    <a:gd name="T40" fmla="*/ 36 w 50"/>
                    <a:gd name="T41" fmla="*/ 16 h 25"/>
                    <a:gd name="T42" fmla="*/ 41 w 50"/>
                    <a:gd name="T43" fmla="*/ 20 h 25"/>
                    <a:gd name="T44" fmla="*/ 46 w 50"/>
                    <a:gd name="T45" fmla="*/ 23 h 25"/>
                    <a:gd name="T46" fmla="*/ 46 w 50"/>
                    <a:gd name="T47" fmla="*/ 24 h 25"/>
                    <a:gd name="T48" fmla="*/ 47 w 50"/>
                    <a:gd name="T49" fmla="*/ 24 h 25"/>
                    <a:gd name="T50" fmla="*/ 47 w 50"/>
                    <a:gd name="T51" fmla="*/ 24 h 25"/>
                    <a:gd name="T52" fmla="*/ 48 w 50"/>
                    <a:gd name="T53" fmla="*/ 24 h 25"/>
                    <a:gd name="T54" fmla="*/ 48 w 50"/>
                    <a:gd name="T55" fmla="*/ 23 h 25"/>
                    <a:gd name="T56" fmla="*/ 49 w 50"/>
                    <a:gd name="T57" fmla="*/ 23 h 25"/>
                    <a:gd name="T58" fmla="*/ 48 w 50"/>
                    <a:gd name="T59" fmla="*/ 22 h 25"/>
                    <a:gd name="T60" fmla="*/ 48 w 50"/>
                    <a:gd name="T61" fmla="*/ 21 h 2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0"/>
                    <a:gd name="T94" fmla="*/ 0 h 25"/>
                    <a:gd name="T95" fmla="*/ 50 w 50"/>
                    <a:gd name="T96" fmla="*/ 25 h 2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0" h="25">
                      <a:moveTo>
                        <a:pt x="48" y="21"/>
                      </a:moveTo>
                      <a:lnTo>
                        <a:pt x="43" y="18"/>
                      </a:lnTo>
                      <a:lnTo>
                        <a:pt x="38" y="13"/>
                      </a:lnTo>
                      <a:lnTo>
                        <a:pt x="32" y="11"/>
                      </a:lnTo>
                      <a:lnTo>
                        <a:pt x="27" y="7"/>
                      </a:lnTo>
                      <a:lnTo>
                        <a:pt x="21" y="4"/>
                      </a:lnTo>
                      <a:lnTo>
                        <a:pt x="15" y="2"/>
                      </a:lnTo>
                      <a:lnTo>
                        <a:pt x="8" y="1"/>
                      </a:lnTo>
                      <a:lnTo>
                        <a:pt x="2" y="0"/>
                      </a:lnTo>
                      <a:lnTo>
                        <a:pt x="1" y="0"/>
                      </a:lnTo>
                      <a:lnTo>
                        <a:pt x="0" y="1"/>
                      </a:lnTo>
                      <a:lnTo>
                        <a:pt x="0" y="2"/>
                      </a:lnTo>
                      <a:lnTo>
                        <a:pt x="1" y="3"/>
                      </a:lnTo>
                      <a:lnTo>
                        <a:pt x="2" y="3"/>
                      </a:lnTo>
                      <a:lnTo>
                        <a:pt x="8" y="4"/>
                      </a:lnTo>
                      <a:lnTo>
                        <a:pt x="14" y="5"/>
                      </a:lnTo>
                      <a:lnTo>
                        <a:pt x="20" y="7"/>
                      </a:lnTo>
                      <a:lnTo>
                        <a:pt x="26" y="10"/>
                      </a:lnTo>
                      <a:lnTo>
                        <a:pt x="31" y="13"/>
                      </a:lnTo>
                      <a:lnTo>
                        <a:pt x="36" y="16"/>
                      </a:lnTo>
                      <a:lnTo>
                        <a:pt x="41" y="20"/>
                      </a:lnTo>
                      <a:lnTo>
                        <a:pt x="46" y="23"/>
                      </a:lnTo>
                      <a:lnTo>
                        <a:pt x="46" y="24"/>
                      </a:lnTo>
                      <a:lnTo>
                        <a:pt x="47" y="24"/>
                      </a:lnTo>
                      <a:lnTo>
                        <a:pt x="48" y="24"/>
                      </a:lnTo>
                      <a:lnTo>
                        <a:pt x="48" y="23"/>
                      </a:lnTo>
                      <a:lnTo>
                        <a:pt x="49" y="23"/>
                      </a:lnTo>
                      <a:lnTo>
                        <a:pt x="48" y="22"/>
                      </a:lnTo>
                      <a:lnTo>
                        <a:pt x="48" y="21"/>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49" name="Freeform 182"/>
                <p:cNvSpPr>
                  <a:spLocks/>
                </p:cNvSpPr>
                <p:nvPr/>
              </p:nvSpPr>
              <p:spPr bwMode="auto">
                <a:xfrm>
                  <a:off x="913" y="3092"/>
                  <a:ext cx="82" cy="95"/>
                </a:xfrm>
                <a:custGeom>
                  <a:avLst/>
                  <a:gdLst>
                    <a:gd name="T0" fmla="*/ 74 w 82"/>
                    <a:gd name="T1" fmla="*/ 5 h 95"/>
                    <a:gd name="T2" fmla="*/ 69 w 82"/>
                    <a:gd name="T3" fmla="*/ 12 h 95"/>
                    <a:gd name="T4" fmla="*/ 63 w 82"/>
                    <a:gd name="T5" fmla="*/ 19 h 95"/>
                    <a:gd name="T6" fmla="*/ 60 w 82"/>
                    <a:gd name="T7" fmla="*/ 27 h 95"/>
                    <a:gd name="T8" fmla="*/ 56 w 82"/>
                    <a:gd name="T9" fmla="*/ 36 h 95"/>
                    <a:gd name="T10" fmla="*/ 48 w 82"/>
                    <a:gd name="T11" fmla="*/ 43 h 95"/>
                    <a:gd name="T12" fmla="*/ 40 w 82"/>
                    <a:gd name="T13" fmla="*/ 50 h 95"/>
                    <a:gd name="T14" fmla="*/ 31 w 82"/>
                    <a:gd name="T15" fmla="*/ 55 h 95"/>
                    <a:gd name="T16" fmla="*/ 22 w 82"/>
                    <a:gd name="T17" fmla="*/ 61 h 95"/>
                    <a:gd name="T18" fmla="*/ 15 w 82"/>
                    <a:gd name="T19" fmla="*/ 68 h 95"/>
                    <a:gd name="T20" fmla="*/ 9 w 82"/>
                    <a:gd name="T21" fmla="*/ 77 h 95"/>
                    <a:gd name="T22" fmla="*/ 4 w 82"/>
                    <a:gd name="T23" fmla="*/ 86 h 95"/>
                    <a:gd name="T24" fmla="*/ 0 w 82"/>
                    <a:gd name="T25" fmla="*/ 91 h 95"/>
                    <a:gd name="T26" fmla="*/ 1 w 82"/>
                    <a:gd name="T27" fmla="*/ 93 h 95"/>
                    <a:gd name="T28" fmla="*/ 2 w 82"/>
                    <a:gd name="T29" fmla="*/ 94 h 95"/>
                    <a:gd name="T30" fmla="*/ 3 w 82"/>
                    <a:gd name="T31" fmla="*/ 93 h 95"/>
                    <a:gd name="T32" fmla="*/ 5 w 82"/>
                    <a:gd name="T33" fmla="*/ 90 h 95"/>
                    <a:gd name="T34" fmla="*/ 8 w 82"/>
                    <a:gd name="T35" fmla="*/ 86 h 95"/>
                    <a:gd name="T36" fmla="*/ 11 w 82"/>
                    <a:gd name="T37" fmla="*/ 80 h 95"/>
                    <a:gd name="T38" fmla="*/ 14 w 82"/>
                    <a:gd name="T39" fmla="*/ 75 h 95"/>
                    <a:gd name="T40" fmla="*/ 20 w 82"/>
                    <a:gd name="T41" fmla="*/ 68 h 95"/>
                    <a:gd name="T42" fmla="*/ 30 w 82"/>
                    <a:gd name="T43" fmla="*/ 61 h 95"/>
                    <a:gd name="T44" fmla="*/ 40 w 82"/>
                    <a:gd name="T45" fmla="*/ 53 h 95"/>
                    <a:gd name="T46" fmla="*/ 51 w 82"/>
                    <a:gd name="T47" fmla="*/ 46 h 95"/>
                    <a:gd name="T48" fmla="*/ 56 w 82"/>
                    <a:gd name="T49" fmla="*/ 42 h 95"/>
                    <a:gd name="T50" fmla="*/ 59 w 82"/>
                    <a:gd name="T51" fmla="*/ 39 h 95"/>
                    <a:gd name="T52" fmla="*/ 61 w 82"/>
                    <a:gd name="T53" fmla="*/ 36 h 95"/>
                    <a:gd name="T54" fmla="*/ 62 w 82"/>
                    <a:gd name="T55" fmla="*/ 33 h 95"/>
                    <a:gd name="T56" fmla="*/ 64 w 82"/>
                    <a:gd name="T57" fmla="*/ 28 h 95"/>
                    <a:gd name="T58" fmla="*/ 68 w 82"/>
                    <a:gd name="T59" fmla="*/ 21 h 95"/>
                    <a:gd name="T60" fmla="*/ 72 w 82"/>
                    <a:gd name="T61" fmla="*/ 14 h 95"/>
                    <a:gd name="T62" fmla="*/ 77 w 82"/>
                    <a:gd name="T63" fmla="*/ 7 h 95"/>
                    <a:gd name="T64" fmla="*/ 79 w 82"/>
                    <a:gd name="T65" fmla="*/ 3 h 95"/>
                    <a:gd name="T66" fmla="*/ 80 w 82"/>
                    <a:gd name="T67" fmla="*/ 2 h 95"/>
                    <a:gd name="T68" fmla="*/ 81 w 82"/>
                    <a:gd name="T69" fmla="*/ 1 h 95"/>
                    <a:gd name="T70" fmla="*/ 80 w 82"/>
                    <a:gd name="T71" fmla="*/ 0 h 95"/>
                    <a:gd name="T72" fmla="*/ 78 w 82"/>
                    <a:gd name="T73" fmla="*/ 0 h 95"/>
                    <a:gd name="T74" fmla="*/ 77 w 82"/>
                    <a:gd name="T75" fmla="*/ 1 h 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2"/>
                    <a:gd name="T115" fmla="*/ 0 h 95"/>
                    <a:gd name="T116" fmla="*/ 82 w 82"/>
                    <a:gd name="T117" fmla="*/ 95 h 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2" h="95">
                      <a:moveTo>
                        <a:pt x="76" y="1"/>
                      </a:moveTo>
                      <a:lnTo>
                        <a:pt x="74" y="5"/>
                      </a:lnTo>
                      <a:lnTo>
                        <a:pt x="71" y="8"/>
                      </a:lnTo>
                      <a:lnTo>
                        <a:pt x="69" y="12"/>
                      </a:lnTo>
                      <a:lnTo>
                        <a:pt x="66" y="15"/>
                      </a:lnTo>
                      <a:lnTo>
                        <a:pt x="63" y="19"/>
                      </a:lnTo>
                      <a:lnTo>
                        <a:pt x="61" y="24"/>
                      </a:lnTo>
                      <a:lnTo>
                        <a:pt x="60" y="27"/>
                      </a:lnTo>
                      <a:lnTo>
                        <a:pt x="60" y="32"/>
                      </a:lnTo>
                      <a:lnTo>
                        <a:pt x="56" y="36"/>
                      </a:lnTo>
                      <a:lnTo>
                        <a:pt x="52" y="40"/>
                      </a:lnTo>
                      <a:lnTo>
                        <a:pt x="48" y="43"/>
                      </a:lnTo>
                      <a:lnTo>
                        <a:pt x="44" y="46"/>
                      </a:lnTo>
                      <a:lnTo>
                        <a:pt x="40" y="50"/>
                      </a:lnTo>
                      <a:lnTo>
                        <a:pt x="36" y="52"/>
                      </a:lnTo>
                      <a:lnTo>
                        <a:pt x="31" y="55"/>
                      </a:lnTo>
                      <a:lnTo>
                        <a:pt x="27" y="58"/>
                      </a:lnTo>
                      <a:lnTo>
                        <a:pt x="22" y="61"/>
                      </a:lnTo>
                      <a:lnTo>
                        <a:pt x="18" y="64"/>
                      </a:lnTo>
                      <a:lnTo>
                        <a:pt x="15" y="68"/>
                      </a:lnTo>
                      <a:lnTo>
                        <a:pt x="12" y="72"/>
                      </a:lnTo>
                      <a:lnTo>
                        <a:pt x="9" y="77"/>
                      </a:lnTo>
                      <a:lnTo>
                        <a:pt x="6" y="81"/>
                      </a:lnTo>
                      <a:lnTo>
                        <a:pt x="4" y="86"/>
                      </a:lnTo>
                      <a:lnTo>
                        <a:pt x="1" y="90"/>
                      </a:lnTo>
                      <a:lnTo>
                        <a:pt x="0" y="91"/>
                      </a:lnTo>
                      <a:lnTo>
                        <a:pt x="0" y="92"/>
                      </a:lnTo>
                      <a:lnTo>
                        <a:pt x="1" y="93"/>
                      </a:lnTo>
                      <a:lnTo>
                        <a:pt x="2" y="93"/>
                      </a:lnTo>
                      <a:lnTo>
                        <a:pt x="2" y="94"/>
                      </a:lnTo>
                      <a:lnTo>
                        <a:pt x="3" y="94"/>
                      </a:lnTo>
                      <a:lnTo>
                        <a:pt x="3" y="93"/>
                      </a:lnTo>
                      <a:lnTo>
                        <a:pt x="4" y="93"/>
                      </a:lnTo>
                      <a:lnTo>
                        <a:pt x="5" y="90"/>
                      </a:lnTo>
                      <a:lnTo>
                        <a:pt x="7" y="89"/>
                      </a:lnTo>
                      <a:lnTo>
                        <a:pt x="8" y="86"/>
                      </a:lnTo>
                      <a:lnTo>
                        <a:pt x="10" y="83"/>
                      </a:lnTo>
                      <a:lnTo>
                        <a:pt x="11" y="80"/>
                      </a:lnTo>
                      <a:lnTo>
                        <a:pt x="12" y="78"/>
                      </a:lnTo>
                      <a:lnTo>
                        <a:pt x="14" y="75"/>
                      </a:lnTo>
                      <a:lnTo>
                        <a:pt x="16" y="72"/>
                      </a:lnTo>
                      <a:lnTo>
                        <a:pt x="20" y="68"/>
                      </a:lnTo>
                      <a:lnTo>
                        <a:pt x="25" y="64"/>
                      </a:lnTo>
                      <a:lnTo>
                        <a:pt x="30" y="61"/>
                      </a:lnTo>
                      <a:lnTo>
                        <a:pt x="35" y="57"/>
                      </a:lnTo>
                      <a:lnTo>
                        <a:pt x="40" y="53"/>
                      </a:lnTo>
                      <a:lnTo>
                        <a:pt x="45" y="51"/>
                      </a:lnTo>
                      <a:lnTo>
                        <a:pt x="51" y="46"/>
                      </a:lnTo>
                      <a:lnTo>
                        <a:pt x="55" y="42"/>
                      </a:lnTo>
                      <a:lnTo>
                        <a:pt x="56" y="42"/>
                      </a:lnTo>
                      <a:lnTo>
                        <a:pt x="58" y="41"/>
                      </a:lnTo>
                      <a:lnTo>
                        <a:pt x="59" y="39"/>
                      </a:lnTo>
                      <a:lnTo>
                        <a:pt x="60" y="38"/>
                      </a:lnTo>
                      <a:lnTo>
                        <a:pt x="61" y="36"/>
                      </a:lnTo>
                      <a:lnTo>
                        <a:pt x="61" y="35"/>
                      </a:lnTo>
                      <a:lnTo>
                        <a:pt x="62" y="33"/>
                      </a:lnTo>
                      <a:lnTo>
                        <a:pt x="64" y="28"/>
                      </a:lnTo>
                      <a:lnTo>
                        <a:pt x="66" y="24"/>
                      </a:lnTo>
                      <a:lnTo>
                        <a:pt x="68" y="21"/>
                      </a:lnTo>
                      <a:lnTo>
                        <a:pt x="69" y="17"/>
                      </a:lnTo>
                      <a:lnTo>
                        <a:pt x="72" y="14"/>
                      </a:lnTo>
                      <a:lnTo>
                        <a:pt x="74" y="10"/>
                      </a:lnTo>
                      <a:lnTo>
                        <a:pt x="77" y="7"/>
                      </a:lnTo>
                      <a:lnTo>
                        <a:pt x="79" y="4"/>
                      </a:lnTo>
                      <a:lnTo>
                        <a:pt x="79" y="3"/>
                      </a:lnTo>
                      <a:lnTo>
                        <a:pt x="80" y="3"/>
                      </a:lnTo>
                      <a:lnTo>
                        <a:pt x="80" y="2"/>
                      </a:lnTo>
                      <a:lnTo>
                        <a:pt x="81" y="2"/>
                      </a:lnTo>
                      <a:lnTo>
                        <a:pt x="81" y="1"/>
                      </a:lnTo>
                      <a:lnTo>
                        <a:pt x="81" y="0"/>
                      </a:lnTo>
                      <a:lnTo>
                        <a:pt x="80" y="0"/>
                      </a:lnTo>
                      <a:lnTo>
                        <a:pt x="79" y="0"/>
                      </a:lnTo>
                      <a:lnTo>
                        <a:pt x="78" y="0"/>
                      </a:lnTo>
                      <a:lnTo>
                        <a:pt x="77" y="1"/>
                      </a:lnTo>
                      <a:lnTo>
                        <a:pt x="76" y="1"/>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50" name="Freeform 183"/>
                <p:cNvSpPr>
                  <a:spLocks/>
                </p:cNvSpPr>
                <p:nvPr/>
              </p:nvSpPr>
              <p:spPr bwMode="auto">
                <a:xfrm>
                  <a:off x="894" y="3113"/>
                  <a:ext cx="78" cy="14"/>
                </a:xfrm>
                <a:custGeom>
                  <a:avLst/>
                  <a:gdLst>
                    <a:gd name="T0" fmla="*/ 73 w 78"/>
                    <a:gd name="T1" fmla="*/ 5 h 14"/>
                    <a:gd name="T2" fmla="*/ 70 w 78"/>
                    <a:gd name="T3" fmla="*/ 5 h 14"/>
                    <a:gd name="T4" fmla="*/ 68 w 78"/>
                    <a:gd name="T5" fmla="*/ 6 h 14"/>
                    <a:gd name="T6" fmla="*/ 66 w 78"/>
                    <a:gd name="T7" fmla="*/ 6 h 14"/>
                    <a:gd name="T8" fmla="*/ 58 w 78"/>
                    <a:gd name="T9" fmla="*/ 2 h 14"/>
                    <a:gd name="T10" fmla="*/ 44 w 78"/>
                    <a:gd name="T11" fmla="*/ 0 h 14"/>
                    <a:gd name="T12" fmla="*/ 30 w 78"/>
                    <a:gd name="T13" fmla="*/ 1 h 14"/>
                    <a:gd name="T14" fmla="*/ 17 w 78"/>
                    <a:gd name="T15" fmla="*/ 6 h 14"/>
                    <a:gd name="T16" fmla="*/ 9 w 78"/>
                    <a:gd name="T17" fmla="*/ 11 h 14"/>
                    <a:gd name="T18" fmla="*/ 9 w 78"/>
                    <a:gd name="T19" fmla="*/ 10 h 14"/>
                    <a:gd name="T20" fmla="*/ 7 w 78"/>
                    <a:gd name="T21" fmla="*/ 10 h 14"/>
                    <a:gd name="T22" fmla="*/ 5 w 78"/>
                    <a:gd name="T23" fmla="*/ 8 h 14"/>
                    <a:gd name="T24" fmla="*/ 4 w 78"/>
                    <a:gd name="T25" fmla="*/ 8 h 14"/>
                    <a:gd name="T26" fmla="*/ 2 w 78"/>
                    <a:gd name="T27" fmla="*/ 7 h 14"/>
                    <a:gd name="T28" fmla="*/ 0 w 78"/>
                    <a:gd name="T29" fmla="*/ 8 h 14"/>
                    <a:gd name="T30" fmla="*/ 0 w 78"/>
                    <a:gd name="T31" fmla="*/ 9 h 14"/>
                    <a:gd name="T32" fmla="*/ 1 w 78"/>
                    <a:gd name="T33" fmla="*/ 10 h 14"/>
                    <a:gd name="T34" fmla="*/ 3 w 78"/>
                    <a:gd name="T35" fmla="*/ 10 h 14"/>
                    <a:gd name="T36" fmla="*/ 9 w 78"/>
                    <a:gd name="T37" fmla="*/ 13 h 14"/>
                    <a:gd name="T38" fmla="*/ 11 w 78"/>
                    <a:gd name="T39" fmla="*/ 13 h 14"/>
                    <a:gd name="T40" fmla="*/ 17 w 78"/>
                    <a:gd name="T41" fmla="*/ 10 h 14"/>
                    <a:gd name="T42" fmla="*/ 24 w 78"/>
                    <a:gd name="T43" fmla="*/ 6 h 14"/>
                    <a:gd name="T44" fmla="*/ 32 w 78"/>
                    <a:gd name="T45" fmla="*/ 3 h 14"/>
                    <a:gd name="T46" fmla="*/ 40 w 78"/>
                    <a:gd name="T47" fmla="*/ 2 h 14"/>
                    <a:gd name="T48" fmla="*/ 49 w 78"/>
                    <a:gd name="T49" fmla="*/ 2 h 14"/>
                    <a:gd name="T50" fmla="*/ 53 w 78"/>
                    <a:gd name="T51" fmla="*/ 4 h 14"/>
                    <a:gd name="T52" fmla="*/ 58 w 78"/>
                    <a:gd name="T53" fmla="*/ 6 h 14"/>
                    <a:gd name="T54" fmla="*/ 62 w 78"/>
                    <a:gd name="T55" fmla="*/ 7 h 14"/>
                    <a:gd name="T56" fmla="*/ 66 w 78"/>
                    <a:gd name="T57" fmla="*/ 7 h 14"/>
                    <a:gd name="T58" fmla="*/ 69 w 78"/>
                    <a:gd name="T59" fmla="*/ 7 h 14"/>
                    <a:gd name="T60" fmla="*/ 72 w 78"/>
                    <a:gd name="T61" fmla="*/ 7 h 14"/>
                    <a:gd name="T62" fmla="*/ 75 w 78"/>
                    <a:gd name="T63" fmla="*/ 7 h 14"/>
                    <a:gd name="T64" fmla="*/ 77 w 78"/>
                    <a:gd name="T65" fmla="*/ 6 h 14"/>
                    <a:gd name="T66" fmla="*/ 76 w 78"/>
                    <a:gd name="T67" fmla="*/ 6 h 14"/>
                    <a:gd name="T68" fmla="*/ 75 w 78"/>
                    <a:gd name="T69" fmla="*/ 5 h 14"/>
                    <a:gd name="T70" fmla="*/ 74 w 78"/>
                    <a:gd name="T71" fmla="*/ 5 h 14"/>
                    <a:gd name="T72" fmla="*/ 73 w 78"/>
                    <a:gd name="T73" fmla="*/ 4 h 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14"/>
                    <a:gd name="T113" fmla="*/ 78 w 78"/>
                    <a:gd name="T114" fmla="*/ 14 h 1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14">
                      <a:moveTo>
                        <a:pt x="73" y="4"/>
                      </a:moveTo>
                      <a:lnTo>
                        <a:pt x="73" y="5"/>
                      </a:lnTo>
                      <a:lnTo>
                        <a:pt x="71" y="5"/>
                      </a:lnTo>
                      <a:lnTo>
                        <a:pt x="70" y="5"/>
                      </a:lnTo>
                      <a:lnTo>
                        <a:pt x="69" y="5"/>
                      </a:lnTo>
                      <a:lnTo>
                        <a:pt x="68" y="6"/>
                      </a:lnTo>
                      <a:lnTo>
                        <a:pt x="67" y="6"/>
                      </a:lnTo>
                      <a:lnTo>
                        <a:pt x="66" y="6"/>
                      </a:lnTo>
                      <a:lnTo>
                        <a:pt x="65" y="5"/>
                      </a:lnTo>
                      <a:lnTo>
                        <a:pt x="58" y="2"/>
                      </a:lnTo>
                      <a:lnTo>
                        <a:pt x="51" y="1"/>
                      </a:lnTo>
                      <a:lnTo>
                        <a:pt x="44" y="0"/>
                      </a:lnTo>
                      <a:lnTo>
                        <a:pt x="37" y="0"/>
                      </a:lnTo>
                      <a:lnTo>
                        <a:pt x="30" y="1"/>
                      </a:lnTo>
                      <a:lnTo>
                        <a:pt x="23" y="3"/>
                      </a:lnTo>
                      <a:lnTo>
                        <a:pt x="17" y="6"/>
                      </a:lnTo>
                      <a:lnTo>
                        <a:pt x="12" y="9"/>
                      </a:lnTo>
                      <a:lnTo>
                        <a:pt x="9" y="11"/>
                      </a:lnTo>
                      <a:lnTo>
                        <a:pt x="11" y="11"/>
                      </a:lnTo>
                      <a:lnTo>
                        <a:pt x="9" y="10"/>
                      </a:lnTo>
                      <a:lnTo>
                        <a:pt x="8" y="10"/>
                      </a:lnTo>
                      <a:lnTo>
                        <a:pt x="7" y="10"/>
                      </a:lnTo>
                      <a:lnTo>
                        <a:pt x="6" y="9"/>
                      </a:lnTo>
                      <a:lnTo>
                        <a:pt x="5" y="8"/>
                      </a:lnTo>
                      <a:lnTo>
                        <a:pt x="4" y="8"/>
                      </a:lnTo>
                      <a:lnTo>
                        <a:pt x="3" y="7"/>
                      </a:lnTo>
                      <a:lnTo>
                        <a:pt x="2" y="7"/>
                      </a:lnTo>
                      <a:lnTo>
                        <a:pt x="1" y="7"/>
                      </a:lnTo>
                      <a:lnTo>
                        <a:pt x="0" y="8"/>
                      </a:lnTo>
                      <a:lnTo>
                        <a:pt x="0" y="9"/>
                      </a:lnTo>
                      <a:lnTo>
                        <a:pt x="1" y="9"/>
                      </a:lnTo>
                      <a:lnTo>
                        <a:pt x="1" y="10"/>
                      </a:lnTo>
                      <a:lnTo>
                        <a:pt x="2" y="10"/>
                      </a:lnTo>
                      <a:lnTo>
                        <a:pt x="3" y="10"/>
                      </a:lnTo>
                      <a:lnTo>
                        <a:pt x="4" y="11"/>
                      </a:lnTo>
                      <a:lnTo>
                        <a:pt x="9" y="13"/>
                      </a:lnTo>
                      <a:lnTo>
                        <a:pt x="10" y="13"/>
                      </a:lnTo>
                      <a:lnTo>
                        <a:pt x="11" y="13"/>
                      </a:lnTo>
                      <a:lnTo>
                        <a:pt x="11" y="12"/>
                      </a:lnTo>
                      <a:lnTo>
                        <a:pt x="17" y="10"/>
                      </a:lnTo>
                      <a:lnTo>
                        <a:pt x="20" y="8"/>
                      </a:lnTo>
                      <a:lnTo>
                        <a:pt x="24" y="6"/>
                      </a:lnTo>
                      <a:lnTo>
                        <a:pt x="27" y="5"/>
                      </a:lnTo>
                      <a:lnTo>
                        <a:pt x="32" y="3"/>
                      </a:lnTo>
                      <a:lnTo>
                        <a:pt x="35" y="2"/>
                      </a:lnTo>
                      <a:lnTo>
                        <a:pt x="40" y="2"/>
                      </a:lnTo>
                      <a:lnTo>
                        <a:pt x="44" y="2"/>
                      </a:lnTo>
                      <a:lnTo>
                        <a:pt x="49" y="2"/>
                      </a:lnTo>
                      <a:lnTo>
                        <a:pt x="51" y="3"/>
                      </a:lnTo>
                      <a:lnTo>
                        <a:pt x="53" y="4"/>
                      </a:lnTo>
                      <a:lnTo>
                        <a:pt x="56" y="5"/>
                      </a:lnTo>
                      <a:lnTo>
                        <a:pt x="58" y="6"/>
                      </a:lnTo>
                      <a:lnTo>
                        <a:pt x="59" y="6"/>
                      </a:lnTo>
                      <a:lnTo>
                        <a:pt x="62" y="7"/>
                      </a:lnTo>
                      <a:lnTo>
                        <a:pt x="64" y="7"/>
                      </a:lnTo>
                      <a:lnTo>
                        <a:pt x="66" y="7"/>
                      </a:lnTo>
                      <a:lnTo>
                        <a:pt x="67" y="7"/>
                      </a:lnTo>
                      <a:lnTo>
                        <a:pt x="69" y="7"/>
                      </a:lnTo>
                      <a:lnTo>
                        <a:pt x="71" y="7"/>
                      </a:lnTo>
                      <a:lnTo>
                        <a:pt x="72" y="7"/>
                      </a:lnTo>
                      <a:lnTo>
                        <a:pt x="73" y="7"/>
                      </a:lnTo>
                      <a:lnTo>
                        <a:pt x="75" y="7"/>
                      </a:lnTo>
                      <a:lnTo>
                        <a:pt x="76" y="6"/>
                      </a:lnTo>
                      <a:lnTo>
                        <a:pt x="77" y="6"/>
                      </a:lnTo>
                      <a:lnTo>
                        <a:pt x="76" y="6"/>
                      </a:lnTo>
                      <a:lnTo>
                        <a:pt x="76" y="5"/>
                      </a:lnTo>
                      <a:lnTo>
                        <a:pt x="75" y="5"/>
                      </a:lnTo>
                      <a:lnTo>
                        <a:pt x="74" y="5"/>
                      </a:lnTo>
                      <a:lnTo>
                        <a:pt x="74" y="4"/>
                      </a:lnTo>
                      <a:lnTo>
                        <a:pt x="73" y="4"/>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51" name="Freeform 184"/>
                <p:cNvSpPr>
                  <a:spLocks/>
                </p:cNvSpPr>
                <p:nvPr/>
              </p:nvSpPr>
              <p:spPr bwMode="auto">
                <a:xfrm>
                  <a:off x="935" y="3082"/>
                  <a:ext cx="50" cy="13"/>
                </a:xfrm>
                <a:custGeom>
                  <a:avLst/>
                  <a:gdLst>
                    <a:gd name="T0" fmla="*/ 47 w 50"/>
                    <a:gd name="T1" fmla="*/ 12 h 13"/>
                    <a:gd name="T2" fmla="*/ 42 w 50"/>
                    <a:gd name="T3" fmla="*/ 8 h 13"/>
                    <a:gd name="T4" fmla="*/ 38 w 50"/>
                    <a:gd name="T5" fmla="*/ 9 h 13"/>
                    <a:gd name="T6" fmla="*/ 40 w 50"/>
                    <a:gd name="T7" fmla="*/ 9 h 13"/>
                    <a:gd name="T8" fmla="*/ 34 w 50"/>
                    <a:gd name="T9" fmla="*/ 7 h 13"/>
                    <a:gd name="T10" fmla="*/ 30 w 50"/>
                    <a:gd name="T11" fmla="*/ 7 h 13"/>
                    <a:gd name="T12" fmla="*/ 26 w 50"/>
                    <a:gd name="T13" fmla="*/ 5 h 13"/>
                    <a:gd name="T14" fmla="*/ 22 w 50"/>
                    <a:gd name="T15" fmla="*/ 5 h 13"/>
                    <a:gd name="T16" fmla="*/ 18 w 50"/>
                    <a:gd name="T17" fmla="*/ 4 h 13"/>
                    <a:gd name="T18" fmla="*/ 14 w 50"/>
                    <a:gd name="T19" fmla="*/ 3 h 13"/>
                    <a:gd name="T20" fmla="*/ 10 w 50"/>
                    <a:gd name="T21" fmla="*/ 3 h 13"/>
                    <a:gd name="T22" fmla="*/ 7 w 50"/>
                    <a:gd name="T23" fmla="*/ 2 h 13"/>
                    <a:gd name="T24" fmla="*/ 3 w 50"/>
                    <a:gd name="T25" fmla="*/ 0 h 13"/>
                    <a:gd name="T26" fmla="*/ 2 w 50"/>
                    <a:gd name="T27" fmla="*/ 0 h 13"/>
                    <a:gd name="T28" fmla="*/ 2 w 50"/>
                    <a:gd name="T29" fmla="*/ 0 h 13"/>
                    <a:gd name="T30" fmla="*/ 1 w 50"/>
                    <a:gd name="T31" fmla="*/ 0 h 13"/>
                    <a:gd name="T32" fmla="*/ 1 w 50"/>
                    <a:gd name="T33" fmla="*/ 1 h 13"/>
                    <a:gd name="T34" fmla="*/ 0 w 50"/>
                    <a:gd name="T35" fmla="*/ 1 h 13"/>
                    <a:gd name="T36" fmla="*/ 0 w 50"/>
                    <a:gd name="T37" fmla="*/ 1 h 13"/>
                    <a:gd name="T38" fmla="*/ 1 w 50"/>
                    <a:gd name="T39" fmla="*/ 1 h 13"/>
                    <a:gd name="T40" fmla="*/ 1 w 50"/>
                    <a:gd name="T41" fmla="*/ 2 h 13"/>
                    <a:gd name="T42" fmla="*/ 1 w 50"/>
                    <a:gd name="T43" fmla="*/ 2 h 13"/>
                    <a:gd name="T44" fmla="*/ 4 w 50"/>
                    <a:gd name="T45" fmla="*/ 3 h 13"/>
                    <a:gd name="T46" fmla="*/ 7 w 50"/>
                    <a:gd name="T47" fmla="*/ 4 h 13"/>
                    <a:gd name="T48" fmla="*/ 11 w 50"/>
                    <a:gd name="T49" fmla="*/ 5 h 13"/>
                    <a:gd name="T50" fmla="*/ 13 w 50"/>
                    <a:gd name="T51" fmla="*/ 6 h 13"/>
                    <a:gd name="T52" fmla="*/ 17 w 50"/>
                    <a:gd name="T53" fmla="*/ 7 h 13"/>
                    <a:gd name="T54" fmla="*/ 20 w 50"/>
                    <a:gd name="T55" fmla="*/ 7 h 13"/>
                    <a:gd name="T56" fmla="*/ 23 w 50"/>
                    <a:gd name="T57" fmla="*/ 8 h 13"/>
                    <a:gd name="T58" fmla="*/ 27 w 50"/>
                    <a:gd name="T59" fmla="*/ 8 h 13"/>
                    <a:gd name="T60" fmla="*/ 38 w 50"/>
                    <a:gd name="T61" fmla="*/ 11 h 13"/>
                    <a:gd name="T62" fmla="*/ 39 w 50"/>
                    <a:gd name="T63" fmla="*/ 11 h 13"/>
                    <a:gd name="T64" fmla="*/ 43 w 50"/>
                    <a:gd name="T65" fmla="*/ 11 h 13"/>
                    <a:gd name="T66" fmla="*/ 43 w 50"/>
                    <a:gd name="T67" fmla="*/ 11 h 13"/>
                    <a:gd name="T68" fmla="*/ 43 w 50"/>
                    <a:gd name="T69" fmla="*/ 10 h 13"/>
                    <a:gd name="T70" fmla="*/ 44 w 50"/>
                    <a:gd name="T71" fmla="*/ 10 h 13"/>
                    <a:gd name="T72" fmla="*/ 45 w 50"/>
                    <a:gd name="T73" fmla="*/ 10 h 13"/>
                    <a:gd name="T74" fmla="*/ 46 w 50"/>
                    <a:gd name="T75" fmla="*/ 10 h 13"/>
                    <a:gd name="T76" fmla="*/ 47 w 50"/>
                    <a:gd name="T77" fmla="*/ 10 h 13"/>
                    <a:gd name="T78" fmla="*/ 47 w 50"/>
                    <a:gd name="T79" fmla="*/ 11 h 13"/>
                    <a:gd name="T80" fmla="*/ 48 w 50"/>
                    <a:gd name="T81" fmla="*/ 11 h 13"/>
                    <a:gd name="T82" fmla="*/ 48 w 50"/>
                    <a:gd name="T83" fmla="*/ 10 h 13"/>
                    <a:gd name="T84" fmla="*/ 49 w 50"/>
                    <a:gd name="T85" fmla="*/ 10 h 13"/>
                    <a:gd name="T86" fmla="*/ 48 w 50"/>
                    <a:gd name="T87" fmla="*/ 10 h 13"/>
                    <a:gd name="T88" fmla="*/ 47 w 50"/>
                    <a:gd name="T89" fmla="*/ 10 h 13"/>
                    <a:gd name="T90" fmla="*/ 47 w 50"/>
                    <a:gd name="T91" fmla="*/ 9 h 13"/>
                    <a:gd name="T92" fmla="*/ 46 w 50"/>
                    <a:gd name="T93" fmla="*/ 9 h 13"/>
                    <a:gd name="T94" fmla="*/ 45 w 50"/>
                    <a:gd name="T95" fmla="*/ 9 h 13"/>
                    <a:gd name="T96" fmla="*/ 44 w 50"/>
                    <a:gd name="T97" fmla="*/ 8 h 13"/>
                    <a:gd name="T98" fmla="*/ 43 w 50"/>
                    <a:gd name="T99" fmla="*/ 8 h 13"/>
                    <a:gd name="T100" fmla="*/ 42 w 50"/>
                    <a:gd name="T101" fmla="*/ 8 h 13"/>
                    <a:gd name="T102" fmla="*/ 47 w 50"/>
                    <a:gd name="T103" fmla="*/ 12 h 1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0"/>
                    <a:gd name="T157" fmla="*/ 0 h 13"/>
                    <a:gd name="T158" fmla="*/ 50 w 50"/>
                    <a:gd name="T159" fmla="*/ 13 h 1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0" h="13">
                      <a:moveTo>
                        <a:pt x="47" y="12"/>
                      </a:moveTo>
                      <a:lnTo>
                        <a:pt x="42" y="8"/>
                      </a:lnTo>
                      <a:lnTo>
                        <a:pt x="38" y="9"/>
                      </a:lnTo>
                      <a:lnTo>
                        <a:pt x="40" y="9"/>
                      </a:lnTo>
                      <a:lnTo>
                        <a:pt x="34" y="7"/>
                      </a:lnTo>
                      <a:lnTo>
                        <a:pt x="30" y="7"/>
                      </a:lnTo>
                      <a:lnTo>
                        <a:pt x="26" y="5"/>
                      </a:lnTo>
                      <a:lnTo>
                        <a:pt x="22" y="5"/>
                      </a:lnTo>
                      <a:lnTo>
                        <a:pt x="18" y="4"/>
                      </a:lnTo>
                      <a:lnTo>
                        <a:pt x="14" y="3"/>
                      </a:lnTo>
                      <a:lnTo>
                        <a:pt x="10" y="3"/>
                      </a:lnTo>
                      <a:lnTo>
                        <a:pt x="7" y="2"/>
                      </a:lnTo>
                      <a:lnTo>
                        <a:pt x="3" y="0"/>
                      </a:lnTo>
                      <a:lnTo>
                        <a:pt x="2" y="0"/>
                      </a:lnTo>
                      <a:lnTo>
                        <a:pt x="1" y="0"/>
                      </a:lnTo>
                      <a:lnTo>
                        <a:pt x="1" y="1"/>
                      </a:lnTo>
                      <a:lnTo>
                        <a:pt x="0" y="1"/>
                      </a:lnTo>
                      <a:lnTo>
                        <a:pt x="1" y="1"/>
                      </a:lnTo>
                      <a:lnTo>
                        <a:pt x="1" y="2"/>
                      </a:lnTo>
                      <a:lnTo>
                        <a:pt x="4" y="3"/>
                      </a:lnTo>
                      <a:lnTo>
                        <a:pt x="7" y="4"/>
                      </a:lnTo>
                      <a:lnTo>
                        <a:pt x="11" y="5"/>
                      </a:lnTo>
                      <a:lnTo>
                        <a:pt x="13" y="6"/>
                      </a:lnTo>
                      <a:lnTo>
                        <a:pt x="17" y="7"/>
                      </a:lnTo>
                      <a:lnTo>
                        <a:pt x="20" y="7"/>
                      </a:lnTo>
                      <a:lnTo>
                        <a:pt x="23" y="8"/>
                      </a:lnTo>
                      <a:lnTo>
                        <a:pt x="27" y="8"/>
                      </a:lnTo>
                      <a:lnTo>
                        <a:pt x="38" y="11"/>
                      </a:lnTo>
                      <a:lnTo>
                        <a:pt x="39" y="11"/>
                      </a:lnTo>
                      <a:lnTo>
                        <a:pt x="43" y="11"/>
                      </a:lnTo>
                      <a:lnTo>
                        <a:pt x="43" y="10"/>
                      </a:lnTo>
                      <a:lnTo>
                        <a:pt x="44" y="10"/>
                      </a:lnTo>
                      <a:lnTo>
                        <a:pt x="45" y="10"/>
                      </a:lnTo>
                      <a:lnTo>
                        <a:pt x="46" y="10"/>
                      </a:lnTo>
                      <a:lnTo>
                        <a:pt x="47" y="10"/>
                      </a:lnTo>
                      <a:lnTo>
                        <a:pt x="47" y="11"/>
                      </a:lnTo>
                      <a:lnTo>
                        <a:pt x="48" y="11"/>
                      </a:lnTo>
                      <a:lnTo>
                        <a:pt x="48" y="10"/>
                      </a:lnTo>
                      <a:lnTo>
                        <a:pt x="49" y="10"/>
                      </a:lnTo>
                      <a:lnTo>
                        <a:pt x="48" y="10"/>
                      </a:lnTo>
                      <a:lnTo>
                        <a:pt x="47" y="10"/>
                      </a:lnTo>
                      <a:lnTo>
                        <a:pt x="47" y="9"/>
                      </a:lnTo>
                      <a:lnTo>
                        <a:pt x="46" y="9"/>
                      </a:lnTo>
                      <a:lnTo>
                        <a:pt x="45" y="9"/>
                      </a:lnTo>
                      <a:lnTo>
                        <a:pt x="44" y="8"/>
                      </a:lnTo>
                      <a:lnTo>
                        <a:pt x="43" y="8"/>
                      </a:lnTo>
                      <a:lnTo>
                        <a:pt x="42" y="8"/>
                      </a:lnTo>
                      <a:lnTo>
                        <a:pt x="47" y="12"/>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52" name="Freeform 185"/>
                <p:cNvSpPr>
                  <a:spLocks/>
                </p:cNvSpPr>
                <p:nvPr/>
              </p:nvSpPr>
              <p:spPr bwMode="auto">
                <a:xfrm>
                  <a:off x="868" y="3035"/>
                  <a:ext cx="117" cy="73"/>
                </a:xfrm>
                <a:custGeom>
                  <a:avLst/>
                  <a:gdLst>
                    <a:gd name="T0" fmla="*/ 108 w 117"/>
                    <a:gd name="T1" fmla="*/ 3 h 73"/>
                    <a:gd name="T2" fmla="*/ 97 w 117"/>
                    <a:gd name="T3" fmla="*/ 5 h 73"/>
                    <a:gd name="T4" fmla="*/ 85 w 117"/>
                    <a:gd name="T5" fmla="*/ 5 h 73"/>
                    <a:gd name="T6" fmla="*/ 74 w 117"/>
                    <a:gd name="T7" fmla="*/ 4 h 73"/>
                    <a:gd name="T8" fmla="*/ 59 w 117"/>
                    <a:gd name="T9" fmla="*/ 6 h 73"/>
                    <a:gd name="T10" fmla="*/ 46 w 117"/>
                    <a:gd name="T11" fmla="*/ 15 h 73"/>
                    <a:gd name="T12" fmla="*/ 37 w 117"/>
                    <a:gd name="T13" fmla="*/ 29 h 73"/>
                    <a:gd name="T14" fmla="*/ 31 w 117"/>
                    <a:gd name="T15" fmla="*/ 46 h 73"/>
                    <a:gd name="T16" fmla="*/ 29 w 117"/>
                    <a:gd name="T17" fmla="*/ 58 h 73"/>
                    <a:gd name="T18" fmla="*/ 23 w 117"/>
                    <a:gd name="T19" fmla="*/ 64 h 73"/>
                    <a:gd name="T20" fmla="*/ 16 w 117"/>
                    <a:gd name="T21" fmla="*/ 68 h 73"/>
                    <a:gd name="T22" fmla="*/ 7 w 117"/>
                    <a:gd name="T23" fmla="*/ 68 h 73"/>
                    <a:gd name="T24" fmla="*/ 2 w 117"/>
                    <a:gd name="T25" fmla="*/ 68 h 73"/>
                    <a:gd name="T26" fmla="*/ 1 w 117"/>
                    <a:gd name="T27" fmla="*/ 68 h 73"/>
                    <a:gd name="T28" fmla="*/ 0 w 117"/>
                    <a:gd name="T29" fmla="*/ 69 h 73"/>
                    <a:gd name="T30" fmla="*/ 1 w 117"/>
                    <a:gd name="T31" fmla="*/ 70 h 73"/>
                    <a:gd name="T32" fmla="*/ 2 w 117"/>
                    <a:gd name="T33" fmla="*/ 71 h 73"/>
                    <a:gd name="T34" fmla="*/ 10 w 117"/>
                    <a:gd name="T35" fmla="*/ 72 h 73"/>
                    <a:gd name="T36" fmla="*/ 19 w 117"/>
                    <a:gd name="T37" fmla="*/ 70 h 73"/>
                    <a:gd name="T38" fmla="*/ 27 w 117"/>
                    <a:gd name="T39" fmla="*/ 66 h 73"/>
                    <a:gd name="T40" fmla="*/ 32 w 117"/>
                    <a:gd name="T41" fmla="*/ 59 h 73"/>
                    <a:gd name="T42" fmla="*/ 37 w 117"/>
                    <a:gd name="T43" fmla="*/ 43 h 73"/>
                    <a:gd name="T44" fmla="*/ 42 w 117"/>
                    <a:gd name="T45" fmla="*/ 26 h 73"/>
                    <a:gd name="T46" fmla="*/ 52 w 117"/>
                    <a:gd name="T47" fmla="*/ 14 h 73"/>
                    <a:gd name="T48" fmla="*/ 68 w 117"/>
                    <a:gd name="T49" fmla="*/ 9 h 73"/>
                    <a:gd name="T50" fmla="*/ 80 w 117"/>
                    <a:gd name="T51" fmla="*/ 9 h 73"/>
                    <a:gd name="T52" fmla="*/ 92 w 117"/>
                    <a:gd name="T53" fmla="*/ 9 h 73"/>
                    <a:gd name="T54" fmla="*/ 103 w 117"/>
                    <a:gd name="T55" fmla="*/ 8 h 73"/>
                    <a:gd name="T56" fmla="*/ 115 w 117"/>
                    <a:gd name="T57" fmla="*/ 4 h 73"/>
                    <a:gd name="T58" fmla="*/ 116 w 117"/>
                    <a:gd name="T59" fmla="*/ 2 h 73"/>
                    <a:gd name="T60" fmla="*/ 115 w 117"/>
                    <a:gd name="T61" fmla="*/ 1 h 73"/>
                    <a:gd name="T62" fmla="*/ 114 w 117"/>
                    <a:gd name="T63" fmla="*/ 0 h 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7"/>
                    <a:gd name="T97" fmla="*/ 0 h 73"/>
                    <a:gd name="T98" fmla="*/ 117 w 117"/>
                    <a:gd name="T99" fmla="*/ 73 h 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7" h="73">
                      <a:moveTo>
                        <a:pt x="113" y="1"/>
                      </a:moveTo>
                      <a:lnTo>
                        <a:pt x="108" y="3"/>
                      </a:lnTo>
                      <a:lnTo>
                        <a:pt x="102" y="4"/>
                      </a:lnTo>
                      <a:lnTo>
                        <a:pt x="97" y="5"/>
                      </a:lnTo>
                      <a:lnTo>
                        <a:pt x="91" y="5"/>
                      </a:lnTo>
                      <a:lnTo>
                        <a:pt x="85" y="5"/>
                      </a:lnTo>
                      <a:lnTo>
                        <a:pt x="79" y="5"/>
                      </a:lnTo>
                      <a:lnTo>
                        <a:pt x="74" y="4"/>
                      </a:lnTo>
                      <a:lnTo>
                        <a:pt x="68" y="4"/>
                      </a:lnTo>
                      <a:lnTo>
                        <a:pt x="59" y="6"/>
                      </a:lnTo>
                      <a:lnTo>
                        <a:pt x="52" y="10"/>
                      </a:lnTo>
                      <a:lnTo>
                        <a:pt x="46" y="15"/>
                      </a:lnTo>
                      <a:lnTo>
                        <a:pt x="41" y="21"/>
                      </a:lnTo>
                      <a:lnTo>
                        <a:pt x="37" y="29"/>
                      </a:lnTo>
                      <a:lnTo>
                        <a:pt x="34" y="37"/>
                      </a:lnTo>
                      <a:lnTo>
                        <a:pt x="31" y="46"/>
                      </a:lnTo>
                      <a:lnTo>
                        <a:pt x="30" y="54"/>
                      </a:lnTo>
                      <a:lnTo>
                        <a:pt x="29" y="58"/>
                      </a:lnTo>
                      <a:lnTo>
                        <a:pt x="26" y="61"/>
                      </a:lnTo>
                      <a:lnTo>
                        <a:pt x="23" y="64"/>
                      </a:lnTo>
                      <a:lnTo>
                        <a:pt x="19" y="66"/>
                      </a:lnTo>
                      <a:lnTo>
                        <a:pt x="16" y="68"/>
                      </a:lnTo>
                      <a:lnTo>
                        <a:pt x="11" y="68"/>
                      </a:lnTo>
                      <a:lnTo>
                        <a:pt x="7" y="68"/>
                      </a:lnTo>
                      <a:lnTo>
                        <a:pt x="3" y="68"/>
                      </a:lnTo>
                      <a:lnTo>
                        <a:pt x="2" y="68"/>
                      </a:lnTo>
                      <a:lnTo>
                        <a:pt x="1" y="68"/>
                      </a:lnTo>
                      <a:lnTo>
                        <a:pt x="0" y="68"/>
                      </a:lnTo>
                      <a:lnTo>
                        <a:pt x="0" y="69"/>
                      </a:lnTo>
                      <a:lnTo>
                        <a:pt x="0" y="70"/>
                      </a:lnTo>
                      <a:lnTo>
                        <a:pt x="1" y="70"/>
                      </a:lnTo>
                      <a:lnTo>
                        <a:pt x="1" y="71"/>
                      </a:lnTo>
                      <a:lnTo>
                        <a:pt x="2" y="71"/>
                      </a:lnTo>
                      <a:lnTo>
                        <a:pt x="6" y="72"/>
                      </a:lnTo>
                      <a:lnTo>
                        <a:pt x="10" y="72"/>
                      </a:lnTo>
                      <a:lnTo>
                        <a:pt x="15" y="71"/>
                      </a:lnTo>
                      <a:lnTo>
                        <a:pt x="19" y="70"/>
                      </a:lnTo>
                      <a:lnTo>
                        <a:pt x="23" y="68"/>
                      </a:lnTo>
                      <a:lnTo>
                        <a:pt x="27" y="66"/>
                      </a:lnTo>
                      <a:lnTo>
                        <a:pt x="29" y="62"/>
                      </a:lnTo>
                      <a:lnTo>
                        <a:pt x="32" y="59"/>
                      </a:lnTo>
                      <a:lnTo>
                        <a:pt x="34" y="51"/>
                      </a:lnTo>
                      <a:lnTo>
                        <a:pt x="37" y="43"/>
                      </a:lnTo>
                      <a:lnTo>
                        <a:pt x="40" y="34"/>
                      </a:lnTo>
                      <a:lnTo>
                        <a:pt x="42" y="26"/>
                      </a:lnTo>
                      <a:lnTo>
                        <a:pt x="47" y="19"/>
                      </a:lnTo>
                      <a:lnTo>
                        <a:pt x="52" y="14"/>
                      </a:lnTo>
                      <a:lnTo>
                        <a:pt x="59" y="10"/>
                      </a:lnTo>
                      <a:lnTo>
                        <a:pt x="68" y="9"/>
                      </a:lnTo>
                      <a:lnTo>
                        <a:pt x="74" y="9"/>
                      </a:lnTo>
                      <a:lnTo>
                        <a:pt x="80" y="9"/>
                      </a:lnTo>
                      <a:lnTo>
                        <a:pt x="86" y="9"/>
                      </a:lnTo>
                      <a:lnTo>
                        <a:pt x="92" y="9"/>
                      </a:lnTo>
                      <a:lnTo>
                        <a:pt x="98" y="9"/>
                      </a:lnTo>
                      <a:lnTo>
                        <a:pt x="103" y="8"/>
                      </a:lnTo>
                      <a:lnTo>
                        <a:pt x="110" y="6"/>
                      </a:lnTo>
                      <a:lnTo>
                        <a:pt x="115" y="4"/>
                      </a:lnTo>
                      <a:lnTo>
                        <a:pt x="116" y="3"/>
                      </a:lnTo>
                      <a:lnTo>
                        <a:pt x="116" y="2"/>
                      </a:lnTo>
                      <a:lnTo>
                        <a:pt x="116" y="1"/>
                      </a:lnTo>
                      <a:lnTo>
                        <a:pt x="115" y="1"/>
                      </a:lnTo>
                      <a:lnTo>
                        <a:pt x="114" y="1"/>
                      </a:lnTo>
                      <a:lnTo>
                        <a:pt x="114" y="0"/>
                      </a:lnTo>
                      <a:lnTo>
                        <a:pt x="113" y="1"/>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53" name="Freeform 186"/>
                <p:cNvSpPr>
                  <a:spLocks/>
                </p:cNvSpPr>
                <p:nvPr/>
              </p:nvSpPr>
              <p:spPr bwMode="auto">
                <a:xfrm>
                  <a:off x="910" y="3057"/>
                  <a:ext cx="2" cy="32"/>
                </a:xfrm>
                <a:custGeom>
                  <a:avLst/>
                  <a:gdLst>
                    <a:gd name="T0" fmla="*/ 0 w 2"/>
                    <a:gd name="T1" fmla="*/ 1 h 32"/>
                    <a:gd name="T2" fmla="*/ 1 w 2"/>
                    <a:gd name="T3" fmla="*/ 5 h 32"/>
                    <a:gd name="T4" fmla="*/ 1 w 2"/>
                    <a:gd name="T5" fmla="*/ 8 h 32"/>
                    <a:gd name="T6" fmla="*/ 1 w 2"/>
                    <a:gd name="T7" fmla="*/ 11 h 32"/>
                    <a:gd name="T8" fmla="*/ 1 w 2"/>
                    <a:gd name="T9" fmla="*/ 15 h 32"/>
                    <a:gd name="T10" fmla="*/ 1 w 2"/>
                    <a:gd name="T11" fmla="*/ 18 h 32"/>
                    <a:gd name="T12" fmla="*/ 1 w 2"/>
                    <a:gd name="T13" fmla="*/ 22 h 32"/>
                    <a:gd name="T14" fmla="*/ 1 w 2"/>
                    <a:gd name="T15" fmla="*/ 26 h 32"/>
                    <a:gd name="T16" fmla="*/ 1 w 2"/>
                    <a:gd name="T17" fmla="*/ 29 h 32"/>
                    <a:gd name="T18" fmla="*/ 1 w 2"/>
                    <a:gd name="T19" fmla="*/ 30 h 32"/>
                    <a:gd name="T20" fmla="*/ 1 w 2"/>
                    <a:gd name="T21" fmla="*/ 31 h 32"/>
                    <a:gd name="T22" fmla="*/ 1 w 2"/>
                    <a:gd name="T23" fmla="*/ 31 h 32"/>
                    <a:gd name="T24" fmla="*/ 1 w 2"/>
                    <a:gd name="T25" fmla="*/ 31 h 32"/>
                    <a:gd name="T26" fmla="*/ 1 w 2"/>
                    <a:gd name="T27" fmla="*/ 31 h 32"/>
                    <a:gd name="T28" fmla="*/ 1 w 2"/>
                    <a:gd name="T29" fmla="*/ 30 h 32"/>
                    <a:gd name="T30" fmla="*/ 1 w 2"/>
                    <a:gd name="T31" fmla="*/ 29 h 32"/>
                    <a:gd name="T32" fmla="*/ 0 w 2"/>
                    <a:gd name="T33" fmla="*/ 29 h 32"/>
                    <a:gd name="T34" fmla="*/ 0 w 2"/>
                    <a:gd name="T35" fmla="*/ 26 h 32"/>
                    <a:gd name="T36" fmla="*/ 0 w 2"/>
                    <a:gd name="T37" fmla="*/ 23 h 32"/>
                    <a:gd name="T38" fmla="*/ 0 w 2"/>
                    <a:gd name="T39" fmla="*/ 19 h 32"/>
                    <a:gd name="T40" fmla="*/ 0 w 2"/>
                    <a:gd name="T41" fmla="*/ 16 h 32"/>
                    <a:gd name="T42" fmla="*/ 0 w 2"/>
                    <a:gd name="T43" fmla="*/ 12 h 32"/>
                    <a:gd name="T44" fmla="*/ 0 w 2"/>
                    <a:gd name="T45" fmla="*/ 8 h 32"/>
                    <a:gd name="T46" fmla="*/ 0 w 2"/>
                    <a:gd name="T47" fmla="*/ 5 h 32"/>
                    <a:gd name="T48" fmla="*/ 0 w 2"/>
                    <a:gd name="T49" fmla="*/ 2 h 32"/>
                    <a:gd name="T50" fmla="*/ 0 w 2"/>
                    <a:gd name="T51" fmla="*/ 2 h 32"/>
                    <a:gd name="T52" fmla="*/ 0 w 2"/>
                    <a:gd name="T53" fmla="*/ 1 h 32"/>
                    <a:gd name="T54" fmla="*/ 0 w 2"/>
                    <a:gd name="T55" fmla="*/ 1 h 32"/>
                    <a:gd name="T56" fmla="*/ 0 w 2"/>
                    <a:gd name="T57" fmla="*/ 0 h 32"/>
                    <a:gd name="T58" fmla="*/ 0 w 2"/>
                    <a:gd name="T59" fmla="*/ 0 h 32"/>
                    <a:gd name="T60" fmla="*/ 0 w 2"/>
                    <a:gd name="T61" fmla="*/ 0 h 32"/>
                    <a:gd name="T62" fmla="*/ 0 w 2"/>
                    <a:gd name="T63" fmla="*/ 0 h 32"/>
                    <a:gd name="T64" fmla="*/ 0 w 2"/>
                    <a:gd name="T65" fmla="*/ 1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2"/>
                    <a:gd name="T101" fmla="*/ 2 w 2"/>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2">
                      <a:moveTo>
                        <a:pt x="0" y="1"/>
                      </a:moveTo>
                      <a:lnTo>
                        <a:pt x="1" y="5"/>
                      </a:lnTo>
                      <a:lnTo>
                        <a:pt x="1" y="8"/>
                      </a:lnTo>
                      <a:lnTo>
                        <a:pt x="1" y="11"/>
                      </a:lnTo>
                      <a:lnTo>
                        <a:pt x="1" y="15"/>
                      </a:lnTo>
                      <a:lnTo>
                        <a:pt x="1" y="18"/>
                      </a:lnTo>
                      <a:lnTo>
                        <a:pt x="1" y="22"/>
                      </a:lnTo>
                      <a:lnTo>
                        <a:pt x="1" y="26"/>
                      </a:lnTo>
                      <a:lnTo>
                        <a:pt x="1" y="29"/>
                      </a:lnTo>
                      <a:lnTo>
                        <a:pt x="1" y="30"/>
                      </a:lnTo>
                      <a:lnTo>
                        <a:pt x="1" y="31"/>
                      </a:lnTo>
                      <a:lnTo>
                        <a:pt x="1" y="30"/>
                      </a:lnTo>
                      <a:lnTo>
                        <a:pt x="1" y="29"/>
                      </a:lnTo>
                      <a:lnTo>
                        <a:pt x="0" y="29"/>
                      </a:lnTo>
                      <a:lnTo>
                        <a:pt x="0" y="26"/>
                      </a:lnTo>
                      <a:lnTo>
                        <a:pt x="0" y="23"/>
                      </a:lnTo>
                      <a:lnTo>
                        <a:pt x="0" y="19"/>
                      </a:lnTo>
                      <a:lnTo>
                        <a:pt x="0" y="16"/>
                      </a:lnTo>
                      <a:lnTo>
                        <a:pt x="0" y="12"/>
                      </a:lnTo>
                      <a:lnTo>
                        <a:pt x="0" y="8"/>
                      </a:lnTo>
                      <a:lnTo>
                        <a:pt x="0" y="5"/>
                      </a:lnTo>
                      <a:lnTo>
                        <a:pt x="0" y="2"/>
                      </a:lnTo>
                      <a:lnTo>
                        <a:pt x="0" y="1"/>
                      </a:lnTo>
                      <a:lnTo>
                        <a:pt x="0" y="0"/>
                      </a:lnTo>
                      <a:lnTo>
                        <a:pt x="0" y="1"/>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54" name="Freeform 187"/>
                <p:cNvSpPr>
                  <a:spLocks/>
                </p:cNvSpPr>
                <p:nvPr/>
              </p:nvSpPr>
              <p:spPr bwMode="auto">
                <a:xfrm>
                  <a:off x="866" y="3059"/>
                  <a:ext cx="18" cy="2"/>
                </a:xfrm>
                <a:custGeom>
                  <a:avLst/>
                  <a:gdLst>
                    <a:gd name="T0" fmla="*/ 16 w 18"/>
                    <a:gd name="T1" fmla="*/ 1 h 2"/>
                    <a:gd name="T2" fmla="*/ 15 w 18"/>
                    <a:gd name="T3" fmla="*/ 0 h 2"/>
                    <a:gd name="T4" fmla="*/ 12 w 18"/>
                    <a:gd name="T5" fmla="*/ 1 h 2"/>
                    <a:gd name="T6" fmla="*/ 13 w 18"/>
                    <a:gd name="T7" fmla="*/ 1 h 2"/>
                    <a:gd name="T8" fmla="*/ 11 w 18"/>
                    <a:gd name="T9" fmla="*/ 0 h 2"/>
                    <a:gd name="T10" fmla="*/ 10 w 18"/>
                    <a:gd name="T11" fmla="*/ 0 h 2"/>
                    <a:gd name="T12" fmla="*/ 9 w 18"/>
                    <a:gd name="T13" fmla="*/ 0 h 2"/>
                    <a:gd name="T14" fmla="*/ 8 w 18"/>
                    <a:gd name="T15" fmla="*/ 0 h 2"/>
                    <a:gd name="T16" fmla="*/ 7 w 18"/>
                    <a:gd name="T17" fmla="*/ 0 h 2"/>
                    <a:gd name="T18" fmla="*/ 6 w 18"/>
                    <a:gd name="T19" fmla="*/ 0 h 2"/>
                    <a:gd name="T20" fmla="*/ 4 w 18"/>
                    <a:gd name="T21" fmla="*/ 0 h 2"/>
                    <a:gd name="T22" fmla="*/ 3 w 18"/>
                    <a:gd name="T23" fmla="*/ 0 h 2"/>
                    <a:gd name="T24" fmla="*/ 1 w 18"/>
                    <a:gd name="T25" fmla="*/ 0 h 2"/>
                    <a:gd name="T26" fmla="*/ 1 w 18"/>
                    <a:gd name="T27" fmla="*/ 0 h 2"/>
                    <a:gd name="T28" fmla="*/ 0 w 18"/>
                    <a:gd name="T29" fmla="*/ 0 h 2"/>
                    <a:gd name="T30" fmla="*/ 0 w 18"/>
                    <a:gd name="T31" fmla="*/ 0 h 2"/>
                    <a:gd name="T32" fmla="*/ 0 w 18"/>
                    <a:gd name="T33" fmla="*/ 0 h 2"/>
                    <a:gd name="T34" fmla="*/ 0 w 18"/>
                    <a:gd name="T35" fmla="*/ 0 h 2"/>
                    <a:gd name="T36" fmla="*/ 1 w 18"/>
                    <a:gd name="T37" fmla="*/ 0 h 2"/>
                    <a:gd name="T38" fmla="*/ 1 w 18"/>
                    <a:gd name="T39" fmla="*/ 0 h 2"/>
                    <a:gd name="T40" fmla="*/ 2 w 18"/>
                    <a:gd name="T41" fmla="*/ 0 h 2"/>
                    <a:gd name="T42" fmla="*/ 3 w 18"/>
                    <a:gd name="T43" fmla="*/ 0 h 2"/>
                    <a:gd name="T44" fmla="*/ 4 w 18"/>
                    <a:gd name="T45" fmla="*/ 0 h 2"/>
                    <a:gd name="T46" fmla="*/ 5 w 18"/>
                    <a:gd name="T47" fmla="*/ 0 h 2"/>
                    <a:gd name="T48" fmla="*/ 6 w 18"/>
                    <a:gd name="T49" fmla="*/ 1 h 2"/>
                    <a:gd name="T50" fmla="*/ 7 w 18"/>
                    <a:gd name="T51" fmla="*/ 1 h 2"/>
                    <a:gd name="T52" fmla="*/ 8 w 18"/>
                    <a:gd name="T53" fmla="*/ 1 h 2"/>
                    <a:gd name="T54" fmla="*/ 9 w 18"/>
                    <a:gd name="T55" fmla="*/ 1 h 2"/>
                    <a:gd name="T56" fmla="*/ 12 w 18"/>
                    <a:gd name="T57" fmla="*/ 1 h 2"/>
                    <a:gd name="T58" fmla="*/ 13 w 18"/>
                    <a:gd name="T59" fmla="*/ 1 h 2"/>
                    <a:gd name="T60" fmla="*/ 13 w 18"/>
                    <a:gd name="T61" fmla="*/ 1 h 2"/>
                    <a:gd name="T62" fmla="*/ 16 w 18"/>
                    <a:gd name="T63" fmla="*/ 1 h 2"/>
                    <a:gd name="T64" fmla="*/ 16 w 18"/>
                    <a:gd name="T65" fmla="*/ 1 h 2"/>
                    <a:gd name="T66" fmla="*/ 16 w 18"/>
                    <a:gd name="T67" fmla="*/ 1 h 2"/>
                    <a:gd name="T68" fmla="*/ 16 w 18"/>
                    <a:gd name="T69" fmla="*/ 1 h 2"/>
                    <a:gd name="T70" fmla="*/ 17 w 18"/>
                    <a:gd name="T71" fmla="*/ 1 h 2"/>
                    <a:gd name="T72" fmla="*/ 17 w 18"/>
                    <a:gd name="T73" fmla="*/ 1 h 2"/>
                    <a:gd name="T74" fmla="*/ 17 w 18"/>
                    <a:gd name="T75" fmla="*/ 0 h 2"/>
                    <a:gd name="T76" fmla="*/ 17 w 18"/>
                    <a:gd name="T77" fmla="*/ 0 h 2"/>
                    <a:gd name="T78" fmla="*/ 17 w 18"/>
                    <a:gd name="T79" fmla="*/ 0 h 2"/>
                    <a:gd name="T80" fmla="*/ 16 w 18"/>
                    <a:gd name="T81" fmla="*/ 0 h 2"/>
                    <a:gd name="T82" fmla="*/ 16 w 18"/>
                    <a:gd name="T83" fmla="*/ 0 h 2"/>
                    <a:gd name="T84" fmla="*/ 15 w 18"/>
                    <a:gd name="T85" fmla="*/ 0 h 2"/>
                    <a:gd name="T86" fmla="*/ 16 w 18"/>
                    <a:gd name="T87" fmla="*/ 1 h 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
                    <a:gd name="T133" fmla="*/ 0 h 2"/>
                    <a:gd name="T134" fmla="*/ 18 w 18"/>
                    <a:gd name="T135" fmla="*/ 2 h 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 h="2">
                      <a:moveTo>
                        <a:pt x="16" y="1"/>
                      </a:moveTo>
                      <a:lnTo>
                        <a:pt x="15" y="0"/>
                      </a:lnTo>
                      <a:lnTo>
                        <a:pt x="12" y="1"/>
                      </a:lnTo>
                      <a:lnTo>
                        <a:pt x="13" y="1"/>
                      </a:lnTo>
                      <a:lnTo>
                        <a:pt x="11" y="0"/>
                      </a:lnTo>
                      <a:lnTo>
                        <a:pt x="10" y="0"/>
                      </a:lnTo>
                      <a:lnTo>
                        <a:pt x="9" y="0"/>
                      </a:lnTo>
                      <a:lnTo>
                        <a:pt x="8" y="0"/>
                      </a:lnTo>
                      <a:lnTo>
                        <a:pt x="7" y="0"/>
                      </a:lnTo>
                      <a:lnTo>
                        <a:pt x="6" y="0"/>
                      </a:lnTo>
                      <a:lnTo>
                        <a:pt x="4" y="0"/>
                      </a:lnTo>
                      <a:lnTo>
                        <a:pt x="3" y="0"/>
                      </a:lnTo>
                      <a:lnTo>
                        <a:pt x="1" y="0"/>
                      </a:lnTo>
                      <a:lnTo>
                        <a:pt x="0" y="0"/>
                      </a:lnTo>
                      <a:lnTo>
                        <a:pt x="1" y="0"/>
                      </a:lnTo>
                      <a:lnTo>
                        <a:pt x="2" y="0"/>
                      </a:lnTo>
                      <a:lnTo>
                        <a:pt x="3" y="0"/>
                      </a:lnTo>
                      <a:lnTo>
                        <a:pt x="4" y="0"/>
                      </a:lnTo>
                      <a:lnTo>
                        <a:pt x="5" y="0"/>
                      </a:lnTo>
                      <a:lnTo>
                        <a:pt x="6" y="1"/>
                      </a:lnTo>
                      <a:lnTo>
                        <a:pt x="7" y="1"/>
                      </a:lnTo>
                      <a:lnTo>
                        <a:pt x="8" y="1"/>
                      </a:lnTo>
                      <a:lnTo>
                        <a:pt x="9" y="1"/>
                      </a:lnTo>
                      <a:lnTo>
                        <a:pt x="12" y="1"/>
                      </a:lnTo>
                      <a:lnTo>
                        <a:pt x="13" y="1"/>
                      </a:lnTo>
                      <a:lnTo>
                        <a:pt x="16" y="1"/>
                      </a:lnTo>
                      <a:lnTo>
                        <a:pt x="17" y="1"/>
                      </a:lnTo>
                      <a:lnTo>
                        <a:pt x="17" y="0"/>
                      </a:lnTo>
                      <a:lnTo>
                        <a:pt x="16" y="0"/>
                      </a:lnTo>
                      <a:lnTo>
                        <a:pt x="15" y="0"/>
                      </a:lnTo>
                      <a:lnTo>
                        <a:pt x="16" y="1"/>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55" name="Freeform 188"/>
                <p:cNvSpPr>
                  <a:spLocks/>
                </p:cNvSpPr>
                <p:nvPr/>
              </p:nvSpPr>
              <p:spPr bwMode="auto">
                <a:xfrm>
                  <a:off x="935" y="3027"/>
                  <a:ext cx="17" cy="6"/>
                </a:xfrm>
                <a:custGeom>
                  <a:avLst/>
                  <a:gdLst>
                    <a:gd name="T0" fmla="*/ 15 w 17"/>
                    <a:gd name="T1" fmla="*/ 3 h 6"/>
                    <a:gd name="T2" fmla="*/ 13 w 17"/>
                    <a:gd name="T3" fmla="*/ 2 h 6"/>
                    <a:gd name="T4" fmla="*/ 11 w 17"/>
                    <a:gd name="T5" fmla="*/ 2 h 6"/>
                    <a:gd name="T6" fmla="*/ 9 w 17"/>
                    <a:gd name="T7" fmla="*/ 2 h 6"/>
                    <a:gd name="T8" fmla="*/ 8 w 17"/>
                    <a:gd name="T9" fmla="*/ 1 h 6"/>
                    <a:gd name="T10" fmla="*/ 6 w 17"/>
                    <a:gd name="T11" fmla="*/ 1 h 6"/>
                    <a:gd name="T12" fmla="*/ 4 w 17"/>
                    <a:gd name="T13" fmla="*/ 1 h 6"/>
                    <a:gd name="T14" fmla="*/ 3 w 17"/>
                    <a:gd name="T15" fmla="*/ 0 h 6"/>
                    <a:gd name="T16" fmla="*/ 1 w 17"/>
                    <a:gd name="T17" fmla="*/ 0 h 6"/>
                    <a:gd name="T18" fmla="*/ 1 w 17"/>
                    <a:gd name="T19" fmla="*/ 0 h 6"/>
                    <a:gd name="T20" fmla="*/ 1 w 17"/>
                    <a:gd name="T21" fmla="*/ 0 h 6"/>
                    <a:gd name="T22" fmla="*/ 0 w 17"/>
                    <a:gd name="T23" fmla="*/ 0 h 6"/>
                    <a:gd name="T24" fmla="*/ 0 w 17"/>
                    <a:gd name="T25" fmla="*/ 1 h 6"/>
                    <a:gd name="T26" fmla="*/ 0 w 17"/>
                    <a:gd name="T27" fmla="*/ 1 h 6"/>
                    <a:gd name="T28" fmla="*/ 0 w 17"/>
                    <a:gd name="T29" fmla="*/ 1 h 6"/>
                    <a:gd name="T30" fmla="*/ 1 w 17"/>
                    <a:gd name="T31" fmla="*/ 1 h 6"/>
                    <a:gd name="T32" fmla="*/ 2 w 17"/>
                    <a:gd name="T33" fmla="*/ 2 h 6"/>
                    <a:gd name="T34" fmla="*/ 4 w 17"/>
                    <a:gd name="T35" fmla="*/ 2 h 6"/>
                    <a:gd name="T36" fmla="*/ 6 w 17"/>
                    <a:gd name="T37" fmla="*/ 3 h 6"/>
                    <a:gd name="T38" fmla="*/ 9 w 17"/>
                    <a:gd name="T39" fmla="*/ 3 h 6"/>
                    <a:gd name="T40" fmla="*/ 10 w 17"/>
                    <a:gd name="T41" fmla="*/ 4 h 6"/>
                    <a:gd name="T42" fmla="*/ 12 w 17"/>
                    <a:gd name="T43" fmla="*/ 4 h 6"/>
                    <a:gd name="T44" fmla="*/ 14 w 17"/>
                    <a:gd name="T45" fmla="*/ 5 h 6"/>
                    <a:gd name="T46" fmla="*/ 16 w 17"/>
                    <a:gd name="T47" fmla="*/ 5 h 6"/>
                    <a:gd name="T48" fmla="*/ 16 w 17"/>
                    <a:gd name="T49" fmla="*/ 5 h 6"/>
                    <a:gd name="T50" fmla="*/ 16 w 17"/>
                    <a:gd name="T51" fmla="*/ 4 h 6"/>
                    <a:gd name="T52" fmla="*/ 16 w 17"/>
                    <a:gd name="T53" fmla="*/ 4 h 6"/>
                    <a:gd name="T54" fmla="*/ 16 w 17"/>
                    <a:gd name="T55" fmla="*/ 4 h 6"/>
                    <a:gd name="T56" fmla="*/ 16 w 17"/>
                    <a:gd name="T57" fmla="*/ 3 h 6"/>
                    <a:gd name="T58" fmla="*/ 15 w 17"/>
                    <a:gd name="T59" fmla="*/ 3 h 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
                    <a:gd name="T91" fmla="*/ 0 h 6"/>
                    <a:gd name="T92" fmla="*/ 17 w 17"/>
                    <a:gd name="T93" fmla="*/ 6 h 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 h="6">
                      <a:moveTo>
                        <a:pt x="15" y="3"/>
                      </a:moveTo>
                      <a:lnTo>
                        <a:pt x="13" y="2"/>
                      </a:lnTo>
                      <a:lnTo>
                        <a:pt x="11" y="2"/>
                      </a:lnTo>
                      <a:lnTo>
                        <a:pt x="9" y="2"/>
                      </a:lnTo>
                      <a:lnTo>
                        <a:pt x="8" y="1"/>
                      </a:lnTo>
                      <a:lnTo>
                        <a:pt x="6" y="1"/>
                      </a:lnTo>
                      <a:lnTo>
                        <a:pt x="4" y="1"/>
                      </a:lnTo>
                      <a:lnTo>
                        <a:pt x="3" y="0"/>
                      </a:lnTo>
                      <a:lnTo>
                        <a:pt x="1" y="0"/>
                      </a:lnTo>
                      <a:lnTo>
                        <a:pt x="0" y="0"/>
                      </a:lnTo>
                      <a:lnTo>
                        <a:pt x="0" y="1"/>
                      </a:lnTo>
                      <a:lnTo>
                        <a:pt x="1" y="1"/>
                      </a:lnTo>
                      <a:lnTo>
                        <a:pt x="2" y="2"/>
                      </a:lnTo>
                      <a:lnTo>
                        <a:pt x="4" y="2"/>
                      </a:lnTo>
                      <a:lnTo>
                        <a:pt x="6" y="3"/>
                      </a:lnTo>
                      <a:lnTo>
                        <a:pt x="9" y="3"/>
                      </a:lnTo>
                      <a:lnTo>
                        <a:pt x="10" y="4"/>
                      </a:lnTo>
                      <a:lnTo>
                        <a:pt x="12" y="4"/>
                      </a:lnTo>
                      <a:lnTo>
                        <a:pt x="14" y="5"/>
                      </a:lnTo>
                      <a:lnTo>
                        <a:pt x="16" y="5"/>
                      </a:lnTo>
                      <a:lnTo>
                        <a:pt x="16" y="4"/>
                      </a:lnTo>
                      <a:lnTo>
                        <a:pt x="16" y="3"/>
                      </a:lnTo>
                      <a:lnTo>
                        <a:pt x="15" y="3"/>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56" name="Freeform 189"/>
                <p:cNvSpPr>
                  <a:spLocks/>
                </p:cNvSpPr>
                <p:nvPr/>
              </p:nvSpPr>
              <p:spPr bwMode="auto">
                <a:xfrm>
                  <a:off x="856" y="3165"/>
                  <a:ext cx="93" cy="14"/>
                </a:xfrm>
                <a:custGeom>
                  <a:avLst/>
                  <a:gdLst>
                    <a:gd name="T0" fmla="*/ 90 w 93"/>
                    <a:gd name="T1" fmla="*/ 11 h 14"/>
                    <a:gd name="T2" fmla="*/ 82 w 93"/>
                    <a:gd name="T3" fmla="*/ 11 h 14"/>
                    <a:gd name="T4" fmla="*/ 74 w 93"/>
                    <a:gd name="T5" fmla="*/ 10 h 14"/>
                    <a:gd name="T6" fmla="*/ 66 w 93"/>
                    <a:gd name="T7" fmla="*/ 10 h 14"/>
                    <a:gd name="T8" fmla="*/ 58 w 93"/>
                    <a:gd name="T9" fmla="*/ 8 h 14"/>
                    <a:gd name="T10" fmla="*/ 51 w 93"/>
                    <a:gd name="T11" fmla="*/ 7 h 14"/>
                    <a:gd name="T12" fmla="*/ 42 w 93"/>
                    <a:gd name="T13" fmla="*/ 5 h 14"/>
                    <a:gd name="T14" fmla="*/ 35 w 93"/>
                    <a:gd name="T15" fmla="*/ 3 h 14"/>
                    <a:gd name="T16" fmla="*/ 27 w 93"/>
                    <a:gd name="T17" fmla="*/ 2 h 14"/>
                    <a:gd name="T18" fmla="*/ 24 w 93"/>
                    <a:gd name="T19" fmla="*/ 1 h 14"/>
                    <a:gd name="T20" fmla="*/ 21 w 93"/>
                    <a:gd name="T21" fmla="*/ 1 h 14"/>
                    <a:gd name="T22" fmla="*/ 18 w 93"/>
                    <a:gd name="T23" fmla="*/ 1 h 14"/>
                    <a:gd name="T24" fmla="*/ 14 w 93"/>
                    <a:gd name="T25" fmla="*/ 1 h 14"/>
                    <a:gd name="T26" fmla="*/ 12 w 93"/>
                    <a:gd name="T27" fmla="*/ 1 h 14"/>
                    <a:gd name="T28" fmla="*/ 8 w 93"/>
                    <a:gd name="T29" fmla="*/ 1 h 14"/>
                    <a:gd name="T30" fmla="*/ 5 w 93"/>
                    <a:gd name="T31" fmla="*/ 1 h 14"/>
                    <a:gd name="T32" fmla="*/ 3 w 93"/>
                    <a:gd name="T33" fmla="*/ 0 h 14"/>
                    <a:gd name="T34" fmla="*/ 2 w 93"/>
                    <a:gd name="T35" fmla="*/ 0 h 14"/>
                    <a:gd name="T36" fmla="*/ 1 w 93"/>
                    <a:gd name="T37" fmla="*/ 0 h 14"/>
                    <a:gd name="T38" fmla="*/ 1 w 93"/>
                    <a:gd name="T39" fmla="*/ 1 h 14"/>
                    <a:gd name="T40" fmla="*/ 0 w 93"/>
                    <a:gd name="T41" fmla="*/ 1 h 14"/>
                    <a:gd name="T42" fmla="*/ 0 w 93"/>
                    <a:gd name="T43" fmla="*/ 1 h 14"/>
                    <a:gd name="T44" fmla="*/ 0 w 93"/>
                    <a:gd name="T45" fmla="*/ 2 h 14"/>
                    <a:gd name="T46" fmla="*/ 0 w 93"/>
                    <a:gd name="T47" fmla="*/ 2 h 14"/>
                    <a:gd name="T48" fmla="*/ 1 w 93"/>
                    <a:gd name="T49" fmla="*/ 2 h 14"/>
                    <a:gd name="T50" fmla="*/ 5 w 93"/>
                    <a:gd name="T51" fmla="*/ 3 h 14"/>
                    <a:gd name="T52" fmla="*/ 9 w 93"/>
                    <a:gd name="T53" fmla="*/ 3 h 14"/>
                    <a:gd name="T54" fmla="*/ 14 w 93"/>
                    <a:gd name="T55" fmla="*/ 3 h 14"/>
                    <a:gd name="T56" fmla="*/ 17 w 93"/>
                    <a:gd name="T57" fmla="*/ 3 h 14"/>
                    <a:gd name="T58" fmla="*/ 21 w 93"/>
                    <a:gd name="T59" fmla="*/ 3 h 14"/>
                    <a:gd name="T60" fmla="*/ 25 w 93"/>
                    <a:gd name="T61" fmla="*/ 3 h 14"/>
                    <a:gd name="T62" fmla="*/ 29 w 93"/>
                    <a:gd name="T63" fmla="*/ 4 h 14"/>
                    <a:gd name="T64" fmla="*/ 32 w 93"/>
                    <a:gd name="T65" fmla="*/ 5 h 14"/>
                    <a:gd name="T66" fmla="*/ 40 w 93"/>
                    <a:gd name="T67" fmla="*/ 7 h 14"/>
                    <a:gd name="T68" fmla="*/ 47 w 93"/>
                    <a:gd name="T69" fmla="*/ 8 h 14"/>
                    <a:gd name="T70" fmla="*/ 53 w 93"/>
                    <a:gd name="T71" fmla="*/ 10 h 14"/>
                    <a:gd name="T72" fmla="*/ 60 w 93"/>
                    <a:gd name="T73" fmla="*/ 11 h 14"/>
                    <a:gd name="T74" fmla="*/ 68 w 93"/>
                    <a:gd name="T75" fmla="*/ 12 h 14"/>
                    <a:gd name="T76" fmla="*/ 76 w 93"/>
                    <a:gd name="T77" fmla="*/ 12 h 14"/>
                    <a:gd name="T78" fmla="*/ 83 w 93"/>
                    <a:gd name="T79" fmla="*/ 13 h 14"/>
                    <a:gd name="T80" fmla="*/ 90 w 93"/>
                    <a:gd name="T81" fmla="*/ 13 h 14"/>
                    <a:gd name="T82" fmla="*/ 91 w 93"/>
                    <a:gd name="T83" fmla="*/ 13 h 14"/>
                    <a:gd name="T84" fmla="*/ 91 w 93"/>
                    <a:gd name="T85" fmla="*/ 12 h 14"/>
                    <a:gd name="T86" fmla="*/ 92 w 93"/>
                    <a:gd name="T87" fmla="*/ 12 h 14"/>
                    <a:gd name="T88" fmla="*/ 92 w 93"/>
                    <a:gd name="T89" fmla="*/ 12 h 14"/>
                    <a:gd name="T90" fmla="*/ 92 w 93"/>
                    <a:gd name="T91" fmla="*/ 11 h 14"/>
                    <a:gd name="T92" fmla="*/ 91 w 93"/>
                    <a:gd name="T93" fmla="*/ 11 h 14"/>
                    <a:gd name="T94" fmla="*/ 90 w 93"/>
                    <a:gd name="T95" fmla="*/ 11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3"/>
                    <a:gd name="T145" fmla="*/ 0 h 14"/>
                    <a:gd name="T146" fmla="*/ 93 w 93"/>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3" h="14">
                      <a:moveTo>
                        <a:pt x="90" y="11"/>
                      </a:moveTo>
                      <a:lnTo>
                        <a:pt x="82" y="11"/>
                      </a:lnTo>
                      <a:lnTo>
                        <a:pt x="74" y="10"/>
                      </a:lnTo>
                      <a:lnTo>
                        <a:pt x="66" y="10"/>
                      </a:lnTo>
                      <a:lnTo>
                        <a:pt x="58" y="8"/>
                      </a:lnTo>
                      <a:lnTo>
                        <a:pt x="51" y="7"/>
                      </a:lnTo>
                      <a:lnTo>
                        <a:pt x="42" y="5"/>
                      </a:lnTo>
                      <a:lnTo>
                        <a:pt x="35" y="3"/>
                      </a:lnTo>
                      <a:lnTo>
                        <a:pt x="27" y="2"/>
                      </a:lnTo>
                      <a:lnTo>
                        <a:pt x="24" y="1"/>
                      </a:lnTo>
                      <a:lnTo>
                        <a:pt x="21" y="1"/>
                      </a:lnTo>
                      <a:lnTo>
                        <a:pt x="18" y="1"/>
                      </a:lnTo>
                      <a:lnTo>
                        <a:pt x="14" y="1"/>
                      </a:lnTo>
                      <a:lnTo>
                        <a:pt x="12" y="1"/>
                      </a:lnTo>
                      <a:lnTo>
                        <a:pt x="8" y="1"/>
                      </a:lnTo>
                      <a:lnTo>
                        <a:pt x="5" y="1"/>
                      </a:lnTo>
                      <a:lnTo>
                        <a:pt x="3" y="0"/>
                      </a:lnTo>
                      <a:lnTo>
                        <a:pt x="2" y="0"/>
                      </a:lnTo>
                      <a:lnTo>
                        <a:pt x="1" y="0"/>
                      </a:lnTo>
                      <a:lnTo>
                        <a:pt x="1" y="1"/>
                      </a:lnTo>
                      <a:lnTo>
                        <a:pt x="0" y="1"/>
                      </a:lnTo>
                      <a:lnTo>
                        <a:pt x="0" y="2"/>
                      </a:lnTo>
                      <a:lnTo>
                        <a:pt x="1" y="2"/>
                      </a:lnTo>
                      <a:lnTo>
                        <a:pt x="5" y="3"/>
                      </a:lnTo>
                      <a:lnTo>
                        <a:pt x="9" y="3"/>
                      </a:lnTo>
                      <a:lnTo>
                        <a:pt x="14" y="3"/>
                      </a:lnTo>
                      <a:lnTo>
                        <a:pt x="17" y="3"/>
                      </a:lnTo>
                      <a:lnTo>
                        <a:pt x="21" y="3"/>
                      </a:lnTo>
                      <a:lnTo>
                        <a:pt x="25" y="3"/>
                      </a:lnTo>
                      <a:lnTo>
                        <a:pt x="29" y="4"/>
                      </a:lnTo>
                      <a:lnTo>
                        <a:pt x="32" y="5"/>
                      </a:lnTo>
                      <a:lnTo>
                        <a:pt x="40" y="7"/>
                      </a:lnTo>
                      <a:lnTo>
                        <a:pt x="47" y="8"/>
                      </a:lnTo>
                      <a:lnTo>
                        <a:pt x="53" y="10"/>
                      </a:lnTo>
                      <a:lnTo>
                        <a:pt x="60" y="11"/>
                      </a:lnTo>
                      <a:lnTo>
                        <a:pt x="68" y="12"/>
                      </a:lnTo>
                      <a:lnTo>
                        <a:pt x="76" y="12"/>
                      </a:lnTo>
                      <a:lnTo>
                        <a:pt x="83" y="13"/>
                      </a:lnTo>
                      <a:lnTo>
                        <a:pt x="90" y="13"/>
                      </a:lnTo>
                      <a:lnTo>
                        <a:pt x="91" y="13"/>
                      </a:lnTo>
                      <a:lnTo>
                        <a:pt x="91" y="12"/>
                      </a:lnTo>
                      <a:lnTo>
                        <a:pt x="92" y="12"/>
                      </a:lnTo>
                      <a:lnTo>
                        <a:pt x="92" y="11"/>
                      </a:lnTo>
                      <a:lnTo>
                        <a:pt x="91" y="11"/>
                      </a:lnTo>
                      <a:lnTo>
                        <a:pt x="90" y="11"/>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57" name="Freeform 190"/>
                <p:cNvSpPr>
                  <a:spLocks/>
                </p:cNvSpPr>
                <p:nvPr/>
              </p:nvSpPr>
              <p:spPr bwMode="auto">
                <a:xfrm>
                  <a:off x="883" y="3153"/>
                  <a:ext cx="17" cy="20"/>
                </a:xfrm>
                <a:custGeom>
                  <a:avLst/>
                  <a:gdLst>
                    <a:gd name="T0" fmla="*/ 15 w 17"/>
                    <a:gd name="T1" fmla="*/ 18 h 20"/>
                    <a:gd name="T2" fmla="*/ 15 w 17"/>
                    <a:gd name="T3" fmla="*/ 16 h 20"/>
                    <a:gd name="T4" fmla="*/ 15 w 17"/>
                    <a:gd name="T5" fmla="*/ 15 h 20"/>
                    <a:gd name="T6" fmla="*/ 15 w 17"/>
                    <a:gd name="T7" fmla="*/ 14 h 20"/>
                    <a:gd name="T8" fmla="*/ 15 w 17"/>
                    <a:gd name="T9" fmla="*/ 13 h 20"/>
                    <a:gd name="T10" fmla="*/ 15 w 17"/>
                    <a:gd name="T11" fmla="*/ 12 h 20"/>
                    <a:gd name="T12" fmla="*/ 16 w 17"/>
                    <a:gd name="T13" fmla="*/ 10 h 20"/>
                    <a:gd name="T14" fmla="*/ 16 w 17"/>
                    <a:gd name="T15" fmla="*/ 10 h 20"/>
                    <a:gd name="T16" fmla="*/ 16 w 17"/>
                    <a:gd name="T17" fmla="*/ 9 h 20"/>
                    <a:gd name="T18" fmla="*/ 16 w 17"/>
                    <a:gd name="T19" fmla="*/ 5 h 20"/>
                    <a:gd name="T20" fmla="*/ 16 w 17"/>
                    <a:gd name="T21" fmla="*/ 5 h 20"/>
                    <a:gd name="T22" fmla="*/ 15 w 17"/>
                    <a:gd name="T23" fmla="*/ 4 h 20"/>
                    <a:gd name="T24" fmla="*/ 14 w 17"/>
                    <a:gd name="T25" fmla="*/ 4 h 20"/>
                    <a:gd name="T26" fmla="*/ 12 w 17"/>
                    <a:gd name="T27" fmla="*/ 3 h 20"/>
                    <a:gd name="T28" fmla="*/ 11 w 17"/>
                    <a:gd name="T29" fmla="*/ 3 h 20"/>
                    <a:gd name="T30" fmla="*/ 9 w 17"/>
                    <a:gd name="T31" fmla="*/ 2 h 20"/>
                    <a:gd name="T32" fmla="*/ 8 w 17"/>
                    <a:gd name="T33" fmla="*/ 1 h 20"/>
                    <a:gd name="T34" fmla="*/ 6 w 17"/>
                    <a:gd name="T35" fmla="*/ 1 h 20"/>
                    <a:gd name="T36" fmla="*/ 5 w 17"/>
                    <a:gd name="T37" fmla="*/ 1 h 20"/>
                    <a:gd name="T38" fmla="*/ 3 w 17"/>
                    <a:gd name="T39" fmla="*/ 1 h 20"/>
                    <a:gd name="T40" fmla="*/ 2 w 17"/>
                    <a:gd name="T41" fmla="*/ 0 h 20"/>
                    <a:gd name="T42" fmla="*/ 1 w 17"/>
                    <a:gd name="T43" fmla="*/ 0 h 20"/>
                    <a:gd name="T44" fmla="*/ 1 w 17"/>
                    <a:gd name="T45" fmla="*/ 0 h 20"/>
                    <a:gd name="T46" fmla="*/ 1 w 17"/>
                    <a:gd name="T47" fmla="*/ 1 h 20"/>
                    <a:gd name="T48" fmla="*/ 0 w 17"/>
                    <a:gd name="T49" fmla="*/ 1 h 20"/>
                    <a:gd name="T50" fmla="*/ 0 w 17"/>
                    <a:gd name="T51" fmla="*/ 1 h 20"/>
                    <a:gd name="T52" fmla="*/ 0 w 17"/>
                    <a:gd name="T53" fmla="*/ 2 h 20"/>
                    <a:gd name="T54" fmla="*/ 1 w 17"/>
                    <a:gd name="T55" fmla="*/ 2 h 20"/>
                    <a:gd name="T56" fmla="*/ 1 w 17"/>
                    <a:gd name="T57" fmla="*/ 3 h 20"/>
                    <a:gd name="T58" fmla="*/ 1 w 17"/>
                    <a:gd name="T59" fmla="*/ 3 h 20"/>
                    <a:gd name="T60" fmla="*/ 2 w 17"/>
                    <a:gd name="T61" fmla="*/ 3 h 20"/>
                    <a:gd name="T62" fmla="*/ 4 w 17"/>
                    <a:gd name="T63" fmla="*/ 3 h 20"/>
                    <a:gd name="T64" fmla="*/ 4 w 17"/>
                    <a:gd name="T65" fmla="*/ 3 h 20"/>
                    <a:gd name="T66" fmla="*/ 6 w 17"/>
                    <a:gd name="T67" fmla="*/ 4 h 20"/>
                    <a:gd name="T68" fmla="*/ 7 w 17"/>
                    <a:gd name="T69" fmla="*/ 4 h 20"/>
                    <a:gd name="T70" fmla="*/ 8 w 17"/>
                    <a:gd name="T71" fmla="*/ 5 h 20"/>
                    <a:gd name="T72" fmla="*/ 9 w 17"/>
                    <a:gd name="T73" fmla="*/ 5 h 20"/>
                    <a:gd name="T74" fmla="*/ 10 w 17"/>
                    <a:gd name="T75" fmla="*/ 5 h 20"/>
                    <a:gd name="T76" fmla="*/ 15 w 17"/>
                    <a:gd name="T77" fmla="*/ 7 h 20"/>
                    <a:gd name="T78" fmla="*/ 14 w 17"/>
                    <a:gd name="T79" fmla="*/ 5 h 20"/>
                    <a:gd name="T80" fmla="*/ 14 w 17"/>
                    <a:gd name="T81" fmla="*/ 9 h 20"/>
                    <a:gd name="T82" fmla="*/ 14 w 17"/>
                    <a:gd name="T83" fmla="*/ 9 h 20"/>
                    <a:gd name="T84" fmla="*/ 14 w 17"/>
                    <a:gd name="T85" fmla="*/ 10 h 20"/>
                    <a:gd name="T86" fmla="*/ 13 w 17"/>
                    <a:gd name="T87" fmla="*/ 12 h 20"/>
                    <a:gd name="T88" fmla="*/ 13 w 17"/>
                    <a:gd name="T89" fmla="*/ 13 h 20"/>
                    <a:gd name="T90" fmla="*/ 13 w 17"/>
                    <a:gd name="T91" fmla="*/ 14 h 20"/>
                    <a:gd name="T92" fmla="*/ 12 w 17"/>
                    <a:gd name="T93" fmla="*/ 15 h 20"/>
                    <a:gd name="T94" fmla="*/ 12 w 17"/>
                    <a:gd name="T95" fmla="*/ 16 h 20"/>
                    <a:gd name="T96" fmla="*/ 12 w 17"/>
                    <a:gd name="T97" fmla="*/ 18 h 20"/>
                    <a:gd name="T98" fmla="*/ 13 w 17"/>
                    <a:gd name="T99" fmla="*/ 18 h 20"/>
                    <a:gd name="T100" fmla="*/ 14 w 17"/>
                    <a:gd name="T101" fmla="*/ 19 h 20"/>
                    <a:gd name="T102" fmla="*/ 14 w 17"/>
                    <a:gd name="T103" fmla="*/ 19 h 20"/>
                    <a:gd name="T104" fmla="*/ 14 w 17"/>
                    <a:gd name="T105" fmla="*/ 18 h 20"/>
                    <a:gd name="T106" fmla="*/ 15 w 17"/>
                    <a:gd name="T107" fmla="*/ 18 h 20"/>
                    <a:gd name="T108" fmla="*/ 15 w 17"/>
                    <a:gd name="T109" fmla="*/ 18 h 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
                    <a:gd name="T166" fmla="*/ 0 h 20"/>
                    <a:gd name="T167" fmla="*/ 17 w 17"/>
                    <a:gd name="T168" fmla="*/ 20 h 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 h="20">
                      <a:moveTo>
                        <a:pt x="15" y="18"/>
                      </a:moveTo>
                      <a:lnTo>
                        <a:pt x="15" y="16"/>
                      </a:lnTo>
                      <a:lnTo>
                        <a:pt x="15" y="15"/>
                      </a:lnTo>
                      <a:lnTo>
                        <a:pt x="15" y="14"/>
                      </a:lnTo>
                      <a:lnTo>
                        <a:pt x="15" y="13"/>
                      </a:lnTo>
                      <a:lnTo>
                        <a:pt x="15" y="12"/>
                      </a:lnTo>
                      <a:lnTo>
                        <a:pt x="16" y="10"/>
                      </a:lnTo>
                      <a:lnTo>
                        <a:pt x="16" y="9"/>
                      </a:lnTo>
                      <a:lnTo>
                        <a:pt x="16" y="5"/>
                      </a:lnTo>
                      <a:lnTo>
                        <a:pt x="15" y="4"/>
                      </a:lnTo>
                      <a:lnTo>
                        <a:pt x="14" y="4"/>
                      </a:lnTo>
                      <a:lnTo>
                        <a:pt x="12" y="3"/>
                      </a:lnTo>
                      <a:lnTo>
                        <a:pt x="11" y="3"/>
                      </a:lnTo>
                      <a:lnTo>
                        <a:pt x="9" y="2"/>
                      </a:lnTo>
                      <a:lnTo>
                        <a:pt x="8" y="1"/>
                      </a:lnTo>
                      <a:lnTo>
                        <a:pt x="6" y="1"/>
                      </a:lnTo>
                      <a:lnTo>
                        <a:pt x="5" y="1"/>
                      </a:lnTo>
                      <a:lnTo>
                        <a:pt x="3" y="1"/>
                      </a:lnTo>
                      <a:lnTo>
                        <a:pt x="2" y="0"/>
                      </a:lnTo>
                      <a:lnTo>
                        <a:pt x="1" y="0"/>
                      </a:lnTo>
                      <a:lnTo>
                        <a:pt x="1" y="1"/>
                      </a:lnTo>
                      <a:lnTo>
                        <a:pt x="0" y="1"/>
                      </a:lnTo>
                      <a:lnTo>
                        <a:pt x="0" y="2"/>
                      </a:lnTo>
                      <a:lnTo>
                        <a:pt x="1" y="2"/>
                      </a:lnTo>
                      <a:lnTo>
                        <a:pt x="1" y="3"/>
                      </a:lnTo>
                      <a:lnTo>
                        <a:pt x="2" y="3"/>
                      </a:lnTo>
                      <a:lnTo>
                        <a:pt x="4" y="3"/>
                      </a:lnTo>
                      <a:lnTo>
                        <a:pt x="6" y="4"/>
                      </a:lnTo>
                      <a:lnTo>
                        <a:pt x="7" y="4"/>
                      </a:lnTo>
                      <a:lnTo>
                        <a:pt x="8" y="5"/>
                      </a:lnTo>
                      <a:lnTo>
                        <a:pt x="9" y="5"/>
                      </a:lnTo>
                      <a:lnTo>
                        <a:pt x="10" y="5"/>
                      </a:lnTo>
                      <a:lnTo>
                        <a:pt x="15" y="7"/>
                      </a:lnTo>
                      <a:lnTo>
                        <a:pt x="14" y="5"/>
                      </a:lnTo>
                      <a:lnTo>
                        <a:pt x="14" y="9"/>
                      </a:lnTo>
                      <a:lnTo>
                        <a:pt x="14" y="10"/>
                      </a:lnTo>
                      <a:lnTo>
                        <a:pt x="13" y="12"/>
                      </a:lnTo>
                      <a:lnTo>
                        <a:pt x="13" y="13"/>
                      </a:lnTo>
                      <a:lnTo>
                        <a:pt x="13" y="14"/>
                      </a:lnTo>
                      <a:lnTo>
                        <a:pt x="12" y="15"/>
                      </a:lnTo>
                      <a:lnTo>
                        <a:pt x="12" y="16"/>
                      </a:lnTo>
                      <a:lnTo>
                        <a:pt x="12" y="18"/>
                      </a:lnTo>
                      <a:lnTo>
                        <a:pt x="13" y="18"/>
                      </a:lnTo>
                      <a:lnTo>
                        <a:pt x="14" y="19"/>
                      </a:lnTo>
                      <a:lnTo>
                        <a:pt x="14" y="18"/>
                      </a:lnTo>
                      <a:lnTo>
                        <a:pt x="15" y="18"/>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58" name="Freeform 191"/>
                <p:cNvSpPr>
                  <a:spLocks/>
                </p:cNvSpPr>
                <p:nvPr/>
              </p:nvSpPr>
              <p:spPr bwMode="auto">
                <a:xfrm>
                  <a:off x="846" y="3180"/>
                  <a:ext cx="40" cy="6"/>
                </a:xfrm>
                <a:custGeom>
                  <a:avLst/>
                  <a:gdLst>
                    <a:gd name="T0" fmla="*/ 37 w 40"/>
                    <a:gd name="T1" fmla="*/ 0 h 6"/>
                    <a:gd name="T2" fmla="*/ 33 w 40"/>
                    <a:gd name="T3" fmla="*/ 1 h 6"/>
                    <a:gd name="T4" fmla="*/ 29 w 40"/>
                    <a:gd name="T5" fmla="*/ 1 h 6"/>
                    <a:gd name="T6" fmla="*/ 25 w 40"/>
                    <a:gd name="T7" fmla="*/ 2 h 6"/>
                    <a:gd name="T8" fmla="*/ 22 w 40"/>
                    <a:gd name="T9" fmla="*/ 3 h 6"/>
                    <a:gd name="T10" fmla="*/ 18 w 40"/>
                    <a:gd name="T11" fmla="*/ 3 h 6"/>
                    <a:gd name="T12" fmla="*/ 14 w 40"/>
                    <a:gd name="T13" fmla="*/ 4 h 6"/>
                    <a:gd name="T14" fmla="*/ 10 w 40"/>
                    <a:gd name="T15" fmla="*/ 4 h 6"/>
                    <a:gd name="T16" fmla="*/ 6 w 40"/>
                    <a:gd name="T17" fmla="*/ 4 h 6"/>
                    <a:gd name="T18" fmla="*/ 6 w 40"/>
                    <a:gd name="T19" fmla="*/ 3 h 6"/>
                    <a:gd name="T20" fmla="*/ 6 w 40"/>
                    <a:gd name="T21" fmla="*/ 3 h 6"/>
                    <a:gd name="T22" fmla="*/ 5 w 40"/>
                    <a:gd name="T23" fmla="*/ 3 h 6"/>
                    <a:gd name="T24" fmla="*/ 4 w 40"/>
                    <a:gd name="T25" fmla="*/ 3 h 6"/>
                    <a:gd name="T26" fmla="*/ 4 w 40"/>
                    <a:gd name="T27" fmla="*/ 2 h 6"/>
                    <a:gd name="T28" fmla="*/ 3 w 40"/>
                    <a:gd name="T29" fmla="*/ 2 h 6"/>
                    <a:gd name="T30" fmla="*/ 3 w 40"/>
                    <a:gd name="T31" fmla="*/ 2 h 6"/>
                    <a:gd name="T32" fmla="*/ 2 w 40"/>
                    <a:gd name="T33" fmla="*/ 2 h 6"/>
                    <a:gd name="T34" fmla="*/ 2 w 40"/>
                    <a:gd name="T35" fmla="*/ 2 h 6"/>
                    <a:gd name="T36" fmla="*/ 1 w 40"/>
                    <a:gd name="T37" fmla="*/ 2 h 6"/>
                    <a:gd name="T38" fmla="*/ 1 w 40"/>
                    <a:gd name="T39" fmla="*/ 2 h 6"/>
                    <a:gd name="T40" fmla="*/ 0 w 40"/>
                    <a:gd name="T41" fmla="*/ 2 h 6"/>
                    <a:gd name="T42" fmla="*/ 0 w 40"/>
                    <a:gd name="T43" fmla="*/ 2 h 6"/>
                    <a:gd name="T44" fmla="*/ 0 w 40"/>
                    <a:gd name="T45" fmla="*/ 3 h 6"/>
                    <a:gd name="T46" fmla="*/ 1 w 40"/>
                    <a:gd name="T47" fmla="*/ 3 h 6"/>
                    <a:gd name="T48" fmla="*/ 4 w 40"/>
                    <a:gd name="T49" fmla="*/ 4 h 6"/>
                    <a:gd name="T50" fmla="*/ 9 w 40"/>
                    <a:gd name="T51" fmla="*/ 5 h 6"/>
                    <a:gd name="T52" fmla="*/ 14 w 40"/>
                    <a:gd name="T53" fmla="*/ 5 h 6"/>
                    <a:gd name="T54" fmla="*/ 18 w 40"/>
                    <a:gd name="T55" fmla="*/ 5 h 6"/>
                    <a:gd name="T56" fmla="*/ 24 w 40"/>
                    <a:gd name="T57" fmla="*/ 4 h 6"/>
                    <a:gd name="T58" fmla="*/ 29 w 40"/>
                    <a:gd name="T59" fmla="*/ 3 h 6"/>
                    <a:gd name="T60" fmla="*/ 33 w 40"/>
                    <a:gd name="T61" fmla="*/ 2 h 6"/>
                    <a:gd name="T62" fmla="*/ 38 w 40"/>
                    <a:gd name="T63" fmla="*/ 1 h 6"/>
                    <a:gd name="T64" fmla="*/ 38 w 40"/>
                    <a:gd name="T65" fmla="*/ 1 h 6"/>
                    <a:gd name="T66" fmla="*/ 39 w 40"/>
                    <a:gd name="T67" fmla="*/ 1 h 6"/>
                    <a:gd name="T68" fmla="*/ 39 w 40"/>
                    <a:gd name="T69" fmla="*/ 1 h 6"/>
                    <a:gd name="T70" fmla="*/ 39 w 40"/>
                    <a:gd name="T71" fmla="*/ 0 h 6"/>
                    <a:gd name="T72" fmla="*/ 39 w 40"/>
                    <a:gd name="T73" fmla="*/ 0 h 6"/>
                    <a:gd name="T74" fmla="*/ 38 w 40"/>
                    <a:gd name="T75" fmla="*/ 0 h 6"/>
                    <a:gd name="T76" fmla="*/ 37 w 40"/>
                    <a:gd name="T77" fmla="*/ 0 h 6"/>
                    <a:gd name="T78" fmla="*/ 37 w 40"/>
                    <a:gd name="T79" fmla="*/ 0 h 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
                    <a:gd name="T121" fmla="*/ 0 h 6"/>
                    <a:gd name="T122" fmla="*/ 40 w 40"/>
                    <a:gd name="T123" fmla="*/ 6 h 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 h="6">
                      <a:moveTo>
                        <a:pt x="37" y="0"/>
                      </a:moveTo>
                      <a:lnTo>
                        <a:pt x="33" y="1"/>
                      </a:lnTo>
                      <a:lnTo>
                        <a:pt x="29" y="1"/>
                      </a:lnTo>
                      <a:lnTo>
                        <a:pt x="25" y="2"/>
                      </a:lnTo>
                      <a:lnTo>
                        <a:pt x="22" y="3"/>
                      </a:lnTo>
                      <a:lnTo>
                        <a:pt x="18" y="3"/>
                      </a:lnTo>
                      <a:lnTo>
                        <a:pt x="14" y="4"/>
                      </a:lnTo>
                      <a:lnTo>
                        <a:pt x="10" y="4"/>
                      </a:lnTo>
                      <a:lnTo>
                        <a:pt x="6" y="4"/>
                      </a:lnTo>
                      <a:lnTo>
                        <a:pt x="6" y="3"/>
                      </a:lnTo>
                      <a:lnTo>
                        <a:pt x="5" y="3"/>
                      </a:lnTo>
                      <a:lnTo>
                        <a:pt x="4" y="3"/>
                      </a:lnTo>
                      <a:lnTo>
                        <a:pt x="4" y="2"/>
                      </a:lnTo>
                      <a:lnTo>
                        <a:pt x="3" y="2"/>
                      </a:lnTo>
                      <a:lnTo>
                        <a:pt x="2" y="2"/>
                      </a:lnTo>
                      <a:lnTo>
                        <a:pt x="1" y="2"/>
                      </a:lnTo>
                      <a:lnTo>
                        <a:pt x="0" y="2"/>
                      </a:lnTo>
                      <a:lnTo>
                        <a:pt x="0" y="3"/>
                      </a:lnTo>
                      <a:lnTo>
                        <a:pt x="1" y="3"/>
                      </a:lnTo>
                      <a:lnTo>
                        <a:pt x="4" y="4"/>
                      </a:lnTo>
                      <a:lnTo>
                        <a:pt x="9" y="5"/>
                      </a:lnTo>
                      <a:lnTo>
                        <a:pt x="14" y="5"/>
                      </a:lnTo>
                      <a:lnTo>
                        <a:pt x="18" y="5"/>
                      </a:lnTo>
                      <a:lnTo>
                        <a:pt x="24" y="4"/>
                      </a:lnTo>
                      <a:lnTo>
                        <a:pt x="29" y="3"/>
                      </a:lnTo>
                      <a:lnTo>
                        <a:pt x="33" y="2"/>
                      </a:lnTo>
                      <a:lnTo>
                        <a:pt x="38" y="1"/>
                      </a:lnTo>
                      <a:lnTo>
                        <a:pt x="39" y="1"/>
                      </a:lnTo>
                      <a:lnTo>
                        <a:pt x="39" y="0"/>
                      </a:lnTo>
                      <a:lnTo>
                        <a:pt x="38" y="0"/>
                      </a:lnTo>
                      <a:lnTo>
                        <a:pt x="37" y="0"/>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59" name="Freeform 192"/>
                <p:cNvSpPr>
                  <a:spLocks/>
                </p:cNvSpPr>
                <p:nvPr/>
              </p:nvSpPr>
              <p:spPr bwMode="auto">
                <a:xfrm>
                  <a:off x="844" y="3084"/>
                  <a:ext cx="29" cy="39"/>
                </a:xfrm>
                <a:custGeom>
                  <a:avLst/>
                  <a:gdLst>
                    <a:gd name="T0" fmla="*/ 6 w 29"/>
                    <a:gd name="T1" fmla="*/ 1 h 39"/>
                    <a:gd name="T2" fmla="*/ 5 w 29"/>
                    <a:gd name="T3" fmla="*/ 2 h 39"/>
                    <a:gd name="T4" fmla="*/ 4 w 29"/>
                    <a:gd name="T5" fmla="*/ 4 h 39"/>
                    <a:gd name="T6" fmla="*/ 4 w 29"/>
                    <a:gd name="T7" fmla="*/ 6 h 39"/>
                    <a:gd name="T8" fmla="*/ 3 w 29"/>
                    <a:gd name="T9" fmla="*/ 7 h 39"/>
                    <a:gd name="T10" fmla="*/ 2 w 29"/>
                    <a:gd name="T11" fmla="*/ 10 h 39"/>
                    <a:gd name="T12" fmla="*/ 1 w 29"/>
                    <a:gd name="T13" fmla="*/ 11 h 39"/>
                    <a:gd name="T14" fmla="*/ 1 w 29"/>
                    <a:gd name="T15" fmla="*/ 13 h 39"/>
                    <a:gd name="T16" fmla="*/ 0 w 29"/>
                    <a:gd name="T17" fmla="*/ 14 h 39"/>
                    <a:gd name="T18" fmla="*/ 0 w 29"/>
                    <a:gd name="T19" fmla="*/ 15 h 39"/>
                    <a:gd name="T20" fmla="*/ 0 w 29"/>
                    <a:gd name="T21" fmla="*/ 16 h 39"/>
                    <a:gd name="T22" fmla="*/ 0 w 29"/>
                    <a:gd name="T23" fmla="*/ 17 h 39"/>
                    <a:gd name="T24" fmla="*/ 2 w 29"/>
                    <a:gd name="T25" fmla="*/ 21 h 39"/>
                    <a:gd name="T26" fmla="*/ 4 w 29"/>
                    <a:gd name="T27" fmla="*/ 23 h 39"/>
                    <a:gd name="T28" fmla="*/ 7 w 29"/>
                    <a:gd name="T29" fmla="*/ 26 h 39"/>
                    <a:gd name="T30" fmla="*/ 10 w 29"/>
                    <a:gd name="T31" fmla="*/ 29 h 39"/>
                    <a:gd name="T32" fmla="*/ 13 w 29"/>
                    <a:gd name="T33" fmla="*/ 31 h 39"/>
                    <a:gd name="T34" fmla="*/ 16 w 29"/>
                    <a:gd name="T35" fmla="*/ 32 h 39"/>
                    <a:gd name="T36" fmla="*/ 19 w 29"/>
                    <a:gd name="T37" fmla="*/ 35 h 39"/>
                    <a:gd name="T38" fmla="*/ 23 w 29"/>
                    <a:gd name="T39" fmla="*/ 36 h 39"/>
                    <a:gd name="T40" fmla="*/ 26 w 29"/>
                    <a:gd name="T41" fmla="*/ 38 h 39"/>
                    <a:gd name="T42" fmla="*/ 27 w 29"/>
                    <a:gd name="T43" fmla="*/ 38 h 39"/>
                    <a:gd name="T44" fmla="*/ 27 w 29"/>
                    <a:gd name="T45" fmla="*/ 38 h 39"/>
                    <a:gd name="T46" fmla="*/ 27 w 29"/>
                    <a:gd name="T47" fmla="*/ 37 h 39"/>
                    <a:gd name="T48" fmla="*/ 28 w 29"/>
                    <a:gd name="T49" fmla="*/ 37 h 39"/>
                    <a:gd name="T50" fmla="*/ 28 w 29"/>
                    <a:gd name="T51" fmla="*/ 36 h 39"/>
                    <a:gd name="T52" fmla="*/ 28 w 29"/>
                    <a:gd name="T53" fmla="*/ 36 h 39"/>
                    <a:gd name="T54" fmla="*/ 28 w 29"/>
                    <a:gd name="T55" fmla="*/ 35 h 39"/>
                    <a:gd name="T56" fmla="*/ 27 w 29"/>
                    <a:gd name="T57" fmla="*/ 35 h 39"/>
                    <a:gd name="T58" fmla="*/ 24 w 29"/>
                    <a:gd name="T59" fmla="*/ 33 h 39"/>
                    <a:gd name="T60" fmla="*/ 21 w 29"/>
                    <a:gd name="T61" fmla="*/ 32 h 39"/>
                    <a:gd name="T62" fmla="*/ 19 w 29"/>
                    <a:gd name="T63" fmla="*/ 31 h 39"/>
                    <a:gd name="T64" fmla="*/ 16 w 29"/>
                    <a:gd name="T65" fmla="*/ 29 h 39"/>
                    <a:gd name="T66" fmla="*/ 14 w 29"/>
                    <a:gd name="T67" fmla="*/ 27 h 39"/>
                    <a:gd name="T68" fmla="*/ 12 w 29"/>
                    <a:gd name="T69" fmla="*/ 25 h 39"/>
                    <a:gd name="T70" fmla="*/ 9 w 29"/>
                    <a:gd name="T71" fmla="*/ 23 h 39"/>
                    <a:gd name="T72" fmla="*/ 7 w 29"/>
                    <a:gd name="T73" fmla="*/ 21 h 39"/>
                    <a:gd name="T74" fmla="*/ 3 w 29"/>
                    <a:gd name="T75" fmla="*/ 15 h 39"/>
                    <a:gd name="T76" fmla="*/ 3 w 29"/>
                    <a:gd name="T77" fmla="*/ 16 h 39"/>
                    <a:gd name="T78" fmla="*/ 4 w 29"/>
                    <a:gd name="T79" fmla="*/ 10 h 39"/>
                    <a:gd name="T80" fmla="*/ 5 w 29"/>
                    <a:gd name="T81" fmla="*/ 9 h 39"/>
                    <a:gd name="T82" fmla="*/ 6 w 29"/>
                    <a:gd name="T83" fmla="*/ 8 h 39"/>
                    <a:gd name="T84" fmla="*/ 6 w 29"/>
                    <a:gd name="T85" fmla="*/ 7 h 39"/>
                    <a:gd name="T86" fmla="*/ 7 w 29"/>
                    <a:gd name="T87" fmla="*/ 6 h 39"/>
                    <a:gd name="T88" fmla="*/ 7 w 29"/>
                    <a:gd name="T89" fmla="*/ 6 h 39"/>
                    <a:gd name="T90" fmla="*/ 7 w 29"/>
                    <a:gd name="T91" fmla="*/ 5 h 39"/>
                    <a:gd name="T92" fmla="*/ 8 w 29"/>
                    <a:gd name="T93" fmla="*/ 3 h 39"/>
                    <a:gd name="T94" fmla="*/ 9 w 29"/>
                    <a:gd name="T95" fmla="*/ 2 h 39"/>
                    <a:gd name="T96" fmla="*/ 9 w 29"/>
                    <a:gd name="T97" fmla="*/ 2 h 39"/>
                    <a:gd name="T98" fmla="*/ 9 w 29"/>
                    <a:gd name="T99" fmla="*/ 1 h 39"/>
                    <a:gd name="T100" fmla="*/ 8 w 29"/>
                    <a:gd name="T101" fmla="*/ 1 h 39"/>
                    <a:gd name="T102" fmla="*/ 8 w 29"/>
                    <a:gd name="T103" fmla="*/ 0 h 39"/>
                    <a:gd name="T104" fmla="*/ 7 w 29"/>
                    <a:gd name="T105" fmla="*/ 0 h 39"/>
                    <a:gd name="T106" fmla="*/ 7 w 29"/>
                    <a:gd name="T107" fmla="*/ 0 h 39"/>
                    <a:gd name="T108" fmla="*/ 7 w 29"/>
                    <a:gd name="T109" fmla="*/ 1 h 39"/>
                    <a:gd name="T110" fmla="*/ 6 w 29"/>
                    <a:gd name="T111" fmla="*/ 1 h 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
                    <a:gd name="T169" fmla="*/ 0 h 39"/>
                    <a:gd name="T170" fmla="*/ 29 w 29"/>
                    <a:gd name="T171" fmla="*/ 39 h 3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 h="39">
                      <a:moveTo>
                        <a:pt x="6" y="1"/>
                      </a:moveTo>
                      <a:lnTo>
                        <a:pt x="5" y="2"/>
                      </a:lnTo>
                      <a:lnTo>
                        <a:pt x="4" y="4"/>
                      </a:lnTo>
                      <a:lnTo>
                        <a:pt x="4" y="6"/>
                      </a:lnTo>
                      <a:lnTo>
                        <a:pt x="3" y="7"/>
                      </a:lnTo>
                      <a:lnTo>
                        <a:pt x="2" y="10"/>
                      </a:lnTo>
                      <a:lnTo>
                        <a:pt x="1" y="11"/>
                      </a:lnTo>
                      <a:lnTo>
                        <a:pt x="1" y="13"/>
                      </a:lnTo>
                      <a:lnTo>
                        <a:pt x="0" y="14"/>
                      </a:lnTo>
                      <a:lnTo>
                        <a:pt x="0" y="15"/>
                      </a:lnTo>
                      <a:lnTo>
                        <a:pt x="0" y="16"/>
                      </a:lnTo>
                      <a:lnTo>
                        <a:pt x="0" y="17"/>
                      </a:lnTo>
                      <a:lnTo>
                        <a:pt x="2" y="21"/>
                      </a:lnTo>
                      <a:lnTo>
                        <a:pt x="4" y="23"/>
                      </a:lnTo>
                      <a:lnTo>
                        <a:pt x="7" y="26"/>
                      </a:lnTo>
                      <a:lnTo>
                        <a:pt x="10" y="29"/>
                      </a:lnTo>
                      <a:lnTo>
                        <a:pt x="13" y="31"/>
                      </a:lnTo>
                      <a:lnTo>
                        <a:pt x="16" y="32"/>
                      </a:lnTo>
                      <a:lnTo>
                        <a:pt x="19" y="35"/>
                      </a:lnTo>
                      <a:lnTo>
                        <a:pt x="23" y="36"/>
                      </a:lnTo>
                      <a:lnTo>
                        <a:pt x="26" y="38"/>
                      </a:lnTo>
                      <a:lnTo>
                        <a:pt x="27" y="38"/>
                      </a:lnTo>
                      <a:lnTo>
                        <a:pt x="27" y="37"/>
                      </a:lnTo>
                      <a:lnTo>
                        <a:pt x="28" y="37"/>
                      </a:lnTo>
                      <a:lnTo>
                        <a:pt x="28" y="36"/>
                      </a:lnTo>
                      <a:lnTo>
                        <a:pt x="28" y="35"/>
                      </a:lnTo>
                      <a:lnTo>
                        <a:pt x="27" y="35"/>
                      </a:lnTo>
                      <a:lnTo>
                        <a:pt x="24" y="33"/>
                      </a:lnTo>
                      <a:lnTo>
                        <a:pt x="21" y="32"/>
                      </a:lnTo>
                      <a:lnTo>
                        <a:pt x="19" y="31"/>
                      </a:lnTo>
                      <a:lnTo>
                        <a:pt x="16" y="29"/>
                      </a:lnTo>
                      <a:lnTo>
                        <a:pt x="14" y="27"/>
                      </a:lnTo>
                      <a:lnTo>
                        <a:pt x="12" y="25"/>
                      </a:lnTo>
                      <a:lnTo>
                        <a:pt x="9" y="23"/>
                      </a:lnTo>
                      <a:lnTo>
                        <a:pt x="7" y="21"/>
                      </a:lnTo>
                      <a:lnTo>
                        <a:pt x="3" y="15"/>
                      </a:lnTo>
                      <a:lnTo>
                        <a:pt x="3" y="16"/>
                      </a:lnTo>
                      <a:lnTo>
                        <a:pt x="4" y="10"/>
                      </a:lnTo>
                      <a:lnTo>
                        <a:pt x="5" y="9"/>
                      </a:lnTo>
                      <a:lnTo>
                        <a:pt x="6" y="8"/>
                      </a:lnTo>
                      <a:lnTo>
                        <a:pt x="6" y="7"/>
                      </a:lnTo>
                      <a:lnTo>
                        <a:pt x="7" y="6"/>
                      </a:lnTo>
                      <a:lnTo>
                        <a:pt x="7" y="5"/>
                      </a:lnTo>
                      <a:lnTo>
                        <a:pt x="8" y="3"/>
                      </a:lnTo>
                      <a:lnTo>
                        <a:pt x="9" y="2"/>
                      </a:lnTo>
                      <a:lnTo>
                        <a:pt x="9" y="1"/>
                      </a:lnTo>
                      <a:lnTo>
                        <a:pt x="8" y="1"/>
                      </a:lnTo>
                      <a:lnTo>
                        <a:pt x="8" y="0"/>
                      </a:lnTo>
                      <a:lnTo>
                        <a:pt x="7" y="0"/>
                      </a:lnTo>
                      <a:lnTo>
                        <a:pt x="7" y="1"/>
                      </a:lnTo>
                      <a:lnTo>
                        <a:pt x="6" y="1"/>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60" name="Freeform 193"/>
                <p:cNvSpPr>
                  <a:spLocks/>
                </p:cNvSpPr>
                <p:nvPr/>
              </p:nvSpPr>
              <p:spPr bwMode="auto">
                <a:xfrm>
                  <a:off x="832" y="3097"/>
                  <a:ext cx="31" cy="58"/>
                </a:xfrm>
                <a:custGeom>
                  <a:avLst/>
                  <a:gdLst>
                    <a:gd name="T0" fmla="*/ 12 w 31"/>
                    <a:gd name="T1" fmla="*/ 1 h 58"/>
                    <a:gd name="T2" fmla="*/ 10 w 31"/>
                    <a:gd name="T3" fmla="*/ 3 h 58"/>
                    <a:gd name="T4" fmla="*/ 8 w 31"/>
                    <a:gd name="T5" fmla="*/ 3 h 58"/>
                    <a:gd name="T6" fmla="*/ 6 w 31"/>
                    <a:gd name="T7" fmla="*/ 4 h 58"/>
                    <a:gd name="T8" fmla="*/ 2 w 31"/>
                    <a:gd name="T9" fmla="*/ 6 h 58"/>
                    <a:gd name="T10" fmla="*/ 1 w 31"/>
                    <a:gd name="T11" fmla="*/ 7 h 58"/>
                    <a:gd name="T12" fmla="*/ 0 w 31"/>
                    <a:gd name="T13" fmla="*/ 10 h 58"/>
                    <a:gd name="T14" fmla="*/ 1 w 31"/>
                    <a:gd name="T15" fmla="*/ 14 h 58"/>
                    <a:gd name="T16" fmla="*/ 6 w 31"/>
                    <a:gd name="T17" fmla="*/ 21 h 58"/>
                    <a:gd name="T18" fmla="*/ 11 w 31"/>
                    <a:gd name="T19" fmla="*/ 26 h 58"/>
                    <a:gd name="T20" fmla="*/ 17 w 31"/>
                    <a:gd name="T21" fmla="*/ 32 h 58"/>
                    <a:gd name="T22" fmla="*/ 22 w 31"/>
                    <a:gd name="T23" fmla="*/ 38 h 58"/>
                    <a:gd name="T24" fmla="*/ 23 w 31"/>
                    <a:gd name="T25" fmla="*/ 43 h 58"/>
                    <a:gd name="T26" fmla="*/ 25 w 31"/>
                    <a:gd name="T27" fmla="*/ 47 h 58"/>
                    <a:gd name="T28" fmla="*/ 26 w 31"/>
                    <a:gd name="T29" fmla="*/ 52 h 58"/>
                    <a:gd name="T30" fmla="*/ 27 w 31"/>
                    <a:gd name="T31" fmla="*/ 56 h 58"/>
                    <a:gd name="T32" fmla="*/ 28 w 31"/>
                    <a:gd name="T33" fmla="*/ 57 h 58"/>
                    <a:gd name="T34" fmla="*/ 29 w 31"/>
                    <a:gd name="T35" fmla="*/ 57 h 58"/>
                    <a:gd name="T36" fmla="*/ 30 w 31"/>
                    <a:gd name="T37" fmla="*/ 56 h 58"/>
                    <a:gd name="T38" fmla="*/ 30 w 31"/>
                    <a:gd name="T39" fmla="*/ 54 h 58"/>
                    <a:gd name="T40" fmla="*/ 27 w 31"/>
                    <a:gd name="T41" fmla="*/ 44 h 58"/>
                    <a:gd name="T42" fmla="*/ 23 w 31"/>
                    <a:gd name="T43" fmla="*/ 34 h 58"/>
                    <a:gd name="T44" fmla="*/ 16 w 31"/>
                    <a:gd name="T45" fmla="*/ 26 h 58"/>
                    <a:gd name="T46" fmla="*/ 8 w 31"/>
                    <a:gd name="T47" fmla="*/ 19 h 58"/>
                    <a:gd name="T48" fmla="*/ 3 w 31"/>
                    <a:gd name="T49" fmla="*/ 11 h 58"/>
                    <a:gd name="T50" fmla="*/ 3 w 31"/>
                    <a:gd name="T51" fmla="*/ 9 h 58"/>
                    <a:gd name="T52" fmla="*/ 8 w 31"/>
                    <a:gd name="T53" fmla="*/ 7 h 58"/>
                    <a:gd name="T54" fmla="*/ 10 w 31"/>
                    <a:gd name="T55" fmla="*/ 6 h 58"/>
                    <a:gd name="T56" fmla="*/ 12 w 31"/>
                    <a:gd name="T57" fmla="*/ 5 h 58"/>
                    <a:gd name="T58" fmla="*/ 14 w 31"/>
                    <a:gd name="T59" fmla="*/ 4 h 58"/>
                    <a:gd name="T60" fmla="*/ 15 w 31"/>
                    <a:gd name="T61" fmla="*/ 3 h 58"/>
                    <a:gd name="T62" fmla="*/ 15 w 31"/>
                    <a:gd name="T63" fmla="*/ 1 h 58"/>
                    <a:gd name="T64" fmla="*/ 14 w 31"/>
                    <a:gd name="T65" fmla="*/ 0 h 58"/>
                    <a:gd name="T66" fmla="*/ 13 w 31"/>
                    <a:gd name="T67" fmla="*/ 0 h 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
                    <a:gd name="T103" fmla="*/ 0 h 58"/>
                    <a:gd name="T104" fmla="*/ 31 w 31"/>
                    <a:gd name="T105" fmla="*/ 58 h 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 h="58">
                      <a:moveTo>
                        <a:pt x="13" y="0"/>
                      </a:moveTo>
                      <a:lnTo>
                        <a:pt x="12" y="1"/>
                      </a:lnTo>
                      <a:lnTo>
                        <a:pt x="11" y="2"/>
                      </a:lnTo>
                      <a:lnTo>
                        <a:pt x="10" y="3"/>
                      </a:lnTo>
                      <a:lnTo>
                        <a:pt x="9" y="3"/>
                      </a:lnTo>
                      <a:lnTo>
                        <a:pt x="8" y="3"/>
                      </a:lnTo>
                      <a:lnTo>
                        <a:pt x="7" y="3"/>
                      </a:lnTo>
                      <a:lnTo>
                        <a:pt x="6" y="4"/>
                      </a:lnTo>
                      <a:lnTo>
                        <a:pt x="5" y="3"/>
                      </a:lnTo>
                      <a:lnTo>
                        <a:pt x="2" y="6"/>
                      </a:lnTo>
                      <a:lnTo>
                        <a:pt x="2" y="7"/>
                      </a:lnTo>
                      <a:lnTo>
                        <a:pt x="1" y="7"/>
                      </a:lnTo>
                      <a:lnTo>
                        <a:pt x="1" y="8"/>
                      </a:lnTo>
                      <a:lnTo>
                        <a:pt x="0" y="10"/>
                      </a:lnTo>
                      <a:lnTo>
                        <a:pt x="0" y="11"/>
                      </a:lnTo>
                      <a:lnTo>
                        <a:pt x="1" y="14"/>
                      </a:lnTo>
                      <a:lnTo>
                        <a:pt x="3" y="18"/>
                      </a:lnTo>
                      <a:lnTo>
                        <a:pt x="6" y="21"/>
                      </a:lnTo>
                      <a:lnTo>
                        <a:pt x="9" y="24"/>
                      </a:lnTo>
                      <a:lnTo>
                        <a:pt x="11" y="26"/>
                      </a:lnTo>
                      <a:lnTo>
                        <a:pt x="14" y="29"/>
                      </a:lnTo>
                      <a:lnTo>
                        <a:pt x="17" y="32"/>
                      </a:lnTo>
                      <a:lnTo>
                        <a:pt x="20" y="35"/>
                      </a:lnTo>
                      <a:lnTo>
                        <a:pt x="22" y="38"/>
                      </a:lnTo>
                      <a:lnTo>
                        <a:pt x="23" y="41"/>
                      </a:lnTo>
                      <a:lnTo>
                        <a:pt x="23" y="43"/>
                      </a:lnTo>
                      <a:lnTo>
                        <a:pt x="24" y="45"/>
                      </a:lnTo>
                      <a:lnTo>
                        <a:pt x="25" y="47"/>
                      </a:lnTo>
                      <a:lnTo>
                        <a:pt x="25" y="49"/>
                      </a:lnTo>
                      <a:lnTo>
                        <a:pt x="26" y="52"/>
                      </a:lnTo>
                      <a:lnTo>
                        <a:pt x="26" y="54"/>
                      </a:lnTo>
                      <a:lnTo>
                        <a:pt x="27" y="56"/>
                      </a:lnTo>
                      <a:lnTo>
                        <a:pt x="27" y="57"/>
                      </a:lnTo>
                      <a:lnTo>
                        <a:pt x="28" y="57"/>
                      </a:lnTo>
                      <a:lnTo>
                        <a:pt x="29" y="57"/>
                      </a:lnTo>
                      <a:lnTo>
                        <a:pt x="29" y="56"/>
                      </a:lnTo>
                      <a:lnTo>
                        <a:pt x="30" y="56"/>
                      </a:lnTo>
                      <a:lnTo>
                        <a:pt x="30" y="55"/>
                      </a:lnTo>
                      <a:lnTo>
                        <a:pt x="30" y="54"/>
                      </a:lnTo>
                      <a:lnTo>
                        <a:pt x="29" y="49"/>
                      </a:lnTo>
                      <a:lnTo>
                        <a:pt x="27" y="44"/>
                      </a:lnTo>
                      <a:lnTo>
                        <a:pt x="25" y="39"/>
                      </a:lnTo>
                      <a:lnTo>
                        <a:pt x="23" y="34"/>
                      </a:lnTo>
                      <a:lnTo>
                        <a:pt x="19" y="30"/>
                      </a:lnTo>
                      <a:lnTo>
                        <a:pt x="16" y="26"/>
                      </a:lnTo>
                      <a:lnTo>
                        <a:pt x="12" y="22"/>
                      </a:lnTo>
                      <a:lnTo>
                        <a:pt x="8" y="19"/>
                      </a:lnTo>
                      <a:lnTo>
                        <a:pt x="3" y="10"/>
                      </a:lnTo>
                      <a:lnTo>
                        <a:pt x="3" y="11"/>
                      </a:lnTo>
                      <a:lnTo>
                        <a:pt x="3" y="9"/>
                      </a:lnTo>
                      <a:lnTo>
                        <a:pt x="8" y="7"/>
                      </a:lnTo>
                      <a:lnTo>
                        <a:pt x="9" y="6"/>
                      </a:lnTo>
                      <a:lnTo>
                        <a:pt x="10" y="6"/>
                      </a:lnTo>
                      <a:lnTo>
                        <a:pt x="11" y="5"/>
                      </a:lnTo>
                      <a:lnTo>
                        <a:pt x="12" y="5"/>
                      </a:lnTo>
                      <a:lnTo>
                        <a:pt x="13" y="4"/>
                      </a:lnTo>
                      <a:lnTo>
                        <a:pt x="14" y="4"/>
                      </a:lnTo>
                      <a:lnTo>
                        <a:pt x="14" y="3"/>
                      </a:lnTo>
                      <a:lnTo>
                        <a:pt x="15" y="3"/>
                      </a:lnTo>
                      <a:lnTo>
                        <a:pt x="15" y="2"/>
                      </a:lnTo>
                      <a:lnTo>
                        <a:pt x="15" y="1"/>
                      </a:lnTo>
                      <a:lnTo>
                        <a:pt x="14" y="1"/>
                      </a:lnTo>
                      <a:lnTo>
                        <a:pt x="14" y="0"/>
                      </a:lnTo>
                      <a:lnTo>
                        <a:pt x="13" y="0"/>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61" name="Freeform 194"/>
                <p:cNvSpPr>
                  <a:spLocks/>
                </p:cNvSpPr>
                <p:nvPr/>
              </p:nvSpPr>
              <p:spPr bwMode="auto">
                <a:xfrm>
                  <a:off x="789" y="3099"/>
                  <a:ext cx="39" cy="32"/>
                </a:xfrm>
                <a:custGeom>
                  <a:avLst/>
                  <a:gdLst>
                    <a:gd name="T0" fmla="*/ 35 w 39"/>
                    <a:gd name="T1" fmla="*/ 1 h 32"/>
                    <a:gd name="T2" fmla="*/ 35 w 39"/>
                    <a:gd name="T3" fmla="*/ 2 h 32"/>
                    <a:gd name="T4" fmla="*/ 35 w 39"/>
                    <a:gd name="T5" fmla="*/ 2 h 32"/>
                    <a:gd name="T6" fmla="*/ 34 w 39"/>
                    <a:gd name="T7" fmla="*/ 3 h 32"/>
                    <a:gd name="T8" fmla="*/ 34 w 39"/>
                    <a:gd name="T9" fmla="*/ 4 h 32"/>
                    <a:gd name="T10" fmla="*/ 34 w 39"/>
                    <a:gd name="T11" fmla="*/ 5 h 32"/>
                    <a:gd name="T12" fmla="*/ 33 w 39"/>
                    <a:gd name="T13" fmla="*/ 5 h 32"/>
                    <a:gd name="T14" fmla="*/ 33 w 39"/>
                    <a:gd name="T15" fmla="*/ 8 h 32"/>
                    <a:gd name="T16" fmla="*/ 34 w 39"/>
                    <a:gd name="T17" fmla="*/ 6 h 32"/>
                    <a:gd name="T18" fmla="*/ 32 w 39"/>
                    <a:gd name="T19" fmla="*/ 8 h 32"/>
                    <a:gd name="T20" fmla="*/ 32 w 39"/>
                    <a:gd name="T21" fmla="*/ 8 h 32"/>
                    <a:gd name="T22" fmla="*/ 31 w 39"/>
                    <a:gd name="T23" fmla="*/ 9 h 32"/>
                    <a:gd name="T24" fmla="*/ 30 w 39"/>
                    <a:gd name="T25" fmla="*/ 10 h 32"/>
                    <a:gd name="T26" fmla="*/ 29 w 39"/>
                    <a:gd name="T27" fmla="*/ 10 h 32"/>
                    <a:gd name="T28" fmla="*/ 25 w 39"/>
                    <a:gd name="T29" fmla="*/ 11 h 32"/>
                    <a:gd name="T30" fmla="*/ 21 w 39"/>
                    <a:gd name="T31" fmla="*/ 12 h 32"/>
                    <a:gd name="T32" fmla="*/ 17 w 39"/>
                    <a:gd name="T33" fmla="*/ 14 h 32"/>
                    <a:gd name="T34" fmla="*/ 13 w 39"/>
                    <a:gd name="T35" fmla="*/ 17 h 32"/>
                    <a:gd name="T36" fmla="*/ 10 w 39"/>
                    <a:gd name="T37" fmla="*/ 20 h 32"/>
                    <a:gd name="T38" fmla="*/ 7 w 39"/>
                    <a:gd name="T39" fmla="*/ 22 h 32"/>
                    <a:gd name="T40" fmla="*/ 4 w 39"/>
                    <a:gd name="T41" fmla="*/ 26 h 32"/>
                    <a:gd name="T42" fmla="*/ 1 w 39"/>
                    <a:gd name="T43" fmla="*/ 29 h 32"/>
                    <a:gd name="T44" fmla="*/ 0 w 39"/>
                    <a:gd name="T45" fmla="*/ 29 h 32"/>
                    <a:gd name="T46" fmla="*/ 0 w 39"/>
                    <a:gd name="T47" fmla="*/ 30 h 32"/>
                    <a:gd name="T48" fmla="*/ 1 w 39"/>
                    <a:gd name="T49" fmla="*/ 31 h 32"/>
                    <a:gd name="T50" fmla="*/ 2 w 39"/>
                    <a:gd name="T51" fmla="*/ 31 h 32"/>
                    <a:gd name="T52" fmla="*/ 2 w 39"/>
                    <a:gd name="T53" fmla="*/ 31 h 32"/>
                    <a:gd name="T54" fmla="*/ 3 w 39"/>
                    <a:gd name="T55" fmla="*/ 31 h 32"/>
                    <a:gd name="T56" fmla="*/ 5 w 39"/>
                    <a:gd name="T57" fmla="*/ 29 h 32"/>
                    <a:gd name="T58" fmla="*/ 7 w 39"/>
                    <a:gd name="T59" fmla="*/ 28 h 32"/>
                    <a:gd name="T60" fmla="*/ 9 w 39"/>
                    <a:gd name="T61" fmla="*/ 26 h 32"/>
                    <a:gd name="T62" fmla="*/ 10 w 39"/>
                    <a:gd name="T63" fmla="*/ 24 h 32"/>
                    <a:gd name="T64" fmla="*/ 11 w 39"/>
                    <a:gd name="T65" fmla="*/ 22 h 32"/>
                    <a:gd name="T66" fmla="*/ 13 w 39"/>
                    <a:gd name="T67" fmla="*/ 20 h 32"/>
                    <a:gd name="T68" fmla="*/ 14 w 39"/>
                    <a:gd name="T69" fmla="*/ 18 h 32"/>
                    <a:gd name="T70" fmla="*/ 17 w 39"/>
                    <a:gd name="T71" fmla="*/ 17 h 32"/>
                    <a:gd name="T72" fmla="*/ 18 w 39"/>
                    <a:gd name="T73" fmla="*/ 16 h 32"/>
                    <a:gd name="T74" fmla="*/ 20 w 39"/>
                    <a:gd name="T75" fmla="*/ 16 h 32"/>
                    <a:gd name="T76" fmla="*/ 21 w 39"/>
                    <a:gd name="T77" fmla="*/ 15 h 32"/>
                    <a:gd name="T78" fmla="*/ 24 w 39"/>
                    <a:gd name="T79" fmla="*/ 15 h 32"/>
                    <a:gd name="T80" fmla="*/ 25 w 39"/>
                    <a:gd name="T81" fmla="*/ 14 h 32"/>
                    <a:gd name="T82" fmla="*/ 27 w 39"/>
                    <a:gd name="T83" fmla="*/ 14 h 32"/>
                    <a:gd name="T84" fmla="*/ 29 w 39"/>
                    <a:gd name="T85" fmla="*/ 14 h 32"/>
                    <a:gd name="T86" fmla="*/ 31 w 39"/>
                    <a:gd name="T87" fmla="*/ 13 h 32"/>
                    <a:gd name="T88" fmla="*/ 36 w 39"/>
                    <a:gd name="T89" fmla="*/ 9 h 32"/>
                    <a:gd name="T90" fmla="*/ 36 w 39"/>
                    <a:gd name="T91" fmla="*/ 8 h 32"/>
                    <a:gd name="T92" fmla="*/ 36 w 39"/>
                    <a:gd name="T93" fmla="*/ 8 h 32"/>
                    <a:gd name="T94" fmla="*/ 36 w 39"/>
                    <a:gd name="T95" fmla="*/ 5 h 32"/>
                    <a:gd name="T96" fmla="*/ 36 w 39"/>
                    <a:gd name="T97" fmla="*/ 4 h 32"/>
                    <a:gd name="T98" fmla="*/ 37 w 39"/>
                    <a:gd name="T99" fmla="*/ 4 h 32"/>
                    <a:gd name="T100" fmla="*/ 37 w 39"/>
                    <a:gd name="T101" fmla="*/ 3 h 32"/>
                    <a:gd name="T102" fmla="*/ 38 w 39"/>
                    <a:gd name="T103" fmla="*/ 2 h 32"/>
                    <a:gd name="T104" fmla="*/ 38 w 39"/>
                    <a:gd name="T105" fmla="*/ 2 h 32"/>
                    <a:gd name="T106" fmla="*/ 38 w 39"/>
                    <a:gd name="T107" fmla="*/ 1 h 32"/>
                    <a:gd name="T108" fmla="*/ 37 w 39"/>
                    <a:gd name="T109" fmla="*/ 0 h 32"/>
                    <a:gd name="T110" fmla="*/ 36 w 39"/>
                    <a:gd name="T111" fmla="*/ 0 h 32"/>
                    <a:gd name="T112" fmla="*/ 36 w 39"/>
                    <a:gd name="T113" fmla="*/ 0 h 32"/>
                    <a:gd name="T114" fmla="*/ 36 w 39"/>
                    <a:gd name="T115" fmla="*/ 1 h 32"/>
                    <a:gd name="T116" fmla="*/ 35 w 39"/>
                    <a:gd name="T117" fmla="*/ 1 h 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
                    <a:gd name="T178" fmla="*/ 0 h 32"/>
                    <a:gd name="T179" fmla="*/ 39 w 39"/>
                    <a:gd name="T180" fmla="*/ 32 h 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 h="32">
                      <a:moveTo>
                        <a:pt x="35" y="1"/>
                      </a:moveTo>
                      <a:lnTo>
                        <a:pt x="35" y="2"/>
                      </a:lnTo>
                      <a:lnTo>
                        <a:pt x="34" y="3"/>
                      </a:lnTo>
                      <a:lnTo>
                        <a:pt x="34" y="4"/>
                      </a:lnTo>
                      <a:lnTo>
                        <a:pt x="34" y="5"/>
                      </a:lnTo>
                      <a:lnTo>
                        <a:pt x="33" y="5"/>
                      </a:lnTo>
                      <a:lnTo>
                        <a:pt x="33" y="8"/>
                      </a:lnTo>
                      <a:lnTo>
                        <a:pt x="34" y="6"/>
                      </a:lnTo>
                      <a:lnTo>
                        <a:pt x="32" y="8"/>
                      </a:lnTo>
                      <a:lnTo>
                        <a:pt x="31" y="9"/>
                      </a:lnTo>
                      <a:lnTo>
                        <a:pt x="30" y="10"/>
                      </a:lnTo>
                      <a:lnTo>
                        <a:pt x="29" y="10"/>
                      </a:lnTo>
                      <a:lnTo>
                        <a:pt x="25" y="11"/>
                      </a:lnTo>
                      <a:lnTo>
                        <a:pt x="21" y="12"/>
                      </a:lnTo>
                      <a:lnTo>
                        <a:pt x="17" y="14"/>
                      </a:lnTo>
                      <a:lnTo>
                        <a:pt x="13" y="17"/>
                      </a:lnTo>
                      <a:lnTo>
                        <a:pt x="10" y="20"/>
                      </a:lnTo>
                      <a:lnTo>
                        <a:pt x="7" y="22"/>
                      </a:lnTo>
                      <a:lnTo>
                        <a:pt x="4" y="26"/>
                      </a:lnTo>
                      <a:lnTo>
                        <a:pt x="1" y="29"/>
                      </a:lnTo>
                      <a:lnTo>
                        <a:pt x="0" y="29"/>
                      </a:lnTo>
                      <a:lnTo>
                        <a:pt x="0" y="30"/>
                      </a:lnTo>
                      <a:lnTo>
                        <a:pt x="1" y="31"/>
                      </a:lnTo>
                      <a:lnTo>
                        <a:pt x="2" y="31"/>
                      </a:lnTo>
                      <a:lnTo>
                        <a:pt x="3" y="31"/>
                      </a:lnTo>
                      <a:lnTo>
                        <a:pt x="5" y="29"/>
                      </a:lnTo>
                      <a:lnTo>
                        <a:pt x="7" y="28"/>
                      </a:lnTo>
                      <a:lnTo>
                        <a:pt x="9" y="26"/>
                      </a:lnTo>
                      <a:lnTo>
                        <a:pt x="10" y="24"/>
                      </a:lnTo>
                      <a:lnTo>
                        <a:pt x="11" y="22"/>
                      </a:lnTo>
                      <a:lnTo>
                        <a:pt x="13" y="20"/>
                      </a:lnTo>
                      <a:lnTo>
                        <a:pt x="14" y="18"/>
                      </a:lnTo>
                      <a:lnTo>
                        <a:pt x="17" y="17"/>
                      </a:lnTo>
                      <a:lnTo>
                        <a:pt x="18" y="16"/>
                      </a:lnTo>
                      <a:lnTo>
                        <a:pt x="20" y="16"/>
                      </a:lnTo>
                      <a:lnTo>
                        <a:pt x="21" y="15"/>
                      </a:lnTo>
                      <a:lnTo>
                        <a:pt x="24" y="15"/>
                      </a:lnTo>
                      <a:lnTo>
                        <a:pt x="25" y="14"/>
                      </a:lnTo>
                      <a:lnTo>
                        <a:pt x="27" y="14"/>
                      </a:lnTo>
                      <a:lnTo>
                        <a:pt x="29" y="14"/>
                      </a:lnTo>
                      <a:lnTo>
                        <a:pt x="31" y="13"/>
                      </a:lnTo>
                      <a:lnTo>
                        <a:pt x="36" y="9"/>
                      </a:lnTo>
                      <a:lnTo>
                        <a:pt x="36" y="8"/>
                      </a:lnTo>
                      <a:lnTo>
                        <a:pt x="36" y="5"/>
                      </a:lnTo>
                      <a:lnTo>
                        <a:pt x="36" y="4"/>
                      </a:lnTo>
                      <a:lnTo>
                        <a:pt x="37" y="4"/>
                      </a:lnTo>
                      <a:lnTo>
                        <a:pt x="37" y="3"/>
                      </a:lnTo>
                      <a:lnTo>
                        <a:pt x="38" y="2"/>
                      </a:lnTo>
                      <a:lnTo>
                        <a:pt x="38" y="1"/>
                      </a:lnTo>
                      <a:lnTo>
                        <a:pt x="37" y="0"/>
                      </a:lnTo>
                      <a:lnTo>
                        <a:pt x="36" y="0"/>
                      </a:lnTo>
                      <a:lnTo>
                        <a:pt x="36" y="1"/>
                      </a:lnTo>
                      <a:lnTo>
                        <a:pt x="35" y="1"/>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62" name="Freeform 195"/>
                <p:cNvSpPr>
                  <a:spLocks/>
                </p:cNvSpPr>
                <p:nvPr/>
              </p:nvSpPr>
              <p:spPr bwMode="auto">
                <a:xfrm>
                  <a:off x="771" y="3060"/>
                  <a:ext cx="81" cy="40"/>
                </a:xfrm>
                <a:custGeom>
                  <a:avLst/>
                  <a:gdLst>
                    <a:gd name="T0" fmla="*/ 79 w 81"/>
                    <a:gd name="T1" fmla="*/ 3 h 40"/>
                    <a:gd name="T2" fmla="*/ 73 w 81"/>
                    <a:gd name="T3" fmla="*/ 2 h 40"/>
                    <a:gd name="T4" fmla="*/ 66 w 81"/>
                    <a:gd name="T5" fmla="*/ 2 h 40"/>
                    <a:gd name="T6" fmla="*/ 60 w 81"/>
                    <a:gd name="T7" fmla="*/ 1 h 40"/>
                    <a:gd name="T8" fmla="*/ 57 w 81"/>
                    <a:gd name="T9" fmla="*/ 0 h 40"/>
                    <a:gd name="T10" fmla="*/ 55 w 81"/>
                    <a:gd name="T11" fmla="*/ 0 h 40"/>
                    <a:gd name="T12" fmla="*/ 51 w 81"/>
                    <a:gd name="T13" fmla="*/ 2 h 40"/>
                    <a:gd name="T14" fmla="*/ 47 w 81"/>
                    <a:gd name="T15" fmla="*/ 3 h 40"/>
                    <a:gd name="T16" fmla="*/ 43 w 81"/>
                    <a:gd name="T17" fmla="*/ 5 h 40"/>
                    <a:gd name="T18" fmla="*/ 39 w 81"/>
                    <a:gd name="T19" fmla="*/ 7 h 40"/>
                    <a:gd name="T20" fmla="*/ 35 w 81"/>
                    <a:gd name="T21" fmla="*/ 14 h 40"/>
                    <a:gd name="T22" fmla="*/ 28 w 81"/>
                    <a:gd name="T23" fmla="*/ 23 h 40"/>
                    <a:gd name="T24" fmla="*/ 19 w 81"/>
                    <a:gd name="T25" fmla="*/ 31 h 40"/>
                    <a:gd name="T26" fmla="*/ 8 w 81"/>
                    <a:gd name="T27" fmla="*/ 35 h 40"/>
                    <a:gd name="T28" fmla="*/ 1 w 81"/>
                    <a:gd name="T29" fmla="*/ 35 h 40"/>
                    <a:gd name="T30" fmla="*/ 0 w 81"/>
                    <a:gd name="T31" fmla="*/ 36 h 40"/>
                    <a:gd name="T32" fmla="*/ 0 w 81"/>
                    <a:gd name="T33" fmla="*/ 37 h 40"/>
                    <a:gd name="T34" fmla="*/ 1 w 81"/>
                    <a:gd name="T35" fmla="*/ 38 h 40"/>
                    <a:gd name="T36" fmla="*/ 2 w 81"/>
                    <a:gd name="T37" fmla="*/ 39 h 40"/>
                    <a:gd name="T38" fmla="*/ 11 w 81"/>
                    <a:gd name="T39" fmla="*/ 38 h 40"/>
                    <a:gd name="T40" fmla="*/ 18 w 81"/>
                    <a:gd name="T41" fmla="*/ 36 h 40"/>
                    <a:gd name="T42" fmla="*/ 25 w 81"/>
                    <a:gd name="T43" fmla="*/ 32 h 40"/>
                    <a:gd name="T44" fmla="*/ 30 w 81"/>
                    <a:gd name="T45" fmla="*/ 25 h 40"/>
                    <a:gd name="T46" fmla="*/ 34 w 81"/>
                    <a:gd name="T47" fmla="*/ 19 h 40"/>
                    <a:gd name="T48" fmla="*/ 39 w 81"/>
                    <a:gd name="T49" fmla="*/ 14 h 40"/>
                    <a:gd name="T50" fmla="*/ 44 w 81"/>
                    <a:gd name="T51" fmla="*/ 9 h 40"/>
                    <a:gd name="T52" fmla="*/ 52 w 81"/>
                    <a:gd name="T53" fmla="*/ 5 h 40"/>
                    <a:gd name="T54" fmla="*/ 55 w 81"/>
                    <a:gd name="T55" fmla="*/ 2 h 40"/>
                    <a:gd name="T56" fmla="*/ 61 w 81"/>
                    <a:gd name="T57" fmla="*/ 6 h 40"/>
                    <a:gd name="T58" fmla="*/ 67 w 81"/>
                    <a:gd name="T59" fmla="*/ 6 h 40"/>
                    <a:gd name="T60" fmla="*/ 73 w 81"/>
                    <a:gd name="T61" fmla="*/ 6 h 40"/>
                    <a:gd name="T62" fmla="*/ 77 w 81"/>
                    <a:gd name="T63" fmla="*/ 6 h 40"/>
                    <a:gd name="T64" fmla="*/ 78 w 81"/>
                    <a:gd name="T65" fmla="*/ 7 h 40"/>
                    <a:gd name="T66" fmla="*/ 77 w 81"/>
                    <a:gd name="T67" fmla="*/ 8 h 40"/>
                    <a:gd name="T68" fmla="*/ 76 w 81"/>
                    <a:gd name="T69" fmla="*/ 10 h 40"/>
                    <a:gd name="T70" fmla="*/ 74 w 81"/>
                    <a:gd name="T71" fmla="*/ 11 h 40"/>
                    <a:gd name="T72" fmla="*/ 75 w 81"/>
                    <a:gd name="T73" fmla="*/ 10 h 40"/>
                    <a:gd name="T74" fmla="*/ 75 w 81"/>
                    <a:gd name="T75" fmla="*/ 9 h 40"/>
                    <a:gd name="T76" fmla="*/ 76 w 81"/>
                    <a:gd name="T77" fmla="*/ 7 h 40"/>
                    <a:gd name="T78" fmla="*/ 76 w 81"/>
                    <a:gd name="T79" fmla="*/ 6 h 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1"/>
                    <a:gd name="T121" fmla="*/ 0 h 40"/>
                    <a:gd name="T122" fmla="*/ 81 w 81"/>
                    <a:gd name="T123" fmla="*/ 40 h 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1" h="40">
                      <a:moveTo>
                        <a:pt x="80" y="3"/>
                      </a:moveTo>
                      <a:lnTo>
                        <a:pt x="79" y="3"/>
                      </a:lnTo>
                      <a:lnTo>
                        <a:pt x="76" y="3"/>
                      </a:lnTo>
                      <a:lnTo>
                        <a:pt x="73" y="2"/>
                      </a:lnTo>
                      <a:lnTo>
                        <a:pt x="69" y="2"/>
                      </a:lnTo>
                      <a:lnTo>
                        <a:pt x="66" y="2"/>
                      </a:lnTo>
                      <a:lnTo>
                        <a:pt x="62" y="2"/>
                      </a:lnTo>
                      <a:lnTo>
                        <a:pt x="60" y="1"/>
                      </a:lnTo>
                      <a:lnTo>
                        <a:pt x="59" y="1"/>
                      </a:lnTo>
                      <a:lnTo>
                        <a:pt x="57" y="0"/>
                      </a:lnTo>
                      <a:lnTo>
                        <a:pt x="56" y="0"/>
                      </a:lnTo>
                      <a:lnTo>
                        <a:pt x="55" y="0"/>
                      </a:lnTo>
                      <a:lnTo>
                        <a:pt x="52" y="0"/>
                      </a:lnTo>
                      <a:lnTo>
                        <a:pt x="51" y="2"/>
                      </a:lnTo>
                      <a:lnTo>
                        <a:pt x="49" y="2"/>
                      </a:lnTo>
                      <a:lnTo>
                        <a:pt x="47" y="3"/>
                      </a:lnTo>
                      <a:lnTo>
                        <a:pt x="44" y="4"/>
                      </a:lnTo>
                      <a:lnTo>
                        <a:pt x="43" y="5"/>
                      </a:lnTo>
                      <a:lnTo>
                        <a:pt x="41" y="6"/>
                      </a:lnTo>
                      <a:lnTo>
                        <a:pt x="39" y="7"/>
                      </a:lnTo>
                      <a:lnTo>
                        <a:pt x="38" y="9"/>
                      </a:lnTo>
                      <a:lnTo>
                        <a:pt x="35" y="14"/>
                      </a:lnTo>
                      <a:lnTo>
                        <a:pt x="31" y="18"/>
                      </a:lnTo>
                      <a:lnTo>
                        <a:pt x="28" y="23"/>
                      </a:lnTo>
                      <a:lnTo>
                        <a:pt x="23" y="27"/>
                      </a:lnTo>
                      <a:lnTo>
                        <a:pt x="19" y="31"/>
                      </a:lnTo>
                      <a:lnTo>
                        <a:pt x="14" y="33"/>
                      </a:lnTo>
                      <a:lnTo>
                        <a:pt x="8" y="35"/>
                      </a:lnTo>
                      <a:lnTo>
                        <a:pt x="2" y="35"/>
                      </a:lnTo>
                      <a:lnTo>
                        <a:pt x="1" y="35"/>
                      </a:lnTo>
                      <a:lnTo>
                        <a:pt x="1" y="36"/>
                      </a:lnTo>
                      <a:lnTo>
                        <a:pt x="0" y="36"/>
                      </a:lnTo>
                      <a:lnTo>
                        <a:pt x="0" y="37"/>
                      </a:lnTo>
                      <a:lnTo>
                        <a:pt x="0" y="38"/>
                      </a:lnTo>
                      <a:lnTo>
                        <a:pt x="1" y="38"/>
                      </a:lnTo>
                      <a:lnTo>
                        <a:pt x="1" y="39"/>
                      </a:lnTo>
                      <a:lnTo>
                        <a:pt x="2" y="39"/>
                      </a:lnTo>
                      <a:lnTo>
                        <a:pt x="6" y="38"/>
                      </a:lnTo>
                      <a:lnTo>
                        <a:pt x="11" y="38"/>
                      </a:lnTo>
                      <a:lnTo>
                        <a:pt x="14" y="37"/>
                      </a:lnTo>
                      <a:lnTo>
                        <a:pt x="18" y="36"/>
                      </a:lnTo>
                      <a:lnTo>
                        <a:pt x="21" y="34"/>
                      </a:lnTo>
                      <a:lnTo>
                        <a:pt x="25" y="32"/>
                      </a:lnTo>
                      <a:lnTo>
                        <a:pt x="28" y="29"/>
                      </a:lnTo>
                      <a:lnTo>
                        <a:pt x="30" y="25"/>
                      </a:lnTo>
                      <a:lnTo>
                        <a:pt x="32" y="22"/>
                      </a:lnTo>
                      <a:lnTo>
                        <a:pt x="34" y="19"/>
                      </a:lnTo>
                      <a:lnTo>
                        <a:pt x="36" y="16"/>
                      </a:lnTo>
                      <a:lnTo>
                        <a:pt x="39" y="14"/>
                      </a:lnTo>
                      <a:lnTo>
                        <a:pt x="42" y="11"/>
                      </a:lnTo>
                      <a:lnTo>
                        <a:pt x="44" y="9"/>
                      </a:lnTo>
                      <a:lnTo>
                        <a:pt x="48" y="6"/>
                      </a:lnTo>
                      <a:lnTo>
                        <a:pt x="52" y="5"/>
                      </a:lnTo>
                      <a:lnTo>
                        <a:pt x="56" y="3"/>
                      </a:lnTo>
                      <a:lnTo>
                        <a:pt x="55" y="2"/>
                      </a:lnTo>
                      <a:lnTo>
                        <a:pt x="60" y="6"/>
                      </a:lnTo>
                      <a:lnTo>
                        <a:pt x="61" y="6"/>
                      </a:lnTo>
                      <a:lnTo>
                        <a:pt x="64" y="6"/>
                      </a:lnTo>
                      <a:lnTo>
                        <a:pt x="67" y="6"/>
                      </a:lnTo>
                      <a:lnTo>
                        <a:pt x="69" y="6"/>
                      </a:lnTo>
                      <a:lnTo>
                        <a:pt x="73" y="6"/>
                      </a:lnTo>
                      <a:lnTo>
                        <a:pt x="76" y="6"/>
                      </a:lnTo>
                      <a:lnTo>
                        <a:pt x="77" y="6"/>
                      </a:lnTo>
                      <a:lnTo>
                        <a:pt x="78" y="6"/>
                      </a:lnTo>
                      <a:lnTo>
                        <a:pt x="78" y="7"/>
                      </a:lnTo>
                      <a:lnTo>
                        <a:pt x="78" y="8"/>
                      </a:lnTo>
                      <a:lnTo>
                        <a:pt x="77" y="8"/>
                      </a:lnTo>
                      <a:lnTo>
                        <a:pt x="76" y="9"/>
                      </a:lnTo>
                      <a:lnTo>
                        <a:pt x="76" y="10"/>
                      </a:lnTo>
                      <a:lnTo>
                        <a:pt x="75" y="10"/>
                      </a:lnTo>
                      <a:lnTo>
                        <a:pt x="74" y="11"/>
                      </a:lnTo>
                      <a:lnTo>
                        <a:pt x="74" y="10"/>
                      </a:lnTo>
                      <a:lnTo>
                        <a:pt x="75" y="10"/>
                      </a:lnTo>
                      <a:lnTo>
                        <a:pt x="75" y="9"/>
                      </a:lnTo>
                      <a:lnTo>
                        <a:pt x="76" y="8"/>
                      </a:lnTo>
                      <a:lnTo>
                        <a:pt x="76" y="7"/>
                      </a:lnTo>
                      <a:lnTo>
                        <a:pt x="76" y="6"/>
                      </a:lnTo>
                      <a:lnTo>
                        <a:pt x="80" y="3"/>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63" name="Freeform 196"/>
                <p:cNvSpPr>
                  <a:spLocks/>
                </p:cNvSpPr>
                <p:nvPr/>
              </p:nvSpPr>
              <p:spPr bwMode="auto">
                <a:xfrm>
                  <a:off x="774" y="3075"/>
                  <a:ext cx="17" cy="6"/>
                </a:xfrm>
                <a:custGeom>
                  <a:avLst/>
                  <a:gdLst>
                    <a:gd name="T0" fmla="*/ 15 w 17"/>
                    <a:gd name="T1" fmla="*/ 4 h 6"/>
                    <a:gd name="T2" fmla="*/ 15 w 17"/>
                    <a:gd name="T3" fmla="*/ 4 h 6"/>
                    <a:gd name="T4" fmla="*/ 14 w 17"/>
                    <a:gd name="T5" fmla="*/ 4 h 6"/>
                    <a:gd name="T6" fmla="*/ 14 w 17"/>
                    <a:gd name="T7" fmla="*/ 4 h 6"/>
                    <a:gd name="T8" fmla="*/ 13 w 17"/>
                    <a:gd name="T9" fmla="*/ 4 h 6"/>
                    <a:gd name="T10" fmla="*/ 12 w 17"/>
                    <a:gd name="T11" fmla="*/ 4 h 6"/>
                    <a:gd name="T12" fmla="*/ 10 w 17"/>
                    <a:gd name="T13" fmla="*/ 4 h 6"/>
                    <a:gd name="T14" fmla="*/ 10 w 17"/>
                    <a:gd name="T15" fmla="*/ 4 h 6"/>
                    <a:gd name="T16" fmla="*/ 9 w 17"/>
                    <a:gd name="T17" fmla="*/ 3 h 6"/>
                    <a:gd name="T18" fmla="*/ 7 w 17"/>
                    <a:gd name="T19" fmla="*/ 3 h 6"/>
                    <a:gd name="T20" fmla="*/ 7 w 17"/>
                    <a:gd name="T21" fmla="*/ 2 h 6"/>
                    <a:gd name="T22" fmla="*/ 6 w 17"/>
                    <a:gd name="T23" fmla="*/ 2 h 6"/>
                    <a:gd name="T24" fmla="*/ 5 w 17"/>
                    <a:gd name="T25" fmla="*/ 2 h 6"/>
                    <a:gd name="T26" fmla="*/ 4 w 17"/>
                    <a:gd name="T27" fmla="*/ 1 h 6"/>
                    <a:gd name="T28" fmla="*/ 3 w 17"/>
                    <a:gd name="T29" fmla="*/ 1 h 6"/>
                    <a:gd name="T30" fmla="*/ 2 w 17"/>
                    <a:gd name="T31" fmla="*/ 1 h 6"/>
                    <a:gd name="T32" fmla="*/ 2 w 17"/>
                    <a:gd name="T33" fmla="*/ 0 h 6"/>
                    <a:gd name="T34" fmla="*/ 1 w 17"/>
                    <a:gd name="T35" fmla="*/ 0 h 6"/>
                    <a:gd name="T36" fmla="*/ 1 w 17"/>
                    <a:gd name="T37" fmla="*/ 0 h 6"/>
                    <a:gd name="T38" fmla="*/ 1 w 17"/>
                    <a:gd name="T39" fmla="*/ 0 h 6"/>
                    <a:gd name="T40" fmla="*/ 0 w 17"/>
                    <a:gd name="T41" fmla="*/ 0 h 6"/>
                    <a:gd name="T42" fmla="*/ 0 w 17"/>
                    <a:gd name="T43" fmla="*/ 1 h 6"/>
                    <a:gd name="T44" fmla="*/ 0 w 17"/>
                    <a:gd name="T45" fmla="*/ 1 h 6"/>
                    <a:gd name="T46" fmla="*/ 0 w 17"/>
                    <a:gd name="T47" fmla="*/ 1 h 6"/>
                    <a:gd name="T48" fmla="*/ 1 w 17"/>
                    <a:gd name="T49" fmla="*/ 2 h 6"/>
                    <a:gd name="T50" fmla="*/ 1 w 17"/>
                    <a:gd name="T51" fmla="*/ 2 h 6"/>
                    <a:gd name="T52" fmla="*/ 2 w 17"/>
                    <a:gd name="T53" fmla="*/ 2 h 6"/>
                    <a:gd name="T54" fmla="*/ 2 w 17"/>
                    <a:gd name="T55" fmla="*/ 3 h 6"/>
                    <a:gd name="T56" fmla="*/ 3 w 17"/>
                    <a:gd name="T57" fmla="*/ 3 h 6"/>
                    <a:gd name="T58" fmla="*/ 4 w 17"/>
                    <a:gd name="T59" fmla="*/ 3 h 6"/>
                    <a:gd name="T60" fmla="*/ 4 w 17"/>
                    <a:gd name="T61" fmla="*/ 3 h 6"/>
                    <a:gd name="T62" fmla="*/ 5 w 17"/>
                    <a:gd name="T63" fmla="*/ 4 h 6"/>
                    <a:gd name="T64" fmla="*/ 9 w 17"/>
                    <a:gd name="T65" fmla="*/ 5 h 6"/>
                    <a:gd name="T66" fmla="*/ 10 w 17"/>
                    <a:gd name="T67" fmla="*/ 5 h 6"/>
                    <a:gd name="T68" fmla="*/ 14 w 17"/>
                    <a:gd name="T69" fmla="*/ 5 h 6"/>
                    <a:gd name="T70" fmla="*/ 14 w 17"/>
                    <a:gd name="T71" fmla="*/ 5 h 6"/>
                    <a:gd name="T72" fmla="*/ 15 w 17"/>
                    <a:gd name="T73" fmla="*/ 5 h 6"/>
                    <a:gd name="T74" fmla="*/ 15 w 17"/>
                    <a:gd name="T75" fmla="*/ 5 h 6"/>
                    <a:gd name="T76" fmla="*/ 16 w 17"/>
                    <a:gd name="T77" fmla="*/ 5 h 6"/>
                    <a:gd name="T78" fmla="*/ 16 w 17"/>
                    <a:gd name="T79" fmla="*/ 5 h 6"/>
                    <a:gd name="T80" fmla="*/ 16 w 17"/>
                    <a:gd name="T81" fmla="*/ 4 h 6"/>
                    <a:gd name="T82" fmla="*/ 16 w 17"/>
                    <a:gd name="T83" fmla="*/ 4 h 6"/>
                    <a:gd name="T84" fmla="*/ 15 w 17"/>
                    <a:gd name="T85" fmla="*/ 4 h 6"/>
                    <a:gd name="T86" fmla="*/ 15 w 17"/>
                    <a:gd name="T87" fmla="*/ 4 h 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
                    <a:gd name="T133" fmla="*/ 0 h 6"/>
                    <a:gd name="T134" fmla="*/ 17 w 17"/>
                    <a:gd name="T135" fmla="*/ 6 h 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 h="6">
                      <a:moveTo>
                        <a:pt x="15" y="4"/>
                      </a:moveTo>
                      <a:lnTo>
                        <a:pt x="15" y="4"/>
                      </a:lnTo>
                      <a:lnTo>
                        <a:pt x="14" y="4"/>
                      </a:lnTo>
                      <a:lnTo>
                        <a:pt x="13" y="4"/>
                      </a:lnTo>
                      <a:lnTo>
                        <a:pt x="12" y="4"/>
                      </a:lnTo>
                      <a:lnTo>
                        <a:pt x="10" y="4"/>
                      </a:lnTo>
                      <a:lnTo>
                        <a:pt x="9" y="3"/>
                      </a:lnTo>
                      <a:lnTo>
                        <a:pt x="7" y="3"/>
                      </a:lnTo>
                      <a:lnTo>
                        <a:pt x="7" y="2"/>
                      </a:lnTo>
                      <a:lnTo>
                        <a:pt x="6" y="2"/>
                      </a:lnTo>
                      <a:lnTo>
                        <a:pt x="5" y="2"/>
                      </a:lnTo>
                      <a:lnTo>
                        <a:pt x="4" y="1"/>
                      </a:lnTo>
                      <a:lnTo>
                        <a:pt x="3" y="1"/>
                      </a:lnTo>
                      <a:lnTo>
                        <a:pt x="2" y="1"/>
                      </a:lnTo>
                      <a:lnTo>
                        <a:pt x="2" y="0"/>
                      </a:lnTo>
                      <a:lnTo>
                        <a:pt x="1" y="0"/>
                      </a:lnTo>
                      <a:lnTo>
                        <a:pt x="0" y="0"/>
                      </a:lnTo>
                      <a:lnTo>
                        <a:pt x="0" y="1"/>
                      </a:lnTo>
                      <a:lnTo>
                        <a:pt x="1" y="2"/>
                      </a:lnTo>
                      <a:lnTo>
                        <a:pt x="2" y="2"/>
                      </a:lnTo>
                      <a:lnTo>
                        <a:pt x="2" y="3"/>
                      </a:lnTo>
                      <a:lnTo>
                        <a:pt x="3" y="3"/>
                      </a:lnTo>
                      <a:lnTo>
                        <a:pt x="4" y="3"/>
                      </a:lnTo>
                      <a:lnTo>
                        <a:pt x="5" y="4"/>
                      </a:lnTo>
                      <a:lnTo>
                        <a:pt x="9" y="5"/>
                      </a:lnTo>
                      <a:lnTo>
                        <a:pt x="10" y="5"/>
                      </a:lnTo>
                      <a:lnTo>
                        <a:pt x="14" y="5"/>
                      </a:lnTo>
                      <a:lnTo>
                        <a:pt x="15" y="5"/>
                      </a:lnTo>
                      <a:lnTo>
                        <a:pt x="16" y="5"/>
                      </a:lnTo>
                      <a:lnTo>
                        <a:pt x="16" y="4"/>
                      </a:lnTo>
                      <a:lnTo>
                        <a:pt x="15" y="4"/>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64" name="Freeform 197"/>
                <p:cNvSpPr>
                  <a:spLocks/>
                </p:cNvSpPr>
                <p:nvPr/>
              </p:nvSpPr>
              <p:spPr bwMode="auto">
                <a:xfrm>
                  <a:off x="833" y="2982"/>
                  <a:ext cx="5" cy="12"/>
                </a:xfrm>
                <a:custGeom>
                  <a:avLst/>
                  <a:gdLst>
                    <a:gd name="T0" fmla="*/ 1 w 5"/>
                    <a:gd name="T1" fmla="*/ 10 h 12"/>
                    <a:gd name="T2" fmla="*/ 2 w 5"/>
                    <a:gd name="T3" fmla="*/ 10 h 12"/>
                    <a:gd name="T4" fmla="*/ 2 w 5"/>
                    <a:gd name="T5" fmla="*/ 9 h 12"/>
                    <a:gd name="T6" fmla="*/ 3 w 5"/>
                    <a:gd name="T7" fmla="*/ 8 h 12"/>
                    <a:gd name="T8" fmla="*/ 3 w 5"/>
                    <a:gd name="T9" fmla="*/ 6 h 12"/>
                    <a:gd name="T10" fmla="*/ 3 w 5"/>
                    <a:gd name="T11" fmla="*/ 5 h 12"/>
                    <a:gd name="T12" fmla="*/ 3 w 5"/>
                    <a:gd name="T13" fmla="*/ 4 h 12"/>
                    <a:gd name="T14" fmla="*/ 4 w 5"/>
                    <a:gd name="T15" fmla="*/ 3 h 12"/>
                    <a:gd name="T16" fmla="*/ 4 w 5"/>
                    <a:gd name="T17" fmla="*/ 1 h 12"/>
                    <a:gd name="T18" fmla="*/ 4 w 5"/>
                    <a:gd name="T19" fmla="*/ 1 h 12"/>
                    <a:gd name="T20" fmla="*/ 4 w 5"/>
                    <a:gd name="T21" fmla="*/ 0 h 12"/>
                    <a:gd name="T22" fmla="*/ 3 w 5"/>
                    <a:gd name="T23" fmla="*/ 0 h 12"/>
                    <a:gd name="T24" fmla="*/ 3 w 5"/>
                    <a:gd name="T25" fmla="*/ 0 h 12"/>
                    <a:gd name="T26" fmla="*/ 3 w 5"/>
                    <a:gd name="T27" fmla="*/ 0 h 12"/>
                    <a:gd name="T28" fmla="*/ 3 w 5"/>
                    <a:gd name="T29" fmla="*/ 1 h 12"/>
                    <a:gd name="T30" fmla="*/ 3 w 5"/>
                    <a:gd name="T31" fmla="*/ 2 h 12"/>
                    <a:gd name="T32" fmla="*/ 2 w 5"/>
                    <a:gd name="T33" fmla="*/ 3 h 12"/>
                    <a:gd name="T34" fmla="*/ 2 w 5"/>
                    <a:gd name="T35" fmla="*/ 4 h 12"/>
                    <a:gd name="T36" fmla="*/ 2 w 5"/>
                    <a:gd name="T37" fmla="*/ 5 h 12"/>
                    <a:gd name="T38" fmla="*/ 2 w 5"/>
                    <a:gd name="T39" fmla="*/ 6 h 12"/>
                    <a:gd name="T40" fmla="*/ 1 w 5"/>
                    <a:gd name="T41" fmla="*/ 7 h 12"/>
                    <a:gd name="T42" fmla="*/ 1 w 5"/>
                    <a:gd name="T43" fmla="*/ 8 h 12"/>
                    <a:gd name="T44" fmla="*/ 0 w 5"/>
                    <a:gd name="T45" fmla="*/ 9 h 12"/>
                    <a:gd name="T46" fmla="*/ 0 w 5"/>
                    <a:gd name="T47" fmla="*/ 9 h 12"/>
                    <a:gd name="T48" fmla="*/ 0 w 5"/>
                    <a:gd name="T49" fmla="*/ 10 h 12"/>
                    <a:gd name="T50" fmla="*/ 0 w 5"/>
                    <a:gd name="T51" fmla="*/ 10 h 12"/>
                    <a:gd name="T52" fmla="*/ 1 w 5"/>
                    <a:gd name="T53" fmla="*/ 11 h 12"/>
                    <a:gd name="T54" fmla="*/ 1 w 5"/>
                    <a:gd name="T55" fmla="*/ 11 h 12"/>
                    <a:gd name="T56" fmla="*/ 1 w 5"/>
                    <a:gd name="T57" fmla="*/ 10 h 12"/>
                    <a:gd name="T58" fmla="*/ 1 w 5"/>
                    <a:gd name="T59" fmla="*/ 10 h 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
                    <a:gd name="T91" fmla="*/ 0 h 12"/>
                    <a:gd name="T92" fmla="*/ 5 w 5"/>
                    <a:gd name="T93" fmla="*/ 12 h 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 h="12">
                      <a:moveTo>
                        <a:pt x="1" y="10"/>
                      </a:moveTo>
                      <a:lnTo>
                        <a:pt x="2" y="10"/>
                      </a:lnTo>
                      <a:lnTo>
                        <a:pt x="2" y="9"/>
                      </a:lnTo>
                      <a:lnTo>
                        <a:pt x="3" y="8"/>
                      </a:lnTo>
                      <a:lnTo>
                        <a:pt x="3" y="6"/>
                      </a:lnTo>
                      <a:lnTo>
                        <a:pt x="3" y="5"/>
                      </a:lnTo>
                      <a:lnTo>
                        <a:pt x="3" y="4"/>
                      </a:lnTo>
                      <a:lnTo>
                        <a:pt x="4" y="3"/>
                      </a:lnTo>
                      <a:lnTo>
                        <a:pt x="4" y="1"/>
                      </a:lnTo>
                      <a:lnTo>
                        <a:pt x="4" y="0"/>
                      </a:lnTo>
                      <a:lnTo>
                        <a:pt x="3" y="0"/>
                      </a:lnTo>
                      <a:lnTo>
                        <a:pt x="3" y="1"/>
                      </a:lnTo>
                      <a:lnTo>
                        <a:pt x="3" y="2"/>
                      </a:lnTo>
                      <a:lnTo>
                        <a:pt x="2" y="3"/>
                      </a:lnTo>
                      <a:lnTo>
                        <a:pt x="2" y="4"/>
                      </a:lnTo>
                      <a:lnTo>
                        <a:pt x="2" y="5"/>
                      </a:lnTo>
                      <a:lnTo>
                        <a:pt x="2" y="6"/>
                      </a:lnTo>
                      <a:lnTo>
                        <a:pt x="1" y="7"/>
                      </a:lnTo>
                      <a:lnTo>
                        <a:pt x="1" y="8"/>
                      </a:lnTo>
                      <a:lnTo>
                        <a:pt x="0" y="9"/>
                      </a:lnTo>
                      <a:lnTo>
                        <a:pt x="0" y="10"/>
                      </a:lnTo>
                      <a:lnTo>
                        <a:pt x="1" y="11"/>
                      </a:lnTo>
                      <a:lnTo>
                        <a:pt x="1" y="10"/>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65" name="Freeform 198"/>
                <p:cNvSpPr>
                  <a:spLocks/>
                </p:cNvSpPr>
                <p:nvPr/>
              </p:nvSpPr>
              <p:spPr bwMode="auto">
                <a:xfrm>
                  <a:off x="750" y="3031"/>
                  <a:ext cx="25" cy="6"/>
                </a:xfrm>
                <a:custGeom>
                  <a:avLst/>
                  <a:gdLst>
                    <a:gd name="T0" fmla="*/ 21 w 25"/>
                    <a:gd name="T1" fmla="*/ 0 h 6"/>
                    <a:gd name="T2" fmla="*/ 20 w 25"/>
                    <a:gd name="T3" fmla="*/ 1 h 6"/>
                    <a:gd name="T4" fmla="*/ 18 w 25"/>
                    <a:gd name="T5" fmla="*/ 2 h 6"/>
                    <a:gd name="T6" fmla="*/ 15 w 25"/>
                    <a:gd name="T7" fmla="*/ 3 h 6"/>
                    <a:gd name="T8" fmla="*/ 13 w 25"/>
                    <a:gd name="T9" fmla="*/ 3 h 6"/>
                    <a:gd name="T10" fmla="*/ 10 w 25"/>
                    <a:gd name="T11" fmla="*/ 3 h 6"/>
                    <a:gd name="T12" fmla="*/ 7 w 25"/>
                    <a:gd name="T13" fmla="*/ 3 h 6"/>
                    <a:gd name="T14" fmla="*/ 4 w 25"/>
                    <a:gd name="T15" fmla="*/ 3 h 6"/>
                    <a:gd name="T16" fmla="*/ 1 w 25"/>
                    <a:gd name="T17" fmla="*/ 3 h 6"/>
                    <a:gd name="T18" fmla="*/ 1 w 25"/>
                    <a:gd name="T19" fmla="*/ 3 h 6"/>
                    <a:gd name="T20" fmla="*/ 1 w 25"/>
                    <a:gd name="T21" fmla="*/ 4 h 6"/>
                    <a:gd name="T22" fmla="*/ 0 w 25"/>
                    <a:gd name="T23" fmla="*/ 4 h 6"/>
                    <a:gd name="T24" fmla="*/ 0 w 25"/>
                    <a:gd name="T25" fmla="*/ 4 h 6"/>
                    <a:gd name="T26" fmla="*/ 0 w 25"/>
                    <a:gd name="T27" fmla="*/ 4 h 6"/>
                    <a:gd name="T28" fmla="*/ 0 w 25"/>
                    <a:gd name="T29" fmla="*/ 5 h 6"/>
                    <a:gd name="T30" fmla="*/ 1 w 25"/>
                    <a:gd name="T31" fmla="*/ 5 h 6"/>
                    <a:gd name="T32" fmla="*/ 1 w 25"/>
                    <a:gd name="T33" fmla="*/ 5 h 6"/>
                    <a:gd name="T34" fmla="*/ 4 w 25"/>
                    <a:gd name="T35" fmla="*/ 5 h 6"/>
                    <a:gd name="T36" fmla="*/ 8 w 25"/>
                    <a:gd name="T37" fmla="*/ 5 h 6"/>
                    <a:gd name="T38" fmla="*/ 11 w 25"/>
                    <a:gd name="T39" fmla="*/ 5 h 6"/>
                    <a:gd name="T40" fmla="*/ 13 w 25"/>
                    <a:gd name="T41" fmla="*/ 5 h 6"/>
                    <a:gd name="T42" fmla="*/ 16 w 25"/>
                    <a:gd name="T43" fmla="*/ 4 h 6"/>
                    <a:gd name="T44" fmla="*/ 19 w 25"/>
                    <a:gd name="T45" fmla="*/ 3 h 6"/>
                    <a:gd name="T46" fmla="*/ 21 w 25"/>
                    <a:gd name="T47" fmla="*/ 2 h 6"/>
                    <a:gd name="T48" fmla="*/ 23 w 25"/>
                    <a:gd name="T49" fmla="*/ 1 h 6"/>
                    <a:gd name="T50" fmla="*/ 24 w 25"/>
                    <a:gd name="T51" fmla="*/ 1 h 6"/>
                    <a:gd name="T52" fmla="*/ 24 w 25"/>
                    <a:gd name="T53" fmla="*/ 1 h 6"/>
                    <a:gd name="T54" fmla="*/ 24 w 25"/>
                    <a:gd name="T55" fmla="*/ 0 h 6"/>
                    <a:gd name="T56" fmla="*/ 23 w 25"/>
                    <a:gd name="T57" fmla="*/ 0 h 6"/>
                    <a:gd name="T58" fmla="*/ 23 w 25"/>
                    <a:gd name="T59" fmla="*/ 0 h 6"/>
                    <a:gd name="T60" fmla="*/ 23 w 25"/>
                    <a:gd name="T61" fmla="*/ 0 h 6"/>
                    <a:gd name="T62" fmla="*/ 22 w 25"/>
                    <a:gd name="T63" fmla="*/ 0 h 6"/>
                    <a:gd name="T64" fmla="*/ 22 w 25"/>
                    <a:gd name="T65" fmla="*/ 0 h 6"/>
                    <a:gd name="T66" fmla="*/ 21 w 25"/>
                    <a:gd name="T67" fmla="*/ 0 h 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
                    <a:gd name="T103" fmla="*/ 0 h 6"/>
                    <a:gd name="T104" fmla="*/ 25 w 25"/>
                    <a:gd name="T105" fmla="*/ 6 h 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 h="6">
                      <a:moveTo>
                        <a:pt x="21" y="0"/>
                      </a:moveTo>
                      <a:lnTo>
                        <a:pt x="20" y="1"/>
                      </a:lnTo>
                      <a:lnTo>
                        <a:pt x="18" y="2"/>
                      </a:lnTo>
                      <a:lnTo>
                        <a:pt x="15" y="3"/>
                      </a:lnTo>
                      <a:lnTo>
                        <a:pt x="13" y="3"/>
                      </a:lnTo>
                      <a:lnTo>
                        <a:pt x="10" y="3"/>
                      </a:lnTo>
                      <a:lnTo>
                        <a:pt x="7" y="3"/>
                      </a:lnTo>
                      <a:lnTo>
                        <a:pt x="4" y="3"/>
                      </a:lnTo>
                      <a:lnTo>
                        <a:pt x="1" y="3"/>
                      </a:lnTo>
                      <a:lnTo>
                        <a:pt x="1" y="4"/>
                      </a:lnTo>
                      <a:lnTo>
                        <a:pt x="0" y="4"/>
                      </a:lnTo>
                      <a:lnTo>
                        <a:pt x="0" y="5"/>
                      </a:lnTo>
                      <a:lnTo>
                        <a:pt x="1" y="5"/>
                      </a:lnTo>
                      <a:lnTo>
                        <a:pt x="4" y="5"/>
                      </a:lnTo>
                      <a:lnTo>
                        <a:pt x="8" y="5"/>
                      </a:lnTo>
                      <a:lnTo>
                        <a:pt x="11" y="5"/>
                      </a:lnTo>
                      <a:lnTo>
                        <a:pt x="13" y="5"/>
                      </a:lnTo>
                      <a:lnTo>
                        <a:pt x="16" y="4"/>
                      </a:lnTo>
                      <a:lnTo>
                        <a:pt x="19" y="3"/>
                      </a:lnTo>
                      <a:lnTo>
                        <a:pt x="21" y="2"/>
                      </a:lnTo>
                      <a:lnTo>
                        <a:pt x="23" y="1"/>
                      </a:lnTo>
                      <a:lnTo>
                        <a:pt x="24" y="1"/>
                      </a:lnTo>
                      <a:lnTo>
                        <a:pt x="24" y="0"/>
                      </a:lnTo>
                      <a:lnTo>
                        <a:pt x="23" y="0"/>
                      </a:lnTo>
                      <a:lnTo>
                        <a:pt x="22" y="0"/>
                      </a:lnTo>
                      <a:lnTo>
                        <a:pt x="21" y="0"/>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66" name="Freeform 199"/>
                <p:cNvSpPr>
                  <a:spLocks/>
                </p:cNvSpPr>
                <p:nvPr/>
              </p:nvSpPr>
              <p:spPr bwMode="auto">
                <a:xfrm>
                  <a:off x="1074" y="3188"/>
                  <a:ext cx="20" cy="15"/>
                </a:xfrm>
                <a:custGeom>
                  <a:avLst/>
                  <a:gdLst>
                    <a:gd name="T0" fmla="*/ 1 w 20"/>
                    <a:gd name="T1" fmla="*/ 2 h 15"/>
                    <a:gd name="T2" fmla="*/ 2 w 20"/>
                    <a:gd name="T3" fmla="*/ 3 h 15"/>
                    <a:gd name="T4" fmla="*/ 3 w 20"/>
                    <a:gd name="T5" fmla="*/ 4 h 15"/>
                    <a:gd name="T6" fmla="*/ 4 w 20"/>
                    <a:gd name="T7" fmla="*/ 4 h 15"/>
                    <a:gd name="T8" fmla="*/ 5 w 20"/>
                    <a:gd name="T9" fmla="*/ 5 h 15"/>
                    <a:gd name="T10" fmla="*/ 7 w 20"/>
                    <a:gd name="T11" fmla="*/ 5 h 15"/>
                    <a:gd name="T12" fmla="*/ 8 w 20"/>
                    <a:gd name="T13" fmla="*/ 6 h 15"/>
                    <a:gd name="T14" fmla="*/ 9 w 20"/>
                    <a:gd name="T15" fmla="*/ 6 h 15"/>
                    <a:gd name="T16" fmla="*/ 10 w 20"/>
                    <a:gd name="T17" fmla="*/ 6 h 15"/>
                    <a:gd name="T18" fmla="*/ 15 w 20"/>
                    <a:gd name="T19" fmla="*/ 8 h 15"/>
                    <a:gd name="T20" fmla="*/ 14 w 20"/>
                    <a:gd name="T21" fmla="*/ 8 h 15"/>
                    <a:gd name="T22" fmla="*/ 15 w 20"/>
                    <a:gd name="T23" fmla="*/ 9 h 15"/>
                    <a:gd name="T24" fmla="*/ 15 w 20"/>
                    <a:gd name="T25" fmla="*/ 9 h 15"/>
                    <a:gd name="T26" fmla="*/ 15 w 20"/>
                    <a:gd name="T27" fmla="*/ 10 h 15"/>
                    <a:gd name="T28" fmla="*/ 15 w 20"/>
                    <a:gd name="T29" fmla="*/ 11 h 15"/>
                    <a:gd name="T30" fmla="*/ 16 w 20"/>
                    <a:gd name="T31" fmla="*/ 11 h 15"/>
                    <a:gd name="T32" fmla="*/ 16 w 20"/>
                    <a:gd name="T33" fmla="*/ 12 h 15"/>
                    <a:gd name="T34" fmla="*/ 16 w 20"/>
                    <a:gd name="T35" fmla="*/ 12 h 15"/>
                    <a:gd name="T36" fmla="*/ 16 w 20"/>
                    <a:gd name="T37" fmla="*/ 13 h 15"/>
                    <a:gd name="T38" fmla="*/ 16 w 20"/>
                    <a:gd name="T39" fmla="*/ 13 h 15"/>
                    <a:gd name="T40" fmla="*/ 16 w 20"/>
                    <a:gd name="T41" fmla="*/ 14 h 15"/>
                    <a:gd name="T42" fmla="*/ 17 w 20"/>
                    <a:gd name="T43" fmla="*/ 14 h 15"/>
                    <a:gd name="T44" fmla="*/ 18 w 20"/>
                    <a:gd name="T45" fmla="*/ 14 h 15"/>
                    <a:gd name="T46" fmla="*/ 18 w 20"/>
                    <a:gd name="T47" fmla="*/ 14 h 15"/>
                    <a:gd name="T48" fmla="*/ 18 w 20"/>
                    <a:gd name="T49" fmla="*/ 13 h 15"/>
                    <a:gd name="T50" fmla="*/ 19 w 20"/>
                    <a:gd name="T51" fmla="*/ 13 h 15"/>
                    <a:gd name="T52" fmla="*/ 19 w 20"/>
                    <a:gd name="T53" fmla="*/ 12 h 15"/>
                    <a:gd name="T54" fmla="*/ 18 w 20"/>
                    <a:gd name="T55" fmla="*/ 12 h 15"/>
                    <a:gd name="T56" fmla="*/ 18 w 20"/>
                    <a:gd name="T57" fmla="*/ 12 h 15"/>
                    <a:gd name="T58" fmla="*/ 18 w 20"/>
                    <a:gd name="T59" fmla="*/ 11 h 15"/>
                    <a:gd name="T60" fmla="*/ 18 w 20"/>
                    <a:gd name="T61" fmla="*/ 10 h 15"/>
                    <a:gd name="T62" fmla="*/ 17 w 20"/>
                    <a:gd name="T63" fmla="*/ 9 h 15"/>
                    <a:gd name="T64" fmla="*/ 16 w 20"/>
                    <a:gd name="T65" fmla="*/ 6 h 15"/>
                    <a:gd name="T66" fmla="*/ 16 w 20"/>
                    <a:gd name="T67" fmla="*/ 6 h 15"/>
                    <a:gd name="T68" fmla="*/ 16 w 20"/>
                    <a:gd name="T69" fmla="*/ 6 h 15"/>
                    <a:gd name="T70" fmla="*/ 15 w 20"/>
                    <a:gd name="T71" fmla="*/ 6 h 15"/>
                    <a:gd name="T72" fmla="*/ 14 w 20"/>
                    <a:gd name="T73" fmla="*/ 5 h 15"/>
                    <a:gd name="T74" fmla="*/ 13 w 20"/>
                    <a:gd name="T75" fmla="*/ 5 h 15"/>
                    <a:gd name="T76" fmla="*/ 12 w 20"/>
                    <a:gd name="T77" fmla="*/ 4 h 15"/>
                    <a:gd name="T78" fmla="*/ 11 w 20"/>
                    <a:gd name="T79" fmla="*/ 4 h 15"/>
                    <a:gd name="T80" fmla="*/ 10 w 20"/>
                    <a:gd name="T81" fmla="*/ 4 h 15"/>
                    <a:gd name="T82" fmla="*/ 10 w 20"/>
                    <a:gd name="T83" fmla="*/ 4 h 15"/>
                    <a:gd name="T84" fmla="*/ 9 w 20"/>
                    <a:gd name="T85" fmla="*/ 3 h 15"/>
                    <a:gd name="T86" fmla="*/ 7 w 20"/>
                    <a:gd name="T87" fmla="*/ 3 h 15"/>
                    <a:gd name="T88" fmla="*/ 7 w 20"/>
                    <a:gd name="T89" fmla="*/ 2 h 15"/>
                    <a:gd name="T90" fmla="*/ 5 w 20"/>
                    <a:gd name="T91" fmla="*/ 2 h 15"/>
                    <a:gd name="T92" fmla="*/ 4 w 20"/>
                    <a:gd name="T93" fmla="*/ 2 h 15"/>
                    <a:gd name="T94" fmla="*/ 3 w 20"/>
                    <a:gd name="T95" fmla="*/ 1 h 15"/>
                    <a:gd name="T96" fmla="*/ 3 w 20"/>
                    <a:gd name="T97" fmla="*/ 1 h 15"/>
                    <a:gd name="T98" fmla="*/ 2 w 20"/>
                    <a:gd name="T99" fmla="*/ 1 h 15"/>
                    <a:gd name="T100" fmla="*/ 1 w 20"/>
                    <a:gd name="T101" fmla="*/ 0 h 15"/>
                    <a:gd name="T102" fmla="*/ 1 w 20"/>
                    <a:gd name="T103" fmla="*/ 0 h 15"/>
                    <a:gd name="T104" fmla="*/ 0 w 20"/>
                    <a:gd name="T105" fmla="*/ 1 h 15"/>
                    <a:gd name="T106" fmla="*/ 0 w 20"/>
                    <a:gd name="T107" fmla="*/ 1 h 15"/>
                    <a:gd name="T108" fmla="*/ 0 w 20"/>
                    <a:gd name="T109" fmla="*/ 2 h 15"/>
                    <a:gd name="T110" fmla="*/ 0 w 20"/>
                    <a:gd name="T111" fmla="*/ 2 h 15"/>
                    <a:gd name="T112" fmla="*/ 1 w 20"/>
                    <a:gd name="T113" fmla="*/ 2 h 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
                    <a:gd name="T172" fmla="*/ 0 h 15"/>
                    <a:gd name="T173" fmla="*/ 20 w 20"/>
                    <a:gd name="T174" fmla="*/ 15 h 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 h="15">
                      <a:moveTo>
                        <a:pt x="1" y="2"/>
                      </a:moveTo>
                      <a:lnTo>
                        <a:pt x="2" y="3"/>
                      </a:lnTo>
                      <a:lnTo>
                        <a:pt x="3" y="4"/>
                      </a:lnTo>
                      <a:lnTo>
                        <a:pt x="4" y="4"/>
                      </a:lnTo>
                      <a:lnTo>
                        <a:pt x="5" y="5"/>
                      </a:lnTo>
                      <a:lnTo>
                        <a:pt x="7" y="5"/>
                      </a:lnTo>
                      <a:lnTo>
                        <a:pt x="8" y="6"/>
                      </a:lnTo>
                      <a:lnTo>
                        <a:pt x="9" y="6"/>
                      </a:lnTo>
                      <a:lnTo>
                        <a:pt x="10" y="6"/>
                      </a:lnTo>
                      <a:lnTo>
                        <a:pt x="15" y="8"/>
                      </a:lnTo>
                      <a:lnTo>
                        <a:pt x="14" y="8"/>
                      </a:lnTo>
                      <a:lnTo>
                        <a:pt x="15" y="9"/>
                      </a:lnTo>
                      <a:lnTo>
                        <a:pt x="15" y="10"/>
                      </a:lnTo>
                      <a:lnTo>
                        <a:pt x="15" y="11"/>
                      </a:lnTo>
                      <a:lnTo>
                        <a:pt x="16" y="11"/>
                      </a:lnTo>
                      <a:lnTo>
                        <a:pt x="16" y="12"/>
                      </a:lnTo>
                      <a:lnTo>
                        <a:pt x="16" y="13"/>
                      </a:lnTo>
                      <a:lnTo>
                        <a:pt x="16" y="14"/>
                      </a:lnTo>
                      <a:lnTo>
                        <a:pt x="17" y="14"/>
                      </a:lnTo>
                      <a:lnTo>
                        <a:pt x="18" y="14"/>
                      </a:lnTo>
                      <a:lnTo>
                        <a:pt x="18" y="13"/>
                      </a:lnTo>
                      <a:lnTo>
                        <a:pt x="19" y="13"/>
                      </a:lnTo>
                      <a:lnTo>
                        <a:pt x="19" y="12"/>
                      </a:lnTo>
                      <a:lnTo>
                        <a:pt x="18" y="12"/>
                      </a:lnTo>
                      <a:lnTo>
                        <a:pt x="18" y="11"/>
                      </a:lnTo>
                      <a:lnTo>
                        <a:pt x="18" y="10"/>
                      </a:lnTo>
                      <a:lnTo>
                        <a:pt x="17" y="9"/>
                      </a:lnTo>
                      <a:lnTo>
                        <a:pt x="16" y="6"/>
                      </a:lnTo>
                      <a:lnTo>
                        <a:pt x="15" y="6"/>
                      </a:lnTo>
                      <a:lnTo>
                        <a:pt x="14" y="5"/>
                      </a:lnTo>
                      <a:lnTo>
                        <a:pt x="13" y="5"/>
                      </a:lnTo>
                      <a:lnTo>
                        <a:pt x="12" y="4"/>
                      </a:lnTo>
                      <a:lnTo>
                        <a:pt x="11" y="4"/>
                      </a:lnTo>
                      <a:lnTo>
                        <a:pt x="10" y="4"/>
                      </a:lnTo>
                      <a:lnTo>
                        <a:pt x="9" y="3"/>
                      </a:lnTo>
                      <a:lnTo>
                        <a:pt x="7" y="3"/>
                      </a:lnTo>
                      <a:lnTo>
                        <a:pt x="7" y="2"/>
                      </a:lnTo>
                      <a:lnTo>
                        <a:pt x="5" y="2"/>
                      </a:lnTo>
                      <a:lnTo>
                        <a:pt x="4" y="2"/>
                      </a:lnTo>
                      <a:lnTo>
                        <a:pt x="3" y="1"/>
                      </a:lnTo>
                      <a:lnTo>
                        <a:pt x="2" y="1"/>
                      </a:lnTo>
                      <a:lnTo>
                        <a:pt x="1" y="0"/>
                      </a:lnTo>
                      <a:lnTo>
                        <a:pt x="0" y="1"/>
                      </a:lnTo>
                      <a:lnTo>
                        <a:pt x="0" y="2"/>
                      </a:lnTo>
                      <a:lnTo>
                        <a:pt x="1" y="2"/>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67" name="Freeform 200"/>
                <p:cNvSpPr>
                  <a:spLocks/>
                </p:cNvSpPr>
                <p:nvPr/>
              </p:nvSpPr>
              <p:spPr bwMode="auto">
                <a:xfrm>
                  <a:off x="1016" y="3208"/>
                  <a:ext cx="107" cy="63"/>
                </a:xfrm>
                <a:custGeom>
                  <a:avLst/>
                  <a:gdLst>
                    <a:gd name="T0" fmla="*/ 4 w 107"/>
                    <a:gd name="T1" fmla="*/ 59 h 63"/>
                    <a:gd name="T2" fmla="*/ 9 w 107"/>
                    <a:gd name="T3" fmla="*/ 61 h 63"/>
                    <a:gd name="T4" fmla="*/ 14 w 107"/>
                    <a:gd name="T5" fmla="*/ 62 h 63"/>
                    <a:gd name="T6" fmla="*/ 19 w 107"/>
                    <a:gd name="T7" fmla="*/ 61 h 63"/>
                    <a:gd name="T8" fmla="*/ 27 w 107"/>
                    <a:gd name="T9" fmla="*/ 57 h 63"/>
                    <a:gd name="T10" fmla="*/ 34 w 107"/>
                    <a:gd name="T11" fmla="*/ 51 h 63"/>
                    <a:gd name="T12" fmla="*/ 42 w 107"/>
                    <a:gd name="T13" fmla="*/ 46 h 63"/>
                    <a:gd name="T14" fmla="*/ 50 w 107"/>
                    <a:gd name="T15" fmla="*/ 40 h 63"/>
                    <a:gd name="T16" fmla="*/ 58 w 107"/>
                    <a:gd name="T17" fmla="*/ 34 h 63"/>
                    <a:gd name="T18" fmla="*/ 59 w 107"/>
                    <a:gd name="T19" fmla="*/ 34 h 63"/>
                    <a:gd name="T20" fmla="*/ 65 w 107"/>
                    <a:gd name="T21" fmla="*/ 35 h 63"/>
                    <a:gd name="T22" fmla="*/ 70 w 107"/>
                    <a:gd name="T23" fmla="*/ 34 h 63"/>
                    <a:gd name="T24" fmla="*/ 76 w 107"/>
                    <a:gd name="T25" fmla="*/ 33 h 63"/>
                    <a:gd name="T26" fmla="*/ 81 w 107"/>
                    <a:gd name="T27" fmla="*/ 31 h 63"/>
                    <a:gd name="T28" fmla="*/ 84 w 107"/>
                    <a:gd name="T29" fmla="*/ 34 h 63"/>
                    <a:gd name="T30" fmla="*/ 86 w 107"/>
                    <a:gd name="T31" fmla="*/ 34 h 63"/>
                    <a:gd name="T32" fmla="*/ 91 w 107"/>
                    <a:gd name="T33" fmla="*/ 28 h 63"/>
                    <a:gd name="T34" fmla="*/ 98 w 107"/>
                    <a:gd name="T35" fmla="*/ 22 h 63"/>
                    <a:gd name="T36" fmla="*/ 103 w 107"/>
                    <a:gd name="T37" fmla="*/ 16 h 63"/>
                    <a:gd name="T38" fmla="*/ 106 w 107"/>
                    <a:gd name="T39" fmla="*/ 7 h 63"/>
                    <a:gd name="T40" fmla="*/ 106 w 107"/>
                    <a:gd name="T41" fmla="*/ 2 h 63"/>
                    <a:gd name="T42" fmla="*/ 104 w 107"/>
                    <a:gd name="T43" fmla="*/ 1 h 63"/>
                    <a:gd name="T44" fmla="*/ 103 w 107"/>
                    <a:gd name="T45" fmla="*/ 0 h 63"/>
                    <a:gd name="T46" fmla="*/ 102 w 107"/>
                    <a:gd name="T47" fmla="*/ 1 h 63"/>
                    <a:gd name="T48" fmla="*/ 102 w 107"/>
                    <a:gd name="T49" fmla="*/ 5 h 63"/>
                    <a:gd name="T50" fmla="*/ 101 w 107"/>
                    <a:gd name="T51" fmla="*/ 12 h 63"/>
                    <a:gd name="T52" fmla="*/ 97 w 107"/>
                    <a:gd name="T53" fmla="*/ 18 h 63"/>
                    <a:gd name="T54" fmla="*/ 92 w 107"/>
                    <a:gd name="T55" fmla="*/ 23 h 63"/>
                    <a:gd name="T56" fmla="*/ 83 w 107"/>
                    <a:gd name="T57" fmla="*/ 31 h 63"/>
                    <a:gd name="T58" fmla="*/ 80 w 107"/>
                    <a:gd name="T59" fmla="*/ 28 h 63"/>
                    <a:gd name="T60" fmla="*/ 76 w 107"/>
                    <a:gd name="T61" fmla="*/ 29 h 63"/>
                    <a:gd name="T62" fmla="*/ 72 w 107"/>
                    <a:gd name="T63" fmla="*/ 30 h 63"/>
                    <a:gd name="T64" fmla="*/ 68 w 107"/>
                    <a:gd name="T65" fmla="*/ 31 h 63"/>
                    <a:gd name="T66" fmla="*/ 63 w 107"/>
                    <a:gd name="T67" fmla="*/ 30 h 63"/>
                    <a:gd name="T68" fmla="*/ 57 w 107"/>
                    <a:gd name="T69" fmla="*/ 31 h 63"/>
                    <a:gd name="T70" fmla="*/ 52 w 107"/>
                    <a:gd name="T71" fmla="*/ 34 h 63"/>
                    <a:gd name="T72" fmla="*/ 45 w 107"/>
                    <a:gd name="T73" fmla="*/ 39 h 63"/>
                    <a:gd name="T74" fmla="*/ 37 w 107"/>
                    <a:gd name="T75" fmla="*/ 44 h 63"/>
                    <a:gd name="T76" fmla="*/ 30 w 107"/>
                    <a:gd name="T77" fmla="*/ 49 h 63"/>
                    <a:gd name="T78" fmla="*/ 24 w 107"/>
                    <a:gd name="T79" fmla="*/ 55 h 63"/>
                    <a:gd name="T80" fmla="*/ 18 w 107"/>
                    <a:gd name="T81" fmla="*/ 58 h 63"/>
                    <a:gd name="T82" fmla="*/ 14 w 107"/>
                    <a:gd name="T83" fmla="*/ 59 h 63"/>
                    <a:gd name="T84" fmla="*/ 8 w 107"/>
                    <a:gd name="T85" fmla="*/ 57 h 63"/>
                    <a:gd name="T86" fmla="*/ 3 w 107"/>
                    <a:gd name="T87" fmla="*/ 54 h 63"/>
                    <a:gd name="T88" fmla="*/ 1 w 107"/>
                    <a:gd name="T89" fmla="*/ 54 h 63"/>
                    <a:gd name="T90" fmla="*/ 0 w 107"/>
                    <a:gd name="T91" fmla="*/ 56 h 63"/>
                    <a:gd name="T92" fmla="*/ 1 w 107"/>
                    <a:gd name="T93" fmla="*/ 58 h 6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7"/>
                    <a:gd name="T142" fmla="*/ 0 h 63"/>
                    <a:gd name="T143" fmla="*/ 107 w 107"/>
                    <a:gd name="T144" fmla="*/ 63 h 6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7" h="63">
                      <a:moveTo>
                        <a:pt x="2" y="58"/>
                      </a:moveTo>
                      <a:lnTo>
                        <a:pt x="4" y="59"/>
                      </a:lnTo>
                      <a:lnTo>
                        <a:pt x="6" y="60"/>
                      </a:lnTo>
                      <a:lnTo>
                        <a:pt x="9" y="61"/>
                      </a:lnTo>
                      <a:lnTo>
                        <a:pt x="12" y="62"/>
                      </a:lnTo>
                      <a:lnTo>
                        <a:pt x="14" y="62"/>
                      </a:lnTo>
                      <a:lnTo>
                        <a:pt x="16" y="62"/>
                      </a:lnTo>
                      <a:lnTo>
                        <a:pt x="19" y="61"/>
                      </a:lnTo>
                      <a:lnTo>
                        <a:pt x="22" y="60"/>
                      </a:lnTo>
                      <a:lnTo>
                        <a:pt x="27" y="57"/>
                      </a:lnTo>
                      <a:lnTo>
                        <a:pt x="30" y="54"/>
                      </a:lnTo>
                      <a:lnTo>
                        <a:pt x="34" y="51"/>
                      </a:lnTo>
                      <a:lnTo>
                        <a:pt x="37" y="48"/>
                      </a:lnTo>
                      <a:lnTo>
                        <a:pt x="42" y="46"/>
                      </a:lnTo>
                      <a:lnTo>
                        <a:pt x="46" y="42"/>
                      </a:lnTo>
                      <a:lnTo>
                        <a:pt x="50" y="40"/>
                      </a:lnTo>
                      <a:lnTo>
                        <a:pt x="54" y="37"/>
                      </a:lnTo>
                      <a:lnTo>
                        <a:pt x="58" y="34"/>
                      </a:lnTo>
                      <a:lnTo>
                        <a:pt x="59" y="34"/>
                      </a:lnTo>
                      <a:lnTo>
                        <a:pt x="62" y="34"/>
                      </a:lnTo>
                      <a:lnTo>
                        <a:pt x="65" y="35"/>
                      </a:lnTo>
                      <a:lnTo>
                        <a:pt x="68" y="34"/>
                      </a:lnTo>
                      <a:lnTo>
                        <a:pt x="70" y="34"/>
                      </a:lnTo>
                      <a:lnTo>
                        <a:pt x="73" y="34"/>
                      </a:lnTo>
                      <a:lnTo>
                        <a:pt x="76" y="33"/>
                      </a:lnTo>
                      <a:lnTo>
                        <a:pt x="79" y="32"/>
                      </a:lnTo>
                      <a:lnTo>
                        <a:pt x="81" y="31"/>
                      </a:lnTo>
                      <a:lnTo>
                        <a:pt x="83" y="34"/>
                      </a:lnTo>
                      <a:lnTo>
                        <a:pt x="84" y="34"/>
                      </a:lnTo>
                      <a:lnTo>
                        <a:pt x="85" y="34"/>
                      </a:lnTo>
                      <a:lnTo>
                        <a:pt x="86" y="34"/>
                      </a:lnTo>
                      <a:lnTo>
                        <a:pt x="88" y="31"/>
                      </a:lnTo>
                      <a:lnTo>
                        <a:pt x="91" y="28"/>
                      </a:lnTo>
                      <a:lnTo>
                        <a:pt x="94" y="26"/>
                      </a:lnTo>
                      <a:lnTo>
                        <a:pt x="98" y="22"/>
                      </a:lnTo>
                      <a:lnTo>
                        <a:pt x="101" y="19"/>
                      </a:lnTo>
                      <a:lnTo>
                        <a:pt x="103" y="16"/>
                      </a:lnTo>
                      <a:lnTo>
                        <a:pt x="105" y="11"/>
                      </a:lnTo>
                      <a:lnTo>
                        <a:pt x="106" y="7"/>
                      </a:lnTo>
                      <a:lnTo>
                        <a:pt x="106" y="3"/>
                      </a:lnTo>
                      <a:lnTo>
                        <a:pt x="106" y="2"/>
                      </a:lnTo>
                      <a:lnTo>
                        <a:pt x="105" y="1"/>
                      </a:lnTo>
                      <a:lnTo>
                        <a:pt x="104" y="1"/>
                      </a:lnTo>
                      <a:lnTo>
                        <a:pt x="104" y="0"/>
                      </a:lnTo>
                      <a:lnTo>
                        <a:pt x="103" y="0"/>
                      </a:lnTo>
                      <a:lnTo>
                        <a:pt x="103" y="1"/>
                      </a:lnTo>
                      <a:lnTo>
                        <a:pt x="102" y="1"/>
                      </a:lnTo>
                      <a:lnTo>
                        <a:pt x="102" y="2"/>
                      </a:lnTo>
                      <a:lnTo>
                        <a:pt x="102" y="5"/>
                      </a:lnTo>
                      <a:lnTo>
                        <a:pt x="101" y="9"/>
                      </a:lnTo>
                      <a:lnTo>
                        <a:pt x="101" y="12"/>
                      </a:lnTo>
                      <a:lnTo>
                        <a:pt x="99" y="16"/>
                      </a:lnTo>
                      <a:lnTo>
                        <a:pt x="97" y="18"/>
                      </a:lnTo>
                      <a:lnTo>
                        <a:pt x="95" y="21"/>
                      </a:lnTo>
                      <a:lnTo>
                        <a:pt x="92" y="23"/>
                      </a:lnTo>
                      <a:lnTo>
                        <a:pt x="90" y="25"/>
                      </a:lnTo>
                      <a:lnTo>
                        <a:pt x="83" y="31"/>
                      </a:lnTo>
                      <a:lnTo>
                        <a:pt x="85" y="30"/>
                      </a:lnTo>
                      <a:lnTo>
                        <a:pt x="80" y="28"/>
                      </a:lnTo>
                      <a:lnTo>
                        <a:pt x="78" y="28"/>
                      </a:lnTo>
                      <a:lnTo>
                        <a:pt x="76" y="29"/>
                      </a:lnTo>
                      <a:lnTo>
                        <a:pt x="74" y="30"/>
                      </a:lnTo>
                      <a:lnTo>
                        <a:pt x="72" y="30"/>
                      </a:lnTo>
                      <a:lnTo>
                        <a:pt x="70" y="31"/>
                      </a:lnTo>
                      <a:lnTo>
                        <a:pt x="68" y="31"/>
                      </a:lnTo>
                      <a:lnTo>
                        <a:pt x="66" y="31"/>
                      </a:lnTo>
                      <a:lnTo>
                        <a:pt x="63" y="30"/>
                      </a:lnTo>
                      <a:lnTo>
                        <a:pt x="58" y="31"/>
                      </a:lnTo>
                      <a:lnTo>
                        <a:pt x="57" y="31"/>
                      </a:lnTo>
                      <a:lnTo>
                        <a:pt x="57" y="32"/>
                      </a:lnTo>
                      <a:lnTo>
                        <a:pt x="52" y="34"/>
                      </a:lnTo>
                      <a:lnTo>
                        <a:pt x="48" y="37"/>
                      </a:lnTo>
                      <a:lnTo>
                        <a:pt x="45" y="39"/>
                      </a:lnTo>
                      <a:lnTo>
                        <a:pt x="41" y="41"/>
                      </a:lnTo>
                      <a:lnTo>
                        <a:pt x="37" y="44"/>
                      </a:lnTo>
                      <a:lnTo>
                        <a:pt x="34" y="47"/>
                      </a:lnTo>
                      <a:lnTo>
                        <a:pt x="30" y="49"/>
                      </a:lnTo>
                      <a:lnTo>
                        <a:pt x="27" y="52"/>
                      </a:lnTo>
                      <a:lnTo>
                        <a:pt x="24" y="55"/>
                      </a:lnTo>
                      <a:lnTo>
                        <a:pt x="21" y="57"/>
                      </a:lnTo>
                      <a:lnTo>
                        <a:pt x="18" y="58"/>
                      </a:lnTo>
                      <a:lnTo>
                        <a:pt x="16" y="59"/>
                      </a:lnTo>
                      <a:lnTo>
                        <a:pt x="14" y="59"/>
                      </a:lnTo>
                      <a:lnTo>
                        <a:pt x="11" y="58"/>
                      </a:lnTo>
                      <a:lnTo>
                        <a:pt x="8" y="57"/>
                      </a:lnTo>
                      <a:lnTo>
                        <a:pt x="5" y="56"/>
                      </a:lnTo>
                      <a:lnTo>
                        <a:pt x="3" y="54"/>
                      </a:lnTo>
                      <a:lnTo>
                        <a:pt x="2" y="54"/>
                      </a:lnTo>
                      <a:lnTo>
                        <a:pt x="1" y="54"/>
                      </a:lnTo>
                      <a:lnTo>
                        <a:pt x="1" y="55"/>
                      </a:lnTo>
                      <a:lnTo>
                        <a:pt x="0" y="56"/>
                      </a:lnTo>
                      <a:lnTo>
                        <a:pt x="1" y="57"/>
                      </a:lnTo>
                      <a:lnTo>
                        <a:pt x="1" y="58"/>
                      </a:lnTo>
                      <a:lnTo>
                        <a:pt x="2" y="58"/>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68" name="Freeform 201"/>
                <p:cNvSpPr>
                  <a:spLocks/>
                </p:cNvSpPr>
                <p:nvPr/>
              </p:nvSpPr>
              <p:spPr bwMode="auto">
                <a:xfrm>
                  <a:off x="1059" y="3264"/>
                  <a:ext cx="30" cy="11"/>
                </a:xfrm>
                <a:custGeom>
                  <a:avLst/>
                  <a:gdLst>
                    <a:gd name="T0" fmla="*/ 0 w 30"/>
                    <a:gd name="T1" fmla="*/ 2 h 11"/>
                    <a:gd name="T2" fmla="*/ 3 w 30"/>
                    <a:gd name="T3" fmla="*/ 3 h 11"/>
                    <a:gd name="T4" fmla="*/ 6 w 30"/>
                    <a:gd name="T5" fmla="*/ 4 h 11"/>
                    <a:gd name="T6" fmla="*/ 10 w 30"/>
                    <a:gd name="T7" fmla="*/ 6 h 11"/>
                    <a:gd name="T8" fmla="*/ 13 w 30"/>
                    <a:gd name="T9" fmla="*/ 7 h 11"/>
                    <a:gd name="T10" fmla="*/ 17 w 30"/>
                    <a:gd name="T11" fmla="*/ 8 h 11"/>
                    <a:gd name="T12" fmla="*/ 21 w 30"/>
                    <a:gd name="T13" fmla="*/ 9 h 11"/>
                    <a:gd name="T14" fmla="*/ 25 w 30"/>
                    <a:gd name="T15" fmla="*/ 10 h 11"/>
                    <a:gd name="T16" fmla="*/ 28 w 30"/>
                    <a:gd name="T17" fmla="*/ 10 h 11"/>
                    <a:gd name="T18" fmla="*/ 28 w 30"/>
                    <a:gd name="T19" fmla="*/ 10 h 11"/>
                    <a:gd name="T20" fmla="*/ 29 w 30"/>
                    <a:gd name="T21" fmla="*/ 10 h 11"/>
                    <a:gd name="T22" fmla="*/ 29 w 30"/>
                    <a:gd name="T23" fmla="*/ 10 h 11"/>
                    <a:gd name="T24" fmla="*/ 29 w 30"/>
                    <a:gd name="T25" fmla="*/ 9 h 11"/>
                    <a:gd name="T26" fmla="*/ 29 w 30"/>
                    <a:gd name="T27" fmla="*/ 9 h 11"/>
                    <a:gd name="T28" fmla="*/ 28 w 30"/>
                    <a:gd name="T29" fmla="*/ 8 h 11"/>
                    <a:gd name="T30" fmla="*/ 28 w 30"/>
                    <a:gd name="T31" fmla="*/ 8 h 11"/>
                    <a:gd name="T32" fmla="*/ 25 w 30"/>
                    <a:gd name="T33" fmla="*/ 8 h 11"/>
                    <a:gd name="T34" fmla="*/ 22 w 30"/>
                    <a:gd name="T35" fmla="*/ 7 h 11"/>
                    <a:gd name="T36" fmla="*/ 19 w 30"/>
                    <a:gd name="T37" fmla="*/ 6 h 11"/>
                    <a:gd name="T38" fmla="*/ 16 w 30"/>
                    <a:gd name="T39" fmla="*/ 5 h 11"/>
                    <a:gd name="T40" fmla="*/ 14 w 30"/>
                    <a:gd name="T41" fmla="*/ 4 h 11"/>
                    <a:gd name="T42" fmla="*/ 11 w 30"/>
                    <a:gd name="T43" fmla="*/ 3 h 11"/>
                    <a:gd name="T44" fmla="*/ 9 w 30"/>
                    <a:gd name="T45" fmla="*/ 2 h 11"/>
                    <a:gd name="T46" fmla="*/ 6 w 30"/>
                    <a:gd name="T47" fmla="*/ 1 h 11"/>
                    <a:gd name="T48" fmla="*/ 5 w 30"/>
                    <a:gd name="T49" fmla="*/ 1 h 11"/>
                    <a:gd name="T50" fmla="*/ 5 w 30"/>
                    <a:gd name="T51" fmla="*/ 0 h 11"/>
                    <a:gd name="T52" fmla="*/ 4 w 30"/>
                    <a:gd name="T53" fmla="*/ 0 h 11"/>
                    <a:gd name="T54" fmla="*/ 4 w 30"/>
                    <a:gd name="T55" fmla="*/ 1 h 11"/>
                    <a:gd name="T56" fmla="*/ 4 w 30"/>
                    <a:gd name="T57" fmla="*/ 1 h 11"/>
                    <a:gd name="T58" fmla="*/ 4 w 30"/>
                    <a:gd name="T59" fmla="*/ 1 h 11"/>
                    <a:gd name="T60" fmla="*/ 4 w 30"/>
                    <a:gd name="T61" fmla="*/ 2 h 11"/>
                    <a:gd name="T62" fmla="*/ 4 w 30"/>
                    <a:gd name="T63" fmla="*/ 2 h 11"/>
                    <a:gd name="T64" fmla="*/ 4 w 30"/>
                    <a:gd name="T65" fmla="*/ 2 h 11"/>
                    <a:gd name="T66" fmla="*/ 0 w 30"/>
                    <a:gd name="T67" fmla="*/ 2 h 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
                    <a:gd name="T103" fmla="*/ 0 h 11"/>
                    <a:gd name="T104" fmla="*/ 30 w 30"/>
                    <a:gd name="T105" fmla="*/ 11 h 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 h="11">
                      <a:moveTo>
                        <a:pt x="0" y="2"/>
                      </a:moveTo>
                      <a:lnTo>
                        <a:pt x="3" y="3"/>
                      </a:lnTo>
                      <a:lnTo>
                        <a:pt x="6" y="4"/>
                      </a:lnTo>
                      <a:lnTo>
                        <a:pt x="10" y="6"/>
                      </a:lnTo>
                      <a:lnTo>
                        <a:pt x="13" y="7"/>
                      </a:lnTo>
                      <a:lnTo>
                        <a:pt x="17" y="8"/>
                      </a:lnTo>
                      <a:lnTo>
                        <a:pt x="21" y="9"/>
                      </a:lnTo>
                      <a:lnTo>
                        <a:pt x="25" y="10"/>
                      </a:lnTo>
                      <a:lnTo>
                        <a:pt x="28" y="10"/>
                      </a:lnTo>
                      <a:lnTo>
                        <a:pt x="29" y="10"/>
                      </a:lnTo>
                      <a:lnTo>
                        <a:pt x="29" y="9"/>
                      </a:lnTo>
                      <a:lnTo>
                        <a:pt x="28" y="8"/>
                      </a:lnTo>
                      <a:lnTo>
                        <a:pt x="25" y="8"/>
                      </a:lnTo>
                      <a:lnTo>
                        <a:pt x="22" y="7"/>
                      </a:lnTo>
                      <a:lnTo>
                        <a:pt x="19" y="6"/>
                      </a:lnTo>
                      <a:lnTo>
                        <a:pt x="16" y="5"/>
                      </a:lnTo>
                      <a:lnTo>
                        <a:pt x="14" y="4"/>
                      </a:lnTo>
                      <a:lnTo>
                        <a:pt x="11" y="3"/>
                      </a:lnTo>
                      <a:lnTo>
                        <a:pt x="9" y="2"/>
                      </a:lnTo>
                      <a:lnTo>
                        <a:pt x="6" y="1"/>
                      </a:lnTo>
                      <a:lnTo>
                        <a:pt x="5" y="1"/>
                      </a:lnTo>
                      <a:lnTo>
                        <a:pt x="5" y="0"/>
                      </a:lnTo>
                      <a:lnTo>
                        <a:pt x="4" y="0"/>
                      </a:lnTo>
                      <a:lnTo>
                        <a:pt x="4" y="1"/>
                      </a:lnTo>
                      <a:lnTo>
                        <a:pt x="4" y="2"/>
                      </a:lnTo>
                      <a:lnTo>
                        <a:pt x="0" y="2"/>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69" name="Freeform 202"/>
                <p:cNvSpPr>
                  <a:spLocks/>
                </p:cNvSpPr>
                <p:nvPr/>
              </p:nvSpPr>
              <p:spPr bwMode="auto">
                <a:xfrm>
                  <a:off x="1080" y="3245"/>
                  <a:ext cx="15" cy="12"/>
                </a:xfrm>
                <a:custGeom>
                  <a:avLst/>
                  <a:gdLst>
                    <a:gd name="T0" fmla="*/ 1 w 15"/>
                    <a:gd name="T1" fmla="*/ 3 h 12"/>
                    <a:gd name="T2" fmla="*/ 2 w 15"/>
                    <a:gd name="T3" fmla="*/ 3 h 12"/>
                    <a:gd name="T4" fmla="*/ 2 w 15"/>
                    <a:gd name="T5" fmla="*/ 2 h 12"/>
                    <a:gd name="T6" fmla="*/ 5 w 15"/>
                    <a:gd name="T7" fmla="*/ 2 h 12"/>
                    <a:gd name="T8" fmla="*/ 3 w 15"/>
                    <a:gd name="T9" fmla="*/ 2 h 12"/>
                    <a:gd name="T10" fmla="*/ 4 w 15"/>
                    <a:gd name="T11" fmla="*/ 3 h 12"/>
                    <a:gd name="T12" fmla="*/ 5 w 15"/>
                    <a:gd name="T13" fmla="*/ 4 h 12"/>
                    <a:gd name="T14" fmla="*/ 6 w 15"/>
                    <a:gd name="T15" fmla="*/ 5 h 12"/>
                    <a:gd name="T16" fmla="*/ 7 w 15"/>
                    <a:gd name="T17" fmla="*/ 6 h 12"/>
                    <a:gd name="T18" fmla="*/ 8 w 15"/>
                    <a:gd name="T19" fmla="*/ 7 h 12"/>
                    <a:gd name="T20" fmla="*/ 9 w 15"/>
                    <a:gd name="T21" fmla="*/ 8 h 12"/>
                    <a:gd name="T22" fmla="*/ 10 w 15"/>
                    <a:gd name="T23" fmla="*/ 9 h 12"/>
                    <a:gd name="T24" fmla="*/ 11 w 15"/>
                    <a:gd name="T25" fmla="*/ 10 h 12"/>
                    <a:gd name="T26" fmla="*/ 12 w 15"/>
                    <a:gd name="T27" fmla="*/ 11 h 12"/>
                    <a:gd name="T28" fmla="*/ 13 w 15"/>
                    <a:gd name="T29" fmla="*/ 11 h 12"/>
                    <a:gd name="T30" fmla="*/ 13 w 15"/>
                    <a:gd name="T31" fmla="*/ 11 h 12"/>
                    <a:gd name="T32" fmla="*/ 14 w 15"/>
                    <a:gd name="T33" fmla="*/ 11 h 12"/>
                    <a:gd name="T34" fmla="*/ 14 w 15"/>
                    <a:gd name="T35" fmla="*/ 10 h 12"/>
                    <a:gd name="T36" fmla="*/ 14 w 15"/>
                    <a:gd name="T37" fmla="*/ 10 h 12"/>
                    <a:gd name="T38" fmla="*/ 14 w 15"/>
                    <a:gd name="T39" fmla="*/ 9 h 12"/>
                    <a:gd name="T40" fmla="*/ 14 w 15"/>
                    <a:gd name="T41" fmla="*/ 9 h 12"/>
                    <a:gd name="T42" fmla="*/ 13 w 15"/>
                    <a:gd name="T43" fmla="*/ 8 h 12"/>
                    <a:gd name="T44" fmla="*/ 12 w 15"/>
                    <a:gd name="T45" fmla="*/ 8 h 12"/>
                    <a:gd name="T46" fmla="*/ 11 w 15"/>
                    <a:gd name="T47" fmla="*/ 7 h 12"/>
                    <a:gd name="T48" fmla="*/ 11 w 15"/>
                    <a:gd name="T49" fmla="*/ 6 h 12"/>
                    <a:gd name="T50" fmla="*/ 9 w 15"/>
                    <a:gd name="T51" fmla="*/ 6 h 12"/>
                    <a:gd name="T52" fmla="*/ 9 w 15"/>
                    <a:gd name="T53" fmla="*/ 5 h 12"/>
                    <a:gd name="T54" fmla="*/ 8 w 15"/>
                    <a:gd name="T55" fmla="*/ 4 h 12"/>
                    <a:gd name="T56" fmla="*/ 7 w 15"/>
                    <a:gd name="T57" fmla="*/ 3 h 12"/>
                    <a:gd name="T58" fmla="*/ 5 w 15"/>
                    <a:gd name="T59" fmla="*/ 1 h 12"/>
                    <a:gd name="T60" fmla="*/ 5 w 15"/>
                    <a:gd name="T61" fmla="*/ 1 h 12"/>
                    <a:gd name="T62" fmla="*/ 5 w 15"/>
                    <a:gd name="T63" fmla="*/ 0 h 12"/>
                    <a:gd name="T64" fmla="*/ 4 w 15"/>
                    <a:gd name="T65" fmla="*/ 0 h 12"/>
                    <a:gd name="T66" fmla="*/ 1 w 15"/>
                    <a:gd name="T67" fmla="*/ 4 h 12"/>
                    <a:gd name="T68" fmla="*/ 1 w 15"/>
                    <a:gd name="T69" fmla="*/ 3 h 12"/>
                    <a:gd name="T70" fmla="*/ 1 w 15"/>
                    <a:gd name="T71" fmla="*/ 3 h 12"/>
                    <a:gd name="T72" fmla="*/ 1 w 15"/>
                    <a:gd name="T73" fmla="*/ 2 h 12"/>
                    <a:gd name="T74" fmla="*/ 1 w 15"/>
                    <a:gd name="T75" fmla="*/ 2 h 12"/>
                    <a:gd name="T76" fmla="*/ 1 w 15"/>
                    <a:gd name="T77" fmla="*/ 1 h 12"/>
                    <a:gd name="T78" fmla="*/ 1 w 15"/>
                    <a:gd name="T79" fmla="*/ 1 h 12"/>
                    <a:gd name="T80" fmla="*/ 1 w 15"/>
                    <a:gd name="T81" fmla="*/ 0 h 12"/>
                    <a:gd name="T82" fmla="*/ 1 w 15"/>
                    <a:gd name="T83" fmla="*/ 0 h 12"/>
                    <a:gd name="T84" fmla="*/ 1 w 15"/>
                    <a:gd name="T85" fmla="*/ 1 h 12"/>
                    <a:gd name="T86" fmla="*/ 0 w 15"/>
                    <a:gd name="T87" fmla="*/ 1 h 12"/>
                    <a:gd name="T88" fmla="*/ 0 w 15"/>
                    <a:gd name="T89" fmla="*/ 1 h 12"/>
                    <a:gd name="T90" fmla="*/ 0 w 15"/>
                    <a:gd name="T91" fmla="*/ 2 h 12"/>
                    <a:gd name="T92" fmla="*/ 1 w 15"/>
                    <a:gd name="T93" fmla="*/ 2 h 12"/>
                    <a:gd name="T94" fmla="*/ 1 w 15"/>
                    <a:gd name="T95" fmla="*/ 2 h 12"/>
                    <a:gd name="T96" fmla="*/ 1 w 15"/>
                    <a:gd name="T97" fmla="*/ 3 h 12"/>
                    <a:gd name="T98" fmla="*/ 2 w 15"/>
                    <a:gd name="T99" fmla="*/ 3 h 12"/>
                    <a:gd name="T100" fmla="*/ 1 w 15"/>
                    <a:gd name="T101" fmla="*/ 3 h 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
                    <a:gd name="T154" fmla="*/ 0 h 12"/>
                    <a:gd name="T155" fmla="*/ 15 w 15"/>
                    <a:gd name="T156" fmla="*/ 12 h 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 h="12">
                      <a:moveTo>
                        <a:pt x="1" y="3"/>
                      </a:moveTo>
                      <a:lnTo>
                        <a:pt x="2" y="3"/>
                      </a:lnTo>
                      <a:lnTo>
                        <a:pt x="2" y="2"/>
                      </a:lnTo>
                      <a:lnTo>
                        <a:pt x="5" y="2"/>
                      </a:lnTo>
                      <a:lnTo>
                        <a:pt x="3" y="2"/>
                      </a:lnTo>
                      <a:lnTo>
                        <a:pt x="4" y="3"/>
                      </a:lnTo>
                      <a:lnTo>
                        <a:pt x="5" y="4"/>
                      </a:lnTo>
                      <a:lnTo>
                        <a:pt x="6" y="5"/>
                      </a:lnTo>
                      <a:lnTo>
                        <a:pt x="7" y="6"/>
                      </a:lnTo>
                      <a:lnTo>
                        <a:pt x="8" y="7"/>
                      </a:lnTo>
                      <a:lnTo>
                        <a:pt x="9" y="8"/>
                      </a:lnTo>
                      <a:lnTo>
                        <a:pt x="10" y="9"/>
                      </a:lnTo>
                      <a:lnTo>
                        <a:pt x="11" y="10"/>
                      </a:lnTo>
                      <a:lnTo>
                        <a:pt x="12" y="11"/>
                      </a:lnTo>
                      <a:lnTo>
                        <a:pt x="13" y="11"/>
                      </a:lnTo>
                      <a:lnTo>
                        <a:pt x="14" y="11"/>
                      </a:lnTo>
                      <a:lnTo>
                        <a:pt x="14" y="10"/>
                      </a:lnTo>
                      <a:lnTo>
                        <a:pt x="14" y="9"/>
                      </a:lnTo>
                      <a:lnTo>
                        <a:pt x="13" y="8"/>
                      </a:lnTo>
                      <a:lnTo>
                        <a:pt x="12" y="8"/>
                      </a:lnTo>
                      <a:lnTo>
                        <a:pt x="11" y="7"/>
                      </a:lnTo>
                      <a:lnTo>
                        <a:pt x="11" y="6"/>
                      </a:lnTo>
                      <a:lnTo>
                        <a:pt x="9" y="6"/>
                      </a:lnTo>
                      <a:lnTo>
                        <a:pt x="9" y="5"/>
                      </a:lnTo>
                      <a:lnTo>
                        <a:pt x="8" y="4"/>
                      </a:lnTo>
                      <a:lnTo>
                        <a:pt x="7" y="3"/>
                      </a:lnTo>
                      <a:lnTo>
                        <a:pt x="5" y="1"/>
                      </a:lnTo>
                      <a:lnTo>
                        <a:pt x="5" y="0"/>
                      </a:lnTo>
                      <a:lnTo>
                        <a:pt x="4" y="0"/>
                      </a:lnTo>
                      <a:lnTo>
                        <a:pt x="1" y="4"/>
                      </a:lnTo>
                      <a:lnTo>
                        <a:pt x="1" y="3"/>
                      </a:lnTo>
                      <a:lnTo>
                        <a:pt x="1" y="2"/>
                      </a:lnTo>
                      <a:lnTo>
                        <a:pt x="1" y="1"/>
                      </a:lnTo>
                      <a:lnTo>
                        <a:pt x="1" y="0"/>
                      </a:lnTo>
                      <a:lnTo>
                        <a:pt x="1" y="1"/>
                      </a:lnTo>
                      <a:lnTo>
                        <a:pt x="0" y="1"/>
                      </a:lnTo>
                      <a:lnTo>
                        <a:pt x="0" y="2"/>
                      </a:lnTo>
                      <a:lnTo>
                        <a:pt x="1" y="2"/>
                      </a:lnTo>
                      <a:lnTo>
                        <a:pt x="1" y="3"/>
                      </a:lnTo>
                      <a:lnTo>
                        <a:pt x="2" y="3"/>
                      </a:lnTo>
                      <a:lnTo>
                        <a:pt x="1" y="3"/>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70" name="Freeform 203"/>
                <p:cNvSpPr>
                  <a:spLocks/>
                </p:cNvSpPr>
                <p:nvPr/>
              </p:nvSpPr>
              <p:spPr bwMode="auto">
                <a:xfrm>
                  <a:off x="1138" y="2958"/>
                  <a:ext cx="31" cy="81"/>
                </a:xfrm>
                <a:custGeom>
                  <a:avLst/>
                  <a:gdLst>
                    <a:gd name="T0" fmla="*/ 0 w 31"/>
                    <a:gd name="T1" fmla="*/ 2 h 81"/>
                    <a:gd name="T2" fmla="*/ 2 w 31"/>
                    <a:gd name="T3" fmla="*/ 12 h 81"/>
                    <a:gd name="T4" fmla="*/ 5 w 31"/>
                    <a:gd name="T5" fmla="*/ 22 h 81"/>
                    <a:gd name="T6" fmla="*/ 8 w 31"/>
                    <a:gd name="T7" fmla="*/ 32 h 81"/>
                    <a:gd name="T8" fmla="*/ 11 w 31"/>
                    <a:gd name="T9" fmla="*/ 42 h 81"/>
                    <a:gd name="T10" fmla="*/ 15 w 31"/>
                    <a:gd name="T11" fmla="*/ 51 h 81"/>
                    <a:gd name="T12" fmla="*/ 19 w 31"/>
                    <a:gd name="T13" fmla="*/ 60 h 81"/>
                    <a:gd name="T14" fmla="*/ 22 w 31"/>
                    <a:gd name="T15" fmla="*/ 70 h 81"/>
                    <a:gd name="T16" fmla="*/ 26 w 31"/>
                    <a:gd name="T17" fmla="*/ 80 h 81"/>
                    <a:gd name="T18" fmla="*/ 27 w 31"/>
                    <a:gd name="T19" fmla="*/ 80 h 81"/>
                    <a:gd name="T20" fmla="*/ 28 w 31"/>
                    <a:gd name="T21" fmla="*/ 80 h 81"/>
                    <a:gd name="T22" fmla="*/ 29 w 31"/>
                    <a:gd name="T23" fmla="*/ 80 h 81"/>
                    <a:gd name="T24" fmla="*/ 29 w 31"/>
                    <a:gd name="T25" fmla="*/ 80 h 81"/>
                    <a:gd name="T26" fmla="*/ 30 w 31"/>
                    <a:gd name="T27" fmla="*/ 80 h 81"/>
                    <a:gd name="T28" fmla="*/ 30 w 31"/>
                    <a:gd name="T29" fmla="*/ 79 h 81"/>
                    <a:gd name="T30" fmla="*/ 30 w 31"/>
                    <a:gd name="T31" fmla="*/ 78 h 81"/>
                    <a:gd name="T32" fmla="*/ 30 w 31"/>
                    <a:gd name="T33" fmla="*/ 77 h 81"/>
                    <a:gd name="T34" fmla="*/ 29 w 31"/>
                    <a:gd name="T35" fmla="*/ 76 h 81"/>
                    <a:gd name="T36" fmla="*/ 29 w 31"/>
                    <a:gd name="T37" fmla="*/ 76 h 81"/>
                    <a:gd name="T38" fmla="*/ 28 w 31"/>
                    <a:gd name="T39" fmla="*/ 75 h 81"/>
                    <a:gd name="T40" fmla="*/ 27 w 31"/>
                    <a:gd name="T41" fmla="*/ 75 h 81"/>
                    <a:gd name="T42" fmla="*/ 27 w 31"/>
                    <a:gd name="T43" fmla="*/ 74 h 81"/>
                    <a:gd name="T44" fmla="*/ 26 w 31"/>
                    <a:gd name="T45" fmla="*/ 74 h 81"/>
                    <a:gd name="T46" fmla="*/ 26 w 31"/>
                    <a:gd name="T47" fmla="*/ 73 h 81"/>
                    <a:gd name="T48" fmla="*/ 23 w 31"/>
                    <a:gd name="T49" fmla="*/ 64 h 81"/>
                    <a:gd name="T50" fmla="*/ 20 w 31"/>
                    <a:gd name="T51" fmla="*/ 55 h 81"/>
                    <a:gd name="T52" fmla="*/ 17 w 31"/>
                    <a:gd name="T53" fmla="*/ 46 h 81"/>
                    <a:gd name="T54" fmla="*/ 14 w 31"/>
                    <a:gd name="T55" fmla="*/ 37 h 81"/>
                    <a:gd name="T56" fmla="*/ 11 w 31"/>
                    <a:gd name="T57" fmla="*/ 28 h 81"/>
                    <a:gd name="T58" fmla="*/ 8 w 31"/>
                    <a:gd name="T59" fmla="*/ 20 h 81"/>
                    <a:gd name="T60" fmla="*/ 5 w 31"/>
                    <a:gd name="T61" fmla="*/ 11 h 81"/>
                    <a:gd name="T62" fmla="*/ 3 w 31"/>
                    <a:gd name="T63" fmla="*/ 1 h 81"/>
                    <a:gd name="T64" fmla="*/ 2 w 31"/>
                    <a:gd name="T65" fmla="*/ 0 h 81"/>
                    <a:gd name="T66" fmla="*/ 2 w 31"/>
                    <a:gd name="T67" fmla="*/ 0 h 81"/>
                    <a:gd name="T68" fmla="*/ 1 w 31"/>
                    <a:gd name="T69" fmla="*/ 0 h 81"/>
                    <a:gd name="T70" fmla="*/ 0 w 31"/>
                    <a:gd name="T71" fmla="*/ 1 h 81"/>
                    <a:gd name="T72" fmla="*/ 0 w 31"/>
                    <a:gd name="T73" fmla="*/ 2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
                    <a:gd name="T112" fmla="*/ 0 h 81"/>
                    <a:gd name="T113" fmla="*/ 31 w 31"/>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 h="81">
                      <a:moveTo>
                        <a:pt x="0" y="2"/>
                      </a:moveTo>
                      <a:lnTo>
                        <a:pt x="2" y="12"/>
                      </a:lnTo>
                      <a:lnTo>
                        <a:pt x="5" y="22"/>
                      </a:lnTo>
                      <a:lnTo>
                        <a:pt x="8" y="32"/>
                      </a:lnTo>
                      <a:lnTo>
                        <a:pt x="11" y="42"/>
                      </a:lnTo>
                      <a:lnTo>
                        <a:pt x="15" y="51"/>
                      </a:lnTo>
                      <a:lnTo>
                        <a:pt x="19" y="60"/>
                      </a:lnTo>
                      <a:lnTo>
                        <a:pt x="22" y="70"/>
                      </a:lnTo>
                      <a:lnTo>
                        <a:pt x="26" y="80"/>
                      </a:lnTo>
                      <a:lnTo>
                        <a:pt x="27" y="80"/>
                      </a:lnTo>
                      <a:lnTo>
                        <a:pt x="28" y="80"/>
                      </a:lnTo>
                      <a:lnTo>
                        <a:pt x="29" y="80"/>
                      </a:lnTo>
                      <a:lnTo>
                        <a:pt x="30" y="80"/>
                      </a:lnTo>
                      <a:lnTo>
                        <a:pt x="30" y="79"/>
                      </a:lnTo>
                      <a:lnTo>
                        <a:pt x="30" y="78"/>
                      </a:lnTo>
                      <a:lnTo>
                        <a:pt x="30" y="77"/>
                      </a:lnTo>
                      <a:lnTo>
                        <a:pt x="29" y="76"/>
                      </a:lnTo>
                      <a:lnTo>
                        <a:pt x="28" y="75"/>
                      </a:lnTo>
                      <a:lnTo>
                        <a:pt x="27" y="75"/>
                      </a:lnTo>
                      <a:lnTo>
                        <a:pt x="27" y="74"/>
                      </a:lnTo>
                      <a:lnTo>
                        <a:pt x="26" y="74"/>
                      </a:lnTo>
                      <a:lnTo>
                        <a:pt x="26" y="73"/>
                      </a:lnTo>
                      <a:lnTo>
                        <a:pt x="23" y="64"/>
                      </a:lnTo>
                      <a:lnTo>
                        <a:pt x="20" y="55"/>
                      </a:lnTo>
                      <a:lnTo>
                        <a:pt x="17" y="46"/>
                      </a:lnTo>
                      <a:lnTo>
                        <a:pt x="14" y="37"/>
                      </a:lnTo>
                      <a:lnTo>
                        <a:pt x="11" y="28"/>
                      </a:lnTo>
                      <a:lnTo>
                        <a:pt x="8" y="20"/>
                      </a:lnTo>
                      <a:lnTo>
                        <a:pt x="5" y="11"/>
                      </a:lnTo>
                      <a:lnTo>
                        <a:pt x="3" y="1"/>
                      </a:lnTo>
                      <a:lnTo>
                        <a:pt x="2" y="0"/>
                      </a:lnTo>
                      <a:lnTo>
                        <a:pt x="1" y="0"/>
                      </a:lnTo>
                      <a:lnTo>
                        <a:pt x="0" y="1"/>
                      </a:lnTo>
                      <a:lnTo>
                        <a:pt x="0" y="2"/>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71" name="Freeform 204"/>
                <p:cNvSpPr>
                  <a:spLocks/>
                </p:cNvSpPr>
                <p:nvPr/>
              </p:nvSpPr>
              <p:spPr bwMode="auto">
                <a:xfrm>
                  <a:off x="1151" y="2985"/>
                  <a:ext cx="19" cy="24"/>
                </a:xfrm>
                <a:custGeom>
                  <a:avLst/>
                  <a:gdLst>
                    <a:gd name="T0" fmla="*/ 0 w 19"/>
                    <a:gd name="T1" fmla="*/ 2 h 24"/>
                    <a:gd name="T2" fmla="*/ 1 w 19"/>
                    <a:gd name="T3" fmla="*/ 4 h 24"/>
                    <a:gd name="T4" fmla="*/ 2 w 19"/>
                    <a:gd name="T5" fmla="*/ 6 h 24"/>
                    <a:gd name="T6" fmla="*/ 3 w 19"/>
                    <a:gd name="T7" fmla="*/ 8 h 24"/>
                    <a:gd name="T8" fmla="*/ 5 w 19"/>
                    <a:gd name="T9" fmla="*/ 10 h 24"/>
                    <a:gd name="T10" fmla="*/ 6 w 19"/>
                    <a:gd name="T11" fmla="*/ 11 h 24"/>
                    <a:gd name="T12" fmla="*/ 7 w 19"/>
                    <a:gd name="T13" fmla="*/ 13 h 24"/>
                    <a:gd name="T14" fmla="*/ 8 w 19"/>
                    <a:gd name="T15" fmla="*/ 15 h 24"/>
                    <a:gd name="T16" fmla="*/ 10 w 19"/>
                    <a:gd name="T17" fmla="*/ 17 h 24"/>
                    <a:gd name="T18" fmla="*/ 12 w 19"/>
                    <a:gd name="T19" fmla="*/ 20 h 24"/>
                    <a:gd name="T20" fmla="*/ 12 w 19"/>
                    <a:gd name="T21" fmla="*/ 20 h 24"/>
                    <a:gd name="T22" fmla="*/ 14 w 19"/>
                    <a:gd name="T23" fmla="*/ 22 h 24"/>
                    <a:gd name="T24" fmla="*/ 14 w 19"/>
                    <a:gd name="T25" fmla="*/ 22 h 24"/>
                    <a:gd name="T26" fmla="*/ 15 w 19"/>
                    <a:gd name="T27" fmla="*/ 23 h 24"/>
                    <a:gd name="T28" fmla="*/ 15 w 19"/>
                    <a:gd name="T29" fmla="*/ 23 h 24"/>
                    <a:gd name="T30" fmla="*/ 16 w 19"/>
                    <a:gd name="T31" fmla="*/ 23 h 24"/>
                    <a:gd name="T32" fmla="*/ 17 w 19"/>
                    <a:gd name="T33" fmla="*/ 23 h 24"/>
                    <a:gd name="T34" fmla="*/ 17 w 19"/>
                    <a:gd name="T35" fmla="*/ 23 h 24"/>
                    <a:gd name="T36" fmla="*/ 18 w 19"/>
                    <a:gd name="T37" fmla="*/ 23 h 24"/>
                    <a:gd name="T38" fmla="*/ 18 w 19"/>
                    <a:gd name="T39" fmla="*/ 22 h 24"/>
                    <a:gd name="T40" fmla="*/ 18 w 19"/>
                    <a:gd name="T41" fmla="*/ 22 h 24"/>
                    <a:gd name="T42" fmla="*/ 18 w 19"/>
                    <a:gd name="T43" fmla="*/ 21 h 24"/>
                    <a:gd name="T44" fmla="*/ 17 w 19"/>
                    <a:gd name="T45" fmla="*/ 21 h 24"/>
                    <a:gd name="T46" fmla="*/ 17 w 19"/>
                    <a:gd name="T47" fmla="*/ 20 h 24"/>
                    <a:gd name="T48" fmla="*/ 17 w 19"/>
                    <a:gd name="T49" fmla="*/ 20 h 24"/>
                    <a:gd name="T50" fmla="*/ 16 w 19"/>
                    <a:gd name="T51" fmla="*/ 20 h 24"/>
                    <a:gd name="T52" fmla="*/ 15 w 19"/>
                    <a:gd name="T53" fmla="*/ 20 h 24"/>
                    <a:gd name="T54" fmla="*/ 15 w 19"/>
                    <a:gd name="T55" fmla="*/ 19 h 24"/>
                    <a:gd name="T56" fmla="*/ 15 w 19"/>
                    <a:gd name="T57" fmla="*/ 18 h 24"/>
                    <a:gd name="T58" fmla="*/ 14 w 19"/>
                    <a:gd name="T59" fmla="*/ 18 h 24"/>
                    <a:gd name="T60" fmla="*/ 14 w 19"/>
                    <a:gd name="T61" fmla="*/ 17 h 24"/>
                    <a:gd name="T62" fmla="*/ 14 w 19"/>
                    <a:gd name="T63" fmla="*/ 17 h 24"/>
                    <a:gd name="T64" fmla="*/ 13 w 19"/>
                    <a:gd name="T65" fmla="*/ 17 h 24"/>
                    <a:gd name="T66" fmla="*/ 12 w 19"/>
                    <a:gd name="T67" fmla="*/ 16 h 24"/>
                    <a:gd name="T68" fmla="*/ 12 w 19"/>
                    <a:gd name="T69" fmla="*/ 15 h 24"/>
                    <a:gd name="T70" fmla="*/ 11 w 19"/>
                    <a:gd name="T71" fmla="*/ 14 h 24"/>
                    <a:gd name="T72" fmla="*/ 10 w 19"/>
                    <a:gd name="T73" fmla="*/ 13 h 24"/>
                    <a:gd name="T74" fmla="*/ 10 w 19"/>
                    <a:gd name="T75" fmla="*/ 12 h 24"/>
                    <a:gd name="T76" fmla="*/ 8 w 19"/>
                    <a:gd name="T77" fmla="*/ 10 h 24"/>
                    <a:gd name="T78" fmla="*/ 8 w 19"/>
                    <a:gd name="T79" fmla="*/ 9 h 24"/>
                    <a:gd name="T80" fmla="*/ 6 w 19"/>
                    <a:gd name="T81" fmla="*/ 8 h 24"/>
                    <a:gd name="T82" fmla="*/ 5 w 19"/>
                    <a:gd name="T83" fmla="*/ 6 h 24"/>
                    <a:gd name="T84" fmla="*/ 4 w 19"/>
                    <a:gd name="T85" fmla="*/ 4 h 24"/>
                    <a:gd name="T86" fmla="*/ 3 w 19"/>
                    <a:gd name="T87" fmla="*/ 3 h 24"/>
                    <a:gd name="T88" fmla="*/ 3 w 19"/>
                    <a:gd name="T89" fmla="*/ 2 h 24"/>
                    <a:gd name="T90" fmla="*/ 3 w 19"/>
                    <a:gd name="T91" fmla="*/ 1 h 24"/>
                    <a:gd name="T92" fmla="*/ 3 w 19"/>
                    <a:gd name="T93" fmla="*/ 1 h 24"/>
                    <a:gd name="T94" fmla="*/ 2 w 19"/>
                    <a:gd name="T95" fmla="*/ 1 h 24"/>
                    <a:gd name="T96" fmla="*/ 2 w 19"/>
                    <a:gd name="T97" fmla="*/ 0 h 24"/>
                    <a:gd name="T98" fmla="*/ 1 w 19"/>
                    <a:gd name="T99" fmla="*/ 0 h 24"/>
                    <a:gd name="T100" fmla="*/ 1 w 19"/>
                    <a:gd name="T101" fmla="*/ 1 h 24"/>
                    <a:gd name="T102" fmla="*/ 1 w 19"/>
                    <a:gd name="T103" fmla="*/ 1 h 24"/>
                    <a:gd name="T104" fmla="*/ 0 w 19"/>
                    <a:gd name="T105" fmla="*/ 1 h 24"/>
                    <a:gd name="T106" fmla="*/ 0 w 19"/>
                    <a:gd name="T107" fmla="*/ 1 h 24"/>
                    <a:gd name="T108" fmla="*/ 0 w 19"/>
                    <a:gd name="T109" fmla="*/ 2 h 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
                    <a:gd name="T166" fmla="*/ 0 h 24"/>
                    <a:gd name="T167" fmla="*/ 19 w 19"/>
                    <a:gd name="T168" fmla="*/ 24 h 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 h="24">
                      <a:moveTo>
                        <a:pt x="0" y="2"/>
                      </a:moveTo>
                      <a:lnTo>
                        <a:pt x="1" y="4"/>
                      </a:lnTo>
                      <a:lnTo>
                        <a:pt x="2" y="6"/>
                      </a:lnTo>
                      <a:lnTo>
                        <a:pt x="3" y="8"/>
                      </a:lnTo>
                      <a:lnTo>
                        <a:pt x="5" y="10"/>
                      </a:lnTo>
                      <a:lnTo>
                        <a:pt x="6" y="11"/>
                      </a:lnTo>
                      <a:lnTo>
                        <a:pt x="7" y="13"/>
                      </a:lnTo>
                      <a:lnTo>
                        <a:pt x="8" y="15"/>
                      </a:lnTo>
                      <a:lnTo>
                        <a:pt x="10" y="17"/>
                      </a:lnTo>
                      <a:lnTo>
                        <a:pt x="12" y="20"/>
                      </a:lnTo>
                      <a:lnTo>
                        <a:pt x="14" y="22"/>
                      </a:lnTo>
                      <a:lnTo>
                        <a:pt x="15" y="23"/>
                      </a:lnTo>
                      <a:lnTo>
                        <a:pt x="16" y="23"/>
                      </a:lnTo>
                      <a:lnTo>
                        <a:pt x="17" y="23"/>
                      </a:lnTo>
                      <a:lnTo>
                        <a:pt x="18" y="23"/>
                      </a:lnTo>
                      <a:lnTo>
                        <a:pt x="18" y="22"/>
                      </a:lnTo>
                      <a:lnTo>
                        <a:pt x="18" y="21"/>
                      </a:lnTo>
                      <a:lnTo>
                        <a:pt x="17" y="21"/>
                      </a:lnTo>
                      <a:lnTo>
                        <a:pt x="17" y="20"/>
                      </a:lnTo>
                      <a:lnTo>
                        <a:pt x="16" y="20"/>
                      </a:lnTo>
                      <a:lnTo>
                        <a:pt x="15" y="20"/>
                      </a:lnTo>
                      <a:lnTo>
                        <a:pt x="15" y="19"/>
                      </a:lnTo>
                      <a:lnTo>
                        <a:pt x="15" y="18"/>
                      </a:lnTo>
                      <a:lnTo>
                        <a:pt x="14" y="18"/>
                      </a:lnTo>
                      <a:lnTo>
                        <a:pt x="14" y="17"/>
                      </a:lnTo>
                      <a:lnTo>
                        <a:pt x="13" y="17"/>
                      </a:lnTo>
                      <a:lnTo>
                        <a:pt x="12" y="16"/>
                      </a:lnTo>
                      <a:lnTo>
                        <a:pt x="12" y="15"/>
                      </a:lnTo>
                      <a:lnTo>
                        <a:pt x="11" y="14"/>
                      </a:lnTo>
                      <a:lnTo>
                        <a:pt x="10" y="13"/>
                      </a:lnTo>
                      <a:lnTo>
                        <a:pt x="10" y="12"/>
                      </a:lnTo>
                      <a:lnTo>
                        <a:pt x="8" y="10"/>
                      </a:lnTo>
                      <a:lnTo>
                        <a:pt x="8" y="9"/>
                      </a:lnTo>
                      <a:lnTo>
                        <a:pt x="6" y="8"/>
                      </a:lnTo>
                      <a:lnTo>
                        <a:pt x="5" y="6"/>
                      </a:lnTo>
                      <a:lnTo>
                        <a:pt x="4" y="4"/>
                      </a:lnTo>
                      <a:lnTo>
                        <a:pt x="3" y="3"/>
                      </a:lnTo>
                      <a:lnTo>
                        <a:pt x="3" y="2"/>
                      </a:lnTo>
                      <a:lnTo>
                        <a:pt x="3" y="1"/>
                      </a:lnTo>
                      <a:lnTo>
                        <a:pt x="2" y="1"/>
                      </a:lnTo>
                      <a:lnTo>
                        <a:pt x="2" y="0"/>
                      </a:lnTo>
                      <a:lnTo>
                        <a:pt x="1" y="0"/>
                      </a:lnTo>
                      <a:lnTo>
                        <a:pt x="1" y="1"/>
                      </a:lnTo>
                      <a:lnTo>
                        <a:pt x="0" y="1"/>
                      </a:lnTo>
                      <a:lnTo>
                        <a:pt x="0" y="2"/>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72" name="Freeform 205"/>
                <p:cNvSpPr>
                  <a:spLocks/>
                </p:cNvSpPr>
                <p:nvPr/>
              </p:nvSpPr>
              <p:spPr bwMode="auto">
                <a:xfrm>
                  <a:off x="1151" y="2947"/>
                  <a:ext cx="14" cy="39"/>
                </a:xfrm>
                <a:custGeom>
                  <a:avLst/>
                  <a:gdLst>
                    <a:gd name="T0" fmla="*/ 1 w 14"/>
                    <a:gd name="T1" fmla="*/ 31 h 39"/>
                    <a:gd name="T2" fmla="*/ 1 w 14"/>
                    <a:gd name="T3" fmla="*/ 32 h 39"/>
                    <a:gd name="T4" fmla="*/ 1 w 14"/>
                    <a:gd name="T5" fmla="*/ 32 h 39"/>
                    <a:gd name="T6" fmla="*/ 2 w 14"/>
                    <a:gd name="T7" fmla="*/ 32 h 39"/>
                    <a:gd name="T8" fmla="*/ 2 w 14"/>
                    <a:gd name="T9" fmla="*/ 32 h 39"/>
                    <a:gd name="T10" fmla="*/ 2 w 14"/>
                    <a:gd name="T11" fmla="*/ 33 h 39"/>
                    <a:gd name="T12" fmla="*/ 3 w 14"/>
                    <a:gd name="T13" fmla="*/ 33 h 39"/>
                    <a:gd name="T14" fmla="*/ 3 w 14"/>
                    <a:gd name="T15" fmla="*/ 34 h 39"/>
                    <a:gd name="T16" fmla="*/ 6 w 14"/>
                    <a:gd name="T17" fmla="*/ 37 h 39"/>
                    <a:gd name="T18" fmla="*/ 6 w 14"/>
                    <a:gd name="T19" fmla="*/ 38 h 39"/>
                    <a:gd name="T20" fmla="*/ 6 w 14"/>
                    <a:gd name="T21" fmla="*/ 38 h 39"/>
                    <a:gd name="T22" fmla="*/ 8 w 14"/>
                    <a:gd name="T23" fmla="*/ 38 h 39"/>
                    <a:gd name="T24" fmla="*/ 8 w 14"/>
                    <a:gd name="T25" fmla="*/ 38 h 39"/>
                    <a:gd name="T26" fmla="*/ 9 w 14"/>
                    <a:gd name="T27" fmla="*/ 38 h 39"/>
                    <a:gd name="T28" fmla="*/ 9 w 14"/>
                    <a:gd name="T29" fmla="*/ 37 h 39"/>
                    <a:gd name="T30" fmla="*/ 10 w 14"/>
                    <a:gd name="T31" fmla="*/ 35 h 39"/>
                    <a:gd name="T32" fmla="*/ 11 w 14"/>
                    <a:gd name="T33" fmla="*/ 31 h 39"/>
                    <a:gd name="T34" fmla="*/ 11 w 14"/>
                    <a:gd name="T35" fmla="*/ 27 h 39"/>
                    <a:gd name="T36" fmla="*/ 12 w 14"/>
                    <a:gd name="T37" fmla="*/ 23 h 39"/>
                    <a:gd name="T38" fmla="*/ 13 w 14"/>
                    <a:gd name="T39" fmla="*/ 19 h 39"/>
                    <a:gd name="T40" fmla="*/ 13 w 14"/>
                    <a:gd name="T41" fmla="*/ 14 h 39"/>
                    <a:gd name="T42" fmla="*/ 13 w 14"/>
                    <a:gd name="T43" fmla="*/ 10 h 39"/>
                    <a:gd name="T44" fmla="*/ 13 w 14"/>
                    <a:gd name="T45" fmla="*/ 6 h 39"/>
                    <a:gd name="T46" fmla="*/ 13 w 14"/>
                    <a:gd name="T47" fmla="*/ 2 h 39"/>
                    <a:gd name="T48" fmla="*/ 12 w 14"/>
                    <a:gd name="T49" fmla="*/ 1 h 39"/>
                    <a:gd name="T50" fmla="*/ 12 w 14"/>
                    <a:gd name="T51" fmla="*/ 1 h 39"/>
                    <a:gd name="T52" fmla="*/ 11 w 14"/>
                    <a:gd name="T53" fmla="*/ 0 h 39"/>
                    <a:gd name="T54" fmla="*/ 11 w 14"/>
                    <a:gd name="T55" fmla="*/ 0 h 39"/>
                    <a:gd name="T56" fmla="*/ 10 w 14"/>
                    <a:gd name="T57" fmla="*/ 0 h 39"/>
                    <a:gd name="T58" fmla="*/ 10 w 14"/>
                    <a:gd name="T59" fmla="*/ 1 h 39"/>
                    <a:gd name="T60" fmla="*/ 10 w 14"/>
                    <a:gd name="T61" fmla="*/ 2 h 39"/>
                    <a:gd name="T62" fmla="*/ 10 w 14"/>
                    <a:gd name="T63" fmla="*/ 2 h 39"/>
                    <a:gd name="T64" fmla="*/ 11 w 14"/>
                    <a:gd name="T65" fmla="*/ 6 h 39"/>
                    <a:gd name="T66" fmla="*/ 11 w 14"/>
                    <a:gd name="T67" fmla="*/ 9 h 39"/>
                    <a:gd name="T68" fmla="*/ 11 w 14"/>
                    <a:gd name="T69" fmla="*/ 12 h 39"/>
                    <a:gd name="T70" fmla="*/ 11 w 14"/>
                    <a:gd name="T71" fmla="*/ 15 h 39"/>
                    <a:gd name="T72" fmla="*/ 10 w 14"/>
                    <a:gd name="T73" fmla="*/ 19 h 39"/>
                    <a:gd name="T74" fmla="*/ 10 w 14"/>
                    <a:gd name="T75" fmla="*/ 22 h 39"/>
                    <a:gd name="T76" fmla="*/ 9 w 14"/>
                    <a:gd name="T77" fmla="*/ 25 h 39"/>
                    <a:gd name="T78" fmla="*/ 9 w 14"/>
                    <a:gd name="T79" fmla="*/ 29 h 39"/>
                    <a:gd name="T80" fmla="*/ 7 w 14"/>
                    <a:gd name="T81" fmla="*/ 36 h 39"/>
                    <a:gd name="T82" fmla="*/ 8 w 14"/>
                    <a:gd name="T83" fmla="*/ 35 h 39"/>
                    <a:gd name="T84" fmla="*/ 6 w 14"/>
                    <a:gd name="T85" fmla="*/ 35 h 39"/>
                    <a:gd name="T86" fmla="*/ 7 w 14"/>
                    <a:gd name="T87" fmla="*/ 35 h 39"/>
                    <a:gd name="T88" fmla="*/ 5 w 14"/>
                    <a:gd name="T89" fmla="*/ 31 h 39"/>
                    <a:gd name="T90" fmla="*/ 5 w 14"/>
                    <a:gd name="T91" fmla="*/ 32 h 39"/>
                    <a:gd name="T92" fmla="*/ 5 w 14"/>
                    <a:gd name="T93" fmla="*/ 31 h 39"/>
                    <a:gd name="T94" fmla="*/ 4 w 14"/>
                    <a:gd name="T95" fmla="*/ 31 h 39"/>
                    <a:gd name="T96" fmla="*/ 4 w 14"/>
                    <a:gd name="T97" fmla="*/ 30 h 39"/>
                    <a:gd name="T98" fmla="*/ 3 w 14"/>
                    <a:gd name="T99" fmla="*/ 30 h 39"/>
                    <a:gd name="T100" fmla="*/ 3 w 14"/>
                    <a:gd name="T101" fmla="*/ 29 h 39"/>
                    <a:gd name="T102" fmla="*/ 2 w 14"/>
                    <a:gd name="T103" fmla="*/ 29 h 39"/>
                    <a:gd name="T104" fmla="*/ 2 w 14"/>
                    <a:gd name="T105" fmla="*/ 29 h 39"/>
                    <a:gd name="T106" fmla="*/ 2 w 14"/>
                    <a:gd name="T107" fmla="*/ 28 h 39"/>
                    <a:gd name="T108" fmla="*/ 1 w 14"/>
                    <a:gd name="T109" fmla="*/ 28 h 39"/>
                    <a:gd name="T110" fmla="*/ 1 w 14"/>
                    <a:gd name="T111" fmla="*/ 28 h 39"/>
                    <a:gd name="T112" fmla="*/ 1 w 14"/>
                    <a:gd name="T113" fmla="*/ 29 h 39"/>
                    <a:gd name="T114" fmla="*/ 0 w 14"/>
                    <a:gd name="T115" fmla="*/ 29 h 39"/>
                    <a:gd name="T116" fmla="*/ 0 w 14"/>
                    <a:gd name="T117" fmla="*/ 30 h 39"/>
                    <a:gd name="T118" fmla="*/ 0 w 14"/>
                    <a:gd name="T119" fmla="*/ 31 h 39"/>
                    <a:gd name="T120" fmla="*/ 1 w 14"/>
                    <a:gd name="T121" fmla="*/ 31 h 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
                    <a:gd name="T184" fmla="*/ 0 h 39"/>
                    <a:gd name="T185" fmla="*/ 14 w 14"/>
                    <a:gd name="T186" fmla="*/ 39 h 3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 h="39">
                      <a:moveTo>
                        <a:pt x="1" y="31"/>
                      </a:moveTo>
                      <a:lnTo>
                        <a:pt x="1" y="32"/>
                      </a:lnTo>
                      <a:lnTo>
                        <a:pt x="2" y="32"/>
                      </a:lnTo>
                      <a:lnTo>
                        <a:pt x="2" y="33"/>
                      </a:lnTo>
                      <a:lnTo>
                        <a:pt x="3" y="33"/>
                      </a:lnTo>
                      <a:lnTo>
                        <a:pt x="3" y="34"/>
                      </a:lnTo>
                      <a:lnTo>
                        <a:pt x="6" y="37"/>
                      </a:lnTo>
                      <a:lnTo>
                        <a:pt x="6" y="38"/>
                      </a:lnTo>
                      <a:lnTo>
                        <a:pt x="8" y="38"/>
                      </a:lnTo>
                      <a:lnTo>
                        <a:pt x="9" y="38"/>
                      </a:lnTo>
                      <a:lnTo>
                        <a:pt x="9" y="37"/>
                      </a:lnTo>
                      <a:lnTo>
                        <a:pt x="10" y="35"/>
                      </a:lnTo>
                      <a:lnTo>
                        <a:pt x="11" y="31"/>
                      </a:lnTo>
                      <a:lnTo>
                        <a:pt x="11" y="27"/>
                      </a:lnTo>
                      <a:lnTo>
                        <a:pt x="12" y="23"/>
                      </a:lnTo>
                      <a:lnTo>
                        <a:pt x="13" y="19"/>
                      </a:lnTo>
                      <a:lnTo>
                        <a:pt x="13" y="14"/>
                      </a:lnTo>
                      <a:lnTo>
                        <a:pt x="13" y="10"/>
                      </a:lnTo>
                      <a:lnTo>
                        <a:pt x="13" y="6"/>
                      </a:lnTo>
                      <a:lnTo>
                        <a:pt x="13" y="2"/>
                      </a:lnTo>
                      <a:lnTo>
                        <a:pt x="12" y="1"/>
                      </a:lnTo>
                      <a:lnTo>
                        <a:pt x="11" y="0"/>
                      </a:lnTo>
                      <a:lnTo>
                        <a:pt x="10" y="0"/>
                      </a:lnTo>
                      <a:lnTo>
                        <a:pt x="10" y="1"/>
                      </a:lnTo>
                      <a:lnTo>
                        <a:pt x="10" y="2"/>
                      </a:lnTo>
                      <a:lnTo>
                        <a:pt x="11" y="6"/>
                      </a:lnTo>
                      <a:lnTo>
                        <a:pt x="11" y="9"/>
                      </a:lnTo>
                      <a:lnTo>
                        <a:pt x="11" y="12"/>
                      </a:lnTo>
                      <a:lnTo>
                        <a:pt x="11" y="15"/>
                      </a:lnTo>
                      <a:lnTo>
                        <a:pt x="10" y="19"/>
                      </a:lnTo>
                      <a:lnTo>
                        <a:pt x="10" y="22"/>
                      </a:lnTo>
                      <a:lnTo>
                        <a:pt x="9" y="25"/>
                      </a:lnTo>
                      <a:lnTo>
                        <a:pt x="9" y="29"/>
                      </a:lnTo>
                      <a:lnTo>
                        <a:pt x="7" y="36"/>
                      </a:lnTo>
                      <a:lnTo>
                        <a:pt x="8" y="35"/>
                      </a:lnTo>
                      <a:lnTo>
                        <a:pt x="6" y="35"/>
                      </a:lnTo>
                      <a:lnTo>
                        <a:pt x="7" y="35"/>
                      </a:lnTo>
                      <a:lnTo>
                        <a:pt x="5" y="31"/>
                      </a:lnTo>
                      <a:lnTo>
                        <a:pt x="5" y="32"/>
                      </a:lnTo>
                      <a:lnTo>
                        <a:pt x="5" y="31"/>
                      </a:lnTo>
                      <a:lnTo>
                        <a:pt x="4" y="31"/>
                      </a:lnTo>
                      <a:lnTo>
                        <a:pt x="4" y="30"/>
                      </a:lnTo>
                      <a:lnTo>
                        <a:pt x="3" y="30"/>
                      </a:lnTo>
                      <a:lnTo>
                        <a:pt x="3" y="29"/>
                      </a:lnTo>
                      <a:lnTo>
                        <a:pt x="2" y="29"/>
                      </a:lnTo>
                      <a:lnTo>
                        <a:pt x="2" y="28"/>
                      </a:lnTo>
                      <a:lnTo>
                        <a:pt x="1" y="28"/>
                      </a:lnTo>
                      <a:lnTo>
                        <a:pt x="1" y="29"/>
                      </a:lnTo>
                      <a:lnTo>
                        <a:pt x="0" y="29"/>
                      </a:lnTo>
                      <a:lnTo>
                        <a:pt x="0" y="30"/>
                      </a:lnTo>
                      <a:lnTo>
                        <a:pt x="0" y="31"/>
                      </a:lnTo>
                      <a:lnTo>
                        <a:pt x="1" y="31"/>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73" name="Freeform 206"/>
                <p:cNvSpPr>
                  <a:spLocks/>
                </p:cNvSpPr>
                <p:nvPr/>
              </p:nvSpPr>
              <p:spPr bwMode="auto">
                <a:xfrm>
                  <a:off x="1084" y="2868"/>
                  <a:ext cx="66" cy="56"/>
                </a:xfrm>
                <a:custGeom>
                  <a:avLst/>
                  <a:gdLst>
                    <a:gd name="T0" fmla="*/ 3 w 66"/>
                    <a:gd name="T1" fmla="*/ 6 h 56"/>
                    <a:gd name="T2" fmla="*/ 10 w 66"/>
                    <a:gd name="T3" fmla="*/ 12 h 56"/>
                    <a:gd name="T4" fmla="*/ 18 w 66"/>
                    <a:gd name="T5" fmla="*/ 16 h 56"/>
                    <a:gd name="T6" fmla="*/ 27 w 66"/>
                    <a:gd name="T7" fmla="*/ 19 h 56"/>
                    <a:gd name="T8" fmla="*/ 36 w 66"/>
                    <a:gd name="T9" fmla="*/ 19 h 56"/>
                    <a:gd name="T10" fmla="*/ 36 w 66"/>
                    <a:gd name="T11" fmla="*/ 20 h 56"/>
                    <a:gd name="T12" fmla="*/ 43 w 66"/>
                    <a:gd name="T13" fmla="*/ 27 h 56"/>
                    <a:gd name="T14" fmla="*/ 49 w 66"/>
                    <a:gd name="T15" fmla="*/ 35 h 56"/>
                    <a:gd name="T16" fmla="*/ 55 w 66"/>
                    <a:gd name="T17" fmla="*/ 42 h 56"/>
                    <a:gd name="T18" fmla="*/ 62 w 66"/>
                    <a:gd name="T19" fmla="*/ 50 h 56"/>
                    <a:gd name="T20" fmla="*/ 62 w 66"/>
                    <a:gd name="T21" fmla="*/ 51 h 56"/>
                    <a:gd name="T22" fmla="*/ 61 w 66"/>
                    <a:gd name="T23" fmla="*/ 52 h 56"/>
                    <a:gd name="T24" fmla="*/ 61 w 66"/>
                    <a:gd name="T25" fmla="*/ 54 h 56"/>
                    <a:gd name="T26" fmla="*/ 62 w 66"/>
                    <a:gd name="T27" fmla="*/ 55 h 56"/>
                    <a:gd name="T28" fmla="*/ 63 w 66"/>
                    <a:gd name="T29" fmla="*/ 55 h 56"/>
                    <a:gd name="T30" fmla="*/ 64 w 66"/>
                    <a:gd name="T31" fmla="*/ 54 h 56"/>
                    <a:gd name="T32" fmla="*/ 64 w 66"/>
                    <a:gd name="T33" fmla="*/ 52 h 56"/>
                    <a:gd name="T34" fmla="*/ 64 w 66"/>
                    <a:gd name="T35" fmla="*/ 51 h 56"/>
                    <a:gd name="T36" fmla="*/ 65 w 66"/>
                    <a:gd name="T37" fmla="*/ 49 h 56"/>
                    <a:gd name="T38" fmla="*/ 64 w 66"/>
                    <a:gd name="T39" fmla="*/ 48 h 56"/>
                    <a:gd name="T40" fmla="*/ 59 w 66"/>
                    <a:gd name="T41" fmla="*/ 41 h 56"/>
                    <a:gd name="T42" fmla="*/ 54 w 66"/>
                    <a:gd name="T43" fmla="*/ 33 h 56"/>
                    <a:gd name="T44" fmla="*/ 48 w 66"/>
                    <a:gd name="T45" fmla="*/ 26 h 56"/>
                    <a:gd name="T46" fmla="*/ 42 w 66"/>
                    <a:gd name="T47" fmla="*/ 19 h 56"/>
                    <a:gd name="T48" fmla="*/ 36 w 66"/>
                    <a:gd name="T49" fmla="*/ 16 h 56"/>
                    <a:gd name="T50" fmla="*/ 35 w 66"/>
                    <a:gd name="T51" fmla="*/ 15 h 56"/>
                    <a:gd name="T52" fmla="*/ 34 w 66"/>
                    <a:gd name="T53" fmla="*/ 16 h 56"/>
                    <a:gd name="T54" fmla="*/ 26 w 66"/>
                    <a:gd name="T55" fmla="*/ 15 h 56"/>
                    <a:gd name="T56" fmla="*/ 19 w 66"/>
                    <a:gd name="T57" fmla="*/ 13 h 56"/>
                    <a:gd name="T58" fmla="*/ 12 w 66"/>
                    <a:gd name="T59" fmla="*/ 9 h 56"/>
                    <a:gd name="T60" fmla="*/ 6 w 66"/>
                    <a:gd name="T61" fmla="*/ 4 h 56"/>
                    <a:gd name="T62" fmla="*/ 3 w 66"/>
                    <a:gd name="T63" fmla="*/ 0 h 56"/>
                    <a:gd name="T64" fmla="*/ 2 w 66"/>
                    <a:gd name="T65" fmla="*/ 0 h 56"/>
                    <a:gd name="T66" fmla="*/ 1 w 66"/>
                    <a:gd name="T67" fmla="*/ 1 h 56"/>
                    <a:gd name="T68" fmla="*/ 0 w 66"/>
                    <a:gd name="T69" fmla="*/ 3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56"/>
                    <a:gd name="T107" fmla="*/ 66 w 66"/>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56">
                      <a:moveTo>
                        <a:pt x="1" y="3"/>
                      </a:moveTo>
                      <a:lnTo>
                        <a:pt x="3" y="6"/>
                      </a:lnTo>
                      <a:lnTo>
                        <a:pt x="6" y="9"/>
                      </a:lnTo>
                      <a:lnTo>
                        <a:pt x="10" y="12"/>
                      </a:lnTo>
                      <a:lnTo>
                        <a:pt x="14" y="14"/>
                      </a:lnTo>
                      <a:lnTo>
                        <a:pt x="18" y="16"/>
                      </a:lnTo>
                      <a:lnTo>
                        <a:pt x="23" y="18"/>
                      </a:lnTo>
                      <a:lnTo>
                        <a:pt x="27" y="19"/>
                      </a:lnTo>
                      <a:lnTo>
                        <a:pt x="30" y="20"/>
                      </a:lnTo>
                      <a:lnTo>
                        <a:pt x="36" y="19"/>
                      </a:lnTo>
                      <a:lnTo>
                        <a:pt x="34" y="19"/>
                      </a:lnTo>
                      <a:lnTo>
                        <a:pt x="36" y="20"/>
                      </a:lnTo>
                      <a:lnTo>
                        <a:pt x="40" y="24"/>
                      </a:lnTo>
                      <a:lnTo>
                        <a:pt x="43" y="27"/>
                      </a:lnTo>
                      <a:lnTo>
                        <a:pt x="47" y="31"/>
                      </a:lnTo>
                      <a:lnTo>
                        <a:pt x="49" y="35"/>
                      </a:lnTo>
                      <a:lnTo>
                        <a:pt x="53" y="39"/>
                      </a:lnTo>
                      <a:lnTo>
                        <a:pt x="55" y="42"/>
                      </a:lnTo>
                      <a:lnTo>
                        <a:pt x="59" y="47"/>
                      </a:lnTo>
                      <a:lnTo>
                        <a:pt x="62" y="50"/>
                      </a:lnTo>
                      <a:lnTo>
                        <a:pt x="62" y="51"/>
                      </a:lnTo>
                      <a:lnTo>
                        <a:pt x="62" y="52"/>
                      </a:lnTo>
                      <a:lnTo>
                        <a:pt x="61" y="52"/>
                      </a:lnTo>
                      <a:lnTo>
                        <a:pt x="61" y="53"/>
                      </a:lnTo>
                      <a:lnTo>
                        <a:pt x="61" y="54"/>
                      </a:lnTo>
                      <a:lnTo>
                        <a:pt x="61" y="55"/>
                      </a:lnTo>
                      <a:lnTo>
                        <a:pt x="62" y="55"/>
                      </a:lnTo>
                      <a:lnTo>
                        <a:pt x="63" y="55"/>
                      </a:lnTo>
                      <a:lnTo>
                        <a:pt x="63" y="54"/>
                      </a:lnTo>
                      <a:lnTo>
                        <a:pt x="64" y="54"/>
                      </a:lnTo>
                      <a:lnTo>
                        <a:pt x="64" y="53"/>
                      </a:lnTo>
                      <a:lnTo>
                        <a:pt x="64" y="52"/>
                      </a:lnTo>
                      <a:lnTo>
                        <a:pt x="64" y="51"/>
                      </a:lnTo>
                      <a:lnTo>
                        <a:pt x="65" y="50"/>
                      </a:lnTo>
                      <a:lnTo>
                        <a:pt x="65" y="49"/>
                      </a:lnTo>
                      <a:lnTo>
                        <a:pt x="65" y="48"/>
                      </a:lnTo>
                      <a:lnTo>
                        <a:pt x="64" y="48"/>
                      </a:lnTo>
                      <a:lnTo>
                        <a:pt x="62" y="44"/>
                      </a:lnTo>
                      <a:lnTo>
                        <a:pt x="59" y="41"/>
                      </a:lnTo>
                      <a:lnTo>
                        <a:pt x="56" y="36"/>
                      </a:lnTo>
                      <a:lnTo>
                        <a:pt x="54" y="33"/>
                      </a:lnTo>
                      <a:lnTo>
                        <a:pt x="50" y="30"/>
                      </a:lnTo>
                      <a:lnTo>
                        <a:pt x="48" y="26"/>
                      </a:lnTo>
                      <a:lnTo>
                        <a:pt x="44" y="23"/>
                      </a:lnTo>
                      <a:lnTo>
                        <a:pt x="42" y="19"/>
                      </a:lnTo>
                      <a:lnTo>
                        <a:pt x="36" y="16"/>
                      </a:lnTo>
                      <a:lnTo>
                        <a:pt x="36" y="15"/>
                      </a:lnTo>
                      <a:lnTo>
                        <a:pt x="35" y="15"/>
                      </a:lnTo>
                      <a:lnTo>
                        <a:pt x="35" y="16"/>
                      </a:lnTo>
                      <a:lnTo>
                        <a:pt x="34" y="16"/>
                      </a:lnTo>
                      <a:lnTo>
                        <a:pt x="30" y="17"/>
                      </a:lnTo>
                      <a:lnTo>
                        <a:pt x="26" y="15"/>
                      </a:lnTo>
                      <a:lnTo>
                        <a:pt x="23" y="14"/>
                      </a:lnTo>
                      <a:lnTo>
                        <a:pt x="19" y="13"/>
                      </a:lnTo>
                      <a:lnTo>
                        <a:pt x="16" y="11"/>
                      </a:lnTo>
                      <a:lnTo>
                        <a:pt x="12" y="9"/>
                      </a:lnTo>
                      <a:lnTo>
                        <a:pt x="9" y="7"/>
                      </a:lnTo>
                      <a:lnTo>
                        <a:pt x="6" y="4"/>
                      </a:lnTo>
                      <a:lnTo>
                        <a:pt x="3" y="1"/>
                      </a:lnTo>
                      <a:lnTo>
                        <a:pt x="3" y="0"/>
                      </a:lnTo>
                      <a:lnTo>
                        <a:pt x="2" y="0"/>
                      </a:lnTo>
                      <a:lnTo>
                        <a:pt x="1" y="0"/>
                      </a:lnTo>
                      <a:lnTo>
                        <a:pt x="1" y="1"/>
                      </a:lnTo>
                      <a:lnTo>
                        <a:pt x="0" y="2"/>
                      </a:lnTo>
                      <a:lnTo>
                        <a:pt x="0" y="3"/>
                      </a:lnTo>
                      <a:lnTo>
                        <a:pt x="1" y="3"/>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74" name="Freeform 207"/>
                <p:cNvSpPr>
                  <a:spLocks/>
                </p:cNvSpPr>
                <p:nvPr/>
              </p:nvSpPr>
              <p:spPr bwMode="auto">
                <a:xfrm>
                  <a:off x="1097" y="2845"/>
                  <a:ext cx="39" cy="57"/>
                </a:xfrm>
                <a:custGeom>
                  <a:avLst/>
                  <a:gdLst>
                    <a:gd name="T0" fmla="*/ 1 w 39"/>
                    <a:gd name="T1" fmla="*/ 3 h 57"/>
                    <a:gd name="T2" fmla="*/ 3 w 39"/>
                    <a:gd name="T3" fmla="*/ 4 h 57"/>
                    <a:gd name="T4" fmla="*/ 6 w 39"/>
                    <a:gd name="T5" fmla="*/ 6 h 57"/>
                    <a:gd name="T6" fmla="*/ 8 w 39"/>
                    <a:gd name="T7" fmla="*/ 8 h 57"/>
                    <a:gd name="T8" fmla="*/ 10 w 39"/>
                    <a:gd name="T9" fmla="*/ 9 h 57"/>
                    <a:gd name="T10" fmla="*/ 13 w 39"/>
                    <a:gd name="T11" fmla="*/ 11 h 57"/>
                    <a:gd name="T12" fmla="*/ 14 w 39"/>
                    <a:gd name="T13" fmla="*/ 13 h 57"/>
                    <a:gd name="T14" fmla="*/ 16 w 39"/>
                    <a:gd name="T15" fmla="*/ 15 h 57"/>
                    <a:gd name="T16" fmla="*/ 17 w 39"/>
                    <a:gd name="T17" fmla="*/ 18 h 57"/>
                    <a:gd name="T18" fmla="*/ 19 w 39"/>
                    <a:gd name="T19" fmla="*/ 23 h 57"/>
                    <a:gd name="T20" fmla="*/ 21 w 39"/>
                    <a:gd name="T21" fmla="*/ 28 h 57"/>
                    <a:gd name="T22" fmla="*/ 23 w 39"/>
                    <a:gd name="T23" fmla="*/ 33 h 57"/>
                    <a:gd name="T24" fmla="*/ 25 w 39"/>
                    <a:gd name="T25" fmla="*/ 37 h 57"/>
                    <a:gd name="T26" fmla="*/ 27 w 39"/>
                    <a:gd name="T27" fmla="*/ 42 h 57"/>
                    <a:gd name="T28" fmla="*/ 29 w 39"/>
                    <a:gd name="T29" fmla="*/ 47 h 57"/>
                    <a:gd name="T30" fmla="*/ 32 w 39"/>
                    <a:gd name="T31" fmla="*/ 51 h 57"/>
                    <a:gd name="T32" fmla="*/ 35 w 39"/>
                    <a:gd name="T33" fmla="*/ 55 h 57"/>
                    <a:gd name="T34" fmla="*/ 36 w 39"/>
                    <a:gd name="T35" fmla="*/ 55 h 57"/>
                    <a:gd name="T36" fmla="*/ 36 w 39"/>
                    <a:gd name="T37" fmla="*/ 56 h 57"/>
                    <a:gd name="T38" fmla="*/ 36 w 39"/>
                    <a:gd name="T39" fmla="*/ 56 h 57"/>
                    <a:gd name="T40" fmla="*/ 37 w 39"/>
                    <a:gd name="T41" fmla="*/ 56 h 57"/>
                    <a:gd name="T42" fmla="*/ 37 w 39"/>
                    <a:gd name="T43" fmla="*/ 55 h 57"/>
                    <a:gd name="T44" fmla="*/ 38 w 39"/>
                    <a:gd name="T45" fmla="*/ 55 h 57"/>
                    <a:gd name="T46" fmla="*/ 38 w 39"/>
                    <a:gd name="T47" fmla="*/ 54 h 57"/>
                    <a:gd name="T48" fmla="*/ 38 w 39"/>
                    <a:gd name="T49" fmla="*/ 53 h 57"/>
                    <a:gd name="T50" fmla="*/ 38 w 39"/>
                    <a:gd name="T51" fmla="*/ 53 h 57"/>
                    <a:gd name="T52" fmla="*/ 35 w 39"/>
                    <a:gd name="T53" fmla="*/ 48 h 57"/>
                    <a:gd name="T54" fmla="*/ 32 w 39"/>
                    <a:gd name="T55" fmla="*/ 44 h 57"/>
                    <a:gd name="T56" fmla="*/ 29 w 39"/>
                    <a:gd name="T57" fmla="*/ 39 h 57"/>
                    <a:gd name="T58" fmla="*/ 27 w 39"/>
                    <a:gd name="T59" fmla="*/ 34 h 57"/>
                    <a:gd name="T60" fmla="*/ 25 w 39"/>
                    <a:gd name="T61" fmla="*/ 30 h 57"/>
                    <a:gd name="T62" fmla="*/ 23 w 39"/>
                    <a:gd name="T63" fmla="*/ 25 h 57"/>
                    <a:gd name="T64" fmla="*/ 21 w 39"/>
                    <a:gd name="T65" fmla="*/ 20 h 57"/>
                    <a:gd name="T66" fmla="*/ 19 w 39"/>
                    <a:gd name="T67" fmla="*/ 14 h 57"/>
                    <a:gd name="T68" fmla="*/ 17 w 39"/>
                    <a:gd name="T69" fmla="*/ 12 h 57"/>
                    <a:gd name="T70" fmla="*/ 16 w 39"/>
                    <a:gd name="T71" fmla="*/ 9 h 57"/>
                    <a:gd name="T72" fmla="*/ 14 w 39"/>
                    <a:gd name="T73" fmla="*/ 8 h 57"/>
                    <a:gd name="T74" fmla="*/ 12 w 39"/>
                    <a:gd name="T75" fmla="*/ 6 h 57"/>
                    <a:gd name="T76" fmla="*/ 10 w 39"/>
                    <a:gd name="T77" fmla="*/ 4 h 57"/>
                    <a:gd name="T78" fmla="*/ 7 w 39"/>
                    <a:gd name="T79" fmla="*/ 3 h 57"/>
                    <a:gd name="T80" fmla="*/ 5 w 39"/>
                    <a:gd name="T81" fmla="*/ 2 h 57"/>
                    <a:gd name="T82" fmla="*/ 2 w 39"/>
                    <a:gd name="T83" fmla="*/ 0 h 57"/>
                    <a:gd name="T84" fmla="*/ 2 w 39"/>
                    <a:gd name="T85" fmla="*/ 0 h 57"/>
                    <a:gd name="T86" fmla="*/ 1 w 39"/>
                    <a:gd name="T87" fmla="*/ 0 h 57"/>
                    <a:gd name="T88" fmla="*/ 0 w 39"/>
                    <a:gd name="T89" fmla="*/ 0 h 57"/>
                    <a:gd name="T90" fmla="*/ 0 w 39"/>
                    <a:gd name="T91" fmla="*/ 1 h 57"/>
                    <a:gd name="T92" fmla="*/ 0 w 39"/>
                    <a:gd name="T93" fmla="*/ 2 h 57"/>
                    <a:gd name="T94" fmla="*/ 0 w 39"/>
                    <a:gd name="T95" fmla="*/ 3 h 57"/>
                    <a:gd name="T96" fmla="*/ 1 w 39"/>
                    <a:gd name="T97" fmla="*/ 3 h 57"/>
                    <a:gd name="T98" fmla="*/ 1 w 39"/>
                    <a:gd name="T99" fmla="*/ 3 h 5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9"/>
                    <a:gd name="T151" fmla="*/ 0 h 57"/>
                    <a:gd name="T152" fmla="*/ 39 w 39"/>
                    <a:gd name="T153" fmla="*/ 57 h 5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9" h="57">
                      <a:moveTo>
                        <a:pt x="1" y="3"/>
                      </a:moveTo>
                      <a:lnTo>
                        <a:pt x="3" y="4"/>
                      </a:lnTo>
                      <a:lnTo>
                        <a:pt x="6" y="6"/>
                      </a:lnTo>
                      <a:lnTo>
                        <a:pt x="8" y="8"/>
                      </a:lnTo>
                      <a:lnTo>
                        <a:pt x="10" y="9"/>
                      </a:lnTo>
                      <a:lnTo>
                        <a:pt x="13" y="11"/>
                      </a:lnTo>
                      <a:lnTo>
                        <a:pt x="14" y="13"/>
                      </a:lnTo>
                      <a:lnTo>
                        <a:pt x="16" y="15"/>
                      </a:lnTo>
                      <a:lnTo>
                        <a:pt x="17" y="18"/>
                      </a:lnTo>
                      <a:lnTo>
                        <a:pt x="19" y="23"/>
                      </a:lnTo>
                      <a:lnTo>
                        <a:pt x="21" y="28"/>
                      </a:lnTo>
                      <a:lnTo>
                        <a:pt x="23" y="33"/>
                      </a:lnTo>
                      <a:lnTo>
                        <a:pt x="25" y="37"/>
                      </a:lnTo>
                      <a:lnTo>
                        <a:pt x="27" y="42"/>
                      </a:lnTo>
                      <a:lnTo>
                        <a:pt x="29" y="47"/>
                      </a:lnTo>
                      <a:lnTo>
                        <a:pt x="32" y="51"/>
                      </a:lnTo>
                      <a:lnTo>
                        <a:pt x="35" y="55"/>
                      </a:lnTo>
                      <a:lnTo>
                        <a:pt x="36" y="55"/>
                      </a:lnTo>
                      <a:lnTo>
                        <a:pt x="36" y="56"/>
                      </a:lnTo>
                      <a:lnTo>
                        <a:pt x="37" y="56"/>
                      </a:lnTo>
                      <a:lnTo>
                        <a:pt x="37" y="55"/>
                      </a:lnTo>
                      <a:lnTo>
                        <a:pt x="38" y="55"/>
                      </a:lnTo>
                      <a:lnTo>
                        <a:pt x="38" y="54"/>
                      </a:lnTo>
                      <a:lnTo>
                        <a:pt x="38" y="53"/>
                      </a:lnTo>
                      <a:lnTo>
                        <a:pt x="35" y="48"/>
                      </a:lnTo>
                      <a:lnTo>
                        <a:pt x="32" y="44"/>
                      </a:lnTo>
                      <a:lnTo>
                        <a:pt x="29" y="39"/>
                      </a:lnTo>
                      <a:lnTo>
                        <a:pt x="27" y="34"/>
                      </a:lnTo>
                      <a:lnTo>
                        <a:pt x="25" y="30"/>
                      </a:lnTo>
                      <a:lnTo>
                        <a:pt x="23" y="25"/>
                      </a:lnTo>
                      <a:lnTo>
                        <a:pt x="21" y="20"/>
                      </a:lnTo>
                      <a:lnTo>
                        <a:pt x="19" y="14"/>
                      </a:lnTo>
                      <a:lnTo>
                        <a:pt x="17" y="12"/>
                      </a:lnTo>
                      <a:lnTo>
                        <a:pt x="16" y="9"/>
                      </a:lnTo>
                      <a:lnTo>
                        <a:pt x="14" y="8"/>
                      </a:lnTo>
                      <a:lnTo>
                        <a:pt x="12" y="6"/>
                      </a:lnTo>
                      <a:lnTo>
                        <a:pt x="10" y="4"/>
                      </a:lnTo>
                      <a:lnTo>
                        <a:pt x="7" y="3"/>
                      </a:lnTo>
                      <a:lnTo>
                        <a:pt x="5" y="2"/>
                      </a:lnTo>
                      <a:lnTo>
                        <a:pt x="2" y="0"/>
                      </a:lnTo>
                      <a:lnTo>
                        <a:pt x="1" y="0"/>
                      </a:lnTo>
                      <a:lnTo>
                        <a:pt x="0" y="0"/>
                      </a:lnTo>
                      <a:lnTo>
                        <a:pt x="0" y="1"/>
                      </a:lnTo>
                      <a:lnTo>
                        <a:pt x="0" y="2"/>
                      </a:lnTo>
                      <a:lnTo>
                        <a:pt x="0" y="3"/>
                      </a:lnTo>
                      <a:lnTo>
                        <a:pt x="1" y="3"/>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75" name="Freeform 208"/>
                <p:cNvSpPr>
                  <a:spLocks/>
                </p:cNvSpPr>
                <p:nvPr/>
              </p:nvSpPr>
              <p:spPr bwMode="auto">
                <a:xfrm>
                  <a:off x="1111" y="2853"/>
                  <a:ext cx="33" cy="21"/>
                </a:xfrm>
                <a:custGeom>
                  <a:avLst/>
                  <a:gdLst>
                    <a:gd name="T0" fmla="*/ 2 w 33"/>
                    <a:gd name="T1" fmla="*/ 5 h 21"/>
                    <a:gd name="T2" fmla="*/ 3 w 33"/>
                    <a:gd name="T3" fmla="*/ 5 h 21"/>
                    <a:gd name="T4" fmla="*/ 4 w 33"/>
                    <a:gd name="T5" fmla="*/ 5 h 21"/>
                    <a:gd name="T6" fmla="*/ 5 w 33"/>
                    <a:gd name="T7" fmla="*/ 5 h 21"/>
                    <a:gd name="T8" fmla="*/ 6 w 33"/>
                    <a:gd name="T9" fmla="*/ 4 h 21"/>
                    <a:gd name="T10" fmla="*/ 7 w 33"/>
                    <a:gd name="T11" fmla="*/ 3 h 21"/>
                    <a:gd name="T12" fmla="*/ 8 w 33"/>
                    <a:gd name="T13" fmla="*/ 3 h 21"/>
                    <a:gd name="T14" fmla="*/ 9 w 33"/>
                    <a:gd name="T15" fmla="*/ 3 h 21"/>
                    <a:gd name="T16" fmla="*/ 10 w 33"/>
                    <a:gd name="T17" fmla="*/ 3 h 21"/>
                    <a:gd name="T18" fmla="*/ 13 w 33"/>
                    <a:gd name="T19" fmla="*/ 3 h 21"/>
                    <a:gd name="T20" fmla="*/ 12 w 33"/>
                    <a:gd name="T21" fmla="*/ 3 h 21"/>
                    <a:gd name="T22" fmla="*/ 14 w 33"/>
                    <a:gd name="T23" fmla="*/ 5 h 21"/>
                    <a:gd name="T24" fmla="*/ 16 w 33"/>
                    <a:gd name="T25" fmla="*/ 7 h 21"/>
                    <a:gd name="T26" fmla="*/ 18 w 33"/>
                    <a:gd name="T27" fmla="*/ 9 h 21"/>
                    <a:gd name="T28" fmla="*/ 20 w 33"/>
                    <a:gd name="T29" fmla="*/ 11 h 21"/>
                    <a:gd name="T30" fmla="*/ 22 w 33"/>
                    <a:gd name="T31" fmla="*/ 12 h 21"/>
                    <a:gd name="T32" fmla="*/ 24 w 33"/>
                    <a:gd name="T33" fmla="*/ 14 h 21"/>
                    <a:gd name="T34" fmla="*/ 26 w 33"/>
                    <a:gd name="T35" fmla="*/ 15 h 21"/>
                    <a:gd name="T36" fmla="*/ 27 w 33"/>
                    <a:gd name="T37" fmla="*/ 17 h 21"/>
                    <a:gd name="T38" fmla="*/ 29 w 33"/>
                    <a:gd name="T39" fmla="*/ 19 h 21"/>
                    <a:gd name="T40" fmla="*/ 30 w 33"/>
                    <a:gd name="T41" fmla="*/ 20 h 21"/>
                    <a:gd name="T42" fmla="*/ 30 w 33"/>
                    <a:gd name="T43" fmla="*/ 20 h 21"/>
                    <a:gd name="T44" fmla="*/ 31 w 33"/>
                    <a:gd name="T45" fmla="*/ 20 h 21"/>
                    <a:gd name="T46" fmla="*/ 31 w 33"/>
                    <a:gd name="T47" fmla="*/ 19 h 21"/>
                    <a:gd name="T48" fmla="*/ 32 w 33"/>
                    <a:gd name="T49" fmla="*/ 19 h 21"/>
                    <a:gd name="T50" fmla="*/ 32 w 33"/>
                    <a:gd name="T51" fmla="*/ 19 h 21"/>
                    <a:gd name="T52" fmla="*/ 32 w 33"/>
                    <a:gd name="T53" fmla="*/ 18 h 21"/>
                    <a:gd name="T54" fmla="*/ 30 w 33"/>
                    <a:gd name="T55" fmla="*/ 17 h 21"/>
                    <a:gd name="T56" fmla="*/ 30 w 33"/>
                    <a:gd name="T57" fmla="*/ 15 h 21"/>
                    <a:gd name="T58" fmla="*/ 28 w 33"/>
                    <a:gd name="T59" fmla="*/ 14 h 21"/>
                    <a:gd name="T60" fmla="*/ 27 w 33"/>
                    <a:gd name="T61" fmla="*/ 13 h 21"/>
                    <a:gd name="T62" fmla="*/ 26 w 33"/>
                    <a:gd name="T63" fmla="*/ 11 h 21"/>
                    <a:gd name="T64" fmla="*/ 24 w 33"/>
                    <a:gd name="T65" fmla="*/ 10 h 21"/>
                    <a:gd name="T66" fmla="*/ 23 w 33"/>
                    <a:gd name="T67" fmla="*/ 9 h 21"/>
                    <a:gd name="T68" fmla="*/ 21 w 33"/>
                    <a:gd name="T69" fmla="*/ 8 h 21"/>
                    <a:gd name="T70" fmla="*/ 14 w 33"/>
                    <a:gd name="T71" fmla="*/ 1 h 21"/>
                    <a:gd name="T72" fmla="*/ 14 w 33"/>
                    <a:gd name="T73" fmla="*/ 1 h 21"/>
                    <a:gd name="T74" fmla="*/ 14 w 33"/>
                    <a:gd name="T75" fmla="*/ 1 h 21"/>
                    <a:gd name="T76" fmla="*/ 11 w 33"/>
                    <a:gd name="T77" fmla="*/ 0 h 21"/>
                    <a:gd name="T78" fmla="*/ 11 w 33"/>
                    <a:gd name="T79" fmla="*/ 0 h 21"/>
                    <a:gd name="T80" fmla="*/ 10 w 33"/>
                    <a:gd name="T81" fmla="*/ 0 h 21"/>
                    <a:gd name="T82" fmla="*/ 8 w 33"/>
                    <a:gd name="T83" fmla="*/ 1 h 21"/>
                    <a:gd name="T84" fmla="*/ 7 w 33"/>
                    <a:gd name="T85" fmla="*/ 1 h 21"/>
                    <a:gd name="T86" fmla="*/ 6 w 33"/>
                    <a:gd name="T87" fmla="*/ 1 h 21"/>
                    <a:gd name="T88" fmla="*/ 5 w 33"/>
                    <a:gd name="T89" fmla="*/ 1 h 21"/>
                    <a:gd name="T90" fmla="*/ 4 w 33"/>
                    <a:gd name="T91" fmla="*/ 2 h 21"/>
                    <a:gd name="T92" fmla="*/ 2 w 33"/>
                    <a:gd name="T93" fmla="*/ 3 h 21"/>
                    <a:gd name="T94" fmla="*/ 1 w 33"/>
                    <a:gd name="T95" fmla="*/ 3 h 21"/>
                    <a:gd name="T96" fmla="*/ 1 w 33"/>
                    <a:gd name="T97" fmla="*/ 3 h 21"/>
                    <a:gd name="T98" fmla="*/ 0 w 33"/>
                    <a:gd name="T99" fmla="*/ 3 h 21"/>
                    <a:gd name="T100" fmla="*/ 0 w 33"/>
                    <a:gd name="T101" fmla="*/ 4 h 21"/>
                    <a:gd name="T102" fmla="*/ 0 w 33"/>
                    <a:gd name="T103" fmla="*/ 5 h 21"/>
                    <a:gd name="T104" fmla="*/ 1 w 33"/>
                    <a:gd name="T105" fmla="*/ 5 h 21"/>
                    <a:gd name="T106" fmla="*/ 2 w 33"/>
                    <a:gd name="T107" fmla="*/ 5 h 21"/>
                    <a:gd name="T108" fmla="*/ 2 w 33"/>
                    <a:gd name="T109" fmla="*/ 5 h 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3"/>
                    <a:gd name="T166" fmla="*/ 0 h 21"/>
                    <a:gd name="T167" fmla="*/ 33 w 33"/>
                    <a:gd name="T168" fmla="*/ 21 h 2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3" h="21">
                      <a:moveTo>
                        <a:pt x="2" y="5"/>
                      </a:moveTo>
                      <a:lnTo>
                        <a:pt x="3" y="5"/>
                      </a:lnTo>
                      <a:lnTo>
                        <a:pt x="4" y="5"/>
                      </a:lnTo>
                      <a:lnTo>
                        <a:pt x="5" y="5"/>
                      </a:lnTo>
                      <a:lnTo>
                        <a:pt x="6" y="4"/>
                      </a:lnTo>
                      <a:lnTo>
                        <a:pt x="7" y="3"/>
                      </a:lnTo>
                      <a:lnTo>
                        <a:pt x="8" y="3"/>
                      </a:lnTo>
                      <a:lnTo>
                        <a:pt x="9" y="3"/>
                      </a:lnTo>
                      <a:lnTo>
                        <a:pt x="10" y="3"/>
                      </a:lnTo>
                      <a:lnTo>
                        <a:pt x="13" y="3"/>
                      </a:lnTo>
                      <a:lnTo>
                        <a:pt x="12" y="3"/>
                      </a:lnTo>
                      <a:lnTo>
                        <a:pt x="14" y="5"/>
                      </a:lnTo>
                      <a:lnTo>
                        <a:pt x="16" y="7"/>
                      </a:lnTo>
                      <a:lnTo>
                        <a:pt x="18" y="9"/>
                      </a:lnTo>
                      <a:lnTo>
                        <a:pt x="20" y="11"/>
                      </a:lnTo>
                      <a:lnTo>
                        <a:pt x="22" y="12"/>
                      </a:lnTo>
                      <a:lnTo>
                        <a:pt x="24" y="14"/>
                      </a:lnTo>
                      <a:lnTo>
                        <a:pt x="26" y="15"/>
                      </a:lnTo>
                      <a:lnTo>
                        <a:pt x="27" y="17"/>
                      </a:lnTo>
                      <a:lnTo>
                        <a:pt x="29" y="19"/>
                      </a:lnTo>
                      <a:lnTo>
                        <a:pt x="30" y="20"/>
                      </a:lnTo>
                      <a:lnTo>
                        <a:pt x="31" y="20"/>
                      </a:lnTo>
                      <a:lnTo>
                        <a:pt x="31" y="19"/>
                      </a:lnTo>
                      <a:lnTo>
                        <a:pt x="32" y="19"/>
                      </a:lnTo>
                      <a:lnTo>
                        <a:pt x="32" y="18"/>
                      </a:lnTo>
                      <a:lnTo>
                        <a:pt x="30" y="17"/>
                      </a:lnTo>
                      <a:lnTo>
                        <a:pt x="30" y="15"/>
                      </a:lnTo>
                      <a:lnTo>
                        <a:pt x="28" y="14"/>
                      </a:lnTo>
                      <a:lnTo>
                        <a:pt x="27" y="13"/>
                      </a:lnTo>
                      <a:lnTo>
                        <a:pt x="26" y="11"/>
                      </a:lnTo>
                      <a:lnTo>
                        <a:pt x="24" y="10"/>
                      </a:lnTo>
                      <a:lnTo>
                        <a:pt x="23" y="9"/>
                      </a:lnTo>
                      <a:lnTo>
                        <a:pt x="21" y="8"/>
                      </a:lnTo>
                      <a:lnTo>
                        <a:pt x="14" y="1"/>
                      </a:lnTo>
                      <a:lnTo>
                        <a:pt x="11" y="0"/>
                      </a:lnTo>
                      <a:lnTo>
                        <a:pt x="10" y="0"/>
                      </a:lnTo>
                      <a:lnTo>
                        <a:pt x="8" y="1"/>
                      </a:lnTo>
                      <a:lnTo>
                        <a:pt x="7" y="1"/>
                      </a:lnTo>
                      <a:lnTo>
                        <a:pt x="6" y="1"/>
                      </a:lnTo>
                      <a:lnTo>
                        <a:pt x="5" y="1"/>
                      </a:lnTo>
                      <a:lnTo>
                        <a:pt x="4" y="2"/>
                      </a:lnTo>
                      <a:lnTo>
                        <a:pt x="2" y="3"/>
                      </a:lnTo>
                      <a:lnTo>
                        <a:pt x="1" y="3"/>
                      </a:lnTo>
                      <a:lnTo>
                        <a:pt x="0" y="3"/>
                      </a:lnTo>
                      <a:lnTo>
                        <a:pt x="0" y="4"/>
                      </a:lnTo>
                      <a:lnTo>
                        <a:pt x="0" y="5"/>
                      </a:lnTo>
                      <a:lnTo>
                        <a:pt x="1" y="5"/>
                      </a:lnTo>
                      <a:lnTo>
                        <a:pt x="2" y="5"/>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76" name="Freeform 209"/>
                <p:cNvSpPr>
                  <a:spLocks/>
                </p:cNvSpPr>
                <p:nvPr/>
              </p:nvSpPr>
              <p:spPr bwMode="auto">
                <a:xfrm>
                  <a:off x="940" y="2561"/>
                  <a:ext cx="68" cy="108"/>
                </a:xfrm>
                <a:custGeom>
                  <a:avLst/>
                  <a:gdLst>
                    <a:gd name="T0" fmla="*/ 3 w 68"/>
                    <a:gd name="T1" fmla="*/ 14 h 108"/>
                    <a:gd name="T2" fmla="*/ 10 w 68"/>
                    <a:gd name="T3" fmla="*/ 26 h 108"/>
                    <a:gd name="T4" fmla="*/ 19 w 68"/>
                    <a:gd name="T5" fmla="*/ 34 h 108"/>
                    <a:gd name="T6" fmla="*/ 30 w 68"/>
                    <a:gd name="T7" fmla="*/ 41 h 108"/>
                    <a:gd name="T8" fmla="*/ 41 w 68"/>
                    <a:gd name="T9" fmla="*/ 51 h 108"/>
                    <a:gd name="T10" fmla="*/ 50 w 68"/>
                    <a:gd name="T11" fmla="*/ 64 h 108"/>
                    <a:gd name="T12" fmla="*/ 55 w 68"/>
                    <a:gd name="T13" fmla="*/ 78 h 108"/>
                    <a:gd name="T14" fmla="*/ 57 w 68"/>
                    <a:gd name="T15" fmla="*/ 93 h 108"/>
                    <a:gd name="T16" fmla="*/ 56 w 68"/>
                    <a:gd name="T17" fmla="*/ 102 h 108"/>
                    <a:gd name="T18" fmla="*/ 57 w 68"/>
                    <a:gd name="T19" fmla="*/ 104 h 108"/>
                    <a:gd name="T20" fmla="*/ 58 w 68"/>
                    <a:gd name="T21" fmla="*/ 106 h 108"/>
                    <a:gd name="T22" fmla="*/ 60 w 68"/>
                    <a:gd name="T23" fmla="*/ 107 h 108"/>
                    <a:gd name="T24" fmla="*/ 63 w 68"/>
                    <a:gd name="T25" fmla="*/ 107 h 108"/>
                    <a:gd name="T26" fmla="*/ 64 w 68"/>
                    <a:gd name="T27" fmla="*/ 106 h 108"/>
                    <a:gd name="T28" fmla="*/ 65 w 68"/>
                    <a:gd name="T29" fmla="*/ 104 h 108"/>
                    <a:gd name="T30" fmla="*/ 66 w 68"/>
                    <a:gd name="T31" fmla="*/ 102 h 108"/>
                    <a:gd name="T32" fmla="*/ 67 w 68"/>
                    <a:gd name="T33" fmla="*/ 88 h 108"/>
                    <a:gd name="T34" fmla="*/ 61 w 68"/>
                    <a:gd name="T35" fmla="*/ 64 h 108"/>
                    <a:gd name="T36" fmla="*/ 48 w 68"/>
                    <a:gd name="T37" fmla="*/ 43 h 108"/>
                    <a:gd name="T38" fmla="*/ 30 w 68"/>
                    <a:gd name="T39" fmla="*/ 27 h 108"/>
                    <a:gd name="T40" fmla="*/ 18 w 68"/>
                    <a:gd name="T41" fmla="*/ 18 h 108"/>
                    <a:gd name="T42" fmla="*/ 15 w 68"/>
                    <a:gd name="T43" fmla="*/ 15 h 108"/>
                    <a:gd name="T44" fmla="*/ 12 w 68"/>
                    <a:gd name="T45" fmla="*/ 11 h 108"/>
                    <a:gd name="T46" fmla="*/ 11 w 68"/>
                    <a:gd name="T47" fmla="*/ 6 h 108"/>
                    <a:gd name="T48" fmla="*/ 10 w 68"/>
                    <a:gd name="T49" fmla="*/ 3 h 108"/>
                    <a:gd name="T50" fmla="*/ 9 w 68"/>
                    <a:gd name="T51" fmla="*/ 1 h 108"/>
                    <a:gd name="T52" fmla="*/ 7 w 68"/>
                    <a:gd name="T53" fmla="*/ 0 h 108"/>
                    <a:gd name="T54" fmla="*/ 5 w 68"/>
                    <a:gd name="T55" fmla="*/ 0 h 108"/>
                    <a:gd name="T56" fmla="*/ 3 w 68"/>
                    <a:gd name="T57" fmla="*/ 0 h 108"/>
                    <a:gd name="T58" fmla="*/ 2 w 68"/>
                    <a:gd name="T59" fmla="*/ 2 h 108"/>
                    <a:gd name="T60" fmla="*/ 1 w 68"/>
                    <a:gd name="T61" fmla="*/ 4 h 108"/>
                    <a:gd name="T62" fmla="*/ 0 w 68"/>
                    <a:gd name="T63" fmla="*/ 5 h 1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
                    <a:gd name="T97" fmla="*/ 0 h 108"/>
                    <a:gd name="T98" fmla="*/ 68 w 68"/>
                    <a:gd name="T99" fmla="*/ 108 h 1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 h="108">
                      <a:moveTo>
                        <a:pt x="1" y="7"/>
                      </a:moveTo>
                      <a:lnTo>
                        <a:pt x="3" y="14"/>
                      </a:lnTo>
                      <a:lnTo>
                        <a:pt x="5" y="20"/>
                      </a:lnTo>
                      <a:lnTo>
                        <a:pt x="10" y="26"/>
                      </a:lnTo>
                      <a:lnTo>
                        <a:pt x="14" y="30"/>
                      </a:lnTo>
                      <a:lnTo>
                        <a:pt x="19" y="34"/>
                      </a:lnTo>
                      <a:lnTo>
                        <a:pt x="24" y="37"/>
                      </a:lnTo>
                      <a:lnTo>
                        <a:pt x="30" y="41"/>
                      </a:lnTo>
                      <a:lnTo>
                        <a:pt x="36" y="46"/>
                      </a:lnTo>
                      <a:lnTo>
                        <a:pt x="41" y="51"/>
                      </a:lnTo>
                      <a:lnTo>
                        <a:pt x="45" y="58"/>
                      </a:lnTo>
                      <a:lnTo>
                        <a:pt x="50" y="64"/>
                      </a:lnTo>
                      <a:lnTo>
                        <a:pt x="52" y="70"/>
                      </a:lnTo>
                      <a:lnTo>
                        <a:pt x="55" y="78"/>
                      </a:lnTo>
                      <a:lnTo>
                        <a:pt x="56" y="85"/>
                      </a:lnTo>
                      <a:lnTo>
                        <a:pt x="57" y="93"/>
                      </a:lnTo>
                      <a:lnTo>
                        <a:pt x="56" y="101"/>
                      </a:lnTo>
                      <a:lnTo>
                        <a:pt x="56" y="102"/>
                      </a:lnTo>
                      <a:lnTo>
                        <a:pt x="57" y="103"/>
                      </a:lnTo>
                      <a:lnTo>
                        <a:pt x="57" y="104"/>
                      </a:lnTo>
                      <a:lnTo>
                        <a:pt x="57" y="105"/>
                      </a:lnTo>
                      <a:lnTo>
                        <a:pt x="58" y="106"/>
                      </a:lnTo>
                      <a:lnTo>
                        <a:pt x="59" y="106"/>
                      </a:lnTo>
                      <a:lnTo>
                        <a:pt x="60" y="107"/>
                      </a:lnTo>
                      <a:lnTo>
                        <a:pt x="61" y="107"/>
                      </a:lnTo>
                      <a:lnTo>
                        <a:pt x="63" y="107"/>
                      </a:lnTo>
                      <a:lnTo>
                        <a:pt x="64" y="106"/>
                      </a:lnTo>
                      <a:lnTo>
                        <a:pt x="65" y="105"/>
                      </a:lnTo>
                      <a:lnTo>
                        <a:pt x="65" y="104"/>
                      </a:lnTo>
                      <a:lnTo>
                        <a:pt x="66" y="103"/>
                      </a:lnTo>
                      <a:lnTo>
                        <a:pt x="66" y="102"/>
                      </a:lnTo>
                      <a:lnTo>
                        <a:pt x="66" y="101"/>
                      </a:lnTo>
                      <a:lnTo>
                        <a:pt x="67" y="88"/>
                      </a:lnTo>
                      <a:lnTo>
                        <a:pt x="65" y="76"/>
                      </a:lnTo>
                      <a:lnTo>
                        <a:pt x="61" y="64"/>
                      </a:lnTo>
                      <a:lnTo>
                        <a:pt x="56" y="53"/>
                      </a:lnTo>
                      <a:lnTo>
                        <a:pt x="48" y="43"/>
                      </a:lnTo>
                      <a:lnTo>
                        <a:pt x="39" y="35"/>
                      </a:lnTo>
                      <a:lnTo>
                        <a:pt x="30" y="27"/>
                      </a:lnTo>
                      <a:lnTo>
                        <a:pt x="20" y="19"/>
                      </a:lnTo>
                      <a:lnTo>
                        <a:pt x="18" y="18"/>
                      </a:lnTo>
                      <a:lnTo>
                        <a:pt x="17" y="16"/>
                      </a:lnTo>
                      <a:lnTo>
                        <a:pt x="15" y="15"/>
                      </a:lnTo>
                      <a:lnTo>
                        <a:pt x="14" y="13"/>
                      </a:lnTo>
                      <a:lnTo>
                        <a:pt x="12" y="11"/>
                      </a:lnTo>
                      <a:lnTo>
                        <a:pt x="11" y="9"/>
                      </a:lnTo>
                      <a:lnTo>
                        <a:pt x="11" y="6"/>
                      </a:lnTo>
                      <a:lnTo>
                        <a:pt x="10" y="4"/>
                      </a:lnTo>
                      <a:lnTo>
                        <a:pt x="10" y="3"/>
                      </a:lnTo>
                      <a:lnTo>
                        <a:pt x="10" y="2"/>
                      </a:lnTo>
                      <a:lnTo>
                        <a:pt x="9" y="1"/>
                      </a:lnTo>
                      <a:lnTo>
                        <a:pt x="8" y="0"/>
                      </a:lnTo>
                      <a:lnTo>
                        <a:pt x="7" y="0"/>
                      </a:lnTo>
                      <a:lnTo>
                        <a:pt x="6" y="0"/>
                      </a:lnTo>
                      <a:lnTo>
                        <a:pt x="5" y="0"/>
                      </a:lnTo>
                      <a:lnTo>
                        <a:pt x="4" y="0"/>
                      </a:lnTo>
                      <a:lnTo>
                        <a:pt x="3" y="0"/>
                      </a:lnTo>
                      <a:lnTo>
                        <a:pt x="3" y="1"/>
                      </a:lnTo>
                      <a:lnTo>
                        <a:pt x="2" y="2"/>
                      </a:lnTo>
                      <a:lnTo>
                        <a:pt x="1" y="3"/>
                      </a:lnTo>
                      <a:lnTo>
                        <a:pt x="1" y="4"/>
                      </a:lnTo>
                      <a:lnTo>
                        <a:pt x="0" y="5"/>
                      </a:lnTo>
                      <a:lnTo>
                        <a:pt x="1" y="7"/>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77" name="Freeform 210"/>
                <p:cNvSpPr>
                  <a:spLocks/>
                </p:cNvSpPr>
                <p:nvPr/>
              </p:nvSpPr>
              <p:spPr bwMode="auto">
                <a:xfrm>
                  <a:off x="934" y="2541"/>
                  <a:ext cx="87" cy="43"/>
                </a:xfrm>
                <a:custGeom>
                  <a:avLst/>
                  <a:gdLst>
                    <a:gd name="T0" fmla="*/ 10 w 87"/>
                    <a:gd name="T1" fmla="*/ 12 h 43"/>
                    <a:gd name="T2" fmla="*/ 20 w 87"/>
                    <a:gd name="T3" fmla="*/ 11 h 43"/>
                    <a:gd name="T4" fmla="*/ 29 w 87"/>
                    <a:gd name="T5" fmla="*/ 11 h 43"/>
                    <a:gd name="T6" fmla="*/ 38 w 87"/>
                    <a:gd name="T7" fmla="*/ 11 h 43"/>
                    <a:gd name="T8" fmla="*/ 46 w 87"/>
                    <a:gd name="T9" fmla="*/ 18 h 43"/>
                    <a:gd name="T10" fmla="*/ 55 w 87"/>
                    <a:gd name="T11" fmla="*/ 24 h 43"/>
                    <a:gd name="T12" fmla="*/ 64 w 87"/>
                    <a:gd name="T13" fmla="*/ 30 h 43"/>
                    <a:gd name="T14" fmla="*/ 72 w 87"/>
                    <a:gd name="T15" fmla="*/ 36 h 43"/>
                    <a:gd name="T16" fmla="*/ 77 w 87"/>
                    <a:gd name="T17" fmla="*/ 41 h 43"/>
                    <a:gd name="T18" fmla="*/ 79 w 87"/>
                    <a:gd name="T19" fmla="*/ 42 h 43"/>
                    <a:gd name="T20" fmla="*/ 82 w 87"/>
                    <a:gd name="T21" fmla="*/ 42 h 43"/>
                    <a:gd name="T22" fmla="*/ 83 w 87"/>
                    <a:gd name="T23" fmla="*/ 41 h 43"/>
                    <a:gd name="T24" fmla="*/ 84 w 87"/>
                    <a:gd name="T25" fmla="*/ 40 h 43"/>
                    <a:gd name="T26" fmla="*/ 85 w 87"/>
                    <a:gd name="T27" fmla="*/ 38 h 43"/>
                    <a:gd name="T28" fmla="*/ 85 w 87"/>
                    <a:gd name="T29" fmla="*/ 36 h 43"/>
                    <a:gd name="T30" fmla="*/ 85 w 87"/>
                    <a:gd name="T31" fmla="*/ 34 h 43"/>
                    <a:gd name="T32" fmla="*/ 79 w 87"/>
                    <a:gd name="T33" fmla="*/ 29 h 43"/>
                    <a:gd name="T34" fmla="*/ 69 w 87"/>
                    <a:gd name="T35" fmla="*/ 21 h 43"/>
                    <a:gd name="T36" fmla="*/ 58 w 87"/>
                    <a:gd name="T37" fmla="*/ 13 h 43"/>
                    <a:gd name="T38" fmla="*/ 47 w 87"/>
                    <a:gd name="T39" fmla="*/ 6 h 43"/>
                    <a:gd name="T40" fmla="*/ 38 w 87"/>
                    <a:gd name="T41" fmla="*/ 1 h 43"/>
                    <a:gd name="T42" fmla="*/ 29 w 87"/>
                    <a:gd name="T43" fmla="*/ 0 h 43"/>
                    <a:gd name="T44" fmla="*/ 20 w 87"/>
                    <a:gd name="T45" fmla="*/ 1 h 43"/>
                    <a:gd name="T46" fmla="*/ 10 w 87"/>
                    <a:gd name="T47" fmla="*/ 2 h 43"/>
                    <a:gd name="T48" fmla="*/ 4 w 87"/>
                    <a:gd name="T49" fmla="*/ 2 h 43"/>
                    <a:gd name="T50" fmla="*/ 3 w 87"/>
                    <a:gd name="T51" fmla="*/ 3 h 43"/>
                    <a:gd name="T52" fmla="*/ 1 w 87"/>
                    <a:gd name="T53" fmla="*/ 4 h 43"/>
                    <a:gd name="T54" fmla="*/ 0 w 87"/>
                    <a:gd name="T55" fmla="*/ 6 h 43"/>
                    <a:gd name="T56" fmla="*/ 0 w 87"/>
                    <a:gd name="T57" fmla="*/ 8 h 43"/>
                    <a:gd name="T58" fmla="*/ 1 w 87"/>
                    <a:gd name="T59" fmla="*/ 11 h 43"/>
                    <a:gd name="T60" fmla="*/ 3 w 87"/>
                    <a:gd name="T61" fmla="*/ 11 h 43"/>
                    <a:gd name="T62" fmla="*/ 4 w 87"/>
                    <a:gd name="T63" fmla="*/ 12 h 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7"/>
                    <a:gd name="T97" fmla="*/ 0 h 43"/>
                    <a:gd name="T98" fmla="*/ 87 w 87"/>
                    <a:gd name="T99" fmla="*/ 43 h 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7" h="43">
                      <a:moveTo>
                        <a:pt x="5" y="12"/>
                      </a:moveTo>
                      <a:lnTo>
                        <a:pt x="10" y="12"/>
                      </a:lnTo>
                      <a:lnTo>
                        <a:pt x="15" y="12"/>
                      </a:lnTo>
                      <a:lnTo>
                        <a:pt x="20" y="11"/>
                      </a:lnTo>
                      <a:lnTo>
                        <a:pt x="24" y="11"/>
                      </a:lnTo>
                      <a:lnTo>
                        <a:pt x="29" y="11"/>
                      </a:lnTo>
                      <a:lnTo>
                        <a:pt x="33" y="11"/>
                      </a:lnTo>
                      <a:lnTo>
                        <a:pt x="38" y="11"/>
                      </a:lnTo>
                      <a:lnTo>
                        <a:pt x="41" y="14"/>
                      </a:lnTo>
                      <a:lnTo>
                        <a:pt x="46" y="18"/>
                      </a:lnTo>
                      <a:lnTo>
                        <a:pt x="50" y="21"/>
                      </a:lnTo>
                      <a:lnTo>
                        <a:pt x="55" y="24"/>
                      </a:lnTo>
                      <a:lnTo>
                        <a:pt x="59" y="27"/>
                      </a:lnTo>
                      <a:lnTo>
                        <a:pt x="64" y="30"/>
                      </a:lnTo>
                      <a:lnTo>
                        <a:pt x="68" y="33"/>
                      </a:lnTo>
                      <a:lnTo>
                        <a:pt x="72" y="36"/>
                      </a:lnTo>
                      <a:lnTo>
                        <a:pt x="76" y="40"/>
                      </a:lnTo>
                      <a:lnTo>
                        <a:pt x="77" y="41"/>
                      </a:lnTo>
                      <a:lnTo>
                        <a:pt x="78" y="41"/>
                      </a:lnTo>
                      <a:lnTo>
                        <a:pt x="79" y="42"/>
                      </a:lnTo>
                      <a:lnTo>
                        <a:pt x="80" y="42"/>
                      </a:lnTo>
                      <a:lnTo>
                        <a:pt x="82" y="42"/>
                      </a:lnTo>
                      <a:lnTo>
                        <a:pt x="82" y="41"/>
                      </a:lnTo>
                      <a:lnTo>
                        <a:pt x="83" y="41"/>
                      </a:lnTo>
                      <a:lnTo>
                        <a:pt x="84" y="40"/>
                      </a:lnTo>
                      <a:lnTo>
                        <a:pt x="85" y="39"/>
                      </a:lnTo>
                      <a:lnTo>
                        <a:pt x="85" y="38"/>
                      </a:lnTo>
                      <a:lnTo>
                        <a:pt x="86" y="37"/>
                      </a:lnTo>
                      <a:lnTo>
                        <a:pt x="85" y="36"/>
                      </a:lnTo>
                      <a:lnTo>
                        <a:pt x="85" y="35"/>
                      </a:lnTo>
                      <a:lnTo>
                        <a:pt x="85" y="34"/>
                      </a:lnTo>
                      <a:lnTo>
                        <a:pt x="84" y="33"/>
                      </a:lnTo>
                      <a:lnTo>
                        <a:pt x="79" y="29"/>
                      </a:lnTo>
                      <a:lnTo>
                        <a:pt x="73" y="25"/>
                      </a:lnTo>
                      <a:lnTo>
                        <a:pt x="69" y="21"/>
                      </a:lnTo>
                      <a:lnTo>
                        <a:pt x="64" y="17"/>
                      </a:lnTo>
                      <a:lnTo>
                        <a:pt x="58" y="13"/>
                      </a:lnTo>
                      <a:lnTo>
                        <a:pt x="53" y="10"/>
                      </a:lnTo>
                      <a:lnTo>
                        <a:pt x="47" y="6"/>
                      </a:lnTo>
                      <a:lnTo>
                        <a:pt x="42" y="2"/>
                      </a:lnTo>
                      <a:lnTo>
                        <a:pt x="38" y="1"/>
                      </a:lnTo>
                      <a:lnTo>
                        <a:pt x="33" y="0"/>
                      </a:lnTo>
                      <a:lnTo>
                        <a:pt x="29" y="0"/>
                      </a:lnTo>
                      <a:lnTo>
                        <a:pt x="24" y="0"/>
                      </a:lnTo>
                      <a:lnTo>
                        <a:pt x="20" y="1"/>
                      </a:lnTo>
                      <a:lnTo>
                        <a:pt x="15" y="2"/>
                      </a:lnTo>
                      <a:lnTo>
                        <a:pt x="10" y="2"/>
                      </a:lnTo>
                      <a:lnTo>
                        <a:pt x="5" y="2"/>
                      </a:lnTo>
                      <a:lnTo>
                        <a:pt x="4" y="2"/>
                      </a:lnTo>
                      <a:lnTo>
                        <a:pt x="3" y="3"/>
                      </a:lnTo>
                      <a:lnTo>
                        <a:pt x="2" y="3"/>
                      </a:lnTo>
                      <a:lnTo>
                        <a:pt x="1" y="4"/>
                      </a:lnTo>
                      <a:lnTo>
                        <a:pt x="1" y="6"/>
                      </a:lnTo>
                      <a:lnTo>
                        <a:pt x="0" y="6"/>
                      </a:lnTo>
                      <a:lnTo>
                        <a:pt x="0" y="7"/>
                      </a:lnTo>
                      <a:lnTo>
                        <a:pt x="0" y="8"/>
                      </a:lnTo>
                      <a:lnTo>
                        <a:pt x="1" y="9"/>
                      </a:lnTo>
                      <a:lnTo>
                        <a:pt x="1" y="11"/>
                      </a:lnTo>
                      <a:lnTo>
                        <a:pt x="2" y="11"/>
                      </a:lnTo>
                      <a:lnTo>
                        <a:pt x="3" y="11"/>
                      </a:lnTo>
                      <a:lnTo>
                        <a:pt x="4" y="12"/>
                      </a:lnTo>
                      <a:lnTo>
                        <a:pt x="5" y="12"/>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78" name="Freeform 211"/>
                <p:cNvSpPr>
                  <a:spLocks/>
                </p:cNvSpPr>
                <p:nvPr/>
              </p:nvSpPr>
              <p:spPr bwMode="auto">
                <a:xfrm>
                  <a:off x="996" y="2624"/>
                  <a:ext cx="84" cy="98"/>
                </a:xfrm>
                <a:custGeom>
                  <a:avLst/>
                  <a:gdLst>
                    <a:gd name="T0" fmla="*/ 0 w 84"/>
                    <a:gd name="T1" fmla="*/ 3 h 98"/>
                    <a:gd name="T2" fmla="*/ 4 w 84"/>
                    <a:gd name="T3" fmla="*/ 9 h 98"/>
                    <a:gd name="T4" fmla="*/ 10 w 84"/>
                    <a:gd name="T5" fmla="*/ 15 h 98"/>
                    <a:gd name="T6" fmla="*/ 14 w 84"/>
                    <a:gd name="T7" fmla="*/ 20 h 98"/>
                    <a:gd name="T8" fmla="*/ 20 w 84"/>
                    <a:gd name="T9" fmla="*/ 25 h 98"/>
                    <a:gd name="T10" fmla="*/ 25 w 84"/>
                    <a:gd name="T11" fmla="*/ 31 h 98"/>
                    <a:gd name="T12" fmla="*/ 30 w 84"/>
                    <a:gd name="T13" fmla="*/ 35 h 98"/>
                    <a:gd name="T14" fmla="*/ 36 w 84"/>
                    <a:gd name="T15" fmla="*/ 41 h 98"/>
                    <a:gd name="T16" fmla="*/ 41 w 84"/>
                    <a:gd name="T17" fmla="*/ 45 h 98"/>
                    <a:gd name="T18" fmla="*/ 44 w 84"/>
                    <a:gd name="T19" fmla="*/ 53 h 98"/>
                    <a:gd name="T20" fmla="*/ 46 w 84"/>
                    <a:gd name="T21" fmla="*/ 63 h 98"/>
                    <a:gd name="T22" fmla="*/ 49 w 84"/>
                    <a:gd name="T23" fmla="*/ 71 h 98"/>
                    <a:gd name="T24" fmla="*/ 54 w 84"/>
                    <a:gd name="T25" fmla="*/ 79 h 98"/>
                    <a:gd name="T26" fmla="*/ 58 w 84"/>
                    <a:gd name="T27" fmla="*/ 86 h 98"/>
                    <a:gd name="T28" fmla="*/ 64 w 84"/>
                    <a:gd name="T29" fmla="*/ 92 h 98"/>
                    <a:gd name="T30" fmla="*/ 71 w 84"/>
                    <a:gd name="T31" fmla="*/ 95 h 98"/>
                    <a:gd name="T32" fmla="*/ 81 w 84"/>
                    <a:gd name="T33" fmla="*/ 97 h 98"/>
                    <a:gd name="T34" fmla="*/ 82 w 84"/>
                    <a:gd name="T35" fmla="*/ 97 h 98"/>
                    <a:gd name="T36" fmla="*/ 82 w 84"/>
                    <a:gd name="T37" fmla="*/ 96 h 98"/>
                    <a:gd name="T38" fmla="*/ 83 w 84"/>
                    <a:gd name="T39" fmla="*/ 96 h 98"/>
                    <a:gd name="T40" fmla="*/ 83 w 84"/>
                    <a:gd name="T41" fmla="*/ 95 h 98"/>
                    <a:gd name="T42" fmla="*/ 83 w 84"/>
                    <a:gd name="T43" fmla="*/ 94 h 98"/>
                    <a:gd name="T44" fmla="*/ 83 w 84"/>
                    <a:gd name="T45" fmla="*/ 93 h 98"/>
                    <a:gd name="T46" fmla="*/ 82 w 84"/>
                    <a:gd name="T47" fmla="*/ 93 h 98"/>
                    <a:gd name="T48" fmla="*/ 81 w 84"/>
                    <a:gd name="T49" fmla="*/ 93 h 98"/>
                    <a:gd name="T50" fmla="*/ 81 w 84"/>
                    <a:gd name="T51" fmla="*/ 92 h 98"/>
                    <a:gd name="T52" fmla="*/ 72 w 84"/>
                    <a:gd name="T53" fmla="*/ 92 h 98"/>
                    <a:gd name="T54" fmla="*/ 65 w 84"/>
                    <a:gd name="T55" fmla="*/ 88 h 98"/>
                    <a:gd name="T56" fmla="*/ 60 w 84"/>
                    <a:gd name="T57" fmla="*/ 82 h 98"/>
                    <a:gd name="T58" fmla="*/ 55 w 84"/>
                    <a:gd name="T59" fmla="*/ 75 h 98"/>
                    <a:gd name="T60" fmla="*/ 52 w 84"/>
                    <a:gd name="T61" fmla="*/ 67 h 98"/>
                    <a:gd name="T62" fmla="*/ 49 w 84"/>
                    <a:gd name="T63" fmla="*/ 59 h 98"/>
                    <a:gd name="T64" fmla="*/ 46 w 84"/>
                    <a:gd name="T65" fmla="*/ 50 h 98"/>
                    <a:gd name="T66" fmla="*/ 44 w 84"/>
                    <a:gd name="T67" fmla="*/ 43 h 98"/>
                    <a:gd name="T68" fmla="*/ 37 w 84"/>
                    <a:gd name="T69" fmla="*/ 38 h 98"/>
                    <a:gd name="T70" fmla="*/ 32 w 84"/>
                    <a:gd name="T71" fmla="*/ 33 h 98"/>
                    <a:gd name="T72" fmla="*/ 27 w 84"/>
                    <a:gd name="T73" fmla="*/ 28 h 98"/>
                    <a:gd name="T74" fmla="*/ 22 w 84"/>
                    <a:gd name="T75" fmla="*/ 23 h 98"/>
                    <a:gd name="T76" fmla="*/ 17 w 84"/>
                    <a:gd name="T77" fmla="*/ 18 h 98"/>
                    <a:gd name="T78" fmla="*/ 12 w 84"/>
                    <a:gd name="T79" fmla="*/ 13 h 98"/>
                    <a:gd name="T80" fmla="*/ 7 w 84"/>
                    <a:gd name="T81" fmla="*/ 6 h 98"/>
                    <a:gd name="T82" fmla="*/ 4 w 84"/>
                    <a:gd name="T83" fmla="*/ 1 h 98"/>
                    <a:gd name="T84" fmla="*/ 3 w 84"/>
                    <a:gd name="T85" fmla="*/ 1 h 98"/>
                    <a:gd name="T86" fmla="*/ 3 w 84"/>
                    <a:gd name="T87" fmla="*/ 0 h 98"/>
                    <a:gd name="T88" fmla="*/ 2 w 84"/>
                    <a:gd name="T89" fmla="*/ 0 h 98"/>
                    <a:gd name="T90" fmla="*/ 1 w 84"/>
                    <a:gd name="T91" fmla="*/ 0 h 98"/>
                    <a:gd name="T92" fmla="*/ 0 w 84"/>
                    <a:gd name="T93" fmla="*/ 1 h 98"/>
                    <a:gd name="T94" fmla="*/ 0 w 84"/>
                    <a:gd name="T95" fmla="*/ 2 h 98"/>
                    <a:gd name="T96" fmla="*/ 0 w 84"/>
                    <a:gd name="T97" fmla="*/ 3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98"/>
                    <a:gd name="T149" fmla="*/ 84 w 84"/>
                    <a:gd name="T150" fmla="*/ 98 h 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98">
                      <a:moveTo>
                        <a:pt x="0" y="3"/>
                      </a:moveTo>
                      <a:lnTo>
                        <a:pt x="4" y="9"/>
                      </a:lnTo>
                      <a:lnTo>
                        <a:pt x="10" y="15"/>
                      </a:lnTo>
                      <a:lnTo>
                        <a:pt x="14" y="20"/>
                      </a:lnTo>
                      <a:lnTo>
                        <a:pt x="20" y="25"/>
                      </a:lnTo>
                      <a:lnTo>
                        <a:pt x="25" y="31"/>
                      </a:lnTo>
                      <a:lnTo>
                        <a:pt x="30" y="35"/>
                      </a:lnTo>
                      <a:lnTo>
                        <a:pt x="36" y="41"/>
                      </a:lnTo>
                      <a:lnTo>
                        <a:pt x="41" y="45"/>
                      </a:lnTo>
                      <a:lnTo>
                        <a:pt x="44" y="53"/>
                      </a:lnTo>
                      <a:lnTo>
                        <a:pt x="46" y="63"/>
                      </a:lnTo>
                      <a:lnTo>
                        <a:pt x="49" y="71"/>
                      </a:lnTo>
                      <a:lnTo>
                        <a:pt x="54" y="79"/>
                      </a:lnTo>
                      <a:lnTo>
                        <a:pt x="58" y="86"/>
                      </a:lnTo>
                      <a:lnTo>
                        <a:pt x="64" y="92"/>
                      </a:lnTo>
                      <a:lnTo>
                        <a:pt x="71" y="95"/>
                      </a:lnTo>
                      <a:lnTo>
                        <a:pt x="81" y="97"/>
                      </a:lnTo>
                      <a:lnTo>
                        <a:pt x="82" y="97"/>
                      </a:lnTo>
                      <a:lnTo>
                        <a:pt x="82" y="96"/>
                      </a:lnTo>
                      <a:lnTo>
                        <a:pt x="83" y="96"/>
                      </a:lnTo>
                      <a:lnTo>
                        <a:pt x="83" y="95"/>
                      </a:lnTo>
                      <a:lnTo>
                        <a:pt x="83" y="94"/>
                      </a:lnTo>
                      <a:lnTo>
                        <a:pt x="83" y="93"/>
                      </a:lnTo>
                      <a:lnTo>
                        <a:pt x="82" y="93"/>
                      </a:lnTo>
                      <a:lnTo>
                        <a:pt x="81" y="93"/>
                      </a:lnTo>
                      <a:lnTo>
                        <a:pt x="81" y="92"/>
                      </a:lnTo>
                      <a:lnTo>
                        <a:pt x="72" y="92"/>
                      </a:lnTo>
                      <a:lnTo>
                        <a:pt x="65" y="88"/>
                      </a:lnTo>
                      <a:lnTo>
                        <a:pt x="60" y="82"/>
                      </a:lnTo>
                      <a:lnTo>
                        <a:pt x="55" y="75"/>
                      </a:lnTo>
                      <a:lnTo>
                        <a:pt x="52" y="67"/>
                      </a:lnTo>
                      <a:lnTo>
                        <a:pt x="49" y="59"/>
                      </a:lnTo>
                      <a:lnTo>
                        <a:pt x="46" y="50"/>
                      </a:lnTo>
                      <a:lnTo>
                        <a:pt x="44" y="43"/>
                      </a:lnTo>
                      <a:lnTo>
                        <a:pt x="37" y="38"/>
                      </a:lnTo>
                      <a:lnTo>
                        <a:pt x="32" y="33"/>
                      </a:lnTo>
                      <a:lnTo>
                        <a:pt x="27" y="28"/>
                      </a:lnTo>
                      <a:lnTo>
                        <a:pt x="22" y="23"/>
                      </a:lnTo>
                      <a:lnTo>
                        <a:pt x="17" y="18"/>
                      </a:lnTo>
                      <a:lnTo>
                        <a:pt x="12" y="13"/>
                      </a:lnTo>
                      <a:lnTo>
                        <a:pt x="7" y="6"/>
                      </a:lnTo>
                      <a:lnTo>
                        <a:pt x="4" y="1"/>
                      </a:lnTo>
                      <a:lnTo>
                        <a:pt x="3" y="1"/>
                      </a:lnTo>
                      <a:lnTo>
                        <a:pt x="3" y="0"/>
                      </a:lnTo>
                      <a:lnTo>
                        <a:pt x="2" y="0"/>
                      </a:lnTo>
                      <a:lnTo>
                        <a:pt x="1" y="0"/>
                      </a:lnTo>
                      <a:lnTo>
                        <a:pt x="0" y="1"/>
                      </a:lnTo>
                      <a:lnTo>
                        <a:pt x="0" y="2"/>
                      </a:lnTo>
                      <a:lnTo>
                        <a:pt x="0" y="3"/>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79" name="Freeform 212"/>
                <p:cNvSpPr>
                  <a:spLocks/>
                </p:cNvSpPr>
                <p:nvPr/>
              </p:nvSpPr>
              <p:spPr bwMode="auto">
                <a:xfrm>
                  <a:off x="1003" y="2635"/>
                  <a:ext cx="54" cy="32"/>
                </a:xfrm>
                <a:custGeom>
                  <a:avLst/>
                  <a:gdLst>
                    <a:gd name="T0" fmla="*/ 1 w 54"/>
                    <a:gd name="T1" fmla="*/ 2 h 32"/>
                    <a:gd name="T2" fmla="*/ 6 w 54"/>
                    <a:gd name="T3" fmla="*/ 6 h 32"/>
                    <a:gd name="T4" fmla="*/ 12 w 54"/>
                    <a:gd name="T5" fmla="*/ 9 h 32"/>
                    <a:gd name="T6" fmla="*/ 18 w 54"/>
                    <a:gd name="T7" fmla="*/ 11 h 32"/>
                    <a:gd name="T8" fmla="*/ 24 w 54"/>
                    <a:gd name="T9" fmla="*/ 14 h 32"/>
                    <a:gd name="T10" fmla="*/ 29 w 54"/>
                    <a:gd name="T11" fmla="*/ 17 h 32"/>
                    <a:gd name="T12" fmla="*/ 34 w 54"/>
                    <a:gd name="T13" fmla="*/ 20 h 32"/>
                    <a:gd name="T14" fmla="*/ 40 w 54"/>
                    <a:gd name="T15" fmla="*/ 23 h 32"/>
                    <a:gd name="T16" fmla="*/ 47 w 54"/>
                    <a:gd name="T17" fmla="*/ 26 h 32"/>
                    <a:gd name="T18" fmla="*/ 47 w 54"/>
                    <a:gd name="T19" fmla="*/ 26 h 32"/>
                    <a:gd name="T20" fmla="*/ 48 w 54"/>
                    <a:gd name="T21" fmla="*/ 26 h 32"/>
                    <a:gd name="T22" fmla="*/ 48 w 54"/>
                    <a:gd name="T23" fmla="*/ 27 h 32"/>
                    <a:gd name="T24" fmla="*/ 49 w 54"/>
                    <a:gd name="T25" fmla="*/ 27 h 32"/>
                    <a:gd name="T26" fmla="*/ 49 w 54"/>
                    <a:gd name="T27" fmla="*/ 28 h 32"/>
                    <a:gd name="T28" fmla="*/ 50 w 54"/>
                    <a:gd name="T29" fmla="*/ 29 h 32"/>
                    <a:gd name="T30" fmla="*/ 50 w 54"/>
                    <a:gd name="T31" fmla="*/ 29 h 32"/>
                    <a:gd name="T32" fmla="*/ 50 w 54"/>
                    <a:gd name="T33" fmla="*/ 30 h 32"/>
                    <a:gd name="T34" fmla="*/ 50 w 54"/>
                    <a:gd name="T35" fmla="*/ 31 h 32"/>
                    <a:gd name="T36" fmla="*/ 50 w 54"/>
                    <a:gd name="T37" fmla="*/ 31 h 32"/>
                    <a:gd name="T38" fmla="*/ 51 w 54"/>
                    <a:gd name="T39" fmla="*/ 31 h 32"/>
                    <a:gd name="T40" fmla="*/ 52 w 54"/>
                    <a:gd name="T41" fmla="*/ 31 h 32"/>
                    <a:gd name="T42" fmla="*/ 52 w 54"/>
                    <a:gd name="T43" fmla="*/ 30 h 32"/>
                    <a:gd name="T44" fmla="*/ 53 w 54"/>
                    <a:gd name="T45" fmla="*/ 30 h 32"/>
                    <a:gd name="T46" fmla="*/ 53 w 54"/>
                    <a:gd name="T47" fmla="*/ 29 h 32"/>
                    <a:gd name="T48" fmla="*/ 53 w 54"/>
                    <a:gd name="T49" fmla="*/ 29 h 32"/>
                    <a:gd name="T50" fmla="*/ 52 w 54"/>
                    <a:gd name="T51" fmla="*/ 29 h 32"/>
                    <a:gd name="T52" fmla="*/ 52 w 54"/>
                    <a:gd name="T53" fmla="*/ 28 h 32"/>
                    <a:gd name="T54" fmla="*/ 52 w 54"/>
                    <a:gd name="T55" fmla="*/ 27 h 32"/>
                    <a:gd name="T56" fmla="*/ 52 w 54"/>
                    <a:gd name="T57" fmla="*/ 26 h 32"/>
                    <a:gd name="T58" fmla="*/ 51 w 54"/>
                    <a:gd name="T59" fmla="*/ 26 h 32"/>
                    <a:gd name="T60" fmla="*/ 51 w 54"/>
                    <a:gd name="T61" fmla="*/ 25 h 32"/>
                    <a:gd name="T62" fmla="*/ 50 w 54"/>
                    <a:gd name="T63" fmla="*/ 24 h 32"/>
                    <a:gd name="T64" fmla="*/ 45 w 54"/>
                    <a:gd name="T65" fmla="*/ 21 h 32"/>
                    <a:gd name="T66" fmla="*/ 39 w 54"/>
                    <a:gd name="T67" fmla="*/ 18 h 32"/>
                    <a:gd name="T68" fmla="*/ 32 w 54"/>
                    <a:gd name="T69" fmla="*/ 15 h 32"/>
                    <a:gd name="T70" fmla="*/ 26 w 54"/>
                    <a:gd name="T71" fmla="*/ 12 h 32"/>
                    <a:gd name="T72" fmla="*/ 20 w 54"/>
                    <a:gd name="T73" fmla="*/ 9 h 32"/>
                    <a:gd name="T74" fmla="*/ 14 w 54"/>
                    <a:gd name="T75" fmla="*/ 6 h 32"/>
                    <a:gd name="T76" fmla="*/ 8 w 54"/>
                    <a:gd name="T77" fmla="*/ 3 h 32"/>
                    <a:gd name="T78" fmla="*/ 3 w 54"/>
                    <a:gd name="T79" fmla="*/ 0 h 32"/>
                    <a:gd name="T80" fmla="*/ 2 w 54"/>
                    <a:gd name="T81" fmla="*/ 0 h 32"/>
                    <a:gd name="T82" fmla="*/ 1 w 54"/>
                    <a:gd name="T83" fmla="*/ 0 h 32"/>
                    <a:gd name="T84" fmla="*/ 0 w 54"/>
                    <a:gd name="T85" fmla="*/ 0 h 32"/>
                    <a:gd name="T86" fmla="*/ 0 w 54"/>
                    <a:gd name="T87" fmla="*/ 1 h 32"/>
                    <a:gd name="T88" fmla="*/ 0 w 54"/>
                    <a:gd name="T89" fmla="*/ 2 h 32"/>
                    <a:gd name="T90" fmla="*/ 0 w 54"/>
                    <a:gd name="T91" fmla="*/ 2 h 32"/>
                    <a:gd name="T92" fmla="*/ 1 w 54"/>
                    <a:gd name="T93" fmla="*/ 2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
                    <a:gd name="T142" fmla="*/ 0 h 32"/>
                    <a:gd name="T143" fmla="*/ 54 w 54"/>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 h="32">
                      <a:moveTo>
                        <a:pt x="1" y="2"/>
                      </a:moveTo>
                      <a:lnTo>
                        <a:pt x="6" y="6"/>
                      </a:lnTo>
                      <a:lnTo>
                        <a:pt x="12" y="9"/>
                      </a:lnTo>
                      <a:lnTo>
                        <a:pt x="18" y="11"/>
                      </a:lnTo>
                      <a:lnTo>
                        <a:pt x="24" y="14"/>
                      </a:lnTo>
                      <a:lnTo>
                        <a:pt x="29" y="17"/>
                      </a:lnTo>
                      <a:lnTo>
                        <a:pt x="34" y="20"/>
                      </a:lnTo>
                      <a:lnTo>
                        <a:pt x="40" y="23"/>
                      </a:lnTo>
                      <a:lnTo>
                        <a:pt x="47" y="26"/>
                      </a:lnTo>
                      <a:lnTo>
                        <a:pt x="48" y="26"/>
                      </a:lnTo>
                      <a:lnTo>
                        <a:pt x="48" y="27"/>
                      </a:lnTo>
                      <a:lnTo>
                        <a:pt x="49" y="27"/>
                      </a:lnTo>
                      <a:lnTo>
                        <a:pt x="49" y="28"/>
                      </a:lnTo>
                      <a:lnTo>
                        <a:pt x="50" y="29"/>
                      </a:lnTo>
                      <a:lnTo>
                        <a:pt x="50" y="30"/>
                      </a:lnTo>
                      <a:lnTo>
                        <a:pt x="50" y="31"/>
                      </a:lnTo>
                      <a:lnTo>
                        <a:pt x="51" y="31"/>
                      </a:lnTo>
                      <a:lnTo>
                        <a:pt x="52" y="31"/>
                      </a:lnTo>
                      <a:lnTo>
                        <a:pt x="52" y="30"/>
                      </a:lnTo>
                      <a:lnTo>
                        <a:pt x="53" y="30"/>
                      </a:lnTo>
                      <a:lnTo>
                        <a:pt x="53" y="29"/>
                      </a:lnTo>
                      <a:lnTo>
                        <a:pt x="52" y="29"/>
                      </a:lnTo>
                      <a:lnTo>
                        <a:pt x="52" y="28"/>
                      </a:lnTo>
                      <a:lnTo>
                        <a:pt x="52" y="27"/>
                      </a:lnTo>
                      <a:lnTo>
                        <a:pt x="52" y="26"/>
                      </a:lnTo>
                      <a:lnTo>
                        <a:pt x="51" y="26"/>
                      </a:lnTo>
                      <a:lnTo>
                        <a:pt x="51" y="25"/>
                      </a:lnTo>
                      <a:lnTo>
                        <a:pt x="50" y="24"/>
                      </a:lnTo>
                      <a:lnTo>
                        <a:pt x="45" y="21"/>
                      </a:lnTo>
                      <a:lnTo>
                        <a:pt x="39" y="18"/>
                      </a:lnTo>
                      <a:lnTo>
                        <a:pt x="32" y="15"/>
                      </a:lnTo>
                      <a:lnTo>
                        <a:pt x="26" y="12"/>
                      </a:lnTo>
                      <a:lnTo>
                        <a:pt x="20" y="9"/>
                      </a:lnTo>
                      <a:lnTo>
                        <a:pt x="14" y="6"/>
                      </a:lnTo>
                      <a:lnTo>
                        <a:pt x="8" y="3"/>
                      </a:lnTo>
                      <a:lnTo>
                        <a:pt x="3" y="0"/>
                      </a:lnTo>
                      <a:lnTo>
                        <a:pt x="2" y="0"/>
                      </a:lnTo>
                      <a:lnTo>
                        <a:pt x="1" y="0"/>
                      </a:lnTo>
                      <a:lnTo>
                        <a:pt x="0" y="0"/>
                      </a:lnTo>
                      <a:lnTo>
                        <a:pt x="0" y="1"/>
                      </a:lnTo>
                      <a:lnTo>
                        <a:pt x="0" y="2"/>
                      </a:lnTo>
                      <a:lnTo>
                        <a:pt x="1" y="2"/>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80" name="Freeform 213"/>
                <p:cNvSpPr>
                  <a:spLocks/>
                </p:cNvSpPr>
                <p:nvPr/>
              </p:nvSpPr>
              <p:spPr bwMode="auto">
                <a:xfrm>
                  <a:off x="1004" y="2667"/>
                  <a:ext cx="23" cy="27"/>
                </a:xfrm>
                <a:custGeom>
                  <a:avLst/>
                  <a:gdLst>
                    <a:gd name="T0" fmla="*/ 0 w 23"/>
                    <a:gd name="T1" fmla="*/ 1 h 27"/>
                    <a:gd name="T2" fmla="*/ 0 w 23"/>
                    <a:gd name="T3" fmla="*/ 2 h 27"/>
                    <a:gd name="T4" fmla="*/ 0 w 23"/>
                    <a:gd name="T5" fmla="*/ 4 h 27"/>
                    <a:gd name="T6" fmla="*/ 0 w 23"/>
                    <a:gd name="T7" fmla="*/ 5 h 27"/>
                    <a:gd name="T8" fmla="*/ 0 w 23"/>
                    <a:gd name="T9" fmla="*/ 7 h 27"/>
                    <a:gd name="T10" fmla="*/ 0 w 23"/>
                    <a:gd name="T11" fmla="*/ 7 h 27"/>
                    <a:gd name="T12" fmla="*/ 0 w 23"/>
                    <a:gd name="T13" fmla="*/ 9 h 27"/>
                    <a:gd name="T14" fmla="*/ 0 w 23"/>
                    <a:gd name="T15" fmla="*/ 10 h 27"/>
                    <a:gd name="T16" fmla="*/ 0 w 23"/>
                    <a:gd name="T17" fmla="*/ 11 h 27"/>
                    <a:gd name="T18" fmla="*/ 1 w 23"/>
                    <a:gd name="T19" fmla="*/ 14 h 27"/>
                    <a:gd name="T20" fmla="*/ 1 w 23"/>
                    <a:gd name="T21" fmla="*/ 15 h 27"/>
                    <a:gd name="T22" fmla="*/ 2 w 23"/>
                    <a:gd name="T23" fmla="*/ 15 h 27"/>
                    <a:gd name="T24" fmla="*/ 6 w 23"/>
                    <a:gd name="T25" fmla="*/ 18 h 27"/>
                    <a:gd name="T26" fmla="*/ 7 w 23"/>
                    <a:gd name="T27" fmla="*/ 20 h 27"/>
                    <a:gd name="T28" fmla="*/ 9 w 23"/>
                    <a:gd name="T29" fmla="*/ 20 h 27"/>
                    <a:gd name="T30" fmla="*/ 11 w 23"/>
                    <a:gd name="T31" fmla="*/ 21 h 27"/>
                    <a:gd name="T32" fmla="*/ 12 w 23"/>
                    <a:gd name="T33" fmla="*/ 22 h 27"/>
                    <a:gd name="T34" fmla="*/ 14 w 23"/>
                    <a:gd name="T35" fmla="*/ 22 h 27"/>
                    <a:gd name="T36" fmla="*/ 17 w 23"/>
                    <a:gd name="T37" fmla="*/ 23 h 27"/>
                    <a:gd name="T38" fmla="*/ 18 w 23"/>
                    <a:gd name="T39" fmla="*/ 24 h 27"/>
                    <a:gd name="T40" fmla="*/ 20 w 23"/>
                    <a:gd name="T41" fmla="*/ 25 h 27"/>
                    <a:gd name="T42" fmla="*/ 20 w 23"/>
                    <a:gd name="T43" fmla="*/ 26 h 27"/>
                    <a:gd name="T44" fmla="*/ 21 w 23"/>
                    <a:gd name="T45" fmla="*/ 26 h 27"/>
                    <a:gd name="T46" fmla="*/ 21 w 23"/>
                    <a:gd name="T47" fmla="*/ 26 h 27"/>
                    <a:gd name="T48" fmla="*/ 22 w 23"/>
                    <a:gd name="T49" fmla="*/ 25 h 27"/>
                    <a:gd name="T50" fmla="*/ 22 w 23"/>
                    <a:gd name="T51" fmla="*/ 25 h 27"/>
                    <a:gd name="T52" fmla="*/ 22 w 23"/>
                    <a:gd name="T53" fmla="*/ 24 h 27"/>
                    <a:gd name="T54" fmla="*/ 22 w 23"/>
                    <a:gd name="T55" fmla="*/ 23 h 27"/>
                    <a:gd name="T56" fmla="*/ 21 w 23"/>
                    <a:gd name="T57" fmla="*/ 22 h 27"/>
                    <a:gd name="T58" fmla="*/ 19 w 23"/>
                    <a:gd name="T59" fmla="*/ 20 h 27"/>
                    <a:gd name="T60" fmla="*/ 18 w 23"/>
                    <a:gd name="T61" fmla="*/ 20 h 27"/>
                    <a:gd name="T62" fmla="*/ 17 w 23"/>
                    <a:gd name="T63" fmla="*/ 20 h 27"/>
                    <a:gd name="T64" fmla="*/ 14 w 23"/>
                    <a:gd name="T65" fmla="*/ 19 h 27"/>
                    <a:gd name="T66" fmla="*/ 13 w 23"/>
                    <a:gd name="T67" fmla="*/ 18 h 27"/>
                    <a:gd name="T68" fmla="*/ 11 w 23"/>
                    <a:gd name="T69" fmla="*/ 18 h 27"/>
                    <a:gd name="T70" fmla="*/ 10 w 23"/>
                    <a:gd name="T71" fmla="*/ 17 h 27"/>
                    <a:gd name="T72" fmla="*/ 3 w 23"/>
                    <a:gd name="T73" fmla="*/ 12 h 27"/>
                    <a:gd name="T74" fmla="*/ 4 w 23"/>
                    <a:gd name="T75" fmla="*/ 14 h 27"/>
                    <a:gd name="T76" fmla="*/ 3 w 23"/>
                    <a:gd name="T77" fmla="*/ 7 h 27"/>
                    <a:gd name="T78" fmla="*/ 3 w 23"/>
                    <a:gd name="T79" fmla="*/ 7 h 27"/>
                    <a:gd name="T80" fmla="*/ 3 w 23"/>
                    <a:gd name="T81" fmla="*/ 6 h 27"/>
                    <a:gd name="T82" fmla="*/ 3 w 23"/>
                    <a:gd name="T83" fmla="*/ 5 h 27"/>
                    <a:gd name="T84" fmla="*/ 3 w 23"/>
                    <a:gd name="T85" fmla="*/ 4 h 27"/>
                    <a:gd name="T86" fmla="*/ 3 w 23"/>
                    <a:gd name="T87" fmla="*/ 4 h 27"/>
                    <a:gd name="T88" fmla="*/ 3 w 23"/>
                    <a:gd name="T89" fmla="*/ 3 h 27"/>
                    <a:gd name="T90" fmla="*/ 3 w 23"/>
                    <a:gd name="T91" fmla="*/ 2 h 27"/>
                    <a:gd name="T92" fmla="*/ 3 w 23"/>
                    <a:gd name="T93" fmla="*/ 1 h 27"/>
                    <a:gd name="T94" fmla="*/ 3 w 23"/>
                    <a:gd name="T95" fmla="*/ 1 h 27"/>
                    <a:gd name="T96" fmla="*/ 3 w 23"/>
                    <a:gd name="T97" fmla="*/ 0 h 27"/>
                    <a:gd name="T98" fmla="*/ 2 w 23"/>
                    <a:gd name="T99" fmla="*/ 0 h 27"/>
                    <a:gd name="T100" fmla="*/ 1 w 23"/>
                    <a:gd name="T101" fmla="*/ 0 h 27"/>
                    <a:gd name="T102" fmla="*/ 1 w 23"/>
                    <a:gd name="T103" fmla="*/ 0 h 27"/>
                    <a:gd name="T104" fmla="*/ 0 w 23"/>
                    <a:gd name="T105" fmla="*/ 0 h 27"/>
                    <a:gd name="T106" fmla="*/ 0 w 23"/>
                    <a:gd name="T107" fmla="*/ 1 h 27"/>
                    <a:gd name="T108" fmla="*/ 0 w 23"/>
                    <a:gd name="T109" fmla="*/ 1 h 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
                    <a:gd name="T166" fmla="*/ 0 h 27"/>
                    <a:gd name="T167" fmla="*/ 23 w 23"/>
                    <a:gd name="T168" fmla="*/ 27 h 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 h="27">
                      <a:moveTo>
                        <a:pt x="0" y="1"/>
                      </a:moveTo>
                      <a:lnTo>
                        <a:pt x="0" y="2"/>
                      </a:lnTo>
                      <a:lnTo>
                        <a:pt x="0" y="4"/>
                      </a:lnTo>
                      <a:lnTo>
                        <a:pt x="0" y="5"/>
                      </a:lnTo>
                      <a:lnTo>
                        <a:pt x="0" y="7"/>
                      </a:lnTo>
                      <a:lnTo>
                        <a:pt x="0" y="9"/>
                      </a:lnTo>
                      <a:lnTo>
                        <a:pt x="0" y="10"/>
                      </a:lnTo>
                      <a:lnTo>
                        <a:pt x="0" y="11"/>
                      </a:lnTo>
                      <a:lnTo>
                        <a:pt x="1" y="14"/>
                      </a:lnTo>
                      <a:lnTo>
                        <a:pt x="1" y="15"/>
                      </a:lnTo>
                      <a:lnTo>
                        <a:pt x="2" y="15"/>
                      </a:lnTo>
                      <a:lnTo>
                        <a:pt x="6" y="18"/>
                      </a:lnTo>
                      <a:lnTo>
                        <a:pt x="7" y="20"/>
                      </a:lnTo>
                      <a:lnTo>
                        <a:pt x="9" y="20"/>
                      </a:lnTo>
                      <a:lnTo>
                        <a:pt x="11" y="21"/>
                      </a:lnTo>
                      <a:lnTo>
                        <a:pt x="12" y="22"/>
                      </a:lnTo>
                      <a:lnTo>
                        <a:pt x="14" y="22"/>
                      </a:lnTo>
                      <a:lnTo>
                        <a:pt x="17" y="23"/>
                      </a:lnTo>
                      <a:lnTo>
                        <a:pt x="18" y="24"/>
                      </a:lnTo>
                      <a:lnTo>
                        <a:pt x="20" y="25"/>
                      </a:lnTo>
                      <a:lnTo>
                        <a:pt x="20" y="26"/>
                      </a:lnTo>
                      <a:lnTo>
                        <a:pt x="21" y="26"/>
                      </a:lnTo>
                      <a:lnTo>
                        <a:pt x="22" y="25"/>
                      </a:lnTo>
                      <a:lnTo>
                        <a:pt x="22" y="24"/>
                      </a:lnTo>
                      <a:lnTo>
                        <a:pt x="22" y="23"/>
                      </a:lnTo>
                      <a:lnTo>
                        <a:pt x="21" y="22"/>
                      </a:lnTo>
                      <a:lnTo>
                        <a:pt x="19" y="20"/>
                      </a:lnTo>
                      <a:lnTo>
                        <a:pt x="18" y="20"/>
                      </a:lnTo>
                      <a:lnTo>
                        <a:pt x="17" y="20"/>
                      </a:lnTo>
                      <a:lnTo>
                        <a:pt x="14" y="19"/>
                      </a:lnTo>
                      <a:lnTo>
                        <a:pt x="13" y="18"/>
                      </a:lnTo>
                      <a:lnTo>
                        <a:pt x="11" y="18"/>
                      </a:lnTo>
                      <a:lnTo>
                        <a:pt x="10" y="17"/>
                      </a:lnTo>
                      <a:lnTo>
                        <a:pt x="3" y="12"/>
                      </a:lnTo>
                      <a:lnTo>
                        <a:pt x="4" y="14"/>
                      </a:lnTo>
                      <a:lnTo>
                        <a:pt x="3" y="7"/>
                      </a:lnTo>
                      <a:lnTo>
                        <a:pt x="3" y="6"/>
                      </a:lnTo>
                      <a:lnTo>
                        <a:pt x="3" y="5"/>
                      </a:lnTo>
                      <a:lnTo>
                        <a:pt x="3" y="4"/>
                      </a:lnTo>
                      <a:lnTo>
                        <a:pt x="3" y="3"/>
                      </a:lnTo>
                      <a:lnTo>
                        <a:pt x="3" y="2"/>
                      </a:lnTo>
                      <a:lnTo>
                        <a:pt x="3" y="1"/>
                      </a:lnTo>
                      <a:lnTo>
                        <a:pt x="3" y="0"/>
                      </a:lnTo>
                      <a:lnTo>
                        <a:pt x="2" y="0"/>
                      </a:lnTo>
                      <a:lnTo>
                        <a:pt x="1" y="0"/>
                      </a:lnTo>
                      <a:lnTo>
                        <a:pt x="0" y="0"/>
                      </a:lnTo>
                      <a:lnTo>
                        <a:pt x="0" y="1"/>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81" name="Freeform 214"/>
                <p:cNvSpPr>
                  <a:spLocks/>
                </p:cNvSpPr>
                <p:nvPr/>
              </p:nvSpPr>
              <p:spPr bwMode="auto">
                <a:xfrm>
                  <a:off x="1010" y="2671"/>
                  <a:ext cx="21" cy="16"/>
                </a:xfrm>
                <a:custGeom>
                  <a:avLst/>
                  <a:gdLst>
                    <a:gd name="T0" fmla="*/ 1 w 21"/>
                    <a:gd name="T1" fmla="*/ 2 h 16"/>
                    <a:gd name="T2" fmla="*/ 3 w 21"/>
                    <a:gd name="T3" fmla="*/ 4 h 16"/>
                    <a:gd name="T4" fmla="*/ 5 w 21"/>
                    <a:gd name="T5" fmla="*/ 6 h 16"/>
                    <a:gd name="T6" fmla="*/ 7 w 21"/>
                    <a:gd name="T7" fmla="*/ 8 h 16"/>
                    <a:gd name="T8" fmla="*/ 9 w 21"/>
                    <a:gd name="T9" fmla="*/ 10 h 16"/>
                    <a:gd name="T10" fmla="*/ 11 w 21"/>
                    <a:gd name="T11" fmla="*/ 11 h 16"/>
                    <a:gd name="T12" fmla="*/ 13 w 21"/>
                    <a:gd name="T13" fmla="*/ 13 h 16"/>
                    <a:gd name="T14" fmla="*/ 15 w 21"/>
                    <a:gd name="T15" fmla="*/ 14 h 16"/>
                    <a:gd name="T16" fmla="*/ 18 w 21"/>
                    <a:gd name="T17" fmla="*/ 15 h 16"/>
                    <a:gd name="T18" fmla="*/ 19 w 21"/>
                    <a:gd name="T19" fmla="*/ 15 h 16"/>
                    <a:gd name="T20" fmla="*/ 19 w 21"/>
                    <a:gd name="T21" fmla="*/ 15 h 16"/>
                    <a:gd name="T22" fmla="*/ 20 w 21"/>
                    <a:gd name="T23" fmla="*/ 14 h 16"/>
                    <a:gd name="T24" fmla="*/ 20 w 21"/>
                    <a:gd name="T25" fmla="*/ 14 h 16"/>
                    <a:gd name="T26" fmla="*/ 20 w 21"/>
                    <a:gd name="T27" fmla="*/ 13 h 16"/>
                    <a:gd name="T28" fmla="*/ 19 w 21"/>
                    <a:gd name="T29" fmla="*/ 13 h 16"/>
                    <a:gd name="T30" fmla="*/ 19 w 21"/>
                    <a:gd name="T31" fmla="*/ 13 h 16"/>
                    <a:gd name="T32" fmla="*/ 17 w 21"/>
                    <a:gd name="T33" fmla="*/ 12 h 16"/>
                    <a:gd name="T34" fmla="*/ 14 w 21"/>
                    <a:gd name="T35" fmla="*/ 11 h 16"/>
                    <a:gd name="T36" fmla="*/ 12 w 21"/>
                    <a:gd name="T37" fmla="*/ 9 h 16"/>
                    <a:gd name="T38" fmla="*/ 10 w 21"/>
                    <a:gd name="T39" fmla="*/ 7 h 16"/>
                    <a:gd name="T40" fmla="*/ 8 w 21"/>
                    <a:gd name="T41" fmla="*/ 5 h 16"/>
                    <a:gd name="T42" fmla="*/ 7 w 21"/>
                    <a:gd name="T43" fmla="*/ 4 h 16"/>
                    <a:gd name="T44" fmla="*/ 5 w 21"/>
                    <a:gd name="T45" fmla="*/ 2 h 16"/>
                    <a:gd name="T46" fmla="*/ 3 w 21"/>
                    <a:gd name="T47" fmla="*/ 0 h 16"/>
                    <a:gd name="T48" fmla="*/ 2 w 21"/>
                    <a:gd name="T49" fmla="*/ 0 h 16"/>
                    <a:gd name="T50" fmla="*/ 1 w 21"/>
                    <a:gd name="T51" fmla="*/ 0 h 16"/>
                    <a:gd name="T52" fmla="*/ 1 w 21"/>
                    <a:gd name="T53" fmla="*/ 0 h 16"/>
                    <a:gd name="T54" fmla="*/ 1 w 21"/>
                    <a:gd name="T55" fmla="*/ 1 h 16"/>
                    <a:gd name="T56" fmla="*/ 0 w 21"/>
                    <a:gd name="T57" fmla="*/ 1 h 16"/>
                    <a:gd name="T58" fmla="*/ 0 w 21"/>
                    <a:gd name="T59" fmla="*/ 1 h 16"/>
                    <a:gd name="T60" fmla="*/ 0 w 21"/>
                    <a:gd name="T61" fmla="*/ 2 h 16"/>
                    <a:gd name="T62" fmla="*/ 1 w 21"/>
                    <a:gd name="T63" fmla="*/ 2 h 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16"/>
                    <a:gd name="T98" fmla="*/ 21 w 21"/>
                    <a:gd name="T99" fmla="*/ 16 h 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16">
                      <a:moveTo>
                        <a:pt x="1" y="2"/>
                      </a:moveTo>
                      <a:lnTo>
                        <a:pt x="3" y="4"/>
                      </a:lnTo>
                      <a:lnTo>
                        <a:pt x="5" y="6"/>
                      </a:lnTo>
                      <a:lnTo>
                        <a:pt x="7" y="8"/>
                      </a:lnTo>
                      <a:lnTo>
                        <a:pt x="9" y="10"/>
                      </a:lnTo>
                      <a:lnTo>
                        <a:pt x="11" y="11"/>
                      </a:lnTo>
                      <a:lnTo>
                        <a:pt x="13" y="13"/>
                      </a:lnTo>
                      <a:lnTo>
                        <a:pt x="15" y="14"/>
                      </a:lnTo>
                      <a:lnTo>
                        <a:pt x="18" y="15"/>
                      </a:lnTo>
                      <a:lnTo>
                        <a:pt x="19" y="15"/>
                      </a:lnTo>
                      <a:lnTo>
                        <a:pt x="20" y="14"/>
                      </a:lnTo>
                      <a:lnTo>
                        <a:pt x="20" y="13"/>
                      </a:lnTo>
                      <a:lnTo>
                        <a:pt x="19" y="13"/>
                      </a:lnTo>
                      <a:lnTo>
                        <a:pt x="17" y="12"/>
                      </a:lnTo>
                      <a:lnTo>
                        <a:pt x="14" y="11"/>
                      </a:lnTo>
                      <a:lnTo>
                        <a:pt x="12" y="9"/>
                      </a:lnTo>
                      <a:lnTo>
                        <a:pt x="10" y="7"/>
                      </a:lnTo>
                      <a:lnTo>
                        <a:pt x="8" y="5"/>
                      </a:lnTo>
                      <a:lnTo>
                        <a:pt x="7" y="4"/>
                      </a:lnTo>
                      <a:lnTo>
                        <a:pt x="5" y="2"/>
                      </a:lnTo>
                      <a:lnTo>
                        <a:pt x="3" y="0"/>
                      </a:lnTo>
                      <a:lnTo>
                        <a:pt x="2" y="0"/>
                      </a:lnTo>
                      <a:lnTo>
                        <a:pt x="1" y="0"/>
                      </a:lnTo>
                      <a:lnTo>
                        <a:pt x="1" y="1"/>
                      </a:lnTo>
                      <a:lnTo>
                        <a:pt x="0" y="1"/>
                      </a:lnTo>
                      <a:lnTo>
                        <a:pt x="0" y="2"/>
                      </a:lnTo>
                      <a:lnTo>
                        <a:pt x="1" y="2"/>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82" name="Freeform 215"/>
                <p:cNvSpPr>
                  <a:spLocks/>
                </p:cNvSpPr>
                <p:nvPr/>
              </p:nvSpPr>
              <p:spPr bwMode="auto">
                <a:xfrm>
                  <a:off x="994" y="2614"/>
                  <a:ext cx="17" cy="12"/>
                </a:xfrm>
                <a:custGeom>
                  <a:avLst/>
                  <a:gdLst>
                    <a:gd name="T0" fmla="*/ 1 w 17"/>
                    <a:gd name="T1" fmla="*/ 2 h 12"/>
                    <a:gd name="T2" fmla="*/ 1 w 17"/>
                    <a:gd name="T3" fmla="*/ 2 h 12"/>
                    <a:gd name="T4" fmla="*/ 2 w 17"/>
                    <a:gd name="T5" fmla="*/ 3 h 12"/>
                    <a:gd name="T6" fmla="*/ 2 w 17"/>
                    <a:gd name="T7" fmla="*/ 3 h 12"/>
                    <a:gd name="T8" fmla="*/ 3 w 17"/>
                    <a:gd name="T9" fmla="*/ 4 h 12"/>
                    <a:gd name="T10" fmla="*/ 4 w 17"/>
                    <a:gd name="T11" fmla="*/ 4 h 12"/>
                    <a:gd name="T12" fmla="*/ 4 w 17"/>
                    <a:gd name="T13" fmla="*/ 4 h 12"/>
                    <a:gd name="T14" fmla="*/ 5 w 17"/>
                    <a:gd name="T15" fmla="*/ 4 h 12"/>
                    <a:gd name="T16" fmla="*/ 6 w 17"/>
                    <a:gd name="T17" fmla="*/ 5 h 12"/>
                    <a:gd name="T18" fmla="*/ 9 w 17"/>
                    <a:gd name="T19" fmla="*/ 5 h 12"/>
                    <a:gd name="T20" fmla="*/ 9 w 17"/>
                    <a:gd name="T21" fmla="*/ 5 h 12"/>
                    <a:gd name="T22" fmla="*/ 10 w 17"/>
                    <a:gd name="T23" fmla="*/ 7 h 12"/>
                    <a:gd name="T24" fmla="*/ 11 w 17"/>
                    <a:gd name="T25" fmla="*/ 8 h 12"/>
                    <a:gd name="T26" fmla="*/ 12 w 17"/>
                    <a:gd name="T27" fmla="*/ 8 h 12"/>
                    <a:gd name="T28" fmla="*/ 12 w 17"/>
                    <a:gd name="T29" fmla="*/ 9 h 12"/>
                    <a:gd name="T30" fmla="*/ 12 w 17"/>
                    <a:gd name="T31" fmla="*/ 9 h 12"/>
                    <a:gd name="T32" fmla="*/ 13 w 17"/>
                    <a:gd name="T33" fmla="*/ 10 h 12"/>
                    <a:gd name="T34" fmla="*/ 13 w 17"/>
                    <a:gd name="T35" fmla="*/ 10 h 12"/>
                    <a:gd name="T36" fmla="*/ 14 w 17"/>
                    <a:gd name="T37" fmla="*/ 10 h 12"/>
                    <a:gd name="T38" fmla="*/ 14 w 17"/>
                    <a:gd name="T39" fmla="*/ 11 h 12"/>
                    <a:gd name="T40" fmla="*/ 14 w 17"/>
                    <a:gd name="T41" fmla="*/ 11 h 12"/>
                    <a:gd name="T42" fmla="*/ 15 w 17"/>
                    <a:gd name="T43" fmla="*/ 11 h 12"/>
                    <a:gd name="T44" fmla="*/ 15 w 17"/>
                    <a:gd name="T45" fmla="*/ 11 h 12"/>
                    <a:gd name="T46" fmla="*/ 16 w 17"/>
                    <a:gd name="T47" fmla="*/ 11 h 12"/>
                    <a:gd name="T48" fmla="*/ 16 w 17"/>
                    <a:gd name="T49" fmla="*/ 10 h 12"/>
                    <a:gd name="T50" fmla="*/ 16 w 17"/>
                    <a:gd name="T51" fmla="*/ 10 h 12"/>
                    <a:gd name="T52" fmla="*/ 16 w 17"/>
                    <a:gd name="T53" fmla="*/ 9 h 12"/>
                    <a:gd name="T54" fmla="*/ 15 w 17"/>
                    <a:gd name="T55" fmla="*/ 9 h 12"/>
                    <a:gd name="T56" fmla="*/ 15 w 17"/>
                    <a:gd name="T57" fmla="*/ 9 h 12"/>
                    <a:gd name="T58" fmla="*/ 15 w 17"/>
                    <a:gd name="T59" fmla="*/ 8 h 12"/>
                    <a:gd name="T60" fmla="*/ 15 w 17"/>
                    <a:gd name="T61" fmla="*/ 8 h 12"/>
                    <a:gd name="T62" fmla="*/ 14 w 17"/>
                    <a:gd name="T63" fmla="*/ 8 h 12"/>
                    <a:gd name="T64" fmla="*/ 14 w 17"/>
                    <a:gd name="T65" fmla="*/ 7 h 12"/>
                    <a:gd name="T66" fmla="*/ 10 w 17"/>
                    <a:gd name="T67" fmla="*/ 4 h 12"/>
                    <a:gd name="T68" fmla="*/ 10 w 17"/>
                    <a:gd name="T69" fmla="*/ 3 h 12"/>
                    <a:gd name="T70" fmla="*/ 10 w 17"/>
                    <a:gd name="T71" fmla="*/ 3 h 12"/>
                    <a:gd name="T72" fmla="*/ 7 w 17"/>
                    <a:gd name="T73" fmla="*/ 3 h 12"/>
                    <a:gd name="T74" fmla="*/ 6 w 17"/>
                    <a:gd name="T75" fmla="*/ 2 h 12"/>
                    <a:gd name="T76" fmla="*/ 6 w 17"/>
                    <a:gd name="T77" fmla="*/ 2 h 12"/>
                    <a:gd name="T78" fmla="*/ 5 w 17"/>
                    <a:gd name="T79" fmla="*/ 2 h 12"/>
                    <a:gd name="T80" fmla="*/ 4 w 17"/>
                    <a:gd name="T81" fmla="*/ 2 h 12"/>
                    <a:gd name="T82" fmla="*/ 4 w 17"/>
                    <a:gd name="T83" fmla="*/ 1 h 12"/>
                    <a:gd name="T84" fmla="*/ 3 w 17"/>
                    <a:gd name="T85" fmla="*/ 1 h 12"/>
                    <a:gd name="T86" fmla="*/ 2 w 17"/>
                    <a:gd name="T87" fmla="*/ 1 h 12"/>
                    <a:gd name="T88" fmla="*/ 2 w 17"/>
                    <a:gd name="T89" fmla="*/ 0 h 12"/>
                    <a:gd name="T90" fmla="*/ 1 w 17"/>
                    <a:gd name="T91" fmla="*/ 0 h 12"/>
                    <a:gd name="T92" fmla="*/ 1 w 17"/>
                    <a:gd name="T93" fmla="*/ 0 h 12"/>
                    <a:gd name="T94" fmla="*/ 0 w 17"/>
                    <a:gd name="T95" fmla="*/ 0 h 12"/>
                    <a:gd name="T96" fmla="*/ 0 w 17"/>
                    <a:gd name="T97" fmla="*/ 1 h 12"/>
                    <a:gd name="T98" fmla="*/ 0 w 17"/>
                    <a:gd name="T99" fmla="*/ 1 h 12"/>
                    <a:gd name="T100" fmla="*/ 0 w 17"/>
                    <a:gd name="T101" fmla="*/ 2 h 12"/>
                    <a:gd name="T102" fmla="*/ 1 w 17"/>
                    <a:gd name="T103" fmla="*/ 2 h 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
                    <a:gd name="T157" fmla="*/ 0 h 12"/>
                    <a:gd name="T158" fmla="*/ 17 w 17"/>
                    <a:gd name="T159" fmla="*/ 12 h 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 h="12">
                      <a:moveTo>
                        <a:pt x="1" y="2"/>
                      </a:moveTo>
                      <a:lnTo>
                        <a:pt x="1" y="2"/>
                      </a:lnTo>
                      <a:lnTo>
                        <a:pt x="2" y="3"/>
                      </a:lnTo>
                      <a:lnTo>
                        <a:pt x="3" y="4"/>
                      </a:lnTo>
                      <a:lnTo>
                        <a:pt x="4" y="4"/>
                      </a:lnTo>
                      <a:lnTo>
                        <a:pt x="5" y="4"/>
                      </a:lnTo>
                      <a:lnTo>
                        <a:pt x="6" y="5"/>
                      </a:lnTo>
                      <a:lnTo>
                        <a:pt x="9" y="5"/>
                      </a:lnTo>
                      <a:lnTo>
                        <a:pt x="10" y="7"/>
                      </a:lnTo>
                      <a:lnTo>
                        <a:pt x="11" y="8"/>
                      </a:lnTo>
                      <a:lnTo>
                        <a:pt x="12" y="8"/>
                      </a:lnTo>
                      <a:lnTo>
                        <a:pt x="12" y="9"/>
                      </a:lnTo>
                      <a:lnTo>
                        <a:pt x="13" y="10"/>
                      </a:lnTo>
                      <a:lnTo>
                        <a:pt x="14" y="10"/>
                      </a:lnTo>
                      <a:lnTo>
                        <a:pt x="14" y="11"/>
                      </a:lnTo>
                      <a:lnTo>
                        <a:pt x="15" y="11"/>
                      </a:lnTo>
                      <a:lnTo>
                        <a:pt x="16" y="11"/>
                      </a:lnTo>
                      <a:lnTo>
                        <a:pt x="16" y="10"/>
                      </a:lnTo>
                      <a:lnTo>
                        <a:pt x="16" y="9"/>
                      </a:lnTo>
                      <a:lnTo>
                        <a:pt x="15" y="9"/>
                      </a:lnTo>
                      <a:lnTo>
                        <a:pt x="15" y="8"/>
                      </a:lnTo>
                      <a:lnTo>
                        <a:pt x="14" y="8"/>
                      </a:lnTo>
                      <a:lnTo>
                        <a:pt x="14" y="7"/>
                      </a:lnTo>
                      <a:lnTo>
                        <a:pt x="10" y="4"/>
                      </a:lnTo>
                      <a:lnTo>
                        <a:pt x="10" y="3"/>
                      </a:lnTo>
                      <a:lnTo>
                        <a:pt x="7" y="3"/>
                      </a:lnTo>
                      <a:lnTo>
                        <a:pt x="6" y="2"/>
                      </a:lnTo>
                      <a:lnTo>
                        <a:pt x="5" y="2"/>
                      </a:lnTo>
                      <a:lnTo>
                        <a:pt x="4" y="2"/>
                      </a:lnTo>
                      <a:lnTo>
                        <a:pt x="4" y="1"/>
                      </a:lnTo>
                      <a:lnTo>
                        <a:pt x="3" y="1"/>
                      </a:lnTo>
                      <a:lnTo>
                        <a:pt x="2" y="1"/>
                      </a:lnTo>
                      <a:lnTo>
                        <a:pt x="2" y="0"/>
                      </a:lnTo>
                      <a:lnTo>
                        <a:pt x="1" y="0"/>
                      </a:lnTo>
                      <a:lnTo>
                        <a:pt x="0" y="0"/>
                      </a:lnTo>
                      <a:lnTo>
                        <a:pt x="0" y="1"/>
                      </a:lnTo>
                      <a:lnTo>
                        <a:pt x="0" y="2"/>
                      </a:lnTo>
                      <a:lnTo>
                        <a:pt x="1" y="2"/>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83" name="Freeform 216"/>
                <p:cNvSpPr>
                  <a:spLocks/>
                </p:cNvSpPr>
                <p:nvPr/>
              </p:nvSpPr>
              <p:spPr bwMode="auto">
                <a:xfrm>
                  <a:off x="1012" y="2571"/>
                  <a:ext cx="32" cy="58"/>
                </a:xfrm>
                <a:custGeom>
                  <a:avLst/>
                  <a:gdLst>
                    <a:gd name="T0" fmla="*/ 1 w 32"/>
                    <a:gd name="T1" fmla="*/ 3 h 58"/>
                    <a:gd name="T2" fmla="*/ 4 w 32"/>
                    <a:gd name="T3" fmla="*/ 9 h 58"/>
                    <a:gd name="T4" fmla="*/ 8 w 32"/>
                    <a:gd name="T5" fmla="*/ 16 h 58"/>
                    <a:gd name="T6" fmla="*/ 11 w 32"/>
                    <a:gd name="T7" fmla="*/ 23 h 58"/>
                    <a:gd name="T8" fmla="*/ 14 w 32"/>
                    <a:gd name="T9" fmla="*/ 30 h 58"/>
                    <a:gd name="T10" fmla="*/ 17 w 32"/>
                    <a:gd name="T11" fmla="*/ 36 h 58"/>
                    <a:gd name="T12" fmla="*/ 21 w 32"/>
                    <a:gd name="T13" fmla="*/ 43 h 58"/>
                    <a:gd name="T14" fmla="*/ 24 w 32"/>
                    <a:gd name="T15" fmla="*/ 49 h 58"/>
                    <a:gd name="T16" fmla="*/ 28 w 32"/>
                    <a:gd name="T17" fmla="*/ 56 h 58"/>
                    <a:gd name="T18" fmla="*/ 29 w 32"/>
                    <a:gd name="T19" fmla="*/ 57 h 58"/>
                    <a:gd name="T20" fmla="*/ 29 w 32"/>
                    <a:gd name="T21" fmla="*/ 57 h 58"/>
                    <a:gd name="T22" fmla="*/ 30 w 32"/>
                    <a:gd name="T23" fmla="*/ 57 h 58"/>
                    <a:gd name="T24" fmla="*/ 30 w 32"/>
                    <a:gd name="T25" fmla="*/ 56 h 58"/>
                    <a:gd name="T26" fmla="*/ 31 w 32"/>
                    <a:gd name="T27" fmla="*/ 55 h 58"/>
                    <a:gd name="T28" fmla="*/ 30 w 32"/>
                    <a:gd name="T29" fmla="*/ 54 h 58"/>
                    <a:gd name="T30" fmla="*/ 27 w 32"/>
                    <a:gd name="T31" fmla="*/ 48 h 58"/>
                    <a:gd name="T32" fmla="*/ 23 w 32"/>
                    <a:gd name="T33" fmla="*/ 41 h 58"/>
                    <a:gd name="T34" fmla="*/ 20 w 32"/>
                    <a:gd name="T35" fmla="*/ 34 h 58"/>
                    <a:gd name="T36" fmla="*/ 17 w 32"/>
                    <a:gd name="T37" fmla="*/ 28 h 58"/>
                    <a:gd name="T38" fmla="*/ 14 w 32"/>
                    <a:gd name="T39" fmla="*/ 21 h 58"/>
                    <a:gd name="T40" fmla="*/ 10 w 32"/>
                    <a:gd name="T41" fmla="*/ 14 h 58"/>
                    <a:gd name="T42" fmla="*/ 7 w 32"/>
                    <a:gd name="T43" fmla="*/ 8 h 58"/>
                    <a:gd name="T44" fmla="*/ 3 w 32"/>
                    <a:gd name="T45" fmla="*/ 1 h 58"/>
                    <a:gd name="T46" fmla="*/ 2 w 32"/>
                    <a:gd name="T47" fmla="*/ 0 h 58"/>
                    <a:gd name="T48" fmla="*/ 2 w 32"/>
                    <a:gd name="T49" fmla="*/ 0 h 58"/>
                    <a:gd name="T50" fmla="*/ 1 w 32"/>
                    <a:gd name="T51" fmla="*/ 0 h 58"/>
                    <a:gd name="T52" fmla="*/ 1 w 32"/>
                    <a:gd name="T53" fmla="*/ 1 h 58"/>
                    <a:gd name="T54" fmla="*/ 0 w 32"/>
                    <a:gd name="T55" fmla="*/ 2 h 58"/>
                    <a:gd name="T56" fmla="*/ 0 w 32"/>
                    <a:gd name="T57" fmla="*/ 3 h 58"/>
                    <a:gd name="T58" fmla="*/ 1 w 32"/>
                    <a:gd name="T59" fmla="*/ 3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
                    <a:gd name="T91" fmla="*/ 0 h 58"/>
                    <a:gd name="T92" fmla="*/ 32 w 3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 h="58">
                      <a:moveTo>
                        <a:pt x="1" y="3"/>
                      </a:moveTo>
                      <a:lnTo>
                        <a:pt x="4" y="9"/>
                      </a:lnTo>
                      <a:lnTo>
                        <a:pt x="8" y="16"/>
                      </a:lnTo>
                      <a:lnTo>
                        <a:pt x="11" y="23"/>
                      </a:lnTo>
                      <a:lnTo>
                        <a:pt x="14" y="30"/>
                      </a:lnTo>
                      <a:lnTo>
                        <a:pt x="17" y="36"/>
                      </a:lnTo>
                      <a:lnTo>
                        <a:pt x="21" y="43"/>
                      </a:lnTo>
                      <a:lnTo>
                        <a:pt x="24" y="49"/>
                      </a:lnTo>
                      <a:lnTo>
                        <a:pt x="28" y="56"/>
                      </a:lnTo>
                      <a:lnTo>
                        <a:pt x="29" y="57"/>
                      </a:lnTo>
                      <a:lnTo>
                        <a:pt x="30" y="57"/>
                      </a:lnTo>
                      <a:lnTo>
                        <a:pt x="30" y="56"/>
                      </a:lnTo>
                      <a:lnTo>
                        <a:pt x="31" y="55"/>
                      </a:lnTo>
                      <a:lnTo>
                        <a:pt x="30" y="54"/>
                      </a:lnTo>
                      <a:lnTo>
                        <a:pt x="27" y="48"/>
                      </a:lnTo>
                      <a:lnTo>
                        <a:pt x="23" y="41"/>
                      </a:lnTo>
                      <a:lnTo>
                        <a:pt x="20" y="34"/>
                      </a:lnTo>
                      <a:lnTo>
                        <a:pt x="17" y="28"/>
                      </a:lnTo>
                      <a:lnTo>
                        <a:pt x="14" y="21"/>
                      </a:lnTo>
                      <a:lnTo>
                        <a:pt x="10" y="14"/>
                      </a:lnTo>
                      <a:lnTo>
                        <a:pt x="7" y="8"/>
                      </a:lnTo>
                      <a:lnTo>
                        <a:pt x="3" y="1"/>
                      </a:lnTo>
                      <a:lnTo>
                        <a:pt x="2" y="0"/>
                      </a:lnTo>
                      <a:lnTo>
                        <a:pt x="1" y="0"/>
                      </a:lnTo>
                      <a:lnTo>
                        <a:pt x="1" y="1"/>
                      </a:lnTo>
                      <a:lnTo>
                        <a:pt x="0" y="2"/>
                      </a:lnTo>
                      <a:lnTo>
                        <a:pt x="0" y="3"/>
                      </a:lnTo>
                      <a:lnTo>
                        <a:pt x="1" y="3"/>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84" name="Freeform 217"/>
                <p:cNvSpPr>
                  <a:spLocks/>
                </p:cNvSpPr>
                <p:nvPr/>
              </p:nvSpPr>
              <p:spPr bwMode="auto">
                <a:xfrm>
                  <a:off x="1015" y="2577"/>
                  <a:ext cx="8" cy="6"/>
                </a:xfrm>
                <a:custGeom>
                  <a:avLst/>
                  <a:gdLst>
                    <a:gd name="T0" fmla="*/ 0 w 8"/>
                    <a:gd name="T1" fmla="*/ 1 h 6"/>
                    <a:gd name="T2" fmla="*/ 1 w 8"/>
                    <a:gd name="T3" fmla="*/ 2 h 6"/>
                    <a:gd name="T4" fmla="*/ 1 w 8"/>
                    <a:gd name="T5" fmla="*/ 2 h 6"/>
                    <a:gd name="T6" fmla="*/ 2 w 8"/>
                    <a:gd name="T7" fmla="*/ 3 h 6"/>
                    <a:gd name="T8" fmla="*/ 3 w 8"/>
                    <a:gd name="T9" fmla="*/ 3 h 6"/>
                    <a:gd name="T10" fmla="*/ 3 w 8"/>
                    <a:gd name="T11" fmla="*/ 4 h 6"/>
                    <a:gd name="T12" fmla="*/ 4 w 8"/>
                    <a:gd name="T13" fmla="*/ 4 h 6"/>
                    <a:gd name="T14" fmla="*/ 5 w 8"/>
                    <a:gd name="T15" fmla="*/ 5 h 6"/>
                    <a:gd name="T16" fmla="*/ 6 w 8"/>
                    <a:gd name="T17" fmla="*/ 5 h 6"/>
                    <a:gd name="T18" fmla="*/ 6 w 8"/>
                    <a:gd name="T19" fmla="*/ 5 h 6"/>
                    <a:gd name="T20" fmla="*/ 7 w 8"/>
                    <a:gd name="T21" fmla="*/ 5 h 6"/>
                    <a:gd name="T22" fmla="*/ 7 w 8"/>
                    <a:gd name="T23" fmla="*/ 5 h 6"/>
                    <a:gd name="T24" fmla="*/ 7 w 8"/>
                    <a:gd name="T25" fmla="*/ 5 h 6"/>
                    <a:gd name="T26" fmla="*/ 7 w 8"/>
                    <a:gd name="T27" fmla="*/ 4 h 6"/>
                    <a:gd name="T28" fmla="*/ 7 w 8"/>
                    <a:gd name="T29" fmla="*/ 4 h 6"/>
                    <a:gd name="T30" fmla="*/ 7 w 8"/>
                    <a:gd name="T31" fmla="*/ 4 h 6"/>
                    <a:gd name="T32" fmla="*/ 7 w 8"/>
                    <a:gd name="T33" fmla="*/ 4 h 6"/>
                    <a:gd name="T34" fmla="*/ 6 w 8"/>
                    <a:gd name="T35" fmla="*/ 3 h 6"/>
                    <a:gd name="T36" fmla="*/ 5 w 8"/>
                    <a:gd name="T37" fmla="*/ 3 h 6"/>
                    <a:gd name="T38" fmla="*/ 5 w 8"/>
                    <a:gd name="T39" fmla="*/ 3 h 6"/>
                    <a:gd name="T40" fmla="*/ 4 w 8"/>
                    <a:gd name="T41" fmla="*/ 2 h 6"/>
                    <a:gd name="T42" fmla="*/ 3 w 8"/>
                    <a:gd name="T43" fmla="*/ 2 h 6"/>
                    <a:gd name="T44" fmla="*/ 2 w 8"/>
                    <a:gd name="T45" fmla="*/ 1 h 6"/>
                    <a:gd name="T46" fmla="*/ 2 w 8"/>
                    <a:gd name="T47" fmla="*/ 1 h 6"/>
                    <a:gd name="T48" fmla="*/ 1 w 8"/>
                    <a:gd name="T49" fmla="*/ 0 h 6"/>
                    <a:gd name="T50" fmla="*/ 1 w 8"/>
                    <a:gd name="T51" fmla="*/ 0 h 6"/>
                    <a:gd name="T52" fmla="*/ 0 w 8"/>
                    <a:gd name="T53" fmla="*/ 0 h 6"/>
                    <a:gd name="T54" fmla="*/ 0 w 8"/>
                    <a:gd name="T55" fmla="*/ 0 h 6"/>
                    <a:gd name="T56" fmla="*/ 0 w 8"/>
                    <a:gd name="T57" fmla="*/ 0 h 6"/>
                    <a:gd name="T58" fmla="*/ 0 w 8"/>
                    <a:gd name="T59" fmla="*/ 1 h 6"/>
                    <a:gd name="T60" fmla="*/ 0 w 8"/>
                    <a:gd name="T61" fmla="*/ 1 h 6"/>
                    <a:gd name="T62" fmla="*/ 0 w 8"/>
                    <a:gd name="T63" fmla="*/ 1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
                    <a:gd name="T97" fmla="*/ 0 h 6"/>
                    <a:gd name="T98" fmla="*/ 8 w 8"/>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 h="6">
                      <a:moveTo>
                        <a:pt x="0" y="1"/>
                      </a:moveTo>
                      <a:lnTo>
                        <a:pt x="1" y="2"/>
                      </a:lnTo>
                      <a:lnTo>
                        <a:pt x="2" y="3"/>
                      </a:lnTo>
                      <a:lnTo>
                        <a:pt x="3" y="3"/>
                      </a:lnTo>
                      <a:lnTo>
                        <a:pt x="3" y="4"/>
                      </a:lnTo>
                      <a:lnTo>
                        <a:pt x="4" y="4"/>
                      </a:lnTo>
                      <a:lnTo>
                        <a:pt x="5" y="5"/>
                      </a:lnTo>
                      <a:lnTo>
                        <a:pt x="6" y="5"/>
                      </a:lnTo>
                      <a:lnTo>
                        <a:pt x="7" y="5"/>
                      </a:lnTo>
                      <a:lnTo>
                        <a:pt x="7" y="4"/>
                      </a:lnTo>
                      <a:lnTo>
                        <a:pt x="6" y="3"/>
                      </a:lnTo>
                      <a:lnTo>
                        <a:pt x="5" y="3"/>
                      </a:lnTo>
                      <a:lnTo>
                        <a:pt x="4" y="2"/>
                      </a:lnTo>
                      <a:lnTo>
                        <a:pt x="3" y="2"/>
                      </a:lnTo>
                      <a:lnTo>
                        <a:pt x="2" y="1"/>
                      </a:lnTo>
                      <a:lnTo>
                        <a:pt x="1" y="0"/>
                      </a:lnTo>
                      <a:lnTo>
                        <a:pt x="0" y="0"/>
                      </a:lnTo>
                      <a:lnTo>
                        <a:pt x="0" y="1"/>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85" name="Freeform 218"/>
                <p:cNvSpPr>
                  <a:spLocks/>
                </p:cNvSpPr>
                <p:nvPr/>
              </p:nvSpPr>
              <p:spPr bwMode="auto">
                <a:xfrm>
                  <a:off x="1006" y="2580"/>
                  <a:ext cx="27" cy="45"/>
                </a:xfrm>
                <a:custGeom>
                  <a:avLst/>
                  <a:gdLst>
                    <a:gd name="T0" fmla="*/ 0 w 27"/>
                    <a:gd name="T1" fmla="*/ 2 h 45"/>
                    <a:gd name="T2" fmla="*/ 1 w 27"/>
                    <a:gd name="T3" fmla="*/ 8 h 45"/>
                    <a:gd name="T4" fmla="*/ 4 w 27"/>
                    <a:gd name="T5" fmla="*/ 14 h 45"/>
                    <a:gd name="T6" fmla="*/ 6 w 27"/>
                    <a:gd name="T7" fmla="*/ 20 h 45"/>
                    <a:gd name="T8" fmla="*/ 9 w 27"/>
                    <a:gd name="T9" fmla="*/ 24 h 45"/>
                    <a:gd name="T10" fmla="*/ 12 w 27"/>
                    <a:gd name="T11" fmla="*/ 30 h 45"/>
                    <a:gd name="T12" fmla="*/ 16 w 27"/>
                    <a:gd name="T13" fmla="*/ 35 h 45"/>
                    <a:gd name="T14" fmla="*/ 20 w 27"/>
                    <a:gd name="T15" fmla="*/ 40 h 45"/>
                    <a:gd name="T16" fmla="*/ 23 w 27"/>
                    <a:gd name="T17" fmla="*/ 44 h 45"/>
                    <a:gd name="T18" fmla="*/ 24 w 27"/>
                    <a:gd name="T19" fmla="*/ 44 h 45"/>
                    <a:gd name="T20" fmla="*/ 25 w 27"/>
                    <a:gd name="T21" fmla="*/ 44 h 45"/>
                    <a:gd name="T22" fmla="*/ 25 w 27"/>
                    <a:gd name="T23" fmla="*/ 44 h 45"/>
                    <a:gd name="T24" fmla="*/ 26 w 27"/>
                    <a:gd name="T25" fmla="*/ 43 h 45"/>
                    <a:gd name="T26" fmla="*/ 26 w 27"/>
                    <a:gd name="T27" fmla="*/ 42 h 45"/>
                    <a:gd name="T28" fmla="*/ 25 w 27"/>
                    <a:gd name="T29" fmla="*/ 42 h 45"/>
                    <a:gd name="T30" fmla="*/ 22 w 27"/>
                    <a:gd name="T31" fmla="*/ 37 h 45"/>
                    <a:gd name="T32" fmla="*/ 18 w 27"/>
                    <a:gd name="T33" fmla="*/ 33 h 45"/>
                    <a:gd name="T34" fmla="*/ 14 w 27"/>
                    <a:gd name="T35" fmla="*/ 28 h 45"/>
                    <a:gd name="T36" fmla="*/ 12 w 27"/>
                    <a:gd name="T37" fmla="*/ 23 h 45"/>
                    <a:gd name="T38" fmla="*/ 9 w 27"/>
                    <a:gd name="T39" fmla="*/ 18 h 45"/>
                    <a:gd name="T40" fmla="*/ 7 w 27"/>
                    <a:gd name="T41" fmla="*/ 12 h 45"/>
                    <a:gd name="T42" fmla="*/ 4 w 27"/>
                    <a:gd name="T43" fmla="*/ 7 h 45"/>
                    <a:gd name="T44" fmla="*/ 3 w 27"/>
                    <a:gd name="T45" fmla="*/ 1 h 45"/>
                    <a:gd name="T46" fmla="*/ 3 w 27"/>
                    <a:gd name="T47" fmla="*/ 0 h 45"/>
                    <a:gd name="T48" fmla="*/ 2 w 27"/>
                    <a:gd name="T49" fmla="*/ 0 h 45"/>
                    <a:gd name="T50" fmla="*/ 1 w 27"/>
                    <a:gd name="T51" fmla="*/ 0 h 45"/>
                    <a:gd name="T52" fmla="*/ 1 w 27"/>
                    <a:gd name="T53" fmla="*/ 0 h 45"/>
                    <a:gd name="T54" fmla="*/ 0 w 27"/>
                    <a:gd name="T55" fmla="*/ 1 h 45"/>
                    <a:gd name="T56" fmla="*/ 0 w 27"/>
                    <a:gd name="T57" fmla="*/ 2 h 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
                    <a:gd name="T88" fmla="*/ 0 h 45"/>
                    <a:gd name="T89" fmla="*/ 27 w 27"/>
                    <a:gd name="T90" fmla="*/ 45 h 4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 h="45">
                      <a:moveTo>
                        <a:pt x="0" y="2"/>
                      </a:moveTo>
                      <a:lnTo>
                        <a:pt x="1" y="8"/>
                      </a:lnTo>
                      <a:lnTo>
                        <a:pt x="4" y="14"/>
                      </a:lnTo>
                      <a:lnTo>
                        <a:pt x="6" y="20"/>
                      </a:lnTo>
                      <a:lnTo>
                        <a:pt x="9" y="24"/>
                      </a:lnTo>
                      <a:lnTo>
                        <a:pt x="12" y="30"/>
                      </a:lnTo>
                      <a:lnTo>
                        <a:pt x="16" y="35"/>
                      </a:lnTo>
                      <a:lnTo>
                        <a:pt x="20" y="40"/>
                      </a:lnTo>
                      <a:lnTo>
                        <a:pt x="23" y="44"/>
                      </a:lnTo>
                      <a:lnTo>
                        <a:pt x="24" y="44"/>
                      </a:lnTo>
                      <a:lnTo>
                        <a:pt x="25" y="44"/>
                      </a:lnTo>
                      <a:lnTo>
                        <a:pt x="26" y="43"/>
                      </a:lnTo>
                      <a:lnTo>
                        <a:pt x="26" y="42"/>
                      </a:lnTo>
                      <a:lnTo>
                        <a:pt x="25" y="42"/>
                      </a:lnTo>
                      <a:lnTo>
                        <a:pt x="22" y="37"/>
                      </a:lnTo>
                      <a:lnTo>
                        <a:pt x="18" y="33"/>
                      </a:lnTo>
                      <a:lnTo>
                        <a:pt x="14" y="28"/>
                      </a:lnTo>
                      <a:lnTo>
                        <a:pt x="12" y="23"/>
                      </a:lnTo>
                      <a:lnTo>
                        <a:pt x="9" y="18"/>
                      </a:lnTo>
                      <a:lnTo>
                        <a:pt x="7" y="12"/>
                      </a:lnTo>
                      <a:lnTo>
                        <a:pt x="4" y="7"/>
                      </a:lnTo>
                      <a:lnTo>
                        <a:pt x="3" y="1"/>
                      </a:lnTo>
                      <a:lnTo>
                        <a:pt x="3" y="0"/>
                      </a:lnTo>
                      <a:lnTo>
                        <a:pt x="2" y="0"/>
                      </a:lnTo>
                      <a:lnTo>
                        <a:pt x="1" y="0"/>
                      </a:lnTo>
                      <a:lnTo>
                        <a:pt x="0" y="1"/>
                      </a:lnTo>
                      <a:lnTo>
                        <a:pt x="0" y="2"/>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86" name="Freeform 219"/>
                <p:cNvSpPr>
                  <a:spLocks/>
                </p:cNvSpPr>
                <p:nvPr/>
              </p:nvSpPr>
              <p:spPr bwMode="auto">
                <a:xfrm>
                  <a:off x="1011" y="2607"/>
                  <a:ext cx="17" cy="25"/>
                </a:xfrm>
                <a:custGeom>
                  <a:avLst/>
                  <a:gdLst>
                    <a:gd name="T0" fmla="*/ 1 w 17"/>
                    <a:gd name="T1" fmla="*/ 2 h 25"/>
                    <a:gd name="T2" fmla="*/ 2 w 17"/>
                    <a:gd name="T3" fmla="*/ 5 h 25"/>
                    <a:gd name="T4" fmla="*/ 4 w 17"/>
                    <a:gd name="T5" fmla="*/ 7 h 25"/>
                    <a:gd name="T6" fmla="*/ 6 w 17"/>
                    <a:gd name="T7" fmla="*/ 10 h 25"/>
                    <a:gd name="T8" fmla="*/ 7 w 17"/>
                    <a:gd name="T9" fmla="*/ 13 h 25"/>
                    <a:gd name="T10" fmla="*/ 9 w 17"/>
                    <a:gd name="T11" fmla="*/ 15 h 25"/>
                    <a:gd name="T12" fmla="*/ 10 w 17"/>
                    <a:gd name="T13" fmla="*/ 18 h 25"/>
                    <a:gd name="T14" fmla="*/ 12 w 17"/>
                    <a:gd name="T15" fmla="*/ 20 h 25"/>
                    <a:gd name="T16" fmla="*/ 14 w 17"/>
                    <a:gd name="T17" fmla="*/ 23 h 25"/>
                    <a:gd name="T18" fmla="*/ 14 w 17"/>
                    <a:gd name="T19" fmla="*/ 24 h 25"/>
                    <a:gd name="T20" fmla="*/ 15 w 17"/>
                    <a:gd name="T21" fmla="*/ 24 h 25"/>
                    <a:gd name="T22" fmla="*/ 15 w 17"/>
                    <a:gd name="T23" fmla="*/ 24 h 25"/>
                    <a:gd name="T24" fmla="*/ 15 w 17"/>
                    <a:gd name="T25" fmla="*/ 23 h 25"/>
                    <a:gd name="T26" fmla="*/ 16 w 17"/>
                    <a:gd name="T27" fmla="*/ 23 h 25"/>
                    <a:gd name="T28" fmla="*/ 16 w 17"/>
                    <a:gd name="T29" fmla="*/ 23 h 25"/>
                    <a:gd name="T30" fmla="*/ 16 w 17"/>
                    <a:gd name="T31" fmla="*/ 22 h 25"/>
                    <a:gd name="T32" fmla="*/ 14 w 17"/>
                    <a:gd name="T33" fmla="*/ 18 h 25"/>
                    <a:gd name="T34" fmla="*/ 13 w 17"/>
                    <a:gd name="T35" fmla="*/ 16 h 25"/>
                    <a:gd name="T36" fmla="*/ 11 w 17"/>
                    <a:gd name="T37" fmla="*/ 13 h 25"/>
                    <a:gd name="T38" fmla="*/ 9 w 17"/>
                    <a:gd name="T39" fmla="*/ 11 h 25"/>
                    <a:gd name="T40" fmla="*/ 7 w 17"/>
                    <a:gd name="T41" fmla="*/ 8 h 25"/>
                    <a:gd name="T42" fmla="*/ 6 w 17"/>
                    <a:gd name="T43" fmla="*/ 6 h 25"/>
                    <a:gd name="T44" fmla="*/ 4 w 17"/>
                    <a:gd name="T45" fmla="*/ 3 h 25"/>
                    <a:gd name="T46" fmla="*/ 2 w 17"/>
                    <a:gd name="T47" fmla="*/ 0 h 25"/>
                    <a:gd name="T48" fmla="*/ 2 w 17"/>
                    <a:gd name="T49" fmla="*/ 0 h 25"/>
                    <a:gd name="T50" fmla="*/ 1 w 17"/>
                    <a:gd name="T51" fmla="*/ 0 h 25"/>
                    <a:gd name="T52" fmla="*/ 1 w 17"/>
                    <a:gd name="T53" fmla="*/ 0 h 25"/>
                    <a:gd name="T54" fmla="*/ 0 w 17"/>
                    <a:gd name="T55" fmla="*/ 1 h 25"/>
                    <a:gd name="T56" fmla="*/ 0 w 17"/>
                    <a:gd name="T57" fmla="*/ 1 h 25"/>
                    <a:gd name="T58" fmla="*/ 0 w 17"/>
                    <a:gd name="T59" fmla="*/ 2 h 25"/>
                    <a:gd name="T60" fmla="*/ 1 w 17"/>
                    <a:gd name="T61" fmla="*/ 2 h 2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
                    <a:gd name="T94" fmla="*/ 0 h 25"/>
                    <a:gd name="T95" fmla="*/ 17 w 17"/>
                    <a:gd name="T96" fmla="*/ 25 h 2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 h="25">
                      <a:moveTo>
                        <a:pt x="1" y="2"/>
                      </a:moveTo>
                      <a:lnTo>
                        <a:pt x="2" y="5"/>
                      </a:lnTo>
                      <a:lnTo>
                        <a:pt x="4" y="7"/>
                      </a:lnTo>
                      <a:lnTo>
                        <a:pt x="6" y="10"/>
                      </a:lnTo>
                      <a:lnTo>
                        <a:pt x="7" y="13"/>
                      </a:lnTo>
                      <a:lnTo>
                        <a:pt x="9" y="15"/>
                      </a:lnTo>
                      <a:lnTo>
                        <a:pt x="10" y="18"/>
                      </a:lnTo>
                      <a:lnTo>
                        <a:pt x="12" y="20"/>
                      </a:lnTo>
                      <a:lnTo>
                        <a:pt x="14" y="23"/>
                      </a:lnTo>
                      <a:lnTo>
                        <a:pt x="14" y="24"/>
                      </a:lnTo>
                      <a:lnTo>
                        <a:pt x="15" y="24"/>
                      </a:lnTo>
                      <a:lnTo>
                        <a:pt x="15" y="23"/>
                      </a:lnTo>
                      <a:lnTo>
                        <a:pt x="16" y="23"/>
                      </a:lnTo>
                      <a:lnTo>
                        <a:pt x="16" y="22"/>
                      </a:lnTo>
                      <a:lnTo>
                        <a:pt x="14" y="18"/>
                      </a:lnTo>
                      <a:lnTo>
                        <a:pt x="13" y="16"/>
                      </a:lnTo>
                      <a:lnTo>
                        <a:pt x="11" y="13"/>
                      </a:lnTo>
                      <a:lnTo>
                        <a:pt x="9" y="11"/>
                      </a:lnTo>
                      <a:lnTo>
                        <a:pt x="7" y="8"/>
                      </a:lnTo>
                      <a:lnTo>
                        <a:pt x="6" y="6"/>
                      </a:lnTo>
                      <a:lnTo>
                        <a:pt x="4" y="3"/>
                      </a:lnTo>
                      <a:lnTo>
                        <a:pt x="2" y="0"/>
                      </a:lnTo>
                      <a:lnTo>
                        <a:pt x="1" y="0"/>
                      </a:lnTo>
                      <a:lnTo>
                        <a:pt x="0" y="1"/>
                      </a:lnTo>
                      <a:lnTo>
                        <a:pt x="0" y="2"/>
                      </a:lnTo>
                      <a:lnTo>
                        <a:pt x="1" y="2"/>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87" name="Freeform 220"/>
                <p:cNvSpPr>
                  <a:spLocks/>
                </p:cNvSpPr>
                <p:nvPr/>
              </p:nvSpPr>
              <p:spPr bwMode="auto">
                <a:xfrm>
                  <a:off x="1002" y="2717"/>
                  <a:ext cx="41" cy="30"/>
                </a:xfrm>
                <a:custGeom>
                  <a:avLst/>
                  <a:gdLst>
                    <a:gd name="T0" fmla="*/ 1 w 41"/>
                    <a:gd name="T1" fmla="*/ 3 h 30"/>
                    <a:gd name="T2" fmla="*/ 3 w 41"/>
                    <a:gd name="T3" fmla="*/ 6 h 30"/>
                    <a:gd name="T4" fmla="*/ 6 w 41"/>
                    <a:gd name="T5" fmla="*/ 9 h 30"/>
                    <a:gd name="T6" fmla="*/ 10 w 41"/>
                    <a:gd name="T7" fmla="*/ 12 h 30"/>
                    <a:gd name="T8" fmla="*/ 14 w 41"/>
                    <a:gd name="T9" fmla="*/ 14 h 30"/>
                    <a:gd name="T10" fmla="*/ 17 w 41"/>
                    <a:gd name="T11" fmla="*/ 17 h 30"/>
                    <a:gd name="T12" fmla="*/ 21 w 41"/>
                    <a:gd name="T13" fmla="*/ 20 h 30"/>
                    <a:gd name="T14" fmla="*/ 24 w 41"/>
                    <a:gd name="T15" fmla="*/ 22 h 30"/>
                    <a:gd name="T16" fmla="*/ 28 w 41"/>
                    <a:gd name="T17" fmla="*/ 25 h 30"/>
                    <a:gd name="T18" fmla="*/ 29 w 41"/>
                    <a:gd name="T19" fmla="*/ 25 h 30"/>
                    <a:gd name="T20" fmla="*/ 30 w 41"/>
                    <a:gd name="T21" fmla="*/ 25 h 30"/>
                    <a:gd name="T22" fmla="*/ 31 w 41"/>
                    <a:gd name="T23" fmla="*/ 25 h 30"/>
                    <a:gd name="T24" fmla="*/ 33 w 41"/>
                    <a:gd name="T25" fmla="*/ 25 h 30"/>
                    <a:gd name="T26" fmla="*/ 34 w 41"/>
                    <a:gd name="T27" fmla="*/ 26 h 30"/>
                    <a:gd name="T28" fmla="*/ 35 w 41"/>
                    <a:gd name="T29" fmla="*/ 27 h 30"/>
                    <a:gd name="T30" fmla="*/ 36 w 41"/>
                    <a:gd name="T31" fmla="*/ 28 h 30"/>
                    <a:gd name="T32" fmla="*/ 37 w 41"/>
                    <a:gd name="T33" fmla="*/ 28 h 30"/>
                    <a:gd name="T34" fmla="*/ 38 w 41"/>
                    <a:gd name="T35" fmla="*/ 29 h 30"/>
                    <a:gd name="T36" fmla="*/ 38 w 41"/>
                    <a:gd name="T37" fmla="*/ 29 h 30"/>
                    <a:gd name="T38" fmla="*/ 39 w 41"/>
                    <a:gd name="T39" fmla="*/ 29 h 30"/>
                    <a:gd name="T40" fmla="*/ 39 w 41"/>
                    <a:gd name="T41" fmla="*/ 28 h 30"/>
                    <a:gd name="T42" fmla="*/ 40 w 41"/>
                    <a:gd name="T43" fmla="*/ 28 h 30"/>
                    <a:gd name="T44" fmla="*/ 40 w 41"/>
                    <a:gd name="T45" fmla="*/ 28 h 30"/>
                    <a:gd name="T46" fmla="*/ 40 w 41"/>
                    <a:gd name="T47" fmla="*/ 27 h 30"/>
                    <a:gd name="T48" fmla="*/ 39 w 41"/>
                    <a:gd name="T49" fmla="*/ 27 h 30"/>
                    <a:gd name="T50" fmla="*/ 39 w 41"/>
                    <a:gd name="T51" fmla="*/ 26 h 30"/>
                    <a:gd name="T52" fmla="*/ 38 w 41"/>
                    <a:gd name="T53" fmla="*/ 25 h 30"/>
                    <a:gd name="T54" fmla="*/ 38 w 41"/>
                    <a:gd name="T55" fmla="*/ 25 h 30"/>
                    <a:gd name="T56" fmla="*/ 36 w 41"/>
                    <a:gd name="T57" fmla="*/ 23 h 30"/>
                    <a:gd name="T58" fmla="*/ 35 w 41"/>
                    <a:gd name="T59" fmla="*/ 22 h 30"/>
                    <a:gd name="T60" fmla="*/ 34 w 41"/>
                    <a:gd name="T61" fmla="*/ 22 h 30"/>
                    <a:gd name="T62" fmla="*/ 32 w 41"/>
                    <a:gd name="T63" fmla="*/ 21 h 30"/>
                    <a:gd name="T64" fmla="*/ 30 w 41"/>
                    <a:gd name="T65" fmla="*/ 22 h 30"/>
                    <a:gd name="T66" fmla="*/ 27 w 41"/>
                    <a:gd name="T67" fmla="*/ 22 h 30"/>
                    <a:gd name="T68" fmla="*/ 25 w 41"/>
                    <a:gd name="T69" fmla="*/ 19 h 30"/>
                    <a:gd name="T70" fmla="*/ 22 w 41"/>
                    <a:gd name="T71" fmla="*/ 17 h 30"/>
                    <a:gd name="T72" fmla="*/ 20 w 41"/>
                    <a:gd name="T73" fmla="*/ 15 h 30"/>
                    <a:gd name="T74" fmla="*/ 18 w 41"/>
                    <a:gd name="T75" fmla="*/ 13 h 30"/>
                    <a:gd name="T76" fmla="*/ 15 w 41"/>
                    <a:gd name="T77" fmla="*/ 11 h 30"/>
                    <a:gd name="T78" fmla="*/ 12 w 41"/>
                    <a:gd name="T79" fmla="*/ 9 h 30"/>
                    <a:gd name="T80" fmla="*/ 10 w 41"/>
                    <a:gd name="T81" fmla="*/ 7 h 30"/>
                    <a:gd name="T82" fmla="*/ 6 w 41"/>
                    <a:gd name="T83" fmla="*/ 5 h 30"/>
                    <a:gd name="T84" fmla="*/ 6 w 41"/>
                    <a:gd name="T85" fmla="*/ 5 h 30"/>
                    <a:gd name="T86" fmla="*/ 6 w 41"/>
                    <a:gd name="T87" fmla="*/ 4 h 30"/>
                    <a:gd name="T88" fmla="*/ 5 w 41"/>
                    <a:gd name="T89" fmla="*/ 4 h 30"/>
                    <a:gd name="T90" fmla="*/ 4 w 41"/>
                    <a:gd name="T91" fmla="*/ 3 h 30"/>
                    <a:gd name="T92" fmla="*/ 4 w 41"/>
                    <a:gd name="T93" fmla="*/ 2 h 30"/>
                    <a:gd name="T94" fmla="*/ 3 w 41"/>
                    <a:gd name="T95" fmla="*/ 1 h 30"/>
                    <a:gd name="T96" fmla="*/ 3 w 41"/>
                    <a:gd name="T97" fmla="*/ 1 h 30"/>
                    <a:gd name="T98" fmla="*/ 2 w 41"/>
                    <a:gd name="T99" fmla="*/ 1 h 30"/>
                    <a:gd name="T100" fmla="*/ 2 w 41"/>
                    <a:gd name="T101" fmla="*/ 0 h 30"/>
                    <a:gd name="T102" fmla="*/ 1 w 41"/>
                    <a:gd name="T103" fmla="*/ 1 h 30"/>
                    <a:gd name="T104" fmla="*/ 0 w 41"/>
                    <a:gd name="T105" fmla="*/ 1 h 30"/>
                    <a:gd name="T106" fmla="*/ 0 w 41"/>
                    <a:gd name="T107" fmla="*/ 1 h 30"/>
                    <a:gd name="T108" fmla="*/ 0 w 41"/>
                    <a:gd name="T109" fmla="*/ 2 h 30"/>
                    <a:gd name="T110" fmla="*/ 1 w 41"/>
                    <a:gd name="T111" fmla="*/ 3 h 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1"/>
                    <a:gd name="T169" fmla="*/ 0 h 30"/>
                    <a:gd name="T170" fmla="*/ 41 w 41"/>
                    <a:gd name="T171" fmla="*/ 30 h 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1" h="30">
                      <a:moveTo>
                        <a:pt x="1" y="3"/>
                      </a:moveTo>
                      <a:lnTo>
                        <a:pt x="3" y="6"/>
                      </a:lnTo>
                      <a:lnTo>
                        <a:pt x="6" y="9"/>
                      </a:lnTo>
                      <a:lnTo>
                        <a:pt x="10" y="12"/>
                      </a:lnTo>
                      <a:lnTo>
                        <a:pt x="14" y="14"/>
                      </a:lnTo>
                      <a:lnTo>
                        <a:pt x="17" y="17"/>
                      </a:lnTo>
                      <a:lnTo>
                        <a:pt x="21" y="20"/>
                      </a:lnTo>
                      <a:lnTo>
                        <a:pt x="24" y="22"/>
                      </a:lnTo>
                      <a:lnTo>
                        <a:pt x="28" y="25"/>
                      </a:lnTo>
                      <a:lnTo>
                        <a:pt x="29" y="25"/>
                      </a:lnTo>
                      <a:lnTo>
                        <a:pt x="30" y="25"/>
                      </a:lnTo>
                      <a:lnTo>
                        <a:pt x="31" y="25"/>
                      </a:lnTo>
                      <a:lnTo>
                        <a:pt x="33" y="25"/>
                      </a:lnTo>
                      <a:lnTo>
                        <a:pt x="34" y="26"/>
                      </a:lnTo>
                      <a:lnTo>
                        <a:pt x="35" y="27"/>
                      </a:lnTo>
                      <a:lnTo>
                        <a:pt x="36" y="28"/>
                      </a:lnTo>
                      <a:lnTo>
                        <a:pt x="37" y="28"/>
                      </a:lnTo>
                      <a:lnTo>
                        <a:pt x="38" y="29"/>
                      </a:lnTo>
                      <a:lnTo>
                        <a:pt x="39" y="29"/>
                      </a:lnTo>
                      <a:lnTo>
                        <a:pt x="39" y="28"/>
                      </a:lnTo>
                      <a:lnTo>
                        <a:pt x="40" y="28"/>
                      </a:lnTo>
                      <a:lnTo>
                        <a:pt x="40" y="27"/>
                      </a:lnTo>
                      <a:lnTo>
                        <a:pt x="39" y="27"/>
                      </a:lnTo>
                      <a:lnTo>
                        <a:pt x="39" y="26"/>
                      </a:lnTo>
                      <a:lnTo>
                        <a:pt x="38" y="25"/>
                      </a:lnTo>
                      <a:lnTo>
                        <a:pt x="36" y="23"/>
                      </a:lnTo>
                      <a:lnTo>
                        <a:pt x="35" y="22"/>
                      </a:lnTo>
                      <a:lnTo>
                        <a:pt x="34" y="22"/>
                      </a:lnTo>
                      <a:lnTo>
                        <a:pt x="32" y="21"/>
                      </a:lnTo>
                      <a:lnTo>
                        <a:pt x="30" y="22"/>
                      </a:lnTo>
                      <a:lnTo>
                        <a:pt x="27" y="22"/>
                      </a:lnTo>
                      <a:lnTo>
                        <a:pt x="25" y="19"/>
                      </a:lnTo>
                      <a:lnTo>
                        <a:pt x="22" y="17"/>
                      </a:lnTo>
                      <a:lnTo>
                        <a:pt x="20" y="15"/>
                      </a:lnTo>
                      <a:lnTo>
                        <a:pt x="18" y="13"/>
                      </a:lnTo>
                      <a:lnTo>
                        <a:pt x="15" y="11"/>
                      </a:lnTo>
                      <a:lnTo>
                        <a:pt x="12" y="9"/>
                      </a:lnTo>
                      <a:lnTo>
                        <a:pt x="10" y="7"/>
                      </a:lnTo>
                      <a:lnTo>
                        <a:pt x="6" y="5"/>
                      </a:lnTo>
                      <a:lnTo>
                        <a:pt x="6" y="4"/>
                      </a:lnTo>
                      <a:lnTo>
                        <a:pt x="5" y="4"/>
                      </a:lnTo>
                      <a:lnTo>
                        <a:pt x="4" y="3"/>
                      </a:lnTo>
                      <a:lnTo>
                        <a:pt x="4" y="2"/>
                      </a:lnTo>
                      <a:lnTo>
                        <a:pt x="3" y="1"/>
                      </a:lnTo>
                      <a:lnTo>
                        <a:pt x="2" y="1"/>
                      </a:lnTo>
                      <a:lnTo>
                        <a:pt x="2" y="0"/>
                      </a:lnTo>
                      <a:lnTo>
                        <a:pt x="1" y="1"/>
                      </a:lnTo>
                      <a:lnTo>
                        <a:pt x="0" y="1"/>
                      </a:lnTo>
                      <a:lnTo>
                        <a:pt x="0" y="2"/>
                      </a:lnTo>
                      <a:lnTo>
                        <a:pt x="1" y="3"/>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88" name="Freeform 221"/>
                <p:cNvSpPr>
                  <a:spLocks/>
                </p:cNvSpPr>
                <p:nvPr/>
              </p:nvSpPr>
              <p:spPr bwMode="auto">
                <a:xfrm>
                  <a:off x="1049" y="2724"/>
                  <a:ext cx="10" cy="18"/>
                </a:xfrm>
                <a:custGeom>
                  <a:avLst/>
                  <a:gdLst>
                    <a:gd name="T0" fmla="*/ 2 w 10"/>
                    <a:gd name="T1" fmla="*/ 16 h 18"/>
                    <a:gd name="T2" fmla="*/ 2 w 10"/>
                    <a:gd name="T3" fmla="*/ 16 h 18"/>
                    <a:gd name="T4" fmla="*/ 2 w 10"/>
                    <a:gd name="T5" fmla="*/ 16 h 18"/>
                    <a:gd name="T6" fmla="*/ 2 w 10"/>
                    <a:gd name="T7" fmla="*/ 15 h 18"/>
                    <a:gd name="T8" fmla="*/ 3 w 10"/>
                    <a:gd name="T9" fmla="*/ 15 h 18"/>
                    <a:gd name="T10" fmla="*/ 3 w 10"/>
                    <a:gd name="T11" fmla="*/ 14 h 18"/>
                    <a:gd name="T12" fmla="*/ 3 w 10"/>
                    <a:gd name="T13" fmla="*/ 14 h 18"/>
                    <a:gd name="T14" fmla="*/ 5 w 10"/>
                    <a:gd name="T15" fmla="*/ 13 h 18"/>
                    <a:gd name="T16" fmla="*/ 5 w 10"/>
                    <a:gd name="T17" fmla="*/ 12 h 18"/>
                    <a:gd name="T18" fmla="*/ 6 w 10"/>
                    <a:gd name="T19" fmla="*/ 11 h 18"/>
                    <a:gd name="T20" fmla="*/ 6 w 10"/>
                    <a:gd name="T21" fmla="*/ 9 h 18"/>
                    <a:gd name="T22" fmla="*/ 7 w 10"/>
                    <a:gd name="T23" fmla="*/ 9 h 18"/>
                    <a:gd name="T24" fmla="*/ 7 w 10"/>
                    <a:gd name="T25" fmla="*/ 8 h 18"/>
                    <a:gd name="T26" fmla="*/ 8 w 10"/>
                    <a:gd name="T27" fmla="*/ 6 h 18"/>
                    <a:gd name="T28" fmla="*/ 8 w 10"/>
                    <a:gd name="T29" fmla="*/ 6 h 18"/>
                    <a:gd name="T30" fmla="*/ 8 w 10"/>
                    <a:gd name="T31" fmla="*/ 4 h 18"/>
                    <a:gd name="T32" fmla="*/ 9 w 10"/>
                    <a:gd name="T33" fmla="*/ 3 h 18"/>
                    <a:gd name="T34" fmla="*/ 9 w 10"/>
                    <a:gd name="T35" fmla="*/ 2 h 18"/>
                    <a:gd name="T36" fmla="*/ 9 w 10"/>
                    <a:gd name="T37" fmla="*/ 1 h 18"/>
                    <a:gd name="T38" fmla="*/ 9 w 10"/>
                    <a:gd name="T39" fmla="*/ 1 h 18"/>
                    <a:gd name="T40" fmla="*/ 9 w 10"/>
                    <a:gd name="T41" fmla="*/ 1 h 18"/>
                    <a:gd name="T42" fmla="*/ 8 w 10"/>
                    <a:gd name="T43" fmla="*/ 0 h 18"/>
                    <a:gd name="T44" fmla="*/ 8 w 10"/>
                    <a:gd name="T45" fmla="*/ 0 h 18"/>
                    <a:gd name="T46" fmla="*/ 8 w 10"/>
                    <a:gd name="T47" fmla="*/ 1 h 18"/>
                    <a:gd name="T48" fmla="*/ 7 w 10"/>
                    <a:gd name="T49" fmla="*/ 1 h 18"/>
                    <a:gd name="T50" fmla="*/ 7 w 10"/>
                    <a:gd name="T51" fmla="*/ 1 h 18"/>
                    <a:gd name="T52" fmla="*/ 7 w 10"/>
                    <a:gd name="T53" fmla="*/ 2 h 18"/>
                    <a:gd name="T54" fmla="*/ 7 w 10"/>
                    <a:gd name="T55" fmla="*/ 3 h 18"/>
                    <a:gd name="T56" fmla="*/ 6 w 10"/>
                    <a:gd name="T57" fmla="*/ 4 h 18"/>
                    <a:gd name="T58" fmla="*/ 6 w 10"/>
                    <a:gd name="T59" fmla="*/ 4 h 18"/>
                    <a:gd name="T60" fmla="*/ 6 w 10"/>
                    <a:gd name="T61" fmla="*/ 6 h 18"/>
                    <a:gd name="T62" fmla="*/ 5 w 10"/>
                    <a:gd name="T63" fmla="*/ 6 h 18"/>
                    <a:gd name="T64" fmla="*/ 5 w 10"/>
                    <a:gd name="T65" fmla="*/ 7 h 18"/>
                    <a:gd name="T66" fmla="*/ 5 w 10"/>
                    <a:gd name="T67" fmla="*/ 8 h 18"/>
                    <a:gd name="T68" fmla="*/ 4 w 10"/>
                    <a:gd name="T69" fmla="*/ 11 h 18"/>
                    <a:gd name="T70" fmla="*/ 4 w 10"/>
                    <a:gd name="T71" fmla="*/ 10 h 18"/>
                    <a:gd name="T72" fmla="*/ 0 w 10"/>
                    <a:gd name="T73" fmla="*/ 14 h 18"/>
                    <a:gd name="T74" fmla="*/ 1 w 10"/>
                    <a:gd name="T75" fmla="*/ 13 h 18"/>
                    <a:gd name="T76" fmla="*/ 1 w 10"/>
                    <a:gd name="T77" fmla="*/ 14 h 18"/>
                    <a:gd name="T78" fmla="*/ 0 w 10"/>
                    <a:gd name="T79" fmla="*/ 14 h 18"/>
                    <a:gd name="T80" fmla="*/ 0 w 10"/>
                    <a:gd name="T81" fmla="*/ 14 h 18"/>
                    <a:gd name="T82" fmla="*/ 0 w 10"/>
                    <a:gd name="T83" fmla="*/ 15 h 18"/>
                    <a:gd name="T84" fmla="*/ 0 w 10"/>
                    <a:gd name="T85" fmla="*/ 16 h 18"/>
                    <a:gd name="T86" fmla="*/ 0 w 10"/>
                    <a:gd name="T87" fmla="*/ 16 h 18"/>
                    <a:gd name="T88" fmla="*/ 0 w 10"/>
                    <a:gd name="T89" fmla="*/ 16 h 18"/>
                    <a:gd name="T90" fmla="*/ 0 w 10"/>
                    <a:gd name="T91" fmla="*/ 17 h 18"/>
                    <a:gd name="T92" fmla="*/ 1 w 10"/>
                    <a:gd name="T93" fmla="*/ 17 h 18"/>
                    <a:gd name="T94" fmla="*/ 1 w 10"/>
                    <a:gd name="T95" fmla="*/ 17 h 18"/>
                    <a:gd name="T96" fmla="*/ 2 w 10"/>
                    <a:gd name="T97" fmla="*/ 17 h 18"/>
                    <a:gd name="T98" fmla="*/ 2 w 10"/>
                    <a:gd name="T99" fmla="*/ 16 h 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
                    <a:gd name="T151" fmla="*/ 0 h 18"/>
                    <a:gd name="T152" fmla="*/ 10 w 10"/>
                    <a:gd name="T153" fmla="*/ 18 h 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 h="18">
                      <a:moveTo>
                        <a:pt x="2" y="16"/>
                      </a:moveTo>
                      <a:lnTo>
                        <a:pt x="2" y="16"/>
                      </a:lnTo>
                      <a:lnTo>
                        <a:pt x="2" y="15"/>
                      </a:lnTo>
                      <a:lnTo>
                        <a:pt x="3" y="15"/>
                      </a:lnTo>
                      <a:lnTo>
                        <a:pt x="3" y="14"/>
                      </a:lnTo>
                      <a:lnTo>
                        <a:pt x="5" y="13"/>
                      </a:lnTo>
                      <a:lnTo>
                        <a:pt x="5" y="12"/>
                      </a:lnTo>
                      <a:lnTo>
                        <a:pt x="6" y="11"/>
                      </a:lnTo>
                      <a:lnTo>
                        <a:pt x="6" y="9"/>
                      </a:lnTo>
                      <a:lnTo>
                        <a:pt x="7" y="9"/>
                      </a:lnTo>
                      <a:lnTo>
                        <a:pt x="7" y="8"/>
                      </a:lnTo>
                      <a:lnTo>
                        <a:pt x="8" y="6"/>
                      </a:lnTo>
                      <a:lnTo>
                        <a:pt x="8" y="4"/>
                      </a:lnTo>
                      <a:lnTo>
                        <a:pt x="9" y="3"/>
                      </a:lnTo>
                      <a:lnTo>
                        <a:pt x="9" y="2"/>
                      </a:lnTo>
                      <a:lnTo>
                        <a:pt x="9" y="1"/>
                      </a:lnTo>
                      <a:lnTo>
                        <a:pt x="8" y="0"/>
                      </a:lnTo>
                      <a:lnTo>
                        <a:pt x="8" y="1"/>
                      </a:lnTo>
                      <a:lnTo>
                        <a:pt x="7" y="1"/>
                      </a:lnTo>
                      <a:lnTo>
                        <a:pt x="7" y="2"/>
                      </a:lnTo>
                      <a:lnTo>
                        <a:pt x="7" y="3"/>
                      </a:lnTo>
                      <a:lnTo>
                        <a:pt x="6" y="4"/>
                      </a:lnTo>
                      <a:lnTo>
                        <a:pt x="6" y="6"/>
                      </a:lnTo>
                      <a:lnTo>
                        <a:pt x="5" y="6"/>
                      </a:lnTo>
                      <a:lnTo>
                        <a:pt x="5" y="7"/>
                      </a:lnTo>
                      <a:lnTo>
                        <a:pt x="5" y="8"/>
                      </a:lnTo>
                      <a:lnTo>
                        <a:pt x="4" y="11"/>
                      </a:lnTo>
                      <a:lnTo>
                        <a:pt x="4" y="10"/>
                      </a:lnTo>
                      <a:lnTo>
                        <a:pt x="0" y="14"/>
                      </a:lnTo>
                      <a:lnTo>
                        <a:pt x="1" y="13"/>
                      </a:lnTo>
                      <a:lnTo>
                        <a:pt x="1" y="14"/>
                      </a:lnTo>
                      <a:lnTo>
                        <a:pt x="0" y="14"/>
                      </a:lnTo>
                      <a:lnTo>
                        <a:pt x="0" y="15"/>
                      </a:lnTo>
                      <a:lnTo>
                        <a:pt x="0" y="16"/>
                      </a:lnTo>
                      <a:lnTo>
                        <a:pt x="0" y="17"/>
                      </a:lnTo>
                      <a:lnTo>
                        <a:pt x="1" y="17"/>
                      </a:lnTo>
                      <a:lnTo>
                        <a:pt x="2" y="17"/>
                      </a:lnTo>
                      <a:lnTo>
                        <a:pt x="2" y="16"/>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89" name="Freeform 222"/>
                <p:cNvSpPr>
                  <a:spLocks/>
                </p:cNvSpPr>
                <p:nvPr/>
              </p:nvSpPr>
              <p:spPr bwMode="auto">
                <a:xfrm>
                  <a:off x="809" y="2484"/>
                  <a:ext cx="54" cy="16"/>
                </a:xfrm>
                <a:custGeom>
                  <a:avLst/>
                  <a:gdLst>
                    <a:gd name="T0" fmla="*/ 50 w 54"/>
                    <a:gd name="T1" fmla="*/ 11 h 16"/>
                    <a:gd name="T2" fmla="*/ 50 w 54"/>
                    <a:gd name="T3" fmla="*/ 12 h 16"/>
                    <a:gd name="T4" fmla="*/ 41 w 54"/>
                    <a:gd name="T5" fmla="*/ 8 h 16"/>
                    <a:gd name="T6" fmla="*/ 34 w 54"/>
                    <a:gd name="T7" fmla="*/ 4 h 16"/>
                    <a:gd name="T8" fmla="*/ 25 w 54"/>
                    <a:gd name="T9" fmla="*/ 2 h 16"/>
                    <a:gd name="T10" fmla="*/ 17 w 54"/>
                    <a:gd name="T11" fmla="*/ 0 h 16"/>
                    <a:gd name="T12" fmla="*/ 9 w 54"/>
                    <a:gd name="T13" fmla="*/ 1 h 16"/>
                    <a:gd name="T14" fmla="*/ 4 w 54"/>
                    <a:gd name="T15" fmla="*/ 4 h 16"/>
                    <a:gd name="T16" fmla="*/ 1 w 54"/>
                    <a:gd name="T17" fmla="*/ 7 h 16"/>
                    <a:gd name="T18" fmla="*/ 0 w 54"/>
                    <a:gd name="T19" fmla="*/ 11 h 16"/>
                    <a:gd name="T20" fmla="*/ 0 w 54"/>
                    <a:gd name="T21" fmla="*/ 14 h 16"/>
                    <a:gd name="T22" fmla="*/ 1 w 54"/>
                    <a:gd name="T23" fmla="*/ 15 h 16"/>
                    <a:gd name="T24" fmla="*/ 3 w 54"/>
                    <a:gd name="T25" fmla="*/ 14 h 16"/>
                    <a:gd name="T26" fmla="*/ 3 w 54"/>
                    <a:gd name="T27" fmla="*/ 13 h 16"/>
                    <a:gd name="T28" fmla="*/ 3 w 54"/>
                    <a:gd name="T29" fmla="*/ 10 h 16"/>
                    <a:gd name="T30" fmla="*/ 4 w 54"/>
                    <a:gd name="T31" fmla="*/ 7 h 16"/>
                    <a:gd name="T32" fmla="*/ 8 w 54"/>
                    <a:gd name="T33" fmla="*/ 5 h 16"/>
                    <a:gd name="T34" fmla="*/ 12 w 54"/>
                    <a:gd name="T35" fmla="*/ 3 h 16"/>
                    <a:gd name="T36" fmla="*/ 20 w 54"/>
                    <a:gd name="T37" fmla="*/ 3 h 16"/>
                    <a:gd name="T38" fmla="*/ 27 w 54"/>
                    <a:gd name="T39" fmla="*/ 5 h 16"/>
                    <a:gd name="T40" fmla="*/ 34 w 54"/>
                    <a:gd name="T41" fmla="*/ 8 h 16"/>
                    <a:gd name="T42" fmla="*/ 40 w 54"/>
                    <a:gd name="T43" fmla="*/ 11 h 16"/>
                    <a:gd name="T44" fmla="*/ 47 w 54"/>
                    <a:gd name="T45" fmla="*/ 14 h 16"/>
                    <a:gd name="T46" fmla="*/ 49 w 54"/>
                    <a:gd name="T47" fmla="*/ 14 h 16"/>
                    <a:gd name="T48" fmla="*/ 52 w 54"/>
                    <a:gd name="T49" fmla="*/ 14 h 16"/>
                    <a:gd name="T50" fmla="*/ 51 w 54"/>
                    <a:gd name="T51" fmla="*/ 14 h 16"/>
                    <a:gd name="T52" fmla="*/ 52 w 54"/>
                    <a:gd name="T53" fmla="*/ 13 h 16"/>
                    <a:gd name="T54" fmla="*/ 53 w 54"/>
                    <a:gd name="T55" fmla="*/ 13 h 16"/>
                    <a:gd name="T56" fmla="*/ 53 w 54"/>
                    <a:gd name="T57" fmla="*/ 11 h 16"/>
                    <a:gd name="T58" fmla="*/ 52 w 54"/>
                    <a:gd name="T59" fmla="*/ 11 h 16"/>
                    <a:gd name="T60" fmla="*/ 51 w 54"/>
                    <a:gd name="T61" fmla="*/ 10 h 16"/>
                    <a:gd name="T62" fmla="*/ 51 w 54"/>
                    <a:gd name="T63" fmla="*/ 13 h 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
                    <a:gd name="T97" fmla="*/ 0 h 16"/>
                    <a:gd name="T98" fmla="*/ 54 w 54"/>
                    <a:gd name="T99" fmla="*/ 16 h 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 h="16">
                      <a:moveTo>
                        <a:pt x="51" y="13"/>
                      </a:moveTo>
                      <a:lnTo>
                        <a:pt x="50" y="11"/>
                      </a:lnTo>
                      <a:lnTo>
                        <a:pt x="47" y="13"/>
                      </a:lnTo>
                      <a:lnTo>
                        <a:pt x="50" y="12"/>
                      </a:lnTo>
                      <a:lnTo>
                        <a:pt x="45" y="10"/>
                      </a:lnTo>
                      <a:lnTo>
                        <a:pt x="41" y="8"/>
                      </a:lnTo>
                      <a:lnTo>
                        <a:pt x="37" y="6"/>
                      </a:lnTo>
                      <a:lnTo>
                        <a:pt x="34" y="4"/>
                      </a:lnTo>
                      <a:lnTo>
                        <a:pt x="29" y="3"/>
                      </a:lnTo>
                      <a:lnTo>
                        <a:pt x="25" y="2"/>
                      </a:lnTo>
                      <a:lnTo>
                        <a:pt x="21" y="1"/>
                      </a:lnTo>
                      <a:lnTo>
                        <a:pt x="17" y="0"/>
                      </a:lnTo>
                      <a:lnTo>
                        <a:pt x="12" y="1"/>
                      </a:lnTo>
                      <a:lnTo>
                        <a:pt x="9" y="1"/>
                      </a:lnTo>
                      <a:lnTo>
                        <a:pt x="7" y="2"/>
                      </a:lnTo>
                      <a:lnTo>
                        <a:pt x="4" y="4"/>
                      </a:lnTo>
                      <a:lnTo>
                        <a:pt x="3" y="5"/>
                      </a:lnTo>
                      <a:lnTo>
                        <a:pt x="1" y="7"/>
                      </a:lnTo>
                      <a:lnTo>
                        <a:pt x="0" y="9"/>
                      </a:lnTo>
                      <a:lnTo>
                        <a:pt x="0" y="11"/>
                      </a:lnTo>
                      <a:lnTo>
                        <a:pt x="0" y="13"/>
                      </a:lnTo>
                      <a:lnTo>
                        <a:pt x="0" y="14"/>
                      </a:lnTo>
                      <a:lnTo>
                        <a:pt x="1" y="15"/>
                      </a:lnTo>
                      <a:lnTo>
                        <a:pt x="2" y="15"/>
                      </a:lnTo>
                      <a:lnTo>
                        <a:pt x="3" y="14"/>
                      </a:lnTo>
                      <a:lnTo>
                        <a:pt x="3" y="13"/>
                      </a:lnTo>
                      <a:lnTo>
                        <a:pt x="3" y="12"/>
                      </a:lnTo>
                      <a:lnTo>
                        <a:pt x="3" y="10"/>
                      </a:lnTo>
                      <a:lnTo>
                        <a:pt x="3" y="8"/>
                      </a:lnTo>
                      <a:lnTo>
                        <a:pt x="4" y="7"/>
                      </a:lnTo>
                      <a:lnTo>
                        <a:pt x="6" y="6"/>
                      </a:lnTo>
                      <a:lnTo>
                        <a:pt x="8" y="5"/>
                      </a:lnTo>
                      <a:lnTo>
                        <a:pt x="9" y="4"/>
                      </a:lnTo>
                      <a:lnTo>
                        <a:pt x="12" y="3"/>
                      </a:lnTo>
                      <a:lnTo>
                        <a:pt x="16" y="3"/>
                      </a:lnTo>
                      <a:lnTo>
                        <a:pt x="20" y="3"/>
                      </a:lnTo>
                      <a:lnTo>
                        <a:pt x="24" y="4"/>
                      </a:lnTo>
                      <a:lnTo>
                        <a:pt x="27" y="5"/>
                      </a:lnTo>
                      <a:lnTo>
                        <a:pt x="30" y="6"/>
                      </a:lnTo>
                      <a:lnTo>
                        <a:pt x="34" y="8"/>
                      </a:lnTo>
                      <a:lnTo>
                        <a:pt x="37" y="9"/>
                      </a:lnTo>
                      <a:lnTo>
                        <a:pt x="40" y="11"/>
                      </a:lnTo>
                      <a:lnTo>
                        <a:pt x="47" y="14"/>
                      </a:lnTo>
                      <a:lnTo>
                        <a:pt x="48" y="14"/>
                      </a:lnTo>
                      <a:lnTo>
                        <a:pt x="49" y="14"/>
                      </a:lnTo>
                      <a:lnTo>
                        <a:pt x="53" y="13"/>
                      </a:lnTo>
                      <a:lnTo>
                        <a:pt x="52" y="14"/>
                      </a:lnTo>
                      <a:lnTo>
                        <a:pt x="51" y="14"/>
                      </a:lnTo>
                      <a:lnTo>
                        <a:pt x="52" y="13"/>
                      </a:lnTo>
                      <a:lnTo>
                        <a:pt x="53" y="13"/>
                      </a:lnTo>
                      <a:lnTo>
                        <a:pt x="53" y="12"/>
                      </a:lnTo>
                      <a:lnTo>
                        <a:pt x="53" y="11"/>
                      </a:lnTo>
                      <a:lnTo>
                        <a:pt x="52" y="11"/>
                      </a:lnTo>
                      <a:lnTo>
                        <a:pt x="52" y="10"/>
                      </a:lnTo>
                      <a:lnTo>
                        <a:pt x="51" y="10"/>
                      </a:lnTo>
                      <a:lnTo>
                        <a:pt x="50" y="11"/>
                      </a:lnTo>
                      <a:lnTo>
                        <a:pt x="51" y="13"/>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90" name="Freeform 223"/>
                <p:cNvSpPr>
                  <a:spLocks/>
                </p:cNvSpPr>
                <p:nvPr/>
              </p:nvSpPr>
              <p:spPr bwMode="auto">
                <a:xfrm>
                  <a:off x="806" y="2548"/>
                  <a:ext cx="16" cy="6"/>
                </a:xfrm>
                <a:custGeom>
                  <a:avLst/>
                  <a:gdLst>
                    <a:gd name="T0" fmla="*/ 14 w 16"/>
                    <a:gd name="T1" fmla="*/ 3 h 6"/>
                    <a:gd name="T2" fmla="*/ 13 w 16"/>
                    <a:gd name="T3" fmla="*/ 3 h 6"/>
                    <a:gd name="T4" fmla="*/ 11 w 16"/>
                    <a:gd name="T5" fmla="*/ 3 h 6"/>
                    <a:gd name="T6" fmla="*/ 10 w 16"/>
                    <a:gd name="T7" fmla="*/ 2 h 6"/>
                    <a:gd name="T8" fmla="*/ 8 w 16"/>
                    <a:gd name="T9" fmla="*/ 2 h 6"/>
                    <a:gd name="T10" fmla="*/ 6 w 16"/>
                    <a:gd name="T11" fmla="*/ 2 h 6"/>
                    <a:gd name="T12" fmla="*/ 5 w 16"/>
                    <a:gd name="T13" fmla="*/ 1 h 6"/>
                    <a:gd name="T14" fmla="*/ 3 w 16"/>
                    <a:gd name="T15" fmla="*/ 1 h 6"/>
                    <a:gd name="T16" fmla="*/ 2 w 16"/>
                    <a:gd name="T17" fmla="*/ 0 h 6"/>
                    <a:gd name="T18" fmla="*/ 1 w 16"/>
                    <a:gd name="T19" fmla="*/ 0 h 6"/>
                    <a:gd name="T20" fmla="*/ 1 w 16"/>
                    <a:gd name="T21" fmla="*/ 0 h 6"/>
                    <a:gd name="T22" fmla="*/ 1 w 16"/>
                    <a:gd name="T23" fmla="*/ 0 h 6"/>
                    <a:gd name="T24" fmla="*/ 0 w 16"/>
                    <a:gd name="T25" fmla="*/ 0 h 6"/>
                    <a:gd name="T26" fmla="*/ 0 w 16"/>
                    <a:gd name="T27" fmla="*/ 1 h 6"/>
                    <a:gd name="T28" fmla="*/ 0 w 16"/>
                    <a:gd name="T29" fmla="*/ 1 h 6"/>
                    <a:gd name="T30" fmla="*/ 0 w 16"/>
                    <a:gd name="T31" fmla="*/ 1 h 6"/>
                    <a:gd name="T32" fmla="*/ 1 w 16"/>
                    <a:gd name="T33" fmla="*/ 1 h 6"/>
                    <a:gd name="T34" fmla="*/ 2 w 16"/>
                    <a:gd name="T35" fmla="*/ 2 h 6"/>
                    <a:gd name="T36" fmla="*/ 4 w 16"/>
                    <a:gd name="T37" fmla="*/ 2 h 6"/>
                    <a:gd name="T38" fmla="*/ 5 w 16"/>
                    <a:gd name="T39" fmla="*/ 3 h 6"/>
                    <a:gd name="T40" fmla="*/ 7 w 16"/>
                    <a:gd name="T41" fmla="*/ 3 h 6"/>
                    <a:gd name="T42" fmla="*/ 8 w 16"/>
                    <a:gd name="T43" fmla="*/ 4 h 6"/>
                    <a:gd name="T44" fmla="*/ 10 w 16"/>
                    <a:gd name="T45" fmla="*/ 4 h 6"/>
                    <a:gd name="T46" fmla="*/ 11 w 16"/>
                    <a:gd name="T47" fmla="*/ 5 h 6"/>
                    <a:gd name="T48" fmla="*/ 13 w 16"/>
                    <a:gd name="T49" fmla="*/ 5 h 6"/>
                    <a:gd name="T50" fmla="*/ 14 w 16"/>
                    <a:gd name="T51" fmla="*/ 5 h 6"/>
                    <a:gd name="T52" fmla="*/ 14 w 16"/>
                    <a:gd name="T53" fmla="*/ 5 h 6"/>
                    <a:gd name="T54" fmla="*/ 14 w 16"/>
                    <a:gd name="T55" fmla="*/ 5 h 6"/>
                    <a:gd name="T56" fmla="*/ 15 w 16"/>
                    <a:gd name="T57" fmla="*/ 5 h 6"/>
                    <a:gd name="T58" fmla="*/ 15 w 16"/>
                    <a:gd name="T59" fmla="*/ 4 h 6"/>
                    <a:gd name="T60" fmla="*/ 15 w 16"/>
                    <a:gd name="T61" fmla="*/ 4 h 6"/>
                    <a:gd name="T62" fmla="*/ 15 w 16"/>
                    <a:gd name="T63" fmla="*/ 4 h 6"/>
                    <a:gd name="T64" fmla="*/ 14 w 16"/>
                    <a:gd name="T65" fmla="*/ 4 h 6"/>
                    <a:gd name="T66" fmla="*/ 14 w 16"/>
                    <a:gd name="T67" fmla="*/ 3 h 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
                    <a:gd name="T103" fmla="*/ 0 h 6"/>
                    <a:gd name="T104" fmla="*/ 16 w 16"/>
                    <a:gd name="T105" fmla="*/ 6 h 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 h="6">
                      <a:moveTo>
                        <a:pt x="14" y="3"/>
                      </a:moveTo>
                      <a:lnTo>
                        <a:pt x="13" y="3"/>
                      </a:lnTo>
                      <a:lnTo>
                        <a:pt x="11" y="3"/>
                      </a:lnTo>
                      <a:lnTo>
                        <a:pt x="10" y="2"/>
                      </a:lnTo>
                      <a:lnTo>
                        <a:pt x="8" y="2"/>
                      </a:lnTo>
                      <a:lnTo>
                        <a:pt x="6" y="2"/>
                      </a:lnTo>
                      <a:lnTo>
                        <a:pt x="5" y="1"/>
                      </a:lnTo>
                      <a:lnTo>
                        <a:pt x="3" y="1"/>
                      </a:lnTo>
                      <a:lnTo>
                        <a:pt x="2" y="0"/>
                      </a:lnTo>
                      <a:lnTo>
                        <a:pt x="1" y="0"/>
                      </a:lnTo>
                      <a:lnTo>
                        <a:pt x="0" y="0"/>
                      </a:lnTo>
                      <a:lnTo>
                        <a:pt x="0" y="1"/>
                      </a:lnTo>
                      <a:lnTo>
                        <a:pt x="1" y="1"/>
                      </a:lnTo>
                      <a:lnTo>
                        <a:pt x="2" y="2"/>
                      </a:lnTo>
                      <a:lnTo>
                        <a:pt x="4" y="2"/>
                      </a:lnTo>
                      <a:lnTo>
                        <a:pt x="5" y="3"/>
                      </a:lnTo>
                      <a:lnTo>
                        <a:pt x="7" y="3"/>
                      </a:lnTo>
                      <a:lnTo>
                        <a:pt x="8" y="4"/>
                      </a:lnTo>
                      <a:lnTo>
                        <a:pt x="10" y="4"/>
                      </a:lnTo>
                      <a:lnTo>
                        <a:pt x="11" y="5"/>
                      </a:lnTo>
                      <a:lnTo>
                        <a:pt x="13" y="5"/>
                      </a:lnTo>
                      <a:lnTo>
                        <a:pt x="14" y="5"/>
                      </a:lnTo>
                      <a:lnTo>
                        <a:pt x="15" y="5"/>
                      </a:lnTo>
                      <a:lnTo>
                        <a:pt x="15" y="4"/>
                      </a:lnTo>
                      <a:lnTo>
                        <a:pt x="14" y="4"/>
                      </a:lnTo>
                      <a:lnTo>
                        <a:pt x="14" y="3"/>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91" name="Freeform 224"/>
                <p:cNvSpPr>
                  <a:spLocks/>
                </p:cNvSpPr>
                <p:nvPr/>
              </p:nvSpPr>
              <p:spPr bwMode="auto">
                <a:xfrm>
                  <a:off x="833" y="2515"/>
                  <a:ext cx="39" cy="5"/>
                </a:xfrm>
                <a:custGeom>
                  <a:avLst/>
                  <a:gdLst>
                    <a:gd name="T0" fmla="*/ 36 w 39"/>
                    <a:gd name="T1" fmla="*/ 3 h 5"/>
                    <a:gd name="T2" fmla="*/ 34 w 39"/>
                    <a:gd name="T3" fmla="*/ 3 h 5"/>
                    <a:gd name="T4" fmla="*/ 33 w 39"/>
                    <a:gd name="T5" fmla="*/ 2 h 5"/>
                    <a:gd name="T6" fmla="*/ 32 w 39"/>
                    <a:gd name="T7" fmla="*/ 2 h 5"/>
                    <a:gd name="T8" fmla="*/ 31 w 39"/>
                    <a:gd name="T9" fmla="*/ 2 h 5"/>
                    <a:gd name="T10" fmla="*/ 27 w 39"/>
                    <a:gd name="T11" fmla="*/ 1 h 5"/>
                    <a:gd name="T12" fmla="*/ 25 w 39"/>
                    <a:gd name="T13" fmla="*/ 1 h 5"/>
                    <a:gd name="T14" fmla="*/ 22 w 39"/>
                    <a:gd name="T15" fmla="*/ 1 h 5"/>
                    <a:gd name="T16" fmla="*/ 20 w 39"/>
                    <a:gd name="T17" fmla="*/ 0 h 5"/>
                    <a:gd name="T18" fmla="*/ 18 w 39"/>
                    <a:gd name="T19" fmla="*/ 0 h 5"/>
                    <a:gd name="T20" fmla="*/ 16 w 39"/>
                    <a:gd name="T21" fmla="*/ 0 h 5"/>
                    <a:gd name="T22" fmla="*/ 14 w 39"/>
                    <a:gd name="T23" fmla="*/ 0 h 5"/>
                    <a:gd name="T24" fmla="*/ 11 w 39"/>
                    <a:gd name="T25" fmla="*/ 0 h 5"/>
                    <a:gd name="T26" fmla="*/ 10 w 39"/>
                    <a:gd name="T27" fmla="*/ 1 h 5"/>
                    <a:gd name="T28" fmla="*/ 10 w 39"/>
                    <a:gd name="T29" fmla="*/ 2 h 5"/>
                    <a:gd name="T30" fmla="*/ 7 w 39"/>
                    <a:gd name="T31" fmla="*/ 2 h 5"/>
                    <a:gd name="T32" fmla="*/ 6 w 39"/>
                    <a:gd name="T33" fmla="*/ 2 h 5"/>
                    <a:gd name="T34" fmla="*/ 4 w 39"/>
                    <a:gd name="T35" fmla="*/ 2 h 5"/>
                    <a:gd name="T36" fmla="*/ 2 w 39"/>
                    <a:gd name="T37" fmla="*/ 3 h 5"/>
                    <a:gd name="T38" fmla="*/ 1 w 39"/>
                    <a:gd name="T39" fmla="*/ 3 h 5"/>
                    <a:gd name="T40" fmla="*/ 0 w 39"/>
                    <a:gd name="T41" fmla="*/ 3 h 5"/>
                    <a:gd name="T42" fmla="*/ 0 w 39"/>
                    <a:gd name="T43" fmla="*/ 3 h 5"/>
                    <a:gd name="T44" fmla="*/ 2 w 39"/>
                    <a:gd name="T45" fmla="*/ 4 h 5"/>
                    <a:gd name="T46" fmla="*/ 2 w 39"/>
                    <a:gd name="T47" fmla="*/ 4 h 5"/>
                    <a:gd name="T48" fmla="*/ 4 w 39"/>
                    <a:gd name="T49" fmla="*/ 3 h 5"/>
                    <a:gd name="T50" fmla="*/ 8 w 39"/>
                    <a:gd name="T51" fmla="*/ 3 h 5"/>
                    <a:gd name="T52" fmla="*/ 12 w 39"/>
                    <a:gd name="T53" fmla="*/ 3 h 5"/>
                    <a:gd name="T54" fmla="*/ 12 w 39"/>
                    <a:gd name="T55" fmla="*/ 2 h 5"/>
                    <a:gd name="T56" fmla="*/ 13 w 39"/>
                    <a:gd name="T57" fmla="*/ 2 h 5"/>
                    <a:gd name="T58" fmla="*/ 13 w 39"/>
                    <a:gd name="T59" fmla="*/ 1 h 5"/>
                    <a:gd name="T60" fmla="*/ 13 w 39"/>
                    <a:gd name="T61" fmla="*/ 1 h 5"/>
                    <a:gd name="T62" fmla="*/ 13 w 39"/>
                    <a:gd name="T63" fmla="*/ 1 h 5"/>
                    <a:gd name="T64" fmla="*/ 13 w 39"/>
                    <a:gd name="T65" fmla="*/ 1 h 5"/>
                    <a:gd name="T66" fmla="*/ 15 w 39"/>
                    <a:gd name="T67" fmla="*/ 1 h 5"/>
                    <a:gd name="T68" fmla="*/ 17 w 39"/>
                    <a:gd name="T69" fmla="*/ 1 h 5"/>
                    <a:gd name="T70" fmla="*/ 18 w 39"/>
                    <a:gd name="T71" fmla="*/ 2 h 5"/>
                    <a:gd name="T72" fmla="*/ 20 w 39"/>
                    <a:gd name="T73" fmla="*/ 2 h 5"/>
                    <a:gd name="T74" fmla="*/ 21 w 39"/>
                    <a:gd name="T75" fmla="*/ 2 h 5"/>
                    <a:gd name="T76" fmla="*/ 23 w 39"/>
                    <a:gd name="T77" fmla="*/ 2 h 5"/>
                    <a:gd name="T78" fmla="*/ 25 w 39"/>
                    <a:gd name="T79" fmla="*/ 2 h 5"/>
                    <a:gd name="T80" fmla="*/ 25 w 39"/>
                    <a:gd name="T81" fmla="*/ 2 h 5"/>
                    <a:gd name="T82" fmla="*/ 25 w 39"/>
                    <a:gd name="T83" fmla="*/ 2 h 5"/>
                    <a:gd name="T84" fmla="*/ 26 w 39"/>
                    <a:gd name="T85" fmla="*/ 3 h 5"/>
                    <a:gd name="T86" fmla="*/ 27 w 39"/>
                    <a:gd name="T87" fmla="*/ 3 h 5"/>
                    <a:gd name="T88" fmla="*/ 28 w 39"/>
                    <a:gd name="T89" fmla="*/ 3 h 5"/>
                    <a:gd name="T90" fmla="*/ 29 w 39"/>
                    <a:gd name="T91" fmla="*/ 3 h 5"/>
                    <a:gd name="T92" fmla="*/ 30 w 39"/>
                    <a:gd name="T93" fmla="*/ 3 h 5"/>
                    <a:gd name="T94" fmla="*/ 32 w 39"/>
                    <a:gd name="T95" fmla="*/ 3 h 5"/>
                    <a:gd name="T96" fmla="*/ 34 w 39"/>
                    <a:gd name="T97" fmla="*/ 4 h 5"/>
                    <a:gd name="T98" fmla="*/ 36 w 39"/>
                    <a:gd name="T99" fmla="*/ 4 h 5"/>
                    <a:gd name="T100" fmla="*/ 37 w 39"/>
                    <a:gd name="T101" fmla="*/ 4 h 5"/>
                    <a:gd name="T102" fmla="*/ 37 w 39"/>
                    <a:gd name="T103" fmla="*/ 3 h 5"/>
                    <a:gd name="T104" fmla="*/ 38 w 39"/>
                    <a:gd name="T105" fmla="*/ 3 h 5"/>
                    <a:gd name="T106" fmla="*/ 36 w 39"/>
                    <a:gd name="T107" fmla="*/ 3 h 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
                    <a:gd name="T163" fmla="*/ 0 h 5"/>
                    <a:gd name="T164" fmla="*/ 39 w 39"/>
                    <a:gd name="T165" fmla="*/ 5 h 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 h="5">
                      <a:moveTo>
                        <a:pt x="36" y="3"/>
                      </a:moveTo>
                      <a:lnTo>
                        <a:pt x="36" y="3"/>
                      </a:lnTo>
                      <a:lnTo>
                        <a:pt x="35" y="3"/>
                      </a:lnTo>
                      <a:lnTo>
                        <a:pt x="34" y="3"/>
                      </a:lnTo>
                      <a:lnTo>
                        <a:pt x="34" y="2"/>
                      </a:lnTo>
                      <a:lnTo>
                        <a:pt x="33" y="2"/>
                      </a:lnTo>
                      <a:lnTo>
                        <a:pt x="32" y="2"/>
                      </a:lnTo>
                      <a:lnTo>
                        <a:pt x="30" y="2"/>
                      </a:lnTo>
                      <a:lnTo>
                        <a:pt x="31" y="2"/>
                      </a:lnTo>
                      <a:lnTo>
                        <a:pt x="29" y="2"/>
                      </a:lnTo>
                      <a:lnTo>
                        <a:pt x="27" y="1"/>
                      </a:lnTo>
                      <a:lnTo>
                        <a:pt x="26" y="1"/>
                      </a:lnTo>
                      <a:lnTo>
                        <a:pt x="25" y="1"/>
                      </a:lnTo>
                      <a:lnTo>
                        <a:pt x="23" y="1"/>
                      </a:lnTo>
                      <a:lnTo>
                        <a:pt x="22" y="1"/>
                      </a:lnTo>
                      <a:lnTo>
                        <a:pt x="21" y="1"/>
                      </a:lnTo>
                      <a:lnTo>
                        <a:pt x="20" y="0"/>
                      </a:lnTo>
                      <a:lnTo>
                        <a:pt x="19" y="0"/>
                      </a:lnTo>
                      <a:lnTo>
                        <a:pt x="18" y="0"/>
                      </a:lnTo>
                      <a:lnTo>
                        <a:pt x="17" y="0"/>
                      </a:lnTo>
                      <a:lnTo>
                        <a:pt x="16" y="0"/>
                      </a:lnTo>
                      <a:lnTo>
                        <a:pt x="15" y="0"/>
                      </a:lnTo>
                      <a:lnTo>
                        <a:pt x="14" y="0"/>
                      </a:lnTo>
                      <a:lnTo>
                        <a:pt x="12" y="0"/>
                      </a:lnTo>
                      <a:lnTo>
                        <a:pt x="11" y="0"/>
                      </a:lnTo>
                      <a:lnTo>
                        <a:pt x="10" y="1"/>
                      </a:lnTo>
                      <a:lnTo>
                        <a:pt x="9" y="2"/>
                      </a:lnTo>
                      <a:lnTo>
                        <a:pt x="10" y="2"/>
                      </a:lnTo>
                      <a:lnTo>
                        <a:pt x="8" y="2"/>
                      </a:lnTo>
                      <a:lnTo>
                        <a:pt x="7" y="2"/>
                      </a:lnTo>
                      <a:lnTo>
                        <a:pt x="6" y="2"/>
                      </a:lnTo>
                      <a:lnTo>
                        <a:pt x="5" y="2"/>
                      </a:lnTo>
                      <a:lnTo>
                        <a:pt x="4" y="2"/>
                      </a:lnTo>
                      <a:lnTo>
                        <a:pt x="3" y="3"/>
                      </a:lnTo>
                      <a:lnTo>
                        <a:pt x="2" y="3"/>
                      </a:lnTo>
                      <a:lnTo>
                        <a:pt x="1" y="3"/>
                      </a:lnTo>
                      <a:lnTo>
                        <a:pt x="0" y="3"/>
                      </a:lnTo>
                      <a:lnTo>
                        <a:pt x="1" y="4"/>
                      </a:lnTo>
                      <a:lnTo>
                        <a:pt x="2" y="4"/>
                      </a:lnTo>
                      <a:lnTo>
                        <a:pt x="3" y="4"/>
                      </a:lnTo>
                      <a:lnTo>
                        <a:pt x="4" y="3"/>
                      </a:lnTo>
                      <a:lnTo>
                        <a:pt x="6" y="3"/>
                      </a:lnTo>
                      <a:lnTo>
                        <a:pt x="8" y="3"/>
                      </a:lnTo>
                      <a:lnTo>
                        <a:pt x="11" y="3"/>
                      </a:lnTo>
                      <a:lnTo>
                        <a:pt x="12" y="3"/>
                      </a:lnTo>
                      <a:lnTo>
                        <a:pt x="12" y="2"/>
                      </a:lnTo>
                      <a:lnTo>
                        <a:pt x="13" y="2"/>
                      </a:lnTo>
                      <a:lnTo>
                        <a:pt x="13" y="1"/>
                      </a:lnTo>
                      <a:lnTo>
                        <a:pt x="14" y="1"/>
                      </a:lnTo>
                      <a:lnTo>
                        <a:pt x="13" y="1"/>
                      </a:lnTo>
                      <a:lnTo>
                        <a:pt x="14" y="1"/>
                      </a:lnTo>
                      <a:lnTo>
                        <a:pt x="15" y="1"/>
                      </a:lnTo>
                      <a:lnTo>
                        <a:pt x="16" y="1"/>
                      </a:lnTo>
                      <a:lnTo>
                        <a:pt x="17" y="1"/>
                      </a:lnTo>
                      <a:lnTo>
                        <a:pt x="17" y="2"/>
                      </a:lnTo>
                      <a:lnTo>
                        <a:pt x="18" y="2"/>
                      </a:lnTo>
                      <a:lnTo>
                        <a:pt x="19" y="2"/>
                      </a:lnTo>
                      <a:lnTo>
                        <a:pt x="20" y="2"/>
                      </a:lnTo>
                      <a:lnTo>
                        <a:pt x="21" y="2"/>
                      </a:lnTo>
                      <a:lnTo>
                        <a:pt x="22" y="2"/>
                      </a:lnTo>
                      <a:lnTo>
                        <a:pt x="23" y="2"/>
                      </a:lnTo>
                      <a:lnTo>
                        <a:pt x="24" y="2"/>
                      </a:lnTo>
                      <a:lnTo>
                        <a:pt x="25" y="2"/>
                      </a:lnTo>
                      <a:lnTo>
                        <a:pt x="26" y="3"/>
                      </a:lnTo>
                      <a:lnTo>
                        <a:pt x="27" y="3"/>
                      </a:lnTo>
                      <a:lnTo>
                        <a:pt x="28" y="3"/>
                      </a:lnTo>
                      <a:lnTo>
                        <a:pt x="29" y="3"/>
                      </a:lnTo>
                      <a:lnTo>
                        <a:pt x="30" y="3"/>
                      </a:lnTo>
                      <a:lnTo>
                        <a:pt x="31" y="3"/>
                      </a:lnTo>
                      <a:lnTo>
                        <a:pt x="32" y="3"/>
                      </a:lnTo>
                      <a:lnTo>
                        <a:pt x="33" y="3"/>
                      </a:lnTo>
                      <a:lnTo>
                        <a:pt x="34" y="4"/>
                      </a:lnTo>
                      <a:lnTo>
                        <a:pt x="35" y="4"/>
                      </a:lnTo>
                      <a:lnTo>
                        <a:pt x="36" y="4"/>
                      </a:lnTo>
                      <a:lnTo>
                        <a:pt x="37" y="4"/>
                      </a:lnTo>
                      <a:lnTo>
                        <a:pt x="37" y="3"/>
                      </a:lnTo>
                      <a:lnTo>
                        <a:pt x="38" y="3"/>
                      </a:lnTo>
                      <a:lnTo>
                        <a:pt x="37" y="3"/>
                      </a:lnTo>
                      <a:lnTo>
                        <a:pt x="36" y="3"/>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92" name="Freeform 225"/>
                <p:cNvSpPr>
                  <a:spLocks/>
                </p:cNvSpPr>
                <p:nvPr/>
              </p:nvSpPr>
              <p:spPr bwMode="auto">
                <a:xfrm>
                  <a:off x="826" y="2502"/>
                  <a:ext cx="11" cy="5"/>
                </a:xfrm>
                <a:custGeom>
                  <a:avLst/>
                  <a:gdLst>
                    <a:gd name="T0" fmla="*/ 10 w 11"/>
                    <a:gd name="T1" fmla="*/ 3 h 5"/>
                    <a:gd name="T2" fmla="*/ 9 w 11"/>
                    <a:gd name="T3" fmla="*/ 3 h 5"/>
                    <a:gd name="T4" fmla="*/ 8 w 11"/>
                    <a:gd name="T5" fmla="*/ 2 h 5"/>
                    <a:gd name="T6" fmla="*/ 7 w 11"/>
                    <a:gd name="T7" fmla="*/ 2 h 5"/>
                    <a:gd name="T8" fmla="*/ 6 w 11"/>
                    <a:gd name="T9" fmla="*/ 1 h 5"/>
                    <a:gd name="T10" fmla="*/ 5 w 11"/>
                    <a:gd name="T11" fmla="*/ 1 h 5"/>
                    <a:gd name="T12" fmla="*/ 4 w 11"/>
                    <a:gd name="T13" fmla="*/ 1 h 5"/>
                    <a:gd name="T14" fmla="*/ 3 w 11"/>
                    <a:gd name="T15" fmla="*/ 1 h 5"/>
                    <a:gd name="T16" fmla="*/ 2 w 11"/>
                    <a:gd name="T17" fmla="*/ 0 h 5"/>
                    <a:gd name="T18" fmla="*/ 2 w 11"/>
                    <a:gd name="T19" fmla="*/ 0 h 5"/>
                    <a:gd name="T20" fmla="*/ 1 w 11"/>
                    <a:gd name="T21" fmla="*/ 0 h 5"/>
                    <a:gd name="T22" fmla="*/ 1 w 11"/>
                    <a:gd name="T23" fmla="*/ 0 h 5"/>
                    <a:gd name="T24" fmla="*/ 0 w 11"/>
                    <a:gd name="T25" fmla="*/ 1 h 5"/>
                    <a:gd name="T26" fmla="*/ 0 w 11"/>
                    <a:gd name="T27" fmla="*/ 1 h 5"/>
                    <a:gd name="T28" fmla="*/ 1 w 11"/>
                    <a:gd name="T29" fmla="*/ 1 h 5"/>
                    <a:gd name="T30" fmla="*/ 1 w 11"/>
                    <a:gd name="T31" fmla="*/ 1 h 5"/>
                    <a:gd name="T32" fmla="*/ 2 w 11"/>
                    <a:gd name="T33" fmla="*/ 1 h 5"/>
                    <a:gd name="T34" fmla="*/ 3 w 11"/>
                    <a:gd name="T35" fmla="*/ 2 h 5"/>
                    <a:gd name="T36" fmla="*/ 4 w 11"/>
                    <a:gd name="T37" fmla="*/ 2 h 5"/>
                    <a:gd name="T38" fmla="*/ 5 w 11"/>
                    <a:gd name="T39" fmla="*/ 3 h 5"/>
                    <a:gd name="T40" fmla="*/ 5 w 11"/>
                    <a:gd name="T41" fmla="*/ 3 h 5"/>
                    <a:gd name="T42" fmla="*/ 6 w 11"/>
                    <a:gd name="T43" fmla="*/ 3 h 5"/>
                    <a:gd name="T44" fmla="*/ 7 w 11"/>
                    <a:gd name="T45" fmla="*/ 4 h 5"/>
                    <a:gd name="T46" fmla="*/ 9 w 11"/>
                    <a:gd name="T47" fmla="*/ 4 h 5"/>
                    <a:gd name="T48" fmla="*/ 9 w 11"/>
                    <a:gd name="T49" fmla="*/ 4 h 5"/>
                    <a:gd name="T50" fmla="*/ 10 w 11"/>
                    <a:gd name="T51" fmla="*/ 4 h 5"/>
                    <a:gd name="T52" fmla="*/ 10 w 11"/>
                    <a:gd name="T53" fmla="*/ 4 h 5"/>
                    <a:gd name="T54" fmla="*/ 10 w 11"/>
                    <a:gd name="T55" fmla="*/ 4 h 5"/>
                    <a:gd name="T56" fmla="*/ 10 w 11"/>
                    <a:gd name="T57" fmla="*/ 3 h 5"/>
                    <a:gd name="T58" fmla="*/ 10 w 11"/>
                    <a:gd name="T59" fmla="*/ 3 h 5"/>
                    <a:gd name="T60" fmla="*/ 10 w 11"/>
                    <a:gd name="T61" fmla="*/ 3 h 5"/>
                    <a:gd name="T62" fmla="*/ 10 w 11"/>
                    <a:gd name="T63" fmla="*/ 3 h 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
                    <a:gd name="T97" fmla="*/ 0 h 5"/>
                    <a:gd name="T98" fmla="*/ 11 w 11"/>
                    <a:gd name="T99" fmla="*/ 5 h 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 h="5">
                      <a:moveTo>
                        <a:pt x="10" y="3"/>
                      </a:moveTo>
                      <a:lnTo>
                        <a:pt x="9" y="3"/>
                      </a:lnTo>
                      <a:lnTo>
                        <a:pt x="8" y="2"/>
                      </a:lnTo>
                      <a:lnTo>
                        <a:pt x="7" y="2"/>
                      </a:lnTo>
                      <a:lnTo>
                        <a:pt x="6" y="1"/>
                      </a:lnTo>
                      <a:lnTo>
                        <a:pt x="5" y="1"/>
                      </a:lnTo>
                      <a:lnTo>
                        <a:pt x="4" y="1"/>
                      </a:lnTo>
                      <a:lnTo>
                        <a:pt x="3" y="1"/>
                      </a:lnTo>
                      <a:lnTo>
                        <a:pt x="2" y="0"/>
                      </a:lnTo>
                      <a:lnTo>
                        <a:pt x="1" y="0"/>
                      </a:lnTo>
                      <a:lnTo>
                        <a:pt x="0" y="1"/>
                      </a:lnTo>
                      <a:lnTo>
                        <a:pt x="1" y="1"/>
                      </a:lnTo>
                      <a:lnTo>
                        <a:pt x="2" y="1"/>
                      </a:lnTo>
                      <a:lnTo>
                        <a:pt x="3" y="2"/>
                      </a:lnTo>
                      <a:lnTo>
                        <a:pt x="4" y="2"/>
                      </a:lnTo>
                      <a:lnTo>
                        <a:pt x="5" y="3"/>
                      </a:lnTo>
                      <a:lnTo>
                        <a:pt x="6" y="3"/>
                      </a:lnTo>
                      <a:lnTo>
                        <a:pt x="7" y="4"/>
                      </a:lnTo>
                      <a:lnTo>
                        <a:pt x="9" y="4"/>
                      </a:lnTo>
                      <a:lnTo>
                        <a:pt x="10" y="4"/>
                      </a:lnTo>
                      <a:lnTo>
                        <a:pt x="10" y="3"/>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93" name="Freeform 226"/>
                <p:cNvSpPr>
                  <a:spLocks/>
                </p:cNvSpPr>
                <p:nvPr/>
              </p:nvSpPr>
              <p:spPr bwMode="auto">
                <a:xfrm>
                  <a:off x="912" y="3218"/>
                  <a:ext cx="24" cy="54"/>
                </a:xfrm>
                <a:custGeom>
                  <a:avLst/>
                  <a:gdLst>
                    <a:gd name="T0" fmla="*/ 1 w 24"/>
                    <a:gd name="T1" fmla="*/ 2 h 54"/>
                    <a:gd name="T2" fmla="*/ 1 w 24"/>
                    <a:gd name="T3" fmla="*/ 3 h 54"/>
                    <a:gd name="T4" fmla="*/ 0 w 24"/>
                    <a:gd name="T5" fmla="*/ 5 h 54"/>
                    <a:gd name="T6" fmla="*/ 0 w 24"/>
                    <a:gd name="T7" fmla="*/ 7 h 54"/>
                    <a:gd name="T8" fmla="*/ 0 w 24"/>
                    <a:gd name="T9" fmla="*/ 15 h 54"/>
                    <a:gd name="T10" fmla="*/ 3 w 24"/>
                    <a:gd name="T11" fmla="*/ 19 h 54"/>
                    <a:gd name="T12" fmla="*/ 7 w 24"/>
                    <a:gd name="T13" fmla="*/ 21 h 54"/>
                    <a:gd name="T14" fmla="*/ 10 w 24"/>
                    <a:gd name="T15" fmla="*/ 24 h 54"/>
                    <a:gd name="T16" fmla="*/ 14 w 24"/>
                    <a:gd name="T17" fmla="*/ 27 h 54"/>
                    <a:gd name="T18" fmla="*/ 17 w 24"/>
                    <a:gd name="T19" fmla="*/ 29 h 54"/>
                    <a:gd name="T20" fmla="*/ 20 w 24"/>
                    <a:gd name="T21" fmla="*/ 29 h 54"/>
                    <a:gd name="T22" fmla="*/ 21 w 24"/>
                    <a:gd name="T23" fmla="*/ 31 h 54"/>
                    <a:gd name="T24" fmla="*/ 18 w 24"/>
                    <a:gd name="T25" fmla="*/ 35 h 54"/>
                    <a:gd name="T26" fmla="*/ 15 w 24"/>
                    <a:gd name="T27" fmla="*/ 40 h 54"/>
                    <a:gd name="T28" fmla="*/ 12 w 24"/>
                    <a:gd name="T29" fmla="*/ 44 h 54"/>
                    <a:gd name="T30" fmla="*/ 8 w 24"/>
                    <a:gd name="T31" fmla="*/ 48 h 54"/>
                    <a:gd name="T32" fmla="*/ 7 w 24"/>
                    <a:gd name="T33" fmla="*/ 50 h 54"/>
                    <a:gd name="T34" fmla="*/ 6 w 24"/>
                    <a:gd name="T35" fmla="*/ 51 h 54"/>
                    <a:gd name="T36" fmla="*/ 8 w 24"/>
                    <a:gd name="T37" fmla="*/ 53 h 54"/>
                    <a:gd name="T38" fmla="*/ 9 w 24"/>
                    <a:gd name="T39" fmla="*/ 52 h 54"/>
                    <a:gd name="T40" fmla="*/ 11 w 24"/>
                    <a:gd name="T41" fmla="*/ 49 h 54"/>
                    <a:gd name="T42" fmla="*/ 14 w 24"/>
                    <a:gd name="T43" fmla="*/ 46 h 54"/>
                    <a:gd name="T44" fmla="*/ 16 w 24"/>
                    <a:gd name="T45" fmla="*/ 43 h 54"/>
                    <a:gd name="T46" fmla="*/ 19 w 24"/>
                    <a:gd name="T47" fmla="*/ 40 h 54"/>
                    <a:gd name="T48" fmla="*/ 23 w 24"/>
                    <a:gd name="T49" fmla="*/ 32 h 54"/>
                    <a:gd name="T50" fmla="*/ 23 w 24"/>
                    <a:gd name="T51" fmla="*/ 29 h 54"/>
                    <a:gd name="T52" fmla="*/ 22 w 24"/>
                    <a:gd name="T53" fmla="*/ 28 h 54"/>
                    <a:gd name="T54" fmla="*/ 17 w 24"/>
                    <a:gd name="T55" fmla="*/ 25 h 54"/>
                    <a:gd name="T56" fmla="*/ 14 w 24"/>
                    <a:gd name="T57" fmla="*/ 23 h 54"/>
                    <a:gd name="T58" fmla="*/ 11 w 24"/>
                    <a:gd name="T59" fmla="*/ 20 h 54"/>
                    <a:gd name="T60" fmla="*/ 8 w 24"/>
                    <a:gd name="T61" fmla="*/ 19 h 54"/>
                    <a:gd name="T62" fmla="*/ 3 w 24"/>
                    <a:gd name="T63" fmla="*/ 13 h 54"/>
                    <a:gd name="T64" fmla="*/ 3 w 24"/>
                    <a:gd name="T65" fmla="*/ 7 h 54"/>
                    <a:gd name="T66" fmla="*/ 3 w 24"/>
                    <a:gd name="T67" fmla="*/ 5 h 54"/>
                    <a:gd name="T68" fmla="*/ 3 w 24"/>
                    <a:gd name="T69" fmla="*/ 3 h 54"/>
                    <a:gd name="T70" fmla="*/ 4 w 24"/>
                    <a:gd name="T71" fmla="*/ 3 h 54"/>
                    <a:gd name="T72" fmla="*/ 3 w 24"/>
                    <a:gd name="T73" fmla="*/ 1 h 54"/>
                    <a:gd name="T74" fmla="*/ 3 w 24"/>
                    <a:gd name="T75" fmla="*/ 0 h 54"/>
                    <a:gd name="T76" fmla="*/ 1 w 24"/>
                    <a:gd name="T77" fmla="*/ 0 h 5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
                    <a:gd name="T118" fmla="*/ 0 h 54"/>
                    <a:gd name="T119" fmla="*/ 24 w 24"/>
                    <a:gd name="T120" fmla="*/ 54 h 5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 h="54">
                      <a:moveTo>
                        <a:pt x="1" y="1"/>
                      </a:moveTo>
                      <a:lnTo>
                        <a:pt x="1" y="2"/>
                      </a:lnTo>
                      <a:lnTo>
                        <a:pt x="1" y="3"/>
                      </a:lnTo>
                      <a:lnTo>
                        <a:pt x="1" y="4"/>
                      </a:lnTo>
                      <a:lnTo>
                        <a:pt x="0" y="5"/>
                      </a:lnTo>
                      <a:lnTo>
                        <a:pt x="0" y="6"/>
                      </a:lnTo>
                      <a:lnTo>
                        <a:pt x="0" y="7"/>
                      </a:lnTo>
                      <a:lnTo>
                        <a:pt x="0" y="14"/>
                      </a:lnTo>
                      <a:lnTo>
                        <a:pt x="0" y="15"/>
                      </a:lnTo>
                      <a:lnTo>
                        <a:pt x="1" y="15"/>
                      </a:lnTo>
                      <a:lnTo>
                        <a:pt x="3" y="19"/>
                      </a:lnTo>
                      <a:lnTo>
                        <a:pt x="5" y="19"/>
                      </a:lnTo>
                      <a:lnTo>
                        <a:pt x="7" y="21"/>
                      </a:lnTo>
                      <a:lnTo>
                        <a:pt x="8" y="23"/>
                      </a:lnTo>
                      <a:lnTo>
                        <a:pt x="10" y="24"/>
                      </a:lnTo>
                      <a:lnTo>
                        <a:pt x="12" y="25"/>
                      </a:lnTo>
                      <a:lnTo>
                        <a:pt x="14" y="27"/>
                      </a:lnTo>
                      <a:lnTo>
                        <a:pt x="15" y="29"/>
                      </a:lnTo>
                      <a:lnTo>
                        <a:pt x="17" y="29"/>
                      </a:lnTo>
                      <a:lnTo>
                        <a:pt x="21" y="31"/>
                      </a:lnTo>
                      <a:lnTo>
                        <a:pt x="20" y="29"/>
                      </a:lnTo>
                      <a:lnTo>
                        <a:pt x="20" y="32"/>
                      </a:lnTo>
                      <a:lnTo>
                        <a:pt x="21" y="31"/>
                      </a:lnTo>
                      <a:lnTo>
                        <a:pt x="20" y="33"/>
                      </a:lnTo>
                      <a:lnTo>
                        <a:pt x="18" y="35"/>
                      </a:lnTo>
                      <a:lnTo>
                        <a:pt x="17" y="37"/>
                      </a:lnTo>
                      <a:lnTo>
                        <a:pt x="15" y="40"/>
                      </a:lnTo>
                      <a:lnTo>
                        <a:pt x="13" y="41"/>
                      </a:lnTo>
                      <a:lnTo>
                        <a:pt x="12" y="44"/>
                      </a:lnTo>
                      <a:lnTo>
                        <a:pt x="10" y="45"/>
                      </a:lnTo>
                      <a:lnTo>
                        <a:pt x="8" y="48"/>
                      </a:lnTo>
                      <a:lnTo>
                        <a:pt x="7" y="50"/>
                      </a:lnTo>
                      <a:lnTo>
                        <a:pt x="6" y="50"/>
                      </a:lnTo>
                      <a:lnTo>
                        <a:pt x="6" y="51"/>
                      </a:lnTo>
                      <a:lnTo>
                        <a:pt x="7" y="52"/>
                      </a:lnTo>
                      <a:lnTo>
                        <a:pt x="8" y="53"/>
                      </a:lnTo>
                      <a:lnTo>
                        <a:pt x="9" y="52"/>
                      </a:lnTo>
                      <a:lnTo>
                        <a:pt x="10" y="50"/>
                      </a:lnTo>
                      <a:lnTo>
                        <a:pt x="11" y="49"/>
                      </a:lnTo>
                      <a:lnTo>
                        <a:pt x="13" y="48"/>
                      </a:lnTo>
                      <a:lnTo>
                        <a:pt x="14" y="46"/>
                      </a:lnTo>
                      <a:lnTo>
                        <a:pt x="15" y="45"/>
                      </a:lnTo>
                      <a:lnTo>
                        <a:pt x="16" y="43"/>
                      </a:lnTo>
                      <a:lnTo>
                        <a:pt x="17" y="41"/>
                      </a:lnTo>
                      <a:lnTo>
                        <a:pt x="19" y="40"/>
                      </a:lnTo>
                      <a:lnTo>
                        <a:pt x="23" y="33"/>
                      </a:lnTo>
                      <a:lnTo>
                        <a:pt x="23" y="32"/>
                      </a:lnTo>
                      <a:lnTo>
                        <a:pt x="23" y="29"/>
                      </a:lnTo>
                      <a:lnTo>
                        <a:pt x="22" y="29"/>
                      </a:lnTo>
                      <a:lnTo>
                        <a:pt x="22" y="28"/>
                      </a:lnTo>
                      <a:lnTo>
                        <a:pt x="19" y="26"/>
                      </a:lnTo>
                      <a:lnTo>
                        <a:pt x="17" y="25"/>
                      </a:lnTo>
                      <a:lnTo>
                        <a:pt x="15" y="24"/>
                      </a:lnTo>
                      <a:lnTo>
                        <a:pt x="14" y="23"/>
                      </a:lnTo>
                      <a:lnTo>
                        <a:pt x="13" y="22"/>
                      </a:lnTo>
                      <a:lnTo>
                        <a:pt x="11" y="20"/>
                      </a:lnTo>
                      <a:lnTo>
                        <a:pt x="10" y="19"/>
                      </a:lnTo>
                      <a:lnTo>
                        <a:pt x="8" y="19"/>
                      </a:lnTo>
                      <a:lnTo>
                        <a:pt x="7" y="17"/>
                      </a:lnTo>
                      <a:lnTo>
                        <a:pt x="3" y="13"/>
                      </a:lnTo>
                      <a:lnTo>
                        <a:pt x="3" y="7"/>
                      </a:lnTo>
                      <a:lnTo>
                        <a:pt x="3" y="6"/>
                      </a:lnTo>
                      <a:lnTo>
                        <a:pt x="3" y="5"/>
                      </a:lnTo>
                      <a:lnTo>
                        <a:pt x="3" y="4"/>
                      </a:lnTo>
                      <a:lnTo>
                        <a:pt x="3" y="3"/>
                      </a:lnTo>
                      <a:lnTo>
                        <a:pt x="4" y="3"/>
                      </a:lnTo>
                      <a:lnTo>
                        <a:pt x="4" y="2"/>
                      </a:lnTo>
                      <a:lnTo>
                        <a:pt x="3" y="1"/>
                      </a:lnTo>
                      <a:lnTo>
                        <a:pt x="3" y="0"/>
                      </a:lnTo>
                      <a:lnTo>
                        <a:pt x="2" y="0"/>
                      </a:lnTo>
                      <a:lnTo>
                        <a:pt x="1" y="0"/>
                      </a:lnTo>
                      <a:lnTo>
                        <a:pt x="1" y="1"/>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94" name="Freeform 227"/>
                <p:cNvSpPr>
                  <a:spLocks/>
                </p:cNvSpPr>
                <p:nvPr/>
              </p:nvSpPr>
              <p:spPr bwMode="auto">
                <a:xfrm>
                  <a:off x="853" y="3232"/>
                  <a:ext cx="54" cy="22"/>
                </a:xfrm>
                <a:custGeom>
                  <a:avLst/>
                  <a:gdLst>
                    <a:gd name="T0" fmla="*/ 50 w 54"/>
                    <a:gd name="T1" fmla="*/ 2 h 22"/>
                    <a:gd name="T2" fmla="*/ 50 w 54"/>
                    <a:gd name="T3" fmla="*/ 0 h 22"/>
                    <a:gd name="T4" fmla="*/ 48 w 54"/>
                    <a:gd name="T5" fmla="*/ 1 h 22"/>
                    <a:gd name="T6" fmla="*/ 45 w 54"/>
                    <a:gd name="T7" fmla="*/ 3 h 22"/>
                    <a:gd name="T8" fmla="*/ 40 w 54"/>
                    <a:gd name="T9" fmla="*/ 5 h 22"/>
                    <a:gd name="T10" fmla="*/ 36 w 54"/>
                    <a:gd name="T11" fmla="*/ 9 h 22"/>
                    <a:gd name="T12" fmla="*/ 31 w 54"/>
                    <a:gd name="T13" fmla="*/ 13 h 22"/>
                    <a:gd name="T14" fmla="*/ 27 w 54"/>
                    <a:gd name="T15" fmla="*/ 16 h 22"/>
                    <a:gd name="T16" fmla="*/ 24 w 54"/>
                    <a:gd name="T17" fmla="*/ 18 h 22"/>
                    <a:gd name="T18" fmla="*/ 22 w 54"/>
                    <a:gd name="T19" fmla="*/ 18 h 22"/>
                    <a:gd name="T20" fmla="*/ 19 w 54"/>
                    <a:gd name="T21" fmla="*/ 18 h 22"/>
                    <a:gd name="T22" fmla="*/ 16 w 54"/>
                    <a:gd name="T23" fmla="*/ 18 h 22"/>
                    <a:gd name="T24" fmla="*/ 13 w 54"/>
                    <a:gd name="T25" fmla="*/ 16 h 22"/>
                    <a:gd name="T26" fmla="*/ 11 w 54"/>
                    <a:gd name="T27" fmla="*/ 15 h 22"/>
                    <a:gd name="T28" fmla="*/ 8 w 54"/>
                    <a:gd name="T29" fmla="*/ 14 h 22"/>
                    <a:gd name="T30" fmla="*/ 5 w 54"/>
                    <a:gd name="T31" fmla="*/ 13 h 22"/>
                    <a:gd name="T32" fmla="*/ 2 w 54"/>
                    <a:gd name="T33" fmla="*/ 12 h 22"/>
                    <a:gd name="T34" fmla="*/ 1 w 54"/>
                    <a:gd name="T35" fmla="*/ 12 h 22"/>
                    <a:gd name="T36" fmla="*/ 0 w 54"/>
                    <a:gd name="T37" fmla="*/ 12 h 22"/>
                    <a:gd name="T38" fmla="*/ 0 w 54"/>
                    <a:gd name="T39" fmla="*/ 13 h 22"/>
                    <a:gd name="T40" fmla="*/ 0 w 54"/>
                    <a:gd name="T41" fmla="*/ 14 h 22"/>
                    <a:gd name="T42" fmla="*/ 0 w 54"/>
                    <a:gd name="T43" fmla="*/ 14 h 22"/>
                    <a:gd name="T44" fmla="*/ 0 w 54"/>
                    <a:gd name="T45" fmla="*/ 15 h 22"/>
                    <a:gd name="T46" fmla="*/ 1 w 54"/>
                    <a:gd name="T47" fmla="*/ 15 h 22"/>
                    <a:gd name="T48" fmla="*/ 4 w 54"/>
                    <a:gd name="T49" fmla="*/ 16 h 22"/>
                    <a:gd name="T50" fmla="*/ 7 w 54"/>
                    <a:gd name="T51" fmla="*/ 16 h 22"/>
                    <a:gd name="T52" fmla="*/ 9 w 54"/>
                    <a:gd name="T53" fmla="*/ 18 h 22"/>
                    <a:gd name="T54" fmla="*/ 13 w 54"/>
                    <a:gd name="T55" fmla="*/ 19 h 22"/>
                    <a:gd name="T56" fmla="*/ 15 w 54"/>
                    <a:gd name="T57" fmla="*/ 20 h 22"/>
                    <a:gd name="T58" fmla="*/ 18 w 54"/>
                    <a:gd name="T59" fmla="*/ 21 h 22"/>
                    <a:gd name="T60" fmla="*/ 21 w 54"/>
                    <a:gd name="T61" fmla="*/ 21 h 22"/>
                    <a:gd name="T62" fmla="*/ 24 w 54"/>
                    <a:gd name="T63" fmla="*/ 21 h 22"/>
                    <a:gd name="T64" fmla="*/ 28 w 54"/>
                    <a:gd name="T65" fmla="*/ 20 h 22"/>
                    <a:gd name="T66" fmla="*/ 32 w 54"/>
                    <a:gd name="T67" fmla="*/ 18 h 22"/>
                    <a:gd name="T68" fmla="*/ 36 w 54"/>
                    <a:gd name="T69" fmla="*/ 15 h 22"/>
                    <a:gd name="T70" fmla="*/ 41 w 54"/>
                    <a:gd name="T71" fmla="*/ 12 h 22"/>
                    <a:gd name="T72" fmla="*/ 45 w 54"/>
                    <a:gd name="T73" fmla="*/ 10 h 22"/>
                    <a:gd name="T74" fmla="*/ 49 w 54"/>
                    <a:gd name="T75" fmla="*/ 7 h 22"/>
                    <a:gd name="T76" fmla="*/ 51 w 54"/>
                    <a:gd name="T77" fmla="*/ 5 h 22"/>
                    <a:gd name="T78" fmla="*/ 53 w 54"/>
                    <a:gd name="T79" fmla="*/ 4 h 22"/>
                    <a:gd name="T80" fmla="*/ 52 w 54"/>
                    <a:gd name="T81" fmla="*/ 4 h 22"/>
                    <a:gd name="T82" fmla="*/ 51 w 54"/>
                    <a:gd name="T83" fmla="*/ 4 h 22"/>
                    <a:gd name="T84" fmla="*/ 50 w 54"/>
                    <a:gd name="T85" fmla="*/ 4 h 22"/>
                    <a:gd name="T86" fmla="*/ 50 w 54"/>
                    <a:gd name="T87" fmla="*/ 4 h 22"/>
                    <a:gd name="T88" fmla="*/ 49 w 54"/>
                    <a:gd name="T89" fmla="*/ 4 h 22"/>
                    <a:gd name="T90" fmla="*/ 48 w 54"/>
                    <a:gd name="T91" fmla="*/ 4 h 22"/>
                    <a:gd name="T92" fmla="*/ 47 w 54"/>
                    <a:gd name="T93" fmla="*/ 4 h 22"/>
                    <a:gd name="T94" fmla="*/ 46 w 54"/>
                    <a:gd name="T95" fmla="*/ 4 h 22"/>
                    <a:gd name="T96" fmla="*/ 50 w 54"/>
                    <a:gd name="T97" fmla="*/ 2 h 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22"/>
                    <a:gd name="T149" fmla="*/ 54 w 54"/>
                    <a:gd name="T150" fmla="*/ 22 h 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22">
                      <a:moveTo>
                        <a:pt x="50" y="2"/>
                      </a:moveTo>
                      <a:lnTo>
                        <a:pt x="50" y="0"/>
                      </a:lnTo>
                      <a:lnTo>
                        <a:pt x="48" y="1"/>
                      </a:lnTo>
                      <a:lnTo>
                        <a:pt x="45" y="3"/>
                      </a:lnTo>
                      <a:lnTo>
                        <a:pt x="40" y="5"/>
                      </a:lnTo>
                      <a:lnTo>
                        <a:pt x="36" y="9"/>
                      </a:lnTo>
                      <a:lnTo>
                        <a:pt x="31" y="13"/>
                      </a:lnTo>
                      <a:lnTo>
                        <a:pt x="27" y="16"/>
                      </a:lnTo>
                      <a:lnTo>
                        <a:pt x="24" y="18"/>
                      </a:lnTo>
                      <a:lnTo>
                        <a:pt x="22" y="18"/>
                      </a:lnTo>
                      <a:lnTo>
                        <a:pt x="19" y="18"/>
                      </a:lnTo>
                      <a:lnTo>
                        <a:pt x="16" y="18"/>
                      </a:lnTo>
                      <a:lnTo>
                        <a:pt x="13" y="16"/>
                      </a:lnTo>
                      <a:lnTo>
                        <a:pt x="11" y="15"/>
                      </a:lnTo>
                      <a:lnTo>
                        <a:pt x="8" y="14"/>
                      </a:lnTo>
                      <a:lnTo>
                        <a:pt x="5" y="13"/>
                      </a:lnTo>
                      <a:lnTo>
                        <a:pt x="2" y="12"/>
                      </a:lnTo>
                      <a:lnTo>
                        <a:pt x="1" y="12"/>
                      </a:lnTo>
                      <a:lnTo>
                        <a:pt x="0" y="12"/>
                      </a:lnTo>
                      <a:lnTo>
                        <a:pt x="0" y="13"/>
                      </a:lnTo>
                      <a:lnTo>
                        <a:pt x="0" y="14"/>
                      </a:lnTo>
                      <a:lnTo>
                        <a:pt x="0" y="15"/>
                      </a:lnTo>
                      <a:lnTo>
                        <a:pt x="1" y="15"/>
                      </a:lnTo>
                      <a:lnTo>
                        <a:pt x="4" y="16"/>
                      </a:lnTo>
                      <a:lnTo>
                        <a:pt x="7" y="16"/>
                      </a:lnTo>
                      <a:lnTo>
                        <a:pt x="9" y="18"/>
                      </a:lnTo>
                      <a:lnTo>
                        <a:pt x="13" y="19"/>
                      </a:lnTo>
                      <a:lnTo>
                        <a:pt x="15" y="20"/>
                      </a:lnTo>
                      <a:lnTo>
                        <a:pt x="18" y="21"/>
                      </a:lnTo>
                      <a:lnTo>
                        <a:pt x="21" y="21"/>
                      </a:lnTo>
                      <a:lnTo>
                        <a:pt x="24" y="21"/>
                      </a:lnTo>
                      <a:lnTo>
                        <a:pt x="28" y="20"/>
                      </a:lnTo>
                      <a:lnTo>
                        <a:pt x="32" y="18"/>
                      </a:lnTo>
                      <a:lnTo>
                        <a:pt x="36" y="15"/>
                      </a:lnTo>
                      <a:lnTo>
                        <a:pt x="41" y="12"/>
                      </a:lnTo>
                      <a:lnTo>
                        <a:pt x="45" y="10"/>
                      </a:lnTo>
                      <a:lnTo>
                        <a:pt x="49" y="7"/>
                      </a:lnTo>
                      <a:lnTo>
                        <a:pt x="51" y="5"/>
                      </a:lnTo>
                      <a:lnTo>
                        <a:pt x="53" y="4"/>
                      </a:lnTo>
                      <a:lnTo>
                        <a:pt x="52" y="4"/>
                      </a:lnTo>
                      <a:lnTo>
                        <a:pt x="51" y="4"/>
                      </a:lnTo>
                      <a:lnTo>
                        <a:pt x="50" y="4"/>
                      </a:lnTo>
                      <a:lnTo>
                        <a:pt x="49" y="4"/>
                      </a:lnTo>
                      <a:lnTo>
                        <a:pt x="48" y="4"/>
                      </a:lnTo>
                      <a:lnTo>
                        <a:pt x="47" y="4"/>
                      </a:lnTo>
                      <a:lnTo>
                        <a:pt x="46" y="4"/>
                      </a:lnTo>
                      <a:lnTo>
                        <a:pt x="50" y="2"/>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95" name="Freeform 228"/>
                <p:cNvSpPr>
                  <a:spLocks/>
                </p:cNvSpPr>
                <p:nvPr/>
              </p:nvSpPr>
              <p:spPr bwMode="auto">
                <a:xfrm>
                  <a:off x="888" y="3245"/>
                  <a:ext cx="4" cy="37"/>
                </a:xfrm>
                <a:custGeom>
                  <a:avLst/>
                  <a:gdLst>
                    <a:gd name="T0" fmla="*/ 2 w 4"/>
                    <a:gd name="T1" fmla="*/ 2 h 37"/>
                    <a:gd name="T2" fmla="*/ 2 w 4"/>
                    <a:gd name="T3" fmla="*/ 5 h 37"/>
                    <a:gd name="T4" fmla="*/ 2 w 4"/>
                    <a:gd name="T5" fmla="*/ 9 h 37"/>
                    <a:gd name="T6" fmla="*/ 2 w 4"/>
                    <a:gd name="T7" fmla="*/ 14 h 37"/>
                    <a:gd name="T8" fmla="*/ 2 w 4"/>
                    <a:gd name="T9" fmla="*/ 18 h 37"/>
                    <a:gd name="T10" fmla="*/ 2 w 4"/>
                    <a:gd name="T11" fmla="*/ 22 h 37"/>
                    <a:gd name="T12" fmla="*/ 2 w 4"/>
                    <a:gd name="T13" fmla="*/ 26 h 37"/>
                    <a:gd name="T14" fmla="*/ 2 w 4"/>
                    <a:gd name="T15" fmla="*/ 30 h 37"/>
                    <a:gd name="T16" fmla="*/ 1 w 4"/>
                    <a:gd name="T17" fmla="*/ 33 h 37"/>
                    <a:gd name="T18" fmla="*/ 1 w 4"/>
                    <a:gd name="T19" fmla="*/ 34 h 37"/>
                    <a:gd name="T20" fmla="*/ 1 w 4"/>
                    <a:gd name="T21" fmla="*/ 34 h 37"/>
                    <a:gd name="T22" fmla="*/ 1 w 4"/>
                    <a:gd name="T23" fmla="*/ 33 h 37"/>
                    <a:gd name="T24" fmla="*/ 0 w 4"/>
                    <a:gd name="T25" fmla="*/ 33 h 37"/>
                    <a:gd name="T26" fmla="*/ 0 w 4"/>
                    <a:gd name="T27" fmla="*/ 33 h 37"/>
                    <a:gd name="T28" fmla="*/ 0 w 4"/>
                    <a:gd name="T29" fmla="*/ 33 h 37"/>
                    <a:gd name="T30" fmla="*/ 0 w 4"/>
                    <a:gd name="T31" fmla="*/ 34 h 37"/>
                    <a:gd name="T32" fmla="*/ 0 w 4"/>
                    <a:gd name="T33" fmla="*/ 34 h 37"/>
                    <a:gd name="T34" fmla="*/ 0 w 4"/>
                    <a:gd name="T35" fmla="*/ 35 h 37"/>
                    <a:gd name="T36" fmla="*/ 0 w 4"/>
                    <a:gd name="T37" fmla="*/ 36 h 37"/>
                    <a:gd name="T38" fmla="*/ 0 w 4"/>
                    <a:gd name="T39" fmla="*/ 36 h 37"/>
                    <a:gd name="T40" fmla="*/ 1 w 4"/>
                    <a:gd name="T41" fmla="*/ 36 h 37"/>
                    <a:gd name="T42" fmla="*/ 2 w 4"/>
                    <a:gd name="T43" fmla="*/ 34 h 37"/>
                    <a:gd name="T44" fmla="*/ 3 w 4"/>
                    <a:gd name="T45" fmla="*/ 31 h 37"/>
                    <a:gd name="T46" fmla="*/ 3 w 4"/>
                    <a:gd name="T47" fmla="*/ 27 h 37"/>
                    <a:gd name="T48" fmla="*/ 3 w 4"/>
                    <a:gd name="T49" fmla="*/ 22 h 37"/>
                    <a:gd name="T50" fmla="*/ 3 w 4"/>
                    <a:gd name="T51" fmla="*/ 16 h 37"/>
                    <a:gd name="T52" fmla="*/ 3 w 4"/>
                    <a:gd name="T53" fmla="*/ 12 h 37"/>
                    <a:gd name="T54" fmla="*/ 3 w 4"/>
                    <a:gd name="T55" fmla="*/ 7 h 37"/>
                    <a:gd name="T56" fmla="*/ 3 w 4"/>
                    <a:gd name="T57" fmla="*/ 2 h 37"/>
                    <a:gd name="T58" fmla="*/ 3 w 4"/>
                    <a:gd name="T59" fmla="*/ 2 h 37"/>
                    <a:gd name="T60" fmla="*/ 3 w 4"/>
                    <a:gd name="T61" fmla="*/ 1 h 37"/>
                    <a:gd name="T62" fmla="*/ 3 w 4"/>
                    <a:gd name="T63" fmla="*/ 1 h 37"/>
                    <a:gd name="T64" fmla="*/ 3 w 4"/>
                    <a:gd name="T65" fmla="*/ 0 h 37"/>
                    <a:gd name="T66" fmla="*/ 3 w 4"/>
                    <a:gd name="T67" fmla="*/ 0 h 37"/>
                    <a:gd name="T68" fmla="*/ 2 w 4"/>
                    <a:gd name="T69" fmla="*/ 0 h 37"/>
                    <a:gd name="T70" fmla="*/ 2 w 4"/>
                    <a:gd name="T71" fmla="*/ 1 h 37"/>
                    <a:gd name="T72" fmla="*/ 2 w 4"/>
                    <a:gd name="T73" fmla="*/ 2 h 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
                    <a:gd name="T112" fmla="*/ 0 h 37"/>
                    <a:gd name="T113" fmla="*/ 4 w 4"/>
                    <a:gd name="T114" fmla="*/ 37 h 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 h="37">
                      <a:moveTo>
                        <a:pt x="2" y="2"/>
                      </a:moveTo>
                      <a:lnTo>
                        <a:pt x="2" y="5"/>
                      </a:lnTo>
                      <a:lnTo>
                        <a:pt x="2" y="9"/>
                      </a:lnTo>
                      <a:lnTo>
                        <a:pt x="2" y="14"/>
                      </a:lnTo>
                      <a:lnTo>
                        <a:pt x="2" y="18"/>
                      </a:lnTo>
                      <a:lnTo>
                        <a:pt x="2" y="22"/>
                      </a:lnTo>
                      <a:lnTo>
                        <a:pt x="2" y="26"/>
                      </a:lnTo>
                      <a:lnTo>
                        <a:pt x="2" y="30"/>
                      </a:lnTo>
                      <a:lnTo>
                        <a:pt x="1" y="33"/>
                      </a:lnTo>
                      <a:lnTo>
                        <a:pt x="1" y="34"/>
                      </a:lnTo>
                      <a:lnTo>
                        <a:pt x="1" y="33"/>
                      </a:lnTo>
                      <a:lnTo>
                        <a:pt x="0" y="33"/>
                      </a:lnTo>
                      <a:lnTo>
                        <a:pt x="0" y="34"/>
                      </a:lnTo>
                      <a:lnTo>
                        <a:pt x="0" y="35"/>
                      </a:lnTo>
                      <a:lnTo>
                        <a:pt x="0" y="36"/>
                      </a:lnTo>
                      <a:lnTo>
                        <a:pt x="1" y="36"/>
                      </a:lnTo>
                      <a:lnTo>
                        <a:pt x="2" y="34"/>
                      </a:lnTo>
                      <a:lnTo>
                        <a:pt x="3" y="31"/>
                      </a:lnTo>
                      <a:lnTo>
                        <a:pt x="3" y="27"/>
                      </a:lnTo>
                      <a:lnTo>
                        <a:pt x="3" y="22"/>
                      </a:lnTo>
                      <a:lnTo>
                        <a:pt x="3" y="16"/>
                      </a:lnTo>
                      <a:lnTo>
                        <a:pt x="3" y="12"/>
                      </a:lnTo>
                      <a:lnTo>
                        <a:pt x="3" y="7"/>
                      </a:lnTo>
                      <a:lnTo>
                        <a:pt x="3" y="2"/>
                      </a:lnTo>
                      <a:lnTo>
                        <a:pt x="3" y="1"/>
                      </a:lnTo>
                      <a:lnTo>
                        <a:pt x="3" y="0"/>
                      </a:lnTo>
                      <a:lnTo>
                        <a:pt x="2" y="0"/>
                      </a:lnTo>
                      <a:lnTo>
                        <a:pt x="2" y="1"/>
                      </a:lnTo>
                      <a:lnTo>
                        <a:pt x="2" y="2"/>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96" name="Freeform 229"/>
                <p:cNvSpPr>
                  <a:spLocks/>
                </p:cNvSpPr>
                <p:nvPr/>
              </p:nvSpPr>
              <p:spPr bwMode="auto">
                <a:xfrm>
                  <a:off x="856" y="3239"/>
                  <a:ext cx="26" cy="12"/>
                </a:xfrm>
                <a:custGeom>
                  <a:avLst/>
                  <a:gdLst>
                    <a:gd name="T0" fmla="*/ 24 w 26"/>
                    <a:gd name="T1" fmla="*/ 10 h 12"/>
                    <a:gd name="T2" fmla="*/ 24 w 26"/>
                    <a:gd name="T3" fmla="*/ 10 h 12"/>
                    <a:gd name="T4" fmla="*/ 24 w 26"/>
                    <a:gd name="T5" fmla="*/ 10 h 12"/>
                    <a:gd name="T6" fmla="*/ 24 w 26"/>
                    <a:gd name="T7" fmla="*/ 9 h 12"/>
                    <a:gd name="T8" fmla="*/ 25 w 26"/>
                    <a:gd name="T9" fmla="*/ 9 h 12"/>
                    <a:gd name="T10" fmla="*/ 25 w 26"/>
                    <a:gd name="T11" fmla="*/ 9 h 12"/>
                    <a:gd name="T12" fmla="*/ 25 w 26"/>
                    <a:gd name="T13" fmla="*/ 8 h 12"/>
                    <a:gd name="T14" fmla="*/ 24 w 26"/>
                    <a:gd name="T15" fmla="*/ 8 h 12"/>
                    <a:gd name="T16" fmla="*/ 24 w 26"/>
                    <a:gd name="T17" fmla="*/ 8 h 12"/>
                    <a:gd name="T18" fmla="*/ 24 w 26"/>
                    <a:gd name="T19" fmla="*/ 8 h 12"/>
                    <a:gd name="T20" fmla="*/ 20 w 26"/>
                    <a:gd name="T21" fmla="*/ 8 h 12"/>
                    <a:gd name="T22" fmla="*/ 21 w 26"/>
                    <a:gd name="T23" fmla="*/ 8 h 12"/>
                    <a:gd name="T24" fmla="*/ 20 w 26"/>
                    <a:gd name="T25" fmla="*/ 6 h 12"/>
                    <a:gd name="T26" fmla="*/ 19 w 26"/>
                    <a:gd name="T27" fmla="*/ 5 h 12"/>
                    <a:gd name="T28" fmla="*/ 16 w 26"/>
                    <a:gd name="T29" fmla="*/ 3 h 12"/>
                    <a:gd name="T30" fmla="*/ 14 w 26"/>
                    <a:gd name="T31" fmla="*/ 2 h 12"/>
                    <a:gd name="T32" fmla="*/ 12 w 26"/>
                    <a:gd name="T33" fmla="*/ 1 h 12"/>
                    <a:gd name="T34" fmla="*/ 9 w 26"/>
                    <a:gd name="T35" fmla="*/ 0 h 12"/>
                    <a:gd name="T36" fmla="*/ 6 w 26"/>
                    <a:gd name="T37" fmla="*/ 0 h 12"/>
                    <a:gd name="T38" fmla="*/ 4 w 26"/>
                    <a:gd name="T39" fmla="*/ 0 h 12"/>
                    <a:gd name="T40" fmla="*/ 1 w 26"/>
                    <a:gd name="T41" fmla="*/ 1 h 12"/>
                    <a:gd name="T42" fmla="*/ 1 w 26"/>
                    <a:gd name="T43" fmla="*/ 1 h 12"/>
                    <a:gd name="T44" fmla="*/ 1 w 26"/>
                    <a:gd name="T45" fmla="*/ 2 h 12"/>
                    <a:gd name="T46" fmla="*/ 0 w 26"/>
                    <a:gd name="T47" fmla="*/ 2 h 12"/>
                    <a:gd name="T48" fmla="*/ 0 w 26"/>
                    <a:gd name="T49" fmla="*/ 3 h 12"/>
                    <a:gd name="T50" fmla="*/ 1 w 26"/>
                    <a:gd name="T51" fmla="*/ 3 h 12"/>
                    <a:gd name="T52" fmla="*/ 1 w 26"/>
                    <a:gd name="T53" fmla="*/ 3 h 12"/>
                    <a:gd name="T54" fmla="*/ 1 w 26"/>
                    <a:gd name="T55" fmla="*/ 3 h 12"/>
                    <a:gd name="T56" fmla="*/ 2 w 26"/>
                    <a:gd name="T57" fmla="*/ 3 h 12"/>
                    <a:gd name="T58" fmla="*/ 4 w 26"/>
                    <a:gd name="T59" fmla="*/ 2 h 12"/>
                    <a:gd name="T60" fmla="*/ 6 w 26"/>
                    <a:gd name="T61" fmla="*/ 2 h 12"/>
                    <a:gd name="T62" fmla="*/ 8 w 26"/>
                    <a:gd name="T63" fmla="*/ 2 h 12"/>
                    <a:gd name="T64" fmla="*/ 10 w 26"/>
                    <a:gd name="T65" fmla="*/ 3 h 12"/>
                    <a:gd name="T66" fmla="*/ 12 w 26"/>
                    <a:gd name="T67" fmla="*/ 3 h 12"/>
                    <a:gd name="T68" fmla="*/ 14 w 26"/>
                    <a:gd name="T69" fmla="*/ 4 h 12"/>
                    <a:gd name="T70" fmla="*/ 15 w 26"/>
                    <a:gd name="T71" fmla="*/ 5 h 12"/>
                    <a:gd name="T72" fmla="*/ 16 w 26"/>
                    <a:gd name="T73" fmla="*/ 6 h 12"/>
                    <a:gd name="T74" fmla="*/ 19 w 26"/>
                    <a:gd name="T75" fmla="*/ 9 h 12"/>
                    <a:gd name="T76" fmla="*/ 19 w 26"/>
                    <a:gd name="T77" fmla="*/ 9 h 12"/>
                    <a:gd name="T78" fmla="*/ 19 w 26"/>
                    <a:gd name="T79" fmla="*/ 10 h 12"/>
                    <a:gd name="T80" fmla="*/ 20 w 26"/>
                    <a:gd name="T81" fmla="*/ 10 h 12"/>
                    <a:gd name="T82" fmla="*/ 24 w 26"/>
                    <a:gd name="T83" fmla="*/ 11 h 12"/>
                    <a:gd name="T84" fmla="*/ 24 w 26"/>
                    <a:gd name="T85" fmla="*/ 10 h 12"/>
                    <a:gd name="T86" fmla="*/ 24 w 26"/>
                    <a:gd name="T87" fmla="*/ 10 h 12"/>
                    <a:gd name="T88" fmla="*/ 24 w 26"/>
                    <a:gd name="T89" fmla="*/ 10 h 12"/>
                    <a:gd name="T90" fmla="*/ 24 w 26"/>
                    <a:gd name="T91" fmla="*/ 9 h 12"/>
                    <a:gd name="T92" fmla="*/ 25 w 26"/>
                    <a:gd name="T93" fmla="*/ 9 h 12"/>
                    <a:gd name="T94" fmla="*/ 25 w 26"/>
                    <a:gd name="T95" fmla="*/ 9 h 12"/>
                    <a:gd name="T96" fmla="*/ 25 w 26"/>
                    <a:gd name="T97" fmla="*/ 8 h 12"/>
                    <a:gd name="T98" fmla="*/ 24 w 26"/>
                    <a:gd name="T99" fmla="*/ 8 h 12"/>
                    <a:gd name="T100" fmla="*/ 24 w 26"/>
                    <a:gd name="T101" fmla="*/ 8 h 12"/>
                    <a:gd name="T102" fmla="*/ 24 w 26"/>
                    <a:gd name="T103" fmla="*/ 8 h 12"/>
                    <a:gd name="T104" fmla="*/ 24 w 26"/>
                    <a:gd name="T105" fmla="*/ 10 h 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
                    <a:gd name="T160" fmla="*/ 0 h 12"/>
                    <a:gd name="T161" fmla="*/ 26 w 26"/>
                    <a:gd name="T162" fmla="*/ 12 h 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 h="12">
                      <a:moveTo>
                        <a:pt x="24" y="10"/>
                      </a:moveTo>
                      <a:lnTo>
                        <a:pt x="24" y="10"/>
                      </a:lnTo>
                      <a:lnTo>
                        <a:pt x="24" y="9"/>
                      </a:lnTo>
                      <a:lnTo>
                        <a:pt x="25" y="9"/>
                      </a:lnTo>
                      <a:lnTo>
                        <a:pt x="25" y="8"/>
                      </a:lnTo>
                      <a:lnTo>
                        <a:pt x="24" y="8"/>
                      </a:lnTo>
                      <a:lnTo>
                        <a:pt x="20" y="8"/>
                      </a:lnTo>
                      <a:lnTo>
                        <a:pt x="21" y="8"/>
                      </a:lnTo>
                      <a:lnTo>
                        <a:pt x="20" y="6"/>
                      </a:lnTo>
                      <a:lnTo>
                        <a:pt x="19" y="5"/>
                      </a:lnTo>
                      <a:lnTo>
                        <a:pt x="16" y="3"/>
                      </a:lnTo>
                      <a:lnTo>
                        <a:pt x="14" y="2"/>
                      </a:lnTo>
                      <a:lnTo>
                        <a:pt x="12" y="1"/>
                      </a:lnTo>
                      <a:lnTo>
                        <a:pt x="9" y="0"/>
                      </a:lnTo>
                      <a:lnTo>
                        <a:pt x="6" y="0"/>
                      </a:lnTo>
                      <a:lnTo>
                        <a:pt x="4" y="0"/>
                      </a:lnTo>
                      <a:lnTo>
                        <a:pt x="1" y="1"/>
                      </a:lnTo>
                      <a:lnTo>
                        <a:pt x="1" y="2"/>
                      </a:lnTo>
                      <a:lnTo>
                        <a:pt x="0" y="2"/>
                      </a:lnTo>
                      <a:lnTo>
                        <a:pt x="0" y="3"/>
                      </a:lnTo>
                      <a:lnTo>
                        <a:pt x="1" y="3"/>
                      </a:lnTo>
                      <a:lnTo>
                        <a:pt x="2" y="3"/>
                      </a:lnTo>
                      <a:lnTo>
                        <a:pt x="4" y="2"/>
                      </a:lnTo>
                      <a:lnTo>
                        <a:pt x="6" y="2"/>
                      </a:lnTo>
                      <a:lnTo>
                        <a:pt x="8" y="2"/>
                      </a:lnTo>
                      <a:lnTo>
                        <a:pt x="10" y="3"/>
                      </a:lnTo>
                      <a:lnTo>
                        <a:pt x="12" y="3"/>
                      </a:lnTo>
                      <a:lnTo>
                        <a:pt x="14" y="4"/>
                      </a:lnTo>
                      <a:lnTo>
                        <a:pt x="15" y="5"/>
                      </a:lnTo>
                      <a:lnTo>
                        <a:pt x="16" y="6"/>
                      </a:lnTo>
                      <a:lnTo>
                        <a:pt x="19" y="9"/>
                      </a:lnTo>
                      <a:lnTo>
                        <a:pt x="19" y="10"/>
                      </a:lnTo>
                      <a:lnTo>
                        <a:pt x="20" y="10"/>
                      </a:lnTo>
                      <a:lnTo>
                        <a:pt x="24" y="11"/>
                      </a:lnTo>
                      <a:lnTo>
                        <a:pt x="24" y="10"/>
                      </a:lnTo>
                      <a:lnTo>
                        <a:pt x="24" y="9"/>
                      </a:lnTo>
                      <a:lnTo>
                        <a:pt x="25" y="9"/>
                      </a:lnTo>
                      <a:lnTo>
                        <a:pt x="25" y="8"/>
                      </a:lnTo>
                      <a:lnTo>
                        <a:pt x="24" y="8"/>
                      </a:lnTo>
                      <a:lnTo>
                        <a:pt x="24" y="10"/>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97" name="Freeform 230"/>
                <p:cNvSpPr>
                  <a:spLocks/>
                </p:cNvSpPr>
                <p:nvPr/>
              </p:nvSpPr>
              <p:spPr bwMode="auto">
                <a:xfrm>
                  <a:off x="851" y="3187"/>
                  <a:ext cx="43" cy="24"/>
                </a:xfrm>
                <a:custGeom>
                  <a:avLst/>
                  <a:gdLst>
                    <a:gd name="T0" fmla="*/ 40 w 43"/>
                    <a:gd name="T1" fmla="*/ 20 h 24"/>
                    <a:gd name="T2" fmla="*/ 39 w 43"/>
                    <a:gd name="T3" fmla="*/ 20 h 24"/>
                    <a:gd name="T4" fmla="*/ 36 w 43"/>
                    <a:gd name="T5" fmla="*/ 20 h 24"/>
                    <a:gd name="T6" fmla="*/ 34 w 43"/>
                    <a:gd name="T7" fmla="*/ 20 h 24"/>
                    <a:gd name="T8" fmla="*/ 32 w 43"/>
                    <a:gd name="T9" fmla="*/ 20 h 24"/>
                    <a:gd name="T10" fmla="*/ 30 w 43"/>
                    <a:gd name="T11" fmla="*/ 20 h 24"/>
                    <a:gd name="T12" fmla="*/ 27 w 43"/>
                    <a:gd name="T13" fmla="*/ 20 h 24"/>
                    <a:gd name="T14" fmla="*/ 26 w 43"/>
                    <a:gd name="T15" fmla="*/ 20 h 24"/>
                    <a:gd name="T16" fmla="*/ 23 w 43"/>
                    <a:gd name="T17" fmla="*/ 20 h 24"/>
                    <a:gd name="T18" fmla="*/ 20 w 43"/>
                    <a:gd name="T19" fmla="*/ 20 h 24"/>
                    <a:gd name="T20" fmla="*/ 22 w 43"/>
                    <a:gd name="T21" fmla="*/ 21 h 24"/>
                    <a:gd name="T22" fmla="*/ 20 w 43"/>
                    <a:gd name="T23" fmla="*/ 18 h 24"/>
                    <a:gd name="T24" fmla="*/ 18 w 43"/>
                    <a:gd name="T25" fmla="*/ 16 h 24"/>
                    <a:gd name="T26" fmla="*/ 16 w 43"/>
                    <a:gd name="T27" fmla="*/ 14 h 24"/>
                    <a:gd name="T28" fmla="*/ 14 w 43"/>
                    <a:gd name="T29" fmla="*/ 12 h 24"/>
                    <a:gd name="T30" fmla="*/ 11 w 43"/>
                    <a:gd name="T31" fmla="*/ 9 h 24"/>
                    <a:gd name="T32" fmla="*/ 10 w 43"/>
                    <a:gd name="T33" fmla="*/ 7 h 24"/>
                    <a:gd name="T34" fmla="*/ 7 w 43"/>
                    <a:gd name="T35" fmla="*/ 5 h 24"/>
                    <a:gd name="T36" fmla="*/ 6 w 43"/>
                    <a:gd name="T37" fmla="*/ 3 h 24"/>
                    <a:gd name="T38" fmla="*/ 3 w 43"/>
                    <a:gd name="T39" fmla="*/ 1 h 24"/>
                    <a:gd name="T40" fmla="*/ 2 w 43"/>
                    <a:gd name="T41" fmla="*/ 0 h 24"/>
                    <a:gd name="T42" fmla="*/ 2 w 43"/>
                    <a:gd name="T43" fmla="*/ 0 h 24"/>
                    <a:gd name="T44" fmla="*/ 1 w 43"/>
                    <a:gd name="T45" fmla="*/ 1 h 24"/>
                    <a:gd name="T46" fmla="*/ 0 w 43"/>
                    <a:gd name="T47" fmla="*/ 1 h 24"/>
                    <a:gd name="T48" fmla="*/ 0 w 43"/>
                    <a:gd name="T49" fmla="*/ 2 h 24"/>
                    <a:gd name="T50" fmla="*/ 1 w 43"/>
                    <a:gd name="T51" fmla="*/ 2 h 24"/>
                    <a:gd name="T52" fmla="*/ 1 w 43"/>
                    <a:gd name="T53" fmla="*/ 3 h 24"/>
                    <a:gd name="T54" fmla="*/ 2 w 43"/>
                    <a:gd name="T55" fmla="*/ 4 h 24"/>
                    <a:gd name="T56" fmla="*/ 4 w 43"/>
                    <a:gd name="T57" fmla="*/ 6 h 24"/>
                    <a:gd name="T58" fmla="*/ 6 w 43"/>
                    <a:gd name="T59" fmla="*/ 7 h 24"/>
                    <a:gd name="T60" fmla="*/ 6 w 43"/>
                    <a:gd name="T61" fmla="*/ 9 h 24"/>
                    <a:gd name="T62" fmla="*/ 8 w 43"/>
                    <a:gd name="T63" fmla="*/ 10 h 24"/>
                    <a:gd name="T64" fmla="*/ 10 w 43"/>
                    <a:gd name="T65" fmla="*/ 12 h 24"/>
                    <a:gd name="T66" fmla="*/ 11 w 43"/>
                    <a:gd name="T67" fmla="*/ 13 h 24"/>
                    <a:gd name="T68" fmla="*/ 13 w 43"/>
                    <a:gd name="T69" fmla="*/ 15 h 24"/>
                    <a:gd name="T70" fmla="*/ 19 w 43"/>
                    <a:gd name="T71" fmla="*/ 22 h 24"/>
                    <a:gd name="T72" fmla="*/ 19 w 43"/>
                    <a:gd name="T73" fmla="*/ 22 h 24"/>
                    <a:gd name="T74" fmla="*/ 19 w 43"/>
                    <a:gd name="T75" fmla="*/ 23 h 24"/>
                    <a:gd name="T76" fmla="*/ 20 w 43"/>
                    <a:gd name="T77" fmla="*/ 23 h 24"/>
                    <a:gd name="T78" fmla="*/ 25 w 43"/>
                    <a:gd name="T79" fmla="*/ 23 h 24"/>
                    <a:gd name="T80" fmla="*/ 27 w 43"/>
                    <a:gd name="T81" fmla="*/ 23 h 24"/>
                    <a:gd name="T82" fmla="*/ 29 w 43"/>
                    <a:gd name="T83" fmla="*/ 23 h 24"/>
                    <a:gd name="T84" fmla="*/ 31 w 43"/>
                    <a:gd name="T85" fmla="*/ 23 h 24"/>
                    <a:gd name="T86" fmla="*/ 33 w 43"/>
                    <a:gd name="T87" fmla="*/ 23 h 24"/>
                    <a:gd name="T88" fmla="*/ 35 w 43"/>
                    <a:gd name="T89" fmla="*/ 23 h 24"/>
                    <a:gd name="T90" fmla="*/ 36 w 43"/>
                    <a:gd name="T91" fmla="*/ 23 h 24"/>
                    <a:gd name="T92" fmla="*/ 39 w 43"/>
                    <a:gd name="T93" fmla="*/ 23 h 24"/>
                    <a:gd name="T94" fmla="*/ 40 w 43"/>
                    <a:gd name="T95" fmla="*/ 23 h 24"/>
                    <a:gd name="T96" fmla="*/ 41 w 43"/>
                    <a:gd name="T97" fmla="*/ 23 h 24"/>
                    <a:gd name="T98" fmla="*/ 41 w 43"/>
                    <a:gd name="T99" fmla="*/ 22 h 24"/>
                    <a:gd name="T100" fmla="*/ 42 w 43"/>
                    <a:gd name="T101" fmla="*/ 22 h 24"/>
                    <a:gd name="T102" fmla="*/ 42 w 43"/>
                    <a:gd name="T103" fmla="*/ 22 h 24"/>
                    <a:gd name="T104" fmla="*/ 42 w 43"/>
                    <a:gd name="T105" fmla="*/ 21 h 24"/>
                    <a:gd name="T106" fmla="*/ 42 w 43"/>
                    <a:gd name="T107" fmla="*/ 20 h 24"/>
                    <a:gd name="T108" fmla="*/ 41 w 43"/>
                    <a:gd name="T109" fmla="*/ 20 h 24"/>
                    <a:gd name="T110" fmla="*/ 40 w 43"/>
                    <a:gd name="T111" fmla="*/ 20 h 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3"/>
                    <a:gd name="T169" fmla="*/ 0 h 24"/>
                    <a:gd name="T170" fmla="*/ 43 w 43"/>
                    <a:gd name="T171" fmla="*/ 24 h 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3" h="24">
                      <a:moveTo>
                        <a:pt x="40" y="20"/>
                      </a:moveTo>
                      <a:lnTo>
                        <a:pt x="39" y="20"/>
                      </a:lnTo>
                      <a:lnTo>
                        <a:pt x="36" y="20"/>
                      </a:lnTo>
                      <a:lnTo>
                        <a:pt x="34" y="20"/>
                      </a:lnTo>
                      <a:lnTo>
                        <a:pt x="32" y="20"/>
                      </a:lnTo>
                      <a:lnTo>
                        <a:pt x="30" y="20"/>
                      </a:lnTo>
                      <a:lnTo>
                        <a:pt x="27" y="20"/>
                      </a:lnTo>
                      <a:lnTo>
                        <a:pt x="26" y="20"/>
                      </a:lnTo>
                      <a:lnTo>
                        <a:pt x="23" y="20"/>
                      </a:lnTo>
                      <a:lnTo>
                        <a:pt x="20" y="20"/>
                      </a:lnTo>
                      <a:lnTo>
                        <a:pt x="22" y="21"/>
                      </a:lnTo>
                      <a:lnTo>
                        <a:pt x="20" y="18"/>
                      </a:lnTo>
                      <a:lnTo>
                        <a:pt x="18" y="16"/>
                      </a:lnTo>
                      <a:lnTo>
                        <a:pt x="16" y="14"/>
                      </a:lnTo>
                      <a:lnTo>
                        <a:pt x="14" y="12"/>
                      </a:lnTo>
                      <a:lnTo>
                        <a:pt x="11" y="9"/>
                      </a:lnTo>
                      <a:lnTo>
                        <a:pt x="10" y="7"/>
                      </a:lnTo>
                      <a:lnTo>
                        <a:pt x="7" y="5"/>
                      </a:lnTo>
                      <a:lnTo>
                        <a:pt x="6" y="3"/>
                      </a:lnTo>
                      <a:lnTo>
                        <a:pt x="3" y="1"/>
                      </a:lnTo>
                      <a:lnTo>
                        <a:pt x="2" y="0"/>
                      </a:lnTo>
                      <a:lnTo>
                        <a:pt x="1" y="1"/>
                      </a:lnTo>
                      <a:lnTo>
                        <a:pt x="0" y="1"/>
                      </a:lnTo>
                      <a:lnTo>
                        <a:pt x="0" y="2"/>
                      </a:lnTo>
                      <a:lnTo>
                        <a:pt x="1" y="2"/>
                      </a:lnTo>
                      <a:lnTo>
                        <a:pt x="1" y="3"/>
                      </a:lnTo>
                      <a:lnTo>
                        <a:pt x="2" y="4"/>
                      </a:lnTo>
                      <a:lnTo>
                        <a:pt x="4" y="6"/>
                      </a:lnTo>
                      <a:lnTo>
                        <a:pt x="6" y="7"/>
                      </a:lnTo>
                      <a:lnTo>
                        <a:pt x="6" y="9"/>
                      </a:lnTo>
                      <a:lnTo>
                        <a:pt x="8" y="10"/>
                      </a:lnTo>
                      <a:lnTo>
                        <a:pt x="10" y="12"/>
                      </a:lnTo>
                      <a:lnTo>
                        <a:pt x="11" y="13"/>
                      </a:lnTo>
                      <a:lnTo>
                        <a:pt x="13" y="15"/>
                      </a:lnTo>
                      <a:lnTo>
                        <a:pt x="19" y="22"/>
                      </a:lnTo>
                      <a:lnTo>
                        <a:pt x="19" y="23"/>
                      </a:lnTo>
                      <a:lnTo>
                        <a:pt x="20" y="23"/>
                      </a:lnTo>
                      <a:lnTo>
                        <a:pt x="25" y="23"/>
                      </a:lnTo>
                      <a:lnTo>
                        <a:pt x="27" y="23"/>
                      </a:lnTo>
                      <a:lnTo>
                        <a:pt x="29" y="23"/>
                      </a:lnTo>
                      <a:lnTo>
                        <a:pt x="31" y="23"/>
                      </a:lnTo>
                      <a:lnTo>
                        <a:pt x="33" y="23"/>
                      </a:lnTo>
                      <a:lnTo>
                        <a:pt x="35" y="23"/>
                      </a:lnTo>
                      <a:lnTo>
                        <a:pt x="36" y="23"/>
                      </a:lnTo>
                      <a:lnTo>
                        <a:pt x="39" y="23"/>
                      </a:lnTo>
                      <a:lnTo>
                        <a:pt x="40" y="23"/>
                      </a:lnTo>
                      <a:lnTo>
                        <a:pt x="41" y="23"/>
                      </a:lnTo>
                      <a:lnTo>
                        <a:pt x="41" y="22"/>
                      </a:lnTo>
                      <a:lnTo>
                        <a:pt x="42" y="22"/>
                      </a:lnTo>
                      <a:lnTo>
                        <a:pt x="42" y="21"/>
                      </a:lnTo>
                      <a:lnTo>
                        <a:pt x="42" y="20"/>
                      </a:lnTo>
                      <a:lnTo>
                        <a:pt x="41" y="20"/>
                      </a:lnTo>
                      <a:lnTo>
                        <a:pt x="40" y="20"/>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98" name="Freeform 231"/>
                <p:cNvSpPr>
                  <a:spLocks/>
                </p:cNvSpPr>
                <p:nvPr/>
              </p:nvSpPr>
              <p:spPr bwMode="auto">
                <a:xfrm>
                  <a:off x="839" y="3217"/>
                  <a:ext cx="50" cy="35"/>
                </a:xfrm>
                <a:custGeom>
                  <a:avLst/>
                  <a:gdLst>
                    <a:gd name="T0" fmla="*/ 42 w 50"/>
                    <a:gd name="T1" fmla="*/ 1 h 35"/>
                    <a:gd name="T2" fmla="*/ 30 w 50"/>
                    <a:gd name="T3" fmla="*/ 0 h 35"/>
                    <a:gd name="T4" fmla="*/ 18 w 50"/>
                    <a:gd name="T5" fmla="*/ 3 h 35"/>
                    <a:gd name="T6" fmla="*/ 7 w 50"/>
                    <a:gd name="T7" fmla="*/ 9 h 35"/>
                    <a:gd name="T8" fmla="*/ 1 w 50"/>
                    <a:gd name="T9" fmla="*/ 13 h 35"/>
                    <a:gd name="T10" fmla="*/ 0 w 50"/>
                    <a:gd name="T11" fmla="*/ 14 h 35"/>
                    <a:gd name="T12" fmla="*/ 0 w 50"/>
                    <a:gd name="T13" fmla="*/ 18 h 35"/>
                    <a:gd name="T14" fmla="*/ 1 w 50"/>
                    <a:gd name="T15" fmla="*/ 19 h 35"/>
                    <a:gd name="T16" fmla="*/ 7 w 50"/>
                    <a:gd name="T17" fmla="*/ 24 h 35"/>
                    <a:gd name="T18" fmla="*/ 8 w 50"/>
                    <a:gd name="T19" fmla="*/ 26 h 35"/>
                    <a:gd name="T20" fmla="*/ 10 w 50"/>
                    <a:gd name="T21" fmla="*/ 28 h 35"/>
                    <a:gd name="T22" fmla="*/ 12 w 50"/>
                    <a:gd name="T23" fmla="*/ 29 h 35"/>
                    <a:gd name="T24" fmla="*/ 17 w 50"/>
                    <a:gd name="T25" fmla="*/ 33 h 35"/>
                    <a:gd name="T26" fmla="*/ 18 w 50"/>
                    <a:gd name="T27" fmla="*/ 34 h 35"/>
                    <a:gd name="T28" fmla="*/ 19 w 50"/>
                    <a:gd name="T29" fmla="*/ 33 h 35"/>
                    <a:gd name="T30" fmla="*/ 20 w 50"/>
                    <a:gd name="T31" fmla="*/ 32 h 35"/>
                    <a:gd name="T32" fmla="*/ 17 w 50"/>
                    <a:gd name="T33" fmla="*/ 29 h 35"/>
                    <a:gd name="T34" fmla="*/ 15 w 50"/>
                    <a:gd name="T35" fmla="*/ 26 h 35"/>
                    <a:gd name="T36" fmla="*/ 14 w 50"/>
                    <a:gd name="T37" fmla="*/ 24 h 35"/>
                    <a:gd name="T38" fmla="*/ 11 w 50"/>
                    <a:gd name="T39" fmla="*/ 22 h 35"/>
                    <a:gd name="T40" fmla="*/ 4 w 50"/>
                    <a:gd name="T41" fmla="*/ 24 h 35"/>
                    <a:gd name="T42" fmla="*/ 4 w 50"/>
                    <a:gd name="T43" fmla="*/ 26 h 35"/>
                    <a:gd name="T44" fmla="*/ 5 w 50"/>
                    <a:gd name="T45" fmla="*/ 26 h 35"/>
                    <a:gd name="T46" fmla="*/ 6 w 50"/>
                    <a:gd name="T47" fmla="*/ 27 h 35"/>
                    <a:gd name="T48" fmla="*/ 7 w 50"/>
                    <a:gd name="T49" fmla="*/ 26 h 35"/>
                    <a:gd name="T50" fmla="*/ 8 w 50"/>
                    <a:gd name="T51" fmla="*/ 26 h 35"/>
                    <a:gd name="T52" fmla="*/ 10 w 50"/>
                    <a:gd name="T53" fmla="*/ 26 h 35"/>
                    <a:gd name="T54" fmla="*/ 12 w 50"/>
                    <a:gd name="T55" fmla="*/ 26 h 35"/>
                    <a:gd name="T56" fmla="*/ 19 w 50"/>
                    <a:gd name="T57" fmla="*/ 31 h 35"/>
                    <a:gd name="T58" fmla="*/ 15 w 50"/>
                    <a:gd name="T59" fmla="*/ 27 h 35"/>
                    <a:gd name="T60" fmla="*/ 13 w 50"/>
                    <a:gd name="T61" fmla="*/ 26 h 35"/>
                    <a:gd name="T62" fmla="*/ 12 w 50"/>
                    <a:gd name="T63" fmla="*/ 26 h 35"/>
                    <a:gd name="T64" fmla="*/ 3 w 50"/>
                    <a:gd name="T65" fmla="*/ 16 h 35"/>
                    <a:gd name="T66" fmla="*/ 3 w 50"/>
                    <a:gd name="T67" fmla="*/ 15 h 35"/>
                    <a:gd name="T68" fmla="*/ 8 w 50"/>
                    <a:gd name="T69" fmla="*/ 12 h 35"/>
                    <a:gd name="T70" fmla="*/ 17 w 50"/>
                    <a:gd name="T71" fmla="*/ 8 h 35"/>
                    <a:gd name="T72" fmla="*/ 27 w 50"/>
                    <a:gd name="T73" fmla="*/ 4 h 35"/>
                    <a:gd name="T74" fmla="*/ 37 w 50"/>
                    <a:gd name="T75" fmla="*/ 3 h 35"/>
                    <a:gd name="T76" fmla="*/ 47 w 50"/>
                    <a:gd name="T77" fmla="*/ 5 h 35"/>
                    <a:gd name="T78" fmla="*/ 49 w 50"/>
                    <a:gd name="T79" fmla="*/ 5 h 35"/>
                    <a:gd name="T80" fmla="*/ 49 w 50"/>
                    <a:gd name="T81" fmla="*/ 4 h 35"/>
                    <a:gd name="T82" fmla="*/ 48 w 50"/>
                    <a:gd name="T83" fmla="*/ 2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
                    <a:gd name="T127" fmla="*/ 0 h 35"/>
                    <a:gd name="T128" fmla="*/ 50 w 50"/>
                    <a:gd name="T129" fmla="*/ 35 h 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 h="35">
                      <a:moveTo>
                        <a:pt x="48" y="2"/>
                      </a:moveTo>
                      <a:lnTo>
                        <a:pt x="42" y="1"/>
                      </a:lnTo>
                      <a:lnTo>
                        <a:pt x="37" y="0"/>
                      </a:lnTo>
                      <a:lnTo>
                        <a:pt x="30" y="0"/>
                      </a:lnTo>
                      <a:lnTo>
                        <a:pt x="24" y="2"/>
                      </a:lnTo>
                      <a:lnTo>
                        <a:pt x="18" y="3"/>
                      </a:lnTo>
                      <a:lnTo>
                        <a:pt x="13" y="6"/>
                      </a:lnTo>
                      <a:lnTo>
                        <a:pt x="7" y="9"/>
                      </a:lnTo>
                      <a:lnTo>
                        <a:pt x="2" y="12"/>
                      </a:lnTo>
                      <a:lnTo>
                        <a:pt x="1" y="13"/>
                      </a:lnTo>
                      <a:lnTo>
                        <a:pt x="0" y="13"/>
                      </a:lnTo>
                      <a:lnTo>
                        <a:pt x="0" y="14"/>
                      </a:lnTo>
                      <a:lnTo>
                        <a:pt x="0" y="15"/>
                      </a:lnTo>
                      <a:lnTo>
                        <a:pt x="0" y="18"/>
                      </a:lnTo>
                      <a:lnTo>
                        <a:pt x="0" y="19"/>
                      </a:lnTo>
                      <a:lnTo>
                        <a:pt x="1" y="19"/>
                      </a:lnTo>
                      <a:lnTo>
                        <a:pt x="5" y="23"/>
                      </a:lnTo>
                      <a:lnTo>
                        <a:pt x="7" y="24"/>
                      </a:lnTo>
                      <a:lnTo>
                        <a:pt x="7" y="25"/>
                      </a:lnTo>
                      <a:lnTo>
                        <a:pt x="8" y="26"/>
                      </a:lnTo>
                      <a:lnTo>
                        <a:pt x="9" y="26"/>
                      </a:lnTo>
                      <a:lnTo>
                        <a:pt x="10" y="28"/>
                      </a:lnTo>
                      <a:lnTo>
                        <a:pt x="11" y="29"/>
                      </a:lnTo>
                      <a:lnTo>
                        <a:pt x="12" y="29"/>
                      </a:lnTo>
                      <a:lnTo>
                        <a:pt x="13" y="30"/>
                      </a:lnTo>
                      <a:lnTo>
                        <a:pt x="17" y="33"/>
                      </a:lnTo>
                      <a:lnTo>
                        <a:pt x="17" y="34"/>
                      </a:lnTo>
                      <a:lnTo>
                        <a:pt x="18" y="34"/>
                      </a:lnTo>
                      <a:lnTo>
                        <a:pt x="19" y="34"/>
                      </a:lnTo>
                      <a:lnTo>
                        <a:pt x="19" y="33"/>
                      </a:lnTo>
                      <a:lnTo>
                        <a:pt x="20" y="33"/>
                      </a:lnTo>
                      <a:lnTo>
                        <a:pt x="20" y="32"/>
                      </a:lnTo>
                      <a:lnTo>
                        <a:pt x="17" y="29"/>
                      </a:lnTo>
                      <a:lnTo>
                        <a:pt x="16" y="27"/>
                      </a:lnTo>
                      <a:lnTo>
                        <a:pt x="15" y="26"/>
                      </a:lnTo>
                      <a:lnTo>
                        <a:pt x="15" y="25"/>
                      </a:lnTo>
                      <a:lnTo>
                        <a:pt x="14" y="24"/>
                      </a:lnTo>
                      <a:lnTo>
                        <a:pt x="12" y="22"/>
                      </a:lnTo>
                      <a:lnTo>
                        <a:pt x="11" y="22"/>
                      </a:lnTo>
                      <a:lnTo>
                        <a:pt x="8" y="22"/>
                      </a:lnTo>
                      <a:lnTo>
                        <a:pt x="4" y="24"/>
                      </a:lnTo>
                      <a:lnTo>
                        <a:pt x="4" y="25"/>
                      </a:lnTo>
                      <a:lnTo>
                        <a:pt x="4" y="26"/>
                      </a:lnTo>
                      <a:lnTo>
                        <a:pt x="5" y="26"/>
                      </a:lnTo>
                      <a:lnTo>
                        <a:pt x="5" y="27"/>
                      </a:lnTo>
                      <a:lnTo>
                        <a:pt x="6" y="27"/>
                      </a:lnTo>
                      <a:lnTo>
                        <a:pt x="7" y="27"/>
                      </a:lnTo>
                      <a:lnTo>
                        <a:pt x="7" y="26"/>
                      </a:lnTo>
                      <a:lnTo>
                        <a:pt x="8" y="26"/>
                      </a:lnTo>
                      <a:lnTo>
                        <a:pt x="9" y="26"/>
                      </a:lnTo>
                      <a:lnTo>
                        <a:pt x="10" y="26"/>
                      </a:lnTo>
                      <a:lnTo>
                        <a:pt x="11" y="26"/>
                      </a:lnTo>
                      <a:lnTo>
                        <a:pt x="12" y="26"/>
                      </a:lnTo>
                      <a:lnTo>
                        <a:pt x="17" y="33"/>
                      </a:lnTo>
                      <a:lnTo>
                        <a:pt x="19" y="31"/>
                      </a:lnTo>
                      <a:lnTo>
                        <a:pt x="16" y="28"/>
                      </a:lnTo>
                      <a:lnTo>
                        <a:pt x="15" y="27"/>
                      </a:lnTo>
                      <a:lnTo>
                        <a:pt x="14" y="26"/>
                      </a:lnTo>
                      <a:lnTo>
                        <a:pt x="13" y="26"/>
                      </a:lnTo>
                      <a:lnTo>
                        <a:pt x="12" y="26"/>
                      </a:lnTo>
                      <a:lnTo>
                        <a:pt x="12" y="25"/>
                      </a:lnTo>
                      <a:lnTo>
                        <a:pt x="3" y="16"/>
                      </a:lnTo>
                      <a:lnTo>
                        <a:pt x="3" y="18"/>
                      </a:lnTo>
                      <a:lnTo>
                        <a:pt x="3" y="15"/>
                      </a:lnTo>
                      <a:lnTo>
                        <a:pt x="2" y="15"/>
                      </a:lnTo>
                      <a:lnTo>
                        <a:pt x="8" y="12"/>
                      </a:lnTo>
                      <a:lnTo>
                        <a:pt x="12" y="9"/>
                      </a:lnTo>
                      <a:lnTo>
                        <a:pt x="17" y="8"/>
                      </a:lnTo>
                      <a:lnTo>
                        <a:pt x="22" y="5"/>
                      </a:lnTo>
                      <a:lnTo>
                        <a:pt x="27" y="4"/>
                      </a:lnTo>
                      <a:lnTo>
                        <a:pt x="32" y="3"/>
                      </a:lnTo>
                      <a:lnTo>
                        <a:pt x="37" y="3"/>
                      </a:lnTo>
                      <a:lnTo>
                        <a:pt x="42" y="4"/>
                      </a:lnTo>
                      <a:lnTo>
                        <a:pt x="47" y="5"/>
                      </a:lnTo>
                      <a:lnTo>
                        <a:pt x="48" y="5"/>
                      </a:lnTo>
                      <a:lnTo>
                        <a:pt x="49" y="5"/>
                      </a:lnTo>
                      <a:lnTo>
                        <a:pt x="49" y="4"/>
                      </a:lnTo>
                      <a:lnTo>
                        <a:pt x="49" y="3"/>
                      </a:lnTo>
                      <a:lnTo>
                        <a:pt x="48" y="2"/>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499" name="Freeform 232"/>
                <p:cNvSpPr>
                  <a:spLocks/>
                </p:cNvSpPr>
                <p:nvPr/>
              </p:nvSpPr>
              <p:spPr bwMode="auto">
                <a:xfrm>
                  <a:off x="824" y="3210"/>
                  <a:ext cx="25" cy="9"/>
                </a:xfrm>
                <a:custGeom>
                  <a:avLst/>
                  <a:gdLst>
                    <a:gd name="T0" fmla="*/ 22 w 25"/>
                    <a:gd name="T1" fmla="*/ 6 h 9"/>
                    <a:gd name="T2" fmla="*/ 20 w 25"/>
                    <a:gd name="T3" fmla="*/ 6 h 9"/>
                    <a:gd name="T4" fmla="*/ 18 w 25"/>
                    <a:gd name="T5" fmla="*/ 6 h 9"/>
                    <a:gd name="T6" fmla="*/ 16 w 25"/>
                    <a:gd name="T7" fmla="*/ 6 h 9"/>
                    <a:gd name="T8" fmla="*/ 15 w 25"/>
                    <a:gd name="T9" fmla="*/ 5 h 9"/>
                    <a:gd name="T10" fmla="*/ 13 w 25"/>
                    <a:gd name="T11" fmla="*/ 4 h 9"/>
                    <a:gd name="T12" fmla="*/ 12 w 25"/>
                    <a:gd name="T13" fmla="*/ 3 h 9"/>
                    <a:gd name="T14" fmla="*/ 11 w 25"/>
                    <a:gd name="T15" fmla="*/ 1 h 9"/>
                    <a:gd name="T16" fmla="*/ 9 w 25"/>
                    <a:gd name="T17" fmla="*/ 0 h 9"/>
                    <a:gd name="T18" fmla="*/ 8 w 25"/>
                    <a:gd name="T19" fmla="*/ 0 h 9"/>
                    <a:gd name="T20" fmla="*/ 5 w 25"/>
                    <a:gd name="T21" fmla="*/ 1 h 9"/>
                    <a:gd name="T22" fmla="*/ 4 w 25"/>
                    <a:gd name="T23" fmla="*/ 2 h 9"/>
                    <a:gd name="T24" fmla="*/ 4 w 25"/>
                    <a:gd name="T25" fmla="*/ 3 h 9"/>
                    <a:gd name="T26" fmla="*/ 2 w 25"/>
                    <a:gd name="T27" fmla="*/ 3 h 9"/>
                    <a:gd name="T28" fmla="*/ 1 w 25"/>
                    <a:gd name="T29" fmla="*/ 3 h 9"/>
                    <a:gd name="T30" fmla="*/ 0 w 25"/>
                    <a:gd name="T31" fmla="*/ 4 h 9"/>
                    <a:gd name="T32" fmla="*/ 0 w 25"/>
                    <a:gd name="T33" fmla="*/ 4 h 9"/>
                    <a:gd name="T34" fmla="*/ 1 w 25"/>
                    <a:gd name="T35" fmla="*/ 5 h 9"/>
                    <a:gd name="T36" fmla="*/ 3 w 25"/>
                    <a:gd name="T37" fmla="*/ 4 h 9"/>
                    <a:gd name="T38" fmla="*/ 4 w 25"/>
                    <a:gd name="T39" fmla="*/ 4 h 9"/>
                    <a:gd name="T40" fmla="*/ 6 w 25"/>
                    <a:gd name="T41" fmla="*/ 4 h 9"/>
                    <a:gd name="T42" fmla="*/ 9 w 25"/>
                    <a:gd name="T43" fmla="*/ 2 h 9"/>
                    <a:gd name="T44" fmla="*/ 9 w 25"/>
                    <a:gd name="T45" fmla="*/ 4 h 9"/>
                    <a:gd name="T46" fmla="*/ 11 w 25"/>
                    <a:gd name="T47" fmla="*/ 4 h 9"/>
                    <a:gd name="T48" fmla="*/ 11 w 25"/>
                    <a:gd name="T49" fmla="*/ 5 h 9"/>
                    <a:gd name="T50" fmla="*/ 12 w 25"/>
                    <a:gd name="T51" fmla="*/ 6 h 9"/>
                    <a:gd name="T52" fmla="*/ 17 w 25"/>
                    <a:gd name="T53" fmla="*/ 8 h 9"/>
                    <a:gd name="T54" fmla="*/ 20 w 25"/>
                    <a:gd name="T55" fmla="*/ 8 h 9"/>
                    <a:gd name="T56" fmla="*/ 22 w 25"/>
                    <a:gd name="T57" fmla="*/ 8 h 9"/>
                    <a:gd name="T58" fmla="*/ 23 w 25"/>
                    <a:gd name="T59" fmla="*/ 8 h 9"/>
                    <a:gd name="T60" fmla="*/ 24 w 25"/>
                    <a:gd name="T61" fmla="*/ 8 h 9"/>
                    <a:gd name="T62" fmla="*/ 24 w 25"/>
                    <a:gd name="T63" fmla="*/ 7 h 9"/>
                    <a:gd name="T64" fmla="*/ 23 w 25"/>
                    <a:gd name="T65" fmla="*/ 6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9"/>
                    <a:gd name="T101" fmla="*/ 25 w 25"/>
                    <a:gd name="T102" fmla="*/ 9 h 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9">
                      <a:moveTo>
                        <a:pt x="23" y="6"/>
                      </a:moveTo>
                      <a:lnTo>
                        <a:pt x="22" y="6"/>
                      </a:lnTo>
                      <a:lnTo>
                        <a:pt x="21" y="6"/>
                      </a:lnTo>
                      <a:lnTo>
                        <a:pt x="20" y="6"/>
                      </a:lnTo>
                      <a:lnTo>
                        <a:pt x="18" y="6"/>
                      </a:lnTo>
                      <a:lnTo>
                        <a:pt x="16" y="6"/>
                      </a:lnTo>
                      <a:lnTo>
                        <a:pt x="16" y="5"/>
                      </a:lnTo>
                      <a:lnTo>
                        <a:pt x="15" y="5"/>
                      </a:lnTo>
                      <a:lnTo>
                        <a:pt x="14" y="4"/>
                      </a:lnTo>
                      <a:lnTo>
                        <a:pt x="13" y="4"/>
                      </a:lnTo>
                      <a:lnTo>
                        <a:pt x="12" y="3"/>
                      </a:lnTo>
                      <a:lnTo>
                        <a:pt x="11" y="2"/>
                      </a:lnTo>
                      <a:lnTo>
                        <a:pt x="11" y="1"/>
                      </a:lnTo>
                      <a:lnTo>
                        <a:pt x="10" y="0"/>
                      </a:lnTo>
                      <a:lnTo>
                        <a:pt x="9" y="0"/>
                      </a:lnTo>
                      <a:lnTo>
                        <a:pt x="8" y="0"/>
                      </a:lnTo>
                      <a:lnTo>
                        <a:pt x="5" y="1"/>
                      </a:lnTo>
                      <a:lnTo>
                        <a:pt x="5" y="2"/>
                      </a:lnTo>
                      <a:lnTo>
                        <a:pt x="4" y="2"/>
                      </a:lnTo>
                      <a:lnTo>
                        <a:pt x="4" y="3"/>
                      </a:lnTo>
                      <a:lnTo>
                        <a:pt x="3" y="3"/>
                      </a:lnTo>
                      <a:lnTo>
                        <a:pt x="2" y="3"/>
                      </a:lnTo>
                      <a:lnTo>
                        <a:pt x="1" y="3"/>
                      </a:lnTo>
                      <a:lnTo>
                        <a:pt x="0" y="3"/>
                      </a:lnTo>
                      <a:lnTo>
                        <a:pt x="0" y="4"/>
                      </a:lnTo>
                      <a:lnTo>
                        <a:pt x="1" y="4"/>
                      </a:lnTo>
                      <a:lnTo>
                        <a:pt x="1" y="5"/>
                      </a:lnTo>
                      <a:lnTo>
                        <a:pt x="2" y="5"/>
                      </a:lnTo>
                      <a:lnTo>
                        <a:pt x="3" y="4"/>
                      </a:lnTo>
                      <a:lnTo>
                        <a:pt x="4" y="4"/>
                      </a:lnTo>
                      <a:lnTo>
                        <a:pt x="5" y="4"/>
                      </a:lnTo>
                      <a:lnTo>
                        <a:pt x="6" y="4"/>
                      </a:lnTo>
                      <a:lnTo>
                        <a:pt x="9" y="2"/>
                      </a:lnTo>
                      <a:lnTo>
                        <a:pt x="7" y="1"/>
                      </a:lnTo>
                      <a:lnTo>
                        <a:pt x="9" y="4"/>
                      </a:lnTo>
                      <a:lnTo>
                        <a:pt x="10" y="4"/>
                      </a:lnTo>
                      <a:lnTo>
                        <a:pt x="11" y="4"/>
                      </a:lnTo>
                      <a:lnTo>
                        <a:pt x="11" y="5"/>
                      </a:lnTo>
                      <a:lnTo>
                        <a:pt x="12" y="6"/>
                      </a:lnTo>
                      <a:lnTo>
                        <a:pt x="13" y="6"/>
                      </a:lnTo>
                      <a:lnTo>
                        <a:pt x="17" y="8"/>
                      </a:lnTo>
                      <a:lnTo>
                        <a:pt x="18" y="8"/>
                      </a:lnTo>
                      <a:lnTo>
                        <a:pt x="20" y="8"/>
                      </a:lnTo>
                      <a:lnTo>
                        <a:pt x="21" y="8"/>
                      </a:lnTo>
                      <a:lnTo>
                        <a:pt x="22" y="8"/>
                      </a:lnTo>
                      <a:lnTo>
                        <a:pt x="23" y="8"/>
                      </a:lnTo>
                      <a:lnTo>
                        <a:pt x="24" y="8"/>
                      </a:lnTo>
                      <a:lnTo>
                        <a:pt x="24" y="7"/>
                      </a:lnTo>
                      <a:lnTo>
                        <a:pt x="23" y="7"/>
                      </a:lnTo>
                      <a:lnTo>
                        <a:pt x="23" y="6"/>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00" name="Freeform 233"/>
                <p:cNvSpPr>
                  <a:spLocks/>
                </p:cNvSpPr>
                <p:nvPr/>
              </p:nvSpPr>
              <p:spPr bwMode="auto">
                <a:xfrm>
                  <a:off x="936" y="3292"/>
                  <a:ext cx="26" cy="35"/>
                </a:xfrm>
                <a:custGeom>
                  <a:avLst/>
                  <a:gdLst>
                    <a:gd name="T0" fmla="*/ 25 w 26"/>
                    <a:gd name="T1" fmla="*/ 0 h 35"/>
                    <a:gd name="T2" fmla="*/ 24 w 26"/>
                    <a:gd name="T3" fmla="*/ 3 h 35"/>
                    <a:gd name="T4" fmla="*/ 21 w 26"/>
                    <a:gd name="T5" fmla="*/ 7 h 35"/>
                    <a:gd name="T6" fmla="*/ 19 w 26"/>
                    <a:gd name="T7" fmla="*/ 11 h 35"/>
                    <a:gd name="T8" fmla="*/ 17 w 26"/>
                    <a:gd name="T9" fmla="*/ 15 h 35"/>
                    <a:gd name="T10" fmla="*/ 15 w 26"/>
                    <a:gd name="T11" fmla="*/ 19 h 35"/>
                    <a:gd name="T12" fmla="*/ 13 w 26"/>
                    <a:gd name="T13" fmla="*/ 23 h 35"/>
                    <a:gd name="T14" fmla="*/ 10 w 26"/>
                    <a:gd name="T15" fmla="*/ 27 h 35"/>
                    <a:gd name="T16" fmla="*/ 9 w 26"/>
                    <a:gd name="T17" fmla="*/ 30 h 35"/>
                    <a:gd name="T18" fmla="*/ 7 w 26"/>
                    <a:gd name="T19" fmla="*/ 31 h 35"/>
                    <a:gd name="T20" fmla="*/ 9 w 26"/>
                    <a:gd name="T21" fmla="*/ 31 h 35"/>
                    <a:gd name="T22" fmla="*/ 7 w 26"/>
                    <a:gd name="T23" fmla="*/ 30 h 35"/>
                    <a:gd name="T24" fmla="*/ 6 w 26"/>
                    <a:gd name="T25" fmla="*/ 27 h 35"/>
                    <a:gd name="T26" fmla="*/ 4 w 26"/>
                    <a:gd name="T27" fmla="*/ 24 h 35"/>
                    <a:gd name="T28" fmla="*/ 4 w 26"/>
                    <a:gd name="T29" fmla="*/ 21 h 35"/>
                    <a:gd name="T30" fmla="*/ 3 w 26"/>
                    <a:gd name="T31" fmla="*/ 18 h 35"/>
                    <a:gd name="T32" fmla="*/ 3 w 26"/>
                    <a:gd name="T33" fmla="*/ 15 h 35"/>
                    <a:gd name="T34" fmla="*/ 3 w 26"/>
                    <a:gd name="T35" fmla="*/ 12 h 35"/>
                    <a:gd name="T36" fmla="*/ 4 w 26"/>
                    <a:gd name="T37" fmla="*/ 8 h 35"/>
                    <a:gd name="T38" fmla="*/ 4 w 26"/>
                    <a:gd name="T39" fmla="*/ 5 h 35"/>
                    <a:gd name="T40" fmla="*/ 4 w 26"/>
                    <a:gd name="T41" fmla="*/ 4 h 35"/>
                    <a:gd name="T42" fmla="*/ 4 w 26"/>
                    <a:gd name="T43" fmla="*/ 3 h 35"/>
                    <a:gd name="T44" fmla="*/ 3 w 26"/>
                    <a:gd name="T45" fmla="*/ 2 h 35"/>
                    <a:gd name="T46" fmla="*/ 2 w 26"/>
                    <a:gd name="T47" fmla="*/ 3 h 35"/>
                    <a:gd name="T48" fmla="*/ 1 w 26"/>
                    <a:gd name="T49" fmla="*/ 3 h 35"/>
                    <a:gd name="T50" fmla="*/ 1 w 26"/>
                    <a:gd name="T51" fmla="*/ 4 h 35"/>
                    <a:gd name="T52" fmla="*/ 1 w 26"/>
                    <a:gd name="T53" fmla="*/ 7 h 35"/>
                    <a:gd name="T54" fmla="*/ 0 w 26"/>
                    <a:gd name="T55" fmla="*/ 10 h 35"/>
                    <a:gd name="T56" fmla="*/ 0 w 26"/>
                    <a:gd name="T57" fmla="*/ 13 h 35"/>
                    <a:gd name="T58" fmla="*/ 0 w 26"/>
                    <a:gd name="T59" fmla="*/ 16 h 35"/>
                    <a:gd name="T60" fmla="*/ 1 w 26"/>
                    <a:gd name="T61" fmla="*/ 19 h 35"/>
                    <a:gd name="T62" fmla="*/ 1 w 26"/>
                    <a:gd name="T63" fmla="*/ 22 h 35"/>
                    <a:gd name="T64" fmla="*/ 1 w 26"/>
                    <a:gd name="T65" fmla="*/ 25 h 35"/>
                    <a:gd name="T66" fmla="*/ 3 w 26"/>
                    <a:gd name="T67" fmla="*/ 28 h 35"/>
                    <a:gd name="T68" fmla="*/ 7 w 26"/>
                    <a:gd name="T69" fmla="*/ 34 h 35"/>
                    <a:gd name="T70" fmla="*/ 8 w 26"/>
                    <a:gd name="T71" fmla="*/ 34 h 35"/>
                    <a:gd name="T72" fmla="*/ 9 w 26"/>
                    <a:gd name="T73" fmla="*/ 34 h 35"/>
                    <a:gd name="T74" fmla="*/ 9 w 26"/>
                    <a:gd name="T75" fmla="*/ 34 h 35"/>
                    <a:gd name="T76" fmla="*/ 9 w 26"/>
                    <a:gd name="T77" fmla="*/ 33 h 35"/>
                    <a:gd name="T78" fmla="*/ 13 w 26"/>
                    <a:gd name="T79" fmla="*/ 29 h 35"/>
                    <a:gd name="T80" fmla="*/ 14 w 26"/>
                    <a:gd name="T81" fmla="*/ 26 h 35"/>
                    <a:gd name="T82" fmla="*/ 16 w 26"/>
                    <a:gd name="T83" fmla="*/ 24 h 35"/>
                    <a:gd name="T84" fmla="*/ 17 w 26"/>
                    <a:gd name="T85" fmla="*/ 21 h 35"/>
                    <a:gd name="T86" fmla="*/ 19 w 26"/>
                    <a:gd name="T87" fmla="*/ 18 h 35"/>
                    <a:gd name="T88" fmla="*/ 20 w 26"/>
                    <a:gd name="T89" fmla="*/ 15 h 35"/>
                    <a:gd name="T90" fmla="*/ 21 w 26"/>
                    <a:gd name="T91" fmla="*/ 12 h 35"/>
                    <a:gd name="T92" fmla="*/ 23 w 26"/>
                    <a:gd name="T93" fmla="*/ 9 h 35"/>
                    <a:gd name="T94" fmla="*/ 24 w 26"/>
                    <a:gd name="T95" fmla="*/ 6 h 35"/>
                    <a:gd name="T96" fmla="*/ 24 w 26"/>
                    <a:gd name="T97" fmla="*/ 5 h 35"/>
                    <a:gd name="T98" fmla="*/ 25 w 26"/>
                    <a:gd name="T99" fmla="*/ 4 h 35"/>
                    <a:gd name="T100" fmla="*/ 25 w 26"/>
                    <a:gd name="T101" fmla="*/ 3 h 35"/>
                    <a:gd name="T102" fmla="*/ 25 w 26"/>
                    <a:gd name="T103" fmla="*/ 2 h 35"/>
                    <a:gd name="T104" fmla="*/ 25 w 26"/>
                    <a:gd name="T105" fmla="*/ 1 h 35"/>
                    <a:gd name="T106" fmla="*/ 25 w 26"/>
                    <a:gd name="T107" fmla="*/ 0 h 35"/>
                    <a:gd name="T108" fmla="*/ 24 w 26"/>
                    <a:gd name="T109" fmla="*/ 0 h 35"/>
                    <a:gd name="T110" fmla="*/ 24 w 26"/>
                    <a:gd name="T111" fmla="*/ 1 h 35"/>
                    <a:gd name="T112" fmla="*/ 23 w 26"/>
                    <a:gd name="T113" fmla="*/ 2 h 35"/>
                    <a:gd name="T114" fmla="*/ 22 w 26"/>
                    <a:gd name="T115" fmla="*/ 3 h 35"/>
                    <a:gd name="T116" fmla="*/ 21 w 26"/>
                    <a:gd name="T117" fmla="*/ 5 h 35"/>
                    <a:gd name="T118" fmla="*/ 20 w 26"/>
                    <a:gd name="T119" fmla="*/ 6 h 35"/>
                    <a:gd name="T120" fmla="*/ 19 w 26"/>
                    <a:gd name="T121" fmla="*/ 7 h 35"/>
                    <a:gd name="T122" fmla="*/ 19 w 26"/>
                    <a:gd name="T123" fmla="*/ 8 h 35"/>
                    <a:gd name="T124" fmla="*/ 25 w 26"/>
                    <a:gd name="T125" fmla="*/ 0 h 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
                    <a:gd name="T190" fmla="*/ 0 h 35"/>
                    <a:gd name="T191" fmla="*/ 26 w 26"/>
                    <a:gd name="T192" fmla="*/ 35 h 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 h="35">
                      <a:moveTo>
                        <a:pt x="25" y="0"/>
                      </a:moveTo>
                      <a:lnTo>
                        <a:pt x="24" y="3"/>
                      </a:lnTo>
                      <a:lnTo>
                        <a:pt x="21" y="7"/>
                      </a:lnTo>
                      <a:lnTo>
                        <a:pt x="19" y="11"/>
                      </a:lnTo>
                      <a:lnTo>
                        <a:pt x="17" y="15"/>
                      </a:lnTo>
                      <a:lnTo>
                        <a:pt x="15" y="19"/>
                      </a:lnTo>
                      <a:lnTo>
                        <a:pt x="13" y="23"/>
                      </a:lnTo>
                      <a:lnTo>
                        <a:pt x="10" y="27"/>
                      </a:lnTo>
                      <a:lnTo>
                        <a:pt x="9" y="30"/>
                      </a:lnTo>
                      <a:lnTo>
                        <a:pt x="7" y="31"/>
                      </a:lnTo>
                      <a:lnTo>
                        <a:pt x="9" y="31"/>
                      </a:lnTo>
                      <a:lnTo>
                        <a:pt x="7" y="30"/>
                      </a:lnTo>
                      <a:lnTo>
                        <a:pt x="6" y="27"/>
                      </a:lnTo>
                      <a:lnTo>
                        <a:pt x="4" y="24"/>
                      </a:lnTo>
                      <a:lnTo>
                        <a:pt x="4" y="21"/>
                      </a:lnTo>
                      <a:lnTo>
                        <a:pt x="3" y="18"/>
                      </a:lnTo>
                      <a:lnTo>
                        <a:pt x="3" y="15"/>
                      </a:lnTo>
                      <a:lnTo>
                        <a:pt x="3" y="12"/>
                      </a:lnTo>
                      <a:lnTo>
                        <a:pt x="4" y="8"/>
                      </a:lnTo>
                      <a:lnTo>
                        <a:pt x="4" y="5"/>
                      </a:lnTo>
                      <a:lnTo>
                        <a:pt x="4" y="4"/>
                      </a:lnTo>
                      <a:lnTo>
                        <a:pt x="4" y="3"/>
                      </a:lnTo>
                      <a:lnTo>
                        <a:pt x="3" y="2"/>
                      </a:lnTo>
                      <a:lnTo>
                        <a:pt x="2" y="3"/>
                      </a:lnTo>
                      <a:lnTo>
                        <a:pt x="1" y="3"/>
                      </a:lnTo>
                      <a:lnTo>
                        <a:pt x="1" y="4"/>
                      </a:lnTo>
                      <a:lnTo>
                        <a:pt x="1" y="7"/>
                      </a:lnTo>
                      <a:lnTo>
                        <a:pt x="0" y="10"/>
                      </a:lnTo>
                      <a:lnTo>
                        <a:pt x="0" y="13"/>
                      </a:lnTo>
                      <a:lnTo>
                        <a:pt x="0" y="16"/>
                      </a:lnTo>
                      <a:lnTo>
                        <a:pt x="1" y="19"/>
                      </a:lnTo>
                      <a:lnTo>
                        <a:pt x="1" y="22"/>
                      </a:lnTo>
                      <a:lnTo>
                        <a:pt x="1" y="25"/>
                      </a:lnTo>
                      <a:lnTo>
                        <a:pt x="3" y="28"/>
                      </a:lnTo>
                      <a:lnTo>
                        <a:pt x="7" y="34"/>
                      </a:lnTo>
                      <a:lnTo>
                        <a:pt x="8" y="34"/>
                      </a:lnTo>
                      <a:lnTo>
                        <a:pt x="9" y="34"/>
                      </a:lnTo>
                      <a:lnTo>
                        <a:pt x="9" y="33"/>
                      </a:lnTo>
                      <a:lnTo>
                        <a:pt x="13" y="29"/>
                      </a:lnTo>
                      <a:lnTo>
                        <a:pt x="14" y="26"/>
                      </a:lnTo>
                      <a:lnTo>
                        <a:pt x="16" y="24"/>
                      </a:lnTo>
                      <a:lnTo>
                        <a:pt x="17" y="21"/>
                      </a:lnTo>
                      <a:lnTo>
                        <a:pt x="19" y="18"/>
                      </a:lnTo>
                      <a:lnTo>
                        <a:pt x="20" y="15"/>
                      </a:lnTo>
                      <a:lnTo>
                        <a:pt x="21" y="12"/>
                      </a:lnTo>
                      <a:lnTo>
                        <a:pt x="23" y="9"/>
                      </a:lnTo>
                      <a:lnTo>
                        <a:pt x="24" y="6"/>
                      </a:lnTo>
                      <a:lnTo>
                        <a:pt x="24" y="5"/>
                      </a:lnTo>
                      <a:lnTo>
                        <a:pt x="25" y="4"/>
                      </a:lnTo>
                      <a:lnTo>
                        <a:pt x="25" y="3"/>
                      </a:lnTo>
                      <a:lnTo>
                        <a:pt x="25" y="2"/>
                      </a:lnTo>
                      <a:lnTo>
                        <a:pt x="25" y="1"/>
                      </a:lnTo>
                      <a:lnTo>
                        <a:pt x="25" y="0"/>
                      </a:lnTo>
                      <a:lnTo>
                        <a:pt x="24" y="0"/>
                      </a:lnTo>
                      <a:lnTo>
                        <a:pt x="24" y="1"/>
                      </a:lnTo>
                      <a:lnTo>
                        <a:pt x="23" y="2"/>
                      </a:lnTo>
                      <a:lnTo>
                        <a:pt x="22" y="3"/>
                      </a:lnTo>
                      <a:lnTo>
                        <a:pt x="21" y="5"/>
                      </a:lnTo>
                      <a:lnTo>
                        <a:pt x="20" y="6"/>
                      </a:lnTo>
                      <a:lnTo>
                        <a:pt x="19" y="7"/>
                      </a:lnTo>
                      <a:lnTo>
                        <a:pt x="19" y="8"/>
                      </a:lnTo>
                      <a:lnTo>
                        <a:pt x="25" y="0"/>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01" name="Freeform 234"/>
                <p:cNvSpPr>
                  <a:spLocks/>
                </p:cNvSpPr>
                <p:nvPr/>
              </p:nvSpPr>
              <p:spPr bwMode="auto">
                <a:xfrm>
                  <a:off x="914" y="3271"/>
                  <a:ext cx="22" cy="25"/>
                </a:xfrm>
                <a:custGeom>
                  <a:avLst/>
                  <a:gdLst>
                    <a:gd name="T0" fmla="*/ 20 w 22"/>
                    <a:gd name="T1" fmla="*/ 20 h 25"/>
                    <a:gd name="T2" fmla="*/ 21 w 22"/>
                    <a:gd name="T3" fmla="*/ 20 h 25"/>
                    <a:gd name="T4" fmla="*/ 21 w 22"/>
                    <a:gd name="T5" fmla="*/ 18 h 25"/>
                    <a:gd name="T6" fmla="*/ 20 w 22"/>
                    <a:gd name="T7" fmla="*/ 13 h 25"/>
                    <a:gd name="T8" fmla="*/ 17 w 22"/>
                    <a:gd name="T9" fmla="*/ 9 h 25"/>
                    <a:gd name="T10" fmla="*/ 14 w 22"/>
                    <a:gd name="T11" fmla="*/ 6 h 25"/>
                    <a:gd name="T12" fmla="*/ 9 w 22"/>
                    <a:gd name="T13" fmla="*/ 4 h 25"/>
                    <a:gd name="T14" fmla="*/ 3 w 22"/>
                    <a:gd name="T15" fmla="*/ 5 h 25"/>
                    <a:gd name="T16" fmla="*/ 2 w 22"/>
                    <a:gd name="T17" fmla="*/ 6 h 25"/>
                    <a:gd name="T18" fmla="*/ 1 w 22"/>
                    <a:gd name="T19" fmla="*/ 8 h 25"/>
                    <a:gd name="T20" fmla="*/ 0 w 22"/>
                    <a:gd name="T21" fmla="*/ 12 h 25"/>
                    <a:gd name="T22" fmla="*/ 0 w 22"/>
                    <a:gd name="T23" fmla="*/ 13 h 25"/>
                    <a:gd name="T24" fmla="*/ 1 w 22"/>
                    <a:gd name="T25" fmla="*/ 14 h 25"/>
                    <a:gd name="T26" fmla="*/ 2 w 22"/>
                    <a:gd name="T27" fmla="*/ 14 h 25"/>
                    <a:gd name="T28" fmla="*/ 4 w 22"/>
                    <a:gd name="T29" fmla="*/ 11 h 25"/>
                    <a:gd name="T30" fmla="*/ 5 w 22"/>
                    <a:gd name="T31" fmla="*/ 9 h 25"/>
                    <a:gd name="T32" fmla="*/ 6 w 22"/>
                    <a:gd name="T33" fmla="*/ 6 h 25"/>
                    <a:gd name="T34" fmla="*/ 7 w 22"/>
                    <a:gd name="T35" fmla="*/ 4 h 25"/>
                    <a:gd name="T36" fmla="*/ 9 w 22"/>
                    <a:gd name="T37" fmla="*/ 2 h 25"/>
                    <a:gd name="T38" fmla="*/ 9 w 22"/>
                    <a:gd name="T39" fmla="*/ 1 h 25"/>
                    <a:gd name="T40" fmla="*/ 7 w 22"/>
                    <a:gd name="T41" fmla="*/ 0 h 25"/>
                    <a:gd name="T42" fmla="*/ 6 w 22"/>
                    <a:gd name="T43" fmla="*/ 0 h 25"/>
                    <a:gd name="T44" fmla="*/ 6 w 22"/>
                    <a:gd name="T45" fmla="*/ 1 h 25"/>
                    <a:gd name="T46" fmla="*/ 5 w 22"/>
                    <a:gd name="T47" fmla="*/ 3 h 25"/>
                    <a:gd name="T48" fmla="*/ 5 w 22"/>
                    <a:gd name="T49" fmla="*/ 4 h 25"/>
                    <a:gd name="T50" fmla="*/ 4 w 22"/>
                    <a:gd name="T51" fmla="*/ 6 h 25"/>
                    <a:gd name="T52" fmla="*/ 3 w 22"/>
                    <a:gd name="T53" fmla="*/ 13 h 25"/>
                    <a:gd name="T54" fmla="*/ 4 w 22"/>
                    <a:gd name="T55" fmla="*/ 7 h 25"/>
                    <a:gd name="T56" fmla="*/ 7 w 22"/>
                    <a:gd name="T57" fmla="*/ 7 h 25"/>
                    <a:gd name="T58" fmla="*/ 10 w 22"/>
                    <a:gd name="T59" fmla="*/ 8 h 25"/>
                    <a:gd name="T60" fmla="*/ 13 w 22"/>
                    <a:gd name="T61" fmla="*/ 9 h 25"/>
                    <a:gd name="T62" fmla="*/ 16 w 22"/>
                    <a:gd name="T63" fmla="*/ 11 h 25"/>
                    <a:gd name="T64" fmla="*/ 17 w 22"/>
                    <a:gd name="T65" fmla="*/ 15 h 25"/>
                    <a:gd name="T66" fmla="*/ 19 w 22"/>
                    <a:gd name="T67" fmla="*/ 18 h 25"/>
                    <a:gd name="T68" fmla="*/ 16 w 22"/>
                    <a:gd name="T69" fmla="*/ 23 h 25"/>
                    <a:gd name="T70" fmla="*/ 16 w 22"/>
                    <a:gd name="T71" fmla="*/ 22 h 25"/>
                    <a:gd name="T72" fmla="*/ 16 w 22"/>
                    <a:gd name="T73" fmla="*/ 20 h 25"/>
                    <a:gd name="T74" fmla="*/ 15 w 22"/>
                    <a:gd name="T75" fmla="*/ 20 h 25"/>
                    <a:gd name="T76" fmla="*/ 15 w 22"/>
                    <a:gd name="T77" fmla="*/ 21 h 25"/>
                    <a:gd name="T78" fmla="*/ 16 w 22"/>
                    <a:gd name="T79" fmla="*/ 23 h 25"/>
                    <a:gd name="T80" fmla="*/ 17 w 22"/>
                    <a:gd name="T81" fmla="*/ 23 h 25"/>
                    <a:gd name="T82" fmla="*/ 20 w 22"/>
                    <a:gd name="T83" fmla="*/ 20 h 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
                    <a:gd name="T127" fmla="*/ 0 h 25"/>
                    <a:gd name="T128" fmla="*/ 22 w 22"/>
                    <a:gd name="T129" fmla="*/ 25 h 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 h="25">
                      <a:moveTo>
                        <a:pt x="20" y="20"/>
                      </a:moveTo>
                      <a:lnTo>
                        <a:pt x="20" y="20"/>
                      </a:lnTo>
                      <a:lnTo>
                        <a:pt x="21" y="20"/>
                      </a:lnTo>
                      <a:lnTo>
                        <a:pt x="21" y="19"/>
                      </a:lnTo>
                      <a:lnTo>
                        <a:pt x="21" y="18"/>
                      </a:lnTo>
                      <a:lnTo>
                        <a:pt x="21" y="16"/>
                      </a:lnTo>
                      <a:lnTo>
                        <a:pt x="20" y="13"/>
                      </a:lnTo>
                      <a:lnTo>
                        <a:pt x="18" y="11"/>
                      </a:lnTo>
                      <a:lnTo>
                        <a:pt x="17" y="9"/>
                      </a:lnTo>
                      <a:lnTo>
                        <a:pt x="16" y="8"/>
                      </a:lnTo>
                      <a:lnTo>
                        <a:pt x="14" y="6"/>
                      </a:lnTo>
                      <a:lnTo>
                        <a:pt x="11" y="5"/>
                      </a:lnTo>
                      <a:lnTo>
                        <a:pt x="9" y="4"/>
                      </a:lnTo>
                      <a:lnTo>
                        <a:pt x="6" y="4"/>
                      </a:lnTo>
                      <a:lnTo>
                        <a:pt x="3" y="5"/>
                      </a:lnTo>
                      <a:lnTo>
                        <a:pt x="3" y="6"/>
                      </a:lnTo>
                      <a:lnTo>
                        <a:pt x="2" y="6"/>
                      </a:lnTo>
                      <a:lnTo>
                        <a:pt x="1" y="8"/>
                      </a:lnTo>
                      <a:lnTo>
                        <a:pt x="1" y="9"/>
                      </a:lnTo>
                      <a:lnTo>
                        <a:pt x="0" y="12"/>
                      </a:lnTo>
                      <a:lnTo>
                        <a:pt x="0" y="13"/>
                      </a:lnTo>
                      <a:lnTo>
                        <a:pt x="1" y="13"/>
                      </a:lnTo>
                      <a:lnTo>
                        <a:pt x="1" y="14"/>
                      </a:lnTo>
                      <a:lnTo>
                        <a:pt x="2" y="14"/>
                      </a:lnTo>
                      <a:lnTo>
                        <a:pt x="2" y="13"/>
                      </a:lnTo>
                      <a:lnTo>
                        <a:pt x="4" y="11"/>
                      </a:lnTo>
                      <a:lnTo>
                        <a:pt x="5" y="11"/>
                      </a:lnTo>
                      <a:lnTo>
                        <a:pt x="5" y="9"/>
                      </a:lnTo>
                      <a:lnTo>
                        <a:pt x="5" y="8"/>
                      </a:lnTo>
                      <a:lnTo>
                        <a:pt x="6" y="6"/>
                      </a:lnTo>
                      <a:lnTo>
                        <a:pt x="7" y="6"/>
                      </a:lnTo>
                      <a:lnTo>
                        <a:pt x="7" y="4"/>
                      </a:lnTo>
                      <a:lnTo>
                        <a:pt x="8" y="3"/>
                      </a:lnTo>
                      <a:lnTo>
                        <a:pt x="9" y="2"/>
                      </a:lnTo>
                      <a:lnTo>
                        <a:pt x="9" y="1"/>
                      </a:lnTo>
                      <a:lnTo>
                        <a:pt x="8" y="0"/>
                      </a:lnTo>
                      <a:lnTo>
                        <a:pt x="7" y="0"/>
                      </a:lnTo>
                      <a:lnTo>
                        <a:pt x="6" y="0"/>
                      </a:lnTo>
                      <a:lnTo>
                        <a:pt x="6" y="1"/>
                      </a:lnTo>
                      <a:lnTo>
                        <a:pt x="5" y="2"/>
                      </a:lnTo>
                      <a:lnTo>
                        <a:pt x="5" y="3"/>
                      </a:lnTo>
                      <a:lnTo>
                        <a:pt x="5" y="4"/>
                      </a:lnTo>
                      <a:lnTo>
                        <a:pt x="4" y="5"/>
                      </a:lnTo>
                      <a:lnTo>
                        <a:pt x="4" y="6"/>
                      </a:lnTo>
                      <a:lnTo>
                        <a:pt x="0" y="11"/>
                      </a:lnTo>
                      <a:lnTo>
                        <a:pt x="3" y="13"/>
                      </a:lnTo>
                      <a:lnTo>
                        <a:pt x="3" y="10"/>
                      </a:lnTo>
                      <a:lnTo>
                        <a:pt x="4" y="7"/>
                      </a:lnTo>
                      <a:lnTo>
                        <a:pt x="4" y="8"/>
                      </a:lnTo>
                      <a:lnTo>
                        <a:pt x="7" y="7"/>
                      </a:lnTo>
                      <a:lnTo>
                        <a:pt x="9" y="8"/>
                      </a:lnTo>
                      <a:lnTo>
                        <a:pt x="10" y="8"/>
                      </a:lnTo>
                      <a:lnTo>
                        <a:pt x="12" y="8"/>
                      </a:lnTo>
                      <a:lnTo>
                        <a:pt x="13" y="9"/>
                      </a:lnTo>
                      <a:lnTo>
                        <a:pt x="14" y="10"/>
                      </a:lnTo>
                      <a:lnTo>
                        <a:pt x="16" y="11"/>
                      </a:lnTo>
                      <a:lnTo>
                        <a:pt x="16" y="13"/>
                      </a:lnTo>
                      <a:lnTo>
                        <a:pt x="17" y="15"/>
                      </a:lnTo>
                      <a:lnTo>
                        <a:pt x="18" y="19"/>
                      </a:lnTo>
                      <a:lnTo>
                        <a:pt x="19" y="18"/>
                      </a:lnTo>
                      <a:lnTo>
                        <a:pt x="16" y="24"/>
                      </a:lnTo>
                      <a:lnTo>
                        <a:pt x="16" y="23"/>
                      </a:lnTo>
                      <a:lnTo>
                        <a:pt x="16" y="22"/>
                      </a:lnTo>
                      <a:lnTo>
                        <a:pt x="16" y="21"/>
                      </a:lnTo>
                      <a:lnTo>
                        <a:pt x="16" y="20"/>
                      </a:lnTo>
                      <a:lnTo>
                        <a:pt x="15" y="20"/>
                      </a:lnTo>
                      <a:lnTo>
                        <a:pt x="15" y="21"/>
                      </a:lnTo>
                      <a:lnTo>
                        <a:pt x="16" y="22"/>
                      </a:lnTo>
                      <a:lnTo>
                        <a:pt x="16" y="23"/>
                      </a:lnTo>
                      <a:lnTo>
                        <a:pt x="17" y="23"/>
                      </a:lnTo>
                      <a:lnTo>
                        <a:pt x="17" y="22"/>
                      </a:lnTo>
                      <a:lnTo>
                        <a:pt x="20" y="20"/>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02" name="Freeform 235"/>
                <p:cNvSpPr>
                  <a:spLocks/>
                </p:cNvSpPr>
                <p:nvPr/>
              </p:nvSpPr>
              <p:spPr bwMode="auto">
                <a:xfrm>
                  <a:off x="862" y="3288"/>
                  <a:ext cx="36" cy="16"/>
                </a:xfrm>
                <a:custGeom>
                  <a:avLst/>
                  <a:gdLst>
                    <a:gd name="T0" fmla="*/ 33 w 36"/>
                    <a:gd name="T1" fmla="*/ 0 h 16"/>
                    <a:gd name="T2" fmla="*/ 31 w 36"/>
                    <a:gd name="T3" fmla="*/ 2 h 16"/>
                    <a:gd name="T4" fmla="*/ 30 w 36"/>
                    <a:gd name="T5" fmla="*/ 4 h 16"/>
                    <a:gd name="T6" fmla="*/ 28 w 36"/>
                    <a:gd name="T7" fmla="*/ 6 h 16"/>
                    <a:gd name="T8" fmla="*/ 26 w 36"/>
                    <a:gd name="T9" fmla="*/ 8 h 16"/>
                    <a:gd name="T10" fmla="*/ 25 w 36"/>
                    <a:gd name="T11" fmla="*/ 9 h 16"/>
                    <a:gd name="T12" fmla="*/ 23 w 36"/>
                    <a:gd name="T13" fmla="*/ 11 h 16"/>
                    <a:gd name="T14" fmla="*/ 21 w 36"/>
                    <a:gd name="T15" fmla="*/ 12 h 16"/>
                    <a:gd name="T16" fmla="*/ 18 w 36"/>
                    <a:gd name="T17" fmla="*/ 13 h 16"/>
                    <a:gd name="T18" fmla="*/ 16 w 36"/>
                    <a:gd name="T19" fmla="*/ 13 h 16"/>
                    <a:gd name="T20" fmla="*/ 13 w 36"/>
                    <a:gd name="T21" fmla="*/ 12 h 16"/>
                    <a:gd name="T22" fmla="*/ 12 w 36"/>
                    <a:gd name="T23" fmla="*/ 11 h 16"/>
                    <a:gd name="T24" fmla="*/ 10 w 36"/>
                    <a:gd name="T25" fmla="*/ 10 h 16"/>
                    <a:gd name="T26" fmla="*/ 8 w 36"/>
                    <a:gd name="T27" fmla="*/ 8 h 16"/>
                    <a:gd name="T28" fmla="*/ 6 w 36"/>
                    <a:gd name="T29" fmla="*/ 7 h 16"/>
                    <a:gd name="T30" fmla="*/ 5 w 36"/>
                    <a:gd name="T31" fmla="*/ 5 h 16"/>
                    <a:gd name="T32" fmla="*/ 2 w 36"/>
                    <a:gd name="T33" fmla="*/ 4 h 16"/>
                    <a:gd name="T34" fmla="*/ 2 w 36"/>
                    <a:gd name="T35" fmla="*/ 4 h 16"/>
                    <a:gd name="T36" fmla="*/ 2 w 36"/>
                    <a:gd name="T37" fmla="*/ 4 h 16"/>
                    <a:gd name="T38" fmla="*/ 1 w 36"/>
                    <a:gd name="T39" fmla="*/ 4 h 16"/>
                    <a:gd name="T40" fmla="*/ 1 w 36"/>
                    <a:gd name="T41" fmla="*/ 4 h 16"/>
                    <a:gd name="T42" fmla="*/ 0 w 36"/>
                    <a:gd name="T43" fmla="*/ 4 h 16"/>
                    <a:gd name="T44" fmla="*/ 0 w 36"/>
                    <a:gd name="T45" fmla="*/ 5 h 16"/>
                    <a:gd name="T46" fmla="*/ 0 w 36"/>
                    <a:gd name="T47" fmla="*/ 5 h 16"/>
                    <a:gd name="T48" fmla="*/ 1 w 36"/>
                    <a:gd name="T49" fmla="*/ 6 h 16"/>
                    <a:gd name="T50" fmla="*/ 3 w 36"/>
                    <a:gd name="T51" fmla="*/ 8 h 16"/>
                    <a:gd name="T52" fmla="*/ 5 w 36"/>
                    <a:gd name="T53" fmla="*/ 10 h 16"/>
                    <a:gd name="T54" fmla="*/ 8 w 36"/>
                    <a:gd name="T55" fmla="*/ 11 h 16"/>
                    <a:gd name="T56" fmla="*/ 10 w 36"/>
                    <a:gd name="T57" fmla="*/ 13 h 16"/>
                    <a:gd name="T58" fmla="*/ 12 w 36"/>
                    <a:gd name="T59" fmla="*/ 15 h 16"/>
                    <a:gd name="T60" fmla="*/ 16 w 36"/>
                    <a:gd name="T61" fmla="*/ 15 h 16"/>
                    <a:gd name="T62" fmla="*/ 19 w 36"/>
                    <a:gd name="T63" fmla="*/ 15 h 16"/>
                    <a:gd name="T64" fmla="*/ 23 w 36"/>
                    <a:gd name="T65" fmla="*/ 13 h 16"/>
                    <a:gd name="T66" fmla="*/ 26 w 36"/>
                    <a:gd name="T67" fmla="*/ 12 h 16"/>
                    <a:gd name="T68" fmla="*/ 27 w 36"/>
                    <a:gd name="T69" fmla="*/ 11 h 16"/>
                    <a:gd name="T70" fmla="*/ 29 w 36"/>
                    <a:gd name="T71" fmla="*/ 9 h 16"/>
                    <a:gd name="T72" fmla="*/ 30 w 36"/>
                    <a:gd name="T73" fmla="*/ 8 h 16"/>
                    <a:gd name="T74" fmla="*/ 31 w 36"/>
                    <a:gd name="T75" fmla="*/ 7 h 16"/>
                    <a:gd name="T76" fmla="*/ 33 w 36"/>
                    <a:gd name="T77" fmla="*/ 5 h 16"/>
                    <a:gd name="T78" fmla="*/ 33 w 36"/>
                    <a:gd name="T79" fmla="*/ 4 h 16"/>
                    <a:gd name="T80" fmla="*/ 35 w 36"/>
                    <a:gd name="T81" fmla="*/ 2 h 16"/>
                    <a:gd name="T82" fmla="*/ 35 w 36"/>
                    <a:gd name="T83" fmla="*/ 1 h 16"/>
                    <a:gd name="T84" fmla="*/ 35 w 36"/>
                    <a:gd name="T85" fmla="*/ 1 h 16"/>
                    <a:gd name="T86" fmla="*/ 35 w 36"/>
                    <a:gd name="T87" fmla="*/ 0 h 16"/>
                    <a:gd name="T88" fmla="*/ 34 w 36"/>
                    <a:gd name="T89" fmla="*/ 0 h 16"/>
                    <a:gd name="T90" fmla="*/ 33 w 36"/>
                    <a:gd name="T91" fmla="*/ 0 h 16"/>
                    <a:gd name="T92" fmla="*/ 33 w 36"/>
                    <a:gd name="T93" fmla="*/ 0 h 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6"/>
                    <a:gd name="T142" fmla="*/ 0 h 16"/>
                    <a:gd name="T143" fmla="*/ 36 w 36"/>
                    <a:gd name="T144" fmla="*/ 16 h 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6" h="16">
                      <a:moveTo>
                        <a:pt x="33" y="0"/>
                      </a:moveTo>
                      <a:lnTo>
                        <a:pt x="31" y="2"/>
                      </a:lnTo>
                      <a:lnTo>
                        <a:pt x="30" y="4"/>
                      </a:lnTo>
                      <a:lnTo>
                        <a:pt x="28" y="6"/>
                      </a:lnTo>
                      <a:lnTo>
                        <a:pt x="26" y="8"/>
                      </a:lnTo>
                      <a:lnTo>
                        <a:pt x="25" y="9"/>
                      </a:lnTo>
                      <a:lnTo>
                        <a:pt x="23" y="11"/>
                      </a:lnTo>
                      <a:lnTo>
                        <a:pt x="21" y="12"/>
                      </a:lnTo>
                      <a:lnTo>
                        <a:pt x="18" y="13"/>
                      </a:lnTo>
                      <a:lnTo>
                        <a:pt x="16" y="13"/>
                      </a:lnTo>
                      <a:lnTo>
                        <a:pt x="13" y="12"/>
                      </a:lnTo>
                      <a:lnTo>
                        <a:pt x="12" y="11"/>
                      </a:lnTo>
                      <a:lnTo>
                        <a:pt x="10" y="10"/>
                      </a:lnTo>
                      <a:lnTo>
                        <a:pt x="8" y="8"/>
                      </a:lnTo>
                      <a:lnTo>
                        <a:pt x="6" y="7"/>
                      </a:lnTo>
                      <a:lnTo>
                        <a:pt x="5" y="5"/>
                      </a:lnTo>
                      <a:lnTo>
                        <a:pt x="2" y="4"/>
                      </a:lnTo>
                      <a:lnTo>
                        <a:pt x="1" y="4"/>
                      </a:lnTo>
                      <a:lnTo>
                        <a:pt x="0" y="4"/>
                      </a:lnTo>
                      <a:lnTo>
                        <a:pt x="0" y="5"/>
                      </a:lnTo>
                      <a:lnTo>
                        <a:pt x="1" y="6"/>
                      </a:lnTo>
                      <a:lnTo>
                        <a:pt x="3" y="8"/>
                      </a:lnTo>
                      <a:lnTo>
                        <a:pt x="5" y="10"/>
                      </a:lnTo>
                      <a:lnTo>
                        <a:pt x="8" y="11"/>
                      </a:lnTo>
                      <a:lnTo>
                        <a:pt x="10" y="13"/>
                      </a:lnTo>
                      <a:lnTo>
                        <a:pt x="12" y="15"/>
                      </a:lnTo>
                      <a:lnTo>
                        <a:pt x="16" y="15"/>
                      </a:lnTo>
                      <a:lnTo>
                        <a:pt x="19" y="15"/>
                      </a:lnTo>
                      <a:lnTo>
                        <a:pt x="23" y="13"/>
                      </a:lnTo>
                      <a:lnTo>
                        <a:pt x="26" y="12"/>
                      </a:lnTo>
                      <a:lnTo>
                        <a:pt x="27" y="11"/>
                      </a:lnTo>
                      <a:lnTo>
                        <a:pt x="29" y="9"/>
                      </a:lnTo>
                      <a:lnTo>
                        <a:pt x="30" y="8"/>
                      </a:lnTo>
                      <a:lnTo>
                        <a:pt x="31" y="7"/>
                      </a:lnTo>
                      <a:lnTo>
                        <a:pt x="33" y="5"/>
                      </a:lnTo>
                      <a:lnTo>
                        <a:pt x="33" y="4"/>
                      </a:lnTo>
                      <a:lnTo>
                        <a:pt x="35" y="2"/>
                      </a:lnTo>
                      <a:lnTo>
                        <a:pt x="35" y="1"/>
                      </a:lnTo>
                      <a:lnTo>
                        <a:pt x="35" y="0"/>
                      </a:lnTo>
                      <a:lnTo>
                        <a:pt x="34" y="0"/>
                      </a:lnTo>
                      <a:lnTo>
                        <a:pt x="33" y="0"/>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03" name="Freeform 236"/>
                <p:cNvSpPr>
                  <a:spLocks/>
                </p:cNvSpPr>
                <p:nvPr/>
              </p:nvSpPr>
              <p:spPr bwMode="auto">
                <a:xfrm>
                  <a:off x="865" y="3279"/>
                  <a:ext cx="69" cy="59"/>
                </a:xfrm>
                <a:custGeom>
                  <a:avLst/>
                  <a:gdLst>
                    <a:gd name="T0" fmla="*/ 65 w 69"/>
                    <a:gd name="T1" fmla="*/ 54 h 59"/>
                    <a:gd name="T2" fmla="*/ 65 w 69"/>
                    <a:gd name="T3" fmla="*/ 54 h 59"/>
                    <a:gd name="T4" fmla="*/ 63 w 69"/>
                    <a:gd name="T5" fmla="*/ 54 h 59"/>
                    <a:gd name="T6" fmla="*/ 60 w 69"/>
                    <a:gd name="T7" fmla="*/ 49 h 59"/>
                    <a:gd name="T8" fmla="*/ 57 w 69"/>
                    <a:gd name="T9" fmla="*/ 44 h 59"/>
                    <a:gd name="T10" fmla="*/ 51 w 69"/>
                    <a:gd name="T11" fmla="*/ 42 h 59"/>
                    <a:gd name="T12" fmla="*/ 50 w 69"/>
                    <a:gd name="T13" fmla="*/ 41 h 59"/>
                    <a:gd name="T14" fmla="*/ 47 w 69"/>
                    <a:gd name="T15" fmla="*/ 44 h 59"/>
                    <a:gd name="T16" fmla="*/ 45 w 69"/>
                    <a:gd name="T17" fmla="*/ 45 h 59"/>
                    <a:gd name="T18" fmla="*/ 44 w 69"/>
                    <a:gd name="T19" fmla="*/ 46 h 59"/>
                    <a:gd name="T20" fmla="*/ 37 w 69"/>
                    <a:gd name="T21" fmla="*/ 39 h 59"/>
                    <a:gd name="T22" fmla="*/ 28 w 69"/>
                    <a:gd name="T23" fmla="*/ 28 h 59"/>
                    <a:gd name="T24" fmla="*/ 20 w 69"/>
                    <a:gd name="T25" fmla="*/ 17 h 59"/>
                    <a:gd name="T26" fmla="*/ 18 w 69"/>
                    <a:gd name="T27" fmla="*/ 10 h 59"/>
                    <a:gd name="T28" fmla="*/ 17 w 69"/>
                    <a:gd name="T29" fmla="*/ 3 h 59"/>
                    <a:gd name="T30" fmla="*/ 7 w 69"/>
                    <a:gd name="T31" fmla="*/ 0 h 59"/>
                    <a:gd name="T32" fmla="*/ 4 w 69"/>
                    <a:gd name="T33" fmla="*/ 2 h 59"/>
                    <a:gd name="T34" fmla="*/ 3 w 69"/>
                    <a:gd name="T35" fmla="*/ 3 h 59"/>
                    <a:gd name="T36" fmla="*/ 1 w 69"/>
                    <a:gd name="T37" fmla="*/ 6 h 59"/>
                    <a:gd name="T38" fmla="*/ 1 w 69"/>
                    <a:gd name="T39" fmla="*/ 7 h 59"/>
                    <a:gd name="T40" fmla="*/ 3 w 69"/>
                    <a:gd name="T41" fmla="*/ 8 h 59"/>
                    <a:gd name="T42" fmla="*/ 4 w 69"/>
                    <a:gd name="T43" fmla="*/ 7 h 59"/>
                    <a:gd name="T44" fmla="*/ 9 w 69"/>
                    <a:gd name="T45" fmla="*/ 5 h 59"/>
                    <a:gd name="T46" fmla="*/ 11 w 69"/>
                    <a:gd name="T47" fmla="*/ 3 h 59"/>
                    <a:gd name="T48" fmla="*/ 14 w 69"/>
                    <a:gd name="T49" fmla="*/ 6 h 59"/>
                    <a:gd name="T50" fmla="*/ 14 w 69"/>
                    <a:gd name="T51" fmla="*/ 7 h 59"/>
                    <a:gd name="T52" fmla="*/ 15 w 69"/>
                    <a:gd name="T53" fmla="*/ 9 h 59"/>
                    <a:gd name="T54" fmla="*/ 15 w 69"/>
                    <a:gd name="T55" fmla="*/ 9 h 59"/>
                    <a:gd name="T56" fmla="*/ 15 w 69"/>
                    <a:gd name="T57" fmla="*/ 13 h 59"/>
                    <a:gd name="T58" fmla="*/ 16 w 69"/>
                    <a:gd name="T59" fmla="*/ 16 h 59"/>
                    <a:gd name="T60" fmla="*/ 20 w 69"/>
                    <a:gd name="T61" fmla="*/ 24 h 59"/>
                    <a:gd name="T62" fmla="*/ 28 w 69"/>
                    <a:gd name="T63" fmla="*/ 33 h 59"/>
                    <a:gd name="T64" fmla="*/ 34 w 69"/>
                    <a:gd name="T65" fmla="*/ 40 h 59"/>
                    <a:gd name="T66" fmla="*/ 38 w 69"/>
                    <a:gd name="T67" fmla="*/ 44 h 59"/>
                    <a:gd name="T68" fmla="*/ 43 w 69"/>
                    <a:gd name="T69" fmla="*/ 49 h 59"/>
                    <a:gd name="T70" fmla="*/ 44 w 69"/>
                    <a:gd name="T71" fmla="*/ 49 h 59"/>
                    <a:gd name="T72" fmla="*/ 47 w 69"/>
                    <a:gd name="T73" fmla="*/ 50 h 59"/>
                    <a:gd name="T74" fmla="*/ 48 w 69"/>
                    <a:gd name="T75" fmla="*/ 49 h 59"/>
                    <a:gd name="T76" fmla="*/ 50 w 69"/>
                    <a:gd name="T77" fmla="*/ 46 h 59"/>
                    <a:gd name="T78" fmla="*/ 50 w 69"/>
                    <a:gd name="T79" fmla="*/ 46 h 59"/>
                    <a:gd name="T80" fmla="*/ 51 w 69"/>
                    <a:gd name="T81" fmla="*/ 44 h 59"/>
                    <a:gd name="T82" fmla="*/ 50 w 69"/>
                    <a:gd name="T83" fmla="*/ 45 h 59"/>
                    <a:gd name="T84" fmla="*/ 53 w 69"/>
                    <a:gd name="T85" fmla="*/ 46 h 59"/>
                    <a:gd name="T86" fmla="*/ 56 w 69"/>
                    <a:gd name="T87" fmla="*/ 48 h 59"/>
                    <a:gd name="T88" fmla="*/ 57 w 69"/>
                    <a:gd name="T89" fmla="*/ 49 h 59"/>
                    <a:gd name="T90" fmla="*/ 58 w 69"/>
                    <a:gd name="T91" fmla="*/ 51 h 59"/>
                    <a:gd name="T92" fmla="*/ 59 w 69"/>
                    <a:gd name="T93" fmla="*/ 54 h 59"/>
                    <a:gd name="T94" fmla="*/ 62 w 69"/>
                    <a:gd name="T95" fmla="*/ 57 h 59"/>
                    <a:gd name="T96" fmla="*/ 64 w 69"/>
                    <a:gd name="T97" fmla="*/ 58 h 59"/>
                    <a:gd name="T98" fmla="*/ 66 w 69"/>
                    <a:gd name="T99" fmla="*/ 57 h 59"/>
                    <a:gd name="T100" fmla="*/ 68 w 69"/>
                    <a:gd name="T101" fmla="*/ 55 h 59"/>
                    <a:gd name="T102" fmla="*/ 68 w 69"/>
                    <a:gd name="T103" fmla="*/ 53 h 59"/>
                    <a:gd name="T104" fmla="*/ 65 w 69"/>
                    <a:gd name="T105" fmla="*/ 53 h 59"/>
                    <a:gd name="T106" fmla="*/ 66 w 69"/>
                    <a:gd name="T107" fmla="*/ 51 h 59"/>
                    <a:gd name="T108" fmla="*/ 67 w 69"/>
                    <a:gd name="T109" fmla="*/ 49 h 59"/>
                    <a:gd name="T110" fmla="*/ 66 w 69"/>
                    <a:gd name="T111" fmla="*/ 48 h 59"/>
                    <a:gd name="T112" fmla="*/ 65 w 69"/>
                    <a:gd name="T113" fmla="*/ 48 h 59"/>
                    <a:gd name="T114" fmla="*/ 65 w 69"/>
                    <a:gd name="T115" fmla="*/ 49 h 59"/>
                    <a:gd name="T116" fmla="*/ 65 w 69"/>
                    <a:gd name="T117" fmla="*/ 51 h 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
                    <a:gd name="T178" fmla="*/ 0 h 59"/>
                    <a:gd name="T179" fmla="*/ 69 w 69"/>
                    <a:gd name="T180" fmla="*/ 59 h 5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 h="59">
                      <a:moveTo>
                        <a:pt x="65" y="51"/>
                      </a:moveTo>
                      <a:lnTo>
                        <a:pt x="64" y="49"/>
                      </a:lnTo>
                      <a:lnTo>
                        <a:pt x="65" y="54"/>
                      </a:lnTo>
                      <a:lnTo>
                        <a:pt x="65" y="53"/>
                      </a:lnTo>
                      <a:lnTo>
                        <a:pt x="64" y="55"/>
                      </a:lnTo>
                      <a:lnTo>
                        <a:pt x="65" y="54"/>
                      </a:lnTo>
                      <a:lnTo>
                        <a:pt x="63" y="55"/>
                      </a:lnTo>
                      <a:lnTo>
                        <a:pt x="65" y="55"/>
                      </a:lnTo>
                      <a:lnTo>
                        <a:pt x="63" y="54"/>
                      </a:lnTo>
                      <a:lnTo>
                        <a:pt x="62" y="52"/>
                      </a:lnTo>
                      <a:lnTo>
                        <a:pt x="61" y="50"/>
                      </a:lnTo>
                      <a:lnTo>
                        <a:pt x="60" y="49"/>
                      </a:lnTo>
                      <a:lnTo>
                        <a:pt x="59" y="47"/>
                      </a:lnTo>
                      <a:lnTo>
                        <a:pt x="58" y="45"/>
                      </a:lnTo>
                      <a:lnTo>
                        <a:pt x="57" y="44"/>
                      </a:lnTo>
                      <a:lnTo>
                        <a:pt x="55" y="44"/>
                      </a:lnTo>
                      <a:lnTo>
                        <a:pt x="53" y="43"/>
                      </a:lnTo>
                      <a:lnTo>
                        <a:pt x="51" y="42"/>
                      </a:lnTo>
                      <a:lnTo>
                        <a:pt x="51" y="41"/>
                      </a:lnTo>
                      <a:lnTo>
                        <a:pt x="50" y="41"/>
                      </a:lnTo>
                      <a:lnTo>
                        <a:pt x="50" y="42"/>
                      </a:lnTo>
                      <a:lnTo>
                        <a:pt x="47" y="43"/>
                      </a:lnTo>
                      <a:lnTo>
                        <a:pt x="47" y="44"/>
                      </a:lnTo>
                      <a:lnTo>
                        <a:pt x="46" y="44"/>
                      </a:lnTo>
                      <a:lnTo>
                        <a:pt x="45" y="45"/>
                      </a:lnTo>
                      <a:lnTo>
                        <a:pt x="44" y="48"/>
                      </a:lnTo>
                      <a:lnTo>
                        <a:pt x="46" y="47"/>
                      </a:lnTo>
                      <a:lnTo>
                        <a:pt x="44" y="46"/>
                      </a:lnTo>
                      <a:lnTo>
                        <a:pt x="45" y="46"/>
                      </a:lnTo>
                      <a:lnTo>
                        <a:pt x="41" y="42"/>
                      </a:lnTo>
                      <a:lnTo>
                        <a:pt x="37" y="39"/>
                      </a:lnTo>
                      <a:lnTo>
                        <a:pt x="35" y="36"/>
                      </a:lnTo>
                      <a:lnTo>
                        <a:pt x="31" y="32"/>
                      </a:lnTo>
                      <a:lnTo>
                        <a:pt x="28" y="28"/>
                      </a:lnTo>
                      <a:lnTo>
                        <a:pt x="25" y="25"/>
                      </a:lnTo>
                      <a:lnTo>
                        <a:pt x="23" y="21"/>
                      </a:lnTo>
                      <a:lnTo>
                        <a:pt x="20" y="17"/>
                      </a:lnTo>
                      <a:lnTo>
                        <a:pt x="17" y="13"/>
                      </a:lnTo>
                      <a:lnTo>
                        <a:pt x="18" y="9"/>
                      </a:lnTo>
                      <a:lnTo>
                        <a:pt x="18" y="10"/>
                      </a:lnTo>
                      <a:lnTo>
                        <a:pt x="18" y="6"/>
                      </a:lnTo>
                      <a:lnTo>
                        <a:pt x="17" y="3"/>
                      </a:lnTo>
                      <a:lnTo>
                        <a:pt x="12" y="0"/>
                      </a:lnTo>
                      <a:lnTo>
                        <a:pt x="11" y="0"/>
                      </a:lnTo>
                      <a:lnTo>
                        <a:pt x="7" y="0"/>
                      </a:lnTo>
                      <a:lnTo>
                        <a:pt x="6" y="0"/>
                      </a:lnTo>
                      <a:lnTo>
                        <a:pt x="5" y="1"/>
                      </a:lnTo>
                      <a:lnTo>
                        <a:pt x="4" y="2"/>
                      </a:lnTo>
                      <a:lnTo>
                        <a:pt x="3" y="2"/>
                      </a:lnTo>
                      <a:lnTo>
                        <a:pt x="3" y="3"/>
                      </a:lnTo>
                      <a:lnTo>
                        <a:pt x="2" y="4"/>
                      </a:lnTo>
                      <a:lnTo>
                        <a:pt x="1" y="5"/>
                      </a:lnTo>
                      <a:lnTo>
                        <a:pt x="1" y="6"/>
                      </a:lnTo>
                      <a:lnTo>
                        <a:pt x="0" y="6"/>
                      </a:lnTo>
                      <a:lnTo>
                        <a:pt x="0" y="7"/>
                      </a:lnTo>
                      <a:lnTo>
                        <a:pt x="1" y="7"/>
                      </a:lnTo>
                      <a:lnTo>
                        <a:pt x="1" y="8"/>
                      </a:lnTo>
                      <a:lnTo>
                        <a:pt x="2" y="8"/>
                      </a:lnTo>
                      <a:lnTo>
                        <a:pt x="3" y="8"/>
                      </a:lnTo>
                      <a:lnTo>
                        <a:pt x="3" y="7"/>
                      </a:lnTo>
                      <a:lnTo>
                        <a:pt x="4" y="7"/>
                      </a:lnTo>
                      <a:lnTo>
                        <a:pt x="5" y="7"/>
                      </a:lnTo>
                      <a:lnTo>
                        <a:pt x="7" y="6"/>
                      </a:lnTo>
                      <a:lnTo>
                        <a:pt x="9" y="5"/>
                      </a:lnTo>
                      <a:lnTo>
                        <a:pt x="11" y="3"/>
                      </a:lnTo>
                      <a:lnTo>
                        <a:pt x="10" y="3"/>
                      </a:lnTo>
                      <a:lnTo>
                        <a:pt x="11" y="3"/>
                      </a:lnTo>
                      <a:lnTo>
                        <a:pt x="12" y="4"/>
                      </a:lnTo>
                      <a:lnTo>
                        <a:pt x="13" y="5"/>
                      </a:lnTo>
                      <a:lnTo>
                        <a:pt x="14" y="6"/>
                      </a:lnTo>
                      <a:lnTo>
                        <a:pt x="14" y="5"/>
                      </a:lnTo>
                      <a:lnTo>
                        <a:pt x="14" y="6"/>
                      </a:lnTo>
                      <a:lnTo>
                        <a:pt x="14" y="7"/>
                      </a:lnTo>
                      <a:lnTo>
                        <a:pt x="15" y="7"/>
                      </a:lnTo>
                      <a:lnTo>
                        <a:pt x="15" y="8"/>
                      </a:lnTo>
                      <a:lnTo>
                        <a:pt x="15" y="9"/>
                      </a:lnTo>
                      <a:lnTo>
                        <a:pt x="15" y="10"/>
                      </a:lnTo>
                      <a:lnTo>
                        <a:pt x="15" y="9"/>
                      </a:lnTo>
                      <a:lnTo>
                        <a:pt x="15" y="10"/>
                      </a:lnTo>
                      <a:lnTo>
                        <a:pt x="15" y="12"/>
                      </a:lnTo>
                      <a:lnTo>
                        <a:pt x="15" y="13"/>
                      </a:lnTo>
                      <a:lnTo>
                        <a:pt x="15" y="15"/>
                      </a:lnTo>
                      <a:lnTo>
                        <a:pt x="16" y="16"/>
                      </a:lnTo>
                      <a:lnTo>
                        <a:pt x="17" y="19"/>
                      </a:lnTo>
                      <a:lnTo>
                        <a:pt x="18" y="20"/>
                      </a:lnTo>
                      <a:lnTo>
                        <a:pt x="20" y="24"/>
                      </a:lnTo>
                      <a:lnTo>
                        <a:pt x="23" y="26"/>
                      </a:lnTo>
                      <a:lnTo>
                        <a:pt x="24" y="30"/>
                      </a:lnTo>
                      <a:lnTo>
                        <a:pt x="28" y="33"/>
                      </a:lnTo>
                      <a:lnTo>
                        <a:pt x="31" y="36"/>
                      </a:lnTo>
                      <a:lnTo>
                        <a:pt x="32" y="38"/>
                      </a:lnTo>
                      <a:lnTo>
                        <a:pt x="34" y="40"/>
                      </a:lnTo>
                      <a:lnTo>
                        <a:pt x="35" y="41"/>
                      </a:lnTo>
                      <a:lnTo>
                        <a:pt x="37" y="43"/>
                      </a:lnTo>
                      <a:lnTo>
                        <a:pt x="38" y="44"/>
                      </a:lnTo>
                      <a:lnTo>
                        <a:pt x="40" y="46"/>
                      </a:lnTo>
                      <a:lnTo>
                        <a:pt x="42" y="49"/>
                      </a:lnTo>
                      <a:lnTo>
                        <a:pt x="43" y="49"/>
                      </a:lnTo>
                      <a:lnTo>
                        <a:pt x="44" y="49"/>
                      </a:lnTo>
                      <a:lnTo>
                        <a:pt x="45" y="50"/>
                      </a:lnTo>
                      <a:lnTo>
                        <a:pt x="46" y="50"/>
                      </a:lnTo>
                      <a:lnTo>
                        <a:pt x="47" y="50"/>
                      </a:lnTo>
                      <a:lnTo>
                        <a:pt x="47" y="49"/>
                      </a:lnTo>
                      <a:lnTo>
                        <a:pt x="48" y="49"/>
                      </a:lnTo>
                      <a:lnTo>
                        <a:pt x="48" y="48"/>
                      </a:lnTo>
                      <a:lnTo>
                        <a:pt x="49" y="47"/>
                      </a:lnTo>
                      <a:lnTo>
                        <a:pt x="50" y="46"/>
                      </a:lnTo>
                      <a:lnTo>
                        <a:pt x="51" y="45"/>
                      </a:lnTo>
                      <a:lnTo>
                        <a:pt x="50" y="45"/>
                      </a:lnTo>
                      <a:lnTo>
                        <a:pt x="50" y="46"/>
                      </a:lnTo>
                      <a:lnTo>
                        <a:pt x="50" y="45"/>
                      </a:lnTo>
                      <a:lnTo>
                        <a:pt x="51" y="45"/>
                      </a:lnTo>
                      <a:lnTo>
                        <a:pt x="51" y="44"/>
                      </a:lnTo>
                      <a:lnTo>
                        <a:pt x="50" y="44"/>
                      </a:lnTo>
                      <a:lnTo>
                        <a:pt x="50" y="45"/>
                      </a:lnTo>
                      <a:lnTo>
                        <a:pt x="51" y="45"/>
                      </a:lnTo>
                      <a:lnTo>
                        <a:pt x="51" y="46"/>
                      </a:lnTo>
                      <a:lnTo>
                        <a:pt x="53" y="46"/>
                      </a:lnTo>
                      <a:lnTo>
                        <a:pt x="55" y="47"/>
                      </a:lnTo>
                      <a:lnTo>
                        <a:pt x="55" y="48"/>
                      </a:lnTo>
                      <a:lnTo>
                        <a:pt x="56" y="48"/>
                      </a:lnTo>
                      <a:lnTo>
                        <a:pt x="56" y="49"/>
                      </a:lnTo>
                      <a:lnTo>
                        <a:pt x="57" y="49"/>
                      </a:lnTo>
                      <a:lnTo>
                        <a:pt x="58" y="49"/>
                      </a:lnTo>
                      <a:lnTo>
                        <a:pt x="58" y="50"/>
                      </a:lnTo>
                      <a:lnTo>
                        <a:pt x="58" y="51"/>
                      </a:lnTo>
                      <a:lnTo>
                        <a:pt x="58" y="52"/>
                      </a:lnTo>
                      <a:lnTo>
                        <a:pt x="59" y="54"/>
                      </a:lnTo>
                      <a:lnTo>
                        <a:pt x="60" y="55"/>
                      </a:lnTo>
                      <a:lnTo>
                        <a:pt x="61" y="57"/>
                      </a:lnTo>
                      <a:lnTo>
                        <a:pt x="62" y="57"/>
                      </a:lnTo>
                      <a:lnTo>
                        <a:pt x="62" y="58"/>
                      </a:lnTo>
                      <a:lnTo>
                        <a:pt x="63" y="58"/>
                      </a:lnTo>
                      <a:lnTo>
                        <a:pt x="64" y="58"/>
                      </a:lnTo>
                      <a:lnTo>
                        <a:pt x="65" y="58"/>
                      </a:lnTo>
                      <a:lnTo>
                        <a:pt x="65" y="57"/>
                      </a:lnTo>
                      <a:lnTo>
                        <a:pt x="66" y="57"/>
                      </a:lnTo>
                      <a:lnTo>
                        <a:pt x="66" y="56"/>
                      </a:lnTo>
                      <a:lnTo>
                        <a:pt x="67" y="56"/>
                      </a:lnTo>
                      <a:lnTo>
                        <a:pt x="68" y="55"/>
                      </a:lnTo>
                      <a:lnTo>
                        <a:pt x="68" y="54"/>
                      </a:lnTo>
                      <a:lnTo>
                        <a:pt x="68" y="53"/>
                      </a:lnTo>
                      <a:lnTo>
                        <a:pt x="67" y="53"/>
                      </a:lnTo>
                      <a:lnTo>
                        <a:pt x="66" y="53"/>
                      </a:lnTo>
                      <a:lnTo>
                        <a:pt x="65" y="53"/>
                      </a:lnTo>
                      <a:lnTo>
                        <a:pt x="65" y="52"/>
                      </a:lnTo>
                      <a:lnTo>
                        <a:pt x="66" y="52"/>
                      </a:lnTo>
                      <a:lnTo>
                        <a:pt x="66" y="51"/>
                      </a:lnTo>
                      <a:lnTo>
                        <a:pt x="66" y="50"/>
                      </a:lnTo>
                      <a:lnTo>
                        <a:pt x="67" y="50"/>
                      </a:lnTo>
                      <a:lnTo>
                        <a:pt x="67" y="49"/>
                      </a:lnTo>
                      <a:lnTo>
                        <a:pt x="67" y="48"/>
                      </a:lnTo>
                      <a:lnTo>
                        <a:pt x="66" y="48"/>
                      </a:lnTo>
                      <a:lnTo>
                        <a:pt x="66" y="47"/>
                      </a:lnTo>
                      <a:lnTo>
                        <a:pt x="65" y="47"/>
                      </a:lnTo>
                      <a:lnTo>
                        <a:pt x="65" y="48"/>
                      </a:lnTo>
                      <a:lnTo>
                        <a:pt x="64" y="49"/>
                      </a:lnTo>
                      <a:lnTo>
                        <a:pt x="65" y="49"/>
                      </a:lnTo>
                      <a:lnTo>
                        <a:pt x="65" y="50"/>
                      </a:lnTo>
                      <a:lnTo>
                        <a:pt x="65" y="51"/>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04" name="Freeform 237"/>
                <p:cNvSpPr>
                  <a:spLocks/>
                </p:cNvSpPr>
                <p:nvPr/>
              </p:nvSpPr>
              <p:spPr bwMode="auto">
                <a:xfrm>
                  <a:off x="833" y="3303"/>
                  <a:ext cx="52" cy="16"/>
                </a:xfrm>
                <a:custGeom>
                  <a:avLst/>
                  <a:gdLst>
                    <a:gd name="T0" fmla="*/ 48 w 52"/>
                    <a:gd name="T1" fmla="*/ 8 h 16"/>
                    <a:gd name="T2" fmla="*/ 43 w 52"/>
                    <a:gd name="T3" fmla="*/ 10 h 16"/>
                    <a:gd name="T4" fmla="*/ 36 w 52"/>
                    <a:gd name="T5" fmla="*/ 11 h 16"/>
                    <a:gd name="T6" fmla="*/ 29 w 52"/>
                    <a:gd name="T7" fmla="*/ 12 h 16"/>
                    <a:gd name="T8" fmla="*/ 23 w 52"/>
                    <a:gd name="T9" fmla="*/ 12 h 16"/>
                    <a:gd name="T10" fmla="*/ 17 w 52"/>
                    <a:gd name="T11" fmla="*/ 11 h 16"/>
                    <a:gd name="T12" fmla="*/ 11 w 52"/>
                    <a:gd name="T13" fmla="*/ 9 h 16"/>
                    <a:gd name="T14" fmla="*/ 6 w 52"/>
                    <a:gd name="T15" fmla="*/ 5 h 16"/>
                    <a:gd name="T16" fmla="*/ 3 w 52"/>
                    <a:gd name="T17" fmla="*/ 1 h 16"/>
                    <a:gd name="T18" fmla="*/ 3 w 52"/>
                    <a:gd name="T19" fmla="*/ 1 h 16"/>
                    <a:gd name="T20" fmla="*/ 2 w 52"/>
                    <a:gd name="T21" fmla="*/ 0 h 16"/>
                    <a:gd name="T22" fmla="*/ 1 w 52"/>
                    <a:gd name="T23" fmla="*/ 0 h 16"/>
                    <a:gd name="T24" fmla="*/ 0 w 52"/>
                    <a:gd name="T25" fmla="*/ 1 h 16"/>
                    <a:gd name="T26" fmla="*/ 0 w 52"/>
                    <a:gd name="T27" fmla="*/ 1 h 16"/>
                    <a:gd name="T28" fmla="*/ 0 w 52"/>
                    <a:gd name="T29" fmla="*/ 2 h 16"/>
                    <a:gd name="T30" fmla="*/ 2 w 52"/>
                    <a:gd name="T31" fmla="*/ 4 h 16"/>
                    <a:gd name="T32" fmla="*/ 3 w 52"/>
                    <a:gd name="T33" fmla="*/ 5 h 16"/>
                    <a:gd name="T34" fmla="*/ 4 w 52"/>
                    <a:gd name="T35" fmla="*/ 7 h 16"/>
                    <a:gd name="T36" fmla="*/ 5 w 52"/>
                    <a:gd name="T37" fmla="*/ 8 h 16"/>
                    <a:gd name="T38" fmla="*/ 7 w 52"/>
                    <a:gd name="T39" fmla="*/ 10 h 16"/>
                    <a:gd name="T40" fmla="*/ 8 w 52"/>
                    <a:gd name="T41" fmla="*/ 11 h 16"/>
                    <a:gd name="T42" fmla="*/ 10 w 52"/>
                    <a:gd name="T43" fmla="*/ 12 h 16"/>
                    <a:gd name="T44" fmla="*/ 13 w 52"/>
                    <a:gd name="T45" fmla="*/ 13 h 16"/>
                    <a:gd name="T46" fmla="*/ 17 w 52"/>
                    <a:gd name="T47" fmla="*/ 14 h 16"/>
                    <a:gd name="T48" fmla="*/ 22 w 52"/>
                    <a:gd name="T49" fmla="*/ 14 h 16"/>
                    <a:gd name="T50" fmla="*/ 27 w 52"/>
                    <a:gd name="T51" fmla="*/ 15 h 16"/>
                    <a:gd name="T52" fmla="*/ 32 w 52"/>
                    <a:gd name="T53" fmla="*/ 14 h 16"/>
                    <a:gd name="T54" fmla="*/ 37 w 52"/>
                    <a:gd name="T55" fmla="*/ 14 h 16"/>
                    <a:gd name="T56" fmla="*/ 42 w 52"/>
                    <a:gd name="T57" fmla="*/ 13 h 16"/>
                    <a:gd name="T58" fmla="*/ 46 w 52"/>
                    <a:gd name="T59" fmla="*/ 12 h 16"/>
                    <a:gd name="T60" fmla="*/ 50 w 52"/>
                    <a:gd name="T61" fmla="*/ 10 h 16"/>
                    <a:gd name="T62" fmla="*/ 51 w 52"/>
                    <a:gd name="T63" fmla="*/ 10 h 16"/>
                    <a:gd name="T64" fmla="*/ 51 w 52"/>
                    <a:gd name="T65" fmla="*/ 10 h 16"/>
                    <a:gd name="T66" fmla="*/ 51 w 52"/>
                    <a:gd name="T67" fmla="*/ 9 h 16"/>
                    <a:gd name="T68" fmla="*/ 51 w 52"/>
                    <a:gd name="T69" fmla="*/ 8 h 16"/>
                    <a:gd name="T70" fmla="*/ 50 w 52"/>
                    <a:gd name="T71" fmla="*/ 8 h 16"/>
                    <a:gd name="T72" fmla="*/ 50 w 52"/>
                    <a:gd name="T73" fmla="*/ 8 h 16"/>
                    <a:gd name="T74" fmla="*/ 49 w 52"/>
                    <a:gd name="T75" fmla="*/ 8 h 16"/>
                    <a:gd name="T76" fmla="*/ 48 w 52"/>
                    <a:gd name="T77" fmla="*/ 8 h 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16"/>
                    <a:gd name="T119" fmla="*/ 52 w 52"/>
                    <a:gd name="T120" fmla="*/ 16 h 1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16">
                      <a:moveTo>
                        <a:pt x="48" y="8"/>
                      </a:moveTo>
                      <a:lnTo>
                        <a:pt x="43" y="10"/>
                      </a:lnTo>
                      <a:lnTo>
                        <a:pt x="36" y="11"/>
                      </a:lnTo>
                      <a:lnTo>
                        <a:pt x="29" y="12"/>
                      </a:lnTo>
                      <a:lnTo>
                        <a:pt x="23" y="12"/>
                      </a:lnTo>
                      <a:lnTo>
                        <a:pt x="17" y="11"/>
                      </a:lnTo>
                      <a:lnTo>
                        <a:pt x="11" y="9"/>
                      </a:lnTo>
                      <a:lnTo>
                        <a:pt x="6" y="5"/>
                      </a:lnTo>
                      <a:lnTo>
                        <a:pt x="3" y="1"/>
                      </a:lnTo>
                      <a:lnTo>
                        <a:pt x="2" y="0"/>
                      </a:lnTo>
                      <a:lnTo>
                        <a:pt x="1" y="0"/>
                      </a:lnTo>
                      <a:lnTo>
                        <a:pt x="0" y="1"/>
                      </a:lnTo>
                      <a:lnTo>
                        <a:pt x="0" y="2"/>
                      </a:lnTo>
                      <a:lnTo>
                        <a:pt x="2" y="4"/>
                      </a:lnTo>
                      <a:lnTo>
                        <a:pt x="3" y="5"/>
                      </a:lnTo>
                      <a:lnTo>
                        <a:pt x="4" y="7"/>
                      </a:lnTo>
                      <a:lnTo>
                        <a:pt x="5" y="8"/>
                      </a:lnTo>
                      <a:lnTo>
                        <a:pt x="7" y="10"/>
                      </a:lnTo>
                      <a:lnTo>
                        <a:pt x="8" y="11"/>
                      </a:lnTo>
                      <a:lnTo>
                        <a:pt x="10" y="12"/>
                      </a:lnTo>
                      <a:lnTo>
                        <a:pt x="13" y="13"/>
                      </a:lnTo>
                      <a:lnTo>
                        <a:pt x="17" y="14"/>
                      </a:lnTo>
                      <a:lnTo>
                        <a:pt x="22" y="14"/>
                      </a:lnTo>
                      <a:lnTo>
                        <a:pt x="27" y="15"/>
                      </a:lnTo>
                      <a:lnTo>
                        <a:pt x="32" y="14"/>
                      </a:lnTo>
                      <a:lnTo>
                        <a:pt x="37" y="14"/>
                      </a:lnTo>
                      <a:lnTo>
                        <a:pt x="42" y="13"/>
                      </a:lnTo>
                      <a:lnTo>
                        <a:pt x="46" y="12"/>
                      </a:lnTo>
                      <a:lnTo>
                        <a:pt x="50" y="10"/>
                      </a:lnTo>
                      <a:lnTo>
                        <a:pt x="51" y="10"/>
                      </a:lnTo>
                      <a:lnTo>
                        <a:pt x="51" y="9"/>
                      </a:lnTo>
                      <a:lnTo>
                        <a:pt x="51" y="8"/>
                      </a:lnTo>
                      <a:lnTo>
                        <a:pt x="50" y="8"/>
                      </a:lnTo>
                      <a:lnTo>
                        <a:pt x="49" y="8"/>
                      </a:lnTo>
                      <a:lnTo>
                        <a:pt x="48" y="8"/>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05" name="Freeform 238"/>
                <p:cNvSpPr>
                  <a:spLocks/>
                </p:cNvSpPr>
                <p:nvPr/>
              </p:nvSpPr>
              <p:spPr bwMode="auto">
                <a:xfrm>
                  <a:off x="881" y="3327"/>
                  <a:ext cx="67" cy="39"/>
                </a:xfrm>
                <a:custGeom>
                  <a:avLst/>
                  <a:gdLst>
                    <a:gd name="T0" fmla="*/ 63 w 67"/>
                    <a:gd name="T1" fmla="*/ 1 h 39"/>
                    <a:gd name="T2" fmla="*/ 59 w 67"/>
                    <a:gd name="T3" fmla="*/ 6 h 39"/>
                    <a:gd name="T4" fmla="*/ 56 w 67"/>
                    <a:gd name="T5" fmla="*/ 11 h 39"/>
                    <a:gd name="T6" fmla="*/ 52 w 67"/>
                    <a:gd name="T7" fmla="*/ 16 h 39"/>
                    <a:gd name="T8" fmla="*/ 48 w 67"/>
                    <a:gd name="T9" fmla="*/ 20 h 39"/>
                    <a:gd name="T10" fmla="*/ 43 w 67"/>
                    <a:gd name="T11" fmla="*/ 24 h 39"/>
                    <a:gd name="T12" fmla="*/ 37 w 67"/>
                    <a:gd name="T13" fmla="*/ 28 h 39"/>
                    <a:gd name="T14" fmla="*/ 31 w 67"/>
                    <a:gd name="T15" fmla="*/ 30 h 39"/>
                    <a:gd name="T16" fmla="*/ 25 w 67"/>
                    <a:gd name="T17" fmla="*/ 32 h 39"/>
                    <a:gd name="T18" fmla="*/ 20 w 67"/>
                    <a:gd name="T19" fmla="*/ 34 h 39"/>
                    <a:gd name="T20" fmla="*/ 21 w 67"/>
                    <a:gd name="T21" fmla="*/ 34 h 39"/>
                    <a:gd name="T22" fmla="*/ 17 w 67"/>
                    <a:gd name="T23" fmla="*/ 33 h 39"/>
                    <a:gd name="T24" fmla="*/ 16 w 67"/>
                    <a:gd name="T25" fmla="*/ 32 h 39"/>
                    <a:gd name="T26" fmla="*/ 14 w 67"/>
                    <a:gd name="T27" fmla="*/ 32 h 39"/>
                    <a:gd name="T28" fmla="*/ 12 w 67"/>
                    <a:gd name="T29" fmla="*/ 31 h 39"/>
                    <a:gd name="T30" fmla="*/ 10 w 67"/>
                    <a:gd name="T31" fmla="*/ 29 h 39"/>
                    <a:gd name="T32" fmla="*/ 8 w 67"/>
                    <a:gd name="T33" fmla="*/ 29 h 39"/>
                    <a:gd name="T34" fmla="*/ 6 w 67"/>
                    <a:gd name="T35" fmla="*/ 28 h 39"/>
                    <a:gd name="T36" fmla="*/ 4 w 67"/>
                    <a:gd name="T37" fmla="*/ 26 h 39"/>
                    <a:gd name="T38" fmla="*/ 3 w 67"/>
                    <a:gd name="T39" fmla="*/ 25 h 39"/>
                    <a:gd name="T40" fmla="*/ 2 w 67"/>
                    <a:gd name="T41" fmla="*/ 25 h 39"/>
                    <a:gd name="T42" fmla="*/ 1 w 67"/>
                    <a:gd name="T43" fmla="*/ 25 h 39"/>
                    <a:gd name="T44" fmla="*/ 1 w 67"/>
                    <a:gd name="T45" fmla="*/ 26 h 39"/>
                    <a:gd name="T46" fmla="*/ 0 w 67"/>
                    <a:gd name="T47" fmla="*/ 26 h 39"/>
                    <a:gd name="T48" fmla="*/ 0 w 67"/>
                    <a:gd name="T49" fmla="*/ 27 h 39"/>
                    <a:gd name="T50" fmla="*/ 1 w 67"/>
                    <a:gd name="T51" fmla="*/ 28 h 39"/>
                    <a:gd name="T52" fmla="*/ 2 w 67"/>
                    <a:gd name="T53" fmla="*/ 29 h 39"/>
                    <a:gd name="T54" fmla="*/ 3 w 67"/>
                    <a:gd name="T55" fmla="*/ 29 h 39"/>
                    <a:gd name="T56" fmla="*/ 4 w 67"/>
                    <a:gd name="T57" fmla="*/ 30 h 39"/>
                    <a:gd name="T58" fmla="*/ 5 w 67"/>
                    <a:gd name="T59" fmla="*/ 31 h 39"/>
                    <a:gd name="T60" fmla="*/ 6 w 67"/>
                    <a:gd name="T61" fmla="*/ 32 h 39"/>
                    <a:gd name="T62" fmla="*/ 7 w 67"/>
                    <a:gd name="T63" fmla="*/ 32 h 39"/>
                    <a:gd name="T64" fmla="*/ 8 w 67"/>
                    <a:gd name="T65" fmla="*/ 32 h 39"/>
                    <a:gd name="T66" fmla="*/ 10 w 67"/>
                    <a:gd name="T67" fmla="*/ 32 h 39"/>
                    <a:gd name="T68" fmla="*/ 20 w 67"/>
                    <a:gd name="T69" fmla="*/ 37 h 39"/>
                    <a:gd name="T70" fmla="*/ 20 w 67"/>
                    <a:gd name="T71" fmla="*/ 38 h 39"/>
                    <a:gd name="T72" fmla="*/ 21 w 67"/>
                    <a:gd name="T73" fmla="*/ 38 h 39"/>
                    <a:gd name="T74" fmla="*/ 22 w 67"/>
                    <a:gd name="T75" fmla="*/ 37 h 39"/>
                    <a:gd name="T76" fmla="*/ 26 w 67"/>
                    <a:gd name="T77" fmla="*/ 36 h 39"/>
                    <a:gd name="T78" fmla="*/ 33 w 67"/>
                    <a:gd name="T79" fmla="*/ 33 h 39"/>
                    <a:gd name="T80" fmla="*/ 39 w 67"/>
                    <a:gd name="T81" fmla="*/ 30 h 39"/>
                    <a:gd name="T82" fmla="*/ 44 w 67"/>
                    <a:gd name="T83" fmla="*/ 27 h 39"/>
                    <a:gd name="T84" fmla="*/ 50 w 67"/>
                    <a:gd name="T85" fmla="*/ 23 h 39"/>
                    <a:gd name="T86" fmla="*/ 55 w 67"/>
                    <a:gd name="T87" fmla="*/ 18 h 39"/>
                    <a:gd name="T88" fmla="*/ 58 w 67"/>
                    <a:gd name="T89" fmla="*/ 13 h 39"/>
                    <a:gd name="T90" fmla="*/ 63 w 67"/>
                    <a:gd name="T91" fmla="*/ 8 h 39"/>
                    <a:gd name="T92" fmla="*/ 65 w 67"/>
                    <a:gd name="T93" fmla="*/ 2 h 39"/>
                    <a:gd name="T94" fmla="*/ 66 w 67"/>
                    <a:gd name="T95" fmla="*/ 2 h 39"/>
                    <a:gd name="T96" fmla="*/ 65 w 67"/>
                    <a:gd name="T97" fmla="*/ 1 h 39"/>
                    <a:gd name="T98" fmla="*/ 65 w 67"/>
                    <a:gd name="T99" fmla="*/ 0 h 39"/>
                    <a:gd name="T100" fmla="*/ 64 w 67"/>
                    <a:gd name="T101" fmla="*/ 0 h 39"/>
                    <a:gd name="T102" fmla="*/ 63 w 67"/>
                    <a:gd name="T103" fmla="*/ 0 h 39"/>
                    <a:gd name="T104" fmla="*/ 63 w 67"/>
                    <a:gd name="T105" fmla="*/ 0 h 39"/>
                    <a:gd name="T106" fmla="*/ 63 w 67"/>
                    <a:gd name="T107" fmla="*/ 1 h 3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
                    <a:gd name="T163" fmla="*/ 0 h 39"/>
                    <a:gd name="T164" fmla="*/ 67 w 67"/>
                    <a:gd name="T165" fmla="*/ 39 h 3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 h="39">
                      <a:moveTo>
                        <a:pt x="63" y="1"/>
                      </a:moveTo>
                      <a:lnTo>
                        <a:pt x="59" y="6"/>
                      </a:lnTo>
                      <a:lnTo>
                        <a:pt x="56" y="11"/>
                      </a:lnTo>
                      <a:lnTo>
                        <a:pt x="52" y="16"/>
                      </a:lnTo>
                      <a:lnTo>
                        <a:pt x="48" y="20"/>
                      </a:lnTo>
                      <a:lnTo>
                        <a:pt x="43" y="24"/>
                      </a:lnTo>
                      <a:lnTo>
                        <a:pt x="37" y="28"/>
                      </a:lnTo>
                      <a:lnTo>
                        <a:pt x="31" y="30"/>
                      </a:lnTo>
                      <a:lnTo>
                        <a:pt x="25" y="32"/>
                      </a:lnTo>
                      <a:lnTo>
                        <a:pt x="20" y="34"/>
                      </a:lnTo>
                      <a:lnTo>
                        <a:pt x="21" y="34"/>
                      </a:lnTo>
                      <a:lnTo>
                        <a:pt x="17" y="33"/>
                      </a:lnTo>
                      <a:lnTo>
                        <a:pt x="16" y="32"/>
                      </a:lnTo>
                      <a:lnTo>
                        <a:pt x="14" y="32"/>
                      </a:lnTo>
                      <a:lnTo>
                        <a:pt x="12" y="31"/>
                      </a:lnTo>
                      <a:lnTo>
                        <a:pt x="10" y="29"/>
                      </a:lnTo>
                      <a:lnTo>
                        <a:pt x="8" y="29"/>
                      </a:lnTo>
                      <a:lnTo>
                        <a:pt x="6" y="28"/>
                      </a:lnTo>
                      <a:lnTo>
                        <a:pt x="4" y="26"/>
                      </a:lnTo>
                      <a:lnTo>
                        <a:pt x="3" y="25"/>
                      </a:lnTo>
                      <a:lnTo>
                        <a:pt x="2" y="25"/>
                      </a:lnTo>
                      <a:lnTo>
                        <a:pt x="1" y="25"/>
                      </a:lnTo>
                      <a:lnTo>
                        <a:pt x="1" y="26"/>
                      </a:lnTo>
                      <a:lnTo>
                        <a:pt x="0" y="26"/>
                      </a:lnTo>
                      <a:lnTo>
                        <a:pt x="0" y="27"/>
                      </a:lnTo>
                      <a:lnTo>
                        <a:pt x="1" y="28"/>
                      </a:lnTo>
                      <a:lnTo>
                        <a:pt x="2" y="29"/>
                      </a:lnTo>
                      <a:lnTo>
                        <a:pt x="3" y="29"/>
                      </a:lnTo>
                      <a:lnTo>
                        <a:pt x="4" y="30"/>
                      </a:lnTo>
                      <a:lnTo>
                        <a:pt x="5" y="31"/>
                      </a:lnTo>
                      <a:lnTo>
                        <a:pt x="6" y="32"/>
                      </a:lnTo>
                      <a:lnTo>
                        <a:pt x="7" y="32"/>
                      </a:lnTo>
                      <a:lnTo>
                        <a:pt x="8" y="32"/>
                      </a:lnTo>
                      <a:lnTo>
                        <a:pt x="10" y="32"/>
                      </a:lnTo>
                      <a:lnTo>
                        <a:pt x="20" y="37"/>
                      </a:lnTo>
                      <a:lnTo>
                        <a:pt x="20" y="38"/>
                      </a:lnTo>
                      <a:lnTo>
                        <a:pt x="21" y="38"/>
                      </a:lnTo>
                      <a:lnTo>
                        <a:pt x="22" y="37"/>
                      </a:lnTo>
                      <a:lnTo>
                        <a:pt x="26" y="36"/>
                      </a:lnTo>
                      <a:lnTo>
                        <a:pt x="33" y="33"/>
                      </a:lnTo>
                      <a:lnTo>
                        <a:pt x="39" y="30"/>
                      </a:lnTo>
                      <a:lnTo>
                        <a:pt x="44" y="27"/>
                      </a:lnTo>
                      <a:lnTo>
                        <a:pt x="50" y="23"/>
                      </a:lnTo>
                      <a:lnTo>
                        <a:pt x="55" y="18"/>
                      </a:lnTo>
                      <a:lnTo>
                        <a:pt x="58" y="13"/>
                      </a:lnTo>
                      <a:lnTo>
                        <a:pt x="63" y="8"/>
                      </a:lnTo>
                      <a:lnTo>
                        <a:pt x="65" y="2"/>
                      </a:lnTo>
                      <a:lnTo>
                        <a:pt x="66" y="2"/>
                      </a:lnTo>
                      <a:lnTo>
                        <a:pt x="65" y="1"/>
                      </a:lnTo>
                      <a:lnTo>
                        <a:pt x="65" y="0"/>
                      </a:lnTo>
                      <a:lnTo>
                        <a:pt x="64" y="0"/>
                      </a:lnTo>
                      <a:lnTo>
                        <a:pt x="63" y="0"/>
                      </a:lnTo>
                      <a:lnTo>
                        <a:pt x="63" y="1"/>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06" name="Freeform 239"/>
                <p:cNvSpPr>
                  <a:spLocks/>
                </p:cNvSpPr>
                <p:nvPr/>
              </p:nvSpPr>
              <p:spPr bwMode="auto">
                <a:xfrm>
                  <a:off x="935" y="3332"/>
                  <a:ext cx="7" cy="45"/>
                </a:xfrm>
                <a:custGeom>
                  <a:avLst/>
                  <a:gdLst>
                    <a:gd name="T0" fmla="*/ 4 w 7"/>
                    <a:gd name="T1" fmla="*/ 4 h 45"/>
                    <a:gd name="T2" fmla="*/ 4 w 7"/>
                    <a:gd name="T3" fmla="*/ 7 h 45"/>
                    <a:gd name="T4" fmla="*/ 4 w 7"/>
                    <a:gd name="T5" fmla="*/ 11 h 45"/>
                    <a:gd name="T6" fmla="*/ 5 w 7"/>
                    <a:gd name="T7" fmla="*/ 15 h 45"/>
                    <a:gd name="T8" fmla="*/ 4 w 7"/>
                    <a:gd name="T9" fmla="*/ 20 h 45"/>
                    <a:gd name="T10" fmla="*/ 4 w 7"/>
                    <a:gd name="T11" fmla="*/ 20 h 45"/>
                    <a:gd name="T12" fmla="*/ 3 w 7"/>
                    <a:gd name="T13" fmla="*/ 20 h 45"/>
                    <a:gd name="T14" fmla="*/ 3 w 7"/>
                    <a:gd name="T15" fmla="*/ 21 h 45"/>
                    <a:gd name="T16" fmla="*/ 2 w 7"/>
                    <a:gd name="T17" fmla="*/ 21 h 45"/>
                    <a:gd name="T18" fmla="*/ 2 w 7"/>
                    <a:gd name="T19" fmla="*/ 23 h 45"/>
                    <a:gd name="T20" fmla="*/ 2 w 7"/>
                    <a:gd name="T21" fmla="*/ 24 h 45"/>
                    <a:gd name="T22" fmla="*/ 2 w 7"/>
                    <a:gd name="T23" fmla="*/ 25 h 45"/>
                    <a:gd name="T24" fmla="*/ 2 w 7"/>
                    <a:gd name="T25" fmla="*/ 25 h 45"/>
                    <a:gd name="T26" fmla="*/ 1 w 7"/>
                    <a:gd name="T27" fmla="*/ 29 h 45"/>
                    <a:gd name="T28" fmla="*/ 0 w 7"/>
                    <a:gd name="T29" fmla="*/ 34 h 45"/>
                    <a:gd name="T30" fmla="*/ 1 w 7"/>
                    <a:gd name="T31" fmla="*/ 41 h 45"/>
                    <a:gd name="T32" fmla="*/ 3 w 7"/>
                    <a:gd name="T33" fmla="*/ 43 h 45"/>
                    <a:gd name="T34" fmla="*/ 3 w 7"/>
                    <a:gd name="T35" fmla="*/ 37 h 45"/>
                    <a:gd name="T36" fmla="*/ 5 w 7"/>
                    <a:gd name="T37" fmla="*/ 28 h 45"/>
                    <a:gd name="T38" fmla="*/ 6 w 7"/>
                    <a:gd name="T39" fmla="*/ 21 h 45"/>
                    <a:gd name="T40" fmla="*/ 6 w 7"/>
                    <a:gd name="T41" fmla="*/ 20 h 45"/>
                    <a:gd name="T42" fmla="*/ 6 w 7"/>
                    <a:gd name="T43" fmla="*/ 17 h 45"/>
                    <a:gd name="T44" fmla="*/ 6 w 7"/>
                    <a:gd name="T45" fmla="*/ 15 h 45"/>
                    <a:gd name="T46" fmla="*/ 6 w 7"/>
                    <a:gd name="T47" fmla="*/ 13 h 45"/>
                    <a:gd name="T48" fmla="*/ 6 w 7"/>
                    <a:gd name="T49" fmla="*/ 11 h 45"/>
                    <a:gd name="T50" fmla="*/ 5 w 7"/>
                    <a:gd name="T51" fmla="*/ 7 h 45"/>
                    <a:gd name="T52" fmla="*/ 5 w 7"/>
                    <a:gd name="T53" fmla="*/ 5 h 45"/>
                    <a:gd name="T54" fmla="*/ 5 w 7"/>
                    <a:gd name="T55" fmla="*/ 2 h 45"/>
                    <a:gd name="T56" fmla="*/ 5 w 7"/>
                    <a:gd name="T57" fmla="*/ 1 h 45"/>
                    <a:gd name="T58" fmla="*/ 5 w 7"/>
                    <a:gd name="T59" fmla="*/ 0 h 45"/>
                    <a:gd name="T60" fmla="*/ 4 w 7"/>
                    <a:gd name="T61" fmla="*/ 1 h 45"/>
                    <a:gd name="T62" fmla="*/ 3 w 7"/>
                    <a:gd name="T63" fmla="*/ 1 h 45"/>
                    <a:gd name="T64" fmla="*/ 3 w 7"/>
                    <a:gd name="T65" fmla="*/ 2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
                    <a:gd name="T100" fmla="*/ 0 h 45"/>
                    <a:gd name="T101" fmla="*/ 7 w 7"/>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 h="45">
                      <a:moveTo>
                        <a:pt x="3" y="2"/>
                      </a:moveTo>
                      <a:lnTo>
                        <a:pt x="4" y="4"/>
                      </a:lnTo>
                      <a:lnTo>
                        <a:pt x="4" y="6"/>
                      </a:lnTo>
                      <a:lnTo>
                        <a:pt x="4" y="7"/>
                      </a:lnTo>
                      <a:lnTo>
                        <a:pt x="4" y="9"/>
                      </a:lnTo>
                      <a:lnTo>
                        <a:pt x="4" y="11"/>
                      </a:lnTo>
                      <a:lnTo>
                        <a:pt x="5" y="13"/>
                      </a:lnTo>
                      <a:lnTo>
                        <a:pt x="5" y="15"/>
                      </a:lnTo>
                      <a:lnTo>
                        <a:pt x="5" y="16"/>
                      </a:lnTo>
                      <a:lnTo>
                        <a:pt x="4" y="20"/>
                      </a:lnTo>
                      <a:lnTo>
                        <a:pt x="5" y="18"/>
                      </a:lnTo>
                      <a:lnTo>
                        <a:pt x="4" y="20"/>
                      </a:lnTo>
                      <a:lnTo>
                        <a:pt x="3" y="20"/>
                      </a:lnTo>
                      <a:lnTo>
                        <a:pt x="3" y="21"/>
                      </a:lnTo>
                      <a:lnTo>
                        <a:pt x="2" y="21"/>
                      </a:lnTo>
                      <a:lnTo>
                        <a:pt x="2" y="22"/>
                      </a:lnTo>
                      <a:lnTo>
                        <a:pt x="2" y="23"/>
                      </a:lnTo>
                      <a:lnTo>
                        <a:pt x="2" y="24"/>
                      </a:lnTo>
                      <a:lnTo>
                        <a:pt x="2" y="25"/>
                      </a:lnTo>
                      <a:lnTo>
                        <a:pt x="2" y="24"/>
                      </a:lnTo>
                      <a:lnTo>
                        <a:pt x="2" y="25"/>
                      </a:lnTo>
                      <a:lnTo>
                        <a:pt x="2" y="27"/>
                      </a:lnTo>
                      <a:lnTo>
                        <a:pt x="1" y="29"/>
                      </a:lnTo>
                      <a:lnTo>
                        <a:pt x="0" y="31"/>
                      </a:lnTo>
                      <a:lnTo>
                        <a:pt x="0" y="34"/>
                      </a:lnTo>
                      <a:lnTo>
                        <a:pt x="0" y="37"/>
                      </a:lnTo>
                      <a:lnTo>
                        <a:pt x="1" y="41"/>
                      </a:lnTo>
                      <a:lnTo>
                        <a:pt x="3" y="44"/>
                      </a:lnTo>
                      <a:lnTo>
                        <a:pt x="3" y="43"/>
                      </a:lnTo>
                      <a:lnTo>
                        <a:pt x="3" y="41"/>
                      </a:lnTo>
                      <a:lnTo>
                        <a:pt x="3" y="37"/>
                      </a:lnTo>
                      <a:lnTo>
                        <a:pt x="4" y="33"/>
                      </a:lnTo>
                      <a:lnTo>
                        <a:pt x="5" y="28"/>
                      </a:lnTo>
                      <a:lnTo>
                        <a:pt x="5" y="24"/>
                      </a:lnTo>
                      <a:lnTo>
                        <a:pt x="6" y="21"/>
                      </a:lnTo>
                      <a:lnTo>
                        <a:pt x="6" y="20"/>
                      </a:lnTo>
                      <a:lnTo>
                        <a:pt x="6" y="19"/>
                      </a:lnTo>
                      <a:lnTo>
                        <a:pt x="6" y="17"/>
                      </a:lnTo>
                      <a:lnTo>
                        <a:pt x="6" y="16"/>
                      </a:lnTo>
                      <a:lnTo>
                        <a:pt x="6" y="15"/>
                      </a:lnTo>
                      <a:lnTo>
                        <a:pt x="6" y="14"/>
                      </a:lnTo>
                      <a:lnTo>
                        <a:pt x="6" y="13"/>
                      </a:lnTo>
                      <a:lnTo>
                        <a:pt x="6" y="11"/>
                      </a:lnTo>
                      <a:lnTo>
                        <a:pt x="6" y="9"/>
                      </a:lnTo>
                      <a:lnTo>
                        <a:pt x="5" y="7"/>
                      </a:lnTo>
                      <a:lnTo>
                        <a:pt x="5" y="6"/>
                      </a:lnTo>
                      <a:lnTo>
                        <a:pt x="5" y="5"/>
                      </a:lnTo>
                      <a:lnTo>
                        <a:pt x="5" y="3"/>
                      </a:lnTo>
                      <a:lnTo>
                        <a:pt x="5" y="2"/>
                      </a:lnTo>
                      <a:lnTo>
                        <a:pt x="5" y="1"/>
                      </a:lnTo>
                      <a:lnTo>
                        <a:pt x="5" y="0"/>
                      </a:lnTo>
                      <a:lnTo>
                        <a:pt x="4" y="0"/>
                      </a:lnTo>
                      <a:lnTo>
                        <a:pt x="4" y="1"/>
                      </a:lnTo>
                      <a:lnTo>
                        <a:pt x="3" y="1"/>
                      </a:lnTo>
                      <a:lnTo>
                        <a:pt x="3" y="2"/>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07" name="Freeform 240"/>
                <p:cNvSpPr>
                  <a:spLocks/>
                </p:cNvSpPr>
                <p:nvPr/>
              </p:nvSpPr>
              <p:spPr bwMode="auto">
                <a:xfrm>
                  <a:off x="259" y="2936"/>
                  <a:ext cx="218" cy="279"/>
                </a:xfrm>
                <a:custGeom>
                  <a:avLst/>
                  <a:gdLst>
                    <a:gd name="T0" fmla="*/ 2 w 218"/>
                    <a:gd name="T1" fmla="*/ 11 h 279"/>
                    <a:gd name="T2" fmla="*/ 1 w 218"/>
                    <a:gd name="T3" fmla="*/ 15 h 279"/>
                    <a:gd name="T4" fmla="*/ 0 w 218"/>
                    <a:gd name="T5" fmla="*/ 16 h 279"/>
                    <a:gd name="T6" fmla="*/ 1 w 218"/>
                    <a:gd name="T7" fmla="*/ 19 h 279"/>
                    <a:gd name="T8" fmla="*/ 11 w 218"/>
                    <a:gd name="T9" fmla="*/ 30 h 279"/>
                    <a:gd name="T10" fmla="*/ 25 w 218"/>
                    <a:gd name="T11" fmla="*/ 34 h 279"/>
                    <a:gd name="T12" fmla="*/ 33 w 218"/>
                    <a:gd name="T13" fmla="*/ 33 h 279"/>
                    <a:gd name="T14" fmla="*/ 36 w 218"/>
                    <a:gd name="T15" fmla="*/ 31 h 279"/>
                    <a:gd name="T16" fmla="*/ 44 w 218"/>
                    <a:gd name="T17" fmla="*/ 24 h 279"/>
                    <a:gd name="T18" fmla="*/ 49 w 218"/>
                    <a:gd name="T19" fmla="*/ 14 h 279"/>
                    <a:gd name="T20" fmla="*/ 39 w 218"/>
                    <a:gd name="T21" fmla="*/ 16 h 279"/>
                    <a:gd name="T22" fmla="*/ 44 w 218"/>
                    <a:gd name="T23" fmla="*/ 21 h 279"/>
                    <a:gd name="T24" fmla="*/ 49 w 218"/>
                    <a:gd name="T25" fmla="*/ 26 h 279"/>
                    <a:gd name="T26" fmla="*/ 71 w 218"/>
                    <a:gd name="T27" fmla="*/ 70 h 279"/>
                    <a:gd name="T28" fmla="*/ 96 w 218"/>
                    <a:gd name="T29" fmla="*/ 112 h 279"/>
                    <a:gd name="T30" fmla="*/ 106 w 218"/>
                    <a:gd name="T31" fmla="*/ 140 h 279"/>
                    <a:gd name="T32" fmla="*/ 118 w 218"/>
                    <a:gd name="T33" fmla="*/ 168 h 279"/>
                    <a:gd name="T34" fmla="*/ 129 w 218"/>
                    <a:gd name="T35" fmla="*/ 182 h 279"/>
                    <a:gd name="T36" fmla="*/ 141 w 218"/>
                    <a:gd name="T37" fmla="*/ 196 h 279"/>
                    <a:gd name="T38" fmla="*/ 153 w 218"/>
                    <a:gd name="T39" fmla="*/ 224 h 279"/>
                    <a:gd name="T40" fmla="*/ 169 w 218"/>
                    <a:gd name="T41" fmla="*/ 252 h 279"/>
                    <a:gd name="T42" fmla="*/ 186 w 218"/>
                    <a:gd name="T43" fmla="*/ 271 h 279"/>
                    <a:gd name="T44" fmla="*/ 210 w 218"/>
                    <a:gd name="T45" fmla="*/ 277 h 279"/>
                    <a:gd name="T46" fmla="*/ 215 w 218"/>
                    <a:gd name="T47" fmla="*/ 273 h 279"/>
                    <a:gd name="T48" fmla="*/ 217 w 218"/>
                    <a:gd name="T49" fmla="*/ 266 h 279"/>
                    <a:gd name="T50" fmla="*/ 213 w 218"/>
                    <a:gd name="T51" fmla="*/ 262 h 279"/>
                    <a:gd name="T52" fmla="*/ 207 w 218"/>
                    <a:gd name="T53" fmla="*/ 261 h 279"/>
                    <a:gd name="T54" fmla="*/ 197 w 218"/>
                    <a:gd name="T55" fmla="*/ 260 h 279"/>
                    <a:gd name="T56" fmla="*/ 189 w 218"/>
                    <a:gd name="T57" fmla="*/ 252 h 279"/>
                    <a:gd name="T58" fmla="*/ 169 w 218"/>
                    <a:gd name="T59" fmla="*/ 220 h 279"/>
                    <a:gd name="T60" fmla="*/ 153 w 218"/>
                    <a:gd name="T61" fmla="*/ 186 h 279"/>
                    <a:gd name="T62" fmla="*/ 141 w 218"/>
                    <a:gd name="T63" fmla="*/ 172 h 279"/>
                    <a:gd name="T64" fmla="*/ 129 w 218"/>
                    <a:gd name="T65" fmla="*/ 157 h 279"/>
                    <a:gd name="T66" fmla="*/ 123 w 218"/>
                    <a:gd name="T67" fmla="*/ 143 h 279"/>
                    <a:gd name="T68" fmla="*/ 119 w 218"/>
                    <a:gd name="T69" fmla="*/ 128 h 279"/>
                    <a:gd name="T70" fmla="*/ 99 w 218"/>
                    <a:gd name="T71" fmla="*/ 88 h 279"/>
                    <a:gd name="T72" fmla="*/ 76 w 218"/>
                    <a:gd name="T73" fmla="*/ 48 h 279"/>
                    <a:gd name="T74" fmla="*/ 70 w 218"/>
                    <a:gd name="T75" fmla="*/ 34 h 279"/>
                    <a:gd name="T76" fmla="*/ 64 w 218"/>
                    <a:gd name="T77" fmla="*/ 19 h 279"/>
                    <a:gd name="T78" fmla="*/ 61 w 218"/>
                    <a:gd name="T79" fmla="*/ 15 h 279"/>
                    <a:gd name="T80" fmla="*/ 56 w 218"/>
                    <a:gd name="T81" fmla="*/ 12 h 279"/>
                    <a:gd name="T82" fmla="*/ 47 w 218"/>
                    <a:gd name="T83" fmla="*/ 1 h 279"/>
                    <a:gd name="T84" fmla="*/ 42 w 218"/>
                    <a:gd name="T85" fmla="*/ 0 h 279"/>
                    <a:gd name="T86" fmla="*/ 36 w 218"/>
                    <a:gd name="T87" fmla="*/ 3 h 279"/>
                    <a:gd name="T88" fmla="*/ 33 w 218"/>
                    <a:gd name="T89" fmla="*/ 13 h 279"/>
                    <a:gd name="T90" fmla="*/ 28 w 218"/>
                    <a:gd name="T91" fmla="*/ 17 h 279"/>
                    <a:gd name="T92" fmla="*/ 25 w 218"/>
                    <a:gd name="T93" fmla="*/ 17 h 279"/>
                    <a:gd name="T94" fmla="*/ 19 w 218"/>
                    <a:gd name="T95" fmla="*/ 15 h 279"/>
                    <a:gd name="T96" fmla="*/ 15 w 218"/>
                    <a:gd name="T97" fmla="*/ 15 h 279"/>
                    <a:gd name="T98" fmla="*/ 12 w 218"/>
                    <a:gd name="T99" fmla="*/ 21 h 279"/>
                    <a:gd name="T100" fmla="*/ 16 w 218"/>
                    <a:gd name="T101" fmla="*/ 14 h 279"/>
                    <a:gd name="T102" fmla="*/ 17 w 218"/>
                    <a:gd name="T103" fmla="*/ 9 h 279"/>
                    <a:gd name="T104" fmla="*/ 14 w 218"/>
                    <a:gd name="T105" fmla="*/ 3 h 279"/>
                    <a:gd name="T106" fmla="*/ 8 w 218"/>
                    <a:gd name="T107" fmla="*/ 2 h 279"/>
                    <a:gd name="T108" fmla="*/ 3 w 218"/>
                    <a:gd name="T109" fmla="*/ 6 h 2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8"/>
                    <a:gd name="T166" fmla="*/ 0 h 279"/>
                    <a:gd name="T167" fmla="*/ 218 w 218"/>
                    <a:gd name="T168" fmla="*/ 279 h 2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8" h="279">
                      <a:moveTo>
                        <a:pt x="3" y="7"/>
                      </a:moveTo>
                      <a:lnTo>
                        <a:pt x="2" y="8"/>
                      </a:lnTo>
                      <a:lnTo>
                        <a:pt x="2" y="10"/>
                      </a:lnTo>
                      <a:lnTo>
                        <a:pt x="2" y="11"/>
                      </a:lnTo>
                      <a:lnTo>
                        <a:pt x="2" y="12"/>
                      </a:lnTo>
                      <a:lnTo>
                        <a:pt x="1" y="13"/>
                      </a:lnTo>
                      <a:lnTo>
                        <a:pt x="1" y="14"/>
                      </a:lnTo>
                      <a:lnTo>
                        <a:pt x="1" y="15"/>
                      </a:lnTo>
                      <a:lnTo>
                        <a:pt x="1" y="16"/>
                      </a:lnTo>
                      <a:lnTo>
                        <a:pt x="0" y="14"/>
                      </a:lnTo>
                      <a:lnTo>
                        <a:pt x="0" y="15"/>
                      </a:lnTo>
                      <a:lnTo>
                        <a:pt x="0" y="16"/>
                      </a:lnTo>
                      <a:lnTo>
                        <a:pt x="0" y="17"/>
                      </a:lnTo>
                      <a:lnTo>
                        <a:pt x="0" y="18"/>
                      </a:lnTo>
                      <a:lnTo>
                        <a:pt x="1" y="18"/>
                      </a:lnTo>
                      <a:lnTo>
                        <a:pt x="1" y="19"/>
                      </a:lnTo>
                      <a:lnTo>
                        <a:pt x="2" y="20"/>
                      </a:lnTo>
                      <a:lnTo>
                        <a:pt x="5" y="24"/>
                      </a:lnTo>
                      <a:lnTo>
                        <a:pt x="8" y="27"/>
                      </a:lnTo>
                      <a:lnTo>
                        <a:pt x="11" y="30"/>
                      </a:lnTo>
                      <a:lnTo>
                        <a:pt x="14" y="32"/>
                      </a:lnTo>
                      <a:lnTo>
                        <a:pt x="17" y="33"/>
                      </a:lnTo>
                      <a:lnTo>
                        <a:pt x="21" y="34"/>
                      </a:lnTo>
                      <a:lnTo>
                        <a:pt x="25" y="34"/>
                      </a:lnTo>
                      <a:lnTo>
                        <a:pt x="29" y="34"/>
                      </a:lnTo>
                      <a:lnTo>
                        <a:pt x="33" y="32"/>
                      </a:lnTo>
                      <a:lnTo>
                        <a:pt x="33" y="33"/>
                      </a:lnTo>
                      <a:lnTo>
                        <a:pt x="34" y="32"/>
                      </a:lnTo>
                      <a:lnTo>
                        <a:pt x="35" y="32"/>
                      </a:lnTo>
                      <a:lnTo>
                        <a:pt x="36" y="32"/>
                      </a:lnTo>
                      <a:lnTo>
                        <a:pt x="36" y="31"/>
                      </a:lnTo>
                      <a:lnTo>
                        <a:pt x="38" y="30"/>
                      </a:lnTo>
                      <a:lnTo>
                        <a:pt x="40" y="28"/>
                      </a:lnTo>
                      <a:lnTo>
                        <a:pt x="42" y="26"/>
                      </a:lnTo>
                      <a:lnTo>
                        <a:pt x="44" y="24"/>
                      </a:lnTo>
                      <a:lnTo>
                        <a:pt x="46" y="22"/>
                      </a:lnTo>
                      <a:lnTo>
                        <a:pt x="47" y="20"/>
                      </a:lnTo>
                      <a:lnTo>
                        <a:pt x="48" y="17"/>
                      </a:lnTo>
                      <a:lnTo>
                        <a:pt x="49" y="14"/>
                      </a:lnTo>
                      <a:lnTo>
                        <a:pt x="49" y="12"/>
                      </a:lnTo>
                      <a:lnTo>
                        <a:pt x="50" y="13"/>
                      </a:lnTo>
                      <a:lnTo>
                        <a:pt x="36" y="14"/>
                      </a:lnTo>
                      <a:lnTo>
                        <a:pt x="39" y="16"/>
                      </a:lnTo>
                      <a:lnTo>
                        <a:pt x="40" y="18"/>
                      </a:lnTo>
                      <a:lnTo>
                        <a:pt x="41" y="19"/>
                      </a:lnTo>
                      <a:lnTo>
                        <a:pt x="43" y="20"/>
                      </a:lnTo>
                      <a:lnTo>
                        <a:pt x="44" y="21"/>
                      </a:lnTo>
                      <a:lnTo>
                        <a:pt x="45" y="23"/>
                      </a:lnTo>
                      <a:lnTo>
                        <a:pt x="47" y="24"/>
                      </a:lnTo>
                      <a:lnTo>
                        <a:pt x="48" y="25"/>
                      </a:lnTo>
                      <a:lnTo>
                        <a:pt x="49" y="26"/>
                      </a:lnTo>
                      <a:lnTo>
                        <a:pt x="54" y="38"/>
                      </a:lnTo>
                      <a:lnTo>
                        <a:pt x="59" y="48"/>
                      </a:lnTo>
                      <a:lnTo>
                        <a:pt x="65" y="59"/>
                      </a:lnTo>
                      <a:lnTo>
                        <a:pt x="71" y="70"/>
                      </a:lnTo>
                      <a:lnTo>
                        <a:pt x="76" y="80"/>
                      </a:lnTo>
                      <a:lnTo>
                        <a:pt x="82" y="91"/>
                      </a:lnTo>
                      <a:lnTo>
                        <a:pt x="89" y="101"/>
                      </a:lnTo>
                      <a:lnTo>
                        <a:pt x="96" y="112"/>
                      </a:lnTo>
                      <a:lnTo>
                        <a:pt x="99" y="119"/>
                      </a:lnTo>
                      <a:lnTo>
                        <a:pt x="102" y="125"/>
                      </a:lnTo>
                      <a:lnTo>
                        <a:pt x="104" y="133"/>
                      </a:lnTo>
                      <a:lnTo>
                        <a:pt x="106" y="140"/>
                      </a:lnTo>
                      <a:lnTo>
                        <a:pt x="109" y="148"/>
                      </a:lnTo>
                      <a:lnTo>
                        <a:pt x="111" y="154"/>
                      </a:lnTo>
                      <a:lnTo>
                        <a:pt x="114" y="161"/>
                      </a:lnTo>
                      <a:lnTo>
                        <a:pt x="118" y="168"/>
                      </a:lnTo>
                      <a:lnTo>
                        <a:pt x="120" y="172"/>
                      </a:lnTo>
                      <a:lnTo>
                        <a:pt x="123" y="176"/>
                      </a:lnTo>
                      <a:lnTo>
                        <a:pt x="126" y="179"/>
                      </a:lnTo>
                      <a:lnTo>
                        <a:pt x="129" y="182"/>
                      </a:lnTo>
                      <a:lnTo>
                        <a:pt x="133" y="185"/>
                      </a:lnTo>
                      <a:lnTo>
                        <a:pt x="136" y="188"/>
                      </a:lnTo>
                      <a:lnTo>
                        <a:pt x="138" y="192"/>
                      </a:lnTo>
                      <a:lnTo>
                        <a:pt x="141" y="196"/>
                      </a:lnTo>
                      <a:lnTo>
                        <a:pt x="143" y="203"/>
                      </a:lnTo>
                      <a:lnTo>
                        <a:pt x="146" y="210"/>
                      </a:lnTo>
                      <a:lnTo>
                        <a:pt x="150" y="217"/>
                      </a:lnTo>
                      <a:lnTo>
                        <a:pt x="153" y="224"/>
                      </a:lnTo>
                      <a:lnTo>
                        <a:pt x="157" y="231"/>
                      </a:lnTo>
                      <a:lnTo>
                        <a:pt x="161" y="237"/>
                      </a:lnTo>
                      <a:lnTo>
                        <a:pt x="164" y="245"/>
                      </a:lnTo>
                      <a:lnTo>
                        <a:pt x="169" y="252"/>
                      </a:lnTo>
                      <a:lnTo>
                        <a:pt x="173" y="257"/>
                      </a:lnTo>
                      <a:lnTo>
                        <a:pt x="177" y="263"/>
                      </a:lnTo>
                      <a:lnTo>
                        <a:pt x="182" y="267"/>
                      </a:lnTo>
                      <a:lnTo>
                        <a:pt x="186" y="271"/>
                      </a:lnTo>
                      <a:lnTo>
                        <a:pt x="191" y="275"/>
                      </a:lnTo>
                      <a:lnTo>
                        <a:pt x="198" y="277"/>
                      </a:lnTo>
                      <a:lnTo>
                        <a:pt x="204" y="278"/>
                      </a:lnTo>
                      <a:lnTo>
                        <a:pt x="210" y="277"/>
                      </a:lnTo>
                      <a:lnTo>
                        <a:pt x="212" y="276"/>
                      </a:lnTo>
                      <a:lnTo>
                        <a:pt x="213" y="275"/>
                      </a:lnTo>
                      <a:lnTo>
                        <a:pt x="215" y="274"/>
                      </a:lnTo>
                      <a:lnTo>
                        <a:pt x="215" y="273"/>
                      </a:lnTo>
                      <a:lnTo>
                        <a:pt x="216" y="271"/>
                      </a:lnTo>
                      <a:lnTo>
                        <a:pt x="217" y="270"/>
                      </a:lnTo>
                      <a:lnTo>
                        <a:pt x="217" y="268"/>
                      </a:lnTo>
                      <a:lnTo>
                        <a:pt x="217" y="266"/>
                      </a:lnTo>
                      <a:lnTo>
                        <a:pt x="216" y="265"/>
                      </a:lnTo>
                      <a:lnTo>
                        <a:pt x="215" y="264"/>
                      </a:lnTo>
                      <a:lnTo>
                        <a:pt x="214" y="263"/>
                      </a:lnTo>
                      <a:lnTo>
                        <a:pt x="213" y="262"/>
                      </a:lnTo>
                      <a:lnTo>
                        <a:pt x="211" y="261"/>
                      </a:lnTo>
                      <a:lnTo>
                        <a:pt x="210" y="261"/>
                      </a:lnTo>
                      <a:lnTo>
                        <a:pt x="208" y="261"/>
                      </a:lnTo>
                      <a:lnTo>
                        <a:pt x="207" y="261"/>
                      </a:lnTo>
                      <a:lnTo>
                        <a:pt x="205" y="262"/>
                      </a:lnTo>
                      <a:lnTo>
                        <a:pt x="202" y="262"/>
                      </a:lnTo>
                      <a:lnTo>
                        <a:pt x="200" y="261"/>
                      </a:lnTo>
                      <a:lnTo>
                        <a:pt x="197" y="260"/>
                      </a:lnTo>
                      <a:lnTo>
                        <a:pt x="195" y="258"/>
                      </a:lnTo>
                      <a:lnTo>
                        <a:pt x="193" y="256"/>
                      </a:lnTo>
                      <a:lnTo>
                        <a:pt x="191" y="254"/>
                      </a:lnTo>
                      <a:lnTo>
                        <a:pt x="189" y="252"/>
                      </a:lnTo>
                      <a:lnTo>
                        <a:pt x="184" y="244"/>
                      </a:lnTo>
                      <a:lnTo>
                        <a:pt x="178" y="236"/>
                      </a:lnTo>
                      <a:lnTo>
                        <a:pt x="173" y="229"/>
                      </a:lnTo>
                      <a:lnTo>
                        <a:pt x="169" y="220"/>
                      </a:lnTo>
                      <a:lnTo>
                        <a:pt x="164" y="212"/>
                      </a:lnTo>
                      <a:lnTo>
                        <a:pt x="161" y="204"/>
                      </a:lnTo>
                      <a:lnTo>
                        <a:pt x="157" y="195"/>
                      </a:lnTo>
                      <a:lnTo>
                        <a:pt x="153" y="186"/>
                      </a:lnTo>
                      <a:lnTo>
                        <a:pt x="151" y="182"/>
                      </a:lnTo>
                      <a:lnTo>
                        <a:pt x="148" y="179"/>
                      </a:lnTo>
                      <a:lnTo>
                        <a:pt x="145" y="175"/>
                      </a:lnTo>
                      <a:lnTo>
                        <a:pt x="141" y="172"/>
                      </a:lnTo>
                      <a:lnTo>
                        <a:pt x="139" y="168"/>
                      </a:lnTo>
                      <a:lnTo>
                        <a:pt x="135" y="165"/>
                      </a:lnTo>
                      <a:lnTo>
                        <a:pt x="132" y="161"/>
                      </a:lnTo>
                      <a:lnTo>
                        <a:pt x="129" y="157"/>
                      </a:lnTo>
                      <a:lnTo>
                        <a:pt x="127" y="153"/>
                      </a:lnTo>
                      <a:lnTo>
                        <a:pt x="126" y="150"/>
                      </a:lnTo>
                      <a:lnTo>
                        <a:pt x="124" y="147"/>
                      </a:lnTo>
                      <a:lnTo>
                        <a:pt x="123" y="143"/>
                      </a:lnTo>
                      <a:lnTo>
                        <a:pt x="122" y="139"/>
                      </a:lnTo>
                      <a:lnTo>
                        <a:pt x="121" y="135"/>
                      </a:lnTo>
                      <a:lnTo>
                        <a:pt x="120" y="131"/>
                      </a:lnTo>
                      <a:lnTo>
                        <a:pt x="119" y="128"/>
                      </a:lnTo>
                      <a:lnTo>
                        <a:pt x="115" y="117"/>
                      </a:lnTo>
                      <a:lnTo>
                        <a:pt x="110" y="107"/>
                      </a:lnTo>
                      <a:lnTo>
                        <a:pt x="105" y="97"/>
                      </a:lnTo>
                      <a:lnTo>
                        <a:pt x="99" y="88"/>
                      </a:lnTo>
                      <a:lnTo>
                        <a:pt x="93" y="78"/>
                      </a:lnTo>
                      <a:lnTo>
                        <a:pt x="87" y="69"/>
                      </a:lnTo>
                      <a:lnTo>
                        <a:pt x="81" y="59"/>
                      </a:lnTo>
                      <a:lnTo>
                        <a:pt x="76" y="48"/>
                      </a:lnTo>
                      <a:lnTo>
                        <a:pt x="75" y="45"/>
                      </a:lnTo>
                      <a:lnTo>
                        <a:pt x="74" y="42"/>
                      </a:lnTo>
                      <a:lnTo>
                        <a:pt x="72" y="38"/>
                      </a:lnTo>
                      <a:lnTo>
                        <a:pt x="70" y="34"/>
                      </a:lnTo>
                      <a:lnTo>
                        <a:pt x="69" y="31"/>
                      </a:lnTo>
                      <a:lnTo>
                        <a:pt x="67" y="27"/>
                      </a:lnTo>
                      <a:lnTo>
                        <a:pt x="65" y="23"/>
                      </a:lnTo>
                      <a:lnTo>
                        <a:pt x="64" y="19"/>
                      </a:lnTo>
                      <a:lnTo>
                        <a:pt x="63" y="18"/>
                      </a:lnTo>
                      <a:lnTo>
                        <a:pt x="62" y="17"/>
                      </a:lnTo>
                      <a:lnTo>
                        <a:pt x="61" y="16"/>
                      </a:lnTo>
                      <a:lnTo>
                        <a:pt x="61" y="15"/>
                      </a:lnTo>
                      <a:lnTo>
                        <a:pt x="60" y="14"/>
                      </a:lnTo>
                      <a:lnTo>
                        <a:pt x="59" y="14"/>
                      </a:lnTo>
                      <a:lnTo>
                        <a:pt x="58" y="13"/>
                      </a:lnTo>
                      <a:lnTo>
                        <a:pt x="56" y="12"/>
                      </a:lnTo>
                      <a:lnTo>
                        <a:pt x="48" y="3"/>
                      </a:lnTo>
                      <a:lnTo>
                        <a:pt x="48" y="2"/>
                      </a:lnTo>
                      <a:lnTo>
                        <a:pt x="47" y="2"/>
                      </a:lnTo>
                      <a:lnTo>
                        <a:pt x="47" y="1"/>
                      </a:lnTo>
                      <a:lnTo>
                        <a:pt x="46" y="1"/>
                      </a:lnTo>
                      <a:lnTo>
                        <a:pt x="45" y="1"/>
                      </a:lnTo>
                      <a:lnTo>
                        <a:pt x="43" y="0"/>
                      </a:lnTo>
                      <a:lnTo>
                        <a:pt x="42" y="0"/>
                      </a:lnTo>
                      <a:lnTo>
                        <a:pt x="40" y="1"/>
                      </a:lnTo>
                      <a:lnTo>
                        <a:pt x="39" y="1"/>
                      </a:lnTo>
                      <a:lnTo>
                        <a:pt x="37" y="2"/>
                      </a:lnTo>
                      <a:lnTo>
                        <a:pt x="36" y="3"/>
                      </a:lnTo>
                      <a:lnTo>
                        <a:pt x="35" y="4"/>
                      </a:lnTo>
                      <a:lnTo>
                        <a:pt x="34" y="11"/>
                      </a:lnTo>
                      <a:lnTo>
                        <a:pt x="33" y="12"/>
                      </a:lnTo>
                      <a:lnTo>
                        <a:pt x="33" y="13"/>
                      </a:lnTo>
                      <a:lnTo>
                        <a:pt x="33" y="14"/>
                      </a:lnTo>
                      <a:lnTo>
                        <a:pt x="28" y="17"/>
                      </a:lnTo>
                      <a:lnTo>
                        <a:pt x="32" y="16"/>
                      </a:lnTo>
                      <a:lnTo>
                        <a:pt x="25" y="17"/>
                      </a:lnTo>
                      <a:lnTo>
                        <a:pt x="26" y="17"/>
                      </a:lnTo>
                      <a:lnTo>
                        <a:pt x="25" y="17"/>
                      </a:lnTo>
                      <a:lnTo>
                        <a:pt x="24" y="17"/>
                      </a:lnTo>
                      <a:lnTo>
                        <a:pt x="23" y="17"/>
                      </a:lnTo>
                      <a:lnTo>
                        <a:pt x="21" y="16"/>
                      </a:lnTo>
                      <a:lnTo>
                        <a:pt x="19" y="15"/>
                      </a:lnTo>
                      <a:lnTo>
                        <a:pt x="18" y="15"/>
                      </a:lnTo>
                      <a:lnTo>
                        <a:pt x="17" y="14"/>
                      </a:lnTo>
                      <a:lnTo>
                        <a:pt x="13" y="10"/>
                      </a:lnTo>
                      <a:lnTo>
                        <a:pt x="15" y="15"/>
                      </a:lnTo>
                      <a:lnTo>
                        <a:pt x="10" y="26"/>
                      </a:lnTo>
                      <a:lnTo>
                        <a:pt x="11" y="25"/>
                      </a:lnTo>
                      <a:lnTo>
                        <a:pt x="11" y="23"/>
                      </a:lnTo>
                      <a:lnTo>
                        <a:pt x="12" y="21"/>
                      </a:lnTo>
                      <a:lnTo>
                        <a:pt x="13" y="19"/>
                      </a:lnTo>
                      <a:lnTo>
                        <a:pt x="14" y="18"/>
                      </a:lnTo>
                      <a:lnTo>
                        <a:pt x="15" y="16"/>
                      </a:lnTo>
                      <a:lnTo>
                        <a:pt x="16" y="14"/>
                      </a:lnTo>
                      <a:lnTo>
                        <a:pt x="17" y="14"/>
                      </a:lnTo>
                      <a:lnTo>
                        <a:pt x="17" y="12"/>
                      </a:lnTo>
                      <a:lnTo>
                        <a:pt x="17" y="11"/>
                      </a:lnTo>
                      <a:lnTo>
                        <a:pt x="17" y="9"/>
                      </a:lnTo>
                      <a:lnTo>
                        <a:pt x="17" y="7"/>
                      </a:lnTo>
                      <a:lnTo>
                        <a:pt x="16" y="6"/>
                      </a:lnTo>
                      <a:lnTo>
                        <a:pt x="15" y="4"/>
                      </a:lnTo>
                      <a:lnTo>
                        <a:pt x="14" y="3"/>
                      </a:lnTo>
                      <a:lnTo>
                        <a:pt x="12" y="2"/>
                      </a:lnTo>
                      <a:lnTo>
                        <a:pt x="11" y="2"/>
                      </a:lnTo>
                      <a:lnTo>
                        <a:pt x="10" y="2"/>
                      </a:lnTo>
                      <a:lnTo>
                        <a:pt x="8" y="2"/>
                      </a:lnTo>
                      <a:lnTo>
                        <a:pt x="7" y="2"/>
                      </a:lnTo>
                      <a:lnTo>
                        <a:pt x="5" y="3"/>
                      </a:lnTo>
                      <a:lnTo>
                        <a:pt x="4" y="4"/>
                      </a:lnTo>
                      <a:lnTo>
                        <a:pt x="3" y="6"/>
                      </a:lnTo>
                      <a:lnTo>
                        <a:pt x="3" y="7"/>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08" name="Freeform 241"/>
                <p:cNvSpPr>
                  <a:spLocks/>
                </p:cNvSpPr>
                <p:nvPr/>
              </p:nvSpPr>
              <p:spPr bwMode="auto">
                <a:xfrm>
                  <a:off x="253" y="2942"/>
                  <a:ext cx="161" cy="246"/>
                </a:xfrm>
                <a:custGeom>
                  <a:avLst/>
                  <a:gdLst>
                    <a:gd name="T0" fmla="*/ 0 w 161"/>
                    <a:gd name="T1" fmla="*/ 16 h 246"/>
                    <a:gd name="T2" fmla="*/ 7 w 161"/>
                    <a:gd name="T3" fmla="*/ 29 h 246"/>
                    <a:gd name="T4" fmla="*/ 20 w 161"/>
                    <a:gd name="T5" fmla="*/ 38 h 246"/>
                    <a:gd name="T6" fmla="*/ 33 w 161"/>
                    <a:gd name="T7" fmla="*/ 46 h 246"/>
                    <a:gd name="T8" fmla="*/ 40 w 161"/>
                    <a:gd name="T9" fmla="*/ 52 h 246"/>
                    <a:gd name="T10" fmla="*/ 42 w 161"/>
                    <a:gd name="T11" fmla="*/ 55 h 246"/>
                    <a:gd name="T12" fmla="*/ 43 w 161"/>
                    <a:gd name="T13" fmla="*/ 57 h 246"/>
                    <a:gd name="T14" fmla="*/ 45 w 161"/>
                    <a:gd name="T15" fmla="*/ 60 h 246"/>
                    <a:gd name="T16" fmla="*/ 53 w 161"/>
                    <a:gd name="T17" fmla="*/ 77 h 246"/>
                    <a:gd name="T18" fmla="*/ 65 w 161"/>
                    <a:gd name="T19" fmla="*/ 108 h 246"/>
                    <a:gd name="T20" fmla="*/ 78 w 161"/>
                    <a:gd name="T21" fmla="*/ 138 h 246"/>
                    <a:gd name="T22" fmla="*/ 93 w 161"/>
                    <a:gd name="T23" fmla="*/ 169 h 246"/>
                    <a:gd name="T24" fmla="*/ 106 w 161"/>
                    <a:gd name="T25" fmla="*/ 188 h 246"/>
                    <a:gd name="T26" fmla="*/ 121 w 161"/>
                    <a:gd name="T27" fmla="*/ 205 h 246"/>
                    <a:gd name="T28" fmla="*/ 140 w 161"/>
                    <a:gd name="T29" fmla="*/ 224 h 246"/>
                    <a:gd name="T30" fmla="*/ 155 w 161"/>
                    <a:gd name="T31" fmla="*/ 240 h 246"/>
                    <a:gd name="T32" fmla="*/ 159 w 161"/>
                    <a:gd name="T33" fmla="*/ 245 h 246"/>
                    <a:gd name="T34" fmla="*/ 149 w 161"/>
                    <a:gd name="T35" fmla="*/ 237 h 246"/>
                    <a:gd name="T36" fmla="*/ 136 w 161"/>
                    <a:gd name="T37" fmla="*/ 228 h 246"/>
                    <a:gd name="T38" fmla="*/ 126 w 161"/>
                    <a:gd name="T39" fmla="*/ 220 h 246"/>
                    <a:gd name="T40" fmla="*/ 127 w 161"/>
                    <a:gd name="T41" fmla="*/ 220 h 246"/>
                    <a:gd name="T42" fmla="*/ 130 w 161"/>
                    <a:gd name="T43" fmla="*/ 220 h 246"/>
                    <a:gd name="T44" fmla="*/ 133 w 161"/>
                    <a:gd name="T45" fmla="*/ 218 h 246"/>
                    <a:gd name="T46" fmla="*/ 135 w 161"/>
                    <a:gd name="T47" fmla="*/ 216 h 246"/>
                    <a:gd name="T48" fmla="*/ 136 w 161"/>
                    <a:gd name="T49" fmla="*/ 213 h 246"/>
                    <a:gd name="T50" fmla="*/ 136 w 161"/>
                    <a:gd name="T51" fmla="*/ 210 h 246"/>
                    <a:gd name="T52" fmla="*/ 135 w 161"/>
                    <a:gd name="T53" fmla="*/ 208 h 246"/>
                    <a:gd name="T54" fmla="*/ 133 w 161"/>
                    <a:gd name="T55" fmla="*/ 205 h 246"/>
                    <a:gd name="T56" fmla="*/ 127 w 161"/>
                    <a:gd name="T57" fmla="*/ 197 h 246"/>
                    <a:gd name="T58" fmla="*/ 120 w 161"/>
                    <a:gd name="T59" fmla="*/ 183 h 246"/>
                    <a:gd name="T60" fmla="*/ 112 w 161"/>
                    <a:gd name="T61" fmla="*/ 168 h 246"/>
                    <a:gd name="T62" fmla="*/ 104 w 161"/>
                    <a:gd name="T63" fmla="*/ 155 h 246"/>
                    <a:gd name="T64" fmla="*/ 93 w 161"/>
                    <a:gd name="T65" fmla="*/ 136 h 246"/>
                    <a:gd name="T66" fmla="*/ 84 w 161"/>
                    <a:gd name="T67" fmla="*/ 112 h 246"/>
                    <a:gd name="T68" fmla="*/ 74 w 161"/>
                    <a:gd name="T69" fmla="*/ 88 h 246"/>
                    <a:gd name="T70" fmla="*/ 64 w 161"/>
                    <a:gd name="T71" fmla="*/ 65 h 246"/>
                    <a:gd name="T72" fmla="*/ 56 w 161"/>
                    <a:gd name="T73" fmla="*/ 47 h 246"/>
                    <a:gd name="T74" fmla="*/ 46 w 161"/>
                    <a:gd name="T75" fmla="*/ 37 h 246"/>
                    <a:gd name="T76" fmla="*/ 35 w 161"/>
                    <a:gd name="T77" fmla="*/ 29 h 246"/>
                    <a:gd name="T78" fmla="*/ 23 w 161"/>
                    <a:gd name="T79" fmla="*/ 21 h 246"/>
                    <a:gd name="T80" fmla="*/ 15 w 161"/>
                    <a:gd name="T81" fmla="*/ 16 h 246"/>
                    <a:gd name="T82" fmla="*/ 14 w 161"/>
                    <a:gd name="T83" fmla="*/ 13 h 246"/>
                    <a:gd name="T84" fmla="*/ 14 w 161"/>
                    <a:gd name="T85" fmla="*/ 12 h 246"/>
                    <a:gd name="T86" fmla="*/ 15 w 161"/>
                    <a:gd name="T87" fmla="*/ 9 h 246"/>
                    <a:gd name="T88" fmla="*/ 14 w 161"/>
                    <a:gd name="T89" fmla="*/ 5 h 246"/>
                    <a:gd name="T90" fmla="*/ 13 w 161"/>
                    <a:gd name="T91" fmla="*/ 3 h 246"/>
                    <a:gd name="T92" fmla="*/ 10 w 161"/>
                    <a:gd name="T93" fmla="*/ 1 h 246"/>
                    <a:gd name="T94" fmla="*/ 8 w 161"/>
                    <a:gd name="T95" fmla="*/ 0 h 246"/>
                    <a:gd name="T96" fmla="*/ 5 w 161"/>
                    <a:gd name="T97" fmla="*/ 1 h 246"/>
                    <a:gd name="T98" fmla="*/ 2 w 161"/>
                    <a:gd name="T99" fmla="*/ 3 h 246"/>
                    <a:gd name="T100" fmla="*/ 0 w 161"/>
                    <a:gd name="T101" fmla="*/ 5 h 246"/>
                    <a:gd name="T102" fmla="*/ 0 w 161"/>
                    <a:gd name="T103" fmla="*/ 9 h 2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1"/>
                    <a:gd name="T157" fmla="*/ 0 h 246"/>
                    <a:gd name="T158" fmla="*/ 161 w 161"/>
                    <a:gd name="T159" fmla="*/ 246 h 2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1" h="246">
                      <a:moveTo>
                        <a:pt x="0" y="9"/>
                      </a:moveTo>
                      <a:lnTo>
                        <a:pt x="0" y="16"/>
                      </a:lnTo>
                      <a:lnTo>
                        <a:pt x="3" y="24"/>
                      </a:lnTo>
                      <a:lnTo>
                        <a:pt x="7" y="29"/>
                      </a:lnTo>
                      <a:lnTo>
                        <a:pt x="13" y="34"/>
                      </a:lnTo>
                      <a:lnTo>
                        <a:pt x="20" y="38"/>
                      </a:lnTo>
                      <a:lnTo>
                        <a:pt x="26" y="42"/>
                      </a:lnTo>
                      <a:lnTo>
                        <a:pt x="33" y="46"/>
                      </a:lnTo>
                      <a:lnTo>
                        <a:pt x="39" y="51"/>
                      </a:lnTo>
                      <a:lnTo>
                        <a:pt x="40" y="52"/>
                      </a:lnTo>
                      <a:lnTo>
                        <a:pt x="41" y="53"/>
                      </a:lnTo>
                      <a:lnTo>
                        <a:pt x="42" y="55"/>
                      </a:lnTo>
                      <a:lnTo>
                        <a:pt x="43" y="56"/>
                      </a:lnTo>
                      <a:lnTo>
                        <a:pt x="43" y="57"/>
                      </a:lnTo>
                      <a:lnTo>
                        <a:pt x="44" y="59"/>
                      </a:lnTo>
                      <a:lnTo>
                        <a:pt x="45" y="60"/>
                      </a:lnTo>
                      <a:lnTo>
                        <a:pt x="46" y="61"/>
                      </a:lnTo>
                      <a:lnTo>
                        <a:pt x="53" y="77"/>
                      </a:lnTo>
                      <a:lnTo>
                        <a:pt x="59" y="92"/>
                      </a:lnTo>
                      <a:lnTo>
                        <a:pt x="65" y="108"/>
                      </a:lnTo>
                      <a:lnTo>
                        <a:pt x="72" y="123"/>
                      </a:lnTo>
                      <a:lnTo>
                        <a:pt x="78" y="138"/>
                      </a:lnTo>
                      <a:lnTo>
                        <a:pt x="85" y="154"/>
                      </a:lnTo>
                      <a:lnTo>
                        <a:pt x="93" y="169"/>
                      </a:lnTo>
                      <a:lnTo>
                        <a:pt x="103" y="184"/>
                      </a:lnTo>
                      <a:lnTo>
                        <a:pt x="106" y="188"/>
                      </a:lnTo>
                      <a:lnTo>
                        <a:pt x="113" y="196"/>
                      </a:lnTo>
                      <a:lnTo>
                        <a:pt x="121" y="205"/>
                      </a:lnTo>
                      <a:lnTo>
                        <a:pt x="131" y="214"/>
                      </a:lnTo>
                      <a:lnTo>
                        <a:pt x="140" y="224"/>
                      </a:lnTo>
                      <a:lnTo>
                        <a:pt x="149" y="233"/>
                      </a:lnTo>
                      <a:lnTo>
                        <a:pt x="155" y="240"/>
                      </a:lnTo>
                      <a:lnTo>
                        <a:pt x="160" y="245"/>
                      </a:lnTo>
                      <a:lnTo>
                        <a:pt x="159" y="245"/>
                      </a:lnTo>
                      <a:lnTo>
                        <a:pt x="155" y="242"/>
                      </a:lnTo>
                      <a:lnTo>
                        <a:pt x="149" y="237"/>
                      </a:lnTo>
                      <a:lnTo>
                        <a:pt x="142" y="233"/>
                      </a:lnTo>
                      <a:lnTo>
                        <a:pt x="136" y="228"/>
                      </a:lnTo>
                      <a:lnTo>
                        <a:pt x="130" y="223"/>
                      </a:lnTo>
                      <a:lnTo>
                        <a:pt x="126" y="220"/>
                      </a:lnTo>
                      <a:lnTo>
                        <a:pt x="125" y="219"/>
                      </a:lnTo>
                      <a:lnTo>
                        <a:pt x="127" y="220"/>
                      </a:lnTo>
                      <a:lnTo>
                        <a:pt x="128" y="220"/>
                      </a:lnTo>
                      <a:lnTo>
                        <a:pt x="130" y="220"/>
                      </a:lnTo>
                      <a:lnTo>
                        <a:pt x="131" y="219"/>
                      </a:lnTo>
                      <a:lnTo>
                        <a:pt x="133" y="218"/>
                      </a:lnTo>
                      <a:lnTo>
                        <a:pt x="134" y="217"/>
                      </a:lnTo>
                      <a:lnTo>
                        <a:pt x="135" y="216"/>
                      </a:lnTo>
                      <a:lnTo>
                        <a:pt x="136" y="215"/>
                      </a:lnTo>
                      <a:lnTo>
                        <a:pt x="136" y="213"/>
                      </a:lnTo>
                      <a:lnTo>
                        <a:pt x="136" y="212"/>
                      </a:lnTo>
                      <a:lnTo>
                        <a:pt x="136" y="210"/>
                      </a:lnTo>
                      <a:lnTo>
                        <a:pt x="136" y="208"/>
                      </a:lnTo>
                      <a:lnTo>
                        <a:pt x="135" y="208"/>
                      </a:lnTo>
                      <a:lnTo>
                        <a:pt x="134" y="207"/>
                      </a:lnTo>
                      <a:lnTo>
                        <a:pt x="133" y="205"/>
                      </a:lnTo>
                      <a:lnTo>
                        <a:pt x="132" y="205"/>
                      </a:lnTo>
                      <a:lnTo>
                        <a:pt x="127" y="197"/>
                      </a:lnTo>
                      <a:lnTo>
                        <a:pt x="123" y="190"/>
                      </a:lnTo>
                      <a:lnTo>
                        <a:pt x="120" y="183"/>
                      </a:lnTo>
                      <a:lnTo>
                        <a:pt x="116" y="176"/>
                      </a:lnTo>
                      <a:lnTo>
                        <a:pt x="112" y="168"/>
                      </a:lnTo>
                      <a:lnTo>
                        <a:pt x="107" y="161"/>
                      </a:lnTo>
                      <a:lnTo>
                        <a:pt x="104" y="155"/>
                      </a:lnTo>
                      <a:lnTo>
                        <a:pt x="98" y="148"/>
                      </a:lnTo>
                      <a:lnTo>
                        <a:pt x="93" y="136"/>
                      </a:lnTo>
                      <a:lnTo>
                        <a:pt x="88" y="124"/>
                      </a:lnTo>
                      <a:lnTo>
                        <a:pt x="84" y="112"/>
                      </a:lnTo>
                      <a:lnTo>
                        <a:pt x="79" y="101"/>
                      </a:lnTo>
                      <a:lnTo>
                        <a:pt x="74" y="88"/>
                      </a:lnTo>
                      <a:lnTo>
                        <a:pt x="70" y="77"/>
                      </a:lnTo>
                      <a:lnTo>
                        <a:pt x="64" y="65"/>
                      </a:lnTo>
                      <a:lnTo>
                        <a:pt x="59" y="54"/>
                      </a:lnTo>
                      <a:lnTo>
                        <a:pt x="56" y="47"/>
                      </a:lnTo>
                      <a:lnTo>
                        <a:pt x="52" y="41"/>
                      </a:lnTo>
                      <a:lnTo>
                        <a:pt x="46" y="37"/>
                      </a:lnTo>
                      <a:lnTo>
                        <a:pt x="40" y="33"/>
                      </a:lnTo>
                      <a:lnTo>
                        <a:pt x="35" y="29"/>
                      </a:lnTo>
                      <a:lnTo>
                        <a:pt x="29" y="25"/>
                      </a:lnTo>
                      <a:lnTo>
                        <a:pt x="23" y="21"/>
                      </a:lnTo>
                      <a:lnTo>
                        <a:pt x="16" y="17"/>
                      </a:lnTo>
                      <a:lnTo>
                        <a:pt x="15" y="16"/>
                      </a:lnTo>
                      <a:lnTo>
                        <a:pt x="14" y="14"/>
                      </a:lnTo>
                      <a:lnTo>
                        <a:pt x="14" y="13"/>
                      </a:lnTo>
                      <a:lnTo>
                        <a:pt x="14" y="12"/>
                      </a:lnTo>
                      <a:lnTo>
                        <a:pt x="15" y="10"/>
                      </a:lnTo>
                      <a:lnTo>
                        <a:pt x="15" y="9"/>
                      </a:lnTo>
                      <a:lnTo>
                        <a:pt x="15" y="7"/>
                      </a:lnTo>
                      <a:lnTo>
                        <a:pt x="14" y="5"/>
                      </a:lnTo>
                      <a:lnTo>
                        <a:pt x="14" y="4"/>
                      </a:lnTo>
                      <a:lnTo>
                        <a:pt x="13" y="3"/>
                      </a:lnTo>
                      <a:lnTo>
                        <a:pt x="11" y="2"/>
                      </a:lnTo>
                      <a:lnTo>
                        <a:pt x="10" y="1"/>
                      </a:lnTo>
                      <a:lnTo>
                        <a:pt x="8" y="0"/>
                      </a:lnTo>
                      <a:lnTo>
                        <a:pt x="6" y="0"/>
                      </a:lnTo>
                      <a:lnTo>
                        <a:pt x="5" y="1"/>
                      </a:lnTo>
                      <a:lnTo>
                        <a:pt x="3" y="2"/>
                      </a:lnTo>
                      <a:lnTo>
                        <a:pt x="2" y="3"/>
                      </a:lnTo>
                      <a:lnTo>
                        <a:pt x="1" y="4"/>
                      </a:lnTo>
                      <a:lnTo>
                        <a:pt x="0" y="5"/>
                      </a:lnTo>
                      <a:lnTo>
                        <a:pt x="0" y="7"/>
                      </a:lnTo>
                      <a:lnTo>
                        <a:pt x="0" y="9"/>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09" name="Freeform 242"/>
                <p:cNvSpPr>
                  <a:spLocks/>
                </p:cNvSpPr>
                <p:nvPr/>
              </p:nvSpPr>
              <p:spPr bwMode="auto">
                <a:xfrm>
                  <a:off x="640" y="3110"/>
                  <a:ext cx="77" cy="211"/>
                </a:xfrm>
                <a:custGeom>
                  <a:avLst/>
                  <a:gdLst>
                    <a:gd name="T0" fmla="*/ 74 w 77"/>
                    <a:gd name="T1" fmla="*/ 201 h 211"/>
                    <a:gd name="T2" fmla="*/ 72 w 77"/>
                    <a:gd name="T3" fmla="*/ 196 h 211"/>
                    <a:gd name="T4" fmla="*/ 70 w 77"/>
                    <a:gd name="T5" fmla="*/ 191 h 211"/>
                    <a:gd name="T6" fmla="*/ 69 w 77"/>
                    <a:gd name="T7" fmla="*/ 184 h 211"/>
                    <a:gd name="T8" fmla="*/ 67 w 77"/>
                    <a:gd name="T9" fmla="*/ 169 h 211"/>
                    <a:gd name="T10" fmla="*/ 66 w 77"/>
                    <a:gd name="T11" fmla="*/ 145 h 211"/>
                    <a:gd name="T12" fmla="*/ 66 w 77"/>
                    <a:gd name="T13" fmla="*/ 120 h 211"/>
                    <a:gd name="T14" fmla="*/ 67 w 77"/>
                    <a:gd name="T15" fmla="*/ 95 h 211"/>
                    <a:gd name="T16" fmla="*/ 67 w 77"/>
                    <a:gd name="T17" fmla="*/ 73 h 211"/>
                    <a:gd name="T18" fmla="*/ 59 w 77"/>
                    <a:gd name="T19" fmla="*/ 53 h 211"/>
                    <a:gd name="T20" fmla="*/ 46 w 77"/>
                    <a:gd name="T21" fmla="*/ 38 h 211"/>
                    <a:gd name="T22" fmla="*/ 28 w 77"/>
                    <a:gd name="T23" fmla="*/ 27 h 211"/>
                    <a:gd name="T24" fmla="*/ 18 w 77"/>
                    <a:gd name="T25" fmla="*/ 20 h 211"/>
                    <a:gd name="T26" fmla="*/ 13 w 77"/>
                    <a:gd name="T27" fmla="*/ 16 h 211"/>
                    <a:gd name="T28" fmla="*/ 11 w 77"/>
                    <a:gd name="T29" fmla="*/ 11 h 211"/>
                    <a:gd name="T30" fmla="*/ 8 w 77"/>
                    <a:gd name="T31" fmla="*/ 5 h 211"/>
                    <a:gd name="T32" fmla="*/ 6 w 77"/>
                    <a:gd name="T33" fmla="*/ 1 h 211"/>
                    <a:gd name="T34" fmla="*/ 5 w 77"/>
                    <a:gd name="T35" fmla="*/ 0 h 211"/>
                    <a:gd name="T36" fmla="*/ 4 w 77"/>
                    <a:gd name="T37" fmla="*/ 0 h 211"/>
                    <a:gd name="T38" fmla="*/ 2 w 77"/>
                    <a:gd name="T39" fmla="*/ 1 h 211"/>
                    <a:gd name="T40" fmla="*/ 1 w 77"/>
                    <a:gd name="T41" fmla="*/ 2 h 211"/>
                    <a:gd name="T42" fmla="*/ 0 w 77"/>
                    <a:gd name="T43" fmla="*/ 3 h 211"/>
                    <a:gd name="T44" fmla="*/ 0 w 77"/>
                    <a:gd name="T45" fmla="*/ 5 h 211"/>
                    <a:gd name="T46" fmla="*/ 1 w 77"/>
                    <a:gd name="T47" fmla="*/ 6 h 211"/>
                    <a:gd name="T48" fmla="*/ 4 w 77"/>
                    <a:gd name="T49" fmla="*/ 13 h 211"/>
                    <a:gd name="T50" fmla="*/ 8 w 77"/>
                    <a:gd name="T51" fmla="*/ 21 h 211"/>
                    <a:gd name="T52" fmla="*/ 13 w 77"/>
                    <a:gd name="T53" fmla="*/ 28 h 211"/>
                    <a:gd name="T54" fmla="*/ 20 w 77"/>
                    <a:gd name="T55" fmla="*/ 32 h 211"/>
                    <a:gd name="T56" fmla="*/ 36 w 77"/>
                    <a:gd name="T57" fmla="*/ 40 h 211"/>
                    <a:gd name="T58" fmla="*/ 49 w 77"/>
                    <a:gd name="T59" fmla="*/ 53 h 211"/>
                    <a:gd name="T60" fmla="*/ 58 w 77"/>
                    <a:gd name="T61" fmla="*/ 69 h 211"/>
                    <a:gd name="T62" fmla="*/ 61 w 77"/>
                    <a:gd name="T63" fmla="*/ 88 h 211"/>
                    <a:gd name="T64" fmla="*/ 59 w 77"/>
                    <a:gd name="T65" fmla="*/ 112 h 211"/>
                    <a:gd name="T66" fmla="*/ 58 w 77"/>
                    <a:gd name="T67" fmla="*/ 136 h 211"/>
                    <a:gd name="T68" fmla="*/ 59 w 77"/>
                    <a:gd name="T69" fmla="*/ 158 h 211"/>
                    <a:gd name="T70" fmla="*/ 61 w 77"/>
                    <a:gd name="T71" fmla="*/ 182 h 211"/>
                    <a:gd name="T72" fmla="*/ 62 w 77"/>
                    <a:gd name="T73" fmla="*/ 189 h 211"/>
                    <a:gd name="T74" fmla="*/ 64 w 77"/>
                    <a:gd name="T75" fmla="*/ 196 h 211"/>
                    <a:gd name="T76" fmla="*/ 66 w 77"/>
                    <a:gd name="T77" fmla="*/ 201 h 211"/>
                    <a:gd name="T78" fmla="*/ 70 w 77"/>
                    <a:gd name="T79" fmla="*/ 208 h 211"/>
                    <a:gd name="T80" fmla="*/ 71 w 77"/>
                    <a:gd name="T81" fmla="*/ 210 h 211"/>
                    <a:gd name="T82" fmla="*/ 72 w 77"/>
                    <a:gd name="T83" fmla="*/ 210 h 211"/>
                    <a:gd name="T84" fmla="*/ 74 w 77"/>
                    <a:gd name="T85" fmla="*/ 210 h 211"/>
                    <a:gd name="T86" fmla="*/ 76 w 77"/>
                    <a:gd name="T87" fmla="*/ 208 h 211"/>
                    <a:gd name="T88" fmla="*/ 76 w 77"/>
                    <a:gd name="T89" fmla="*/ 206 h 211"/>
                    <a:gd name="T90" fmla="*/ 76 w 77"/>
                    <a:gd name="T91" fmla="*/ 204 h 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
                    <a:gd name="T139" fmla="*/ 0 h 211"/>
                    <a:gd name="T140" fmla="*/ 77 w 77"/>
                    <a:gd name="T141" fmla="*/ 211 h 2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 h="211">
                      <a:moveTo>
                        <a:pt x="76" y="204"/>
                      </a:moveTo>
                      <a:lnTo>
                        <a:pt x="74" y="201"/>
                      </a:lnTo>
                      <a:lnTo>
                        <a:pt x="73" y="199"/>
                      </a:lnTo>
                      <a:lnTo>
                        <a:pt x="72" y="196"/>
                      </a:lnTo>
                      <a:lnTo>
                        <a:pt x="71" y="194"/>
                      </a:lnTo>
                      <a:lnTo>
                        <a:pt x="70" y="191"/>
                      </a:lnTo>
                      <a:lnTo>
                        <a:pt x="70" y="187"/>
                      </a:lnTo>
                      <a:lnTo>
                        <a:pt x="69" y="184"/>
                      </a:lnTo>
                      <a:lnTo>
                        <a:pt x="69" y="181"/>
                      </a:lnTo>
                      <a:lnTo>
                        <a:pt x="67" y="169"/>
                      </a:lnTo>
                      <a:lnTo>
                        <a:pt x="66" y="157"/>
                      </a:lnTo>
                      <a:lnTo>
                        <a:pt x="66" y="145"/>
                      </a:lnTo>
                      <a:lnTo>
                        <a:pt x="66" y="133"/>
                      </a:lnTo>
                      <a:lnTo>
                        <a:pt x="66" y="120"/>
                      </a:lnTo>
                      <a:lnTo>
                        <a:pt x="67" y="108"/>
                      </a:lnTo>
                      <a:lnTo>
                        <a:pt x="67" y="95"/>
                      </a:lnTo>
                      <a:lnTo>
                        <a:pt x="68" y="84"/>
                      </a:lnTo>
                      <a:lnTo>
                        <a:pt x="67" y="73"/>
                      </a:lnTo>
                      <a:lnTo>
                        <a:pt x="65" y="63"/>
                      </a:lnTo>
                      <a:lnTo>
                        <a:pt x="59" y="53"/>
                      </a:lnTo>
                      <a:lnTo>
                        <a:pt x="53" y="46"/>
                      </a:lnTo>
                      <a:lnTo>
                        <a:pt x="46" y="38"/>
                      </a:lnTo>
                      <a:lnTo>
                        <a:pt x="37" y="32"/>
                      </a:lnTo>
                      <a:lnTo>
                        <a:pt x="28" y="27"/>
                      </a:lnTo>
                      <a:lnTo>
                        <a:pt x="19" y="22"/>
                      </a:lnTo>
                      <a:lnTo>
                        <a:pt x="18" y="20"/>
                      </a:lnTo>
                      <a:lnTo>
                        <a:pt x="15" y="18"/>
                      </a:lnTo>
                      <a:lnTo>
                        <a:pt x="13" y="16"/>
                      </a:lnTo>
                      <a:lnTo>
                        <a:pt x="12" y="13"/>
                      </a:lnTo>
                      <a:lnTo>
                        <a:pt x="11" y="11"/>
                      </a:lnTo>
                      <a:lnTo>
                        <a:pt x="10" y="8"/>
                      </a:lnTo>
                      <a:lnTo>
                        <a:pt x="8" y="5"/>
                      </a:lnTo>
                      <a:lnTo>
                        <a:pt x="7" y="2"/>
                      </a:lnTo>
                      <a:lnTo>
                        <a:pt x="6" y="1"/>
                      </a:lnTo>
                      <a:lnTo>
                        <a:pt x="5" y="1"/>
                      </a:lnTo>
                      <a:lnTo>
                        <a:pt x="5" y="0"/>
                      </a:lnTo>
                      <a:lnTo>
                        <a:pt x="4" y="0"/>
                      </a:lnTo>
                      <a:lnTo>
                        <a:pt x="3" y="0"/>
                      </a:lnTo>
                      <a:lnTo>
                        <a:pt x="2" y="1"/>
                      </a:lnTo>
                      <a:lnTo>
                        <a:pt x="1" y="1"/>
                      </a:lnTo>
                      <a:lnTo>
                        <a:pt x="1" y="2"/>
                      </a:lnTo>
                      <a:lnTo>
                        <a:pt x="0" y="2"/>
                      </a:lnTo>
                      <a:lnTo>
                        <a:pt x="0" y="3"/>
                      </a:lnTo>
                      <a:lnTo>
                        <a:pt x="0" y="4"/>
                      </a:lnTo>
                      <a:lnTo>
                        <a:pt x="0" y="5"/>
                      </a:lnTo>
                      <a:lnTo>
                        <a:pt x="0" y="6"/>
                      </a:lnTo>
                      <a:lnTo>
                        <a:pt x="1" y="6"/>
                      </a:lnTo>
                      <a:lnTo>
                        <a:pt x="3" y="10"/>
                      </a:lnTo>
                      <a:lnTo>
                        <a:pt x="4" y="13"/>
                      </a:lnTo>
                      <a:lnTo>
                        <a:pt x="6" y="17"/>
                      </a:lnTo>
                      <a:lnTo>
                        <a:pt x="8" y="21"/>
                      </a:lnTo>
                      <a:lnTo>
                        <a:pt x="11" y="25"/>
                      </a:lnTo>
                      <a:lnTo>
                        <a:pt x="13" y="28"/>
                      </a:lnTo>
                      <a:lnTo>
                        <a:pt x="16" y="30"/>
                      </a:lnTo>
                      <a:lnTo>
                        <a:pt x="20" y="32"/>
                      </a:lnTo>
                      <a:lnTo>
                        <a:pt x="28" y="35"/>
                      </a:lnTo>
                      <a:lnTo>
                        <a:pt x="36" y="40"/>
                      </a:lnTo>
                      <a:lnTo>
                        <a:pt x="43" y="46"/>
                      </a:lnTo>
                      <a:lnTo>
                        <a:pt x="49" y="53"/>
                      </a:lnTo>
                      <a:lnTo>
                        <a:pt x="55" y="61"/>
                      </a:lnTo>
                      <a:lnTo>
                        <a:pt x="58" y="69"/>
                      </a:lnTo>
                      <a:lnTo>
                        <a:pt x="61" y="78"/>
                      </a:lnTo>
                      <a:lnTo>
                        <a:pt x="61" y="88"/>
                      </a:lnTo>
                      <a:lnTo>
                        <a:pt x="60" y="100"/>
                      </a:lnTo>
                      <a:lnTo>
                        <a:pt x="59" y="112"/>
                      </a:lnTo>
                      <a:lnTo>
                        <a:pt x="59" y="123"/>
                      </a:lnTo>
                      <a:lnTo>
                        <a:pt x="58" y="136"/>
                      </a:lnTo>
                      <a:lnTo>
                        <a:pt x="58" y="147"/>
                      </a:lnTo>
                      <a:lnTo>
                        <a:pt x="59" y="158"/>
                      </a:lnTo>
                      <a:lnTo>
                        <a:pt x="60" y="170"/>
                      </a:lnTo>
                      <a:lnTo>
                        <a:pt x="61" y="182"/>
                      </a:lnTo>
                      <a:lnTo>
                        <a:pt x="61" y="185"/>
                      </a:lnTo>
                      <a:lnTo>
                        <a:pt x="62" y="189"/>
                      </a:lnTo>
                      <a:lnTo>
                        <a:pt x="63" y="192"/>
                      </a:lnTo>
                      <a:lnTo>
                        <a:pt x="64" y="196"/>
                      </a:lnTo>
                      <a:lnTo>
                        <a:pt x="65" y="199"/>
                      </a:lnTo>
                      <a:lnTo>
                        <a:pt x="66" y="201"/>
                      </a:lnTo>
                      <a:lnTo>
                        <a:pt x="68" y="205"/>
                      </a:lnTo>
                      <a:lnTo>
                        <a:pt x="70" y="208"/>
                      </a:lnTo>
                      <a:lnTo>
                        <a:pt x="70" y="209"/>
                      </a:lnTo>
                      <a:lnTo>
                        <a:pt x="71" y="210"/>
                      </a:lnTo>
                      <a:lnTo>
                        <a:pt x="72" y="210"/>
                      </a:lnTo>
                      <a:lnTo>
                        <a:pt x="73" y="210"/>
                      </a:lnTo>
                      <a:lnTo>
                        <a:pt x="74" y="210"/>
                      </a:lnTo>
                      <a:lnTo>
                        <a:pt x="75" y="209"/>
                      </a:lnTo>
                      <a:lnTo>
                        <a:pt x="76" y="208"/>
                      </a:lnTo>
                      <a:lnTo>
                        <a:pt x="76" y="207"/>
                      </a:lnTo>
                      <a:lnTo>
                        <a:pt x="76" y="206"/>
                      </a:lnTo>
                      <a:lnTo>
                        <a:pt x="76" y="205"/>
                      </a:lnTo>
                      <a:lnTo>
                        <a:pt x="76" y="204"/>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10" name="Freeform 243"/>
                <p:cNvSpPr>
                  <a:spLocks/>
                </p:cNvSpPr>
                <p:nvPr/>
              </p:nvSpPr>
              <p:spPr bwMode="auto">
                <a:xfrm>
                  <a:off x="675" y="3061"/>
                  <a:ext cx="42" cy="76"/>
                </a:xfrm>
                <a:custGeom>
                  <a:avLst/>
                  <a:gdLst>
                    <a:gd name="T0" fmla="*/ 6 w 42"/>
                    <a:gd name="T1" fmla="*/ 68 h 76"/>
                    <a:gd name="T2" fmla="*/ 6 w 42"/>
                    <a:gd name="T3" fmla="*/ 63 h 76"/>
                    <a:gd name="T4" fmla="*/ 7 w 42"/>
                    <a:gd name="T5" fmla="*/ 57 h 76"/>
                    <a:gd name="T6" fmla="*/ 9 w 42"/>
                    <a:gd name="T7" fmla="*/ 51 h 76"/>
                    <a:gd name="T8" fmla="*/ 11 w 42"/>
                    <a:gd name="T9" fmla="*/ 44 h 76"/>
                    <a:gd name="T10" fmla="*/ 18 w 42"/>
                    <a:gd name="T11" fmla="*/ 39 h 76"/>
                    <a:gd name="T12" fmla="*/ 26 w 42"/>
                    <a:gd name="T13" fmla="*/ 34 h 76"/>
                    <a:gd name="T14" fmla="*/ 34 w 42"/>
                    <a:gd name="T15" fmla="*/ 29 h 76"/>
                    <a:gd name="T16" fmla="*/ 40 w 42"/>
                    <a:gd name="T17" fmla="*/ 21 h 76"/>
                    <a:gd name="T18" fmla="*/ 41 w 42"/>
                    <a:gd name="T19" fmla="*/ 19 h 76"/>
                    <a:gd name="T20" fmla="*/ 41 w 42"/>
                    <a:gd name="T21" fmla="*/ 18 h 76"/>
                    <a:gd name="T22" fmla="*/ 39 w 42"/>
                    <a:gd name="T23" fmla="*/ 14 h 76"/>
                    <a:gd name="T24" fmla="*/ 39 w 42"/>
                    <a:gd name="T25" fmla="*/ 11 h 76"/>
                    <a:gd name="T26" fmla="*/ 38 w 42"/>
                    <a:gd name="T27" fmla="*/ 9 h 76"/>
                    <a:gd name="T28" fmla="*/ 37 w 42"/>
                    <a:gd name="T29" fmla="*/ 6 h 76"/>
                    <a:gd name="T30" fmla="*/ 36 w 42"/>
                    <a:gd name="T31" fmla="*/ 3 h 76"/>
                    <a:gd name="T32" fmla="*/ 35 w 42"/>
                    <a:gd name="T33" fmla="*/ 2 h 76"/>
                    <a:gd name="T34" fmla="*/ 35 w 42"/>
                    <a:gd name="T35" fmla="*/ 1 h 76"/>
                    <a:gd name="T36" fmla="*/ 34 w 42"/>
                    <a:gd name="T37" fmla="*/ 0 h 76"/>
                    <a:gd name="T38" fmla="*/ 32 w 42"/>
                    <a:gd name="T39" fmla="*/ 0 h 76"/>
                    <a:gd name="T40" fmla="*/ 31 w 42"/>
                    <a:gd name="T41" fmla="*/ 1 h 76"/>
                    <a:gd name="T42" fmla="*/ 31 w 42"/>
                    <a:gd name="T43" fmla="*/ 2 h 76"/>
                    <a:gd name="T44" fmla="*/ 30 w 42"/>
                    <a:gd name="T45" fmla="*/ 4 h 76"/>
                    <a:gd name="T46" fmla="*/ 30 w 42"/>
                    <a:gd name="T47" fmla="*/ 6 h 76"/>
                    <a:gd name="T48" fmla="*/ 31 w 42"/>
                    <a:gd name="T49" fmla="*/ 9 h 76"/>
                    <a:gd name="T50" fmla="*/ 31 w 42"/>
                    <a:gd name="T51" fmla="*/ 11 h 76"/>
                    <a:gd name="T52" fmla="*/ 32 w 42"/>
                    <a:gd name="T53" fmla="*/ 14 h 76"/>
                    <a:gd name="T54" fmla="*/ 35 w 42"/>
                    <a:gd name="T55" fmla="*/ 19 h 76"/>
                    <a:gd name="T56" fmla="*/ 32 w 42"/>
                    <a:gd name="T57" fmla="*/ 20 h 76"/>
                    <a:gd name="T58" fmla="*/ 27 w 42"/>
                    <a:gd name="T59" fmla="*/ 26 h 76"/>
                    <a:gd name="T60" fmla="*/ 20 w 42"/>
                    <a:gd name="T61" fmla="*/ 29 h 76"/>
                    <a:gd name="T62" fmla="*/ 13 w 42"/>
                    <a:gd name="T63" fmla="*/ 34 h 76"/>
                    <a:gd name="T64" fmla="*/ 7 w 42"/>
                    <a:gd name="T65" fmla="*/ 39 h 76"/>
                    <a:gd name="T66" fmla="*/ 3 w 42"/>
                    <a:gd name="T67" fmla="*/ 46 h 76"/>
                    <a:gd name="T68" fmla="*/ 1 w 42"/>
                    <a:gd name="T69" fmla="*/ 54 h 76"/>
                    <a:gd name="T70" fmla="*/ 0 w 42"/>
                    <a:gd name="T71" fmla="*/ 63 h 76"/>
                    <a:gd name="T72" fmla="*/ 0 w 42"/>
                    <a:gd name="T73" fmla="*/ 71 h 76"/>
                    <a:gd name="T74" fmla="*/ 0 w 42"/>
                    <a:gd name="T75" fmla="*/ 72 h 76"/>
                    <a:gd name="T76" fmla="*/ 1 w 42"/>
                    <a:gd name="T77" fmla="*/ 73 h 76"/>
                    <a:gd name="T78" fmla="*/ 2 w 42"/>
                    <a:gd name="T79" fmla="*/ 75 h 76"/>
                    <a:gd name="T80" fmla="*/ 4 w 42"/>
                    <a:gd name="T81" fmla="*/ 75 h 76"/>
                    <a:gd name="T82" fmla="*/ 6 w 42"/>
                    <a:gd name="T83" fmla="*/ 73 h 76"/>
                    <a:gd name="T84" fmla="*/ 6 w 42"/>
                    <a:gd name="T85" fmla="*/ 71 h 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76"/>
                    <a:gd name="T131" fmla="*/ 42 w 42"/>
                    <a:gd name="T132" fmla="*/ 76 h 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76">
                      <a:moveTo>
                        <a:pt x="6" y="71"/>
                      </a:moveTo>
                      <a:lnTo>
                        <a:pt x="6" y="68"/>
                      </a:lnTo>
                      <a:lnTo>
                        <a:pt x="6" y="65"/>
                      </a:lnTo>
                      <a:lnTo>
                        <a:pt x="6" y="63"/>
                      </a:lnTo>
                      <a:lnTo>
                        <a:pt x="7" y="60"/>
                      </a:lnTo>
                      <a:lnTo>
                        <a:pt x="7" y="57"/>
                      </a:lnTo>
                      <a:lnTo>
                        <a:pt x="8" y="54"/>
                      </a:lnTo>
                      <a:lnTo>
                        <a:pt x="9" y="51"/>
                      </a:lnTo>
                      <a:lnTo>
                        <a:pt x="10" y="49"/>
                      </a:lnTo>
                      <a:lnTo>
                        <a:pt x="11" y="44"/>
                      </a:lnTo>
                      <a:lnTo>
                        <a:pt x="14" y="41"/>
                      </a:lnTo>
                      <a:lnTo>
                        <a:pt x="18" y="39"/>
                      </a:lnTo>
                      <a:lnTo>
                        <a:pt x="22" y="36"/>
                      </a:lnTo>
                      <a:lnTo>
                        <a:pt x="26" y="34"/>
                      </a:lnTo>
                      <a:lnTo>
                        <a:pt x="30" y="32"/>
                      </a:lnTo>
                      <a:lnTo>
                        <a:pt x="34" y="29"/>
                      </a:lnTo>
                      <a:lnTo>
                        <a:pt x="37" y="26"/>
                      </a:lnTo>
                      <a:lnTo>
                        <a:pt x="40" y="21"/>
                      </a:lnTo>
                      <a:lnTo>
                        <a:pt x="40" y="20"/>
                      </a:lnTo>
                      <a:lnTo>
                        <a:pt x="41" y="19"/>
                      </a:lnTo>
                      <a:lnTo>
                        <a:pt x="41" y="18"/>
                      </a:lnTo>
                      <a:lnTo>
                        <a:pt x="40" y="18"/>
                      </a:lnTo>
                      <a:lnTo>
                        <a:pt x="39" y="14"/>
                      </a:lnTo>
                      <a:lnTo>
                        <a:pt x="39" y="13"/>
                      </a:lnTo>
                      <a:lnTo>
                        <a:pt x="39" y="11"/>
                      </a:lnTo>
                      <a:lnTo>
                        <a:pt x="38" y="11"/>
                      </a:lnTo>
                      <a:lnTo>
                        <a:pt x="38" y="9"/>
                      </a:lnTo>
                      <a:lnTo>
                        <a:pt x="37" y="8"/>
                      </a:lnTo>
                      <a:lnTo>
                        <a:pt x="37" y="6"/>
                      </a:lnTo>
                      <a:lnTo>
                        <a:pt x="36" y="4"/>
                      </a:lnTo>
                      <a:lnTo>
                        <a:pt x="36" y="3"/>
                      </a:lnTo>
                      <a:lnTo>
                        <a:pt x="36" y="2"/>
                      </a:lnTo>
                      <a:lnTo>
                        <a:pt x="35" y="2"/>
                      </a:lnTo>
                      <a:lnTo>
                        <a:pt x="35" y="1"/>
                      </a:lnTo>
                      <a:lnTo>
                        <a:pt x="35" y="0"/>
                      </a:lnTo>
                      <a:lnTo>
                        <a:pt x="34" y="0"/>
                      </a:lnTo>
                      <a:lnTo>
                        <a:pt x="33" y="0"/>
                      </a:lnTo>
                      <a:lnTo>
                        <a:pt x="32" y="0"/>
                      </a:lnTo>
                      <a:lnTo>
                        <a:pt x="31" y="0"/>
                      </a:lnTo>
                      <a:lnTo>
                        <a:pt x="31" y="1"/>
                      </a:lnTo>
                      <a:lnTo>
                        <a:pt x="31" y="2"/>
                      </a:lnTo>
                      <a:lnTo>
                        <a:pt x="30" y="3"/>
                      </a:lnTo>
                      <a:lnTo>
                        <a:pt x="30" y="4"/>
                      </a:lnTo>
                      <a:lnTo>
                        <a:pt x="30" y="6"/>
                      </a:lnTo>
                      <a:lnTo>
                        <a:pt x="31" y="7"/>
                      </a:lnTo>
                      <a:lnTo>
                        <a:pt x="31" y="9"/>
                      </a:lnTo>
                      <a:lnTo>
                        <a:pt x="31" y="10"/>
                      </a:lnTo>
                      <a:lnTo>
                        <a:pt x="31" y="11"/>
                      </a:lnTo>
                      <a:lnTo>
                        <a:pt x="32" y="13"/>
                      </a:lnTo>
                      <a:lnTo>
                        <a:pt x="32" y="14"/>
                      </a:lnTo>
                      <a:lnTo>
                        <a:pt x="33" y="15"/>
                      </a:lnTo>
                      <a:lnTo>
                        <a:pt x="35" y="19"/>
                      </a:lnTo>
                      <a:lnTo>
                        <a:pt x="35" y="17"/>
                      </a:lnTo>
                      <a:lnTo>
                        <a:pt x="32" y="20"/>
                      </a:lnTo>
                      <a:lnTo>
                        <a:pt x="30" y="23"/>
                      </a:lnTo>
                      <a:lnTo>
                        <a:pt x="27" y="26"/>
                      </a:lnTo>
                      <a:lnTo>
                        <a:pt x="23" y="27"/>
                      </a:lnTo>
                      <a:lnTo>
                        <a:pt x="20" y="29"/>
                      </a:lnTo>
                      <a:lnTo>
                        <a:pt x="16" y="32"/>
                      </a:lnTo>
                      <a:lnTo>
                        <a:pt x="13" y="34"/>
                      </a:lnTo>
                      <a:lnTo>
                        <a:pt x="10" y="36"/>
                      </a:lnTo>
                      <a:lnTo>
                        <a:pt x="7" y="39"/>
                      </a:lnTo>
                      <a:lnTo>
                        <a:pt x="5" y="42"/>
                      </a:lnTo>
                      <a:lnTo>
                        <a:pt x="3" y="46"/>
                      </a:lnTo>
                      <a:lnTo>
                        <a:pt x="2" y="49"/>
                      </a:lnTo>
                      <a:lnTo>
                        <a:pt x="1" y="54"/>
                      </a:lnTo>
                      <a:lnTo>
                        <a:pt x="1" y="58"/>
                      </a:lnTo>
                      <a:lnTo>
                        <a:pt x="0" y="63"/>
                      </a:lnTo>
                      <a:lnTo>
                        <a:pt x="0" y="67"/>
                      </a:lnTo>
                      <a:lnTo>
                        <a:pt x="0" y="71"/>
                      </a:lnTo>
                      <a:lnTo>
                        <a:pt x="0" y="72"/>
                      </a:lnTo>
                      <a:lnTo>
                        <a:pt x="0" y="73"/>
                      </a:lnTo>
                      <a:lnTo>
                        <a:pt x="1" y="73"/>
                      </a:lnTo>
                      <a:lnTo>
                        <a:pt x="2" y="74"/>
                      </a:lnTo>
                      <a:lnTo>
                        <a:pt x="2" y="75"/>
                      </a:lnTo>
                      <a:lnTo>
                        <a:pt x="3" y="75"/>
                      </a:lnTo>
                      <a:lnTo>
                        <a:pt x="4" y="75"/>
                      </a:lnTo>
                      <a:lnTo>
                        <a:pt x="5" y="74"/>
                      </a:lnTo>
                      <a:lnTo>
                        <a:pt x="6" y="73"/>
                      </a:lnTo>
                      <a:lnTo>
                        <a:pt x="6" y="72"/>
                      </a:lnTo>
                      <a:lnTo>
                        <a:pt x="6" y="71"/>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11" name="Freeform 244"/>
                <p:cNvSpPr>
                  <a:spLocks/>
                </p:cNvSpPr>
                <p:nvPr/>
              </p:nvSpPr>
              <p:spPr bwMode="auto">
                <a:xfrm>
                  <a:off x="540" y="2871"/>
                  <a:ext cx="2" cy="18"/>
                </a:xfrm>
                <a:custGeom>
                  <a:avLst/>
                  <a:gdLst>
                    <a:gd name="T0" fmla="*/ 1 w 2"/>
                    <a:gd name="T1" fmla="*/ 16 h 18"/>
                    <a:gd name="T2" fmla="*/ 0 w 2"/>
                    <a:gd name="T3" fmla="*/ 14 h 18"/>
                    <a:gd name="T4" fmla="*/ 0 w 2"/>
                    <a:gd name="T5" fmla="*/ 13 h 18"/>
                    <a:gd name="T6" fmla="*/ 0 w 2"/>
                    <a:gd name="T7" fmla="*/ 11 h 18"/>
                    <a:gd name="T8" fmla="*/ 0 w 2"/>
                    <a:gd name="T9" fmla="*/ 9 h 18"/>
                    <a:gd name="T10" fmla="*/ 0 w 2"/>
                    <a:gd name="T11" fmla="*/ 7 h 18"/>
                    <a:gd name="T12" fmla="*/ 0 w 2"/>
                    <a:gd name="T13" fmla="*/ 5 h 18"/>
                    <a:gd name="T14" fmla="*/ 0 w 2"/>
                    <a:gd name="T15" fmla="*/ 3 h 18"/>
                    <a:gd name="T16" fmla="*/ 0 w 2"/>
                    <a:gd name="T17" fmla="*/ 1 h 18"/>
                    <a:gd name="T18" fmla="*/ 0 w 2"/>
                    <a:gd name="T19" fmla="*/ 1 h 18"/>
                    <a:gd name="T20" fmla="*/ 0 w 2"/>
                    <a:gd name="T21" fmla="*/ 0 h 18"/>
                    <a:gd name="T22" fmla="*/ 0 w 2"/>
                    <a:gd name="T23" fmla="*/ 0 h 18"/>
                    <a:gd name="T24" fmla="*/ 0 w 2"/>
                    <a:gd name="T25" fmla="*/ 0 h 18"/>
                    <a:gd name="T26" fmla="*/ 0 w 2"/>
                    <a:gd name="T27" fmla="*/ 0 h 18"/>
                    <a:gd name="T28" fmla="*/ 0 w 2"/>
                    <a:gd name="T29" fmla="*/ 1 h 18"/>
                    <a:gd name="T30" fmla="*/ 0 w 2"/>
                    <a:gd name="T31" fmla="*/ 3 h 18"/>
                    <a:gd name="T32" fmla="*/ 1 w 2"/>
                    <a:gd name="T33" fmla="*/ 4 h 18"/>
                    <a:gd name="T34" fmla="*/ 1 w 2"/>
                    <a:gd name="T35" fmla="*/ 6 h 18"/>
                    <a:gd name="T36" fmla="*/ 1 w 2"/>
                    <a:gd name="T37" fmla="*/ 8 h 18"/>
                    <a:gd name="T38" fmla="*/ 1 w 2"/>
                    <a:gd name="T39" fmla="*/ 9 h 18"/>
                    <a:gd name="T40" fmla="*/ 1 w 2"/>
                    <a:gd name="T41" fmla="*/ 11 h 18"/>
                    <a:gd name="T42" fmla="*/ 1 w 2"/>
                    <a:gd name="T43" fmla="*/ 13 h 18"/>
                    <a:gd name="T44" fmla="*/ 1 w 2"/>
                    <a:gd name="T45" fmla="*/ 15 h 18"/>
                    <a:gd name="T46" fmla="*/ 1 w 2"/>
                    <a:gd name="T47" fmla="*/ 16 h 18"/>
                    <a:gd name="T48" fmla="*/ 1 w 2"/>
                    <a:gd name="T49" fmla="*/ 16 h 18"/>
                    <a:gd name="T50" fmla="*/ 1 w 2"/>
                    <a:gd name="T51" fmla="*/ 16 h 18"/>
                    <a:gd name="T52" fmla="*/ 1 w 2"/>
                    <a:gd name="T53" fmla="*/ 17 h 18"/>
                    <a:gd name="T54" fmla="*/ 1 w 2"/>
                    <a:gd name="T55" fmla="*/ 17 h 18"/>
                    <a:gd name="T56" fmla="*/ 1 w 2"/>
                    <a:gd name="T57" fmla="*/ 17 h 18"/>
                    <a:gd name="T58" fmla="*/ 1 w 2"/>
                    <a:gd name="T59" fmla="*/ 16 h 18"/>
                    <a:gd name="T60" fmla="*/ 1 w 2"/>
                    <a:gd name="T61" fmla="*/ 16 h 1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
                    <a:gd name="T94" fmla="*/ 0 h 18"/>
                    <a:gd name="T95" fmla="*/ 2 w 2"/>
                    <a:gd name="T96" fmla="*/ 18 h 1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 h="18">
                      <a:moveTo>
                        <a:pt x="1" y="16"/>
                      </a:moveTo>
                      <a:lnTo>
                        <a:pt x="0" y="14"/>
                      </a:lnTo>
                      <a:lnTo>
                        <a:pt x="0" y="13"/>
                      </a:lnTo>
                      <a:lnTo>
                        <a:pt x="0" y="11"/>
                      </a:lnTo>
                      <a:lnTo>
                        <a:pt x="0" y="9"/>
                      </a:lnTo>
                      <a:lnTo>
                        <a:pt x="0" y="7"/>
                      </a:lnTo>
                      <a:lnTo>
                        <a:pt x="0" y="5"/>
                      </a:lnTo>
                      <a:lnTo>
                        <a:pt x="0" y="3"/>
                      </a:lnTo>
                      <a:lnTo>
                        <a:pt x="0" y="1"/>
                      </a:lnTo>
                      <a:lnTo>
                        <a:pt x="0" y="0"/>
                      </a:lnTo>
                      <a:lnTo>
                        <a:pt x="0" y="1"/>
                      </a:lnTo>
                      <a:lnTo>
                        <a:pt x="0" y="3"/>
                      </a:lnTo>
                      <a:lnTo>
                        <a:pt x="1" y="4"/>
                      </a:lnTo>
                      <a:lnTo>
                        <a:pt x="1" y="6"/>
                      </a:lnTo>
                      <a:lnTo>
                        <a:pt x="1" y="8"/>
                      </a:lnTo>
                      <a:lnTo>
                        <a:pt x="1" y="9"/>
                      </a:lnTo>
                      <a:lnTo>
                        <a:pt x="1" y="11"/>
                      </a:lnTo>
                      <a:lnTo>
                        <a:pt x="1" y="13"/>
                      </a:lnTo>
                      <a:lnTo>
                        <a:pt x="1" y="15"/>
                      </a:lnTo>
                      <a:lnTo>
                        <a:pt x="1" y="16"/>
                      </a:lnTo>
                      <a:lnTo>
                        <a:pt x="1" y="17"/>
                      </a:lnTo>
                      <a:lnTo>
                        <a:pt x="1" y="16"/>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12" name="Freeform 245"/>
                <p:cNvSpPr>
                  <a:spLocks/>
                </p:cNvSpPr>
                <p:nvPr/>
              </p:nvSpPr>
              <p:spPr bwMode="auto">
                <a:xfrm>
                  <a:off x="627" y="3183"/>
                  <a:ext cx="31" cy="17"/>
                </a:xfrm>
                <a:custGeom>
                  <a:avLst/>
                  <a:gdLst>
                    <a:gd name="T0" fmla="*/ 1 w 31"/>
                    <a:gd name="T1" fmla="*/ 12 h 17"/>
                    <a:gd name="T2" fmla="*/ 2 w 31"/>
                    <a:gd name="T3" fmla="*/ 13 h 17"/>
                    <a:gd name="T4" fmla="*/ 3 w 31"/>
                    <a:gd name="T5" fmla="*/ 13 h 17"/>
                    <a:gd name="T6" fmla="*/ 4 w 31"/>
                    <a:gd name="T7" fmla="*/ 14 h 17"/>
                    <a:gd name="T8" fmla="*/ 5 w 31"/>
                    <a:gd name="T9" fmla="*/ 14 h 17"/>
                    <a:gd name="T10" fmla="*/ 6 w 31"/>
                    <a:gd name="T11" fmla="*/ 15 h 17"/>
                    <a:gd name="T12" fmla="*/ 7 w 31"/>
                    <a:gd name="T13" fmla="*/ 15 h 17"/>
                    <a:gd name="T14" fmla="*/ 8 w 31"/>
                    <a:gd name="T15" fmla="*/ 15 h 17"/>
                    <a:gd name="T16" fmla="*/ 9 w 31"/>
                    <a:gd name="T17" fmla="*/ 15 h 17"/>
                    <a:gd name="T18" fmla="*/ 13 w 31"/>
                    <a:gd name="T19" fmla="*/ 16 h 17"/>
                    <a:gd name="T20" fmla="*/ 14 w 31"/>
                    <a:gd name="T21" fmla="*/ 16 h 17"/>
                    <a:gd name="T22" fmla="*/ 14 w 31"/>
                    <a:gd name="T23" fmla="*/ 16 h 17"/>
                    <a:gd name="T24" fmla="*/ 16 w 31"/>
                    <a:gd name="T25" fmla="*/ 14 h 17"/>
                    <a:gd name="T26" fmla="*/ 18 w 31"/>
                    <a:gd name="T27" fmla="*/ 13 h 17"/>
                    <a:gd name="T28" fmla="*/ 20 w 31"/>
                    <a:gd name="T29" fmla="*/ 12 h 17"/>
                    <a:gd name="T30" fmla="*/ 21 w 31"/>
                    <a:gd name="T31" fmla="*/ 10 h 17"/>
                    <a:gd name="T32" fmla="*/ 23 w 31"/>
                    <a:gd name="T33" fmla="*/ 8 h 17"/>
                    <a:gd name="T34" fmla="*/ 24 w 31"/>
                    <a:gd name="T35" fmla="*/ 6 h 17"/>
                    <a:gd name="T36" fmla="*/ 26 w 31"/>
                    <a:gd name="T37" fmla="*/ 5 h 17"/>
                    <a:gd name="T38" fmla="*/ 28 w 31"/>
                    <a:gd name="T39" fmla="*/ 3 h 17"/>
                    <a:gd name="T40" fmla="*/ 29 w 31"/>
                    <a:gd name="T41" fmla="*/ 2 h 17"/>
                    <a:gd name="T42" fmla="*/ 30 w 31"/>
                    <a:gd name="T43" fmla="*/ 2 h 17"/>
                    <a:gd name="T44" fmla="*/ 30 w 31"/>
                    <a:gd name="T45" fmla="*/ 1 h 17"/>
                    <a:gd name="T46" fmla="*/ 30 w 31"/>
                    <a:gd name="T47" fmla="*/ 1 h 17"/>
                    <a:gd name="T48" fmla="*/ 30 w 31"/>
                    <a:gd name="T49" fmla="*/ 0 h 17"/>
                    <a:gd name="T50" fmla="*/ 29 w 31"/>
                    <a:gd name="T51" fmla="*/ 0 h 17"/>
                    <a:gd name="T52" fmla="*/ 29 w 31"/>
                    <a:gd name="T53" fmla="*/ 0 h 17"/>
                    <a:gd name="T54" fmla="*/ 28 w 31"/>
                    <a:gd name="T55" fmla="*/ 0 h 17"/>
                    <a:gd name="T56" fmla="*/ 26 w 31"/>
                    <a:gd name="T57" fmla="*/ 1 h 17"/>
                    <a:gd name="T58" fmla="*/ 25 w 31"/>
                    <a:gd name="T59" fmla="*/ 2 h 17"/>
                    <a:gd name="T60" fmla="*/ 23 w 31"/>
                    <a:gd name="T61" fmla="*/ 4 h 17"/>
                    <a:gd name="T62" fmla="*/ 22 w 31"/>
                    <a:gd name="T63" fmla="*/ 5 h 17"/>
                    <a:gd name="T64" fmla="*/ 20 w 31"/>
                    <a:gd name="T65" fmla="*/ 6 h 17"/>
                    <a:gd name="T66" fmla="*/ 19 w 31"/>
                    <a:gd name="T67" fmla="*/ 8 h 17"/>
                    <a:gd name="T68" fmla="*/ 17 w 31"/>
                    <a:gd name="T69" fmla="*/ 9 h 17"/>
                    <a:gd name="T70" fmla="*/ 16 w 31"/>
                    <a:gd name="T71" fmla="*/ 11 h 17"/>
                    <a:gd name="T72" fmla="*/ 12 w 31"/>
                    <a:gd name="T73" fmla="*/ 14 h 17"/>
                    <a:gd name="T74" fmla="*/ 14 w 31"/>
                    <a:gd name="T75" fmla="*/ 14 h 17"/>
                    <a:gd name="T76" fmla="*/ 8 w 31"/>
                    <a:gd name="T77" fmla="*/ 12 h 17"/>
                    <a:gd name="T78" fmla="*/ 7 w 31"/>
                    <a:gd name="T79" fmla="*/ 12 h 17"/>
                    <a:gd name="T80" fmla="*/ 6 w 31"/>
                    <a:gd name="T81" fmla="*/ 12 h 17"/>
                    <a:gd name="T82" fmla="*/ 5 w 31"/>
                    <a:gd name="T83" fmla="*/ 11 h 17"/>
                    <a:gd name="T84" fmla="*/ 5 w 31"/>
                    <a:gd name="T85" fmla="*/ 11 h 17"/>
                    <a:gd name="T86" fmla="*/ 4 w 31"/>
                    <a:gd name="T87" fmla="*/ 10 h 17"/>
                    <a:gd name="T88" fmla="*/ 3 w 31"/>
                    <a:gd name="T89" fmla="*/ 10 h 17"/>
                    <a:gd name="T90" fmla="*/ 3 w 31"/>
                    <a:gd name="T91" fmla="*/ 10 h 17"/>
                    <a:gd name="T92" fmla="*/ 2 w 31"/>
                    <a:gd name="T93" fmla="*/ 10 h 17"/>
                    <a:gd name="T94" fmla="*/ 2 w 31"/>
                    <a:gd name="T95" fmla="*/ 10 h 17"/>
                    <a:gd name="T96" fmla="*/ 1 w 31"/>
                    <a:gd name="T97" fmla="*/ 10 h 17"/>
                    <a:gd name="T98" fmla="*/ 1 w 31"/>
                    <a:gd name="T99" fmla="*/ 10 h 17"/>
                    <a:gd name="T100" fmla="*/ 0 w 31"/>
                    <a:gd name="T101" fmla="*/ 10 h 17"/>
                    <a:gd name="T102" fmla="*/ 0 w 31"/>
                    <a:gd name="T103" fmla="*/ 11 h 17"/>
                    <a:gd name="T104" fmla="*/ 1 w 31"/>
                    <a:gd name="T105" fmla="*/ 12 h 17"/>
                    <a:gd name="T106" fmla="*/ 1 w 31"/>
                    <a:gd name="T107" fmla="*/ 12 h 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
                    <a:gd name="T163" fmla="*/ 0 h 17"/>
                    <a:gd name="T164" fmla="*/ 31 w 31"/>
                    <a:gd name="T165" fmla="*/ 17 h 1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 h="17">
                      <a:moveTo>
                        <a:pt x="1" y="12"/>
                      </a:moveTo>
                      <a:lnTo>
                        <a:pt x="2" y="13"/>
                      </a:lnTo>
                      <a:lnTo>
                        <a:pt x="3" y="13"/>
                      </a:lnTo>
                      <a:lnTo>
                        <a:pt x="4" y="14"/>
                      </a:lnTo>
                      <a:lnTo>
                        <a:pt x="5" y="14"/>
                      </a:lnTo>
                      <a:lnTo>
                        <a:pt x="6" y="15"/>
                      </a:lnTo>
                      <a:lnTo>
                        <a:pt x="7" y="15"/>
                      </a:lnTo>
                      <a:lnTo>
                        <a:pt x="8" y="15"/>
                      </a:lnTo>
                      <a:lnTo>
                        <a:pt x="9" y="15"/>
                      </a:lnTo>
                      <a:lnTo>
                        <a:pt x="13" y="16"/>
                      </a:lnTo>
                      <a:lnTo>
                        <a:pt x="14" y="16"/>
                      </a:lnTo>
                      <a:lnTo>
                        <a:pt x="16" y="14"/>
                      </a:lnTo>
                      <a:lnTo>
                        <a:pt x="18" y="13"/>
                      </a:lnTo>
                      <a:lnTo>
                        <a:pt x="20" y="12"/>
                      </a:lnTo>
                      <a:lnTo>
                        <a:pt x="21" y="10"/>
                      </a:lnTo>
                      <a:lnTo>
                        <a:pt x="23" y="8"/>
                      </a:lnTo>
                      <a:lnTo>
                        <a:pt x="24" y="6"/>
                      </a:lnTo>
                      <a:lnTo>
                        <a:pt x="26" y="5"/>
                      </a:lnTo>
                      <a:lnTo>
                        <a:pt x="28" y="3"/>
                      </a:lnTo>
                      <a:lnTo>
                        <a:pt x="29" y="2"/>
                      </a:lnTo>
                      <a:lnTo>
                        <a:pt x="30" y="2"/>
                      </a:lnTo>
                      <a:lnTo>
                        <a:pt x="30" y="1"/>
                      </a:lnTo>
                      <a:lnTo>
                        <a:pt x="30" y="0"/>
                      </a:lnTo>
                      <a:lnTo>
                        <a:pt x="29" y="0"/>
                      </a:lnTo>
                      <a:lnTo>
                        <a:pt x="28" y="0"/>
                      </a:lnTo>
                      <a:lnTo>
                        <a:pt x="26" y="1"/>
                      </a:lnTo>
                      <a:lnTo>
                        <a:pt x="25" y="2"/>
                      </a:lnTo>
                      <a:lnTo>
                        <a:pt x="23" y="4"/>
                      </a:lnTo>
                      <a:lnTo>
                        <a:pt x="22" y="5"/>
                      </a:lnTo>
                      <a:lnTo>
                        <a:pt x="20" y="6"/>
                      </a:lnTo>
                      <a:lnTo>
                        <a:pt x="19" y="8"/>
                      </a:lnTo>
                      <a:lnTo>
                        <a:pt x="17" y="9"/>
                      </a:lnTo>
                      <a:lnTo>
                        <a:pt x="16" y="11"/>
                      </a:lnTo>
                      <a:lnTo>
                        <a:pt x="12" y="14"/>
                      </a:lnTo>
                      <a:lnTo>
                        <a:pt x="14" y="14"/>
                      </a:lnTo>
                      <a:lnTo>
                        <a:pt x="8" y="12"/>
                      </a:lnTo>
                      <a:lnTo>
                        <a:pt x="7" y="12"/>
                      </a:lnTo>
                      <a:lnTo>
                        <a:pt x="6" y="12"/>
                      </a:lnTo>
                      <a:lnTo>
                        <a:pt x="5" y="11"/>
                      </a:lnTo>
                      <a:lnTo>
                        <a:pt x="4" y="10"/>
                      </a:lnTo>
                      <a:lnTo>
                        <a:pt x="3" y="10"/>
                      </a:lnTo>
                      <a:lnTo>
                        <a:pt x="2" y="10"/>
                      </a:lnTo>
                      <a:lnTo>
                        <a:pt x="1" y="10"/>
                      </a:lnTo>
                      <a:lnTo>
                        <a:pt x="0" y="10"/>
                      </a:lnTo>
                      <a:lnTo>
                        <a:pt x="0" y="11"/>
                      </a:lnTo>
                      <a:lnTo>
                        <a:pt x="1" y="12"/>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13" name="Freeform 246"/>
                <p:cNvSpPr>
                  <a:spLocks/>
                </p:cNvSpPr>
                <p:nvPr/>
              </p:nvSpPr>
              <p:spPr bwMode="auto">
                <a:xfrm>
                  <a:off x="629" y="3254"/>
                  <a:ext cx="34" cy="22"/>
                </a:xfrm>
                <a:custGeom>
                  <a:avLst/>
                  <a:gdLst>
                    <a:gd name="T0" fmla="*/ 1 w 34"/>
                    <a:gd name="T1" fmla="*/ 2 h 22"/>
                    <a:gd name="T2" fmla="*/ 4 w 34"/>
                    <a:gd name="T3" fmla="*/ 5 h 22"/>
                    <a:gd name="T4" fmla="*/ 7 w 34"/>
                    <a:gd name="T5" fmla="*/ 9 h 22"/>
                    <a:gd name="T6" fmla="*/ 10 w 34"/>
                    <a:gd name="T7" fmla="*/ 13 h 22"/>
                    <a:gd name="T8" fmla="*/ 14 w 34"/>
                    <a:gd name="T9" fmla="*/ 16 h 22"/>
                    <a:gd name="T10" fmla="*/ 18 w 34"/>
                    <a:gd name="T11" fmla="*/ 18 h 22"/>
                    <a:gd name="T12" fmla="*/ 22 w 34"/>
                    <a:gd name="T13" fmla="*/ 20 h 22"/>
                    <a:gd name="T14" fmla="*/ 28 w 34"/>
                    <a:gd name="T15" fmla="*/ 21 h 22"/>
                    <a:gd name="T16" fmla="*/ 32 w 34"/>
                    <a:gd name="T17" fmla="*/ 20 h 22"/>
                    <a:gd name="T18" fmla="*/ 33 w 34"/>
                    <a:gd name="T19" fmla="*/ 20 h 22"/>
                    <a:gd name="T20" fmla="*/ 33 w 34"/>
                    <a:gd name="T21" fmla="*/ 19 h 22"/>
                    <a:gd name="T22" fmla="*/ 33 w 34"/>
                    <a:gd name="T23" fmla="*/ 18 h 22"/>
                    <a:gd name="T24" fmla="*/ 33 w 34"/>
                    <a:gd name="T25" fmla="*/ 18 h 22"/>
                    <a:gd name="T26" fmla="*/ 32 w 34"/>
                    <a:gd name="T27" fmla="*/ 18 h 22"/>
                    <a:gd name="T28" fmla="*/ 31 w 34"/>
                    <a:gd name="T29" fmla="*/ 18 h 22"/>
                    <a:gd name="T30" fmla="*/ 27 w 34"/>
                    <a:gd name="T31" fmla="*/ 18 h 22"/>
                    <a:gd name="T32" fmla="*/ 22 w 34"/>
                    <a:gd name="T33" fmla="*/ 17 h 22"/>
                    <a:gd name="T34" fmla="*/ 18 w 34"/>
                    <a:gd name="T35" fmla="*/ 16 h 22"/>
                    <a:gd name="T36" fmla="*/ 15 w 34"/>
                    <a:gd name="T37" fmla="*/ 13 h 22"/>
                    <a:gd name="T38" fmla="*/ 12 w 34"/>
                    <a:gd name="T39" fmla="*/ 10 h 22"/>
                    <a:gd name="T40" fmla="*/ 8 w 34"/>
                    <a:gd name="T41" fmla="*/ 7 h 22"/>
                    <a:gd name="T42" fmla="*/ 6 w 34"/>
                    <a:gd name="T43" fmla="*/ 3 h 22"/>
                    <a:gd name="T44" fmla="*/ 3 w 34"/>
                    <a:gd name="T45" fmla="*/ 1 h 22"/>
                    <a:gd name="T46" fmla="*/ 3 w 34"/>
                    <a:gd name="T47" fmla="*/ 0 h 22"/>
                    <a:gd name="T48" fmla="*/ 2 w 34"/>
                    <a:gd name="T49" fmla="*/ 0 h 22"/>
                    <a:gd name="T50" fmla="*/ 2 w 34"/>
                    <a:gd name="T51" fmla="*/ 0 h 22"/>
                    <a:gd name="T52" fmla="*/ 1 w 34"/>
                    <a:gd name="T53" fmla="*/ 0 h 22"/>
                    <a:gd name="T54" fmla="*/ 1 w 34"/>
                    <a:gd name="T55" fmla="*/ 1 h 22"/>
                    <a:gd name="T56" fmla="*/ 0 w 34"/>
                    <a:gd name="T57" fmla="*/ 1 h 22"/>
                    <a:gd name="T58" fmla="*/ 1 w 34"/>
                    <a:gd name="T59" fmla="*/ 2 h 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
                    <a:gd name="T91" fmla="*/ 0 h 22"/>
                    <a:gd name="T92" fmla="*/ 34 w 34"/>
                    <a:gd name="T93" fmla="*/ 22 h 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 h="22">
                      <a:moveTo>
                        <a:pt x="1" y="2"/>
                      </a:moveTo>
                      <a:lnTo>
                        <a:pt x="4" y="5"/>
                      </a:lnTo>
                      <a:lnTo>
                        <a:pt x="7" y="9"/>
                      </a:lnTo>
                      <a:lnTo>
                        <a:pt x="10" y="13"/>
                      </a:lnTo>
                      <a:lnTo>
                        <a:pt x="14" y="16"/>
                      </a:lnTo>
                      <a:lnTo>
                        <a:pt x="18" y="18"/>
                      </a:lnTo>
                      <a:lnTo>
                        <a:pt x="22" y="20"/>
                      </a:lnTo>
                      <a:lnTo>
                        <a:pt x="28" y="21"/>
                      </a:lnTo>
                      <a:lnTo>
                        <a:pt x="32" y="20"/>
                      </a:lnTo>
                      <a:lnTo>
                        <a:pt x="33" y="20"/>
                      </a:lnTo>
                      <a:lnTo>
                        <a:pt x="33" y="19"/>
                      </a:lnTo>
                      <a:lnTo>
                        <a:pt x="33" y="18"/>
                      </a:lnTo>
                      <a:lnTo>
                        <a:pt x="32" y="18"/>
                      </a:lnTo>
                      <a:lnTo>
                        <a:pt x="31" y="18"/>
                      </a:lnTo>
                      <a:lnTo>
                        <a:pt x="27" y="18"/>
                      </a:lnTo>
                      <a:lnTo>
                        <a:pt x="22" y="17"/>
                      </a:lnTo>
                      <a:lnTo>
                        <a:pt x="18" y="16"/>
                      </a:lnTo>
                      <a:lnTo>
                        <a:pt x="15" y="13"/>
                      </a:lnTo>
                      <a:lnTo>
                        <a:pt x="12" y="10"/>
                      </a:lnTo>
                      <a:lnTo>
                        <a:pt x="8" y="7"/>
                      </a:lnTo>
                      <a:lnTo>
                        <a:pt x="6" y="3"/>
                      </a:lnTo>
                      <a:lnTo>
                        <a:pt x="3" y="1"/>
                      </a:lnTo>
                      <a:lnTo>
                        <a:pt x="3" y="0"/>
                      </a:lnTo>
                      <a:lnTo>
                        <a:pt x="2" y="0"/>
                      </a:lnTo>
                      <a:lnTo>
                        <a:pt x="1" y="0"/>
                      </a:lnTo>
                      <a:lnTo>
                        <a:pt x="1" y="1"/>
                      </a:lnTo>
                      <a:lnTo>
                        <a:pt x="0" y="1"/>
                      </a:lnTo>
                      <a:lnTo>
                        <a:pt x="1" y="2"/>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14" name="Freeform 247"/>
                <p:cNvSpPr>
                  <a:spLocks/>
                </p:cNvSpPr>
                <p:nvPr/>
              </p:nvSpPr>
              <p:spPr bwMode="auto">
                <a:xfrm>
                  <a:off x="637" y="3254"/>
                  <a:ext cx="17" cy="8"/>
                </a:xfrm>
                <a:custGeom>
                  <a:avLst/>
                  <a:gdLst>
                    <a:gd name="T0" fmla="*/ 1 w 17"/>
                    <a:gd name="T1" fmla="*/ 1 h 8"/>
                    <a:gd name="T2" fmla="*/ 2 w 17"/>
                    <a:gd name="T3" fmla="*/ 2 h 8"/>
                    <a:gd name="T4" fmla="*/ 2 w 17"/>
                    <a:gd name="T5" fmla="*/ 3 h 8"/>
                    <a:gd name="T6" fmla="*/ 4 w 17"/>
                    <a:gd name="T7" fmla="*/ 4 h 8"/>
                    <a:gd name="T8" fmla="*/ 5 w 17"/>
                    <a:gd name="T9" fmla="*/ 5 h 8"/>
                    <a:gd name="T10" fmla="*/ 6 w 17"/>
                    <a:gd name="T11" fmla="*/ 5 h 8"/>
                    <a:gd name="T12" fmla="*/ 7 w 17"/>
                    <a:gd name="T13" fmla="*/ 5 h 8"/>
                    <a:gd name="T14" fmla="*/ 9 w 17"/>
                    <a:gd name="T15" fmla="*/ 6 h 8"/>
                    <a:gd name="T16" fmla="*/ 10 w 17"/>
                    <a:gd name="T17" fmla="*/ 7 h 8"/>
                    <a:gd name="T18" fmla="*/ 10 w 17"/>
                    <a:gd name="T19" fmla="*/ 7 h 8"/>
                    <a:gd name="T20" fmla="*/ 10 w 17"/>
                    <a:gd name="T21" fmla="*/ 7 h 8"/>
                    <a:gd name="T22" fmla="*/ 11 w 17"/>
                    <a:gd name="T23" fmla="*/ 7 h 8"/>
                    <a:gd name="T24" fmla="*/ 12 w 17"/>
                    <a:gd name="T25" fmla="*/ 7 h 8"/>
                    <a:gd name="T26" fmla="*/ 13 w 17"/>
                    <a:gd name="T27" fmla="*/ 6 h 8"/>
                    <a:gd name="T28" fmla="*/ 14 w 17"/>
                    <a:gd name="T29" fmla="*/ 6 h 8"/>
                    <a:gd name="T30" fmla="*/ 14 w 17"/>
                    <a:gd name="T31" fmla="*/ 5 h 8"/>
                    <a:gd name="T32" fmla="*/ 15 w 17"/>
                    <a:gd name="T33" fmla="*/ 5 h 8"/>
                    <a:gd name="T34" fmla="*/ 15 w 17"/>
                    <a:gd name="T35" fmla="*/ 5 h 8"/>
                    <a:gd name="T36" fmla="*/ 15 w 17"/>
                    <a:gd name="T37" fmla="*/ 5 h 8"/>
                    <a:gd name="T38" fmla="*/ 16 w 17"/>
                    <a:gd name="T39" fmla="*/ 5 h 8"/>
                    <a:gd name="T40" fmla="*/ 16 w 17"/>
                    <a:gd name="T41" fmla="*/ 5 h 8"/>
                    <a:gd name="T42" fmla="*/ 16 w 17"/>
                    <a:gd name="T43" fmla="*/ 4 h 8"/>
                    <a:gd name="T44" fmla="*/ 16 w 17"/>
                    <a:gd name="T45" fmla="*/ 4 h 8"/>
                    <a:gd name="T46" fmla="*/ 15 w 17"/>
                    <a:gd name="T47" fmla="*/ 4 h 8"/>
                    <a:gd name="T48" fmla="*/ 15 w 17"/>
                    <a:gd name="T49" fmla="*/ 3 h 8"/>
                    <a:gd name="T50" fmla="*/ 15 w 17"/>
                    <a:gd name="T51" fmla="*/ 3 h 8"/>
                    <a:gd name="T52" fmla="*/ 14 w 17"/>
                    <a:gd name="T53" fmla="*/ 4 h 8"/>
                    <a:gd name="T54" fmla="*/ 14 w 17"/>
                    <a:gd name="T55" fmla="*/ 4 h 8"/>
                    <a:gd name="T56" fmla="*/ 13 w 17"/>
                    <a:gd name="T57" fmla="*/ 4 h 8"/>
                    <a:gd name="T58" fmla="*/ 12 w 17"/>
                    <a:gd name="T59" fmla="*/ 4 h 8"/>
                    <a:gd name="T60" fmla="*/ 12 w 17"/>
                    <a:gd name="T61" fmla="*/ 5 h 8"/>
                    <a:gd name="T62" fmla="*/ 10 w 17"/>
                    <a:gd name="T63" fmla="*/ 5 h 8"/>
                    <a:gd name="T64" fmla="*/ 10 w 17"/>
                    <a:gd name="T65" fmla="*/ 5 h 8"/>
                    <a:gd name="T66" fmla="*/ 11 w 17"/>
                    <a:gd name="T67" fmla="*/ 5 h 8"/>
                    <a:gd name="T68" fmla="*/ 12 w 17"/>
                    <a:gd name="T69" fmla="*/ 5 h 8"/>
                    <a:gd name="T70" fmla="*/ 11 w 17"/>
                    <a:gd name="T71" fmla="*/ 5 h 8"/>
                    <a:gd name="T72" fmla="*/ 10 w 17"/>
                    <a:gd name="T73" fmla="*/ 5 h 8"/>
                    <a:gd name="T74" fmla="*/ 10 w 17"/>
                    <a:gd name="T75" fmla="*/ 5 h 8"/>
                    <a:gd name="T76" fmla="*/ 9 w 17"/>
                    <a:gd name="T77" fmla="*/ 4 h 8"/>
                    <a:gd name="T78" fmla="*/ 7 w 17"/>
                    <a:gd name="T79" fmla="*/ 3 h 8"/>
                    <a:gd name="T80" fmla="*/ 7 w 17"/>
                    <a:gd name="T81" fmla="*/ 3 h 8"/>
                    <a:gd name="T82" fmla="*/ 6 w 17"/>
                    <a:gd name="T83" fmla="*/ 3 h 8"/>
                    <a:gd name="T84" fmla="*/ 6 w 17"/>
                    <a:gd name="T85" fmla="*/ 2 h 8"/>
                    <a:gd name="T86" fmla="*/ 5 w 17"/>
                    <a:gd name="T87" fmla="*/ 2 h 8"/>
                    <a:gd name="T88" fmla="*/ 4 w 17"/>
                    <a:gd name="T89" fmla="*/ 2 h 8"/>
                    <a:gd name="T90" fmla="*/ 4 w 17"/>
                    <a:gd name="T91" fmla="*/ 2 h 8"/>
                    <a:gd name="T92" fmla="*/ 3 w 17"/>
                    <a:gd name="T93" fmla="*/ 1 h 8"/>
                    <a:gd name="T94" fmla="*/ 3 w 17"/>
                    <a:gd name="T95" fmla="*/ 1 h 8"/>
                    <a:gd name="T96" fmla="*/ 2 w 17"/>
                    <a:gd name="T97" fmla="*/ 0 h 8"/>
                    <a:gd name="T98" fmla="*/ 2 w 17"/>
                    <a:gd name="T99" fmla="*/ 0 h 8"/>
                    <a:gd name="T100" fmla="*/ 2 w 17"/>
                    <a:gd name="T101" fmla="*/ 0 h 8"/>
                    <a:gd name="T102" fmla="*/ 1 w 17"/>
                    <a:gd name="T103" fmla="*/ 0 h 8"/>
                    <a:gd name="T104" fmla="*/ 1 w 17"/>
                    <a:gd name="T105" fmla="*/ 0 h 8"/>
                    <a:gd name="T106" fmla="*/ 1 w 17"/>
                    <a:gd name="T107" fmla="*/ 1 h 8"/>
                    <a:gd name="T108" fmla="*/ 0 w 17"/>
                    <a:gd name="T109" fmla="*/ 1 h 8"/>
                    <a:gd name="T110" fmla="*/ 1 w 17"/>
                    <a:gd name="T111" fmla="*/ 1 h 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
                    <a:gd name="T169" fmla="*/ 0 h 8"/>
                    <a:gd name="T170" fmla="*/ 17 w 17"/>
                    <a:gd name="T171" fmla="*/ 8 h 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 h="8">
                      <a:moveTo>
                        <a:pt x="1" y="1"/>
                      </a:moveTo>
                      <a:lnTo>
                        <a:pt x="2" y="2"/>
                      </a:lnTo>
                      <a:lnTo>
                        <a:pt x="2" y="3"/>
                      </a:lnTo>
                      <a:lnTo>
                        <a:pt x="4" y="4"/>
                      </a:lnTo>
                      <a:lnTo>
                        <a:pt x="5" y="5"/>
                      </a:lnTo>
                      <a:lnTo>
                        <a:pt x="6" y="5"/>
                      </a:lnTo>
                      <a:lnTo>
                        <a:pt x="7" y="5"/>
                      </a:lnTo>
                      <a:lnTo>
                        <a:pt x="9" y="6"/>
                      </a:lnTo>
                      <a:lnTo>
                        <a:pt x="10" y="7"/>
                      </a:lnTo>
                      <a:lnTo>
                        <a:pt x="11" y="7"/>
                      </a:lnTo>
                      <a:lnTo>
                        <a:pt x="12" y="7"/>
                      </a:lnTo>
                      <a:lnTo>
                        <a:pt x="13" y="6"/>
                      </a:lnTo>
                      <a:lnTo>
                        <a:pt x="14" y="6"/>
                      </a:lnTo>
                      <a:lnTo>
                        <a:pt x="14" y="5"/>
                      </a:lnTo>
                      <a:lnTo>
                        <a:pt x="15" y="5"/>
                      </a:lnTo>
                      <a:lnTo>
                        <a:pt x="16" y="5"/>
                      </a:lnTo>
                      <a:lnTo>
                        <a:pt x="16" y="4"/>
                      </a:lnTo>
                      <a:lnTo>
                        <a:pt x="15" y="4"/>
                      </a:lnTo>
                      <a:lnTo>
                        <a:pt x="15" y="3"/>
                      </a:lnTo>
                      <a:lnTo>
                        <a:pt x="14" y="4"/>
                      </a:lnTo>
                      <a:lnTo>
                        <a:pt x="13" y="4"/>
                      </a:lnTo>
                      <a:lnTo>
                        <a:pt x="12" y="4"/>
                      </a:lnTo>
                      <a:lnTo>
                        <a:pt x="12" y="5"/>
                      </a:lnTo>
                      <a:lnTo>
                        <a:pt x="10" y="5"/>
                      </a:lnTo>
                      <a:lnTo>
                        <a:pt x="11" y="5"/>
                      </a:lnTo>
                      <a:lnTo>
                        <a:pt x="12" y="5"/>
                      </a:lnTo>
                      <a:lnTo>
                        <a:pt x="11" y="5"/>
                      </a:lnTo>
                      <a:lnTo>
                        <a:pt x="10" y="5"/>
                      </a:lnTo>
                      <a:lnTo>
                        <a:pt x="9" y="4"/>
                      </a:lnTo>
                      <a:lnTo>
                        <a:pt x="7" y="3"/>
                      </a:lnTo>
                      <a:lnTo>
                        <a:pt x="6" y="3"/>
                      </a:lnTo>
                      <a:lnTo>
                        <a:pt x="6" y="2"/>
                      </a:lnTo>
                      <a:lnTo>
                        <a:pt x="5" y="2"/>
                      </a:lnTo>
                      <a:lnTo>
                        <a:pt x="4" y="2"/>
                      </a:lnTo>
                      <a:lnTo>
                        <a:pt x="3" y="1"/>
                      </a:lnTo>
                      <a:lnTo>
                        <a:pt x="2" y="0"/>
                      </a:lnTo>
                      <a:lnTo>
                        <a:pt x="1" y="0"/>
                      </a:lnTo>
                      <a:lnTo>
                        <a:pt x="1" y="1"/>
                      </a:lnTo>
                      <a:lnTo>
                        <a:pt x="0" y="1"/>
                      </a:lnTo>
                      <a:lnTo>
                        <a:pt x="1" y="1"/>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15" name="Freeform 248"/>
                <p:cNvSpPr>
                  <a:spLocks/>
                </p:cNvSpPr>
                <p:nvPr/>
              </p:nvSpPr>
              <p:spPr bwMode="auto">
                <a:xfrm>
                  <a:off x="592" y="3169"/>
                  <a:ext cx="24" cy="25"/>
                </a:xfrm>
                <a:custGeom>
                  <a:avLst/>
                  <a:gdLst>
                    <a:gd name="T0" fmla="*/ 1 w 24"/>
                    <a:gd name="T1" fmla="*/ 3 h 25"/>
                    <a:gd name="T2" fmla="*/ 3 w 24"/>
                    <a:gd name="T3" fmla="*/ 4 h 25"/>
                    <a:gd name="T4" fmla="*/ 4 w 24"/>
                    <a:gd name="T5" fmla="*/ 6 h 25"/>
                    <a:gd name="T6" fmla="*/ 6 w 24"/>
                    <a:gd name="T7" fmla="*/ 8 h 25"/>
                    <a:gd name="T8" fmla="*/ 8 w 24"/>
                    <a:gd name="T9" fmla="*/ 10 h 25"/>
                    <a:gd name="T10" fmla="*/ 10 w 24"/>
                    <a:gd name="T11" fmla="*/ 12 h 25"/>
                    <a:gd name="T12" fmla="*/ 11 w 24"/>
                    <a:gd name="T13" fmla="*/ 14 h 25"/>
                    <a:gd name="T14" fmla="*/ 12 w 24"/>
                    <a:gd name="T15" fmla="*/ 16 h 25"/>
                    <a:gd name="T16" fmla="*/ 13 w 24"/>
                    <a:gd name="T17" fmla="*/ 19 h 25"/>
                    <a:gd name="T18" fmla="*/ 13 w 24"/>
                    <a:gd name="T19" fmla="*/ 20 h 25"/>
                    <a:gd name="T20" fmla="*/ 14 w 24"/>
                    <a:gd name="T21" fmla="*/ 22 h 25"/>
                    <a:gd name="T22" fmla="*/ 15 w 24"/>
                    <a:gd name="T23" fmla="*/ 23 h 25"/>
                    <a:gd name="T24" fmla="*/ 16 w 24"/>
                    <a:gd name="T25" fmla="*/ 23 h 25"/>
                    <a:gd name="T26" fmla="*/ 17 w 24"/>
                    <a:gd name="T27" fmla="*/ 23 h 25"/>
                    <a:gd name="T28" fmla="*/ 19 w 24"/>
                    <a:gd name="T29" fmla="*/ 24 h 25"/>
                    <a:gd name="T30" fmla="*/ 20 w 24"/>
                    <a:gd name="T31" fmla="*/ 24 h 25"/>
                    <a:gd name="T32" fmla="*/ 22 w 24"/>
                    <a:gd name="T33" fmla="*/ 24 h 25"/>
                    <a:gd name="T34" fmla="*/ 22 w 24"/>
                    <a:gd name="T35" fmla="*/ 23 h 25"/>
                    <a:gd name="T36" fmla="*/ 23 w 24"/>
                    <a:gd name="T37" fmla="*/ 23 h 25"/>
                    <a:gd name="T38" fmla="*/ 23 w 24"/>
                    <a:gd name="T39" fmla="*/ 23 h 25"/>
                    <a:gd name="T40" fmla="*/ 23 w 24"/>
                    <a:gd name="T41" fmla="*/ 22 h 25"/>
                    <a:gd name="T42" fmla="*/ 22 w 24"/>
                    <a:gd name="T43" fmla="*/ 22 h 25"/>
                    <a:gd name="T44" fmla="*/ 22 w 24"/>
                    <a:gd name="T45" fmla="*/ 21 h 25"/>
                    <a:gd name="T46" fmla="*/ 22 w 24"/>
                    <a:gd name="T47" fmla="*/ 21 h 25"/>
                    <a:gd name="T48" fmla="*/ 22 w 24"/>
                    <a:gd name="T49" fmla="*/ 20 h 25"/>
                    <a:gd name="T50" fmla="*/ 21 w 24"/>
                    <a:gd name="T51" fmla="*/ 21 h 25"/>
                    <a:gd name="T52" fmla="*/ 20 w 24"/>
                    <a:gd name="T53" fmla="*/ 21 h 25"/>
                    <a:gd name="T54" fmla="*/ 19 w 24"/>
                    <a:gd name="T55" fmla="*/ 21 h 25"/>
                    <a:gd name="T56" fmla="*/ 18 w 24"/>
                    <a:gd name="T57" fmla="*/ 21 h 25"/>
                    <a:gd name="T58" fmla="*/ 17 w 24"/>
                    <a:gd name="T59" fmla="*/ 20 h 25"/>
                    <a:gd name="T60" fmla="*/ 17 w 24"/>
                    <a:gd name="T61" fmla="*/ 20 h 25"/>
                    <a:gd name="T62" fmla="*/ 16 w 24"/>
                    <a:gd name="T63" fmla="*/ 20 h 25"/>
                    <a:gd name="T64" fmla="*/ 15 w 24"/>
                    <a:gd name="T65" fmla="*/ 19 h 25"/>
                    <a:gd name="T66" fmla="*/ 15 w 24"/>
                    <a:gd name="T67" fmla="*/ 16 h 25"/>
                    <a:gd name="T68" fmla="*/ 13 w 24"/>
                    <a:gd name="T69" fmla="*/ 13 h 25"/>
                    <a:gd name="T70" fmla="*/ 12 w 24"/>
                    <a:gd name="T71" fmla="*/ 11 h 25"/>
                    <a:gd name="T72" fmla="*/ 10 w 24"/>
                    <a:gd name="T73" fmla="*/ 8 h 25"/>
                    <a:gd name="T74" fmla="*/ 8 w 24"/>
                    <a:gd name="T75" fmla="*/ 6 h 25"/>
                    <a:gd name="T76" fmla="*/ 7 w 24"/>
                    <a:gd name="T77" fmla="*/ 4 h 25"/>
                    <a:gd name="T78" fmla="*/ 5 w 24"/>
                    <a:gd name="T79" fmla="*/ 2 h 25"/>
                    <a:gd name="T80" fmla="*/ 3 w 24"/>
                    <a:gd name="T81" fmla="*/ 0 h 25"/>
                    <a:gd name="T82" fmla="*/ 2 w 24"/>
                    <a:gd name="T83" fmla="*/ 0 h 25"/>
                    <a:gd name="T84" fmla="*/ 1 w 24"/>
                    <a:gd name="T85" fmla="*/ 0 h 25"/>
                    <a:gd name="T86" fmla="*/ 1 w 24"/>
                    <a:gd name="T87" fmla="*/ 0 h 25"/>
                    <a:gd name="T88" fmla="*/ 1 w 24"/>
                    <a:gd name="T89" fmla="*/ 1 h 25"/>
                    <a:gd name="T90" fmla="*/ 0 w 24"/>
                    <a:gd name="T91" fmla="*/ 1 h 25"/>
                    <a:gd name="T92" fmla="*/ 0 w 24"/>
                    <a:gd name="T93" fmla="*/ 1 h 25"/>
                    <a:gd name="T94" fmla="*/ 0 w 24"/>
                    <a:gd name="T95" fmla="*/ 2 h 25"/>
                    <a:gd name="T96" fmla="*/ 1 w 24"/>
                    <a:gd name="T97" fmla="*/ 2 h 25"/>
                    <a:gd name="T98" fmla="*/ 1 w 24"/>
                    <a:gd name="T99" fmla="*/ 3 h 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
                    <a:gd name="T151" fmla="*/ 0 h 25"/>
                    <a:gd name="T152" fmla="*/ 24 w 24"/>
                    <a:gd name="T153" fmla="*/ 25 h 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 h="25">
                      <a:moveTo>
                        <a:pt x="1" y="3"/>
                      </a:moveTo>
                      <a:lnTo>
                        <a:pt x="3" y="4"/>
                      </a:lnTo>
                      <a:lnTo>
                        <a:pt x="4" y="6"/>
                      </a:lnTo>
                      <a:lnTo>
                        <a:pt x="6" y="8"/>
                      </a:lnTo>
                      <a:lnTo>
                        <a:pt x="8" y="10"/>
                      </a:lnTo>
                      <a:lnTo>
                        <a:pt x="10" y="12"/>
                      </a:lnTo>
                      <a:lnTo>
                        <a:pt x="11" y="14"/>
                      </a:lnTo>
                      <a:lnTo>
                        <a:pt x="12" y="16"/>
                      </a:lnTo>
                      <a:lnTo>
                        <a:pt x="13" y="19"/>
                      </a:lnTo>
                      <a:lnTo>
                        <a:pt x="13" y="20"/>
                      </a:lnTo>
                      <a:lnTo>
                        <a:pt x="14" y="22"/>
                      </a:lnTo>
                      <a:lnTo>
                        <a:pt x="15" y="23"/>
                      </a:lnTo>
                      <a:lnTo>
                        <a:pt x="16" y="23"/>
                      </a:lnTo>
                      <a:lnTo>
                        <a:pt x="17" y="23"/>
                      </a:lnTo>
                      <a:lnTo>
                        <a:pt x="19" y="24"/>
                      </a:lnTo>
                      <a:lnTo>
                        <a:pt x="20" y="24"/>
                      </a:lnTo>
                      <a:lnTo>
                        <a:pt x="22" y="24"/>
                      </a:lnTo>
                      <a:lnTo>
                        <a:pt x="22" y="23"/>
                      </a:lnTo>
                      <a:lnTo>
                        <a:pt x="23" y="23"/>
                      </a:lnTo>
                      <a:lnTo>
                        <a:pt x="23" y="22"/>
                      </a:lnTo>
                      <a:lnTo>
                        <a:pt x="22" y="22"/>
                      </a:lnTo>
                      <a:lnTo>
                        <a:pt x="22" y="21"/>
                      </a:lnTo>
                      <a:lnTo>
                        <a:pt x="22" y="20"/>
                      </a:lnTo>
                      <a:lnTo>
                        <a:pt x="21" y="21"/>
                      </a:lnTo>
                      <a:lnTo>
                        <a:pt x="20" y="21"/>
                      </a:lnTo>
                      <a:lnTo>
                        <a:pt x="19" y="21"/>
                      </a:lnTo>
                      <a:lnTo>
                        <a:pt x="18" y="21"/>
                      </a:lnTo>
                      <a:lnTo>
                        <a:pt x="17" y="20"/>
                      </a:lnTo>
                      <a:lnTo>
                        <a:pt x="16" y="20"/>
                      </a:lnTo>
                      <a:lnTo>
                        <a:pt x="15" y="19"/>
                      </a:lnTo>
                      <a:lnTo>
                        <a:pt x="15" y="16"/>
                      </a:lnTo>
                      <a:lnTo>
                        <a:pt x="13" y="13"/>
                      </a:lnTo>
                      <a:lnTo>
                        <a:pt x="12" y="11"/>
                      </a:lnTo>
                      <a:lnTo>
                        <a:pt x="10" y="8"/>
                      </a:lnTo>
                      <a:lnTo>
                        <a:pt x="8" y="6"/>
                      </a:lnTo>
                      <a:lnTo>
                        <a:pt x="7" y="4"/>
                      </a:lnTo>
                      <a:lnTo>
                        <a:pt x="5" y="2"/>
                      </a:lnTo>
                      <a:lnTo>
                        <a:pt x="3" y="0"/>
                      </a:lnTo>
                      <a:lnTo>
                        <a:pt x="2" y="0"/>
                      </a:lnTo>
                      <a:lnTo>
                        <a:pt x="1" y="0"/>
                      </a:lnTo>
                      <a:lnTo>
                        <a:pt x="1" y="1"/>
                      </a:lnTo>
                      <a:lnTo>
                        <a:pt x="0" y="1"/>
                      </a:lnTo>
                      <a:lnTo>
                        <a:pt x="0" y="2"/>
                      </a:lnTo>
                      <a:lnTo>
                        <a:pt x="1" y="2"/>
                      </a:lnTo>
                      <a:lnTo>
                        <a:pt x="1" y="3"/>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16" name="Freeform 249"/>
                <p:cNvSpPr>
                  <a:spLocks/>
                </p:cNvSpPr>
                <p:nvPr/>
              </p:nvSpPr>
              <p:spPr bwMode="auto">
                <a:xfrm>
                  <a:off x="635" y="3137"/>
                  <a:ext cx="14" cy="28"/>
                </a:xfrm>
                <a:custGeom>
                  <a:avLst/>
                  <a:gdLst>
                    <a:gd name="T0" fmla="*/ 11 w 14"/>
                    <a:gd name="T1" fmla="*/ 0 h 28"/>
                    <a:gd name="T2" fmla="*/ 8 w 14"/>
                    <a:gd name="T3" fmla="*/ 2 h 28"/>
                    <a:gd name="T4" fmla="*/ 8 w 14"/>
                    <a:gd name="T5" fmla="*/ 4 h 28"/>
                    <a:gd name="T6" fmla="*/ 7 w 14"/>
                    <a:gd name="T7" fmla="*/ 7 h 28"/>
                    <a:gd name="T8" fmla="*/ 6 w 14"/>
                    <a:gd name="T9" fmla="*/ 12 h 28"/>
                    <a:gd name="T10" fmla="*/ 6 w 14"/>
                    <a:gd name="T11" fmla="*/ 13 h 28"/>
                    <a:gd name="T12" fmla="*/ 6 w 14"/>
                    <a:gd name="T13" fmla="*/ 15 h 28"/>
                    <a:gd name="T14" fmla="*/ 6 w 14"/>
                    <a:gd name="T15" fmla="*/ 18 h 28"/>
                    <a:gd name="T16" fmla="*/ 5 w 14"/>
                    <a:gd name="T17" fmla="*/ 22 h 28"/>
                    <a:gd name="T18" fmla="*/ 5 w 14"/>
                    <a:gd name="T19" fmla="*/ 22 h 28"/>
                    <a:gd name="T20" fmla="*/ 3 w 14"/>
                    <a:gd name="T21" fmla="*/ 23 h 28"/>
                    <a:gd name="T22" fmla="*/ 2 w 14"/>
                    <a:gd name="T23" fmla="*/ 23 h 28"/>
                    <a:gd name="T24" fmla="*/ 1 w 14"/>
                    <a:gd name="T25" fmla="*/ 23 h 28"/>
                    <a:gd name="T26" fmla="*/ 1 w 14"/>
                    <a:gd name="T27" fmla="*/ 24 h 28"/>
                    <a:gd name="T28" fmla="*/ 0 w 14"/>
                    <a:gd name="T29" fmla="*/ 26 h 28"/>
                    <a:gd name="T30" fmla="*/ 1 w 14"/>
                    <a:gd name="T31" fmla="*/ 27 h 28"/>
                    <a:gd name="T32" fmla="*/ 2 w 14"/>
                    <a:gd name="T33" fmla="*/ 27 h 28"/>
                    <a:gd name="T34" fmla="*/ 2 w 14"/>
                    <a:gd name="T35" fmla="*/ 26 h 28"/>
                    <a:gd name="T36" fmla="*/ 4 w 14"/>
                    <a:gd name="T37" fmla="*/ 26 h 28"/>
                    <a:gd name="T38" fmla="*/ 7 w 14"/>
                    <a:gd name="T39" fmla="*/ 24 h 28"/>
                    <a:gd name="T40" fmla="*/ 7 w 14"/>
                    <a:gd name="T41" fmla="*/ 23 h 28"/>
                    <a:gd name="T42" fmla="*/ 8 w 14"/>
                    <a:gd name="T43" fmla="*/ 21 h 28"/>
                    <a:gd name="T44" fmla="*/ 8 w 14"/>
                    <a:gd name="T45" fmla="*/ 18 h 28"/>
                    <a:gd name="T46" fmla="*/ 8 w 14"/>
                    <a:gd name="T47" fmla="*/ 17 h 28"/>
                    <a:gd name="T48" fmla="*/ 8 w 14"/>
                    <a:gd name="T49" fmla="*/ 15 h 28"/>
                    <a:gd name="T50" fmla="*/ 8 w 14"/>
                    <a:gd name="T51" fmla="*/ 14 h 28"/>
                    <a:gd name="T52" fmla="*/ 8 w 14"/>
                    <a:gd name="T53" fmla="*/ 12 h 28"/>
                    <a:gd name="T54" fmla="*/ 9 w 14"/>
                    <a:gd name="T55" fmla="*/ 7 h 28"/>
                    <a:gd name="T56" fmla="*/ 8 w 14"/>
                    <a:gd name="T57" fmla="*/ 8 h 28"/>
                    <a:gd name="T58" fmla="*/ 9 w 14"/>
                    <a:gd name="T59" fmla="*/ 7 h 28"/>
                    <a:gd name="T60" fmla="*/ 10 w 14"/>
                    <a:gd name="T61" fmla="*/ 6 h 28"/>
                    <a:gd name="T62" fmla="*/ 10 w 14"/>
                    <a:gd name="T63" fmla="*/ 5 h 28"/>
                    <a:gd name="T64" fmla="*/ 10 w 14"/>
                    <a:gd name="T65" fmla="*/ 5 h 28"/>
                    <a:gd name="T66" fmla="*/ 11 w 14"/>
                    <a:gd name="T67" fmla="*/ 5 h 28"/>
                    <a:gd name="T68" fmla="*/ 12 w 14"/>
                    <a:gd name="T69" fmla="*/ 4 h 28"/>
                    <a:gd name="T70" fmla="*/ 12 w 14"/>
                    <a:gd name="T71" fmla="*/ 4 h 28"/>
                    <a:gd name="T72" fmla="*/ 13 w 14"/>
                    <a:gd name="T73" fmla="*/ 3 h 28"/>
                    <a:gd name="T74" fmla="*/ 13 w 14"/>
                    <a:gd name="T75" fmla="*/ 1 h 28"/>
                    <a:gd name="T76" fmla="*/ 12 w 14"/>
                    <a:gd name="T77" fmla="*/ 1 h 28"/>
                    <a:gd name="T78" fmla="*/ 12 w 14"/>
                    <a:gd name="T79" fmla="*/ 0 h 28"/>
                    <a:gd name="T80" fmla="*/ 12 w 14"/>
                    <a:gd name="T81" fmla="*/ 1 h 28"/>
                    <a:gd name="T82" fmla="*/ 12 w 14"/>
                    <a:gd name="T83" fmla="*/ 3 h 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
                    <a:gd name="T127" fmla="*/ 0 h 28"/>
                    <a:gd name="T128" fmla="*/ 14 w 14"/>
                    <a:gd name="T129" fmla="*/ 28 h 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 h="28">
                      <a:moveTo>
                        <a:pt x="12" y="3"/>
                      </a:moveTo>
                      <a:lnTo>
                        <a:pt x="11" y="0"/>
                      </a:lnTo>
                      <a:lnTo>
                        <a:pt x="9" y="2"/>
                      </a:lnTo>
                      <a:lnTo>
                        <a:pt x="8" y="2"/>
                      </a:lnTo>
                      <a:lnTo>
                        <a:pt x="8" y="3"/>
                      </a:lnTo>
                      <a:lnTo>
                        <a:pt x="8" y="4"/>
                      </a:lnTo>
                      <a:lnTo>
                        <a:pt x="7" y="7"/>
                      </a:lnTo>
                      <a:lnTo>
                        <a:pt x="6" y="10"/>
                      </a:lnTo>
                      <a:lnTo>
                        <a:pt x="6" y="12"/>
                      </a:lnTo>
                      <a:lnTo>
                        <a:pt x="6" y="13"/>
                      </a:lnTo>
                      <a:lnTo>
                        <a:pt x="6" y="15"/>
                      </a:lnTo>
                      <a:lnTo>
                        <a:pt x="6" y="16"/>
                      </a:lnTo>
                      <a:lnTo>
                        <a:pt x="6" y="18"/>
                      </a:lnTo>
                      <a:lnTo>
                        <a:pt x="5" y="22"/>
                      </a:lnTo>
                      <a:lnTo>
                        <a:pt x="6" y="21"/>
                      </a:lnTo>
                      <a:lnTo>
                        <a:pt x="5" y="22"/>
                      </a:lnTo>
                      <a:lnTo>
                        <a:pt x="4" y="22"/>
                      </a:lnTo>
                      <a:lnTo>
                        <a:pt x="3" y="23"/>
                      </a:lnTo>
                      <a:lnTo>
                        <a:pt x="2" y="23"/>
                      </a:lnTo>
                      <a:lnTo>
                        <a:pt x="1" y="23"/>
                      </a:lnTo>
                      <a:lnTo>
                        <a:pt x="1" y="24"/>
                      </a:lnTo>
                      <a:lnTo>
                        <a:pt x="1" y="25"/>
                      </a:lnTo>
                      <a:lnTo>
                        <a:pt x="0" y="26"/>
                      </a:lnTo>
                      <a:lnTo>
                        <a:pt x="1" y="26"/>
                      </a:lnTo>
                      <a:lnTo>
                        <a:pt x="1" y="27"/>
                      </a:lnTo>
                      <a:lnTo>
                        <a:pt x="2" y="27"/>
                      </a:lnTo>
                      <a:lnTo>
                        <a:pt x="2" y="26"/>
                      </a:lnTo>
                      <a:lnTo>
                        <a:pt x="3" y="26"/>
                      </a:lnTo>
                      <a:lnTo>
                        <a:pt x="4" y="26"/>
                      </a:lnTo>
                      <a:lnTo>
                        <a:pt x="5" y="25"/>
                      </a:lnTo>
                      <a:lnTo>
                        <a:pt x="7" y="24"/>
                      </a:lnTo>
                      <a:lnTo>
                        <a:pt x="7" y="23"/>
                      </a:lnTo>
                      <a:lnTo>
                        <a:pt x="7" y="22"/>
                      </a:lnTo>
                      <a:lnTo>
                        <a:pt x="8" y="21"/>
                      </a:lnTo>
                      <a:lnTo>
                        <a:pt x="8" y="20"/>
                      </a:lnTo>
                      <a:lnTo>
                        <a:pt x="8" y="18"/>
                      </a:lnTo>
                      <a:lnTo>
                        <a:pt x="8" y="17"/>
                      </a:lnTo>
                      <a:lnTo>
                        <a:pt x="8" y="16"/>
                      </a:lnTo>
                      <a:lnTo>
                        <a:pt x="8" y="15"/>
                      </a:lnTo>
                      <a:lnTo>
                        <a:pt x="8" y="14"/>
                      </a:lnTo>
                      <a:lnTo>
                        <a:pt x="8" y="13"/>
                      </a:lnTo>
                      <a:lnTo>
                        <a:pt x="8" y="12"/>
                      </a:lnTo>
                      <a:lnTo>
                        <a:pt x="8" y="10"/>
                      </a:lnTo>
                      <a:lnTo>
                        <a:pt x="9" y="7"/>
                      </a:lnTo>
                      <a:lnTo>
                        <a:pt x="9" y="8"/>
                      </a:lnTo>
                      <a:lnTo>
                        <a:pt x="8" y="8"/>
                      </a:lnTo>
                      <a:lnTo>
                        <a:pt x="9" y="8"/>
                      </a:lnTo>
                      <a:lnTo>
                        <a:pt x="9" y="7"/>
                      </a:lnTo>
                      <a:lnTo>
                        <a:pt x="10" y="7"/>
                      </a:lnTo>
                      <a:lnTo>
                        <a:pt x="10" y="6"/>
                      </a:lnTo>
                      <a:lnTo>
                        <a:pt x="10" y="5"/>
                      </a:lnTo>
                      <a:lnTo>
                        <a:pt x="10" y="4"/>
                      </a:lnTo>
                      <a:lnTo>
                        <a:pt x="10" y="5"/>
                      </a:lnTo>
                      <a:lnTo>
                        <a:pt x="11" y="5"/>
                      </a:lnTo>
                      <a:lnTo>
                        <a:pt x="12" y="5"/>
                      </a:lnTo>
                      <a:lnTo>
                        <a:pt x="12" y="4"/>
                      </a:lnTo>
                      <a:lnTo>
                        <a:pt x="12" y="3"/>
                      </a:lnTo>
                      <a:lnTo>
                        <a:pt x="13" y="3"/>
                      </a:lnTo>
                      <a:lnTo>
                        <a:pt x="13" y="2"/>
                      </a:lnTo>
                      <a:lnTo>
                        <a:pt x="13" y="1"/>
                      </a:lnTo>
                      <a:lnTo>
                        <a:pt x="12" y="1"/>
                      </a:lnTo>
                      <a:lnTo>
                        <a:pt x="12" y="0"/>
                      </a:lnTo>
                      <a:lnTo>
                        <a:pt x="12" y="1"/>
                      </a:lnTo>
                      <a:lnTo>
                        <a:pt x="12" y="2"/>
                      </a:lnTo>
                      <a:lnTo>
                        <a:pt x="12" y="3"/>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17" name="Freeform 250"/>
                <p:cNvSpPr>
                  <a:spLocks/>
                </p:cNvSpPr>
                <p:nvPr/>
              </p:nvSpPr>
              <p:spPr bwMode="auto">
                <a:xfrm>
                  <a:off x="621" y="3150"/>
                  <a:ext cx="10" cy="3"/>
                </a:xfrm>
                <a:custGeom>
                  <a:avLst/>
                  <a:gdLst>
                    <a:gd name="T0" fmla="*/ 8 w 10"/>
                    <a:gd name="T1" fmla="*/ 2 h 3"/>
                    <a:gd name="T2" fmla="*/ 8 w 10"/>
                    <a:gd name="T3" fmla="*/ 2 h 3"/>
                    <a:gd name="T4" fmla="*/ 7 w 10"/>
                    <a:gd name="T5" fmla="*/ 2 h 3"/>
                    <a:gd name="T6" fmla="*/ 7 w 10"/>
                    <a:gd name="T7" fmla="*/ 2 h 3"/>
                    <a:gd name="T8" fmla="*/ 6 w 10"/>
                    <a:gd name="T9" fmla="*/ 2 h 3"/>
                    <a:gd name="T10" fmla="*/ 6 w 10"/>
                    <a:gd name="T11" fmla="*/ 2 h 3"/>
                    <a:gd name="T12" fmla="*/ 5 w 10"/>
                    <a:gd name="T13" fmla="*/ 2 h 3"/>
                    <a:gd name="T14" fmla="*/ 5 w 10"/>
                    <a:gd name="T15" fmla="*/ 2 h 3"/>
                    <a:gd name="T16" fmla="*/ 4 w 10"/>
                    <a:gd name="T17" fmla="*/ 2 h 3"/>
                    <a:gd name="T18" fmla="*/ 4 w 10"/>
                    <a:gd name="T19" fmla="*/ 2 h 3"/>
                    <a:gd name="T20" fmla="*/ 4 w 10"/>
                    <a:gd name="T21" fmla="*/ 2 h 3"/>
                    <a:gd name="T22" fmla="*/ 3 w 10"/>
                    <a:gd name="T23" fmla="*/ 1 h 3"/>
                    <a:gd name="T24" fmla="*/ 2 w 10"/>
                    <a:gd name="T25" fmla="*/ 1 h 3"/>
                    <a:gd name="T26" fmla="*/ 2 w 10"/>
                    <a:gd name="T27" fmla="*/ 1 h 3"/>
                    <a:gd name="T28" fmla="*/ 1 w 10"/>
                    <a:gd name="T29" fmla="*/ 1 h 3"/>
                    <a:gd name="T30" fmla="*/ 1 w 10"/>
                    <a:gd name="T31" fmla="*/ 1 h 3"/>
                    <a:gd name="T32" fmla="*/ 0 w 10"/>
                    <a:gd name="T33" fmla="*/ 1 h 3"/>
                    <a:gd name="T34" fmla="*/ 0 w 10"/>
                    <a:gd name="T35" fmla="*/ 1 h 3"/>
                    <a:gd name="T36" fmla="*/ 0 w 10"/>
                    <a:gd name="T37" fmla="*/ 1 h 3"/>
                    <a:gd name="T38" fmla="*/ 0 w 10"/>
                    <a:gd name="T39" fmla="*/ 0 h 3"/>
                    <a:gd name="T40" fmla="*/ 0 w 10"/>
                    <a:gd name="T41" fmla="*/ 0 h 3"/>
                    <a:gd name="T42" fmla="*/ 0 w 10"/>
                    <a:gd name="T43" fmla="*/ 0 h 3"/>
                    <a:gd name="T44" fmla="*/ 0 w 10"/>
                    <a:gd name="T45" fmla="*/ 0 h 3"/>
                    <a:gd name="T46" fmla="*/ 1 w 10"/>
                    <a:gd name="T47" fmla="*/ 0 h 3"/>
                    <a:gd name="T48" fmla="*/ 1 w 10"/>
                    <a:gd name="T49" fmla="*/ 0 h 3"/>
                    <a:gd name="T50" fmla="*/ 1 w 10"/>
                    <a:gd name="T51" fmla="*/ 0 h 3"/>
                    <a:gd name="T52" fmla="*/ 2 w 10"/>
                    <a:gd name="T53" fmla="*/ 0 h 3"/>
                    <a:gd name="T54" fmla="*/ 3 w 10"/>
                    <a:gd name="T55" fmla="*/ 0 h 3"/>
                    <a:gd name="T56" fmla="*/ 4 w 10"/>
                    <a:gd name="T57" fmla="*/ 1 h 3"/>
                    <a:gd name="T58" fmla="*/ 5 w 10"/>
                    <a:gd name="T59" fmla="*/ 1 h 3"/>
                    <a:gd name="T60" fmla="*/ 4 w 10"/>
                    <a:gd name="T61" fmla="*/ 1 h 3"/>
                    <a:gd name="T62" fmla="*/ 5 w 10"/>
                    <a:gd name="T63" fmla="*/ 1 h 3"/>
                    <a:gd name="T64" fmla="*/ 5 w 10"/>
                    <a:gd name="T65" fmla="*/ 1 h 3"/>
                    <a:gd name="T66" fmla="*/ 6 w 10"/>
                    <a:gd name="T67" fmla="*/ 1 h 3"/>
                    <a:gd name="T68" fmla="*/ 7 w 10"/>
                    <a:gd name="T69" fmla="*/ 0 h 3"/>
                    <a:gd name="T70" fmla="*/ 8 w 10"/>
                    <a:gd name="T71" fmla="*/ 0 h 3"/>
                    <a:gd name="T72" fmla="*/ 8 w 10"/>
                    <a:gd name="T73" fmla="*/ 1 h 3"/>
                    <a:gd name="T74" fmla="*/ 8 w 10"/>
                    <a:gd name="T75" fmla="*/ 1 h 3"/>
                    <a:gd name="T76" fmla="*/ 9 w 10"/>
                    <a:gd name="T77" fmla="*/ 1 h 3"/>
                    <a:gd name="T78" fmla="*/ 9 w 10"/>
                    <a:gd name="T79" fmla="*/ 1 h 3"/>
                    <a:gd name="T80" fmla="*/ 9 w 10"/>
                    <a:gd name="T81" fmla="*/ 1 h 3"/>
                    <a:gd name="T82" fmla="*/ 9 w 10"/>
                    <a:gd name="T83" fmla="*/ 2 h 3"/>
                    <a:gd name="T84" fmla="*/ 9 w 10"/>
                    <a:gd name="T85" fmla="*/ 2 h 3"/>
                    <a:gd name="T86" fmla="*/ 8 w 10"/>
                    <a:gd name="T87" fmla="*/ 2 h 3"/>
                    <a:gd name="T88" fmla="*/ 8 w 10"/>
                    <a:gd name="T89" fmla="*/ 2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
                    <a:gd name="T136" fmla="*/ 0 h 3"/>
                    <a:gd name="T137" fmla="*/ 10 w 10"/>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 h="3">
                      <a:moveTo>
                        <a:pt x="8" y="2"/>
                      </a:moveTo>
                      <a:lnTo>
                        <a:pt x="8" y="2"/>
                      </a:lnTo>
                      <a:lnTo>
                        <a:pt x="7" y="2"/>
                      </a:lnTo>
                      <a:lnTo>
                        <a:pt x="6" y="2"/>
                      </a:lnTo>
                      <a:lnTo>
                        <a:pt x="5" y="2"/>
                      </a:lnTo>
                      <a:lnTo>
                        <a:pt x="4" y="2"/>
                      </a:lnTo>
                      <a:lnTo>
                        <a:pt x="3" y="1"/>
                      </a:lnTo>
                      <a:lnTo>
                        <a:pt x="2" y="1"/>
                      </a:lnTo>
                      <a:lnTo>
                        <a:pt x="1" y="1"/>
                      </a:lnTo>
                      <a:lnTo>
                        <a:pt x="0" y="1"/>
                      </a:lnTo>
                      <a:lnTo>
                        <a:pt x="0" y="0"/>
                      </a:lnTo>
                      <a:lnTo>
                        <a:pt x="1" y="0"/>
                      </a:lnTo>
                      <a:lnTo>
                        <a:pt x="2" y="0"/>
                      </a:lnTo>
                      <a:lnTo>
                        <a:pt x="3" y="0"/>
                      </a:lnTo>
                      <a:lnTo>
                        <a:pt x="4" y="1"/>
                      </a:lnTo>
                      <a:lnTo>
                        <a:pt x="5" y="1"/>
                      </a:lnTo>
                      <a:lnTo>
                        <a:pt x="4" y="1"/>
                      </a:lnTo>
                      <a:lnTo>
                        <a:pt x="5" y="1"/>
                      </a:lnTo>
                      <a:lnTo>
                        <a:pt x="6" y="1"/>
                      </a:lnTo>
                      <a:lnTo>
                        <a:pt x="7" y="0"/>
                      </a:lnTo>
                      <a:lnTo>
                        <a:pt x="8" y="0"/>
                      </a:lnTo>
                      <a:lnTo>
                        <a:pt x="8" y="1"/>
                      </a:lnTo>
                      <a:lnTo>
                        <a:pt x="9" y="1"/>
                      </a:lnTo>
                      <a:lnTo>
                        <a:pt x="9" y="2"/>
                      </a:lnTo>
                      <a:lnTo>
                        <a:pt x="8" y="2"/>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18" name="Freeform 251"/>
                <p:cNvSpPr>
                  <a:spLocks/>
                </p:cNvSpPr>
                <p:nvPr/>
              </p:nvSpPr>
              <p:spPr bwMode="auto">
                <a:xfrm>
                  <a:off x="642" y="3019"/>
                  <a:ext cx="24" cy="4"/>
                </a:xfrm>
                <a:custGeom>
                  <a:avLst/>
                  <a:gdLst>
                    <a:gd name="T0" fmla="*/ 1 w 24"/>
                    <a:gd name="T1" fmla="*/ 2 h 4"/>
                    <a:gd name="T2" fmla="*/ 1 w 24"/>
                    <a:gd name="T3" fmla="*/ 2 h 4"/>
                    <a:gd name="T4" fmla="*/ 4 w 24"/>
                    <a:gd name="T5" fmla="*/ 2 h 4"/>
                    <a:gd name="T6" fmla="*/ 5 w 24"/>
                    <a:gd name="T7" fmla="*/ 2 h 4"/>
                    <a:gd name="T8" fmla="*/ 6 w 24"/>
                    <a:gd name="T9" fmla="*/ 2 h 4"/>
                    <a:gd name="T10" fmla="*/ 8 w 24"/>
                    <a:gd name="T11" fmla="*/ 2 h 4"/>
                    <a:gd name="T12" fmla="*/ 8 w 24"/>
                    <a:gd name="T13" fmla="*/ 2 h 4"/>
                    <a:gd name="T14" fmla="*/ 8 w 24"/>
                    <a:gd name="T15" fmla="*/ 2 h 4"/>
                    <a:gd name="T16" fmla="*/ 9 w 24"/>
                    <a:gd name="T17" fmla="*/ 2 h 4"/>
                    <a:gd name="T18" fmla="*/ 10 w 24"/>
                    <a:gd name="T19" fmla="*/ 1 h 4"/>
                    <a:gd name="T20" fmla="*/ 10 w 24"/>
                    <a:gd name="T21" fmla="*/ 1 h 4"/>
                    <a:gd name="T22" fmla="*/ 13 w 24"/>
                    <a:gd name="T23" fmla="*/ 1 h 4"/>
                    <a:gd name="T24" fmla="*/ 12 w 24"/>
                    <a:gd name="T25" fmla="*/ 1 h 4"/>
                    <a:gd name="T26" fmla="*/ 14 w 24"/>
                    <a:gd name="T27" fmla="*/ 1 h 4"/>
                    <a:gd name="T28" fmla="*/ 15 w 24"/>
                    <a:gd name="T29" fmla="*/ 1 h 4"/>
                    <a:gd name="T30" fmla="*/ 16 w 24"/>
                    <a:gd name="T31" fmla="*/ 1 h 4"/>
                    <a:gd name="T32" fmla="*/ 17 w 24"/>
                    <a:gd name="T33" fmla="*/ 2 h 4"/>
                    <a:gd name="T34" fmla="*/ 17 w 24"/>
                    <a:gd name="T35" fmla="*/ 2 h 4"/>
                    <a:gd name="T36" fmla="*/ 18 w 24"/>
                    <a:gd name="T37" fmla="*/ 2 h 4"/>
                    <a:gd name="T38" fmla="*/ 19 w 24"/>
                    <a:gd name="T39" fmla="*/ 2 h 4"/>
                    <a:gd name="T40" fmla="*/ 20 w 24"/>
                    <a:gd name="T41" fmla="*/ 3 h 4"/>
                    <a:gd name="T42" fmla="*/ 21 w 24"/>
                    <a:gd name="T43" fmla="*/ 3 h 4"/>
                    <a:gd name="T44" fmla="*/ 21 w 24"/>
                    <a:gd name="T45" fmla="*/ 3 h 4"/>
                    <a:gd name="T46" fmla="*/ 22 w 24"/>
                    <a:gd name="T47" fmla="*/ 3 h 4"/>
                    <a:gd name="T48" fmla="*/ 22 w 24"/>
                    <a:gd name="T49" fmla="*/ 3 h 4"/>
                    <a:gd name="T50" fmla="*/ 22 w 24"/>
                    <a:gd name="T51" fmla="*/ 3 h 4"/>
                    <a:gd name="T52" fmla="*/ 23 w 24"/>
                    <a:gd name="T53" fmla="*/ 3 h 4"/>
                    <a:gd name="T54" fmla="*/ 23 w 24"/>
                    <a:gd name="T55" fmla="*/ 3 h 4"/>
                    <a:gd name="T56" fmla="*/ 23 w 24"/>
                    <a:gd name="T57" fmla="*/ 2 h 4"/>
                    <a:gd name="T58" fmla="*/ 23 w 24"/>
                    <a:gd name="T59" fmla="*/ 2 h 4"/>
                    <a:gd name="T60" fmla="*/ 22 w 24"/>
                    <a:gd name="T61" fmla="*/ 2 h 4"/>
                    <a:gd name="T62" fmla="*/ 22 w 24"/>
                    <a:gd name="T63" fmla="*/ 2 h 4"/>
                    <a:gd name="T64" fmla="*/ 21 w 24"/>
                    <a:gd name="T65" fmla="*/ 2 h 4"/>
                    <a:gd name="T66" fmla="*/ 21 w 24"/>
                    <a:gd name="T67" fmla="*/ 2 h 4"/>
                    <a:gd name="T68" fmla="*/ 20 w 24"/>
                    <a:gd name="T69" fmla="*/ 1 h 4"/>
                    <a:gd name="T70" fmla="*/ 20 w 24"/>
                    <a:gd name="T71" fmla="*/ 1 h 4"/>
                    <a:gd name="T72" fmla="*/ 19 w 24"/>
                    <a:gd name="T73" fmla="*/ 1 h 4"/>
                    <a:gd name="T74" fmla="*/ 18 w 24"/>
                    <a:gd name="T75" fmla="*/ 1 h 4"/>
                    <a:gd name="T76" fmla="*/ 17 w 24"/>
                    <a:gd name="T77" fmla="*/ 1 h 4"/>
                    <a:gd name="T78" fmla="*/ 13 w 24"/>
                    <a:gd name="T79" fmla="*/ 0 h 4"/>
                    <a:gd name="T80" fmla="*/ 12 w 24"/>
                    <a:gd name="T81" fmla="*/ 0 h 4"/>
                    <a:gd name="T82" fmla="*/ 7 w 24"/>
                    <a:gd name="T83" fmla="*/ 1 h 4"/>
                    <a:gd name="T84" fmla="*/ 8 w 24"/>
                    <a:gd name="T85" fmla="*/ 1 h 4"/>
                    <a:gd name="T86" fmla="*/ 8 w 24"/>
                    <a:gd name="T87" fmla="*/ 0 h 4"/>
                    <a:gd name="T88" fmla="*/ 5 w 24"/>
                    <a:gd name="T89" fmla="*/ 1 h 4"/>
                    <a:gd name="T90" fmla="*/ 6 w 24"/>
                    <a:gd name="T91" fmla="*/ 1 h 4"/>
                    <a:gd name="T92" fmla="*/ 1 w 24"/>
                    <a:gd name="T93" fmla="*/ 2 h 4"/>
                    <a:gd name="T94" fmla="*/ 1 w 24"/>
                    <a:gd name="T95" fmla="*/ 2 h 4"/>
                    <a:gd name="T96" fmla="*/ 1 w 24"/>
                    <a:gd name="T97" fmla="*/ 2 h 4"/>
                    <a:gd name="T98" fmla="*/ 1 w 24"/>
                    <a:gd name="T99" fmla="*/ 2 h 4"/>
                    <a:gd name="T100" fmla="*/ 1 w 24"/>
                    <a:gd name="T101" fmla="*/ 1 h 4"/>
                    <a:gd name="T102" fmla="*/ 1 w 24"/>
                    <a:gd name="T103" fmla="*/ 1 h 4"/>
                    <a:gd name="T104" fmla="*/ 2 w 24"/>
                    <a:gd name="T105" fmla="*/ 1 h 4"/>
                    <a:gd name="T106" fmla="*/ 1 w 24"/>
                    <a:gd name="T107" fmla="*/ 1 h 4"/>
                    <a:gd name="T108" fmla="*/ 1 w 24"/>
                    <a:gd name="T109" fmla="*/ 1 h 4"/>
                    <a:gd name="T110" fmla="*/ 0 w 24"/>
                    <a:gd name="T111" fmla="*/ 1 h 4"/>
                    <a:gd name="T112" fmla="*/ 0 w 24"/>
                    <a:gd name="T113" fmla="*/ 1 h 4"/>
                    <a:gd name="T114" fmla="*/ 0 w 24"/>
                    <a:gd name="T115" fmla="*/ 2 h 4"/>
                    <a:gd name="T116" fmla="*/ 1 w 24"/>
                    <a:gd name="T117" fmla="*/ 2 h 4"/>
                    <a:gd name="T118" fmla="*/ 1 w 24"/>
                    <a:gd name="T119" fmla="*/ 2 h 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
                    <a:gd name="T181" fmla="*/ 0 h 4"/>
                    <a:gd name="T182" fmla="*/ 24 w 24"/>
                    <a:gd name="T183" fmla="*/ 4 h 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 h="4">
                      <a:moveTo>
                        <a:pt x="1" y="2"/>
                      </a:moveTo>
                      <a:lnTo>
                        <a:pt x="1" y="2"/>
                      </a:lnTo>
                      <a:lnTo>
                        <a:pt x="4" y="2"/>
                      </a:lnTo>
                      <a:lnTo>
                        <a:pt x="5" y="2"/>
                      </a:lnTo>
                      <a:lnTo>
                        <a:pt x="6" y="2"/>
                      </a:lnTo>
                      <a:lnTo>
                        <a:pt x="8" y="2"/>
                      </a:lnTo>
                      <a:lnTo>
                        <a:pt x="9" y="2"/>
                      </a:lnTo>
                      <a:lnTo>
                        <a:pt x="10" y="1"/>
                      </a:lnTo>
                      <a:lnTo>
                        <a:pt x="13" y="1"/>
                      </a:lnTo>
                      <a:lnTo>
                        <a:pt x="12" y="1"/>
                      </a:lnTo>
                      <a:lnTo>
                        <a:pt x="14" y="1"/>
                      </a:lnTo>
                      <a:lnTo>
                        <a:pt x="15" y="1"/>
                      </a:lnTo>
                      <a:lnTo>
                        <a:pt x="16" y="1"/>
                      </a:lnTo>
                      <a:lnTo>
                        <a:pt x="17" y="2"/>
                      </a:lnTo>
                      <a:lnTo>
                        <a:pt x="18" y="2"/>
                      </a:lnTo>
                      <a:lnTo>
                        <a:pt x="19" y="2"/>
                      </a:lnTo>
                      <a:lnTo>
                        <a:pt x="20" y="3"/>
                      </a:lnTo>
                      <a:lnTo>
                        <a:pt x="21" y="3"/>
                      </a:lnTo>
                      <a:lnTo>
                        <a:pt x="22" y="3"/>
                      </a:lnTo>
                      <a:lnTo>
                        <a:pt x="23" y="3"/>
                      </a:lnTo>
                      <a:lnTo>
                        <a:pt x="23" y="2"/>
                      </a:lnTo>
                      <a:lnTo>
                        <a:pt x="22" y="2"/>
                      </a:lnTo>
                      <a:lnTo>
                        <a:pt x="21" y="2"/>
                      </a:lnTo>
                      <a:lnTo>
                        <a:pt x="20" y="1"/>
                      </a:lnTo>
                      <a:lnTo>
                        <a:pt x="19" y="1"/>
                      </a:lnTo>
                      <a:lnTo>
                        <a:pt x="18" y="1"/>
                      </a:lnTo>
                      <a:lnTo>
                        <a:pt x="17" y="1"/>
                      </a:lnTo>
                      <a:lnTo>
                        <a:pt x="13" y="0"/>
                      </a:lnTo>
                      <a:lnTo>
                        <a:pt x="12" y="0"/>
                      </a:lnTo>
                      <a:lnTo>
                        <a:pt x="7" y="1"/>
                      </a:lnTo>
                      <a:lnTo>
                        <a:pt x="8" y="1"/>
                      </a:lnTo>
                      <a:lnTo>
                        <a:pt x="8" y="0"/>
                      </a:lnTo>
                      <a:lnTo>
                        <a:pt x="5" y="1"/>
                      </a:lnTo>
                      <a:lnTo>
                        <a:pt x="6" y="1"/>
                      </a:lnTo>
                      <a:lnTo>
                        <a:pt x="1" y="2"/>
                      </a:lnTo>
                      <a:lnTo>
                        <a:pt x="1" y="1"/>
                      </a:lnTo>
                      <a:lnTo>
                        <a:pt x="2" y="1"/>
                      </a:lnTo>
                      <a:lnTo>
                        <a:pt x="1" y="1"/>
                      </a:lnTo>
                      <a:lnTo>
                        <a:pt x="0" y="1"/>
                      </a:lnTo>
                      <a:lnTo>
                        <a:pt x="0" y="2"/>
                      </a:lnTo>
                      <a:lnTo>
                        <a:pt x="1" y="2"/>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19" name="Freeform 252"/>
                <p:cNvSpPr>
                  <a:spLocks/>
                </p:cNvSpPr>
                <p:nvPr/>
              </p:nvSpPr>
              <p:spPr bwMode="auto">
                <a:xfrm>
                  <a:off x="644" y="3023"/>
                  <a:ext cx="6" cy="19"/>
                </a:xfrm>
                <a:custGeom>
                  <a:avLst/>
                  <a:gdLst>
                    <a:gd name="T0" fmla="*/ 0 w 6"/>
                    <a:gd name="T1" fmla="*/ 2 h 19"/>
                    <a:gd name="T2" fmla="*/ 1 w 6"/>
                    <a:gd name="T3" fmla="*/ 4 h 19"/>
                    <a:gd name="T4" fmla="*/ 1 w 6"/>
                    <a:gd name="T5" fmla="*/ 5 h 19"/>
                    <a:gd name="T6" fmla="*/ 2 w 6"/>
                    <a:gd name="T7" fmla="*/ 7 h 19"/>
                    <a:gd name="T8" fmla="*/ 2 w 6"/>
                    <a:gd name="T9" fmla="*/ 9 h 19"/>
                    <a:gd name="T10" fmla="*/ 3 w 6"/>
                    <a:gd name="T11" fmla="*/ 10 h 19"/>
                    <a:gd name="T12" fmla="*/ 3 w 6"/>
                    <a:gd name="T13" fmla="*/ 12 h 19"/>
                    <a:gd name="T14" fmla="*/ 4 w 6"/>
                    <a:gd name="T15" fmla="*/ 15 h 19"/>
                    <a:gd name="T16" fmla="*/ 3 w 6"/>
                    <a:gd name="T17" fmla="*/ 17 h 19"/>
                    <a:gd name="T18" fmla="*/ 3 w 6"/>
                    <a:gd name="T19" fmla="*/ 17 h 19"/>
                    <a:gd name="T20" fmla="*/ 4 w 6"/>
                    <a:gd name="T21" fmla="*/ 17 h 19"/>
                    <a:gd name="T22" fmla="*/ 4 w 6"/>
                    <a:gd name="T23" fmla="*/ 18 h 19"/>
                    <a:gd name="T24" fmla="*/ 4 w 6"/>
                    <a:gd name="T25" fmla="*/ 18 h 19"/>
                    <a:gd name="T26" fmla="*/ 4 w 6"/>
                    <a:gd name="T27" fmla="*/ 18 h 19"/>
                    <a:gd name="T28" fmla="*/ 5 w 6"/>
                    <a:gd name="T29" fmla="*/ 18 h 19"/>
                    <a:gd name="T30" fmla="*/ 5 w 6"/>
                    <a:gd name="T31" fmla="*/ 17 h 19"/>
                    <a:gd name="T32" fmla="*/ 5 w 6"/>
                    <a:gd name="T33" fmla="*/ 17 h 19"/>
                    <a:gd name="T34" fmla="*/ 5 w 6"/>
                    <a:gd name="T35" fmla="*/ 14 h 19"/>
                    <a:gd name="T36" fmla="*/ 5 w 6"/>
                    <a:gd name="T37" fmla="*/ 12 h 19"/>
                    <a:gd name="T38" fmla="*/ 4 w 6"/>
                    <a:gd name="T39" fmla="*/ 10 h 19"/>
                    <a:gd name="T40" fmla="*/ 4 w 6"/>
                    <a:gd name="T41" fmla="*/ 8 h 19"/>
                    <a:gd name="T42" fmla="*/ 3 w 6"/>
                    <a:gd name="T43" fmla="*/ 6 h 19"/>
                    <a:gd name="T44" fmla="*/ 3 w 6"/>
                    <a:gd name="T45" fmla="*/ 5 h 19"/>
                    <a:gd name="T46" fmla="*/ 2 w 6"/>
                    <a:gd name="T47" fmla="*/ 3 h 19"/>
                    <a:gd name="T48" fmla="*/ 1 w 6"/>
                    <a:gd name="T49" fmla="*/ 1 h 19"/>
                    <a:gd name="T50" fmla="*/ 1 w 6"/>
                    <a:gd name="T51" fmla="*/ 0 h 19"/>
                    <a:gd name="T52" fmla="*/ 1 w 6"/>
                    <a:gd name="T53" fmla="*/ 0 h 19"/>
                    <a:gd name="T54" fmla="*/ 0 w 6"/>
                    <a:gd name="T55" fmla="*/ 0 h 19"/>
                    <a:gd name="T56" fmla="*/ 0 w 6"/>
                    <a:gd name="T57" fmla="*/ 1 h 19"/>
                    <a:gd name="T58" fmla="*/ 0 w 6"/>
                    <a:gd name="T59" fmla="*/ 1 h 19"/>
                    <a:gd name="T60" fmla="*/ 0 w 6"/>
                    <a:gd name="T61" fmla="*/ 2 h 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
                    <a:gd name="T94" fmla="*/ 0 h 19"/>
                    <a:gd name="T95" fmla="*/ 6 w 6"/>
                    <a:gd name="T96" fmla="*/ 19 h 1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 h="19">
                      <a:moveTo>
                        <a:pt x="0" y="2"/>
                      </a:moveTo>
                      <a:lnTo>
                        <a:pt x="1" y="4"/>
                      </a:lnTo>
                      <a:lnTo>
                        <a:pt x="1" y="5"/>
                      </a:lnTo>
                      <a:lnTo>
                        <a:pt x="2" y="7"/>
                      </a:lnTo>
                      <a:lnTo>
                        <a:pt x="2" y="9"/>
                      </a:lnTo>
                      <a:lnTo>
                        <a:pt x="3" y="10"/>
                      </a:lnTo>
                      <a:lnTo>
                        <a:pt x="3" y="12"/>
                      </a:lnTo>
                      <a:lnTo>
                        <a:pt x="4" y="15"/>
                      </a:lnTo>
                      <a:lnTo>
                        <a:pt x="3" y="17"/>
                      </a:lnTo>
                      <a:lnTo>
                        <a:pt x="4" y="17"/>
                      </a:lnTo>
                      <a:lnTo>
                        <a:pt x="4" y="18"/>
                      </a:lnTo>
                      <a:lnTo>
                        <a:pt x="5" y="18"/>
                      </a:lnTo>
                      <a:lnTo>
                        <a:pt x="5" y="17"/>
                      </a:lnTo>
                      <a:lnTo>
                        <a:pt x="5" y="14"/>
                      </a:lnTo>
                      <a:lnTo>
                        <a:pt x="5" y="12"/>
                      </a:lnTo>
                      <a:lnTo>
                        <a:pt x="4" y="10"/>
                      </a:lnTo>
                      <a:lnTo>
                        <a:pt x="4" y="8"/>
                      </a:lnTo>
                      <a:lnTo>
                        <a:pt x="3" y="6"/>
                      </a:lnTo>
                      <a:lnTo>
                        <a:pt x="3" y="5"/>
                      </a:lnTo>
                      <a:lnTo>
                        <a:pt x="2" y="3"/>
                      </a:lnTo>
                      <a:lnTo>
                        <a:pt x="1" y="1"/>
                      </a:lnTo>
                      <a:lnTo>
                        <a:pt x="1" y="0"/>
                      </a:lnTo>
                      <a:lnTo>
                        <a:pt x="0" y="0"/>
                      </a:lnTo>
                      <a:lnTo>
                        <a:pt x="0" y="1"/>
                      </a:lnTo>
                      <a:lnTo>
                        <a:pt x="0" y="2"/>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20" name="Freeform 253"/>
                <p:cNvSpPr>
                  <a:spLocks/>
                </p:cNvSpPr>
                <p:nvPr/>
              </p:nvSpPr>
              <p:spPr bwMode="auto">
                <a:xfrm>
                  <a:off x="611" y="2989"/>
                  <a:ext cx="21" cy="12"/>
                </a:xfrm>
                <a:custGeom>
                  <a:avLst/>
                  <a:gdLst>
                    <a:gd name="T0" fmla="*/ 1 w 21"/>
                    <a:gd name="T1" fmla="*/ 10 h 12"/>
                    <a:gd name="T2" fmla="*/ 1 w 21"/>
                    <a:gd name="T3" fmla="*/ 10 h 12"/>
                    <a:gd name="T4" fmla="*/ 4 w 21"/>
                    <a:gd name="T5" fmla="*/ 10 h 12"/>
                    <a:gd name="T6" fmla="*/ 5 w 21"/>
                    <a:gd name="T7" fmla="*/ 10 h 12"/>
                    <a:gd name="T8" fmla="*/ 7 w 21"/>
                    <a:gd name="T9" fmla="*/ 10 h 12"/>
                    <a:gd name="T10" fmla="*/ 8 w 21"/>
                    <a:gd name="T11" fmla="*/ 9 h 12"/>
                    <a:gd name="T12" fmla="*/ 10 w 21"/>
                    <a:gd name="T13" fmla="*/ 8 h 12"/>
                    <a:gd name="T14" fmla="*/ 11 w 21"/>
                    <a:gd name="T15" fmla="*/ 7 h 12"/>
                    <a:gd name="T16" fmla="*/ 13 w 21"/>
                    <a:gd name="T17" fmla="*/ 6 h 12"/>
                    <a:gd name="T18" fmla="*/ 15 w 21"/>
                    <a:gd name="T19" fmla="*/ 5 h 12"/>
                    <a:gd name="T20" fmla="*/ 16 w 21"/>
                    <a:gd name="T21" fmla="*/ 4 h 12"/>
                    <a:gd name="T22" fmla="*/ 17 w 21"/>
                    <a:gd name="T23" fmla="*/ 3 h 12"/>
                    <a:gd name="T24" fmla="*/ 19 w 21"/>
                    <a:gd name="T25" fmla="*/ 2 h 12"/>
                    <a:gd name="T26" fmla="*/ 19 w 21"/>
                    <a:gd name="T27" fmla="*/ 2 h 12"/>
                    <a:gd name="T28" fmla="*/ 19 w 21"/>
                    <a:gd name="T29" fmla="*/ 1 h 12"/>
                    <a:gd name="T30" fmla="*/ 20 w 21"/>
                    <a:gd name="T31" fmla="*/ 1 h 12"/>
                    <a:gd name="T32" fmla="*/ 19 w 21"/>
                    <a:gd name="T33" fmla="*/ 1 h 12"/>
                    <a:gd name="T34" fmla="*/ 19 w 21"/>
                    <a:gd name="T35" fmla="*/ 0 h 12"/>
                    <a:gd name="T36" fmla="*/ 19 w 21"/>
                    <a:gd name="T37" fmla="*/ 0 h 12"/>
                    <a:gd name="T38" fmla="*/ 18 w 21"/>
                    <a:gd name="T39" fmla="*/ 0 h 12"/>
                    <a:gd name="T40" fmla="*/ 17 w 21"/>
                    <a:gd name="T41" fmla="*/ 0 h 12"/>
                    <a:gd name="T42" fmla="*/ 16 w 21"/>
                    <a:gd name="T43" fmla="*/ 1 h 12"/>
                    <a:gd name="T44" fmla="*/ 15 w 21"/>
                    <a:gd name="T45" fmla="*/ 2 h 12"/>
                    <a:gd name="T46" fmla="*/ 14 w 21"/>
                    <a:gd name="T47" fmla="*/ 3 h 12"/>
                    <a:gd name="T48" fmla="*/ 13 w 21"/>
                    <a:gd name="T49" fmla="*/ 3 h 12"/>
                    <a:gd name="T50" fmla="*/ 11 w 21"/>
                    <a:gd name="T51" fmla="*/ 4 h 12"/>
                    <a:gd name="T52" fmla="*/ 11 w 21"/>
                    <a:gd name="T53" fmla="*/ 5 h 12"/>
                    <a:gd name="T54" fmla="*/ 9 w 21"/>
                    <a:gd name="T55" fmla="*/ 6 h 12"/>
                    <a:gd name="T56" fmla="*/ 9 w 21"/>
                    <a:gd name="T57" fmla="*/ 7 h 12"/>
                    <a:gd name="T58" fmla="*/ 4 w 21"/>
                    <a:gd name="T59" fmla="*/ 8 h 12"/>
                    <a:gd name="T60" fmla="*/ 1 w 21"/>
                    <a:gd name="T61" fmla="*/ 11 h 12"/>
                    <a:gd name="T62" fmla="*/ 1 w 21"/>
                    <a:gd name="T63" fmla="*/ 10 h 12"/>
                    <a:gd name="T64" fmla="*/ 1 w 21"/>
                    <a:gd name="T65" fmla="*/ 10 h 12"/>
                    <a:gd name="T66" fmla="*/ 1 w 21"/>
                    <a:gd name="T67" fmla="*/ 9 h 12"/>
                    <a:gd name="T68" fmla="*/ 1 w 21"/>
                    <a:gd name="T69" fmla="*/ 9 h 12"/>
                    <a:gd name="T70" fmla="*/ 1 w 21"/>
                    <a:gd name="T71" fmla="*/ 8 h 12"/>
                    <a:gd name="T72" fmla="*/ 1 w 21"/>
                    <a:gd name="T73" fmla="*/ 8 h 12"/>
                    <a:gd name="T74" fmla="*/ 2 w 21"/>
                    <a:gd name="T75" fmla="*/ 8 h 12"/>
                    <a:gd name="T76" fmla="*/ 1 w 21"/>
                    <a:gd name="T77" fmla="*/ 8 h 12"/>
                    <a:gd name="T78" fmla="*/ 1 w 21"/>
                    <a:gd name="T79" fmla="*/ 8 h 12"/>
                    <a:gd name="T80" fmla="*/ 0 w 21"/>
                    <a:gd name="T81" fmla="*/ 8 h 12"/>
                    <a:gd name="T82" fmla="*/ 0 w 21"/>
                    <a:gd name="T83" fmla="*/ 9 h 12"/>
                    <a:gd name="T84" fmla="*/ 0 w 21"/>
                    <a:gd name="T85" fmla="*/ 9 h 12"/>
                    <a:gd name="T86" fmla="*/ 1 w 21"/>
                    <a:gd name="T87" fmla="*/ 9 h 12"/>
                    <a:gd name="T88" fmla="*/ 1 w 21"/>
                    <a:gd name="T89" fmla="*/ 10 h 12"/>
                    <a:gd name="T90" fmla="*/ 1 w 21"/>
                    <a:gd name="T91" fmla="*/ 10 h 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
                    <a:gd name="T139" fmla="*/ 0 h 12"/>
                    <a:gd name="T140" fmla="*/ 21 w 21"/>
                    <a:gd name="T141" fmla="*/ 12 h 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 h="12">
                      <a:moveTo>
                        <a:pt x="1" y="10"/>
                      </a:moveTo>
                      <a:lnTo>
                        <a:pt x="1" y="10"/>
                      </a:lnTo>
                      <a:lnTo>
                        <a:pt x="4" y="10"/>
                      </a:lnTo>
                      <a:lnTo>
                        <a:pt x="5" y="10"/>
                      </a:lnTo>
                      <a:lnTo>
                        <a:pt x="7" y="10"/>
                      </a:lnTo>
                      <a:lnTo>
                        <a:pt x="8" y="9"/>
                      </a:lnTo>
                      <a:lnTo>
                        <a:pt x="10" y="8"/>
                      </a:lnTo>
                      <a:lnTo>
                        <a:pt x="11" y="7"/>
                      </a:lnTo>
                      <a:lnTo>
                        <a:pt x="13" y="6"/>
                      </a:lnTo>
                      <a:lnTo>
                        <a:pt x="15" y="5"/>
                      </a:lnTo>
                      <a:lnTo>
                        <a:pt x="16" y="4"/>
                      </a:lnTo>
                      <a:lnTo>
                        <a:pt x="17" y="3"/>
                      </a:lnTo>
                      <a:lnTo>
                        <a:pt x="19" y="2"/>
                      </a:lnTo>
                      <a:lnTo>
                        <a:pt x="19" y="1"/>
                      </a:lnTo>
                      <a:lnTo>
                        <a:pt x="20" y="1"/>
                      </a:lnTo>
                      <a:lnTo>
                        <a:pt x="19" y="1"/>
                      </a:lnTo>
                      <a:lnTo>
                        <a:pt x="19" y="0"/>
                      </a:lnTo>
                      <a:lnTo>
                        <a:pt x="18" y="0"/>
                      </a:lnTo>
                      <a:lnTo>
                        <a:pt x="17" y="0"/>
                      </a:lnTo>
                      <a:lnTo>
                        <a:pt x="16" y="1"/>
                      </a:lnTo>
                      <a:lnTo>
                        <a:pt x="15" y="2"/>
                      </a:lnTo>
                      <a:lnTo>
                        <a:pt x="14" y="3"/>
                      </a:lnTo>
                      <a:lnTo>
                        <a:pt x="13" y="3"/>
                      </a:lnTo>
                      <a:lnTo>
                        <a:pt x="11" y="4"/>
                      </a:lnTo>
                      <a:lnTo>
                        <a:pt x="11" y="5"/>
                      </a:lnTo>
                      <a:lnTo>
                        <a:pt x="9" y="6"/>
                      </a:lnTo>
                      <a:lnTo>
                        <a:pt x="9" y="7"/>
                      </a:lnTo>
                      <a:lnTo>
                        <a:pt x="4" y="8"/>
                      </a:lnTo>
                      <a:lnTo>
                        <a:pt x="1" y="11"/>
                      </a:lnTo>
                      <a:lnTo>
                        <a:pt x="1" y="10"/>
                      </a:lnTo>
                      <a:lnTo>
                        <a:pt x="1" y="9"/>
                      </a:lnTo>
                      <a:lnTo>
                        <a:pt x="1" y="8"/>
                      </a:lnTo>
                      <a:lnTo>
                        <a:pt x="2" y="8"/>
                      </a:lnTo>
                      <a:lnTo>
                        <a:pt x="1" y="8"/>
                      </a:lnTo>
                      <a:lnTo>
                        <a:pt x="0" y="8"/>
                      </a:lnTo>
                      <a:lnTo>
                        <a:pt x="0" y="9"/>
                      </a:lnTo>
                      <a:lnTo>
                        <a:pt x="1" y="9"/>
                      </a:lnTo>
                      <a:lnTo>
                        <a:pt x="1" y="10"/>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21" name="Freeform 254"/>
                <p:cNvSpPr>
                  <a:spLocks/>
                </p:cNvSpPr>
                <p:nvPr/>
              </p:nvSpPr>
              <p:spPr bwMode="auto">
                <a:xfrm>
                  <a:off x="603" y="2968"/>
                  <a:ext cx="1" cy="27"/>
                </a:xfrm>
                <a:custGeom>
                  <a:avLst/>
                  <a:gdLst>
                    <a:gd name="T0" fmla="*/ 0 w 1"/>
                    <a:gd name="T1" fmla="*/ 24 h 27"/>
                    <a:gd name="T2" fmla="*/ 0 w 1"/>
                    <a:gd name="T3" fmla="*/ 21 h 27"/>
                    <a:gd name="T4" fmla="*/ 0 w 1"/>
                    <a:gd name="T5" fmla="*/ 18 h 27"/>
                    <a:gd name="T6" fmla="*/ 0 w 1"/>
                    <a:gd name="T7" fmla="*/ 16 h 27"/>
                    <a:gd name="T8" fmla="*/ 0 w 1"/>
                    <a:gd name="T9" fmla="*/ 13 h 27"/>
                    <a:gd name="T10" fmla="*/ 0 w 1"/>
                    <a:gd name="T11" fmla="*/ 10 h 27"/>
                    <a:gd name="T12" fmla="*/ 0 w 1"/>
                    <a:gd name="T13" fmla="*/ 7 h 27"/>
                    <a:gd name="T14" fmla="*/ 0 w 1"/>
                    <a:gd name="T15" fmla="*/ 5 h 27"/>
                    <a:gd name="T16" fmla="*/ 0 w 1"/>
                    <a:gd name="T17" fmla="*/ 2 h 27"/>
                    <a:gd name="T18" fmla="*/ 0 w 1"/>
                    <a:gd name="T19" fmla="*/ 2 h 27"/>
                    <a:gd name="T20" fmla="*/ 0 w 1"/>
                    <a:gd name="T21" fmla="*/ 1 h 27"/>
                    <a:gd name="T22" fmla="*/ 0 w 1"/>
                    <a:gd name="T23" fmla="*/ 1 h 27"/>
                    <a:gd name="T24" fmla="*/ 0 w 1"/>
                    <a:gd name="T25" fmla="*/ 1 h 27"/>
                    <a:gd name="T26" fmla="*/ 0 w 1"/>
                    <a:gd name="T27" fmla="*/ 0 h 27"/>
                    <a:gd name="T28" fmla="*/ 0 w 1"/>
                    <a:gd name="T29" fmla="*/ 0 h 27"/>
                    <a:gd name="T30" fmla="*/ 0 w 1"/>
                    <a:gd name="T31" fmla="*/ 0 h 27"/>
                    <a:gd name="T32" fmla="*/ 0 w 1"/>
                    <a:gd name="T33" fmla="*/ 1 h 27"/>
                    <a:gd name="T34" fmla="*/ 0 w 1"/>
                    <a:gd name="T35" fmla="*/ 4 h 27"/>
                    <a:gd name="T36" fmla="*/ 0 w 1"/>
                    <a:gd name="T37" fmla="*/ 7 h 27"/>
                    <a:gd name="T38" fmla="*/ 0 w 1"/>
                    <a:gd name="T39" fmla="*/ 9 h 27"/>
                    <a:gd name="T40" fmla="*/ 0 w 1"/>
                    <a:gd name="T41" fmla="*/ 12 h 27"/>
                    <a:gd name="T42" fmla="*/ 0 w 1"/>
                    <a:gd name="T43" fmla="*/ 15 h 27"/>
                    <a:gd name="T44" fmla="*/ 0 w 1"/>
                    <a:gd name="T45" fmla="*/ 19 h 27"/>
                    <a:gd name="T46" fmla="*/ 0 w 1"/>
                    <a:gd name="T47" fmla="*/ 22 h 27"/>
                    <a:gd name="T48" fmla="*/ 0 w 1"/>
                    <a:gd name="T49" fmla="*/ 25 h 27"/>
                    <a:gd name="T50" fmla="*/ 0 w 1"/>
                    <a:gd name="T51" fmla="*/ 25 h 27"/>
                    <a:gd name="T52" fmla="*/ 0 w 1"/>
                    <a:gd name="T53" fmla="*/ 25 h 27"/>
                    <a:gd name="T54" fmla="*/ 0 w 1"/>
                    <a:gd name="T55" fmla="*/ 26 h 27"/>
                    <a:gd name="T56" fmla="*/ 0 w 1"/>
                    <a:gd name="T57" fmla="*/ 26 h 27"/>
                    <a:gd name="T58" fmla="*/ 0 w 1"/>
                    <a:gd name="T59" fmla="*/ 25 h 27"/>
                    <a:gd name="T60" fmla="*/ 0 w 1"/>
                    <a:gd name="T61" fmla="*/ 25 h 27"/>
                    <a:gd name="T62" fmla="*/ 0 w 1"/>
                    <a:gd name="T63" fmla="*/ 24 h 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
                    <a:gd name="T97" fmla="*/ 0 h 27"/>
                    <a:gd name="T98" fmla="*/ 1 w 1"/>
                    <a:gd name="T99" fmla="*/ 27 h 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 h="27">
                      <a:moveTo>
                        <a:pt x="0" y="24"/>
                      </a:moveTo>
                      <a:lnTo>
                        <a:pt x="0" y="21"/>
                      </a:lnTo>
                      <a:lnTo>
                        <a:pt x="0" y="18"/>
                      </a:lnTo>
                      <a:lnTo>
                        <a:pt x="0" y="16"/>
                      </a:lnTo>
                      <a:lnTo>
                        <a:pt x="0" y="13"/>
                      </a:lnTo>
                      <a:lnTo>
                        <a:pt x="0" y="10"/>
                      </a:lnTo>
                      <a:lnTo>
                        <a:pt x="0" y="7"/>
                      </a:lnTo>
                      <a:lnTo>
                        <a:pt x="0" y="5"/>
                      </a:lnTo>
                      <a:lnTo>
                        <a:pt x="0" y="2"/>
                      </a:lnTo>
                      <a:lnTo>
                        <a:pt x="0" y="1"/>
                      </a:lnTo>
                      <a:lnTo>
                        <a:pt x="0" y="0"/>
                      </a:lnTo>
                      <a:lnTo>
                        <a:pt x="0" y="1"/>
                      </a:lnTo>
                      <a:lnTo>
                        <a:pt x="0" y="4"/>
                      </a:lnTo>
                      <a:lnTo>
                        <a:pt x="0" y="7"/>
                      </a:lnTo>
                      <a:lnTo>
                        <a:pt x="0" y="9"/>
                      </a:lnTo>
                      <a:lnTo>
                        <a:pt x="0" y="12"/>
                      </a:lnTo>
                      <a:lnTo>
                        <a:pt x="0" y="15"/>
                      </a:lnTo>
                      <a:lnTo>
                        <a:pt x="0" y="19"/>
                      </a:lnTo>
                      <a:lnTo>
                        <a:pt x="0" y="22"/>
                      </a:lnTo>
                      <a:lnTo>
                        <a:pt x="0" y="25"/>
                      </a:lnTo>
                      <a:lnTo>
                        <a:pt x="0" y="26"/>
                      </a:lnTo>
                      <a:lnTo>
                        <a:pt x="0" y="25"/>
                      </a:lnTo>
                      <a:lnTo>
                        <a:pt x="0" y="24"/>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22" name="Freeform 255"/>
                <p:cNvSpPr>
                  <a:spLocks/>
                </p:cNvSpPr>
                <p:nvPr/>
              </p:nvSpPr>
              <p:spPr bwMode="auto">
                <a:xfrm>
                  <a:off x="621" y="2968"/>
                  <a:ext cx="4" cy="27"/>
                </a:xfrm>
                <a:custGeom>
                  <a:avLst/>
                  <a:gdLst>
                    <a:gd name="T0" fmla="*/ 1 w 4"/>
                    <a:gd name="T1" fmla="*/ 25 h 27"/>
                    <a:gd name="T2" fmla="*/ 1 w 4"/>
                    <a:gd name="T3" fmla="*/ 22 h 27"/>
                    <a:gd name="T4" fmla="*/ 2 w 4"/>
                    <a:gd name="T5" fmla="*/ 20 h 27"/>
                    <a:gd name="T6" fmla="*/ 2 w 4"/>
                    <a:gd name="T7" fmla="*/ 17 h 27"/>
                    <a:gd name="T8" fmla="*/ 3 w 4"/>
                    <a:gd name="T9" fmla="*/ 14 h 27"/>
                    <a:gd name="T10" fmla="*/ 3 w 4"/>
                    <a:gd name="T11" fmla="*/ 11 h 27"/>
                    <a:gd name="T12" fmla="*/ 3 w 4"/>
                    <a:gd name="T13" fmla="*/ 8 h 27"/>
                    <a:gd name="T14" fmla="*/ 3 w 4"/>
                    <a:gd name="T15" fmla="*/ 4 h 27"/>
                    <a:gd name="T16" fmla="*/ 3 w 4"/>
                    <a:gd name="T17" fmla="*/ 1 h 27"/>
                    <a:gd name="T18" fmla="*/ 3 w 4"/>
                    <a:gd name="T19" fmla="*/ 1 h 27"/>
                    <a:gd name="T20" fmla="*/ 3 w 4"/>
                    <a:gd name="T21" fmla="*/ 1 h 27"/>
                    <a:gd name="T22" fmla="*/ 3 w 4"/>
                    <a:gd name="T23" fmla="*/ 0 h 27"/>
                    <a:gd name="T24" fmla="*/ 2 w 4"/>
                    <a:gd name="T25" fmla="*/ 0 h 27"/>
                    <a:gd name="T26" fmla="*/ 2 w 4"/>
                    <a:gd name="T27" fmla="*/ 1 h 27"/>
                    <a:gd name="T28" fmla="*/ 2 w 4"/>
                    <a:gd name="T29" fmla="*/ 1 h 27"/>
                    <a:gd name="T30" fmla="*/ 2 w 4"/>
                    <a:gd name="T31" fmla="*/ 4 h 27"/>
                    <a:gd name="T32" fmla="*/ 2 w 4"/>
                    <a:gd name="T33" fmla="*/ 7 h 27"/>
                    <a:gd name="T34" fmla="*/ 2 w 4"/>
                    <a:gd name="T35" fmla="*/ 10 h 27"/>
                    <a:gd name="T36" fmla="*/ 1 w 4"/>
                    <a:gd name="T37" fmla="*/ 13 h 27"/>
                    <a:gd name="T38" fmla="*/ 1 w 4"/>
                    <a:gd name="T39" fmla="*/ 16 h 27"/>
                    <a:gd name="T40" fmla="*/ 1 w 4"/>
                    <a:gd name="T41" fmla="*/ 19 h 27"/>
                    <a:gd name="T42" fmla="*/ 0 w 4"/>
                    <a:gd name="T43" fmla="*/ 21 h 27"/>
                    <a:gd name="T44" fmla="*/ 0 w 4"/>
                    <a:gd name="T45" fmla="*/ 24 h 27"/>
                    <a:gd name="T46" fmla="*/ 0 w 4"/>
                    <a:gd name="T47" fmla="*/ 25 h 27"/>
                    <a:gd name="T48" fmla="*/ 0 w 4"/>
                    <a:gd name="T49" fmla="*/ 25 h 27"/>
                    <a:gd name="T50" fmla="*/ 0 w 4"/>
                    <a:gd name="T51" fmla="*/ 25 h 27"/>
                    <a:gd name="T52" fmla="*/ 0 w 4"/>
                    <a:gd name="T53" fmla="*/ 26 h 27"/>
                    <a:gd name="T54" fmla="*/ 1 w 4"/>
                    <a:gd name="T55" fmla="*/ 25 h 27"/>
                    <a:gd name="T56" fmla="*/ 1 w 4"/>
                    <a:gd name="T57" fmla="*/ 25 h 27"/>
                    <a:gd name="T58" fmla="*/ 1 w 4"/>
                    <a:gd name="T59" fmla="*/ 25 h 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
                    <a:gd name="T91" fmla="*/ 0 h 27"/>
                    <a:gd name="T92" fmla="*/ 4 w 4"/>
                    <a:gd name="T93" fmla="*/ 27 h 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 h="27">
                      <a:moveTo>
                        <a:pt x="1" y="25"/>
                      </a:moveTo>
                      <a:lnTo>
                        <a:pt x="1" y="22"/>
                      </a:lnTo>
                      <a:lnTo>
                        <a:pt x="2" y="20"/>
                      </a:lnTo>
                      <a:lnTo>
                        <a:pt x="2" y="17"/>
                      </a:lnTo>
                      <a:lnTo>
                        <a:pt x="3" y="14"/>
                      </a:lnTo>
                      <a:lnTo>
                        <a:pt x="3" y="11"/>
                      </a:lnTo>
                      <a:lnTo>
                        <a:pt x="3" y="8"/>
                      </a:lnTo>
                      <a:lnTo>
                        <a:pt x="3" y="4"/>
                      </a:lnTo>
                      <a:lnTo>
                        <a:pt x="3" y="1"/>
                      </a:lnTo>
                      <a:lnTo>
                        <a:pt x="3" y="0"/>
                      </a:lnTo>
                      <a:lnTo>
                        <a:pt x="2" y="0"/>
                      </a:lnTo>
                      <a:lnTo>
                        <a:pt x="2" y="1"/>
                      </a:lnTo>
                      <a:lnTo>
                        <a:pt x="2" y="4"/>
                      </a:lnTo>
                      <a:lnTo>
                        <a:pt x="2" y="7"/>
                      </a:lnTo>
                      <a:lnTo>
                        <a:pt x="2" y="10"/>
                      </a:lnTo>
                      <a:lnTo>
                        <a:pt x="1" y="13"/>
                      </a:lnTo>
                      <a:lnTo>
                        <a:pt x="1" y="16"/>
                      </a:lnTo>
                      <a:lnTo>
                        <a:pt x="1" y="19"/>
                      </a:lnTo>
                      <a:lnTo>
                        <a:pt x="0" y="21"/>
                      </a:lnTo>
                      <a:lnTo>
                        <a:pt x="0" y="24"/>
                      </a:lnTo>
                      <a:lnTo>
                        <a:pt x="0" y="25"/>
                      </a:lnTo>
                      <a:lnTo>
                        <a:pt x="0" y="26"/>
                      </a:lnTo>
                      <a:lnTo>
                        <a:pt x="1" y="25"/>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23" name="Freeform 256"/>
                <p:cNvSpPr>
                  <a:spLocks/>
                </p:cNvSpPr>
                <p:nvPr/>
              </p:nvSpPr>
              <p:spPr bwMode="auto">
                <a:xfrm>
                  <a:off x="556" y="2839"/>
                  <a:ext cx="2" cy="41"/>
                </a:xfrm>
                <a:custGeom>
                  <a:avLst/>
                  <a:gdLst>
                    <a:gd name="T0" fmla="*/ 1 w 2"/>
                    <a:gd name="T1" fmla="*/ 39 h 41"/>
                    <a:gd name="T2" fmla="*/ 0 w 2"/>
                    <a:gd name="T3" fmla="*/ 35 h 41"/>
                    <a:gd name="T4" fmla="*/ 0 w 2"/>
                    <a:gd name="T5" fmla="*/ 31 h 41"/>
                    <a:gd name="T6" fmla="*/ 0 w 2"/>
                    <a:gd name="T7" fmla="*/ 27 h 41"/>
                    <a:gd name="T8" fmla="*/ 0 w 2"/>
                    <a:gd name="T9" fmla="*/ 23 h 41"/>
                    <a:gd name="T10" fmla="*/ 0 w 2"/>
                    <a:gd name="T11" fmla="*/ 19 h 41"/>
                    <a:gd name="T12" fmla="*/ 0 w 2"/>
                    <a:gd name="T13" fmla="*/ 15 h 41"/>
                    <a:gd name="T14" fmla="*/ 0 w 2"/>
                    <a:gd name="T15" fmla="*/ 11 h 41"/>
                    <a:gd name="T16" fmla="*/ 0 w 2"/>
                    <a:gd name="T17" fmla="*/ 7 h 41"/>
                    <a:gd name="T18" fmla="*/ 0 w 2"/>
                    <a:gd name="T19" fmla="*/ 6 h 41"/>
                    <a:gd name="T20" fmla="*/ 0 w 2"/>
                    <a:gd name="T21" fmla="*/ 6 h 41"/>
                    <a:gd name="T22" fmla="*/ 0 w 2"/>
                    <a:gd name="T23" fmla="*/ 5 h 41"/>
                    <a:gd name="T24" fmla="*/ 0 w 2"/>
                    <a:gd name="T25" fmla="*/ 4 h 41"/>
                    <a:gd name="T26" fmla="*/ 0 w 2"/>
                    <a:gd name="T27" fmla="*/ 3 h 41"/>
                    <a:gd name="T28" fmla="*/ 0 w 2"/>
                    <a:gd name="T29" fmla="*/ 2 h 41"/>
                    <a:gd name="T30" fmla="*/ 0 w 2"/>
                    <a:gd name="T31" fmla="*/ 2 h 41"/>
                    <a:gd name="T32" fmla="*/ 0 w 2"/>
                    <a:gd name="T33" fmla="*/ 2 h 41"/>
                    <a:gd name="T34" fmla="*/ 0 w 2"/>
                    <a:gd name="T35" fmla="*/ 1 h 41"/>
                    <a:gd name="T36" fmla="*/ 0 w 2"/>
                    <a:gd name="T37" fmla="*/ 0 h 41"/>
                    <a:gd name="T38" fmla="*/ 0 w 2"/>
                    <a:gd name="T39" fmla="*/ 0 h 41"/>
                    <a:gd name="T40" fmla="*/ 0 w 2"/>
                    <a:gd name="T41" fmla="*/ 0 h 41"/>
                    <a:gd name="T42" fmla="*/ 0 w 2"/>
                    <a:gd name="T43" fmla="*/ 0 h 41"/>
                    <a:gd name="T44" fmla="*/ 0 w 2"/>
                    <a:gd name="T45" fmla="*/ 1 h 41"/>
                    <a:gd name="T46" fmla="*/ 1 w 2"/>
                    <a:gd name="T47" fmla="*/ 1 h 41"/>
                    <a:gd name="T48" fmla="*/ 1 w 2"/>
                    <a:gd name="T49" fmla="*/ 2 h 41"/>
                    <a:gd name="T50" fmla="*/ 1 w 2"/>
                    <a:gd name="T51" fmla="*/ 2 h 41"/>
                    <a:gd name="T52" fmla="*/ 1 w 2"/>
                    <a:gd name="T53" fmla="*/ 3 h 41"/>
                    <a:gd name="T54" fmla="*/ 1 w 2"/>
                    <a:gd name="T55" fmla="*/ 4 h 41"/>
                    <a:gd name="T56" fmla="*/ 1 w 2"/>
                    <a:gd name="T57" fmla="*/ 5 h 41"/>
                    <a:gd name="T58" fmla="*/ 1 w 2"/>
                    <a:gd name="T59" fmla="*/ 6 h 41"/>
                    <a:gd name="T60" fmla="*/ 1 w 2"/>
                    <a:gd name="T61" fmla="*/ 10 h 41"/>
                    <a:gd name="T62" fmla="*/ 1 w 2"/>
                    <a:gd name="T63" fmla="*/ 14 h 41"/>
                    <a:gd name="T64" fmla="*/ 1 w 2"/>
                    <a:gd name="T65" fmla="*/ 18 h 41"/>
                    <a:gd name="T66" fmla="*/ 0 w 2"/>
                    <a:gd name="T67" fmla="*/ 22 h 41"/>
                    <a:gd name="T68" fmla="*/ 0 w 2"/>
                    <a:gd name="T69" fmla="*/ 26 h 41"/>
                    <a:gd name="T70" fmla="*/ 1 w 2"/>
                    <a:gd name="T71" fmla="*/ 30 h 41"/>
                    <a:gd name="T72" fmla="*/ 1 w 2"/>
                    <a:gd name="T73" fmla="*/ 34 h 41"/>
                    <a:gd name="T74" fmla="*/ 1 w 2"/>
                    <a:gd name="T75" fmla="*/ 38 h 41"/>
                    <a:gd name="T76" fmla="*/ 1 w 2"/>
                    <a:gd name="T77" fmla="*/ 38 h 41"/>
                    <a:gd name="T78" fmla="*/ 1 w 2"/>
                    <a:gd name="T79" fmla="*/ 38 h 41"/>
                    <a:gd name="T80" fmla="*/ 1 w 2"/>
                    <a:gd name="T81" fmla="*/ 39 h 41"/>
                    <a:gd name="T82" fmla="*/ 1 w 2"/>
                    <a:gd name="T83" fmla="*/ 39 h 41"/>
                    <a:gd name="T84" fmla="*/ 1 w 2"/>
                    <a:gd name="T85" fmla="*/ 40 h 41"/>
                    <a:gd name="T86" fmla="*/ 1 w 2"/>
                    <a:gd name="T87" fmla="*/ 40 h 41"/>
                    <a:gd name="T88" fmla="*/ 1 w 2"/>
                    <a:gd name="T89" fmla="*/ 40 h 41"/>
                    <a:gd name="T90" fmla="*/ 1 w 2"/>
                    <a:gd name="T91" fmla="*/ 40 h 41"/>
                    <a:gd name="T92" fmla="*/ 1 w 2"/>
                    <a:gd name="T93" fmla="*/ 39 h 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
                    <a:gd name="T142" fmla="*/ 0 h 41"/>
                    <a:gd name="T143" fmla="*/ 2 w 2"/>
                    <a:gd name="T144" fmla="*/ 41 h 4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 h="41">
                      <a:moveTo>
                        <a:pt x="1" y="39"/>
                      </a:moveTo>
                      <a:lnTo>
                        <a:pt x="0" y="35"/>
                      </a:lnTo>
                      <a:lnTo>
                        <a:pt x="0" y="31"/>
                      </a:lnTo>
                      <a:lnTo>
                        <a:pt x="0" y="27"/>
                      </a:lnTo>
                      <a:lnTo>
                        <a:pt x="0" y="23"/>
                      </a:lnTo>
                      <a:lnTo>
                        <a:pt x="0" y="19"/>
                      </a:lnTo>
                      <a:lnTo>
                        <a:pt x="0" y="15"/>
                      </a:lnTo>
                      <a:lnTo>
                        <a:pt x="0" y="11"/>
                      </a:lnTo>
                      <a:lnTo>
                        <a:pt x="0" y="7"/>
                      </a:lnTo>
                      <a:lnTo>
                        <a:pt x="0" y="6"/>
                      </a:lnTo>
                      <a:lnTo>
                        <a:pt x="0" y="5"/>
                      </a:lnTo>
                      <a:lnTo>
                        <a:pt x="0" y="4"/>
                      </a:lnTo>
                      <a:lnTo>
                        <a:pt x="0" y="3"/>
                      </a:lnTo>
                      <a:lnTo>
                        <a:pt x="0" y="2"/>
                      </a:lnTo>
                      <a:lnTo>
                        <a:pt x="0" y="1"/>
                      </a:lnTo>
                      <a:lnTo>
                        <a:pt x="0" y="0"/>
                      </a:lnTo>
                      <a:lnTo>
                        <a:pt x="0" y="1"/>
                      </a:lnTo>
                      <a:lnTo>
                        <a:pt x="1" y="1"/>
                      </a:lnTo>
                      <a:lnTo>
                        <a:pt x="1" y="2"/>
                      </a:lnTo>
                      <a:lnTo>
                        <a:pt x="1" y="3"/>
                      </a:lnTo>
                      <a:lnTo>
                        <a:pt x="1" y="4"/>
                      </a:lnTo>
                      <a:lnTo>
                        <a:pt x="1" y="5"/>
                      </a:lnTo>
                      <a:lnTo>
                        <a:pt x="1" y="6"/>
                      </a:lnTo>
                      <a:lnTo>
                        <a:pt x="1" y="10"/>
                      </a:lnTo>
                      <a:lnTo>
                        <a:pt x="1" y="14"/>
                      </a:lnTo>
                      <a:lnTo>
                        <a:pt x="1" y="18"/>
                      </a:lnTo>
                      <a:lnTo>
                        <a:pt x="0" y="22"/>
                      </a:lnTo>
                      <a:lnTo>
                        <a:pt x="0" y="26"/>
                      </a:lnTo>
                      <a:lnTo>
                        <a:pt x="1" y="30"/>
                      </a:lnTo>
                      <a:lnTo>
                        <a:pt x="1" y="34"/>
                      </a:lnTo>
                      <a:lnTo>
                        <a:pt x="1" y="38"/>
                      </a:lnTo>
                      <a:lnTo>
                        <a:pt x="1" y="39"/>
                      </a:lnTo>
                      <a:lnTo>
                        <a:pt x="1" y="40"/>
                      </a:lnTo>
                      <a:lnTo>
                        <a:pt x="1" y="39"/>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24" name="Freeform 257"/>
                <p:cNvSpPr>
                  <a:spLocks/>
                </p:cNvSpPr>
                <p:nvPr/>
              </p:nvSpPr>
              <p:spPr bwMode="auto">
                <a:xfrm>
                  <a:off x="568" y="2854"/>
                  <a:ext cx="3" cy="18"/>
                </a:xfrm>
                <a:custGeom>
                  <a:avLst/>
                  <a:gdLst>
                    <a:gd name="T0" fmla="*/ 1 w 3"/>
                    <a:gd name="T1" fmla="*/ 16 h 18"/>
                    <a:gd name="T2" fmla="*/ 1 w 3"/>
                    <a:gd name="T3" fmla="*/ 14 h 18"/>
                    <a:gd name="T4" fmla="*/ 1 w 3"/>
                    <a:gd name="T5" fmla="*/ 13 h 18"/>
                    <a:gd name="T6" fmla="*/ 1 w 3"/>
                    <a:gd name="T7" fmla="*/ 11 h 18"/>
                    <a:gd name="T8" fmla="*/ 2 w 3"/>
                    <a:gd name="T9" fmla="*/ 9 h 18"/>
                    <a:gd name="T10" fmla="*/ 2 w 3"/>
                    <a:gd name="T11" fmla="*/ 8 h 18"/>
                    <a:gd name="T12" fmla="*/ 2 w 3"/>
                    <a:gd name="T13" fmla="*/ 6 h 18"/>
                    <a:gd name="T14" fmla="*/ 2 w 3"/>
                    <a:gd name="T15" fmla="*/ 4 h 18"/>
                    <a:gd name="T16" fmla="*/ 2 w 3"/>
                    <a:gd name="T17" fmla="*/ 2 h 18"/>
                    <a:gd name="T18" fmla="*/ 2 w 3"/>
                    <a:gd name="T19" fmla="*/ 1 h 18"/>
                    <a:gd name="T20" fmla="*/ 2 w 3"/>
                    <a:gd name="T21" fmla="*/ 1 h 18"/>
                    <a:gd name="T22" fmla="*/ 2 w 3"/>
                    <a:gd name="T23" fmla="*/ 1 h 18"/>
                    <a:gd name="T24" fmla="*/ 2 w 3"/>
                    <a:gd name="T25" fmla="*/ 0 h 18"/>
                    <a:gd name="T26" fmla="*/ 2 w 3"/>
                    <a:gd name="T27" fmla="*/ 0 h 18"/>
                    <a:gd name="T28" fmla="*/ 2 w 3"/>
                    <a:gd name="T29" fmla="*/ 1 h 18"/>
                    <a:gd name="T30" fmla="*/ 1 w 3"/>
                    <a:gd name="T31" fmla="*/ 1 h 18"/>
                    <a:gd name="T32" fmla="*/ 1 w 3"/>
                    <a:gd name="T33" fmla="*/ 1 h 18"/>
                    <a:gd name="T34" fmla="*/ 1 w 3"/>
                    <a:gd name="T35" fmla="*/ 3 h 18"/>
                    <a:gd name="T36" fmla="*/ 1 w 3"/>
                    <a:gd name="T37" fmla="*/ 5 h 18"/>
                    <a:gd name="T38" fmla="*/ 1 w 3"/>
                    <a:gd name="T39" fmla="*/ 6 h 18"/>
                    <a:gd name="T40" fmla="*/ 1 w 3"/>
                    <a:gd name="T41" fmla="*/ 8 h 18"/>
                    <a:gd name="T42" fmla="*/ 1 w 3"/>
                    <a:gd name="T43" fmla="*/ 10 h 18"/>
                    <a:gd name="T44" fmla="*/ 1 w 3"/>
                    <a:gd name="T45" fmla="*/ 11 h 18"/>
                    <a:gd name="T46" fmla="*/ 0 w 3"/>
                    <a:gd name="T47" fmla="*/ 13 h 18"/>
                    <a:gd name="T48" fmla="*/ 0 w 3"/>
                    <a:gd name="T49" fmla="*/ 14 h 18"/>
                    <a:gd name="T50" fmla="*/ 0 w 3"/>
                    <a:gd name="T51" fmla="*/ 15 h 18"/>
                    <a:gd name="T52" fmla="*/ 0 w 3"/>
                    <a:gd name="T53" fmla="*/ 16 h 18"/>
                    <a:gd name="T54" fmla="*/ 0 w 3"/>
                    <a:gd name="T55" fmla="*/ 16 h 18"/>
                    <a:gd name="T56" fmla="*/ 0 w 3"/>
                    <a:gd name="T57" fmla="*/ 16 h 18"/>
                    <a:gd name="T58" fmla="*/ 0 w 3"/>
                    <a:gd name="T59" fmla="*/ 17 h 18"/>
                    <a:gd name="T60" fmla="*/ 1 w 3"/>
                    <a:gd name="T61" fmla="*/ 17 h 18"/>
                    <a:gd name="T62" fmla="*/ 1 w 3"/>
                    <a:gd name="T63" fmla="*/ 16 h 18"/>
                    <a:gd name="T64" fmla="*/ 1 w 3"/>
                    <a:gd name="T65" fmla="*/ 16 h 18"/>
                    <a:gd name="T66" fmla="*/ 1 w 3"/>
                    <a:gd name="T67" fmla="*/ 16 h 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18"/>
                    <a:gd name="T104" fmla="*/ 3 w 3"/>
                    <a:gd name="T105" fmla="*/ 18 h 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18">
                      <a:moveTo>
                        <a:pt x="1" y="16"/>
                      </a:moveTo>
                      <a:lnTo>
                        <a:pt x="1" y="14"/>
                      </a:lnTo>
                      <a:lnTo>
                        <a:pt x="1" y="13"/>
                      </a:lnTo>
                      <a:lnTo>
                        <a:pt x="1" y="11"/>
                      </a:lnTo>
                      <a:lnTo>
                        <a:pt x="2" y="9"/>
                      </a:lnTo>
                      <a:lnTo>
                        <a:pt x="2" y="8"/>
                      </a:lnTo>
                      <a:lnTo>
                        <a:pt x="2" y="6"/>
                      </a:lnTo>
                      <a:lnTo>
                        <a:pt x="2" y="4"/>
                      </a:lnTo>
                      <a:lnTo>
                        <a:pt x="2" y="2"/>
                      </a:lnTo>
                      <a:lnTo>
                        <a:pt x="2" y="1"/>
                      </a:lnTo>
                      <a:lnTo>
                        <a:pt x="2" y="0"/>
                      </a:lnTo>
                      <a:lnTo>
                        <a:pt x="2" y="1"/>
                      </a:lnTo>
                      <a:lnTo>
                        <a:pt x="1" y="1"/>
                      </a:lnTo>
                      <a:lnTo>
                        <a:pt x="1" y="3"/>
                      </a:lnTo>
                      <a:lnTo>
                        <a:pt x="1" y="5"/>
                      </a:lnTo>
                      <a:lnTo>
                        <a:pt x="1" y="6"/>
                      </a:lnTo>
                      <a:lnTo>
                        <a:pt x="1" y="8"/>
                      </a:lnTo>
                      <a:lnTo>
                        <a:pt x="1" y="10"/>
                      </a:lnTo>
                      <a:lnTo>
                        <a:pt x="1" y="11"/>
                      </a:lnTo>
                      <a:lnTo>
                        <a:pt x="0" y="13"/>
                      </a:lnTo>
                      <a:lnTo>
                        <a:pt x="0" y="14"/>
                      </a:lnTo>
                      <a:lnTo>
                        <a:pt x="0" y="15"/>
                      </a:lnTo>
                      <a:lnTo>
                        <a:pt x="0" y="16"/>
                      </a:lnTo>
                      <a:lnTo>
                        <a:pt x="0" y="17"/>
                      </a:lnTo>
                      <a:lnTo>
                        <a:pt x="1" y="17"/>
                      </a:lnTo>
                      <a:lnTo>
                        <a:pt x="1" y="16"/>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25" name="Freeform 258"/>
                <p:cNvSpPr>
                  <a:spLocks/>
                </p:cNvSpPr>
                <p:nvPr/>
              </p:nvSpPr>
              <p:spPr bwMode="auto">
                <a:xfrm>
                  <a:off x="553" y="2880"/>
                  <a:ext cx="3" cy="15"/>
                </a:xfrm>
                <a:custGeom>
                  <a:avLst/>
                  <a:gdLst>
                    <a:gd name="T0" fmla="*/ 1 w 3"/>
                    <a:gd name="T1" fmla="*/ 13 h 15"/>
                    <a:gd name="T2" fmla="*/ 1 w 3"/>
                    <a:gd name="T3" fmla="*/ 12 h 15"/>
                    <a:gd name="T4" fmla="*/ 1 w 3"/>
                    <a:gd name="T5" fmla="*/ 11 h 15"/>
                    <a:gd name="T6" fmla="*/ 1 w 3"/>
                    <a:gd name="T7" fmla="*/ 9 h 15"/>
                    <a:gd name="T8" fmla="*/ 1 w 3"/>
                    <a:gd name="T9" fmla="*/ 8 h 15"/>
                    <a:gd name="T10" fmla="*/ 2 w 3"/>
                    <a:gd name="T11" fmla="*/ 6 h 15"/>
                    <a:gd name="T12" fmla="*/ 2 w 3"/>
                    <a:gd name="T13" fmla="*/ 5 h 15"/>
                    <a:gd name="T14" fmla="*/ 2 w 3"/>
                    <a:gd name="T15" fmla="*/ 3 h 15"/>
                    <a:gd name="T16" fmla="*/ 2 w 3"/>
                    <a:gd name="T17" fmla="*/ 2 h 15"/>
                    <a:gd name="T18" fmla="*/ 2 w 3"/>
                    <a:gd name="T19" fmla="*/ 1 h 15"/>
                    <a:gd name="T20" fmla="*/ 2 w 3"/>
                    <a:gd name="T21" fmla="*/ 1 h 15"/>
                    <a:gd name="T22" fmla="*/ 2 w 3"/>
                    <a:gd name="T23" fmla="*/ 1 h 15"/>
                    <a:gd name="T24" fmla="*/ 2 w 3"/>
                    <a:gd name="T25" fmla="*/ 0 h 15"/>
                    <a:gd name="T26" fmla="*/ 2 w 3"/>
                    <a:gd name="T27" fmla="*/ 0 h 15"/>
                    <a:gd name="T28" fmla="*/ 2 w 3"/>
                    <a:gd name="T29" fmla="*/ 0 h 15"/>
                    <a:gd name="T30" fmla="*/ 2 w 3"/>
                    <a:gd name="T31" fmla="*/ 1 h 15"/>
                    <a:gd name="T32" fmla="*/ 1 w 3"/>
                    <a:gd name="T33" fmla="*/ 1 h 15"/>
                    <a:gd name="T34" fmla="*/ 1 w 3"/>
                    <a:gd name="T35" fmla="*/ 2 h 15"/>
                    <a:gd name="T36" fmla="*/ 1 w 3"/>
                    <a:gd name="T37" fmla="*/ 4 h 15"/>
                    <a:gd name="T38" fmla="*/ 1 w 3"/>
                    <a:gd name="T39" fmla="*/ 5 h 15"/>
                    <a:gd name="T40" fmla="*/ 1 w 3"/>
                    <a:gd name="T41" fmla="*/ 6 h 15"/>
                    <a:gd name="T42" fmla="*/ 1 w 3"/>
                    <a:gd name="T43" fmla="*/ 8 h 15"/>
                    <a:gd name="T44" fmla="*/ 1 w 3"/>
                    <a:gd name="T45" fmla="*/ 9 h 15"/>
                    <a:gd name="T46" fmla="*/ 0 w 3"/>
                    <a:gd name="T47" fmla="*/ 11 h 15"/>
                    <a:gd name="T48" fmla="*/ 0 w 3"/>
                    <a:gd name="T49" fmla="*/ 12 h 15"/>
                    <a:gd name="T50" fmla="*/ 0 w 3"/>
                    <a:gd name="T51" fmla="*/ 13 h 15"/>
                    <a:gd name="T52" fmla="*/ 0 w 3"/>
                    <a:gd name="T53" fmla="*/ 13 h 15"/>
                    <a:gd name="T54" fmla="*/ 0 w 3"/>
                    <a:gd name="T55" fmla="*/ 13 h 15"/>
                    <a:gd name="T56" fmla="*/ 0 w 3"/>
                    <a:gd name="T57" fmla="*/ 14 h 15"/>
                    <a:gd name="T58" fmla="*/ 0 w 3"/>
                    <a:gd name="T59" fmla="*/ 14 h 15"/>
                    <a:gd name="T60" fmla="*/ 1 w 3"/>
                    <a:gd name="T61" fmla="*/ 14 h 15"/>
                    <a:gd name="T62" fmla="*/ 1 w 3"/>
                    <a:gd name="T63" fmla="*/ 14 h 15"/>
                    <a:gd name="T64" fmla="*/ 1 w 3"/>
                    <a:gd name="T65" fmla="*/ 13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
                    <a:gd name="T100" fmla="*/ 0 h 15"/>
                    <a:gd name="T101" fmla="*/ 3 w 3"/>
                    <a:gd name="T102" fmla="*/ 15 h 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 h="15">
                      <a:moveTo>
                        <a:pt x="1" y="13"/>
                      </a:moveTo>
                      <a:lnTo>
                        <a:pt x="1" y="12"/>
                      </a:lnTo>
                      <a:lnTo>
                        <a:pt x="1" y="11"/>
                      </a:lnTo>
                      <a:lnTo>
                        <a:pt x="1" y="9"/>
                      </a:lnTo>
                      <a:lnTo>
                        <a:pt x="1" y="8"/>
                      </a:lnTo>
                      <a:lnTo>
                        <a:pt x="2" y="6"/>
                      </a:lnTo>
                      <a:lnTo>
                        <a:pt x="2" y="5"/>
                      </a:lnTo>
                      <a:lnTo>
                        <a:pt x="2" y="3"/>
                      </a:lnTo>
                      <a:lnTo>
                        <a:pt x="2" y="2"/>
                      </a:lnTo>
                      <a:lnTo>
                        <a:pt x="2" y="1"/>
                      </a:lnTo>
                      <a:lnTo>
                        <a:pt x="2" y="0"/>
                      </a:lnTo>
                      <a:lnTo>
                        <a:pt x="2" y="1"/>
                      </a:lnTo>
                      <a:lnTo>
                        <a:pt x="1" y="1"/>
                      </a:lnTo>
                      <a:lnTo>
                        <a:pt x="1" y="2"/>
                      </a:lnTo>
                      <a:lnTo>
                        <a:pt x="1" y="4"/>
                      </a:lnTo>
                      <a:lnTo>
                        <a:pt x="1" y="5"/>
                      </a:lnTo>
                      <a:lnTo>
                        <a:pt x="1" y="6"/>
                      </a:lnTo>
                      <a:lnTo>
                        <a:pt x="1" y="8"/>
                      </a:lnTo>
                      <a:lnTo>
                        <a:pt x="1" y="9"/>
                      </a:lnTo>
                      <a:lnTo>
                        <a:pt x="0" y="11"/>
                      </a:lnTo>
                      <a:lnTo>
                        <a:pt x="0" y="12"/>
                      </a:lnTo>
                      <a:lnTo>
                        <a:pt x="0" y="13"/>
                      </a:lnTo>
                      <a:lnTo>
                        <a:pt x="0" y="14"/>
                      </a:lnTo>
                      <a:lnTo>
                        <a:pt x="1" y="14"/>
                      </a:lnTo>
                      <a:lnTo>
                        <a:pt x="1" y="13"/>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26" name="Freeform 259"/>
                <p:cNvSpPr>
                  <a:spLocks/>
                </p:cNvSpPr>
                <p:nvPr/>
              </p:nvSpPr>
              <p:spPr bwMode="auto">
                <a:xfrm>
                  <a:off x="485" y="2884"/>
                  <a:ext cx="27" cy="68"/>
                </a:xfrm>
                <a:custGeom>
                  <a:avLst/>
                  <a:gdLst>
                    <a:gd name="T0" fmla="*/ 3 w 27"/>
                    <a:gd name="T1" fmla="*/ 66 h 68"/>
                    <a:gd name="T2" fmla="*/ 7 w 27"/>
                    <a:gd name="T3" fmla="*/ 61 h 68"/>
                    <a:gd name="T4" fmla="*/ 11 w 27"/>
                    <a:gd name="T5" fmla="*/ 55 h 68"/>
                    <a:gd name="T6" fmla="*/ 14 w 27"/>
                    <a:gd name="T7" fmla="*/ 48 h 68"/>
                    <a:gd name="T8" fmla="*/ 16 w 27"/>
                    <a:gd name="T9" fmla="*/ 42 h 68"/>
                    <a:gd name="T10" fmla="*/ 18 w 27"/>
                    <a:gd name="T11" fmla="*/ 34 h 68"/>
                    <a:gd name="T12" fmla="*/ 20 w 27"/>
                    <a:gd name="T13" fmla="*/ 27 h 68"/>
                    <a:gd name="T14" fmla="*/ 20 w 27"/>
                    <a:gd name="T15" fmla="*/ 19 h 68"/>
                    <a:gd name="T16" fmla="*/ 21 w 27"/>
                    <a:gd name="T17" fmla="*/ 11 h 68"/>
                    <a:gd name="T18" fmla="*/ 21 w 27"/>
                    <a:gd name="T19" fmla="*/ 10 h 68"/>
                    <a:gd name="T20" fmla="*/ 22 w 27"/>
                    <a:gd name="T21" fmla="*/ 10 h 68"/>
                    <a:gd name="T22" fmla="*/ 22 w 27"/>
                    <a:gd name="T23" fmla="*/ 9 h 68"/>
                    <a:gd name="T24" fmla="*/ 22 w 27"/>
                    <a:gd name="T25" fmla="*/ 7 h 68"/>
                    <a:gd name="T26" fmla="*/ 23 w 27"/>
                    <a:gd name="T27" fmla="*/ 6 h 68"/>
                    <a:gd name="T28" fmla="*/ 24 w 27"/>
                    <a:gd name="T29" fmla="*/ 5 h 68"/>
                    <a:gd name="T30" fmla="*/ 25 w 27"/>
                    <a:gd name="T31" fmla="*/ 4 h 68"/>
                    <a:gd name="T32" fmla="*/ 25 w 27"/>
                    <a:gd name="T33" fmla="*/ 3 h 68"/>
                    <a:gd name="T34" fmla="*/ 26 w 27"/>
                    <a:gd name="T35" fmla="*/ 3 h 68"/>
                    <a:gd name="T36" fmla="*/ 26 w 27"/>
                    <a:gd name="T37" fmla="*/ 2 h 68"/>
                    <a:gd name="T38" fmla="*/ 26 w 27"/>
                    <a:gd name="T39" fmla="*/ 1 h 68"/>
                    <a:gd name="T40" fmla="*/ 25 w 27"/>
                    <a:gd name="T41" fmla="*/ 1 h 68"/>
                    <a:gd name="T42" fmla="*/ 25 w 27"/>
                    <a:gd name="T43" fmla="*/ 0 h 68"/>
                    <a:gd name="T44" fmla="*/ 25 w 27"/>
                    <a:gd name="T45" fmla="*/ 0 h 68"/>
                    <a:gd name="T46" fmla="*/ 24 w 27"/>
                    <a:gd name="T47" fmla="*/ 0 h 68"/>
                    <a:gd name="T48" fmla="*/ 24 w 27"/>
                    <a:gd name="T49" fmla="*/ 1 h 68"/>
                    <a:gd name="T50" fmla="*/ 23 w 27"/>
                    <a:gd name="T51" fmla="*/ 1 h 68"/>
                    <a:gd name="T52" fmla="*/ 22 w 27"/>
                    <a:gd name="T53" fmla="*/ 2 h 68"/>
                    <a:gd name="T54" fmla="*/ 22 w 27"/>
                    <a:gd name="T55" fmla="*/ 3 h 68"/>
                    <a:gd name="T56" fmla="*/ 21 w 27"/>
                    <a:gd name="T57" fmla="*/ 4 h 68"/>
                    <a:gd name="T58" fmla="*/ 20 w 27"/>
                    <a:gd name="T59" fmla="*/ 5 h 68"/>
                    <a:gd name="T60" fmla="*/ 20 w 27"/>
                    <a:gd name="T61" fmla="*/ 7 h 68"/>
                    <a:gd name="T62" fmla="*/ 19 w 27"/>
                    <a:gd name="T63" fmla="*/ 8 h 68"/>
                    <a:gd name="T64" fmla="*/ 18 w 27"/>
                    <a:gd name="T65" fmla="*/ 10 h 68"/>
                    <a:gd name="T66" fmla="*/ 18 w 27"/>
                    <a:gd name="T67" fmla="*/ 10 h 68"/>
                    <a:gd name="T68" fmla="*/ 17 w 27"/>
                    <a:gd name="T69" fmla="*/ 18 h 68"/>
                    <a:gd name="T70" fmla="*/ 17 w 27"/>
                    <a:gd name="T71" fmla="*/ 25 h 68"/>
                    <a:gd name="T72" fmla="*/ 15 w 27"/>
                    <a:gd name="T73" fmla="*/ 33 h 68"/>
                    <a:gd name="T74" fmla="*/ 13 w 27"/>
                    <a:gd name="T75" fmla="*/ 40 h 68"/>
                    <a:gd name="T76" fmla="*/ 11 w 27"/>
                    <a:gd name="T77" fmla="*/ 46 h 68"/>
                    <a:gd name="T78" fmla="*/ 8 w 27"/>
                    <a:gd name="T79" fmla="*/ 53 h 68"/>
                    <a:gd name="T80" fmla="*/ 4 w 27"/>
                    <a:gd name="T81" fmla="*/ 59 h 68"/>
                    <a:gd name="T82" fmla="*/ 1 w 27"/>
                    <a:gd name="T83" fmla="*/ 64 h 68"/>
                    <a:gd name="T84" fmla="*/ 0 w 27"/>
                    <a:gd name="T85" fmla="*/ 64 h 68"/>
                    <a:gd name="T86" fmla="*/ 0 w 27"/>
                    <a:gd name="T87" fmla="*/ 65 h 68"/>
                    <a:gd name="T88" fmla="*/ 0 w 27"/>
                    <a:gd name="T89" fmla="*/ 66 h 68"/>
                    <a:gd name="T90" fmla="*/ 1 w 27"/>
                    <a:gd name="T91" fmla="*/ 67 h 68"/>
                    <a:gd name="T92" fmla="*/ 1 w 27"/>
                    <a:gd name="T93" fmla="*/ 67 h 68"/>
                    <a:gd name="T94" fmla="*/ 2 w 27"/>
                    <a:gd name="T95" fmla="*/ 67 h 68"/>
                    <a:gd name="T96" fmla="*/ 3 w 27"/>
                    <a:gd name="T97" fmla="*/ 67 h 68"/>
                    <a:gd name="T98" fmla="*/ 3 w 27"/>
                    <a:gd name="T99" fmla="*/ 66 h 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
                    <a:gd name="T151" fmla="*/ 0 h 68"/>
                    <a:gd name="T152" fmla="*/ 27 w 27"/>
                    <a:gd name="T153" fmla="*/ 68 h 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 h="68">
                      <a:moveTo>
                        <a:pt x="3" y="66"/>
                      </a:moveTo>
                      <a:lnTo>
                        <a:pt x="7" y="61"/>
                      </a:lnTo>
                      <a:lnTo>
                        <a:pt x="11" y="55"/>
                      </a:lnTo>
                      <a:lnTo>
                        <a:pt x="14" y="48"/>
                      </a:lnTo>
                      <a:lnTo>
                        <a:pt x="16" y="42"/>
                      </a:lnTo>
                      <a:lnTo>
                        <a:pt x="18" y="34"/>
                      </a:lnTo>
                      <a:lnTo>
                        <a:pt x="20" y="27"/>
                      </a:lnTo>
                      <a:lnTo>
                        <a:pt x="20" y="19"/>
                      </a:lnTo>
                      <a:lnTo>
                        <a:pt x="21" y="11"/>
                      </a:lnTo>
                      <a:lnTo>
                        <a:pt x="21" y="10"/>
                      </a:lnTo>
                      <a:lnTo>
                        <a:pt x="22" y="10"/>
                      </a:lnTo>
                      <a:lnTo>
                        <a:pt x="22" y="9"/>
                      </a:lnTo>
                      <a:lnTo>
                        <a:pt x="22" y="7"/>
                      </a:lnTo>
                      <a:lnTo>
                        <a:pt x="23" y="6"/>
                      </a:lnTo>
                      <a:lnTo>
                        <a:pt x="24" y="5"/>
                      </a:lnTo>
                      <a:lnTo>
                        <a:pt x="25" y="4"/>
                      </a:lnTo>
                      <a:lnTo>
                        <a:pt x="25" y="3"/>
                      </a:lnTo>
                      <a:lnTo>
                        <a:pt x="26" y="3"/>
                      </a:lnTo>
                      <a:lnTo>
                        <a:pt x="26" y="2"/>
                      </a:lnTo>
                      <a:lnTo>
                        <a:pt x="26" y="1"/>
                      </a:lnTo>
                      <a:lnTo>
                        <a:pt x="25" y="1"/>
                      </a:lnTo>
                      <a:lnTo>
                        <a:pt x="25" y="0"/>
                      </a:lnTo>
                      <a:lnTo>
                        <a:pt x="24" y="0"/>
                      </a:lnTo>
                      <a:lnTo>
                        <a:pt x="24" y="1"/>
                      </a:lnTo>
                      <a:lnTo>
                        <a:pt x="23" y="1"/>
                      </a:lnTo>
                      <a:lnTo>
                        <a:pt x="22" y="2"/>
                      </a:lnTo>
                      <a:lnTo>
                        <a:pt x="22" y="3"/>
                      </a:lnTo>
                      <a:lnTo>
                        <a:pt x="21" y="4"/>
                      </a:lnTo>
                      <a:lnTo>
                        <a:pt x="20" y="5"/>
                      </a:lnTo>
                      <a:lnTo>
                        <a:pt x="20" y="7"/>
                      </a:lnTo>
                      <a:lnTo>
                        <a:pt x="19" y="8"/>
                      </a:lnTo>
                      <a:lnTo>
                        <a:pt x="18" y="10"/>
                      </a:lnTo>
                      <a:lnTo>
                        <a:pt x="17" y="18"/>
                      </a:lnTo>
                      <a:lnTo>
                        <a:pt x="17" y="25"/>
                      </a:lnTo>
                      <a:lnTo>
                        <a:pt x="15" y="33"/>
                      </a:lnTo>
                      <a:lnTo>
                        <a:pt x="13" y="40"/>
                      </a:lnTo>
                      <a:lnTo>
                        <a:pt x="11" y="46"/>
                      </a:lnTo>
                      <a:lnTo>
                        <a:pt x="8" y="53"/>
                      </a:lnTo>
                      <a:lnTo>
                        <a:pt x="4" y="59"/>
                      </a:lnTo>
                      <a:lnTo>
                        <a:pt x="1" y="64"/>
                      </a:lnTo>
                      <a:lnTo>
                        <a:pt x="0" y="64"/>
                      </a:lnTo>
                      <a:lnTo>
                        <a:pt x="0" y="65"/>
                      </a:lnTo>
                      <a:lnTo>
                        <a:pt x="0" y="66"/>
                      </a:lnTo>
                      <a:lnTo>
                        <a:pt x="1" y="67"/>
                      </a:lnTo>
                      <a:lnTo>
                        <a:pt x="2" y="67"/>
                      </a:lnTo>
                      <a:lnTo>
                        <a:pt x="3" y="67"/>
                      </a:lnTo>
                      <a:lnTo>
                        <a:pt x="3" y="66"/>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27" name="Freeform 260"/>
                <p:cNvSpPr>
                  <a:spLocks/>
                </p:cNvSpPr>
                <p:nvPr/>
              </p:nvSpPr>
              <p:spPr bwMode="auto">
                <a:xfrm>
                  <a:off x="431" y="2904"/>
                  <a:ext cx="77" cy="91"/>
                </a:xfrm>
                <a:custGeom>
                  <a:avLst/>
                  <a:gdLst>
                    <a:gd name="T0" fmla="*/ 4 w 77"/>
                    <a:gd name="T1" fmla="*/ 89 h 91"/>
                    <a:gd name="T2" fmla="*/ 10 w 77"/>
                    <a:gd name="T3" fmla="*/ 82 h 91"/>
                    <a:gd name="T4" fmla="*/ 16 w 77"/>
                    <a:gd name="T5" fmla="*/ 74 h 91"/>
                    <a:gd name="T6" fmla="*/ 21 w 77"/>
                    <a:gd name="T7" fmla="*/ 66 h 91"/>
                    <a:gd name="T8" fmla="*/ 27 w 77"/>
                    <a:gd name="T9" fmla="*/ 58 h 91"/>
                    <a:gd name="T10" fmla="*/ 33 w 77"/>
                    <a:gd name="T11" fmla="*/ 50 h 91"/>
                    <a:gd name="T12" fmla="*/ 38 w 77"/>
                    <a:gd name="T13" fmla="*/ 41 h 91"/>
                    <a:gd name="T14" fmla="*/ 43 w 77"/>
                    <a:gd name="T15" fmla="*/ 32 h 91"/>
                    <a:gd name="T16" fmla="*/ 49 w 77"/>
                    <a:gd name="T17" fmla="*/ 23 h 91"/>
                    <a:gd name="T18" fmla="*/ 52 w 77"/>
                    <a:gd name="T19" fmla="*/ 20 h 91"/>
                    <a:gd name="T20" fmla="*/ 55 w 77"/>
                    <a:gd name="T21" fmla="*/ 17 h 91"/>
                    <a:gd name="T22" fmla="*/ 58 w 77"/>
                    <a:gd name="T23" fmla="*/ 14 h 91"/>
                    <a:gd name="T24" fmla="*/ 62 w 77"/>
                    <a:gd name="T25" fmla="*/ 13 h 91"/>
                    <a:gd name="T26" fmla="*/ 65 w 77"/>
                    <a:gd name="T27" fmla="*/ 11 h 91"/>
                    <a:gd name="T28" fmla="*/ 69 w 77"/>
                    <a:gd name="T29" fmla="*/ 8 h 91"/>
                    <a:gd name="T30" fmla="*/ 72 w 77"/>
                    <a:gd name="T31" fmla="*/ 6 h 91"/>
                    <a:gd name="T32" fmla="*/ 76 w 77"/>
                    <a:gd name="T33" fmla="*/ 4 h 91"/>
                    <a:gd name="T34" fmla="*/ 76 w 77"/>
                    <a:gd name="T35" fmla="*/ 3 h 91"/>
                    <a:gd name="T36" fmla="*/ 76 w 77"/>
                    <a:gd name="T37" fmla="*/ 2 h 91"/>
                    <a:gd name="T38" fmla="*/ 76 w 77"/>
                    <a:gd name="T39" fmla="*/ 1 h 91"/>
                    <a:gd name="T40" fmla="*/ 75 w 77"/>
                    <a:gd name="T41" fmla="*/ 0 h 91"/>
                    <a:gd name="T42" fmla="*/ 74 w 77"/>
                    <a:gd name="T43" fmla="*/ 0 h 91"/>
                    <a:gd name="T44" fmla="*/ 73 w 77"/>
                    <a:gd name="T45" fmla="*/ 0 h 91"/>
                    <a:gd name="T46" fmla="*/ 73 w 77"/>
                    <a:gd name="T47" fmla="*/ 1 h 91"/>
                    <a:gd name="T48" fmla="*/ 70 w 77"/>
                    <a:gd name="T49" fmla="*/ 3 h 91"/>
                    <a:gd name="T50" fmla="*/ 66 w 77"/>
                    <a:gd name="T51" fmla="*/ 5 h 91"/>
                    <a:gd name="T52" fmla="*/ 63 w 77"/>
                    <a:gd name="T53" fmla="*/ 7 h 91"/>
                    <a:gd name="T54" fmla="*/ 59 w 77"/>
                    <a:gd name="T55" fmla="*/ 10 h 91"/>
                    <a:gd name="T56" fmla="*/ 56 w 77"/>
                    <a:gd name="T57" fmla="*/ 13 h 91"/>
                    <a:gd name="T58" fmla="*/ 52 w 77"/>
                    <a:gd name="T59" fmla="*/ 14 h 91"/>
                    <a:gd name="T60" fmla="*/ 49 w 77"/>
                    <a:gd name="T61" fmla="*/ 18 h 91"/>
                    <a:gd name="T62" fmla="*/ 46 w 77"/>
                    <a:gd name="T63" fmla="*/ 22 h 91"/>
                    <a:gd name="T64" fmla="*/ 41 w 77"/>
                    <a:gd name="T65" fmla="*/ 30 h 91"/>
                    <a:gd name="T66" fmla="*/ 35 w 77"/>
                    <a:gd name="T67" fmla="*/ 39 h 91"/>
                    <a:gd name="T68" fmla="*/ 30 w 77"/>
                    <a:gd name="T69" fmla="*/ 47 h 91"/>
                    <a:gd name="T70" fmla="*/ 24 w 77"/>
                    <a:gd name="T71" fmla="*/ 55 h 91"/>
                    <a:gd name="T72" fmla="*/ 19 w 77"/>
                    <a:gd name="T73" fmla="*/ 63 h 91"/>
                    <a:gd name="T74" fmla="*/ 13 w 77"/>
                    <a:gd name="T75" fmla="*/ 71 h 91"/>
                    <a:gd name="T76" fmla="*/ 7 w 77"/>
                    <a:gd name="T77" fmla="*/ 79 h 91"/>
                    <a:gd name="T78" fmla="*/ 1 w 77"/>
                    <a:gd name="T79" fmla="*/ 87 h 91"/>
                    <a:gd name="T80" fmla="*/ 0 w 77"/>
                    <a:gd name="T81" fmla="*/ 87 h 91"/>
                    <a:gd name="T82" fmla="*/ 0 w 77"/>
                    <a:gd name="T83" fmla="*/ 88 h 91"/>
                    <a:gd name="T84" fmla="*/ 0 w 77"/>
                    <a:gd name="T85" fmla="*/ 89 h 91"/>
                    <a:gd name="T86" fmla="*/ 1 w 77"/>
                    <a:gd name="T87" fmla="*/ 89 h 91"/>
                    <a:gd name="T88" fmla="*/ 1 w 77"/>
                    <a:gd name="T89" fmla="*/ 90 h 91"/>
                    <a:gd name="T90" fmla="*/ 2 w 77"/>
                    <a:gd name="T91" fmla="*/ 90 h 91"/>
                    <a:gd name="T92" fmla="*/ 3 w 77"/>
                    <a:gd name="T93" fmla="*/ 90 h 91"/>
                    <a:gd name="T94" fmla="*/ 4 w 77"/>
                    <a:gd name="T95" fmla="*/ 90 h 91"/>
                    <a:gd name="T96" fmla="*/ 4 w 77"/>
                    <a:gd name="T97" fmla="*/ 89 h 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7"/>
                    <a:gd name="T148" fmla="*/ 0 h 91"/>
                    <a:gd name="T149" fmla="*/ 77 w 77"/>
                    <a:gd name="T150" fmla="*/ 91 h 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7" h="91">
                      <a:moveTo>
                        <a:pt x="4" y="89"/>
                      </a:moveTo>
                      <a:lnTo>
                        <a:pt x="10" y="82"/>
                      </a:lnTo>
                      <a:lnTo>
                        <a:pt x="16" y="74"/>
                      </a:lnTo>
                      <a:lnTo>
                        <a:pt x="21" y="66"/>
                      </a:lnTo>
                      <a:lnTo>
                        <a:pt x="27" y="58"/>
                      </a:lnTo>
                      <a:lnTo>
                        <a:pt x="33" y="50"/>
                      </a:lnTo>
                      <a:lnTo>
                        <a:pt x="38" y="41"/>
                      </a:lnTo>
                      <a:lnTo>
                        <a:pt x="43" y="32"/>
                      </a:lnTo>
                      <a:lnTo>
                        <a:pt x="49" y="23"/>
                      </a:lnTo>
                      <a:lnTo>
                        <a:pt x="52" y="20"/>
                      </a:lnTo>
                      <a:lnTo>
                        <a:pt x="55" y="17"/>
                      </a:lnTo>
                      <a:lnTo>
                        <a:pt x="58" y="14"/>
                      </a:lnTo>
                      <a:lnTo>
                        <a:pt x="62" y="13"/>
                      </a:lnTo>
                      <a:lnTo>
                        <a:pt x="65" y="11"/>
                      </a:lnTo>
                      <a:lnTo>
                        <a:pt x="69" y="8"/>
                      </a:lnTo>
                      <a:lnTo>
                        <a:pt x="72" y="6"/>
                      </a:lnTo>
                      <a:lnTo>
                        <a:pt x="76" y="4"/>
                      </a:lnTo>
                      <a:lnTo>
                        <a:pt x="76" y="3"/>
                      </a:lnTo>
                      <a:lnTo>
                        <a:pt x="76" y="2"/>
                      </a:lnTo>
                      <a:lnTo>
                        <a:pt x="76" y="1"/>
                      </a:lnTo>
                      <a:lnTo>
                        <a:pt x="75" y="0"/>
                      </a:lnTo>
                      <a:lnTo>
                        <a:pt x="74" y="0"/>
                      </a:lnTo>
                      <a:lnTo>
                        <a:pt x="73" y="0"/>
                      </a:lnTo>
                      <a:lnTo>
                        <a:pt x="73" y="1"/>
                      </a:lnTo>
                      <a:lnTo>
                        <a:pt x="70" y="3"/>
                      </a:lnTo>
                      <a:lnTo>
                        <a:pt x="66" y="5"/>
                      </a:lnTo>
                      <a:lnTo>
                        <a:pt x="63" y="7"/>
                      </a:lnTo>
                      <a:lnTo>
                        <a:pt x="59" y="10"/>
                      </a:lnTo>
                      <a:lnTo>
                        <a:pt x="56" y="13"/>
                      </a:lnTo>
                      <a:lnTo>
                        <a:pt x="52" y="14"/>
                      </a:lnTo>
                      <a:lnTo>
                        <a:pt x="49" y="18"/>
                      </a:lnTo>
                      <a:lnTo>
                        <a:pt x="46" y="22"/>
                      </a:lnTo>
                      <a:lnTo>
                        <a:pt x="41" y="30"/>
                      </a:lnTo>
                      <a:lnTo>
                        <a:pt x="35" y="39"/>
                      </a:lnTo>
                      <a:lnTo>
                        <a:pt x="30" y="47"/>
                      </a:lnTo>
                      <a:lnTo>
                        <a:pt x="24" y="55"/>
                      </a:lnTo>
                      <a:lnTo>
                        <a:pt x="19" y="63"/>
                      </a:lnTo>
                      <a:lnTo>
                        <a:pt x="13" y="71"/>
                      </a:lnTo>
                      <a:lnTo>
                        <a:pt x="7" y="79"/>
                      </a:lnTo>
                      <a:lnTo>
                        <a:pt x="1" y="87"/>
                      </a:lnTo>
                      <a:lnTo>
                        <a:pt x="0" y="87"/>
                      </a:lnTo>
                      <a:lnTo>
                        <a:pt x="0" y="88"/>
                      </a:lnTo>
                      <a:lnTo>
                        <a:pt x="0" y="89"/>
                      </a:lnTo>
                      <a:lnTo>
                        <a:pt x="1" y="89"/>
                      </a:lnTo>
                      <a:lnTo>
                        <a:pt x="1" y="90"/>
                      </a:lnTo>
                      <a:lnTo>
                        <a:pt x="2" y="90"/>
                      </a:lnTo>
                      <a:lnTo>
                        <a:pt x="3" y="90"/>
                      </a:lnTo>
                      <a:lnTo>
                        <a:pt x="4" y="90"/>
                      </a:lnTo>
                      <a:lnTo>
                        <a:pt x="4" y="89"/>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28" name="Freeform 261"/>
                <p:cNvSpPr>
                  <a:spLocks/>
                </p:cNvSpPr>
                <p:nvPr/>
              </p:nvSpPr>
              <p:spPr bwMode="auto">
                <a:xfrm>
                  <a:off x="485" y="2865"/>
                  <a:ext cx="31" cy="49"/>
                </a:xfrm>
                <a:custGeom>
                  <a:avLst/>
                  <a:gdLst>
                    <a:gd name="T0" fmla="*/ 3 w 31"/>
                    <a:gd name="T1" fmla="*/ 46 h 49"/>
                    <a:gd name="T2" fmla="*/ 5 w 31"/>
                    <a:gd name="T3" fmla="*/ 41 h 49"/>
                    <a:gd name="T4" fmla="*/ 6 w 31"/>
                    <a:gd name="T5" fmla="*/ 36 h 49"/>
                    <a:gd name="T6" fmla="*/ 8 w 31"/>
                    <a:gd name="T7" fmla="*/ 31 h 49"/>
                    <a:gd name="T8" fmla="*/ 9 w 31"/>
                    <a:gd name="T9" fmla="*/ 26 h 49"/>
                    <a:gd name="T10" fmla="*/ 11 w 31"/>
                    <a:gd name="T11" fmla="*/ 22 h 49"/>
                    <a:gd name="T12" fmla="*/ 13 w 31"/>
                    <a:gd name="T13" fmla="*/ 17 h 49"/>
                    <a:gd name="T14" fmla="*/ 15 w 31"/>
                    <a:gd name="T15" fmla="*/ 12 h 49"/>
                    <a:gd name="T16" fmla="*/ 18 w 31"/>
                    <a:gd name="T17" fmla="*/ 7 h 49"/>
                    <a:gd name="T18" fmla="*/ 21 w 31"/>
                    <a:gd name="T19" fmla="*/ 2 h 49"/>
                    <a:gd name="T20" fmla="*/ 19 w 31"/>
                    <a:gd name="T21" fmla="*/ 3 h 49"/>
                    <a:gd name="T22" fmla="*/ 20 w 31"/>
                    <a:gd name="T23" fmla="*/ 5 h 49"/>
                    <a:gd name="T24" fmla="*/ 21 w 31"/>
                    <a:gd name="T25" fmla="*/ 6 h 49"/>
                    <a:gd name="T26" fmla="*/ 22 w 31"/>
                    <a:gd name="T27" fmla="*/ 7 h 49"/>
                    <a:gd name="T28" fmla="*/ 23 w 31"/>
                    <a:gd name="T29" fmla="*/ 7 h 49"/>
                    <a:gd name="T30" fmla="*/ 24 w 31"/>
                    <a:gd name="T31" fmla="*/ 8 h 49"/>
                    <a:gd name="T32" fmla="*/ 25 w 31"/>
                    <a:gd name="T33" fmla="*/ 9 h 49"/>
                    <a:gd name="T34" fmla="*/ 26 w 31"/>
                    <a:gd name="T35" fmla="*/ 9 h 49"/>
                    <a:gd name="T36" fmla="*/ 26 w 31"/>
                    <a:gd name="T37" fmla="*/ 10 h 49"/>
                    <a:gd name="T38" fmla="*/ 28 w 31"/>
                    <a:gd name="T39" fmla="*/ 10 h 49"/>
                    <a:gd name="T40" fmla="*/ 28 w 31"/>
                    <a:gd name="T41" fmla="*/ 11 h 49"/>
                    <a:gd name="T42" fmla="*/ 29 w 31"/>
                    <a:gd name="T43" fmla="*/ 11 h 49"/>
                    <a:gd name="T44" fmla="*/ 29 w 31"/>
                    <a:gd name="T45" fmla="*/ 11 h 49"/>
                    <a:gd name="T46" fmla="*/ 29 w 31"/>
                    <a:gd name="T47" fmla="*/ 10 h 49"/>
                    <a:gd name="T48" fmla="*/ 30 w 31"/>
                    <a:gd name="T49" fmla="*/ 10 h 49"/>
                    <a:gd name="T50" fmla="*/ 30 w 31"/>
                    <a:gd name="T51" fmla="*/ 9 h 49"/>
                    <a:gd name="T52" fmla="*/ 30 w 31"/>
                    <a:gd name="T53" fmla="*/ 8 h 49"/>
                    <a:gd name="T54" fmla="*/ 29 w 31"/>
                    <a:gd name="T55" fmla="*/ 8 h 49"/>
                    <a:gd name="T56" fmla="*/ 29 w 31"/>
                    <a:gd name="T57" fmla="*/ 7 h 49"/>
                    <a:gd name="T58" fmla="*/ 29 w 31"/>
                    <a:gd name="T59" fmla="*/ 7 h 49"/>
                    <a:gd name="T60" fmla="*/ 28 w 31"/>
                    <a:gd name="T61" fmla="*/ 7 h 49"/>
                    <a:gd name="T62" fmla="*/ 27 w 31"/>
                    <a:gd name="T63" fmla="*/ 6 h 49"/>
                    <a:gd name="T64" fmla="*/ 26 w 31"/>
                    <a:gd name="T65" fmla="*/ 6 h 49"/>
                    <a:gd name="T66" fmla="*/ 26 w 31"/>
                    <a:gd name="T67" fmla="*/ 5 h 49"/>
                    <a:gd name="T68" fmla="*/ 26 w 31"/>
                    <a:gd name="T69" fmla="*/ 5 h 49"/>
                    <a:gd name="T70" fmla="*/ 25 w 31"/>
                    <a:gd name="T71" fmla="*/ 4 h 49"/>
                    <a:gd name="T72" fmla="*/ 20 w 31"/>
                    <a:gd name="T73" fmla="*/ 0 h 49"/>
                    <a:gd name="T74" fmla="*/ 20 w 31"/>
                    <a:gd name="T75" fmla="*/ 0 h 49"/>
                    <a:gd name="T76" fmla="*/ 19 w 31"/>
                    <a:gd name="T77" fmla="*/ 0 h 49"/>
                    <a:gd name="T78" fmla="*/ 19 w 31"/>
                    <a:gd name="T79" fmla="*/ 1 h 49"/>
                    <a:gd name="T80" fmla="*/ 18 w 31"/>
                    <a:gd name="T81" fmla="*/ 1 h 49"/>
                    <a:gd name="T82" fmla="*/ 15 w 31"/>
                    <a:gd name="T83" fmla="*/ 6 h 49"/>
                    <a:gd name="T84" fmla="*/ 13 w 31"/>
                    <a:gd name="T85" fmla="*/ 10 h 49"/>
                    <a:gd name="T86" fmla="*/ 11 w 31"/>
                    <a:gd name="T87" fmla="*/ 15 h 49"/>
                    <a:gd name="T88" fmla="*/ 8 w 31"/>
                    <a:gd name="T89" fmla="*/ 20 h 49"/>
                    <a:gd name="T90" fmla="*/ 6 w 31"/>
                    <a:gd name="T91" fmla="*/ 25 h 49"/>
                    <a:gd name="T92" fmla="*/ 5 w 31"/>
                    <a:gd name="T93" fmla="*/ 31 h 49"/>
                    <a:gd name="T94" fmla="*/ 3 w 31"/>
                    <a:gd name="T95" fmla="*/ 36 h 49"/>
                    <a:gd name="T96" fmla="*/ 2 w 31"/>
                    <a:gd name="T97" fmla="*/ 41 h 49"/>
                    <a:gd name="T98" fmla="*/ 0 w 31"/>
                    <a:gd name="T99" fmla="*/ 46 h 49"/>
                    <a:gd name="T100" fmla="*/ 0 w 31"/>
                    <a:gd name="T101" fmla="*/ 47 h 49"/>
                    <a:gd name="T102" fmla="*/ 1 w 31"/>
                    <a:gd name="T103" fmla="*/ 47 h 49"/>
                    <a:gd name="T104" fmla="*/ 1 w 31"/>
                    <a:gd name="T105" fmla="*/ 48 h 49"/>
                    <a:gd name="T106" fmla="*/ 2 w 31"/>
                    <a:gd name="T107" fmla="*/ 48 h 49"/>
                    <a:gd name="T108" fmla="*/ 2 w 31"/>
                    <a:gd name="T109" fmla="*/ 48 h 49"/>
                    <a:gd name="T110" fmla="*/ 3 w 31"/>
                    <a:gd name="T111" fmla="*/ 48 h 49"/>
                    <a:gd name="T112" fmla="*/ 3 w 31"/>
                    <a:gd name="T113" fmla="*/ 47 h 49"/>
                    <a:gd name="T114" fmla="*/ 3 w 31"/>
                    <a:gd name="T115" fmla="*/ 46 h 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
                    <a:gd name="T175" fmla="*/ 0 h 49"/>
                    <a:gd name="T176" fmla="*/ 31 w 31"/>
                    <a:gd name="T177" fmla="*/ 49 h 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 h="49">
                      <a:moveTo>
                        <a:pt x="3" y="46"/>
                      </a:moveTo>
                      <a:lnTo>
                        <a:pt x="5" y="41"/>
                      </a:lnTo>
                      <a:lnTo>
                        <a:pt x="6" y="36"/>
                      </a:lnTo>
                      <a:lnTo>
                        <a:pt x="8" y="31"/>
                      </a:lnTo>
                      <a:lnTo>
                        <a:pt x="9" y="26"/>
                      </a:lnTo>
                      <a:lnTo>
                        <a:pt x="11" y="22"/>
                      </a:lnTo>
                      <a:lnTo>
                        <a:pt x="13" y="17"/>
                      </a:lnTo>
                      <a:lnTo>
                        <a:pt x="15" y="12"/>
                      </a:lnTo>
                      <a:lnTo>
                        <a:pt x="18" y="7"/>
                      </a:lnTo>
                      <a:lnTo>
                        <a:pt x="21" y="2"/>
                      </a:lnTo>
                      <a:lnTo>
                        <a:pt x="19" y="3"/>
                      </a:lnTo>
                      <a:lnTo>
                        <a:pt x="20" y="5"/>
                      </a:lnTo>
                      <a:lnTo>
                        <a:pt x="21" y="6"/>
                      </a:lnTo>
                      <a:lnTo>
                        <a:pt x="22" y="7"/>
                      </a:lnTo>
                      <a:lnTo>
                        <a:pt x="23" y="7"/>
                      </a:lnTo>
                      <a:lnTo>
                        <a:pt x="24" y="8"/>
                      </a:lnTo>
                      <a:lnTo>
                        <a:pt x="25" y="9"/>
                      </a:lnTo>
                      <a:lnTo>
                        <a:pt x="26" y="9"/>
                      </a:lnTo>
                      <a:lnTo>
                        <a:pt x="26" y="10"/>
                      </a:lnTo>
                      <a:lnTo>
                        <a:pt x="28" y="10"/>
                      </a:lnTo>
                      <a:lnTo>
                        <a:pt x="28" y="11"/>
                      </a:lnTo>
                      <a:lnTo>
                        <a:pt x="29" y="11"/>
                      </a:lnTo>
                      <a:lnTo>
                        <a:pt x="29" y="10"/>
                      </a:lnTo>
                      <a:lnTo>
                        <a:pt x="30" y="10"/>
                      </a:lnTo>
                      <a:lnTo>
                        <a:pt x="30" y="9"/>
                      </a:lnTo>
                      <a:lnTo>
                        <a:pt x="30" y="8"/>
                      </a:lnTo>
                      <a:lnTo>
                        <a:pt x="29" y="8"/>
                      </a:lnTo>
                      <a:lnTo>
                        <a:pt x="29" y="7"/>
                      </a:lnTo>
                      <a:lnTo>
                        <a:pt x="28" y="7"/>
                      </a:lnTo>
                      <a:lnTo>
                        <a:pt x="27" y="6"/>
                      </a:lnTo>
                      <a:lnTo>
                        <a:pt x="26" y="6"/>
                      </a:lnTo>
                      <a:lnTo>
                        <a:pt x="26" y="5"/>
                      </a:lnTo>
                      <a:lnTo>
                        <a:pt x="25" y="4"/>
                      </a:lnTo>
                      <a:lnTo>
                        <a:pt x="20" y="0"/>
                      </a:lnTo>
                      <a:lnTo>
                        <a:pt x="19" y="0"/>
                      </a:lnTo>
                      <a:lnTo>
                        <a:pt x="19" y="1"/>
                      </a:lnTo>
                      <a:lnTo>
                        <a:pt x="18" y="1"/>
                      </a:lnTo>
                      <a:lnTo>
                        <a:pt x="15" y="6"/>
                      </a:lnTo>
                      <a:lnTo>
                        <a:pt x="13" y="10"/>
                      </a:lnTo>
                      <a:lnTo>
                        <a:pt x="11" y="15"/>
                      </a:lnTo>
                      <a:lnTo>
                        <a:pt x="8" y="20"/>
                      </a:lnTo>
                      <a:lnTo>
                        <a:pt x="6" y="25"/>
                      </a:lnTo>
                      <a:lnTo>
                        <a:pt x="5" y="31"/>
                      </a:lnTo>
                      <a:lnTo>
                        <a:pt x="3" y="36"/>
                      </a:lnTo>
                      <a:lnTo>
                        <a:pt x="2" y="41"/>
                      </a:lnTo>
                      <a:lnTo>
                        <a:pt x="0" y="46"/>
                      </a:lnTo>
                      <a:lnTo>
                        <a:pt x="0" y="47"/>
                      </a:lnTo>
                      <a:lnTo>
                        <a:pt x="1" y="47"/>
                      </a:lnTo>
                      <a:lnTo>
                        <a:pt x="1" y="48"/>
                      </a:lnTo>
                      <a:lnTo>
                        <a:pt x="2" y="48"/>
                      </a:lnTo>
                      <a:lnTo>
                        <a:pt x="3" y="48"/>
                      </a:lnTo>
                      <a:lnTo>
                        <a:pt x="3" y="47"/>
                      </a:lnTo>
                      <a:lnTo>
                        <a:pt x="3" y="46"/>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29" name="Freeform 262"/>
                <p:cNvSpPr>
                  <a:spLocks/>
                </p:cNvSpPr>
                <p:nvPr/>
              </p:nvSpPr>
              <p:spPr bwMode="auto">
                <a:xfrm>
                  <a:off x="598" y="2811"/>
                  <a:ext cx="98" cy="50"/>
                </a:xfrm>
                <a:custGeom>
                  <a:avLst/>
                  <a:gdLst>
                    <a:gd name="T0" fmla="*/ 5 w 98"/>
                    <a:gd name="T1" fmla="*/ 38 h 50"/>
                    <a:gd name="T2" fmla="*/ 14 w 98"/>
                    <a:gd name="T3" fmla="*/ 44 h 50"/>
                    <a:gd name="T4" fmla="*/ 24 w 98"/>
                    <a:gd name="T5" fmla="*/ 45 h 50"/>
                    <a:gd name="T6" fmla="*/ 35 w 98"/>
                    <a:gd name="T7" fmla="*/ 42 h 50"/>
                    <a:gd name="T8" fmla="*/ 44 w 98"/>
                    <a:gd name="T9" fmla="*/ 37 h 50"/>
                    <a:gd name="T10" fmla="*/ 42 w 98"/>
                    <a:gd name="T11" fmla="*/ 37 h 50"/>
                    <a:gd name="T12" fmla="*/ 44 w 98"/>
                    <a:gd name="T13" fmla="*/ 41 h 50"/>
                    <a:gd name="T14" fmla="*/ 45 w 98"/>
                    <a:gd name="T15" fmla="*/ 43 h 50"/>
                    <a:gd name="T16" fmla="*/ 48 w 98"/>
                    <a:gd name="T17" fmla="*/ 46 h 50"/>
                    <a:gd name="T18" fmla="*/ 50 w 98"/>
                    <a:gd name="T19" fmla="*/ 47 h 50"/>
                    <a:gd name="T20" fmla="*/ 53 w 98"/>
                    <a:gd name="T21" fmla="*/ 49 h 50"/>
                    <a:gd name="T22" fmla="*/ 57 w 98"/>
                    <a:gd name="T23" fmla="*/ 47 h 50"/>
                    <a:gd name="T24" fmla="*/ 62 w 98"/>
                    <a:gd name="T25" fmla="*/ 38 h 50"/>
                    <a:gd name="T26" fmla="*/ 64 w 98"/>
                    <a:gd name="T27" fmla="*/ 30 h 50"/>
                    <a:gd name="T28" fmla="*/ 67 w 98"/>
                    <a:gd name="T29" fmla="*/ 21 h 50"/>
                    <a:gd name="T30" fmla="*/ 72 w 98"/>
                    <a:gd name="T31" fmla="*/ 12 h 50"/>
                    <a:gd name="T32" fmla="*/ 74 w 98"/>
                    <a:gd name="T33" fmla="*/ 9 h 50"/>
                    <a:gd name="T34" fmla="*/ 77 w 98"/>
                    <a:gd name="T35" fmla="*/ 7 h 50"/>
                    <a:gd name="T36" fmla="*/ 81 w 98"/>
                    <a:gd name="T37" fmla="*/ 6 h 50"/>
                    <a:gd name="T38" fmla="*/ 85 w 98"/>
                    <a:gd name="T39" fmla="*/ 4 h 50"/>
                    <a:gd name="T40" fmla="*/ 86 w 98"/>
                    <a:gd name="T41" fmla="*/ 3 h 50"/>
                    <a:gd name="T42" fmla="*/ 89 w 98"/>
                    <a:gd name="T43" fmla="*/ 5 h 50"/>
                    <a:gd name="T44" fmla="*/ 91 w 98"/>
                    <a:gd name="T45" fmla="*/ 6 h 50"/>
                    <a:gd name="T46" fmla="*/ 92 w 98"/>
                    <a:gd name="T47" fmla="*/ 7 h 50"/>
                    <a:gd name="T48" fmla="*/ 93 w 98"/>
                    <a:gd name="T49" fmla="*/ 9 h 50"/>
                    <a:gd name="T50" fmla="*/ 95 w 98"/>
                    <a:gd name="T51" fmla="*/ 10 h 50"/>
                    <a:gd name="T52" fmla="*/ 96 w 98"/>
                    <a:gd name="T53" fmla="*/ 8 h 50"/>
                    <a:gd name="T54" fmla="*/ 96 w 98"/>
                    <a:gd name="T55" fmla="*/ 7 h 50"/>
                    <a:gd name="T56" fmla="*/ 95 w 98"/>
                    <a:gd name="T57" fmla="*/ 7 h 50"/>
                    <a:gd name="T58" fmla="*/ 94 w 98"/>
                    <a:gd name="T59" fmla="*/ 5 h 50"/>
                    <a:gd name="T60" fmla="*/ 91 w 98"/>
                    <a:gd name="T61" fmla="*/ 2 h 50"/>
                    <a:gd name="T62" fmla="*/ 87 w 98"/>
                    <a:gd name="T63" fmla="*/ 0 h 50"/>
                    <a:gd name="T64" fmla="*/ 85 w 98"/>
                    <a:gd name="T65" fmla="*/ 1 h 50"/>
                    <a:gd name="T66" fmla="*/ 83 w 98"/>
                    <a:gd name="T67" fmla="*/ 1 h 50"/>
                    <a:gd name="T68" fmla="*/ 81 w 98"/>
                    <a:gd name="T69" fmla="*/ 2 h 50"/>
                    <a:gd name="T70" fmla="*/ 75 w 98"/>
                    <a:gd name="T71" fmla="*/ 4 h 50"/>
                    <a:gd name="T72" fmla="*/ 69 w 98"/>
                    <a:gd name="T73" fmla="*/ 9 h 50"/>
                    <a:gd name="T74" fmla="*/ 64 w 98"/>
                    <a:gd name="T75" fmla="*/ 19 h 50"/>
                    <a:gd name="T76" fmla="*/ 62 w 98"/>
                    <a:gd name="T77" fmla="*/ 30 h 50"/>
                    <a:gd name="T78" fmla="*/ 59 w 98"/>
                    <a:gd name="T79" fmla="*/ 36 h 50"/>
                    <a:gd name="T80" fmla="*/ 57 w 98"/>
                    <a:gd name="T81" fmla="*/ 40 h 50"/>
                    <a:gd name="T82" fmla="*/ 54 w 98"/>
                    <a:gd name="T83" fmla="*/ 44 h 50"/>
                    <a:gd name="T84" fmla="*/ 53 w 98"/>
                    <a:gd name="T85" fmla="*/ 46 h 50"/>
                    <a:gd name="T86" fmla="*/ 53 w 98"/>
                    <a:gd name="T87" fmla="*/ 46 h 50"/>
                    <a:gd name="T88" fmla="*/ 52 w 98"/>
                    <a:gd name="T89" fmla="*/ 44 h 50"/>
                    <a:gd name="T90" fmla="*/ 50 w 98"/>
                    <a:gd name="T91" fmla="*/ 43 h 50"/>
                    <a:gd name="T92" fmla="*/ 49 w 98"/>
                    <a:gd name="T93" fmla="*/ 42 h 50"/>
                    <a:gd name="T94" fmla="*/ 48 w 98"/>
                    <a:gd name="T95" fmla="*/ 40 h 50"/>
                    <a:gd name="T96" fmla="*/ 47 w 98"/>
                    <a:gd name="T97" fmla="*/ 38 h 50"/>
                    <a:gd name="T98" fmla="*/ 44 w 98"/>
                    <a:gd name="T99" fmla="*/ 35 h 50"/>
                    <a:gd name="T100" fmla="*/ 44 w 98"/>
                    <a:gd name="T101" fmla="*/ 33 h 50"/>
                    <a:gd name="T102" fmla="*/ 43 w 98"/>
                    <a:gd name="T103" fmla="*/ 33 h 50"/>
                    <a:gd name="T104" fmla="*/ 41 w 98"/>
                    <a:gd name="T105" fmla="*/ 34 h 50"/>
                    <a:gd name="T106" fmla="*/ 38 w 98"/>
                    <a:gd name="T107" fmla="*/ 36 h 50"/>
                    <a:gd name="T108" fmla="*/ 35 w 98"/>
                    <a:gd name="T109" fmla="*/ 37 h 50"/>
                    <a:gd name="T110" fmla="*/ 30 w 98"/>
                    <a:gd name="T111" fmla="*/ 38 h 50"/>
                    <a:gd name="T112" fmla="*/ 20 w 98"/>
                    <a:gd name="T113" fmla="*/ 41 h 50"/>
                    <a:gd name="T114" fmla="*/ 9 w 98"/>
                    <a:gd name="T115" fmla="*/ 42 h 50"/>
                    <a:gd name="T116" fmla="*/ 5 w 98"/>
                    <a:gd name="T117" fmla="*/ 35 h 50"/>
                    <a:gd name="T118" fmla="*/ 3 w 98"/>
                    <a:gd name="T119" fmla="*/ 32 h 50"/>
                    <a:gd name="T120" fmla="*/ 1 w 98"/>
                    <a:gd name="T121" fmla="*/ 32 h 50"/>
                    <a:gd name="T122" fmla="*/ 0 w 98"/>
                    <a:gd name="T123" fmla="*/ 33 h 50"/>
                    <a:gd name="T124" fmla="*/ 1 w 98"/>
                    <a:gd name="T125" fmla="*/ 34 h 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8"/>
                    <a:gd name="T190" fmla="*/ 0 h 50"/>
                    <a:gd name="T191" fmla="*/ 98 w 98"/>
                    <a:gd name="T192" fmla="*/ 50 h 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8" h="50">
                      <a:moveTo>
                        <a:pt x="1" y="34"/>
                      </a:moveTo>
                      <a:lnTo>
                        <a:pt x="5" y="38"/>
                      </a:lnTo>
                      <a:lnTo>
                        <a:pt x="9" y="42"/>
                      </a:lnTo>
                      <a:lnTo>
                        <a:pt x="14" y="44"/>
                      </a:lnTo>
                      <a:lnTo>
                        <a:pt x="19" y="45"/>
                      </a:lnTo>
                      <a:lnTo>
                        <a:pt x="24" y="45"/>
                      </a:lnTo>
                      <a:lnTo>
                        <a:pt x="31" y="44"/>
                      </a:lnTo>
                      <a:lnTo>
                        <a:pt x="35" y="42"/>
                      </a:lnTo>
                      <a:lnTo>
                        <a:pt x="40" y="38"/>
                      </a:lnTo>
                      <a:lnTo>
                        <a:pt x="44" y="37"/>
                      </a:lnTo>
                      <a:lnTo>
                        <a:pt x="41" y="35"/>
                      </a:lnTo>
                      <a:lnTo>
                        <a:pt x="42" y="37"/>
                      </a:lnTo>
                      <a:lnTo>
                        <a:pt x="43" y="39"/>
                      </a:lnTo>
                      <a:lnTo>
                        <a:pt x="44" y="41"/>
                      </a:lnTo>
                      <a:lnTo>
                        <a:pt x="44" y="42"/>
                      </a:lnTo>
                      <a:lnTo>
                        <a:pt x="45" y="43"/>
                      </a:lnTo>
                      <a:lnTo>
                        <a:pt x="46" y="44"/>
                      </a:lnTo>
                      <a:lnTo>
                        <a:pt x="48" y="46"/>
                      </a:lnTo>
                      <a:lnTo>
                        <a:pt x="49" y="47"/>
                      </a:lnTo>
                      <a:lnTo>
                        <a:pt x="50" y="47"/>
                      </a:lnTo>
                      <a:lnTo>
                        <a:pt x="53" y="49"/>
                      </a:lnTo>
                      <a:lnTo>
                        <a:pt x="54" y="49"/>
                      </a:lnTo>
                      <a:lnTo>
                        <a:pt x="57" y="47"/>
                      </a:lnTo>
                      <a:lnTo>
                        <a:pt x="60" y="43"/>
                      </a:lnTo>
                      <a:lnTo>
                        <a:pt x="62" y="38"/>
                      </a:lnTo>
                      <a:lnTo>
                        <a:pt x="63" y="34"/>
                      </a:lnTo>
                      <a:lnTo>
                        <a:pt x="64" y="30"/>
                      </a:lnTo>
                      <a:lnTo>
                        <a:pt x="66" y="26"/>
                      </a:lnTo>
                      <a:lnTo>
                        <a:pt x="67" y="21"/>
                      </a:lnTo>
                      <a:lnTo>
                        <a:pt x="69" y="17"/>
                      </a:lnTo>
                      <a:lnTo>
                        <a:pt x="72" y="12"/>
                      </a:lnTo>
                      <a:lnTo>
                        <a:pt x="73" y="11"/>
                      </a:lnTo>
                      <a:lnTo>
                        <a:pt x="74" y="9"/>
                      </a:lnTo>
                      <a:lnTo>
                        <a:pt x="75" y="8"/>
                      </a:lnTo>
                      <a:lnTo>
                        <a:pt x="77" y="7"/>
                      </a:lnTo>
                      <a:lnTo>
                        <a:pt x="79" y="6"/>
                      </a:lnTo>
                      <a:lnTo>
                        <a:pt x="81" y="6"/>
                      </a:lnTo>
                      <a:lnTo>
                        <a:pt x="83" y="5"/>
                      </a:lnTo>
                      <a:lnTo>
                        <a:pt x="85" y="4"/>
                      </a:lnTo>
                      <a:lnTo>
                        <a:pt x="87" y="3"/>
                      </a:lnTo>
                      <a:lnTo>
                        <a:pt x="86" y="3"/>
                      </a:lnTo>
                      <a:lnTo>
                        <a:pt x="88" y="4"/>
                      </a:lnTo>
                      <a:lnTo>
                        <a:pt x="89" y="5"/>
                      </a:lnTo>
                      <a:lnTo>
                        <a:pt x="90" y="5"/>
                      </a:lnTo>
                      <a:lnTo>
                        <a:pt x="91" y="6"/>
                      </a:lnTo>
                      <a:lnTo>
                        <a:pt x="91" y="7"/>
                      </a:lnTo>
                      <a:lnTo>
                        <a:pt x="92" y="7"/>
                      </a:lnTo>
                      <a:lnTo>
                        <a:pt x="92" y="8"/>
                      </a:lnTo>
                      <a:lnTo>
                        <a:pt x="93" y="9"/>
                      </a:lnTo>
                      <a:lnTo>
                        <a:pt x="94" y="10"/>
                      </a:lnTo>
                      <a:lnTo>
                        <a:pt x="95" y="10"/>
                      </a:lnTo>
                      <a:lnTo>
                        <a:pt x="96" y="9"/>
                      </a:lnTo>
                      <a:lnTo>
                        <a:pt x="96" y="8"/>
                      </a:lnTo>
                      <a:lnTo>
                        <a:pt x="97" y="8"/>
                      </a:lnTo>
                      <a:lnTo>
                        <a:pt x="96" y="7"/>
                      </a:lnTo>
                      <a:lnTo>
                        <a:pt x="95" y="7"/>
                      </a:lnTo>
                      <a:lnTo>
                        <a:pt x="95" y="6"/>
                      </a:lnTo>
                      <a:lnTo>
                        <a:pt x="94" y="5"/>
                      </a:lnTo>
                      <a:lnTo>
                        <a:pt x="92" y="4"/>
                      </a:lnTo>
                      <a:lnTo>
                        <a:pt x="91" y="2"/>
                      </a:lnTo>
                      <a:lnTo>
                        <a:pt x="88" y="0"/>
                      </a:lnTo>
                      <a:lnTo>
                        <a:pt x="87" y="0"/>
                      </a:lnTo>
                      <a:lnTo>
                        <a:pt x="86" y="0"/>
                      </a:lnTo>
                      <a:lnTo>
                        <a:pt x="85" y="1"/>
                      </a:lnTo>
                      <a:lnTo>
                        <a:pt x="84" y="1"/>
                      </a:lnTo>
                      <a:lnTo>
                        <a:pt x="83" y="1"/>
                      </a:lnTo>
                      <a:lnTo>
                        <a:pt x="82" y="2"/>
                      </a:lnTo>
                      <a:lnTo>
                        <a:pt x="81" y="2"/>
                      </a:lnTo>
                      <a:lnTo>
                        <a:pt x="79" y="2"/>
                      </a:lnTo>
                      <a:lnTo>
                        <a:pt x="75" y="4"/>
                      </a:lnTo>
                      <a:lnTo>
                        <a:pt x="73" y="7"/>
                      </a:lnTo>
                      <a:lnTo>
                        <a:pt x="69" y="9"/>
                      </a:lnTo>
                      <a:lnTo>
                        <a:pt x="66" y="13"/>
                      </a:lnTo>
                      <a:lnTo>
                        <a:pt x="64" y="19"/>
                      </a:lnTo>
                      <a:lnTo>
                        <a:pt x="63" y="25"/>
                      </a:lnTo>
                      <a:lnTo>
                        <a:pt x="62" y="30"/>
                      </a:lnTo>
                      <a:lnTo>
                        <a:pt x="61" y="33"/>
                      </a:lnTo>
                      <a:lnTo>
                        <a:pt x="59" y="36"/>
                      </a:lnTo>
                      <a:lnTo>
                        <a:pt x="58" y="38"/>
                      </a:lnTo>
                      <a:lnTo>
                        <a:pt x="57" y="40"/>
                      </a:lnTo>
                      <a:lnTo>
                        <a:pt x="56" y="42"/>
                      </a:lnTo>
                      <a:lnTo>
                        <a:pt x="54" y="44"/>
                      </a:lnTo>
                      <a:lnTo>
                        <a:pt x="53" y="47"/>
                      </a:lnTo>
                      <a:lnTo>
                        <a:pt x="53" y="46"/>
                      </a:lnTo>
                      <a:lnTo>
                        <a:pt x="54" y="46"/>
                      </a:lnTo>
                      <a:lnTo>
                        <a:pt x="53" y="46"/>
                      </a:lnTo>
                      <a:lnTo>
                        <a:pt x="53" y="45"/>
                      </a:lnTo>
                      <a:lnTo>
                        <a:pt x="52" y="44"/>
                      </a:lnTo>
                      <a:lnTo>
                        <a:pt x="51" y="43"/>
                      </a:lnTo>
                      <a:lnTo>
                        <a:pt x="50" y="43"/>
                      </a:lnTo>
                      <a:lnTo>
                        <a:pt x="50" y="42"/>
                      </a:lnTo>
                      <a:lnTo>
                        <a:pt x="49" y="42"/>
                      </a:lnTo>
                      <a:lnTo>
                        <a:pt x="48" y="41"/>
                      </a:lnTo>
                      <a:lnTo>
                        <a:pt x="48" y="40"/>
                      </a:lnTo>
                      <a:lnTo>
                        <a:pt x="47" y="39"/>
                      </a:lnTo>
                      <a:lnTo>
                        <a:pt x="47" y="38"/>
                      </a:lnTo>
                      <a:lnTo>
                        <a:pt x="46" y="37"/>
                      </a:lnTo>
                      <a:lnTo>
                        <a:pt x="44" y="35"/>
                      </a:lnTo>
                      <a:lnTo>
                        <a:pt x="44" y="34"/>
                      </a:lnTo>
                      <a:lnTo>
                        <a:pt x="44" y="33"/>
                      </a:lnTo>
                      <a:lnTo>
                        <a:pt x="43" y="33"/>
                      </a:lnTo>
                      <a:lnTo>
                        <a:pt x="42" y="34"/>
                      </a:lnTo>
                      <a:lnTo>
                        <a:pt x="41" y="34"/>
                      </a:lnTo>
                      <a:lnTo>
                        <a:pt x="39" y="35"/>
                      </a:lnTo>
                      <a:lnTo>
                        <a:pt x="38" y="36"/>
                      </a:lnTo>
                      <a:lnTo>
                        <a:pt x="37" y="36"/>
                      </a:lnTo>
                      <a:lnTo>
                        <a:pt x="35" y="37"/>
                      </a:lnTo>
                      <a:lnTo>
                        <a:pt x="33" y="37"/>
                      </a:lnTo>
                      <a:lnTo>
                        <a:pt x="30" y="38"/>
                      </a:lnTo>
                      <a:lnTo>
                        <a:pt x="25" y="39"/>
                      </a:lnTo>
                      <a:lnTo>
                        <a:pt x="20" y="41"/>
                      </a:lnTo>
                      <a:lnTo>
                        <a:pt x="15" y="42"/>
                      </a:lnTo>
                      <a:lnTo>
                        <a:pt x="9" y="42"/>
                      </a:lnTo>
                      <a:lnTo>
                        <a:pt x="6" y="38"/>
                      </a:lnTo>
                      <a:lnTo>
                        <a:pt x="5" y="35"/>
                      </a:lnTo>
                      <a:lnTo>
                        <a:pt x="4" y="33"/>
                      </a:lnTo>
                      <a:lnTo>
                        <a:pt x="3" y="32"/>
                      </a:lnTo>
                      <a:lnTo>
                        <a:pt x="2" y="32"/>
                      </a:lnTo>
                      <a:lnTo>
                        <a:pt x="1" y="32"/>
                      </a:lnTo>
                      <a:lnTo>
                        <a:pt x="0" y="33"/>
                      </a:lnTo>
                      <a:lnTo>
                        <a:pt x="0" y="34"/>
                      </a:lnTo>
                      <a:lnTo>
                        <a:pt x="1" y="34"/>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30" name="Freeform 263"/>
                <p:cNvSpPr>
                  <a:spLocks/>
                </p:cNvSpPr>
                <p:nvPr/>
              </p:nvSpPr>
              <p:spPr bwMode="auto">
                <a:xfrm>
                  <a:off x="648" y="2860"/>
                  <a:ext cx="51" cy="6"/>
                </a:xfrm>
                <a:custGeom>
                  <a:avLst/>
                  <a:gdLst>
                    <a:gd name="T0" fmla="*/ 6 w 51"/>
                    <a:gd name="T1" fmla="*/ 4 h 6"/>
                    <a:gd name="T2" fmla="*/ 16 w 51"/>
                    <a:gd name="T3" fmla="*/ 5 h 6"/>
                    <a:gd name="T4" fmla="*/ 25 w 51"/>
                    <a:gd name="T5" fmla="*/ 5 h 6"/>
                    <a:gd name="T6" fmla="*/ 33 w 51"/>
                    <a:gd name="T7" fmla="*/ 3 h 6"/>
                    <a:gd name="T8" fmla="*/ 39 w 51"/>
                    <a:gd name="T9" fmla="*/ 1 h 6"/>
                    <a:gd name="T10" fmla="*/ 40 w 51"/>
                    <a:gd name="T11" fmla="*/ 1 h 6"/>
                    <a:gd name="T12" fmla="*/ 43 w 51"/>
                    <a:gd name="T13" fmla="*/ 3 h 6"/>
                    <a:gd name="T14" fmla="*/ 43 w 51"/>
                    <a:gd name="T15" fmla="*/ 3 h 6"/>
                    <a:gd name="T16" fmla="*/ 45 w 51"/>
                    <a:gd name="T17" fmla="*/ 4 h 6"/>
                    <a:gd name="T18" fmla="*/ 46 w 51"/>
                    <a:gd name="T19" fmla="*/ 4 h 6"/>
                    <a:gd name="T20" fmla="*/ 48 w 51"/>
                    <a:gd name="T21" fmla="*/ 5 h 6"/>
                    <a:gd name="T22" fmla="*/ 48 w 51"/>
                    <a:gd name="T23" fmla="*/ 5 h 6"/>
                    <a:gd name="T24" fmla="*/ 49 w 51"/>
                    <a:gd name="T25" fmla="*/ 5 h 6"/>
                    <a:gd name="T26" fmla="*/ 50 w 51"/>
                    <a:gd name="T27" fmla="*/ 4 h 6"/>
                    <a:gd name="T28" fmla="*/ 49 w 51"/>
                    <a:gd name="T29" fmla="*/ 4 h 6"/>
                    <a:gd name="T30" fmla="*/ 48 w 51"/>
                    <a:gd name="T31" fmla="*/ 3 h 6"/>
                    <a:gd name="T32" fmla="*/ 44 w 51"/>
                    <a:gd name="T33" fmla="*/ 1 h 6"/>
                    <a:gd name="T34" fmla="*/ 41 w 51"/>
                    <a:gd name="T35" fmla="*/ 0 h 6"/>
                    <a:gd name="T36" fmla="*/ 40 w 51"/>
                    <a:gd name="T37" fmla="*/ 0 h 6"/>
                    <a:gd name="T38" fmla="*/ 38 w 51"/>
                    <a:gd name="T39" fmla="*/ 0 h 6"/>
                    <a:gd name="T40" fmla="*/ 37 w 51"/>
                    <a:gd name="T41" fmla="*/ 0 h 6"/>
                    <a:gd name="T42" fmla="*/ 36 w 51"/>
                    <a:gd name="T43" fmla="*/ 1 h 6"/>
                    <a:gd name="T44" fmla="*/ 33 w 51"/>
                    <a:gd name="T45" fmla="*/ 1 h 6"/>
                    <a:gd name="T46" fmla="*/ 31 w 51"/>
                    <a:gd name="T47" fmla="*/ 2 h 6"/>
                    <a:gd name="T48" fmla="*/ 28 w 51"/>
                    <a:gd name="T49" fmla="*/ 3 h 6"/>
                    <a:gd name="T50" fmla="*/ 23 w 51"/>
                    <a:gd name="T51" fmla="*/ 4 h 6"/>
                    <a:gd name="T52" fmla="*/ 16 w 51"/>
                    <a:gd name="T53" fmla="*/ 4 h 6"/>
                    <a:gd name="T54" fmla="*/ 8 w 51"/>
                    <a:gd name="T55" fmla="*/ 3 h 6"/>
                    <a:gd name="T56" fmla="*/ 3 w 51"/>
                    <a:gd name="T57" fmla="*/ 3 h 6"/>
                    <a:gd name="T58" fmla="*/ 2 w 51"/>
                    <a:gd name="T59" fmla="*/ 3 h 6"/>
                    <a:gd name="T60" fmla="*/ 0 w 51"/>
                    <a:gd name="T61" fmla="*/ 3 h 6"/>
                    <a:gd name="T62" fmla="*/ 0 w 51"/>
                    <a:gd name="T63" fmla="*/ 4 h 6"/>
                    <a:gd name="T64" fmla="*/ 2 w 51"/>
                    <a:gd name="T65" fmla="*/ 4 h 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6"/>
                    <a:gd name="T101" fmla="*/ 51 w 51"/>
                    <a:gd name="T102" fmla="*/ 6 h 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6">
                      <a:moveTo>
                        <a:pt x="2" y="4"/>
                      </a:moveTo>
                      <a:lnTo>
                        <a:pt x="6" y="4"/>
                      </a:lnTo>
                      <a:lnTo>
                        <a:pt x="11" y="5"/>
                      </a:lnTo>
                      <a:lnTo>
                        <a:pt x="16" y="5"/>
                      </a:lnTo>
                      <a:lnTo>
                        <a:pt x="20" y="5"/>
                      </a:lnTo>
                      <a:lnTo>
                        <a:pt x="25" y="5"/>
                      </a:lnTo>
                      <a:lnTo>
                        <a:pt x="29" y="4"/>
                      </a:lnTo>
                      <a:lnTo>
                        <a:pt x="33" y="3"/>
                      </a:lnTo>
                      <a:lnTo>
                        <a:pt x="37" y="2"/>
                      </a:lnTo>
                      <a:lnTo>
                        <a:pt x="39" y="1"/>
                      </a:lnTo>
                      <a:lnTo>
                        <a:pt x="38" y="1"/>
                      </a:lnTo>
                      <a:lnTo>
                        <a:pt x="40" y="1"/>
                      </a:lnTo>
                      <a:lnTo>
                        <a:pt x="39" y="1"/>
                      </a:lnTo>
                      <a:lnTo>
                        <a:pt x="43" y="3"/>
                      </a:lnTo>
                      <a:lnTo>
                        <a:pt x="44" y="4"/>
                      </a:lnTo>
                      <a:lnTo>
                        <a:pt x="45" y="4"/>
                      </a:lnTo>
                      <a:lnTo>
                        <a:pt x="46" y="4"/>
                      </a:lnTo>
                      <a:lnTo>
                        <a:pt x="47" y="5"/>
                      </a:lnTo>
                      <a:lnTo>
                        <a:pt x="48" y="5"/>
                      </a:lnTo>
                      <a:lnTo>
                        <a:pt x="49" y="5"/>
                      </a:lnTo>
                      <a:lnTo>
                        <a:pt x="50" y="5"/>
                      </a:lnTo>
                      <a:lnTo>
                        <a:pt x="50" y="4"/>
                      </a:lnTo>
                      <a:lnTo>
                        <a:pt x="49" y="4"/>
                      </a:lnTo>
                      <a:lnTo>
                        <a:pt x="48" y="3"/>
                      </a:lnTo>
                      <a:lnTo>
                        <a:pt x="46" y="2"/>
                      </a:lnTo>
                      <a:lnTo>
                        <a:pt x="44" y="1"/>
                      </a:lnTo>
                      <a:lnTo>
                        <a:pt x="42" y="0"/>
                      </a:lnTo>
                      <a:lnTo>
                        <a:pt x="41" y="0"/>
                      </a:lnTo>
                      <a:lnTo>
                        <a:pt x="40" y="0"/>
                      </a:lnTo>
                      <a:lnTo>
                        <a:pt x="39" y="0"/>
                      </a:lnTo>
                      <a:lnTo>
                        <a:pt x="38" y="0"/>
                      </a:lnTo>
                      <a:lnTo>
                        <a:pt x="37" y="0"/>
                      </a:lnTo>
                      <a:lnTo>
                        <a:pt x="36" y="1"/>
                      </a:lnTo>
                      <a:lnTo>
                        <a:pt x="35" y="1"/>
                      </a:lnTo>
                      <a:lnTo>
                        <a:pt x="33" y="1"/>
                      </a:lnTo>
                      <a:lnTo>
                        <a:pt x="32" y="2"/>
                      </a:lnTo>
                      <a:lnTo>
                        <a:pt x="31" y="2"/>
                      </a:lnTo>
                      <a:lnTo>
                        <a:pt x="30" y="3"/>
                      </a:lnTo>
                      <a:lnTo>
                        <a:pt x="28" y="3"/>
                      </a:lnTo>
                      <a:lnTo>
                        <a:pt x="26" y="3"/>
                      </a:lnTo>
                      <a:lnTo>
                        <a:pt x="23" y="4"/>
                      </a:lnTo>
                      <a:lnTo>
                        <a:pt x="19" y="4"/>
                      </a:lnTo>
                      <a:lnTo>
                        <a:pt x="16" y="4"/>
                      </a:lnTo>
                      <a:lnTo>
                        <a:pt x="12" y="3"/>
                      </a:lnTo>
                      <a:lnTo>
                        <a:pt x="8" y="3"/>
                      </a:lnTo>
                      <a:lnTo>
                        <a:pt x="6" y="3"/>
                      </a:lnTo>
                      <a:lnTo>
                        <a:pt x="3" y="3"/>
                      </a:lnTo>
                      <a:lnTo>
                        <a:pt x="2" y="3"/>
                      </a:lnTo>
                      <a:lnTo>
                        <a:pt x="1" y="3"/>
                      </a:lnTo>
                      <a:lnTo>
                        <a:pt x="0" y="3"/>
                      </a:lnTo>
                      <a:lnTo>
                        <a:pt x="0" y="4"/>
                      </a:lnTo>
                      <a:lnTo>
                        <a:pt x="1" y="4"/>
                      </a:lnTo>
                      <a:lnTo>
                        <a:pt x="2" y="4"/>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31" name="Freeform 264"/>
                <p:cNvSpPr>
                  <a:spLocks/>
                </p:cNvSpPr>
                <p:nvPr/>
              </p:nvSpPr>
              <p:spPr bwMode="auto">
                <a:xfrm>
                  <a:off x="652" y="2906"/>
                  <a:ext cx="39" cy="17"/>
                </a:xfrm>
                <a:custGeom>
                  <a:avLst/>
                  <a:gdLst>
                    <a:gd name="T0" fmla="*/ 2 w 39"/>
                    <a:gd name="T1" fmla="*/ 15 h 17"/>
                    <a:gd name="T2" fmla="*/ 6 w 39"/>
                    <a:gd name="T3" fmla="*/ 15 h 17"/>
                    <a:gd name="T4" fmla="*/ 9 w 39"/>
                    <a:gd name="T5" fmla="*/ 14 h 17"/>
                    <a:gd name="T6" fmla="*/ 11 w 39"/>
                    <a:gd name="T7" fmla="*/ 14 h 17"/>
                    <a:gd name="T8" fmla="*/ 14 w 39"/>
                    <a:gd name="T9" fmla="*/ 12 h 17"/>
                    <a:gd name="T10" fmla="*/ 17 w 39"/>
                    <a:gd name="T11" fmla="*/ 12 h 17"/>
                    <a:gd name="T12" fmla="*/ 21 w 39"/>
                    <a:gd name="T13" fmla="*/ 11 h 17"/>
                    <a:gd name="T14" fmla="*/ 24 w 39"/>
                    <a:gd name="T15" fmla="*/ 10 h 17"/>
                    <a:gd name="T16" fmla="*/ 27 w 39"/>
                    <a:gd name="T17" fmla="*/ 10 h 17"/>
                    <a:gd name="T18" fmla="*/ 32 w 39"/>
                    <a:gd name="T19" fmla="*/ 10 h 17"/>
                    <a:gd name="T20" fmla="*/ 32 w 39"/>
                    <a:gd name="T21" fmla="*/ 10 h 17"/>
                    <a:gd name="T22" fmla="*/ 32 w 39"/>
                    <a:gd name="T23" fmla="*/ 10 h 17"/>
                    <a:gd name="T24" fmla="*/ 35 w 39"/>
                    <a:gd name="T25" fmla="*/ 8 h 17"/>
                    <a:gd name="T26" fmla="*/ 35 w 39"/>
                    <a:gd name="T27" fmla="*/ 7 h 17"/>
                    <a:gd name="T28" fmla="*/ 36 w 39"/>
                    <a:gd name="T29" fmla="*/ 7 h 17"/>
                    <a:gd name="T30" fmla="*/ 36 w 39"/>
                    <a:gd name="T31" fmla="*/ 6 h 17"/>
                    <a:gd name="T32" fmla="*/ 36 w 39"/>
                    <a:gd name="T33" fmla="*/ 5 h 17"/>
                    <a:gd name="T34" fmla="*/ 37 w 39"/>
                    <a:gd name="T35" fmla="*/ 4 h 17"/>
                    <a:gd name="T36" fmla="*/ 37 w 39"/>
                    <a:gd name="T37" fmla="*/ 4 h 17"/>
                    <a:gd name="T38" fmla="*/ 38 w 39"/>
                    <a:gd name="T39" fmla="*/ 2 h 17"/>
                    <a:gd name="T40" fmla="*/ 38 w 39"/>
                    <a:gd name="T41" fmla="*/ 2 h 17"/>
                    <a:gd name="T42" fmla="*/ 38 w 39"/>
                    <a:gd name="T43" fmla="*/ 1 h 17"/>
                    <a:gd name="T44" fmla="*/ 38 w 39"/>
                    <a:gd name="T45" fmla="*/ 1 h 17"/>
                    <a:gd name="T46" fmla="*/ 37 w 39"/>
                    <a:gd name="T47" fmla="*/ 0 h 17"/>
                    <a:gd name="T48" fmla="*/ 36 w 39"/>
                    <a:gd name="T49" fmla="*/ 0 h 17"/>
                    <a:gd name="T50" fmla="*/ 36 w 39"/>
                    <a:gd name="T51" fmla="*/ 0 h 17"/>
                    <a:gd name="T52" fmla="*/ 36 w 39"/>
                    <a:gd name="T53" fmla="*/ 1 h 17"/>
                    <a:gd name="T54" fmla="*/ 35 w 39"/>
                    <a:gd name="T55" fmla="*/ 1 h 17"/>
                    <a:gd name="T56" fmla="*/ 35 w 39"/>
                    <a:gd name="T57" fmla="*/ 1 h 17"/>
                    <a:gd name="T58" fmla="*/ 35 w 39"/>
                    <a:gd name="T59" fmla="*/ 2 h 17"/>
                    <a:gd name="T60" fmla="*/ 34 w 39"/>
                    <a:gd name="T61" fmla="*/ 2 h 17"/>
                    <a:gd name="T62" fmla="*/ 34 w 39"/>
                    <a:gd name="T63" fmla="*/ 2 h 17"/>
                    <a:gd name="T64" fmla="*/ 34 w 39"/>
                    <a:gd name="T65" fmla="*/ 3 h 17"/>
                    <a:gd name="T66" fmla="*/ 33 w 39"/>
                    <a:gd name="T67" fmla="*/ 4 h 17"/>
                    <a:gd name="T68" fmla="*/ 33 w 39"/>
                    <a:gd name="T69" fmla="*/ 4 h 17"/>
                    <a:gd name="T70" fmla="*/ 30 w 39"/>
                    <a:gd name="T71" fmla="*/ 9 h 17"/>
                    <a:gd name="T72" fmla="*/ 32 w 39"/>
                    <a:gd name="T73" fmla="*/ 8 h 17"/>
                    <a:gd name="T74" fmla="*/ 27 w 39"/>
                    <a:gd name="T75" fmla="*/ 8 h 17"/>
                    <a:gd name="T76" fmla="*/ 24 w 39"/>
                    <a:gd name="T77" fmla="*/ 8 h 17"/>
                    <a:gd name="T78" fmla="*/ 21 w 39"/>
                    <a:gd name="T79" fmla="*/ 8 h 17"/>
                    <a:gd name="T80" fmla="*/ 17 w 39"/>
                    <a:gd name="T81" fmla="*/ 9 h 17"/>
                    <a:gd name="T82" fmla="*/ 14 w 39"/>
                    <a:gd name="T83" fmla="*/ 10 h 17"/>
                    <a:gd name="T84" fmla="*/ 11 w 39"/>
                    <a:gd name="T85" fmla="*/ 10 h 17"/>
                    <a:gd name="T86" fmla="*/ 8 w 39"/>
                    <a:gd name="T87" fmla="*/ 12 h 17"/>
                    <a:gd name="T88" fmla="*/ 5 w 39"/>
                    <a:gd name="T89" fmla="*/ 12 h 17"/>
                    <a:gd name="T90" fmla="*/ 1 w 39"/>
                    <a:gd name="T91" fmla="*/ 13 h 17"/>
                    <a:gd name="T92" fmla="*/ 1 w 39"/>
                    <a:gd name="T93" fmla="*/ 14 h 17"/>
                    <a:gd name="T94" fmla="*/ 0 w 39"/>
                    <a:gd name="T95" fmla="*/ 14 h 17"/>
                    <a:gd name="T96" fmla="*/ 0 w 39"/>
                    <a:gd name="T97" fmla="*/ 14 h 17"/>
                    <a:gd name="T98" fmla="*/ 0 w 39"/>
                    <a:gd name="T99" fmla="*/ 15 h 17"/>
                    <a:gd name="T100" fmla="*/ 1 w 39"/>
                    <a:gd name="T101" fmla="*/ 15 h 17"/>
                    <a:gd name="T102" fmla="*/ 2 w 39"/>
                    <a:gd name="T103" fmla="*/ 16 h 17"/>
                    <a:gd name="T104" fmla="*/ 2 w 39"/>
                    <a:gd name="T105" fmla="*/ 15 h 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
                    <a:gd name="T160" fmla="*/ 0 h 17"/>
                    <a:gd name="T161" fmla="*/ 39 w 39"/>
                    <a:gd name="T162" fmla="*/ 17 h 1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 h="17">
                      <a:moveTo>
                        <a:pt x="2" y="15"/>
                      </a:moveTo>
                      <a:lnTo>
                        <a:pt x="6" y="15"/>
                      </a:lnTo>
                      <a:lnTo>
                        <a:pt x="9" y="14"/>
                      </a:lnTo>
                      <a:lnTo>
                        <a:pt x="11" y="14"/>
                      </a:lnTo>
                      <a:lnTo>
                        <a:pt x="14" y="12"/>
                      </a:lnTo>
                      <a:lnTo>
                        <a:pt x="17" y="12"/>
                      </a:lnTo>
                      <a:lnTo>
                        <a:pt x="21" y="11"/>
                      </a:lnTo>
                      <a:lnTo>
                        <a:pt x="24" y="10"/>
                      </a:lnTo>
                      <a:lnTo>
                        <a:pt x="27" y="10"/>
                      </a:lnTo>
                      <a:lnTo>
                        <a:pt x="32" y="10"/>
                      </a:lnTo>
                      <a:lnTo>
                        <a:pt x="35" y="8"/>
                      </a:lnTo>
                      <a:lnTo>
                        <a:pt x="35" y="7"/>
                      </a:lnTo>
                      <a:lnTo>
                        <a:pt x="36" y="7"/>
                      </a:lnTo>
                      <a:lnTo>
                        <a:pt x="36" y="6"/>
                      </a:lnTo>
                      <a:lnTo>
                        <a:pt x="36" y="5"/>
                      </a:lnTo>
                      <a:lnTo>
                        <a:pt x="37" y="4"/>
                      </a:lnTo>
                      <a:lnTo>
                        <a:pt x="38" y="2"/>
                      </a:lnTo>
                      <a:lnTo>
                        <a:pt x="38" y="1"/>
                      </a:lnTo>
                      <a:lnTo>
                        <a:pt x="37" y="0"/>
                      </a:lnTo>
                      <a:lnTo>
                        <a:pt x="36" y="0"/>
                      </a:lnTo>
                      <a:lnTo>
                        <a:pt x="36" y="1"/>
                      </a:lnTo>
                      <a:lnTo>
                        <a:pt x="35" y="1"/>
                      </a:lnTo>
                      <a:lnTo>
                        <a:pt x="35" y="2"/>
                      </a:lnTo>
                      <a:lnTo>
                        <a:pt x="34" y="2"/>
                      </a:lnTo>
                      <a:lnTo>
                        <a:pt x="34" y="3"/>
                      </a:lnTo>
                      <a:lnTo>
                        <a:pt x="33" y="4"/>
                      </a:lnTo>
                      <a:lnTo>
                        <a:pt x="30" y="9"/>
                      </a:lnTo>
                      <a:lnTo>
                        <a:pt x="32" y="8"/>
                      </a:lnTo>
                      <a:lnTo>
                        <a:pt x="27" y="8"/>
                      </a:lnTo>
                      <a:lnTo>
                        <a:pt x="24" y="8"/>
                      </a:lnTo>
                      <a:lnTo>
                        <a:pt x="21" y="8"/>
                      </a:lnTo>
                      <a:lnTo>
                        <a:pt x="17" y="9"/>
                      </a:lnTo>
                      <a:lnTo>
                        <a:pt x="14" y="10"/>
                      </a:lnTo>
                      <a:lnTo>
                        <a:pt x="11" y="10"/>
                      </a:lnTo>
                      <a:lnTo>
                        <a:pt x="8" y="12"/>
                      </a:lnTo>
                      <a:lnTo>
                        <a:pt x="5" y="12"/>
                      </a:lnTo>
                      <a:lnTo>
                        <a:pt x="1" y="13"/>
                      </a:lnTo>
                      <a:lnTo>
                        <a:pt x="1" y="14"/>
                      </a:lnTo>
                      <a:lnTo>
                        <a:pt x="0" y="14"/>
                      </a:lnTo>
                      <a:lnTo>
                        <a:pt x="0" y="15"/>
                      </a:lnTo>
                      <a:lnTo>
                        <a:pt x="1" y="15"/>
                      </a:lnTo>
                      <a:lnTo>
                        <a:pt x="2" y="16"/>
                      </a:lnTo>
                      <a:lnTo>
                        <a:pt x="2" y="15"/>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32" name="Freeform 265"/>
                <p:cNvSpPr>
                  <a:spLocks/>
                </p:cNvSpPr>
                <p:nvPr/>
              </p:nvSpPr>
              <p:spPr bwMode="auto">
                <a:xfrm>
                  <a:off x="656" y="2938"/>
                  <a:ext cx="26" cy="14"/>
                </a:xfrm>
                <a:custGeom>
                  <a:avLst/>
                  <a:gdLst>
                    <a:gd name="T0" fmla="*/ 1 w 26"/>
                    <a:gd name="T1" fmla="*/ 2 h 14"/>
                    <a:gd name="T2" fmla="*/ 1 w 26"/>
                    <a:gd name="T3" fmla="*/ 3 h 14"/>
                    <a:gd name="T4" fmla="*/ 2 w 26"/>
                    <a:gd name="T5" fmla="*/ 5 h 14"/>
                    <a:gd name="T6" fmla="*/ 3 w 26"/>
                    <a:gd name="T7" fmla="*/ 6 h 14"/>
                    <a:gd name="T8" fmla="*/ 4 w 26"/>
                    <a:gd name="T9" fmla="*/ 7 h 14"/>
                    <a:gd name="T10" fmla="*/ 6 w 26"/>
                    <a:gd name="T11" fmla="*/ 8 h 14"/>
                    <a:gd name="T12" fmla="*/ 7 w 26"/>
                    <a:gd name="T13" fmla="*/ 9 h 14"/>
                    <a:gd name="T14" fmla="*/ 9 w 26"/>
                    <a:gd name="T15" fmla="*/ 10 h 14"/>
                    <a:gd name="T16" fmla="*/ 11 w 26"/>
                    <a:gd name="T17" fmla="*/ 11 h 14"/>
                    <a:gd name="T18" fmla="*/ 16 w 26"/>
                    <a:gd name="T19" fmla="*/ 13 h 14"/>
                    <a:gd name="T20" fmla="*/ 16 w 26"/>
                    <a:gd name="T21" fmla="*/ 13 h 14"/>
                    <a:gd name="T22" fmla="*/ 20 w 26"/>
                    <a:gd name="T23" fmla="*/ 12 h 14"/>
                    <a:gd name="T24" fmla="*/ 21 w 26"/>
                    <a:gd name="T25" fmla="*/ 12 h 14"/>
                    <a:gd name="T26" fmla="*/ 21 w 26"/>
                    <a:gd name="T27" fmla="*/ 11 h 14"/>
                    <a:gd name="T28" fmla="*/ 22 w 26"/>
                    <a:gd name="T29" fmla="*/ 11 h 14"/>
                    <a:gd name="T30" fmla="*/ 23 w 26"/>
                    <a:gd name="T31" fmla="*/ 10 h 14"/>
                    <a:gd name="T32" fmla="*/ 24 w 26"/>
                    <a:gd name="T33" fmla="*/ 10 h 14"/>
                    <a:gd name="T34" fmla="*/ 24 w 26"/>
                    <a:gd name="T35" fmla="*/ 8 h 14"/>
                    <a:gd name="T36" fmla="*/ 24 w 26"/>
                    <a:gd name="T37" fmla="*/ 8 h 14"/>
                    <a:gd name="T38" fmla="*/ 25 w 26"/>
                    <a:gd name="T39" fmla="*/ 7 h 14"/>
                    <a:gd name="T40" fmla="*/ 25 w 26"/>
                    <a:gd name="T41" fmla="*/ 6 h 14"/>
                    <a:gd name="T42" fmla="*/ 24 w 26"/>
                    <a:gd name="T43" fmla="*/ 6 h 14"/>
                    <a:gd name="T44" fmla="*/ 24 w 26"/>
                    <a:gd name="T45" fmla="*/ 5 h 14"/>
                    <a:gd name="T46" fmla="*/ 24 w 26"/>
                    <a:gd name="T47" fmla="*/ 5 h 14"/>
                    <a:gd name="T48" fmla="*/ 23 w 26"/>
                    <a:gd name="T49" fmla="*/ 5 h 14"/>
                    <a:gd name="T50" fmla="*/ 23 w 26"/>
                    <a:gd name="T51" fmla="*/ 6 h 14"/>
                    <a:gd name="T52" fmla="*/ 22 w 26"/>
                    <a:gd name="T53" fmla="*/ 6 h 14"/>
                    <a:gd name="T54" fmla="*/ 22 w 26"/>
                    <a:gd name="T55" fmla="*/ 6 h 14"/>
                    <a:gd name="T56" fmla="*/ 21 w 26"/>
                    <a:gd name="T57" fmla="*/ 7 h 14"/>
                    <a:gd name="T58" fmla="*/ 21 w 26"/>
                    <a:gd name="T59" fmla="*/ 7 h 14"/>
                    <a:gd name="T60" fmla="*/ 21 w 26"/>
                    <a:gd name="T61" fmla="*/ 8 h 14"/>
                    <a:gd name="T62" fmla="*/ 21 w 26"/>
                    <a:gd name="T63" fmla="*/ 8 h 14"/>
                    <a:gd name="T64" fmla="*/ 21 w 26"/>
                    <a:gd name="T65" fmla="*/ 8 h 14"/>
                    <a:gd name="T66" fmla="*/ 21 w 26"/>
                    <a:gd name="T67" fmla="*/ 9 h 14"/>
                    <a:gd name="T68" fmla="*/ 21 w 26"/>
                    <a:gd name="T69" fmla="*/ 10 h 14"/>
                    <a:gd name="T70" fmla="*/ 16 w 26"/>
                    <a:gd name="T71" fmla="*/ 11 h 14"/>
                    <a:gd name="T72" fmla="*/ 17 w 26"/>
                    <a:gd name="T73" fmla="*/ 11 h 14"/>
                    <a:gd name="T74" fmla="*/ 14 w 26"/>
                    <a:gd name="T75" fmla="*/ 10 h 14"/>
                    <a:gd name="T76" fmla="*/ 12 w 26"/>
                    <a:gd name="T77" fmla="*/ 9 h 14"/>
                    <a:gd name="T78" fmla="*/ 11 w 26"/>
                    <a:gd name="T79" fmla="*/ 8 h 14"/>
                    <a:gd name="T80" fmla="*/ 9 w 26"/>
                    <a:gd name="T81" fmla="*/ 7 h 14"/>
                    <a:gd name="T82" fmla="*/ 7 w 26"/>
                    <a:gd name="T83" fmla="*/ 6 h 14"/>
                    <a:gd name="T84" fmla="*/ 6 w 26"/>
                    <a:gd name="T85" fmla="*/ 5 h 14"/>
                    <a:gd name="T86" fmla="*/ 5 w 26"/>
                    <a:gd name="T87" fmla="*/ 4 h 14"/>
                    <a:gd name="T88" fmla="*/ 4 w 26"/>
                    <a:gd name="T89" fmla="*/ 2 h 14"/>
                    <a:gd name="T90" fmla="*/ 3 w 26"/>
                    <a:gd name="T91" fmla="*/ 1 h 14"/>
                    <a:gd name="T92" fmla="*/ 3 w 26"/>
                    <a:gd name="T93" fmla="*/ 0 h 14"/>
                    <a:gd name="T94" fmla="*/ 2 w 26"/>
                    <a:gd name="T95" fmla="*/ 0 h 14"/>
                    <a:gd name="T96" fmla="*/ 1 w 26"/>
                    <a:gd name="T97" fmla="*/ 0 h 14"/>
                    <a:gd name="T98" fmla="*/ 1 w 26"/>
                    <a:gd name="T99" fmla="*/ 0 h 14"/>
                    <a:gd name="T100" fmla="*/ 1 w 26"/>
                    <a:gd name="T101" fmla="*/ 1 h 14"/>
                    <a:gd name="T102" fmla="*/ 0 w 26"/>
                    <a:gd name="T103" fmla="*/ 1 h 14"/>
                    <a:gd name="T104" fmla="*/ 0 w 26"/>
                    <a:gd name="T105" fmla="*/ 1 h 14"/>
                    <a:gd name="T106" fmla="*/ 0 w 26"/>
                    <a:gd name="T107" fmla="*/ 2 h 14"/>
                    <a:gd name="T108" fmla="*/ 1 w 26"/>
                    <a:gd name="T109" fmla="*/ 2 h 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
                    <a:gd name="T166" fmla="*/ 0 h 14"/>
                    <a:gd name="T167" fmla="*/ 26 w 26"/>
                    <a:gd name="T168" fmla="*/ 14 h 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 h="14">
                      <a:moveTo>
                        <a:pt x="1" y="2"/>
                      </a:moveTo>
                      <a:lnTo>
                        <a:pt x="1" y="3"/>
                      </a:lnTo>
                      <a:lnTo>
                        <a:pt x="2" y="5"/>
                      </a:lnTo>
                      <a:lnTo>
                        <a:pt x="3" y="6"/>
                      </a:lnTo>
                      <a:lnTo>
                        <a:pt x="4" y="7"/>
                      </a:lnTo>
                      <a:lnTo>
                        <a:pt x="6" y="8"/>
                      </a:lnTo>
                      <a:lnTo>
                        <a:pt x="7" y="9"/>
                      </a:lnTo>
                      <a:lnTo>
                        <a:pt x="9" y="10"/>
                      </a:lnTo>
                      <a:lnTo>
                        <a:pt x="11" y="11"/>
                      </a:lnTo>
                      <a:lnTo>
                        <a:pt x="16" y="13"/>
                      </a:lnTo>
                      <a:lnTo>
                        <a:pt x="20" y="12"/>
                      </a:lnTo>
                      <a:lnTo>
                        <a:pt x="21" y="12"/>
                      </a:lnTo>
                      <a:lnTo>
                        <a:pt x="21" y="11"/>
                      </a:lnTo>
                      <a:lnTo>
                        <a:pt x="22" y="11"/>
                      </a:lnTo>
                      <a:lnTo>
                        <a:pt x="23" y="10"/>
                      </a:lnTo>
                      <a:lnTo>
                        <a:pt x="24" y="10"/>
                      </a:lnTo>
                      <a:lnTo>
                        <a:pt x="24" y="8"/>
                      </a:lnTo>
                      <a:lnTo>
                        <a:pt x="25" y="7"/>
                      </a:lnTo>
                      <a:lnTo>
                        <a:pt x="25" y="6"/>
                      </a:lnTo>
                      <a:lnTo>
                        <a:pt x="24" y="6"/>
                      </a:lnTo>
                      <a:lnTo>
                        <a:pt x="24" y="5"/>
                      </a:lnTo>
                      <a:lnTo>
                        <a:pt x="23" y="5"/>
                      </a:lnTo>
                      <a:lnTo>
                        <a:pt x="23" y="6"/>
                      </a:lnTo>
                      <a:lnTo>
                        <a:pt x="22" y="6"/>
                      </a:lnTo>
                      <a:lnTo>
                        <a:pt x="21" y="7"/>
                      </a:lnTo>
                      <a:lnTo>
                        <a:pt x="21" y="8"/>
                      </a:lnTo>
                      <a:lnTo>
                        <a:pt x="21" y="9"/>
                      </a:lnTo>
                      <a:lnTo>
                        <a:pt x="21" y="10"/>
                      </a:lnTo>
                      <a:lnTo>
                        <a:pt x="16" y="11"/>
                      </a:lnTo>
                      <a:lnTo>
                        <a:pt x="17" y="11"/>
                      </a:lnTo>
                      <a:lnTo>
                        <a:pt x="14" y="10"/>
                      </a:lnTo>
                      <a:lnTo>
                        <a:pt x="12" y="9"/>
                      </a:lnTo>
                      <a:lnTo>
                        <a:pt x="11" y="8"/>
                      </a:lnTo>
                      <a:lnTo>
                        <a:pt x="9" y="7"/>
                      </a:lnTo>
                      <a:lnTo>
                        <a:pt x="7" y="6"/>
                      </a:lnTo>
                      <a:lnTo>
                        <a:pt x="6" y="5"/>
                      </a:lnTo>
                      <a:lnTo>
                        <a:pt x="5" y="4"/>
                      </a:lnTo>
                      <a:lnTo>
                        <a:pt x="4" y="2"/>
                      </a:lnTo>
                      <a:lnTo>
                        <a:pt x="3" y="1"/>
                      </a:lnTo>
                      <a:lnTo>
                        <a:pt x="3" y="0"/>
                      </a:lnTo>
                      <a:lnTo>
                        <a:pt x="2" y="0"/>
                      </a:lnTo>
                      <a:lnTo>
                        <a:pt x="1" y="0"/>
                      </a:lnTo>
                      <a:lnTo>
                        <a:pt x="1" y="1"/>
                      </a:lnTo>
                      <a:lnTo>
                        <a:pt x="0" y="1"/>
                      </a:lnTo>
                      <a:lnTo>
                        <a:pt x="0" y="2"/>
                      </a:lnTo>
                      <a:lnTo>
                        <a:pt x="1" y="2"/>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33" name="Freeform 266"/>
                <p:cNvSpPr>
                  <a:spLocks/>
                </p:cNvSpPr>
                <p:nvPr/>
              </p:nvSpPr>
              <p:spPr bwMode="auto">
                <a:xfrm>
                  <a:off x="645" y="2962"/>
                  <a:ext cx="70" cy="151"/>
                </a:xfrm>
                <a:custGeom>
                  <a:avLst/>
                  <a:gdLst>
                    <a:gd name="T0" fmla="*/ 3 w 70"/>
                    <a:gd name="T1" fmla="*/ 149 h 151"/>
                    <a:gd name="T2" fmla="*/ 8 w 70"/>
                    <a:gd name="T3" fmla="*/ 142 h 151"/>
                    <a:gd name="T4" fmla="*/ 12 w 70"/>
                    <a:gd name="T5" fmla="*/ 134 h 151"/>
                    <a:gd name="T6" fmla="*/ 17 w 70"/>
                    <a:gd name="T7" fmla="*/ 127 h 151"/>
                    <a:gd name="T8" fmla="*/ 21 w 70"/>
                    <a:gd name="T9" fmla="*/ 118 h 151"/>
                    <a:gd name="T10" fmla="*/ 24 w 70"/>
                    <a:gd name="T11" fmla="*/ 110 h 151"/>
                    <a:gd name="T12" fmla="*/ 27 w 70"/>
                    <a:gd name="T13" fmla="*/ 101 h 151"/>
                    <a:gd name="T14" fmla="*/ 29 w 70"/>
                    <a:gd name="T15" fmla="*/ 92 h 151"/>
                    <a:gd name="T16" fmla="*/ 29 w 70"/>
                    <a:gd name="T17" fmla="*/ 82 h 151"/>
                    <a:gd name="T18" fmla="*/ 29 w 70"/>
                    <a:gd name="T19" fmla="*/ 75 h 151"/>
                    <a:gd name="T20" fmla="*/ 31 w 70"/>
                    <a:gd name="T21" fmla="*/ 68 h 151"/>
                    <a:gd name="T22" fmla="*/ 33 w 70"/>
                    <a:gd name="T23" fmla="*/ 63 h 151"/>
                    <a:gd name="T24" fmla="*/ 37 w 70"/>
                    <a:gd name="T25" fmla="*/ 57 h 151"/>
                    <a:gd name="T26" fmla="*/ 40 w 70"/>
                    <a:gd name="T27" fmla="*/ 52 h 151"/>
                    <a:gd name="T28" fmla="*/ 45 w 70"/>
                    <a:gd name="T29" fmla="*/ 47 h 151"/>
                    <a:gd name="T30" fmla="*/ 49 w 70"/>
                    <a:gd name="T31" fmla="*/ 41 h 151"/>
                    <a:gd name="T32" fmla="*/ 53 w 70"/>
                    <a:gd name="T33" fmla="*/ 37 h 151"/>
                    <a:gd name="T34" fmla="*/ 56 w 70"/>
                    <a:gd name="T35" fmla="*/ 33 h 151"/>
                    <a:gd name="T36" fmla="*/ 59 w 70"/>
                    <a:gd name="T37" fmla="*/ 29 h 151"/>
                    <a:gd name="T38" fmla="*/ 61 w 70"/>
                    <a:gd name="T39" fmla="*/ 24 h 151"/>
                    <a:gd name="T40" fmla="*/ 63 w 70"/>
                    <a:gd name="T41" fmla="*/ 21 h 151"/>
                    <a:gd name="T42" fmla="*/ 65 w 70"/>
                    <a:gd name="T43" fmla="*/ 16 h 151"/>
                    <a:gd name="T44" fmla="*/ 66 w 70"/>
                    <a:gd name="T45" fmla="*/ 12 h 151"/>
                    <a:gd name="T46" fmla="*/ 67 w 70"/>
                    <a:gd name="T47" fmla="*/ 8 h 151"/>
                    <a:gd name="T48" fmla="*/ 69 w 70"/>
                    <a:gd name="T49" fmla="*/ 3 h 151"/>
                    <a:gd name="T50" fmla="*/ 69 w 70"/>
                    <a:gd name="T51" fmla="*/ 2 h 151"/>
                    <a:gd name="T52" fmla="*/ 69 w 70"/>
                    <a:gd name="T53" fmla="*/ 1 h 151"/>
                    <a:gd name="T54" fmla="*/ 68 w 70"/>
                    <a:gd name="T55" fmla="*/ 1 h 151"/>
                    <a:gd name="T56" fmla="*/ 68 w 70"/>
                    <a:gd name="T57" fmla="*/ 0 h 151"/>
                    <a:gd name="T58" fmla="*/ 67 w 70"/>
                    <a:gd name="T59" fmla="*/ 0 h 151"/>
                    <a:gd name="T60" fmla="*/ 66 w 70"/>
                    <a:gd name="T61" fmla="*/ 0 h 151"/>
                    <a:gd name="T62" fmla="*/ 66 w 70"/>
                    <a:gd name="T63" fmla="*/ 1 h 151"/>
                    <a:gd name="T64" fmla="*/ 64 w 70"/>
                    <a:gd name="T65" fmla="*/ 6 h 151"/>
                    <a:gd name="T66" fmla="*/ 63 w 70"/>
                    <a:gd name="T67" fmla="*/ 10 h 151"/>
                    <a:gd name="T68" fmla="*/ 61 w 70"/>
                    <a:gd name="T69" fmla="*/ 14 h 151"/>
                    <a:gd name="T70" fmla="*/ 60 w 70"/>
                    <a:gd name="T71" fmla="*/ 19 h 151"/>
                    <a:gd name="T72" fmla="*/ 58 w 70"/>
                    <a:gd name="T73" fmla="*/ 23 h 151"/>
                    <a:gd name="T74" fmla="*/ 56 w 70"/>
                    <a:gd name="T75" fmla="*/ 26 h 151"/>
                    <a:gd name="T76" fmla="*/ 53 w 70"/>
                    <a:gd name="T77" fmla="*/ 30 h 151"/>
                    <a:gd name="T78" fmla="*/ 51 w 70"/>
                    <a:gd name="T79" fmla="*/ 34 h 151"/>
                    <a:gd name="T80" fmla="*/ 44 w 70"/>
                    <a:gd name="T81" fmla="*/ 40 h 151"/>
                    <a:gd name="T82" fmla="*/ 38 w 70"/>
                    <a:gd name="T83" fmla="*/ 49 h 151"/>
                    <a:gd name="T84" fmla="*/ 33 w 70"/>
                    <a:gd name="T85" fmla="*/ 56 h 151"/>
                    <a:gd name="T86" fmla="*/ 30 w 70"/>
                    <a:gd name="T87" fmla="*/ 66 h 151"/>
                    <a:gd name="T88" fmla="*/ 26 w 70"/>
                    <a:gd name="T89" fmla="*/ 74 h 151"/>
                    <a:gd name="T90" fmla="*/ 24 w 70"/>
                    <a:gd name="T91" fmla="*/ 83 h 151"/>
                    <a:gd name="T92" fmla="*/ 24 w 70"/>
                    <a:gd name="T93" fmla="*/ 93 h 151"/>
                    <a:gd name="T94" fmla="*/ 24 w 70"/>
                    <a:gd name="T95" fmla="*/ 103 h 151"/>
                    <a:gd name="T96" fmla="*/ 22 w 70"/>
                    <a:gd name="T97" fmla="*/ 110 h 151"/>
                    <a:gd name="T98" fmla="*/ 19 w 70"/>
                    <a:gd name="T99" fmla="*/ 115 h 151"/>
                    <a:gd name="T100" fmla="*/ 17 w 70"/>
                    <a:gd name="T101" fmla="*/ 121 h 151"/>
                    <a:gd name="T102" fmla="*/ 13 w 70"/>
                    <a:gd name="T103" fmla="*/ 127 h 151"/>
                    <a:gd name="T104" fmla="*/ 10 w 70"/>
                    <a:gd name="T105" fmla="*/ 131 h 151"/>
                    <a:gd name="T106" fmla="*/ 6 w 70"/>
                    <a:gd name="T107" fmla="*/ 137 h 151"/>
                    <a:gd name="T108" fmla="*/ 3 w 70"/>
                    <a:gd name="T109" fmla="*/ 142 h 151"/>
                    <a:gd name="T110" fmla="*/ 0 w 70"/>
                    <a:gd name="T111" fmla="*/ 147 h 151"/>
                    <a:gd name="T112" fmla="*/ 0 w 70"/>
                    <a:gd name="T113" fmla="*/ 148 h 151"/>
                    <a:gd name="T114" fmla="*/ 0 w 70"/>
                    <a:gd name="T115" fmla="*/ 149 h 151"/>
                    <a:gd name="T116" fmla="*/ 0 w 70"/>
                    <a:gd name="T117" fmla="*/ 150 h 151"/>
                    <a:gd name="T118" fmla="*/ 1 w 70"/>
                    <a:gd name="T119" fmla="*/ 150 h 151"/>
                    <a:gd name="T120" fmla="*/ 2 w 70"/>
                    <a:gd name="T121" fmla="*/ 150 h 151"/>
                    <a:gd name="T122" fmla="*/ 3 w 70"/>
                    <a:gd name="T123" fmla="*/ 150 h 151"/>
                    <a:gd name="T124" fmla="*/ 3 w 70"/>
                    <a:gd name="T125" fmla="*/ 149 h 1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
                    <a:gd name="T190" fmla="*/ 0 h 151"/>
                    <a:gd name="T191" fmla="*/ 70 w 70"/>
                    <a:gd name="T192" fmla="*/ 151 h 15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 h="151">
                      <a:moveTo>
                        <a:pt x="3" y="149"/>
                      </a:moveTo>
                      <a:lnTo>
                        <a:pt x="8" y="142"/>
                      </a:lnTo>
                      <a:lnTo>
                        <a:pt x="12" y="134"/>
                      </a:lnTo>
                      <a:lnTo>
                        <a:pt x="17" y="127"/>
                      </a:lnTo>
                      <a:lnTo>
                        <a:pt x="21" y="118"/>
                      </a:lnTo>
                      <a:lnTo>
                        <a:pt x="24" y="110"/>
                      </a:lnTo>
                      <a:lnTo>
                        <a:pt x="27" y="101"/>
                      </a:lnTo>
                      <a:lnTo>
                        <a:pt x="29" y="92"/>
                      </a:lnTo>
                      <a:lnTo>
                        <a:pt x="29" y="82"/>
                      </a:lnTo>
                      <a:lnTo>
                        <a:pt x="29" y="75"/>
                      </a:lnTo>
                      <a:lnTo>
                        <a:pt x="31" y="68"/>
                      </a:lnTo>
                      <a:lnTo>
                        <a:pt x="33" y="63"/>
                      </a:lnTo>
                      <a:lnTo>
                        <a:pt x="37" y="57"/>
                      </a:lnTo>
                      <a:lnTo>
                        <a:pt x="40" y="52"/>
                      </a:lnTo>
                      <a:lnTo>
                        <a:pt x="45" y="47"/>
                      </a:lnTo>
                      <a:lnTo>
                        <a:pt x="49" y="41"/>
                      </a:lnTo>
                      <a:lnTo>
                        <a:pt x="53" y="37"/>
                      </a:lnTo>
                      <a:lnTo>
                        <a:pt x="56" y="33"/>
                      </a:lnTo>
                      <a:lnTo>
                        <a:pt x="59" y="29"/>
                      </a:lnTo>
                      <a:lnTo>
                        <a:pt x="61" y="24"/>
                      </a:lnTo>
                      <a:lnTo>
                        <a:pt x="63" y="21"/>
                      </a:lnTo>
                      <a:lnTo>
                        <a:pt x="65" y="16"/>
                      </a:lnTo>
                      <a:lnTo>
                        <a:pt x="66" y="12"/>
                      </a:lnTo>
                      <a:lnTo>
                        <a:pt x="67" y="8"/>
                      </a:lnTo>
                      <a:lnTo>
                        <a:pt x="69" y="3"/>
                      </a:lnTo>
                      <a:lnTo>
                        <a:pt x="69" y="2"/>
                      </a:lnTo>
                      <a:lnTo>
                        <a:pt x="69" y="1"/>
                      </a:lnTo>
                      <a:lnTo>
                        <a:pt x="68" y="1"/>
                      </a:lnTo>
                      <a:lnTo>
                        <a:pt x="68" y="0"/>
                      </a:lnTo>
                      <a:lnTo>
                        <a:pt x="67" y="0"/>
                      </a:lnTo>
                      <a:lnTo>
                        <a:pt x="66" y="0"/>
                      </a:lnTo>
                      <a:lnTo>
                        <a:pt x="66" y="1"/>
                      </a:lnTo>
                      <a:lnTo>
                        <a:pt x="64" y="6"/>
                      </a:lnTo>
                      <a:lnTo>
                        <a:pt x="63" y="10"/>
                      </a:lnTo>
                      <a:lnTo>
                        <a:pt x="61" y="14"/>
                      </a:lnTo>
                      <a:lnTo>
                        <a:pt x="60" y="19"/>
                      </a:lnTo>
                      <a:lnTo>
                        <a:pt x="58" y="23"/>
                      </a:lnTo>
                      <a:lnTo>
                        <a:pt x="56" y="26"/>
                      </a:lnTo>
                      <a:lnTo>
                        <a:pt x="53" y="30"/>
                      </a:lnTo>
                      <a:lnTo>
                        <a:pt x="51" y="34"/>
                      </a:lnTo>
                      <a:lnTo>
                        <a:pt x="44" y="40"/>
                      </a:lnTo>
                      <a:lnTo>
                        <a:pt x="38" y="49"/>
                      </a:lnTo>
                      <a:lnTo>
                        <a:pt x="33" y="56"/>
                      </a:lnTo>
                      <a:lnTo>
                        <a:pt x="30" y="66"/>
                      </a:lnTo>
                      <a:lnTo>
                        <a:pt x="26" y="74"/>
                      </a:lnTo>
                      <a:lnTo>
                        <a:pt x="24" y="83"/>
                      </a:lnTo>
                      <a:lnTo>
                        <a:pt x="24" y="93"/>
                      </a:lnTo>
                      <a:lnTo>
                        <a:pt x="24" y="103"/>
                      </a:lnTo>
                      <a:lnTo>
                        <a:pt x="22" y="110"/>
                      </a:lnTo>
                      <a:lnTo>
                        <a:pt x="19" y="115"/>
                      </a:lnTo>
                      <a:lnTo>
                        <a:pt x="17" y="121"/>
                      </a:lnTo>
                      <a:lnTo>
                        <a:pt x="13" y="127"/>
                      </a:lnTo>
                      <a:lnTo>
                        <a:pt x="10" y="131"/>
                      </a:lnTo>
                      <a:lnTo>
                        <a:pt x="6" y="137"/>
                      </a:lnTo>
                      <a:lnTo>
                        <a:pt x="3" y="142"/>
                      </a:lnTo>
                      <a:lnTo>
                        <a:pt x="0" y="147"/>
                      </a:lnTo>
                      <a:lnTo>
                        <a:pt x="0" y="148"/>
                      </a:lnTo>
                      <a:lnTo>
                        <a:pt x="0" y="149"/>
                      </a:lnTo>
                      <a:lnTo>
                        <a:pt x="0" y="150"/>
                      </a:lnTo>
                      <a:lnTo>
                        <a:pt x="1" y="150"/>
                      </a:lnTo>
                      <a:lnTo>
                        <a:pt x="2" y="150"/>
                      </a:lnTo>
                      <a:lnTo>
                        <a:pt x="3" y="150"/>
                      </a:lnTo>
                      <a:lnTo>
                        <a:pt x="3" y="149"/>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34" name="Freeform 267"/>
                <p:cNvSpPr>
                  <a:spLocks/>
                </p:cNvSpPr>
                <p:nvPr/>
              </p:nvSpPr>
              <p:spPr bwMode="auto">
                <a:xfrm>
                  <a:off x="678" y="2991"/>
                  <a:ext cx="35" cy="23"/>
                </a:xfrm>
                <a:custGeom>
                  <a:avLst/>
                  <a:gdLst>
                    <a:gd name="T0" fmla="*/ 2 w 35"/>
                    <a:gd name="T1" fmla="*/ 22 h 23"/>
                    <a:gd name="T2" fmla="*/ 7 w 35"/>
                    <a:gd name="T3" fmla="*/ 22 h 23"/>
                    <a:gd name="T4" fmla="*/ 12 w 35"/>
                    <a:gd name="T5" fmla="*/ 21 h 23"/>
                    <a:gd name="T6" fmla="*/ 16 w 35"/>
                    <a:gd name="T7" fmla="*/ 19 h 23"/>
                    <a:gd name="T8" fmla="*/ 21 w 35"/>
                    <a:gd name="T9" fmla="*/ 17 h 23"/>
                    <a:gd name="T10" fmla="*/ 25 w 35"/>
                    <a:gd name="T11" fmla="*/ 14 h 23"/>
                    <a:gd name="T12" fmla="*/ 29 w 35"/>
                    <a:gd name="T13" fmla="*/ 10 h 23"/>
                    <a:gd name="T14" fmla="*/ 32 w 35"/>
                    <a:gd name="T15" fmla="*/ 7 h 23"/>
                    <a:gd name="T16" fmla="*/ 34 w 35"/>
                    <a:gd name="T17" fmla="*/ 2 h 23"/>
                    <a:gd name="T18" fmla="*/ 34 w 35"/>
                    <a:gd name="T19" fmla="*/ 1 h 23"/>
                    <a:gd name="T20" fmla="*/ 34 w 35"/>
                    <a:gd name="T21" fmla="*/ 1 h 23"/>
                    <a:gd name="T22" fmla="*/ 33 w 35"/>
                    <a:gd name="T23" fmla="*/ 1 h 23"/>
                    <a:gd name="T24" fmla="*/ 33 w 35"/>
                    <a:gd name="T25" fmla="*/ 0 h 23"/>
                    <a:gd name="T26" fmla="*/ 32 w 35"/>
                    <a:gd name="T27" fmla="*/ 0 h 23"/>
                    <a:gd name="T28" fmla="*/ 32 w 35"/>
                    <a:gd name="T29" fmla="*/ 0 h 23"/>
                    <a:gd name="T30" fmla="*/ 32 w 35"/>
                    <a:gd name="T31" fmla="*/ 1 h 23"/>
                    <a:gd name="T32" fmla="*/ 31 w 35"/>
                    <a:gd name="T33" fmla="*/ 1 h 23"/>
                    <a:gd name="T34" fmla="*/ 29 w 35"/>
                    <a:gd name="T35" fmla="*/ 5 h 23"/>
                    <a:gd name="T36" fmla="*/ 26 w 35"/>
                    <a:gd name="T37" fmla="*/ 9 h 23"/>
                    <a:gd name="T38" fmla="*/ 23 w 35"/>
                    <a:gd name="T39" fmla="*/ 12 h 23"/>
                    <a:gd name="T40" fmla="*/ 19 w 35"/>
                    <a:gd name="T41" fmla="*/ 14 h 23"/>
                    <a:gd name="T42" fmla="*/ 15 w 35"/>
                    <a:gd name="T43" fmla="*/ 17 h 23"/>
                    <a:gd name="T44" fmla="*/ 11 w 35"/>
                    <a:gd name="T45" fmla="*/ 18 h 23"/>
                    <a:gd name="T46" fmla="*/ 6 w 35"/>
                    <a:gd name="T47" fmla="*/ 19 h 23"/>
                    <a:gd name="T48" fmla="*/ 2 w 35"/>
                    <a:gd name="T49" fmla="*/ 19 h 23"/>
                    <a:gd name="T50" fmla="*/ 1 w 35"/>
                    <a:gd name="T51" fmla="*/ 19 h 23"/>
                    <a:gd name="T52" fmla="*/ 0 w 35"/>
                    <a:gd name="T53" fmla="*/ 19 h 23"/>
                    <a:gd name="T54" fmla="*/ 0 w 35"/>
                    <a:gd name="T55" fmla="*/ 20 h 23"/>
                    <a:gd name="T56" fmla="*/ 0 w 35"/>
                    <a:gd name="T57" fmla="*/ 21 h 23"/>
                    <a:gd name="T58" fmla="*/ 0 w 35"/>
                    <a:gd name="T59" fmla="*/ 21 h 23"/>
                    <a:gd name="T60" fmla="*/ 1 w 35"/>
                    <a:gd name="T61" fmla="*/ 21 h 23"/>
                    <a:gd name="T62" fmla="*/ 1 w 35"/>
                    <a:gd name="T63" fmla="*/ 22 h 23"/>
                    <a:gd name="T64" fmla="*/ 2 w 35"/>
                    <a:gd name="T65" fmla="*/ 22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23"/>
                    <a:gd name="T101" fmla="*/ 35 w 35"/>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23">
                      <a:moveTo>
                        <a:pt x="2" y="22"/>
                      </a:moveTo>
                      <a:lnTo>
                        <a:pt x="7" y="22"/>
                      </a:lnTo>
                      <a:lnTo>
                        <a:pt x="12" y="21"/>
                      </a:lnTo>
                      <a:lnTo>
                        <a:pt x="16" y="19"/>
                      </a:lnTo>
                      <a:lnTo>
                        <a:pt x="21" y="17"/>
                      </a:lnTo>
                      <a:lnTo>
                        <a:pt x="25" y="14"/>
                      </a:lnTo>
                      <a:lnTo>
                        <a:pt x="29" y="10"/>
                      </a:lnTo>
                      <a:lnTo>
                        <a:pt x="32" y="7"/>
                      </a:lnTo>
                      <a:lnTo>
                        <a:pt x="34" y="2"/>
                      </a:lnTo>
                      <a:lnTo>
                        <a:pt x="34" y="1"/>
                      </a:lnTo>
                      <a:lnTo>
                        <a:pt x="33" y="1"/>
                      </a:lnTo>
                      <a:lnTo>
                        <a:pt x="33" y="0"/>
                      </a:lnTo>
                      <a:lnTo>
                        <a:pt x="32" y="0"/>
                      </a:lnTo>
                      <a:lnTo>
                        <a:pt x="32" y="1"/>
                      </a:lnTo>
                      <a:lnTo>
                        <a:pt x="31" y="1"/>
                      </a:lnTo>
                      <a:lnTo>
                        <a:pt x="29" y="5"/>
                      </a:lnTo>
                      <a:lnTo>
                        <a:pt x="26" y="9"/>
                      </a:lnTo>
                      <a:lnTo>
                        <a:pt x="23" y="12"/>
                      </a:lnTo>
                      <a:lnTo>
                        <a:pt x="19" y="14"/>
                      </a:lnTo>
                      <a:lnTo>
                        <a:pt x="15" y="17"/>
                      </a:lnTo>
                      <a:lnTo>
                        <a:pt x="11" y="18"/>
                      </a:lnTo>
                      <a:lnTo>
                        <a:pt x="6" y="19"/>
                      </a:lnTo>
                      <a:lnTo>
                        <a:pt x="2" y="19"/>
                      </a:lnTo>
                      <a:lnTo>
                        <a:pt x="1" y="19"/>
                      </a:lnTo>
                      <a:lnTo>
                        <a:pt x="0" y="19"/>
                      </a:lnTo>
                      <a:lnTo>
                        <a:pt x="0" y="20"/>
                      </a:lnTo>
                      <a:lnTo>
                        <a:pt x="0" y="21"/>
                      </a:lnTo>
                      <a:lnTo>
                        <a:pt x="1" y="21"/>
                      </a:lnTo>
                      <a:lnTo>
                        <a:pt x="1" y="22"/>
                      </a:lnTo>
                      <a:lnTo>
                        <a:pt x="2" y="22"/>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35" name="Freeform 268"/>
                <p:cNvSpPr>
                  <a:spLocks/>
                </p:cNvSpPr>
                <p:nvPr/>
              </p:nvSpPr>
              <p:spPr bwMode="auto">
                <a:xfrm>
                  <a:off x="704" y="3107"/>
                  <a:ext cx="43" cy="29"/>
                </a:xfrm>
                <a:custGeom>
                  <a:avLst/>
                  <a:gdLst>
                    <a:gd name="T0" fmla="*/ 4 w 43"/>
                    <a:gd name="T1" fmla="*/ 27 h 29"/>
                    <a:gd name="T2" fmla="*/ 4 w 43"/>
                    <a:gd name="T3" fmla="*/ 25 h 29"/>
                    <a:gd name="T4" fmla="*/ 4 w 43"/>
                    <a:gd name="T5" fmla="*/ 24 h 29"/>
                    <a:gd name="T6" fmla="*/ 4 w 43"/>
                    <a:gd name="T7" fmla="*/ 23 h 29"/>
                    <a:gd name="T8" fmla="*/ 4 w 43"/>
                    <a:gd name="T9" fmla="*/ 22 h 29"/>
                    <a:gd name="T10" fmla="*/ 5 w 43"/>
                    <a:gd name="T11" fmla="*/ 21 h 29"/>
                    <a:gd name="T12" fmla="*/ 5 w 43"/>
                    <a:gd name="T13" fmla="*/ 20 h 29"/>
                    <a:gd name="T14" fmla="*/ 6 w 43"/>
                    <a:gd name="T15" fmla="*/ 19 h 29"/>
                    <a:gd name="T16" fmla="*/ 6 w 43"/>
                    <a:gd name="T17" fmla="*/ 18 h 29"/>
                    <a:gd name="T18" fmla="*/ 7 w 43"/>
                    <a:gd name="T19" fmla="*/ 16 h 29"/>
                    <a:gd name="T20" fmla="*/ 6 w 43"/>
                    <a:gd name="T21" fmla="*/ 17 h 29"/>
                    <a:gd name="T22" fmla="*/ 8 w 43"/>
                    <a:gd name="T23" fmla="*/ 15 h 29"/>
                    <a:gd name="T24" fmla="*/ 13 w 43"/>
                    <a:gd name="T25" fmla="*/ 15 h 29"/>
                    <a:gd name="T26" fmla="*/ 18 w 43"/>
                    <a:gd name="T27" fmla="*/ 15 h 29"/>
                    <a:gd name="T28" fmla="*/ 22 w 43"/>
                    <a:gd name="T29" fmla="*/ 14 h 29"/>
                    <a:gd name="T30" fmla="*/ 26 w 43"/>
                    <a:gd name="T31" fmla="*/ 13 h 29"/>
                    <a:gd name="T32" fmla="*/ 30 w 43"/>
                    <a:gd name="T33" fmla="*/ 10 h 29"/>
                    <a:gd name="T34" fmla="*/ 34 w 43"/>
                    <a:gd name="T35" fmla="*/ 8 h 29"/>
                    <a:gd name="T36" fmla="*/ 38 w 43"/>
                    <a:gd name="T37" fmla="*/ 6 h 29"/>
                    <a:gd name="T38" fmla="*/ 41 w 43"/>
                    <a:gd name="T39" fmla="*/ 3 h 29"/>
                    <a:gd name="T40" fmla="*/ 41 w 43"/>
                    <a:gd name="T41" fmla="*/ 2 h 29"/>
                    <a:gd name="T42" fmla="*/ 42 w 43"/>
                    <a:gd name="T43" fmla="*/ 2 h 29"/>
                    <a:gd name="T44" fmla="*/ 42 w 43"/>
                    <a:gd name="T45" fmla="*/ 1 h 29"/>
                    <a:gd name="T46" fmla="*/ 41 w 43"/>
                    <a:gd name="T47" fmla="*/ 1 h 29"/>
                    <a:gd name="T48" fmla="*/ 40 w 43"/>
                    <a:gd name="T49" fmla="*/ 0 h 29"/>
                    <a:gd name="T50" fmla="*/ 40 w 43"/>
                    <a:gd name="T51" fmla="*/ 0 h 29"/>
                    <a:gd name="T52" fmla="*/ 39 w 43"/>
                    <a:gd name="T53" fmla="*/ 1 h 29"/>
                    <a:gd name="T54" fmla="*/ 36 w 43"/>
                    <a:gd name="T55" fmla="*/ 3 h 29"/>
                    <a:gd name="T56" fmla="*/ 32 w 43"/>
                    <a:gd name="T57" fmla="*/ 5 h 29"/>
                    <a:gd name="T58" fmla="*/ 29 w 43"/>
                    <a:gd name="T59" fmla="*/ 7 h 29"/>
                    <a:gd name="T60" fmla="*/ 25 w 43"/>
                    <a:gd name="T61" fmla="*/ 10 h 29"/>
                    <a:gd name="T62" fmla="*/ 22 w 43"/>
                    <a:gd name="T63" fmla="*/ 11 h 29"/>
                    <a:gd name="T64" fmla="*/ 18 w 43"/>
                    <a:gd name="T65" fmla="*/ 13 h 29"/>
                    <a:gd name="T66" fmla="*/ 14 w 43"/>
                    <a:gd name="T67" fmla="*/ 13 h 29"/>
                    <a:gd name="T68" fmla="*/ 10 w 43"/>
                    <a:gd name="T69" fmla="*/ 13 h 29"/>
                    <a:gd name="T70" fmla="*/ 5 w 43"/>
                    <a:gd name="T71" fmla="*/ 14 h 29"/>
                    <a:gd name="T72" fmla="*/ 5 w 43"/>
                    <a:gd name="T73" fmla="*/ 15 h 29"/>
                    <a:gd name="T74" fmla="*/ 4 w 43"/>
                    <a:gd name="T75" fmla="*/ 15 h 29"/>
                    <a:gd name="T76" fmla="*/ 2 w 43"/>
                    <a:gd name="T77" fmla="*/ 18 h 29"/>
                    <a:gd name="T78" fmla="*/ 2 w 43"/>
                    <a:gd name="T79" fmla="*/ 20 h 29"/>
                    <a:gd name="T80" fmla="*/ 2 w 43"/>
                    <a:gd name="T81" fmla="*/ 21 h 29"/>
                    <a:gd name="T82" fmla="*/ 2 w 43"/>
                    <a:gd name="T83" fmla="*/ 21 h 29"/>
                    <a:gd name="T84" fmla="*/ 2 w 43"/>
                    <a:gd name="T85" fmla="*/ 22 h 29"/>
                    <a:gd name="T86" fmla="*/ 1 w 43"/>
                    <a:gd name="T87" fmla="*/ 24 h 29"/>
                    <a:gd name="T88" fmla="*/ 1 w 43"/>
                    <a:gd name="T89" fmla="*/ 24 h 29"/>
                    <a:gd name="T90" fmla="*/ 1 w 43"/>
                    <a:gd name="T91" fmla="*/ 25 h 29"/>
                    <a:gd name="T92" fmla="*/ 1 w 43"/>
                    <a:gd name="T93" fmla="*/ 26 h 29"/>
                    <a:gd name="T94" fmla="*/ 0 w 43"/>
                    <a:gd name="T95" fmla="*/ 27 h 29"/>
                    <a:gd name="T96" fmla="*/ 1 w 43"/>
                    <a:gd name="T97" fmla="*/ 27 h 29"/>
                    <a:gd name="T98" fmla="*/ 1 w 43"/>
                    <a:gd name="T99" fmla="*/ 27 h 29"/>
                    <a:gd name="T100" fmla="*/ 2 w 43"/>
                    <a:gd name="T101" fmla="*/ 28 h 29"/>
                    <a:gd name="T102" fmla="*/ 2 w 43"/>
                    <a:gd name="T103" fmla="*/ 28 h 29"/>
                    <a:gd name="T104" fmla="*/ 3 w 43"/>
                    <a:gd name="T105" fmla="*/ 27 h 29"/>
                    <a:gd name="T106" fmla="*/ 3 w 43"/>
                    <a:gd name="T107" fmla="*/ 27 h 29"/>
                    <a:gd name="T108" fmla="*/ 4 w 43"/>
                    <a:gd name="T109" fmla="*/ 27 h 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
                    <a:gd name="T166" fmla="*/ 0 h 29"/>
                    <a:gd name="T167" fmla="*/ 43 w 43"/>
                    <a:gd name="T168" fmla="*/ 29 h 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 h="29">
                      <a:moveTo>
                        <a:pt x="4" y="27"/>
                      </a:moveTo>
                      <a:lnTo>
                        <a:pt x="4" y="25"/>
                      </a:lnTo>
                      <a:lnTo>
                        <a:pt x="4" y="24"/>
                      </a:lnTo>
                      <a:lnTo>
                        <a:pt x="4" y="23"/>
                      </a:lnTo>
                      <a:lnTo>
                        <a:pt x="4" y="22"/>
                      </a:lnTo>
                      <a:lnTo>
                        <a:pt x="5" y="21"/>
                      </a:lnTo>
                      <a:lnTo>
                        <a:pt x="5" y="20"/>
                      </a:lnTo>
                      <a:lnTo>
                        <a:pt x="6" y="19"/>
                      </a:lnTo>
                      <a:lnTo>
                        <a:pt x="6" y="18"/>
                      </a:lnTo>
                      <a:lnTo>
                        <a:pt x="7" y="16"/>
                      </a:lnTo>
                      <a:lnTo>
                        <a:pt x="6" y="17"/>
                      </a:lnTo>
                      <a:lnTo>
                        <a:pt x="8" y="15"/>
                      </a:lnTo>
                      <a:lnTo>
                        <a:pt x="13" y="15"/>
                      </a:lnTo>
                      <a:lnTo>
                        <a:pt x="18" y="15"/>
                      </a:lnTo>
                      <a:lnTo>
                        <a:pt x="22" y="14"/>
                      </a:lnTo>
                      <a:lnTo>
                        <a:pt x="26" y="13"/>
                      </a:lnTo>
                      <a:lnTo>
                        <a:pt x="30" y="10"/>
                      </a:lnTo>
                      <a:lnTo>
                        <a:pt x="34" y="8"/>
                      </a:lnTo>
                      <a:lnTo>
                        <a:pt x="38" y="6"/>
                      </a:lnTo>
                      <a:lnTo>
                        <a:pt x="41" y="3"/>
                      </a:lnTo>
                      <a:lnTo>
                        <a:pt x="41" y="2"/>
                      </a:lnTo>
                      <a:lnTo>
                        <a:pt x="42" y="2"/>
                      </a:lnTo>
                      <a:lnTo>
                        <a:pt x="42" y="1"/>
                      </a:lnTo>
                      <a:lnTo>
                        <a:pt x="41" y="1"/>
                      </a:lnTo>
                      <a:lnTo>
                        <a:pt x="40" y="0"/>
                      </a:lnTo>
                      <a:lnTo>
                        <a:pt x="39" y="1"/>
                      </a:lnTo>
                      <a:lnTo>
                        <a:pt x="36" y="3"/>
                      </a:lnTo>
                      <a:lnTo>
                        <a:pt x="32" y="5"/>
                      </a:lnTo>
                      <a:lnTo>
                        <a:pt x="29" y="7"/>
                      </a:lnTo>
                      <a:lnTo>
                        <a:pt x="25" y="10"/>
                      </a:lnTo>
                      <a:lnTo>
                        <a:pt x="22" y="11"/>
                      </a:lnTo>
                      <a:lnTo>
                        <a:pt x="18" y="13"/>
                      </a:lnTo>
                      <a:lnTo>
                        <a:pt x="14" y="13"/>
                      </a:lnTo>
                      <a:lnTo>
                        <a:pt x="10" y="13"/>
                      </a:lnTo>
                      <a:lnTo>
                        <a:pt x="5" y="14"/>
                      </a:lnTo>
                      <a:lnTo>
                        <a:pt x="5" y="15"/>
                      </a:lnTo>
                      <a:lnTo>
                        <a:pt x="4" y="15"/>
                      </a:lnTo>
                      <a:lnTo>
                        <a:pt x="2" y="18"/>
                      </a:lnTo>
                      <a:lnTo>
                        <a:pt x="2" y="20"/>
                      </a:lnTo>
                      <a:lnTo>
                        <a:pt x="2" y="21"/>
                      </a:lnTo>
                      <a:lnTo>
                        <a:pt x="2" y="22"/>
                      </a:lnTo>
                      <a:lnTo>
                        <a:pt x="1" y="24"/>
                      </a:lnTo>
                      <a:lnTo>
                        <a:pt x="1" y="25"/>
                      </a:lnTo>
                      <a:lnTo>
                        <a:pt x="1" y="26"/>
                      </a:lnTo>
                      <a:lnTo>
                        <a:pt x="0" y="27"/>
                      </a:lnTo>
                      <a:lnTo>
                        <a:pt x="1" y="27"/>
                      </a:lnTo>
                      <a:lnTo>
                        <a:pt x="2" y="28"/>
                      </a:lnTo>
                      <a:lnTo>
                        <a:pt x="3" y="27"/>
                      </a:lnTo>
                      <a:lnTo>
                        <a:pt x="4" y="27"/>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36" name="Freeform 269"/>
                <p:cNvSpPr>
                  <a:spLocks/>
                </p:cNvSpPr>
                <p:nvPr/>
              </p:nvSpPr>
              <p:spPr bwMode="auto">
                <a:xfrm>
                  <a:off x="695" y="3132"/>
                  <a:ext cx="52" cy="26"/>
                </a:xfrm>
                <a:custGeom>
                  <a:avLst/>
                  <a:gdLst>
                    <a:gd name="T0" fmla="*/ 3 w 52"/>
                    <a:gd name="T1" fmla="*/ 24 h 26"/>
                    <a:gd name="T2" fmla="*/ 4 w 52"/>
                    <a:gd name="T3" fmla="*/ 23 h 26"/>
                    <a:gd name="T4" fmla="*/ 5 w 52"/>
                    <a:gd name="T5" fmla="*/ 21 h 26"/>
                    <a:gd name="T6" fmla="*/ 6 w 52"/>
                    <a:gd name="T7" fmla="*/ 20 h 26"/>
                    <a:gd name="T8" fmla="*/ 7 w 52"/>
                    <a:gd name="T9" fmla="*/ 19 h 26"/>
                    <a:gd name="T10" fmla="*/ 8 w 52"/>
                    <a:gd name="T11" fmla="*/ 17 h 26"/>
                    <a:gd name="T12" fmla="*/ 9 w 52"/>
                    <a:gd name="T13" fmla="*/ 16 h 26"/>
                    <a:gd name="T14" fmla="*/ 11 w 52"/>
                    <a:gd name="T15" fmla="*/ 15 h 26"/>
                    <a:gd name="T16" fmla="*/ 13 w 52"/>
                    <a:gd name="T17" fmla="*/ 14 h 26"/>
                    <a:gd name="T18" fmla="*/ 18 w 52"/>
                    <a:gd name="T19" fmla="*/ 14 h 26"/>
                    <a:gd name="T20" fmla="*/ 23 w 52"/>
                    <a:gd name="T21" fmla="*/ 12 h 26"/>
                    <a:gd name="T22" fmla="*/ 28 w 52"/>
                    <a:gd name="T23" fmla="*/ 12 h 26"/>
                    <a:gd name="T24" fmla="*/ 33 w 52"/>
                    <a:gd name="T25" fmla="*/ 11 h 26"/>
                    <a:gd name="T26" fmla="*/ 38 w 52"/>
                    <a:gd name="T27" fmla="*/ 10 h 26"/>
                    <a:gd name="T28" fmla="*/ 43 w 52"/>
                    <a:gd name="T29" fmla="*/ 9 h 26"/>
                    <a:gd name="T30" fmla="*/ 47 w 52"/>
                    <a:gd name="T31" fmla="*/ 6 h 26"/>
                    <a:gd name="T32" fmla="*/ 51 w 52"/>
                    <a:gd name="T33" fmla="*/ 3 h 26"/>
                    <a:gd name="T34" fmla="*/ 51 w 52"/>
                    <a:gd name="T35" fmla="*/ 2 h 26"/>
                    <a:gd name="T36" fmla="*/ 51 w 52"/>
                    <a:gd name="T37" fmla="*/ 1 h 26"/>
                    <a:gd name="T38" fmla="*/ 51 w 52"/>
                    <a:gd name="T39" fmla="*/ 1 h 26"/>
                    <a:gd name="T40" fmla="*/ 50 w 52"/>
                    <a:gd name="T41" fmla="*/ 1 h 26"/>
                    <a:gd name="T42" fmla="*/ 50 w 52"/>
                    <a:gd name="T43" fmla="*/ 0 h 26"/>
                    <a:gd name="T44" fmla="*/ 49 w 52"/>
                    <a:gd name="T45" fmla="*/ 0 h 26"/>
                    <a:gd name="T46" fmla="*/ 48 w 52"/>
                    <a:gd name="T47" fmla="*/ 0 h 26"/>
                    <a:gd name="T48" fmla="*/ 48 w 52"/>
                    <a:gd name="T49" fmla="*/ 1 h 26"/>
                    <a:gd name="T50" fmla="*/ 48 w 52"/>
                    <a:gd name="T51" fmla="*/ 1 h 26"/>
                    <a:gd name="T52" fmla="*/ 44 w 52"/>
                    <a:gd name="T53" fmla="*/ 4 h 26"/>
                    <a:gd name="T54" fmla="*/ 40 w 52"/>
                    <a:gd name="T55" fmla="*/ 6 h 26"/>
                    <a:gd name="T56" fmla="*/ 36 w 52"/>
                    <a:gd name="T57" fmla="*/ 8 h 26"/>
                    <a:gd name="T58" fmla="*/ 31 w 52"/>
                    <a:gd name="T59" fmla="*/ 9 h 26"/>
                    <a:gd name="T60" fmla="*/ 26 w 52"/>
                    <a:gd name="T61" fmla="*/ 9 h 26"/>
                    <a:gd name="T62" fmla="*/ 21 w 52"/>
                    <a:gd name="T63" fmla="*/ 9 h 26"/>
                    <a:gd name="T64" fmla="*/ 16 w 52"/>
                    <a:gd name="T65" fmla="*/ 10 h 26"/>
                    <a:gd name="T66" fmla="*/ 12 w 52"/>
                    <a:gd name="T67" fmla="*/ 11 h 26"/>
                    <a:gd name="T68" fmla="*/ 9 w 52"/>
                    <a:gd name="T69" fmla="*/ 12 h 26"/>
                    <a:gd name="T70" fmla="*/ 8 w 52"/>
                    <a:gd name="T71" fmla="*/ 14 h 26"/>
                    <a:gd name="T72" fmla="*/ 7 w 52"/>
                    <a:gd name="T73" fmla="*/ 15 h 26"/>
                    <a:gd name="T74" fmla="*/ 5 w 52"/>
                    <a:gd name="T75" fmla="*/ 16 h 26"/>
                    <a:gd name="T76" fmla="*/ 3 w 52"/>
                    <a:gd name="T77" fmla="*/ 18 h 26"/>
                    <a:gd name="T78" fmla="*/ 3 w 52"/>
                    <a:gd name="T79" fmla="*/ 19 h 26"/>
                    <a:gd name="T80" fmla="*/ 2 w 52"/>
                    <a:gd name="T81" fmla="*/ 21 h 26"/>
                    <a:gd name="T82" fmla="*/ 1 w 52"/>
                    <a:gd name="T83" fmla="*/ 23 h 26"/>
                    <a:gd name="T84" fmla="*/ 0 w 52"/>
                    <a:gd name="T85" fmla="*/ 23 h 26"/>
                    <a:gd name="T86" fmla="*/ 0 w 52"/>
                    <a:gd name="T87" fmla="*/ 24 h 26"/>
                    <a:gd name="T88" fmla="*/ 1 w 52"/>
                    <a:gd name="T89" fmla="*/ 24 h 26"/>
                    <a:gd name="T90" fmla="*/ 1 w 52"/>
                    <a:gd name="T91" fmla="*/ 25 h 26"/>
                    <a:gd name="T92" fmla="*/ 2 w 52"/>
                    <a:gd name="T93" fmla="*/ 25 h 26"/>
                    <a:gd name="T94" fmla="*/ 3 w 52"/>
                    <a:gd name="T95" fmla="*/ 25 h 26"/>
                    <a:gd name="T96" fmla="*/ 3 w 52"/>
                    <a:gd name="T97" fmla="*/ 24 h 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26"/>
                    <a:gd name="T149" fmla="*/ 52 w 52"/>
                    <a:gd name="T150" fmla="*/ 26 h 2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26">
                      <a:moveTo>
                        <a:pt x="3" y="24"/>
                      </a:moveTo>
                      <a:lnTo>
                        <a:pt x="4" y="23"/>
                      </a:lnTo>
                      <a:lnTo>
                        <a:pt x="5" y="21"/>
                      </a:lnTo>
                      <a:lnTo>
                        <a:pt x="6" y="20"/>
                      </a:lnTo>
                      <a:lnTo>
                        <a:pt x="7" y="19"/>
                      </a:lnTo>
                      <a:lnTo>
                        <a:pt x="8" y="17"/>
                      </a:lnTo>
                      <a:lnTo>
                        <a:pt x="9" y="16"/>
                      </a:lnTo>
                      <a:lnTo>
                        <a:pt x="11" y="15"/>
                      </a:lnTo>
                      <a:lnTo>
                        <a:pt x="13" y="14"/>
                      </a:lnTo>
                      <a:lnTo>
                        <a:pt x="18" y="14"/>
                      </a:lnTo>
                      <a:lnTo>
                        <a:pt x="23" y="12"/>
                      </a:lnTo>
                      <a:lnTo>
                        <a:pt x="28" y="12"/>
                      </a:lnTo>
                      <a:lnTo>
                        <a:pt x="33" y="11"/>
                      </a:lnTo>
                      <a:lnTo>
                        <a:pt x="38" y="10"/>
                      </a:lnTo>
                      <a:lnTo>
                        <a:pt x="43" y="9"/>
                      </a:lnTo>
                      <a:lnTo>
                        <a:pt x="47" y="6"/>
                      </a:lnTo>
                      <a:lnTo>
                        <a:pt x="51" y="3"/>
                      </a:lnTo>
                      <a:lnTo>
                        <a:pt x="51" y="2"/>
                      </a:lnTo>
                      <a:lnTo>
                        <a:pt x="51" y="1"/>
                      </a:lnTo>
                      <a:lnTo>
                        <a:pt x="50" y="1"/>
                      </a:lnTo>
                      <a:lnTo>
                        <a:pt x="50" y="0"/>
                      </a:lnTo>
                      <a:lnTo>
                        <a:pt x="49" y="0"/>
                      </a:lnTo>
                      <a:lnTo>
                        <a:pt x="48" y="0"/>
                      </a:lnTo>
                      <a:lnTo>
                        <a:pt x="48" y="1"/>
                      </a:lnTo>
                      <a:lnTo>
                        <a:pt x="44" y="4"/>
                      </a:lnTo>
                      <a:lnTo>
                        <a:pt x="40" y="6"/>
                      </a:lnTo>
                      <a:lnTo>
                        <a:pt x="36" y="8"/>
                      </a:lnTo>
                      <a:lnTo>
                        <a:pt x="31" y="9"/>
                      </a:lnTo>
                      <a:lnTo>
                        <a:pt x="26" y="9"/>
                      </a:lnTo>
                      <a:lnTo>
                        <a:pt x="21" y="9"/>
                      </a:lnTo>
                      <a:lnTo>
                        <a:pt x="16" y="10"/>
                      </a:lnTo>
                      <a:lnTo>
                        <a:pt x="12" y="11"/>
                      </a:lnTo>
                      <a:lnTo>
                        <a:pt x="9" y="12"/>
                      </a:lnTo>
                      <a:lnTo>
                        <a:pt x="8" y="14"/>
                      </a:lnTo>
                      <a:lnTo>
                        <a:pt x="7" y="15"/>
                      </a:lnTo>
                      <a:lnTo>
                        <a:pt x="5" y="16"/>
                      </a:lnTo>
                      <a:lnTo>
                        <a:pt x="3" y="18"/>
                      </a:lnTo>
                      <a:lnTo>
                        <a:pt x="3" y="19"/>
                      </a:lnTo>
                      <a:lnTo>
                        <a:pt x="2" y="21"/>
                      </a:lnTo>
                      <a:lnTo>
                        <a:pt x="1" y="23"/>
                      </a:lnTo>
                      <a:lnTo>
                        <a:pt x="0" y="23"/>
                      </a:lnTo>
                      <a:lnTo>
                        <a:pt x="0" y="24"/>
                      </a:lnTo>
                      <a:lnTo>
                        <a:pt x="1" y="24"/>
                      </a:lnTo>
                      <a:lnTo>
                        <a:pt x="1" y="25"/>
                      </a:lnTo>
                      <a:lnTo>
                        <a:pt x="2" y="25"/>
                      </a:lnTo>
                      <a:lnTo>
                        <a:pt x="3" y="25"/>
                      </a:lnTo>
                      <a:lnTo>
                        <a:pt x="3" y="24"/>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37" name="Freeform 270"/>
                <p:cNvSpPr>
                  <a:spLocks/>
                </p:cNvSpPr>
                <p:nvPr/>
              </p:nvSpPr>
              <p:spPr bwMode="auto">
                <a:xfrm>
                  <a:off x="698" y="3148"/>
                  <a:ext cx="43" cy="28"/>
                </a:xfrm>
                <a:custGeom>
                  <a:avLst/>
                  <a:gdLst>
                    <a:gd name="T0" fmla="*/ 1 w 43"/>
                    <a:gd name="T1" fmla="*/ 25 h 28"/>
                    <a:gd name="T2" fmla="*/ 6 w 43"/>
                    <a:gd name="T3" fmla="*/ 26 h 28"/>
                    <a:gd name="T4" fmla="*/ 11 w 43"/>
                    <a:gd name="T5" fmla="*/ 26 h 28"/>
                    <a:gd name="T6" fmla="*/ 16 w 43"/>
                    <a:gd name="T7" fmla="*/ 24 h 28"/>
                    <a:gd name="T8" fmla="*/ 20 w 43"/>
                    <a:gd name="T9" fmla="*/ 22 h 28"/>
                    <a:gd name="T10" fmla="*/ 24 w 43"/>
                    <a:gd name="T11" fmla="*/ 18 h 28"/>
                    <a:gd name="T12" fmla="*/ 27 w 43"/>
                    <a:gd name="T13" fmla="*/ 14 h 28"/>
                    <a:gd name="T14" fmla="*/ 30 w 43"/>
                    <a:gd name="T15" fmla="*/ 9 h 28"/>
                    <a:gd name="T16" fmla="*/ 32 w 43"/>
                    <a:gd name="T17" fmla="*/ 6 h 28"/>
                    <a:gd name="T18" fmla="*/ 36 w 43"/>
                    <a:gd name="T19" fmla="*/ 2 h 28"/>
                    <a:gd name="T20" fmla="*/ 33 w 43"/>
                    <a:gd name="T21" fmla="*/ 3 h 28"/>
                    <a:gd name="T22" fmla="*/ 36 w 43"/>
                    <a:gd name="T23" fmla="*/ 4 h 28"/>
                    <a:gd name="T24" fmla="*/ 36 w 43"/>
                    <a:gd name="T25" fmla="*/ 4 h 28"/>
                    <a:gd name="T26" fmla="*/ 37 w 43"/>
                    <a:gd name="T27" fmla="*/ 4 h 28"/>
                    <a:gd name="T28" fmla="*/ 38 w 43"/>
                    <a:gd name="T29" fmla="*/ 4 h 28"/>
                    <a:gd name="T30" fmla="*/ 39 w 43"/>
                    <a:gd name="T31" fmla="*/ 4 h 28"/>
                    <a:gd name="T32" fmla="*/ 39 w 43"/>
                    <a:gd name="T33" fmla="*/ 5 h 28"/>
                    <a:gd name="T34" fmla="*/ 40 w 43"/>
                    <a:gd name="T35" fmla="*/ 5 h 28"/>
                    <a:gd name="T36" fmla="*/ 40 w 43"/>
                    <a:gd name="T37" fmla="*/ 5 h 28"/>
                    <a:gd name="T38" fmla="*/ 41 w 43"/>
                    <a:gd name="T39" fmla="*/ 5 h 28"/>
                    <a:gd name="T40" fmla="*/ 41 w 43"/>
                    <a:gd name="T41" fmla="*/ 4 h 28"/>
                    <a:gd name="T42" fmla="*/ 42 w 43"/>
                    <a:gd name="T43" fmla="*/ 4 h 28"/>
                    <a:gd name="T44" fmla="*/ 42 w 43"/>
                    <a:gd name="T45" fmla="*/ 4 h 28"/>
                    <a:gd name="T46" fmla="*/ 42 w 43"/>
                    <a:gd name="T47" fmla="*/ 3 h 28"/>
                    <a:gd name="T48" fmla="*/ 41 w 43"/>
                    <a:gd name="T49" fmla="*/ 3 h 28"/>
                    <a:gd name="T50" fmla="*/ 41 w 43"/>
                    <a:gd name="T51" fmla="*/ 2 h 28"/>
                    <a:gd name="T52" fmla="*/ 40 w 43"/>
                    <a:gd name="T53" fmla="*/ 2 h 28"/>
                    <a:gd name="T54" fmla="*/ 40 w 43"/>
                    <a:gd name="T55" fmla="*/ 1 h 28"/>
                    <a:gd name="T56" fmla="*/ 38 w 43"/>
                    <a:gd name="T57" fmla="*/ 1 h 28"/>
                    <a:gd name="T58" fmla="*/ 36 w 43"/>
                    <a:gd name="T59" fmla="*/ 1 h 28"/>
                    <a:gd name="T60" fmla="*/ 34 w 43"/>
                    <a:gd name="T61" fmla="*/ 0 h 28"/>
                    <a:gd name="T62" fmla="*/ 33 w 43"/>
                    <a:gd name="T63" fmla="*/ 0 h 28"/>
                    <a:gd name="T64" fmla="*/ 32 w 43"/>
                    <a:gd name="T65" fmla="*/ 1 h 28"/>
                    <a:gd name="T66" fmla="*/ 32 w 43"/>
                    <a:gd name="T67" fmla="*/ 1 h 28"/>
                    <a:gd name="T68" fmla="*/ 32 w 43"/>
                    <a:gd name="T69" fmla="*/ 2 h 28"/>
                    <a:gd name="T70" fmla="*/ 31 w 43"/>
                    <a:gd name="T71" fmla="*/ 3 h 28"/>
                    <a:gd name="T72" fmla="*/ 29 w 43"/>
                    <a:gd name="T73" fmla="*/ 4 h 28"/>
                    <a:gd name="T74" fmla="*/ 29 w 43"/>
                    <a:gd name="T75" fmla="*/ 4 h 28"/>
                    <a:gd name="T76" fmla="*/ 29 w 43"/>
                    <a:gd name="T77" fmla="*/ 4 h 28"/>
                    <a:gd name="T78" fmla="*/ 28 w 43"/>
                    <a:gd name="T79" fmla="*/ 6 h 28"/>
                    <a:gd name="T80" fmla="*/ 27 w 43"/>
                    <a:gd name="T81" fmla="*/ 8 h 28"/>
                    <a:gd name="T82" fmla="*/ 26 w 43"/>
                    <a:gd name="T83" fmla="*/ 11 h 28"/>
                    <a:gd name="T84" fmla="*/ 23 w 43"/>
                    <a:gd name="T85" fmla="*/ 14 h 28"/>
                    <a:gd name="T86" fmla="*/ 21 w 43"/>
                    <a:gd name="T87" fmla="*/ 18 h 28"/>
                    <a:gd name="T88" fmla="*/ 19 w 43"/>
                    <a:gd name="T89" fmla="*/ 23 h 28"/>
                    <a:gd name="T90" fmla="*/ 15 w 43"/>
                    <a:gd name="T91" fmla="*/ 27 h 28"/>
                    <a:gd name="T92" fmla="*/ 11 w 43"/>
                    <a:gd name="T93" fmla="*/ 26 h 28"/>
                    <a:gd name="T94" fmla="*/ 7 w 43"/>
                    <a:gd name="T95" fmla="*/ 24 h 28"/>
                    <a:gd name="T96" fmla="*/ 5 w 43"/>
                    <a:gd name="T97" fmla="*/ 23 h 28"/>
                    <a:gd name="T98" fmla="*/ 2 w 43"/>
                    <a:gd name="T99" fmla="*/ 23 h 28"/>
                    <a:gd name="T100" fmla="*/ 2 w 43"/>
                    <a:gd name="T101" fmla="*/ 22 h 28"/>
                    <a:gd name="T102" fmla="*/ 1 w 43"/>
                    <a:gd name="T103" fmla="*/ 22 h 28"/>
                    <a:gd name="T104" fmla="*/ 0 w 43"/>
                    <a:gd name="T105" fmla="*/ 22 h 28"/>
                    <a:gd name="T106" fmla="*/ 0 w 43"/>
                    <a:gd name="T107" fmla="*/ 23 h 28"/>
                    <a:gd name="T108" fmla="*/ 0 w 43"/>
                    <a:gd name="T109" fmla="*/ 23 h 28"/>
                    <a:gd name="T110" fmla="*/ 0 w 43"/>
                    <a:gd name="T111" fmla="*/ 24 h 28"/>
                    <a:gd name="T112" fmla="*/ 0 w 43"/>
                    <a:gd name="T113" fmla="*/ 25 h 28"/>
                    <a:gd name="T114" fmla="*/ 1 w 43"/>
                    <a:gd name="T115" fmla="*/ 25 h 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3"/>
                    <a:gd name="T175" fmla="*/ 0 h 28"/>
                    <a:gd name="T176" fmla="*/ 43 w 43"/>
                    <a:gd name="T177" fmla="*/ 28 h 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3" h="28">
                      <a:moveTo>
                        <a:pt x="1" y="25"/>
                      </a:moveTo>
                      <a:lnTo>
                        <a:pt x="6" y="26"/>
                      </a:lnTo>
                      <a:lnTo>
                        <a:pt x="11" y="26"/>
                      </a:lnTo>
                      <a:lnTo>
                        <a:pt x="16" y="24"/>
                      </a:lnTo>
                      <a:lnTo>
                        <a:pt x="20" y="22"/>
                      </a:lnTo>
                      <a:lnTo>
                        <a:pt x="24" y="18"/>
                      </a:lnTo>
                      <a:lnTo>
                        <a:pt x="27" y="14"/>
                      </a:lnTo>
                      <a:lnTo>
                        <a:pt x="30" y="9"/>
                      </a:lnTo>
                      <a:lnTo>
                        <a:pt x="32" y="6"/>
                      </a:lnTo>
                      <a:lnTo>
                        <a:pt x="36" y="2"/>
                      </a:lnTo>
                      <a:lnTo>
                        <a:pt x="33" y="3"/>
                      </a:lnTo>
                      <a:lnTo>
                        <a:pt x="36" y="4"/>
                      </a:lnTo>
                      <a:lnTo>
                        <a:pt x="37" y="4"/>
                      </a:lnTo>
                      <a:lnTo>
                        <a:pt x="38" y="4"/>
                      </a:lnTo>
                      <a:lnTo>
                        <a:pt x="39" y="4"/>
                      </a:lnTo>
                      <a:lnTo>
                        <a:pt x="39" y="5"/>
                      </a:lnTo>
                      <a:lnTo>
                        <a:pt x="40" y="5"/>
                      </a:lnTo>
                      <a:lnTo>
                        <a:pt x="41" y="5"/>
                      </a:lnTo>
                      <a:lnTo>
                        <a:pt x="41" y="4"/>
                      </a:lnTo>
                      <a:lnTo>
                        <a:pt x="42" y="4"/>
                      </a:lnTo>
                      <a:lnTo>
                        <a:pt x="42" y="3"/>
                      </a:lnTo>
                      <a:lnTo>
                        <a:pt x="41" y="3"/>
                      </a:lnTo>
                      <a:lnTo>
                        <a:pt x="41" y="2"/>
                      </a:lnTo>
                      <a:lnTo>
                        <a:pt x="40" y="2"/>
                      </a:lnTo>
                      <a:lnTo>
                        <a:pt x="40" y="1"/>
                      </a:lnTo>
                      <a:lnTo>
                        <a:pt x="38" y="1"/>
                      </a:lnTo>
                      <a:lnTo>
                        <a:pt x="36" y="1"/>
                      </a:lnTo>
                      <a:lnTo>
                        <a:pt x="34" y="0"/>
                      </a:lnTo>
                      <a:lnTo>
                        <a:pt x="33" y="0"/>
                      </a:lnTo>
                      <a:lnTo>
                        <a:pt x="32" y="1"/>
                      </a:lnTo>
                      <a:lnTo>
                        <a:pt x="32" y="2"/>
                      </a:lnTo>
                      <a:lnTo>
                        <a:pt x="31" y="3"/>
                      </a:lnTo>
                      <a:lnTo>
                        <a:pt x="29" y="4"/>
                      </a:lnTo>
                      <a:lnTo>
                        <a:pt x="28" y="6"/>
                      </a:lnTo>
                      <a:lnTo>
                        <a:pt x="27" y="8"/>
                      </a:lnTo>
                      <a:lnTo>
                        <a:pt x="26" y="11"/>
                      </a:lnTo>
                      <a:lnTo>
                        <a:pt x="23" y="14"/>
                      </a:lnTo>
                      <a:lnTo>
                        <a:pt x="21" y="18"/>
                      </a:lnTo>
                      <a:lnTo>
                        <a:pt x="19" y="23"/>
                      </a:lnTo>
                      <a:lnTo>
                        <a:pt x="15" y="27"/>
                      </a:lnTo>
                      <a:lnTo>
                        <a:pt x="11" y="26"/>
                      </a:lnTo>
                      <a:lnTo>
                        <a:pt x="7" y="24"/>
                      </a:lnTo>
                      <a:lnTo>
                        <a:pt x="5" y="23"/>
                      </a:lnTo>
                      <a:lnTo>
                        <a:pt x="2" y="23"/>
                      </a:lnTo>
                      <a:lnTo>
                        <a:pt x="2" y="22"/>
                      </a:lnTo>
                      <a:lnTo>
                        <a:pt x="1" y="22"/>
                      </a:lnTo>
                      <a:lnTo>
                        <a:pt x="0" y="22"/>
                      </a:lnTo>
                      <a:lnTo>
                        <a:pt x="0" y="23"/>
                      </a:lnTo>
                      <a:lnTo>
                        <a:pt x="0" y="24"/>
                      </a:lnTo>
                      <a:lnTo>
                        <a:pt x="0" y="25"/>
                      </a:lnTo>
                      <a:lnTo>
                        <a:pt x="1" y="25"/>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38" name="Freeform 271"/>
                <p:cNvSpPr>
                  <a:spLocks/>
                </p:cNvSpPr>
                <p:nvPr/>
              </p:nvSpPr>
              <p:spPr bwMode="auto">
                <a:xfrm>
                  <a:off x="714" y="3145"/>
                  <a:ext cx="50" cy="49"/>
                </a:xfrm>
                <a:custGeom>
                  <a:avLst/>
                  <a:gdLst>
                    <a:gd name="T0" fmla="*/ 2 w 50"/>
                    <a:gd name="T1" fmla="*/ 32 h 49"/>
                    <a:gd name="T2" fmla="*/ 7 w 50"/>
                    <a:gd name="T3" fmla="*/ 32 h 49"/>
                    <a:gd name="T4" fmla="*/ 7 w 50"/>
                    <a:gd name="T5" fmla="*/ 33 h 49"/>
                    <a:gd name="T6" fmla="*/ 10 w 50"/>
                    <a:gd name="T7" fmla="*/ 36 h 49"/>
                    <a:gd name="T8" fmla="*/ 12 w 50"/>
                    <a:gd name="T9" fmla="*/ 39 h 49"/>
                    <a:gd name="T10" fmla="*/ 14 w 50"/>
                    <a:gd name="T11" fmla="*/ 42 h 49"/>
                    <a:gd name="T12" fmla="*/ 17 w 50"/>
                    <a:gd name="T13" fmla="*/ 45 h 49"/>
                    <a:gd name="T14" fmla="*/ 19 w 50"/>
                    <a:gd name="T15" fmla="*/ 47 h 49"/>
                    <a:gd name="T16" fmla="*/ 22 w 50"/>
                    <a:gd name="T17" fmla="*/ 48 h 49"/>
                    <a:gd name="T18" fmla="*/ 22 w 50"/>
                    <a:gd name="T19" fmla="*/ 47 h 49"/>
                    <a:gd name="T20" fmla="*/ 28 w 50"/>
                    <a:gd name="T21" fmla="*/ 42 h 49"/>
                    <a:gd name="T22" fmla="*/ 36 w 50"/>
                    <a:gd name="T23" fmla="*/ 32 h 49"/>
                    <a:gd name="T24" fmla="*/ 42 w 50"/>
                    <a:gd name="T25" fmla="*/ 21 h 49"/>
                    <a:gd name="T26" fmla="*/ 46 w 50"/>
                    <a:gd name="T27" fmla="*/ 8 h 49"/>
                    <a:gd name="T28" fmla="*/ 49 w 50"/>
                    <a:gd name="T29" fmla="*/ 2 h 49"/>
                    <a:gd name="T30" fmla="*/ 48 w 50"/>
                    <a:gd name="T31" fmla="*/ 2 h 49"/>
                    <a:gd name="T32" fmla="*/ 47 w 50"/>
                    <a:gd name="T33" fmla="*/ 0 h 49"/>
                    <a:gd name="T34" fmla="*/ 47 w 50"/>
                    <a:gd name="T35" fmla="*/ 1 h 49"/>
                    <a:gd name="T36" fmla="*/ 46 w 50"/>
                    <a:gd name="T37" fmla="*/ 2 h 49"/>
                    <a:gd name="T38" fmla="*/ 41 w 50"/>
                    <a:gd name="T39" fmla="*/ 12 h 49"/>
                    <a:gd name="T40" fmla="*/ 37 w 50"/>
                    <a:gd name="T41" fmla="*/ 22 h 49"/>
                    <a:gd name="T42" fmla="*/ 32 w 50"/>
                    <a:gd name="T43" fmla="*/ 33 h 49"/>
                    <a:gd name="T44" fmla="*/ 25 w 50"/>
                    <a:gd name="T45" fmla="*/ 42 h 49"/>
                    <a:gd name="T46" fmla="*/ 22 w 50"/>
                    <a:gd name="T47" fmla="*/ 44 h 49"/>
                    <a:gd name="T48" fmla="*/ 21 w 50"/>
                    <a:gd name="T49" fmla="*/ 45 h 49"/>
                    <a:gd name="T50" fmla="*/ 17 w 50"/>
                    <a:gd name="T51" fmla="*/ 40 h 49"/>
                    <a:gd name="T52" fmla="*/ 16 w 50"/>
                    <a:gd name="T53" fmla="*/ 37 h 49"/>
                    <a:gd name="T54" fmla="*/ 14 w 50"/>
                    <a:gd name="T55" fmla="*/ 36 h 49"/>
                    <a:gd name="T56" fmla="*/ 12 w 50"/>
                    <a:gd name="T57" fmla="*/ 34 h 49"/>
                    <a:gd name="T58" fmla="*/ 7 w 50"/>
                    <a:gd name="T59" fmla="*/ 29 h 49"/>
                    <a:gd name="T60" fmla="*/ 3 w 50"/>
                    <a:gd name="T61" fmla="*/ 28 h 49"/>
                    <a:gd name="T62" fmla="*/ 4 w 50"/>
                    <a:gd name="T63" fmla="*/ 27 h 49"/>
                    <a:gd name="T64" fmla="*/ 3 w 50"/>
                    <a:gd name="T65" fmla="*/ 28 h 49"/>
                    <a:gd name="T66" fmla="*/ 2 w 50"/>
                    <a:gd name="T67" fmla="*/ 28 h 49"/>
                    <a:gd name="T68" fmla="*/ 1 w 50"/>
                    <a:gd name="T69" fmla="*/ 29 h 49"/>
                    <a:gd name="T70" fmla="*/ 0 w 50"/>
                    <a:gd name="T71" fmla="*/ 30 h 49"/>
                    <a:gd name="T72" fmla="*/ 0 w 50"/>
                    <a:gd name="T73" fmla="*/ 31 h 49"/>
                    <a:gd name="T74" fmla="*/ 1 w 50"/>
                    <a:gd name="T75" fmla="*/ 32 h 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
                    <a:gd name="T115" fmla="*/ 0 h 49"/>
                    <a:gd name="T116" fmla="*/ 50 w 50"/>
                    <a:gd name="T117" fmla="*/ 49 h 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 h="49">
                      <a:moveTo>
                        <a:pt x="2" y="32"/>
                      </a:moveTo>
                      <a:lnTo>
                        <a:pt x="2" y="32"/>
                      </a:lnTo>
                      <a:lnTo>
                        <a:pt x="7" y="32"/>
                      </a:lnTo>
                      <a:lnTo>
                        <a:pt x="6" y="32"/>
                      </a:lnTo>
                      <a:lnTo>
                        <a:pt x="7" y="33"/>
                      </a:lnTo>
                      <a:lnTo>
                        <a:pt x="8" y="35"/>
                      </a:lnTo>
                      <a:lnTo>
                        <a:pt x="10" y="36"/>
                      </a:lnTo>
                      <a:lnTo>
                        <a:pt x="11" y="37"/>
                      </a:lnTo>
                      <a:lnTo>
                        <a:pt x="12" y="39"/>
                      </a:lnTo>
                      <a:lnTo>
                        <a:pt x="13" y="41"/>
                      </a:lnTo>
                      <a:lnTo>
                        <a:pt x="14" y="42"/>
                      </a:lnTo>
                      <a:lnTo>
                        <a:pt x="16" y="44"/>
                      </a:lnTo>
                      <a:lnTo>
                        <a:pt x="17" y="45"/>
                      </a:lnTo>
                      <a:lnTo>
                        <a:pt x="18" y="47"/>
                      </a:lnTo>
                      <a:lnTo>
                        <a:pt x="19" y="47"/>
                      </a:lnTo>
                      <a:lnTo>
                        <a:pt x="21" y="48"/>
                      </a:lnTo>
                      <a:lnTo>
                        <a:pt x="22" y="48"/>
                      </a:lnTo>
                      <a:lnTo>
                        <a:pt x="22" y="47"/>
                      </a:lnTo>
                      <a:lnTo>
                        <a:pt x="23" y="46"/>
                      </a:lnTo>
                      <a:lnTo>
                        <a:pt x="28" y="42"/>
                      </a:lnTo>
                      <a:lnTo>
                        <a:pt x="32" y="37"/>
                      </a:lnTo>
                      <a:lnTo>
                        <a:pt x="36" y="32"/>
                      </a:lnTo>
                      <a:lnTo>
                        <a:pt x="39" y="26"/>
                      </a:lnTo>
                      <a:lnTo>
                        <a:pt x="42" y="21"/>
                      </a:lnTo>
                      <a:lnTo>
                        <a:pt x="43" y="15"/>
                      </a:lnTo>
                      <a:lnTo>
                        <a:pt x="46" y="8"/>
                      </a:lnTo>
                      <a:lnTo>
                        <a:pt x="48" y="2"/>
                      </a:lnTo>
                      <a:lnTo>
                        <a:pt x="49" y="2"/>
                      </a:lnTo>
                      <a:lnTo>
                        <a:pt x="48" y="2"/>
                      </a:lnTo>
                      <a:lnTo>
                        <a:pt x="48" y="1"/>
                      </a:lnTo>
                      <a:lnTo>
                        <a:pt x="47" y="0"/>
                      </a:lnTo>
                      <a:lnTo>
                        <a:pt x="47" y="1"/>
                      </a:lnTo>
                      <a:lnTo>
                        <a:pt x="46" y="1"/>
                      </a:lnTo>
                      <a:lnTo>
                        <a:pt x="46" y="2"/>
                      </a:lnTo>
                      <a:lnTo>
                        <a:pt x="43" y="7"/>
                      </a:lnTo>
                      <a:lnTo>
                        <a:pt x="41" y="12"/>
                      </a:lnTo>
                      <a:lnTo>
                        <a:pt x="39" y="17"/>
                      </a:lnTo>
                      <a:lnTo>
                        <a:pt x="37" y="22"/>
                      </a:lnTo>
                      <a:lnTo>
                        <a:pt x="34" y="28"/>
                      </a:lnTo>
                      <a:lnTo>
                        <a:pt x="32" y="33"/>
                      </a:lnTo>
                      <a:lnTo>
                        <a:pt x="28" y="38"/>
                      </a:lnTo>
                      <a:lnTo>
                        <a:pt x="25" y="42"/>
                      </a:lnTo>
                      <a:lnTo>
                        <a:pt x="20" y="45"/>
                      </a:lnTo>
                      <a:lnTo>
                        <a:pt x="22" y="44"/>
                      </a:lnTo>
                      <a:lnTo>
                        <a:pt x="20" y="44"/>
                      </a:lnTo>
                      <a:lnTo>
                        <a:pt x="21" y="45"/>
                      </a:lnTo>
                      <a:lnTo>
                        <a:pt x="17" y="41"/>
                      </a:lnTo>
                      <a:lnTo>
                        <a:pt x="17" y="40"/>
                      </a:lnTo>
                      <a:lnTo>
                        <a:pt x="17" y="39"/>
                      </a:lnTo>
                      <a:lnTo>
                        <a:pt x="16" y="37"/>
                      </a:lnTo>
                      <a:lnTo>
                        <a:pt x="15" y="36"/>
                      </a:lnTo>
                      <a:lnTo>
                        <a:pt x="14" y="36"/>
                      </a:lnTo>
                      <a:lnTo>
                        <a:pt x="13" y="35"/>
                      </a:lnTo>
                      <a:lnTo>
                        <a:pt x="12" y="34"/>
                      </a:lnTo>
                      <a:lnTo>
                        <a:pt x="12" y="32"/>
                      </a:lnTo>
                      <a:lnTo>
                        <a:pt x="7" y="29"/>
                      </a:lnTo>
                      <a:lnTo>
                        <a:pt x="2" y="28"/>
                      </a:lnTo>
                      <a:lnTo>
                        <a:pt x="3" y="28"/>
                      </a:lnTo>
                      <a:lnTo>
                        <a:pt x="4" y="28"/>
                      </a:lnTo>
                      <a:lnTo>
                        <a:pt x="4" y="27"/>
                      </a:lnTo>
                      <a:lnTo>
                        <a:pt x="4" y="28"/>
                      </a:lnTo>
                      <a:lnTo>
                        <a:pt x="3" y="28"/>
                      </a:lnTo>
                      <a:lnTo>
                        <a:pt x="2" y="28"/>
                      </a:lnTo>
                      <a:lnTo>
                        <a:pt x="2" y="29"/>
                      </a:lnTo>
                      <a:lnTo>
                        <a:pt x="1" y="29"/>
                      </a:lnTo>
                      <a:lnTo>
                        <a:pt x="0" y="29"/>
                      </a:lnTo>
                      <a:lnTo>
                        <a:pt x="0" y="30"/>
                      </a:lnTo>
                      <a:lnTo>
                        <a:pt x="0" y="31"/>
                      </a:lnTo>
                      <a:lnTo>
                        <a:pt x="1" y="31"/>
                      </a:lnTo>
                      <a:lnTo>
                        <a:pt x="1" y="32"/>
                      </a:lnTo>
                      <a:lnTo>
                        <a:pt x="2" y="32"/>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39" name="Freeform 272"/>
                <p:cNvSpPr>
                  <a:spLocks/>
                </p:cNvSpPr>
                <p:nvPr/>
              </p:nvSpPr>
              <p:spPr bwMode="auto">
                <a:xfrm>
                  <a:off x="725" y="3196"/>
                  <a:ext cx="5" cy="20"/>
                </a:xfrm>
                <a:custGeom>
                  <a:avLst/>
                  <a:gdLst>
                    <a:gd name="T0" fmla="*/ 2 w 5"/>
                    <a:gd name="T1" fmla="*/ 3 h 20"/>
                    <a:gd name="T2" fmla="*/ 2 w 5"/>
                    <a:gd name="T3" fmla="*/ 5 h 20"/>
                    <a:gd name="T4" fmla="*/ 2 w 5"/>
                    <a:gd name="T5" fmla="*/ 7 h 20"/>
                    <a:gd name="T6" fmla="*/ 1 w 5"/>
                    <a:gd name="T7" fmla="*/ 9 h 20"/>
                    <a:gd name="T8" fmla="*/ 1 w 5"/>
                    <a:gd name="T9" fmla="*/ 14 h 20"/>
                    <a:gd name="T10" fmla="*/ 0 w 5"/>
                    <a:gd name="T11" fmla="*/ 14 h 20"/>
                    <a:gd name="T12" fmla="*/ 0 w 5"/>
                    <a:gd name="T13" fmla="*/ 15 h 20"/>
                    <a:gd name="T14" fmla="*/ 0 w 5"/>
                    <a:gd name="T15" fmla="*/ 16 h 20"/>
                    <a:gd name="T16" fmla="*/ 0 w 5"/>
                    <a:gd name="T17" fmla="*/ 17 h 20"/>
                    <a:gd name="T18" fmla="*/ 2 w 5"/>
                    <a:gd name="T19" fmla="*/ 18 h 20"/>
                    <a:gd name="T20" fmla="*/ 3 w 5"/>
                    <a:gd name="T21" fmla="*/ 18 h 20"/>
                    <a:gd name="T22" fmla="*/ 3 w 5"/>
                    <a:gd name="T23" fmla="*/ 18 h 20"/>
                    <a:gd name="T24" fmla="*/ 4 w 5"/>
                    <a:gd name="T25" fmla="*/ 19 h 20"/>
                    <a:gd name="T26" fmla="*/ 4 w 5"/>
                    <a:gd name="T27" fmla="*/ 18 h 20"/>
                    <a:gd name="T28" fmla="*/ 4 w 5"/>
                    <a:gd name="T29" fmla="*/ 17 h 20"/>
                    <a:gd name="T30" fmla="*/ 4 w 5"/>
                    <a:gd name="T31" fmla="*/ 16 h 20"/>
                    <a:gd name="T32" fmla="*/ 3 w 5"/>
                    <a:gd name="T33" fmla="*/ 16 h 20"/>
                    <a:gd name="T34" fmla="*/ 3 w 5"/>
                    <a:gd name="T35" fmla="*/ 16 h 20"/>
                    <a:gd name="T36" fmla="*/ 2 w 5"/>
                    <a:gd name="T37" fmla="*/ 14 h 20"/>
                    <a:gd name="T38" fmla="*/ 1 w 5"/>
                    <a:gd name="T39" fmla="*/ 15 h 20"/>
                    <a:gd name="T40" fmla="*/ 1 w 5"/>
                    <a:gd name="T41" fmla="*/ 17 h 20"/>
                    <a:gd name="T42" fmla="*/ 1 w 5"/>
                    <a:gd name="T43" fmla="*/ 16 h 20"/>
                    <a:gd name="T44" fmla="*/ 2 w 5"/>
                    <a:gd name="T45" fmla="*/ 16 h 20"/>
                    <a:gd name="T46" fmla="*/ 2 w 5"/>
                    <a:gd name="T47" fmla="*/ 14 h 20"/>
                    <a:gd name="T48" fmla="*/ 2 w 5"/>
                    <a:gd name="T49" fmla="*/ 12 h 20"/>
                    <a:gd name="T50" fmla="*/ 3 w 5"/>
                    <a:gd name="T51" fmla="*/ 10 h 20"/>
                    <a:gd name="T52" fmla="*/ 3 w 5"/>
                    <a:gd name="T53" fmla="*/ 9 h 20"/>
                    <a:gd name="T54" fmla="*/ 3 w 5"/>
                    <a:gd name="T55" fmla="*/ 7 h 20"/>
                    <a:gd name="T56" fmla="*/ 3 w 5"/>
                    <a:gd name="T57" fmla="*/ 4 h 20"/>
                    <a:gd name="T58" fmla="*/ 3 w 5"/>
                    <a:gd name="T59" fmla="*/ 2 h 20"/>
                    <a:gd name="T60" fmla="*/ 3 w 5"/>
                    <a:gd name="T61" fmla="*/ 1 h 20"/>
                    <a:gd name="T62" fmla="*/ 2 w 5"/>
                    <a:gd name="T63" fmla="*/ 0 h 20"/>
                    <a:gd name="T64" fmla="*/ 2 w 5"/>
                    <a:gd name="T65" fmla="*/ 1 h 20"/>
                    <a:gd name="T66" fmla="*/ 1 w 5"/>
                    <a:gd name="T67" fmla="*/ 1 h 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
                    <a:gd name="T103" fmla="*/ 0 h 20"/>
                    <a:gd name="T104" fmla="*/ 5 w 5"/>
                    <a:gd name="T105" fmla="*/ 20 h 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 h="20">
                      <a:moveTo>
                        <a:pt x="1" y="2"/>
                      </a:moveTo>
                      <a:lnTo>
                        <a:pt x="2" y="3"/>
                      </a:lnTo>
                      <a:lnTo>
                        <a:pt x="2" y="4"/>
                      </a:lnTo>
                      <a:lnTo>
                        <a:pt x="2" y="5"/>
                      </a:lnTo>
                      <a:lnTo>
                        <a:pt x="2" y="7"/>
                      </a:lnTo>
                      <a:lnTo>
                        <a:pt x="2" y="9"/>
                      </a:lnTo>
                      <a:lnTo>
                        <a:pt x="1" y="9"/>
                      </a:lnTo>
                      <a:lnTo>
                        <a:pt x="1" y="10"/>
                      </a:lnTo>
                      <a:lnTo>
                        <a:pt x="1" y="14"/>
                      </a:lnTo>
                      <a:lnTo>
                        <a:pt x="0" y="14"/>
                      </a:lnTo>
                      <a:lnTo>
                        <a:pt x="0" y="15"/>
                      </a:lnTo>
                      <a:lnTo>
                        <a:pt x="0" y="16"/>
                      </a:lnTo>
                      <a:lnTo>
                        <a:pt x="0" y="17"/>
                      </a:lnTo>
                      <a:lnTo>
                        <a:pt x="2" y="18"/>
                      </a:lnTo>
                      <a:lnTo>
                        <a:pt x="3" y="18"/>
                      </a:lnTo>
                      <a:lnTo>
                        <a:pt x="3" y="19"/>
                      </a:lnTo>
                      <a:lnTo>
                        <a:pt x="4" y="19"/>
                      </a:lnTo>
                      <a:lnTo>
                        <a:pt x="4" y="18"/>
                      </a:lnTo>
                      <a:lnTo>
                        <a:pt x="4" y="17"/>
                      </a:lnTo>
                      <a:lnTo>
                        <a:pt x="4" y="16"/>
                      </a:lnTo>
                      <a:lnTo>
                        <a:pt x="3" y="16"/>
                      </a:lnTo>
                      <a:lnTo>
                        <a:pt x="2" y="15"/>
                      </a:lnTo>
                      <a:lnTo>
                        <a:pt x="2" y="14"/>
                      </a:lnTo>
                      <a:lnTo>
                        <a:pt x="1" y="14"/>
                      </a:lnTo>
                      <a:lnTo>
                        <a:pt x="1" y="15"/>
                      </a:lnTo>
                      <a:lnTo>
                        <a:pt x="1" y="16"/>
                      </a:lnTo>
                      <a:lnTo>
                        <a:pt x="1" y="17"/>
                      </a:lnTo>
                      <a:lnTo>
                        <a:pt x="1" y="16"/>
                      </a:lnTo>
                      <a:lnTo>
                        <a:pt x="2" y="16"/>
                      </a:lnTo>
                      <a:lnTo>
                        <a:pt x="2" y="15"/>
                      </a:lnTo>
                      <a:lnTo>
                        <a:pt x="2" y="14"/>
                      </a:lnTo>
                      <a:lnTo>
                        <a:pt x="2" y="12"/>
                      </a:lnTo>
                      <a:lnTo>
                        <a:pt x="3" y="11"/>
                      </a:lnTo>
                      <a:lnTo>
                        <a:pt x="3" y="10"/>
                      </a:lnTo>
                      <a:lnTo>
                        <a:pt x="3" y="9"/>
                      </a:lnTo>
                      <a:lnTo>
                        <a:pt x="3" y="7"/>
                      </a:lnTo>
                      <a:lnTo>
                        <a:pt x="3" y="5"/>
                      </a:lnTo>
                      <a:lnTo>
                        <a:pt x="3" y="4"/>
                      </a:lnTo>
                      <a:lnTo>
                        <a:pt x="3" y="3"/>
                      </a:lnTo>
                      <a:lnTo>
                        <a:pt x="3" y="2"/>
                      </a:lnTo>
                      <a:lnTo>
                        <a:pt x="3" y="1"/>
                      </a:lnTo>
                      <a:lnTo>
                        <a:pt x="2" y="1"/>
                      </a:lnTo>
                      <a:lnTo>
                        <a:pt x="2" y="0"/>
                      </a:lnTo>
                      <a:lnTo>
                        <a:pt x="2" y="1"/>
                      </a:lnTo>
                      <a:lnTo>
                        <a:pt x="1" y="1"/>
                      </a:lnTo>
                      <a:lnTo>
                        <a:pt x="1" y="2"/>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40" name="Freeform 273"/>
                <p:cNvSpPr>
                  <a:spLocks/>
                </p:cNvSpPr>
                <p:nvPr/>
              </p:nvSpPr>
              <p:spPr bwMode="auto">
                <a:xfrm>
                  <a:off x="747" y="3188"/>
                  <a:ext cx="15" cy="28"/>
                </a:xfrm>
                <a:custGeom>
                  <a:avLst/>
                  <a:gdLst>
                    <a:gd name="T0" fmla="*/ 4 w 15"/>
                    <a:gd name="T1" fmla="*/ 3 h 28"/>
                    <a:gd name="T2" fmla="*/ 3 w 15"/>
                    <a:gd name="T3" fmla="*/ 3 h 28"/>
                    <a:gd name="T4" fmla="*/ 4 w 15"/>
                    <a:gd name="T5" fmla="*/ 4 h 28"/>
                    <a:gd name="T6" fmla="*/ 5 w 15"/>
                    <a:gd name="T7" fmla="*/ 5 h 28"/>
                    <a:gd name="T8" fmla="*/ 6 w 15"/>
                    <a:gd name="T9" fmla="*/ 7 h 28"/>
                    <a:gd name="T10" fmla="*/ 6 w 15"/>
                    <a:gd name="T11" fmla="*/ 8 h 28"/>
                    <a:gd name="T12" fmla="*/ 7 w 15"/>
                    <a:gd name="T13" fmla="*/ 9 h 28"/>
                    <a:gd name="T14" fmla="*/ 8 w 15"/>
                    <a:gd name="T15" fmla="*/ 11 h 28"/>
                    <a:gd name="T16" fmla="*/ 8 w 15"/>
                    <a:gd name="T17" fmla="*/ 12 h 28"/>
                    <a:gd name="T18" fmla="*/ 9 w 15"/>
                    <a:gd name="T19" fmla="*/ 14 h 28"/>
                    <a:gd name="T20" fmla="*/ 10 w 15"/>
                    <a:gd name="T21" fmla="*/ 15 h 28"/>
                    <a:gd name="T22" fmla="*/ 11 w 15"/>
                    <a:gd name="T23" fmla="*/ 17 h 28"/>
                    <a:gd name="T24" fmla="*/ 11 w 15"/>
                    <a:gd name="T25" fmla="*/ 18 h 28"/>
                    <a:gd name="T26" fmla="*/ 11 w 15"/>
                    <a:gd name="T27" fmla="*/ 20 h 28"/>
                    <a:gd name="T28" fmla="*/ 10 w 15"/>
                    <a:gd name="T29" fmla="*/ 21 h 28"/>
                    <a:gd name="T30" fmla="*/ 10 w 15"/>
                    <a:gd name="T31" fmla="*/ 23 h 28"/>
                    <a:gd name="T32" fmla="*/ 10 w 15"/>
                    <a:gd name="T33" fmla="*/ 24 h 28"/>
                    <a:gd name="T34" fmla="*/ 11 w 15"/>
                    <a:gd name="T35" fmla="*/ 25 h 28"/>
                    <a:gd name="T36" fmla="*/ 12 w 15"/>
                    <a:gd name="T37" fmla="*/ 26 h 28"/>
                    <a:gd name="T38" fmla="*/ 12 w 15"/>
                    <a:gd name="T39" fmla="*/ 27 h 28"/>
                    <a:gd name="T40" fmla="*/ 13 w 15"/>
                    <a:gd name="T41" fmla="*/ 27 h 28"/>
                    <a:gd name="T42" fmla="*/ 13 w 15"/>
                    <a:gd name="T43" fmla="*/ 27 h 28"/>
                    <a:gd name="T44" fmla="*/ 14 w 15"/>
                    <a:gd name="T45" fmla="*/ 27 h 28"/>
                    <a:gd name="T46" fmla="*/ 14 w 15"/>
                    <a:gd name="T47" fmla="*/ 26 h 28"/>
                    <a:gd name="T48" fmla="*/ 14 w 15"/>
                    <a:gd name="T49" fmla="*/ 26 h 28"/>
                    <a:gd name="T50" fmla="*/ 14 w 15"/>
                    <a:gd name="T51" fmla="*/ 25 h 28"/>
                    <a:gd name="T52" fmla="*/ 13 w 15"/>
                    <a:gd name="T53" fmla="*/ 22 h 28"/>
                    <a:gd name="T54" fmla="*/ 13 w 15"/>
                    <a:gd name="T55" fmla="*/ 19 h 28"/>
                    <a:gd name="T56" fmla="*/ 12 w 15"/>
                    <a:gd name="T57" fmla="*/ 17 h 28"/>
                    <a:gd name="T58" fmla="*/ 11 w 15"/>
                    <a:gd name="T59" fmla="*/ 14 h 28"/>
                    <a:gd name="T60" fmla="*/ 11 w 15"/>
                    <a:gd name="T61" fmla="*/ 11 h 28"/>
                    <a:gd name="T62" fmla="*/ 9 w 15"/>
                    <a:gd name="T63" fmla="*/ 9 h 28"/>
                    <a:gd name="T64" fmla="*/ 8 w 15"/>
                    <a:gd name="T65" fmla="*/ 6 h 28"/>
                    <a:gd name="T66" fmla="*/ 7 w 15"/>
                    <a:gd name="T67" fmla="*/ 4 h 28"/>
                    <a:gd name="T68" fmla="*/ 5 w 15"/>
                    <a:gd name="T69" fmla="*/ 0 h 28"/>
                    <a:gd name="T70" fmla="*/ 4 w 15"/>
                    <a:gd name="T71" fmla="*/ 0 h 28"/>
                    <a:gd name="T72" fmla="*/ 1 w 15"/>
                    <a:gd name="T73" fmla="*/ 4 h 28"/>
                    <a:gd name="T74" fmla="*/ 1 w 15"/>
                    <a:gd name="T75" fmla="*/ 4 h 28"/>
                    <a:gd name="T76" fmla="*/ 1 w 15"/>
                    <a:gd name="T77" fmla="*/ 3 h 28"/>
                    <a:gd name="T78" fmla="*/ 1 w 15"/>
                    <a:gd name="T79" fmla="*/ 2 h 28"/>
                    <a:gd name="T80" fmla="*/ 1 w 15"/>
                    <a:gd name="T81" fmla="*/ 1 h 28"/>
                    <a:gd name="T82" fmla="*/ 1 w 15"/>
                    <a:gd name="T83" fmla="*/ 1 h 28"/>
                    <a:gd name="T84" fmla="*/ 1 w 15"/>
                    <a:gd name="T85" fmla="*/ 0 h 28"/>
                    <a:gd name="T86" fmla="*/ 1 w 15"/>
                    <a:gd name="T87" fmla="*/ 0 h 28"/>
                    <a:gd name="T88" fmla="*/ 0 w 15"/>
                    <a:gd name="T89" fmla="*/ 1 h 28"/>
                    <a:gd name="T90" fmla="*/ 0 w 15"/>
                    <a:gd name="T91" fmla="*/ 1 h 28"/>
                    <a:gd name="T92" fmla="*/ 0 w 15"/>
                    <a:gd name="T93" fmla="*/ 2 h 28"/>
                    <a:gd name="T94" fmla="*/ 0 w 15"/>
                    <a:gd name="T95" fmla="*/ 3 h 28"/>
                    <a:gd name="T96" fmla="*/ 1 w 15"/>
                    <a:gd name="T97" fmla="*/ 3 h 28"/>
                    <a:gd name="T98" fmla="*/ 1 w 15"/>
                    <a:gd name="T99" fmla="*/ 3 h 28"/>
                    <a:gd name="T100" fmla="*/ 4 w 15"/>
                    <a:gd name="T101" fmla="*/ 3 h 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
                    <a:gd name="T154" fmla="*/ 0 h 28"/>
                    <a:gd name="T155" fmla="*/ 15 w 15"/>
                    <a:gd name="T156" fmla="*/ 28 h 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 h="28">
                      <a:moveTo>
                        <a:pt x="4" y="3"/>
                      </a:moveTo>
                      <a:lnTo>
                        <a:pt x="3" y="3"/>
                      </a:lnTo>
                      <a:lnTo>
                        <a:pt x="4" y="4"/>
                      </a:lnTo>
                      <a:lnTo>
                        <a:pt x="5" y="5"/>
                      </a:lnTo>
                      <a:lnTo>
                        <a:pt x="6" y="7"/>
                      </a:lnTo>
                      <a:lnTo>
                        <a:pt x="6" y="8"/>
                      </a:lnTo>
                      <a:lnTo>
                        <a:pt x="7" y="9"/>
                      </a:lnTo>
                      <a:lnTo>
                        <a:pt x="8" y="11"/>
                      </a:lnTo>
                      <a:lnTo>
                        <a:pt x="8" y="12"/>
                      </a:lnTo>
                      <a:lnTo>
                        <a:pt x="9" y="14"/>
                      </a:lnTo>
                      <a:lnTo>
                        <a:pt x="10" y="15"/>
                      </a:lnTo>
                      <a:lnTo>
                        <a:pt x="11" y="17"/>
                      </a:lnTo>
                      <a:lnTo>
                        <a:pt x="11" y="18"/>
                      </a:lnTo>
                      <a:lnTo>
                        <a:pt x="11" y="20"/>
                      </a:lnTo>
                      <a:lnTo>
                        <a:pt x="10" y="21"/>
                      </a:lnTo>
                      <a:lnTo>
                        <a:pt x="10" y="23"/>
                      </a:lnTo>
                      <a:lnTo>
                        <a:pt x="10" y="24"/>
                      </a:lnTo>
                      <a:lnTo>
                        <a:pt x="11" y="25"/>
                      </a:lnTo>
                      <a:lnTo>
                        <a:pt x="12" y="26"/>
                      </a:lnTo>
                      <a:lnTo>
                        <a:pt x="12" y="27"/>
                      </a:lnTo>
                      <a:lnTo>
                        <a:pt x="13" y="27"/>
                      </a:lnTo>
                      <a:lnTo>
                        <a:pt x="14" y="27"/>
                      </a:lnTo>
                      <a:lnTo>
                        <a:pt x="14" y="26"/>
                      </a:lnTo>
                      <a:lnTo>
                        <a:pt x="14" y="25"/>
                      </a:lnTo>
                      <a:lnTo>
                        <a:pt x="13" y="22"/>
                      </a:lnTo>
                      <a:lnTo>
                        <a:pt x="13" y="19"/>
                      </a:lnTo>
                      <a:lnTo>
                        <a:pt x="12" y="17"/>
                      </a:lnTo>
                      <a:lnTo>
                        <a:pt x="11" y="14"/>
                      </a:lnTo>
                      <a:lnTo>
                        <a:pt x="11" y="11"/>
                      </a:lnTo>
                      <a:lnTo>
                        <a:pt x="9" y="9"/>
                      </a:lnTo>
                      <a:lnTo>
                        <a:pt x="8" y="6"/>
                      </a:lnTo>
                      <a:lnTo>
                        <a:pt x="7" y="4"/>
                      </a:lnTo>
                      <a:lnTo>
                        <a:pt x="5" y="0"/>
                      </a:lnTo>
                      <a:lnTo>
                        <a:pt x="4" y="0"/>
                      </a:lnTo>
                      <a:lnTo>
                        <a:pt x="1" y="4"/>
                      </a:lnTo>
                      <a:lnTo>
                        <a:pt x="1" y="3"/>
                      </a:lnTo>
                      <a:lnTo>
                        <a:pt x="1" y="2"/>
                      </a:lnTo>
                      <a:lnTo>
                        <a:pt x="1" y="1"/>
                      </a:lnTo>
                      <a:lnTo>
                        <a:pt x="1" y="0"/>
                      </a:lnTo>
                      <a:lnTo>
                        <a:pt x="0" y="1"/>
                      </a:lnTo>
                      <a:lnTo>
                        <a:pt x="0" y="2"/>
                      </a:lnTo>
                      <a:lnTo>
                        <a:pt x="0" y="3"/>
                      </a:lnTo>
                      <a:lnTo>
                        <a:pt x="1" y="3"/>
                      </a:lnTo>
                      <a:lnTo>
                        <a:pt x="4" y="3"/>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41" name="Freeform 274"/>
                <p:cNvSpPr>
                  <a:spLocks/>
                </p:cNvSpPr>
                <p:nvPr/>
              </p:nvSpPr>
              <p:spPr bwMode="auto">
                <a:xfrm>
                  <a:off x="757" y="3187"/>
                  <a:ext cx="51" cy="51"/>
                </a:xfrm>
                <a:custGeom>
                  <a:avLst/>
                  <a:gdLst>
                    <a:gd name="T0" fmla="*/ 3 w 51"/>
                    <a:gd name="T1" fmla="*/ 15 h 51"/>
                    <a:gd name="T2" fmla="*/ 4 w 51"/>
                    <a:gd name="T3" fmla="*/ 13 h 51"/>
                    <a:gd name="T4" fmla="*/ 6 w 51"/>
                    <a:gd name="T5" fmla="*/ 13 h 51"/>
                    <a:gd name="T6" fmla="*/ 8 w 51"/>
                    <a:gd name="T7" fmla="*/ 11 h 51"/>
                    <a:gd name="T8" fmla="*/ 9 w 51"/>
                    <a:gd name="T9" fmla="*/ 10 h 51"/>
                    <a:gd name="T10" fmla="*/ 11 w 51"/>
                    <a:gd name="T11" fmla="*/ 8 h 51"/>
                    <a:gd name="T12" fmla="*/ 13 w 51"/>
                    <a:gd name="T13" fmla="*/ 8 h 51"/>
                    <a:gd name="T14" fmla="*/ 14 w 51"/>
                    <a:gd name="T15" fmla="*/ 6 h 51"/>
                    <a:gd name="T16" fmla="*/ 16 w 51"/>
                    <a:gd name="T17" fmla="*/ 5 h 51"/>
                    <a:gd name="T18" fmla="*/ 19 w 51"/>
                    <a:gd name="T19" fmla="*/ 3 h 51"/>
                    <a:gd name="T20" fmla="*/ 17 w 51"/>
                    <a:gd name="T21" fmla="*/ 3 h 51"/>
                    <a:gd name="T22" fmla="*/ 19 w 51"/>
                    <a:gd name="T23" fmla="*/ 5 h 51"/>
                    <a:gd name="T24" fmla="*/ 23 w 51"/>
                    <a:gd name="T25" fmla="*/ 11 h 51"/>
                    <a:gd name="T26" fmla="*/ 27 w 51"/>
                    <a:gd name="T27" fmla="*/ 16 h 51"/>
                    <a:gd name="T28" fmla="*/ 31 w 51"/>
                    <a:gd name="T29" fmla="*/ 21 h 51"/>
                    <a:gd name="T30" fmla="*/ 35 w 51"/>
                    <a:gd name="T31" fmla="*/ 26 h 51"/>
                    <a:gd name="T32" fmla="*/ 38 w 51"/>
                    <a:gd name="T33" fmla="*/ 32 h 51"/>
                    <a:gd name="T34" fmla="*/ 42 w 51"/>
                    <a:gd name="T35" fmla="*/ 37 h 51"/>
                    <a:gd name="T36" fmla="*/ 44 w 51"/>
                    <a:gd name="T37" fmla="*/ 43 h 51"/>
                    <a:gd name="T38" fmla="*/ 47 w 51"/>
                    <a:gd name="T39" fmla="*/ 48 h 51"/>
                    <a:gd name="T40" fmla="*/ 47 w 51"/>
                    <a:gd name="T41" fmla="*/ 49 h 51"/>
                    <a:gd name="T42" fmla="*/ 47 w 51"/>
                    <a:gd name="T43" fmla="*/ 50 h 51"/>
                    <a:gd name="T44" fmla="*/ 48 w 51"/>
                    <a:gd name="T45" fmla="*/ 50 h 51"/>
                    <a:gd name="T46" fmla="*/ 48 w 51"/>
                    <a:gd name="T47" fmla="*/ 50 h 51"/>
                    <a:gd name="T48" fmla="*/ 49 w 51"/>
                    <a:gd name="T49" fmla="*/ 50 h 51"/>
                    <a:gd name="T50" fmla="*/ 49 w 51"/>
                    <a:gd name="T51" fmla="*/ 49 h 51"/>
                    <a:gd name="T52" fmla="*/ 50 w 51"/>
                    <a:gd name="T53" fmla="*/ 49 h 51"/>
                    <a:gd name="T54" fmla="*/ 50 w 51"/>
                    <a:gd name="T55" fmla="*/ 48 h 51"/>
                    <a:gd name="T56" fmla="*/ 48 w 51"/>
                    <a:gd name="T57" fmla="*/ 43 h 51"/>
                    <a:gd name="T58" fmla="*/ 46 w 51"/>
                    <a:gd name="T59" fmla="*/ 38 h 51"/>
                    <a:gd name="T60" fmla="*/ 43 w 51"/>
                    <a:gd name="T61" fmla="*/ 33 h 51"/>
                    <a:gd name="T62" fmla="*/ 40 w 51"/>
                    <a:gd name="T63" fmla="*/ 28 h 51"/>
                    <a:gd name="T64" fmla="*/ 36 w 51"/>
                    <a:gd name="T65" fmla="*/ 23 h 51"/>
                    <a:gd name="T66" fmla="*/ 33 w 51"/>
                    <a:gd name="T67" fmla="*/ 18 h 51"/>
                    <a:gd name="T68" fmla="*/ 29 w 51"/>
                    <a:gd name="T69" fmla="*/ 13 h 51"/>
                    <a:gd name="T70" fmla="*/ 27 w 51"/>
                    <a:gd name="T71" fmla="*/ 8 h 51"/>
                    <a:gd name="T72" fmla="*/ 19 w 51"/>
                    <a:gd name="T73" fmla="*/ 0 h 51"/>
                    <a:gd name="T74" fmla="*/ 18 w 51"/>
                    <a:gd name="T75" fmla="*/ 0 h 51"/>
                    <a:gd name="T76" fmla="*/ 18 w 51"/>
                    <a:gd name="T77" fmla="*/ 0 h 51"/>
                    <a:gd name="T78" fmla="*/ 17 w 51"/>
                    <a:gd name="T79" fmla="*/ 0 h 51"/>
                    <a:gd name="T80" fmla="*/ 13 w 51"/>
                    <a:gd name="T81" fmla="*/ 3 h 51"/>
                    <a:gd name="T82" fmla="*/ 12 w 51"/>
                    <a:gd name="T83" fmla="*/ 4 h 51"/>
                    <a:gd name="T84" fmla="*/ 10 w 51"/>
                    <a:gd name="T85" fmla="*/ 5 h 51"/>
                    <a:gd name="T86" fmla="*/ 8 w 51"/>
                    <a:gd name="T87" fmla="*/ 6 h 51"/>
                    <a:gd name="T88" fmla="*/ 7 w 51"/>
                    <a:gd name="T89" fmla="*/ 8 h 51"/>
                    <a:gd name="T90" fmla="*/ 5 w 51"/>
                    <a:gd name="T91" fmla="*/ 8 h 51"/>
                    <a:gd name="T92" fmla="*/ 3 w 51"/>
                    <a:gd name="T93" fmla="*/ 9 h 51"/>
                    <a:gd name="T94" fmla="*/ 3 w 51"/>
                    <a:gd name="T95" fmla="*/ 11 h 51"/>
                    <a:gd name="T96" fmla="*/ 1 w 51"/>
                    <a:gd name="T97" fmla="*/ 12 h 51"/>
                    <a:gd name="T98" fmla="*/ 1 w 51"/>
                    <a:gd name="T99" fmla="*/ 13 h 51"/>
                    <a:gd name="T100" fmla="*/ 0 w 51"/>
                    <a:gd name="T101" fmla="*/ 13 h 51"/>
                    <a:gd name="T102" fmla="*/ 0 w 51"/>
                    <a:gd name="T103" fmla="*/ 13 h 51"/>
                    <a:gd name="T104" fmla="*/ 0 w 51"/>
                    <a:gd name="T105" fmla="*/ 14 h 51"/>
                    <a:gd name="T106" fmla="*/ 1 w 51"/>
                    <a:gd name="T107" fmla="*/ 14 h 51"/>
                    <a:gd name="T108" fmla="*/ 1 w 51"/>
                    <a:gd name="T109" fmla="*/ 15 h 51"/>
                    <a:gd name="T110" fmla="*/ 2 w 51"/>
                    <a:gd name="T111" fmla="*/ 15 h 51"/>
                    <a:gd name="T112" fmla="*/ 3 w 51"/>
                    <a:gd name="T113" fmla="*/ 15 h 51"/>
                    <a:gd name="T114" fmla="*/ 3 w 51"/>
                    <a:gd name="T115" fmla="*/ 15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
                    <a:gd name="T175" fmla="*/ 0 h 51"/>
                    <a:gd name="T176" fmla="*/ 51 w 51"/>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 h="51">
                      <a:moveTo>
                        <a:pt x="3" y="15"/>
                      </a:moveTo>
                      <a:lnTo>
                        <a:pt x="4" y="13"/>
                      </a:lnTo>
                      <a:lnTo>
                        <a:pt x="6" y="13"/>
                      </a:lnTo>
                      <a:lnTo>
                        <a:pt x="8" y="11"/>
                      </a:lnTo>
                      <a:lnTo>
                        <a:pt x="9" y="10"/>
                      </a:lnTo>
                      <a:lnTo>
                        <a:pt x="11" y="8"/>
                      </a:lnTo>
                      <a:lnTo>
                        <a:pt x="13" y="8"/>
                      </a:lnTo>
                      <a:lnTo>
                        <a:pt x="14" y="6"/>
                      </a:lnTo>
                      <a:lnTo>
                        <a:pt x="16" y="5"/>
                      </a:lnTo>
                      <a:lnTo>
                        <a:pt x="19" y="3"/>
                      </a:lnTo>
                      <a:lnTo>
                        <a:pt x="17" y="3"/>
                      </a:lnTo>
                      <a:lnTo>
                        <a:pt x="19" y="5"/>
                      </a:lnTo>
                      <a:lnTo>
                        <a:pt x="23" y="11"/>
                      </a:lnTo>
                      <a:lnTo>
                        <a:pt x="27" y="16"/>
                      </a:lnTo>
                      <a:lnTo>
                        <a:pt x="31" y="21"/>
                      </a:lnTo>
                      <a:lnTo>
                        <a:pt x="35" y="26"/>
                      </a:lnTo>
                      <a:lnTo>
                        <a:pt x="38" y="32"/>
                      </a:lnTo>
                      <a:lnTo>
                        <a:pt x="42" y="37"/>
                      </a:lnTo>
                      <a:lnTo>
                        <a:pt x="44" y="43"/>
                      </a:lnTo>
                      <a:lnTo>
                        <a:pt x="47" y="48"/>
                      </a:lnTo>
                      <a:lnTo>
                        <a:pt x="47" y="49"/>
                      </a:lnTo>
                      <a:lnTo>
                        <a:pt x="47" y="50"/>
                      </a:lnTo>
                      <a:lnTo>
                        <a:pt x="48" y="50"/>
                      </a:lnTo>
                      <a:lnTo>
                        <a:pt x="49" y="50"/>
                      </a:lnTo>
                      <a:lnTo>
                        <a:pt x="49" y="49"/>
                      </a:lnTo>
                      <a:lnTo>
                        <a:pt x="50" y="49"/>
                      </a:lnTo>
                      <a:lnTo>
                        <a:pt x="50" y="48"/>
                      </a:lnTo>
                      <a:lnTo>
                        <a:pt x="48" y="43"/>
                      </a:lnTo>
                      <a:lnTo>
                        <a:pt x="46" y="38"/>
                      </a:lnTo>
                      <a:lnTo>
                        <a:pt x="43" y="33"/>
                      </a:lnTo>
                      <a:lnTo>
                        <a:pt x="40" y="28"/>
                      </a:lnTo>
                      <a:lnTo>
                        <a:pt x="36" y="23"/>
                      </a:lnTo>
                      <a:lnTo>
                        <a:pt x="33" y="18"/>
                      </a:lnTo>
                      <a:lnTo>
                        <a:pt x="29" y="13"/>
                      </a:lnTo>
                      <a:lnTo>
                        <a:pt x="27" y="8"/>
                      </a:lnTo>
                      <a:lnTo>
                        <a:pt x="19" y="0"/>
                      </a:lnTo>
                      <a:lnTo>
                        <a:pt x="18" y="0"/>
                      </a:lnTo>
                      <a:lnTo>
                        <a:pt x="17" y="0"/>
                      </a:lnTo>
                      <a:lnTo>
                        <a:pt x="13" y="3"/>
                      </a:lnTo>
                      <a:lnTo>
                        <a:pt x="12" y="4"/>
                      </a:lnTo>
                      <a:lnTo>
                        <a:pt x="10" y="5"/>
                      </a:lnTo>
                      <a:lnTo>
                        <a:pt x="8" y="6"/>
                      </a:lnTo>
                      <a:lnTo>
                        <a:pt x="7" y="8"/>
                      </a:lnTo>
                      <a:lnTo>
                        <a:pt x="5" y="8"/>
                      </a:lnTo>
                      <a:lnTo>
                        <a:pt x="3" y="9"/>
                      </a:lnTo>
                      <a:lnTo>
                        <a:pt x="3" y="11"/>
                      </a:lnTo>
                      <a:lnTo>
                        <a:pt x="1" y="12"/>
                      </a:lnTo>
                      <a:lnTo>
                        <a:pt x="1" y="13"/>
                      </a:lnTo>
                      <a:lnTo>
                        <a:pt x="0" y="13"/>
                      </a:lnTo>
                      <a:lnTo>
                        <a:pt x="0" y="14"/>
                      </a:lnTo>
                      <a:lnTo>
                        <a:pt x="1" y="14"/>
                      </a:lnTo>
                      <a:lnTo>
                        <a:pt x="1" y="15"/>
                      </a:lnTo>
                      <a:lnTo>
                        <a:pt x="2" y="15"/>
                      </a:lnTo>
                      <a:lnTo>
                        <a:pt x="3" y="15"/>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42" name="Freeform 275"/>
                <p:cNvSpPr>
                  <a:spLocks/>
                </p:cNvSpPr>
                <p:nvPr/>
              </p:nvSpPr>
              <p:spPr bwMode="auto">
                <a:xfrm>
                  <a:off x="796" y="3177"/>
                  <a:ext cx="30" cy="25"/>
                </a:xfrm>
                <a:custGeom>
                  <a:avLst/>
                  <a:gdLst>
                    <a:gd name="T0" fmla="*/ 3 w 30"/>
                    <a:gd name="T1" fmla="*/ 24 h 25"/>
                    <a:gd name="T2" fmla="*/ 4 w 30"/>
                    <a:gd name="T3" fmla="*/ 22 h 25"/>
                    <a:gd name="T4" fmla="*/ 6 w 30"/>
                    <a:gd name="T5" fmla="*/ 20 h 25"/>
                    <a:gd name="T6" fmla="*/ 7 w 30"/>
                    <a:gd name="T7" fmla="*/ 17 h 25"/>
                    <a:gd name="T8" fmla="*/ 8 w 30"/>
                    <a:gd name="T9" fmla="*/ 15 h 25"/>
                    <a:gd name="T10" fmla="*/ 9 w 30"/>
                    <a:gd name="T11" fmla="*/ 13 h 25"/>
                    <a:gd name="T12" fmla="*/ 10 w 30"/>
                    <a:gd name="T13" fmla="*/ 10 h 25"/>
                    <a:gd name="T14" fmla="*/ 10 w 30"/>
                    <a:gd name="T15" fmla="*/ 8 h 25"/>
                    <a:gd name="T16" fmla="*/ 11 w 30"/>
                    <a:gd name="T17" fmla="*/ 5 h 25"/>
                    <a:gd name="T18" fmla="*/ 13 w 30"/>
                    <a:gd name="T19" fmla="*/ 2 h 25"/>
                    <a:gd name="T20" fmla="*/ 11 w 30"/>
                    <a:gd name="T21" fmla="*/ 2 h 25"/>
                    <a:gd name="T22" fmla="*/ 13 w 30"/>
                    <a:gd name="T23" fmla="*/ 4 h 25"/>
                    <a:gd name="T24" fmla="*/ 15 w 30"/>
                    <a:gd name="T25" fmla="*/ 6 h 25"/>
                    <a:gd name="T26" fmla="*/ 16 w 30"/>
                    <a:gd name="T27" fmla="*/ 7 h 25"/>
                    <a:gd name="T28" fmla="*/ 18 w 30"/>
                    <a:gd name="T29" fmla="*/ 8 h 25"/>
                    <a:gd name="T30" fmla="*/ 19 w 30"/>
                    <a:gd name="T31" fmla="*/ 9 h 25"/>
                    <a:gd name="T32" fmla="*/ 22 w 30"/>
                    <a:gd name="T33" fmla="*/ 10 h 25"/>
                    <a:gd name="T34" fmla="*/ 23 w 30"/>
                    <a:gd name="T35" fmla="*/ 11 h 25"/>
                    <a:gd name="T36" fmla="*/ 25 w 30"/>
                    <a:gd name="T37" fmla="*/ 12 h 25"/>
                    <a:gd name="T38" fmla="*/ 26 w 30"/>
                    <a:gd name="T39" fmla="*/ 13 h 25"/>
                    <a:gd name="T40" fmla="*/ 27 w 30"/>
                    <a:gd name="T41" fmla="*/ 13 h 25"/>
                    <a:gd name="T42" fmla="*/ 28 w 30"/>
                    <a:gd name="T43" fmla="*/ 13 h 25"/>
                    <a:gd name="T44" fmla="*/ 28 w 30"/>
                    <a:gd name="T45" fmla="*/ 13 h 25"/>
                    <a:gd name="T46" fmla="*/ 28 w 30"/>
                    <a:gd name="T47" fmla="*/ 13 h 25"/>
                    <a:gd name="T48" fmla="*/ 28 w 30"/>
                    <a:gd name="T49" fmla="*/ 12 h 25"/>
                    <a:gd name="T50" fmla="*/ 29 w 30"/>
                    <a:gd name="T51" fmla="*/ 12 h 25"/>
                    <a:gd name="T52" fmla="*/ 29 w 30"/>
                    <a:gd name="T53" fmla="*/ 11 h 25"/>
                    <a:gd name="T54" fmla="*/ 29 w 30"/>
                    <a:gd name="T55" fmla="*/ 11 h 25"/>
                    <a:gd name="T56" fmla="*/ 28 w 30"/>
                    <a:gd name="T57" fmla="*/ 11 h 25"/>
                    <a:gd name="T58" fmla="*/ 28 w 30"/>
                    <a:gd name="T59" fmla="*/ 10 h 25"/>
                    <a:gd name="T60" fmla="*/ 27 w 30"/>
                    <a:gd name="T61" fmla="*/ 9 h 25"/>
                    <a:gd name="T62" fmla="*/ 25 w 30"/>
                    <a:gd name="T63" fmla="*/ 8 h 25"/>
                    <a:gd name="T64" fmla="*/ 24 w 30"/>
                    <a:gd name="T65" fmla="*/ 8 h 25"/>
                    <a:gd name="T66" fmla="*/ 22 w 30"/>
                    <a:gd name="T67" fmla="*/ 7 h 25"/>
                    <a:gd name="T68" fmla="*/ 21 w 30"/>
                    <a:gd name="T69" fmla="*/ 6 h 25"/>
                    <a:gd name="T70" fmla="*/ 20 w 30"/>
                    <a:gd name="T71" fmla="*/ 6 h 25"/>
                    <a:gd name="T72" fmla="*/ 19 w 30"/>
                    <a:gd name="T73" fmla="*/ 5 h 25"/>
                    <a:gd name="T74" fmla="*/ 18 w 30"/>
                    <a:gd name="T75" fmla="*/ 4 h 25"/>
                    <a:gd name="T76" fmla="*/ 13 w 30"/>
                    <a:gd name="T77" fmla="*/ 0 h 25"/>
                    <a:gd name="T78" fmla="*/ 12 w 30"/>
                    <a:gd name="T79" fmla="*/ 0 h 25"/>
                    <a:gd name="T80" fmla="*/ 11 w 30"/>
                    <a:gd name="T81" fmla="*/ 0 h 25"/>
                    <a:gd name="T82" fmla="*/ 10 w 30"/>
                    <a:gd name="T83" fmla="*/ 0 h 25"/>
                    <a:gd name="T84" fmla="*/ 10 w 30"/>
                    <a:gd name="T85" fmla="*/ 1 h 25"/>
                    <a:gd name="T86" fmla="*/ 8 w 30"/>
                    <a:gd name="T87" fmla="*/ 4 h 25"/>
                    <a:gd name="T88" fmla="*/ 7 w 30"/>
                    <a:gd name="T89" fmla="*/ 6 h 25"/>
                    <a:gd name="T90" fmla="*/ 7 w 30"/>
                    <a:gd name="T91" fmla="*/ 9 h 25"/>
                    <a:gd name="T92" fmla="*/ 7 w 30"/>
                    <a:gd name="T93" fmla="*/ 11 h 25"/>
                    <a:gd name="T94" fmla="*/ 6 w 30"/>
                    <a:gd name="T95" fmla="*/ 13 h 25"/>
                    <a:gd name="T96" fmla="*/ 4 w 30"/>
                    <a:gd name="T97" fmla="*/ 16 h 25"/>
                    <a:gd name="T98" fmla="*/ 4 w 30"/>
                    <a:gd name="T99" fmla="*/ 18 h 25"/>
                    <a:gd name="T100" fmla="*/ 2 w 30"/>
                    <a:gd name="T101" fmla="*/ 20 h 25"/>
                    <a:gd name="T102" fmla="*/ 1 w 30"/>
                    <a:gd name="T103" fmla="*/ 22 h 25"/>
                    <a:gd name="T104" fmla="*/ 0 w 30"/>
                    <a:gd name="T105" fmla="*/ 22 h 25"/>
                    <a:gd name="T106" fmla="*/ 0 w 30"/>
                    <a:gd name="T107" fmla="*/ 23 h 25"/>
                    <a:gd name="T108" fmla="*/ 0 w 30"/>
                    <a:gd name="T109" fmla="*/ 23 h 25"/>
                    <a:gd name="T110" fmla="*/ 1 w 30"/>
                    <a:gd name="T111" fmla="*/ 24 h 25"/>
                    <a:gd name="T112" fmla="*/ 1 w 30"/>
                    <a:gd name="T113" fmla="*/ 24 h 25"/>
                    <a:gd name="T114" fmla="*/ 2 w 30"/>
                    <a:gd name="T115" fmla="*/ 24 h 25"/>
                    <a:gd name="T116" fmla="*/ 3 w 30"/>
                    <a:gd name="T117" fmla="*/ 24 h 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
                    <a:gd name="T178" fmla="*/ 0 h 25"/>
                    <a:gd name="T179" fmla="*/ 30 w 30"/>
                    <a:gd name="T180" fmla="*/ 25 h 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 h="25">
                      <a:moveTo>
                        <a:pt x="3" y="24"/>
                      </a:moveTo>
                      <a:lnTo>
                        <a:pt x="4" y="22"/>
                      </a:lnTo>
                      <a:lnTo>
                        <a:pt x="6" y="20"/>
                      </a:lnTo>
                      <a:lnTo>
                        <a:pt x="7" y="17"/>
                      </a:lnTo>
                      <a:lnTo>
                        <a:pt x="8" y="15"/>
                      </a:lnTo>
                      <a:lnTo>
                        <a:pt x="9" y="13"/>
                      </a:lnTo>
                      <a:lnTo>
                        <a:pt x="10" y="10"/>
                      </a:lnTo>
                      <a:lnTo>
                        <a:pt x="10" y="8"/>
                      </a:lnTo>
                      <a:lnTo>
                        <a:pt x="11" y="5"/>
                      </a:lnTo>
                      <a:lnTo>
                        <a:pt x="13" y="2"/>
                      </a:lnTo>
                      <a:lnTo>
                        <a:pt x="11" y="2"/>
                      </a:lnTo>
                      <a:lnTo>
                        <a:pt x="13" y="4"/>
                      </a:lnTo>
                      <a:lnTo>
                        <a:pt x="15" y="6"/>
                      </a:lnTo>
                      <a:lnTo>
                        <a:pt x="16" y="7"/>
                      </a:lnTo>
                      <a:lnTo>
                        <a:pt x="18" y="8"/>
                      </a:lnTo>
                      <a:lnTo>
                        <a:pt x="19" y="9"/>
                      </a:lnTo>
                      <a:lnTo>
                        <a:pt x="22" y="10"/>
                      </a:lnTo>
                      <a:lnTo>
                        <a:pt x="23" y="11"/>
                      </a:lnTo>
                      <a:lnTo>
                        <a:pt x="25" y="12"/>
                      </a:lnTo>
                      <a:lnTo>
                        <a:pt x="26" y="13"/>
                      </a:lnTo>
                      <a:lnTo>
                        <a:pt x="27" y="13"/>
                      </a:lnTo>
                      <a:lnTo>
                        <a:pt x="28" y="13"/>
                      </a:lnTo>
                      <a:lnTo>
                        <a:pt x="28" y="12"/>
                      </a:lnTo>
                      <a:lnTo>
                        <a:pt x="29" y="12"/>
                      </a:lnTo>
                      <a:lnTo>
                        <a:pt x="29" y="11"/>
                      </a:lnTo>
                      <a:lnTo>
                        <a:pt x="28" y="11"/>
                      </a:lnTo>
                      <a:lnTo>
                        <a:pt x="28" y="10"/>
                      </a:lnTo>
                      <a:lnTo>
                        <a:pt x="27" y="9"/>
                      </a:lnTo>
                      <a:lnTo>
                        <a:pt x="25" y="8"/>
                      </a:lnTo>
                      <a:lnTo>
                        <a:pt x="24" y="8"/>
                      </a:lnTo>
                      <a:lnTo>
                        <a:pt x="22" y="7"/>
                      </a:lnTo>
                      <a:lnTo>
                        <a:pt x="21" y="6"/>
                      </a:lnTo>
                      <a:lnTo>
                        <a:pt x="20" y="6"/>
                      </a:lnTo>
                      <a:lnTo>
                        <a:pt x="19" y="5"/>
                      </a:lnTo>
                      <a:lnTo>
                        <a:pt x="18" y="4"/>
                      </a:lnTo>
                      <a:lnTo>
                        <a:pt x="13" y="0"/>
                      </a:lnTo>
                      <a:lnTo>
                        <a:pt x="12" y="0"/>
                      </a:lnTo>
                      <a:lnTo>
                        <a:pt x="11" y="0"/>
                      </a:lnTo>
                      <a:lnTo>
                        <a:pt x="10" y="0"/>
                      </a:lnTo>
                      <a:lnTo>
                        <a:pt x="10" y="1"/>
                      </a:lnTo>
                      <a:lnTo>
                        <a:pt x="8" y="4"/>
                      </a:lnTo>
                      <a:lnTo>
                        <a:pt x="7" y="6"/>
                      </a:lnTo>
                      <a:lnTo>
                        <a:pt x="7" y="9"/>
                      </a:lnTo>
                      <a:lnTo>
                        <a:pt x="7" y="11"/>
                      </a:lnTo>
                      <a:lnTo>
                        <a:pt x="6" y="13"/>
                      </a:lnTo>
                      <a:lnTo>
                        <a:pt x="4" y="16"/>
                      </a:lnTo>
                      <a:lnTo>
                        <a:pt x="4" y="18"/>
                      </a:lnTo>
                      <a:lnTo>
                        <a:pt x="2" y="20"/>
                      </a:lnTo>
                      <a:lnTo>
                        <a:pt x="1" y="22"/>
                      </a:lnTo>
                      <a:lnTo>
                        <a:pt x="0" y="22"/>
                      </a:lnTo>
                      <a:lnTo>
                        <a:pt x="0" y="23"/>
                      </a:lnTo>
                      <a:lnTo>
                        <a:pt x="1" y="24"/>
                      </a:lnTo>
                      <a:lnTo>
                        <a:pt x="2" y="24"/>
                      </a:lnTo>
                      <a:lnTo>
                        <a:pt x="3" y="24"/>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43" name="Freeform 276"/>
                <p:cNvSpPr>
                  <a:spLocks/>
                </p:cNvSpPr>
                <p:nvPr/>
              </p:nvSpPr>
              <p:spPr bwMode="auto">
                <a:xfrm>
                  <a:off x="713" y="3234"/>
                  <a:ext cx="81" cy="48"/>
                </a:xfrm>
                <a:custGeom>
                  <a:avLst/>
                  <a:gdLst>
                    <a:gd name="T0" fmla="*/ 3 w 81"/>
                    <a:gd name="T1" fmla="*/ 4 h 48"/>
                    <a:gd name="T2" fmla="*/ 10 w 81"/>
                    <a:gd name="T3" fmla="*/ 15 h 48"/>
                    <a:gd name="T4" fmla="*/ 16 w 81"/>
                    <a:gd name="T5" fmla="*/ 27 h 48"/>
                    <a:gd name="T6" fmla="*/ 20 w 81"/>
                    <a:gd name="T7" fmla="*/ 39 h 48"/>
                    <a:gd name="T8" fmla="*/ 22 w 81"/>
                    <a:gd name="T9" fmla="*/ 46 h 48"/>
                    <a:gd name="T10" fmla="*/ 23 w 81"/>
                    <a:gd name="T11" fmla="*/ 47 h 48"/>
                    <a:gd name="T12" fmla="*/ 26 w 81"/>
                    <a:gd name="T13" fmla="*/ 47 h 48"/>
                    <a:gd name="T14" fmla="*/ 34 w 81"/>
                    <a:gd name="T15" fmla="*/ 45 h 48"/>
                    <a:gd name="T16" fmla="*/ 39 w 81"/>
                    <a:gd name="T17" fmla="*/ 40 h 48"/>
                    <a:gd name="T18" fmla="*/ 44 w 81"/>
                    <a:gd name="T19" fmla="*/ 33 h 48"/>
                    <a:gd name="T20" fmla="*/ 49 w 81"/>
                    <a:gd name="T21" fmla="*/ 27 h 48"/>
                    <a:gd name="T22" fmla="*/ 52 w 81"/>
                    <a:gd name="T23" fmla="*/ 24 h 48"/>
                    <a:gd name="T24" fmla="*/ 58 w 81"/>
                    <a:gd name="T25" fmla="*/ 24 h 48"/>
                    <a:gd name="T26" fmla="*/ 64 w 81"/>
                    <a:gd name="T27" fmla="*/ 24 h 48"/>
                    <a:gd name="T28" fmla="*/ 70 w 81"/>
                    <a:gd name="T29" fmla="*/ 22 h 48"/>
                    <a:gd name="T30" fmla="*/ 76 w 81"/>
                    <a:gd name="T31" fmla="*/ 21 h 48"/>
                    <a:gd name="T32" fmla="*/ 80 w 81"/>
                    <a:gd name="T33" fmla="*/ 20 h 48"/>
                    <a:gd name="T34" fmla="*/ 80 w 81"/>
                    <a:gd name="T35" fmla="*/ 18 h 48"/>
                    <a:gd name="T36" fmla="*/ 79 w 81"/>
                    <a:gd name="T37" fmla="*/ 17 h 48"/>
                    <a:gd name="T38" fmla="*/ 78 w 81"/>
                    <a:gd name="T39" fmla="*/ 16 h 48"/>
                    <a:gd name="T40" fmla="*/ 74 w 81"/>
                    <a:gd name="T41" fmla="*/ 18 h 48"/>
                    <a:gd name="T42" fmla="*/ 70 w 81"/>
                    <a:gd name="T43" fmla="*/ 19 h 48"/>
                    <a:gd name="T44" fmla="*/ 66 w 81"/>
                    <a:gd name="T45" fmla="*/ 21 h 48"/>
                    <a:gd name="T46" fmla="*/ 61 w 81"/>
                    <a:gd name="T47" fmla="*/ 21 h 48"/>
                    <a:gd name="T48" fmla="*/ 51 w 81"/>
                    <a:gd name="T49" fmla="*/ 21 h 48"/>
                    <a:gd name="T50" fmla="*/ 47 w 81"/>
                    <a:gd name="T51" fmla="*/ 25 h 48"/>
                    <a:gd name="T52" fmla="*/ 42 w 81"/>
                    <a:gd name="T53" fmla="*/ 29 h 48"/>
                    <a:gd name="T54" fmla="*/ 38 w 81"/>
                    <a:gd name="T55" fmla="*/ 35 h 48"/>
                    <a:gd name="T56" fmla="*/ 35 w 81"/>
                    <a:gd name="T57" fmla="*/ 40 h 48"/>
                    <a:gd name="T58" fmla="*/ 28 w 81"/>
                    <a:gd name="T59" fmla="*/ 43 h 48"/>
                    <a:gd name="T60" fmla="*/ 25 w 81"/>
                    <a:gd name="T61" fmla="*/ 45 h 48"/>
                    <a:gd name="T62" fmla="*/ 24 w 81"/>
                    <a:gd name="T63" fmla="*/ 40 h 48"/>
                    <a:gd name="T64" fmla="*/ 24 w 81"/>
                    <a:gd name="T65" fmla="*/ 38 h 48"/>
                    <a:gd name="T66" fmla="*/ 24 w 81"/>
                    <a:gd name="T67" fmla="*/ 35 h 48"/>
                    <a:gd name="T68" fmla="*/ 23 w 81"/>
                    <a:gd name="T69" fmla="*/ 33 h 48"/>
                    <a:gd name="T70" fmla="*/ 21 w 81"/>
                    <a:gd name="T71" fmla="*/ 29 h 48"/>
                    <a:gd name="T72" fmla="*/ 17 w 81"/>
                    <a:gd name="T73" fmla="*/ 20 h 48"/>
                    <a:gd name="T74" fmla="*/ 12 w 81"/>
                    <a:gd name="T75" fmla="*/ 11 h 48"/>
                    <a:gd name="T76" fmla="*/ 5 w 81"/>
                    <a:gd name="T77" fmla="*/ 2 h 48"/>
                    <a:gd name="T78" fmla="*/ 4 w 81"/>
                    <a:gd name="T79" fmla="*/ 1 h 48"/>
                    <a:gd name="T80" fmla="*/ 5 w 81"/>
                    <a:gd name="T81" fmla="*/ 3 h 48"/>
                    <a:gd name="T82" fmla="*/ 8 w 81"/>
                    <a:gd name="T83" fmla="*/ 7 h 48"/>
                    <a:gd name="T84" fmla="*/ 9 w 81"/>
                    <a:gd name="T85" fmla="*/ 8 h 48"/>
                    <a:gd name="T86" fmla="*/ 8 w 81"/>
                    <a:gd name="T87" fmla="*/ 9 h 48"/>
                    <a:gd name="T88" fmla="*/ 8 w 81"/>
                    <a:gd name="T89" fmla="*/ 11 h 48"/>
                    <a:gd name="T90" fmla="*/ 0 w 81"/>
                    <a:gd name="T91" fmla="*/ 0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
                    <a:gd name="T139" fmla="*/ 0 h 48"/>
                    <a:gd name="T140" fmla="*/ 81 w 81"/>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 h="48">
                      <a:moveTo>
                        <a:pt x="0" y="0"/>
                      </a:moveTo>
                      <a:lnTo>
                        <a:pt x="3" y="4"/>
                      </a:lnTo>
                      <a:lnTo>
                        <a:pt x="6" y="9"/>
                      </a:lnTo>
                      <a:lnTo>
                        <a:pt x="10" y="15"/>
                      </a:lnTo>
                      <a:lnTo>
                        <a:pt x="13" y="21"/>
                      </a:lnTo>
                      <a:lnTo>
                        <a:pt x="16" y="27"/>
                      </a:lnTo>
                      <a:lnTo>
                        <a:pt x="19" y="34"/>
                      </a:lnTo>
                      <a:lnTo>
                        <a:pt x="20" y="39"/>
                      </a:lnTo>
                      <a:lnTo>
                        <a:pt x="21" y="44"/>
                      </a:lnTo>
                      <a:lnTo>
                        <a:pt x="22" y="46"/>
                      </a:lnTo>
                      <a:lnTo>
                        <a:pt x="22" y="47"/>
                      </a:lnTo>
                      <a:lnTo>
                        <a:pt x="23" y="47"/>
                      </a:lnTo>
                      <a:lnTo>
                        <a:pt x="24" y="47"/>
                      </a:lnTo>
                      <a:lnTo>
                        <a:pt x="26" y="47"/>
                      </a:lnTo>
                      <a:lnTo>
                        <a:pt x="30" y="46"/>
                      </a:lnTo>
                      <a:lnTo>
                        <a:pt x="34" y="45"/>
                      </a:lnTo>
                      <a:lnTo>
                        <a:pt x="36" y="42"/>
                      </a:lnTo>
                      <a:lnTo>
                        <a:pt x="39" y="40"/>
                      </a:lnTo>
                      <a:lnTo>
                        <a:pt x="41" y="36"/>
                      </a:lnTo>
                      <a:lnTo>
                        <a:pt x="44" y="33"/>
                      </a:lnTo>
                      <a:lnTo>
                        <a:pt x="46" y="30"/>
                      </a:lnTo>
                      <a:lnTo>
                        <a:pt x="49" y="27"/>
                      </a:lnTo>
                      <a:lnTo>
                        <a:pt x="53" y="23"/>
                      </a:lnTo>
                      <a:lnTo>
                        <a:pt x="52" y="24"/>
                      </a:lnTo>
                      <a:lnTo>
                        <a:pt x="55" y="24"/>
                      </a:lnTo>
                      <a:lnTo>
                        <a:pt x="58" y="24"/>
                      </a:lnTo>
                      <a:lnTo>
                        <a:pt x="61" y="24"/>
                      </a:lnTo>
                      <a:lnTo>
                        <a:pt x="64" y="24"/>
                      </a:lnTo>
                      <a:lnTo>
                        <a:pt x="68" y="23"/>
                      </a:lnTo>
                      <a:lnTo>
                        <a:pt x="70" y="22"/>
                      </a:lnTo>
                      <a:lnTo>
                        <a:pt x="73" y="22"/>
                      </a:lnTo>
                      <a:lnTo>
                        <a:pt x="76" y="21"/>
                      </a:lnTo>
                      <a:lnTo>
                        <a:pt x="79" y="20"/>
                      </a:lnTo>
                      <a:lnTo>
                        <a:pt x="80" y="20"/>
                      </a:lnTo>
                      <a:lnTo>
                        <a:pt x="80" y="19"/>
                      </a:lnTo>
                      <a:lnTo>
                        <a:pt x="80" y="18"/>
                      </a:lnTo>
                      <a:lnTo>
                        <a:pt x="80" y="17"/>
                      </a:lnTo>
                      <a:lnTo>
                        <a:pt x="79" y="17"/>
                      </a:lnTo>
                      <a:lnTo>
                        <a:pt x="79" y="16"/>
                      </a:lnTo>
                      <a:lnTo>
                        <a:pt x="78" y="16"/>
                      </a:lnTo>
                      <a:lnTo>
                        <a:pt x="76" y="17"/>
                      </a:lnTo>
                      <a:lnTo>
                        <a:pt x="74" y="18"/>
                      </a:lnTo>
                      <a:lnTo>
                        <a:pt x="72" y="19"/>
                      </a:lnTo>
                      <a:lnTo>
                        <a:pt x="70" y="19"/>
                      </a:lnTo>
                      <a:lnTo>
                        <a:pt x="68" y="20"/>
                      </a:lnTo>
                      <a:lnTo>
                        <a:pt x="66" y="21"/>
                      </a:lnTo>
                      <a:lnTo>
                        <a:pt x="64" y="21"/>
                      </a:lnTo>
                      <a:lnTo>
                        <a:pt x="61" y="21"/>
                      </a:lnTo>
                      <a:lnTo>
                        <a:pt x="52" y="21"/>
                      </a:lnTo>
                      <a:lnTo>
                        <a:pt x="51" y="21"/>
                      </a:lnTo>
                      <a:lnTo>
                        <a:pt x="50" y="21"/>
                      </a:lnTo>
                      <a:lnTo>
                        <a:pt x="47" y="25"/>
                      </a:lnTo>
                      <a:lnTo>
                        <a:pt x="44" y="26"/>
                      </a:lnTo>
                      <a:lnTo>
                        <a:pt x="42" y="29"/>
                      </a:lnTo>
                      <a:lnTo>
                        <a:pt x="40" y="32"/>
                      </a:lnTo>
                      <a:lnTo>
                        <a:pt x="38" y="35"/>
                      </a:lnTo>
                      <a:lnTo>
                        <a:pt x="36" y="37"/>
                      </a:lnTo>
                      <a:lnTo>
                        <a:pt x="35" y="40"/>
                      </a:lnTo>
                      <a:lnTo>
                        <a:pt x="31" y="42"/>
                      </a:lnTo>
                      <a:lnTo>
                        <a:pt x="28" y="43"/>
                      </a:lnTo>
                      <a:lnTo>
                        <a:pt x="23" y="44"/>
                      </a:lnTo>
                      <a:lnTo>
                        <a:pt x="25" y="45"/>
                      </a:lnTo>
                      <a:lnTo>
                        <a:pt x="24" y="41"/>
                      </a:lnTo>
                      <a:lnTo>
                        <a:pt x="24" y="40"/>
                      </a:lnTo>
                      <a:lnTo>
                        <a:pt x="24" y="39"/>
                      </a:lnTo>
                      <a:lnTo>
                        <a:pt x="24" y="38"/>
                      </a:lnTo>
                      <a:lnTo>
                        <a:pt x="24" y="36"/>
                      </a:lnTo>
                      <a:lnTo>
                        <a:pt x="24" y="35"/>
                      </a:lnTo>
                      <a:lnTo>
                        <a:pt x="23" y="33"/>
                      </a:lnTo>
                      <a:lnTo>
                        <a:pt x="23" y="32"/>
                      </a:lnTo>
                      <a:lnTo>
                        <a:pt x="21" y="29"/>
                      </a:lnTo>
                      <a:lnTo>
                        <a:pt x="20" y="25"/>
                      </a:lnTo>
                      <a:lnTo>
                        <a:pt x="17" y="20"/>
                      </a:lnTo>
                      <a:lnTo>
                        <a:pt x="14" y="16"/>
                      </a:lnTo>
                      <a:lnTo>
                        <a:pt x="12" y="11"/>
                      </a:lnTo>
                      <a:lnTo>
                        <a:pt x="9" y="7"/>
                      </a:lnTo>
                      <a:lnTo>
                        <a:pt x="5" y="2"/>
                      </a:lnTo>
                      <a:lnTo>
                        <a:pt x="3" y="0"/>
                      </a:lnTo>
                      <a:lnTo>
                        <a:pt x="4" y="1"/>
                      </a:lnTo>
                      <a:lnTo>
                        <a:pt x="4" y="2"/>
                      </a:lnTo>
                      <a:lnTo>
                        <a:pt x="5" y="3"/>
                      </a:lnTo>
                      <a:lnTo>
                        <a:pt x="7" y="5"/>
                      </a:lnTo>
                      <a:lnTo>
                        <a:pt x="8" y="7"/>
                      </a:lnTo>
                      <a:lnTo>
                        <a:pt x="9" y="7"/>
                      </a:lnTo>
                      <a:lnTo>
                        <a:pt x="9" y="8"/>
                      </a:lnTo>
                      <a:lnTo>
                        <a:pt x="8" y="8"/>
                      </a:lnTo>
                      <a:lnTo>
                        <a:pt x="8" y="9"/>
                      </a:lnTo>
                      <a:lnTo>
                        <a:pt x="8" y="10"/>
                      </a:lnTo>
                      <a:lnTo>
                        <a:pt x="8" y="11"/>
                      </a:lnTo>
                      <a:lnTo>
                        <a:pt x="9" y="11"/>
                      </a:lnTo>
                      <a:lnTo>
                        <a:pt x="0" y="0"/>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44" name="Freeform 277"/>
                <p:cNvSpPr>
                  <a:spLocks/>
                </p:cNvSpPr>
                <p:nvPr/>
              </p:nvSpPr>
              <p:spPr bwMode="auto">
                <a:xfrm>
                  <a:off x="753" y="3284"/>
                  <a:ext cx="37" cy="6"/>
                </a:xfrm>
                <a:custGeom>
                  <a:avLst/>
                  <a:gdLst>
                    <a:gd name="T0" fmla="*/ 0 w 37"/>
                    <a:gd name="T1" fmla="*/ 0 h 6"/>
                    <a:gd name="T2" fmla="*/ 1 w 37"/>
                    <a:gd name="T3" fmla="*/ 0 h 6"/>
                    <a:gd name="T4" fmla="*/ 2 w 37"/>
                    <a:gd name="T5" fmla="*/ 0 h 6"/>
                    <a:gd name="T6" fmla="*/ 5 w 37"/>
                    <a:gd name="T7" fmla="*/ 1 h 6"/>
                    <a:gd name="T8" fmla="*/ 7 w 37"/>
                    <a:gd name="T9" fmla="*/ 2 h 6"/>
                    <a:gd name="T10" fmla="*/ 9 w 37"/>
                    <a:gd name="T11" fmla="*/ 2 h 6"/>
                    <a:gd name="T12" fmla="*/ 12 w 37"/>
                    <a:gd name="T13" fmla="*/ 3 h 6"/>
                    <a:gd name="T14" fmla="*/ 13 w 37"/>
                    <a:gd name="T15" fmla="*/ 3 h 6"/>
                    <a:gd name="T16" fmla="*/ 14 w 37"/>
                    <a:gd name="T17" fmla="*/ 3 h 6"/>
                    <a:gd name="T18" fmla="*/ 19 w 37"/>
                    <a:gd name="T19" fmla="*/ 2 h 6"/>
                    <a:gd name="T20" fmla="*/ 16 w 37"/>
                    <a:gd name="T21" fmla="*/ 2 h 6"/>
                    <a:gd name="T22" fmla="*/ 19 w 37"/>
                    <a:gd name="T23" fmla="*/ 3 h 6"/>
                    <a:gd name="T24" fmla="*/ 21 w 37"/>
                    <a:gd name="T25" fmla="*/ 3 h 6"/>
                    <a:gd name="T26" fmla="*/ 23 w 37"/>
                    <a:gd name="T27" fmla="*/ 4 h 6"/>
                    <a:gd name="T28" fmla="*/ 24 w 37"/>
                    <a:gd name="T29" fmla="*/ 4 h 6"/>
                    <a:gd name="T30" fmla="*/ 27 w 37"/>
                    <a:gd name="T31" fmla="*/ 4 h 6"/>
                    <a:gd name="T32" fmla="*/ 28 w 37"/>
                    <a:gd name="T33" fmla="*/ 4 h 6"/>
                    <a:gd name="T34" fmla="*/ 31 w 37"/>
                    <a:gd name="T35" fmla="*/ 5 h 6"/>
                    <a:gd name="T36" fmla="*/ 32 w 37"/>
                    <a:gd name="T37" fmla="*/ 5 h 6"/>
                    <a:gd name="T38" fmla="*/ 34 w 37"/>
                    <a:gd name="T39" fmla="*/ 5 h 6"/>
                    <a:gd name="T40" fmla="*/ 35 w 37"/>
                    <a:gd name="T41" fmla="*/ 5 h 6"/>
                    <a:gd name="T42" fmla="*/ 36 w 37"/>
                    <a:gd name="T43" fmla="*/ 5 h 6"/>
                    <a:gd name="T44" fmla="*/ 36 w 37"/>
                    <a:gd name="T45" fmla="*/ 4 h 6"/>
                    <a:gd name="T46" fmla="*/ 36 w 37"/>
                    <a:gd name="T47" fmla="*/ 4 h 6"/>
                    <a:gd name="T48" fmla="*/ 36 w 37"/>
                    <a:gd name="T49" fmla="*/ 4 h 6"/>
                    <a:gd name="T50" fmla="*/ 35 w 37"/>
                    <a:gd name="T51" fmla="*/ 4 h 6"/>
                    <a:gd name="T52" fmla="*/ 35 w 37"/>
                    <a:gd name="T53" fmla="*/ 3 h 6"/>
                    <a:gd name="T54" fmla="*/ 34 w 37"/>
                    <a:gd name="T55" fmla="*/ 3 h 6"/>
                    <a:gd name="T56" fmla="*/ 32 w 37"/>
                    <a:gd name="T57" fmla="*/ 3 h 6"/>
                    <a:gd name="T58" fmla="*/ 31 w 37"/>
                    <a:gd name="T59" fmla="*/ 3 h 6"/>
                    <a:gd name="T60" fmla="*/ 30 w 37"/>
                    <a:gd name="T61" fmla="*/ 3 h 6"/>
                    <a:gd name="T62" fmla="*/ 28 w 37"/>
                    <a:gd name="T63" fmla="*/ 3 h 6"/>
                    <a:gd name="T64" fmla="*/ 27 w 37"/>
                    <a:gd name="T65" fmla="*/ 3 h 6"/>
                    <a:gd name="T66" fmla="*/ 25 w 37"/>
                    <a:gd name="T67" fmla="*/ 2 h 6"/>
                    <a:gd name="T68" fmla="*/ 24 w 37"/>
                    <a:gd name="T69" fmla="*/ 2 h 6"/>
                    <a:gd name="T70" fmla="*/ 19 w 37"/>
                    <a:gd name="T71" fmla="*/ 1 h 6"/>
                    <a:gd name="T72" fmla="*/ 18 w 37"/>
                    <a:gd name="T73" fmla="*/ 1 h 6"/>
                    <a:gd name="T74" fmla="*/ 17 w 37"/>
                    <a:gd name="T75" fmla="*/ 1 h 6"/>
                    <a:gd name="T76" fmla="*/ 13 w 37"/>
                    <a:gd name="T77" fmla="*/ 2 h 6"/>
                    <a:gd name="T78" fmla="*/ 12 w 37"/>
                    <a:gd name="T79" fmla="*/ 2 h 6"/>
                    <a:gd name="T80" fmla="*/ 10 w 37"/>
                    <a:gd name="T81" fmla="*/ 3 h 6"/>
                    <a:gd name="T82" fmla="*/ 9 w 37"/>
                    <a:gd name="T83" fmla="*/ 3 h 6"/>
                    <a:gd name="T84" fmla="*/ 7 w 37"/>
                    <a:gd name="T85" fmla="*/ 3 h 6"/>
                    <a:gd name="T86" fmla="*/ 5 w 37"/>
                    <a:gd name="T87" fmla="*/ 4 h 6"/>
                    <a:gd name="T88" fmla="*/ 4 w 37"/>
                    <a:gd name="T89" fmla="*/ 4 h 6"/>
                    <a:gd name="T90" fmla="*/ 2 w 37"/>
                    <a:gd name="T91" fmla="*/ 4 h 6"/>
                    <a:gd name="T92" fmla="*/ 2 w 37"/>
                    <a:gd name="T93" fmla="*/ 5 h 6"/>
                    <a:gd name="T94" fmla="*/ 2 w 37"/>
                    <a:gd name="T95" fmla="*/ 5 h 6"/>
                    <a:gd name="T96" fmla="*/ 3 w 37"/>
                    <a:gd name="T97" fmla="*/ 5 h 6"/>
                    <a:gd name="T98" fmla="*/ 5 w 37"/>
                    <a:gd name="T99" fmla="*/ 5 h 6"/>
                    <a:gd name="T100" fmla="*/ 6 w 37"/>
                    <a:gd name="T101" fmla="*/ 5 h 6"/>
                    <a:gd name="T102" fmla="*/ 7 w 37"/>
                    <a:gd name="T103" fmla="*/ 5 h 6"/>
                    <a:gd name="T104" fmla="*/ 8 w 37"/>
                    <a:gd name="T105" fmla="*/ 5 h 6"/>
                    <a:gd name="T106" fmla="*/ 9 w 37"/>
                    <a:gd name="T107" fmla="*/ 5 h 6"/>
                    <a:gd name="T108" fmla="*/ 9 w 37"/>
                    <a:gd name="T109" fmla="*/ 5 h 6"/>
                    <a:gd name="T110" fmla="*/ 9 w 37"/>
                    <a:gd name="T111" fmla="*/ 4 h 6"/>
                    <a:gd name="T112" fmla="*/ 9 w 37"/>
                    <a:gd name="T113" fmla="*/ 4 h 6"/>
                    <a:gd name="T114" fmla="*/ 10 w 37"/>
                    <a:gd name="T115" fmla="*/ 4 h 6"/>
                    <a:gd name="T116" fmla="*/ 10 w 37"/>
                    <a:gd name="T117" fmla="*/ 3 h 6"/>
                    <a:gd name="T118" fmla="*/ 0 w 37"/>
                    <a:gd name="T119" fmla="*/ 0 h 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
                    <a:gd name="T181" fmla="*/ 0 h 6"/>
                    <a:gd name="T182" fmla="*/ 37 w 37"/>
                    <a:gd name="T183" fmla="*/ 6 h 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 h="6">
                      <a:moveTo>
                        <a:pt x="0" y="0"/>
                      </a:moveTo>
                      <a:lnTo>
                        <a:pt x="1" y="0"/>
                      </a:lnTo>
                      <a:lnTo>
                        <a:pt x="2" y="0"/>
                      </a:lnTo>
                      <a:lnTo>
                        <a:pt x="5" y="1"/>
                      </a:lnTo>
                      <a:lnTo>
                        <a:pt x="7" y="2"/>
                      </a:lnTo>
                      <a:lnTo>
                        <a:pt x="9" y="2"/>
                      </a:lnTo>
                      <a:lnTo>
                        <a:pt x="12" y="3"/>
                      </a:lnTo>
                      <a:lnTo>
                        <a:pt x="13" y="3"/>
                      </a:lnTo>
                      <a:lnTo>
                        <a:pt x="14" y="3"/>
                      </a:lnTo>
                      <a:lnTo>
                        <a:pt x="19" y="2"/>
                      </a:lnTo>
                      <a:lnTo>
                        <a:pt x="16" y="2"/>
                      </a:lnTo>
                      <a:lnTo>
                        <a:pt x="19" y="3"/>
                      </a:lnTo>
                      <a:lnTo>
                        <a:pt x="21" y="3"/>
                      </a:lnTo>
                      <a:lnTo>
                        <a:pt x="23" y="4"/>
                      </a:lnTo>
                      <a:lnTo>
                        <a:pt x="24" y="4"/>
                      </a:lnTo>
                      <a:lnTo>
                        <a:pt x="27" y="4"/>
                      </a:lnTo>
                      <a:lnTo>
                        <a:pt x="28" y="4"/>
                      </a:lnTo>
                      <a:lnTo>
                        <a:pt x="31" y="5"/>
                      </a:lnTo>
                      <a:lnTo>
                        <a:pt x="32" y="5"/>
                      </a:lnTo>
                      <a:lnTo>
                        <a:pt x="34" y="5"/>
                      </a:lnTo>
                      <a:lnTo>
                        <a:pt x="35" y="5"/>
                      </a:lnTo>
                      <a:lnTo>
                        <a:pt x="36" y="5"/>
                      </a:lnTo>
                      <a:lnTo>
                        <a:pt x="36" y="4"/>
                      </a:lnTo>
                      <a:lnTo>
                        <a:pt x="35" y="4"/>
                      </a:lnTo>
                      <a:lnTo>
                        <a:pt x="35" y="3"/>
                      </a:lnTo>
                      <a:lnTo>
                        <a:pt x="34" y="3"/>
                      </a:lnTo>
                      <a:lnTo>
                        <a:pt x="32" y="3"/>
                      </a:lnTo>
                      <a:lnTo>
                        <a:pt x="31" y="3"/>
                      </a:lnTo>
                      <a:lnTo>
                        <a:pt x="30" y="3"/>
                      </a:lnTo>
                      <a:lnTo>
                        <a:pt x="28" y="3"/>
                      </a:lnTo>
                      <a:lnTo>
                        <a:pt x="27" y="3"/>
                      </a:lnTo>
                      <a:lnTo>
                        <a:pt x="25" y="2"/>
                      </a:lnTo>
                      <a:lnTo>
                        <a:pt x="24" y="2"/>
                      </a:lnTo>
                      <a:lnTo>
                        <a:pt x="19" y="1"/>
                      </a:lnTo>
                      <a:lnTo>
                        <a:pt x="18" y="1"/>
                      </a:lnTo>
                      <a:lnTo>
                        <a:pt x="17" y="1"/>
                      </a:lnTo>
                      <a:lnTo>
                        <a:pt x="13" y="2"/>
                      </a:lnTo>
                      <a:lnTo>
                        <a:pt x="12" y="2"/>
                      </a:lnTo>
                      <a:lnTo>
                        <a:pt x="10" y="3"/>
                      </a:lnTo>
                      <a:lnTo>
                        <a:pt x="9" y="3"/>
                      </a:lnTo>
                      <a:lnTo>
                        <a:pt x="7" y="3"/>
                      </a:lnTo>
                      <a:lnTo>
                        <a:pt x="5" y="4"/>
                      </a:lnTo>
                      <a:lnTo>
                        <a:pt x="4" y="4"/>
                      </a:lnTo>
                      <a:lnTo>
                        <a:pt x="2" y="4"/>
                      </a:lnTo>
                      <a:lnTo>
                        <a:pt x="2" y="5"/>
                      </a:lnTo>
                      <a:lnTo>
                        <a:pt x="3" y="5"/>
                      </a:lnTo>
                      <a:lnTo>
                        <a:pt x="5" y="5"/>
                      </a:lnTo>
                      <a:lnTo>
                        <a:pt x="6" y="5"/>
                      </a:lnTo>
                      <a:lnTo>
                        <a:pt x="7" y="5"/>
                      </a:lnTo>
                      <a:lnTo>
                        <a:pt x="8" y="5"/>
                      </a:lnTo>
                      <a:lnTo>
                        <a:pt x="9" y="5"/>
                      </a:lnTo>
                      <a:lnTo>
                        <a:pt x="9" y="4"/>
                      </a:lnTo>
                      <a:lnTo>
                        <a:pt x="10" y="4"/>
                      </a:lnTo>
                      <a:lnTo>
                        <a:pt x="10" y="3"/>
                      </a:lnTo>
                      <a:lnTo>
                        <a:pt x="0" y="0"/>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45" name="Freeform 278"/>
                <p:cNvSpPr>
                  <a:spLocks/>
                </p:cNvSpPr>
                <p:nvPr/>
              </p:nvSpPr>
              <p:spPr bwMode="auto">
                <a:xfrm>
                  <a:off x="835" y="3262"/>
                  <a:ext cx="6" cy="44"/>
                </a:xfrm>
                <a:custGeom>
                  <a:avLst/>
                  <a:gdLst>
                    <a:gd name="T0" fmla="*/ 5 w 6"/>
                    <a:gd name="T1" fmla="*/ 41 h 44"/>
                    <a:gd name="T2" fmla="*/ 4 w 6"/>
                    <a:gd name="T3" fmla="*/ 37 h 44"/>
                    <a:gd name="T4" fmla="*/ 4 w 6"/>
                    <a:gd name="T5" fmla="*/ 32 h 44"/>
                    <a:gd name="T6" fmla="*/ 3 w 6"/>
                    <a:gd name="T7" fmla="*/ 26 h 44"/>
                    <a:gd name="T8" fmla="*/ 2 w 6"/>
                    <a:gd name="T9" fmla="*/ 21 h 44"/>
                    <a:gd name="T10" fmla="*/ 2 w 6"/>
                    <a:gd name="T11" fmla="*/ 16 h 44"/>
                    <a:gd name="T12" fmla="*/ 1 w 6"/>
                    <a:gd name="T13" fmla="*/ 11 h 44"/>
                    <a:gd name="T14" fmla="*/ 1 w 6"/>
                    <a:gd name="T15" fmla="*/ 6 h 44"/>
                    <a:gd name="T16" fmla="*/ 2 w 6"/>
                    <a:gd name="T17" fmla="*/ 2 h 44"/>
                    <a:gd name="T18" fmla="*/ 2 w 6"/>
                    <a:gd name="T19" fmla="*/ 2 h 44"/>
                    <a:gd name="T20" fmla="*/ 2 w 6"/>
                    <a:gd name="T21" fmla="*/ 1 h 44"/>
                    <a:gd name="T22" fmla="*/ 2 w 6"/>
                    <a:gd name="T23" fmla="*/ 0 h 44"/>
                    <a:gd name="T24" fmla="*/ 1 w 6"/>
                    <a:gd name="T25" fmla="*/ 0 h 44"/>
                    <a:gd name="T26" fmla="*/ 1 w 6"/>
                    <a:gd name="T27" fmla="*/ 0 h 44"/>
                    <a:gd name="T28" fmla="*/ 1 w 6"/>
                    <a:gd name="T29" fmla="*/ 0 h 44"/>
                    <a:gd name="T30" fmla="*/ 1 w 6"/>
                    <a:gd name="T31" fmla="*/ 1 h 44"/>
                    <a:gd name="T32" fmla="*/ 0 w 6"/>
                    <a:gd name="T33" fmla="*/ 6 h 44"/>
                    <a:gd name="T34" fmla="*/ 0 w 6"/>
                    <a:gd name="T35" fmla="*/ 11 h 44"/>
                    <a:gd name="T36" fmla="*/ 0 w 6"/>
                    <a:gd name="T37" fmla="*/ 16 h 44"/>
                    <a:gd name="T38" fmla="*/ 1 w 6"/>
                    <a:gd name="T39" fmla="*/ 21 h 44"/>
                    <a:gd name="T40" fmla="*/ 2 w 6"/>
                    <a:gd name="T41" fmla="*/ 27 h 44"/>
                    <a:gd name="T42" fmla="*/ 2 w 6"/>
                    <a:gd name="T43" fmla="*/ 32 h 44"/>
                    <a:gd name="T44" fmla="*/ 3 w 6"/>
                    <a:gd name="T45" fmla="*/ 37 h 44"/>
                    <a:gd name="T46" fmla="*/ 4 w 6"/>
                    <a:gd name="T47" fmla="*/ 42 h 44"/>
                    <a:gd name="T48" fmla="*/ 4 w 6"/>
                    <a:gd name="T49" fmla="*/ 43 h 44"/>
                    <a:gd name="T50" fmla="*/ 4 w 6"/>
                    <a:gd name="T51" fmla="*/ 43 h 44"/>
                    <a:gd name="T52" fmla="*/ 4 w 6"/>
                    <a:gd name="T53" fmla="*/ 43 h 44"/>
                    <a:gd name="T54" fmla="*/ 5 w 6"/>
                    <a:gd name="T55" fmla="*/ 43 h 44"/>
                    <a:gd name="T56" fmla="*/ 5 w 6"/>
                    <a:gd name="T57" fmla="*/ 42 h 44"/>
                    <a:gd name="T58" fmla="*/ 5 w 6"/>
                    <a:gd name="T59" fmla="*/ 42 h 44"/>
                    <a:gd name="T60" fmla="*/ 5 w 6"/>
                    <a:gd name="T61" fmla="*/ 41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
                    <a:gd name="T94" fmla="*/ 0 h 44"/>
                    <a:gd name="T95" fmla="*/ 6 w 6"/>
                    <a:gd name="T96" fmla="*/ 44 h 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 h="44">
                      <a:moveTo>
                        <a:pt x="5" y="41"/>
                      </a:moveTo>
                      <a:lnTo>
                        <a:pt x="4" y="37"/>
                      </a:lnTo>
                      <a:lnTo>
                        <a:pt x="4" y="32"/>
                      </a:lnTo>
                      <a:lnTo>
                        <a:pt x="3" y="26"/>
                      </a:lnTo>
                      <a:lnTo>
                        <a:pt x="2" y="21"/>
                      </a:lnTo>
                      <a:lnTo>
                        <a:pt x="2" y="16"/>
                      </a:lnTo>
                      <a:lnTo>
                        <a:pt x="1" y="11"/>
                      </a:lnTo>
                      <a:lnTo>
                        <a:pt x="1" y="6"/>
                      </a:lnTo>
                      <a:lnTo>
                        <a:pt x="2" y="2"/>
                      </a:lnTo>
                      <a:lnTo>
                        <a:pt x="2" y="1"/>
                      </a:lnTo>
                      <a:lnTo>
                        <a:pt x="2" y="0"/>
                      </a:lnTo>
                      <a:lnTo>
                        <a:pt x="1" y="0"/>
                      </a:lnTo>
                      <a:lnTo>
                        <a:pt x="1" y="1"/>
                      </a:lnTo>
                      <a:lnTo>
                        <a:pt x="0" y="6"/>
                      </a:lnTo>
                      <a:lnTo>
                        <a:pt x="0" y="11"/>
                      </a:lnTo>
                      <a:lnTo>
                        <a:pt x="0" y="16"/>
                      </a:lnTo>
                      <a:lnTo>
                        <a:pt x="1" y="21"/>
                      </a:lnTo>
                      <a:lnTo>
                        <a:pt x="2" y="27"/>
                      </a:lnTo>
                      <a:lnTo>
                        <a:pt x="2" y="32"/>
                      </a:lnTo>
                      <a:lnTo>
                        <a:pt x="3" y="37"/>
                      </a:lnTo>
                      <a:lnTo>
                        <a:pt x="4" y="42"/>
                      </a:lnTo>
                      <a:lnTo>
                        <a:pt x="4" y="43"/>
                      </a:lnTo>
                      <a:lnTo>
                        <a:pt x="5" y="43"/>
                      </a:lnTo>
                      <a:lnTo>
                        <a:pt x="5" y="42"/>
                      </a:lnTo>
                      <a:lnTo>
                        <a:pt x="5" y="41"/>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46" name="Freeform 279"/>
                <p:cNvSpPr>
                  <a:spLocks/>
                </p:cNvSpPr>
                <p:nvPr/>
              </p:nvSpPr>
              <p:spPr bwMode="auto">
                <a:xfrm>
                  <a:off x="656" y="3253"/>
                  <a:ext cx="10" cy="6"/>
                </a:xfrm>
                <a:custGeom>
                  <a:avLst/>
                  <a:gdLst>
                    <a:gd name="T0" fmla="*/ 1 w 10"/>
                    <a:gd name="T1" fmla="*/ 5 h 6"/>
                    <a:gd name="T2" fmla="*/ 2 w 10"/>
                    <a:gd name="T3" fmla="*/ 5 h 6"/>
                    <a:gd name="T4" fmla="*/ 3 w 10"/>
                    <a:gd name="T5" fmla="*/ 4 h 6"/>
                    <a:gd name="T6" fmla="*/ 4 w 10"/>
                    <a:gd name="T7" fmla="*/ 3 h 6"/>
                    <a:gd name="T8" fmla="*/ 5 w 10"/>
                    <a:gd name="T9" fmla="*/ 3 h 6"/>
                    <a:gd name="T10" fmla="*/ 6 w 10"/>
                    <a:gd name="T11" fmla="*/ 2 h 6"/>
                    <a:gd name="T12" fmla="*/ 7 w 10"/>
                    <a:gd name="T13" fmla="*/ 2 h 6"/>
                    <a:gd name="T14" fmla="*/ 8 w 10"/>
                    <a:gd name="T15" fmla="*/ 2 h 6"/>
                    <a:gd name="T16" fmla="*/ 9 w 10"/>
                    <a:gd name="T17" fmla="*/ 1 h 6"/>
                    <a:gd name="T18" fmla="*/ 9 w 10"/>
                    <a:gd name="T19" fmla="*/ 1 h 6"/>
                    <a:gd name="T20" fmla="*/ 9 w 10"/>
                    <a:gd name="T21" fmla="*/ 1 h 6"/>
                    <a:gd name="T22" fmla="*/ 9 w 10"/>
                    <a:gd name="T23" fmla="*/ 1 h 6"/>
                    <a:gd name="T24" fmla="*/ 9 w 10"/>
                    <a:gd name="T25" fmla="*/ 0 h 6"/>
                    <a:gd name="T26" fmla="*/ 9 w 10"/>
                    <a:gd name="T27" fmla="*/ 0 h 6"/>
                    <a:gd name="T28" fmla="*/ 9 w 10"/>
                    <a:gd name="T29" fmla="*/ 0 h 6"/>
                    <a:gd name="T30" fmla="*/ 8 w 10"/>
                    <a:gd name="T31" fmla="*/ 0 h 6"/>
                    <a:gd name="T32" fmla="*/ 7 w 10"/>
                    <a:gd name="T33" fmla="*/ 0 h 6"/>
                    <a:gd name="T34" fmla="*/ 6 w 10"/>
                    <a:gd name="T35" fmla="*/ 0 h 6"/>
                    <a:gd name="T36" fmla="*/ 5 w 10"/>
                    <a:gd name="T37" fmla="*/ 0 h 6"/>
                    <a:gd name="T38" fmla="*/ 4 w 10"/>
                    <a:gd name="T39" fmla="*/ 1 h 6"/>
                    <a:gd name="T40" fmla="*/ 3 w 10"/>
                    <a:gd name="T41" fmla="*/ 1 h 6"/>
                    <a:gd name="T42" fmla="*/ 2 w 10"/>
                    <a:gd name="T43" fmla="*/ 1 h 6"/>
                    <a:gd name="T44" fmla="*/ 1 w 10"/>
                    <a:gd name="T45" fmla="*/ 1 h 6"/>
                    <a:gd name="T46" fmla="*/ 0 w 10"/>
                    <a:gd name="T47" fmla="*/ 2 h 6"/>
                    <a:gd name="T48" fmla="*/ 0 w 10"/>
                    <a:gd name="T49" fmla="*/ 2 h 6"/>
                    <a:gd name="T50" fmla="*/ 0 w 10"/>
                    <a:gd name="T51" fmla="*/ 2 h 6"/>
                    <a:gd name="T52" fmla="*/ 0 w 10"/>
                    <a:gd name="T53" fmla="*/ 2 h 6"/>
                    <a:gd name="T54" fmla="*/ 0 w 10"/>
                    <a:gd name="T55" fmla="*/ 3 h 6"/>
                    <a:gd name="T56" fmla="*/ 0 w 10"/>
                    <a:gd name="T57" fmla="*/ 3 h 6"/>
                    <a:gd name="T58" fmla="*/ 0 w 10"/>
                    <a:gd name="T59" fmla="*/ 3 h 6"/>
                    <a:gd name="T60" fmla="*/ 1 w 10"/>
                    <a:gd name="T61" fmla="*/ 3 h 6"/>
                    <a:gd name="T62" fmla="*/ 1 w 10"/>
                    <a:gd name="T63" fmla="*/ 3 h 6"/>
                    <a:gd name="T64" fmla="*/ 1 w 10"/>
                    <a:gd name="T65" fmla="*/ 5 h 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
                    <a:gd name="T100" fmla="*/ 0 h 6"/>
                    <a:gd name="T101" fmla="*/ 10 w 10"/>
                    <a:gd name="T102" fmla="*/ 6 h 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 h="6">
                      <a:moveTo>
                        <a:pt x="1" y="5"/>
                      </a:moveTo>
                      <a:lnTo>
                        <a:pt x="2" y="5"/>
                      </a:lnTo>
                      <a:lnTo>
                        <a:pt x="3" y="4"/>
                      </a:lnTo>
                      <a:lnTo>
                        <a:pt x="4" y="3"/>
                      </a:lnTo>
                      <a:lnTo>
                        <a:pt x="5" y="3"/>
                      </a:lnTo>
                      <a:lnTo>
                        <a:pt x="6" y="2"/>
                      </a:lnTo>
                      <a:lnTo>
                        <a:pt x="7" y="2"/>
                      </a:lnTo>
                      <a:lnTo>
                        <a:pt x="8" y="2"/>
                      </a:lnTo>
                      <a:lnTo>
                        <a:pt x="9" y="1"/>
                      </a:lnTo>
                      <a:lnTo>
                        <a:pt x="9" y="0"/>
                      </a:lnTo>
                      <a:lnTo>
                        <a:pt x="8" y="0"/>
                      </a:lnTo>
                      <a:lnTo>
                        <a:pt x="7" y="0"/>
                      </a:lnTo>
                      <a:lnTo>
                        <a:pt x="6" y="0"/>
                      </a:lnTo>
                      <a:lnTo>
                        <a:pt x="5" y="0"/>
                      </a:lnTo>
                      <a:lnTo>
                        <a:pt x="4" y="1"/>
                      </a:lnTo>
                      <a:lnTo>
                        <a:pt x="3" y="1"/>
                      </a:lnTo>
                      <a:lnTo>
                        <a:pt x="2" y="1"/>
                      </a:lnTo>
                      <a:lnTo>
                        <a:pt x="1" y="1"/>
                      </a:lnTo>
                      <a:lnTo>
                        <a:pt x="0" y="2"/>
                      </a:lnTo>
                      <a:lnTo>
                        <a:pt x="0" y="3"/>
                      </a:lnTo>
                      <a:lnTo>
                        <a:pt x="1" y="3"/>
                      </a:lnTo>
                      <a:lnTo>
                        <a:pt x="1" y="5"/>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47" name="Freeform 280"/>
                <p:cNvSpPr>
                  <a:spLocks/>
                </p:cNvSpPr>
                <p:nvPr/>
              </p:nvSpPr>
              <p:spPr bwMode="auto">
                <a:xfrm>
                  <a:off x="673" y="3166"/>
                  <a:ext cx="26" cy="55"/>
                </a:xfrm>
                <a:custGeom>
                  <a:avLst/>
                  <a:gdLst>
                    <a:gd name="T0" fmla="*/ 24 w 26"/>
                    <a:gd name="T1" fmla="*/ 51 h 55"/>
                    <a:gd name="T2" fmla="*/ 18 w 26"/>
                    <a:gd name="T3" fmla="*/ 48 h 55"/>
                    <a:gd name="T4" fmla="*/ 14 w 26"/>
                    <a:gd name="T5" fmla="*/ 43 h 55"/>
                    <a:gd name="T6" fmla="*/ 10 w 26"/>
                    <a:gd name="T7" fmla="*/ 37 h 55"/>
                    <a:gd name="T8" fmla="*/ 7 w 26"/>
                    <a:gd name="T9" fmla="*/ 31 h 55"/>
                    <a:gd name="T10" fmla="*/ 6 w 26"/>
                    <a:gd name="T11" fmla="*/ 24 h 55"/>
                    <a:gd name="T12" fmla="*/ 4 w 26"/>
                    <a:gd name="T13" fmla="*/ 17 h 55"/>
                    <a:gd name="T14" fmla="*/ 4 w 26"/>
                    <a:gd name="T15" fmla="*/ 9 h 55"/>
                    <a:gd name="T16" fmla="*/ 3 w 26"/>
                    <a:gd name="T17" fmla="*/ 2 h 55"/>
                    <a:gd name="T18" fmla="*/ 3 w 26"/>
                    <a:gd name="T19" fmla="*/ 1 h 55"/>
                    <a:gd name="T20" fmla="*/ 2 w 26"/>
                    <a:gd name="T21" fmla="*/ 1 h 55"/>
                    <a:gd name="T22" fmla="*/ 2 w 26"/>
                    <a:gd name="T23" fmla="*/ 0 h 55"/>
                    <a:gd name="T24" fmla="*/ 1 w 26"/>
                    <a:gd name="T25" fmla="*/ 0 h 55"/>
                    <a:gd name="T26" fmla="*/ 1 w 26"/>
                    <a:gd name="T27" fmla="*/ 0 h 55"/>
                    <a:gd name="T28" fmla="*/ 1 w 26"/>
                    <a:gd name="T29" fmla="*/ 1 h 55"/>
                    <a:gd name="T30" fmla="*/ 0 w 26"/>
                    <a:gd name="T31" fmla="*/ 1 h 55"/>
                    <a:gd name="T32" fmla="*/ 0 w 26"/>
                    <a:gd name="T33" fmla="*/ 2 h 55"/>
                    <a:gd name="T34" fmla="*/ 0 w 26"/>
                    <a:gd name="T35" fmla="*/ 3 h 55"/>
                    <a:gd name="T36" fmla="*/ 1 w 26"/>
                    <a:gd name="T37" fmla="*/ 10 h 55"/>
                    <a:gd name="T38" fmla="*/ 1 w 26"/>
                    <a:gd name="T39" fmla="*/ 18 h 55"/>
                    <a:gd name="T40" fmla="*/ 3 w 26"/>
                    <a:gd name="T41" fmla="*/ 26 h 55"/>
                    <a:gd name="T42" fmla="*/ 5 w 26"/>
                    <a:gd name="T43" fmla="*/ 33 h 55"/>
                    <a:gd name="T44" fmla="*/ 8 w 26"/>
                    <a:gd name="T45" fmla="*/ 40 h 55"/>
                    <a:gd name="T46" fmla="*/ 11 w 26"/>
                    <a:gd name="T47" fmla="*/ 46 h 55"/>
                    <a:gd name="T48" fmla="*/ 16 w 26"/>
                    <a:gd name="T49" fmla="*/ 51 h 55"/>
                    <a:gd name="T50" fmla="*/ 23 w 26"/>
                    <a:gd name="T51" fmla="*/ 54 h 55"/>
                    <a:gd name="T52" fmla="*/ 24 w 26"/>
                    <a:gd name="T53" fmla="*/ 54 h 55"/>
                    <a:gd name="T54" fmla="*/ 24 w 26"/>
                    <a:gd name="T55" fmla="*/ 54 h 55"/>
                    <a:gd name="T56" fmla="*/ 25 w 26"/>
                    <a:gd name="T57" fmla="*/ 53 h 55"/>
                    <a:gd name="T58" fmla="*/ 25 w 26"/>
                    <a:gd name="T59" fmla="*/ 52 h 55"/>
                    <a:gd name="T60" fmla="*/ 24 w 26"/>
                    <a:gd name="T61" fmla="*/ 51 h 55"/>
                    <a:gd name="T62" fmla="*/ 24 w 26"/>
                    <a:gd name="T63" fmla="*/ 51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
                    <a:gd name="T97" fmla="*/ 0 h 55"/>
                    <a:gd name="T98" fmla="*/ 26 w 26"/>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 h="55">
                      <a:moveTo>
                        <a:pt x="24" y="51"/>
                      </a:moveTo>
                      <a:lnTo>
                        <a:pt x="18" y="48"/>
                      </a:lnTo>
                      <a:lnTo>
                        <a:pt x="14" y="43"/>
                      </a:lnTo>
                      <a:lnTo>
                        <a:pt x="10" y="37"/>
                      </a:lnTo>
                      <a:lnTo>
                        <a:pt x="7" y="31"/>
                      </a:lnTo>
                      <a:lnTo>
                        <a:pt x="6" y="24"/>
                      </a:lnTo>
                      <a:lnTo>
                        <a:pt x="4" y="17"/>
                      </a:lnTo>
                      <a:lnTo>
                        <a:pt x="4" y="9"/>
                      </a:lnTo>
                      <a:lnTo>
                        <a:pt x="3" y="2"/>
                      </a:lnTo>
                      <a:lnTo>
                        <a:pt x="3" y="1"/>
                      </a:lnTo>
                      <a:lnTo>
                        <a:pt x="2" y="1"/>
                      </a:lnTo>
                      <a:lnTo>
                        <a:pt x="2" y="0"/>
                      </a:lnTo>
                      <a:lnTo>
                        <a:pt x="1" y="0"/>
                      </a:lnTo>
                      <a:lnTo>
                        <a:pt x="1" y="1"/>
                      </a:lnTo>
                      <a:lnTo>
                        <a:pt x="0" y="1"/>
                      </a:lnTo>
                      <a:lnTo>
                        <a:pt x="0" y="2"/>
                      </a:lnTo>
                      <a:lnTo>
                        <a:pt x="0" y="3"/>
                      </a:lnTo>
                      <a:lnTo>
                        <a:pt x="1" y="10"/>
                      </a:lnTo>
                      <a:lnTo>
                        <a:pt x="1" y="18"/>
                      </a:lnTo>
                      <a:lnTo>
                        <a:pt x="3" y="26"/>
                      </a:lnTo>
                      <a:lnTo>
                        <a:pt x="5" y="33"/>
                      </a:lnTo>
                      <a:lnTo>
                        <a:pt x="8" y="40"/>
                      </a:lnTo>
                      <a:lnTo>
                        <a:pt x="11" y="46"/>
                      </a:lnTo>
                      <a:lnTo>
                        <a:pt x="16" y="51"/>
                      </a:lnTo>
                      <a:lnTo>
                        <a:pt x="23" y="54"/>
                      </a:lnTo>
                      <a:lnTo>
                        <a:pt x="24" y="54"/>
                      </a:lnTo>
                      <a:lnTo>
                        <a:pt x="25" y="53"/>
                      </a:lnTo>
                      <a:lnTo>
                        <a:pt x="25" y="52"/>
                      </a:lnTo>
                      <a:lnTo>
                        <a:pt x="24" y="51"/>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48" name="Freeform 281"/>
                <p:cNvSpPr>
                  <a:spLocks/>
                </p:cNvSpPr>
                <p:nvPr/>
              </p:nvSpPr>
              <p:spPr bwMode="auto">
                <a:xfrm>
                  <a:off x="699" y="2629"/>
                  <a:ext cx="39" cy="30"/>
                </a:xfrm>
                <a:custGeom>
                  <a:avLst/>
                  <a:gdLst>
                    <a:gd name="T0" fmla="*/ 5 w 39"/>
                    <a:gd name="T1" fmla="*/ 1 h 30"/>
                    <a:gd name="T2" fmla="*/ 5 w 39"/>
                    <a:gd name="T3" fmla="*/ 4 h 30"/>
                    <a:gd name="T4" fmla="*/ 5 w 39"/>
                    <a:gd name="T5" fmla="*/ 9 h 30"/>
                    <a:gd name="T6" fmla="*/ 5 w 39"/>
                    <a:gd name="T7" fmla="*/ 13 h 30"/>
                    <a:gd name="T8" fmla="*/ 5 w 39"/>
                    <a:gd name="T9" fmla="*/ 16 h 30"/>
                    <a:gd name="T10" fmla="*/ 6 w 39"/>
                    <a:gd name="T11" fmla="*/ 22 h 30"/>
                    <a:gd name="T12" fmla="*/ 6 w 39"/>
                    <a:gd name="T13" fmla="*/ 23 h 30"/>
                    <a:gd name="T14" fmla="*/ 10 w 39"/>
                    <a:gd name="T15" fmla="*/ 25 h 30"/>
                    <a:gd name="T16" fmla="*/ 17 w 39"/>
                    <a:gd name="T17" fmla="*/ 28 h 30"/>
                    <a:gd name="T18" fmla="*/ 23 w 39"/>
                    <a:gd name="T19" fmla="*/ 29 h 30"/>
                    <a:gd name="T20" fmla="*/ 30 w 39"/>
                    <a:gd name="T21" fmla="*/ 29 h 30"/>
                    <a:gd name="T22" fmla="*/ 37 w 39"/>
                    <a:gd name="T23" fmla="*/ 27 h 30"/>
                    <a:gd name="T24" fmla="*/ 38 w 39"/>
                    <a:gd name="T25" fmla="*/ 26 h 30"/>
                    <a:gd name="T26" fmla="*/ 38 w 39"/>
                    <a:gd name="T27" fmla="*/ 25 h 30"/>
                    <a:gd name="T28" fmla="*/ 36 w 39"/>
                    <a:gd name="T29" fmla="*/ 24 h 30"/>
                    <a:gd name="T30" fmla="*/ 31 w 39"/>
                    <a:gd name="T31" fmla="*/ 25 h 30"/>
                    <a:gd name="T32" fmla="*/ 26 w 39"/>
                    <a:gd name="T33" fmla="*/ 26 h 30"/>
                    <a:gd name="T34" fmla="*/ 21 w 39"/>
                    <a:gd name="T35" fmla="*/ 25 h 30"/>
                    <a:gd name="T36" fmla="*/ 16 w 39"/>
                    <a:gd name="T37" fmla="*/ 24 h 30"/>
                    <a:gd name="T38" fmla="*/ 9 w 39"/>
                    <a:gd name="T39" fmla="*/ 22 h 30"/>
                    <a:gd name="T40" fmla="*/ 9 w 39"/>
                    <a:gd name="T41" fmla="*/ 16 h 30"/>
                    <a:gd name="T42" fmla="*/ 9 w 39"/>
                    <a:gd name="T43" fmla="*/ 13 h 30"/>
                    <a:gd name="T44" fmla="*/ 9 w 39"/>
                    <a:gd name="T45" fmla="*/ 10 h 30"/>
                    <a:gd name="T46" fmla="*/ 9 w 39"/>
                    <a:gd name="T47" fmla="*/ 7 h 30"/>
                    <a:gd name="T48" fmla="*/ 8 w 39"/>
                    <a:gd name="T49" fmla="*/ 1 h 30"/>
                    <a:gd name="T50" fmla="*/ 7 w 39"/>
                    <a:gd name="T51" fmla="*/ 0 h 30"/>
                    <a:gd name="T52" fmla="*/ 6 w 39"/>
                    <a:gd name="T53" fmla="*/ 0 h 30"/>
                    <a:gd name="T54" fmla="*/ 2 w 39"/>
                    <a:gd name="T55" fmla="*/ 6 h 30"/>
                    <a:gd name="T56" fmla="*/ 2 w 39"/>
                    <a:gd name="T57" fmla="*/ 4 h 30"/>
                    <a:gd name="T58" fmla="*/ 2 w 39"/>
                    <a:gd name="T59" fmla="*/ 3 h 30"/>
                    <a:gd name="T60" fmla="*/ 2 w 39"/>
                    <a:gd name="T61" fmla="*/ 1 h 30"/>
                    <a:gd name="T62" fmla="*/ 1 w 39"/>
                    <a:gd name="T63" fmla="*/ 1 h 30"/>
                    <a:gd name="T64" fmla="*/ 0 w 39"/>
                    <a:gd name="T65" fmla="*/ 2 h 30"/>
                    <a:gd name="T66" fmla="*/ 1 w 39"/>
                    <a:gd name="T67" fmla="*/ 3 h 30"/>
                    <a:gd name="T68" fmla="*/ 2 w 39"/>
                    <a:gd name="T69" fmla="*/ 4 h 30"/>
                    <a:gd name="T70" fmla="*/ 2 w 39"/>
                    <a:gd name="T71" fmla="*/ 4 h 30"/>
                    <a:gd name="T72" fmla="*/ 6 w 39"/>
                    <a:gd name="T73" fmla="*/ 3 h 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
                    <a:gd name="T112" fmla="*/ 0 h 30"/>
                    <a:gd name="T113" fmla="*/ 39 w 39"/>
                    <a:gd name="T114" fmla="*/ 30 h 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 h="30">
                      <a:moveTo>
                        <a:pt x="6" y="3"/>
                      </a:moveTo>
                      <a:lnTo>
                        <a:pt x="5" y="1"/>
                      </a:lnTo>
                      <a:lnTo>
                        <a:pt x="5" y="3"/>
                      </a:lnTo>
                      <a:lnTo>
                        <a:pt x="5" y="4"/>
                      </a:lnTo>
                      <a:lnTo>
                        <a:pt x="5" y="7"/>
                      </a:lnTo>
                      <a:lnTo>
                        <a:pt x="5" y="9"/>
                      </a:lnTo>
                      <a:lnTo>
                        <a:pt x="5" y="10"/>
                      </a:lnTo>
                      <a:lnTo>
                        <a:pt x="5" y="13"/>
                      </a:lnTo>
                      <a:lnTo>
                        <a:pt x="5" y="14"/>
                      </a:lnTo>
                      <a:lnTo>
                        <a:pt x="5" y="16"/>
                      </a:lnTo>
                      <a:lnTo>
                        <a:pt x="6" y="18"/>
                      </a:lnTo>
                      <a:lnTo>
                        <a:pt x="6" y="22"/>
                      </a:lnTo>
                      <a:lnTo>
                        <a:pt x="6" y="23"/>
                      </a:lnTo>
                      <a:lnTo>
                        <a:pt x="10" y="25"/>
                      </a:lnTo>
                      <a:lnTo>
                        <a:pt x="13" y="27"/>
                      </a:lnTo>
                      <a:lnTo>
                        <a:pt x="17" y="28"/>
                      </a:lnTo>
                      <a:lnTo>
                        <a:pt x="20" y="28"/>
                      </a:lnTo>
                      <a:lnTo>
                        <a:pt x="23" y="29"/>
                      </a:lnTo>
                      <a:lnTo>
                        <a:pt x="27" y="29"/>
                      </a:lnTo>
                      <a:lnTo>
                        <a:pt x="30" y="29"/>
                      </a:lnTo>
                      <a:lnTo>
                        <a:pt x="33" y="28"/>
                      </a:lnTo>
                      <a:lnTo>
                        <a:pt x="37" y="27"/>
                      </a:lnTo>
                      <a:lnTo>
                        <a:pt x="38" y="27"/>
                      </a:lnTo>
                      <a:lnTo>
                        <a:pt x="38" y="26"/>
                      </a:lnTo>
                      <a:lnTo>
                        <a:pt x="38" y="25"/>
                      </a:lnTo>
                      <a:lnTo>
                        <a:pt x="37" y="25"/>
                      </a:lnTo>
                      <a:lnTo>
                        <a:pt x="36" y="24"/>
                      </a:lnTo>
                      <a:lnTo>
                        <a:pt x="33" y="25"/>
                      </a:lnTo>
                      <a:lnTo>
                        <a:pt x="31" y="25"/>
                      </a:lnTo>
                      <a:lnTo>
                        <a:pt x="29" y="26"/>
                      </a:lnTo>
                      <a:lnTo>
                        <a:pt x="26" y="26"/>
                      </a:lnTo>
                      <a:lnTo>
                        <a:pt x="23" y="26"/>
                      </a:lnTo>
                      <a:lnTo>
                        <a:pt x="21" y="25"/>
                      </a:lnTo>
                      <a:lnTo>
                        <a:pt x="18" y="25"/>
                      </a:lnTo>
                      <a:lnTo>
                        <a:pt x="16" y="24"/>
                      </a:lnTo>
                      <a:lnTo>
                        <a:pt x="8" y="21"/>
                      </a:lnTo>
                      <a:lnTo>
                        <a:pt x="9" y="22"/>
                      </a:lnTo>
                      <a:lnTo>
                        <a:pt x="9" y="18"/>
                      </a:lnTo>
                      <a:lnTo>
                        <a:pt x="9" y="16"/>
                      </a:lnTo>
                      <a:lnTo>
                        <a:pt x="9" y="15"/>
                      </a:lnTo>
                      <a:lnTo>
                        <a:pt x="9" y="13"/>
                      </a:lnTo>
                      <a:lnTo>
                        <a:pt x="9" y="12"/>
                      </a:lnTo>
                      <a:lnTo>
                        <a:pt x="9" y="10"/>
                      </a:lnTo>
                      <a:lnTo>
                        <a:pt x="9" y="9"/>
                      </a:lnTo>
                      <a:lnTo>
                        <a:pt x="9" y="7"/>
                      </a:lnTo>
                      <a:lnTo>
                        <a:pt x="9" y="5"/>
                      </a:lnTo>
                      <a:lnTo>
                        <a:pt x="8" y="1"/>
                      </a:lnTo>
                      <a:lnTo>
                        <a:pt x="7" y="1"/>
                      </a:lnTo>
                      <a:lnTo>
                        <a:pt x="7" y="0"/>
                      </a:lnTo>
                      <a:lnTo>
                        <a:pt x="6" y="0"/>
                      </a:lnTo>
                      <a:lnTo>
                        <a:pt x="5" y="0"/>
                      </a:lnTo>
                      <a:lnTo>
                        <a:pt x="2" y="6"/>
                      </a:lnTo>
                      <a:lnTo>
                        <a:pt x="2" y="5"/>
                      </a:lnTo>
                      <a:lnTo>
                        <a:pt x="2" y="4"/>
                      </a:lnTo>
                      <a:lnTo>
                        <a:pt x="2" y="3"/>
                      </a:lnTo>
                      <a:lnTo>
                        <a:pt x="2" y="2"/>
                      </a:lnTo>
                      <a:lnTo>
                        <a:pt x="2" y="1"/>
                      </a:lnTo>
                      <a:lnTo>
                        <a:pt x="1" y="1"/>
                      </a:lnTo>
                      <a:lnTo>
                        <a:pt x="1" y="2"/>
                      </a:lnTo>
                      <a:lnTo>
                        <a:pt x="0" y="2"/>
                      </a:lnTo>
                      <a:lnTo>
                        <a:pt x="0" y="3"/>
                      </a:lnTo>
                      <a:lnTo>
                        <a:pt x="1" y="3"/>
                      </a:lnTo>
                      <a:lnTo>
                        <a:pt x="1" y="4"/>
                      </a:lnTo>
                      <a:lnTo>
                        <a:pt x="2" y="4"/>
                      </a:lnTo>
                      <a:lnTo>
                        <a:pt x="6" y="3"/>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49" name="Freeform 282"/>
                <p:cNvSpPr>
                  <a:spLocks/>
                </p:cNvSpPr>
                <p:nvPr/>
              </p:nvSpPr>
              <p:spPr bwMode="auto">
                <a:xfrm>
                  <a:off x="712" y="2626"/>
                  <a:ext cx="26" cy="6"/>
                </a:xfrm>
                <a:custGeom>
                  <a:avLst/>
                  <a:gdLst>
                    <a:gd name="T0" fmla="*/ 1 w 26"/>
                    <a:gd name="T1" fmla="*/ 1 h 6"/>
                    <a:gd name="T2" fmla="*/ 4 w 26"/>
                    <a:gd name="T3" fmla="*/ 2 h 6"/>
                    <a:gd name="T4" fmla="*/ 6 w 26"/>
                    <a:gd name="T5" fmla="*/ 3 h 6"/>
                    <a:gd name="T6" fmla="*/ 9 w 26"/>
                    <a:gd name="T7" fmla="*/ 3 h 6"/>
                    <a:gd name="T8" fmla="*/ 12 w 26"/>
                    <a:gd name="T9" fmla="*/ 3 h 6"/>
                    <a:gd name="T10" fmla="*/ 15 w 26"/>
                    <a:gd name="T11" fmla="*/ 4 h 6"/>
                    <a:gd name="T12" fmla="*/ 18 w 26"/>
                    <a:gd name="T13" fmla="*/ 4 h 6"/>
                    <a:gd name="T14" fmla="*/ 21 w 26"/>
                    <a:gd name="T15" fmla="*/ 5 h 6"/>
                    <a:gd name="T16" fmla="*/ 24 w 26"/>
                    <a:gd name="T17" fmla="*/ 5 h 6"/>
                    <a:gd name="T18" fmla="*/ 24 w 26"/>
                    <a:gd name="T19" fmla="*/ 5 h 6"/>
                    <a:gd name="T20" fmla="*/ 25 w 26"/>
                    <a:gd name="T21" fmla="*/ 5 h 6"/>
                    <a:gd name="T22" fmla="*/ 25 w 26"/>
                    <a:gd name="T23" fmla="*/ 4 h 6"/>
                    <a:gd name="T24" fmla="*/ 25 w 26"/>
                    <a:gd name="T25" fmla="*/ 4 h 6"/>
                    <a:gd name="T26" fmla="*/ 25 w 26"/>
                    <a:gd name="T27" fmla="*/ 4 h 6"/>
                    <a:gd name="T28" fmla="*/ 24 w 26"/>
                    <a:gd name="T29" fmla="*/ 4 h 6"/>
                    <a:gd name="T30" fmla="*/ 21 w 26"/>
                    <a:gd name="T31" fmla="*/ 3 h 6"/>
                    <a:gd name="T32" fmla="*/ 19 w 26"/>
                    <a:gd name="T33" fmla="*/ 3 h 6"/>
                    <a:gd name="T34" fmla="*/ 16 w 26"/>
                    <a:gd name="T35" fmla="*/ 2 h 6"/>
                    <a:gd name="T36" fmla="*/ 13 w 26"/>
                    <a:gd name="T37" fmla="*/ 2 h 6"/>
                    <a:gd name="T38" fmla="*/ 10 w 26"/>
                    <a:gd name="T39" fmla="*/ 2 h 6"/>
                    <a:gd name="T40" fmla="*/ 7 w 26"/>
                    <a:gd name="T41" fmla="*/ 1 h 6"/>
                    <a:gd name="T42" fmla="*/ 4 w 26"/>
                    <a:gd name="T43" fmla="*/ 1 h 6"/>
                    <a:gd name="T44" fmla="*/ 2 w 26"/>
                    <a:gd name="T45" fmla="*/ 0 h 6"/>
                    <a:gd name="T46" fmla="*/ 1 w 26"/>
                    <a:gd name="T47" fmla="*/ 0 h 6"/>
                    <a:gd name="T48" fmla="*/ 1 w 26"/>
                    <a:gd name="T49" fmla="*/ 0 h 6"/>
                    <a:gd name="T50" fmla="*/ 0 w 26"/>
                    <a:gd name="T51" fmla="*/ 0 h 6"/>
                    <a:gd name="T52" fmla="*/ 0 w 26"/>
                    <a:gd name="T53" fmla="*/ 1 h 6"/>
                    <a:gd name="T54" fmla="*/ 0 w 26"/>
                    <a:gd name="T55" fmla="*/ 1 h 6"/>
                    <a:gd name="T56" fmla="*/ 0 w 26"/>
                    <a:gd name="T57" fmla="*/ 1 h 6"/>
                    <a:gd name="T58" fmla="*/ 1 w 26"/>
                    <a:gd name="T59" fmla="*/ 1 h 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
                    <a:gd name="T91" fmla="*/ 0 h 6"/>
                    <a:gd name="T92" fmla="*/ 26 w 26"/>
                    <a:gd name="T93" fmla="*/ 6 h 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 h="6">
                      <a:moveTo>
                        <a:pt x="1" y="1"/>
                      </a:moveTo>
                      <a:lnTo>
                        <a:pt x="4" y="2"/>
                      </a:lnTo>
                      <a:lnTo>
                        <a:pt x="6" y="3"/>
                      </a:lnTo>
                      <a:lnTo>
                        <a:pt x="9" y="3"/>
                      </a:lnTo>
                      <a:lnTo>
                        <a:pt x="12" y="3"/>
                      </a:lnTo>
                      <a:lnTo>
                        <a:pt x="15" y="4"/>
                      </a:lnTo>
                      <a:lnTo>
                        <a:pt x="18" y="4"/>
                      </a:lnTo>
                      <a:lnTo>
                        <a:pt x="21" y="5"/>
                      </a:lnTo>
                      <a:lnTo>
                        <a:pt x="24" y="5"/>
                      </a:lnTo>
                      <a:lnTo>
                        <a:pt x="25" y="5"/>
                      </a:lnTo>
                      <a:lnTo>
                        <a:pt x="25" y="4"/>
                      </a:lnTo>
                      <a:lnTo>
                        <a:pt x="24" y="4"/>
                      </a:lnTo>
                      <a:lnTo>
                        <a:pt x="21" y="3"/>
                      </a:lnTo>
                      <a:lnTo>
                        <a:pt x="19" y="3"/>
                      </a:lnTo>
                      <a:lnTo>
                        <a:pt x="16" y="2"/>
                      </a:lnTo>
                      <a:lnTo>
                        <a:pt x="13" y="2"/>
                      </a:lnTo>
                      <a:lnTo>
                        <a:pt x="10" y="2"/>
                      </a:lnTo>
                      <a:lnTo>
                        <a:pt x="7" y="1"/>
                      </a:lnTo>
                      <a:lnTo>
                        <a:pt x="4" y="1"/>
                      </a:lnTo>
                      <a:lnTo>
                        <a:pt x="2" y="0"/>
                      </a:lnTo>
                      <a:lnTo>
                        <a:pt x="1" y="0"/>
                      </a:lnTo>
                      <a:lnTo>
                        <a:pt x="0" y="0"/>
                      </a:lnTo>
                      <a:lnTo>
                        <a:pt x="0" y="1"/>
                      </a:lnTo>
                      <a:lnTo>
                        <a:pt x="1" y="1"/>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50" name="Freeform 283"/>
                <p:cNvSpPr>
                  <a:spLocks/>
                </p:cNvSpPr>
                <p:nvPr/>
              </p:nvSpPr>
              <p:spPr bwMode="auto">
                <a:xfrm>
                  <a:off x="656" y="2563"/>
                  <a:ext cx="99" cy="61"/>
                </a:xfrm>
                <a:custGeom>
                  <a:avLst/>
                  <a:gdLst>
                    <a:gd name="T0" fmla="*/ 4 w 99"/>
                    <a:gd name="T1" fmla="*/ 6 h 61"/>
                    <a:gd name="T2" fmla="*/ 10 w 99"/>
                    <a:gd name="T3" fmla="*/ 12 h 61"/>
                    <a:gd name="T4" fmla="*/ 16 w 99"/>
                    <a:gd name="T5" fmla="*/ 19 h 61"/>
                    <a:gd name="T6" fmla="*/ 22 w 99"/>
                    <a:gd name="T7" fmla="*/ 27 h 61"/>
                    <a:gd name="T8" fmla="*/ 25 w 99"/>
                    <a:gd name="T9" fmla="*/ 31 h 61"/>
                    <a:gd name="T10" fmla="*/ 28 w 99"/>
                    <a:gd name="T11" fmla="*/ 33 h 61"/>
                    <a:gd name="T12" fmla="*/ 31 w 99"/>
                    <a:gd name="T13" fmla="*/ 35 h 61"/>
                    <a:gd name="T14" fmla="*/ 34 w 99"/>
                    <a:gd name="T15" fmla="*/ 37 h 61"/>
                    <a:gd name="T16" fmla="*/ 39 w 99"/>
                    <a:gd name="T17" fmla="*/ 40 h 61"/>
                    <a:gd name="T18" fmla="*/ 47 w 99"/>
                    <a:gd name="T19" fmla="*/ 42 h 61"/>
                    <a:gd name="T20" fmla="*/ 56 w 99"/>
                    <a:gd name="T21" fmla="*/ 44 h 61"/>
                    <a:gd name="T22" fmla="*/ 64 w 99"/>
                    <a:gd name="T23" fmla="*/ 45 h 61"/>
                    <a:gd name="T24" fmla="*/ 71 w 99"/>
                    <a:gd name="T25" fmla="*/ 47 h 61"/>
                    <a:gd name="T26" fmla="*/ 76 w 99"/>
                    <a:gd name="T27" fmla="*/ 51 h 61"/>
                    <a:gd name="T28" fmla="*/ 81 w 99"/>
                    <a:gd name="T29" fmla="*/ 55 h 61"/>
                    <a:gd name="T30" fmla="*/ 86 w 99"/>
                    <a:gd name="T31" fmla="*/ 58 h 61"/>
                    <a:gd name="T32" fmla="*/ 94 w 99"/>
                    <a:gd name="T33" fmla="*/ 60 h 61"/>
                    <a:gd name="T34" fmla="*/ 96 w 99"/>
                    <a:gd name="T35" fmla="*/ 58 h 61"/>
                    <a:gd name="T36" fmla="*/ 97 w 99"/>
                    <a:gd name="T37" fmla="*/ 55 h 61"/>
                    <a:gd name="T38" fmla="*/ 97 w 99"/>
                    <a:gd name="T39" fmla="*/ 53 h 61"/>
                    <a:gd name="T40" fmla="*/ 97 w 99"/>
                    <a:gd name="T41" fmla="*/ 51 h 61"/>
                    <a:gd name="T42" fmla="*/ 98 w 99"/>
                    <a:gd name="T43" fmla="*/ 50 h 61"/>
                    <a:gd name="T44" fmla="*/ 97 w 99"/>
                    <a:gd name="T45" fmla="*/ 49 h 61"/>
                    <a:gd name="T46" fmla="*/ 96 w 99"/>
                    <a:gd name="T47" fmla="*/ 48 h 61"/>
                    <a:gd name="T48" fmla="*/ 94 w 99"/>
                    <a:gd name="T49" fmla="*/ 48 h 61"/>
                    <a:gd name="T50" fmla="*/ 94 w 99"/>
                    <a:gd name="T51" fmla="*/ 50 h 61"/>
                    <a:gd name="T52" fmla="*/ 93 w 99"/>
                    <a:gd name="T53" fmla="*/ 51 h 61"/>
                    <a:gd name="T54" fmla="*/ 93 w 99"/>
                    <a:gd name="T55" fmla="*/ 52 h 61"/>
                    <a:gd name="T56" fmla="*/ 93 w 99"/>
                    <a:gd name="T57" fmla="*/ 57 h 61"/>
                    <a:gd name="T58" fmla="*/ 88 w 99"/>
                    <a:gd name="T59" fmla="*/ 56 h 61"/>
                    <a:gd name="T60" fmla="*/ 83 w 99"/>
                    <a:gd name="T61" fmla="*/ 53 h 61"/>
                    <a:gd name="T62" fmla="*/ 80 w 99"/>
                    <a:gd name="T63" fmla="*/ 50 h 61"/>
                    <a:gd name="T64" fmla="*/ 76 w 99"/>
                    <a:gd name="T65" fmla="*/ 46 h 61"/>
                    <a:gd name="T66" fmla="*/ 72 w 99"/>
                    <a:gd name="T67" fmla="*/ 44 h 61"/>
                    <a:gd name="T68" fmla="*/ 64 w 99"/>
                    <a:gd name="T69" fmla="*/ 41 h 61"/>
                    <a:gd name="T70" fmla="*/ 54 w 99"/>
                    <a:gd name="T71" fmla="*/ 39 h 61"/>
                    <a:gd name="T72" fmla="*/ 45 w 99"/>
                    <a:gd name="T73" fmla="*/ 39 h 61"/>
                    <a:gd name="T74" fmla="*/ 37 w 99"/>
                    <a:gd name="T75" fmla="*/ 35 h 61"/>
                    <a:gd name="T76" fmla="*/ 34 w 99"/>
                    <a:gd name="T77" fmla="*/ 33 h 61"/>
                    <a:gd name="T78" fmla="*/ 31 w 99"/>
                    <a:gd name="T79" fmla="*/ 31 h 61"/>
                    <a:gd name="T80" fmla="*/ 28 w 99"/>
                    <a:gd name="T81" fmla="*/ 28 h 61"/>
                    <a:gd name="T82" fmla="*/ 25 w 99"/>
                    <a:gd name="T83" fmla="*/ 26 h 61"/>
                    <a:gd name="T84" fmla="*/ 21 w 99"/>
                    <a:gd name="T85" fmla="*/ 18 h 61"/>
                    <a:gd name="T86" fmla="*/ 15 w 99"/>
                    <a:gd name="T87" fmla="*/ 12 h 61"/>
                    <a:gd name="T88" fmla="*/ 9 w 99"/>
                    <a:gd name="T89" fmla="*/ 7 h 61"/>
                    <a:gd name="T90" fmla="*/ 4 w 99"/>
                    <a:gd name="T91" fmla="*/ 0 h 61"/>
                    <a:gd name="T92" fmla="*/ 2 w 99"/>
                    <a:gd name="T93" fmla="*/ 0 h 61"/>
                    <a:gd name="T94" fmla="*/ 1 w 99"/>
                    <a:gd name="T95" fmla="*/ 1 h 61"/>
                    <a:gd name="T96" fmla="*/ 0 w 99"/>
                    <a:gd name="T97" fmla="*/ 2 h 61"/>
                    <a:gd name="T98" fmla="*/ 1 w 99"/>
                    <a:gd name="T99" fmla="*/ 3 h 6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9"/>
                    <a:gd name="T151" fmla="*/ 0 h 61"/>
                    <a:gd name="T152" fmla="*/ 99 w 99"/>
                    <a:gd name="T153" fmla="*/ 61 h 6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9" h="61">
                      <a:moveTo>
                        <a:pt x="1" y="3"/>
                      </a:moveTo>
                      <a:lnTo>
                        <a:pt x="4" y="6"/>
                      </a:lnTo>
                      <a:lnTo>
                        <a:pt x="7" y="9"/>
                      </a:lnTo>
                      <a:lnTo>
                        <a:pt x="10" y="12"/>
                      </a:lnTo>
                      <a:lnTo>
                        <a:pt x="13" y="15"/>
                      </a:lnTo>
                      <a:lnTo>
                        <a:pt x="16" y="19"/>
                      </a:lnTo>
                      <a:lnTo>
                        <a:pt x="18" y="22"/>
                      </a:lnTo>
                      <a:lnTo>
                        <a:pt x="22" y="27"/>
                      </a:lnTo>
                      <a:lnTo>
                        <a:pt x="25" y="30"/>
                      </a:lnTo>
                      <a:lnTo>
                        <a:pt x="25" y="31"/>
                      </a:lnTo>
                      <a:lnTo>
                        <a:pt x="26" y="33"/>
                      </a:lnTo>
                      <a:lnTo>
                        <a:pt x="28" y="33"/>
                      </a:lnTo>
                      <a:lnTo>
                        <a:pt x="29" y="34"/>
                      </a:lnTo>
                      <a:lnTo>
                        <a:pt x="31" y="35"/>
                      </a:lnTo>
                      <a:lnTo>
                        <a:pt x="33" y="36"/>
                      </a:lnTo>
                      <a:lnTo>
                        <a:pt x="34" y="37"/>
                      </a:lnTo>
                      <a:lnTo>
                        <a:pt x="35" y="38"/>
                      </a:lnTo>
                      <a:lnTo>
                        <a:pt x="39" y="40"/>
                      </a:lnTo>
                      <a:lnTo>
                        <a:pt x="44" y="41"/>
                      </a:lnTo>
                      <a:lnTo>
                        <a:pt x="47" y="42"/>
                      </a:lnTo>
                      <a:lnTo>
                        <a:pt x="52" y="43"/>
                      </a:lnTo>
                      <a:lnTo>
                        <a:pt x="56" y="44"/>
                      </a:lnTo>
                      <a:lnTo>
                        <a:pt x="60" y="44"/>
                      </a:lnTo>
                      <a:lnTo>
                        <a:pt x="64" y="45"/>
                      </a:lnTo>
                      <a:lnTo>
                        <a:pt x="68" y="46"/>
                      </a:lnTo>
                      <a:lnTo>
                        <a:pt x="71" y="47"/>
                      </a:lnTo>
                      <a:lnTo>
                        <a:pt x="74" y="49"/>
                      </a:lnTo>
                      <a:lnTo>
                        <a:pt x="76" y="51"/>
                      </a:lnTo>
                      <a:lnTo>
                        <a:pt x="79" y="53"/>
                      </a:lnTo>
                      <a:lnTo>
                        <a:pt x="81" y="55"/>
                      </a:lnTo>
                      <a:lnTo>
                        <a:pt x="83" y="57"/>
                      </a:lnTo>
                      <a:lnTo>
                        <a:pt x="86" y="58"/>
                      </a:lnTo>
                      <a:lnTo>
                        <a:pt x="89" y="60"/>
                      </a:lnTo>
                      <a:lnTo>
                        <a:pt x="94" y="60"/>
                      </a:lnTo>
                      <a:lnTo>
                        <a:pt x="95" y="59"/>
                      </a:lnTo>
                      <a:lnTo>
                        <a:pt x="96" y="58"/>
                      </a:lnTo>
                      <a:lnTo>
                        <a:pt x="97" y="56"/>
                      </a:lnTo>
                      <a:lnTo>
                        <a:pt x="97" y="55"/>
                      </a:lnTo>
                      <a:lnTo>
                        <a:pt x="97" y="54"/>
                      </a:lnTo>
                      <a:lnTo>
                        <a:pt x="97" y="53"/>
                      </a:lnTo>
                      <a:lnTo>
                        <a:pt x="97" y="52"/>
                      </a:lnTo>
                      <a:lnTo>
                        <a:pt x="97" y="51"/>
                      </a:lnTo>
                      <a:lnTo>
                        <a:pt x="98" y="50"/>
                      </a:lnTo>
                      <a:lnTo>
                        <a:pt x="98" y="49"/>
                      </a:lnTo>
                      <a:lnTo>
                        <a:pt x="97" y="49"/>
                      </a:lnTo>
                      <a:lnTo>
                        <a:pt x="97" y="48"/>
                      </a:lnTo>
                      <a:lnTo>
                        <a:pt x="96" y="48"/>
                      </a:lnTo>
                      <a:lnTo>
                        <a:pt x="95" y="48"/>
                      </a:lnTo>
                      <a:lnTo>
                        <a:pt x="94" y="48"/>
                      </a:lnTo>
                      <a:lnTo>
                        <a:pt x="94" y="49"/>
                      </a:lnTo>
                      <a:lnTo>
                        <a:pt x="94" y="50"/>
                      </a:lnTo>
                      <a:lnTo>
                        <a:pt x="93" y="50"/>
                      </a:lnTo>
                      <a:lnTo>
                        <a:pt x="93" y="51"/>
                      </a:lnTo>
                      <a:lnTo>
                        <a:pt x="93" y="52"/>
                      </a:lnTo>
                      <a:lnTo>
                        <a:pt x="93" y="53"/>
                      </a:lnTo>
                      <a:lnTo>
                        <a:pt x="93" y="57"/>
                      </a:lnTo>
                      <a:lnTo>
                        <a:pt x="94" y="56"/>
                      </a:lnTo>
                      <a:lnTo>
                        <a:pt x="88" y="56"/>
                      </a:lnTo>
                      <a:lnTo>
                        <a:pt x="86" y="54"/>
                      </a:lnTo>
                      <a:lnTo>
                        <a:pt x="83" y="53"/>
                      </a:lnTo>
                      <a:lnTo>
                        <a:pt x="82" y="51"/>
                      </a:lnTo>
                      <a:lnTo>
                        <a:pt x="80" y="50"/>
                      </a:lnTo>
                      <a:lnTo>
                        <a:pt x="78" y="48"/>
                      </a:lnTo>
                      <a:lnTo>
                        <a:pt x="76" y="46"/>
                      </a:lnTo>
                      <a:lnTo>
                        <a:pt x="74" y="45"/>
                      </a:lnTo>
                      <a:lnTo>
                        <a:pt x="72" y="44"/>
                      </a:lnTo>
                      <a:lnTo>
                        <a:pt x="68" y="42"/>
                      </a:lnTo>
                      <a:lnTo>
                        <a:pt x="64" y="41"/>
                      </a:lnTo>
                      <a:lnTo>
                        <a:pt x="59" y="40"/>
                      </a:lnTo>
                      <a:lnTo>
                        <a:pt x="54" y="39"/>
                      </a:lnTo>
                      <a:lnTo>
                        <a:pt x="50" y="39"/>
                      </a:lnTo>
                      <a:lnTo>
                        <a:pt x="45" y="39"/>
                      </a:lnTo>
                      <a:lnTo>
                        <a:pt x="42" y="37"/>
                      </a:lnTo>
                      <a:lnTo>
                        <a:pt x="37" y="35"/>
                      </a:lnTo>
                      <a:lnTo>
                        <a:pt x="35" y="34"/>
                      </a:lnTo>
                      <a:lnTo>
                        <a:pt x="34" y="33"/>
                      </a:lnTo>
                      <a:lnTo>
                        <a:pt x="33" y="32"/>
                      </a:lnTo>
                      <a:lnTo>
                        <a:pt x="31" y="31"/>
                      </a:lnTo>
                      <a:lnTo>
                        <a:pt x="29" y="30"/>
                      </a:lnTo>
                      <a:lnTo>
                        <a:pt x="28" y="28"/>
                      </a:lnTo>
                      <a:lnTo>
                        <a:pt x="26" y="27"/>
                      </a:lnTo>
                      <a:lnTo>
                        <a:pt x="25" y="26"/>
                      </a:lnTo>
                      <a:lnTo>
                        <a:pt x="24" y="22"/>
                      </a:lnTo>
                      <a:lnTo>
                        <a:pt x="21" y="18"/>
                      </a:lnTo>
                      <a:lnTo>
                        <a:pt x="18" y="15"/>
                      </a:lnTo>
                      <a:lnTo>
                        <a:pt x="15" y="12"/>
                      </a:lnTo>
                      <a:lnTo>
                        <a:pt x="12" y="9"/>
                      </a:lnTo>
                      <a:lnTo>
                        <a:pt x="9" y="7"/>
                      </a:lnTo>
                      <a:lnTo>
                        <a:pt x="6" y="3"/>
                      </a:lnTo>
                      <a:lnTo>
                        <a:pt x="4" y="0"/>
                      </a:lnTo>
                      <a:lnTo>
                        <a:pt x="3" y="0"/>
                      </a:lnTo>
                      <a:lnTo>
                        <a:pt x="2" y="0"/>
                      </a:lnTo>
                      <a:lnTo>
                        <a:pt x="1" y="0"/>
                      </a:lnTo>
                      <a:lnTo>
                        <a:pt x="1" y="1"/>
                      </a:lnTo>
                      <a:lnTo>
                        <a:pt x="0" y="1"/>
                      </a:lnTo>
                      <a:lnTo>
                        <a:pt x="0" y="2"/>
                      </a:lnTo>
                      <a:lnTo>
                        <a:pt x="0" y="3"/>
                      </a:lnTo>
                      <a:lnTo>
                        <a:pt x="1" y="3"/>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51" name="Freeform 284"/>
                <p:cNvSpPr>
                  <a:spLocks/>
                </p:cNvSpPr>
                <p:nvPr/>
              </p:nvSpPr>
              <p:spPr bwMode="auto">
                <a:xfrm>
                  <a:off x="704" y="2549"/>
                  <a:ext cx="49" cy="7"/>
                </a:xfrm>
                <a:custGeom>
                  <a:avLst/>
                  <a:gdLst>
                    <a:gd name="T0" fmla="*/ 2 w 49"/>
                    <a:gd name="T1" fmla="*/ 3 h 7"/>
                    <a:gd name="T2" fmla="*/ 7 w 49"/>
                    <a:gd name="T3" fmla="*/ 2 h 7"/>
                    <a:gd name="T4" fmla="*/ 12 w 49"/>
                    <a:gd name="T5" fmla="*/ 2 h 7"/>
                    <a:gd name="T6" fmla="*/ 18 w 49"/>
                    <a:gd name="T7" fmla="*/ 2 h 7"/>
                    <a:gd name="T8" fmla="*/ 23 w 49"/>
                    <a:gd name="T9" fmla="*/ 3 h 7"/>
                    <a:gd name="T10" fmla="*/ 29 w 49"/>
                    <a:gd name="T11" fmla="*/ 4 h 7"/>
                    <a:gd name="T12" fmla="*/ 35 w 49"/>
                    <a:gd name="T13" fmla="*/ 5 h 7"/>
                    <a:gd name="T14" fmla="*/ 41 w 49"/>
                    <a:gd name="T15" fmla="*/ 6 h 7"/>
                    <a:gd name="T16" fmla="*/ 46 w 49"/>
                    <a:gd name="T17" fmla="*/ 6 h 7"/>
                    <a:gd name="T18" fmla="*/ 47 w 49"/>
                    <a:gd name="T19" fmla="*/ 6 h 7"/>
                    <a:gd name="T20" fmla="*/ 47 w 49"/>
                    <a:gd name="T21" fmla="*/ 6 h 7"/>
                    <a:gd name="T22" fmla="*/ 48 w 49"/>
                    <a:gd name="T23" fmla="*/ 6 h 7"/>
                    <a:gd name="T24" fmla="*/ 48 w 49"/>
                    <a:gd name="T25" fmla="*/ 5 h 7"/>
                    <a:gd name="T26" fmla="*/ 48 w 49"/>
                    <a:gd name="T27" fmla="*/ 5 h 7"/>
                    <a:gd name="T28" fmla="*/ 48 w 49"/>
                    <a:gd name="T29" fmla="*/ 5 h 7"/>
                    <a:gd name="T30" fmla="*/ 47 w 49"/>
                    <a:gd name="T31" fmla="*/ 5 h 7"/>
                    <a:gd name="T32" fmla="*/ 46 w 49"/>
                    <a:gd name="T33" fmla="*/ 4 h 7"/>
                    <a:gd name="T34" fmla="*/ 41 w 49"/>
                    <a:gd name="T35" fmla="*/ 4 h 7"/>
                    <a:gd name="T36" fmla="*/ 35 w 49"/>
                    <a:gd name="T37" fmla="*/ 3 h 7"/>
                    <a:gd name="T38" fmla="*/ 29 w 49"/>
                    <a:gd name="T39" fmla="*/ 2 h 7"/>
                    <a:gd name="T40" fmla="*/ 23 w 49"/>
                    <a:gd name="T41" fmla="*/ 1 h 7"/>
                    <a:gd name="T42" fmla="*/ 17 w 49"/>
                    <a:gd name="T43" fmla="*/ 0 h 7"/>
                    <a:gd name="T44" fmla="*/ 12 w 49"/>
                    <a:gd name="T45" fmla="*/ 0 h 7"/>
                    <a:gd name="T46" fmla="*/ 6 w 49"/>
                    <a:gd name="T47" fmla="*/ 0 h 7"/>
                    <a:gd name="T48" fmla="*/ 1 w 49"/>
                    <a:gd name="T49" fmla="*/ 2 h 7"/>
                    <a:gd name="T50" fmla="*/ 0 w 49"/>
                    <a:gd name="T51" fmla="*/ 2 h 7"/>
                    <a:gd name="T52" fmla="*/ 0 w 49"/>
                    <a:gd name="T53" fmla="*/ 3 h 7"/>
                    <a:gd name="T54" fmla="*/ 0 w 49"/>
                    <a:gd name="T55" fmla="*/ 3 h 7"/>
                    <a:gd name="T56" fmla="*/ 0 w 49"/>
                    <a:gd name="T57" fmla="*/ 3 h 7"/>
                    <a:gd name="T58" fmla="*/ 1 w 49"/>
                    <a:gd name="T59" fmla="*/ 3 h 7"/>
                    <a:gd name="T60" fmla="*/ 2 w 49"/>
                    <a:gd name="T61" fmla="*/ 3 h 7"/>
                    <a:gd name="T62" fmla="*/ 2 w 49"/>
                    <a:gd name="T63" fmla="*/ 3 h 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
                    <a:gd name="T97" fmla="*/ 0 h 7"/>
                    <a:gd name="T98" fmla="*/ 49 w 49"/>
                    <a:gd name="T99" fmla="*/ 7 h 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 h="7">
                      <a:moveTo>
                        <a:pt x="2" y="3"/>
                      </a:moveTo>
                      <a:lnTo>
                        <a:pt x="7" y="2"/>
                      </a:lnTo>
                      <a:lnTo>
                        <a:pt x="12" y="2"/>
                      </a:lnTo>
                      <a:lnTo>
                        <a:pt x="18" y="2"/>
                      </a:lnTo>
                      <a:lnTo>
                        <a:pt x="23" y="3"/>
                      </a:lnTo>
                      <a:lnTo>
                        <a:pt x="29" y="4"/>
                      </a:lnTo>
                      <a:lnTo>
                        <a:pt x="35" y="5"/>
                      </a:lnTo>
                      <a:lnTo>
                        <a:pt x="41" y="6"/>
                      </a:lnTo>
                      <a:lnTo>
                        <a:pt x="46" y="6"/>
                      </a:lnTo>
                      <a:lnTo>
                        <a:pt x="47" y="6"/>
                      </a:lnTo>
                      <a:lnTo>
                        <a:pt x="48" y="6"/>
                      </a:lnTo>
                      <a:lnTo>
                        <a:pt x="48" y="5"/>
                      </a:lnTo>
                      <a:lnTo>
                        <a:pt x="47" y="5"/>
                      </a:lnTo>
                      <a:lnTo>
                        <a:pt x="46" y="4"/>
                      </a:lnTo>
                      <a:lnTo>
                        <a:pt x="41" y="4"/>
                      </a:lnTo>
                      <a:lnTo>
                        <a:pt x="35" y="3"/>
                      </a:lnTo>
                      <a:lnTo>
                        <a:pt x="29" y="2"/>
                      </a:lnTo>
                      <a:lnTo>
                        <a:pt x="23" y="1"/>
                      </a:lnTo>
                      <a:lnTo>
                        <a:pt x="17" y="0"/>
                      </a:lnTo>
                      <a:lnTo>
                        <a:pt x="12" y="0"/>
                      </a:lnTo>
                      <a:lnTo>
                        <a:pt x="6" y="0"/>
                      </a:lnTo>
                      <a:lnTo>
                        <a:pt x="1" y="2"/>
                      </a:lnTo>
                      <a:lnTo>
                        <a:pt x="0" y="2"/>
                      </a:lnTo>
                      <a:lnTo>
                        <a:pt x="0" y="3"/>
                      </a:lnTo>
                      <a:lnTo>
                        <a:pt x="1" y="3"/>
                      </a:lnTo>
                      <a:lnTo>
                        <a:pt x="2" y="3"/>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52" name="Freeform 285"/>
                <p:cNvSpPr>
                  <a:spLocks/>
                </p:cNvSpPr>
                <p:nvPr/>
              </p:nvSpPr>
              <p:spPr bwMode="auto">
                <a:xfrm>
                  <a:off x="675" y="2480"/>
                  <a:ext cx="89" cy="57"/>
                </a:xfrm>
                <a:custGeom>
                  <a:avLst/>
                  <a:gdLst>
                    <a:gd name="T0" fmla="*/ 3 w 89"/>
                    <a:gd name="T1" fmla="*/ 55 h 57"/>
                    <a:gd name="T2" fmla="*/ 10 w 89"/>
                    <a:gd name="T3" fmla="*/ 51 h 57"/>
                    <a:gd name="T4" fmla="*/ 16 w 89"/>
                    <a:gd name="T5" fmla="*/ 46 h 57"/>
                    <a:gd name="T6" fmla="*/ 22 w 89"/>
                    <a:gd name="T7" fmla="*/ 41 h 57"/>
                    <a:gd name="T8" fmla="*/ 28 w 89"/>
                    <a:gd name="T9" fmla="*/ 36 h 57"/>
                    <a:gd name="T10" fmla="*/ 33 w 89"/>
                    <a:gd name="T11" fmla="*/ 31 h 57"/>
                    <a:gd name="T12" fmla="*/ 39 w 89"/>
                    <a:gd name="T13" fmla="*/ 25 h 57"/>
                    <a:gd name="T14" fmla="*/ 44 w 89"/>
                    <a:gd name="T15" fmla="*/ 19 h 57"/>
                    <a:gd name="T16" fmla="*/ 48 w 89"/>
                    <a:gd name="T17" fmla="*/ 13 h 57"/>
                    <a:gd name="T18" fmla="*/ 53 w 89"/>
                    <a:gd name="T19" fmla="*/ 13 h 57"/>
                    <a:gd name="T20" fmla="*/ 58 w 89"/>
                    <a:gd name="T21" fmla="*/ 12 h 57"/>
                    <a:gd name="T22" fmla="*/ 64 w 89"/>
                    <a:gd name="T23" fmla="*/ 12 h 57"/>
                    <a:gd name="T24" fmla="*/ 68 w 89"/>
                    <a:gd name="T25" fmla="*/ 10 h 57"/>
                    <a:gd name="T26" fmla="*/ 73 w 89"/>
                    <a:gd name="T27" fmla="*/ 9 h 57"/>
                    <a:gd name="T28" fmla="*/ 77 w 89"/>
                    <a:gd name="T29" fmla="*/ 8 h 57"/>
                    <a:gd name="T30" fmla="*/ 82 w 89"/>
                    <a:gd name="T31" fmla="*/ 6 h 57"/>
                    <a:gd name="T32" fmla="*/ 86 w 89"/>
                    <a:gd name="T33" fmla="*/ 3 h 57"/>
                    <a:gd name="T34" fmla="*/ 87 w 89"/>
                    <a:gd name="T35" fmla="*/ 3 h 57"/>
                    <a:gd name="T36" fmla="*/ 87 w 89"/>
                    <a:gd name="T37" fmla="*/ 3 h 57"/>
                    <a:gd name="T38" fmla="*/ 88 w 89"/>
                    <a:gd name="T39" fmla="*/ 3 h 57"/>
                    <a:gd name="T40" fmla="*/ 88 w 89"/>
                    <a:gd name="T41" fmla="*/ 2 h 57"/>
                    <a:gd name="T42" fmla="*/ 87 w 89"/>
                    <a:gd name="T43" fmla="*/ 2 h 57"/>
                    <a:gd name="T44" fmla="*/ 87 w 89"/>
                    <a:gd name="T45" fmla="*/ 1 h 57"/>
                    <a:gd name="T46" fmla="*/ 86 w 89"/>
                    <a:gd name="T47" fmla="*/ 1 h 57"/>
                    <a:gd name="T48" fmla="*/ 86 w 89"/>
                    <a:gd name="T49" fmla="*/ 0 h 57"/>
                    <a:gd name="T50" fmla="*/ 85 w 89"/>
                    <a:gd name="T51" fmla="*/ 0 h 57"/>
                    <a:gd name="T52" fmla="*/ 85 w 89"/>
                    <a:gd name="T53" fmla="*/ 1 h 57"/>
                    <a:gd name="T54" fmla="*/ 80 w 89"/>
                    <a:gd name="T55" fmla="*/ 3 h 57"/>
                    <a:gd name="T56" fmla="*/ 75 w 89"/>
                    <a:gd name="T57" fmla="*/ 5 h 57"/>
                    <a:gd name="T58" fmla="*/ 69 w 89"/>
                    <a:gd name="T59" fmla="*/ 6 h 57"/>
                    <a:gd name="T60" fmla="*/ 65 w 89"/>
                    <a:gd name="T61" fmla="*/ 8 h 57"/>
                    <a:gd name="T62" fmla="*/ 58 w 89"/>
                    <a:gd name="T63" fmla="*/ 8 h 57"/>
                    <a:gd name="T64" fmla="*/ 54 w 89"/>
                    <a:gd name="T65" fmla="*/ 9 h 57"/>
                    <a:gd name="T66" fmla="*/ 48 w 89"/>
                    <a:gd name="T67" fmla="*/ 10 h 57"/>
                    <a:gd name="T68" fmla="*/ 43 w 89"/>
                    <a:gd name="T69" fmla="*/ 12 h 57"/>
                    <a:gd name="T70" fmla="*/ 39 w 89"/>
                    <a:gd name="T71" fmla="*/ 18 h 57"/>
                    <a:gd name="T72" fmla="*/ 34 w 89"/>
                    <a:gd name="T73" fmla="*/ 24 h 57"/>
                    <a:gd name="T74" fmla="*/ 30 w 89"/>
                    <a:gd name="T75" fmla="*/ 30 h 57"/>
                    <a:gd name="T76" fmla="*/ 24 w 89"/>
                    <a:gd name="T77" fmla="*/ 35 h 57"/>
                    <a:gd name="T78" fmla="*/ 19 w 89"/>
                    <a:gd name="T79" fmla="*/ 39 h 57"/>
                    <a:gd name="T80" fmla="*/ 13 w 89"/>
                    <a:gd name="T81" fmla="*/ 43 h 57"/>
                    <a:gd name="T82" fmla="*/ 6 w 89"/>
                    <a:gd name="T83" fmla="*/ 48 h 57"/>
                    <a:gd name="T84" fmla="*/ 1 w 89"/>
                    <a:gd name="T85" fmla="*/ 53 h 57"/>
                    <a:gd name="T86" fmla="*/ 0 w 89"/>
                    <a:gd name="T87" fmla="*/ 53 h 57"/>
                    <a:gd name="T88" fmla="*/ 0 w 89"/>
                    <a:gd name="T89" fmla="*/ 53 h 57"/>
                    <a:gd name="T90" fmla="*/ 0 w 89"/>
                    <a:gd name="T91" fmla="*/ 54 h 57"/>
                    <a:gd name="T92" fmla="*/ 0 w 89"/>
                    <a:gd name="T93" fmla="*/ 55 h 57"/>
                    <a:gd name="T94" fmla="*/ 1 w 89"/>
                    <a:gd name="T95" fmla="*/ 55 h 57"/>
                    <a:gd name="T96" fmla="*/ 1 w 89"/>
                    <a:gd name="T97" fmla="*/ 56 h 57"/>
                    <a:gd name="T98" fmla="*/ 2 w 89"/>
                    <a:gd name="T99" fmla="*/ 56 h 57"/>
                    <a:gd name="T100" fmla="*/ 3 w 89"/>
                    <a:gd name="T101" fmla="*/ 55 h 5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9"/>
                    <a:gd name="T154" fmla="*/ 0 h 57"/>
                    <a:gd name="T155" fmla="*/ 89 w 89"/>
                    <a:gd name="T156" fmla="*/ 57 h 5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9" h="57">
                      <a:moveTo>
                        <a:pt x="3" y="55"/>
                      </a:moveTo>
                      <a:lnTo>
                        <a:pt x="10" y="51"/>
                      </a:lnTo>
                      <a:lnTo>
                        <a:pt x="16" y="46"/>
                      </a:lnTo>
                      <a:lnTo>
                        <a:pt x="22" y="41"/>
                      </a:lnTo>
                      <a:lnTo>
                        <a:pt x="28" y="36"/>
                      </a:lnTo>
                      <a:lnTo>
                        <a:pt x="33" y="31"/>
                      </a:lnTo>
                      <a:lnTo>
                        <a:pt x="39" y="25"/>
                      </a:lnTo>
                      <a:lnTo>
                        <a:pt x="44" y="19"/>
                      </a:lnTo>
                      <a:lnTo>
                        <a:pt x="48" y="13"/>
                      </a:lnTo>
                      <a:lnTo>
                        <a:pt x="53" y="13"/>
                      </a:lnTo>
                      <a:lnTo>
                        <a:pt x="58" y="12"/>
                      </a:lnTo>
                      <a:lnTo>
                        <a:pt x="64" y="12"/>
                      </a:lnTo>
                      <a:lnTo>
                        <a:pt x="68" y="10"/>
                      </a:lnTo>
                      <a:lnTo>
                        <a:pt x="73" y="9"/>
                      </a:lnTo>
                      <a:lnTo>
                        <a:pt x="77" y="8"/>
                      </a:lnTo>
                      <a:lnTo>
                        <a:pt x="82" y="6"/>
                      </a:lnTo>
                      <a:lnTo>
                        <a:pt x="86" y="3"/>
                      </a:lnTo>
                      <a:lnTo>
                        <a:pt x="87" y="3"/>
                      </a:lnTo>
                      <a:lnTo>
                        <a:pt x="88" y="3"/>
                      </a:lnTo>
                      <a:lnTo>
                        <a:pt x="88" y="2"/>
                      </a:lnTo>
                      <a:lnTo>
                        <a:pt x="87" y="2"/>
                      </a:lnTo>
                      <a:lnTo>
                        <a:pt x="87" y="1"/>
                      </a:lnTo>
                      <a:lnTo>
                        <a:pt x="86" y="1"/>
                      </a:lnTo>
                      <a:lnTo>
                        <a:pt x="86" y="0"/>
                      </a:lnTo>
                      <a:lnTo>
                        <a:pt x="85" y="0"/>
                      </a:lnTo>
                      <a:lnTo>
                        <a:pt x="85" y="1"/>
                      </a:lnTo>
                      <a:lnTo>
                        <a:pt x="80" y="3"/>
                      </a:lnTo>
                      <a:lnTo>
                        <a:pt x="75" y="5"/>
                      </a:lnTo>
                      <a:lnTo>
                        <a:pt x="69" y="6"/>
                      </a:lnTo>
                      <a:lnTo>
                        <a:pt x="65" y="8"/>
                      </a:lnTo>
                      <a:lnTo>
                        <a:pt x="58" y="8"/>
                      </a:lnTo>
                      <a:lnTo>
                        <a:pt x="54" y="9"/>
                      </a:lnTo>
                      <a:lnTo>
                        <a:pt x="48" y="10"/>
                      </a:lnTo>
                      <a:lnTo>
                        <a:pt x="43" y="12"/>
                      </a:lnTo>
                      <a:lnTo>
                        <a:pt x="39" y="18"/>
                      </a:lnTo>
                      <a:lnTo>
                        <a:pt x="34" y="24"/>
                      </a:lnTo>
                      <a:lnTo>
                        <a:pt x="30" y="30"/>
                      </a:lnTo>
                      <a:lnTo>
                        <a:pt x="24" y="35"/>
                      </a:lnTo>
                      <a:lnTo>
                        <a:pt x="19" y="39"/>
                      </a:lnTo>
                      <a:lnTo>
                        <a:pt x="13" y="43"/>
                      </a:lnTo>
                      <a:lnTo>
                        <a:pt x="6" y="48"/>
                      </a:lnTo>
                      <a:lnTo>
                        <a:pt x="1" y="53"/>
                      </a:lnTo>
                      <a:lnTo>
                        <a:pt x="0" y="53"/>
                      </a:lnTo>
                      <a:lnTo>
                        <a:pt x="0" y="54"/>
                      </a:lnTo>
                      <a:lnTo>
                        <a:pt x="0" y="55"/>
                      </a:lnTo>
                      <a:lnTo>
                        <a:pt x="1" y="55"/>
                      </a:lnTo>
                      <a:lnTo>
                        <a:pt x="1" y="56"/>
                      </a:lnTo>
                      <a:lnTo>
                        <a:pt x="2" y="56"/>
                      </a:lnTo>
                      <a:lnTo>
                        <a:pt x="3" y="55"/>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53" name="Freeform 286"/>
                <p:cNvSpPr>
                  <a:spLocks/>
                </p:cNvSpPr>
                <p:nvPr/>
              </p:nvSpPr>
              <p:spPr bwMode="auto">
                <a:xfrm>
                  <a:off x="708" y="2514"/>
                  <a:ext cx="66" cy="4"/>
                </a:xfrm>
                <a:custGeom>
                  <a:avLst/>
                  <a:gdLst>
                    <a:gd name="T0" fmla="*/ 2 w 66"/>
                    <a:gd name="T1" fmla="*/ 1 h 4"/>
                    <a:gd name="T2" fmla="*/ 10 w 66"/>
                    <a:gd name="T3" fmla="*/ 2 h 4"/>
                    <a:gd name="T4" fmla="*/ 17 w 66"/>
                    <a:gd name="T5" fmla="*/ 2 h 4"/>
                    <a:gd name="T6" fmla="*/ 25 w 66"/>
                    <a:gd name="T7" fmla="*/ 3 h 4"/>
                    <a:gd name="T8" fmla="*/ 33 w 66"/>
                    <a:gd name="T9" fmla="*/ 3 h 4"/>
                    <a:gd name="T10" fmla="*/ 42 w 66"/>
                    <a:gd name="T11" fmla="*/ 3 h 4"/>
                    <a:gd name="T12" fmla="*/ 49 w 66"/>
                    <a:gd name="T13" fmla="*/ 3 h 4"/>
                    <a:gd name="T14" fmla="*/ 57 w 66"/>
                    <a:gd name="T15" fmla="*/ 2 h 4"/>
                    <a:gd name="T16" fmla="*/ 64 w 66"/>
                    <a:gd name="T17" fmla="*/ 1 h 4"/>
                    <a:gd name="T18" fmla="*/ 65 w 66"/>
                    <a:gd name="T19" fmla="*/ 1 h 4"/>
                    <a:gd name="T20" fmla="*/ 65 w 66"/>
                    <a:gd name="T21" fmla="*/ 1 h 4"/>
                    <a:gd name="T22" fmla="*/ 65 w 66"/>
                    <a:gd name="T23" fmla="*/ 0 h 4"/>
                    <a:gd name="T24" fmla="*/ 65 w 66"/>
                    <a:gd name="T25" fmla="*/ 0 h 4"/>
                    <a:gd name="T26" fmla="*/ 64 w 66"/>
                    <a:gd name="T27" fmla="*/ 0 h 4"/>
                    <a:gd name="T28" fmla="*/ 64 w 66"/>
                    <a:gd name="T29" fmla="*/ 0 h 4"/>
                    <a:gd name="T30" fmla="*/ 63 w 66"/>
                    <a:gd name="T31" fmla="*/ 0 h 4"/>
                    <a:gd name="T32" fmla="*/ 62 w 66"/>
                    <a:gd name="T33" fmla="*/ 0 h 4"/>
                    <a:gd name="T34" fmla="*/ 55 w 66"/>
                    <a:gd name="T35" fmla="*/ 1 h 4"/>
                    <a:gd name="T36" fmla="*/ 48 w 66"/>
                    <a:gd name="T37" fmla="*/ 2 h 4"/>
                    <a:gd name="T38" fmla="*/ 40 w 66"/>
                    <a:gd name="T39" fmla="*/ 2 h 4"/>
                    <a:gd name="T40" fmla="*/ 33 w 66"/>
                    <a:gd name="T41" fmla="*/ 2 h 4"/>
                    <a:gd name="T42" fmla="*/ 24 w 66"/>
                    <a:gd name="T43" fmla="*/ 2 h 4"/>
                    <a:gd name="T44" fmla="*/ 16 w 66"/>
                    <a:gd name="T45" fmla="*/ 1 h 4"/>
                    <a:gd name="T46" fmla="*/ 9 w 66"/>
                    <a:gd name="T47" fmla="*/ 1 h 4"/>
                    <a:gd name="T48" fmla="*/ 2 w 66"/>
                    <a:gd name="T49" fmla="*/ 0 h 4"/>
                    <a:gd name="T50" fmla="*/ 1 w 66"/>
                    <a:gd name="T51" fmla="*/ 0 h 4"/>
                    <a:gd name="T52" fmla="*/ 0 w 66"/>
                    <a:gd name="T53" fmla="*/ 0 h 4"/>
                    <a:gd name="T54" fmla="*/ 0 w 66"/>
                    <a:gd name="T55" fmla="*/ 0 h 4"/>
                    <a:gd name="T56" fmla="*/ 0 w 66"/>
                    <a:gd name="T57" fmla="*/ 1 h 4"/>
                    <a:gd name="T58" fmla="*/ 0 w 66"/>
                    <a:gd name="T59" fmla="*/ 1 h 4"/>
                    <a:gd name="T60" fmla="*/ 1 w 66"/>
                    <a:gd name="T61" fmla="*/ 1 h 4"/>
                    <a:gd name="T62" fmla="*/ 2 w 66"/>
                    <a:gd name="T63" fmla="*/ 1 h 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
                    <a:gd name="T97" fmla="*/ 0 h 4"/>
                    <a:gd name="T98" fmla="*/ 66 w 66"/>
                    <a:gd name="T99" fmla="*/ 4 h 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 h="4">
                      <a:moveTo>
                        <a:pt x="2" y="1"/>
                      </a:moveTo>
                      <a:lnTo>
                        <a:pt x="10" y="2"/>
                      </a:lnTo>
                      <a:lnTo>
                        <a:pt x="17" y="2"/>
                      </a:lnTo>
                      <a:lnTo>
                        <a:pt x="25" y="3"/>
                      </a:lnTo>
                      <a:lnTo>
                        <a:pt x="33" y="3"/>
                      </a:lnTo>
                      <a:lnTo>
                        <a:pt x="42" y="3"/>
                      </a:lnTo>
                      <a:lnTo>
                        <a:pt x="49" y="3"/>
                      </a:lnTo>
                      <a:lnTo>
                        <a:pt x="57" y="2"/>
                      </a:lnTo>
                      <a:lnTo>
                        <a:pt x="64" y="1"/>
                      </a:lnTo>
                      <a:lnTo>
                        <a:pt x="65" y="1"/>
                      </a:lnTo>
                      <a:lnTo>
                        <a:pt x="65" y="0"/>
                      </a:lnTo>
                      <a:lnTo>
                        <a:pt x="64" y="0"/>
                      </a:lnTo>
                      <a:lnTo>
                        <a:pt x="63" y="0"/>
                      </a:lnTo>
                      <a:lnTo>
                        <a:pt x="62" y="0"/>
                      </a:lnTo>
                      <a:lnTo>
                        <a:pt x="55" y="1"/>
                      </a:lnTo>
                      <a:lnTo>
                        <a:pt x="48" y="2"/>
                      </a:lnTo>
                      <a:lnTo>
                        <a:pt x="40" y="2"/>
                      </a:lnTo>
                      <a:lnTo>
                        <a:pt x="33" y="2"/>
                      </a:lnTo>
                      <a:lnTo>
                        <a:pt x="24" y="2"/>
                      </a:lnTo>
                      <a:lnTo>
                        <a:pt x="16" y="1"/>
                      </a:lnTo>
                      <a:lnTo>
                        <a:pt x="9" y="1"/>
                      </a:lnTo>
                      <a:lnTo>
                        <a:pt x="2" y="0"/>
                      </a:lnTo>
                      <a:lnTo>
                        <a:pt x="1" y="0"/>
                      </a:lnTo>
                      <a:lnTo>
                        <a:pt x="0" y="0"/>
                      </a:lnTo>
                      <a:lnTo>
                        <a:pt x="0" y="1"/>
                      </a:lnTo>
                      <a:lnTo>
                        <a:pt x="1" y="1"/>
                      </a:lnTo>
                      <a:lnTo>
                        <a:pt x="2" y="1"/>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54" name="Freeform 287"/>
                <p:cNvSpPr>
                  <a:spLocks/>
                </p:cNvSpPr>
                <p:nvPr/>
              </p:nvSpPr>
              <p:spPr bwMode="auto">
                <a:xfrm>
                  <a:off x="568" y="2705"/>
                  <a:ext cx="98" cy="44"/>
                </a:xfrm>
                <a:custGeom>
                  <a:avLst/>
                  <a:gdLst>
                    <a:gd name="T0" fmla="*/ 5 w 98"/>
                    <a:gd name="T1" fmla="*/ 5 h 44"/>
                    <a:gd name="T2" fmla="*/ 10 w 98"/>
                    <a:gd name="T3" fmla="*/ 5 h 44"/>
                    <a:gd name="T4" fmla="*/ 16 w 98"/>
                    <a:gd name="T5" fmla="*/ 4 h 44"/>
                    <a:gd name="T6" fmla="*/ 22 w 98"/>
                    <a:gd name="T7" fmla="*/ 3 h 44"/>
                    <a:gd name="T8" fmla="*/ 30 w 98"/>
                    <a:gd name="T9" fmla="*/ 3 h 44"/>
                    <a:gd name="T10" fmla="*/ 31 w 98"/>
                    <a:gd name="T11" fmla="*/ 5 h 44"/>
                    <a:gd name="T12" fmla="*/ 31 w 98"/>
                    <a:gd name="T13" fmla="*/ 6 h 44"/>
                    <a:gd name="T14" fmla="*/ 31 w 98"/>
                    <a:gd name="T15" fmla="*/ 8 h 44"/>
                    <a:gd name="T16" fmla="*/ 31 w 98"/>
                    <a:gd name="T17" fmla="*/ 10 h 44"/>
                    <a:gd name="T18" fmla="*/ 31 w 98"/>
                    <a:gd name="T19" fmla="*/ 11 h 44"/>
                    <a:gd name="T20" fmla="*/ 30 w 98"/>
                    <a:gd name="T21" fmla="*/ 16 h 44"/>
                    <a:gd name="T22" fmla="*/ 31 w 98"/>
                    <a:gd name="T23" fmla="*/ 17 h 44"/>
                    <a:gd name="T24" fmla="*/ 36 w 98"/>
                    <a:gd name="T25" fmla="*/ 19 h 44"/>
                    <a:gd name="T26" fmla="*/ 40 w 98"/>
                    <a:gd name="T27" fmla="*/ 19 h 44"/>
                    <a:gd name="T28" fmla="*/ 44 w 98"/>
                    <a:gd name="T29" fmla="*/ 18 h 44"/>
                    <a:gd name="T30" fmla="*/ 48 w 98"/>
                    <a:gd name="T31" fmla="*/ 17 h 44"/>
                    <a:gd name="T32" fmla="*/ 53 w 98"/>
                    <a:gd name="T33" fmla="*/ 15 h 44"/>
                    <a:gd name="T34" fmla="*/ 53 w 98"/>
                    <a:gd name="T35" fmla="*/ 18 h 44"/>
                    <a:gd name="T36" fmla="*/ 60 w 98"/>
                    <a:gd name="T37" fmla="*/ 29 h 44"/>
                    <a:gd name="T38" fmla="*/ 70 w 98"/>
                    <a:gd name="T39" fmla="*/ 37 h 44"/>
                    <a:gd name="T40" fmla="*/ 82 w 98"/>
                    <a:gd name="T41" fmla="*/ 42 h 44"/>
                    <a:gd name="T42" fmla="*/ 95 w 98"/>
                    <a:gd name="T43" fmla="*/ 43 h 44"/>
                    <a:gd name="T44" fmla="*/ 97 w 98"/>
                    <a:gd name="T45" fmla="*/ 42 h 44"/>
                    <a:gd name="T46" fmla="*/ 97 w 98"/>
                    <a:gd name="T47" fmla="*/ 41 h 44"/>
                    <a:gd name="T48" fmla="*/ 96 w 98"/>
                    <a:gd name="T49" fmla="*/ 40 h 44"/>
                    <a:gd name="T50" fmla="*/ 90 w 98"/>
                    <a:gd name="T51" fmla="*/ 40 h 44"/>
                    <a:gd name="T52" fmla="*/ 78 w 98"/>
                    <a:gd name="T53" fmla="*/ 38 h 44"/>
                    <a:gd name="T54" fmla="*/ 68 w 98"/>
                    <a:gd name="T55" fmla="*/ 33 h 44"/>
                    <a:gd name="T56" fmla="*/ 62 w 98"/>
                    <a:gd name="T57" fmla="*/ 25 h 44"/>
                    <a:gd name="T58" fmla="*/ 54 w 98"/>
                    <a:gd name="T59" fmla="*/ 12 h 44"/>
                    <a:gd name="T60" fmla="*/ 53 w 98"/>
                    <a:gd name="T61" fmla="*/ 12 h 44"/>
                    <a:gd name="T62" fmla="*/ 47 w 98"/>
                    <a:gd name="T63" fmla="*/ 13 h 44"/>
                    <a:gd name="T64" fmla="*/ 45 w 98"/>
                    <a:gd name="T65" fmla="*/ 14 h 44"/>
                    <a:gd name="T66" fmla="*/ 43 w 98"/>
                    <a:gd name="T67" fmla="*/ 15 h 44"/>
                    <a:gd name="T68" fmla="*/ 41 w 98"/>
                    <a:gd name="T69" fmla="*/ 15 h 44"/>
                    <a:gd name="T70" fmla="*/ 33 w 98"/>
                    <a:gd name="T71" fmla="*/ 14 h 44"/>
                    <a:gd name="T72" fmla="*/ 34 w 98"/>
                    <a:gd name="T73" fmla="*/ 13 h 44"/>
                    <a:gd name="T74" fmla="*/ 34 w 98"/>
                    <a:gd name="T75" fmla="*/ 11 h 44"/>
                    <a:gd name="T76" fmla="*/ 34 w 98"/>
                    <a:gd name="T77" fmla="*/ 10 h 44"/>
                    <a:gd name="T78" fmla="*/ 35 w 98"/>
                    <a:gd name="T79" fmla="*/ 8 h 44"/>
                    <a:gd name="T80" fmla="*/ 34 w 98"/>
                    <a:gd name="T81" fmla="*/ 3 h 44"/>
                    <a:gd name="T82" fmla="*/ 31 w 98"/>
                    <a:gd name="T83" fmla="*/ 0 h 44"/>
                    <a:gd name="T84" fmla="*/ 29 w 98"/>
                    <a:gd name="T85" fmla="*/ 0 h 44"/>
                    <a:gd name="T86" fmla="*/ 22 w 98"/>
                    <a:gd name="T87" fmla="*/ 0 h 44"/>
                    <a:gd name="T88" fmla="*/ 16 w 98"/>
                    <a:gd name="T89" fmla="*/ 1 h 44"/>
                    <a:gd name="T90" fmla="*/ 10 w 98"/>
                    <a:gd name="T91" fmla="*/ 2 h 44"/>
                    <a:gd name="T92" fmla="*/ 5 w 98"/>
                    <a:gd name="T93" fmla="*/ 2 h 44"/>
                    <a:gd name="T94" fmla="*/ 1 w 98"/>
                    <a:gd name="T95" fmla="*/ 2 h 44"/>
                    <a:gd name="T96" fmla="*/ 0 w 98"/>
                    <a:gd name="T97" fmla="*/ 2 h 44"/>
                    <a:gd name="T98" fmla="*/ 0 w 98"/>
                    <a:gd name="T99" fmla="*/ 4 h 44"/>
                    <a:gd name="T100" fmla="*/ 1 w 98"/>
                    <a:gd name="T101" fmla="*/ 5 h 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8"/>
                    <a:gd name="T154" fmla="*/ 0 h 44"/>
                    <a:gd name="T155" fmla="*/ 98 w 98"/>
                    <a:gd name="T156" fmla="*/ 44 h 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8" h="44">
                      <a:moveTo>
                        <a:pt x="2" y="5"/>
                      </a:moveTo>
                      <a:lnTo>
                        <a:pt x="5" y="5"/>
                      </a:lnTo>
                      <a:lnTo>
                        <a:pt x="7" y="5"/>
                      </a:lnTo>
                      <a:lnTo>
                        <a:pt x="10" y="5"/>
                      </a:lnTo>
                      <a:lnTo>
                        <a:pt x="14" y="5"/>
                      </a:lnTo>
                      <a:lnTo>
                        <a:pt x="16" y="4"/>
                      </a:lnTo>
                      <a:lnTo>
                        <a:pt x="19" y="4"/>
                      </a:lnTo>
                      <a:lnTo>
                        <a:pt x="22" y="3"/>
                      </a:lnTo>
                      <a:lnTo>
                        <a:pt x="24" y="3"/>
                      </a:lnTo>
                      <a:lnTo>
                        <a:pt x="30" y="3"/>
                      </a:lnTo>
                      <a:lnTo>
                        <a:pt x="28" y="2"/>
                      </a:lnTo>
                      <a:lnTo>
                        <a:pt x="31" y="5"/>
                      </a:lnTo>
                      <a:lnTo>
                        <a:pt x="30" y="4"/>
                      </a:lnTo>
                      <a:lnTo>
                        <a:pt x="31" y="6"/>
                      </a:lnTo>
                      <a:lnTo>
                        <a:pt x="31" y="7"/>
                      </a:lnTo>
                      <a:lnTo>
                        <a:pt x="31" y="8"/>
                      </a:lnTo>
                      <a:lnTo>
                        <a:pt x="31" y="9"/>
                      </a:lnTo>
                      <a:lnTo>
                        <a:pt x="31" y="10"/>
                      </a:lnTo>
                      <a:lnTo>
                        <a:pt x="31" y="11"/>
                      </a:lnTo>
                      <a:lnTo>
                        <a:pt x="30" y="15"/>
                      </a:lnTo>
                      <a:lnTo>
                        <a:pt x="30" y="16"/>
                      </a:lnTo>
                      <a:lnTo>
                        <a:pt x="30" y="17"/>
                      </a:lnTo>
                      <a:lnTo>
                        <a:pt x="31" y="17"/>
                      </a:lnTo>
                      <a:lnTo>
                        <a:pt x="34" y="19"/>
                      </a:lnTo>
                      <a:lnTo>
                        <a:pt x="36" y="19"/>
                      </a:lnTo>
                      <a:lnTo>
                        <a:pt x="38" y="19"/>
                      </a:lnTo>
                      <a:lnTo>
                        <a:pt x="40" y="19"/>
                      </a:lnTo>
                      <a:lnTo>
                        <a:pt x="42" y="18"/>
                      </a:lnTo>
                      <a:lnTo>
                        <a:pt x="44" y="18"/>
                      </a:lnTo>
                      <a:lnTo>
                        <a:pt x="45" y="17"/>
                      </a:lnTo>
                      <a:lnTo>
                        <a:pt x="48" y="17"/>
                      </a:lnTo>
                      <a:lnTo>
                        <a:pt x="50" y="16"/>
                      </a:lnTo>
                      <a:lnTo>
                        <a:pt x="53" y="15"/>
                      </a:lnTo>
                      <a:lnTo>
                        <a:pt x="52" y="15"/>
                      </a:lnTo>
                      <a:lnTo>
                        <a:pt x="53" y="18"/>
                      </a:lnTo>
                      <a:lnTo>
                        <a:pt x="56" y="24"/>
                      </a:lnTo>
                      <a:lnTo>
                        <a:pt x="60" y="29"/>
                      </a:lnTo>
                      <a:lnTo>
                        <a:pt x="64" y="34"/>
                      </a:lnTo>
                      <a:lnTo>
                        <a:pt x="70" y="37"/>
                      </a:lnTo>
                      <a:lnTo>
                        <a:pt x="75" y="41"/>
                      </a:lnTo>
                      <a:lnTo>
                        <a:pt x="82" y="42"/>
                      </a:lnTo>
                      <a:lnTo>
                        <a:pt x="88" y="43"/>
                      </a:lnTo>
                      <a:lnTo>
                        <a:pt x="95" y="43"/>
                      </a:lnTo>
                      <a:lnTo>
                        <a:pt x="96" y="42"/>
                      </a:lnTo>
                      <a:lnTo>
                        <a:pt x="97" y="42"/>
                      </a:lnTo>
                      <a:lnTo>
                        <a:pt x="97" y="41"/>
                      </a:lnTo>
                      <a:lnTo>
                        <a:pt x="97" y="40"/>
                      </a:lnTo>
                      <a:lnTo>
                        <a:pt x="96" y="40"/>
                      </a:lnTo>
                      <a:lnTo>
                        <a:pt x="95" y="39"/>
                      </a:lnTo>
                      <a:lnTo>
                        <a:pt x="90" y="40"/>
                      </a:lnTo>
                      <a:lnTo>
                        <a:pt x="83" y="39"/>
                      </a:lnTo>
                      <a:lnTo>
                        <a:pt x="78" y="38"/>
                      </a:lnTo>
                      <a:lnTo>
                        <a:pt x="73" y="36"/>
                      </a:lnTo>
                      <a:lnTo>
                        <a:pt x="68" y="33"/>
                      </a:lnTo>
                      <a:lnTo>
                        <a:pt x="64" y="29"/>
                      </a:lnTo>
                      <a:lnTo>
                        <a:pt x="62" y="25"/>
                      </a:lnTo>
                      <a:lnTo>
                        <a:pt x="59" y="19"/>
                      </a:lnTo>
                      <a:lnTo>
                        <a:pt x="54" y="12"/>
                      </a:lnTo>
                      <a:lnTo>
                        <a:pt x="53" y="12"/>
                      </a:lnTo>
                      <a:lnTo>
                        <a:pt x="48" y="13"/>
                      </a:lnTo>
                      <a:lnTo>
                        <a:pt x="47" y="13"/>
                      </a:lnTo>
                      <a:lnTo>
                        <a:pt x="46" y="14"/>
                      </a:lnTo>
                      <a:lnTo>
                        <a:pt x="45" y="14"/>
                      </a:lnTo>
                      <a:lnTo>
                        <a:pt x="44" y="15"/>
                      </a:lnTo>
                      <a:lnTo>
                        <a:pt x="43" y="15"/>
                      </a:lnTo>
                      <a:lnTo>
                        <a:pt x="42" y="15"/>
                      </a:lnTo>
                      <a:lnTo>
                        <a:pt x="41" y="15"/>
                      </a:lnTo>
                      <a:lnTo>
                        <a:pt x="40" y="15"/>
                      </a:lnTo>
                      <a:lnTo>
                        <a:pt x="33" y="14"/>
                      </a:lnTo>
                      <a:lnTo>
                        <a:pt x="34" y="16"/>
                      </a:lnTo>
                      <a:lnTo>
                        <a:pt x="34" y="13"/>
                      </a:lnTo>
                      <a:lnTo>
                        <a:pt x="34" y="12"/>
                      </a:lnTo>
                      <a:lnTo>
                        <a:pt x="34" y="11"/>
                      </a:lnTo>
                      <a:lnTo>
                        <a:pt x="34" y="10"/>
                      </a:lnTo>
                      <a:lnTo>
                        <a:pt x="34" y="9"/>
                      </a:lnTo>
                      <a:lnTo>
                        <a:pt x="35" y="8"/>
                      </a:lnTo>
                      <a:lnTo>
                        <a:pt x="35" y="7"/>
                      </a:lnTo>
                      <a:lnTo>
                        <a:pt x="34" y="3"/>
                      </a:lnTo>
                      <a:lnTo>
                        <a:pt x="34" y="2"/>
                      </a:lnTo>
                      <a:lnTo>
                        <a:pt x="31" y="0"/>
                      </a:lnTo>
                      <a:lnTo>
                        <a:pt x="30" y="0"/>
                      </a:lnTo>
                      <a:lnTo>
                        <a:pt x="29" y="0"/>
                      </a:lnTo>
                      <a:lnTo>
                        <a:pt x="24" y="0"/>
                      </a:lnTo>
                      <a:lnTo>
                        <a:pt x="22" y="0"/>
                      </a:lnTo>
                      <a:lnTo>
                        <a:pt x="19" y="1"/>
                      </a:lnTo>
                      <a:lnTo>
                        <a:pt x="16" y="1"/>
                      </a:lnTo>
                      <a:lnTo>
                        <a:pt x="13" y="1"/>
                      </a:lnTo>
                      <a:lnTo>
                        <a:pt x="10" y="2"/>
                      </a:lnTo>
                      <a:lnTo>
                        <a:pt x="7" y="2"/>
                      </a:lnTo>
                      <a:lnTo>
                        <a:pt x="5" y="2"/>
                      </a:lnTo>
                      <a:lnTo>
                        <a:pt x="2" y="2"/>
                      </a:lnTo>
                      <a:lnTo>
                        <a:pt x="1" y="2"/>
                      </a:lnTo>
                      <a:lnTo>
                        <a:pt x="0" y="2"/>
                      </a:lnTo>
                      <a:lnTo>
                        <a:pt x="0" y="3"/>
                      </a:lnTo>
                      <a:lnTo>
                        <a:pt x="0" y="4"/>
                      </a:lnTo>
                      <a:lnTo>
                        <a:pt x="0" y="5"/>
                      </a:lnTo>
                      <a:lnTo>
                        <a:pt x="1" y="5"/>
                      </a:lnTo>
                      <a:lnTo>
                        <a:pt x="2" y="5"/>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55" name="Freeform 288"/>
                <p:cNvSpPr>
                  <a:spLocks/>
                </p:cNvSpPr>
                <p:nvPr/>
              </p:nvSpPr>
              <p:spPr bwMode="auto">
                <a:xfrm>
                  <a:off x="633" y="2733"/>
                  <a:ext cx="66" cy="16"/>
                </a:xfrm>
                <a:custGeom>
                  <a:avLst/>
                  <a:gdLst>
                    <a:gd name="T0" fmla="*/ 4 w 66"/>
                    <a:gd name="T1" fmla="*/ 5 h 16"/>
                    <a:gd name="T2" fmla="*/ 10 w 66"/>
                    <a:gd name="T3" fmla="*/ 7 h 16"/>
                    <a:gd name="T4" fmla="*/ 16 w 66"/>
                    <a:gd name="T5" fmla="*/ 7 h 16"/>
                    <a:gd name="T6" fmla="*/ 23 w 66"/>
                    <a:gd name="T7" fmla="*/ 5 h 16"/>
                    <a:gd name="T8" fmla="*/ 29 w 66"/>
                    <a:gd name="T9" fmla="*/ 4 h 16"/>
                    <a:gd name="T10" fmla="*/ 36 w 66"/>
                    <a:gd name="T11" fmla="*/ 5 h 16"/>
                    <a:gd name="T12" fmla="*/ 42 w 66"/>
                    <a:gd name="T13" fmla="*/ 6 h 16"/>
                    <a:gd name="T14" fmla="*/ 49 w 66"/>
                    <a:gd name="T15" fmla="*/ 8 h 16"/>
                    <a:gd name="T16" fmla="*/ 55 w 66"/>
                    <a:gd name="T17" fmla="*/ 8 h 16"/>
                    <a:gd name="T18" fmla="*/ 56 w 66"/>
                    <a:gd name="T19" fmla="*/ 10 h 16"/>
                    <a:gd name="T20" fmla="*/ 62 w 66"/>
                    <a:gd name="T21" fmla="*/ 14 h 16"/>
                    <a:gd name="T22" fmla="*/ 62 w 66"/>
                    <a:gd name="T23" fmla="*/ 14 h 16"/>
                    <a:gd name="T24" fmla="*/ 62 w 66"/>
                    <a:gd name="T25" fmla="*/ 14 h 16"/>
                    <a:gd name="T26" fmla="*/ 63 w 66"/>
                    <a:gd name="T27" fmla="*/ 14 h 16"/>
                    <a:gd name="T28" fmla="*/ 64 w 66"/>
                    <a:gd name="T29" fmla="*/ 13 h 16"/>
                    <a:gd name="T30" fmla="*/ 64 w 66"/>
                    <a:gd name="T31" fmla="*/ 12 h 16"/>
                    <a:gd name="T32" fmla="*/ 62 w 66"/>
                    <a:gd name="T33" fmla="*/ 11 h 16"/>
                    <a:gd name="T34" fmla="*/ 61 w 66"/>
                    <a:gd name="T35" fmla="*/ 10 h 16"/>
                    <a:gd name="T36" fmla="*/ 58 w 66"/>
                    <a:gd name="T37" fmla="*/ 8 h 16"/>
                    <a:gd name="T38" fmla="*/ 57 w 66"/>
                    <a:gd name="T39" fmla="*/ 7 h 16"/>
                    <a:gd name="T40" fmla="*/ 55 w 66"/>
                    <a:gd name="T41" fmla="*/ 6 h 16"/>
                    <a:gd name="T42" fmla="*/ 55 w 66"/>
                    <a:gd name="T43" fmla="*/ 5 h 16"/>
                    <a:gd name="T44" fmla="*/ 53 w 66"/>
                    <a:gd name="T45" fmla="*/ 5 h 16"/>
                    <a:gd name="T46" fmla="*/ 51 w 66"/>
                    <a:gd name="T47" fmla="*/ 5 h 16"/>
                    <a:gd name="T48" fmla="*/ 47 w 66"/>
                    <a:gd name="T49" fmla="*/ 5 h 16"/>
                    <a:gd name="T50" fmla="*/ 41 w 66"/>
                    <a:gd name="T51" fmla="*/ 3 h 16"/>
                    <a:gd name="T52" fmla="*/ 32 w 66"/>
                    <a:gd name="T53" fmla="*/ 1 h 16"/>
                    <a:gd name="T54" fmla="*/ 23 w 66"/>
                    <a:gd name="T55" fmla="*/ 1 h 16"/>
                    <a:gd name="T56" fmla="*/ 17 w 66"/>
                    <a:gd name="T57" fmla="*/ 4 h 16"/>
                    <a:gd name="T58" fmla="*/ 13 w 66"/>
                    <a:gd name="T59" fmla="*/ 4 h 16"/>
                    <a:gd name="T60" fmla="*/ 9 w 66"/>
                    <a:gd name="T61" fmla="*/ 5 h 16"/>
                    <a:gd name="T62" fmla="*/ 5 w 66"/>
                    <a:gd name="T63" fmla="*/ 4 h 16"/>
                    <a:gd name="T64" fmla="*/ 3 w 66"/>
                    <a:gd name="T65" fmla="*/ 3 h 16"/>
                    <a:gd name="T66" fmla="*/ 3 w 66"/>
                    <a:gd name="T67" fmla="*/ 2 h 16"/>
                    <a:gd name="T68" fmla="*/ 1 w 66"/>
                    <a:gd name="T69" fmla="*/ 2 h 16"/>
                    <a:gd name="T70" fmla="*/ 0 w 66"/>
                    <a:gd name="T71" fmla="*/ 4 h 16"/>
                    <a:gd name="T72" fmla="*/ 2 w 66"/>
                    <a:gd name="T73" fmla="*/ 4 h 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6"/>
                    <a:gd name="T112" fmla="*/ 0 h 16"/>
                    <a:gd name="T113" fmla="*/ 66 w 66"/>
                    <a:gd name="T114" fmla="*/ 16 h 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6" h="16">
                      <a:moveTo>
                        <a:pt x="2" y="4"/>
                      </a:moveTo>
                      <a:lnTo>
                        <a:pt x="4" y="5"/>
                      </a:lnTo>
                      <a:lnTo>
                        <a:pt x="7" y="6"/>
                      </a:lnTo>
                      <a:lnTo>
                        <a:pt x="10" y="7"/>
                      </a:lnTo>
                      <a:lnTo>
                        <a:pt x="14" y="7"/>
                      </a:lnTo>
                      <a:lnTo>
                        <a:pt x="16" y="7"/>
                      </a:lnTo>
                      <a:lnTo>
                        <a:pt x="20" y="6"/>
                      </a:lnTo>
                      <a:lnTo>
                        <a:pt x="23" y="5"/>
                      </a:lnTo>
                      <a:lnTo>
                        <a:pt x="26" y="5"/>
                      </a:lnTo>
                      <a:lnTo>
                        <a:pt x="29" y="4"/>
                      </a:lnTo>
                      <a:lnTo>
                        <a:pt x="33" y="4"/>
                      </a:lnTo>
                      <a:lnTo>
                        <a:pt x="36" y="5"/>
                      </a:lnTo>
                      <a:lnTo>
                        <a:pt x="39" y="5"/>
                      </a:lnTo>
                      <a:lnTo>
                        <a:pt x="42" y="6"/>
                      </a:lnTo>
                      <a:lnTo>
                        <a:pt x="46" y="7"/>
                      </a:lnTo>
                      <a:lnTo>
                        <a:pt x="49" y="8"/>
                      </a:lnTo>
                      <a:lnTo>
                        <a:pt x="53" y="8"/>
                      </a:lnTo>
                      <a:lnTo>
                        <a:pt x="55" y="8"/>
                      </a:lnTo>
                      <a:lnTo>
                        <a:pt x="54" y="8"/>
                      </a:lnTo>
                      <a:lnTo>
                        <a:pt x="56" y="10"/>
                      </a:lnTo>
                      <a:lnTo>
                        <a:pt x="62" y="15"/>
                      </a:lnTo>
                      <a:lnTo>
                        <a:pt x="62" y="14"/>
                      </a:lnTo>
                      <a:lnTo>
                        <a:pt x="63" y="14"/>
                      </a:lnTo>
                      <a:lnTo>
                        <a:pt x="64" y="14"/>
                      </a:lnTo>
                      <a:lnTo>
                        <a:pt x="64" y="13"/>
                      </a:lnTo>
                      <a:lnTo>
                        <a:pt x="65" y="13"/>
                      </a:lnTo>
                      <a:lnTo>
                        <a:pt x="64" y="12"/>
                      </a:lnTo>
                      <a:lnTo>
                        <a:pt x="63" y="11"/>
                      </a:lnTo>
                      <a:lnTo>
                        <a:pt x="62" y="11"/>
                      </a:lnTo>
                      <a:lnTo>
                        <a:pt x="62" y="10"/>
                      </a:lnTo>
                      <a:lnTo>
                        <a:pt x="61" y="10"/>
                      </a:lnTo>
                      <a:lnTo>
                        <a:pt x="59" y="8"/>
                      </a:lnTo>
                      <a:lnTo>
                        <a:pt x="58" y="8"/>
                      </a:lnTo>
                      <a:lnTo>
                        <a:pt x="57" y="7"/>
                      </a:lnTo>
                      <a:lnTo>
                        <a:pt x="56" y="6"/>
                      </a:lnTo>
                      <a:lnTo>
                        <a:pt x="55" y="6"/>
                      </a:lnTo>
                      <a:lnTo>
                        <a:pt x="55" y="5"/>
                      </a:lnTo>
                      <a:lnTo>
                        <a:pt x="54" y="5"/>
                      </a:lnTo>
                      <a:lnTo>
                        <a:pt x="53" y="5"/>
                      </a:lnTo>
                      <a:lnTo>
                        <a:pt x="52" y="5"/>
                      </a:lnTo>
                      <a:lnTo>
                        <a:pt x="51" y="5"/>
                      </a:lnTo>
                      <a:lnTo>
                        <a:pt x="49" y="5"/>
                      </a:lnTo>
                      <a:lnTo>
                        <a:pt x="47" y="5"/>
                      </a:lnTo>
                      <a:lnTo>
                        <a:pt x="44" y="4"/>
                      </a:lnTo>
                      <a:lnTo>
                        <a:pt x="41" y="3"/>
                      </a:lnTo>
                      <a:lnTo>
                        <a:pt x="36" y="2"/>
                      </a:lnTo>
                      <a:lnTo>
                        <a:pt x="32" y="1"/>
                      </a:lnTo>
                      <a:lnTo>
                        <a:pt x="28" y="0"/>
                      </a:lnTo>
                      <a:lnTo>
                        <a:pt x="23" y="1"/>
                      </a:lnTo>
                      <a:lnTo>
                        <a:pt x="20" y="2"/>
                      </a:lnTo>
                      <a:lnTo>
                        <a:pt x="17" y="4"/>
                      </a:lnTo>
                      <a:lnTo>
                        <a:pt x="15" y="4"/>
                      </a:lnTo>
                      <a:lnTo>
                        <a:pt x="13" y="4"/>
                      </a:lnTo>
                      <a:lnTo>
                        <a:pt x="10" y="5"/>
                      </a:lnTo>
                      <a:lnTo>
                        <a:pt x="9" y="5"/>
                      </a:lnTo>
                      <a:lnTo>
                        <a:pt x="7" y="4"/>
                      </a:lnTo>
                      <a:lnTo>
                        <a:pt x="5" y="4"/>
                      </a:lnTo>
                      <a:lnTo>
                        <a:pt x="4" y="3"/>
                      </a:lnTo>
                      <a:lnTo>
                        <a:pt x="3" y="3"/>
                      </a:lnTo>
                      <a:lnTo>
                        <a:pt x="3" y="2"/>
                      </a:lnTo>
                      <a:lnTo>
                        <a:pt x="2" y="2"/>
                      </a:lnTo>
                      <a:lnTo>
                        <a:pt x="1" y="2"/>
                      </a:lnTo>
                      <a:lnTo>
                        <a:pt x="1" y="3"/>
                      </a:lnTo>
                      <a:lnTo>
                        <a:pt x="0" y="4"/>
                      </a:lnTo>
                      <a:lnTo>
                        <a:pt x="1" y="4"/>
                      </a:lnTo>
                      <a:lnTo>
                        <a:pt x="2" y="4"/>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56" name="Freeform 289"/>
                <p:cNvSpPr>
                  <a:spLocks/>
                </p:cNvSpPr>
                <p:nvPr/>
              </p:nvSpPr>
              <p:spPr bwMode="auto">
                <a:xfrm>
                  <a:off x="475" y="3094"/>
                  <a:ext cx="62" cy="32"/>
                </a:xfrm>
                <a:custGeom>
                  <a:avLst/>
                  <a:gdLst>
                    <a:gd name="T0" fmla="*/ 5 w 62"/>
                    <a:gd name="T1" fmla="*/ 29 h 32"/>
                    <a:gd name="T2" fmla="*/ 9 w 62"/>
                    <a:gd name="T3" fmla="*/ 26 h 32"/>
                    <a:gd name="T4" fmla="*/ 11 w 62"/>
                    <a:gd name="T5" fmla="*/ 20 h 32"/>
                    <a:gd name="T6" fmla="*/ 13 w 62"/>
                    <a:gd name="T7" fmla="*/ 14 h 32"/>
                    <a:gd name="T8" fmla="*/ 15 w 62"/>
                    <a:gd name="T9" fmla="*/ 11 h 32"/>
                    <a:gd name="T10" fmla="*/ 16 w 62"/>
                    <a:gd name="T11" fmla="*/ 14 h 32"/>
                    <a:gd name="T12" fmla="*/ 18 w 62"/>
                    <a:gd name="T13" fmla="*/ 15 h 32"/>
                    <a:gd name="T14" fmla="*/ 20 w 62"/>
                    <a:gd name="T15" fmla="*/ 17 h 32"/>
                    <a:gd name="T16" fmla="*/ 22 w 62"/>
                    <a:gd name="T17" fmla="*/ 18 h 32"/>
                    <a:gd name="T18" fmla="*/ 25 w 62"/>
                    <a:gd name="T19" fmla="*/ 19 h 32"/>
                    <a:gd name="T20" fmla="*/ 28 w 62"/>
                    <a:gd name="T21" fmla="*/ 20 h 32"/>
                    <a:gd name="T22" fmla="*/ 33 w 62"/>
                    <a:gd name="T23" fmla="*/ 17 h 32"/>
                    <a:gd name="T24" fmla="*/ 36 w 62"/>
                    <a:gd name="T25" fmla="*/ 15 h 32"/>
                    <a:gd name="T26" fmla="*/ 39 w 62"/>
                    <a:gd name="T27" fmla="*/ 13 h 32"/>
                    <a:gd name="T28" fmla="*/ 41 w 62"/>
                    <a:gd name="T29" fmla="*/ 11 h 32"/>
                    <a:gd name="T30" fmla="*/ 44 w 62"/>
                    <a:gd name="T31" fmla="*/ 7 h 32"/>
                    <a:gd name="T32" fmla="*/ 45 w 62"/>
                    <a:gd name="T33" fmla="*/ 7 h 32"/>
                    <a:gd name="T34" fmla="*/ 46 w 62"/>
                    <a:gd name="T35" fmla="*/ 8 h 32"/>
                    <a:gd name="T36" fmla="*/ 49 w 62"/>
                    <a:gd name="T37" fmla="*/ 8 h 32"/>
                    <a:gd name="T38" fmla="*/ 51 w 62"/>
                    <a:gd name="T39" fmla="*/ 8 h 32"/>
                    <a:gd name="T40" fmla="*/ 52 w 62"/>
                    <a:gd name="T41" fmla="*/ 7 h 32"/>
                    <a:gd name="T42" fmla="*/ 54 w 62"/>
                    <a:gd name="T43" fmla="*/ 6 h 32"/>
                    <a:gd name="T44" fmla="*/ 61 w 62"/>
                    <a:gd name="T45" fmla="*/ 1 h 32"/>
                    <a:gd name="T46" fmla="*/ 60 w 62"/>
                    <a:gd name="T47" fmla="*/ 1 h 32"/>
                    <a:gd name="T48" fmla="*/ 58 w 62"/>
                    <a:gd name="T49" fmla="*/ 3 h 32"/>
                    <a:gd name="T50" fmla="*/ 55 w 62"/>
                    <a:gd name="T51" fmla="*/ 4 h 32"/>
                    <a:gd name="T52" fmla="*/ 54 w 62"/>
                    <a:gd name="T53" fmla="*/ 3 h 32"/>
                    <a:gd name="T54" fmla="*/ 52 w 62"/>
                    <a:gd name="T55" fmla="*/ 3 h 32"/>
                    <a:gd name="T56" fmla="*/ 52 w 62"/>
                    <a:gd name="T57" fmla="*/ 4 h 32"/>
                    <a:gd name="T58" fmla="*/ 50 w 62"/>
                    <a:gd name="T59" fmla="*/ 5 h 32"/>
                    <a:gd name="T60" fmla="*/ 45 w 62"/>
                    <a:gd name="T61" fmla="*/ 4 h 32"/>
                    <a:gd name="T62" fmla="*/ 43 w 62"/>
                    <a:gd name="T63" fmla="*/ 4 h 32"/>
                    <a:gd name="T64" fmla="*/ 40 w 62"/>
                    <a:gd name="T65" fmla="*/ 5 h 32"/>
                    <a:gd name="T66" fmla="*/ 39 w 62"/>
                    <a:gd name="T67" fmla="*/ 9 h 32"/>
                    <a:gd name="T68" fmla="*/ 38 w 62"/>
                    <a:gd name="T69" fmla="*/ 10 h 32"/>
                    <a:gd name="T70" fmla="*/ 36 w 62"/>
                    <a:gd name="T71" fmla="*/ 11 h 32"/>
                    <a:gd name="T72" fmla="*/ 34 w 62"/>
                    <a:gd name="T73" fmla="*/ 12 h 32"/>
                    <a:gd name="T74" fmla="*/ 28 w 62"/>
                    <a:gd name="T75" fmla="*/ 17 h 32"/>
                    <a:gd name="T76" fmla="*/ 24 w 62"/>
                    <a:gd name="T77" fmla="*/ 15 h 32"/>
                    <a:gd name="T78" fmla="*/ 23 w 62"/>
                    <a:gd name="T79" fmla="*/ 14 h 32"/>
                    <a:gd name="T80" fmla="*/ 21 w 62"/>
                    <a:gd name="T81" fmla="*/ 14 h 32"/>
                    <a:gd name="T82" fmla="*/ 21 w 62"/>
                    <a:gd name="T83" fmla="*/ 13 h 32"/>
                    <a:gd name="T84" fmla="*/ 15 w 62"/>
                    <a:gd name="T85" fmla="*/ 9 h 32"/>
                    <a:gd name="T86" fmla="*/ 14 w 62"/>
                    <a:gd name="T87" fmla="*/ 9 h 32"/>
                    <a:gd name="T88" fmla="*/ 9 w 62"/>
                    <a:gd name="T89" fmla="*/ 15 h 32"/>
                    <a:gd name="T90" fmla="*/ 9 w 62"/>
                    <a:gd name="T91" fmla="*/ 20 h 32"/>
                    <a:gd name="T92" fmla="*/ 7 w 62"/>
                    <a:gd name="T93" fmla="*/ 24 h 32"/>
                    <a:gd name="T94" fmla="*/ 3 w 62"/>
                    <a:gd name="T95" fmla="*/ 27 h 32"/>
                    <a:gd name="T96" fmla="*/ 0 w 62"/>
                    <a:gd name="T97" fmla="*/ 29 h 32"/>
                    <a:gd name="T98" fmla="*/ 0 w 62"/>
                    <a:gd name="T99" fmla="*/ 30 h 32"/>
                    <a:gd name="T100" fmla="*/ 2 w 62"/>
                    <a:gd name="T101" fmla="*/ 31 h 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
                    <a:gd name="T154" fmla="*/ 0 h 32"/>
                    <a:gd name="T155" fmla="*/ 62 w 62"/>
                    <a:gd name="T156" fmla="*/ 32 h 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 h="32">
                      <a:moveTo>
                        <a:pt x="3" y="31"/>
                      </a:moveTo>
                      <a:lnTo>
                        <a:pt x="5" y="29"/>
                      </a:lnTo>
                      <a:lnTo>
                        <a:pt x="8" y="28"/>
                      </a:lnTo>
                      <a:lnTo>
                        <a:pt x="9" y="26"/>
                      </a:lnTo>
                      <a:lnTo>
                        <a:pt x="10" y="23"/>
                      </a:lnTo>
                      <a:lnTo>
                        <a:pt x="11" y="20"/>
                      </a:lnTo>
                      <a:lnTo>
                        <a:pt x="12" y="17"/>
                      </a:lnTo>
                      <a:lnTo>
                        <a:pt x="13" y="14"/>
                      </a:lnTo>
                      <a:lnTo>
                        <a:pt x="15" y="12"/>
                      </a:lnTo>
                      <a:lnTo>
                        <a:pt x="15" y="11"/>
                      </a:lnTo>
                      <a:lnTo>
                        <a:pt x="14" y="11"/>
                      </a:lnTo>
                      <a:lnTo>
                        <a:pt x="16" y="14"/>
                      </a:lnTo>
                      <a:lnTo>
                        <a:pt x="17" y="14"/>
                      </a:lnTo>
                      <a:lnTo>
                        <a:pt x="18" y="15"/>
                      </a:lnTo>
                      <a:lnTo>
                        <a:pt x="19" y="16"/>
                      </a:lnTo>
                      <a:lnTo>
                        <a:pt x="20" y="17"/>
                      </a:lnTo>
                      <a:lnTo>
                        <a:pt x="21" y="17"/>
                      </a:lnTo>
                      <a:lnTo>
                        <a:pt x="22" y="18"/>
                      </a:lnTo>
                      <a:lnTo>
                        <a:pt x="23" y="18"/>
                      </a:lnTo>
                      <a:lnTo>
                        <a:pt x="25" y="19"/>
                      </a:lnTo>
                      <a:lnTo>
                        <a:pt x="27" y="20"/>
                      </a:lnTo>
                      <a:lnTo>
                        <a:pt x="28" y="20"/>
                      </a:lnTo>
                      <a:lnTo>
                        <a:pt x="31" y="18"/>
                      </a:lnTo>
                      <a:lnTo>
                        <a:pt x="33" y="17"/>
                      </a:lnTo>
                      <a:lnTo>
                        <a:pt x="34" y="17"/>
                      </a:lnTo>
                      <a:lnTo>
                        <a:pt x="36" y="15"/>
                      </a:lnTo>
                      <a:lnTo>
                        <a:pt x="37" y="14"/>
                      </a:lnTo>
                      <a:lnTo>
                        <a:pt x="39" y="13"/>
                      </a:lnTo>
                      <a:lnTo>
                        <a:pt x="40" y="12"/>
                      </a:lnTo>
                      <a:lnTo>
                        <a:pt x="41" y="11"/>
                      </a:lnTo>
                      <a:lnTo>
                        <a:pt x="43" y="9"/>
                      </a:lnTo>
                      <a:lnTo>
                        <a:pt x="44" y="7"/>
                      </a:lnTo>
                      <a:lnTo>
                        <a:pt x="43" y="8"/>
                      </a:lnTo>
                      <a:lnTo>
                        <a:pt x="45" y="7"/>
                      </a:lnTo>
                      <a:lnTo>
                        <a:pt x="44" y="7"/>
                      </a:lnTo>
                      <a:lnTo>
                        <a:pt x="46" y="8"/>
                      </a:lnTo>
                      <a:lnTo>
                        <a:pt x="48" y="8"/>
                      </a:lnTo>
                      <a:lnTo>
                        <a:pt x="49" y="8"/>
                      </a:lnTo>
                      <a:lnTo>
                        <a:pt x="50" y="8"/>
                      </a:lnTo>
                      <a:lnTo>
                        <a:pt x="51" y="8"/>
                      </a:lnTo>
                      <a:lnTo>
                        <a:pt x="52" y="8"/>
                      </a:lnTo>
                      <a:lnTo>
                        <a:pt x="52" y="7"/>
                      </a:lnTo>
                      <a:lnTo>
                        <a:pt x="53" y="7"/>
                      </a:lnTo>
                      <a:lnTo>
                        <a:pt x="54" y="6"/>
                      </a:lnTo>
                      <a:lnTo>
                        <a:pt x="58" y="2"/>
                      </a:lnTo>
                      <a:lnTo>
                        <a:pt x="61" y="1"/>
                      </a:lnTo>
                      <a:lnTo>
                        <a:pt x="61" y="0"/>
                      </a:lnTo>
                      <a:lnTo>
                        <a:pt x="60" y="1"/>
                      </a:lnTo>
                      <a:lnTo>
                        <a:pt x="58" y="2"/>
                      </a:lnTo>
                      <a:lnTo>
                        <a:pt x="58" y="3"/>
                      </a:lnTo>
                      <a:lnTo>
                        <a:pt x="56" y="4"/>
                      </a:lnTo>
                      <a:lnTo>
                        <a:pt x="55" y="4"/>
                      </a:lnTo>
                      <a:lnTo>
                        <a:pt x="55" y="3"/>
                      </a:lnTo>
                      <a:lnTo>
                        <a:pt x="54" y="3"/>
                      </a:lnTo>
                      <a:lnTo>
                        <a:pt x="53" y="3"/>
                      </a:lnTo>
                      <a:lnTo>
                        <a:pt x="52" y="3"/>
                      </a:lnTo>
                      <a:lnTo>
                        <a:pt x="52" y="4"/>
                      </a:lnTo>
                      <a:lnTo>
                        <a:pt x="51" y="5"/>
                      </a:lnTo>
                      <a:lnTo>
                        <a:pt x="50" y="5"/>
                      </a:lnTo>
                      <a:lnTo>
                        <a:pt x="45" y="4"/>
                      </a:lnTo>
                      <a:lnTo>
                        <a:pt x="44" y="4"/>
                      </a:lnTo>
                      <a:lnTo>
                        <a:pt x="43" y="4"/>
                      </a:lnTo>
                      <a:lnTo>
                        <a:pt x="41" y="5"/>
                      </a:lnTo>
                      <a:lnTo>
                        <a:pt x="40" y="5"/>
                      </a:lnTo>
                      <a:lnTo>
                        <a:pt x="40" y="6"/>
                      </a:lnTo>
                      <a:lnTo>
                        <a:pt x="39" y="9"/>
                      </a:lnTo>
                      <a:lnTo>
                        <a:pt x="39" y="10"/>
                      </a:lnTo>
                      <a:lnTo>
                        <a:pt x="38" y="10"/>
                      </a:lnTo>
                      <a:lnTo>
                        <a:pt x="37" y="11"/>
                      </a:lnTo>
                      <a:lnTo>
                        <a:pt x="36" y="11"/>
                      </a:lnTo>
                      <a:lnTo>
                        <a:pt x="35" y="12"/>
                      </a:lnTo>
                      <a:lnTo>
                        <a:pt x="34" y="12"/>
                      </a:lnTo>
                      <a:lnTo>
                        <a:pt x="27" y="17"/>
                      </a:lnTo>
                      <a:lnTo>
                        <a:pt x="28" y="17"/>
                      </a:lnTo>
                      <a:lnTo>
                        <a:pt x="25" y="15"/>
                      </a:lnTo>
                      <a:lnTo>
                        <a:pt x="24" y="15"/>
                      </a:lnTo>
                      <a:lnTo>
                        <a:pt x="23" y="15"/>
                      </a:lnTo>
                      <a:lnTo>
                        <a:pt x="23" y="14"/>
                      </a:lnTo>
                      <a:lnTo>
                        <a:pt x="22" y="14"/>
                      </a:lnTo>
                      <a:lnTo>
                        <a:pt x="21" y="14"/>
                      </a:lnTo>
                      <a:lnTo>
                        <a:pt x="21" y="13"/>
                      </a:lnTo>
                      <a:lnTo>
                        <a:pt x="16" y="9"/>
                      </a:lnTo>
                      <a:lnTo>
                        <a:pt x="15" y="9"/>
                      </a:lnTo>
                      <a:lnTo>
                        <a:pt x="14" y="9"/>
                      </a:lnTo>
                      <a:lnTo>
                        <a:pt x="9" y="13"/>
                      </a:lnTo>
                      <a:lnTo>
                        <a:pt x="9" y="15"/>
                      </a:lnTo>
                      <a:lnTo>
                        <a:pt x="9" y="17"/>
                      </a:lnTo>
                      <a:lnTo>
                        <a:pt x="9" y="20"/>
                      </a:lnTo>
                      <a:lnTo>
                        <a:pt x="8" y="22"/>
                      </a:lnTo>
                      <a:lnTo>
                        <a:pt x="7" y="24"/>
                      </a:lnTo>
                      <a:lnTo>
                        <a:pt x="5" y="26"/>
                      </a:lnTo>
                      <a:lnTo>
                        <a:pt x="3" y="27"/>
                      </a:lnTo>
                      <a:lnTo>
                        <a:pt x="1" y="28"/>
                      </a:lnTo>
                      <a:lnTo>
                        <a:pt x="0" y="29"/>
                      </a:lnTo>
                      <a:lnTo>
                        <a:pt x="0" y="30"/>
                      </a:lnTo>
                      <a:lnTo>
                        <a:pt x="1" y="31"/>
                      </a:lnTo>
                      <a:lnTo>
                        <a:pt x="2" y="31"/>
                      </a:lnTo>
                      <a:lnTo>
                        <a:pt x="3" y="31"/>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57" name="Freeform 290"/>
                <p:cNvSpPr>
                  <a:spLocks/>
                </p:cNvSpPr>
                <p:nvPr/>
              </p:nvSpPr>
              <p:spPr bwMode="auto">
                <a:xfrm>
                  <a:off x="516" y="3106"/>
                  <a:ext cx="94" cy="16"/>
                </a:xfrm>
                <a:custGeom>
                  <a:avLst/>
                  <a:gdLst>
                    <a:gd name="T0" fmla="*/ 3 w 94"/>
                    <a:gd name="T1" fmla="*/ 5 h 16"/>
                    <a:gd name="T2" fmla="*/ 5 w 94"/>
                    <a:gd name="T3" fmla="*/ 5 h 16"/>
                    <a:gd name="T4" fmla="*/ 6 w 94"/>
                    <a:gd name="T5" fmla="*/ 6 h 16"/>
                    <a:gd name="T6" fmla="*/ 14 w 94"/>
                    <a:gd name="T7" fmla="*/ 10 h 16"/>
                    <a:gd name="T8" fmla="*/ 18 w 94"/>
                    <a:gd name="T9" fmla="*/ 10 h 16"/>
                    <a:gd name="T10" fmla="*/ 21 w 94"/>
                    <a:gd name="T11" fmla="*/ 9 h 16"/>
                    <a:gd name="T12" fmla="*/ 24 w 94"/>
                    <a:gd name="T13" fmla="*/ 8 h 16"/>
                    <a:gd name="T14" fmla="*/ 27 w 94"/>
                    <a:gd name="T15" fmla="*/ 6 h 16"/>
                    <a:gd name="T16" fmla="*/ 29 w 94"/>
                    <a:gd name="T17" fmla="*/ 5 h 16"/>
                    <a:gd name="T18" fmla="*/ 33 w 94"/>
                    <a:gd name="T19" fmla="*/ 2 h 16"/>
                    <a:gd name="T20" fmla="*/ 34 w 94"/>
                    <a:gd name="T21" fmla="*/ 4 h 16"/>
                    <a:gd name="T22" fmla="*/ 37 w 94"/>
                    <a:gd name="T23" fmla="*/ 4 h 16"/>
                    <a:gd name="T24" fmla="*/ 39 w 94"/>
                    <a:gd name="T25" fmla="*/ 5 h 16"/>
                    <a:gd name="T26" fmla="*/ 41 w 94"/>
                    <a:gd name="T27" fmla="*/ 5 h 16"/>
                    <a:gd name="T28" fmla="*/ 43 w 94"/>
                    <a:gd name="T29" fmla="*/ 8 h 16"/>
                    <a:gd name="T30" fmla="*/ 44 w 94"/>
                    <a:gd name="T31" fmla="*/ 9 h 16"/>
                    <a:gd name="T32" fmla="*/ 48 w 94"/>
                    <a:gd name="T33" fmla="*/ 11 h 16"/>
                    <a:gd name="T34" fmla="*/ 51 w 94"/>
                    <a:gd name="T35" fmla="*/ 11 h 16"/>
                    <a:gd name="T36" fmla="*/ 53 w 94"/>
                    <a:gd name="T37" fmla="*/ 11 h 16"/>
                    <a:gd name="T38" fmla="*/ 56 w 94"/>
                    <a:gd name="T39" fmla="*/ 10 h 16"/>
                    <a:gd name="T40" fmla="*/ 60 w 94"/>
                    <a:gd name="T41" fmla="*/ 8 h 16"/>
                    <a:gd name="T42" fmla="*/ 62 w 94"/>
                    <a:gd name="T43" fmla="*/ 10 h 16"/>
                    <a:gd name="T44" fmla="*/ 65 w 94"/>
                    <a:gd name="T45" fmla="*/ 11 h 16"/>
                    <a:gd name="T46" fmla="*/ 75 w 94"/>
                    <a:gd name="T47" fmla="*/ 11 h 16"/>
                    <a:gd name="T48" fmla="*/ 80 w 94"/>
                    <a:gd name="T49" fmla="*/ 13 h 16"/>
                    <a:gd name="T50" fmla="*/ 87 w 94"/>
                    <a:gd name="T51" fmla="*/ 13 h 16"/>
                    <a:gd name="T52" fmla="*/ 90 w 94"/>
                    <a:gd name="T53" fmla="*/ 15 h 16"/>
                    <a:gd name="T54" fmla="*/ 92 w 94"/>
                    <a:gd name="T55" fmla="*/ 14 h 16"/>
                    <a:gd name="T56" fmla="*/ 93 w 94"/>
                    <a:gd name="T57" fmla="*/ 13 h 16"/>
                    <a:gd name="T58" fmla="*/ 91 w 94"/>
                    <a:gd name="T59" fmla="*/ 12 h 16"/>
                    <a:gd name="T60" fmla="*/ 88 w 94"/>
                    <a:gd name="T61" fmla="*/ 11 h 16"/>
                    <a:gd name="T62" fmla="*/ 83 w 94"/>
                    <a:gd name="T63" fmla="*/ 11 h 16"/>
                    <a:gd name="T64" fmla="*/ 72 w 94"/>
                    <a:gd name="T65" fmla="*/ 9 h 16"/>
                    <a:gd name="T66" fmla="*/ 60 w 94"/>
                    <a:gd name="T67" fmla="*/ 5 h 16"/>
                    <a:gd name="T68" fmla="*/ 58 w 94"/>
                    <a:gd name="T69" fmla="*/ 5 h 16"/>
                    <a:gd name="T70" fmla="*/ 50 w 94"/>
                    <a:gd name="T71" fmla="*/ 9 h 16"/>
                    <a:gd name="T72" fmla="*/ 42 w 94"/>
                    <a:gd name="T73" fmla="*/ 4 h 16"/>
                    <a:gd name="T74" fmla="*/ 32 w 94"/>
                    <a:gd name="T75" fmla="*/ 0 h 16"/>
                    <a:gd name="T76" fmla="*/ 23 w 94"/>
                    <a:gd name="T77" fmla="*/ 7 h 16"/>
                    <a:gd name="T78" fmla="*/ 19 w 94"/>
                    <a:gd name="T79" fmla="*/ 7 h 16"/>
                    <a:gd name="T80" fmla="*/ 17 w 94"/>
                    <a:gd name="T81" fmla="*/ 7 h 16"/>
                    <a:gd name="T82" fmla="*/ 12 w 94"/>
                    <a:gd name="T83" fmla="*/ 7 h 16"/>
                    <a:gd name="T84" fmla="*/ 8 w 94"/>
                    <a:gd name="T85" fmla="*/ 4 h 16"/>
                    <a:gd name="T86" fmla="*/ 5 w 94"/>
                    <a:gd name="T87" fmla="*/ 3 h 16"/>
                    <a:gd name="T88" fmla="*/ 3 w 94"/>
                    <a:gd name="T89" fmla="*/ 2 h 16"/>
                    <a:gd name="T90" fmla="*/ 0 w 94"/>
                    <a:gd name="T91" fmla="*/ 3 h 16"/>
                    <a:gd name="T92" fmla="*/ 1 w 94"/>
                    <a:gd name="T93" fmla="*/ 4 h 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4"/>
                    <a:gd name="T142" fmla="*/ 0 h 16"/>
                    <a:gd name="T143" fmla="*/ 94 w 94"/>
                    <a:gd name="T144" fmla="*/ 16 h 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4" h="16">
                      <a:moveTo>
                        <a:pt x="1" y="5"/>
                      </a:moveTo>
                      <a:lnTo>
                        <a:pt x="2" y="5"/>
                      </a:lnTo>
                      <a:lnTo>
                        <a:pt x="3" y="5"/>
                      </a:lnTo>
                      <a:lnTo>
                        <a:pt x="4" y="5"/>
                      </a:lnTo>
                      <a:lnTo>
                        <a:pt x="5" y="5"/>
                      </a:lnTo>
                      <a:lnTo>
                        <a:pt x="5" y="6"/>
                      </a:lnTo>
                      <a:lnTo>
                        <a:pt x="6" y="6"/>
                      </a:lnTo>
                      <a:lnTo>
                        <a:pt x="10" y="9"/>
                      </a:lnTo>
                      <a:lnTo>
                        <a:pt x="13" y="10"/>
                      </a:lnTo>
                      <a:lnTo>
                        <a:pt x="14" y="10"/>
                      </a:lnTo>
                      <a:lnTo>
                        <a:pt x="15" y="10"/>
                      </a:lnTo>
                      <a:lnTo>
                        <a:pt x="16" y="10"/>
                      </a:lnTo>
                      <a:lnTo>
                        <a:pt x="18" y="10"/>
                      </a:lnTo>
                      <a:lnTo>
                        <a:pt x="19" y="10"/>
                      </a:lnTo>
                      <a:lnTo>
                        <a:pt x="20" y="9"/>
                      </a:lnTo>
                      <a:lnTo>
                        <a:pt x="21" y="9"/>
                      </a:lnTo>
                      <a:lnTo>
                        <a:pt x="23" y="8"/>
                      </a:lnTo>
                      <a:lnTo>
                        <a:pt x="24" y="8"/>
                      </a:lnTo>
                      <a:lnTo>
                        <a:pt x="25" y="8"/>
                      </a:lnTo>
                      <a:lnTo>
                        <a:pt x="27" y="6"/>
                      </a:lnTo>
                      <a:lnTo>
                        <a:pt x="28" y="5"/>
                      </a:lnTo>
                      <a:lnTo>
                        <a:pt x="29" y="5"/>
                      </a:lnTo>
                      <a:lnTo>
                        <a:pt x="29" y="4"/>
                      </a:lnTo>
                      <a:lnTo>
                        <a:pt x="30" y="4"/>
                      </a:lnTo>
                      <a:lnTo>
                        <a:pt x="33" y="2"/>
                      </a:lnTo>
                      <a:lnTo>
                        <a:pt x="31" y="2"/>
                      </a:lnTo>
                      <a:lnTo>
                        <a:pt x="33" y="4"/>
                      </a:lnTo>
                      <a:lnTo>
                        <a:pt x="34" y="4"/>
                      </a:lnTo>
                      <a:lnTo>
                        <a:pt x="35" y="4"/>
                      </a:lnTo>
                      <a:lnTo>
                        <a:pt x="36" y="4"/>
                      </a:lnTo>
                      <a:lnTo>
                        <a:pt x="37" y="4"/>
                      </a:lnTo>
                      <a:lnTo>
                        <a:pt x="37" y="5"/>
                      </a:lnTo>
                      <a:lnTo>
                        <a:pt x="38" y="5"/>
                      </a:lnTo>
                      <a:lnTo>
                        <a:pt x="39" y="5"/>
                      </a:lnTo>
                      <a:lnTo>
                        <a:pt x="40" y="5"/>
                      </a:lnTo>
                      <a:lnTo>
                        <a:pt x="42" y="6"/>
                      </a:lnTo>
                      <a:lnTo>
                        <a:pt x="41" y="5"/>
                      </a:lnTo>
                      <a:lnTo>
                        <a:pt x="42" y="7"/>
                      </a:lnTo>
                      <a:lnTo>
                        <a:pt x="43" y="7"/>
                      </a:lnTo>
                      <a:lnTo>
                        <a:pt x="43" y="8"/>
                      </a:lnTo>
                      <a:lnTo>
                        <a:pt x="44" y="8"/>
                      </a:lnTo>
                      <a:lnTo>
                        <a:pt x="44" y="9"/>
                      </a:lnTo>
                      <a:lnTo>
                        <a:pt x="44" y="10"/>
                      </a:lnTo>
                      <a:lnTo>
                        <a:pt x="45" y="10"/>
                      </a:lnTo>
                      <a:lnTo>
                        <a:pt x="48" y="11"/>
                      </a:lnTo>
                      <a:lnTo>
                        <a:pt x="49" y="11"/>
                      </a:lnTo>
                      <a:lnTo>
                        <a:pt x="51" y="11"/>
                      </a:lnTo>
                      <a:lnTo>
                        <a:pt x="52" y="11"/>
                      </a:lnTo>
                      <a:lnTo>
                        <a:pt x="53" y="11"/>
                      </a:lnTo>
                      <a:lnTo>
                        <a:pt x="54" y="11"/>
                      </a:lnTo>
                      <a:lnTo>
                        <a:pt x="55" y="10"/>
                      </a:lnTo>
                      <a:lnTo>
                        <a:pt x="56" y="10"/>
                      </a:lnTo>
                      <a:lnTo>
                        <a:pt x="60" y="7"/>
                      </a:lnTo>
                      <a:lnTo>
                        <a:pt x="59" y="7"/>
                      </a:lnTo>
                      <a:lnTo>
                        <a:pt x="60" y="8"/>
                      </a:lnTo>
                      <a:lnTo>
                        <a:pt x="61" y="8"/>
                      </a:lnTo>
                      <a:lnTo>
                        <a:pt x="61" y="9"/>
                      </a:lnTo>
                      <a:lnTo>
                        <a:pt x="62" y="10"/>
                      </a:lnTo>
                      <a:lnTo>
                        <a:pt x="63" y="10"/>
                      </a:lnTo>
                      <a:lnTo>
                        <a:pt x="64" y="10"/>
                      </a:lnTo>
                      <a:lnTo>
                        <a:pt x="65" y="11"/>
                      </a:lnTo>
                      <a:lnTo>
                        <a:pt x="66" y="11"/>
                      </a:lnTo>
                      <a:lnTo>
                        <a:pt x="72" y="11"/>
                      </a:lnTo>
                      <a:lnTo>
                        <a:pt x="75" y="11"/>
                      </a:lnTo>
                      <a:lnTo>
                        <a:pt x="77" y="12"/>
                      </a:lnTo>
                      <a:lnTo>
                        <a:pt x="79" y="13"/>
                      </a:lnTo>
                      <a:lnTo>
                        <a:pt x="80" y="13"/>
                      </a:lnTo>
                      <a:lnTo>
                        <a:pt x="82" y="13"/>
                      </a:lnTo>
                      <a:lnTo>
                        <a:pt x="85" y="13"/>
                      </a:lnTo>
                      <a:lnTo>
                        <a:pt x="87" y="13"/>
                      </a:lnTo>
                      <a:lnTo>
                        <a:pt x="88" y="14"/>
                      </a:lnTo>
                      <a:lnTo>
                        <a:pt x="90" y="14"/>
                      </a:lnTo>
                      <a:lnTo>
                        <a:pt x="90" y="15"/>
                      </a:lnTo>
                      <a:lnTo>
                        <a:pt x="91" y="15"/>
                      </a:lnTo>
                      <a:lnTo>
                        <a:pt x="92" y="15"/>
                      </a:lnTo>
                      <a:lnTo>
                        <a:pt x="92" y="14"/>
                      </a:lnTo>
                      <a:lnTo>
                        <a:pt x="93" y="14"/>
                      </a:lnTo>
                      <a:lnTo>
                        <a:pt x="93" y="13"/>
                      </a:lnTo>
                      <a:lnTo>
                        <a:pt x="92" y="13"/>
                      </a:lnTo>
                      <a:lnTo>
                        <a:pt x="91" y="12"/>
                      </a:lnTo>
                      <a:lnTo>
                        <a:pt x="89" y="11"/>
                      </a:lnTo>
                      <a:lnTo>
                        <a:pt x="88" y="11"/>
                      </a:lnTo>
                      <a:lnTo>
                        <a:pt x="86" y="11"/>
                      </a:lnTo>
                      <a:lnTo>
                        <a:pt x="85" y="11"/>
                      </a:lnTo>
                      <a:lnTo>
                        <a:pt x="83" y="11"/>
                      </a:lnTo>
                      <a:lnTo>
                        <a:pt x="82" y="10"/>
                      </a:lnTo>
                      <a:lnTo>
                        <a:pt x="73" y="9"/>
                      </a:lnTo>
                      <a:lnTo>
                        <a:pt x="72" y="9"/>
                      </a:lnTo>
                      <a:lnTo>
                        <a:pt x="69" y="10"/>
                      </a:lnTo>
                      <a:lnTo>
                        <a:pt x="60" y="5"/>
                      </a:lnTo>
                      <a:lnTo>
                        <a:pt x="59" y="5"/>
                      </a:lnTo>
                      <a:lnTo>
                        <a:pt x="58" y="5"/>
                      </a:lnTo>
                      <a:lnTo>
                        <a:pt x="54" y="8"/>
                      </a:lnTo>
                      <a:lnTo>
                        <a:pt x="49" y="8"/>
                      </a:lnTo>
                      <a:lnTo>
                        <a:pt x="50" y="9"/>
                      </a:lnTo>
                      <a:lnTo>
                        <a:pt x="47" y="7"/>
                      </a:lnTo>
                      <a:lnTo>
                        <a:pt x="43" y="4"/>
                      </a:lnTo>
                      <a:lnTo>
                        <a:pt x="42" y="4"/>
                      </a:lnTo>
                      <a:lnTo>
                        <a:pt x="38" y="2"/>
                      </a:lnTo>
                      <a:lnTo>
                        <a:pt x="33" y="0"/>
                      </a:lnTo>
                      <a:lnTo>
                        <a:pt x="32" y="0"/>
                      </a:lnTo>
                      <a:lnTo>
                        <a:pt x="31" y="0"/>
                      </a:lnTo>
                      <a:lnTo>
                        <a:pt x="26" y="2"/>
                      </a:lnTo>
                      <a:lnTo>
                        <a:pt x="23" y="7"/>
                      </a:lnTo>
                      <a:lnTo>
                        <a:pt x="23" y="6"/>
                      </a:lnTo>
                      <a:lnTo>
                        <a:pt x="18" y="7"/>
                      </a:lnTo>
                      <a:lnTo>
                        <a:pt x="19" y="7"/>
                      </a:lnTo>
                      <a:lnTo>
                        <a:pt x="19" y="6"/>
                      </a:lnTo>
                      <a:lnTo>
                        <a:pt x="18" y="7"/>
                      </a:lnTo>
                      <a:lnTo>
                        <a:pt x="17" y="7"/>
                      </a:lnTo>
                      <a:lnTo>
                        <a:pt x="16" y="7"/>
                      </a:lnTo>
                      <a:lnTo>
                        <a:pt x="15" y="7"/>
                      </a:lnTo>
                      <a:lnTo>
                        <a:pt x="12" y="7"/>
                      </a:lnTo>
                      <a:lnTo>
                        <a:pt x="13" y="7"/>
                      </a:lnTo>
                      <a:lnTo>
                        <a:pt x="9" y="5"/>
                      </a:lnTo>
                      <a:lnTo>
                        <a:pt x="8" y="4"/>
                      </a:lnTo>
                      <a:lnTo>
                        <a:pt x="7" y="4"/>
                      </a:lnTo>
                      <a:lnTo>
                        <a:pt x="6" y="4"/>
                      </a:lnTo>
                      <a:lnTo>
                        <a:pt x="5" y="3"/>
                      </a:lnTo>
                      <a:lnTo>
                        <a:pt x="4" y="2"/>
                      </a:lnTo>
                      <a:lnTo>
                        <a:pt x="3" y="2"/>
                      </a:lnTo>
                      <a:lnTo>
                        <a:pt x="2" y="2"/>
                      </a:lnTo>
                      <a:lnTo>
                        <a:pt x="1" y="2"/>
                      </a:lnTo>
                      <a:lnTo>
                        <a:pt x="0" y="3"/>
                      </a:lnTo>
                      <a:lnTo>
                        <a:pt x="0" y="4"/>
                      </a:lnTo>
                      <a:lnTo>
                        <a:pt x="1" y="4"/>
                      </a:lnTo>
                      <a:lnTo>
                        <a:pt x="1" y="5"/>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58" name="Freeform 291"/>
                <p:cNvSpPr>
                  <a:spLocks/>
                </p:cNvSpPr>
                <p:nvPr/>
              </p:nvSpPr>
              <p:spPr bwMode="auto">
                <a:xfrm>
                  <a:off x="580" y="3092"/>
                  <a:ext cx="1" cy="15"/>
                </a:xfrm>
                <a:custGeom>
                  <a:avLst/>
                  <a:gdLst>
                    <a:gd name="T0" fmla="*/ 0 w 1"/>
                    <a:gd name="T1" fmla="*/ 13 h 15"/>
                    <a:gd name="T2" fmla="*/ 0 w 1"/>
                    <a:gd name="T3" fmla="*/ 13 h 15"/>
                    <a:gd name="T4" fmla="*/ 0 w 1"/>
                    <a:gd name="T5" fmla="*/ 13 h 15"/>
                    <a:gd name="T6" fmla="*/ 0 w 1"/>
                    <a:gd name="T7" fmla="*/ 12 h 15"/>
                    <a:gd name="T8" fmla="*/ 0 w 1"/>
                    <a:gd name="T9" fmla="*/ 12 h 15"/>
                    <a:gd name="T10" fmla="*/ 0 w 1"/>
                    <a:gd name="T11" fmla="*/ 11 h 15"/>
                    <a:gd name="T12" fmla="*/ 0 w 1"/>
                    <a:gd name="T13" fmla="*/ 10 h 15"/>
                    <a:gd name="T14" fmla="*/ 0 w 1"/>
                    <a:gd name="T15" fmla="*/ 9 h 15"/>
                    <a:gd name="T16" fmla="*/ 0 w 1"/>
                    <a:gd name="T17" fmla="*/ 9 h 15"/>
                    <a:gd name="T18" fmla="*/ 0 w 1"/>
                    <a:gd name="T19" fmla="*/ 9 h 15"/>
                    <a:gd name="T20" fmla="*/ 0 w 1"/>
                    <a:gd name="T21" fmla="*/ 8 h 15"/>
                    <a:gd name="T22" fmla="*/ 0 w 1"/>
                    <a:gd name="T23" fmla="*/ 6 h 15"/>
                    <a:gd name="T24" fmla="*/ 0 w 1"/>
                    <a:gd name="T25" fmla="*/ 6 h 15"/>
                    <a:gd name="T26" fmla="*/ 0 w 1"/>
                    <a:gd name="T27" fmla="*/ 5 h 15"/>
                    <a:gd name="T28" fmla="*/ 0 w 1"/>
                    <a:gd name="T29" fmla="*/ 4 h 15"/>
                    <a:gd name="T30" fmla="*/ 0 w 1"/>
                    <a:gd name="T31" fmla="*/ 4 h 15"/>
                    <a:gd name="T32" fmla="*/ 0 w 1"/>
                    <a:gd name="T33" fmla="*/ 3 h 15"/>
                    <a:gd name="T34" fmla="*/ 0 w 1"/>
                    <a:gd name="T35" fmla="*/ 2 h 15"/>
                    <a:gd name="T36" fmla="*/ 0 w 1"/>
                    <a:gd name="T37" fmla="*/ 1 h 15"/>
                    <a:gd name="T38" fmla="*/ 0 w 1"/>
                    <a:gd name="T39" fmla="*/ 1 h 15"/>
                    <a:gd name="T40" fmla="*/ 0 w 1"/>
                    <a:gd name="T41" fmla="*/ 0 h 15"/>
                    <a:gd name="T42" fmla="*/ 0 w 1"/>
                    <a:gd name="T43" fmla="*/ 0 h 15"/>
                    <a:gd name="T44" fmla="*/ 0 w 1"/>
                    <a:gd name="T45" fmla="*/ 0 h 15"/>
                    <a:gd name="T46" fmla="*/ 0 w 1"/>
                    <a:gd name="T47" fmla="*/ 0 h 15"/>
                    <a:gd name="T48" fmla="*/ 0 w 1"/>
                    <a:gd name="T49" fmla="*/ 1 h 15"/>
                    <a:gd name="T50" fmla="*/ 0 w 1"/>
                    <a:gd name="T51" fmla="*/ 1 h 15"/>
                    <a:gd name="T52" fmla="*/ 0 w 1"/>
                    <a:gd name="T53" fmla="*/ 2 h 15"/>
                    <a:gd name="T54" fmla="*/ 0 w 1"/>
                    <a:gd name="T55" fmla="*/ 2 h 15"/>
                    <a:gd name="T56" fmla="*/ 0 w 1"/>
                    <a:gd name="T57" fmla="*/ 3 h 15"/>
                    <a:gd name="T58" fmla="*/ 0 w 1"/>
                    <a:gd name="T59" fmla="*/ 4 h 15"/>
                    <a:gd name="T60" fmla="*/ 0 w 1"/>
                    <a:gd name="T61" fmla="*/ 4 h 15"/>
                    <a:gd name="T62" fmla="*/ 0 w 1"/>
                    <a:gd name="T63" fmla="*/ 5 h 15"/>
                    <a:gd name="T64" fmla="*/ 0 w 1"/>
                    <a:gd name="T65" fmla="*/ 9 h 15"/>
                    <a:gd name="T66" fmla="*/ 0 w 1"/>
                    <a:gd name="T67" fmla="*/ 9 h 15"/>
                    <a:gd name="T68" fmla="*/ 0 w 1"/>
                    <a:gd name="T69" fmla="*/ 11 h 15"/>
                    <a:gd name="T70" fmla="*/ 0 w 1"/>
                    <a:gd name="T71" fmla="*/ 11 h 15"/>
                    <a:gd name="T72" fmla="*/ 0 w 1"/>
                    <a:gd name="T73" fmla="*/ 12 h 15"/>
                    <a:gd name="T74" fmla="*/ 0 w 1"/>
                    <a:gd name="T75" fmla="*/ 12 h 15"/>
                    <a:gd name="T76" fmla="*/ 0 w 1"/>
                    <a:gd name="T77" fmla="*/ 12 h 15"/>
                    <a:gd name="T78" fmla="*/ 0 w 1"/>
                    <a:gd name="T79" fmla="*/ 12 h 15"/>
                    <a:gd name="T80" fmla="*/ 0 w 1"/>
                    <a:gd name="T81" fmla="*/ 12 h 15"/>
                    <a:gd name="T82" fmla="*/ 0 w 1"/>
                    <a:gd name="T83" fmla="*/ 13 h 15"/>
                    <a:gd name="T84" fmla="*/ 0 w 1"/>
                    <a:gd name="T85" fmla="*/ 13 h 15"/>
                    <a:gd name="T86" fmla="*/ 0 w 1"/>
                    <a:gd name="T87" fmla="*/ 13 h 15"/>
                    <a:gd name="T88" fmla="*/ 0 w 1"/>
                    <a:gd name="T89" fmla="*/ 14 h 15"/>
                    <a:gd name="T90" fmla="*/ 0 w 1"/>
                    <a:gd name="T91" fmla="*/ 14 h 15"/>
                    <a:gd name="T92" fmla="*/ 0 w 1"/>
                    <a:gd name="T93" fmla="*/ 14 h 15"/>
                    <a:gd name="T94" fmla="*/ 0 w 1"/>
                    <a:gd name="T95" fmla="*/ 13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
                    <a:gd name="T145" fmla="*/ 0 h 15"/>
                    <a:gd name="T146" fmla="*/ 1 w 1"/>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 h="15">
                      <a:moveTo>
                        <a:pt x="0" y="13"/>
                      </a:moveTo>
                      <a:lnTo>
                        <a:pt x="0" y="13"/>
                      </a:lnTo>
                      <a:lnTo>
                        <a:pt x="0" y="12"/>
                      </a:lnTo>
                      <a:lnTo>
                        <a:pt x="0" y="11"/>
                      </a:lnTo>
                      <a:lnTo>
                        <a:pt x="0" y="10"/>
                      </a:lnTo>
                      <a:lnTo>
                        <a:pt x="0" y="9"/>
                      </a:lnTo>
                      <a:lnTo>
                        <a:pt x="0" y="8"/>
                      </a:lnTo>
                      <a:lnTo>
                        <a:pt x="0" y="6"/>
                      </a:lnTo>
                      <a:lnTo>
                        <a:pt x="0" y="5"/>
                      </a:lnTo>
                      <a:lnTo>
                        <a:pt x="0" y="4"/>
                      </a:lnTo>
                      <a:lnTo>
                        <a:pt x="0" y="3"/>
                      </a:lnTo>
                      <a:lnTo>
                        <a:pt x="0" y="2"/>
                      </a:lnTo>
                      <a:lnTo>
                        <a:pt x="0" y="1"/>
                      </a:lnTo>
                      <a:lnTo>
                        <a:pt x="0" y="0"/>
                      </a:lnTo>
                      <a:lnTo>
                        <a:pt x="0" y="1"/>
                      </a:lnTo>
                      <a:lnTo>
                        <a:pt x="0" y="2"/>
                      </a:lnTo>
                      <a:lnTo>
                        <a:pt x="0" y="3"/>
                      </a:lnTo>
                      <a:lnTo>
                        <a:pt x="0" y="4"/>
                      </a:lnTo>
                      <a:lnTo>
                        <a:pt x="0" y="5"/>
                      </a:lnTo>
                      <a:lnTo>
                        <a:pt x="0" y="9"/>
                      </a:lnTo>
                      <a:lnTo>
                        <a:pt x="0" y="11"/>
                      </a:lnTo>
                      <a:lnTo>
                        <a:pt x="0" y="12"/>
                      </a:lnTo>
                      <a:lnTo>
                        <a:pt x="0" y="13"/>
                      </a:lnTo>
                      <a:lnTo>
                        <a:pt x="0" y="14"/>
                      </a:lnTo>
                      <a:lnTo>
                        <a:pt x="0" y="13"/>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59" name="Freeform 292"/>
                <p:cNvSpPr>
                  <a:spLocks/>
                </p:cNvSpPr>
                <p:nvPr/>
              </p:nvSpPr>
              <p:spPr bwMode="auto">
                <a:xfrm>
                  <a:off x="358" y="3025"/>
                  <a:ext cx="50" cy="10"/>
                </a:xfrm>
                <a:custGeom>
                  <a:avLst/>
                  <a:gdLst>
                    <a:gd name="T0" fmla="*/ 1 w 50"/>
                    <a:gd name="T1" fmla="*/ 6 h 10"/>
                    <a:gd name="T2" fmla="*/ 2 w 50"/>
                    <a:gd name="T3" fmla="*/ 6 h 10"/>
                    <a:gd name="T4" fmla="*/ 4 w 50"/>
                    <a:gd name="T5" fmla="*/ 7 h 10"/>
                    <a:gd name="T6" fmla="*/ 8 w 50"/>
                    <a:gd name="T7" fmla="*/ 8 h 10"/>
                    <a:gd name="T8" fmla="*/ 10 w 50"/>
                    <a:gd name="T9" fmla="*/ 8 h 10"/>
                    <a:gd name="T10" fmla="*/ 12 w 50"/>
                    <a:gd name="T11" fmla="*/ 7 h 10"/>
                    <a:gd name="T12" fmla="*/ 14 w 50"/>
                    <a:gd name="T13" fmla="*/ 7 h 10"/>
                    <a:gd name="T14" fmla="*/ 16 w 50"/>
                    <a:gd name="T15" fmla="*/ 6 h 10"/>
                    <a:gd name="T16" fmla="*/ 17 w 50"/>
                    <a:gd name="T17" fmla="*/ 5 h 10"/>
                    <a:gd name="T18" fmla="*/ 22 w 50"/>
                    <a:gd name="T19" fmla="*/ 2 h 10"/>
                    <a:gd name="T20" fmla="*/ 23 w 50"/>
                    <a:gd name="T21" fmla="*/ 2 h 10"/>
                    <a:gd name="T22" fmla="*/ 27 w 50"/>
                    <a:gd name="T23" fmla="*/ 3 h 10"/>
                    <a:gd name="T24" fmla="*/ 30 w 50"/>
                    <a:gd name="T25" fmla="*/ 4 h 10"/>
                    <a:gd name="T26" fmla="*/ 32 w 50"/>
                    <a:gd name="T27" fmla="*/ 6 h 10"/>
                    <a:gd name="T28" fmla="*/ 35 w 50"/>
                    <a:gd name="T29" fmla="*/ 8 h 10"/>
                    <a:gd name="T30" fmla="*/ 37 w 50"/>
                    <a:gd name="T31" fmla="*/ 9 h 10"/>
                    <a:gd name="T32" fmla="*/ 39 w 50"/>
                    <a:gd name="T33" fmla="*/ 9 h 10"/>
                    <a:gd name="T34" fmla="*/ 42 w 50"/>
                    <a:gd name="T35" fmla="*/ 8 h 10"/>
                    <a:gd name="T36" fmla="*/ 42 w 50"/>
                    <a:gd name="T37" fmla="*/ 7 h 10"/>
                    <a:gd name="T38" fmla="*/ 43 w 50"/>
                    <a:gd name="T39" fmla="*/ 7 h 10"/>
                    <a:gd name="T40" fmla="*/ 46 w 50"/>
                    <a:gd name="T41" fmla="*/ 6 h 10"/>
                    <a:gd name="T42" fmla="*/ 47 w 50"/>
                    <a:gd name="T43" fmla="*/ 6 h 10"/>
                    <a:gd name="T44" fmla="*/ 47 w 50"/>
                    <a:gd name="T45" fmla="*/ 4 h 10"/>
                    <a:gd name="T46" fmla="*/ 47 w 50"/>
                    <a:gd name="T47" fmla="*/ 3 h 10"/>
                    <a:gd name="T48" fmla="*/ 47 w 50"/>
                    <a:gd name="T49" fmla="*/ 2 h 10"/>
                    <a:gd name="T50" fmla="*/ 48 w 50"/>
                    <a:gd name="T51" fmla="*/ 1 h 10"/>
                    <a:gd name="T52" fmla="*/ 49 w 50"/>
                    <a:gd name="T53" fmla="*/ 1 h 10"/>
                    <a:gd name="T54" fmla="*/ 49 w 50"/>
                    <a:gd name="T55" fmla="*/ 0 h 10"/>
                    <a:gd name="T56" fmla="*/ 47 w 50"/>
                    <a:gd name="T57" fmla="*/ 0 h 10"/>
                    <a:gd name="T58" fmla="*/ 47 w 50"/>
                    <a:gd name="T59" fmla="*/ 0 h 10"/>
                    <a:gd name="T60" fmla="*/ 46 w 50"/>
                    <a:gd name="T61" fmla="*/ 1 h 10"/>
                    <a:gd name="T62" fmla="*/ 45 w 50"/>
                    <a:gd name="T63" fmla="*/ 1 h 10"/>
                    <a:gd name="T64" fmla="*/ 45 w 50"/>
                    <a:gd name="T65" fmla="*/ 2 h 10"/>
                    <a:gd name="T66" fmla="*/ 43 w 50"/>
                    <a:gd name="T67" fmla="*/ 5 h 10"/>
                    <a:gd name="T68" fmla="*/ 40 w 50"/>
                    <a:gd name="T69" fmla="*/ 6 h 10"/>
                    <a:gd name="T70" fmla="*/ 39 w 50"/>
                    <a:gd name="T71" fmla="*/ 6 h 10"/>
                    <a:gd name="T72" fmla="*/ 39 w 50"/>
                    <a:gd name="T73" fmla="*/ 7 h 10"/>
                    <a:gd name="T74" fmla="*/ 35 w 50"/>
                    <a:gd name="T75" fmla="*/ 5 h 10"/>
                    <a:gd name="T76" fmla="*/ 33 w 50"/>
                    <a:gd name="T77" fmla="*/ 4 h 10"/>
                    <a:gd name="T78" fmla="*/ 32 w 50"/>
                    <a:gd name="T79" fmla="*/ 3 h 10"/>
                    <a:gd name="T80" fmla="*/ 30 w 50"/>
                    <a:gd name="T81" fmla="*/ 2 h 10"/>
                    <a:gd name="T82" fmla="*/ 21 w 50"/>
                    <a:gd name="T83" fmla="*/ 0 h 10"/>
                    <a:gd name="T84" fmla="*/ 16 w 50"/>
                    <a:gd name="T85" fmla="*/ 3 h 10"/>
                    <a:gd name="T86" fmla="*/ 15 w 50"/>
                    <a:gd name="T87" fmla="*/ 3 h 10"/>
                    <a:gd name="T88" fmla="*/ 14 w 50"/>
                    <a:gd name="T89" fmla="*/ 4 h 10"/>
                    <a:gd name="T90" fmla="*/ 12 w 50"/>
                    <a:gd name="T91" fmla="*/ 5 h 10"/>
                    <a:gd name="T92" fmla="*/ 12 w 50"/>
                    <a:gd name="T93" fmla="*/ 5 h 10"/>
                    <a:gd name="T94" fmla="*/ 9 w 50"/>
                    <a:gd name="T95" fmla="*/ 6 h 10"/>
                    <a:gd name="T96" fmla="*/ 3 w 50"/>
                    <a:gd name="T97" fmla="*/ 5 h 10"/>
                    <a:gd name="T98" fmla="*/ 2 w 50"/>
                    <a:gd name="T99" fmla="*/ 4 h 10"/>
                    <a:gd name="T100" fmla="*/ 1 w 50"/>
                    <a:gd name="T101" fmla="*/ 4 h 10"/>
                    <a:gd name="T102" fmla="*/ 0 w 50"/>
                    <a:gd name="T103" fmla="*/ 4 h 10"/>
                    <a:gd name="T104" fmla="*/ 0 w 50"/>
                    <a:gd name="T105" fmla="*/ 5 h 10"/>
                    <a:gd name="T106" fmla="*/ 1 w 50"/>
                    <a:gd name="T107" fmla="*/ 6 h 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
                    <a:gd name="T163" fmla="*/ 0 h 10"/>
                    <a:gd name="T164" fmla="*/ 50 w 50"/>
                    <a:gd name="T165" fmla="*/ 10 h 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 h="10">
                      <a:moveTo>
                        <a:pt x="1" y="6"/>
                      </a:moveTo>
                      <a:lnTo>
                        <a:pt x="1" y="6"/>
                      </a:lnTo>
                      <a:lnTo>
                        <a:pt x="2" y="6"/>
                      </a:lnTo>
                      <a:lnTo>
                        <a:pt x="3" y="7"/>
                      </a:lnTo>
                      <a:lnTo>
                        <a:pt x="4" y="7"/>
                      </a:lnTo>
                      <a:lnTo>
                        <a:pt x="5" y="7"/>
                      </a:lnTo>
                      <a:lnTo>
                        <a:pt x="8" y="8"/>
                      </a:lnTo>
                      <a:lnTo>
                        <a:pt x="9" y="8"/>
                      </a:lnTo>
                      <a:lnTo>
                        <a:pt x="10" y="8"/>
                      </a:lnTo>
                      <a:lnTo>
                        <a:pt x="12" y="7"/>
                      </a:lnTo>
                      <a:lnTo>
                        <a:pt x="13" y="7"/>
                      </a:lnTo>
                      <a:lnTo>
                        <a:pt x="14" y="7"/>
                      </a:lnTo>
                      <a:lnTo>
                        <a:pt x="16" y="6"/>
                      </a:lnTo>
                      <a:lnTo>
                        <a:pt x="17" y="5"/>
                      </a:lnTo>
                      <a:lnTo>
                        <a:pt x="18" y="4"/>
                      </a:lnTo>
                      <a:lnTo>
                        <a:pt x="22" y="2"/>
                      </a:lnTo>
                      <a:lnTo>
                        <a:pt x="21" y="2"/>
                      </a:lnTo>
                      <a:lnTo>
                        <a:pt x="23" y="2"/>
                      </a:lnTo>
                      <a:lnTo>
                        <a:pt x="25" y="3"/>
                      </a:lnTo>
                      <a:lnTo>
                        <a:pt x="27" y="3"/>
                      </a:lnTo>
                      <a:lnTo>
                        <a:pt x="28" y="4"/>
                      </a:lnTo>
                      <a:lnTo>
                        <a:pt x="30" y="4"/>
                      </a:lnTo>
                      <a:lnTo>
                        <a:pt x="31" y="5"/>
                      </a:lnTo>
                      <a:lnTo>
                        <a:pt x="32" y="6"/>
                      </a:lnTo>
                      <a:lnTo>
                        <a:pt x="33" y="7"/>
                      </a:lnTo>
                      <a:lnTo>
                        <a:pt x="35" y="8"/>
                      </a:lnTo>
                      <a:lnTo>
                        <a:pt x="37" y="9"/>
                      </a:lnTo>
                      <a:lnTo>
                        <a:pt x="38" y="9"/>
                      </a:lnTo>
                      <a:lnTo>
                        <a:pt x="39" y="9"/>
                      </a:lnTo>
                      <a:lnTo>
                        <a:pt x="42" y="8"/>
                      </a:lnTo>
                      <a:lnTo>
                        <a:pt x="42" y="7"/>
                      </a:lnTo>
                      <a:lnTo>
                        <a:pt x="43" y="7"/>
                      </a:lnTo>
                      <a:lnTo>
                        <a:pt x="44" y="6"/>
                      </a:lnTo>
                      <a:lnTo>
                        <a:pt x="46" y="6"/>
                      </a:lnTo>
                      <a:lnTo>
                        <a:pt x="47" y="6"/>
                      </a:lnTo>
                      <a:lnTo>
                        <a:pt x="47" y="4"/>
                      </a:lnTo>
                      <a:lnTo>
                        <a:pt x="47" y="3"/>
                      </a:lnTo>
                      <a:lnTo>
                        <a:pt x="47" y="2"/>
                      </a:lnTo>
                      <a:lnTo>
                        <a:pt x="48" y="1"/>
                      </a:lnTo>
                      <a:lnTo>
                        <a:pt x="49" y="1"/>
                      </a:lnTo>
                      <a:lnTo>
                        <a:pt x="49" y="0"/>
                      </a:lnTo>
                      <a:lnTo>
                        <a:pt x="48" y="0"/>
                      </a:lnTo>
                      <a:lnTo>
                        <a:pt x="47" y="0"/>
                      </a:lnTo>
                      <a:lnTo>
                        <a:pt x="46" y="0"/>
                      </a:lnTo>
                      <a:lnTo>
                        <a:pt x="46" y="1"/>
                      </a:lnTo>
                      <a:lnTo>
                        <a:pt x="45" y="1"/>
                      </a:lnTo>
                      <a:lnTo>
                        <a:pt x="45" y="2"/>
                      </a:lnTo>
                      <a:lnTo>
                        <a:pt x="44" y="3"/>
                      </a:lnTo>
                      <a:lnTo>
                        <a:pt x="43" y="5"/>
                      </a:lnTo>
                      <a:lnTo>
                        <a:pt x="44" y="4"/>
                      </a:lnTo>
                      <a:lnTo>
                        <a:pt x="40" y="6"/>
                      </a:lnTo>
                      <a:lnTo>
                        <a:pt x="39" y="6"/>
                      </a:lnTo>
                      <a:lnTo>
                        <a:pt x="37" y="7"/>
                      </a:lnTo>
                      <a:lnTo>
                        <a:pt x="39" y="7"/>
                      </a:lnTo>
                      <a:lnTo>
                        <a:pt x="36" y="5"/>
                      </a:lnTo>
                      <a:lnTo>
                        <a:pt x="35" y="5"/>
                      </a:lnTo>
                      <a:lnTo>
                        <a:pt x="34" y="4"/>
                      </a:lnTo>
                      <a:lnTo>
                        <a:pt x="33" y="4"/>
                      </a:lnTo>
                      <a:lnTo>
                        <a:pt x="32" y="3"/>
                      </a:lnTo>
                      <a:lnTo>
                        <a:pt x="31" y="2"/>
                      </a:lnTo>
                      <a:lnTo>
                        <a:pt x="30" y="2"/>
                      </a:lnTo>
                      <a:lnTo>
                        <a:pt x="29" y="2"/>
                      </a:lnTo>
                      <a:lnTo>
                        <a:pt x="21" y="0"/>
                      </a:lnTo>
                      <a:lnTo>
                        <a:pt x="20" y="0"/>
                      </a:lnTo>
                      <a:lnTo>
                        <a:pt x="16" y="3"/>
                      </a:lnTo>
                      <a:lnTo>
                        <a:pt x="15" y="3"/>
                      </a:lnTo>
                      <a:lnTo>
                        <a:pt x="14" y="4"/>
                      </a:lnTo>
                      <a:lnTo>
                        <a:pt x="13" y="4"/>
                      </a:lnTo>
                      <a:lnTo>
                        <a:pt x="12" y="5"/>
                      </a:lnTo>
                      <a:lnTo>
                        <a:pt x="8" y="6"/>
                      </a:lnTo>
                      <a:lnTo>
                        <a:pt x="9" y="6"/>
                      </a:lnTo>
                      <a:lnTo>
                        <a:pt x="4" y="5"/>
                      </a:lnTo>
                      <a:lnTo>
                        <a:pt x="3" y="5"/>
                      </a:lnTo>
                      <a:lnTo>
                        <a:pt x="3" y="4"/>
                      </a:lnTo>
                      <a:lnTo>
                        <a:pt x="2" y="4"/>
                      </a:lnTo>
                      <a:lnTo>
                        <a:pt x="1" y="4"/>
                      </a:lnTo>
                      <a:lnTo>
                        <a:pt x="0" y="4"/>
                      </a:lnTo>
                      <a:lnTo>
                        <a:pt x="0" y="5"/>
                      </a:lnTo>
                      <a:lnTo>
                        <a:pt x="0" y="6"/>
                      </a:lnTo>
                      <a:lnTo>
                        <a:pt x="1" y="6"/>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60" name="Freeform 293"/>
                <p:cNvSpPr>
                  <a:spLocks/>
                </p:cNvSpPr>
                <p:nvPr/>
              </p:nvSpPr>
              <p:spPr bwMode="auto">
                <a:xfrm>
                  <a:off x="394" y="3039"/>
                  <a:ext cx="36" cy="46"/>
                </a:xfrm>
                <a:custGeom>
                  <a:avLst/>
                  <a:gdLst>
                    <a:gd name="T0" fmla="*/ 1 w 36"/>
                    <a:gd name="T1" fmla="*/ 3 h 46"/>
                    <a:gd name="T2" fmla="*/ 4 w 36"/>
                    <a:gd name="T3" fmla="*/ 7 h 46"/>
                    <a:gd name="T4" fmla="*/ 7 w 36"/>
                    <a:gd name="T5" fmla="*/ 10 h 46"/>
                    <a:gd name="T6" fmla="*/ 10 w 36"/>
                    <a:gd name="T7" fmla="*/ 13 h 46"/>
                    <a:gd name="T8" fmla="*/ 13 w 36"/>
                    <a:gd name="T9" fmla="*/ 16 h 46"/>
                    <a:gd name="T10" fmla="*/ 16 w 36"/>
                    <a:gd name="T11" fmla="*/ 20 h 46"/>
                    <a:gd name="T12" fmla="*/ 19 w 36"/>
                    <a:gd name="T13" fmla="*/ 23 h 46"/>
                    <a:gd name="T14" fmla="*/ 23 w 36"/>
                    <a:gd name="T15" fmla="*/ 26 h 46"/>
                    <a:gd name="T16" fmla="*/ 26 w 36"/>
                    <a:gd name="T17" fmla="*/ 30 h 46"/>
                    <a:gd name="T18" fmla="*/ 30 w 36"/>
                    <a:gd name="T19" fmla="*/ 31 h 46"/>
                    <a:gd name="T20" fmla="*/ 29 w 36"/>
                    <a:gd name="T21" fmla="*/ 30 h 46"/>
                    <a:gd name="T22" fmla="*/ 30 w 36"/>
                    <a:gd name="T23" fmla="*/ 33 h 46"/>
                    <a:gd name="T24" fmla="*/ 30 w 36"/>
                    <a:gd name="T25" fmla="*/ 34 h 46"/>
                    <a:gd name="T26" fmla="*/ 30 w 36"/>
                    <a:gd name="T27" fmla="*/ 35 h 46"/>
                    <a:gd name="T28" fmla="*/ 30 w 36"/>
                    <a:gd name="T29" fmla="*/ 37 h 46"/>
                    <a:gd name="T30" fmla="*/ 30 w 36"/>
                    <a:gd name="T31" fmla="*/ 38 h 46"/>
                    <a:gd name="T32" fmla="*/ 30 w 36"/>
                    <a:gd name="T33" fmla="*/ 39 h 46"/>
                    <a:gd name="T34" fmla="*/ 31 w 36"/>
                    <a:gd name="T35" fmla="*/ 41 h 46"/>
                    <a:gd name="T36" fmla="*/ 31 w 36"/>
                    <a:gd name="T37" fmla="*/ 43 h 46"/>
                    <a:gd name="T38" fmla="*/ 32 w 36"/>
                    <a:gd name="T39" fmla="*/ 43 h 46"/>
                    <a:gd name="T40" fmla="*/ 32 w 36"/>
                    <a:gd name="T41" fmla="*/ 44 h 46"/>
                    <a:gd name="T42" fmla="*/ 33 w 36"/>
                    <a:gd name="T43" fmla="*/ 44 h 46"/>
                    <a:gd name="T44" fmla="*/ 33 w 36"/>
                    <a:gd name="T45" fmla="*/ 45 h 46"/>
                    <a:gd name="T46" fmla="*/ 33 w 36"/>
                    <a:gd name="T47" fmla="*/ 45 h 46"/>
                    <a:gd name="T48" fmla="*/ 34 w 36"/>
                    <a:gd name="T49" fmla="*/ 45 h 46"/>
                    <a:gd name="T50" fmla="*/ 34 w 36"/>
                    <a:gd name="T51" fmla="*/ 44 h 46"/>
                    <a:gd name="T52" fmla="*/ 35 w 36"/>
                    <a:gd name="T53" fmla="*/ 44 h 46"/>
                    <a:gd name="T54" fmla="*/ 35 w 36"/>
                    <a:gd name="T55" fmla="*/ 43 h 46"/>
                    <a:gd name="T56" fmla="*/ 35 w 36"/>
                    <a:gd name="T57" fmla="*/ 43 h 46"/>
                    <a:gd name="T58" fmla="*/ 35 w 36"/>
                    <a:gd name="T59" fmla="*/ 42 h 46"/>
                    <a:gd name="T60" fmla="*/ 34 w 36"/>
                    <a:gd name="T61" fmla="*/ 41 h 46"/>
                    <a:gd name="T62" fmla="*/ 34 w 36"/>
                    <a:gd name="T63" fmla="*/ 40 h 46"/>
                    <a:gd name="T64" fmla="*/ 34 w 36"/>
                    <a:gd name="T65" fmla="*/ 38 h 46"/>
                    <a:gd name="T66" fmla="*/ 33 w 36"/>
                    <a:gd name="T67" fmla="*/ 38 h 46"/>
                    <a:gd name="T68" fmla="*/ 33 w 36"/>
                    <a:gd name="T69" fmla="*/ 37 h 46"/>
                    <a:gd name="T70" fmla="*/ 33 w 36"/>
                    <a:gd name="T71" fmla="*/ 36 h 46"/>
                    <a:gd name="T72" fmla="*/ 33 w 36"/>
                    <a:gd name="T73" fmla="*/ 35 h 46"/>
                    <a:gd name="T74" fmla="*/ 32 w 36"/>
                    <a:gd name="T75" fmla="*/ 29 h 46"/>
                    <a:gd name="T76" fmla="*/ 31 w 36"/>
                    <a:gd name="T77" fmla="*/ 29 h 46"/>
                    <a:gd name="T78" fmla="*/ 30 w 36"/>
                    <a:gd name="T79" fmla="*/ 29 h 46"/>
                    <a:gd name="T80" fmla="*/ 26 w 36"/>
                    <a:gd name="T81" fmla="*/ 25 h 46"/>
                    <a:gd name="T82" fmla="*/ 23 w 36"/>
                    <a:gd name="T83" fmla="*/ 22 h 46"/>
                    <a:gd name="T84" fmla="*/ 20 w 36"/>
                    <a:gd name="T85" fmla="*/ 19 h 46"/>
                    <a:gd name="T86" fmla="*/ 17 w 36"/>
                    <a:gd name="T87" fmla="*/ 16 h 46"/>
                    <a:gd name="T88" fmla="*/ 14 w 36"/>
                    <a:gd name="T89" fmla="*/ 13 h 46"/>
                    <a:gd name="T90" fmla="*/ 12 w 36"/>
                    <a:gd name="T91" fmla="*/ 10 h 46"/>
                    <a:gd name="T92" fmla="*/ 9 w 36"/>
                    <a:gd name="T93" fmla="*/ 7 h 46"/>
                    <a:gd name="T94" fmla="*/ 5 w 36"/>
                    <a:gd name="T95" fmla="*/ 4 h 46"/>
                    <a:gd name="T96" fmla="*/ 3 w 36"/>
                    <a:gd name="T97" fmla="*/ 1 h 46"/>
                    <a:gd name="T98" fmla="*/ 2 w 36"/>
                    <a:gd name="T99" fmla="*/ 1 h 46"/>
                    <a:gd name="T100" fmla="*/ 2 w 36"/>
                    <a:gd name="T101" fmla="*/ 0 h 46"/>
                    <a:gd name="T102" fmla="*/ 2 w 36"/>
                    <a:gd name="T103" fmla="*/ 0 h 46"/>
                    <a:gd name="T104" fmla="*/ 1 w 36"/>
                    <a:gd name="T105" fmla="*/ 0 h 46"/>
                    <a:gd name="T106" fmla="*/ 1 w 36"/>
                    <a:gd name="T107" fmla="*/ 1 h 46"/>
                    <a:gd name="T108" fmla="*/ 0 w 36"/>
                    <a:gd name="T109" fmla="*/ 1 h 46"/>
                    <a:gd name="T110" fmla="*/ 0 w 36"/>
                    <a:gd name="T111" fmla="*/ 2 h 46"/>
                    <a:gd name="T112" fmla="*/ 0 w 36"/>
                    <a:gd name="T113" fmla="*/ 2 h 46"/>
                    <a:gd name="T114" fmla="*/ 1 w 36"/>
                    <a:gd name="T115" fmla="*/ 3 h 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
                    <a:gd name="T175" fmla="*/ 0 h 46"/>
                    <a:gd name="T176" fmla="*/ 36 w 36"/>
                    <a:gd name="T177" fmla="*/ 46 h 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 h="46">
                      <a:moveTo>
                        <a:pt x="1" y="3"/>
                      </a:moveTo>
                      <a:lnTo>
                        <a:pt x="4" y="7"/>
                      </a:lnTo>
                      <a:lnTo>
                        <a:pt x="7" y="10"/>
                      </a:lnTo>
                      <a:lnTo>
                        <a:pt x="10" y="13"/>
                      </a:lnTo>
                      <a:lnTo>
                        <a:pt x="13" y="16"/>
                      </a:lnTo>
                      <a:lnTo>
                        <a:pt x="16" y="20"/>
                      </a:lnTo>
                      <a:lnTo>
                        <a:pt x="19" y="23"/>
                      </a:lnTo>
                      <a:lnTo>
                        <a:pt x="23" y="26"/>
                      </a:lnTo>
                      <a:lnTo>
                        <a:pt x="26" y="30"/>
                      </a:lnTo>
                      <a:lnTo>
                        <a:pt x="30" y="31"/>
                      </a:lnTo>
                      <a:lnTo>
                        <a:pt x="29" y="30"/>
                      </a:lnTo>
                      <a:lnTo>
                        <a:pt x="30" y="33"/>
                      </a:lnTo>
                      <a:lnTo>
                        <a:pt x="30" y="34"/>
                      </a:lnTo>
                      <a:lnTo>
                        <a:pt x="30" y="35"/>
                      </a:lnTo>
                      <a:lnTo>
                        <a:pt x="30" y="37"/>
                      </a:lnTo>
                      <a:lnTo>
                        <a:pt x="30" y="38"/>
                      </a:lnTo>
                      <a:lnTo>
                        <a:pt x="30" y="39"/>
                      </a:lnTo>
                      <a:lnTo>
                        <a:pt x="31" y="41"/>
                      </a:lnTo>
                      <a:lnTo>
                        <a:pt x="31" y="43"/>
                      </a:lnTo>
                      <a:lnTo>
                        <a:pt x="32" y="43"/>
                      </a:lnTo>
                      <a:lnTo>
                        <a:pt x="32" y="44"/>
                      </a:lnTo>
                      <a:lnTo>
                        <a:pt x="33" y="44"/>
                      </a:lnTo>
                      <a:lnTo>
                        <a:pt x="33" y="45"/>
                      </a:lnTo>
                      <a:lnTo>
                        <a:pt x="34" y="45"/>
                      </a:lnTo>
                      <a:lnTo>
                        <a:pt x="34" y="44"/>
                      </a:lnTo>
                      <a:lnTo>
                        <a:pt x="35" y="44"/>
                      </a:lnTo>
                      <a:lnTo>
                        <a:pt x="35" y="43"/>
                      </a:lnTo>
                      <a:lnTo>
                        <a:pt x="35" y="42"/>
                      </a:lnTo>
                      <a:lnTo>
                        <a:pt x="34" y="41"/>
                      </a:lnTo>
                      <a:lnTo>
                        <a:pt x="34" y="40"/>
                      </a:lnTo>
                      <a:lnTo>
                        <a:pt x="34" y="38"/>
                      </a:lnTo>
                      <a:lnTo>
                        <a:pt x="33" y="38"/>
                      </a:lnTo>
                      <a:lnTo>
                        <a:pt x="33" y="37"/>
                      </a:lnTo>
                      <a:lnTo>
                        <a:pt x="33" y="36"/>
                      </a:lnTo>
                      <a:lnTo>
                        <a:pt x="33" y="35"/>
                      </a:lnTo>
                      <a:lnTo>
                        <a:pt x="32" y="29"/>
                      </a:lnTo>
                      <a:lnTo>
                        <a:pt x="31" y="29"/>
                      </a:lnTo>
                      <a:lnTo>
                        <a:pt x="30" y="29"/>
                      </a:lnTo>
                      <a:lnTo>
                        <a:pt x="26" y="25"/>
                      </a:lnTo>
                      <a:lnTo>
                        <a:pt x="23" y="22"/>
                      </a:lnTo>
                      <a:lnTo>
                        <a:pt x="20" y="19"/>
                      </a:lnTo>
                      <a:lnTo>
                        <a:pt x="17" y="16"/>
                      </a:lnTo>
                      <a:lnTo>
                        <a:pt x="14" y="13"/>
                      </a:lnTo>
                      <a:lnTo>
                        <a:pt x="12" y="10"/>
                      </a:lnTo>
                      <a:lnTo>
                        <a:pt x="9" y="7"/>
                      </a:lnTo>
                      <a:lnTo>
                        <a:pt x="5" y="4"/>
                      </a:lnTo>
                      <a:lnTo>
                        <a:pt x="3" y="1"/>
                      </a:lnTo>
                      <a:lnTo>
                        <a:pt x="2" y="1"/>
                      </a:lnTo>
                      <a:lnTo>
                        <a:pt x="2" y="0"/>
                      </a:lnTo>
                      <a:lnTo>
                        <a:pt x="1" y="0"/>
                      </a:lnTo>
                      <a:lnTo>
                        <a:pt x="1" y="1"/>
                      </a:lnTo>
                      <a:lnTo>
                        <a:pt x="0" y="1"/>
                      </a:lnTo>
                      <a:lnTo>
                        <a:pt x="0" y="2"/>
                      </a:lnTo>
                      <a:lnTo>
                        <a:pt x="1" y="3"/>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61" name="Freeform 294"/>
                <p:cNvSpPr>
                  <a:spLocks/>
                </p:cNvSpPr>
                <p:nvPr/>
              </p:nvSpPr>
              <p:spPr bwMode="auto">
                <a:xfrm>
                  <a:off x="384" y="2868"/>
                  <a:ext cx="111" cy="71"/>
                </a:xfrm>
                <a:custGeom>
                  <a:avLst/>
                  <a:gdLst>
                    <a:gd name="T0" fmla="*/ 5 w 111"/>
                    <a:gd name="T1" fmla="*/ 53 h 71"/>
                    <a:gd name="T2" fmla="*/ 14 w 111"/>
                    <a:gd name="T3" fmla="*/ 60 h 71"/>
                    <a:gd name="T4" fmla="*/ 24 w 111"/>
                    <a:gd name="T5" fmla="*/ 65 h 71"/>
                    <a:gd name="T6" fmla="*/ 35 w 111"/>
                    <a:gd name="T7" fmla="*/ 67 h 71"/>
                    <a:gd name="T8" fmla="*/ 47 w 111"/>
                    <a:gd name="T9" fmla="*/ 70 h 71"/>
                    <a:gd name="T10" fmla="*/ 50 w 111"/>
                    <a:gd name="T11" fmla="*/ 68 h 71"/>
                    <a:gd name="T12" fmla="*/ 50 w 111"/>
                    <a:gd name="T13" fmla="*/ 67 h 71"/>
                    <a:gd name="T14" fmla="*/ 52 w 111"/>
                    <a:gd name="T15" fmla="*/ 63 h 71"/>
                    <a:gd name="T16" fmla="*/ 52 w 111"/>
                    <a:gd name="T17" fmla="*/ 60 h 71"/>
                    <a:gd name="T18" fmla="*/ 53 w 111"/>
                    <a:gd name="T19" fmla="*/ 57 h 71"/>
                    <a:gd name="T20" fmla="*/ 53 w 111"/>
                    <a:gd name="T21" fmla="*/ 54 h 71"/>
                    <a:gd name="T22" fmla="*/ 56 w 111"/>
                    <a:gd name="T23" fmla="*/ 46 h 71"/>
                    <a:gd name="T24" fmla="*/ 57 w 111"/>
                    <a:gd name="T25" fmla="*/ 46 h 71"/>
                    <a:gd name="T26" fmla="*/ 72 w 111"/>
                    <a:gd name="T27" fmla="*/ 37 h 71"/>
                    <a:gd name="T28" fmla="*/ 88 w 111"/>
                    <a:gd name="T29" fmla="*/ 29 h 71"/>
                    <a:gd name="T30" fmla="*/ 102 w 111"/>
                    <a:gd name="T31" fmla="*/ 18 h 71"/>
                    <a:gd name="T32" fmla="*/ 110 w 111"/>
                    <a:gd name="T33" fmla="*/ 3 h 71"/>
                    <a:gd name="T34" fmla="*/ 109 w 111"/>
                    <a:gd name="T35" fmla="*/ 1 h 71"/>
                    <a:gd name="T36" fmla="*/ 107 w 111"/>
                    <a:gd name="T37" fmla="*/ 0 h 71"/>
                    <a:gd name="T38" fmla="*/ 106 w 111"/>
                    <a:gd name="T39" fmla="*/ 1 h 71"/>
                    <a:gd name="T40" fmla="*/ 103 w 111"/>
                    <a:gd name="T41" fmla="*/ 10 h 71"/>
                    <a:gd name="T42" fmla="*/ 93 w 111"/>
                    <a:gd name="T43" fmla="*/ 21 h 71"/>
                    <a:gd name="T44" fmla="*/ 79 w 111"/>
                    <a:gd name="T45" fmla="*/ 30 h 71"/>
                    <a:gd name="T46" fmla="*/ 64 w 111"/>
                    <a:gd name="T47" fmla="*/ 37 h 71"/>
                    <a:gd name="T48" fmla="*/ 53 w 111"/>
                    <a:gd name="T49" fmla="*/ 45 h 71"/>
                    <a:gd name="T50" fmla="*/ 50 w 111"/>
                    <a:gd name="T51" fmla="*/ 52 h 71"/>
                    <a:gd name="T52" fmla="*/ 50 w 111"/>
                    <a:gd name="T53" fmla="*/ 53 h 71"/>
                    <a:gd name="T54" fmla="*/ 50 w 111"/>
                    <a:gd name="T55" fmla="*/ 55 h 71"/>
                    <a:gd name="T56" fmla="*/ 47 w 111"/>
                    <a:gd name="T57" fmla="*/ 67 h 71"/>
                    <a:gd name="T58" fmla="*/ 46 w 111"/>
                    <a:gd name="T59" fmla="*/ 67 h 71"/>
                    <a:gd name="T60" fmla="*/ 42 w 111"/>
                    <a:gd name="T61" fmla="*/ 66 h 71"/>
                    <a:gd name="T62" fmla="*/ 31 w 111"/>
                    <a:gd name="T63" fmla="*/ 63 h 71"/>
                    <a:gd name="T64" fmla="*/ 20 w 111"/>
                    <a:gd name="T65" fmla="*/ 59 h 71"/>
                    <a:gd name="T66" fmla="*/ 11 w 111"/>
                    <a:gd name="T67" fmla="*/ 53 h 71"/>
                    <a:gd name="T68" fmla="*/ 4 w 111"/>
                    <a:gd name="T69" fmla="*/ 46 h 71"/>
                    <a:gd name="T70" fmla="*/ 3 w 111"/>
                    <a:gd name="T71" fmla="*/ 45 h 71"/>
                    <a:gd name="T72" fmla="*/ 1 w 111"/>
                    <a:gd name="T73" fmla="*/ 45 h 71"/>
                    <a:gd name="T74" fmla="*/ 0 w 111"/>
                    <a:gd name="T75" fmla="*/ 46 h 71"/>
                    <a:gd name="T76" fmla="*/ 0 w 111"/>
                    <a:gd name="T77" fmla="*/ 47 h 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1"/>
                    <a:gd name="T118" fmla="*/ 0 h 71"/>
                    <a:gd name="T119" fmla="*/ 111 w 111"/>
                    <a:gd name="T120" fmla="*/ 71 h 7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1" h="71">
                      <a:moveTo>
                        <a:pt x="1" y="47"/>
                      </a:moveTo>
                      <a:lnTo>
                        <a:pt x="5" y="53"/>
                      </a:lnTo>
                      <a:lnTo>
                        <a:pt x="9" y="56"/>
                      </a:lnTo>
                      <a:lnTo>
                        <a:pt x="14" y="60"/>
                      </a:lnTo>
                      <a:lnTo>
                        <a:pt x="18" y="62"/>
                      </a:lnTo>
                      <a:lnTo>
                        <a:pt x="24" y="65"/>
                      </a:lnTo>
                      <a:lnTo>
                        <a:pt x="29" y="67"/>
                      </a:lnTo>
                      <a:lnTo>
                        <a:pt x="35" y="67"/>
                      </a:lnTo>
                      <a:lnTo>
                        <a:pt x="40" y="69"/>
                      </a:lnTo>
                      <a:lnTo>
                        <a:pt x="47" y="70"/>
                      </a:lnTo>
                      <a:lnTo>
                        <a:pt x="48" y="70"/>
                      </a:lnTo>
                      <a:lnTo>
                        <a:pt x="50" y="68"/>
                      </a:lnTo>
                      <a:lnTo>
                        <a:pt x="50" y="67"/>
                      </a:lnTo>
                      <a:lnTo>
                        <a:pt x="52" y="64"/>
                      </a:lnTo>
                      <a:lnTo>
                        <a:pt x="52" y="63"/>
                      </a:lnTo>
                      <a:lnTo>
                        <a:pt x="52" y="61"/>
                      </a:lnTo>
                      <a:lnTo>
                        <a:pt x="52" y="60"/>
                      </a:lnTo>
                      <a:lnTo>
                        <a:pt x="53" y="59"/>
                      </a:lnTo>
                      <a:lnTo>
                        <a:pt x="53" y="57"/>
                      </a:lnTo>
                      <a:lnTo>
                        <a:pt x="53" y="56"/>
                      </a:lnTo>
                      <a:lnTo>
                        <a:pt x="53" y="54"/>
                      </a:lnTo>
                      <a:lnTo>
                        <a:pt x="54" y="53"/>
                      </a:lnTo>
                      <a:lnTo>
                        <a:pt x="56" y="46"/>
                      </a:lnTo>
                      <a:lnTo>
                        <a:pt x="55" y="48"/>
                      </a:lnTo>
                      <a:lnTo>
                        <a:pt x="57" y="46"/>
                      </a:lnTo>
                      <a:lnTo>
                        <a:pt x="64" y="41"/>
                      </a:lnTo>
                      <a:lnTo>
                        <a:pt x="72" y="37"/>
                      </a:lnTo>
                      <a:lnTo>
                        <a:pt x="80" y="33"/>
                      </a:lnTo>
                      <a:lnTo>
                        <a:pt x="88" y="29"/>
                      </a:lnTo>
                      <a:lnTo>
                        <a:pt x="95" y="24"/>
                      </a:lnTo>
                      <a:lnTo>
                        <a:pt x="102" y="18"/>
                      </a:lnTo>
                      <a:lnTo>
                        <a:pt x="106" y="11"/>
                      </a:lnTo>
                      <a:lnTo>
                        <a:pt x="110" y="3"/>
                      </a:lnTo>
                      <a:lnTo>
                        <a:pt x="110" y="2"/>
                      </a:lnTo>
                      <a:lnTo>
                        <a:pt x="109" y="1"/>
                      </a:lnTo>
                      <a:lnTo>
                        <a:pt x="108" y="0"/>
                      </a:lnTo>
                      <a:lnTo>
                        <a:pt x="107" y="0"/>
                      </a:lnTo>
                      <a:lnTo>
                        <a:pt x="107" y="1"/>
                      </a:lnTo>
                      <a:lnTo>
                        <a:pt x="106" y="1"/>
                      </a:lnTo>
                      <a:lnTo>
                        <a:pt x="106" y="2"/>
                      </a:lnTo>
                      <a:lnTo>
                        <a:pt x="103" y="10"/>
                      </a:lnTo>
                      <a:lnTo>
                        <a:pt x="98" y="16"/>
                      </a:lnTo>
                      <a:lnTo>
                        <a:pt x="93" y="21"/>
                      </a:lnTo>
                      <a:lnTo>
                        <a:pt x="86" y="26"/>
                      </a:lnTo>
                      <a:lnTo>
                        <a:pt x="79" y="30"/>
                      </a:lnTo>
                      <a:lnTo>
                        <a:pt x="71" y="33"/>
                      </a:lnTo>
                      <a:lnTo>
                        <a:pt x="64" y="37"/>
                      </a:lnTo>
                      <a:lnTo>
                        <a:pt x="57" y="41"/>
                      </a:lnTo>
                      <a:lnTo>
                        <a:pt x="53" y="45"/>
                      </a:lnTo>
                      <a:lnTo>
                        <a:pt x="52" y="46"/>
                      </a:lnTo>
                      <a:lnTo>
                        <a:pt x="50" y="52"/>
                      </a:lnTo>
                      <a:lnTo>
                        <a:pt x="50" y="53"/>
                      </a:lnTo>
                      <a:lnTo>
                        <a:pt x="50" y="54"/>
                      </a:lnTo>
                      <a:lnTo>
                        <a:pt x="50" y="55"/>
                      </a:lnTo>
                      <a:lnTo>
                        <a:pt x="50" y="56"/>
                      </a:lnTo>
                      <a:lnTo>
                        <a:pt x="47" y="67"/>
                      </a:lnTo>
                      <a:lnTo>
                        <a:pt x="48" y="66"/>
                      </a:lnTo>
                      <a:lnTo>
                        <a:pt x="46" y="67"/>
                      </a:lnTo>
                      <a:lnTo>
                        <a:pt x="48" y="67"/>
                      </a:lnTo>
                      <a:lnTo>
                        <a:pt x="42" y="66"/>
                      </a:lnTo>
                      <a:lnTo>
                        <a:pt x="37" y="64"/>
                      </a:lnTo>
                      <a:lnTo>
                        <a:pt x="31" y="63"/>
                      </a:lnTo>
                      <a:lnTo>
                        <a:pt x="26" y="61"/>
                      </a:lnTo>
                      <a:lnTo>
                        <a:pt x="20" y="59"/>
                      </a:lnTo>
                      <a:lnTo>
                        <a:pt x="16" y="56"/>
                      </a:lnTo>
                      <a:lnTo>
                        <a:pt x="11" y="53"/>
                      </a:lnTo>
                      <a:lnTo>
                        <a:pt x="7" y="50"/>
                      </a:lnTo>
                      <a:lnTo>
                        <a:pt x="4" y="46"/>
                      </a:lnTo>
                      <a:lnTo>
                        <a:pt x="4" y="45"/>
                      </a:lnTo>
                      <a:lnTo>
                        <a:pt x="3" y="45"/>
                      </a:lnTo>
                      <a:lnTo>
                        <a:pt x="2" y="45"/>
                      </a:lnTo>
                      <a:lnTo>
                        <a:pt x="1" y="45"/>
                      </a:lnTo>
                      <a:lnTo>
                        <a:pt x="1" y="46"/>
                      </a:lnTo>
                      <a:lnTo>
                        <a:pt x="0" y="46"/>
                      </a:lnTo>
                      <a:lnTo>
                        <a:pt x="0" y="47"/>
                      </a:lnTo>
                      <a:lnTo>
                        <a:pt x="1" y="47"/>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62" name="Freeform 295"/>
                <p:cNvSpPr>
                  <a:spLocks/>
                </p:cNvSpPr>
                <p:nvPr/>
              </p:nvSpPr>
              <p:spPr bwMode="auto">
                <a:xfrm>
                  <a:off x="459" y="2884"/>
                  <a:ext cx="5" cy="11"/>
                </a:xfrm>
                <a:custGeom>
                  <a:avLst/>
                  <a:gdLst>
                    <a:gd name="T0" fmla="*/ 1 w 5"/>
                    <a:gd name="T1" fmla="*/ 10 h 11"/>
                    <a:gd name="T2" fmla="*/ 1 w 5"/>
                    <a:gd name="T3" fmla="*/ 9 h 11"/>
                    <a:gd name="T4" fmla="*/ 1 w 5"/>
                    <a:gd name="T5" fmla="*/ 8 h 11"/>
                    <a:gd name="T6" fmla="*/ 1 w 5"/>
                    <a:gd name="T7" fmla="*/ 7 h 11"/>
                    <a:gd name="T8" fmla="*/ 0 w 5"/>
                    <a:gd name="T9" fmla="*/ 6 h 11"/>
                    <a:gd name="T10" fmla="*/ 0 w 5"/>
                    <a:gd name="T11" fmla="*/ 5 h 11"/>
                    <a:gd name="T12" fmla="*/ 0 w 5"/>
                    <a:gd name="T13" fmla="*/ 4 h 11"/>
                    <a:gd name="T14" fmla="*/ 0 w 5"/>
                    <a:gd name="T15" fmla="*/ 3 h 11"/>
                    <a:gd name="T16" fmla="*/ 0 w 5"/>
                    <a:gd name="T17" fmla="*/ 2 h 11"/>
                    <a:gd name="T18" fmla="*/ 0 w 5"/>
                    <a:gd name="T19" fmla="*/ 1 h 11"/>
                    <a:gd name="T20" fmla="*/ 1 w 5"/>
                    <a:gd name="T21" fmla="*/ 1 h 11"/>
                    <a:gd name="T22" fmla="*/ 1 w 5"/>
                    <a:gd name="T23" fmla="*/ 0 h 11"/>
                    <a:gd name="T24" fmla="*/ 2 w 5"/>
                    <a:gd name="T25" fmla="*/ 0 h 11"/>
                    <a:gd name="T26" fmla="*/ 2 w 5"/>
                    <a:gd name="T27" fmla="*/ 1 h 11"/>
                    <a:gd name="T28" fmla="*/ 3 w 5"/>
                    <a:gd name="T29" fmla="*/ 1 h 11"/>
                    <a:gd name="T30" fmla="*/ 3 w 5"/>
                    <a:gd name="T31" fmla="*/ 1 h 11"/>
                    <a:gd name="T32" fmla="*/ 3 w 5"/>
                    <a:gd name="T33" fmla="*/ 2 h 11"/>
                    <a:gd name="T34" fmla="*/ 3 w 5"/>
                    <a:gd name="T35" fmla="*/ 3 h 11"/>
                    <a:gd name="T36" fmla="*/ 3 w 5"/>
                    <a:gd name="T37" fmla="*/ 4 h 11"/>
                    <a:gd name="T38" fmla="*/ 3 w 5"/>
                    <a:gd name="T39" fmla="*/ 5 h 11"/>
                    <a:gd name="T40" fmla="*/ 3 w 5"/>
                    <a:gd name="T41" fmla="*/ 6 h 11"/>
                    <a:gd name="T42" fmla="*/ 3 w 5"/>
                    <a:gd name="T43" fmla="*/ 7 h 11"/>
                    <a:gd name="T44" fmla="*/ 3 w 5"/>
                    <a:gd name="T45" fmla="*/ 8 h 11"/>
                    <a:gd name="T46" fmla="*/ 4 w 5"/>
                    <a:gd name="T47" fmla="*/ 9 h 11"/>
                    <a:gd name="T48" fmla="*/ 4 w 5"/>
                    <a:gd name="T49" fmla="*/ 9 h 11"/>
                    <a:gd name="T50" fmla="*/ 4 w 5"/>
                    <a:gd name="T51" fmla="*/ 10 h 11"/>
                    <a:gd name="T52" fmla="*/ 3 w 5"/>
                    <a:gd name="T53" fmla="*/ 10 h 11"/>
                    <a:gd name="T54" fmla="*/ 3 w 5"/>
                    <a:gd name="T55" fmla="*/ 10 h 11"/>
                    <a:gd name="T56" fmla="*/ 2 w 5"/>
                    <a:gd name="T57" fmla="*/ 10 h 11"/>
                    <a:gd name="T58" fmla="*/ 2 w 5"/>
                    <a:gd name="T59" fmla="*/ 10 h 11"/>
                    <a:gd name="T60" fmla="*/ 1 w 5"/>
                    <a:gd name="T61" fmla="*/ 10 h 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
                    <a:gd name="T94" fmla="*/ 0 h 11"/>
                    <a:gd name="T95" fmla="*/ 5 w 5"/>
                    <a:gd name="T96" fmla="*/ 11 h 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 h="11">
                      <a:moveTo>
                        <a:pt x="1" y="10"/>
                      </a:moveTo>
                      <a:lnTo>
                        <a:pt x="1" y="9"/>
                      </a:lnTo>
                      <a:lnTo>
                        <a:pt x="1" y="8"/>
                      </a:lnTo>
                      <a:lnTo>
                        <a:pt x="1" y="7"/>
                      </a:lnTo>
                      <a:lnTo>
                        <a:pt x="0" y="6"/>
                      </a:lnTo>
                      <a:lnTo>
                        <a:pt x="0" y="5"/>
                      </a:lnTo>
                      <a:lnTo>
                        <a:pt x="0" y="4"/>
                      </a:lnTo>
                      <a:lnTo>
                        <a:pt x="0" y="3"/>
                      </a:lnTo>
                      <a:lnTo>
                        <a:pt x="0" y="2"/>
                      </a:lnTo>
                      <a:lnTo>
                        <a:pt x="0" y="1"/>
                      </a:lnTo>
                      <a:lnTo>
                        <a:pt x="1" y="1"/>
                      </a:lnTo>
                      <a:lnTo>
                        <a:pt x="1" y="0"/>
                      </a:lnTo>
                      <a:lnTo>
                        <a:pt x="2" y="0"/>
                      </a:lnTo>
                      <a:lnTo>
                        <a:pt x="2" y="1"/>
                      </a:lnTo>
                      <a:lnTo>
                        <a:pt x="3" y="1"/>
                      </a:lnTo>
                      <a:lnTo>
                        <a:pt x="3" y="2"/>
                      </a:lnTo>
                      <a:lnTo>
                        <a:pt x="3" y="3"/>
                      </a:lnTo>
                      <a:lnTo>
                        <a:pt x="3" y="4"/>
                      </a:lnTo>
                      <a:lnTo>
                        <a:pt x="3" y="5"/>
                      </a:lnTo>
                      <a:lnTo>
                        <a:pt x="3" y="6"/>
                      </a:lnTo>
                      <a:lnTo>
                        <a:pt x="3" y="7"/>
                      </a:lnTo>
                      <a:lnTo>
                        <a:pt x="3" y="8"/>
                      </a:lnTo>
                      <a:lnTo>
                        <a:pt x="4" y="9"/>
                      </a:lnTo>
                      <a:lnTo>
                        <a:pt x="4" y="10"/>
                      </a:lnTo>
                      <a:lnTo>
                        <a:pt x="3" y="10"/>
                      </a:lnTo>
                      <a:lnTo>
                        <a:pt x="2" y="10"/>
                      </a:lnTo>
                      <a:lnTo>
                        <a:pt x="1" y="10"/>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63" name="Freeform 296"/>
                <p:cNvSpPr>
                  <a:spLocks/>
                </p:cNvSpPr>
                <p:nvPr/>
              </p:nvSpPr>
              <p:spPr bwMode="auto">
                <a:xfrm>
                  <a:off x="513" y="2429"/>
                  <a:ext cx="325" cy="128"/>
                </a:xfrm>
                <a:custGeom>
                  <a:avLst/>
                  <a:gdLst>
                    <a:gd name="T0" fmla="*/ 17 w 325"/>
                    <a:gd name="T1" fmla="*/ 117 h 128"/>
                    <a:gd name="T2" fmla="*/ 30 w 325"/>
                    <a:gd name="T3" fmla="*/ 94 h 128"/>
                    <a:gd name="T4" fmla="*/ 38 w 325"/>
                    <a:gd name="T5" fmla="*/ 69 h 128"/>
                    <a:gd name="T6" fmla="*/ 55 w 325"/>
                    <a:gd name="T7" fmla="*/ 53 h 128"/>
                    <a:gd name="T8" fmla="*/ 81 w 325"/>
                    <a:gd name="T9" fmla="*/ 45 h 128"/>
                    <a:gd name="T10" fmla="*/ 106 w 325"/>
                    <a:gd name="T11" fmla="*/ 37 h 128"/>
                    <a:gd name="T12" fmla="*/ 132 w 325"/>
                    <a:gd name="T13" fmla="*/ 28 h 128"/>
                    <a:gd name="T14" fmla="*/ 158 w 325"/>
                    <a:gd name="T15" fmla="*/ 17 h 128"/>
                    <a:gd name="T16" fmla="*/ 178 w 325"/>
                    <a:gd name="T17" fmla="*/ 12 h 128"/>
                    <a:gd name="T18" fmla="*/ 187 w 325"/>
                    <a:gd name="T19" fmla="*/ 10 h 128"/>
                    <a:gd name="T20" fmla="*/ 202 w 325"/>
                    <a:gd name="T21" fmla="*/ 15 h 128"/>
                    <a:gd name="T22" fmla="*/ 213 w 325"/>
                    <a:gd name="T23" fmla="*/ 18 h 128"/>
                    <a:gd name="T24" fmla="*/ 230 w 325"/>
                    <a:gd name="T25" fmla="*/ 19 h 128"/>
                    <a:gd name="T26" fmla="*/ 247 w 325"/>
                    <a:gd name="T27" fmla="*/ 19 h 128"/>
                    <a:gd name="T28" fmla="*/ 275 w 325"/>
                    <a:gd name="T29" fmla="*/ 16 h 128"/>
                    <a:gd name="T30" fmla="*/ 304 w 325"/>
                    <a:gd name="T31" fmla="*/ 15 h 128"/>
                    <a:gd name="T32" fmla="*/ 316 w 325"/>
                    <a:gd name="T33" fmla="*/ 17 h 128"/>
                    <a:gd name="T34" fmla="*/ 318 w 325"/>
                    <a:gd name="T35" fmla="*/ 19 h 128"/>
                    <a:gd name="T36" fmla="*/ 319 w 325"/>
                    <a:gd name="T37" fmla="*/ 21 h 128"/>
                    <a:gd name="T38" fmla="*/ 319 w 325"/>
                    <a:gd name="T39" fmla="*/ 29 h 128"/>
                    <a:gd name="T40" fmla="*/ 316 w 325"/>
                    <a:gd name="T41" fmla="*/ 31 h 128"/>
                    <a:gd name="T42" fmla="*/ 314 w 325"/>
                    <a:gd name="T43" fmla="*/ 32 h 128"/>
                    <a:gd name="T44" fmla="*/ 310 w 325"/>
                    <a:gd name="T45" fmla="*/ 33 h 128"/>
                    <a:gd name="T46" fmla="*/ 301 w 325"/>
                    <a:gd name="T47" fmla="*/ 34 h 128"/>
                    <a:gd name="T48" fmla="*/ 293 w 325"/>
                    <a:gd name="T49" fmla="*/ 36 h 128"/>
                    <a:gd name="T50" fmla="*/ 290 w 325"/>
                    <a:gd name="T51" fmla="*/ 41 h 128"/>
                    <a:gd name="T52" fmla="*/ 292 w 325"/>
                    <a:gd name="T53" fmla="*/ 42 h 128"/>
                    <a:gd name="T54" fmla="*/ 298 w 325"/>
                    <a:gd name="T55" fmla="*/ 39 h 128"/>
                    <a:gd name="T56" fmla="*/ 307 w 325"/>
                    <a:gd name="T57" fmla="*/ 38 h 128"/>
                    <a:gd name="T58" fmla="*/ 315 w 325"/>
                    <a:gd name="T59" fmla="*/ 36 h 128"/>
                    <a:gd name="T60" fmla="*/ 323 w 325"/>
                    <a:gd name="T61" fmla="*/ 30 h 128"/>
                    <a:gd name="T62" fmla="*/ 323 w 325"/>
                    <a:gd name="T63" fmla="*/ 22 h 128"/>
                    <a:gd name="T64" fmla="*/ 322 w 325"/>
                    <a:gd name="T65" fmla="*/ 19 h 128"/>
                    <a:gd name="T66" fmla="*/ 319 w 325"/>
                    <a:gd name="T67" fmla="*/ 14 h 128"/>
                    <a:gd name="T68" fmla="*/ 295 w 325"/>
                    <a:gd name="T69" fmla="*/ 11 h 128"/>
                    <a:gd name="T70" fmla="*/ 267 w 325"/>
                    <a:gd name="T71" fmla="*/ 12 h 128"/>
                    <a:gd name="T72" fmla="*/ 238 w 325"/>
                    <a:gd name="T73" fmla="*/ 15 h 128"/>
                    <a:gd name="T74" fmla="*/ 233 w 325"/>
                    <a:gd name="T75" fmla="*/ 15 h 128"/>
                    <a:gd name="T76" fmla="*/ 228 w 325"/>
                    <a:gd name="T77" fmla="*/ 14 h 128"/>
                    <a:gd name="T78" fmla="*/ 216 w 325"/>
                    <a:gd name="T79" fmla="*/ 10 h 128"/>
                    <a:gd name="T80" fmla="*/ 193 w 325"/>
                    <a:gd name="T81" fmla="*/ 3 h 128"/>
                    <a:gd name="T82" fmla="*/ 168 w 325"/>
                    <a:gd name="T83" fmla="*/ 0 h 128"/>
                    <a:gd name="T84" fmla="*/ 143 w 325"/>
                    <a:gd name="T85" fmla="*/ 10 h 128"/>
                    <a:gd name="T86" fmla="*/ 117 w 325"/>
                    <a:gd name="T87" fmla="*/ 26 h 128"/>
                    <a:gd name="T88" fmla="*/ 90 w 325"/>
                    <a:gd name="T89" fmla="*/ 39 h 128"/>
                    <a:gd name="T90" fmla="*/ 79 w 325"/>
                    <a:gd name="T91" fmla="*/ 42 h 128"/>
                    <a:gd name="T92" fmla="*/ 68 w 325"/>
                    <a:gd name="T93" fmla="*/ 44 h 128"/>
                    <a:gd name="T94" fmla="*/ 56 w 325"/>
                    <a:gd name="T95" fmla="*/ 48 h 128"/>
                    <a:gd name="T96" fmla="*/ 44 w 325"/>
                    <a:gd name="T97" fmla="*/ 55 h 128"/>
                    <a:gd name="T98" fmla="*/ 36 w 325"/>
                    <a:gd name="T99" fmla="*/ 64 h 128"/>
                    <a:gd name="T100" fmla="*/ 29 w 325"/>
                    <a:gd name="T101" fmla="*/ 83 h 128"/>
                    <a:gd name="T102" fmla="*/ 19 w 325"/>
                    <a:gd name="T103" fmla="*/ 108 h 128"/>
                    <a:gd name="T104" fmla="*/ 1 w 325"/>
                    <a:gd name="T105" fmla="*/ 123 h 128"/>
                    <a:gd name="T106" fmla="*/ 0 w 325"/>
                    <a:gd name="T107" fmla="*/ 126 h 128"/>
                    <a:gd name="T108" fmla="*/ 3 w 325"/>
                    <a:gd name="T109" fmla="*/ 127 h 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5"/>
                    <a:gd name="T166" fmla="*/ 0 h 128"/>
                    <a:gd name="T167" fmla="*/ 325 w 325"/>
                    <a:gd name="T168" fmla="*/ 128 h 12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5" h="128">
                      <a:moveTo>
                        <a:pt x="3" y="127"/>
                      </a:moveTo>
                      <a:lnTo>
                        <a:pt x="11" y="122"/>
                      </a:lnTo>
                      <a:lnTo>
                        <a:pt x="17" y="117"/>
                      </a:lnTo>
                      <a:lnTo>
                        <a:pt x="22" y="109"/>
                      </a:lnTo>
                      <a:lnTo>
                        <a:pt x="26" y="102"/>
                      </a:lnTo>
                      <a:lnTo>
                        <a:pt x="30" y="94"/>
                      </a:lnTo>
                      <a:lnTo>
                        <a:pt x="32" y="85"/>
                      </a:lnTo>
                      <a:lnTo>
                        <a:pt x="35" y="77"/>
                      </a:lnTo>
                      <a:lnTo>
                        <a:pt x="38" y="69"/>
                      </a:lnTo>
                      <a:lnTo>
                        <a:pt x="43" y="62"/>
                      </a:lnTo>
                      <a:lnTo>
                        <a:pt x="49" y="57"/>
                      </a:lnTo>
                      <a:lnTo>
                        <a:pt x="55" y="53"/>
                      </a:lnTo>
                      <a:lnTo>
                        <a:pt x="63" y="50"/>
                      </a:lnTo>
                      <a:lnTo>
                        <a:pt x="72" y="47"/>
                      </a:lnTo>
                      <a:lnTo>
                        <a:pt x="81" y="45"/>
                      </a:lnTo>
                      <a:lnTo>
                        <a:pt x="88" y="44"/>
                      </a:lnTo>
                      <a:lnTo>
                        <a:pt x="97" y="41"/>
                      </a:lnTo>
                      <a:lnTo>
                        <a:pt x="106" y="37"/>
                      </a:lnTo>
                      <a:lnTo>
                        <a:pt x="114" y="34"/>
                      </a:lnTo>
                      <a:lnTo>
                        <a:pt x="123" y="31"/>
                      </a:lnTo>
                      <a:lnTo>
                        <a:pt x="132" y="28"/>
                      </a:lnTo>
                      <a:lnTo>
                        <a:pt x="141" y="24"/>
                      </a:lnTo>
                      <a:lnTo>
                        <a:pt x="149" y="20"/>
                      </a:lnTo>
                      <a:lnTo>
                        <a:pt x="158" y="17"/>
                      </a:lnTo>
                      <a:lnTo>
                        <a:pt x="167" y="13"/>
                      </a:lnTo>
                      <a:lnTo>
                        <a:pt x="174" y="12"/>
                      </a:lnTo>
                      <a:lnTo>
                        <a:pt x="178" y="12"/>
                      </a:lnTo>
                      <a:lnTo>
                        <a:pt x="181" y="11"/>
                      </a:lnTo>
                      <a:lnTo>
                        <a:pt x="185" y="10"/>
                      </a:lnTo>
                      <a:lnTo>
                        <a:pt x="187" y="10"/>
                      </a:lnTo>
                      <a:lnTo>
                        <a:pt x="191" y="11"/>
                      </a:lnTo>
                      <a:lnTo>
                        <a:pt x="196" y="12"/>
                      </a:lnTo>
                      <a:lnTo>
                        <a:pt x="202" y="15"/>
                      </a:lnTo>
                      <a:lnTo>
                        <a:pt x="205" y="16"/>
                      </a:lnTo>
                      <a:lnTo>
                        <a:pt x="209" y="17"/>
                      </a:lnTo>
                      <a:lnTo>
                        <a:pt x="213" y="18"/>
                      </a:lnTo>
                      <a:lnTo>
                        <a:pt x="219" y="18"/>
                      </a:lnTo>
                      <a:lnTo>
                        <a:pt x="225" y="19"/>
                      </a:lnTo>
                      <a:lnTo>
                        <a:pt x="230" y="19"/>
                      </a:lnTo>
                      <a:lnTo>
                        <a:pt x="235" y="19"/>
                      </a:lnTo>
                      <a:lnTo>
                        <a:pt x="238" y="19"/>
                      </a:lnTo>
                      <a:lnTo>
                        <a:pt x="247" y="19"/>
                      </a:lnTo>
                      <a:lnTo>
                        <a:pt x="256" y="18"/>
                      </a:lnTo>
                      <a:lnTo>
                        <a:pt x="266" y="16"/>
                      </a:lnTo>
                      <a:lnTo>
                        <a:pt x="275" y="16"/>
                      </a:lnTo>
                      <a:lnTo>
                        <a:pt x="285" y="15"/>
                      </a:lnTo>
                      <a:lnTo>
                        <a:pt x="294" y="15"/>
                      </a:lnTo>
                      <a:lnTo>
                        <a:pt x="304" y="15"/>
                      </a:lnTo>
                      <a:lnTo>
                        <a:pt x="313" y="17"/>
                      </a:lnTo>
                      <a:lnTo>
                        <a:pt x="318" y="18"/>
                      </a:lnTo>
                      <a:lnTo>
                        <a:pt x="316" y="17"/>
                      </a:lnTo>
                      <a:lnTo>
                        <a:pt x="317" y="19"/>
                      </a:lnTo>
                      <a:lnTo>
                        <a:pt x="318" y="19"/>
                      </a:lnTo>
                      <a:lnTo>
                        <a:pt x="318" y="20"/>
                      </a:lnTo>
                      <a:lnTo>
                        <a:pt x="318" y="21"/>
                      </a:lnTo>
                      <a:lnTo>
                        <a:pt x="319" y="21"/>
                      </a:lnTo>
                      <a:lnTo>
                        <a:pt x="319" y="22"/>
                      </a:lnTo>
                      <a:lnTo>
                        <a:pt x="320" y="23"/>
                      </a:lnTo>
                      <a:lnTo>
                        <a:pt x="319" y="29"/>
                      </a:lnTo>
                      <a:lnTo>
                        <a:pt x="319" y="28"/>
                      </a:lnTo>
                      <a:lnTo>
                        <a:pt x="316" y="30"/>
                      </a:lnTo>
                      <a:lnTo>
                        <a:pt x="316" y="31"/>
                      </a:lnTo>
                      <a:lnTo>
                        <a:pt x="315" y="31"/>
                      </a:lnTo>
                      <a:lnTo>
                        <a:pt x="315" y="32"/>
                      </a:lnTo>
                      <a:lnTo>
                        <a:pt x="314" y="32"/>
                      </a:lnTo>
                      <a:lnTo>
                        <a:pt x="313" y="32"/>
                      </a:lnTo>
                      <a:lnTo>
                        <a:pt x="312" y="32"/>
                      </a:lnTo>
                      <a:lnTo>
                        <a:pt x="310" y="33"/>
                      </a:lnTo>
                      <a:lnTo>
                        <a:pt x="308" y="34"/>
                      </a:lnTo>
                      <a:lnTo>
                        <a:pt x="304" y="34"/>
                      </a:lnTo>
                      <a:lnTo>
                        <a:pt x="301" y="34"/>
                      </a:lnTo>
                      <a:lnTo>
                        <a:pt x="298" y="34"/>
                      </a:lnTo>
                      <a:lnTo>
                        <a:pt x="295" y="35"/>
                      </a:lnTo>
                      <a:lnTo>
                        <a:pt x="293" y="36"/>
                      </a:lnTo>
                      <a:lnTo>
                        <a:pt x="290" y="39"/>
                      </a:lnTo>
                      <a:lnTo>
                        <a:pt x="290" y="40"/>
                      </a:lnTo>
                      <a:lnTo>
                        <a:pt x="290" y="41"/>
                      </a:lnTo>
                      <a:lnTo>
                        <a:pt x="290" y="42"/>
                      </a:lnTo>
                      <a:lnTo>
                        <a:pt x="291" y="42"/>
                      </a:lnTo>
                      <a:lnTo>
                        <a:pt x="292" y="42"/>
                      </a:lnTo>
                      <a:lnTo>
                        <a:pt x="293" y="42"/>
                      </a:lnTo>
                      <a:lnTo>
                        <a:pt x="296" y="40"/>
                      </a:lnTo>
                      <a:lnTo>
                        <a:pt x="298" y="39"/>
                      </a:lnTo>
                      <a:lnTo>
                        <a:pt x="301" y="38"/>
                      </a:lnTo>
                      <a:lnTo>
                        <a:pt x="304" y="38"/>
                      </a:lnTo>
                      <a:lnTo>
                        <a:pt x="307" y="38"/>
                      </a:lnTo>
                      <a:lnTo>
                        <a:pt x="309" y="38"/>
                      </a:lnTo>
                      <a:lnTo>
                        <a:pt x="312" y="37"/>
                      </a:lnTo>
                      <a:lnTo>
                        <a:pt x="315" y="36"/>
                      </a:lnTo>
                      <a:lnTo>
                        <a:pt x="322" y="31"/>
                      </a:lnTo>
                      <a:lnTo>
                        <a:pt x="322" y="30"/>
                      </a:lnTo>
                      <a:lnTo>
                        <a:pt x="323" y="30"/>
                      </a:lnTo>
                      <a:lnTo>
                        <a:pt x="324" y="24"/>
                      </a:lnTo>
                      <a:lnTo>
                        <a:pt x="323" y="23"/>
                      </a:lnTo>
                      <a:lnTo>
                        <a:pt x="323" y="22"/>
                      </a:lnTo>
                      <a:lnTo>
                        <a:pt x="323" y="21"/>
                      </a:lnTo>
                      <a:lnTo>
                        <a:pt x="322" y="20"/>
                      </a:lnTo>
                      <a:lnTo>
                        <a:pt x="322" y="19"/>
                      </a:lnTo>
                      <a:lnTo>
                        <a:pt x="320" y="15"/>
                      </a:lnTo>
                      <a:lnTo>
                        <a:pt x="320" y="14"/>
                      </a:lnTo>
                      <a:lnTo>
                        <a:pt x="319" y="14"/>
                      </a:lnTo>
                      <a:lnTo>
                        <a:pt x="313" y="12"/>
                      </a:lnTo>
                      <a:lnTo>
                        <a:pt x="305" y="11"/>
                      </a:lnTo>
                      <a:lnTo>
                        <a:pt x="295" y="11"/>
                      </a:lnTo>
                      <a:lnTo>
                        <a:pt x="285" y="11"/>
                      </a:lnTo>
                      <a:lnTo>
                        <a:pt x="275" y="11"/>
                      </a:lnTo>
                      <a:lnTo>
                        <a:pt x="267" y="12"/>
                      </a:lnTo>
                      <a:lnTo>
                        <a:pt x="257" y="13"/>
                      </a:lnTo>
                      <a:lnTo>
                        <a:pt x="247" y="14"/>
                      </a:lnTo>
                      <a:lnTo>
                        <a:pt x="238" y="15"/>
                      </a:lnTo>
                      <a:lnTo>
                        <a:pt x="236" y="15"/>
                      </a:lnTo>
                      <a:lnTo>
                        <a:pt x="234" y="15"/>
                      </a:lnTo>
                      <a:lnTo>
                        <a:pt x="233" y="15"/>
                      </a:lnTo>
                      <a:lnTo>
                        <a:pt x="231" y="15"/>
                      </a:lnTo>
                      <a:lnTo>
                        <a:pt x="229" y="14"/>
                      </a:lnTo>
                      <a:lnTo>
                        <a:pt x="228" y="14"/>
                      </a:lnTo>
                      <a:lnTo>
                        <a:pt x="226" y="13"/>
                      </a:lnTo>
                      <a:lnTo>
                        <a:pt x="224" y="13"/>
                      </a:lnTo>
                      <a:lnTo>
                        <a:pt x="216" y="10"/>
                      </a:lnTo>
                      <a:lnTo>
                        <a:pt x="209" y="7"/>
                      </a:lnTo>
                      <a:lnTo>
                        <a:pt x="201" y="5"/>
                      </a:lnTo>
                      <a:lnTo>
                        <a:pt x="193" y="3"/>
                      </a:lnTo>
                      <a:lnTo>
                        <a:pt x="184" y="1"/>
                      </a:lnTo>
                      <a:lnTo>
                        <a:pt x="177" y="0"/>
                      </a:lnTo>
                      <a:lnTo>
                        <a:pt x="168" y="0"/>
                      </a:lnTo>
                      <a:lnTo>
                        <a:pt x="160" y="0"/>
                      </a:lnTo>
                      <a:lnTo>
                        <a:pt x="151" y="5"/>
                      </a:lnTo>
                      <a:lnTo>
                        <a:pt x="143" y="10"/>
                      </a:lnTo>
                      <a:lnTo>
                        <a:pt x="134" y="15"/>
                      </a:lnTo>
                      <a:lnTo>
                        <a:pt x="126" y="20"/>
                      </a:lnTo>
                      <a:lnTo>
                        <a:pt x="117" y="26"/>
                      </a:lnTo>
                      <a:lnTo>
                        <a:pt x="109" y="31"/>
                      </a:lnTo>
                      <a:lnTo>
                        <a:pt x="100" y="35"/>
                      </a:lnTo>
                      <a:lnTo>
                        <a:pt x="90" y="39"/>
                      </a:lnTo>
                      <a:lnTo>
                        <a:pt x="86" y="40"/>
                      </a:lnTo>
                      <a:lnTo>
                        <a:pt x="82" y="41"/>
                      </a:lnTo>
                      <a:lnTo>
                        <a:pt x="79" y="42"/>
                      </a:lnTo>
                      <a:lnTo>
                        <a:pt x="75" y="43"/>
                      </a:lnTo>
                      <a:lnTo>
                        <a:pt x="71" y="44"/>
                      </a:lnTo>
                      <a:lnTo>
                        <a:pt x="68" y="44"/>
                      </a:lnTo>
                      <a:lnTo>
                        <a:pt x="64" y="45"/>
                      </a:lnTo>
                      <a:lnTo>
                        <a:pt x="60" y="46"/>
                      </a:lnTo>
                      <a:lnTo>
                        <a:pt x="56" y="48"/>
                      </a:lnTo>
                      <a:lnTo>
                        <a:pt x="51" y="50"/>
                      </a:lnTo>
                      <a:lnTo>
                        <a:pt x="48" y="52"/>
                      </a:lnTo>
                      <a:lnTo>
                        <a:pt x="44" y="55"/>
                      </a:lnTo>
                      <a:lnTo>
                        <a:pt x="41" y="57"/>
                      </a:lnTo>
                      <a:lnTo>
                        <a:pt x="38" y="60"/>
                      </a:lnTo>
                      <a:lnTo>
                        <a:pt x="36" y="64"/>
                      </a:lnTo>
                      <a:lnTo>
                        <a:pt x="34" y="68"/>
                      </a:lnTo>
                      <a:lnTo>
                        <a:pt x="31" y="76"/>
                      </a:lnTo>
                      <a:lnTo>
                        <a:pt x="29" y="83"/>
                      </a:lnTo>
                      <a:lnTo>
                        <a:pt x="26" y="92"/>
                      </a:lnTo>
                      <a:lnTo>
                        <a:pt x="23" y="100"/>
                      </a:lnTo>
                      <a:lnTo>
                        <a:pt x="19" y="108"/>
                      </a:lnTo>
                      <a:lnTo>
                        <a:pt x="15" y="114"/>
                      </a:lnTo>
                      <a:lnTo>
                        <a:pt x="9" y="119"/>
                      </a:lnTo>
                      <a:lnTo>
                        <a:pt x="1" y="123"/>
                      </a:lnTo>
                      <a:lnTo>
                        <a:pt x="0" y="124"/>
                      </a:lnTo>
                      <a:lnTo>
                        <a:pt x="0" y="125"/>
                      </a:lnTo>
                      <a:lnTo>
                        <a:pt x="0" y="126"/>
                      </a:lnTo>
                      <a:lnTo>
                        <a:pt x="1" y="127"/>
                      </a:lnTo>
                      <a:lnTo>
                        <a:pt x="2" y="127"/>
                      </a:lnTo>
                      <a:lnTo>
                        <a:pt x="3" y="127"/>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64" name="Freeform 297"/>
                <p:cNvSpPr>
                  <a:spLocks/>
                </p:cNvSpPr>
                <p:nvPr/>
              </p:nvSpPr>
              <p:spPr bwMode="auto">
                <a:xfrm>
                  <a:off x="692" y="2073"/>
                  <a:ext cx="13" cy="56"/>
                </a:xfrm>
                <a:custGeom>
                  <a:avLst/>
                  <a:gdLst>
                    <a:gd name="T0" fmla="*/ 0 w 13"/>
                    <a:gd name="T1" fmla="*/ 0 h 56"/>
                    <a:gd name="T2" fmla="*/ 0 w 13"/>
                    <a:gd name="T3" fmla="*/ 1 h 56"/>
                    <a:gd name="T4" fmla="*/ 1 w 13"/>
                    <a:gd name="T5" fmla="*/ 3 h 56"/>
                    <a:gd name="T6" fmla="*/ 2 w 13"/>
                    <a:gd name="T7" fmla="*/ 7 h 56"/>
                    <a:gd name="T8" fmla="*/ 4 w 13"/>
                    <a:gd name="T9" fmla="*/ 12 h 56"/>
                    <a:gd name="T10" fmla="*/ 6 w 13"/>
                    <a:gd name="T11" fmla="*/ 19 h 56"/>
                    <a:gd name="T12" fmla="*/ 8 w 13"/>
                    <a:gd name="T13" fmla="*/ 29 h 56"/>
                    <a:gd name="T14" fmla="*/ 10 w 13"/>
                    <a:gd name="T15" fmla="*/ 41 h 56"/>
                    <a:gd name="T16" fmla="*/ 12 w 13"/>
                    <a:gd name="T17" fmla="*/ 55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6"/>
                    <a:gd name="T29" fmla="*/ 13 w 13"/>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6">
                      <a:moveTo>
                        <a:pt x="0" y="0"/>
                      </a:moveTo>
                      <a:lnTo>
                        <a:pt x="0" y="1"/>
                      </a:lnTo>
                      <a:lnTo>
                        <a:pt x="1" y="3"/>
                      </a:lnTo>
                      <a:lnTo>
                        <a:pt x="2" y="7"/>
                      </a:lnTo>
                      <a:lnTo>
                        <a:pt x="4" y="12"/>
                      </a:lnTo>
                      <a:lnTo>
                        <a:pt x="6" y="19"/>
                      </a:lnTo>
                      <a:lnTo>
                        <a:pt x="8" y="29"/>
                      </a:lnTo>
                      <a:lnTo>
                        <a:pt x="10" y="41"/>
                      </a:lnTo>
                      <a:lnTo>
                        <a:pt x="12" y="55"/>
                      </a:lnTo>
                    </a:path>
                  </a:pathLst>
                </a:custGeom>
                <a:noFill/>
                <a:ln w="12700" cap="rnd">
                  <a:solidFill>
                    <a:srgbClr val="063DE8"/>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65" name="Line 298"/>
                <p:cNvSpPr>
                  <a:spLocks noChangeShapeType="1"/>
                </p:cNvSpPr>
                <p:nvPr/>
              </p:nvSpPr>
              <p:spPr bwMode="auto">
                <a:xfrm flipH="1">
                  <a:off x="688" y="2072"/>
                  <a:ext cx="8"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139566" name="Line 299"/>
                <p:cNvSpPr>
                  <a:spLocks noChangeShapeType="1"/>
                </p:cNvSpPr>
                <p:nvPr/>
              </p:nvSpPr>
              <p:spPr bwMode="auto">
                <a:xfrm flipV="1">
                  <a:off x="700" y="2128"/>
                  <a:ext cx="8"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139567" name="Freeform 300"/>
                <p:cNvSpPr>
                  <a:spLocks/>
                </p:cNvSpPr>
                <p:nvPr/>
              </p:nvSpPr>
              <p:spPr bwMode="auto">
                <a:xfrm>
                  <a:off x="699" y="2128"/>
                  <a:ext cx="8" cy="64"/>
                </a:xfrm>
                <a:custGeom>
                  <a:avLst/>
                  <a:gdLst>
                    <a:gd name="T0" fmla="*/ 5 w 8"/>
                    <a:gd name="T1" fmla="*/ 0 h 64"/>
                    <a:gd name="T2" fmla="*/ 7 w 8"/>
                    <a:gd name="T3" fmla="*/ 15 h 64"/>
                    <a:gd name="T4" fmla="*/ 7 w 8"/>
                    <a:gd name="T5" fmla="*/ 28 h 64"/>
                    <a:gd name="T6" fmla="*/ 6 w 8"/>
                    <a:gd name="T7" fmla="*/ 39 h 64"/>
                    <a:gd name="T8" fmla="*/ 5 w 8"/>
                    <a:gd name="T9" fmla="*/ 47 h 64"/>
                    <a:gd name="T10" fmla="*/ 3 w 8"/>
                    <a:gd name="T11" fmla="*/ 54 h 64"/>
                    <a:gd name="T12" fmla="*/ 1 w 8"/>
                    <a:gd name="T13" fmla="*/ 59 h 64"/>
                    <a:gd name="T14" fmla="*/ 0 w 8"/>
                    <a:gd name="T15" fmla="*/ 62 h 64"/>
                    <a:gd name="T16" fmla="*/ 0 w 8"/>
                    <a:gd name="T17" fmla="*/ 63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64"/>
                    <a:gd name="T29" fmla="*/ 8 w 8"/>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64">
                      <a:moveTo>
                        <a:pt x="5" y="0"/>
                      </a:moveTo>
                      <a:lnTo>
                        <a:pt x="7" y="15"/>
                      </a:lnTo>
                      <a:lnTo>
                        <a:pt x="7" y="28"/>
                      </a:lnTo>
                      <a:lnTo>
                        <a:pt x="6" y="39"/>
                      </a:lnTo>
                      <a:lnTo>
                        <a:pt x="5" y="47"/>
                      </a:lnTo>
                      <a:lnTo>
                        <a:pt x="3" y="54"/>
                      </a:lnTo>
                      <a:lnTo>
                        <a:pt x="1" y="59"/>
                      </a:lnTo>
                      <a:lnTo>
                        <a:pt x="0" y="62"/>
                      </a:lnTo>
                      <a:lnTo>
                        <a:pt x="0" y="63"/>
                      </a:lnTo>
                    </a:path>
                  </a:pathLst>
                </a:custGeom>
                <a:noFill/>
                <a:ln w="12700" cap="rnd">
                  <a:solidFill>
                    <a:srgbClr val="063DE8"/>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68" name="Line 301"/>
                <p:cNvSpPr>
                  <a:spLocks noChangeShapeType="1"/>
                </p:cNvSpPr>
                <p:nvPr/>
              </p:nvSpPr>
              <p:spPr bwMode="auto">
                <a:xfrm flipH="1">
                  <a:off x="700" y="2128"/>
                  <a:ext cx="8"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139569" name="Line 302"/>
                <p:cNvSpPr>
                  <a:spLocks noChangeShapeType="1"/>
                </p:cNvSpPr>
                <p:nvPr/>
              </p:nvSpPr>
              <p:spPr bwMode="auto">
                <a:xfrm>
                  <a:off x="695" y="2189"/>
                  <a:ext cx="8" cy="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139570" name="Freeform 303"/>
                <p:cNvSpPr>
                  <a:spLocks/>
                </p:cNvSpPr>
                <p:nvPr/>
              </p:nvSpPr>
              <p:spPr bwMode="auto">
                <a:xfrm>
                  <a:off x="703" y="2072"/>
                  <a:ext cx="11" cy="63"/>
                </a:xfrm>
                <a:custGeom>
                  <a:avLst/>
                  <a:gdLst>
                    <a:gd name="T0" fmla="*/ 0 w 11"/>
                    <a:gd name="T1" fmla="*/ 0 h 63"/>
                    <a:gd name="T2" fmla="*/ 0 w 11"/>
                    <a:gd name="T3" fmla="*/ 1 h 63"/>
                    <a:gd name="T4" fmla="*/ 1 w 11"/>
                    <a:gd name="T5" fmla="*/ 4 h 63"/>
                    <a:gd name="T6" fmla="*/ 2 w 11"/>
                    <a:gd name="T7" fmla="*/ 8 h 63"/>
                    <a:gd name="T8" fmla="*/ 3 w 11"/>
                    <a:gd name="T9" fmla="*/ 15 h 63"/>
                    <a:gd name="T10" fmla="*/ 5 w 11"/>
                    <a:gd name="T11" fmla="*/ 24 h 63"/>
                    <a:gd name="T12" fmla="*/ 6 w 11"/>
                    <a:gd name="T13" fmla="*/ 35 h 63"/>
                    <a:gd name="T14" fmla="*/ 8 w 11"/>
                    <a:gd name="T15" fmla="*/ 47 h 63"/>
                    <a:gd name="T16" fmla="*/ 10 w 11"/>
                    <a:gd name="T17" fmla="*/ 62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63"/>
                    <a:gd name="T29" fmla="*/ 11 w 11"/>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63">
                      <a:moveTo>
                        <a:pt x="0" y="0"/>
                      </a:moveTo>
                      <a:lnTo>
                        <a:pt x="0" y="1"/>
                      </a:lnTo>
                      <a:lnTo>
                        <a:pt x="1" y="4"/>
                      </a:lnTo>
                      <a:lnTo>
                        <a:pt x="2" y="8"/>
                      </a:lnTo>
                      <a:lnTo>
                        <a:pt x="3" y="15"/>
                      </a:lnTo>
                      <a:lnTo>
                        <a:pt x="5" y="24"/>
                      </a:lnTo>
                      <a:lnTo>
                        <a:pt x="6" y="35"/>
                      </a:lnTo>
                      <a:lnTo>
                        <a:pt x="8" y="47"/>
                      </a:lnTo>
                      <a:lnTo>
                        <a:pt x="10" y="62"/>
                      </a:lnTo>
                    </a:path>
                  </a:pathLst>
                </a:custGeom>
                <a:noFill/>
                <a:ln w="12700" cap="rnd">
                  <a:solidFill>
                    <a:srgbClr val="063DE8"/>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71" name="Line 304"/>
                <p:cNvSpPr>
                  <a:spLocks noChangeShapeType="1"/>
                </p:cNvSpPr>
                <p:nvPr/>
              </p:nvSpPr>
              <p:spPr bwMode="auto">
                <a:xfrm flipH="1">
                  <a:off x="699" y="2071"/>
                  <a:ext cx="8"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139572" name="Line 305"/>
                <p:cNvSpPr>
                  <a:spLocks noChangeShapeType="1"/>
                </p:cNvSpPr>
                <p:nvPr/>
              </p:nvSpPr>
              <p:spPr bwMode="auto">
                <a:xfrm flipV="1">
                  <a:off x="709" y="2134"/>
                  <a:ext cx="8"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139573" name="Freeform 306"/>
                <p:cNvSpPr>
                  <a:spLocks/>
                </p:cNvSpPr>
                <p:nvPr/>
              </p:nvSpPr>
              <p:spPr bwMode="auto">
                <a:xfrm>
                  <a:off x="710" y="2134"/>
                  <a:ext cx="6" cy="59"/>
                </a:xfrm>
                <a:custGeom>
                  <a:avLst/>
                  <a:gdLst>
                    <a:gd name="T0" fmla="*/ 3 w 6"/>
                    <a:gd name="T1" fmla="*/ 0 h 59"/>
                    <a:gd name="T2" fmla="*/ 5 w 6"/>
                    <a:gd name="T3" fmla="*/ 15 h 59"/>
                    <a:gd name="T4" fmla="*/ 5 w 6"/>
                    <a:gd name="T5" fmla="*/ 27 h 59"/>
                    <a:gd name="T6" fmla="*/ 5 w 6"/>
                    <a:gd name="T7" fmla="*/ 37 h 59"/>
                    <a:gd name="T8" fmla="*/ 4 w 6"/>
                    <a:gd name="T9" fmla="*/ 45 h 59"/>
                    <a:gd name="T10" fmla="*/ 2 w 6"/>
                    <a:gd name="T11" fmla="*/ 51 h 59"/>
                    <a:gd name="T12" fmla="*/ 1 w 6"/>
                    <a:gd name="T13" fmla="*/ 55 h 59"/>
                    <a:gd name="T14" fmla="*/ 0 w 6"/>
                    <a:gd name="T15" fmla="*/ 57 h 59"/>
                    <a:gd name="T16" fmla="*/ 0 w 6"/>
                    <a:gd name="T17" fmla="*/ 58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9"/>
                    <a:gd name="T29" fmla="*/ 6 w 6"/>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9">
                      <a:moveTo>
                        <a:pt x="3" y="0"/>
                      </a:moveTo>
                      <a:lnTo>
                        <a:pt x="5" y="15"/>
                      </a:lnTo>
                      <a:lnTo>
                        <a:pt x="5" y="27"/>
                      </a:lnTo>
                      <a:lnTo>
                        <a:pt x="5" y="37"/>
                      </a:lnTo>
                      <a:lnTo>
                        <a:pt x="4" y="45"/>
                      </a:lnTo>
                      <a:lnTo>
                        <a:pt x="2" y="51"/>
                      </a:lnTo>
                      <a:lnTo>
                        <a:pt x="1" y="55"/>
                      </a:lnTo>
                      <a:lnTo>
                        <a:pt x="0" y="57"/>
                      </a:lnTo>
                      <a:lnTo>
                        <a:pt x="0" y="58"/>
                      </a:lnTo>
                    </a:path>
                  </a:pathLst>
                </a:custGeom>
                <a:noFill/>
                <a:ln w="12700" cap="rnd">
                  <a:solidFill>
                    <a:srgbClr val="063DE8"/>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74" name="Line 307"/>
                <p:cNvSpPr>
                  <a:spLocks noChangeShapeType="1"/>
                </p:cNvSpPr>
                <p:nvPr/>
              </p:nvSpPr>
              <p:spPr bwMode="auto">
                <a:xfrm flipH="1">
                  <a:off x="709" y="2134"/>
                  <a:ext cx="8"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139575" name="Line 308"/>
                <p:cNvSpPr>
                  <a:spLocks noChangeShapeType="1"/>
                </p:cNvSpPr>
                <p:nvPr/>
              </p:nvSpPr>
              <p:spPr bwMode="auto">
                <a:xfrm>
                  <a:off x="706" y="2190"/>
                  <a:ext cx="8" cy="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139576" name="Freeform 309"/>
                <p:cNvSpPr>
                  <a:spLocks/>
                </p:cNvSpPr>
                <p:nvPr/>
              </p:nvSpPr>
              <p:spPr bwMode="auto">
                <a:xfrm>
                  <a:off x="685" y="2072"/>
                  <a:ext cx="12" cy="60"/>
                </a:xfrm>
                <a:custGeom>
                  <a:avLst/>
                  <a:gdLst>
                    <a:gd name="T0" fmla="*/ 0 w 12"/>
                    <a:gd name="T1" fmla="*/ 0 h 60"/>
                    <a:gd name="T2" fmla="*/ 0 w 12"/>
                    <a:gd name="T3" fmla="*/ 1 h 60"/>
                    <a:gd name="T4" fmla="*/ 1 w 12"/>
                    <a:gd name="T5" fmla="*/ 3 h 60"/>
                    <a:gd name="T6" fmla="*/ 2 w 12"/>
                    <a:gd name="T7" fmla="*/ 8 h 60"/>
                    <a:gd name="T8" fmla="*/ 4 w 12"/>
                    <a:gd name="T9" fmla="*/ 14 h 60"/>
                    <a:gd name="T10" fmla="*/ 5 w 12"/>
                    <a:gd name="T11" fmla="*/ 22 h 60"/>
                    <a:gd name="T12" fmla="*/ 7 w 12"/>
                    <a:gd name="T13" fmla="*/ 32 h 60"/>
                    <a:gd name="T14" fmla="*/ 9 w 12"/>
                    <a:gd name="T15" fmla="*/ 44 h 60"/>
                    <a:gd name="T16" fmla="*/ 11 w 12"/>
                    <a:gd name="T17" fmla="*/ 59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0"/>
                    <a:gd name="T29" fmla="*/ 12 w 12"/>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0">
                      <a:moveTo>
                        <a:pt x="0" y="0"/>
                      </a:moveTo>
                      <a:lnTo>
                        <a:pt x="0" y="1"/>
                      </a:lnTo>
                      <a:lnTo>
                        <a:pt x="1" y="3"/>
                      </a:lnTo>
                      <a:lnTo>
                        <a:pt x="2" y="8"/>
                      </a:lnTo>
                      <a:lnTo>
                        <a:pt x="4" y="14"/>
                      </a:lnTo>
                      <a:lnTo>
                        <a:pt x="5" y="22"/>
                      </a:lnTo>
                      <a:lnTo>
                        <a:pt x="7" y="32"/>
                      </a:lnTo>
                      <a:lnTo>
                        <a:pt x="9" y="44"/>
                      </a:lnTo>
                      <a:lnTo>
                        <a:pt x="11" y="59"/>
                      </a:lnTo>
                    </a:path>
                  </a:pathLst>
                </a:custGeom>
                <a:noFill/>
                <a:ln w="12700" cap="rnd">
                  <a:solidFill>
                    <a:srgbClr val="063DE8"/>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77" name="Line 310"/>
                <p:cNvSpPr>
                  <a:spLocks noChangeShapeType="1"/>
                </p:cNvSpPr>
                <p:nvPr/>
              </p:nvSpPr>
              <p:spPr bwMode="auto">
                <a:xfrm flipH="1">
                  <a:off x="681" y="2071"/>
                  <a:ext cx="8"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139578" name="Line 311"/>
                <p:cNvSpPr>
                  <a:spLocks noChangeShapeType="1"/>
                </p:cNvSpPr>
                <p:nvPr/>
              </p:nvSpPr>
              <p:spPr bwMode="auto">
                <a:xfrm flipV="1">
                  <a:off x="692" y="2131"/>
                  <a:ext cx="8"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139579" name="Freeform 312"/>
                <p:cNvSpPr>
                  <a:spLocks/>
                </p:cNvSpPr>
                <p:nvPr/>
              </p:nvSpPr>
              <p:spPr bwMode="auto">
                <a:xfrm>
                  <a:off x="688" y="2131"/>
                  <a:ext cx="10" cy="72"/>
                </a:xfrm>
                <a:custGeom>
                  <a:avLst/>
                  <a:gdLst>
                    <a:gd name="T0" fmla="*/ 8 w 10"/>
                    <a:gd name="T1" fmla="*/ 0 h 72"/>
                    <a:gd name="T2" fmla="*/ 9 w 10"/>
                    <a:gd name="T3" fmla="*/ 12 h 72"/>
                    <a:gd name="T4" fmla="*/ 8 w 10"/>
                    <a:gd name="T5" fmla="*/ 24 h 72"/>
                    <a:gd name="T6" fmla="*/ 7 w 10"/>
                    <a:gd name="T7" fmla="*/ 36 h 72"/>
                    <a:gd name="T8" fmla="*/ 5 w 10"/>
                    <a:gd name="T9" fmla="*/ 47 h 72"/>
                    <a:gd name="T10" fmla="*/ 4 w 10"/>
                    <a:gd name="T11" fmla="*/ 56 h 72"/>
                    <a:gd name="T12" fmla="*/ 2 w 10"/>
                    <a:gd name="T13" fmla="*/ 64 h 72"/>
                    <a:gd name="T14" fmla="*/ 0 w 10"/>
                    <a:gd name="T15" fmla="*/ 69 h 72"/>
                    <a:gd name="T16" fmla="*/ 0 w 10"/>
                    <a:gd name="T17" fmla="*/ 71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72"/>
                    <a:gd name="T29" fmla="*/ 10 w 10"/>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72">
                      <a:moveTo>
                        <a:pt x="8" y="0"/>
                      </a:moveTo>
                      <a:lnTo>
                        <a:pt x="9" y="12"/>
                      </a:lnTo>
                      <a:lnTo>
                        <a:pt x="8" y="24"/>
                      </a:lnTo>
                      <a:lnTo>
                        <a:pt x="7" y="36"/>
                      </a:lnTo>
                      <a:lnTo>
                        <a:pt x="5" y="47"/>
                      </a:lnTo>
                      <a:lnTo>
                        <a:pt x="4" y="56"/>
                      </a:lnTo>
                      <a:lnTo>
                        <a:pt x="2" y="64"/>
                      </a:lnTo>
                      <a:lnTo>
                        <a:pt x="0" y="69"/>
                      </a:lnTo>
                      <a:lnTo>
                        <a:pt x="0" y="71"/>
                      </a:lnTo>
                    </a:path>
                  </a:pathLst>
                </a:custGeom>
                <a:noFill/>
                <a:ln w="12700" cap="rnd">
                  <a:solidFill>
                    <a:srgbClr val="063DE8"/>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80" name="Line 313"/>
                <p:cNvSpPr>
                  <a:spLocks noChangeShapeType="1"/>
                </p:cNvSpPr>
                <p:nvPr/>
              </p:nvSpPr>
              <p:spPr bwMode="auto">
                <a:xfrm flipH="1">
                  <a:off x="692" y="2131"/>
                  <a:ext cx="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139581" name="Line 314"/>
                <p:cNvSpPr>
                  <a:spLocks noChangeShapeType="1"/>
                </p:cNvSpPr>
                <p:nvPr/>
              </p:nvSpPr>
              <p:spPr bwMode="auto">
                <a:xfrm>
                  <a:off x="684" y="2201"/>
                  <a:ext cx="8"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139582" name="Freeform 315"/>
                <p:cNvSpPr>
                  <a:spLocks/>
                </p:cNvSpPr>
                <p:nvPr/>
              </p:nvSpPr>
              <p:spPr bwMode="auto">
                <a:xfrm>
                  <a:off x="717" y="2074"/>
                  <a:ext cx="13" cy="50"/>
                </a:xfrm>
                <a:custGeom>
                  <a:avLst/>
                  <a:gdLst>
                    <a:gd name="T0" fmla="*/ 0 w 13"/>
                    <a:gd name="T1" fmla="*/ 0 h 50"/>
                    <a:gd name="T2" fmla="*/ 1 w 13"/>
                    <a:gd name="T3" fmla="*/ 1 h 50"/>
                    <a:gd name="T4" fmla="*/ 2 w 13"/>
                    <a:gd name="T5" fmla="*/ 3 h 50"/>
                    <a:gd name="T6" fmla="*/ 3 w 13"/>
                    <a:gd name="T7" fmla="*/ 7 h 50"/>
                    <a:gd name="T8" fmla="*/ 5 w 13"/>
                    <a:gd name="T9" fmla="*/ 13 h 50"/>
                    <a:gd name="T10" fmla="*/ 7 w 13"/>
                    <a:gd name="T11" fmla="*/ 20 h 50"/>
                    <a:gd name="T12" fmla="*/ 9 w 13"/>
                    <a:gd name="T13" fmla="*/ 28 h 50"/>
                    <a:gd name="T14" fmla="*/ 11 w 13"/>
                    <a:gd name="T15" fmla="*/ 38 h 50"/>
                    <a:gd name="T16" fmla="*/ 12 w 13"/>
                    <a:gd name="T17" fmla="*/ 49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0"/>
                    <a:gd name="T29" fmla="*/ 13 w 13"/>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0">
                      <a:moveTo>
                        <a:pt x="0" y="0"/>
                      </a:moveTo>
                      <a:lnTo>
                        <a:pt x="1" y="1"/>
                      </a:lnTo>
                      <a:lnTo>
                        <a:pt x="2" y="3"/>
                      </a:lnTo>
                      <a:lnTo>
                        <a:pt x="3" y="7"/>
                      </a:lnTo>
                      <a:lnTo>
                        <a:pt x="5" y="13"/>
                      </a:lnTo>
                      <a:lnTo>
                        <a:pt x="7" y="20"/>
                      </a:lnTo>
                      <a:lnTo>
                        <a:pt x="9" y="28"/>
                      </a:lnTo>
                      <a:lnTo>
                        <a:pt x="11" y="38"/>
                      </a:lnTo>
                      <a:lnTo>
                        <a:pt x="12" y="49"/>
                      </a:lnTo>
                    </a:path>
                  </a:pathLst>
                </a:custGeom>
                <a:noFill/>
                <a:ln w="12700" cap="rnd">
                  <a:solidFill>
                    <a:srgbClr val="063DE8"/>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83" name="Line 316"/>
                <p:cNvSpPr>
                  <a:spLocks noChangeShapeType="1"/>
                </p:cNvSpPr>
                <p:nvPr/>
              </p:nvSpPr>
              <p:spPr bwMode="auto">
                <a:xfrm flipH="1">
                  <a:off x="714" y="2073"/>
                  <a:ext cx="7"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139584" name="Line 317"/>
                <p:cNvSpPr>
                  <a:spLocks noChangeShapeType="1"/>
                </p:cNvSpPr>
                <p:nvPr/>
              </p:nvSpPr>
              <p:spPr bwMode="auto">
                <a:xfrm flipV="1">
                  <a:off x="725" y="2122"/>
                  <a:ext cx="8"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139585" name="Freeform 318"/>
                <p:cNvSpPr>
                  <a:spLocks/>
                </p:cNvSpPr>
                <p:nvPr/>
              </p:nvSpPr>
              <p:spPr bwMode="auto">
                <a:xfrm>
                  <a:off x="729" y="2123"/>
                  <a:ext cx="31" cy="63"/>
                </a:xfrm>
                <a:custGeom>
                  <a:avLst/>
                  <a:gdLst>
                    <a:gd name="T0" fmla="*/ 0 w 31"/>
                    <a:gd name="T1" fmla="*/ 0 h 63"/>
                    <a:gd name="T2" fmla="*/ 2 w 31"/>
                    <a:gd name="T3" fmla="*/ 11 h 63"/>
                    <a:gd name="T4" fmla="*/ 6 w 31"/>
                    <a:gd name="T5" fmla="*/ 23 h 63"/>
                    <a:gd name="T6" fmla="*/ 11 w 31"/>
                    <a:gd name="T7" fmla="*/ 33 h 63"/>
                    <a:gd name="T8" fmla="*/ 16 w 31"/>
                    <a:gd name="T9" fmla="*/ 42 h 63"/>
                    <a:gd name="T10" fmla="*/ 21 w 31"/>
                    <a:gd name="T11" fmla="*/ 50 h 63"/>
                    <a:gd name="T12" fmla="*/ 26 w 31"/>
                    <a:gd name="T13" fmla="*/ 57 h 63"/>
                    <a:gd name="T14" fmla="*/ 29 w 31"/>
                    <a:gd name="T15" fmla="*/ 61 h 63"/>
                    <a:gd name="T16" fmla="*/ 30 w 31"/>
                    <a:gd name="T17" fmla="*/ 62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63"/>
                    <a:gd name="T29" fmla="*/ 31 w 31"/>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63">
                      <a:moveTo>
                        <a:pt x="0" y="0"/>
                      </a:moveTo>
                      <a:lnTo>
                        <a:pt x="2" y="11"/>
                      </a:lnTo>
                      <a:lnTo>
                        <a:pt x="6" y="23"/>
                      </a:lnTo>
                      <a:lnTo>
                        <a:pt x="11" y="33"/>
                      </a:lnTo>
                      <a:lnTo>
                        <a:pt x="16" y="42"/>
                      </a:lnTo>
                      <a:lnTo>
                        <a:pt x="21" y="50"/>
                      </a:lnTo>
                      <a:lnTo>
                        <a:pt x="26" y="57"/>
                      </a:lnTo>
                      <a:lnTo>
                        <a:pt x="29" y="61"/>
                      </a:lnTo>
                      <a:lnTo>
                        <a:pt x="30" y="62"/>
                      </a:lnTo>
                    </a:path>
                  </a:pathLst>
                </a:custGeom>
                <a:noFill/>
                <a:ln w="12700" cap="rnd">
                  <a:solidFill>
                    <a:srgbClr val="063DE8"/>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86" name="Line 319"/>
                <p:cNvSpPr>
                  <a:spLocks noChangeShapeType="1"/>
                </p:cNvSpPr>
                <p:nvPr/>
              </p:nvSpPr>
              <p:spPr bwMode="auto">
                <a:xfrm flipH="1">
                  <a:off x="725" y="2122"/>
                  <a:ext cx="8"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139587" name="Line 320"/>
                <p:cNvSpPr>
                  <a:spLocks noChangeShapeType="1"/>
                </p:cNvSpPr>
                <p:nvPr/>
              </p:nvSpPr>
              <p:spPr bwMode="auto">
                <a:xfrm flipV="1">
                  <a:off x="756" y="2182"/>
                  <a:ext cx="6"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139588" name="Freeform 321"/>
                <p:cNvSpPr>
                  <a:spLocks/>
                </p:cNvSpPr>
                <p:nvPr/>
              </p:nvSpPr>
              <p:spPr bwMode="auto">
                <a:xfrm>
                  <a:off x="717" y="2074"/>
                  <a:ext cx="7" cy="58"/>
                </a:xfrm>
                <a:custGeom>
                  <a:avLst/>
                  <a:gdLst>
                    <a:gd name="T0" fmla="*/ 0 w 7"/>
                    <a:gd name="T1" fmla="*/ 0 h 58"/>
                    <a:gd name="T2" fmla="*/ 1 w 7"/>
                    <a:gd name="T3" fmla="*/ 1 h 58"/>
                    <a:gd name="T4" fmla="*/ 1 w 7"/>
                    <a:gd name="T5" fmla="*/ 5 h 58"/>
                    <a:gd name="T6" fmla="*/ 1 w 7"/>
                    <a:gd name="T7" fmla="*/ 10 h 58"/>
                    <a:gd name="T8" fmla="*/ 2 w 7"/>
                    <a:gd name="T9" fmla="*/ 17 h 58"/>
                    <a:gd name="T10" fmla="*/ 3 w 7"/>
                    <a:gd name="T11" fmla="*/ 25 h 58"/>
                    <a:gd name="T12" fmla="*/ 4 w 7"/>
                    <a:gd name="T13" fmla="*/ 35 h 58"/>
                    <a:gd name="T14" fmla="*/ 5 w 7"/>
                    <a:gd name="T15" fmla="*/ 45 h 58"/>
                    <a:gd name="T16" fmla="*/ 6 w 7"/>
                    <a:gd name="T17" fmla="*/ 57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8"/>
                    <a:gd name="T29" fmla="*/ 7 w 7"/>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8">
                      <a:moveTo>
                        <a:pt x="0" y="0"/>
                      </a:moveTo>
                      <a:lnTo>
                        <a:pt x="1" y="1"/>
                      </a:lnTo>
                      <a:lnTo>
                        <a:pt x="1" y="5"/>
                      </a:lnTo>
                      <a:lnTo>
                        <a:pt x="1" y="10"/>
                      </a:lnTo>
                      <a:lnTo>
                        <a:pt x="2" y="17"/>
                      </a:lnTo>
                      <a:lnTo>
                        <a:pt x="3" y="25"/>
                      </a:lnTo>
                      <a:lnTo>
                        <a:pt x="4" y="35"/>
                      </a:lnTo>
                      <a:lnTo>
                        <a:pt x="5" y="45"/>
                      </a:lnTo>
                      <a:lnTo>
                        <a:pt x="6" y="57"/>
                      </a:lnTo>
                    </a:path>
                  </a:pathLst>
                </a:custGeom>
                <a:noFill/>
                <a:ln w="12700" cap="rnd">
                  <a:solidFill>
                    <a:srgbClr val="063DE8"/>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89" name="Line 322"/>
                <p:cNvSpPr>
                  <a:spLocks noChangeShapeType="1"/>
                </p:cNvSpPr>
                <p:nvPr/>
              </p:nvSpPr>
              <p:spPr bwMode="auto">
                <a:xfrm flipH="1">
                  <a:off x="713" y="2074"/>
                  <a:ext cx="9"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139590" name="Line 323"/>
                <p:cNvSpPr>
                  <a:spLocks noChangeShapeType="1"/>
                </p:cNvSpPr>
                <p:nvPr/>
              </p:nvSpPr>
              <p:spPr bwMode="auto">
                <a:xfrm flipV="1">
                  <a:off x="719" y="2130"/>
                  <a:ext cx="8"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139591" name="Freeform 324"/>
                <p:cNvSpPr>
                  <a:spLocks/>
                </p:cNvSpPr>
                <p:nvPr/>
              </p:nvSpPr>
              <p:spPr bwMode="auto">
                <a:xfrm>
                  <a:off x="723" y="2131"/>
                  <a:ext cx="21" cy="52"/>
                </a:xfrm>
                <a:custGeom>
                  <a:avLst/>
                  <a:gdLst>
                    <a:gd name="T0" fmla="*/ 0 w 21"/>
                    <a:gd name="T1" fmla="*/ 0 h 52"/>
                    <a:gd name="T2" fmla="*/ 1 w 21"/>
                    <a:gd name="T3" fmla="*/ 11 h 52"/>
                    <a:gd name="T4" fmla="*/ 4 w 21"/>
                    <a:gd name="T5" fmla="*/ 21 h 52"/>
                    <a:gd name="T6" fmla="*/ 7 w 21"/>
                    <a:gd name="T7" fmla="*/ 30 h 52"/>
                    <a:gd name="T8" fmla="*/ 11 w 21"/>
                    <a:gd name="T9" fmla="*/ 37 h 52"/>
                    <a:gd name="T10" fmla="*/ 14 w 21"/>
                    <a:gd name="T11" fmla="*/ 43 h 52"/>
                    <a:gd name="T12" fmla="*/ 17 w 21"/>
                    <a:gd name="T13" fmla="*/ 48 h 52"/>
                    <a:gd name="T14" fmla="*/ 19 w 21"/>
                    <a:gd name="T15" fmla="*/ 50 h 52"/>
                    <a:gd name="T16" fmla="*/ 20 w 21"/>
                    <a:gd name="T17" fmla="*/ 51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2"/>
                    <a:gd name="T29" fmla="*/ 21 w 21"/>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2">
                      <a:moveTo>
                        <a:pt x="0" y="0"/>
                      </a:moveTo>
                      <a:lnTo>
                        <a:pt x="1" y="11"/>
                      </a:lnTo>
                      <a:lnTo>
                        <a:pt x="4" y="21"/>
                      </a:lnTo>
                      <a:lnTo>
                        <a:pt x="7" y="30"/>
                      </a:lnTo>
                      <a:lnTo>
                        <a:pt x="11" y="37"/>
                      </a:lnTo>
                      <a:lnTo>
                        <a:pt x="14" y="43"/>
                      </a:lnTo>
                      <a:lnTo>
                        <a:pt x="17" y="48"/>
                      </a:lnTo>
                      <a:lnTo>
                        <a:pt x="19" y="50"/>
                      </a:lnTo>
                      <a:lnTo>
                        <a:pt x="20" y="51"/>
                      </a:lnTo>
                    </a:path>
                  </a:pathLst>
                </a:custGeom>
                <a:noFill/>
                <a:ln w="12700" cap="rnd">
                  <a:solidFill>
                    <a:srgbClr val="063DE8"/>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92" name="Line 325"/>
                <p:cNvSpPr>
                  <a:spLocks noChangeShapeType="1"/>
                </p:cNvSpPr>
                <p:nvPr/>
              </p:nvSpPr>
              <p:spPr bwMode="auto">
                <a:xfrm flipH="1">
                  <a:off x="719" y="2130"/>
                  <a:ext cx="8"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139593" name="Line 326"/>
                <p:cNvSpPr>
                  <a:spLocks noChangeShapeType="1"/>
                </p:cNvSpPr>
                <p:nvPr/>
              </p:nvSpPr>
              <p:spPr bwMode="auto">
                <a:xfrm flipV="1">
                  <a:off x="740" y="2179"/>
                  <a:ext cx="6"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139594" name="Freeform 327"/>
                <p:cNvSpPr>
                  <a:spLocks/>
                </p:cNvSpPr>
                <p:nvPr/>
              </p:nvSpPr>
              <p:spPr bwMode="auto">
                <a:xfrm>
                  <a:off x="712" y="2071"/>
                  <a:ext cx="7" cy="58"/>
                </a:xfrm>
                <a:custGeom>
                  <a:avLst/>
                  <a:gdLst>
                    <a:gd name="T0" fmla="*/ 0 w 7"/>
                    <a:gd name="T1" fmla="*/ 0 h 58"/>
                    <a:gd name="T2" fmla="*/ 0 w 7"/>
                    <a:gd name="T3" fmla="*/ 2 h 58"/>
                    <a:gd name="T4" fmla="*/ 1 w 7"/>
                    <a:gd name="T5" fmla="*/ 5 h 58"/>
                    <a:gd name="T6" fmla="*/ 1 w 7"/>
                    <a:gd name="T7" fmla="*/ 10 h 58"/>
                    <a:gd name="T8" fmla="*/ 2 w 7"/>
                    <a:gd name="T9" fmla="*/ 17 h 58"/>
                    <a:gd name="T10" fmla="*/ 3 w 7"/>
                    <a:gd name="T11" fmla="*/ 25 h 58"/>
                    <a:gd name="T12" fmla="*/ 3 w 7"/>
                    <a:gd name="T13" fmla="*/ 35 h 58"/>
                    <a:gd name="T14" fmla="*/ 4 w 7"/>
                    <a:gd name="T15" fmla="*/ 46 h 58"/>
                    <a:gd name="T16" fmla="*/ 6 w 7"/>
                    <a:gd name="T17" fmla="*/ 57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8"/>
                    <a:gd name="T29" fmla="*/ 7 w 7"/>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8">
                      <a:moveTo>
                        <a:pt x="0" y="0"/>
                      </a:moveTo>
                      <a:lnTo>
                        <a:pt x="0" y="2"/>
                      </a:lnTo>
                      <a:lnTo>
                        <a:pt x="1" y="5"/>
                      </a:lnTo>
                      <a:lnTo>
                        <a:pt x="1" y="10"/>
                      </a:lnTo>
                      <a:lnTo>
                        <a:pt x="2" y="17"/>
                      </a:lnTo>
                      <a:lnTo>
                        <a:pt x="3" y="25"/>
                      </a:lnTo>
                      <a:lnTo>
                        <a:pt x="3" y="35"/>
                      </a:lnTo>
                      <a:lnTo>
                        <a:pt x="4" y="46"/>
                      </a:lnTo>
                      <a:lnTo>
                        <a:pt x="6" y="57"/>
                      </a:lnTo>
                    </a:path>
                  </a:pathLst>
                </a:custGeom>
                <a:noFill/>
                <a:ln w="12700" cap="rnd">
                  <a:solidFill>
                    <a:srgbClr val="063DE8"/>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95" name="Line 328"/>
                <p:cNvSpPr>
                  <a:spLocks noChangeShapeType="1"/>
                </p:cNvSpPr>
                <p:nvPr/>
              </p:nvSpPr>
              <p:spPr bwMode="auto">
                <a:xfrm flipH="1">
                  <a:off x="708" y="2071"/>
                  <a:ext cx="8"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139596" name="Line 329"/>
                <p:cNvSpPr>
                  <a:spLocks noChangeShapeType="1"/>
                </p:cNvSpPr>
                <p:nvPr/>
              </p:nvSpPr>
              <p:spPr bwMode="auto">
                <a:xfrm>
                  <a:off x="714" y="2128"/>
                  <a:ext cx="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139597" name="Freeform 330"/>
                <p:cNvSpPr>
                  <a:spLocks/>
                </p:cNvSpPr>
                <p:nvPr/>
              </p:nvSpPr>
              <p:spPr bwMode="auto">
                <a:xfrm>
                  <a:off x="718" y="2128"/>
                  <a:ext cx="9" cy="59"/>
                </a:xfrm>
                <a:custGeom>
                  <a:avLst/>
                  <a:gdLst>
                    <a:gd name="T0" fmla="*/ 0 w 9"/>
                    <a:gd name="T1" fmla="*/ 0 h 59"/>
                    <a:gd name="T2" fmla="*/ 1 w 9"/>
                    <a:gd name="T3" fmla="*/ 11 h 59"/>
                    <a:gd name="T4" fmla="*/ 2 w 9"/>
                    <a:gd name="T5" fmla="*/ 22 h 59"/>
                    <a:gd name="T6" fmla="*/ 4 w 9"/>
                    <a:gd name="T7" fmla="*/ 32 h 59"/>
                    <a:gd name="T8" fmla="*/ 5 w 9"/>
                    <a:gd name="T9" fmla="*/ 41 h 59"/>
                    <a:gd name="T10" fmla="*/ 6 w 9"/>
                    <a:gd name="T11" fmla="*/ 48 h 59"/>
                    <a:gd name="T12" fmla="*/ 7 w 9"/>
                    <a:gd name="T13" fmla="*/ 54 h 59"/>
                    <a:gd name="T14" fmla="*/ 8 w 9"/>
                    <a:gd name="T15" fmla="*/ 57 h 59"/>
                    <a:gd name="T16" fmla="*/ 8 w 9"/>
                    <a:gd name="T17" fmla="*/ 58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59"/>
                    <a:gd name="T29" fmla="*/ 9 w 9"/>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59">
                      <a:moveTo>
                        <a:pt x="0" y="0"/>
                      </a:moveTo>
                      <a:lnTo>
                        <a:pt x="1" y="11"/>
                      </a:lnTo>
                      <a:lnTo>
                        <a:pt x="2" y="22"/>
                      </a:lnTo>
                      <a:lnTo>
                        <a:pt x="4" y="32"/>
                      </a:lnTo>
                      <a:lnTo>
                        <a:pt x="5" y="41"/>
                      </a:lnTo>
                      <a:lnTo>
                        <a:pt x="6" y="48"/>
                      </a:lnTo>
                      <a:lnTo>
                        <a:pt x="7" y="54"/>
                      </a:lnTo>
                      <a:lnTo>
                        <a:pt x="8" y="57"/>
                      </a:lnTo>
                      <a:lnTo>
                        <a:pt x="8" y="58"/>
                      </a:lnTo>
                    </a:path>
                  </a:pathLst>
                </a:custGeom>
                <a:noFill/>
                <a:ln w="12700" cap="rnd">
                  <a:solidFill>
                    <a:srgbClr val="063DE8"/>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598" name="Line 331"/>
                <p:cNvSpPr>
                  <a:spLocks noChangeShapeType="1"/>
                </p:cNvSpPr>
                <p:nvPr/>
              </p:nvSpPr>
              <p:spPr bwMode="auto">
                <a:xfrm flipH="1">
                  <a:off x="714" y="2128"/>
                  <a:ext cx="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139599" name="Line 332"/>
                <p:cNvSpPr>
                  <a:spLocks noChangeShapeType="1"/>
                </p:cNvSpPr>
                <p:nvPr/>
              </p:nvSpPr>
              <p:spPr bwMode="auto">
                <a:xfrm flipV="1">
                  <a:off x="722" y="2185"/>
                  <a:ext cx="8"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139600" name="Freeform 333"/>
                <p:cNvSpPr>
                  <a:spLocks/>
                </p:cNvSpPr>
                <p:nvPr/>
              </p:nvSpPr>
              <p:spPr bwMode="auto">
                <a:xfrm>
                  <a:off x="583" y="2401"/>
                  <a:ext cx="46" cy="65"/>
                </a:xfrm>
                <a:custGeom>
                  <a:avLst/>
                  <a:gdLst>
                    <a:gd name="T0" fmla="*/ 2 w 46"/>
                    <a:gd name="T1" fmla="*/ 64 h 65"/>
                    <a:gd name="T2" fmla="*/ 11 w 46"/>
                    <a:gd name="T3" fmla="*/ 61 h 65"/>
                    <a:gd name="T4" fmla="*/ 18 w 46"/>
                    <a:gd name="T5" fmla="*/ 58 h 65"/>
                    <a:gd name="T6" fmla="*/ 25 w 46"/>
                    <a:gd name="T7" fmla="*/ 53 h 65"/>
                    <a:gd name="T8" fmla="*/ 29 w 46"/>
                    <a:gd name="T9" fmla="*/ 46 h 65"/>
                    <a:gd name="T10" fmla="*/ 34 w 46"/>
                    <a:gd name="T11" fmla="*/ 38 h 65"/>
                    <a:gd name="T12" fmla="*/ 36 w 46"/>
                    <a:gd name="T13" fmla="*/ 30 h 65"/>
                    <a:gd name="T14" fmla="*/ 38 w 46"/>
                    <a:gd name="T15" fmla="*/ 21 h 65"/>
                    <a:gd name="T16" fmla="*/ 38 w 46"/>
                    <a:gd name="T17" fmla="*/ 11 h 65"/>
                    <a:gd name="T18" fmla="*/ 38 w 46"/>
                    <a:gd name="T19" fmla="*/ 10 h 65"/>
                    <a:gd name="T20" fmla="*/ 38 w 46"/>
                    <a:gd name="T21" fmla="*/ 9 h 65"/>
                    <a:gd name="T22" fmla="*/ 38 w 46"/>
                    <a:gd name="T23" fmla="*/ 8 h 65"/>
                    <a:gd name="T24" fmla="*/ 39 w 46"/>
                    <a:gd name="T25" fmla="*/ 7 h 65"/>
                    <a:gd name="T26" fmla="*/ 41 w 46"/>
                    <a:gd name="T27" fmla="*/ 6 h 65"/>
                    <a:gd name="T28" fmla="*/ 42 w 46"/>
                    <a:gd name="T29" fmla="*/ 5 h 65"/>
                    <a:gd name="T30" fmla="*/ 43 w 46"/>
                    <a:gd name="T31" fmla="*/ 4 h 65"/>
                    <a:gd name="T32" fmla="*/ 44 w 46"/>
                    <a:gd name="T33" fmla="*/ 3 h 65"/>
                    <a:gd name="T34" fmla="*/ 44 w 46"/>
                    <a:gd name="T35" fmla="*/ 3 h 65"/>
                    <a:gd name="T36" fmla="*/ 45 w 46"/>
                    <a:gd name="T37" fmla="*/ 2 h 65"/>
                    <a:gd name="T38" fmla="*/ 44 w 46"/>
                    <a:gd name="T39" fmla="*/ 1 h 65"/>
                    <a:gd name="T40" fmla="*/ 44 w 46"/>
                    <a:gd name="T41" fmla="*/ 0 h 65"/>
                    <a:gd name="T42" fmla="*/ 43 w 46"/>
                    <a:gd name="T43" fmla="*/ 0 h 65"/>
                    <a:gd name="T44" fmla="*/ 43 w 46"/>
                    <a:gd name="T45" fmla="*/ 0 h 65"/>
                    <a:gd name="T46" fmla="*/ 42 w 46"/>
                    <a:gd name="T47" fmla="*/ 0 h 65"/>
                    <a:gd name="T48" fmla="*/ 41 w 46"/>
                    <a:gd name="T49" fmla="*/ 1 h 65"/>
                    <a:gd name="T50" fmla="*/ 39 w 46"/>
                    <a:gd name="T51" fmla="*/ 2 h 65"/>
                    <a:gd name="T52" fmla="*/ 38 w 46"/>
                    <a:gd name="T53" fmla="*/ 3 h 65"/>
                    <a:gd name="T54" fmla="*/ 37 w 46"/>
                    <a:gd name="T55" fmla="*/ 4 h 65"/>
                    <a:gd name="T56" fmla="*/ 36 w 46"/>
                    <a:gd name="T57" fmla="*/ 5 h 65"/>
                    <a:gd name="T58" fmla="*/ 35 w 46"/>
                    <a:gd name="T59" fmla="*/ 7 h 65"/>
                    <a:gd name="T60" fmla="*/ 35 w 46"/>
                    <a:gd name="T61" fmla="*/ 8 h 65"/>
                    <a:gd name="T62" fmla="*/ 35 w 46"/>
                    <a:gd name="T63" fmla="*/ 10 h 65"/>
                    <a:gd name="T64" fmla="*/ 35 w 46"/>
                    <a:gd name="T65" fmla="*/ 18 h 65"/>
                    <a:gd name="T66" fmla="*/ 34 w 46"/>
                    <a:gd name="T67" fmla="*/ 28 h 65"/>
                    <a:gd name="T68" fmla="*/ 31 w 46"/>
                    <a:gd name="T69" fmla="*/ 35 h 65"/>
                    <a:gd name="T70" fmla="*/ 27 w 46"/>
                    <a:gd name="T71" fmla="*/ 43 h 65"/>
                    <a:gd name="T72" fmla="*/ 22 w 46"/>
                    <a:gd name="T73" fmla="*/ 49 h 65"/>
                    <a:gd name="T74" fmla="*/ 16 w 46"/>
                    <a:gd name="T75" fmla="*/ 54 h 65"/>
                    <a:gd name="T76" fmla="*/ 10 w 46"/>
                    <a:gd name="T77" fmla="*/ 58 h 65"/>
                    <a:gd name="T78" fmla="*/ 2 w 46"/>
                    <a:gd name="T79" fmla="*/ 61 h 65"/>
                    <a:gd name="T80" fmla="*/ 1 w 46"/>
                    <a:gd name="T81" fmla="*/ 61 h 65"/>
                    <a:gd name="T82" fmla="*/ 0 w 46"/>
                    <a:gd name="T83" fmla="*/ 61 h 65"/>
                    <a:gd name="T84" fmla="*/ 0 w 46"/>
                    <a:gd name="T85" fmla="*/ 61 h 65"/>
                    <a:gd name="T86" fmla="*/ 0 w 46"/>
                    <a:gd name="T87" fmla="*/ 62 h 65"/>
                    <a:gd name="T88" fmla="*/ 0 w 46"/>
                    <a:gd name="T89" fmla="*/ 63 h 65"/>
                    <a:gd name="T90" fmla="*/ 1 w 46"/>
                    <a:gd name="T91" fmla="*/ 63 h 65"/>
                    <a:gd name="T92" fmla="*/ 1 w 46"/>
                    <a:gd name="T93" fmla="*/ 64 h 65"/>
                    <a:gd name="T94" fmla="*/ 2 w 46"/>
                    <a:gd name="T95" fmla="*/ 6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
                    <a:gd name="T145" fmla="*/ 0 h 65"/>
                    <a:gd name="T146" fmla="*/ 46 w 46"/>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 h="65">
                      <a:moveTo>
                        <a:pt x="2" y="64"/>
                      </a:moveTo>
                      <a:lnTo>
                        <a:pt x="11" y="61"/>
                      </a:lnTo>
                      <a:lnTo>
                        <a:pt x="18" y="58"/>
                      </a:lnTo>
                      <a:lnTo>
                        <a:pt x="25" y="53"/>
                      </a:lnTo>
                      <a:lnTo>
                        <a:pt x="29" y="46"/>
                      </a:lnTo>
                      <a:lnTo>
                        <a:pt x="34" y="38"/>
                      </a:lnTo>
                      <a:lnTo>
                        <a:pt x="36" y="30"/>
                      </a:lnTo>
                      <a:lnTo>
                        <a:pt x="38" y="21"/>
                      </a:lnTo>
                      <a:lnTo>
                        <a:pt x="38" y="11"/>
                      </a:lnTo>
                      <a:lnTo>
                        <a:pt x="38" y="10"/>
                      </a:lnTo>
                      <a:lnTo>
                        <a:pt x="38" y="9"/>
                      </a:lnTo>
                      <a:lnTo>
                        <a:pt x="38" y="8"/>
                      </a:lnTo>
                      <a:lnTo>
                        <a:pt x="39" y="7"/>
                      </a:lnTo>
                      <a:lnTo>
                        <a:pt x="41" y="6"/>
                      </a:lnTo>
                      <a:lnTo>
                        <a:pt x="42" y="5"/>
                      </a:lnTo>
                      <a:lnTo>
                        <a:pt x="43" y="4"/>
                      </a:lnTo>
                      <a:lnTo>
                        <a:pt x="44" y="3"/>
                      </a:lnTo>
                      <a:lnTo>
                        <a:pt x="45" y="2"/>
                      </a:lnTo>
                      <a:lnTo>
                        <a:pt x="44" y="1"/>
                      </a:lnTo>
                      <a:lnTo>
                        <a:pt x="44" y="0"/>
                      </a:lnTo>
                      <a:lnTo>
                        <a:pt x="43" y="0"/>
                      </a:lnTo>
                      <a:lnTo>
                        <a:pt x="42" y="0"/>
                      </a:lnTo>
                      <a:lnTo>
                        <a:pt x="41" y="1"/>
                      </a:lnTo>
                      <a:lnTo>
                        <a:pt x="39" y="2"/>
                      </a:lnTo>
                      <a:lnTo>
                        <a:pt x="38" y="3"/>
                      </a:lnTo>
                      <a:lnTo>
                        <a:pt x="37" y="4"/>
                      </a:lnTo>
                      <a:lnTo>
                        <a:pt x="36" y="5"/>
                      </a:lnTo>
                      <a:lnTo>
                        <a:pt x="35" y="7"/>
                      </a:lnTo>
                      <a:lnTo>
                        <a:pt x="35" y="8"/>
                      </a:lnTo>
                      <a:lnTo>
                        <a:pt x="35" y="10"/>
                      </a:lnTo>
                      <a:lnTo>
                        <a:pt x="35" y="18"/>
                      </a:lnTo>
                      <a:lnTo>
                        <a:pt x="34" y="28"/>
                      </a:lnTo>
                      <a:lnTo>
                        <a:pt x="31" y="35"/>
                      </a:lnTo>
                      <a:lnTo>
                        <a:pt x="27" y="43"/>
                      </a:lnTo>
                      <a:lnTo>
                        <a:pt x="22" y="49"/>
                      </a:lnTo>
                      <a:lnTo>
                        <a:pt x="16" y="54"/>
                      </a:lnTo>
                      <a:lnTo>
                        <a:pt x="10" y="58"/>
                      </a:lnTo>
                      <a:lnTo>
                        <a:pt x="2" y="61"/>
                      </a:lnTo>
                      <a:lnTo>
                        <a:pt x="1" y="61"/>
                      </a:lnTo>
                      <a:lnTo>
                        <a:pt x="0" y="61"/>
                      </a:lnTo>
                      <a:lnTo>
                        <a:pt x="0" y="62"/>
                      </a:lnTo>
                      <a:lnTo>
                        <a:pt x="0" y="63"/>
                      </a:lnTo>
                      <a:lnTo>
                        <a:pt x="1" y="63"/>
                      </a:lnTo>
                      <a:lnTo>
                        <a:pt x="1" y="64"/>
                      </a:lnTo>
                      <a:lnTo>
                        <a:pt x="2" y="64"/>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01" name="Freeform 334"/>
                <p:cNvSpPr>
                  <a:spLocks/>
                </p:cNvSpPr>
                <p:nvPr/>
              </p:nvSpPr>
              <p:spPr bwMode="auto">
                <a:xfrm>
                  <a:off x="635" y="2395"/>
                  <a:ext cx="7" cy="6"/>
                </a:xfrm>
                <a:custGeom>
                  <a:avLst/>
                  <a:gdLst>
                    <a:gd name="T0" fmla="*/ 6 w 7"/>
                    <a:gd name="T1" fmla="*/ 2 h 6"/>
                    <a:gd name="T2" fmla="*/ 6 w 7"/>
                    <a:gd name="T3" fmla="*/ 2 h 6"/>
                    <a:gd name="T4" fmla="*/ 6 w 7"/>
                    <a:gd name="T5" fmla="*/ 1 h 6"/>
                    <a:gd name="T6" fmla="*/ 4 w 7"/>
                    <a:gd name="T7" fmla="*/ 0 h 6"/>
                    <a:gd name="T8" fmla="*/ 3 w 7"/>
                    <a:gd name="T9" fmla="*/ 0 h 6"/>
                    <a:gd name="T10" fmla="*/ 1 w 7"/>
                    <a:gd name="T11" fmla="*/ 1 h 6"/>
                    <a:gd name="T12" fmla="*/ 0 w 7"/>
                    <a:gd name="T13" fmla="*/ 2 h 6"/>
                    <a:gd name="T14" fmla="*/ 0 w 7"/>
                    <a:gd name="T15" fmla="*/ 3 h 6"/>
                    <a:gd name="T16" fmla="*/ 1 w 7"/>
                    <a:gd name="T17" fmla="*/ 4 h 6"/>
                    <a:gd name="T18" fmla="*/ 3 w 7"/>
                    <a:gd name="T19" fmla="*/ 4 h 6"/>
                    <a:gd name="T20" fmla="*/ 3 w 7"/>
                    <a:gd name="T21" fmla="*/ 5 h 6"/>
                    <a:gd name="T22" fmla="*/ 4 w 7"/>
                    <a:gd name="T23" fmla="*/ 4 h 6"/>
                    <a:gd name="T24" fmla="*/ 6 w 7"/>
                    <a:gd name="T25" fmla="*/ 4 h 6"/>
                    <a:gd name="T26" fmla="*/ 6 w 7"/>
                    <a:gd name="T27" fmla="*/ 3 h 6"/>
                    <a:gd name="T28" fmla="*/ 6 w 7"/>
                    <a:gd name="T29" fmla="*/ 2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
                    <a:gd name="T46" fmla="*/ 0 h 6"/>
                    <a:gd name="T47" fmla="*/ 7 w 7"/>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 h="6">
                      <a:moveTo>
                        <a:pt x="6" y="2"/>
                      </a:moveTo>
                      <a:lnTo>
                        <a:pt x="6" y="2"/>
                      </a:lnTo>
                      <a:lnTo>
                        <a:pt x="6" y="1"/>
                      </a:lnTo>
                      <a:lnTo>
                        <a:pt x="4" y="0"/>
                      </a:lnTo>
                      <a:lnTo>
                        <a:pt x="3" y="0"/>
                      </a:lnTo>
                      <a:lnTo>
                        <a:pt x="1" y="1"/>
                      </a:lnTo>
                      <a:lnTo>
                        <a:pt x="0" y="2"/>
                      </a:lnTo>
                      <a:lnTo>
                        <a:pt x="0" y="3"/>
                      </a:lnTo>
                      <a:lnTo>
                        <a:pt x="1" y="4"/>
                      </a:lnTo>
                      <a:lnTo>
                        <a:pt x="3" y="4"/>
                      </a:lnTo>
                      <a:lnTo>
                        <a:pt x="3" y="5"/>
                      </a:lnTo>
                      <a:lnTo>
                        <a:pt x="4" y="4"/>
                      </a:lnTo>
                      <a:lnTo>
                        <a:pt x="6" y="4"/>
                      </a:lnTo>
                      <a:lnTo>
                        <a:pt x="6" y="3"/>
                      </a:lnTo>
                      <a:lnTo>
                        <a:pt x="6" y="2"/>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02" name="Freeform 335"/>
                <p:cNvSpPr>
                  <a:spLocks/>
                </p:cNvSpPr>
                <p:nvPr/>
              </p:nvSpPr>
              <p:spPr bwMode="auto">
                <a:xfrm>
                  <a:off x="637" y="2413"/>
                  <a:ext cx="18" cy="31"/>
                </a:xfrm>
                <a:custGeom>
                  <a:avLst/>
                  <a:gdLst>
                    <a:gd name="T0" fmla="*/ 3 w 18"/>
                    <a:gd name="T1" fmla="*/ 30 h 31"/>
                    <a:gd name="T2" fmla="*/ 4 w 18"/>
                    <a:gd name="T3" fmla="*/ 26 h 31"/>
                    <a:gd name="T4" fmla="*/ 6 w 18"/>
                    <a:gd name="T5" fmla="*/ 23 h 31"/>
                    <a:gd name="T6" fmla="*/ 8 w 18"/>
                    <a:gd name="T7" fmla="*/ 20 h 31"/>
                    <a:gd name="T8" fmla="*/ 10 w 18"/>
                    <a:gd name="T9" fmla="*/ 17 h 31"/>
                    <a:gd name="T10" fmla="*/ 11 w 18"/>
                    <a:gd name="T11" fmla="*/ 13 h 31"/>
                    <a:gd name="T12" fmla="*/ 13 w 18"/>
                    <a:gd name="T13" fmla="*/ 9 h 31"/>
                    <a:gd name="T14" fmla="*/ 15 w 18"/>
                    <a:gd name="T15" fmla="*/ 6 h 31"/>
                    <a:gd name="T16" fmla="*/ 16 w 18"/>
                    <a:gd name="T17" fmla="*/ 2 h 31"/>
                    <a:gd name="T18" fmla="*/ 17 w 18"/>
                    <a:gd name="T19" fmla="*/ 2 h 31"/>
                    <a:gd name="T20" fmla="*/ 17 w 18"/>
                    <a:gd name="T21" fmla="*/ 2 h 31"/>
                    <a:gd name="T22" fmla="*/ 16 w 18"/>
                    <a:gd name="T23" fmla="*/ 1 h 31"/>
                    <a:gd name="T24" fmla="*/ 16 w 18"/>
                    <a:gd name="T25" fmla="*/ 0 h 31"/>
                    <a:gd name="T26" fmla="*/ 16 w 18"/>
                    <a:gd name="T27" fmla="*/ 0 h 31"/>
                    <a:gd name="T28" fmla="*/ 15 w 18"/>
                    <a:gd name="T29" fmla="*/ 0 h 31"/>
                    <a:gd name="T30" fmla="*/ 14 w 18"/>
                    <a:gd name="T31" fmla="*/ 0 h 31"/>
                    <a:gd name="T32" fmla="*/ 14 w 18"/>
                    <a:gd name="T33" fmla="*/ 1 h 31"/>
                    <a:gd name="T34" fmla="*/ 13 w 18"/>
                    <a:gd name="T35" fmla="*/ 5 h 31"/>
                    <a:gd name="T36" fmla="*/ 11 w 18"/>
                    <a:gd name="T37" fmla="*/ 8 h 31"/>
                    <a:gd name="T38" fmla="*/ 9 w 18"/>
                    <a:gd name="T39" fmla="*/ 11 h 31"/>
                    <a:gd name="T40" fmla="*/ 8 w 18"/>
                    <a:gd name="T41" fmla="*/ 14 h 31"/>
                    <a:gd name="T42" fmla="*/ 6 w 18"/>
                    <a:gd name="T43" fmla="*/ 18 h 31"/>
                    <a:gd name="T44" fmla="*/ 4 w 18"/>
                    <a:gd name="T45" fmla="*/ 21 h 31"/>
                    <a:gd name="T46" fmla="*/ 3 w 18"/>
                    <a:gd name="T47" fmla="*/ 25 h 31"/>
                    <a:gd name="T48" fmla="*/ 1 w 18"/>
                    <a:gd name="T49" fmla="*/ 28 h 31"/>
                    <a:gd name="T50" fmla="*/ 0 w 18"/>
                    <a:gd name="T51" fmla="*/ 28 h 31"/>
                    <a:gd name="T52" fmla="*/ 0 w 18"/>
                    <a:gd name="T53" fmla="*/ 29 h 31"/>
                    <a:gd name="T54" fmla="*/ 0 w 18"/>
                    <a:gd name="T55" fmla="*/ 29 h 31"/>
                    <a:gd name="T56" fmla="*/ 1 w 18"/>
                    <a:gd name="T57" fmla="*/ 29 h 31"/>
                    <a:gd name="T58" fmla="*/ 1 w 18"/>
                    <a:gd name="T59" fmla="*/ 30 h 31"/>
                    <a:gd name="T60" fmla="*/ 1 w 18"/>
                    <a:gd name="T61" fmla="*/ 30 h 31"/>
                    <a:gd name="T62" fmla="*/ 2 w 18"/>
                    <a:gd name="T63" fmla="*/ 30 h 31"/>
                    <a:gd name="T64" fmla="*/ 3 w 18"/>
                    <a:gd name="T65" fmla="*/ 3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31"/>
                    <a:gd name="T101" fmla="*/ 18 w 18"/>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31">
                      <a:moveTo>
                        <a:pt x="3" y="30"/>
                      </a:moveTo>
                      <a:lnTo>
                        <a:pt x="4" y="26"/>
                      </a:lnTo>
                      <a:lnTo>
                        <a:pt x="6" y="23"/>
                      </a:lnTo>
                      <a:lnTo>
                        <a:pt x="8" y="20"/>
                      </a:lnTo>
                      <a:lnTo>
                        <a:pt x="10" y="17"/>
                      </a:lnTo>
                      <a:lnTo>
                        <a:pt x="11" y="13"/>
                      </a:lnTo>
                      <a:lnTo>
                        <a:pt x="13" y="9"/>
                      </a:lnTo>
                      <a:lnTo>
                        <a:pt x="15" y="6"/>
                      </a:lnTo>
                      <a:lnTo>
                        <a:pt x="16" y="2"/>
                      </a:lnTo>
                      <a:lnTo>
                        <a:pt x="17" y="2"/>
                      </a:lnTo>
                      <a:lnTo>
                        <a:pt x="16" y="1"/>
                      </a:lnTo>
                      <a:lnTo>
                        <a:pt x="16" y="0"/>
                      </a:lnTo>
                      <a:lnTo>
                        <a:pt x="15" y="0"/>
                      </a:lnTo>
                      <a:lnTo>
                        <a:pt x="14" y="0"/>
                      </a:lnTo>
                      <a:lnTo>
                        <a:pt x="14" y="1"/>
                      </a:lnTo>
                      <a:lnTo>
                        <a:pt x="13" y="5"/>
                      </a:lnTo>
                      <a:lnTo>
                        <a:pt x="11" y="8"/>
                      </a:lnTo>
                      <a:lnTo>
                        <a:pt x="9" y="11"/>
                      </a:lnTo>
                      <a:lnTo>
                        <a:pt x="8" y="14"/>
                      </a:lnTo>
                      <a:lnTo>
                        <a:pt x="6" y="18"/>
                      </a:lnTo>
                      <a:lnTo>
                        <a:pt x="4" y="21"/>
                      </a:lnTo>
                      <a:lnTo>
                        <a:pt x="3" y="25"/>
                      </a:lnTo>
                      <a:lnTo>
                        <a:pt x="1" y="28"/>
                      </a:lnTo>
                      <a:lnTo>
                        <a:pt x="0" y="28"/>
                      </a:lnTo>
                      <a:lnTo>
                        <a:pt x="0" y="29"/>
                      </a:lnTo>
                      <a:lnTo>
                        <a:pt x="1" y="29"/>
                      </a:lnTo>
                      <a:lnTo>
                        <a:pt x="1" y="30"/>
                      </a:lnTo>
                      <a:lnTo>
                        <a:pt x="2" y="30"/>
                      </a:lnTo>
                      <a:lnTo>
                        <a:pt x="3" y="30"/>
                      </a:lnTo>
                    </a:path>
                  </a:pathLst>
                </a:custGeom>
                <a:solidFill>
                  <a:srgbClr val="48309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03" name="Freeform 336"/>
                <p:cNvSpPr>
                  <a:spLocks/>
                </p:cNvSpPr>
                <p:nvPr/>
              </p:nvSpPr>
              <p:spPr bwMode="auto">
                <a:xfrm>
                  <a:off x="546" y="2495"/>
                  <a:ext cx="64" cy="11"/>
                </a:xfrm>
                <a:custGeom>
                  <a:avLst/>
                  <a:gdLst>
                    <a:gd name="T0" fmla="*/ 4 w 64"/>
                    <a:gd name="T1" fmla="*/ 6 h 11"/>
                    <a:gd name="T2" fmla="*/ 7 w 64"/>
                    <a:gd name="T3" fmla="*/ 5 h 11"/>
                    <a:gd name="T4" fmla="*/ 9 w 64"/>
                    <a:gd name="T5" fmla="*/ 4 h 11"/>
                    <a:gd name="T6" fmla="*/ 13 w 64"/>
                    <a:gd name="T7" fmla="*/ 3 h 11"/>
                    <a:gd name="T8" fmla="*/ 19 w 64"/>
                    <a:gd name="T9" fmla="*/ 3 h 11"/>
                    <a:gd name="T10" fmla="*/ 20 w 64"/>
                    <a:gd name="T11" fmla="*/ 4 h 11"/>
                    <a:gd name="T12" fmla="*/ 23 w 64"/>
                    <a:gd name="T13" fmla="*/ 6 h 11"/>
                    <a:gd name="T14" fmla="*/ 28 w 64"/>
                    <a:gd name="T15" fmla="*/ 8 h 11"/>
                    <a:gd name="T16" fmla="*/ 32 w 64"/>
                    <a:gd name="T17" fmla="*/ 10 h 11"/>
                    <a:gd name="T18" fmla="*/ 38 w 64"/>
                    <a:gd name="T19" fmla="*/ 10 h 11"/>
                    <a:gd name="T20" fmla="*/ 45 w 64"/>
                    <a:gd name="T21" fmla="*/ 9 h 11"/>
                    <a:gd name="T22" fmla="*/ 51 w 64"/>
                    <a:gd name="T23" fmla="*/ 7 h 11"/>
                    <a:gd name="T24" fmla="*/ 57 w 64"/>
                    <a:gd name="T25" fmla="*/ 5 h 11"/>
                    <a:gd name="T26" fmla="*/ 62 w 64"/>
                    <a:gd name="T27" fmla="*/ 2 h 11"/>
                    <a:gd name="T28" fmla="*/ 63 w 64"/>
                    <a:gd name="T29" fmla="*/ 1 h 11"/>
                    <a:gd name="T30" fmla="*/ 63 w 64"/>
                    <a:gd name="T31" fmla="*/ 0 h 11"/>
                    <a:gd name="T32" fmla="*/ 61 w 64"/>
                    <a:gd name="T33" fmla="*/ 0 h 11"/>
                    <a:gd name="T34" fmla="*/ 56 w 64"/>
                    <a:gd name="T35" fmla="*/ 2 h 11"/>
                    <a:gd name="T36" fmla="*/ 47 w 64"/>
                    <a:gd name="T37" fmla="*/ 5 h 11"/>
                    <a:gd name="T38" fmla="*/ 39 w 64"/>
                    <a:gd name="T39" fmla="*/ 8 h 11"/>
                    <a:gd name="T40" fmla="*/ 30 w 64"/>
                    <a:gd name="T41" fmla="*/ 7 h 11"/>
                    <a:gd name="T42" fmla="*/ 21 w 64"/>
                    <a:gd name="T43" fmla="*/ 1 h 11"/>
                    <a:gd name="T44" fmla="*/ 19 w 64"/>
                    <a:gd name="T45" fmla="*/ 1 h 11"/>
                    <a:gd name="T46" fmla="*/ 13 w 64"/>
                    <a:gd name="T47" fmla="*/ 1 h 11"/>
                    <a:gd name="T48" fmla="*/ 9 w 64"/>
                    <a:gd name="T49" fmla="*/ 2 h 11"/>
                    <a:gd name="T50" fmla="*/ 5 w 64"/>
                    <a:gd name="T51" fmla="*/ 3 h 11"/>
                    <a:gd name="T52" fmla="*/ 3 w 64"/>
                    <a:gd name="T53" fmla="*/ 4 h 11"/>
                    <a:gd name="T54" fmla="*/ 0 w 64"/>
                    <a:gd name="T55" fmla="*/ 5 h 11"/>
                    <a:gd name="T56" fmla="*/ 0 w 64"/>
                    <a:gd name="T57" fmla="*/ 6 h 11"/>
                    <a:gd name="T58" fmla="*/ 1 w 64"/>
                    <a:gd name="T59" fmla="*/ 7 h 11"/>
                    <a:gd name="T60" fmla="*/ 2 w 64"/>
                    <a:gd name="T61" fmla="*/ 7 h 11"/>
                    <a:gd name="T62" fmla="*/ 3 w 64"/>
                    <a:gd name="T63" fmla="*/ 7 h 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
                    <a:gd name="T97" fmla="*/ 0 h 11"/>
                    <a:gd name="T98" fmla="*/ 64 w 64"/>
                    <a:gd name="T99" fmla="*/ 11 h 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 h="11">
                      <a:moveTo>
                        <a:pt x="3" y="7"/>
                      </a:moveTo>
                      <a:lnTo>
                        <a:pt x="4" y="6"/>
                      </a:lnTo>
                      <a:lnTo>
                        <a:pt x="5" y="6"/>
                      </a:lnTo>
                      <a:lnTo>
                        <a:pt x="7" y="5"/>
                      </a:lnTo>
                      <a:lnTo>
                        <a:pt x="9" y="5"/>
                      </a:lnTo>
                      <a:lnTo>
                        <a:pt x="9" y="4"/>
                      </a:lnTo>
                      <a:lnTo>
                        <a:pt x="11" y="4"/>
                      </a:lnTo>
                      <a:lnTo>
                        <a:pt x="13" y="3"/>
                      </a:lnTo>
                      <a:lnTo>
                        <a:pt x="15" y="3"/>
                      </a:lnTo>
                      <a:lnTo>
                        <a:pt x="19" y="3"/>
                      </a:lnTo>
                      <a:lnTo>
                        <a:pt x="18" y="3"/>
                      </a:lnTo>
                      <a:lnTo>
                        <a:pt x="20" y="4"/>
                      </a:lnTo>
                      <a:lnTo>
                        <a:pt x="22" y="5"/>
                      </a:lnTo>
                      <a:lnTo>
                        <a:pt x="23" y="6"/>
                      </a:lnTo>
                      <a:lnTo>
                        <a:pt x="26" y="7"/>
                      </a:lnTo>
                      <a:lnTo>
                        <a:pt x="28" y="8"/>
                      </a:lnTo>
                      <a:lnTo>
                        <a:pt x="29" y="9"/>
                      </a:lnTo>
                      <a:lnTo>
                        <a:pt x="32" y="10"/>
                      </a:lnTo>
                      <a:lnTo>
                        <a:pt x="35" y="10"/>
                      </a:lnTo>
                      <a:lnTo>
                        <a:pt x="38" y="10"/>
                      </a:lnTo>
                      <a:lnTo>
                        <a:pt x="41" y="9"/>
                      </a:lnTo>
                      <a:lnTo>
                        <a:pt x="45" y="9"/>
                      </a:lnTo>
                      <a:lnTo>
                        <a:pt x="47" y="8"/>
                      </a:lnTo>
                      <a:lnTo>
                        <a:pt x="51" y="7"/>
                      </a:lnTo>
                      <a:lnTo>
                        <a:pt x="54" y="6"/>
                      </a:lnTo>
                      <a:lnTo>
                        <a:pt x="57" y="5"/>
                      </a:lnTo>
                      <a:lnTo>
                        <a:pt x="60" y="3"/>
                      </a:lnTo>
                      <a:lnTo>
                        <a:pt x="62" y="2"/>
                      </a:lnTo>
                      <a:lnTo>
                        <a:pt x="63" y="2"/>
                      </a:lnTo>
                      <a:lnTo>
                        <a:pt x="63" y="1"/>
                      </a:lnTo>
                      <a:lnTo>
                        <a:pt x="63" y="0"/>
                      </a:lnTo>
                      <a:lnTo>
                        <a:pt x="62" y="0"/>
                      </a:lnTo>
                      <a:lnTo>
                        <a:pt x="61" y="0"/>
                      </a:lnTo>
                      <a:lnTo>
                        <a:pt x="60" y="0"/>
                      </a:lnTo>
                      <a:lnTo>
                        <a:pt x="56" y="2"/>
                      </a:lnTo>
                      <a:lnTo>
                        <a:pt x="52" y="4"/>
                      </a:lnTo>
                      <a:lnTo>
                        <a:pt x="47" y="5"/>
                      </a:lnTo>
                      <a:lnTo>
                        <a:pt x="43" y="7"/>
                      </a:lnTo>
                      <a:lnTo>
                        <a:pt x="39" y="8"/>
                      </a:lnTo>
                      <a:lnTo>
                        <a:pt x="34" y="8"/>
                      </a:lnTo>
                      <a:lnTo>
                        <a:pt x="30" y="7"/>
                      </a:lnTo>
                      <a:lnTo>
                        <a:pt x="27" y="4"/>
                      </a:lnTo>
                      <a:lnTo>
                        <a:pt x="21" y="1"/>
                      </a:lnTo>
                      <a:lnTo>
                        <a:pt x="20" y="1"/>
                      </a:lnTo>
                      <a:lnTo>
                        <a:pt x="19" y="1"/>
                      </a:lnTo>
                      <a:lnTo>
                        <a:pt x="15" y="1"/>
                      </a:lnTo>
                      <a:lnTo>
                        <a:pt x="13" y="1"/>
                      </a:lnTo>
                      <a:lnTo>
                        <a:pt x="10" y="2"/>
                      </a:lnTo>
                      <a:lnTo>
                        <a:pt x="9" y="2"/>
                      </a:lnTo>
                      <a:lnTo>
                        <a:pt x="7" y="3"/>
                      </a:lnTo>
                      <a:lnTo>
                        <a:pt x="5" y="3"/>
                      </a:lnTo>
                      <a:lnTo>
                        <a:pt x="3" y="4"/>
                      </a:lnTo>
                      <a:lnTo>
                        <a:pt x="1" y="5"/>
                      </a:lnTo>
                      <a:lnTo>
                        <a:pt x="0" y="5"/>
                      </a:lnTo>
                      <a:lnTo>
                        <a:pt x="0" y="6"/>
                      </a:lnTo>
                      <a:lnTo>
                        <a:pt x="0" y="7"/>
                      </a:lnTo>
                      <a:lnTo>
                        <a:pt x="1" y="7"/>
                      </a:lnTo>
                      <a:lnTo>
                        <a:pt x="2" y="7"/>
                      </a:lnTo>
                      <a:lnTo>
                        <a:pt x="3" y="7"/>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04" name="Freeform 337"/>
                <p:cNvSpPr>
                  <a:spLocks/>
                </p:cNvSpPr>
                <p:nvPr/>
              </p:nvSpPr>
              <p:spPr bwMode="auto">
                <a:xfrm>
                  <a:off x="989" y="3036"/>
                  <a:ext cx="17" cy="60"/>
                </a:xfrm>
                <a:custGeom>
                  <a:avLst/>
                  <a:gdLst>
                    <a:gd name="T0" fmla="*/ 12 w 17"/>
                    <a:gd name="T1" fmla="*/ 52 h 60"/>
                    <a:gd name="T2" fmla="*/ 12 w 17"/>
                    <a:gd name="T3" fmla="*/ 53 h 60"/>
                    <a:gd name="T4" fmla="*/ 12 w 17"/>
                    <a:gd name="T5" fmla="*/ 54 h 60"/>
                    <a:gd name="T6" fmla="*/ 12 w 17"/>
                    <a:gd name="T7" fmla="*/ 55 h 60"/>
                    <a:gd name="T8" fmla="*/ 13 w 17"/>
                    <a:gd name="T9" fmla="*/ 56 h 60"/>
                    <a:gd name="T10" fmla="*/ 14 w 17"/>
                    <a:gd name="T11" fmla="*/ 57 h 60"/>
                    <a:gd name="T12" fmla="*/ 14 w 17"/>
                    <a:gd name="T13" fmla="*/ 58 h 60"/>
                    <a:gd name="T14" fmla="*/ 15 w 17"/>
                    <a:gd name="T15" fmla="*/ 59 h 60"/>
                    <a:gd name="T16" fmla="*/ 15 w 17"/>
                    <a:gd name="T17" fmla="*/ 58 h 60"/>
                    <a:gd name="T18" fmla="*/ 16 w 17"/>
                    <a:gd name="T19" fmla="*/ 57 h 60"/>
                    <a:gd name="T20" fmla="*/ 16 w 17"/>
                    <a:gd name="T21" fmla="*/ 56 h 60"/>
                    <a:gd name="T22" fmla="*/ 16 w 17"/>
                    <a:gd name="T23" fmla="*/ 56 h 60"/>
                    <a:gd name="T24" fmla="*/ 16 w 17"/>
                    <a:gd name="T25" fmla="*/ 55 h 60"/>
                    <a:gd name="T26" fmla="*/ 16 w 17"/>
                    <a:gd name="T27" fmla="*/ 54 h 60"/>
                    <a:gd name="T28" fmla="*/ 14 w 17"/>
                    <a:gd name="T29" fmla="*/ 48 h 60"/>
                    <a:gd name="T30" fmla="*/ 12 w 17"/>
                    <a:gd name="T31" fmla="*/ 41 h 60"/>
                    <a:gd name="T32" fmla="*/ 10 w 17"/>
                    <a:gd name="T33" fmla="*/ 34 h 60"/>
                    <a:gd name="T34" fmla="*/ 9 w 17"/>
                    <a:gd name="T35" fmla="*/ 27 h 60"/>
                    <a:gd name="T36" fmla="*/ 7 w 17"/>
                    <a:gd name="T37" fmla="*/ 21 h 60"/>
                    <a:gd name="T38" fmla="*/ 6 w 17"/>
                    <a:gd name="T39" fmla="*/ 14 h 60"/>
                    <a:gd name="T40" fmla="*/ 4 w 17"/>
                    <a:gd name="T41" fmla="*/ 8 h 60"/>
                    <a:gd name="T42" fmla="*/ 2 w 17"/>
                    <a:gd name="T43" fmla="*/ 1 h 60"/>
                    <a:gd name="T44" fmla="*/ 2 w 17"/>
                    <a:gd name="T45" fmla="*/ 1 h 60"/>
                    <a:gd name="T46" fmla="*/ 1 w 17"/>
                    <a:gd name="T47" fmla="*/ 0 h 60"/>
                    <a:gd name="T48" fmla="*/ 1 w 17"/>
                    <a:gd name="T49" fmla="*/ 1 h 60"/>
                    <a:gd name="T50" fmla="*/ 1 w 17"/>
                    <a:gd name="T51" fmla="*/ 1 h 60"/>
                    <a:gd name="T52" fmla="*/ 0 w 17"/>
                    <a:gd name="T53" fmla="*/ 1 h 60"/>
                    <a:gd name="T54" fmla="*/ 0 w 17"/>
                    <a:gd name="T55" fmla="*/ 2 h 60"/>
                    <a:gd name="T56" fmla="*/ 0 w 17"/>
                    <a:gd name="T57" fmla="*/ 3 h 60"/>
                    <a:gd name="T58" fmla="*/ 0 w 17"/>
                    <a:gd name="T59" fmla="*/ 3 h 60"/>
                    <a:gd name="T60" fmla="*/ 12 w 17"/>
                    <a:gd name="T61" fmla="*/ 52 h 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
                    <a:gd name="T94" fmla="*/ 0 h 60"/>
                    <a:gd name="T95" fmla="*/ 17 w 17"/>
                    <a:gd name="T96" fmla="*/ 60 h 6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 h="60">
                      <a:moveTo>
                        <a:pt x="12" y="52"/>
                      </a:moveTo>
                      <a:lnTo>
                        <a:pt x="12" y="53"/>
                      </a:lnTo>
                      <a:lnTo>
                        <a:pt x="12" y="54"/>
                      </a:lnTo>
                      <a:lnTo>
                        <a:pt x="12" y="55"/>
                      </a:lnTo>
                      <a:lnTo>
                        <a:pt x="13" y="56"/>
                      </a:lnTo>
                      <a:lnTo>
                        <a:pt x="14" y="57"/>
                      </a:lnTo>
                      <a:lnTo>
                        <a:pt x="14" y="58"/>
                      </a:lnTo>
                      <a:lnTo>
                        <a:pt x="15" y="59"/>
                      </a:lnTo>
                      <a:lnTo>
                        <a:pt x="15" y="58"/>
                      </a:lnTo>
                      <a:lnTo>
                        <a:pt x="16" y="57"/>
                      </a:lnTo>
                      <a:lnTo>
                        <a:pt x="16" y="56"/>
                      </a:lnTo>
                      <a:lnTo>
                        <a:pt x="16" y="55"/>
                      </a:lnTo>
                      <a:lnTo>
                        <a:pt x="16" y="54"/>
                      </a:lnTo>
                      <a:lnTo>
                        <a:pt x="14" y="48"/>
                      </a:lnTo>
                      <a:lnTo>
                        <a:pt x="12" y="41"/>
                      </a:lnTo>
                      <a:lnTo>
                        <a:pt x="10" y="34"/>
                      </a:lnTo>
                      <a:lnTo>
                        <a:pt x="9" y="27"/>
                      </a:lnTo>
                      <a:lnTo>
                        <a:pt x="7" y="21"/>
                      </a:lnTo>
                      <a:lnTo>
                        <a:pt x="6" y="14"/>
                      </a:lnTo>
                      <a:lnTo>
                        <a:pt x="4" y="8"/>
                      </a:lnTo>
                      <a:lnTo>
                        <a:pt x="2" y="1"/>
                      </a:lnTo>
                      <a:lnTo>
                        <a:pt x="1" y="0"/>
                      </a:lnTo>
                      <a:lnTo>
                        <a:pt x="1" y="1"/>
                      </a:lnTo>
                      <a:lnTo>
                        <a:pt x="0" y="1"/>
                      </a:lnTo>
                      <a:lnTo>
                        <a:pt x="0" y="2"/>
                      </a:lnTo>
                      <a:lnTo>
                        <a:pt x="0" y="3"/>
                      </a:lnTo>
                      <a:lnTo>
                        <a:pt x="12" y="52"/>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sp>
              <p:nvSpPr>
                <p:cNvPr id="139605" name="Freeform 338"/>
                <p:cNvSpPr>
                  <a:spLocks/>
                </p:cNvSpPr>
                <p:nvPr/>
              </p:nvSpPr>
              <p:spPr bwMode="auto">
                <a:xfrm>
                  <a:off x="868" y="2436"/>
                  <a:ext cx="186" cy="937"/>
                </a:xfrm>
                <a:custGeom>
                  <a:avLst/>
                  <a:gdLst>
                    <a:gd name="T0" fmla="*/ 116 w 186"/>
                    <a:gd name="T1" fmla="*/ 885 h 937"/>
                    <a:gd name="T2" fmla="*/ 120 w 186"/>
                    <a:gd name="T3" fmla="*/ 872 h 937"/>
                    <a:gd name="T4" fmla="*/ 122 w 186"/>
                    <a:gd name="T5" fmla="*/ 863 h 937"/>
                    <a:gd name="T6" fmla="*/ 123 w 186"/>
                    <a:gd name="T7" fmla="*/ 856 h 937"/>
                    <a:gd name="T8" fmla="*/ 132 w 186"/>
                    <a:gd name="T9" fmla="*/ 834 h 937"/>
                    <a:gd name="T10" fmla="*/ 141 w 186"/>
                    <a:gd name="T11" fmla="*/ 808 h 937"/>
                    <a:gd name="T12" fmla="*/ 145 w 186"/>
                    <a:gd name="T13" fmla="*/ 746 h 937"/>
                    <a:gd name="T14" fmla="*/ 158 w 186"/>
                    <a:gd name="T15" fmla="*/ 675 h 937"/>
                    <a:gd name="T16" fmla="*/ 169 w 186"/>
                    <a:gd name="T17" fmla="*/ 624 h 937"/>
                    <a:gd name="T18" fmla="*/ 161 w 186"/>
                    <a:gd name="T19" fmla="*/ 580 h 937"/>
                    <a:gd name="T20" fmla="*/ 157 w 186"/>
                    <a:gd name="T21" fmla="*/ 553 h 937"/>
                    <a:gd name="T22" fmla="*/ 161 w 186"/>
                    <a:gd name="T23" fmla="*/ 532 h 937"/>
                    <a:gd name="T24" fmla="*/ 180 w 186"/>
                    <a:gd name="T25" fmla="*/ 491 h 937"/>
                    <a:gd name="T26" fmla="*/ 181 w 186"/>
                    <a:gd name="T27" fmla="*/ 437 h 937"/>
                    <a:gd name="T28" fmla="*/ 167 w 186"/>
                    <a:gd name="T29" fmla="*/ 419 h 937"/>
                    <a:gd name="T30" fmla="*/ 163 w 186"/>
                    <a:gd name="T31" fmla="*/ 417 h 937"/>
                    <a:gd name="T32" fmla="*/ 146 w 186"/>
                    <a:gd name="T33" fmla="*/ 412 h 937"/>
                    <a:gd name="T34" fmla="*/ 128 w 186"/>
                    <a:gd name="T35" fmla="*/ 396 h 937"/>
                    <a:gd name="T36" fmla="*/ 123 w 186"/>
                    <a:gd name="T37" fmla="*/ 360 h 937"/>
                    <a:gd name="T38" fmla="*/ 118 w 186"/>
                    <a:gd name="T39" fmla="*/ 312 h 937"/>
                    <a:gd name="T40" fmla="*/ 106 w 186"/>
                    <a:gd name="T41" fmla="*/ 273 h 937"/>
                    <a:gd name="T42" fmla="*/ 91 w 186"/>
                    <a:gd name="T43" fmla="*/ 243 h 937"/>
                    <a:gd name="T44" fmla="*/ 75 w 186"/>
                    <a:gd name="T45" fmla="*/ 191 h 937"/>
                    <a:gd name="T46" fmla="*/ 63 w 186"/>
                    <a:gd name="T47" fmla="*/ 115 h 937"/>
                    <a:gd name="T48" fmla="*/ 49 w 186"/>
                    <a:gd name="T49" fmla="*/ 56 h 937"/>
                    <a:gd name="T50" fmla="*/ 33 w 186"/>
                    <a:gd name="T51" fmla="*/ 20 h 937"/>
                    <a:gd name="T52" fmla="*/ 17 w 186"/>
                    <a:gd name="T53" fmla="*/ 1 h 937"/>
                    <a:gd name="T54" fmla="*/ 9 w 186"/>
                    <a:gd name="T55" fmla="*/ 0 h 937"/>
                    <a:gd name="T56" fmla="*/ 1 w 186"/>
                    <a:gd name="T57" fmla="*/ 7 h 937"/>
                    <a:gd name="T58" fmla="*/ 0 w 186"/>
                    <a:gd name="T59" fmla="*/ 16 h 937"/>
                    <a:gd name="T60" fmla="*/ 28 w 186"/>
                    <a:gd name="T61" fmla="*/ 69 h 937"/>
                    <a:gd name="T62" fmla="*/ 49 w 186"/>
                    <a:gd name="T63" fmla="*/ 180 h 937"/>
                    <a:gd name="T64" fmla="*/ 69 w 186"/>
                    <a:gd name="T65" fmla="*/ 251 h 937"/>
                    <a:gd name="T66" fmla="*/ 85 w 186"/>
                    <a:gd name="T67" fmla="*/ 284 h 937"/>
                    <a:gd name="T68" fmla="*/ 95 w 186"/>
                    <a:gd name="T69" fmla="*/ 322 h 937"/>
                    <a:gd name="T70" fmla="*/ 101 w 186"/>
                    <a:gd name="T71" fmla="*/ 367 h 937"/>
                    <a:gd name="T72" fmla="*/ 108 w 186"/>
                    <a:gd name="T73" fmla="*/ 409 h 937"/>
                    <a:gd name="T74" fmla="*/ 134 w 186"/>
                    <a:gd name="T75" fmla="*/ 433 h 937"/>
                    <a:gd name="T76" fmla="*/ 153 w 186"/>
                    <a:gd name="T77" fmla="*/ 438 h 937"/>
                    <a:gd name="T78" fmla="*/ 162 w 186"/>
                    <a:gd name="T79" fmla="*/ 461 h 937"/>
                    <a:gd name="T80" fmla="*/ 158 w 186"/>
                    <a:gd name="T81" fmla="*/ 485 h 937"/>
                    <a:gd name="T82" fmla="*/ 139 w 186"/>
                    <a:gd name="T83" fmla="*/ 532 h 937"/>
                    <a:gd name="T84" fmla="*/ 139 w 186"/>
                    <a:gd name="T85" fmla="*/ 593 h 937"/>
                    <a:gd name="T86" fmla="*/ 146 w 186"/>
                    <a:gd name="T87" fmla="*/ 624 h 937"/>
                    <a:gd name="T88" fmla="*/ 142 w 186"/>
                    <a:gd name="T89" fmla="*/ 648 h 937"/>
                    <a:gd name="T90" fmla="*/ 126 w 186"/>
                    <a:gd name="T91" fmla="*/ 708 h 937"/>
                    <a:gd name="T92" fmla="*/ 120 w 186"/>
                    <a:gd name="T93" fmla="*/ 783 h 937"/>
                    <a:gd name="T94" fmla="*/ 112 w 186"/>
                    <a:gd name="T95" fmla="*/ 818 h 937"/>
                    <a:gd name="T96" fmla="*/ 103 w 186"/>
                    <a:gd name="T97" fmla="*/ 842 h 937"/>
                    <a:gd name="T98" fmla="*/ 100 w 186"/>
                    <a:gd name="T99" fmla="*/ 855 h 937"/>
                    <a:gd name="T100" fmla="*/ 99 w 186"/>
                    <a:gd name="T101" fmla="*/ 865 h 937"/>
                    <a:gd name="T102" fmla="*/ 97 w 186"/>
                    <a:gd name="T103" fmla="*/ 870 h 937"/>
                    <a:gd name="T104" fmla="*/ 94 w 186"/>
                    <a:gd name="T105" fmla="*/ 873 h 937"/>
                    <a:gd name="T106" fmla="*/ 86 w 186"/>
                    <a:gd name="T107" fmla="*/ 898 h 937"/>
                    <a:gd name="T108" fmla="*/ 82 w 186"/>
                    <a:gd name="T109" fmla="*/ 936 h 9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6"/>
                    <a:gd name="T166" fmla="*/ 0 h 937"/>
                    <a:gd name="T167" fmla="*/ 186 w 186"/>
                    <a:gd name="T168" fmla="*/ 937 h 93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6" h="937">
                      <a:moveTo>
                        <a:pt x="108" y="891"/>
                      </a:moveTo>
                      <a:lnTo>
                        <a:pt x="111" y="889"/>
                      </a:lnTo>
                      <a:lnTo>
                        <a:pt x="113" y="888"/>
                      </a:lnTo>
                      <a:lnTo>
                        <a:pt x="116" y="885"/>
                      </a:lnTo>
                      <a:lnTo>
                        <a:pt x="117" y="882"/>
                      </a:lnTo>
                      <a:lnTo>
                        <a:pt x="119" y="879"/>
                      </a:lnTo>
                      <a:lnTo>
                        <a:pt x="120" y="875"/>
                      </a:lnTo>
                      <a:lnTo>
                        <a:pt x="120" y="872"/>
                      </a:lnTo>
                      <a:lnTo>
                        <a:pt x="121" y="868"/>
                      </a:lnTo>
                      <a:lnTo>
                        <a:pt x="122" y="867"/>
                      </a:lnTo>
                      <a:lnTo>
                        <a:pt x="122" y="865"/>
                      </a:lnTo>
                      <a:lnTo>
                        <a:pt x="122" y="863"/>
                      </a:lnTo>
                      <a:lnTo>
                        <a:pt x="122" y="861"/>
                      </a:lnTo>
                      <a:lnTo>
                        <a:pt x="122" y="860"/>
                      </a:lnTo>
                      <a:lnTo>
                        <a:pt x="123" y="858"/>
                      </a:lnTo>
                      <a:lnTo>
                        <a:pt x="123" y="856"/>
                      </a:lnTo>
                      <a:lnTo>
                        <a:pt x="123" y="854"/>
                      </a:lnTo>
                      <a:lnTo>
                        <a:pt x="126" y="848"/>
                      </a:lnTo>
                      <a:lnTo>
                        <a:pt x="129" y="841"/>
                      </a:lnTo>
                      <a:lnTo>
                        <a:pt x="132" y="834"/>
                      </a:lnTo>
                      <a:lnTo>
                        <a:pt x="135" y="828"/>
                      </a:lnTo>
                      <a:lnTo>
                        <a:pt x="138" y="821"/>
                      </a:lnTo>
                      <a:lnTo>
                        <a:pt x="139" y="815"/>
                      </a:lnTo>
                      <a:lnTo>
                        <a:pt x="141" y="808"/>
                      </a:lnTo>
                      <a:lnTo>
                        <a:pt x="141" y="801"/>
                      </a:lnTo>
                      <a:lnTo>
                        <a:pt x="142" y="783"/>
                      </a:lnTo>
                      <a:lnTo>
                        <a:pt x="143" y="765"/>
                      </a:lnTo>
                      <a:lnTo>
                        <a:pt x="145" y="746"/>
                      </a:lnTo>
                      <a:lnTo>
                        <a:pt x="147" y="728"/>
                      </a:lnTo>
                      <a:lnTo>
                        <a:pt x="150" y="709"/>
                      </a:lnTo>
                      <a:lnTo>
                        <a:pt x="155" y="692"/>
                      </a:lnTo>
                      <a:lnTo>
                        <a:pt x="158" y="675"/>
                      </a:lnTo>
                      <a:lnTo>
                        <a:pt x="164" y="657"/>
                      </a:lnTo>
                      <a:lnTo>
                        <a:pt x="167" y="646"/>
                      </a:lnTo>
                      <a:lnTo>
                        <a:pt x="169" y="635"/>
                      </a:lnTo>
                      <a:lnTo>
                        <a:pt x="169" y="624"/>
                      </a:lnTo>
                      <a:lnTo>
                        <a:pt x="168" y="613"/>
                      </a:lnTo>
                      <a:lnTo>
                        <a:pt x="166" y="603"/>
                      </a:lnTo>
                      <a:lnTo>
                        <a:pt x="164" y="591"/>
                      </a:lnTo>
                      <a:lnTo>
                        <a:pt x="161" y="580"/>
                      </a:lnTo>
                      <a:lnTo>
                        <a:pt x="159" y="568"/>
                      </a:lnTo>
                      <a:lnTo>
                        <a:pt x="158" y="563"/>
                      </a:lnTo>
                      <a:lnTo>
                        <a:pt x="158" y="558"/>
                      </a:lnTo>
                      <a:lnTo>
                        <a:pt x="157" y="553"/>
                      </a:lnTo>
                      <a:lnTo>
                        <a:pt x="157" y="547"/>
                      </a:lnTo>
                      <a:lnTo>
                        <a:pt x="158" y="542"/>
                      </a:lnTo>
                      <a:lnTo>
                        <a:pt x="159" y="537"/>
                      </a:lnTo>
                      <a:lnTo>
                        <a:pt x="161" y="532"/>
                      </a:lnTo>
                      <a:lnTo>
                        <a:pt x="163" y="528"/>
                      </a:lnTo>
                      <a:lnTo>
                        <a:pt x="170" y="516"/>
                      </a:lnTo>
                      <a:lnTo>
                        <a:pt x="176" y="504"/>
                      </a:lnTo>
                      <a:lnTo>
                        <a:pt x="180" y="491"/>
                      </a:lnTo>
                      <a:lnTo>
                        <a:pt x="184" y="477"/>
                      </a:lnTo>
                      <a:lnTo>
                        <a:pt x="185" y="463"/>
                      </a:lnTo>
                      <a:lnTo>
                        <a:pt x="184" y="450"/>
                      </a:lnTo>
                      <a:lnTo>
                        <a:pt x="181" y="437"/>
                      </a:lnTo>
                      <a:lnTo>
                        <a:pt x="176" y="424"/>
                      </a:lnTo>
                      <a:lnTo>
                        <a:pt x="169" y="420"/>
                      </a:lnTo>
                      <a:lnTo>
                        <a:pt x="168" y="419"/>
                      </a:lnTo>
                      <a:lnTo>
                        <a:pt x="167" y="419"/>
                      </a:lnTo>
                      <a:lnTo>
                        <a:pt x="166" y="418"/>
                      </a:lnTo>
                      <a:lnTo>
                        <a:pt x="165" y="417"/>
                      </a:lnTo>
                      <a:lnTo>
                        <a:pt x="164" y="417"/>
                      </a:lnTo>
                      <a:lnTo>
                        <a:pt x="163" y="417"/>
                      </a:lnTo>
                      <a:lnTo>
                        <a:pt x="162" y="417"/>
                      </a:lnTo>
                      <a:lnTo>
                        <a:pt x="157" y="415"/>
                      </a:lnTo>
                      <a:lnTo>
                        <a:pt x="151" y="414"/>
                      </a:lnTo>
                      <a:lnTo>
                        <a:pt x="146" y="412"/>
                      </a:lnTo>
                      <a:lnTo>
                        <a:pt x="140" y="409"/>
                      </a:lnTo>
                      <a:lnTo>
                        <a:pt x="136" y="405"/>
                      </a:lnTo>
                      <a:lnTo>
                        <a:pt x="132" y="401"/>
                      </a:lnTo>
                      <a:lnTo>
                        <a:pt x="128" y="396"/>
                      </a:lnTo>
                      <a:lnTo>
                        <a:pt x="126" y="390"/>
                      </a:lnTo>
                      <a:lnTo>
                        <a:pt x="125" y="384"/>
                      </a:lnTo>
                      <a:lnTo>
                        <a:pt x="124" y="372"/>
                      </a:lnTo>
                      <a:lnTo>
                        <a:pt x="123" y="360"/>
                      </a:lnTo>
                      <a:lnTo>
                        <a:pt x="122" y="347"/>
                      </a:lnTo>
                      <a:lnTo>
                        <a:pt x="120" y="335"/>
                      </a:lnTo>
                      <a:lnTo>
                        <a:pt x="119" y="324"/>
                      </a:lnTo>
                      <a:lnTo>
                        <a:pt x="118" y="312"/>
                      </a:lnTo>
                      <a:lnTo>
                        <a:pt x="116" y="300"/>
                      </a:lnTo>
                      <a:lnTo>
                        <a:pt x="115" y="288"/>
                      </a:lnTo>
                      <a:lnTo>
                        <a:pt x="110" y="280"/>
                      </a:lnTo>
                      <a:lnTo>
                        <a:pt x="106" y="273"/>
                      </a:lnTo>
                      <a:lnTo>
                        <a:pt x="102" y="266"/>
                      </a:lnTo>
                      <a:lnTo>
                        <a:pt x="99" y="258"/>
                      </a:lnTo>
                      <a:lnTo>
                        <a:pt x="95" y="251"/>
                      </a:lnTo>
                      <a:lnTo>
                        <a:pt x="91" y="243"/>
                      </a:lnTo>
                      <a:lnTo>
                        <a:pt x="88" y="235"/>
                      </a:lnTo>
                      <a:lnTo>
                        <a:pt x="85" y="228"/>
                      </a:lnTo>
                      <a:lnTo>
                        <a:pt x="80" y="210"/>
                      </a:lnTo>
                      <a:lnTo>
                        <a:pt x="75" y="191"/>
                      </a:lnTo>
                      <a:lnTo>
                        <a:pt x="71" y="172"/>
                      </a:lnTo>
                      <a:lnTo>
                        <a:pt x="68" y="153"/>
                      </a:lnTo>
                      <a:lnTo>
                        <a:pt x="65" y="134"/>
                      </a:lnTo>
                      <a:lnTo>
                        <a:pt x="63" y="115"/>
                      </a:lnTo>
                      <a:lnTo>
                        <a:pt x="60" y="96"/>
                      </a:lnTo>
                      <a:lnTo>
                        <a:pt x="55" y="76"/>
                      </a:lnTo>
                      <a:lnTo>
                        <a:pt x="53" y="66"/>
                      </a:lnTo>
                      <a:lnTo>
                        <a:pt x="49" y="56"/>
                      </a:lnTo>
                      <a:lnTo>
                        <a:pt x="46" y="47"/>
                      </a:lnTo>
                      <a:lnTo>
                        <a:pt x="43" y="38"/>
                      </a:lnTo>
                      <a:lnTo>
                        <a:pt x="38" y="29"/>
                      </a:lnTo>
                      <a:lnTo>
                        <a:pt x="33" y="20"/>
                      </a:lnTo>
                      <a:lnTo>
                        <a:pt x="28" y="12"/>
                      </a:lnTo>
                      <a:lnTo>
                        <a:pt x="21" y="4"/>
                      </a:lnTo>
                      <a:lnTo>
                        <a:pt x="19" y="2"/>
                      </a:lnTo>
                      <a:lnTo>
                        <a:pt x="17" y="1"/>
                      </a:lnTo>
                      <a:lnTo>
                        <a:pt x="15" y="0"/>
                      </a:lnTo>
                      <a:lnTo>
                        <a:pt x="12" y="0"/>
                      </a:lnTo>
                      <a:lnTo>
                        <a:pt x="10" y="0"/>
                      </a:lnTo>
                      <a:lnTo>
                        <a:pt x="9" y="0"/>
                      </a:lnTo>
                      <a:lnTo>
                        <a:pt x="6" y="1"/>
                      </a:lnTo>
                      <a:lnTo>
                        <a:pt x="4" y="3"/>
                      </a:lnTo>
                      <a:lnTo>
                        <a:pt x="3" y="5"/>
                      </a:lnTo>
                      <a:lnTo>
                        <a:pt x="1" y="7"/>
                      </a:lnTo>
                      <a:lnTo>
                        <a:pt x="0" y="9"/>
                      </a:lnTo>
                      <a:lnTo>
                        <a:pt x="0" y="11"/>
                      </a:lnTo>
                      <a:lnTo>
                        <a:pt x="0" y="14"/>
                      </a:lnTo>
                      <a:lnTo>
                        <a:pt x="0" y="16"/>
                      </a:lnTo>
                      <a:lnTo>
                        <a:pt x="1" y="18"/>
                      </a:lnTo>
                      <a:lnTo>
                        <a:pt x="3" y="20"/>
                      </a:lnTo>
                      <a:lnTo>
                        <a:pt x="18" y="44"/>
                      </a:lnTo>
                      <a:lnTo>
                        <a:pt x="28" y="69"/>
                      </a:lnTo>
                      <a:lnTo>
                        <a:pt x="36" y="96"/>
                      </a:lnTo>
                      <a:lnTo>
                        <a:pt x="41" y="124"/>
                      </a:lnTo>
                      <a:lnTo>
                        <a:pt x="45" y="151"/>
                      </a:lnTo>
                      <a:lnTo>
                        <a:pt x="49" y="180"/>
                      </a:lnTo>
                      <a:lnTo>
                        <a:pt x="54" y="208"/>
                      </a:lnTo>
                      <a:lnTo>
                        <a:pt x="63" y="234"/>
                      </a:lnTo>
                      <a:lnTo>
                        <a:pt x="65" y="243"/>
                      </a:lnTo>
                      <a:lnTo>
                        <a:pt x="69" y="251"/>
                      </a:lnTo>
                      <a:lnTo>
                        <a:pt x="73" y="260"/>
                      </a:lnTo>
                      <a:lnTo>
                        <a:pt x="77" y="268"/>
                      </a:lnTo>
                      <a:lnTo>
                        <a:pt x="81" y="276"/>
                      </a:lnTo>
                      <a:lnTo>
                        <a:pt x="85" y="284"/>
                      </a:lnTo>
                      <a:lnTo>
                        <a:pt x="89" y="292"/>
                      </a:lnTo>
                      <a:lnTo>
                        <a:pt x="94" y="299"/>
                      </a:lnTo>
                      <a:lnTo>
                        <a:pt x="94" y="311"/>
                      </a:lnTo>
                      <a:lnTo>
                        <a:pt x="95" y="322"/>
                      </a:lnTo>
                      <a:lnTo>
                        <a:pt x="96" y="333"/>
                      </a:lnTo>
                      <a:lnTo>
                        <a:pt x="98" y="344"/>
                      </a:lnTo>
                      <a:lnTo>
                        <a:pt x="99" y="356"/>
                      </a:lnTo>
                      <a:lnTo>
                        <a:pt x="101" y="367"/>
                      </a:lnTo>
                      <a:lnTo>
                        <a:pt x="102" y="379"/>
                      </a:lnTo>
                      <a:lnTo>
                        <a:pt x="103" y="390"/>
                      </a:lnTo>
                      <a:lnTo>
                        <a:pt x="104" y="400"/>
                      </a:lnTo>
                      <a:lnTo>
                        <a:pt x="108" y="409"/>
                      </a:lnTo>
                      <a:lnTo>
                        <a:pt x="113" y="416"/>
                      </a:lnTo>
                      <a:lnTo>
                        <a:pt x="120" y="422"/>
                      </a:lnTo>
                      <a:lnTo>
                        <a:pt x="126" y="428"/>
                      </a:lnTo>
                      <a:lnTo>
                        <a:pt x="134" y="433"/>
                      </a:lnTo>
                      <a:lnTo>
                        <a:pt x="142" y="436"/>
                      </a:lnTo>
                      <a:lnTo>
                        <a:pt x="151" y="439"/>
                      </a:lnTo>
                      <a:lnTo>
                        <a:pt x="157" y="440"/>
                      </a:lnTo>
                      <a:lnTo>
                        <a:pt x="153" y="438"/>
                      </a:lnTo>
                      <a:lnTo>
                        <a:pt x="158" y="442"/>
                      </a:lnTo>
                      <a:lnTo>
                        <a:pt x="160" y="448"/>
                      </a:lnTo>
                      <a:lnTo>
                        <a:pt x="161" y="454"/>
                      </a:lnTo>
                      <a:lnTo>
                        <a:pt x="162" y="461"/>
                      </a:lnTo>
                      <a:lnTo>
                        <a:pt x="162" y="467"/>
                      </a:lnTo>
                      <a:lnTo>
                        <a:pt x="161" y="473"/>
                      </a:lnTo>
                      <a:lnTo>
                        <a:pt x="160" y="479"/>
                      </a:lnTo>
                      <a:lnTo>
                        <a:pt x="158" y="485"/>
                      </a:lnTo>
                      <a:lnTo>
                        <a:pt x="156" y="490"/>
                      </a:lnTo>
                      <a:lnTo>
                        <a:pt x="148" y="504"/>
                      </a:lnTo>
                      <a:lnTo>
                        <a:pt x="142" y="517"/>
                      </a:lnTo>
                      <a:lnTo>
                        <a:pt x="139" y="532"/>
                      </a:lnTo>
                      <a:lnTo>
                        <a:pt x="137" y="547"/>
                      </a:lnTo>
                      <a:lnTo>
                        <a:pt x="136" y="563"/>
                      </a:lnTo>
                      <a:lnTo>
                        <a:pt x="137" y="578"/>
                      </a:lnTo>
                      <a:lnTo>
                        <a:pt x="139" y="593"/>
                      </a:lnTo>
                      <a:lnTo>
                        <a:pt x="144" y="608"/>
                      </a:lnTo>
                      <a:lnTo>
                        <a:pt x="145" y="613"/>
                      </a:lnTo>
                      <a:lnTo>
                        <a:pt x="146" y="618"/>
                      </a:lnTo>
                      <a:lnTo>
                        <a:pt x="146" y="624"/>
                      </a:lnTo>
                      <a:lnTo>
                        <a:pt x="146" y="630"/>
                      </a:lnTo>
                      <a:lnTo>
                        <a:pt x="145" y="636"/>
                      </a:lnTo>
                      <a:lnTo>
                        <a:pt x="144" y="642"/>
                      </a:lnTo>
                      <a:lnTo>
                        <a:pt x="142" y="648"/>
                      </a:lnTo>
                      <a:lnTo>
                        <a:pt x="141" y="653"/>
                      </a:lnTo>
                      <a:lnTo>
                        <a:pt x="135" y="671"/>
                      </a:lnTo>
                      <a:lnTo>
                        <a:pt x="130" y="690"/>
                      </a:lnTo>
                      <a:lnTo>
                        <a:pt x="126" y="708"/>
                      </a:lnTo>
                      <a:lnTo>
                        <a:pt x="123" y="726"/>
                      </a:lnTo>
                      <a:lnTo>
                        <a:pt x="121" y="745"/>
                      </a:lnTo>
                      <a:lnTo>
                        <a:pt x="120" y="764"/>
                      </a:lnTo>
                      <a:lnTo>
                        <a:pt x="120" y="783"/>
                      </a:lnTo>
                      <a:lnTo>
                        <a:pt x="120" y="801"/>
                      </a:lnTo>
                      <a:lnTo>
                        <a:pt x="117" y="807"/>
                      </a:lnTo>
                      <a:lnTo>
                        <a:pt x="114" y="812"/>
                      </a:lnTo>
                      <a:lnTo>
                        <a:pt x="112" y="818"/>
                      </a:lnTo>
                      <a:lnTo>
                        <a:pt x="110" y="824"/>
                      </a:lnTo>
                      <a:lnTo>
                        <a:pt x="108" y="830"/>
                      </a:lnTo>
                      <a:lnTo>
                        <a:pt x="105" y="836"/>
                      </a:lnTo>
                      <a:lnTo>
                        <a:pt x="103" y="842"/>
                      </a:lnTo>
                      <a:lnTo>
                        <a:pt x="102" y="847"/>
                      </a:lnTo>
                      <a:lnTo>
                        <a:pt x="101" y="850"/>
                      </a:lnTo>
                      <a:lnTo>
                        <a:pt x="101" y="852"/>
                      </a:lnTo>
                      <a:lnTo>
                        <a:pt x="100" y="855"/>
                      </a:lnTo>
                      <a:lnTo>
                        <a:pt x="100" y="857"/>
                      </a:lnTo>
                      <a:lnTo>
                        <a:pt x="100" y="860"/>
                      </a:lnTo>
                      <a:lnTo>
                        <a:pt x="99" y="862"/>
                      </a:lnTo>
                      <a:lnTo>
                        <a:pt x="99" y="865"/>
                      </a:lnTo>
                      <a:lnTo>
                        <a:pt x="99" y="868"/>
                      </a:lnTo>
                      <a:lnTo>
                        <a:pt x="98" y="868"/>
                      </a:lnTo>
                      <a:lnTo>
                        <a:pt x="98" y="869"/>
                      </a:lnTo>
                      <a:lnTo>
                        <a:pt x="97" y="870"/>
                      </a:lnTo>
                      <a:lnTo>
                        <a:pt x="97" y="871"/>
                      </a:lnTo>
                      <a:lnTo>
                        <a:pt x="96" y="872"/>
                      </a:lnTo>
                      <a:lnTo>
                        <a:pt x="95" y="872"/>
                      </a:lnTo>
                      <a:lnTo>
                        <a:pt x="94" y="873"/>
                      </a:lnTo>
                      <a:lnTo>
                        <a:pt x="93" y="873"/>
                      </a:lnTo>
                      <a:lnTo>
                        <a:pt x="91" y="877"/>
                      </a:lnTo>
                      <a:lnTo>
                        <a:pt x="88" y="887"/>
                      </a:lnTo>
                      <a:lnTo>
                        <a:pt x="86" y="898"/>
                      </a:lnTo>
                      <a:lnTo>
                        <a:pt x="84" y="910"/>
                      </a:lnTo>
                      <a:lnTo>
                        <a:pt x="83" y="922"/>
                      </a:lnTo>
                      <a:lnTo>
                        <a:pt x="83" y="932"/>
                      </a:lnTo>
                      <a:lnTo>
                        <a:pt x="82" y="936"/>
                      </a:lnTo>
                      <a:lnTo>
                        <a:pt x="82" y="935"/>
                      </a:lnTo>
                      <a:lnTo>
                        <a:pt x="108" y="891"/>
                      </a:lnTo>
                    </a:path>
                  </a:pathLst>
                </a:custGeom>
                <a:solidFill>
                  <a:srgbClr val="FC4128"/>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it-IT" sz="2646" i="1">
                    <a:solidFill>
                      <a:srgbClr val="FFFF00"/>
                    </a:solidFill>
                    <a:latin typeface="Arial" charset="0"/>
                  </a:endParaRPr>
                </a:p>
              </p:txBody>
            </p:sp>
          </p:grpSp>
          <p:sp>
            <p:nvSpPr>
              <p:cNvPr id="139313" name="Line 339"/>
              <p:cNvSpPr>
                <a:spLocks noChangeShapeType="1"/>
              </p:cNvSpPr>
              <p:nvPr/>
            </p:nvSpPr>
            <p:spPr bwMode="auto">
              <a:xfrm flipH="1">
                <a:off x="3869" y="1814"/>
                <a:ext cx="978" cy="889"/>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40987" name="Rectangle 340"/>
              <p:cNvSpPr>
                <a:spLocks noChangeArrowheads="1"/>
              </p:cNvSpPr>
              <p:nvPr/>
            </p:nvSpPr>
            <p:spPr bwMode="auto">
              <a:xfrm>
                <a:off x="2486" y="3391"/>
                <a:ext cx="2084" cy="554"/>
              </a:xfrm>
              <a:prstGeom prst="rect">
                <a:avLst/>
              </a:prstGeom>
              <a:solidFill>
                <a:srgbClr val="00660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9746" tIns="48998" rIns="99746" bIns="48998">
                <a:spAutoFit/>
              </a:bodyPr>
              <a:lstStyle/>
              <a:p>
                <a:pPr algn="ctr" eaLnBrk="0" fontAlgn="base" hangingPunct="0">
                  <a:spcBef>
                    <a:spcPct val="0"/>
                  </a:spcBef>
                  <a:spcAft>
                    <a:spcPct val="0"/>
                  </a:spcAft>
                  <a:defRPr/>
                </a:pPr>
                <a:r>
                  <a:rPr lang="en-US" sz="1764" b="1" dirty="0" err="1">
                    <a:solidFill>
                      <a:srgbClr val="FFFFFF"/>
                    </a:solidFill>
                    <a:latin typeface="Arial" charset="0"/>
                  </a:rPr>
                  <a:t>Aumento</a:t>
                </a:r>
                <a:r>
                  <a:rPr lang="en-US" sz="1764" b="1" dirty="0">
                    <a:solidFill>
                      <a:srgbClr val="FFFFFF"/>
                    </a:solidFill>
                    <a:latin typeface="Arial" charset="0"/>
                  </a:rPr>
                  <a:t> del pre-</a:t>
                </a:r>
                <a:r>
                  <a:rPr lang="en-US" sz="1764" b="1" dirty="0" err="1">
                    <a:solidFill>
                      <a:srgbClr val="FFFFFF"/>
                    </a:solidFill>
                    <a:latin typeface="Arial" charset="0"/>
                  </a:rPr>
                  <a:t>carico</a:t>
                </a:r>
                <a:r>
                  <a:rPr lang="en-US" sz="1764" b="1" dirty="0">
                    <a:solidFill>
                      <a:srgbClr val="FFFFFF"/>
                    </a:solidFill>
                    <a:latin typeface="Arial" charset="0"/>
                  </a:rPr>
                  <a:t>,</a:t>
                </a:r>
              </a:p>
              <a:p>
                <a:pPr algn="ctr" eaLnBrk="0" fontAlgn="base" hangingPunct="0">
                  <a:spcBef>
                    <a:spcPct val="0"/>
                  </a:spcBef>
                  <a:spcAft>
                    <a:spcPct val="0"/>
                  </a:spcAft>
                  <a:defRPr/>
                </a:pPr>
                <a:r>
                  <a:rPr lang="en-US" sz="1764" b="1" dirty="0">
                    <a:solidFill>
                      <a:srgbClr val="FFFFFF"/>
                    </a:solidFill>
                    <a:latin typeface="Arial" charset="0"/>
                  </a:rPr>
                  <a:t> </a:t>
                </a:r>
                <a:r>
                  <a:rPr lang="en-US" sz="1764" b="1" dirty="0" err="1">
                    <a:solidFill>
                      <a:srgbClr val="FFFFFF"/>
                    </a:solidFill>
                    <a:latin typeface="Arial" charset="0"/>
                  </a:rPr>
                  <a:t>incremento</a:t>
                </a:r>
                <a:r>
                  <a:rPr lang="en-US" sz="1764" b="1" dirty="0">
                    <a:solidFill>
                      <a:srgbClr val="FFFFFF"/>
                    </a:solidFill>
                    <a:latin typeface="Arial" charset="0"/>
                  </a:rPr>
                  <a:t> del </a:t>
                </a:r>
                <a:r>
                  <a:rPr lang="en-US" sz="1764" b="1" dirty="0" err="1">
                    <a:solidFill>
                      <a:srgbClr val="FFFFFF"/>
                    </a:solidFill>
                    <a:latin typeface="Arial" charset="0"/>
                  </a:rPr>
                  <a:t>consumo</a:t>
                </a:r>
                <a:r>
                  <a:rPr lang="en-US" sz="1764" b="1" dirty="0">
                    <a:solidFill>
                      <a:srgbClr val="FFFFFF"/>
                    </a:solidFill>
                    <a:latin typeface="Arial" charset="0"/>
                  </a:rPr>
                  <a:t> diO</a:t>
                </a:r>
                <a:r>
                  <a:rPr lang="en-US" sz="1764" b="1" baseline="-25000" dirty="0">
                    <a:solidFill>
                      <a:srgbClr val="FFFFFF"/>
                    </a:solidFill>
                    <a:latin typeface="Arial" charset="0"/>
                  </a:rPr>
                  <a:t>2</a:t>
                </a:r>
              </a:p>
            </p:txBody>
          </p:sp>
          <p:sp>
            <p:nvSpPr>
              <p:cNvPr id="40988" name="Rectangle 341"/>
              <p:cNvSpPr>
                <a:spLocks noChangeArrowheads="1"/>
              </p:cNvSpPr>
              <p:nvPr/>
            </p:nvSpPr>
            <p:spPr bwMode="auto">
              <a:xfrm>
                <a:off x="3219" y="2703"/>
                <a:ext cx="1196" cy="227"/>
              </a:xfrm>
              <a:prstGeom prst="rect">
                <a:avLst/>
              </a:prstGeom>
              <a:solidFill>
                <a:srgbClr val="FF9933"/>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9746" tIns="48998" rIns="99746" bIns="48998">
                <a:spAutoFit/>
              </a:bodyPr>
              <a:lstStyle/>
              <a:p>
                <a:pPr algn="ctr" eaLnBrk="0" fontAlgn="base" hangingPunct="0">
                  <a:spcBef>
                    <a:spcPct val="0"/>
                  </a:spcBef>
                  <a:spcAft>
                    <a:spcPct val="0"/>
                  </a:spcAft>
                  <a:defRPr/>
                </a:pPr>
                <a:r>
                  <a:rPr lang="en-US" sz="1764" b="1">
                    <a:solidFill>
                      <a:srgbClr val="000040"/>
                    </a:solidFill>
                    <a:latin typeface="Arial" charset="0"/>
                  </a:rPr>
                  <a:t>Vasocostrizione</a:t>
                </a:r>
              </a:p>
            </p:txBody>
          </p:sp>
          <p:sp>
            <p:nvSpPr>
              <p:cNvPr id="40990" name="Rectangle 343"/>
              <p:cNvSpPr>
                <a:spLocks noChangeArrowheads="1"/>
              </p:cNvSpPr>
              <p:nvPr/>
            </p:nvSpPr>
            <p:spPr bwMode="auto">
              <a:xfrm>
                <a:off x="4788" y="2844"/>
                <a:ext cx="816" cy="554"/>
              </a:xfrm>
              <a:prstGeom prst="rect">
                <a:avLst/>
              </a:prstGeom>
              <a:solidFill>
                <a:srgbClr val="00660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9746" tIns="48998" rIns="99746" bIns="48998">
                <a:spAutoFit/>
              </a:bodyPr>
              <a:lstStyle/>
              <a:p>
                <a:pPr algn="ctr" eaLnBrk="0" fontAlgn="base" hangingPunct="0">
                  <a:spcBef>
                    <a:spcPct val="0"/>
                  </a:spcBef>
                  <a:spcAft>
                    <a:spcPct val="0"/>
                  </a:spcAft>
                  <a:defRPr/>
                </a:pPr>
                <a:r>
                  <a:rPr lang="en-US" sz="1764" b="1">
                    <a:solidFill>
                      <a:srgbClr val="FFFFFF"/>
                    </a:solidFill>
                    <a:latin typeface="Arial" charset="0"/>
                  </a:rPr>
                  <a:t>Ritenzione idro-salina</a:t>
                </a:r>
              </a:p>
            </p:txBody>
          </p:sp>
          <p:sp>
            <p:nvSpPr>
              <p:cNvPr id="40991" name="Rectangle 344"/>
              <p:cNvSpPr>
                <a:spLocks noChangeArrowheads="1"/>
              </p:cNvSpPr>
              <p:nvPr/>
            </p:nvSpPr>
            <p:spPr bwMode="auto">
              <a:xfrm>
                <a:off x="4638" y="2203"/>
                <a:ext cx="946" cy="227"/>
              </a:xfrm>
              <a:prstGeom prst="rect">
                <a:avLst/>
              </a:prstGeom>
              <a:solidFill>
                <a:srgbClr val="00660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9746" tIns="48998" rIns="99746" bIns="48998">
                <a:spAutoFit/>
              </a:bodyPr>
              <a:lstStyle/>
              <a:p>
                <a:pPr algn="ctr" eaLnBrk="0" fontAlgn="base" hangingPunct="0">
                  <a:spcBef>
                    <a:spcPct val="0"/>
                  </a:spcBef>
                  <a:spcAft>
                    <a:spcPct val="0"/>
                  </a:spcAft>
                  <a:defRPr/>
                </a:pPr>
                <a:r>
                  <a:rPr lang="en-US" sz="1764" b="1" dirty="0" err="1">
                    <a:solidFill>
                      <a:srgbClr val="FFFFFF"/>
                    </a:solidFill>
                    <a:latin typeface="Arial" charset="0"/>
                  </a:rPr>
                  <a:t>Aldosterone</a:t>
                </a:r>
                <a:endParaRPr lang="en-US" sz="1764" b="1" dirty="0">
                  <a:solidFill>
                    <a:srgbClr val="FFFFFF"/>
                  </a:solidFill>
                  <a:latin typeface="Arial" charset="0"/>
                </a:endParaRPr>
              </a:p>
            </p:txBody>
          </p:sp>
        </p:grpSp>
        <p:sp>
          <p:nvSpPr>
            <p:cNvPr id="139274" name="Text Box 348"/>
            <p:cNvSpPr txBox="1">
              <a:spLocks noChangeArrowheads="1"/>
            </p:cNvSpPr>
            <p:nvPr/>
          </p:nvSpPr>
          <p:spPr bwMode="auto">
            <a:xfrm>
              <a:off x="1322751" y="1396816"/>
              <a:ext cx="622399" cy="42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FontTx/>
                <a:buNone/>
              </a:pPr>
              <a:r>
                <a:rPr lang="it-IT" altLang="it-IT" sz="2646" b="1" i="1">
                  <a:solidFill>
                    <a:srgbClr val="000040"/>
                  </a:solidFill>
                  <a:latin typeface="Trebuchet MS" pitchFamily="34" charset="0"/>
                </a:rPr>
                <a:t>(2)</a:t>
              </a:r>
            </a:p>
          </p:txBody>
        </p:sp>
        <p:sp>
          <p:nvSpPr>
            <p:cNvPr id="139275" name="Text Box 349"/>
            <p:cNvSpPr txBox="1">
              <a:spLocks noChangeArrowheads="1"/>
            </p:cNvSpPr>
            <p:nvPr/>
          </p:nvSpPr>
          <p:spPr bwMode="auto">
            <a:xfrm>
              <a:off x="516351" y="4550424"/>
              <a:ext cx="622399" cy="42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FontTx/>
                <a:buNone/>
              </a:pPr>
              <a:r>
                <a:rPr lang="it-IT" altLang="it-IT" sz="2646" b="1" i="1">
                  <a:solidFill>
                    <a:srgbClr val="000040"/>
                  </a:solidFill>
                  <a:latin typeface="Trebuchet MS" pitchFamily="34" charset="0"/>
                </a:rPr>
                <a:t>(1)</a:t>
              </a:r>
            </a:p>
          </p:txBody>
        </p:sp>
        <p:cxnSp>
          <p:nvCxnSpPr>
            <p:cNvPr id="139276" name="Connettore 2 350"/>
            <p:cNvCxnSpPr>
              <a:cxnSpLocks noChangeShapeType="1"/>
            </p:cNvCxnSpPr>
            <p:nvPr/>
          </p:nvCxnSpPr>
          <p:spPr bwMode="auto">
            <a:xfrm>
              <a:off x="3171246" y="1915615"/>
              <a:ext cx="3333472" cy="532853"/>
            </a:xfrm>
            <a:prstGeom prst="straightConnector1">
              <a:avLst/>
            </a:prstGeom>
            <a:noFill/>
            <a:ln w="38100" algn="ctr">
              <a:solidFill>
                <a:schemeClr val="tx2"/>
              </a:solidFill>
              <a:round/>
              <a:headEnd/>
              <a:tailEnd type="arrow" w="med" len="med"/>
            </a:ln>
            <a:extLst>
              <a:ext uri="{909E8E84-426E-40DD-AFC4-6F175D3DCCD1}">
                <a14:hiddenFill xmlns:a14="http://schemas.microsoft.com/office/drawing/2010/main">
                  <a:noFill/>
                </a14:hiddenFill>
              </a:ext>
            </a:extLst>
          </p:spPr>
        </p:cxnSp>
        <p:sp>
          <p:nvSpPr>
            <p:cNvPr id="139277" name="Text Box 349"/>
            <p:cNvSpPr txBox="1">
              <a:spLocks noChangeArrowheads="1"/>
            </p:cNvSpPr>
            <p:nvPr/>
          </p:nvSpPr>
          <p:spPr bwMode="auto">
            <a:xfrm>
              <a:off x="3529343" y="2278807"/>
              <a:ext cx="622399" cy="42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FontTx/>
                <a:buNone/>
              </a:pPr>
              <a:r>
                <a:rPr lang="it-IT" altLang="it-IT" sz="2646" b="1" i="1">
                  <a:solidFill>
                    <a:srgbClr val="000040"/>
                  </a:solidFill>
                  <a:latin typeface="Trebuchet MS" pitchFamily="34" charset="0"/>
                </a:rPr>
                <a:t>(4)</a:t>
              </a:r>
            </a:p>
          </p:txBody>
        </p:sp>
        <p:sp>
          <p:nvSpPr>
            <p:cNvPr id="695" name="Rectangle 50"/>
            <p:cNvSpPr>
              <a:spLocks noChangeArrowheads="1"/>
            </p:cNvSpPr>
            <p:nvPr/>
          </p:nvSpPr>
          <p:spPr bwMode="auto">
            <a:xfrm>
              <a:off x="2189724" y="3793218"/>
              <a:ext cx="2100003" cy="318817"/>
            </a:xfrm>
            <a:prstGeom prst="rect">
              <a:avLst/>
            </a:prstGeom>
            <a:solidFill>
              <a:srgbClr val="FF9933"/>
            </a:solidFill>
            <a:ln w="12700">
              <a:solidFill>
                <a:srgbClr val="FFC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9746" tIns="48998" rIns="99746" bIns="48998">
              <a:spAutoFit/>
            </a:bodyPr>
            <a:lstStyle/>
            <a:p>
              <a:pPr algn="ctr" eaLnBrk="0" fontAlgn="base" hangingPunct="0">
                <a:spcBef>
                  <a:spcPct val="0"/>
                </a:spcBef>
                <a:spcAft>
                  <a:spcPct val="0"/>
                </a:spcAft>
                <a:defRPr/>
              </a:pPr>
              <a:r>
                <a:rPr lang="en-US" sz="1764" b="1" dirty="0" err="1">
                  <a:solidFill>
                    <a:srgbClr val="000040"/>
                  </a:solidFill>
                  <a:latin typeface="Arial" charset="0"/>
                </a:rPr>
                <a:t>Rilascio</a:t>
              </a:r>
              <a:r>
                <a:rPr lang="en-US" sz="1764" b="1" dirty="0">
                  <a:solidFill>
                    <a:srgbClr val="000040"/>
                  </a:solidFill>
                  <a:latin typeface="Arial" charset="0"/>
                </a:rPr>
                <a:t> ANP/BNP</a:t>
              </a:r>
            </a:p>
          </p:txBody>
        </p:sp>
        <p:sp>
          <p:nvSpPr>
            <p:cNvPr id="139281" name="Line 51"/>
            <p:cNvSpPr>
              <a:spLocks noChangeShapeType="1"/>
            </p:cNvSpPr>
            <p:nvPr/>
          </p:nvSpPr>
          <p:spPr bwMode="auto">
            <a:xfrm>
              <a:off x="2350346" y="2089506"/>
              <a:ext cx="327499" cy="1703712"/>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cxnSp>
          <p:nvCxnSpPr>
            <p:cNvPr id="139282" name="Connettore 2 697"/>
            <p:cNvCxnSpPr>
              <a:cxnSpLocks noChangeShapeType="1"/>
            </p:cNvCxnSpPr>
            <p:nvPr/>
          </p:nvCxnSpPr>
          <p:spPr bwMode="auto">
            <a:xfrm>
              <a:off x="4129104" y="3941606"/>
              <a:ext cx="1330747" cy="67555"/>
            </a:xfrm>
            <a:prstGeom prst="straightConnector1">
              <a:avLst/>
            </a:prstGeom>
            <a:noFill/>
            <a:ln w="38100" algn="ctr">
              <a:solidFill>
                <a:srgbClr val="C00000"/>
              </a:solidFill>
              <a:prstDash val="dash"/>
              <a:round/>
              <a:headEnd/>
              <a:tailEnd type="arrow" w="med" len="med"/>
            </a:ln>
            <a:extLst>
              <a:ext uri="{909E8E84-426E-40DD-AFC4-6F175D3DCCD1}">
                <a14:hiddenFill xmlns:a14="http://schemas.microsoft.com/office/drawing/2010/main">
                  <a:noFill/>
                </a14:hiddenFill>
              </a:ext>
            </a:extLst>
          </p:spPr>
        </p:cxnSp>
        <p:cxnSp>
          <p:nvCxnSpPr>
            <p:cNvPr id="139283" name="Connettore 2 699"/>
            <p:cNvCxnSpPr>
              <a:cxnSpLocks noChangeShapeType="1"/>
            </p:cNvCxnSpPr>
            <p:nvPr/>
          </p:nvCxnSpPr>
          <p:spPr bwMode="auto">
            <a:xfrm rot="16200000" flipH="1">
              <a:off x="5404604" y="1925114"/>
              <a:ext cx="224833" cy="4554592"/>
            </a:xfrm>
            <a:prstGeom prst="straightConnector1">
              <a:avLst/>
            </a:prstGeom>
            <a:noFill/>
            <a:ln w="38100" algn="ctr">
              <a:solidFill>
                <a:srgbClr val="C00000"/>
              </a:solidFill>
              <a:prstDash val="dash"/>
              <a:round/>
              <a:headEnd/>
              <a:tailEnd type="arrow" w="med" len="med"/>
            </a:ln>
            <a:extLst>
              <a:ext uri="{909E8E84-426E-40DD-AFC4-6F175D3DCCD1}">
                <a14:hiddenFill xmlns:a14="http://schemas.microsoft.com/office/drawing/2010/main">
                  <a:noFill/>
                </a14:hiddenFill>
              </a:ext>
            </a:extLst>
          </p:spPr>
        </p:cxnSp>
        <p:sp>
          <p:nvSpPr>
            <p:cNvPr id="139284" name="Text Box 349"/>
            <p:cNvSpPr txBox="1">
              <a:spLocks noChangeArrowheads="1"/>
            </p:cNvSpPr>
            <p:nvPr/>
          </p:nvSpPr>
          <p:spPr bwMode="auto">
            <a:xfrm>
              <a:off x="5308602" y="2285992"/>
              <a:ext cx="622399" cy="42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FontTx/>
                <a:buNone/>
              </a:pPr>
              <a:r>
                <a:rPr lang="it-IT" altLang="it-IT" sz="2646" b="1" i="1">
                  <a:solidFill>
                    <a:srgbClr val="000040"/>
                  </a:solidFill>
                  <a:latin typeface="Trebuchet MS" pitchFamily="34" charset="0"/>
                </a:rPr>
                <a:t>(4)</a:t>
              </a:r>
            </a:p>
          </p:txBody>
        </p:sp>
        <p:sp>
          <p:nvSpPr>
            <p:cNvPr id="139285" name="Rettangolo 355"/>
            <p:cNvSpPr>
              <a:spLocks noChangeArrowheads="1"/>
            </p:cNvSpPr>
            <p:nvPr/>
          </p:nvSpPr>
          <p:spPr bwMode="auto">
            <a:xfrm>
              <a:off x="3379776" y="1071546"/>
              <a:ext cx="622399" cy="42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FontTx/>
                <a:buNone/>
              </a:pPr>
              <a:r>
                <a:rPr lang="it-IT" altLang="it-IT" sz="2646" b="1" i="1">
                  <a:solidFill>
                    <a:srgbClr val="000040"/>
                  </a:solidFill>
                  <a:latin typeface="Trebuchet MS" pitchFamily="34" charset="0"/>
                </a:rPr>
                <a:t>(3)</a:t>
              </a:r>
            </a:p>
          </p:txBody>
        </p:sp>
      </p:grpSp>
    </p:spTree>
    <p:extLst>
      <p:ext uri="{BB962C8B-B14F-4D97-AF65-F5344CB8AC3E}">
        <p14:creationId xmlns:p14="http://schemas.microsoft.com/office/powerpoint/2010/main" val="413679841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529" y="842944"/>
            <a:ext cx="10079567" cy="7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8361" tIns="47515" rIns="168361" bIns="47515">
            <a:spAutoFit/>
          </a:bodyPr>
          <a:lstStyle>
            <a:lvl1pPr defTabSz="862013">
              <a:spcBef>
                <a:spcPct val="20000"/>
              </a:spcBef>
              <a:buChar char="•"/>
              <a:defRPr sz="3200">
                <a:solidFill>
                  <a:schemeClr val="tx1"/>
                </a:solidFill>
                <a:latin typeface="Times New Roman" pitchFamily="18" charset="0"/>
              </a:defRPr>
            </a:lvl1pPr>
            <a:lvl2pPr marL="742950" indent="-285750" defTabSz="862013">
              <a:spcBef>
                <a:spcPct val="20000"/>
              </a:spcBef>
              <a:buChar char="–"/>
              <a:defRPr sz="2800">
                <a:solidFill>
                  <a:schemeClr val="tx1"/>
                </a:solidFill>
                <a:latin typeface="Times New Roman" pitchFamily="18" charset="0"/>
              </a:defRPr>
            </a:lvl2pPr>
            <a:lvl3pPr marL="1143000" indent="-228600" defTabSz="862013">
              <a:spcBef>
                <a:spcPct val="20000"/>
              </a:spcBef>
              <a:buChar char="•"/>
              <a:defRPr sz="2400">
                <a:solidFill>
                  <a:schemeClr val="tx1"/>
                </a:solidFill>
                <a:latin typeface="Times New Roman" pitchFamily="18" charset="0"/>
              </a:defRPr>
            </a:lvl3pPr>
            <a:lvl4pPr marL="1600200" indent="-228600" defTabSz="862013">
              <a:spcBef>
                <a:spcPct val="20000"/>
              </a:spcBef>
              <a:buChar char="–"/>
              <a:defRPr sz="2000">
                <a:solidFill>
                  <a:schemeClr val="tx1"/>
                </a:solidFill>
                <a:latin typeface="Times New Roman" pitchFamily="18" charset="0"/>
              </a:defRPr>
            </a:lvl4pPr>
            <a:lvl5pPr marL="2057400" indent="-228600" defTabSz="862013">
              <a:spcBef>
                <a:spcPct val="20000"/>
              </a:spcBef>
              <a:buChar char="»"/>
              <a:defRPr sz="2000">
                <a:solidFill>
                  <a:schemeClr val="tx1"/>
                </a:solidFill>
                <a:latin typeface="Times New Roman" pitchFamily="18" charset="0"/>
              </a:defRPr>
            </a:lvl5pPr>
            <a:lvl6pPr marL="2514600" indent="-228600" defTabSz="862013"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862013"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862013"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862013"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lnSpc>
                <a:spcPct val="80000"/>
              </a:lnSpc>
              <a:spcBef>
                <a:spcPct val="0"/>
              </a:spcBef>
              <a:spcAft>
                <a:spcPct val="0"/>
              </a:spcAft>
              <a:buFontTx/>
              <a:buNone/>
            </a:pPr>
            <a:r>
              <a:rPr lang="it-IT" altLang="it-IT" sz="2646" b="1" dirty="0">
                <a:solidFill>
                  <a:schemeClr val="tx2"/>
                </a:solidFill>
                <a:latin typeface="Calibri" panose="020F0502020204030204" pitchFamily="34" charset="0"/>
                <a:ea typeface="+mj-ea"/>
                <a:cs typeface="Calibri" panose="020F0502020204030204" pitchFamily="34" charset="0"/>
              </a:rPr>
              <a:t>Effetto dei farmaci sulla funzione cardiaca </a:t>
            </a:r>
          </a:p>
          <a:p>
            <a:pPr algn="ctr" eaLnBrk="0" fontAlgn="base" hangingPunct="0">
              <a:lnSpc>
                <a:spcPct val="80000"/>
              </a:lnSpc>
              <a:spcBef>
                <a:spcPct val="0"/>
              </a:spcBef>
              <a:spcAft>
                <a:spcPct val="0"/>
              </a:spcAft>
              <a:buFontTx/>
              <a:buNone/>
            </a:pPr>
            <a:r>
              <a:rPr lang="it-IT" altLang="it-IT" sz="2646" b="1" dirty="0">
                <a:solidFill>
                  <a:schemeClr val="tx2"/>
                </a:solidFill>
                <a:latin typeface="Calibri" panose="020F0502020204030204" pitchFamily="34" charset="0"/>
                <a:ea typeface="+mj-ea"/>
                <a:cs typeface="Calibri" panose="020F0502020204030204" pitchFamily="34" charset="0"/>
              </a:rPr>
              <a:t>e sulla storia naturale dello scompenso cardiaco</a:t>
            </a:r>
          </a:p>
        </p:txBody>
      </p:sp>
      <p:sp>
        <p:nvSpPr>
          <p:cNvPr id="141315" name="Freeform 3"/>
          <p:cNvSpPr>
            <a:spLocks/>
          </p:cNvSpPr>
          <p:nvPr/>
        </p:nvSpPr>
        <p:spPr bwMode="auto">
          <a:xfrm>
            <a:off x="1487095" y="2460394"/>
            <a:ext cx="6376078" cy="4012578"/>
          </a:xfrm>
          <a:custGeom>
            <a:avLst/>
            <a:gdLst>
              <a:gd name="T0" fmla="*/ 0 w 4048"/>
              <a:gd name="T1" fmla="*/ 2147483647 h 2547"/>
              <a:gd name="T2" fmla="*/ 2147483647 w 4048"/>
              <a:gd name="T3" fmla="*/ 2147483647 h 2547"/>
              <a:gd name="T4" fmla="*/ 2147483647 w 4048"/>
              <a:gd name="T5" fmla="*/ 2147483647 h 2547"/>
              <a:gd name="T6" fmla="*/ 2147483647 w 4048"/>
              <a:gd name="T7" fmla="*/ 2147483647 h 2547"/>
              <a:gd name="T8" fmla="*/ 0 60000 65536"/>
              <a:gd name="T9" fmla="*/ 0 60000 65536"/>
              <a:gd name="T10" fmla="*/ 0 60000 65536"/>
              <a:gd name="T11" fmla="*/ 0 60000 65536"/>
              <a:gd name="T12" fmla="*/ 0 w 4048"/>
              <a:gd name="T13" fmla="*/ 0 h 2547"/>
              <a:gd name="T14" fmla="*/ 4048 w 4048"/>
              <a:gd name="T15" fmla="*/ 2547 h 2547"/>
            </a:gdLst>
            <a:ahLst/>
            <a:cxnLst>
              <a:cxn ang="T8">
                <a:pos x="T0" y="T1"/>
              </a:cxn>
              <a:cxn ang="T9">
                <a:pos x="T2" y="T3"/>
              </a:cxn>
              <a:cxn ang="T10">
                <a:pos x="T4" y="T5"/>
              </a:cxn>
              <a:cxn ang="T11">
                <a:pos x="T6" y="T7"/>
              </a:cxn>
            </a:cxnLst>
            <a:rect l="T12" t="T13" r="T14" b="T15"/>
            <a:pathLst>
              <a:path w="4048" h="2547">
                <a:moveTo>
                  <a:pt x="0" y="11"/>
                </a:moveTo>
                <a:cubicBezTo>
                  <a:pt x="525" y="5"/>
                  <a:pt x="1050" y="0"/>
                  <a:pt x="1528" y="195"/>
                </a:cubicBezTo>
                <a:cubicBezTo>
                  <a:pt x="2005" y="389"/>
                  <a:pt x="2444" y="787"/>
                  <a:pt x="2864" y="1179"/>
                </a:cubicBezTo>
                <a:cubicBezTo>
                  <a:pt x="3283" y="1570"/>
                  <a:pt x="3665" y="2058"/>
                  <a:pt x="4048" y="2547"/>
                </a:cubicBezTo>
              </a:path>
            </a:pathLst>
          </a:custGeom>
          <a:noFill/>
          <a:ln w="76200">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141316" name="Freeform 4"/>
          <p:cNvSpPr>
            <a:spLocks/>
          </p:cNvSpPr>
          <p:nvPr/>
        </p:nvSpPr>
        <p:spPr bwMode="auto">
          <a:xfrm>
            <a:off x="5279456" y="3020374"/>
            <a:ext cx="3706721" cy="866213"/>
          </a:xfrm>
          <a:custGeom>
            <a:avLst/>
            <a:gdLst>
              <a:gd name="T0" fmla="*/ 0 w 2352"/>
              <a:gd name="T1" fmla="*/ 2147483647 h 550"/>
              <a:gd name="T2" fmla="*/ 2147483647 w 2352"/>
              <a:gd name="T3" fmla="*/ 2147483647 h 550"/>
              <a:gd name="T4" fmla="*/ 2147483647 w 2352"/>
              <a:gd name="T5" fmla="*/ 2147483647 h 550"/>
              <a:gd name="T6" fmla="*/ 2147483647 w 2352"/>
              <a:gd name="T7" fmla="*/ 0 h 550"/>
              <a:gd name="T8" fmla="*/ 0 60000 65536"/>
              <a:gd name="T9" fmla="*/ 0 60000 65536"/>
              <a:gd name="T10" fmla="*/ 0 60000 65536"/>
              <a:gd name="T11" fmla="*/ 0 60000 65536"/>
              <a:gd name="T12" fmla="*/ 0 w 2352"/>
              <a:gd name="T13" fmla="*/ 0 h 550"/>
              <a:gd name="T14" fmla="*/ 2352 w 2352"/>
              <a:gd name="T15" fmla="*/ 550 h 550"/>
            </a:gdLst>
            <a:ahLst/>
            <a:cxnLst>
              <a:cxn ang="T8">
                <a:pos x="T0" y="T1"/>
              </a:cxn>
              <a:cxn ang="T9">
                <a:pos x="T2" y="T3"/>
              </a:cxn>
              <a:cxn ang="T10">
                <a:pos x="T4" y="T5"/>
              </a:cxn>
              <a:cxn ang="T11">
                <a:pos x="T6" y="T7"/>
              </a:cxn>
            </a:cxnLst>
            <a:rect l="T12" t="T13" r="T14" b="T15"/>
            <a:pathLst>
              <a:path w="2352" h="550">
                <a:moveTo>
                  <a:pt x="0" y="432"/>
                </a:moveTo>
                <a:cubicBezTo>
                  <a:pt x="71" y="491"/>
                  <a:pt x="142" y="550"/>
                  <a:pt x="352" y="536"/>
                </a:cubicBezTo>
                <a:cubicBezTo>
                  <a:pt x="561" y="521"/>
                  <a:pt x="922" y="433"/>
                  <a:pt x="1256" y="344"/>
                </a:cubicBezTo>
                <a:cubicBezTo>
                  <a:pt x="1589" y="254"/>
                  <a:pt x="1970" y="127"/>
                  <a:pt x="2352" y="0"/>
                </a:cubicBezTo>
              </a:path>
            </a:pathLst>
          </a:custGeom>
          <a:noFill/>
          <a:ln w="76200">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141317" name="Freeform 5"/>
          <p:cNvSpPr>
            <a:spLocks/>
          </p:cNvSpPr>
          <p:nvPr/>
        </p:nvSpPr>
        <p:spPr bwMode="auto">
          <a:xfrm>
            <a:off x="5872469" y="2805133"/>
            <a:ext cx="3137947" cy="1842670"/>
          </a:xfrm>
          <a:custGeom>
            <a:avLst/>
            <a:gdLst>
              <a:gd name="T0" fmla="*/ 0 w 1992"/>
              <a:gd name="T1" fmla="*/ 2147483647 h 1169"/>
              <a:gd name="T2" fmla="*/ 2147483647 w 1992"/>
              <a:gd name="T3" fmla="*/ 2147483647 h 1169"/>
              <a:gd name="T4" fmla="*/ 2147483647 w 1992"/>
              <a:gd name="T5" fmla="*/ 2147483647 h 1169"/>
              <a:gd name="T6" fmla="*/ 2147483647 w 1992"/>
              <a:gd name="T7" fmla="*/ 2147483647 h 1169"/>
              <a:gd name="T8" fmla="*/ 2147483647 w 1992"/>
              <a:gd name="T9" fmla="*/ 0 h 1169"/>
              <a:gd name="T10" fmla="*/ 0 60000 65536"/>
              <a:gd name="T11" fmla="*/ 0 60000 65536"/>
              <a:gd name="T12" fmla="*/ 0 60000 65536"/>
              <a:gd name="T13" fmla="*/ 0 60000 65536"/>
              <a:gd name="T14" fmla="*/ 0 60000 65536"/>
              <a:gd name="T15" fmla="*/ 0 w 1992"/>
              <a:gd name="T16" fmla="*/ 0 h 1169"/>
              <a:gd name="T17" fmla="*/ 1992 w 1992"/>
              <a:gd name="T18" fmla="*/ 1169 h 1169"/>
            </a:gdLst>
            <a:ahLst/>
            <a:cxnLst>
              <a:cxn ang="T10">
                <a:pos x="T0" y="T1"/>
              </a:cxn>
              <a:cxn ang="T11">
                <a:pos x="T2" y="T3"/>
              </a:cxn>
              <a:cxn ang="T12">
                <a:pos x="T4" y="T5"/>
              </a:cxn>
              <a:cxn ang="T13">
                <a:pos x="T6" y="T7"/>
              </a:cxn>
              <a:cxn ang="T14">
                <a:pos x="T8" y="T9"/>
              </a:cxn>
            </a:cxnLst>
            <a:rect l="T15" t="T16" r="T17" b="T18"/>
            <a:pathLst>
              <a:path w="1992" h="1169">
                <a:moveTo>
                  <a:pt x="0" y="896"/>
                </a:moveTo>
                <a:cubicBezTo>
                  <a:pt x="15" y="1023"/>
                  <a:pt x="30" y="1150"/>
                  <a:pt x="152" y="1160"/>
                </a:cubicBezTo>
                <a:cubicBezTo>
                  <a:pt x="273" y="1169"/>
                  <a:pt x="479" y="1102"/>
                  <a:pt x="728" y="952"/>
                </a:cubicBezTo>
                <a:cubicBezTo>
                  <a:pt x="976" y="801"/>
                  <a:pt x="1429" y="414"/>
                  <a:pt x="1640" y="256"/>
                </a:cubicBezTo>
                <a:cubicBezTo>
                  <a:pt x="1850" y="97"/>
                  <a:pt x="1921" y="48"/>
                  <a:pt x="1992" y="0"/>
                </a:cubicBezTo>
              </a:path>
            </a:pathLst>
          </a:cu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141318" name="Freeform 6"/>
          <p:cNvSpPr>
            <a:spLocks/>
          </p:cNvSpPr>
          <p:nvPr/>
        </p:nvSpPr>
        <p:spPr bwMode="auto">
          <a:xfrm>
            <a:off x="6048592" y="3811340"/>
            <a:ext cx="1575437" cy="2749132"/>
          </a:xfrm>
          <a:custGeom>
            <a:avLst/>
            <a:gdLst>
              <a:gd name="T0" fmla="*/ 0 w 1000"/>
              <a:gd name="T1" fmla="*/ 2147483647 h 1746"/>
              <a:gd name="T2" fmla="*/ 2147483647 w 1000"/>
              <a:gd name="T3" fmla="*/ 2147483647 h 1746"/>
              <a:gd name="T4" fmla="*/ 2147483647 w 1000"/>
              <a:gd name="T5" fmla="*/ 2147483647 h 1746"/>
              <a:gd name="T6" fmla="*/ 2147483647 w 1000"/>
              <a:gd name="T7" fmla="*/ 2147483647 h 1746"/>
              <a:gd name="T8" fmla="*/ 0 60000 65536"/>
              <a:gd name="T9" fmla="*/ 0 60000 65536"/>
              <a:gd name="T10" fmla="*/ 0 60000 65536"/>
              <a:gd name="T11" fmla="*/ 0 60000 65536"/>
              <a:gd name="T12" fmla="*/ 0 w 1000"/>
              <a:gd name="T13" fmla="*/ 0 h 1746"/>
              <a:gd name="T14" fmla="*/ 1000 w 1000"/>
              <a:gd name="T15" fmla="*/ 1746 h 1746"/>
            </a:gdLst>
            <a:ahLst/>
            <a:cxnLst>
              <a:cxn ang="T8">
                <a:pos x="T0" y="T1"/>
              </a:cxn>
              <a:cxn ang="T9">
                <a:pos x="T2" y="T3"/>
              </a:cxn>
              <a:cxn ang="T10">
                <a:pos x="T4" y="T5"/>
              </a:cxn>
              <a:cxn ang="T11">
                <a:pos x="T6" y="T7"/>
              </a:cxn>
            </a:cxnLst>
            <a:rect l="T12" t="T13" r="T14" b="T15"/>
            <a:pathLst>
              <a:path w="1000" h="1746">
                <a:moveTo>
                  <a:pt x="0" y="362"/>
                </a:moveTo>
                <a:cubicBezTo>
                  <a:pt x="80" y="181"/>
                  <a:pt x="160" y="0"/>
                  <a:pt x="280" y="106"/>
                </a:cubicBezTo>
                <a:cubicBezTo>
                  <a:pt x="400" y="211"/>
                  <a:pt x="600" y="720"/>
                  <a:pt x="720" y="994"/>
                </a:cubicBezTo>
                <a:cubicBezTo>
                  <a:pt x="840" y="1267"/>
                  <a:pt x="920" y="1506"/>
                  <a:pt x="1000" y="1746"/>
                </a:cubicBezTo>
              </a:path>
            </a:pathLst>
          </a:custGeom>
          <a:noFill/>
          <a:ln w="762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141319" name="Freeform 7"/>
          <p:cNvSpPr>
            <a:spLocks/>
          </p:cNvSpPr>
          <p:nvPr/>
        </p:nvSpPr>
        <p:spPr bwMode="auto">
          <a:xfrm>
            <a:off x="1474171" y="2099913"/>
            <a:ext cx="7586337" cy="4674050"/>
          </a:xfrm>
          <a:custGeom>
            <a:avLst/>
            <a:gdLst>
              <a:gd name="T0" fmla="*/ 0 w 4816"/>
              <a:gd name="T1" fmla="*/ 0 h 2968"/>
              <a:gd name="T2" fmla="*/ 0 w 4816"/>
              <a:gd name="T3" fmla="*/ 2147483647 h 2968"/>
              <a:gd name="T4" fmla="*/ 2147483647 w 4816"/>
              <a:gd name="T5" fmla="*/ 2147483647 h 2968"/>
              <a:gd name="T6" fmla="*/ 0 60000 65536"/>
              <a:gd name="T7" fmla="*/ 0 60000 65536"/>
              <a:gd name="T8" fmla="*/ 0 60000 65536"/>
              <a:gd name="T9" fmla="*/ 0 w 4816"/>
              <a:gd name="T10" fmla="*/ 0 h 2968"/>
              <a:gd name="T11" fmla="*/ 4816 w 4816"/>
              <a:gd name="T12" fmla="*/ 2968 h 2968"/>
            </a:gdLst>
            <a:ahLst/>
            <a:cxnLst>
              <a:cxn ang="T6">
                <a:pos x="T0" y="T1"/>
              </a:cxn>
              <a:cxn ang="T7">
                <a:pos x="T2" y="T3"/>
              </a:cxn>
              <a:cxn ang="T8">
                <a:pos x="T4" y="T5"/>
              </a:cxn>
            </a:cxnLst>
            <a:rect l="T9" t="T10" r="T11" b="T12"/>
            <a:pathLst>
              <a:path w="4816" h="2968">
                <a:moveTo>
                  <a:pt x="0" y="0"/>
                </a:moveTo>
                <a:lnTo>
                  <a:pt x="0" y="2968"/>
                </a:lnTo>
                <a:lnTo>
                  <a:pt x="4816" y="2968"/>
                </a:ln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it-IT" sz="2646" i="1">
              <a:solidFill>
                <a:srgbClr val="FFFF00"/>
              </a:solidFill>
              <a:latin typeface="Arial" charset="0"/>
            </a:endParaRPr>
          </a:p>
        </p:txBody>
      </p:sp>
      <p:sp>
        <p:nvSpPr>
          <p:cNvPr id="141320" name="Text Box 8"/>
          <p:cNvSpPr txBox="1">
            <a:spLocks noChangeArrowheads="1"/>
          </p:cNvSpPr>
          <p:nvPr/>
        </p:nvSpPr>
        <p:spPr bwMode="auto">
          <a:xfrm>
            <a:off x="2930036" y="3074621"/>
            <a:ext cx="1368522" cy="7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31" tIns="47515" rIns="95031" bIns="47515">
            <a:spAutoFit/>
          </a:bodyPr>
          <a:lstStyle>
            <a:lvl1pPr defTabSz="862013">
              <a:spcBef>
                <a:spcPct val="20000"/>
              </a:spcBef>
              <a:buChar char="•"/>
              <a:defRPr sz="3200">
                <a:solidFill>
                  <a:schemeClr val="tx1"/>
                </a:solidFill>
                <a:latin typeface="Times New Roman" pitchFamily="18" charset="0"/>
              </a:defRPr>
            </a:lvl1pPr>
            <a:lvl2pPr marL="742950" indent="-285750" defTabSz="862013">
              <a:spcBef>
                <a:spcPct val="20000"/>
              </a:spcBef>
              <a:buChar char="–"/>
              <a:defRPr sz="2800">
                <a:solidFill>
                  <a:schemeClr val="tx1"/>
                </a:solidFill>
                <a:latin typeface="Times New Roman" pitchFamily="18" charset="0"/>
              </a:defRPr>
            </a:lvl2pPr>
            <a:lvl3pPr marL="1143000" indent="-228600" defTabSz="862013">
              <a:spcBef>
                <a:spcPct val="20000"/>
              </a:spcBef>
              <a:buChar char="•"/>
              <a:defRPr sz="2400">
                <a:solidFill>
                  <a:schemeClr val="tx1"/>
                </a:solidFill>
                <a:latin typeface="Times New Roman" pitchFamily="18" charset="0"/>
              </a:defRPr>
            </a:lvl3pPr>
            <a:lvl4pPr marL="1600200" indent="-228600" defTabSz="862013">
              <a:spcBef>
                <a:spcPct val="20000"/>
              </a:spcBef>
              <a:buChar char="–"/>
              <a:defRPr sz="2000">
                <a:solidFill>
                  <a:schemeClr val="tx1"/>
                </a:solidFill>
                <a:latin typeface="Times New Roman" pitchFamily="18" charset="0"/>
              </a:defRPr>
            </a:lvl4pPr>
            <a:lvl5pPr marL="2057400" indent="-228600" defTabSz="862013">
              <a:spcBef>
                <a:spcPct val="20000"/>
              </a:spcBef>
              <a:buChar char="»"/>
              <a:defRPr sz="2000">
                <a:solidFill>
                  <a:schemeClr val="tx1"/>
                </a:solidFill>
                <a:latin typeface="Times New Roman" pitchFamily="18" charset="0"/>
              </a:defRPr>
            </a:lvl5pPr>
            <a:lvl6pPr marL="2514600" indent="-228600" defTabSz="862013"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862013"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862013"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862013"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lnSpc>
                <a:spcPct val="85000"/>
              </a:lnSpc>
              <a:spcBef>
                <a:spcPct val="0"/>
              </a:spcBef>
              <a:spcAft>
                <a:spcPct val="0"/>
              </a:spcAft>
              <a:buFontTx/>
              <a:buNone/>
            </a:pPr>
            <a:r>
              <a:rPr lang="it-IT" altLang="it-IT" sz="2535">
                <a:solidFill>
                  <a:srgbClr val="000000"/>
                </a:solidFill>
                <a:latin typeface="Arial" charset="0"/>
              </a:rPr>
              <a:t>storia</a:t>
            </a:r>
          </a:p>
          <a:p>
            <a:pPr eaLnBrk="0" fontAlgn="base" hangingPunct="0">
              <a:lnSpc>
                <a:spcPct val="85000"/>
              </a:lnSpc>
              <a:spcBef>
                <a:spcPct val="0"/>
              </a:spcBef>
              <a:spcAft>
                <a:spcPct val="0"/>
              </a:spcAft>
              <a:buFontTx/>
              <a:buNone/>
            </a:pPr>
            <a:r>
              <a:rPr lang="it-IT" altLang="it-IT" sz="2535">
                <a:solidFill>
                  <a:srgbClr val="000000"/>
                </a:solidFill>
                <a:latin typeface="Arial" charset="0"/>
              </a:rPr>
              <a:t>naturale</a:t>
            </a:r>
          </a:p>
        </p:txBody>
      </p:sp>
      <p:sp>
        <p:nvSpPr>
          <p:cNvPr id="141321" name="Text Box 9"/>
          <p:cNvSpPr txBox="1">
            <a:spLocks noChangeArrowheads="1"/>
          </p:cNvSpPr>
          <p:nvPr/>
        </p:nvSpPr>
        <p:spPr bwMode="auto">
          <a:xfrm>
            <a:off x="5613269" y="2589891"/>
            <a:ext cx="1998503" cy="7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31" tIns="47515" rIns="95031" bIns="47515">
            <a:spAutoFit/>
          </a:bodyPr>
          <a:lstStyle>
            <a:lvl1pPr defTabSz="862013">
              <a:spcBef>
                <a:spcPct val="20000"/>
              </a:spcBef>
              <a:buChar char="•"/>
              <a:defRPr sz="3200">
                <a:solidFill>
                  <a:schemeClr val="tx1"/>
                </a:solidFill>
                <a:latin typeface="Times New Roman" pitchFamily="18" charset="0"/>
              </a:defRPr>
            </a:lvl1pPr>
            <a:lvl2pPr marL="742950" indent="-285750" defTabSz="862013">
              <a:spcBef>
                <a:spcPct val="20000"/>
              </a:spcBef>
              <a:buChar char="–"/>
              <a:defRPr sz="2800">
                <a:solidFill>
                  <a:schemeClr val="tx1"/>
                </a:solidFill>
                <a:latin typeface="Times New Roman" pitchFamily="18" charset="0"/>
              </a:defRPr>
            </a:lvl2pPr>
            <a:lvl3pPr marL="1143000" indent="-228600" defTabSz="862013">
              <a:spcBef>
                <a:spcPct val="20000"/>
              </a:spcBef>
              <a:buChar char="•"/>
              <a:defRPr sz="2400">
                <a:solidFill>
                  <a:schemeClr val="tx1"/>
                </a:solidFill>
                <a:latin typeface="Times New Roman" pitchFamily="18" charset="0"/>
              </a:defRPr>
            </a:lvl3pPr>
            <a:lvl4pPr marL="1600200" indent="-228600" defTabSz="862013">
              <a:spcBef>
                <a:spcPct val="20000"/>
              </a:spcBef>
              <a:buChar char="–"/>
              <a:defRPr sz="2000">
                <a:solidFill>
                  <a:schemeClr val="tx1"/>
                </a:solidFill>
                <a:latin typeface="Times New Roman" pitchFamily="18" charset="0"/>
              </a:defRPr>
            </a:lvl4pPr>
            <a:lvl5pPr marL="2057400" indent="-228600" defTabSz="862013">
              <a:spcBef>
                <a:spcPct val="20000"/>
              </a:spcBef>
              <a:buChar char="»"/>
              <a:defRPr sz="2000">
                <a:solidFill>
                  <a:schemeClr val="tx1"/>
                </a:solidFill>
                <a:latin typeface="Times New Roman" pitchFamily="18" charset="0"/>
              </a:defRPr>
            </a:lvl5pPr>
            <a:lvl6pPr marL="2514600" indent="-228600" defTabSz="862013"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862013"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862013"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862013"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lnSpc>
                <a:spcPct val="85000"/>
              </a:lnSpc>
              <a:spcBef>
                <a:spcPct val="0"/>
              </a:spcBef>
              <a:spcAft>
                <a:spcPct val="0"/>
              </a:spcAft>
              <a:buFontTx/>
              <a:buNone/>
            </a:pPr>
            <a:r>
              <a:rPr lang="it-IT" altLang="it-IT" sz="2535">
                <a:solidFill>
                  <a:srgbClr val="000000"/>
                </a:solidFill>
                <a:latin typeface="Arial" charset="0"/>
              </a:rPr>
              <a:t>ACE-inibitori</a:t>
            </a:r>
          </a:p>
          <a:p>
            <a:pPr algn="ctr" eaLnBrk="0" fontAlgn="base" hangingPunct="0">
              <a:lnSpc>
                <a:spcPct val="85000"/>
              </a:lnSpc>
              <a:spcBef>
                <a:spcPct val="0"/>
              </a:spcBef>
              <a:spcAft>
                <a:spcPct val="0"/>
              </a:spcAft>
              <a:buFontTx/>
              <a:buNone/>
            </a:pPr>
            <a:r>
              <a:rPr lang="it-IT" altLang="it-IT" sz="2535">
                <a:solidFill>
                  <a:srgbClr val="000000"/>
                </a:solidFill>
                <a:latin typeface="Arial" charset="0"/>
              </a:rPr>
              <a:t>Sartani</a:t>
            </a:r>
          </a:p>
        </p:txBody>
      </p:sp>
      <p:sp>
        <p:nvSpPr>
          <p:cNvPr id="141322" name="Text Box 10"/>
          <p:cNvSpPr txBox="1">
            <a:spLocks noChangeArrowheads="1"/>
          </p:cNvSpPr>
          <p:nvPr/>
        </p:nvSpPr>
        <p:spPr bwMode="auto">
          <a:xfrm>
            <a:off x="7699975" y="3776339"/>
            <a:ext cx="1782097" cy="427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31" tIns="47515" rIns="95031" bIns="47515">
            <a:spAutoFit/>
          </a:bodyPr>
          <a:lstStyle>
            <a:lvl1pPr defTabSz="862013">
              <a:spcBef>
                <a:spcPct val="20000"/>
              </a:spcBef>
              <a:buChar char="•"/>
              <a:defRPr sz="3200">
                <a:solidFill>
                  <a:schemeClr val="tx1"/>
                </a:solidFill>
                <a:latin typeface="Times New Roman" pitchFamily="18" charset="0"/>
              </a:defRPr>
            </a:lvl1pPr>
            <a:lvl2pPr marL="742950" indent="-285750" defTabSz="862013">
              <a:spcBef>
                <a:spcPct val="20000"/>
              </a:spcBef>
              <a:buChar char="–"/>
              <a:defRPr sz="2800">
                <a:solidFill>
                  <a:schemeClr val="tx1"/>
                </a:solidFill>
                <a:latin typeface="Times New Roman" pitchFamily="18" charset="0"/>
              </a:defRPr>
            </a:lvl2pPr>
            <a:lvl3pPr marL="1143000" indent="-228600" defTabSz="862013">
              <a:spcBef>
                <a:spcPct val="20000"/>
              </a:spcBef>
              <a:buChar char="•"/>
              <a:defRPr sz="2400">
                <a:solidFill>
                  <a:schemeClr val="tx1"/>
                </a:solidFill>
                <a:latin typeface="Times New Roman" pitchFamily="18" charset="0"/>
              </a:defRPr>
            </a:lvl3pPr>
            <a:lvl4pPr marL="1600200" indent="-228600" defTabSz="862013">
              <a:spcBef>
                <a:spcPct val="20000"/>
              </a:spcBef>
              <a:buChar char="–"/>
              <a:defRPr sz="2000">
                <a:solidFill>
                  <a:schemeClr val="tx1"/>
                </a:solidFill>
                <a:latin typeface="Times New Roman" pitchFamily="18" charset="0"/>
              </a:defRPr>
            </a:lvl4pPr>
            <a:lvl5pPr marL="2057400" indent="-228600" defTabSz="862013">
              <a:spcBef>
                <a:spcPct val="20000"/>
              </a:spcBef>
              <a:buChar char="»"/>
              <a:defRPr sz="2000">
                <a:solidFill>
                  <a:schemeClr val="tx1"/>
                </a:solidFill>
                <a:latin typeface="Times New Roman" pitchFamily="18" charset="0"/>
              </a:defRPr>
            </a:lvl5pPr>
            <a:lvl6pPr marL="2514600" indent="-228600" defTabSz="862013"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862013"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862013"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862013"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lnSpc>
                <a:spcPct val="85000"/>
              </a:lnSpc>
              <a:spcBef>
                <a:spcPct val="0"/>
              </a:spcBef>
              <a:spcAft>
                <a:spcPct val="0"/>
              </a:spcAft>
              <a:buFontTx/>
              <a:buNone/>
            </a:pPr>
            <a:r>
              <a:rPr lang="it-IT" altLang="it-IT" sz="2535">
                <a:solidFill>
                  <a:srgbClr val="000000"/>
                </a:solidFill>
                <a:latin typeface="Arial" charset="0"/>
              </a:rPr>
              <a:t>ß-bloccanti</a:t>
            </a:r>
          </a:p>
        </p:txBody>
      </p:sp>
      <p:sp>
        <p:nvSpPr>
          <p:cNvPr id="141323" name="Text Box 11"/>
          <p:cNvSpPr txBox="1">
            <a:spLocks noChangeArrowheads="1"/>
          </p:cNvSpPr>
          <p:nvPr/>
        </p:nvSpPr>
        <p:spPr bwMode="auto">
          <a:xfrm>
            <a:off x="7145743" y="4898042"/>
            <a:ext cx="1277152" cy="427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31" tIns="47515" rIns="95031" bIns="47515">
            <a:spAutoFit/>
          </a:bodyPr>
          <a:lstStyle>
            <a:lvl1pPr defTabSz="862013">
              <a:spcBef>
                <a:spcPct val="20000"/>
              </a:spcBef>
              <a:buChar char="•"/>
              <a:defRPr sz="3200">
                <a:solidFill>
                  <a:schemeClr val="tx1"/>
                </a:solidFill>
                <a:latin typeface="Times New Roman" pitchFamily="18" charset="0"/>
              </a:defRPr>
            </a:lvl1pPr>
            <a:lvl2pPr marL="742950" indent="-285750" defTabSz="862013">
              <a:spcBef>
                <a:spcPct val="20000"/>
              </a:spcBef>
              <a:buChar char="–"/>
              <a:defRPr sz="2800">
                <a:solidFill>
                  <a:schemeClr val="tx1"/>
                </a:solidFill>
                <a:latin typeface="Times New Roman" pitchFamily="18" charset="0"/>
              </a:defRPr>
            </a:lvl2pPr>
            <a:lvl3pPr marL="1143000" indent="-228600" defTabSz="862013">
              <a:spcBef>
                <a:spcPct val="20000"/>
              </a:spcBef>
              <a:buChar char="•"/>
              <a:defRPr sz="2400">
                <a:solidFill>
                  <a:schemeClr val="tx1"/>
                </a:solidFill>
                <a:latin typeface="Times New Roman" pitchFamily="18" charset="0"/>
              </a:defRPr>
            </a:lvl3pPr>
            <a:lvl4pPr marL="1600200" indent="-228600" defTabSz="862013">
              <a:spcBef>
                <a:spcPct val="20000"/>
              </a:spcBef>
              <a:buChar char="–"/>
              <a:defRPr sz="2000">
                <a:solidFill>
                  <a:schemeClr val="tx1"/>
                </a:solidFill>
                <a:latin typeface="Times New Roman" pitchFamily="18" charset="0"/>
              </a:defRPr>
            </a:lvl4pPr>
            <a:lvl5pPr marL="2057400" indent="-228600" defTabSz="862013">
              <a:spcBef>
                <a:spcPct val="20000"/>
              </a:spcBef>
              <a:buChar char="»"/>
              <a:defRPr sz="2000">
                <a:solidFill>
                  <a:schemeClr val="tx1"/>
                </a:solidFill>
                <a:latin typeface="Times New Roman" pitchFamily="18" charset="0"/>
              </a:defRPr>
            </a:lvl5pPr>
            <a:lvl6pPr marL="2514600" indent="-228600" defTabSz="862013"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862013"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862013"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862013"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lnSpc>
                <a:spcPct val="85000"/>
              </a:lnSpc>
              <a:spcBef>
                <a:spcPct val="0"/>
              </a:spcBef>
              <a:spcAft>
                <a:spcPct val="0"/>
              </a:spcAft>
              <a:buFontTx/>
              <a:buNone/>
            </a:pPr>
            <a:r>
              <a:rPr lang="it-IT" altLang="it-IT" sz="2535">
                <a:solidFill>
                  <a:srgbClr val="000000"/>
                </a:solidFill>
                <a:latin typeface="Arial" charset="0"/>
              </a:rPr>
              <a:t>Inotropi</a:t>
            </a:r>
          </a:p>
        </p:txBody>
      </p:sp>
      <p:sp>
        <p:nvSpPr>
          <p:cNvPr id="141324" name="Text Box 12"/>
          <p:cNvSpPr txBox="1">
            <a:spLocks noChangeArrowheads="1"/>
          </p:cNvSpPr>
          <p:nvPr/>
        </p:nvSpPr>
        <p:spPr bwMode="auto">
          <a:xfrm rot="-5400000">
            <a:off x="-1599676" y="4222248"/>
            <a:ext cx="5060238" cy="36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31" tIns="47515" rIns="95031" bIns="47515">
            <a:spAutoFit/>
          </a:bodyPr>
          <a:lstStyle>
            <a:lvl1pPr defTabSz="862013">
              <a:spcBef>
                <a:spcPct val="20000"/>
              </a:spcBef>
              <a:buChar char="•"/>
              <a:defRPr sz="3200">
                <a:solidFill>
                  <a:schemeClr val="tx1"/>
                </a:solidFill>
                <a:latin typeface="Times New Roman" pitchFamily="18" charset="0"/>
              </a:defRPr>
            </a:lvl1pPr>
            <a:lvl2pPr marL="742950" indent="-285750" defTabSz="862013">
              <a:spcBef>
                <a:spcPct val="20000"/>
              </a:spcBef>
              <a:buChar char="–"/>
              <a:defRPr sz="2800">
                <a:solidFill>
                  <a:schemeClr val="tx1"/>
                </a:solidFill>
                <a:latin typeface="Times New Roman" pitchFamily="18" charset="0"/>
              </a:defRPr>
            </a:lvl2pPr>
            <a:lvl3pPr marL="1143000" indent="-228600" defTabSz="862013">
              <a:spcBef>
                <a:spcPct val="20000"/>
              </a:spcBef>
              <a:buChar char="•"/>
              <a:defRPr sz="2400">
                <a:solidFill>
                  <a:schemeClr val="tx1"/>
                </a:solidFill>
                <a:latin typeface="Times New Roman" pitchFamily="18" charset="0"/>
              </a:defRPr>
            </a:lvl3pPr>
            <a:lvl4pPr marL="1600200" indent="-228600" defTabSz="862013">
              <a:spcBef>
                <a:spcPct val="20000"/>
              </a:spcBef>
              <a:buChar char="–"/>
              <a:defRPr sz="2000">
                <a:solidFill>
                  <a:schemeClr val="tx1"/>
                </a:solidFill>
                <a:latin typeface="Times New Roman" pitchFamily="18" charset="0"/>
              </a:defRPr>
            </a:lvl4pPr>
            <a:lvl5pPr marL="2057400" indent="-228600" defTabSz="862013">
              <a:spcBef>
                <a:spcPct val="20000"/>
              </a:spcBef>
              <a:buChar char="»"/>
              <a:defRPr sz="2000">
                <a:solidFill>
                  <a:schemeClr val="tx1"/>
                </a:solidFill>
                <a:latin typeface="Times New Roman" pitchFamily="18" charset="0"/>
              </a:defRPr>
            </a:lvl5pPr>
            <a:lvl6pPr marL="2514600" indent="-228600" defTabSz="862013"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862013"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862013"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862013"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lnSpc>
                <a:spcPct val="85000"/>
              </a:lnSpc>
              <a:spcBef>
                <a:spcPct val="0"/>
              </a:spcBef>
              <a:spcAft>
                <a:spcPct val="0"/>
              </a:spcAft>
              <a:buFontTx/>
              <a:buNone/>
            </a:pPr>
            <a:r>
              <a:rPr lang="it-IT" altLang="it-IT" sz="2094">
                <a:solidFill>
                  <a:srgbClr val="000000"/>
                </a:solidFill>
                <a:latin typeface="Arial" charset="0"/>
              </a:rPr>
              <a:t>Sintomi/funzione cardiaca/sopravvivenza</a:t>
            </a:r>
          </a:p>
        </p:txBody>
      </p:sp>
      <p:sp>
        <p:nvSpPr>
          <p:cNvPr id="141325" name="Text Box 13"/>
          <p:cNvSpPr txBox="1">
            <a:spLocks noChangeArrowheads="1"/>
          </p:cNvSpPr>
          <p:nvPr/>
        </p:nvSpPr>
        <p:spPr bwMode="auto">
          <a:xfrm>
            <a:off x="8223503" y="6773962"/>
            <a:ext cx="1072672" cy="36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31" tIns="47515" rIns="95031" bIns="47515">
            <a:spAutoFit/>
          </a:bodyPr>
          <a:lstStyle>
            <a:lvl1pPr defTabSz="862013">
              <a:spcBef>
                <a:spcPct val="20000"/>
              </a:spcBef>
              <a:buChar char="•"/>
              <a:defRPr sz="3200">
                <a:solidFill>
                  <a:schemeClr val="tx1"/>
                </a:solidFill>
                <a:latin typeface="Times New Roman" pitchFamily="18" charset="0"/>
              </a:defRPr>
            </a:lvl1pPr>
            <a:lvl2pPr marL="742950" indent="-285750" defTabSz="862013">
              <a:spcBef>
                <a:spcPct val="20000"/>
              </a:spcBef>
              <a:buChar char="–"/>
              <a:defRPr sz="2800">
                <a:solidFill>
                  <a:schemeClr val="tx1"/>
                </a:solidFill>
                <a:latin typeface="Times New Roman" pitchFamily="18" charset="0"/>
              </a:defRPr>
            </a:lvl2pPr>
            <a:lvl3pPr marL="1143000" indent="-228600" defTabSz="862013">
              <a:spcBef>
                <a:spcPct val="20000"/>
              </a:spcBef>
              <a:buChar char="•"/>
              <a:defRPr sz="2400">
                <a:solidFill>
                  <a:schemeClr val="tx1"/>
                </a:solidFill>
                <a:latin typeface="Times New Roman" pitchFamily="18" charset="0"/>
              </a:defRPr>
            </a:lvl3pPr>
            <a:lvl4pPr marL="1600200" indent="-228600" defTabSz="862013">
              <a:spcBef>
                <a:spcPct val="20000"/>
              </a:spcBef>
              <a:buChar char="–"/>
              <a:defRPr sz="2000">
                <a:solidFill>
                  <a:schemeClr val="tx1"/>
                </a:solidFill>
                <a:latin typeface="Times New Roman" pitchFamily="18" charset="0"/>
              </a:defRPr>
            </a:lvl4pPr>
            <a:lvl5pPr marL="2057400" indent="-228600" defTabSz="862013">
              <a:spcBef>
                <a:spcPct val="20000"/>
              </a:spcBef>
              <a:buChar char="»"/>
              <a:defRPr sz="2000">
                <a:solidFill>
                  <a:schemeClr val="tx1"/>
                </a:solidFill>
                <a:latin typeface="Times New Roman" pitchFamily="18" charset="0"/>
              </a:defRPr>
            </a:lvl5pPr>
            <a:lvl6pPr marL="2514600" indent="-228600" defTabSz="862013"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862013"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862013"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862013"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lnSpc>
                <a:spcPct val="85000"/>
              </a:lnSpc>
              <a:spcBef>
                <a:spcPct val="0"/>
              </a:spcBef>
              <a:spcAft>
                <a:spcPct val="0"/>
              </a:spcAft>
              <a:buFontTx/>
              <a:buNone/>
            </a:pPr>
            <a:r>
              <a:rPr lang="it-IT" altLang="it-IT" sz="2094">
                <a:solidFill>
                  <a:srgbClr val="000000"/>
                </a:solidFill>
                <a:latin typeface="Arial" charset="0"/>
              </a:rPr>
              <a:t>Tempo </a:t>
            </a:r>
          </a:p>
        </p:txBody>
      </p:sp>
      <p:sp>
        <p:nvSpPr>
          <p:cNvPr id="141326" name="Text Box 15"/>
          <p:cNvSpPr txBox="1">
            <a:spLocks noChangeArrowheads="1"/>
          </p:cNvSpPr>
          <p:nvPr/>
        </p:nvSpPr>
        <p:spPr bwMode="auto">
          <a:xfrm>
            <a:off x="5699573" y="5764254"/>
            <a:ext cx="1365316" cy="427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31" tIns="47515" rIns="95031" bIns="47515">
            <a:spAutoFit/>
          </a:bodyPr>
          <a:lstStyle>
            <a:lvl1pPr defTabSz="862013">
              <a:spcBef>
                <a:spcPct val="20000"/>
              </a:spcBef>
              <a:buChar char="•"/>
              <a:defRPr sz="3200">
                <a:solidFill>
                  <a:schemeClr val="tx1"/>
                </a:solidFill>
                <a:latin typeface="Times New Roman" pitchFamily="18" charset="0"/>
              </a:defRPr>
            </a:lvl1pPr>
            <a:lvl2pPr marL="742950" indent="-285750" defTabSz="862013">
              <a:spcBef>
                <a:spcPct val="20000"/>
              </a:spcBef>
              <a:buChar char="–"/>
              <a:defRPr sz="2800">
                <a:solidFill>
                  <a:schemeClr val="tx1"/>
                </a:solidFill>
                <a:latin typeface="Times New Roman" pitchFamily="18" charset="0"/>
              </a:defRPr>
            </a:lvl2pPr>
            <a:lvl3pPr marL="1143000" indent="-228600" defTabSz="862013">
              <a:spcBef>
                <a:spcPct val="20000"/>
              </a:spcBef>
              <a:buChar char="•"/>
              <a:defRPr sz="2400">
                <a:solidFill>
                  <a:schemeClr val="tx1"/>
                </a:solidFill>
                <a:latin typeface="Times New Roman" pitchFamily="18" charset="0"/>
              </a:defRPr>
            </a:lvl3pPr>
            <a:lvl4pPr marL="1600200" indent="-228600" defTabSz="862013">
              <a:spcBef>
                <a:spcPct val="20000"/>
              </a:spcBef>
              <a:buChar char="–"/>
              <a:defRPr sz="2000">
                <a:solidFill>
                  <a:schemeClr val="tx1"/>
                </a:solidFill>
                <a:latin typeface="Times New Roman" pitchFamily="18" charset="0"/>
              </a:defRPr>
            </a:lvl4pPr>
            <a:lvl5pPr marL="2057400" indent="-228600" defTabSz="862013">
              <a:spcBef>
                <a:spcPct val="20000"/>
              </a:spcBef>
              <a:buChar char="»"/>
              <a:defRPr sz="2000">
                <a:solidFill>
                  <a:schemeClr val="tx1"/>
                </a:solidFill>
                <a:latin typeface="Times New Roman" pitchFamily="18" charset="0"/>
              </a:defRPr>
            </a:lvl5pPr>
            <a:lvl6pPr marL="2514600" indent="-228600" defTabSz="862013"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862013"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862013"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862013"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lnSpc>
                <a:spcPct val="85000"/>
              </a:lnSpc>
              <a:spcBef>
                <a:spcPct val="0"/>
              </a:spcBef>
              <a:spcAft>
                <a:spcPct val="0"/>
              </a:spcAft>
              <a:buFontTx/>
              <a:buNone/>
            </a:pPr>
            <a:r>
              <a:rPr lang="it-IT" altLang="it-IT" sz="2535">
                <a:solidFill>
                  <a:srgbClr val="000000"/>
                </a:solidFill>
                <a:latin typeface="Arial" charset="0"/>
              </a:rPr>
              <a:t>Diuretici</a:t>
            </a:r>
          </a:p>
        </p:txBody>
      </p:sp>
    </p:spTree>
    <p:extLst>
      <p:ext uri="{BB962C8B-B14F-4D97-AF65-F5344CB8AC3E}">
        <p14:creationId xmlns:p14="http://schemas.microsoft.com/office/powerpoint/2010/main" val="3171663535"/>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538117" y="6403152"/>
            <a:ext cx="400035" cy="247031"/>
          </a:xfrm>
          <a:prstGeom prst="rect">
            <a:avLst/>
          </a:prstGeom>
        </p:spPr>
        <p:txBody>
          <a:bodyPr/>
          <a:lstStyle>
            <a:defPPr>
              <a:defRPr lang="en-US"/>
            </a:defPPr>
            <a:lvl1pPr marL="0" algn="l" defTabSz="914400" rtl="0" eaLnBrk="1" latinLnBrk="0" hangingPunct="1">
              <a:defRPr sz="900" kern="1200">
                <a:solidFill>
                  <a:srgbClr val="7F7F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6AA3EA-0569-43EF-BBA3-83FDB109D582}" type="slidenum">
              <a:rPr lang="en-US" smtClean="0"/>
              <a:pPr/>
              <a:t>17</a:t>
            </a:fld>
            <a:endParaRPr lang="en-US" dirty="0">
              <a:solidFill>
                <a:schemeClr val="tx1"/>
              </a:solidFill>
            </a:endParaRPr>
          </a:p>
        </p:txBody>
      </p:sp>
      <p:sp>
        <p:nvSpPr>
          <p:cNvPr id="4" name="Rectangle 3"/>
          <p:cNvSpPr/>
          <p:nvPr/>
        </p:nvSpPr>
        <p:spPr>
          <a:xfrm flipH="1">
            <a:off x="385512" y="1991439"/>
            <a:ext cx="9278896" cy="4487165"/>
          </a:xfrm>
          <a:prstGeom prst="rect">
            <a:avLst/>
          </a:prstGeom>
          <a:solidFill>
            <a:schemeClr val="bg1"/>
          </a:solidFill>
          <a:ln>
            <a:noFill/>
          </a:ln>
          <a:effectLst>
            <a:outerShdw blurRad="38100" dist="38100" dir="5400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98417" tIns="198417" rIns="198417" bIns="198417" rtlCol="0" anchor="t"/>
          <a:lstStyle/>
          <a:p>
            <a:pPr eaLnBrk="0">
              <a:lnSpc>
                <a:spcPts val="1764"/>
              </a:lnSpc>
              <a:spcAft>
                <a:spcPts val="1323"/>
              </a:spcAft>
              <a:buClr>
                <a:srgbClr val="FCAF17"/>
              </a:buClr>
              <a:buSzPct val="110000"/>
            </a:pPr>
            <a:endParaRPr lang="en-GB" sz="1764" kern="0" spc="-55" dirty="0">
              <a:solidFill>
                <a:srgbClr val="8B8D90"/>
              </a:solidFill>
            </a:endParaRPr>
          </a:p>
        </p:txBody>
      </p:sp>
      <p:sp>
        <p:nvSpPr>
          <p:cNvPr id="6" name="Title 1"/>
          <p:cNvSpPr txBox="1">
            <a:spLocks/>
          </p:cNvSpPr>
          <p:nvPr/>
        </p:nvSpPr>
        <p:spPr>
          <a:xfrm>
            <a:off x="529" y="684193"/>
            <a:ext cx="10079567" cy="793667"/>
          </a:xfrm>
          <a:prstGeom prst="rect">
            <a:avLst/>
          </a:prstGeom>
        </p:spPr>
        <p:txBody>
          <a:bodyPr/>
          <a:lstStyle>
            <a:lvl1pPr algn="l" rtl="0" eaLnBrk="1" fontAlgn="base" hangingPunct="1">
              <a:lnSpc>
                <a:spcPct val="95000"/>
              </a:lnSpc>
              <a:spcBef>
                <a:spcPct val="0"/>
              </a:spcBef>
              <a:spcAft>
                <a:spcPct val="0"/>
              </a:spcAft>
              <a:defRPr sz="2800">
                <a:solidFill>
                  <a:schemeClr val="accent4"/>
                </a:solidFill>
                <a:latin typeface="+mj-lt"/>
                <a:ea typeface="+mj-ea"/>
                <a:cs typeface="+mj-cs"/>
              </a:defRPr>
            </a:lvl1pPr>
            <a:lvl2pPr algn="l" rtl="0" eaLnBrk="1" fontAlgn="base" hangingPunct="1">
              <a:lnSpc>
                <a:spcPct val="95000"/>
              </a:lnSpc>
              <a:spcBef>
                <a:spcPct val="0"/>
              </a:spcBef>
              <a:spcAft>
                <a:spcPct val="0"/>
              </a:spcAft>
              <a:defRPr sz="2800">
                <a:solidFill>
                  <a:schemeClr val="folHlink"/>
                </a:solidFill>
                <a:latin typeface="Arial" charset="0"/>
              </a:defRPr>
            </a:lvl2pPr>
            <a:lvl3pPr algn="l" rtl="0" eaLnBrk="1" fontAlgn="base" hangingPunct="1">
              <a:lnSpc>
                <a:spcPct val="95000"/>
              </a:lnSpc>
              <a:spcBef>
                <a:spcPct val="0"/>
              </a:spcBef>
              <a:spcAft>
                <a:spcPct val="0"/>
              </a:spcAft>
              <a:defRPr sz="2800">
                <a:solidFill>
                  <a:schemeClr val="folHlink"/>
                </a:solidFill>
                <a:latin typeface="Arial" charset="0"/>
              </a:defRPr>
            </a:lvl3pPr>
            <a:lvl4pPr algn="l" rtl="0" eaLnBrk="1" fontAlgn="base" hangingPunct="1">
              <a:lnSpc>
                <a:spcPct val="95000"/>
              </a:lnSpc>
              <a:spcBef>
                <a:spcPct val="0"/>
              </a:spcBef>
              <a:spcAft>
                <a:spcPct val="0"/>
              </a:spcAft>
              <a:defRPr sz="2800">
                <a:solidFill>
                  <a:schemeClr val="folHlink"/>
                </a:solidFill>
                <a:latin typeface="Arial" charset="0"/>
              </a:defRPr>
            </a:lvl4pPr>
            <a:lvl5pPr algn="l" rtl="0" eaLnBrk="1" fontAlgn="base" hangingPunct="1">
              <a:lnSpc>
                <a:spcPct val="95000"/>
              </a:lnSpc>
              <a:spcBef>
                <a:spcPct val="0"/>
              </a:spcBef>
              <a:spcAft>
                <a:spcPct val="0"/>
              </a:spcAft>
              <a:defRPr sz="2800">
                <a:solidFill>
                  <a:schemeClr val="folHlink"/>
                </a:solidFill>
                <a:latin typeface="Arial" charset="0"/>
              </a:defRPr>
            </a:lvl5pPr>
            <a:lvl6pPr marL="457200" algn="l" rtl="0" eaLnBrk="1" fontAlgn="base" hangingPunct="1">
              <a:lnSpc>
                <a:spcPct val="95000"/>
              </a:lnSpc>
              <a:spcBef>
                <a:spcPct val="0"/>
              </a:spcBef>
              <a:spcAft>
                <a:spcPct val="0"/>
              </a:spcAft>
              <a:defRPr sz="2800">
                <a:solidFill>
                  <a:schemeClr val="folHlink"/>
                </a:solidFill>
                <a:latin typeface="Arial" charset="0"/>
              </a:defRPr>
            </a:lvl6pPr>
            <a:lvl7pPr marL="914400" algn="l" rtl="0" eaLnBrk="1" fontAlgn="base" hangingPunct="1">
              <a:lnSpc>
                <a:spcPct val="95000"/>
              </a:lnSpc>
              <a:spcBef>
                <a:spcPct val="0"/>
              </a:spcBef>
              <a:spcAft>
                <a:spcPct val="0"/>
              </a:spcAft>
              <a:defRPr sz="2800">
                <a:solidFill>
                  <a:schemeClr val="folHlink"/>
                </a:solidFill>
                <a:latin typeface="Arial" charset="0"/>
              </a:defRPr>
            </a:lvl7pPr>
            <a:lvl8pPr marL="1371600" algn="l" rtl="0" eaLnBrk="1" fontAlgn="base" hangingPunct="1">
              <a:lnSpc>
                <a:spcPct val="95000"/>
              </a:lnSpc>
              <a:spcBef>
                <a:spcPct val="0"/>
              </a:spcBef>
              <a:spcAft>
                <a:spcPct val="0"/>
              </a:spcAft>
              <a:defRPr sz="2800">
                <a:solidFill>
                  <a:schemeClr val="folHlink"/>
                </a:solidFill>
                <a:latin typeface="Arial" charset="0"/>
              </a:defRPr>
            </a:lvl8pPr>
            <a:lvl9pPr marL="1828800" algn="l" rtl="0" eaLnBrk="1" fontAlgn="base" hangingPunct="1">
              <a:lnSpc>
                <a:spcPct val="95000"/>
              </a:lnSpc>
              <a:spcBef>
                <a:spcPct val="0"/>
              </a:spcBef>
              <a:spcAft>
                <a:spcPct val="0"/>
              </a:spcAft>
              <a:defRPr sz="2800">
                <a:solidFill>
                  <a:schemeClr val="folHlink"/>
                </a:solidFill>
                <a:latin typeface="Arial" charset="0"/>
              </a:defRPr>
            </a:lvl9pPr>
          </a:lstStyle>
          <a:p>
            <a:pPr algn="ctr"/>
            <a:r>
              <a:rPr lang="en-GB" sz="2646" b="1" dirty="0">
                <a:solidFill>
                  <a:schemeClr val="tx1"/>
                </a:solidFill>
                <a:latin typeface="Calibri" panose="020F0502020204030204" pitchFamily="34" charset="0"/>
                <a:cs typeface="Calibri" panose="020F0502020204030204" pitchFamily="34" charset="0"/>
              </a:rPr>
              <a:t>Il </a:t>
            </a:r>
            <a:r>
              <a:rPr lang="en-GB" sz="2646" b="1" dirty="0" err="1">
                <a:solidFill>
                  <a:schemeClr val="tx1"/>
                </a:solidFill>
                <a:latin typeface="Calibri" panose="020F0502020204030204" pitchFamily="34" charset="0"/>
                <a:cs typeface="Calibri" panose="020F0502020204030204" pitchFamily="34" charset="0"/>
              </a:rPr>
              <a:t>declino</a:t>
            </a:r>
            <a:r>
              <a:rPr lang="en-GB" sz="2646" b="1" dirty="0">
                <a:solidFill>
                  <a:schemeClr val="tx1"/>
                </a:solidFill>
                <a:latin typeface="Calibri" panose="020F0502020204030204" pitchFamily="34" charset="0"/>
                <a:cs typeface="Calibri" panose="020F0502020204030204" pitchFamily="34" charset="0"/>
              </a:rPr>
              <a:t> </a:t>
            </a:r>
            <a:r>
              <a:rPr lang="en-GB" sz="2646" b="1" dirty="0" err="1">
                <a:solidFill>
                  <a:schemeClr val="tx1"/>
                </a:solidFill>
                <a:latin typeface="Calibri" panose="020F0502020204030204" pitchFamily="34" charset="0"/>
                <a:cs typeface="Calibri" panose="020F0502020204030204" pitchFamily="34" charset="0"/>
              </a:rPr>
              <a:t>della</a:t>
            </a:r>
            <a:r>
              <a:rPr lang="en-GB" sz="2646" b="1" dirty="0">
                <a:solidFill>
                  <a:schemeClr val="tx1"/>
                </a:solidFill>
                <a:latin typeface="Calibri" panose="020F0502020204030204" pitchFamily="34" charset="0"/>
                <a:cs typeface="Calibri" panose="020F0502020204030204" pitchFamily="34" charset="0"/>
              </a:rPr>
              <a:t> </a:t>
            </a:r>
            <a:r>
              <a:rPr lang="en-GB" sz="2646" b="1" dirty="0" err="1">
                <a:solidFill>
                  <a:schemeClr val="tx1"/>
                </a:solidFill>
                <a:latin typeface="Calibri" panose="020F0502020204030204" pitchFamily="34" charset="0"/>
                <a:cs typeface="Calibri" panose="020F0502020204030204" pitchFamily="34" charset="0"/>
              </a:rPr>
              <a:t>funzione</a:t>
            </a:r>
            <a:r>
              <a:rPr lang="en-GB" sz="2646" b="1" dirty="0">
                <a:solidFill>
                  <a:schemeClr val="tx1"/>
                </a:solidFill>
                <a:latin typeface="Calibri" panose="020F0502020204030204" pitchFamily="34" charset="0"/>
                <a:cs typeface="Calibri" panose="020F0502020204030204" pitchFamily="34" charset="0"/>
              </a:rPr>
              <a:t> </a:t>
            </a:r>
            <a:r>
              <a:rPr lang="en-GB" sz="2646" b="1" dirty="0" err="1">
                <a:solidFill>
                  <a:schemeClr val="tx1"/>
                </a:solidFill>
                <a:latin typeface="Calibri" panose="020F0502020204030204" pitchFamily="34" charset="0"/>
                <a:cs typeface="Calibri" panose="020F0502020204030204" pitchFamily="34" charset="0"/>
              </a:rPr>
              <a:t>sistolica</a:t>
            </a:r>
            <a:r>
              <a:rPr lang="en-GB" sz="2646" b="1" dirty="0">
                <a:solidFill>
                  <a:schemeClr val="tx1"/>
                </a:solidFill>
                <a:latin typeface="Calibri" panose="020F0502020204030204" pitchFamily="34" charset="0"/>
                <a:cs typeface="Calibri" panose="020F0502020204030204" pitchFamily="34" charset="0"/>
              </a:rPr>
              <a:t> porta </a:t>
            </a:r>
            <a:r>
              <a:rPr lang="en-GB" sz="2646" b="1" dirty="0" err="1">
                <a:solidFill>
                  <a:schemeClr val="tx1"/>
                </a:solidFill>
                <a:latin typeface="Calibri" panose="020F0502020204030204" pitchFamily="34" charset="0"/>
                <a:cs typeface="Calibri" panose="020F0502020204030204" pitchFamily="34" charset="0"/>
              </a:rPr>
              <a:t>all’attivazione</a:t>
            </a:r>
            <a:r>
              <a:rPr lang="en-GB" sz="2646" b="1" dirty="0">
                <a:solidFill>
                  <a:schemeClr val="tx1"/>
                </a:solidFill>
                <a:latin typeface="Calibri" panose="020F0502020204030204" pitchFamily="34" charset="0"/>
                <a:cs typeface="Calibri" panose="020F0502020204030204" pitchFamily="34" charset="0"/>
              </a:rPr>
              <a:t> di </a:t>
            </a:r>
            <a:r>
              <a:rPr lang="en-GB" sz="2646" b="1" dirty="0" err="1">
                <a:solidFill>
                  <a:schemeClr val="tx1"/>
                </a:solidFill>
                <a:latin typeface="Calibri" panose="020F0502020204030204" pitchFamily="34" charset="0"/>
                <a:cs typeface="Calibri" panose="020F0502020204030204" pitchFamily="34" charset="0"/>
              </a:rPr>
              <a:t>tre</a:t>
            </a:r>
            <a:r>
              <a:rPr lang="en-GB" sz="2646" b="1" dirty="0">
                <a:solidFill>
                  <a:schemeClr val="tx1"/>
                </a:solidFill>
                <a:latin typeface="Calibri" panose="020F0502020204030204" pitchFamily="34" charset="0"/>
                <a:cs typeface="Calibri" panose="020F0502020204030204" pitchFamily="34" charset="0"/>
              </a:rPr>
              <a:t> </a:t>
            </a:r>
            <a:r>
              <a:rPr lang="en-GB" sz="2646" b="1" dirty="0" err="1">
                <a:solidFill>
                  <a:schemeClr val="tx1"/>
                </a:solidFill>
                <a:latin typeface="Calibri" panose="020F0502020204030204" pitchFamily="34" charset="0"/>
                <a:cs typeface="Calibri" panose="020F0502020204030204" pitchFamily="34" charset="0"/>
              </a:rPr>
              <a:t>sistemi</a:t>
            </a:r>
            <a:r>
              <a:rPr lang="en-GB" sz="2646" b="1" dirty="0">
                <a:solidFill>
                  <a:schemeClr val="tx1"/>
                </a:solidFill>
                <a:latin typeface="Calibri" panose="020F0502020204030204" pitchFamily="34" charset="0"/>
                <a:cs typeface="Calibri" panose="020F0502020204030204" pitchFamily="34" charset="0"/>
              </a:rPr>
              <a:t> </a:t>
            </a:r>
            <a:r>
              <a:rPr lang="en-GB" sz="2646" b="1" dirty="0" err="1">
                <a:solidFill>
                  <a:schemeClr val="tx1"/>
                </a:solidFill>
                <a:latin typeface="Calibri" panose="020F0502020204030204" pitchFamily="34" charset="0"/>
                <a:cs typeface="Calibri" panose="020F0502020204030204" pitchFamily="34" charset="0"/>
              </a:rPr>
              <a:t>neurormonali</a:t>
            </a:r>
            <a:r>
              <a:rPr lang="en-GB" sz="2646" b="1" dirty="0">
                <a:solidFill>
                  <a:schemeClr val="tx1"/>
                </a:solidFill>
                <a:latin typeface="Calibri" panose="020F0502020204030204" pitchFamily="34" charset="0"/>
                <a:cs typeface="Calibri" panose="020F0502020204030204" pitchFamily="34" charset="0"/>
              </a:rPr>
              <a:t> </a:t>
            </a:r>
          </a:p>
        </p:txBody>
      </p:sp>
      <p:sp>
        <p:nvSpPr>
          <p:cNvPr id="7" name="Rectangle 6"/>
          <p:cNvSpPr/>
          <p:nvPr/>
        </p:nvSpPr>
        <p:spPr>
          <a:xfrm>
            <a:off x="4557942" y="6525867"/>
            <a:ext cx="5065540" cy="597343"/>
          </a:xfrm>
          <a:prstGeom prst="rect">
            <a:avLst/>
          </a:prstGeom>
        </p:spPr>
        <p:txBody>
          <a:bodyPr wrap="square" anchor="b">
            <a:spAutoFit/>
          </a:bodyPr>
          <a:lstStyle/>
          <a:p>
            <a:pPr algn="r" fontAlgn="base">
              <a:spcBef>
                <a:spcPct val="0"/>
              </a:spcBef>
              <a:spcAft>
                <a:spcPct val="0"/>
              </a:spcAft>
            </a:pPr>
            <a:r>
              <a:rPr lang="da-DK" sz="882" dirty="0"/>
              <a:t>Levin et al. N Engl J Med 1998;339:321–8; </a:t>
            </a:r>
            <a:br>
              <a:rPr lang="da-DK" sz="882" dirty="0"/>
            </a:br>
            <a:r>
              <a:rPr lang="da-DK" sz="882" dirty="0"/>
              <a:t>Nathisuwan &amp; Talbert. Pharmacotherapy 2002;22:27–42; </a:t>
            </a:r>
            <a:br>
              <a:rPr lang="da-DK" sz="882" dirty="0"/>
            </a:br>
            <a:r>
              <a:rPr lang="da-DK" sz="882" dirty="0"/>
              <a:t>Kemp &amp; Conte. Cardiovascular Pathology 2012;365–371; </a:t>
            </a:r>
            <a:br>
              <a:rPr lang="da-DK" sz="882" dirty="0"/>
            </a:br>
            <a:r>
              <a:rPr lang="da-DK" sz="882" dirty="0"/>
              <a:t>Schrier &amp; Abraham. N Engl J Med 2009;341:577–85</a:t>
            </a:r>
          </a:p>
        </p:txBody>
      </p:sp>
      <p:sp>
        <p:nvSpPr>
          <p:cNvPr id="8" name="Rectangle 7"/>
          <p:cNvSpPr/>
          <p:nvPr/>
        </p:nvSpPr>
        <p:spPr>
          <a:xfrm>
            <a:off x="342298" y="6506363"/>
            <a:ext cx="3661797" cy="471091"/>
          </a:xfrm>
          <a:prstGeom prst="rect">
            <a:avLst/>
          </a:prstGeom>
        </p:spPr>
        <p:txBody>
          <a:bodyPr wrap="square" anchor="b">
            <a:spAutoFit/>
          </a:bodyPr>
          <a:lstStyle/>
          <a:p>
            <a:pPr fontAlgn="base">
              <a:spcBef>
                <a:spcPct val="0"/>
              </a:spcBef>
              <a:spcAft>
                <a:spcPct val="0"/>
              </a:spcAft>
            </a:pPr>
            <a:r>
              <a:rPr lang="en-GB" sz="882" dirty="0" err="1">
                <a:cs typeface="Arial" charset="0"/>
              </a:rPr>
              <a:t>Ang</a:t>
            </a:r>
            <a:r>
              <a:rPr lang="en-GB" sz="882" dirty="0">
                <a:cs typeface="Arial" charset="0"/>
              </a:rPr>
              <a:t>=</a:t>
            </a:r>
            <a:r>
              <a:rPr lang="en-GB" sz="882" dirty="0" err="1">
                <a:cs typeface="Arial" charset="0"/>
              </a:rPr>
              <a:t>Angiotensina</a:t>
            </a:r>
            <a:r>
              <a:rPr lang="en-GB" sz="882" dirty="0">
                <a:cs typeface="Arial" charset="0"/>
              </a:rPr>
              <a:t> II; AT</a:t>
            </a:r>
            <a:r>
              <a:rPr lang="en-GB" sz="882" baseline="-25000" dirty="0">
                <a:cs typeface="Arial" charset="0"/>
              </a:rPr>
              <a:t>1</a:t>
            </a:r>
            <a:r>
              <a:rPr lang="en-GB" sz="882" dirty="0">
                <a:cs typeface="Arial" charset="0"/>
              </a:rPr>
              <a:t>R=</a:t>
            </a:r>
            <a:r>
              <a:rPr lang="en-GB" sz="882" dirty="0" err="1">
                <a:cs typeface="Arial" charset="0"/>
              </a:rPr>
              <a:t>Recettore</a:t>
            </a:r>
            <a:r>
              <a:rPr lang="en-GB" sz="882" dirty="0">
                <a:cs typeface="Arial" charset="0"/>
              </a:rPr>
              <a:t> di </a:t>
            </a:r>
            <a:r>
              <a:rPr lang="en-GB" sz="882" dirty="0" err="1">
                <a:cs typeface="Arial" charset="0"/>
              </a:rPr>
              <a:t>tipo</a:t>
            </a:r>
            <a:r>
              <a:rPr lang="en-GB" sz="882" dirty="0">
                <a:cs typeface="Arial" charset="0"/>
              </a:rPr>
              <a:t> 1 </a:t>
            </a:r>
            <a:r>
              <a:rPr lang="en-GB" sz="882" dirty="0" err="1">
                <a:cs typeface="Arial" charset="0"/>
              </a:rPr>
              <a:t>dell’angiotensina</a:t>
            </a:r>
            <a:r>
              <a:rPr lang="en-GB" sz="882" dirty="0">
                <a:cs typeface="Arial" charset="0"/>
              </a:rPr>
              <a:t> II; NPs=</a:t>
            </a:r>
            <a:r>
              <a:rPr lang="en-GB" sz="882" dirty="0" err="1">
                <a:cs typeface="Arial" charset="0"/>
              </a:rPr>
              <a:t>peptidi</a:t>
            </a:r>
            <a:r>
              <a:rPr lang="en-GB" sz="882" dirty="0">
                <a:cs typeface="Arial" charset="0"/>
              </a:rPr>
              <a:t> </a:t>
            </a:r>
            <a:r>
              <a:rPr lang="en-GB" sz="882" dirty="0" err="1">
                <a:cs typeface="Arial" charset="0"/>
              </a:rPr>
              <a:t>natriuretici</a:t>
            </a:r>
            <a:r>
              <a:rPr lang="en-GB" sz="882" dirty="0">
                <a:cs typeface="Arial" charset="0"/>
              </a:rPr>
              <a:t>; NPRs=</a:t>
            </a:r>
            <a:r>
              <a:rPr lang="en-GB" sz="882" dirty="0" err="1">
                <a:cs typeface="Arial" charset="0"/>
              </a:rPr>
              <a:t>recettori</a:t>
            </a:r>
            <a:r>
              <a:rPr lang="en-GB" sz="882" dirty="0">
                <a:cs typeface="Arial" charset="0"/>
              </a:rPr>
              <a:t> </a:t>
            </a:r>
            <a:r>
              <a:rPr lang="en-GB" sz="882" dirty="0" err="1">
                <a:cs typeface="Arial" charset="0"/>
              </a:rPr>
              <a:t>dei</a:t>
            </a:r>
            <a:r>
              <a:rPr lang="en-GB" sz="882" dirty="0">
                <a:cs typeface="Arial" charset="0"/>
              </a:rPr>
              <a:t> </a:t>
            </a:r>
            <a:r>
              <a:rPr lang="en-GB" sz="882" dirty="0" err="1">
                <a:cs typeface="Arial" charset="0"/>
              </a:rPr>
              <a:t>peptidi</a:t>
            </a:r>
            <a:r>
              <a:rPr lang="en-GB" sz="882" dirty="0">
                <a:cs typeface="Arial" charset="0"/>
              </a:rPr>
              <a:t> </a:t>
            </a:r>
            <a:r>
              <a:rPr lang="en-GB" sz="882" dirty="0" err="1">
                <a:cs typeface="Arial" charset="0"/>
              </a:rPr>
              <a:t>natriuretici</a:t>
            </a:r>
            <a:r>
              <a:rPr lang="en-GB" sz="882" dirty="0">
                <a:cs typeface="Arial" charset="0"/>
              </a:rPr>
              <a:t>; RAAS=</a:t>
            </a:r>
            <a:r>
              <a:rPr lang="en-GB" sz="882" dirty="0" err="1">
                <a:cs typeface="Arial" charset="0"/>
              </a:rPr>
              <a:t>sistema</a:t>
            </a:r>
            <a:r>
              <a:rPr lang="en-GB" sz="882" dirty="0">
                <a:cs typeface="Arial" charset="0"/>
              </a:rPr>
              <a:t> </a:t>
            </a:r>
            <a:r>
              <a:rPr lang="en-GB" sz="882" dirty="0" err="1">
                <a:cs typeface="Arial" charset="0"/>
              </a:rPr>
              <a:t>renina</a:t>
            </a:r>
            <a:r>
              <a:rPr lang="en-GB" sz="882" dirty="0">
                <a:cs typeface="Arial" charset="0"/>
              </a:rPr>
              <a:t> </a:t>
            </a:r>
            <a:r>
              <a:rPr lang="en-GB" sz="882" dirty="0" err="1">
                <a:cs typeface="Arial" charset="0"/>
              </a:rPr>
              <a:t>angiotensina</a:t>
            </a:r>
            <a:r>
              <a:rPr lang="en-GB" sz="882" dirty="0">
                <a:cs typeface="Arial" charset="0"/>
              </a:rPr>
              <a:t> aldosterone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8398" y="1826052"/>
            <a:ext cx="3576385" cy="2860751"/>
          </a:xfrm>
          <a:prstGeom prst="rect">
            <a:avLst/>
          </a:prstGeom>
        </p:spPr>
      </p:pic>
      <p:sp>
        <p:nvSpPr>
          <p:cNvPr id="11" name="Rectangle 37"/>
          <p:cNvSpPr>
            <a:spLocks noChangeArrowheads="1"/>
          </p:cNvSpPr>
          <p:nvPr/>
        </p:nvSpPr>
        <p:spPr bwMode="auto">
          <a:xfrm>
            <a:off x="5755364" y="1536838"/>
            <a:ext cx="2743986" cy="7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2646" b="1" i="1" spc="-55" dirty="0">
                <a:solidFill>
                  <a:srgbClr val="EC7923"/>
                </a:solidFill>
              </a:rPr>
              <a:t>Sistema </a:t>
            </a:r>
            <a:r>
              <a:rPr lang="en-US" altLang="en-US" sz="2646" b="1" i="1" spc="-55" dirty="0" err="1">
                <a:solidFill>
                  <a:srgbClr val="EC7923"/>
                </a:solidFill>
              </a:rPr>
              <a:t>Nervoso</a:t>
            </a:r>
            <a:r>
              <a:rPr lang="en-US" altLang="en-US" sz="2646" b="1" i="1" spc="-55" dirty="0">
                <a:solidFill>
                  <a:srgbClr val="EC7923"/>
                </a:solidFill>
              </a:rPr>
              <a:t> Simpatico</a:t>
            </a:r>
            <a:endParaRPr lang="en-US" altLang="en-US" sz="2646" spc="-55" dirty="0">
              <a:solidFill>
                <a:srgbClr val="474749"/>
              </a:solidFill>
            </a:endParaRPr>
          </a:p>
        </p:txBody>
      </p:sp>
      <p:sp>
        <p:nvSpPr>
          <p:cNvPr id="13" name="Rectangle 37"/>
          <p:cNvSpPr>
            <a:spLocks noChangeArrowheads="1"/>
          </p:cNvSpPr>
          <p:nvPr/>
        </p:nvSpPr>
        <p:spPr bwMode="auto">
          <a:xfrm>
            <a:off x="4686642" y="3809270"/>
            <a:ext cx="5020980" cy="7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2646" b="1" i="1" spc="-55" dirty="0">
                <a:solidFill>
                  <a:srgbClr val="FF0000"/>
                </a:solidFill>
              </a:rPr>
              <a:t>Sistema </a:t>
            </a:r>
            <a:r>
              <a:rPr lang="en-US" altLang="en-US" sz="2646" b="1" i="1" spc="-55" dirty="0" err="1">
                <a:solidFill>
                  <a:srgbClr val="FF0000"/>
                </a:solidFill>
              </a:rPr>
              <a:t>Renina</a:t>
            </a:r>
            <a:endParaRPr lang="en-US" altLang="en-US" sz="2646" b="1" i="1" spc="-55" dirty="0">
              <a:solidFill>
                <a:srgbClr val="FF0000"/>
              </a:solidFill>
            </a:endParaRPr>
          </a:p>
          <a:p>
            <a:pPr algn="r"/>
            <a:r>
              <a:rPr lang="en-US" altLang="en-US" sz="2646" b="1" i="1" spc="-55" dirty="0" err="1">
                <a:solidFill>
                  <a:srgbClr val="FF0000"/>
                </a:solidFill>
              </a:rPr>
              <a:t>Angiotensina</a:t>
            </a:r>
            <a:r>
              <a:rPr lang="en-US" altLang="en-US" sz="2646" b="1" i="1" spc="-55" dirty="0">
                <a:solidFill>
                  <a:srgbClr val="FF0000"/>
                </a:solidFill>
              </a:rPr>
              <a:t> Aldosterone</a:t>
            </a:r>
            <a:endParaRPr lang="en-US" altLang="en-US" sz="2646" spc="-55" dirty="0">
              <a:solidFill>
                <a:srgbClr val="FF0000"/>
              </a:solidFill>
            </a:endParaRPr>
          </a:p>
        </p:txBody>
      </p:sp>
      <p:sp>
        <p:nvSpPr>
          <p:cNvPr id="14" name="AutoShape 3"/>
          <p:cNvSpPr>
            <a:spLocks noChangeAspect="1" noChangeArrowheads="1" noTextEdit="1"/>
          </p:cNvSpPr>
          <p:nvPr/>
        </p:nvSpPr>
        <p:spPr bwMode="auto">
          <a:xfrm>
            <a:off x="3323270" y="2106514"/>
            <a:ext cx="2444852" cy="270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srgbClr val="474749"/>
              </a:solidFill>
            </a:endParaRPr>
          </a:p>
        </p:txBody>
      </p:sp>
      <p:sp>
        <p:nvSpPr>
          <p:cNvPr id="15" name="Freeform 5"/>
          <p:cNvSpPr>
            <a:spLocks/>
          </p:cNvSpPr>
          <p:nvPr/>
        </p:nvSpPr>
        <p:spPr bwMode="auto">
          <a:xfrm>
            <a:off x="4240289" y="3613614"/>
            <a:ext cx="722452" cy="559780"/>
          </a:xfrm>
          <a:custGeom>
            <a:avLst/>
            <a:gdLst>
              <a:gd name="T0" fmla="*/ 0 w 357"/>
              <a:gd name="T1" fmla="*/ 0 h 276"/>
              <a:gd name="T2" fmla="*/ 357 w 357"/>
              <a:gd name="T3" fmla="*/ 249 h 276"/>
            </a:gdLst>
            <a:ahLst/>
            <a:cxnLst>
              <a:cxn ang="0">
                <a:pos x="T0" y="T1"/>
              </a:cxn>
              <a:cxn ang="0">
                <a:pos x="T2" y="T3"/>
              </a:cxn>
            </a:cxnLst>
            <a:rect l="0" t="0" r="r" b="b"/>
            <a:pathLst>
              <a:path w="357" h="276">
                <a:moveTo>
                  <a:pt x="0" y="0"/>
                </a:moveTo>
                <a:cubicBezTo>
                  <a:pt x="31" y="177"/>
                  <a:pt x="205" y="276"/>
                  <a:pt x="357" y="249"/>
                </a:cubicBezTo>
              </a:path>
            </a:pathLst>
          </a:custGeom>
          <a:noFill/>
          <a:ln w="39688" cap="rnd">
            <a:solidFill>
              <a:srgbClr val="EC792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srgbClr val="474749"/>
              </a:solidFill>
            </a:endParaRPr>
          </a:p>
        </p:txBody>
      </p:sp>
      <p:grpSp>
        <p:nvGrpSpPr>
          <p:cNvPr id="16" name="Group 15"/>
          <p:cNvGrpSpPr/>
          <p:nvPr/>
        </p:nvGrpSpPr>
        <p:grpSpPr>
          <a:xfrm>
            <a:off x="3331245" y="3101679"/>
            <a:ext cx="2205629" cy="1381110"/>
            <a:chOff x="3021564" y="2813787"/>
            <a:chExt cx="2000907" cy="1252918"/>
          </a:xfrm>
        </p:grpSpPr>
        <p:sp>
          <p:nvSpPr>
            <p:cNvPr id="17" name="Freeform 6"/>
            <p:cNvSpPr>
              <a:spLocks/>
            </p:cNvSpPr>
            <p:nvPr/>
          </p:nvSpPr>
          <p:spPr bwMode="auto">
            <a:xfrm>
              <a:off x="3124286" y="2813787"/>
              <a:ext cx="1898185" cy="1252918"/>
            </a:xfrm>
            <a:custGeom>
              <a:avLst/>
              <a:gdLst>
                <a:gd name="T0" fmla="*/ 0 w 1032"/>
                <a:gd name="T1" fmla="*/ 247 h 681"/>
                <a:gd name="T2" fmla="*/ 894 w 1032"/>
                <a:gd name="T3" fmla="*/ 433 h 681"/>
                <a:gd name="T4" fmla="*/ 932 w 1032"/>
                <a:gd name="T5" fmla="*/ 0 h 681"/>
              </a:gdLst>
              <a:ahLst/>
              <a:cxnLst>
                <a:cxn ang="0">
                  <a:pos x="T0" y="T1"/>
                </a:cxn>
                <a:cxn ang="0">
                  <a:pos x="T2" y="T3"/>
                </a:cxn>
                <a:cxn ang="0">
                  <a:pos x="T4" y="T5"/>
                </a:cxn>
              </a:cxnLst>
              <a:rect l="0" t="0" r="r" b="b"/>
              <a:pathLst>
                <a:path w="1032" h="681">
                  <a:moveTo>
                    <a:pt x="0" y="247"/>
                  </a:moveTo>
                  <a:cubicBezTo>
                    <a:pt x="0" y="247"/>
                    <a:pt x="600" y="681"/>
                    <a:pt x="894" y="433"/>
                  </a:cubicBezTo>
                  <a:cubicBezTo>
                    <a:pt x="1032" y="318"/>
                    <a:pt x="1031" y="118"/>
                    <a:pt x="932" y="0"/>
                  </a:cubicBezTo>
                </a:path>
              </a:pathLst>
            </a:custGeom>
            <a:noFill/>
            <a:ln w="39688" cap="rnd">
              <a:solidFill>
                <a:srgbClr val="83C55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srgbClr val="474749"/>
                </a:solidFill>
              </a:endParaRPr>
            </a:p>
          </p:txBody>
        </p:sp>
        <p:sp>
          <p:nvSpPr>
            <p:cNvPr id="18" name="Freeform 9"/>
            <p:cNvSpPr>
              <a:spLocks/>
            </p:cNvSpPr>
            <p:nvPr/>
          </p:nvSpPr>
          <p:spPr bwMode="auto">
            <a:xfrm>
              <a:off x="3021564" y="3161016"/>
              <a:ext cx="203997" cy="203997"/>
            </a:xfrm>
            <a:custGeom>
              <a:avLst/>
              <a:gdLst>
                <a:gd name="T0" fmla="*/ 106 w 111"/>
                <a:gd name="T1" fmla="*/ 47 h 111"/>
                <a:gd name="T2" fmla="*/ 65 w 111"/>
                <a:gd name="T3" fmla="*/ 106 h 111"/>
                <a:gd name="T4" fmla="*/ 5 w 111"/>
                <a:gd name="T5" fmla="*/ 65 h 111"/>
                <a:gd name="T6" fmla="*/ 47 w 111"/>
                <a:gd name="T7" fmla="*/ 5 h 111"/>
                <a:gd name="T8" fmla="*/ 106 w 111"/>
                <a:gd name="T9" fmla="*/ 47 h 111"/>
              </a:gdLst>
              <a:ahLst/>
              <a:cxnLst>
                <a:cxn ang="0">
                  <a:pos x="T0" y="T1"/>
                </a:cxn>
                <a:cxn ang="0">
                  <a:pos x="T2" y="T3"/>
                </a:cxn>
                <a:cxn ang="0">
                  <a:pos x="T4" y="T5"/>
                </a:cxn>
                <a:cxn ang="0">
                  <a:pos x="T6" y="T7"/>
                </a:cxn>
                <a:cxn ang="0">
                  <a:pos x="T8" y="T9"/>
                </a:cxn>
              </a:cxnLst>
              <a:rect l="0" t="0" r="r" b="b"/>
              <a:pathLst>
                <a:path w="111" h="111">
                  <a:moveTo>
                    <a:pt x="106" y="47"/>
                  </a:moveTo>
                  <a:cubicBezTo>
                    <a:pt x="111" y="75"/>
                    <a:pt x="93" y="101"/>
                    <a:pt x="65" y="106"/>
                  </a:cubicBezTo>
                  <a:cubicBezTo>
                    <a:pt x="37" y="111"/>
                    <a:pt x="10" y="93"/>
                    <a:pt x="5" y="65"/>
                  </a:cubicBezTo>
                  <a:cubicBezTo>
                    <a:pt x="0" y="37"/>
                    <a:pt x="19" y="10"/>
                    <a:pt x="47" y="5"/>
                  </a:cubicBezTo>
                  <a:cubicBezTo>
                    <a:pt x="75" y="0"/>
                    <a:pt x="101" y="19"/>
                    <a:pt x="106" y="47"/>
                  </a:cubicBezTo>
                  <a:close/>
                </a:path>
              </a:pathLst>
            </a:custGeom>
            <a:solidFill>
              <a:srgbClr val="FFFFFF"/>
            </a:solidFill>
            <a:ln w="39688" cap="flat">
              <a:solidFill>
                <a:srgbClr val="83C55F"/>
              </a:solidFill>
              <a:prstDash val="solid"/>
              <a:miter lim="800000"/>
              <a:headEnd/>
              <a:tailEnd/>
            </a:ln>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srgbClr val="474749"/>
                </a:solidFill>
              </a:endParaRPr>
            </a:p>
          </p:txBody>
        </p:sp>
      </p:grpSp>
      <p:sp>
        <p:nvSpPr>
          <p:cNvPr id="19" name="Freeform 10"/>
          <p:cNvSpPr>
            <a:spLocks/>
          </p:cNvSpPr>
          <p:nvPr/>
        </p:nvSpPr>
        <p:spPr bwMode="auto">
          <a:xfrm>
            <a:off x="5358255" y="2120869"/>
            <a:ext cx="224869" cy="224869"/>
          </a:xfrm>
          <a:custGeom>
            <a:avLst/>
            <a:gdLst>
              <a:gd name="T0" fmla="*/ 106 w 111"/>
              <a:gd name="T1" fmla="*/ 46 h 111"/>
              <a:gd name="T2" fmla="*/ 65 w 111"/>
              <a:gd name="T3" fmla="*/ 106 h 111"/>
              <a:gd name="T4" fmla="*/ 5 w 111"/>
              <a:gd name="T5" fmla="*/ 64 h 111"/>
              <a:gd name="T6" fmla="*/ 47 w 111"/>
              <a:gd name="T7" fmla="*/ 5 h 111"/>
              <a:gd name="T8" fmla="*/ 106 w 111"/>
              <a:gd name="T9" fmla="*/ 46 h 111"/>
            </a:gdLst>
            <a:ahLst/>
            <a:cxnLst>
              <a:cxn ang="0">
                <a:pos x="T0" y="T1"/>
              </a:cxn>
              <a:cxn ang="0">
                <a:pos x="T2" y="T3"/>
              </a:cxn>
              <a:cxn ang="0">
                <a:pos x="T4" y="T5"/>
              </a:cxn>
              <a:cxn ang="0">
                <a:pos x="T6" y="T7"/>
              </a:cxn>
              <a:cxn ang="0">
                <a:pos x="T8" y="T9"/>
              </a:cxn>
            </a:cxnLst>
            <a:rect l="0" t="0" r="r" b="b"/>
            <a:pathLst>
              <a:path w="111" h="111">
                <a:moveTo>
                  <a:pt x="106" y="46"/>
                </a:moveTo>
                <a:cubicBezTo>
                  <a:pt x="111" y="74"/>
                  <a:pt x="93" y="101"/>
                  <a:pt x="65" y="106"/>
                </a:cubicBezTo>
                <a:cubicBezTo>
                  <a:pt x="37" y="111"/>
                  <a:pt x="10" y="92"/>
                  <a:pt x="5" y="64"/>
                </a:cubicBezTo>
                <a:cubicBezTo>
                  <a:pt x="0" y="36"/>
                  <a:pt x="19" y="10"/>
                  <a:pt x="47" y="5"/>
                </a:cubicBezTo>
                <a:cubicBezTo>
                  <a:pt x="75" y="0"/>
                  <a:pt x="101" y="18"/>
                  <a:pt x="106"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srgbClr val="474749"/>
              </a:solidFill>
            </a:endParaRPr>
          </a:p>
        </p:txBody>
      </p:sp>
      <p:grpSp>
        <p:nvGrpSpPr>
          <p:cNvPr id="20" name="Group 19"/>
          <p:cNvGrpSpPr/>
          <p:nvPr/>
        </p:nvGrpSpPr>
        <p:grpSpPr>
          <a:xfrm>
            <a:off x="4103135" y="2120870"/>
            <a:ext cx="1479989" cy="1492747"/>
            <a:chOff x="3721809" y="1924013"/>
            <a:chExt cx="1342619" cy="1354193"/>
          </a:xfrm>
        </p:grpSpPr>
        <p:sp>
          <p:nvSpPr>
            <p:cNvPr id="21" name="Freeform 8"/>
            <p:cNvSpPr>
              <a:spLocks/>
            </p:cNvSpPr>
            <p:nvPr/>
          </p:nvSpPr>
          <p:spPr bwMode="auto">
            <a:xfrm>
              <a:off x="3721809" y="2025288"/>
              <a:ext cx="1241344" cy="1252918"/>
            </a:xfrm>
            <a:custGeom>
              <a:avLst/>
              <a:gdLst>
                <a:gd name="T0" fmla="*/ 675 w 675"/>
                <a:gd name="T1" fmla="*/ 0 h 681"/>
                <a:gd name="T2" fmla="*/ 67 w 675"/>
                <a:gd name="T3" fmla="*/ 681 h 681"/>
              </a:gdLst>
              <a:ahLst/>
              <a:cxnLst>
                <a:cxn ang="0">
                  <a:pos x="T0" y="T1"/>
                </a:cxn>
                <a:cxn ang="0">
                  <a:pos x="T2" y="T3"/>
                </a:cxn>
              </a:cxnLst>
              <a:rect l="0" t="0" r="r" b="b"/>
              <a:pathLst>
                <a:path w="675" h="681">
                  <a:moveTo>
                    <a:pt x="675" y="0"/>
                  </a:moveTo>
                  <a:cubicBezTo>
                    <a:pt x="675" y="0"/>
                    <a:pt x="0" y="303"/>
                    <a:pt x="67" y="681"/>
                  </a:cubicBezTo>
                </a:path>
              </a:pathLst>
            </a:custGeom>
            <a:noFill/>
            <a:ln w="39688" cap="rnd">
              <a:solidFill>
                <a:srgbClr val="EC792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srgbClr val="474749"/>
                </a:solidFill>
              </a:endParaRPr>
            </a:p>
          </p:txBody>
        </p:sp>
        <p:sp>
          <p:nvSpPr>
            <p:cNvPr id="22" name="Freeform 11"/>
            <p:cNvSpPr>
              <a:spLocks/>
            </p:cNvSpPr>
            <p:nvPr/>
          </p:nvSpPr>
          <p:spPr bwMode="auto">
            <a:xfrm>
              <a:off x="4860431" y="1924013"/>
              <a:ext cx="203997" cy="203997"/>
            </a:xfrm>
            <a:custGeom>
              <a:avLst/>
              <a:gdLst>
                <a:gd name="T0" fmla="*/ 106 w 111"/>
                <a:gd name="T1" fmla="*/ 46 h 111"/>
                <a:gd name="T2" fmla="*/ 65 w 111"/>
                <a:gd name="T3" fmla="*/ 106 h 111"/>
                <a:gd name="T4" fmla="*/ 5 w 111"/>
                <a:gd name="T5" fmla="*/ 64 h 111"/>
                <a:gd name="T6" fmla="*/ 47 w 111"/>
                <a:gd name="T7" fmla="*/ 5 h 111"/>
                <a:gd name="T8" fmla="*/ 106 w 111"/>
                <a:gd name="T9" fmla="*/ 46 h 111"/>
              </a:gdLst>
              <a:ahLst/>
              <a:cxnLst>
                <a:cxn ang="0">
                  <a:pos x="T0" y="T1"/>
                </a:cxn>
                <a:cxn ang="0">
                  <a:pos x="T2" y="T3"/>
                </a:cxn>
                <a:cxn ang="0">
                  <a:pos x="T4" y="T5"/>
                </a:cxn>
                <a:cxn ang="0">
                  <a:pos x="T6" y="T7"/>
                </a:cxn>
                <a:cxn ang="0">
                  <a:pos x="T8" y="T9"/>
                </a:cxn>
              </a:cxnLst>
              <a:rect l="0" t="0" r="r" b="b"/>
              <a:pathLst>
                <a:path w="111" h="111">
                  <a:moveTo>
                    <a:pt x="106" y="46"/>
                  </a:moveTo>
                  <a:cubicBezTo>
                    <a:pt x="111" y="74"/>
                    <a:pt x="93" y="101"/>
                    <a:pt x="65" y="106"/>
                  </a:cubicBezTo>
                  <a:cubicBezTo>
                    <a:pt x="37" y="111"/>
                    <a:pt x="10" y="92"/>
                    <a:pt x="5" y="64"/>
                  </a:cubicBezTo>
                  <a:cubicBezTo>
                    <a:pt x="0" y="36"/>
                    <a:pt x="19" y="10"/>
                    <a:pt x="47" y="5"/>
                  </a:cubicBezTo>
                  <a:cubicBezTo>
                    <a:pt x="75" y="0"/>
                    <a:pt x="101" y="18"/>
                    <a:pt x="106" y="46"/>
                  </a:cubicBezTo>
                  <a:close/>
                </a:path>
              </a:pathLst>
            </a:custGeom>
            <a:solidFill>
              <a:srgbClr val="FFFFFF"/>
            </a:solidFill>
            <a:ln w="39688" cap="flat">
              <a:solidFill>
                <a:srgbClr val="EC7923"/>
              </a:solidFill>
              <a:prstDash val="solid"/>
              <a:miter lim="800000"/>
              <a:headEnd/>
              <a:tailEnd/>
            </a:ln>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srgbClr val="474749"/>
                </a:solidFill>
              </a:endParaRPr>
            </a:p>
          </p:txBody>
        </p:sp>
      </p:grpSp>
      <p:grpSp>
        <p:nvGrpSpPr>
          <p:cNvPr id="23" name="Group 22"/>
          <p:cNvGrpSpPr/>
          <p:nvPr/>
        </p:nvGrpSpPr>
        <p:grpSpPr>
          <a:xfrm>
            <a:off x="4265805" y="2793882"/>
            <a:ext cx="1532618" cy="2001494"/>
            <a:chOff x="3869381" y="2534557"/>
            <a:chExt cx="1390363" cy="1815719"/>
          </a:xfrm>
        </p:grpSpPr>
        <p:sp>
          <p:nvSpPr>
            <p:cNvPr id="24" name="Freeform 7"/>
            <p:cNvSpPr>
              <a:spLocks/>
            </p:cNvSpPr>
            <p:nvPr/>
          </p:nvSpPr>
          <p:spPr bwMode="auto">
            <a:xfrm>
              <a:off x="3869381" y="2534557"/>
              <a:ext cx="1390363" cy="1707209"/>
            </a:xfrm>
            <a:custGeom>
              <a:avLst/>
              <a:gdLst>
                <a:gd name="T0" fmla="*/ 680 w 756"/>
                <a:gd name="T1" fmla="*/ 928 h 928"/>
                <a:gd name="T2" fmla="*/ 394 w 756"/>
                <a:gd name="T3" fmla="*/ 61 h 928"/>
                <a:gd name="T4" fmla="*/ 0 w 756"/>
                <a:gd name="T5" fmla="*/ 246 h 928"/>
              </a:gdLst>
              <a:ahLst/>
              <a:cxnLst>
                <a:cxn ang="0">
                  <a:pos x="T0" y="T1"/>
                </a:cxn>
                <a:cxn ang="0">
                  <a:pos x="T2" y="T3"/>
                </a:cxn>
                <a:cxn ang="0">
                  <a:pos x="T4" y="T5"/>
                </a:cxn>
              </a:cxnLst>
              <a:rect l="0" t="0" r="r" b="b"/>
              <a:pathLst>
                <a:path w="756" h="928">
                  <a:moveTo>
                    <a:pt x="680" y="928"/>
                  </a:moveTo>
                  <a:cubicBezTo>
                    <a:pt x="680" y="928"/>
                    <a:pt x="756" y="192"/>
                    <a:pt x="394" y="61"/>
                  </a:cubicBezTo>
                  <a:cubicBezTo>
                    <a:pt x="226" y="0"/>
                    <a:pt x="53" y="101"/>
                    <a:pt x="0" y="246"/>
                  </a:cubicBezTo>
                </a:path>
              </a:pathLst>
            </a:custGeom>
            <a:noFill/>
            <a:ln w="39688" cap="rnd">
              <a:solidFill>
                <a:srgbClr val="EC1C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srgbClr val="474749"/>
                </a:solidFill>
              </a:endParaRPr>
            </a:p>
          </p:txBody>
        </p:sp>
        <p:sp>
          <p:nvSpPr>
            <p:cNvPr id="25" name="Freeform 12"/>
            <p:cNvSpPr>
              <a:spLocks/>
            </p:cNvSpPr>
            <p:nvPr/>
          </p:nvSpPr>
          <p:spPr bwMode="auto">
            <a:xfrm>
              <a:off x="5016684" y="4146279"/>
              <a:ext cx="203997" cy="203997"/>
            </a:xfrm>
            <a:custGeom>
              <a:avLst/>
              <a:gdLst>
                <a:gd name="T0" fmla="*/ 106 w 111"/>
                <a:gd name="T1" fmla="*/ 47 h 111"/>
                <a:gd name="T2" fmla="*/ 65 w 111"/>
                <a:gd name="T3" fmla="*/ 106 h 111"/>
                <a:gd name="T4" fmla="*/ 5 w 111"/>
                <a:gd name="T5" fmla="*/ 65 h 111"/>
                <a:gd name="T6" fmla="*/ 47 w 111"/>
                <a:gd name="T7" fmla="*/ 5 h 111"/>
                <a:gd name="T8" fmla="*/ 106 w 111"/>
                <a:gd name="T9" fmla="*/ 47 h 111"/>
              </a:gdLst>
              <a:ahLst/>
              <a:cxnLst>
                <a:cxn ang="0">
                  <a:pos x="T0" y="T1"/>
                </a:cxn>
                <a:cxn ang="0">
                  <a:pos x="T2" y="T3"/>
                </a:cxn>
                <a:cxn ang="0">
                  <a:pos x="T4" y="T5"/>
                </a:cxn>
                <a:cxn ang="0">
                  <a:pos x="T6" y="T7"/>
                </a:cxn>
                <a:cxn ang="0">
                  <a:pos x="T8" y="T9"/>
                </a:cxn>
              </a:cxnLst>
              <a:rect l="0" t="0" r="r" b="b"/>
              <a:pathLst>
                <a:path w="111" h="111">
                  <a:moveTo>
                    <a:pt x="106" y="47"/>
                  </a:moveTo>
                  <a:cubicBezTo>
                    <a:pt x="111" y="75"/>
                    <a:pt x="93" y="101"/>
                    <a:pt x="65" y="106"/>
                  </a:cubicBezTo>
                  <a:cubicBezTo>
                    <a:pt x="37" y="111"/>
                    <a:pt x="10" y="93"/>
                    <a:pt x="5" y="65"/>
                  </a:cubicBezTo>
                  <a:cubicBezTo>
                    <a:pt x="0" y="37"/>
                    <a:pt x="19" y="10"/>
                    <a:pt x="47" y="5"/>
                  </a:cubicBezTo>
                  <a:cubicBezTo>
                    <a:pt x="75" y="0"/>
                    <a:pt x="101" y="19"/>
                    <a:pt x="106" y="47"/>
                  </a:cubicBezTo>
                  <a:close/>
                </a:path>
              </a:pathLst>
            </a:custGeom>
            <a:solidFill>
              <a:srgbClr val="FFFFFF"/>
            </a:solidFill>
            <a:ln w="39688" cap="flat">
              <a:solidFill>
                <a:srgbClr val="EC1C3C"/>
              </a:solidFill>
              <a:prstDash val="solid"/>
              <a:miter lim="800000"/>
              <a:headEnd/>
              <a:tailEnd/>
            </a:ln>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srgbClr val="474749"/>
                </a:solidFill>
              </a:endParaRPr>
            </a:p>
          </p:txBody>
        </p:sp>
      </p:grpSp>
      <p:grpSp>
        <p:nvGrpSpPr>
          <p:cNvPr id="26" name="Group 25"/>
          <p:cNvGrpSpPr/>
          <p:nvPr/>
        </p:nvGrpSpPr>
        <p:grpSpPr>
          <a:xfrm>
            <a:off x="6951230" y="4793946"/>
            <a:ext cx="2214673" cy="1508974"/>
            <a:chOff x="6305549" y="4348980"/>
            <a:chExt cx="1574801" cy="1368914"/>
          </a:xfrm>
        </p:grpSpPr>
        <p:sp>
          <p:nvSpPr>
            <p:cNvPr id="27" name="Rectangle 26"/>
            <p:cNvSpPr/>
            <p:nvPr/>
          </p:nvSpPr>
          <p:spPr>
            <a:xfrm>
              <a:off x="6305549" y="4636656"/>
              <a:ext cx="1511301" cy="1081238"/>
            </a:xfrm>
            <a:prstGeom prst="rect">
              <a:avLst/>
            </a:prstGeom>
          </p:spPr>
          <p:txBody>
            <a:bodyPr wrap="square">
              <a:spAutoFit/>
            </a:bodyPr>
            <a:lstStyle/>
            <a:p>
              <a:pPr algn="r" eaLnBrk="0" fontAlgn="base" hangingPunct="0">
                <a:lnSpc>
                  <a:spcPct val="90000"/>
                </a:lnSpc>
                <a:spcBef>
                  <a:spcPct val="0"/>
                </a:spcBef>
                <a:spcAft>
                  <a:spcPct val="0"/>
                </a:spcAft>
              </a:pPr>
              <a:r>
                <a:rPr lang="en-GB" sz="1323" b="1" dirty="0" err="1">
                  <a:solidFill>
                    <a:prstClr val="black"/>
                  </a:solidFill>
                </a:rPr>
                <a:t>Vasocostrizione</a:t>
              </a:r>
              <a:endParaRPr lang="en-GB" sz="1323" b="1" dirty="0">
                <a:solidFill>
                  <a:prstClr val="black"/>
                </a:solidFill>
              </a:endParaRPr>
            </a:p>
            <a:p>
              <a:pPr algn="r" eaLnBrk="0" fontAlgn="base" hangingPunct="0">
                <a:lnSpc>
                  <a:spcPct val="90000"/>
                </a:lnSpc>
                <a:spcBef>
                  <a:spcPct val="0"/>
                </a:spcBef>
                <a:spcAft>
                  <a:spcPct val="0"/>
                </a:spcAft>
              </a:pPr>
              <a:r>
                <a:rPr lang="en-GB" sz="1323" dirty="0" err="1">
                  <a:solidFill>
                    <a:prstClr val="black"/>
                  </a:solidFill>
                </a:rPr>
                <a:t>Pressione</a:t>
              </a:r>
              <a:r>
                <a:rPr lang="en-GB" sz="1323" dirty="0">
                  <a:solidFill>
                    <a:prstClr val="black"/>
                  </a:solidFill>
                </a:rPr>
                <a:t> </a:t>
              </a:r>
              <a:r>
                <a:rPr lang="en-GB" sz="1323" dirty="0" err="1">
                  <a:solidFill>
                    <a:prstClr val="black"/>
                  </a:solidFill>
                </a:rPr>
                <a:t>Sanguigna</a:t>
              </a:r>
              <a:endParaRPr lang="en-GB" sz="1323" dirty="0">
                <a:solidFill>
                  <a:prstClr val="black"/>
                </a:solidFill>
              </a:endParaRPr>
            </a:p>
            <a:p>
              <a:pPr algn="r" eaLnBrk="0" fontAlgn="base" hangingPunct="0">
                <a:lnSpc>
                  <a:spcPct val="90000"/>
                </a:lnSpc>
                <a:spcBef>
                  <a:spcPct val="0"/>
                </a:spcBef>
                <a:spcAft>
                  <a:spcPct val="0"/>
                </a:spcAft>
              </a:pPr>
              <a:r>
                <a:rPr lang="en-GB" sz="1323" dirty="0" err="1">
                  <a:solidFill>
                    <a:prstClr val="black"/>
                  </a:solidFill>
                </a:rPr>
                <a:t>Tono</a:t>
              </a:r>
              <a:r>
                <a:rPr lang="en-GB" sz="1323" dirty="0">
                  <a:solidFill>
                    <a:prstClr val="black"/>
                  </a:solidFill>
                </a:rPr>
                <a:t> Simpatico</a:t>
              </a:r>
            </a:p>
            <a:p>
              <a:pPr algn="r" eaLnBrk="0" fontAlgn="base" hangingPunct="0">
                <a:lnSpc>
                  <a:spcPct val="90000"/>
                </a:lnSpc>
                <a:spcBef>
                  <a:spcPct val="0"/>
                </a:spcBef>
                <a:spcAft>
                  <a:spcPct val="0"/>
                </a:spcAft>
              </a:pPr>
              <a:r>
                <a:rPr lang="en-GB" sz="1323" dirty="0">
                  <a:solidFill>
                    <a:prstClr val="black"/>
                  </a:solidFill>
                </a:rPr>
                <a:t>Aldosterone</a:t>
              </a:r>
            </a:p>
            <a:p>
              <a:pPr algn="r" eaLnBrk="0" fontAlgn="base" hangingPunct="0">
                <a:lnSpc>
                  <a:spcPct val="90000"/>
                </a:lnSpc>
                <a:spcBef>
                  <a:spcPct val="0"/>
                </a:spcBef>
                <a:spcAft>
                  <a:spcPct val="0"/>
                </a:spcAft>
              </a:pPr>
              <a:r>
                <a:rPr lang="en-GB" sz="1323" dirty="0" err="1">
                  <a:solidFill>
                    <a:prstClr val="black"/>
                  </a:solidFill>
                </a:rPr>
                <a:t>Ipertrofia</a:t>
              </a:r>
              <a:endParaRPr lang="en-GB" sz="1323" dirty="0">
                <a:solidFill>
                  <a:prstClr val="black"/>
                </a:solidFill>
              </a:endParaRPr>
            </a:p>
            <a:p>
              <a:pPr algn="r" eaLnBrk="0" fontAlgn="base" hangingPunct="0">
                <a:lnSpc>
                  <a:spcPct val="90000"/>
                </a:lnSpc>
                <a:spcBef>
                  <a:spcPct val="0"/>
                </a:spcBef>
                <a:spcAft>
                  <a:spcPct val="0"/>
                </a:spcAft>
              </a:pPr>
              <a:r>
                <a:rPr lang="en-GB" sz="1323" dirty="0" err="1">
                  <a:solidFill>
                    <a:prstClr val="black"/>
                  </a:solidFill>
                </a:rPr>
                <a:t>Fibrosi</a:t>
              </a:r>
              <a:endParaRPr lang="en-GB" sz="1323" dirty="0">
                <a:solidFill>
                  <a:prstClr val="black"/>
                </a:solidFill>
              </a:endParaRPr>
            </a:p>
          </p:txBody>
        </p:sp>
        <p:sp>
          <p:nvSpPr>
            <p:cNvPr id="28" name="Freeform 38"/>
            <p:cNvSpPr>
              <a:spLocks/>
            </p:cNvSpPr>
            <p:nvPr/>
          </p:nvSpPr>
          <p:spPr bwMode="auto">
            <a:xfrm>
              <a:off x="7753350" y="5042389"/>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1C3C"/>
            </a:solidFill>
            <a:ln>
              <a:noFill/>
            </a:ln>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prstClr val="black"/>
                </a:solidFill>
              </a:endParaRPr>
            </a:p>
          </p:txBody>
        </p:sp>
        <p:sp>
          <p:nvSpPr>
            <p:cNvPr id="29" name="Freeform 39"/>
            <p:cNvSpPr>
              <a:spLocks/>
            </p:cNvSpPr>
            <p:nvPr/>
          </p:nvSpPr>
          <p:spPr bwMode="auto">
            <a:xfrm>
              <a:off x="7753350" y="5205604"/>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1C3C"/>
            </a:solidFill>
            <a:ln>
              <a:noFill/>
            </a:ln>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prstClr val="black"/>
                </a:solidFill>
              </a:endParaRPr>
            </a:p>
          </p:txBody>
        </p:sp>
        <p:sp>
          <p:nvSpPr>
            <p:cNvPr id="30" name="Freeform 40"/>
            <p:cNvSpPr>
              <a:spLocks/>
            </p:cNvSpPr>
            <p:nvPr/>
          </p:nvSpPr>
          <p:spPr bwMode="auto">
            <a:xfrm>
              <a:off x="7753350" y="5368819"/>
              <a:ext cx="127000" cy="108000"/>
            </a:xfrm>
            <a:custGeom>
              <a:avLst/>
              <a:gdLst>
                <a:gd name="T0" fmla="*/ 80 w 80"/>
                <a:gd name="T1" fmla="*/ 24 h 46"/>
                <a:gd name="T2" fmla="*/ 41 w 80"/>
                <a:gd name="T3" fmla="*/ 0 h 46"/>
                <a:gd name="T4" fmla="*/ 0 w 80"/>
                <a:gd name="T5" fmla="*/ 24 h 46"/>
                <a:gd name="T6" fmla="*/ 0 w 80"/>
                <a:gd name="T7" fmla="*/ 24 h 46"/>
                <a:gd name="T8" fmla="*/ 29 w 80"/>
                <a:gd name="T9" fmla="*/ 24 h 46"/>
                <a:gd name="T10" fmla="*/ 29 w 80"/>
                <a:gd name="T11" fmla="*/ 46 h 46"/>
                <a:gd name="T12" fmla="*/ 53 w 80"/>
                <a:gd name="T13" fmla="*/ 46 h 46"/>
                <a:gd name="T14" fmla="*/ 53 w 80"/>
                <a:gd name="T15" fmla="*/ 24 h 46"/>
                <a:gd name="T16" fmla="*/ 80 w 80"/>
                <a:gd name="T17" fmla="*/ 24 h 46"/>
                <a:gd name="T18" fmla="*/ 80 w 80"/>
                <a:gd name="T19"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4"/>
                  </a:moveTo>
                  <a:lnTo>
                    <a:pt x="41" y="0"/>
                  </a:lnTo>
                  <a:lnTo>
                    <a:pt x="0" y="24"/>
                  </a:lnTo>
                  <a:lnTo>
                    <a:pt x="0" y="24"/>
                  </a:lnTo>
                  <a:lnTo>
                    <a:pt x="29" y="24"/>
                  </a:lnTo>
                  <a:lnTo>
                    <a:pt x="29" y="46"/>
                  </a:lnTo>
                  <a:lnTo>
                    <a:pt x="53" y="46"/>
                  </a:lnTo>
                  <a:lnTo>
                    <a:pt x="53" y="24"/>
                  </a:lnTo>
                  <a:lnTo>
                    <a:pt x="80" y="24"/>
                  </a:lnTo>
                  <a:lnTo>
                    <a:pt x="80" y="24"/>
                  </a:lnTo>
                  <a:close/>
                </a:path>
              </a:pathLst>
            </a:custGeom>
            <a:solidFill>
              <a:srgbClr val="EC1C3C"/>
            </a:solidFill>
            <a:ln>
              <a:noFill/>
            </a:ln>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prstClr val="black"/>
                </a:solidFill>
              </a:endParaRPr>
            </a:p>
          </p:txBody>
        </p:sp>
        <p:sp>
          <p:nvSpPr>
            <p:cNvPr id="31" name="Freeform 41"/>
            <p:cNvSpPr>
              <a:spLocks/>
            </p:cNvSpPr>
            <p:nvPr/>
          </p:nvSpPr>
          <p:spPr bwMode="auto">
            <a:xfrm>
              <a:off x="7753350" y="5532033"/>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1C3C"/>
            </a:solidFill>
            <a:ln>
              <a:noFill/>
            </a:ln>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prstClr val="black"/>
                </a:solidFill>
              </a:endParaRPr>
            </a:p>
          </p:txBody>
        </p:sp>
        <p:sp>
          <p:nvSpPr>
            <p:cNvPr id="32" name="Freeform 38"/>
            <p:cNvSpPr>
              <a:spLocks/>
            </p:cNvSpPr>
            <p:nvPr/>
          </p:nvSpPr>
          <p:spPr bwMode="auto">
            <a:xfrm>
              <a:off x="7753350" y="4879174"/>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1C3C"/>
            </a:solidFill>
            <a:ln>
              <a:noFill/>
            </a:ln>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prstClr val="black"/>
                </a:solidFill>
              </a:endParaRPr>
            </a:p>
          </p:txBody>
        </p:sp>
        <p:sp>
          <p:nvSpPr>
            <p:cNvPr id="33" name="Rectangle 25"/>
            <p:cNvSpPr>
              <a:spLocks noChangeArrowheads="1"/>
            </p:cNvSpPr>
            <p:nvPr/>
          </p:nvSpPr>
          <p:spPr bwMode="auto">
            <a:xfrm>
              <a:off x="6752157" y="4394495"/>
              <a:ext cx="261027" cy="14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2" dirty="0">
                  <a:solidFill>
                    <a:prstClr val="black"/>
                  </a:solidFill>
                </a:rPr>
                <a:t>Ang II</a:t>
              </a:r>
            </a:p>
          </p:txBody>
        </p:sp>
        <p:sp>
          <p:nvSpPr>
            <p:cNvPr id="34" name="Rectangle 33"/>
            <p:cNvSpPr>
              <a:spLocks noChangeArrowheads="1"/>
            </p:cNvSpPr>
            <p:nvPr/>
          </p:nvSpPr>
          <p:spPr bwMode="auto">
            <a:xfrm>
              <a:off x="7545386" y="4401451"/>
              <a:ext cx="239370" cy="14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altLang="en-US" sz="1102" dirty="0">
                  <a:solidFill>
                    <a:prstClr val="black"/>
                  </a:solidFill>
                  <a:cs typeface="Arial" panose="020B0604020202020204" pitchFamily="34" charset="0"/>
                </a:rPr>
                <a:t>AT</a:t>
              </a:r>
              <a:r>
                <a:rPr lang="en-GB" altLang="en-US" sz="1102" baseline="-25000" dirty="0">
                  <a:solidFill>
                    <a:prstClr val="black"/>
                  </a:solidFill>
                  <a:cs typeface="Arial" panose="020B0604020202020204" pitchFamily="34" charset="0"/>
                </a:rPr>
                <a:t>1</a:t>
              </a:r>
              <a:r>
                <a:rPr lang="en-GB" altLang="en-US" sz="1102" dirty="0">
                  <a:solidFill>
                    <a:prstClr val="black"/>
                  </a:solidFill>
                  <a:cs typeface="Arial" panose="020B0604020202020204" pitchFamily="34" charset="0"/>
                </a:rPr>
                <a:t>R</a:t>
              </a:r>
              <a:endParaRPr lang="en-US" altLang="en-US" sz="1102" dirty="0">
                <a:solidFill>
                  <a:prstClr val="black"/>
                </a:solidFill>
              </a:endParaRPr>
            </a:p>
          </p:txBody>
        </p:sp>
        <p:sp>
          <p:nvSpPr>
            <p:cNvPr id="35" name="Freeform 34"/>
            <p:cNvSpPr>
              <a:spLocks/>
            </p:cNvSpPr>
            <p:nvPr/>
          </p:nvSpPr>
          <p:spPr bwMode="auto">
            <a:xfrm>
              <a:off x="7162799" y="4348980"/>
              <a:ext cx="123825" cy="250825"/>
            </a:xfrm>
            <a:custGeom>
              <a:avLst/>
              <a:gdLst>
                <a:gd name="T0" fmla="*/ 0 w 44"/>
                <a:gd name="T1" fmla="*/ 89 h 89"/>
                <a:gd name="T2" fmla="*/ 44 w 44"/>
                <a:gd name="T3" fmla="*/ 44 h 89"/>
                <a:gd name="T4" fmla="*/ 0 w 44"/>
                <a:gd name="T5" fmla="*/ 0 h 89"/>
              </a:gdLst>
              <a:ahLst/>
              <a:cxnLst>
                <a:cxn ang="0">
                  <a:pos x="T0" y="T1"/>
                </a:cxn>
                <a:cxn ang="0">
                  <a:pos x="T2" y="T3"/>
                </a:cxn>
                <a:cxn ang="0">
                  <a:pos x="T4" y="T5"/>
                </a:cxn>
              </a:cxnLst>
              <a:rect l="0" t="0" r="r" b="b"/>
              <a:pathLst>
                <a:path w="44" h="89">
                  <a:moveTo>
                    <a:pt x="0" y="89"/>
                  </a:moveTo>
                  <a:cubicBezTo>
                    <a:pt x="24" y="89"/>
                    <a:pt x="44" y="69"/>
                    <a:pt x="44" y="44"/>
                  </a:cubicBezTo>
                  <a:cubicBezTo>
                    <a:pt x="44" y="20"/>
                    <a:pt x="24" y="0"/>
                    <a:pt x="0" y="0"/>
                  </a:cubicBezTo>
                </a:path>
              </a:pathLst>
            </a:custGeom>
            <a:noFill/>
            <a:ln w="33338" cap="rnd">
              <a:solidFill>
                <a:srgbClr val="EC1C3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prstClr val="black"/>
                </a:solidFill>
              </a:endParaRPr>
            </a:p>
          </p:txBody>
        </p:sp>
        <p:sp>
          <p:nvSpPr>
            <p:cNvPr id="36" name="Freeform 36"/>
            <p:cNvSpPr>
              <a:spLocks/>
            </p:cNvSpPr>
            <p:nvPr/>
          </p:nvSpPr>
          <p:spPr bwMode="auto">
            <a:xfrm>
              <a:off x="7365999" y="4422005"/>
              <a:ext cx="92075" cy="104775"/>
            </a:xfrm>
            <a:custGeom>
              <a:avLst/>
              <a:gdLst>
                <a:gd name="T0" fmla="*/ 0 w 58"/>
                <a:gd name="T1" fmla="*/ 66 h 66"/>
                <a:gd name="T2" fmla="*/ 58 w 58"/>
                <a:gd name="T3" fmla="*/ 32 h 66"/>
                <a:gd name="T4" fmla="*/ 0 w 58"/>
                <a:gd name="T5" fmla="*/ 0 h 66"/>
                <a:gd name="T6" fmla="*/ 0 w 58"/>
                <a:gd name="T7" fmla="*/ 66 h 66"/>
              </a:gdLst>
              <a:ahLst/>
              <a:cxnLst>
                <a:cxn ang="0">
                  <a:pos x="T0" y="T1"/>
                </a:cxn>
                <a:cxn ang="0">
                  <a:pos x="T2" y="T3"/>
                </a:cxn>
                <a:cxn ang="0">
                  <a:pos x="T4" y="T5"/>
                </a:cxn>
                <a:cxn ang="0">
                  <a:pos x="T6" y="T7"/>
                </a:cxn>
              </a:cxnLst>
              <a:rect l="0" t="0" r="r" b="b"/>
              <a:pathLst>
                <a:path w="58" h="66">
                  <a:moveTo>
                    <a:pt x="0" y="66"/>
                  </a:moveTo>
                  <a:lnTo>
                    <a:pt x="58" y="32"/>
                  </a:lnTo>
                  <a:lnTo>
                    <a:pt x="0" y="0"/>
                  </a:lnTo>
                  <a:lnTo>
                    <a:pt x="0" y="66"/>
                  </a:lnTo>
                  <a:close/>
                </a:path>
              </a:pathLst>
            </a:custGeom>
            <a:solidFill>
              <a:srgbClr val="EC1C3C"/>
            </a:solidFill>
            <a:ln>
              <a:noFill/>
            </a:ln>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prstClr val="black"/>
                </a:solidFill>
              </a:endParaRPr>
            </a:p>
          </p:txBody>
        </p:sp>
        <p:cxnSp>
          <p:nvCxnSpPr>
            <p:cNvPr id="37" name="Straight Connector 36"/>
            <p:cNvCxnSpPr>
              <a:endCxn id="35" idx="1"/>
            </p:cNvCxnSpPr>
            <p:nvPr/>
          </p:nvCxnSpPr>
          <p:spPr bwMode="auto">
            <a:xfrm flipH="1">
              <a:off x="7286624" y="4472807"/>
              <a:ext cx="79375" cy="176"/>
            </a:xfrm>
            <a:prstGeom prst="line">
              <a:avLst/>
            </a:prstGeom>
            <a:solidFill>
              <a:schemeClr val="accent1"/>
            </a:solidFill>
            <a:ln w="19050" cap="rnd" cmpd="sng" algn="ctr">
              <a:solidFill>
                <a:srgbClr val="EC1C3C"/>
              </a:solidFill>
              <a:prstDash val="solid"/>
              <a:round/>
              <a:headEnd type="none" w="med" len="med"/>
              <a:tailEnd type="none" w="med" len="med"/>
            </a:ln>
            <a:effectLst/>
          </p:spPr>
        </p:cxnSp>
      </p:grpSp>
      <p:sp>
        <p:nvSpPr>
          <p:cNvPr id="38" name="Rectangle 37"/>
          <p:cNvSpPr/>
          <p:nvPr/>
        </p:nvSpPr>
        <p:spPr>
          <a:xfrm>
            <a:off x="4099284" y="3307926"/>
            <a:ext cx="1500010" cy="407804"/>
          </a:xfrm>
          <a:prstGeom prst="rect">
            <a:avLst/>
          </a:prstGeom>
        </p:spPr>
        <p:txBody>
          <a:bodyPr wrap="square">
            <a:spAutoFit/>
          </a:bodyPr>
          <a:lstStyle/>
          <a:p>
            <a:pPr algn="ctr" fontAlgn="base">
              <a:spcBef>
                <a:spcPct val="0"/>
              </a:spcBef>
              <a:spcAft>
                <a:spcPct val="0"/>
              </a:spcAft>
            </a:pPr>
            <a:r>
              <a:rPr lang="en-GB" sz="1102" b="1" i="1" spc="-55" dirty="0">
                <a:solidFill>
                  <a:prstClr val="black"/>
                </a:solidFill>
              </a:rPr>
              <a:t>SINTOMI &amp; PROGRESSIONE</a:t>
            </a:r>
          </a:p>
        </p:txBody>
      </p:sp>
      <p:sp>
        <p:nvSpPr>
          <p:cNvPr id="39" name="Rectangle 37"/>
          <p:cNvSpPr>
            <a:spLocks noChangeArrowheads="1"/>
          </p:cNvSpPr>
          <p:nvPr/>
        </p:nvSpPr>
        <p:spPr bwMode="auto">
          <a:xfrm>
            <a:off x="731998" y="2828233"/>
            <a:ext cx="3019068" cy="7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646" b="1" i="1" spc="-55" dirty="0">
                <a:solidFill>
                  <a:srgbClr val="83C55F"/>
                </a:solidFill>
              </a:rPr>
              <a:t>Sistema </a:t>
            </a:r>
            <a:r>
              <a:rPr lang="en-US" altLang="en-US" sz="2646" b="1" i="1" spc="-55" dirty="0" err="1">
                <a:solidFill>
                  <a:srgbClr val="83C55F"/>
                </a:solidFill>
              </a:rPr>
              <a:t>dei</a:t>
            </a:r>
            <a:r>
              <a:rPr lang="en-US" altLang="en-US" sz="2646" b="1" i="1" spc="-55" dirty="0">
                <a:solidFill>
                  <a:srgbClr val="83C55F"/>
                </a:solidFill>
              </a:rPr>
              <a:t> </a:t>
            </a:r>
            <a:r>
              <a:rPr lang="en-US" altLang="en-US" sz="2646" b="1" i="1" spc="-55" dirty="0" err="1">
                <a:solidFill>
                  <a:srgbClr val="83C55F"/>
                </a:solidFill>
              </a:rPr>
              <a:t>Peptidi</a:t>
            </a:r>
            <a:r>
              <a:rPr lang="en-US" altLang="en-US" sz="2646" b="1" i="1" spc="-55" dirty="0">
                <a:solidFill>
                  <a:srgbClr val="83C55F"/>
                </a:solidFill>
              </a:rPr>
              <a:t> </a:t>
            </a:r>
            <a:r>
              <a:rPr lang="en-US" altLang="en-US" sz="2646" b="1" i="1" spc="-55" dirty="0" err="1">
                <a:solidFill>
                  <a:srgbClr val="83C55F"/>
                </a:solidFill>
              </a:rPr>
              <a:t>Natriuretici</a:t>
            </a:r>
            <a:endParaRPr lang="en-US" altLang="en-US" sz="2646" spc="-55" dirty="0">
              <a:solidFill>
                <a:srgbClr val="83C55F"/>
              </a:solidFill>
            </a:endParaRPr>
          </a:p>
        </p:txBody>
      </p:sp>
      <p:grpSp>
        <p:nvGrpSpPr>
          <p:cNvPr id="41" name="Group 40"/>
          <p:cNvGrpSpPr/>
          <p:nvPr/>
        </p:nvGrpSpPr>
        <p:grpSpPr>
          <a:xfrm>
            <a:off x="739314" y="3721237"/>
            <a:ext cx="2299086" cy="1843201"/>
            <a:chOff x="670211" y="3375836"/>
            <a:chExt cx="1569929" cy="1672118"/>
          </a:xfrm>
        </p:grpSpPr>
        <p:sp>
          <p:nvSpPr>
            <p:cNvPr id="42" name="Rectangle 41"/>
            <p:cNvSpPr/>
            <p:nvPr/>
          </p:nvSpPr>
          <p:spPr>
            <a:xfrm>
              <a:off x="751800" y="3634225"/>
              <a:ext cx="1488340" cy="1413729"/>
            </a:xfrm>
            <a:prstGeom prst="rect">
              <a:avLst/>
            </a:prstGeom>
          </p:spPr>
          <p:txBody>
            <a:bodyPr wrap="square">
              <a:spAutoFit/>
            </a:bodyPr>
            <a:lstStyle/>
            <a:p>
              <a:pPr eaLnBrk="0" fontAlgn="base" hangingPunct="0">
                <a:lnSpc>
                  <a:spcPct val="90000"/>
                </a:lnSpc>
                <a:spcBef>
                  <a:spcPct val="0"/>
                </a:spcBef>
                <a:spcAft>
                  <a:spcPct val="0"/>
                </a:spcAft>
              </a:pPr>
              <a:r>
                <a:rPr lang="en-GB" sz="1323" b="1" dirty="0" err="1">
                  <a:solidFill>
                    <a:prstClr val="black"/>
                  </a:solidFill>
                </a:rPr>
                <a:t>Vasodilatazione</a:t>
              </a:r>
              <a:endParaRPr lang="en-GB" sz="1323" b="1" dirty="0">
                <a:solidFill>
                  <a:prstClr val="black"/>
                </a:solidFill>
              </a:endParaRPr>
            </a:p>
            <a:p>
              <a:pPr eaLnBrk="0" fontAlgn="base" hangingPunct="0">
                <a:lnSpc>
                  <a:spcPct val="90000"/>
                </a:lnSpc>
                <a:spcBef>
                  <a:spcPct val="0"/>
                </a:spcBef>
                <a:spcAft>
                  <a:spcPct val="0"/>
                </a:spcAft>
              </a:pPr>
              <a:r>
                <a:rPr lang="en-GB" sz="1323" dirty="0" err="1">
                  <a:solidFill>
                    <a:prstClr val="black"/>
                  </a:solidFill>
                </a:rPr>
                <a:t>Pressione</a:t>
              </a:r>
              <a:r>
                <a:rPr lang="en-GB" sz="1323" dirty="0">
                  <a:solidFill>
                    <a:prstClr val="black"/>
                  </a:solidFill>
                </a:rPr>
                <a:t> </a:t>
              </a:r>
              <a:r>
                <a:rPr lang="en-GB" sz="1323" dirty="0" err="1">
                  <a:solidFill>
                    <a:prstClr val="black"/>
                  </a:solidFill>
                </a:rPr>
                <a:t>sanguigna</a:t>
              </a:r>
              <a:endParaRPr lang="en-GB" sz="1323" dirty="0">
                <a:solidFill>
                  <a:prstClr val="black"/>
                </a:solidFill>
              </a:endParaRPr>
            </a:p>
            <a:p>
              <a:pPr eaLnBrk="0" fontAlgn="base" hangingPunct="0">
                <a:lnSpc>
                  <a:spcPct val="90000"/>
                </a:lnSpc>
                <a:spcBef>
                  <a:spcPct val="0"/>
                </a:spcBef>
                <a:spcAft>
                  <a:spcPct val="0"/>
                </a:spcAft>
              </a:pPr>
              <a:r>
                <a:rPr lang="en-GB" sz="1323" dirty="0" err="1">
                  <a:solidFill>
                    <a:prstClr val="black"/>
                  </a:solidFill>
                </a:rPr>
                <a:t>Tono</a:t>
              </a:r>
              <a:r>
                <a:rPr lang="en-GB" sz="1323" dirty="0">
                  <a:solidFill>
                    <a:prstClr val="black"/>
                  </a:solidFill>
                </a:rPr>
                <a:t> Simpatico</a:t>
              </a:r>
            </a:p>
            <a:p>
              <a:pPr eaLnBrk="0" fontAlgn="base" hangingPunct="0">
                <a:lnSpc>
                  <a:spcPct val="90000"/>
                </a:lnSpc>
                <a:spcBef>
                  <a:spcPct val="0"/>
                </a:spcBef>
                <a:spcAft>
                  <a:spcPct val="0"/>
                </a:spcAft>
              </a:pPr>
              <a:r>
                <a:rPr lang="en-GB" sz="1323" dirty="0" err="1">
                  <a:solidFill>
                    <a:prstClr val="black"/>
                  </a:solidFill>
                </a:rPr>
                <a:t>Natriuresi</a:t>
              </a:r>
              <a:r>
                <a:rPr lang="en-GB" sz="1323" dirty="0">
                  <a:solidFill>
                    <a:prstClr val="black"/>
                  </a:solidFill>
                </a:rPr>
                <a:t>/</a:t>
              </a:r>
              <a:r>
                <a:rPr lang="en-GB" sz="1323" dirty="0" err="1">
                  <a:solidFill>
                    <a:prstClr val="black"/>
                  </a:solidFill>
                </a:rPr>
                <a:t>Diuresi</a:t>
              </a:r>
              <a:endParaRPr lang="en-GB" sz="1323" dirty="0">
                <a:solidFill>
                  <a:prstClr val="black"/>
                </a:solidFill>
              </a:endParaRPr>
            </a:p>
            <a:p>
              <a:pPr eaLnBrk="0" fontAlgn="base" hangingPunct="0">
                <a:lnSpc>
                  <a:spcPct val="90000"/>
                </a:lnSpc>
                <a:spcBef>
                  <a:spcPct val="0"/>
                </a:spcBef>
                <a:spcAft>
                  <a:spcPct val="0"/>
                </a:spcAft>
              </a:pPr>
              <a:r>
                <a:rPr lang="en-GB" sz="1323" dirty="0" err="1">
                  <a:solidFill>
                    <a:prstClr val="black"/>
                  </a:solidFill>
                </a:rPr>
                <a:t>Vasopressina</a:t>
              </a:r>
              <a:endParaRPr lang="en-GB" sz="1323" dirty="0">
                <a:solidFill>
                  <a:prstClr val="black"/>
                </a:solidFill>
              </a:endParaRPr>
            </a:p>
            <a:p>
              <a:pPr eaLnBrk="0" fontAlgn="base" hangingPunct="0">
                <a:lnSpc>
                  <a:spcPct val="90000"/>
                </a:lnSpc>
                <a:spcBef>
                  <a:spcPct val="0"/>
                </a:spcBef>
                <a:spcAft>
                  <a:spcPct val="0"/>
                </a:spcAft>
              </a:pPr>
              <a:r>
                <a:rPr lang="en-GB" sz="1323" dirty="0">
                  <a:solidFill>
                    <a:prstClr val="black"/>
                  </a:solidFill>
                </a:rPr>
                <a:t>Aldosterone</a:t>
              </a:r>
            </a:p>
            <a:p>
              <a:pPr eaLnBrk="0" fontAlgn="base" hangingPunct="0">
                <a:lnSpc>
                  <a:spcPct val="90000"/>
                </a:lnSpc>
                <a:spcBef>
                  <a:spcPct val="0"/>
                </a:spcBef>
                <a:spcAft>
                  <a:spcPct val="0"/>
                </a:spcAft>
              </a:pPr>
              <a:r>
                <a:rPr lang="en-GB" sz="1323" dirty="0" err="1">
                  <a:solidFill>
                    <a:prstClr val="black"/>
                  </a:solidFill>
                </a:rPr>
                <a:t>Fibrosi</a:t>
              </a:r>
              <a:endParaRPr lang="en-GB" sz="1323" dirty="0">
                <a:solidFill>
                  <a:prstClr val="black"/>
                </a:solidFill>
              </a:endParaRPr>
            </a:p>
            <a:p>
              <a:pPr eaLnBrk="0" fontAlgn="base" hangingPunct="0">
                <a:lnSpc>
                  <a:spcPct val="90000"/>
                </a:lnSpc>
                <a:spcBef>
                  <a:spcPct val="0"/>
                </a:spcBef>
                <a:spcAft>
                  <a:spcPct val="0"/>
                </a:spcAft>
              </a:pPr>
              <a:r>
                <a:rPr lang="en-GB" sz="1323" dirty="0" err="1">
                  <a:solidFill>
                    <a:prstClr val="black"/>
                  </a:solidFill>
                </a:rPr>
                <a:t>Ipertrofia</a:t>
              </a:r>
              <a:endParaRPr lang="en-GB" sz="1323" dirty="0">
                <a:solidFill>
                  <a:prstClr val="black"/>
                </a:solidFill>
              </a:endParaRPr>
            </a:p>
          </p:txBody>
        </p:sp>
        <p:sp>
          <p:nvSpPr>
            <p:cNvPr id="43" name="Rectangle 25"/>
            <p:cNvSpPr>
              <a:spLocks noChangeArrowheads="1"/>
            </p:cNvSpPr>
            <p:nvPr/>
          </p:nvSpPr>
          <p:spPr bwMode="auto">
            <a:xfrm>
              <a:off x="805360" y="3432123"/>
              <a:ext cx="252855" cy="14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2" dirty="0">
                  <a:solidFill>
                    <a:prstClr val="black"/>
                  </a:solidFill>
                </a:rPr>
                <a:t>NPRs</a:t>
              </a:r>
            </a:p>
          </p:txBody>
        </p:sp>
        <p:sp>
          <p:nvSpPr>
            <p:cNvPr id="44" name="Rectangle 33"/>
            <p:cNvSpPr>
              <a:spLocks noChangeArrowheads="1"/>
            </p:cNvSpPr>
            <p:nvPr/>
          </p:nvSpPr>
          <p:spPr bwMode="auto">
            <a:xfrm>
              <a:off x="1566762" y="3428307"/>
              <a:ext cx="182800" cy="14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altLang="en-US" sz="1102" dirty="0">
                  <a:solidFill>
                    <a:prstClr val="black"/>
                  </a:solidFill>
                  <a:cs typeface="Arial" panose="020B0604020202020204" pitchFamily="34" charset="0"/>
                </a:rPr>
                <a:t>NPs</a:t>
              </a:r>
              <a:endParaRPr lang="en-US" altLang="en-US" sz="1102" dirty="0">
                <a:solidFill>
                  <a:prstClr val="black"/>
                </a:solidFill>
              </a:endParaRPr>
            </a:p>
          </p:txBody>
        </p:sp>
        <p:grpSp>
          <p:nvGrpSpPr>
            <p:cNvPr id="45" name="Group 44"/>
            <p:cNvGrpSpPr/>
            <p:nvPr/>
          </p:nvGrpSpPr>
          <p:grpSpPr>
            <a:xfrm rot="10800000">
              <a:off x="1184175" y="3375836"/>
              <a:ext cx="295275" cy="250825"/>
              <a:chOff x="1485899" y="3721867"/>
              <a:chExt cx="295275" cy="250825"/>
            </a:xfrm>
          </p:grpSpPr>
          <p:sp>
            <p:nvSpPr>
              <p:cNvPr id="54" name="Freeform 34"/>
              <p:cNvSpPr>
                <a:spLocks/>
              </p:cNvSpPr>
              <p:nvPr/>
            </p:nvSpPr>
            <p:spPr bwMode="auto">
              <a:xfrm>
                <a:off x="1485899" y="3721867"/>
                <a:ext cx="123825" cy="250825"/>
              </a:xfrm>
              <a:custGeom>
                <a:avLst/>
                <a:gdLst>
                  <a:gd name="T0" fmla="*/ 0 w 44"/>
                  <a:gd name="T1" fmla="*/ 89 h 89"/>
                  <a:gd name="T2" fmla="*/ 44 w 44"/>
                  <a:gd name="T3" fmla="*/ 44 h 89"/>
                  <a:gd name="T4" fmla="*/ 0 w 44"/>
                  <a:gd name="T5" fmla="*/ 0 h 89"/>
                </a:gdLst>
                <a:ahLst/>
                <a:cxnLst>
                  <a:cxn ang="0">
                    <a:pos x="T0" y="T1"/>
                  </a:cxn>
                  <a:cxn ang="0">
                    <a:pos x="T2" y="T3"/>
                  </a:cxn>
                  <a:cxn ang="0">
                    <a:pos x="T4" y="T5"/>
                  </a:cxn>
                </a:cxnLst>
                <a:rect l="0" t="0" r="r" b="b"/>
                <a:pathLst>
                  <a:path w="44" h="89">
                    <a:moveTo>
                      <a:pt x="0" y="89"/>
                    </a:moveTo>
                    <a:cubicBezTo>
                      <a:pt x="24" y="89"/>
                      <a:pt x="44" y="69"/>
                      <a:pt x="44" y="44"/>
                    </a:cubicBezTo>
                    <a:cubicBezTo>
                      <a:pt x="44" y="20"/>
                      <a:pt x="24" y="0"/>
                      <a:pt x="0" y="0"/>
                    </a:cubicBezTo>
                  </a:path>
                </a:pathLst>
              </a:custGeom>
              <a:noFill/>
              <a:ln w="33338" cap="rnd">
                <a:solidFill>
                  <a:srgbClr val="83C55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prstClr val="black"/>
                  </a:solidFill>
                </a:endParaRPr>
              </a:p>
            </p:txBody>
          </p:sp>
          <p:sp>
            <p:nvSpPr>
              <p:cNvPr id="55" name="Freeform 36"/>
              <p:cNvSpPr>
                <a:spLocks/>
              </p:cNvSpPr>
              <p:nvPr/>
            </p:nvSpPr>
            <p:spPr bwMode="auto">
              <a:xfrm>
                <a:off x="1689099" y="3794892"/>
                <a:ext cx="92075" cy="104775"/>
              </a:xfrm>
              <a:custGeom>
                <a:avLst/>
                <a:gdLst>
                  <a:gd name="T0" fmla="*/ 0 w 58"/>
                  <a:gd name="T1" fmla="*/ 66 h 66"/>
                  <a:gd name="T2" fmla="*/ 58 w 58"/>
                  <a:gd name="T3" fmla="*/ 32 h 66"/>
                  <a:gd name="T4" fmla="*/ 0 w 58"/>
                  <a:gd name="T5" fmla="*/ 0 h 66"/>
                  <a:gd name="T6" fmla="*/ 0 w 58"/>
                  <a:gd name="T7" fmla="*/ 66 h 66"/>
                </a:gdLst>
                <a:ahLst/>
                <a:cxnLst>
                  <a:cxn ang="0">
                    <a:pos x="T0" y="T1"/>
                  </a:cxn>
                  <a:cxn ang="0">
                    <a:pos x="T2" y="T3"/>
                  </a:cxn>
                  <a:cxn ang="0">
                    <a:pos x="T4" y="T5"/>
                  </a:cxn>
                  <a:cxn ang="0">
                    <a:pos x="T6" y="T7"/>
                  </a:cxn>
                </a:cxnLst>
                <a:rect l="0" t="0" r="r" b="b"/>
                <a:pathLst>
                  <a:path w="58" h="66">
                    <a:moveTo>
                      <a:pt x="0" y="66"/>
                    </a:moveTo>
                    <a:lnTo>
                      <a:pt x="58" y="32"/>
                    </a:lnTo>
                    <a:lnTo>
                      <a:pt x="0" y="0"/>
                    </a:lnTo>
                    <a:lnTo>
                      <a:pt x="0" y="66"/>
                    </a:lnTo>
                    <a:close/>
                  </a:path>
                </a:pathLst>
              </a:custGeom>
              <a:solidFill>
                <a:srgbClr val="83C55F"/>
              </a:solidFill>
              <a:ln>
                <a:noFill/>
              </a:ln>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prstClr val="black"/>
                  </a:solidFill>
                </a:endParaRPr>
              </a:p>
            </p:txBody>
          </p:sp>
          <p:cxnSp>
            <p:nvCxnSpPr>
              <p:cNvPr id="56" name="Straight Connector 55"/>
              <p:cNvCxnSpPr>
                <a:endCxn id="54" idx="1"/>
              </p:cNvCxnSpPr>
              <p:nvPr/>
            </p:nvCxnSpPr>
            <p:spPr bwMode="auto">
              <a:xfrm flipH="1">
                <a:off x="1609724" y="3845694"/>
                <a:ext cx="79375" cy="176"/>
              </a:xfrm>
              <a:prstGeom prst="line">
                <a:avLst/>
              </a:prstGeom>
              <a:solidFill>
                <a:schemeClr val="accent1"/>
              </a:solidFill>
              <a:ln w="19050" cap="rnd" cmpd="sng" algn="ctr">
                <a:solidFill>
                  <a:srgbClr val="83C55F"/>
                </a:solidFill>
                <a:prstDash val="solid"/>
                <a:round/>
                <a:headEnd type="none" w="med" len="med"/>
                <a:tailEnd type="none" w="med" len="med"/>
              </a:ln>
              <a:effectLst/>
            </p:spPr>
          </p:cxnSp>
        </p:grpSp>
        <p:sp>
          <p:nvSpPr>
            <p:cNvPr id="46" name="Freeform 38"/>
            <p:cNvSpPr>
              <a:spLocks/>
            </p:cNvSpPr>
            <p:nvPr/>
          </p:nvSpPr>
          <p:spPr bwMode="auto">
            <a:xfrm rot="10800000">
              <a:off x="670211" y="3878279"/>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prstClr val="black"/>
                </a:solidFill>
              </a:endParaRPr>
            </a:p>
          </p:txBody>
        </p:sp>
        <p:sp>
          <p:nvSpPr>
            <p:cNvPr id="47" name="Freeform 38"/>
            <p:cNvSpPr>
              <a:spLocks/>
            </p:cNvSpPr>
            <p:nvPr/>
          </p:nvSpPr>
          <p:spPr bwMode="auto">
            <a:xfrm>
              <a:off x="670211" y="4204163"/>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prstClr val="black"/>
                </a:solidFill>
              </a:endParaRPr>
            </a:p>
          </p:txBody>
        </p:sp>
        <p:sp>
          <p:nvSpPr>
            <p:cNvPr id="48" name="Freeform 38"/>
            <p:cNvSpPr>
              <a:spLocks/>
            </p:cNvSpPr>
            <p:nvPr/>
          </p:nvSpPr>
          <p:spPr bwMode="auto">
            <a:xfrm rot="10800000">
              <a:off x="670211" y="4367105"/>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prstClr val="black"/>
                </a:solidFill>
              </a:endParaRPr>
            </a:p>
          </p:txBody>
        </p:sp>
        <p:sp>
          <p:nvSpPr>
            <p:cNvPr id="49" name="Freeform 38"/>
            <p:cNvSpPr>
              <a:spLocks/>
            </p:cNvSpPr>
            <p:nvPr/>
          </p:nvSpPr>
          <p:spPr bwMode="auto">
            <a:xfrm rot="10800000">
              <a:off x="670211" y="4530047"/>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prstClr val="black"/>
                </a:solidFill>
              </a:endParaRPr>
            </a:p>
          </p:txBody>
        </p:sp>
        <p:sp>
          <p:nvSpPr>
            <p:cNvPr id="50" name="Freeform 38"/>
            <p:cNvSpPr>
              <a:spLocks/>
            </p:cNvSpPr>
            <p:nvPr/>
          </p:nvSpPr>
          <p:spPr bwMode="auto">
            <a:xfrm rot="10800000">
              <a:off x="670211" y="4041221"/>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prstClr val="black"/>
                </a:solidFill>
              </a:endParaRPr>
            </a:p>
          </p:txBody>
        </p:sp>
        <p:sp>
          <p:nvSpPr>
            <p:cNvPr id="51" name="Freeform 38"/>
            <p:cNvSpPr>
              <a:spLocks/>
            </p:cNvSpPr>
            <p:nvPr/>
          </p:nvSpPr>
          <p:spPr bwMode="auto">
            <a:xfrm rot="10800000">
              <a:off x="670211" y="4692989"/>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prstClr val="black"/>
                </a:solidFill>
              </a:endParaRPr>
            </a:p>
          </p:txBody>
        </p:sp>
        <p:sp>
          <p:nvSpPr>
            <p:cNvPr id="52" name="Freeform 38"/>
            <p:cNvSpPr>
              <a:spLocks/>
            </p:cNvSpPr>
            <p:nvPr/>
          </p:nvSpPr>
          <p:spPr bwMode="auto">
            <a:xfrm rot="10800000">
              <a:off x="670211" y="4855933"/>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prstClr val="black"/>
                </a:solidFill>
              </a:endParaRPr>
            </a:p>
          </p:txBody>
        </p:sp>
        <p:sp>
          <p:nvSpPr>
            <p:cNvPr id="53" name="Rectangle 52"/>
            <p:cNvSpPr/>
            <p:nvPr/>
          </p:nvSpPr>
          <p:spPr>
            <a:xfrm>
              <a:off x="1799056" y="3432683"/>
              <a:ext cx="190500" cy="7992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GB" sz="2646" dirty="0">
                <a:solidFill>
                  <a:prstClr val="black"/>
                </a:solidFill>
              </a:endParaRPr>
            </a:p>
          </p:txBody>
        </p:sp>
      </p:grpSp>
      <p:grpSp>
        <p:nvGrpSpPr>
          <p:cNvPr id="57" name="Group 56"/>
          <p:cNvGrpSpPr/>
          <p:nvPr/>
        </p:nvGrpSpPr>
        <p:grpSpPr>
          <a:xfrm>
            <a:off x="6579785" y="2320608"/>
            <a:ext cx="2316393" cy="1418014"/>
            <a:chOff x="5968582" y="2105213"/>
            <a:chExt cx="1757780" cy="1286396"/>
          </a:xfrm>
        </p:grpSpPr>
        <p:sp>
          <p:nvSpPr>
            <p:cNvPr id="58" name="Rectangle 25"/>
            <p:cNvSpPr>
              <a:spLocks noChangeArrowheads="1"/>
            </p:cNvSpPr>
            <p:nvPr/>
          </p:nvSpPr>
          <p:spPr bwMode="auto">
            <a:xfrm>
              <a:off x="5968582" y="2105213"/>
              <a:ext cx="673902" cy="28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en-US" sz="1102" dirty="0">
                  <a:solidFill>
                    <a:prstClr val="black"/>
                  </a:solidFill>
                </a:rPr>
                <a:t>Adrenalina</a:t>
              </a:r>
              <a:endParaRPr lang="en-US" altLang="en-US" sz="1102" dirty="0">
                <a:solidFill>
                  <a:prstClr val="black"/>
                </a:solidFill>
              </a:endParaRPr>
            </a:p>
            <a:p>
              <a:r>
                <a:rPr lang="en-US" altLang="en-US" sz="1102" dirty="0" err="1">
                  <a:solidFill>
                    <a:prstClr val="black"/>
                  </a:solidFill>
                </a:rPr>
                <a:t>Noradrenalina</a:t>
              </a:r>
              <a:endParaRPr lang="en-US" altLang="en-US" sz="1102" dirty="0">
                <a:solidFill>
                  <a:prstClr val="black"/>
                </a:solidFill>
              </a:endParaRPr>
            </a:p>
          </p:txBody>
        </p:sp>
        <p:sp>
          <p:nvSpPr>
            <p:cNvPr id="59" name="Rectangle 33"/>
            <p:cNvSpPr>
              <a:spLocks noChangeArrowheads="1"/>
            </p:cNvSpPr>
            <p:nvPr/>
          </p:nvSpPr>
          <p:spPr bwMode="auto">
            <a:xfrm>
              <a:off x="7264400" y="2122502"/>
              <a:ext cx="423317" cy="28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l-GR" altLang="en-US" sz="1102" dirty="0">
                  <a:solidFill>
                    <a:prstClr val="black"/>
                  </a:solidFill>
                  <a:cs typeface="Arial" panose="020B0604020202020204" pitchFamily="34" charset="0"/>
                </a:rPr>
                <a:t>α</a:t>
              </a:r>
              <a:r>
                <a:rPr lang="el-GR" altLang="en-US" sz="1102" baseline="-25000" dirty="0">
                  <a:solidFill>
                    <a:prstClr val="black"/>
                  </a:solidFill>
                  <a:cs typeface="Arial" panose="020B0604020202020204" pitchFamily="34" charset="0"/>
                </a:rPr>
                <a:t>1</a:t>
              </a:r>
              <a:r>
                <a:rPr lang="en-GB" altLang="en-US" sz="1102" dirty="0">
                  <a:solidFill>
                    <a:prstClr val="black"/>
                  </a:solidFill>
                  <a:cs typeface="Arial" panose="020B0604020202020204" pitchFamily="34" charset="0"/>
                </a:rPr>
                <a:t>, </a:t>
              </a:r>
              <a:r>
                <a:rPr lang="el-GR" altLang="en-US" sz="1102" dirty="0">
                  <a:solidFill>
                    <a:prstClr val="black"/>
                  </a:solidFill>
                  <a:cs typeface="Arial" panose="020B0604020202020204" pitchFamily="34" charset="0"/>
                </a:rPr>
                <a:t>β</a:t>
              </a:r>
              <a:r>
                <a:rPr lang="en-GB" altLang="en-US" sz="1102" baseline="-25000" dirty="0">
                  <a:solidFill>
                    <a:prstClr val="black"/>
                  </a:solidFill>
                  <a:cs typeface="Arial" panose="020B0604020202020204" pitchFamily="34" charset="0"/>
                </a:rPr>
                <a:t>1</a:t>
              </a:r>
              <a:r>
                <a:rPr lang="en-GB" altLang="en-US" sz="1102" dirty="0">
                  <a:solidFill>
                    <a:prstClr val="black"/>
                  </a:solidFill>
                  <a:cs typeface="Arial" panose="020B0604020202020204" pitchFamily="34" charset="0"/>
                </a:rPr>
                <a:t>, </a:t>
              </a:r>
              <a:r>
                <a:rPr lang="el-GR" altLang="en-US" sz="1102" dirty="0">
                  <a:solidFill>
                    <a:prstClr val="black"/>
                  </a:solidFill>
                  <a:cs typeface="Arial" panose="020B0604020202020204" pitchFamily="34" charset="0"/>
                </a:rPr>
                <a:t>β</a:t>
              </a:r>
              <a:r>
                <a:rPr lang="en-GB" altLang="en-US" sz="1102" baseline="-25000" dirty="0">
                  <a:solidFill>
                    <a:prstClr val="black"/>
                  </a:solidFill>
                  <a:cs typeface="Arial" panose="020B0604020202020204" pitchFamily="34" charset="0"/>
                </a:rPr>
                <a:t>2</a:t>
              </a:r>
              <a:endParaRPr lang="en-US" altLang="en-US" sz="1102" baseline="-25000" dirty="0">
                <a:solidFill>
                  <a:prstClr val="black"/>
                </a:solidFill>
              </a:endParaRPr>
            </a:p>
            <a:p>
              <a:r>
                <a:rPr lang="en-US" altLang="en-US" sz="1102" dirty="0" err="1">
                  <a:solidFill>
                    <a:prstClr val="black"/>
                  </a:solidFill>
                </a:rPr>
                <a:t>recettori</a:t>
              </a:r>
              <a:endParaRPr lang="en-US" altLang="en-US" sz="1102" dirty="0">
                <a:solidFill>
                  <a:prstClr val="black"/>
                </a:solidFill>
              </a:endParaRPr>
            </a:p>
          </p:txBody>
        </p:sp>
        <p:sp>
          <p:nvSpPr>
            <p:cNvPr id="60" name="Freeform 34"/>
            <p:cNvSpPr>
              <a:spLocks/>
            </p:cNvSpPr>
            <p:nvPr/>
          </p:nvSpPr>
          <p:spPr bwMode="auto">
            <a:xfrm>
              <a:off x="6929437" y="2117913"/>
              <a:ext cx="123825" cy="250825"/>
            </a:xfrm>
            <a:custGeom>
              <a:avLst/>
              <a:gdLst>
                <a:gd name="T0" fmla="*/ 0 w 44"/>
                <a:gd name="T1" fmla="*/ 89 h 89"/>
                <a:gd name="T2" fmla="*/ 44 w 44"/>
                <a:gd name="T3" fmla="*/ 44 h 89"/>
                <a:gd name="T4" fmla="*/ 0 w 44"/>
                <a:gd name="T5" fmla="*/ 0 h 89"/>
              </a:gdLst>
              <a:ahLst/>
              <a:cxnLst>
                <a:cxn ang="0">
                  <a:pos x="T0" y="T1"/>
                </a:cxn>
                <a:cxn ang="0">
                  <a:pos x="T2" y="T3"/>
                </a:cxn>
                <a:cxn ang="0">
                  <a:pos x="T4" y="T5"/>
                </a:cxn>
              </a:cxnLst>
              <a:rect l="0" t="0" r="r" b="b"/>
              <a:pathLst>
                <a:path w="44" h="89">
                  <a:moveTo>
                    <a:pt x="0" y="89"/>
                  </a:moveTo>
                  <a:cubicBezTo>
                    <a:pt x="24" y="89"/>
                    <a:pt x="44" y="69"/>
                    <a:pt x="44" y="44"/>
                  </a:cubicBezTo>
                  <a:cubicBezTo>
                    <a:pt x="44" y="20"/>
                    <a:pt x="24" y="0"/>
                    <a:pt x="0" y="0"/>
                  </a:cubicBezTo>
                </a:path>
              </a:pathLst>
            </a:custGeom>
            <a:noFill/>
            <a:ln w="33338" cap="rnd">
              <a:solidFill>
                <a:srgbClr val="EC792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prstClr val="black"/>
                </a:solidFill>
              </a:endParaRPr>
            </a:p>
          </p:txBody>
        </p:sp>
        <p:sp>
          <p:nvSpPr>
            <p:cNvPr id="61" name="Freeform 36"/>
            <p:cNvSpPr>
              <a:spLocks/>
            </p:cNvSpPr>
            <p:nvPr/>
          </p:nvSpPr>
          <p:spPr bwMode="auto">
            <a:xfrm>
              <a:off x="7132637" y="2190938"/>
              <a:ext cx="92075" cy="104775"/>
            </a:xfrm>
            <a:custGeom>
              <a:avLst/>
              <a:gdLst>
                <a:gd name="T0" fmla="*/ 0 w 58"/>
                <a:gd name="T1" fmla="*/ 66 h 66"/>
                <a:gd name="T2" fmla="*/ 58 w 58"/>
                <a:gd name="T3" fmla="*/ 32 h 66"/>
                <a:gd name="T4" fmla="*/ 0 w 58"/>
                <a:gd name="T5" fmla="*/ 0 h 66"/>
                <a:gd name="T6" fmla="*/ 0 w 58"/>
                <a:gd name="T7" fmla="*/ 66 h 66"/>
              </a:gdLst>
              <a:ahLst/>
              <a:cxnLst>
                <a:cxn ang="0">
                  <a:pos x="T0" y="T1"/>
                </a:cxn>
                <a:cxn ang="0">
                  <a:pos x="T2" y="T3"/>
                </a:cxn>
                <a:cxn ang="0">
                  <a:pos x="T4" y="T5"/>
                </a:cxn>
                <a:cxn ang="0">
                  <a:pos x="T6" y="T7"/>
                </a:cxn>
              </a:cxnLst>
              <a:rect l="0" t="0" r="r" b="b"/>
              <a:pathLst>
                <a:path w="58" h="66">
                  <a:moveTo>
                    <a:pt x="0" y="66"/>
                  </a:moveTo>
                  <a:lnTo>
                    <a:pt x="58" y="32"/>
                  </a:lnTo>
                  <a:lnTo>
                    <a:pt x="0" y="0"/>
                  </a:lnTo>
                  <a:lnTo>
                    <a:pt x="0" y="66"/>
                  </a:lnTo>
                  <a:close/>
                </a:path>
              </a:pathLst>
            </a:custGeom>
            <a:solidFill>
              <a:srgbClr val="EC7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prstClr val="black"/>
                </a:solidFill>
              </a:endParaRPr>
            </a:p>
          </p:txBody>
        </p:sp>
        <p:sp>
          <p:nvSpPr>
            <p:cNvPr id="62" name="Freeform 38"/>
            <p:cNvSpPr>
              <a:spLocks/>
            </p:cNvSpPr>
            <p:nvPr/>
          </p:nvSpPr>
          <p:spPr bwMode="auto">
            <a:xfrm>
              <a:off x="7599362" y="2715907"/>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7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prstClr val="black"/>
                </a:solidFill>
              </a:endParaRPr>
            </a:p>
          </p:txBody>
        </p:sp>
        <p:sp>
          <p:nvSpPr>
            <p:cNvPr id="63" name="Freeform 39"/>
            <p:cNvSpPr>
              <a:spLocks/>
            </p:cNvSpPr>
            <p:nvPr/>
          </p:nvSpPr>
          <p:spPr bwMode="auto">
            <a:xfrm>
              <a:off x="7599362" y="2880585"/>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7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prstClr val="black"/>
                </a:solidFill>
              </a:endParaRPr>
            </a:p>
          </p:txBody>
        </p:sp>
        <p:sp>
          <p:nvSpPr>
            <p:cNvPr id="64" name="Freeform 40"/>
            <p:cNvSpPr>
              <a:spLocks/>
            </p:cNvSpPr>
            <p:nvPr/>
          </p:nvSpPr>
          <p:spPr bwMode="auto">
            <a:xfrm>
              <a:off x="7599362" y="3045263"/>
              <a:ext cx="127000" cy="108000"/>
            </a:xfrm>
            <a:custGeom>
              <a:avLst/>
              <a:gdLst>
                <a:gd name="T0" fmla="*/ 80 w 80"/>
                <a:gd name="T1" fmla="*/ 24 h 46"/>
                <a:gd name="T2" fmla="*/ 41 w 80"/>
                <a:gd name="T3" fmla="*/ 0 h 46"/>
                <a:gd name="T4" fmla="*/ 0 w 80"/>
                <a:gd name="T5" fmla="*/ 24 h 46"/>
                <a:gd name="T6" fmla="*/ 0 w 80"/>
                <a:gd name="T7" fmla="*/ 24 h 46"/>
                <a:gd name="T8" fmla="*/ 29 w 80"/>
                <a:gd name="T9" fmla="*/ 24 h 46"/>
                <a:gd name="T10" fmla="*/ 29 w 80"/>
                <a:gd name="T11" fmla="*/ 46 h 46"/>
                <a:gd name="T12" fmla="*/ 53 w 80"/>
                <a:gd name="T13" fmla="*/ 46 h 46"/>
                <a:gd name="T14" fmla="*/ 53 w 80"/>
                <a:gd name="T15" fmla="*/ 24 h 46"/>
                <a:gd name="T16" fmla="*/ 80 w 80"/>
                <a:gd name="T17" fmla="*/ 24 h 46"/>
                <a:gd name="T18" fmla="*/ 80 w 80"/>
                <a:gd name="T19"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4"/>
                  </a:moveTo>
                  <a:lnTo>
                    <a:pt x="41" y="0"/>
                  </a:lnTo>
                  <a:lnTo>
                    <a:pt x="0" y="24"/>
                  </a:lnTo>
                  <a:lnTo>
                    <a:pt x="0" y="24"/>
                  </a:lnTo>
                  <a:lnTo>
                    <a:pt x="29" y="24"/>
                  </a:lnTo>
                  <a:lnTo>
                    <a:pt x="29" y="46"/>
                  </a:lnTo>
                  <a:lnTo>
                    <a:pt x="53" y="46"/>
                  </a:lnTo>
                  <a:lnTo>
                    <a:pt x="53" y="24"/>
                  </a:lnTo>
                  <a:lnTo>
                    <a:pt x="80" y="24"/>
                  </a:lnTo>
                  <a:lnTo>
                    <a:pt x="80" y="24"/>
                  </a:lnTo>
                  <a:close/>
                </a:path>
              </a:pathLst>
            </a:custGeom>
            <a:solidFill>
              <a:srgbClr val="EC7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prstClr val="black"/>
                </a:solidFill>
              </a:endParaRPr>
            </a:p>
          </p:txBody>
        </p:sp>
        <p:sp>
          <p:nvSpPr>
            <p:cNvPr id="65" name="Freeform 41"/>
            <p:cNvSpPr>
              <a:spLocks/>
            </p:cNvSpPr>
            <p:nvPr/>
          </p:nvSpPr>
          <p:spPr bwMode="auto">
            <a:xfrm>
              <a:off x="7599362" y="3209942"/>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7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prstClr val="black"/>
                </a:solidFill>
              </a:endParaRPr>
            </a:p>
          </p:txBody>
        </p:sp>
        <p:cxnSp>
          <p:nvCxnSpPr>
            <p:cNvPr id="66" name="Straight Connector 65"/>
            <p:cNvCxnSpPr>
              <a:endCxn id="60" idx="1"/>
            </p:cNvCxnSpPr>
            <p:nvPr/>
          </p:nvCxnSpPr>
          <p:spPr bwMode="auto">
            <a:xfrm flipH="1">
              <a:off x="7053262" y="2241740"/>
              <a:ext cx="79375" cy="176"/>
            </a:xfrm>
            <a:prstGeom prst="line">
              <a:avLst/>
            </a:prstGeom>
            <a:solidFill>
              <a:schemeClr val="accent1"/>
            </a:solidFill>
            <a:ln w="19050" cap="rnd" cmpd="sng" algn="ctr">
              <a:solidFill>
                <a:schemeClr val="accent2"/>
              </a:solidFill>
              <a:prstDash val="solid"/>
              <a:round/>
              <a:headEnd type="none" w="med" len="med"/>
              <a:tailEnd type="none" w="med" len="med"/>
            </a:ln>
            <a:effectLst/>
          </p:spPr>
        </p:cxnSp>
        <p:sp>
          <p:nvSpPr>
            <p:cNvPr id="67" name="Rectangle 66"/>
            <p:cNvSpPr/>
            <p:nvPr/>
          </p:nvSpPr>
          <p:spPr>
            <a:xfrm>
              <a:off x="6184901" y="2476617"/>
              <a:ext cx="1472246" cy="914992"/>
            </a:xfrm>
            <a:prstGeom prst="rect">
              <a:avLst/>
            </a:prstGeom>
          </p:spPr>
          <p:txBody>
            <a:bodyPr wrap="square">
              <a:spAutoFit/>
            </a:bodyPr>
            <a:lstStyle/>
            <a:p>
              <a:pPr algn="r" eaLnBrk="0" fontAlgn="base" hangingPunct="0">
                <a:lnSpc>
                  <a:spcPct val="90000"/>
                </a:lnSpc>
                <a:spcBef>
                  <a:spcPct val="0"/>
                </a:spcBef>
                <a:spcAft>
                  <a:spcPct val="0"/>
                </a:spcAft>
              </a:pPr>
              <a:r>
                <a:rPr lang="en-GB" sz="1323" b="1" dirty="0" err="1">
                  <a:solidFill>
                    <a:prstClr val="black"/>
                  </a:solidFill>
                </a:rPr>
                <a:t>Vasocostrizione</a:t>
              </a:r>
              <a:endParaRPr lang="en-GB" sz="1323" b="1" dirty="0">
                <a:solidFill>
                  <a:prstClr val="black"/>
                </a:solidFill>
              </a:endParaRPr>
            </a:p>
            <a:p>
              <a:pPr algn="r" eaLnBrk="0" fontAlgn="base" hangingPunct="0">
                <a:lnSpc>
                  <a:spcPct val="90000"/>
                </a:lnSpc>
                <a:spcBef>
                  <a:spcPct val="0"/>
                </a:spcBef>
                <a:spcAft>
                  <a:spcPct val="0"/>
                </a:spcAft>
              </a:pPr>
              <a:r>
                <a:rPr lang="en-GB" sz="1323" dirty="0" err="1">
                  <a:solidFill>
                    <a:prstClr val="black"/>
                  </a:solidFill>
                </a:rPr>
                <a:t>Attività</a:t>
              </a:r>
              <a:r>
                <a:rPr lang="en-GB" sz="1323" dirty="0">
                  <a:solidFill>
                    <a:prstClr val="black"/>
                  </a:solidFill>
                </a:rPr>
                <a:t> del RAAS </a:t>
              </a:r>
            </a:p>
            <a:p>
              <a:pPr algn="r" eaLnBrk="0" fontAlgn="base" hangingPunct="0">
                <a:lnSpc>
                  <a:spcPct val="90000"/>
                </a:lnSpc>
                <a:spcBef>
                  <a:spcPct val="0"/>
                </a:spcBef>
                <a:spcAft>
                  <a:spcPct val="0"/>
                </a:spcAft>
              </a:pPr>
              <a:r>
                <a:rPr lang="en-GB" sz="1323" dirty="0" err="1">
                  <a:solidFill>
                    <a:prstClr val="black"/>
                  </a:solidFill>
                </a:rPr>
                <a:t>Vasopressina</a:t>
              </a:r>
              <a:endParaRPr lang="en-GB" sz="1323" dirty="0">
                <a:solidFill>
                  <a:prstClr val="black"/>
                </a:solidFill>
              </a:endParaRPr>
            </a:p>
            <a:p>
              <a:pPr algn="r" eaLnBrk="0" fontAlgn="base" hangingPunct="0">
                <a:lnSpc>
                  <a:spcPct val="90000"/>
                </a:lnSpc>
                <a:spcBef>
                  <a:spcPct val="0"/>
                </a:spcBef>
                <a:spcAft>
                  <a:spcPct val="0"/>
                </a:spcAft>
              </a:pPr>
              <a:r>
                <a:rPr lang="en-GB" sz="1323" dirty="0" err="1">
                  <a:solidFill>
                    <a:prstClr val="black"/>
                  </a:solidFill>
                </a:rPr>
                <a:t>Frequenza</a:t>
              </a:r>
              <a:r>
                <a:rPr lang="en-GB" sz="1323" dirty="0">
                  <a:solidFill>
                    <a:prstClr val="black"/>
                  </a:solidFill>
                </a:rPr>
                <a:t> </a:t>
              </a:r>
              <a:r>
                <a:rPr lang="en-GB" sz="1323" dirty="0" err="1">
                  <a:solidFill>
                    <a:prstClr val="black"/>
                  </a:solidFill>
                </a:rPr>
                <a:t>cardiaca</a:t>
              </a:r>
              <a:endParaRPr lang="en-GB" sz="1323" dirty="0">
                <a:solidFill>
                  <a:prstClr val="black"/>
                </a:solidFill>
              </a:endParaRPr>
            </a:p>
            <a:p>
              <a:pPr algn="r" eaLnBrk="0" fontAlgn="base" hangingPunct="0">
                <a:lnSpc>
                  <a:spcPct val="90000"/>
                </a:lnSpc>
                <a:spcBef>
                  <a:spcPct val="0"/>
                </a:spcBef>
                <a:spcAft>
                  <a:spcPct val="0"/>
                </a:spcAft>
              </a:pPr>
              <a:r>
                <a:rPr lang="en-GB" sz="1323" dirty="0" err="1">
                  <a:solidFill>
                    <a:prstClr val="black"/>
                  </a:solidFill>
                </a:rPr>
                <a:t>Contrattilità</a:t>
              </a:r>
              <a:endParaRPr lang="en-GB" sz="1323" dirty="0">
                <a:solidFill>
                  <a:prstClr val="black"/>
                </a:solidFill>
              </a:endParaRPr>
            </a:p>
          </p:txBody>
        </p:sp>
      </p:grpSp>
    </p:spTree>
    <p:extLst>
      <p:ext uri="{BB962C8B-B14F-4D97-AF65-F5344CB8AC3E}">
        <p14:creationId xmlns:p14="http://schemas.microsoft.com/office/powerpoint/2010/main" val="1761476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Content Placeholder 49"/>
          <p:cNvSpPr>
            <a:spLocks noGrp="1"/>
          </p:cNvSpPr>
          <p:nvPr>
            <p:ph idx="4294967295"/>
          </p:nvPr>
        </p:nvSpPr>
        <p:spPr>
          <a:xfrm>
            <a:off x="578605" y="1546414"/>
            <a:ext cx="9162606" cy="5513322"/>
          </a:xfrm>
        </p:spPr>
        <p:txBody>
          <a:bodyPr/>
          <a:lstStyle/>
          <a:p>
            <a:r>
              <a:rPr lang="en-GB" altLang="en-US" sz="1543" dirty="0"/>
              <a:t>I </a:t>
            </a:r>
            <a:r>
              <a:rPr lang="en-GB" altLang="en-US" sz="1543" dirty="0" err="1"/>
              <a:t>sistemi</a:t>
            </a:r>
            <a:r>
              <a:rPr lang="en-GB" altLang="en-US" sz="1543" dirty="0"/>
              <a:t> RAAS e NP </a:t>
            </a:r>
            <a:r>
              <a:rPr lang="en-GB" altLang="en-US" sz="1543" dirty="0" err="1"/>
              <a:t>rappresentano</a:t>
            </a:r>
            <a:r>
              <a:rPr lang="en-GB" altLang="en-US" sz="1543" dirty="0"/>
              <a:t> </a:t>
            </a:r>
            <a:r>
              <a:rPr lang="en-GB" altLang="en-US" sz="1543" dirty="0" err="1"/>
              <a:t>dei</a:t>
            </a:r>
            <a:r>
              <a:rPr lang="en-GB" altLang="en-US" sz="1543" dirty="0"/>
              <a:t> </a:t>
            </a:r>
            <a:r>
              <a:rPr lang="en-GB" altLang="en-US" sz="1543" dirty="0" err="1"/>
              <a:t>meccanismi</a:t>
            </a:r>
            <a:r>
              <a:rPr lang="en-GB" altLang="en-US" sz="1543" dirty="0"/>
              <a:t> </a:t>
            </a:r>
            <a:r>
              <a:rPr lang="en-GB" altLang="en-US" sz="1543" dirty="0" err="1"/>
              <a:t>contro-regolatori</a:t>
            </a:r>
            <a:r>
              <a:rPr lang="en-GB" altLang="en-US" sz="1543" dirty="0"/>
              <a:t> </a:t>
            </a:r>
            <a:r>
              <a:rPr lang="en-GB" altLang="en-US" sz="1543" dirty="0" err="1"/>
              <a:t>nello</a:t>
            </a:r>
            <a:r>
              <a:rPr lang="en-GB" altLang="en-US" sz="1543" dirty="0"/>
              <a:t> </a:t>
            </a:r>
            <a:r>
              <a:rPr lang="en-GB" altLang="en-US" sz="1543" dirty="0" err="1"/>
              <a:t>scompenso</a:t>
            </a:r>
            <a:r>
              <a:rPr lang="en-GB" altLang="en-US" sz="1543" dirty="0"/>
              <a:t> </a:t>
            </a:r>
            <a:r>
              <a:rPr lang="en-GB" altLang="en-US" sz="1543" dirty="0" err="1"/>
              <a:t>cardiaco</a:t>
            </a:r>
            <a:endParaRPr lang="en-GB" altLang="en-US" sz="1543" dirty="0"/>
          </a:p>
          <a:p>
            <a:r>
              <a:rPr lang="en-GB" altLang="en-US" sz="1543" dirty="0"/>
              <a:t>Con la </a:t>
            </a:r>
            <a:r>
              <a:rPr lang="en-GB" altLang="en-US" sz="1543" dirty="0" err="1"/>
              <a:t>progressione</a:t>
            </a:r>
            <a:r>
              <a:rPr lang="en-GB" altLang="en-US" sz="1543" dirty="0"/>
              <a:t> </a:t>
            </a:r>
            <a:r>
              <a:rPr lang="en-GB" altLang="en-US" sz="1543" dirty="0" err="1"/>
              <a:t>della</a:t>
            </a:r>
            <a:r>
              <a:rPr lang="en-GB" altLang="en-US" sz="1543" dirty="0"/>
              <a:t> </a:t>
            </a:r>
            <a:r>
              <a:rPr lang="en-GB" altLang="en-US" sz="1543" dirty="0" err="1"/>
              <a:t>patologia</a:t>
            </a:r>
            <a:r>
              <a:rPr lang="en-GB" altLang="en-US" sz="1543" dirty="0"/>
              <a:t>, </a:t>
            </a:r>
            <a:r>
              <a:rPr lang="en-GB" altLang="en-US" sz="1543" dirty="0" err="1"/>
              <a:t>il</a:t>
            </a:r>
            <a:r>
              <a:rPr lang="en-GB" altLang="en-US" sz="1543" dirty="0"/>
              <a:t> </a:t>
            </a:r>
            <a:r>
              <a:rPr lang="en-GB" altLang="en-US" sz="1543" dirty="0" err="1"/>
              <a:t>sistema</a:t>
            </a:r>
            <a:r>
              <a:rPr lang="en-GB" altLang="en-US" sz="1543" dirty="0"/>
              <a:t> RAAS </a:t>
            </a:r>
            <a:r>
              <a:rPr lang="en-GB" altLang="en-US" sz="1543" dirty="0" err="1"/>
              <a:t>diventa</a:t>
            </a:r>
            <a:r>
              <a:rPr lang="en-GB" altLang="en-US" sz="1543" dirty="0"/>
              <a:t> </a:t>
            </a:r>
            <a:r>
              <a:rPr lang="en-GB" altLang="en-US" sz="1543" dirty="0" err="1"/>
              <a:t>il</a:t>
            </a:r>
            <a:r>
              <a:rPr lang="en-GB" altLang="en-US" sz="1543" dirty="0"/>
              <a:t> </a:t>
            </a:r>
            <a:r>
              <a:rPr lang="en-GB" altLang="en-US" sz="1543" dirty="0" err="1"/>
              <a:t>sistema</a:t>
            </a:r>
            <a:r>
              <a:rPr lang="en-GB" altLang="en-US" sz="1543" dirty="0"/>
              <a:t> </a:t>
            </a:r>
            <a:r>
              <a:rPr lang="en-GB" altLang="en-US" sz="1543" dirty="0" err="1"/>
              <a:t>neurormonale</a:t>
            </a:r>
            <a:r>
              <a:rPr lang="en-GB" altLang="en-US" sz="1543" dirty="0"/>
              <a:t> </a:t>
            </a:r>
            <a:r>
              <a:rPr lang="en-GB" altLang="en-US" sz="1543" dirty="0" err="1"/>
              <a:t>predominante</a:t>
            </a:r>
            <a:endParaRPr lang="en-GB" altLang="en-US" sz="2205" dirty="0"/>
          </a:p>
        </p:txBody>
      </p:sp>
      <p:sp>
        <p:nvSpPr>
          <p:cNvPr id="118786" name="Title 61"/>
          <p:cNvSpPr>
            <a:spLocks noGrp="1"/>
          </p:cNvSpPr>
          <p:nvPr>
            <p:ph type="title" idx="4294967295"/>
          </p:nvPr>
        </p:nvSpPr>
        <p:spPr>
          <a:xfrm>
            <a:off x="529" y="708430"/>
            <a:ext cx="10079567" cy="552976"/>
          </a:xfrm>
          <a:prstGeom prst="rect">
            <a:avLst/>
          </a:prstGeom>
        </p:spPr>
        <p:txBody>
          <a:bodyPr/>
          <a:lstStyle/>
          <a:p>
            <a:pPr algn="ctr"/>
            <a:r>
              <a:rPr lang="en-GB" altLang="en-US" sz="2646" b="1" dirty="0">
                <a:solidFill>
                  <a:schemeClr val="tx1"/>
                </a:solidFill>
                <a:latin typeface="Calibri" panose="020F0502020204030204" pitchFamily="34" charset="0"/>
                <a:cs typeface="Calibri" panose="020F0502020204030204" pitchFamily="34" charset="0"/>
              </a:rPr>
              <a:t>Lo </a:t>
            </a:r>
            <a:r>
              <a:rPr lang="en-GB" altLang="en-US" sz="2646" b="1" dirty="0" err="1">
                <a:solidFill>
                  <a:schemeClr val="tx1"/>
                </a:solidFill>
                <a:latin typeface="Calibri" panose="020F0502020204030204" pitchFamily="34" charset="0"/>
                <a:cs typeface="Calibri" panose="020F0502020204030204" pitchFamily="34" charset="0"/>
              </a:rPr>
              <a:t>scompenso</a:t>
            </a:r>
            <a:r>
              <a:rPr lang="en-GB" altLang="en-US" sz="2646" b="1" dirty="0">
                <a:solidFill>
                  <a:schemeClr val="tx1"/>
                </a:solidFill>
                <a:latin typeface="Calibri" panose="020F0502020204030204" pitchFamily="34" charset="0"/>
                <a:cs typeface="Calibri" panose="020F0502020204030204" pitchFamily="34" charset="0"/>
              </a:rPr>
              <a:t> </a:t>
            </a:r>
            <a:r>
              <a:rPr lang="en-GB" altLang="en-US" sz="2646" b="1" dirty="0" err="1">
                <a:solidFill>
                  <a:schemeClr val="tx1"/>
                </a:solidFill>
                <a:latin typeface="Calibri" panose="020F0502020204030204" pitchFamily="34" charset="0"/>
                <a:cs typeface="Calibri" panose="020F0502020204030204" pitchFamily="34" charset="0"/>
              </a:rPr>
              <a:t>cardiaco</a:t>
            </a:r>
            <a:r>
              <a:rPr lang="en-GB" altLang="en-US" sz="2646" b="1" dirty="0">
                <a:solidFill>
                  <a:schemeClr val="tx1"/>
                </a:solidFill>
                <a:latin typeface="Calibri" panose="020F0502020204030204" pitchFamily="34" charset="0"/>
                <a:cs typeface="Calibri" panose="020F0502020204030204" pitchFamily="34" charset="0"/>
              </a:rPr>
              <a:t> </a:t>
            </a:r>
            <a:r>
              <a:rPr lang="en-GB" altLang="en-US" sz="2646" b="1" dirty="0" err="1">
                <a:solidFill>
                  <a:schemeClr val="tx1"/>
                </a:solidFill>
                <a:latin typeface="Calibri" panose="020F0502020204030204" pitchFamily="34" charset="0"/>
                <a:cs typeface="Calibri" panose="020F0502020204030204" pitchFamily="34" charset="0"/>
              </a:rPr>
              <a:t>rappresenta</a:t>
            </a:r>
            <a:r>
              <a:rPr lang="en-GB" altLang="en-US" sz="2646" b="1" dirty="0">
                <a:solidFill>
                  <a:schemeClr val="tx1"/>
                </a:solidFill>
                <a:latin typeface="Calibri" panose="020F0502020204030204" pitchFamily="34" charset="0"/>
                <a:cs typeface="Calibri" panose="020F0502020204030204" pitchFamily="34" charset="0"/>
              </a:rPr>
              <a:t> </a:t>
            </a:r>
            <a:r>
              <a:rPr lang="en-GB" altLang="en-US" sz="2646" b="1" dirty="0" err="1">
                <a:solidFill>
                  <a:schemeClr val="tx1"/>
                </a:solidFill>
                <a:latin typeface="Calibri" panose="020F0502020204030204" pitchFamily="34" charset="0"/>
                <a:cs typeface="Calibri" panose="020F0502020204030204" pitchFamily="34" charset="0"/>
              </a:rPr>
              <a:t>uno</a:t>
            </a:r>
            <a:r>
              <a:rPr lang="en-GB" altLang="en-US" sz="2646" b="1" dirty="0">
                <a:solidFill>
                  <a:schemeClr val="tx1"/>
                </a:solidFill>
                <a:latin typeface="Calibri" panose="020F0502020204030204" pitchFamily="34" charset="0"/>
                <a:cs typeface="Calibri" panose="020F0502020204030204" pitchFamily="34" charset="0"/>
              </a:rPr>
              <a:t> </a:t>
            </a:r>
            <a:r>
              <a:rPr lang="en-GB" altLang="en-US" sz="2646" b="1" dirty="0" err="1">
                <a:solidFill>
                  <a:schemeClr val="tx1"/>
                </a:solidFill>
                <a:latin typeface="Calibri" panose="020F0502020204030204" pitchFamily="34" charset="0"/>
                <a:cs typeface="Calibri" panose="020F0502020204030204" pitchFamily="34" charset="0"/>
              </a:rPr>
              <a:t>stato</a:t>
            </a:r>
            <a:r>
              <a:rPr lang="en-GB" altLang="en-US" sz="2646" b="1" dirty="0">
                <a:solidFill>
                  <a:schemeClr val="tx1"/>
                </a:solidFill>
                <a:latin typeface="Calibri" panose="020F0502020204030204" pitchFamily="34" charset="0"/>
                <a:cs typeface="Calibri" panose="020F0502020204030204" pitchFamily="34" charset="0"/>
              </a:rPr>
              <a:t> </a:t>
            </a:r>
            <a:br>
              <a:rPr lang="en-GB" altLang="en-US" sz="2646" b="1" dirty="0">
                <a:solidFill>
                  <a:schemeClr val="tx1"/>
                </a:solidFill>
                <a:latin typeface="Calibri" panose="020F0502020204030204" pitchFamily="34" charset="0"/>
                <a:cs typeface="Calibri" panose="020F0502020204030204" pitchFamily="34" charset="0"/>
              </a:rPr>
            </a:br>
            <a:r>
              <a:rPr lang="en-GB" altLang="en-US" sz="2646" b="1" dirty="0">
                <a:solidFill>
                  <a:schemeClr val="tx1"/>
                </a:solidFill>
                <a:latin typeface="Calibri" panose="020F0502020204030204" pitchFamily="34" charset="0"/>
                <a:cs typeface="Calibri" panose="020F0502020204030204" pitchFamily="34" charset="0"/>
              </a:rPr>
              <a:t>di </a:t>
            </a:r>
            <a:r>
              <a:rPr lang="en-GB" altLang="en-US" sz="2646" b="1" dirty="0" err="1">
                <a:solidFill>
                  <a:schemeClr val="tx1"/>
                </a:solidFill>
                <a:latin typeface="Calibri" panose="020F0502020204030204" pitchFamily="34" charset="0"/>
                <a:cs typeface="Calibri" panose="020F0502020204030204" pitchFamily="34" charset="0"/>
              </a:rPr>
              <a:t>squilibrio</a:t>
            </a:r>
            <a:r>
              <a:rPr lang="en-GB" altLang="en-US" sz="2646" b="1" dirty="0">
                <a:solidFill>
                  <a:schemeClr val="tx1"/>
                </a:solidFill>
                <a:latin typeface="Calibri" panose="020F0502020204030204" pitchFamily="34" charset="0"/>
                <a:cs typeface="Calibri" panose="020F0502020204030204" pitchFamily="34" charset="0"/>
              </a:rPr>
              <a:t> </a:t>
            </a:r>
            <a:r>
              <a:rPr lang="en-GB" altLang="en-US" sz="2646" b="1" dirty="0" err="1">
                <a:solidFill>
                  <a:schemeClr val="tx1"/>
                </a:solidFill>
                <a:latin typeface="Calibri" panose="020F0502020204030204" pitchFamily="34" charset="0"/>
                <a:cs typeface="Calibri" panose="020F0502020204030204" pitchFamily="34" charset="0"/>
              </a:rPr>
              <a:t>neurormonale</a:t>
            </a:r>
            <a:endParaRPr lang="en-GB" altLang="en-US" sz="2646" b="1" dirty="0">
              <a:solidFill>
                <a:schemeClr val="tx1"/>
              </a:solidFill>
              <a:latin typeface="Calibri" panose="020F0502020204030204" pitchFamily="34" charset="0"/>
              <a:cs typeface="Calibri" panose="020F0502020204030204" pitchFamily="34" charset="0"/>
            </a:endParaRPr>
          </a:p>
        </p:txBody>
      </p:sp>
      <p:sp>
        <p:nvSpPr>
          <p:cNvPr id="118787" name="Text Box 33"/>
          <p:cNvSpPr txBox="1">
            <a:spLocks noChangeArrowheads="1"/>
          </p:cNvSpPr>
          <p:nvPr/>
        </p:nvSpPr>
        <p:spPr bwMode="auto">
          <a:xfrm>
            <a:off x="2551290" y="6628874"/>
            <a:ext cx="7489678" cy="47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nb-NO" altLang="en-US" sz="882" dirty="0">
                <a:solidFill>
                  <a:srgbClr val="000000"/>
                </a:solidFill>
              </a:rPr>
              <a:t>Ang=</a:t>
            </a:r>
            <a:r>
              <a:rPr lang="nb-NO" altLang="en-US" sz="882" dirty="0" err="1">
                <a:solidFill>
                  <a:srgbClr val="000000"/>
                </a:solidFill>
              </a:rPr>
              <a:t>angiotensina</a:t>
            </a:r>
            <a:r>
              <a:rPr lang="nb-NO" altLang="en-US" sz="882" dirty="0">
                <a:solidFill>
                  <a:srgbClr val="000000"/>
                </a:solidFill>
              </a:rPr>
              <a:t> II; AT</a:t>
            </a:r>
            <a:r>
              <a:rPr lang="nb-NO" altLang="en-US" sz="882" baseline="-25000" dirty="0">
                <a:solidFill>
                  <a:srgbClr val="000000"/>
                </a:solidFill>
              </a:rPr>
              <a:t>1</a:t>
            </a:r>
            <a:r>
              <a:rPr lang="nb-NO" altLang="en-US" sz="882" dirty="0">
                <a:solidFill>
                  <a:srgbClr val="000000"/>
                </a:solidFill>
              </a:rPr>
              <a:t>R=</a:t>
            </a:r>
            <a:r>
              <a:rPr lang="en-GB" sz="882" dirty="0" err="1">
                <a:solidFill>
                  <a:prstClr val="black"/>
                </a:solidFill>
                <a:cs typeface="Arial" charset="0"/>
              </a:rPr>
              <a:t>Recettore</a:t>
            </a:r>
            <a:r>
              <a:rPr lang="en-GB" sz="882" dirty="0">
                <a:solidFill>
                  <a:prstClr val="black"/>
                </a:solidFill>
                <a:cs typeface="Arial" charset="0"/>
              </a:rPr>
              <a:t> di </a:t>
            </a:r>
            <a:r>
              <a:rPr lang="en-GB" sz="882" dirty="0" err="1">
                <a:solidFill>
                  <a:prstClr val="black"/>
                </a:solidFill>
                <a:cs typeface="Arial" charset="0"/>
              </a:rPr>
              <a:t>tipo</a:t>
            </a:r>
            <a:r>
              <a:rPr lang="en-GB" sz="882" dirty="0">
                <a:solidFill>
                  <a:prstClr val="black"/>
                </a:solidFill>
                <a:cs typeface="Arial" charset="0"/>
              </a:rPr>
              <a:t> 1 </a:t>
            </a:r>
            <a:r>
              <a:rPr lang="en-GB" sz="882" dirty="0" err="1">
                <a:solidFill>
                  <a:prstClr val="black"/>
                </a:solidFill>
                <a:cs typeface="Arial" charset="0"/>
              </a:rPr>
              <a:t>dell’angiotensina</a:t>
            </a:r>
            <a:r>
              <a:rPr lang="en-GB" sz="882" dirty="0">
                <a:solidFill>
                  <a:prstClr val="black"/>
                </a:solidFill>
                <a:cs typeface="Arial" charset="0"/>
              </a:rPr>
              <a:t> II; NPs=</a:t>
            </a:r>
            <a:r>
              <a:rPr lang="en-GB" sz="882" dirty="0" err="1">
                <a:solidFill>
                  <a:prstClr val="black"/>
                </a:solidFill>
                <a:cs typeface="Arial" charset="0"/>
              </a:rPr>
              <a:t>peptidi</a:t>
            </a:r>
            <a:r>
              <a:rPr lang="en-GB" sz="882" dirty="0">
                <a:solidFill>
                  <a:prstClr val="black"/>
                </a:solidFill>
                <a:cs typeface="Arial" charset="0"/>
              </a:rPr>
              <a:t> </a:t>
            </a:r>
            <a:r>
              <a:rPr lang="en-GB" sz="882" dirty="0" err="1">
                <a:solidFill>
                  <a:prstClr val="black"/>
                </a:solidFill>
                <a:cs typeface="Arial" charset="0"/>
              </a:rPr>
              <a:t>natriuretici</a:t>
            </a:r>
            <a:endParaRPr lang="nb-NO" altLang="en-US" sz="882" dirty="0">
              <a:solidFill>
                <a:prstClr val="black"/>
              </a:solidFill>
            </a:endParaRPr>
          </a:p>
          <a:p>
            <a:pPr eaLnBrk="1" fontAlgn="base" hangingPunct="1">
              <a:spcBef>
                <a:spcPct val="0"/>
              </a:spcBef>
              <a:spcAft>
                <a:spcPct val="0"/>
              </a:spcAft>
            </a:pPr>
            <a:r>
              <a:rPr lang="en-US" altLang="en-US" sz="882" dirty="0">
                <a:solidFill>
                  <a:prstClr val="black"/>
                </a:solidFill>
              </a:rPr>
              <a:t>Ferro et al. Circulation 1998;97:2323–30; Levin et al. N </a:t>
            </a:r>
            <a:r>
              <a:rPr lang="en-US" altLang="en-US" sz="882" dirty="0" err="1">
                <a:solidFill>
                  <a:prstClr val="black"/>
                </a:solidFill>
              </a:rPr>
              <a:t>Engl</a:t>
            </a:r>
            <a:r>
              <a:rPr lang="en-US" altLang="en-US" sz="882" dirty="0">
                <a:solidFill>
                  <a:prstClr val="black"/>
                </a:solidFill>
              </a:rPr>
              <a:t> J Med 1998;339:321–8; </a:t>
            </a:r>
            <a:r>
              <a:rPr lang="en-US" altLang="en-US" sz="882" dirty="0" err="1">
                <a:solidFill>
                  <a:prstClr val="black"/>
                </a:solidFill>
              </a:rPr>
              <a:t>Nathisuwan</a:t>
            </a:r>
            <a:r>
              <a:rPr lang="en-US" altLang="en-US" sz="882" dirty="0">
                <a:solidFill>
                  <a:prstClr val="black"/>
                </a:solidFill>
              </a:rPr>
              <a:t> &amp; Talbert. Pharmacotherapy 2002;22:27–42; </a:t>
            </a:r>
            <a:r>
              <a:rPr lang="en-US" altLang="en-US" sz="882" dirty="0" err="1">
                <a:solidFill>
                  <a:prstClr val="black"/>
                </a:solidFill>
              </a:rPr>
              <a:t>Schrier</a:t>
            </a:r>
            <a:r>
              <a:rPr lang="en-US" altLang="en-US" sz="882" dirty="0">
                <a:solidFill>
                  <a:prstClr val="black"/>
                </a:solidFill>
              </a:rPr>
              <a:t> et al. Kidney </a:t>
            </a:r>
            <a:r>
              <a:rPr lang="en-US" altLang="en-US" sz="882" dirty="0" err="1">
                <a:solidFill>
                  <a:prstClr val="black"/>
                </a:solidFill>
              </a:rPr>
              <a:t>Int</a:t>
            </a:r>
            <a:r>
              <a:rPr lang="en-US" altLang="en-US" sz="882" dirty="0">
                <a:solidFill>
                  <a:prstClr val="black"/>
                </a:solidFill>
              </a:rPr>
              <a:t> 2000;57:1418–25;  </a:t>
            </a:r>
            <a:r>
              <a:rPr lang="en-US" altLang="en-US" sz="882" dirty="0" err="1">
                <a:solidFill>
                  <a:prstClr val="black"/>
                </a:solidFill>
              </a:rPr>
              <a:t>Schrier</a:t>
            </a:r>
            <a:r>
              <a:rPr lang="en-US" altLang="en-US" sz="882" dirty="0">
                <a:solidFill>
                  <a:prstClr val="black"/>
                </a:solidFill>
              </a:rPr>
              <a:t> &amp; Abraham. N </a:t>
            </a:r>
            <a:r>
              <a:rPr lang="en-US" altLang="en-US" sz="882" dirty="0" err="1">
                <a:solidFill>
                  <a:prstClr val="black"/>
                </a:solidFill>
              </a:rPr>
              <a:t>Engl</a:t>
            </a:r>
            <a:r>
              <a:rPr lang="en-US" altLang="en-US" sz="882" dirty="0">
                <a:solidFill>
                  <a:prstClr val="black"/>
                </a:solidFill>
              </a:rPr>
              <a:t> J Med 1999;341:577–85 </a:t>
            </a:r>
            <a:endParaRPr lang="nb-NO" altLang="en-US" sz="882" dirty="0">
              <a:solidFill>
                <a:prstClr val="black"/>
              </a:solidFill>
            </a:endParaRPr>
          </a:p>
        </p:txBody>
      </p:sp>
      <p:sp>
        <p:nvSpPr>
          <p:cNvPr id="77" name="Down Arrow 76"/>
          <p:cNvSpPr>
            <a:spLocks/>
          </p:cNvSpPr>
          <p:nvPr/>
        </p:nvSpPr>
        <p:spPr>
          <a:xfrm>
            <a:off x="3901111" y="5255545"/>
            <a:ext cx="237990" cy="899461"/>
          </a:xfrm>
          <a:prstGeom prst="downArrow">
            <a:avLst>
              <a:gd name="adj1" fmla="val 50000"/>
              <a:gd name="adj2" fmla="val 79444"/>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GB" altLang="en-US" sz="2646">
              <a:solidFill>
                <a:srgbClr val="000000"/>
              </a:solidFill>
            </a:endParaRPr>
          </a:p>
        </p:txBody>
      </p:sp>
      <p:grpSp>
        <p:nvGrpSpPr>
          <p:cNvPr id="118789" name="Group 77"/>
          <p:cNvGrpSpPr>
            <a:grpSpLocks/>
          </p:cNvGrpSpPr>
          <p:nvPr/>
        </p:nvGrpSpPr>
        <p:grpSpPr bwMode="auto">
          <a:xfrm>
            <a:off x="2602669" y="2389168"/>
            <a:ext cx="1905668" cy="635223"/>
            <a:chOff x="2360985" y="1432905"/>
            <a:chExt cx="1728000" cy="432000"/>
          </a:xfrm>
        </p:grpSpPr>
        <p:sp>
          <p:nvSpPr>
            <p:cNvPr id="79" name="Down Arrow 78"/>
            <p:cNvSpPr/>
            <p:nvPr/>
          </p:nvSpPr>
          <p:spPr>
            <a:xfrm rot="5400000">
              <a:off x="3008985" y="784905"/>
              <a:ext cx="432000" cy="1728000"/>
            </a:xfrm>
            <a:prstGeom prst="downArrow">
              <a:avLst>
                <a:gd name="adj1" fmla="val 50000"/>
                <a:gd name="adj2" fmla="val 93333"/>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GB" altLang="en-US" sz="2646">
                <a:solidFill>
                  <a:srgbClr val="000000"/>
                </a:solidFill>
              </a:endParaRPr>
            </a:p>
          </p:txBody>
        </p:sp>
        <p:sp>
          <p:nvSpPr>
            <p:cNvPr id="118827" name="TextBox 79"/>
            <p:cNvSpPr txBox="1">
              <a:spLocks noChangeArrowheads="1"/>
            </p:cNvSpPr>
            <p:nvPr/>
          </p:nvSpPr>
          <p:spPr bwMode="auto">
            <a:xfrm>
              <a:off x="2755578" y="1532513"/>
              <a:ext cx="1130622" cy="170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102" dirty="0">
                  <a:solidFill>
                    <a:srgbClr val="000000"/>
                  </a:solidFill>
                  <a:cs typeface="Arial" pitchFamily="34" charset="0"/>
                </a:rPr>
                <a:t>Sistema NP</a:t>
              </a:r>
              <a:endParaRPr lang="en-GB" altLang="en-US" sz="1102" dirty="0">
                <a:solidFill>
                  <a:srgbClr val="000000"/>
                </a:solidFill>
                <a:cs typeface="Arial" pitchFamily="34" charset="0"/>
              </a:endParaRPr>
            </a:p>
          </p:txBody>
        </p:sp>
      </p:grpSp>
      <p:sp>
        <p:nvSpPr>
          <p:cNvPr id="84" name="Striped Right Arrow 83"/>
          <p:cNvSpPr/>
          <p:nvPr/>
        </p:nvSpPr>
        <p:spPr>
          <a:xfrm>
            <a:off x="2683164" y="4723565"/>
            <a:ext cx="929210" cy="1903918"/>
          </a:xfrm>
          <a:prstGeom prst="stripedRightArrow">
            <a:avLst/>
          </a:prstGeom>
          <a:solidFill>
            <a:srgbClr val="92D050">
              <a:alpha val="8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GB" altLang="en-US" sz="2646">
              <a:solidFill>
                <a:srgbClr val="000000"/>
              </a:solidFill>
            </a:endParaRPr>
          </a:p>
        </p:txBody>
      </p:sp>
      <p:grpSp>
        <p:nvGrpSpPr>
          <p:cNvPr id="118791" name="Group 45"/>
          <p:cNvGrpSpPr>
            <a:grpSpLocks/>
          </p:cNvGrpSpPr>
          <p:nvPr/>
        </p:nvGrpSpPr>
        <p:grpSpPr bwMode="auto">
          <a:xfrm>
            <a:off x="469347" y="4657068"/>
            <a:ext cx="2320563" cy="2059662"/>
            <a:chOff x="392" y="2614"/>
            <a:chExt cx="1202" cy="1177"/>
          </a:xfrm>
        </p:grpSpPr>
        <p:sp>
          <p:nvSpPr>
            <p:cNvPr id="92" name="Rounded Rectangle 91"/>
            <p:cNvSpPr/>
            <p:nvPr/>
          </p:nvSpPr>
          <p:spPr>
            <a:xfrm>
              <a:off x="392" y="2614"/>
              <a:ext cx="1048" cy="1177"/>
            </a:xfrm>
            <a:prstGeom prst="roundRect">
              <a:avLst>
                <a:gd name="adj" fmla="val 5980"/>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GB" altLang="en-US" sz="2646">
                <a:solidFill>
                  <a:srgbClr val="FFFFFF"/>
                </a:solidFill>
              </a:endParaRPr>
            </a:p>
          </p:txBody>
        </p:sp>
        <p:sp>
          <p:nvSpPr>
            <p:cNvPr id="118820" name="TextBox 93"/>
            <p:cNvSpPr txBox="1">
              <a:spLocks noChangeArrowheads="1"/>
            </p:cNvSpPr>
            <p:nvPr/>
          </p:nvSpPr>
          <p:spPr bwMode="auto">
            <a:xfrm>
              <a:off x="566" y="2622"/>
              <a:ext cx="1028" cy="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Aft>
                  <a:spcPts val="661"/>
                </a:spcAft>
              </a:pPr>
              <a:r>
                <a:rPr lang="en-GB" altLang="en-US" sz="1213" b="1" dirty="0" err="1">
                  <a:solidFill>
                    <a:srgbClr val="FFFFFF"/>
                  </a:solidFill>
                  <a:cs typeface="Arial" pitchFamily="34" charset="0"/>
                </a:rPr>
                <a:t>Vasodilatazione</a:t>
              </a:r>
              <a:endParaRPr lang="en-GB" altLang="en-US" sz="1213" b="1" dirty="0">
                <a:solidFill>
                  <a:srgbClr val="FFFFFF"/>
                </a:solidFill>
                <a:cs typeface="Arial" pitchFamily="34" charset="0"/>
              </a:endParaRPr>
            </a:p>
            <a:p>
              <a:pPr eaLnBrk="1" hangingPunct="1">
                <a:spcAft>
                  <a:spcPts val="661"/>
                </a:spcAft>
              </a:pPr>
              <a:r>
                <a:rPr lang="en-GB" altLang="en-US" sz="1213" dirty="0" err="1">
                  <a:solidFill>
                    <a:srgbClr val="FFFFFF"/>
                  </a:solidFill>
                  <a:cs typeface="Arial" pitchFamily="34" charset="0"/>
                </a:rPr>
                <a:t>Pressione</a:t>
              </a:r>
              <a:r>
                <a:rPr lang="en-GB" altLang="en-US" sz="1213" dirty="0">
                  <a:solidFill>
                    <a:srgbClr val="FFFFFF"/>
                  </a:solidFill>
                  <a:cs typeface="Arial" pitchFamily="34" charset="0"/>
                </a:rPr>
                <a:t> </a:t>
              </a:r>
              <a:r>
                <a:rPr lang="en-GB" altLang="en-US" sz="1213" dirty="0" err="1">
                  <a:solidFill>
                    <a:srgbClr val="FFFFFF"/>
                  </a:solidFill>
                  <a:cs typeface="Arial" pitchFamily="34" charset="0"/>
                </a:rPr>
                <a:t>Sanguigna</a:t>
              </a:r>
              <a:endParaRPr lang="en-GB" altLang="en-US" sz="1213" dirty="0">
                <a:solidFill>
                  <a:srgbClr val="FFFFFF"/>
                </a:solidFill>
                <a:cs typeface="Arial" pitchFamily="34" charset="0"/>
              </a:endParaRPr>
            </a:p>
            <a:p>
              <a:pPr eaLnBrk="1" hangingPunct="1">
                <a:spcAft>
                  <a:spcPts val="661"/>
                </a:spcAft>
              </a:pPr>
              <a:r>
                <a:rPr lang="en-GB" altLang="en-US" sz="1213" dirty="0" err="1">
                  <a:solidFill>
                    <a:srgbClr val="FFFFFF"/>
                  </a:solidFill>
                  <a:cs typeface="Arial" pitchFamily="34" charset="0"/>
                </a:rPr>
                <a:t>Tono</a:t>
              </a:r>
              <a:r>
                <a:rPr lang="en-GB" altLang="en-US" sz="1213" dirty="0">
                  <a:solidFill>
                    <a:srgbClr val="FFFFFF"/>
                  </a:solidFill>
                  <a:cs typeface="Arial" pitchFamily="34" charset="0"/>
                </a:rPr>
                <a:t> Simpatico</a:t>
              </a:r>
            </a:p>
            <a:p>
              <a:pPr eaLnBrk="1" hangingPunct="1">
                <a:spcAft>
                  <a:spcPts val="661"/>
                </a:spcAft>
              </a:pPr>
              <a:r>
                <a:rPr lang="en-GB" altLang="en-US" sz="1213" dirty="0">
                  <a:solidFill>
                    <a:srgbClr val="FFFFFF"/>
                  </a:solidFill>
                  <a:cs typeface="Arial" pitchFamily="34" charset="0"/>
                </a:rPr>
                <a:t>Aldosterone</a:t>
              </a:r>
            </a:p>
            <a:p>
              <a:pPr eaLnBrk="1" hangingPunct="1">
                <a:spcAft>
                  <a:spcPts val="661"/>
                </a:spcAft>
              </a:pPr>
              <a:r>
                <a:rPr lang="en-GB" altLang="en-US" sz="1213" dirty="0" err="1">
                  <a:solidFill>
                    <a:srgbClr val="FFFFFF"/>
                  </a:solidFill>
                  <a:cs typeface="Arial" pitchFamily="34" charset="0"/>
                </a:rPr>
                <a:t>Fibrosi</a:t>
              </a:r>
              <a:endParaRPr lang="en-GB" altLang="en-US" sz="1213" dirty="0">
                <a:solidFill>
                  <a:srgbClr val="FFFFFF"/>
                </a:solidFill>
                <a:cs typeface="Arial" pitchFamily="34" charset="0"/>
              </a:endParaRPr>
            </a:p>
            <a:p>
              <a:pPr eaLnBrk="1" hangingPunct="1">
                <a:spcAft>
                  <a:spcPts val="661"/>
                </a:spcAft>
              </a:pPr>
              <a:r>
                <a:rPr lang="en-GB" altLang="en-US" sz="1213" dirty="0" err="1">
                  <a:solidFill>
                    <a:srgbClr val="FFFFFF"/>
                  </a:solidFill>
                  <a:cs typeface="Arial" pitchFamily="34" charset="0"/>
                </a:rPr>
                <a:t>Ipertrofia</a:t>
              </a:r>
              <a:endParaRPr lang="en-GB" altLang="en-US" sz="1213" dirty="0">
                <a:solidFill>
                  <a:srgbClr val="FFFFFF"/>
                </a:solidFill>
                <a:cs typeface="Arial" pitchFamily="34" charset="0"/>
              </a:endParaRPr>
            </a:p>
            <a:p>
              <a:pPr eaLnBrk="1" hangingPunct="1">
                <a:spcAft>
                  <a:spcPts val="661"/>
                </a:spcAft>
              </a:pPr>
              <a:r>
                <a:rPr lang="en-GB" altLang="en-US" sz="1213" dirty="0" err="1">
                  <a:solidFill>
                    <a:srgbClr val="FFFFFF"/>
                  </a:solidFill>
                  <a:cs typeface="Arial" pitchFamily="34" charset="0"/>
                </a:rPr>
                <a:t>Natriuresi</a:t>
              </a:r>
              <a:r>
                <a:rPr lang="en-GB" altLang="en-US" sz="1213" dirty="0">
                  <a:solidFill>
                    <a:srgbClr val="FFFFFF"/>
                  </a:solidFill>
                  <a:cs typeface="Arial" pitchFamily="34" charset="0"/>
                </a:rPr>
                <a:t>/</a:t>
              </a:r>
              <a:r>
                <a:rPr lang="en-GB" altLang="en-US" sz="1213" dirty="0" err="1">
                  <a:solidFill>
                    <a:srgbClr val="FFFFFF"/>
                  </a:solidFill>
                  <a:cs typeface="Arial" pitchFamily="34" charset="0"/>
                </a:rPr>
                <a:t>diuresi</a:t>
              </a:r>
              <a:endParaRPr lang="en-GB" altLang="en-US" sz="1213" dirty="0">
                <a:solidFill>
                  <a:srgbClr val="FFFFFF"/>
                </a:solidFill>
                <a:cs typeface="Arial" pitchFamily="34" charset="0"/>
              </a:endParaRPr>
            </a:p>
          </p:txBody>
        </p:sp>
        <p:sp>
          <p:nvSpPr>
            <p:cNvPr id="97" name="Down Arrow 96"/>
            <p:cNvSpPr/>
            <p:nvPr/>
          </p:nvSpPr>
          <p:spPr>
            <a:xfrm rot="10800000" flipV="1">
              <a:off x="478" y="2965"/>
              <a:ext cx="67" cy="116"/>
            </a:xfrm>
            <a:prstGeom prst="downArrow">
              <a:avLst>
                <a:gd name="adj1" fmla="val 28765"/>
                <a:gd name="adj2" fmla="val 86694"/>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GB" altLang="en-US" sz="2646">
                <a:solidFill>
                  <a:srgbClr val="000000"/>
                </a:solidFill>
              </a:endParaRPr>
            </a:p>
          </p:txBody>
        </p:sp>
        <p:sp>
          <p:nvSpPr>
            <p:cNvPr id="98" name="Down Arrow 97"/>
            <p:cNvSpPr/>
            <p:nvPr/>
          </p:nvSpPr>
          <p:spPr>
            <a:xfrm rot="10800000" flipV="1">
              <a:off x="478" y="3116"/>
              <a:ext cx="67" cy="116"/>
            </a:xfrm>
            <a:prstGeom prst="downArrow">
              <a:avLst>
                <a:gd name="adj1" fmla="val 28765"/>
                <a:gd name="adj2" fmla="val 86694"/>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GB" altLang="en-US" sz="2646">
                <a:solidFill>
                  <a:srgbClr val="000000"/>
                </a:solidFill>
              </a:endParaRPr>
            </a:p>
          </p:txBody>
        </p:sp>
        <p:sp>
          <p:nvSpPr>
            <p:cNvPr id="99" name="Down Arrow 98"/>
            <p:cNvSpPr/>
            <p:nvPr/>
          </p:nvSpPr>
          <p:spPr>
            <a:xfrm rot="10800000" flipV="1">
              <a:off x="478" y="3273"/>
              <a:ext cx="67" cy="116"/>
            </a:xfrm>
            <a:prstGeom prst="downArrow">
              <a:avLst>
                <a:gd name="adj1" fmla="val 28765"/>
                <a:gd name="adj2" fmla="val 86694"/>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GB" altLang="en-US" sz="2646">
                <a:solidFill>
                  <a:srgbClr val="000000"/>
                </a:solidFill>
              </a:endParaRPr>
            </a:p>
          </p:txBody>
        </p:sp>
        <p:sp>
          <p:nvSpPr>
            <p:cNvPr id="100" name="Down Arrow 99"/>
            <p:cNvSpPr/>
            <p:nvPr/>
          </p:nvSpPr>
          <p:spPr>
            <a:xfrm rot="10800000" flipV="1">
              <a:off x="478" y="3424"/>
              <a:ext cx="67" cy="116"/>
            </a:xfrm>
            <a:prstGeom prst="downArrow">
              <a:avLst>
                <a:gd name="adj1" fmla="val 28765"/>
                <a:gd name="adj2" fmla="val 86694"/>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GB" altLang="en-US" sz="2646">
                <a:solidFill>
                  <a:srgbClr val="000000"/>
                </a:solidFill>
              </a:endParaRPr>
            </a:p>
          </p:txBody>
        </p:sp>
        <p:sp>
          <p:nvSpPr>
            <p:cNvPr id="101" name="Down Arrow 100"/>
            <p:cNvSpPr/>
            <p:nvPr/>
          </p:nvSpPr>
          <p:spPr>
            <a:xfrm rot="10800000" flipV="1">
              <a:off x="478" y="2808"/>
              <a:ext cx="67" cy="116"/>
            </a:xfrm>
            <a:prstGeom prst="downArrow">
              <a:avLst>
                <a:gd name="adj1" fmla="val 28765"/>
                <a:gd name="adj2" fmla="val 86694"/>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GB" altLang="en-US" sz="2646">
                <a:solidFill>
                  <a:srgbClr val="000000"/>
                </a:solidFill>
              </a:endParaRPr>
            </a:p>
          </p:txBody>
        </p:sp>
      </p:grpSp>
      <p:grpSp>
        <p:nvGrpSpPr>
          <p:cNvPr id="118792" name="Group 106"/>
          <p:cNvGrpSpPr>
            <a:grpSpLocks/>
          </p:cNvGrpSpPr>
          <p:nvPr/>
        </p:nvGrpSpPr>
        <p:grpSpPr bwMode="auto">
          <a:xfrm>
            <a:off x="613004" y="2411285"/>
            <a:ext cx="2095023" cy="2182789"/>
            <a:chOff x="556050" y="1447275"/>
            <a:chExt cx="1899671" cy="1485374"/>
          </a:xfrm>
        </p:grpSpPr>
        <p:sp>
          <p:nvSpPr>
            <p:cNvPr id="118816" name="TextBox 107"/>
            <p:cNvSpPr txBox="1">
              <a:spLocks noChangeArrowheads="1"/>
            </p:cNvSpPr>
            <p:nvPr/>
          </p:nvSpPr>
          <p:spPr bwMode="auto">
            <a:xfrm>
              <a:off x="556050" y="1447275"/>
              <a:ext cx="1899671" cy="4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764" dirty="0" err="1">
                  <a:solidFill>
                    <a:srgbClr val="000000"/>
                  </a:solidFill>
                  <a:cs typeface="Arial" pitchFamily="34" charset="0"/>
                </a:rPr>
                <a:t>Risposta</a:t>
              </a:r>
              <a:r>
                <a:rPr lang="en-US" altLang="en-US" sz="1764" dirty="0">
                  <a:solidFill>
                    <a:srgbClr val="000000"/>
                  </a:solidFill>
                  <a:cs typeface="Arial" pitchFamily="34" charset="0"/>
                </a:rPr>
                <a:t> </a:t>
              </a:r>
              <a:r>
                <a:rPr lang="en-US" altLang="en-US" sz="1764" dirty="0" err="1">
                  <a:solidFill>
                    <a:srgbClr val="000000"/>
                  </a:solidFill>
                  <a:cs typeface="Arial" pitchFamily="34" charset="0"/>
                </a:rPr>
                <a:t>Fisiologica</a:t>
              </a:r>
              <a:endParaRPr lang="en-GB" altLang="en-US" sz="1764" dirty="0">
                <a:solidFill>
                  <a:srgbClr val="000000"/>
                </a:solidFill>
                <a:cs typeface="Arial" pitchFamily="34" charset="0"/>
              </a:endParaRPr>
            </a:p>
          </p:txBody>
        </p:sp>
        <p:sp>
          <p:nvSpPr>
            <p:cNvPr id="118817" name="TextBox 108"/>
            <p:cNvSpPr txBox="1">
              <a:spLocks noChangeArrowheads="1"/>
            </p:cNvSpPr>
            <p:nvPr/>
          </p:nvSpPr>
          <p:spPr bwMode="auto">
            <a:xfrm>
              <a:off x="1080515" y="1997861"/>
              <a:ext cx="748858" cy="32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2646" dirty="0">
                  <a:solidFill>
                    <a:srgbClr val="000000"/>
                  </a:solidFill>
                  <a:cs typeface="Arial" pitchFamily="34" charset="0"/>
                </a:rPr>
                <a:t>NPs</a:t>
              </a:r>
              <a:endParaRPr lang="en-GB" altLang="en-US" sz="2646" dirty="0">
                <a:solidFill>
                  <a:srgbClr val="000000"/>
                </a:solidFill>
                <a:cs typeface="Arial" pitchFamily="34" charset="0"/>
              </a:endParaRPr>
            </a:p>
          </p:txBody>
        </p:sp>
        <p:sp>
          <p:nvSpPr>
            <p:cNvPr id="112" name="Down Arrow 111"/>
            <p:cNvSpPr/>
            <p:nvPr/>
          </p:nvSpPr>
          <p:spPr>
            <a:xfrm>
              <a:off x="1362118" y="2393211"/>
              <a:ext cx="184063" cy="539438"/>
            </a:xfrm>
            <a:prstGeom prst="downArrow">
              <a:avLst>
                <a:gd name="adj1" fmla="val 50000"/>
                <a:gd name="adj2" fmla="val 93333"/>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GB" altLang="en-US" sz="2646">
                <a:solidFill>
                  <a:srgbClr val="000000"/>
                </a:solidFill>
              </a:endParaRPr>
            </a:p>
          </p:txBody>
        </p:sp>
      </p:grpSp>
      <p:pic>
        <p:nvPicPr>
          <p:cNvPr id="118793" name="Picture 2" descr="N:\Presentations\AcuMed\Acumed_Macc\#clients\Novartis\LCZ 696\21081F_touchscreen_stills\Files\glowing heart 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0593" y="2327921"/>
            <a:ext cx="1319443" cy="196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8794" name="Group 114"/>
          <p:cNvGrpSpPr>
            <a:grpSpLocks/>
          </p:cNvGrpSpPr>
          <p:nvPr/>
        </p:nvGrpSpPr>
        <p:grpSpPr bwMode="auto">
          <a:xfrm>
            <a:off x="7221105" y="2372437"/>
            <a:ext cx="2342767" cy="2234181"/>
            <a:chOff x="6550657" y="1421529"/>
            <a:chExt cx="2124807" cy="1519774"/>
          </a:xfrm>
        </p:grpSpPr>
        <p:sp>
          <p:nvSpPr>
            <p:cNvPr id="118812" name="TextBox 115"/>
            <p:cNvSpPr txBox="1">
              <a:spLocks noChangeArrowheads="1"/>
            </p:cNvSpPr>
            <p:nvPr/>
          </p:nvSpPr>
          <p:spPr bwMode="auto">
            <a:xfrm>
              <a:off x="6550657" y="1421529"/>
              <a:ext cx="2124807" cy="406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764" dirty="0" err="1">
                  <a:solidFill>
                    <a:srgbClr val="000000"/>
                  </a:solidFill>
                  <a:cs typeface="Arial" pitchFamily="34" charset="0"/>
                </a:rPr>
                <a:t>Risposta</a:t>
              </a:r>
              <a:r>
                <a:rPr lang="en-US" altLang="en-US" sz="1764" dirty="0">
                  <a:solidFill>
                    <a:srgbClr val="000000"/>
                  </a:solidFill>
                  <a:cs typeface="Arial" pitchFamily="34" charset="0"/>
                </a:rPr>
                <a:t> </a:t>
              </a:r>
              <a:r>
                <a:rPr lang="en-US" altLang="en-US" sz="1764" dirty="0" err="1">
                  <a:solidFill>
                    <a:srgbClr val="000000"/>
                  </a:solidFill>
                  <a:cs typeface="Arial" pitchFamily="34" charset="0"/>
                </a:rPr>
                <a:t>Fisiopatologica</a:t>
              </a:r>
              <a:endParaRPr lang="en-GB" altLang="en-US" sz="1764" dirty="0">
                <a:solidFill>
                  <a:srgbClr val="000000"/>
                </a:solidFill>
                <a:cs typeface="Arial" pitchFamily="34" charset="0"/>
              </a:endParaRPr>
            </a:p>
          </p:txBody>
        </p:sp>
        <p:sp>
          <p:nvSpPr>
            <p:cNvPr id="118813" name="TextBox 116"/>
            <p:cNvSpPr txBox="1">
              <a:spLocks noChangeArrowheads="1"/>
            </p:cNvSpPr>
            <p:nvPr/>
          </p:nvSpPr>
          <p:spPr bwMode="auto">
            <a:xfrm>
              <a:off x="7243866" y="1886438"/>
              <a:ext cx="972928" cy="32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2646">
                  <a:solidFill>
                    <a:srgbClr val="000000"/>
                  </a:solidFill>
                  <a:cs typeface="Arial" pitchFamily="34" charset="0"/>
                </a:rPr>
                <a:t>Ang II</a:t>
              </a:r>
              <a:endParaRPr lang="en-GB" altLang="en-US" sz="2646">
                <a:solidFill>
                  <a:srgbClr val="000000"/>
                </a:solidFill>
                <a:cs typeface="Arial" pitchFamily="34" charset="0"/>
              </a:endParaRPr>
            </a:p>
          </p:txBody>
        </p:sp>
        <p:sp>
          <p:nvSpPr>
            <p:cNvPr id="118814" name="TextBox 117"/>
            <p:cNvSpPr txBox="1">
              <a:spLocks noChangeArrowheads="1"/>
            </p:cNvSpPr>
            <p:nvPr/>
          </p:nvSpPr>
          <p:spPr bwMode="auto">
            <a:xfrm>
              <a:off x="7251727" y="2620893"/>
              <a:ext cx="958796" cy="32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2646" dirty="0">
                  <a:solidFill>
                    <a:srgbClr val="000000"/>
                  </a:solidFill>
                  <a:cs typeface="Arial" pitchFamily="34" charset="0"/>
                </a:rPr>
                <a:t>AT</a:t>
              </a:r>
              <a:r>
                <a:rPr lang="en-US" altLang="en-US" sz="2646" baseline="-25000" dirty="0">
                  <a:solidFill>
                    <a:srgbClr val="000000"/>
                  </a:solidFill>
                  <a:cs typeface="Arial" pitchFamily="34" charset="0"/>
                </a:rPr>
                <a:t>1</a:t>
              </a:r>
              <a:r>
                <a:rPr lang="en-US" altLang="en-US" sz="2646" dirty="0">
                  <a:solidFill>
                    <a:srgbClr val="000000"/>
                  </a:solidFill>
                  <a:cs typeface="Arial" pitchFamily="34" charset="0"/>
                </a:rPr>
                <a:t> R</a:t>
              </a:r>
              <a:endParaRPr lang="en-GB" altLang="en-US" sz="2646" dirty="0">
                <a:solidFill>
                  <a:srgbClr val="000000"/>
                </a:solidFill>
                <a:cs typeface="Arial" pitchFamily="34" charset="0"/>
              </a:endParaRPr>
            </a:p>
          </p:txBody>
        </p:sp>
        <p:sp>
          <p:nvSpPr>
            <p:cNvPr id="119" name="Down Arrow 118"/>
            <p:cNvSpPr/>
            <p:nvPr/>
          </p:nvSpPr>
          <p:spPr>
            <a:xfrm>
              <a:off x="7615266" y="2249499"/>
              <a:ext cx="230132" cy="392820"/>
            </a:xfrm>
            <a:prstGeom prst="downArrow">
              <a:avLst>
                <a:gd name="adj1" fmla="val 50000"/>
                <a:gd name="adj2" fmla="val 93333"/>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GB" altLang="en-US" sz="2646">
                <a:solidFill>
                  <a:srgbClr val="595959"/>
                </a:solidFill>
              </a:endParaRPr>
            </a:p>
          </p:txBody>
        </p:sp>
      </p:grpSp>
      <p:grpSp>
        <p:nvGrpSpPr>
          <p:cNvPr id="118795" name="Group 119"/>
          <p:cNvGrpSpPr>
            <a:grpSpLocks/>
          </p:cNvGrpSpPr>
          <p:nvPr/>
        </p:nvGrpSpPr>
        <p:grpSpPr bwMode="auto">
          <a:xfrm>
            <a:off x="5610789" y="2389168"/>
            <a:ext cx="1865420" cy="635223"/>
            <a:chOff x="5090160" y="1432905"/>
            <a:chExt cx="1691640" cy="432000"/>
          </a:xfrm>
        </p:grpSpPr>
        <p:sp>
          <p:nvSpPr>
            <p:cNvPr id="121" name="Down Arrow 120"/>
            <p:cNvSpPr/>
            <p:nvPr/>
          </p:nvSpPr>
          <p:spPr>
            <a:xfrm rot="5400000" flipH="1" flipV="1">
              <a:off x="5719980" y="803085"/>
              <a:ext cx="432000" cy="1691640"/>
            </a:xfrm>
            <a:prstGeom prst="downArrow">
              <a:avLst>
                <a:gd name="adj1" fmla="val 50000"/>
                <a:gd name="adj2" fmla="val 93333"/>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GB" altLang="en-US" sz="2646">
                <a:solidFill>
                  <a:srgbClr val="FFFFFF"/>
                </a:solidFill>
              </a:endParaRPr>
            </a:p>
          </p:txBody>
        </p:sp>
        <p:sp>
          <p:nvSpPr>
            <p:cNvPr id="118811" name="TextBox 121"/>
            <p:cNvSpPr txBox="1">
              <a:spLocks noChangeArrowheads="1"/>
            </p:cNvSpPr>
            <p:nvPr/>
          </p:nvSpPr>
          <p:spPr bwMode="auto">
            <a:xfrm>
              <a:off x="5485858" y="1524541"/>
              <a:ext cx="517797" cy="170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102">
                  <a:solidFill>
                    <a:srgbClr val="FFFFFF"/>
                  </a:solidFill>
                  <a:cs typeface="Arial" pitchFamily="34" charset="0"/>
                </a:rPr>
                <a:t>RAAS</a:t>
              </a:r>
              <a:endParaRPr lang="en-GB" altLang="en-US" sz="1102">
                <a:solidFill>
                  <a:srgbClr val="FFFFFF"/>
                </a:solidFill>
                <a:cs typeface="Arial" pitchFamily="34" charset="0"/>
              </a:endParaRPr>
            </a:p>
          </p:txBody>
        </p:sp>
      </p:grpSp>
      <p:sp>
        <p:nvSpPr>
          <p:cNvPr id="123" name="Striped Right Arrow 122"/>
          <p:cNvSpPr/>
          <p:nvPr/>
        </p:nvSpPr>
        <p:spPr>
          <a:xfrm rot="10800000">
            <a:off x="6492751" y="4723565"/>
            <a:ext cx="929211" cy="1903918"/>
          </a:xfrm>
          <a:prstGeom prst="stripedRightArrow">
            <a:avLst/>
          </a:prstGeom>
          <a:solidFill>
            <a:srgbClr val="FF0000">
              <a:alpha val="8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GB" altLang="en-US" sz="2646">
              <a:solidFill>
                <a:srgbClr val="000000"/>
              </a:solidFill>
            </a:endParaRPr>
          </a:p>
        </p:txBody>
      </p:sp>
      <p:grpSp>
        <p:nvGrpSpPr>
          <p:cNvPr id="118797" name="Group 46"/>
          <p:cNvGrpSpPr>
            <a:grpSpLocks/>
          </p:cNvGrpSpPr>
          <p:nvPr/>
        </p:nvGrpSpPr>
        <p:grpSpPr bwMode="auto">
          <a:xfrm>
            <a:off x="7603953" y="4657068"/>
            <a:ext cx="2159692" cy="2059662"/>
            <a:chOff x="4345" y="2614"/>
            <a:chExt cx="1059" cy="1177"/>
          </a:xfrm>
        </p:grpSpPr>
        <p:sp>
          <p:nvSpPr>
            <p:cNvPr id="125" name="Rounded Rectangle 124"/>
            <p:cNvSpPr/>
            <p:nvPr/>
          </p:nvSpPr>
          <p:spPr>
            <a:xfrm>
              <a:off x="4345" y="2614"/>
              <a:ext cx="1048" cy="1177"/>
            </a:xfrm>
            <a:prstGeom prst="roundRect">
              <a:avLst>
                <a:gd name="adj" fmla="val 5980"/>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GB" altLang="en-US" sz="2646">
                <a:solidFill>
                  <a:srgbClr val="FFFFFF"/>
                </a:solidFill>
              </a:endParaRPr>
            </a:p>
          </p:txBody>
        </p:sp>
        <p:sp>
          <p:nvSpPr>
            <p:cNvPr id="118804" name="TextBox 125"/>
            <p:cNvSpPr txBox="1">
              <a:spLocks noChangeArrowheads="1"/>
            </p:cNvSpPr>
            <p:nvPr/>
          </p:nvSpPr>
          <p:spPr bwMode="auto">
            <a:xfrm>
              <a:off x="4472" y="2629"/>
              <a:ext cx="932" cy="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Aft>
                  <a:spcPts val="992"/>
                </a:spcAft>
              </a:pPr>
              <a:r>
                <a:rPr lang="en-GB" altLang="en-US" sz="1213" b="1" dirty="0" err="1">
                  <a:solidFill>
                    <a:srgbClr val="FFFFFF"/>
                  </a:solidFill>
                  <a:cs typeface="Arial" pitchFamily="34" charset="0"/>
                </a:rPr>
                <a:t>Vasocostrizione</a:t>
              </a:r>
              <a:endParaRPr lang="en-GB" altLang="en-US" sz="1213" b="1" dirty="0">
                <a:solidFill>
                  <a:srgbClr val="FFFFFF"/>
                </a:solidFill>
                <a:cs typeface="Arial" pitchFamily="34" charset="0"/>
              </a:endParaRPr>
            </a:p>
            <a:p>
              <a:pPr eaLnBrk="1" hangingPunct="1">
                <a:spcAft>
                  <a:spcPts val="992"/>
                </a:spcAft>
              </a:pPr>
              <a:r>
                <a:rPr lang="en-GB" altLang="en-US" sz="1213" dirty="0" err="1">
                  <a:solidFill>
                    <a:srgbClr val="FFFFFF"/>
                  </a:solidFill>
                  <a:cs typeface="Arial" pitchFamily="34" charset="0"/>
                </a:rPr>
                <a:t>Pressione</a:t>
              </a:r>
              <a:r>
                <a:rPr lang="en-GB" altLang="en-US" sz="1213" dirty="0">
                  <a:solidFill>
                    <a:srgbClr val="FFFFFF"/>
                  </a:solidFill>
                  <a:cs typeface="Arial" pitchFamily="34" charset="0"/>
                </a:rPr>
                <a:t> </a:t>
              </a:r>
              <a:r>
                <a:rPr lang="en-GB" altLang="en-US" sz="1213" dirty="0" err="1">
                  <a:solidFill>
                    <a:srgbClr val="FFFFFF"/>
                  </a:solidFill>
                  <a:cs typeface="Arial" pitchFamily="34" charset="0"/>
                </a:rPr>
                <a:t>sanguigna</a:t>
              </a:r>
              <a:endParaRPr lang="en-GB" altLang="en-US" sz="1213" dirty="0">
                <a:solidFill>
                  <a:srgbClr val="FFFFFF"/>
                </a:solidFill>
                <a:cs typeface="Arial" pitchFamily="34" charset="0"/>
              </a:endParaRPr>
            </a:p>
            <a:p>
              <a:pPr eaLnBrk="1" hangingPunct="1">
                <a:spcAft>
                  <a:spcPts val="992"/>
                </a:spcAft>
              </a:pPr>
              <a:r>
                <a:rPr lang="en-GB" altLang="en-US" sz="1213" dirty="0" err="1">
                  <a:solidFill>
                    <a:srgbClr val="FFFFFF"/>
                  </a:solidFill>
                  <a:cs typeface="Arial" pitchFamily="34" charset="0"/>
                </a:rPr>
                <a:t>Tono</a:t>
              </a:r>
              <a:r>
                <a:rPr lang="en-GB" altLang="en-US" sz="1213" dirty="0">
                  <a:solidFill>
                    <a:srgbClr val="FFFFFF"/>
                  </a:solidFill>
                  <a:cs typeface="Arial" pitchFamily="34" charset="0"/>
                </a:rPr>
                <a:t> Simpatico</a:t>
              </a:r>
            </a:p>
            <a:p>
              <a:pPr eaLnBrk="1" hangingPunct="1">
                <a:spcAft>
                  <a:spcPts val="992"/>
                </a:spcAft>
              </a:pPr>
              <a:r>
                <a:rPr lang="en-GB" altLang="en-US" sz="1213" dirty="0">
                  <a:solidFill>
                    <a:srgbClr val="FFFFFF"/>
                  </a:solidFill>
                  <a:cs typeface="Arial" pitchFamily="34" charset="0"/>
                </a:rPr>
                <a:t>Aldosterone</a:t>
              </a:r>
            </a:p>
            <a:p>
              <a:pPr eaLnBrk="1" hangingPunct="1">
                <a:spcAft>
                  <a:spcPts val="992"/>
                </a:spcAft>
              </a:pPr>
              <a:r>
                <a:rPr lang="en-GB" altLang="en-US" sz="1213" dirty="0" err="1">
                  <a:solidFill>
                    <a:srgbClr val="FFFFFF"/>
                  </a:solidFill>
                  <a:cs typeface="Arial" pitchFamily="34" charset="0"/>
                </a:rPr>
                <a:t>Fibrosi</a:t>
              </a:r>
              <a:r>
                <a:rPr lang="en-GB" altLang="en-US" sz="1213" dirty="0">
                  <a:solidFill>
                    <a:srgbClr val="FFFFFF"/>
                  </a:solidFill>
                  <a:cs typeface="Arial" pitchFamily="34" charset="0"/>
                </a:rPr>
                <a:t> </a:t>
              </a:r>
            </a:p>
            <a:p>
              <a:pPr eaLnBrk="1" hangingPunct="1">
                <a:spcAft>
                  <a:spcPts val="992"/>
                </a:spcAft>
              </a:pPr>
              <a:r>
                <a:rPr lang="en-GB" altLang="en-US" sz="1213" dirty="0" err="1">
                  <a:solidFill>
                    <a:srgbClr val="FFFFFF"/>
                  </a:solidFill>
                  <a:cs typeface="Arial" pitchFamily="34" charset="0"/>
                </a:rPr>
                <a:t>Ipertrofia</a:t>
              </a:r>
              <a:endParaRPr lang="en-GB" altLang="en-US" sz="1213" dirty="0">
                <a:solidFill>
                  <a:srgbClr val="FFFFFF"/>
                </a:solidFill>
                <a:cs typeface="Arial" pitchFamily="34" charset="0"/>
              </a:endParaRPr>
            </a:p>
          </p:txBody>
        </p:sp>
        <p:sp>
          <p:nvSpPr>
            <p:cNvPr id="118805" name="Down Arrow 126"/>
            <p:cNvSpPr>
              <a:spLocks noChangeArrowheads="1"/>
            </p:cNvSpPr>
            <p:nvPr/>
          </p:nvSpPr>
          <p:spPr bwMode="auto">
            <a:xfrm rot="10800000">
              <a:off x="4420" y="3022"/>
              <a:ext cx="67" cy="113"/>
            </a:xfrm>
            <a:prstGeom prst="downArrow">
              <a:avLst>
                <a:gd name="adj1" fmla="val 28769"/>
                <a:gd name="adj2" fmla="val 115811"/>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rot="1080000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endParaRPr lang="en-GB" altLang="en-US" sz="2646">
                <a:solidFill>
                  <a:srgbClr val="000000"/>
                </a:solidFill>
              </a:endParaRPr>
            </a:p>
          </p:txBody>
        </p:sp>
        <p:sp>
          <p:nvSpPr>
            <p:cNvPr id="118806" name="Down Arrow 127"/>
            <p:cNvSpPr>
              <a:spLocks noChangeArrowheads="1"/>
            </p:cNvSpPr>
            <p:nvPr/>
          </p:nvSpPr>
          <p:spPr bwMode="auto">
            <a:xfrm rot="10800000">
              <a:off x="4420" y="3196"/>
              <a:ext cx="67" cy="113"/>
            </a:xfrm>
            <a:prstGeom prst="downArrow">
              <a:avLst>
                <a:gd name="adj1" fmla="val 28769"/>
                <a:gd name="adj2" fmla="val 115811"/>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rot="1080000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endParaRPr lang="en-GB" altLang="en-US" sz="2646">
                <a:solidFill>
                  <a:srgbClr val="000000"/>
                </a:solidFill>
              </a:endParaRPr>
            </a:p>
          </p:txBody>
        </p:sp>
        <p:sp>
          <p:nvSpPr>
            <p:cNvPr id="118807" name="Down Arrow 128"/>
            <p:cNvSpPr>
              <a:spLocks noChangeArrowheads="1"/>
            </p:cNvSpPr>
            <p:nvPr/>
          </p:nvSpPr>
          <p:spPr bwMode="auto">
            <a:xfrm rot="10800000">
              <a:off x="4420" y="3376"/>
              <a:ext cx="67" cy="113"/>
            </a:xfrm>
            <a:prstGeom prst="downArrow">
              <a:avLst>
                <a:gd name="adj1" fmla="val 28769"/>
                <a:gd name="adj2" fmla="val 115811"/>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rot="1080000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endParaRPr lang="en-GB" altLang="en-US" sz="2646">
                <a:solidFill>
                  <a:srgbClr val="000000"/>
                </a:solidFill>
              </a:endParaRPr>
            </a:p>
          </p:txBody>
        </p:sp>
        <p:sp>
          <p:nvSpPr>
            <p:cNvPr id="118808" name="Down Arrow 129"/>
            <p:cNvSpPr>
              <a:spLocks noChangeArrowheads="1"/>
            </p:cNvSpPr>
            <p:nvPr/>
          </p:nvSpPr>
          <p:spPr bwMode="auto">
            <a:xfrm rot="10800000">
              <a:off x="4420" y="3556"/>
              <a:ext cx="67" cy="113"/>
            </a:xfrm>
            <a:prstGeom prst="downArrow">
              <a:avLst>
                <a:gd name="adj1" fmla="val 28769"/>
                <a:gd name="adj2" fmla="val 115811"/>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rot="1080000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endParaRPr lang="en-GB" altLang="en-US" sz="2646">
                <a:solidFill>
                  <a:srgbClr val="000000"/>
                </a:solidFill>
              </a:endParaRPr>
            </a:p>
          </p:txBody>
        </p:sp>
        <p:sp>
          <p:nvSpPr>
            <p:cNvPr id="118809" name="Down Arrow 130"/>
            <p:cNvSpPr>
              <a:spLocks noChangeArrowheads="1"/>
            </p:cNvSpPr>
            <p:nvPr/>
          </p:nvSpPr>
          <p:spPr bwMode="auto">
            <a:xfrm rot="10800000">
              <a:off x="4424" y="2828"/>
              <a:ext cx="67" cy="113"/>
            </a:xfrm>
            <a:prstGeom prst="downArrow">
              <a:avLst>
                <a:gd name="adj1" fmla="val 28769"/>
                <a:gd name="adj2" fmla="val 115811"/>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rot="1080000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endParaRPr lang="en-GB" altLang="en-US" sz="2646">
                <a:solidFill>
                  <a:srgbClr val="000000"/>
                </a:solidFill>
              </a:endParaRPr>
            </a:p>
          </p:txBody>
        </p:sp>
      </p:grpSp>
      <p:sp>
        <p:nvSpPr>
          <p:cNvPr id="118798" name="TextBox 37"/>
          <p:cNvSpPr txBox="1">
            <a:spLocks noChangeArrowheads="1"/>
          </p:cNvSpPr>
          <p:nvPr/>
        </p:nvSpPr>
        <p:spPr bwMode="auto">
          <a:xfrm>
            <a:off x="4298344" y="5175048"/>
            <a:ext cx="1461188" cy="1196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543" dirty="0" err="1">
                <a:solidFill>
                  <a:srgbClr val="000000"/>
                </a:solidFill>
                <a:cs typeface="Arial" pitchFamily="34" charset="0"/>
              </a:rPr>
              <a:t>Sintomi</a:t>
            </a:r>
            <a:r>
              <a:rPr lang="en-US" altLang="en-US" sz="1543" dirty="0">
                <a:solidFill>
                  <a:srgbClr val="000000"/>
                </a:solidFill>
                <a:cs typeface="Arial" pitchFamily="34" charset="0"/>
              </a:rPr>
              <a:t>/</a:t>
            </a:r>
          </a:p>
          <a:p>
            <a:pPr algn="ctr" eaLnBrk="1" fontAlgn="base" hangingPunct="1">
              <a:spcBef>
                <a:spcPct val="0"/>
              </a:spcBef>
              <a:spcAft>
                <a:spcPct val="0"/>
              </a:spcAft>
            </a:pPr>
            <a:r>
              <a:rPr lang="it-IT" altLang="en-US" sz="1543" dirty="0">
                <a:solidFill>
                  <a:srgbClr val="000000"/>
                </a:solidFill>
                <a:cs typeface="Arial" pitchFamily="34" charset="0"/>
              </a:rPr>
              <a:t>Progressione</a:t>
            </a:r>
          </a:p>
          <a:p>
            <a:pPr algn="ctr" eaLnBrk="1" fontAlgn="base" hangingPunct="1">
              <a:spcBef>
                <a:spcPct val="0"/>
              </a:spcBef>
              <a:spcAft>
                <a:spcPct val="0"/>
              </a:spcAft>
            </a:pPr>
            <a:r>
              <a:rPr lang="it-IT" altLang="en-US" sz="1543" dirty="0">
                <a:solidFill>
                  <a:srgbClr val="000000"/>
                </a:solidFill>
                <a:cs typeface="Arial" pitchFamily="34" charset="0"/>
              </a:rPr>
              <a:t>dello scompenso cardiaco</a:t>
            </a:r>
            <a:endParaRPr lang="en-GB" altLang="en-US" sz="1543" dirty="0">
              <a:solidFill>
                <a:srgbClr val="000000"/>
              </a:solidFill>
              <a:cs typeface="Arial" pitchFamily="34" charset="0"/>
            </a:endParaRPr>
          </a:p>
        </p:txBody>
      </p:sp>
      <p:sp>
        <p:nvSpPr>
          <p:cNvPr id="133" name="Down Arrow 132"/>
          <p:cNvSpPr>
            <a:spLocks/>
          </p:cNvSpPr>
          <p:nvPr/>
        </p:nvSpPr>
        <p:spPr>
          <a:xfrm rot="10800000">
            <a:off x="5873276" y="4996554"/>
            <a:ext cx="356985" cy="1352692"/>
          </a:xfrm>
          <a:prstGeom prst="downArrow">
            <a:avLst>
              <a:gd name="adj1" fmla="val 50000"/>
              <a:gd name="adj2" fmla="val 7944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GB" altLang="en-US" sz="2646">
              <a:solidFill>
                <a:srgbClr val="000000"/>
              </a:solidFill>
            </a:endParaRPr>
          </a:p>
        </p:txBody>
      </p:sp>
      <p:sp>
        <p:nvSpPr>
          <p:cNvPr id="118800" name="TextBox 47"/>
          <p:cNvSpPr txBox="1">
            <a:spLocks noChangeArrowheads="1"/>
          </p:cNvSpPr>
          <p:nvPr/>
        </p:nvSpPr>
        <p:spPr bwMode="auto">
          <a:xfrm>
            <a:off x="2776815" y="4259836"/>
            <a:ext cx="1188146" cy="234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992" dirty="0" err="1">
                <a:solidFill>
                  <a:srgbClr val="000000"/>
                </a:solidFill>
                <a:cs typeface="Arial" pitchFamily="34" charset="0"/>
              </a:rPr>
              <a:t>Frammenti</a:t>
            </a:r>
            <a:r>
              <a:rPr lang="en-US" altLang="en-US" sz="992" dirty="0">
                <a:solidFill>
                  <a:srgbClr val="000000"/>
                </a:solidFill>
                <a:cs typeface="Arial" pitchFamily="34" charset="0"/>
              </a:rPr>
              <a:t> </a:t>
            </a:r>
            <a:r>
              <a:rPr lang="en-US" altLang="en-US" sz="992" dirty="0" err="1">
                <a:solidFill>
                  <a:srgbClr val="000000"/>
                </a:solidFill>
                <a:cs typeface="Arial" pitchFamily="34" charset="0"/>
              </a:rPr>
              <a:t>inattivi</a:t>
            </a:r>
            <a:endParaRPr lang="en-GB" altLang="en-US" sz="992" dirty="0">
              <a:solidFill>
                <a:srgbClr val="000000"/>
              </a:solidFill>
              <a:cs typeface="Arial" pitchFamily="34" charset="0"/>
            </a:endParaRPr>
          </a:p>
        </p:txBody>
      </p:sp>
      <p:sp>
        <p:nvSpPr>
          <p:cNvPr id="118801" name="TextBox 45"/>
          <p:cNvSpPr txBox="1">
            <a:spLocks noChangeArrowheads="1"/>
          </p:cNvSpPr>
          <p:nvPr/>
        </p:nvSpPr>
        <p:spPr bwMode="auto">
          <a:xfrm rot="1680000">
            <a:off x="1907948" y="3826766"/>
            <a:ext cx="1125202" cy="3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543" dirty="0" err="1">
                <a:solidFill>
                  <a:srgbClr val="000000"/>
                </a:solidFill>
                <a:cs typeface="Arial" pitchFamily="34" charset="0"/>
              </a:rPr>
              <a:t>Neprilisina</a:t>
            </a:r>
            <a:r>
              <a:rPr lang="en-US" altLang="en-US" sz="1543" dirty="0">
                <a:solidFill>
                  <a:srgbClr val="000000"/>
                </a:solidFill>
                <a:cs typeface="Arial" pitchFamily="34" charset="0"/>
              </a:rPr>
              <a:t> </a:t>
            </a:r>
            <a:endParaRPr lang="en-GB" altLang="en-US" sz="1543" dirty="0">
              <a:solidFill>
                <a:srgbClr val="000000"/>
              </a:solidFill>
              <a:cs typeface="Arial" pitchFamily="34" charset="0"/>
            </a:endParaRPr>
          </a:p>
        </p:txBody>
      </p:sp>
      <p:cxnSp>
        <p:nvCxnSpPr>
          <p:cNvPr id="47" name="Straight Arrow Connector 46"/>
          <p:cNvCxnSpPr/>
          <p:nvPr/>
        </p:nvCxnSpPr>
        <p:spPr>
          <a:xfrm>
            <a:off x="1772346" y="3783163"/>
            <a:ext cx="1052803" cy="580456"/>
          </a:xfrm>
          <a:prstGeom prst="straightConnector1">
            <a:avLst/>
          </a:prstGeom>
          <a:ln w="28575">
            <a:solidFill>
              <a:schemeClr val="tx1"/>
            </a:solidFill>
            <a:miter lim="800000"/>
            <a:tailEnd type="triangle"/>
          </a:ln>
          <a:effectLst/>
        </p:spPr>
        <p:style>
          <a:lnRef idx="1">
            <a:schemeClr val="accent1"/>
          </a:lnRef>
          <a:fillRef idx="0">
            <a:schemeClr val="accent1"/>
          </a:fillRef>
          <a:effectRef idx="0">
            <a:schemeClr val="accent1"/>
          </a:effectRef>
          <a:fontRef idx="minor">
            <a:schemeClr val="tx1"/>
          </a:fontRef>
        </p:style>
      </p:cxnSp>
      <p:sp>
        <p:nvSpPr>
          <p:cNvPr id="46" name="Down Arrow 45"/>
          <p:cNvSpPr/>
          <p:nvPr/>
        </p:nvSpPr>
        <p:spPr bwMode="auto">
          <a:xfrm rot="10800000">
            <a:off x="649460" y="6329754"/>
            <a:ext cx="117246" cy="202991"/>
          </a:xfrm>
          <a:prstGeom prst="downArrow">
            <a:avLst>
              <a:gd name="adj1" fmla="val 28765"/>
              <a:gd name="adj2" fmla="val 86694"/>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GB" altLang="en-US" sz="2646">
              <a:solidFill>
                <a:srgbClr val="000000"/>
              </a:solidFill>
            </a:endParaRPr>
          </a:p>
        </p:txBody>
      </p:sp>
    </p:spTree>
    <p:extLst>
      <p:ext uri="{BB962C8B-B14F-4D97-AF65-F5344CB8AC3E}">
        <p14:creationId xmlns:p14="http://schemas.microsoft.com/office/powerpoint/2010/main" val="390077059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a:xfrm>
            <a:off x="529" y="769721"/>
            <a:ext cx="10079567" cy="549476"/>
          </a:xfrm>
          <a:prstGeom prst="rect">
            <a:avLst/>
          </a:prstGeom>
        </p:spPr>
        <p:txBody>
          <a:bodyPr/>
          <a:lstStyle/>
          <a:p>
            <a:pPr algn="ctr"/>
            <a:r>
              <a:rPr lang="de-CH" sz="1764" b="1" dirty="0">
                <a:solidFill>
                  <a:srgbClr val="C00000"/>
                </a:solidFill>
                <a:latin typeface="Arial" panose="020B0604020202020204" pitchFamily="34" charset="0"/>
                <a:cs typeface="Arial" panose="020B0604020202020204" pitchFamily="34" charset="0"/>
              </a:rPr>
              <a:t>LCZ696: </a:t>
            </a:r>
            <a:r>
              <a:rPr lang="de-CH" sz="1764" b="1" dirty="0" err="1">
                <a:solidFill>
                  <a:srgbClr val="C00000"/>
                </a:solidFill>
                <a:latin typeface="Arial" panose="020B0604020202020204" pitchFamily="34" charset="0"/>
                <a:cs typeface="Arial" panose="020B0604020202020204" pitchFamily="34" charset="0"/>
              </a:rPr>
              <a:t>sacubitril-valsartan</a:t>
            </a:r>
            <a:r>
              <a:rPr lang="de-CH" sz="1764" b="1" dirty="0">
                <a:solidFill>
                  <a:srgbClr val="C00000"/>
                </a:solidFill>
                <a:latin typeface="Arial" panose="020B0604020202020204" pitchFamily="34" charset="0"/>
                <a:cs typeface="Arial" panose="020B0604020202020204" pitchFamily="34" charset="0"/>
              </a:rPr>
              <a:t> </a:t>
            </a:r>
            <a:r>
              <a:rPr lang="de-CH" sz="1764" b="1" dirty="0" err="1">
                <a:solidFill>
                  <a:srgbClr val="C00000"/>
                </a:solidFill>
                <a:latin typeface="Arial" panose="020B0604020202020204" pitchFamily="34" charset="0"/>
                <a:cs typeface="Arial" panose="020B0604020202020204" pitchFamily="34" charset="0"/>
              </a:rPr>
              <a:t>sodico</a:t>
            </a:r>
            <a:br>
              <a:rPr lang="de-CH" sz="1764" b="1" dirty="0">
                <a:solidFill>
                  <a:srgbClr val="C00000"/>
                </a:solidFill>
                <a:latin typeface="Arial" panose="020B0604020202020204" pitchFamily="34" charset="0"/>
                <a:cs typeface="Arial" panose="020B0604020202020204" pitchFamily="34" charset="0"/>
              </a:rPr>
            </a:br>
            <a:r>
              <a:rPr lang="de-CH" sz="2205" i="1" dirty="0">
                <a:solidFill>
                  <a:schemeClr val="tx1"/>
                </a:solidFill>
                <a:latin typeface="Calibri" panose="020F0502020204030204" pitchFamily="34" charset="0"/>
                <a:cs typeface="Calibri" panose="020F0502020204030204" pitchFamily="34" charset="0"/>
              </a:rPr>
              <a:t> </a:t>
            </a:r>
            <a:r>
              <a:rPr lang="de-CH" sz="2205" i="1" dirty="0" err="1">
                <a:solidFill>
                  <a:schemeClr val="tx1"/>
                </a:solidFill>
                <a:latin typeface="Calibri" panose="020F0502020204030204" pitchFamily="34" charset="0"/>
                <a:cs typeface="Calibri" panose="020F0502020204030204" pitchFamily="34" charset="0"/>
              </a:rPr>
              <a:t>Inibitore</a:t>
            </a:r>
            <a:r>
              <a:rPr lang="de-CH" sz="2205" i="1" dirty="0">
                <a:solidFill>
                  <a:schemeClr val="tx1"/>
                </a:solidFill>
                <a:latin typeface="Calibri" panose="020F0502020204030204" pitchFamily="34" charset="0"/>
                <a:cs typeface="Calibri" panose="020F0502020204030204" pitchFamily="34" charset="0"/>
              </a:rPr>
              <a:t> del </a:t>
            </a:r>
            <a:r>
              <a:rPr lang="de-CH" sz="2205" i="1" dirty="0" err="1">
                <a:solidFill>
                  <a:schemeClr val="tx1"/>
                </a:solidFill>
                <a:latin typeface="Calibri" panose="020F0502020204030204" pitchFamily="34" charset="0"/>
                <a:cs typeface="Calibri" panose="020F0502020204030204" pitchFamily="34" charset="0"/>
              </a:rPr>
              <a:t>recettore</a:t>
            </a:r>
            <a:r>
              <a:rPr lang="de-CH" sz="2205" i="1" dirty="0">
                <a:solidFill>
                  <a:schemeClr val="tx1"/>
                </a:solidFill>
                <a:latin typeface="Calibri" panose="020F0502020204030204" pitchFamily="34" charset="0"/>
                <a:cs typeface="Calibri" panose="020F0502020204030204" pitchFamily="34" charset="0"/>
              </a:rPr>
              <a:t> </a:t>
            </a:r>
            <a:r>
              <a:rPr lang="de-CH" sz="2205" i="1" dirty="0" err="1">
                <a:solidFill>
                  <a:schemeClr val="tx1"/>
                </a:solidFill>
                <a:latin typeface="Calibri" panose="020F0502020204030204" pitchFamily="34" charset="0"/>
                <a:cs typeface="Calibri" panose="020F0502020204030204" pitchFamily="34" charset="0"/>
              </a:rPr>
              <a:t>dell’angiotensina</a:t>
            </a:r>
            <a:r>
              <a:rPr lang="de-CH" sz="2205" i="1" dirty="0">
                <a:solidFill>
                  <a:schemeClr val="tx1"/>
                </a:solidFill>
                <a:latin typeface="Calibri" panose="020F0502020204030204" pitchFamily="34" charset="0"/>
                <a:cs typeface="Calibri" panose="020F0502020204030204" pitchFamily="34" charset="0"/>
              </a:rPr>
              <a:t>  II e della </a:t>
            </a:r>
            <a:r>
              <a:rPr lang="de-CH" sz="2205" i="1" dirty="0" err="1">
                <a:solidFill>
                  <a:schemeClr val="tx1"/>
                </a:solidFill>
                <a:latin typeface="Calibri" panose="020F0502020204030204" pitchFamily="34" charset="0"/>
                <a:cs typeface="Calibri" panose="020F0502020204030204" pitchFamily="34" charset="0"/>
              </a:rPr>
              <a:t>neprilisina</a:t>
            </a:r>
            <a:r>
              <a:rPr lang="de-CH" sz="2205" i="1" dirty="0">
                <a:solidFill>
                  <a:schemeClr val="tx1"/>
                </a:solidFill>
                <a:latin typeface="Calibri" panose="020F0502020204030204" pitchFamily="34" charset="0"/>
                <a:cs typeface="Calibri" panose="020F0502020204030204" pitchFamily="34" charset="0"/>
              </a:rPr>
              <a:t> (</a:t>
            </a:r>
            <a:r>
              <a:rPr lang="de-CH" sz="2205" i="1" dirty="0" err="1">
                <a:solidFill>
                  <a:schemeClr val="tx1"/>
                </a:solidFill>
                <a:latin typeface="Calibri" panose="020F0502020204030204" pitchFamily="34" charset="0"/>
                <a:cs typeface="Calibri" panose="020F0502020204030204" pitchFamily="34" charset="0"/>
              </a:rPr>
              <a:t>ARNi</a:t>
            </a:r>
            <a:r>
              <a:rPr lang="de-CH" sz="2205" i="1" dirty="0">
                <a:solidFill>
                  <a:schemeClr val="tx1"/>
                </a:solidFill>
                <a:latin typeface="Calibri" panose="020F0502020204030204" pitchFamily="34" charset="0"/>
                <a:cs typeface="Calibri" panose="020F0502020204030204" pitchFamily="34" charset="0"/>
              </a:rPr>
              <a:t> </a:t>
            </a:r>
            <a:r>
              <a:rPr lang="de-CH" sz="2205" i="1" dirty="0" err="1">
                <a:solidFill>
                  <a:schemeClr val="tx1"/>
                </a:solidFill>
                <a:latin typeface="Calibri" panose="020F0502020204030204" pitchFamily="34" charset="0"/>
                <a:cs typeface="Calibri" panose="020F0502020204030204" pitchFamily="34" charset="0"/>
              </a:rPr>
              <a:t>first</a:t>
            </a:r>
            <a:r>
              <a:rPr lang="de-CH" sz="2205" i="1" dirty="0">
                <a:solidFill>
                  <a:schemeClr val="tx1"/>
                </a:solidFill>
                <a:latin typeface="Calibri" panose="020F0502020204030204" pitchFamily="34" charset="0"/>
                <a:cs typeface="Calibri" panose="020F0502020204030204" pitchFamily="34" charset="0"/>
              </a:rPr>
              <a:t> in </a:t>
            </a:r>
            <a:r>
              <a:rPr lang="de-CH" sz="2205" i="1" dirty="0" err="1">
                <a:solidFill>
                  <a:schemeClr val="tx1"/>
                </a:solidFill>
                <a:latin typeface="Calibri" panose="020F0502020204030204" pitchFamily="34" charset="0"/>
                <a:cs typeface="Calibri" panose="020F0502020204030204" pitchFamily="34" charset="0"/>
              </a:rPr>
              <a:t>class</a:t>
            </a:r>
            <a:r>
              <a:rPr lang="de-CH" sz="2205" i="1" dirty="0">
                <a:solidFill>
                  <a:schemeClr val="tx1"/>
                </a:solidFill>
                <a:latin typeface="Calibri" panose="020F0502020204030204" pitchFamily="34" charset="0"/>
                <a:cs typeface="Calibri" panose="020F0502020204030204" pitchFamily="34" charset="0"/>
              </a:rPr>
              <a:t>)</a:t>
            </a:r>
            <a:endParaRPr lang="en-US" sz="2205" dirty="0">
              <a:solidFill>
                <a:schemeClr val="tx1"/>
              </a:solidFill>
              <a:latin typeface="Calibri" panose="020F0502020204030204" pitchFamily="34" charset="0"/>
              <a:cs typeface="Calibri" panose="020F0502020204030204" pitchFamily="34" charset="0"/>
            </a:endParaRPr>
          </a:p>
        </p:txBody>
      </p:sp>
      <p:sp>
        <p:nvSpPr>
          <p:cNvPr id="86" name="TextBox 2"/>
          <p:cNvSpPr txBox="1">
            <a:spLocks noChangeArrowheads="1"/>
          </p:cNvSpPr>
          <p:nvPr/>
        </p:nvSpPr>
        <p:spPr bwMode="auto">
          <a:xfrm>
            <a:off x="755946" y="6623466"/>
            <a:ext cx="2912977" cy="42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rgbClr val="7F7F7F"/>
                </a:solidFill>
                <a:latin typeface="Arial" charset="0"/>
                <a:cs typeface="Arial" charset="0"/>
              </a:defRPr>
            </a:lvl1pPr>
            <a:lvl2pPr marL="742950" indent="-285750" eaLnBrk="0" hangingPunct="0">
              <a:defRPr sz="900">
                <a:solidFill>
                  <a:srgbClr val="7F7F7F"/>
                </a:solidFill>
                <a:latin typeface="Arial" charset="0"/>
                <a:cs typeface="Arial" charset="0"/>
              </a:defRPr>
            </a:lvl2pPr>
            <a:lvl3pPr marL="1143000" indent="-228600" eaLnBrk="0" hangingPunct="0">
              <a:defRPr sz="900">
                <a:solidFill>
                  <a:srgbClr val="7F7F7F"/>
                </a:solidFill>
                <a:latin typeface="Arial" charset="0"/>
                <a:cs typeface="Arial" charset="0"/>
              </a:defRPr>
            </a:lvl3pPr>
            <a:lvl4pPr marL="1600200" indent="-228600" eaLnBrk="0" hangingPunct="0">
              <a:defRPr sz="900">
                <a:solidFill>
                  <a:srgbClr val="7F7F7F"/>
                </a:solidFill>
                <a:latin typeface="Arial" charset="0"/>
                <a:cs typeface="Arial" charset="0"/>
              </a:defRPr>
            </a:lvl4pPr>
            <a:lvl5pPr marL="2057400" indent="-228600" eaLnBrk="0" hangingPunct="0">
              <a:defRPr sz="900">
                <a:solidFill>
                  <a:srgbClr val="7F7F7F"/>
                </a:solidFill>
                <a:latin typeface="Arial" charset="0"/>
                <a:cs typeface="Arial" charset="0"/>
              </a:defRPr>
            </a:lvl5pPr>
            <a:lvl6pPr marL="2514600" indent="-228600" eaLnBrk="0" fontAlgn="base" hangingPunct="0">
              <a:spcBef>
                <a:spcPct val="0"/>
              </a:spcBef>
              <a:spcAft>
                <a:spcPct val="0"/>
              </a:spcAft>
              <a:defRPr sz="900">
                <a:solidFill>
                  <a:srgbClr val="7F7F7F"/>
                </a:solidFill>
                <a:latin typeface="Arial" charset="0"/>
                <a:cs typeface="Arial" charset="0"/>
              </a:defRPr>
            </a:lvl6pPr>
            <a:lvl7pPr marL="2971800" indent="-228600" eaLnBrk="0" fontAlgn="base" hangingPunct="0">
              <a:spcBef>
                <a:spcPct val="0"/>
              </a:spcBef>
              <a:spcAft>
                <a:spcPct val="0"/>
              </a:spcAft>
              <a:defRPr sz="900">
                <a:solidFill>
                  <a:srgbClr val="7F7F7F"/>
                </a:solidFill>
                <a:latin typeface="Arial" charset="0"/>
                <a:cs typeface="Arial" charset="0"/>
              </a:defRPr>
            </a:lvl7pPr>
            <a:lvl8pPr marL="3429000" indent="-228600" eaLnBrk="0" fontAlgn="base" hangingPunct="0">
              <a:spcBef>
                <a:spcPct val="0"/>
              </a:spcBef>
              <a:spcAft>
                <a:spcPct val="0"/>
              </a:spcAft>
              <a:defRPr sz="900">
                <a:solidFill>
                  <a:srgbClr val="7F7F7F"/>
                </a:solidFill>
                <a:latin typeface="Arial" charset="0"/>
                <a:cs typeface="Arial" charset="0"/>
              </a:defRPr>
            </a:lvl8pPr>
            <a:lvl9pPr marL="3886200" indent="-228600" eaLnBrk="0" fontAlgn="base" hangingPunct="0">
              <a:spcBef>
                <a:spcPct val="0"/>
              </a:spcBef>
              <a:spcAft>
                <a:spcPct val="0"/>
              </a:spcAft>
              <a:defRPr sz="900">
                <a:solidFill>
                  <a:srgbClr val="7F7F7F"/>
                </a:solidFill>
                <a:latin typeface="Arial" charset="0"/>
                <a:cs typeface="Arial" charset="0"/>
              </a:defRPr>
            </a:lvl9pPr>
          </a:lstStyle>
          <a:p>
            <a:pPr algn="ctr" eaLnBrk="1" fontAlgn="base" hangingPunct="1">
              <a:spcBef>
                <a:spcPct val="0"/>
              </a:spcBef>
              <a:spcAft>
                <a:spcPct val="0"/>
              </a:spcAft>
              <a:defRPr/>
            </a:pPr>
            <a:r>
              <a:rPr lang="de-CH" sz="1157" i="1" dirty="0">
                <a:solidFill>
                  <a:srgbClr val="000000"/>
                </a:solidFill>
                <a:latin typeface="Calibri" panose="020F0502020204030204" pitchFamily="34" charset="0"/>
                <a:cs typeface="Calibri" panose="020F0502020204030204" pitchFamily="34" charset="0"/>
              </a:rPr>
              <a:t>Gu et al. J. Clin. Pharmacol. 2010;50:401-414</a:t>
            </a:r>
          </a:p>
          <a:p>
            <a:pPr algn="ctr" eaLnBrk="1" fontAlgn="base" hangingPunct="1">
              <a:spcBef>
                <a:spcPct val="0"/>
              </a:spcBef>
              <a:spcAft>
                <a:spcPct val="0"/>
              </a:spcAft>
              <a:defRPr/>
            </a:pPr>
            <a:r>
              <a:rPr lang="de-CH" sz="1157" i="1" dirty="0">
                <a:solidFill>
                  <a:srgbClr val="000000"/>
                </a:solidFill>
                <a:latin typeface="Calibri" panose="020F0502020204030204" pitchFamily="34" charset="0"/>
                <a:cs typeface="Calibri" panose="020F0502020204030204" pitchFamily="34" charset="0"/>
              </a:rPr>
              <a:t>Feng et al. Tetrahedron Let. 2012;53:275-276</a:t>
            </a:r>
            <a:endParaRPr lang="en-US" sz="1157" i="1" dirty="0">
              <a:solidFill>
                <a:srgbClr val="000000"/>
              </a:solidFill>
              <a:latin typeface="Calibri" panose="020F0502020204030204" pitchFamily="34" charset="0"/>
              <a:cs typeface="Calibri" panose="020F0502020204030204" pitchFamily="34" charset="0"/>
            </a:endParaRPr>
          </a:p>
        </p:txBody>
      </p:sp>
      <p:sp>
        <p:nvSpPr>
          <p:cNvPr id="47" name="Text Box 8"/>
          <p:cNvSpPr txBox="1">
            <a:spLocks noChangeArrowheads="1"/>
          </p:cNvSpPr>
          <p:nvPr/>
        </p:nvSpPr>
        <p:spPr bwMode="auto">
          <a:xfrm>
            <a:off x="368013" y="1457688"/>
            <a:ext cx="3319608" cy="334002"/>
          </a:xfrm>
          <a:prstGeom prst="rect">
            <a:avLst/>
          </a:prstGeom>
          <a:solidFill>
            <a:srgbClr val="0070C0"/>
          </a:solidFill>
          <a:ln w="9525" algn="ctr">
            <a:solidFill>
              <a:schemeClr val="bg1">
                <a:lumMod val="75000"/>
              </a:schemeClr>
            </a:solidFill>
            <a:miter lim="800000"/>
            <a:headEnd/>
            <a:tailEnd type="none" w="lg" len="med"/>
          </a:ln>
          <a:effectLst/>
        </p:spPr>
        <p:txBody>
          <a:bodyPr>
            <a:spAutoFit/>
          </a:bodyPr>
          <a:lstStyle/>
          <a:p>
            <a:pPr algn="ctr" fontAlgn="base">
              <a:lnSpc>
                <a:spcPct val="95000"/>
              </a:lnSpc>
              <a:spcBef>
                <a:spcPct val="75000"/>
              </a:spcBef>
              <a:spcAft>
                <a:spcPct val="0"/>
              </a:spcAft>
              <a:buClr>
                <a:srgbClr val="FCAF17"/>
              </a:buClr>
              <a:buSzPct val="110000"/>
              <a:buFont typeface="Wingdings" pitchFamily="2" charset="2"/>
              <a:buNone/>
              <a:defRPr/>
            </a:pPr>
            <a:r>
              <a:rPr lang="en-US" sz="1653" b="1" dirty="0">
                <a:solidFill>
                  <a:srgbClr val="FFFFFF"/>
                </a:solidFill>
                <a:latin typeface="Calibri" panose="020F0502020204030204" pitchFamily="34" charset="0"/>
                <a:cs typeface="Calibri" panose="020F0502020204030204" pitchFamily="34" charset="0"/>
              </a:rPr>
              <a:t>LCZ696</a:t>
            </a:r>
          </a:p>
        </p:txBody>
      </p:sp>
      <p:graphicFrame>
        <p:nvGraphicFramePr>
          <p:cNvPr id="52229" name="Object 9"/>
          <p:cNvGraphicFramePr>
            <a:graphicFrameLocks noChangeAspect="1"/>
          </p:cNvGraphicFramePr>
          <p:nvPr/>
        </p:nvGraphicFramePr>
        <p:xfrm>
          <a:off x="368013" y="2196156"/>
          <a:ext cx="3319608" cy="3001120"/>
        </p:xfrm>
        <a:graphic>
          <a:graphicData uri="http://schemas.openxmlformats.org/presentationml/2006/ole">
            <mc:AlternateContent xmlns:mc="http://schemas.openxmlformats.org/markup-compatibility/2006">
              <mc:Choice xmlns:v="urn:schemas-microsoft-com:vml" Requires="v">
                <p:oleObj spid="_x0000_s6154" name="Photo Editor Photo" r:id="rId4" imgW="4563112" imgH="2647619" progId="">
                  <p:embed/>
                </p:oleObj>
              </mc:Choice>
              <mc:Fallback>
                <p:oleObj name="Photo Editor Photo" r:id="rId4" imgW="4563112" imgH="2647619" progId="">
                  <p:embed/>
                  <p:pic>
                    <p:nvPicPr>
                      <p:cNvPr id="52229"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013" y="2196156"/>
                        <a:ext cx="3319608" cy="30011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1" name="Line 56"/>
          <p:cNvSpPr>
            <a:spLocks noChangeShapeType="1"/>
          </p:cNvSpPr>
          <p:nvPr/>
        </p:nvSpPr>
        <p:spPr bwMode="auto">
          <a:xfrm>
            <a:off x="6952981" y="3207612"/>
            <a:ext cx="790966" cy="12249"/>
          </a:xfrm>
          <a:prstGeom prst="line">
            <a:avLst/>
          </a:prstGeom>
          <a:noFill/>
          <a:ln w="44450">
            <a:solidFill>
              <a:srgbClr val="FF0000"/>
            </a:solidFill>
            <a:round/>
            <a:headEnd/>
            <a:tailEnd type="triangle" w="med" len="med"/>
          </a:ln>
          <a:extLst>
            <a:ext uri="{909E8E84-426E-40DD-AFC4-6F175D3DCCD1}">
              <a14:hiddenFill xmlns:a14="http://schemas.microsoft.com/office/drawing/2010/main">
                <a:noFill/>
              </a14:hiddenFill>
            </a:ext>
          </a:extLst>
        </p:spPr>
        <p:txBody>
          <a:bodyPr lIns="99208" tIns="51588" rIns="99208" bIns="51588">
            <a:spAutoFit/>
          </a:bodyPr>
          <a:lstStyle/>
          <a:p>
            <a:pPr fontAlgn="base">
              <a:spcBef>
                <a:spcPct val="0"/>
              </a:spcBef>
              <a:spcAft>
                <a:spcPct val="0"/>
              </a:spcAft>
            </a:pPr>
            <a:endParaRPr lang="en-US" sz="2646">
              <a:solidFill>
                <a:prstClr val="black"/>
              </a:solidFill>
              <a:latin typeface="Calibri" panose="020F0502020204030204" pitchFamily="34" charset="0"/>
              <a:cs typeface="Calibri" panose="020F0502020204030204" pitchFamily="34" charset="0"/>
            </a:endParaRPr>
          </a:p>
        </p:txBody>
      </p:sp>
      <p:sp>
        <p:nvSpPr>
          <p:cNvPr id="52232" name="Text Box 210"/>
          <p:cNvSpPr txBox="1">
            <a:spLocks noChangeArrowheads="1"/>
          </p:cNvSpPr>
          <p:nvPr/>
        </p:nvSpPr>
        <p:spPr bwMode="auto">
          <a:xfrm>
            <a:off x="4877570" y="1468187"/>
            <a:ext cx="4920788" cy="334002"/>
          </a:xfrm>
          <a:prstGeom prst="rect">
            <a:avLst/>
          </a:prstGeom>
          <a:solidFill>
            <a:schemeClr val="accent2"/>
          </a:solidFill>
          <a:ln w="9525" algn="ctr">
            <a:solidFill>
              <a:srgbClr val="FF0000"/>
            </a:solidFill>
            <a:miter lim="800000"/>
            <a:headEnd/>
            <a:tailEnd type="none" w="lg" len="med"/>
          </a:ln>
        </p:spPr>
        <p:txBody>
          <a:bodyPr>
            <a:spAutoFit/>
          </a:bodyPr>
          <a:lstStyle>
            <a:lvl1pPr eaLnBrk="0" hangingPunct="0">
              <a:defRPr sz="900">
                <a:solidFill>
                  <a:srgbClr val="7F7F7F"/>
                </a:solidFill>
                <a:latin typeface="Arial" pitchFamily="34" charset="0"/>
                <a:cs typeface="Arial" pitchFamily="34" charset="0"/>
              </a:defRPr>
            </a:lvl1pPr>
            <a:lvl2pPr marL="742950" indent="-285750" eaLnBrk="0" hangingPunct="0">
              <a:defRPr sz="900">
                <a:solidFill>
                  <a:srgbClr val="7F7F7F"/>
                </a:solidFill>
                <a:latin typeface="Arial" pitchFamily="34" charset="0"/>
                <a:cs typeface="Arial" pitchFamily="34" charset="0"/>
              </a:defRPr>
            </a:lvl2pPr>
            <a:lvl3pPr marL="1143000" indent="-228600" eaLnBrk="0" hangingPunct="0">
              <a:defRPr sz="900">
                <a:solidFill>
                  <a:srgbClr val="7F7F7F"/>
                </a:solidFill>
                <a:latin typeface="Arial" pitchFamily="34" charset="0"/>
                <a:cs typeface="Arial" pitchFamily="34" charset="0"/>
              </a:defRPr>
            </a:lvl3pPr>
            <a:lvl4pPr marL="1600200" indent="-228600" eaLnBrk="0" hangingPunct="0">
              <a:defRPr sz="900">
                <a:solidFill>
                  <a:srgbClr val="7F7F7F"/>
                </a:solidFill>
                <a:latin typeface="Arial" pitchFamily="34" charset="0"/>
                <a:cs typeface="Arial" pitchFamily="34" charset="0"/>
              </a:defRPr>
            </a:lvl4pPr>
            <a:lvl5pPr marL="2057400" indent="-228600" eaLnBrk="0" hangingPunct="0">
              <a:defRPr sz="900">
                <a:solidFill>
                  <a:srgbClr val="7F7F7F"/>
                </a:solidFill>
                <a:latin typeface="Arial" pitchFamily="34" charset="0"/>
                <a:cs typeface="Arial" pitchFamily="34" charset="0"/>
              </a:defRPr>
            </a:lvl5pPr>
            <a:lvl6pPr marL="2514600" indent="-228600" eaLnBrk="0" fontAlgn="base" hangingPunct="0">
              <a:spcBef>
                <a:spcPct val="0"/>
              </a:spcBef>
              <a:spcAft>
                <a:spcPct val="0"/>
              </a:spcAft>
              <a:defRPr sz="900">
                <a:solidFill>
                  <a:srgbClr val="7F7F7F"/>
                </a:solidFill>
                <a:latin typeface="Arial" pitchFamily="34" charset="0"/>
                <a:cs typeface="Arial" pitchFamily="34" charset="0"/>
              </a:defRPr>
            </a:lvl6pPr>
            <a:lvl7pPr marL="2971800" indent="-228600" eaLnBrk="0" fontAlgn="base" hangingPunct="0">
              <a:spcBef>
                <a:spcPct val="0"/>
              </a:spcBef>
              <a:spcAft>
                <a:spcPct val="0"/>
              </a:spcAft>
              <a:defRPr sz="900">
                <a:solidFill>
                  <a:srgbClr val="7F7F7F"/>
                </a:solidFill>
                <a:latin typeface="Arial" pitchFamily="34" charset="0"/>
                <a:cs typeface="Arial" pitchFamily="34" charset="0"/>
              </a:defRPr>
            </a:lvl7pPr>
            <a:lvl8pPr marL="3429000" indent="-228600" eaLnBrk="0" fontAlgn="base" hangingPunct="0">
              <a:spcBef>
                <a:spcPct val="0"/>
              </a:spcBef>
              <a:spcAft>
                <a:spcPct val="0"/>
              </a:spcAft>
              <a:defRPr sz="900">
                <a:solidFill>
                  <a:srgbClr val="7F7F7F"/>
                </a:solidFill>
                <a:latin typeface="Arial" pitchFamily="34" charset="0"/>
                <a:cs typeface="Arial" pitchFamily="34" charset="0"/>
              </a:defRPr>
            </a:lvl8pPr>
            <a:lvl9pPr marL="3886200" indent="-228600" eaLnBrk="0" fontAlgn="base" hangingPunct="0">
              <a:spcBef>
                <a:spcPct val="0"/>
              </a:spcBef>
              <a:spcAft>
                <a:spcPct val="0"/>
              </a:spcAft>
              <a:defRPr sz="900">
                <a:solidFill>
                  <a:srgbClr val="7F7F7F"/>
                </a:solidFill>
                <a:latin typeface="Arial" pitchFamily="34" charset="0"/>
                <a:cs typeface="Arial" pitchFamily="34" charset="0"/>
              </a:defRPr>
            </a:lvl9pPr>
          </a:lstStyle>
          <a:p>
            <a:pPr algn="ctr" eaLnBrk="1" fontAlgn="base" hangingPunct="1">
              <a:lnSpc>
                <a:spcPct val="95000"/>
              </a:lnSpc>
              <a:spcBef>
                <a:spcPct val="75000"/>
              </a:spcBef>
              <a:spcAft>
                <a:spcPct val="0"/>
              </a:spcAft>
              <a:buClr>
                <a:srgbClr val="FCAF17"/>
              </a:buClr>
              <a:buSzPct val="110000"/>
              <a:buFont typeface="Wingdings" pitchFamily="2" charset="2"/>
              <a:buNone/>
            </a:pPr>
            <a:r>
              <a:rPr lang="en-US" sz="1653" b="1">
                <a:solidFill>
                  <a:srgbClr val="000000"/>
                </a:solidFill>
                <a:latin typeface="Calibri" panose="020F0502020204030204" pitchFamily="34" charset="0"/>
                <a:cs typeface="Calibri" panose="020F0502020204030204" pitchFamily="34" charset="0"/>
              </a:rPr>
              <a:t>PLASMA</a:t>
            </a:r>
          </a:p>
        </p:txBody>
      </p:sp>
      <p:pic>
        <p:nvPicPr>
          <p:cNvPr id="5223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0810" y="2162909"/>
            <a:ext cx="1611681" cy="179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48687" y="2171660"/>
            <a:ext cx="1518935" cy="181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5" name="Text Box 195"/>
          <p:cNvSpPr txBox="1">
            <a:spLocks noChangeArrowheads="1"/>
          </p:cNvSpPr>
          <p:nvPr/>
        </p:nvSpPr>
        <p:spPr bwMode="auto">
          <a:xfrm>
            <a:off x="6558219" y="3275860"/>
            <a:ext cx="1657113" cy="47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00">
                <a:solidFill>
                  <a:srgbClr val="7F7F7F"/>
                </a:solidFill>
                <a:latin typeface="Arial" pitchFamily="34" charset="0"/>
                <a:cs typeface="Arial" pitchFamily="34" charset="0"/>
              </a:defRPr>
            </a:lvl1pPr>
            <a:lvl2pPr marL="742950" indent="-285750" eaLnBrk="0" hangingPunct="0">
              <a:defRPr sz="900">
                <a:solidFill>
                  <a:srgbClr val="7F7F7F"/>
                </a:solidFill>
                <a:latin typeface="Arial" pitchFamily="34" charset="0"/>
                <a:cs typeface="Arial" pitchFamily="34" charset="0"/>
              </a:defRPr>
            </a:lvl2pPr>
            <a:lvl3pPr marL="1143000" indent="-228600" eaLnBrk="0" hangingPunct="0">
              <a:defRPr sz="900">
                <a:solidFill>
                  <a:srgbClr val="7F7F7F"/>
                </a:solidFill>
                <a:latin typeface="Arial" pitchFamily="34" charset="0"/>
                <a:cs typeface="Arial" pitchFamily="34" charset="0"/>
              </a:defRPr>
            </a:lvl3pPr>
            <a:lvl4pPr marL="1600200" indent="-228600" eaLnBrk="0" hangingPunct="0">
              <a:defRPr sz="900">
                <a:solidFill>
                  <a:srgbClr val="7F7F7F"/>
                </a:solidFill>
                <a:latin typeface="Arial" pitchFamily="34" charset="0"/>
                <a:cs typeface="Arial" pitchFamily="34" charset="0"/>
              </a:defRPr>
            </a:lvl4pPr>
            <a:lvl5pPr marL="2057400" indent="-228600" eaLnBrk="0" hangingPunct="0">
              <a:defRPr sz="900">
                <a:solidFill>
                  <a:srgbClr val="7F7F7F"/>
                </a:solidFill>
                <a:latin typeface="Arial" pitchFamily="34" charset="0"/>
                <a:cs typeface="Arial" pitchFamily="34" charset="0"/>
              </a:defRPr>
            </a:lvl5pPr>
            <a:lvl6pPr marL="2514600" indent="-228600" eaLnBrk="0" fontAlgn="base" hangingPunct="0">
              <a:spcBef>
                <a:spcPct val="0"/>
              </a:spcBef>
              <a:spcAft>
                <a:spcPct val="0"/>
              </a:spcAft>
              <a:defRPr sz="900">
                <a:solidFill>
                  <a:srgbClr val="7F7F7F"/>
                </a:solidFill>
                <a:latin typeface="Arial" pitchFamily="34" charset="0"/>
                <a:cs typeface="Arial" pitchFamily="34" charset="0"/>
              </a:defRPr>
            </a:lvl6pPr>
            <a:lvl7pPr marL="2971800" indent="-228600" eaLnBrk="0" fontAlgn="base" hangingPunct="0">
              <a:spcBef>
                <a:spcPct val="0"/>
              </a:spcBef>
              <a:spcAft>
                <a:spcPct val="0"/>
              </a:spcAft>
              <a:defRPr sz="900">
                <a:solidFill>
                  <a:srgbClr val="7F7F7F"/>
                </a:solidFill>
                <a:latin typeface="Arial" pitchFamily="34" charset="0"/>
                <a:cs typeface="Arial" pitchFamily="34" charset="0"/>
              </a:defRPr>
            </a:lvl7pPr>
            <a:lvl8pPr marL="3429000" indent="-228600" eaLnBrk="0" fontAlgn="base" hangingPunct="0">
              <a:spcBef>
                <a:spcPct val="0"/>
              </a:spcBef>
              <a:spcAft>
                <a:spcPct val="0"/>
              </a:spcAft>
              <a:defRPr sz="900">
                <a:solidFill>
                  <a:srgbClr val="7F7F7F"/>
                </a:solidFill>
                <a:latin typeface="Arial" pitchFamily="34" charset="0"/>
                <a:cs typeface="Arial" pitchFamily="34" charset="0"/>
              </a:defRPr>
            </a:lvl8pPr>
            <a:lvl9pPr marL="3886200" indent="-228600" eaLnBrk="0" fontAlgn="base" hangingPunct="0">
              <a:spcBef>
                <a:spcPct val="0"/>
              </a:spcBef>
              <a:spcAft>
                <a:spcPct val="0"/>
              </a:spcAft>
              <a:defRPr sz="900">
                <a:solidFill>
                  <a:srgbClr val="7F7F7F"/>
                </a:solidFill>
                <a:latin typeface="Arial" pitchFamily="34" charset="0"/>
                <a:cs typeface="Arial" pitchFamily="34" charset="0"/>
              </a:defRPr>
            </a:lvl9pPr>
          </a:lstStyle>
          <a:p>
            <a:pPr algn="ctr" eaLnBrk="1" fontAlgn="base" hangingPunct="1">
              <a:spcBef>
                <a:spcPct val="0"/>
              </a:spcBef>
              <a:spcAft>
                <a:spcPct val="0"/>
              </a:spcAft>
            </a:pPr>
            <a:r>
              <a:rPr lang="it-IT" sz="1323" b="1" dirty="0">
                <a:solidFill>
                  <a:srgbClr val="FF0000"/>
                </a:solidFill>
                <a:latin typeface="Calibri" panose="020F0502020204030204" pitchFamily="34" charset="0"/>
                <a:cs typeface="Calibri" panose="020F0502020204030204" pitchFamily="34" charset="0"/>
              </a:rPr>
              <a:t>Esterasi (primo passaggio)</a:t>
            </a:r>
            <a:endParaRPr lang="en-US" sz="1323" b="1" dirty="0">
              <a:solidFill>
                <a:srgbClr val="FF0000"/>
              </a:solidFill>
              <a:latin typeface="Calibri" panose="020F0502020204030204" pitchFamily="34" charset="0"/>
              <a:cs typeface="Calibri" panose="020F0502020204030204" pitchFamily="34" charset="0"/>
            </a:endParaRPr>
          </a:p>
        </p:txBody>
      </p:sp>
      <p:sp>
        <p:nvSpPr>
          <p:cNvPr id="52236" name="Text Box 55"/>
          <p:cNvSpPr txBox="1">
            <a:spLocks noChangeArrowheads="1"/>
          </p:cNvSpPr>
          <p:nvPr/>
        </p:nvSpPr>
        <p:spPr bwMode="auto">
          <a:xfrm>
            <a:off x="6320886" y="1874170"/>
            <a:ext cx="1069951" cy="672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208" tIns="51588" rIns="99208" bIns="51588">
            <a:spAutoFit/>
          </a:bodyPr>
          <a:lstStyle>
            <a:lvl1pPr eaLnBrk="0" hangingPunct="0">
              <a:defRPr sz="900">
                <a:solidFill>
                  <a:srgbClr val="7F7F7F"/>
                </a:solidFill>
                <a:latin typeface="Arial" pitchFamily="34" charset="0"/>
                <a:cs typeface="Arial" pitchFamily="34" charset="0"/>
              </a:defRPr>
            </a:lvl1pPr>
            <a:lvl2pPr marL="742950" indent="-285750" eaLnBrk="0" hangingPunct="0">
              <a:defRPr sz="900">
                <a:solidFill>
                  <a:srgbClr val="7F7F7F"/>
                </a:solidFill>
                <a:latin typeface="Arial" pitchFamily="34" charset="0"/>
                <a:cs typeface="Arial" pitchFamily="34" charset="0"/>
              </a:defRPr>
            </a:lvl2pPr>
            <a:lvl3pPr marL="1143000" indent="-228600" eaLnBrk="0" hangingPunct="0">
              <a:defRPr sz="900">
                <a:solidFill>
                  <a:srgbClr val="7F7F7F"/>
                </a:solidFill>
                <a:latin typeface="Arial" pitchFamily="34" charset="0"/>
                <a:cs typeface="Arial" pitchFamily="34" charset="0"/>
              </a:defRPr>
            </a:lvl3pPr>
            <a:lvl4pPr marL="1600200" indent="-228600" eaLnBrk="0" hangingPunct="0">
              <a:defRPr sz="900">
                <a:solidFill>
                  <a:srgbClr val="7F7F7F"/>
                </a:solidFill>
                <a:latin typeface="Arial" pitchFamily="34" charset="0"/>
                <a:cs typeface="Arial" pitchFamily="34" charset="0"/>
              </a:defRPr>
            </a:lvl4pPr>
            <a:lvl5pPr marL="2057400" indent="-228600" eaLnBrk="0" hangingPunct="0">
              <a:defRPr sz="900">
                <a:solidFill>
                  <a:srgbClr val="7F7F7F"/>
                </a:solidFill>
                <a:latin typeface="Arial" pitchFamily="34" charset="0"/>
                <a:cs typeface="Arial" pitchFamily="34" charset="0"/>
              </a:defRPr>
            </a:lvl5pPr>
            <a:lvl6pPr marL="2514600" indent="-228600" eaLnBrk="0" fontAlgn="base" hangingPunct="0">
              <a:spcBef>
                <a:spcPct val="0"/>
              </a:spcBef>
              <a:spcAft>
                <a:spcPct val="0"/>
              </a:spcAft>
              <a:defRPr sz="900">
                <a:solidFill>
                  <a:srgbClr val="7F7F7F"/>
                </a:solidFill>
                <a:latin typeface="Arial" pitchFamily="34" charset="0"/>
                <a:cs typeface="Arial" pitchFamily="34" charset="0"/>
              </a:defRPr>
            </a:lvl6pPr>
            <a:lvl7pPr marL="2971800" indent="-228600" eaLnBrk="0" fontAlgn="base" hangingPunct="0">
              <a:spcBef>
                <a:spcPct val="0"/>
              </a:spcBef>
              <a:spcAft>
                <a:spcPct val="0"/>
              </a:spcAft>
              <a:defRPr sz="900">
                <a:solidFill>
                  <a:srgbClr val="7F7F7F"/>
                </a:solidFill>
                <a:latin typeface="Arial" pitchFamily="34" charset="0"/>
                <a:cs typeface="Arial" pitchFamily="34" charset="0"/>
              </a:defRPr>
            </a:lvl7pPr>
            <a:lvl8pPr marL="3429000" indent="-228600" eaLnBrk="0" fontAlgn="base" hangingPunct="0">
              <a:spcBef>
                <a:spcPct val="0"/>
              </a:spcBef>
              <a:spcAft>
                <a:spcPct val="0"/>
              </a:spcAft>
              <a:defRPr sz="900">
                <a:solidFill>
                  <a:srgbClr val="7F7F7F"/>
                </a:solidFill>
                <a:latin typeface="Arial" pitchFamily="34" charset="0"/>
                <a:cs typeface="Arial" pitchFamily="34" charset="0"/>
              </a:defRPr>
            </a:lvl8pPr>
            <a:lvl9pPr marL="3886200" indent="-228600" eaLnBrk="0" fontAlgn="base" hangingPunct="0">
              <a:spcBef>
                <a:spcPct val="0"/>
              </a:spcBef>
              <a:spcAft>
                <a:spcPct val="0"/>
              </a:spcAft>
              <a:defRPr sz="900">
                <a:solidFill>
                  <a:srgbClr val="7F7F7F"/>
                </a:solidFill>
                <a:latin typeface="Arial" pitchFamily="34" charset="0"/>
                <a:cs typeface="Arial" pitchFamily="34" charset="0"/>
              </a:defRPr>
            </a:lvl9pPr>
          </a:lstStyle>
          <a:p>
            <a:pPr algn="ctr" fontAlgn="base">
              <a:spcBef>
                <a:spcPct val="0"/>
              </a:spcBef>
              <a:spcAft>
                <a:spcPct val="0"/>
              </a:spcAft>
            </a:pPr>
            <a:r>
              <a:rPr lang="en-US" sz="1323" b="1" dirty="0">
                <a:solidFill>
                  <a:srgbClr val="000000"/>
                </a:solidFill>
                <a:latin typeface="Calibri" panose="020F0502020204030204" pitchFamily="34" charset="0"/>
                <a:cs typeface="Calibri" panose="020F0502020204030204" pitchFamily="34" charset="0"/>
              </a:rPr>
              <a:t>AHU377</a:t>
            </a:r>
          </a:p>
          <a:p>
            <a:pPr algn="ctr" fontAlgn="base">
              <a:spcBef>
                <a:spcPct val="0"/>
              </a:spcBef>
              <a:spcAft>
                <a:spcPct val="0"/>
              </a:spcAft>
            </a:pPr>
            <a:r>
              <a:rPr lang="en-US" sz="1323" b="1" dirty="0">
                <a:solidFill>
                  <a:srgbClr val="000000"/>
                </a:solidFill>
                <a:latin typeface="Calibri" panose="020F0502020204030204" pitchFamily="34" charset="0"/>
                <a:cs typeface="Calibri" panose="020F0502020204030204" pitchFamily="34" charset="0"/>
              </a:rPr>
              <a:t>pro-</a:t>
            </a:r>
            <a:r>
              <a:rPr lang="en-US" sz="1323" b="1" dirty="0" err="1">
                <a:solidFill>
                  <a:srgbClr val="000000"/>
                </a:solidFill>
                <a:latin typeface="Calibri" panose="020F0502020204030204" pitchFamily="34" charset="0"/>
                <a:cs typeface="Calibri" panose="020F0502020204030204" pitchFamily="34" charset="0"/>
              </a:rPr>
              <a:t>farmaco</a:t>
            </a:r>
            <a:endParaRPr lang="en-US" sz="1323" b="1" dirty="0">
              <a:solidFill>
                <a:srgbClr val="000000"/>
              </a:solidFill>
              <a:latin typeface="Calibri" panose="020F0502020204030204" pitchFamily="34" charset="0"/>
              <a:cs typeface="Calibri" panose="020F0502020204030204" pitchFamily="34" charset="0"/>
            </a:endParaRPr>
          </a:p>
          <a:p>
            <a:pPr algn="ctr" fontAlgn="base">
              <a:spcBef>
                <a:spcPct val="0"/>
              </a:spcBef>
              <a:spcAft>
                <a:spcPct val="0"/>
              </a:spcAft>
            </a:pPr>
            <a:r>
              <a:rPr lang="de-CH" sz="1323" b="1" dirty="0">
                <a:solidFill>
                  <a:srgbClr val="000000"/>
                </a:solidFill>
                <a:latin typeface="Calibri" panose="020F0502020204030204" pitchFamily="34" charset="0"/>
                <a:cs typeface="Calibri" panose="020F0502020204030204" pitchFamily="34" charset="0"/>
              </a:rPr>
              <a:t>(t</a:t>
            </a:r>
            <a:r>
              <a:rPr lang="de-CH" sz="1102" b="1" dirty="0">
                <a:solidFill>
                  <a:srgbClr val="000000"/>
                </a:solidFill>
                <a:latin typeface="Calibri" panose="020F0502020204030204" pitchFamily="34" charset="0"/>
                <a:cs typeface="Calibri" panose="020F0502020204030204" pitchFamily="34" charset="0"/>
              </a:rPr>
              <a:t>1/2</a:t>
            </a:r>
            <a:r>
              <a:rPr lang="de-CH" sz="1323" b="1" dirty="0">
                <a:solidFill>
                  <a:srgbClr val="000000"/>
                </a:solidFill>
                <a:latin typeface="Calibri" panose="020F0502020204030204" pitchFamily="34" charset="0"/>
                <a:cs typeface="Calibri" panose="020F0502020204030204" pitchFamily="34" charset="0"/>
              </a:rPr>
              <a:t> = 1.1h)</a:t>
            </a:r>
            <a:endParaRPr lang="en-US" sz="1323" b="1" dirty="0">
              <a:solidFill>
                <a:srgbClr val="000000"/>
              </a:solidFill>
              <a:latin typeface="Calibri" panose="020F0502020204030204" pitchFamily="34" charset="0"/>
              <a:cs typeface="Calibri" panose="020F0502020204030204" pitchFamily="34" charset="0"/>
            </a:endParaRPr>
          </a:p>
        </p:txBody>
      </p:sp>
      <p:sp>
        <p:nvSpPr>
          <p:cNvPr id="52237" name="Text Box 55"/>
          <p:cNvSpPr txBox="1">
            <a:spLocks noChangeArrowheads="1"/>
          </p:cNvSpPr>
          <p:nvPr/>
        </p:nvSpPr>
        <p:spPr bwMode="auto">
          <a:xfrm>
            <a:off x="8626889" y="1833921"/>
            <a:ext cx="1128492" cy="672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208" tIns="51588" rIns="99208" bIns="51588">
            <a:spAutoFit/>
          </a:bodyPr>
          <a:lstStyle>
            <a:lvl1pPr eaLnBrk="0" hangingPunct="0">
              <a:defRPr sz="900">
                <a:solidFill>
                  <a:srgbClr val="7F7F7F"/>
                </a:solidFill>
                <a:latin typeface="Arial" pitchFamily="34" charset="0"/>
                <a:cs typeface="Arial" pitchFamily="34" charset="0"/>
              </a:defRPr>
            </a:lvl1pPr>
            <a:lvl2pPr marL="742950" indent="-285750" eaLnBrk="0" hangingPunct="0">
              <a:defRPr sz="900">
                <a:solidFill>
                  <a:srgbClr val="7F7F7F"/>
                </a:solidFill>
                <a:latin typeface="Arial" pitchFamily="34" charset="0"/>
                <a:cs typeface="Arial" pitchFamily="34" charset="0"/>
              </a:defRPr>
            </a:lvl2pPr>
            <a:lvl3pPr marL="1143000" indent="-228600" eaLnBrk="0" hangingPunct="0">
              <a:defRPr sz="900">
                <a:solidFill>
                  <a:srgbClr val="7F7F7F"/>
                </a:solidFill>
                <a:latin typeface="Arial" pitchFamily="34" charset="0"/>
                <a:cs typeface="Arial" pitchFamily="34" charset="0"/>
              </a:defRPr>
            </a:lvl3pPr>
            <a:lvl4pPr marL="1600200" indent="-228600" eaLnBrk="0" hangingPunct="0">
              <a:defRPr sz="900">
                <a:solidFill>
                  <a:srgbClr val="7F7F7F"/>
                </a:solidFill>
                <a:latin typeface="Arial" pitchFamily="34" charset="0"/>
                <a:cs typeface="Arial" pitchFamily="34" charset="0"/>
              </a:defRPr>
            </a:lvl4pPr>
            <a:lvl5pPr marL="2057400" indent="-228600" eaLnBrk="0" hangingPunct="0">
              <a:defRPr sz="900">
                <a:solidFill>
                  <a:srgbClr val="7F7F7F"/>
                </a:solidFill>
                <a:latin typeface="Arial" pitchFamily="34" charset="0"/>
                <a:cs typeface="Arial" pitchFamily="34" charset="0"/>
              </a:defRPr>
            </a:lvl5pPr>
            <a:lvl6pPr marL="2514600" indent="-228600" eaLnBrk="0" fontAlgn="base" hangingPunct="0">
              <a:spcBef>
                <a:spcPct val="0"/>
              </a:spcBef>
              <a:spcAft>
                <a:spcPct val="0"/>
              </a:spcAft>
              <a:defRPr sz="900">
                <a:solidFill>
                  <a:srgbClr val="7F7F7F"/>
                </a:solidFill>
                <a:latin typeface="Arial" pitchFamily="34" charset="0"/>
                <a:cs typeface="Arial" pitchFamily="34" charset="0"/>
              </a:defRPr>
            </a:lvl6pPr>
            <a:lvl7pPr marL="2971800" indent="-228600" eaLnBrk="0" fontAlgn="base" hangingPunct="0">
              <a:spcBef>
                <a:spcPct val="0"/>
              </a:spcBef>
              <a:spcAft>
                <a:spcPct val="0"/>
              </a:spcAft>
              <a:defRPr sz="900">
                <a:solidFill>
                  <a:srgbClr val="7F7F7F"/>
                </a:solidFill>
                <a:latin typeface="Arial" pitchFamily="34" charset="0"/>
                <a:cs typeface="Arial" pitchFamily="34" charset="0"/>
              </a:defRPr>
            </a:lvl7pPr>
            <a:lvl8pPr marL="3429000" indent="-228600" eaLnBrk="0" fontAlgn="base" hangingPunct="0">
              <a:spcBef>
                <a:spcPct val="0"/>
              </a:spcBef>
              <a:spcAft>
                <a:spcPct val="0"/>
              </a:spcAft>
              <a:defRPr sz="900">
                <a:solidFill>
                  <a:srgbClr val="7F7F7F"/>
                </a:solidFill>
                <a:latin typeface="Arial" pitchFamily="34" charset="0"/>
                <a:cs typeface="Arial" pitchFamily="34" charset="0"/>
              </a:defRPr>
            </a:lvl8pPr>
            <a:lvl9pPr marL="3886200" indent="-228600" eaLnBrk="0" fontAlgn="base" hangingPunct="0">
              <a:spcBef>
                <a:spcPct val="0"/>
              </a:spcBef>
              <a:spcAft>
                <a:spcPct val="0"/>
              </a:spcAft>
              <a:defRPr sz="900">
                <a:solidFill>
                  <a:srgbClr val="7F7F7F"/>
                </a:solidFill>
                <a:latin typeface="Arial" pitchFamily="34" charset="0"/>
                <a:cs typeface="Arial" pitchFamily="34" charset="0"/>
              </a:defRPr>
            </a:lvl9pPr>
          </a:lstStyle>
          <a:p>
            <a:pPr algn="ctr" fontAlgn="base">
              <a:spcBef>
                <a:spcPct val="0"/>
              </a:spcBef>
              <a:spcAft>
                <a:spcPct val="0"/>
              </a:spcAft>
            </a:pPr>
            <a:r>
              <a:rPr lang="en-US" sz="1323" b="1" dirty="0">
                <a:solidFill>
                  <a:srgbClr val="000000"/>
                </a:solidFill>
                <a:latin typeface="Calibri" panose="020F0502020204030204" pitchFamily="34" charset="0"/>
                <a:cs typeface="Calibri" panose="020F0502020204030204" pitchFamily="34" charset="0"/>
              </a:rPr>
              <a:t>LBQ657</a:t>
            </a:r>
          </a:p>
          <a:p>
            <a:pPr algn="ctr" fontAlgn="base">
              <a:spcBef>
                <a:spcPct val="0"/>
              </a:spcBef>
              <a:spcAft>
                <a:spcPct val="0"/>
              </a:spcAft>
            </a:pPr>
            <a:r>
              <a:rPr lang="it-IT" sz="1323" b="1" dirty="0">
                <a:solidFill>
                  <a:srgbClr val="000000"/>
                </a:solidFill>
                <a:latin typeface="Calibri" panose="020F0502020204030204" pitchFamily="34" charset="0"/>
                <a:cs typeface="Calibri" panose="020F0502020204030204" pitchFamily="34" charset="0"/>
              </a:rPr>
              <a:t>farmaco</a:t>
            </a:r>
            <a:endParaRPr lang="en-US" sz="1323" b="1" dirty="0">
              <a:solidFill>
                <a:srgbClr val="000000"/>
              </a:solidFill>
              <a:latin typeface="Calibri" panose="020F0502020204030204" pitchFamily="34" charset="0"/>
              <a:cs typeface="Calibri" panose="020F0502020204030204" pitchFamily="34" charset="0"/>
            </a:endParaRPr>
          </a:p>
          <a:p>
            <a:pPr algn="ctr" fontAlgn="base">
              <a:spcBef>
                <a:spcPct val="0"/>
              </a:spcBef>
              <a:spcAft>
                <a:spcPct val="0"/>
              </a:spcAft>
            </a:pPr>
            <a:r>
              <a:rPr lang="de-CH" sz="1323" b="1" dirty="0">
                <a:solidFill>
                  <a:srgbClr val="000000"/>
                </a:solidFill>
                <a:latin typeface="Calibri" panose="020F0502020204030204" pitchFamily="34" charset="0"/>
                <a:cs typeface="Calibri" panose="020F0502020204030204" pitchFamily="34" charset="0"/>
              </a:rPr>
              <a:t>(t</a:t>
            </a:r>
            <a:r>
              <a:rPr lang="de-CH" sz="1102" b="1" dirty="0">
                <a:solidFill>
                  <a:srgbClr val="000000"/>
                </a:solidFill>
                <a:latin typeface="Calibri" panose="020F0502020204030204" pitchFamily="34" charset="0"/>
                <a:cs typeface="Calibri" panose="020F0502020204030204" pitchFamily="34" charset="0"/>
              </a:rPr>
              <a:t>1/2</a:t>
            </a:r>
            <a:r>
              <a:rPr lang="de-CH" sz="1323" b="1" dirty="0">
                <a:solidFill>
                  <a:srgbClr val="000000"/>
                </a:solidFill>
                <a:latin typeface="Calibri" panose="020F0502020204030204" pitchFamily="34" charset="0"/>
                <a:cs typeface="Calibri" panose="020F0502020204030204" pitchFamily="34" charset="0"/>
              </a:rPr>
              <a:t> = 11.1h)</a:t>
            </a:r>
            <a:endParaRPr lang="en-US" sz="1323" b="1" dirty="0">
              <a:solidFill>
                <a:srgbClr val="000000"/>
              </a:solidFill>
              <a:latin typeface="Calibri" panose="020F0502020204030204" pitchFamily="34" charset="0"/>
              <a:cs typeface="Calibri" panose="020F0502020204030204" pitchFamily="34" charset="0"/>
            </a:endParaRPr>
          </a:p>
        </p:txBody>
      </p:sp>
      <p:pic>
        <p:nvPicPr>
          <p:cNvPr id="5223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9310" y="4406310"/>
            <a:ext cx="1646680" cy="158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0" name="Text Box 55"/>
          <p:cNvSpPr txBox="1">
            <a:spLocks noChangeArrowheads="1"/>
          </p:cNvSpPr>
          <p:nvPr/>
        </p:nvSpPr>
        <p:spPr bwMode="auto">
          <a:xfrm>
            <a:off x="6348054" y="4387062"/>
            <a:ext cx="1138110" cy="672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208" tIns="51588" rIns="99208" bIns="51588">
            <a:spAutoFit/>
          </a:bodyPr>
          <a:lstStyle>
            <a:lvl1pPr eaLnBrk="0" hangingPunct="0">
              <a:defRPr sz="900">
                <a:solidFill>
                  <a:srgbClr val="7F7F7F"/>
                </a:solidFill>
                <a:latin typeface="Arial" charset="0"/>
                <a:cs typeface="Arial" charset="0"/>
              </a:defRPr>
            </a:lvl1pPr>
            <a:lvl2pPr marL="742950" indent="-285750" eaLnBrk="0" hangingPunct="0">
              <a:defRPr sz="900">
                <a:solidFill>
                  <a:srgbClr val="7F7F7F"/>
                </a:solidFill>
                <a:latin typeface="Arial" charset="0"/>
                <a:cs typeface="Arial" charset="0"/>
              </a:defRPr>
            </a:lvl2pPr>
            <a:lvl3pPr marL="1143000" indent="-228600" eaLnBrk="0" hangingPunct="0">
              <a:defRPr sz="900">
                <a:solidFill>
                  <a:srgbClr val="7F7F7F"/>
                </a:solidFill>
                <a:latin typeface="Arial" charset="0"/>
                <a:cs typeface="Arial" charset="0"/>
              </a:defRPr>
            </a:lvl3pPr>
            <a:lvl4pPr marL="1600200" indent="-228600" eaLnBrk="0" hangingPunct="0">
              <a:defRPr sz="900">
                <a:solidFill>
                  <a:srgbClr val="7F7F7F"/>
                </a:solidFill>
                <a:latin typeface="Arial" charset="0"/>
                <a:cs typeface="Arial" charset="0"/>
              </a:defRPr>
            </a:lvl4pPr>
            <a:lvl5pPr marL="2057400" indent="-228600" eaLnBrk="0" hangingPunct="0">
              <a:defRPr sz="900">
                <a:solidFill>
                  <a:srgbClr val="7F7F7F"/>
                </a:solidFill>
                <a:latin typeface="Arial" charset="0"/>
                <a:cs typeface="Arial" charset="0"/>
              </a:defRPr>
            </a:lvl5pPr>
            <a:lvl6pPr marL="2514600" indent="-228600" eaLnBrk="0" fontAlgn="base" hangingPunct="0">
              <a:spcBef>
                <a:spcPct val="0"/>
              </a:spcBef>
              <a:spcAft>
                <a:spcPct val="0"/>
              </a:spcAft>
              <a:defRPr sz="900">
                <a:solidFill>
                  <a:srgbClr val="7F7F7F"/>
                </a:solidFill>
                <a:latin typeface="Arial" charset="0"/>
                <a:cs typeface="Arial" charset="0"/>
              </a:defRPr>
            </a:lvl6pPr>
            <a:lvl7pPr marL="2971800" indent="-228600" eaLnBrk="0" fontAlgn="base" hangingPunct="0">
              <a:spcBef>
                <a:spcPct val="0"/>
              </a:spcBef>
              <a:spcAft>
                <a:spcPct val="0"/>
              </a:spcAft>
              <a:defRPr sz="900">
                <a:solidFill>
                  <a:srgbClr val="7F7F7F"/>
                </a:solidFill>
                <a:latin typeface="Arial" charset="0"/>
                <a:cs typeface="Arial" charset="0"/>
              </a:defRPr>
            </a:lvl7pPr>
            <a:lvl8pPr marL="3429000" indent="-228600" eaLnBrk="0" fontAlgn="base" hangingPunct="0">
              <a:spcBef>
                <a:spcPct val="0"/>
              </a:spcBef>
              <a:spcAft>
                <a:spcPct val="0"/>
              </a:spcAft>
              <a:defRPr sz="900">
                <a:solidFill>
                  <a:srgbClr val="7F7F7F"/>
                </a:solidFill>
                <a:latin typeface="Arial" charset="0"/>
                <a:cs typeface="Arial" charset="0"/>
              </a:defRPr>
            </a:lvl8pPr>
            <a:lvl9pPr marL="3886200" indent="-228600" eaLnBrk="0" fontAlgn="base" hangingPunct="0">
              <a:spcBef>
                <a:spcPct val="0"/>
              </a:spcBef>
              <a:spcAft>
                <a:spcPct val="0"/>
              </a:spcAft>
              <a:defRPr sz="900">
                <a:solidFill>
                  <a:srgbClr val="7F7F7F"/>
                </a:solidFill>
                <a:latin typeface="Arial" charset="0"/>
                <a:cs typeface="Arial" charset="0"/>
              </a:defRPr>
            </a:lvl9pPr>
          </a:lstStyle>
          <a:p>
            <a:pPr algn="ctr" fontAlgn="base">
              <a:spcBef>
                <a:spcPct val="0"/>
              </a:spcBef>
              <a:spcAft>
                <a:spcPct val="0"/>
              </a:spcAft>
              <a:defRPr/>
            </a:pPr>
            <a:r>
              <a:rPr lang="en-US" sz="1323" b="1" dirty="0">
                <a:solidFill>
                  <a:srgbClr val="000000"/>
                </a:solidFill>
                <a:latin typeface="Calibri" panose="020F0502020204030204" pitchFamily="34" charset="0"/>
                <a:cs typeface="Calibri" panose="020F0502020204030204" pitchFamily="34" charset="0"/>
              </a:rPr>
              <a:t>Valsartan</a:t>
            </a:r>
          </a:p>
          <a:p>
            <a:pPr algn="ctr" fontAlgn="base">
              <a:spcBef>
                <a:spcPct val="0"/>
              </a:spcBef>
              <a:spcAft>
                <a:spcPct val="0"/>
              </a:spcAft>
              <a:defRPr/>
            </a:pPr>
            <a:r>
              <a:rPr lang="en-US" sz="1323" b="1" dirty="0">
                <a:solidFill>
                  <a:srgbClr val="000000"/>
                </a:solidFill>
                <a:latin typeface="Calibri" panose="020F0502020204030204" pitchFamily="34" charset="0"/>
                <a:cs typeface="Calibri" panose="020F0502020204030204" pitchFamily="34" charset="0"/>
              </a:rPr>
              <a:t>ARB</a:t>
            </a:r>
          </a:p>
          <a:p>
            <a:pPr algn="ctr" fontAlgn="base">
              <a:spcBef>
                <a:spcPct val="0"/>
              </a:spcBef>
              <a:spcAft>
                <a:spcPct val="0"/>
              </a:spcAft>
              <a:defRPr/>
            </a:pPr>
            <a:r>
              <a:rPr lang="de-CH" sz="1323" b="1" dirty="0">
                <a:solidFill>
                  <a:srgbClr val="000000"/>
                </a:solidFill>
                <a:latin typeface="Calibri" panose="020F0502020204030204" pitchFamily="34" charset="0"/>
                <a:cs typeface="Calibri" panose="020F0502020204030204" pitchFamily="34" charset="0"/>
              </a:rPr>
              <a:t>(t</a:t>
            </a:r>
            <a:r>
              <a:rPr lang="de-CH" sz="1157" b="1" dirty="0">
                <a:solidFill>
                  <a:srgbClr val="000000"/>
                </a:solidFill>
                <a:latin typeface="Calibri" panose="020F0502020204030204" pitchFamily="34" charset="0"/>
                <a:cs typeface="Calibri" panose="020F0502020204030204" pitchFamily="34" charset="0"/>
              </a:rPr>
              <a:t>1/2</a:t>
            </a:r>
            <a:r>
              <a:rPr lang="de-CH" sz="1323" b="1" dirty="0">
                <a:solidFill>
                  <a:srgbClr val="000000"/>
                </a:solidFill>
                <a:latin typeface="Calibri" panose="020F0502020204030204" pitchFamily="34" charset="0"/>
                <a:cs typeface="Calibri" panose="020F0502020204030204" pitchFamily="34" charset="0"/>
              </a:rPr>
              <a:t> = 11.7h)</a:t>
            </a:r>
            <a:endParaRPr lang="en-US" sz="1323" b="1" dirty="0">
              <a:solidFill>
                <a:srgbClr val="000000"/>
              </a:solidFill>
              <a:latin typeface="Calibri" panose="020F0502020204030204" pitchFamily="34" charset="0"/>
              <a:cs typeface="Calibri" panose="020F0502020204030204" pitchFamily="34" charset="0"/>
            </a:endParaRPr>
          </a:p>
        </p:txBody>
      </p:sp>
      <p:sp>
        <p:nvSpPr>
          <p:cNvPr id="3" name="Right Arrow 2"/>
          <p:cNvSpPr/>
          <p:nvPr/>
        </p:nvSpPr>
        <p:spPr>
          <a:xfrm rot="20007192">
            <a:off x="4118102" y="3862084"/>
            <a:ext cx="923960" cy="45323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43" b="1">
              <a:solidFill>
                <a:srgbClr val="FFFFFF"/>
              </a:solidFill>
              <a:latin typeface="Calibri" panose="020F0502020204030204" pitchFamily="34" charset="0"/>
              <a:cs typeface="Calibri" panose="020F0502020204030204" pitchFamily="34" charset="0"/>
            </a:endParaRPr>
          </a:p>
        </p:txBody>
      </p:sp>
      <p:sp>
        <p:nvSpPr>
          <p:cNvPr id="21" name="Right Arrow 20"/>
          <p:cNvSpPr/>
          <p:nvPr/>
        </p:nvSpPr>
        <p:spPr>
          <a:xfrm rot="1885892">
            <a:off x="4135603" y="4198070"/>
            <a:ext cx="881962" cy="45323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43" b="1">
              <a:solidFill>
                <a:srgbClr val="FFFFFF"/>
              </a:solidFill>
              <a:latin typeface="Calibri" panose="020F0502020204030204" pitchFamily="34" charset="0"/>
              <a:cs typeface="Calibri" panose="020F0502020204030204" pitchFamily="34" charset="0"/>
            </a:endParaRPr>
          </a:p>
        </p:txBody>
      </p:sp>
      <p:sp>
        <p:nvSpPr>
          <p:cNvPr id="4" name="Rectangle 3"/>
          <p:cNvSpPr/>
          <p:nvPr/>
        </p:nvSpPr>
        <p:spPr>
          <a:xfrm>
            <a:off x="3811866" y="4101823"/>
            <a:ext cx="691221" cy="28873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543" b="1" dirty="0">
              <a:solidFill>
                <a:srgbClr val="FFFFFF"/>
              </a:solidFill>
              <a:latin typeface="Calibri" panose="020F0502020204030204" pitchFamily="34" charset="0"/>
              <a:cs typeface="Calibri" panose="020F0502020204030204" pitchFamily="34" charset="0"/>
            </a:endParaRPr>
          </a:p>
        </p:txBody>
      </p:sp>
      <p:sp>
        <p:nvSpPr>
          <p:cNvPr id="5" name="Oval 4"/>
          <p:cNvSpPr/>
          <p:nvPr/>
        </p:nvSpPr>
        <p:spPr>
          <a:xfrm>
            <a:off x="6123517" y="3282861"/>
            <a:ext cx="365734" cy="51622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Calibri" panose="020F0502020204030204" pitchFamily="34" charset="0"/>
              <a:cs typeface="Calibri" panose="020F0502020204030204" pitchFamily="34" charset="0"/>
            </a:endParaRPr>
          </a:p>
        </p:txBody>
      </p:sp>
      <p:cxnSp>
        <p:nvCxnSpPr>
          <p:cNvPr id="7" name="Straight Connector 6"/>
          <p:cNvCxnSpPr>
            <a:stCxn id="5" idx="6"/>
          </p:cNvCxnSpPr>
          <p:nvPr/>
        </p:nvCxnSpPr>
        <p:spPr>
          <a:xfrm flipV="1">
            <a:off x="6489249" y="3541847"/>
            <a:ext cx="37273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nvGraphicFramePr>
        <p:xfrm>
          <a:off x="4877571" y="6045990"/>
          <a:ext cx="4924289" cy="657972"/>
        </p:xfrm>
        <a:graphic>
          <a:graphicData uri="http://schemas.openxmlformats.org/drawingml/2006/table">
            <a:tbl>
              <a:tblPr firstRow="1" bandRow="1">
                <a:tableStyleId>{5C22544A-7EE6-4342-B048-85BDC9FD1C3A}</a:tableStyleId>
              </a:tblPr>
              <a:tblGrid>
                <a:gridCol w="1653423">
                  <a:extLst>
                    <a:ext uri="{9D8B030D-6E8A-4147-A177-3AD203B41FA5}">
                      <a16:colId xmlns:a16="http://schemas.microsoft.com/office/drawing/2014/main" val="20000"/>
                    </a:ext>
                  </a:extLst>
                </a:gridCol>
                <a:gridCol w="1175769">
                  <a:extLst>
                    <a:ext uri="{9D8B030D-6E8A-4147-A177-3AD203B41FA5}">
                      <a16:colId xmlns:a16="http://schemas.microsoft.com/office/drawing/2014/main" val="20001"/>
                    </a:ext>
                  </a:extLst>
                </a:gridCol>
                <a:gridCol w="1018300">
                  <a:extLst>
                    <a:ext uri="{9D8B030D-6E8A-4147-A177-3AD203B41FA5}">
                      <a16:colId xmlns:a16="http://schemas.microsoft.com/office/drawing/2014/main" val="20002"/>
                    </a:ext>
                  </a:extLst>
                </a:gridCol>
                <a:gridCol w="1076797">
                  <a:extLst>
                    <a:ext uri="{9D8B030D-6E8A-4147-A177-3AD203B41FA5}">
                      <a16:colId xmlns:a16="http://schemas.microsoft.com/office/drawing/2014/main" val="20003"/>
                    </a:ext>
                  </a:extLst>
                </a:gridCol>
              </a:tblGrid>
              <a:tr h="328986">
                <a:tc>
                  <a:txBody>
                    <a:bodyPr/>
                    <a:lstStyle/>
                    <a:p>
                      <a:pPr algn="ctr"/>
                      <a:r>
                        <a:rPr lang="de-CH" sz="1300" b="1" dirty="0">
                          <a:solidFill>
                            <a:schemeClr val="tx1"/>
                          </a:solidFill>
                        </a:rPr>
                        <a:t>Plasma</a:t>
                      </a:r>
                      <a:r>
                        <a:rPr lang="de-CH" sz="1300" b="1" baseline="0" dirty="0">
                          <a:solidFill>
                            <a:schemeClr val="tx1"/>
                          </a:solidFill>
                        </a:rPr>
                        <a:t> </a:t>
                      </a:r>
                      <a:endParaRPr lang="en-US" sz="1300" b="1" dirty="0">
                        <a:solidFill>
                          <a:schemeClr val="tx1"/>
                        </a:solidFill>
                      </a:endParaRPr>
                    </a:p>
                  </a:txBody>
                  <a:tcPr marL="100780" marR="100780" marT="50331" marB="50331">
                    <a:solidFill>
                      <a:schemeClr val="accent2"/>
                    </a:solidFill>
                  </a:tcPr>
                </a:tc>
                <a:tc>
                  <a:txBody>
                    <a:bodyPr/>
                    <a:lstStyle/>
                    <a:p>
                      <a:pPr algn="ctr"/>
                      <a:r>
                        <a:rPr lang="de-CH" sz="1300" b="1" dirty="0">
                          <a:solidFill>
                            <a:schemeClr val="tx1"/>
                          </a:solidFill>
                        </a:rPr>
                        <a:t>AHU377</a:t>
                      </a:r>
                      <a:endParaRPr lang="en-US" sz="1300" b="1" dirty="0">
                        <a:solidFill>
                          <a:schemeClr val="tx1"/>
                        </a:solidFill>
                      </a:endParaRPr>
                    </a:p>
                  </a:txBody>
                  <a:tcPr marL="100780" marR="100780" marT="50331" marB="50331">
                    <a:solidFill>
                      <a:schemeClr val="accent2"/>
                    </a:solidFill>
                  </a:tcPr>
                </a:tc>
                <a:tc>
                  <a:txBody>
                    <a:bodyPr/>
                    <a:lstStyle/>
                    <a:p>
                      <a:pPr algn="ctr"/>
                      <a:r>
                        <a:rPr lang="de-CH" sz="1300" b="1" dirty="0">
                          <a:solidFill>
                            <a:schemeClr val="tx1"/>
                          </a:solidFill>
                        </a:rPr>
                        <a:t>VAL</a:t>
                      </a:r>
                      <a:endParaRPr lang="en-US" sz="1300" b="1" dirty="0">
                        <a:solidFill>
                          <a:schemeClr val="tx1"/>
                        </a:solidFill>
                      </a:endParaRPr>
                    </a:p>
                  </a:txBody>
                  <a:tcPr marL="100780" marR="100780" marT="50331" marB="50331">
                    <a:solidFill>
                      <a:schemeClr val="accent2"/>
                    </a:solidFill>
                  </a:tcPr>
                </a:tc>
                <a:tc>
                  <a:txBody>
                    <a:bodyPr/>
                    <a:lstStyle/>
                    <a:p>
                      <a:pPr algn="ctr"/>
                      <a:r>
                        <a:rPr lang="de-CH" sz="1300" b="1" dirty="0" err="1">
                          <a:solidFill>
                            <a:schemeClr val="tx1"/>
                          </a:solidFill>
                        </a:rPr>
                        <a:t>Valsartan</a:t>
                      </a:r>
                      <a:endParaRPr lang="en-US" sz="1300" b="1" dirty="0">
                        <a:solidFill>
                          <a:schemeClr val="tx1"/>
                        </a:solidFill>
                      </a:endParaRPr>
                    </a:p>
                  </a:txBody>
                  <a:tcPr marL="100780" marR="100780" marT="50331" marB="50331">
                    <a:solidFill>
                      <a:schemeClr val="accent3"/>
                    </a:solidFill>
                  </a:tcPr>
                </a:tc>
                <a:extLst>
                  <a:ext uri="{0D108BD9-81ED-4DB2-BD59-A6C34878D82A}">
                    <a16:rowId xmlns:a16="http://schemas.microsoft.com/office/drawing/2014/main" val="10000"/>
                  </a:ext>
                </a:extLst>
              </a:tr>
              <a:tr h="328986">
                <a:tc>
                  <a:txBody>
                    <a:bodyPr/>
                    <a:lstStyle/>
                    <a:p>
                      <a:pPr algn="ctr"/>
                      <a:r>
                        <a:rPr lang="de-CH" sz="1300" b="0" dirty="0"/>
                        <a:t>AUC</a:t>
                      </a:r>
                      <a:r>
                        <a:rPr lang="de-CH" sz="1300" b="0" baseline="0" dirty="0"/>
                        <a:t> </a:t>
                      </a:r>
                      <a:r>
                        <a:rPr lang="de-CH" sz="1300" b="0" baseline="0" dirty="0" err="1"/>
                        <a:t>equivalente</a:t>
                      </a:r>
                      <a:endParaRPr lang="en-US" sz="1300" b="0" dirty="0"/>
                    </a:p>
                  </a:txBody>
                  <a:tcPr marL="100780" marR="100780" marT="50331" marB="50331"/>
                </a:tc>
                <a:tc>
                  <a:txBody>
                    <a:bodyPr/>
                    <a:lstStyle/>
                    <a:p>
                      <a:pPr algn="ctr"/>
                      <a:r>
                        <a:rPr lang="de-CH" sz="1300" b="0" dirty="0"/>
                        <a:t>97 mg</a:t>
                      </a:r>
                      <a:endParaRPr lang="en-US" sz="1300" b="0" dirty="0"/>
                    </a:p>
                  </a:txBody>
                  <a:tcPr marL="100780" marR="100780" marT="50331" marB="50331"/>
                </a:tc>
                <a:tc>
                  <a:txBody>
                    <a:bodyPr/>
                    <a:lstStyle/>
                    <a:p>
                      <a:pPr algn="ctr"/>
                      <a:r>
                        <a:rPr lang="de-CH" sz="1300" b="0" dirty="0"/>
                        <a:t>103 mg</a:t>
                      </a:r>
                      <a:endParaRPr lang="en-US" sz="1300" b="0" dirty="0"/>
                    </a:p>
                  </a:txBody>
                  <a:tcPr marL="100780" marR="100780" marT="50331" marB="50331"/>
                </a:tc>
                <a:tc>
                  <a:txBody>
                    <a:bodyPr/>
                    <a:lstStyle/>
                    <a:p>
                      <a:pPr algn="ctr"/>
                      <a:r>
                        <a:rPr lang="de-CH" sz="1300" b="0" dirty="0"/>
                        <a:t>160 mg</a:t>
                      </a:r>
                      <a:endParaRPr lang="en-US" sz="1300" b="0" dirty="0"/>
                    </a:p>
                  </a:txBody>
                  <a:tcPr marL="100780" marR="100780" marT="50331" marB="50331">
                    <a:solidFill>
                      <a:schemeClr val="accent3">
                        <a:lumMod val="40000"/>
                        <a:lumOff val="60000"/>
                      </a:schemeClr>
                    </a:solidFill>
                  </a:tcPr>
                </a:tc>
                <a:extLst>
                  <a:ext uri="{0D108BD9-81ED-4DB2-BD59-A6C34878D82A}">
                    <a16:rowId xmlns:a16="http://schemas.microsoft.com/office/drawing/2014/main" val="10001"/>
                  </a:ext>
                </a:extLst>
              </a:tr>
            </a:tbl>
          </a:graphicData>
        </a:graphic>
      </p:graphicFrame>
      <p:sp>
        <p:nvSpPr>
          <p:cNvPr id="25" name="Text Box 8"/>
          <p:cNvSpPr txBox="1">
            <a:spLocks noChangeArrowheads="1"/>
          </p:cNvSpPr>
          <p:nvPr/>
        </p:nvSpPr>
        <p:spPr bwMode="auto">
          <a:xfrm>
            <a:off x="368013" y="5944743"/>
            <a:ext cx="3319608" cy="285719"/>
          </a:xfrm>
          <a:prstGeom prst="rect">
            <a:avLst/>
          </a:prstGeom>
          <a:solidFill>
            <a:srgbClr val="0070C0"/>
          </a:solidFill>
          <a:ln w="9525" algn="ctr">
            <a:solidFill>
              <a:schemeClr val="bg1">
                <a:lumMod val="75000"/>
              </a:schemeClr>
            </a:solidFill>
            <a:miter lim="800000"/>
            <a:headEnd/>
            <a:tailEnd type="none" w="lg" len="med"/>
          </a:ln>
          <a:effectLst/>
        </p:spPr>
        <p:txBody>
          <a:bodyPr>
            <a:spAutoFit/>
          </a:bodyPr>
          <a:lstStyle/>
          <a:p>
            <a:pPr algn="ctr" fontAlgn="base">
              <a:lnSpc>
                <a:spcPct val="95000"/>
              </a:lnSpc>
              <a:spcBef>
                <a:spcPct val="75000"/>
              </a:spcBef>
              <a:spcAft>
                <a:spcPct val="0"/>
              </a:spcAft>
              <a:buClr>
                <a:srgbClr val="FCAF17"/>
              </a:buClr>
              <a:buSzPct val="110000"/>
              <a:buFont typeface="Wingdings" pitchFamily="2" charset="2"/>
              <a:buNone/>
              <a:defRPr/>
            </a:pPr>
            <a:r>
              <a:rPr lang="en-US" sz="1323" b="1" dirty="0">
                <a:solidFill>
                  <a:srgbClr val="FFFFFF"/>
                </a:solidFill>
                <a:latin typeface="Calibri" panose="020F0502020204030204" pitchFamily="34" charset="0"/>
                <a:cs typeface="Calibri" panose="020F0502020204030204" pitchFamily="34" charset="0"/>
              </a:rPr>
              <a:t>LCZ696 200 mg OS</a:t>
            </a:r>
          </a:p>
        </p:txBody>
      </p:sp>
    </p:spTree>
    <p:extLst>
      <p:ext uri="{BB962C8B-B14F-4D97-AF65-F5344CB8AC3E}">
        <p14:creationId xmlns:p14="http://schemas.microsoft.com/office/powerpoint/2010/main" val="2930985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3A6160E4-D76C-428B-9BE3-5D9C04ECB327}"/>
              </a:ext>
            </a:extLst>
          </p:cNvPr>
          <p:cNvPicPr>
            <a:picLocks noChangeAspect="1"/>
          </p:cNvPicPr>
          <p:nvPr/>
        </p:nvPicPr>
        <p:blipFill>
          <a:blip r:embed="rId2"/>
          <a:stretch>
            <a:fillRect/>
          </a:stretch>
        </p:blipFill>
        <p:spPr>
          <a:xfrm>
            <a:off x="1100882" y="1013555"/>
            <a:ext cx="7878861" cy="5838800"/>
          </a:xfrm>
          <a:prstGeom prst="rect">
            <a:avLst/>
          </a:prstGeom>
        </p:spPr>
      </p:pic>
    </p:spTree>
    <p:extLst>
      <p:ext uri="{BB962C8B-B14F-4D97-AF65-F5344CB8AC3E}">
        <p14:creationId xmlns:p14="http://schemas.microsoft.com/office/powerpoint/2010/main" val="4197315421"/>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368014" y="6219968"/>
            <a:ext cx="9638683" cy="574067"/>
          </a:xfrm>
          <a:prstGeom prst="rect">
            <a:avLst/>
          </a:prstGeom>
          <a:solidFill>
            <a:schemeClr val="bg1">
              <a:lumMod val="95000"/>
            </a:schemeClr>
          </a:solidFill>
          <a:ln>
            <a:noFill/>
          </a:ln>
          <a:effectLst>
            <a:outerShdw blurRad="38100" dist="38100" dir="5400000" algn="ctr" rotWithShape="0">
              <a:schemeClr val="tx1">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19050" tIns="198417" rIns="198417" bIns="198417" rtlCol="0" anchor="ctr"/>
          <a:lstStyle/>
          <a:p>
            <a:pPr marL="197739" indent="-197739" eaLnBrk="0">
              <a:spcAft>
                <a:spcPts val="1323"/>
              </a:spcAft>
              <a:buClr>
                <a:srgbClr val="FCAF17"/>
              </a:buClr>
              <a:buSzPct val="110000"/>
              <a:buFont typeface="Wingdings" panose="05000000000000000000" pitchFamily="2" charset="2"/>
              <a:buChar char="§"/>
            </a:pPr>
            <a:r>
              <a:rPr lang="en-US" sz="1323" dirty="0">
                <a:solidFill>
                  <a:prstClr val="black">
                    <a:lumMod val="50000"/>
                  </a:prstClr>
                </a:solidFill>
              </a:rPr>
              <a:t>LCZ696: </a:t>
            </a:r>
            <a:r>
              <a:rPr lang="en-US" sz="1323" dirty="0" err="1">
                <a:solidFill>
                  <a:prstClr val="black">
                    <a:lumMod val="50000"/>
                  </a:prstClr>
                </a:solidFill>
              </a:rPr>
              <a:t>potenziamento</a:t>
            </a:r>
            <a:r>
              <a:rPr lang="en-US" sz="1323" dirty="0">
                <a:solidFill>
                  <a:prstClr val="black">
                    <a:lumMod val="50000"/>
                  </a:prstClr>
                </a:solidFill>
              </a:rPr>
              <a:t> </a:t>
            </a:r>
            <a:r>
              <a:rPr lang="en-US" sz="1323" dirty="0" err="1">
                <a:solidFill>
                  <a:prstClr val="black">
                    <a:lumMod val="50000"/>
                  </a:prstClr>
                </a:solidFill>
              </a:rPr>
              <a:t>dei</a:t>
            </a:r>
            <a:r>
              <a:rPr lang="en-US" sz="1323" dirty="0">
                <a:solidFill>
                  <a:prstClr val="black">
                    <a:lumMod val="50000"/>
                  </a:prstClr>
                </a:solidFill>
              </a:rPr>
              <a:t> </a:t>
            </a:r>
            <a:r>
              <a:rPr lang="en-US" sz="1323" dirty="0" err="1">
                <a:solidFill>
                  <a:prstClr val="black">
                    <a:lumMod val="50000"/>
                  </a:prstClr>
                </a:solidFill>
              </a:rPr>
              <a:t>peptidi</a:t>
            </a:r>
            <a:r>
              <a:rPr lang="en-US" sz="1323" dirty="0">
                <a:solidFill>
                  <a:prstClr val="black">
                    <a:lumMod val="50000"/>
                  </a:prstClr>
                </a:solidFill>
              </a:rPr>
              <a:t> </a:t>
            </a:r>
            <a:r>
              <a:rPr lang="en-US" sz="1323" dirty="0" err="1">
                <a:solidFill>
                  <a:prstClr val="black">
                    <a:lumMod val="50000"/>
                  </a:prstClr>
                </a:solidFill>
              </a:rPr>
              <a:t>natriuretici</a:t>
            </a:r>
            <a:r>
              <a:rPr lang="en-US" sz="1323" dirty="0">
                <a:solidFill>
                  <a:prstClr val="black">
                    <a:lumMod val="50000"/>
                  </a:prstClr>
                </a:solidFill>
              </a:rPr>
              <a:t> e di </a:t>
            </a:r>
            <a:r>
              <a:rPr lang="en-US" sz="1323" dirty="0" err="1">
                <a:solidFill>
                  <a:prstClr val="black">
                    <a:lumMod val="50000"/>
                  </a:prstClr>
                </a:solidFill>
              </a:rPr>
              <a:t>altri</a:t>
            </a:r>
            <a:r>
              <a:rPr lang="en-US" sz="1323" dirty="0">
                <a:solidFill>
                  <a:prstClr val="black">
                    <a:lumMod val="50000"/>
                  </a:prstClr>
                </a:solidFill>
              </a:rPr>
              <a:t> </a:t>
            </a:r>
            <a:r>
              <a:rPr lang="en-US" sz="1323" dirty="0" err="1">
                <a:solidFill>
                  <a:prstClr val="black">
                    <a:lumMod val="50000"/>
                  </a:prstClr>
                </a:solidFill>
              </a:rPr>
              <a:t>peptidi</a:t>
            </a:r>
            <a:r>
              <a:rPr lang="en-US" sz="1323" dirty="0">
                <a:solidFill>
                  <a:prstClr val="black">
                    <a:lumMod val="50000"/>
                  </a:prstClr>
                </a:solidFill>
              </a:rPr>
              <a:t> </a:t>
            </a:r>
            <a:r>
              <a:rPr lang="en-US" sz="1323" dirty="0" err="1">
                <a:solidFill>
                  <a:prstClr val="black">
                    <a:lumMod val="50000"/>
                  </a:prstClr>
                </a:solidFill>
              </a:rPr>
              <a:t>vasoattivi</a:t>
            </a:r>
            <a:r>
              <a:rPr lang="en-US" sz="1323" dirty="0">
                <a:solidFill>
                  <a:prstClr val="black">
                    <a:lumMod val="50000"/>
                  </a:prstClr>
                </a:solidFill>
              </a:rPr>
              <a:t>, con </a:t>
            </a:r>
            <a:r>
              <a:rPr lang="en-US" sz="1323" dirty="0" err="1">
                <a:solidFill>
                  <a:prstClr val="black">
                    <a:lumMod val="50000"/>
                  </a:prstClr>
                </a:solidFill>
              </a:rPr>
              <a:t>simultanea</a:t>
            </a:r>
            <a:r>
              <a:rPr lang="en-US" sz="1323" dirty="0">
                <a:solidFill>
                  <a:prstClr val="black">
                    <a:lumMod val="50000"/>
                  </a:prstClr>
                </a:solidFill>
              </a:rPr>
              <a:t> </a:t>
            </a:r>
            <a:r>
              <a:rPr lang="en-US" sz="1323" dirty="0" err="1">
                <a:solidFill>
                  <a:prstClr val="black">
                    <a:lumMod val="50000"/>
                  </a:prstClr>
                </a:solidFill>
              </a:rPr>
              <a:t>inibizione</a:t>
            </a:r>
            <a:r>
              <a:rPr lang="en-US" sz="1323" dirty="0">
                <a:solidFill>
                  <a:prstClr val="black">
                    <a:lumMod val="50000"/>
                  </a:prstClr>
                </a:solidFill>
              </a:rPr>
              <a:t> del RAAS</a:t>
            </a:r>
          </a:p>
        </p:txBody>
      </p:sp>
      <p:sp>
        <p:nvSpPr>
          <p:cNvPr id="5" name="Rectangle 4"/>
          <p:cNvSpPr/>
          <p:nvPr/>
        </p:nvSpPr>
        <p:spPr>
          <a:xfrm flipH="1">
            <a:off x="536686" y="1732802"/>
            <a:ext cx="9278896" cy="4487165"/>
          </a:xfrm>
          <a:prstGeom prst="rect">
            <a:avLst/>
          </a:prstGeom>
          <a:solidFill>
            <a:schemeClr val="bg1"/>
          </a:solidFill>
          <a:ln>
            <a:noFill/>
          </a:ln>
          <a:effectLst>
            <a:outerShdw blurRad="38100" dist="38100" dir="5400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98417" tIns="198417" rIns="198417" bIns="198417" rtlCol="0" anchor="t"/>
          <a:lstStyle/>
          <a:p>
            <a:pPr eaLnBrk="0">
              <a:lnSpc>
                <a:spcPts val="1764"/>
              </a:lnSpc>
              <a:spcAft>
                <a:spcPts val="1323"/>
              </a:spcAft>
              <a:buClr>
                <a:srgbClr val="FCAF17"/>
              </a:buClr>
              <a:buSzPct val="110000"/>
            </a:pPr>
            <a:endParaRPr lang="en-GB" sz="1764" kern="0" spc="-55" dirty="0">
              <a:solidFill>
                <a:srgbClr val="8B8D90"/>
              </a:solidFill>
            </a:endParaRPr>
          </a:p>
        </p:txBody>
      </p:sp>
      <p:sp>
        <p:nvSpPr>
          <p:cNvPr id="7" name="Title 1"/>
          <p:cNvSpPr txBox="1">
            <a:spLocks/>
          </p:cNvSpPr>
          <p:nvPr/>
        </p:nvSpPr>
        <p:spPr>
          <a:xfrm>
            <a:off x="529" y="843032"/>
            <a:ext cx="10079567" cy="793667"/>
          </a:xfrm>
          <a:prstGeom prst="rect">
            <a:avLst/>
          </a:prstGeom>
        </p:spPr>
        <p:txBody>
          <a:bodyPr/>
          <a:lstStyle>
            <a:lvl1pPr algn="l" rtl="0" eaLnBrk="1" fontAlgn="base" hangingPunct="1">
              <a:lnSpc>
                <a:spcPct val="95000"/>
              </a:lnSpc>
              <a:spcBef>
                <a:spcPct val="0"/>
              </a:spcBef>
              <a:spcAft>
                <a:spcPct val="0"/>
              </a:spcAft>
              <a:defRPr sz="2800">
                <a:solidFill>
                  <a:schemeClr val="accent4"/>
                </a:solidFill>
                <a:latin typeface="+mj-lt"/>
                <a:ea typeface="+mj-ea"/>
                <a:cs typeface="+mj-cs"/>
              </a:defRPr>
            </a:lvl1pPr>
            <a:lvl2pPr algn="l" rtl="0" eaLnBrk="1" fontAlgn="base" hangingPunct="1">
              <a:lnSpc>
                <a:spcPct val="95000"/>
              </a:lnSpc>
              <a:spcBef>
                <a:spcPct val="0"/>
              </a:spcBef>
              <a:spcAft>
                <a:spcPct val="0"/>
              </a:spcAft>
              <a:defRPr sz="2800">
                <a:solidFill>
                  <a:schemeClr val="folHlink"/>
                </a:solidFill>
                <a:latin typeface="Arial" charset="0"/>
              </a:defRPr>
            </a:lvl2pPr>
            <a:lvl3pPr algn="l" rtl="0" eaLnBrk="1" fontAlgn="base" hangingPunct="1">
              <a:lnSpc>
                <a:spcPct val="95000"/>
              </a:lnSpc>
              <a:spcBef>
                <a:spcPct val="0"/>
              </a:spcBef>
              <a:spcAft>
                <a:spcPct val="0"/>
              </a:spcAft>
              <a:defRPr sz="2800">
                <a:solidFill>
                  <a:schemeClr val="folHlink"/>
                </a:solidFill>
                <a:latin typeface="Arial" charset="0"/>
              </a:defRPr>
            </a:lvl3pPr>
            <a:lvl4pPr algn="l" rtl="0" eaLnBrk="1" fontAlgn="base" hangingPunct="1">
              <a:lnSpc>
                <a:spcPct val="95000"/>
              </a:lnSpc>
              <a:spcBef>
                <a:spcPct val="0"/>
              </a:spcBef>
              <a:spcAft>
                <a:spcPct val="0"/>
              </a:spcAft>
              <a:defRPr sz="2800">
                <a:solidFill>
                  <a:schemeClr val="folHlink"/>
                </a:solidFill>
                <a:latin typeface="Arial" charset="0"/>
              </a:defRPr>
            </a:lvl4pPr>
            <a:lvl5pPr algn="l" rtl="0" eaLnBrk="1" fontAlgn="base" hangingPunct="1">
              <a:lnSpc>
                <a:spcPct val="95000"/>
              </a:lnSpc>
              <a:spcBef>
                <a:spcPct val="0"/>
              </a:spcBef>
              <a:spcAft>
                <a:spcPct val="0"/>
              </a:spcAft>
              <a:defRPr sz="2800">
                <a:solidFill>
                  <a:schemeClr val="folHlink"/>
                </a:solidFill>
                <a:latin typeface="Arial" charset="0"/>
              </a:defRPr>
            </a:lvl5pPr>
            <a:lvl6pPr marL="457200" algn="l" rtl="0" eaLnBrk="1" fontAlgn="base" hangingPunct="1">
              <a:lnSpc>
                <a:spcPct val="95000"/>
              </a:lnSpc>
              <a:spcBef>
                <a:spcPct val="0"/>
              </a:spcBef>
              <a:spcAft>
                <a:spcPct val="0"/>
              </a:spcAft>
              <a:defRPr sz="2800">
                <a:solidFill>
                  <a:schemeClr val="folHlink"/>
                </a:solidFill>
                <a:latin typeface="Arial" charset="0"/>
              </a:defRPr>
            </a:lvl6pPr>
            <a:lvl7pPr marL="914400" algn="l" rtl="0" eaLnBrk="1" fontAlgn="base" hangingPunct="1">
              <a:lnSpc>
                <a:spcPct val="95000"/>
              </a:lnSpc>
              <a:spcBef>
                <a:spcPct val="0"/>
              </a:spcBef>
              <a:spcAft>
                <a:spcPct val="0"/>
              </a:spcAft>
              <a:defRPr sz="2800">
                <a:solidFill>
                  <a:schemeClr val="folHlink"/>
                </a:solidFill>
                <a:latin typeface="Arial" charset="0"/>
              </a:defRPr>
            </a:lvl7pPr>
            <a:lvl8pPr marL="1371600" algn="l" rtl="0" eaLnBrk="1" fontAlgn="base" hangingPunct="1">
              <a:lnSpc>
                <a:spcPct val="95000"/>
              </a:lnSpc>
              <a:spcBef>
                <a:spcPct val="0"/>
              </a:spcBef>
              <a:spcAft>
                <a:spcPct val="0"/>
              </a:spcAft>
              <a:defRPr sz="2800">
                <a:solidFill>
                  <a:schemeClr val="folHlink"/>
                </a:solidFill>
                <a:latin typeface="Arial" charset="0"/>
              </a:defRPr>
            </a:lvl8pPr>
            <a:lvl9pPr marL="1828800" algn="l" rtl="0" eaLnBrk="1" fontAlgn="base" hangingPunct="1">
              <a:lnSpc>
                <a:spcPct val="95000"/>
              </a:lnSpc>
              <a:spcBef>
                <a:spcPct val="0"/>
              </a:spcBef>
              <a:spcAft>
                <a:spcPct val="0"/>
              </a:spcAft>
              <a:defRPr sz="2800">
                <a:solidFill>
                  <a:schemeClr val="folHlink"/>
                </a:solidFill>
                <a:latin typeface="Arial" charset="0"/>
              </a:defRPr>
            </a:lvl9pPr>
          </a:lstStyle>
          <a:p>
            <a:pPr algn="ctr"/>
            <a:r>
              <a:rPr lang="en-US" sz="1764" b="1" dirty="0" err="1">
                <a:solidFill>
                  <a:srgbClr val="C00000"/>
                </a:solidFill>
                <a:latin typeface="Arial" panose="020B0604020202020204" pitchFamily="34" charset="0"/>
                <a:cs typeface="Arial" panose="020B0604020202020204" pitchFamily="34" charset="0"/>
              </a:rPr>
              <a:t>Evoluzione</a:t>
            </a:r>
            <a:r>
              <a:rPr lang="en-US" sz="1764" b="1" dirty="0">
                <a:solidFill>
                  <a:srgbClr val="C00000"/>
                </a:solidFill>
                <a:latin typeface="Arial" panose="020B0604020202020204" pitchFamily="34" charset="0"/>
                <a:cs typeface="Arial" panose="020B0604020202020204" pitchFamily="34" charset="0"/>
              </a:rPr>
              <a:t> </a:t>
            </a:r>
            <a:r>
              <a:rPr lang="en-US" sz="1764" b="1" dirty="0" err="1">
                <a:solidFill>
                  <a:srgbClr val="C00000"/>
                </a:solidFill>
                <a:latin typeface="Arial" panose="020B0604020202020204" pitchFamily="34" charset="0"/>
                <a:cs typeface="Arial" panose="020B0604020202020204" pitchFamily="34" charset="0"/>
              </a:rPr>
              <a:t>dell’approccio</a:t>
            </a:r>
            <a:r>
              <a:rPr lang="en-US" sz="1764" b="1" dirty="0">
                <a:solidFill>
                  <a:srgbClr val="C00000"/>
                </a:solidFill>
                <a:latin typeface="Arial" panose="020B0604020202020204" pitchFamily="34" charset="0"/>
                <a:cs typeface="Arial" panose="020B0604020202020204" pitchFamily="34" charset="0"/>
              </a:rPr>
              <a:t> </a:t>
            </a:r>
            <a:r>
              <a:rPr lang="en-US" sz="1764" b="1" dirty="0" err="1">
                <a:solidFill>
                  <a:srgbClr val="C00000"/>
                </a:solidFill>
                <a:latin typeface="Arial" panose="020B0604020202020204" pitchFamily="34" charset="0"/>
                <a:cs typeface="Arial" panose="020B0604020202020204" pitchFamily="34" charset="0"/>
              </a:rPr>
              <a:t>farmacologico</a:t>
            </a:r>
            <a:r>
              <a:rPr lang="en-US" sz="1764" b="1" dirty="0">
                <a:solidFill>
                  <a:srgbClr val="C00000"/>
                </a:solidFill>
                <a:latin typeface="Arial" panose="020B0604020202020204" pitchFamily="34" charset="0"/>
                <a:cs typeface="Arial" panose="020B0604020202020204" pitchFamily="34" charset="0"/>
              </a:rPr>
              <a:t>:</a:t>
            </a:r>
            <a:br>
              <a:rPr lang="en-US" sz="1764" b="1" dirty="0">
                <a:solidFill>
                  <a:srgbClr val="C00000"/>
                </a:solidFill>
                <a:latin typeface="Arial" panose="020B0604020202020204" pitchFamily="34" charset="0"/>
                <a:cs typeface="Arial" panose="020B0604020202020204" pitchFamily="34" charset="0"/>
              </a:rPr>
            </a:br>
            <a:r>
              <a:rPr lang="en-US" sz="1764" dirty="0">
                <a:solidFill>
                  <a:srgbClr val="C00000"/>
                </a:solidFill>
                <a:latin typeface="Arial" panose="020B0604020202020204" pitchFamily="34" charset="0"/>
                <a:cs typeface="Arial" panose="020B0604020202020204" pitchFamily="34" charset="0"/>
              </a:rPr>
              <a:t>LCZ696 come </a:t>
            </a:r>
            <a:r>
              <a:rPr lang="en-US" sz="1764" dirty="0" err="1">
                <a:solidFill>
                  <a:srgbClr val="C00000"/>
                </a:solidFill>
                <a:latin typeface="Arial" panose="020B0604020202020204" pitchFamily="34" charset="0"/>
                <a:cs typeface="Arial" panose="020B0604020202020204" pitchFamily="34" charset="0"/>
              </a:rPr>
              <a:t>nuova</a:t>
            </a:r>
            <a:r>
              <a:rPr lang="en-US" sz="1764" dirty="0">
                <a:solidFill>
                  <a:srgbClr val="C00000"/>
                </a:solidFill>
                <a:latin typeface="Arial" panose="020B0604020202020204" pitchFamily="34" charset="0"/>
                <a:cs typeface="Arial" panose="020B0604020202020204" pitchFamily="34" charset="0"/>
              </a:rPr>
              <a:t> </a:t>
            </a:r>
            <a:r>
              <a:rPr lang="en-US" sz="1764" dirty="0" err="1">
                <a:solidFill>
                  <a:srgbClr val="C00000"/>
                </a:solidFill>
                <a:latin typeface="Arial" panose="020B0604020202020204" pitchFamily="34" charset="0"/>
                <a:cs typeface="Arial" panose="020B0604020202020204" pitchFamily="34" charset="0"/>
              </a:rPr>
              <a:t>alternativa</a:t>
            </a:r>
            <a:r>
              <a:rPr lang="en-US" sz="1764" dirty="0">
                <a:solidFill>
                  <a:srgbClr val="C00000"/>
                </a:solidFill>
                <a:latin typeface="Arial" panose="020B0604020202020204" pitchFamily="34" charset="0"/>
                <a:cs typeface="Arial" panose="020B0604020202020204" pitchFamily="34" charset="0"/>
              </a:rPr>
              <a:t> </a:t>
            </a:r>
            <a:r>
              <a:rPr lang="en-US" sz="1764" dirty="0" err="1">
                <a:solidFill>
                  <a:srgbClr val="C00000"/>
                </a:solidFill>
                <a:latin typeface="Arial" panose="020B0604020202020204" pitchFamily="34" charset="0"/>
                <a:cs typeface="Arial" panose="020B0604020202020204" pitchFamily="34" charset="0"/>
              </a:rPr>
              <a:t>all’ACEi</a:t>
            </a:r>
            <a:r>
              <a:rPr lang="en-US" sz="1764" dirty="0">
                <a:solidFill>
                  <a:srgbClr val="C00000"/>
                </a:solidFill>
                <a:latin typeface="Arial" panose="020B0604020202020204" pitchFamily="34" charset="0"/>
                <a:cs typeface="Arial" panose="020B0604020202020204" pitchFamily="34" charset="0"/>
              </a:rPr>
              <a:t> in </a:t>
            </a:r>
            <a:r>
              <a:rPr lang="en-US" sz="1764" dirty="0" err="1">
                <a:solidFill>
                  <a:srgbClr val="C00000"/>
                </a:solidFill>
                <a:latin typeface="Arial" panose="020B0604020202020204" pitchFamily="34" charset="0"/>
                <a:cs typeface="Arial" panose="020B0604020202020204" pitchFamily="34" charset="0"/>
              </a:rPr>
              <a:t>pazienti</a:t>
            </a:r>
            <a:r>
              <a:rPr lang="en-US" sz="1764" dirty="0">
                <a:solidFill>
                  <a:srgbClr val="C00000"/>
                </a:solidFill>
                <a:latin typeface="Arial" panose="020B0604020202020204" pitchFamily="34" charset="0"/>
                <a:cs typeface="Arial" panose="020B0604020202020204" pitchFamily="34" charset="0"/>
              </a:rPr>
              <a:t> con </a:t>
            </a:r>
            <a:r>
              <a:rPr lang="en-US" sz="1764" dirty="0" err="1">
                <a:solidFill>
                  <a:srgbClr val="C00000"/>
                </a:solidFill>
                <a:latin typeface="Arial" panose="020B0604020202020204" pitchFamily="34" charset="0"/>
                <a:cs typeface="Arial" panose="020B0604020202020204" pitchFamily="34" charset="0"/>
              </a:rPr>
              <a:t>scompenso</a:t>
            </a:r>
            <a:r>
              <a:rPr lang="en-US" sz="1764" dirty="0">
                <a:solidFill>
                  <a:srgbClr val="C00000"/>
                </a:solidFill>
                <a:latin typeface="Arial" panose="020B0604020202020204" pitchFamily="34" charset="0"/>
                <a:cs typeface="Arial" panose="020B0604020202020204" pitchFamily="34" charset="0"/>
              </a:rPr>
              <a:t> </a:t>
            </a:r>
            <a:r>
              <a:rPr lang="en-US" sz="1764" dirty="0" err="1">
                <a:solidFill>
                  <a:srgbClr val="C00000"/>
                </a:solidFill>
                <a:latin typeface="Arial" panose="020B0604020202020204" pitchFamily="34" charset="0"/>
                <a:cs typeface="Arial" panose="020B0604020202020204" pitchFamily="34" charset="0"/>
              </a:rPr>
              <a:t>cardiaco</a:t>
            </a:r>
            <a:r>
              <a:rPr lang="en-US" sz="1764" dirty="0">
                <a:solidFill>
                  <a:srgbClr val="C00000"/>
                </a:solidFill>
                <a:latin typeface="Arial" panose="020B0604020202020204" pitchFamily="34" charset="0"/>
                <a:cs typeface="Arial" panose="020B0604020202020204" pitchFamily="34" charset="0"/>
              </a:rPr>
              <a:t> sistolico1</a:t>
            </a:r>
            <a:endParaRPr lang="en-GB" sz="1764" dirty="0">
              <a:solidFill>
                <a:srgbClr val="C000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8398" y="1588062"/>
            <a:ext cx="3576385" cy="2860751"/>
          </a:xfrm>
          <a:prstGeom prst="rect">
            <a:avLst/>
          </a:prstGeom>
        </p:spPr>
      </p:pic>
      <p:sp>
        <p:nvSpPr>
          <p:cNvPr id="10" name="Rectangle 37"/>
          <p:cNvSpPr>
            <a:spLocks noChangeArrowheads="1"/>
          </p:cNvSpPr>
          <p:nvPr/>
        </p:nvSpPr>
        <p:spPr bwMode="auto">
          <a:xfrm>
            <a:off x="6129504" y="1643297"/>
            <a:ext cx="676147" cy="37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646" b="1" i="1" spc="-55" dirty="0">
                <a:solidFill>
                  <a:srgbClr val="EC7923"/>
                </a:solidFill>
              </a:rPr>
              <a:t>SNS</a:t>
            </a:r>
            <a:endParaRPr lang="en-US" altLang="en-US" sz="2646" spc="-55" dirty="0">
              <a:solidFill>
                <a:srgbClr val="474749"/>
              </a:solidFill>
            </a:endParaRPr>
          </a:p>
        </p:txBody>
      </p:sp>
      <p:sp>
        <p:nvSpPr>
          <p:cNvPr id="12" name="Rectangle 37"/>
          <p:cNvSpPr>
            <a:spLocks noChangeArrowheads="1"/>
          </p:cNvSpPr>
          <p:nvPr/>
        </p:nvSpPr>
        <p:spPr bwMode="auto">
          <a:xfrm>
            <a:off x="6214609" y="4156146"/>
            <a:ext cx="933589" cy="37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646" b="1" i="1" spc="-55" dirty="0">
                <a:solidFill>
                  <a:srgbClr val="FF0000"/>
                </a:solidFill>
              </a:rPr>
              <a:t>RAAS</a:t>
            </a:r>
            <a:endParaRPr lang="en-US" altLang="en-US" sz="2646" spc="-55" dirty="0">
              <a:solidFill>
                <a:srgbClr val="FF0000"/>
              </a:solidFill>
            </a:endParaRPr>
          </a:p>
        </p:txBody>
      </p:sp>
      <p:sp>
        <p:nvSpPr>
          <p:cNvPr id="13" name="AutoShape 3"/>
          <p:cNvSpPr>
            <a:spLocks noChangeAspect="1" noChangeArrowheads="1" noTextEdit="1"/>
          </p:cNvSpPr>
          <p:nvPr/>
        </p:nvSpPr>
        <p:spPr bwMode="auto">
          <a:xfrm>
            <a:off x="3323270" y="1868525"/>
            <a:ext cx="2444852" cy="270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srgbClr val="474749"/>
              </a:solidFill>
            </a:endParaRPr>
          </a:p>
        </p:txBody>
      </p:sp>
      <p:sp>
        <p:nvSpPr>
          <p:cNvPr id="14" name="Freeform 5"/>
          <p:cNvSpPr>
            <a:spLocks/>
          </p:cNvSpPr>
          <p:nvPr/>
        </p:nvSpPr>
        <p:spPr bwMode="auto">
          <a:xfrm>
            <a:off x="4240289" y="3375625"/>
            <a:ext cx="722452" cy="559780"/>
          </a:xfrm>
          <a:custGeom>
            <a:avLst/>
            <a:gdLst>
              <a:gd name="T0" fmla="*/ 0 w 357"/>
              <a:gd name="T1" fmla="*/ 0 h 276"/>
              <a:gd name="T2" fmla="*/ 357 w 357"/>
              <a:gd name="T3" fmla="*/ 249 h 276"/>
            </a:gdLst>
            <a:ahLst/>
            <a:cxnLst>
              <a:cxn ang="0">
                <a:pos x="T0" y="T1"/>
              </a:cxn>
              <a:cxn ang="0">
                <a:pos x="T2" y="T3"/>
              </a:cxn>
            </a:cxnLst>
            <a:rect l="0" t="0" r="r" b="b"/>
            <a:pathLst>
              <a:path w="357" h="276">
                <a:moveTo>
                  <a:pt x="0" y="0"/>
                </a:moveTo>
                <a:cubicBezTo>
                  <a:pt x="31" y="177"/>
                  <a:pt x="205" y="276"/>
                  <a:pt x="357" y="249"/>
                </a:cubicBezTo>
              </a:path>
            </a:pathLst>
          </a:custGeom>
          <a:noFill/>
          <a:ln w="39688" cap="rnd">
            <a:solidFill>
              <a:srgbClr val="EC792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srgbClr val="474749"/>
              </a:solidFill>
            </a:endParaRPr>
          </a:p>
        </p:txBody>
      </p:sp>
      <p:grpSp>
        <p:nvGrpSpPr>
          <p:cNvPr id="15" name="Group 14"/>
          <p:cNvGrpSpPr/>
          <p:nvPr/>
        </p:nvGrpSpPr>
        <p:grpSpPr>
          <a:xfrm>
            <a:off x="3331245" y="2863689"/>
            <a:ext cx="2205629" cy="1381110"/>
            <a:chOff x="3021564" y="2813787"/>
            <a:chExt cx="2000907" cy="1252918"/>
          </a:xfrm>
        </p:grpSpPr>
        <p:sp>
          <p:nvSpPr>
            <p:cNvPr id="16" name="Freeform 6"/>
            <p:cNvSpPr>
              <a:spLocks/>
            </p:cNvSpPr>
            <p:nvPr/>
          </p:nvSpPr>
          <p:spPr bwMode="auto">
            <a:xfrm>
              <a:off x="3124286" y="2813787"/>
              <a:ext cx="1898185" cy="1252918"/>
            </a:xfrm>
            <a:custGeom>
              <a:avLst/>
              <a:gdLst>
                <a:gd name="T0" fmla="*/ 0 w 1032"/>
                <a:gd name="T1" fmla="*/ 247 h 681"/>
                <a:gd name="T2" fmla="*/ 894 w 1032"/>
                <a:gd name="T3" fmla="*/ 433 h 681"/>
                <a:gd name="T4" fmla="*/ 932 w 1032"/>
                <a:gd name="T5" fmla="*/ 0 h 681"/>
              </a:gdLst>
              <a:ahLst/>
              <a:cxnLst>
                <a:cxn ang="0">
                  <a:pos x="T0" y="T1"/>
                </a:cxn>
                <a:cxn ang="0">
                  <a:pos x="T2" y="T3"/>
                </a:cxn>
                <a:cxn ang="0">
                  <a:pos x="T4" y="T5"/>
                </a:cxn>
              </a:cxnLst>
              <a:rect l="0" t="0" r="r" b="b"/>
              <a:pathLst>
                <a:path w="1032" h="681">
                  <a:moveTo>
                    <a:pt x="0" y="247"/>
                  </a:moveTo>
                  <a:cubicBezTo>
                    <a:pt x="0" y="247"/>
                    <a:pt x="600" y="681"/>
                    <a:pt x="894" y="433"/>
                  </a:cubicBezTo>
                  <a:cubicBezTo>
                    <a:pt x="1032" y="318"/>
                    <a:pt x="1031" y="118"/>
                    <a:pt x="932" y="0"/>
                  </a:cubicBezTo>
                </a:path>
              </a:pathLst>
            </a:custGeom>
            <a:noFill/>
            <a:ln w="39688" cap="rnd">
              <a:solidFill>
                <a:srgbClr val="83C55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srgbClr val="474749"/>
                </a:solidFill>
              </a:endParaRPr>
            </a:p>
          </p:txBody>
        </p:sp>
        <p:sp>
          <p:nvSpPr>
            <p:cNvPr id="17" name="Freeform 9"/>
            <p:cNvSpPr>
              <a:spLocks/>
            </p:cNvSpPr>
            <p:nvPr/>
          </p:nvSpPr>
          <p:spPr bwMode="auto">
            <a:xfrm>
              <a:off x="3021564" y="3161016"/>
              <a:ext cx="203997" cy="203997"/>
            </a:xfrm>
            <a:custGeom>
              <a:avLst/>
              <a:gdLst>
                <a:gd name="T0" fmla="*/ 106 w 111"/>
                <a:gd name="T1" fmla="*/ 47 h 111"/>
                <a:gd name="T2" fmla="*/ 65 w 111"/>
                <a:gd name="T3" fmla="*/ 106 h 111"/>
                <a:gd name="T4" fmla="*/ 5 w 111"/>
                <a:gd name="T5" fmla="*/ 65 h 111"/>
                <a:gd name="T6" fmla="*/ 47 w 111"/>
                <a:gd name="T7" fmla="*/ 5 h 111"/>
                <a:gd name="T8" fmla="*/ 106 w 111"/>
                <a:gd name="T9" fmla="*/ 47 h 111"/>
              </a:gdLst>
              <a:ahLst/>
              <a:cxnLst>
                <a:cxn ang="0">
                  <a:pos x="T0" y="T1"/>
                </a:cxn>
                <a:cxn ang="0">
                  <a:pos x="T2" y="T3"/>
                </a:cxn>
                <a:cxn ang="0">
                  <a:pos x="T4" y="T5"/>
                </a:cxn>
                <a:cxn ang="0">
                  <a:pos x="T6" y="T7"/>
                </a:cxn>
                <a:cxn ang="0">
                  <a:pos x="T8" y="T9"/>
                </a:cxn>
              </a:cxnLst>
              <a:rect l="0" t="0" r="r" b="b"/>
              <a:pathLst>
                <a:path w="111" h="111">
                  <a:moveTo>
                    <a:pt x="106" y="47"/>
                  </a:moveTo>
                  <a:cubicBezTo>
                    <a:pt x="111" y="75"/>
                    <a:pt x="93" y="101"/>
                    <a:pt x="65" y="106"/>
                  </a:cubicBezTo>
                  <a:cubicBezTo>
                    <a:pt x="37" y="111"/>
                    <a:pt x="10" y="93"/>
                    <a:pt x="5" y="65"/>
                  </a:cubicBezTo>
                  <a:cubicBezTo>
                    <a:pt x="0" y="37"/>
                    <a:pt x="19" y="10"/>
                    <a:pt x="47" y="5"/>
                  </a:cubicBezTo>
                  <a:cubicBezTo>
                    <a:pt x="75" y="0"/>
                    <a:pt x="101" y="19"/>
                    <a:pt x="106" y="47"/>
                  </a:cubicBezTo>
                  <a:close/>
                </a:path>
              </a:pathLst>
            </a:custGeom>
            <a:solidFill>
              <a:srgbClr val="FFFFFF"/>
            </a:solidFill>
            <a:ln w="39688" cap="flat">
              <a:solidFill>
                <a:srgbClr val="83C55F"/>
              </a:solidFill>
              <a:prstDash val="solid"/>
              <a:miter lim="800000"/>
              <a:headEnd/>
              <a:tailEnd/>
            </a:ln>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srgbClr val="474749"/>
                </a:solidFill>
              </a:endParaRPr>
            </a:p>
          </p:txBody>
        </p:sp>
      </p:grpSp>
      <p:sp>
        <p:nvSpPr>
          <p:cNvPr id="18" name="Freeform 10"/>
          <p:cNvSpPr>
            <a:spLocks/>
          </p:cNvSpPr>
          <p:nvPr/>
        </p:nvSpPr>
        <p:spPr bwMode="auto">
          <a:xfrm>
            <a:off x="5358255" y="1882878"/>
            <a:ext cx="224869" cy="224869"/>
          </a:xfrm>
          <a:custGeom>
            <a:avLst/>
            <a:gdLst>
              <a:gd name="T0" fmla="*/ 106 w 111"/>
              <a:gd name="T1" fmla="*/ 46 h 111"/>
              <a:gd name="T2" fmla="*/ 65 w 111"/>
              <a:gd name="T3" fmla="*/ 106 h 111"/>
              <a:gd name="T4" fmla="*/ 5 w 111"/>
              <a:gd name="T5" fmla="*/ 64 h 111"/>
              <a:gd name="T6" fmla="*/ 47 w 111"/>
              <a:gd name="T7" fmla="*/ 5 h 111"/>
              <a:gd name="T8" fmla="*/ 106 w 111"/>
              <a:gd name="T9" fmla="*/ 46 h 111"/>
            </a:gdLst>
            <a:ahLst/>
            <a:cxnLst>
              <a:cxn ang="0">
                <a:pos x="T0" y="T1"/>
              </a:cxn>
              <a:cxn ang="0">
                <a:pos x="T2" y="T3"/>
              </a:cxn>
              <a:cxn ang="0">
                <a:pos x="T4" y="T5"/>
              </a:cxn>
              <a:cxn ang="0">
                <a:pos x="T6" y="T7"/>
              </a:cxn>
              <a:cxn ang="0">
                <a:pos x="T8" y="T9"/>
              </a:cxn>
            </a:cxnLst>
            <a:rect l="0" t="0" r="r" b="b"/>
            <a:pathLst>
              <a:path w="111" h="111">
                <a:moveTo>
                  <a:pt x="106" y="46"/>
                </a:moveTo>
                <a:cubicBezTo>
                  <a:pt x="111" y="74"/>
                  <a:pt x="93" y="101"/>
                  <a:pt x="65" y="106"/>
                </a:cubicBezTo>
                <a:cubicBezTo>
                  <a:pt x="37" y="111"/>
                  <a:pt x="10" y="92"/>
                  <a:pt x="5" y="64"/>
                </a:cubicBezTo>
                <a:cubicBezTo>
                  <a:pt x="0" y="36"/>
                  <a:pt x="19" y="10"/>
                  <a:pt x="47" y="5"/>
                </a:cubicBezTo>
                <a:cubicBezTo>
                  <a:pt x="75" y="0"/>
                  <a:pt x="101" y="18"/>
                  <a:pt x="106"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srgbClr val="474749"/>
              </a:solidFill>
            </a:endParaRPr>
          </a:p>
        </p:txBody>
      </p:sp>
      <p:grpSp>
        <p:nvGrpSpPr>
          <p:cNvPr id="19" name="Group 18"/>
          <p:cNvGrpSpPr/>
          <p:nvPr/>
        </p:nvGrpSpPr>
        <p:grpSpPr>
          <a:xfrm>
            <a:off x="4103135" y="1882881"/>
            <a:ext cx="1479989" cy="1492747"/>
            <a:chOff x="3721809" y="1924013"/>
            <a:chExt cx="1342619" cy="1354193"/>
          </a:xfrm>
        </p:grpSpPr>
        <p:sp>
          <p:nvSpPr>
            <p:cNvPr id="20" name="Freeform 8"/>
            <p:cNvSpPr>
              <a:spLocks/>
            </p:cNvSpPr>
            <p:nvPr/>
          </p:nvSpPr>
          <p:spPr bwMode="auto">
            <a:xfrm>
              <a:off x="3721809" y="2025288"/>
              <a:ext cx="1241344" cy="1252918"/>
            </a:xfrm>
            <a:custGeom>
              <a:avLst/>
              <a:gdLst>
                <a:gd name="T0" fmla="*/ 675 w 675"/>
                <a:gd name="T1" fmla="*/ 0 h 681"/>
                <a:gd name="T2" fmla="*/ 67 w 675"/>
                <a:gd name="T3" fmla="*/ 681 h 681"/>
              </a:gdLst>
              <a:ahLst/>
              <a:cxnLst>
                <a:cxn ang="0">
                  <a:pos x="T0" y="T1"/>
                </a:cxn>
                <a:cxn ang="0">
                  <a:pos x="T2" y="T3"/>
                </a:cxn>
              </a:cxnLst>
              <a:rect l="0" t="0" r="r" b="b"/>
              <a:pathLst>
                <a:path w="675" h="681">
                  <a:moveTo>
                    <a:pt x="675" y="0"/>
                  </a:moveTo>
                  <a:cubicBezTo>
                    <a:pt x="675" y="0"/>
                    <a:pt x="0" y="303"/>
                    <a:pt x="67" y="681"/>
                  </a:cubicBezTo>
                </a:path>
              </a:pathLst>
            </a:custGeom>
            <a:noFill/>
            <a:ln w="39688" cap="rnd">
              <a:solidFill>
                <a:srgbClr val="EC792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srgbClr val="474749"/>
                </a:solidFill>
              </a:endParaRPr>
            </a:p>
          </p:txBody>
        </p:sp>
        <p:sp>
          <p:nvSpPr>
            <p:cNvPr id="21" name="Freeform 11"/>
            <p:cNvSpPr>
              <a:spLocks/>
            </p:cNvSpPr>
            <p:nvPr/>
          </p:nvSpPr>
          <p:spPr bwMode="auto">
            <a:xfrm>
              <a:off x="4860431" y="1924013"/>
              <a:ext cx="203997" cy="203997"/>
            </a:xfrm>
            <a:custGeom>
              <a:avLst/>
              <a:gdLst>
                <a:gd name="T0" fmla="*/ 106 w 111"/>
                <a:gd name="T1" fmla="*/ 46 h 111"/>
                <a:gd name="T2" fmla="*/ 65 w 111"/>
                <a:gd name="T3" fmla="*/ 106 h 111"/>
                <a:gd name="T4" fmla="*/ 5 w 111"/>
                <a:gd name="T5" fmla="*/ 64 h 111"/>
                <a:gd name="T6" fmla="*/ 47 w 111"/>
                <a:gd name="T7" fmla="*/ 5 h 111"/>
                <a:gd name="T8" fmla="*/ 106 w 111"/>
                <a:gd name="T9" fmla="*/ 46 h 111"/>
              </a:gdLst>
              <a:ahLst/>
              <a:cxnLst>
                <a:cxn ang="0">
                  <a:pos x="T0" y="T1"/>
                </a:cxn>
                <a:cxn ang="0">
                  <a:pos x="T2" y="T3"/>
                </a:cxn>
                <a:cxn ang="0">
                  <a:pos x="T4" y="T5"/>
                </a:cxn>
                <a:cxn ang="0">
                  <a:pos x="T6" y="T7"/>
                </a:cxn>
                <a:cxn ang="0">
                  <a:pos x="T8" y="T9"/>
                </a:cxn>
              </a:cxnLst>
              <a:rect l="0" t="0" r="r" b="b"/>
              <a:pathLst>
                <a:path w="111" h="111">
                  <a:moveTo>
                    <a:pt x="106" y="46"/>
                  </a:moveTo>
                  <a:cubicBezTo>
                    <a:pt x="111" y="74"/>
                    <a:pt x="93" y="101"/>
                    <a:pt x="65" y="106"/>
                  </a:cubicBezTo>
                  <a:cubicBezTo>
                    <a:pt x="37" y="111"/>
                    <a:pt x="10" y="92"/>
                    <a:pt x="5" y="64"/>
                  </a:cubicBezTo>
                  <a:cubicBezTo>
                    <a:pt x="0" y="36"/>
                    <a:pt x="19" y="10"/>
                    <a:pt x="47" y="5"/>
                  </a:cubicBezTo>
                  <a:cubicBezTo>
                    <a:pt x="75" y="0"/>
                    <a:pt x="101" y="18"/>
                    <a:pt x="106" y="46"/>
                  </a:cubicBezTo>
                  <a:close/>
                </a:path>
              </a:pathLst>
            </a:custGeom>
            <a:solidFill>
              <a:srgbClr val="FFFFFF"/>
            </a:solidFill>
            <a:ln w="39688" cap="flat">
              <a:solidFill>
                <a:srgbClr val="EC7923"/>
              </a:solidFill>
              <a:prstDash val="solid"/>
              <a:miter lim="800000"/>
              <a:headEnd/>
              <a:tailEnd/>
            </a:ln>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srgbClr val="474749"/>
                </a:solidFill>
              </a:endParaRPr>
            </a:p>
          </p:txBody>
        </p:sp>
      </p:grpSp>
      <p:grpSp>
        <p:nvGrpSpPr>
          <p:cNvPr id="22" name="Group 21"/>
          <p:cNvGrpSpPr/>
          <p:nvPr/>
        </p:nvGrpSpPr>
        <p:grpSpPr>
          <a:xfrm>
            <a:off x="4265805" y="2555892"/>
            <a:ext cx="1532618" cy="2001494"/>
            <a:chOff x="3869381" y="2534557"/>
            <a:chExt cx="1390363" cy="1815719"/>
          </a:xfrm>
        </p:grpSpPr>
        <p:sp>
          <p:nvSpPr>
            <p:cNvPr id="23" name="Freeform 7"/>
            <p:cNvSpPr>
              <a:spLocks/>
            </p:cNvSpPr>
            <p:nvPr/>
          </p:nvSpPr>
          <p:spPr bwMode="auto">
            <a:xfrm>
              <a:off x="3869381" y="2534557"/>
              <a:ext cx="1390363" cy="1707209"/>
            </a:xfrm>
            <a:custGeom>
              <a:avLst/>
              <a:gdLst>
                <a:gd name="T0" fmla="*/ 680 w 756"/>
                <a:gd name="T1" fmla="*/ 928 h 928"/>
                <a:gd name="T2" fmla="*/ 394 w 756"/>
                <a:gd name="T3" fmla="*/ 61 h 928"/>
                <a:gd name="T4" fmla="*/ 0 w 756"/>
                <a:gd name="T5" fmla="*/ 246 h 928"/>
              </a:gdLst>
              <a:ahLst/>
              <a:cxnLst>
                <a:cxn ang="0">
                  <a:pos x="T0" y="T1"/>
                </a:cxn>
                <a:cxn ang="0">
                  <a:pos x="T2" y="T3"/>
                </a:cxn>
                <a:cxn ang="0">
                  <a:pos x="T4" y="T5"/>
                </a:cxn>
              </a:cxnLst>
              <a:rect l="0" t="0" r="r" b="b"/>
              <a:pathLst>
                <a:path w="756" h="928">
                  <a:moveTo>
                    <a:pt x="680" y="928"/>
                  </a:moveTo>
                  <a:cubicBezTo>
                    <a:pt x="680" y="928"/>
                    <a:pt x="756" y="192"/>
                    <a:pt x="394" y="61"/>
                  </a:cubicBezTo>
                  <a:cubicBezTo>
                    <a:pt x="226" y="0"/>
                    <a:pt x="53" y="101"/>
                    <a:pt x="0" y="246"/>
                  </a:cubicBezTo>
                </a:path>
              </a:pathLst>
            </a:custGeom>
            <a:noFill/>
            <a:ln w="39688" cap="rnd">
              <a:solidFill>
                <a:srgbClr val="EC1C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srgbClr val="474749"/>
                </a:solidFill>
              </a:endParaRPr>
            </a:p>
          </p:txBody>
        </p:sp>
        <p:sp>
          <p:nvSpPr>
            <p:cNvPr id="24" name="Freeform 12"/>
            <p:cNvSpPr>
              <a:spLocks/>
            </p:cNvSpPr>
            <p:nvPr/>
          </p:nvSpPr>
          <p:spPr bwMode="auto">
            <a:xfrm>
              <a:off x="5016684" y="4146279"/>
              <a:ext cx="203997" cy="203997"/>
            </a:xfrm>
            <a:custGeom>
              <a:avLst/>
              <a:gdLst>
                <a:gd name="T0" fmla="*/ 106 w 111"/>
                <a:gd name="T1" fmla="*/ 47 h 111"/>
                <a:gd name="T2" fmla="*/ 65 w 111"/>
                <a:gd name="T3" fmla="*/ 106 h 111"/>
                <a:gd name="T4" fmla="*/ 5 w 111"/>
                <a:gd name="T5" fmla="*/ 65 h 111"/>
                <a:gd name="T6" fmla="*/ 47 w 111"/>
                <a:gd name="T7" fmla="*/ 5 h 111"/>
                <a:gd name="T8" fmla="*/ 106 w 111"/>
                <a:gd name="T9" fmla="*/ 47 h 111"/>
              </a:gdLst>
              <a:ahLst/>
              <a:cxnLst>
                <a:cxn ang="0">
                  <a:pos x="T0" y="T1"/>
                </a:cxn>
                <a:cxn ang="0">
                  <a:pos x="T2" y="T3"/>
                </a:cxn>
                <a:cxn ang="0">
                  <a:pos x="T4" y="T5"/>
                </a:cxn>
                <a:cxn ang="0">
                  <a:pos x="T6" y="T7"/>
                </a:cxn>
                <a:cxn ang="0">
                  <a:pos x="T8" y="T9"/>
                </a:cxn>
              </a:cxnLst>
              <a:rect l="0" t="0" r="r" b="b"/>
              <a:pathLst>
                <a:path w="111" h="111">
                  <a:moveTo>
                    <a:pt x="106" y="47"/>
                  </a:moveTo>
                  <a:cubicBezTo>
                    <a:pt x="111" y="75"/>
                    <a:pt x="93" y="101"/>
                    <a:pt x="65" y="106"/>
                  </a:cubicBezTo>
                  <a:cubicBezTo>
                    <a:pt x="37" y="111"/>
                    <a:pt x="10" y="93"/>
                    <a:pt x="5" y="65"/>
                  </a:cubicBezTo>
                  <a:cubicBezTo>
                    <a:pt x="0" y="37"/>
                    <a:pt x="19" y="10"/>
                    <a:pt x="47" y="5"/>
                  </a:cubicBezTo>
                  <a:cubicBezTo>
                    <a:pt x="75" y="0"/>
                    <a:pt x="101" y="19"/>
                    <a:pt x="106" y="47"/>
                  </a:cubicBezTo>
                  <a:close/>
                </a:path>
              </a:pathLst>
            </a:custGeom>
            <a:solidFill>
              <a:srgbClr val="FFFFFF"/>
            </a:solidFill>
            <a:ln w="39688" cap="flat">
              <a:solidFill>
                <a:srgbClr val="EC1C3C"/>
              </a:solidFill>
              <a:prstDash val="solid"/>
              <a:miter lim="800000"/>
              <a:headEnd/>
              <a:tailEnd/>
            </a:ln>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srgbClr val="474749"/>
                </a:solidFill>
              </a:endParaRPr>
            </a:p>
          </p:txBody>
        </p:sp>
      </p:grpSp>
      <p:sp>
        <p:nvSpPr>
          <p:cNvPr id="37" name="Rectangle 36"/>
          <p:cNvSpPr/>
          <p:nvPr/>
        </p:nvSpPr>
        <p:spPr>
          <a:xfrm>
            <a:off x="4099284" y="3069937"/>
            <a:ext cx="1500010" cy="407804"/>
          </a:xfrm>
          <a:prstGeom prst="rect">
            <a:avLst/>
          </a:prstGeom>
        </p:spPr>
        <p:txBody>
          <a:bodyPr wrap="square">
            <a:spAutoFit/>
          </a:bodyPr>
          <a:lstStyle/>
          <a:p>
            <a:pPr algn="ctr" fontAlgn="base">
              <a:spcBef>
                <a:spcPct val="0"/>
              </a:spcBef>
              <a:spcAft>
                <a:spcPct val="0"/>
              </a:spcAft>
            </a:pPr>
            <a:r>
              <a:rPr lang="en-GB" sz="1102" b="1" i="1" spc="-55" dirty="0">
                <a:solidFill>
                  <a:prstClr val="black"/>
                </a:solidFill>
              </a:rPr>
              <a:t>SINTOMI E PROGRESSIONE</a:t>
            </a:r>
          </a:p>
        </p:txBody>
      </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900000">
            <a:off x="2491718" y="3363630"/>
            <a:ext cx="242004" cy="1581803"/>
          </a:xfrm>
          <a:prstGeom prst="rect">
            <a:avLst/>
          </a:prstGeom>
        </p:spPr>
      </p:pic>
      <p:sp>
        <p:nvSpPr>
          <p:cNvPr id="39" name="Rectangle 38"/>
          <p:cNvSpPr/>
          <p:nvPr/>
        </p:nvSpPr>
        <p:spPr>
          <a:xfrm>
            <a:off x="2728290" y="4751947"/>
            <a:ext cx="1205906" cy="376257"/>
          </a:xfrm>
          <a:prstGeom prst="rect">
            <a:avLst/>
          </a:prstGeom>
        </p:spPr>
        <p:txBody>
          <a:bodyPr wrap="square">
            <a:spAutoFit/>
          </a:bodyPr>
          <a:lstStyle/>
          <a:p>
            <a:pPr algn="ctr" fontAlgn="base">
              <a:spcBef>
                <a:spcPct val="0"/>
              </a:spcBef>
              <a:spcAft>
                <a:spcPct val="0"/>
              </a:spcAft>
            </a:pPr>
            <a:r>
              <a:rPr lang="en-GB" sz="992" dirty="0">
                <a:solidFill>
                  <a:prstClr val="white">
                    <a:lumMod val="50000"/>
                  </a:prstClr>
                </a:solidFill>
              </a:rPr>
              <a:t>INACTIVE FRAGMENTS</a:t>
            </a:r>
          </a:p>
        </p:txBody>
      </p:sp>
      <p:sp>
        <p:nvSpPr>
          <p:cNvPr id="40" name="Rectangle 37"/>
          <p:cNvSpPr>
            <a:spLocks noChangeArrowheads="1"/>
          </p:cNvSpPr>
          <p:nvPr/>
        </p:nvSpPr>
        <p:spPr bwMode="auto">
          <a:xfrm>
            <a:off x="637501" y="3055251"/>
            <a:ext cx="1660006" cy="37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646" b="1" i="1" spc="-55" dirty="0">
                <a:solidFill>
                  <a:srgbClr val="83C55F"/>
                </a:solidFill>
              </a:rPr>
              <a:t>NP system</a:t>
            </a:r>
            <a:endParaRPr lang="en-US" altLang="en-US" sz="2646" spc="-55" dirty="0">
              <a:solidFill>
                <a:srgbClr val="83C55F"/>
              </a:solidFill>
            </a:endParaRPr>
          </a:p>
        </p:txBody>
      </p:sp>
      <p:sp>
        <p:nvSpPr>
          <p:cNvPr id="58" name="Rectangle 57"/>
          <p:cNvSpPr/>
          <p:nvPr/>
        </p:nvSpPr>
        <p:spPr>
          <a:xfrm rot="2700000">
            <a:off x="2317961" y="3914809"/>
            <a:ext cx="820658" cy="234295"/>
          </a:xfrm>
          <a:prstGeom prst="rect">
            <a:avLst/>
          </a:prstGeom>
        </p:spPr>
        <p:txBody>
          <a:bodyPr wrap="square">
            <a:spAutoFit/>
          </a:bodyPr>
          <a:lstStyle/>
          <a:p>
            <a:pPr algn="ctr" fontAlgn="base">
              <a:spcBef>
                <a:spcPct val="0"/>
              </a:spcBef>
              <a:spcAft>
                <a:spcPct val="0"/>
              </a:spcAft>
            </a:pPr>
            <a:r>
              <a:rPr lang="en-GB" sz="992" dirty="0">
                <a:solidFill>
                  <a:prstClr val="white">
                    <a:lumMod val="50000"/>
                  </a:prstClr>
                </a:solidFill>
              </a:rPr>
              <a:t>Neprilysin</a:t>
            </a:r>
          </a:p>
        </p:txBody>
      </p:sp>
      <p:sp>
        <p:nvSpPr>
          <p:cNvPr id="70" name="Rectangle 69"/>
          <p:cNvSpPr/>
          <p:nvPr/>
        </p:nvSpPr>
        <p:spPr>
          <a:xfrm>
            <a:off x="6551485" y="6844801"/>
            <a:ext cx="3337190" cy="644728"/>
          </a:xfrm>
          <a:prstGeom prst="rect">
            <a:avLst/>
          </a:prstGeom>
        </p:spPr>
        <p:txBody>
          <a:bodyPr wrap="square" anchor="b">
            <a:spAutoFit/>
          </a:bodyPr>
          <a:lstStyle/>
          <a:p>
            <a:pPr algn="r" fontAlgn="base">
              <a:spcBef>
                <a:spcPct val="0"/>
              </a:spcBef>
              <a:spcAft>
                <a:spcPct val="0"/>
              </a:spcAft>
            </a:pPr>
            <a:r>
              <a:rPr lang="fr-FR" sz="772" dirty="0">
                <a:solidFill>
                  <a:srgbClr val="8B8D90"/>
                </a:solidFill>
              </a:rPr>
              <a:t>1. McMurray et al. Eur J Heart Fail. 2013;15:1062–73; </a:t>
            </a:r>
            <a:endParaRPr lang="da-DK" sz="772" dirty="0">
              <a:solidFill>
                <a:srgbClr val="8B8D90"/>
              </a:solidFill>
            </a:endParaRPr>
          </a:p>
          <a:p>
            <a:pPr algn="r" fontAlgn="base">
              <a:spcBef>
                <a:spcPct val="0"/>
              </a:spcBef>
              <a:spcAft>
                <a:spcPct val="0"/>
              </a:spcAft>
            </a:pPr>
            <a:r>
              <a:rPr lang="da-DK" sz="772" dirty="0">
                <a:solidFill>
                  <a:srgbClr val="8B8D90"/>
                </a:solidFill>
              </a:rPr>
              <a:t>Figure references: Levin et al. N Engl J Med 1998;339:321–8; Nathisuwan &amp; Talbert. Pharmacotherapy 2002;22:27–42; </a:t>
            </a:r>
            <a:br>
              <a:rPr lang="da-DK" sz="772" dirty="0">
                <a:solidFill>
                  <a:srgbClr val="8B8D90"/>
                </a:solidFill>
              </a:rPr>
            </a:br>
            <a:r>
              <a:rPr lang="da-DK" sz="772" dirty="0">
                <a:solidFill>
                  <a:srgbClr val="8B8D90"/>
                </a:solidFill>
              </a:rPr>
              <a:t>Kemp &amp; Conte. Cardiovascular Pathology 2012;365–371;  Schrier &amp; Abraham  N Engl J Med 2009;341:577–85</a:t>
            </a:r>
          </a:p>
        </p:txBody>
      </p:sp>
      <p:sp>
        <p:nvSpPr>
          <p:cNvPr id="71" name="Rectangle 70"/>
          <p:cNvSpPr/>
          <p:nvPr/>
        </p:nvSpPr>
        <p:spPr>
          <a:xfrm>
            <a:off x="255011" y="6717633"/>
            <a:ext cx="7087190" cy="423770"/>
          </a:xfrm>
          <a:prstGeom prst="rect">
            <a:avLst/>
          </a:prstGeom>
        </p:spPr>
        <p:txBody>
          <a:bodyPr wrap="square" anchor="b">
            <a:spAutoFit/>
          </a:bodyPr>
          <a:lstStyle/>
          <a:p>
            <a:pPr fontAlgn="base">
              <a:spcBef>
                <a:spcPct val="0"/>
              </a:spcBef>
              <a:spcAft>
                <a:spcPct val="0"/>
              </a:spcAft>
            </a:pPr>
            <a:r>
              <a:rPr lang="en-GB" sz="772" dirty="0">
                <a:solidFill>
                  <a:prstClr val="white">
                    <a:lumMod val="50000"/>
                  </a:prstClr>
                </a:solidFill>
                <a:cs typeface="Arial" charset="0"/>
              </a:rPr>
              <a:t>ACEI=angiotensin-converting- enzyme inhibitor; Ang=angiotensin; ARB=angiotensin </a:t>
            </a:r>
            <a:br>
              <a:rPr lang="en-GB" sz="772" dirty="0">
                <a:solidFill>
                  <a:prstClr val="white">
                    <a:lumMod val="50000"/>
                  </a:prstClr>
                </a:solidFill>
                <a:cs typeface="Arial" charset="0"/>
              </a:rPr>
            </a:br>
            <a:r>
              <a:rPr lang="en-GB" sz="772" dirty="0">
                <a:solidFill>
                  <a:prstClr val="white">
                    <a:lumMod val="50000"/>
                  </a:prstClr>
                </a:solidFill>
                <a:cs typeface="Arial" charset="0"/>
              </a:rPr>
              <a:t>receptor blocker; AT</a:t>
            </a:r>
            <a:r>
              <a:rPr lang="en-GB" sz="772" baseline="-25000" dirty="0">
                <a:solidFill>
                  <a:prstClr val="white">
                    <a:lumMod val="50000"/>
                  </a:prstClr>
                </a:solidFill>
                <a:cs typeface="Arial" charset="0"/>
              </a:rPr>
              <a:t>1 </a:t>
            </a:r>
            <a:r>
              <a:rPr lang="en-GB" sz="772" dirty="0">
                <a:solidFill>
                  <a:prstClr val="white">
                    <a:lumMod val="50000"/>
                  </a:prstClr>
                </a:solidFill>
                <a:cs typeface="Arial" charset="0"/>
              </a:rPr>
              <a:t>= angiotensin II type 1; HF=heart failure;  MRA=mineralocorticoid receptor antagonist; NEP=</a:t>
            </a:r>
            <a:r>
              <a:rPr lang="en-GB" sz="772" dirty="0" err="1">
                <a:solidFill>
                  <a:prstClr val="white">
                    <a:lumMod val="50000"/>
                  </a:prstClr>
                </a:solidFill>
                <a:cs typeface="Arial" charset="0"/>
              </a:rPr>
              <a:t>neprilysin</a:t>
            </a:r>
            <a:r>
              <a:rPr lang="en-GB" sz="772" dirty="0">
                <a:solidFill>
                  <a:prstClr val="white">
                    <a:lumMod val="50000"/>
                  </a:prstClr>
                </a:solidFill>
                <a:cs typeface="Arial" charset="0"/>
              </a:rPr>
              <a:t>; NP=natriuretic peptide; NPRs=natriuretic peptide receptors; RAAS=renin-angiotensin-aldosterone system; SNS=sympathetic nervous system</a:t>
            </a:r>
          </a:p>
        </p:txBody>
      </p:sp>
      <p:cxnSp>
        <p:nvCxnSpPr>
          <p:cNvPr id="72" name="Straight Arrow Connector 71"/>
          <p:cNvCxnSpPr/>
          <p:nvPr/>
        </p:nvCxnSpPr>
        <p:spPr bwMode="auto">
          <a:xfrm>
            <a:off x="2766630" y="2872158"/>
            <a:ext cx="0" cy="717801"/>
          </a:xfrm>
          <a:prstGeom prst="straightConnector1">
            <a:avLst/>
          </a:prstGeom>
          <a:solidFill>
            <a:schemeClr val="accent1"/>
          </a:solidFill>
          <a:ln w="28575" cap="sq" cmpd="sng" algn="ctr">
            <a:solidFill>
              <a:srgbClr val="00B050"/>
            </a:solidFill>
            <a:prstDash val="sysDash"/>
            <a:miter lim="800000"/>
            <a:headEnd type="none" w="med" len="med"/>
            <a:tailEnd type="none" w="med" len="med"/>
          </a:ln>
          <a:effectLst/>
        </p:spPr>
      </p:cxnSp>
      <p:sp>
        <p:nvSpPr>
          <p:cNvPr id="73" name="Rounded Rectangle 72"/>
          <p:cNvSpPr/>
          <p:nvPr/>
        </p:nvSpPr>
        <p:spPr bwMode="auto">
          <a:xfrm>
            <a:off x="2043668" y="2418305"/>
            <a:ext cx="1383240" cy="490650"/>
          </a:xfrm>
          <a:prstGeom prst="roundRect">
            <a:avLst/>
          </a:prstGeom>
          <a:solidFill>
            <a:srgbClr val="00B050"/>
          </a:solidFill>
          <a:ln w="19050" cap="flat" cmpd="sng" algn="ctr">
            <a:noFill/>
            <a:prstDash val="solid"/>
            <a:round/>
            <a:headEnd type="none" w="med" len="med"/>
            <a:tailEnd type="none" w="med" len="med"/>
          </a:ln>
          <a:effectLst/>
        </p:spPr>
        <p:txBody>
          <a:bodyPr vert="horz" wrap="square" lIns="100796" tIns="50398" rIns="100796" bIns="50398" numCol="1" rtlCol="0" anchor="ctr" anchorCtr="0" compatLnSpc="1">
            <a:prstTxWarp prst="textNoShape">
              <a:avLst/>
            </a:prstTxWarp>
          </a:bodyPr>
          <a:lstStyle/>
          <a:p>
            <a:pPr algn="ctr" fontAlgn="base">
              <a:spcBef>
                <a:spcPct val="0"/>
              </a:spcBef>
              <a:spcAft>
                <a:spcPct val="0"/>
              </a:spcAft>
              <a:defRPr/>
            </a:pPr>
            <a:r>
              <a:rPr lang="en-GB" sz="1323" b="1" kern="0" dirty="0" err="1">
                <a:solidFill>
                  <a:prstClr val="white"/>
                </a:solidFill>
                <a:cs typeface="Arial" panose="020B0604020202020204" pitchFamily="34" charset="0"/>
              </a:rPr>
              <a:t>Inibitori</a:t>
            </a:r>
            <a:r>
              <a:rPr lang="en-GB" sz="1323" b="1" kern="0" dirty="0">
                <a:solidFill>
                  <a:prstClr val="white"/>
                </a:solidFill>
                <a:cs typeface="Arial" panose="020B0604020202020204" pitchFamily="34" charset="0"/>
              </a:rPr>
              <a:t> </a:t>
            </a:r>
            <a:r>
              <a:rPr lang="en-GB" sz="1323" b="1" kern="0" dirty="0" err="1">
                <a:solidFill>
                  <a:prstClr val="white"/>
                </a:solidFill>
                <a:cs typeface="Arial" panose="020B0604020202020204" pitchFamily="34" charset="0"/>
              </a:rPr>
              <a:t>della</a:t>
            </a:r>
            <a:r>
              <a:rPr lang="en-GB" sz="1323" b="1" kern="0" dirty="0">
                <a:solidFill>
                  <a:prstClr val="white"/>
                </a:solidFill>
                <a:cs typeface="Arial" panose="020B0604020202020204" pitchFamily="34" charset="0"/>
              </a:rPr>
              <a:t> NEP</a:t>
            </a:r>
          </a:p>
        </p:txBody>
      </p:sp>
      <p:sp>
        <p:nvSpPr>
          <p:cNvPr id="74" name="Rounded Rectangle 73"/>
          <p:cNvSpPr/>
          <p:nvPr/>
        </p:nvSpPr>
        <p:spPr bwMode="auto">
          <a:xfrm>
            <a:off x="8377419" y="4012412"/>
            <a:ext cx="1609133" cy="490650"/>
          </a:xfrm>
          <a:prstGeom prst="roundRect">
            <a:avLst/>
          </a:prstGeom>
          <a:solidFill>
            <a:srgbClr val="C00000"/>
          </a:solidFill>
          <a:ln w="19050" cap="flat" cmpd="sng" algn="ctr">
            <a:noFill/>
            <a:prstDash val="solid"/>
            <a:round/>
            <a:headEnd type="none" w="med" len="med"/>
            <a:tailEnd type="none" w="med" len="med"/>
          </a:ln>
          <a:effectLst/>
        </p:spPr>
        <p:txBody>
          <a:bodyPr vert="horz" wrap="square" lIns="39683" tIns="50398" rIns="39683" bIns="50398" numCol="1" rtlCol="0" anchor="ctr" anchorCtr="0" compatLnSpc="1">
            <a:prstTxWarp prst="textNoShape">
              <a:avLst/>
            </a:prstTxWarp>
          </a:bodyPr>
          <a:lstStyle/>
          <a:p>
            <a:pPr algn="ctr" fontAlgn="base">
              <a:spcBef>
                <a:spcPct val="0"/>
              </a:spcBef>
              <a:spcAft>
                <a:spcPct val="0"/>
              </a:spcAft>
              <a:defRPr/>
            </a:pPr>
            <a:r>
              <a:rPr lang="en-GB" sz="1323" b="1" kern="0" dirty="0" err="1">
                <a:solidFill>
                  <a:prstClr val="white"/>
                </a:solidFill>
                <a:cs typeface="Arial" panose="020B0604020202020204" pitchFamily="34" charset="0"/>
              </a:rPr>
              <a:t>Inibitori</a:t>
            </a:r>
            <a:r>
              <a:rPr lang="en-GB" sz="1323" b="1" kern="0" dirty="0">
                <a:solidFill>
                  <a:prstClr val="white"/>
                </a:solidFill>
                <a:cs typeface="Arial" panose="020B0604020202020204" pitchFamily="34" charset="0"/>
              </a:rPr>
              <a:t> del RAAS (ACEI, ARB, MRA)</a:t>
            </a:r>
          </a:p>
        </p:txBody>
      </p:sp>
      <p:sp>
        <p:nvSpPr>
          <p:cNvPr id="75" name="Rounded Rectangle 74"/>
          <p:cNvSpPr/>
          <p:nvPr/>
        </p:nvSpPr>
        <p:spPr bwMode="auto">
          <a:xfrm>
            <a:off x="8818681" y="1532649"/>
            <a:ext cx="1188015" cy="490650"/>
          </a:xfrm>
          <a:prstGeom prst="roundRect">
            <a:avLst/>
          </a:prstGeom>
          <a:solidFill>
            <a:schemeClr val="accent5">
              <a:lumMod val="50000"/>
            </a:schemeClr>
          </a:solidFill>
          <a:ln w="19050" cap="flat" cmpd="sng" algn="ctr">
            <a:noFill/>
            <a:prstDash val="solid"/>
            <a:round/>
            <a:headEnd type="none" w="med" len="med"/>
            <a:tailEnd type="none" w="med" len="med"/>
          </a:ln>
          <a:effectLst/>
        </p:spPr>
        <p:txBody>
          <a:bodyPr vert="horz" wrap="square" lIns="100796" tIns="50398" rIns="100796" bIns="50398" numCol="1" rtlCol="0" anchor="ctr" anchorCtr="0" compatLnSpc="1">
            <a:prstTxWarp prst="textNoShape">
              <a:avLst/>
            </a:prstTxWarp>
          </a:bodyPr>
          <a:lstStyle/>
          <a:p>
            <a:pPr algn="ctr" fontAlgn="base">
              <a:spcBef>
                <a:spcPct val="0"/>
              </a:spcBef>
              <a:spcAft>
                <a:spcPct val="0"/>
              </a:spcAft>
              <a:defRPr/>
            </a:pPr>
            <a:r>
              <a:rPr lang="el-GR" sz="1323" b="1" kern="0" dirty="0">
                <a:solidFill>
                  <a:prstClr val="white"/>
                </a:solidFill>
                <a:cs typeface="Arial" panose="020B0604020202020204" pitchFamily="34" charset="0"/>
              </a:rPr>
              <a:t>β</a:t>
            </a:r>
            <a:r>
              <a:rPr lang="en-GB" sz="1323" b="1" kern="0" dirty="0">
                <a:solidFill>
                  <a:prstClr val="white"/>
                </a:solidFill>
                <a:cs typeface="Arial" panose="020B0604020202020204" pitchFamily="34" charset="0"/>
              </a:rPr>
              <a:t>-</a:t>
            </a:r>
            <a:r>
              <a:rPr lang="en-GB" sz="1323" b="1" kern="0" dirty="0" err="1">
                <a:solidFill>
                  <a:prstClr val="white"/>
                </a:solidFill>
                <a:cs typeface="Arial" panose="020B0604020202020204" pitchFamily="34" charset="0"/>
              </a:rPr>
              <a:t>bloccanti</a:t>
            </a:r>
            <a:endParaRPr lang="en-GB" sz="1323" b="1" kern="0" dirty="0">
              <a:solidFill>
                <a:prstClr val="white"/>
              </a:solidFill>
              <a:cs typeface="Arial" panose="020B0604020202020204" pitchFamily="34" charset="0"/>
            </a:endParaRPr>
          </a:p>
        </p:txBody>
      </p:sp>
      <p:cxnSp>
        <p:nvCxnSpPr>
          <p:cNvPr id="76" name="Straight Connector 75"/>
          <p:cNvCxnSpPr/>
          <p:nvPr/>
        </p:nvCxnSpPr>
        <p:spPr bwMode="auto">
          <a:xfrm>
            <a:off x="7844740" y="1777972"/>
            <a:ext cx="973941" cy="0"/>
          </a:xfrm>
          <a:prstGeom prst="line">
            <a:avLst/>
          </a:prstGeom>
          <a:solidFill>
            <a:schemeClr val="accent1"/>
          </a:solidFill>
          <a:ln w="28575" cap="sq" cmpd="sng" algn="ctr">
            <a:solidFill>
              <a:schemeClr val="accent5">
                <a:lumMod val="50000"/>
              </a:schemeClr>
            </a:solidFill>
            <a:prstDash val="sysDash"/>
            <a:miter lim="800000"/>
            <a:headEnd type="none" w="med" len="med"/>
            <a:tailEnd type="none" w="med" len="med"/>
          </a:ln>
          <a:effectLst/>
        </p:spPr>
      </p:cxnSp>
      <p:cxnSp>
        <p:nvCxnSpPr>
          <p:cNvPr id="77" name="Straight Connector 76"/>
          <p:cNvCxnSpPr/>
          <p:nvPr/>
        </p:nvCxnSpPr>
        <p:spPr bwMode="auto">
          <a:xfrm>
            <a:off x="7844740" y="4261378"/>
            <a:ext cx="973941" cy="0"/>
          </a:xfrm>
          <a:prstGeom prst="line">
            <a:avLst/>
          </a:prstGeom>
          <a:solidFill>
            <a:schemeClr val="accent1"/>
          </a:solidFill>
          <a:ln w="28575" cap="sq" cmpd="sng" algn="ctr">
            <a:solidFill>
              <a:srgbClr val="C00000"/>
            </a:solidFill>
            <a:prstDash val="sysDash"/>
            <a:miter lim="800000"/>
            <a:headEnd type="none" w="med" len="med"/>
            <a:tailEnd type="none" w="med" len="med"/>
          </a:ln>
          <a:effectLst/>
        </p:spPr>
      </p:cxnSp>
      <p:grpSp>
        <p:nvGrpSpPr>
          <p:cNvPr id="78" name="Group 77"/>
          <p:cNvGrpSpPr/>
          <p:nvPr/>
        </p:nvGrpSpPr>
        <p:grpSpPr>
          <a:xfrm>
            <a:off x="2599769" y="3615763"/>
            <a:ext cx="341559" cy="341559"/>
            <a:chOff x="4796588" y="2842806"/>
            <a:chExt cx="468358" cy="468358"/>
          </a:xfrm>
        </p:grpSpPr>
        <p:sp>
          <p:nvSpPr>
            <p:cNvPr id="79" name="Oval 78"/>
            <p:cNvSpPr/>
            <p:nvPr/>
          </p:nvSpPr>
          <p:spPr>
            <a:xfrm>
              <a:off x="4796588" y="2842806"/>
              <a:ext cx="468358" cy="468358"/>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GB" sz="2646" dirty="0">
                <a:solidFill>
                  <a:prstClr val="white"/>
                </a:solidFill>
              </a:endParaRPr>
            </a:p>
          </p:txBody>
        </p:sp>
        <p:sp>
          <p:nvSpPr>
            <p:cNvPr id="80" name="Multiply 79"/>
            <p:cNvSpPr/>
            <p:nvPr/>
          </p:nvSpPr>
          <p:spPr>
            <a:xfrm>
              <a:off x="4837022" y="2883240"/>
              <a:ext cx="387491" cy="387491"/>
            </a:xfrm>
            <a:prstGeom prst="mathMultiply">
              <a:avLst>
                <a:gd name="adj1" fmla="val 1794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GB" sz="2646" dirty="0">
                <a:solidFill>
                  <a:prstClr val="white"/>
                </a:solidFill>
              </a:endParaRPr>
            </a:p>
          </p:txBody>
        </p:sp>
      </p:grpSp>
      <p:grpSp>
        <p:nvGrpSpPr>
          <p:cNvPr id="81" name="Group 80"/>
          <p:cNvGrpSpPr/>
          <p:nvPr/>
        </p:nvGrpSpPr>
        <p:grpSpPr>
          <a:xfrm>
            <a:off x="7503181" y="1607076"/>
            <a:ext cx="341559" cy="341559"/>
            <a:chOff x="4796588" y="2855841"/>
            <a:chExt cx="468358" cy="468359"/>
          </a:xfrm>
        </p:grpSpPr>
        <p:sp>
          <p:nvSpPr>
            <p:cNvPr id="82" name="Oval 81"/>
            <p:cNvSpPr/>
            <p:nvPr/>
          </p:nvSpPr>
          <p:spPr>
            <a:xfrm>
              <a:off x="4796588" y="2855841"/>
              <a:ext cx="468358" cy="468359"/>
            </a:xfrm>
            <a:prstGeom prst="ellipse">
              <a:avLst/>
            </a:prstGeom>
            <a:solidFill>
              <a:srgbClr val="CF6A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GB" sz="2646" dirty="0">
                <a:solidFill>
                  <a:prstClr val="white"/>
                </a:solidFill>
              </a:endParaRPr>
            </a:p>
          </p:txBody>
        </p:sp>
        <p:sp>
          <p:nvSpPr>
            <p:cNvPr id="83" name="Multiply 82"/>
            <p:cNvSpPr/>
            <p:nvPr/>
          </p:nvSpPr>
          <p:spPr>
            <a:xfrm>
              <a:off x="4837022" y="2883240"/>
              <a:ext cx="387491" cy="387491"/>
            </a:xfrm>
            <a:prstGeom prst="mathMultiply">
              <a:avLst>
                <a:gd name="adj1" fmla="val 1794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GB" sz="2646" dirty="0">
                <a:solidFill>
                  <a:prstClr val="white"/>
                </a:solidFill>
              </a:endParaRPr>
            </a:p>
          </p:txBody>
        </p:sp>
      </p:grpSp>
      <p:grpSp>
        <p:nvGrpSpPr>
          <p:cNvPr id="84" name="Group 83"/>
          <p:cNvGrpSpPr/>
          <p:nvPr/>
        </p:nvGrpSpPr>
        <p:grpSpPr>
          <a:xfrm>
            <a:off x="7493663" y="4085386"/>
            <a:ext cx="341559" cy="341559"/>
            <a:chOff x="4809623" y="2842806"/>
            <a:chExt cx="468359" cy="468358"/>
          </a:xfrm>
        </p:grpSpPr>
        <p:sp>
          <p:nvSpPr>
            <p:cNvPr id="85" name="Oval 84"/>
            <p:cNvSpPr/>
            <p:nvPr/>
          </p:nvSpPr>
          <p:spPr>
            <a:xfrm>
              <a:off x="4809623" y="2842806"/>
              <a:ext cx="468359" cy="468358"/>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GB" sz="2646" dirty="0">
                <a:solidFill>
                  <a:prstClr val="white"/>
                </a:solidFill>
              </a:endParaRPr>
            </a:p>
          </p:txBody>
        </p:sp>
        <p:sp>
          <p:nvSpPr>
            <p:cNvPr id="86" name="Multiply 85"/>
            <p:cNvSpPr/>
            <p:nvPr/>
          </p:nvSpPr>
          <p:spPr>
            <a:xfrm>
              <a:off x="4837022" y="2883240"/>
              <a:ext cx="387491" cy="387491"/>
            </a:xfrm>
            <a:prstGeom prst="mathMultiply">
              <a:avLst>
                <a:gd name="adj1" fmla="val 1794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GB" sz="2646" dirty="0">
                <a:solidFill>
                  <a:prstClr val="white"/>
                </a:solidFill>
              </a:endParaRPr>
            </a:p>
          </p:txBody>
        </p:sp>
      </p:grpSp>
      <p:grpSp>
        <p:nvGrpSpPr>
          <p:cNvPr id="92" name="Group 91"/>
          <p:cNvGrpSpPr/>
          <p:nvPr/>
        </p:nvGrpSpPr>
        <p:grpSpPr>
          <a:xfrm>
            <a:off x="2570637" y="3586507"/>
            <a:ext cx="400070" cy="400070"/>
            <a:chOff x="4796588" y="2842806"/>
            <a:chExt cx="468358" cy="468358"/>
          </a:xfrm>
        </p:grpSpPr>
        <p:sp>
          <p:nvSpPr>
            <p:cNvPr id="93" name="Oval 92"/>
            <p:cNvSpPr/>
            <p:nvPr/>
          </p:nvSpPr>
          <p:spPr>
            <a:xfrm>
              <a:off x="4796588" y="2842806"/>
              <a:ext cx="468358" cy="468358"/>
            </a:xfrm>
            <a:prstGeom prst="ellipse">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GB" sz="2646" dirty="0">
                <a:solidFill>
                  <a:prstClr val="white"/>
                </a:solidFill>
              </a:endParaRPr>
            </a:p>
          </p:txBody>
        </p:sp>
        <p:sp>
          <p:nvSpPr>
            <p:cNvPr id="94" name="Multiply 93"/>
            <p:cNvSpPr/>
            <p:nvPr/>
          </p:nvSpPr>
          <p:spPr>
            <a:xfrm>
              <a:off x="4837022" y="2883240"/>
              <a:ext cx="387491" cy="387491"/>
            </a:xfrm>
            <a:prstGeom prst="mathMultiply">
              <a:avLst>
                <a:gd name="adj1" fmla="val 1794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GB" sz="2646" dirty="0">
                <a:solidFill>
                  <a:prstClr val="white"/>
                </a:solidFill>
              </a:endParaRPr>
            </a:p>
          </p:txBody>
        </p:sp>
      </p:grpSp>
      <p:cxnSp>
        <p:nvCxnSpPr>
          <p:cNvPr id="95" name="Straight Arrow Connector 94"/>
          <p:cNvCxnSpPr>
            <a:endCxn id="93" idx="5"/>
          </p:cNvCxnSpPr>
          <p:nvPr/>
        </p:nvCxnSpPr>
        <p:spPr bwMode="auto">
          <a:xfrm flipH="1" flipV="1">
            <a:off x="2912117" y="3927991"/>
            <a:ext cx="1937172" cy="1511372"/>
          </a:xfrm>
          <a:prstGeom prst="straightConnector1">
            <a:avLst/>
          </a:prstGeom>
          <a:solidFill>
            <a:schemeClr val="accent1"/>
          </a:solidFill>
          <a:ln w="28575" cap="flat" cmpd="sng" algn="ctr">
            <a:solidFill>
              <a:srgbClr val="7030A0"/>
            </a:solidFill>
            <a:prstDash val="solid"/>
            <a:miter lim="800000"/>
            <a:headEnd type="none" w="med" len="med"/>
            <a:tailEnd type="none" w="med" len="med"/>
          </a:ln>
          <a:effectLst/>
        </p:spPr>
      </p:cxnSp>
      <p:grpSp>
        <p:nvGrpSpPr>
          <p:cNvPr id="96" name="Group 95"/>
          <p:cNvGrpSpPr/>
          <p:nvPr/>
        </p:nvGrpSpPr>
        <p:grpSpPr>
          <a:xfrm>
            <a:off x="617449" y="3483244"/>
            <a:ext cx="2149181" cy="2026457"/>
            <a:chOff x="670211" y="3375836"/>
            <a:chExt cx="1569929" cy="1838365"/>
          </a:xfrm>
        </p:grpSpPr>
        <p:sp>
          <p:nvSpPr>
            <p:cNvPr id="97" name="Rectangle 96"/>
            <p:cNvSpPr/>
            <p:nvPr/>
          </p:nvSpPr>
          <p:spPr>
            <a:xfrm>
              <a:off x="751800" y="3634225"/>
              <a:ext cx="1488340" cy="1579976"/>
            </a:xfrm>
            <a:prstGeom prst="rect">
              <a:avLst/>
            </a:prstGeom>
          </p:spPr>
          <p:txBody>
            <a:bodyPr wrap="square">
              <a:spAutoFit/>
            </a:bodyPr>
            <a:lstStyle/>
            <a:p>
              <a:pPr eaLnBrk="0" fontAlgn="base" hangingPunct="0">
                <a:lnSpc>
                  <a:spcPct val="90000"/>
                </a:lnSpc>
                <a:spcBef>
                  <a:spcPct val="0"/>
                </a:spcBef>
                <a:spcAft>
                  <a:spcPct val="0"/>
                </a:spcAft>
              </a:pPr>
              <a:r>
                <a:rPr lang="en-GB" sz="1323" b="1" dirty="0" err="1">
                  <a:solidFill>
                    <a:prstClr val="black"/>
                  </a:solidFill>
                </a:rPr>
                <a:t>Vasodilatazione</a:t>
              </a:r>
              <a:endParaRPr lang="en-GB" sz="1323" b="1" dirty="0">
                <a:solidFill>
                  <a:prstClr val="black"/>
                </a:solidFill>
              </a:endParaRPr>
            </a:p>
            <a:p>
              <a:pPr eaLnBrk="0" fontAlgn="base" hangingPunct="0">
                <a:lnSpc>
                  <a:spcPct val="90000"/>
                </a:lnSpc>
                <a:spcBef>
                  <a:spcPct val="0"/>
                </a:spcBef>
                <a:spcAft>
                  <a:spcPct val="0"/>
                </a:spcAft>
              </a:pPr>
              <a:r>
                <a:rPr lang="en-GB" sz="1323" dirty="0" err="1">
                  <a:solidFill>
                    <a:prstClr val="black"/>
                  </a:solidFill>
                </a:rPr>
                <a:t>Pressione</a:t>
              </a:r>
              <a:r>
                <a:rPr lang="en-GB" sz="1323" dirty="0">
                  <a:solidFill>
                    <a:prstClr val="black"/>
                  </a:solidFill>
                </a:rPr>
                <a:t> </a:t>
              </a:r>
              <a:r>
                <a:rPr lang="en-GB" sz="1323" dirty="0" err="1">
                  <a:solidFill>
                    <a:prstClr val="black"/>
                  </a:solidFill>
                </a:rPr>
                <a:t>sanguigna</a:t>
              </a:r>
              <a:endParaRPr lang="en-GB" sz="1323" dirty="0">
                <a:solidFill>
                  <a:prstClr val="black"/>
                </a:solidFill>
              </a:endParaRPr>
            </a:p>
            <a:p>
              <a:pPr eaLnBrk="0" fontAlgn="base" hangingPunct="0">
                <a:lnSpc>
                  <a:spcPct val="90000"/>
                </a:lnSpc>
                <a:spcBef>
                  <a:spcPct val="0"/>
                </a:spcBef>
                <a:spcAft>
                  <a:spcPct val="0"/>
                </a:spcAft>
              </a:pPr>
              <a:r>
                <a:rPr lang="en-GB" sz="1323" dirty="0" err="1">
                  <a:solidFill>
                    <a:prstClr val="black"/>
                  </a:solidFill>
                </a:rPr>
                <a:t>Tono</a:t>
              </a:r>
              <a:r>
                <a:rPr lang="en-GB" sz="1323" dirty="0">
                  <a:solidFill>
                    <a:prstClr val="black"/>
                  </a:solidFill>
                </a:rPr>
                <a:t> Simpatico</a:t>
              </a:r>
            </a:p>
            <a:p>
              <a:pPr eaLnBrk="0" fontAlgn="base" hangingPunct="0">
                <a:lnSpc>
                  <a:spcPct val="90000"/>
                </a:lnSpc>
                <a:spcBef>
                  <a:spcPct val="0"/>
                </a:spcBef>
                <a:spcAft>
                  <a:spcPct val="0"/>
                </a:spcAft>
              </a:pPr>
              <a:r>
                <a:rPr lang="en-GB" sz="1323" dirty="0" err="1">
                  <a:solidFill>
                    <a:prstClr val="black"/>
                  </a:solidFill>
                </a:rPr>
                <a:t>Natriuresi</a:t>
              </a:r>
              <a:r>
                <a:rPr lang="en-GB" sz="1323" dirty="0">
                  <a:solidFill>
                    <a:prstClr val="black"/>
                  </a:solidFill>
                </a:rPr>
                <a:t>/</a:t>
              </a:r>
              <a:r>
                <a:rPr lang="en-GB" sz="1323" dirty="0" err="1">
                  <a:solidFill>
                    <a:prstClr val="black"/>
                  </a:solidFill>
                </a:rPr>
                <a:t>Diuresi</a:t>
              </a:r>
              <a:endParaRPr lang="en-GB" sz="1323" dirty="0">
                <a:solidFill>
                  <a:prstClr val="black"/>
                </a:solidFill>
              </a:endParaRPr>
            </a:p>
            <a:p>
              <a:pPr eaLnBrk="0" fontAlgn="base" hangingPunct="0">
                <a:lnSpc>
                  <a:spcPct val="90000"/>
                </a:lnSpc>
                <a:spcBef>
                  <a:spcPct val="0"/>
                </a:spcBef>
                <a:spcAft>
                  <a:spcPct val="0"/>
                </a:spcAft>
              </a:pPr>
              <a:r>
                <a:rPr lang="en-GB" sz="1323" dirty="0" err="1">
                  <a:solidFill>
                    <a:prstClr val="black"/>
                  </a:solidFill>
                </a:rPr>
                <a:t>Vasopressina</a:t>
              </a:r>
              <a:endParaRPr lang="en-GB" sz="1323" dirty="0">
                <a:solidFill>
                  <a:prstClr val="black"/>
                </a:solidFill>
              </a:endParaRPr>
            </a:p>
            <a:p>
              <a:pPr eaLnBrk="0" fontAlgn="base" hangingPunct="0">
                <a:lnSpc>
                  <a:spcPct val="90000"/>
                </a:lnSpc>
                <a:spcBef>
                  <a:spcPct val="0"/>
                </a:spcBef>
                <a:spcAft>
                  <a:spcPct val="0"/>
                </a:spcAft>
              </a:pPr>
              <a:r>
                <a:rPr lang="en-GB" sz="1323" dirty="0">
                  <a:solidFill>
                    <a:prstClr val="black"/>
                  </a:solidFill>
                </a:rPr>
                <a:t>Aldosterone</a:t>
              </a:r>
            </a:p>
            <a:p>
              <a:pPr eaLnBrk="0" fontAlgn="base" hangingPunct="0">
                <a:lnSpc>
                  <a:spcPct val="90000"/>
                </a:lnSpc>
                <a:spcBef>
                  <a:spcPct val="0"/>
                </a:spcBef>
                <a:spcAft>
                  <a:spcPct val="0"/>
                </a:spcAft>
              </a:pPr>
              <a:r>
                <a:rPr lang="en-GB" sz="1323" dirty="0" err="1">
                  <a:solidFill>
                    <a:prstClr val="black"/>
                  </a:solidFill>
                </a:rPr>
                <a:t>Fibrosi</a:t>
              </a:r>
              <a:endParaRPr lang="en-GB" sz="1323" dirty="0">
                <a:solidFill>
                  <a:prstClr val="black"/>
                </a:solidFill>
              </a:endParaRPr>
            </a:p>
            <a:p>
              <a:pPr eaLnBrk="0" fontAlgn="base" hangingPunct="0">
                <a:lnSpc>
                  <a:spcPct val="90000"/>
                </a:lnSpc>
                <a:spcBef>
                  <a:spcPct val="0"/>
                </a:spcBef>
                <a:spcAft>
                  <a:spcPct val="0"/>
                </a:spcAft>
              </a:pPr>
              <a:r>
                <a:rPr lang="en-GB" sz="1323" dirty="0" err="1">
                  <a:solidFill>
                    <a:prstClr val="black"/>
                  </a:solidFill>
                </a:rPr>
                <a:t>Ipertrofia</a:t>
              </a:r>
              <a:endParaRPr lang="en-GB" sz="1323" dirty="0">
                <a:solidFill>
                  <a:prstClr val="black"/>
                </a:solidFill>
              </a:endParaRPr>
            </a:p>
            <a:p>
              <a:pPr eaLnBrk="0" fontAlgn="base" hangingPunct="0">
                <a:lnSpc>
                  <a:spcPct val="90000"/>
                </a:lnSpc>
                <a:spcBef>
                  <a:spcPct val="0"/>
                </a:spcBef>
                <a:spcAft>
                  <a:spcPct val="0"/>
                </a:spcAft>
              </a:pPr>
              <a:endParaRPr lang="en-GB" sz="1323" dirty="0">
                <a:solidFill>
                  <a:prstClr val="black"/>
                </a:solidFill>
              </a:endParaRPr>
            </a:p>
          </p:txBody>
        </p:sp>
        <p:sp>
          <p:nvSpPr>
            <p:cNvPr id="98" name="Rectangle 25"/>
            <p:cNvSpPr>
              <a:spLocks noChangeArrowheads="1"/>
            </p:cNvSpPr>
            <p:nvPr/>
          </p:nvSpPr>
          <p:spPr bwMode="auto">
            <a:xfrm>
              <a:off x="685492" y="3432123"/>
              <a:ext cx="270492" cy="14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2" dirty="0">
                  <a:solidFill>
                    <a:prstClr val="black"/>
                  </a:solidFill>
                </a:rPr>
                <a:t>NPRs</a:t>
              </a:r>
            </a:p>
          </p:txBody>
        </p:sp>
        <p:sp>
          <p:nvSpPr>
            <p:cNvPr id="99" name="Rectangle 33"/>
            <p:cNvSpPr>
              <a:spLocks noChangeArrowheads="1"/>
            </p:cNvSpPr>
            <p:nvPr/>
          </p:nvSpPr>
          <p:spPr bwMode="auto">
            <a:xfrm>
              <a:off x="1446895" y="3428307"/>
              <a:ext cx="195550" cy="14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altLang="en-US" sz="1102" dirty="0">
                  <a:solidFill>
                    <a:prstClr val="black"/>
                  </a:solidFill>
                  <a:cs typeface="Arial" panose="020B0604020202020204" pitchFamily="34" charset="0"/>
                </a:rPr>
                <a:t>NPs</a:t>
              </a:r>
              <a:endParaRPr lang="en-US" altLang="en-US" sz="1102" dirty="0">
                <a:solidFill>
                  <a:prstClr val="black"/>
                </a:solidFill>
              </a:endParaRPr>
            </a:p>
          </p:txBody>
        </p:sp>
        <p:grpSp>
          <p:nvGrpSpPr>
            <p:cNvPr id="100" name="Group 99"/>
            <p:cNvGrpSpPr/>
            <p:nvPr/>
          </p:nvGrpSpPr>
          <p:grpSpPr>
            <a:xfrm rot="10800000">
              <a:off x="1064307" y="3375836"/>
              <a:ext cx="295275" cy="250825"/>
              <a:chOff x="1605767" y="3721867"/>
              <a:chExt cx="295275" cy="250825"/>
            </a:xfrm>
          </p:grpSpPr>
          <p:sp>
            <p:nvSpPr>
              <p:cNvPr id="109" name="Freeform 34"/>
              <p:cNvSpPr>
                <a:spLocks/>
              </p:cNvSpPr>
              <p:nvPr/>
            </p:nvSpPr>
            <p:spPr bwMode="auto">
              <a:xfrm>
                <a:off x="1605767" y="3721867"/>
                <a:ext cx="123825" cy="250825"/>
              </a:xfrm>
              <a:custGeom>
                <a:avLst/>
                <a:gdLst>
                  <a:gd name="T0" fmla="*/ 0 w 44"/>
                  <a:gd name="T1" fmla="*/ 89 h 89"/>
                  <a:gd name="T2" fmla="*/ 44 w 44"/>
                  <a:gd name="T3" fmla="*/ 44 h 89"/>
                  <a:gd name="T4" fmla="*/ 0 w 44"/>
                  <a:gd name="T5" fmla="*/ 0 h 89"/>
                </a:gdLst>
                <a:ahLst/>
                <a:cxnLst>
                  <a:cxn ang="0">
                    <a:pos x="T0" y="T1"/>
                  </a:cxn>
                  <a:cxn ang="0">
                    <a:pos x="T2" y="T3"/>
                  </a:cxn>
                  <a:cxn ang="0">
                    <a:pos x="T4" y="T5"/>
                  </a:cxn>
                </a:cxnLst>
                <a:rect l="0" t="0" r="r" b="b"/>
                <a:pathLst>
                  <a:path w="44" h="89">
                    <a:moveTo>
                      <a:pt x="0" y="89"/>
                    </a:moveTo>
                    <a:cubicBezTo>
                      <a:pt x="24" y="89"/>
                      <a:pt x="44" y="69"/>
                      <a:pt x="44" y="44"/>
                    </a:cubicBezTo>
                    <a:cubicBezTo>
                      <a:pt x="44" y="20"/>
                      <a:pt x="24" y="0"/>
                      <a:pt x="0" y="0"/>
                    </a:cubicBezTo>
                  </a:path>
                </a:pathLst>
              </a:custGeom>
              <a:noFill/>
              <a:ln w="33338" cap="rnd">
                <a:solidFill>
                  <a:srgbClr val="83C55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srgbClr val="474749"/>
                  </a:solidFill>
                </a:endParaRPr>
              </a:p>
            </p:txBody>
          </p:sp>
          <p:sp>
            <p:nvSpPr>
              <p:cNvPr id="110" name="Freeform 36"/>
              <p:cNvSpPr>
                <a:spLocks/>
              </p:cNvSpPr>
              <p:nvPr/>
            </p:nvSpPr>
            <p:spPr bwMode="auto">
              <a:xfrm>
                <a:off x="1808967" y="3794892"/>
                <a:ext cx="92075" cy="104775"/>
              </a:xfrm>
              <a:custGeom>
                <a:avLst/>
                <a:gdLst>
                  <a:gd name="T0" fmla="*/ 0 w 58"/>
                  <a:gd name="T1" fmla="*/ 66 h 66"/>
                  <a:gd name="T2" fmla="*/ 58 w 58"/>
                  <a:gd name="T3" fmla="*/ 32 h 66"/>
                  <a:gd name="T4" fmla="*/ 0 w 58"/>
                  <a:gd name="T5" fmla="*/ 0 h 66"/>
                  <a:gd name="T6" fmla="*/ 0 w 58"/>
                  <a:gd name="T7" fmla="*/ 66 h 66"/>
                </a:gdLst>
                <a:ahLst/>
                <a:cxnLst>
                  <a:cxn ang="0">
                    <a:pos x="T0" y="T1"/>
                  </a:cxn>
                  <a:cxn ang="0">
                    <a:pos x="T2" y="T3"/>
                  </a:cxn>
                  <a:cxn ang="0">
                    <a:pos x="T4" y="T5"/>
                  </a:cxn>
                  <a:cxn ang="0">
                    <a:pos x="T6" y="T7"/>
                  </a:cxn>
                </a:cxnLst>
                <a:rect l="0" t="0" r="r" b="b"/>
                <a:pathLst>
                  <a:path w="58" h="66">
                    <a:moveTo>
                      <a:pt x="0" y="66"/>
                    </a:moveTo>
                    <a:lnTo>
                      <a:pt x="58" y="32"/>
                    </a:lnTo>
                    <a:lnTo>
                      <a:pt x="0" y="0"/>
                    </a:lnTo>
                    <a:lnTo>
                      <a:pt x="0" y="66"/>
                    </a:lnTo>
                    <a:close/>
                  </a:path>
                </a:pathLst>
              </a:custGeom>
              <a:solidFill>
                <a:srgbClr val="83C55F"/>
              </a:solidFill>
              <a:ln>
                <a:noFill/>
              </a:ln>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srgbClr val="474749"/>
                  </a:solidFill>
                </a:endParaRPr>
              </a:p>
            </p:txBody>
          </p:sp>
          <p:cxnSp>
            <p:nvCxnSpPr>
              <p:cNvPr id="111" name="Straight Connector 110"/>
              <p:cNvCxnSpPr>
                <a:endCxn id="109" idx="1"/>
              </p:cNvCxnSpPr>
              <p:nvPr/>
            </p:nvCxnSpPr>
            <p:spPr bwMode="auto">
              <a:xfrm flipH="1">
                <a:off x="1729592" y="3845694"/>
                <a:ext cx="79375" cy="176"/>
              </a:xfrm>
              <a:prstGeom prst="line">
                <a:avLst/>
              </a:prstGeom>
              <a:solidFill>
                <a:schemeClr val="accent1"/>
              </a:solidFill>
              <a:ln w="19050" cap="rnd" cmpd="sng" algn="ctr">
                <a:solidFill>
                  <a:srgbClr val="83C55F"/>
                </a:solidFill>
                <a:prstDash val="solid"/>
                <a:round/>
                <a:headEnd type="none" w="med" len="med"/>
                <a:tailEnd type="none" w="med" len="med"/>
              </a:ln>
              <a:effectLst/>
            </p:spPr>
          </p:cxnSp>
        </p:grpSp>
        <p:sp>
          <p:nvSpPr>
            <p:cNvPr id="101" name="Freeform 38"/>
            <p:cNvSpPr>
              <a:spLocks/>
            </p:cNvSpPr>
            <p:nvPr/>
          </p:nvSpPr>
          <p:spPr bwMode="auto">
            <a:xfrm rot="10800000">
              <a:off x="670211" y="3878279"/>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srgbClr val="474749"/>
                </a:solidFill>
              </a:endParaRPr>
            </a:p>
          </p:txBody>
        </p:sp>
        <p:sp>
          <p:nvSpPr>
            <p:cNvPr id="102" name="Freeform 38"/>
            <p:cNvSpPr>
              <a:spLocks/>
            </p:cNvSpPr>
            <p:nvPr/>
          </p:nvSpPr>
          <p:spPr bwMode="auto">
            <a:xfrm rot="10800000" flipV="1">
              <a:off x="670211" y="4204163"/>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srgbClr val="474749"/>
                </a:solidFill>
              </a:endParaRPr>
            </a:p>
          </p:txBody>
        </p:sp>
        <p:sp>
          <p:nvSpPr>
            <p:cNvPr id="103" name="Freeform 38"/>
            <p:cNvSpPr>
              <a:spLocks/>
            </p:cNvSpPr>
            <p:nvPr/>
          </p:nvSpPr>
          <p:spPr bwMode="auto">
            <a:xfrm rot="10800000">
              <a:off x="670211" y="4367105"/>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srgbClr val="474749"/>
                </a:solidFill>
              </a:endParaRPr>
            </a:p>
          </p:txBody>
        </p:sp>
        <p:sp>
          <p:nvSpPr>
            <p:cNvPr id="104" name="Freeform 38"/>
            <p:cNvSpPr>
              <a:spLocks/>
            </p:cNvSpPr>
            <p:nvPr/>
          </p:nvSpPr>
          <p:spPr bwMode="auto">
            <a:xfrm rot="10800000">
              <a:off x="670211" y="4530047"/>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srgbClr val="474749"/>
                </a:solidFill>
              </a:endParaRPr>
            </a:p>
          </p:txBody>
        </p:sp>
        <p:sp>
          <p:nvSpPr>
            <p:cNvPr id="105" name="Freeform 38"/>
            <p:cNvSpPr>
              <a:spLocks/>
            </p:cNvSpPr>
            <p:nvPr/>
          </p:nvSpPr>
          <p:spPr bwMode="auto">
            <a:xfrm rot="10800000">
              <a:off x="670211" y="4041221"/>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srgbClr val="474749"/>
                </a:solidFill>
              </a:endParaRPr>
            </a:p>
          </p:txBody>
        </p:sp>
        <p:sp>
          <p:nvSpPr>
            <p:cNvPr id="106" name="Freeform 38"/>
            <p:cNvSpPr>
              <a:spLocks/>
            </p:cNvSpPr>
            <p:nvPr/>
          </p:nvSpPr>
          <p:spPr bwMode="auto">
            <a:xfrm rot="10800000">
              <a:off x="670211" y="4692989"/>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srgbClr val="474749"/>
                </a:solidFill>
              </a:endParaRPr>
            </a:p>
          </p:txBody>
        </p:sp>
        <p:sp>
          <p:nvSpPr>
            <p:cNvPr id="107" name="Freeform 38"/>
            <p:cNvSpPr>
              <a:spLocks/>
            </p:cNvSpPr>
            <p:nvPr/>
          </p:nvSpPr>
          <p:spPr bwMode="auto">
            <a:xfrm rot="10800000">
              <a:off x="670211" y="4855933"/>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srgbClr val="474749"/>
                </a:solidFill>
              </a:endParaRPr>
            </a:p>
          </p:txBody>
        </p:sp>
        <p:sp>
          <p:nvSpPr>
            <p:cNvPr id="108" name="Rectangle 107"/>
            <p:cNvSpPr/>
            <p:nvPr/>
          </p:nvSpPr>
          <p:spPr>
            <a:xfrm>
              <a:off x="1799056" y="3432683"/>
              <a:ext cx="190500" cy="7992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GB" sz="2646" dirty="0">
                <a:solidFill>
                  <a:prstClr val="white"/>
                </a:solidFill>
              </a:endParaRPr>
            </a:p>
          </p:txBody>
        </p:sp>
      </p:grpSp>
      <p:grpSp>
        <p:nvGrpSpPr>
          <p:cNvPr id="123" name="Group 122"/>
          <p:cNvGrpSpPr/>
          <p:nvPr/>
        </p:nvGrpSpPr>
        <p:grpSpPr>
          <a:xfrm>
            <a:off x="6224534" y="4571249"/>
            <a:ext cx="2214673" cy="1508974"/>
            <a:chOff x="6305549" y="4348980"/>
            <a:chExt cx="1574801" cy="1368914"/>
          </a:xfrm>
        </p:grpSpPr>
        <p:sp>
          <p:nvSpPr>
            <p:cNvPr id="124" name="Rectangle 123"/>
            <p:cNvSpPr/>
            <p:nvPr/>
          </p:nvSpPr>
          <p:spPr>
            <a:xfrm>
              <a:off x="6305549" y="4636656"/>
              <a:ext cx="1511301" cy="1081238"/>
            </a:xfrm>
            <a:prstGeom prst="rect">
              <a:avLst/>
            </a:prstGeom>
          </p:spPr>
          <p:txBody>
            <a:bodyPr wrap="square">
              <a:spAutoFit/>
            </a:bodyPr>
            <a:lstStyle/>
            <a:p>
              <a:pPr algn="r" eaLnBrk="0" fontAlgn="base" hangingPunct="0">
                <a:lnSpc>
                  <a:spcPct val="90000"/>
                </a:lnSpc>
                <a:spcBef>
                  <a:spcPct val="0"/>
                </a:spcBef>
                <a:spcAft>
                  <a:spcPct val="0"/>
                </a:spcAft>
              </a:pPr>
              <a:r>
                <a:rPr lang="en-GB" sz="1323" b="1" dirty="0" err="1">
                  <a:solidFill>
                    <a:prstClr val="black"/>
                  </a:solidFill>
                </a:rPr>
                <a:t>Vasocostrizione</a:t>
              </a:r>
              <a:endParaRPr lang="en-GB" sz="1323" b="1" dirty="0">
                <a:solidFill>
                  <a:prstClr val="black"/>
                </a:solidFill>
              </a:endParaRPr>
            </a:p>
            <a:p>
              <a:pPr algn="r" eaLnBrk="0" fontAlgn="base" hangingPunct="0">
                <a:lnSpc>
                  <a:spcPct val="90000"/>
                </a:lnSpc>
                <a:spcBef>
                  <a:spcPct val="0"/>
                </a:spcBef>
                <a:spcAft>
                  <a:spcPct val="0"/>
                </a:spcAft>
              </a:pPr>
              <a:r>
                <a:rPr lang="en-GB" sz="1323" dirty="0" err="1">
                  <a:solidFill>
                    <a:prstClr val="black"/>
                  </a:solidFill>
                </a:rPr>
                <a:t>Pressione</a:t>
              </a:r>
              <a:r>
                <a:rPr lang="en-GB" sz="1323" dirty="0">
                  <a:solidFill>
                    <a:prstClr val="black"/>
                  </a:solidFill>
                </a:rPr>
                <a:t> </a:t>
              </a:r>
              <a:r>
                <a:rPr lang="en-GB" sz="1323" dirty="0" err="1">
                  <a:solidFill>
                    <a:prstClr val="black"/>
                  </a:solidFill>
                </a:rPr>
                <a:t>Sanguigna</a:t>
              </a:r>
              <a:endParaRPr lang="en-GB" sz="1323" dirty="0">
                <a:solidFill>
                  <a:prstClr val="black"/>
                </a:solidFill>
              </a:endParaRPr>
            </a:p>
            <a:p>
              <a:pPr algn="r" eaLnBrk="0" fontAlgn="base" hangingPunct="0">
                <a:lnSpc>
                  <a:spcPct val="90000"/>
                </a:lnSpc>
                <a:spcBef>
                  <a:spcPct val="0"/>
                </a:spcBef>
                <a:spcAft>
                  <a:spcPct val="0"/>
                </a:spcAft>
              </a:pPr>
              <a:r>
                <a:rPr lang="en-GB" sz="1323" dirty="0" err="1">
                  <a:solidFill>
                    <a:prstClr val="black"/>
                  </a:solidFill>
                </a:rPr>
                <a:t>Tono</a:t>
              </a:r>
              <a:r>
                <a:rPr lang="en-GB" sz="1323" dirty="0">
                  <a:solidFill>
                    <a:prstClr val="black"/>
                  </a:solidFill>
                </a:rPr>
                <a:t> Simpatico</a:t>
              </a:r>
            </a:p>
            <a:p>
              <a:pPr algn="r" eaLnBrk="0" fontAlgn="base" hangingPunct="0">
                <a:lnSpc>
                  <a:spcPct val="90000"/>
                </a:lnSpc>
                <a:spcBef>
                  <a:spcPct val="0"/>
                </a:spcBef>
                <a:spcAft>
                  <a:spcPct val="0"/>
                </a:spcAft>
              </a:pPr>
              <a:r>
                <a:rPr lang="en-GB" sz="1323" dirty="0">
                  <a:solidFill>
                    <a:prstClr val="black"/>
                  </a:solidFill>
                </a:rPr>
                <a:t>Aldosterone</a:t>
              </a:r>
            </a:p>
            <a:p>
              <a:pPr algn="r" eaLnBrk="0" fontAlgn="base" hangingPunct="0">
                <a:lnSpc>
                  <a:spcPct val="90000"/>
                </a:lnSpc>
                <a:spcBef>
                  <a:spcPct val="0"/>
                </a:spcBef>
                <a:spcAft>
                  <a:spcPct val="0"/>
                </a:spcAft>
              </a:pPr>
              <a:r>
                <a:rPr lang="en-GB" sz="1323" dirty="0" err="1">
                  <a:solidFill>
                    <a:prstClr val="black"/>
                  </a:solidFill>
                </a:rPr>
                <a:t>Ipertrofia</a:t>
              </a:r>
              <a:endParaRPr lang="en-GB" sz="1323" dirty="0">
                <a:solidFill>
                  <a:prstClr val="black"/>
                </a:solidFill>
              </a:endParaRPr>
            </a:p>
            <a:p>
              <a:pPr algn="r" eaLnBrk="0" fontAlgn="base" hangingPunct="0">
                <a:lnSpc>
                  <a:spcPct val="90000"/>
                </a:lnSpc>
                <a:spcBef>
                  <a:spcPct val="0"/>
                </a:spcBef>
                <a:spcAft>
                  <a:spcPct val="0"/>
                </a:spcAft>
              </a:pPr>
              <a:r>
                <a:rPr lang="en-GB" sz="1323" dirty="0" err="1">
                  <a:solidFill>
                    <a:prstClr val="black"/>
                  </a:solidFill>
                </a:rPr>
                <a:t>Fibrosi</a:t>
              </a:r>
              <a:endParaRPr lang="en-GB" sz="1323" dirty="0">
                <a:solidFill>
                  <a:prstClr val="black"/>
                </a:solidFill>
              </a:endParaRPr>
            </a:p>
          </p:txBody>
        </p:sp>
        <p:sp>
          <p:nvSpPr>
            <p:cNvPr id="125" name="Freeform 38"/>
            <p:cNvSpPr>
              <a:spLocks/>
            </p:cNvSpPr>
            <p:nvPr/>
          </p:nvSpPr>
          <p:spPr bwMode="auto">
            <a:xfrm>
              <a:off x="7753350" y="5042389"/>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1C3C"/>
            </a:solidFill>
            <a:ln>
              <a:noFill/>
            </a:ln>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prstClr val="black"/>
                </a:solidFill>
              </a:endParaRPr>
            </a:p>
          </p:txBody>
        </p:sp>
        <p:sp>
          <p:nvSpPr>
            <p:cNvPr id="126" name="Freeform 39"/>
            <p:cNvSpPr>
              <a:spLocks/>
            </p:cNvSpPr>
            <p:nvPr/>
          </p:nvSpPr>
          <p:spPr bwMode="auto">
            <a:xfrm>
              <a:off x="7753350" y="5205604"/>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1C3C"/>
            </a:solidFill>
            <a:ln>
              <a:noFill/>
            </a:ln>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prstClr val="black"/>
                </a:solidFill>
              </a:endParaRPr>
            </a:p>
          </p:txBody>
        </p:sp>
        <p:sp>
          <p:nvSpPr>
            <p:cNvPr id="127" name="Freeform 40"/>
            <p:cNvSpPr>
              <a:spLocks/>
            </p:cNvSpPr>
            <p:nvPr/>
          </p:nvSpPr>
          <p:spPr bwMode="auto">
            <a:xfrm>
              <a:off x="7753350" y="5368819"/>
              <a:ext cx="127000" cy="108000"/>
            </a:xfrm>
            <a:custGeom>
              <a:avLst/>
              <a:gdLst>
                <a:gd name="T0" fmla="*/ 80 w 80"/>
                <a:gd name="T1" fmla="*/ 24 h 46"/>
                <a:gd name="T2" fmla="*/ 41 w 80"/>
                <a:gd name="T3" fmla="*/ 0 h 46"/>
                <a:gd name="T4" fmla="*/ 0 w 80"/>
                <a:gd name="T5" fmla="*/ 24 h 46"/>
                <a:gd name="T6" fmla="*/ 0 w 80"/>
                <a:gd name="T7" fmla="*/ 24 h 46"/>
                <a:gd name="T8" fmla="*/ 29 w 80"/>
                <a:gd name="T9" fmla="*/ 24 h 46"/>
                <a:gd name="T10" fmla="*/ 29 w 80"/>
                <a:gd name="T11" fmla="*/ 46 h 46"/>
                <a:gd name="T12" fmla="*/ 53 w 80"/>
                <a:gd name="T13" fmla="*/ 46 h 46"/>
                <a:gd name="T14" fmla="*/ 53 w 80"/>
                <a:gd name="T15" fmla="*/ 24 h 46"/>
                <a:gd name="T16" fmla="*/ 80 w 80"/>
                <a:gd name="T17" fmla="*/ 24 h 46"/>
                <a:gd name="T18" fmla="*/ 80 w 80"/>
                <a:gd name="T19"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4"/>
                  </a:moveTo>
                  <a:lnTo>
                    <a:pt x="41" y="0"/>
                  </a:lnTo>
                  <a:lnTo>
                    <a:pt x="0" y="24"/>
                  </a:lnTo>
                  <a:lnTo>
                    <a:pt x="0" y="24"/>
                  </a:lnTo>
                  <a:lnTo>
                    <a:pt x="29" y="24"/>
                  </a:lnTo>
                  <a:lnTo>
                    <a:pt x="29" y="46"/>
                  </a:lnTo>
                  <a:lnTo>
                    <a:pt x="53" y="46"/>
                  </a:lnTo>
                  <a:lnTo>
                    <a:pt x="53" y="24"/>
                  </a:lnTo>
                  <a:lnTo>
                    <a:pt x="80" y="24"/>
                  </a:lnTo>
                  <a:lnTo>
                    <a:pt x="80" y="24"/>
                  </a:lnTo>
                  <a:close/>
                </a:path>
              </a:pathLst>
            </a:custGeom>
            <a:solidFill>
              <a:srgbClr val="EC1C3C"/>
            </a:solidFill>
            <a:ln>
              <a:noFill/>
            </a:ln>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prstClr val="black"/>
                </a:solidFill>
              </a:endParaRPr>
            </a:p>
          </p:txBody>
        </p:sp>
        <p:sp>
          <p:nvSpPr>
            <p:cNvPr id="128" name="Freeform 41"/>
            <p:cNvSpPr>
              <a:spLocks/>
            </p:cNvSpPr>
            <p:nvPr/>
          </p:nvSpPr>
          <p:spPr bwMode="auto">
            <a:xfrm>
              <a:off x="7753350" y="5532033"/>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1C3C"/>
            </a:solidFill>
            <a:ln>
              <a:noFill/>
            </a:ln>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prstClr val="black"/>
                </a:solidFill>
              </a:endParaRPr>
            </a:p>
          </p:txBody>
        </p:sp>
        <p:sp>
          <p:nvSpPr>
            <p:cNvPr id="129" name="Freeform 38"/>
            <p:cNvSpPr>
              <a:spLocks/>
            </p:cNvSpPr>
            <p:nvPr/>
          </p:nvSpPr>
          <p:spPr bwMode="auto">
            <a:xfrm>
              <a:off x="7753350" y="4879174"/>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1C3C"/>
            </a:solidFill>
            <a:ln>
              <a:noFill/>
            </a:ln>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prstClr val="black"/>
                </a:solidFill>
              </a:endParaRPr>
            </a:p>
          </p:txBody>
        </p:sp>
        <p:sp>
          <p:nvSpPr>
            <p:cNvPr id="130" name="Rectangle 25"/>
            <p:cNvSpPr>
              <a:spLocks noChangeArrowheads="1"/>
            </p:cNvSpPr>
            <p:nvPr/>
          </p:nvSpPr>
          <p:spPr bwMode="auto">
            <a:xfrm>
              <a:off x="6752157" y="4394495"/>
              <a:ext cx="261027" cy="14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2" dirty="0">
                  <a:solidFill>
                    <a:prstClr val="black"/>
                  </a:solidFill>
                </a:rPr>
                <a:t>Ang II</a:t>
              </a:r>
            </a:p>
          </p:txBody>
        </p:sp>
        <p:sp>
          <p:nvSpPr>
            <p:cNvPr id="131" name="Rectangle 130"/>
            <p:cNvSpPr>
              <a:spLocks noChangeArrowheads="1"/>
            </p:cNvSpPr>
            <p:nvPr/>
          </p:nvSpPr>
          <p:spPr bwMode="auto">
            <a:xfrm>
              <a:off x="7545386" y="4401451"/>
              <a:ext cx="239370" cy="14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altLang="en-US" sz="1102" dirty="0">
                  <a:solidFill>
                    <a:prstClr val="black"/>
                  </a:solidFill>
                  <a:cs typeface="Arial" panose="020B0604020202020204" pitchFamily="34" charset="0"/>
                </a:rPr>
                <a:t>AT</a:t>
              </a:r>
              <a:r>
                <a:rPr lang="en-GB" altLang="en-US" sz="1102" baseline="-25000" dirty="0">
                  <a:solidFill>
                    <a:prstClr val="black"/>
                  </a:solidFill>
                  <a:cs typeface="Arial" panose="020B0604020202020204" pitchFamily="34" charset="0"/>
                </a:rPr>
                <a:t>1</a:t>
              </a:r>
              <a:r>
                <a:rPr lang="en-GB" altLang="en-US" sz="1102" dirty="0">
                  <a:solidFill>
                    <a:prstClr val="black"/>
                  </a:solidFill>
                  <a:cs typeface="Arial" panose="020B0604020202020204" pitchFamily="34" charset="0"/>
                </a:rPr>
                <a:t>R</a:t>
              </a:r>
              <a:endParaRPr lang="en-US" altLang="en-US" sz="1102" dirty="0">
                <a:solidFill>
                  <a:prstClr val="black"/>
                </a:solidFill>
              </a:endParaRPr>
            </a:p>
          </p:txBody>
        </p:sp>
        <p:sp>
          <p:nvSpPr>
            <p:cNvPr id="132" name="Freeform 131"/>
            <p:cNvSpPr>
              <a:spLocks/>
            </p:cNvSpPr>
            <p:nvPr/>
          </p:nvSpPr>
          <p:spPr bwMode="auto">
            <a:xfrm>
              <a:off x="7162799" y="4348980"/>
              <a:ext cx="123825" cy="250825"/>
            </a:xfrm>
            <a:custGeom>
              <a:avLst/>
              <a:gdLst>
                <a:gd name="T0" fmla="*/ 0 w 44"/>
                <a:gd name="T1" fmla="*/ 89 h 89"/>
                <a:gd name="T2" fmla="*/ 44 w 44"/>
                <a:gd name="T3" fmla="*/ 44 h 89"/>
                <a:gd name="T4" fmla="*/ 0 w 44"/>
                <a:gd name="T5" fmla="*/ 0 h 89"/>
              </a:gdLst>
              <a:ahLst/>
              <a:cxnLst>
                <a:cxn ang="0">
                  <a:pos x="T0" y="T1"/>
                </a:cxn>
                <a:cxn ang="0">
                  <a:pos x="T2" y="T3"/>
                </a:cxn>
                <a:cxn ang="0">
                  <a:pos x="T4" y="T5"/>
                </a:cxn>
              </a:cxnLst>
              <a:rect l="0" t="0" r="r" b="b"/>
              <a:pathLst>
                <a:path w="44" h="89">
                  <a:moveTo>
                    <a:pt x="0" y="89"/>
                  </a:moveTo>
                  <a:cubicBezTo>
                    <a:pt x="24" y="89"/>
                    <a:pt x="44" y="69"/>
                    <a:pt x="44" y="44"/>
                  </a:cubicBezTo>
                  <a:cubicBezTo>
                    <a:pt x="44" y="20"/>
                    <a:pt x="24" y="0"/>
                    <a:pt x="0" y="0"/>
                  </a:cubicBezTo>
                </a:path>
              </a:pathLst>
            </a:custGeom>
            <a:noFill/>
            <a:ln w="33338" cap="rnd">
              <a:solidFill>
                <a:srgbClr val="EC1C3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prstClr val="black"/>
                </a:solidFill>
              </a:endParaRPr>
            </a:p>
          </p:txBody>
        </p:sp>
        <p:sp>
          <p:nvSpPr>
            <p:cNvPr id="133" name="Freeform 36"/>
            <p:cNvSpPr>
              <a:spLocks/>
            </p:cNvSpPr>
            <p:nvPr/>
          </p:nvSpPr>
          <p:spPr bwMode="auto">
            <a:xfrm>
              <a:off x="7365999" y="4422005"/>
              <a:ext cx="92075" cy="104775"/>
            </a:xfrm>
            <a:custGeom>
              <a:avLst/>
              <a:gdLst>
                <a:gd name="T0" fmla="*/ 0 w 58"/>
                <a:gd name="T1" fmla="*/ 66 h 66"/>
                <a:gd name="T2" fmla="*/ 58 w 58"/>
                <a:gd name="T3" fmla="*/ 32 h 66"/>
                <a:gd name="T4" fmla="*/ 0 w 58"/>
                <a:gd name="T5" fmla="*/ 0 h 66"/>
                <a:gd name="T6" fmla="*/ 0 w 58"/>
                <a:gd name="T7" fmla="*/ 66 h 66"/>
              </a:gdLst>
              <a:ahLst/>
              <a:cxnLst>
                <a:cxn ang="0">
                  <a:pos x="T0" y="T1"/>
                </a:cxn>
                <a:cxn ang="0">
                  <a:pos x="T2" y="T3"/>
                </a:cxn>
                <a:cxn ang="0">
                  <a:pos x="T4" y="T5"/>
                </a:cxn>
                <a:cxn ang="0">
                  <a:pos x="T6" y="T7"/>
                </a:cxn>
              </a:cxnLst>
              <a:rect l="0" t="0" r="r" b="b"/>
              <a:pathLst>
                <a:path w="58" h="66">
                  <a:moveTo>
                    <a:pt x="0" y="66"/>
                  </a:moveTo>
                  <a:lnTo>
                    <a:pt x="58" y="32"/>
                  </a:lnTo>
                  <a:lnTo>
                    <a:pt x="0" y="0"/>
                  </a:lnTo>
                  <a:lnTo>
                    <a:pt x="0" y="66"/>
                  </a:lnTo>
                  <a:close/>
                </a:path>
              </a:pathLst>
            </a:custGeom>
            <a:solidFill>
              <a:srgbClr val="EC1C3C"/>
            </a:solidFill>
            <a:ln>
              <a:noFill/>
            </a:ln>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prstClr val="black"/>
                </a:solidFill>
              </a:endParaRPr>
            </a:p>
          </p:txBody>
        </p:sp>
        <p:cxnSp>
          <p:nvCxnSpPr>
            <p:cNvPr id="134" name="Straight Connector 133"/>
            <p:cNvCxnSpPr>
              <a:endCxn id="132" idx="1"/>
            </p:cNvCxnSpPr>
            <p:nvPr/>
          </p:nvCxnSpPr>
          <p:spPr bwMode="auto">
            <a:xfrm flipH="1">
              <a:off x="7286624" y="4472807"/>
              <a:ext cx="79375" cy="176"/>
            </a:xfrm>
            <a:prstGeom prst="line">
              <a:avLst/>
            </a:prstGeom>
            <a:solidFill>
              <a:schemeClr val="accent1"/>
            </a:solidFill>
            <a:ln w="19050" cap="rnd" cmpd="sng" algn="ctr">
              <a:solidFill>
                <a:srgbClr val="EC1C3C"/>
              </a:solidFill>
              <a:prstDash val="solid"/>
              <a:round/>
              <a:headEnd type="none" w="med" len="med"/>
              <a:tailEnd type="none" w="med" len="med"/>
            </a:ln>
            <a:effectLst/>
          </p:spPr>
        </p:cxnSp>
      </p:grpSp>
      <p:grpSp>
        <p:nvGrpSpPr>
          <p:cNvPr id="112" name="Group 111"/>
          <p:cNvGrpSpPr/>
          <p:nvPr/>
        </p:nvGrpSpPr>
        <p:grpSpPr>
          <a:xfrm>
            <a:off x="6169553" y="2226841"/>
            <a:ext cx="2316393" cy="1418014"/>
            <a:chOff x="5968582" y="2105213"/>
            <a:chExt cx="1757780" cy="1286396"/>
          </a:xfrm>
        </p:grpSpPr>
        <p:sp>
          <p:nvSpPr>
            <p:cNvPr id="113" name="Rectangle 25"/>
            <p:cNvSpPr>
              <a:spLocks noChangeArrowheads="1"/>
            </p:cNvSpPr>
            <p:nvPr/>
          </p:nvSpPr>
          <p:spPr bwMode="auto">
            <a:xfrm>
              <a:off x="5968582" y="2105213"/>
              <a:ext cx="673902" cy="28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it-IT" altLang="en-US" sz="1102" dirty="0">
                  <a:solidFill>
                    <a:prstClr val="black"/>
                  </a:solidFill>
                </a:rPr>
                <a:t>Adrenalina</a:t>
              </a:r>
              <a:endParaRPr lang="en-US" altLang="en-US" sz="1102" dirty="0">
                <a:solidFill>
                  <a:prstClr val="black"/>
                </a:solidFill>
              </a:endParaRPr>
            </a:p>
            <a:p>
              <a:r>
                <a:rPr lang="en-US" altLang="en-US" sz="1102" dirty="0" err="1">
                  <a:solidFill>
                    <a:prstClr val="black"/>
                  </a:solidFill>
                </a:rPr>
                <a:t>Noradrenalina</a:t>
              </a:r>
              <a:endParaRPr lang="en-US" altLang="en-US" sz="1102" dirty="0">
                <a:solidFill>
                  <a:prstClr val="black"/>
                </a:solidFill>
              </a:endParaRPr>
            </a:p>
          </p:txBody>
        </p:sp>
        <p:sp>
          <p:nvSpPr>
            <p:cNvPr id="114" name="Rectangle 33"/>
            <p:cNvSpPr>
              <a:spLocks noChangeArrowheads="1"/>
            </p:cNvSpPr>
            <p:nvPr/>
          </p:nvSpPr>
          <p:spPr bwMode="auto">
            <a:xfrm>
              <a:off x="7264400" y="2122502"/>
              <a:ext cx="423317" cy="28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l-GR" altLang="en-US" sz="1102" dirty="0">
                  <a:solidFill>
                    <a:prstClr val="black"/>
                  </a:solidFill>
                  <a:cs typeface="Arial" panose="020B0604020202020204" pitchFamily="34" charset="0"/>
                </a:rPr>
                <a:t>α</a:t>
              </a:r>
              <a:r>
                <a:rPr lang="el-GR" altLang="en-US" sz="1102" baseline="-25000" dirty="0">
                  <a:solidFill>
                    <a:prstClr val="black"/>
                  </a:solidFill>
                  <a:cs typeface="Arial" panose="020B0604020202020204" pitchFamily="34" charset="0"/>
                </a:rPr>
                <a:t>1</a:t>
              </a:r>
              <a:r>
                <a:rPr lang="en-GB" altLang="en-US" sz="1102" dirty="0">
                  <a:solidFill>
                    <a:prstClr val="black"/>
                  </a:solidFill>
                  <a:cs typeface="Arial" panose="020B0604020202020204" pitchFamily="34" charset="0"/>
                </a:rPr>
                <a:t>, </a:t>
              </a:r>
              <a:r>
                <a:rPr lang="el-GR" altLang="en-US" sz="1102" dirty="0">
                  <a:solidFill>
                    <a:prstClr val="black"/>
                  </a:solidFill>
                  <a:cs typeface="Arial" panose="020B0604020202020204" pitchFamily="34" charset="0"/>
                </a:rPr>
                <a:t>β</a:t>
              </a:r>
              <a:r>
                <a:rPr lang="en-GB" altLang="en-US" sz="1102" baseline="-25000" dirty="0">
                  <a:solidFill>
                    <a:prstClr val="black"/>
                  </a:solidFill>
                  <a:cs typeface="Arial" panose="020B0604020202020204" pitchFamily="34" charset="0"/>
                </a:rPr>
                <a:t>1</a:t>
              </a:r>
              <a:r>
                <a:rPr lang="en-GB" altLang="en-US" sz="1102" dirty="0">
                  <a:solidFill>
                    <a:prstClr val="black"/>
                  </a:solidFill>
                  <a:cs typeface="Arial" panose="020B0604020202020204" pitchFamily="34" charset="0"/>
                </a:rPr>
                <a:t>, </a:t>
              </a:r>
              <a:r>
                <a:rPr lang="el-GR" altLang="en-US" sz="1102" dirty="0">
                  <a:solidFill>
                    <a:prstClr val="black"/>
                  </a:solidFill>
                  <a:cs typeface="Arial" panose="020B0604020202020204" pitchFamily="34" charset="0"/>
                </a:rPr>
                <a:t>β</a:t>
              </a:r>
              <a:r>
                <a:rPr lang="en-GB" altLang="en-US" sz="1102" baseline="-25000" dirty="0">
                  <a:solidFill>
                    <a:prstClr val="black"/>
                  </a:solidFill>
                  <a:cs typeface="Arial" panose="020B0604020202020204" pitchFamily="34" charset="0"/>
                </a:rPr>
                <a:t>2</a:t>
              </a:r>
              <a:endParaRPr lang="en-US" altLang="en-US" sz="1102" baseline="-25000" dirty="0">
                <a:solidFill>
                  <a:prstClr val="black"/>
                </a:solidFill>
              </a:endParaRPr>
            </a:p>
            <a:p>
              <a:r>
                <a:rPr lang="en-US" altLang="en-US" sz="1102" dirty="0" err="1">
                  <a:solidFill>
                    <a:prstClr val="black"/>
                  </a:solidFill>
                </a:rPr>
                <a:t>recettori</a:t>
              </a:r>
              <a:endParaRPr lang="en-US" altLang="en-US" sz="1102" dirty="0">
                <a:solidFill>
                  <a:prstClr val="black"/>
                </a:solidFill>
              </a:endParaRPr>
            </a:p>
          </p:txBody>
        </p:sp>
        <p:sp>
          <p:nvSpPr>
            <p:cNvPr id="115" name="Freeform 34"/>
            <p:cNvSpPr>
              <a:spLocks/>
            </p:cNvSpPr>
            <p:nvPr/>
          </p:nvSpPr>
          <p:spPr bwMode="auto">
            <a:xfrm>
              <a:off x="6929437" y="2117913"/>
              <a:ext cx="123825" cy="250825"/>
            </a:xfrm>
            <a:custGeom>
              <a:avLst/>
              <a:gdLst>
                <a:gd name="T0" fmla="*/ 0 w 44"/>
                <a:gd name="T1" fmla="*/ 89 h 89"/>
                <a:gd name="T2" fmla="*/ 44 w 44"/>
                <a:gd name="T3" fmla="*/ 44 h 89"/>
                <a:gd name="T4" fmla="*/ 0 w 44"/>
                <a:gd name="T5" fmla="*/ 0 h 89"/>
              </a:gdLst>
              <a:ahLst/>
              <a:cxnLst>
                <a:cxn ang="0">
                  <a:pos x="T0" y="T1"/>
                </a:cxn>
                <a:cxn ang="0">
                  <a:pos x="T2" y="T3"/>
                </a:cxn>
                <a:cxn ang="0">
                  <a:pos x="T4" y="T5"/>
                </a:cxn>
              </a:cxnLst>
              <a:rect l="0" t="0" r="r" b="b"/>
              <a:pathLst>
                <a:path w="44" h="89">
                  <a:moveTo>
                    <a:pt x="0" y="89"/>
                  </a:moveTo>
                  <a:cubicBezTo>
                    <a:pt x="24" y="89"/>
                    <a:pt x="44" y="69"/>
                    <a:pt x="44" y="44"/>
                  </a:cubicBezTo>
                  <a:cubicBezTo>
                    <a:pt x="44" y="20"/>
                    <a:pt x="24" y="0"/>
                    <a:pt x="0" y="0"/>
                  </a:cubicBezTo>
                </a:path>
              </a:pathLst>
            </a:custGeom>
            <a:noFill/>
            <a:ln w="33338" cap="rnd">
              <a:solidFill>
                <a:srgbClr val="EC792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prstClr val="black"/>
                </a:solidFill>
              </a:endParaRPr>
            </a:p>
          </p:txBody>
        </p:sp>
        <p:sp>
          <p:nvSpPr>
            <p:cNvPr id="116" name="Freeform 36"/>
            <p:cNvSpPr>
              <a:spLocks/>
            </p:cNvSpPr>
            <p:nvPr/>
          </p:nvSpPr>
          <p:spPr bwMode="auto">
            <a:xfrm>
              <a:off x="7132637" y="2190938"/>
              <a:ext cx="92075" cy="104775"/>
            </a:xfrm>
            <a:custGeom>
              <a:avLst/>
              <a:gdLst>
                <a:gd name="T0" fmla="*/ 0 w 58"/>
                <a:gd name="T1" fmla="*/ 66 h 66"/>
                <a:gd name="T2" fmla="*/ 58 w 58"/>
                <a:gd name="T3" fmla="*/ 32 h 66"/>
                <a:gd name="T4" fmla="*/ 0 w 58"/>
                <a:gd name="T5" fmla="*/ 0 h 66"/>
                <a:gd name="T6" fmla="*/ 0 w 58"/>
                <a:gd name="T7" fmla="*/ 66 h 66"/>
              </a:gdLst>
              <a:ahLst/>
              <a:cxnLst>
                <a:cxn ang="0">
                  <a:pos x="T0" y="T1"/>
                </a:cxn>
                <a:cxn ang="0">
                  <a:pos x="T2" y="T3"/>
                </a:cxn>
                <a:cxn ang="0">
                  <a:pos x="T4" y="T5"/>
                </a:cxn>
                <a:cxn ang="0">
                  <a:pos x="T6" y="T7"/>
                </a:cxn>
              </a:cxnLst>
              <a:rect l="0" t="0" r="r" b="b"/>
              <a:pathLst>
                <a:path w="58" h="66">
                  <a:moveTo>
                    <a:pt x="0" y="66"/>
                  </a:moveTo>
                  <a:lnTo>
                    <a:pt x="58" y="32"/>
                  </a:lnTo>
                  <a:lnTo>
                    <a:pt x="0" y="0"/>
                  </a:lnTo>
                  <a:lnTo>
                    <a:pt x="0" y="66"/>
                  </a:lnTo>
                  <a:close/>
                </a:path>
              </a:pathLst>
            </a:custGeom>
            <a:solidFill>
              <a:srgbClr val="EC7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prstClr val="black"/>
                </a:solidFill>
              </a:endParaRPr>
            </a:p>
          </p:txBody>
        </p:sp>
        <p:sp>
          <p:nvSpPr>
            <p:cNvPr id="117" name="Freeform 38"/>
            <p:cNvSpPr>
              <a:spLocks/>
            </p:cNvSpPr>
            <p:nvPr/>
          </p:nvSpPr>
          <p:spPr bwMode="auto">
            <a:xfrm>
              <a:off x="7599362" y="2715907"/>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7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prstClr val="black"/>
                </a:solidFill>
              </a:endParaRPr>
            </a:p>
          </p:txBody>
        </p:sp>
        <p:sp>
          <p:nvSpPr>
            <p:cNvPr id="118" name="Freeform 39"/>
            <p:cNvSpPr>
              <a:spLocks/>
            </p:cNvSpPr>
            <p:nvPr/>
          </p:nvSpPr>
          <p:spPr bwMode="auto">
            <a:xfrm>
              <a:off x="7599362" y="2880585"/>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7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prstClr val="black"/>
                </a:solidFill>
              </a:endParaRPr>
            </a:p>
          </p:txBody>
        </p:sp>
        <p:sp>
          <p:nvSpPr>
            <p:cNvPr id="119" name="Freeform 40"/>
            <p:cNvSpPr>
              <a:spLocks/>
            </p:cNvSpPr>
            <p:nvPr/>
          </p:nvSpPr>
          <p:spPr bwMode="auto">
            <a:xfrm>
              <a:off x="7599362" y="3045263"/>
              <a:ext cx="127000" cy="108000"/>
            </a:xfrm>
            <a:custGeom>
              <a:avLst/>
              <a:gdLst>
                <a:gd name="T0" fmla="*/ 80 w 80"/>
                <a:gd name="T1" fmla="*/ 24 h 46"/>
                <a:gd name="T2" fmla="*/ 41 w 80"/>
                <a:gd name="T3" fmla="*/ 0 h 46"/>
                <a:gd name="T4" fmla="*/ 0 w 80"/>
                <a:gd name="T5" fmla="*/ 24 h 46"/>
                <a:gd name="T6" fmla="*/ 0 w 80"/>
                <a:gd name="T7" fmla="*/ 24 h 46"/>
                <a:gd name="T8" fmla="*/ 29 w 80"/>
                <a:gd name="T9" fmla="*/ 24 h 46"/>
                <a:gd name="T10" fmla="*/ 29 w 80"/>
                <a:gd name="T11" fmla="*/ 46 h 46"/>
                <a:gd name="T12" fmla="*/ 53 w 80"/>
                <a:gd name="T13" fmla="*/ 46 h 46"/>
                <a:gd name="T14" fmla="*/ 53 w 80"/>
                <a:gd name="T15" fmla="*/ 24 h 46"/>
                <a:gd name="T16" fmla="*/ 80 w 80"/>
                <a:gd name="T17" fmla="*/ 24 h 46"/>
                <a:gd name="T18" fmla="*/ 80 w 80"/>
                <a:gd name="T19"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4"/>
                  </a:moveTo>
                  <a:lnTo>
                    <a:pt x="41" y="0"/>
                  </a:lnTo>
                  <a:lnTo>
                    <a:pt x="0" y="24"/>
                  </a:lnTo>
                  <a:lnTo>
                    <a:pt x="0" y="24"/>
                  </a:lnTo>
                  <a:lnTo>
                    <a:pt x="29" y="24"/>
                  </a:lnTo>
                  <a:lnTo>
                    <a:pt x="29" y="46"/>
                  </a:lnTo>
                  <a:lnTo>
                    <a:pt x="53" y="46"/>
                  </a:lnTo>
                  <a:lnTo>
                    <a:pt x="53" y="24"/>
                  </a:lnTo>
                  <a:lnTo>
                    <a:pt x="80" y="24"/>
                  </a:lnTo>
                  <a:lnTo>
                    <a:pt x="80" y="24"/>
                  </a:lnTo>
                  <a:close/>
                </a:path>
              </a:pathLst>
            </a:custGeom>
            <a:solidFill>
              <a:srgbClr val="EC7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prstClr val="black"/>
                </a:solidFill>
              </a:endParaRPr>
            </a:p>
          </p:txBody>
        </p:sp>
        <p:sp>
          <p:nvSpPr>
            <p:cNvPr id="120" name="Freeform 41"/>
            <p:cNvSpPr>
              <a:spLocks/>
            </p:cNvSpPr>
            <p:nvPr/>
          </p:nvSpPr>
          <p:spPr bwMode="auto">
            <a:xfrm>
              <a:off x="7599362" y="3209942"/>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7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fontAlgn="base">
                <a:spcBef>
                  <a:spcPct val="0"/>
                </a:spcBef>
                <a:spcAft>
                  <a:spcPct val="0"/>
                </a:spcAft>
              </a:pPr>
              <a:endParaRPr lang="en-GB" sz="2646" dirty="0">
                <a:solidFill>
                  <a:prstClr val="black"/>
                </a:solidFill>
              </a:endParaRPr>
            </a:p>
          </p:txBody>
        </p:sp>
        <p:cxnSp>
          <p:nvCxnSpPr>
            <p:cNvPr id="121" name="Straight Connector 120"/>
            <p:cNvCxnSpPr>
              <a:endCxn id="115" idx="1"/>
            </p:cNvCxnSpPr>
            <p:nvPr/>
          </p:nvCxnSpPr>
          <p:spPr bwMode="auto">
            <a:xfrm flipH="1">
              <a:off x="7053262" y="2241740"/>
              <a:ext cx="79375" cy="176"/>
            </a:xfrm>
            <a:prstGeom prst="line">
              <a:avLst/>
            </a:prstGeom>
            <a:solidFill>
              <a:schemeClr val="accent1"/>
            </a:solidFill>
            <a:ln w="19050" cap="rnd" cmpd="sng" algn="ctr">
              <a:solidFill>
                <a:schemeClr val="accent2"/>
              </a:solidFill>
              <a:prstDash val="solid"/>
              <a:round/>
              <a:headEnd type="none" w="med" len="med"/>
              <a:tailEnd type="none" w="med" len="med"/>
            </a:ln>
            <a:effectLst/>
          </p:spPr>
        </p:cxnSp>
        <p:sp>
          <p:nvSpPr>
            <p:cNvPr id="122" name="Rectangle 121"/>
            <p:cNvSpPr/>
            <p:nvPr/>
          </p:nvSpPr>
          <p:spPr>
            <a:xfrm>
              <a:off x="6184901" y="2476617"/>
              <a:ext cx="1472246" cy="914992"/>
            </a:xfrm>
            <a:prstGeom prst="rect">
              <a:avLst/>
            </a:prstGeom>
          </p:spPr>
          <p:txBody>
            <a:bodyPr wrap="square">
              <a:spAutoFit/>
            </a:bodyPr>
            <a:lstStyle/>
            <a:p>
              <a:pPr algn="r" eaLnBrk="0" fontAlgn="base" hangingPunct="0">
                <a:lnSpc>
                  <a:spcPct val="90000"/>
                </a:lnSpc>
                <a:spcBef>
                  <a:spcPct val="0"/>
                </a:spcBef>
                <a:spcAft>
                  <a:spcPct val="0"/>
                </a:spcAft>
              </a:pPr>
              <a:r>
                <a:rPr lang="en-GB" sz="1323" b="1" dirty="0" err="1">
                  <a:solidFill>
                    <a:prstClr val="black"/>
                  </a:solidFill>
                </a:rPr>
                <a:t>Vasocostrizione</a:t>
              </a:r>
              <a:endParaRPr lang="en-GB" sz="1323" b="1" dirty="0">
                <a:solidFill>
                  <a:prstClr val="black"/>
                </a:solidFill>
              </a:endParaRPr>
            </a:p>
            <a:p>
              <a:pPr algn="r" eaLnBrk="0" fontAlgn="base" hangingPunct="0">
                <a:lnSpc>
                  <a:spcPct val="90000"/>
                </a:lnSpc>
                <a:spcBef>
                  <a:spcPct val="0"/>
                </a:spcBef>
                <a:spcAft>
                  <a:spcPct val="0"/>
                </a:spcAft>
              </a:pPr>
              <a:r>
                <a:rPr lang="en-GB" sz="1323" dirty="0" err="1">
                  <a:solidFill>
                    <a:prstClr val="black"/>
                  </a:solidFill>
                </a:rPr>
                <a:t>Attività</a:t>
              </a:r>
              <a:r>
                <a:rPr lang="en-GB" sz="1323" dirty="0">
                  <a:solidFill>
                    <a:prstClr val="black"/>
                  </a:solidFill>
                </a:rPr>
                <a:t> del RAAS </a:t>
              </a:r>
            </a:p>
            <a:p>
              <a:pPr algn="r" eaLnBrk="0" fontAlgn="base" hangingPunct="0">
                <a:lnSpc>
                  <a:spcPct val="90000"/>
                </a:lnSpc>
                <a:spcBef>
                  <a:spcPct val="0"/>
                </a:spcBef>
                <a:spcAft>
                  <a:spcPct val="0"/>
                </a:spcAft>
              </a:pPr>
              <a:r>
                <a:rPr lang="en-GB" sz="1323" dirty="0" err="1">
                  <a:solidFill>
                    <a:prstClr val="black"/>
                  </a:solidFill>
                </a:rPr>
                <a:t>Vasopressina</a:t>
              </a:r>
              <a:endParaRPr lang="en-GB" sz="1323" dirty="0">
                <a:solidFill>
                  <a:prstClr val="black"/>
                </a:solidFill>
              </a:endParaRPr>
            </a:p>
            <a:p>
              <a:pPr algn="r" eaLnBrk="0" fontAlgn="base" hangingPunct="0">
                <a:lnSpc>
                  <a:spcPct val="90000"/>
                </a:lnSpc>
                <a:spcBef>
                  <a:spcPct val="0"/>
                </a:spcBef>
                <a:spcAft>
                  <a:spcPct val="0"/>
                </a:spcAft>
              </a:pPr>
              <a:r>
                <a:rPr lang="en-GB" sz="1323" dirty="0" err="1">
                  <a:solidFill>
                    <a:prstClr val="black"/>
                  </a:solidFill>
                </a:rPr>
                <a:t>Frequenza</a:t>
              </a:r>
              <a:r>
                <a:rPr lang="en-GB" sz="1323" dirty="0">
                  <a:solidFill>
                    <a:prstClr val="black"/>
                  </a:solidFill>
                </a:rPr>
                <a:t> </a:t>
              </a:r>
              <a:r>
                <a:rPr lang="en-GB" sz="1323" dirty="0" err="1">
                  <a:solidFill>
                    <a:prstClr val="black"/>
                  </a:solidFill>
                </a:rPr>
                <a:t>cardiaca</a:t>
              </a:r>
              <a:endParaRPr lang="en-GB" sz="1323" dirty="0">
                <a:solidFill>
                  <a:prstClr val="black"/>
                </a:solidFill>
              </a:endParaRPr>
            </a:p>
            <a:p>
              <a:pPr algn="r" eaLnBrk="0" fontAlgn="base" hangingPunct="0">
                <a:lnSpc>
                  <a:spcPct val="90000"/>
                </a:lnSpc>
                <a:spcBef>
                  <a:spcPct val="0"/>
                </a:spcBef>
                <a:spcAft>
                  <a:spcPct val="0"/>
                </a:spcAft>
              </a:pPr>
              <a:r>
                <a:rPr lang="en-GB" sz="1323" dirty="0" err="1">
                  <a:solidFill>
                    <a:prstClr val="black"/>
                  </a:solidFill>
                </a:rPr>
                <a:t>Contrattilità</a:t>
              </a:r>
              <a:endParaRPr lang="en-GB" sz="1323" dirty="0">
                <a:solidFill>
                  <a:prstClr val="black"/>
                </a:solidFill>
              </a:endParaRPr>
            </a:p>
          </p:txBody>
        </p:sp>
      </p:grpSp>
      <p:grpSp>
        <p:nvGrpSpPr>
          <p:cNvPr id="89" name="Group 88"/>
          <p:cNvGrpSpPr/>
          <p:nvPr/>
        </p:nvGrpSpPr>
        <p:grpSpPr>
          <a:xfrm>
            <a:off x="7775445" y="4455846"/>
            <a:ext cx="400070" cy="400070"/>
            <a:chOff x="4796588" y="2842806"/>
            <a:chExt cx="468358" cy="468358"/>
          </a:xfrm>
        </p:grpSpPr>
        <p:sp>
          <p:nvSpPr>
            <p:cNvPr id="90" name="Oval 89"/>
            <p:cNvSpPr/>
            <p:nvPr/>
          </p:nvSpPr>
          <p:spPr>
            <a:xfrm>
              <a:off x="4796588" y="2842806"/>
              <a:ext cx="468358" cy="468358"/>
            </a:xfrm>
            <a:prstGeom prst="ellipse">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GB" sz="2646" dirty="0">
                <a:solidFill>
                  <a:prstClr val="white"/>
                </a:solidFill>
              </a:endParaRPr>
            </a:p>
          </p:txBody>
        </p:sp>
        <p:sp>
          <p:nvSpPr>
            <p:cNvPr id="91" name="Multiply 90"/>
            <p:cNvSpPr/>
            <p:nvPr/>
          </p:nvSpPr>
          <p:spPr>
            <a:xfrm>
              <a:off x="4837022" y="2883240"/>
              <a:ext cx="387491" cy="387491"/>
            </a:xfrm>
            <a:prstGeom prst="mathMultiply">
              <a:avLst>
                <a:gd name="adj1" fmla="val 1794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GB" sz="2646" dirty="0">
                <a:solidFill>
                  <a:prstClr val="white"/>
                </a:solidFill>
              </a:endParaRPr>
            </a:p>
          </p:txBody>
        </p:sp>
      </p:grpSp>
      <p:cxnSp>
        <p:nvCxnSpPr>
          <p:cNvPr id="87" name="Straight Arrow Connector 86"/>
          <p:cNvCxnSpPr>
            <a:endCxn id="90" idx="2"/>
          </p:cNvCxnSpPr>
          <p:nvPr/>
        </p:nvCxnSpPr>
        <p:spPr bwMode="auto">
          <a:xfrm flipV="1">
            <a:off x="5106471" y="4655881"/>
            <a:ext cx="2668973" cy="935435"/>
          </a:xfrm>
          <a:prstGeom prst="straightConnector1">
            <a:avLst/>
          </a:prstGeom>
          <a:solidFill>
            <a:schemeClr val="accent1"/>
          </a:solidFill>
          <a:ln w="28575" cap="flat" cmpd="sng" algn="ctr">
            <a:solidFill>
              <a:srgbClr val="7030A0"/>
            </a:solidFill>
            <a:prstDash val="solid"/>
            <a:miter lim="800000"/>
            <a:headEnd type="none" w="med" len="med"/>
            <a:tailEnd type="none" w="med" len="med"/>
          </a:ln>
          <a:effectLst/>
        </p:spPr>
      </p:cxnSp>
      <p:sp>
        <p:nvSpPr>
          <p:cNvPr id="88" name="Rounded Rectangle 87"/>
          <p:cNvSpPr/>
          <p:nvPr/>
        </p:nvSpPr>
        <p:spPr>
          <a:xfrm>
            <a:off x="4297667" y="5437911"/>
            <a:ext cx="1617610" cy="306809"/>
          </a:xfrm>
          <a:prstGeom prst="roundRect">
            <a:avLst/>
          </a:prstGeom>
          <a:solidFill>
            <a:srgbClr val="7030A0"/>
          </a:solidFill>
          <a:ln w="28575">
            <a:no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2646" b="1" dirty="0">
                <a:solidFill>
                  <a:prstClr val="white"/>
                </a:solidFill>
              </a:rPr>
              <a:t>LCZ696</a:t>
            </a:r>
          </a:p>
        </p:txBody>
      </p:sp>
    </p:spTree>
    <p:extLst>
      <p:ext uri="{BB962C8B-B14F-4D97-AF65-F5344CB8AC3E}">
        <p14:creationId xmlns:p14="http://schemas.microsoft.com/office/powerpoint/2010/main" val="730647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PARADIGM-HF: il più grande trial su mortalità e morbilità in pazienti con HFrEF"/>
          <p:cNvSpPr txBox="1">
            <a:spLocks noGrp="1"/>
          </p:cNvSpPr>
          <p:nvPr>
            <p:ph type="title" idx="4294967295"/>
          </p:nvPr>
        </p:nvSpPr>
        <p:spPr>
          <a:xfrm>
            <a:off x="529" y="977215"/>
            <a:ext cx="10079567" cy="897611"/>
          </a:xfrm>
          <a:prstGeom prst="rect">
            <a:avLst/>
          </a:prstGeom>
        </p:spPr>
        <p:txBody>
          <a:bodyPr/>
          <a:lstStyle>
            <a:lvl1pPr>
              <a:defRPr sz="2700" b="1">
                <a:latin typeface="+mn-lt"/>
                <a:ea typeface="+mn-ea"/>
                <a:cs typeface="+mn-cs"/>
                <a:sym typeface="Calibri"/>
              </a:defRPr>
            </a:lvl1pPr>
          </a:lstStyle>
          <a:p>
            <a:pPr algn="ctr"/>
            <a:r>
              <a:rPr sz="2646" dirty="0">
                <a:solidFill>
                  <a:srgbClr val="C00000"/>
                </a:solidFill>
                <a:latin typeface="Arial" panose="020B0604020202020204" pitchFamily="34" charset="0"/>
                <a:ea typeface="+mj-ea"/>
                <a:cs typeface="Arial" panose="020B0604020202020204" pitchFamily="34" charset="0"/>
              </a:rPr>
              <a:t>PARADIGM-HF: </a:t>
            </a:r>
            <a:r>
              <a:rPr sz="2646" dirty="0" err="1">
                <a:solidFill>
                  <a:srgbClr val="C00000"/>
                </a:solidFill>
                <a:latin typeface="Arial" panose="020B0604020202020204" pitchFamily="34" charset="0"/>
                <a:ea typeface="+mj-ea"/>
                <a:cs typeface="Arial" panose="020B0604020202020204" pitchFamily="34" charset="0"/>
              </a:rPr>
              <a:t>il</a:t>
            </a:r>
            <a:r>
              <a:rPr sz="2646" dirty="0">
                <a:solidFill>
                  <a:srgbClr val="C00000"/>
                </a:solidFill>
                <a:latin typeface="Arial" panose="020B0604020202020204" pitchFamily="34" charset="0"/>
                <a:ea typeface="+mj-ea"/>
                <a:cs typeface="Arial" panose="020B0604020202020204" pitchFamily="34" charset="0"/>
              </a:rPr>
              <a:t> </a:t>
            </a:r>
            <a:r>
              <a:rPr sz="2646" dirty="0" err="1">
                <a:solidFill>
                  <a:srgbClr val="C00000"/>
                </a:solidFill>
                <a:latin typeface="Arial" panose="020B0604020202020204" pitchFamily="34" charset="0"/>
                <a:ea typeface="+mj-ea"/>
                <a:cs typeface="Arial" panose="020B0604020202020204" pitchFamily="34" charset="0"/>
              </a:rPr>
              <a:t>più</a:t>
            </a:r>
            <a:r>
              <a:rPr sz="2646" dirty="0">
                <a:solidFill>
                  <a:srgbClr val="C00000"/>
                </a:solidFill>
                <a:latin typeface="Arial" panose="020B0604020202020204" pitchFamily="34" charset="0"/>
                <a:ea typeface="+mj-ea"/>
                <a:cs typeface="Arial" panose="020B0604020202020204" pitchFamily="34" charset="0"/>
              </a:rPr>
              <a:t> </a:t>
            </a:r>
            <a:r>
              <a:rPr sz="2646" dirty="0" err="1">
                <a:solidFill>
                  <a:srgbClr val="C00000"/>
                </a:solidFill>
                <a:latin typeface="Arial" panose="020B0604020202020204" pitchFamily="34" charset="0"/>
                <a:ea typeface="+mj-ea"/>
                <a:cs typeface="Arial" panose="020B0604020202020204" pitchFamily="34" charset="0"/>
              </a:rPr>
              <a:t>grande</a:t>
            </a:r>
            <a:r>
              <a:rPr sz="2646" dirty="0">
                <a:solidFill>
                  <a:srgbClr val="C00000"/>
                </a:solidFill>
                <a:latin typeface="Arial" panose="020B0604020202020204" pitchFamily="34" charset="0"/>
                <a:ea typeface="+mj-ea"/>
                <a:cs typeface="Arial" panose="020B0604020202020204" pitchFamily="34" charset="0"/>
              </a:rPr>
              <a:t> trial </a:t>
            </a:r>
            <a:r>
              <a:rPr sz="2646" dirty="0" err="1">
                <a:solidFill>
                  <a:srgbClr val="C00000"/>
                </a:solidFill>
                <a:latin typeface="Arial" panose="020B0604020202020204" pitchFamily="34" charset="0"/>
                <a:ea typeface="+mj-ea"/>
                <a:cs typeface="Arial" panose="020B0604020202020204" pitchFamily="34" charset="0"/>
              </a:rPr>
              <a:t>su</a:t>
            </a:r>
            <a:r>
              <a:rPr sz="2646" dirty="0">
                <a:solidFill>
                  <a:srgbClr val="C00000"/>
                </a:solidFill>
                <a:latin typeface="Arial" panose="020B0604020202020204" pitchFamily="34" charset="0"/>
                <a:ea typeface="+mj-ea"/>
                <a:cs typeface="Arial" panose="020B0604020202020204" pitchFamily="34" charset="0"/>
              </a:rPr>
              <a:t> </a:t>
            </a:r>
            <a:r>
              <a:rPr sz="2646" dirty="0" err="1">
                <a:solidFill>
                  <a:srgbClr val="C00000"/>
                </a:solidFill>
                <a:latin typeface="Arial" panose="020B0604020202020204" pitchFamily="34" charset="0"/>
                <a:ea typeface="+mj-ea"/>
                <a:cs typeface="Arial" panose="020B0604020202020204" pitchFamily="34" charset="0"/>
              </a:rPr>
              <a:t>mortalità</a:t>
            </a:r>
            <a:r>
              <a:rPr sz="2646" dirty="0">
                <a:solidFill>
                  <a:srgbClr val="C00000"/>
                </a:solidFill>
                <a:latin typeface="Arial" panose="020B0604020202020204" pitchFamily="34" charset="0"/>
                <a:ea typeface="+mj-ea"/>
                <a:cs typeface="Arial" panose="020B0604020202020204" pitchFamily="34" charset="0"/>
              </a:rPr>
              <a:t> e </a:t>
            </a:r>
            <a:r>
              <a:rPr sz="2646" dirty="0" err="1">
                <a:solidFill>
                  <a:srgbClr val="C00000"/>
                </a:solidFill>
                <a:latin typeface="Arial" panose="020B0604020202020204" pitchFamily="34" charset="0"/>
                <a:ea typeface="+mj-ea"/>
                <a:cs typeface="Arial" panose="020B0604020202020204" pitchFamily="34" charset="0"/>
              </a:rPr>
              <a:t>morbilità</a:t>
            </a:r>
            <a:r>
              <a:rPr sz="2646" dirty="0">
                <a:solidFill>
                  <a:srgbClr val="C00000"/>
                </a:solidFill>
                <a:latin typeface="Arial" panose="020B0604020202020204" pitchFamily="34" charset="0"/>
                <a:ea typeface="+mj-ea"/>
                <a:cs typeface="Arial" panose="020B0604020202020204" pitchFamily="34" charset="0"/>
              </a:rPr>
              <a:t> in </a:t>
            </a:r>
            <a:r>
              <a:rPr sz="2646" dirty="0" err="1">
                <a:solidFill>
                  <a:srgbClr val="C00000"/>
                </a:solidFill>
                <a:latin typeface="Arial" panose="020B0604020202020204" pitchFamily="34" charset="0"/>
                <a:ea typeface="+mj-ea"/>
                <a:cs typeface="Arial" panose="020B0604020202020204" pitchFamily="34" charset="0"/>
              </a:rPr>
              <a:t>pazienti</a:t>
            </a:r>
            <a:r>
              <a:rPr sz="2646" dirty="0">
                <a:solidFill>
                  <a:srgbClr val="C00000"/>
                </a:solidFill>
                <a:latin typeface="Arial" panose="020B0604020202020204" pitchFamily="34" charset="0"/>
                <a:ea typeface="+mj-ea"/>
                <a:cs typeface="Arial" panose="020B0604020202020204" pitchFamily="34" charset="0"/>
              </a:rPr>
              <a:t> con </a:t>
            </a:r>
            <a:r>
              <a:rPr sz="2646" dirty="0" err="1">
                <a:solidFill>
                  <a:srgbClr val="C00000"/>
                </a:solidFill>
                <a:latin typeface="Arial" panose="020B0604020202020204" pitchFamily="34" charset="0"/>
                <a:ea typeface="+mj-ea"/>
                <a:cs typeface="Arial" panose="020B0604020202020204" pitchFamily="34" charset="0"/>
              </a:rPr>
              <a:t>HFrEF</a:t>
            </a:r>
            <a:endParaRPr sz="2646" dirty="0">
              <a:solidFill>
                <a:srgbClr val="C00000"/>
              </a:solidFill>
              <a:latin typeface="Arial" panose="020B0604020202020204" pitchFamily="34" charset="0"/>
              <a:ea typeface="+mj-ea"/>
              <a:cs typeface="Arial" panose="020B0604020202020204" pitchFamily="34" charset="0"/>
            </a:endParaRPr>
          </a:p>
        </p:txBody>
      </p:sp>
      <p:sp>
        <p:nvSpPr>
          <p:cNvPr id="367" name="Rettangolo"/>
          <p:cNvSpPr/>
          <p:nvPr/>
        </p:nvSpPr>
        <p:spPr>
          <a:xfrm rot="10800000">
            <a:off x="8271059" y="2410772"/>
            <a:ext cx="1103642" cy="2824472"/>
          </a:xfrm>
          <a:prstGeom prst="rect">
            <a:avLst/>
          </a:prstGeom>
          <a:gradFill>
            <a:gsLst>
              <a:gs pos="0">
                <a:srgbClr val="DEEEB0"/>
              </a:gs>
              <a:gs pos="100000">
                <a:srgbClr val="FFFFFF"/>
              </a:gs>
            </a:gsLst>
            <a:lin ang="5400000"/>
          </a:gradFill>
          <a:ln w="12700">
            <a:miter lim="400000"/>
          </a:ln>
        </p:spPr>
        <p:txBody>
          <a:bodyPr lIns="50397" rIns="50397" anchor="ctr"/>
          <a:lstStyle/>
          <a:p>
            <a:pPr>
              <a:defRPr sz="1100">
                <a:latin typeface="Arial"/>
                <a:ea typeface="Arial"/>
                <a:cs typeface="Arial"/>
                <a:sym typeface="Arial"/>
              </a:defRPr>
            </a:pPr>
            <a:endParaRPr sz="1213"/>
          </a:p>
        </p:txBody>
      </p:sp>
      <p:sp>
        <p:nvSpPr>
          <p:cNvPr id="368" name="Rettangolo"/>
          <p:cNvSpPr/>
          <p:nvPr/>
        </p:nvSpPr>
        <p:spPr>
          <a:xfrm>
            <a:off x="1312971" y="5248488"/>
            <a:ext cx="8086872" cy="535481"/>
          </a:xfrm>
          <a:prstGeom prst="rect">
            <a:avLst/>
          </a:prstGeom>
          <a:solidFill>
            <a:srgbClr val="FFFFFF"/>
          </a:solidFill>
          <a:ln w="12700">
            <a:solidFill>
              <a:srgbClr val="FFFFFF"/>
            </a:solidFill>
            <a:miter/>
          </a:ln>
        </p:spPr>
        <p:txBody>
          <a:bodyPr lIns="50397" rIns="50397" anchor="ctr"/>
          <a:lstStyle/>
          <a:p>
            <a:pPr algn="r">
              <a:defRPr>
                <a:latin typeface="Arial"/>
                <a:ea typeface="Arial"/>
                <a:cs typeface="Arial"/>
                <a:sym typeface="Arial"/>
              </a:defRPr>
            </a:pPr>
            <a:endParaRPr/>
          </a:p>
        </p:txBody>
      </p:sp>
      <p:sp>
        <p:nvSpPr>
          <p:cNvPr id="369" name="McMurray et al. Eur J Heart Fail 2014;16:817–25"/>
          <p:cNvSpPr txBox="1"/>
          <p:nvPr/>
        </p:nvSpPr>
        <p:spPr>
          <a:xfrm>
            <a:off x="6405430" y="6716730"/>
            <a:ext cx="3262000" cy="2373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7" rIns="50397">
            <a:spAutoFit/>
          </a:bodyPr>
          <a:lstStyle>
            <a:lvl1pPr algn="r">
              <a:lnSpc>
                <a:spcPct val="95000"/>
              </a:lnSpc>
              <a:spcBef>
                <a:spcPts val="800"/>
              </a:spcBef>
              <a:defRPr sz="900">
                <a:solidFill>
                  <a:srgbClr val="808080"/>
                </a:solidFill>
              </a:defRPr>
            </a:lvl1pPr>
          </a:lstStyle>
          <a:p>
            <a:r>
              <a:rPr sz="992" dirty="0"/>
              <a:t>McMurray et al. </a:t>
            </a:r>
            <a:r>
              <a:rPr sz="992" dirty="0" err="1"/>
              <a:t>Eur</a:t>
            </a:r>
            <a:r>
              <a:rPr sz="992" dirty="0"/>
              <a:t> J Heart Fail 2014;16:817–25</a:t>
            </a:r>
          </a:p>
        </p:txBody>
      </p:sp>
      <p:sp>
        <p:nvSpPr>
          <p:cNvPr id="370" name="0"/>
          <p:cNvSpPr txBox="1"/>
          <p:nvPr/>
        </p:nvSpPr>
        <p:spPr>
          <a:xfrm>
            <a:off x="610130" y="5128276"/>
            <a:ext cx="384064" cy="189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r">
              <a:defRPr sz="1200">
                <a:latin typeface="Arial"/>
                <a:ea typeface="Arial"/>
                <a:cs typeface="Arial"/>
                <a:sym typeface="Arial"/>
              </a:defRPr>
            </a:lvl1pPr>
          </a:lstStyle>
          <a:p>
            <a:r>
              <a:rPr sz="1323"/>
              <a:t>0</a:t>
            </a:r>
          </a:p>
        </p:txBody>
      </p:sp>
      <p:sp>
        <p:nvSpPr>
          <p:cNvPr id="371" name="Linea"/>
          <p:cNvSpPr/>
          <p:nvPr/>
        </p:nvSpPr>
        <p:spPr>
          <a:xfrm flipH="1">
            <a:off x="1168209" y="2423069"/>
            <a:ext cx="1" cy="2807866"/>
          </a:xfrm>
          <a:prstGeom prst="line">
            <a:avLst/>
          </a:prstGeom>
          <a:solidFill>
            <a:srgbClr val="F2F2F2"/>
          </a:solidFill>
          <a:ln w="28575" cap="sq">
            <a:solidFill>
              <a:srgbClr val="000000"/>
            </a:solidFill>
            <a:miter/>
          </a:ln>
        </p:spPr>
        <p:txBody>
          <a:bodyPr lIns="50397" rIns="50397"/>
          <a:lstStyle/>
          <a:p>
            <a:endParaRPr/>
          </a:p>
        </p:txBody>
      </p:sp>
      <p:sp>
        <p:nvSpPr>
          <p:cNvPr id="372" name="Linea"/>
          <p:cNvSpPr/>
          <p:nvPr/>
        </p:nvSpPr>
        <p:spPr>
          <a:xfrm flipH="1">
            <a:off x="1071162" y="5230289"/>
            <a:ext cx="198418" cy="1"/>
          </a:xfrm>
          <a:prstGeom prst="line">
            <a:avLst/>
          </a:prstGeom>
          <a:solidFill>
            <a:srgbClr val="F2F2F2"/>
          </a:solidFill>
          <a:ln w="12700" cap="rnd">
            <a:solidFill>
              <a:schemeClr val="accent4"/>
            </a:solidFill>
            <a:miter/>
          </a:ln>
        </p:spPr>
        <p:txBody>
          <a:bodyPr lIns="50397" rIns="50397"/>
          <a:lstStyle/>
          <a:p>
            <a:endParaRPr/>
          </a:p>
        </p:txBody>
      </p:sp>
      <p:sp>
        <p:nvSpPr>
          <p:cNvPr id="373" name="Linea"/>
          <p:cNvSpPr/>
          <p:nvPr/>
        </p:nvSpPr>
        <p:spPr>
          <a:xfrm flipH="1">
            <a:off x="1071162" y="2983347"/>
            <a:ext cx="88518" cy="1"/>
          </a:xfrm>
          <a:prstGeom prst="line">
            <a:avLst/>
          </a:prstGeom>
          <a:solidFill>
            <a:srgbClr val="F2F2F2"/>
          </a:solidFill>
          <a:ln w="28575" cap="sq">
            <a:solidFill>
              <a:srgbClr val="000000"/>
            </a:solidFill>
            <a:miter/>
          </a:ln>
        </p:spPr>
        <p:txBody>
          <a:bodyPr lIns="50397" rIns="50397"/>
          <a:lstStyle/>
          <a:p>
            <a:endParaRPr/>
          </a:p>
        </p:txBody>
      </p:sp>
      <p:sp>
        <p:nvSpPr>
          <p:cNvPr id="374" name="Linea"/>
          <p:cNvSpPr/>
          <p:nvPr/>
        </p:nvSpPr>
        <p:spPr>
          <a:xfrm flipH="1">
            <a:off x="1071162" y="3545082"/>
            <a:ext cx="88518" cy="1"/>
          </a:xfrm>
          <a:prstGeom prst="line">
            <a:avLst/>
          </a:prstGeom>
          <a:solidFill>
            <a:srgbClr val="F2F2F2"/>
          </a:solidFill>
          <a:ln w="28575" cap="sq">
            <a:solidFill>
              <a:srgbClr val="000000"/>
            </a:solidFill>
            <a:miter/>
          </a:ln>
        </p:spPr>
        <p:txBody>
          <a:bodyPr lIns="50397" rIns="50397"/>
          <a:lstStyle/>
          <a:p>
            <a:endParaRPr/>
          </a:p>
        </p:txBody>
      </p:sp>
      <p:sp>
        <p:nvSpPr>
          <p:cNvPr id="375" name="Linea"/>
          <p:cNvSpPr/>
          <p:nvPr/>
        </p:nvSpPr>
        <p:spPr>
          <a:xfrm flipH="1">
            <a:off x="1071162" y="4106817"/>
            <a:ext cx="88518" cy="1"/>
          </a:xfrm>
          <a:prstGeom prst="line">
            <a:avLst/>
          </a:prstGeom>
          <a:solidFill>
            <a:srgbClr val="F2F2F2"/>
          </a:solidFill>
          <a:ln w="28575" cap="sq">
            <a:solidFill>
              <a:srgbClr val="000000"/>
            </a:solidFill>
            <a:miter/>
          </a:ln>
        </p:spPr>
        <p:txBody>
          <a:bodyPr lIns="50397" rIns="50397"/>
          <a:lstStyle/>
          <a:p>
            <a:endParaRPr/>
          </a:p>
        </p:txBody>
      </p:sp>
      <p:sp>
        <p:nvSpPr>
          <p:cNvPr id="376" name="Linea"/>
          <p:cNvSpPr/>
          <p:nvPr/>
        </p:nvSpPr>
        <p:spPr>
          <a:xfrm flipH="1">
            <a:off x="1071162" y="4668552"/>
            <a:ext cx="88518" cy="1"/>
          </a:xfrm>
          <a:prstGeom prst="line">
            <a:avLst/>
          </a:prstGeom>
          <a:solidFill>
            <a:srgbClr val="F2F2F2"/>
          </a:solidFill>
          <a:ln w="28575" cap="sq">
            <a:solidFill>
              <a:srgbClr val="000000"/>
            </a:solidFill>
            <a:miter/>
          </a:ln>
        </p:spPr>
        <p:txBody>
          <a:bodyPr lIns="50397" rIns="50397"/>
          <a:lstStyle/>
          <a:p>
            <a:endParaRPr/>
          </a:p>
        </p:txBody>
      </p:sp>
      <p:sp>
        <p:nvSpPr>
          <p:cNvPr id="377" name="Linea"/>
          <p:cNvSpPr/>
          <p:nvPr/>
        </p:nvSpPr>
        <p:spPr>
          <a:xfrm flipH="1">
            <a:off x="1071162" y="4949420"/>
            <a:ext cx="88518" cy="1"/>
          </a:xfrm>
          <a:prstGeom prst="line">
            <a:avLst/>
          </a:prstGeom>
          <a:solidFill>
            <a:srgbClr val="F2F2F2"/>
          </a:solidFill>
          <a:ln w="28575" cap="sq">
            <a:solidFill>
              <a:srgbClr val="000000"/>
            </a:solidFill>
            <a:miter/>
          </a:ln>
        </p:spPr>
        <p:txBody>
          <a:bodyPr lIns="50397" rIns="50397"/>
          <a:lstStyle/>
          <a:p>
            <a:endParaRPr/>
          </a:p>
        </p:txBody>
      </p:sp>
      <p:sp>
        <p:nvSpPr>
          <p:cNvPr id="378" name="Linea"/>
          <p:cNvSpPr/>
          <p:nvPr/>
        </p:nvSpPr>
        <p:spPr>
          <a:xfrm flipH="1">
            <a:off x="1071162" y="4387685"/>
            <a:ext cx="88518" cy="1"/>
          </a:xfrm>
          <a:prstGeom prst="line">
            <a:avLst/>
          </a:prstGeom>
          <a:solidFill>
            <a:srgbClr val="F2F2F2"/>
          </a:solidFill>
          <a:ln w="28575" cap="sq">
            <a:solidFill>
              <a:srgbClr val="000000"/>
            </a:solidFill>
            <a:miter/>
          </a:ln>
        </p:spPr>
        <p:txBody>
          <a:bodyPr lIns="50397" rIns="50397"/>
          <a:lstStyle/>
          <a:p>
            <a:endParaRPr/>
          </a:p>
        </p:txBody>
      </p:sp>
      <p:sp>
        <p:nvSpPr>
          <p:cNvPr id="379" name="Linea"/>
          <p:cNvSpPr/>
          <p:nvPr/>
        </p:nvSpPr>
        <p:spPr>
          <a:xfrm flipH="1">
            <a:off x="1071162" y="3825950"/>
            <a:ext cx="88518" cy="1"/>
          </a:xfrm>
          <a:prstGeom prst="line">
            <a:avLst/>
          </a:prstGeom>
          <a:solidFill>
            <a:srgbClr val="F2F2F2"/>
          </a:solidFill>
          <a:ln w="28575" cap="sq">
            <a:solidFill>
              <a:srgbClr val="000000"/>
            </a:solidFill>
            <a:miter/>
          </a:ln>
        </p:spPr>
        <p:txBody>
          <a:bodyPr lIns="50397" rIns="50397"/>
          <a:lstStyle/>
          <a:p>
            <a:endParaRPr/>
          </a:p>
        </p:txBody>
      </p:sp>
      <p:sp>
        <p:nvSpPr>
          <p:cNvPr id="380" name="Linea"/>
          <p:cNvSpPr/>
          <p:nvPr/>
        </p:nvSpPr>
        <p:spPr>
          <a:xfrm flipH="1">
            <a:off x="1071162" y="3264214"/>
            <a:ext cx="88518" cy="1"/>
          </a:xfrm>
          <a:prstGeom prst="line">
            <a:avLst/>
          </a:prstGeom>
          <a:solidFill>
            <a:srgbClr val="F2F2F2"/>
          </a:solidFill>
          <a:ln w="28575" cap="sq">
            <a:solidFill>
              <a:srgbClr val="000000"/>
            </a:solidFill>
            <a:miter/>
          </a:ln>
        </p:spPr>
        <p:txBody>
          <a:bodyPr lIns="50397" rIns="50397"/>
          <a:lstStyle/>
          <a:p>
            <a:endParaRPr/>
          </a:p>
        </p:txBody>
      </p:sp>
      <p:sp>
        <p:nvSpPr>
          <p:cNvPr id="381" name="Linea"/>
          <p:cNvSpPr/>
          <p:nvPr/>
        </p:nvSpPr>
        <p:spPr>
          <a:xfrm flipH="1">
            <a:off x="1071162" y="2423371"/>
            <a:ext cx="88518" cy="1"/>
          </a:xfrm>
          <a:prstGeom prst="line">
            <a:avLst/>
          </a:prstGeom>
          <a:solidFill>
            <a:srgbClr val="F2F2F2"/>
          </a:solidFill>
          <a:ln w="28575" cap="sq">
            <a:solidFill>
              <a:srgbClr val="000000"/>
            </a:solidFill>
            <a:miter/>
          </a:ln>
        </p:spPr>
        <p:txBody>
          <a:bodyPr lIns="50397" rIns="50397"/>
          <a:lstStyle/>
          <a:p>
            <a:endParaRPr/>
          </a:p>
        </p:txBody>
      </p:sp>
      <p:sp>
        <p:nvSpPr>
          <p:cNvPr id="382" name="Linea"/>
          <p:cNvSpPr/>
          <p:nvPr/>
        </p:nvSpPr>
        <p:spPr>
          <a:xfrm flipH="1">
            <a:off x="1071162" y="2704238"/>
            <a:ext cx="88518" cy="1"/>
          </a:xfrm>
          <a:prstGeom prst="line">
            <a:avLst/>
          </a:prstGeom>
          <a:solidFill>
            <a:srgbClr val="F2F2F2"/>
          </a:solidFill>
          <a:ln w="28575" cap="sq">
            <a:solidFill>
              <a:srgbClr val="000000"/>
            </a:solidFill>
            <a:miter/>
          </a:ln>
        </p:spPr>
        <p:txBody>
          <a:bodyPr lIns="50397" rIns="50397"/>
          <a:lstStyle/>
          <a:p>
            <a:endParaRPr/>
          </a:p>
        </p:txBody>
      </p:sp>
      <p:sp>
        <p:nvSpPr>
          <p:cNvPr id="383" name="1.000"/>
          <p:cNvSpPr txBox="1"/>
          <p:nvPr/>
        </p:nvSpPr>
        <p:spPr>
          <a:xfrm>
            <a:off x="523577" y="4848288"/>
            <a:ext cx="479073" cy="189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r">
              <a:defRPr sz="1200">
                <a:latin typeface="Arial"/>
                <a:ea typeface="Arial"/>
                <a:cs typeface="Arial"/>
                <a:sym typeface="Arial"/>
              </a:defRPr>
            </a:lvl1pPr>
          </a:lstStyle>
          <a:p>
            <a:r>
              <a:rPr sz="1323"/>
              <a:t>1.000</a:t>
            </a:r>
          </a:p>
        </p:txBody>
      </p:sp>
      <p:sp>
        <p:nvSpPr>
          <p:cNvPr id="384" name="3.000"/>
          <p:cNvSpPr txBox="1"/>
          <p:nvPr/>
        </p:nvSpPr>
        <p:spPr>
          <a:xfrm>
            <a:off x="523577" y="4288312"/>
            <a:ext cx="479073" cy="189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r">
              <a:defRPr sz="1200">
                <a:latin typeface="Arial"/>
                <a:ea typeface="Arial"/>
                <a:cs typeface="Arial"/>
                <a:sym typeface="Arial"/>
              </a:defRPr>
            </a:lvl1pPr>
          </a:lstStyle>
          <a:p>
            <a:r>
              <a:rPr sz="1323"/>
              <a:t>3.000</a:t>
            </a:r>
          </a:p>
        </p:txBody>
      </p:sp>
      <p:sp>
        <p:nvSpPr>
          <p:cNvPr id="385" name="4.000"/>
          <p:cNvSpPr txBox="1"/>
          <p:nvPr/>
        </p:nvSpPr>
        <p:spPr>
          <a:xfrm>
            <a:off x="523577" y="4008324"/>
            <a:ext cx="479073" cy="189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r">
              <a:defRPr sz="1200">
                <a:latin typeface="Arial"/>
                <a:ea typeface="Arial"/>
                <a:cs typeface="Arial"/>
                <a:sym typeface="Arial"/>
              </a:defRPr>
            </a:lvl1pPr>
          </a:lstStyle>
          <a:p>
            <a:r>
              <a:rPr sz="1323"/>
              <a:t>4.000</a:t>
            </a:r>
          </a:p>
        </p:txBody>
      </p:sp>
      <p:sp>
        <p:nvSpPr>
          <p:cNvPr id="386" name="2.000"/>
          <p:cNvSpPr txBox="1"/>
          <p:nvPr/>
        </p:nvSpPr>
        <p:spPr>
          <a:xfrm>
            <a:off x="523577" y="4584197"/>
            <a:ext cx="479073" cy="189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r">
              <a:defRPr sz="1200">
                <a:latin typeface="Arial"/>
                <a:ea typeface="Arial"/>
                <a:cs typeface="Arial"/>
                <a:sym typeface="Arial"/>
              </a:defRPr>
            </a:lvl1pPr>
          </a:lstStyle>
          <a:p>
            <a:r>
              <a:rPr sz="1323"/>
              <a:t>2.000</a:t>
            </a:r>
          </a:p>
        </p:txBody>
      </p:sp>
      <p:sp>
        <p:nvSpPr>
          <p:cNvPr id="387" name="5.000"/>
          <p:cNvSpPr txBox="1"/>
          <p:nvPr/>
        </p:nvSpPr>
        <p:spPr>
          <a:xfrm>
            <a:off x="523577" y="3728336"/>
            <a:ext cx="479073" cy="189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r">
              <a:defRPr sz="1200">
                <a:latin typeface="Arial"/>
                <a:ea typeface="Arial"/>
                <a:cs typeface="Arial"/>
                <a:sym typeface="Arial"/>
              </a:defRPr>
            </a:lvl1pPr>
          </a:lstStyle>
          <a:p>
            <a:r>
              <a:rPr sz="1323"/>
              <a:t>5.000</a:t>
            </a:r>
          </a:p>
        </p:txBody>
      </p:sp>
      <p:sp>
        <p:nvSpPr>
          <p:cNvPr id="388" name="6.000"/>
          <p:cNvSpPr txBox="1"/>
          <p:nvPr/>
        </p:nvSpPr>
        <p:spPr>
          <a:xfrm>
            <a:off x="523577" y="3448347"/>
            <a:ext cx="479073" cy="189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r">
              <a:defRPr sz="1200">
                <a:latin typeface="Arial"/>
                <a:ea typeface="Arial"/>
                <a:cs typeface="Arial"/>
                <a:sym typeface="Arial"/>
              </a:defRPr>
            </a:lvl1pPr>
          </a:lstStyle>
          <a:p>
            <a:r>
              <a:rPr sz="1323"/>
              <a:t>6.000</a:t>
            </a:r>
          </a:p>
        </p:txBody>
      </p:sp>
      <p:sp>
        <p:nvSpPr>
          <p:cNvPr id="389" name="8.000"/>
          <p:cNvSpPr txBox="1"/>
          <p:nvPr/>
        </p:nvSpPr>
        <p:spPr>
          <a:xfrm>
            <a:off x="523577" y="2888371"/>
            <a:ext cx="479073" cy="189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r">
              <a:defRPr sz="1200">
                <a:latin typeface="Arial"/>
                <a:ea typeface="Arial"/>
                <a:cs typeface="Arial"/>
                <a:sym typeface="Arial"/>
              </a:defRPr>
            </a:lvl1pPr>
          </a:lstStyle>
          <a:p>
            <a:r>
              <a:rPr sz="1323"/>
              <a:t>8.000</a:t>
            </a:r>
          </a:p>
        </p:txBody>
      </p:sp>
      <p:sp>
        <p:nvSpPr>
          <p:cNvPr id="390" name="9.000"/>
          <p:cNvSpPr txBox="1"/>
          <p:nvPr/>
        </p:nvSpPr>
        <p:spPr>
          <a:xfrm>
            <a:off x="462509" y="2608383"/>
            <a:ext cx="540141" cy="189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r">
              <a:defRPr sz="1200">
                <a:latin typeface="Arial"/>
                <a:ea typeface="Arial"/>
                <a:cs typeface="Arial"/>
                <a:sym typeface="Arial"/>
              </a:defRPr>
            </a:lvl1pPr>
          </a:lstStyle>
          <a:p>
            <a:r>
              <a:rPr sz="1323"/>
              <a:t>9.000</a:t>
            </a:r>
          </a:p>
        </p:txBody>
      </p:sp>
      <p:sp>
        <p:nvSpPr>
          <p:cNvPr id="391" name="10.000"/>
          <p:cNvSpPr txBox="1"/>
          <p:nvPr/>
        </p:nvSpPr>
        <p:spPr>
          <a:xfrm>
            <a:off x="462509" y="2328396"/>
            <a:ext cx="540141" cy="189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r">
              <a:defRPr sz="1200">
                <a:latin typeface="Arial"/>
                <a:ea typeface="Arial"/>
                <a:cs typeface="Arial"/>
                <a:sym typeface="Arial"/>
              </a:defRPr>
            </a:lvl1pPr>
          </a:lstStyle>
          <a:p>
            <a:r>
              <a:rPr sz="1323"/>
              <a:t>10.000</a:t>
            </a:r>
          </a:p>
        </p:txBody>
      </p:sp>
      <p:sp>
        <p:nvSpPr>
          <p:cNvPr id="392" name="7.000"/>
          <p:cNvSpPr txBox="1"/>
          <p:nvPr/>
        </p:nvSpPr>
        <p:spPr>
          <a:xfrm>
            <a:off x="523577" y="3168359"/>
            <a:ext cx="479073" cy="189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r">
              <a:defRPr sz="1200">
                <a:latin typeface="Arial"/>
                <a:ea typeface="Arial"/>
                <a:cs typeface="Arial"/>
                <a:sym typeface="Arial"/>
              </a:defRPr>
            </a:lvl1pPr>
          </a:lstStyle>
          <a:p>
            <a:r>
              <a:rPr sz="1323"/>
              <a:t>7.000</a:t>
            </a:r>
          </a:p>
        </p:txBody>
      </p:sp>
      <p:sp>
        <p:nvSpPr>
          <p:cNvPr id="393" name="Numero di pazienti"/>
          <p:cNvSpPr txBox="1"/>
          <p:nvPr/>
        </p:nvSpPr>
        <p:spPr>
          <a:xfrm rot="16200000">
            <a:off x="-398515" y="3710698"/>
            <a:ext cx="1517230" cy="2816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7" rIns="50397">
            <a:spAutoFit/>
          </a:bodyPr>
          <a:lstStyle>
            <a:lvl1pPr>
              <a:defRPr sz="1200">
                <a:latin typeface="Arial"/>
                <a:ea typeface="Arial"/>
                <a:cs typeface="Arial"/>
                <a:sym typeface="Arial"/>
              </a:defRPr>
            </a:lvl1pPr>
          </a:lstStyle>
          <a:p>
            <a:r>
              <a:rPr sz="1323"/>
              <a:t>Numero di pazienti</a:t>
            </a:r>
          </a:p>
        </p:txBody>
      </p:sp>
      <p:grpSp>
        <p:nvGrpSpPr>
          <p:cNvPr id="401" name="Raggruppa"/>
          <p:cNvGrpSpPr/>
          <p:nvPr/>
        </p:nvGrpSpPr>
        <p:grpSpPr>
          <a:xfrm>
            <a:off x="1520670" y="2858091"/>
            <a:ext cx="7682183" cy="2390399"/>
            <a:chOff x="0" y="0"/>
            <a:chExt cx="6969136" cy="2168526"/>
          </a:xfrm>
        </p:grpSpPr>
        <p:sp>
          <p:nvSpPr>
            <p:cNvPr id="394" name="Rettangolo"/>
            <p:cNvSpPr/>
            <p:nvPr/>
          </p:nvSpPr>
          <p:spPr>
            <a:xfrm>
              <a:off x="0" y="1504950"/>
              <a:ext cx="708653" cy="663575"/>
            </a:xfrm>
            <a:prstGeom prst="rect">
              <a:avLst/>
            </a:prstGeom>
            <a:solidFill>
              <a:srgbClr val="008080"/>
            </a:solidFill>
            <a:ln w="12700" cap="flat">
              <a:noFill/>
              <a:miter lim="400000"/>
            </a:ln>
            <a:effectLst>
              <a:outerShdw blurRad="38100" dist="38100" dir="5400000" rotWithShape="0">
                <a:srgbClr val="000000">
                  <a:alpha val="16000"/>
                </a:srgbClr>
              </a:outerShdw>
            </a:effectLst>
          </p:spPr>
          <p:txBody>
            <a:bodyPr wrap="square" lIns="50397" tIns="50397" rIns="50397" bIns="50397" numCol="1" anchor="ctr">
              <a:noAutofit/>
            </a:bodyPr>
            <a:lstStyle/>
            <a:p>
              <a:pPr>
                <a:defRPr sz="1200" b="1">
                  <a:latin typeface="Arial"/>
                  <a:ea typeface="Arial"/>
                  <a:cs typeface="Arial"/>
                  <a:sym typeface="Arial"/>
                </a:defRPr>
              </a:pPr>
              <a:endParaRPr sz="1323"/>
            </a:p>
          </p:txBody>
        </p:sp>
        <p:sp>
          <p:nvSpPr>
            <p:cNvPr id="395" name="Rettangolo"/>
            <p:cNvSpPr/>
            <p:nvPr/>
          </p:nvSpPr>
          <p:spPr>
            <a:xfrm>
              <a:off x="1040411" y="1511300"/>
              <a:ext cx="715715" cy="657225"/>
            </a:xfrm>
            <a:prstGeom prst="rect">
              <a:avLst/>
            </a:prstGeom>
            <a:solidFill>
              <a:srgbClr val="008080"/>
            </a:solidFill>
            <a:ln w="12700" cap="flat">
              <a:noFill/>
              <a:miter lim="400000"/>
            </a:ln>
            <a:effectLst>
              <a:outerShdw blurRad="38100" dist="38100" dir="5400000" rotWithShape="0">
                <a:srgbClr val="000000">
                  <a:alpha val="16000"/>
                </a:srgbClr>
              </a:outerShdw>
            </a:effectLst>
          </p:spPr>
          <p:txBody>
            <a:bodyPr wrap="square" lIns="50397" tIns="50397" rIns="50397" bIns="50397" numCol="1" anchor="ctr">
              <a:noAutofit/>
            </a:bodyPr>
            <a:lstStyle/>
            <a:p>
              <a:pPr>
                <a:defRPr sz="1200" b="1">
                  <a:latin typeface="Arial"/>
                  <a:ea typeface="Arial"/>
                  <a:cs typeface="Arial"/>
                  <a:sym typeface="Arial"/>
                </a:defRPr>
              </a:pPr>
              <a:endParaRPr sz="1323"/>
            </a:p>
          </p:txBody>
        </p:sp>
        <p:sp>
          <p:nvSpPr>
            <p:cNvPr id="396" name="Rettangolo"/>
            <p:cNvSpPr/>
            <p:nvPr/>
          </p:nvSpPr>
          <p:spPr>
            <a:xfrm>
              <a:off x="2087885" y="1178524"/>
              <a:ext cx="708653" cy="990001"/>
            </a:xfrm>
            <a:prstGeom prst="rect">
              <a:avLst/>
            </a:prstGeom>
            <a:solidFill>
              <a:srgbClr val="008080"/>
            </a:solidFill>
            <a:ln w="12700" cap="flat">
              <a:noFill/>
              <a:miter lim="400000"/>
            </a:ln>
            <a:effectLst>
              <a:outerShdw blurRad="38100" dist="38100" dir="5400000" rotWithShape="0">
                <a:srgbClr val="000000">
                  <a:alpha val="16000"/>
                </a:srgbClr>
              </a:outerShdw>
            </a:effectLst>
          </p:spPr>
          <p:txBody>
            <a:bodyPr wrap="square" lIns="50397" tIns="50397" rIns="50397" bIns="50397" numCol="1" anchor="ctr">
              <a:noAutofit/>
            </a:bodyPr>
            <a:lstStyle/>
            <a:p>
              <a:pPr>
                <a:defRPr sz="1200" b="1">
                  <a:latin typeface="Arial"/>
                  <a:ea typeface="Arial"/>
                  <a:cs typeface="Arial"/>
                  <a:sym typeface="Arial"/>
                </a:defRPr>
              </a:pPr>
              <a:endParaRPr sz="1323"/>
            </a:p>
          </p:txBody>
        </p:sp>
        <p:sp>
          <p:nvSpPr>
            <p:cNvPr id="397" name="Rettangolo"/>
            <p:cNvSpPr/>
            <p:nvPr/>
          </p:nvSpPr>
          <p:spPr>
            <a:xfrm>
              <a:off x="3129064" y="1704975"/>
              <a:ext cx="711007" cy="463550"/>
            </a:xfrm>
            <a:prstGeom prst="rect">
              <a:avLst/>
            </a:prstGeom>
            <a:solidFill>
              <a:srgbClr val="008080"/>
            </a:solidFill>
            <a:ln w="12700" cap="flat">
              <a:noFill/>
              <a:miter lim="400000"/>
            </a:ln>
            <a:effectLst>
              <a:outerShdw blurRad="38100" dist="38100" dir="5400000" rotWithShape="0">
                <a:srgbClr val="000000">
                  <a:alpha val="16000"/>
                </a:srgbClr>
              </a:outerShdw>
            </a:effectLst>
          </p:spPr>
          <p:txBody>
            <a:bodyPr wrap="square" lIns="50397" tIns="50397" rIns="50397" bIns="50397" numCol="1" anchor="ctr">
              <a:noAutofit/>
            </a:bodyPr>
            <a:lstStyle/>
            <a:p>
              <a:pPr>
                <a:defRPr sz="1200" b="1">
                  <a:latin typeface="Arial"/>
                  <a:ea typeface="Arial"/>
                  <a:cs typeface="Arial"/>
                  <a:sym typeface="Arial"/>
                </a:defRPr>
              </a:pPr>
              <a:endParaRPr sz="1323"/>
            </a:p>
          </p:txBody>
        </p:sp>
        <p:sp>
          <p:nvSpPr>
            <p:cNvPr id="398" name="Rettangolo"/>
            <p:cNvSpPr/>
            <p:nvPr/>
          </p:nvSpPr>
          <p:spPr>
            <a:xfrm>
              <a:off x="4172213" y="496887"/>
              <a:ext cx="711007" cy="1671640"/>
            </a:xfrm>
            <a:prstGeom prst="rect">
              <a:avLst/>
            </a:prstGeom>
            <a:solidFill>
              <a:srgbClr val="008080"/>
            </a:solidFill>
            <a:ln w="12700" cap="flat">
              <a:noFill/>
              <a:miter lim="400000"/>
            </a:ln>
            <a:effectLst>
              <a:outerShdw blurRad="38100" dist="38100" dir="5400000" rotWithShape="0">
                <a:srgbClr val="000000">
                  <a:alpha val="16000"/>
                </a:srgbClr>
              </a:outerShdw>
            </a:effectLst>
          </p:spPr>
          <p:txBody>
            <a:bodyPr wrap="square" lIns="50397" tIns="50397" rIns="50397" bIns="50397" numCol="1" anchor="ctr">
              <a:noAutofit/>
            </a:bodyPr>
            <a:lstStyle/>
            <a:p>
              <a:pPr>
                <a:defRPr sz="1200" b="1">
                  <a:latin typeface="Arial"/>
                  <a:ea typeface="Arial"/>
                  <a:cs typeface="Arial"/>
                  <a:sym typeface="Arial"/>
                </a:defRPr>
              </a:pPr>
              <a:endParaRPr sz="1323"/>
            </a:p>
          </p:txBody>
        </p:sp>
        <p:sp>
          <p:nvSpPr>
            <p:cNvPr id="399" name="Rettangolo"/>
            <p:cNvSpPr/>
            <p:nvPr/>
          </p:nvSpPr>
          <p:spPr>
            <a:xfrm>
              <a:off x="5214978" y="1465262"/>
              <a:ext cx="713363" cy="703264"/>
            </a:xfrm>
            <a:prstGeom prst="rect">
              <a:avLst/>
            </a:prstGeom>
            <a:solidFill>
              <a:srgbClr val="008080"/>
            </a:solidFill>
            <a:ln w="12700" cap="flat">
              <a:noFill/>
              <a:miter lim="400000"/>
            </a:ln>
            <a:effectLst>
              <a:outerShdw blurRad="38100" dist="38100" dir="5400000" rotWithShape="0">
                <a:srgbClr val="000000">
                  <a:alpha val="16000"/>
                </a:srgbClr>
              </a:outerShdw>
            </a:effectLst>
          </p:spPr>
          <p:txBody>
            <a:bodyPr wrap="square" lIns="50397" tIns="50397" rIns="50397" bIns="50397" numCol="1" anchor="ctr">
              <a:noAutofit/>
            </a:bodyPr>
            <a:lstStyle/>
            <a:p>
              <a:pPr>
                <a:defRPr sz="1200" b="1">
                  <a:latin typeface="Arial"/>
                  <a:ea typeface="Arial"/>
                  <a:cs typeface="Arial"/>
                  <a:sym typeface="Arial"/>
                </a:defRPr>
              </a:pPr>
              <a:endParaRPr sz="1323"/>
            </a:p>
          </p:txBody>
        </p:sp>
        <p:sp>
          <p:nvSpPr>
            <p:cNvPr id="400" name="Rettangolo"/>
            <p:cNvSpPr/>
            <p:nvPr/>
          </p:nvSpPr>
          <p:spPr>
            <a:xfrm>
              <a:off x="6260484" y="-1"/>
              <a:ext cx="708653" cy="2168526"/>
            </a:xfrm>
            <a:prstGeom prst="rect">
              <a:avLst/>
            </a:prstGeom>
            <a:solidFill>
              <a:srgbClr val="923222"/>
            </a:solidFill>
            <a:ln w="12700" cap="flat">
              <a:noFill/>
              <a:miter lim="400000"/>
            </a:ln>
            <a:effectLst>
              <a:outerShdw blurRad="38100" dist="38100" dir="5400000" rotWithShape="0">
                <a:srgbClr val="000000">
                  <a:alpha val="16000"/>
                </a:srgbClr>
              </a:outerShdw>
            </a:effectLst>
          </p:spPr>
          <p:txBody>
            <a:bodyPr wrap="square" lIns="50397" tIns="50397" rIns="50397" bIns="50397" numCol="1" anchor="ctr">
              <a:noAutofit/>
            </a:bodyPr>
            <a:lstStyle/>
            <a:p>
              <a:pPr>
                <a:defRPr sz="1200" b="1">
                  <a:latin typeface="Arial"/>
                  <a:ea typeface="Arial"/>
                  <a:cs typeface="Arial"/>
                  <a:sym typeface="Arial"/>
                </a:defRPr>
              </a:pPr>
              <a:endParaRPr sz="1323"/>
            </a:p>
          </p:txBody>
        </p:sp>
      </p:grpSp>
      <p:sp>
        <p:nvSpPr>
          <p:cNvPr id="402" name="N=2569"/>
          <p:cNvSpPr txBox="1"/>
          <p:nvPr/>
        </p:nvSpPr>
        <p:spPr>
          <a:xfrm>
            <a:off x="1547844" y="4292628"/>
            <a:ext cx="753984" cy="1735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100">
                <a:latin typeface="Arial"/>
                <a:ea typeface="Arial"/>
                <a:cs typeface="Arial"/>
                <a:sym typeface="Arial"/>
              </a:defRPr>
            </a:lvl1pPr>
          </a:lstStyle>
          <a:p>
            <a:r>
              <a:rPr sz="1213"/>
              <a:t>N=2569</a:t>
            </a:r>
          </a:p>
        </p:txBody>
      </p:sp>
      <p:sp>
        <p:nvSpPr>
          <p:cNvPr id="403" name="N=3834"/>
          <p:cNvSpPr txBox="1"/>
          <p:nvPr/>
        </p:nvSpPr>
        <p:spPr>
          <a:xfrm>
            <a:off x="3857745" y="3958930"/>
            <a:ext cx="753984" cy="1735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100">
                <a:latin typeface="Arial"/>
                <a:ea typeface="Arial"/>
                <a:cs typeface="Arial"/>
                <a:sym typeface="Arial"/>
              </a:defRPr>
            </a:lvl1pPr>
          </a:lstStyle>
          <a:p>
            <a:r>
              <a:rPr sz="1213"/>
              <a:t>N=3834</a:t>
            </a:r>
          </a:p>
        </p:txBody>
      </p:sp>
      <p:sp>
        <p:nvSpPr>
          <p:cNvPr id="404" name="N=1798"/>
          <p:cNvSpPr txBox="1"/>
          <p:nvPr/>
        </p:nvSpPr>
        <p:spPr>
          <a:xfrm>
            <a:off x="4991696" y="4513122"/>
            <a:ext cx="753984" cy="1735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100">
                <a:latin typeface="Arial"/>
                <a:ea typeface="Arial"/>
                <a:cs typeface="Arial"/>
                <a:sym typeface="Arial"/>
              </a:defRPr>
            </a:lvl1pPr>
          </a:lstStyle>
          <a:p>
            <a:r>
              <a:rPr sz="1213"/>
              <a:t>N=1798</a:t>
            </a:r>
          </a:p>
        </p:txBody>
      </p:sp>
      <p:sp>
        <p:nvSpPr>
          <p:cNvPr id="405" name="N=2548"/>
          <p:cNvSpPr txBox="1"/>
          <p:nvPr/>
        </p:nvSpPr>
        <p:spPr>
          <a:xfrm>
            <a:off x="2692295" y="4303133"/>
            <a:ext cx="753984" cy="1735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100">
                <a:latin typeface="Arial"/>
                <a:ea typeface="Arial"/>
                <a:cs typeface="Arial"/>
                <a:sym typeface="Arial"/>
              </a:defRPr>
            </a:lvl1pPr>
          </a:lstStyle>
          <a:p>
            <a:r>
              <a:rPr sz="1213"/>
              <a:t>N=2548</a:t>
            </a:r>
          </a:p>
        </p:txBody>
      </p:sp>
      <p:sp>
        <p:nvSpPr>
          <p:cNvPr id="406" name="N=6505"/>
          <p:cNvSpPr txBox="1"/>
          <p:nvPr/>
        </p:nvSpPr>
        <p:spPr>
          <a:xfrm>
            <a:off x="6146647" y="3179682"/>
            <a:ext cx="753984" cy="1735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100">
                <a:latin typeface="Arial"/>
                <a:ea typeface="Arial"/>
                <a:cs typeface="Arial"/>
                <a:sym typeface="Arial"/>
              </a:defRPr>
            </a:lvl1pPr>
          </a:lstStyle>
          <a:p>
            <a:r>
              <a:rPr sz="1213"/>
              <a:t>N=6505</a:t>
            </a:r>
          </a:p>
        </p:txBody>
      </p:sp>
      <p:sp>
        <p:nvSpPr>
          <p:cNvPr id="407" name="N=2737"/>
          <p:cNvSpPr txBox="1"/>
          <p:nvPr/>
        </p:nvSpPr>
        <p:spPr>
          <a:xfrm>
            <a:off x="7291096" y="4240137"/>
            <a:ext cx="753984" cy="1735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100">
                <a:latin typeface="Arial"/>
                <a:ea typeface="Arial"/>
                <a:cs typeface="Arial"/>
                <a:sym typeface="Arial"/>
              </a:defRPr>
            </a:lvl1pPr>
          </a:lstStyle>
          <a:p>
            <a:r>
              <a:rPr sz="1213"/>
              <a:t>N=2737</a:t>
            </a:r>
          </a:p>
        </p:txBody>
      </p:sp>
      <p:sp>
        <p:nvSpPr>
          <p:cNvPr id="408" name="N=8442"/>
          <p:cNvSpPr txBox="1"/>
          <p:nvPr/>
        </p:nvSpPr>
        <p:spPr>
          <a:xfrm>
            <a:off x="8425048" y="2612708"/>
            <a:ext cx="753984" cy="1735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100">
                <a:latin typeface="Arial"/>
                <a:ea typeface="Arial"/>
                <a:cs typeface="Arial"/>
                <a:sym typeface="Arial"/>
              </a:defRPr>
            </a:lvl1pPr>
          </a:lstStyle>
          <a:p>
            <a:r>
              <a:rPr sz="1213"/>
              <a:t>N=8442</a:t>
            </a:r>
          </a:p>
        </p:txBody>
      </p:sp>
      <p:sp>
        <p:nvSpPr>
          <p:cNvPr id="409" name="Rettangolo"/>
          <p:cNvSpPr/>
          <p:nvPr/>
        </p:nvSpPr>
        <p:spPr>
          <a:xfrm>
            <a:off x="1070462" y="5248489"/>
            <a:ext cx="8329381" cy="535481"/>
          </a:xfrm>
          <a:prstGeom prst="rect">
            <a:avLst/>
          </a:prstGeom>
          <a:solidFill>
            <a:srgbClr val="FFFFFF"/>
          </a:solidFill>
          <a:ln w="12700">
            <a:solidFill>
              <a:srgbClr val="FFFFFF"/>
            </a:solidFill>
            <a:miter/>
          </a:ln>
        </p:spPr>
        <p:txBody>
          <a:bodyPr lIns="50397" rIns="50397" anchor="ctr"/>
          <a:lstStyle/>
          <a:p>
            <a:pPr algn="r">
              <a:defRPr>
                <a:latin typeface="Arial"/>
                <a:ea typeface="Arial"/>
                <a:cs typeface="Arial"/>
                <a:sym typeface="Arial"/>
              </a:defRPr>
            </a:pPr>
            <a:endParaRPr/>
          </a:p>
        </p:txBody>
      </p:sp>
      <p:sp>
        <p:nvSpPr>
          <p:cNvPr id="410" name="Linea"/>
          <p:cNvSpPr/>
          <p:nvPr/>
        </p:nvSpPr>
        <p:spPr>
          <a:xfrm>
            <a:off x="1070462" y="5231935"/>
            <a:ext cx="8327955" cy="1"/>
          </a:xfrm>
          <a:prstGeom prst="line">
            <a:avLst/>
          </a:prstGeom>
          <a:solidFill>
            <a:schemeClr val="accent1"/>
          </a:solidFill>
          <a:ln w="28575" cap="sq">
            <a:solidFill>
              <a:srgbClr val="000000"/>
            </a:solidFill>
          </a:ln>
        </p:spPr>
        <p:txBody>
          <a:bodyPr lIns="50397" rIns="50397"/>
          <a:lstStyle/>
          <a:p>
            <a:endParaRPr/>
          </a:p>
        </p:txBody>
      </p:sp>
      <p:sp>
        <p:nvSpPr>
          <p:cNvPr id="411" name="RAFT"/>
          <p:cNvSpPr txBox="1"/>
          <p:nvPr/>
        </p:nvSpPr>
        <p:spPr>
          <a:xfrm>
            <a:off x="5100403" y="5340686"/>
            <a:ext cx="545810" cy="2816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7" rIns="50397">
            <a:spAutoFit/>
          </a:bodyPr>
          <a:lstStyle>
            <a:lvl1pPr algn="ctr">
              <a:defRPr sz="1200">
                <a:latin typeface="Arial"/>
                <a:ea typeface="Arial"/>
                <a:cs typeface="Arial"/>
                <a:sym typeface="Arial"/>
              </a:defRPr>
            </a:lvl1pPr>
          </a:lstStyle>
          <a:p>
            <a:r>
              <a:rPr sz="1323"/>
              <a:t>RAFT</a:t>
            </a:r>
          </a:p>
        </p:txBody>
      </p:sp>
      <p:sp>
        <p:nvSpPr>
          <p:cNvPr id="412" name="HEAAL"/>
          <p:cNvSpPr txBox="1"/>
          <p:nvPr/>
        </p:nvSpPr>
        <p:spPr>
          <a:xfrm>
            <a:off x="3898524" y="5340686"/>
            <a:ext cx="659623" cy="2816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7" rIns="50397">
            <a:spAutoFit/>
          </a:bodyPr>
          <a:lstStyle>
            <a:lvl1pPr algn="ctr">
              <a:defRPr sz="1200">
                <a:latin typeface="Arial"/>
                <a:ea typeface="Arial"/>
                <a:cs typeface="Arial"/>
                <a:sym typeface="Arial"/>
              </a:defRPr>
            </a:lvl1pPr>
          </a:lstStyle>
          <a:p>
            <a:r>
              <a:rPr sz="1323"/>
              <a:t>HEAAL</a:t>
            </a:r>
          </a:p>
        </p:txBody>
      </p:sp>
      <p:sp>
        <p:nvSpPr>
          <p:cNvPr id="413" name="CHARM-Added"/>
          <p:cNvSpPr txBox="1"/>
          <p:nvPr/>
        </p:nvSpPr>
        <p:spPr>
          <a:xfrm>
            <a:off x="2447170" y="5340686"/>
            <a:ext cx="1270367" cy="2816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7" rIns="50397">
            <a:spAutoFit/>
          </a:bodyPr>
          <a:lstStyle>
            <a:lvl1pPr algn="ctr">
              <a:defRPr sz="1200">
                <a:latin typeface="Arial"/>
                <a:ea typeface="Arial"/>
                <a:cs typeface="Arial"/>
                <a:sym typeface="Arial"/>
              </a:defRPr>
            </a:lvl1pPr>
          </a:lstStyle>
          <a:p>
            <a:r>
              <a:rPr sz="1323"/>
              <a:t>CHARM-Added</a:t>
            </a:r>
          </a:p>
        </p:txBody>
      </p:sp>
      <p:sp>
        <p:nvSpPr>
          <p:cNvPr id="414" name="SOLVD-T"/>
          <p:cNvSpPr txBox="1"/>
          <p:nvPr/>
        </p:nvSpPr>
        <p:spPr>
          <a:xfrm>
            <a:off x="1481246" y="5340686"/>
            <a:ext cx="824989" cy="2816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7" rIns="50397">
            <a:spAutoFit/>
          </a:bodyPr>
          <a:lstStyle>
            <a:lvl1pPr algn="ctr">
              <a:defRPr sz="1200">
                <a:latin typeface="Arial"/>
                <a:ea typeface="Arial"/>
                <a:cs typeface="Arial"/>
                <a:sym typeface="Arial"/>
              </a:defRPr>
            </a:lvl1pPr>
          </a:lstStyle>
          <a:p>
            <a:r>
              <a:rPr sz="1323"/>
              <a:t>SOLVD-T</a:t>
            </a:r>
          </a:p>
        </p:txBody>
      </p:sp>
      <p:sp>
        <p:nvSpPr>
          <p:cNvPr id="415" name="PARADIGM-HF"/>
          <p:cNvSpPr txBox="1"/>
          <p:nvPr/>
        </p:nvSpPr>
        <p:spPr>
          <a:xfrm>
            <a:off x="8232508" y="5340686"/>
            <a:ext cx="1275433" cy="2816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7" rIns="50397">
            <a:spAutoFit/>
          </a:bodyPr>
          <a:lstStyle>
            <a:lvl1pPr algn="ctr">
              <a:defRPr sz="1200">
                <a:solidFill>
                  <a:srgbClr val="EC8026"/>
                </a:solidFill>
                <a:latin typeface="Arial"/>
                <a:ea typeface="Arial"/>
                <a:cs typeface="Arial"/>
                <a:sym typeface="Arial"/>
              </a:defRPr>
            </a:lvl1pPr>
          </a:lstStyle>
          <a:p>
            <a:r>
              <a:rPr sz="1323"/>
              <a:t>PARADIGM-HF</a:t>
            </a:r>
          </a:p>
        </p:txBody>
      </p:sp>
      <p:sp>
        <p:nvSpPr>
          <p:cNvPr id="416" name="EMPHASIS-HF"/>
          <p:cNvSpPr txBox="1"/>
          <p:nvPr/>
        </p:nvSpPr>
        <p:spPr>
          <a:xfrm>
            <a:off x="6979841" y="5340686"/>
            <a:ext cx="1262352" cy="2816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7" rIns="50397">
            <a:spAutoFit/>
          </a:bodyPr>
          <a:lstStyle>
            <a:lvl1pPr algn="ctr">
              <a:defRPr sz="1200">
                <a:latin typeface="Arial"/>
                <a:ea typeface="Arial"/>
                <a:cs typeface="Arial"/>
                <a:sym typeface="Arial"/>
              </a:defRPr>
            </a:lvl1pPr>
          </a:lstStyle>
          <a:p>
            <a:r>
              <a:rPr sz="1323"/>
              <a:t>EMPHASIS-HF</a:t>
            </a:r>
          </a:p>
        </p:txBody>
      </p:sp>
      <p:sp>
        <p:nvSpPr>
          <p:cNvPr id="417" name="SHIFT"/>
          <p:cNvSpPr txBox="1"/>
          <p:nvPr/>
        </p:nvSpPr>
        <p:spPr>
          <a:xfrm>
            <a:off x="6217720" y="5340686"/>
            <a:ext cx="592297" cy="2816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7" rIns="50397">
            <a:spAutoFit/>
          </a:bodyPr>
          <a:lstStyle>
            <a:lvl1pPr algn="ctr">
              <a:defRPr sz="1200">
                <a:latin typeface="Arial"/>
                <a:ea typeface="Arial"/>
                <a:cs typeface="Arial"/>
                <a:sym typeface="Arial"/>
              </a:defRPr>
            </a:lvl1pPr>
          </a:lstStyle>
          <a:p>
            <a:r>
              <a:rPr sz="1323"/>
              <a:t>SHIFT</a:t>
            </a:r>
          </a:p>
        </p:txBody>
      </p:sp>
      <p:sp>
        <p:nvSpPr>
          <p:cNvPr id="418" name="2003–2009"/>
          <p:cNvSpPr txBox="1"/>
          <p:nvPr/>
        </p:nvSpPr>
        <p:spPr>
          <a:xfrm>
            <a:off x="4901188" y="5707317"/>
            <a:ext cx="952973" cy="281680"/>
          </a:xfrm>
          <a:prstGeom prst="rect">
            <a:avLst/>
          </a:prstGeom>
          <a:solidFill>
            <a:srgbClr val="A9C6D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7" rIns="50397">
            <a:spAutoFit/>
          </a:bodyPr>
          <a:lstStyle>
            <a:lvl1pPr algn="ctr">
              <a:defRPr sz="1200">
                <a:latin typeface="Arial"/>
                <a:ea typeface="Arial"/>
                <a:cs typeface="Arial"/>
                <a:sym typeface="Arial"/>
              </a:defRPr>
            </a:lvl1pPr>
          </a:lstStyle>
          <a:p>
            <a:r>
              <a:rPr sz="1323"/>
              <a:t>2003–2009</a:t>
            </a:r>
          </a:p>
        </p:txBody>
      </p:sp>
      <p:sp>
        <p:nvSpPr>
          <p:cNvPr id="419" name="2001–2005"/>
          <p:cNvSpPr txBox="1"/>
          <p:nvPr/>
        </p:nvSpPr>
        <p:spPr>
          <a:xfrm>
            <a:off x="3755728" y="5707317"/>
            <a:ext cx="952973" cy="281680"/>
          </a:xfrm>
          <a:prstGeom prst="rect">
            <a:avLst/>
          </a:prstGeom>
          <a:solidFill>
            <a:srgbClr val="A9C6D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7" rIns="50397">
            <a:spAutoFit/>
          </a:bodyPr>
          <a:lstStyle>
            <a:lvl1pPr algn="ctr">
              <a:defRPr sz="1200">
                <a:latin typeface="Arial"/>
                <a:ea typeface="Arial"/>
                <a:cs typeface="Arial"/>
                <a:sym typeface="Arial"/>
              </a:defRPr>
            </a:lvl1pPr>
          </a:lstStyle>
          <a:p>
            <a:r>
              <a:rPr sz="1323"/>
              <a:t>2001–2005</a:t>
            </a:r>
          </a:p>
        </p:txBody>
      </p:sp>
      <p:sp>
        <p:nvSpPr>
          <p:cNvPr id="420" name="1999–2001"/>
          <p:cNvSpPr txBox="1"/>
          <p:nvPr/>
        </p:nvSpPr>
        <p:spPr>
          <a:xfrm>
            <a:off x="2610270" y="5707317"/>
            <a:ext cx="952973" cy="281680"/>
          </a:xfrm>
          <a:prstGeom prst="rect">
            <a:avLst/>
          </a:prstGeom>
          <a:solidFill>
            <a:srgbClr val="A9C6D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7" rIns="50397">
            <a:spAutoFit/>
          </a:bodyPr>
          <a:lstStyle>
            <a:lvl1pPr algn="ctr">
              <a:defRPr sz="1200">
                <a:latin typeface="Arial"/>
                <a:ea typeface="Arial"/>
                <a:cs typeface="Arial"/>
                <a:sym typeface="Arial"/>
              </a:defRPr>
            </a:lvl1pPr>
          </a:lstStyle>
          <a:p>
            <a:r>
              <a:rPr sz="1323"/>
              <a:t>1999–2001</a:t>
            </a:r>
          </a:p>
        </p:txBody>
      </p:sp>
      <p:sp>
        <p:nvSpPr>
          <p:cNvPr id="421" name="1986–1989"/>
          <p:cNvSpPr txBox="1"/>
          <p:nvPr/>
        </p:nvSpPr>
        <p:spPr>
          <a:xfrm>
            <a:off x="1464810" y="5707317"/>
            <a:ext cx="952973" cy="281680"/>
          </a:xfrm>
          <a:prstGeom prst="rect">
            <a:avLst/>
          </a:prstGeom>
          <a:solidFill>
            <a:srgbClr val="A9C6D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7" rIns="50397">
            <a:spAutoFit/>
          </a:bodyPr>
          <a:lstStyle>
            <a:lvl1pPr algn="ctr">
              <a:defRPr sz="1200">
                <a:latin typeface="Arial"/>
                <a:ea typeface="Arial"/>
                <a:cs typeface="Arial"/>
                <a:sym typeface="Arial"/>
              </a:defRPr>
            </a:lvl1pPr>
          </a:lstStyle>
          <a:p>
            <a:r>
              <a:rPr sz="1323"/>
              <a:t>1986–1989</a:t>
            </a:r>
          </a:p>
        </p:txBody>
      </p:sp>
      <p:sp>
        <p:nvSpPr>
          <p:cNvPr id="422" name="2009–2013"/>
          <p:cNvSpPr txBox="1"/>
          <p:nvPr/>
        </p:nvSpPr>
        <p:spPr>
          <a:xfrm>
            <a:off x="8337575" y="5707317"/>
            <a:ext cx="952973" cy="281680"/>
          </a:xfrm>
          <a:prstGeom prst="rect">
            <a:avLst/>
          </a:prstGeom>
          <a:solidFill>
            <a:srgbClr val="A9C6D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7" rIns="50397">
            <a:spAutoFit/>
          </a:bodyPr>
          <a:lstStyle>
            <a:lvl1pPr algn="ctr">
              <a:defRPr sz="1200">
                <a:latin typeface="Arial"/>
                <a:ea typeface="Arial"/>
                <a:cs typeface="Arial"/>
                <a:sym typeface="Arial"/>
              </a:defRPr>
            </a:lvl1pPr>
          </a:lstStyle>
          <a:p>
            <a:r>
              <a:rPr sz="1323"/>
              <a:t>2009–2013</a:t>
            </a:r>
          </a:p>
        </p:txBody>
      </p:sp>
      <p:sp>
        <p:nvSpPr>
          <p:cNvPr id="423" name="2006–2010"/>
          <p:cNvSpPr txBox="1"/>
          <p:nvPr/>
        </p:nvSpPr>
        <p:spPr>
          <a:xfrm>
            <a:off x="7192112" y="5707317"/>
            <a:ext cx="952973" cy="281680"/>
          </a:xfrm>
          <a:prstGeom prst="rect">
            <a:avLst/>
          </a:prstGeom>
          <a:solidFill>
            <a:srgbClr val="A9C6D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7" rIns="50397">
            <a:spAutoFit/>
          </a:bodyPr>
          <a:lstStyle>
            <a:lvl1pPr algn="ctr">
              <a:defRPr sz="1200">
                <a:latin typeface="Arial"/>
                <a:ea typeface="Arial"/>
                <a:cs typeface="Arial"/>
                <a:sym typeface="Arial"/>
              </a:defRPr>
            </a:lvl1pPr>
          </a:lstStyle>
          <a:p>
            <a:r>
              <a:rPr sz="1323"/>
              <a:t>2006–2010</a:t>
            </a:r>
          </a:p>
        </p:txBody>
      </p:sp>
      <p:sp>
        <p:nvSpPr>
          <p:cNvPr id="424" name="2006–2009"/>
          <p:cNvSpPr txBox="1"/>
          <p:nvPr/>
        </p:nvSpPr>
        <p:spPr>
          <a:xfrm>
            <a:off x="6046652" y="5707317"/>
            <a:ext cx="952973" cy="281680"/>
          </a:xfrm>
          <a:prstGeom prst="rect">
            <a:avLst/>
          </a:prstGeom>
          <a:solidFill>
            <a:srgbClr val="A9C6D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7" rIns="50397">
            <a:spAutoFit/>
          </a:bodyPr>
          <a:lstStyle>
            <a:lvl1pPr algn="ctr">
              <a:defRPr sz="1200">
                <a:latin typeface="Arial"/>
                <a:ea typeface="Arial"/>
                <a:cs typeface="Arial"/>
                <a:sym typeface="Arial"/>
              </a:defRPr>
            </a:lvl1pPr>
          </a:lstStyle>
          <a:p>
            <a:r>
              <a:rPr sz="1323"/>
              <a:t>2006–2009</a:t>
            </a:r>
          </a:p>
        </p:txBody>
      </p:sp>
      <p:sp>
        <p:nvSpPr>
          <p:cNvPr id="425" name="Reclutamento"/>
          <p:cNvSpPr txBox="1"/>
          <p:nvPr/>
        </p:nvSpPr>
        <p:spPr>
          <a:xfrm>
            <a:off x="317073" y="5707317"/>
            <a:ext cx="1148539" cy="281680"/>
          </a:xfrm>
          <a:prstGeom prst="rect">
            <a:avLst/>
          </a:prstGeom>
          <a:solidFill>
            <a:srgbClr val="A9C6D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7" rIns="50397">
            <a:spAutoFit/>
          </a:bodyPr>
          <a:lstStyle>
            <a:lvl1pPr algn="ctr">
              <a:defRPr sz="1200">
                <a:latin typeface="Arial"/>
                <a:ea typeface="Arial"/>
                <a:cs typeface="Arial"/>
                <a:sym typeface="Arial"/>
              </a:defRPr>
            </a:lvl1pPr>
          </a:lstStyle>
          <a:p>
            <a:r>
              <a:rPr sz="1323"/>
              <a:t>Reclutamento</a:t>
            </a:r>
          </a:p>
        </p:txBody>
      </p:sp>
    </p:spTree>
    <p:extLst>
      <p:ext uri="{BB962C8B-B14F-4D97-AF65-F5344CB8AC3E}">
        <p14:creationId xmlns:p14="http://schemas.microsoft.com/office/powerpoint/2010/main" val="2918157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8" name="Raggruppa"/>
          <p:cNvGrpSpPr/>
          <p:nvPr/>
        </p:nvGrpSpPr>
        <p:grpSpPr>
          <a:xfrm>
            <a:off x="1979692" y="1878267"/>
            <a:ext cx="6940206" cy="3671488"/>
            <a:chOff x="0" y="1"/>
            <a:chExt cx="6296027" cy="3330705"/>
          </a:xfrm>
        </p:grpSpPr>
        <p:grpSp>
          <p:nvGrpSpPr>
            <p:cNvPr id="675" name="Raggruppa"/>
            <p:cNvGrpSpPr/>
            <p:nvPr/>
          </p:nvGrpSpPr>
          <p:grpSpPr>
            <a:xfrm>
              <a:off x="-1" y="780330"/>
              <a:ext cx="4134846" cy="2550378"/>
              <a:chOff x="0" y="0"/>
              <a:chExt cx="4134845" cy="2550376"/>
            </a:xfrm>
          </p:grpSpPr>
          <p:grpSp>
            <p:nvGrpSpPr>
              <p:cNvPr id="672" name="Raggruppa"/>
              <p:cNvGrpSpPr/>
              <p:nvPr/>
            </p:nvGrpSpPr>
            <p:grpSpPr>
              <a:xfrm>
                <a:off x="-1" y="1066364"/>
                <a:ext cx="2003430" cy="1484013"/>
                <a:chOff x="0" y="0"/>
                <a:chExt cx="2003428" cy="1484012"/>
              </a:xfrm>
            </p:grpSpPr>
            <p:sp>
              <p:nvSpPr>
                <p:cNvPr id="670" name="Linea"/>
                <p:cNvSpPr/>
                <p:nvPr/>
              </p:nvSpPr>
              <p:spPr>
                <a:xfrm>
                  <a:off x="0" y="1202977"/>
                  <a:ext cx="295276" cy="2810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23" y="20070"/>
                        <a:pt x="3445" y="18540"/>
                        <a:pt x="4645" y="17280"/>
                      </a:cubicBezTo>
                      <a:cubicBezTo>
                        <a:pt x="5845" y="16020"/>
                        <a:pt x="6426" y="15120"/>
                        <a:pt x="7200" y="14040"/>
                      </a:cubicBezTo>
                      <a:cubicBezTo>
                        <a:pt x="7974" y="12960"/>
                        <a:pt x="8748" y="11700"/>
                        <a:pt x="9290" y="10800"/>
                      </a:cubicBezTo>
                      <a:cubicBezTo>
                        <a:pt x="9832" y="9900"/>
                        <a:pt x="9910" y="9000"/>
                        <a:pt x="10452" y="8640"/>
                      </a:cubicBezTo>
                      <a:cubicBezTo>
                        <a:pt x="10994" y="8280"/>
                        <a:pt x="11884" y="8910"/>
                        <a:pt x="12542" y="8640"/>
                      </a:cubicBezTo>
                      <a:cubicBezTo>
                        <a:pt x="13200" y="8370"/>
                        <a:pt x="13703" y="7740"/>
                        <a:pt x="14400" y="7020"/>
                      </a:cubicBezTo>
                      <a:cubicBezTo>
                        <a:pt x="15097" y="6300"/>
                        <a:pt x="16181" y="4860"/>
                        <a:pt x="16723" y="4320"/>
                      </a:cubicBezTo>
                      <a:cubicBezTo>
                        <a:pt x="17264" y="3780"/>
                        <a:pt x="17264" y="4050"/>
                        <a:pt x="17652" y="3780"/>
                      </a:cubicBezTo>
                      <a:cubicBezTo>
                        <a:pt x="18039" y="3510"/>
                        <a:pt x="18503" y="3150"/>
                        <a:pt x="19045" y="2700"/>
                      </a:cubicBezTo>
                      <a:cubicBezTo>
                        <a:pt x="19587" y="2250"/>
                        <a:pt x="20477" y="1530"/>
                        <a:pt x="20903" y="1080"/>
                      </a:cubicBezTo>
                      <a:cubicBezTo>
                        <a:pt x="21329" y="630"/>
                        <a:pt x="21135" y="540"/>
                        <a:pt x="21600" y="0"/>
                      </a:cubicBezTo>
                    </a:path>
                  </a:pathLst>
                </a:custGeom>
                <a:noFill/>
                <a:ln w="57150" cap="flat">
                  <a:solidFill>
                    <a:srgbClr val="FF0000"/>
                  </a:solidFill>
                  <a:prstDash val="solid"/>
                  <a:round/>
                </a:ln>
                <a:effectLst>
                  <a:outerShdw blurRad="38100" dist="20000" dir="5400000" rotWithShape="0">
                    <a:srgbClr val="000000">
                      <a:alpha val="37998"/>
                    </a:srgbClr>
                  </a:outerShdw>
                </a:effectLst>
              </p:spPr>
              <p:txBody>
                <a:bodyPr wrap="square" lIns="50396" tIns="50396" rIns="50396" bIns="50396" numCol="1" anchor="ctr">
                  <a:noAutofit/>
                </a:bodyPr>
                <a:lstStyle/>
                <a:p>
                  <a:pPr defTabSz="503972"/>
                  <a:endParaRPr kern="0">
                    <a:solidFill>
                      <a:srgbClr val="000000"/>
                    </a:solidFill>
                    <a:sym typeface="Calibri"/>
                  </a:endParaRPr>
                </a:p>
              </p:txBody>
            </p:sp>
            <p:sp>
              <p:nvSpPr>
                <p:cNvPr id="671" name="Linea"/>
                <p:cNvSpPr/>
                <p:nvPr/>
              </p:nvSpPr>
              <p:spPr>
                <a:xfrm>
                  <a:off x="298450" y="0"/>
                  <a:ext cx="1704979" cy="1202979"/>
                </a:xfrm>
                <a:custGeom>
                  <a:avLst/>
                  <a:gdLst/>
                  <a:ahLst/>
                  <a:cxnLst>
                    <a:cxn ang="0">
                      <a:pos x="wd2" y="hd2"/>
                    </a:cxn>
                    <a:cxn ang="5400000">
                      <a:pos x="wd2" y="hd2"/>
                    </a:cxn>
                    <a:cxn ang="10800000">
                      <a:pos x="wd2" y="hd2"/>
                    </a:cxn>
                    <a:cxn ang="16200000">
                      <a:pos x="wd2" y="hd2"/>
                    </a:cxn>
                  </a:cxnLst>
                  <a:rect l="0" t="0" r="r" b="b"/>
                  <a:pathLst>
                    <a:path w="21600" h="21565" extrusionOk="0">
                      <a:moveTo>
                        <a:pt x="0" y="21565"/>
                      </a:moveTo>
                      <a:lnTo>
                        <a:pt x="724" y="20683"/>
                      </a:lnTo>
                      <a:cubicBezTo>
                        <a:pt x="985" y="20369"/>
                        <a:pt x="1321" y="20012"/>
                        <a:pt x="1569" y="19676"/>
                      </a:cubicBezTo>
                      <a:cubicBezTo>
                        <a:pt x="1817" y="19340"/>
                        <a:pt x="2025" y="18920"/>
                        <a:pt x="2212" y="18668"/>
                      </a:cubicBezTo>
                      <a:cubicBezTo>
                        <a:pt x="2400" y="18416"/>
                        <a:pt x="2561" y="18269"/>
                        <a:pt x="2695" y="18164"/>
                      </a:cubicBezTo>
                      <a:cubicBezTo>
                        <a:pt x="2829" y="18059"/>
                        <a:pt x="2909" y="18185"/>
                        <a:pt x="3017" y="18038"/>
                      </a:cubicBezTo>
                      <a:cubicBezTo>
                        <a:pt x="3124" y="17892"/>
                        <a:pt x="3171" y="17451"/>
                        <a:pt x="3339" y="17283"/>
                      </a:cubicBezTo>
                      <a:cubicBezTo>
                        <a:pt x="3506" y="17115"/>
                        <a:pt x="3821" y="17136"/>
                        <a:pt x="4022" y="17031"/>
                      </a:cubicBezTo>
                      <a:cubicBezTo>
                        <a:pt x="4223" y="16926"/>
                        <a:pt x="4391" y="16758"/>
                        <a:pt x="4545" y="16653"/>
                      </a:cubicBezTo>
                      <a:cubicBezTo>
                        <a:pt x="4699" y="16548"/>
                        <a:pt x="4813" y="16527"/>
                        <a:pt x="4947" y="16401"/>
                      </a:cubicBezTo>
                      <a:cubicBezTo>
                        <a:pt x="5082" y="16275"/>
                        <a:pt x="5236" y="16023"/>
                        <a:pt x="5350" y="15897"/>
                      </a:cubicBezTo>
                      <a:cubicBezTo>
                        <a:pt x="5464" y="15771"/>
                        <a:pt x="5631" y="15645"/>
                        <a:pt x="5631" y="15645"/>
                      </a:cubicBezTo>
                      <a:cubicBezTo>
                        <a:pt x="5752" y="15540"/>
                        <a:pt x="5913" y="15373"/>
                        <a:pt x="6074" y="15268"/>
                      </a:cubicBezTo>
                      <a:cubicBezTo>
                        <a:pt x="6235" y="15163"/>
                        <a:pt x="6436" y="15163"/>
                        <a:pt x="6597" y="15016"/>
                      </a:cubicBezTo>
                      <a:cubicBezTo>
                        <a:pt x="6758" y="14869"/>
                        <a:pt x="7039" y="14386"/>
                        <a:pt x="7039" y="14386"/>
                      </a:cubicBezTo>
                      <a:cubicBezTo>
                        <a:pt x="7173" y="14197"/>
                        <a:pt x="7254" y="13987"/>
                        <a:pt x="7401" y="13882"/>
                      </a:cubicBezTo>
                      <a:cubicBezTo>
                        <a:pt x="7549" y="13777"/>
                        <a:pt x="7756" y="13882"/>
                        <a:pt x="7924" y="13756"/>
                      </a:cubicBezTo>
                      <a:cubicBezTo>
                        <a:pt x="8092" y="13630"/>
                        <a:pt x="8259" y="13252"/>
                        <a:pt x="8407" y="13127"/>
                      </a:cubicBezTo>
                      <a:cubicBezTo>
                        <a:pt x="8554" y="13001"/>
                        <a:pt x="8668" y="13127"/>
                        <a:pt x="8809" y="13001"/>
                      </a:cubicBezTo>
                      <a:cubicBezTo>
                        <a:pt x="8950" y="12875"/>
                        <a:pt x="9124" y="12581"/>
                        <a:pt x="9251" y="12371"/>
                      </a:cubicBezTo>
                      <a:cubicBezTo>
                        <a:pt x="9379" y="12161"/>
                        <a:pt x="9426" y="12014"/>
                        <a:pt x="9573" y="11741"/>
                      </a:cubicBezTo>
                      <a:cubicBezTo>
                        <a:pt x="9721" y="11468"/>
                        <a:pt x="9969" y="11027"/>
                        <a:pt x="10136" y="10734"/>
                      </a:cubicBezTo>
                      <a:cubicBezTo>
                        <a:pt x="10304" y="10440"/>
                        <a:pt x="10411" y="10167"/>
                        <a:pt x="10579" y="9978"/>
                      </a:cubicBezTo>
                      <a:cubicBezTo>
                        <a:pt x="10746" y="9789"/>
                        <a:pt x="10974" y="9726"/>
                        <a:pt x="11142" y="9600"/>
                      </a:cubicBezTo>
                      <a:cubicBezTo>
                        <a:pt x="11309" y="9474"/>
                        <a:pt x="11450" y="9369"/>
                        <a:pt x="11584" y="9222"/>
                      </a:cubicBezTo>
                      <a:cubicBezTo>
                        <a:pt x="11718" y="9075"/>
                        <a:pt x="11792" y="8886"/>
                        <a:pt x="11946" y="8718"/>
                      </a:cubicBezTo>
                      <a:cubicBezTo>
                        <a:pt x="12101" y="8550"/>
                        <a:pt x="12389" y="8340"/>
                        <a:pt x="12509" y="8215"/>
                      </a:cubicBezTo>
                      <a:cubicBezTo>
                        <a:pt x="12630" y="8089"/>
                        <a:pt x="12623" y="8026"/>
                        <a:pt x="12670" y="7963"/>
                      </a:cubicBezTo>
                      <a:cubicBezTo>
                        <a:pt x="12717" y="7900"/>
                        <a:pt x="12737" y="7942"/>
                        <a:pt x="12791" y="7837"/>
                      </a:cubicBezTo>
                      <a:cubicBezTo>
                        <a:pt x="12845" y="7732"/>
                        <a:pt x="12892" y="7438"/>
                        <a:pt x="12992" y="7333"/>
                      </a:cubicBezTo>
                      <a:cubicBezTo>
                        <a:pt x="13093" y="7228"/>
                        <a:pt x="13314" y="7270"/>
                        <a:pt x="13394" y="7207"/>
                      </a:cubicBezTo>
                      <a:cubicBezTo>
                        <a:pt x="13475" y="7144"/>
                        <a:pt x="13401" y="7039"/>
                        <a:pt x="13475" y="6955"/>
                      </a:cubicBezTo>
                      <a:cubicBezTo>
                        <a:pt x="13549" y="6871"/>
                        <a:pt x="13763" y="6787"/>
                        <a:pt x="13837" y="6703"/>
                      </a:cubicBezTo>
                      <a:cubicBezTo>
                        <a:pt x="13911" y="6619"/>
                        <a:pt x="13830" y="6535"/>
                        <a:pt x="13917" y="6451"/>
                      </a:cubicBezTo>
                      <a:cubicBezTo>
                        <a:pt x="14004" y="6367"/>
                        <a:pt x="14185" y="6325"/>
                        <a:pt x="14360" y="6199"/>
                      </a:cubicBezTo>
                      <a:cubicBezTo>
                        <a:pt x="14534" y="6073"/>
                        <a:pt x="14796" y="5843"/>
                        <a:pt x="14963" y="5696"/>
                      </a:cubicBezTo>
                      <a:cubicBezTo>
                        <a:pt x="15131" y="5549"/>
                        <a:pt x="15272" y="5444"/>
                        <a:pt x="15365" y="5318"/>
                      </a:cubicBezTo>
                      <a:cubicBezTo>
                        <a:pt x="15459" y="5192"/>
                        <a:pt x="15453" y="5045"/>
                        <a:pt x="15526" y="4940"/>
                      </a:cubicBezTo>
                      <a:cubicBezTo>
                        <a:pt x="15600" y="4835"/>
                        <a:pt x="15714" y="4730"/>
                        <a:pt x="15808" y="4688"/>
                      </a:cubicBezTo>
                      <a:cubicBezTo>
                        <a:pt x="15902" y="4646"/>
                        <a:pt x="16029" y="4709"/>
                        <a:pt x="16089" y="4688"/>
                      </a:cubicBezTo>
                      <a:cubicBezTo>
                        <a:pt x="16150" y="4667"/>
                        <a:pt x="16170" y="4562"/>
                        <a:pt x="16170" y="4562"/>
                      </a:cubicBezTo>
                      <a:cubicBezTo>
                        <a:pt x="16237" y="4457"/>
                        <a:pt x="16391" y="4163"/>
                        <a:pt x="16492" y="4058"/>
                      </a:cubicBezTo>
                      <a:cubicBezTo>
                        <a:pt x="16592" y="3953"/>
                        <a:pt x="16773" y="3932"/>
                        <a:pt x="16773" y="3932"/>
                      </a:cubicBezTo>
                      <a:cubicBezTo>
                        <a:pt x="16867" y="3890"/>
                        <a:pt x="16981" y="3848"/>
                        <a:pt x="17055" y="3806"/>
                      </a:cubicBezTo>
                      <a:cubicBezTo>
                        <a:pt x="17128" y="3764"/>
                        <a:pt x="17122" y="3764"/>
                        <a:pt x="17216" y="3680"/>
                      </a:cubicBezTo>
                      <a:cubicBezTo>
                        <a:pt x="17309" y="3596"/>
                        <a:pt x="17511" y="3408"/>
                        <a:pt x="17618" y="3303"/>
                      </a:cubicBezTo>
                      <a:cubicBezTo>
                        <a:pt x="17725" y="3198"/>
                        <a:pt x="17859" y="3051"/>
                        <a:pt x="17859" y="3051"/>
                      </a:cubicBezTo>
                      <a:cubicBezTo>
                        <a:pt x="17940" y="2967"/>
                        <a:pt x="18013" y="2883"/>
                        <a:pt x="18101" y="2799"/>
                      </a:cubicBezTo>
                      <a:cubicBezTo>
                        <a:pt x="18188" y="2715"/>
                        <a:pt x="18282" y="2631"/>
                        <a:pt x="18382" y="2547"/>
                      </a:cubicBezTo>
                      <a:cubicBezTo>
                        <a:pt x="18483" y="2463"/>
                        <a:pt x="18630" y="2337"/>
                        <a:pt x="18704" y="2295"/>
                      </a:cubicBezTo>
                      <a:cubicBezTo>
                        <a:pt x="18778" y="2253"/>
                        <a:pt x="18771" y="2337"/>
                        <a:pt x="18825" y="2295"/>
                      </a:cubicBezTo>
                      <a:cubicBezTo>
                        <a:pt x="18878" y="2253"/>
                        <a:pt x="18972" y="2085"/>
                        <a:pt x="19026" y="2043"/>
                      </a:cubicBezTo>
                      <a:cubicBezTo>
                        <a:pt x="19079" y="2001"/>
                        <a:pt x="19073" y="2127"/>
                        <a:pt x="19146" y="2043"/>
                      </a:cubicBezTo>
                      <a:cubicBezTo>
                        <a:pt x="19220" y="1959"/>
                        <a:pt x="19368" y="1665"/>
                        <a:pt x="19468" y="1539"/>
                      </a:cubicBezTo>
                      <a:cubicBezTo>
                        <a:pt x="19569" y="1413"/>
                        <a:pt x="19669" y="1350"/>
                        <a:pt x="19750" y="1287"/>
                      </a:cubicBezTo>
                      <a:cubicBezTo>
                        <a:pt x="19830" y="1224"/>
                        <a:pt x="19864" y="1245"/>
                        <a:pt x="19951" y="1161"/>
                      </a:cubicBezTo>
                      <a:cubicBezTo>
                        <a:pt x="20038" y="1078"/>
                        <a:pt x="20145" y="910"/>
                        <a:pt x="20273" y="784"/>
                      </a:cubicBezTo>
                      <a:cubicBezTo>
                        <a:pt x="20400" y="658"/>
                        <a:pt x="20594" y="469"/>
                        <a:pt x="20715" y="406"/>
                      </a:cubicBezTo>
                      <a:cubicBezTo>
                        <a:pt x="20836" y="343"/>
                        <a:pt x="20997" y="406"/>
                        <a:pt x="20997" y="406"/>
                      </a:cubicBezTo>
                      <a:cubicBezTo>
                        <a:pt x="21070" y="406"/>
                        <a:pt x="21084" y="469"/>
                        <a:pt x="21158" y="406"/>
                      </a:cubicBezTo>
                      <a:cubicBezTo>
                        <a:pt x="21231" y="343"/>
                        <a:pt x="21372" y="91"/>
                        <a:pt x="21439" y="28"/>
                      </a:cubicBezTo>
                      <a:cubicBezTo>
                        <a:pt x="21506" y="-35"/>
                        <a:pt x="21560" y="28"/>
                        <a:pt x="21560" y="28"/>
                      </a:cubicBezTo>
                      <a:lnTo>
                        <a:pt x="21600" y="28"/>
                      </a:lnTo>
                    </a:path>
                  </a:pathLst>
                </a:custGeom>
                <a:noFill/>
                <a:ln w="57150" cap="flat">
                  <a:solidFill>
                    <a:srgbClr val="FF0000"/>
                  </a:solidFill>
                  <a:prstDash val="solid"/>
                  <a:round/>
                </a:ln>
                <a:effectLst>
                  <a:outerShdw blurRad="38100" dist="20000" dir="5400000" rotWithShape="0">
                    <a:srgbClr val="000000">
                      <a:alpha val="37998"/>
                    </a:srgbClr>
                  </a:outerShdw>
                </a:effectLst>
              </p:spPr>
              <p:txBody>
                <a:bodyPr wrap="square" lIns="50396" tIns="50396" rIns="50396" bIns="50396" numCol="1" anchor="ctr">
                  <a:noAutofit/>
                </a:bodyPr>
                <a:lstStyle/>
                <a:p>
                  <a:pPr defTabSz="503972"/>
                  <a:endParaRPr kern="0">
                    <a:solidFill>
                      <a:srgbClr val="000000"/>
                    </a:solidFill>
                    <a:sym typeface="Calibri"/>
                  </a:endParaRPr>
                </a:p>
              </p:txBody>
            </p:sp>
          </p:grpSp>
          <p:sp>
            <p:nvSpPr>
              <p:cNvPr id="673" name="Linea"/>
              <p:cNvSpPr/>
              <p:nvPr/>
            </p:nvSpPr>
            <p:spPr>
              <a:xfrm>
                <a:off x="1997076" y="716633"/>
                <a:ext cx="663576" cy="3372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818" y="20962"/>
                      <a:pt x="1636" y="20325"/>
                      <a:pt x="2067" y="19800"/>
                    </a:cubicBezTo>
                    <a:cubicBezTo>
                      <a:pt x="2498" y="19275"/>
                      <a:pt x="2360" y="18675"/>
                      <a:pt x="2584" y="18450"/>
                    </a:cubicBezTo>
                    <a:cubicBezTo>
                      <a:pt x="2808" y="18225"/>
                      <a:pt x="3118" y="18600"/>
                      <a:pt x="3411" y="18450"/>
                    </a:cubicBezTo>
                    <a:cubicBezTo>
                      <a:pt x="3703" y="18300"/>
                      <a:pt x="4117" y="17850"/>
                      <a:pt x="4341" y="17550"/>
                    </a:cubicBezTo>
                    <a:cubicBezTo>
                      <a:pt x="4565" y="17250"/>
                      <a:pt x="4461" y="17100"/>
                      <a:pt x="4754" y="16650"/>
                    </a:cubicBezTo>
                    <a:cubicBezTo>
                      <a:pt x="5047" y="16200"/>
                      <a:pt x="5822" y="15300"/>
                      <a:pt x="6098" y="14850"/>
                    </a:cubicBezTo>
                    <a:cubicBezTo>
                      <a:pt x="6373" y="14400"/>
                      <a:pt x="6270" y="14100"/>
                      <a:pt x="6408" y="13950"/>
                    </a:cubicBezTo>
                    <a:cubicBezTo>
                      <a:pt x="6545" y="13800"/>
                      <a:pt x="6924" y="13950"/>
                      <a:pt x="6924" y="13950"/>
                    </a:cubicBezTo>
                    <a:cubicBezTo>
                      <a:pt x="7114" y="13950"/>
                      <a:pt x="7389" y="14100"/>
                      <a:pt x="7544" y="13950"/>
                    </a:cubicBezTo>
                    <a:cubicBezTo>
                      <a:pt x="7700" y="13800"/>
                      <a:pt x="7700" y="13350"/>
                      <a:pt x="7855" y="13050"/>
                    </a:cubicBezTo>
                    <a:cubicBezTo>
                      <a:pt x="8010" y="12750"/>
                      <a:pt x="8251" y="12375"/>
                      <a:pt x="8475" y="12150"/>
                    </a:cubicBezTo>
                    <a:cubicBezTo>
                      <a:pt x="8699" y="11925"/>
                      <a:pt x="9009" y="11850"/>
                      <a:pt x="9198" y="11700"/>
                    </a:cubicBezTo>
                    <a:cubicBezTo>
                      <a:pt x="9388" y="11550"/>
                      <a:pt x="9439" y="11400"/>
                      <a:pt x="9611" y="11250"/>
                    </a:cubicBezTo>
                    <a:cubicBezTo>
                      <a:pt x="9784" y="11100"/>
                      <a:pt x="10008" y="10950"/>
                      <a:pt x="10232" y="10800"/>
                    </a:cubicBezTo>
                    <a:cubicBezTo>
                      <a:pt x="10455" y="10650"/>
                      <a:pt x="10645" y="10725"/>
                      <a:pt x="10955" y="10350"/>
                    </a:cubicBezTo>
                    <a:cubicBezTo>
                      <a:pt x="11265" y="9975"/>
                      <a:pt x="11851" y="9000"/>
                      <a:pt x="12092" y="8550"/>
                    </a:cubicBezTo>
                    <a:cubicBezTo>
                      <a:pt x="12333" y="8100"/>
                      <a:pt x="12264" y="7800"/>
                      <a:pt x="12402" y="7650"/>
                    </a:cubicBezTo>
                    <a:cubicBezTo>
                      <a:pt x="12540" y="7500"/>
                      <a:pt x="12919" y="7650"/>
                      <a:pt x="12919" y="7650"/>
                    </a:cubicBezTo>
                    <a:cubicBezTo>
                      <a:pt x="13056" y="7650"/>
                      <a:pt x="12936" y="7875"/>
                      <a:pt x="13229" y="7650"/>
                    </a:cubicBezTo>
                    <a:cubicBezTo>
                      <a:pt x="13522" y="7425"/>
                      <a:pt x="14193" y="6600"/>
                      <a:pt x="14676" y="6300"/>
                    </a:cubicBezTo>
                    <a:cubicBezTo>
                      <a:pt x="15158" y="6000"/>
                      <a:pt x="15778" y="6000"/>
                      <a:pt x="16122" y="5850"/>
                    </a:cubicBezTo>
                    <a:cubicBezTo>
                      <a:pt x="16467" y="5700"/>
                      <a:pt x="16570" y="5775"/>
                      <a:pt x="16743" y="5400"/>
                    </a:cubicBezTo>
                    <a:cubicBezTo>
                      <a:pt x="16915" y="5025"/>
                      <a:pt x="17018" y="4050"/>
                      <a:pt x="17156" y="3600"/>
                    </a:cubicBezTo>
                    <a:cubicBezTo>
                      <a:pt x="17294" y="3150"/>
                      <a:pt x="17449" y="2850"/>
                      <a:pt x="17569" y="2700"/>
                    </a:cubicBezTo>
                    <a:cubicBezTo>
                      <a:pt x="17690" y="2550"/>
                      <a:pt x="17724" y="2625"/>
                      <a:pt x="17879" y="2700"/>
                    </a:cubicBezTo>
                    <a:cubicBezTo>
                      <a:pt x="18034" y="2775"/>
                      <a:pt x="18276" y="3375"/>
                      <a:pt x="18500" y="3150"/>
                    </a:cubicBezTo>
                    <a:cubicBezTo>
                      <a:pt x="18723" y="2925"/>
                      <a:pt x="19016" y="1650"/>
                      <a:pt x="19223" y="1350"/>
                    </a:cubicBezTo>
                    <a:cubicBezTo>
                      <a:pt x="19430" y="1050"/>
                      <a:pt x="19740" y="1350"/>
                      <a:pt x="19740" y="1350"/>
                    </a:cubicBezTo>
                    <a:cubicBezTo>
                      <a:pt x="19929" y="1350"/>
                      <a:pt x="20084" y="1425"/>
                      <a:pt x="20360" y="1350"/>
                    </a:cubicBezTo>
                    <a:cubicBezTo>
                      <a:pt x="20635" y="1275"/>
                      <a:pt x="21187" y="1125"/>
                      <a:pt x="21393" y="900"/>
                    </a:cubicBezTo>
                    <a:cubicBezTo>
                      <a:pt x="21600" y="675"/>
                      <a:pt x="21600" y="0"/>
                      <a:pt x="21600" y="0"/>
                    </a:cubicBezTo>
                  </a:path>
                </a:pathLst>
              </a:custGeom>
              <a:noFill/>
              <a:ln w="57150" cap="flat">
                <a:solidFill>
                  <a:srgbClr val="FF0000"/>
                </a:solidFill>
                <a:prstDash val="solid"/>
                <a:round/>
              </a:ln>
              <a:effectLst>
                <a:outerShdw blurRad="38100" dist="20000" dir="5400000" rotWithShape="0">
                  <a:srgbClr val="000000">
                    <a:alpha val="37998"/>
                  </a:srgbClr>
                </a:outerShdw>
              </a:effectLst>
            </p:spPr>
            <p:txBody>
              <a:bodyPr wrap="square" lIns="50396" tIns="50396" rIns="50396" bIns="50396" numCol="1" anchor="ctr">
                <a:noAutofit/>
              </a:bodyPr>
              <a:lstStyle/>
              <a:p>
                <a:pPr defTabSz="503972"/>
                <a:endParaRPr kern="0">
                  <a:solidFill>
                    <a:srgbClr val="000000"/>
                  </a:solidFill>
                  <a:sym typeface="Calibri"/>
                </a:endParaRPr>
              </a:p>
            </p:txBody>
          </p:sp>
          <p:sp>
            <p:nvSpPr>
              <p:cNvPr id="674" name="Linea"/>
              <p:cNvSpPr/>
              <p:nvPr/>
            </p:nvSpPr>
            <p:spPr>
              <a:xfrm>
                <a:off x="2673350" y="-1"/>
                <a:ext cx="1461496" cy="709610"/>
              </a:xfrm>
              <a:custGeom>
                <a:avLst/>
                <a:gdLst/>
                <a:ahLst/>
                <a:cxnLst>
                  <a:cxn ang="0">
                    <a:pos x="wd2" y="hd2"/>
                  </a:cxn>
                  <a:cxn ang="5400000">
                    <a:pos x="wd2" y="hd2"/>
                  </a:cxn>
                  <a:cxn ang="10800000">
                    <a:pos x="wd2" y="hd2"/>
                  </a:cxn>
                  <a:cxn ang="16200000">
                    <a:pos x="wd2" y="hd2"/>
                  </a:cxn>
                </a:cxnLst>
                <a:rect l="0" t="0" r="r" b="b"/>
                <a:pathLst>
                  <a:path w="21560" h="21600" extrusionOk="0">
                    <a:moveTo>
                      <a:pt x="0" y="21600"/>
                    </a:moveTo>
                    <a:cubicBezTo>
                      <a:pt x="343" y="21030"/>
                      <a:pt x="687" y="20459"/>
                      <a:pt x="937" y="20103"/>
                    </a:cubicBezTo>
                    <a:cubicBezTo>
                      <a:pt x="1187" y="19747"/>
                      <a:pt x="1327" y="19711"/>
                      <a:pt x="1499" y="19461"/>
                    </a:cubicBezTo>
                    <a:cubicBezTo>
                      <a:pt x="1671" y="19212"/>
                      <a:pt x="1811" y="18749"/>
                      <a:pt x="1967" y="18606"/>
                    </a:cubicBezTo>
                    <a:cubicBezTo>
                      <a:pt x="2123" y="18463"/>
                      <a:pt x="2436" y="18606"/>
                      <a:pt x="2436" y="18606"/>
                    </a:cubicBezTo>
                    <a:cubicBezTo>
                      <a:pt x="2576" y="18606"/>
                      <a:pt x="2709" y="18713"/>
                      <a:pt x="2810" y="18606"/>
                    </a:cubicBezTo>
                    <a:cubicBezTo>
                      <a:pt x="2912" y="18499"/>
                      <a:pt x="2943" y="18000"/>
                      <a:pt x="3044" y="17964"/>
                    </a:cubicBezTo>
                    <a:cubicBezTo>
                      <a:pt x="3146" y="17929"/>
                      <a:pt x="3325" y="18428"/>
                      <a:pt x="3419" y="18392"/>
                    </a:cubicBezTo>
                    <a:cubicBezTo>
                      <a:pt x="3513" y="18356"/>
                      <a:pt x="3513" y="17929"/>
                      <a:pt x="3607" y="17750"/>
                    </a:cubicBezTo>
                    <a:cubicBezTo>
                      <a:pt x="3700" y="17572"/>
                      <a:pt x="3880" y="17358"/>
                      <a:pt x="3981" y="17323"/>
                    </a:cubicBezTo>
                    <a:cubicBezTo>
                      <a:pt x="4083" y="17287"/>
                      <a:pt x="4145" y="17608"/>
                      <a:pt x="4215" y="17537"/>
                    </a:cubicBezTo>
                    <a:cubicBezTo>
                      <a:pt x="4286" y="17465"/>
                      <a:pt x="4317" y="17073"/>
                      <a:pt x="4403" y="16895"/>
                    </a:cubicBezTo>
                    <a:cubicBezTo>
                      <a:pt x="4489" y="16717"/>
                      <a:pt x="4629" y="16610"/>
                      <a:pt x="4731" y="16467"/>
                    </a:cubicBezTo>
                    <a:cubicBezTo>
                      <a:pt x="4832" y="16325"/>
                      <a:pt x="4926" y="16075"/>
                      <a:pt x="5012" y="16040"/>
                    </a:cubicBezTo>
                    <a:cubicBezTo>
                      <a:pt x="5098" y="16004"/>
                      <a:pt x="5183" y="16218"/>
                      <a:pt x="5246" y="16253"/>
                    </a:cubicBezTo>
                    <a:cubicBezTo>
                      <a:pt x="5308" y="16289"/>
                      <a:pt x="5316" y="16289"/>
                      <a:pt x="5386" y="16253"/>
                    </a:cubicBezTo>
                    <a:cubicBezTo>
                      <a:pt x="5457" y="16218"/>
                      <a:pt x="5589" y="16218"/>
                      <a:pt x="5667" y="16040"/>
                    </a:cubicBezTo>
                    <a:cubicBezTo>
                      <a:pt x="5745" y="15861"/>
                      <a:pt x="5769" y="15434"/>
                      <a:pt x="5855" y="15184"/>
                    </a:cubicBezTo>
                    <a:cubicBezTo>
                      <a:pt x="5941" y="14935"/>
                      <a:pt x="6065" y="14721"/>
                      <a:pt x="6183" y="14543"/>
                    </a:cubicBezTo>
                    <a:cubicBezTo>
                      <a:pt x="6300" y="14364"/>
                      <a:pt x="6386" y="14186"/>
                      <a:pt x="6557" y="14115"/>
                    </a:cubicBezTo>
                    <a:cubicBezTo>
                      <a:pt x="6729" y="14044"/>
                      <a:pt x="7072" y="14150"/>
                      <a:pt x="7213" y="14115"/>
                    </a:cubicBezTo>
                    <a:cubicBezTo>
                      <a:pt x="7354" y="14079"/>
                      <a:pt x="7291" y="14115"/>
                      <a:pt x="7400" y="13901"/>
                    </a:cubicBezTo>
                    <a:cubicBezTo>
                      <a:pt x="7510" y="13687"/>
                      <a:pt x="7759" y="13046"/>
                      <a:pt x="7869" y="12832"/>
                    </a:cubicBezTo>
                    <a:cubicBezTo>
                      <a:pt x="7978" y="12618"/>
                      <a:pt x="7931" y="12725"/>
                      <a:pt x="8056" y="12618"/>
                    </a:cubicBezTo>
                    <a:cubicBezTo>
                      <a:pt x="8181" y="12511"/>
                      <a:pt x="8439" y="12404"/>
                      <a:pt x="8618" y="12190"/>
                    </a:cubicBezTo>
                    <a:cubicBezTo>
                      <a:pt x="8798" y="11976"/>
                      <a:pt x="9024" y="11477"/>
                      <a:pt x="9133" y="11335"/>
                    </a:cubicBezTo>
                    <a:cubicBezTo>
                      <a:pt x="9243" y="11192"/>
                      <a:pt x="9235" y="11442"/>
                      <a:pt x="9274" y="11335"/>
                    </a:cubicBezTo>
                    <a:cubicBezTo>
                      <a:pt x="9313" y="11228"/>
                      <a:pt x="9329" y="10800"/>
                      <a:pt x="9368" y="10693"/>
                    </a:cubicBezTo>
                    <a:cubicBezTo>
                      <a:pt x="9407" y="10586"/>
                      <a:pt x="9438" y="10729"/>
                      <a:pt x="9508" y="10693"/>
                    </a:cubicBezTo>
                    <a:cubicBezTo>
                      <a:pt x="9578" y="10657"/>
                      <a:pt x="9695" y="10515"/>
                      <a:pt x="9789" y="10479"/>
                    </a:cubicBezTo>
                    <a:cubicBezTo>
                      <a:pt x="9883" y="10444"/>
                      <a:pt x="9961" y="10550"/>
                      <a:pt x="10070" y="10479"/>
                    </a:cubicBezTo>
                    <a:cubicBezTo>
                      <a:pt x="10179" y="10408"/>
                      <a:pt x="10343" y="10194"/>
                      <a:pt x="10445" y="10051"/>
                    </a:cubicBezTo>
                    <a:cubicBezTo>
                      <a:pt x="10546" y="9909"/>
                      <a:pt x="10554" y="9766"/>
                      <a:pt x="10679" y="9624"/>
                    </a:cubicBezTo>
                    <a:cubicBezTo>
                      <a:pt x="10804" y="9481"/>
                      <a:pt x="11101" y="9339"/>
                      <a:pt x="11194" y="9196"/>
                    </a:cubicBezTo>
                    <a:cubicBezTo>
                      <a:pt x="11288" y="9053"/>
                      <a:pt x="11210" y="8875"/>
                      <a:pt x="11241" y="8768"/>
                    </a:cubicBezTo>
                    <a:cubicBezTo>
                      <a:pt x="11272" y="8661"/>
                      <a:pt x="11280" y="8554"/>
                      <a:pt x="11382" y="8554"/>
                    </a:cubicBezTo>
                    <a:cubicBezTo>
                      <a:pt x="11483" y="8554"/>
                      <a:pt x="11756" y="8804"/>
                      <a:pt x="11850" y="8768"/>
                    </a:cubicBezTo>
                    <a:cubicBezTo>
                      <a:pt x="11944" y="8733"/>
                      <a:pt x="11912" y="8448"/>
                      <a:pt x="11944" y="8341"/>
                    </a:cubicBezTo>
                    <a:cubicBezTo>
                      <a:pt x="11975" y="8234"/>
                      <a:pt x="11889" y="8305"/>
                      <a:pt x="12037" y="8127"/>
                    </a:cubicBezTo>
                    <a:cubicBezTo>
                      <a:pt x="12186" y="7949"/>
                      <a:pt x="12662" y="7485"/>
                      <a:pt x="12834" y="7271"/>
                    </a:cubicBezTo>
                    <a:cubicBezTo>
                      <a:pt x="13005" y="7057"/>
                      <a:pt x="13005" y="6915"/>
                      <a:pt x="13068" y="6844"/>
                    </a:cubicBezTo>
                    <a:cubicBezTo>
                      <a:pt x="13130" y="6772"/>
                      <a:pt x="13208" y="6844"/>
                      <a:pt x="13208" y="6844"/>
                    </a:cubicBezTo>
                    <a:cubicBezTo>
                      <a:pt x="13247" y="6844"/>
                      <a:pt x="13247" y="6950"/>
                      <a:pt x="13302" y="6844"/>
                    </a:cubicBezTo>
                    <a:cubicBezTo>
                      <a:pt x="13357" y="6737"/>
                      <a:pt x="13435" y="6309"/>
                      <a:pt x="13536" y="6202"/>
                    </a:cubicBezTo>
                    <a:cubicBezTo>
                      <a:pt x="13638" y="6095"/>
                      <a:pt x="13911" y="6202"/>
                      <a:pt x="13911" y="6202"/>
                    </a:cubicBezTo>
                    <a:cubicBezTo>
                      <a:pt x="14044" y="6202"/>
                      <a:pt x="14231" y="6273"/>
                      <a:pt x="14332" y="6202"/>
                    </a:cubicBezTo>
                    <a:cubicBezTo>
                      <a:pt x="14434" y="6131"/>
                      <a:pt x="14449" y="5846"/>
                      <a:pt x="14520" y="5774"/>
                    </a:cubicBezTo>
                    <a:cubicBezTo>
                      <a:pt x="14590" y="5703"/>
                      <a:pt x="14645" y="5846"/>
                      <a:pt x="14754" y="5774"/>
                    </a:cubicBezTo>
                    <a:cubicBezTo>
                      <a:pt x="14863" y="5703"/>
                      <a:pt x="15043" y="5489"/>
                      <a:pt x="15175" y="5347"/>
                    </a:cubicBezTo>
                    <a:cubicBezTo>
                      <a:pt x="15308" y="5204"/>
                      <a:pt x="15410" y="5097"/>
                      <a:pt x="15550" y="4919"/>
                    </a:cubicBezTo>
                    <a:cubicBezTo>
                      <a:pt x="15691" y="4741"/>
                      <a:pt x="15855" y="4420"/>
                      <a:pt x="16019" y="4277"/>
                    </a:cubicBezTo>
                    <a:cubicBezTo>
                      <a:pt x="16182" y="4135"/>
                      <a:pt x="16479" y="4170"/>
                      <a:pt x="16534" y="4063"/>
                    </a:cubicBezTo>
                    <a:cubicBezTo>
                      <a:pt x="16588" y="3956"/>
                      <a:pt x="16339" y="3707"/>
                      <a:pt x="16346" y="3636"/>
                    </a:cubicBezTo>
                    <a:cubicBezTo>
                      <a:pt x="16354" y="3564"/>
                      <a:pt x="16456" y="3600"/>
                      <a:pt x="16581" y="3636"/>
                    </a:cubicBezTo>
                    <a:cubicBezTo>
                      <a:pt x="16705" y="3671"/>
                      <a:pt x="16994" y="3885"/>
                      <a:pt x="17096" y="3850"/>
                    </a:cubicBezTo>
                    <a:cubicBezTo>
                      <a:pt x="17197" y="3814"/>
                      <a:pt x="17104" y="3529"/>
                      <a:pt x="17189" y="3422"/>
                    </a:cubicBezTo>
                    <a:cubicBezTo>
                      <a:pt x="17275" y="3315"/>
                      <a:pt x="17447" y="3279"/>
                      <a:pt x="17611" y="3208"/>
                    </a:cubicBezTo>
                    <a:cubicBezTo>
                      <a:pt x="17775" y="3137"/>
                      <a:pt x="18017" y="3065"/>
                      <a:pt x="18173" y="2994"/>
                    </a:cubicBezTo>
                    <a:cubicBezTo>
                      <a:pt x="18329" y="2923"/>
                      <a:pt x="18438" y="2851"/>
                      <a:pt x="18548" y="2780"/>
                    </a:cubicBezTo>
                    <a:cubicBezTo>
                      <a:pt x="18657" y="2709"/>
                      <a:pt x="18673" y="2780"/>
                      <a:pt x="18829" y="2566"/>
                    </a:cubicBezTo>
                    <a:cubicBezTo>
                      <a:pt x="18985" y="2352"/>
                      <a:pt x="19360" y="1675"/>
                      <a:pt x="19484" y="1497"/>
                    </a:cubicBezTo>
                    <a:cubicBezTo>
                      <a:pt x="19609" y="1319"/>
                      <a:pt x="19578" y="1497"/>
                      <a:pt x="19578" y="1497"/>
                    </a:cubicBezTo>
                    <a:cubicBezTo>
                      <a:pt x="19633" y="1497"/>
                      <a:pt x="19656" y="1533"/>
                      <a:pt x="19812" y="1497"/>
                    </a:cubicBezTo>
                    <a:cubicBezTo>
                      <a:pt x="19968" y="1461"/>
                      <a:pt x="20367" y="1319"/>
                      <a:pt x="20515" y="1283"/>
                    </a:cubicBezTo>
                    <a:cubicBezTo>
                      <a:pt x="20663" y="1248"/>
                      <a:pt x="20640" y="1319"/>
                      <a:pt x="20702" y="1283"/>
                    </a:cubicBezTo>
                    <a:cubicBezTo>
                      <a:pt x="20765" y="1248"/>
                      <a:pt x="20851" y="1141"/>
                      <a:pt x="20890" y="1069"/>
                    </a:cubicBezTo>
                    <a:cubicBezTo>
                      <a:pt x="20929" y="998"/>
                      <a:pt x="20835" y="927"/>
                      <a:pt x="20936" y="855"/>
                    </a:cubicBezTo>
                    <a:cubicBezTo>
                      <a:pt x="21038" y="784"/>
                      <a:pt x="21397" y="784"/>
                      <a:pt x="21499" y="642"/>
                    </a:cubicBezTo>
                    <a:cubicBezTo>
                      <a:pt x="21600" y="499"/>
                      <a:pt x="21545" y="0"/>
                      <a:pt x="21545" y="0"/>
                    </a:cubicBezTo>
                  </a:path>
                </a:pathLst>
              </a:custGeom>
              <a:noFill/>
              <a:ln w="57150" cap="flat">
                <a:solidFill>
                  <a:srgbClr val="FF0000"/>
                </a:solidFill>
                <a:prstDash val="solid"/>
                <a:round/>
              </a:ln>
              <a:effectLst>
                <a:outerShdw blurRad="38100" dist="20000" dir="5400000" rotWithShape="0">
                  <a:srgbClr val="000000">
                    <a:alpha val="37998"/>
                  </a:srgbClr>
                </a:outerShdw>
              </a:effectLst>
            </p:spPr>
            <p:txBody>
              <a:bodyPr wrap="square" lIns="50396" tIns="50396" rIns="50396" bIns="50396" numCol="1" anchor="ctr">
                <a:noAutofit/>
              </a:bodyPr>
              <a:lstStyle/>
              <a:p>
                <a:pPr defTabSz="503972"/>
                <a:endParaRPr kern="0">
                  <a:solidFill>
                    <a:srgbClr val="000000"/>
                  </a:solidFill>
                  <a:sym typeface="Calibri"/>
                </a:endParaRPr>
              </a:p>
            </p:txBody>
          </p:sp>
        </p:grpSp>
        <p:sp>
          <p:nvSpPr>
            <p:cNvPr id="676" name="Linea"/>
            <p:cNvSpPr/>
            <p:nvPr/>
          </p:nvSpPr>
          <p:spPr>
            <a:xfrm>
              <a:off x="4133851" y="238004"/>
              <a:ext cx="1457327" cy="528276"/>
            </a:xfrm>
            <a:custGeom>
              <a:avLst/>
              <a:gdLst/>
              <a:ahLst/>
              <a:cxnLst>
                <a:cxn ang="0">
                  <a:pos x="wd2" y="hd2"/>
                </a:cxn>
                <a:cxn ang="5400000">
                  <a:pos x="wd2" y="hd2"/>
                </a:cxn>
                <a:cxn ang="10800000">
                  <a:pos x="wd2" y="hd2"/>
                </a:cxn>
                <a:cxn ang="16200000">
                  <a:pos x="wd2" y="hd2"/>
                </a:cxn>
              </a:cxnLst>
              <a:rect l="0" t="0" r="r" b="b"/>
              <a:pathLst>
                <a:path w="21600" h="21559" extrusionOk="0">
                  <a:moveTo>
                    <a:pt x="0" y="21559"/>
                  </a:moveTo>
                  <a:lnTo>
                    <a:pt x="1035" y="20125"/>
                  </a:lnTo>
                  <a:cubicBezTo>
                    <a:pt x="1255" y="19839"/>
                    <a:pt x="1231" y="19982"/>
                    <a:pt x="1318" y="19839"/>
                  </a:cubicBezTo>
                  <a:cubicBezTo>
                    <a:pt x="1404" y="19695"/>
                    <a:pt x="1451" y="19361"/>
                    <a:pt x="1553" y="19265"/>
                  </a:cubicBezTo>
                  <a:cubicBezTo>
                    <a:pt x="1655" y="19170"/>
                    <a:pt x="1835" y="19361"/>
                    <a:pt x="1929" y="19265"/>
                  </a:cubicBezTo>
                  <a:cubicBezTo>
                    <a:pt x="2024" y="19170"/>
                    <a:pt x="2039" y="18883"/>
                    <a:pt x="2118" y="18692"/>
                  </a:cubicBezTo>
                  <a:cubicBezTo>
                    <a:pt x="2196" y="18501"/>
                    <a:pt x="2298" y="18309"/>
                    <a:pt x="2400" y="18118"/>
                  </a:cubicBezTo>
                  <a:cubicBezTo>
                    <a:pt x="2502" y="17927"/>
                    <a:pt x="2612" y="17736"/>
                    <a:pt x="2729" y="17545"/>
                  </a:cubicBezTo>
                  <a:cubicBezTo>
                    <a:pt x="2847" y="17354"/>
                    <a:pt x="2965" y="17163"/>
                    <a:pt x="3106" y="16971"/>
                  </a:cubicBezTo>
                  <a:cubicBezTo>
                    <a:pt x="3247" y="16780"/>
                    <a:pt x="3435" y="16637"/>
                    <a:pt x="3576" y="16398"/>
                  </a:cubicBezTo>
                  <a:cubicBezTo>
                    <a:pt x="3718" y="16159"/>
                    <a:pt x="3859" y="15729"/>
                    <a:pt x="3953" y="15538"/>
                  </a:cubicBezTo>
                  <a:cubicBezTo>
                    <a:pt x="4047" y="15347"/>
                    <a:pt x="4078" y="15394"/>
                    <a:pt x="4141" y="15251"/>
                  </a:cubicBezTo>
                  <a:cubicBezTo>
                    <a:pt x="4204" y="15108"/>
                    <a:pt x="4267" y="14773"/>
                    <a:pt x="4329" y="14678"/>
                  </a:cubicBezTo>
                  <a:cubicBezTo>
                    <a:pt x="4392" y="14582"/>
                    <a:pt x="4518" y="14678"/>
                    <a:pt x="4518" y="14678"/>
                  </a:cubicBezTo>
                  <a:lnTo>
                    <a:pt x="5082" y="14678"/>
                  </a:lnTo>
                  <a:cubicBezTo>
                    <a:pt x="5161" y="14678"/>
                    <a:pt x="5137" y="14821"/>
                    <a:pt x="5224" y="14678"/>
                  </a:cubicBezTo>
                  <a:cubicBezTo>
                    <a:pt x="5310" y="14534"/>
                    <a:pt x="5482" y="14009"/>
                    <a:pt x="5600" y="13817"/>
                  </a:cubicBezTo>
                  <a:cubicBezTo>
                    <a:pt x="5718" y="13626"/>
                    <a:pt x="5835" y="13578"/>
                    <a:pt x="5929" y="13531"/>
                  </a:cubicBezTo>
                  <a:cubicBezTo>
                    <a:pt x="6024" y="13483"/>
                    <a:pt x="6165" y="13531"/>
                    <a:pt x="6165" y="13531"/>
                  </a:cubicBezTo>
                  <a:cubicBezTo>
                    <a:pt x="6227" y="13531"/>
                    <a:pt x="6212" y="13674"/>
                    <a:pt x="6306" y="13531"/>
                  </a:cubicBezTo>
                  <a:cubicBezTo>
                    <a:pt x="6400" y="13387"/>
                    <a:pt x="6580" y="12718"/>
                    <a:pt x="6729" y="12670"/>
                  </a:cubicBezTo>
                  <a:cubicBezTo>
                    <a:pt x="6878" y="12623"/>
                    <a:pt x="7082" y="13244"/>
                    <a:pt x="7200" y="13244"/>
                  </a:cubicBezTo>
                  <a:cubicBezTo>
                    <a:pt x="7318" y="13244"/>
                    <a:pt x="7310" y="12766"/>
                    <a:pt x="7435" y="12670"/>
                  </a:cubicBezTo>
                  <a:cubicBezTo>
                    <a:pt x="7561" y="12575"/>
                    <a:pt x="7953" y="12670"/>
                    <a:pt x="7953" y="12670"/>
                  </a:cubicBezTo>
                  <a:cubicBezTo>
                    <a:pt x="8094" y="12670"/>
                    <a:pt x="8180" y="12814"/>
                    <a:pt x="8282" y="12670"/>
                  </a:cubicBezTo>
                  <a:cubicBezTo>
                    <a:pt x="8384" y="12527"/>
                    <a:pt x="8471" y="11954"/>
                    <a:pt x="8565" y="11810"/>
                  </a:cubicBezTo>
                  <a:cubicBezTo>
                    <a:pt x="8659" y="11667"/>
                    <a:pt x="8753" y="11954"/>
                    <a:pt x="8847" y="11810"/>
                  </a:cubicBezTo>
                  <a:cubicBezTo>
                    <a:pt x="8941" y="11667"/>
                    <a:pt x="9075" y="11093"/>
                    <a:pt x="9129" y="10950"/>
                  </a:cubicBezTo>
                  <a:cubicBezTo>
                    <a:pt x="9184" y="10807"/>
                    <a:pt x="9137" y="11094"/>
                    <a:pt x="9176" y="10950"/>
                  </a:cubicBezTo>
                  <a:cubicBezTo>
                    <a:pt x="9216" y="10807"/>
                    <a:pt x="9271" y="10233"/>
                    <a:pt x="9365" y="10090"/>
                  </a:cubicBezTo>
                  <a:cubicBezTo>
                    <a:pt x="9459" y="9947"/>
                    <a:pt x="9741" y="10090"/>
                    <a:pt x="9741" y="10090"/>
                  </a:cubicBezTo>
                  <a:lnTo>
                    <a:pt x="10588" y="10090"/>
                  </a:lnTo>
                  <a:cubicBezTo>
                    <a:pt x="10706" y="10090"/>
                    <a:pt x="10894" y="10138"/>
                    <a:pt x="10965" y="10090"/>
                  </a:cubicBezTo>
                  <a:cubicBezTo>
                    <a:pt x="11035" y="10042"/>
                    <a:pt x="10941" y="9994"/>
                    <a:pt x="11012" y="9803"/>
                  </a:cubicBezTo>
                  <a:cubicBezTo>
                    <a:pt x="11082" y="9612"/>
                    <a:pt x="11310" y="9039"/>
                    <a:pt x="11388" y="8943"/>
                  </a:cubicBezTo>
                  <a:cubicBezTo>
                    <a:pt x="11467" y="8848"/>
                    <a:pt x="11427" y="9182"/>
                    <a:pt x="11482" y="9230"/>
                  </a:cubicBezTo>
                  <a:cubicBezTo>
                    <a:pt x="11537" y="9278"/>
                    <a:pt x="11639" y="9325"/>
                    <a:pt x="11718" y="9230"/>
                  </a:cubicBezTo>
                  <a:cubicBezTo>
                    <a:pt x="11796" y="9134"/>
                    <a:pt x="11835" y="8752"/>
                    <a:pt x="11953" y="8656"/>
                  </a:cubicBezTo>
                  <a:cubicBezTo>
                    <a:pt x="12071" y="8561"/>
                    <a:pt x="12275" y="8609"/>
                    <a:pt x="12424" y="8656"/>
                  </a:cubicBezTo>
                  <a:cubicBezTo>
                    <a:pt x="12573" y="8704"/>
                    <a:pt x="12659" y="9134"/>
                    <a:pt x="12847" y="8943"/>
                  </a:cubicBezTo>
                  <a:cubicBezTo>
                    <a:pt x="13035" y="8752"/>
                    <a:pt x="13412" y="7748"/>
                    <a:pt x="13553" y="7509"/>
                  </a:cubicBezTo>
                  <a:cubicBezTo>
                    <a:pt x="13694" y="7270"/>
                    <a:pt x="13694" y="7509"/>
                    <a:pt x="13694" y="7509"/>
                  </a:cubicBezTo>
                  <a:cubicBezTo>
                    <a:pt x="13741" y="7509"/>
                    <a:pt x="13710" y="7462"/>
                    <a:pt x="13835" y="7509"/>
                  </a:cubicBezTo>
                  <a:cubicBezTo>
                    <a:pt x="13961" y="7557"/>
                    <a:pt x="14314" y="7987"/>
                    <a:pt x="14447" y="7796"/>
                  </a:cubicBezTo>
                  <a:cubicBezTo>
                    <a:pt x="14580" y="7605"/>
                    <a:pt x="14557" y="6601"/>
                    <a:pt x="14635" y="6363"/>
                  </a:cubicBezTo>
                  <a:cubicBezTo>
                    <a:pt x="14714" y="6124"/>
                    <a:pt x="14918" y="6363"/>
                    <a:pt x="14918" y="6363"/>
                  </a:cubicBezTo>
                  <a:cubicBezTo>
                    <a:pt x="15004" y="6363"/>
                    <a:pt x="14988" y="6410"/>
                    <a:pt x="15153" y="6363"/>
                  </a:cubicBezTo>
                  <a:cubicBezTo>
                    <a:pt x="15318" y="6315"/>
                    <a:pt x="15773" y="6171"/>
                    <a:pt x="15906" y="6076"/>
                  </a:cubicBezTo>
                  <a:cubicBezTo>
                    <a:pt x="16039" y="5980"/>
                    <a:pt x="15882" y="5789"/>
                    <a:pt x="15953" y="5789"/>
                  </a:cubicBezTo>
                  <a:cubicBezTo>
                    <a:pt x="16024" y="5789"/>
                    <a:pt x="16259" y="6028"/>
                    <a:pt x="16329" y="6076"/>
                  </a:cubicBezTo>
                  <a:cubicBezTo>
                    <a:pt x="16400" y="6124"/>
                    <a:pt x="16322" y="6171"/>
                    <a:pt x="16376" y="6076"/>
                  </a:cubicBezTo>
                  <a:cubicBezTo>
                    <a:pt x="16431" y="5980"/>
                    <a:pt x="16596" y="5789"/>
                    <a:pt x="16659" y="5502"/>
                  </a:cubicBezTo>
                  <a:cubicBezTo>
                    <a:pt x="16722" y="5216"/>
                    <a:pt x="16643" y="4594"/>
                    <a:pt x="16753" y="4355"/>
                  </a:cubicBezTo>
                  <a:cubicBezTo>
                    <a:pt x="16863" y="4116"/>
                    <a:pt x="17192" y="4116"/>
                    <a:pt x="17318" y="4069"/>
                  </a:cubicBezTo>
                  <a:cubicBezTo>
                    <a:pt x="17443" y="4021"/>
                    <a:pt x="17435" y="4116"/>
                    <a:pt x="17506" y="4069"/>
                  </a:cubicBezTo>
                  <a:cubicBezTo>
                    <a:pt x="17576" y="4021"/>
                    <a:pt x="17671" y="3830"/>
                    <a:pt x="17741" y="3782"/>
                  </a:cubicBezTo>
                  <a:cubicBezTo>
                    <a:pt x="17812" y="3734"/>
                    <a:pt x="17929" y="3782"/>
                    <a:pt x="17929" y="3782"/>
                  </a:cubicBezTo>
                  <a:cubicBezTo>
                    <a:pt x="18024" y="3782"/>
                    <a:pt x="18220" y="3830"/>
                    <a:pt x="18306" y="3782"/>
                  </a:cubicBezTo>
                  <a:cubicBezTo>
                    <a:pt x="18392" y="3734"/>
                    <a:pt x="18384" y="3734"/>
                    <a:pt x="18447" y="3495"/>
                  </a:cubicBezTo>
                  <a:cubicBezTo>
                    <a:pt x="18510" y="3256"/>
                    <a:pt x="18588" y="2540"/>
                    <a:pt x="18682" y="2348"/>
                  </a:cubicBezTo>
                  <a:cubicBezTo>
                    <a:pt x="18776" y="2157"/>
                    <a:pt x="19012" y="2348"/>
                    <a:pt x="19012" y="2348"/>
                  </a:cubicBezTo>
                  <a:cubicBezTo>
                    <a:pt x="19090" y="2348"/>
                    <a:pt x="19075" y="2301"/>
                    <a:pt x="19153" y="2348"/>
                  </a:cubicBezTo>
                  <a:cubicBezTo>
                    <a:pt x="19231" y="2396"/>
                    <a:pt x="19365" y="2587"/>
                    <a:pt x="19482" y="2635"/>
                  </a:cubicBezTo>
                  <a:cubicBezTo>
                    <a:pt x="19600" y="2683"/>
                    <a:pt x="19749" y="2683"/>
                    <a:pt x="19859" y="2635"/>
                  </a:cubicBezTo>
                  <a:cubicBezTo>
                    <a:pt x="19969" y="2587"/>
                    <a:pt x="20063" y="2492"/>
                    <a:pt x="20141" y="2348"/>
                  </a:cubicBezTo>
                  <a:cubicBezTo>
                    <a:pt x="20220" y="2205"/>
                    <a:pt x="20259" y="2014"/>
                    <a:pt x="20329" y="1775"/>
                  </a:cubicBezTo>
                  <a:cubicBezTo>
                    <a:pt x="20400" y="1536"/>
                    <a:pt x="20518" y="1058"/>
                    <a:pt x="20565" y="915"/>
                  </a:cubicBezTo>
                  <a:cubicBezTo>
                    <a:pt x="20612" y="771"/>
                    <a:pt x="20580" y="962"/>
                    <a:pt x="20612" y="915"/>
                  </a:cubicBezTo>
                  <a:cubicBezTo>
                    <a:pt x="20643" y="867"/>
                    <a:pt x="20714" y="771"/>
                    <a:pt x="20753" y="628"/>
                  </a:cubicBezTo>
                  <a:cubicBezTo>
                    <a:pt x="20792" y="485"/>
                    <a:pt x="20769" y="150"/>
                    <a:pt x="20847" y="55"/>
                  </a:cubicBezTo>
                  <a:cubicBezTo>
                    <a:pt x="20925" y="-41"/>
                    <a:pt x="21137" y="7"/>
                    <a:pt x="21224" y="55"/>
                  </a:cubicBezTo>
                  <a:cubicBezTo>
                    <a:pt x="21310" y="102"/>
                    <a:pt x="21302" y="293"/>
                    <a:pt x="21365" y="341"/>
                  </a:cubicBezTo>
                  <a:cubicBezTo>
                    <a:pt x="21427" y="389"/>
                    <a:pt x="21600" y="341"/>
                    <a:pt x="21600" y="341"/>
                  </a:cubicBezTo>
                </a:path>
              </a:pathLst>
            </a:custGeom>
            <a:noFill/>
            <a:ln w="57150" cap="flat">
              <a:solidFill>
                <a:srgbClr val="FF0000"/>
              </a:solidFill>
              <a:prstDash val="solid"/>
              <a:round/>
            </a:ln>
            <a:effectLst>
              <a:outerShdw blurRad="38100" dist="20000" dir="5400000" rotWithShape="0">
                <a:srgbClr val="000000">
                  <a:alpha val="37998"/>
                </a:srgbClr>
              </a:outerShdw>
            </a:effectLst>
          </p:spPr>
          <p:txBody>
            <a:bodyPr wrap="square" lIns="50396" tIns="50396" rIns="50396" bIns="50396" numCol="1" anchor="ctr">
              <a:noAutofit/>
            </a:bodyPr>
            <a:lstStyle/>
            <a:p>
              <a:pPr defTabSz="503972"/>
              <a:endParaRPr kern="0">
                <a:solidFill>
                  <a:srgbClr val="000000"/>
                </a:solidFill>
                <a:sym typeface="Calibri"/>
              </a:endParaRPr>
            </a:p>
          </p:txBody>
        </p:sp>
        <p:sp>
          <p:nvSpPr>
            <p:cNvPr id="677" name="Linea"/>
            <p:cNvSpPr/>
            <p:nvPr/>
          </p:nvSpPr>
          <p:spPr>
            <a:xfrm>
              <a:off x="5594351" y="1"/>
              <a:ext cx="701677" cy="225291"/>
            </a:xfrm>
            <a:custGeom>
              <a:avLst/>
              <a:gdLst/>
              <a:ahLst/>
              <a:cxnLst>
                <a:cxn ang="0">
                  <a:pos x="wd2" y="hd2"/>
                </a:cxn>
                <a:cxn ang="5400000">
                  <a:pos x="wd2" y="hd2"/>
                </a:cxn>
                <a:cxn ang="10800000">
                  <a:pos x="wd2" y="hd2"/>
                </a:cxn>
                <a:cxn ang="16200000">
                  <a:pos x="wd2" y="hd2"/>
                </a:cxn>
              </a:cxnLst>
              <a:rect l="0" t="0" r="r" b="b"/>
              <a:pathLst>
                <a:path w="21600" h="21312" extrusionOk="0">
                  <a:moveTo>
                    <a:pt x="0" y="21312"/>
                  </a:moveTo>
                  <a:cubicBezTo>
                    <a:pt x="1458" y="20647"/>
                    <a:pt x="2916" y="19983"/>
                    <a:pt x="3714" y="19318"/>
                  </a:cubicBezTo>
                  <a:cubicBezTo>
                    <a:pt x="4512" y="18654"/>
                    <a:pt x="4610" y="17989"/>
                    <a:pt x="4789" y="17324"/>
                  </a:cubicBezTo>
                  <a:cubicBezTo>
                    <a:pt x="4968" y="16660"/>
                    <a:pt x="4594" y="15552"/>
                    <a:pt x="4789" y="15330"/>
                  </a:cubicBezTo>
                  <a:cubicBezTo>
                    <a:pt x="4985" y="15109"/>
                    <a:pt x="5767" y="16217"/>
                    <a:pt x="5962" y="15995"/>
                  </a:cubicBezTo>
                  <a:cubicBezTo>
                    <a:pt x="6157" y="15774"/>
                    <a:pt x="5473" y="14334"/>
                    <a:pt x="5962" y="14001"/>
                  </a:cubicBezTo>
                  <a:cubicBezTo>
                    <a:pt x="6451" y="13669"/>
                    <a:pt x="8389" y="14333"/>
                    <a:pt x="8894" y="14001"/>
                  </a:cubicBezTo>
                  <a:cubicBezTo>
                    <a:pt x="9399" y="13669"/>
                    <a:pt x="8943" y="12340"/>
                    <a:pt x="8992" y="12007"/>
                  </a:cubicBezTo>
                  <a:cubicBezTo>
                    <a:pt x="9041" y="11675"/>
                    <a:pt x="9187" y="12007"/>
                    <a:pt x="9187" y="12007"/>
                  </a:cubicBezTo>
                  <a:cubicBezTo>
                    <a:pt x="9318" y="12007"/>
                    <a:pt x="9643" y="12340"/>
                    <a:pt x="9774" y="12007"/>
                  </a:cubicBezTo>
                  <a:cubicBezTo>
                    <a:pt x="9904" y="11675"/>
                    <a:pt x="9871" y="10457"/>
                    <a:pt x="9969" y="10013"/>
                  </a:cubicBezTo>
                  <a:cubicBezTo>
                    <a:pt x="10067" y="9570"/>
                    <a:pt x="10148" y="9570"/>
                    <a:pt x="10360" y="9349"/>
                  </a:cubicBezTo>
                  <a:cubicBezTo>
                    <a:pt x="10572" y="9127"/>
                    <a:pt x="11061" y="9127"/>
                    <a:pt x="11240" y="8684"/>
                  </a:cubicBezTo>
                  <a:cubicBezTo>
                    <a:pt x="11419" y="8241"/>
                    <a:pt x="11403" y="6912"/>
                    <a:pt x="11435" y="6690"/>
                  </a:cubicBezTo>
                  <a:cubicBezTo>
                    <a:pt x="11468" y="6469"/>
                    <a:pt x="11305" y="7355"/>
                    <a:pt x="11435" y="7355"/>
                  </a:cubicBezTo>
                  <a:cubicBezTo>
                    <a:pt x="11566" y="7355"/>
                    <a:pt x="12038" y="7244"/>
                    <a:pt x="12217" y="6690"/>
                  </a:cubicBezTo>
                  <a:cubicBezTo>
                    <a:pt x="12396" y="6137"/>
                    <a:pt x="12103" y="4364"/>
                    <a:pt x="12510" y="4032"/>
                  </a:cubicBezTo>
                  <a:cubicBezTo>
                    <a:pt x="12918" y="3700"/>
                    <a:pt x="14302" y="5029"/>
                    <a:pt x="14661" y="4697"/>
                  </a:cubicBezTo>
                  <a:cubicBezTo>
                    <a:pt x="15019" y="4364"/>
                    <a:pt x="14074" y="2260"/>
                    <a:pt x="14661" y="2038"/>
                  </a:cubicBezTo>
                  <a:cubicBezTo>
                    <a:pt x="15247" y="1817"/>
                    <a:pt x="17576" y="3700"/>
                    <a:pt x="18179" y="3367"/>
                  </a:cubicBezTo>
                  <a:cubicBezTo>
                    <a:pt x="18782" y="3035"/>
                    <a:pt x="17707" y="376"/>
                    <a:pt x="18277" y="44"/>
                  </a:cubicBezTo>
                  <a:cubicBezTo>
                    <a:pt x="18847" y="-288"/>
                    <a:pt x="21600" y="1373"/>
                    <a:pt x="21600" y="1373"/>
                  </a:cubicBezTo>
                </a:path>
              </a:pathLst>
            </a:custGeom>
            <a:noFill/>
            <a:ln w="57150" cap="flat">
              <a:solidFill>
                <a:srgbClr val="FF0000"/>
              </a:solidFill>
              <a:prstDash val="solid"/>
              <a:round/>
            </a:ln>
            <a:effectLst>
              <a:outerShdw blurRad="38100" dist="20000" dir="5400000" rotWithShape="0">
                <a:srgbClr val="000000">
                  <a:alpha val="37998"/>
                </a:srgbClr>
              </a:outerShdw>
            </a:effectLst>
          </p:spPr>
          <p:txBody>
            <a:bodyPr wrap="square" lIns="50396" tIns="50396" rIns="50396" bIns="50396" numCol="1" anchor="ctr">
              <a:noAutofit/>
            </a:bodyPr>
            <a:lstStyle/>
            <a:p>
              <a:pPr defTabSz="503972"/>
              <a:endParaRPr kern="0">
                <a:solidFill>
                  <a:srgbClr val="000000"/>
                </a:solidFill>
                <a:sym typeface="Calibri"/>
              </a:endParaRPr>
            </a:p>
          </p:txBody>
        </p:sp>
      </p:grpSp>
      <p:sp>
        <p:nvSpPr>
          <p:cNvPr id="679" name="Linea"/>
          <p:cNvSpPr/>
          <p:nvPr/>
        </p:nvSpPr>
        <p:spPr>
          <a:xfrm>
            <a:off x="1955193" y="5542750"/>
            <a:ext cx="6978702" cy="7001"/>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680" name="Linea"/>
          <p:cNvSpPr/>
          <p:nvPr/>
        </p:nvSpPr>
        <p:spPr>
          <a:xfrm>
            <a:off x="1892196" y="3847072"/>
            <a:ext cx="132996" cy="3502"/>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681" name="Linea"/>
          <p:cNvSpPr/>
          <p:nvPr/>
        </p:nvSpPr>
        <p:spPr>
          <a:xfrm>
            <a:off x="1892196" y="4706284"/>
            <a:ext cx="132996" cy="3503"/>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682" name="Linea"/>
          <p:cNvSpPr/>
          <p:nvPr/>
        </p:nvSpPr>
        <p:spPr>
          <a:xfrm>
            <a:off x="1892196" y="2963359"/>
            <a:ext cx="132996" cy="3503"/>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683" name="Linea"/>
          <p:cNvSpPr/>
          <p:nvPr/>
        </p:nvSpPr>
        <p:spPr>
          <a:xfrm>
            <a:off x="1892196" y="2081397"/>
            <a:ext cx="132996" cy="3503"/>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684" name="Linea"/>
          <p:cNvSpPr/>
          <p:nvPr/>
        </p:nvSpPr>
        <p:spPr>
          <a:xfrm>
            <a:off x="1892196" y="1197686"/>
            <a:ext cx="132996" cy="3502"/>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685" name="Linea"/>
          <p:cNvSpPr/>
          <p:nvPr/>
        </p:nvSpPr>
        <p:spPr>
          <a:xfrm flipH="1">
            <a:off x="2947401" y="5464004"/>
            <a:ext cx="1753" cy="134746"/>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686" name="Linea"/>
          <p:cNvSpPr/>
          <p:nvPr/>
        </p:nvSpPr>
        <p:spPr>
          <a:xfrm flipH="1">
            <a:off x="3943108" y="5464004"/>
            <a:ext cx="1753" cy="134746"/>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687" name="Linea"/>
          <p:cNvSpPr/>
          <p:nvPr/>
        </p:nvSpPr>
        <p:spPr>
          <a:xfrm flipH="1">
            <a:off x="5943274" y="5464004"/>
            <a:ext cx="1752" cy="134746"/>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688" name="Linea"/>
          <p:cNvSpPr/>
          <p:nvPr/>
        </p:nvSpPr>
        <p:spPr>
          <a:xfrm flipH="1">
            <a:off x="6940731" y="5464004"/>
            <a:ext cx="1752" cy="134746"/>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689" name="Linea"/>
          <p:cNvSpPr/>
          <p:nvPr/>
        </p:nvSpPr>
        <p:spPr>
          <a:xfrm flipH="1">
            <a:off x="7939936" y="5464004"/>
            <a:ext cx="1752" cy="134746"/>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690" name="Linea"/>
          <p:cNvSpPr/>
          <p:nvPr/>
        </p:nvSpPr>
        <p:spPr>
          <a:xfrm flipH="1">
            <a:off x="8937393" y="5464004"/>
            <a:ext cx="1752" cy="134746"/>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691" name="0"/>
          <p:cNvSpPr txBox="1"/>
          <p:nvPr/>
        </p:nvSpPr>
        <p:spPr>
          <a:xfrm>
            <a:off x="1557962" y="5332758"/>
            <a:ext cx="360486"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0</a:t>
            </a:r>
          </a:p>
        </p:txBody>
      </p:sp>
      <p:sp>
        <p:nvSpPr>
          <p:cNvPr id="692" name="16"/>
          <p:cNvSpPr txBox="1"/>
          <p:nvPr/>
        </p:nvSpPr>
        <p:spPr>
          <a:xfrm>
            <a:off x="1400468" y="3647581"/>
            <a:ext cx="517978"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16</a:t>
            </a:r>
          </a:p>
        </p:txBody>
      </p:sp>
      <p:sp>
        <p:nvSpPr>
          <p:cNvPr id="693" name="32"/>
          <p:cNvSpPr txBox="1"/>
          <p:nvPr/>
        </p:nvSpPr>
        <p:spPr>
          <a:xfrm>
            <a:off x="1400468" y="1897657"/>
            <a:ext cx="517978"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32</a:t>
            </a:r>
          </a:p>
        </p:txBody>
      </p:sp>
      <p:sp>
        <p:nvSpPr>
          <p:cNvPr id="694" name="40"/>
          <p:cNvSpPr txBox="1"/>
          <p:nvPr/>
        </p:nvSpPr>
        <p:spPr>
          <a:xfrm>
            <a:off x="1400468" y="1001695"/>
            <a:ext cx="517978"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lvl1pPr algn="ctr" defTabSz="457200">
              <a:defRPr sz="2000">
                <a:latin typeface="Arial"/>
                <a:ea typeface="Arial"/>
                <a:cs typeface="Arial"/>
                <a:sym typeface="Arial"/>
              </a:defRPr>
            </a:lvl1pPr>
          </a:lstStyle>
          <a:p>
            <a:pPr hangingPunct="0"/>
            <a:r>
              <a:rPr sz="2205" kern="0" dirty="0">
                <a:solidFill>
                  <a:srgbClr val="000000"/>
                </a:solidFill>
              </a:rPr>
              <a:t>40</a:t>
            </a:r>
          </a:p>
        </p:txBody>
      </p:sp>
      <p:sp>
        <p:nvSpPr>
          <p:cNvPr id="695" name="24"/>
          <p:cNvSpPr txBox="1"/>
          <p:nvPr/>
        </p:nvSpPr>
        <p:spPr>
          <a:xfrm>
            <a:off x="1400468" y="2763868"/>
            <a:ext cx="517978"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24</a:t>
            </a:r>
          </a:p>
        </p:txBody>
      </p:sp>
      <p:sp>
        <p:nvSpPr>
          <p:cNvPr id="696" name="8"/>
          <p:cNvSpPr txBox="1"/>
          <p:nvPr/>
        </p:nvSpPr>
        <p:spPr>
          <a:xfrm>
            <a:off x="1557962" y="4510294"/>
            <a:ext cx="360486"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8</a:t>
            </a:r>
          </a:p>
        </p:txBody>
      </p:sp>
      <p:sp>
        <p:nvSpPr>
          <p:cNvPr id="697" name="Linea"/>
          <p:cNvSpPr/>
          <p:nvPr/>
        </p:nvSpPr>
        <p:spPr>
          <a:xfrm flipH="1">
            <a:off x="4923066" y="5471003"/>
            <a:ext cx="1753" cy="134746"/>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698" name="Linea"/>
          <p:cNvSpPr/>
          <p:nvPr/>
        </p:nvSpPr>
        <p:spPr>
          <a:xfrm flipH="1">
            <a:off x="1956943" y="1202936"/>
            <a:ext cx="1753" cy="4373065"/>
          </a:xfrm>
          <a:prstGeom prst="line">
            <a:avLst/>
          </a:prstGeom>
          <a:ln w="381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699" name="Enalapril…"/>
          <p:cNvSpPr txBox="1"/>
          <p:nvPr/>
        </p:nvSpPr>
        <p:spPr>
          <a:xfrm>
            <a:off x="4542888" y="1486422"/>
            <a:ext cx="1775311" cy="9221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p>
            <a:pPr algn="ctr" defTabSz="503972">
              <a:defRPr sz="2800" b="1">
                <a:latin typeface="Arial"/>
                <a:ea typeface="Arial"/>
                <a:cs typeface="Arial"/>
                <a:sym typeface="Arial"/>
              </a:defRPr>
            </a:pPr>
            <a:r>
              <a:rPr sz="3086" b="1" kern="0">
                <a:solidFill>
                  <a:srgbClr val="000000"/>
                </a:solidFill>
                <a:ea typeface="Arial"/>
                <a:cs typeface="Arial"/>
                <a:sym typeface="Arial"/>
              </a:rPr>
              <a:t>Enalapril</a:t>
            </a:r>
          </a:p>
          <a:p>
            <a:pPr algn="ctr" defTabSz="503972">
              <a:defRPr sz="2400">
                <a:latin typeface="Arial"/>
                <a:ea typeface="Arial"/>
                <a:cs typeface="Arial"/>
                <a:sym typeface="Arial"/>
              </a:defRPr>
            </a:pPr>
            <a:r>
              <a:rPr sz="2646" kern="0">
                <a:solidFill>
                  <a:srgbClr val="000000"/>
                </a:solidFill>
                <a:ea typeface="Arial"/>
                <a:cs typeface="Arial"/>
                <a:sym typeface="Arial"/>
              </a:rPr>
              <a:t>(n=4212)</a:t>
            </a:r>
          </a:p>
        </p:txBody>
      </p:sp>
      <p:sp>
        <p:nvSpPr>
          <p:cNvPr id="700" name="360"/>
          <p:cNvSpPr txBox="1"/>
          <p:nvPr/>
        </p:nvSpPr>
        <p:spPr>
          <a:xfrm>
            <a:off x="3654828" y="5568999"/>
            <a:ext cx="573059"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360</a:t>
            </a:r>
          </a:p>
        </p:txBody>
      </p:sp>
      <p:sp>
        <p:nvSpPr>
          <p:cNvPr id="701" name="720"/>
          <p:cNvSpPr txBox="1"/>
          <p:nvPr/>
        </p:nvSpPr>
        <p:spPr>
          <a:xfrm>
            <a:off x="5656742" y="5568999"/>
            <a:ext cx="573059"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720</a:t>
            </a:r>
          </a:p>
        </p:txBody>
      </p:sp>
      <p:sp>
        <p:nvSpPr>
          <p:cNvPr id="702" name="1080"/>
          <p:cNvSpPr txBox="1"/>
          <p:nvPr/>
        </p:nvSpPr>
        <p:spPr>
          <a:xfrm>
            <a:off x="7581859" y="5568999"/>
            <a:ext cx="730153"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1080</a:t>
            </a:r>
          </a:p>
        </p:txBody>
      </p:sp>
      <p:sp>
        <p:nvSpPr>
          <p:cNvPr id="703" name="0"/>
          <p:cNvSpPr txBox="1"/>
          <p:nvPr/>
        </p:nvSpPr>
        <p:spPr>
          <a:xfrm>
            <a:off x="1895755" y="5568999"/>
            <a:ext cx="258871"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0</a:t>
            </a:r>
          </a:p>
        </p:txBody>
      </p:sp>
      <p:sp>
        <p:nvSpPr>
          <p:cNvPr id="704" name="180"/>
          <p:cNvSpPr txBox="1"/>
          <p:nvPr/>
        </p:nvSpPr>
        <p:spPr>
          <a:xfrm>
            <a:off x="2661746" y="5568999"/>
            <a:ext cx="573059"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180</a:t>
            </a:r>
          </a:p>
        </p:txBody>
      </p:sp>
      <p:sp>
        <p:nvSpPr>
          <p:cNvPr id="705" name="540"/>
          <p:cNvSpPr txBox="1"/>
          <p:nvPr/>
        </p:nvSpPr>
        <p:spPr>
          <a:xfrm>
            <a:off x="4647035" y="5568999"/>
            <a:ext cx="573059"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540</a:t>
            </a:r>
          </a:p>
        </p:txBody>
      </p:sp>
      <p:sp>
        <p:nvSpPr>
          <p:cNvPr id="706" name="900"/>
          <p:cNvSpPr txBox="1"/>
          <p:nvPr/>
        </p:nvSpPr>
        <p:spPr>
          <a:xfrm>
            <a:off x="6659448" y="5568999"/>
            <a:ext cx="573059"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900</a:t>
            </a:r>
          </a:p>
        </p:txBody>
      </p:sp>
      <p:sp>
        <p:nvSpPr>
          <p:cNvPr id="707" name="1260"/>
          <p:cNvSpPr txBox="1"/>
          <p:nvPr/>
        </p:nvSpPr>
        <p:spPr>
          <a:xfrm>
            <a:off x="8568816" y="5568999"/>
            <a:ext cx="730153"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1260</a:t>
            </a:r>
          </a:p>
        </p:txBody>
      </p:sp>
      <p:sp>
        <p:nvSpPr>
          <p:cNvPr id="708" name="Days After Randomization"/>
          <p:cNvSpPr txBox="1"/>
          <p:nvPr/>
        </p:nvSpPr>
        <p:spPr>
          <a:xfrm>
            <a:off x="2684914" y="6002980"/>
            <a:ext cx="5549012" cy="3594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lvl1pPr algn="ctr" defTabSz="457200">
              <a:defRPr b="1">
                <a:latin typeface="Arial"/>
                <a:ea typeface="Arial"/>
                <a:cs typeface="Arial"/>
                <a:sym typeface="Arial"/>
              </a:defRPr>
            </a:lvl1pPr>
          </a:lstStyle>
          <a:p>
            <a:pPr hangingPunct="0"/>
            <a:r>
              <a:rPr kern="0">
                <a:solidFill>
                  <a:srgbClr val="000000"/>
                </a:solidFill>
              </a:rPr>
              <a:t>Days After Randomization</a:t>
            </a:r>
          </a:p>
        </p:txBody>
      </p:sp>
      <p:sp>
        <p:nvSpPr>
          <p:cNvPr id="709" name="4187…"/>
          <p:cNvSpPr txBox="1"/>
          <p:nvPr/>
        </p:nvSpPr>
        <p:spPr>
          <a:xfrm>
            <a:off x="1666457" y="6443961"/>
            <a:ext cx="480085" cy="480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p>
            <a:pPr defTabSz="503972">
              <a:defRPr sz="1200">
                <a:latin typeface="Arial"/>
                <a:ea typeface="Arial"/>
                <a:cs typeface="Arial"/>
                <a:sym typeface="Arial"/>
              </a:defRPr>
            </a:pPr>
            <a:r>
              <a:rPr sz="1323" kern="0">
                <a:solidFill>
                  <a:srgbClr val="000000"/>
                </a:solidFill>
                <a:ea typeface="Arial"/>
                <a:cs typeface="Arial"/>
                <a:sym typeface="Arial"/>
              </a:rPr>
              <a:t>4187</a:t>
            </a:r>
          </a:p>
          <a:p>
            <a:pPr defTabSz="503972">
              <a:defRPr sz="1200">
                <a:latin typeface="Arial"/>
                <a:ea typeface="Arial"/>
                <a:cs typeface="Arial"/>
                <a:sym typeface="Arial"/>
              </a:defRPr>
            </a:pPr>
            <a:r>
              <a:rPr sz="1323" kern="0">
                <a:solidFill>
                  <a:srgbClr val="000000"/>
                </a:solidFill>
                <a:ea typeface="Arial"/>
                <a:cs typeface="Arial"/>
                <a:sym typeface="Arial"/>
              </a:rPr>
              <a:t>4212</a:t>
            </a:r>
          </a:p>
        </p:txBody>
      </p:sp>
      <p:sp>
        <p:nvSpPr>
          <p:cNvPr id="710" name="3922…"/>
          <p:cNvSpPr txBox="1"/>
          <p:nvPr/>
        </p:nvSpPr>
        <p:spPr>
          <a:xfrm>
            <a:off x="2658663" y="6443961"/>
            <a:ext cx="480085" cy="480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p>
            <a:pPr defTabSz="503972">
              <a:defRPr sz="1200">
                <a:latin typeface="Arial"/>
                <a:ea typeface="Arial"/>
                <a:cs typeface="Arial"/>
                <a:sym typeface="Arial"/>
              </a:defRPr>
            </a:pPr>
            <a:r>
              <a:rPr sz="1323" kern="0">
                <a:solidFill>
                  <a:srgbClr val="000000"/>
                </a:solidFill>
                <a:ea typeface="Arial"/>
                <a:cs typeface="Arial"/>
                <a:sym typeface="Arial"/>
              </a:rPr>
              <a:t>3922</a:t>
            </a:r>
          </a:p>
          <a:p>
            <a:pPr defTabSz="503972">
              <a:defRPr sz="1200">
                <a:latin typeface="Arial"/>
                <a:ea typeface="Arial"/>
                <a:cs typeface="Arial"/>
                <a:sym typeface="Arial"/>
              </a:defRPr>
            </a:pPr>
            <a:r>
              <a:rPr sz="1323" kern="0">
                <a:solidFill>
                  <a:srgbClr val="000000"/>
                </a:solidFill>
                <a:ea typeface="Arial"/>
                <a:cs typeface="Arial"/>
                <a:sym typeface="Arial"/>
              </a:rPr>
              <a:t>3883</a:t>
            </a:r>
          </a:p>
        </p:txBody>
      </p:sp>
      <p:sp>
        <p:nvSpPr>
          <p:cNvPr id="711" name="3663…"/>
          <p:cNvSpPr txBox="1"/>
          <p:nvPr/>
        </p:nvSpPr>
        <p:spPr>
          <a:xfrm>
            <a:off x="3649121" y="6443961"/>
            <a:ext cx="480085" cy="480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p>
            <a:pPr defTabSz="503972">
              <a:defRPr sz="1200">
                <a:latin typeface="Arial"/>
                <a:ea typeface="Arial"/>
                <a:cs typeface="Arial"/>
                <a:sym typeface="Arial"/>
              </a:defRPr>
            </a:pPr>
            <a:r>
              <a:rPr sz="1323" kern="0">
                <a:solidFill>
                  <a:srgbClr val="000000"/>
                </a:solidFill>
                <a:ea typeface="Arial"/>
                <a:cs typeface="Arial"/>
                <a:sym typeface="Arial"/>
              </a:rPr>
              <a:t>3663</a:t>
            </a:r>
          </a:p>
          <a:p>
            <a:pPr defTabSz="503972">
              <a:defRPr sz="1200">
                <a:latin typeface="Arial"/>
                <a:ea typeface="Arial"/>
                <a:cs typeface="Arial"/>
                <a:sym typeface="Arial"/>
              </a:defRPr>
            </a:pPr>
            <a:r>
              <a:rPr sz="1323" kern="0">
                <a:solidFill>
                  <a:srgbClr val="000000"/>
                </a:solidFill>
                <a:ea typeface="Arial"/>
                <a:cs typeface="Arial"/>
                <a:sym typeface="Arial"/>
              </a:rPr>
              <a:t>3579</a:t>
            </a:r>
          </a:p>
        </p:txBody>
      </p:sp>
      <p:sp>
        <p:nvSpPr>
          <p:cNvPr id="712" name="3018…"/>
          <p:cNvSpPr txBox="1"/>
          <p:nvPr/>
        </p:nvSpPr>
        <p:spPr>
          <a:xfrm>
            <a:off x="4639579" y="6443961"/>
            <a:ext cx="480085" cy="480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p>
            <a:pPr defTabSz="503972">
              <a:defRPr sz="1200">
                <a:latin typeface="Arial"/>
                <a:ea typeface="Arial"/>
                <a:cs typeface="Arial"/>
                <a:sym typeface="Arial"/>
              </a:defRPr>
            </a:pPr>
            <a:r>
              <a:rPr sz="1323" kern="0">
                <a:solidFill>
                  <a:srgbClr val="000000"/>
                </a:solidFill>
                <a:ea typeface="Arial"/>
                <a:cs typeface="Arial"/>
                <a:sym typeface="Arial"/>
              </a:rPr>
              <a:t>3018</a:t>
            </a:r>
          </a:p>
          <a:p>
            <a:pPr defTabSz="503972">
              <a:defRPr sz="1200">
                <a:latin typeface="Arial"/>
                <a:ea typeface="Arial"/>
                <a:cs typeface="Arial"/>
                <a:sym typeface="Arial"/>
              </a:defRPr>
            </a:pPr>
            <a:r>
              <a:rPr sz="1323" kern="0">
                <a:solidFill>
                  <a:srgbClr val="000000"/>
                </a:solidFill>
                <a:ea typeface="Arial"/>
                <a:cs typeface="Arial"/>
                <a:sym typeface="Arial"/>
              </a:rPr>
              <a:t>2922</a:t>
            </a:r>
          </a:p>
        </p:txBody>
      </p:sp>
      <p:sp>
        <p:nvSpPr>
          <p:cNvPr id="713" name="2257…"/>
          <p:cNvSpPr txBox="1"/>
          <p:nvPr/>
        </p:nvSpPr>
        <p:spPr>
          <a:xfrm>
            <a:off x="5637036" y="6443961"/>
            <a:ext cx="480085" cy="480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p>
            <a:pPr defTabSz="503972">
              <a:defRPr sz="1200">
                <a:latin typeface="Arial"/>
                <a:ea typeface="Arial"/>
                <a:cs typeface="Arial"/>
                <a:sym typeface="Arial"/>
              </a:defRPr>
            </a:pPr>
            <a:r>
              <a:rPr sz="1323" kern="0">
                <a:solidFill>
                  <a:srgbClr val="000000"/>
                </a:solidFill>
                <a:ea typeface="Arial"/>
                <a:cs typeface="Arial"/>
                <a:sym typeface="Arial"/>
              </a:rPr>
              <a:t>2257</a:t>
            </a:r>
          </a:p>
          <a:p>
            <a:pPr defTabSz="503972">
              <a:defRPr sz="1200">
                <a:latin typeface="Arial"/>
                <a:ea typeface="Arial"/>
                <a:cs typeface="Arial"/>
                <a:sym typeface="Arial"/>
              </a:defRPr>
            </a:pPr>
            <a:r>
              <a:rPr sz="1323" kern="0">
                <a:solidFill>
                  <a:srgbClr val="000000"/>
                </a:solidFill>
                <a:ea typeface="Arial"/>
                <a:cs typeface="Arial"/>
                <a:sym typeface="Arial"/>
              </a:rPr>
              <a:t>2123</a:t>
            </a:r>
          </a:p>
        </p:txBody>
      </p:sp>
      <p:sp>
        <p:nvSpPr>
          <p:cNvPr id="714" name="1544…"/>
          <p:cNvSpPr txBox="1"/>
          <p:nvPr/>
        </p:nvSpPr>
        <p:spPr>
          <a:xfrm>
            <a:off x="6636244" y="6443961"/>
            <a:ext cx="480085" cy="480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p>
            <a:pPr defTabSz="503972">
              <a:defRPr sz="1200">
                <a:latin typeface="Arial"/>
                <a:ea typeface="Arial"/>
                <a:cs typeface="Arial"/>
                <a:sym typeface="Arial"/>
              </a:defRPr>
            </a:pPr>
            <a:r>
              <a:rPr sz="1323" kern="0">
                <a:solidFill>
                  <a:srgbClr val="000000"/>
                </a:solidFill>
                <a:ea typeface="Arial"/>
                <a:cs typeface="Arial"/>
                <a:sym typeface="Arial"/>
              </a:rPr>
              <a:t>1544</a:t>
            </a:r>
          </a:p>
          <a:p>
            <a:pPr defTabSz="503972">
              <a:defRPr sz="1200">
                <a:latin typeface="Arial"/>
                <a:ea typeface="Arial"/>
                <a:cs typeface="Arial"/>
                <a:sym typeface="Arial"/>
              </a:defRPr>
            </a:pPr>
            <a:r>
              <a:rPr sz="1323" kern="0">
                <a:solidFill>
                  <a:srgbClr val="000000"/>
                </a:solidFill>
                <a:ea typeface="Arial"/>
                <a:cs typeface="Arial"/>
                <a:sym typeface="Arial"/>
              </a:rPr>
              <a:t>1488</a:t>
            </a:r>
          </a:p>
        </p:txBody>
      </p:sp>
      <p:sp>
        <p:nvSpPr>
          <p:cNvPr id="715" name="896…"/>
          <p:cNvSpPr txBox="1"/>
          <p:nvPr/>
        </p:nvSpPr>
        <p:spPr>
          <a:xfrm>
            <a:off x="7684447" y="6443961"/>
            <a:ext cx="385508" cy="480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p>
            <a:pPr defTabSz="503972">
              <a:defRPr sz="1200">
                <a:latin typeface="Arial"/>
                <a:ea typeface="Arial"/>
                <a:cs typeface="Arial"/>
                <a:sym typeface="Arial"/>
              </a:defRPr>
            </a:pPr>
            <a:r>
              <a:rPr sz="1323" kern="0">
                <a:solidFill>
                  <a:srgbClr val="000000"/>
                </a:solidFill>
                <a:ea typeface="Arial"/>
                <a:cs typeface="Arial"/>
                <a:sym typeface="Arial"/>
              </a:rPr>
              <a:t>896</a:t>
            </a:r>
          </a:p>
          <a:p>
            <a:pPr defTabSz="503972">
              <a:defRPr sz="1200">
                <a:latin typeface="Arial"/>
                <a:ea typeface="Arial"/>
                <a:cs typeface="Arial"/>
                <a:sym typeface="Arial"/>
              </a:defRPr>
            </a:pPr>
            <a:r>
              <a:rPr sz="1323" kern="0">
                <a:solidFill>
                  <a:srgbClr val="000000"/>
                </a:solidFill>
                <a:ea typeface="Arial"/>
                <a:cs typeface="Arial"/>
                <a:sym typeface="Arial"/>
              </a:rPr>
              <a:t>853</a:t>
            </a:r>
          </a:p>
        </p:txBody>
      </p:sp>
      <p:sp>
        <p:nvSpPr>
          <p:cNvPr id="716" name="249…"/>
          <p:cNvSpPr txBox="1"/>
          <p:nvPr/>
        </p:nvSpPr>
        <p:spPr>
          <a:xfrm>
            <a:off x="8676656" y="6443961"/>
            <a:ext cx="385508" cy="480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p>
            <a:pPr defTabSz="503972">
              <a:defRPr sz="1200">
                <a:latin typeface="Arial"/>
                <a:ea typeface="Arial"/>
                <a:cs typeface="Arial"/>
                <a:sym typeface="Arial"/>
              </a:defRPr>
            </a:pPr>
            <a:r>
              <a:rPr sz="1323" kern="0">
                <a:solidFill>
                  <a:srgbClr val="000000"/>
                </a:solidFill>
                <a:ea typeface="Arial"/>
                <a:cs typeface="Arial"/>
                <a:sym typeface="Arial"/>
              </a:rPr>
              <a:t>249</a:t>
            </a:r>
          </a:p>
          <a:p>
            <a:pPr defTabSz="503972">
              <a:defRPr sz="1200">
                <a:latin typeface="Arial"/>
                <a:ea typeface="Arial"/>
                <a:cs typeface="Arial"/>
                <a:sym typeface="Arial"/>
              </a:defRPr>
            </a:pPr>
            <a:r>
              <a:rPr sz="1323" kern="0">
                <a:solidFill>
                  <a:srgbClr val="000000"/>
                </a:solidFill>
                <a:ea typeface="Arial"/>
                <a:cs typeface="Arial"/>
                <a:sym typeface="Arial"/>
              </a:rPr>
              <a:t>236</a:t>
            </a:r>
          </a:p>
        </p:txBody>
      </p:sp>
      <p:sp>
        <p:nvSpPr>
          <p:cNvPr id="717" name="LCZ696…"/>
          <p:cNvSpPr txBox="1"/>
          <p:nvPr/>
        </p:nvSpPr>
        <p:spPr>
          <a:xfrm>
            <a:off x="422259" y="6443961"/>
            <a:ext cx="765420" cy="480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p>
            <a:pPr defTabSz="503972">
              <a:defRPr sz="1200">
                <a:latin typeface="Arial"/>
                <a:ea typeface="Arial"/>
                <a:cs typeface="Arial"/>
                <a:sym typeface="Arial"/>
              </a:defRPr>
            </a:pPr>
            <a:r>
              <a:rPr sz="1323" kern="0">
                <a:solidFill>
                  <a:srgbClr val="000000"/>
                </a:solidFill>
                <a:ea typeface="Arial"/>
                <a:cs typeface="Arial"/>
                <a:sym typeface="Arial"/>
              </a:rPr>
              <a:t>LCZ696</a:t>
            </a:r>
          </a:p>
          <a:p>
            <a:pPr defTabSz="503972">
              <a:defRPr sz="1200">
                <a:latin typeface="Arial"/>
                <a:ea typeface="Arial"/>
                <a:cs typeface="Arial"/>
                <a:sym typeface="Arial"/>
              </a:defRPr>
            </a:pPr>
            <a:r>
              <a:rPr sz="1323" kern="0">
                <a:solidFill>
                  <a:srgbClr val="000000"/>
                </a:solidFill>
                <a:ea typeface="Arial"/>
                <a:cs typeface="Arial"/>
                <a:sym typeface="Arial"/>
              </a:rPr>
              <a:t>Enalapril</a:t>
            </a:r>
          </a:p>
        </p:txBody>
      </p:sp>
      <p:sp>
        <p:nvSpPr>
          <p:cNvPr id="718" name="Patients at Risk"/>
          <p:cNvSpPr txBox="1"/>
          <p:nvPr/>
        </p:nvSpPr>
        <p:spPr>
          <a:xfrm>
            <a:off x="422259" y="6137723"/>
            <a:ext cx="1279984" cy="2911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lvl1pPr defTabSz="457200">
              <a:defRPr sz="1200">
                <a:latin typeface="Arial"/>
                <a:ea typeface="Arial"/>
                <a:cs typeface="Arial"/>
                <a:sym typeface="Arial"/>
              </a:defRPr>
            </a:lvl1pPr>
          </a:lstStyle>
          <a:p>
            <a:pPr hangingPunct="0"/>
            <a:r>
              <a:rPr sz="1323" kern="0">
                <a:solidFill>
                  <a:srgbClr val="000000"/>
                </a:solidFill>
              </a:rPr>
              <a:t>Patients at Risk</a:t>
            </a:r>
          </a:p>
        </p:txBody>
      </p:sp>
      <p:sp>
        <p:nvSpPr>
          <p:cNvPr id="719" name="Linea"/>
          <p:cNvSpPr/>
          <p:nvPr/>
        </p:nvSpPr>
        <p:spPr>
          <a:xfrm>
            <a:off x="501005" y="6443959"/>
            <a:ext cx="1333445" cy="1753"/>
          </a:xfrm>
          <a:prstGeom prst="line">
            <a:avLst/>
          </a:prstGeom>
          <a:ln w="1905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720" name="1117"/>
          <p:cNvSpPr txBox="1"/>
          <p:nvPr/>
        </p:nvSpPr>
        <p:spPr>
          <a:xfrm>
            <a:off x="8918145" y="1509173"/>
            <a:ext cx="858394" cy="480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lvl1pPr defTabSz="457200">
              <a:defRPr sz="2400">
                <a:latin typeface="Arial"/>
                <a:ea typeface="Arial"/>
                <a:cs typeface="Arial"/>
                <a:sym typeface="Arial"/>
              </a:defRPr>
            </a:lvl1pPr>
          </a:lstStyle>
          <a:p>
            <a:pPr hangingPunct="0"/>
            <a:r>
              <a:rPr sz="2646" kern="0">
                <a:solidFill>
                  <a:srgbClr val="000000"/>
                </a:solidFill>
              </a:rPr>
              <a:t>1117</a:t>
            </a:r>
          </a:p>
        </p:txBody>
      </p:sp>
      <p:sp>
        <p:nvSpPr>
          <p:cNvPr id="721" name="Kaplan-Meier Estimate of…"/>
          <p:cNvSpPr txBox="1"/>
          <p:nvPr/>
        </p:nvSpPr>
        <p:spPr>
          <a:xfrm rot="16200000">
            <a:off x="-702843" y="3141549"/>
            <a:ext cx="3436854" cy="648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p>
            <a:pPr algn="ctr" defTabSz="503972">
              <a:lnSpc>
                <a:spcPts val="2205"/>
              </a:lnSpc>
              <a:defRPr b="1">
                <a:latin typeface="Arial"/>
                <a:ea typeface="Arial"/>
                <a:cs typeface="Arial"/>
                <a:sym typeface="Arial"/>
              </a:defRPr>
            </a:pPr>
            <a:r>
              <a:rPr b="1" kern="0">
                <a:solidFill>
                  <a:srgbClr val="000000"/>
                </a:solidFill>
                <a:ea typeface="Arial"/>
                <a:cs typeface="Arial"/>
                <a:sym typeface="Arial"/>
              </a:rPr>
              <a:t>Kaplan-Meier Estimate of</a:t>
            </a:r>
          </a:p>
          <a:p>
            <a:pPr algn="ctr" defTabSz="503972">
              <a:lnSpc>
                <a:spcPts val="2205"/>
              </a:lnSpc>
              <a:defRPr b="1">
                <a:latin typeface="Arial"/>
                <a:ea typeface="Arial"/>
                <a:cs typeface="Arial"/>
                <a:sym typeface="Arial"/>
              </a:defRPr>
            </a:pPr>
            <a:r>
              <a:rPr b="1" kern="0">
                <a:solidFill>
                  <a:srgbClr val="000000"/>
                </a:solidFill>
                <a:ea typeface="Arial"/>
                <a:cs typeface="Arial"/>
                <a:sym typeface="Arial"/>
              </a:rPr>
              <a:t>Cumulative Rates (%)</a:t>
            </a:r>
          </a:p>
        </p:txBody>
      </p:sp>
      <p:sp>
        <p:nvSpPr>
          <p:cNvPr id="722" name="914"/>
          <p:cNvSpPr txBox="1"/>
          <p:nvPr/>
        </p:nvSpPr>
        <p:spPr>
          <a:xfrm>
            <a:off x="8986391" y="2195143"/>
            <a:ext cx="669239" cy="480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lvl1pPr defTabSz="457200">
              <a:defRPr sz="2400">
                <a:latin typeface="Arial"/>
                <a:ea typeface="Arial"/>
                <a:cs typeface="Arial"/>
                <a:sym typeface="Arial"/>
              </a:defRPr>
            </a:lvl1pPr>
          </a:lstStyle>
          <a:p>
            <a:pPr hangingPunct="0"/>
            <a:r>
              <a:rPr sz="2646" kern="0">
                <a:solidFill>
                  <a:srgbClr val="000000"/>
                </a:solidFill>
              </a:rPr>
              <a:t>914</a:t>
            </a:r>
          </a:p>
        </p:txBody>
      </p:sp>
      <p:sp>
        <p:nvSpPr>
          <p:cNvPr id="723" name="LCZ696…"/>
          <p:cNvSpPr txBox="1"/>
          <p:nvPr/>
        </p:nvSpPr>
        <p:spPr>
          <a:xfrm>
            <a:off x="7377902" y="2895114"/>
            <a:ext cx="1530052" cy="9221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p>
            <a:pPr algn="ctr" defTabSz="503972">
              <a:defRPr sz="2800" b="1">
                <a:latin typeface="Arial"/>
                <a:ea typeface="Arial"/>
                <a:cs typeface="Arial"/>
                <a:sym typeface="Arial"/>
              </a:defRPr>
            </a:pPr>
            <a:r>
              <a:rPr sz="3086" b="1" kern="0">
                <a:solidFill>
                  <a:srgbClr val="000000"/>
                </a:solidFill>
                <a:ea typeface="Arial"/>
                <a:cs typeface="Arial"/>
                <a:sym typeface="Arial"/>
              </a:rPr>
              <a:t>LCZ696</a:t>
            </a:r>
          </a:p>
          <a:p>
            <a:pPr algn="ctr" defTabSz="503972">
              <a:defRPr sz="2400">
                <a:latin typeface="Arial"/>
                <a:ea typeface="Arial"/>
                <a:cs typeface="Arial"/>
                <a:sym typeface="Arial"/>
              </a:defRPr>
            </a:pPr>
            <a:r>
              <a:rPr sz="2646" kern="0">
                <a:solidFill>
                  <a:srgbClr val="000000"/>
                </a:solidFill>
                <a:ea typeface="Arial"/>
                <a:cs typeface="Arial"/>
                <a:sym typeface="Arial"/>
              </a:rPr>
              <a:t>(n=4187)</a:t>
            </a:r>
          </a:p>
        </p:txBody>
      </p:sp>
      <p:sp>
        <p:nvSpPr>
          <p:cNvPr id="724" name="HR = 0.80 (0.73-0.87)…"/>
          <p:cNvSpPr/>
          <p:nvPr/>
        </p:nvSpPr>
        <p:spPr>
          <a:xfrm>
            <a:off x="4767324" y="4216306"/>
            <a:ext cx="4219069" cy="1048574"/>
          </a:xfrm>
          <a:prstGeom prst="rect">
            <a:avLst/>
          </a:prstGeom>
          <a:solidFill>
            <a:srgbClr val="215968"/>
          </a:solidFill>
          <a:ln>
            <a:solidFill>
              <a:srgbClr val="FFFFFF"/>
            </a:solidFill>
          </a:ln>
          <a:effectLst>
            <a:outerShdw blurRad="76200" dist="38100" dir="2700000" rotWithShape="0">
              <a:srgbClr val="808080">
                <a:alpha val="42999"/>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p>
            <a:pPr algn="ctr" defTabSz="503972">
              <a:defRPr sz="2000" b="1">
                <a:solidFill>
                  <a:srgbClr val="FFFFFF"/>
                </a:solidFill>
                <a:latin typeface="Arial"/>
                <a:ea typeface="Arial"/>
                <a:cs typeface="Arial"/>
                <a:sym typeface="Arial"/>
              </a:defRPr>
            </a:pPr>
            <a:r>
              <a:rPr sz="2205" b="1" kern="0">
                <a:solidFill>
                  <a:srgbClr val="FFFFFF"/>
                </a:solidFill>
                <a:ea typeface="Arial"/>
                <a:cs typeface="Arial"/>
                <a:sym typeface="Arial"/>
              </a:rPr>
              <a:t>HR = 0.80 (0.73-0.87)</a:t>
            </a:r>
          </a:p>
          <a:p>
            <a:pPr algn="ctr" defTabSz="503972">
              <a:defRPr sz="2000" b="1">
                <a:solidFill>
                  <a:srgbClr val="FFFFFF"/>
                </a:solidFill>
                <a:latin typeface="Arial"/>
                <a:ea typeface="Arial"/>
                <a:cs typeface="Arial"/>
                <a:sym typeface="Arial"/>
              </a:defRPr>
            </a:pPr>
            <a:r>
              <a:rPr sz="2205" b="1" kern="0">
                <a:solidFill>
                  <a:srgbClr val="FFFFFF"/>
                </a:solidFill>
                <a:ea typeface="Arial"/>
                <a:cs typeface="Arial"/>
                <a:sym typeface="Arial"/>
              </a:rPr>
              <a:t>P = 0.0000002</a:t>
            </a:r>
          </a:p>
          <a:p>
            <a:pPr algn="ctr" defTabSz="503972">
              <a:defRPr sz="2000" b="1">
                <a:solidFill>
                  <a:srgbClr val="FFFFFF"/>
                </a:solidFill>
                <a:latin typeface="Arial"/>
                <a:ea typeface="Arial"/>
                <a:cs typeface="Arial"/>
                <a:sym typeface="Arial"/>
              </a:defRPr>
            </a:pPr>
            <a:r>
              <a:rPr sz="2205" b="1" kern="0">
                <a:solidFill>
                  <a:srgbClr val="FFFFFF"/>
                </a:solidFill>
                <a:ea typeface="Arial"/>
                <a:cs typeface="Arial"/>
                <a:sym typeface="Arial"/>
              </a:rPr>
              <a:t>Number needed to treat = 21</a:t>
            </a:r>
          </a:p>
        </p:txBody>
      </p:sp>
      <p:pic>
        <p:nvPicPr>
          <p:cNvPr id="725" name="image15.png" descr="image15.png"/>
          <p:cNvPicPr>
            <a:picLocks noChangeAspect="1"/>
          </p:cNvPicPr>
          <p:nvPr/>
        </p:nvPicPr>
        <p:blipFill>
          <a:blip r:embed="rId2"/>
          <a:stretch>
            <a:fillRect/>
          </a:stretch>
        </p:blipFill>
        <p:spPr>
          <a:xfrm>
            <a:off x="1888696" y="2338638"/>
            <a:ext cx="7162444" cy="3379106"/>
          </a:xfrm>
          <a:prstGeom prst="rect">
            <a:avLst/>
          </a:prstGeom>
          <a:ln w="12700">
            <a:miter lim="400000"/>
          </a:ln>
        </p:spPr>
      </p:pic>
      <p:sp>
        <p:nvSpPr>
          <p:cNvPr id="727" name="PARADIGM-HF: Cardiovascular Death or Heart Failure Hospitalization (Primary Endpoint)"/>
          <p:cNvSpPr txBox="1"/>
          <p:nvPr/>
        </p:nvSpPr>
        <p:spPr>
          <a:xfrm>
            <a:off x="-8223" y="655557"/>
            <a:ext cx="10088319" cy="942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lvl1pPr algn="ctr" defTabSz="457200">
              <a:lnSpc>
                <a:spcPts val="3400"/>
              </a:lnSpc>
              <a:defRPr sz="3400">
                <a:solidFill>
                  <a:srgbClr val="FFFFFF"/>
                </a:solidFill>
                <a:latin typeface="Times New Roman"/>
                <a:ea typeface="Times New Roman"/>
                <a:cs typeface="Times New Roman"/>
                <a:sym typeface="Times New Roman"/>
              </a:defRPr>
            </a:lvl1pPr>
          </a:lstStyle>
          <a:p>
            <a:pPr hangingPunct="0"/>
            <a:r>
              <a:rPr sz="2646" b="1" spc="-220" dirty="0">
                <a:solidFill>
                  <a:srgbClr val="C00000"/>
                </a:solidFill>
                <a:latin typeface="Arial" panose="020B0604020202020204" pitchFamily="34" charset="0"/>
                <a:ea typeface="+mj-ea"/>
                <a:cs typeface="Arial" panose="020B0604020202020204" pitchFamily="34" charset="0"/>
              </a:rPr>
              <a:t>PARADIGM-HF: </a:t>
            </a:r>
            <a:r>
              <a:rPr lang="it-IT" sz="2646" b="1" spc="-220" dirty="0">
                <a:solidFill>
                  <a:srgbClr val="C00000"/>
                </a:solidFill>
                <a:latin typeface="Arial" panose="020B0604020202020204" pitchFamily="34" charset="0"/>
                <a:ea typeface="+mj-ea"/>
                <a:cs typeface="Arial" panose="020B0604020202020204" pitchFamily="34" charset="0"/>
              </a:rPr>
              <a:t>Morte </a:t>
            </a:r>
            <a:r>
              <a:rPr sz="2646" b="1" spc="-220" dirty="0" err="1">
                <a:solidFill>
                  <a:srgbClr val="C00000"/>
                </a:solidFill>
                <a:latin typeface="Arial" panose="020B0604020202020204" pitchFamily="34" charset="0"/>
                <a:ea typeface="+mj-ea"/>
                <a:cs typeface="Arial" panose="020B0604020202020204" pitchFamily="34" charset="0"/>
              </a:rPr>
              <a:t>Cardiovasc</a:t>
            </a:r>
            <a:r>
              <a:rPr lang="it-IT" sz="2646" b="1" spc="-220" dirty="0">
                <a:solidFill>
                  <a:srgbClr val="C00000"/>
                </a:solidFill>
                <a:latin typeface="Arial" panose="020B0604020202020204" pitchFamily="34" charset="0"/>
                <a:ea typeface="+mj-ea"/>
                <a:cs typeface="Arial" panose="020B0604020202020204" pitchFamily="34" charset="0"/>
              </a:rPr>
              <a:t>o</a:t>
            </a:r>
            <a:r>
              <a:rPr sz="2646" b="1" spc="-220" dirty="0">
                <a:solidFill>
                  <a:srgbClr val="C00000"/>
                </a:solidFill>
                <a:latin typeface="Arial" panose="020B0604020202020204" pitchFamily="34" charset="0"/>
                <a:ea typeface="+mj-ea"/>
                <a:cs typeface="Arial" panose="020B0604020202020204" pitchFamily="34" charset="0"/>
              </a:rPr>
              <a:t>lar</a:t>
            </a:r>
            <a:r>
              <a:rPr lang="it-IT" sz="2646" b="1" spc="-220" dirty="0">
                <a:solidFill>
                  <a:srgbClr val="C00000"/>
                </a:solidFill>
                <a:latin typeface="Arial" panose="020B0604020202020204" pitchFamily="34" charset="0"/>
                <a:ea typeface="+mj-ea"/>
                <a:cs typeface="Arial" panose="020B0604020202020204" pitchFamily="34" charset="0"/>
              </a:rPr>
              <a:t>e o </a:t>
            </a:r>
            <a:r>
              <a:rPr lang="it-IT" sz="2646" b="1" spc="-220" dirty="0" err="1">
                <a:solidFill>
                  <a:srgbClr val="C00000"/>
                </a:solidFill>
                <a:latin typeface="Arial" panose="020B0604020202020204" pitchFamily="34" charset="0"/>
                <a:ea typeface="+mj-ea"/>
                <a:cs typeface="Arial" panose="020B0604020202020204" pitchFamily="34" charset="0"/>
              </a:rPr>
              <a:t>O</a:t>
            </a:r>
            <a:r>
              <a:rPr sz="2646" b="1" spc="-220" dirty="0" err="1">
                <a:solidFill>
                  <a:srgbClr val="C00000"/>
                </a:solidFill>
                <a:latin typeface="Arial" panose="020B0604020202020204" pitchFamily="34" charset="0"/>
                <a:ea typeface="+mj-ea"/>
                <a:cs typeface="Arial" panose="020B0604020202020204" pitchFamily="34" charset="0"/>
              </a:rPr>
              <a:t>sp</a:t>
            </a:r>
            <a:r>
              <a:rPr lang="it-IT" sz="2646" b="1" spc="-220" dirty="0" err="1">
                <a:solidFill>
                  <a:srgbClr val="C00000"/>
                </a:solidFill>
                <a:latin typeface="Arial" panose="020B0604020202020204" pitchFamily="34" charset="0"/>
                <a:ea typeface="+mj-ea"/>
                <a:cs typeface="Arial" panose="020B0604020202020204" pitchFamily="34" charset="0"/>
              </a:rPr>
              <a:t>edalizzazione</a:t>
            </a:r>
            <a:r>
              <a:rPr lang="it-IT" sz="2646" b="1" spc="-220" dirty="0">
                <a:solidFill>
                  <a:srgbClr val="C00000"/>
                </a:solidFill>
                <a:latin typeface="Arial" panose="020B0604020202020204" pitchFamily="34" charset="0"/>
                <a:ea typeface="+mj-ea"/>
                <a:cs typeface="Arial" panose="020B0604020202020204" pitchFamily="34" charset="0"/>
              </a:rPr>
              <a:t> per HF</a:t>
            </a:r>
            <a:r>
              <a:rPr sz="2646" b="1" spc="-220" dirty="0">
                <a:solidFill>
                  <a:srgbClr val="C00000"/>
                </a:solidFill>
                <a:latin typeface="Arial" panose="020B0604020202020204" pitchFamily="34" charset="0"/>
                <a:ea typeface="+mj-ea"/>
                <a:cs typeface="Arial" panose="020B0604020202020204" pitchFamily="34" charset="0"/>
              </a:rPr>
              <a:t> (Endpoint</a:t>
            </a:r>
            <a:r>
              <a:rPr lang="it-IT" sz="2646" b="1" spc="-220" dirty="0">
                <a:solidFill>
                  <a:srgbClr val="C00000"/>
                </a:solidFill>
                <a:latin typeface="Arial" panose="020B0604020202020204" pitchFamily="34" charset="0"/>
                <a:ea typeface="+mj-ea"/>
                <a:cs typeface="Arial" panose="020B0604020202020204" pitchFamily="34" charset="0"/>
              </a:rPr>
              <a:t> Primario</a:t>
            </a:r>
            <a:r>
              <a:rPr sz="2646" b="1" spc="-220" dirty="0">
                <a:solidFill>
                  <a:srgbClr val="C00000"/>
                </a:solidFill>
                <a:latin typeface="Arial" panose="020B0604020202020204" pitchFamily="34" charset="0"/>
                <a:ea typeface="+mj-ea"/>
                <a:cs typeface="Arial" panose="020B0604020202020204" pitchFamily="34" charset="0"/>
              </a:rPr>
              <a:t>)</a:t>
            </a:r>
          </a:p>
        </p:txBody>
      </p:sp>
      <p:sp>
        <p:nvSpPr>
          <p:cNvPr id="728" name="McMurray et al. N Engl Med 2014;371:993–1004."/>
          <p:cNvSpPr txBox="1"/>
          <p:nvPr/>
        </p:nvSpPr>
        <p:spPr>
          <a:xfrm>
            <a:off x="455781" y="6928408"/>
            <a:ext cx="9169063" cy="1419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p>
            <a:pPr>
              <a:spcBef>
                <a:spcPts val="220"/>
              </a:spcBef>
              <a:defRPr sz="900" i="1">
                <a:solidFill>
                  <a:srgbClr val="7F7F7F"/>
                </a:solidFill>
                <a:latin typeface="Arial"/>
                <a:ea typeface="Arial"/>
                <a:cs typeface="Arial"/>
                <a:sym typeface="Arial"/>
              </a:defRPr>
            </a:pPr>
            <a:r>
              <a:rPr sz="992" i="1" kern="0">
                <a:solidFill>
                  <a:srgbClr val="7F7F7F"/>
                </a:solidFill>
                <a:ea typeface="Arial"/>
                <a:cs typeface="Arial"/>
                <a:sym typeface="Arial"/>
              </a:rPr>
              <a:t>McMurray et al. N Engl Med 2014;371:993–1004.</a:t>
            </a:r>
          </a:p>
        </p:txBody>
      </p:sp>
    </p:spTree>
    <p:extLst>
      <p:ext uri="{BB962C8B-B14F-4D97-AF65-F5344CB8AC3E}">
        <p14:creationId xmlns:p14="http://schemas.microsoft.com/office/powerpoint/2010/main" val="2451906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 name="Enalapril…"/>
          <p:cNvSpPr txBox="1"/>
          <p:nvPr/>
        </p:nvSpPr>
        <p:spPr>
          <a:xfrm>
            <a:off x="6329560" y="1604296"/>
            <a:ext cx="1775311" cy="9221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p>
            <a:pPr algn="ctr" defTabSz="503972">
              <a:defRPr sz="2800" b="1">
                <a:latin typeface="Arial"/>
                <a:ea typeface="Arial"/>
                <a:cs typeface="Arial"/>
                <a:sym typeface="Arial"/>
              </a:defRPr>
            </a:pPr>
            <a:r>
              <a:rPr sz="3086" b="1" kern="0">
                <a:solidFill>
                  <a:srgbClr val="000000"/>
                </a:solidFill>
                <a:ea typeface="Arial"/>
                <a:cs typeface="Arial"/>
                <a:sym typeface="Arial"/>
              </a:rPr>
              <a:t>Enalapril</a:t>
            </a:r>
          </a:p>
          <a:p>
            <a:pPr algn="ctr" defTabSz="503972">
              <a:defRPr sz="2400">
                <a:latin typeface="Arial"/>
                <a:ea typeface="Arial"/>
                <a:cs typeface="Arial"/>
                <a:sym typeface="Arial"/>
              </a:defRPr>
            </a:pPr>
            <a:r>
              <a:rPr sz="2646" kern="0">
                <a:solidFill>
                  <a:srgbClr val="000000"/>
                </a:solidFill>
                <a:ea typeface="Arial"/>
                <a:cs typeface="Arial"/>
                <a:sym typeface="Arial"/>
              </a:rPr>
              <a:t>(n=4212)</a:t>
            </a:r>
          </a:p>
        </p:txBody>
      </p:sp>
      <p:sp>
        <p:nvSpPr>
          <p:cNvPr id="849" name="LCZ696…"/>
          <p:cNvSpPr txBox="1"/>
          <p:nvPr/>
        </p:nvSpPr>
        <p:spPr>
          <a:xfrm>
            <a:off x="7095288" y="3786454"/>
            <a:ext cx="1530052" cy="9221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p>
            <a:pPr algn="ctr" defTabSz="503972">
              <a:defRPr sz="2800" b="1">
                <a:latin typeface="Arial"/>
                <a:ea typeface="Arial"/>
                <a:cs typeface="Arial"/>
                <a:sym typeface="Arial"/>
              </a:defRPr>
            </a:pPr>
            <a:r>
              <a:rPr sz="3086" b="1" kern="0">
                <a:solidFill>
                  <a:srgbClr val="000000"/>
                </a:solidFill>
                <a:ea typeface="Arial"/>
                <a:cs typeface="Arial"/>
                <a:sym typeface="Arial"/>
              </a:rPr>
              <a:t>LCZ696</a:t>
            </a:r>
          </a:p>
          <a:p>
            <a:pPr algn="ctr" defTabSz="503972">
              <a:defRPr sz="2400">
                <a:latin typeface="Arial"/>
                <a:ea typeface="Arial"/>
                <a:cs typeface="Arial"/>
                <a:sym typeface="Arial"/>
              </a:defRPr>
            </a:pPr>
            <a:r>
              <a:rPr sz="2646" kern="0">
                <a:solidFill>
                  <a:srgbClr val="000000"/>
                </a:solidFill>
                <a:ea typeface="Arial"/>
                <a:cs typeface="Arial"/>
                <a:sym typeface="Arial"/>
              </a:rPr>
              <a:t>(n=4187)</a:t>
            </a:r>
          </a:p>
        </p:txBody>
      </p:sp>
      <p:sp>
        <p:nvSpPr>
          <p:cNvPr id="850" name="HR = 0.80 (0.71-0.89)…"/>
          <p:cNvSpPr/>
          <p:nvPr/>
        </p:nvSpPr>
        <p:spPr>
          <a:xfrm>
            <a:off x="2189683" y="2059277"/>
            <a:ext cx="3874337" cy="1048574"/>
          </a:xfrm>
          <a:prstGeom prst="rect">
            <a:avLst/>
          </a:prstGeom>
          <a:solidFill>
            <a:srgbClr val="215968"/>
          </a:solidFill>
          <a:ln>
            <a:solidFill>
              <a:srgbClr val="FFFFFF"/>
            </a:solidFill>
          </a:ln>
          <a:effectLst>
            <a:outerShdw blurRad="76200" dist="38100" dir="2700000" rotWithShape="0">
              <a:srgbClr val="808080">
                <a:alpha val="42999"/>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p>
            <a:pPr algn="ctr" defTabSz="503972">
              <a:defRPr sz="2000" b="1">
                <a:solidFill>
                  <a:srgbClr val="FFFFFF"/>
                </a:solidFill>
                <a:latin typeface="Arial"/>
                <a:ea typeface="Arial"/>
                <a:cs typeface="Arial"/>
                <a:sym typeface="Arial"/>
              </a:defRPr>
            </a:pPr>
            <a:r>
              <a:rPr sz="2205" b="1" kern="0">
                <a:solidFill>
                  <a:srgbClr val="FFFFFF"/>
                </a:solidFill>
                <a:ea typeface="Arial"/>
                <a:cs typeface="Arial"/>
                <a:sym typeface="Arial"/>
              </a:rPr>
              <a:t>HR = 0.80 (0.71-0.89)</a:t>
            </a:r>
          </a:p>
          <a:p>
            <a:pPr algn="ctr" defTabSz="503972">
              <a:defRPr sz="2000" b="1">
                <a:solidFill>
                  <a:srgbClr val="FFFFFF"/>
                </a:solidFill>
                <a:latin typeface="Arial"/>
                <a:ea typeface="Arial"/>
                <a:cs typeface="Arial"/>
                <a:sym typeface="Arial"/>
              </a:defRPr>
            </a:pPr>
            <a:r>
              <a:rPr sz="2205" b="1" kern="0">
                <a:solidFill>
                  <a:srgbClr val="FFFFFF"/>
                </a:solidFill>
                <a:ea typeface="Arial"/>
                <a:cs typeface="Arial"/>
                <a:sym typeface="Arial"/>
              </a:rPr>
              <a:t>P = 0.00004</a:t>
            </a:r>
          </a:p>
          <a:p>
            <a:pPr algn="ctr" defTabSz="503972">
              <a:defRPr sz="2000" b="1">
                <a:solidFill>
                  <a:srgbClr val="FFFFFF"/>
                </a:solidFill>
                <a:latin typeface="Arial"/>
                <a:ea typeface="Arial"/>
                <a:cs typeface="Arial"/>
                <a:sym typeface="Arial"/>
              </a:defRPr>
            </a:pPr>
            <a:r>
              <a:rPr sz="2205" b="1" kern="0">
                <a:solidFill>
                  <a:srgbClr val="FFFFFF"/>
                </a:solidFill>
                <a:ea typeface="Arial"/>
                <a:cs typeface="Arial"/>
                <a:sym typeface="Arial"/>
              </a:rPr>
              <a:t>Number need to treat = 32</a:t>
            </a:r>
          </a:p>
        </p:txBody>
      </p:sp>
      <p:sp>
        <p:nvSpPr>
          <p:cNvPr id="851" name="Kaplan-Meier Estimate of…"/>
          <p:cNvSpPr txBox="1"/>
          <p:nvPr/>
        </p:nvSpPr>
        <p:spPr>
          <a:xfrm rot="16200000">
            <a:off x="-702843" y="3063431"/>
            <a:ext cx="3436854" cy="648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p>
            <a:pPr algn="ctr" defTabSz="503972">
              <a:lnSpc>
                <a:spcPts val="2205"/>
              </a:lnSpc>
              <a:defRPr b="1">
                <a:latin typeface="Arial"/>
                <a:ea typeface="Arial"/>
                <a:cs typeface="Arial"/>
                <a:sym typeface="Arial"/>
              </a:defRPr>
            </a:pPr>
            <a:r>
              <a:rPr b="1" kern="0">
                <a:solidFill>
                  <a:srgbClr val="000000"/>
                </a:solidFill>
                <a:ea typeface="Arial"/>
                <a:cs typeface="Arial"/>
                <a:sym typeface="Arial"/>
              </a:rPr>
              <a:t>Kaplan-Meier Estimate of</a:t>
            </a:r>
          </a:p>
          <a:p>
            <a:pPr algn="ctr" defTabSz="503972">
              <a:lnSpc>
                <a:spcPts val="2205"/>
              </a:lnSpc>
              <a:defRPr b="1">
                <a:latin typeface="Arial"/>
                <a:ea typeface="Arial"/>
                <a:cs typeface="Arial"/>
                <a:sym typeface="Arial"/>
              </a:defRPr>
            </a:pPr>
            <a:r>
              <a:rPr b="1" kern="0">
                <a:solidFill>
                  <a:srgbClr val="000000"/>
                </a:solidFill>
                <a:ea typeface="Arial"/>
                <a:cs typeface="Arial"/>
                <a:sym typeface="Arial"/>
              </a:rPr>
              <a:t>Cumulative Rates (%)</a:t>
            </a:r>
          </a:p>
        </p:txBody>
      </p:sp>
      <p:sp>
        <p:nvSpPr>
          <p:cNvPr id="852" name="Days After Randomization"/>
          <p:cNvSpPr txBox="1"/>
          <p:nvPr/>
        </p:nvSpPr>
        <p:spPr>
          <a:xfrm>
            <a:off x="2684914" y="5784868"/>
            <a:ext cx="5549012" cy="3594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lvl1pPr algn="ctr" defTabSz="457200">
              <a:defRPr b="1">
                <a:latin typeface="Arial"/>
                <a:ea typeface="Arial"/>
                <a:cs typeface="Arial"/>
                <a:sym typeface="Arial"/>
              </a:defRPr>
            </a:lvl1pPr>
          </a:lstStyle>
          <a:p>
            <a:pPr hangingPunct="0"/>
            <a:r>
              <a:rPr kern="0">
                <a:solidFill>
                  <a:srgbClr val="000000"/>
                </a:solidFill>
              </a:rPr>
              <a:t>Days After Randomization</a:t>
            </a:r>
          </a:p>
        </p:txBody>
      </p:sp>
      <p:sp>
        <p:nvSpPr>
          <p:cNvPr id="853" name="4187…"/>
          <p:cNvSpPr txBox="1"/>
          <p:nvPr/>
        </p:nvSpPr>
        <p:spPr>
          <a:xfrm>
            <a:off x="1666457" y="6407841"/>
            <a:ext cx="480085" cy="480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p>
            <a:pPr defTabSz="503972">
              <a:defRPr sz="1200">
                <a:latin typeface="Arial"/>
                <a:ea typeface="Arial"/>
                <a:cs typeface="Arial"/>
                <a:sym typeface="Arial"/>
              </a:defRPr>
            </a:pPr>
            <a:r>
              <a:rPr sz="1323" kern="0">
                <a:solidFill>
                  <a:srgbClr val="000000"/>
                </a:solidFill>
                <a:ea typeface="Arial"/>
                <a:cs typeface="Arial"/>
                <a:sym typeface="Arial"/>
              </a:rPr>
              <a:t>4187</a:t>
            </a:r>
          </a:p>
          <a:p>
            <a:pPr defTabSz="503972">
              <a:defRPr sz="1200">
                <a:latin typeface="Arial"/>
                <a:ea typeface="Arial"/>
                <a:cs typeface="Arial"/>
                <a:sym typeface="Arial"/>
              </a:defRPr>
            </a:pPr>
            <a:r>
              <a:rPr sz="1323" kern="0">
                <a:solidFill>
                  <a:srgbClr val="000000"/>
                </a:solidFill>
                <a:ea typeface="Arial"/>
                <a:cs typeface="Arial"/>
                <a:sym typeface="Arial"/>
              </a:rPr>
              <a:t>4212</a:t>
            </a:r>
          </a:p>
        </p:txBody>
      </p:sp>
      <p:sp>
        <p:nvSpPr>
          <p:cNvPr id="854" name="4056…"/>
          <p:cNvSpPr txBox="1"/>
          <p:nvPr/>
        </p:nvSpPr>
        <p:spPr>
          <a:xfrm>
            <a:off x="2658663" y="6407841"/>
            <a:ext cx="480085" cy="480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p>
            <a:pPr defTabSz="503972">
              <a:defRPr sz="1200">
                <a:latin typeface="Arial"/>
                <a:ea typeface="Arial"/>
                <a:cs typeface="Arial"/>
                <a:sym typeface="Arial"/>
              </a:defRPr>
            </a:pPr>
            <a:r>
              <a:rPr sz="1323" kern="0">
                <a:solidFill>
                  <a:srgbClr val="000000"/>
                </a:solidFill>
                <a:ea typeface="Arial"/>
                <a:cs typeface="Arial"/>
                <a:sym typeface="Arial"/>
              </a:rPr>
              <a:t>4056</a:t>
            </a:r>
          </a:p>
          <a:p>
            <a:pPr defTabSz="503972">
              <a:defRPr sz="1200">
                <a:latin typeface="Arial"/>
                <a:ea typeface="Arial"/>
                <a:cs typeface="Arial"/>
                <a:sym typeface="Arial"/>
              </a:defRPr>
            </a:pPr>
            <a:r>
              <a:rPr sz="1323" kern="0">
                <a:solidFill>
                  <a:srgbClr val="000000"/>
                </a:solidFill>
                <a:ea typeface="Arial"/>
                <a:cs typeface="Arial"/>
                <a:sym typeface="Arial"/>
              </a:rPr>
              <a:t>4051</a:t>
            </a:r>
          </a:p>
        </p:txBody>
      </p:sp>
      <p:sp>
        <p:nvSpPr>
          <p:cNvPr id="855" name="3891…"/>
          <p:cNvSpPr txBox="1"/>
          <p:nvPr/>
        </p:nvSpPr>
        <p:spPr>
          <a:xfrm>
            <a:off x="3649121" y="6407841"/>
            <a:ext cx="480085" cy="480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p>
            <a:pPr defTabSz="503972">
              <a:defRPr sz="1200">
                <a:latin typeface="Arial"/>
                <a:ea typeface="Arial"/>
                <a:cs typeface="Arial"/>
                <a:sym typeface="Arial"/>
              </a:defRPr>
            </a:pPr>
            <a:r>
              <a:rPr sz="1323" kern="0">
                <a:solidFill>
                  <a:srgbClr val="000000"/>
                </a:solidFill>
                <a:ea typeface="Arial"/>
                <a:cs typeface="Arial"/>
                <a:sym typeface="Arial"/>
              </a:rPr>
              <a:t>3891</a:t>
            </a:r>
          </a:p>
          <a:p>
            <a:pPr defTabSz="503972">
              <a:defRPr sz="1200">
                <a:latin typeface="Arial"/>
                <a:ea typeface="Arial"/>
                <a:cs typeface="Arial"/>
                <a:sym typeface="Arial"/>
              </a:defRPr>
            </a:pPr>
            <a:r>
              <a:rPr sz="1323" kern="0">
                <a:solidFill>
                  <a:srgbClr val="000000"/>
                </a:solidFill>
                <a:ea typeface="Arial"/>
                <a:cs typeface="Arial"/>
                <a:sym typeface="Arial"/>
              </a:rPr>
              <a:t>3860</a:t>
            </a:r>
          </a:p>
        </p:txBody>
      </p:sp>
      <p:sp>
        <p:nvSpPr>
          <p:cNvPr id="856" name="3282…"/>
          <p:cNvSpPr txBox="1"/>
          <p:nvPr/>
        </p:nvSpPr>
        <p:spPr>
          <a:xfrm>
            <a:off x="4639579" y="6407841"/>
            <a:ext cx="480085" cy="480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p>
            <a:pPr defTabSz="503972">
              <a:defRPr sz="1200">
                <a:latin typeface="Arial"/>
                <a:ea typeface="Arial"/>
                <a:cs typeface="Arial"/>
                <a:sym typeface="Arial"/>
              </a:defRPr>
            </a:pPr>
            <a:r>
              <a:rPr sz="1323" kern="0">
                <a:solidFill>
                  <a:srgbClr val="000000"/>
                </a:solidFill>
                <a:ea typeface="Arial"/>
                <a:cs typeface="Arial"/>
                <a:sym typeface="Arial"/>
              </a:rPr>
              <a:t>3282</a:t>
            </a:r>
          </a:p>
          <a:p>
            <a:pPr defTabSz="503972">
              <a:defRPr sz="1200">
                <a:latin typeface="Arial"/>
                <a:ea typeface="Arial"/>
                <a:cs typeface="Arial"/>
                <a:sym typeface="Arial"/>
              </a:defRPr>
            </a:pPr>
            <a:r>
              <a:rPr sz="1323" kern="0">
                <a:solidFill>
                  <a:srgbClr val="000000"/>
                </a:solidFill>
                <a:ea typeface="Arial"/>
                <a:cs typeface="Arial"/>
                <a:sym typeface="Arial"/>
              </a:rPr>
              <a:t>3231</a:t>
            </a:r>
          </a:p>
        </p:txBody>
      </p:sp>
      <p:sp>
        <p:nvSpPr>
          <p:cNvPr id="857" name="2478…"/>
          <p:cNvSpPr txBox="1"/>
          <p:nvPr/>
        </p:nvSpPr>
        <p:spPr>
          <a:xfrm>
            <a:off x="5637036" y="6407841"/>
            <a:ext cx="480085" cy="480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p>
            <a:pPr defTabSz="503972">
              <a:defRPr sz="1200">
                <a:latin typeface="Arial"/>
                <a:ea typeface="Arial"/>
                <a:cs typeface="Arial"/>
                <a:sym typeface="Arial"/>
              </a:defRPr>
            </a:pPr>
            <a:r>
              <a:rPr sz="1323" kern="0">
                <a:solidFill>
                  <a:srgbClr val="000000"/>
                </a:solidFill>
                <a:ea typeface="Arial"/>
                <a:cs typeface="Arial"/>
                <a:sym typeface="Arial"/>
              </a:rPr>
              <a:t>2478</a:t>
            </a:r>
          </a:p>
          <a:p>
            <a:pPr defTabSz="503972">
              <a:defRPr sz="1200">
                <a:latin typeface="Arial"/>
                <a:ea typeface="Arial"/>
                <a:cs typeface="Arial"/>
                <a:sym typeface="Arial"/>
              </a:defRPr>
            </a:pPr>
            <a:r>
              <a:rPr sz="1323" kern="0">
                <a:solidFill>
                  <a:srgbClr val="000000"/>
                </a:solidFill>
                <a:ea typeface="Arial"/>
                <a:cs typeface="Arial"/>
                <a:sym typeface="Arial"/>
              </a:rPr>
              <a:t>2410</a:t>
            </a:r>
          </a:p>
        </p:txBody>
      </p:sp>
      <p:sp>
        <p:nvSpPr>
          <p:cNvPr id="858" name="1716…"/>
          <p:cNvSpPr txBox="1"/>
          <p:nvPr/>
        </p:nvSpPr>
        <p:spPr>
          <a:xfrm>
            <a:off x="6636244" y="6407841"/>
            <a:ext cx="480085" cy="480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p>
            <a:pPr defTabSz="503972">
              <a:defRPr sz="1200">
                <a:latin typeface="Arial"/>
                <a:ea typeface="Arial"/>
                <a:cs typeface="Arial"/>
                <a:sym typeface="Arial"/>
              </a:defRPr>
            </a:pPr>
            <a:r>
              <a:rPr sz="1323" kern="0">
                <a:solidFill>
                  <a:srgbClr val="000000"/>
                </a:solidFill>
                <a:ea typeface="Arial"/>
                <a:cs typeface="Arial"/>
                <a:sym typeface="Arial"/>
              </a:rPr>
              <a:t>1716</a:t>
            </a:r>
          </a:p>
          <a:p>
            <a:pPr defTabSz="503972">
              <a:defRPr sz="1200">
                <a:latin typeface="Arial"/>
                <a:ea typeface="Arial"/>
                <a:cs typeface="Arial"/>
                <a:sym typeface="Arial"/>
              </a:defRPr>
            </a:pPr>
            <a:r>
              <a:rPr sz="1323" kern="0">
                <a:solidFill>
                  <a:srgbClr val="000000"/>
                </a:solidFill>
                <a:ea typeface="Arial"/>
                <a:cs typeface="Arial"/>
                <a:sym typeface="Arial"/>
              </a:rPr>
              <a:t>1726</a:t>
            </a:r>
          </a:p>
        </p:txBody>
      </p:sp>
      <p:sp>
        <p:nvSpPr>
          <p:cNvPr id="859" name="1005…"/>
          <p:cNvSpPr txBox="1"/>
          <p:nvPr/>
        </p:nvSpPr>
        <p:spPr>
          <a:xfrm>
            <a:off x="7692893" y="6407841"/>
            <a:ext cx="480085" cy="480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p>
            <a:pPr algn="ctr" defTabSz="503972">
              <a:defRPr sz="1200">
                <a:latin typeface="Arial"/>
                <a:ea typeface="Arial"/>
                <a:cs typeface="Arial"/>
                <a:sym typeface="Arial"/>
              </a:defRPr>
            </a:pPr>
            <a:r>
              <a:rPr sz="1323" kern="0">
                <a:solidFill>
                  <a:srgbClr val="000000"/>
                </a:solidFill>
                <a:ea typeface="Arial"/>
                <a:cs typeface="Arial"/>
                <a:sym typeface="Arial"/>
              </a:rPr>
              <a:t>1005</a:t>
            </a:r>
          </a:p>
          <a:p>
            <a:pPr algn="ctr" defTabSz="503972">
              <a:defRPr sz="1200">
                <a:latin typeface="Arial"/>
                <a:ea typeface="Arial"/>
                <a:cs typeface="Arial"/>
                <a:sym typeface="Arial"/>
              </a:defRPr>
            </a:pPr>
            <a:r>
              <a:rPr sz="1323" kern="0">
                <a:solidFill>
                  <a:srgbClr val="000000"/>
                </a:solidFill>
                <a:ea typeface="Arial"/>
                <a:cs typeface="Arial"/>
                <a:sym typeface="Arial"/>
              </a:rPr>
              <a:t>994</a:t>
            </a:r>
          </a:p>
        </p:txBody>
      </p:sp>
      <p:sp>
        <p:nvSpPr>
          <p:cNvPr id="860" name="280…"/>
          <p:cNvSpPr txBox="1"/>
          <p:nvPr/>
        </p:nvSpPr>
        <p:spPr>
          <a:xfrm>
            <a:off x="8676656" y="6407841"/>
            <a:ext cx="385508" cy="480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p>
            <a:pPr defTabSz="503972">
              <a:defRPr sz="1200">
                <a:latin typeface="Arial"/>
                <a:ea typeface="Arial"/>
                <a:cs typeface="Arial"/>
                <a:sym typeface="Arial"/>
              </a:defRPr>
            </a:pPr>
            <a:r>
              <a:rPr sz="1323" kern="0">
                <a:solidFill>
                  <a:srgbClr val="000000"/>
                </a:solidFill>
                <a:ea typeface="Arial"/>
                <a:cs typeface="Arial"/>
                <a:sym typeface="Arial"/>
              </a:rPr>
              <a:t>280</a:t>
            </a:r>
          </a:p>
          <a:p>
            <a:pPr defTabSz="503972">
              <a:defRPr sz="1200">
                <a:latin typeface="Arial"/>
                <a:ea typeface="Arial"/>
                <a:cs typeface="Arial"/>
                <a:sym typeface="Arial"/>
              </a:defRPr>
            </a:pPr>
            <a:r>
              <a:rPr sz="1323" kern="0">
                <a:solidFill>
                  <a:srgbClr val="000000"/>
                </a:solidFill>
                <a:ea typeface="Arial"/>
                <a:cs typeface="Arial"/>
                <a:sym typeface="Arial"/>
              </a:rPr>
              <a:t>279</a:t>
            </a:r>
          </a:p>
        </p:txBody>
      </p:sp>
      <p:sp>
        <p:nvSpPr>
          <p:cNvPr id="861" name="LCZ696…"/>
          <p:cNvSpPr txBox="1"/>
          <p:nvPr/>
        </p:nvSpPr>
        <p:spPr>
          <a:xfrm>
            <a:off x="422259" y="6407841"/>
            <a:ext cx="765420" cy="480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p>
            <a:pPr defTabSz="503972">
              <a:defRPr sz="1200">
                <a:latin typeface="Arial"/>
                <a:ea typeface="Arial"/>
                <a:cs typeface="Arial"/>
                <a:sym typeface="Arial"/>
              </a:defRPr>
            </a:pPr>
            <a:r>
              <a:rPr sz="1323" kern="0">
                <a:solidFill>
                  <a:srgbClr val="000000"/>
                </a:solidFill>
                <a:ea typeface="Arial"/>
                <a:cs typeface="Arial"/>
                <a:sym typeface="Arial"/>
              </a:rPr>
              <a:t>LCZ696</a:t>
            </a:r>
          </a:p>
          <a:p>
            <a:pPr defTabSz="503972">
              <a:defRPr sz="1200">
                <a:latin typeface="Arial"/>
                <a:ea typeface="Arial"/>
                <a:cs typeface="Arial"/>
                <a:sym typeface="Arial"/>
              </a:defRPr>
            </a:pPr>
            <a:r>
              <a:rPr sz="1323" kern="0">
                <a:solidFill>
                  <a:srgbClr val="000000"/>
                </a:solidFill>
                <a:ea typeface="Arial"/>
                <a:cs typeface="Arial"/>
                <a:sym typeface="Arial"/>
              </a:rPr>
              <a:t>Enalapril</a:t>
            </a:r>
          </a:p>
        </p:txBody>
      </p:sp>
      <p:sp>
        <p:nvSpPr>
          <p:cNvPr id="862" name="Patients at Risk"/>
          <p:cNvSpPr txBox="1"/>
          <p:nvPr/>
        </p:nvSpPr>
        <p:spPr>
          <a:xfrm>
            <a:off x="422259" y="6101604"/>
            <a:ext cx="1279984" cy="2911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lvl1pPr defTabSz="457200">
              <a:defRPr sz="1200">
                <a:latin typeface="Arial"/>
                <a:ea typeface="Arial"/>
                <a:cs typeface="Arial"/>
                <a:sym typeface="Arial"/>
              </a:defRPr>
            </a:lvl1pPr>
          </a:lstStyle>
          <a:p>
            <a:pPr hangingPunct="0"/>
            <a:r>
              <a:rPr sz="1323" kern="0">
                <a:solidFill>
                  <a:srgbClr val="000000"/>
                </a:solidFill>
              </a:rPr>
              <a:t>Patients at Risk</a:t>
            </a:r>
          </a:p>
        </p:txBody>
      </p:sp>
      <p:sp>
        <p:nvSpPr>
          <p:cNvPr id="863" name="Linea"/>
          <p:cNvSpPr/>
          <p:nvPr/>
        </p:nvSpPr>
        <p:spPr>
          <a:xfrm>
            <a:off x="501005" y="6407839"/>
            <a:ext cx="1333445" cy="1753"/>
          </a:xfrm>
          <a:prstGeom prst="line">
            <a:avLst/>
          </a:prstGeom>
          <a:ln w="1905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864" name="Linea"/>
          <p:cNvSpPr/>
          <p:nvPr/>
        </p:nvSpPr>
        <p:spPr>
          <a:xfrm flipH="1">
            <a:off x="1955194" y="1301559"/>
            <a:ext cx="1752" cy="4093077"/>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865" name="360"/>
          <p:cNvSpPr txBox="1"/>
          <p:nvPr/>
        </p:nvSpPr>
        <p:spPr>
          <a:xfrm>
            <a:off x="3603624" y="5387635"/>
            <a:ext cx="675473"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360</a:t>
            </a:r>
          </a:p>
        </p:txBody>
      </p:sp>
      <p:sp>
        <p:nvSpPr>
          <p:cNvPr id="866" name="720"/>
          <p:cNvSpPr txBox="1"/>
          <p:nvPr/>
        </p:nvSpPr>
        <p:spPr>
          <a:xfrm>
            <a:off x="5605538" y="5387635"/>
            <a:ext cx="675473"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720</a:t>
            </a:r>
          </a:p>
        </p:txBody>
      </p:sp>
      <p:sp>
        <p:nvSpPr>
          <p:cNvPr id="867" name="1080"/>
          <p:cNvSpPr txBox="1"/>
          <p:nvPr/>
        </p:nvSpPr>
        <p:spPr>
          <a:xfrm>
            <a:off x="7530453" y="5387635"/>
            <a:ext cx="832966"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1080</a:t>
            </a:r>
          </a:p>
        </p:txBody>
      </p:sp>
      <p:sp>
        <p:nvSpPr>
          <p:cNvPr id="868" name="0"/>
          <p:cNvSpPr txBox="1"/>
          <p:nvPr/>
        </p:nvSpPr>
        <p:spPr>
          <a:xfrm>
            <a:off x="1844949" y="5387635"/>
            <a:ext cx="360486"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0</a:t>
            </a:r>
          </a:p>
        </p:txBody>
      </p:sp>
      <p:sp>
        <p:nvSpPr>
          <p:cNvPr id="869" name="180"/>
          <p:cNvSpPr txBox="1"/>
          <p:nvPr/>
        </p:nvSpPr>
        <p:spPr>
          <a:xfrm>
            <a:off x="2611417" y="5387635"/>
            <a:ext cx="673723"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180</a:t>
            </a:r>
          </a:p>
        </p:txBody>
      </p:sp>
      <p:sp>
        <p:nvSpPr>
          <p:cNvPr id="870" name="540"/>
          <p:cNvSpPr txBox="1"/>
          <p:nvPr/>
        </p:nvSpPr>
        <p:spPr>
          <a:xfrm>
            <a:off x="4595832" y="5387635"/>
            <a:ext cx="675471"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540</a:t>
            </a:r>
          </a:p>
        </p:txBody>
      </p:sp>
      <p:sp>
        <p:nvSpPr>
          <p:cNvPr id="871" name="900"/>
          <p:cNvSpPr txBox="1"/>
          <p:nvPr/>
        </p:nvSpPr>
        <p:spPr>
          <a:xfrm>
            <a:off x="6608245" y="5387635"/>
            <a:ext cx="675471"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900</a:t>
            </a:r>
          </a:p>
        </p:txBody>
      </p:sp>
      <p:sp>
        <p:nvSpPr>
          <p:cNvPr id="872" name="1260"/>
          <p:cNvSpPr txBox="1"/>
          <p:nvPr/>
        </p:nvSpPr>
        <p:spPr>
          <a:xfrm>
            <a:off x="8517411" y="5387635"/>
            <a:ext cx="832966"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1260</a:t>
            </a:r>
          </a:p>
        </p:txBody>
      </p:sp>
      <p:sp>
        <p:nvSpPr>
          <p:cNvPr id="873" name="Linea"/>
          <p:cNvSpPr/>
          <p:nvPr/>
        </p:nvSpPr>
        <p:spPr>
          <a:xfrm>
            <a:off x="1955193" y="5356137"/>
            <a:ext cx="6978702" cy="7001"/>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874" name="Linea"/>
          <p:cNvSpPr/>
          <p:nvPr/>
        </p:nvSpPr>
        <p:spPr>
          <a:xfrm>
            <a:off x="1892196" y="3366472"/>
            <a:ext cx="132996" cy="3502"/>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875" name="Linea"/>
          <p:cNvSpPr/>
          <p:nvPr/>
        </p:nvSpPr>
        <p:spPr>
          <a:xfrm>
            <a:off x="1892197" y="4374429"/>
            <a:ext cx="132996" cy="5251"/>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876" name="Linea"/>
          <p:cNvSpPr/>
          <p:nvPr/>
        </p:nvSpPr>
        <p:spPr>
          <a:xfrm>
            <a:off x="1892197" y="2330516"/>
            <a:ext cx="132996" cy="5251"/>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877" name="Linea"/>
          <p:cNvSpPr/>
          <p:nvPr/>
        </p:nvSpPr>
        <p:spPr>
          <a:xfrm>
            <a:off x="1892197" y="1294562"/>
            <a:ext cx="132996" cy="5251"/>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878" name="Linea"/>
          <p:cNvSpPr/>
          <p:nvPr/>
        </p:nvSpPr>
        <p:spPr>
          <a:xfrm flipH="1">
            <a:off x="2947401" y="5263391"/>
            <a:ext cx="1753" cy="159245"/>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879" name="Linea"/>
          <p:cNvSpPr/>
          <p:nvPr/>
        </p:nvSpPr>
        <p:spPr>
          <a:xfrm flipH="1">
            <a:off x="3943108" y="5263391"/>
            <a:ext cx="1753" cy="159245"/>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880" name="Linea"/>
          <p:cNvSpPr/>
          <p:nvPr/>
        </p:nvSpPr>
        <p:spPr>
          <a:xfrm flipH="1">
            <a:off x="5943274" y="5263391"/>
            <a:ext cx="1752" cy="159245"/>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881" name="Linea"/>
          <p:cNvSpPr/>
          <p:nvPr/>
        </p:nvSpPr>
        <p:spPr>
          <a:xfrm flipH="1">
            <a:off x="6940731" y="5263391"/>
            <a:ext cx="1752" cy="159245"/>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882" name="Linea"/>
          <p:cNvSpPr/>
          <p:nvPr/>
        </p:nvSpPr>
        <p:spPr>
          <a:xfrm flipH="1">
            <a:off x="7939936" y="5263391"/>
            <a:ext cx="1752" cy="159245"/>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883" name="Linea"/>
          <p:cNvSpPr/>
          <p:nvPr/>
        </p:nvSpPr>
        <p:spPr>
          <a:xfrm flipH="1">
            <a:off x="8937393" y="5263391"/>
            <a:ext cx="1752" cy="159245"/>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884" name="0"/>
          <p:cNvSpPr txBox="1"/>
          <p:nvPr/>
        </p:nvSpPr>
        <p:spPr>
          <a:xfrm>
            <a:off x="1557962" y="5111147"/>
            <a:ext cx="360486"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0</a:t>
            </a:r>
          </a:p>
        </p:txBody>
      </p:sp>
      <p:sp>
        <p:nvSpPr>
          <p:cNvPr id="885" name="16"/>
          <p:cNvSpPr txBox="1"/>
          <p:nvPr/>
        </p:nvSpPr>
        <p:spPr>
          <a:xfrm>
            <a:off x="1400468" y="3133732"/>
            <a:ext cx="517978"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16</a:t>
            </a:r>
          </a:p>
        </p:txBody>
      </p:sp>
      <p:sp>
        <p:nvSpPr>
          <p:cNvPr id="886" name="32"/>
          <p:cNvSpPr txBox="1"/>
          <p:nvPr/>
        </p:nvSpPr>
        <p:spPr>
          <a:xfrm>
            <a:off x="1400468" y="1081071"/>
            <a:ext cx="517978"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32</a:t>
            </a:r>
          </a:p>
        </p:txBody>
      </p:sp>
      <p:sp>
        <p:nvSpPr>
          <p:cNvPr id="887" name="24"/>
          <p:cNvSpPr txBox="1"/>
          <p:nvPr/>
        </p:nvSpPr>
        <p:spPr>
          <a:xfrm>
            <a:off x="1400468" y="2096027"/>
            <a:ext cx="517978"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24</a:t>
            </a:r>
          </a:p>
        </p:txBody>
      </p:sp>
      <p:sp>
        <p:nvSpPr>
          <p:cNvPr id="888" name="8"/>
          <p:cNvSpPr txBox="1"/>
          <p:nvPr/>
        </p:nvSpPr>
        <p:spPr>
          <a:xfrm>
            <a:off x="1557962" y="4145188"/>
            <a:ext cx="360486"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8</a:t>
            </a:r>
          </a:p>
        </p:txBody>
      </p:sp>
      <p:sp>
        <p:nvSpPr>
          <p:cNvPr id="889" name="Linea"/>
          <p:cNvSpPr/>
          <p:nvPr/>
        </p:nvSpPr>
        <p:spPr>
          <a:xfrm flipH="1">
            <a:off x="4923067" y="5272140"/>
            <a:ext cx="1752" cy="157494"/>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grpSp>
        <p:nvGrpSpPr>
          <p:cNvPr id="894" name="Raggruppa"/>
          <p:cNvGrpSpPr/>
          <p:nvPr/>
        </p:nvGrpSpPr>
        <p:grpSpPr>
          <a:xfrm>
            <a:off x="1993693" y="2473314"/>
            <a:ext cx="6917454" cy="2860076"/>
            <a:chOff x="0" y="-3"/>
            <a:chExt cx="6275388" cy="2594607"/>
          </a:xfrm>
        </p:grpSpPr>
        <p:sp>
          <p:nvSpPr>
            <p:cNvPr id="890" name="Linea"/>
            <p:cNvSpPr/>
            <p:nvPr/>
          </p:nvSpPr>
          <p:spPr>
            <a:xfrm>
              <a:off x="0" y="1837202"/>
              <a:ext cx="1640620" cy="757403"/>
            </a:xfrm>
            <a:custGeom>
              <a:avLst/>
              <a:gdLst/>
              <a:ahLst/>
              <a:cxnLst>
                <a:cxn ang="0">
                  <a:pos x="wd2" y="hd2"/>
                </a:cxn>
                <a:cxn ang="5400000">
                  <a:pos x="wd2" y="hd2"/>
                </a:cxn>
                <a:cxn ang="10800000">
                  <a:pos x="wd2" y="hd2"/>
                </a:cxn>
                <a:cxn ang="16200000">
                  <a:pos x="wd2" y="hd2"/>
                </a:cxn>
              </a:cxnLst>
              <a:rect l="0" t="0" r="r" b="b"/>
              <a:pathLst>
                <a:path w="21591" h="21600" extrusionOk="0">
                  <a:moveTo>
                    <a:pt x="0" y="21600"/>
                  </a:moveTo>
                  <a:lnTo>
                    <a:pt x="1010" y="20416"/>
                  </a:lnTo>
                  <a:cubicBezTo>
                    <a:pt x="1267" y="20121"/>
                    <a:pt x="1365" y="20121"/>
                    <a:pt x="1542" y="19825"/>
                  </a:cubicBezTo>
                  <a:cubicBezTo>
                    <a:pt x="1719" y="19529"/>
                    <a:pt x="1906" y="18838"/>
                    <a:pt x="2074" y="18641"/>
                  </a:cubicBezTo>
                  <a:cubicBezTo>
                    <a:pt x="2242" y="18444"/>
                    <a:pt x="2553" y="18641"/>
                    <a:pt x="2553" y="18641"/>
                  </a:cubicBezTo>
                  <a:cubicBezTo>
                    <a:pt x="2703" y="18641"/>
                    <a:pt x="2774" y="18740"/>
                    <a:pt x="2978" y="18641"/>
                  </a:cubicBezTo>
                  <a:cubicBezTo>
                    <a:pt x="3182" y="18542"/>
                    <a:pt x="3545" y="18247"/>
                    <a:pt x="3776" y="18049"/>
                  </a:cubicBezTo>
                  <a:cubicBezTo>
                    <a:pt x="4006" y="17852"/>
                    <a:pt x="4210" y="17655"/>
                    <a:pt x="4361" y="17458"/>
                  </a:cubicBezTo>
                  <a:cubicBezTo>
                    <a:pt x="4511" y="17260"/>
                    <a:pt x="4547" y="17014"/>
                    <a:pt x="4680" y="16866"/>
                  </a:cubicBezTo>
                  <a:cubicBezTo>
                    <a:pt x="4813" y="16718"/>
                    <a:pt x="4999" y="16619"/>
                    <a:pt x="5158" y="16570"/>
                  </a:cubicBezTo>
                  <a:cubicBezTo>
                    <a:pt x="5318" y="16521"/>
                    <a:pt x="5433" y="16619"/>
                    <a:pt x="5637" y="16570"/>
                  </a:cubicBezTo>
                  <a:cubicBezTo>
                    <a:pt x="5841" y="16521"/>
                    <a:pt x="6213" y="16570"/>
                    <a:pt x="6382" y="16274"/>
                  </a:cubicBezTo>
                  <a:cubicBezTo>
                    <a:pt x="6550" y="15978"/>
                    <a:pt x="6568" y="15041"/>
                    <a:pt x="6648" y="14795"/>
                  </a:cubicBezTo>
                  <a:cubicBezTo>
                    <a:pt x="6727" y="14548"/>
                    <a:pt x="6860" y="14795"/>
                    <a:pt x="6860" y="14795"/>
                  </a:cubicBezTo>
                  <a:cubicBezTo>
                    <a:pt x="7011" y="14795"/>
                    <a:pt x="7357" y="14893"/>
                    <a:pt x="7552" y="14795"/>
                  </a:cubicBezTo>
                  <a:cubicBezTo>
                    <a:pt x="7747" y="14696"/>
                    <a:pt x="7915" y="14400"/>
                    <a:pt x="8030" y="14203"/>
                  </a:cubicBezTo>
                  <a:cubicBezTo>
                    <a:pt x="8145" y="14005"/>
                    <a:pt x="8092" y="13710"/>
                    <a:pt x="8243" y="13611"/>
                  </a:cubicBezTo>
                  <a:cubicBezTo>
                    <a:pt x="8394" y="13512"/>
                    <a:pt x="8934" y="13611"/>
                    <a:pt x="8934" y="13611"/>
                  </a:cubicBezTo>
                  <a:cubicBezTo>
                    <a:pt x="9129" y="13611"/>
                    <a:pt x="9271" y="13710"/>
                    <a:pt x="9413" y="13611"/>
                  </a:cubicBezTo>
                  <a:cubicBezTo>
                    <a:pt x="9555" y="13512"/>
                    <a:pt x="9679" y="13118"/>
                    <a:pt x="9785" y="13019"/>
                  </a:cubicBezTo>
                  <a:cubicBezTo>
                    <a:pt x="9892" y="12921"/>
                    <a:pt x="9971" y="13068"/>
                    <a:pt x="10051" y="13019"/>
                  </a:cubicBezTo>
                  <a:cubicBezTo>
                    <a:pt x="10131" y="12970"/>
                    <a:pt x="10166" y="12773"/>
                    <a:pt x="10264" y="12723"/>
                  </a:cubicBezTo>
                  <a:cubicBezTo>
                    <a:pt x="10361" y="12674"/>
                    <a:pt x="10547" y="12921"/>
                    <a:pt x="10636" y="12723"/>
                  </a:cubicBezTo>
                  <a:cubicBezTo>
                    <a:pt x="10725" y="12526"/>
                    <a:pt x="10698" y="11786"/>
                    <a:pt x="10796" y="11540"/>
                  </a:cubicBezTo>
                  <a:cubicBezTo>
                    <a:pt x="10893" y="11293"/>
                    <a:pt x="11097" y="11293"/>
                    <a:pt x="11221" y="11244"/>
                  </a:cubicBezTo>
                  <a:cubicBezTo>
                    <a:pt x="11345" y="11195"/>
                    <a:pt x="11434" y="11293"/>
                    <a:pt x="11540" y="11244"/>
                  </a:cubicBezTo>
                  <a:cubicBezTo>
                    <a:pt x="11646" y="11195"/>
                    <a:pt x="11762" y="11096"/>
                    <a:pt x="11859" y="10948"/>
                  </a:cubicBezTo>
                  <a:cubicBezTo>
                    <a:pt x="11957" y="10800"/>
                    <a:pt x="12010" y="10455"/>
                    <a:pt x="12125" y="10356"/>
                  </a:cubicBezTo>
                  <a:cubicBezTo>
                    <a:pt x="12240" y="10258"/>
                    <a:pt x="12551" y="10356"/>
                    <a:pt x="12551" y="10356"/>
                  </a:cubicBezTo>
                  <a:cubicBezTo>
                    <a:pt x="12666" y="10356"/>
                    <a:pt x="12754" y="10405"/>
                    <a:pt x="12816" y="10356"/>
                  </a:cubicBezTo>
                  <a:cubicBezTo>
                    <a:pt x="12878" y="10307"/>
                    <a:pt x="12852" y="10159"/>
                    <a:pt x="12923" y="10060"/>
                  </a:cubicBezTo>
                  <a:cubicBezTo>
                    <a:pt x="12994" y="9962"/>
                    <a:pt x="13171" y="9962"/>
                    <a:pt x="13242" y="9764"/>
                  </a:cubicBezTo>
                  <a:cubicBezTo>
                    <a:pt x="13313" y="9567"/>
                    <a:pt x="13260" y="9025"/>
                    <a:pt x="13348" y="8877"/>
                  </a:cubicBezTo>
                  <a:cubicBezTo>
                    <a:pt x="13437" y="8729"/>
                    <a:pt x="13632" y="8926"/>
                    <a:pt x="13774" y="8877"/>
                  </a:cubicBezTo>
                  <a:cubicBezTo>
                    <a:pt x="13915" y="8827"/>
                    <a:pt x="14022" y="8729"/>
                    <a:pt x="14199" y="8581"/>
                  </a:cubicBezTo>
                  <a:cubicBezTo>
                    <a:pt x="14376" y="8433"/>
                    <a:pt x="14678" y="8236"/>
                    <a:pt x="14837" y="7989"/>
                  </a:cubicBezTo>
                  <a:cubicBezTo>
                    <a:pt x="14997" y="7742"/>
                    <a:pt x="15068" y="7299"/>
                    <a:pt x="15156" y="7101"/>
                  </a:cubicBezTo>
                  <a:cubicBezTo>
                    <a:pt x="15245" y="6904"/>
                    <a:pt x="15289" y="6904"/>
                    <a:pt x="15369" y="6805"/>
                  </a:cubicBezTo>
                  <a:cubicBezTo>
                    <a:pt x="15449" y="6707"/>
                    <a:pt x="15511" y="6559"/>
                    <a:pt x="15635" y="6510"/>
                  </a:cubicBezTo>
                  <a:cubicBezTo>
                    <a:pt x="15759" y="6460"/>
                    <a:pt x="15998" y="6559"/>
                    <a:pt x="16114" y="6510"/>
                  </a:cubicBezTo>
                  <a:cubicBezTo>
                    <a:pt x="16229" y="6460"/>
                    <a:pt x="16229" y="6263"/>
                    <a:pt x="16326" y="6214"/>
                  </a:cubicBezTo>
                  <a:cubicBezTo>
                    <a:pt x="16424" y="6164"/>
                    <a:pt x="16601" y="6411"/>
                    <a:pt x="16699" y="6214"/>
                  </a:cubicBezTo>
                  <a:cubicBezTo>
                    <a:pt x="16796" y="6016"/>
                    <a:pt x="16849" y="5277"/>
                    <a:pt x="16911" y="5030"/>
                  </a:cubicBezTo>
                  <a:cubicBezTo>
                    <a:pt x="16973" y="4784"/>
                    <a:pt x="17071" y="4734"/>
                    <a:pt x="17071" y="4734"/>
                  </a:cubicBezTo>
                  <a:cubicBezTo>
                    <a:pt x="17186" y="4537"/>
                    <a:pt x="17399" y="4093"/>
                    <a:pt x="17603" y="3847"/>
                  </a:cubicBezTo>
                  <a:cubicBezTo>
                    <a:pt x="17806" y="3600"/>
                    <a:pt x="18143" y="3452"/>
                    <a:pt x="18294" y="3255"/>
                  </a:cubicBezTo>
                  <a:cubicBezTo>
                    <a:pt x="18445" y="3058"/>
                    <a:pt x="18436" y="2762"/>
                    <a:pt x="18507" y="2663"/>
                  </a:cubicBezTo>
                  <a:cubicBezTo>
                    <a:pt x="18578" y="2564"/>
                    <a:pt x="18719" y="2663"/>
                    <a:pt x="18719" y="2663"/>
                  </a:cubicBezTo>
                  <a:cubicBezTo>
                    <a:pt x="18773" y="2663"/>
                    <a:pt x="18773" y="2712"/>
                    <a:pt x="18826" y="2663"/>
                  </a:cubicBezTo>
                  <a:cubicBezTo>
                    <a:pt x="18879" y="2614"/>
                    <a:pt x="18985" y="2416"/>
                    <a:pt x="19038" y="2367"/>
                  </a:cubicBezTo>
                  <a:cubicBezTo>
                    <a:pt x="19092" y="2318"/>
                    <a:pt x="19145" y="2367"/>
                    <a:pt x="19145" y="2367"/>
                  </a:cubicBezTo>
                  <a:lnTo>
                    <a:pt x="19411" y="2367"/>
                  </a:lnTo>
                  <a:cubicBezTo>
                    <a:pt x="19499" y="2367"/>
                    <a:pt x="19606" y="2515"/>
                    <a:pt x="19677" y="2367"/>
                  </a:cubicBezTo>
                  <a:cubicBezTo>
                    <a:pt x="19748" y="2219"/>
                    <a:pt x="19774" y="1627"/>
                    <a:pt x="19836" y="1479"/>
                  </a:cubicBezTo>
                  <a:cubicBezTo>
                    <a:pt x="19898" y="1332"/>
                    <a:pt x="20049" y="1479"/>
                    <a:pt x="20049" y="1479"/>
                  </a:cubicBezTo>
                  <a:lnTo>
                    <a:pt x="20793" y="1479"/>
                  </a:lnTo>
                  <a:cubicBezTo>
                    <a:pt x="20900" y="1479"/>
                    <a:pt x="20997" y="1578"/>
                    <a:pt x="21059" y="1479"/>
                  </a:cubicBezTo>
                  <a:cubicBezTo>
                    <a:pt x="21121" y="1381"/>
                    <a:pt x="21121" y="1036"/>
                    <a:pt x="21166" y="888"/>
                  </a:cubicBezTo>
                  <a:cubicBezTo>
                    <a:pt x="21210" y="740"/>
                    <a:pt x="21254" y="690"/>
                    <a:pt x="21325" y="592"/>
                  </a:cubicBezTo>
                  <a:cubicBezTo>
                    <a:pt x="21396" y="493"/>
                    <a:pt x="21582" y="345"/>
                    <a:pt x="21591" y="296"/>
                  </a:cubicBezTo>
                  <a:cubicBezTo>
                    <a:pt x="21600" y="247"/>
                    <a:pt x="21414" y="345"/>
                    <a:pt x="21378" y="296"/>
                  </a:cubicBezTo>
                  <a:cubicBezTo>
                    <a:pt x="21343" y="247"/>
                    <a:pt x="21378" y="0"/>
                    <a:pt x="21378" y="0"/>
                  </a:cubicBezTo>
                </a:path>
              </a:pathLst>
            </a:custGeom>
            <a:noFill/>
            <a:ln w="57150" cap="flat">
              <a:solidFill>
                <a:srgbClr val="FF0000"/>
              </a:solidFill>
              <a:prstDash val="solid"/>
              <a:round/>
            </a:ln>
            <a:effectLst>
              <a:outerShdw blurRad="38100" dist="20000" dir="5400000" rotWithShape="0">
                <a:srgbClr val="000000">
                  <a:alpha val="37998"/>
                </a:srgbClr>
              </a:outerShdw>
            </a:effectLst>
          </p:spPr>
          <p:txBody>
            <a:bodyPr wrap="square" lIns="50396" tIns="50396" rIns="50396" bIns="50396" numCol="1" anchor="ctr">
              <a:noAutofit/>
            </a:bodyPr>
            <a:lstStyle/>
            <a:p>
              <a:pPr defTabSz="503972"/>
              <a:endParaRPr kern="0">
                <a:solidFill>
                  <a:srgbClr val="000000"/>
                </a:solidFill>
                <a:sym typeface="Calibri"/>
              </a:endParaRPr>
            </a:p>
          </p:txBody>
        </p:sp>
        <p:sp>
          <p:nvSpPr>
            <p:cNvPr id="891" name="Linea"/>
            <p:cNvSpPr/>
            <p:nvPr/>
          </p:nvSpPr>
          <p:spPr>
            <a:xfrm>
              <a:off x="1636530" y="1159720"/>
              <a:ext cx="1608247" cy="677484"/>
            </a:xfrm>
            <a:custGeom>
              <a:avLst/>
              <a:gdLst/>
              <a:ahLst/>
              <a:cxnLst>
                <a:cxn ang="0">
                  <a:pos x="wd2" y="hd2"/>
                </a:cxn>
                <a:cxn ang="5400000">
                  <a:pos x="wd2" y="hd2"/>
                </a:cxn>
                <a:cxn ang="10800000">
                  <a:pos x="wd2" y="hd2"/>
                </a:cxn>
                <a:cxn ang="16200000">
                  <a:pos x="wd2" y="hd2"/>
                </a:cxn>
              </a:cxnLst>
              <a:rect l="0" t="0" r="r" b="b"/>
              <a:pathLst>
                <a:path w="21600" h="21478" extrusionOk="0">
                  <a:moveTo>
                    <a:pt x="0" y="21478"/>
                  </a:moveTo>
                  <a:lnTo>
                    <a:pt x="1628" y="19833"/>
                  </a:lnTo>
                  <a:cubicBezTo>
                    <a:pt x="2053" y="19340"/>
                    <a:pt x="2343" y="18737"/>
                    <a:pt x="2551" y="18518"/>
                  </a:cubicBezTo>
                  <a:cubicBezTo>
                    <a:pt x="2759" y="18298"/>
                    <a:pt x="2723" y="18627"/>
                    <a:pt x="2876" y="18518"/>
                  </a:cubicBezTo>
                  <a:cubicBezTo>
                    <a:pt x="3030" y="18408"/>
                    <a:pt x="3265" y="18134"/>
                    <a:pt x="3473" y="17860"/>
                  </a:cubicBezTo>
                  <a:cubicBezTo>
                    <a:pt x="3681" y="17586"/>
                    <a:pt x="3935" y="17202"/>
                    <a:pt x="4125" y="16873"/>
                  </a:cubicBezTo>
                  <a:cubicBezTo>
                    <a:pt x="4315" y="16544"/>
                    <a:pt x="4450" y="15941"/>
                    <a:pt x="4613" y="15886"/>
                  </a:cubicBezTo>
                  <a:cubicBezTo>
                    <a:pt x="4776" y="15831"/>
                    <a:pt x="4957" y="16599"/>
                    <a:pt x="5102" y="16544"/>
                  </a:cubicBezTo>
                  <a:cubicBezTo>
                    <a:pt x="5246" y="16489"/>
                    <a:pt x="5355" y="15777"/>
                    <a:pt x="5481" y="15557"/>
                  </a:cubicBezTo>
                  <a:cubicBezTo>
                    <a:pt x="5608" y="15338"/>
                    <a:pt x="5698" y="15502"/>
                    <a:pt x="5861" y="15228"/>
                  </a:cubicBezTo>
                  <a:cubicBezTo>
                    <a:pt x="6024" y="14954"/>
                    <a:pt x="6205" y="14241"/>
                    <a:pt x="6458" y="13913"/>
                  </a:cubicBezTo>
                  <a:cubicBezTo>
                    <a:pt x="6712" y="13584"/>
                    <a:pt x="7146" y="13309"/>
                    <a:pt x="7381" y="13255"/>
                  </a:cubicBezTo>
                  <a:cubicBezTo>
                    <a:pt x="7616" y="13200"/>
                    <a:pt x="7734" y="13803"/>
                    <a:pt x="7869" y="13584"/>
                  </a:cubicBezTo>
                  <a:cubicBezTo>
                    <a:pt x="8005" y="13364"/>
                    <a:pt x="8023" y="12103"/>
                    <a:pt x="8195" y="11939"/>
                  </a:cubicBezTo>
                  <a:cubicBezTo>
                    <a:pt x="8367" y="11775"/>
                    <a:pt x="8702" y="12487"/>
                    <a:pt x="8901" y="12597"/>
                  </a:cubicBezTo>
                  <a:cubicBezTo>
                    <a:pt x="9100" y="12706"/>
                    <a:pt x="9389" y="12597"/>
                    <a:pt x="9389" y="12597"/>
                  </a:cubicBezTo>
                  <a:cubicBezTo>
                    <a:pt x="9561" y="12597"/>
                    <a:pt x="9769" y="12652"/>
                    <a:pt x="9932" y="12597"/>
                  </a:cubicBezTo>
                  <a:cubicBezTo>
                    <a:pt x="10094" y="12542"/>
                    <a:pt x="10140" y="12487"/>
                    <a:pt x="10366" y="12268"/>
                  </a:cubicBezTo>
                  <a:cubicBezTo>
                    <a:pt x="10592" y="12049"/>
                    <a:pt x="11053" y="11445"/>
                    <a:pt x="11288" y="11281"/>
                  </a:cubicBezTo>
                  <a:cubicBezTo>
                    <a:pt x="11524" y="11117"/>
                    <a:pt x="11650" y="11445"/>
                    <a:pt x="11777" y="11281"/>
                  </a:cubicBezTo>
                  <a:cubicBezTo>
                    <a:pt x="11904" y="11117"/>
                    <a:pt x="11904" y="10459"/>
                    <a:pt x="12048" y="10294"/>
                  </a:cubicBezTo>
                  <a:cubicBezTo>
                    <a:pt x="12193" y="10130"/>
                    <a:pt x="12401" y="10623"/>
                    <a:pt x="12645" y="10294"/>
                  </a:cubicBezTo>
                  <a:cubicBezTo>
                    <a:pt x="12889" y="9965"/>
                    <a:pt x="13296" y="8704"/>
                    <a:pt x="13514" y="8321"/>
                  </a:cubicBezTo>
                  <a:cubicBezTo>
                    <a:pt x="13731" y="7937"/>
                    <a:pt x="13794" y="8156"/>
                    <a:pt x="13948" y="7992"/>
                  </a:cubicBezTo>
                  <a:cubicBezTo>
                    <a:pt x="14102" y="7827"/>
                    <a:pt x="14291" y="7443"/>
                    <a:pt x="14436" y="7334"/>
                  </a:cubicBezTo>
                  <a:cubicBezTo>
                    <a:pt x="14581" y="7224"/>
                    <a:pt x="14680" y="7279"/>
                    <a:pt x="14816" y="7334"/>
                  </a:cubicBezTo>
                  <a:cubicBezTo>
                    <a:pt x="14952" y="7389"/>
                    <a:pt x="15087" y="7882"/>
                    <a:pt x="15250" y="7663"/>
                  </a:cubicBezTo>
                  <a:cubicBezTo>
                    <a:pt x="15413" y="7443"/>
                    <a:pt x="15522" y="6566"/>
                    <a:pt x="15793" y="6018"/>
                  </a:cubicBezTo>
                  <a:cubicBezTo>
                    <a:pt x="16064" y="5470"/>
                    <a:pt x="16661" y="4648"/>
                    <a:pt x="16878" y="4373"/>
                  </a:cubicBezTo>
                  <a:cubicBezTo>
                    <a:pt x="17095" y="4099"/>
                    <a:pt x="16996" y="4428"/>
                    <a:pt x="17095" y="4373"/>
                  </a:cubicBezTo>
                  <a:cubicBezTo>
                    <a:pt x="17195" y="4319"/>
                    <a:pt x="17313" y="4154"/>
                    <a:pt x="17475" y="4045"/>
                  </a:cubicBezTo>
                  <a:cubicBezTo>
                    <a:pt x="17638" y="3935"/>
                    <a:pt x="17882" y="3880"/>
                    <a:pt x="18072" y="3716"/>
                  </a:cubicBezTo>
                  <a:cubicBezTo>
                    <a:pt x="18262" y="3551"/>
                    <a:pt x="18434" y="3332"/>
                    <a:pt x="18615" y="3058"/>
                  </a:cubicBezTo>
                  <a:cubicBezTo>
                    <a:pt x="18796" y="2784"/>
                    <a:pt x="19004" y="2126"/>
                    <a:pt x="19158" y="2071"/>
                  </a:cubicBezTo>
                  <a:cubicBezTo>
                    <a:pt x="19312" y="2016"/>
                    <a:pt x="19420" y="2619"/>
                    <a:pt x="19538" y="2729"/>
                  </a:cubicBezTo>
                  <a:cubicBezTo>
                    <a:pt x="19655" y="2838"/>
                    <a:pt x="19737" y="3003"/>
                    <a:pt x="19863" y="2729"/>
                  </a:cubicBezTo>
                  <a:cubicBezTo>
                    <a:pt x="19990" y="2455"/>
                    <a:pt x="20144" y="1303"/>
                    <a:pt x="20297" y="1084"/>
                  </a:cubicBezTo>
                  <a:cubicBezTo>
                    <a:pt x="20451" y="865"/>
                    <a:pt x="20668" y="1577"/>
                    <a:pt x="20786" y="1413"/>
                  </a:cubicBezTo>
                  <a:cubicBezTo>
                    <a:pt x="20904" y="1249"/>
                    <a:pt x="20894" y="317"/>
                    <a:pt x="21003" y="97"/>
                  </a:cubicBezTo>
                  <a:cubicBezTo>
                    <a:pt x="21112" y="-122"/>
                    <a:pt x="21437" y="97"/>
                    <a:pt x="21437" y="97"/>
                  </a:cubicBezTo>
                  <a:lnTo>
                    <a:pt x="21600" y="97"/>
                  </a:lnTo>
                </a:path>
              </a:pathLst>
            </a:custGeom>
            <a:noFill/>
            <a:ln w="57150" cap="flat">
              <a:solidFill>
                <a:srgbClr val="FF0000"/>
              </a:solidFill>
              <a:prstDash val="solid"/>
              <a:round/>
            </a:ln>
            <a:effectLst>
              <a:outerShdw blurRad="38100" dist="20000" dir="5400000" rotWithShape="0">
                <a:srgbClr val="000000">
                  <a:alpha val="37998"/>
                </a:srgbClr>
              </a:outerShdw>
            </a:effectLst>
          </p:spPr>
          <p:txBody>
            <a:bodyPr wrap="square" lIns="50396" tIns="50396" rIns="50396" bIns="50396" numCol="1" anchor="ctr">
              <a:noAutofit/>
            </a:bodyPr>
            <a:lstStyle/>
            <a:p>
              <a:pPr defTabSz="503972"/>
              <a:endParaRPr kern="0">
                <a:solidFill>
                  <a:srgbClr val="000000"/>
                </a:solidFill>
                <a:sym typeface="Calibri"/>
              </a:endParaRPr>
            </a:p>
          </p:txBody>
        </p:sp>
        <p:sp>
          <p:nvSpPr>
            <p:cNvPr id="892" name="Linea"/>
            <p:cNvSpPr/>
            <p:nvPr/>
          </p:nvSpPr>
          <p:spPr>
            <a:xfrm>
              <a:off x="3260938" y="519535"/>
              <a:ext cx="1701186" cy="6432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04" y="21019"/>
                    <a:pt x="607" y="20439"/>
                    <a:pt x="821" y="20206"/>
                  </a:cubicBezTo>
                  <a:cubicBezTo>
                    <a:pt x="1035" y="19974"/>
                    <a:pt x="1129" y="20264"/>
                    <a:pt x="1283" y="20206"/>
                  </a:cubicBezTo>
                  <a:cubicBezTo>
                    <a:pt x="1437" y="20148"/>
                    <a:pt x="1539" y="20090"/>
                    <a:pt x="1744" y="19858"/>
                  </a:cubicBezTo>
                  <a:cubicBezTo>
                    <a:pt x="1950" y="19626"/>
                    <a:pt x="2309" y="19161"/>
                    <a:pt x="2514" y="18813"/>
                  </a:cubicBezTo>
                  <a:cubicBezTo>
                    <a:pt x="2719" y="18465"/>
                    <a:pt x="2822" y="18000"/>
                    <a:pt x="2976" y="17768"/>
                  </a:cubicBezTo>
                  <a:cubicBezTo>
                    <a:pt x="3130" y="17535"/>
                    <a:pt x="3309" y="17535"/>
                    <a:pt x="3438" y="17419"/>
                  </a:cubicBezTo>
                  <a:cubicBezTo>
                    <a:pt x="3566" y="17303"/>
                    <a:pt x="3745" y="17071"/>
                    <a:pt x="3745" y="17071"/>
                  </a:cubicBezTo>
                  <a:cubicBezTo>
                    <a:pt x="3899" y="16897"/>
                    <a:pt x="4181" y="16490"/>
                    <a:pt x="4361" y="16374"/>
                  </a:cubicBezTo>
                  <a:cubicBezTo>
                    <a:pt x="4541" y="16258"/>
                    <a:pt x="4823" y="16374"/>
                    <a:pt x="4823" y="16374"/>
                  </a:cubicBezTo>
                  <a:cubicBezTo>
                    <a:pt x="4985" y="16374"/>
                    <a:pt x="5131" y="16432"/>
                    <a:pt x="5336" y="16374"/>
                  </a:cubicBezTo>
                  <a:cubicBezTo>
                    <a:pt x="5541" y="16316"/>
                    <a:pt x="5883" y="16258"/>
                    <a:pt x="6054" y="16026"/>
                  </a:cubicBezTo>
                  <a:cubicBezTo>
                    <a:pt x="6225" y="15794"/>
                    <a:pt x="6182" y="15213"/>
                    <a:pt x="6362" y="14981"/>
                  </a:cubicBezTo>
                  <a:cubicBezTo>
                    <a:pt x="6542" y="14748"/>
                    <a:pt x="6961" y="14981"/>
                    <a:pt x="7132" y="14632"/>
                  </a:cubicBezTo>
                  <a:cubicBezTo>
                    <a:pt x="7303" y="14284"/>
                    <a:pt x="7243" y="13239"/>
                    <a:pt x="7388" y="12890"/>
                  </a:cubicBezTo>
                  <a:cubicBezTo>
                    <a:pt x="7533" y="12542"/>
                    <a:pt x="7816" y="12600"/>
                    <a:pt x="8004" y="12542"/>
                  </a:cubicBezTo>
                  <a:cubicBezTo>
                    <a:pt x="8192" y="12484"/>
                    <a:pt x="8346" y="12774"/>
                    <a:pt x="8517" y="12542"/>
                  </a:cubicBezTo>
                  <a:cubicBezTo>
                    <a:pt x="8688" y="12310"/>
                    <a:pt x="8825" y="11264"/>
                    <a:pt x="9030" y="11148"/>
                  </a:cubicBezTo>
                  <a:cubicBezTo>
                    <a:pt x="9235" y="11032"/>
                    <a:pt x="9534" y="11961"/>
                    <a:pt x="9748" y="11845"/>
                  </a:cubicBezTo>
                  <a:cubicBezTo>
                    <a:pt x="9962" y="11729"/>
                    <a:pt x="10082" y="10742"/>
                    <a:pt x="10313" y="10452"/>
                  </a:cubicBezTo>
                  <a:cubicBezTo>
                    <a:pt x="10543" y="10161"/>
                    <a:pt x="10937" y="10277"/>
                    <a:pt x="11133" y="10103"/>
                  </a:cubicBezTo>
                  <a:cubicBezTo>
                    <a:pt x="11330" y="9929"/>
                    <a:pt x="11322" y="9523"/>
                    <a:pt x="11493" y="9406"/>
                  </a:cubicBezTo>
                  <a:cubicBezTo>
                    <a:pt x="11664" y="9290"/>
                    <a:pt x="11971" y="9639"/>
                    <a:pt x="12160" y="9406"/>
                  </a:cubicBezTo>
                  <a:cubicBezTo>
                    <a:pt x="12348" y="9174"/>
                    <a:pt x="12416" y="8536"/>
                    <a:pt x="12621" y="8013"/>
                  </a:cubicBezTo>
                  <a:cubicBezTo>
                    <a:pt x="12827" y="7490"/>
                    <a:pt x="13134" y="6619"/>
                    <a:pt x="13391" y="6271"/>
                  </a:cubicBezTo>
                  <a:cubicBezTo>
                    <a:pt x="13648" y="5923"/>
                    <a:pt x="14007" y="6097"/>
                    <a:pt x="14161" y="5923"/>
                  </a:cubicBezTo>
                  <a:cubicBezTo>
                    <a:pt x="14314" y="5748"/>
                    <a:pt x="14212" y="5400"/>
                    <a:pt x="14314" y="5226"/>
                  </a:cubicBezTo>
                  <a:cubicBezTo>
                    <a:pt x="14417" y="5052"/>
                    <a:pt x="14588" y="4994"/>
                    <a:pt x="14776" y="4877"/>
                  </a:cubicBezTo>
                  <a:cubicBezTo>
                    <a:pt x="14964" y="4761"/>
                    <a:pt x="15229" y="4761"/>
                    <a:pt x="15443" y="4529"/>
                  </a:cubicBezTo>
                  <a:cubicBezTo>
                    <a:pt x="15657" y="4297"/>
                    <a:pt x="15828" y="3658"/>
                    <a:pt x="16059" y="3484"/>
                  </a:cubicBezTo>
                  <a:cubicBezTo>
                    <a:pt x="16290" y="3310"/>
                    <a:pt x="16632" y="3658"/>
                    <a:pt x="16829" y="3484"/>
                  </a:cubicBezTo>
                  <a:cubicBezTo>
                    <a:pt x="17025" y="3310"/>
                    <a:pt x="17025" y="2555"/>
                    <a:pt x="17239" y="2439"/>
                  </a:cubicBezTo>
                  <a:cubicBezTo>
                    <a:pt x="17453" y="2323"/>
                    <a:pt x="17880" y="2787"/>
                    <a:pt x="18111" y="2787"/>
                  </a:cubicBezTo>
                  <a:cubicBezTo>
                    <a:pt x="18342" y="2787"/>
                    <a:pt x="18479" y="2439"/>
                    <a:pt x="18624" y="2439"/>
                  </a:cubicBezTo>
                  <a:cubicBezTo>
                    <a:pt x="18770" y="2439"/>
                    <a:pt x="18795" y="2787"/>
                    <a:pt x="18983" y="2787"/>
                  </a:cubicBezTo>
                  <a:cubicBezTo>
                    <a:pt x="19172" y="2787"/>
                    <a:pt x="19625" y="2613"/>
                    <a:pt x="19753" y="2439"/>
                  </a:cubicBezTo>
                  <a:cubicBezTo>
                    <a:pt x="19881" y="2264"/>
                    <a:pt x="19710" y="1858"/>
                    <a:pt x="19753" y="1742"/>
                  </a:cubicBezTo>
                  <a:cubicBezTo>
                    <a:pt x="19796" y="1626"/>
                    <a:pt x="20010" y="1742"/>
                    <a:pt x="20010" y="1742"/>
                  </a:cubicBezTo>
                  <a:cubicBezTo>
                    <a:pt x="20121" y="1742"/>
                    <a:pt x="20317" y="1916"/>
                    <a:pt x="20420" y="1742"/>
                  </a:cubicBezTo>
                  <a:cubicBezTo>
                    <a:pt x="20523" y="1568"/>
                    <a:pt x="20565" y="987"/>
                    <a:pt x="20625" y="697"/>
                  </a:cubicBezTo>
                  <a:cubicBezTo>
                    <a:pt x="20685" y="406"/>
                    <a:pt x="20617" y="0"/>
                    <a:pt x="20779" y="0"/>
                  </a:cubicBezTo>
                  <a:cubicBezTo>
                    <a:pt x="20942" y="0"/>
                    <a:pt x="21600" y="697"/>
                    <a:pt x="21600" y="697"/>
                  </a:cubicBezTo>
                </a:path>
              </a:pathLst>
            </a:custGeom>
            <a:noFill/>
            <a:ln w="57150" cap="flat">
              <a:solidFill>
                <a:srgbClr val="FF0000"/>
              </a:solidFill>
              <a:prstDash val="solid"/>
              <a:round/>
            </a:ln>
            <a:effectLst>
              <a:outerShdw blurRad="38100" dist="20000" dir="5400000" rotWithShape="0">
                <a:srgbClr val="000000">
                  <a:alpha val="37998"/>
                </a:srgbClr>
              </a:outerShdw>
            </a:effectLst>
          </p:spPr>
          <p:txBody>
            <a:bodyPr wrap="square" lIns="50396" tIns="50396" rIns="50396" bIns="50396" numCol="1" anchor="ctr">
              <a:noAutofit/>
            </a:bodyPr>
            <a:lstStyle/>
            <a:p>
              <a:pPr defTabSz="503972"/>
              <a:endParaRPr kern="0">
                <a:solidFill>
                  <a:srgbClr val="000000"/>
                </a:solidFill>
                <a:sym typeface="Calibri"/>
              </a:endParaRPr>
            </a:p>
          </p:txBody>
        </p:sp>
        <p:sp>
          <p:nvSpPr>
            <p:cNvPr id="893" name="Linea"/>
            <p:cNvSpPr/>
            <p:nvPr/>
          </p:nvSpPr>
          <p:spPr>
            <a:xfrm>
              <a:off x="4958081" y="-4"/>
              <a:ext cx="1317308" cy="529916"/>
            </a:xfrm>
            <a:custGeom>
              <a:avLst/>
              <a:gdLst/>
              <a:ahLst/>
              <a:cxnLst>
                <a:cxn ang="0">
                  <a:pos x="wd2" y="hd2"/>
                </a:cxn>
                <a:cxn ang="5400000">
                  <a:pos x="wd2" y="hd2"/>
                </a:cxn>
                <a:cxn ang="10800000">
                  <a:pos x="wd2" y="hd2"/>
                </a:cxn>
                <a:cxn ang="16200000">
                  <a:pos x="wd2" y="hd2"/>
                </a:cxn>
              </a:cxnLst>
              <a:rect l="0" t="0" r="r" b="b"/>
              <a:pathLst>
                <a:path w="21600" h="21561" extrusionOk="0">
                  <a:moveTo>
                    <a:pt x="0" y="21561"/>
                  </a:moveTo>
                  <a:cubicBezTo>
                    <a:pt x="442" y="20787"/>
                    <a:pt x="883" y="20013"/>
                    <a:pt x="1391" y="19450"/>
                  </a:cubicBezTo>
                  <a:cubicBezTo>
                    <a:pt x="1899" y="18887"/>
                    <a:pt x="2739" y="18606"/>
                    <a:pt x="3048" y="18184"/>
                  </a:cubicBezTo>
                  <a:cubicBezTo>
                    <a:pt x="3357" y="17762"/>
                    <a:pt x="3158" y="17199"/>
                    <a:pt x="3247" y="16917"/>
                  </a:cubicBezTo>
                  <a:cubicBezTo>
                    <a:pt x="3335" y="16636"/>
                    <a:pt x="3434" y="16566"/>
                    <a:pt x="3578" y="16495"/>
                  </a:cubicBezTo>
                  <a:cubicBezTo>
                    <a:pt x="3721" y="16425"/>
                    <a:pt x="3942" y="16777"/>
                    <a:pt x="4108" y="16495"/>
                  </a:cubicBezTo>
                  <a:cubicBezTo>
                    <a:pt x="4274" y="16214"/>
                    <a:pt x="4428" y="15369"/>
                    <a:pt x="4572" y="14807"/>
                  </a:cubicBezTo>
                  <a:cubicBezTo>
                    <a:pt x="4715" y="14244"/>
                    <a:pt x="4760" y="13399"/>
                    <a:pt x="4969" y="13118"/>
                  </a:cubicBezTo>
                  <a:cubicBezTo>
                    <a:pt x="5179" y="12837"/>
                    <a:pt x="5831" y="13118"/>
                    <a:pt x="5831" y="13118"/>
                  </a:cubicBezTo>
                  <a:cubicBezTo>
                    <a:pt x="6173" y="13118"/>
                    <a:pt x="6736" y="13188"/>
                    <a:pt x="7023" y="13118"/>
                  </a:cubicBezTo>
                  <a:cubicBezTo>
                    <a:pt x="7310" y="13048"/>
                    <a:pt x="7310" y="12766"/>
                    <a:pt x="7553" y="12696"/>
                  </a:cubicBezTo>
                  <a:cubicBezTo>
                    <a:pt x="7796" y="12626"/>
                    <a:pt x="8271" y="12977"/>
                    <a:pt x="8481" y="12696"/>
                  </a:cubicBezTo>
                  <a:cubicBezTo>
                    <a:pt x="8691" y="12414"/>
                    <a:pt x="8735" y="11570"/>
                    <a:pt x="8812" y="11007"/>
                  </a:cubicBezTo>
                  <a:cubicBezTo>
                    <a:pt x="8890" y="10444"/>
                    <a:pt x="8746" y="9600"/>
                    <a:pt x="8945" y="9319"/>
                  </a:cubicBezTo>
                  <a:cubicBezTo>
                    <a:pt x="9144" y="9037"/>
                    <a:pt x="9762" y="9600"/>
                    <a:pt x="10005" y="9319"/>
                  </a:cubicBezTo>
                  <a:cubicBezTo>
                    <a:pt x="10248" y="9037"/>
                    <a:pt x="10038" y="7982"/>
                    <a:pt x="10402" y="7630"/>
                  </a:cubicBezTo>
                  <a:cubicBezTo>
                    <a:pt x="10767" y="7278"/>
                    <a:pt x="11882" y="7349"/>
                    <a:pt x="12191" y="7208"/>
                  </a:cubicBezTo>
                  <a:cubicBezTo>
                    <a:pt x="12501" y="7067"/>
                    <a:pt x="12103" y="6997"/>
                    <a:pt x="12258" y="6786"/>
                  </a:cubicBezTo>
                  <a:cubicBezTo>
                    <a:pt x="12412" y="6575"/>
                    <a:pt x="12865" y="6012"/>
                    <a:pt x="13119" y="5941"/>
                  </a:cubicBezTo>
                  <a:cubicBezTo>
                    <a:pt x="13373" y="5871"/>
                    <a:pt x="13638" y="6364"/>
                    <a:pt x="13782" y="6364"/>
                  </a:cubicBezTo>
                  <a:cubicBezTo>
                    <a:pt x="13925" y="6364"/>
                    <a:pt x="13760" y="6012"/>
                    <a:pt x="13980" y="5941"/>
                  </a:cubicBezTo>
                  <a:cubicBezTo>
                    <a:pt x="14201" y="5871"/>
                    <a:pt x="14908" y="6293"/>
                    <a:pt x="15107" y="5941"/>
                  </a:cubicBezTo>
                  <a:cubicBezTo>
                    <a:pt x="15306" y="5590"/>
                    <a:pt x="15052" y="4183"/>
                    <a:pt x="15173" y="3831"/>
                  </a:cubicBezTo>
                  <a:cubicBezTo>
                    <a:pt x="15294" y="3479"/>
                    <a:pt x="15725" y="4112"/>
                    <a:pt x="15836" y="3831"/>
                  </a:cubicBezTo>
                  <a:cubicBezTo>
                    <a:pt x="15946" y="3549"/>
                    <a:pt x="15692" y="2353"/>
                    <a:pt x="15836" y="2142"/>
                  </a:cubicBezTo>
                  <a:cubicBezTo>
                    <a:pt x="15979" y="1931"/>
                    <a:pt x="16531" y="2775"/>
                    <a:pt x="16697" y="2564"/>
                  </a:cubicBezTo>
                  <a:cubicBezTo>
                    <a:pt x="16863" y="2353"/>
                    <a:pt x="16609" y="1227"/>
                    <a:pt x="16829" y="876"/>
                  </a:cubicBezTo>
                  <a:cubicBezTo>
                    <a:pt x="17050" y="524"/>
                    <a:pt x="17823" y="594"/>
                    <a:pt x="18022" y="453"/>
                  </a:cubicBezTo>
                  <a:cubicBezTo>
                    <a:pt x="18221" y="313"/>
                    <a:pt x="17426" y="102"/>
                    <a:pt x="18022" y="31"/>
                  </a:cubicBezTo>
                  <a:cubicBezTo>
                    <a:pt x="18618" y="-39"/>
                    <a:pt x="21600" y="31"/>
                    <a:pt x="21600" y="31"/>
                  </a:cubicBezTo>
                </a:path>
              </a:pathLst>
            </a:custGeom>
            <a:noFill/>
            <a:ln w="57150" cap="flat">
              <a:solidFill>
                <a:srgbClr val="FF0000"/>
              </a:solidFill>
              <a:prstDash val="solid"/>
              <a:round/>
            </a:ln>
            <a:effectLst>
              <a:outerShdw blurRad="38100" dist="20000" dir="5400000" rotWithShape="0">
                <a:srgbClr val="000000">
                  <a:alpha val="37998"/>
                </a:srgbClr>
              </a:outerShdw>
            </a:effectLst>
          </p:spPr>
          <p:txBody>
            <a:bodyPr wrap="square" lIns="50396" tIns="50396" rIns="50396" bIns="50396" numCol="1" anchor="ctr">
              <a:noAutofit/>
            </a:bodyPr>
            <a:lstStyle/>
            <a:p>
              <a:pPr defTabSz="503972"/>
              <a:endParaRPr kern="0">
                <a:solidFill>
                  <a:srgbClr val="000000"/>
                </a:solidFill>
                <a:sym typeface="Calibri"/>
              </a:endParaRPr>
            </a:p>
          </p:txBody>
        </p:sp>
      </p:grpSp>
      <p:sp>
        <p:nvSpPr>
          <p:cNvPr id="895" name="Rettangolo"/>
          <p:cNvSpPr/>
          <p:nvPr/>
        </p:nvSpPr>
        <p:spPr>
          <a:xfrm>
            <a:off x="7364213" y="3369973"/>
            <a:ext cx="94496" cy="204743"/>
          </a:xfrm>
          <a:prstGeom prst="rect">
            <a:avLst/>
          </a:prstGeom>
          <a:solidFill>
            <a:srgbClr val="FFFFFF"/>
          </a:solidFill>
          <a:ln w="12700">
            <a:miter lim="400000"/>
          </a:ln>
        </p:spPr>
        <p:txBody>
          <a:bodyPr lIns="50396" tIns="50396" rIns="50396" bIns="50396" anchor="ctr"/>
          <a:lstStyle/>
          <a:p>
            <a:pPr algn="ctr" defTabSz="503972"/>
            <a:endParaRPr kern="0">
              <a:solidFill>
                <a:srgbClr val="000000"/>
              </a:solidFill>
              <a:sym typeface="Calibri"/>
            </a:endParaRPr>
          </a:p>
        </p:txBody>
      </p:sp>
      <p:sp>
        <p:nvSpPr>
          <p:cNvPr id="896" name="Linea"/>
          <p:cNvSpPr/>
          <p:nvPr/>
        </p:nvSpPr>
        <p:spPr>
          <a:xfrm>
            <a:off x="7350213" y="3415470"/>
            <a:ext cx="115496" cy="14568"/>
          </a:xfrm>
          <a:custGeom>
            <a:avLst/>
            <a:gdLst/>
            <a:ahLst/>
            <a:cxnLst>
              <a:cxn ang="0">
                <a:pos x="wd2" y="hd2"/>
              </a:cxn>
              <a:cxn ang="5400000">
                <a:pos x="wd2" y="hd2"/>
              </a:cxn>
              <a:cxn ang="10800000">
                <a:pos x="wd2" y="hd2"/>
              </a:cxn>
              <a:cxn ang="16200000">
                <a:pos x="wd2" y="hd2"/>
              </a:cxn>
            </a:cxnLst>
            <a:rect l="0" t="0" r="r" b="b"/>
            <a:pathLst>
              <a:path w="21600" h="19978" extrusionOk="0">
                <a:moveTo>
                  <a:pt x="0" y="14401"/>
                </a:moveTo>
                <a:cubicBezTo>
                  <a:pt x="6709" y="18000"/>
                  <a:pt x="13418" y="21600"/>
                  <a:pt x="17018" y="19201"/>
                </a:cubicBezTo>
                <a:cubicBezTo>
                  <a:pt x="20618" y="16801"/>
                  <a:pt x="21600" y="0"/>
                  <a:pt x="21600" y="0"/>
                </a:cubicBezTo>
              </a:path>
            </a:pathLst>
          </a:custGeom>
          <a:ln w="57150">
            <a:solidFill>
              <a:srgbClr val="4F81BD"/>
            </a:solidFill>
          </a:ln>
          <a:effectLst>
            <a:outerShdw blurRad="38100" dist="20000" dir="5400000" rotWithShape="0">
              <a:srgbClr val="000000">
                <a:alpha val="37998"/>
              </a:srgbClr>
            </a:outerShdw>
          </a:effectLst>
        </p:spPr>
        <p:txBody>
          <a:bodyPr lIns="50396" tIns="50396" rIns="50396" bIns="50396" anchor="ctr"/>
          <a:lstStyle/>
          <a:p>
            <a:pPr defTabSz="503972"/>
            <a:endParaRPr kern="0">
              <a:solidFill>
                <a:srgbClr val="000000"/>
              </a:solidFill>
              <a:sym typeface="Calibri"/>
            </a:endParaRPr>
          </a:p>
        </p:txBody>
      </p:sp>
      <p:sp>
        <p:nvSpPr>
          <p:cNvPr id="897" name="Rettangolo"/>
          <p:cNvSpPr/>
          <p:nvPr/>
        </p:nvSpPr>
        <p:spPr>
          <a:xfrm>
            <a:off x="4441838" y="4145189"/>
            <a:ext cx="52498" cy="134746"/>
          </a:xfrm>
          <a:prstGeom prst="rect">
            <a:avLst/>
          </a:prstGeom>
          <a:solidFill>
            <a:srgbClr val="FFFFFF"/>
          </a:solidFill>
          <a:ln>
            <a:solidFill>
              <a:srgbClr val="FFFFFF"/>
            </a:solidFill>
          </a:ln>
        </p:spPr>
        <p:txBody>
          <a:bodyPr lIns="50396" tIns="50396" rIns="50396" bIns="50396" anchor="ctr"/>
          <a:lstStyle/>
          <a:p>
            <a:pPr algn="ctr" defTabSz="503972"/>
            <a:endParaRPr kern="0">
              <a:solidFill>
                <a:srgbClr val="000000"/>
              </a:solidFill>
              <a:sym typeface="Calibri"/>
            </a:endParaRPr>
          </a:p>
        </p:txBody>
      </p:sp>
      <p:sp>
        <p:nvSpPr>
          <p:cNvPr id="898" name="Linea"/>
          <p:cNvSpPr/>
          <p:nvPr/>
        </p:nvSpPr>
        <p:spPr>
          <a:xfrm>
            <a:off x="4420839" y="4192157"/>
            <a:ext cx="101496" cy="31781"/>
          </a:xfrm>
          <a:custGeom>
            <a:avLst/>
            <a:gdLst/>
            <a:ahLst/>
            <a:cxnLst>
              <a:cxn ang="0">
                <a:pos x="wd2" y="hd2"/>
              </a:cxn>
              <a:cxn ang="5400000">
                <a:pos x="wd2" y="hd2"/>
              </a:cxn>
              <a:cxn ang="10800000">
                <a:pos x="wd2" y="hd2"/>
              </a:cxn>
              <a:cxn ang="16200000">
                <a:pos x="wd2" y="hd2"/>
              </a:cxn>
            </a:cxnLst>
            <a:rect l="0" t="0" r="r" b="b"/>
            <a:pathLst>
              <a:path w="21600" h="20645" extrusionOk="0">
                <a:moveTo>
                  <a:pt x="0" y="20645"/>
                </a:moveTo>
                <a:cubicBezTo>
                  <a:pt x="4531" y="13255"/>
                  <a:pt x="9062" y="5867"/>
                  <a:pt x="12662" y="2456"/>
                </a:cubicBezTo>
                <a:cubicBezTo>
                  <a:pt x="16262" y="-955"/>
                  <a:pt x="21600" y="182"/>
                  <a:pt x="21600" y="182"/>
                </a:cubicBezTo>
              </a:path>
            </a:pathLst>
          </a:custGeom>
          <a:ln w="57150">
            <a:solidFill>
              <a:srgbClr val="FF0000"/>
            </a:solidFill>
          </a:ln>
          <a:effectLst>
            <a:outerShdw blurRad="38100" dist="20000" dir="5400000" rotWithShape="0">
              <a:srgbClr val="000000">
                <a:alpha val="37998"/>
              </a:srgbClr>
            </a:outerShdw>
          </a:effectLst>
        </p:spPr>
        <p:txBody>
          <a:bodyPr lIns="50396" tIns="50396" rIns="50396" bIns="50396" anchor="ctr"/>
          <a:lstStyle/>
          <a:p>
            <a:pPr defTabSz="503972"/>
            <a:endParaRPr kern="0">
              <a:solidFill>
                <a:srgbClr val="000000"/>
              </a:solidFill>
              <a:sym typeface="Calibri"/>
            </a:endParaRPr>
          </a:p>
        </p:txBody>
      </p:sp>
      <p:sp>
        <p:nvSpPr>
          <p:cNvPr id="899" name="Rettangolo"/>
          <p:cNvSpPr/>
          <p:nvPr/>
        </p:nvSpPr>
        <p:spPr>
          <a:xfrm>
            <a:off x="5372798" y="3760205"/>
            <a:ext cx="73497" cy="166245"/>
          </a:xfrm>
          <a:prstGeom prst="rect">
            <a:avLst/>
          </a:prstGeom>
          <a:solidFill>
            <a:srgbClr val="FFFFFF"/>
          </a:solidFill>
          <a:ln>
            <a:solidFill>
              <a:srgbClr val="FFFFFF"/>
            </a:solidFill>
          </a:ln>
        </p:spPr>
        <p:txBody>
          <a:bodyPr lIns="50396" tIns="50396" rIns="50396" bIns="50396" anchor="ctr"/>
          <a:lstStyle/>
          <a:p>
            <a:pPr algn="ctr" defTabSz="503972"/>
            <a:endParaRPr kern="0">
              <a:solidFill>
                <a:srgbClr val="000000"/>
              </a:solidFill>
              <a:sym typeface="Calibri"/>
            </a:endParaRPr>
          </a:p>
        </p:txBody>
      </p:sp>
      <p:sp>
        <p:nvSpPr>
          <p:cNvPr id="900" name="Linea"/>
          <p:cNvSpPr/>
          <p:nvPr/>
        </p:nvSpPr>
        <p:spPr>
          <a:xfrm>
            <a:off x="5358799" y="3786454"/>
            <a:ext cx="111683" cy="48998"/>
          </a:xfrm>
          <a:custGeom>
            <a:avLst/>
            <a:gdLst/>
            <a:ahLst/>
            <a:cxnLst>
              <a:cxn ang="0">
                <a:pos x="wd2" y="hd2"/>
              </a:cxn>
              <a:cxn ang="5400000">
                <a:pos x="wd2" y="hd2"/>
              </a:cxn>
              <a:cxn ang="10800000">
                <a:pos x="wd2" y="hd2"/>
              </a:cxn>
              <a:cxn ang="16200000">
                <a:pos x="wd2" y="hd2"/>
              </a:cxn>
            </a:cxnLst>
            <a:rect l="0" t="0" r="r" b="b"/>
            <a:pathLst>
              <a:path w="21208" h="21600" extrusionOk="0">
                <a:moveTo>
                  <a:pt x="0" y="21600"/>
                </a:moveTo>
                <a:cubicBezTo>
                  <a:pt x="3637" y="16329"/>
                  <a:pt x="7273" y="11057"/>
                  <a:pt x="10580" y="7714"/>
                </a:cubicBezTo>
                <a:cubicBezTo>
                  <a:pt x="13886" y="4372"/>
                  <a:pt x="18073" y="2829"/>
                  <a:pt x="19837" y="1543"/>
                </a:cubicBezTo>
                <a:cubicBezTo>
                  <a:pt x="21600" y="257"/>
                  <a:pt x="21159" y="0"/>
                  <a:pt x="21159" y="0"/>
                </a:cubicBezTo>
              </a:path>
            </a:pathLst>
          </a:custGeom>
          <a:ln w="57150">
            <a:solidFill>
              <a:srgbClr val="FF0000"/>
            </a:solidFill>
          </a:ln>
          <a:effectLst>
            <a:outerShdw blurRad="38100" dist="20000" dir="5400000" rotWithShape="0">
              <a:srgbClr val="000000">
                <a:alpha val="37998"/>
              </a:srgbClr>
            </a:outerShdw>
          </a:effectLst>
        </p:spPr>
        <p:txBody>
          <a:bodyPr lIns="50396" tIns="50396" rIns="50396" bIns="50396" anchor="ctr"/>
          <a:lstStyle/>
          <a:p>
            <a:pPr defTabSz="503972"/>
            <a:endParaRPr kern="0">
              <a:solidFill>
                <a:srgbClr val="000000"/>
              </a:solidFill>
              <a:sym typeface="Calibri"/>
            </a:endParaRPr>
          </a:p>
        </p:txBody>
      </p:sp>
      <p:sp>
        <p:nvSpPr>
          <p:cNvPr id="901" name="Rettangolo"/>
          <p:cNvSpPr/>
          <p:nvPr/>
        </p:nvSpPr>
        <p:spPr>
          <a:xfrm>
            <a:off x="6387754" y="3366473"/>
            <a:ext cx="76997" cy="136494"/>
          </a:xfrm>
          <a:prstGeom prst="rect">
            <a:avLst/>
          </a:prstGeom>
          <a:solidFill>
            <a:srgbClr val="FFFFFF"/>
          </a:solidFill>
          <a:ln>
            <a:solidFill>
              <a:srgbClr val="FFFFFF"/>
            </a:solidFill>
          </a:ln>
        </p:spPr>
        <p:txBody>
          <a:bodyPr lIns="50396" tIns="50396" rIns="50396" bIns="50396" anchor="ctr"/>
          <a:lstStyle/>
          <a:p>
            <a:pPr algn="ctr" defTabSz="503972"/>
            <a:endParaRPr kern="0">
              <a:solidFill>
                <a:srgbClr val="000000"/>
              </a:solidFill>
              <a:sym typeface="Calibri"/>
            </a:endParaRPr>
          </a:p>
        </p:txBody>
      </p:sp>
      <p:sp>
        <p:nvSpPr>
          <p:cNvPr id="902" name="Linea"/>
          <p:cNvSpPr/>
          <p:nvPr/>
        </p:nvSpPr>
        <p:spPr>
          <a:xfrm flipV="1">
            <a:off x="6384253" y="3394469"/>
            <a:ext cx="97998" cy="17504"/>
          </a:xfrm>
          <a:prstGeom prst="line">
            <a:avLst/>
          </a:prstGeom>
          <a:ln w="57150">
            <a:solidFill>
              <a:srgbClr val="FF0000"/>
            </a:solidFill>
          </a:ln>
          <a:effectLst>
            <a:outerShdw blurRad="38100" dist="20000" dir="5400000" rotWithShape="0">
              <a:srgbClr val="00000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903" name="693"/>
          <p:cNvSpPr txBox="1"/>
          <p:nvPr/>
        </p:nvSpPr>
        <p:spPr>
          <a:xfrm>
            <a:off x="8960144" y="2141525"/>
            <a:ext cx="669239" cy="480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lvl1pPr defTabSz="457200">
              <a:defRPr sz="2400">
                <a:latin typeface="Arial"/>
                <a:ea typeface="Arial"/>
                <a:cs typeface="Arial"/>
                <a:sym typeface="Arial"/>
              </a:defRPr>
            </a:lvl1pPr>
          </a:lstStyle>
          <a:p>
            <a:pPr hangingPunct="0"/>
            <a:r>
              <a:rPr sz="2646" kern="0">
                <a:solidFill>
                  <a:srgbClr val="000000"/>
                </a:solidFill>
              </a:rPr>
              <a:t>693</a:t>
            </a:r>
          </a:p>
        </p:txBody>
      </p:sp>
      <p:sp>
        <p:nvSpPr>
          <p:cNvPr id="904" name="558"/>
          <p:cNvSpPr txBox="1"/>
          <p:nvPr/>
        </p:nvSpPr>
        <p:spPr>
          <a:xfrm>
            <a:off x="8960144" y="2743499"/>
            <a:ext cx="669239" cy="480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lvl1pPr defTabSz="457200">
              <a:defRPr sz="2400">
                <a:latin typeface="Arial"/>
                <a:ea typeface="Arial"/>
                <a:cs typeface="Arial"/>
                <a:sym typeface="Arial"/>
              </a:defRPr>
            </a:lvl1pPr>
          </a:lstStyle>
          <a:p>
            <a:pPr hangingPunct="0"/>
            <a:r>
              <a:rPr sz="2646" kern="0">
                <a:solidFill>
                  <a:srgbClr val="000000"/>
                </a:solidFill>
              </a:rPr>
              <a:t>558</a:t>
            </a:r>
          </a:p>
        </p:txBody>
      </p:sp>
      <p:pic>
        <p:nvPicPr>
          <p:cNvPr id="905" name="image16.png" descr="image16.png"/>
          <p:cNvPicPr>
            <a:picLocks noChangeAspect="1"/>
          </p:cNvPicPr>
          <p:nvPr/>
        </p:nvPicPr>
        <p:blipFill>
          <a:blip r:embed="rId2"/>
          <a:stretch>
            <a:fillRect/>
          </a:stretch>
        </p:blipFill>
        <p:spPr>
          <a:xfrm>
            <a:off x="1995443" y="2865994"/>
            <a:ext cx="7015449" cy="2614388"/>
          </a:xfrm>
          <a:prstGeom prst="rect">
            <a:avLst/>
          </a:prstGeom>
          <a:ln w="12700">
            <a:miter lim="400000"/>
          </a:ln>
        </p:spPr>
      </p:pic>
      <p:sp>
        <p:nvSpPr>
          <p:cNvPr id="907" name="PARADIGM-HF: Cardiovascular Death"/>
          <p:cNvSpPr txBox="1"/>
          <p:nvPr/>
        </p:nvSpPr>
        <p:spPr>
          <a:xfrm>
            <a:off x="529" y="736793"/>
            <a:ext cx="10079567" cy="505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6" tIns="50396" rIns="50396" bIns="50396">
            <a:spAutoFit/>
          </a:bodyPr>
          <a:lstStyle>
            <a:lvl1pPr algn="ctr" defTabSz="457200">
              <a:lnSpc>
                <a:spcPts val="3400"/>
              </a:lnSpc>
              <a:defRPr sz="3600">
                <a:solidFill>
                  <a:srgbClr val="FFFFFF"/>
                </a:solidFill>
                <a:latin typeface="Times New Roman"/>
                <a:ea typeface="Times New Roman"/>
                <a:cs typeface="Times New Roman"/>
                <a:sym typeface="Times New Roman"/>
              </a:defRPr>
            </a:lvl1pPr>
          </a:lstStyle>
          <a:p>
            <a:pPr hangingPunct="0"/>
            <a:r>
              <a:rPr sz="2646" b="1" spc="-220" dirty="0">
                <a:solidFill>
                  <a:srgbClr val="C00000"/>
                </a:solidFill>
                <a:latin typeface="Arial" panose="020B0604020202020204" pitchFamily="34" charset="0"/>
                <a:ea typeface="+mj-ea"/>
                <a:cs typeface="Arial" panose="020B0604020202020204" pitchFamily="34" charset="0"/>
              </a:rPr>
              <a:t>PARADIGM-HF: </a:t>
            </a:r>
            <a:r>
              <a:rPr lang="it-IT" sz="2646" b="1" spc="-220" dirty="0">
                <a:solidFill>
                  <a:srgbClr val="C00000"/>
                </a:solidFill>
                <a:latin typeface="Arial" panose="020B0604020202020204" pitchFamily="34" charset="0"/>
                <a:ea typeface="+mj-ea"/>
                <a:cs typeface="Arial" panose="020B0604020202020204" pitchFamily="34" charset="0"/>
              </a:rPr>
              <a:t>Morte </a:t>
            </a:r>
            <a:r>
              <a:rPr sz="2646" b="1" spc="-220" dirty="0" err="1">
                <a:solidFill>
                  <a:srgbClr val="C00000"/>
                </a:solidFill>
                <a:latin typeface="Arial" panose="020B0604020202020204" pitchFamily="34" charset="0"/>
                <a:ea typeface="+mj-ea"/>
                <a:cs typeface="Arial" panose="020B0604020202020204" pitchFamily="34" charset="0"/>
              </a:rPr>
              <a:t>Cardiovasc</a:t>
            </a:r>
            <a:r>
              <a:rPr lang="it-IT" sz="2646" b="1" spc="-220" dirty="0">
                <a:solidFill>
                  <a:srgbClr val="C00000"/>
                </a:solidFill>
                <a:latin typeface="Arial" panose="020B0604020202020204" pitchFamily="34" charset="0"/>
                <a:ea typeface="+mj-ea"/>
                <a:cs typeface="Arial" panose="020B0604020202020204" pitchFamily="34" charset="0"/>
              </a:rPr>
              <a:t>o</a:t>
            </a:r>
            <a:r>
              <a:rPr sz="2646" b="1" spc="-220" dirty="0">
                <a:solidFill>
                  <a:srgbClr val="C00000"/>
                </a:solidFill>
                <a:latin typeface="Arial" panose="020B0604020202020204" pitchFamily="34" charset="0"/>
                <a:ea typeface="+mj-ea"/>
                <a:cs typeface="Arial" panose="020B0604020202020204" pitchFamily="34" charset="0"/>
              </a:rPr>
              <a:t>lar</a:t>
            </a:r>
            <a:r>
              <a:rPr lang="it-IT" sz="2646" b="1" spc="-220" dirty="0">
                <a:solidFill>
                  <a:srgbClr val="C00000"/>
                </a:solidFill>
                <a:latin typeface="Arial" panose="020B0604020202020204" pitchFamily="34" charset="0"/>
                <a:ea typeface="+mj-ea"/>
                <a:cs typeface="Arial" panose="020B0604020202020204" pitchFamily="34" charset="0"/>
              </a:rPr>
              <a:t>e</a:t>
            </a:r>
            <a:endParaRPr sz="2646" b="1" spc="-220" dirty="0">
              <a:solidFill>
                <a:srgbClr val="C00000"/>
              </a:solidFill>
              <a:latin typeface="Arial" panose="020B0604020202020204" pitchFamily="34" charset="0"/>
              <a:ea typeface="+mj-ea"/>
              <a:cs typeface="Arial" panose="020B0604020202020204" pitchFamily="34" charset="0"/>
            </a:endParaRPr>
          </a:p>
        </p:txBody>
      </p:sp>
      <p:sp>
        <p:nvSpPr>
          <p:cNvPr id="908" name="McMurray et al. N Engl Med 2014;371:993–1004."/>
          <p:cNvSpPr txBox="1"/>
          <p:nvPr/>
        </p:nvSpPr>
        <p:spPr>
          <a:xfrm>
            <a:off x="455781" y="6855134"/>
            <a:ext cx="9169063" cy="1419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p>
            <a:pPr>
              <a:spcBef>
                <a:spcPts val="220"/>
              </a:spcBef>
              <a:defRPr sz="900" i="1">
                <a:solidFill>
                  <a:srgbClr val="7F7F7F"/>
                </a:solidFill>
                <a:latin typeface="Arial"/>
                <a:ea typeface="Arial"/>
                <a:cs typeface="Arial"/>
                <a:sym typeface="Arial"/>
              </a:defRPr>
            </a:pPr>
            <a:r>
              <a:rPr sz="992" i="1" kern="0">
                <a:solidFill>
                  <a:srgbClr val="7F7F7F"/>
                </a:solidFill>
                <a:ea typeface="Arial"/>
                <a:cs typeface="Arial"/>
                <a:sym typeface="Arial"/>
              </a:rPr>
              <a:t>McMurray et al. N Engl Med 2014;371:993–1004.</a:t>
            </a:r>
          </a:p>
        </p:txBody>
      </p:sp>
    </p:spTree>
    <p:extLst>
      <p:ext uri="{BB962C8B-B14F-4D97-AF65-F5344CB8AC3E}">
        <p14:creationId xmlns:p14="http://schemas.microsoft.com/office/powerpoint/2010/main" val="2573948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 name="PARADIGM-HF: All-Cause Mortality"/>
          <p:cNvSpPr txBox="1"/>
          <p:nvPr/>
        </p:nvSpPr>
        <p:spPr>
          <a:xfrm>
            <a:off x="529" y="763568"/>
            <a:ext cx="10079566" cy="505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6" tIns="50396" rIns="50396" bIns="50396">
            <a:spAutoFit/>
          </a:bodyPr>
          <a:lstStyle>
            <a:lvl1pPr algn="ctr" defTabSz="457200">
              <a:lnSpc>
                <a:spcPts val="3400"/>
              </a:lnSpc>
              <a:defRPr sz="3600">
                <a:solidFill>
                  <a:srgbClr val="FFFFFF"/>
                </a:solidFill>
                <a:latin typeface="Times New Roman"/>
                <a:ea typeface="Times New Roman"/>
                <a:cs typeface="Times New Roman"/>
                <a:sym typeface="Times New Roman"/>
              </a:defRPr>
            </a:lvl1pPr>
          </a:lstStyle>
          <a:p>
            <a:pPr hangingPunct="0"/>
            <a:r>
              <a:rPr sz="2646" b="1" spc="-220" dirty="0">
                <a:solidFill>
                  <a:srgbClr val="C00000"/>
                </a:solidFill>
                <a:latin typeface="Arial" panose="020B0604020202020204" pitchFamily="34" charset="0"/>
                <a:ea typeface="+mj-ea"/>
                <a:cs typeface="Arial" panose="020B0604020202020204" pitchFamily="34" charset="0"/>
              </a:rPr>
              <a:t>PARADIGM-HF: </a:t>
            </a:r>
            <a:r>
              <a:rPr sz="2646" b="1" spc="-220" dirty="0" err="1">
                <a:solidFill>
                  <a:srgbClr val="C00000"/>
                </a:solidFill>
                <a:latin typeface="Arial" panose="020B0604020202020204" pitchFamily="34" charset="0"/>
                <a:ea typeface="+mj-ea"/>
                <a:cs typeface="Arial" panose="020B0604020202020204" pitchFamily="34" charset="0"/>
              </a:rPr>
              <a:t>Mortalit</a:t>
            </a:r>
            <a:r>
              <a:rPr lang="it-IT" sz="2646" b="1" spc="-220" dirty="0">
                <a:solidFill>
                  <a:srgbClr val="C00000"/>
                </a:solidFill>
                <a:latin typeface="Arial" panose="020B0604020202020204" pitchFamily="34" charset="0"/>
                <a:ea typeface="+mj-ea"/>
                <a:cs typeface="Arial" panose="020B0604020202020204" pitchFamily="34" charset="0"/>
              </a:rPr>
              <a:t>à per tutte le Cause</a:t>
            </a:r>
            <a:endParaRPr sz="2646" b="1" spc="-220" dirty="0">
              <a:solidFill>
                <a:srgbClr val="C00000"/>
              </a:solidFill>
              <a:latin typeface="Arial" panose="020B0604020202020204" pitchFamily="34" charset="0"/>
              <a:ea typeface="+mj-ea"/>
              <a:cs typeface="Arial" panose="020B0604020202020204" pitchFamily="34" charset="0"/>
            </a:endParaRPr>
          </a:p>
        </p:txBody>
      </p:sp>
      <p:sp>
        <p:nvSpPr>
          <p:cNvPr id="912" name="4187…"/>
          <p:cNvSpPr txBox="1"/>
          <p:nvPr/>
        </p:nvSpPr>
        <p:spPr>
          <a:xfrm>
            <a:off x="1666457" y="6368020"/>
            <a:ext cx="480085" cy="480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p>
            <a:pPr defTabSz="503972">
              <a:defRPr sz="1200">
                <a:latin typeface="Arial"/>
                <a:ea typeface="Arial"/>
                <a:cs typeface="Arial"/>
                <a:sym typeface="Arial"/>
              </a:defRPr>
            </a:pPr>
            <a:r>
              <a:rPr sz="1323" kern="0">
                <a:solidFill>
                  <a:srgbClr val="000000"/>
                </a:solidFill>
                <a:ea typeface="Arial"/>
                <a:cs typeface="Arial"/>
                <a:sym typeface="Arial"/>
              </a:rPr>
              <a:t>4187</a:t>
            </a:r>
          </a:p>
          <a:p>
            <a:pPr defTabSz="503972">
              <a:defRPr sz="1200">
                <a:latin typeface="Arial"/>
                <a:ea typeface="Arial"/>
                <a:cs typeface="Arial"/>
                <a:sym typeface="Arial"/>
              </a:defRPr>
            </a:pPr>
            <a:r>
              <a:rPr sz="1323" kern="0">
                <a:solidFill>
                  <a:srgbClr val="000000"/>
                </a:solidFill>
                <a:ea typeface="Arial"/>
                <a:cs typeface="Arial"/>
                <a:sym typeface="Arial"/>
              </a:rPr>
              <a:t>4212</a:t>
            </a:r>
          </a:p>
        </p:txBody>
      </p:sp>
      <p:sp>
        <p:nvSpPr>
          <p:cNvPr id="913" name="4056…"/>
          <p:cNvSpPr txBox="1"/>
          <p:nvPr/>
        </p:nvSpPr>
        <p:spPr>
          <a:xfrm>
            <a:off x="2658663" y="6368020"/>
            <a:ext cx="480085" cy="480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p>
            <a:pPr defTabSz="503972">
              <a:defRPr sz="1200">
                <a:latin typeface="Arial"/>
                <a:ea typeface="Arial"/>
                <a:cs typeface="Arial"/>
                <a:sym typeface="Arial"/>
              </a:defRPr>
            </a:pPr>
            <a:r>
              <a:rPr sz="1323" kern="0">
                <a:solidFill>
                  <a:srgbClr val="000000"/>
                </a:solidFill>
                <a:ea typeface="Arial"/>
                <a:cs typeface="Arial"/>
                <a:sym typeface="Arial"/>
              </a:rPr>
              <a:t>4056</a:t>
            </a:r>
          </a:p>
          <a:p>
            <a:pPr defTabSz="503972">
              <a:defRPr sz="1200">
                <a:latin typeface="Arial"/>
                <a:ea typeface="Arial"/>
                <a:cs typeface="Arial"/>
                <a:sym typeface="Arial"/>
              </a:defRPr>
            </a:pPr>
            <a:r>
              <a:rPr sz="1323" kern="0">
                <a:solidFill>
                  <a:srgbClr val="000000"/>
                </a:solidFill>
                <a:ea typeface="Arial"/>
                <a:cs typeface="Arial"/>
                <a:sym typeface="Arial"/>
              </a:rPr>
              <a:t>4051</a:t>
            </a:r>
          </a:p>
        </p:txBody>
      </p:sp>
      <p:sp>
        <p:nvSpPr>
          <p:cNvPr id="914" name="3891…"/>
          <p:cNvSpPr txBox="1"/>
          <p:nvPr/>
        </p:nvSpPr>
        <p:spPr>
          <a:xfrm>
            <a:off x="3649121" y="6368020"/>
            <a:ext cx="480085" cy="480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p>
            <a:pPr defTabSz="503972">
              <a:defRPr sz="1200">
                <a:latin typeface="Arial"/>
                <a:ea typeface="Arial"/>
                <a:cs typeface="Arial"/>
                <a:sym typeface="Arial"/>
              </a:defRPr>
            </a:pPr>
            <a:r>
              <a:rPr sz="1323" kern="0">
                <a:solidFill>
                  <a:srgbClr val="000000"/>
                </a:solidFill>
                <a:ea typeface="Arial"/>
                <a:cs typeface="Arial"/>
                <a:sym typeface="Arial"/>
              </a:rPr>
              <a:t>3891</a:t>
            </a:r>
          </a:p>
          <a:p>
            <a:pPr defTabSz="503972">
              <a:defRPr sz="1200">
                <a:latin typeface="Arial"/>
                <a:ea typeface="Arial"/>
                <a:cs typeface="Arial"/>
                <a:sym typeface="Arial"/>
              </a:defRPr>
            </a:pPr>
            <a:r>
              <a:rPr sz="1323" kern="0">
                <a:solidFill>
                  <a:srgbClr val="000000"/>
                </a:solidFill>
                <a:ea typeface="Arial"/>
                <a:cs typeface="Arial"/>
                <a:sym typeface="Arial"/>
              </a:rPr>
              <a:t>3860</a:t>
            </a:r>
          </a:p>
        </p:txBody>
      </p:sp>
      <p:sp>
        <p:nvSpPr>
          <p:cNvPr id="915" name="3282…"/>
          <p:cNvSpPr txBox="1"/>
          <p:nvPr/>
        </p:nvSpPr>
        <p:spPr>
          <a:xfrm>
            <a:off x="4639579" y="6368020"/>
            <a:ext cx="480085" cy="480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p>
            <a:pPr defTabSz="503972">
              <a:defRPr sz="1200">
                <a:latin typeface="Arial"/>
                <a:ea typeface="Arial"/>
                <a:cs typeface="Arial"/>
                <a:sym typeface="Arial"/>
              </a:defRPr>
            </a:pPr>
            <a:r>
              <a:rPr sz="1323" kern="0">
                <a:solidFill>
                  <a:srgbClr val="000000"/>
                </a:solidFill>
                <a:ea typeface="Arial"/>
                <a:cs typeface="Arial"/>
                <a:sym typeface="Arial"/>
              </a:rPr>
              <a:t>3282</a:t>
            </a:r>
          </a:p>
          <a:p>
            <a:pPr defTabSz="503972">
              <a:defRPr sz="1200">
                <a:latin typeface="Arial"/>
                <a:ea typeface="Arial"/>
                <a:cs typeface="Arial"/>
                <a:sym typeface="Arial"/>
              </a:defRPr>
            </a:pPr>
            <a:r>
              <a:rPr sz="1323" kern="0">
                <a:solidFill>
                  <a:srgbClr val="000000"/>
                </a:solidFill>
                <a:ea typeface="Arial"/>
                <a:cs typeface="Arial"/>
                <a:sym typeface="Arial"/>
              </a:rPr>
              <a:t>3231</a:t>
            </a:r>
          </a:p>
        </p:txBody>
      </p:sp>
      <p:sp>
        <p:nvSpPr>
          <p:cNvPr id="916" name="2478…"/>
          <p:cNvSpPr txBox="1"/>
          <p:nvPr/>
        </p:nvSpPr>
        <p:spPr>
          <a:xfrm>
            <a:off x="5637036" y="6368020"/>
            <a:ext cx="480085" cy="480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p>
            <a:pPr defTabSz="503972">
              <a:defRPr sz="1200">
                <a:latin typeface="Arial"/>
                <a:ea typeface="Arial"/>
                <a:cs typeface="Arial"/>
                <a:sym typeface="Arial"/>
              </a:defRPr>
            </a:pPr>
            <a:r>
              <a:rPr sz="1323" kern="0">
                <a:solidFill>
                  <a:srgbClr val="000000"/>
                </a:solidFill>
                <a:ea typeface="Arial"/>
                <a:cs typeface="Arial"/>
                <a:sym typeface="Arial"/>
              </a:rPr>
              <a:t>2478</a:t>
            </a:r>
          </a:p>
          <a:p>
            <a:pPr defTabSz="503972">
              <a:defRPr sz="1200">
                <a:latin typeface="Arial"/>
                <a:ea typeface="Arial"/>
                <a:cs typeface="Arial"/>
                <a:sym typeface="Arial"/>
              </a:defRPr>
            </a:pPr>
            <a:r>
              <a:rPr sz="1323" kern="0">
                <a:solidFill>
                  <a:srgbClr val="000000"/>
                </a:solidFill>
                <a:ea typeface="Arial"/>
                <a:cs typeface="Arial"/>
                <a:sym typeface="Arial"/>
              </a:rPr>
              <a:t>2410</a:t>
            </a:r>
          </a:p>
        </p:txBody>
      </p:sp>
      <p:sp>
        <p:nvSpPr>
          <p:cNvPr id="917" name="1716…"/>
          <p:cNvSpPr txBox="1"/>
          <p:nvPr/>
        </p:nvSpPr>
        <p:spPr>
          <a:xfrm>
            <a:off x="6636244" y="6368020"/>
            <a:ext cx="480085" cy="480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p>
            <a:pPr defTabSz="503972">
              <a:defRPr sz="1200">
                <a:latin typeface="Arial"/>
                <a:ea typeface="Arial"/>
                <a:cs typeface="Arial"/>
                <a:sym typeface="Arial"/>
              </a:defRPr>
            </a:pPr>
            <a:r>
              <a:rPr sz="1323" kern="0">
                <a:solidFill>
                  <a:srgbClr val="000000"/>
                </a:solidFill>
                <a:ea typeface="Arial"/>
                <a:cs typeface="Arial"/>
                <a:sym typeface="Arial"/>
              </a:rPr>
              <a:t>1716</a:t>
            </a:r>
          </a:p>
          <a:p>
            <a:pPr defTabSz="503972">
              <a:defRPr sz="1200">
                <a:latin typeface="Arial"/>
                <a:ea typeface="Arial"/>
                <a:cs typeface="Arial"/>
                <a:sym typeface="Arial"/>
              </a:defRPr>
            </a:pPr>
            <a:r>
              <a:rPr sz="1323" kern="0">
                <a:solidFill>
                  <a:srgbClr val="000000"/>
                </a:solidFill>
                <a:ea typeface="Arial"/>
                <a:cs typeface="Arial"/>
                <a:sym typeface="Arial"/>
              </a:rPr>
              <a:t>1726</a:t>
            </a:r>
          </a:p>
        </p:txBody>
      </p:sp>
      <p:sp>
        <p:nvSpPr>
          <p:cNvPr id="918" name="1005…"/>
          <p:cNvSpPr txBox="1"/>
          <p:nvPr/>
        </p:nvSpPr>
        <p:spPr>
          <a:xfrm>
            <a:off x="7692893" y="6368020"/>
            <a:ext cx="480085" cy="480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p>
            <a:pPr algn="ctr" defTabSz="503972">
              <a:defRPr sz="1200">
                <a:latin typeface="Arial"/>
                <a:ea typeface="Arial"/>
                <a:cs typeface="Arial"/>
                <a:sym typeface="Arial"/>
              </a:defRPr>
            </a:pPr>
            <a:r>
              <a:rPr sz="1323" kern="0">
                <a:solidFill>
                  <a:srgbClr val="000000"/>
                </a:solidFill>
                <a:ea typeface="Arial"/>
                <a:cs typeface="Arial"/>
                <a:sym typeface="Arial"/>
              </a:rPr>
              <a:t>1005</a:t>
            </a:r>
          </a:p>
          <a:p>
            <a:pPr algn="ctr" defTabSz="503972">
              <a:defRPr sz="1200">
                <a:latin typeface="Arial"/>
                <a:ea typeface="Arial"/>
                <a:cs typeface="Arial"/>
                <a:sym typeface="Arial"/>
              </a:defRPr>
            </a:pPr>
            <a:r>
              <a:rPr sz="1323" kern="0">
                <a:solidFill>
                  <a:srgbClr val="000000"/>
                </a:solidFill>
                <a:ea typeface="Arial"/>
                <a:cs typeface="Arial"/>
                <a:sym typeface="Arial"/>
              </a:rPr>
              <a:t>994</a:t>
            </a:r>
          </a:p>
        </p:txBody>
      </p:sp>
      <p:sp>
        <p:nvSpPr>
          <p:cNvPr id="919" name="280…"/>
          <p:cNvSpPr txBox="1"/>
          <p:nvPr/>
        </p:nvSpPr>
        <p:spPr>
          <a:xfrm>
            <a:off x="8676656" y="6368020"/>
            <a:ext cx="385508" cy="480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p>
            <a:pPr defTabSz="503972">
              <a:defRPr sz="1200">
                <a:latin typeface="Arial"/>
                <a:ea typeface="Arial"/>
                <a:cs typeface="Arial"/>
                <a:sym typeface="Arial"/>
              </a:defRPr>
            </a:pPr>
            <a:r>
              <a:rPr sz="1323" kern="0">
                <a:solidFill>
                  <a:srgbClr val="000000"/>
                </a:solidFill>
                <a:ea typeface="Arial"/>
                <a:cs typeface="Arial"/>
                <a:sym typeface="Arial"/>
              </a:rPr>
              <a:t>280</a:t>
            </a:r>
          </a:p>
          <a:p>
            <a:pPr defTabSz="503972">
              <a:defRPr sz="1200">
                <a:latin typeface="Arial"/>
                <a:ea typeface="Arial"/>
                <a:cs typeface="Arial"/>
                <a:sym typeface="Arial"/>
              </a:defRPr>
            </a:pPr>
            <a:r>
              <a:rPr sz="1323" kern="0">
                <a:solidFill>
                  <a:srgbClr val="000000"/>
                </a:solidFill>
                <a:ea typeface="Arial"/>
                <a:cs typeface="Arial"/>
                <a:sym typeface="Arial"/>
              </a:rPr>
              <a:t>279</a:t>
            </a:r>
          </a:p>
        </p:txBody>
      </p:sp>
      <p:sp>
        <p:nvSpPr>
          <p:cNvPr id="920" name="LCZ696…"/>
          <p:cNvSpPr txBox="1"/>
          <p:nvPr/>
        </p:nvSpPr>
        <p:spPr>
          <a:xfrm>
            <a:off x="422259" y="6368020"/>
            <a:ext cx="765420" cy="480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p>
            <a:pPr defTabSz="503972">
              <a:defRPr sz="1200">
                <a:latin typeface="Arial"/>
                <a:ea typeface="Arial"/>
                <a:cs typeface="Arial"/>
                <a:sym typeface="Arial"/>
              </a:defRPr>
            </a:pPr>
            <a:r>
              <a:rPr sz="1323" kern="0">
                <a:solidFill>
                  <a:srgbClr val="000000"/>
                </a:solidFill>
                <a:ea typeface="Arial"/>
                <a:cs typeface="Arial"/>
                <a:sym typeface="Arial"/>
              </a:rPr>
              <a:t>LCZ696</a:t>
            </a:r>
          </a:p>
          <a:p>
            <a:pPr defTabSz="503972">
              <a:defRPr sz="1200">
                <a:latin typeface="Arial"/>
                <a:ea typeface="Arial"/>
                <a:cs typeface="Arial"/>
                <a:sym typeface="Arial"/>
              </a:defRPr>
            </a:pPr>
            <a:r>
              <a:rPr sz="1323" kern="0">
                <a:solidFill>
                  <a:srgbClr val="000000"/>
                </a:solidFill>
                <a:ea typeface="Arial"/>
                <a:cs typeface="Arial"/>
                <a:sym typeface="Arial"/>
              </a:rPr>
              <a:t>Enalapril</a:t>
            </a:r>
          </a:p>
        </p:txBody>
      </p:sp>
      <p:sp>
        <p:nvSpPr>
          <p:cNvPr id="921" name="Enalapril…"/>
          <p:cNvSpPr txBox="1"/>
          <p:nvPr/>
        </p:nvSpPr>
        <p:spPr>
          <a:xfrm>
            <a:off x="6408307" y="1086747"/>
            <a:ext cx="1775311" cy="9221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p>
            <a:pPr algn="ctr" defTabSz="503972">
              <a:defRPr sz="2800" b="1">
                <a:latin typeface="Arial"/>
                <a:ea typeface="Arial"/>
                <a:cs typeface="Arial"/>
                <a:sym typeface="Arial"/>
              </a:defRPr>
            </a:pPr>
            <a:r>
              <a:rPr sz="3086" b="1" kern="0">
                <a:solidFill>
                  <a:srgbClr val="000000"/>
                </a:solidFill>
                <a:ea typeface="Arial"/>
                <a:cs typeface="Arial"/>
                <a:sym typeface="Arial"/>
              </a:rPr>
              <a:t>Enalapril</a:t>
            </a:r>
          </a:p>
          <a:p>
            <a:pPr algn="ctr" defTabSz="503972">
              <a:defRPr sz="2400">
                <a:latin typeface="Arial"/>
                <a:ea typeface="Arial"/>
                <a:cs typeface="Arial"/>
                <a:sym typeface="Arial"/>
              </a:defRPr>
            </a:pPr>
            <a:r>
              <a:rPr sz="2646" kern="0">
                <a:solidFill>
                  <a:srgbClr val="000000"/>
                </a:solidFill>
                <a:ea typeface="Arial"/>
                <a:cs typeface="Arial"/>
                <a:sym typeface="Arial"/>
              </a:rPr>
              <a:t>(n=4212)</a:t>
            </a:r>
          </a:p>
        </p:txBody>
      </p:sp>
      <p:sp>
        <p:nvSpPr>
          <p:cNvPr id="922" name="LCZ696…"/>
          <p:cNvSpPr txBox="1"/>
          <p:nvPr/>
        </p:nvSpPr>
        <p:spPr>
          <a:xfrm>
            <a:off x="7357777" y="3270653"/>
            <a:ext cx="1530052" cy="9221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p>
            <a:pPr algn="ctr" defTabSz="503972">
              <a:defRPr sz="2800" b="1">
                <a:latin typeface="Arial"/>
                <a:ea typeface="Arial"/>
                <a:cs typeface="Arial"/>
                <a:sym typeface="Arial"/>
              </a:defRPr>
            </a:pPr>
            <a:r>
              <a:rPr sz="3086" b="1" kern="0">
                <a:solidFill>
                  <a:srgbClr val="000000"/>
                </a:solidFill>
                <a:ea typeface="Arial"/>
                <a:cs typeface="Arial"/>
                <a:sym typeface="Arial"/>
              </a:rPr>
              <a:t>LCZ696</a:t>
            </a:r>
          </a:p>
          <a:p>
            <a:pPr algn="ctr" defTabSz="503972">
              <a:defRPr sz="2400">
                <a:latin typeface="Arial"/>
                <a:ea typeface="Arial"/>
                <a:cs typeface="Arial"/>
                <a:sym typeface="Arial"/>
              </a:defRPr>
            </a:pPr>
            <a:r>
              <a:rPr sz="2646" kern="0">
                <a:solidFill>
                  <a:srgbClr val="000000"/>
                </a:solidFill>
                <a:ea typeface="Arial"/>
                <a:cs typeface="Arial"/>
                <a:sym typeface="Arial"/>
              </a:rPr>
              <a:t>(n=4187)</a:t>
            </a:r>
          </a:p>
        </p:txBody>
      </p:sp>
      <p:sp>
        <p:nvSpPr>
          <p:cNvPr id="923" name="HR = 0.84 (0.76-0.93)…"/>
          <p:cNvSpPr/>
          <p:nvPr/>
        </p:nvSpPr>
        <p:spPr>
          <a:xfrm>
            <a:off x="2343676" y="1445481"/>
            <a:ext cx="3102619" cy="732975"/>
          </a:xfrm>
          <a:prstGeom prst="rect">
            <a:avLst/>
          </a:prstGeom>
          <a:solidFill>
            <a:srgbClr val="215968"/>
          </a:solidFill>
          <a:ln>
            <a:solidFill>
              <a:srgbClr val="FFFFFF"/>
            </a:solidFill>
          </a:ln>
          <a:effectLst>
            <a:outerShdw blurRad="76200" dist="38100" dir="2700000" rotWithShape="0">
              <a:srgbClr val="808080">
                <a:alpha val="42999"/>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p>
            <a:pPr algn="ctr" defTabSz="503972">
              <a:defRPr sz="2000" b="1">
                <a:solidFill>
                  <a:srgbClr val="FFFFFF"/>
                </a:solidFill>
                <a:latin typeface="Arial"/>
                <a:ea typeface="Arial"/>
                <a:cs typeface="Arial"/>
                <a:sym typeface="Arial"/>
              </a:defRPr>
            </a:pPr>
            <a:r>
              <a:rPr sz="2205" b="1" kern="0">
                <a:solidFill>
                  <a:srgbClr val="FFFFFF"/>
                </a:solidFill>
                <a:ea typeface="Arial"/>
                <a:cs typeface="Arial"/>
                <a:sym typeface="Arial"/>
              </a:rPr>
              <a:t>HR = 0.84 (0.76-0.93)</a:t>
            </a:r>
          </a:p>
          <a:p>
            <a:pPr algn="ctr" defTabSz="503972">
              <a:defRPr sz="2000" b="1">
                <a:solidFill>
                  <a:srgbClr val="FFFFFF"/>
                </a:solidFill>
                <a:latin typeface="Arial"/>
                <a:ea typeface="Arial"/>
                <a:cs typeface="Arial"/>
                <a:sym typeface="Arial"/>
              </a:defRPr>
            </a:pPr>
            <a:r>
              <a:rPr sz="2205" b="1" kern="0">
                <a:solidFill>
                  <a:srgbClr val="FFFFFF"/>
                </a:solidFill>
                <a:ea typeface="Arial"/>
                <a:cs typeface="Arial"/>
                <a:sym typeface="Arial"/>
              </a:rPr>
              <a:t>P&lt;0.0001</a:t>
            </a:r>
          </a:p>
        </p:txBody>
      </p:sp>
      <p:sp>
        <p:nvSpPr>
          <p:cNvPr id="924" name="Kaplan-Meier Estimate of…"/>
          <p:cNvSpPr txBox="1"/>
          <p:nvPr/>
        </p:nvSpPr>
        <p:spPr>
          <a:xfrm rot="16200000">
            <a:off x="-702843" y="3037610"/>
            <a:ext cx="3436854" cy="648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p>
            <a:pPr algn="ctr" defTabSz="503972">
              <a:lnSpc>
                <a:spcPts val="2205"/>
              </a:lnSpc>
              <a:defRPr b="1">
                <a:latin typeface="Arial"/>
                <a:ea typeface="Arial"/>
                <a:cs typeface="Arial"/>
                <a:sym typeface="Arial"/>
              </a:defRPr>
            </a:pPr>
            <a:r>
              <a:rPr b="1" kern="0">
                <a:solidFill>
                  <a:srgbClr val="000000"/>
                </a:solidFill>
                <a:ea typeface="Arial"/>
                <a:cs typeface="Arial"/>
                <a:sym typeface="Arial"/>
              </a:rPr>
              <a:t>Kaplan-Meier Estimate of</a:t>
            </a:r>
          </a:p>
          <a:p>
            <a:pPr algn="ctr" defTabSz="503972">
              <a:lnSpc>
                <a:spcPts val="2205"/>
              </a:lnSpc>
              <a:defRPr b="1">
                <a:latin typeface="Arial"/>
                <a:ea typeface="Arial"/>
                <a:cs typeface="Arial"/>
                <a:sym typeface="Arial"/>
              </a:defRPr>
            </a:pPr>
            <a:r>
              <a:rPr b="1" kern="0">
                <a:solidFill>
                  <a:srgbClr val="000000"/>
                </a:solidFill>
                <a:ea typeface="Arial"/>
                <a:cs typeface="Arial"/>
                <a:sym typeface="Arial"/>
              </a:rPr>
              <a:t>Cumulative Rates (%)</a:t>
            </a:r>
          </a:p>
        </p:txBody>
      </p:sp>
      <p:sp>
        <p:nvSpPr>
          <p:cNvPr id="925" name="Days After Randomization"/>
          <p:cNvSpPr txBox="1"/>
          <p:nvPr/>
        </p:nvSpPr>
        <p:spPr>
          <a:xfrm>
            <a:off x="2684914" y="5759046"/>
            <a:ext cx="5549012" cy="3594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lvl1pPr algn="ctr" defTabSz="457200">
              <a:defRPr b="1">
                <a:latin typeface="Arial"/>
                <a:ea typeface="Arial"/>
                <a:cs typeface="Arial"/>
                <a:sym typeface="Arial"/>
              </a:defRPr>
            </a:lvl1pPr>
          </a:lstStyle>
          <a:p>
            <a:pPr hangingPunct="0"/>
            <a:r>
              <a:rPr kern="0">
                <a:solidFill>
                  <a:srgbClr val="000000"/>
                </a:solidFill>
              </a:rPr>
              <a:t>Days After Randomization</a:t>
            </a:r>
          </a:p>
        </p:txBody>
      </p:sp>
      <p:sp>
        <p:nvSpPr>
          <p:cNvPr id="926" name="Patients at Risk"/>
          <p:cNvSpPr txBox="1"/>
          <p:nvPr/>
        </p:nvSpPr>
        <p:spPr>
          <a:xfrm>
            <a:off x="422259" y="6061783"/>
            <a:ext cx="1279984" cy="2911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lvl1pPr defTabSz="457200">
              <a:defRPr sz="1200">
                <a:latin typeface="Arial"/>
                <a:ea typeface="Arial"/>
                <a:cs typeface="Arial"/>
                <a:sym typeface="Arial"/>
              </a:defRPr>
            </a:lvl1pPr>
          </a:lstStyle>
          <a:p>
            <a:pPr hangingPunct="0"/>
            <a:r>
              <a:rPr sz="1323" kern="0">
                <a:solidFill>
                  <a:srgbClr val="000000"/>
                </a:solidFill>
              </a:rPr>
              <a:t>Patients at Risk</a:t>
            </a:r>
          </a:p>
        </p:txBody>
      </p:sp>
      <p:sp>
        <p:nvSpPr>
          <p:cNvPr id="927" name="Linea"/>
          <p:cNvSpPr/>
          <p:nvPr/>
        </p:nvSpPr>
        <p:spPr>
          <a:xfrm>
            <a:off x="501005" y="6354019"/>
            <a:ext cx="1333445" cy="1753"/>
          </a:xfrm>
          <a:prstGeom prst="line">
            <a:avLst/>
          </a:prstGeom>
          <a:ln w="19050">
            <a:solidFill>
              <a:srgbClr val="17375E"/>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928" name="Linea"/>
          <p:cNvSpPr/>
          <p:nvPr/>
        </p:nvSpPr>
        <p:spPr>
          <a:xfrm flipH="1">
            <a:off x="1955194" y="1275738"/>
            <a:ext cx="1752" cy="4093077"/>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929" name="360"/>
          <p:cNvSpPr txBox="1"/>
          <p:nvPr/>
        </p:nvSpPr>
        <p:spPr>
          <a:xfrm>
            <a:off x="3603624" y="5361813"/>
            <a:ext cx="675473"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360</a:t>
            </a:r>
          </a:p>
        </p:txBody>
      </p:sp>
      <p:sp>
        <p:nvSpPr>
          <p:cNvPr id="930" name="720"/>
          <p:cNvSpPr txBox="1"/>
          <p:nvPr/>
        </p:nvSpPr>
        <p:spPr>
          <a:xfrm>
            <a:off x="5605538" y="5361813"/>
            <a:ext cx="675473"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720</a:t>
            </a:r>
          </a:p>
        </p:txBody>
      </p:sp>
      <p:sp>
        <p:nvSpPr>
          <p:cNvPr id="931" name="1080"/>
          <p:cNvSpPr txBox="1"/>
          <p:nvPr/>
        </p:nvSpPr>
        <p:spPr>
          <a:xfrm>
            <a:off x="7530453" y="5361813"/>
            <a:ext cx="832966"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1080</a:t>
            </a:r>
          </a:p>
        </p:txBody>
      </p:sp>
      <p:sp>
        <p:nvSpPr>
          <p:cNvPr id="932" name="0"/>
          <p:cNvSpPr txBox="1"/>
          <p:nvPr/>
        </p:nvSpPr>
        <p:spPr>
          <a:xfrm>
            <a:off x="1844949" y="5361813"/>
            <a:ext cx="360486"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0</a:t>
            </a:r>
          </a:p>
        </p:txBody>
      </p:sp>
      <p:sp>
        <p:nvSpPr>
          <p:cNvPr id="933" name="180"/>
          <p:cNvSpPr txBox="1"/>
          <p:nvPr/>
        </p:nvSpPr>
        <p:spPr>
          <a:xfrm>
            <a:off x="2611417" y="5361813"/>
            <a:ext cx="673723"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180</a:t>
            </a:r>
          </a:p>
        </p:txBody>
      </p:sp>
      <p:sp>
        <p:nvSpPr>
          <p:cNvPr id="934" name="540"/>
          <p:cNvSpPr txBox="1"/>
          <p:nvPr/>
        </p:nvSpPr>
        <p:spPr>
          <a:xfrm>
            <a:off x="4595832" y="5361813"/>
            <a:ext cx="675471"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540</a:t>
            </a:r>
          </a:p>
        </p:txBody>
      </p:sp>
      <p:sp>
        <p:nvSpPr>
          <p:cNvPr id="935" name="900"/>
          <p:cNvSpPr txBox="1"/>
          <p:nvPr/>
        </p:nvSpPr>
        <p:spPr>
          <a:xfrm>
            <a:off x="6608245" y="5361813"/>
            <a:ext cx="675471"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900</a:t>
            </a:r>
          </a:p>
        </p:txBody>
      </p:sp>
      <p:sp>
        <p:nvSpPr>
          <p:cNvPr id="936" name="1260"/>
          <p:cNvSpPr txBox="1"/>
          <p:nvPr/>
        </p:nvSpPr>
        <p:spPr>
          <a:xfrm>
            <a:off x="8517411" y="5361813"/>
            <a:ext cx="832966"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1260</a:t>
            </a:r>
          </a:p>
        </p:txBody>
      </p:sp>
      <p:sp>
        <p:nvSpPr>
          <p:cNvPr id="937" name="Linea"/>
          <p:cNvSpPr/>
          <p:nvPr/>
        </p:nvSpPr>
        <p:spPr>
          <a:xfrm>
            <a:off x="1955193" y="5330315"/>
            <a:ext cx="6978702" cy="7001"/>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938" name="Linea"/>
          <p:cNvSpPr/>
          <p:nvPr/>
        </p:nvSpPr>
        <p:spPr>
          <a:xfrm>
            <a:off x="1892196" y="3340650"/>
            <a:ext cx="132996" cy="3502"/>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939" name="Linea"/>
          <p:cNvSpPr/>
          <p:nvPr/>
        </p:nvSpPr>
        <p:spPr>
          <a:xfrm>
            <a:off x="1892197" y="4348607"/>
            <a:ext cx="132996" cy="5251"/>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940" name="Linea"/>
          <p:cNvSpPr/>
          <p:nvPr/>
        </p:nvSpPr>
        <p:spPr>
          <a:xfrm>
            <a:off x="1892197" y="2304694"/>
            <a:ext cx="132996" cy="5251"/>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941" name="Linea"/>
          <p:cNvSpPr/>
          <p:nvPr/>
        </p:nvSpPr>
        <p:spPr>
          <a:xfrm>
            <a:off x="1892197" y="1268739"/>
            <a:ext cx="132996" cy="5251"/>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942" name="Linea"/>
          <p:cNvSpPr/>
          <p:nvPr/>
        </p:nvSpPr>
        <p:spPr>
          <a:xfrm flipH="1">
            <a:off x="2947401" y="5237569"/>
            <a:ext cx="1753" cy="159245"/>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943" name="Linea"/>
          <p:cNvSpPr/>
          <p:nvPr/>
        </p:nvSpPr>
        <p:spPr>
          <a:xfrm flipH="1">
            <a:off x="3943108" y="5237569"/>
            <a:ext cx="1753" cy="159245"/>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944" name="Linea"/>
          <p:cNvSpPr/>
          <p:nvPr/>
        </p:nvSpPr>
        <p:spPr>
          <a:xfrm flipH="1">
            <a:off x="5943274" y="5237569"/>
            <a:ext cx="1752" cy="159245"/>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945" name="Linea"/>
          <p:cNvSpPr/>
          <p:nvPr/>
        </p:nvSpPr>
        <p:spPr>
          <a:xfrm flipH="1">
            <a:off x="6940731" y="5237569"/>
            <a:ext cx="1752" cy="159245"/>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946" name="Linea"/>
          <p:cNvSpPr/>
          <p:nvPr/>
        </p:nvSpPr>
        <p:spPr>
          <a:xfrm flipH="1">
            <a:off x="7939936" y="5237569"/>
            <a:ext cx="1752" cy="159245"/>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947" name="Linea"/>
          <p:cNvSpPr/>
          <p:nvPr/>
        </p:nvSpPr>
        <p:spPr>
          <a:xfrm flipH="1">
            <a:off x="8937393" y="5237569"/>
            <a:ext cx="1752" cy="159245"/>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948" name="0"/>
          <p:cNvSpPr txBox="1"/>
          <p:nvPr/>
        </p:nvSpPr>
        <p:spPr>
          <a:xfrm>
            <a:off x="1557962" y="5085325"/>
            <a:ext cx="360486"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0</a:t>
            </a:r>
          </a:p>
        </p:txBody>
      </p:sp>
      <p:sp>
        <p:nvSpPr>
          <p:cNvPr id="949" name="16"/>
          <p:cNvSpPr txBox="1"/>
          <p:nvPr/>
        </p:nvSpPr>
        <p:spPr>
          <a:xfrm>
            <a:off x="1400468" y="3107910"/>
            <a:ext cx="517978"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16</a:t>
            </a:r>
          </a:p>
        </p:txBody>
      </p:sp>
      <p:sp>
        <p:nvSpPr>
          <p:cNvPr id="950" name="32"/>
          <p:cNvSpPr txBox="1"/>
          <p:nvPr/>
        </p:nvSpPr>
        <p:spPr>
          <a:xfrm>
            <a:off x="1400468" y="1055249"/>
            <a:ext cx="517978"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32</a:t>
            </a:r>
          </a:p>
        </p:txBody>
      </p:sp>
      <p:sp>
        <p:nvSpPr>
          <p:cNvPr id="951" name="24"/>
          <p:cNvSpPr txBox="1"/>
          <p:nvPr/>
        </p:nvSpPr>
        <p:spPr>
          <a:xfrm>
            <a:off x="1400468" y="2070205"/>
            <a:ext cx="517978"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24</a:t>
            </a:r>
          </a:p>
        </p:txBody>
      </p:sp>
      <p:sp>
        <p:nvSpPr>
          <p:cNvPr id="952" name="8"/>
          <p:cNvSpPr txBox="1"/>
          <p:nvPr/>
        </p:nvSpPr>
        <p:spPr>
          <a:xfrm>
            <a:off x="1557962" y="4119367"/>
            <a:ext cx="360486" cy="41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6" tIns="50396" rIns="50396" bIns="50396">
            <a:spAutoFit/>
          </a:bodyPr>
          <a:lstStyle>
            <a:lvl1pPr algn="ctr" defTabSz="457200">
              <a:defRPr sz="2000">
                <a:latin typeface="Arial"/>
                <a:ea typeface="Arial"/>
                <a:cs typeface="Arial"/>
                <a:sym typeface="Arial"/>
              </a:defRPr>
            </a:lvl1pPr>
          </a:lstStyle>
          <a:p>
            <a:pPr hangingPunct="0"/>
            <a:r>
              <a:rPr sz="2205" kern="0">
                <a:solidFill>
                  <a:srgbClr val="000000"/>
                </a:solidFill>
              </a:rPr>
              <a:t>8</a:t>
            </a:r>
          </a:p>
        </p:txBody>
      </p:sp>
      <p:sp>
        <p:nvSpPr>
          <p:cNvPr id="953" name="Linea"/>
          <p:cNvSpPr/>
          <p:nvPr/>
        </p:nvSpPr>
        <p:spPr>
          <a:xfrm flipH="1">
            <a:off x="4923067" y="5246318"/>
            <a:ext cx="1752" cy="157494"/>
          </a:xfrm>
          <a:prstGeom prst="line">
            <a:avLst/>
          </a:prstGeom>
          <a:ln w="25400">
            <a:solidFill>
              <a:srgbClr val="000000"/>
            </a:solidFill>
          </a:ln>
          <a:effectLst>
            <a:outerShdw blurRad="38100" dist="20000" dir="5400000" rotWithShape="0">
              <a:srgbClr val="808080">
                <a:alpha val="37998"/>
              </a:srgbClr>
            </a:outerShdw>
          </a:effectLst>
        </p:spPr>
        <p:txBody>
          <a:bodyPr lIns="50396" tIns="50396" rIns="50396" bIns="50396"/>
          <a:lstStyle/>
          <a:p>
            <a:pPr defTabSz="503972">
              <a:defRPr>
                <a:latin typeface="+mj-lt"/>
                <a:ea typeface="+mj-ea"/>
                <a:cs typeface="+mj-cs"/>
                <a:sym typeface="Helvetica"/>
              </a:defRPr>
            </a:pPr>
            <a:endParaRPr kern="0">
              <a:solidFill>
                <a:srgbClr val="000000"/>
              </a:solidFill>
              <a:sym typeface="Helvetica"/>
            </a:endParaRPr>
          </a:p>
        </p:txBody>
      </p:sp>
      <p:sp>
        <p:nvSpPr>
          <p:cNvPr id="954" name="Rettangolo"/>
          <p:cNvSpPr/>
          <p:nvPr/>
        </p:nvSpPr>
        <p:spPr>
          <a:xfrm>
            <a:off x="4441838" y="4119367"/>
            <a:ext cx="52498" cy="134746"/>
          </a:xfrm>
          <a:prstGeom prst="rect">
            <a:avLst/>
          </a:prstGeom>
          <a:solidFill>
            <a:srgbClr val="FFFFFF"/>
          </a:solidFill>
          <a:ln>
            <a:solidFill>
              <a:srgbClr val="FFFFFF"/>
            </a:solidFill>
          </a:ln>
        </p:spPr>
        <p:txBody>
          <a:bodyPr lIns="50396" tIns="50396" rIns="50396" bIns="50396" anchor="ctr"/>
          <a:lstStyle/>
          <a:p>
            <a:pPr algn="ctr" defTabSz="503972"/>
            <a:endParaRPr kern="0">
              <a:solidFill>
                <a:srgbClr val="000000"/>
              </a:solidFill>
              <a:sym typeface="Calibri"/>
            </a:endParaRPr>
          </a:p>
        </p:txBody>
      </p:sp>
      <p:sp>
        <p:nvSpPr>
          <p:cNvPr id="955" name="Rettangolo"/>
          <p:cNvSpPr/>
          <p:nvPr/>
        </p:nvSpPr>
        <p:spPr>
          <a:xfrm>
            <a:off x="5372798" y="3734383"/>
            <a:ext cx="73497" cy="166245"/>
          </a:xfrm>
          <a:prstGeom prst="rect">
            <a:avLst/>
          </a:prstGeom>
          <a:solidFill>
            <a:srgbClr val="FFFFFF"/>
          </a:solidFill>
          <a:ln w="12700">
            <a:miter lim="400000"/>
          </a:ln>
        </p:spPr>
        <p:txBody>
          <a:bodyPr lIns="50396" tIns="50396" rIns="50396" bIns="50396" anchor="ctr"/>
          <a:lstStyle/>
          <a:p>
            <a:pPr algn="ctr" defTabSz="503972"/>
            <a:endParaRPr kern="0">
              <a:solidFill>
                <a:srgbClr val="000000"/>
              </a:solidFill>
              <a:sym typeface="Calibri"/>
            </a:endParaRPr>
          </a:p>
        </p:txBody>
      </p:sp>
      <p:grpSp>
        <p:nvGrpSpPr>
          <p:cNvPr id="961" name="Raggruppa"/>
          <p:cNvGrpSpPr/>
          <p:nvPr/>
        </p:nvGrpSpPr>
        <p:grpSpPr>
          <a:xfrm>
            <a:off x="1967444" y="1832158"/>
            <a:ext cx="6948953" cy="3477161"/>
            <a:chOff x="0" y="4"/>
            <a:chExt cx="6303963" cy="3154416"/>
          </a:xfrm>
        </p:grpSpPr>
        <p:sp>
          <p:nvSpPr>
            <p:cNvPr id="956" name="Linea"/>
            <p:cNvSpPr/>
            <p:nvPr/>
          </p:nvSpPr>
          <p:spPr>
            <a:xfrm>
              <a:off x="0" y="2426122"/>
              <a:ext cx="1380673" cy="72829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23" y="21395"/>
                    <a:pt x="647" y="21191"/>
                    <a:pt x="1035" y="20864"/>
                  </a:cubicBezTo>
                  <a:cubicBezTo>
                    <a:pt x="1423" y="20536"/>
                    <a:pt x="1994" y="19964"/>
                    <a:pt x="2328" y="19636"/>
                  </a:cubicBezTo>
                  <a:cubicBezTo>
                    <a:pt x="2662" y="19309"/>
                    <a:pt x="2824" y="19145"/>
                    <a:pt x="3040" y="18900"/>
                  </a:cubicBezTo>
                  <a:cubicBezTo>
                    <a:pt x="3255" y="18655"/>
                    <a:pt x="3428" y="18368"/>
                    <a:pt x="3622" y="18164"/>
                  </a:cubicBezTo>
                  <a:cubicBezTo>
                    <a:pt x="3816" y="17959"/>
                    <a:pt x="3999" y="17795"/>
                    <a:pt x="4204" y="17673"/>
                  </a:cubicBezTo>
                  <a:cubicBezTo>
                    <a:pt x="4408" y="17550"/>
                    <a:pt x="4635" y="17550"/>
                    <a:pt x="4850" y="17427"/>
                  </a:cubicBezTo>
                  <a:cubicBezTo>
                    <a:pt x="5066" y="17305"/>
                    <a:pt x="5497" y="16936"/>
                    <a:pt x="5497" y="16936"/>
                  </a:cubicBezTo>
                  <a:cubicBezTo>
                    <a:pt x="5713" y="16773"/>
                    <a:pt x="5960" y="16609"/>
                    <a:pt x="6144" y="16445"/>
                  </a:cubicBezTo>
                  <a:cubicBezTo>
                    <a:pt x="6327" y="16282"/>
                    <a:pt x="6478" y="16077"/>
                    <a:pt x="6596" y="15955"/>
                  </a:cubicBezTo>
                  <a:cubicBezTo>
                    <a:pt x="6715" y="15832"/>
                    <a:pt x="6726" y="15791"/>
                    <a:pt x="6855" y="15709"/>
                  </a:cubicBezTo>
                  <a:cubicBezTo>
                    <a:pt x="6984" y="15627"/>
                    <a:pt x="7222" y="15586"/>
                    <a:pt x="7372" y="15464"/>
                  </a:cubicBezTo>
                  <a:cubicBezTo>
                    <a:pt x="7523" y="15341"/>
                    <a:pt x="7760" y="14973"/>
                    <a:pt x="7760" y="14973"/>
                  </a:cubicBezTo>
                  <a:cubicBezTo>
                    <a:pt x="7857" y="14850"/>
                    <a:pt x="7901" y="14850"/>
                    <a:pt x="7954" y="14727"/>
                  </a:cubicBezTo>
                  <a:cubicBezTo>
                    <a:pt x="8008" y="14605"/>
                    <a:pt x="7976" y="14359"/>
                    <a:pt x="8084" y="14236"/>
                  </a:cubicBezTo>
                  <a:cubicBezTo>
                    <a:pt x="8192" y="14114"/>
                    <a:pt x="8461" y="14073"/>
                    <a:pt x="8601" y="13991"/>
                  </a:cubicBezTo>
                  <a:cubicBezTo>
                    <a:pt x="8741" y="13909"/>
                    <a:pt x="8795" y="13868"/>
                    <a:pt x="8925" y="13745"/>
                  </a:cubicBezTo>
                  <a:cubicBezTo>
                    <a:pt x="9054" y="13623"/>
                    <a:pt x="9259" y="13336"/>
                    <a:pt x="9377" y="13255"/>
                  </a:cubicBezTo>
                  <a:cubicBezTo>
                    <a:pt x="9496" y="13173"/>
                    <a:pt x="9539" y="13295"/>
                    <a:pt x="9636" y="13255"/>
                  </a:cubicBezTo>
                  <a:cubicBezTo>
                    <a:pt x="9733" y="13214"/>
                    <a:pt x="9841" y="13091"/>
                    <a:pt x="9959" y="13009"/>
                  </a:cubicBezTo>
                  <a:cubicBezTo>
                    <a:pt x="10078" y="12927"/>
                    <a:pt x="10207" y="12886"/>
                    <a:pt x="10347" y="12764"/>
                  </a:cubicBezTo>
                  <a:cubicBezTo>
                    <a:pt x="10487" y="12641"/>
                    <a:pt x="10584" y="12395"/>
                    <a:pt x="10800" y="12273"/>
                  </a:cubicBezTo>
                  <a:cubicBezTo>
                    <a:pt x="11016" y="12150"/>
                    <a:pt x="11447" y="12191"/>
                    <a:pt x="11641" y="12027"/>
                  </a:cubicBezTo>
                  <a:cubicBezTo>
                    <a:pt x="11835" y="11864"/>
                    <a:pt x="11878" y="11414"/>
                    <a:pt x="11964" y="11291"/>
                  </a:cubicBezTo>
                  <a:cubicBezTo>
                    <a:pt x="12050" y="11168"/>
                    <a:pt x="12029" y="11455"/>
                    <a:pt x="12158" y="11291"/>
                  </a:cubicBezTo>
                  <a:cubicBezTo>
                    <a:pt x="12287" y="11127"/>
                    <a:pt x="12622" y="10555"/>
                    <a:pt x="12740" y="10309"/>
                  </a:cubicBezTo>
                  <a:cubicBezTo>
                    <a:pt x="12859" y="10064"/>
                    <a:pt x="12740" y="9859"/>
                    <a:pt x="12869" y="9818"/>
                  </a:cubicBezTo>
                  <a:cubicBezTo>
                    <a:pt x="12999" y="9777"/>
                    <a:pt x="13333" y="10145"/>
                    <a:pt x="13516" y="10064"/>
                  </a:cubicBezTo>
                  <a:cubicBezTo>
                    <a:pt x="13699" y="9982"/>
                    <a:pt x="13829" y="9573"/>
                    <a:pt x="13969" y="9327"/>
                  </a:cubicBezTo>
                  <a:cubicBezTo>
                    <a:pt x="14109" y="9082"/>
                    <a:pt x="14249" y="8755"/>
                    <a:pt x="14357" y="8591"/>
                  </a:cubicBezTo>
                  <a:cubicBezTo>
                    <a:pt x="14465" y="8427"/>
                    <a:pt x="14422" y="8591"/>
                    <a:pt x="14616" y="8345"/>
                  </a:cubicBezTo>
                  <a:cubicBezTo>
                    <a:pt x="14810" y="8100"/>
                    <a:pt x="15252" y="7282"/>
                    <a:pt x="15521" y="7118"/>
                  </a:cubicBezTo>
                  <a:cubicBezTo>
                    <a:pt x="15790" y="6955"/>
                    <a:pt x="16071" y="7445"/>
                    <a:pt x="16232" y="7364"/>
                  </a:cubicBezTo>
                  <a:cubicBezTo>
                    <a:pt x="16394" y="7282"/>
                    <a:pt x="16426" y="6873"/>
                    <a:pt x="16491" y="6627"/>
                  </a:cubicBezTo>
                  <a:cubicBezTo>
                    <a:pt x="16556" y="6382"/>
                    <a:pt x="16523" y="6014"/>
                    <a:pt x="16620" y="5891"/>
                  </a:cubicBezTo>
                  <a:cubicBezTo>
                    <a:pt x="16717" y="5768"/>
                    <a:pt x="16879" y="6095"/>
                    <a:pt x="17073" y="5891"/>
                  </a:cubicBezTo>
                  <a:cubicBezTo>
                    <a:pt x="17267" y="5686"/>
                    <a:pt x="17601" y="4950"/>
                    <a:pt x="17784" y="4664"/>
                  </a:cubicBezTo>
                  <a:cubicBezTo>
                    <a:pt x="17968" y="4377"/>
                    <a:pt x="18172" y="4173"/>
                    <a:pt x="18172" y="4173"/>
                  </a:cubicBezTo>
                  <a:cubicBezTo>
                    <a:pt x="18302" y="4009"/>
                    <a:pt x="18399" y="3764"/>
                    <a:pt x="18560" y="3682"/>
                  </a:cubicBezTo>
                  <a:cubicBezTo>
                    <a:pt x="18722" y="3600"/>
                    <a:pt x="18992" y="3723"/>
                    <a:pt x="19143" y="3682"/>
                  </a:cubicBezTo>
                  <a:cubicBezTo>
                    <a:pt x="19293" y="3641"/>
                    <a:pt x="19326" y="3600"/>
                    <a:pt x="19466" y="3436"/>
                  </a:cubicBezTo>
                  <a:cubicBezTo>
                    <a:pt x="19606" y="3273"/>
                    <a:pt x="19875" y="2864"/>
                    <a:pt x="19983" y="2700"/>
                  </a:cubicBezTo>
                  <a:cubicBezTo>
                    <a:pt x="20091" y="2536"/>
                    <a:pt x="19994" y="2495"/>
                    <a:pt x="20113" y="2455"/>
                  </a:cubicBezTo>
                  <a:cubicBezTo>
                    <a:pt x="20231" y="2414"/>
                    <a:pt x="20565" y="2659"/>
                    <a:pt x="20695" y="2455"/>
                  </a:cubicBezTo>
                  <a:cubicBezTo>
                    <a:pt x="20824" y="2250"/>
                    <a:pt x="20824" y="1555"/>
                    <a:pt x="20889" y="1227"/>
                  </a:cubicBezTo>
                  <a:cubicBezTo>
                    <a:pt x="20953" y="900"/>
                    <a:pt x="21007" y="614"/>
                    <a:pt x="21083" y="491"/>
                  </a:cubicBezTo>
                  <a:cubicBezTo>
                    <a:pt x="21158" y="368"/>
                    <a:pt x="21255" y="573"/>
                    <a:pt x="21341" y="491"/>
                  </a:cubicBezTo>
                  <a:cubicBezTo>
                    <a:pt x="21428" y="409"/>
                    <a:pt x="21600" y="0"/>
                    <a:pt x="21600" y="0"/>
                  </a:cubicBezTo>
                </a:path>
              </a:pathLst>
            </a:custGeom>
            <a:noFill/>
            <a:ln w="57150" cap="flat">
              <a:solidFill>
                <a:srgbClr val="FF0000"/>
              </a:solidFill>
              <a:prstDash val="solid"/>
              <a:round/>
            </a:ln>
            <a:effectLst>
              <a:outerShdw blurRad="38100" dist="20000" dir="5400000" rotWithShape="0">
                <a:srgbClr val="000000">
                  <a:alpha val="37998"/>
                </a:srgbClr>
              </a:outerShdw>
            </a:effectLst>
          </p:spPr>
          <p:txBody>
            <a:bodyPr wrap="square" lIns="50396" tIns="50396" rIns="50396" bIns="50396" numCol="1" anchor="ctr">
              <a:noAutofit/>
            </a:bodyPr>
            <a:lstStyle/>
            <a:p>
              <a:pPr defTabSz="503972"/>
              <a:endParaRPr kern="0">
                <a:solidFill>
                  <a:srgbClr val="000000"/>
                </a:solidFill>
                <a:sym typeface="Calibri"/>
              </a:endParaRPr>
            </a:p>
          </p:txBody>
        </p:sp>
        <p:sp>
          <p:nvSpPr>
            <p:cNvPr id="957" name="Linea"/>
            <p:cNvSpPr/>
            <p:nvPr/>
          </p:nvSpPr>
          <p:spPr>
            <a:xfrm>
              <a:off x="1368269" y="1968538"/>
              <a:ext cx="901159" cy="465862"/>
            </a:xfrm>
            <a:custGeom>
              <a:avLst/>
              <a:gdLst/>
              <a:ahLst/>
              <a:cxnLst>
                <a:cxn ang="0">
                  <a:pos x="wd2" y="hd2"/>
                </a:cxn>
                <a:cxn ang="5400000">
                  <a:pos x="wd2" y="hd2"/>
                </a:cxn>
                <a:cxn ang="10800000">
                  <a:pos x="wd2" y="hd2"/>
                </a:cxn>
                <a:cxn ang="16200000">
                  <a:pos x="wd2" y="hd2"/>
                </a:cxn>
              </a:cxnLst>
              <a:rect l="0" t="0" r="r" b="b"/>
              <a:pathLst>
                <a:path w="21600" h="21519" extrusionOk="0">
                  <a:moveTo>
                    <a:pt x="0" y="21519"/>
                  </a:moveTo>
                  <a:cubicBezTo>
                    <a:pt x="743" y="21009"/>
                    <a:pt x="1486" y="20499"/>
                    <a:pt x="1982" y="19990"/>
                  </a:cubicBezTo>
                  <a:cubicBezTo>
                    <a:pt x="2477" y="19480"/>
                    <a:pt x="2692" y="18907"/>
                    <a:pt x="2972" y="18461"/>
                  </a:cubicBezTo>
                  <a:cubicBezTo>
                    <a:pt x="3253" y="18015"/>
                    <a:pt x="3451" y="17505"/>
                    <a:pt x="3666" y="17314"/>
                  </a:cubicBezTo>
                  <a:cubicBezTo>
                    <a:pt x="3881" y="17123"/>
                    <a:pt x="4046" y="17377"/>
                    <a:pt x="4261" y="17314"/>
                  </a:cubicBezTo>
                  <a:cubicBezTo>
                    <a:pt x="4475" y="17250"/>
                    <a:pt x="4954" y="16931"/>
                    <a:pt x="4954" y="16931"/>
                  </a:cubicBezTo>
                  <a:cubicBezTo>
                    <a:pt x="5185" y="16804"/>
                    <a:pt x="5400" y="16804"/>
                    <a:pt x="5648" y="16549"/>
                  </a:cubicBezTo>
                  <a:cubicBezTo>
                    <a:pt x="5895" y="16294"/>
                    <a:pt x="6176" y="15721"/>
                    <a:pt x="6440" y="15402"/>
                  </a:cubicBezTo>
                  <a:cubicBezTo>
                    <a:pt x="6705" y="15084"/>
                    <a:pt x="7018" y="14892"/>
                    <a:pt x="7233" y="14638"/>
                  </a:cubicBezTo>
                  <a:cubicBezTo>
                    <a:pt x="7448" y="14383"/>
                    <a:pt x="7596" y="14064"/>
                    <a:pt x="7728" y="13873"/>
                  </a:cubicBezTo>
                  <a:cubicBezTo>
                    <a:pt x="7861" y="13682"/>
                    <a:pt x="7861" y="13618"/>
                    <a:pt x="8026" y="13491"/>
                  </a:cubicBezTo>
                  <a:cubicBezTo>
                    <a:pt x="8191" y="13363"/>
                    <a:pt x="8538" y="13300"/>
                    <a:pt x="8719" y="13108"/>
                  </a:cubicBezTo>
                  <a:cubicBezTo>
                    <a:pt x="8901" y="12917"/>
                    <a:pt x="8917" y="12535"/>
                    <a:pt x="9116" y="12344"/>
                  </a:cubicBezTo>
                  <a:cubicBezTo>
                    <a:pt x="9314" y="12153"/>
                    <a:pt x="9661" y="12153"/>
                    <a:pt x="9908" y="11961"/>
                  </a:cubicBezTo>
                  <a:cubicBezTo>
                    <a:pt x="10156" y="11770"/>
                    <a:pt x="10404" y="11515"/>
                    <a:pt x="10602" y="11197"/>
                  </a:cubicBezTo>
                  <a:cubicBezTo>
                    <a:pt x="10800" y="10878"/>
                    <a:pt x="10750" y="10432"/>
                    <a:pt x="11097" y="10050"/>
                  </a:cubicBezTo>
                  <a:cubicBezTo>
                    <a:pt x="11444" y="9668"/>
                    <a:pt x="12369" y="9158"/>
                    <a:pt x="12683" y="8903"/>
                  </a:cubicBezTo>
                  <a:cubicBezTo>
                    <a:pt x="12996" y="8648"/>
                    <a:pt x="12864" y="8712"/>
                    <a:pt x="12980" y="8521"/>
                  </a:cubicBezTo>
                  <a:cubicBezTo>
                    <a:pt x="13095" y="8330"/>
                    <a:pt x="13211" y="7820"/>
                    <a:pt x="13376" y="7756"/>
                  </a:cubicBezTo>
                  <a:cubicBezTo>
                    <a:pt x="13541" y="7692"/>
                    <a:pt x="13739" y="8330"/>
                    <a:pt x="13971" y="8138"/>
                  </a:cubicBezTo>
                  <a:cubicBezTo>
                    <a:pt x="14202" y="7947"/>
                    <a:pt x="14582" y="6928"/>
                    <a:pt x="14763" y="6609"/>
                  </a:cubicBezTo>
                  <a:cubicBezTo>
                    <a:pt x="14945" y="6291"/>
                    <a:pt x="14912" y="6291"/>
                    <a:pt x="15061" y="6227"/>
                  </a:cubicBezTo>
                  <a:cubicBezTo>
                    <a:pt x="15209" y="6163"/>
                    <a:pt x="15655" y="6227"/>
                    <a:pt x="15655" y="6227"/>
                  </a:cubicBezTo>
                  <a:cubicBezTo>
                    <a:pt x="15804" y="6227"/>
                    <a:pt x="15754" y="6418"/>
                    <a:pt x="15952" y="6227"/>
                  </a:cubicBezTo>
                  <a:cubicBezTo>
                    <a:pt x="16150" y="6036"/>
                    <a:pt x="16679" y="5399"/>
                    <a:pt x="16844" y="5080"/>
                  </a:cubicBezTo>
                  <a:cubicBezTo>
                    <a:pt x="17009" y="4761"/>
                    <a:pt x="16795" y="4507"/>
                    <a:pt x="16943" y="4315"/>
                  </a:cubicBezTo>
                  <a:cubicBezTo>
                    <a:pt x="17092" y="4124"/>
                    <a:pt x="17736" y="3933"/>
                    <a:pt x="17736" y="3933"/>
                  </a:cubicBezTo>
                  <a:cubicBezTo>
                    <a:pt x="17983" y="3806"/>
                    <a:pt x="18248" y="3742"/>
                    <a:pt x="18429" y="3551"/>
                  </a:cubicBezTo>
                  <a:cubicBezTo>
                    <a:pt x="18611" y="3360"/>
                    <a:pt x="18644" y="2977"/>
                    <a:pt x="18826" y="2786"/>
                  </a:cubicBezTo>
                  <a:cubicBezTo>
                    <a:pt x="19007" y="2595"/>
                    <a:pt x="19272" y="2468"/>
                    <a:pt x="19519" y="2404"/>
                  </a:cubicBezTo>
                  <a:cubicBezTo>
                    <a:pt x="19767" y="2340"/>
                    <a:pt x="20097" y="2595"/>
                    <a:pt x="20312" y="2404"/>
                  </a:cubicBezTo>
                  <a:cubicBezTo>
                    <a:pt x="20527" y="2213"/>
                    <a:pt x="20692" y="1639"/>
                    <a:pt x="20807" y="1257"/>
                  </a:cubicBezTo>
                  <a:cubicBezTo>
                    <a:pt x="20923" y="875"/>
                    <a:pt x="20873" y="301"/>
                    <a:pt x="21006" y="110"/>
                  </a:cubicBezTo>
                  <a:cubicBezTo>
                    <a:pt x="21138" y="-81"/>
                    <a:pt x="21369" y="14"/>
                    <a:pt x="21600" y="110"/>
                  </a:cubicBezTo>
                </a:path>
              </a:pathLst>
            </a:custGeom>
            <a:noFill/>
            <a:ln w="57150" cap="flat">
              <a:solidFill>
                <a:srgbClr val="FF0000"/>
              </a:solidFill>
              <a:prstDash val="solid"/>
              <a:round/>
            </a:ln>
            <a:effectLst>
              <a:outerShdw blurRad="38100" dist="20000" dir="5400000" rotWithShape="0">
                <a:srgbClr val="000000">
                  <a:alpha val="37998"/>
                </a:srgbClr>
              </a:outerShdw>
            </a:effectLst>
          </p:spPr>
          <p:txBody>
            <a:bodyPr wrap="square" lIns="50396" tIns="50396" rIns="50396" bIns="50396" numCol="1" anchor="ctr">
              <a:noAutofit/>
            </a:bodyPr>
            <a:lstStyle/>
            <a:p>
              <a:pPr defTabSz="503972"/>
              <a:endParaRPr kern="0">
                <a:solidFill>
                  <a:srgbClr val="000000"/>
                </a:solidFill>
                <a:sym typeface="Calibri"/>
              </a:endParaRPr>
            </a:p>
          </p:txBody>
        </p:sp>
        <p:sp>
          <p:nvSpPr>
            <p:cNvPr id="958" name="Linea"/>
            <p:cNvSpPr/>
            <p:nvPr/>
          </p:nvSpPr>
          <p:spPr>
            <a:xfrm>
              <a:off x="2248757" y="1168155"/>
              <a:ext cx="1641099" cy="8110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741" y="20718"/>
                  </a:lnTo>
                  <a:cubicBezTo>
                    <a:pt x="2077" y="20571"/>
                    <a:pt x="1895" y="20865"/>
                    <a:pt x="2013" y="20718"/>
                  </a:cubicBezTo>
                  <a:cubicBezTo>
                    <a:pt x="2131" y="20571"/>
                    <a:pt x="2303" y="19910"/>
                    <a:pt x="2448" y="19837"/>
                  </a:cubicBezTo>
                  <a:cubicBezTo>
                    <a:pt x="2593" y="19763"/>
                    <a:pt x="2729" y="20278"/>
                    <a:pt x="2884" y="20278"/>
                  </a:cubicBezTo>
                  <a:cubicBezTo>
                    <a:pt x="3038" y="20278"/>
                    <a:pt x="3201" y="20057"/>
                    <a:pt x="3373" y="19837"/>
                  </a:cubicBezTo>
                  <a:cubicBezTo>
                    <a:pt x="3546" y="19616"/>
                    <a:pt x="3700" y="19286"/>
                    <a:pt x="3917" y="18955"/>
                  </a:cubicBezTo>
                  <a:cubicBezTo>
                    <a:pt x="4135" y="18624"/>
                    <a:pt x="4461" y="18073"/>
                    <a:pt x="4679" y="17853"/>
                  </a:cubicBezTo>
                  <a:cubicBezTo>
                    <a:pt x="4897" y="17633"/>
                    <a:pt x="5042" y="17743"/>
                    <a:pt x="5223" y="17633"/>
                  </a:cubicBezTo>
                  <a:cubicBezTo>
                    <a:pt x="5405" y="17522"/>
                    <a:pt x="5568" y="17412"/>
                    <a:pt x="5767" y="17192"/>
                  </a:cubicBezTo>
                  <a:cubicBezTo>
                    <a:pt x="5967" y="16971"/>
                    <a:pt x="6230" y="16494"/>
                    <a:pt x="6420" y="16310"/>
                  </a:cubicBezTo>
                  <a:cubicBezTo>
                    <a:pt x="6611" y="16127"/>
                    <a:pt x="6738" y="16310"/>
                    <a:pt x="6910" y="16090"/>
                  </a:cubicBezTo>
                  <a:cubicBezTo>
                    <a:pt x="7082" y="15869"/>
                    <a:pt x="7254" y="15282"/>
                    <a:pt x="7454" y="14988"/>
                  </a:cubicBezTo>
                  <a:cubicBezTo>
                    <a:pt x="7653" y="14694"/>
                    <a:pt x="7980" y="14473"/>
                    <a:pt x="8107" y="14327"/>
                  </a:cubicBezTo>
                  <a:cubicBezTo>
                    <a:pt x="8234" y="14180"/>
                    <a:pt x="8134" y="14180"/>
                    <a:pt x="8216" y="14106"/>
                  </a:cubicBezTo>
                  <a:cubicBezTo>
                    <a:pt x="8297" y="14033"/>
                    <a:pt x="8479" y="14033"/>
                    <a:pt x="8596" y="13886"/>
                  </a:cubicBezTo>
                  <a:cubicBezTo>
                    <a:pt x="8714" y="13739"/>
                    <a:pt x="8823" y="13335"/>
                    <a:pt x="8923" y="13224"/>
                  </a:cubicBezTo>
                  <a:cubicBezTo>
                    <a:pt x="9023" y="13114"/>
                    <a:pt x="9195" y="13224"/>
                    <a:pt x="9195" y="13224"/>
                  </a:cubicBezTo>
                  <a:lnTo>
                    <a:pt x="9467" y="13224"/>
                  </a:lnTo>
                  <a:cubicBezTo>
                    <a:pt x="9540" y="13224"/>
                    <a:pt x="9558" y="13298"/>
                    <a:pt x="9630" y="13224"/>
                  </a:cubicBezTo>
                  <a:cubicBezTo>
                    <a:pt x="9703" y="13151"/>
                    <a:pt x="9803" y="12894"/>
                    <a:pt x="9902" y="12784"/>
                  </a:cubicBezTo>
                  <a:cubicBezTo>
                    <a:pt x="10002" y="12674"/>
                    <a:pt x="10111" y="12710"/>
                    <a:pt x="10229" y="12563"/>
                  </a:cubicBezTo>
                  <a:cubicBezTo>
                    <a:pt x="10347" y="12416"/>
                    <a:pt x="10492" y="12122"/>
                    <a:pt x="10610" y="11902"/>
                  </a:cubicBezTo>
                  <a:cubicBezTo>
                    <a:pt x="10727" y="11682"/>
                    <a:pt x="10845" y="11388"/>
                    <a:pt x="10936" y="11241"/>
                  </a:cubicBezTo>
                  <a:cubicBezTo>
                    <a:pt x="11027" y="11094"/>
                    <a:pt x="11036" y="11057"/>
                    <a:pt x="11154" y="11020"/>
                  </a:cubicBezTo>
                  <a:cubicBezTo>
                    <a:pt x="11272" y="10984"/>
                    <a:pt x="11516" y="11057"/>
                    <a:pt x="11643" y="11020"/>
                  </a:cubicBezTo>
                  <a:cubicBezTo>
                    <a:pt x="11770" y="10984"/>
                    <a:pt x="11915" y="10800"/>
                    <a:pt x="11915" y="10800"/>
                  </a:cubicBezTo>
                  <a:cubicBezTo>
                    <a:pt x="12042" y="10690"/>
                    <a:pt x="12269" y="10543"/>
                    <a:pt x="12405" y="10359"/>
                  </a:cubicBezTo>
                  <a:cubicBezTo>
                    <a:pt x="12541" y="10175"/>
                    <a:pt x="12650" y="9882"/>
                    <a:pt x="12731" y="9698"/>
                  </a:cubicBezTo>
                  <a:cubicBezTo>
                    <a:pt x="12813" y="9514"/>
                    <a:pt x="12795" y="9367"/>
                    <a:pt x="12895" y="9257"/>
                  </a:cubicBezTo>
                  <a:cubicBezTo>
                    <a:pt x="12994" y="9147"/>
                    <a:pt x="13230" y="9110"/>
                    <a:pt x="13330" y="9037"/>
                  </a:cubicBezTo>
                  <a:cubicBezTo>
                    <a:pt x="13430" y="8963"/>
                    <a:pt x="13393" y="8963"/>
                    <a:pt x="13493" y="8816"/>
                  </a:cubicBezTo>
                  <a:cubicBezTo>
                    <a:pt x="13593" y="8669"/>
                    <a:pt x="13802" y="8265"/>
                    <a:pt x="13928" y="8155"/>
                  </a:cubicBezTo>
                  <a:cubicBezTo>
                    <a:pt x="14055" y="8045"/>
                    <a:pt x="14146" y="8302"/>
                    <a:pt x="14255" y="8155"/>
                  </a:cubicBezTo>
                  <a:cubicBezTo>
                    <a:pt x="14364" y="8008"/>
                    <a:pt x="14418" y="7420"/>
                    <a:pt x="14581" y="7273"/>
                  </a:cubicBezTo>
                  <a:cubicBezTo>
                    <a:pt x="14745" y="7127"/>
                    <a:pt x="15080" y="7347"/>
                    <a:pt x="15234" y="7273"/>
                  </a:cubicBezTo>
                  <a:cubicBezTo>
                    <a:pt x="15388" y="7200"/>
                    <a:pt x="15425" y="6943"/>
                    <a:pt x="15506" y="6833"/>
                  </a:cubicBezTo>
                  <a:cubicBezTo>
                    <a:pt x="15588" y="6722"/>
                    <a:pt x="15724" y="6612"/>
                    <a:pt x="15724" y="6612"/>
                  </a:cubicBezTo>
                  <a:cubicBezTo>
                    <a:pt x="15842" y="6502"/>
                    <a:pt x="16078" y="6245"/>
                    <a:pt x="16214" y="6171"/>
                  </a:cubicBezTo>
                  <a:cubicBezTo>
                    <a:pt x="16350" y="6098"/>
                    <a:pt x="16477" y="6282"/>
                    <a:pt x="16540" y="6171"/>
                  </a:cubicBezTo>
                  <a:cubicBezTo>
                    <a:pt x="16604" y="6061"/>
                    <a:pt x="16513" y="5731"/>
                    <a:pt x="16594" y="5510"/>
                  </a:cubicBezTo>
                  <a:cubicBezTo>
                    <a:pt x="16676" y="5290"/>
                    <a:pt x="16903" y="5033"/>
                    <a:pt x="17030" y="4849"/>
                  </a:cubicBezTo>
                  <a:cubicBezTo>
                    <a:pt x="17157" y="4665"/>
                    <a:pt x="17256" y="4518"/>
                    <a:pt x="17356" y="4408"/>
                  </a:cubicBezTo>
                  <a:cubicBezTo>
                    <a:pt x="17456" y="4298"/>
                    <a:pt x="17501" y="4224"/>
                    <a:pt x="17628" y="4188"/>
                  </a:cubicBezTo>
                  <a:cubicBezTo>
                    <a:pt x="17755" y="4151"/>
                    <a:pt x="17927" y="4224"/>
                    <a:pt x="18118" y="4188"/>
                  </a:cubicBezTo>
                  <a:cubicBezTo>
                    <a:pt x="18308" y="4151"/>
                    <a:pt x="18653" y="4041"/>
                    <a:pt x="18771" y="3967"/>
                  </a:cubicBezTo>
                  <a:cubicBezTo>
                    <a:pt x="18889" y="3894"/>
                    <a:pt x="18744" y="3894"/>
                    <a:pt x="18825" y="3747"/>
                  </a:cubicBezTo>
                  <a:cubicBezTo>
                    <a:pt x="18907" y="3600"/>
                    <a:pt x="19134" y="3233"/>
                    <a:pt x="19260" y="3086"/>
                  </a:cubicBezTo>
                  <a:cubicBezTo>
                    <a:pt x="19387" y="2939"/>
                    <a:pt x="19487" y="2939"/>
                    <a:pt x="19587" y="2865"/>
                  </a:cubicBezTo>
                  <a:cubicBezTo>
                    <a:pt x="19687" y="2792"/>
                    <a:pt x="19777" y="2792"/>
                    <a:pt x="19859" y="2645"/>
                  </a:cubicBezTo>
                  <a:cubicBezTo>
                    <a:pt x="19941" y="2498"/>
                    <a:pt x="19977" y="2204"/>
                    <a:pt x="20077" y="1984"/>
                  </a:cubicBezTo>
                  <a:cubicBezTo>
                    <a:pt x="20176" y="1763"/>
                    <a:pt x="20376" y="1506"/>
                    <a:pt x="20457" y="1322"/>
                  </a:cubicBezTo>
                  <a:cubicBezTo>
                    <a:pt x="20539" y="1139"/>
                    <a:pt x="20494" y="955"/>
                    <a:pt x="20566" y="882"/>
                  </a:cubicBezTo>
                  <a:cubicBezTo>
                    <a:pt x="20639" y="808"/>
                    <a:pt x="20829" y="992"/>
                    <a:pt x="20893" y="882"/>
                  </a:cubicBezTo>
                  <a:cubicBezTo>
                    <a:pt x="20956" y="771"/>
                    <a:pt x="20893" y="331"/>
                    <a:pt x="20947" y="220"/>
                  </a:cubicBezTo>
                  <a:cubicBezTo>
                    <a:pt x="21002" y="110"/>
                    <a:pt x="21110" y="257"/>
                    <a:pt x="21219" y="220"/>
                  </a:cubicBezTo>
                  <a:cubicBezTo>
                    <a:pt x="21328" y="184"/>
                    <a:pt x="21600" y="0"/>
                    <a:pt x="21600" y="0"/>
                  </a:cubicBezTo>
                </a:path>
              </a:pathLst>
            </a:custGeom>
            <a:noFill/>
            <a:ln w="57150" cap="flat">
              <a:solidFill>
                <a:srgbClr val="FF0000"/>
              </a:solidFill>
              <a:prstDash val="solid"/>
              <a:round/>
            </a:ln>
            <a:effectLst>
              <a:outerShdw blurRad="38100" dist="20000" dir="5400000" rotWithShape="0">
                <a:srgbClr val="000000">
                  <a:alpha val="37998"/>
                </a:srgbClr>
              </a:outerShdw>
            </a:effectLst>
          </p:spPr>
          <p:txBody>
            <a:bodyPr wrap="square" lIns="50396" tIns="50396" rIns="50396" bIns="50396" numCol="1" anchor="ctr">
              <a:noAutofit/>
            </a:bodyPr>
            <a:lstStyle/>
            <a:p>
              <a:pPr defTabSz="503972"/>
              <a:endParaRPr kern="0">
                <a:solidFill>
                  <a:srgbClr val="000000"/>
                </a:solidFill>
                <a:sym typeface="Calibri"/>
              </a:endParaRPr>
            </a:p>
          </p:txBody>
        </p:sp>
        <p:sp>
          <p:nvSpPr>
            <p:cNvPr id="959" name="Linea"/>
            <p:cNvSpPr/>
            <p:nvPr/>
          </p:nvSpPr>
          <p:spPr>
            <a:xfrm>
              <a:off x="3889855" y="795730"/>
              <a:ext cx="851554" cy="3807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307" y="19252"/>
                  </a:lnTo>
                  <a:cubicBezTo>
                    <a:pt x="2761" y="18783"/>
                    <a:pt x="2726" y="18783"/>
                    <a:pt x="2726" y="18783"/>
                  </a:cubicBezTo>
                  <a:cubicBezTo>
                    <a:pt x="2936" y="18548"/>
                    <a:pt x="3285" y="18078"/>
                    <a:pt x="3565" y="17843"/>
                  </a:cubicBezTo>
                  <a:cubicBezTo>
                    <a:pt x="3845" y="17609"/>
                    <a:pt x="4124" y="17452"/>
                    <a:pt x="4404" y="17374"/>
                  </a:cubicBezTo>
                  <a:cubicBezTo>
                    <a:pt x="4684" y="17296"/>
                    <a:pt x="4963" y="17687"/>
                    <a:pt x="5243" y="17374"/>
                  </a:cubicBezTo>
                  <a:cubicBezTo>
                    <a:pt x="5522" y="17061"/>
                    <a:pt x="5837" y="15965"/>
                    <a:pt x="6082" y="15496"/>
                  </a:cubicBezTo>
                  <a:cubicBezTo>
                    <a:pt x="6326" y="15026"/>
                    <a:pt x="6588" y="14870"/>
                    <a:pt x="6711" y="14557"/>
                  </a:cubicBezTo>
                  <a:cubicBezTo>
                    <a:pt x="6833" y="14243"/>
                    <a:pt x="6571" y="13774"/>
                    <a:pt x="6816" y="13617"/>
                  </a:cubicBezTo>
                  <a:cubicBezTo>
                    <a:pt x="7060" y="13461"/>
                    <a:pt x="8179" y="13617"/>
                    <a:pt x="8179" y="13617"/>
                  </a:cubicBezTo>
                  <a:cubicBezTo>
                    <a:pt x="8493" y="13617"/>
                    <a:pt x="8546" y="13852"/>
                    <a:pt x="8703" y="13617"/>
                  </a:cubicBezTo>
                  <a:cubicBezTo>
                    <a:pt x="8860" y="13383"/>
                    <a:pt x="9000" y="12443"/>
                    <a:pt x="9122" y="12209"/>
                  </a:cubicBezTo>
                  <a:cubicBezTo>
                    <a:pt x="9245" y="11974"/>
                    <a:pt x="9350" y="12365"/>
                    <a:pt x="9437" y="12209"/>
                  </a:cubicBezTo>
                  <a:cubicBezTo>
                    <a:pt x="9524" y="12052"/>
                    <a:pt x="9472" y="11426"/>
                    <a:pt x="9647" y="11270"/>
                  </a:cubicBezTo>
                  <a:cubicBezTo>
                    <a:pt x="9821" y="11113"/>
                    <a:pt x="10328" y="11583"/>
                    <a:pt x="10485" y="11270"/>
                  </a:cubicBezTo>
                  <a:cubicBezTo>
                    <a:pt x="10643" y="10956"/>
                    <a:pt x="10381" y="9861"/>
                    <a:pt x="10590" y="9391"/>
                  </a:cubicBezTo>
                  <a:cubicBezTo>
                    <a:pt x="10800" y="8922"/>
                    <a:pt x="11744" y="8452"/>
                    <a:pt x="11744" y="8452"/>
                  </a:cubicBezTo>
                  <a:lnTo>
                    <a:pt x="13212" y="7043"/>
                  </a:lnTo>
                  <a:cubicBezTo>
                    <a:pt x="13544" y="6730"/>
                    <a:pt x="13491" y="6730"/>
                    <a:pt x="13736" y="6574"/>
                  </a:cubicBezTo>
                  <a:cubicBezTo>
                    <a:pt x="13981" y="6417"/>
                    <a:pt x="14435" y="6261"/>
                    <a:pt x="14680" y="6104"/>
                  </a:cubicBezTo>
                  <a:cubicBezTo>
                    <a:pt x="14924" y="5948"/>
                    <a:pt x="14942" y="5948"/>
                    <a:pt x="15204" y="5635"/>
                  </a:cubicBezTo>
                  <a:cubicBezTo>
                    <a:pt x="15466" y="5322"/>
                    <a:pt x="16078" y="4539"/>
                    <a:pt x="16252" y="4226"/>
                  </a:cubicBezTo>
                  <a:cubicBezTo>
                    <a:pt x="16427" y="3913"/>
                    <a:pt x="16113" y="3991"/>
                    <a:pt x="16252" y="3757"/>
                  </a:cubicBezTo>
                  <a:cubicBezTo>
                    <a:pt x="16392" y="3522"/>
                    <a:pt x="16882" y="2896"/>
                    <a:pt x="17091" y="2817"/>
                  </a:cubicBezTo>
                  <a:cubicBezTo>
                    <a:pt x="17301" y="2739"/>
                    <a:pt x="17266" y="3130"/>
                    <a:pt x="17511" y="3287"/>
                  </a:cubicBezTo>
                  <a:cubicBezTo>
                    <a:pt x="17755" y="3443"/>
                    <a:pt x="18315" y="3913"/>
                    <a:pt x="18559" y="3757"/>
                  </a:cubicBezTo>
                  <a:cubicBezTo>
                    <a:pt x="18804" y="3600"/>
                    <a:pt x="18874" y="2739"/>
                    <a:pt x="18979" y="2348"/>
                  </a:cubicBezTo>
                  <a:cubicBezTo>
                    <a:pt x="19083" y="1956"/>
                    <a:pt x="19049" y="1643"/>
                    <a:pt x="19188" y="1409"/>
                  </a:cubicBezTo>
                  <a:cubicBezTo>
                    <a:pt x="19328" y="1174"/>
                    <a:pt x="19538" y="1017"/>
                    <a:pt x="19817" y="939"/>
                  </a:cubicBezTo>
                  <a:cubicBezTo>
                    <a:pt x="20097" y="861"/>
                    <a:pt x="20569" y="1096"/>
                    <a:pt x="20866" y="939"/>
                  </a:cubicBezTo>
                  <a:cubicBezTo>
                    <a:pt x="21163" y="783"/>
                    <a:pt x="21600" y="0"/>
                    <a:pt x="21600" y="0"/>
                  </a:cubicBezTo>
                </a:path>
              </a:pathLst>
            </a:custGeom>
            <a:noFill/>
            <a:ln w="57150" cap="flat">
              <a:solidFill>
                <a:srgbClr val="FF0000"/>
              </a:solidFill>
              <a:prstDash val="solid"/>
              <a:round/>
            </a:ln>
            <a:effectLst>
              <a:outerShdw blurRad="38100" dist="20000" dir="5400000" rotWithShape="0">
                <a:srgbClr val="000000">
                  <a:alpha val="37998"/>
                </a:srgbClr>
              </a:outerShdw>
            </a:effectLst>
          </p:spPr>
          <p:txBody>
            <a:bodyPr wrap="square" lIns="50396" tIns="50396" rIns="50396" bIns="50396" numCol="1" anchor="ctr">
              <a:noAutofit/>
            </a:bodyPr>
            <a:lstStyle/>
            <a:p>
              <a:pPr defTabSz="503972"/>
              <a:endParaRPr kern="0">
                <a:solidFill>
                  <a:srgbClr val="000000"/>
                </a:solidFill>
                <a:sym typeface="Calibri"/>
              </a:endParaRPr>
            </a:p>
          </p:txBody>
        </p:sp>
        <p:sp>
          <p:nvSpPr>
            <p:cNvPr id="960" name="Linea"/>
            <p:cNvSpPr/>
            <p:nvPr/>
          </p:nvSpPr>
          <p:spPr>
            <a:xfrm>
              <a:off x="4741406" y="4"/>
              <a:ext cx="1562558" cy="804004"/>
            </a:xfrm>
            <a:custGeom>
              <a:avLst/>
              <a:gdLst/>
              <a:ahLst/>
              <a:cxnLst>
                <a:cxn ang="0">
                  <a:pos x="wd2" y="hd2"/>
                </a:cxn>
                <a:cxn ang="5400000">
                  <a:pos x="wd2" y="hd2"/>
                </a:cxn>
                <a:cxn ang="10800000">
                  <a:pos x="wd2" y="hd2"/>
                </a:cxn>
                <a:cxn ang="16200000">
                  <a:pos x="wd2" y="hd2"/>
                </a:cxn>
              </a:cxnLst>
              <a:rect l="0" t="0" r="r" b="b"/>
              <a:pathLst>
                <a:path w="21600" h="21559" extrusionOk="0">
                  <a:moveTo>
                    <a:pt x="0" y="21559"/>
                  </a:moveTo>
                  <a:lnTo>
                    <a:pt x="914" y="20893"/>
                  </a:lnTo>
                  <a:cubicBezTo>
                    <a:pt x="1143" y="20708"/>
                    <a:pt x="1229" y="20597"/>
                    <a:pt x="1371" y="20449"/>
                  </a:cubicBezTo>
                  <a:cubicBezTo>
                    <a:pt x="1514" y="20301"/>
                    <a:pt x="1648" y="20116"/>
                    <a:pt x="1771" y="20006"/>
                  </a:cubicBezTo>
                  <a:cubicBezTo>
                    <a:pt x="1895" y="19895"/>
                    <a:pt x="1990" y="19895"/>
                    <a:pt x="2114" y="19784"/>
                  </a:cubicBezTo>
                  <a:cubicBezTo>
                    <a:pt x="2238" y="19673"/>
                    <a:pt x="2400" y="19451"/>
                    <a:pt x="2514" y="19340"/>
                  </a:cubicBezTo>
                  <a:cubicBezTo>
                    <a:pt x="2629" y="19229"/>
                    <a:pt x="2667" y="19081"/>
                    <a:pt x="2800" y="19118"/>
                  </a:cubicBezTo>
                  <a:cubicBezTo>
                    <a:pt x="2933" y="19155"/>
                    <a:pt x="3086" y="19821"/>
                    <a:pt x="3314" y="19562"/>
                  </a:cubicBezTo>
                  <a:cubicBezTo>
                    <a:pt x="3543" y="19303"/>
                    <a:pt x="3981" y="17934"/>
                    <a:pt x="4171" y="17564"/>
                  </a:cubicBezTo>
                  <a:cubicBezTo>
                    <a:pt x="4362" y="17195"/>
                    <a:pt x="4362" y="17453"/>
                    <a:pt x="4457" y="17343"/>
                  </a:cubicBezTo>
                  <a:cubicBezTo>
                    <a:pt x="4552" y="17232"/>
                    <a:pt x="4629" y="16973"/>
                    <a:pt x="4743" y="16899"/>
                  </a:cubicBezTo>
                  <a:cubicBezTo>
                    <a:pt x="4857" y="16825"/>
                    <a:pt x="5000" y="17010"/>
                    <a:pt x="5143" y="16899"/>
                  </a:cubicBezTo>
                  <a:cubicBezTo>
                    <a:pt x="5286" y="16788"/>
                    <a:pt x="5457" y="16381"/>
                    <a:pt x="5600" y="16233"/>
                  </a:cubicBezTo>
                  <a:cubicBezTo>
                    <a:pt x="5743" y="16085"/>
                    <a:pt x="5905" y="16159"/>
                    <a:pt x="6000" y="16011"/>
                  </a:cubicBezTo>
                  <a:cubicBezTo>
                    <a:pt x="6095" y="15863"/>
                    <a:pt x="6057" y="15493"/>
                    <a:pt x="6171" y="15345"/>
                  </a:cubicBezTo>
                  <a:cubicBezTo>
                    <a:pt x="6286" y="15197"/>
                    <a:pt x="6505" y="15234"/>
                    <a:pt x="6686" y="15123"/>
                  </a:cubicBezTo>
                  <a:cubicBezTo>
                    <a:pt x="6867" y="15012"/>
                    <a:pt x="7124" y="15012"/>
                    <a:pt x="7257" y="14680"/>
                  </a:cubicBezTo>
                  <a:cubicBezTo>
                    <a:pt x="7390" y="14347"/>
                    <a:pt x="7352" y="13385"/>
                    <a:pt x="7486" y="13126"/>
                  </a:cubicBezTo>
                  <a:cubicBezTo>
                    <a:pt x="7619" y="12867"/>
                    <a:pt x="8057" y="13126"/>
                    <a:pt x="8057" y="13126"/>
                  </a:cubicBezTo>
                  <a:lnTo>
                    <a:pt x="8686" y="13126"/>
                  </a:lnTo>
                  <a:cubicBezTo>
                    <a:pt x="8838" y="13126"/>
                    <a:pt x="8857" y="13274"/>
                    <a:pt x="8971" y="13126"/>
                  </a:cubicBezTo>
                  <a:cubicBezTo>
                    <a:pt x="9086" y="12978"/>
                    <a:pt x="9190" y="12349"/>
                    <a:pt x="9371" y="12238"/>
                  </a:cubicBezTo>
                  <a:cubicBezTo>
                    <a:pt x="9552" y="12128"/>
                    <a:pt x="9895" y="12497"/>
                    <a:pt x="10057" y="12460"/>
                  </a:cubicBezTo>
                  <a:cubicBezTo>
                    <a:pt x="10219" y="12423"/>
                    <a:pt x="10248" y="12201"/>
                    <a:pt x="10343" y="12017"/>
                  </a:cubicBezTo>
                  <a:cubicBezTo>
                    <a:pt x="10438" y="11832"/>
                    <a:pt x="10514" y="11610"/>
                    <a:pt x="10629" y="11351"/>
                  </a:cubicBezTo>
                  <a:cubicBezTo>
                    <a:pt x="10743" y="11092"/>
                    <a:pt x="10905" y="10759"/>
                    <a:pt x="11029" y="10463"/>
                  </a:cubicBezTo>
                  <a:cubicBezTo>
                    <a:pt x="11152" y="10167"/>
                    <a:pt x="11238" y="9686"/>
                    <a:pt x="11371" y="9575"/>
                  </a:cubicBezTo>
                  <a:cubicBezTo>
                    <a:pt x="11505" y="9465"/>
                    <a:pt x="11705" y="9945"/>
                    <a:pt x="11829" y="9797"/>
                  </a:cubicBezTo>
                  <a:cubicBezTo>
                    <a:pt x="11952" y="9649"/>
                    <a:pt x="12010" y="8984"/>
                    <a:pt x="12114" y="8688"/>
                  </a:cubicBezTo>
                  <a:cubicBezTo>
                    <a:pt x="12219" y="8392"/>
                    <a:pt x="12343" y="8133"/>
                    <a:pt x="12457" y="8022"/>
                  </a:cubicBezTo>
                  <a:cubicBezTo>
                    <a:pt x="12571" y="7911"/>
                    <a:pt x="12657" y="7985"/>
                    <a:pt x="12800" y="8022"/>
                  </a:cubicBezTo>
                  <a:cubicBezTo>
                    <a:pt x="12943" y="8059"/>
                    <a:pt x="13133" y="8355"/>
                    <a:pt x="13314" y="8244"/>
                  </a:cubicBezTo>
                  <a:cubicBezTo>
                    <a:pt x="13495" y="8133"/>
                    <a:pt x="13781" y="7578"/>
                    <a:pt x="13886" y="7356"/>
                  </a:cubicBezTo>
                  <a:cubicBezTo>
                    <a:pt x="13990" y="7134"/>
                    <a:pt x="13876" y="6912"/>
                    <a:pt x="13943" y="6912"/>
                  </a:cubicBezTo>
                  <a:cubicBezTo>
                    <a:pt x="14010" y="6912"/>
                    <a:pt x="14181" y="7245"/>
                    <a:pt x="14286" y="7356"/>
                  </a:cubicBezTo>
                  <a:cubicBezTo>
                    <a:pt x="14390" y="7467"/>
                    <a:pt x="14514" y="7652"/>
                    <a:pt x="14571" y="7578"/>
                  </a:cubicBezTo>
                  <a:cubicBezTo>
                    <a:pt x="14629" y="7504"/>
                    <a:pt x="14562" y="7060"/>
                    <a:pt x="14629" y="6912"/>
                  </a:cubicBezTo>
                  <a:cubicBezTo>
                    <a:pt x="14695" y="6764"/>
                    <a:pt x="14848" y="6801"/>
                    <a:pt x="14971" y="6690"/>
                  </a:cubicBezTo>
                  <a:cubicBezTo>
                    <a:pt x="15095" y="6580"/>
                    <a:pt x="15276" y="6432"/>
                    <a:pt x="15371" y="6247"/>
                  </a:cubicBezTo>
                  <a:cubicBezTo>
                    <a:pt x="15467" y="6062"/>
                    <a:pt x="15457" y="5692"/>
                    <a:pt x="15543" y="5581"/>
                  </a:cubicBezTo>
                  <a:cubicBezTo>
                    <a:pt x="15629" y="5470"/>
                    <a:pt x="15724" y="5803"/>
                    <a:pt x="15886" y="5581"/>
                  </a:cubicBezTo>
                  <a:cubicBezTo>
                    <a:pt x="16048" y="5359"/>
                    <a:pt x="16333" y="4434"/>
                    <a:pt x="16514" y="4249"/>
                  </a:cubicBezTo>
                  <a:cubicBezTo>
                    <a:pt x="16695" y="4064"/>
                    <a:pt x="16867" y="4656"/>
                    <a:pt x="16971" y="4471"/>
                  </a:cubicBezTo>
                  <a:cubicBezTo>
                    <a:pt x="17076" y="4286"/>
                    <a:pt x="17038" y="3325"/>
                    <a:pt x="17143" y="3140"/>
                  </a:cubicBezTo>
                  <a:cubicBezTo>
                    <a:pt x="17248" y="2955"/>
                    <a:pt x="17524" y="3510"/>
                    <a:pt x="17600" y="3362"/>
                  </a:cubicBezTo>
                  <a:cubicBezTo>
                    <a:pt x="17676" y="3214"/>
                    <a:pt x="17467" y="2437"/>
                    <a:pt x="17600" y="2252"/>
                  </a:cubicBezTo>
                  <a:cubicBezTo>
                    <a:pt x="17733" y="2067"/>
                    <a:pt x="18229" y="2289"/>
                    <a:pt x="18400" y="2252"/>
                  </a:cubicBezTo>
                  <a:cubicBezTo>
                    <a:pt x="18571" y="2215"/>
                    <a:pt x="18543" y="2104"/>
                    <a:pt x="18629" y="2030"/>
                  </a:cubicBezTo>
                  <a:cubicBezTo>
                    <a:pt x="18714" y="1956"/>
                    <a:pt x="18848" y="1956"/>
                    <a:pt x="18914" y="1808"/>
                  </a:cubicBezTo>
                  <a:cubicBezTo>
                    <a:pt x="18981" y="1660"/>
                    <a:pt x="18971" y="1253"/>
                    <a:pt x="19029" y="1143"/>
                  </a:cubicBezTo>
                  <a:cubicBezTo>
                    <a:pt x="19086" y="1032"/>
                    <a:pt x="19210" y="1254"/>
                    <a:pt x="19257" y="1143"/>
                  </a:cubicBezTo>
                  <a:cubicBezTo>
                    <a:pt x="19305" y="1032"/>
                    <a:pt x="19238" y="588"/>
                    <a:pt x="19314" y="477"/>
                  </a:cubicBezTo>
                  <a:cubicBezTo>
                    <a:pt x="19390" y="366"/>
                    <a:pt x="19629" y="551"/>
                    <a:pt x="19714" y="477"/>
                  </a:cubicBezTo>
                  <a:cubicBezTo>
                    <a:pt x="19800" y="403"/>
                    <a:pt x="19514" y="107"/>
                    <a:pt x="19829" y="33"/>
                  </a:cubicBezTo>
                  <a:cubicBezTo>
                    <a:pt x="20143" y="-41"/>
                    <a:pt x="21600" y="33"/>
                    <a:pt x="21600" y="33"/>
                  </a:cubicBezTo>
                </a:path>
              </a:pathLst>
            </a:custGeom>
            <a:noFill/>
            <a:ln w="57150" cap="flat">
              <a:solidFill>
                <a:srgbClr val="FF0000"/>
              </a:solidFill>
              <a:prstDash val="solid"/>
              <a:round/>
            </a:ln>
            <a:effectLst>
              <a:outerShdw blurRad="38100" dist="20000" dir="5400000" rotWithShape="0">
                <a:srgbClr val="000000">
                  <a:alpha val="37998"/>
                </a:srgbClr>
              </a:outerShdw>
            </a:effectLst>
          </p:spPr>
          <p:txBody>
            <a:bodyPr wrap="square" lIns="50396" tIns="50396" rIns="50396" bIns="50396" numCol="1" anchor="ctr">
              <a:noAutofit/>
            </a:bodyPr>
            <a:lstStyle/>
            <a:p>
              <a:pPr defTabSz="503972"/>
              <a:endParaRPr kern="0">
                <a:solidFill>
                  <a:srgbClr val="000000"/>
                </a:solidFill>
                <a:sym typeface="Calibri"/>
              </a:endParaRPr>
            </a:p>
          </p:txBody>
        </p:sp>
      </p:grpSp>
      <p:pic>
        <p:nvPicPr>
          <p:cNvPr id="962" name="image17.png" descr="image17.png"/>
          <p:cNvPicPr>
            <a:picLocks noChangeAspect="1"/>
          </p:cNvPicPr>
          <p:nvPr/>
        </p:nvPicPr>
        <p:blipFill>
          <a:blip r:embed="rId2"/>
          <a:stretch>
            <a:fillRect/>
          </a:stretch>
        </p:blipFill>
        <p:spPr>
          <a:xfrm>
            <a:off x="1942946" y="2215448"/>
            <a:ext cx="7136193" cy="3251362"/>
          </a:xfrm>
          <a:prstGeom prst="rect">
            <a:avLst/>
          </a:prstGeom>
          <a:ln w="12700">
            <a:miter lim="400000"/>
          </a:ln>
        </p:spPr>
      </p:pic>
      <p:sp>
        <p:nvSpPr>
          <p:cNvPr id="963" name="835"/>
          <p:cNvSpPr txBox="1"/>
          <p:nvPr/>
        </p:nvSpPr>
        <p:spPr>
          <a:xfrm>
            <a:off x="8916394" y="1489230"/>
            <a:ext cx="669239" cy="480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lvl1pPr defTabSz="457200">
              <a:defRPr sz="2400">
                <a:latin typeface="Arial"/>
                <a:ea typeface="Arial"/>
                <a:cs typeface="Arial"/>
                <a:sym typeface="Arial"/>
              </a:defRPr>
            </a:lvl1pPr>
          </a:lstStyle>
          <a:p>
            <a:pPr hangingPunct="0"/>
            <a:r>
              <a:rPr sz="2646" kern="0">
                <a:solidFill>
                  <a:srgbClr val="000000"/>
                </a:solidFill>
              </a:rPr>
              <a:t>835</a:t>
            </a:r>
          </a:p>
        </p:txBody>
      </p:sp>
      <p:sp>
        <p:nvSpPr>
          <p:cNvPr id="964" name="711"/>
          <p:cNvSpPr txBox="1"/>
          <p:nvPr/>
        </p:nvSpPr>
        <p:spPr>
          <a:xfrm>
            <a:off x="8916394" y="2089452"/>
            <a:ext cx="669239" cy="480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396" tIns="50396" rIns="50396" bIns="50396">
            <a:spAutoFit/>
          </a:bodyPr>
          <a:lstStyle>
            <a:lvl1pPr defTabSz="457200">
              <a:defRPr sz="2400">
                <a:latin typeface="Arial"/>
                <a:ea typeface="Arial"/>
                <a:cs typeface="Arial"/>
                <a:sym typeface="Arial"/>
              </a:defRPr>
            </a:lvl1pPr>
          </a:lstStyle>
          <a:p>
            <a:pPr hangingPunct="0"/>
            <a:r>
              <a:rPr sz="2646" kern="0">
                <a:solidFill>
                  <a:srgbClr val="000000"/>
                </a:solidFill>
              </a:rPr>
              <a:t>711</a:t>
            </a:r>
          </a:p>
        </p:txBody>
      </p:sp>
      <p:sp>
        <p:nvSpPr>
          <p:cNvPr id="965" name="McMurray et al. N Engl Med 2014;371:993–1004."/>
          <p:cNvSpPr txBox="1"/>
          <p:nvPr/>
        </p:nvSpPr>
        <p:spPr>
          <a:xfrm>
            <a:off x="455781" y="6892270"/>
            <a:ext cx="9169063" cy="1419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p>
            <a:pPr>
              <a:spcBef>
                <a:spcPts val="220"/>
              </a:spcBef>
              <a:defRPr sz="900" i="1">
                <a:solidFill>
                  <a:srgbClr val="7F7F7F"/>
                </a:solidFill>
                <a:latin typeface="Arial"/>
                <a:ea typeface="Arial"/>
                <a:cs typeface="Arial"/>
                <a:sym typeface="Arial"/>
              </a:defRPr>
            </a:pPr>
            <a:r>
              <a:rPr sz="992" i="1" kern="0">
                <a:solidFill>
                  <a:srgbClr val="7F7F7F"/>
                </a:solidFill>
                <a:ea typeface="Arial"/>
                <a:cs typeface="Arial"/>
                <a:sym typeface="Arial"/>
              </a:rPr>
              <a:t>McMurray et al. N Engl Med 2014;371:993–1004.</a:t>
            </a:r>
          </a:p>
        </p:txBody>
      </p:sp>
    </p:spTree>
    <p:extLst>
      <p:ext uri="{BB962C8B-B14F-4D97-AF65-F5344CB8AC3E}">
        <p14:creationId xmlns:p14="http://schemas.microsoft.com/office/powerpoint/2010/main" val="1913980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19"/>
          <p:cNvSpPr>
            <a:spLocks noChangeArrowheads="1"/>
          </p:cNvSpPr>
          <p:nvPr/>
        </p:nvSpPr>
        <p:spPr bwMode="auto">
          <a:xfrm>
            <a:off x="898488" y="1319197"/>
            <a:ext cx="490839" cy="32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5000"/>
              </a:spcBef>
              <a:spcAft>
                <a:spcPct val="25000"/>
              </a:spcAft>
              <a:buClr>
                <a:schemeClr val="accent1"/>
              </a:buClr>
              <a:buFont typeface="Wingdings" pitchFamily="2" charset="2"/>
              <a:buChar char="§"/>
              <a:defRPr sz="2400">
                <a:solidFill>
                  <a:schemeClr val="tx1"/>
                </a:solidFill>
                <a:latin typeface="Arial" pitchFamily="34" charset="0"/>
              </a:defRPr>
            </a:lvl1pPr>
            <a:lvl2pPr marL="742950" indent="-285750" eaLnBrk="0" hangingPunct="0">
              <a:spcBef>
                <a:spcPct val="25000"/>
              </a:spcBef>
              <a:spcAft>
                <a:spcPct val="25000"/>
              </a:spcAft>
              <a:buClr>
                <a:schemeClr val="accent1"/>
              </a:buClr>
              <a:buFont typeface="Arial" pitchFamily="34" charset="0"/>
              <a:buChar char="–"/>
              <a:defRPr sz="2200">
                <a:solidFill>
                  <a:schemeClr val="tx1"/>
                </a:solidFill>
                <a:latin typeface="Arial" pitchFamily="34" charset="0"/>
              </a:defRPr>
            </a:lvl2pPr>
            <a:lvl3pPr marL="1143000" indent="-228600" eaLnBrk="0" hangingPunct="0">
              <a:spcBef>
                <a:spcPct val="25000"/>
              </a:spcBef>
              <a:spcAft>
                <a:spcPct val="25000"/>
              </a:spcAft>
              <a:buClr>
                <a:schemeClr val="accent1"/>
              </a:buClr>
              <a:buSzPct val="120000"/>
              <a:buFont typeface="Arial" pitchFamily="34" charset="0"/>
              <a:buChar char="•"/>
              <a:defRPr sz="2000">
                <a:solidFill>
                  <a:schemeClr val="tx1"/>
                </a:solidFill>
                <a:latin typeface="Arial" pitchFamily="34" charset="0"/>
              </a:defRPr>
            </a:lvl3pPr>
            <a:lvl4pPr marL="1600200" indent="-228600" eaLnBrk="0" hangingPunct="0">
              <a:spcBef>
                <a:spcPct val="25000"/>
              </a:spcBef>
              <a:spcAft>
                <a:spcPct val="25000"/>
              </a:spcAft>
              <a:buClr>
                <a:schemeClr val="accent1"/>
              </a:buClr>
              <a:buFont typeface="Arial" pitchFamily="34" charset="0"/>
              <a:buChar char="–"/>
              <a:defRPr>
                <a:solidFill>
                  <a:schemeClr val="tx1"/>
                </a:solidFill>
                <a:latin typeface="Arial" pitchFamily="34" charset="0"/>
              </a:defRPr>
            </a:lvl4pPr>
            <a:lvl5pPr marL="2057400" indent="-228600" eaLnBrk="0"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5pPr>
            <a:lvl6pPr marL="25146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6pPr>
            <a:lvl7pPr marL="29718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7pPr>
            <a:lvl8pPr marL="34290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8pPr>
            <a:lvl9pPr marL="38862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9pPr>
          </a:lstStyle>
          <a:p>
            <a:pPr algn="ctr" defTabSz="1007943" eaLnBrk="1" fontAlgn="auto" hangingPunct="1">
              <a:lnSpc>
                <a:spcPct val="100000"/>
              </a:lnSpc>
              <a:spcBef>
                <a:spcPct val="0"/>
              </a:spcBef>
              <a:spcAft>
                <a:spcPct val="0"/>
              </a:spcAft>
              <a:buClrTx/>
              <a:buSzTx/>
              <a:buNone/>
              <a:defRPr/>
            </a:pPr>
            <a:r>
              <a:rPr lang="it-IT" altLang="it-IT" sz="1543" b="1" dirty="0">
                <a:solidFill>
                  <a:prstClr val="black"/>
                </a:solidFill>
                <a:latin typeface="Calibri" pitchFamily="34" charset="0"/>
                <a:ea typeface="+mn-ea"/>
              </a:rPr>
              <a:t>-0%</a:t>
            </a:r>
          </a:p>
        </p:txBody>
      </p:sp>
      <p:sp>
        <p:nvSpPr>
          <p:cNvPr id="21" name="Right Bracket 20"/>
          <p:cNvSpPr/>
          <p:nvPr/>
        </p:nvSpPr>
        <p:spPr>
          <a:xfrm rot="16200000">
            <a:off x="3430619" y="112840"/>
            <a:ext cx="142900" cy="3405292"/>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defTabSz="1007943" fontAlgn="auto" hangingPunct="1">
              <a:lnSpc>
                <a:spcPct val="100000"/>
              </a:lnSpc>
              <a:spcBef>
                <a:spcPts val="0"/>
              </a:spcBef>
              <a:spcAft>
                <a:spcPts val="0"/>
              </a:spcAft>
              <a:buClrTx/>
              <a:buSzTx/>
              <a:defRPr/>
            </a:pPr>
            <a:endParaRPr lang="en-US" sz="1984">
              <a:solidFill>
                <a:prstClr val="black"/>
              </a:solidFill>
              <a:latin typeface="Calibri" panose="020F0502020204030204"/>
            </a:endParaRPr>
          </a:p>
        </p:txBody>
      </p:sp>
      <p:sp>
        <p:nvSpPr>
          <p:cNvPr id="24" name="TextBox 23"/>
          <p:cNvSpPr txBox="1"/>
          <p:nvPr/>
        </p:nvSpPr>
        <p:spPr>
          <a:xfrm>
            <a:off x="2745839" y="1365817"/>
            <a:ext cx="1109599" cy="329770"/>
          </a:xfrm>
          <a:prstGeom prst="rect">
            <a:avLst/>
          </a:prstGeom>
          <a:noFill/>
        </p:spPr>
        <p:txBody>
          <a:bodyPr wrap="none" rtlCol="0">
            <a:spAutoFit/>
          </a:bodyPr>
          <a:lstStyle/>
          <a:p>
            <a:pPr defTabSz="1007943" fontAlgn="auto" hangingPunct="1">
              <a:lnSpc>
                <a:spcPct val="100000"/>
              </a:lnSpc>
              <a:spcBef>
                <a:spcPts val="0"/>
              </a:spcBef>
              <a:spcAft>
                <a:spcPts val="0"/>
              </a:spcAft>
              <a:buClrTx/>
              <a:buSzTx/>
              <a:defRPr/>
            </a:pPr>
            <a:r>
              <a:rPr lang="it-IT" sz="1543" dirty="0">
                <a:solidFill>
                  <a:prstClr val="black"/>
                </a:solidFill>
                <a:latin typeface="Calibri" panose="020F0502020204030204"/>
                <a:ea typeface="+mn-ea"/>
              </a:rPr>
              <a:t>RAAS + SNS</a:t>
            </a:r>
            <a:endParaRPr lang="en-US" sz="1543" dirty="0">
              <a:solidFill>
                <a:prstClr val="black"/>
              </a:solidFill>
              <a:latin typeface="Calibri" panose="020F0502020204030204"/>
              <a:ea typeface="+mn-ea"/>
            </a:endParaRPr>
          </a:p>
        </p:txBody>
      </p:sp>
      <p:sp>
        <p:nvSpPr>
          <p:cNvPr id="76" name="Right Bracket 75"/>
          <p:cNvSpPr/>
          <p:nvPr/>
        </p:nvSpPr>
        <p:spPr>
          <a:xfrm rot="16200000">
            <a:off x="8476633" y="3331883"/>
            <a:ext cx="151145" cy="1009740"/>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defTabSz="1007943" fontAlgn="auto" hangingPunct="1">
              <a:lnSpc>
                <a:spcPct val="100000"/>
              </a:lnSpc>
              <a:spcBef>
                <a:spcPts val="0"/>
              </a:spcBef>
              <a:spcAft>
                <a:spcPts val="0"/>
              </a:spcAft>
              <a:buClrTx/>
              <a:buSzTx/>
              <a:defRPr/>
            </a:pPr>
            <a:endParaRPr lang="en-US" sz="1984">
              <a:solidFill>
                <a:prstClr val="black"/>
              </a:solidFill>
              <a:latin typeface="Calibri" panose="020F0502020204030204"/>
            </a:endParaRPr>
          </a:p>
        </p:txBody>
      </p:sp>
      <p:sp>
        <p:nvSpPr>
          <p:cNvPr id="77" name="TextBox 76"/>
          <p:cNvSpPr txBox="1"/>
          <p:nvPr/>
        </p:nvSpPr>
        <p:spPr>
          <a:xfrm>
            <a:off x="7800770" y="3388266"/>
            <a:ext cx="1625766" cy="329770"/>
          </a:xfrm>
          <a:prstGeom prst="rect">
            <a:avLst/>
          </a:prstGeom>
          <a:noFill/>
        </p:spPr>
        <p:txBody>
          <a:bodyPr wrap="none" rtlCol="0">
            <a:spAutoFit/>
          </a:bodyPr>
          <a:lstStyle/>
          <a:p>
            <a:pPr defTabSz="1007943" fontAlgn="auto" hangingPunct="1">
              <a:lnSpc>
                <a:spcPct val="100000"/>
              </a:lnSpc>
              <a:spcBef>
                <a:spcPts val="0"/>
              </a:spcBef>
              <a:spcAft>
                <a:spcPts val="0"/>
              </a:spcAft>
              <a:buClrTx/>
              <a:buSzTx/>
              <a:defRPr/>
            </a:pPr>
            <a:r>
              <a:rPr lang="it-IT" sz="1543" dirty="0">
                <a:solidFill>
                  <a:prstClr val="black"/>
                </a:solidFill>
                <a:latin typeface="Calibri" panose="020F0502020204030204"/>
                <a:ea typeface="+mn-ea"/>
              </a:rPr>
              <a:t>RAAS + SNS + </a:t>
            </a:r>
            <a:r>
              <a:rPr lang="it-IT" sz="1543" b="1" dirty="0">
                <a:solidFill>
                  <a:prstClr val="black"/>
                </a:solidFill>
                <a:latin typeface="Calibri" panose="020F0502020204030204"/>
                <a:ea typeface="+mn-ea"/>
              </a:rPr>
              <a:t>NPS</a:t>
            </a:r>
            <a:endParaRPr lang="en-US" sz="1543" b="1" dirty="0">
              <a:solidFill>
                <a:prstClr val="black"/>
              </a:solidFill>
              <a:latin typeface="Calibri" panose="020F0502020204030204"/>
              <a:ea typeface="+mn-ea"/>
            </a:endParaRPr>
          </a:p>
        </p:txBody>
      </p:sp>
      <p:sp>
        <p:nvSpPr>
          <p:cNvPr id="170017" name="TextBox 170016"/>
          <p:cNvSpPr txBox="1"/>
          <p:nvPr/>
        </p:nvSpPr>
        <p:spPr>
          <a:xfrm>
            <a:off x="4520150" y="6506853"/>
            <a:ext cx="696024" cy="397673"/>
          </a:xfrm>
          <a:prstGeom prst="rect">
            <a:avLst/>
          </a:prstGeom>
          <a:noFill/>
        </p:spPr>
        <p:txBody>
          <a:bodyPr wrap="none" rtlCol="0">
            <a:spAutoFit/>
          </a:bodyPr>
          <a:lstStyle/>
          <a:p>
            <a:pPr defTabSz="1007943" fontAlgn="auto" hangingPunct="1">
              <a:lnSpc>
                <a:spcPct val="100000"/>
              </a:lnSpc>
              <a:spcBef>
                <a:spcPts val="0"/>
              </a:spcBef>
              <a:spcAft>
                <a:spcPts val="0"/>
              </a:spcAft>
              <a:buClrTx/>
              <a:buSzTx/>
              <a:defRPr/>
            </a:pPr>
            <a:r>
              <a:rPr lang="it-IT" sz="1984" dirty="0">
                <a:solidFill>
                  <a:prstClr val="black"/>
                </a:solidFill>
                <a:latin typeface="Calibri" panose="020F0502020204030204"/>
                <a:ea typeface="+mn-ea"/>
              </a:rPr>
              <a:t>Time</a:t>
            </a:r>
            <a:endParaRPr lang="en-US" sz="1984" dirty="0">
              <a:solidFill>
                <a:prstClr val="black"/>
              </a:solidFill>
              <a:latin typeface="Calibri" panose="020F0502020204030204"/>
              <a:ea typeface="+mn-ea"/>
            </a:endParaRPr>
          </a:p>
        </p:txBody>
      </p:sp>
      <p:grpSp>
        <p:nvGrpSpPr>
          <p:cNvPr id="2" name="Group 1"/>
          <p:cNvGrpSpPr/>
          <p:nvPr/>
        </p:nvGrpSpPr>
        <p:grpSpPr>
          <a:xfrm>
            <a:off x="271419" y="1823013"/>
            <a:ext cx="9099637" cy="4578090"/>
            <a:chOff x="184869" y="1689699"/>
            <a:chExt cx="8730531" cy="4435015"/>
          </a:xfrm>
        </p:grpSpPr>
        <p:sp>
          <p:nvSpPr>
            <p:cNvPr id="201730" name="Rectangle 2"/>
            <p:cNvSpPr>
              <a:spLocks noChangeArrowheads="1"/>
            </p:cNvSpPr>
            <p:nvPr/>
          </p:nvSpPr>
          <p:spPr bwMode="auto">
            <a:xfrm>
              <a:off x="603575" y="1704035"/>
              <a:ext cx="913209" cy="4392612"/>
            </a:xfrm>
            <a:prstGeom prst="rect">
              <a:avLst/>
            </a:prstGeom>
            <a:solidFill>
              <a:schemeClr val="accent3">
                <a:lumMod val="60000"/>
                <a:lumOff val="40000"/>
              </a:schemeClr>
            </a:solidFill>
            <a:ln>
              <a:noFill/>
            </a:ln>
            <a:scene3d>
              <a:camera prst="orthographicFront"/>
              <a:lightRig rig="threePt" dir="t"/>
            </a:scene3d>
            <a:sp3d>
              <a:bevelT/>
            </a:sp3d>
          </p:spPr>
          <p:txBody>
            <a:bodyPr wrap="none" anchor="ctr"/>
            <a:lstStyle>
              <a:lvl1pPr>
                <a:defRPr sz="4400">
                  <a:solidFill>
                    <a:schemeClr val="bg1"/>
                  </a:solidFill>
                  <a:latin typeface="Arial Rounded MT Bold" pitchFamily="34" charset="0"/>
                </a:defRPr>
              </a:lvl1pPr>
              <a:lvl2pPr marL="742950" indent="-285750">
                <a:defRPr sz="4400">
                  <a:solidFill>
                    <a:schemeClr val="bg1"/>
                  </a:solidFill>
                  <a:latin typeface="Arial Rounded MT Bold" pitchFamily="34" charset="0"/>
                </a:defRPr>
              </a:lvl2pPr>
              <a:lvl3pPr marL="1143000" indent="-228600">
                <a:defRPr sz="4400">
                  <a:solidFill>
                    <a:schemeClr val="bg1"/>
                  </a:solidFill>
                  <a:latin typeface="Arial Rounded MT Bold" pitchFamily="34" charset="0"/>
                </a:defRPr>
              </a:lvl3pPr>
              <a:lvl4pPr marL="1600200" indent="-228600">
                <a:defRPr sz="4400">
                  <a:solidFill>
                    <a:schemeClr val="bg1"/>
                  </a:solidFill>
                  <a:latin typeface="Arial Rounded MT Bold" pitchFamily="34" charset="0"/>
                </a:defRPr>
              </a:lvl4pPr>
              <a:lvl5pPr marL="2057400" indent="-228600">
                <a:defRPr sz="4400">
                  <a:solidFill>
                    <a:schemeClr val="bg1"/>
                  </a:solidFill>
                  <a:latin typeface="Arial Rounded MT Bold" pitchFamily="34" charset="0"/>
                </a:defRPr>
              </a:lvl5pPr>
              <a:lvl6pPr marL="2514600" indent="-228600" eaLnBrk="0" fontAlgn="base" hangingPunct="0">
                <a:spcBef>
                  <a:spcPct val="0"/>
                </a:spcBef>
                <a:spcAft>
                  <a:spcPct val="0"/>
                </a:spcAft>
                <a:defRPr sz="4400">
                  <a:solidFill>
                    <a:schemeClr val="bg1"/>
                  </a:solidFill>
                  <a:latin typeface="Arial Rounded MT Bold" pitchFamily="34" charset="0"/>
                </a:defRPr>
              </a:lvl6pPr>
              <a:lvl7pPr marL="2971800" indent="-228600" eaLnBrk="0" fontAlgn="base" hangingPunct="0">
                <a:spcBef>
                  <a:spcPct val="0"/>
                </a:spcBef>
                <a:spcAft>
                  <a:spcPct val="0"/>
                </a:spcAft>
                <a:defRPr sz="4400">
                  <a:solidFill>
                    <a:schemeClr val="bg1"/>
                  </a:solidFill>
                  <a:latin typeface="Arial Rounded MT Bold" pitchFamily="34" charset="0"/>
                </a:defRPr>
              </a:lvl7pPr>
              <a:lvl8pPr marL="3429000" indent="-228600" eaLnBrk="0" fontAlgn="base" hangingPunct="0">
                <a:spcBef>
                  <a:spcPct val="0"/>
                </a:spcBef>
                <a:spcAft>
                  <a:spcPct val="0"/>
                </a:spcAft>
                <a:defRPr sz="4400">
                  <a:solidFill>
                    <a:schemeClr val="bg1"/>
                  </a:solidFill>
                  <a:latin typeface="Arial Rounded MT Bold" pitchFamily="34" charset="0"/>
                </a:defRPr>
              </a:lvl8pPr>
              <a:lvl9pPr marL="3886200" indent="-228600" eaLnBrk="0" fontAlgn="base" hangingPunct="0">
                <a:spcBef>
                  <a:spcPct val="0"/>
                </a:spcBef>
                <a:spcAft>
                  <a:spcPct val="0"/>
                </a:spcAft>
                <a:defRPr sz="4400">
                  <a:solidFill>
                    <a:schemeClr val="bg1"/>
                  </a:solidFill>
                  <a:latin typeface="Arial Rounded MT Bold" pitchFamily="34" charset="0"/>
                </a:defRPr>
              </a:lvl9pPr>
            </a:lstStyle>
            <a:p>
              <a:pPr defTabSz="1007943" fontAlgn="auto" hangingPunct="1">
                <a:lnSpc>
                  <a:spcPct val="100000"/>
                </a:lnSpc>
                <a:spcBef>
                  <a:spcPts val="0"/>
                </a:spcBef>
                <a:spcAft>
                  <a:spcPts val="0"/>
                </a:spcAft>
                <a:buClrTx/>
                <a:buSzTx/>
                <a:defRPr/>
              </a:pPr>
              <a:endParaRPr lang="en-GB" altLang="it-IT" sz="1543">
                <a:solidFill>
                  <a:prstClr val="black"/>
                </a:solidFill>
                <a:latin typeface="Calibri" panose="020F0502020204030204" pitchFamily="34" charset="0"/>
                <a:ea typeface="+mn-ea"/>
              </a:endParaRPr>
            </a:p>
          </p:txBody>
        </p:sp>
        <p:sp>
          <p:nvSpPr>
            <p:cNvPr id="201731" name="Rectangle 3"/>
            <p:cNvSpPr>
              <a:spLocks noChangeArrowheads="1"/>
            </p:cNvSpPr>
            <p:nvPr/>
          </p:nvSpPr>
          <p:spPr bwMode="auto">
            <a:xfrm>
              <a:off x="1682280" y="2280297"/>
              <a:ext cx="891778" cy="3816350"/>
            </a:xfrm>
            <a:prstGeom prst="rect">
              <a:avLst/>
            </a:prstGeom>
            <a:solidFill>
              <a:srgbClr val="FFCC00"/>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400">
                  <a:solidFill>
                    <a:schemeClr val="bg1"/>
                  </a:solidFill>
                  <a:latin typeface="Arial Rounded MT Bold" pitchFamily="34" charset="0"/>
                </a:defRPr>
              </a:lvl1pPr>
              <a:lvl2pPr marL="742950" indent="-285750">
                <a:defRPr sz="4400">
                  <a:solidFill>
                    <a:schemeClr val="bg1"/>
                  </a:solidFill>
                  <a:latin typeface="Arial Rounded MT Bold" pitchFamily="34" charset="0"/>
                </a:defRPr>
              </a:lvl2pPr>
              <a:lvl3pPr marL="1143000" indent="-228600">
                <a:defRPr sz="4400">
                  <a:solidFill>
                    <a:schemeClr val="bg1"/>
                  </a:solidFill>
                  <a:latin typeface="Arial Rounded MT Bold" pitchFamily="34" charset="0"/>
                </a:defRPr>
              </a:lvl3pPr>
              <a:lvl4pPr marL="1600200" indent="-228600">
                <a:defRPr sz="4400">
                  <a:solidFill>
                    <a:schemeClr val="bg1"/>
                  </a:solidFill>
                  <a:latin typeface="Arial Rounded MT Bold" pitchFamily="34" charset="0"/>
                </a:defRPr>
              </a:lvl4pPr>
              <a:lvl5pPr marL="2057400" indent="-228600">
                <a:defRPr sz="4400">
                  <a:solidFill>
                    <a:schemeClr val="bg1"/>
                  </a:solidFill>
                  <a:latin typeface="Arial Rounded MT Bold" pitchFamily="34" charset="0"/>
                </a:defRPr>
              </a:lvl5pPr>
              <a:lvl6pPr marL="2514600" indent="-228600" eaLnBrk="0" fontAlgn="base" hangingPunct="0">
                <a:spcBef>
                  <a:spcPct val="0"/>
                </a:spcBef>
                <a:spcAft>
                  <a:spcPct val="0"/>
                </a:spcAft>
                <a:defRPr sz="4400">
                  <a:solidFill>
                    <a:schemeClr val="bg1"/>
                  </a:solidFill>
                  <a:latin typeface="Arial Rounded MT Bold" pitchFamily="34" charset="0"/>
                </a:defRPr>
              </a:lvl6pPr>
              <a:lvl7pPr marL="2971800" indent="-228600" eaLnBrk="0" fontAlgn="base" hangingPunct="0">
                <a:spcBef>
                  <a:spcPct val="0"/>
                </a:spcBef>
                <a:spcAft>
                  <a:spcPct val="0"/>
                </a:spcAft>
                <a:defRPr sz="4400">
                  <a:solidFill>
                    <a:schemeClr val="bg1"/>
                  </a:solidFill>
                  <a:latin typeface="Arial Rounded MT Bold" pitchFamily="34" charset="0"/>
                </a:defRPr>
              </a:lvl7pPr>
              <a:lvl8pPr marL="3429000" indent="-228600" eaLnBrk="0" fontAlgn="base" hangingPunct="0">
                <a:spcBef>
                  <a:spcPct val="0"/>
                </a:spcBef>
                <a:spcAft>
                  <a:spcPct val="0"/>
                </a:spcAft>
                <a:defRPr sz="4400">
                  <a:solidFill>
                    <a:schemeClr val="bg1"/>
                  </a:solidFill>
                  <a:latin typeface="Arial Rounded MT Bold" pitchFamily="34" charset="0"/>
                </a:defRPr>
              </a:lvl8pPr>
              <a:lvl9pPr marL="3886200" indent="-228600" eaLnBrk="0" fontAlgn="base" hangingPunct="0">
                <a:spcBef>
                  <a:spcPct val="0"/>
                </a:spcBef>
                <a:spcAft>
                  <a:spcPct val="0"/>
                </a:spcAft>
                <a:defRPr sz="4400">
                  <a:solidFill>
                    <a:schemeClr val="bg1"/>
                  </a:solidFill>
                  <a:latin typeface="Arial Rounded MT Bold" pitchFamily="34" charset="0"/>
                </a:defRPr>
              </a:lvl9pPr>
            </a:lstStyle>
            <a:p>
              <a:pPr defTabSz="1007943" fontAlgn="auto" hangingPunct="1">
                <a:lnSpc>
                  <a:spcPct val="100000"/>
                </a:lnSpc>
                <a:spcBef>
                  <a:spcPts val="0"/>
                </a:spcBef>
                <a:spcAft>
                  <a:spcPts val="0"/>
                </a:spcAft>
                <a:buClrTx/>
                <a:buSzTx/>
                <a:defRPr/>
              </a:pPr>
              <a:endParaRPr lang="en-GB" altLang="it-IT" sz="1543">
                <a:solidFill>
                  <a:prstClr val="black"/>
                </a:solidFill>
                <a:latin typeface="Calibri" panose="020F0502020204030204" pitchFamily="34" charset="0"/>
                <a:ea typeface="+mn-ea"/>
              </a:endParaRPr>
            </a:p>
          </p:txBody>
        </p:sp>
        <p:sp>
          <p:nvSpPr>
            <p:cNvPr id="201732" name="Rectangle 4"/>
            <p:cNvSpPr>
              <a:spLocks noChangeArrowheads="1"/>
            </p:cNvSpPr>
            <p:nvPr/>
          </p:nvSpPr>
          <p:spPr bwMode="auto">
            <a:xfrm>
              <a:off x="2785396" y="3216928"/>
              <a:ext cx="820340" cy="2879725"/>
            </a:xfrm>
            <a:prstGeom prst="rect">
              <a:avLst/>
            </a:prstGeom>
            <a:solidFill>
              <a:srgbClr val="FFCC00"/>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400">
                  <a:solidFill>
                    <a:schemeClr val="bg1"/>
                  </a:solidFill>
                  <a:latin typeface="Arial Rounded MT Bold" pitchFamily="34" charset="0"/>
                </a:defRPr>
              </a:lvl1pPr>
              <a:lvl2pPr marL="742950" indent="-285750">
                <a:defRPr sz="4400">
                  <a:solidFill>
                    <a:schemeClr val="bg1"/>
                  </a:solidFill>
                  <a:latin typeface="Arial Rounded MT Bold" pitchFamily="34" charset="0"/>
                </a:defRPr>
              </a:lvl2pPr>
              <a:lvl3pPr marL="1143000" indent="-228600">
                <a:defRPr sz="4400">
                  <a:solidFill>
                    <a:schemeClr val="bg1"/>
                  </a:solidFill>
                  <a:latin typeface="Arial Rounded MT Bold" pitchFamily="34" charset="0"/>
                </a:defRPr>
              </a:lvl3pPr>
              <a:lvl4pPr marL="1600200" indent="-228600">
                <a:defRPr sz="4400">
                  <a:solidFill>
                    <a:schemeClr val="bg1"/>
                  </a:solidFill>
                  <a:latin typeface="Arial Rounded MT Bold" pitchFamily="34" charset="0"/>
                </a:defRPr>
              </a:lvl4pPr>
              <a:lvl5pPr marL="2057400" indent="-228600">
                <a:defRPr sz="4400">
                  <a:solidFill>
                    <a:schemeClr val="bg1"/>
                  </a:solidFill>
                  <a:latin typeface="Arial Rounded MT Bold" pitchFamily="34" charset="0"/>
                </a:defRPr>
              </a:lvl5pPr>
              <a:lvl6pPr marL="2514600" indent="-228600" eaLnBrk="0" fontAlgn="base" hangingPunct="0">
                <a:spcBef>
                  <a:spcPct val="0"/>
                </a:spcBef>
                <a:spcAft>
                  <a:spcPct val="0"/>
                </a:spcAft>
                <a:defRPr sz="4400">
                  <a:solidFill>
                    <a:schemeClr val="bg1"/>
                  </a:solidFill>
                  <a:latin typeface="Arial Rounded MT Bold" pitchFamily="34" charset="0"/>
                </a:defRPr>
              </a:lvl6pPr>
              <a:lvl7pPr marL="2971800" indent="-228600" eaLnBrk="0" fontAlgn="base" hangingPunct="0">
                <a:spcBef>
                  <a:spcPct val="0"/>
                </a:spcBef>
                <a:spcAft>
                  <a:spcPct val="0"/>
                </a:spcAft>
                <a:defRPr sz="4400">
                  <a:solidFill>
                    <a:schemeClr val="bg1"/>
                  </a:solidFill>
                  <a:latin typeface="Arial Rounded MT Bold" pitchFamily="34" charset="0"/>
                </a:defRPr>
              </a:lvl7pPr>
              <a:lvl8pPr marL="3429000" indent="-228600" eaLnBrk="0" fontAlgn="base" hangingPunct="0">
                <a:spcBef>
                  <a:spcPct val="0"/>
                </a:spcBef>
                <a:spcAft>
                  <a:spcPct val="0"/>
                </a:spcAft>
                <a:defRPr sz="4400">
                  <a:solidFill>
                    <a:schemeClr val="bg1"/>
                  </a:solidFill>
                  <a:latin typeface="Arial Rounded MT Bold" pitchFamily="34" charset="0"/>
                </a:defRPr>
              </a:lvl8pPr>
              <a:lvl9pPr marL="3886200" indent="-228600" eaLnBrk="0" fontAlgn="base" hangingPunct="0">
                <a:spcBef>
                  <a:spcPct val="0"/>
                </a:spcBef>
                <a:spcAft>
                  <a:spcPct val="0"/>
                </a:spcAft>
                <a:defRPr sz="4400">
                  <a:solidFill>
                    <a:schemeClr val="bg1"/>
                  </a:solidFill>
                  <a:latin typeface="Arial Rounded MT Bold" pitchFamily="34" charset="0"/>
                </a:defRPr>
              </a:lvl9pPr>
            </a:lstStyle>
            <a:p>
              <a:pPr defTabSz="1007943" fontAlgn="auto" hangingPunct="1">
                <a:lnSpc>
                  <a:spcPct val="100000"/>
                </a:lnSpc>
                <a:spcBef>
                  <a:spcPts val="0"/>
                </a:spcBef>
                <a:spcAft>
                  <a:spcPts val="0"/>
                </a:spcAft>
                <a:buClrTx/>
                <a:buSzTx/>
                <a:defRPr/>
              </a:pPr>
              <a:endParaRPr lang="en-GB" altLang="it-IT" sz="1543">
                <a:solidFill>
                  <a:prstClr val="black"/>
                </a:solidFill>
                <a:latin typeface="Calibri" panose="020F0502020204030204" pitchFamily="34" charset="0"/>
                <a:ea typeface="+mn-ea"/>
              </a:endParaRPr>
            </a:p>
          </p:txBody>
        </p:sp>
        <p:sp>
          <p:nvSpPr>
            <p:cNvPr id="201733" name="Rectangle 5"/>
            <p:cNvSpPr>
              <a:spLocks noChangeArrowheads="1"/>
            </p:cNvSpPr>
            <p:nvPr/>
          </p:nvSpPr>
          <p:spPr bwMode="auto">
            <a:xfrm>
              <a:off x="3789687" y="3868448"/>
              <a:ext cx="881063" cy="2232025"/>
            </a:xfrm>
            <a:prstGeom prst="rect">
              <a:avLst/>
            </a:prstGeom>
            <a:solidFill>
              <a:srgbClr val="FFCC00"/>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400">
                  <a:solidFill>
                    <a:schemeClr val="bg1"/>
                  </a:solidFill>
                  <a:latin typeface="Arial Rounded MT Bold" pitchFamily="34" charset="0"/>
                </a:defRPr>
              </a:lvl1pPr>
              <a:lvl2pPr marL="742950" indent="-285750">
                <a:defRPr sz="4400">
                  <a:solidFill>
                    <a:schemeClr val="bg1"/>
                  </a:solidFill>
                  <a:latin typeface="Arial Rounded MT Bold" pitchFamily="34" charset="0"/>
                </a:defRPr>
              </a:lvl2pPr>
              <a:lvl3pPr marL="1143000" indent="-228600">
                <a:defRPr sz="4400">
                  <a:solidFill>
                    <a:schemeClr val="bg1"/>
                  </a:solidFill>
                  <a:latin typeface="Arial Rounded MT Bold" pitchFamily="34" charset="0"/>
                </a:defRPr>
              </a:lvl3pPr>
              <a:lvl4pPr marL="1600200" indent="-228600">
                <a:defRPr sz="4400">
                  <a:solidFill>
                    <a:schemeClr val="bg1"/>
                  </a:solidFill>
                  <a:latin typeface="Arial Rounded MT Bold" pitchFamily="34" charset="0"/>
                </a:defRPr>
              </a:lvl4pPr>
              <a:lvl5pPr marL="2057400" indent="-228600">
                <a:defRPr sz="4400">
                  <a:solidFill>
                    <a:schemeClr val="bg1"/>
                  </a:solidFill>
                  <a:latin typeface="Arial Rounded MT Bold" pitchFamily="34" charset="0"/>
                </a:defRPr>
              </a:lvl5pPr>
              <a:lvl6pPr marL="2514600" indent="-228600" eaLnBrk="0" fontAlgn="base" hangingPunct="0">
                <a:spcBef>
                  <a:spcPct val="0"/>
                </a:spcBef>
                <a:spcAft>
                  <a:spcPct val="0"/>
                </a:spcAft>
                <a:defRPr sz="4400">
                  <a:solidFill>
                    <a:schemeClr val="bg1"/>
                  </a:solidFill>
                  <a:latin typeface="Arial Rounded MT Bold" pitchFamily="34" charset="0"/>
                </a:defRPr>
              </a:lvl6pPr>
              <a:lvl7pPr marL="2971800" indent="-228600" eaLnBrk="0" fontAlgn="base" hangingPunct="0">
                <a:spcBef>
                  <a:spcPct val="0"/>
                </a:spcBef>
                <a:spcAft>
                  <a:spcPct val="0"/>
                </a:spcAft>
                <a:defRPr sz="4400">
                  <a:solidFill>
                    <a:schemeClr val="bg1"/>
                  </a:solidFill>
                  <a:latin typeface="Arial Rounded MT Bold" pitchFamily="34" charset="0"/>
                </a:defRPr>
              </a:lvl7pPr>
              <a:lvl8pPr marL="3429000" indent="-228600" eaLnBrk="0" fontAlgn="base" hangingPunct="0">
                <a:spcBef>
                  <a:spcPct val="0"/>
                </a:spcBef>
                <a:spcAft>
                  <a:spcPct val="0"/>
                </a:spcAft>
                <a:defRPr sz="4400">
                  <a:solidFill>
                    <a:schemeClr val="bg1"/>
                  </a:solidFill>
                  <a:latin typeface="Arial Rounded MT Bold" pitchFamily="34" charset="0"/>
                </a:defRPr>
              </a:lvl8pPr>
              <a:lvl9pPr marL="3886200" indent="-228600" eaLnBrk="0" fontAlgn="base" hangingPunct="0">
                <a:spcBef>
                  <a:spcPct val="0"/>
                </a:spcBef>
                <a:spcAft>
                  <a:spcPct val="0"/>
                </a:spcAft>
                <a:defRPr sz="4400">
                  <a:solidFill>
                    <a:schemeClr val="bg1"/>
                  </a:solidFill>
                  <a:latin typeface="Arial Rounded MT Bold" pitchFamily="34" charset="0"/>
                </a:defRPr>
              </a:lvl9pPr>
            </a:lstStyle>
            <a:p>
              <a:pPr defTabSz="1007943" fontAlgn="auto" hangingPunct="1">
                <a:lnSpc>
                  <a:spcPct val="100000"/>
                </a:lnSpc>
                <a:spcBef>
                  <a:spcPts val="0"/>
                </a:spcBef>
                <a:spcAft>
                  <a:spcPts val="0"/>
                </a:spcAft>
                <a:buClrTx/>
                <a:buSzTx/>
                <a:defRPr/>
              </a:pPr>
              <a:endParaRPr lang="en-GB" altLang="it-IT" sz="1543">
                <a:solidFill>
                  <a:prstClr val="black"/>
                </a:solidFill>
                <a:latin typeface="Calibri" panose="020F0502020204030204" pitchFamily="34" charset="0"/>
                <a:ea typeface="+mn-ea"/>
              </a:endParaRPr>
            </a:p>
          </p:txBody>
        </p:sp>
        <p:sp>
          <p:nvSpPr>
            <p:cNvPr id="170007" name="Rectangle 14"/>
            <p:cNvSpPr>
              <a:spLocks noChangeArrowheads="1"/>
            </p:cNvSpPr>
            <p:nvPr/>
          </p:nvSpPr>
          <p:spPr bwMode="auto">
            <a:xfrm>
              <a:off x="595240" y="3347630"/>
              <a:ext cx="1233679" cy="68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5000"/>
                </a:spcBef>
                <a:spcAft>
                  <a:spcPct val="25000"/>
                </a:spcAft>
                <a:buClr>
                  <a:schemeClr val="accent1"/>
                </a:buClr>
                <a:buFont typeface="Wingdings" pitchFamily="2" charset="2"/>
                <a:buChar char="§"/>
                <a:defRPr sz="2400">
                  <a:solidFill>
                    <a:schemeClr val="tx1"/>
                  </a:solidFill>
                  <a:latin typeface="Arial" pitchFamily="34" charset="0"/>
                </a:defRPr>
              </a:lvl1pPr>
              <a:lvl2pPr marL="742950" indent="-285750" eaLnBrk="0" hangingPunct="0">
                <a:spcBef>
                  <a:spcPct val="25000"/>
                </a:spcBef>
                <a:spcAft>
                  <a:spcPct val="25000"/>
                </a:spcAft>
                <a:buClr>
                  <a:schemeClr val="accent1"/>
                </a:buClr>
                <a:buFont typeface="Arial" pitchFamily="34" charset="0"/>
                <a:buChar char="–"/>
                <a:defRPr sz="2200">
                  <a:solidFill>
                    <a:schemeClr val="tx1"/>
                  </a:solidFill>
                  <a:latin typeface="Arial" pitchFamily="34" charset="0"/>
                </a:defRPr>
              </a:lvl2pPr>
              <a:lvl3pPr marL="1143000" indent="-228600" eaLnBrk="0" hangingPunct="0">
                <a:spcBef>
                  <a:spcPct val="25000"/>
                </a:spcBef>
                <a:spcAft>
                  <a:spcPct val="25000"/>
                </a:spcAft>
                <a:buClr>
                  <a:schemeClr val="accent1"/>
                </a:buClr>
                <a:buSzPct val="120000"/>
                <a:buFont typeface="Arial" pitchFamily="34" charset="0"/>
                <a:buChar char="•"/>
                <a:defRPr sz="2000">
                  <a:solidFill>
                    <a:schemeClr val="tx1"/>
                  </a:solidFill>
                  <a:latin typeface="Arial" pitchFamily="34" charset="0"/>
                </a:defRPr>
              </a:lvl3pPr>
              <a:lvl4pPr marL="1600200" indent="-228600" eaLnBrk="0" hangingPunct="0">
                <a:spcBef>
                  <a:spcPct val="25000"/>
                </a:spcBef>
                <a:spcAft>
                  <a:spcPct val="25000"/>
                </a:spcAft>
                <a:buClr>
                  <a:schemeClr val="accent1"/>
                </a:buClr>
                <a:buFont typeface="Arial" pitchFamily="34" charset="0"/>
                <a:buChar char="–"/>
                <a:defRPr>
                  <a:solidFill>
                    <a:schemeClr val="tx1"/>
                  </a:solidFill>
                  <a:latin typeface="Arial" pitchFamily="34" charset="0"/>
                </a:defRPr>
              </a:lvl4pPr>
              <a:lvl5pPr marL="2057400" indent="-228600" eaLnBrk="0"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5pPr>
              <a:lvl6pPr marL="25146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6pPr>
              <a:lvl7pPr marL="29718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7pPr>
              <a:lvl8pPr marL="34290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8pPr>
              <a:lvl9pPr marL="38862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9pPr>
            </a:lstStyle>
            <a:p>
              <a:pPr defTabSz="1007943" eaLnBrk="1" fontAlgn="auto" hangingPunct="1">
                <a:lnSpc>
                  <a:spcPct val="100000"/>
                </a:lnSpc>
                <a:spcBef>
                  <a:spcPct val="0"/>
                </a:spcBef>
                <a:spcAft>
                  <a:spcPct val="0"/>
                </a:spcAft>
                <a:buClrTx/>
                <a:buSzTx/>
                <a:buNone/>
                <a:defRPr/>
              </a:pPr>
              <a:r>
                <a:rPr lang="it-IT" altLang="it-IT" sz="1323" b="1" dirty="0" err="1">
                  <a:solidFill>
                    <a:prstClr val="black"/>
                  </a:solidFill>
                  <a:latin typeface="Calibri" pitchFamily="34" charset="0"/>
                  <a:ea typeface="+mn-ea"/>
                </a:rPr>
                <a:t>Digoxin</a:t>
              </a:r>
              <a:r>
                <a:rPr lang="it-IT" altLang="it-IT" sz="1323" b="1" dirty="0">
                  <a:solidFill>
                    <a:prstClr val="black"/>
                  </a:solidFill>
                  <a:latin typeface="Calibri" pitchFamily="34" charset="0"/>
                  <a:ea typeface="+mn-ea"/>
                </a:rPr>
                <a:t>,</a:t>
              </a:r>
            </a:p>
            <a:p>
              <a:pPr defTabSz="1007943" eaLnBrk="1" fontAlgn="auto" hangingPunct="1">
                <a:lnSpc>
                  <a:spcPct val="100000"/>
                </a:lnSpc>
                <a:spcBef>
                  <a:spcPct val="0"/>
                </a:spcBef>
                <a:spcAft>
                  <a:spcPct val="0"/>
                </a:spcAft>
                <a:buClrTx/>
                <a:buSzTx/>
                <a:buNone/>
                <a:defRPr/>
              </a:pPr>
              <a:r>
                <a:rPr lang="it-IT" altLang="it-IT" sz="1323" b="1" dirty="0" err="1">
                  <a:solidFill>
                    <a:prstClr val="black"/>
                  </a:solidFill>
                  <a:latin typeface="Calibri" pitchFamily="34" charset="0"/>
                  <a:ea typeface="+mn-ea"/>
                </a:rPr>
                <a:t>Diuretics</a:t>
              </a:r>
              <a:r>
                <a:rPr lang="it-IT" altLang="it-IT" sz="1323" b="1" dirty="0">
                  <a:solidFill>
                    <a:prstClr val="black"/>
                  </a:solidFill>
                  <a:latin typeface="Calibri" pitchFamily="34" charset="0"/>
                  <a:ea typeface="+mn-ea"/>
                </a:rPr>
                <a:t>, </a:t>
              </a:r>
            </a:p>
            <a:p>
              <a:pPr defTabSz="1007943" eaLnBrk="1" fontAlgn="auto" hangingPunct="1">
                <a:lnSpc>
                  <a:spcPct val="100000"/>
                </a:lnSpc>
                <a:spcBef>
                  <a:spcPct val="0"/>
                </a:spcBef>
                <a:spcAft>
                  <a:spcPct val="0"/>
                </a:spcAft>
                <a:buClrTx/>
                <a:buSzTx/>
                <a:buNone/>
                <a:defRPr/>
              </a:pPr>
              <a:r>
                <a:rPr lang="it-IT" altLang="it-IT" sz="1323" b="1" dirty="0" err="1">
                  <a:solidFill>
                    <a:prstClr val="black"/>
                  </a:solidFill>
                  <a:latin typeface="Calibri" pitchFamily="34" charset="0"/>
                  <a:ea typeface="+mn-ea"/>
                </a:rPr>
                <a:t>Hydralazine</a:t>
              </a:r>
              <a:endParaRPr lang="it-IT" altLang="it-IT" sz="1323" b="1" dirty="0">
                <a:solidFill>
                  <a:prstClr val="black"/>
                </a:solidFill>
                <a:latin typeface="Calibri" pitchFamily="34" charset="0"/>
                <a:ea typeface="+mn-ea"/>
              </a:endParaRPr>
            </a:p>
          </p:txBody>
        </p:sp>
        <p:sp>
          <p:nvSpPr>
            <p:cNvPr id="170008" name="Rectangle 15"/>
            <p:cNvSpPr>
              <a:spLocks noChangeArrowheads="1"/>
            </p:cNvSpPr>
            <p:nvPr/>
          </p:nvSpPr>
          <p:spPr bwMode="auto">
            <a:xfrm>
              <a:off x="1716463" y="3668061"/>
              <a:ext cx="800991" cy="28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5000"/>
                </a:spcBef>
                <a:spcAft>
                  <a:spcPct val="25000"/>
                </a:spcAft>
                <a:buClr>
                  <a:schemeClr val="accent1"/>
                </a:buClr>
                <a:buFont typeface="Wingdings" pitchFamily="2" charset="2"/>
                <a:buChar char="§"/>
                <a:defRPr sz="2400">
                  <a:solidFill>
                    <a:schemeClr val="tx1"/>
                  </a:solidFill>
                  <a:latin typeface="Arial" pitchFamily="34" charset="0"/>
                </a:defRPr>
              </a:lvl1pPr>
              <a:lvl2pPr marL="742950" indent="-285750" eaLnBrk="0" hangingPunct="0">
                <a:spcBef>
                  <a:spcPct val="25000"/>
                </a:spcBef>
                <a:spcAft>
                  <a:spcPct val="25000"/>
                </a:spcAft>
                <a:buClr>
                  <a:schemeClr val="accent1"/>
                </a:buClr>
                <a:buFont typeface="Arial" pitchFamily="34" charset="0"/>
                <a:buChar char="–"/>
                <a:defRPr sz="2200">
                  <a:solidFill>
                    <a:schemeClr val="tx1"/>
                  </a:solidFill>
                  <a:latin typeface="Arial" pitchFamily="34" charset="0"/>
                </a:defRPr>
              </a:lvl2pPr>
              <a:lvl3pPr marL="1143000" indent="-228600" eaLnBrk="0" hangingPunct="0">
                <a:spcBef>
                  <a:spcPct val="25000"/>
                </a:spcBef>
                <a:spcAft>
                  <a:spcPct val="25000"/>
                </a:spcAft>
                <a:buClr>
                  <a:schemeClr val="accent1"/>
                </a:buClr>
                <a:buSzPct val="120000"/>
                <a:buFont typeface="Arial" pitchFamily="34" charset="0"/>
                <a:buChar char="•"/>
                <a:defRPr sz="2000">
                  <a:solidFill>
                    <a:schemeClr val="tx1"/>
                  </a:solidFill>
                  <a:latin typeface="Arial" pitchFamily="34" charset="0"/>
                </a:defRPr>
              </a:lvl3pPr>
              <a:lvl4pPr marL="1600200" indent="-228600" eaLnBrk="0" hangingPunct="0">
                <a:spcBef>
                  <a:spcPct val="25000"/>
                </a:spcBef>
                <a:spcAft>
                  <a:spcPct val="25000"/>
                </a:spcAft>
                <a:buClr>
                  <a:schemeClr val="accent1"/>
                </a:buClr>
                <a:buFont typeface="Arial" pitchFamily="34" charset="0"/>
                <a:buChar char="–"/>
                <a:defRPr>
                  <a:solidFill>
                    <a:schemeClr val="tx1"/>
                  </a:solidFill>
                  <a:latin typeface="Arial" pitchFamily="34" charset="0"/>
                </a:defRPr>
              </a:lvl4pPr>
              <a:lvl5pPr marL="2057400" indent="-228600" eaLnBrk="0"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5pPr>
              <a:lvl6pPr marL="25146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6pPr>
              <a:lvl7pPr marL="29718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7pPr>
              <a:lvl8pPr marL="34290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8pPr>
              <a:lvl9pPr marL="38862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9pPr>
            </a:lstStyle>
            <a:p>
              <a:pPr defTabSz="1007943" eaLnBrk="1" fontAlgn="auto" hangingPunct="1">
                <a:lnSpc>
                  <a:spcPct val="100000"/>
                </a:lnSpc>
                <a:spcBef>
                  <a:spcPct val="0"/>
                </a:spcBef>
                <a:spcAft>
                  <a:spcPct val="0"/>
                </a:spcAft>
                <a:buClrTx/>
                <a:buSzTx/>
                <a:buNone/>
                <a:defRPr/>
              </a:pPr>
              <a:r>
                <a:rPr lang="it-IT" altLang="it-IT" sz="1323" b="1" dirty="0">
                  <a:solidFill>
                    <a:prstClr val="black"/>
                  </a:solidFill>
                  <a:latin typeface="Calibri" pitchFamily="34" charset="0"/>
                  <a:ea typeface="+mn-ea"/>
                </a:rPr>
                <a:t>ACE-I</a:t>
              </a:r>
            </a:p>
          </p:txBody>
        </p:sp>
        <p:sp>
          <p:nvSpPr>
            <p:cNvPr id="170012" name="Rectangle 19"/>
            <p:cNvSpPr>
              <a:spLocks noChangeArrowheads="1"/>
            </p:cNvSpPr>
            <p:nvPr/>
          </p:nvSpPr>
          <p:spPr bwMode="auto">
            <a:xfrm>
              <a:off x="1475656" y="1689699"/>
              <a:ext cx="1171334" cy="483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5000"/>
                </a:spcBef>
                <a:spcAft>
                  <a:spcPct val="25000"/>
                </a:spcAft>
                <a:buClr>
                  <a:schemeClr val="accent1"/>
                </a:buClr>
                <a:buFont typeface="Wingdings" pitchFamily="2" charset="2"/>
                <a:buChar char="§"/>
                <a:defRPr sz="2400">
                  <a:solidFill>
                    <a:schemeClr val="tx1"/>
                  </a:solidFill>
                  <a:latin typeface="Arial" pitchFamily="34" charset="0"/>
                </a:defRPr>
              </a:lvl1pPr>
              <a:lvl2pPr marL="742950" indent="-285750" eaLnBrk="0" hangingPunct="0">
                <a:spcBef>
                  <a:spcPct val="25000"/>
                </a:spcBef>
                <a:spcAft>
                  <a:spcPct val="25000"/>
                </a:spcAft>
                <a:buClr>
                  <a:schemeClr val="accent1"/>
                </a:buClr>
                <a:buFont typeface="Arial" pitchFamily="34" charset="0"/>
                <a:buChar char="–"/>
                <a:defRPr sz="2200">
                  <a:solidFill>
                    <a:schemeClr val="tx1"/>
                  </a:solidFill>
                  <a:latin typeface="Arial" pitchFamily="34" charset="0"/>
                </a:defRPr>
              </a:lvl2pPr>
              <a:lvl3pPr marL="1143000" indent="-228600" eaLnBrk="0" hangingPunct="0">
                <a:spcBef>
                  <a:spcPct val="25000"/>
                </a:spcBef>
                <a:spcAft>
                  <a:spcPct val="25000"/>
                </a:spcAft>
                <a:buClr>
                  <a:schemeClr val="accent1"/>
                </a:buClr>
                <a:buSzPct val="120000"/>
                <a:buFont typeface="Arial" pitchFamily="34" charset="0"/>
                <a:buChar char="•"/>
                <a:defRPr sz="2000">
                  <a:solidFill>
                    <a:schemeClr val="tx1"/>
                  </a:solidFill>
                  <a:latin typeface="Arial" pitchFamily="34" charset="0"/>
                </a:defRPr>
              </a:lvl3pPr>
              <a:lvl4pPr marL="1600200" indent="-228600" eaLnBrk="0" hangingPunct="0">
                <a:spcBef>
                  <a:spcPct val="25000"/>
                </a:spcBef>
                <a:spcAft>
                  <a:spcPct val="25000"/>
                </a:spcAft>
                <a:buClr>
                  <a:schemeClr val="accent1"/>
                </a:buClr>
                <a:buFont typeface="Arial" pitchFamily="34" charset="0"/>
                <a:buChar char="–"/>
                <a:defRPr>
                  <a:solidFill>
                    <a:schemeClr val="tx1"/>
                  </a:solidFill>
                  <a:latin typeface="Arial" pitchFamily="34" charset="0"/>
                </a:defRPr>
              </a:lvl4pPr>
              <a:lvl5pPr marL="2057400" indent="-228600" eaLnBrk="0"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5pPr>
              <a:lvl6pPr marL="25146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6pPr>
              <a:lvl7pPr marL="29718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7pPr>
              <a:lvl8pPr marL="34290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8pPr>
              <a:lvl9pPr marL="38862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9pPr>
            </a:lstStyle>
            <a:p>
              <a:pPr algn="ctr" defTabSz="1007943" eaLnBrk="1" fontAlgn="auto" hangingPunct="1">
                <a:lnSpc>
                  <a:spcPct val="100000"/>
                </a:lnSpc>
                <a:spcBef>
                  <a:spcPct val="0"/>
                </a:spcBef>
                <a:spcAft>
                  <a:spcPct val="0"/>
                </a:spcAft>
                <a:buClrTx/>
                <a:buSzTx/>
                <a:buNone/>
                <a:defRPr/>
              </a:pPr>
              <a:r>
                <a:rPr lang="it-IT" altLang="it-IT" sz="1323" b="1" dirty="0">
                  <a:solidFill>
                    <a:prstClr val="black"/>
                  </a:solidFill>
                  <a:latin typeface="Calibri" pitchFamily="34" charset="0"/>
                  <a:ea typeface="+mn-ea"/>
                </a:rPr>
                <a:t>SOLVD (1991)</a:t>
              </a:r>
            </a:p>
            <a:p>
              <a:pPr algn="ctr" defTabSz="1007943" eaLnBrk="1" fontAlgn="auto" hangingPunct="1">
                <a:lnSpc>
                  <a:spcPct val="100000"/>
                </a:lnSpc>
                <a:spcBef>
                  <a:spcPct val="0"/>
                </a:spcBef>
                <a:spcAft>
                  <a:spcPct val="0"/>
                </a:spcAft>
                <a:buClrTx/>
                <a:buSzTx/>
                <a:buNone/>
                <a:defRPr/>
              </a:pPr>
              <a:r>
                <a:rPr lang="it-IT" altLang="it-IT" sz="1323" b="1" dirty="0">
                  <a:solidFill>
                    <a:prstClr val="black"/>
                  </a:solidFill>
                  <a:latin typeface="Calibri" pitchFamily="34" charset="0"/>
                  <a:ea typeface="+mn-ea"/>
                </a:rPr>
                <a:t>-18 %</a:t>
              </a:r>
            </a:p>
          </p:txBody>
        </p:sp>
        <p:sp>
          <p:nvSpPr>
            <p:cNvPr id="170013" name="Rectangle 20"/>
            <p:cNvSpPr>
              <a:spLocks noChangeArrowheads="1"/>
            </p:cNvSpPr>
            <p:nvPr/>
          </p:nvSpPr>
          <p:spPr bwMode="auto">
            <a:xfrm>
              <a:off x="2487439" y="2607295"/>
              <a:ext cx="1314627" cy="483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5000"/>
                </a:spcBef>
                <a:spcAft>
                  <a:spcPct val="25000"/>
                </a:spcAft>
                <a:buClr>
                  <a:schemeClr val="accent1"/>
                </a:buClr>
                <a:buFont typeface="Wingdings" pitchFamily="2" charset="2"/>
                <a:buChar char="§"/>
                <a:defRPr sz="2400">
                  <a:solidFill>
                    <a:schemeClr val="tx1"/>
                  </a:solidFill>
                  <a:latin typeface="Arial" pitchFamily="34" charset="0"/>
                </a:defRPr>
              </a:lvl1pPr>
              <a:lvl2pPr marL="742950" indent="-285750" eaLnBrk="0" hangingPunct="0">
                <a:spcBef>
                  <a:spcPct val="25000"/>
                </a:spcBef>
                <a:spcAft>
                  <a:spcPct val="25000"/>
                </a:spcAft>
                <a:buClr>
                  <a:schemeClr val="accent1"/>
                </a:buClr>
                <a:buFont typeface="Arial" pitchFamily="34" charset="0"/>
                <a:buChar char="–"/>
                <a:defRPr sz="2200">
                  <a:solidFill>
                    <a:schemeClr val="tx1"/>
                  </a:solidFill>
                  <a:latin typeface="Arial" pitchFamily="34" charset="0"/>
                </a:defRPr>
              </a:lvl2pPr>
              <a:lvl3pPr marL="1143000" indent="-228600" eaLnBrk="0" hangingPunct="0">
                <a:spcBef>
                  <a:spcPct val="25000"/>
                </a:spcBef>
                <a:spcAft>
                  <a:spcPct val="25000"/>
                </a:spcAft>
                <a:buClr>
                  <a:schemeClr val="accent1"/>
                </a:buClr>
                <a:buSzPct val="120000"/>
                <a:buFont typeface="Arial" pitchFamily="34" charset="0"/>
                <a:buChar char="•"/>
                <a:defRPr sz="2000">
                  <a:solidFill>
                    <a:schemeClr val="tx1"/>
                  </a:solidFill>
                  <a:latin typeface="Arial" pitchFamily="34" charset="0"/>
                </a:defRPr>
              </a:lvl3pPr>
              <a:lvl4pPr marL="1600200" indent="-228600" eaLnBrk="0" hangingPunct="0">
                <a:spcBef>
                  <a:spcPct val="25000"/>
                </a:spcBef>
                <a:spcAft>
                  <a:spcPct val="25000"/>
                </a:spcAft>
                <a:buClr>
                  <a:schemeClr val="accent1"/>
                </a:buClr>
                <a:buFont typeface="Arial" pitchFamily="34" charset="0"/>
                <a:buChar char="–"/>
                <a:defRPr>
                  <a:solidFill>
                    <a:schemeClr val="tx1"/>
                  </a:solidFill>
                  <a:latin typeface="Arial" pitchFamily="34" charset="0"/>
                </a:defRPr>
              </a:lvl4pPr>
              <a:lvl5pPr marL="2057400" indent="-228600" eaLnBrk="0"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5pPr>
              <a:lvl6pPr marL="25146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6pPr>
              <a:lvl7pPr marL="29718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7pPr>
              <a:lvl8pPr marL="34290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8pPr>
              <a:lvl9pPr marL="38862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9pPr>
            </a:lstStyle>
            <a:p>
              <a:pPr algn="ctr" defTabSz="1007943" eaLnBrk="1" fontAlgn="auto" hangingPunct="1">
                <a:lnSpc>
                  <a:spcPct val="100000"/>
                </a:lnSpc>
                <a:spcBef>
                  <a:spcPct val="0"/>
                </a:spcBef>
                <a:spcAft>
                  <a:spcPct val="0"/>
                </a:spcAft>
                <a:buClrTx/>
                <a:buSzTx/>
                <a:buNone/>
                <a:defRPr/>
              </a:pPr>
              <a:r>
                <a:rPr lang="it-IT" altLang="it-IT" sz="1323" b="1" dirty="0">
                  <a:solidFill>
                    <a:prstClr val="black"/>
                  </a:solidFill>
                  <a:latin typeface="Calibri" pitchFamily="34" charset="0"/>
                  <a:ea typeface="+mn-ea"/>
                </a:rPr>
                <a:t>CIBIS II (1999)</a:t>
              </a:r>
            </a:p>
            <a:p>
              <a:pPr algn="ctr" defTabSz="1007943" eaLnBrk="1" fontAlgn="auto" hangingPunct="1">
                <a:lnSpc>
                  <a:spcPct val="100000"/>
                </a:lnSpc>
                <a:spcBef>
                  <a:spcPct val="0"/>
                </a:spcBef>
                <a:spcAft>
                  <a:spcPct val="0"/>
                </a:spcAft>
                <a:buClrTx/>
                <a:buSzTx/>
                <a:buNone/>
                <a:defRPr/>
              </a:pPr>
              <a:r>
                <a:rPr lang="it-IT" altLang="it-IT" sz="1323" b="1" dirty="0">
                  <a:solidFill>
                    <a:prstClr val="black"/>
                  </a:solidFill>
                  <a:latin typeface="Calibri" pitchFamily="34" charset="0"/>
                  <a:ea typeface="+mn-ea"/>
                </a:rPr>
                <a:t>-29 %</a:t>
              </a:r>
            </a:p>
          </p:txBody>
        </p:sp>
        <p:sp>
          <p:nvSpPr>
            <p:cNvPr id="170014" name="Rectangle 21"/>
            <p:cNvSpPr>
              <a:spLocks noChangeArrowheads="1"/>
            </p:cNvSpPr>
            <p:nvPr/>
          </p:nvSpPr>
          <p:spPr bwMode="auto">
            <a:xfrm>
              <a:off x="3466337" y="3336462"/>
              <a:ext cx="1514310" cy="483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5000"/>
                </a:spcBef>
                <a:spcAft>
                  <a:spcPct val="25000"/>
                </a:spcAft>
                <a:buClr>
                  <a:schemeClr val="accent1"/>
                </a:buClr>
                <a:buFont typeface="Wingdings" pitchFamily="2" charset="2"/>
                <a:buChar char="§"/>
                <a:defRPr sz="2400">
                  <a:solidFill>
                    <a:schemeClr val="tx1"/>
                  </a:solidFill>
                  <a:latin typeface="Arial" pitchFamily="34" charset="0"/>
                </a:defRPr>
              </a:lvl1pPr>
              <a:lvl2pPr marL="742950" indent="-285750" eaLnBrk="0" hangingPunct="0">
                <a:spcBef>
                  <a:spcPct val="25000"/>
                </a:spcBef>
                <a:spcAft>
                  <a:spcPct val="25000"/>
                </a:spcAft>
                <a:buClr>
                  <a:schemeClr val="accent1"/>
                </a:buClr>
                <a:buFont typeface="Arial" pitchFamily="34" charset="0"/>
                <a:buChar char="–"/>
                <a:defRPr sz="2200">
                  <a:solidFill>
                    <a:schemeClr val="tx1"/>
                  </a:solidFill>
                  <a:latin typeface="Arial" pitchFamily="34" charset="0"/>
                </a:defRPr>
              </a:lvl2pPr>
              <a:lvl3pPr marL="1143000" indent="-228600" eaLnBrk="0" hangingPunct="0">
                <a:spcBef>
                  <a:spcPct val="25000"/>
                </a:spcBef>
                <a:spcAft>
                  <a:spcPct val="25000"/>
                </a:spcAft>
                <a:buClr>
                  <a:schemeClr val="accent1"/>
                </a:buClr>
                <a:buSzPct val="120000"/>
                <a:buFont typeface="Arial" pitchFamily="34" charset="0"/>
                <a:buChar char="•"/>
                <a:defRPr sz="2000">
                  <a:solidFill>
                    <a:schemeClr val="tx1"/>
                  </a:solidFill>
                  <a:latin typeface="Arial" pitchFamily="34" charset="0"/>
                </a:defRPr>
              </a:lvl3pPr>
              <a:lvl4pPr marL="1600200" indent="-228600" eaLnBrk="0" hangingPunct="0">
                <a:spcBef>
                  <a:spcPct val="25000"/>
                </a:spcBef>
                <a:spcAft>
                  <a:spcPct val="25000"/>
                </a:spcAft>
                <a:buClr>
                  <a:schemeClr val="accent1"/>
                </a:buClr>
                <a:buFont typeface="Arial" pitchFamily="34" charset="0"/>
                <a:buChar char="–"/>
                <a:defRPr>
                  <a:solidFill>
                    <a:schemeClr val="tx1"/>
                  </a:solidFill>
                  <a:latin typeface="Arial" pitchFamily="34" charset="0"/>
                </a:defRPr>
              </a:lvl4pPr>
              <a:lvl5pPr marL="2057400" indent="-228600" eaLnBrk="0"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5pPr>
              <a:lvl6pPr marL="25146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6pPr>
              <a:lvl7pPr marL="29718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7pPr>
              <a:lvl8pPr marL="34290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8pPr>
              <a:lvl9pPr marL="38862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9pPr>
            </a:lstStyle>
            <a:p>
              <a:pPr algn="ctr" defTabSz="1007943" eaLnBrk="1" fontAlgn="auto" hangingPunct="1">
                <a:lnSpc>
                  <a:spcPct val="100000"/>
                </a:lnSpc>
                <a:spcBef>
                  <a:spcPct val="0"/>
                </a:spcBef>
                <a:spcAft>
                  <a:spcPct val="0"/>
                </a:spcAft>
                <a:buClrTx/>
                <a:buSzTx/>
                <a:buNone/>
                <a:defRPr/>
              </a:pPr>
              <a:r>
                <a:rPr lang="it-IT" altLang="it-IT" sz="1323" b="1" dirty="0">
                  <a:solidFill>
                    <a:prstClr val="black"/>
                  </a:solidFill>
                  <a:latin typeface="Calibri" pitchFamily="34" charset="0"/>
                  <a:ea typeface="+mn-ea"/>
                </a:rPr>
                <a:t>RALES (1999)</a:t>
              </a:r>
            </a:p>
            <a:p>
              <a:pPr algn="ctr" defTabSz="1007943" eaLnBrk="1" fontAlgn="auto" hangingPunct="1">
                <a:lnSpc>
                  <a:spcPct val="100000"/>
                </a:lnSpc>
                <a:spcBef>
                  <a:spcPct val="0"/>
                </a:spcBef>
                <a:spcAft>
                  <a:spcPct val="0"/>
                </a:spcAft>
                <a:buClrTx/>
                <a:buSzTx/>
                <a:buNone/>
                <a:defRPr/>
              </a:pPr>
              <a:r>
                <a:rPr lang="it-IT" altLang="it-IT" sz="1323" b="1" dirty="0">
                  <a:solidFill>
                    <a:prstClr val="black"/>
                  </a:solidFill>
                  <a:latin typeface="Calibri" pitchFamily="34" charset="0"/>
                  <a:ea typeface="+mn-ea"/>
                </a:rPr>
                <a:t>-</a:t>
              </a:r>
              <a:r>
                <a:rPr lang="it-IT" altLang="it-IT" sz="1323" b="1">
                  <a:solidFill>
                    <a:prstClr val="black"/>
                  </a:solidFill>
                  <a:latin typeface="Calibri" pitchFamily="34" charset="0"/>
                  <a:ea typeface="+mn-ea"/>
                </a:rPr>
                <a:t>31 </a:t>
              </a:r>
              <a:r>
                <a:rPr lang="it-IT" altLang="it-IT" sz="1323" b="1" dirty="0">
                  <a:solidFill>
                    <a:prstClr val="black"/>
                  </a:solidFill>
                  <a:latin typeface="Calibri" pitchFamily="34" charset="0"/>
                  <a:ea typeface="+mn-ea"/>
                </a:rPr>
                <a:t>%</a:t>
              </a:r>
            </a:p>
          </p:txBody>
        </p:sp>
        <p:cxnSp>
          <p:nvCxnSpPr>
            <p:cNvPr id="3" name="Straight Connector 2"/>
            <p:cNvCxnSpPr/>
            <p:nvPr/>
          </p:nvCxnSpPr>
          <p:spPr>
            <a:xfrm>
              <a:off x="513672" y="6096646"/>
              <a:ext cx="8401728" cy="38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5"/>
            <p:cNvSpPr>
              <a:spLocks noChangeArrowheads="1"/>
            </p:cNvSpPr>
            <p:nvPr/>
          </p:nvSpPr>
          <p:spPr bwMode="auto">
            <a:xfrm>
              <a:off x="7588426" y="4325470"/>
              <a:ext cx="1001458" cy="1799244"/>
            </a:xfrm>
            <a:prstGeom prst="rect">
              <a:avLst/>
            </a:prstGeom>
            <a:solidFill>
              <a:srgbClr val="00CC00"/>
            </a:solidFill>
            <a:ln>
              <a:noFill/>
            </a:ln>
            <a:scene3d>
              <a:camera prst="orthographicFront"/>
              <a:lightRig rig="threePt" dir="t"/>
            </a:scene3d>
            <a:sp3d>
              <a:bevelT/>
            </a:sp3d>
          </p:spPr>
          <p:txBody>
            <a:bodyPr wrap="none" anchor="ctr"/>
            <a:lstStyle>
              <a:lvl1pPr>
                <a:defRPr sz="4400">
                  <a:solidFill>
                    <a:schemeClr val="bg1"/>
                  </a:solidFill>
                  <a:latin typeface="Arial Rounded MT Bold" pitchFamily="34" charset="0"/>
                </a:defRPr>
              </a:lvl1pPr>
              <a:lvl2pPr marL="742950" indent="-285750">
                <a:defRPr sz="4400">
                  <a:solidFill>
                    <a:schemeClr val="bg1"/>
                  </a:solidFill>
                  <a:latin typeface="Arial Rounded MT Bold" pitchFamily="34" charset="0"/>
                </a:defRPr>
              </a:lvl2pPr>
              <a:lvl3pPr marL="1143000" indent="-228600">
                <a:defRPr sz="4400">
                  <a:solidFill>
                    <a:schemeClr val="bg1"/>
                  </a:solidFill>
                  <a:latin typeface="Arial Rounded MT Bold" pitchFamily="34" charset="0"/>
                </a:defRPr>
              </a:lvl3pPr>
              <a:lvl4pPr marL="1600200" indent="-228600">
                <a:defRPr sz="4400">
                  <a:solidFill>
                    <a:schemeClr val="bg1"/>
                  </a:solidFill>
                  <a:latin typeface="Arial Rounded MT Bold" pitchFamily="34" charset="0"/>
                </a:defRPr>
              </a:lvl4pPr>
              <a:lvl5pPr marL="2057400" indent="-228600">
                <a:defRPr sz="4400">
                  <a:solidFill>
                    <a:schemeClr val="bg1"/>
                  </a:solidFill>
                  <a:latin typeface="Arial Rounded MT Bold" pitchFamily="34" charset="0"/>
                </a:defRPr>
              </a:lvl5pPr>
              <a:lvl6pPr marL="2514600" indent="-228600" eaLnBrk="0" fontAlgn="base" hangingPunct="0">
                <a:spcBef>
                  <a:spcPct val="0"/>
                </a:spcBef>
                <a:spcAft>
                  <a:spcPct val="0"/>
                </a:spcAft>
                <a:defRPr sz="4400">
                  <a:solidFill>
                    <a:schemeClr val="bg1"/>
                  </a:solidFill>
                  <a:latin typeface="Arial Rounded MT Bold" pitchFamily="34" charset="0"/>
                </a:defRPr>
              </a:lvl6pPr>
              <a:lvl7pPr marL="2971800" indent="-228600" eaLnBrk="0" fontAlgn="base" hangingPunct="0">
                <a:spcBef>
                  <a:spcPct val="0"/>
                </a:spcBef>
                <a:spcAft>
                  <a:spcPct val="0"/>
                </a:spcAft>
                <a:defRPr sz="4400">
                  <a:solidFill>
                    <a:schemeClr val="bg1"/>
                  </a:solidFill>
                  <a:latin typeface="Arial Rounded MT Bold" pitchFamily="34" charset="0"/>
                </a:defRPr>
              </a:lvl7pPr>
              <a:lvl8pPr marL="3429000" indent="-228600" eaLnBrk="0" fontAlgn="base" hangingPunct="0">
                <a:spcBef>
                  <a:spcPct val="0"/>
                </a:spcBef>
                <a:spcAft>
                  <a:spcPct val="0"/>
                </a:spcAft>
                <a:defRPr sz="4400">
                  <a:solidFill>
                    <a:schemeClr val="bg1"/>
                  </a:solidFill>
                  <a:latin typeface="Arial Rounded MT Bold" pitchFamily="34" charset="0"/>
                </a:defRPr>
              </a:lvl8pPr>
              <a:lvl9pPr marL="3886200" indent="-228600" eaLnBrk="0" fontAlgn="base" hangingPunct="0">
                <a:spcBef>
                  <a:spcPct val="0"/>
                </a:spcBef>
                <a:spcAft>
                  <a:spcPct val="0"/>
                </a:spcAft>
                <a:defRPr sz="4400">
                  <a:solidFill>
                    <a:schemeClr val="bg1"/>
                  </a:solidFill>
                  <a:latin typeface="Arial Rounded MT Bold" pitchFamily="34" charset="0"/>
                </a:defRPr>
              </a:lvl9pPr>
            </a:lstStyle>
            <a:p>
              <a:pPr defTabSz="1007943" fontAlgn="auto" hangingPunct="1">
                <a:lnSpc>
                  <a:spcPct val="100000"/>
                </a:lnSpc>
                <a:spcBef>
                  <a:spcPts val="0"/>
                </a:spcBef>
                <a:spcAft>
                  <a:spcPts val="0"/>
                </a:spcAft>
                <a:buClrTx/>
                <a:buSzTx/>
                <a:defRPr/>
              </a:pPr>
              <a:endParaRPr lang="en-GB" altLang="it-IT" sz="1543">
                <a:solidFill>
                  <a:prstClr val="black"/>
                </a:solidFill>
                <a:latin typeface="Calibri" panose="020F0502020204030204" pitchFamily="34" charset="0"/>
                <a:ea typeface="+mn-ea"/>
              </a:endParaRPr>
            </a:p>
          </p:txBody>
        </p:sp>
        <p:sp>
          <p:nvSpPr>
            <p:cNvPr id="17" name="Rectangle 21"/>
            <p:cNvSpPr>
              <a:spLocks noChangeArrowheads="1"/>
            </p:cNvSpPr>
            <p:nvPr/>
          </p:nvSpPr>
          <p:spPr bwMode="auto">
            <a:xfrm>
              <a:off x="7530712" y="3718773"/>
              <a:ext cx="1182309" cy="68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5000"/>
                </a:spcBef>
                <a:spcAft>
                  <a:spcPct val="25000"/>
                </a:spcAft>
                <a:buClr>
                  <a:schemeClr val="accent1"/>
                </a:buClr>
                <a:buFont typeface="Wingdings" pitchFamily="2" charset="2"/>
                <a:buChar char="§"/>
                <a:defRPr sz="2400">
                  <a:solidFill>
                    <a:schemeClr val="tx1"/>
                  </a:solidFill>
                  <a:latin typeface="Arial" pitchFamily="34" charset="0"/>
                </a:defRPr>
              </a:lvl1pPr>
              <a:lvl2pPr marL="742950" indent="-285750" eaLnBrk="0" hangingPunct="0">
                <a:spcBef>
                  <a:spcPct val="25000"/>
                </a:spcBef>
                <a:spcAft>
                  <a:spcPct val="25000"/>
                </a:spcAft>
                <a:buClr>
                  <a:schemeClr val="accent1"/>
                </a:buClr>
                <a:buFont typeface="Arial" pitchFamily="34" charset="0"/>
                <a:buChar char="–"/>
                <a:defRPr sz="2200">
                  <a:solidFill>
                    <a:schemeClr val="tx1"/>
                  </a:solidFill>
                  <a:latin typeface="Arial" pitchFamily="34" charset="0"/>
                </a:defRPr>
              </a:lvl2pPr>
              <a:lvl3pPr marL="1143000" indent="-228600" eaLnBrk="0" hangingPunct="0">
                <a:spcBef>
                  <a:spcPct val="25000"/>
                </a:spcBef>
                <a:spcAft>
                  <a:spcPct val="25000"/>
                </a:spcAft>
                <a:buClr>
                  <a:schemeClr val="accent1"/>
                </a:buClr>
                <a:buSzPct val="120000"/>
                <a:buFont typeface="Arial" pitchFamily="34" charset="0"/>
                <a:buChar char="•"/>
                <a:defRPr sz="2000">
                  <a:solidFill>
                    <a:schemeClr val="tx1"/>
                  </a:solidFill>
                  <a:latin typeface="Arial" pitchFamily="34" charset="0"/>
                </a:defRPr>
              </a:lvl3pPr>
              <a:lvl4pPr marL="1600200" indent="-228600" eaLnBrk="0" hangingPunct="0">
                <a:spcBef>
                  <a:spcPct val="25000"/>
                </a:spcBef>
                <a:spcAft>
                  <a:spcPct val="25000"/>
                </a:spcAft>
                <a:buClr>
                  <a:schemeClr val="accent1"/>
                </a:buClr>
                <a:buFont typeface="Arial" pitchFamily="34" charset="0"/>
                <a:buChar char="–"/>
                <a:defRPr>
                  <a:solidFill>
                    <a:schemeClr val="tx1"/>
                  </a:solidFill>
                  <a:latin typeface="Arial" pitchFamily="34" charset="0"/>
                </a:defRPr>
              </a:lvl4pPr>
              <a:lvl5pPr marL="2057400" indent="-228600" eaLnBrk="0"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5pPr>
              <a:lvl6pPr marL="25146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6pPr>
              <a:lvl7pPr marL="29718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7pPr>
              <a:lvl8pPr marL="34290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8pPr>
              <a:lvl9pPr marL="38862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9pPr>
            </a:lstStyle>
            <a:p>
              <a:pPr algn="ctr" defTabSz="1007943" eaLnBrk="1" fontAlgn="auto" hangingPunct="1">
                <a:lnSpc>
                  <a:spcPct val="100000"/>
                </a:lnSpc>
                <a:spcBef>
                  <a:spcPct val="0"/>
                </a:spcBef>
                <a:spcAft>
                  <a:spcPct val="0"/>
                </a:spcAft>
                <a:buClrTx/>
                <a:buSzTx/>
                <a:buNone/>
                <a:defRPr/>
              </a:pPr>
              <a:r>
                <a:rPr lang="it-IT" altLang="it-IT" sz="1323" b="1" dirty="0">
                  <a:solidFill>
                    <a:prstClr val="black"/>
                  </a:solidFill>
                  <a:latin typeface="Calibri" pitchFamily="34" charset="0"/>
                  <a:ea typeface="+mn-ea"/>
                </a:rPr>
                <a:t>PARADIGM-HF (2014)</a:t>
              </a:r>
            </a:p>
            <a:p>
              <a:pPr algn="ctr" defTabSz="1007943" eaLnBrk="1" fontAlgn="auto" hangingPunct="1">
                <a:lnSpc>
                  <a:spcPct val="100000"/>
                </a:lnSpc>
                <a:spcBef>
                  <a:spcPct val="0"/>
                </a:spcBef>
                <a:spcAft>
                  <a:spcPct val="0"/>
                </a:spcAft>
                <a:buClrTx/>
                <a:buSzTx/>
                <a:buNone/>
                <a:defRPr/>
              </a:pPr>
              <a:r>
                <a:rPr lang="it-IT" altLang="it-IT" sz="1323" b="1" dirty="0">
                  <a:solidFill>
                    <a:prstClr val="black"/>
                  </a:solidFill>
                  <a:latin typeface="Calibri" pitchFamily="34" charset="0"/>
                  <a:ea typeface="+mn-ea"/>
                </a:rPr>
                <a:t>-20 %</a:t>
              </a:r>
            </a:p>
          </p:txBody>
        </p:sp>
        <p:sp>
          <p:nvSpPr>
            <p:cNvPr id="4" name="Rectangle 3"/>
            <p:cNvSpPr/>
            <p:nvPr/>
          </p:nvSpPr>
          <p:spPr>
            <a:xfrm>
              <a:off x="2785393" y="3213110"/>
              <a:ext cx="820340" cy="2876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fontAlgn="auto" hangingPunct="1">
                <a:lnSpc>
                  <a:spcPct val="100000"/>
                </a:lnSpc>
                <a:spcBef>
                  <a:spcPts val="0"/>
                </a:spcBef>
                <a:spcAft>
                  <a:spcPts val="0"/>
                </a:spcAft>
                <a:buClrTx/>
                <a:buSzTx/>
                <a:defRPr/>
              </a:pPr>
              <a:endParaRPr lang="en-US" sz="1764" dirty="0">
                <a:solidFill>
                  <a:prstClr val="white"/>
                </a:solidFill>
                <a:latin typeface="Calibri" panose="020F0502020204030204"/>
              </a:endParaRPr>
            </a:p>
          </p:txBody>
        </p:sp>
        <p:sp>
          <p:nvSpPr>
            <p:cNvPr id="22" name="Rectangle 21"/>
            <p:cNvSpPr/>
            <p:nvPr/>
          </p:nvSpPr>
          <p:spPr>
            <a:xfrm flipV="1">
              <a:off x="3802513" y="3857604"/>
              <a:ext cx="688346" cy="7988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fontAlgn="auto" hangingPunct="1">
                <a:lnSpc>
                  <a:spcPct val="100000"/>
                </a:lnSpc>
                <a:spcBef>
                  <a:spcPts val="0"/>
                </a:spcBef>
                <a:spcAft>
                  <a:spcPts val="0"/>
                </a:spcAft>
                <a:buClrTx/>
                <a:buSzTx/>
                <a:defRPr/>
              </a:pPr>
              <a:endParaRPr lang="en-US" sz="1984">
                <a:solidFill>
                  <a:prstClr val="white"/>
                </a:solidFill>
                <a:latin typeface="Calibri" panose="020F0502020204030204"/>
              </a:endParaRPr>
            </a:p>
          </p:txBody>
        </p:sp>
        <p:sp>
          <p:nvSpPr>
            <p:cNvPr id="23" name="Rectangle 22"/>
            <p:cNvSpPr/>
            <p:nvPr/>
          </p:nvSpPr>
          <p:spPr>
            <a:xfrm>
              <a:off x="3796831" y="3865253"/>
              <a:ext cx="856547" cy="2188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fontAlgn="auto" hangingPunct="1">
                <a:lnSpc>
                  <a:spcPct val="100000"/>
                </a:lnSpc>
                <a:spcBef>
                  <a:spcPts val="0"/>
                </a:spcBef>
                <a:spcAft>
                  <a:spcPts val="0"/>
                </a:spcAft>
                <a:buClrTx/>
                <a:buSzTx/>
                <a:defRPr/>
              </a:pPr>
              <a:endParaRPr lang="en-US" sz="1984">
                <a:solidFill>
                  <a:prstClr val="white"/>
                </a:solidFill>
                <a:latin typeface="Calibri" panose="020F0502020204030204"/>
              </a:endParaRPr>
            </a:p>
          </p:txBody>
        </p:sp>
        <p:sp>
          <p:nvSpPr>
            <p:cNvPr id="40" name="Rectangle 2"/>
            <p:cNvSpPr>
              <a:spLocks noChangeArrowheads="1"/>
            </p:cNvSpPr>
            <p:nvPr/>
          </p:nvSpPr>
          <p:spPr bwMode="auto">
            <a:xfrm>
              <a:off x="2384608" y="2269222"/>
              <a:ext cx="189452" cy="3805994"/>
            </a:xfrm>
            <a:prstGeom prst="rect">
              <a:avLst/>
            </a:prstGeom>
            <a:solidFill>
              <a:schemeClr val="accent3">
                <a:lumMod val="60000"/>
                <a:lumOff val="40000"/>
              </a:schemeClr>
            </a:solidFill>
            <a:ln>
              <a:noFill/>
            </a:ln>
            <a:scene3d>
              <a:camera prst="orthographicFront"/>
              <a:lightRig rig="threePt" dir="t"/>
            </a:scene3d>
            <a:sp3d>
              <a:bevelT/>
            </a:sp3d>
          </p:spPr>
          <p:txBody>
            <a:bodyPr wrap="none" anchor="ctr"/>
            <a:lstStyle>
              <a:lvl1pPr>
                <a:defRPr sz="4400">
                  <a:solidFill>
                    <a:schemeClr val="bg1"/>
                  </a:solidFill>
                  <a:latin typeface="Arial Rounded MT Bold" pitchFamily="34" charset="0"/>
                </a:defRPr>
              </a:lvl1pPr>
              <a:lvl2pPr marL="742950" indent="-285750">
                <a:defRPr sz="4400">
                  <a:solidFill>
                    <a:schemeClr val="bg1"/>
                  </a:solidFill>
                  <a:latin typeface="Arial Rounded MT Bold" pitchFamily="34" charset="0"/>
                </a:defRPr>
              </a:lvl2pPr>
              <a:lvl3pPr marL="1143000" indent="-228600">
                <a:defRPr sz="4400">
                  <a:solidFill>
                    <a:schemeClr val="bg1"/>
                  </a:solidFill>
                  <a:latin typeface="Arial Rounded MT Bold" pitchFamily="34" charset="0"/>
                </a:defRPr>
              </a:lvl3pPr>
              <a:lvl4pPr marL="1600200" indent="-228600">
                <a:defRPr sz="4400">
                  <a:solidFill>
                    <a:schemeClr val="bg1"/>
                  </a:solidFill>
                  <a:latin typeface="Arial Rounded MT Bold" pitchFamily="34" charset="0"/>
                </a:defRPr>
              </a:lvl4pPr>
              <a:lvl5pPr marL="2057400" indent="-228600">
                <a:defRPr sz="4400">
                  <a:solidFill>
                    <a:schemeClr val="bg1"/>
                  </a:solidFill>
                  <a:latin typeface="Arial Rounded MT Bold" pitchFamily="34" charset="0"/>
                </a:defRPr>
              </a:lvl5pPr>
              <a:lvl6pPr marL="2514600" indent="-228600" eaLnBrk="0" fontAlgn="base" hangingPunct="0">
                <a:spcBef>
                  <a:spcPct val="0"/>
                </a:spcBef>
                <a:spcAft>
                  <a:spcPct val="0"/>
                </a:spcAft>
                <a:defRPr sz="4400">
                  <a:solidFill>
                    <a:schemeClr val="bg1"/>
                  </a:solidFill>
                  <a:latin typeface="Arial Rounded MT Bold" pitchFamily="34" charset="0"/>
                </a:defRPr>
              </a:lvl6pPr>
              <a:lvl7pPr marL="2971800" indent="-228600" eaLnBrk="0" fontAlgn="base" hangingPunct="0">
                <a:spcBef>
                  <a:spcPct val="0"/>
                </a:spcBef>
                <a:spcAft>
                  <a:spcPct val="0"/>
                </a:spcAft>
                <a:defRPr sz="4400">
                  <a:solidFill>
                    <a:schemeClr val="bg1"/>
                  </a:solidFill>
                  <a:latin typeface="Arial Rounded MT Bold" pitchFamily="34" charset="0"/>
                </a:defRPr>
              </a:lvl7pPr>
              <a:lvl8pPr marL="3429000" indent="-228600" eaLnBrk="0" fontAlgn="base" hangingPunct="0">
                <a:spcBef>
                  <a:spcPct val="0"/>
                </a:spcBef>
                <a:spcAft>
                  <a:spcPct val="0"/>
                </a:spcAft>
                <a:defRPr sz="4400">
                  <a:solidFill>
                    <a:schemeClr val="bg1"/>
                  </a:solidFill>
                  <a:latin typeface="Arial Rounded MT Bold" pitchFamily="34" charset="0"/>
                </a:defRPr>
              </a:lvl8pPr>
              <a:lvl9pPr marL="3886200" indent="-228600" eaLnBrk="0" fontAlgn="base" hangingPunct="0">
                <a:spcBef>
                  <a:spcPct val="0"/>
                </a:spcBef>
                <a:spcAft>
                  <a:spcPct val="0"/>
                </a:spcAft>
                <a:defRPr sz="4400">
                  <a:solidFill>
                    <a:schemeClr val="bg1"/>
                  </a:solidFill>
                  <a:latin typeface="Arial Rounded MT Bold" pitchFamily="34" charset="0"/>
                </a:defRPr>
              </a:lvl9pPr>
            </a:lstStyle>
            <a:p>
              <a:pPr defTabSz="1007943" fontAlgn="auto" hangingPunct="1">
                <a:lnSpc>
                  <a:spcPct val="100000"/>
                </a:lnSpc>
                <a:spcBef>
                  <a:spcPts val="0"/>
                </a:spcBef>
                <a:spcAft>
                  <a:spcPts val="0"/>
                </a:spcAft>
                <a:buClrTx/>
                <a:buSzTx/>
                <a:defRPr/>
              </a:pPr>
              <a:endParaRPr lang="en-GB" altLang="it-IT" sz="1543">
                <a:solidFill>
                  <a:prstClr val="black"/>
                </a:solidFill>
                <a:latin typeface="Calibri" panose="020F0502020204030204" pitchFamily="34" charset="0"/>
                <a:ea typeface="+mn-ea"/>
              </a:endParaRPr>
            </a:p>
          </p:txBody>
        </p:sp>
        <p:sp>
          <p:nvSpPr>
            <p:cNvPr id="42" name="Rectangle 14"/>
            <p:cNvSpPr>
              <a:spLocks noChangeArrowheads="1"/>
            </p:cNvSpPr>
            <p:nvPr/>
          </p:nvSpPr>
          <p:spPr bwMode="auto">
            <a:xfrm rot="16200000">
              <a:off x="1394699" y="3988468"/>
              <a:ext cx="2175253" cy="25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5000"/>
                </a:spcBef>
                <a:spcAft>
                  <a:spcPct val="25000"/>
                </a:spcAft>
                <a:buClr>
                  <a:schemeClr val="accent1"/>
                </a:buClr>
                <a:buFont typeface="Wingdings" pitchFamily="2" charset="2"/>
                <a:buChar char="§"/>
                <a:defRPr sz="2400">
                  <a:solidFill>
                    <a:schemeClr val="tx1"/>
                  </a:solidFill>
                  <a:latin typeface="Arial" pitchFamily="34" charset="0"/>
                </a:defRPr>
              </a:lvl1pPr>
              <a:lvl2pPr marL="742950" indent="-285750" eaLnBrk="0" hangingPunct="0">
                <a:spcBef>
                  <a:spcPct val="25000"/>
                </a:spcBef>
                <a:spcAft>
                  <a:spcPct val="25000"/>
                </a:spcAft>
                <a:buClr>
                  <a:schemeClr val="accent1"/>
                </a:buClr>
                <a:buFont typeface="Arial" pitchFamily="34" charset="0"/>
                <a:buChar char="–"/>
                <a:defRPr sz="2200">
                  <a:solidFill>
                    <a:schemeClr val="tx1"/>
                  </a:solidFill>
                  <a:latin typeface="Arial" pitchFamily="34" charset="0"/>
                </a:defRPr>
              </a:lvl2pPr>
              <a:lvl3pPr marL="1143000" indent="-228600" eaLnBrk="0" hangingPunct="0">
                <a:spcBef>
                  <a:spcPct val="25000"/>
                </a:spcBef>
                <a:spcAft>
                  <a:spcPct val="25000"/>
                </a:spcAft>
                <a:buClr>
                  <a:schemeClr val="accent1"/>
                </a:buClr>
                <a:buSzPct val="120000"/>
                <a:buFont typeface="Arial" pitchFamily="34" charset="0"/>
                <a:buChar char="•"/>
                <a:defRPr sz="2000">
                  <a:solidFill>
                    <a:schemeClr val="tx1"/>
                  </a:solidFill>
                  <a:latin typeface="Arial" pitchFamily="34" charset="0"/>
                </a:defRPr>
              </a:lvl3pPr>
              <a:lvl4pPr marL="1600200" indent="-228600" eaLnBrk="0" hangingPunct="0">
                <a:spcBef>
                  <a:spcPct val="25000"/>
                </a:spcBef>
                <a:spcAft>
                  <a:spcPct val="25000"/>
                </a:spcAft>
                <a:buClr>
                  <a:schemeClr val="accent1"/>
                </a:buClr>
                <a:buFont typeface="Arial" pitchFamily="34" charset="0"/>
                <a:buChar char="–"/>
                <a:defRPr>
                  <a:solidFill>
                    <a:schemeClr val="tx1"/>
                  </a:solidFill>
                  <a:latin typeface="Arial" pitchFamily="34" charset="0"/>
                </a:defRPr>
              </a:lvl4pPr>
              <a:lvl5pPr marL="2057400" indent="-228600" eaLnBrk="0"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5pPr>
              <a:lvl6pPr marL="25146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6pPr>
              <a:lvl7pPr marL="29718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7pPr>
              <a:lvl8pPr marL="34290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8pPr>
              <a:lvl9pPr marL="38862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9pPr>
            </a:lstStyle>
            <a:p>
              <a:pPr defTabSz="1007943" eaLnBrk="1" fontAlgn="auto" hangingPunct="1">
                <a:lnSpc>
                  <a:spcPct val="100000"/>
                </a:lnSpc>
                <a:spcBef>
                  <a:spcPct val="0"/>
                </a:spcBef>
                <a:spcAft>
                  <a:spcPct val="0"/>
                </a:spcAft>
                <a:buClrTx/>
                <a:buSzTx/>
                <a:buNone/>
                <a:defRPr/>
              </a:pPr>
              <a:r>
                <a:rPr lang="it-IT" altLang="it-IT" sz="1102" b="1" dirty="0" err="1">
                  <a:solidFill>
                    <a:prstClr val="black"/>
                  </a:solidFill>
                  <a:latin typeface="Calibri" pitchFamily="34" charset="0"/>
                  <a:ea typeface="+mn-ea"/>
                </a:rPr>
                <a:t>Digoxin</a:t>
              </a:r>
              <a:r>
                <a:rPr lang="it-IT" altLang="it-IT" sz="1102" b="1" dirty="0">
                  <a:solidFill>
                    <a:prstClr val="black"/>
                  </a:solidFill>
                  <a:latin typeface="Calibri" pitchFamily="34" charset="0"/>
                  <a:ea typeface="+mn-ea"/>
                </a:rPr>
                <a:t>, </a:t>
              </a:r>
              <a:r>
                <a:rPr lang="it-IT" altLang="it-IT" sz="1102" b="1" dirty="0" err="1">
                  <a:solidFill>
                    <a:prstClr val="black"/>
                  </a:solidFill>
                  <a:latin typeface="Calibri" pitchFamily="34" charset="0"/>
                  <a:ea typeface="+mn-ea"/>
                </a:rPr>
                <a:t>Diuretics</a:t>
              </a:r>
              <a:r>
                <a:rPr lang="it-IT" altLang="it-IT" sz="1102" b="1" dirty="0">
                  <a:solidFill>
                    <a:prstClr val="black"/>
                  </a:solidFill>
                  <a:latin typeface="Calibri" pitchFamily="34" charset="0"/>
                  <a:ea typeface="+mn-ea"/>
                </a:rPr>
                <a:t>, </a:t>
              </a:r>
              <a:r>
                <a:rPr lang="it-IT" altLang="it-IT" sz="1102" b="1" dirty="0" err="1">
                  <a:solidFill>
                    <a:prstClr val="black"/>
                  </a:solidFill>
                  <a:latin typeface="Calibri" pitchFamily="34" charset="0"/>
                  <a:ea typeface="+mn-ea"/>
                </a:rPr>
                <a:t>Hydralazine</a:t>
              </a:r>
              <a:endParaRPr lang="it-IT" altLang="it-IT" sz="1102" b="1" dirty="0">
                <a:solidFill>
                  <a:prstClr val="black"/>
                </a:solidFill>
                <a:latin typeface="Calibri" pitchFamily="34" charset="0"/>
                <a:ea typeface="+mn-ea"/>
              </a:endParaRPr>
            </a:p>
          </p:txBody>
        </p:sp>
        <p:sp>
          <p:nvSpPr>
            <p:cNvPr id="44" name="Rectangle 2"/>
            <p:cNvSpPr>
              <a:spLocks noChangeArrowheads="1"/>
            </p:cNvSpPr>
            <p:nvPr/>
          </p:nvSpPr>
          <p:spPr bwMode="auto">
            <a:xfrm>
              <a:off x="3418957" y="3216927"/>
              <a:ext cx="189452" cy="2879725"/>
            </a:xfrm>
            <a:prstGeom prst="rect">
              <a:avLst/>
            </a:prstGeom>
            <a:solidFill>
              <a:schemeClr val="accent3">
                <a:lumMod val="60000"/>
                <a:lumOff val="40000"/>
              </a:schemeClr>
            </a:solidFill>
            <a:ln>
              <a:noFill/>
            </a:ln>
            <a:scene3d>
              <a:camera prst="orthographicFront"/>
              <a:lightRig rig="threePt" dir="t"/>
            </a:scene3d>
            <a:sp3d>
              <a:bevelT/>
            </a:sp3d>
          </p:spPr>
          <p:txBody>
            <a:bodyPr wrap="none" anchor="ctr"/>
            <a:lstStyle>
              <a:lvl1pPr>
                <a:defRPr sz="4400">
                  <a:solidFill>
                    <a:schemeClr val="bg1"/>
                  </a:solidFill>
                  <a:latin typeface="Arial Rounded MT Bold" pitchFamily="34" charset="0"/>
                </a:defRPr>
              </a:lvl1pPr>
              <a:lvl2pPr marL="742950" indent="-285750">
                <a:defRPr sz="4400">
                  <a:solidFill>
                    <a:schemeClr val="bg1"/>
                  </a:solidFill>
                  <a:latin typeface="Arial Rounded MT Bold" pitchFamily="34" charset="0"/>
                </a:defRPr>
              </a:lvl2pPr>
              <a:lvl3pPr marL="1143000" indent="-228600">
                <a:defRPr sz="4400">
                  <a:solidFill>
                    <a:schemeClr val="bg1"/>
                  </a:solidFill>
                  <a:latin typeface="Arial Rounded MT Bold" pitchFamily="34" charset="0"/>
                </a:defRPr>
              </a:lvl3pPr>
              <a:lvl4pPr marL="1600200" indent="-228600">
                <a:defRPr sz="4400">
                  <a:solidFill>
                    <a:schemeClr val="bg1"/>
                  </a:solidFill>
                  <a:latin typeface="Arial Rounded MT Bold" pitchFamily="34" charset="0"/>
                </a:defRPr>
              </a:lvl4pPr>
              <a:lvl5pPr marL="2057400" indent="-228600">
                <a:defRPr sz="4400">
                  <a:solidFill>
                    <a:schemeClr val="bg1"/>
                  </a:solidFill>
                  <a:latin typeface="Arial Rounded MT Bold" pitchFamily="34" charset="0"/>
                </a:defRPr>
              </a:lvl5pPr>
              <a:lvl6pPr marL="2514600" indent="-228600" eaLnBrk="0" fontAlgn="base" hangingPunct="0">
                <a:spcBef>
                  <a:spcPct val="0"/>
                </a:spcBef>
                <a:spcAft>
                  <a:spcPct val="0"/>
                </a:spcAft>
                <a:defRPr sz="4400">
                  <a:solidFill>
                    <a:schemeClr val="bg1"/>
                  </a:solidFill>
                  <a:latin typeface="Arial Rounded MT Bold" pitchFamily="34" charset="0"/>
                </a:defRPr>
              </a:lvl6pPr>
              <a:lvl7pPr marL="2971800" indent="-228600" eaLnBrk="0" fontAlgn="base" hangingPunct="0">
                <a:spcBef>
                  <a:spcPct val="0"/>
                </a:spcBef>
                <a:spcAft>
                  <a:spcPct val="0"/>
                </a:spcAft>
                <a:defRPr sz="4400">
                  <a:solidFill>
                    <a:schemeClr val="bg1"/>
                  </a:solidFill>
                  <a:latin typeface="Arial Rounded MT Bold" pitchFamily="34" charset="0"/>
                </a:defRPr>
              </a:lvl7pPr>
              <a:lvl8pPr marL="3429000" indent="-228600" eaLnBrk="0" fontAlgn="base" hangingPunct="0">
                <a:spcBef>
                  <a:spcPct val="0"/>
                </a:spcBef>
                <a:spcAft>
                  <a:spcPct val="0"/>
                </a:spcAft>
                <a:defRPr sz="4400">
                  <a:solidFill>
                    <a:schemeClr val="bg1"/>
                  </a:solidFill>
                  <a:latin typeface="Arial Rounded MT Bold" pitchFamily="34" charset="0"/>
                </a:defRPr>
              </a:lvl8pPr>
              <a:lvl9pPr marL="3886200" indent="-228600" eaLnBrk="0" fontAlgn="base" hangingPunct="0">
                <a:spcBef>
                  <a:spcPct val="0"/>
                </a:spcBef>
                <a:spcAft>
                  <a:spcPct val="0"/>
                </a:spcAft>
                <a:defRPr sz="4400">
                  <a:solidFill>
                    <a:schemeClr val="bg1"/>
                  </a:solidFill>
                  <a:latin typeface="Arial Rounded MT Bold" pitchFamily="34" charset="0"/>
                </a:defRPr>
              </a:lvl9pPr>
            </a:lstStyle>
            <a:p>
              <a:pPr defTabSz="1007943" fontAlgn="auto" hangingPunct="1">
                <a:lnSpc>
                  <a:spcPct val="100000"/>
                </a:lnSpc>
                <a:spcBef>
                  <a:spcPts val="0"/>
                </a:spcBef>
                <a:spcAft>
                  <a:spcPts val="0"/>
                </a:spcAft>
                <a:buClrTx/>
                <a:buSzTx/>
                <a:defRPr/>
              </a:pPr>
              <a:endParaRPr lang="en-GB" altLang="it-IT" sz="1543">
                <a:solidFill>
                  <a:prstClr val="black"/>
                </a:solidFill>
                <a:latin typeface="Calibri" panose="020F0502020204030204" pitchFamily="34" charset="0"/>
                <a:ea typeface="+mn-ea"/>
              </a:endParaRPr>
            </a:p>
          </p:txBody>
        </p:sp>
        <p:sp>
          <p:nvSpPr>
            <p:cNvPr id="45" name="Rectangle 14"/>
            <p:cNvSpPr>
              <a:spLocks noChangeArrowheads="1"/>
            </p:cNvSpPr>
            <p:nvPr/>
          </p:nvSpPr>
          <p:spPr bwMode="auto">
            <a:xfrm rot="16200000">
              <a:off x="2428451" y="4475238"/>
              <a:ext cx="2175253" cy="25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5000"/>
                </a:spcBef>
                <a:spcAft>
                  <a:spcPct val="25000"/>
                </a:spcAft>
                <a:buClr>
                  <a:schemeClr val="accent1"/>
                </a:buClr>
                <a:buFont typeface="Wingdings" pitchFamily="2" charset="2"/>
                <a:buChar char="§"/>
                <a:defRPr sz="2400">
                  <a:solidFill>
                    <a:schemeClr val="tx1"/>
                  </a:solidFill>
                  <a:latin typeface="Arial" pitchFamily="34" charset="0"/>
                </a:defRPr>
              </a:lvl1pPr>
              <a:lvl2pPr marL="742950" indent="-285750" eaLnBrk="0" hangingPunct="0">
                <a:spcBef>
                  <a:spcPct val="25000"/>
                </a:spcBef>
                <a:spcAft>
                  <a:spcPct val="25000"/>
                </a:spcAft>
                <a:buClr>
                  <a:schemeClr val="accent1"/>
                </a:buClr>
                <a:buFont typeface="Arial" pitchFamily="34" charset="0"/>
                <a:buChar char="–"/>
                <a:defRPr sz="2200">
                  <a:solidFill>
                    <a:schemeClr val="tx1"/>
                  </a:solidFill>
                  <a:latin typeface="Arial" pitchFamily="34" charset="0"/>
                </a:defRPr>
              </a:lvl2pPr>
              <a:lvl3pPr marL="1143000" indent="-228600" eaLnBrk="0" hangingPunct="0">
                <a:spcBef>
                  <a:spcPct val="25000"/>
                </a:spcBef>
                <a:spcAft>
                  <a:spcPct val="25000"/>
                </a:spcAft>
                <a:buClr>
                  <a:schemeClr val="accent1"/>
                </a:buClr>
                <a:buSzPct val="120000"/>
                <a:buFont typeface="Arial" pitchFamily="34" charset="0"/>
                <a:buChar char="•"/>
                <a:defRPr sz="2000">
                  <a:solidFill>
                    <a:schemeClr val="tx1"/>
                  </a:solidFill>
                  <a:latin typeface="Arial" pitchFamily="34" charset="0"/>
                </a:defRPr>
              </a:lvl3pPr>
              <a:lvl4pPr marL="1600200" indent="-228600" eaLnBrk="0" hangingPunct="0">
                <a:spcBef>
                  <a:spcPct val="25000"/>
                </a:spcBef>
                <a:spcAft>
                  <a:spcPct val="25000"/>
                </a:spcAft>
                <a:buClr>
                  <a:schemeClr val="accent1"/>
                </a:buClr>
                <a:buFont typeface="Arial" pitchFamily="34" charset="0"/>
                <a:buChar char="–"/>
                <a:defRPr>
                  <a:solidFill>
                    <a:schemeClr val="tx1"/>
                  </a:solidFill>
                  <a:latin typeface="Arial" pitchFamily="34" charset="0"/>
                </a:defRPr>
              </a:lvl4pPr>
              <a:lvl5pPr marL="2057400" indent="-228600" eaLnBrk="0"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5pPr>
              <a:lvl6pPr marL="25146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6pPr>
              <a:lvl7pPr marL="29718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7pPr>
              <a:lvl8pPr marL="34290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8pPr>
              <a:lvl9pPr marL="38862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9pPr>
            </a:lstStyle>
            <a:p>
              <a:pPr defTabSz="1007943" eaLnBrk="1" fontAlgn="auto" hangingPunct="1">
                <a:lnSpc>
                  <a:spcPct val="100000"/>
                </a:lnSpc>
                <a:spcBef>
                  <a:spcPct val="0"/>
                </a:spcBef>
                <a:spcAft>
                  <a:spcPct val="0"/>
                </a:spcAft>
                <a:buClrTx/>
                <a:buSzTx/>
                <a:buNone/>
                <a:defRPr/>
              </a:pPr>
              <a:r>
                <a:rPr lang="it-IT" altLang="it-IT" sz="1102" b="1" dirty="0" err="1">
                  <a:solidFill>
                    <a:prstClr val="black"/>
                  </a:solidFill>
                  <a:latin typeface="Calibri" pitchFamily="34" charset="0"/>
                  <a:ea typeface="+mn-ea"/>
                </a:rPr>
                <a:t>Digoxin</a:t>
              </a:r>
              <a:r>
                <a:rPr lang="it-IT" altLang="it-IT" sz="1102" b="1" dirty="0">
                  <a:solidFill>
                    <a:prstClr val="black"/>
                  </a:solidFill>
                  <a:latin typeface="Calibri" pitchFamily="34" charset="0"/>
                  <a:ea typeface="+mn-ea"/>
                </a:rPr>
                <a:t>, </a:t>
              </a:r>
              <a:r>
                <a:rPr lang="it-IT" altLang="it-IT" sz="1102" b="1" dirty="0" err="1">
                  <a:solidFill>
                    <a:prstClr val="black"/>
                  </a:solidFill>
                  <a:latin typeface="Calibri" pitchFamily="34" charset="0"/>
                  <a:ea typeface="+mn-ea"/>
                </a:rPr>
                <a:t>Diuretics</a:t>
              </a:r>
              <a:r>
                <a:rPr lang="it-IT" altLang="it-IT" sz="1102" b="1" dirty="0">
                  <a:solidFill>
                    <a:prstClr val="black"/>
                  </a:solidFill>
                  <a:latin typeface="Calibri" pitchFamily="34" charset="0"/>
                  <a:ea typeface="+mn-ea"/>
                </a:rPr>
                <a:t>, </a:t>
              </a:r>
              <a:r>
                <a:rPr lang="it-IT" altLang="it-IT" sz="1102" b="1" dirty="0" err="1">
                  <a:solidFill>
                    <a:prstClr val="black"/>
                  </a:solidFill>
                  <a:latin typeface="Calibri" pitchFamily="34" charset="0"/>
                  <a:ea typeface="+mn-ea"/>
                </a:rPr>
                <a:t>Hydralazine</a:t>
              </a:r>
              <a:endParaRPr lang="it-IT" altLang="it-IT" sz="1102" b="1" dirty="0">
                <a:solidFill>
                  <a:prstClr val="black"/>
                </a:solidFill>
                <a:latin typeface="Calibri" pitchFamily="34" charset="0"/>
                <a:ea typeface="+mn-ea"/>
              </a:endParaRPr>
            </a:p>
          </p:txBody>
        </p:sp>
        <p:sp>
          <p:nvSpPr>
            <p:cNvPr id="46" name="Rectangle 2"/>
            <p:cNvSpPr>
              <a:spLocks noChangeArrowheads="1"/>
            </p:cNvSpPr>
            <p:nvPr/>
          </p:nvSpPr>
          <p:spPr bwMode="auto">
            <a:xfrm>
              <a:off x="4490858" y="3882168"/>
              <a:ext cx="189452" cy="2218300"/>
            </a:xfrm>
            <a:prstGeom prst="rect">
              <a:avLst/>
            </a:prstGeom>
            <a:solidFill>
              <a:schemeClr val="accent3">
                <a:lumMod val="60000"/>
                <a:lumOff val="40000"/>
              </a:schemeClr>
            </a:solidFill>
            <a:ln>
              <a:noFill/>
            </a:ln>
            <a:scene3d>
              <a:camera prst="orthographicFront"/>
              <a:lightRig rig="threePt" dir="t"/>
            </a:scene3d>
            <a:sp3d>
              <a:bevelT/>
            </a:sp3d>
          </p:spPr>
          <p:txBody>
            <a:bodyPr wrap="none" anchor="ctr"/>
            <a:lstStyle>
              <a:lvl1pPr>
                <a:defRPr sz="4400">
                  <a:solidFill>
                    <a:schemeClr val="bg1"/>
                  </a:solidFill>
                  <a:latin typeface="Arial Rounded MT Bold" pitchFamily="34" charset="0"/>
                </a:defRPr>
              </a:lvl1pPr>
              <a:lvl2pPr marL="742950" indent="-285750">
                <a:defRPr sz="4400">
                  <a:solidFill>
                    <a:schemeClr val="bg1"/>
                  </a:solidFill>
                  <a:latin typeface="Arial Rounded MT Bold" pitchFamily="34" charset="0"/>
                </a:defRPr>
              </a:lvl2pPr>
              <a:lvl3pPr marL="1143000" indent="-228600">
                <a:defRPr sz="4400">
                  <a:solidFill>
                    <a:schemeClr val="bg1"/>
                  </a:solidFill>
                  <a:latin typeface="Arial Rounded MT Bold" pitchFamily="34" charset="0"/>
                </a:defRPr>
              </a:lvl3pPr>
              <a:lvl4pPr marL="1600200" indent="-228600">
                <a:defRPr sz="4400">
                  <a:solidFill>
                    <a:schemeClr val="bg1"/>
                  </a:solidFill>
                  <a:latin typeface="Arial Rounded MT Bold" pitchFamily="34" charset="0"/>
                </a:defRPr>
              </a:lvl4pPr>
              <a:lvl5pPr marL="2057400" indent="-228600">
                <a:defRPr sz="4400">
                  <a:solidFill>
                    <a:schemeClr val="bg1"/>
                  </a:solidFill>
                  <a:latin typeface="Arial Rounded MT Bold" pitchFamily="34" charset="0"/>
                </a:defRPr>
              </a:lvl5pPr>
              <a:lvl6pPr marL="2514600" indent="-228600" eaLnBrk="0" fontAlgn="base" hangingPunct="0">
                <a:spcBef>
                  <a:spcPct val="0"/>
                </a:spcBef>
                <a:spcAft>
                  <a:spcPct val="0"/>
                </a:spcAft>
                <a:defRPr sz="4400">
                  <a:solidFill>
                    <a:schemeClr val="bg1"/>
                  </a:solidFill>
                  <a:latin typeface="Arial Rounded MT Bold" pitchFamily="34" charset="0"/>
                </a:defRPr>
              </a:lvl6pPr>
              <a:lvl7pPr marL="2971800" indent="-228600" eaLnBrk="0" fontAlgn="base" hangingPunct="0">
                <a:spcBef>
                  <a:spcPct val="0"/>
                </a:spcBef>
                <a:spcAft>
                  <a:spcPct val="0"/>
                </a:spcAft>
                <a:defRPr sz="4400">
                  <a:solidFill>
                    <a:schemeClr val="bg1"/>
                  </a:solidFill>
                  <a:latin typeface="Arial Rounded MT Bold" pitchFamily="34" charset="0"/>
                </a:defRPr>
              </a:lvl7pPr>
              <a:lvl8pPr marL="3429000" indent="-228600" eaLnBrk="0" fontAlgn="base" hangingPunct="0">
                <a:spcBef>
                  <a:spcPct val="0"/>
                </a:spcBef>
                <a:spcAft>
                  <a:spcPct val="0"/>
                </a:spcAft>
                <a:defRPr sz="4400">
                  <a:solidFill>
                    <a:schemeClr val="bg1"/>
                  </a:solidFill>
                  <a:latin typeface="Arial Rounded MT Bold" pitchFamily="34" charset="0"/>
                </a:defRPr>
              </a:lvl8pPr>
              <a:lvl9pPr marL="3886200" indent="-228600" eaLnBrk="0" fontAlgn="base" hangingPunct="0">
                <a:spcBef>
                  <a:spcPct val="0"/>
                </a:spcBef>
                <a:spcAft>
                  <a:spcPct val="0"/>
                </a:spcAft>
                <a:defRPr sz="4400">
                  <a:solidFill>
                    <a:schemeClr val="bg1"/>
                  </a:solidFill>
                  <a:latin typeface="Arial Rounded MT Bold" pitchFamily="34" charset="0"/>
                </a:defRPr>
              </a:lvl9pPr>
            </a:lstStyle>
            <a:p>
              <a:pPr defTabSz="1007943" fontAlgn="auto" hangingPunct="1">
                <a:lnSpc>
                  <a:spcPct val="100000"/>
                </a:lnSpc>
                <a:spcBef>
                  <a:spcPts val="0"/>
                </a:spcBef>
                <a:spcAft>
                  <a:spcPts val="0"/>
                </a:spcAft>
                <a:buClrTx/>
                <a:buSzTx/>
                <a:defRPr/>
              </a:pPr>
              <a:endParaRPr lang="en-GB" altLang="it-IT" sz="1543">
                <a:solidFill>
                  <a:prstClr val="black"/>
                </a:solidFill>
                <a:latin typeface="Calibri" panose="020F0502020204030204" pitchFamily="34" charset="0"/>
                <a:ea typeface="+mn-ea"/>
              </a:endParaRPr>
            </a:p>
          </p:txBody>
        </p:sp>
        <p:sp>
          <p:nvSpPr>
            <p:cNvPr id="47" name="Rectangle 14"/>
            <p:cNvSpPr>
              <a:spLocks noChangeArrowheads="1"/>
            </p:cNvSpPr>
            <p:nvPr/>
          </p:nvSpPr>
          <p:spPr bwMode="auto">
            <a:xfrm rot="16200000">
              <a:off x="3500353" y="4851473"/>
              <a:ext cx="2175253" cy="25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5000"/>
                </a:spcBef>
                <a:spcAft>
                  <a:spcPct val="25000"/>
                </a:spcAft>
                <a:buClr>
                  <a:schemeClr val="accent1"/>
                </a:buClr>
                <a:buFont typeface="Wingdings" pitchFamily="2" charset="2"/>
                <a:buChar char="§"/>
                <a:defRPr sz="2400">
                  <a:solidFill>
                    <a:schemeClr val="tx1"/>
                  </a:solidFill>
                  <a:latin typeface="Arial" pitchFamily="34" charset="0"/>
                </a:defRPr>
              </a:lvl1pPr>
              <a:lvl2pPr marL="742950" indent="-285750" eaLnBrk="0" hangingPunct="0">
                <a:spcBef>
                  <a:spcPct val="25000"/>
                </a:spcBef>
                <a:spcAft>
                  <a:spcPct val="25000"/>
                </a:spcAft>
                <a:buClr>
                  <a:schemeClr val="accent1"/>
                </a:buClr>
                <a:buFont typeface="Arial" pitchFamily="34" charset="0"/>
                <a:buChar char="–"/>
                <a:defRPr sz="2200">
                  <a:solidFill>
                    <a:schemeClr val="tx1"/>
                  </a:solidFill>
                  <a:latin typeface="Arial" pitchFamily="34" charset="0"/>
                </a:defRPr>
              </a:lvl2pPr>
              <a:lvl3pPr marL="1143000" indent="-228600" eaLnBrk="0" hangingPunct="0">
                <a:spcBef>
                  <a:spcPct val="25000"/>
                </a:spcBef>
                <a:spcAft>
                  <a:spcPct val="25000"/>
                </a:spcAft>
                <a:buClr>
                  <a:schemeClr val="accent1"/>
                </a:buClr>
                <a:buSzPct val="120000"/>
                <a:buFont typeface="Arial" pitchFamily="34" charset="0"/>
                <a:buChar char="•"/>
                <a:defRPr sz="2000">
                  <a:solidFill>
                    <a:schemeClr val="tx1"/>
                  </a:solidFill>
                  <a:latin typeface="Arial" pitchFamily="34" charset="0"/>
                </a:defRPr>
              </a:lvl3pPr>
              <a:lvl4pPr marL="1600200" indent="-228600" eaLnBrk="0" hangingPunct="0">
                <a:spcBef>
                  <a:spcPct val="25000"/>
                </a:spcBef>
                <a:spcAft>
                  <a:spcPct val="25000"/>
                </a:spcAft>
                <a:buClr>
                  <a:schemeClr val="accent1"/>
                </a:buClr>
                <a:buFont typeface="Arial" pitchFamily="34" charset="0"/>
                <a:buChar char="–"/>
                <a:defRPr>
                  <a:solidFill>
                    <a:schemeClr val="tx1"/>
                  </a:solidFill>
                  <a:latin typeface="Arial" pitchFamily="34" charset="0"/>
                </a:defRPr>
              </a:lvl4pPr>
              <a:lvl5pPr marL="2057400" indent="-228600" eaLnBrk="0"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5pPr>
              <a:lvl6pPr marL="25146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6pPr>
              <a:lvl7pPr marL="29718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7pPr>
              <a:lvl8pPr marL="34290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8pPr>
              <a:lvl9pPr marL="38862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9pPr>
            </a:lstStyle>
            <a:p>
              <a:pPr defTabSz="1007943" eaLnBrk="1" fontAlgn="auto" hangingPunct="1">
                <a:lnSpc>
                  <a:spcPct val="100000"/>
                </a:lnSpc>
                <a:spcBef>
                  <a:spcPct val="0"/>
                </a:spcBef>
                <a:spcAft>
                  <a:spcPct val="0"/>
                </a:spcAft>
                <a:buClrTx/>
                <a:buSzTx/>
                <a:buNone/>
                <a:defRPr/>
              </a:pPr>
              <a:r>
                <a:rPr lang="it-IT" altLang="it-IT" sz="1102" b="1" dirty="0" err="1">
                  <a:solidFill>
                    <a:prstClr val="black"/>
                  </a:solidFill>
                  <a:latin typeface="Calibri" pitchFamily="34" charset="0"/>
                  <a:ea typeface="+mn-ea"/>
                </a:rPr>
                <a:t>Digoxin</a:t>
              </a:r>
              <a:r>
                <a:rPr lang="it-IT" altLang="it-IT" sz="1102" b="1" dirty="0">
                  <a:solidFill>
                    <a:prstClr val="black"/>
                  </a:solidFill>
                  <a:latin typeface="Calibri" pitchFamily="34" charset="0"/>
                  <a:ea typeface="+mn-ea"/>
                </a:rPr>
                <a:t>, </a:t>
              </a:r>
              <a:r>
                <a:rPr lang="it-IT" altLang="it-IT" sz="1102" b="1" dirty="0" err="1">
                  <a:solidFill>
                    <a:prstClr val="black"/>
                  </a:solidFill>
                  <a:latin typeface="Calibri" pitchFamily="34" charset="0"/>
                  <a:ea typeface="+mn-ea"/>
                </a:rPr>
                <a:t>Diuretics</a:t>
              </a:r>
              <a:r>
                <a:rPr lang="it-IT" altLang="it-IT" sz="1102" b="1" dirty="0">
                  <a:solidFill>
                    <a:prstClr val="black"/>
                  </a:solidFill>
                  <a:latin typeface="Calibri" pitchFamily="34" charset="0"/>
                  <a:ea typeface="+mn-ea"/>
                </a:rPr>
                <a:t>, </a:t>
              </a:r>
              <a:r>
                <a:rPr lang="it-IT" altLang="it-IT" sz="1102" b="1" dirty="0" err="1">
                  <a:solidFill>
                    <a:prstClr val="black"/>
                  </a:solidFill>
                  <a:latin typeface="Calibri" pitchFamily="34" charset="0"/>
                  <a:ea typeface="+mn-ea"/>
                </a:rPr>
                <a:t>Hydralazine</a:t>
              </a:r>
              <a:endParaRPr lang="it-IT" altLang="it-IT" sz="1102" b="1" dirty="0">
                <a:solidFill>
                  <a:prstClr val="black"/>
                </a:solidFill>
                <a:latin typeface="Calibri" pitchFamily="34" charset="0"/>
                <a:ea typeface="+mn-ea"/>
              </a:endParaRPr>
            </a:p>
          </p:txBody>
        </p:sp>
        <p:sp>
          <p:nvSpPr>
            <p:cNvPr id="48" name="Rectangle 2"/>
            <p:cNvSpPr>
              <a:spLocks noChangeArrowheads="1"/>
            </p:cNvSpPr>
            <p:nvPr/>
          </p:nvSpPr>
          <p:spPr bwMode="auto">
            <a:xfrm>
              <a:off x="8424703" y="4325473"/>
              <a:ext cx="189452" cy="1765779"/>
            </a:xfrm>
            <a:prstGeom prst="rect">
              <a:avLst/>
            </a:prstGeom>
            <a:solidFill>
              <a:schemeClr val="accent3">
                <a:lumMod val="60000"/>
                <a:lumOff val="40000"/>
              </a:schemeClr>
            </a:solidFill>
            <a:ln>
              <a:noFill/>
            </a:ln>
            <a:scene3d>
              <a:camera prst="orthographicFront"/>
              <a:lightRig rig="threePt" dir="t"/>
            </a:scene3d>
            <a:sp3d>
              <a:bevelT/>
            </a:sp3d>
          </p:spPr>
          <p:txBody>
            <a:bodyPr wrap="none" anchor="ctr"/>
            <a:lstStyle>
              <a:lvl1pPr>
                <a:defRPr sz="4400">
                  <a:solidFill>
                    <a:schemeClr val="bg1"/>
                  </a:solidFill>
                  <a:latin typeface="Arial Rounded MT Bold" pitchFamily="34" charset="0"/>
                </a:defRPr>
              </a:lvl1pPr>
              <a:lvl2pPr marL="742950" indent="-285750">
                <a:defRPr sz="4400">
                  <a:solidFill>
                    <a:schemeClr val="bg1"/>
                  </a:solidFill>
                  <a:latin typeface="Arial Rounded MT Bold" pitchFamily="34" charset="0"/>
                </a:defRPr>
              </a:lvl2pPr>
              <a:lvl3pPr marL="1143000" indent="-228600">
                <a:defRPr sz="4400">
                  <a:solidFill>
                    <a:schemeClr val="bg1"/>
                  </a:solidFill>
                  <a:latin typeface="Arial Rounded MT Bold" pitchFamily="34" charset="0"/>
                </a:defRPr>
              </a:lvl3pPr>
              <a:lvl4pPr marL="1600200" indent="-228600">
                <a:defRPr sz="4400">
                  <a:solidFill>
                    <a:schemeClr val="bg1"/>
                  </a:solidFill>
                  <a:latin typeface="Arial Rounded MT Bold" pitchFamily="34" charset="0"/>
                </a:defRPr>
              </a:lvl4pPr>
              <a:lvl5pPr marL="2057400" indent="-228600">
                <a:defRPr sz="4400">
                  <a:solidFill>
                    <a:schemeClr val="bg1"/>
                  </a:solidFill>
                  <a:latin typeface="Arial Rounded MT Bold" pitchFamily="34" charset="0"/>
                </a:defRPr>
              </a:lvl5pPr>
              <a:lvl6pPr marL="2514600" indent="-228600" eaLnBrk="0" fontAlgn="base" hangingPunct="0">
                <a:spcBef>
                  <a:spcPct val="0"/>
                </a:spcBef>
                <a:spcAft>
                  <a:spcPct val="0"/>
                </a:spcAft>
                <a:defRPr sz="4400">
                  <a:solidFill>
                    <a:schemeClr val="bg1"/>
                  </a:solidFill>
                  <a:latin typeface="Arial Rounded MT Bold" pitchFamily="34" charset="0"/>
                </a:defRPr>
              </a:lvl6pPr>
              <a:lvl7pPr marL="2971800" indent="-228600" eaLnBrk="0" fontAlgn="base" hangingPunct="0">
                <a:spcBef>
                  <a:spcPct val="0"/>
                </a:spcBef>
                <a:spcAft>
                  <a:spcPct val="0"/>
                </a:spcAft>
                <a:defRPr sz="4400">
                  <a:solidFill>
                    <a:schemeClr val="bg1"/>
                  </a:solidFill>
                  <a:latin typeface="Arial Rounded MT Bold" pitchFamily="34" charset="0"/>
                </a:defRPr>
              </a:lvl7pPr>
              <a:lvl8pPr marL="3429000" indent="-228600" eaLnBrk="0" fontAlgn="base" hangingPunct="0">
                <a:spcBef>
                  <a:spcPct val="0"/>
                </a:spcBef>
                <a:spcAft>
                  <a:spcPct val="0"/>
                </a:spcAft>
                <a:defRPr sz="4400">
                  <a:solidFill>
                    <a:schemeClr val="bg1"/>
                  </a:solidFill>
                  <a:latin typeface="Arial Rounded MT Bold" pitchFamily="34" charset="0"/>
                </a:defRPr>
              </a:lvl8pPr>
              <a:lvl9pPr marL="3886200" indent="-228600" eaLnBrk="0" fontAlgn="base" hangingPunct="0">
                <a:spcBef>
                  <a:spcPct val="0"/>
                </a:spcBef>
                <a:spcAft>
                  <a:spcPct val="0"/>
                </a:spcAft>
                <a:defRPr sz="4400">
                  <a:solidFill>
                    <a:schemeClr val="bg1"/>
                  </a:solidFill>
                  <a:latin typeface="Arial Rounded MT Bold" pitchFamily="34" charset="0"/>
                </a:defRPr>
              </a:lvl9pPr>
            </a:lstStyle>
            <a:p>
              <a:pPr defTabSz="1007943" fontAlgn="auto" hangingPunct="1">
                <a:lnSpc>
                  <a:spcPct val="100000"/>
                </a:lnSpc>
                <a:spcBef>
                  <a:spcPts val="0"/>
                </a:spcBef>
                <a:spcAft>
                  <a:spcPts val="0"/>
                </a:spcAft>
                <a:buClrTx/>
                <a:buSzTx/>
                <a:defRPr/>
              </a:pPr>
              <a:endParaRPr lang="en-GB" altLang="it-IT" sz="1543">
                <a:solidFill>
                  <a:prstClr val="black"/>
                </a:solidFill>
                <a:latin typeface="Calibri" panose="020F0502020204030204" pitchFamily="34" charset="0"/>
                <a:ea typeface="+mn-ea"/>
              </a:endParaRPr>
            </a:p>
          </p:txBody>
        </p:sp>
        <p:sp>
          <p:nvSpPr>
            <p:cNvPr id="49" name="Rectangle 14"/>
            <p:cNvSpPr>
              <a:spLocks noChangeArrowheads="1"/>
            </p:cNvSpPr>
            <p:nvPr/>
          </p:nvSpPr>
          <p:spPr bwMode="auto">
            <a:xfrm rot="16200000">
              <a:off x="7652059" y="5088422"/>
              <a:ext cx="1744726" cy="21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5000"/>
                </a:spcBef>
                <a:spcAft>
                  <a:spcPct val="25000"/>
                </a:spcAft>
                <a:buClr>
                  <a:schemeClr val="accent1"/>
                </a:buClr>
                <a:buFont typeface="Wingdings" pitchFamily="2" charset="2"/>
                <a:buChar char="§"/>
                <a:defRPr sz="2400">
                  <a:solidFill>
                    <a:schemeClr val="tx1"/>
                  </a:solidFill>
                  <a:latin typeface="Arial" pitchFamily="34" charset="0"/>
                </a:defRPr>
              </a:lvl1pPr>
              <a:lvl2pPr marL="742950" indent="-285750" eaLnBrk="0" hangingPunct="0">
                <a:spcBef>
                  <a:spcPct val="25000"/>
                </a:spcBef>
                <a:spcAft>
                  <a:spcPct val="25000"/>
                </a:spcAft>
                <a:buClr>
                  <a:schemeClr val="accent1"/>
                </a:buClr>
                <a:buFont typeface="Arial" pitchFamily="34" charset="0"/>
                <a:buChar char="–"/>
                <a:defRPr sz="2200">
                  <a:solidFill>
                    <a:schemeClr val="tx1"/>
                  </a:solidFill>
                  <a:latin typeface="Arial" pitchFamily="34" charset="0"/>
                </a:defRPr>
              </a:lvl2pPr>
              <a:lvl3pPr marL="1143000" indent="-228600" eaLnBrk="0" hangingPunct="0">
                <a:spcBef>
                  <a:spcPct val="25000"/>
                </a:spcBef>
                <a:spcAft>
                  <a:spcPct val="25000"/>
                </a:spcAft>
                <a:buClr>
                  <a:schemeClr val="accent1"/>
                </a:buClr>
                <a:buSzPct val="120000"/>
                <a:buFont typeface="Arial" pitchFamily="34" charset="0"/>
                <a:buChar char="•"/>
                <a:defRPr sz="2000">
                  <a:solidFill>
                    <a:schemeClr val="tx1"/>
                  </a:solidFill>
                  <a:latin typeface="Arial" pitchFamily="34" charset="0"/>
                </a:defRPr>
              </a:lvl3pPr>
              <a:lvl4pPr marL="1600200" indent="-228600" eaLnBrk="0" hangingPunct="0">
                <a:spcBef>
                  <a:spcPct val="25000"/>
                </a:spcBef>
                <a:spcAft>
                  <a:spcPct val="25000"/>
                </a:spcAft>
                <a:buClr>
                  <a:schemeClr val="accent1"/>
                </a:buClr>
                <a:buFont typeface="Arial" pitchFamily="34" charset="0"/>
                <a:buChar char="–"/>
                <a:defRPr>
                  <a:solidFill>
                    <a:schemeClr val="tx1"/>
                  </a:solidFill>
                  <a:latin typeface="Arial" pitchFamily="34" charset="0"/>
                </a:defRPr>
              </a:lvl4pPr>
              <a:lvl5pPr marL="2057400" indent="-228600" eaLnBrk="0"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5pPr>
              <a:lvl6pPr marL="25146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6pPr>
              <a:lvl7pPr marL="29718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7pPr>
              <a:lvl8pPr marL="34290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8pPr>
              <a:lvl9pPr marL="38862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9pPr>
            </a:lstStyle>
            <a:p>
              <a:pPr defTabSz="1007943" eaLnBrk="1" fontAlgn="auto" hangingPunct="1">
                <a:lnSpc>
                  <a:spcPct val="100000"/>
                </a:lnSpc>
                <a:spcBef>
                  <a:spcPct val="0"/>
                </a:spcBef>
                <a:spcAft>
                  <a:spcPct val="0"/>
                </a:spcAft>
                <a:buClrTx/>
                <a:buSzTx/>
                <a:buNone/>
                <a:defRPr/>
              </a:pPr>
              <a:r>
                <a:rPr lang="it-IT" altLang="it-IT" sz="882" b="1" dirty="0" err="1">
                  <a:solidFill>
                    <a:prstClr val="black"/>
                  </a:solidFill>
                  <a:latin typeface="Calibri" pitchFamily="34" charset="0"/>
                  <a:ea typeface="+mn-ea"/>
                </a:rPr>
                <a:t>Digoxin</a:t>
              </a:r>
              <a:r>
                <a:rPr lang="it-IT" altLang="it-IT" sz="882" b="1" dirty="0">
                  <a:solidFill>
                    <a:prstClr val="black"/>
                  </a:solidFill>
                  <a:latin typeface="Calibri" pitchFamily="34" charset="0"/>
                  <a:ea typeface="+mn-ea"/>
                </a:rPr>
                <a:t>, </a:t>
              </a:r>
              <a:r>
                <a:rPr lang="it-IT" altLang="it-IT" sz="882" b="1" dirty="0" err="1">
                  <a:solidFill>
                    <a:prstClr val="black"/>
                  </a:solidFill>
                  <a:latin typeface="Calibri" pitchFamily="34" charset="0"/>
                  <a:ea typeface="+mn-ea"/>
                </a:rPr>
                <a:t>Diuretics</a:t>
              </a:r>
              <a:r>
                <a:rPr lang="it-IT" altLang="it-IT" sz="882" b="1" dirty="0">
                  <a:solidFill>
                    <a:prstClr val="black"/>
                  </a:solidFill>
                  <a:latin typeface="Calibri" pitchFamily="34" charset="0"/>
                  <a:ea typeface="+mn-ea"/>
                </a:rPr>
                <a:t>, </a:t>
              </a:r>
              <a:r>
                <a:rPr lang="it-IT" altLang="it-IT" sz="882" b="1" dirty="0" err="1">
                  <a:solidFill>
                    <a:prstClr val="black"/>
                  </a:solidFill>
                  <a:latin typeface="Calibri" pitchFamily="34" charset="0"/>
                  <a:ea typeface="+mn-ea"/>
                </a:rPr>
                <a:t>Hydralazine</a:t>
              </a:r>
              <a:endParaRPr lang="it-IT" altLang="it-IT" sz="882" b="1" dirty="0">
                <a:solidFill>
                  <a:prstClr val="black"/>
                </a:solidFill>
                <a:latin typeface="Calibri" pitchFamily="34" charset="0"/>
                <a:ea typeface="+mn-ea"/>
              </a:endParaRPr>
            </a:p>
          </p:txBody>
        </p:sp>
        <p:sp>
          <p:nvSpPr>
            <p:cNvPr id="51" name="Rectangle 17"/>
            <p:cNvSpPr>
              <a:spLocks noChangeArrowheads="1"/>
            </p:cNvSpPr>
            <p:nvPr/>
          </p:nvSpPr>
          <p:spPr bwMode="auto">
            <a:xfrm>
              <a:off x="7597986" y="4396699"/>
              <a:ext cx="845647" cy="87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5000"/>
                </a:spcBef>
                <a:spcAft>
                  <a:spcPct val="25000"/>
                </a:spcAft>
                <a:buClr>
                  <a:schemeClr val="accent1"/>
                </a:buClr>
                <a:buFont typeface="Wingdings" pitchFamily="2" charset="2"/>
                <a:buChar char="§"/>
                <a:defRPr sz="2400">
                  <a:solidFill>
                    <a:schemeClr val="tx1"/>
                  </a:solidFill>
                  <a:latin typeface="Arial" pitchFamily="34" charset="0"/>
                </a:defRPr>
              </a:lvl1pPr>
              <a:lvl2pPr marL="742950" indent="-285750" eaLnBrk="0" hangingPunct="0">
                <a:spcBef>
                  <a:spcPct val="25000"/>
                </a:spcBef>
                <a:spcAft>
                  <a:spcPct val="25000"/>
                </a:spcAft>
                <a:buClr>
                  <a:schemeClr val="accent1"/>
                </a:buClr>
                <a:buFont typeface="Arial" pitchFamily="34" charset="0"/>
                <a:buChar char="–"/>
                <a:defRPr sz="2200">
                  <a:solidFill>
                    <a:schemeClr val="tx1"/>
                  </a:solidFill>
                  <a:latin typeface="Arial" pitchFamily="34" charset="0"/>
                </a:defRPr>
              </a:lvl2pPr>
              <a:lvl3pPr marL="1143000" indent="-228600" eaLnBrk="0" hangingPunct="0">
                <a:spcBef>
                  <a:spcPct val="25000"/>
                </a:spcBef>
                <a:spcAft>
                  <a:spcPct val="25000"/>
                </a:spcAft>
                <a:buClr>
                  <a:schemeClr val="accent1"/>
                </a:buClr>
                <a:buSzPct val="120000"/>
                <a:buFont typeface="Arial" pitchFamily="34" charset="0"/>
                <a:buChar char="•"/>
                <a:defRPr sz="2000">
                  <a:solidFill>
                    <a:schemeClr val="tx1"/>
                  </a:solidFill>
                  <a:latin typeface="Arial" pitchFamily="34" charset="0"/>
                </a:defRPr>
              </a:lvl3pPr>
              <a:lvl4pPr marL="1600200" indent="-228600" eaLnBrk="0" hangingPunct="0">
                <a:spcBef>
                  <a:spcPct val="25000"/>
                </a:spcBef>
                <a:spcAft>
                  <a:spcPct val="25000"/>
                </a:spcAft>
                <a:buClr>
                  <a:schemeClr val="accent1"/>
                </a:buClr>
                <a:buFont typeface="Arial" pitchFamily="34" charset="0"/>
                <a:buChar char="–"/>
                <a:defRPr>
                  <a:solidFill>
                    <a:schemeClr val="tx1"/>
                  </a:solidFill>
                  <a:latin typeface="Arial" pitchFamily="34" charset="0"/>
                </a:defRPr>
              </a:lvl4pPr>
              <a:lvl5pPr marL="2057400" indent="-228600" eaLnBrk="0"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5pPr>
              <a:lvl6pPr marL="25146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6pPr>
              <a:lvl7pPr marL="29718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7pPr>
              <a:lvl8pPr marL="34290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8pPr>
              <a:lvl9pPr marL="38862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9pPr>
            </a:lstStyle>
            <a:p>
              <a:pPr algn="ctr" defTabSz="1007943" eaLnBrk="1" fontAlgn="auto" hangingPunct="1">
                <a:lnSpc>
                  <a:spcPct val="100000"/>
                </a:lnSpc>
                <a:spcBef>
                  <a:spcPct val="0"/>
                </a:spcBef>
                <a:spcAft>
                  <a:spcPct val="0"/>
                </a:spcAft>
                <a:buClrTx/>
                <a:buSzTx/>
                <a:buNone/>
                <a:defRPr/>
              </a:pPr>
              <a:r>
                <a:rPr lang="it-IT" altLang="it-IT" sz="1764" b="1" dirty="0">
                  <a:solidFill>
                    <a:prstClr val="black"/>
                  </a:solidFill>
                  <a:latin typeface="Calibri" pitchFamily="34" charset="0"/>
                  <a:ea typeface="+mn-ea"/>
                </a:rPr>
                <a:t>ARNI</a:t>
              </a:r>
            </a:p>
            <a:p>
              <a:pPr algn="ctr" defTabSz="1007943" eaLnBrk="1" fontAlgn="auto" hangingPunct="1">
                <a:lnSpc>
                  <a:spcPct val="100000"/>
                </a:lnSpc>
                <a:spcBef>
                  <a:spcPct val="0"/>
                </a:spcBef>
                <a:spcAft>
                  <a:spcPct val="0"/>
                </a:spcAft>
                <a:buClrTx/>
                <a:buSzTx/>
                <a:buNone/>
                <a:defRPr/>
              </a:pPr>
              <a:r>
                <a:rPr lang="it-IT" altLang="it-IT" sz="1764" b="1" dirty="0">
                  <a:solidFill>
                    <a:prstClr val="black"/>
                  </a:solidFill>
                  <a:latin typeface="Calibri" pitchFamily="34" charset="0"/>
                  <a:ea typeface="+mn-ea"/>
                </a:rPr>
                <a:t>+ BB +MRA</a:t>
              </a:r>
            </a:p>
          </p:txBody>
        </p:sp>
        <p:sp>
          <p:nvSpPr>
            <p:cNvPr id="54" name="Rectangle 17"/>
            <p:cNvSpPr>
              <a:spLocks noChangeArrowheads="1"/>
            </p:cNvSpPr>
            <p:nvPr/>
          </p:nvSpPr>
          <p:spPr bwMode="auto">
            <a:xfrm>
              <a:off x="2785394" y="4997595"/>
              <a:ext cx="638350" cy="35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5000"/>
                </a:spcBef>
                <a:spcAft>
                  <a:spcPct val="25000"/>
                </a:spcAft>
                <a:buClr>
                  <a:schemeClr val="accent1"/>
                </a:buClr>
                <a:buFont typeface="Wingdings" pitchFamily="2" charset="2"/>
                <a:buChar char="§"/>
                <a:defRPr sz="2400">
                  <a:solidFill>
                    <a:schemeClr val="tx1"/>
                  </a:solidFill>
                  <a:latin typeface="Arial" pitchFamily="34" charset="0"/>
                </a:defRPr>
              </a:lvl1pPr>
              <a:lvl2pPr marL="742950" indent="-285750" eaLnBrk="0" hangingPunct="0">
                <a:spcBef>
                  <a:spcPct val="25000"/>
                </a:spcBef>
                <a:spcAft>
                  <a:spcPct val="25000"/>
                </a:spcAft>
                <a:buClr>
                  <a:schemeClr val="accent1"/>
                </a:buClr>
                <a:buFont typeface="Arial" pitchFamily="34" charset="0"/>
                <a:buChar char="–"/>
                <a:defRPr sz="2200">
                  <a:solidFill>
                    <a:schemeClr val="tx1"/>
                  </a:solidFill>
                  <a:latin typeface="Arial" pitchFamily="34" charset="0"/>
                </a:defRPr>
              </a:lvl2pPr>
              <a:lvl3pPr marL="1143000" indent="-228600" eaLnBrk="0" hangingPunct="0">
                <a:spcBef>
                  <a:spcPct val="25000"/>
                </a:spcBef>
                <a:spcAft>
                  <a:spcPct val="25000"/>
                </a:spcAft>
                <a:buClr>
                  <a:schemeClr val="accent1"/>
                </a:buClr>
                <a:buSzPct val="120000"/>
                <a:buFont typeface="Arial" pitchFamily="34" charset="0"/>
                <a:buChar char="•"/>
                <a:defRPr sz="2000">
                  <a:solidFill>
                    <a:schemeClr val="tx1"/>
                  </a:solidFill>
                  <a:latin typeface="Arial" pitchFamily="34" charset="0"/>
                </a:defRPr>
              </a:lvl3pPr>
              <a:lvl4pPr marL="1600200" indent="-228600" eaLnBrk="0" hangingPunct="0">
                <a:spcBef>
                  <a:spcPct val="25000"/>
                </a:spcBef>
                <a:spcAft>
                  <a:spcPct val="25000"/>
                </a:spcAft>
                <a:buClr>
                  <a:schemeClr val="accent1"/>
                </a:buClr>
                <a:buFont typeface="Arial" pitchFamily="34" charset="0"/>
                <a:buChar char="–"/>
                <a:defRPr>
                  <a:solidFill>
                    <a:schemeClr val="tx1"/>
                  </a:solidFill>
                  <a:latin typeface="Arial" pitchFamily="34" charset="0"/>
                </a:defRPr>
              </a:lvl4pPr>
              <a:lvl5pPr marL="2057400" indent="-228600" eaLnBrk="0"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5pPr>
              <a:lvl6pPr marL="25146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6pPr>
              <a:lvl7pPr marL="29718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7pPr>
              <a:lvl8pPr marL="34290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8pPr>
              <a:lvl9pPr marL="38862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9pPr>
            </a:lstStyle>
            <a:p>
              <a:pPr algn="ctr" defTabSz="1007943" eaLnBrk="1" fontAlgn="auto" hangingPunct="1">
                <a:lnSpc>
                  <a:spcPct val="100000"/>
                </a:lnSpc>
                <a:spcBef>
                  <a:spcPct val="0"/>
                </a:spcBef>
                <a:spcAft>
                  <a:spcPct val="0"/>
                </a:spcAft>
                <a:buClrTx/>
                <a:buSzTx/>
                <a:buNone/>
                <a:defRPr/>
              </a:pPr>
              <a:endParaRPr lang="it-IT" altLang="it-IT" sz="1764" b="1" dirty="0">
                <a:solidFill>
                  <a:prstClr val="black"/>
                </a:solidFill>
                <a:latin typeface="Calibri" pitchFamily="34" charset="0"/>
                <a:ea typeface="+mn-ea"/>
              </a:endParaRPr>
            </a:p>
          </p:txBody>
        </p:sp>
        <p:cxnSp>
          <p:nvCxnSpPr>
            <p:cNvPr id="60" name="Straight Connector 59"/>
            <p:cNvCxnSpPr/>
            <p:nvPr/>
          </p:nvCxnSpPr>
          <p:spPr>
            <a:xfrm flipH="1" flipV="1">
              <a:off x="513673" y="1695136"/>
              <a:ext cx="2" cy="43974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717389" y="3737721"/>
              <a:ext cx="2186057" cy="381542"/>
            </a:xfrm>
            <a:prstGeom prst="rect">
              <a:avLst/>
            </a:prstGeom>
            <a:noFill/>
          </p:spPr>
          <p:txBody>
            <a:bodyPr wrap="none" rtlCol="0">
              <a:spAutoFit/>
            </a:bodyPr>
            <a:lstStyle/>
            <a:p>
              <a:pPr defTabSz="1007943" fontAlgn="auto" hangingPunct="1">
                <a:lnSpc>
                  <a:spcPct val="100000"/>
                </a:lnSpc>
                <a:spcBef>
                  <a:spcPts val="0"/>
                </a:spcBef>
                <a:spcAft>
                  <a:spcPts val="0"/>
                </a:spcAft>
                <a:buClrTx/>
                <a:buSzTx/>
                <a:defRPr/>
              </a:pPr>
              <a:r>
                <a:rPr lang="it-IT" sz="1984" b="1" dirty="0">
                  <a:solidFill>
                    <a:prstClr val="black"/>
                  </a:solidFill>
                  <a:latin typeface="Calibri" panose="020F0502020204030204"/>
                  <a:ea typeface="+mn-ea"/>
                </a:rPr>
                <a:t>Impact on CV </a:t>
              </a:r>
              <a:r>
                <a:rPr lang="it-IT" sz="1984" b="1" dirty="0" err="1">
                  <a:solidFill>
                    <a:prstClr val="black"/>
                  </a:solidFill>
                  <a:latin typeface="Calibri" panose="020F0502020204030204"/>
                  <a:ea typeface="+mn-ea"/>
                </a:rPr>
                <a:t>death</a:t>
              </a:r>
              <a:endParaRPr lang="en-US" sz="1984" b="1" dirty="0">
                <a:solidFill>
                  <a:prstClr val="black"/>
                </a:solidFill>
                <a:latin typeface="Calibri" panose="020F0502020204030204"/>
                <a:ea typeface="+mn-ea"/>
              </a:endParaRPr>
            </a:p>
          </p:txBody>
        </p:sp>
        <p:sp>
          <p:nvSpPr>
            <p:cNvPr id="71" name="Rectangle 70"/>
            <p:cNvSpPr/>
            <p:nvPr/>
          </p:nvSpPr>
          <p:spPr>
            <a:xfrm>
              <a:off x="6595941" y="4250776"/>
              <a:ext cx="670180" cy="60835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fontAlgn="auto" hangingPunct="1">
                <a:lnSpc>
                  <a:spcPct val="100000"/>
                </a:lnSpc>
                <a:buClrTx/>
                <a:buSzTx/>
                <a:defRPr/>
              </a:pPr>
              <a:r>
                <a:rPr lang="it-IT" altLang="it-IT" sz="1764" b="1" dirty="0">
                  <a:solidFill>
                    <a:prstClr val="black"/>
                  </a:solidFill>
                  <a:latin typeface="Calibri" panose="020F0502020204030204"/>
                </a:rPr>
                <a:t>ARNI</a:t>
              </a:r>
            </a:p>
          </p:txBody>
        </p:sp>
        <p:sp>
          <p:nvSpPr>
            <p:cNvPr id="72" name="Rectangle 71"/>
            <p:cNvSpPr/>
            <p:nvPr/>
          </p:nvSpPr>
          <p:spPr>
            <a:xfrm>
              <a:off x="5069301" y="4258256"/>
              <a:ext cx="670180" cy="60835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fontAlgn="auto" hangingPunct="1">
                <a:lnSpc>
                  <a:spcPct val="100000"/>
                </a:lnSpc>
                <a:buClrTx/>
                <a:buSzTx/>
                <a:defRPr/>
              </a:pPr>
              <a:r>
                <a:rPr lang="it-IT" altLang="it-IT" sz="1764" b="1" dirty="0" err="1">
                  <a:solidFill>
                    <a:prstClr val="black"/>
                  </a:solidFill>
                  <a:latin typeface="Calibri" panose="020F0502020204030204"/>
                </a:rPr>
                <a:t>ACEi</a:t>
              </a:r>
              <a:endParaRPr lang="it-IT" altLang="it-IT" sz="1764" b="1" dirty="0">
                <a:solidFill>
                  <a:prstClr val="black"/>
                </a:solidFill>
                <a:latin typeface="Calibri" panose="020F0502020204030204"/>
              </a:endParaRPr>
            </a:p>
          </p:txBody>
        </p:sp>
        <p:sp>
          <p:nvSpPr>
            <p:cNvPr id="20" name="Right Arrow 19"/>
            <p:cNvSpPr/>
            <p:nvPr/>
          </p:nvSpPr>
          <p:spPr>
            <a:xfrm>
              <a:off x="5858129" y="4452094"/>
              <a:ext cx="646412" cy="248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fontAlgn="auto" hangingPunct="1">
                <a:lnSpc>
                  <a:spcPct val="100000"/>
                </a:lnSpc>
                <a:spcBef>
                  <a:spcPts val="0"/>
                </a:spcBef>
                <a:spcAft>
                  <a:spcPts val="0"/>
                </a:spcAft>
                <a:buClrTx/>
                <a:buSzTx/>
                <a:defRPr/>
              </a:pPr>
              <a:endParaRPr lang="en-US" sz="1984">
                <a:solidFill>
                  <a:prstClr val="white"/>
                </a:solidFill>
                <a:latin typeface="Calibri" panose="020F0502020204030204"/>
              </a:endParaRPr>
            </a:p>
          </p:txBody>
        </p:sp>
        <p:sp>
          <p:nvSpPr>
            <p:cNvPr id="170018" name="Left-Right Arrow 170017"/>
            <p:cNvSpPr/>
            <p:nvPr/>
          </p:nvSpPr>
          <p:spPr>
            <a:xfrm>
              <a:off x="4980559" y="5446197"/>
              <a:ext cx="2392326" cy="2423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fontAlgn="auto" hangingPunct="1">
                <a:lnSpc>
                  <a:spcPct val="100000"/>
                </a:lnSpc>
                <a:spcBef>
                  <a:spcPts val="0"/>
                </a:spcBef>
                <a:spcAft>
                  <a:spcPts val="0"/>
                </a:spcAft>
                <a:buClrTx/>
                <a:buSzTx/>
                <a:defRPr/>
              </a:pPr>
              <a:endParaRPr lang="en-US" sz="1984">
                <a:solidFill>
                  <a:prstClr val="white"/>
                </a:solidFill>
                <a:latin typeface="Calibri" panose="020F0502020204030204"/>
              </a:endParaRPr>
            </a:p>
          </p:txBody>
        </p:sp>
      </p:grpSp>
      <p:sp>
        <p:nvSpPr>
          <p:cNvPr id="50" name="Titolo 1">
            <a:extLst>
              <a:ext uri="{FF2B5EF4-FFF2-40B4-BE49-F238E27FC236}">
                <a16:creationId xmlns:a16="http://schemas.microsoft.com/office/drawing/2014/main" id="{679E7BF1-A2B7-47A0-AE1D-93D0BC05AD16}"/>
              </a:ext>
            </a:extLst>
          </p:cNvPr>
          <p:cNvSpPr txBox="1">
            <a:spLocks/>
          </p:cNvSpPr>
          <p:nvPr/>
        </p:nvSpPr>
        <p:spPr>
          <a:xfrm>
            <a:off x="315657" y="133582"/>
            <a:ext cx="9407808" cy="1132721"/>
          </a:xfrm>
          <a:prstGeom prst="rect">
            <a:avLst/>
          </a:prstGeom>
        </p:spPr>
        <p:txBody>
          <a:bodyPr vert="horz" lIns="0" tIns="0" rIns="0" bIns="0" rtlCol="0" anchor="b" anchorCtr="0">
            <a:noAutofit/>
          </a:bodyPr>
          <a:lstStyle>
            <a:lvl1pPr algn="ctr" defTabSz="914400" rtl="0" eaLnBrk="1" latinLnBrk="0" hangingPunct="1">
              <a:lnSpc>
                <a:spcPct val="95000"/>
              </a:lnSpc>
              <a:spcBef>
                <a:spcPct val="0"/>
              </a:spcBef>
              <a:buNone/>
              <a:defRPr sz="6000" kern="1200">
                <a:solidFill>
                  <a:schemeClr val="tx1"/>
                </a:solidFill>
                <a:latin typeface="+mj-lt"/>
                <a:ea typeface="+mj-ea"/>
                <a:cs typeface="+mj-cs"/>
              </a:defRPr>
            </a:lvl1pPr>
          </a:lstStyle>
          <a:p>
            <a:pPr defTabSz="1007943" fontAlgn="auto">
              <a:lnSpc>
                <a:spcPct val="100000"/>
              </a:lnSpc>
              <a:spcAft>
                <a:spcPts val="0"/>
              </a:spcAft>
              <a:buClrTx/>
              <a:buSzTx/>
              <a:defRPr/>
            </a:pPr>
            <a:r>
              <a:rPr lang="it-IT" altLang="it-IT" sz="2205" b="1" dirty="0">
                <a:solidFill>
                  <a:srgbClr val="0460A9">
                    <a:lumMod val="75000"/>
                  </a:srgbClr>
                </a:solidFill>
                <a:latin typeface="Arial Black"/>
              </a:rPr>
              <a:t>La modulazione dei sistemi neuro-ormonali </a:t>
            </a:r>
          </a:p>
          <a:p>
            <a:pPr defTabSz="1007943" fontAlgn="auto">
              <a:lnSpc>
                <a:spcPct val="100000"/>
              </a:lnSpc>
              <a:spcAft>
                <a:spcPts val="0"/>
              </a:spcAft>
              <a:buClrTx/>
              <a:buSzTx/>
              <a:defRPr/>
            </a:pPr>
            <a:r>
              <a:rPr lang="it-IT" altLang="it-IT" sz="2205" b="1" dirty="0">
                <a:solidFill>
                  <a:srgbClr val="0460A9">
                    <a:lumMod val="75000"/>
                  </a:srgbClr>
                </a:solidFill>
                <a:latin typeface="Arial Black"/>
              </a:rPr>
              <a:t>nell’insufficienza cardiaca ha progressivamente </a:t>
            </a:r>
          </a:p>
          <a:p>
            <a:pPr defTabSz="1007943" fontAlgn="auto">
              <a:lnSpc>
                <a:spcPct val="100000"/>
              </a:lnSpc>
              <a:spcAft>
                <a:spcPts val="0"/>
              </a:spcAft>
              <a:buClrTx/>
              <a:buSzTx/>
              <a:defRPr/>
            </a:pPr>
            <a:r>
              <a:rPr lang="it-IT" altLang="it-IT" sz="2205" b="1" dirty="0">
                <a:solidFill>
                  <a:srgbClr val="FF0000"/>
                </a:solidFill>
                <a:latin typeface="Arial Black"/>
              </a:rPr>
              <a:t>migliorato la prognosi dei pazienti </a:t>
            </a:r>
            <a:endParaRPr lang="it-IT" sz="2205" dirty="0">
              <a:solidFill>
                <a:srgbClr val="FF0000"/>
              </a:solidFill>
              <a:latin typeface="Arial Black"/>
            </a:endParaRPr>
          </a:p>
        </p:txBody>
      </p:sp>
      <p:sp>
        <p:nvSpPr>
          <p:cNvPr id="5" name="Rectangle 4"/>
          <p:cNvSpPr/>
          <p:nvPr/>
        </p:nvSpPr>
        <p:spPr>
          <a:xfrm>
            <a:off x="23554" y="6875481"/>
            <a:ext cx="8145312" cy="686406"/>
          </a:xfrm>
          <a:prstGeom prst="rect">
            <a:avLst/>
          </a:prstGeom>
        </p:spPr>
        <p:txBody>
          <a:bodyPr wrap="square">
            <a:spAutoFit/>
          </a:bodyPr>
          <a:lstStyle/>
          <a:p>
            <a:pPr defTabSz="1007943" fontAlgn="auto" hangingPunct="1">
              <a:lnSpc>
                <a:spcPct val="100000"/>
              </a:lnSpc>
              <a:spcBef>
                <a:spcPts val="0"/>
              </a:spcBef>
              <a:spcAft>
                <a:spcPts val="0"/>
              </a:spcAft>
              <a:buClrTx/>
              <a:buSzTx/>
              <a:defRPr/>
            </a:pPr>
            <a:r>
              <a:rPr lang="it-IT" altLang="it-IT" sz="772" dirty="0">
                <a:solidFill>
                  <a:prstClr val="black"/>
                </a:solidFill>
                <a:latin typeface="Calibri" pitchFamily="34" charset="0"/>
                <a:ea typeface="+mn-ea"/>
              </a:rPr>
              <a:t>Modificato da </a:t>
            </a:r>
            <a:r>
              <a:rPr lang="it-IT" altLang="it-IT" sz="772" dirty="0" err="1">
                <a:solidFill>
                  <a:prstClr val="black"/>
                </a:solidFill>
                <a:latin typeface="Calibri" pitchFamily="34" charset="0"/>
                <a:ea typeface="+mn-ea"/>
              </a:rPr>
              <a:t>Ellenbogen</a:t>
            </a:r>
            <a:r>
              <a:rPr lang="it-IT" altLang="it-IT" sz="772" dirty="0">
                <a:solidFill>
                  <a:prstClr val="black"/>
                </a:solidFill>
                <a:latin typeface="Calibri" pitchFamily="34" charset="0"/>
                <a:ea typeface="+mn-ea"/>
              </a:rPr>
              <a:t> KA, J </a:t>
            </a:r>
            <a:r>
              <a:rPr lang="it-IT" altLang="it-IT" sz="772" dirty="0" err="1">
                <a:solidFill>
                  <a:prstClr val="black"/>
                </a:solidFill>
                <a:latin typeface="Calibri" pitchFamily="34" charset="0"/>
                <a:ea typeface="+mn-ea"/>
              </a:rPr>
              <a:t>Am</a:t>
            </a:r>
            <a:r>
              <a:rPr lang="it-IT" altLang="it-IT" sz="772" dirty="0">
                <a:solidFill>
                  <a:prstClr val="black"/>
                </a:solidFill>
                <a:latin typeface="Calibri" pitchFamily="34" charset="0"/>
                <a:ea typeface="+mn-ea"/>
              </a:rPr>
              <a:t> </a:t>
            </a:r>
            <a:r>
              <a:rPr lang="it-IT" altLang="it-IT" sz="772" dirty="0" err="1">
                <a:solidFill>
                  <a:prstClr val="black"/>
                </a:solidFill>
                <a:latin typeface="Calibri" pitchFamily="34" charset="0"/>
                <a:ea typeface="+mn-ea"/>
              </a:rPr>
              <a:t>Coll</a:t>
            </a:r>
            <a:r>
              <a:rPr lang="it-IT" altLang="it-IT" sz="772" dirty="0">
                <a:solidFill>
                  <a:prstClr val="black"/>
                </a:solidFill>
                <a:latin typeface="Calibri" pitchFamily="34" charset="0"/>
                <a:ea typeface="+mn-ea"/>
              </a:rPr>
              <a:t> </a:t>
            </a:r>
            <a:r>
              <a:rPr lang="it-IT" altLang="it-IT" sz="772" dirty="0" err="1">
                <a:solidFill>
                  <a:prstClr val="black"/>
                </a:solidFill>
                <a:latin typeface="Calibri" pitchFamily="34" charset="0"/>
                <a:ea typeface="+mn-ea"/>
              </a:rPr>
              <a:t>Cardiol</a:t>
            </a:r>
            <a:r>
              <a:rPr lang="it-IT" altLang="it-IT" sz="772" dirty="0">
                <a:solidFill>
                  <a:prstClr val="black"/>
                </a:solidFill>
                <a:latin typeface="Calibri" pitchFamily="34" charset="0"/>
                <a:ea typeface="+mn-ea"/>
              </a:rPr>
              <a:t> 2005; 46: 2199-203</a:t>
            </a:r>
            <a:endParaRPr lang="it-IT" altLang="it-IT" sz="1102" dirty="0">
              <a:solidFill>
                <a:prstClr val="black"/>
              </a:solidFill>
              <a:latin typeface="Calibri" pitchFamily="34" charset="0"/>
              <a:ea typeface="+mn-ea"/>
            </a:endParaRPr>
          </a:p>
          <a:p>
            <a:pPr defTabSz="1007943" fontAlgn="auto" hangingPunct="1">
              <a:lnSpc>
                <a:spcPct val="100000"/>
              </a:lnSpc>
              <a:spcBef>
                <a:spcPts val="0"/>
              </a:spcBef>
              <a:spcAft>
                <a:spcPts val="0"/>
              </a:spcAft>
              <a:buClrTx/>
              <a:buSzTx/>
              <a:defRPr/>
            </a:pPr>
            <a:r>
              <a:rPr lang="en-US" sz="772" dirty="0">
                <a:solidFill>
                  <a:srgbClr val="000000"/>
                </a:solidFill>
                <a:latin typeface="OTNEJMQuadraat"/>
                <a:ea typeface="+mn-ea"/>
              </a:rPr>
              <a:t>The SOLVD Investigators. Effect of </a:t>
            </a:r>
            <a:r>
              <a:rPr lang="en-US" sz="772" dirty="0" err="1">
                <a:solidFill>
                  <a:srgbClr val="000000"/>
                </a:solidFill>
                <a:latin typeface="OTNEJMQuadraat"/>
                <a:ea typeface="+mn-ea"/>
              </a:rPr>
              <a:t>enalapril</a:t>
            </a:r>
            <a:r>
              <a:rPr lang="en-US" sz="772" dirty="0">
                <a:solidFill>
                  <a:srgbClr val="000000"/>
                </a:solidFill>
                <a:latin typeface="OTNEJMQuadraat"/>
                <a:ea typeface="+mn-ea"/>
              </a:rPr>
              <a:t> on survival in patients with reduced left ventricular ejection fractions and CHF N </a:t>
            </a:r>
            <a:r>
              <a:rPr lang="en-US" sz="772" dirty="0" err="1">
                <a:solidFill>
                  <a:srgbClr val="000000"/>
                </a:solidFill>
                <a:latin typeface="OTNEJMQuadraat"/>
                <a:ea typeface="+mn-ea"/>
              </a:rPr>
              <a:t>Engl</a:t>
            </a:r>
            <a:r>
              <a:rPr lang="en-US" sz="772" dirty="0">
                <a:solidFill>
                  <a:srgbClr val="000000"/>
                </a:solidFill>
                <a:latin typeface="OTNEJMQuadraat"/>
                <a:ea typeface="+mn-ea"/>
              </a:rPr>
              <a:t> J Med 1991;325:293-302.</a:t>
            </a:r>
          </a:p>
          <a:p>
            <a:pPr defTabSz="1007943" fontAlgn="auto" hangingPunct="1">
              <a:lnSpc>
                <a:spcPct val="100000"/>
              </a:lnSpc>
              <a:spcBef>
                <a:spcPts val="0"/>
              </a:spcBef>
              <a:spcAft>
                <a:spcPts val="0"/>
              </a:spcAft>
              <a:buClrTx/>
              <a:buSzTx/>
              <a:defRPr/>
            </a:pPr>
            <a:r>
              <a:rPr lang="en-US" sz="772" dirty="0">
                <a:solidFill>
                  <a:srgbClr val="000000"/>
                </a:solidFill>
                <a:latin typeface="OTNEJMQuadraat"/>
                <a:ea typeface="+mn-ea"/>
              </a:rPr>
              <a:t>CIBIS-II Investigators and Committees. The Cardiac Insufficiency </a:t>
            </a:r>
            <a:r>
              <a:rPr lang="en-US" sz="772" dirty="0" err="1">
                <a:solidFill>
                  <a:srgbClr val="000000"/>
                </a:solidFill>
                <a:latin typeface="OTNEJMQuadraat"/>
                <a:ea typeface="+mn-ea"/>
              </a:rPr>
              <a:t>Bisoprolol</a:t>
            </a:r>
            <a:r>
              <a:rPr lang="en-US" sz="772" dirty="0">
                <a:solidFill>
                  <a:srgbClr val="000000"/>
                </a:solidFill>
                <a:latin typeface="OTNEJMQuadraat"/>
                <a:ea typeface="+mn-ea"/>
              </a:rPr>
              <a:t> Study II (CIBIS-II): a </a:t>
            </a:r>
            <a:r>
              <a:rPr lang="en-US" sz="772" dirty="0" err="1">
                <a:solidFill>
                  <a:srgbClr val="000000"/>
                </a:solidFill>
                <a:latin typeface="OTNEJMQuadraat"/>
                <a:ea typeface="+mn-ea"/>
              </a:rPr>
              <a:t>randomised</a:t>
            </a:r>
            <a:r>
              <a:rPr lang="en-US" sz="772" dirty="0">
                <a:solidFill>
                  <a:srgbClr val="000000"/>
                </a:solidFill>
                <a:latin typeface="OTNEJMQuadraat"/>
                <a:ea typeface="+mn-ea"/>
              </a:rPr>
              <a:t> trial. Lancet 1999;353:9-13.</a:t>
            </a:r>
          </a:p>
          <a:p>
            <a:pPr defTabSz="1007943" fontAlgn="auto" hangingPunct="1">
              <a:lnSpc>
                <a:spcPct val="100000"/>
              </a:lnSpc>
              <a:spcBef>
                <a:spcPts val="0"/>
              </a:spcBef>
              <a:spcAft>
                <a:spcPts val="0"/>
              </a:spcAft>
              <a:buClrTx/>
              <a:buSzTx/>
              <a:defRPr/>
            </a:pPr>
            <a:r>
              <a:rPr lang="en-US" sz="772" dirty="0">
                <a:solidFill>
                  <a:srgbClr val="000000"/>
                </a:solidFill>
                <a:latin typeface="OTNEJMQuadraat"/>
                <a:ea typeface="+mn-ea"/>
              </a:rPr>
              <a:t>Pitt B et </a:t>
            </a:r>
            <a:r>
              <a:rPr lang="en-US" sz="772" dirty="0" err="1">
                <a:solidFill>
                  <a:srgbClr val="000000"/>
                </a:solidFill>
                <a:latin typeface="OTNEJMQuadraat"/>
                <a:ea typeface="+mn-ea"/>
              </a:rPr>
              <a:t>al;The</a:t>
            </a:r>
            <a:r>
              <a:rPr lang="en-US" sz="772" dirty="0">
                <a:solidFill>
                  <a:srgbClr val="000000"/>
                </a:solidFill>
                <a:latin typeface="OTNEJMQuadraat"/>
                <a:ea typeface="+mn-ea"/>
              </a:rPr>
              <a:t> effect of spironolactone on morbidity and mortality in patients with severe heart failure. N </a:t>
            </a:r>
            <a:r>
              <a:rPr lang="en-US" sz="772" dirty="0" err="1">
                <a:solidFill>
                  <a:srgbClr val="000000"/>
                </a:solidFill>
                <a:latin typeface="OTNEJMQuadraat"/>
                <a:ea typeface="+mn-ea"/>
              </a:rPr>
              <a:t>Engl</a:t>
            </a:r>
            <a:r>
              <a:rPr lang="en-US" sz="772" dirty="0">
                <a:solidFill>
                  <a:srgbClr val="000000"/>
                </a:solidFill>
                <a:latin typeface="OTNEJMQuadraat"/>
                <a:ea typeface="+mn-ea"/>
              </a:rPr>
              <a:t> J Med 1999;341:709–717.</a:t>
            </a:r>
          </a:p>
          <a:p>
            <a:pPr defTabSz="1007943" fontAlgn="auto" hangingPunct="1">
              <a:lnSpc>
                <a:spcPct val="100000"/>
              </a:lnSpc>
              <a:spcBef>
                <a:spcPts val="0"/>
              </a:spcBef>
              <a:spcAft>
                <a:spcPts val="0"/>
              </a:spcAft>
              <a:buClrTx/>
              <a:buSzTx/>
              <a:defRPr/>
            </a:pPr>
            <a:r>
              <a:rPr lang="en-US" sz="772" dirty="0">
                <a:solidFill>
                  <a:srgbClr val="000000"/>
                </a:solidFill>
                <a:latin typeface="OTNEJMQuadraat"/>
                <a:ea typeface="+mn-ea"/>
              </a:rPr>
              <a:t>McMurray JJ et al; Angiotensin-</a:t>
            </a:r>
            <a:r>
              <a:rPr lang="en-US" sz="772" dirty="0" err="1">
                <a:solidFill>
                  <a:srgbClr val="000000"/>
                </a:solidFill>
                <a:latin typeface="OTNEJMQuadraat"/>
                <a:ea typeface="+mn-ea"/>
              </a:rPr>
              <a:t>neprilysin</a:t>
            </a:r>
            <a:r>
              <a:rPr lang="en-US" sz="772" dirty="0">
                <a:solidFill>
                  <a:srgbClr val="000000"/>
                </a:solidFill>
                <a:latin typeface="OTNEJMQuadraat"/>
                <a:ea typeface="+mn-ea"/>
              </a:rPr>
              <a:t> inhibition versus </a:t>
            </a:r>
            <a:r>
              <a:rPr lang="en-US" sz="772" dirty="0" err="1">
                <a:solidFill>
                  <a:srgbClr val="000000"/>
                </a:solidFill>
                <a:latin typeface="OTNEJMQuadraat"/>
                <a:ea typeface="+mn-ea"/>
              </a:rPr>
              <a:t>enalapril</a:t>
            </a:r>
            <a:r>
              <a:rPr lang="en-US" sz="772" dirty="0">
                <a:solidFill>
                  <a:srgbClr val="000000"/>
                </a:solidFill>
                <a:latin typeface="OTNEJMQuadraat"/>
                <a:ea typeface="+mn-ea"/>
              </a:rPr>
              <a:t> in heart failure. N </a:t>
            </a:r>
            <a:r>
              <a:rPr lang="en-US" sz="772" dirty="0" err="1">
                <a:solidFill>
                  <a:srgbClr val="000000"/>
                </a:solidFill>
                <a:latin typeface="OTNEJMQuadraat"/>
                <a:ea typeface="+mn-ea"/>
              </a:rPr>
              <a:t>Engl</a:t>
            </a:r>
            <a:r>
              <a:rPr lang="en-US" sz="772" dirty="0">
                <a:solidFill>
                  <a:srgbClr val="000000"/>
                </a:solidFill>
                <a:latin typeface="OTNEJMQuadraat"/>
                <a:ea typeface="+mn-ea"/>
              </a:rPr>
              <a:t> J Med 2014;371:993–1004</a:t>
            </a:r>
          </a:p>
        </p:txBody>
      </p:sp>
      <p:sp>
        <p:nvSpPr>
          <p:cNvPr id="52" name="Rectangle 15"/>
          <p:cNvSpPr>
            <a:spLocks noChangeArrowheads="1"/>
          </p:cNvSpPr>
          <p:nvPr/>
        </p:nvSpPr>
        <p:spPr bwMode="auto">
          <a:xfrm>
            <a:off x="3027062" y="4701645"/>
            <a:ext cx="663867"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5000"/>
              </a:spcBef>
              <a:spcAft>
                <a:spcPct val="25000"/>
              </a:spcAft>
              <a:buClr>
                <a:schemeClr val="accent1"/>
              </a:buClr>
              <a:buFont typeface="Wingdings" pitchFamily="2" charset="2"/>
              <a:buChar char="§"/>
              <a:defRPr sz="2400">
                <a:solidFill>
                  <a:schemeClr val="tx1"/>
                </a:solidFill>
                <a:latin typeface="Arial" pitchFamily="34" charset="0"/>
              </a:defRPr>
            </a:lvl1pPr>
            <a:lvl2pPr marL="742950" indent="-285750" eaLnBrk="0" hangingPunct="0">
              <a:spcBef>
                <a:spcPct val="25000"/>
              </a:spcBef>
              <a:spcAft>
                <a:spcPct val="25000"/>
              </a:spcAft>
              <a:buClr>
                <a:schemeClr val="accent1"/>
              </a:buClr>
              <a:buFont typeface="Arial" pitchFamily="34" charset="0"/>
              <a:buChar char="–"/>
              <a:defRPr sz="2200">
                <a:solidFill>
                  <a:schemeClr val="tx1"/>
                </a:solidFill>
                <a:latin typeface="Arial" pitchFamily="34" charset="0"/>
              </a:defRPr>
            </a:lvl2pPr>
            <a:lvl3pPr marL="1143000" indent="-228600" eaLnBrk="0" hangingPunct="0">
              <a:spcBef>
                <a:spcPct val="25000"/>
              </a:spcBef>
              <a:spcAft>
                <a:spcPct val="25000"/>
              </a:spcAft>
              <a:buClr>
                <a:schemeClr val="accent1"/>
              </a:buClr>
              <a:buSzPct val="120000"/>
              <a:buFont typeface="Arial" pitchFamily="34" charset="0"/>
              <a:buChar char="•"/>
              <a:defRPr sz="2000">
                <a:solidFill>
                  <a:schemeClr val="tx1"/>
                </a:solidFill>
                <a:latin typeface="Arial" pitchFamily="34" charset="0"/>
              </a:defRPr>
            </a:lvl3pPr>
            <a:lvl4pPr marL="1600200" indent="-228600" eaLnBrk="0" hangingPunct="0">
              <a:spcBef>
                <a:spcPct val="25000"/>
              </a:spcBef>
              <a:spcAft>
                <a:spcPct val="25000"/>
              </a:spcAft>
              <a:buClr>
                <a:schemeClr val="accent1"/>
              </a:buClr>
              <a:buFont typeface="Arial" pitchFamily="34" charset="0"/>
              <a:buChar char="–"/>
              <a:defRPr>
                <a:solidFill>
                  <a:schemeClr val="tx1"/>
                </a:solidFill>
                <a:latin typeface="Arial" pitchFamily="34" charset="0"/>
              </a:defRPr>
            </a:lvl4pPr>
            <a:lvl5pPr marL="2057400" indent="-228600" eaLnBrk="0"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5pPr>
            <a:lvl6pPr marL="25146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6pPr>
            <a:lvl7pPr marL="29718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7pPr>
            <a:lvl8pPr marL="34290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8pPr>
            <a:lvl9pPr marL="38862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9pPr>
          </a:lstStyle>
          <a:p>
            <a:pPr defTabSz="1007943" eaLnBrk="1" fontAlgn="auto" hangingPunct="1">
              <a:lnSpc>
                <a:spcPct val="100000"/>
              </a:lnSpc>
              <a:spcBef>
                <a:spcPct val="0"/>
              </a:spcBef>
              <a:spcAft>
                <a:spcPct val="0"/>
              </a:spcAft>
              <a:buClrTx/>
              <a:buSzTx/>
              <a:buNone/>
              <a:defRPr/>
            </a:pPr>
            <a:r>
              <a:rPr lang="it-IT" altLang="it-IT" sz="1323" b="1" dirty="0">
                <a:solidFill>
                  <a:prstClr val="black"/>
                </a:solidFill>
                <a:latin typeface="Calibri" pitchFamily="34" charset="0"/>
                <a:ea typeface="+mn-ea"/>
              </a:rPr>
              <a:t>ACE-I + BB</a:t>
            </a:r>
          </a:p>
        </p:txBody>
      </p:sp>
      <p:sp>
        <p:nvSpPr>
          <p:cNvPr id="58" name="Rectangle 15"/>
          <p:cNvSpPr>
            <a:spLocks noChangeArrowheads="1"/>
          </p:cNvSpPr>
          <p:nvPr/>
        </p:nvSpPr>
        <p:spPr bwMode="auto">
          <a:xfrm>
            <a:off x="4047296" y="4912597"/>
            <a:ext cx="675515" cy="70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5000"/>
              </a:spcBef>
              <a:spcAft>
                <a:spcPct val="25000"/>
              </a:spcAft>
              <a:buClr>
                <a:schemeClr val="accent1"/>
              </a:buClr>
              <a:buFont typeface="Wingdings" pitchFamily="2" charset="2"/>
              <a:buChar char="§"/>
              <a:defRPr sz="2400">
                <a:solidFill>
                  <a:schemeClr val="tx1"/>
                </a:solidFill>
                <a:latin typeface="Arial" pitchFamily="34" charset="0"/>
              </a:defRPr>
            </a:lvl1pPr>
            <a:lvl2pPr marL="742950" indent="-285750" eaLnBrk="0" hangingPunct="0">
              <a:spcBef>
                <a:spcPct val="25000"/>
              </a:spcBef>
              <a:spcAft>
                <a:spcPct val="25000"/>
              </a:spcAft>
              <a:buClr>
                <a:schemeClr val="accent1"/>
              </a:buClr>
              <a:buFont typeface="Arial" pitchFamily="34" charset="0"/>
              <a:buChar char="–"/>
              <a:defRPr sz="2200">
                <a:solidFill>
                  <a:schemeClr val="tx1"/>
                </a:solidFill>
                <a:latin typeface="Arial" pitchFamily="34" charset="0"/>
              </a:defRPr>
            </a:lvl2pPr>
            <a:lvl3pPr marL="1143000" indent="-228600" eaLnBrk="0" hangingPunct="0">
              <a:spcBef>
                <a:spcPct val="25000"/>
              </a:spcBef>
              <a:spcAft>
                <a:spcPct val="25000"/>
              </a:spcAft>
              <a:buClr>
                <a:schemeClr val="accent1"/>
              </a:buClr>
              <a:buSzPct val="120000"/>
              <a:buFont typeface="Arial" pitchFamily="34" charset="0"/>
              <a:buChar char="•"/>
              <a:defRPr sz="2000">
                <a:solidFill>
                  <a:schemeClr val="tx1"/>
                </a:solidFill>
                <a:latin typeface="Arial" pitchFamily="34" charset="0"/>
              </a:defRPr>
            </a:lvl3pPr>
            <a:lvl4pPr marL="1600200" indent="-228600" eaLnBrk="0" hangingPunct="0">
              <a:spcBef>
                <a:spcPct val="25000"/>
              </a:spcBef>
              <a:spcAft>
                <a:spcPct val="25000"/>
              </a:spcAft>
              <a:buClr>
                <a:schemeClr val="accent1"/>
              </a:buClr>
              <a:buFont typeface="Arial" pitchFamily="34" charset="0"/>
              <a:buChar char="–"/>
              <a:defRPr>
                <a:solidFill>
                  <a:schemeClr val="tx1"/>
                </a:solidFill>
                <a:latin typeface="Arial" pitchFamily="34" charset="0"/>
              </a:defRPr>
            </a:lvl4pPr>
            <a:lvl5pPr marL="2057400" indent="-228600" eaLnBrk="0"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5pPr>
            <a:lvl6pPr marL="25146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6pPr>
            <a:lvl7pPr marL="29718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7pPr>
            <a:lvl8pPr marL="34290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8pPr>
            <a:lvl9pPr marL="3886200" indent="-228600" eaLnBrk="0" fontAlgn="base" hangingPunct="0">
              <a:spcBef>
                <a:spcPct val="25000"/>
              </a:spcBef>
              <a:spcAft>
                <a:spcPct val="25000"/>
              </a:spcAft>
              <a:buClr>
                <a:schemeClr val="accent1"/>
              </a:buClr>
              <a:buSzPct val="120000"/>
              <a:buFont typeface="Arial" pitchFamily="34" charset="0"/>
              <a:buChar char="•"/>
              <a:defRPr sz="1600">
                <a:solidFill>
                  <a:schemeClr val="tx1"/>
                </a:solidFill>
                <a:latin typeface="Arial" pitchFamily="34" charset="0"/>
              </a:defRPr>
            </a:lvl9pPr>
          </a:lstStyle>
          <a:p>
            <a:pPr defTabSz="1007943" eaLnBrk="1" fontAlgn="auto" hangingPunct="1">
              <a:lnSpc>
                <a:spcPct val="100000"/>
              </a:lnSpc>
              <a:spcBef>
                <a:spcPct val="0"/>
              </a:spcBef>
              <a:spcAft>
                <a:spcPct val="0"/>
              </a:spcAft>
              <a:buClrTx/>
              <a:buSzTx/>
              <a:buNone/>
              <a:defRPr/>
            </a:pPr>
            <a:r>
              <a:rPr lang="it-IT" altLang="it-IT" sz="1323" b="1" dirty="0">
                <a:solidFill>
                  <a:prstClr val="black"/>
                </a:solidFill>
                <a:latin typeface="Calibri" pitchFamily="34" charset="0"/>
                <a:ea typeface="+mn-ea"/>
              </a:rPr>
              <a:t>ACE-I + BB +MRA</a:t>
            </a:r>
          </a:p>
        </p:txBody>
      </p:sp>
    </p:spTree>
    <p:extLst>
      <p:ext uri="{BB962C8B-B14F-4D97-AF65-F5344CB8AC3E}">
        <p14:creationId xmlns:p14="http://schemas.microsoft.com/office/powerpoint/2010/main" val="99327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494" y="1523932"/>
            <a:ext cx="7678409" cy="511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6833" y="6596190"/>
            <a:ext cx="3343269" cy="45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 y="6081727"/>
            <a:ext cx="6436223" cy="829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5" y="720684"/>
            <a:ext cx="10079560" cy="9161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396" tIns="50396" rIns="50396" bIns="50396" numCol="1" spcCol="38100" rtlCol="0" anchor="t">
            <a:spAutoFit/>
          </a:bodyPr>
          <a:lstStyle/>
          <a:p>
            <a:pPr algn="ctr" defTabSz="503972" fontAlgn="auto">
              <a:lnSpc>
                <a:spcPct val="100000"/>
              </a:lnSpc>
              <a:spcBef>
                <a:spcPts val="0"/>
              </a:spcBef>
              <a:spcAft>
                <a:spcPts val="0"/>
              </a:spcAft>
              <a:buClrTx/>
              <a:buSzTx/>
            </a:pPr>
            <a:r>
              <a:rPr lang="it-IT" sz="2646" b="1" spc="-220" dirty="0">
                <a:solidFill>
                  <a:srgbClr val="C00000"/>
                </a:solidFill>
                <a:ea typeface="+mj-ea"/>
                <a:cs typeface="Arial" panose="020B0604020202020204" pitchFamily="34" charset="0"/>
                <a:sym typeface="Helvetica Neue"/>
              </a:rPr>
              <a:t>Miglioramento consistente e duraturo (36 mesi) del punteggio della scala KCCQ che misura la Qualità di Vita a 360°, rispetto ad </a:t>
            </a:r>
            <a:r>
              <a:rPr lang="it-IT" sz="2646" b="1" spc="-220" dirty="0" err="1">
                <a:solidFill>
                  <a:srgbClr val="C00000"/>
                </a:solidFill>
                <a:ea typeface="+mj-ea"/>
                <a:cs typeface="Arial" panose="020B0604020202020204" pitchFamily="34" charset="0"/>
                <a:sym typeface="Helvetica Neue"/>
              </a:rPr>
              <a:t>Enalapril</a:t>
            </a:r>
            <a:endParaRPr lang="en-US" sz="2646" b="1" spc="-220" dirty="0">
              <a:solidFill>
                <a:srgbClr val="C00000"/>
              </a:solidFill>
              <a:ea typeface="+mj-ea"/>
              <a:cs typeface="Arial" panose="020B0604020202020204" pitchFamily="34" charset="0"/>
              <a:sym typeface="Helvetica Neue"/>
            </a:endParaRPr>
          </a:p>
        </p:txBody>
      </p:sp>
    </p:spTree>
    <p:extLst>
      <p:ext uri="{BB962C8B-B14F-4D97-AF65-F5344CB8AC3E}">
        <p14:creationId xmlns:p14="http://schemas.microsoft.com/office/powerpoint/2010/main" val="1993481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94" y="-30186"/>
            <a:ext cx="10112693" cy="7559675"/>
          </a:xfrm>
          <a:prstGeom prst="rect">
            <a:avLst/>
          </a:prstGeom>
          <a:noFill/>
          <a:ln w="9525">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bwMode="auto">
          <a:xfrm>
            <a:off x="1022894" y="4161421"/>
            <a:ext cx="8121250" cy="1411139"/>
          </a:xfrm>
          <a:prstGeom prst="rect">
            <a:avLst/>
          </a:prstGeom>
          <a:noFill/>
          <a:ln w="38100" cap="flat" cmpd="sng" algn="ctr">
            <a:solidFill>
              <a:srgbClr val="FF0000"/>
            </a:solidFill>
            <a:prstDash val="solid"/>
            <a:round/>
            <a:headEnd type="none" w="med" len="med"/>
            <a:tailEnd type="none" w="med" len="med"/>
          </a:ln>
          <a:effectLst/>
        </p:spPr>
        <p:txBody>
          <a:bodyPr vert="horz" wrap="square" lIns="100680" tIns="50339" rIns="100680" bIns="50339" numCol="1" rtlCol="0" anchor="t" anchorCtr="0" compatLnSpc="1">
            <a:prstTxWarp prst="textNoShape">
              <a:avLst/>
            </a:prstTxWarp>
          </a:bodyPr>
          <a:lstStyle/>
          <a:p>
            <a:pPr defTabSz="1006782"/>
            <a:endParaRPr lang="en-US" sz="2646">
              <a:solidFill>
                <a:srgbClr val="000000"/>
              </a:solidFill>
            </a:endParaRPr>
          </a:p>
        </p:txBody>
      </p:sp>
      <p:sp>
        <p:nvSpPr>
          <p:cNvPr id="4" name="Rectangle 6"/>
          <p:cNvSpPr txBox="1">
            <a:spLocks noChangeArrowheads="1"/>
          </p:cNvSpPr>
          <p:nvPr/>
        </p:nvSpPr>
        <p:spPr bwMode="gray">
          <a:xfrm>
            <a:off x="704501" y="1039960"/>
            <a:ext cx="8703625" cy="659914"/>
          </a:xfrm>
          <a:prstGeom prst="rect">
            <a:avLst/>
          </a:prstGeom>
          <a:solidFill>
            <a:schemeClr val="bg1">
              <a:lumMod val="95000"/>
            </a:schemeClr>
          </a:solidFill>
          <a:ln w="25400" cap="flat" cmpd="sng" algn="ctr">
            <a:noFill/>
            <a:prstDash val="solid"/>
            <a:miter lim="800000"/>
            <a:headEnd/>
            <a:tailEnd/>
          </a:ln>
          <a:effectLst>
            <a:outerShdw blurRad="38100" dist="38100" dir="5400000" algn="ctr" rotWithShape="0">
              <a:schemeClr val="tx1">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98187" tIns="118911" rIns="39637" bIns="198187" numCol="1" rtlCol="0" anchor="ctr" anchorCtr="0" compatLnSpc="1">
            <a:prstTxWarp prst="textNoShape">
              <a:avLst/>
            </a:prstTxWarp>
            <a:noAutofit/>
          </a:bodyPr>
          <a:lstStyle>
            <a:lvl1pPr marL="233363" indent="-233363" algn="l" rtl="0" eaLnBrk="0" fontAlgn="base" hangingPunct="0">
              <a:lnSpc>
                <a:spcPct val="100000"/>
              </a:lnSpc>
              <a:spcBef>
                <a:spcPct val="0"/>
              </a:spcBef>
              <a:spcAft>
                <a:spcPts val="600"/>
              </a:spcAft>
              <a:buClr>
                <a:schemeClr val="accent1"/>
              </a:buClr>
              <a:buSzPct val="110000"/>
              <a:buFont typeface="Wingdings" pitchFamily="2" charset="2"/>
              <a:buChar char="§"/>
              <a:defRPr sz="1600" spc="-50" baseline="0">
                <a:solidFill>
                  <a:srgbClr val="000000"/>
                </a:solidFill>
                <a:latin typeface="+mn-lt"/>
                <a:ea typeface="+mn-ea"/>
                <a:cs typeface="+mn-cs"/>
              </a:defRPr>
            </a:lvl1pPr>
            <a:lvl2pPr marL="398463" indent="-163513" algn="l" rtl="0" eaLnBrk="0" fontAlgn="base" hangingPunct="0">
              <a:lnSpc>
                <a:spcPct val="100000"/>
              </a:lnSpc>
              <a:spcBef>
                <a:spcPct val="0"/>
              </a:spcBef>
              <a:spcAft>
                <a:spcPts val="600"/>
              </a:spcAft>
              <a:buClr>
                <a:srgbClr val="917B69"/>
              </a:buClr>
              <a:buFont typeface="Arial" charset="0"/>
              <a:buChar char="•"/>
              <a:defRPr sz="1600" spc="-50" baseline="0">
                <a:solidFill>
                  <a:srgbClr val="000000"/>
                </a:solidFill>
                <a:latin typeface="+mn-lt"/>
                <a:ea typeface="+mn-ea"/>
                <a:cs typeface="+mn-cs"/>
              </a:defRPr>
            </a:lvl2pPr>
            <a:lvl3pPr marL="577850" indent="-177800" algn="l" rtl="0" eaLnBrk="0" fontAlgn="base" hangingPunct="0">
              <a:lnSpc>
                <a:spcPct val="100000"/>
              </a:lnSpc>
              <a:spcBef>
                <a:spcPct val="0"/>
              </a:spcBef>
              <a:spcAft>
                <a:spcPts val="600"/>
              </a:spcAft>
              <a:buClr>
                <a:schemeClr val="tx1"/>
              </a:buClr>
              <a:buFont typeface="Arial" charset="0"/>
              <a:buChar char="-"/>
              <a:defRPr sz="1600" spc="-50" baseline="0">
                <a:solidFill>
                  <a:srgbClr val="000000"/>
                </a:solidFill>
                <a:latin typeface="+mn-lt"/>
                <a:ea typeface="+mn-ea"/>
                <a:cs typeface="+mn-cs"/>
              </a:defRPr>
            </a:lvl3pPr>
            <a:lvl4pPr marL="752475" indent="-173038" algn="l" rtl="0" eaLnBrk="0" fontAlgn="base" hangingPunct="0">
              <a:lnSpc>
                <a:spcPct val="100000"/>
              </a:lnSpc>
              <a:spcBef>
                <a:spcPct val="0"/>
              </a:spcBef>
              <a:spcAft>
                <a:spcPts val="600"/>
              </a:spcAft>
              <a:buClr>
                <a:schemeClr val="tx1"/>
              </a:buClr>
              <a:buFont typeface="Arial" charset="0"/>
              <a:buChar char="•"/>
              <a:defRPr sz="1600" spc="-50" baseline="0">
                <a:solidFill>
                  <a:srgbClr val="000000"/>
                </a:solidFill>
                <a:latin typeface="+mn-lt"/>
                <a:ea typeface="+mn-ea"/>
                <a:cs typeface="+mn-cs"/>
              </a:defRPr>
            </a:lvl4pPr>
            <a:lvl5pPr marL="917575" indent="-163513" algn="l" rtl="0" eaLnBrk="0" fontAlgn="base" hangingPunct="0">
              <a:lnSpc>
                <a:spcPct val="100000"/>
              </a:lnSpc>
              <a:spcBef>
                <a:spcPct val="0"/>
              </a:spcBef>
              <a:spcAft>
                <a:spcPts val="600"/>
              </a:spcAft>
              <a:buChar char="»"/>
              <a:defRPr sz="1600" spc="-50" baseline="0">
                <a:solidFill>
                  <a:srgbClr val="000000"/>
                </a:solidFill>
                <a:latin typeface="+mn-lt"/>
                <a:ea typeface="+mn-ea"/>
                <a:cs typeface="+mn-cs"/>
              </a:defRPr>
            </a:lvl5pPr>
            <a:lvl6pPr marL="1374775" indent="-163513" algn="l" rtl="0" fontAlgn="base">
              <a:spcBef>
                <a:spcPct val="0"/>
              </a:spcBef>
              <a:spcAft>
                <a:spcPct val="20000"/>
              </a:spcAft>
              <a:buChar char="»"/>
              <a:defRPr sz="1400">
                <a:solidFill>
                  <a:schemeClr val="lt1"/>
                </a:solidFill>
                <a:latin typeface="+mn-lt"/>
                <a:ea typeface="+mn-ea"/>
                <a:cs typeface="+mn-cs"/>
              </a:defRPr>
            </a:lvl6pPr>
            <a:lvl7pPr marL="1831975" indent="-163513" algn="l" rtl="0" fontAlgn="base">
              <a:spcBef>
                <a:spcPct val="0"/>
              </a:spcBef>
              <a:spcAft>
                <a:spcPct val="20000"/>
              </a:spcAft>
              <a:buChar char="»"/>
              <a:defRPr sz="1400">
                <a:solidFill>
                  <a:schemeClr val="lt1"/>
                </a:solidFill>
                <a:latin typeface="+mn-lt"/>
                <a:ea typeface="+mn-ea"/>
                <a:cs typeface="+mn-cs"/>
              </a:defRPr>
            </a:lvl7pPr>
            <a:lvl8pPr marL="2289175" indent="-163513" algn="l" rtl="0" fontAlgn="base">
              <a:spcBef>
                <a:spcPct val="0"/>
              </a:spcBef>
              <a:spcAft>
                <a:spcPct val="20000"/>
              </a:spcAft>
              <a:buChar char="»"/>
              <a:defRPr sz="1400">
                <a:solidFill>
                  <a:schemeClr val="lt1"/>
                </a:solidFill>
                <a:latin typeface="+mn-lt"/>
                <a:ea typeface="+mn-ea"/>
                <a:cs typeface="+mn-cs"/>
              </a:defRPr>
            </a:lvl8pPr>
            <a:lvl9pPr marL="2746375" indent="-163513" algn="l" rtl="0" fontAlgn="base">
              <a:spcBef>
                <a:spcPct val="0"/>
              </a:spcBef>
              <a:spcAft>
                <a:spcPct val="20000"/>
              </a:spcAft>
              <a:buChar char="»"/>
              <a:defRPr sz="1400">
                <a:solidFill>
                  <a:schemeClr val="lt1"/>
                </a:solidFill>
                <a:latin typeface="+mn-lt"/>
                <a:ea typeface="+mn-ea"/>
                <a:cs typeface="+mn-cs"/>
              </a:defRPr>
            </a:lvl9pPr>
          </a:lstStyle>
          <a:p>
            <a:pPr marL="314623" indent="-314623">
              <a:buClr>
                <a:srgbClr val="FCAF17"/>
              </a:buClr>
              <a:buFont typeface="Arial" panose="020B0604020202020204" pitchFamily="34" charset="0"/>
              <a:buChar char="•"/>
            </a:pPr>
            <a:r>
              <a:rPr lang="en-GB" sz="1764" b="1" spc="0" dirty="0">
                <a:solidFill>
                  <a:srgbClr val="FF0000"/>
                </a:solidFill>
              </a:rPr>
              <a:t>Fewer patients in the LCZ696 group than in the enalapril group stopped their study medication because of an AE (10.7 vs 12.3%, p=0.03)</a:t>
            </a:r>
          </a:p>
        </p:txBody>
      </p:sp>
      <p:sp>
        <p:nvSpPr>
          <p:cNvPr id="3" name="Rectangle 2"/>
          <p:cNvSpPr/>
          <p:nvPr/>
        </p:nvSpPr>
        <p:spPr bwMode="auto">
          <a:xfrm>
            <a:off x="1022894" y="3071875"/>
            <a:ext cx="8121250" cy="1089553"/>
          </a:xfrm>
          <a:prstGeom prst="rect">
            <a:avLst/>
          </a:prstGeom>
          <a:noFill/>
          <a:ln w="38100" cap="flat" cmpd="sng" algn="ctr">
            <a:solidFill>
              <a:srgbClr val="00B050"/>
            </a:solidFill>
            <a:prstDash val="solid"/>
            <a:round/>
            <a:headEnd type="none" w="med" len="med"/>
            <a:tailEnd type="none" w="med" len="med"/>
          </a:ln>
          <a:effectLst/>
        </p:spPr>
        <p:txBody>
          <a:bodyPr vert="horz" wrap="square" lIns="100746" tIns="50372" rIns="100746" bIns="50372" numCol="1" rtlCol="0" anchor="t" anchorCtr="0" compatLnSpc="1">
            <a:prstTxWarp prst="textNoShape">
              <a:avLst/>
            </a:prstTxWarp>
          </a:bodyPr>
          <a:lstStyle/>
          <a:p>
            <a:pPr defTabSz="1007445"/>
            <a:endParaRPr lang="en-US" sz="2646">
              <a:solidFill>
                <a:srgbClr val="000000"/>
              </a:solidFill>
            </a:endParaRPr>
          </a:p>
        </p:txBody>
      </p:sp>
      <p:sp>
        <p:nvSpPr>
          <p:cNvPr id="5" name="Rectangle 4"/>
          <p:cNvSpPr/>
          <p:nvPr/>
        </p:nvSpPr>
        <p:spPr bwMode="auto">
          <a:xfrm>
            <a:off x="1022894" y="2735882"/>
            <a:ext cx="8121250" cy="335986"/>
          </a:xfrm>
          <a:prstGeom prst="rect">
            <a:avLst/>
          </a:prstGeom>
          <a:noFill/>
          <a:ln w="38100" cap="flat" cmpd="sng" algn="ctr">
            <a:solidFill>
              <a:srgbClr val="FF0000"/>
            </a:solidFill>
            <a:prstDash val="solid"/>
            <a:round/>
            <a:headEnd type="none" w="med" len="med"/>
            <a:tailEnd type="none" w="med" len="med"/>
          </a:ln>
          <a:effectLst/>
        </p:spPr>
        <p:txBody>
          <a:bodyPr vert="horz" wrap="square" lIns="100746" tIns="50372" rIns="100746" bIns="50372" numCol="1" rtlCol="0" anchor="t" anchorCtr="0" compatLnSpc="1">
            <a:prstTxWarp prst="textNoShape">
              <a:avLst/>
            </a:prstTxWarp>
          </a:bodyPr>
          <a:lstStyle/>
          <a:p>
            <a:pPr defTabSz="1007445"/>
            <a:endParaRPr lang="en-US" sz="2646">
              <a:solidFill>
                <a:srgbClr val="000000"/>
              </a:solidFill>
            </a:endParaRPr>
          </a:p>
        </p:txBody>
      </p:sp>
    </p:spTree>
    <p:extLst>
      <p:ext uri="{BB962C8B-B14F-4D97-AF65-F5344CB8AC3E}">
        <p14:creationId xmlns:p14="http://schemas.microsoft.com/office/powerpoint/2010/main" val="161414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29" y="617884"/>
            <a:ext cx="10079567" cy="727969"/>
          </a:xfrm>
          <a:prstGeom prst="rect">
            <a:avLst/>
          </a:prstGeom>
        </p:spPr>
        <p:txBody>
          <a:bodyPr vert="horz" wrap="square" lIns="0" tIns="70861" rIns="0" bIns="70861" numCol="1" anchor="ctr" anchorCtr="0" compatLnSpc="1">
            <a:prstTxWarp prst="textNoShape">
              <a:avLst/>
            </a:prstTxWarp>
          </a:bodyPr>
          <a:lstStyle/>
          <a:p>
            <a:pPr algn="ctr">
              <a:lnSpc>
                <a:spcPct val="100000"/>
              </a:lnSpc>
            </a:pPr>
            <a:r>
              <a:rPr lang="en-US" sz="2205" b="1" spc="-220" dirty="0">
                <a:solidFill>
                  <a:srgbClr val="C00000"/>
                </a:solidFill>
                <a:latin typeface="Arial" panose="020B0604020202020204" pitchFamily="34" charset="0"/>
                <a:cs typeface="Arial" panose="020B0604020202020204" pitchFamily="34" charset="0"/>
              </a:rPr>
              <a:t>2016 ESC Guideline - Sacubitril/valsartan</a:t>
            </a:r>
          </a:p>
        </p:txBody>
      </p:sp>
      <p:sp>
        <p:nvSpPr>
          <p:cNvPr id="8" name="Text Placeholder 1"/>
          <p:cNvSpPr>
            <a:spLocks noGrp="1"/>
          </p:cNvSpPr>
          <p:nvPr>
            <p:ph idx="4294967295"/>
          </p:nvPr>
        </p:nvSpPr>
        <p:spPr>
          <a:xfrm>
            <a:off x="742497" y="1448937"/>
            <a:ext cx="9337599" cy="904712"/>
          </a:xfrm>
        </p:spPr>
        <p:txBody>
          <a:bodyPr/>
          <a:lstStyle/>
          <a:p>
            <a:pPr>
              <a:buFont typeface="Arial" panose="020B0604020202020204" pitchFamily="34" charset="0"/>
              <a:buChar char="•"/>
            </a:pPr>
            <a:r>
              <a:rPr lang="de-CH" sz="1543" dirty="0">
                <a:solidFill>
                  <a:schemeClr val="tx1"/>
                </a:solidFill>
              </a:rPr>
              <a:t>ESC-HF </a:t>
            </a:r>
            <a:r>
              <a:rPr lang="de-CH" sz="1543" dirty="0" err="1">
                <a:solidFill>
                  <a:schemeClr val="tx1"/>
                </a:solidFill>
              </a:rPr>
              <a:t>guidelines</a:t>
            </a:r>
            <a:r>
              <a:rPr lang="de-CH" sz="1543" dirty="0">
                <a:solidFill>
                  <a:schemeClr val="tx1"/>
                </a:solidFill>
              </a:rPr>
              <a:t> </a:t>
            </a:r>
            <a:r>
              <a:rPr lang="de-CH" sz="1543" dirty="0" err="1">
                <a:solidFill>
                  <a:schemeClr val="tx1"/>
                </a:solidFill>
              </a:rPr>
              <a:t>provide</a:t>
            </a:r>
            <a:r>
              <a:rPr lang="de-CH" sz="1543" dirty="0">
                <a:solidFill>
                  <a:schemeClr val="tx1"/>
                </a:solidFill>
              </a:rPr>
              <a:t> </a:t>
            </a:r>
            <a:r>
              <a:rPr lang="de-CH" sz="1874" b="1" dirty="0">
                <a:solidFill>
                  <a:schemeClr val="tx1"/>
                </a:solidFill>
              </a:rPr>
              <a:t>strong</a:t>
            </a:r>
            <a:r>
              <a:rPr lang="de-CH" sz="1874" dirty="0">
                <a:solidFill>
                  <a:schemeClr val="tx1"/>
                </a:solidFill>
              </a:rPr>
              <a:t> </a:t>
            </a:r>
            <a:r>
              <a:rPr lang="de-CH" sz="1874" b="1" dirty="0">
                <a:solidFill>
                  <a:schemeClr val="tx1"/>
                </a:solidFill>
              </a:rPr>
              <a:t>Class I </a:t>
            </a:r>
            <a:r>
              <a:rPr lang="de-CH" sz="1543" dirty="0" err="1">
                <a:solidFill>
                  <a:schemeClr val="tx1"/>
                </a:solidFill>
              </a:rPr>
              <a:t>recommendation</a:t>
            </a:r>
            <a:r>
              <a:rPr lang="de-CH" sz="1543" dirty="0">
                <a:solidFill>
                  <a:schemeClr val="tx1"/>
                </a:solidFill>
              </a:rPr>
              <a:t> </a:t>
            </a:r>
            <a:r>
              <a:rPr lang="de-CH" sz="1543" dirty="0" err="1">
                <a:solidFill>
                  <a:schemeClr val="tx1"/>
                </a:solidFill>
              </a:rPr>
              <a:t>for</a:t>
            </a:r>
            <a:r>
              <a:rPr lang="de-CH" sz="1543" dirty="0">
                <a:solidFill>
                  <a:schemeClr val="tx1"/>
                </a:solidFill>
              </a:rPr>
              <a:t> sacubitril/</a:t>
            </a:r>
            <a:r>
              <a:rPr lang="de-CH" sz="1543" dirty="0" err="1">
                <a:solidFill>
                  <a:schemeClr val="tx1"/>
                </a:solidFill>
              </a:rPr>
              <a:t>valsartan</a:t>
            </a:r>
            <a:r>
              <a:rPr lang="en-US" sz="1543" dirty="0">
                <a:solidFill>
                  <a:schemeClr val="tx1"/>
                </a:solidFill>
              </a:rPr>
              <a:t> </a:t>
            </a:r>
          </a:p>
          <a:p>
            <a:pPr>
              <a:buFont typeface="Arial" panose="020B0604020202020204" pitchFamily="34" charset="0"/>
              <a:buChar char="•"/>
            </a:pPr>
            <a:r>
              <a:rPr lang="de-CH" sz="1543" dirty="0" err="1">
                <a:solidFill>
                  <a:schemeClr val="tx1"/>
                </a:solidFill>
              </a:rPr>
              <a:t>Endorsement</a:t>
            </a:r>
            <a:r>
              <a:rPr lang="de-CH" sz="1543" dirty="0">
                <a:solidFill>
                  <a:schemeClr val="tx1"/>
                </a:solidFill>
              </a:rPr>
              <a:t> </a:t>
            </a:r>
            <a:r>
              <a:rPr lang="de-CH" sz="1543" dirty="0" err="1">
                <a:solidFill>
                  <a:schemeClr val="tx1"/>
                </a:solidFill>
              </a:rPr>
              <a:t>showing</a:t>
            </a:r>
            <a:r>
              <a:rPr lang="de-CH" sz="1543" dirty="0">
                <a:solidFill>
                  <a:schemeClr val="tx1"/>
                </a:solidFill>
              </a:rPr>
              <a:t> in </a:t>
            </a:r>
            <a:r>
              <a:rPr lang="de-CH" sz="1543" dirty="0" err="1">
                <a:solidFill>
                  <a:schemeClr val="tx1"/>
                </a:solidFill>
              </a:rPr>
              <a:t>section</a:t>
            </a:r>
            <a:r>
              <a:rPr lang="de-CH" sz="1543" dirty="0">
                <a:solidFill>
                  <a:schemeClr val="tx1"/>
                </a:solidFill>
              </a:rPr>
              <a:t> 7.3.2 </a:t>
            </a:r>
            <a:r>
              <a:rPr lang="de-CH" sz="1543" dirty="0" err="1">
                <a:solidFill>
                  <a:schemeClr val="tx1"/>
                </a:solidFill>
              </a:rPr>
              <a:t>of</a:t>
            </a:r>
            <a:r>
              <a:rPr lang="de-CH" sz="1543" dirty="0">
                <a:solidFill>
                  <a:schemeClr val="tx1"/>
                </a:solidFill>
              </a:rPr>
              <a:t> 2016 Guidelines, </a:t>
            </a:r>
            <a:r>
              <a:rPr lang="de-CH" sz="1543" dirty="0" err="1">
                <a:solidFill>
                  <a:schemeClr val="tx1"/>
                </a:solidFill>
              </a:rPr>
              <a:t>discussed</a:t>
            </a:r>
            <a:r>
              <a:rPr lang="de-CH" sz="1543" dirty="0">
                <a:solidFill>
                  <a:schemeClr val="tx1"/>
                </a:solidFill>
              </a:rPr>
              <a:t> in light </a:t>
            </a:r>
            <a:r>
              <a:rPr lang="de-CH" sz="1543" dirty="0" err="1">
                <a:solidFill>
                  <a:schemeClr val="tx1"/>
                </a:solidFill>
              </a:rPr>
              <a:t>of</a:t>
            </a:r>
            <a:r>
              <a:rPr lang="de-CH" sz="1543" dirty="0">
                <a:solidFill>
                  <a:schemeClr val="tx1"/>
                </a:solidFill>
              </a:rPr>
              <a:t> PARADIGM-HF</a:t>
            </a:r>
          </a:p>
        </p:txBody>
      </p:sp>
      <p:sp>
        <p:nvSpPr>
          <p:cNvPr id="9" name="Text Placeholder 2"/>
          <p:cNvSpPr txBox="1">
            <a:spLocks/>
          </p:cNvSpPr>
          <p:nvPr/>
        </p:nvSpPr>
        <p:spPr bwMode="gray">
          <a:xfrm>
            <a:off x="1442709" y="6716730"/>
            <a:ext cx="3476561" cy="235393"/>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0" fontAlgn="base" hangingPunct="0">
              <a:spcBef>
                <a:spcPct val="0"/>
              </a:spcBef>
              <a:spcAft>
                <a:spcPts val="0"/>
              </a:spcAft>
              <a:buClr>
                <a:schemeClr val="accent1"/>
              </a:buClr>
              <a:buSzPct val="110000"/>
              <a:buFont typeface="Wingdings" pitchFamily="2" charset="2"/>
              <a:buNone/>
              <a:defRPr sz="800" spc="0" baseline="0">
                <a:solidFill>
                  <a:srgbClr val="8B8D90"/>
                </a:solidFill>
                <a:latin typeface="+mn-lt"/>
                <a:ea typeface="+mn-ea"/>
                <a:cs typeface="+mn-cs"/>
              </a:defRPr>
            </a:lvl1pPr>
            <a:lvl2pPr marL="234950" indent="0" algn="l" rtl="0" eaLnBrk="0" fontAlgn="base" hangingPunct="0">
              <a:spcBef>
                <a:spcPct val="0"/>
              </a:spcBef>
              <a:spcAft>
                <a:spcPts val="0"/>
              </a:spcAft>
              <a:buClr>
                <a:srgbClr val="917B69"/>
              </a:buClr>
              <a:buFont typeface="Arial" charset="0"/>
              <a:buNone/>
              <a:defRPr sz="800" spc="0" baseline="0">
                <a:solidFill>
                  <a:srgbClr val="8B8D90"/>
                </a:solidFill>
                <a:latin typeface="+mn-lt"/>
              </a:defRPr>
            </a:lvl2pPr>
            <a:lvl3pPr marL="400050" indent="0" algn="l" rtl="0" eaLnBrk="0" fontAlgn="base" hangingPunct="0">
              <a:spcBef>
                <a:spcPct val="0"/>
              </a:spcBef>
              <a:spcAft>
                <a:spcPts val="0"/>
              </a:spcAft>
              <a:buClr>
                <a:schemeClr val="tx1"/>
              </a:buClr>
              <a:buFont typeface="Arial" charset="0"/>
              <a:buNone/>
              <a:defRPr sz="800" spc="0" baseline="0">
                <a:solidFill>
                  <a:srgbClr val="8B8D90"/>
                </a:solidFill>
                <a:latin typeface="+mn-lt"/>
              </a:defRPr>
            </a:lvl3pPr>
            <a:lvl4pPr marL="579437" indent="0" algn="l" rtl="0" eaLnBrk="0" fontAlgn="base" hangingPunct="0">
              <a:spcBef>
                <a:spcPct val="0"/>
              </a:spcBef>
              <a:spcAft>
                <a:spcPts val="0"/>
              </a:spcAft>
              <a:buClr>
                <a:schemeClr val="tx1"/>
              </a:buClr>
              <a:buFont typeface="Arial" charset="0"/>
              <a:buNone/>
              <a:defRPr sz="800" spc="0" baseline="0">
                <a:solidFill>
                  <a:srgbClr val="8B8D90"/>
                </a:solidFill>
                <a:latin typeface="+mn-lt"/>
              </a:defRPr>
            </a:lvl4pPr>
            <a:lvl5pPr marL="754062" indent="0" algn="l" rtl="0" eaLnBrk="0" fontAlgn="base" hangingPunct="0">
              <a:spcBef>
                <a:spcPct val="0"/>
              </a:spcBef>
              <a:spcAft>
                <a:spcPts val="0"/>
              </a:spcAft>
              <a:buNone/>
              <a:defRPr sz="800" spc="0" baseline="0">
                <a:solidFill>
                  <a:srgbClr val="8B8D90"/>
                </a:solidFill>
                <a:latin typeface="+mn-lt"/>
              </a:defRPr>
            </a:lvl5pPr>
            <a:lvl6pPr marL="1374775" indent="-163513" algn="l" rtl="0" fontAlgn="base">
              <a:spcBef>
                <a:spcPct val="0"/>
              </a:spcBef>
              <a:spcAft>
                <a:spcPct val="20000"/>
              </a:spcAft>
              <a:buChar char="»"/>
              <a:defRPr sz="1400">
                <a:solidFill>
                  <a:schemeClr val="tx1"/>
                </a:solidFill>
                <a:latin typeface="+mn-lt"/>
              </a:defRPr>
            </a:lvl6pPr>
            <a:lvl7pPr marL="1831975" indent="-163513" algn="l" rtl="0" fontAlgn="base">
              <a:spcBef>
                <a:spcPct val="0"/>
              </a:spcBef>
              <a:spcAft>
                <a:spcPct val="20000"/>
              </a:spcAft>
              <a:buChar char="»"/>
              <a:defRPr sz="1400">
                <a:solidFill>
                  <a:schemeClr val="tx1"/>
                </a:solidFill>
                <a:latin typeface="+mn-lt"/>
              </a:defRPr>
            </a:lvl7pPr>
            <a:lvl8pPr marL="2289175" indent="-163513" algn="l" rtl="0" fontAlgn="base">
              <a:spcBef>
                <a:spcPct val="0"/>
              </a:spcBef>
              <a:spcAft>
                <a:spcPct val="20000"/>
              </a:spcAft>
              <a:buChar char="»"/>
              <a:defRPr sz="1400">
                <a:solidFill>
                  <a:schemeClr val="tx1"/>
                </a:solidFill>
                <a:latin typeface="+mn-lt"/>
              </a:defRPr>
            </a:lvl8pPr>
            <a:lvl9pPr marL="2746375" indent="-163513" algn="l" rtl="0" fontAlgn="base">
              <a:spcBef>
                <a:spcPct val="0"/>
              </a:spcBef>
              <a:spcAft>
                <a:spcPct val="20000"/>
              </a:spcAft>
              <a:buChar char="»"/>
              <a:defRPr sz="1400">
                <a:solidFill>
                  <a:schemeClr val="tx1"/>
                </a:solidFill>
                <a:latin typeface="+mn-lt"/>
              </a:defRPr>
            </a:lvl9pPr>
          </a:lstStyle>
          <a:p>
            <a:pPr marL="129169" lvl="1">
              <a:spcBef>
                <a:spcPts val="311"/>
              </a:spcBef>
            </a:pPr>
            <a:r>
              <a:rPr lang="en-US" sz="551" dirty="0">
                <a:solidFill>
                  <a:prstClr val="black"/>
                </a:solidFill>
              </a:rPr>
              <a:t>ACC, American College of Cardiology; AHA, American Heart Association; ACEI, angiotensin-converting-enzyme inhibitor; ARB, angiotensin II receptor blocker, ARNI, angiotensin receptor neprilysin inhibitor; CV, cardiovascular; ESC, European Society of Cardiology; HF, heart failure; HFSA, Heart Failure Society of America; </a:t>
            </a:r>
            <a:r>
              <a:rPr lang="en-US" sz="551" dirty="0" err="1">
                <a:solidFill>
                  <a:prstClr val="black"/>
                </a:solidFill>
              </a:rPr>
              <a:t>HFrEF</a:t>
            </a:r>
            <a:r>
              <a:rPr lang="en-US" sz="551" dirty="0">
                <a:solidFill>
                  <a:prstClr val="black"/>
                </a:solidFill>
              </a:rPr>
              <a:t>, HF with reduced ejection fraction; NYHA, New York Heart Association</a:t>
            </a:r>
          </a:p>
        </p:txBody>
      </p:sp>
      <p:sp>
        <p:nvSpPr>
          <p:cNvPr id="17" name="Text Placeholder 3"/>
          <p:cNvSpPr txBox="1">
            <a:spLocks/>
          </p:cNvSpPr>
          <p:nvPr/>
        </p:nvSpPr>
        <p:spPr bwMode="gray">
          <a:xfrm>
            <a:off x="5212618" y="6716730"/>
            <a:ext cx="3875844" cy="25414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defPPr>
              <a:defRPr lang="en-US"/>
            </a:defPPr>
            <a:lvl1pPr marL="0" indent="0" algn="r" eaLnBrk="0" hangingPunct="0">
              <a:spcAft>
                <a:spcPts val="0"/>
              </a:spcAft>
              <a:buClr>
                <a:schemeClr val="accent1"/>
              </a:buClr>
              <a:buSzPct val="110000"/>
              <a:buFont typeface="Wingdings" pitchFamily="2" charset="2"/>
              <a:buNone/>
              <a:defRPr sz="1200" spc="0" baseline="0">
                <a:solidFill>
                  <a:schemeClr val="tx1">
                    <a:lumMod val="75000"/>
                    <a:lumOff val="25000"/>
                  </a:schemeClr>
                </a:solidFill>
                <a:latin typeface="+mn-lt"/>
              </a:defRPr>
            </a:lvl1pPr>
            <a:lvl2pPr marL="234950" indent="0" eaLnBrk="0" hangingPunct="0">
              <a:spcAft>
                <a:spcPts val="0"/>
              </a:spcAft>
              <a:buClr>
                <a:srgbClr val="917B69"/>
              </a:buClr>
              <a:buFont typeface="Arial" charset="0"/>
              <a:buNone/>
              <a:defRPr sz="800" spc="0" baseline="0">
                <a:solidFill>
                  <a:srgbClr val="8B8D90"/>
                </a:solidFill>
                <a:latin typeface="+mn-lt"/>
              </a:defRPr>
            </a:lvl2pPr>
            <a:lvl3pPr marL="400050" indent="0" eaLnBrk="0" hangingPunct="0">
              <a:spcAft>
                <a:spcPts val="0"/>
              </a:spcAft>
              <a:buClr>
                <a:schemeClr val="tx1"/>
              </a:buClr>
              <a:buFont typeface="Arial" charset="0"/>
              <a:buNone/>
              <a:defRPr sz="800" spc="0" baseline="0">
                <a:solidFill>
                  <a:srgbClr val="8B8D90"/>
                </a:solidFill>
                <a:latin typeface="+mn-lt"/>
              </a:defRPr>
            </a:lvl3pPr>
            <a:lvl4pPr marL="579437" indent="0" eaLnBrk="0" hangingPunct="0">
              <a:spcAft>
                <a:spcPts val="0"/>
              </a:spcAft>
              <a:buClr>
                <a:schemeClr val="tx1"/>
              </a:buClr>
              <a:buFont typeface="Arial" charset="0"/>
              <a:buNone/>
              <a:defRPr sz="800" spc="0" baseline="0">
                <a:solidFill>
                  <a:srgbClr val="8B8D90"/>
                </a:solidFill>
                <a:latin typeface="+mn-lt"/>
              </a:defRPr>
            </a:lvl4pPr>
            <a:lvl5pPr marL="754062" indent="0" eaLnBrk="0" hangingPunct="0">
              <a:spcAft>
                <a:spcPts val="0"/>
              </a:spcAft>
              <a:buNone/>
              <a:defRPr sz="800" spc="0" baseline="0">
                <a:solidFill>
                  <a:srgbClr val="8B8D90"/>
                </a:solidFill>
                <a:latin typeface="+mn-lt"/>
              </a:defRPr>
            </a:lvl5pPr>
            <a:lvl6pPr marL="1374775" indent="-163513" fontAlgn="base">
              <a:spcBef>
                <a:spcPct val="0"/>
              </a:spcBef>
              <a:spcAft>
                <a:spcPct val="20000"/>
              </a:spcAft>
              <a:buChar char="»"/>
              <a:defRPr sz="1400">
                <a:latin typeface="+mn-lt"/>
              </a:defRPr>
            </a:lvl6pPr>
            <a:lvl7pPr marL="1831975" indent="-163513" fontAlgn="base">
              <a:spcBef>
                <a:spcPct val="0"/>
              </a:spcBef>
              <a:spcAft>
                <a:spcPct val="20000"/>
              </a:spcAft>
              <a:buChar char="»"/>
              <a:defRPr sz="1400">
                <a:latin typeface="+mn-lt"/>
              </a:defRPr>
            </a:lvl7pPr>
            <a:lvl8pPr marL="2289175" indent="-163513" fontAlgn="base">
              <a:spcBef>
                <a:spcPct val="0"/>
              </a:spcBef>
              <a:spcAft>
                <a:spcPct val="20000"/>
              </a:spcAft>
              <a:buChar char="»"/>
              <a:defRPr sz="1400">
                <a:latin typeface="+mn-lt"/>
              </a:defRPr>
            </a:lvl8pPr>
            <a:lvl9pPr marL="2746375" indent="-163513" fontAlgn="base">
              <a:spcBef>
                <a:spcPct val="0"/>
              </a:spcBef>
              <a:spcAft>
                <a:spcPct val="20000"/>
              </a:spcAft>
              <a:buChar char="»"/>
              <a:defRPr sz="1400">
                <a:latin typeface="+mn-lt"/>
              </a:defRPr>
            </a:lvl9pPr>
          </a:lstStyle>
          <a:p>
            <a:pPr algn="l" fontAlgn="base">
              <a:spcBef>
                <a:spcPct val="0"/>
              </a:spcBef>
              <a:buClr>
                <a:srgbClr val="FCAF17"/>
              </a:buClr>
            </a:pPr>
            <a:r>
              <a:rPr lang="en-US" sz="772" dirty="0">
                <a:solidFill>
                  <a:prstClr val="black"/>
                </a:solidFill>
              </a:rPr>
              <a:t>Ponikowski et al. Eur Heart J. 21 May 2016. doi:10.1093/eurheartj/ehw128</a:t>
            </a:r>
          </a:p>
          <a:p>
            <a:pPr algn="l" fontAlgn="base">
              <a:spcBef>
                <a:spcPct val="0"/>
              </a:spcBef>
              <a:buClr>
                <a:srgbClr val="FCAF17"/>
              </a:buClr>
            </a:pPr>
            <a:r>
              <a:rPr lang="en-US" sz="772" dirty="0" err="1">
                <a:solidFill>
                  <a:prstClr val="black"/>
                </a:solidFill>
              </a:rPr>
              <a:t>Yancy</a:t>
            </a:r>
            <a:r>
              <a:rPr lang="en-US" sz="772" dirty="0">
                <a:solidFill>
                  <a:prstClr val="black"/>
                </a:solidFill>
              </a:rPr>
              <a:t> et al. </a:t>
            </a:r>
            <a:r>
              <a:rPr lang="en-US" sz="772" i="1" dirty="0">
                <a:solidFill>
                  <a:prstClr val="black"/>
                </a:solidFill>
              </a:rPr>
              <a:t>J Am </a:t>
            </a:r>
            <a:r>
              <a:rPr lang="en-US" sz="772" i="1" dirty="0" err="1">
                <a:solidFill>
                  <a:prstClr val="black"/>
                </a:solidFill>
              </a:rPr>
              <a:t>Coll</a:t>
            </a:r>
            <a:r>
              <a:rPr lang="en-US" sz="772" i="1" dirty="0">
                <a:solidFill>
                  <a:prstClr val="black"/>
                </a:solidFill>
              </a:rPr>
              <a:t> </a:t>
            </a:r>
            <a:r>
              <a:rPr lang="en-US" sz="772" i="1" dirty="0" err="1">
                <a:solidFill>
                  <a:prstClr val="black"/>
                </a:solidFill>
              </a:rPr>
              <a:t>Cardiol</a:t>
            </a:r>
            <a:r>
              <a:rPr lang="en-US" sz="772" dirty="0">
                <a:solidFill>
                  <a:prstClr val="black"/>
                </a:solidFill>
              </a:rPr>
              <a:t>. Published 21 May 2016. doi:10.1016/j.jacc.2016.05.011;</a:t>
            </a:r>
          </a:p>
          <a:p>
            <a:pPr algn="l" fontAlgn="base">
              <a:spcBef>
                <a:spcPct val="0"/>
              </a:spcBef>
              <a:buClr>
                <a:srgbClr val="FCAF17"/>
              </a:buClr>
            </a:pPr>
            <a:endParaRPr lang="en-US" sz="772" dirty="0">
              <a:solidFill>
                <a:prstClr val="black"/>
              </a:solidFill>
            </a:endParaRPr>
          </a:p>
        </p:txBody>
      </p:sp>
      <p:graphicFrame>
        <p:nvGraphicFramePr>
          <p:cNvPr id="11" name="Content Placeholder 2"/>
          <p:cNvGraphicFramePr>
            <a:graphicFrameLocks/>
          </p:cNvGraphicFramePr>
          <p:nvPr/>
        </p:nvGraphicFramePr>
        <p:xfrm>
          <a:off x="408632" y="2366543"/>
          <a:ext cx="9386698" cy="3780147"/>
        </p:xfrm>
        <a:graphic>
          <a:graphicData uri="http://schemas.openxmlformats.org/drawingml/2006/table">
            <a:tbl>
              <a:tblPr firstRow="1" bandRow="1">
                <a:tableStyleId>{5C22544A-7EE6-4342-B048-85BDC9FD1C3A}</a:tableStyleId>
              </a:tblPr>
              <a:tblGrid>
                <a:gridCol w="7521807">
                  <a:extLst>
                    <a:ext uri="{9D8B030D-6E8A-4147-A177-3AD203B41FA5}">
                      <a16:colId xmlns:a16="http://schemas.microsoft.com/office/drawing/2014/main" val="20000"/>
                    </a:ext>
                  </a:extLst>
                </a:gridCol>
                <a:gridCol w="957836">
                  <a:extLst>
                    <a:ext uri="{9D8B030D-6E8A-4147-A177-3AD203B41FA5}">
                      <a16:colId xmlns:a16="http://schemas.microsoft.com/office/drawing/2014/main" val="20001"/>
                    </a:ext>
                  </a:extLst>
                </a:gridCol>
                <a:gridCol w="907055">
                  <a:extLst>
                    <a:ext uri="{9D8B030D-6E8A-4147-A177-3AD203B41FA5}">
                      <a16:colId xmlns:a16="http://schemas.microsoft.com/office/drawing/2014/main" val="20002"/>
                    </a:ext>
                  </a:extLst>
                </a:gridCol>
              </a:tblGrid>
              <a:tr h="373041">
                <a:tc gridSpan="3">
                  <a:txBody>
                    <a:bodyPr/>
                    <a:lstStyle/>
                    <a:p>
                      <a:pPr algn="ctr"/>
                      <a:r>
                        <a:rPr lang="en-US" sz="1500" b="1" i="0" u="none" strike="noStrike" kern="1200" baseline="0" dirty="0">
                          <a:solidFill>
                            <a:schemeClr val="tx1"/>
                          </a:solidFill>
                          <a:latin typeface="+mn-lt"/>
                          <a:ea typeface="+mn-ea"/>
                          <a:cs typeface="+mn-cs"/>
                        </a:rPr>
                        <a:t>Pharmacological treatments indicated in patients with symptomatic (NYHA Class II-IV) </a:t>
                      </a:r>
                      <a:r>
                        <a:rPr lang="en-US" sz="1500" b="1" i="0" u="none" strike="noStrike" kern="1200" baseline="0" dirty="0" err="1">
                          <a:solidFill>
                            <a:schemeClr val="tx1"/>
                          </a:solidFill>
                          <a:latin typeface="+mn-lt"/>
                          <a:ea typeface="+mn-ea"/>
                          <a:cs typeface="+mn-cs"/>
                        </a:rPr>
                        <a:t>HFrEF</a:t>
                      </a:r>
                      <a:endParaRPr lang="en-US" sz="1500" b="1" i="0" u="none" strike="noStrike" kern="1200" baseline="0" dirty="0">
                        <a:solidFill>
                          <a:schemeClr val="tx1"/>
                        </a:solidFill>
                        <a:latin typeface="+mn-lt"/>
                        <a:ea typeface="+mn-ea"/>
                        <a:cs typeface="+mn-cs"/>
                      </a:endParaRPr>
                    </a:p>
                  </a:txBody>
                  <a:tcPr marL="70933" marR="70933" marT="35493" marB="35493" anchor="ctr">
                    <a:lnL w="76200" cap="flat" cmpd="sng" algn="ctr">
                      <a:solidFill>
                        <a:srgbClr val="D5EEF0"/>
                      </a:solidFill>
                      <a:prstDash val="solid"/>
                      <a:round/>
                      <a:headEnd type="none" w="med" len="med"/>
                      <a:tailEnd type="none" w="med" len="med"/>
                    </a:lnL>
                    <a:lnR w="76200" cap="flat" cmpd="sng" algn="ctr">
                      <a:solidFill>
                        <a:srgbClr val="D5EEF0"/>
                      </a:solidFill>
                      <a:prstDash val="solid"/>
                      <a:round/>
                      <a:headEnd type="none" w="med" len="med"/>
                      <a:tailEnd type="none" w="med" len="med"/>
                    </a:lnR>
                    <a:lnT w="76200" cap="flat" cmpd="sng" algn="ctr">
                      <a:solidFill>
                        <a:srgbClr val="D5EEF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5EEF0"/>
                    </a:solidFill>
                  </a:tcPr>
                </a:tc>
                <a:tc hMerge="1">
                  <a:txBody>
                    <a:bodyPr/>
                    <a:lstStyle/>
                    <a:p>
                      <a:pPr algn="ctr"/>
                      <a:endParaRPr lang="en-US" sz="2000" baseline="30000" dirty="0"/>
                    </a:p>
                  </a:txBody>
                  <a:tcPr anchor="ctr">
                    <a:solidFill>
                      <a:srgbClr val="667580"/>
                    </a:solidFill>
                  </a:tcPr>
                </a:tc>
                <a:tc hMerge="1">
                  <a:txBody>
                    <a:bodyPr/>
                    <a:lstStyle/>
                    <a:p>
                      <a:pPr algn="ctr"/>
                      <a:endParaRPr lang="en-US" sz="2000" baseline="30000" dirty="0"/>
                    </a:p>
                  </a:txBody>
                  <a:tcPr anchor="ctr">
                    <a:solidFill>
                      <a:srgbClr val="667580"/>
                    </a:solidFill>
                  </a:tcPr>
                </a:tc>
                <a:extLst>
                  <a:ext uri="{0D108BD9-81ED-4DB2-BD59-A6C34878D82A}">
                    <a16:rowId xmlns:a16="http://schemas.microsoft.com/office/drawing/2014/main" val="10000"/>
                  </a:ext>
                </a:extLst>
              </a:tr>
              <a:tr h="373041">
                <a:tc>
                  <a:txBody>
                    <a:bodyPr/>
                    <a:lstStyle/>
                    <a:p>
                      <a:pPr algn="ctr"/>
                      <a:r>
                        <a:rPr lang="en-US" sz="1500" b="1" i="0" u="none" strike="noStrike" kern="1200" baseline="0" dirty="0">
                          <a:solidFill>
                            <a:schemeClr val="tx1"/>
                          </a:solidFill>
                          <a:latin typeface="+mn-lt"/>
                          <a:ea typeface="+mn-ea"/>
                          <a:cs typeface="+mn-cs"/>
                        </a:rPr>
                        <a:t>Recommendations</a:t>
                      </a:r>
                    </a:p>
                  </a:txBody>
                  <a:tcPr marL="70933" marR="70933" marT="35493" marB="35493" anchor="ctr">
                    <a:lnL w="76200" cap="flat" cmpd="sng" algn="ctr">
                      <a:solidFill>
                        <a:srgbClr val="D5EEF0"/>
                      </a:solidFill>
                      <a:prstDash val="solid"/>
                      <a:round/>
                      <a:headEnd type="none" w="med" len="med"/>
                      <a:tailEnd type="none" w="med" len="med"/>
                    </a:lnL>
                    <a:lnT w="190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500" b="1" i="0" u="none" strike="noStrike" kern="1200" baseline="0" dirty="0">
                          <a:solidFill>
                            <a:schemeClr val="tx1"/>
                          </a:solidFill>
                          <a:latin typeface="+mn-lt"/>
                          <a:ea typeface="+mn-ea"/>
                          <a:cs typeface="+mn-cs"/>
                        </a:rPr>
                        <a:t>Class</a:t>
                      </a:r>
                      <a:endParaRPr lang="en-US" sz="1500" baseline="30000" dirty="0">
                        <a:solidFill>
                          <a:schemeClr val="tx1"/>
                        </a:solidFill>
                      </a:endParaRPr>
                    </a:p>
                  </a:txBody>
                  <a:tcPr marL="70933" marR="70933" marT="35493" marB="35493" anchor="ctr">
                    <a:lnT w="190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500" b="1" i="0" u="none" strike="noStrike" kern="1200" baseline="0" dirty="0">
                          <a:solidFill>
                            <a:schemeClr val="tx1"/>
                          </a:solidFill>
                          <a:latin typeface="+mn-lt"/>
                          <a:ea typeface="+mn-ea"/>
                          <a:cs typeface="+mn-cs"/>
                        </a:rPr>
                        <a:t>Level</a:t>
                      </a:r>
                      <a:endParaRPr lang="en-US" sz="1500" baseline="30000" dirty="0">
                        <a:solidFill>
                          <a:schemeClr val="tx1"/>
                        </a:solidFill>
                      </a:endParaRPr>
                    </a:p>
                  </a:txBody>
                  <a:tcPr marL="70933" marR="70933" marT="35493" marB="35493" anchor="ctr">
                    <a:lnR w="76200" cap="flat" cmpd="sng" algn="ctr">
                      <a:solidFill>
                        <a:srgbClr val="D5EEF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71996">
                <a:tc>
                  <a:txBody>
                    <a:bodyPr/>
                    <a:lstStyle/>
                    <a:p>
                      <a:r>
                        <a:rPr lang="en-US" sz="1500" b="0" i="0" u="none" strike="noStrike" kern="1200" baseline="0" dirty="0">
                          <a:solidFill>
                            <a:schemeClr val="dk1"/>
                          </a:solidFill>
                          <a:latin typeface="+mn-lt"/>
                          <a:ea typeface="+mn-ea"/>
                          <a:cs typeface="+mn-cs"/>
                        </a:rPr>
                        <a:t>An </a:t>
                      </a:r>
                      <a:r>
                        <a:rPr lang="en-US" sz="1500" b="1" i="0" u="none" strike="noStrike" kern="1200" baseline="0" dirty="0" err="1">
                          <a:solidFill>
                            <a:schemeClr val="dk1"/>
                          </a:solidFill>
                          <a:latin typeface="+mn-lt"/>
                          <a:ea typeface="+mn-ea"/>
                          <a:cs typeface="+mn-cs"/>
                        </a:rPr>
                        <a:t>ACEi</a:t>
                      </a:r>
                      <a:r>
                        <a:rPr lang="en-US" sz="1500" b="1" i="0" u="none" strike="noStrike" kern="1200" baseline="0" dirty="0">
                          <a:solidFill>
                            <a:schemeClr val="dk1"/>
                          </a:solidFill>
                          <a:latin typeface="+mn-lt"/>
                          <a:ea typeface="+mn-ea"/>
                          <a:cs typeface="+mn-cs"/>
                        </a:rPr>
                        <a:t> </a:t>
                      </a:r>
                      <a:r>
                        <a:rPr lang="en-US" sz="1500" b="0" i="0" u="none" strike="noStrike" kern="1200" baseline="0" dirty="0">
                          <a:solidFill>
                            <a:schemeClr val="dk1"/>
                          </a:solidFill>
                          <a:latin typeface="+mn-lt"/>
                          <a:ea typeface="+mn-ea"/>
                          <a:cs typeface="+mn-cs"/>
                        </a:rPr>
                        <a:t>is recommended, in addition to a </a:t>
                      </a:r>
                      <a:r>
                        <a:rPr kumimoji="0" lang="en-US" sz="1500" b="0" i="0" u="none" strike="noStrike" kern="1200" cap="none" spc="0" normalizeH="0" baseline="0" noProof="0" dirty="0">
                          <a:ln>
                            <a:noFill/>
                          </a:ln>
                          <a:solidFill>
                            <a:prstClr val="black"/>
                          </a:solidFill>
                          <a:effectLst/>
                          <a:uLnTx/>
                          <a:uFillTx/>
                          <a:latin typeface="+mn-lt"/>
                          <a:ea typeface="+mn-ea"/>
                          <a:cs typeface="+mn-cs"/>
                        </a:rPr>
                        <a:t>beta blocker</a:t>
                      </a:r>
                      <a:r>
                        <a:rPr lang="en-US" sz="1500" b="0" i="0" u="none" strike="noStrike" kern="1200" baseline="0" dirty="0">
                          <a:solidFill>
                            <a:schemeClr val="dk1"/>
                          </a:solidFill>
                          <a:latin typeface="+mn-lt"/>
                          <a:ea typeface="+mn-ea"/>
                          <a:cs typeface="+mn-cs"/>
                        </a:rPr>
                        <a:t>, for symptomatic patients with HFrEF to reduce the risk of HF hospitalization and death</a:t>
                      </a:r>
                      <a:endParaRPr lang="en-US" sz="1500" dirty="0"/>
                    </a:p>
                  </a:txBody>
                  <a:tcPr marL="70933" marR="70933" marT="35493" marB="35493">
                    <a:lnL w="76200" cap="flat" cmpd="sng" algn="ctr">
                      <a:solidFill>
                        <a:srgbClr val="D5EEF0"/>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500" b="1" i="0" u="none" strike="noStrike" kern="1200" baseline="0" dirty="0">
                          <a:solidFill>
                            <a:schemeClr val="dk1"/>
                          </a:solidFill>
                          <a:latin typeface="+mn-lt"/>
                          <a:ea typeface="+mn-ea"/>
                          <a:cs typeface="+mn-cs"/>
                        </a:rPr>
                        <a:t>I</a:t>
                      </a:r>
                    </a:p>
                  </a:txBody>
                  <a:tcPr marL="70933" marR="70933" marT="35493" marB="35493" anchor="ctr">
                    <a:lnT w="12700" cap="flat" cmpd="sng" algn="ctr">
                      <a:solidFill>
                        <a:schemeClr val="tx1"/>
                      </a:solidFill>
                      <a:prstDash val="solid"/>
                      <a:round/>
                      <a:headEnd type="none" w="med" len="med"/>
                      <a:tailEnd type="none" w="med" len="med"/>
                    </a:lnT>
                    <a:solidFill>
                      <a:srgbClr val="92D050"/>
                    </a:solidFill>
                  </a:tcPr>
                </a:tc>
                <a:tc>
                  <a:txBody>
                    <a:bodyPr/>
                    <a:lstStyle/>
                    <a:p>
                      <a:pPr algn="ctr"/>
                      <a:r>
                        <a:rPr lang="en-US" sz="1500" b="1" i="0" u="none" strike="noStrike" kern="1200" baseline="0" dirty="0">
                          <a:solidFill>
                            <a:schemeClr val="bg1"/>
                          </a:solidFill>
                          <a:latin typeface="+mn-lt"/>
                          <a:ea typeface="+mn-ea"/>
                          <a:cs typeface="+mn-cs"/>
                        </a:rPr>
                        <a:t>A</a:t>
                      </a:r>
                    </a:p>
                  </a:txBody>
                  <a:tcPr marL="70933" marR="70933" marT="35493" marB="35493" anchor="ctr">
                    <a:lnR w="76200" cap="flat" cmpd="sng" algn="ctr">
                      <a:solidFill>
                        <a:srgbClr val="D5EEF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4F9B"/>
                    </a:solidFill>
                  </a:tcPr>
                </a:tc>
                <a:extLst>
                  <a:ext uri="{0D108BD9-81ED-4DB2-BD59-A6C34878D82A}">
                    <a16:rowId xmlns:a16="http://schemas.microsoft.com/office/drawing/2014/main" val="10002"/>
                  </a:ext>
                </a:extLst>
              </a:tr>
              <a:tr h="571996">
                <a:tc>
                  <a:txBody>
                    <a:bodyPr/>
                    <a:lstStyle/>
                    <a:p>
                      <a:r>
                        <a:rPr lang="en-US" sz="1500" b="0" i="0" u="none" strike="noStrike" kern="1200" baseline="0" dirty="0">
                          <a:solidFill>
                            <a:schemeClr val="dk1"/>
                          </a:solidFill>
                          <a:latin typeface="+mn-lt"/>
                          <a:ea typeface="+mn-ea"/>
                          <a:cs typeface="+mn-cs"/>
                        </a:rPr>
                        <a:t>A </a:t>
                      </a:r>
                      <a:r>
                        <a:rPr kumimoji="0" lang="en-US" sz="1500" b="1" i="0" u="none" strike="noStrike" kern="1200" cap="none" spc="0" normalizeH="0" baseline="0" noProof="0" dirty="0">
                          <a:ln>
                            <a:noFill/>
                          </a:ln>
                          <a:solidFill>
                            <a:prstClr val="black"/>
                          </a:solidFill>
                          <a:effectLst/>
                          <a:uLnTx/>
                          <a:uFillTx/>
                          <a:latin typeface="+mn-lt"/>
                          <a:ea typeface="+mn-ea"/>
                          <a:cs typeface="+mn-cs"/>
                        </a:rPr>
                        <a:t>beta blocker</a:t>
                      </a:r>
                      <a:r>
                        <a:rPr lang="en-US" sz="1500" b="1" i="0" u="none" strike="noStrike" kern="1200" baseline="0" dirty="0">
                          <a:solidFill>
                            <a:schemeClr val="dk1"/>
                          </a:solidFill>
                          <a:latin typeface="+mn-lt"/>
                          <a:ea typeface="+mn-ea"/>
                          <a:cs typeface="+mn-cs"/>
                        </a:rPr>
                        <a:t> </a:t>
                      </a:r>
                      <a:r>
                        <a:rPr lang="en-US" sz="1500" b="0" i="0" u="none" strike="noStrike" kern="1200" baseline="0" dirty="0">
                          <a:solidFill>
                            <a:schemeClr val="dk1"/>
                          </a:solidFill>
                          <a:latin typeface="+mn-lt"/>
                          <a:ea typeface="+mn-ea"/>
                          <a:cs typeface="+mn-cs"/>
                        </a:rPr>
                        <a:t>is recommended, in addition an </a:t>
                      </a:r>
                      <a:r>
                        <a:rPr lang="en-US" sz="1500" b="0" i="0" u="none" strike="noStrike" kern="1200" baseline="0" dirty="0" err="1">
                          <a:solidFill>
                            <a:schemeClr val="dk1"/>
                          </a:solidFill>
                          <a:latin typeface="+mn-lt"/>
                          <a:ea typeface="+mn-ea"/>
                          <a:cs typeface="+mn-cs"/>
                        </a:rPr>
                        <a:t>ACEi</a:t>
                      </a:r>
                      <a:r>
                        <a:rPr lang="en-US" sz="1500" b="0" i="0" u="none" strike="noStrike" kern="1200" baseline="0" dirty="0">
                          <a:solidFill>
                            <a:schemeClr val="dk1"/>
                          </a:solidFill>
                          <a:latin typeface="+mn-lt"/>
                          <a:ea typeface="+mn-ea"/>
                          <a:cs typeface="+mn-cs"/>
                        </a:rPr>
                        <a:t>, for patients with stable, symptomatic HFrEF to reduce the risk of HF hospitalization and death</a:t>
                      </a:r>
                      <a:endParaRPr lang="en-US" sz="1500" dirty="0"/>
                    </a:p>
                  </a:txBody>
                  <a:tcPr marL="70933" marR="70933" marT="35493" marB="35493">
                    <a:lnL w="76200" cap="flat" cmpd="sng" algn="ctr">
                      <a:solidFill>
                        <a:srgbClr val="D5EEF0"/>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332927" rtl="0" eaLnBrk="1" latinLnBrk="0" hangingPunct="1"/>
                      <a:r>
                        <a:rPr lang="en-US" sz="1500" b="1" i="0" u="none" strike="noStrike" kern="1200" baseline="0" dirty="0">
                          <a:solidFill>
                            <a:schemeClr val="dk1"/>
                          </a:solidFill>
                          <a:latin typeface="+mn-lt"/>
                          <a:ea typeface="+mn-ea"/>
                          <a:cs typeface="+mn-cs"/>
                        </a:rPr>
                        <a:t>I</a:t>
                      </a:r>
                    </a:p>
                  </a:txBody>
                  <a:tcPr marL="70933" marR="70933" marT="35493" marB="35493" anchor="ctr">
                    <a:solidFill>
                      <a:srgbClr val="92D050"/>
                    </a:solidFill>
                  </a:tcPr>
                </a:tc>
                <a:tc>
                  <a:txBody>
                    <a:bodyPr/>
                    <a:lstStyle/>
                    <a:p>
                      <a:pPr marL="0" algn="ctr" defTabSz="1332927" rtl="0" eaLnBrk="1" latinLnBrk="0" hangingPunct="1"/>
                      <a:r>
                        <a:rPr lang="en-US" sz="1500" b="1" i="0" u="none" strike="noStrike" kern="1200" baseline="0" dirty="0">
                          <a:solidFill>
                            <a:schemeClr val="bg1"/>
                          </a:solidFill>
                          <a:latin typeface="+mn-lt"/>
                          <a:ea typeface="+mn-ea"/>
                          <a:cs typeface="+mn-cs"/>
                        </a:rPr>
                        <a:t>A</a:t>
                      </a:r>
                    </a:p>
                  </a:txBody>
                  <a:tcPr marL="70933" marR="70933" marT="35493" marB="35493" anchor="ctr">
                    <a:lnR w="76200" cap="flat" cmpd="sng" algn="ctr">
                      <a:solidFill>
                        <a:srgbClr val="D5EEF0"/>
                      </a:solidFill>
                      <a:prstDash val="solid"/>
                      <a:round/>
                      <a:headEnd type="none" w="med" len="med"/>
                      <a:tailEnd type="none" w="med" len="med"/>
                    </a:lnR>
                    <a:solidFill>
                      <a:srgbClr val="004F9B"/>
                    </a:solidFill>
                  </a:tcPr>
                </a:tc>
                <a:extLst>
                  <a:ext uri="{0D108BD9-81ED-4DB2-BD59-A6C34878D82A}">
                    <a16:rowId xmlns:a16="http://schemas.microsoft.com/office/drawing/2014/main" val="10003"/>
                  </a:ext>
                </a:extLst>
              </a:tr>
              <a:tr h="820690">
                <a:tc>
                  <a:txBody>
                    <a:bodyPr/>
                    <a:lstStyle/>
                    <a:p>
                      <a:pPr marL="0" algn="l" defTabSz="1332927" rtl="0" eaLnBrk="1" latinLnBrk="0" hangingPunct="1"/>
                      <a:r>
                        <a:rPr lang="en-US" sz="1500" b="0" i="0" u="none" strike="noStrike" kern="1200" baseline="0" dirty="0">
                          <a:solidFill>
                            <a:schemeClr val="dk1"/>
                          </a:solidFill>
                          <a:latin typeface="+mn-lt"/>
                          <a:ea typeface="+mn-ea"/>
                          <a:cs typeface="+mn-cs"/>
                        </a:rPr>
                        <a:t>An </a:t>
                      </a:r>
                      <a:r>
                        <a:rPr lang="en-US" sz="1500" b="1" i="0" u="none" strike="noStrike" kern="1200" baseline="0" dirty="0">
                          <a:solidFill>
                            <a:schemeClr val="dk1"/>
                          </a:solidFill>
                          <a:latin typeface="+mn-lt"/>
                          <a:ea typeface="+mn-ea"/>
                          <a:cs typeface="+mn-cs"/>
                        </a:rPr>
                        <a:t>MRA </a:t>
                      </a:r>
                      <a:r>
                        <a:rPr lang="en-US" sz="1500" b="0" i="0" u="none" strike="noStrike" kern="1200" baseline="0" dirty="0">
                          <a:solidFill>
                            <a:schemeClr val="dk1"/>
                          </a:solidFill>
                          <a:latin typeface="+mn-lt"/>
                          <a:ea typeface="+mn-ea"/>
                          <a:cs typeface="+mn-cs"/>
                        </a:rPr>
                        <a:t>is recommended  for patients with HFrEF, who remain symptomatic despite treatment with an </a:t>
                      </a:r>
                      <a:r>
                        <a:rPr lang="en-US" sz="1500" b="0" i="0" u="none" strike="noStrike" kern="1200" baseline="0" dirty="0" err="1">
                          <a:solidFill>
                            <a:schemeClr val="dk1"/>
                          </a:solidFill>
                          <a:latin typeface="+mn-lt"/>
                          <a:ea typeface="+mn-ea"/>
                          <a:cs typeface="+mn-cs"/>
                        </a:rPr>
                        <a:t>ACEi</a:t>
                      </a:r>
                      <a:r>
                        <a:rPr lang="en-US" sz="1500" b="0" i="0" u="none" strike="noStrike" kern="1200" baseline="0" dirty="0">
                          <a:solidFill>
                            <a:schemeClr val="dk1"/>
                          </a:solidFill>
                          <a:latin typeface="+mn-lt"/>
                          <a:ea typeface="+mn-ea"/>
                          <a:cs typeface="+mn-cs"/>
                        </a:rPr>
                        <a:t> and a beta-blocker, to reduce the risk of HF hospitalization and death</a:t>
                      </a:r>
                    </a:p>
                  </a:txBody>
                  <a:tcPr marL="70933" marR="70933" marT="35493" marB="35493">
                    <a:lnL w="76200" cap="flat" cmpd="sng" algn="ctr">
                      <a:solidFill>
                        <a:srgbClr val="D5EEF0"/>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332927" rtl="0" eaLnBrk="1" latinLnBrk="0" hangingPunct="1"/>
                      <a:r>
                        <a:rPr lang="en-US" sz="1500" b="1" i="0" u="none" strike="noStrike" kern="1200" baseline="0" dirty="0">
                          <a:solidFill>
                            <a:schemeClr val="dk1"/>
                          </a:solidFill>
                          <a:latin typeface="+mn-lt"/>
                          <a:ea typeface="+mn-ea"/>
                          <a:cs typeface="+mn-cs"/>
                        </a:rPr>
                        <a:t>I</a:t>
                      </a:r>
                    </a:p>
                  </a:txBody>
                  <a:tcPr marL="70933" marR="70933" marT="35493" marB="35493" anchor="ctr">
                    <a:solidFill>
                      <a:srgbClr val="92D050"/>
                    </a:solidFill>
                  </a:tcPr>
                </a:tc>
                <a:tc>
                  <a:txBody>
                    <a:bodyPr/>
                    <a:lstStyle/>
                    <a:p>
                      <a:pPr marL="0" algn="ctr" defTabSz="1332927" rtl="0" eaLnBrk="1" latinLnBrk="0" hangingPunct="1"/>
                      <a:r>
                        <a:rPr lang="en-US" sz="1500" b="1" i="0" u="none" strike="noStrike" kern="1200" baseline="0" dirty="0">
                          <a:solidFill>
                            <a:schemeClr val="bg1"/>
                          </a:solidFill>
                          <a:latin typeface="+mn-lt"/>
                          <a:ea typeface="+mn-ea"/>
                          <a:cs typeface="+mn-cs"/>
                        </a:rPr>
                        <a:t>A</a:t>
                      </a:r>
                    </a:p>
                  </a:txBody>
                  <a:tcPr marL="70933" marR="70933" marT="35493" marB="35493" anchor="ctr">
                    <a:lnR w="76200" cap="flat" cmpd="sng" algn="ctr">
                      <a:solidFill>
                        <a:srgbClr val="D5EEF0"/>
                      </a:solidFill>
                      <a:prstDash val="solid"/>
                      <a:round/>
                      <a:headEnd type="none" w="med" len="med"/>
                      <a:tailEnd type="none" w="med" len="med"/>
                    </a:lnR>
                    <a:solidFill>
                      <a:srgbClr val="004F9B"/>
                    </a:solidFill>
                  </a:tcPr>
                </a:tc>
                <a:extLst>
                  <a:ext uri="{0D108BD9-81ED-4DB2-BD59-A6C34878D82A}">
                    <a16:rowId xmlns:a16="http://schemas.microsoft.com/office/drawing/2014/main" val="10004"/>
                  </a:ext>
                </a:extLst>
              </a:tr>
              <a:tr h="1069383">
                <a:tc>
                  <a:txBody>
                    <a:bodyPr/>
                    <a:lstStyle/>
                    <a:p>
                      <a:r>
                        <a:rPr lang="en-US" sz="1500" b="1" dirty="0"/>
                        <a:t>Sacubitril/valsartan</a:t>
                      </a:r>
                      <a:r>
                        <a:rPr lang="en-US" sz="1500" dirty="0"/>
                        <a:t> is recommended as a </a:t>
                      </a:r>
                      <a:r>
                        <a:rPr lang="en-US" sz="1500" b="1" dirty="0"/>
                        <a:t>replacement for an </a:t>
                      </a:r>
                      <a:r>
                        <a:rPr lang="en-US" sz="1500" b="1" dirty="0" err="1"/>
                        <a:t>ACEi</a:t>
                      </a:r>
                      <a:r>
                        <a:rPr lang="en-US" sz="1500" b="1" dirty="0"/>
                        <a:t> </a:t>
                      </a:r>
                      <a:r>
                        <a:rPr lang="en-US" sz="1500" dirty="0"/>
                        <a:t>to further reduce the risk of HF hospitalization and death in ambulatory patients with HFrEF who remain symptomatic despite optimal treatment with an </a:t>
                      </a:r>
                      <a:r>
                        <a:rPr lang="en-US" sz="1500" dirty="0" err="1"/>
                        <a:t>ACEi</a:t>
                      </a:r>
                      <a:r>
                        <a:rPr lang="en-US" sz="1500" dirty="0"/>
                        <a:t>, a beta-blocker and an MRA</a:t>
                      </a:r>
                      <a:r>
                        <a:rPr lang="en-US" sz="1500" baseline="30000" dirty="0"/>
                        <a:t>*</a:t>
                      </a:r>
                    </a:p>
                  </a:txBody>
                  <a:tcPr marL="70933" marR="70933" marT="35493" marB="35493">
                    <a:lnL w="76200" cap="flat" cmpd="sng" algn="ctr">
                      <a:solidFill>
                        <a:srgbClr val="D5EEF0"/>
                      </a:solidFill>
                      <a:prstDash val="solid"/>
                      <a:round/>
                      <a:headEnd type="none" w="med" len="med"/>
                      <a:tailEnd type="none" w="med" len="med"/>
                    </a:lnL>
                    <a:lnT w="12700" cap="flat" cmpd="sng" algn="ctr">
                      <a:solidFill>
                        <a:schemeClr val="tx1"/>
                      </a:solidFill>
                      <a:prstDash val="solid"/>
                      <a:round/>
                      <a:headEnd type="none" w="med" len="med"/>
                      <a:tailEnd type="none" w="med" len="med"/>
                    </a:lnT>
                    <a:lnB w="76200" cap="flat" cmpd="sng" algn="ctr">
                      <a:solidFill>
                        <a:srgbClr val="D5EEF0"/>
                      </a:solidFill>
                      <a:prstDash val="solid"/>
                      <a:round/>
                      <a:headEnd type="none" w="med" len="med"/>
                      <a:tailEnd type="none" w="med" len="med"/>
                    </a:lnB>
                    <a:solidFill>
                      <a:srgbClr val="FFFFC5"/>
                    </a:solidFill>
                  </a:tcPr>
                </a:tc>
                <a:tc>
                  <a:txBody>
                    <a:bodyPr/>
                    <a:lstStyle/>
                    <a:p>
                      <a:pPr marL="0" algn="ctr" defTabSz="1332927" rtl="0" eaLnBrk="1" latinLnBrk="0" hangingPunct="1"/>
                      <a:r>
                        <a:rPr lang="en-US" sz="1500" b="1" i="0" u="none" strike="noStrike" kern="1200" baseline="0" dirty="0">
                          <a:solidFill>
                            <a:schemeClr val="dk1"/>
                          </a:solidFill>
                          <a:latin typeface="+mn-lt"/>
                          <a:ea typeface="+mn-ea"/>
                          <a:cs typeface="+mn-cs"/>
                        </a:rPr>
                        <a:t>I</a:t>
                      </a:r>
                    </a:p>
                  </a:txBody>
                  <a:tcPr marL="70933" marR="70933" marT="35493" marB="35493" anchor="ctr">
                    <a:lnB w="76200" cap="flat" cmpd="sng" algn="ctr">
                      <a:solidFill>
                        <a:srgbClr val="D5EEF0"/>
                      </a:solidFill>
                      <a:prstDash val="solid"/>
                      <a:round/>
                      <a:headEnd type="none" w="med" len="med"/>
                      <a:tailEnd type="none" w="med" len="med"/>
                    </a:lnB>
                    <a:solidFill>
                      <a:srgbClr val="92D050"/>
                    </a:solidFill>
                  </a:tcPr>
                </a:tc>
                <a:tc>
                  <a:txBody>
                    <a:bodyPr/>
                    <a:lstStyle/>
                    <a:p>
                      <a:pPr marL="0" algn="ctr" defTabSz="1332927" rtl="0" eaLnBrk="1" latinLnBrk="0" hangingPunct="1"/>
                      <a:r>
                        <a:rPr lang="en-US" sz="1500" b="1" i="0" u="none" strike="noStrike" kern="1200" baseline="0" dirty="0">
                          <a:solidFill>
                            <a:schemeClr val="bg1"/>
                          </a:solidFill>
                          <a:latin typeface="+mn-lt"/>
                          <a:ea typeface="+mn-ea"/>
                          <a:cs typeface="+mn-cs"/>
                        </a:rPr>
                        <a:t>B</a:t>
                      </a:r>
                    </a:p>
                  </a:txBody>
                  <a:tcPr marL="70933" marR="70933" marT="35493" marB="35493" anchor="ctr">
                    <a:lnR w="76200" cap="flat" cmpd="sng" algn="ctr">
                      <a:solidFill>
                        <a:srgbClr val="D5EEF0"/>
                      </a:solidFill>
                      <a:prstDash val="solid"/>
                      <a:round/>
                      <a:headEnd type="none" w="med" len="med"/>
                      <a:tailEnd type="none" w="med" len="med"/>
                    </a:lnR>
                    <a:lnB w="76200" cap="flat" cmpd="sng" algn="ctr">
                      <a:solidFill>
                        <a:srgbClr val="D5EEF0"/>
                      </a:solidFill>
                      <a:prstDash val="solid"/>
                      <a:round/>
                      <a:headEnd type="none" w="med" len="med"/>
                      <a:tailEnd type="none" w="med" len="med"/>
                    </a:lnB>
                    <a:solidFill>
                      <a:srgbClr val="446AAA"/>
                    </a:solidFill>
                  </a:tcPr>
                </a:tc>
                <a:extLst>
                  <a:ext uri="{0D108BD9-81ED-4DB2-BD59-A6C34878D82A}">
                    <a16:rowId xmlns:a16="http://schemas.microsoft.com/office/drawing/2014/main" val="10005"/>
                  </a:ext>
                </a:extLst>
              </a:tr>
            </a:tbl>
          </a:graphicData>
        </a:graphic>
      </p:graphicFrame>
      <p:sp>
        <p:nvSpPr>
          <p:cNvPr id="2" name="Rectangle 1"/>
          <p:cNvSpPr/>
          <p:nvPr/>
        </p:nvSpPr>
        <p:spPr>
          <a:xfrm>
            <a:off x="408641" y="6247259"/>
            <a:ext cx="9275017" cy="592274"/>
          </a:xfrm>
          <a:prstGeom prst="rect">
            <a:avLst/>
          </a:prstGeom>
        </p:spPr>
        <p:txBody>
          <a:bodyPr wrap="square" lIns="70861" tIns="35431" rIns="70861" bIns="35431">
            <a:spAutoFit/>
          </a:bodyPr>
          <a:lstStyle/>
          <a:p>
            <a:pPr marL="0" lvl="1" algn="just">
              <a:buClr>
                <a:srgbClr val="FCAF17"/>
              </a:buClr>
              <a:buSzPct val="110000"/>
            </a:pPr>
            <a:r>
              <a:rPr lang="en-US" sz="1213" dirty="0">
                <a:solidFill>
                  <a:prstClr val="black"/>
                </a:solidFill>
              </a:rPr>
              <a:t>*</a:t>
            </a:r>
            <a:r>
              <a:rPr lang="en-US" sz="1213" i="1" dirty="0">
                <a:solidFill>
                  <a:prstClr val="black"/>
                </a:solidFill>
              </a:rPr>
              <a:t>Patient should have elevated natriuretic peptides (plasma BNP ≥150 </a:t>
            </a:r>
            <a:r>
              <a:rPr lang="en-US" sz="1213" i="1" dirty="0" err="1">
                <a:solidFill>
                  <a:prstClr val="black"/>
                </a:solidFill>
              </a:rPr>
              <a:t>pg</a:t>
            </a:r>
            <a:r>
              <a:rPr lang="en-US" sz="1213" i="1" dirty="0">
                <a:solidFill>
                  <a:prstClr val="black"/>
                </a:solidFill>
              </a:rPr>
              <a:t>/mL or plasma NT-proBNP ≥600 </a:t>
            </a:r>
            <a:r>
              <a:rPr lang="en-US" sz="1213" i="1" dirty="0" err="1">
                <a:solidFill>
                  <a:prstClr val="black"/>
                </a:solidFill>
              </a:rPr>
              <a:t>pg</a:t>
            </a:r>
            <a:r>
              <a:rPr lang="en-US" sz="1213" i="1" dirty="0">
                <a:solidFill>
                  <a:prstClr val="black"/>
                </a:solidFill>
              </a:rPr>
              <a:t>/mL, or if HF hospitalization within the last 12 months, plasma BNP ≥100 </a:t>
            </a:r>
            <a:r>
              <a:rPr lang="en-US" sz="1213" i="1" dirty="0" err="1">
                <a:solidFill>
                  <a:prstClr val="black"/>
                </a:solidFill>
              </a:rPr>
              <a:t>pg</a:t>
            </a:r>
            <a:r>
              <a:rPr lang="en-US" sz="1213" i="1" dirty="0">
                <a:solidFill>
                  <a:prstClr val="black"/>
                </a:solidFill>
              </a:rPr>
              <a:t>/mL or plasma NT-proBNP ≥400 </a:t>
            </a:r>
            <a:r>
              <a:rPr lang="en-US" sz="1213" i="1" dirty="0" err="1">
                <a:solidFill>
                  <a:prstClr val="black"/>
                </a:solidFill>
              </a:rPr>
              <a:t>pg</a:t>
            </a:r>
            <a:r>
              <a:rPr lang="en-US" sz="1213" i="1" dirty="0">
                <a:solidFill>
                  <a:prstClr val="black"/>
                </a:solidFill>
              </a:rPr>
              <a:t>/mL) and able to tolerate enalapril 10 mg </a:t>
            </a:r>
            <a:r>
              <a:rPr lang="en-US" sz="1213" i="1" dirty="0" err="1">
                <a:solidFill>
                  <a:prstClr val="black"/>
                </a:solidFill>
              </a:rPr>
              <a:t>b.i.d</a:t>
            </a:r>
            <a:r>
              <a:rPr lang="en-US" sz="1213" i="1" dirty="0">
                <a:solidFill>
                  <a:prstClr val="black"/>
                </a:solidFill>
              </a:rPr>
              <a:t>.</a:t>
            </a:r>
          </a:p>
        </p:txBody>
      </p:sp>
      <p:pic>
        <p:nvPicPr>
          <p:cNvPr id="13" name="Picture 2" descr="C:\Users\ABDULSY2\Desktop\Desktop\WORK\LCZ696\ESC-HF Guidelines\EUUN000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4109" y="810089"/>
            <a:ext cx="1352449" cy="826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602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3" name="image3.tif" descr="image3.tif"/>
          <p:cNvPicPr>
            <a:picLocks noChangeAspect="1"/>
          </p:cNvPicPr>
          <p:nvPr/>
        </p:nvPicPr>
        <p:blipFill>
          <a:blip r:embed="rId2"/>
          <a:stretch>
            <a:fillRect/>
          </a:stretch>
        </p:blipFill>
        <p:spPr>
          <a:xfrm>
            <a:off x="3436096" y="3463542"/>
            <a:ext cx="3623644" cy="2331830"/>
          </a:xfrm>
          <a:prstGeom prst="rect">
            <a:avLst/>
          </a:prstGeom>
          <a:ln w="12700">
            <a:miter lim="400000"/>
          </a:ln>
        </p:spPr>
      </p:pic>
      <p:sp>
        <p:nvSpPr>
          <p:cNvPr id="975" name="Sacubritil/valsartan riduce la morte improvvisa"/>
          <p:cNvSpPr txBox="1">
            <a:spLocks noGrp="1"/>
          </p:cNvSpPr>
          <p:nvPr>
            <p:ph type="title" idx="4294967295"/>
          </p:nvPr>
        </p:nvSpPr>
        <p:spPr>
          <a:xfrm>
            <a:off x="529" y="841227"/>
            <a:ext cx="10079567" cy="557346"/>
          </a:xfrm>
          <a:prstGeom prst="rect">
            <a:avLst/>
          </a:prstGeom>
        </p:spPr>
        <p:txBody>
          <a:bodyPr/>
          <a:lstStyle/>
          <a:p>
            <a:pPr algn="ctr">
              <a:defRPr sz="2700" b="1">
                <a:latin typeface="+mn-lt"/>
                <a:ea typeface="+mn-ea"/>
                <a:cs typeface="+mn-cs"/>
                <a:sym typeface="Calibri"/>
              </a:defRPr>
            </a:pPr>
            <a:r>
              <a:rPr sz="2205" b="1" spc="-220" dirty="0" err="1">
                <a:solidFill>
                  <a:srgbClr val="C00000"/>
                </a:solidFill>
                <a:latin typeface="Arial" panose="020B0604020202020204" pitchFamily="34" charset="0"/>
                <a:cs typeface="Arial" panose="020B0604020202020204" pitchFamily="34" charset="0"/>
              </a:rPr>
              <a:t>Sacubritil</a:t>
            </a:r>
            <a:r>
              <a:rPr sz="2205" b="1" spc="-220" dirty="0">
                <a:solidFill>
                  <a:srgbClr val="C00000"/>
                </a:solidFill>
                <a:latin typeface="Arial" panose="020B0604020202020204" pitchFamily="34" charset="0"/>
                <a:cs typeface="Arial" panose="020B0604020202020204" pitchFamily="34" charset="0"/>
              </a:rPr>
              <a:t>/valsartan </a:t>
            </a:r>
            <a:r>
              <a:rPr sz="2205" b="1" spc="-220" dirty="0" err="1">
                <a:solidFill>
                  <a:srgbClr val="C00000"/>
                </a:solidFill>
                <a:latin typeface="Arial" panose="020B0604020202020204" pitchFamily="34" charset="0"/>
                <a:cs typeface="Arial" panose="020B0604020202020204" pitchFamily="34" charset="0"/>
              </a:rPr>
              <a:t>riduce</a:t>
            </a:r>
            <a:r>
              <a:rPr sz="2205" b="1" spc="-220" dirty="0">
                <a:solidFill>
                  <a:srgbClr val="C00000"/>
                </a:solidFill>
                <a:latin typeface="Arial" panose="020B0604020202020204" pitchFamily="34" charset="0"/>
                <a:cs typeface="Arial" panose="020B0604020202020204" pitchFamily="34" charset="0"/>
              </a:rPr>
              <a:t> la </a:t>
            </a:r>
            <a:r>
              <a:rPr sz="2205" b="1" spc="-220" dirty="0" err="1">
                <a:solidFill>
                  <a:srgbClr val="C00000"/>
                </a:solidFill>
                <a:latin typeface="Arial" panose="020B0604020202020204" pitchFamily="34" charset="0"/>
                <a:cs typeface="Arial" panose="020B0604020202020204" pitchFamily="34" charset="0"/>
              </a:rPr>
              <a:t>morte</a:t>
            </a:r>
            <a:r>
              <a:rPr sz="2205" b="1" spc="-220" dirty="0">
                <a:solidFill>
                  <a:srgbClr val="C00000"/>
                </a:solidFill>
                <a:latin typeface="Arial" panose="020B0604020202020204" pitchFamily="34" charset="0"/>
                <a:cs typeface="Arial" panose="020B0604020202020204" pitchFamily="34" charset="0"/>
              </a:rPr>
              <a:t> </a:t>
            </a:r>
            <a:r>
              <a:rPr sz="2205" b="1" spc="-220" dirty="0" err="1">
                <a:solidFill>
                  <a:srgbClr val="C00000"/>
                </a:solidFill>
                <a:latin typeface="Arial" panose="020B0604020202020204" pitchFamily="34" charset="0"/>
                <a:cs typeface="Arial" panose="020B0604020202020204" pitchFamily="34" charset="0"/>
              </a:rPr>
              <a:t>improvvisa</a:t>
            </a:r>
            <a:endParaRPr sz="2205" b="1" spc="-220" dirty="0">
              <a:solidFill>
                <a:srgbClr val="C00000"/>
              </a:solidFill>
              <a:latin typeface="Arial" panose="020B0604020202020204" pitchFamily="34" charset="0"/>
              <a:cs typeface="Arial" panose="020B0604020202020204" pitchFamily="34" charset="0"/>
            </a:endParaRPr>
          </a:p>
        </p:txBody>
      </p:sp>
      <p:sp>
        <p:nvSpPr>
          <p:cNvPr id="976" name="0,10…"/>
          <p:cNvSpPr txBox="1"/>
          <p:nvPr/>
        </p:nvSpPr>
        <p:spPr>
          <a:xfrm>
            <a:off x="2914305" y="3363106"/>
            <a:ext cx="563873" cy="2446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7" rIns="50397">
            <a:spAutoFit/>
          </a:bodyPr>
          <a:lstStyle/>
          <a:p>
            <a:pPr algn="r" defTabSz="503972">
              <a:spcBef>
                <a:spcPts val="1874"/>
              </a:spcBef>
              <a:defRPr sz="1200">
                <a:latin typeface="Arial"/>
                <a:ea typeface="Arial"/>
                <a:cs typeface="Arial"/>
                <a:sym typeface="Arial"/>
              </a:defRPr>
            </a:pPr>
            <a:r>
              <a:rPr sz="1323" kern="0">
                <a:solidFill>
                  <a:srgbClr val="000000"/>
                </a:solidFill>
                <a:ea typeface="Arial"/>
                <a:cs typeface="Arial"/>
                <a:sym typeface="Arial"/>
              </a:rPr>
              <a:t>0,10</a:t>
            </a:r>
            <a:endParaRPr sz="1433" kern="0">
              <a:solidFill>
                <a:srgbClr val="376092"/>
              </a:solidFill>
              <a:latin typeface="Arial Narrow"/>
              <a:ea typeface="Arial Narrow"/>
              <a:cs typeface="Arial Narrow"/>
              <a:sym typeface="Arial Narrow"/>
            </a:endParaRPr>
          </a:p>
          <a:p>
            <a:pPr algn="r" defTabSz="503972">
              <a:spcBef>
                <a:spcPts val="1874"/>
              </a:spcBef>
              <a:defRPr sz="1200">
                <a:latin typeface="Arial"/>
                <a:ea typeface="Arial"/>
                <a:cs typeface="Arial"/>
                <a:sym typeface="Arial"/>
              </a:defRPr>
            </a:pPr>
            <a:r>
              <a:rPr sz="1323" kern="0">
                <a:solidFill>
                  <a:srgbClr val="000000"/>
                </a:solidFill>
                <a:ea typeface="Arial"/>
                <a:cs typeface="Arial"/>
                <a:sym typeface="Arial"/>
              </a:rPr>
              <a:t>0,08</a:t>
            </a:r>
            <a:endParaRPr sz="1433" kern="0">
              <a:solidFill>
                <a:srgbClr val="376092"/>
              </a:solidFill>
              <a:latin typeface="Arial Narrow"/>
              <a:ea typeface="Arial Narrow"/>
              <a:cs typeface="Arial Narrow"/>
              <a:sym typeface="Arial Narrow"/>
            </a:endParaRPr>
          </a:p>
          <a:p>
            <a:pPr algn="r" defTabSz="503972">
              <a:spcBef>
                <a:spcPts val="1874"/>
              </a:spcBef>
              <a:defRPr sz="1200">
                <a:latin typeface="Arial"/>
                <a:ea typeface="Arial"/>
                <a:cs typeface="Arial"/>
                <a:sym typeface="Arial"/>
              </a:defRPr>
            </a:pPr>
            <a:r>
              <a:rPr sz="1323" kern="0">
                <a:solidFill>
                  <a:srgbClr val="000000"/>
                </a:solidFill>
                <a:ea typeface="Arial"/>
                <a:cs typeface="Arial"/>
                <a:sym typeface="Arial"/>
              </a:rPr>
              <a:t>0.06</a:t>
            </a:r>
            <a:endParaRPr sz="1433" kern="0">
              <a:solidFill>
                <a:srgbClr val="376092"/>
              </a:solidFill>
              <a:latin typeface="Arial Narrow"/>
              <a:ea typeface="Arial Narrow"/>
              <a:cs typeface="Arial Narrow"/>
              <a:sym typeface="Arial Narrow"/>
            </a:endParaRPr>
          </a:p>
          <a:p>
            <a:pPr algn="r" defTabSz="503972">
              <a:spcBef>
                <a:spcPts val="1874"/>
              </a:spcBef>
              <a:defRPr sz="1200">
                <a:latin typeface="Arial"/>
                <a:ea typeface="Arial"/>
                <a:cs typeface="Arial"/>
                <a:sym typeface="Arial"/>
              </a:defRPr>
            </a:pPr>
            <a:r>
              <a:rPr sz="1323" kern="0">
                <a:solidFill>
                  <a:srgbClr val="000000"/>
                </a:solidFill>
                <a:ea typeface="Arial"/>
                <a:cs typeface="Arial"/>
                <a:sym typeface="Arial"/>
              </a:rPr>
              <a:t>0,04</a:t>
            </a:r>
            <a:endParaRPr sz="1433" kern="0">
              <a:solidFill>
                <a:srgbClr val="376092"/>
              </a:solidFill>
              <a:latin typeface="Arial Narrow"/>
              <a:ea typeface="Arial Narrow"/>
              <a:cs typeface="Arial Narrow"/>
              <a:sym typeface="Arial Narrow"/>
            </a:endParaRPr>
          </a:p>
          <a:p>
            <a:pPr algn="r" defTabSz="503972">
              <a:spcBef>
                <a:spcPts val="1874"/>
              </a:spcBef>
              <a:defRPr sz="1200">
                <a:latin typeface="Arial"/>
                <a:ea typeface="Arial"/>
                <a:cs typeface="Arial"/>
                <a:sym typeface="Arial"/>
              </a:defRPr>
            </a:pPr>
            <a:r>
              <a:rPr sz="1323" kern="0">
                <a:solidFill>
                  <a:srgbClr val="000000"/>
                </a:solidFill>
                <a:ea typeface="Arial"/>
                <a:cs typeface="Arial"/>
                <a:sym typeface="Arial"/>
              </a:rPr>
              <a:t>0,02</a:t>
            </a:r>
            <a:endParaRPr sz="1433" kern="0">
              <a:solidFill>
                <a:srgbClr val="376092"/>
              </a:solidFill>
              <a:latin typeface="Arial Narrow"/>
              <a:ea typeface="Arial Narrow"/>
              <a:cs typeface="Arial Narrow"/>
              <a:sym typeface="Arial Narrow"/>
            </a:endParaRPr>
          </a:p>
          <a:p>
            <a:pPr algn="r" defTabSz="503972">
              <a:spcBef>
                <a:spcPts val="1874"/>
              </a:spcBef>
              <a:defRPr sz="1200">
                <a:latin typeface="Arial"/>
                <a:ea typeface="Arial"/>
                <a:cs typeface="Arial"/>
                <a:sym typeface="Arial"/>
              </a:defRPr>
            </a:pPr>
            <a:r>
              <a:rPr sz="1323" kern="0">
                <a:solidFill>
                  <a:srgbClr val="000000"/>
                </a:solidFill>
                <a:ea typeface="Arial"/>
                <a:cs typeface="Arial"/>
                <a:sym typeface="Arial"/>
              </a:rPr>
              <a:t>0,00</a:t>
            </a:r>
          </a:p>
        </p:txBody>
      </p:sp>
      <p:sp>
        <p:nvSpPr>
          <p:cNvPr id="977" name="0      180    360    540    720    900    1080  1260"/>
          <p:cNvSpPr txBox="1"/>
          <p:nvPr/>
        </p:nvSpPr>
        <p:spPr>
          <a:xfrm>
            <a:off x="3414952" y="5773187"/>
            <a:ext cx="3793670" cy="2816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7" rIns="50397">
            <a:spAutoFit/>
          </a:bodyPr>
          <a:lstStyle>
            <a:lvl1pPr defTabSz="447675">
              <a:spcBef>
                <a:spcPts val="3700"/>
              </a:spcBef>
              <a:defRPr sz="1200">
                <a:latin typeface="Arial"/>
                <a:ea typeface="Arial"/>
                <a:cs typeface="Arial"/>
                <a:sym typeface="Arial"/>
              </a:defRPr>
            </a:lvl1pPr>
          </a:lstStyle>
          <a:p>
            <a:pPr hangingPunct="0"/>
            <a:r>
              <a:rPr sz="1323" kern="0">
                <a:solidFill>
                  <a:srgbClr val="000000"/>
                </a:solidFill>
              </a:rPr>
              <a:t>0      180    360    540    720    900    1080  1260</a:t>
            </a:r>
          </a:p>
        </p:txBody>
      </p:sp>
      <p:sp>
        <p:nvSpPr>
          <p:cNvPr id="978" name="Giorni dopo la randomizzazione"/>
          <p:cNvSpPr txBox="1"/>
          <p:nvPr/>
        </p:nvSpPr>
        <p:spPr>
          <a:xfrm>
            <a:off x="3454458" y="5974727"/>
            <a:ext cx="3460175" cy="2816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7" rIns="50397">
            <a:spAutoFit/>
          </a:bodyPr>
          <a:lstStyle>
            <a:lvl1pPr algn="ctr" defTabSz="457200">
              <a:spcBef>
                <a:spcPts val="200"/>
              </a:spcBef>
              <a:defRPr sz="1200" b="1">
                <a:latin typeface="Arial"/>
                <a:ea typeface="Arial"/>
                <a:cs typeface="Arial"/>
                <a:sym typeface="Arial"/>
              </a:defRPr>
            </a:lvl1pPr>
          </a:lstStyle>
          <a:p>
            <a:pPr hangingPunct="0"/>
            <a:r>
              <a:rPr sz="1323" kern="0">
                <a:solidFill>
                  <a:srgbClr val="000000"/>
                </a:solidFill>
              </a:rPr>
              <a:t>Giorni dopo la randomizzazione</a:t>
            </a:r>
          </a:p>
        </p:txBody>
      </p:sp>
      <p:sp>
        <p:nvSpPr>
          <p:cNvPr id="979" name="N° pazienti a rischio…"/>
          <p:cNvSpPr txBox="1"/>
          <p:nvPr/>
        </p:nvSpPr>
        <p:spPr>
          <a:xfrm>
            <a:off x="2476242" y="6207190"/>
            <a:ext cx="6222697" cy="6168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7" rIns="50397">
            <a:spAutoFit/>
          </a:bodyPr>
          <a:lstStyle/>
          <a:p>
            <a:pPr defTabSz="503972">
              <a:spcBef>
                <a:spcPts val="220"/>
              </a:spcBef>
              <a:defRPr sz="1000">
                <a:solidFill>
                  <a:srgbClr val="FFFFFF"/>
                </a:solidFill>
                <a:latin typeface="Arial"/>
                <a:ea typeface="Arial"/>
                <a:cs typeface="Arial"/>
                <a:sym typeface="Arial"/>
              </a:defRPr>
            </a:pPr>
            <a:r>
              <a:rPr sz="1102" kern="0">
                <a:solidFill>
                  <a:srgbClr val="FFFFFF"/>
                </a:solidFill>
                <a:ea typeface="Arial"/>
                <a:cs typeface="Arial"/>
                <a:sym typeface="Arial"/>
              </a:rPr>
              <a:t>N° pazienti a rischio</a:t>
            </a:r>
            <a:endParaRPr sz="1433" kern="0">
              <a:solidFill>
                <a:srgbClr val="376092"/>
              </a:solidFill>
              <a:latin typeface="Arial Narrow"/>
              <a:ea typeface="Arial Narrow"/>
              <a:cs typeface="Arial Narrow"/>
              <a:sym typeface="Arial Narrow"/>
            </a:endParaRPr>
          </a:p>
          <a:p>
            <a:pPr defTabSz="503972">
              <a:spcBef>
                <a:spcPts val="220"/>
              </a:spcBef>
              <a:defRPr sz="1000" b="1">
                <a:solidFill>
                  <a:srgbClr val="FFFFFF"/>
                </a:solidFill>
                <a:latin typeface="Arial"/>
                <a:ea typeface="Arial"/>
                <a:cs typeface="Arial"/>
                <a:sym typeface="Arial"/>
              </a:defRPr>
            </a:pPr>
            <a:r>
              <a:rPr sz="1102" b="1" kern="0">
                <a:solidFill>
                  <a:srgbClr val="FFFFFF"/>
                </a:solidFill>
                <a:ea typeface="Arial"/>
                <a:cs typeface="Arial"/>
                <a:sym typeface="Arial"/>
              </a:rPr>
              <a:t>LCZ696</a:t>
            </a:r>
            <a:r>
              <a:rPr sz="1102" kern="0">
                <a:solidFill>
                  <a:srgbClr val="000000"/>
                </a:solidFill>
                <a:ea typeface="Arial"/>
                <a:cs typeface="Arial"/>
                <a:sym typeface="Arial"/>
              </a:rPr>
              <a:t>      4,212	      3,860	     2,410	       994</a:t>
            </a:r>
            <a:endParaRPr sz="1433" b="1" kern="0">
              <a:solidFill>
                <a:srgbClr val="376092"/>
              </a:solidFill>
              <a:latin typeface="Arial Narrow"/>
              <a:ea typeface="Arial Narrow"/>
              <a:cs typeface="Arial Narrow"/>
              <a:sym typeface="Arial Narrow"/>
            </a:endParaRPr>
          </a:p>
          <a:p>
            <a:pPr defTabSz="503972">
              <a:spcBef>
                <a:spcPts val="220"/>
              </a:spcBef>
              <a:defRPr sz="1000" b="1">
                <a:solidFill>
                  <a:srgbClr val="FFFFFF"/>
                </a:solidFill>
                <a:latin typeface="Arial"/>
                <a:ea typeface="Arial"/>
                <a:cs typeface="Arial"/>
                <a:sym typeface="Arial"/>
              </a:defRPr>
            </a:pPr>
            <a:r>
              <a:rPr sz="1102" b="1" kern="0">
                <a:solidFill>
                  <a:srgbClr val="FFFFFF"/>
                </a:solidFill>
                <a:ea typeface="Arial"/>
                <a:cs typeface="Arial"/>
                <a:sym typeface="Arial"/>
              </a:rPr>
              <a:t>Enalapril</a:t>
            </a:r>
            <a:r>
              <a:rPr sz="1102" kern="0">
                <a:solidFill>
                  <a:srgbClr val="000000"/>
                </a:solidFill>
                <a:ea typeface="Arial"/>
                <a:cs typeface="Arial"/>
                <a:sym typeface="Arial"/>
              </a:rPr>
              <a:t>    4,187	      3,891	     2,478	    1,005</a:t>
            </a:r>
          </a:p>
        </p:txBody>
      </p:sp>
      <p:sp>
        <p:nvSpPr>
          <p:cNvPr id="980" name="HR=0,80 (0,68-0,94)…"/>
          <p:cNvSpPr txBox="1"/>
          <p:nvPr/>
        </p:nvSpPr>
        <p:spPr>
          <a:xfrm>
            <a:off x="5240933" y="4830092"/>
            <a:ext cx="2120790" cy="4710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7" rIns="50397">
            <a:spAutoFit/>
          </a:bodyPr>
          <a:lstStyle/>
          <a:p>
            <a:pPr defTabSz="503972">
              <a:defRPr sz="1200">
                <a:latin typeface="Arial"/>
                <a:ea typeface="Arial"/>
                <a:cs typeface="Arial"/>
                <a:sym typeface="Arial"/>
              </a:defRPr>
            </a:pPr>
            <a:r>
              <a:rPr sz="1323" kern="0">
                <a:solidFill>
                  <a:srgbClr val="000000"/>
                </a:solidFill>
                <a:ea typeface="Arial"/>
                <a:cs typeface="Arial"/>
                <a:sym typeface="Arial"/>
              </a:rPr>
              <a:t>HR=0,80 (0,68-0,94)</a:t>
            </a:r>
            <a:endParaRPr sz="1433" kern="0">
              <a:solidFill>
                <a:srgbClr val="376092"/>
              </a:solidFill>
              <a:latin typeface="Arial Narrow"/>
              <a:ea typeface="Arial Narrow"/>
              <a:cs typeface="Arial Narrow"/>
              <a:sym typeface="Arial Narrow"/>
            </a:endParaRPr>
          </a:p>
          <a:p>
            <a:pPr defTabSz="503972">
              <a:defRPr sz="1200">
                <a:latin typeface="Arial"/>
                <a:ea typeface="Arial"/>
                <a:cs typeface="Arial"/>
                <a:sym typeface="Arial"/>
              </a:defRPr>
            </a:pPr>
            <a:r>
              <a:rPr sz="1323" kern="0">
                <a:solidFill>
                  <a:srgbClr val="000000"/>
                </a:solidFill>
                <a:ea typeface="Arial"/>
                <a:cs typeface="Arial"/>
                <a:sym typeface="Arial"/>
              </a:rPr>
              <a:t>p=0,008</a:t>
            </a:r>
          </a:p>
        </p:txBody>
      </p:sp>
      <p:sp>
        <p:nvSpPr>
          <p:cNvPr id="981" name="Il trattamento con Sacubitril/valsartan ha significativamente ridotto il rischio di morte improvvisa rispetto a enalapril, HR: 0,80 (IC al 95%; 0,68–0,94, p=0,008).1…"/>
          <p:cNvSpPr txBox="1"/>
          <p:nvPr/>
        </p:nvSpPr>
        <p:spPr>
          <a:xfrm>
            <a:off x="652385" y="1353912"/>
            <a:ext cx="8894935" cy="11497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7" rIns="50397">
            <a:spAutoFit/>
          </a:bodyPr>
          <a:lstStyle/>
          <a:p>
            <a:pPr defTabSz="755957">
              <a:lnSpc>
                <a:spcPct val="120000"/>
              </a:lnSpc>
              <a:spcBef>
                <a:spcPts val="772"/>
              </a:spcBef>
              <a:defRPr sz="1200">
                <a:latin typeface="Arial"/>
                <a:ea typeface="Arial"/>
                <a:cs typeface="Arial"/>
                <a:sym typeface="Arial"/>
              </a:defRPr>
            </a:pPr>
            <a:r>
              <a:rPr sz="1323" kern="0" dirty="0">
                <a:solidFill>
                  <a:srgbClr val="000000"/>
                </a:solidFill>
                <a:ea typeface="Arial"/>
                <a:cs typeface="Arial"/>
                <a:sym typeface="Arial"/>
              </a:rPr>
              <a:t>Il </a:t>
            </a:r>
            <a:r>
              <a:rPr sz="1323" kern="0" dirty="0" err="1">
                <a:solidFill>
                  <a:srgbClr val="000000"/>
                </a:solidFill>
                <a:ea typeface="Arial"/>
                <a:cs typeface="Arial"/>
                <a:sym typeface="Arial"/>
              </a:rPr>
              <a:t>trattamento</a:t>
            </a:r>
            <a:r>
              <a:rPr sz="1323" kern="0" dirty="0">
                <a:solidFill>
                  <a:srgbClr val="000000"/>
                </a:solidFill>
                <a:ea typeface="Arial"/>
                <a:cs typeface="Arial"/>
                <a:sym typeface="Arial"/>
              </a:rPr>
              <a:t> con </a:t>
            </a:r>
            <a:r>
              <a:rPr sz="1323" kern="0" dirty="0" err="1">
                <a:solidFill>
                  <a:srgbClr val="000000"/>
                </a:solidFill>
                <a:ea typeface="Arial"/>
                <a:cs typeface="Arial"/>
                <a:sym typeface="Arial"/>
              </a:rPr>
              <a:t>Sacubitril</a:t>
            </a:r>
            <a:r>
              <a:rPr sz="1323" kern="0" dirty="0">
                <a:solidFill>
                  <a:srgbClr val="000000"/>
                </a:solidFill>
                <a:ea typeface="Arial"/>
                <a:cs typeface="Arial"/>
                <a:sym typeface="Arial"/>
              </a:rPr>
              <a:t>/valsartan ha </a:t>
            </a:r>
            <a:r>
              <a:rPr sz="1323" kern="0" dirty="0" err="1">
                <a:solidFill>
                  <a:srgbClr val="000000"/>
                </a:solidFill>
                <a:ea typeface="Arial"/>
                <a:cs typeface="Arial"/>
                <a:sym typeface="Arial"/>
              </a:rPr>
              <a:t>significativamente</a:t>
            </a:r>
            <a:r>
              <a:rPr sz="1323" kern="0" dirty="0">
                <a:solidFill>
                  <a:srgbClr val="000000"/>
                </a:solidFill>
                <a:ea typeface="Arial"/>
                <a:cs typeface="Arial"/>
                <a:sym typeface="Arial"/>
              </a:rPr>
              <a:t> </a:t>
            </a:r>
            <a:r>
              <a:rPr sz="1323" kern="0" dirty="0" err="1">
                <a:solidFill>
                  <a:srgbClr val="000000"/>
                </a:solidFill>
                <a:ea typeface="Arial"/>
                <a:cs typeface="Arial"/>
                <a:sym typeface="Arial"/>
              </a:rPr>
              <a:t>ridotto</a:t>
            </a:r>
            <a:r>
              <a:rPr sz="1323" kern="0" dirty="0">
                <a:solidFill>
                  <a:srgbClr val="000000"/>
                </a:solidFill>
                <a:ea typeface="Arial"/>
                <a:cs typeface="Arial"/>
                <a:sym typeface="Arial"/>
              </a:rPr>
              <a:t> </a:t>
            </a:r>
            <a:r>
              <a:rPr sz="1323" kern="0" dirty="0" err="1">
                <a:solidFill>
                  <a:srgbClr val="000000"/>
                </a:solidFill>
                <a:ea typeface="Arial"/>
                <a:cs typeface="Arial"/>
                <a:sym typeface="Arial"/>
              </a:rPr>
              <a:t>il</a:t>
            </a:r>
            <a:r>
              <a:rPr sz="1323" kern="0" dirty="0">
                <a:solidFill>
                  <a:srgbClr val="000000"/>
                </a:solidFill>
                <a:ea typeface="Arial"/>
                <a:cs typeface="Arial"/>
                <a:sym typeface="Arial"/>
              </a:rPr>
              <a:t> </a:t>
            </a:r>
            <a:r>
              <a:rPr sz="1323" kern="0" dirty="0" err="1">
                <a:solidFill>
                  <a:srgbClr val="000000"/>
                </a:solidFill>
                <a:ea typeface="Arial"/>
                <a:cs typeface="Arial"/>
                <a:sym typeface="Arial"/>
              </a:rPr>
              <a:t>rischio</a:t>
            </a:r>
            <a:r>
              <a:rPr sz="1323" kern="0" dirty="0">
                <a:solidFill>
                  <a:srgbClr val="000000"/>
                </a:solidFill>
                <a:ea typeface="Arial"/>
                <a:cs typeface="Arial"/>
                <a:sym typeface="Arial"/>
              </a:rPr>
              <a:t> di </a:t>
            </a:r>
            <a:r>
              <a:rPr sz="1323" kern="0" dirty="0" err="1">
                <a:solidFill>
                  <a:srgbClr val="000000"/>
                </a:solidFill>
                <a:ea typeface="Arial"/>
                <a:cs typeface="Arial"/>
                <a:sym typeface="Arial"/>
              </a:rPr>
              <a:t>morte</a:t>
            </a:r>
            <a:r>
              <a:rPr sz="1323" kern="0" dirty="0">
                <a:solidFill>
                  <a:srgbClr val="000000"/>
                </a:solidFill>
                <a:ea typeface="Arial"/>
                <a:cs typeface="Arial"/>
                <a:sym typeface="Arial"/>
              </a:rPr>
              <a:t> </a:t>
            </a:r>
            <a:r>
              <a:rPr sz="1323" kern="0" dirty="0" err="1">
                <a:solidFill>
                  <a:srgbClr val="000000"/>
                </a:solidFill>
                <a:ea typeface="Arial"/>
                <a:cs typeface="Arial"/>
                <a:sym typeface="Arial"/>
              </a:rPr>
              <a:t>improvvisa</a:t>
            </a:r>
            <a:r>
              <a:rPr sz="1323" kern="0" dirty="0">
                <a:solidFill>
                  <a:srgbClr val="000000"/>
                </a:solidFill>
                <a:ea typeface="Arial"/>
                <a:cs typeface="Arial"/>
                <a:sym typeface="Arial"/>
              </a:rPr>
              <a:t> </a:t>
            </a:r>
            <a:r>
              <a:rPr sz="1323" kern="0" dirty="0" err="1">
                <a:solidFill>
                  <a:srgbClr val="000000"/>
                </a:solidFill>
                <a:ea typeface="Arial"/>
                <a:cs typeface="Arial"/>
                <a:sym typeface="Arial"/>
              </a:rPr>
              <a:t>rispetto</a:t>
            </a:r>
            <a:r>
              <a:rPr sz="1323" kern="0" dirty="0">
                <a:solidFill>
                  <a:srgbClr val="000000"/>
                </a:solidFill>
                <a:ea typeface="Arial"/>
                <a:cs typeface="Arial"/>
                <a:sym typeface="Arial"/>
              </a:rPr>
              <a:t> a </a:t>
            </a:r>
            <a:r>
              <a:rPr sz="1323" kern="0" dirty="0" err="1">
                <a:solidFill>
                  <a:srgbClr val="000000"/>
                </a:solidFill>
                <a:ea typeface="Arial"/>
                <a:cs typeface="Arial"/>
                <a:sym typeface="Arial"/>
              </a:rPr>
              <a:t>enalapril</a:t>
            </a:r>
            <a:r>
              <a:rPr sz="1323" kern="0" dirty="0">
                <a:solidFill>
                  <a:srgbClr val="000000"/>
                </a:solidFill>
                <a:ea typeface="Arial"/>
                <a:cs typeface="Arial"/>
                <a:sym typeface="Arial"/>
              </a:rPr>
              <a:t>, HR: 0,80 (IC al 95%; 0,68–0,94, p=0,008).</a:t>
            </a:r>
            <a:r>
              <a:rPr sz="1323" kern="0" baseline="30000" dirty="0">
                <a:solidFill>
                  <a:srgbClr val="000000"/>
                </a:solidFill>
                <a:ea typeface="Arial"/>
                <a:cs typeface="Arial"/>
                <a:sym typeface="Arial"/>
              </a:rPr>
              <a:t>1</a:t>
            </a:r>
            <a:r>
              <a:rPr sz="1323" kern="0" dirty="0">
                <a:solidFill>
                  <a:srgbClr val="000000"/>
                </a:solidFill>
                <a:ea typeface="Arial"/>
                <a:cs typeface="Arial"/>
                <a:sym typeface="Arial"/>
              </a:rPr>
              <a:t> </a:t>
            </a:r>
            <a:endParaRPr sz="2315" kern="0" dirty="0">
              <a:solidFill>
                <a:srgbClr val="000000"/>
              </a:solidFill>
              <a:ea typeface="Arial"/>
              <a:cs typeface="Arial"/>
              <a:sym typeface="Arial"/>
            </a:endParaRPr>
          </a:p>
          <a:p>
            <a:pPr algn="ctr" defTabSz="755957">
              <a:lnSpc>
                <a:spcPct val="120000"/>
              </a:lnSpc>
              <a:spcBef>
                <a:spcPts val="772"/>
              </a:spcBef>
              <a:defRPr sz="1200" b="1">
                <a:latin typeface="Arial"/>
                <a:ea typeface="Arial"/>
                <a:cs typeface="Arial"/>
                <a:sym typeface="Arial"/>
              </a:defRPr>
            </a:pPr>
            <a:r>
              <a:rPr sz="1323" b="1" kern="0" dirty="0" err="1">
                <a:solidFill>
                  <a:srgbClr val="000000"/>
                </a:solidFill>
                <a:ea typeface="Arial"/>
                <a:cs typeface="Arial"/>
                <a:sym typeface="Arial"/>
              </a:rPr>
              <a:t>Curva</a:t>
            </a:r>
            <a:r>
              <a:rPr sz="1323" b="1" kern="0" dirty="0">
                <a:solidFill>
                  <a:srgbClr val="000000"/>
                </a:solidFill>
                <a:ea typeface="Arial"/>
                <a:cs typeface="Arial"/>
                <a:sym typeface="Arial"/>
              </a:rPr>
              <a:t> di </a:t>
            </a:r>
            <a:r>
              <a:rPr sz="1323" b="1" kern="0" dirty="0" err="1">
                <a:solidFill>
                  <a:srgbClr val="000000"/>
                </a:solidFill>
                <a:ea typeface="Arial"/>
                <a:cs typeface="Arial"/>
                <a:sym typeface="Arial"/>
              </a:rPr>
              <a:t>sopravvivenza</a:t>
            </a:r>
            <a:r>
              <a:rPr sz="1323" b="1" kern="0" dirty="0">
                <a:solidFill>
                  <a:srgbClr val="000000"/>
                </a:solidFill>
                <a:ea typeface="Arial"/>
                <a:cs typeface="Arial"/>
                <a:sym typeface="Arial"/>
              </a:rPr>
              <a:t> di Kaplan–Meier per </a:t>
            </a:r>
            <a:r>
              <a:rPr sz="1323" b="1" kern="0" dirty="0" err="1">
                <a:solidFill>
                  <a:srgbClr val="000000"/>
                </a:solidFill>
                <a:ea typeface="Arial"/>
                <a:cs typeface="Arial"/>
                <a:sym typeface="Arial"/>
              </a:rPr>
              <a:t>il</a:t>
            </a:r>
            <a:br>
              <a:rPr sz="1323" b="1" kern="0" dirty="0">
                <a:solidFill>
                  <a:srgbClr val="000000"/>
                </a:solidFill>
                <a:ea typeface="Arial"/>
                <a:cs typeface="Arial"/>
                <a:sym typeface="Arial"/>
              </a:rPr>
            </a:br>
            <a:r>
              <a:rPr sz="1323" b="1" kern="0" dirty="0">
                <a:solidFill>
                  <a:srgbClr val="000000"/>
                </a:solidFill>
                <a:ea typeface="Arial"/>
                <a:cs typeface="Arial"/>
                <a:sym typeface="Arial"/>
              </a:rPr>
              <a:t>tempo </a:t>
            </a:r>
            <a:r>
              <a:rPr sz="1323" b="1" kern="0" dirty="0" err="1">
                <a:solidFill>
                  <a:srgbClr val="000000"/>
                </a:solidFill>
                <a:ea typeface="Arial"/>
                <a:cs typeface="Arial"/>
                <a:sym typeface="Arial"/>
              </a:rPr>
              <a:t>alla</a:t>
            </a:r>
            <a:r>
              <a:rPr sz="1323" b="1" kern="0" dirty="0">
                <a:solidFill>
                  <a:srgbClr val="000000"/>
                </a:solidFill>
                <a:ea typeface="Arial"/>
                <a:cs typeface="Arial"/>
                <a:sym typeface="Arial"/>
              </a:rPr>
              <a:t> </a:t>
            </a:r>
            <a:r>
              <a:rPr sz="1323" b="1" kern="0" dirty="0" err="1">
                <a:solidFill>
                  <a:srgbClr val="000000"/>
                </a:solidFill>
                <a:ea typeface="Arial"/>
                <a:cs typeface="Arial"/>
                <a:sym typeface="Arial"/>
              </a:rPr>
              <a:t>morte</a:t>
            </a:r>
            <a:r>
              <a:rPr sz="1323" b="1" kern="0" dirty="0">
                <a:solidFill>
                  <a:srgbClr val="000000"/>
                </a:solidFill>
                <a:ea typeface="Arial"/>
                <a:cs typeface="Arial"/>
                <a:sym typeface="Arial"/>
              </a:rPr>
              <a:t> </a:t>
            </a:r>
            <a:r>
              <a:rPr sz="1323" b="1" kern="0" dirty="0" err="1">
                <a:solidFill>
                  <a:srgbClr val="000000"/>
                </a:solidFill>
                <a:ea typeface="Arial"/>
                <a:cs typeface="Arial"/>
                <a:sym typeface="Arial"/>
              </a:rPr>
              <a:t>improvvisa</a:t>
            </a:r>
            <a:r>
              <a:rPr sz="1323" b="1" kern="0" dirty="0">
                <a:solidFill>
                  <a:srgbClr val="000000"/>
                </a:solidFill>
                <a:ea typeface="Arial"/>
                <a:cs typeface="Arial"/>
                <a:sym typeface="Arial"/>
              </a:rPr>
              <a:t> per trattamento</a:t>
            </a:r>
            <a:r>
              <a:rPr sz="1323" b="1" kern="0" baseline="30000" dirty="0">
                <a:solidFill>
                  <a:srgbClr val="000000"/>
                </a:solidFill>
                <a:ea typeface="Arial"/>
                <a:cs typeface="Arial"/>
                <a:sym typeface="Arial"/>
              </a:rPr>
              <a:t>1</a:t>
            </a:r>
            <a:r>
              <a:rPr sz="1323" b="1" kern="0" dirty="0">
                <a:solidFill>
                  <a:srgbClr val="000000"/>
                </a:solidFill>
                <a:ea typeface="Arial"/>
                <a:cs typeface="Arial"/>
                <a:sym typeface="Arial"/>
              </a:rPr>
              <a:t>  </a:t>
            </a:r>
          </a:p>
        </p:txBody>
      </p:sp>
      <p:sp>
        <p:nvSpPr>
          <p:cNvPr id="982" name="Sacubitril/valsartan"/>
          <p:cNvSpPr txBox="1"/>
          <p:nvPr/>
        </p:nvSpPr>
        <p:spPr>
          <a:xfrm>
            <a:off x="3793626" y="3384658"/>
            <a:ext cx="2061723" cy="265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7" rIns="50397">
            <a:spAutoFit/>
          </a:bodyPr>
          <a:lstStyle>
            <a:lvl1pPr defTabSz="457200">
              <a:spcBef>
                <a:spcPts val="100"/>
              </a:spcBef>
              <a:defRPr sz="1100">
                <a:latin typeface="Arial"/>
                <a:ea typeface="Arial"/>
                <a:cs typeface="Arial"/>
                <a:sym typeface="Arial"/>
              </a:defRPr>
            </a:lvl1pPr>
          </a:lstStyle>
          <a:p>
            <a:pPr hangingPunct="0"/>
            <a:r>
              <a:rPr sz="1213" kern="0">
                <a:solidFill>
                  <a:srgbClr val="000000"/>
                </a:solidFill>
              </a:rPr>
              <a:t>Sacubitril/valsartan</a:t>
            </a:r>
          </a:p>
        </p:txBody>
      </p:sp>
      <p:sp>
        <p:nvSpPr>
          <p:cNvPr id="983" name="N° pazienti a rischio…"/>
          <p:cNvSpPr txBox="1"/>
          <p:nvPr/>
        </p:nvSpPr>
        <p:spPr>
          <a:xfrm>
            <a:off x="1793519" y="6207584"/>
            <a:ext cx="2061723" cy="5911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7" rIns="50397">
            <a:spAutoFit/>
          </a:bodyPr>
          <a:lstStyle/>
          <a:p>
            <a:pPr defTabSz="503972">
              <a:spcBef>
                <a:spcPts val="110"/>
              </a:spcBef>
              <a:defRPr sz="1000">
                <a:latin typeface="Arial"/>
                <a:ea typeface="Arial"/>
                <a:cs typeface="Arial"/>
                <a:sym typeface="Arial"/>
              </a:defRPr>
            </a:pPr>
            <a:r>
              <a:rPr sz="1102" kern="0">
                <a:solidFill>
                  <a:srgbClr val="000000"/>
                </a:solidFill>
                <a:ea typeface="Arial"/>
                <a:cs typeface="Arial"/>
                <a:sym typeface="Arial"/>
              </a:rPr>
              <a:t>N° pazienti a rischio</a:t>
            </a:r>
            <a:endParaRPr sz="1433" kern="0">
              <a:solidFill>
                <a:srgbClr val="376092"/>
              </a:solidFill>
              <a:latin typeface="Arial Narrow"/>
              <a:ea typeface="Arial Narrow"/>
              <a:cs typeface="Arial Narrow"/>
              <a:sym typeface="Arial Narrow"/>
            </a:endParaRPr>
          </a:p>
          <a:p>
            <a:pPr defTabSz="503972">
              <a:spcBef>
                <a:spcPts val="110"/>
              </a:spcBef>
              <a:defRPr sz="1000">
                <a:latin typeface="Arial"/>
                <a:ea typeface="Arial"/>
                <a:cs typeface="Arial"/>
                <a:sym typeface="Arial"/>
              </a:defRPr>
            </a:pPr>
            <a:r>
              <a:rPr sz="1102" kern="0">
                <a:solidFill>
                  <a:srgbClr val="000000"/>
                </a:solidFill>
                <a:ea typeface="Arial"/>
                <a:cs typeface="Arial"/>
                <a:sym typeface="Arial"/>
              </a:rPr>
              <a:t>Sacubitril/valsartan </a:t>
            </a:r>
            <a:endParaRPr sz="1433" kern="0">
              <a:solidFill>
                <a:srgbClr val="376092"/>
              </a:solidFill>
              <a:latin typeface="Arial Narrow"/>
              <a:ea typeface="Arial Narrow"/>
              <a:cs typeface="Arial Narrow"/>
              <a:sym typeface="Arial Narrow"/>
            </a:endParaRPr>
          </a:p>
          <a:p>
            <a:pPr defTabSz="503972">
              <a:spcBef>
                <a:spcPts val="110"/>
              </a:spcBef>
              <a:defRPr sz="1000">
                <a:latin typeface="Arial"/>
                <a:ea typeface="Arial"/>
                <a:cs typeface="Arial"/>
                <a:sym typeface="Arial"/>
              </a:defRPr>
            </a:pPr>
            <a:r>
              <a:rPr sz="1102" kern="0">
                <a:solidFill>
                  <a:srgbClr val="000000"/>
                </a:solidFill>
                <a:ea typeface="Arial"/>
                <a:cs typeface="Arial"/>
                <a:sym typeface="Arial"/>
              </a:rPr>
              <a:t>Enalapril</a:t>
            </a:r>
          </a:p>
        </p:txBody>
      </p:sp>
      <p:sp>
        <p:nvSpPr>
          <p:cNvPr id="984" name="Enalapril"/>
          <p:cNvSpPr txBox="1"/>
          <p:nvPr/>
        </p:nvSpPr>
        <p:spPr>
          <a:xfrm>
            <a:off x="3881472" y="3647962"/>
            <a:ext cx="2061723" cy="265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7" rIns="50397">
            <a:spAutoFit/>
          </a:bodyPr>
          <a:lstStyle>
            <a:lvl1pPr defTabSz="457200">
              <a:spcBef>
                <a:spcPts val="100"/>
              </a:spcBef>
              <a:defRPr sz="1100">
                <a:latin typeface="Arial"/>
                <a:ea typeface="Arial"/>
                <a:cs typeface="Arial"/>
                <a:sym typeface="Arial"/>
              </a:defRPr>
            </a:lvl1pPr>
          </a:lstStyle>
          <a:p>
            <a:pPr hangingPunct="0"/>
            <a:r>
              <a:rPr sz="1213" kern="0">
                <a:solidFill>
                  <a:srgbClr val="000000"/>
                </a:solidFill>
              </a:rPr>
              <a:t>Enalapril</a:t>
            </a:r>
          </a:p>
        </p:txBody>
      </p:sp>
      <p:sp>
        <p:nvSpPr>
          <p:cNvPr id="15" name="Text Box 4"/>
          <p:cNvSpPr txBox="1">
            <a:spLocks noChangeArrowheads="1"/>
          </p:cNvSpPr>
          <p:nvPr/>
        </p:nvSpPr>
        <p:spPr bwMode="auto">
          <a:xfrm>
            <a:off x="5587590" y="6875481"/>
            <a:ext cx="4319134" cy="255587"/>
          </a:xfrm>
          <a:prstGeom prst="rect">
            <a:avLst/>
          </a:prstGeom>
          <a:noFill/>
          <a:ln w="9525">
            <a:noFill/>
            <a:round/>
            <a:headEnd/>
            <a:tailEnd/>
          </a:ln>
          <a:effectLst/>
        </p:spPr>
        <p:txBody>
          <a:bodyPr lIns="0" tIns="0" rIns="0" bIns="0"/>
          <a:lstStyle/>
          <a:p>
            <a:pPr>
              <a:tabLst>
                <a:tab pos="722593" algn="l"/>
                <a:tab pos="1445178" algn="l"/>
                <a:tab pos="2167778" algn="l"/>
                <a:tab pos="2890366" algn="l"/>
                <a:tab pos="3612958" algn="l"/>
              </a:tabLst>
            </a:pPr>
            <a:r>
              <a:rPr lang="en-GB" sz="1323" kern="0" dirty="0">
                <a:solidFill>
                  <a:srgbClr val="000000"/>
                </a:solidFill>
                <a:ea typeface="msgothic" charset="0"/>
                <a:cs typeface="msgothic" charset="0"/>
                <a:sym typeface="Calibri"/>
              </a:rPr>
              <a:t>1. A. S. Desai et al. </a:t>
            </a:r>
            <a:r>
              <a:rPr lang="en-GB" sz="1323" kern="0" dirty="0" err="1">
                <a:solidFill>
                  <a:srgbClr val="000000"/>
                </a:solidFill>
                <a:ea typeface="msgothic" charset="0"/>
                <a:cs typeface="msgothic" charset="0"/>
                <a:sym typeface="Calibri"/>
              </a:rPr>
              <a:t>Eur</a:t>
            </a:r>
            <a:r>
              <a:rPr lang="en-GB" sz="1323" kern="0" dirty="0">
                <a:solidFill>
                  <a:srgbClr val="000000"/>
                </a:solidFill>
                <a:ea typeface="msgothic" charset="0"/>
                <a:cs typeface="msgothic" charset="0"/>
                <a:sym typeface="Calibri"/>
              </a:rPr>
              <a:t> Heart J 2015;36:1990-1997</a:t>
            </a:r>
          </a:p>
        </p:txBody>
      </p:sp>
    </p:spTree>
    <p:extLst>
      <p:ext uri="{BB962C8B-B14F-4D97-AF65-F5344CB8AC3E}">
        <p14:creationId xmlns:p14="http://schemas.microsoft.com/office/powerpoint/2010/main" val="162630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3"/>
          </p:nvPr>
        </p:nvSpPr>
        <p:spPr>
          <a:xfrm>
            <a:off x="687248" y="6403150"/>
            <a:ext cx="6477000" cy="25082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7F7F7F"/>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r>
              <a:rPr lang="en-US"/>
              <a:t>| Presentation Title | Presenter Name | Date | Subject | Business Use Only</a:t>
            </a:r>
            <a:endParaRPr lang="en-US" dirty="0"/>
          </a:p>
        </p:txBody>
      </p:sp>
      <p:sp>
        <p:nvSpPr>
          <p:cNvPr id="3" name="Segnaposto numero diapositiva 2"/>
          <p:cNvSpPr>
            <a:spLocks noGrp="1"/>
          </p:cNvSpPr>
          <p:nvPr>
            <p:ph type="sldNum" sz="quarter" idx="4"/>
          </p:nvPr>
        </p:nvSpPr>
        <p:spPr>
          <a:xfrm>
            <a:off x="538116" y="6403150"/>
            <a:ext cx="400035" cy="247031"/>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7F7F7F"/>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fld id="{E66AA3EA-0569-43EF-BBA3-83FDB109D582}" type="slidenum">
              <a:rPr lang="en-US" smtClean="0"/>
              <a:pPr/>
              <a:t>3</a:t>
            </a:fld>
            <a:endParaRPr lang="en-US" dirty="0"/>
          </a:p>
        </p:txBody>
      </p:sp>
      <p:pic>
        <p:nvPicPr>
          <p:cNvPr id="2050" name="Picture 2" descr="Risultati immagini per scompenso cardiaco a funzione sistolica conserv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538" y="1174959"/>
            <a:ext cx="7543548" cy="565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473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90765" y="906884"/>
            <a:ext cx="9420410" cy="546933"/>
          </a:xfrm>
          <a:prstGeom prst="rect">
            <a:avLst/>
          </a:prstGeom>
        </p:spPr>
        <p:txBody>
          <a:bodyPr vert="horz" wrap="square" lIns="0" tIns="70861" rIns="0" bIns="70861" numCol="1" anchor="ctr" anchorCtr="0" compatLnSpc="1">
            <a:prstTxWarp prst="textNoShape">
              <a:avLst/>
            </a:prstTxWarp>
          </a:bodyPr>
          <a:lstStyle/>
          <a:p>
            <a:pPr algn="ctr">
              <a:lnSpc>
                <a:spcPct val="100000"/>
              </a:lnSpc>
            </a:pPr>
            <a:r>
              <a:rPr lang="en-US" spc="-220" dirty="0">
                <a:solidFill>
                  <a:schemeClr val="tx1"/>
                </a:solidFill>
                <a:latin typeface="Calibri" panose="020F0502020204030204" pitchFamily="34" charset="0"/>
                <a:ea typeface="+mn-ea"/>
                <a:cs typeface="Calibri" panose="020F0502020204030204" pitchFamily="34" charset="0"/>
              </a:rPr>
              <a:t>Sacubitril/valsartan in management of ventricular arrhythmias</a:t>
            </a:r>
          </a:p>
        </p:txBody>
      </p:sp>
      <p:sp>
        <p:nvSpPr>
          <p:cNvPr id="9" name="Text Placeholder 2"/>
          <p:cNvSpPr txBox="1">
            <a:spLocks/>
          </p:cNvSpPr>
          <p:nvPr/>
        </p:nvSpPr>
        <p:spPr bwMode="gray">
          <a:xfrm>
            <a:off x="580431" y="6700710"/>
            <a:ext cx="3476561" cy="235393"/>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0" fontAlgn="base" hangingPunct="0">
              <a:spcBef>
                <a:spcPct val="0"/>
              </a:spcBef>
              <a:spcAft>
                <a:spcPts val="0"/>
              </a:spcAft>
              <a:buClr>
                <a:schemeClr val="accent1"/>
              </a:buClr>
              <a:buSzPct val="110000"/>
              <a:buFont typeface="Wingdings" pitchFamily="2" charset="2"/>
              <a:buNone/>
              <a:defRPr sz="800" spc="0" baseline="0">
                <a:solidFill>
                  <a:srgbClr val="8B8D90"/>
                </a:solidFill>
                <a:latin typeface="+mn-lt"/>
                <a:ea typeface="+mn-ea"/>
                <a:cs typeface="+mn-cs"/>
              </a:defRPr>
            </a:lvl1pPr>
            <a:lvl2pPr marL="234950" indent="0" algn="l" rtl="0" eaLnBrk="0" fontAlgn="base" hangingPunct="0">
              <a:spcBef>
                <a:spcPct val="0"/>
              </a:spcBef>
              <a:spcAft>
                <a:spcPts val="0"/>
              </a:spcAft>
              <a:buClr>
                <a:srgbClr val="917B69"/>
              </a:buClr>
              <a:buFont typeface="Arial" charset="0"/>
              <a:buNone/>
              <a:defRPr sz="800" spc="0" baseline="0">
                <a:solidFill>
                  <a:srgbClr val="8B8D90"/>
                </a:solidFill>
                <a:latin typeface="+mn-lt"/>
              </a:defRPr>
            </a:lvl2pPr>
            <a:lvl3pPr marL="400050" indent="0" algn="l" rtl="0" eaLnBrk="0" fontAlgn="base" hangingPunct="0">
              <a:spcBef>
                <a:spcPct val="0"/>
              </a:spcBef>
              <a:spcAft>
                <a:spcPts val="0"/>
              </a:spcAft>
              <a:buClr>
                <a:schemeClr val="tx1"/>
              </a:buClr>
              <a:buFont typeface="Arial" charset="0"/>
              <a:buNone/>
              <a:defRPr sz="800" spc="0" baseline="0">
                <a:solidFill>
                  <a:srgbClr val="8B8D90"/>
                </a:solidFill>
                <a:latin typeface="+mn-lt"/>
              </a:defRPr>
            </a:lvl3pPr>
            <a:lvl4pPr marL="579437" indent="0" algn="l" rtl="0" eaLnBrk="0" fontAlgn="base" hangingPunct="0">
              <a:spcBef>
                <a:spcPct val="0"/>
              </a:spcBef>
              <a:spcAft>
                <a:spcPts val="0"/>
              </a:spcAft>
              <a:buClr>
                <a:schemeClr val="tx1"/>
              </a:buClr>
              <a:buFont typeface="Arial" charset="0"/>
              <a:buNone/>
              <a:defRPr sz="800" spc="0" baseline="0">
                <a:solidFill>
                  <a:srgbClr val="8B8D90"/>
                </a:solidFill>
                <a:latin typeface="+mn-lt"/>
              </a:defRPr>
            </a:lvl4pPr>
            <a:lvl5pPr marL="754062" indent="0" algn="l" rtl="0" eaLnBrk="0" fontAlgn="base" hangingPunct="0">
              <a:spcBef>
                <a:spcPct val="0"/>
              </a:spcBef>
              <a:spcAft>
                <a:spcPts val="0"/>
              </a:spcAft>
              <a:buNone/>
              <a:defRPr sz="800" spc="0" baseline="0">
                <a:solidFill>
                  <a:srgbClr val="8B8D90"/>
                </a:solidFill>
                <a:latin typeface="+mn-lt"/>
              </a:defRPr>
            </a:lvl5pPr>
            <a:lvl6pPr marL="1374775" indent="-163513" algn="l" rtl="0" fontAlgn="base">
              <a:spcBef>
                <a:spcPct val="0"/>
              </a:spcBef>
              <a:spcAft>
                <a:spcPct val="20000"/>
              </a:spcAft>
              <a:buChar char="»"/>
              <a:defRPr sz="1400">
                <a:solidFill>
                  <a:schemeClr val="tx1"/>
                </a:solidFill>
                <a:latin typeface="+mn-lt"/>
              </a:defRPr>
            </a:lvl6pPr>
            <a:lvl7pPr marL="1831975" indent="-163513" algn="l" rtl="0" fontAlgn="base">
              <a:spcBef>
                <a:spcPct val="0"/>
              </a:spcBef>
              <a:spcAft>
                <a:spcPct val="20000"/>
              </a:spcAft>
              <a:buChar char="»"/>
              <a:defRPr sz="1400">
                <a:solidFill>
                  <a:schemeClr val="tx1"/>
                </a:solidFill>
                <a:latin typeface="+mn-lt"/>
              </a:defRPr>
            </a:lvl7pPr>
            <a:lvl8pPr marL="2289175" indent="-163513" algn="l" rtl="0" fontAlgn="base">
              <a:spcBef>
                <a:spcPct val="0"/>
              </a:spcBef>
              <a:spcAft>
                <a:spcPct val="20000"/>
              </a:spcAft>
              <a:buChar char="»"/>
              <a:defRPr sz="1400">
                <a:solidFill>
                  <a:schemeClr val="tx1"/>
                </a:solidFill>
                <a:latin typeface="+mn-lt"/>
              </a:defRPr>
            </a:lvl8pPr>
            <a:lvl9pPr marL="2746375" indent="-163513" algn="l" rtl="0" fontAlgn="base">
              <a:spcBef>
                <a:spcPct val="0"/>
              </a:spcBef>
              <a:spcAft>
                <a:spcPct val="20000"/>
              </a:spcAft>
              <a:buChar char="»"/>
              <a:defRPr sz="1400">
                <a:solidFill>
                  <a:schemeClr val="tx1"/>
                </a:solidFill>
                <a:latin typeface="+mn-lt"/>
              </a:defRPr>
            </a:lvl9pPr>
          </a:lstStyle>
          <a:p>
            <a:pPr marL="129169" lvl="1">
              <a:spcBef>
                <a:spcPts val="311"/>
              </a:spcBef>
            </a:pPr>
            <a:r>
              <a:rPr lang="en-US" sz="551" dirty="0">
                <a:solidFill>
                  <a:prstClr val="black"/>
                </a:solidFill>
              </a:rPr>
              <a:t>ACC, American College of Cardiology; AHA, American Heart Association; ACEI, angiotensin-converting-enzyme inhibitor; ARB, angiotensin II receptor blocker, ARNI, angiotensin receptor neprilysin inhibitor; CV, cardiovascular; ESC, European Society of Cardiology; HF, heart failure; HFSA, Heart Failure Society of America; </a:t>
            </a:r>
            <a:r>
              <a:rPr lang="en-US" sz="551" dirty="0" err="1">
                <a:solidFill>
                  <a:prstClr val="black"/>
                </a:solidFill>
              </a:rPr>
              <a:t>HFrEF</a:t>
            </a:r>
            <a:r>
              <a:rPr lang="en-US" sz="551" dirty="0">
                <a:solidFill>
                  <a:prstClr val="black"/>
                </a:solidFill>
              </a:rPr>
              <a:t>, HF with reduced ejection fraction; NYHA, New York Heart Association</a:t>
            </a:r>
          </a:p>
        </p:txBody>
      </p:sp>
      <p:sp>
        <p:nvSpPr>
          <p:cNvPr id="17" name="Text Placeholder 3"/>
          <p:cNvSpPr txBox="1">
            <a:spLocks/>
          </p:cNvSpPr>
          <p:nvPr/>
        </p:nvSpPr>
        <p:spPr bwMode="gray">
          <a:xfrm>
            <a:off x="4381156" y="6700709"/>
            <a:ext cx="3875844" cy="25414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defPPr>
              <a:defRPr lang="en-US"/>
            </a:defPPr>
            <a:lvl1pPr marL="0" indent="0" algn="r" eaLnBrk="0" hangingPunct="0">
              <a:spcAft>
                <a:spcPts val="0"/>
              </a:spcAft>
              <a:buClr>
                <a:schemeClr val="accent1"/>
              </a:buClr>
              <a:buSzPct val="110000"/>
              <a:buFont typeface="Wingdings" pitchFamily="2" charset="2"/>
              <a:buNone/>
              <a:defRPr sz="1200" spc="0" baseline="0">
                <a:solidFill>
                  <a:schemeClr val="tx1">
                    <a:lumMod val="75000"/>
                    <a:lumOff val="25000"/>
                  </a:schemeClr>
                </a:solidFill>
                <a:latin typeface="+mn-lt"/>
              </a:defRPr>
            </a:lvl1pPr>
            <a:lvl2pPr marL="234950" indent="0" eaLnBrk="0" hangingPunct="0">
              <a:spcAft>
                <a:spcPts val="0"/>
              </a:spcAft>
              <a:buClr>
                <a:srgbClr val="917B69"/>
              </a:buClr>
              <a:buFont typeface="Arial" charset="0"/>
              <a:buNone/>
              <a:defRPr sz="800" spc="0" baseline="0">
                <a:solidFill>
                  <a:srgbClr val="8B8D90"/>
                </a:solidFill>
                <a:latin typeface="+mn-lt"/>
              </a:defRPr>
            </a:lvl2pPr>
            <a:lvl3pPr marL="400050" indent="0" eaLnBrk="0" hangingPunct="0">
              <a:spcAft>
                <a:spcPts val="0"/>
              </a:spcAft>
              <a:buClr>
                <a:schemeClr val="tx1"/>
              </a:buClr>
              <a:buFont typeface="Arial" charset="0"/>
              <a:buNone/>
              <a:defRPr sz="800" spc="0" baseline="0">
                <a:solidFill>
                  <a:srgbClr val="8B8D90"/>
                </a:solidFill>
                <a:latin typeface="+mn-lt"/>
              </a:defRPr>
            </a:lvl3pPr>
            <a:lvl4pPr marL="579437" indent="0" eaLnBrk="0" hangingPunct="0">
              <a:spcAft>
                <a:spcPts val="0"/>
              </a:spcAft>
              <a:buClr>
                <a:schemeClr val="tx1"/>
              </a:buClr>
              <a:buFont typeface="Arial" charset="0"/>
              <a:buNone/>
              <a:defRPr sz="800" spc="0" baseline="0">
                <a:solidFill>
                  <a:srgbClr val="8B8D90"/>
                </a:solidFill>
                <a:latin typeface="+mn-lt"/>
              </a:defRPr>
            </a:lvl4pPr>
            <a:lvl5pPr marL="754062" indent="0" eaLnBrk="0" hangingPunct="0">
              <a:spcAft>
                <a:spcPts val="0"/>
              </a:spcAft>
              <a:buNone/>
              <a:defRPr sz="800" spc="0" baseline="0">
                <a:solidFill>
                  <a:srgbClr val="8B8D90"/>
                </a:solidFill>
                <a:latin typeface="+mn-lt"/>
              </a:defRPr>
            </a:lvl5pPr>
            <a:lvl6pPr marL="1374775" indent="-163513" fontAlgn="base">
              <a:spcBef>
                <a:spcPct val="0"/>
              </a:spcBef>
              <a:spcAft>
                <a:spcPct val="20000"/>
              </a:spcAft>
              <a:buChar char="»"/>
              <a:defRPr sz="1400">
                <a:latin typeface="+mn-lt"/>
              </a:defRPr>
            </a:lvl6pPr>
            <a:lvl7pPr marL="1831975" indent="-163513" fontAlgn="base">
              <a:spcBef>
                <a:spcPct val="0"/>
              </a:spcBef>
              <a:spcAft>
                <a:spcPct val="20000"/>
              </a:spcAft>
              <a:buChar char="»"/>
              <a:defRPr sz="1400">
                <a:latin typeface="+mn-lt"/>
              </a:defRPr>
            </a:lvl7pPr>
            <a:lvl8pPr marL="2289175" indent="-163513" fontAlgn="base">
              <a:spcBef>
                <a:spcPct val="0"/>
              </a:spcBef>
              <a:spcAft>
                <a:spcPct val="20000"/>
              </a:spcAft>
              <a:buChar char="»"/>
              <a:defRPr sz="1400">
                <a:latin typeface="+mn-lt"/>
              </a:defRPr>
            </a:lvl8pPr>
            <a:lvl9pPr marL="2746375" indent="-163513" fontAlgn="base">
              <a:spcBef>
                <a:spcPct val="0"/>
              </a:spcBef>
              <a:spcAft>
                <a:spcPct val="20000"/>
              </a:spcAft>
              <a:buChar char="»"/>
              <a:defRPr sz="1400">
                <a:latin typeface="+mn-lt"/>
              </a:defRPr>
            </a:lvl9pPr>
          </a:lstStyle>
          <a:p>
            <a:pPr algn="l" fontAlgn="base">
              <a:spcBef>
                <a:spcPct val="0"/>
              </a:spcBef>
              <a:buClr>
                <a:srgbClr val="FCAF17"/>
              </a:buClr>
            </a:pPr>
            <a:r>
              <a:rPr lang="en-US" sz="772" dirty="0">
                <a:solidFill>
                  <a:prstClr val="black"/>
                </a:solidFill>
              </a:rPr>
              <a:t>Ponikowski et al. Eur Heart J. 21 May 2016. doi:10.1093/</a:t>
            </a:r>
            <a:r>
              <a:rPr lang="en-US" sz="772" dirty="0" err="1">
                <a:solidFill>
                  <a:prstClr val="black"/>
                </a:solidFill>
              </a:rPr>
              <a:t>eurheartj</a:t>
            </a:r>
            <a:r>
              <a:rPr lang="en-US" sz="772" dirty="0">
                <a:solidFill>
                  <a:prstClr val="black"/>
                </a:solidFill>
              </a:rPr>
              <a:t>/ehw128</a:t>
            </a:r>
          </a:p>
        </p:txBody>
      </p:sp>
      <p:graphicFrame>
        <p:nvGraphicFramePr>
          <p:cNvPr id="12" name="Content Placeholder 2"/>
          <p:cNvGraphicFramePr>
            <a:graphicFrameLocks/>
          </p:cNvGraphicFramePr>
          <p:nvPr/>
        </p:nvGraphicFramePr>
        <p:xfrm>
          <a:off x="472353" y="1573694"/>
          <a:ext cx="9101294" cy="3107576"/>
        </p:xfrm>
        <a:graphic>
          <a:graphicData uri="http://schemas.openxmlformats.org/drawingml/2006/table">
            <a:tbl>
              <a:tblPr firstRow="1" bandRow="1">
                <a:tableStyleId>{5C22544A-7EE6-4342-B048-85BDC9FD1C3A}</a:tableStyleId>
              </a:tblPr>
              <a:tblGrid>
                <a:gridCol w="7293106">
                  <a:extLst>
                    <a:ext uri="{9D8B030D-6E8A-4147-A177-3AD203B41FA5}">
                      <a16:colId xmlns:a16="http://schemas.microsoft.com/office/drawing/2014/main" val="20000"/>
                    </a:ext>
                  </a:extLst>
                </a:gridCol>
                <a:gridCol w="928712">
                  <a:extLst>
                    <a:ext uri="{9D8B030D-6E8A-4147-A177-3AD203B41FA5}">
                      <a16:colId xmlns:a16="http://schemas.microsoft.com/office/drawing/2014/main" val="20001"/>
                    </a:ext>
                  </a:extLst>
                </a:gridCol>
                <a:gridCol w="879476">
                  <a:extLst>
                    <a:ext uri="{9D8B030D-6E8A-4147-A177-3AD203B41FA5}">
                      <a16:colId xmlns:a16="http://schemas.microsoft.com/office/drawing/2014/main" val="20002"/>
                    </a:ext>
                  </a:extLst>
                </a:gridCol>
              </a:tblGrid>
              <a:tr h="816378">
                <a:tc gridSpan="3">
                  <a:txBody>
                    <a:bodyPr/>
                    <a:lstStyle/>
                    <a:p>
                      <a:pPr algn="ctr"/>
                      <a:r>
                        <a:rPr lang="en-US" sz="1900" b="1" i="0" u="none" strike="noStrike" kern="1200" baseline="0" dirty="0">
                          <a:solidFill>
                            <a:schemeClr val="tx1"/>
                          </a:solidFill>
                          <a:latin typeface="+mn-lt"/>
                          <a:ea typeface="+mn-ea"/>
                          <a:cs typeface="+mn-cs"/>
                        </a:rPr>
                        <a:t>Recommendations for the management of ventricular </a:t>
                      </a:r>
                      <a:r>
                        <a:rPr lang="en-US" sz="1900" b="1" i="0" u="none" strike="noStrike" kern="1200" baseline="0" dirty="0" err="1">
                          <a:solidFill>
                            <a:schemeClr val="tx1"/>
                          </a:solidFill>
                          <a:latin typeface="+mn-lt"/>
                          <a:ea typeface="+mn-ea"/>
                          <a:cs typeface="+mn-cs"/>
                        </a:rPr>
                        <a:t>tachyarrhythmias</a:t>
                      </a:r>
                      <a:r>
                        <a:rPr lang="en-US" sz="1900" b="1" i="0" u="none" strike="noStrike" kern="1200" baseline="0" dirty="0">
                          <a:solidFill>
                            <a:schemeClr val="tx1"/>
                          </a:solidFill>
                          <a:latin typeface="+mn-lt"/>
                          <a:ea typeface="+mn-ea"/>
                          <a:cs typeface="+mn-cs"/>
                        </a:rPr>
                        <a:t> in heart failure</a:t>
                      </a:r>
                    </a:p>
                  </a:txBody>
                  <a:tcPr marL="70933" marR="70933" marT="35493" marB="35493" anchor="ctr">
                    <a:lnL w="76200" cap="flat" cmpd="sng" algn="ctr">
                      <a:solidFill>
                        <a:srgbClr val="D5EEF0"/>
                      </a:solidFill>
                      <a:prstDash val="solid"/>
                      <a:round/>
                      <a:headEnd type="none" w="med" len="med"/>
                      <a:tailEnd type="none" w="med" len="med"/>
                    </a:lnL>
                    <a:lnR w="76200" cap="flat" cmpd="sng" algn="ctr">
                      <a:solidFill>
                        <a:srgbClr val="D5EEF0"/>
                      </a:solidFill>
                      <a:prstDash val="solid"/>
                      <a:round/>
                      <a:headEnd type="none" w="med" len="med"/>
                      <a:tailEnd type="none" w="med" len="med"/>
                    </a:lnR>
                    <a:lnT w="76200" cap="flat" cmpd="sng" algn="ctr">
                      <a:solidFill>
                        <a:srgbClr val="D5EEF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5EEF0"/>
                    </a:solidFill>
                  </a:tcPr>
                </a:tc>
                <a:tc hMerge="1">
                  <a:txBody>
                    <a:bodyPr/>
                    <a:lstStyle/>
                    <a:p>
                      <a:pPr algn="ctr"/>
                      <a:endParaRPr lang="en-US" sz="2400" baseline="30000" dirty="0"/>
                    </a:p>
                  </a:txBody>
                  <a:tcPr anchor="ctr">
                    <a:solidFill>
                      <a:srgbClr val="667580"/>
                    </a:solidFill>
                  </a:tcPr>
                </a:tc>
                <a:tc hMerge="1">
                  <a:txBody>
                    <a:bodyPr/>
                    <a:lstStyle/>
                    <a:p>
                      <a:pPr algn="ctr"/>
                      <a:endParaRPr lang="en-US" sz="2400" baseline="30000" dirty="0"/>
                    </a:p>
                  </a:txBody>
                  <a:tcPr anchor="ctr">
                    <a:solidFill>
                      <a:srgbClr val="667580"/>
                    </a:solidFill>
                  </a:tcPr>
                </a:tc>
                <a:extLst>
                  <a:ext uri="{0D108BD9-81ED-4DB2-BD59-A6C34878D82A}">
                    <a16:rowId xmlns:a16="http://schemas.microsoft.com/office/drawing/2014/main" val="10000"/>
                  </a:ext>
                </a:extLst>
              </a:tr>
              <a:tr h="483581">
                <a:tc>
                  <a:txBody>
                    <a:bodyPr/>
                    <a:lstStyle/>
                    <a:p>
                      <a:pPr algn="ctr"/>
                      <a:r>
                        <a:rPr lang="en-US" sz="1900" b="1" i="0" u="none" strike="noStrike" kern="1200" baseline="0" dirty="0">
                          <a:solidFill>
                            <a:schemeClr val="tx1"/>
                          </a:solidFill>
                          <a:latin typeface="+mn-lt"/>
                          <a:ea typeface="+mn-ea"/>
                          <a:cs typeface="+mn-cs"/>
                        </a:rPr>
                        <a:t>Recommendations</a:t>
                      </a:r>
                    </a:p>
                  </a:txBody>
                  <a:tcPr marL="70933" marR="70933" marT="35493" marB="35493" anchor="ctr">
                    <a:lnL w="76200" cap="flat" cmpd="sng" algn="ctr">
                      <a:solidFill>
                        <a:srgbClr val="D5EEF0"/>
                      </a:solidFill>
                      <a:prstDash val="solid"/>
                      <a:round/>
                      <a:headEnd type="none" w="med" len="med"/>
                      <a:tailEnd type="none" w="med" len="med"/>
                    </a:lnL>
                    <a:lnT w="127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900" b="1" i="0" u="none" strike="noStrike" kern="1200" baseline="0" dirty="0">
                          <a:solidFill>
                            <a:schemeClr val="tx1"/>
                          </a:solidFill>
                          <a:latin typeface="+mn-lt"/>
                          <a:ea typeface="+mn-ea"/>
                          <a:cs typeface="+mn-cs"/>
                        </a:rPr>
                        <a:t>Class</a:t>
                      </a:r>
                      <a:endParaRPr lang="en-US" sz="1900" baseline="30000" dirty="0">
                        <a:solidFill>
                          <a:schemeClr val="tx1"/>
                        </a:solidFill>
                      </a:endParaRPr>
                    </a:p>
                  </a:txBody>
                  <a:tcPr marL="70933" marR="70933" marT="35493" marB="35493" anchor="ctr">
                    <a:lnT w="127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900" b="1" i="0" u="none" strike="noStrike" kern="1200" baseline="0" dirty="0">
                          <a:solidFill>
                            <a:schemeClr val="tx1"/>
                          </a:solidFill>
                          <a:latin typeface="+mn-lt"/>
                          <a:ea typeface="+mn-ea"/>
                          <a:cs typeface="+mn-cs"/>
                        </a:rPr>
                        <a:t>Level</a:t>
                      </a:r>
                      <a:endParaRPr lang="en-US" sz="1900" baseline="30000" dirty="0">
                        <a:solidFill>
                          <a:schemeClr val="tx1"/>
                        </a:solidFill>
                      </a:endParaRPr>
                    </a:p>
                  </a:txBody>
                  <a:tcPr marL="70933" marR="70933" marT="35493" marB="35493" anchor="ctr">
                    <a:lnR w="76200" cap="flat" cmpd="sng" algn="ctr">
                      <a:solidFill>
                        <a:srgbClr val="D5EEF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807617">
                <a:tc>
                  <a:txBody>
                    <a:bodyPr/>
                    <a:lstStyle/>
                    <a:p>
                      <a:pPr>
                        <a:lnSpc>
                          <a:spcPct val="150000"/>
                        </a:lnSpc>
                      </a:pPr>
                      <a:r>
                        <a:rPr lang="en-US" sz="1900" dirty="0"/>
                        <a:t>Treatment with beta-blocker, MRA and </a:t>
                      </a:r>
                      <a:r>
                        <a:rPr lang="en-US" sz="1900" b="1" dirty="0" err="1"/>
                        <a:t>sacubitril</a:t>
                      </a:r>
                      <a:r>
                        <a:rPr lang="en-US" sz="1900" b="1" dirty="0"/>
                        <a:t>/valsartan </a:t>
                      </a:r>
                      <a:r>
                        <a:rPr lang="en-US" sz="1900" dirty="0"/>
                        <a:t>reduces the </a:t>
                      </a:r>
                      <a:r>
                        <a:rPr lang="en-US" sz="1900" b="1" dirty="0"/>
                        <a:t>risk of sudden death </a:t>
                      </a:r>
                      <a:r>
                        <a:rPr lang="en-US" sz="1900" dirty="0"/>
                        <a:t>and is recommended for patients with </a:t>
                      </a:r>
                      <a:r>
                        <a:rPr lang="en-US" sz="1900" dirty="0" err="1"/>
                        <a:t>HFrEF</a:t>
                      </a:r>
                      <a:r>
                        <a:rPr lang="en-US" sz="1900" dirty="0"/>
                        <a:t> and ventricular arrhythmias (as for other patients) (Section 10.2).</a:t>
                      </a:r>
                    </a:p>
                  </a:txBody>
                  <a:tcPr marL="70933" marR="70933" marT="35493" marB="35493">
                    <a:lnL w="76200" cap="flat" cmpd="sng" algn="ctr">
                      <a:solidFill>
                        <a:srgbClr val="D5EEF0"/>
                      </a:solidFill>
                      <a:prstDash val="solid"/>
                      <a:round/>
                      <a:headEnd type="none" w="med" len="med"/>
                      <a:tailEnd type="none" w="med" len="med"/>
                    </a:lnL>
                    <a:lnT w="12700" cap="flat" cmpd="sng" algn="ctr">
                      <a:solidFill>
                        <a:schemeClr val="tx1"/>
                      </a:solidFill>
                      <a:prstDash val="solid"/>
                      <a:round/>
                      <a:headEnd type="none" w="med" len="med"/>
                      <a:tailEnd type="none" w="med" len="med"/>
                    </a:lnT>
                    <a:lnB w="76200" cap="flat" cmpd="sng" algn="ctr">
                      <a:solidFill>
                        <a:srgbClr val="D5EEF0"/>
                      </a:solidFill>
                      <a:prstDash val="solid"/>
                      <a:round/>
                      <a:headEnd type="none" w="med" len="med"/>
                      <a:tailEnd type="none" w="med" len="med"/>
                    </a:lnB>
                    <a:noFill/>
                  </a:tcPr>
                </a:tc>
                <a:tc>
                  <a:txBody>
                    <a:bodyPr/>
                    <a:lstStyle/>
                    <a:p>
                      <a:pPr algn="ctr">
                        <a:lnSpc>
                          <a:spcPct val="150000"/>
                        </a:lnSpc>
                      </a:pPr>
                      <a:r>
                        <a:rPr lang="en-US" sz="1900" b="1" i="0" u="none" strike="noStrike" kern="1200" baseline="0" dirty="0">
                          <a:solidFill>
                            <a:schemeClr val="dk1"/>
                          </a:solidFill>
                          <a:latin typeface="+mn-lt"/>
                          <a:ea typeface="+mn-ea"/>
                          <a:cs typeface="+mn-cs"/>
                        </a:rPr>
                        <a:t>I</a:t>
                      </a:r>
                    </a:p>
                  </a:txBody>
                  <a:tcPr marL="70933" marR="70933" marT="35493" marB="35493" anchor="ctr">
                    <a:lnT w="12700" cap="flat" cmpd="sng" algn="ctr">
                      <a:solidFill>
                        <a:schemeClr val="tx1"/>
                      </a:solidFill>
                      <a:prstDash val="solid"/>
                      <a:round/>
                      <a:headEnd type="none" w="med" len="med"/>
                      <a:tailEnd type="none" w="med" len="med"/>
                    </a:lnT>
                    <a:lnB w="76200" cap="flat" cmpd="sng" algn="ctr">
                      <a:solidFill>
                        <a:srgbClr val="D5EEF0"/>
                      </a:solidFill>
                      <a:prstDash val="solid"/>
                      <a:round/>
                      <a:headEnd type="none" w="med" len="med"/>
                      <a:tailEnd type="none" w="med" len="med"/>
                    </a:lnB>
                    <a:solidFill>
                      <a:srgbClr val="92D050"/>
                    </a:solidFill>
                  </a:tcPr>
                </a:tc>
                <a:tc>
                  <a:txBody>
                    <a:bodyPr/>
                    <a:lstStyle/>
                    <a:p>
                      <a:pPr algn="ctr">
                        <a:lnSpc>
                          <a:spcPct val="150000"/>
                        </a:lnSpc>
                      </a:pPr>
                      <a:r>
                        <a:rPr lang="en-US" sz="1900" b="1" i="0" u="none" strike="noStrike" kern="1200" baseline="0" dirty="0">
                          <a:solidFill>
                            <a:schemeClr val="bg1"/>
                          </a:solidFill>
                          <a:latin typeface="+mn-lt"/>
                          <a:ea typeface="+mn-ea"/>
                          <a:cs typeface="+mn-cs"/>
                        </a:rPr>
                        <a:t>A</a:t>
                      </a:r>
                    </a:p>
                  </a:txBody>
                  <a:tcPr marL="70933" marR="70933" marT="35493" marB="35493" anchor="ctr">
                    <a:lnR w="76200" cap="flat" cmpd="sng" algn="ctr">
                      <a:solidFill>
                        <a:srgbClr val="D5EEF0"/>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rgbClr val="D5EEF0"/>
                      </a:solidFill>
                      <a:prstDash val="solid"/>
                      <a:round/>
                      <a:headEnd type="none" w="med" len="med"/>
                      <a:tailEnd type="none" w="med" len="med"/>
                    </a:lnB>
                    <a:solidFill>
                      <a:srgbClr val="004F9B"/>
                    </a:solidFill>
                  </a:tcPr>
                </a:tc>
                <a:extLst>
                  <a:ext uri="{0D108BD9-81ED-4DB2-BD59-A6C34878D82A}">
                    <a16:rowId xmlns:a16="http://schemas.microsoft.com/office/drawing/2014/main" val="10002"/>
                  </a:ext>
                </a:extLst>
              </a:tr>
            </a:tbl>
          </a:graphicData>
        </a:graphic>
      </p:graphicFrame>
      <p:pic>
        <p:nvPicPr>
          <p:cNvPr id="7" name="Picture 2" descr="C:\Users\ABDULSY2\Desktop\Desktop\WORK\LCZ696\ESC-HF Guidelines\EUUN000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69611" y="781007"/>
            <a:ext cx="1296946" cy="7926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80425" y="4895790"/>
            <a:ext cx="8799622" cy="1782829"/>
          </a:xfrm>
          <a:prstGeom prst="rect">
            <a:avLst/>
          </a:prstGeom>
          <a:noFill/>
        </p:spPr>
        <p:txBody>
          <a:bodyPr wrap="square" lIns="100746" tIns="50372" rIns="100746" bIns="50372" rtlCol="0">
            <a:spAutoFit/>
          </a:bodyPr>
          <a:lstStyle/>
          <a:p>
            <a:pPr marL="263787" lvl="1" indent="-263787" algn="just" defTabSz="1007445">
              <a:spcBef>
                <a:spcPct val="75000"/>
              </a:spcBef>
              <a:buClr>
                <a:srgbClr val="FCAF17"/>
              </a:buClr>
              <a:buSzPct val="110000"/>
              <a:buFont typeface="Arial" panose="020B0604020202020204" pitchFamily="34" charset="0"/>
              <a:buChar char="•"/>
              <a:defRPr/>
            </a:pPr>
            <a:r>
              <a:rPr lang="en-US" sz="1543" b="1" kern="0" dirty="0">
                <a:solidFill>
                  <a:srgbClr val="FF0000"/>
                </a:solidFill>
              </a:rPr>
              <a:t>Sudden cardiac death accounts for about 39-45% of all the cardiovascular deaths</a:t>
            </a:r>
            <a:r>
              <a:rPr lang="en-US" sz="1543" b="1" kern="0" baseline="30000" dirty="0">
                <a:solidFill>
                  <a:srgbClr val="FF0000"/>
                </a:solidFill>
              </a:rPr>
              <a:t>2,3</a:t>
            </a:r>
          </a:p>
          <a:p>
            <a:pPr marL="263787" lvl="1" indent="-263787" algn="just" defTabSz="1007445">
              <a:spcBef>
                <a:spcPct val="75000"/>
              </a:spcBef>
              <a:buClr>
                <a:srgbClr val="FCAF17"/>
              </a:buClr>
              <a:buSzPct val="110000"/>
              <a:buFont typeface="Arial" panose="020B0604020202020204" pitchFamily="34" charset="0"/>
              <a:buChar char="•"/>
              <a:defRPr/>
            </a:pPr>
            <a:r>
              <a:rPr lang="en-US" sz="1543" b="1" kern="0" dirty="0">
                <a:solidFill>
                  <a:srgbClr val="FF0000"/>
                </a:solidFill>
              </a:rPr>
              <a:t>In PARADIGM-HF trial, </a:t>
            </a:r>
            <a:r>
              <a:rPr lang="en-US" sz="1543" b="1" kern="0" dirty="0" err="1">
                <a:solidFill>
                  <a:srgbClr val="FF0000"/>
                </a:solidFill>
              </a:rPr>
              <a:t>sacubitril</a:t>
            </a:r>
            <a:r>
              <a:rPr lang="en-US" sz="1543" b="1" kern="0" dirty="0">
                <a:solidFill>
                  <a:srgbClr val="FF0000"/>
                </a:solidFill>
              </a:rPr>
              <a:t>/valsartan significantly reduced the risk of sudden cardiac death compared with </a:t>
            </a:r>
            <a:r>
              <a:rPr lang="en-US" sz="1543" b="1" kern="0" dirty="0" err="1">
                <a:solidFill>
                  <a:srgbClr val="FF0000"/>
                </a:solidFill>
              </a:rPr>
              <a:t>enalapril</a:t>
            </a:r>
            <a:r>
              <a:rPr lang="en-US" sz="1543" b="1" kern="0" dirty="0">
                <a:solidFill>
                  <a:srgbClr val="FF0000"/>
                </a:solidFill>
              </a:rPr>
              <a:t> (HR: 0.80, 95% CI 0.68–0.94, P=0.008) in patients with HFrEF</a:t>
            </a:r>
            <a:r>
              <a:rPr lang="en-US" sz="1543" b="1" kern="0" baseline="30000" dirty="0">
                <a:solidFill>
                  <a:srgbClr val="FF0000"/>
                </a:solidFill>
              </a:rPr>
              <a:t>2</a:t>
            </a:r>
          </a:p>
          <a:p>
            <a:pPr marL="263787" lvl="1" indent="-263787" algn="just" defTabSz="1007445">
              <a:spcBef>
                <a:spcPct val="75000"/>
              </a:spcBef>
              <a:buClr>
                <a:srgbClr val="FCAF17"/>
              </a:buClr>
              <a:buSzPct val="110000"/>
              <a:buFont typeface="Arial" panose="020B0604020202020204" pitchFamily="34" charset="0"/>
              <a:buChar char="•"/>
              <a:defRPr/>
            </a:pPr>
            <a:r>
              <a:rPr lang="de-CH" sz="1543" b="1" kern="0" dirty="0" err="1">
                <a:solidFill>
                  <a:srgbClr val="FF0000"/>
                </a:solidFill>
              </a:rPr>
              <a:t>Prevalence</a:t>
            </a:r>
            <a:r>
              <a:rPr lang="de-CH" sz="1543" b="1" kern="0" dirty="0">
                <a:solidFill>
                  <a:srgbClr val="FF0000"/>
                </a:solidFill>
              </a:rPr>
              <a:t> </a:t>
            </a:r>
            <a:r>
              <a:rPr lang="de-CH" sz="1543" b="1" kern="0" dirty="0" err="1">
                <a:solidFill>
                  <a:srgbClr val="FF0000"/>
                </a:solidFill>
              </a:rPr>
              <a:t>of</a:t>
            </a:r>
            <a:r>
              <a:rPr lang="de-CH" sz="1543" b="1" kern="0" dirty="0">
                <a:solidFill>
                  <a:srgbClr val="FF0000"/>
                </a:solidFill>
              </a:rPr>
              <a:t> non </a:t>
            </a:r>
            <a:r>
              <a:rPr lang="de-CH" sz="1543" b="1" kern="0" dirty="0" err="1">
                <a:solidFill>
                  <a:srgbClr val="FF0000"/>
                </a:solidFill>
              </a:rPr>
              <a:t>sustained</a:t>
            </a:r>
            <a:r>
              <a:rPr lang="de-CH" sz="1543" b="1" kern="0" dirty="0">
                <a:solidFill>
                  <a:srgbClr val="FF0000"/>
                </a:solidFill>
              </a:rPr>
              <a:t> VT </a:t>
            </a:r>
            <a:r>
              <a:rPr lang="de-CH" sz="1543" b="1" kern="0" dirty="0" err="1">
                <a:solidFill>
                  <a:srgbClr val="FF0000"/>
                </a:solidFill>
              </a:rPr>
              <a:t>is</a:t>
            </a:r>
            <a:r>
              <a:rPr lang="de-CH" sz="1543" b="1" kern="0" dirty="0">
                <a:solidFill>
                  <a:srgbClr val="FF0000"/>
                </a:solidFill>
              </a:rPr>
              <a:t> high in </a:t>
            </a:r>
            <a:r>
              <a:rPr lang="de-CH" sz="1543" b="1" kern="0" dirty="0" err="1">
                <a:solidFill>
                  <a:srgbClr val="FF0000"/>
                </a:solidFill>
              </a:rPr>
              <a:t>HFrEF</a:t>
            </a:r>
            <a:r>
              <a:rPr lang="de-CH" sz="1543" b="1" kern="0" dirty="0">
                <a:solidFill>
                  <a:srgbClr val="FF0000"/>
                </a:solidFill>
              </a:rPr>
              <a:t>, </a:t>
            </a:r>
            <a:r>
              <a:rPr lang="de-CH" sz="1543" b="1" kern="0" dirty="0" err="1">
                <a:solidFill>
                  <a:srgbClr val="FF0000"/>
                </a:solidFill>
              </a:rPr>
              <a:t>and</a:t>
            </a:r>
            <a:r>
              <a:rPr lang="de-CH" sz="1543" b="1" kern="0" dirty="0">
                <a:solidFill>
                  <a:srgbClr val="FF0000"/>
                </a:solidFill>
              </a:rPr>
              <a:t> </a:t>
            </a:r>
            <a:r>
              <a:rPr lang="de-CH" sz="1543" b="1" kern="0" dirty="0" err="1">
                <a:solidFill>
                  <a:srgbClr val="FF0000"/>
                </a:solidFill>
              </a:rPr>
              <a:t>concerns</a:t>
            </a:r>
            <a:r>
              <a:rPr lang="de-CH" sz="1543" b="1" kern="0" dirty="0">
                <a:solidFill>
                  <a:srgbClr val="FF0000"/>
                </a:solidFill>
              </a:rPr>
              <a:t> </a:t>
            </a:r>
            <a:r>
              <a:rPr lang="de-CH" sz="1543" b="1" kern="0" dirty="0" err="1">
                <a:solidFill>
                  <a:srgbClr val="FF0000"/>
                </a:solidFill>
              </a:rPr>
              <a:t>up</a:t>
            </a:r>
            <a:r>
              <a:rPr lang="de-CH" sz="1543" b="1" kern="0" dirty="0">
                <a:solidFill>
                  <a:srgbClr val="FF0000"/>
                </a:solidFill>
              </a:rPr>
              <a:t> to 50% </a:t>
            </a:r>
            <a:r>
              <a:rPr lang="de-CH" sz="1543" b="1" kern="0" dirty="0" err="1">
                <a:solidFill>
                  <a:srgbClr val="FF0000"/>
                </a:solidFill>
              </a:rPr>
              <a:t>of</a:t>
            </a:r>
            <a:r>
              <a:rPr lang="de-CH" sz="1543" b="1" kern="0" dirty="0">
                <a:solidFill>
                  <a:srgbClr val="FF0000"/>
                </a:solidFill>
              </a:rPr>
              <a:t> </a:t>
            </a:r>
            <a:r>
              <a:rPr lang="de-CH" sz="1543" b="1" kern="0" dirty="0" err="1">
                <a:solidFill>
                  <a:srgbClr val="FF0000"/>
                </a:solidFill>
              </a:rPr>
              <a:t>patients</a:t>
            </a:r>
            <a:endParaRPr lang="en-US" sz="1543" b="1" kern="0" dirty="0">
              <a:solidFill>
                <a:srgbClr val="FF0000"/>
              </a:solidFill>
            </a:endParaRPr>
          </a:p>
          <a:p>
            <a:pPr defTabSz="1007445">
              <a:defRPr/>
            </a:pPr>
            <a:endParaRPr lang="en-US" sz="1543" kern="0" dirty="0">
              <a:solidFill>
                <a:prstClr val="black"/>
              </a:solidFill>
            </a:endParaRPr>
          </a:p>
        </p:txBody>
      </p:sp>
    </p:spTree>
    <p:extLst>
      <p:ext uri="{BB962C8B-B14F-4D97-AF65-F5344CB8AC3E}">
        <p14:creationId xmlns:p14="http://schemas.microsoft.com/office/powerpoint/2010/main" val="3454093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515910" y="2814850"/>
            <a:ext cx="4340899" cy="3743129"/>
          </a:xfrm>
          <a:prstGeom prst="rect">
            <a:avLst/>
          </a:prstGeom>
        </p:spPr>
      </p:pic>
      <p:sp>
        <p:nvSpPr>
          <p:cNvPr id="4" name="Slide Number Placeholder 3"/>
          <p:cNvSpPr>
            <a:spLocks noGrp="1"/>
          </p:cNvSpPr>
          <p:nvPr>
            <p:ph type="sldNum" sz="quarter" idx="11"/>
          </p:nvPr>
        </p:nvSpPr>
        <p:spPr/>
        <p:txBody>
          <a:bodyPr/>
          <a:lstStyle/>
          <a:p>
            <a:fld id="{47547CF9-5B10-D24F-A8D7-45A9778164F7}" type="slidenum">
              <a:rPr lang="uk-UA" smtClean="0"/>
              <a:pPr/>
              <a:t>31</a:t>
            </a:fld>
            <a:endParaRPr lang="uk-UA" dirty="0"/>
          </a:p>
        </p:txBody>
      </p:sp>
      <p:pic>
        <p:nvPicPr>
          <p:cNvPr id="6" name="Picture 5"/>
          <p:cNvPicPr>
            <a:picLocks noChangeAspect="1"/>
          </p:cNvPicPr>
          <p:nvPr/>
        </p:nvPicPr>
        <p:blipFill>
          <a:blip r:embed="rId3"/>
          <a:stretch>
            <a:fillRect/>
          </a:stretch>
        </p:blipFill>
        <p:spPr>
          <a:xfrm>
            <a:off x="553338" y="128565"/>
            <a:ext cx="9358478" cy="1917752"/>
          </a:xfrm>
          <a:prstGeom prst="rect">
            <a:avLst/>
          </a:prstGeom>
        </p:spPr>
      </p:pic>
      <p:pic>
        <p:nvPicPr>
          <p:cNvPr id="7" name="Picture 6"/>
          <p:cNvPicPr>
            <a:picLocks noChangeAspect="1"/>
          </p:cNvPicPr>
          <p:nvPr/>
        </p:nvPicPr>
        <p:blipFill>
          <a:blip r:embed="rId4"/>
          <a:stretch>
            <a:fillRect/>
          </a:stretch>
        </p:blipFill>
        <p:spPr>
          <a:xfrm>
            <a:off x="4825281" y="2668581"/>
            <a:ext cx="4501307" cy="3963531"/>
          </a:xfrm>
          <a:prstGeom prst="rect">
            <a:avLst/>
          </a:prstGeom>
        </p:spPr>
      </p:pic>
      <p:sp>
        <p:nvSpPr>
          <p:cNvPr id="2" name="TextBox 1"/>
          <p:cNvSpPr txBox="1"/>
          <p:nvPr/>
        </p:nvSpPr>
        <p:spPr>
          <a:xfrm>
            <a:off x="119032" y="6768422"/>
            <a:ext cx="9921936" cy="344838"/>
          </a:xfrm>
          <a:prstGeom prst="rect">
            <a:avLst/>
          </a:prstGeom>
          <a:noFill/>
          <a:ln w="38100">
            <a:solidFill>
              <a:srgbClr val="FF0000"/>
            </a:solidFill>
          </a:ln>
        </p:spPr>
        <p:txBody>
          <a:bodyPr wrap="square" rtlCol="0">
            <a:spAutoFit/>
          </a:bodyPr>
          <a:lstStyle/>
          <a:p>
            <a:r>
              <a:rPr lang="it-IT" sz="1764" dirty="0"/>
              <a:t>Incidenza di ospedalizzazioni e costi, indicizzati ad un anno, prima e dopo Sac-Val in 73 pz HFrEF </a:t>
            </a:r>
            <a:endParaRPr lang="en-US" sz="1764" dirty="0"/>
          </a:p>
        </p:txBody>
      </p:sp>
    </p:spTree>
    <p:extLst>
      <p:ext uri="{BB962C8B-B14F-4D97-AF65-F5344CB8AC3E}">
        <p14:creationId xmlns:p14="http://schemas.microsoft.com/office/powerpoint/2010/main" val="151817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ounded Rectangle 81"/>
          <p:cNvSpPr/>
          <p:nvPr/>
        </p:nvSpPr>
        <p:spPr>
          <a:xfrm>
            <a:off x="756496" y="3858960"/>
            <a:ext cx="8567632" cy="601834"/>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4" name="Rounded Rectangle 73"/>
          <p:cNvSpPr/>
          <p:nvPr/>
        </p:nvSpPr>
        <p:spPr>
          <a:xfrm>
            <a:off x="756496" y="3198817"/>
            <a:ext cx="8567632" cy="601834"/>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9" name="Text Placeholder 5">
            <a:extLst>
              <a:ext uri="{FF2B5EF4-FFF2-40B4-BE49-F238E27FC236}">
                <a16:creationId xmlns:a16="http://schemas.microsoft.com/office/drawing/2014/main" id="{EB7DA823-461B-46EA-A626-5779188878AE}"/>
              </a:ext>
            </a:extLst>
          </p:cNvPr>
          <p:cNvSpPr txBox="1">
            <a:spLocks/>
          </p:cNvSpPr>
          <p:nvPr/>
        </p:nvSpPr>
        <p:spPr>
          <a:xfrm>
            <a:off x="3612374" y="3203658"/>
            <a:ext cx="806365" cy="592665"/>
          </a:xfrm>
          <a:prstGeom prst="round2SameRect">
            <a:avLst>
              <a:gd name="adj1" fmla="val 0"/>
              <a:gd name="adj2" fmla="val 0"/>
            </a:avLst>
          </a:prstGeom>
          <a:solidFill>
            <a:srgbClr val="6CA3C8">
              <a:alpha val="40000"/>
            </a:srgbClr>
          </a:solidFill>
        </p:spPr>
        <p:txBody>
          <a:bodyPr lIns="0" tIns="0" rIns="0" bIns="0" anchor="ctr"/>
          <a:lstStyle>
            <a:lvl1pPr marL="228600" indent="-228600" algn="l" defTabSz="914400" rtl="0" eaLnBrk="1" latinLnBrk="0" hangingPunct="1">
              <a:lnSpc>
                <a:spcPct val="110000"/>
              </a:lnSpc>
              <a:spcBef>
                <a:spcPts val="600"/>
              </a:spcBef>
              <a:buClr>
                <a:schemeClr val="accent1"/>
              </a:buClr>
              <a:buSzPct val="120000"/>
              <a:buFont typeface="Arial" pitchFamily="34" charset="0"/>
              <a:buChar char="•"/>
              <a:tabLst>
                <a:tab pos="3998913" algn="r"/>
                <a:tab pos="8229600" algn="r"/>
              </a:tabLst>
              <a:defRPr sz="18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spcBef>
                <a:spcPts val="0"/>
              </a:spcBef>
              <a:buNone/>
            </a:pPr>
            <a:endParaRPr lang="it-IT" sz="1323" b="1" dirty="0">
              <a:solidFill>
                <a:schemeClr val="bg1"/>
              </a:solidFill>
            </a:endParaRPr>
          </a:p>
        </p:txBody>
      </p:sp>
      <p:sp>
        <p:nvSpPr>
          <p:cNvPr id="60" name="Text Placeholder 5">
            <a:extLst>
              <a:ext uri="{FF2B5EF4-FFF2-40B4-BE49-F238E27FC236}">
                <a16:creationId xmlns:a16="http://schemas.microsoft.com/office/drawing/2014/main" id="{73F4E9D2-7BBC-4E89-BBD5-49BCE3F03938}"/>
              </a:ext>
            </a:extLst>
          </p:cNvPr>
          <p:cNvSpPr txBox="1">
            <a:spLocks/>
          </p:cNvSpPr>
          <p:nvPr/>
        </p:nvSpPr>
        <p:spPr>
          <a:xfrm>
            <a:off x="3612374" y="3872488"/>
            <a:ext cx="806365" cy="592665"/>
          </a:xfrm>
          <a:prstGeom prst="round2SameRect">
            <a:avLst>
              <a:gd name="adj1" fmla="val 0"/>
              <a:gd name="adj2" fmla="val 0"/>
            </a:avLst>
          </a:prstGeom>
          <a:solidFill>
            <a:srgbClr val="6CA3C8">
              <a:alpha val="40000"/>
            </a:srgbClr>
          </a:solidFill>
        </p:spPr>
        <p:txBody>
          <a:bodyPr lIns="0" tIns="0" rIns="0" bIns="0" anchor="ctr"/>
          <a:lstStyle>
            <a:lvl1pPr marL="228600" indent="-228600" algn="l" defTabSz="914400" rtl="0" eaLnBrk="1" latinLnBrk="0" hangingPunct="1">
              <a:lnSpc>
                <a:spcPct val="110000"/>
              </a:lnSpc>
              <a:spcBef>
                <a:spcPts val="600"/>
              </a:spcBef>
              <a:buClr>
                <a:schemeClr val="accent1"/>
              </a:buClr>
              <a:buSzPct val="120000"/>
              <a:buFont typeface="Arial" pitchFamily="34" charset="0"/>
              <a:buChar char="•"/>
              <a:tabLst>
                <a:tab pos="3998913" algn="r"/>
                <a:tab pos="8229600" algn="r"/>
              </a:tabLst>
              <a:defRPr sz="18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spcBef>
                <a:spcPts val="0"/>
              </a:spcBef>
              <a:buNone/>
            </a:pPr>
            <a:endParaRPr lang="it-IT" sz="1323" b="1" dirty="0">
              <a:solidFill>
                <a:schemeClr val="bg1"/>
              </a:solidFill>
            </a:endParaRPr>
          </a:p>
        </p:txBody>
      </p:sp>
      <p:sp>
        <p:nvSpPr>
          <p:cNvPr id="7" name="Rounded Rectangle 6"/>
          <p:cNvSpPr/>
          <p:nvPr/>
        </p:nvSpPr>
        <p:spPr>
          <a:xfrm>
            <a:off x="756496" y="2539516"/>
            <a:ext cx="8567632" cy="601834"/>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8" name="Text Placeholder 5">
            <a:extLst>
              <a:ext uri="{FF2B5EF4-FFF2-40B4-BE49-F238E27FC236}">
                <a16:creationId xmlns:a16="http://schemas.microsoft.com/office/drawing/2014/main" id="{319EB20F-B004-4265-BD52-792D572F2657}"/>
              </a:ext>
            </a:extLst>
          </p:cNvPr>
          <p:cNvSpPr txBox="1">
            <a:spLocks/>
          </p:cNvSpPr>
          <p:nvPr/>
        </p:nvSpPr>
        <p:spPr>
          <a:xfrm>
            <a:off x="3612374" y="2553667"/>
            <a:ext cx="806365" cy="592665"/>
          </a:xfrm>
          <a:prstGeom prst="round2SameRect">
            <a:avLst>
              <a:gd name="adj1" fmla="val 0"/>
              <a:gd name="adj2" fmla="val 0"/>
            </a:avLst>
          </a:prstGeom>
          <a:solidFill>
            <a:srgbClr val="6CA3C8">
              <a:alpha val="40000"/>
            </a:srgbClr>
          </a:solidFill>
        </p:spPr>
        <p:txBody>
          <a:bodyPr lIns="0" tIns="0" rIns="0" bIns="0" anchor="ctr"/>
          <a:lstStyle>
            <a:lvl1pPr marL="228600" indent="-228600" algn="l" defTabSz="914400" rtl="0" eaLnBrk="1" latinLnBrk="0" hangingPunct="1">
              <a:lnSpc>
                <a:spcPct val="110000"/>
              </a:lnSpc>
              <a:spcBef>
                <a:spcPts val="600"/>
              </a:spcBef>
              <a:buClr>
                <a:schemeClr val="accent1"/>
              </a:buClr>
              <a:buSzPct val="120000"/>
              <a:buFont typeface="Arial" pitchFamily="34" charset="0"/>
              <a:buChar char="•"/>
              <a:tabLst>
                <a:tab pos="3998913" algn="r"/>
                <a:tab pos="8229600" algn="r"/>
              </a:tabLst>
              <a:defRPr sz="18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spcBef>
                <a:spcPts val="0"/>
              </a:spcBef>
              <a:buNone/>
            </a:pPr>
            <a:endParaRPr lang="it-IT" sz="1323" b="1" dirty="0">
              <a:solidFill>
                <a:schemeClr val="bg1"/>
              </a:solidFill>
            </a:endParaRPr>
          </a:p>
        </p:txBody>
      </p:sp>
      <p:sp>
        <p:nvSpPr>
          <p:cNvPr id="2" name="Title 1"/>
          <p:cNvSpPr>
            <a:spLocks noGrp="1"/>
          </p:cNvSpPr>
          <p:nvPr>
            <p:ph type="title"/>
          </p:nvPr>
        </p:nvSpPr>
        <p:spPr>
          <a:xfrm>
            <a:off x="217759" y="224701"/>
            <a:ext cx="9604434" cy="1428759"/>
          </a:xfrm>
        </p:spPr>
        <p:txBody>
          <a:bodyPr>
            <a:normAutofit/>
          </a:bodyPr>
          <a:lstStyle/>
          <a:p>
            <a:pPr algn="ctr"/>
            <a:r>
              <a:rPr lang="it-IT" sz="2205" dirty="0"/>
              <a:t>Sacubitril/Valsartan è </a:t>
            </a:r>
            <a:br>
              <a:rPr lang="it-IT" sz="2205" dirty="0"/>
            </a:br>
            <a:r>
              <a:rPr lang="it-IT" sz="2205" dirty="0">
                <a:solidFill>
                  <a:srgbClr val="FF0000"/>
                </a:solidFill>
              </a:rPr>
              <a:t>l’unico trattamento farmacologico </a:t>
            </a:r>
            <a:br>
              <a:rPr lang="it-IT" sz="2205" dirty="0">
                <a:solidFill>
                  <a:srgbClr val="FF0000"/>
                </a:solidFill>
              </a:rPr>
            </a:br>
            <a:r>
              <a:rPr lang="it-IT" sz="2205" dirty="0"/>
              <a:t>per HFrEF ad aver centrato tutti e 3 gli obiettivi</a:t>
            </a:r>
            <a:br>
              <a:rPr lang="it-IT" sz="2205" dirty="0"/>
            </a:br>
            <a:r>
              <a:rPr lang="it-IT" sz="2205" dirty="0"/>
              <a:t> richiesti dalle Linee Guida ESC</a:t>
            </a:r>
          </a:p>
        </p:txBody>
      </p:sp>
      <p:sp>
        <p:nvSpPr>
          <p:cNvPr id="187" name="Text Placeholder 5"/>
          <p:cNvSpPr txBox="1">
            <a:spLocks/>
          </p:cNvSpPr>
          <p:nvPr/>
        </p:nvSpPr>
        <p:spPr>
          <a:xfrm>
            <a:off x="3612374" y="2176861"/>
            <a:ext cx="806365" cy="302387"/>
          </a:xfrm>
          <a:prstGeom prst="round2SameRect">
            <a:avLst/>
          </a:prstGeom>
          <a:solidFill>
            <a:srgbClr val="6CA3C8"/>
          </a:solidFill>
        </p:spPr>
        <p:txBody>
          <a:bodyPr lIns="0" tIns="0" rIns="0" bIns="0" anchor="ctr"/>
          <a:lstStyle>
            <a:lvl1pPr marL="228600" indent="-228600" algn="l" defTabSz="914400" rtl="0" eaLnBrk="1" latinLnBrk="0" hangingPunct="1">
              <a:lnSpc>
                <a:spcPct val="110000"/>
              </a:lnSpc>
              <a:spcBef>
                <a:spcPts val="600"/>
              </a:spcBef>
              <a:buClr>
                <a:schemeClr val="accent1"/>
              </a:buClr>
              <a:buSzPct val="120000"/>
              <a:buFont typeface="Arial" pitchFamily="34" charset="0"/>
              <a:buChar char="•"/>
              <a:tabLst>
                <a:tab pos="3998913" algn="r"/>
                <a:tab pos="8229600" algn="r"/>
              </a:tabLst>
              <a:defRPr sz="18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spcBef>
                <a:spcPts val="0"/>
              </a:spcBef>
              <a:buNone/>
            </a:pPr>
            <a:r>
              <a:rPr lang="it-IT" sz="1323" b="1" dirty="0">
                <a:solidFill>
                  <a:schemeClr val="bg1"/>
                </a:solidFill>
              </a:rPr>
              <a:t>ARNI</a:t>
            </a:r>
          </a:p>
        </p:txBody>
      </p:sp>
      <p:sp>
        <p:nvSpPr>
          <p:cNvPr id="188" name="Text Placeholder 5"/>
          <p:cNvSpPr txBox="1">
            <a:spLocks/>
          </p:cNvSpPr>
          <p:nvPr/>
        </p:nvSpPr>
        <p:spPr>
          <a:xfrm>
            <a:off x="4465600" y="2176861"/>
            <a:ext cx="1108752" cy="302387"/>
          </a:xfrm>
          <a:prstGeom prst="round2SameRect">
            <a:avLst/>
          </a:prstGeom>
          <a:solidFill>
            <a:srgbClr val="92BAD6"/>
          </a:solidFill>
        </p:spPr>
        <p:txBody>
          <a:bodyPr lIns="0" tIns="0" rIns="0" bIns="0" anchor="ctr"/>
          <a:lstStyle>
            <a:lvl1pPr marL="228600" indent="-228600" algn="l" defTabSz="914400" rtl="0" eaLnBrk="1" latinLnBrk="0" hangingPunct="1">
              <a:lnSpc>
                <a:spcPct val="110000"/>
              </a:lnSpc>
              <a:spcBef>
                <a:spcPts val="600"/>
              </a:spcBef>
              <a:buClr>
                <a:schemeClr val="accent1"/>
              </a:buClr>
              <a:buSzPct val="120000"/>
              <a:buFont typeface="Arial" pitchFamily="34" charset="0"/>
              <a:buChar char="•"/>
              <a:tabLst>
                <a:tab pos="3998913" algn="r"/>
                <a:tab pos="8229600" algn="r"/>
              </a:tabLst>
              <a:defRPr sz="18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spcBef>
                <a:spcPts val="0"/>
              </a:spcBef>
              <a:buNone/>
            </a:pPr>
            <a:r>
              <a:rPr lang="it-IT" sz="1323" b="1" dirty="0">
                <a:solidFill>
                  <a:schemeClr val="bg1"/>
                </a:solidFill>
              </a:rPr>
              <a:t>ACEIs/ARB</a:t>
            </a:r>
          </a:p>
        </p:txBody>
      </p:sp>
      <p:sp>
        <p:nvSpPr>
          <p:cNvPr id="190" name="Text Placeholder 5"/>
          <p:cNvSpPr txBox="1">
            <a:spLocks/>
          </p:cNvSpPr>
          <p:nvPr/>
        </p:nvSpPr>
        <p:spPr>
          <a:xfrm>
            <a:off x="7455872" y="2176861"/>
            <a:ext cx="705570" cy="302387"/>
          </a:xfrm>
          <a:prstGeom prst="round2SameRect">
            <a:avLst/>
          </a:prstGeom>
          <a:solidFill>
            <a:srgbClr val="6CA3C8"/>
          </a:solidFill>
        </p:spPr>
        <p:txBody>
          <a:bodyPr lIns="0" tIns="0" rIns="0" bIns="0" anchor="ctr"/>
          <a:lstStyle>
            <a:lvl1pPr marL="228600" indent="-228600" algn="l" defTabSz="914400" rtl="0" eaLnBrk="1" latinLnBrk="0" hangingPunct="1">
              <a:lnSpc>
                <a:spcPct val="110000"/>
              </a:lnSpc>
              <a:spcBef>
                <a:spcPts val="600"/>
              </a:spcBef>
              <a:buClr>
                <a:schemeClr val="accent1"/>
              </a:buClr>
              <a:buSzPct val="120000"/>
              <a:buFont typeface="Arial" pitchFamily="34" charset="0"/>
              <a:buChar char="•"/>
              <a:tabLst>
                <a:tab pos="3998913" algn="r"/>
                <a:tab pos="8229600" algn="r"/>
              </a:tabLst>
              <a:defRPr sz="18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spcBef>
                <a:spcPts val="0"/>
              </a:spcBef>
              <a:buNone/>
            </a:pPr>
            <a:r>
              <a:rPr lang="it-IT" sz="1323" b="1" dirty="0">
                <a:solidFill>
                  <a:schemeClr val="bg1"/>
                </a:solidFill>
              </a:rPr>
              <a:t>MRA</a:t>
            </a:r>
          </a:p>
        </p:txBody>
      </p:sp>
      <p:sp>
        <p:nvSpPr>
          <p:cNvPr id="191" name="Text Placeholder 5"/>
          <p:cNvSpPr txBox="1">
            <a:spLocks/>
          </p:cNvSpPr>
          <p:nvPr/>
        </p:nvSpPr>
        <p:spPr>
          <a:xfrm>
            <a:off x="8215376" y="2176861"/>
            <a:ext cx="1108752" cy="302387"/>
          </a:xfrm>
          <a:prstGeom prst="round2SameRect">
            <a:avLst/>
          </a:prstGeom>
          <a:solidFill>
            <a:srgbClr val="92BAD6"/>
          </a:solidFill>
        </p:spPr>
        <p:txBody>
          <a:bodyPr lIns="0" tIns="0" rIns="0" bIns="0" anchor="ctr"/>
          <a:lstStyle>
            <a:lvl1pPr marL="228600" indent="-228600" algn="l" defTabSz="914400" rtl="0" eaLnBrk="1" latinLnBrk="0" hangingPunct="1">
              <a:lnSpc>
                <a:spcPct val="110000"/>
              </a:lnSpc>
              <a:spcBef>
                <a:spcPts val="600"/>
              </a:spcBef>
              <a:buClr>
                <a:schemeClr val="accent1"/>
              </a:buClr>
              <a:buSzPct val="120000"/>
              <a:buFont typeface="Arial" pitchFamily="34" charset="0"/>
              <a:buChar char="•"/>
              <a:tabLst>
                <a:tab pos="3998913" algn="r"/>
                <a:tab pos="8229600" algn="r"/>
              </a:tabLst>
              <a:defRPr sz="18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spcBef>
                <a:spcPts val="0"/>
              </a:spcBef>
              <a:buNone/>
            </a:pPr>
            <a:r>
              <a:rPr lang="it-IT" sz="1323" b="1" dirty="0">
                <a:solidFill>
                  <a:schemeClr val="bg1"/>
                </a:solidFill>
              </a:rPr>
              <a:t>Ivabradina</a:t>
            </a:r>
          </a:p>
        </p:txBody>
      </p:sp>
      <p:sp>
        <p:nvSpPr>
          <p:cNvPr id="193" name="Text Placeholder 5"/>
          <p:cNvSpPr txBox="1">
            <a:spLocks/>
          </p:cNvSpPr>
          <p:nvPr/>
        </p:nvSpPr>
        <p:spPr>
          <a:xfrm>
            <a:off x="5628287" y="2176861"/>
            <a:ext cx="806365" cy="302387"/>
          </a:xfrm>
          <a:prstGeom prst="round2SameRect">
            <a:avLst/>
          </a:prstGeom>
          <a:solidFill>
            <a:srgbClr val="6CA3C8"/>
          </a:solidFill>
        </p:spPr>
        <p:txBody>
          <a:bodyPr lIns="0" tIns="0" rIns="0" bIns="0" anchor="ctr"/>
          <a:lstStyle>
            <a:lvl1pPr marL="228600" indent="-228600" algn="l" defTabSz="914400" rtl="0" eaLnBrk="1" latinLnBrk="0" hangingPunct="1">
              <a:lnSpc>
                <a:spcPct val="110000"/>
              </a:lnSpc>
              <a:spcBef>
                <a:spcPts val="600"/>
              </a:spcBef>
              <a:buClr>
                <a:schemeClr val="accent1"/>
              </a:buClr>
              <a:buSzPct val="120000"/>
              <a:buFont typeface="Arial" pitchFamily="34" charset="0"/>
              <a:buChar char="•"/>
              <a:tabLst>
                <a:tab pos="3998913" algn="r"/>
                <a:tab pos="8229600" algn="r"/>
              </a:tabLst>
              <a:defRPr sz="18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spcBef>
                <a:spcPts val="0"/>
              </a:spcBef>
              <a:buNone/>
            </a:pPr>
            <a:r>
              <a:rPr lang="it-IT" sz="1323" b="1" dirty="0">
                <a:solidFill>
                  <a:schemeClr val="bg1"/>
                </a:solidFill>
              </a:rPr>
              <a:t>BB</a:t>
            </a:r>
          </a:p>
        </p:txBody>
      </p:sp>
      <p:sp>
        <p:nvSpPr>
          <p:cNvPr id="83" name="Text Placeholder 5"/>
          <p:cNvSpPr txBox="1">
            <a:spLocks/>
          </p:cNvSpPr>
          <p:nvPr/>
        </p:nvSpPr>
        <p:spPr>
          <a:xfrm>
            <a:off x="877531" y="4036223"/>
            <a:ext cx="2504238" cy="247304"/>
          </a:xfrm>
          <a:prstGeom prst="rect">
            <a:avLst/>
          </a:prstGeom>
        </p:spPr>
        <p:txBody>
          <a:bodyPr lIns="0" tIns="0" rIns="0" bIns="0" anchor="ctr"/>
          <a:lstStyle>
            <a:lvl1pPr marL="228600" indent="-228600" algn="l" defTabSz="914400" rtl="0" eaLnBrk="1" latinLnBrk="0" hangingPunct="1">
              <a:lnSpc>
                <a:spcPct val="110000"/>
              </a:lnSpc>
              <a:spcBef>
                <a:spcPts val="600"/>
              </a:spcBef>
              <a:buClr>
                <a:schemeClr val="accent1"/>
              </a:buClr>
              <a:buSzPct val="120000"/>
              <a:buFont typeface="Arial" pitchFamily="34" charset="0"/>
              <a:buChar char="•"/>
              <a:tabLst>
                <a:tab pos="3998913" algn="r"/>
                <a:tab pos="8229600" algn="r"/>
              </a:tabLst>
              <a:defRPr sz="18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buNone/>
            </a:pPr>
            <a:r>
              <a:rPr lang="it-IT" sz="1543" b="1" dirty="0"/>
              <a:t>Qualità della vita (QoL)</a:t>
            </a:r>
            <a:r>
              <a:rPr lang="it-IT" sz="1543" b="1" baseline="30000" dirty="0"/>
              <a:t>3-13</a:t>
            </a:r>
          </a:p>
        </p:txBody>
      </p:sp>
      <p:sp>
        <p:nvSpPr>
          <p:cNvPr id="194" name="Text Placeholder 5"/>
          <p:cNvSpPr txBox="1">
            <a:spLocks/>
          </p:cNvSpPr>
          <p:nvPr/>
        </p:nvSpPr>
        <p:spPr>
          <a:xfrm>
            <a:off x="877531" y="2631999"/>
            <a:ext cx="2721483" cy="428053"/>
          </a:xfrm>
          <a:prstGeom prst="rect">
            <a:avLst/>
          </a:prstGeom>
        </p:spPr>
        <p:txBody>
          <a:bodyPr lIns="0" tIns="0" rIns="0" bIns="0" anchor="ctr"/>
          <a:lstStyle>
            <a:lvl1pPr marL="228600" indent="-228600" algn="l" defTabSz="914400" rtl="0" eaLnBrk="1" latinLnBrk="0" hangingPunct="1">
              <a:lnSpc>
                <a:spcPct val="110000"/>
              </a:lnSpc>
              <a:spcBef>
                <a:spcPts val="600"/>
              </a:spcBef>
              <a:buClr>
                <a:schemeClr val="accent1"/>
              </a:buClr>
              <a:buSzPct val="120000"/>
              <a:buFont typeface="Arial" pitchFamily="34" charset="0"/>
              <a:buChar char="•"/>
              <a:tabLst>
                <a:tab pos="3998913" algn="r"/>
                <a:tab pos="8229600" algn="r"/>
              </a:tabLst>
              <a:defRPr sz="18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buNone/>
            </a:pPr>
            <a:r>
              <a:rPr lang="it-IT" sz="1543" b="1" dirty="0"/>
              <a:t>Sopravvivenza</a:t>
            </a:r>
            <a:r>
              <a:rPr lang="it-IT" sz="1543" b="1" baseline="30000" dirty="0"/>
              <a:t>1,2</a:t>
            </a:r>
          </a:p>
          <a:p>
            <a:pPr marL="0" indent="0">
              <a:lnSpc>
                <a:spcPct val="100000"/>
              </a:lnSpc>
              <a:spcBef>
                <a:spcPts val="0"/>
              </a:spcBef>
              <a:buNone/>
            </a:pPr>
            <a:r>
              <a:rPr lang="it-IT" sz="1543" b="1" dirty="0"/>
              <a:t>(</a:t>
            </a:r>
            <a:r>
              <a:rPr lang="it-IT" sz="1323" b="1" dirty="0"/>
              <a:t>mortalità CV e per tutte le cause</a:t>
            </a:r>
            <a:r>
              <a:rPr lang="it-IT" sz="1543" b="1" dirty="0"/>
              <a:t>)</a:t>
            </a:r>
            <a:endParaRPr lang="it-IT" sz="1543" b="1" baseline="30000" dirty="0"/>
          </a:p>
        </p:txBody>
      </p:sp>
      <p:sp>
        <p:nvSpPr>
          <p:cNvPr id="237" name="Oval 236"/>
          <p:cNvSpPr/>
          <p:nvPr/>
        </p:nvSpPr>
        <p:spPr>
          <a:xfrm>
            <a:off x="3856823" y="2681699"/>
            <a:ext cx="317467" cy="317467"/>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4" name="Oval 113"/>
          <p:cNvSpPr/>
          <p:nvPr/>
        </p:nvSpPr>
        <p:spPr>
          <a:xfrm>
            <a:off x="5852894" y="2661857"/>
            <a:ext cx="357150" cy="357150"/>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5" name="Oval 124"/>
          <p:cNvSpPr/>
          <p:nvPr/>
        </p:nvSpPr>
        <p:spPr>
          <a:xfrm>
            <a:off x="7630082" y="2661857"/>
            <a:ext cx="357150" cy="357150"/>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0" name="Oval 139"/>
          <p:cNvSpPr/>
          <p:nvPr/>
        </p:nvSpPr>
        <p:spPr>
          <a:xfrm>
            <a:off x="8591177" y="3981300"/>
            <a:ext cx="357150" cy="357150"/>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5" name="Text Placeholder 5"/>
          <p:cNvSpPr txBox="1">
            <a:spLocks/>
          </p:cNvSpPr>
          <p:nvPr/>
        </p:nvSpPr>
        <p:spPr>
          <a:xfrm>
            <a:off x="877531" y="3325315"/>
            <a:ext cx="2351899" cy="373432"/>
          </a:xfrm>
          <a:prstGeom prst="rect">
            <a:avLst/>
          </a:prstGeom>
        </p:spPr>
        <p:txBody>
          <a:bodyPr lIns="0" tIns="0" rIns="0" bIns="0" anchor="ctr"/>
          <a:lstStyle>
            <a:lvl1pPr marL="228600" indent="-228600" algn="l" defTabSz="914400" rtl="0" eaLnBrk="1" latinLnBrk="0" hangingPunct="1">
              <a:lnSpc>
                <a:spcPct val="110000"/>
              </a:lnSpc>
              <a:spcBef>
                <a:spcPts val="600"/>
              </a:spcBef>
              <a:buClr>
                <a:schemeClr val="accent1"/>
              </a:buClr>
              <a:buSzPct val="120000"/>
              <a:buFont typeface="Arial" pitchFamily="34" charset="0"/>
              <a:buChar char="•"/>
              <a:tabLst>
                <a:tab pos="3998913" algn="r"/>
                <a:tab pos="8229600" algn="r"/>
              </a:tabLst>
              <a:defRPr sz="18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buNone/>
            </a:pPr>
            <a:r>
              <a:rPr lang="it-IT" sz="1323" b="1" dirty="0"/>
              <a:t>Morbidità/ospedalizzazione per HF</a:t>
            </a:r>
            <a:r>
              <a:rPr lang="it-IT" sz="1323" b="1" baseline="30000" dirty="0"/>
              <a:t>1</a:t>
            </a:r>
          </a:p>
        </p:txBody>
      </p:sp>
      <p:sp>
        <p:nvSpPr>
          <p:cNvPr id="76" name="Oval 75"/>
          <p:cNvSpPr/>
          <p:nvPr/>
        </p:nvSpPr>
        <p:spPr>
          <a:xfrm>
            <a:off x="3856823" y="3344485"/>
            <a:ext cx="317467" cy="317467"/>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9" name="Oval 128"/>
          <p:cNvSpPr/>
          <p:nvPr/>
        </p:nvSpPr>
        <p:spPr>
          <a:xfrm>
            <a:off x="7630082" y="3298142"/>
            <a:ext cx="357150" cy="357150"/>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2" name="Oval 141"/>
          <p:cNvSpPr/>
          <p:nvPr/>
        </p:nvSpPr>
        <p:spPr>
          <a:xfrm>
            <a:off x="8591177" y="3286892"/>
            <a:ext cx="357150" cy="357150"/>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2" name="Isosceles Triangle 151"/>
          <p:cNvSpPr/>
          <p:nvPr/>
        </p:nvSpPr>
        <p:spPr>
          <a:xfrm>
            <a:off x="3925231" y="4663457"/>
            <a:ext cx="198417" cy="198417"/>
          </a:xfrm>
          <a:prstGeom prst="triangle">
            <a:avLst/>
          </a:prstGeom>
          <a:solidFill>
            <a:schemeClr val="accent3"/>
          </a:solidFill>
          <a:ln>
            <a:noFill/>
          </a:ln>
          <a:effectLst/>
          <a:scene3d>
            <a:camera prst="orthographicFront">
              <a:rot lat="0" lon="0" rev="0"/>
            </a:camera>
            <a:lightRig rig="soft" dir="t">
              <a:rot lat="0" lon="0" rev="0"/>
            </a:lightRig>
          </a:scene3d>
          <a:sp3d contourW="44450" prstMaterial="matte">
            <a:bevelT w="254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4" name="Rectangle 153"/>
          <p:cNvSpPr/>
          <p:nvPr/>
        </p:nvSpPr>
        <p:spPr>
          <a:xfrm>
            <a:off x="6648180" y="4663457"/>
            <a:ext cx="198417" cy="198417"/>
          </a:xfrm>
          <a:prstGeom prst="rect">
            <a:avLst/>
          </a:prstGeom>
          <a:solidFill>
            <a:srgbClr val="FF0000"/>
          </a:solidFill>
          <a:ln>
            <a:noFill/>
          </a:ln>
          <a:effectLst/>
          <a:scene3d>
            <a:camera prst="orthographicFront">
              <a:rot lat="0" lon="0" rev="0"/>
            </a:camera>
            <a:lightRig rig="soft" dir="t">
              <a:rot lat="0" lon="0" rev="0"/>
            </a:lightRig>
          </a:scene3d>
          <a:sp3d contourW="44450" prstMaterial="matte">
            <a:bevelT w="254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0" name="Oval 149"/>
          <p:cNvSpPr/>
          <p:nvPr/>
        </p:nvSpPr>
        <p:spPr>
          <a:xfrm>
            <a:off x="1661390" y="4683299"/>
            <a:ext cx="158733" cy="158733"/>
          </a:xfrm>
          <a:prstGeom prst="ellipse">
            <a:avLst/>
          </a:prstGeom>
          <a:solidFill>
            <a:srgbClr val="00B050"/>
          </a:solidFill>
          <a:ln>
            <a:noFill/>
          </a:ln>
          <a:effectLst/>
          <a:scene3d>
            <a:camera prst="orthographicFront">
              <a:rot lat="0" lon="0" rev="0"/>
            </a:camera>
            <a:lightRig rig="soft" dir="t">
              <a:rot lat="0" lon="0" rev="0"/>
            </a:lightRig>
          </a:scene3d>
          <a:sp3d contourW="44450" prstMaterial="matte">
            <a:bevelT w="254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9" name="Text Placeholder 5"/>
          <p:cNvSpPr txBox="1">
            <a:spLocks/>
          </p:cNvSpPr>
          <p:nvPr/>
        </p:nvSpPr>
        <p:spPr>
          <a:xfrm>
            <a:off x="1904005" y="4683290"/>
            <a:ext cx="1807317" cy="158751"/>
          </a:xfrm>
          <a:prstGeom prst="rect">
            <a:avLst/>
          </a:prstGeom>
          <a:effectLst/>
        </p:spPr>
        <p:txBody>
          <a:bodyPr lIns="0" tIns="0" rIns="0" bIns="0" anchor="ctr"/>
          <a:lstStyle>
            <a:lvl1pPr marL="228600" indent="-228600" algn="l" defTabSz="914400" rtl="0" eaLnBrk="1" latinLnBrk="0" hangingPunct="1">
              <a:lnSpc>
                <a:spcPct val="110000"/>
              </a:lnSpc>
              <a:spcBef>
                <a:spcPts val="600"/>
              </a:spcBef>
              <a:buClr>
                <a:schemeClr val="accent1"/>
              </a:buClr>
              <a:buSzPct val="120000"/>
              <a:buFont typeface="Arial" pitchFamily="34" charset="0"/>
              <a:buChar char="•"/>
              <a:tabLst>
                <a:tab pos="3998913" algn="r"/>
                <a:tab pos="8229600" algn="r"/>
              </a:tabLst>
              <a:defRPr sz="18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buNone/>
            </a:pPr>
            <a:r>
              <a:rPr lang="it-IT" sz="1102" b="1" dirty="0"/>
              <a:t>Clear evidence for benefit </a:t>
            </a:r>
          </a:p>
        </p:txBody>
      </p:sp>
      <p:sp>
        <p:nvSpPr>
          <p:cNvPr id="161" name="Text Placeholder 5"/>
          <p:cNvSpPr txBox="1">
            <a:spLocks/>
          </p:cNvSpPr>
          <p:nvPr/>
        </p:nvSpPr>
        <p:spPr>
          <a:xfrm>
            <a:off x="4179417" y="4683290"/>
            <a:ext cx="2276991" cy="158751"/>
          </a:xfrm>
          <a:prstGeom prst="rect">
            <a:avLst/>
          </a:prstGeom>
          <a:effectLst/>
        </p:spPr>
        <p:txBody>
          <a:bodyPr lIns="0" tIns="0" rIns="0" bIns="0" anchor="ctr"/>
          <a:lstStyle>
            <a:lvl1pPr marL="228600" indent="-228600" algn="l" defTabSz="914400" rtl="0" eaLnBrk="1" latinLnBrk="0" hangingPunct="1">
              <a:lnSpc>
                <a:spcPct val="110000"/>
              </a:lnSpc>
              <a:spcBef>
                <a:spcPts val="600"/>
              </a:spcBef>
              <a:buClr>
                <a:schemeClr val="accent1"/>
              </a:buClr>
              <a:buSzPct val="120000"/>
              <a:buFont typeface="Arial" pitchFamily="34" charset="0"/>
              <a:buChar char="•"/>
              <a:tabLst>
                <a:tab pos="3998913" algn="r"/>
                <a:tab pos="8229600" algn="r"/>
              </a:tabLst>
              <a:defRPr sz="18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buNone/>
            </a:pPr>
            <a:r>
              <a:rPr lang="it-IT" sz="1102" b="1" dirty="0"/>
              <a:t>Inconclusive evidence for benefit</a:t>
            </a:r>
          </a:p>
        </p:txBody>
      </p:sp>
      <p:sp>
        <p:nvSpPr>
          <p:cNvPr id="162" name="Text Placeholder 5"/>
          <p:cNvSpPr txBox="1">
            <a:spLocks/>
          </p:cNvSpPr>
          <p:nvPr/>
        </p:nvSpPr>
        <p:spPr>
          <a:xfrm>
            <a:off x="6909159" y="4643602"/>
            <a:ext cx="1587510" cy="238126"/>
          </a:xfrm>
          <a:prstGeom prst="rect">
            <a:avLst/>
          </a:prstGeom>
          <a:effectLst/>
        </p:spPr>
        <p:txBody>
          <a:bodyPr lIns="0" tIns="0" rIns="0" bIns="0" anchor="ctr"/>
          <a:lstStyle>
            <a:lvl1pPr marL="228600" indent="-228600" algn="l" defTabSz="914400" rtl="0" eaLnBrk="1" latinLnBrk="0" hangingPunct="1">
              <a:lnSpc>
                <a:spcPct val="110000"/>
              </a:lnSpc>
              <a:spcBef>
                <a:spcPts val="600"/>
              </a:spcBef>
              <a:buClr>
                <a:schemeClr val="accent1"/>
              </a:buClr>
              <a:buSzPct val="120000"/>
              <a:buFont typeface="Arial" pitchFamily="34" charset="0"/>
              <a:buChar char="•"/>
              <a:tabLst>
                <a:tab pos="3998913" algn="r"/>
                <a:tab pos="8229600" algn="r"/>
              </a:tabLst>
              <a:defRPr sz="18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buNone/>
            </a:pPr>
            <a:r>
              <a:rPr lang="it-IT" sz="1102" b="1" dirty="0"/>
              <a:t>No evidence for benefit</a:t>
            </a:r>
          </a:p>
        </p:txBody>
      </p:sp>
      <p:sp>
        <p:nvSpPr>
          <p:cNvPr id="134" name="Footer Placeholder 3"/>
          <p:cNvSpPr txBox="1">
            <a:spLocks/>
          </p:cNvSpPr>
          <p:nvPr/>
        </p:nvSpPr>
        <p:spPr>
          <a:xfrm>
            <a:off x="833411" y="6954856"/>
            <a:ext cx="8572552" cy="476253"/>
          </a:xfrm>
          <a:prstGeom prst="rect">
            <a:avLst/>
          </a:prstGeom>
          <a:noFill/>
        </p:spPr>
        <p:txBody>
          <a:bodyPr wrap="square" lIns="0" tIns="0" rIns="0" bIns="0" rtlCol="0" anchor="t" anchorCtr="0">
            <a:noAutofit/>
          </a:bodyPr>
          <a:lstStyle>
            <a:defPPr>
              <a:defRPr lang="en-US"/>
            </a:defPPr>
            <a:lvl1pPr marL="0" algn="l" defTabSz="914400" rtl="0" eaLnBrk="1" latinLnBrk="0" hangingPunct="1">
              <a:defRPr lang="en-US" sz="700" kern="1200" dirty="0">
                <a:solidFill>
                  <a:srgbClr val="7F7F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it-IT" sz="772" dirty="0"/>
              <a:t>1. Ponikowski P et al. Eur Heart J 2016;37:2129-200. 2. Nguyen E et al. J Clin Pharmacol 2016;56(8) 936–47. 3. Lewis E et al. Circ Heart Fail 2017;10:e003430. 4. Chandra A et al. JAMA Cardiol 2018. 5. Rogers WJ, et al. J Am Coll Cardiol 1994;23:393–400. 6. Rector TS et al. Am J Cardiol 1993;71:1106–1107. 7. Rector TS et al. Circulation 1993;87:VI71–VI77. 8. Majani G et al. J Card Fail. 2005;11:253–259. 9. O’Meara E et al. Eur J Heart Fail 2005;7:650–656. 10. Mark DB. Nat Rev Cardiol 2016 May;13(5):286-308. 11. Dobre D et al. Pharmacoepidemiol Drug Saf 2007;152-9. 12. Rickli H et al. Eur J Heart Fail 2004;6:761-8; 13. Gupta S and Neyses L. Eur Heart J. 2005;26:644–9.</a:t>
            </a:r>
          </a:p>
          <a:p>
            <a:pPr>
              <a:lnSpc>
                <a:spcPct val="90000"/>
              </a:lnSpc>
            </a:pPr>
            <a:endParaRPr lang="it-IT" sz="772" dirty="0">
              <a:solidFill>
                <a:schemeClr val="bg2">
                  <a:lumMod val="25000"/>
                </a:schemeClr>
              </a:solidFill>
            </a:endParaRPr>
          </a:p>
        </p:txBody>
      </p:sp>
      <p:sp>
        <p:nvSpPr>
          <p:cNvPr id="44" name="Rectangle 43"/>
          <p:cNvSpPr/>
          <p:nvPr/>
        </p:nvSpPr>
        <p:spPr>
          <a:xfrm>
            <a:off x="5872736" y="4001142"/>
            <a:ext cx="317467" cy="317467"/>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6" name="Oval 45"/>
          <p:cNvSpPr/>
          <p:nvPr/>
        </p:nvSpPr>
        <p:spPr>
          <a:xfrm>
            <a:off x="3856823" y="4001142"/>
            <a:ext cx="317467" cy="317467"/>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7" name="Isosceles Triangle 46"/>
          <p:cNvSpPr/>
          <p:nvPr/>
        </p:nvSpPr>
        <p:spPr>
          <a:xfrm>
            <a:off x="4861243" y="4001142"/>
            <a:ext cx="317467" cy="317467"/>
          </a:xfrm>
          <a:prstGeom prst="triangle">
            <a:avLst/>
          </a:prstGeom>
          <a:solidFill>
            <a:schemeClr val="accent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8" name="Oval 47"/>
          <p:cNvSpPr/>
          <p:nvPr/>
        </p:nvSpPr>
        <p:spPr>
          <a:xfrm>
            <a:off x="4841401" y="2661857"/>
            <a:ext cx="357150" cy="357150"/>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0" name="Rectangle 49"/>
          <p:cNvSpPr/>
          <p:nvPr/>
        </p:nvSpPr>
        <p:spPr>
          <a:xfrm>
            <a:off x="7649923" y="4001142"/>
            <a:ext cx="317467" cy="317467"/>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1" name="Text Placeholder 5"/>
          <p:cNvSpPr txBox="1">
            <a:spLocks/>
          </p:cNvSpPr>
          <p:nvPr/>
        </p:nvSpPr>
        <p:spPr>
          <a:xfrm>
            <a:off x="8890544" y="2622677"/>
            <a:ext cx="197918" cy="302387"/>
          </a:xfrm>
          <a:prstGeom prst="rect">
            <a:avLst/>
          </a:prstGeom>
        </p:spPr>
        <p:txBody>
          <a:bodyPr lIns="0" tIns="0" rIns="0" bIns="0" anchor="ctr"/>
          <a:lstStyle>
            <a:lvl1pPr marL="228600" indent="-228600" algn="l" defTabSz="914400" rtl="0" eaLnBrk="1" latinLnBrk="0" hangingPunct="1">
              <a:lnSpc>
                <a:spcPct val="110000"/>
              </a:lnSpc>
              <a:spcBef>
                <a:spcPts val="600"/>
              </a:spcBef>
              <a:buClr>
                <a:schemeClr val="accent1"/>
              </a:buClr>
              <a:buSzPct val="120000"/>
              <a:buFont typeface="Arial" pitchFamily="34" charset="0"/>
              <a:buChar char="•"/>
              <a:tabLst>
                <a:tab pos="3998913" algn="r"/>
                <a:tab pos="8229600" algn="r"/>
              </a:tabLst>
              <a:defRPr sz="18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buNone/>
            </a:pPr>
            <a:r>
              <a:rPr lang="it-IT" sz="1764" b="1" baseline="30000" dirty="0">
                <a:solidFill>
                  <a:schemeClr val="bg2">
                    <a:lumMod val="50000"/>
                  </a:schemeClr>
                </a:solidFill>
              </a:rPr>
              <a:t>#</a:t>
            </a:r>
          </a:p>
        </p:txBody>
      </p:sp>
      <p:sp>
        <p:nvSpPr>
          <p:cNvPr id="52" name="Isosceles Triangle 51"/>
          <p:cNvSpPr/>
          <p:nvPr/>
        </p:nvSpPr>
        <p:spPr>
          <a:xfrm>
            <a:off x="8611018" y="2681699"/>
            <a:ext cx="317467" cy="317467"/>
          </a:xfrm>
          <a:prstGeom prst="triangle">
            <a:avLst/>
          </a:prstGeom>
          <a:solidFill>
            <a:schemeClr val="accent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3" name="Text Placeholder 3"/>
          <p:cNvSpPr txBox="1">
            <a:spLocks/>
          </p:cNvSpPr>
          <p:nvPr/>
        </p:nvSpPr>
        <p:spPr>
          <a:xfrm>
            <a:off x="754036" y="6399228"/>
            <a:ext cx="8572552" cy="299259"/>
          </a:xfrm>
          <a:prstGeom prst="rect">
            <a:avLst/>
          </a:prstGeom>
        </p:spPr>
        <p:txBody>
          <a:bodyPr anchor="b" anchorCtr="0"/>
          <a:lst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18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503972">
              <a:lnSpc>
                <a:spcPct val="90000"/>
              </a:lnSpc>
              <a:spcBef>
                <a:spcPts val="0"/>
              </a:spcBef>
              <a:buSzTx/>
              <a:buNone/>
              <a:tabLst/>
              <a:defRPr/>
            </a:pPr>
            <a:r>
              <a:rPr lang="it-IT" sz="772" dirty="0">
                <a:solidFill>
                  <a:srgbClr val="7F7F7F"/>
                </a:solidFill>
              </a:rPr>
              <a:t>ACEI, angiotensin-converting enzyme inhibitors; ARB, angiotensin-receptor blocker; ARNI, angiotensin receptor neprilysin inhibitor; BB, beta blockers; CV, cardiovascular; HF, heart failure; MRA, </a:t>
            </a:r>
            <a:r>
              <a:rPr lang="it-IT" sz="772" u="sng" dirty="0">
                <a:solidFill>
                  <a:srgbClr val="7F7F7F"/>
                </a:solidFill>
              </a:rPr>
              <a:t>mineralocorticoid</a:t>
            </a:r>
            <a:r>
              <a:rPr lang="it-IT" sz="772" dirty="0">
                <a:solidFill>
                  <a:srgbClr val="7F7F7F"/>
                </a:solidFill>
              </a:rPr>
              <a:t> receptor; QoL, quality of life</a:t>
            </a:r>
          </a:p>
        </p:txBody>
      </p:sp>
      <p:sp>
        <p:nvSpPr>
          <p:cNvPr id="40" name="Text Placeholder 5"/>
          <p:cNvSpPr txBox="1">
            <a:spLocks/>
          </p:cNvSpPr>
          <p:nvPr/>
        </p:nvSpPr>
        <p:spPr>
          <a:xfrm>
            <a:off x="6481514" y="2176861"/>
            <a:ext cx="907161" cy="302387"/>
          </a:xfrm>
          <a:prstGeom prst="round2SameRect">
            <a:avLst/>
          </a:prstGeom>
          <a:solidFill>
            <a:srgbClr val="92BAD6"/>
          </a:solidFill>
        </p:spPr>
        <p:txBody>
          <a:bodyPr lIns="0" tIns="0" rIns="0" bIns="0" anchor="ctr"/>
          <a:lstStyle>
            <a:lvl1pPr marL="228600" indent="-228600" algn="l" defTabSz="914400" rtl="0" eaLnBrk="1" latinLnBrk="0" hangingPunct="1">
              <a:lnSpc>
                <a:spcPct val="110000"/>
              </a:lnSpc>
              <a:spcBef>
                <a:spcPts val="600"/>
              </a:spcBef>
              <a:buClr>
                <a:schemeClr val="accent1"/>
              </a:buClr>
              <a:buSzPct val="120000"/>
              <a:buFont typeface="Arial" pitchFamily="34" charset="0"/>
              <a:buChar char="•"/>
              <a:tabLst>
                <a:tab pos="3998913" algn="r"/>
                <a:tab pos="8229600" algn="r"/>
              </a:tabLst>
              <a:defRPr sz="18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spcBef>
                <a:spcPts val="0"/>
              </a:spcBef>
              <a:buNone/>
            </a:pPr>
            <a:r>
              <a:rPr lang="it-IT" sz="1323" b="1" dirty="0">
                <a:solidFill>
                  <a:schemeClr val="bg1"/>
                </a:solidFill>
              </a:rPr>
              <a:t>Diuretici</a:t>
            </a:r>
          </a:p>
        </p:txBody>
      </p:sp>
      <p:sp>
        <p:nvSpPr>
          <p:cNvPr id="39" name="Content Placeholder 4"/>
          <p:cNvSpPr>
            <a:spLocks noGrp="1"/>
          </p:cNvSpPr>
          <p:nvPr>
            <p:ph idx="1"/>
          </p:nvPr>
        </p:nvSpPr>
        <p:spPr>
          <a:xfrm>
            <a:off x="798495" y="5067283"/>
            <a:ext cx="8525633" cy="617566"/>
          </a:xfrm>
        </p:spPr>
        <p:txBody>
          <a:bodyPr>
            <a:normAutofit/>
          </a:bodyPr>
          <a:lstStyle/>
          <a:p>
            <a:pPr marL="0" indent="0">
              <a:lnSpc>
                <a:spcPct val="90000"/>
              </a:lnSpc>
              <a:spcBef>
                <a:spcPts val="331"/>
              </a:spcBef>
              <a:defRPr/>
            </a:pPr>
            <a:r>
              <a:rPr lang="it-IT" sz="882" dirty="0">
                <a:solidFill>
                  <a:srgbClr val="7F7F7F"/>
                </a:solidFill>
              </a:rPr>
              <a:t>*Based on ESC guidelines1 and literature search.</a:t>
            </a:r>
          </a:p>
          <a:p>
            <a:pPr marL="0" indent="0">
              <a:lnSpc>
                <a:spcPct val="90000"/>
              </a:lnSpc>
              <a:spcBef>
                <a:spcPts val="331"/>
              </a:spcBef>
              <a:defRPr/>
            </a:pPr>
            <a:r>
              <a:rPr lang="it-IT" sz="882" baseline="30000" dirty="0">
                <a:solidFill>
                  <a:srgbClr val="7F7F7F"/>
                </a:solidFill>
              </a:rPr>
              <a:t>§</a:t>
            </a:r>
            <a:r>
              <a:rPr lang="it-IT" sz="882" dirty="0">
                <a:solidFill>
                  <a:srgbClr val="7F7F7F"/>
                </a:solidFill>
              </a:rPr>
              <a:t>With diuretics treatment, symptom relief associated with congestion is believed to provide improvements in QoL14.</a:t>
            </a:r>
          </a:p>
          <a:p>
            <a:pPr marL="0" indent="0">
              <a:lnSpc>
                <a:spcPct val="90000"/>
              </a:lnSpc>
              <a:spcBef>
                <a:spcPts val="331"/>
              </a:spcBef>
              <a:defRPr/>
            </a:pPr>
            <a:r>
              <a:rPr lang="it-IT" sz="882" baseline="30000" dirty="0">
                <a:solidFill>
                  <a:srgbClr val="7F7F7F"/>
                </a:solidFill>
              </a:rPr>
              <a:t>#</a:t>
            </a:r>
            <a:r>
              <a:rPr lang="it-IT" sz="882" dirty="0">
                <a:solidFill>
                  <a:srgbClr val="7F7F7F"/>
                </a:solidFill>
              </a:rPr>
              <a:t>Survival benefits (reduction in CV mortality, all-cause mortality and HF deaths) were observed with ivabradine in a post-hoc analysis2 that included a sub-group of patients with heart rates ≥75 bpm from SHIFT trial.</a:t>
            </a:r>
            <a:r>
              <a:rPr lang="it-IT" sz="882" baseline="30000" dirty="0">
                <a:solidFill>
                  <a:srgbClr val="7F7F7F"/>
                </a:solidFill>
              </a:rPr>
              <a:t>2</a:t>
            </a:r>
          </a:p>
          <a:p>
            <a:pPr marL="0" indent="0">
              <a:lnSpc>
                <a:spcPct val="90000"/>
              </a:lnSpc>
              <a:spcBef>
                <a:spcPts val="331"/>
              </a:spcBef>
              <a:defRPr/>
            </a:pPr>
            <a:endParaRPr lang="it-IT" sz="882" dirty="0">
              <a:solidFill>
                <a:srgbClr val="7F7F7F"/>
              </a:solidFill>
            </a:endParaRPr>
          </a:p>
        </p:txBody>
      </p:sp>
      <p:sp>
        <p:nvSpPr>
          <p:cNvPr id="42" name="Isosceles Triangle 41"/>
          <p:cNvSpPr/>
          <p:nvPr/>
        </p:nvSpPr>
        <p:spPr>
          <a:xfrm>
            <a:off x="6776361" y="3298142"/>
            <a:ext cx="317467" cy="317467"/>
          </a:xfrm>
          <a:prstGeom prst="triangle">
            <a:avLst/>
          </a:prstGeom>
          <a:solidFill>
            <a:schemeClr val="accent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3" name="Isosceles Triangle 42"/>
          <p:cNvSpPr/>
          <p:nvPr/>
        </p:nvSpPr>
        <p:spPr>
          <a:xfrm>
            <a:off x="6776361" y="4001142"/>
            <a:ext cx="317467" cy="317467"/>
          </a:xfrm>
          <a:prstGeom prst="triangle">
            <a:avLst/>
          </a:prstGeom>
          <a:solidFill>
            <a:schemeClr val="accent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5" name="Text Placeholder 5"/>
          <p:cNvSpPr txBox="1">
            <a:spLocks/>
          </p:cNvSpPr>
          <p:nvPr/>
        </p:nvSpPr>
        <p:spPr>
          <a:xfrm>
            <a:off x="7023147" y="3950832"/>
            <a:ext cx="160304" cy="302387"/>
          </a:xfrm>
          <a:prstGeom prst="rect">
            <a:avLst/>
          </a:prstGeom>
        </p:spPr>
        <p:txBody>
          <a:bodyPr lIns="0" tIns="0" rIns="0" bIns="0" anchor="ctr"/>
          <a:lstStyle>
            <a:defPPr>
              <a:defRPr lang="en-US"/>
            </a:defPPr>
            <a:lvl1pPr indent="0">
              <a:lnSpc>
                <a:spcPct val="100000"/>
              </a:lnSpc>
              <a:spcBef>
                <a:spcPts val="0"/>
              </a:spcBef>
              <a:buClr>
                <a:schemeClr val="accent1"/>
              </a:buClr>
              <a:buSzPct val="120000"/>
              <a:buFont typeface="Arial" pitchFamily="34" charset="0"/>
              <a:buNone/>
              <a:tabLst>
                <a:tab pos="3998913" algn="r"/>
                <a:tab pos="8229600" algn="r"/>
              </a:tabLst>
              <a:defRPr sz="1600" b="1" baseline="30000">
                <a:solidFill>
                  <a:schemeClr val="bg2">
                    <a:lumMod val="50000"/>
                  </a:schemeClr>
                </a:solidFill>
              </a:defRPr>
            </a:lvl1pPr>
            <a:lvl2pPr indent="-228600">
              <a:lnSpc>
                <a:spcPct val="110000"/>
              </a:lnSpc>
              <a:spcBef>
                <a:spcPts val="600"/>
              </a:spcBef>
              <a:buClr>
                <a:schemeClr val="accent1"/>
              </a:buClr>
              <a:buSzPct val="100000"/>
              <a:buFont typeface="Arial" pitchFamily="34" charset="0"/>
              <a:buChar char="–"/>
            </a:lvl2pPr>
            <a:lvl3pPr marL="685800" indent="-228600">
              <a:lnSpc>
                <a:spcPct val="110000"/>
              </a:lnSpc>
              <a:spcBef>
                <a:spcPts val="600"/>
              </a:spcBef>
              <a:buClr>
                <a:schemeClr val="accent1"/>
              </a:buClr>
              <a:buSzPct val="100000"/>
              <a:buFont typeface="Arial" pitchFamily="34" charset="0"/>
              <a:buChar char="•"/>
            </a:lvl3pPr>
            <a:lvl4pPr marL="914400" indent="-228600">
              <a:lnSpc>
                <a:spcPct val="110000"/>
              </a:lnSpc>
              <a:spcBef>
                <a:spcPts val="600"/>
              </a:spcBef>
              <a:buClr>
                <a:schemeClr val="accent1"/>
              </a:buClr>
              <a:buSzPct val="100000"/>
              <a:buFont typeface="Arial" pitchFamily="34" charset="0"/>
              <a:buChar char="–"/>
            </a:lvl4pPr>
            <a:lvl5pPr marL="1143000" indent="-228600">
              <a:lnSpc>
                <a:spcPct val="110000"/>
              </a:lnSpc>
              <a:spcBef>
                <a:spcPts val="600"/>
              </a:spcBef>
              <a:buClr>
                <a:schemeClr val="accent1"/>
              </a:buClr>
              <a:buSzPct val="100000"/>
              <a:buFont typeface="Arial" pitchFamily="34" charset="0"/>
              <a:buChar cha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it-IT" sz="1764" dirty="0"/>
              <a:t>§</a:t>
            </a:r>
          </a:p>
        </p:txBody>
      </p:sp>
      <p:sp>
        <p:nvSpPr>
          <p:cNvPr id="55" name="Rectangle 54"/>
          <p:cNvSpPr/>
          <p:nvPr/>
        </p:nvSpPr>
        <p:spPr>
          <a:xfrm>
            <a:off x="6776361" y="2681699"/>
            <a:ext cx="317467" cy="317467"/>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4" name="Oval 75">
            <a:extLst>
              <a:ext uri="{FF2B5EF4-FFF2-40B4-BE49-F238E27FC236}">
                <a16:creationId xmlns:a16="http://schemas.microsoft.com/office/drawing/2014/main" id="{9D23255B-1695-4A69-8B5F-0301D405BA35}"/>
              </a:ext>
            </a:extLst>
          </p:cNvPr>
          <p:cNvSpPr/>
          <p:nvPr/>
        </p:nvSpPr>
        <p:spPr>
          <a:xfrm>
            <a:off x="4861243" y="3344485"/>
            <a:ext cx="317467" cy="317467"/>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6" name="Oval 75">
            <a:extLst>
              <a:ext uri="{FF2B5EF4-FFF2-40B4-BE49-F238E27FC236}">
                <a16:creationId xmlns:a16="http://schemas.microsoft.com/office/drawing/2014/main" id="{9F71339A-5BBE-4092-863C-ED6DB1ACA7F8}"/>
              </a:ext>
            </a:extLst>
          </p:cNvPr>
          <p:cNvSpPr/>
          <p:nvPr/>
        </p:nvSpPr>
        <p:spPr>
          <a:xfrm>
            <a:off x="5872736" y="3344485"/>
            <a:ext cx="317467" cy="317467"/>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33338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4723" y="1001696"/>
            <a:ext cx="11092495" cy="5766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396" tIns="50396" rIns="50396" bIns="50396" numCol="1" spcCol="38100" rtlCol="0" anchor="t">
            <a:spAutoFit/>
          </a:bodyPr>
          <a:lstStyle/>
          <a:p>
            <a:pPr algn="ctr" defTabSz="503972" fontAlgn="auto">
              <a:lnSpc>
                <a:spcPct val="100000"/>
              </a:lnSpc>
              <a:spcBef>
                <a:spcPts val="0"/>
              </a:spcBef>
              <a:spcAft>
                <a:spcPts val="0"/>
              </a:spcAft>
              <a:buClrTx/>
              <a:buSzTx/>
            </a:pPr>
            <a:r>
              <a:rPr lang="it-IT" sz="3086" b="1" spc="-220" dirty="0">
                <a:latin typeface="Calibri" panose="020F0502020204030204" pitchFamily="34" charset="0"/>
                <a:cs typeface="Calibri" panose="020F0502020204030204" pitchFamily="34" charset="0"/>
                <a:sym typeface="Helvetica Neue"/>
              </a:rPr>
              <a:t>TAKE HOME MESSAGES</a:t>
            </a:r>
            <a:endParaRPr lang="en-US" sz="3086" b="1" spc="-220" dirty="0">
              <a:latin typeface="Calibri" panose="020F0502020204030204" pitchFamily="34" charset="0"/>
              <a:cs typeface="Calibri" panose="020F0502020204030204" pitchFamily="34" charset="0"/>
              <a:sym typeface="Helvetica Neue"/>
            </a:endParaRPr>
          </a:p>
        </p:txBody>
      </p:sp>
      <p:sp>
        <p:nvSpPr>
          <p:cNvPr id="4" name="TextBox 3"/>
          <p:cNvSpPr txBox="1"/>
          <p:nvPr/>
        </p:nvSpPr>
        <p:spPr>
          <a:xfrm>
            <a:off x="935856" y="1944931"/>
            <a:ext cx="8842750" cy="56417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396" tIns="50396" rIns="50396" bIns="50396" numCol="1" spcCol="38100" rtlCol="0" anchor="t">
            <a:spAutoFit/>
          </a:bodyPr>
          <a:lstStyle/>
          <a:p>
            <a:pPr marL="457200" indent="-457200" defTabSz="503972" fontAlgn="auto">
              <a:lnSpc>
                <a:spcPct val="100000"/>
              </a:lnSpc>
              <a:spcBef>
                <a:spcPts val="0"/>
              </a:spcBef>
              <a:spcAft>
                <a:spcPts val="0"/>
              </a:spcAft>
              <a:buClrTx/>
              <a:buSzTx/>
              <a:buFont typeface="+mj-lt"/>
              <a:buAutoNum type="arabicParenR"/>
            </a:pPr>
            <a:r>
              <a:rPr lang="it-IT" dirty="0">
                <a:solidFill>
                  <a:srgbClr val="000000"/>
                </a:solidFill>
                <a:latin typeface="Arial Rounded MT Bold" panose="020F0704030504030204" pitchFamily="34" charset="0"/>
                <a:ea typeface="+mj-ea"/>
                <a:cs typeface="Calibri" panose="020F0502020204030204" pitchFamily="34" charset="0"/>
                <a:sym typeface="Helvetica Neue"/>
              </a:rPr>
              <a:t>Nello scompenso il Sistema dei Peptidi Natriuretici svolge un ruolo positivo che si può e si deve potenziare ulteriormente</a:t>
            </a:r>
          </a:p>
          <a:p>
            <a:pPr marL="457200" indent="-457200" defTabSz="503972" fontAlgn="auto">
              <a:lnSpc>
                <a:spcPct val="100000"/>
              </a:lnSpc>
              <a:spcBef>
                <a:spcPts val="0"/>
              </a:spcBef>
              <a:spcAft>
                <a:spcPts val="0"/>
              </a:spcAft>
              <a:buClrTx/>
              <a:buSzTx/>
              <a:buFont typeface="+mj-lt"/>
              <a:buAutoNum type="arabicParenR"/>
            </a:pPr>
            <a:endParaRPr lang="it-IT" dirty="0">
              <a:solidFill>
                <a:srgbClr val="000000"/>
              </a:solidFill>
              <a:latin typeface="Arial Rounded MT Bold" panose="020F0704030504030204" pitchFamily="34" charset="0"/>
              <a:ea typeface="+mj-ea"/>
              <a:cs typeface="Calibri" panose="020F0502020204030204" pitchFamily="34" charset="0"/>
              <a:sym typeface="Helvetica Neue"/>
            </a:endParaRPr>
          </a:p>
          <a:p>
            <a:pPr marL="342900" indent="-342900" defTabSz="503972" fontAlgn="auto">
              <a:lnSpc>
                <a:spcPct val="100000"/>
              </a:lnSpc>
              <a:spcBef>
                <a:spcPts val="0"/>
              </a:spcBef>
              <a:spcAft>
                <a:spcPts val="0"/>
              </a:spcAft>
              <a:buClrTx/>
              <a:buSzTx/>
              <a:buFont typeface="+mj-lt"/>
              <a:buAutoNum type="arabicParenR"/>
            </a:pPr>
            <a:r>
              <a:rPr lang="it-IT" dirty="0">
                <a:latin typeface="Arial Rounded MT Bold" panose="020F0704030504030204" pitchFamily="34" charset="0"/>
                <a:ea typeface="+mj-ea"/>
                <a:cs typeface="Calibri" panose="020F0502020204030204" pitchFamily="34" charset="0"/>
                <a:sym typeface="Helvetica Neue"/>
              </a:rPr>
              <a:t>Il </a:t>
            </a:r>
            <a:r>
              <a:rPr lang="it-IT" dirty="0" err="1">
                <a:latin typeface="Arial Rounded MT Bold" panose="020F0704030504030204" pitchFamily="34" charset="0"/>
                <a:ea typeface="+mj-ea"/>
                <a:cs typeface="Calibri" panose="020F0502020204030204" pitchFamily="34" charset="0"/>
                <a:sym typeface="Helvetica Neue"/>
              </a:rPr>
              <a:t>Sacubitril</a:t>
            </a:r>
            <a:r>
              <a:rPr lang="it-IT" dirty="0">
                <a:latin typeface="Arial Rounded MT Bold" panose="020F0704030504030204" pitchFamily="34" charset="0"/>
                <a:ea typeface="+mj-ea"/>
                <a:cs typeface="Calibri" panose="020F0502020204030204" pitchFamily="34" charset="0"/>
                <a:sym typeface="Helvetica Neue"/>
              </a:rPr>
              <a:t>/</a:t>
            </a:r>
            <a:r>
              <a:rPr lang="it-IT" dirty="0" err="1">
                <a:latin typeface="Arial Rounded MT Bold" panose="020F0704030504030204" pitchFamily="34" charset="0"/>
                <a:ea typeface="+mj-ea"/>
                <a:cs typeface="Calibri" panose="020F0502020204030204" pitchFamily="34" charset="0"/>
                <a:sym typeface="Helvetica Neue"/>
              </a:rPr>
              <a:t>Valsartan</a:t>
            </a:r>
            <a:r>
              <a:rPr lang="it-IT" dirty="0">
                <a:latin typeface="Arial Rounded MT Bold" panose="020F0704030504030204" pitchFamily="34" charset="0"/>
                <a:ea typeface="+mj-ea"/>
                <a:cs typeface="Calibri" panose="020F0502020204030204" pitchFamily="34" charset="0"/>
                <a:sym typeface="Helvetica Neue"/>
              </a:rPr>
              <a:t>, per la prima volta, è in grado di ottenere questo potenziamento bloccando contemporaneamente l’enzima che degrada i Peptidi Natriuretici, la NEPRILISINA (con il </a:t>
            </a:r>
            <a:r>
              <a:rPr lang="it-IT" dirty="0" err="1">
                <a:latin typeface="Arial Rounded MT Bold" panose="020F0704030504030204" pitchFamily="34" charset="0"/>
                <a:ea typeface="+mj-ea"/>
                <a:cs typeface="Calibri" panose="020F0502020204030204" pitchFamily="34" charset="0"/>
                <a:sym typeface="Helvetica Neue"/>
              </a:rPr>
              <a:t>sacubitril</a:t>
            </a:r>
            <a:r>
              <a:rPr lang="it-IT" dirty="0">
                <a:latin typeface="Arial Rounded MT Bold" panose="020F0704030504030204" pitchFamily="34" charset="0"/>
                <a:ea typeface="+mj-ea"/>
                <a:cs typeface="Calibri" panose="020F0502020204030204" pitchFamily="34" charset="0"/>
                <a:sym typeface="Helvetica Neue"/>
              </a:rPr>
              <a:t>) ed il RAAS (con il </a:t>
            </a:r>
            <a:r>
              <a:rPr lang="it-IT" dirty="0" err="1">
                <a:latin typeface="Arial Rounded MT Bold" panose="020F0704030504030204" pitchFamily="34" charset="0"/>
                <a:ea typeface="+mj-ea"/>
                <a:cs typeface="Calibri" panose="020F0502020204030204" pitchFamily="34" charset="0"/>
                <a:sym typeface="Helvetica Neue"/>
              </a:rPr>
              <a:t>valsartan</a:t>
            </a:r>
            <a:r>
              <a:rPr lang="it-IT" dirty="0">
                <a:latin typeface="Arial Rounded MT Bold" panose="020F0704030504030204" pitchFamily="34" charset="0"/>
                <a:ea typeface="+mj-ea"/>
                <a:cs typeface="Calibri" panose="020F0502020204030204" pitchFamily="34" charset="0"/>
                <a:sym typeface="Helvetica Neue"/>
              </a:rPr>
              <a:t>)</a:t>
            </a:r>
          </a:p>
          <a:p>
            <a:pPr marL="342900" indent="-342900" defTabSz="503972" fontAlgn="auto">
              <a:lnSpc>
                <a:spcPct val="100000"/>
              </a:lnSpc>
              <a:spcBef>
                <a:spcPts val="0"/>
              </a:spcBef>
              <a:spcAft>
                <a:spcPts val="0"/>
              </a:spcAft>
              <a:buClrTx/>
              <a:buSzTx/>
              <a:buFont typeface="+mj-lt"/>
              <a:buAutoNum type="arabicParenR"/>
            </a:pPr>
            <a:endParaRPr lang="it-IT" dirty="0">
              <a:latin typeface="Arial Rounded MT Bold" panose="020F0704030504030204" pitchFamily="34" charset="0"/>
              <a:ea typeface="+mj-ea"/>
              <a:cs typeface="Calibri" panose="020F0502020204030204" pitchFamily="34" charset="0"/>
              <a:sym typeface="Helvetica Neue"/>
            </a:endParaRPr>
          </a:p>
          <a:p>
            <a:pPr marL="377979" indent="-377979" defTabSz="503972" fontAlgn="auto">
              <a:lnSpc>
                <a:spcPct val="100000"/>
              </a:lnSpc>
              <a:spcBef>
                <a:spcPts val="0"/>
              </a:spcBef>
              <a:spcAft>
                <a:spcPts val="0"/>
              </a:spcAft>
              <a:buClrTx/>
              <a:buSzTx/>
              <a:buFont typeface="+mj-lt"/>
              <a:buAutoNum type="arabicParenR"/>
            </a:pPr>
            <a:r>
              <a:rPr lang="it-IT" dirty="0">
                <a:latin typeface="Arial Rounded MT Bold" panose="020F0704030504030204" pitchFamily="34" charset="0"/>
                <a:ea typeface="+mj-ea"/>
                <a:cs typeface="Calibri" panose="020F0502020204030204" pitchFamily="34" charset="0"/>
                <a:sym typeface="Helvetica Neue"/>
              </a:rPr>
              <a:t>Lo studio </a:t>
            </a:r>
            <a:r>
              <a:rPr lang="it-IT" dirty="0" err="1">
                <a:latin typeface="Arial Rounded MT Bold" panose="020F0704030504030204" pitchFamily="34" charset="0"/>
                <a:ea typeface="+mj-ea"/>
                <a:cs typeface="Calibri" panose="020F0502020204030204" pitchFamily="34" charset="0"/>
                <a:sym typeface="Helvetica Neue"/>
              </a:rPr>
              <a:t>Paradigm</a:t>
            </a:r>
            <a:r>
              <a:rPr lang="it-IT" dirty="0">
                <a:latin typeface="Arial Rounded MT Bold" panose="020F0704030504030204" pitchFamily="34" charset="0"/>
                <a:ea typeface="+mj-ea"/>
                <a:cs typeface="Calibri" panose="020F0502020204030204" pitchFamily="34" charset="0"/>
                <a:sym typeface="Helvetica Neue"/>
              </a:rPr>
              <a:t>-HF ha dimostrato che la sostituzione dell’</a:t>
            </a:r>
            <a:r>
              <a:rPr lang="it-IT" dirty="0" err="1">
                <a:latin typeface="Arial Rounded MT Bold" panose="020F0704030504030204" pitchFamily="34" charset="0"/>
                <a:ea typeface="+mj-ea"/>
                <a:cs typeface="Calibri" panose="020F0502020204030204" pitchFamily="34" charset="0"/>
                <a:sym typeface="Helvetica Neue"/>
              </a:rPr>
              <a:t>ACEi</a:t>
            </a:r>
            <a:r>
              <a:rPr lang="it-IT" dirty="0">
                <a:latin typeface="Arial Rounded MT Bold" panose="020F0704030504030204" pitchFamily="34" charset="0"/>
                <a:ea typeface="+mj-ea"/>
                <a:cs typeface="Calibri" panose="020F0502020204030204" pitchFamily="34" charset="0"/>
                <a:sym typeface="Helvetica Neue"/>
              </a:rPr>
              <a:t> con </a:t>
            </a:r>
            <a:r>
              <a:rPr lang="it-IT" dirty="0" err="1">
                <a:latin typeface="Arial Rounded MT Bold" panose="020F0704030504030204" pitchFamily="34" charset="0"/>
                <a:ea typeface="+mj-ea"/>
                <a:cs typeface="Calibri" panose="020F0502020204030204" pitchFamily="34" charset="0"/>
                <a:sym typeface="Helvetica Neue"/>
              </a:rPr>
              <a:t>Sacubitril</a:t>
            </a:r>
            <a:r>
              <a:rPr lang="it-IT" dirty="0">
                <a:latin typeface="Arial Rounded MT Bold" panose="020F0704030504030204" pitchFamily="34" charset="0"/>
                <a:ea typeface="+mj-ea"/>
                <a:cs typeface="Calibri" panose="020F0502020204030204" pitchFamily="34" charset="0"/>
                <a:sym typeface="Helvetica Neue"/>
              </a:rPr>
              <a:t>/</a:t>
            </a:r>
            <a:r>
              <a:rPr lang="it-IT" dirty="0" err="1">
                <a:latin typeface="Arial Rounded MT Bold" panose="020F0704030504030204" pitchFamily="34" charset="0"/>
                <a:ea typeface="+mj-ea"/>
                <a:cs typeface="Calibri" panose="020F0502020204030204" pitchFamily="34" charset="0"/>
                <a:sym typeface="Helvetica Neue"/>
              </a:rPr>
              <a:t>Valsartan</a:t>
            </a:r>
            <a:r>
              <a:rPr lang="it-IT" dirty="0">
                <a:latin typeface="Arial Rounded MT Bold" panose="020F0704030504030204" pitchFamily="34" charset="0"/>
                <a:ea typeface="+mj-ea"/>
                <a:cs typeface="Calibri" panose="020F0502020204030204" pitchFamily="34" charset="0"/>
                <a:sym typeface="Helvetica Neue"/>
              </a:rPr>
              <a:t>:</a:t>
            </a:r>
          </a:p>
          <a:p>
            <a:pPr marL="1028700" lvl="1" defTabSz="503972" fontAlgn="auto">
              <a:lnSpc>
                <a:spcPct val="100000"/>
              </a:lnSpc>
              <a:spcBef>
                <a:spcPts val="0"/>
              </a:spcBef>
              <a:spcAft>
                <a:spcPts val="0"/>
              </a:spcAft>
              <a:buClrTx/>
              <a:buSzTx/>
              <a:buFont typeface="Arial" panose="020B0604020202020204" pitchFamily="34" charset="0"/>
              <a:buChar char="•"/>
            </a:pPr>
            <a:r>
              <a:rPr lang="it-IT" dirty="0">
                <a:latin typeface="Arial Rounded MT Bold" panose="020F0704030504030204" pitchFamily="34" charset="0"/>
                <a:ea typeface="+mj-ea"/>
                <a:cs typeface="Calibri" panose="020F0502020204030204" pitchFamily="34" charset="0"/>
                <a:sym typeface="Helvetica Neue"/>
              </a:rPr>
              <a:t>riduce ulteriormente la mortalità </a:t>
            </a:r>
            <a:r>
              <a:rPr lang="it-IT" dirty="0" err="1">
                <a:latin typeface="Arial Rounded MT Bold" panose="020F0704030504030204" pitchFamily="34" charset="0"/>
                <a:ea typeface="+mj-ea"/>
                <a:cs typeface="Calibri" panose="020F0502020204030204" pitchFamily="34" charset="0"/>
                <a:sym typeface="Helvetica Neue"/>
              </a:rPr>
              <a:t>cvs</a:t>
            </a:r>
            <a:r>
              <a:rPr lang="it-IT" dirty="0">
                <a:latin typeface="Arial Rounded MT Bold" panose="020F0704030504030204" pitchFamily="34" charset="0"/>
                <a:ea typeface="+mj-ea"/>
                <a:cs typeface="Calibri" panose="020F0502020204030204" pitchFamily="34" charset="0"/>
                <a:sym typeface="Helvetica Neue"/>
              </a:rPr>
              <a:t> e le ospedalizzazioni del 20%,</a:t>
            </a:r>
          </a:p>
          <a:p>
            <a:pPr marL="1028700" lvl="1" defTabSz="503972" fontAlgn="auto">
              <a:lnSpc>
                <a:spcPct val="100000"/>
              </a:lnSpc>
              <a:spcBef>
                <a:spcPts val="0"/>
              </a:spcBef>
              <a:spcAft>
                <a:spcPts val="0"/>
              </a:spcAft>
              <a:buClrTx/>
              <a:buSzTx/>
              <a:buFont typeface="Arial" panose="020B0604020202020204" pitchFamily="34" charset="0"/>
              <a:buChar char="•"/>
            </a:pPr>
            <a:r>
              <a:rPr lang="it-IT" dirty="0">
                <a:latin typeface="Arial Rounded MT Bold" panose="020F0704030504030204" pitchFamily="34" charset="0"/>
                <a:ea typeface="+mj-ea"/>
                <a:cs typeface="Calibri" panose="020F0502020204030204" pitchFamily="34" charset="0"/>
                <a:sym typeface="Helvetica Neue"/>
              </a:rPr>
              <a:t>riduce la morte improvvisa cardiaca del 20% </a:t>
            </a:r>
          </a:p>
          <a:p>
            <a:pPr marL="1028700" lvl="1" defTabSz="503972" fontAlgn="auto">
              <a:lnSpc>
                <a:spcPct val="100000"/>
              </a:lnSpc>
              <a:spcBef>
                <a:spcPts val="0"/>
              </a:spcBef>
              <a:spcAft>
                <a:spcPts val="0"/>
              </a:spcAft>
              <a:buClrTx/>
              <a:buSzTx/>
              <a:buFont typeface="Arial" panose="020B0604020202020204" pitchFamily="34" charset="0"/>
              <a:buChar char="•"/>
            </a:pPr>
            <a:r>
              <a:rPr lang="it-IT" dirty="0">
                <a:latin typeface="Arial Rounded MT Bold" panose="020F0704030504030204" pitchFamily="34" charset="0"/>
                <a:ea typeface="+mj-ea"/>
                <a:cs typeface="Calibri" panose="020F0502020204030204" pitchFamily="34" charset="0"/>
                <a:sym typeface="Helvetica Neue"/>
              </a:rPr>
              <a:t>migliora la qualità di vita </a:t>
            </a:r>
          </a:p>
          <a:p>
            <a:pPr marL="1028700" lvl="1" defTabSz="503972" fontAlgn="auto">
              <a:lnSpc>
                <a:spcPct val="100000"/>
              </a:lnSpc>
              <a:spcBef>
                <a:spcPts val="0"/>
              </a:spcBef>
              <a:spcAft>
                <a:spcPts val="0"/>
              </a:spcAft>
              <a:buClrTx/>
              <a:buSzTx/>
              <a:buFont typeface="Arial" panose="020B0604020202020204" pitchFamily="34" charset="0"/>
              <a:buChar char="•"/>
            </a:pPr>
            <a:r>
              <a:rPr lang="it-IT" dirty="0">
                <a:latin typeface="Arial Rounded MT Bold" panose="020F0704030504030204" pitchFamily="34" charset="0"/>
                <a:ea typeface="+mj-ea"/>
                <a:cs typeface="Calibri" panose="020F0502020204030204" pitchFamily="34" charset="0"/>
                <a:sym typeface="Helvetica Neue"/>
              </a:rPr>
              <a:t>offre una tollerabilità superiore a quella dell’</a:t>
            </a:r>
            <a:r>
              <a:rPr lang="it-IT" dirty="0" err="1">
                <a:latin typeface="Arial Rounded MT Bold" panose="020F0704030504030204" pitchFamily="34" charset="0"/>
                <a:ea typeface="+mj-ea"/>
                <a:cs typeface="Calibri" panose="020F0502020204030204" pitchFamily="34" charset="0"/>
                <a:sym typeface="Helvetica Neue"/>
              </a:rPr>
              <a:t>ACEi</a:t>
            </a:r>
            <a:endParaRPr lang="it-IT" dirty="0">
              <a:latin typeface="Arial Rounded MT Bold" panose="020F0704030504030204" pitchFamily="34" charset="0"/>
              <a:ea typeface="+mj-ea"/>
              <a:cs typeface="Calibri" panose="020F0502020204030204" pitchFamily="34" charset="0"/>
              <a:sym typeface="Helvetica Neue"/>
            </a:endParaRPr>
          </a:p>
          <a:p>
            <a:pPr lvl="1" indent="0" defTabSz="503972" fontAlgn="auto">
              <a:lnSpc>
                <a:spcPct val="100000"/>
              </a:lnSpc>
              <a:spcBef>
                <a:spcPts val="0"/>
              </a:spcBef>
              <a:spcAft>
                <a:spcPts val="0"/>
              </a:spcAft>
              <a:buClrTx/>
              <a:buSzTx/>
            </a:pPr>
            <a:endParaRPr lang="it-IT" dirty="0">
              <a:latin typeface="Arial Rounded MT Bold" panose="020F0704030504030204" pitchFamily="34" charset="0"/>
              <a:ea typeface="+mj-ea"/>
              <a:cs typeface="Calibri" panose="020F0502020204030204" pitchFamily="34" charset="0"/>
              <a:sym typeface="Helvetica Neue"/>
            </a:endParaRPr>
          </a:p>
          <a:p>
            <a:pPr defTabSz="503972" fontAlgn="auto">
              <a:lnSpc>
                <a:spcPct val="100000"/>
              </a:lnSpc>
              <a:spcBef>
                <a:spcPts val="0"/>
              </a:spcBef>
              <a:spcAft>
                <a:spcPts val="0"/>
              </a:spcAft>
              <a:buClrTx/>
              <a:buSzTx/>
            </a:pPr>
            <a:r>
              <a:rPr lang="it-IT" dirty="0">
                <a:solidFill>
                  <a:srgbClr val="000000"/>
                </a:solidFill>
                <a:latin typeface="Arial Rounded MT Bold" panose="020F0704030504030204" pitchFamily="34" charset="0"/>
                <a:ea typeface="+mj-ea"/>
                <a:cs typeface="Calibri" panose="020F0502020204030204" pitchFamily="34" charset="0"/>
                <a:sym typeface="Helvetica Neue"/>
              </a:rPr>
              <a:t>4)    L’introduzione in terapia di </a:t>
            </a:r>
            <a:r>
              <a:rPr lang="it-IT" dirty="0" err="1">
                <a:solidFill>
                  <a:srgbClr val="000000"/>
                </a:solidFill>
                <a:latin typeface="Arial Rounded MT Bold" panose="020F0704030504030204" pitchFamily="34" charset="0"/>
                <a:ea typeface="+mj-ea"/>
                <a:cs typeface="Calibri" panose="020F0502020204030204" pitchFamily="34" charset="0"/>
                <a:sym typeface="Helvetica Neue"/>
              </a:rPr>
              <a:t>Sacubitril</a:t>
            </a:r>
            <a:r>
              <a:rPr lang="it-IT" dirty="0">
                <a:solidFill>
                  <a:srgbClr val="000000"/>
                </a:solidFill>
                <a:latin typeface="Arial Rounded MT Bold" panose="020F0704030504030204" pitchFamily="34" charset="0"/>
                <a:ea typeface="+mj-ea"/>
                <a:cs typeface="Calibri" panose="020F0502020204030204" pitchFamily="34" charset="0"/>
                <a:sym typeface="Helvetica Neue"/>
              </a:rPr>
              <a:t> </a:t>
            </a:r>
            <a:r>
              <a:rPr lang="it-IT" dirty="0" err="1">
                <a:solidFill>
                  <a:srgbClr val="000000"/>
                </a:solidFill>
                <a:latin typeface="Arial Rounded MT Bold" panose="020F0704030504030204" pitchFamily="34" charset="0"/>
                <a:ea typeface="+mj-ea"/>
                <a:cs typeface="Calibri" panose="020F0502020204030204" pitchFamily="34" charset="0"/>
                <a:sym typeface="Helvetica Neue"/>
              </a:rPr>
              <a:t>Valsartan</a:t>
            </a:r>
            <a:r>
              <a:rPr lang="it-IT" dirty="0">
                <a:solidFill>
                  <a:srgbClr val="000000"/>
                </a:solidFill>
                <a:latin typeface="Arial Rounded MT Bold" panose="020F0704030504030204" pitchFamily="34" charset="0"/>
                <a:ea typeface="+mj-ea"/>
                <a:cs typeface="Calibri" panose="020F0502020204030204" pitchFamily="34" charset="0"/>
                <a:sym typeface="Helvetica Neue"/>
              </a:rPr>
              <a:t> consente di ridurre 	significativamente i costi dell’assistenza nello scompenso cardiaco 	cronico</a:t>
            </a:r>
          </a:p>
          <a:p>
            <a:pPr marL="457200" indent="-457200" defTabSz="503972" fontAlgn="auto">
              <a:lnSpc>
                <a:spcPct val="100000"/>
              </a:lnSpc>
              <a:spcBef>
                <a:spcPts val="0"/>
              </a:spcBef>
              <a:spcAft>
                <a:spcPts val="0"/>
              </a:spcAft>
              <a:buClrTx/>
              <a:buSzTx/>
              <a:buFont typeface="Arial" panose="020B0604020202020204" pitchFamily="34" charset="0"/>
              <a:buChar char="•"/>
            </a:pPr>
            <a:endParaRPr lang="it-IT" dirty="0">
              <a:solidFill>
                <a:srgbClr val="000000"/>
              </a:solidFill>
              <a:latin typeface="Arial Rounded MT Bold" panose="020F0704030504030204" pitchFamily="34" charset="0"/>
              <a:ea typeface="+mj-ea"/>
              <a:cs typeface="Calibri" panose="020F0502020204030204" pitchFamily="34" charset="0"/>
              <a:sym typeface="Helvetica Neue"/>
            </a:endParaRPr>
          </a:p>
          <a:p>
            <a:pPr marL="457200" indent="-457200" defTabSz="503972" fontAlgn="auto">
              <a:lnSpc>
                <a:spcPct val="100000"/>
              </a:lnSpc>
              <a:spcBef>
                <a:spcPts val="0"/>
              </a:spcBef>
              <a:spcAft>
                <a:spcPts val="0"/>
              </a:spcAft>
              <a:buClrTx/>
              <a:buSzTx/>
              <a:buFont typeface="+mj-lt"/>
              <a:buAutoNum type="arabicParenR"/>
            </a:pPr>
            <a:endParaRPr lang="it-IT" dirty="0">
              <a:solidFill>
                <a:srgbClr val="000000"/>
              </a:solidFill>
              <a:latin typeface="Arial Rounded MT Bold" panose="020F0704030504030204" pitchFamily="34" charset="0"/>
              <a:ea typeface="+mj-ea"/>
              <a:cs typeface="Calibri" panose="020F0502020204030204" pitchFamily="34" charset="0"/>
              <a:sym typeface="Helvetica Neue"/>
            </a:endParaRPr>
          </a:p>
        </p:txBody>
      </p:sp>
    </p:spTree>
    <p:extLst>
      <p:ext uri="{BB962C8B-B14F-4D97-AF65-F5344CB8AC3E}">
        <p14:creationId xmlns:p14="http://schemas.microsoft.com/office/powerpoint/2010/main" val="422362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additive="base">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 calcmode="lin" valueType="num">
                                      <p:cBhvr additive="base">
                                        <p:cTn id="4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6">
            <a:extLst>
              <a:ext uri="{FF2B5EF4-FFF2-40B4-BE49-F238E27FC236}">
                <a16:creationId xmlns:a16="http://schemas.microsoft.com/office/drawing/2014/main" id="{AACD5CF6-4BC4-46D9-B738-AFCDFE65D5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018826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0888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29" y="1259546"/>
            <a:ext cx="10079567" cy="516299"/>
          </a:xfrm>
        </p:spPr>
        <p:txBody>
          <a:bodyPr/>
          <a:lstStyle/>
          <a:p>
            <a:pPr fontAlgn="auto">
              <a:lnSpc>
                <a:spcPct val="100000"/>
              </a:lnSpc>
              <a:spcBef>
                <a:spcPts val="0"/>
              </a:spcBef>
              <a:spcAft>
                <a:spcPts val="0"/>
              </a:spcAft>
              <a:defRPr/>
            </a:pPr>
            <a:r>
              <a:rPr lang="en-US" altLang="it-IT" sz="2756" i="1" dirty="0" err="1">
                <a:solidFill>
                  <a:srgbClr val="C00000"/>
                </a:solidFill>
                <a:sym typeface="Calibri"/>
              </a:rPr>
              <a:t>Storia</a:t>
            </a:r>
            <a:r>
              <a:rPr lang="en-US" altLang="it-IT" sz="2756" i="1" dirty="0">
                <a:solidFill>
                  <a:srgbClr val="C00000"/>
                </a:solidFill>
                <a:sym typeface="Calibri"/>
              </a:rPr>
              <a:t> </a:t>
            </a:r>
            <a:r>
              <a:rPr lang="en-US" altLang="it-IT" sz="2756" i="1" dirty="0" err="1">
                <a:solidFill>
                  <a:srgbClr val="C00000"/>
                </a:solidFill>
                <a:sym typeface="Calibri"/>
              </a:rPr>
              <a:t>naturale</a:t>
            </a:r>
            <a:endParaRPr lang="en-US" altLang="it-IT" sz="2756" i="1" dirty="0">
              <a:solidFill>
                <a:srgbClr val="C00000"/>
              </a:solidFill>
              <a:sym typeface="Calibri"/>
            </a:endParaRPr>
          </a:p>
        </p:txBody>
      </p:sp>
      <p:sp>
        <p:nvSpPr>
          <p:cNvPr id="1341443" name="Text Box 3"/>
          <p:cNvSpPr txBox="1">
            <a:spLocks noChangeArrowheads="1"/>
          </p:cNvSpPr>
          <p:nvPr/>
        </p:nvSpPr>
        <p:spPr bwMode="auto">
          <a:xfrm>
            <a:off x="5126399" y="3485196"/>
            <a:ext cx="3198862" cy="660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it-IT" sz="3968" dirty="0" err="1">
                <a:effectLst>
                  <a:outerShdw blurRad="38100" dist="38100" dir="2700000" algn="tl">
                    <a:srgbClr val="000000"/>
                  </a:outerShdw>
                </a:effectLst>
                <a:latin typeface="Calibri" panose="020F0502020204030204" pitchFamily="34" charset="0"/>
                <a:cs typeface="Calibri" panose="020F0502020204030204" pitchFamily="34" charset="0"/>
              </a:rPr>
              <a:t>Inesorabile</a:t>
            </a:r>
            <a:endParaRPr lang="en-US" altLang="it-IT" sz="3968"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1341444" name="Text Box 4"/>
          <p:cNvSpPr txBox="1">
            <a:spLocks noChangeArrowheads="1"/>
          </p:cNvSpPr>
          <p:nvPr/>
        </p:nvSpPr>
        <p:spPr bwMode="auto">
          <a:xfrm>
            <a:off x="5103940" y="4443863"/>
            <a:ext cx="2630335" cy="660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defRPr/>
            </a:pPr>
            <a:r>
              <a:rPr lang="en-US" altLang="it-IT" sz="3968" dirty="0" err="1">
                <a:effectLst>
                  <a:outerShdw blurRad="38100" dist="38100" dir="2700000" algn="tl">
                    <a:srgbClr val="000000"/>
                  </a:outerShdw>
                </a:effectLst>
                <a:latin typeface="Calibri" panose="020F0502020204030204" pitchFamily="34" charset="0"/>
                <a:cs typeface="Calibri" panose="020F0502020204030204" pitchFamily="34" charset="0"/>
              </a:rPr>
              <a:t>Irreversibile</a:t>
            </a:r>
            <a:endParaRPr lang="en-US" altLang="it-IT" sz="3968"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1341445" name="Text Box 5"/>
          <p:cNvSpPr txBox="1">
            <a:spLocks noChangeArrowheads="1"/>
          </p:cNvSpPr>
          <p:nvPr/>
        </p:nvSpPr>
        <p:spPr bwMode="auto">
          <a:xfrm>
            <a:off x="5104764" y="5376623"/>
            <a:ext cx="3857082" cy="1228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it-IT" sz="3968" dirty="0">
                <a:effectLst>
                  <a:outerShdw blurRad="38100" dist="38100" dir="2700000" algn="tl">
                    <a:srgbClr val="000000"/>
                  </a:outerShdw>
                </a:effectLst>
                <a:latin typeface="Calibri" panose="020F0502020204030204" pitchFamily="34" charset="0"/>
                <a:cs typeface="Calibri" panose="020F0502020204030204" pitchFamily="34" charset="0"/>
              </a:rPr>
              <a:t>Alto </a:t>
            </a:r>
            <a:r>
              <a:rPr lang="en-US" altLang="it-IT" sz="3968" dirty="0" err="1">
                <a:effectLst>
                  <a:outerShdw blurRad="38100" dist="38100" dir="2700000" algn="tl">
                    <a:srgbClr val="000000"/>
                  </a:outerShdw>
                </a:effectLst>
                <a:latin typeface="Calibri" panose="020F0502020204030204" pitchFamily="34" charset="0"/>
                <a:cs typeface="Calibri" panose="020F0502020204030204" pitchFamily="34" charset="0"/>
              </a:rPr>
              <a:t>Rischio</a:t>
            </a:r>
            <a:r>
              <a:rPr lang="en-US" altLang="it-IT" sz="3968" dirty="0">
                <a:effectLst>
                  <a:outerShdw blurRad="38100" dist="38100" dir="2700000" algn="tl">
                    <a:srgbClr val="000000"/>
                  </a:outerShdw>
                </a:effectLst>
                <a:latin typeface="Calibri" panose="020F0502020204030204" pitchFamily="34" charset="0"/>
                <a:cs typeface="Calibri" panose="020F0502020204030204" pitchFamily="34" charset="0"/>
              </a:rPr>
              <a:t> di </a:t>
            </a:r>
          </a:p>
          <a:p>
            <a:pPr>
              <a:defRPr/>
            </a:pPr>
            <a:r>
              <a:rPr lang="en-US" altLang="it-IT" sz="3968" dirty="0" err="1">
                <a:effectLst>
                  <a:outerShdw blurRad="38100" dist="38100" dir="2700000" algn="tl">
                    <a:srgbClr val="000000"/>
                  </a:outerShdw>
                </a:effectLst>
                <a:latin typeface="Calibri" panose="020F0502020204030204" pitchFamily="34" charset="0"/>
                <a:cs typeface="Calibri" panose="020F0502020204030204" pitchFamily="34" charset="0"/>
              </a:rPr>
              <a:t>Morte</a:t>
            </a:r>
            <a:r>
              <a:rPr lang="en-US" altLang="it-IT" sz="3968" dirty="0">
                <a:effectLst>
                  <a:outerShdw blurRad="38100" dist="38100" dir="2700000" algn="tl">
                    <a:srgbClr val="000000"/>
                  </a:outerShdw>
                </a:effectLst>
                <a:latin typeface="Calibri" panose="020F0502020204030204" pitchFamily="34" charset="0"/>
                <a:cs typeface="Calibri" panose="020F0502020204030204" pitchFamily="34" charset="0"/>
              </a:rPr>
              <a:t> </a:t>
            </a:r>
            <a:r>
              <a:rPr lang="en-US" altLang="it-IT" sz="3968" dirty="0" err="1">
                <a:effectLst>
                  <a:outerShdw blurRad="38100" dist="38100" dir="2700000" algn="tl">
                    <a:srgbClr val="000000"/>
                  </a:outerShdw>
                </a:effectLst>
                <a:latin typeface="Calibri" panose="020F0502020204030204" pitchFamily="34" charset="0"/>
                <a:cs typeface="Calibri" panose="020F0502020204030204" pitchFamily="34" charset="0"/>
              </a:rPr>
              <a:t>Improvvisa</a:t>
            </a:r>
            <a:endParaRPr lang="en-US" altLang="it-IT" sz="3968"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1341446" name="Text Box 6"/>
          <p:cNvSpPr txBox="1">
            <a:spLocks noChangeArrowheads="1"/>
          </p:cNvSpPr>
          <p:nvPr/>
        </p:nvSpPr>
        <p:spPr bwMode="auto">
          <a:xfrm>
            <a:off x="5119059" y="2559800"/>
            <a:ext cx="2555058" cy="660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it-IT" sz="3968" dirty="0" err="1">
                <a:effectLst>
                  <a:outerShdw blurRad="38100" dist="38100" dir="2700000" algn="tl">
                    <a:srgbClr val="000000"/>
                  </a:outerShdw>
                </a:effectLst>
                <a:latin typeface="Calibri" panose="020F0502020204030204" pitchFamily="34" charset="0"/>
                <a:cs typeface="Calibri" panose="020F0502020204030204" pitchFamily="34" charset="0"/>
              </a:rPr>
              <a:t>Progressivo</a:t>
            </a:r>
            <a:endParaRPr lang="en-US" altLang="it-IT" sz="3968"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pic>
        <p:nvPicPr>
          <p:cNvPr id="18439" name="Picture 7" descr="man_confused_by_1040_lg_wh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4747" y="2906625"/>
            <a:ext cx="2974872" cy="386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48" name="Rectangle 8"/>
          <p:cNvSpPr>
            <a:spLocks noChangeArrowheads="1"/>
          </p:cNvSpPr>
          <p:nvPr/>
        </p:nvSpPr>
        <p:spPr bwMode="auto">
          <a:xfrm>
            <a:off x="2501172" y="4415061"/>
            <a:ext cx="792715" cy="316736"/>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it-IT">
              <a:effectLst>
                <a:outerShdw blurRad="38100" dist="38100" dir="2700000" algn="tl">
                  <a:srgbClr val="000000">
                    <a:alpha val="43137"/>
                  </a:srgbClr>
                </a:outerShdw>
              </a:effectLst>
              <a:cs typeface="Arial" panose="020B0604020202020204" pitchFamily="34" charset="0"/>
            </a:endParaRPr>
          </a:p>
        </p:txBody>
      </p:sp>
      <p:sp>
        <p:nvSpPr>
          <p:cNvPr id="1341449" name="Rectangle 9"/>
          <p:cNvSpPr>
            <a:spLocks noChangeArrowheads="1"/>
          </p:cNvSpPr>
          <p:nvPr/>
        </p:nvSpPr>
        <p:spPr bwMode="auto">
          <a:xfrm>
            <a:off x="529" y="696829"/>
            <a:ext cx="10079567" cy="66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marL="457200" eaLnBrk="0" fontAlgn="base" hangingPunct="0">
              <a:spcBef>
                <a:spcPct val="0"/>
              </a:spcBef>
              <a:spcAft>
                <a:spcPct val="0"/>
              </a:spcAft>
              <a:defRPr>
                <a:solidFill>
                  <a:schemeClr val="tx1"/>
                </a:solidFill>
                <a:latin typeface="Arial" panose="020B0604020202020204" pitchFamily="34" charset="0"/>
              </a:defRPr>
            </a:lvl6pPr>
            <a:lvl7pPr marL="914400" eaLnBrk="0" fontAlgn="base" hangingPunct="0">
              <a:spcBef>
                <a:spcPct val="0"/>
              </a:spcBef>
              <a:spcAft>
                <a:spcPct val="0"/>
              </a:spcAft>
              <a:defRPr>
                <a:solidFill>
                  <a:schemeClr val="tx1"/>
                </a:solidFill>
                <a:latin typeface="Arial" panose="020B0604020202020204" pitchFamily="34" charset="0"/>
              </a:defRPr>
            </a:lvl7pPr>
            <a:lvl8pPr marL="1371600" eaLnBrk="0" fontAlgn="base" hangingPunct="0">
              <a:spcBef>
                <a:spcPct val="0"/>
              </a:spcBef>
              <a:spcAft>
                <a:spcPct val="0"/>
              </a:spcAft>
              <a:defRPr>
                <a:solidFill>
                  <a:schemeClr val="tx1"/>
                </a:solidFill>
                <a:latin typeface="Arial" panose="020B0604020202020204" pitchFamily="34" charset="0"/>
              </a:defRPr>
            </a:lvl8pPr>
            <a:lvl9pPr marL="18288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it-IT" sz="3086" b="1" dirty="0">
                <a:latin typeface="Calibri" panose="020F0502020204030204" pitchFamily="34" charset="0"/>
                <a:cs typeface="Calibri" panose="020F0502020204030204" pitchFamily="34" charset="0"/>
              </a:rPr>
              <a:t>Lo </a:t>
            </a:r>
            <a:r>
              <a:rPr lang="en-US" altLang="it-IT" sz="3086" b="1" dirty="0" err="1">
                <a:latin typeface="Calibri" panose="020F0502020204030204" pitchFamily="34" charset="0"/>
                <a:cs typeface="Calibri" panose="020F0502020204030204" pitchFamily="34" charset="0"/>
              </a:rPr>
              <a:t>Scompenso</a:t>
            </a:r>
            <a:r>
              <a:rPr lang="en-US" altLang="it-IT" sz="3086" b="1" dirty="0">
                <a:latin typeface="Calibri" panose="020F0502020204030204" pitchFamily="34" charset="0"/>
                <a:cs typeface="Calibri" panose="020F0502020204030204" pitchFamily="34" charset="0"/>
              </a:rPr>
              <a:t> </a:t>
            </a:r>
            <a:r>
              <a:rPr lang="en-US" altLang="it-IT" sz="3086" b="1" dirty="0" err="1">
                <a:latin typeface="Calibri" panose="020F0502020204030204" pitchFamily="34" charset="0"/>
                <a:cs typeface="Calibri" panose="020F0502020204030204" pitchFamily="34" charset="0"/>
              </a:rPr>
              <a:t>Cardiaco</a:t>
            </a:r>
            <a:endParaRPr lang="en-US" altLang="it-IT" sz="3086"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6181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41446"/>
                                        </p:tgtEl>
                                        <p:attrNameLst>
                                          <p:attrName>style.visibility</p:attrName>
                                        </p:attrNameLst>
                                      </p:cBhvr>
                                      <p:to>
                                        <p:strVal val="visible"/>
                                      </p:to>
                                    </p:set>
                                    <p:anim calcmode="lin" valueType="num">
                                      <p:cBhvr additive="base">
                                        <p:cTn id="7" dur="500" fill="hold"/>
                                        <p:tgtEl>
                                          <p:spTgt spid="1341446"/>
                                        </p:tgtEl>
                                        <p:attrNameLst>
                                          <p:attrName>ppt_x</p:attrName>
                                        </p:attrNameLst>
                                      </p:cBhvr>
                                      <p:tavLst>
                                        <p:tav tm="0">
                                          <p:val>
                                            <p:strVal val="0-#ppt_w/2"/>
                                          </p:val>
                                        </p:tav>
                                        <p:tav tm="100000">
                                          <p:val>
                                            <p:strVal val="#ppt_x"/>
                                          </p:val>
                                        </p:tav>
                                      </p:tavLst>
                                    </p:anim>
                                    <p:anim calcmode="lin" valueType="num">
                                      <p:cBhvr additive="base">
                                        <p:cTn id="8" dur="500" fill="hold"/>
                                        <p:tgtEl>
                                          <p:spTgt spid="13414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341443"/>
                                        </p:tgtEl>
                                        <p:attrNameLst>
                                          <p:attrName>style.visibility</p:attrName>
                                        </p:attrNameLst>
                                      </p:cBhvr>
                                      <p:to>
                                        <p:strVal val="visible"/>
                                      </p:to>
                                    </p:set>
                                    <p:anim calcmode="lin" valueType="num">
                                      <p:cBhvr additive="base">
                                        <p:cTn id="13" dur="500" fill="hold"/>
                                        <p:tgtEl>
                                          <p:spTgt spid="1341443"/>
                                        </p:tgtEl>
                                        <p:attrNameLst>
                                          <p:attrName>ppt_x</p:attrName>
                                        </p:attrNameLst>
                                      </p:cBhvr>
                                      <p:tavLst>
                                        <p:tav tm="0">
                                          <p:val>
                                            <p:strVal val="#ppt_x"/>
                                          </p:val>
                                        </p:tav>
                                        <p:tav tm="100000">
                                          <p:val>
                                            <p:strVal val="#ppt_x"/>
                                          </p:val>
                                        </p:tav>
                                      </p:tavLst>
                                    </p:anim>
                                    <p:anim calcmode="lin" valueType="num">
                                      <p:cBhvr additive="base">
                                        <p:cTn id="14" dur="500" fill="hold"/>
                                        <p:tgtEl>
                                          <p:spTgt spid="134144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341444"/>
                                        </p:tgtEl>
                                        <p:attrNameLst>
                                          <p:attrName>style.visibility</p:attrName>
                                        </p:attrNameLst>
                                      </p:cBhvr>
                                      <p:to>
                                        <p:strVal val="visible"/>
                                      </p:to>
                                    </p:set>
                                    <p:animEffect transition="in" filter="slide(fromLeft)">
                                      <p:cBhvr>
                                        <p:cTn id="19" dur="500"/>
                                        <p:tgtEl>
                                          <p:spTgt spid="134144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1341445"/>
                                        </p:tgtEl>
                                        <p:attrNameLst>
                                          <p:attrName>style.visibility</p:attrName>
                                        </p:attrNameLst>
                                      </p:cBhvr>
                                      <p:to>
                                        <p:strVal val="visible"/>
                                      </p:to>
                                    </p:set>
                                    <p:anim calcmode="lin" valueType="num">
                                      <p:cBhvr>
                                        <p:cTn id="24" dur="500" fill="hold"/>
                                        <p:tgtEl>
                                          <p:spTgt spid="1341445"/>
                                        </p:tgtEl>
                                        <p:attrNameLst>
                                          <p:attrName>ppt_w</p:attrName>
                                        </p:attrNameLst>
                                      </p:cBhvr>
                                      <p:tavLst>
                                        <p:tav tm="0">
                                          <p:val>
                                            <p:fltVal val="0"/>
                                          </p:val>
                                        </p:tav>
                                        <p:tav tm="100000">
                                          <p:val>
                                            <p:strVal val="#ppt_w"/>
                                          </p:val>
                                        </p:tav>
                                      </p:tavLst>
                                    </p:anim>
                                    <p:anim calcmode="lin" valueType="num">
                                      <p:cBhvr>
                                        <p:cTn id="25" dur="500" fill="hold"/>
                                        <p:tgtEl>
                                          <p:spTgt spid="134144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43" grpId="0" autoUpdateAnimBg="0"/>
      <p:bldP spid="1341444" grpId="0" autoUpdateAnimBg="0"/>
      <p:bldP spid="1341445" grpId="0" autoUpdateAnimBg="0"/>
      <p:bldP spid="134144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3"/>
          <a:srcRect l="6375" t="26879" r="42123" b="13040"/>
          <a:stretch/>
        </p:blipFill>
        <p:spPr>
          <a:xfrm>
            <a:off x="774671" y="1745118"/>
            <a:ext cx="8531282" cy="4805233"/>
          </a:xfrm>
          <a:prstGeom prst="rect">
            <a:avLst/>
          </a:prstGeom>
        </p:spPr>
      </p:pic>
      <p:pic>
        <p:nvPicPr>
          <p:cNvPr id="4" name="Immagine 3"/>
          <p:cNvPicPr>
            <a:picLocks noChangeAspect="1"/>
          </p:cNvPicPr>
          <p:nvPr/>
        </p:nvPicPr>
        <p:blipFill rotWithShape="1">
          <a:blip r:embed="rId4"/>
          <a:srcRect l="32230" t="31920" r="37550" b="65176"/>
          <a:stretch/>
        </p:blipFill>
        <p:spPr>
          <a:xfrm>
            <a:off x="2103419" y="6696518"/>
            <a:ext cx="5873786" cy="317502"/>
          </a:xfrm>
          <a:prstGeom prst="rect">
            <a:avLst/>
          </a:prstGeom>
        </p:spPr>
      </p:pic>
      <p:sp>
        <p:nvSpPr>
          <p:cNvPr id="5" name="Freccia a destra 4"/>
          <p:cNvSpPr/>
          <p:nvPr/>
        </p:nvSpPr>
        <p:spPr>
          <a:xfrm rot="11297339">
            <a:off x="3055013" y="3144833"/>
            <a:ext cx="1270008" cy="79375"/>
          </a:xfrm>
          <a:prstGeom prst="righ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p:cNvPicPr>
            <a:picLocks noChangeAspect="1"/>
          </p:cNvPicPr>
          <p:nvPr/>
        </p:nvPicPr>
        <p:blipFill rotWithShape="1">
          <a:blip r:embed="rId5"/>
          <a:srcRect l="39797" t="25960" r="36786" b="68702"/>
          <a:stretch/>
        </p:blipFill>
        <p:spPr>
          <a:xfrm>
            <a:off x="1790780" y="925964"/>
            <a:ext cx="6129479" cy="785831"/>
          </a:xfrm>
          <a:prstGeom prst="rect">
            <a:avLst/>
          </a:prstGeom>
        </p:spPr>
      </p:pic>
    </p:spTree>
    <p:extLst>
      <p:ext uri="{BB962C8B-B14F-4D97-AF65-F5344CB8AC3E}">
        <p14:creationId xmlns:p14="http://schemas.microsoft.com/office/powerpoint/2010/main" val="242722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HF in Italia: dati epidemiologici e costi"/>
          <p:cNvSpPr txBox="1"/>
          <p:nvPr/>
        </p:nvSpPr>
        <p:spPr>
          <a:xfrm>
            <a:off x="530" y="729529"/>
            <a:ext cx="10079567" cy="5339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397" rIns="50397">
            <a:spAutoFit/>
          </a:bodyPr>
          <a:lstStyle>
            <a:lvl1pPr>
              <a:defRPr sz="2800" b="1"/>
            </a:lvl1pPr>
          </a:lstStyle>
          <a:p>
            <a:pPr algn="ctr"/>
            <a:r>
              <a:rPr sz="3086" b="0" dirty="0">
                <a:latin typeface="Calibri" panose="020F0502020204030204" pitchFamily="34" charset="0"/>
                <a:cs typeface="Calibri" panose="020F0502020204030204" pitchFamily="34" charset="0"/>
              </a:rPr>
              <a:t>HF in Italia: </a:t>
            </a:r>
            <a:r>
              <a:rPr sz="3086" b="0" dirty="0" err="1">
                <a:latin typeface="Calibri" panose="020F0502020204030204" pitchFamily="34" charset="0"/>
                <a:cs typeface="Calibri" panose="020F0502020204030204" pitchFamily="34" charset="0"/>
              </a:rPr>
              <a:t>dati</a:t>
            </a:r>
            <a:r>
              <a:rPr sz="3086" b="0" dirty="0">
                <a:latin typeface="Calibri" panose="020F0502020204030204" pitchFamily="34" charset="0"/>
                <a:cs typeface="Calibri" panose="020F0502020204030204" pitchFamily="34" charset="0"/>
              </a:rPr>
              <a:t> </a:t>
            </a:r>
            <a:r>
              <a:rPr sz="3086" b="0" dirty="0" err="1">
                <a:latin typeface="Calibri" panose="020F0502020204030204" pitchFamily="34" charset="0"/>
                <a:cs typeface="Calibri" panose="020F0502020204030204" pitchFamily="34" charset="0"/>
              </a:rPr>
              <a:t>epidemiologici</a:t>
            </a:r>
            <a:r>
              <a:rPr sz="3086" b="0" dirty="0">
                <a:latin typeface="Calibri" panose="020F0502020204030204" pitchFamily="34" charset="0"/>
                <a:cs typeface="Calibri" panose="020F0502020204030204" pitchFamily="34" charset="0"/>
              </a:rPr>
              <a:t> e </a:t>
            </a:r>
            <a:r>
              <a:rPr sz="3086" b="0" dirty="0" err="1">
                <a:latin typeface="Calibri" panose="020F0502020204030204" pitchFamily="34" charset="0"/>
                <a:cs typeface="Calibri" panose="020F0502020204030204" pitchFamily="34" charset="0"/>
              </a:rPr>
              <a:t>costi</a:t>
            </a:r>
            <a:endParaRPr sz="3086" b="0" dirty="0">
              <a:latin typeface="Calibri" panose="020F0502020204030204" pitchFamily="34" charset="0"/>
              <a:cs typeface="Calibri" panose="020F0502020204030204" pitchFamily="34" charset="0"/>
            </a:endParaRPr>
          </a:p>
        </p:txBody>
      </p:sp>
      <p:grpSp>
        <p:nvGrpSpPr>
          <p:cNvPr id="275" name="Raggruppa"/>
          <p:cNvGrpSpPr/>
          <p:nvPr/>
        </p:nvGrpSpPr>
        <p:grpSpPr>
          <a:xfrm>
            <a:off x="770496" y="1537686"/>
            <a:ext cx="8530886" cy="5582759"/>
            <a:chOff x="0" y="5581"/>
            <a:chExt cx="7739064" cy="5064577"/>
          </a:xfrm>
        </p:grpSpPr>
        <p:pic>
          <p:nvPicPr>
            <p:cNvPr id="252" name="image8.png" descr="image8.png"/>
            <p:cNvPicPr>
              <a:picLocks noChangeAspect="1"/>
            </p:cNvPicPr>
            <p:nvPr/>
          </p:nvPicPr>
          <p:blipFill>
            <a:blip r:embed="rId2"/>
            <a:stretch>
              <a:fillRect/>
            </a:stretch>
          </p:blipFill>
          <p:spPr>
            <a:xfrm>
              <a:off x="0" y="92891"/>
              <a:ext cx="7739064" cy="4977267"/>
            </a:xfrm>
            <a:prstGeom prst="rect">
              <a:avLst/>
            </a:prstGeom>
            <a:ln w="12700" cap="flat">
              <a:noFill/>
              <a:miter lim="400000"/>
            </a:ln>
            <a:effectLst/>
          </p:spPr>
        </p:pic>
        <p:grpSp>
          <p:nvGrpSpPr>
            <p:cNvPr id="255" name="Raggruppa"/>
            <p:cNvGrpSpPr/>
            <p:nvPr/>
          </p:nvGrpSpPr>
          <p:grpSpPr>
            <a:xfrm>
              <a:off x="5432423" y="1594429"/>
              <a:ext cx="2279653" cy="857252"/>
              <a:chOff x="-1" y="-1"/>
              <a:chExt cx="2279651" cy="857251"/>
            </a:xfrm>
          </p:grpSpPr>
          <p:sp>
            <p:nvSpPr>
              <p:cNvPr id="253" name="Rettangolo"/>
              <p:cNvSpPr/>
              <p:nvPr/>
            </p:nvSpPr>
            <p:spPr>
              <a:xfrm>
                <a:off x="-1" y="-1"/>
                <a:ext cx="2279651" cy="857251"/>
              </a:xfrm>
              <a:prstGeom prst="rect">
                <a:avLst/>
              </a:prstGeom>
              <a:solidFill>
                <a:srgbClr val="FFFFFF"/>
              </a:solidFill>
              <a:ln w="12700" cap="flat">
                <a:solidFill>
                  <a:srgbClr val="FFFFFF"/>
                </a:solidFill>
                <a:prstDash val="solid"/>
                <a:miter lim="800000"/>
              </a:ln>
              <a:effectLst/>
            </p:spPr>
            <p:txBody>
              <a:bodyPr wrap="square" lIns="50397" tIns="50397" rIns="50397" bIns="50397" numCol="1" anchor="ctr">
                <a:noAutofit/>
              </a:bodyPr>
              <a:lstStyle/>
              <a:p>
                <a:pPr algn="ctr">
                  <a:defRPr sz="1200" b="1"/>
                </a:pPr>
                <a:endParaRPr sz="1323"/>
              </a:p>
            </p:txBody>
          </p:sp>
          <p:sp>
            <p:nvSpPr>
              <p:cNvPr id="254" name="HF è la seconda causa di ospedalizzazione dopo il parto naturale"/>
              <p:cNvSpPr txBox="1"/>
              <p:nvPr/>
            </p:nvSpPr>
            <p:spPr>
              <a:xfrm>
                <a:off x="-1" y="124802"/>
                <a:ext cx="2279651" cy="60764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397" tIns="50397" rIns="50397" bIns="50397" numCol="1" anchor="ctr">
                <a:spAutoFit/>
              </a:bodyPr>
              <a:lstStyle/>
              <a:p>
                <a:pPr algn="ctr">
                  <a:defRPr sz="1200"/>
                </a:pPr>
                <a:r>
                  <a:rPr sz="1323"/>
                  <a:t>HF è la </a:t>
                </a:r>
                <a:r>
                  <a:rPr sz="1323" b="1"/>
                  <a:t>seconda causa di ospedalizzazione </a:t>
                </a:r>
                <a:r>
                  <a:rPr sz="1323"/>
                  <a:t>dopo il parto naturale</a:t>
                </a:r>
                <a:r>
                  <a:rPr sz="1323" b="1"/>
                  <a:t> </a:t>
                </a:r>
              </a:p>
            </p:txBody>
          </p:sp>
        </p:grpSp>
        <p:sp>
          <p:nvSpPr>
            <p:cNvPr id="256" name="Ovale"/>
            <p:cNvSpPr/>
            <p:nvPr/>
          </p:nvSpPr>
          <p:spPr>
            <a:xfrm>
              <a:off x="2357437" y="2203132"/>
              <a:ext cx="317501" cy="269877"/>
            </a:xfrm>
            <a:prstGeom prst="ellipse">
              <a:avLst/>
            </a:prstGeom>
            <a:solidFill>
              <a:srgbClr val="FFFFFF"/>
            </a:solidFill>
            <a:ln w="12700" cap="flat">
              <a:solidFill>
                <a:srgbClr val="FFFFFF"/>
              </a:solidFill>
              <a:prstDash val="solid"/>
              <a:miter lim="800000"/>
            </a:ln>
            <a:effectLst/>
          </p:spPr>
          <p:txBody>
            <a:bodyPr wrap="square" lIns="50397" tIns="50397" rIns="50397" bIns="50397" numCol="1" anchor="ctr">
              <a:noAutofit/>
            </a:bodyPr>
            <a:lstStyle/>
            <a:p>
              <a:pPr algn="ctr">
                <a:defRPr>
                  <a:solidFill>
                    <a:srgbClr val="FFFFFF"/>
                  </a:solidFill>
                </a:defRPr>
              </a:pPr>
              <a:endParaRPr/>
            </a:p>
          </p:txBody>
        </p:sp>
        <p:grpSp>
          <p:nvGrpSpPr>
            <p:cNvPr id="259" name="Raggruppa"/>
            <p:cNvGrpSpPr/>
            <p:nvPr/>
          </p:nvGrpSpPr>
          <p:grpSpPr>
            <a:xfrm>
              <a:off x="1233487" y="3376294"/>
              <a:ext cx="2033588" cy="554039"/>
              <a:chOff x="0" y="0"/>
              <a:chExt cx="2033586" cy="554037"/>
            </a:xfrm>
          </p:grpSpPr>
          <p:sp>
            <p:nvSpPr>
              <p:cNvPr id="257" name="Rettangolo"/>
              <p:cNvSpPr/>
              <p:nvPr/>
            </p:nvSpPr>
            <p:spPr>
              <a:xfrm>
                <a:off x="0" y="0"/>
                <a:ext cx="2033586" cy="554037"/>
              </a:xfrm>
              <a:prstGeom prst="rect">
                <a:avLst/>
              </a:prstGeom>
              <a:solidFill>
                <a:srgbClr val="FFFFFF"/>
              </a:solidFill>
              <a:ln w="12700" cap="flat">
                <a:solidFill>
                  <a:srgbClr val="FFFFFF"/>
                </a:solidFill>
                <a:prstDash val="solid"/>
                <a:miter lim="800000"/>
              </a:ln>
              <a:effectLst/>
            </p:spPr>
            <p:txBody>
              <a:bodyPr wrap="square" lIns="50397" tIns="50397" rIns="50397" bIns="50397" numCol="1" anchor="ctr">
                <a:noAutofit/>
              </a:bodyPr>
              <a:lstStyle/>
              <a:p>
                <a:pPr algn="ctr">
                  <a:defRPr sz="800"/>
                </a:pPr>
                <a:endParaRPr sz="882"/>
              </a:p>
            </p:txBody>
          </p:sp>
          <p:sp>
            <p:nvSpPr>
              <p:cNvPr id="258" name="Spesa media di gestione per paziente/anno (3)"/>
              <p:cNvSpPr txBox="1"/>
              <p:nvPr/>
            </p:nvSpPr>
            <p:spPr>
              <a:xfrm>
                <a:off x="0" y="59082"/>
                <a:ext cx="2033586" cy="4358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397" tIns="50397" rIns="50397" bIns="50397" numCol="1" anchor="ctr">
                <a:spAutoFit/>
              </a:bodyPr>
              <a:lstStyle/>
              <a:p>
                <a:pPr algn="ctr">
                  <a:defRPr sz="1200"/>
                </a:pPr>
                <a:r>
                  <a:rPr sz="1323"/>
                  <a:t>Spesa media di gestione per paziente/anno </a:t>
                </a:r>
                <a:r>
                  <a:rPr sz="882"/>
                  <a:t>(3)</a:t>
                </a:r>
              </a:p>
            </p:txBody>
          </p:sp>
        </p:grpSp>
        <p:grpSp>
          <p:nvGrpSpPr>
            <p:cNvPr id="262" name="Raggruppa"/>
            <p:cNvGrpSpPr/>
            <p:nvPr/>
          </p:nvGrpSpPr>
          <p:grpSpPr>
            <a:xfrm>
              <a:off x="3898486" y="902969"/>
              <a:ext cx="2033590" cy="549277"/>
              <a:chOff x="-1" y="0"/>
              <a:chExt cx="2033589" cy="549275"/>
            </a:xfrm>
          </p:grpSpPr>
          <p:sp>
            <p:nvSpPr>
              <p:cNvPr id="260" name="Rettangolo"/>
              <p:cNvSpPr/>
              <p:nvPr/>
            </p:nvSpPr>
            <p:spPr>
              <a:xfrm>
                <a:off x="-1" y="0"/>
                <a:ext cx="2033589" cy="549275"/>
              </a:xfrm>
              <a:prstGeom prst="rect">
                <a:avLst/>
              </a:prstGeom>
              <a:solidFill>
                <a:srgbClr val="FFFFFF"/>
              </a:solidFill>
              <a:ln w="12700" cap="flat">
                <a:solidFill>
                  <a:srgbClr val="FFFFFF"/>
                </a:solidFill>
                <a:prstDash val="solid"/>
                <a:miter lim="800000"/>
              </a:ln>
              <a:effectLst/>
            </p:spPr>
            <p:txBody>
              <a:bodyPr wrap="square" lIns="50397" tIns="50397" rIns="50397" bIns="50397" numCol="1" anchor="ctr">
                <a:noAutofit/>
              </a:bodyPr>
              <a:lstStyle/>
              <a:p>
                <a:pPr algn="ctr">
                  <a:defRPr sz="600"/>
                </a:pPr>
                <a:endParaRPr sz="661"/>
              </a:p>
            </p:txBody>
          </p:sp>
          <p:sp>
            <p:nvSpPr>
              <p:cNvPr id="261" name="Ospedalizzazioni per HF in un anno (2)"/>
              <p:cNvSpPr txBox="1"/>
              <p:nvPr/>
            </p:nvSpPr>
            <p:spPr>
              <a:xfrm>
                <a:off x="-1" y="56700"/>
                <a:ext cx="2033589" cy="4358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397" tIns="50397" rIns="50397" bIns="50397" numCol="1" anchor="ctr">
                <a:spAutoFit/>
              </a:bodyPr>
              <a:lstStyle/>
              <a:p>
                <a:pPr algn="ctr">
                  <a:defRPr sz="1200"/>
                </a:pPr>
                <a:r>
                  <a:rPr sz="1323"/>
                  <a:t>Ospedalizzazioni per HF in un anno </a:t>
                </a:r>
                <a:r>
                  <a:rPr sz="661"/>
                  <a:t>(2)</a:t>
                </a:r>
              </a:p>
            </p:txBody>
          </p:sp>
        </p:grpSp>
        <p:grpSp>
          <p:nvGrpSpPr>
            <p:cNvPr id="265" name="Raggruppa"/>
            <p:cNvGrpSpPr/>
            <p:nvPr/>
          </p:nvGrpSpPr>
          <p:grpSpPr>
            <a:xfrm>
              <a:off x="3603623" y="1574481"/>
              <a:ext cx="1009652" cy="1131889"/>
              <a:chOff x="-1" y="-1"/>
              <a:chExt cx="1009651" cy="1131888"/>
            </a:xfrm>
          </p:grpSpPr>
          <p:sp>
            <p:nvSpPr>
              <p:cNvPr id="263" name="Rettangolo"/>
              <p:cNvSpPr/>
              <p:nvPr/>
            </p:nvSpPr>
            <p:spPr>
              <a:xfrm>
                <a:off x="-1" y="-1"/>
                <a:ext cx="1009651" cy="1131888"/>
              </a:xfrm>
              <a:prstGeom prst="rect">
                <a:avLst/>
              </a:prstGeom>
              <a:solidFill>
                <a:srgbClr val="FFFFFF"/>
              </a:solidFill>
              <a:ln w="12700" cap="flat">
                <a:solidFill>
                  <a:srgbClr val="FFFFFF"/>
                </a:solidFill>
                <a:prstDash val="solid"/>
                <a:miter lim="800000"/>
              </a:ln>
              <a:effectLst/>
            </p:spPr>
            <p:txBody>
              <a:bodyPr wrap="square" lIns="50397" tIns="50397" rIns="50397" bIns="50397" numCol="1" anchor="ctr">
                <a:noAutofit/>
              </a:bodyPr>
              <a:lstStyle/>
              <a:p>
                <a:pPr algn="ctr">
                  <a:defRPr sz="6000">
                    <a:solidFill>
                      <a:srgbClr val="FCAF17"/>
                    </a:solidFill>
                  </a:defRPr>
                </a:pPr>
                <a:endParaRPr sz="6614"/>
              </a:p>
            </p:txBody>
          </p:sp>
          <p:sp>
            <p:nvSpPr>
              <p:cNvPr id="264" name="€"/>
              <p:cNvSpPr txBox="1"/>
              <p:nvPr/>
            </p:nvSpPr>
            <p:spPr>
              <a:xfrm>
                <a:off x="-1" y="90407"/>
                <a:ext cx="1009651" cy="9510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397" tIns="50397" rIns="50397" bIns="50397" numCol="1" anchor="ctr">
                <a:spAutoFit/>
              </a:bodyPr>
              <a:lstStyle>
                <a:lvl1pPr algn="ctr">
                  <a:defRPr sz="6000">
                    <a:solidFill>
                      <a:srgbClr val="FCAF17"/>
                    </a:solidFill>
                  </a:defRPr>
                </a:lvl1pPr>
              </a:lstStyle>
              <a:p>
                <a:r>
                  <a:rPr sz="6614"/>
                  <a:t>€</a:t>
                </a:r>
              </a:p>
            </p:txBody>
          </p:sp>
        </p:grpSp>
        <p:grpSp>
          <p:nvGrpSpPr>
            <p:cNvPr id="268" name="Raggruppa"/>
            <p:cNvGrpSpPr/>
            <p:nvPr/>
          </p:nvGrpSpPr>
          <p:grpSpPr>
            <a:xfrm>
              <a:off x="3284538" y="2429888"/>
              <a:ext cx="2246314" cy="1294327"/>
              <a:chOff x="0" y="8158"/>
              <a:chExt cx="2246313" cy="1294325"/>
            </a:xfrm>
          </p:grpSpPr>
          <p:sp>
            <p:nvSpPr>
              <p:cNvPr id="266" name="Rettangolo"/>
              <p:cNvSpPr/>
              <p:nvPr/>
            </p:nvSpPr>
            <p:spPr>
              <a:xfrm>
                <a:off x="0" y="51276"/>
                <a:ext cx="2246313" cy="1208088"/>
              </a:xfrm>
              <a:prstGeom prst="rect">
                <a:avLst/>
              </a:prstGeom>
              <a:solidFill>
                <a:srgbClr val="FFFFFF"/>
              </a:solidFill>
              <a:ln w="12700" cap="flat">
                <a:solidFill>
                  <a:srgbClr val="FFFFFF"/>
                </a:solidFill>
                <a:prstDash val="solid"/>
                <a:miter lim="800000"/>
              </a:ln>
              <a:effectLst/>
            </p:spPr>
            <p:txBody>
              <a:bodyPr wrap="square" lIns="50397" tIns="50397" rIns="50397" bIns="50397" numCol="1" anchor="ctr">
                <a:noAutofit/>
              </a:bodyPr>
              <a:lstStyle/>
              <a:p>
                <a:pPr algn="ctr">
                  <a:defRPr sz="1400" b="1"/>
                </a:pPr>
                <a:endParaRPr sz="1543"/>
              </a:p>
            </p:txBody>
          </p:sp>
          <p:sp>
            <p:nvSpPr>
              <p:cNvPr id="267" name="3bn €: la spesa per HF rappresenta il 2% dei costi sostenuti dal Sistema Sanitario Nazionale (una delle voci di spesa maggiore)"/>
              <p:cNvSpPr txBox="1"/>
              <p:nvPr/>
            </p:nvSpPr>
            <p:spPr>
              <a:xfrm>
                <a:off x="0" y="8158"/>
                <a:ext cx="2246313" cy="12943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397" tIns="50397" rIns="50397" bIns="50397" numCol="1" anchor="ctr">
                <a:spAutoFit/>
              </a:bodyPr>
              <a:lstStyle>
                <a:lvl1pPr algn="ctr">
                  <a:defRPr sz="1400"/>
                </a:lvl1pPr>
              </a:lstStyle>
              <a:p>
                <a:r>
                  <a:rPr sz="1543" dirty="0"/>
                  <a:t>3bn €: la </a:t>
                </a:r>
                <a:r>
                  <a:rPr sz="1543" dirty="0" err="1"/>
                  <a:t>spesa</a:t>
                </a:r>
                <a:r>
                  <a:rPr sz="1543" dirty="0"/>
                  <a:t> per HF </a:t>
                </a:r>
                <a:r>
                  <a:rPr sz="1543" dirty="0" err="1"/>
                  <a:t>rappresenta</a:t>
                </a:r>
                <a:r>
                  <a:rPr sz="1543" dirty="0"/>
                  <a:t> </a:t>
                </a:r>
                <a:r>
                  <a:rPr sz="1543" dirty="0" err="1"/>
                  <a:t>il</a:t>
                </a:r>
                <a:r>
                  <a:rPr sz="1543" dirty="0"/>
                  <a:t> 2% </a:t>
                </a:r>
                <a:r>
                  <a:rPr sz="1543" dirty="0" err="1"/>
                  <a:t>dei</a:t>
                </a:r>
                <a:r>
                  <a:rPr sz="1543" dirty="0"/>
                  <a:t> </a:t>
                </a:r>
                <a:r>
                  <a:rPr sz="1543" dirty="0" err="1"/>
                  <a:t>costi</a:t>
                </a:r>
                <a:r>
                  <a:rPr sz="1543" dirty="0"/>
                  <a:t> </a:t>
                </a:r>
                <a:r>
                  <a:rPr sz="1543" dirty="0" err="1"/>
                  <a:t>sostenuti</a:t>
                </a:r>
                <a:r>
                  <a:rPr sz="1543" dirty="0"/>
                  <a:t> dal Sistema </a:t>
                </a:r>
                <a:r>
                  <a:rPr sz="1543" dirty="0" err="1"/>
                  <a:t>Sanitario</a:t>
                </a:r>
                <a:r>
                  <a:rPr sz="1543" dirty="0"/>
                  <a:t> </a:t>
                </a:r>
                <a:r>
                  <a:rPr sz="1543" dirty="0" err="1"/>
                  <a:t>Nazionale</a:t>
                </a:r>
                <a:r>
                  <a:rPr sz="1543" dirty="0"/>
                  <a:t> (</a:t>
                </a:r>
                <a:r>
                  <a:rPr sz="1543" dirty="0" err="1"/>
                  <a:t>una</a:t>
                </a:r>
                <a:r>
                  <a:rPr sz="1543" dirty="0"/>
                  <a:t> </a:t>
                </a:r>
                <a:r>
                  <a:rPr sz="1543" dirty="0" err="1"/>
                  <a:t>delle</a:t>
                </a:r>
                <a:r>
                  <a:rPr sz="1543" dirty="0"/>
                  <a:t> </a:t>
                </a:r>
                <a:r>
                  <a:rPr sz="1543" dirty="0" err="1"/>
                  <a:t>voci</a:t>
                </a:r>
                <a:r>
                  <a:rPr sz="1543" dirty="0"/>
                  <a:t> di </a:t>
                </a:r>
                <a:r>
                  <a:rPr sz="1543" dirty="0" err="1"/>
                  <a:t>spesa</a:t>
                </a:r>
                <a:r>
                  <a:rPr sz="1543" dirty="0"/>
                  <a:t> </a:t>
                </a:r>
                <a:r>
                  <a:rPr sz="1543" dirty="0" err="1"/>
                  <a:t>maggiore</a:t>
                </a:r>
                <a:r>
                  <a:rPr sz="1543" dirty="0"/>
                  <a:t>)</a:t>
                </a:r>
              </a:p>
            </p:txBody>
          </p:sp>
        </p:grpSp>
        <p:grpSp>
          <p:nvGrpSpPr>
            <p:cNvPr id="271" name="Raggruppa"/>
            <p:cNvGrpSpPr/>
            <p:nvPr/>
          </p:nvGrpSpPr>
          <p:grpSpPr>
            <a:xfrm>
              <a:off x="1582738" y="5581"/>
              <a:ext cx="1547813" cy="435875"/>
              <a:chOff x="0" y="5582"/>
              <a:chExt cx="1547812" cy="435874"/>
            </a:xfrm>
          </p:grpSpPr>
          <p:sp>
            <p:nvSpPr>
              <p:cNvPr id="269" name="Rettangolo"/>
              <p:cNvSpPr/>
              <p:nvPr/>
            </p:nvSpPr>
            <p:spPr>
              <a:xfrm>
                <a:off x="0" y="23495"/>
                <a:ext cx="1547812" cy="400051"/>
              </a:xfrm>
              <a:prstGeom prst="rect">
                <a:avLst/>
              </a:prstGeom>
              <a:solidFill>
                <a:srgbClr val="FFFFFF"/>
              </a:solidFill>
              <a:ln w="12700" cap="flat">
                <a:solidFill>
                  <a:srgbClr val="FFFFFF"/>
                </a:solidFill>
                <a:prstDash val="solid"/>
                <a:miter lim="800000"/>
              </a:ln>
              <a:effectLst/>
            </p:spPr>
            <p:txBody>
              <a:bodyPr wrap="square" lIns="50397" tIns="50397" rIns="50397" bIns="50397" numCol="1" anchor="ctr">
                <a:noAutofit/>
              </a:bodyPr>
              <a:lstStyle/>
              <a:p>
                <a:pPr algn="ctr">
                  <a:defRPr sz="1200"/>
                </a:pPr>
                <a:endParaRPr sz="1323"/>
              </a:p>
            </p:txBody>
          </p:sp>
          <p:sp>
            <p:nvSpPr>
              <p:cNvPr id="270" name="Crescita media nei prossimi 10 anni"/>
              <p:cNvSpPr txBox="1"/>
              <p:nvPr/>
            </p:nvSpPr>
            <p:spPr>
              <a:xfrm>
                <a:off x="0" y="5582"/>
                <a:ext cx="1547812" cy="4358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397" tIns="50397" rIns="50397" bIns="50397" numCol="1" anchor="ctr">
                <a:spAutoFit/>
              </a:bodyPr>
              <a:lstStyle>
                <a:lvl1pPr algn="ctr">
                  <a:defRPr sz="1200"/>
                </a:lvl1pPr>
              </a:lstStyle>
              <a:p>
                <a:r>
                  <a:rPr sz="1323"/>
                  <a:t>Crescita media nei prossimi 10 anni</a:t>
                </a:r>
              </a:p>
            </p:txBody>
          </p:sp>
        </p:grpSp>
        <p:grpSp>
          <p:nvGrpSpPr>
            <p:cNvPr id="274" name="Raggruppa"/>
            <p:cNvGrpSpPr/>
            <p:nvPr/>
          </p:nvGrpSpPr>
          <p:grpSpPr>
            <a:xfrm>
              <a:off x="1582738" y="3074262"/>
              <a:ext cx="1547813" cy="378638"/>
              <a:chOff x="0" y="2451"/>
              <a:chExt cx="1547812" cy="378637"/>
            </a:xfrm>
          </p:grpSpPr>
          <p:sp>
            <p:nvSpPr>
              <p:cNvPr id="272" name="Rettangolo"/>
              <p:cNvSpPr/>
              <p:nvPr/>
            </p:nvSpPr>
            <p:spPr>
              <a:xfrm>
                <a:off x="0" y="6033"/>
                <a:ext cx="1547812" cy="371475"/>
              </a:xfrm>
              <a:prstGeom prst="rect">
                <a:avLst/>
              </a:prstGeom>
              <a:solidFill>
                <a:srgbClr val="FFFFFF"/>
              </a:solidFill>
              <a:ln w="12700" cap="flat">
                <a:solidFill>
                  <a:srgbClr val="FFFFFF"/>
                </a:solidFill>
                <a:prstDash val="solid"/>
                <a:miter lim="800000"/>
              </a:ln>
              <a:effectLst/>
            </p:spPr>
            <p:txBody>
              <a:bodyPr wrap="square" lIns="50397" tIns="50397" rIns="50397" bIns="50397" numCol="1" anchor="ctr">
                <a:noAutofit/>
              </a:bodyPr>
              <a:lstStyle/>
              <a:p>
                <a:pPr algn="ctr">
                  <a:defRPr sz="1200" b="1"/>
                </a:pPr>
                <a:endParaRPr sz="1323"/>
              </a:p>
            </p:txBody>
          </p:sp>
          <p:sp>
            <p:nvSpPr>
              <p:cNvPr id="273" name="&gt; 11.000 €"/>
              <p:cNvSpPr txBox="1"/>
              <p:nvPr/>
            </p:nvSpPr>
            <p:spPr>
              <a:xfrm>
                <a:off x="0" y="2451"/>
                <a:ext cx="1547812" cy="3786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397" tIns="50397" rIns="50397" bIns="50397" numCol="1" anchor="ctr">
                <a:spAutoFit/>
              </a:bodyPr>
              <a:lstStyle>
                <a:lvl1pPr algn="ctr">
                  <a:defRPr sz="2000" b="1"/>
                </a:lvl1pPr>
              </a:lstStyle>
              <a:p>
                <a:r>
                  <a:rPr sz="2205"/>
                  <a:t>&gt; 11.000 €</a:t>
                </a:r>
              </a:p>
            </p:txBody>
          </p:sp>
        </p:grpSp>
      </p:grpSp>
      <p:sp>
        <p:nvSpPr>
          <p:cNvPr id="276" name="Rettangolo"/>
          <p:cNvSpPr/>
          <p:nvPr/>
        </p:nvSpPr>
        <p:spPr>
          <a:xfrm>
            <a:off x="515006" y="3267110"/>
            <a:ext cx="2854130" cy="1483937"/>
          </a:xfrm>
          <a:prstGeom prst="rect">
            <a:avLst/>
          </a:prstGeom>
          <a:solidFill>
            <a:srgbClr val="FFFFFF"/>
          </a:solidFill>
          <a:ln w="19050">
            <a:solidFill>
              <a:srgbClr val="FFFFFF"/>
            </a:solidFill>
          </a:ln>
        </p:spPr>
        <p:txBody>
          <a:bodyPr lIns="50397" rIns="50397"/>
          <a:lstStyle/>
          <a:p>
            <a:pPr>
              <a:defRPr sz="2400">
                <a:latin typeface="Arial"/>
                <a:ea typeface="Arial"/>
                <a:cs typeface="Arial"/>
                <a:sym typeface="Arial"/>
              </a:defRPr>
            </a:pPr>
            <a:endParaRPr sz="2646"/>
          </a:p>
        </p:txBody>
      </p:sp>
      <p:pic>
        <p:nvPicPr>
          <p:cNvPr id="277" name="image9.png" descr="image9.png"/>
          <p:cNvPicPr>
            <a:picLocks noChangeAspect="1"/>
          </p:cNvPicPr>
          <p:nvPr/>
        </p:nvPicPr>
        <p:blipFill>
          <a:blip r:embed="rId3"/>
          <a:stretch>
            <a:fillRect/>
          </a:stretch>
        </p:blipFill>
        <p:spPr>
          <a:xfrm>
            <a:off x="721497" y="3246111"/>
            <a:ext cx="2008914" cy="1125202"/>
          </a:xfrm>
          <a:prstGeom prst="rect">
            <a:avLst/>
          </a:prstGeom>
          <a:ln w="12700">
            <a:miter lim="400000"/>
          </a:ln>
          <a:effectLst>
            <a:outerShdw blurRad="292100" dist="139700" dir="2700000" rotWithShape="0">
              <a:srgbClr val="333333">
                <a:alpha val="64999"/>
              </a:srgbClr>
            </a:outerShdw>
          </a:effectLst>
        </p:spPr>
      </p:pic>
      <p:sp>
        <p:nvSpPr>
          <p:cNvPr id="278" name="Lo HF riguarda 1,5%(1) della popolazione, circa 1.000.000 di pazienti in Italia"/>
          <p:cNvSpPr txBox="1"/>
          <p:nvPr/>
        </p:nvSpPr>
        <p:spPr>
          <a:xfrm>
            <a:off x="490507" y="4380061"/>
            <a:ext cx="2644139" cy="6309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397" rIns="50397">
            <a:spAutoFit/>
          </a:bodyPr>
          <a:lstStyle/>
          <a:p>
            <a:pPr>
              <a:lnSpc>
                <a:spcPts val="1433"/>
              </a:lnSpc>
              <a:spcBef>
                <a:spcPts val="331"/>
              </a:spcBef>
              <a:defRPr sz="1200">
                <a:latin typeface="Arial"/>
                <a:ea typeface="Arial"/>
                <a:cs typeface="Arial"/>
                <a:sym typeface="Arial"/>
              </a:defRPr>
            </a:pPr>
            <a:r>
              <a:rPr sz="1323" dirty="0"/>
              <a:t>Lo HF </a:t>
            </a:r>
            <a:r>
              <a:rPr sz="1323" dirty="0" err="1"/>
              <a:t>riguarda</a:t>
            </a:r>
            <a:r>
              <a:rPr sz="1323" dirty="0"/>
              <a:t> </a:t>
            </a:r>
            <a:r>
              <a:rPr lang="it-IT" sz="1323" dirty="0"/>
              <a:t>il 2</a:t>
            </a:r>
            <a:r>
              <a:rPr sz="1323" dirty="0"/>
              <a:t>%</a:t>
            </a:r>
            <a:r>
              <a:rPr sz="882" dirty="0"/>
              <a:t>(1)</a:t>
            </a:r>
            <a:r>
              <a:rPr sz="1323" dirty="0"/>
              <a:t> </a:t>
            </a:r>
            <a:r>
              <a:rPr sz="1323" dirty="0" err="1"/>
              <a:t>della</a:t>
            </a:r>
            <a:r>
              <a:rPr sz="1323" dirty="0"/>
              <a:t> </a:t>
            </a:r>
            <a:r>
              <a:rPr sz="1323" dirty="0" err="1"/>
              <a:t>popolazione</a:t>
            </a:r>
            <a:r>
              <a:rPr sz="1323" dirty="0"/>
              <a:t>, circa 1.</a:t>
            </a:r>
            <a:r>
              <a:rPr lang="it-IT" sz="1323" dirty="0"/>
              <a:t>2</a:t>
            </a:r>
            <a:r>
              <a:rPr sz="1323" dirty="0"/>
              <a:t>00.000 di </a:t>
            </a:r>
            <a:r>
              <a:rPr sz="1323" dirty="0" err="1"/>
              <a:t>pazienti</a:t>
            </a:r>
            <a:r>
              <a:rPr sz="1323" dirty="0"/>
              <a:t> in Italia</a:t>
            </a:r>
          </a:p>
        </p:txBody>
      </p:sp>
      <p:sp>
        <p:nvSpPr>
          <p:cNvPr id="279" name="Rettangolo"/>
          <p:cNvSpPr/>
          <p:nvPr/>
        </p:nvSpPr>
        <p:spPr>
          <a:xfrm>
            <a:off x="6277509" y="6395975"/>
            <a:ext cx="2358900" cy="467230"/>
          </a:xfrm>
          <a:prstGeom prst="rect">
            <a:avLst/>
          </a:prstGeom>
          <a:solidFill>
            <a:srgbClr val="FFFFFF"/>
          </a:solidFill>
          <a:ln w="19050">
            <a:solidFill>
              <a:srgbClr val="FFFFFF"/>
            </a:solidFill>
          </a:ln>
        </p:spPr>
        <p:txBody>
          <a:bodyPr lIns="50397" rIns="50397"/>
          <a:lstStyle/>
          <a:p>
            <a:pPr>
              <a:defRPr sz="2400">
                <a:latin typeface="Arial"/>
                <a:ea typeface="Arial"/>
                <a:cs typeface="Arial"/>
                <a:sym typeface="Arial"/>
              </a:defRPr>
            </a:pPr>
            <a:endParaRPr sz="2646"/>
          </a:p>
        </p:txBody>
      </p:sp>
      <p:grpSp>
        <p:nvGrpSpPr>
          <p:cNvPr id="282" name="Raggruppa"/>
          <p:cNvGrpSpPr/>
          <p:nvPr/>
        </p:nvGrpSpPr>
        <p:grpSpPr>
          <a:xfrm>
            <a:off x="5699413" y="1764394"/>
            <a:ext cx="1097206" cy="391984"/>
            <a:chOff x="-1" y="0"/>
            <a:chExt cx="995364" cy="355600"/>
          </a:xfrm>
        </p:grpSpPr>
        <p:sp>
          <p:nvSpPr>
            <p:cNvPr id="280" name="Rettangolo"/>
            <p:cNvSpPr/>
            <p:nvPr/>
          </p:nvSpPr>
          <p:spPr>
            <a:xfrm>
              <a:off x="-1" y="0"/>
              <a:ext cx="995364" cy="355600"/>
            </a:xfrm>
            <a:prstGeom prst="rect">
              <a:avLst/>
            </a:prstGeom>
            <a:solidFill>
              <a:schemeClr val="accent4"/>
            </a:solidFill>
            <a:ln w="12700" cap="flat">
              <a:noFill/>
              <a:miter lim="400000"/>
            </a:ln>
            <a:effectLst/>
          </p:spPr>
          <p:txBody>
            <a:bodyPr wrap="square" lIns="50397" tIns="50397" rIns="50397" bIns="50397" numCol="1" anchor="t">
              <a:noAutofit/>
            </a:bodyPr>
            <a:lstStyle/>
            <a:p>
              <a:pPr>
                <a:defRPr sz="1400" b="1">
                  <a:solidFill>
                    <a:srgbClr val="FFFFFF"/>
                  </a:solidFill>
                  <a:latin typeface="Arial"/>
                  <a:ea typeface="Arial"/>
                  <a:cs typeface="Arial"/>
                  <a:sym typeface="Arial"/>
                </a:defRPr>
              </a:pPr>
              <a:endParaRPr sz="1543"/>
            </a:p>
          </p:txBody>
        </p:sp>
        <p:sp>
          <p:nvSpPr>
            <p:cNvPr id="281" name="~190.000"/>
            <p:cNvSpPr txBox="1"/>
            <p:nvPr/>
          </p:nvSpPr>
          <p:spPr>
            <a:xfrm>
              <a:off x="-1" y="0"/>
              <a:ext cx="995364" cy="29266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397" tIns="50397" rIns="50397" bIns="50397" numCol="1" anchor="t">
              <a:spAutoFit/>
            </a:bodyPr>
            <a:lstStyle>
              <a:lvl1pPr>
                <a:defRPr sz="1400" b="1">
                  <a:solidFill>
                    <a:srgbClr val="FFFFFF"/>
                  </a:solidFill>
                  <a:latin typeface="Arial"/>
                  <a:ea typeface="Arial"/>
                  <a:cs typeface="Arial"/>
                  <a:sym typeface="Arial"/>
                </a:defRPr>
              </a:lvl1pPr>
            </a:lstStyle>
            <a:p>
              <a:r>
                <a:rPr sz="1543"/>
                <a:t>~190.000</a:t>
              </a:r>
            </a:p>
          </p:txBody>
        </p:sp>
      </p:grpSp>
      <p:grpSp>
        <p:nvGrpSpPr>
          <p:cNvPr id="285" name="Raggruppa"/>
          <p:cNvGrpSpPr/>
          <p:nvPr/>
        </p:nvGrpSpPr>
        <p:grpSpPr>
          <a:xfrm>
            <a:off x="6548747" y="6334387"/>
            <a:ext cx="1662429" cy="755969"/>
            <a:chOff x="0" y="0"/>
            <a:chExt cx="1508125" cy="685800"/>
          </a:xfrm>
        </p:grpSpPr>
        <p:sp>
          <p:nvSpPr>
            <p:cNvPr id="283" name="Rettangolo"/>
            <p:cNvSpPr/>
            <p:nvPr/>
          </p:nvSpPr>
          <p:spPr>
            <a:xfrm>
              <a:off x="0" y="0"/>
              <a:ext cx="1508125" cy="685800"/>
            </a:xfrm>
            <a:prstGeom prst="rect">
              <a:avLst/>
            </a:prstGeom>
            <a:solidFill>
              <a:srgbClr val="FFFFFF"/>
            </a:solidFill>
            <a:ln w="12700" cap="flat">
              <a:solidFill>
                <a:srgbClr val="FFFFFF"/>
              </a:solidFill>
              <a:prstDash val="solid"/>
              <a:miter lim="800000"/>
            </a:ln>
            <a:effectLst/>
          </p:spPr>
          <p:txBody>
            <a:bodyPr wrap="square" lIns="50397" tIns="50397" rIns="50397" bIns="50397" numCol="1" anchor="ctr">
              <a:noAutofit/>
            </a:bodyPr>
            <a:lstStyle/>
            <a:p>
              <a:pPr algn="ctr">
                <a:defRPr sz="1200"/>
              </a:pPr>
              <a:endParaRPr sz="1323"/>
            </a:p>
          </p:txBody>
        </p:sp>
        <p:sp>
          <p:nvSpPr>
            <p:cNvPr id="284" name="Alto tasso di riospedalizzazioni"/>
            <p:cNvSpPr txBox="1"/>
            <p:nvPr/>
          </p:nvSpPr>
          <p:spPr>
            <a:xfrm>
              <a:off x="0" y="124963"/>
              <a:ext cx="1508125" cy="4358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397" tIns="50397" rIns="50397" bIns="50397" numCol="1" anchor="ctr">
              <a:spAutoFit/>
            </a:bodyPr>
            <a:lstStyle>
              <a:lvl1pPr algn="ctr">
                <a:defRPr sz="1200"/>
              </a:lvl1pPr>
            </a:lstStyle>
            <a:p>
              <a:r>
                <a:rPr sz="1323"/>
                <a:t>Alto tasso di riospedalizzazioni</a:t>
              </a:r>
            </a:p>
          </p:txBody>
        </p:sp>
      </p:grpSp>
      <p:grpSp>
        <p:nvGrpSpPr>
          <p:cNvPr id="288" name="Raggruppa"/>
          <p:cNvGrpSpPr/>
          <p:nvPr/>
        </p:nvGrpSpPr>
        <p:grpSpPr>
          <a:xfrm>
            <a:off x="3565126" y="6174438"/>
            <a:ext cx="2047413" cy="922324"/>
            <a:chOff x="0" y="-13649"/>
            <a:chExt cx="1857375" cy="836715"/>
          </a:xfrm>
        </p:grpSpPr>
        <p:sp>
          <p:nvSpPr>
            <p:cNvPr id="286" name="Rettangolo"/>
            <p:cNvSpPr/>
            <p:nvPr/>
          </p:nvSpPr>
          <p:spPr>
            <a:xfrm>
              <a:off x="0" y="-1"/>
              <a:ext cx="1857375" cy="725489"/>
            </a:xfrm>
            <a:prstGeom prst="rect">
              <a:avLst/>
            </a:prstGeom>
            <a:solidFill>
              <a:srgbClr val="FFFFFF"/>
            </a:solidFill>
            <a:ln w="19050" cap="flat">
              <a:solidFill>
                <a:srgbClr val="FFFFFF"/>
              </a:solidFill>
              <a:prstDash val="solid"/>
              <a:round/>
            </a:ln>
            <a:effectLst/>
          </p:spPr>
          <p:txBody>
            <a:bodyPr wrap="square" lIns="50397" tIns="50397" rIns="50397" bIns="50397" numCol="1" anchor="t">
              <a:noAutofit/>
            </a:bodyPr>
            <a:lstStyle/>
            <a:p>
              <a:pPr>
                <a:defRPr sz="2000" b="1">
                  <a:latin typeface="Arial"/>
                  <a:ea typeface="Arial"/>
                  <a:cs typeface="Arial"/>
                  <a:sym typeface="Arial"/>
                </a:defRPr>
              </a:pPr>
              <a:endParaRPr sz="2205"/>
            </a:p>
          </p:txBody>
        </p:sp>
        <p:sp>
          <p:nvSpPr>
            <p:cNvPr id="287" name="1ª causa di morte in Italia"/>
            <p:cNvSpPr txBox="1"/>
            <p:nvPr/>
          </p:nvSpPr>
          <p:spPr>
            <a:xfrm>
              <a:off x="0" y="-13649"/>
              <a:ext cx="1857375" cy="83671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397" tIns="50397" rIns="50397" bIns="50397" numCol="1" anchor="t">
              <a:spAutoFit/>
            </a:bodyPr>
            <a:lstStyle>
              <a:lvl1pPr>
                <a:defRPr sz="2000" b="1">
                  <a:latin typeface="Arial"/>
                  <a:ea typeface="Arial"/>
                  <a:cs typeface="Arial"/>
                  <a:sym typeface="Arial"/>
                </a:defRPr>
              </a:lvl1pPr>
            </a:lstStyle>
            <a:p>
              <a:r>
                <a:rPr sz="2205" dirty="0"/>
                <a:t>1ª causa di </a:t>
              </a:r>
              <a:r>
                <a:rPr sz="2205" dirty="0" err="1"/>
                <a:t>morte</a:t>
              </a:r>
              <a:r>
                <a:rPr sz="2205" dirty="0"/>
                <a:t> in Italia</a:t>
              </a:r>
              <a:r>
                <a:rPr lang="it-IT" sz="2205" dirty="0"/>
                <a:t> </a:t>
              </a:r>
              <a:r>
                <a:rPr lang="it-IT" sz="1323" dirty="0"/>
                <a:t>(DRG)</a:t>
              </a:r>
              <a:endParaRPr sz="1323" dirty="0"/>
            </a:p>
          </p:txBody>
        </p:sp>
      </p:grpSp>
      <p:sp>
        <p:nvSpPr>
          <p:cNvPr id="289" name="Rettangolo"/>
          <p:cNvSpPr/>
          <p:nvPr/>
        </p:nvSpPr>
        <p:spPr>
          <a:xfrm>
            <a:off x="2742661" y="2523391"/>
            <a:ext cx="2413146" cy="510978"/>
          </a:xfrm>
          <a:prstGeom prst="rect">
            <a:avLst/>
          </a:prstGeom>
          <a:solidFill>
            <a:srgbClr val="FFFFFF"/>
          </a:solidFill>
          <a:ln w="19050">
            <a:solidFill>
              <a:srgbClr val="FFFFFF"/>
            </a:solidFill>
          </a:ln>
        </p:spPr>
        <p:txBody>
          <a:bodyPr lIns="50397" rIns="50397"/>
          <a:lstStyle/>
          <a:p>
            <a:pPr>
              <a:defRPr sz="2400">
                <a:latin typeface="Arial"/>
                <a:ea typeface="Arial"/>
                <a:cs typeface="Arial"/>
                <a:sym typeface="Arial"/>
              </a:defRPr>
            </a:pPr>
            <a:endParaRPr sz="2646"/>
          </a:p>
        </p:txBody>
      </p:sp>
      <p:sp>
        <p:nvSpPr>
          <p:cNvPr id="290" name="Health Search Database…"/>
          <p:cNvSpPr txBox="1"/>
          <p:nvPr/>
        </p:nvSpPr>
        <p:spPr>
          <a:xfrm>
            <a:off x="174756" y="6546749"/>
            <a:ext cx="3016038" cy="471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397" rIns="50397">
            <a:spAutoFit/>
          </a:bodyPr>
          <a:lstStyle/>
          <a:p>
            <a:pPr marL="251986" indent="-251986">
              <a:buAutoNum type="arabicParenBoth"/>
              <a:defRPr sz="800">
                <a:latin typeface="Arial"/>
                <a:ea typeface="Arial"/>
                <a:cs typeface="Arial"/>
                <a:sym typeface="Arial"/>
              </a:defRPr>
            </a:pPr>
            <a:r>
              <a:rPr sz="882"/>
              <a:t>Health Search Database</a:t>
            </a:r>
            <a:endParaRPr sz="2646"/>
          </a:p>
          <a:p>
            <a:pPr marL="251986" indent="-251986">
              <a:buAutoNum type="arabicParenBoth"/>
              <a:defRPr sz="800">
                <a:latin typeface="Arial"/>
                <a:ea typeface="Arial"/>
                <a:cs typeface="Arial"/>
                <a:sym typeface="Arial"/>
              </a:defRPr>
            </a:pPr>
            <a:r>
              <a:rPr sz="882"/>
              <a:t>Istituto Superiore Sanità Italian DRG</a:t>
            </a:r>
            <a:endParaRPr sz="2646"/>
          </a:p>
          <a:p>
            <a:pPr marL="251986" indent="-251986">
              <a:defRPr sz="800">
                <a:latin typeface="Arial"/>
                <a:ea typeface="Arial"/>
                <a:cs typeface="Arial"/>
                <a:sym typeface="Arial"/>
              </a:defRPr>
            </a:pPr>
            <a:r>
              <a:rPr sz="882"/>
              <a:t>(3)    Corrao et Al. Eur J Heart Fail. 2014 Jul;16(7):729-36.</a:t>
            </a:r>
          </a:p>
        </p:txBody>
      </p:sp>
      <p:sp>
        <p:nvSpPr>
          <p:cNvPr id="291" name="Attualmente lo scompenso cardiaco cronico è uno dei maggiori problemi sanitari"/>
          <p:cNvSpPr txBox="1"/>
          <p:nvPr/>
        </p:nvSpPr>
        <p:spPr>
          <a:xfrm>
            <a:off x="721498" y="1166365"/>
            <a:ext cx="9405845" cy="3763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397" rIns="50397">
            <a:spAutoFit/>
          </a:bodyPr>
          <a:lstStyle>
            <a:lvl1pPr>
              <a:defRPr sz="2000"/>
            </a:lvl1pPr>
          </a:lstStyle>
          <a:p>
            <a:r>
              <a:rPr sz="1984" dirty="0" err="1">
                <a:latin typeface="Calibri" panose="020F0502020204030204" pitchFamily="34" charset="0"/>
                <a:cs typeface="Calibri" panose="020F0502020204030204" pitchFamily="34" charset="0"/>
              </a:rPr>
              <a:t>Attualmente</a:t>
            </a:r>
            <a:r>
              <a:rPr sz="1984" dirty="0">
                <a:latin typeface="Calibri" panose="020F0502020204030204" pitchFamily="34" charset="0"/>
                <a:cs typeface="Calibri" panose="020F0502020204030204" pitchFamily="34" charset="0"/>
              </a:rPr>
              <a:t> lo </a:t>
            </a:r>
            <a:r>
              <a:rPr sz="1984" dirty="0" err="1">
                <a:latin typeface="Calibri" panose="020F0502020204030204" pitchFamily="34" charset="0"/>
                <a:cs typeface="Calibri" panose="020F0502020204030204" pitchFamily="34" charset="0"/>
              </a:rPr>
              <a:t>scompenso</a:t>
            </a:r>
            <a:r>
              <a:rPr sz="1984" dirty="0">
                <a:latin typeface="Calibri" panose="020F0502020204030204" pitchFamily="34" charset="0"/>
                <a:cs typeface="Calibri" panose="020F0502020204030204" pitchFamily="34" charset="0"/>
              </a:rPr>
              <a:t> </a:t>
            </a:r>
            <a:r>
              <a:rPr sz="1984" dirty="0" err="1">
                <a:latin typeface="Calibri" panose="020F0502020204030204" pitchFamily="34" charset="0"/>
                <a:cs typeface="Calibri" panose="020F0502020204030204" pitchFamily="34" charset="0"/>
              </a:rPr>
              <a:t>cardiaco</a:t>
            </a:r>
            <a:r>
              <a:rPr sz="1984" dirty="0">
                <a:latin typeface="Calibri" panose="020F0502020204030204" pitchFamily="34" charset="0"/>
                <a:cs typeface="Calibri" panose="020F0502020204030204" pitchFamily="34" charset="0"/>
              </a:rPr>
              <a:t> </a:t>
            </a:r>
            <a:r>
              <a:rPr sz="1984" dirty="0" err="1">
                <a:latin typeface="Calibri" panose="020F0502020204030204" pitchFamily="34" charset="0"/>
                <a:cs typeface="Calibri" panose="020F0502020204030204" pitchFamily="34" charset="0"/>
              </a:rPr>
              <a:t>cronico</a:t>
            </a:r>
            <a:r>
              <a:rPr sz="1984" dirty="0">
                <a:latin typeface="Calibri" panose="020F0502020204030204" pitchFamily="34" charset="0"/>
                <a:cs typeface="Calibri" panose="020F0502020204030204" pitchFamily="34" charset="0"/>
              </a:rPr>
              <a:t> è </a:t>
            </a:r>
            <a:r>
              <a:rPr sz="1984" dirty="0" err="1">
                <a:latin typeface="Calibri" panose="020F0502020204030204" pitchFamily="34" charset="0"/>
                <a:cs typeface="Calibri" panose="020F0502020204030204" pitchFamily="34" charset="0"/>
              </a:rPr>
              <a:t>uno</a:t>
            </a:r>
            <a:r>
              <a:rPr sz="1984" dirty="0">
                <a:latin typeface="Calibri" panose="020F0502020204030204" pitchFamily="34" charset="0"/>
                <a:cs typeface="Calibri" panose="020F0502020204030204" pitchFamily="34" charset="0"/>
              </a:rPr>
              <a:t> </a:t>
            </a:r>
            <a:r>
              <a:rPr sz="1984" dirty="0" err="1">
                <a:latin typeface="Calibri" panose="020F0502020204030204" pitchFamily="34" charset="0"/>
                <a:cs typeface="Calibri" panose="020F0502020204030204" pitchFamily="34" charset="0"/>
              </a:rPr>
              <a:t>dei</a:t>
            </a:r>
            <a:r>
              <a:rPr sz="1984" dirty="0">
                <a:latin typeface="Calibri" panose="020F0502020204030204" pitchFamily="34" charset="0"/>
                <a:cs typeface="Calibri" panose="020F0502020204030204" pitchFamily="34" charset="0"/>
              </a:rPr>
              <a:t> </a:t>
            </a:r>
            <a:r>
              <a:rPr sz="1984" dirty="0" err="1">
                <a:latin typeface="Calibri" panose="020F0502020204030204" pitchFamily="34" charset="0"/>
                <a:cs typeface="Calibri" panose="020F0502020204030204" pitchFamily="34" charset="0"/>
              </a:rPr>
              <a:t>maggiori</a:t>
            </a:r>
            <a:r>
              <a:rPr sz="1984" dirty="0">
                <a:latin typeface="Calibri" panose="020F0502020204030204" pitchFamily="34" charset="0"/>
                <a:cs typeface="Calibri" panose="020F0502020204030204" pitchFamily="34" charset="0"/>
              </a:rPr>
              <a:t> </a:t>
            </a:r>
            <a:r>
              <a:rPr sz="1984" dirty="0" err="1">
                <a:latin typeface="Calibri" panose="020F0502020204030204" pitchFamily="34" charset="0"/>
                <a:cs typeface="Calibri" panose="020F0502020204030204" pitchFamily="34" charset="0"/>
              </a:rPr>
              <a:t>problemi</a:t>
            </a:r>
            <a:r>
              <a:rPr sz="1984" dirty="0">
                <a:latin typeface="Calibri" panose="020F0502020204030204" pitchFamily="34" charset="0"/>
                <a:cs typeface="Calibri" panose="020F0502020204030204" pitchFamily="34" charset="0"/>
              </a:rPr>
              <a:t> </a:t>
            </a:r>
            <a:r>
              <a:rPr sz="1984" dirty="0" err="1">
                <a:latin typeface="Calibri" panose="020F0502020204030204" pitchFamily="34" charset="0"/>
                <a:cs typeface="Calibri" panose="020F0502020204030204" pitchFamily="34" charset="0"/>
              </a:rPr>
              <a:t>sanitari</a:t>
            </a:r>
            <a:endParaRPr sz="1984" dirty="0">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538116" y="6403150"/>
            <a:ext cx="400035" cy="247031"/>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7F7F7F"/>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defTabSz="1007943" fontAlgn="auto" hangingPunct="1">
              <a:lnSpc>
                <a:spcPct val="100000"/>
              </a:lnSpc>
              <a:spcBef>
                <a:spcPts val="0"/>
              </a:spcBef>
              <a:spcAft>
                <a:spcPts val="0"/>
              </a:spcAft>
              <a:buClrTx/>
              <a:buSzTx/>
              <a:defRPr/>
            </a:pPr>
            <a:fld id="{E66AA3EA-0569-43EF-BBA3-83FDB109D582}" type="slidenum">
              <a:rPr lang="en-US" smtClean="0"/>
              <a:pPr defTabSz="1007943" fontAlgn="auto" hangingPunct="1">
                <a:lnSpc>
                  <a:spcPct val="100000"/>
                </a:lnSpc>
                <a:spcBef>
                  <a:spcPts val="0"/>
                </a:spcBef>
                <a:spcAft>
                  <a:spcPts val="0"/>
                </a:spcAft>
                <a:buClrTx/>
                <a:buSzTx/>
                <a:defRPr/>
              </a:pPr>
              <a:t>7</a:t>
            </a:fld>
            <a:endParaRPr lang="en-US" sz="992" dirty="0">
              <a:solidFill>
                <a:srgbClr val="7F7F7F"/>
              </a:solidFill>
              <a:latin typeface="Arial"/>
              <a:ea typeface="+mj-ea"/>
              <a:cs typeface="+mj-cs"/>
              <a:sym typeface="Calibri"/>
            </a:endParaRPr>
          </a:p>
        </p:txBody>
      </p:sp>
      <p:pic>
        <p:nvPicPr>
          <p:cNvPr id="5" name="Picture 4"/>
          <p:cNvPicPr>
            <a:picLocks noChangeAspect="1"/>
          </p:cNvPicPr>
          <p:nvPr/>
        </p:nvPicPr>
        <p:blipFill>
          <a:blip r:embed="rId2"/>
          <a:stretch>
            <a:fillRect/>
          </a:stretch>
        </p:blipFill>
        <p:spPr>
          <a:xfrm>
            <a:off x="277783" y="3700462"/>
            <a:ext cx="7169263" cy="3206651"/>
          </a:xfrm>
          <a:prstGeom prst="rect">
            <a:avLst/>
          </a:prstGeom>
        </p:spPr>
      </p:pic>
      <p:sp>
        <p:nvSpPr>
          <p:cNvPr id="6" name="TextBox 5"/>
          <p:cNvSpPr txBox="1"/>
          <p:nvPr/>
        </p:nvSpPr>
        <p:spPr>
          <a:xfrm>
            <a:off x="119032" y="1586857"/>
            <a:ext cx="2791801" cy="1008353"/>
          </a:xfrm>
          <a:prstGeom prst="rect">
            <a:avLst/>
          </a:prstGeom>
          <a:noFill/>
        </p:spPr>
        <p:txBody>
          <a:bodyPr wrap="square" rtlCol="0">
            <a:spAutoFit/>
          </a:bodyPr>
          <a:lstStyle/>
          <a:p>
            <a:pPr defTabSz="1007943" fontAlgn="auto" hangingPunct="1">
              <a:lnSpc>
                <a:spcPct val="100000"/>
              </a:lnSpc>
              <a:spcBef>
                <a:spcPts val="0"/>
              </a:spcBef>
              <a:spcAft>
                <a:spcPts val="0"/>
              </a:spcAft>
              <a:buClrTx/>
              <a:buSzTx/>
              <a:defRPr/>
            </a:pPr>
            <a:r>
              <a:rPr lang="it-IT" sz="1984" b="1" dirty="0">
                <a:solidFill>
                  <a:srgbClr val="FF0000"/>
                </a:solidFill>
                <a:latin typeface="Arial"/>
                <a:ea typeface="+mj-ea"/>
                <a:cs typeface="+mj-cs"/>
                <a:sym typeface="Calibri"/>
              </a:rPr>
              <a:t>Prevalenza ed Incidenza dello </a:t>
            </a:r>
            <a:r>
              <a:rPr lang="it-IT" b="1" kern="1200" noProof="0" dirty="0">
                <a:solidFill>
                  <a:srgbClr val="FF0000"/>
                </a:solidFill>
                <a:latin typeface="Arial"/>
              </a:rPr>
              <a:t>CHF</a:t>
            </a:r>
            <a:r>
              <a:rPr lang="it-IT" sz="1984" b="1" dirty="0">
                <a:solidFill>
                  <a:srgbClr val="FF0000"/>
                </a:solidFill>
                <a:latin typeface="Arial"/>
                <a:ea typeface="+mj-ea"/>
                <a:cs typeface="+mj-cs"/>
                <a:sym typeface="Calibri"/>
              </a:rPr>
              <a:t> nelle Regioni italiane</a:t>
            </a:r>
            <a:endParaRPr lang="en-US" sz="1984" b="1" dirty="0">
              <a:solidFill>
                <a:srgbClr val="FF0000"/>
              </a:solidFill>
              <a:latin typeface="Arial"/>
              <a:ea typeface="+mj-ea"/>
              <a:cs typeface="+mj-cs"/>
              <a:sym typeface="Calibri"/>
            </a:endParaRPr>
          </a:p>
        </p:txBody>
      </p:sp>
      <p:sp>
        <p:nvSpPr>
          <p:cNvPr id="7" name="Rectangle 6"/>
          <p:cNvSpPr/>
          <p:nvPr/>
        </p:nvSpPr>
        <p:spPr>
          <a:xfrm>
            <a:off x="7084488" y="6754443"/>
            <a:ext cx="2523448" cy="295915"/>
          </a:xfrm>
          <a:prstGeom prst="rect">
            <a:avLst/>
          </a:prstGeom>
        </p:spPr>
        <p:txBody>
          <a:bodyPr wrap="none">
            <a:spAutoFit/>
          </a:bodyPr>
          <a:lstStyle/>
          <a:p>
            <a:pPr defTabSz="1007943" fontAlgn="auto" hangingPunct="1">
              <a:lnSpc>
                <a:spcPct val="100000"/>
              </a:lnSpc>
              <a:spcBef>
                <a:spcPts val="0"/>
              </a:spcBef>
              <a:spcAft>
                <a:spcPts val="0"/>
              </a:spcAft>
              <a:buClrTx/>
              <a:buSzTx/>
              <a:defRPr/>
            </a:pPr>
            <a:r>
              <a:rPr lang="en-US" sz="1323" dirty="0">
                <a:solidFill>
                  <a:prstClr val="black"/>
                </a:solidFill>
                <a:latin typeface="Arial"/>
                <a:ea typeface="+mj-ea"/>
                <a:cs typeface="+mj-cs"/>
                <a:sym typeface="Calibri"/>
              </a:rPr>
              <a:t>Nica et al_ISPOR_2015 Poster</a:t>
            </a:r>
          </a:p>
        </p:txBody>
      </p:sp>
      <p:pic>
        <p:nvPicPr>
          <p:cNvPr id="8" name="Picture 3"/>
          <p:cNvPicPr>
            <a:picLocks noChangeAspect="1"/>
          </p:cNvPicPr>
          <p:nvPr/>
        </p:nvPicPr>
        <p:blipFill>
          <a:blip r:embed="rId3"/>
          <a:stretch>
            <a:fillRect/>
          </a:stretch>
        </p:blipFill>
        <p:spPr>
          <a:xfrm>
            <a:off x="2888994" y="807337"/>
            <a:ext cx="6731512" cy="2997708"/>
          </a:xfrm>
          <a:prstGeom prst="rect">
            <a:avLst/>
          </a:prstGeom>
        </p:spPr>
      </p:pic>
    </p:spTree>
    <p:extLst>
      <p:ext uri="{BB962C8B-B14F-4D97-AF65-F5344CB8AC3E}">
        <p14:creationId xmlns:p14="http://schemas.microsoft.com/office/powerpoint/2010/main" val="3527212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L’HF è la prima causa di ospedalizzazione nei paesi sviluppati"/>
          <p:cNvSpPr txBox="1"/>
          <p:nvPr/>
        </p:nvSpPr>
        <p:spPr>
          <a:xfrm>
            <a:off x="529" y="796766"/>
            <a:ext cx="10079566" cy="4587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397" rIns="50397">
            <a:spAutoFit/>
          </a:bodyPr>
          <a:lstStyle>
            <a:lvl1pPr defTabSz="685800">
              <a:lnSpc>
                <a:spcPct val="90000"/>
              </a:lnSpc>
              <a:defRPr sz="2700" b="1"/>
            </a:lvl1pPr>
          </a:lstStyle>
          <a:p>
            <a:pPr algn="ctr"/>
            <a:r>
              <a:rPr sz="2646" b="0" dirty="0">
                <a:latin typeface="Calibri" panose="020F0502020204030204" pitchFamily="34" charset="0"/>
                <a:cs typeface="Calibri" panose="020F0502020204030204" pitchFamily="34" charset="0"/>
              </a:rPr>
              <a:t>L’HF è la prima causa di </a:t>
            </a:r>
            <a:r>
              <a:rPr sz="2646" b="0" dirty="0" err="1">
                <a:latin typeface="Calibri" panose="020F0502020204030204" pitchFamily="34" charset="0"/>
                <a:cs typeface="Calibri" panose="020F0502020204030204" pitchFamily="34" charset="0"/>
              </a:rPr>
              <a:t>ospedalizzazione</a:t>
            </a:r>
            <a:r>
              <a:rPr sz="2646" b="0" dirty="0">
                <a:latin typeface="Calibri" panose="020F0502020204030204" pitchFamily="34" charset="0"/>
                <a:cs typeface="Calibri" panose="020F0502020204030204" pitchFamily="34" charset="0"/>
              </a:rPr>
              <a:t> </a:t>
            </a:r>
            <a:r>
              <a:rPr sz="2646" b="0" dirty="0" err="1">
                <a:latin typeface="Calibri" panose="020F0502020204030204" pitchFamily="34" charset="0"/>
                <a:cs typeface="Calibri" panose="020F0502020204030204" pitchFamily="34" charset="0"/>
              </a:rPr>
              <a:t>nei</a:t>
            </a:r>
            <a:r>
              <a:rPr sz="2646" b="0" dirty="0">
                <a:latin typeface="Calibri" panose="020F0502020204030204" pitchFamily="34" charset="0"/>
                <a:cs typeface="Calibri" panose="020F0502020204030204" pitchFamily="34" charset="0"/>
              </a:rPr>
              <a:t> </a:t>
            </a:r>
            <a:r>
              <a:rPr sz="2646" b="0" dirty="0" err="1">
                <a:latin typeface="Calibri" panose="020F0502020204030204" pitchFamily="34" charset="0"/>
                <a:cs typeface="Calibri" panose="020F0502020204030204" pitchFamily="34" charset="0"/>
              </a:rPr>
              <a:t>paesi</a:t>
            </a:r>
            <a:r>
              <a:rPr sz="2646" b="0" dirty="0">
                <a:latin typeface="Calibri" panose="020F0502020204030204" pitchFamily="34" charset="0"/>
                <a:cs typeface="Calibri" panose="020F0502020204030204" pitchFamily="34" charset="0"/>
              </a:rPr>
              <a:t> </a:t>
            </a:r>
            <a:r>
              <a:rPr sz="2646" b="0" dirty="0" err="1">
                <a:latin typeface="Calibri" panose="020F0502020204030204" pitchFamily="34" charset="0"/>
                <a:cs typeface="Calibri" panose="020F0502020204030204" pitchFamily="34" charset="0"/>
              </a:rPr>
              <a:t>sviluppati</a:t>
            </a:r>
            <a:endParaRPr sz="2646" b="0" dirty="0">
              <a:latin typeface="Calibri" panose="020F0502020204030204" pitchFamily="34" charset="0"/>
              <a:cs typeface="Calibri" panose="020F0502020204030204" pitchFamily="34" charset="0"/>
            </a:endParaRPr>
          </a:p>
        </p:txBody>
      </p:sp>
      <p:sp>
        <p:nvSpPr>
          <p:cNvPr id="380" name="1. Cowie et al. ESC Heart Failure 2014;1:110–45; 2. Healthcare Cost and Utilization Project 2009. Available at: http://www.hcup-us.ahrq.gov/reports/factsandfigures/2009/pdfs/FF_2009_exhibit2; 3. Maggioni. Eur J Heart Fail 2013;15:808–17; 4. Lee et al. Am J Med 2009;122:162–95; 6. Krumholz et al. Circ Cardiovasc Qual Outcomes 2009;2:407–13"/>
          <p:cNvSpPr txBox="1"/>
          <p:nvPr/>
        </p:nvSpPr>
        <p:spPr>
          <a:xfrm>
            <a:off x="305110" y="6588041"/>
            <a:ext cx="7067319" cy="6601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397" rIns="50397" anchor="ctr">
            <a:spAutoFit/>
          </a:bodyPr>
          <a:lstStyle>
            <a:lvl1pPr algn="r">
              <a:defRPr sz="900">
                <a:solidFill>
                  <a:srgbClr val="888888"/>
                </a:solidFill>
              </a:defRPr>
            </a:lvl1pPr>
          </a:lstStyle>
          <a:p>
            <a:r>
              <a:rPr sz="992" dirty="0"/>
              <a:t>1. Cowie et al. ESC Heart Failure 2014;1:110–45; 2. Healthcare Cost and Utilization Project 2009. Available at: http://www.hcup-us.ahrq.gov/reports/factsandfigures/2009/pdfs/FF_2009_exhibit2; 3. </a:t>
            </a:r>
            <a:r>
              <a:rPr sz="992" dirty="0" err="1"/>
              <a:t>Maggioni</a:t>
            </a:r>
            <a:r>
              <a:rPr sz="992" dirty="0"/>
              <a:t>. </a:t>
            </a:r>
            <a:r>
              <a:rPr sz="992" dirty="0" err="1"/>
              <a:t>Eur</a:t>
            </a:r>
            <a:r>
              <a:rPr sz="992" dirty="0"/>
              <a:t> J Heart Fail 2013;15:808–17; 4. Lee et al. Am J Med 2009;122:162–95; 6. </a:t>
            </a:r>
            <a:r>
              <a:rPr sz="992" dirty="0" err="1"/>
              <a:t>Krumholz</a:t>
            </a:r>
            <a:r>
              <a:rPr sz="992" dirty="0"/>
              <a:t> et al. </a:t>
            </a:r>
            <a:r>
              <a:rPr sz="992" dirty="0" err="1"/>
              <a:t>Circ</a:t>
            </a:r>
            <a:r>
              <a:rPr sz="992" dirty="0"/>
              <a:t> </a:t>
            </a:r>
            <a:r>
              <a:rPr sz="992" dirty="0" err="1"/>
              <a:t>Cardiovasc</a:t>
            </a:r>
            <a:r>
              <a:rPr sz="992" dirty="0"/>
              <a:t> </a:t>
            </a:r>
            <a:r>
              <a:rPr sz="992" dirty="0" err="1"/>
              <a:t>Qual</a:t>
            </a:r>
            <a:r>
              <a:rPr sz="992" dirty="0"/>
              <a:t> Outcomes 2009;2:407–13 </a:t>
            </a:r>
          </a:p>
        </p:txBody>
      </p:sp>
      <p:pic>
        <p:nvPicPr>
          <p:cNvPr id="381" name="C:\Users\Andy Darby\Desktop\Mothership\Serelaxin New Presentation\GFX\Info G Hospital.png" descr="C:\Users\Andy Darby\Desktop\Mothership\Serelaxin New Presentation\GFX\Info G Hospital.png"/>
          <p:cNvPicPr>
            <a:picLocks noChangeAspect="1"/>
          </p:cNvPicPr>
          <p:nvPr/>
        </p:nvPicPr>
        <p:blipFill>
          <a:blip r:embed="rId2"/>
          <a:srcRect b="62233"/>
          <a:stretch>
            <a:fillRect/>
          </a:stretch>
        </p:blipFill>
        <p:spPr>
          <a:xfrm>
            <a:off x="3974807" y="5921675"/>
            <a:ext cx="1731170" cy="583379"/>
          </a:xfrm>
          <a:prstGeom prst="rect">
            <a:avLst/>
          </a:prstGeom>
          <a:ln w="12700">
            <a:miter lim="400000"/>
          </a:ln>
        </p:spPr>
      </p:pic>
      <p:sp>
        <p:nvSpPr>
          <p:cNvPr id="382" name="Linea"/>
          <p:cNvSpPr/>
          <p:nvPr/>
        </p:nvSpPr>
        <p:spPr>
          <a:xfrm>
            <a:off x="3686945" y="2737396"/>
            <a:ext cx="1995065" cy="3043809"/>
          </a:xfrm>
          <a:custGeom>
            <a:avLst/>
            <a:gdLst/>
            <a:ahLst/>
            <a:cxnLst>
              <a:cxn ang="0">
                <a:pos x="wd2" y="hd2"/>
              </a:cxn>
              <a:cxn ang="5400000">
                <a:pos x="wd2" y="hd2"/>
              </a:cxn>
              <a:cxn ang="10800000">
                <a:pos x="wd2" y="hd2"/>
              </a:cxn>
              <a:cxn ang="16200000">
                <a:pos x="wd2" y="hd2"/>
              </a:cxn>
            </a:cxnLst>
            <a:rect l="0" t="0" r="r" b="b"/>
            <a:pathLst>
              <a:path w="21517" h="21537" extrusionOk="0">
                <a:moveTo>
                  <a:pt x="11874" y="3"/>
                </a:moveTo>
                <a:cubicBezTo>
                  <a:pt x="6742" y="-63"/>
                  <a:pt x="-50" y="1027"/>
                  <a:pt x="0" y="3603"/>
                </a:cubicBezTo>
                <a:cubicBezTo>
                  <a:pt x="51" y="6179"/>
                  <a:pt x="6339" y="7137"/>
                  <a:pt x="12326" y="7104"/>
                </a:cubicBezTo>
                <a:cubicBezTo>
                  <a:pt x="18313" y="7071"/>
                  <a:pt x="21550" y="6576"/>
                  <a:pt x="21516" y="5563"/>
                </a:cubicBezTo>
                <a:cubicBezTo>
                  <a:pt x="21483" y="4550"/>
                  <a:pt x="15949" y="3911"/>
                  <a:pt x="12880" y="3933"/>
                </a:cubicBezTo>
                <a:cubicBezTo>
                  <a:pt x="9811" y="3955"/>
                  <a:pt x="1862" y="3889"/>
                  <a:pt x="1929" y="7082"/>
                </a:cubicBezTo>
                <a:cubicBezTo>
                  <a:pt x="1996" y="10275"/>
                  <a:pt x="6943" y="11431"/>
                  <a:pt x="12259" y="11409"/>
                </a:cubicBezTo>
                <a:cubicBezTo>
                  <a:pt x="17575" y="11387"/>
                  <a:pt x="19655" y="10297"/>
                  <a:pt x="19672" y="9735"/>
                </a:cubicBezTo>
                <a:cubicBezTo>
                  <a:pt x="19672" y="8601"/>
                  <a:pt x="14020" y="8194"/>
                  <a:pt x="12427" y="8194"/>
                </a:cubicBezTo>
                <a:cubicBezTo>
                  <a:pt x="10834" y="8194"/>
                  <a:pt x="4277" y="8062"/>
                  <a:pt x="4327" y="11155"/>
                </a:cubicBezTo>
                <a:cubicBezTo>
                  <a:pt x="4377" y="14249"/>
                  <a:pt x="8905" y="14370"/>
                  <a:pt x="12226" y="14370"/>
                </a:cubicBezTo>
                <a:cubicBezTo>
                  <a:pt x="15546" y="14370"/>
                  <a:pt x="18498" y="14128"/>
                  <a:pt x="18263" y="13478"/>
                </a:cubicBezTo>
                <a:cubicBezTo>
                  <a:pt x="18028" y="12829"/>
                  <a:pt x="14473" y="12278"/>
                  <a:pt x="12276" y="12256"/>
                </a:cubicBezTo>
                <a:cubicBezTo>
                  <a:pt x="10079" y="12234"/>
                  <a:pt x="5451" y="12531"/>
                  <a:pt x="5534" y="14546"/>
                </a:cubicBezTo>
                <a:cubicBezTo>
                  <a:pt x="5618" y="16561"/>
                  <a:pt x="9643" y="17298"/>
                  <a:pt x="12226" y="17276"/>
                </a:cubicBezTo>
                <a:cubicBezTo>
                  <a:pt x="14808" y="17254"/>
                  <a:pt x="17307" y="16880"/>
                  <a:pt x="17324" y="16297"/>
                </a:cubicBezTo>
                <a:cubicBezTo>
                  <a:pt x="17341" y="15713"/>
                  <a:pt x="14976" y="15174"/>
                  <a:pt x="12276" y="15163"/>
                </a:cubicBezTo>
                <a:cubicBezTo>
                  <a:pt x="9576" y="15152"/>
                  <a:pt x="6775" y="15449"/>
                  <a:pt x="6792" y="17354"/>
                </a:cubicBezTo>
                <a:cubicBezTo>
                  <a:pt x="6809" y="19258"/>
                  <a:pt x="10465" y="19952"/>
                  <a:pt x="12276" y="19952"/>
                </a:cubicBezTo>
                <a:cubicBezTo>
                  <a:pt x="14087" y="19952"/>
                  <a:pt x="15932" y="19765"/>
                  <a:pt x="15949" y="19126"/>
                </a:cubicBezTo>
                <a:cubicBezTo>
                  <a:pt x="15966" y="18487"/>
                  <a:pt x="14540" y="18168"/>
                  <a:pt x="12226" y="18201"/>
                </a:cubicBezTo>
                <a:cubicBezTo>
                  <a:pt x="9911" y="18234"/>
                  <a:pt x="8352" y="18498"/>
                  <a:pt x="8503" y="19588"/>
                </a:cubicBezTo>
                <a:cubicBezTo>
                  <a:pt x="8654" y="20678"/>
                  <a:pt x="10163" y="21141"/>
                  <a:pt x="11253" y="21537"/>
                </a:cubicBezTo>
              </a:path>
            </a:pathLst>
          </a:custGeom>
          <a:ln w="57150">
            <a:solidFill>
              <a:srgbClr val="4A321F"/>
            </a:solidFill>
          </a:ln>
        </p:spPr>
        <p:txBody>
          <a:bodyPr lIns="50397" rIns="50397" anchor="b"/>
          <a:lstStyle/>
          <a:p>
            <a:endParaRPr/>
          </a:p>
        </p:txBody>
      </p:sp>
      <p:sp>
        <p:nvSpPr>
          <p:cNvPr id="383" name="Ovale"/>
          <p:cNvSpPr/>
          <p:nvPr/>
        </p:nvSpPr>
        <p:spPr>
          <a:xfrm>
            <a:off x="4932001" y="1757588"/>
            <a:ext cx="768374" cy="790983"/>
          </a:xfrm>
          <a:prstGeom prst="ellipse">
            <a:avLst/>
          </a:prstGeom>
          <a:solidFill>
            <a:srgbClr val="FFFFFF"/>
          </a:solidFill>
          <a:ln w="69850">
            <a:solidFill>
              <a:srgbClr val="BE8B62"/>
            </a:solidFill>
            <a:miter/>
          </a:ln>
        </p:spPr>
        <p:txBody>
          <a:bodyPr lIns="50397" rIns="50397" anchor="ctr"/>
          <a:lstStyle/>
          <a:p>
            <a:pPr algn="ctr">
              <a:defRPr>
                <a:solidFill>
                  <a:srgbClr val="FFFFFF"/>
                </a:solidFill>
              </a:defRPr>
            </a:pPr>
            <a:endParaRPr/>
          </a:p>
        </p:txBody>
      </p:sp>
      <p:pic>
        <p:nvPicPr>
          <p:cNvPr id="384" name="C:\Users\Andy Darby\Desktop\Mothership\Serelaxin New Presentation\GFX\Info G Ambulance.png" descr="C:\Users\Andy Darby\Desktop\Mothership\Serelaxin New Presentation\GFX\Info G Ambulance.png"/>
          <p:cNvPicPr>
            <a:picLocks noChangeAspect="1"/>
          </p:cNvPicPr>
          <p:nvPr/>
        </p:nvPicPr>
        <p:blipFill>
          <a:blip r:embed="rId3"/>
          <a:stretch>
            <a:fillRect/>
          </a:stretch>
        </p:blipFill>
        <p:spPr>
          <a:xfrm flipH="1">
            <a:off x="5039174" y="1948991"/>
            <a:ext cx="547289" cy="408171"/>
          </a:xfrm>
          <a:prstGeom prst="rect">
            <a:avLst/>
          </a:prstGeom>
          <a:ln w="12700">
            <a:miter lim="400000"/>
          </a:ln>
        </p:spPr>
      </p:pic>
      <p:sp>
        <p:nvSpPr>
          <p:cNvPr id="385" name="Ricovero"/>
          <p:cNvSpPr txBox="1"/>
          <p:nvPr/>
        </p:nvSpPr>
        <p:spPr>
          <a:xfrm>
            <a:off x="4773373" y="2562438"/>
            <a:ext cx="1493564" cy="333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7797" tIns="37797" rIns="37797" bIns="37797">
            <a:spAutoFit/>
          </a:bodyPr>
          <a:lstStyle>
            <a:lvl1pPr>
              <a:defRPr b="1">
                <a:solidFill>
                  <a:srgbClr val="FF0000"/>
                </a:solidFill>
              </a:defRPr>
            </a:lvl1pPr>
          </a:lstStyle>
          <a:p>
            <a:r>
              <a:t>Ricovero </a:t>
            </a:r>
          </a:p>
        </p:txBody>
      </p:sp>
      <p:pic>
        <p:nvPicPr>
          <p:cNvPr id="386" name="C:\Users\Andy Darby\Desktop\Mothership\Serelaxin New Presentation\GFX\Info G Hospital.png" descr="C:\Users\Andy Darby\Desktop\Mothership\Serelaxin New Presentation\GFX\Info G Hospital.png"/>
          <p:cNvPicPr>
            <a:picLocks noChangeAspect="1"/>
          </p:cNvPicPr>
          <p:nvPr/>
        </p:nvPicPr>
        <p:blipFill>
          <a:blip r:embed="rId4"/>
          <a:stretch>
            <a:fillRect/>
          </a:stretch>
        </p:blipFill>
        <p:spPr>
          <a:xfrm>
            <a:off x="2973213" y="1660595"/>
            <a:ext cx="1731114" cy="1544749"/>
          </a:xfrm>
          <a:prstGeom prst="rect">
            <a:avLst/>
          </a:prstGeom>
          <a:ln w="12700">
            <a:miter lim="400000"/>
          </a:ln>
        </p:spPr>
      </p:pic>
      <p:sp>
        <p:nvSpPr>
          <p:cNvPr id="387" name="Dimissione"/>
          <p:cNvSpPr txBox="1"/>
          <p:nvPr/>
        </p:nvSpPr>
        <p:spPr>
          <a:xfrm>
            <a:off x="5476486" y="3620341"/>
            <a:ext cx="1493564" cy="333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7797" tIns="37797" rIns="37797" bIns="37797">
            <a:spAutoFit/>
          </a:bodyPr>
          <a:lstStyle>
            <a:lvl1pPr algn="ctr">
              <a:defRPr b="1">
                <a:solidFill>
                  <a:srgbClr val="FF0000"/>
                </a:solidFill>
              </a:defRPr>
            </a:lvl1pPr>
          </a:lstStyle>
          <a:p>
            <a:r>
              <a:t>Dimissione</a:t>
            </a:r>
          </a:p>
        </p:txBody>
      </p:sp>
      <p:sp>
        <p:nvSpPr>
          <p:cNvPr id="388" name="Riospedalizzazione"/>
          <p:cNvSpPr txBox="1"/>
          <p:nvPr/>
        </p:nvSpPr>
        <p:spPr>
          <a:xfrm>
            <a:off x="5824717" y="5137260"/>
            <a:ext cx="2797447" cy="333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7797" tIns="37797" rIns="37797" bIns="37797">
            <a:spAutoFit/>
          </a:bodyPr>
          <a:lstStyle>
            <a:lvl1pPr algn="ctr">
              <a:defRPr b="1">
                <a:solidFill>
                  <a:srgbClr val="FF0000"/>
                </a:solidFill>
              </a:defRPr>
            </a:lvl1pPr>
          </a:lstStyle>
          <a:p>
            <a:r>
              <a:t>Riospedalizzazione</a:t>
            </a:r>
          </a:p>
        </p:txBody>
      </p:sp>
      <p:sp>
        <p:nvSpPr>
          <p:cNvPr id="389" name="Ovale"/>
          <p:cNvSpPr/>
          <p:nvPr/>
        </p:nvSpPr>
        <p:spPr>
          <a:xfrm>
            <a:off x="5425425" y="4561168"/>
            <a:ext cx="768374" cy="790983"/>
          </a:xfrm>
          <a:prstGeom prst="ellipse">
            <a:avLst/>
          </a:prstGeom>
          <a:solidFill>
            <a:srgbClr val="FFFFFF"/>
          </a:solidFill>
          <a:ln w="69850">
            <a:solidFill>
              <a:srgbClr val="BE8B62"/>
            </a:solidFill>
            <a:miter/>
          </a:ln>
        </p:spPr>
        <p:txBody>
          <a:bodyPr lIns="50397" rIns="50397" anchor="ctr"/>
          <a:lstStyle/>
          <a:p>
            <a:pPr algn="ctr">
              <a:defRPr>
                <a:solidFill>
                  <a:srgbClr val="FFFFFF"/>
                </a:solidFill>
              </a:defRPr>
            </a:pPr>
            <a:endParaRPr/>
          </a:p>
        </p:txBody>
      </p:sp>
      <p:pic>
        <p:nvPicPr>
          <p:cNvPr id="390" name="C:\Users\Andy Darby\Desktop\Mothership\Serelaxin New Presentation\GFX\Info G Ambulance.png" descr="C:\Users\Andy Darby\Desktop\Mothership\Serelaxin New Presentation\GFX\Info G Ambulance.png"/>
          <p:cNvPicPr>
            <a:picLocks noChangeAspect="1"/>
          </p:cNvPicPr>
          <p:nvPr/>
        </p:nvPicPr>
        <p:blipFill>
          <a:blip r:embed="rId3"/>
          <a:stretch>
            <a:fillRect/>
          </a:stretch>
        </p:blipFill>
        <p:spPr>
          <a:xfrm flipH="1">
            <a:off x="5532596" y="4711486"/>
            <a:ext cx="547289" cy="408171"/>
          </a:xfrm>
          <a:prstGeom prst="rect">
            <a:avLst/>
          </a:prstGeom>
          <a:ln w="12700">
            <a:miter lim="400000"/>
          </a:ln>
        </p:spPr>
      </p:pic>
      <p:sp>
        <p:nvSpPr>
          <p:cNvPr id="391" name="Tutti i pazienti con HF sono a rischio aumentato di frequenti ospedalizzazioni ripetute1,3,4"/>
          <p:cNvSpPr txBox="1"/>
          <p:nvPr/>
        </p:nvSpPr>
        <p:spPr>
          <a:xfrm>
            <a:off x="5806239" y="1695626"/>
            <a:ext cx="3660319" cy="7981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7194" tIns="67194" rIns="67194" bIns="67194" anchor="ctr">
            <a:spAutoFit/>
          </a:bodyPr>
          <a:lstStyle/>
          <a:p>
            <a:pPr>
              <a:defRPr sz="1400" b="1">
                <a:solidFill>
                  <a:srgbClr val="FCAF17"/>
                </a:solidFill>
                <a:latin typeface="Arial"/>
                <a:ea typeface="Arial"/>
                <a:cs typeface="Arial"/>
                <a:sym typeface="Arial"/>
              </a:defRPr>
            </a:pPr>
            <a:r>
              <a:rPr sz="1543"/>
              <a:t>Tutti i pazienti con HF </a:t>
            </a:r>
            <a:r>
              <a:rPr sz="1323">
                <a:solidFill>
                  <a:srgbClr val="404040"/>
                </a:solidFill>
              </a:rPr>
              <a:t>sono a rischio aumentato di frequenti </a:t>
            </a:r>
            <a:r>
              <a:rPr sz="1543"/>
              <a:t>ospedalizzazioni ripetute</a:t>
            </a:r>
            <a:r>
              <a:rPr sz="1543" baseline="30000">
                <a:solidFill>
                  <a:srgbClr val="404040"/>
                </a:solidFill>
              </a:rPr>
              <a:t>1,3,4</a:t>
            </a:r>
          </a:p>
        </p:txBody>
      </p:sp>
      <p:sp>
        <p:nvSpPr>
          <p:cNvPr id="392" name="Nei paesi sviluppati, l’ HF è la prima causa di ospedalizzazione nei pazienti di età &gt;65 anni1,2"/>
          <p:cNvSpPr txBox="1"/>
          <p:nvPr/>
        </p:nvSpPr>
        <p:spPr>
          <a:xfrm>
            <a:off x="496984" y="1924481"/>
            <a:ext cx="2541029" cy="987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7194" tIns="67194" rIns="67194" bIns="67194" anchor="ctr">
            <a:spAutoFit/>
          </a:bodyPr>
          <a:lstStyle/>
          <a:p>
            <a:pPr>
              <a:defRPr sz="1200">
                <a:solidFill>
                  <a:srgbClr val="404040"/>
                </a:solidFill>
                <a:latin typeface="Arial"/>
                <a:ea typeface="Arial"/>
                <a:cs typeface="Arial"/>
                <a:sym typeface="Arial"/>
              </a:defRPr>
            </a:pPr>
            <a:r>
              <a:rPr sz="1323" dirty="0" err="1"/>
              <a:t>Nei</a:t>
            </a:r>
            <a:r>
              <a:rPr sz="1323" dirty="0"/>
              <a:t> </a:t>
            </a:r>
            <a:r>
              <a:rPr sz="1323" dirty="0" err="1"/>
              <a:t>paesi</a:t>
            </a:r>
            <a:r>
              <a:rPr sz="1323" dirty="0"/>
              <a:t> </a:t>
            </a:r>
            <a:r>
              <a:rPr sz="1323" dirty="0" err="1"/>
              <a:t>sviluppati</a:t>
            </a:r>
            <a:r>
              <a:rPr sz="1323" dirty="0">
                <a:solidFill>
                  <a:srgbClr val="595959"/>
                </a:solidFill>
              </a:rPr>
              <a:t>, </a:t>
            </a:r>
            <a:r>
              <a:rPr sz="1543" b="1" dirty="0">
                <a:solidFill>
                  <a:srgbClr val="FCAF17"/>
                </a:solidFill>
              </a:rPr>
              <a:t>l’ HF è la prima causa di </a:t>
            </a:r>
            <a:r>
              <a:rPr sz="1543" b="1" dirty="0" err="1">
                <a:solidFill>
                  <a:srgbClr val="FCAF17"/>
                </a:solidFill>
              </a:rPr>
              <a:t>ospedalizzazione</a:t>
            </a:r>
            <a:r>
              <a:rPr sz="1543" b="1" dirty="0">
                <a:solidFill>
                  <a:srgbClr val="FCAF17"/>
                </a:solidFill>
              </a:rPr>
              <a:t> </a:t>
            </a:r>
            <a:r>
              <a:rPr sz="1323" dirty="0" err="1"/>
              <a:t>nei</a:t>
            </a:r>
            <a:r>
              <a:rPr sz="1323" dirty="0"/>
              <a:t> </a:t>
            </a:r>
            <a:r>
              <a:rPr sz="1323" dirty="0" err="1"/>
              <a:t>pazienti</a:t>
            </a:r>
            <a:r>
              <a:rPr sz="1323" dirty="0"/>
              <a:t> di </a:t>
            </a:r>
            <a:r>
              <a:rPr sz="1323" dirty="0" err="1"/>
              <a:t>età</a:t>
            </a:r>
            <a:r>
              <a:rPr sz="1323" dirty="0"/>
              <a:t> &gt;65 anni</a:t>
            </a:r>
            <a:r>
              <a:rPr sz="1323" baseline="30000" dirty="0"/>
              <a:t>1,2</a:t>
            </a:r>
          </a:p>
        </p:txBody>
      </p:sp>
      <p:sp>
        <p:nvSpPr>
          <p:cNvPr id="393" name="1 su 4 pazienti di età ≥65 richiede la riospedalizzazione6"/>
          <p:cNvSpPr txBox="1"/>
          <p:nvPr/>
        </p:nvSpPr>
        <p:spPr>
          <a:xfrm>
            <a:off x="5850937" y="5887870"/>
            <a:ext cx="1997850" cy="7668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7194" tIns="67194" rIns="67194" bIns="67194" anchor="ctr">
            <a:spAutoFit/>
          </a:bodyPr>
          <a:lstStyle/>
          <a:p>
            <a:pPr algn="ctr">
              <a:spcBef>
                <a:spcPts val="661"/>
              </a:spcBef>
              <a:defRPr sz="1600" b="1">
                <a:solidFill>
                  <a:srgbClr val="FCAF17"/>
                </a:solidFill>
                <a:latin typeface="Arial"/>
                <a:ea typeface="Arial"/>
                <a:cs typeface="Arial"/>
                <a:sym typeface="Arial"/>
              </a:defRPr>
            </a:pPr>
            <a:r>
              <a:rPr sz="1764"/>
              <a:t>1 su 4</a:t>
            </a:r>
            <a:r>
              <a:rPr sz="1764">
                <a:solidFill>
                  <a:srgbClr val="EC8026"/>
                </a:solidFill>
              </a:rPr>
              <a:t> </a:t>
            </a:r>
            <a:r>
              <a:rPr sz="1323">
                <a:solidFill>
                  <a:srgbClr val="404040"/>
                </a:solidFill>
              </a:rPr>
              <a:t>pazienti di età ≥65 richiede la riospedalizzazione</a:t>
            </a:r>
            <a:r>
              <a:rPr sz="1323" baseline="30000">
                <a:solidFill>
                  <a:srgbClr val="404040"/>
                </a:solidFill>
              </a:rPr>
              <a:t>6</a:t>
            </a:r>
          </a:p>
        </p:txBody>
      </p:sp>
      <p:sp>
        <p:nvSpPr>
          <p:cNvPr id="394" name="~44% dei pazienti sarà riospedalizzato almeno una volta3"/>
          <p:cNvSpPr txBox="1"/>
          <p:nvPr/>
        </p:nvSpPr>
        <p:spPr>
          <a:xfrm>
            <a:off x="7626270" y="5891166"/>
            <a:ext cx="2017820" cy="7668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7194" tIns="67194" rIns="67194" bIns="67194" anchor="ctr">
            <a:spAutoFit/>
          </a:bodyPr>
          <a:lstStyle/>
          <a:p>
            <a:pPr algn="ctr">
              <a:spcBef>
                <a:spcPts val="661"/>
              </a:spcBef>
              <a:defRPr sz="1600" b="1">
                <a:solidFill>
                  <a:srgbClr val="FCAF17"/>
                </a:solidFill>
                <a:latin typeface="Arial"/>
                <a:ea typeface="Arial"/>
                <a:cs typeface="Arial"/>
                <a:sym typeface="Arial"/>
              </a:defRPr>
            </a:pPr>
            <a:r>
              <a:rPr sz="1764"/>
              <a:t>~44% </a:t>
            </a:r>
            <a:r>
              <a:rPr sz="1323">
                <a:solidFill>
                  <a:srgbClr val="404040"/>
                </a:solidFill>
              </a:rPr>
              <a:t>dei pazienti sarà riospedalizzato almeno una volta</a:t>
            </a:r>
            <a:r>
              <a:rPr sz="1323" baseline="30000">
                <a:solidFill>
                  <a:srgbClr val="404040"/>
                </a:solidFill>
              </a:rPr>
              <a:t>3</a:t>
            </a:r>
          </a:p>
        </p:txBody>
      </p:sp>
      <p:grpSp>
        <p:nvGrpSpPr>
          <p:cNvPr id="397" name="Raggruppa"/>
          <p:cNvGrpSpPr/>
          <p:nvPr/>
        </p:nvGrpSpPr>
        <p:grpSpPr>
          <a:xfrm>
            <a:off x="6409602" y="5544067"/>
            <a:ext cx="932600" cy="344570"/>
            <a:chOff x="0" y="0"/>
            <a:chExt cx="846036" cy="312587"/>
          </a:xfrm>
        </p:grpSpPr>
        <p:sp>
          <p:nvSpPr>
            <p:cNvPr id="395" name="Rettangolo arrotondato"/>
            <p:cNvSpPr/>
            <p:nvPr/>
          </p:nvSpPr>
          <p:spPr>
            <a:xfrm>
              <a:off x="0" y="0"/>
              <a:ext cx="846036" cy="312587"/>
            </a:xfrm>
            <a:prstGeom prst="roundRect">
              <a:avLst>
                <a:gd name="adj" fmla="val 16667"/>
              </a:avLst>
            </a:prstGeom>
            <a:gradFill flip="none" rotWithShape="1">
              <a:gsLst>
                <a:gs pos="0">
                  <a:srgbClr val="4A4A4A"/>
                </a:gs>
                <a:gs pos="50000">
                  <a:srgbClr val="6B6B6B"/>
                </a:gs>
                <a:gs pos="100000">
                  <a:srgbClr val="808080"/>
                </a:gs>
              </a:gsLst>
              <a:lin ang="16200000" scaled="0"/>
            </a:gradFill>
            <a:ln w="12700" cap="flat">
              <a:noFill/>
              <a:miter lim="400000"/>
            </a:ln>
            <a:effectLst/>
          </p:spPr>
          <p:txBody>
            <a:bodyPr wrap="square" lIns="50397" tIns="50397" rIns="50397" bIns="50397" numCol="1" anchor="ctr">
              <a:noAutofit/>
            </a:bodyPr>
            <a:lstStyle/>
            <a:p>
              <a:pPr algn="ctr">
                <a:lnSpc>
                  <a:spcPct val="80000"/>
                </a:lnSpc>
                <a:defRPr sz="1200" baseline="30000">
                  <a:solidFill>
                    <a:srgbClr val="FFFFFF"/>
                  </a:solidFill>
                  <a:latin typeface="Arial"/>
                  <a:ea typeface="Arial"/>
                  <a:cs typeface="Arial"/>
                  <a:sym typeface="Arial"/>
                </a:defRPr>
              </a:pPr>
              <a:endParaRPr sz="1323"/>
            </a:p>
          </p:txBody>
        </p:sp>
        <p:sp>
          <p:nvSpPr>
            <p:cNvPr id="396" name="30 giorni"/>
            <p:cNvSpPr txBox="1"/>
            <p:nvPr/>
          </p:nvSpPr>
          <p:spPr>
            <a:xfrm>
              <a:off x="127085" y="82419"/>
              <a:ext cx="591864" cy="1477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lnSpc>
                  <a:spcPct val="80000"/>
                </a:lnSpc>
                <a:defRPr sz="1200">
                  <a:solidFill>
                    <a:srgbClr val="FFFFFF"/>
                  </a:solidFill>
                  <a:latin typeface="Arial"/>
                  <a:ea typeface="Arial"/>
                  <a:cs typeface="Arial"/>
                  <a:sym typeface="Arial"/>
                </a:defRPr>
              </a:lvl1pPr>
            </a:lstStyle>
            <a:p>
              <a:r>
                <a:rPr sz="1323"/>
                <a:t>30 giorni</a:t>
              </a:r>
            </a:p>
          </p:txBody>
        </p:sp>
      </p:grpSp>
      <p:grpSp>
        <p:nvGrpSpPr>
          <p:cNvPr id="400" name="Raggruppa"/>
          <p:cNvGrpSpPr/>
          <p:nvPr/>
        </p:nvGrpSpPr>
        <p:grpSpPr>
          <a:xfrm>
            <a:off x="8155863" y="5549995"/>
            <a:ext cx="932600" cy="344570"/>
            <a:chOff x="0" y="0"/>
            <a:chExt cx="846036" cy="312587"/>
          </a:xfrm>
        </p:grpSpPr>
        <p:sp>
          <p:nvSpPr>
            <p:cNvPr id="398" name="Rettangolo arrotondato"/>
            <p:cNvSpPr/>
            <p:nvPr/>
          </p:nvSpPr>
          <p:spPr>
            <a:xfrm>
              <a:off x="0" y="0"/>
              <a:ext cx="846036" cy="312587"/>
            </a:xfrm>
            <a:prstGeom prst="roundRect">
              <a:avLst>
                <a:gd name="adj" fmla="val 16667"/>
              </a:avLst>
            </a:prstGeom>
            <a:gradFill flip="none" rotWithShape="1">
              <a:gsLst>
                <a:gs pos="0">
                  <a:srgbClr val="4A4A4A"/>
                </a:gs>
                <a:gs pos="50000">
                  <a:srgbClr val="6B6B6B"/>
                </a:gs>
                <a:gs pos="100000">
                  <a:srgbClr val="808080"/>
                </a:gs>
              </a:gsLst>
              <a:lin ang="16200000" scaled="0"/>
            </a:gradFill>
            <a:ln w="12700" cap="flat">
              <a:noFill/>
              <a:miter lim="400000"/>
            </a:ln>
            <a:effectLst/>
          </p:spPr>
          <p:txBody>
            <a:bodyPr wrap="square" lIns="50397" tIns="50397" rIns="50397" bIns="50397" numCol="1" anchor="ctr">
              <a:noAutofit/>
            </a:bodyPr>
            <a:lstStyle/>
            <a:p>
              <a:pPr algn="ctr">
                <a:lnSpc>
                  <a:spcPct val="80000"/>
                </a:lnSpc>
                <a:defRPr sz="1200" baseline="30000">
                  <a:solidFill>
                    <a:srgbClr val="FFFFFF"/>
                  </a:solidFill>
                  <a:latin typeface="Arial"/>
                  <a:ea typeface="Arial"/>
                  <a:cs typeface="Arial"/>
                  <a:sym typeface="Arial"/>
                </a:defRPr>
              </a:pPr>
              <a:endParaRPr sz="1323"/>
            </a:p>
          </p:txBody>
        </p:sp>
        <p:sp>
          <p:nvSpPr>
            <p:cNvPr id="399" name="1 anno"/>
            <p:cNvSpPr txBox="1"/>
            <p:nvPr/>
          </p:nvSpPr>
          <p:spPr>
            <a:xfrm>
              <a:off x="187435" y="82419"/>
              <a:ext cx="471165" cy="1477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lnSpc>
                  <a:spcPct val="80000"/>
                </a:lnSpc>
                <a:defRPr sz="1200">
                  <a:solidFill>
                    <a:srgbClr val="FFFFFF"/>
                  </a:solidFill>
                  <a:latin typeface="Arial"/>
                  <a:ea typeface="Arial"/>
                  <a:cs typeface="Arial"/>
                  <a:sym typeface="Arial"/>
                </a:defRPr>
              </a:lvl1pPr>
            </a:lstStyle>
            <a:p>
              <a:r>
                <a:rPr sz="1323"/>
                <a:t>1 anno</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186021" y="1276251"/>
            <a:ext cx="9705083" cy="125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1496" tIns="50748" rIns="101496" bIns="50748"/>
          <a:lstStyle>
            <a:lvl1pPr>
              <a:spcBef>
                <a:spcPct val="20000"/>
              </a:spcBef>
              <a:buClr>
                <a:schemeClr val="tx1"/>
              </a:buClr>
              <a:buChar char="•"/>
              <a:defRPr kumimoji="1" sz="3200">
                <a:solidFill>
                  <a:schemeClr val="tx1"/>
                </a:solidFill>
                <a:latin typeface="Tahoma" panose="020B0604030504040204" pitchFamily="34" charset="0"/>
              </a:defRPr>
            </a:lvl1pPr>
            <a:lvl2pPr marL="742950" indent="-285750">
              <a:spcBef>
                <a:spcPct val="20000"/>
              </a:spcBef>
              <a:buClr>
                <a:schemeClr val="tx1"/>
              </a:buClr>
              <a:buChar char="•"/>
              <a:defRPr kumimoji="1" sz="2800">
                <a:solidFill>
                  <a:schemeClr val="tx1"/>
                </a:solidFill>
                <a:latin typeface="Tahoma" panose="020B0604030504040204" pitchFamily="34" charset="0"/>
              </a:defRPr>
            </a:lvl2pPr>
            <a:lvl3pPr marL="1143000" indent="-228600">
              <a:spcBef>
                <a:spcPct val="20000"/>
              </a:spcBef>
              <a:buClr>
                <a:schemeClr val="tx1"/>
              </a:buClr>
              <a:buChar char="•"/>
              <a:defRPr kumimoji="1" sz="2400">
                <a:solidFill>
                  <a:schemeClr val="tx1"/>
                </a:solidFill>
                <a:latin typeface="Tahoma" panose="020B0604030504040204" pitchFamily="34" charset="0"/>
              </a:defRPr>
            </a:lvl3pPr>
            <a:lvl4pPr marL="1600200" indent="-228600">
              <a:spcBef>
                <a:spcPct val="20000"/>
              </a:spcBef>
              <a:buClr>
                <a:schemeClr val="tx1"/>
              </a:buClr>
              <a:buChar char="•"/>
              <a:defRPr kumimoji="1" sz="2000">
                <a:solidFill>
                  <a:schemeClr val="tx1"/>
                </a:solidFill>
                <a:latin typeface="Tahoma" panose="020B0604030504040204" pitchFamily="34" charset="0"/>
              </a:defRPr>
            </a:lvl4pPr>
            <a:lvl5pPr marL="2057400" indent="-228600">
              <a:spcBef>
                <a:spcPct val="20000"/>
              </a:spcBef>
              <a:buClr>
                <a:schemeClr val="tx1"/>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9pPr>
          </a:lstStyle>
          <a:p>
            <a:pPr algn="ctr" eaLnBrk="1" hangingPunct="1">
              <a:spcBef>
                <a:spcPct val="0"/>
              </a:spcBef>
              <a:buClrTx/>
              <a:buFontTx/>
              <a:buNone/>
            </a:pPr>
            <a:r>
              <a:rPr kumimoji="0" lang="en-US" altLang="it-IT" sz="2756" dirty="0" err="1">
                <a:solidFill>
                  <a:srgbClr val="C00000"/>
                </a:solidFill>
                <a:latin typeface="+mj-lt"/>
              </a:rPr>
              <a:t>Sopravvivenza</a:t>
            </a:r>
            <a:r>
              <a:rPr kumimoji="0" lang="en-US" altLang="it-IT" sz="2756" dirty="0">
                <a:solidFill>
                  <a:srgbClr val="C00000"/>
                </a:solidFill>
                <a:latin typeface="+mj-lt"/>
              </a:rPr>
              <a:t> a 5 aa </a:t>
            </a:r>
          </a:p>
          <a:p>
            <a:pPr algn="ctr" eaLnBrk="1" hangingPunct="1">
              <a:spcBef>
                <a:spcPct val="0"/>
              </a:spcBef>
              <a:buClrTx/>
              <a:buFontTx/>
              <a:buNone/>
            </a:pPr>
            <a:r>
              <a:rPr kumimoji="0" lang="en-US" altLang="it-IT" sz="2425" dirty="0">
                <a:latin typeface="Arial" panose="020B0604020202020204" pitchFamily="34" charset="0"/>
                <a:cs typeface="Arial" panose="020B0604020202020204" pitchFamily="34" charset="0"/>
              </a:rPr>
              <a:t>(16.224 </a:t>
            </a:r>
            <a:r>
              <a:rPr kumimoji="0" lang="en-US" altLang="it-IT" sz="2425" dirty="0" err="1">
                <a:latin typeface="Arial" panose="020B0604020202020204" pitchFamily="34" charset="0"/>
                <a:cs typeface="Arial" panose="020B0604020202020204" pitchFamily="34" charset="0"/>
              </a:rPr>
              <a:t>uomini</a:t>
            </a:r>
            <a:r>
              <a:rPr kumimoji="0" lang="en-US" altLang="it-IT" sz="2425" dirty="0">
                <a:latin typeface="Arial" panose="020B0604020202020204" pitchFamily="34" charset="0"/>
                <a:cs typeface="Arial" panose="020B0604020202020204" pitchFamily="34" charset="0"/>
              </a:rPr>
              <a:t> e 14.842 </a:t>
            </a:r>
            <a:r>
              <a:rPr kumimoji="0" lang="en-US" altLang="it-IT" sz="2425" dirty="0" err="1">
                <a:latin typeface="Arial" panose="020B0604020202020204" pitchFamily="34" charset="0"/>
                <a:cs typeface="Arial" panose="020B0604020202020204" pitchFamily="34" charset="0"/>
              </a:rPr>
              <a:t>donne</a:t>
            </a:r>
            <a:r>
              <a:rPr kumimoji="0" lang="en-US" altLang="it-IT" sz="2425" dirty="0">
                <a:latin typeface="Arial" panose="020B0604020202020204" pitchFamily="34" charset="0"/>
                <a:cs typeface="Arial" panose="020B0604020202020204" pitchFamily="34" charset="0"/>
              </a:rPr>
              <a:t>, 65-74 </a:t>
            </a:r>
            <a:r>
              <a:rPr kumimoji="0" lang="en-US" altLang="it-IT" sz="2425" dirty="0" err="1">
                <a:latin typeface="Arial" panose="020B0604020202020204" pitchFamily="34" charset="0"/>
                <a:cs typeface="Arial" panose="020B0604020202020204" pitchFamily="34" charset="0"/>
              </a:rPr>
              <a:t>anni</a:t>
            </a:r>
            <a:r>
              <a:rPr kumimoji="0" lang="en-US" altLang="it-IT" sz="2425" dirty="0">
                <a:latin typeface="Arial" panose="020B0604020202020204" pitchFamily="34" charset="0"/>
                <a:cs typeface="Arial" panose="020B0604020202020204" pitchFamily="34" charset="0"/>
              </a:rPr>
              <a:t>)</a:t>
            </a:r>
          </a:p>
        </p:txBody>
      </p:sp>
      <p:sp>
        <p:nvSpPr>
          <p:cNvPr id="117763" name="Rectangle 6"/>
          <p:cNvSpPr>
            <a:spLocks noChangeArrowheads="1"/>
          </p:cNvSpPr>
          <p:nvPr/>
        </p:nvSpPr>
        <p:spPr bwMode="auto">
          <a:xfrm>
            <a:off x="5964272" y="5874034"/>
            <a:ext cx="755968" cy="60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96" tIns="50748" rIns="101496" bIns="50748" anchor="ctr"/>
          <a:lstStyle>
            <a:lvl1pPr>
              <a:spcBef>
                <a:spcPct val="20000"/>
              </a:spcBef>
              <a:buClr>
                <a:schemeClr val="tx1"/>
              </a:buClr>
              <a:buChar char="•"/>
              <a:defRPr kumimoji="1" sz="3200">
                <a:solidFill>
                  <a:schemeClr val="tx1"/>
                </a:solidFill>
                <a:latin typeface="Tahoma" panose="020B0604030504040204" pitchFamily="34" charset="0"/>
              </a:defRPr>
            </a:lvl1pPr>
            <a:lvl2pPr marL="742950" indent="-285750">
              <a:spcBef>
                <a:spcPct val="20000"/>
              </a:spcBef>
              <a:buClr>
                <a:schemeClr val="tx1"/>
              </a:buClr>
              <a:buChar char="•"/>
              <a:defRPr kumimoji="1" sz="2800">
                <a:solidFill>
                  <a:schemeClr val="tx1"/>
                </a:solidFill>
                <a:latin typeface="Tahoma" panose="020B0604030504040204" pitchFamily="34" charset="0"/>
              </a:defRPr>
            </a:lvl2pPr>
            <a:lvl3pPr marL="1143000" indent="-228600">
              <a:spcBef>
                <a:spcPct val="20000"/>
              </a:spcBef>
              <a:buClr>
                <a:schemeClr val="tx1"/>
              </a:buClr>
              <a:buChar char="•"/>
              <a:defRPr kumimoji="1" sz="2400">
                <a:solidFill>
                  <a:schemeClr val="tx1"/>
                </a:solidFill>
                <a:latin typeface="Tahoma" panose="020B0604030504040204" pitchFamily="34" charset="0"/>
              </a:defRPr>
            </a:lvl3pPr>
            <a:lvl4pPr marL="1600200" indent="-228600">
              <a:spcBef>
                <a:spcPct val="20000"/>
              </a:spcBef>
              <a:buClr>
                <a:schemeClr val="tx1"/>
              </a:buClr>
              <a:buChar char="•"/>
              <a:defRPr kumimoji="1" sz="2000">
                <a:solidFill>
                  <a:schemeClr val="tx1"/>
                </a:solidFill>
                <a:latin typeface="Tahoma" panose="020B0604030504040204" pitchFamily="34" charset="0"/>
              </a:defRPr>
            </a:lvl4pPr>
            <a:lvl5pPr marL="2057400" indent="-228600">
              <a:spcBef>
                <a:spcPct val="20000"/>
              </a:spcBef>
              <a:buClr>
                <a:schemeClr val="tx1"/>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9pPr>
          </a:lstStyle>
          <a:p>
            <a:pPr eaLnBrk="1" hangingPunct="1">
              <a:buClrTx/>
              <a:buFontTx/>
              <a:buNone/>
            </a:pPr>
            <a:endParaRPr kumimoji="0" lang="it-IT" altLang="it-IT" sz="1984">
              <a:latin typeface="Arial" panose="020B0604020202020204" pitchFamily="34" charset="0"/>
              <a:cs typeface="Arial" panose="020B0604020202020204" pitchFamily="34" charset="0"/>
            </a:endParaRPr>
          </a:p>
        </p:txBody>
      </p:sp>
      <p:sp>
        <p:nvSpPr>
          <p:cNvPr id="117764" name="Rectangle 7"/>
          <p:cNvSpPr>
            <a:spLocks noChangeArrowheads="1"/>
          </p:cNvSpPr>
          <p:nvPr/>
        </p:nvSpPr>
        <p:spPr bwMode="auto">
          <a:xfrm>
            <a:off x="6720240" y="5270309"/>
            <a:ext cx="2315151" cy="6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96" tIns="50748" rIns="101496" bIns="50748" anchor="ctr"/>
          <a:lstStyle>
            <a:lvl1pPr>
              <a:spcBef>
                <a:spcPct val="20000"/>
              </a:spcBef>
              <a:buClr>
                <a:schemeClr val="tx1"/>
              </a:buClr>
              <a:buChar char="•"/>
              <a:defRPr kumimoji="1" sz="3200">
                <a:solidFill>
                  <a:schemeClr val="tx1"/>
                </a:solidFill>
                <a:latin typeface="Tahoma" panose="020B0604030504040204" pitchFamily="34" charset="0"/>
              </a:defRPr>
            </a:lvl1pPr>
            <a:lvl2pPr marL="742950" indent="-285750">
              <a:spcBef>
                <a:spcPct val="20000"/>
              </a:spcBef>
              <a:buClr>
                <a:schemeClr val="tx1"/>
              </a:buClr>
              <a:buChar char="•"/>
              <a:defRPr kumimoji="1" sz="2800">
                <a:solidFill>
                  <a:schemeClr val="tx1"/>
                </a:solidFill>
                <a:latin typeface="Tahoma" panose="020B0604030504040204" pitchFamily="34" charset="0"/>
              </a:defRPr>
            </a:lvl2pPr>
            <a:lvl3pPr marL="1143000" indent="-228600">
              <a:spcBef>
                <a:spcPct val="20000"/>
              </a:spcBef>
              <a:buClr>
                <a:schemeClr val="tx1"/>
              </a:buClr>
              <a:buChar char="•"/>
              <a:defRPr kumimoji="1" sz="2400">
                <a:solidFill>
                  <a:schemeClr val="tx1"/>
                </a:solidFill>
                <a:latin typeface="Tahoma" panose="020B0604030504040204" pitchFamily="34" charset="0"/>
              </a:defRPr>
            </a:lvl3pPr>
            <a:lvl4pPr marL="1600200" indent="-228600">
              <a:spcBef>
                <a:spcPct val="20000"/>
              </a:spcBef>
              <a:buClr>
                <a:schemeClr val="tx1"/>
              </a:buClr>
              <a:buChar char="•"/>
              <a:defRPr kumimoji="1" sz="2000">
                <a:solidFill>
                  <a:schemeClr val="tx1"/>
                </a:solidFill>
                <a:latin typeface="Tahoma" panose="020B0604030504040204" pitchFamily="34" charset="0"/>
              </a:defRPr>
            </a:lvl4pPr>
            <a:lvl5pPr marL="2057400" indent="-228600">
              <a:spcBef>
                <a:spcPct val="20000"/>
              </a:spcBef>
              <a:buClr>
                <a:schemeClr val="tx1"/>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9pPr>
          </a:lstStyle>
          <a:p>
            <a:pPr eaLnBrk="1" hangingPunct="1">
              <a:buClrTx/>
              <a:buFontTx/>
              <a:buNone/>
            </a:pPr>
            <a:r>
              <a:rPr kumimoji="0" lang="en-US" altLang="it-IT" sz="2646" b="1">
                <a:latin typeface="Arial" panose="020B0604020202020204" pitchFamily="34" charset="0"/>
                <a:cs typeface="Arial" panose="020B0604020202020204" pitchFamily="34" charset="0"/>
              </a:rPr>
              <a:t>25 %</a:t>
            </a:r>
          </a:p>
        </p:txBody>
      </p:sp>
      <p:sp>
        <p:nvSpPr>
          <p:cNvPr id="117765" name="Rectangle 8"/>
          <p:cNvSpPr>
            <a:spLocks noChangeArrowheads="1"/>
          </p:cNvSpPr>
          <p:nvPr/>
        </p:nvSpPr>
        <p:spPr bwMode="auto">
          <a:xfrm>
            <a:off x="5964272" y="5270309"/>
            <a:ext cx="755968" cy="6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96" tIns="50748" rIns="101496" bIns="50748" anchor="ctr"/>
          <a:lstStyle>
            <a:lvl1pPr>
              <a:spcBef>
                <a:spcPct val="20000"/>
              </a:spcBef>
              <a:buClr>
                <a:schemeClr val="tx1"/>
              </a:buClr>
              <a:buChar char="•"/>
              <a:defRPr kumimoji="1" sz="3200">
                <a:solidFill>
                  <a:schemeClr val="tx1"/>
                </a:solidFill>
                <a:latin typeface="Tahoma" panose="020B0604030504040204" pitchFamily="34" charset="0"/>
              </a:defRPr>
            </a:lvl1pPr>
            <a:lvl2pPr marL="742950" indent="-285750">
              <a:spcBef>
                <a:spcPct val="20000"/>
              </a:spcBef>
              <a:buClr>
                <a:schemeClr val="tx1"/>
              </a:buClr>
              <a:buChar char="•"/>
              <a:defRPr kumimoji="1" sz="2800">
                <a:solidFill>
                  <a:schemeClr val="tx1"/>
                </a:solidFill>
                <a:latin typeface="Tahoma" panose="020B0604030504040204" pitchFamily="34" charset="0"/>
              </a:defRPr>
            </a:lvl2pPr>
            <a:lvl3pPr marL="1143000" indent="-228600">
              <a:spcBef>
                <a:spcPct val="20000"/>
              </a:spcBef>
              <a:buClr>
                <a:schemeClr val="tx1"/>
              </a:buClr>
              <a:buChar char="•"/>
              <a:defRPr kumimoji="1" sz="2400">
                <a:solidFill>
                  <a:schemeClr val="tx1"/>
                </a:solidFill>
                <a:latin typeface="Tahoma" panose="020B0604030504040204" pitchFamily="34" charset="0"/>
              </a:defRPr>
            </a:lvl3pPr>
            <a:lvl4pPr marL="1600200" indent="-228600">
              <a:spcBef>
                <a:spcPct val="20000"/>
              </a:spcBef>
              <a:buClr>
                <a:schemeClr val="tx1"/>
              </a:buClr>
              <a:buChar char="•"/>
              <a:defRPr kumimoji="1" sz="2000">
                <a:solidFill>
                  <a:schemeClr val="tx1"/>
                </a:solidFill>
                <a:latin typeface="Tahoma" panose="020B0604030504040204" pitchFamily="34" charset="0"/>
              </a:defRPr>
            </a:lvl4pPr>
            <a:lvl5pPr marL="2057400" indent="-228600">
              <a:spcBef>
                <a:spcPct val="20000"/>
              </a:spcBef>
              <a:buClr>
                <a:schemeClr val="tx1"/>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9pPr>
          </a:lstStyle>
          <a:p>
            <a:pPr eaLnBrk="1" hangingPunct="1">
              <a:buClrTx/>
              <a:buFontTx/>
              <a:buNone/>
            </a:pPr>
            <a:endParaRPr kumimoji="0" lang="it-IT" altLang="it-IT" sz="1984">
              <a:latin typeface="Arial" panose="020B0604020202020204" pitchFamily="34" charset="0"/>
              <a:cs typeface="Arial" panose="020B0604020202020204" pitchFamily="34" charset="0"/>
            </a:endParaRPr>
          </a:p>
        </p:txBody>
      </p:sp>
      <p:sp>
        <p:nvSpPr>
          <p:cNvPr id="117766" name="Rectangle 9"/>
          <p:cNvSpPr>
            <a:spLocks noChangeArrowheads="1"/>
          </p:cNvSpPr>
          <p:nvPr/>
        </p:nvSpPr>
        <p:spPr bwMode="auto">
          <a:xfrm>
            <a:off x="896490" y="5270309"/>
            <a:ext cx="5067782" cy="6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96" tIns="50748" rIns="101496" bIns="50748" anchor="ctr"/>
          <a:lstStyle>
            <a:lvl1pPr>
              <a:spcBef>
                <a:spcPct val="20000"/>
              </a:spcBef>
              <a:buClr>
                <a:schemeClr val="tx1"/>
              </a:buClr>
              <a:buChar char="•"/>
              <a:defRPr kumimoji="1" sz="3200">
                <a:solidFill>
                  <a:schemeClr val="tx1"/>
                </a:solidFill>
                <a:latin typeface="Tahoma" panose="020B0604030504040204" pitchFamily="34" charset="0"/>
              </a:defRPr>
            </a:lvl1pPr>
            <a:lvl2pPr marL="742950" indent="-285750">
              <a:spcBef>
                <a:spcPct val="20000"/>
              </a:spcBef>
              <a:buClr>
                <a:schemeClr val="tx1"/>
              </a:buClr>
              <a:buChar char="•"/>
              <a:defRPr kumimoji="1" sz="2800">
                <a:solidFill>
                  <a:schemeClr val="tx1"/>
                </a:solidFill>
                <a:latin typeface="Tahoma" panose="020B0604030504040204" pitchFamily="34" charset="0"/>
              </a:defRPr>
            </a:lvl2pPr>
            <a:lvl3pPr marL="1143000" indent="-228600">
              <a:spcBef>
                <a:spcPct val="20000"/>
              </a:spcBef>
              <a:buClr>
                <a:schemeClr val="tx1"/>
              </a:buClr>
              <a:buChar char="•"/>
              <a:defRPr kumimoji="1" sz="2400">
                <a:solidFill>
                  <a:schemeClr val="tx1"/>
                </a:solidFill>
                <a:latin typeface="Tahoma" panose="020B0604030504040204" pitchFamily="34" charset="0"/>
              </a:defRPr>
            </a:lvl3pPr>
            <a:lvl4pPr marL="1600200" indent="-228600">
              <a:spcBef>
                <a:spcPct val="20000"/>
              </a:spcBef>
              <a:buClr>
                <a:schemeClr val="tx1"/>
              </a:buClr>
              <a:buChar char="•"/>
              <a:defRPr kumimoji="1" sz="2000">
                <a:solidFill>
                  <a:schemeClr val="tx1"/>
                </a:solidFill>
                <a:latin typeface="Tahoma" panose="020B0604030504040204" pitchFamily="34" charset="0"/>
              </a:defRPr>
            </a:lvl4pPr>
            <a:lvl5pPr marL="2057400" indent="-228600">
              <a:spcBef>
                <a:spcPct val="20000"/>
              </a:spcBef>
              <a:buClr>
                <a:schemeClr val="tx1"/>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9pPr>
          </a:lstStyle>
          <a:p>
            <a:pPr eaLnBrk="1" hangingPunct="1">
              <a:buClrTx/>
              <a:buFontTx/>
              <a:buNone/>
            </a:pPr>
            <a:r>
              <a:rPr kumimoji="0" lang="en-US" altLang="it-IT" sz="2646" b="1">
                <a:latin typeface="Arial" panose="020B0604020202020204" pitchFamily="34" charset="0"/>
                <a:cs typeface="Arial" panose="020B0604020202020204" pitchFamily="34" charset="0"/>
              </a:rPr>
              <a:t>Scompenso cardiaco</a:t>
            </a:r>
          </a:p>
        </p:txBody>
      </p:sp>
      <p:sp>
        <p:nvSpPr>
          <p:cNvPr id="117767" name="Rectangle 10"/>
          <p:cNvSpPr>
            <a:spLocks noChangeArrowheads="1"/>
          </p:cNvSpPr>
          <p:nvPr/>
        </p:nvSpPr>
        <p:spPr bwMode="auto">
          <a:xfrm>
            <a:off x="6720240" y="4666586"/>
            <a:ext cx="2315151" cy="60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96" tIns="50748" rIns="101496" bIns="50748" anchor="ctr"/>
          <a:lstStyle>
            <a:lvl1pPr>
              <a:spcBef>
                <a:spcPct val="20000"/>
              </a:spcBef>
              <a:buClr>
                <a:schemeClr val="tx1"/>
              </a:buClr>
              <a:buChar char="•"/>
              <a:defRPr kumimoji="1" sz="3200">
                <a:solidFill>
                  <a:schemeClr val="tx1"/>
                </a:solidFill>
                <a:latin typeface="Tahoma" panose="020B0604030504040204" pitchFamily="34" charset="0"/>
              </a:defRPr>
            </a:lvl1pPr>
            <a:lvl2pPr marL="742950" indent="-285750">
              <a:spcBef>
                <a:spcPct val="20000"/>
              </a:spcBef>
              <a:buClr>
                <a:schemeClr val="tx1"/>
              </a:buClr>
              <a:buChar char="•"/>
              <a:defRPr kumimoji="1" sz="2800">
                <a:solidFill>
                  <a:schemeClr val="tx1"/>
                </a:solidFill>
                <a:latin typeface="Tahoma" panose="020B0604030504040204" pitchFamily="34" charset="0"/>
              </a:defRPr>
            </a:lvl2pPr>
            <a:lvl3pPr marL="1143000" indent="-228600">
              <a:spcBef>
                <a:spcPct val="20000"/>
              </a:spcBef>
              <a:buClr>
                <a:schemeClr val="tx1"/>
              </a:buClr>
              <a:buChar char="•"/>
              <a:defRPr kumimoji="1" sz="2400">
                <a:solidFill>
                  <a:schemeClr val="tx1"/>
                </a:solidFill>
                <a:latin typeface="Tahoma" panose="020B0604030504040204" pitchFamily="34" charset="0"/>
              </a:defRPr>
            </a:lvl3pPr>
            <a:lvl4pPr marL="1600200" indent="-228600">
              <a:spcBef>
                <a:spcPct val="20000"/>
              </a:spcBef>
              <a:buClr>
                <a:schemeClr val="tx1"/>
              </a:buClr>
              <a:buChar char="•"/>
              <a:defRPr kumimoji="1" sz="2000">
                <a:solidFill>
                  <a:schemeClr val="tx1"/>
                </a:solidFill>
                <a:latin typeface="Tahoma" panose="020B0604030504040204" pitchFamily="34" charset="0"/>
              </a:defRPr>
            </a:lvl4pPr>
            <a:lvl5pPr marL="2057400" indent="-228600">
              <a:spcBef>
                <a:spcPct val="20000"/>
              </a:spcBef>
              <a:buClr>
                <a:schemeClr val="tx1"/>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9pPr>
          </a:lstStyle>
          <a:p>
            <a:pPr eaLnBrk="1" hangingPunct="1">
              <a:buClrTx/>
              <a:buFontTx/>
              <a:buNone/>
            </a:pPr>
            <a:r>
              <a:rPr kumimoji="0" lang="en-US" altLang="it-IT" sz="2205">
                <a:latin typeface="Arial" panose="020B0604020202020204" pitchFamily="34" charset="0"/>
                <a:cs typeface="Arial" panose="020B0604020202020204" pitchFamily="34" charset="0"/>
              </a:rPr>
              <a:t>37 %</a:t>
            </a:r>
          </a:p>
        </p:txBody>
      </p:sp>
      <p:sp>
        <p:nvSpPr>
          <p:cNvPr id="117768" name="Rectangle 11"/>
          <p:cNvSpPr>
            <a:spLocks noChangeArrowheads="1"/>
          </p:cNvSpPr>
          <p:nvPr/>
        </p:nvSpPr>
        <p:spPr bwMode="auto">
          <a:xfrm>
            <a:off x="5964272" y="4666586"/>
            <a:ext cx="755968" cy="60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96" tIns="50748" rIns="101496" bIns="50748" anchor="ctr"/>
          <a:lstStyle>
            <a:lvl1pPr>
              <a:spcBef>
                <a:spcPct val="20000"/>
              </a:spcBef>
              <a:buClr>
                <a:schemeClr val="tx1"/>
              </a:buClr>
              <a:buChar char="•"/>
              <a:defRPr kumimoji="1" sz="3200">
                <a:solidFill>
                  <a:schemeClr val="tx1"/>
                </a:solidFill>
                <a:latin typeface="Tahoma" panose="020B0604030504040204" pitchFamily="34" charset="0"/>
              </a:defRPr>
            </a:lvl1pPr>
            <a:lvl2pPr marL="742950" indent="-285750">
              <a:spcBef>
                <a:spcPct val="20000"/>
              </a:spcBef>
              <a:buClr>
                <a:schemeClr val="tx1"/>
              </a:buClr>
              <a:buChar char="•"/>
              <a:defRPr kumimoji="1" sz="2800">
                <a:solidFill>
                  <a:schemeClr val="tx1"/>
                </a:solidFill>
                <a:latin typeface="Tahoma" panose="020B0604030504040204" pitchFamily="34" charset="0"/>
              </a:defRPr>
            </a:lvl2pPr>
            <a:lvl3pPr marL="1143000" indent="-228600">
              <a:spcBef>
                <a:spcPct val="20000"/>
              </a:spcBef>
              <a:buClr>
                <a:schemeClr val="tx1"/>
              </a:buClr>
              <a:buChar char="•"/>
              <a:defRPr kumimoji="1" sz="2400">
                <a:solidFill>
                  <a:schemeClr val="tx1"/>
                </a:solidFill>
                <a:latin typeface="Tahoma" panose="020B0604030504040204" pitchFamily="34" charset="0"/>
              </a:defRPr>
            </a:lvl3pPr>
            <a:lvl4pPr marL="1600200" indent="-228600">
              <a:spcBef>
                <a:spcPct val="20000"/>
              </a:spcBef>
              <a:buClr>
                <a:schemeClr val="tx1"/>
              </a:buClr>
              <a:buChar char="•"/>
              <a:defRPr kumimoji="1" sz="2000">
                <a:solidFill>
                  <a:schemeClr val="tx1"/>
                </a:solidFill>
                <a:latin typeface="Tahoma" panose="020B0604030504040204" pitchFamily="34" charset="0"/>
              </a:defRPr>
            </a:lvl4pPr>
            <a:lvl5pPr marL="2057400" indent="-228600">
              <a:spcBef>
                <a:spcPct val="20000"/>
              </a:spcBef>
              <a:buClr>
                <a:schemeClr val="tx1"/>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9pPr>
          </a:lstStyle>
          <a:p>
            <a:pPr eaLnBrk="1" hangingPunct="1">
              <a:buClrTx/>
              <a:buFontTx/>
              <a:buNone/>
            </a:pPr>
            <a:endParaRPr kumimoji="0" lang="it-IT" altLang="it-IT" sz="1984">
              <a:latin typeface="Arial" panose="020B0604020202020204" pitchFamily="34" charset="0"/>
              <a:cs typeface="Arial" panose="020B0604020202020204" pitchFamily="34" charset="0"/>
            </a:endParaRPr>
          </a:p>
        </p:txBody>
      </p:sp>
      <p:sp>
        <p:nvSpPr>
          <p:cNvPr id="117769" name="Rectangle 12"/>
          <p:cNvSpPr>
            <a:spLocks noChangeArrowheads="1"/>
          </p:cNvSpPr>
          <p:nvPr/>
        </p:nvSpPr>
        <p:spPr bwMode="auto">
          <a:xfrm>
            <a:off x="896490" y="4666586"/>
            <a:ext cx="5067782" cy="60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96" tIns="50748" rIns="101496" bIns="50748" anchor="ctr"/>
          <a:lstStyle>
            <a:lvl1pPr>
              <a:spcBef>
                <a:spcPct val="20000"/>
              </a:spcBef>
              <a:buClr>
                <a:schemeClr val="tx1"/>
              </a:buClr>
              <a:buChar char="•"/>
              <a:defRPr kumimoji="1" sz="3200">
                <a:solidFill>
                  <a:schemeClr val="tx1"/>
                </a:solidFill>
                <a:latin typeface="Tahoma" panose="020B0604030504040204" pitchFamily="34" charset="0"/>
              </a:defRPr>
            </a:lvl1pPr>
            <a:lvl2pPr marL="742950" indent="-285750">
              <a:spcBef>
                <a:spcPct val="20000"/>
              </a:spcBef>
              <a:buClr>
                <a:schemeClr val="tx1"/>
              </a:buClr>
              <a:buChar char="•"/>
              <a:defRPr kumimoji="1" sz="2800">
                <a:solidFill>
                  <a:schemeClr val="tx1"/>
                </a:solidFill>
                <a:latin typeface="Tahoma" panose="020B0604030504040204" pitchFamily="34" charset="0"/>
              </a:defRPr>
            </a:lvl2pPr>
            <a:lvl3pPr marL="1143000" indent="-228600">
              <a:spcBef>
                <a:spcPct val="20000"/>
              </a:spcBef>
              <a:buClr>
                <a:schemeClr val="tx1"/>
              </a:buClr>
              <a:buChar char="•"/>
              <a:defRPr kumimoji="1" sz="2400">
                <a:solidFill>
                  <a:schemeClr val="tx1"/>
                </a:solidFill>
                <a:latin typeface="Tahoma" panose="020B0604030504040204" pitchFamily="34" charset="0"/>
              </a:defRPr>
            </a:lvl3pPr>
            <a:lvl4pPr marL="1600200" indent="-228600">
              <a:spcBef>
                <a:spcPct val="20000"/>
              </a:spcBef>
              <a:buClr>
                <a:schemeClr val="tx1"/>
              </a:buClr>
              <a:buChar char="•"/>
              <a:defRPr kumimoji="1" sz="2000">
                <a:solidFill>
                  <a:schemeClr val="tx1"/>
                </a:solidFill>
                <a:latin typeface="Tahoma" panose="020B0604030504040204" pitchFamily="34" charset="0"/>
              </a:defRPr>
            </a:lvl4pPr>
            <a:lvl5pPr marL="2057400" indent="-228600">
              <a:spcBef>
                <a:spcPct val="20000"/>
              </a:spcBef>
              <a:buClr>
                <a:schemeClr val="tx1"/>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9pPr>
          </a:lstStyle>
          <a:p>
            <a:pPr eaLnBrk="1" hangingPunct="1">
              <a:buClrTx/>
              <a:buFontTx/>
              <a:buNone/>
            </a:pPr>
            <a:r>
              <a:rPr kumimoji="0" lang="en-US" altLang="it-IT" sz="2205">
                <a:latin typeface="Arial" panose="020B0604020202020204" pitchFamily="34" charset="0"/>
                <a:cs typeface="Arial" panose="020B0604020202020204" pitchFamily="34" charset="0"/>
              </a:rPr>
              <a:t>Tumore del colon</a:t>
            </a:r>
          </a:p>
        </p:txBody>
      </p:sp>
      <p:sp>
        <p:nvSpPr>
          <p:cNvPr id="117770" name="Rectangle 13"/>
          <p:cNvSpPr>
            <a:spLocks noChangeArrowheads="1"/>
          </p:cNvSpPr>
          <p:nvPr/>
        </p:nvSpPr>
        <p:spPr bwMode="auto">
          <a:xfrm>
            <a:off x="6720240" y="3956117"/>
            <a:ext cx="2315151" cy="71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96" tIns="50748" rIns="101496" bIns="50748" anchor="ctr"/>
          <a:lstStyle>
            <a:lvl1pPr>
              <a:spcBef>
                <a:spcPct val="20000"/>
              </a:spcBef>
              <a:buClr>
                <a:schemeClr val="tx1"/>
              </a:buClr>
              <a:buChar char="•"/>
              <a:defRPr kumimoji="1" sz="3200">
                <a:solidFill>
                  <a:schemeClr val="tx1"/>
                </a:solidFill>
                <a:latin typeface="Tahoma" panose="020B0604030504040204" pitchFamily="34" charset="0"/>
              </a:defRPr>
            </a:lvl1pPr>
            <a:lvl2pPr marL="742950" indent="-285750">
              <a:spcBef>
                <a:spcPct val="20000"/>
              </a:spcBef>
              <a:buClr>
                <a:schemeClr val="tx1"/>
              </a:buClr>
              <a:buChar char="•"/>
              <a:defRPr kumimoji="1" sz="2800">
                <a:solidFill>
                  <a:schemeClr val="tx1"/>
                </a:solidFill>
                <a:latin typeface="Tahoma" panose="020B0604030504040204" pitchFamily="34" charset="0"/>
              </a:defRPr>
            </a:lvl2pPr>
            <a:lvl3pPr marL="1143000" indent="-228600">
              <a:spcBef>
                <a:spcPct val="20000"/>
              </a:spcBef>
              <a:buClr>
                <a:schemeClr val="tx1"/>
              </a:buClr>
              <a:buChar char="•"/>
              <a:defRPr kumimoji="1" sz="2400">
                <a:solidFill>
                  <a:schemeClr val="tx1"/>
                </a:solidFill>
                <a:latin typeface="Tahoma" panose="020B0604030504040204" pitchFamily="34" charset="0"/>
              </a:defRPr>
            </a:lvl3pPr>
            <a:lvl4pPr marL="1600200" indent="-228600">
              <a:spcBef>
                <a:spcPct val="20000"/>
              </a:spcBef>
              <a:buClr>
                <a:schemeClr val="tx1"/>
              </a:buClr>
              <a:buChar char="•"/>
              <a:defRPr kumimoji="1" sz="2000">
                <a:solidFill>
                  <a:schemeClr val="tx1"/>
                </a:solidFill>
                <a:latin typeface="Tahoma" panose="020B0604030504040204" pitchFamily="34" charset="0"/>
              </a:defRPr>
            </a:lvl4pPr>
            <a:lvl5pPr marL="2057400" indent="-228600">
              <a:spcBef>
                <a:spcPct val="20000"/>
              </a:spcBef>
              <a:buClr>
                <a:schemeClr val="tx1"/>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9pPr>
          </a:lstStyle>
          <a:p>
            <a:pPr eaLnBrk="1" hangingPunct="1">
              <a:buClrTx/>
              <a:buFontTx/>
              <a:buNone/>
            </a:pPr>
            <a:r>
              <a:rPr kumimoji="0" lang="en-US" altLang="it-IT" sz="2205">
                <a:latin typeface="Arial" panose="020B0604020202020204" pitchFamily="34" charset="0"/>
                <a:cs typeface="Arial" panose="020B0604020202020204" pitchFamily="34" charset="0"/>
              </a:rPr>
              <a:t>42 %</a:t>
            </a:r>
          </a:p>
        </p:txBody>
      </p:sp>
      <p:sp>
        <p:nvSpPr>
          <p:cNvPr id="117771" name="Rectangle 14"/>
          <p:cNvSpPr>
            <a:spLocks noChangeArrowheads="1"/>
          </p:cNvSpPr>
          <p:nvPr/>
        </p:nvSpPr>
        <p:spPr bwMode="auto">
          <a:xfrm>
            <a:off x="5964272" y="3956117"/>
            <a:ext cx="755968" cy="71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96" tIns="50748" rIns="101496" bIns="50748" anchor="ctr"/>
          <a:lstStyle>
            <a:lvl1pPr>
              <a:spcBef>
                <a:spcPct val="20000"/>
              </a:spcBef>
              <a:buClr>
                <a:schemeClr val="tx1"/>
              </a:buClr>
              <a:buChar char="•"/>
              <a:defRPr kumimoji="1" sz="3200">
                <a:solidFill>
                  <a:schemeClr val="tx1"/>
                </a:solidFill>
                <a:latin typeface="Tahoma" panose="020B0604030504040204" pitchFamily="34" charset="0"/>
              </a:defRPr>
            </a:lvl1pPr>
            <a:lvl2pPr marL="742950" indent="-285750">
              <a:spcBef>
                <a:spcPct val="20000"/>
              </a:spcBef>
              <a:buClr>
                <a:schemeClr val="tx1"/>
              </a:buClr>
              <a:buChar char="•"/>
              <a:defRPr kumimoji="1" sz="2800">
                <a:solidFill>
                  <a:schemeClr val="tx1"/>
                </a:solidFill>
                <a:latin typeface="Tahoma" panose="020B0604030504040204" pitchFamily="34" charset="0"/>
              </a:defRPr>
            </a:lvl2pPr>
            <a:lvl3pPr marL="1143000" indent="-228600">
              <a:spcBef>
                <a:spcPct val="20000"/>
              </a:spcBef>
              <a:buClr>
                <a:schemeClr val="tx1"/>
              </a:buClr>
              <a:buChar char="•"/>
              <a:defRPr kumimoji="1" sz="2400">
                <a:solidFill>
                  <a:schemeClr val="tx1"/>
                </a:solidFill>
                <a:latin typeface="Tahoma" panose="020B0604030504040204" pitchFamily="34" charset="0"/>
              </a:defRPr>
            </a:lvl3pPr>
            <a:lvl4pPr marL="1600200" indent="-228600">
              <a:spcBef>
                <a:spcPct val="20000"/>
              </a:spcBef>
              <a:buClr>
                <a:schemeClr val="tx1"/>
              </a:buClr>
              <a:buChar char="•"/>
              <a:defRPr kumimoji="1" sz="2000">
                <a:solidFill>
                  <a:schemeClr val="tx1"/>
                </a:solidFill>
                <a:latin typeface="Tahoma" panose="020B0604030504040204" pitchFamily="34" charset="0"/>
              </a:defRPr>
            </a:lvl4pPr>
            <a:lvl5pPr marL="2057400" indent="-228600">
              <a:spcBef>
                <a:spcPct val="20000"/>
              </a:spcBef>
              <a:buClr>
                <a:schemeClr val="tx1"/>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9pPr>
          </a:lstStyle>
          <a:p>
            <a:pPr eaLnBrk="1" hangingPunct="1">
              <a:buClrTx/>
              <a:buFontTx/>
              <a:buNone/>
            </a:pPr>
            <a:endParaRPr kumimoji="0" lang="it-IT" altLang="it-IT" sz="1984">
              <a:latin typeface="Arial" panose="020B0604020202020204" pitchFamily="34" charset="0"/>
              <a:cs typeface="Arial" panose="020B0604020202020204" pitchFamily="34" charset="0"/>
            </a:endParaRPr>
          </a:p>
        </p:txBody>
      </p:sp>
      <p:sp>
        <p:nvSpPr>
          <p:cNvPr id="117772" name="Rectangle 15"/>
          <p:cNvSpPr>
            <a:spLocks noChangeArrowheads="1"/>
          </p:cNvSpPr>
          <p:nvPr/>
        </p:nvSpPr>
        <p:spPr bwMode="auto">
          <a:xfrm>
            <a:off x="896490" y="3956117"/>
            <a:ext cx="5067782" cy="71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96" tIns="50748" rIns="101496" bIns="50748" anchor="ctr"/>
          <a:lstStyle>
            <a:lvl1pPr>
              <a:spcBef>
                <a:spcPct val="20000"/>
              </a:spcBef>
              <a:buClr>
                <a:schemeClr val="tx1"/>
              </a:buClr>
              <a:buChar char="•"/>
              <a:defRPr kumimoji="1" sz="3200">
                <a:solidFill>
                  <a:schemeClr val="tx1"/>
                </a:solidFill>
                <a:latin typeface="Tahoma" panose="020B0604030504040204" pitchFamily="34" charset="0"/>
              </a:defRPr>
            </a:lvl1pPr>
            <a:lvl2pPr marL="742950" indent="-285750">
              <a:spcBef>
                <a:spcPct val="20000"/>
              </a:spcBef>
              <a:buClr>
                <a:schemeClr val="tx1"/>
              </a:buClr>
              <a:buChar char="•"/>
              <a:defRPr kumimoji="1" sz="2800">
                <a:solidFill>
                  <a:schemeClr val="tx1"/>
                </a:solidFill>
                <a:latin typeface="Tahoma" panose="020B0604030504040204" pitchFamily="34" charset="0"/>
              </a:defRPr>
            </a:lvl2pPr>
            <a:lvl3pPr marL="1143000" indent="-228600">
              <a:spcBef>
                <a:spcPct val="20000"/>
              </a:spcBef>
              <a:buClr>
                <a:schemeClr val="tx1"/>
              </a:buClr>
              <a:buChar char="•"/>
              <a:defRPr kumimoji="1" sz="2400">
                <a:solidFill>
                  <a:schemeClr val="tx1"/>
                </a:solidFill>
                <a:latin typeface="Tahoma" panose="020B0604030504040204" pitchFamily="34" charset="0"/>
              </a:defRPr>
            </a:lvl3pPr>
            <a:lvl4pPr marL="1600200" indent="-228600">
              <a:spcBef>
                <a:spcPct val="20000"/>
              </a:spcBef>
              <a:buClr>
                <a:schemeClr val="tx1"/>
              </a:buClr>
              <a:buChar char="•"/>
              <a:defRPr kumimoji="1" sz="2000">
                <a:solidFill>
                  <a:schemeClr val="tx1"/>
                </a:solidFill>
                <a:latin typeface="Tahoma" panose="020B0604030504040204" pitchFamily="34" charset="0"/>
              </a:defRPr>
            </a:lvl4pPr>
            <a:lvl5pPr marL="2057400" indent="-228600">
              <a:spcBef>
                <a:spcPct val="20000"/>
              </a:spcBef>
              <a:buClr>
                <a:schemeClr val="tx1"/>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9pPr>
          </a:lstStyle>
          <a:p>
            <a:pPr eaLnBrk="1" hangingPunct="1">
              <a:buClrTx/>
              <a:buFontTx/>
              <a:buNone/>
            </a:pPr>
            <a:r>
              <a:rPr kumimoji="0" lang="en-US" altLang="it-IT" sz="2205">
                <a:latin typeface="Arial" panose="020B0604020202020204" pitchFamily="34" charset="0"/>
                <a:cs typeface="Arial" panose="020B0604020202020204" pitchFamily="34" charset="0"/>
              </a:rPr>
              <a:t>Tumore della mammella</a:t>
            </a:r>
          </a:p>
        </p:txBody>
      </p:sp>
      <p:sp>
        <p:nvSpPr>
          <p:cNvPr id="117773" name="Rectangle 16"/>
          <p:cNvSpPr>
            <a:spLocks noChangeArrowheads="1"/>
          </p:cNvSpPr>
          <p:nvPr/>
        </p:nvSpPr>
        <p:spPr bwMode="auto">
          <a:xfrm>
            <a:off x="6720240" y="3352391"/>
            <a:ext cx="2315151" cy="6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96" tIns="50748" rIns="101496" bIns="50748" anchor="ctr"/>
          <a:lstStyle>
            <a:lvl1pPr>
              <a:spcBef>
                <a:spcPct val="20000"/>
              </a:spcBef>
              <a:buClr>
                <a:schemeClr val="tx1"/>
              </a:buClr>
              <a:buChar char="•"/>
              <a:defRPr kumimoji="1" sz="3200">
                <a:solidFill>
                  <a:schemeClr val="tx1"/>
                </a:solidFill>
                <a:latin typeface="Tahoma" panose="020B0604030504040204" pitchFamily="34" charset="0"/>
              </a:defRPr>
            </a:lvl1pPr>
            <a:lvl2pPr marL="742950" indent="-285750">
              <a:spcBef>
                <a:spcPct val="20000"/>
              </a:spcBef>
              <a:buClr>
                <a:schemeClr val="tx1"/>
              </a:buClr>
              <a:buChar char="•"/>
              <a:defRPr kumimoji="1" sz="2800">
                <a:solidFill>
                  <a:schemeClr val="tx1"/>
                </a:solidFill>
                <a:latin typeface="Tahoma" panose="020B0604030504040204" pitchFamily="34" charset="0"/>
              </a:defRPr>
            </a:lvl2pPr>
            <a:lvl3pPr marL="1143000" indent="-228600">
              <a:spcBef>
                <a:spcPct val="20000"/>
              </a:spcBef>
              <a:buClr>
                <a:schemeClr val="tx1"/>
              </a:buClr>
              <a:buChar char="•"/>
              <a:defRPr kumimoji="1" sz="2400">
                <a:solidFill>
                  <a:schemeClr val="tx1"/>
                </a:solidFill>
                <a:latin typeface="Tahoma" panose="020B0604030504040204" pitchFamily="34" charset="0"/>
              </a:defRPr>
            </a:lvl3pPr>
            <a:lvl4pPr marL="1600200" indent="-228600">
              <a:spcBef>
                <a:spcPct val="20000"/>
              </a:spcBef>
              <a:buClr>
                <a:schemeClr val="tx1"/>
              </a:buClr>
              <a:buChar char="•"/>
              <a:defRPr kumimoji="1" sz="2000">
                <a:solidFill>
                  <a:schemeClr val="tx1"/>
                </a:solidFill>
                <a:latin typeface="Tahoma" panose="020B0604030504040204" pitchFamily="34" charset="0"/>
              </a:defRPr>
            </a:lvl4pPr>
            <a:lvl5pPr marL="2057400" indent="-228600">
              <a:spcBef>
                <a:spcPct val="20000"/>
              </a:spcBef>
              <a:buClr>
                <a:schemeClr val="tx1"/>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9pPr>
          </a:lstStyle>
          <a:p>
            <a:pPr eaLnBrk="1" hangingPunct="1">
              <a:buClrTx/>
              <a:buFontTx/>
              <a:buNone/>
            </a:pPr>
            <a:r>
              <a:rPr kumimoji="0" lang="en-US" altLang="it-IT" sz="2205">
                <a:latin typeface="Arial" panose="020B0604020202020204" pitchFamily="34" charset="0"/>
                <a:cs typeface="Arial" panose="020B0604020202020204" pitchFamily="34" charset="0"/>
              </a:rPr>
              <a:t>50 %</a:t>
            </a:r>
          </a:p>
        </p:txBody>
      </p:sp>
      <p:sp>
        <p:nvSpPr>
          <p:cNvPr id="117774" name="Rectangle 17"/>
          <p:cNvSpPr>
            <a:spLocks noChangeArrowheads="1"/>
          </p:cNvSpPr>
          <p:nvPr/>
        </p:nvSpPr>
        <p:spPr bwMode="auto">
          <a:xfrm>
            <a:off x="5964272" y="3352391"/>
            <a:ext cx="755968" cy="6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96" tIns="50748" rIns="101496" bIns="50748" anchor="ctr"/>
          <a:lstStyle>
            <a:lvl1pPr>
              <a:spcBef>
                <a:spcPct val="20000"/>
              </a:spcBef>
              <a:buClr>
                <a:schemeClr val="tx1"/>
              </a:buClr>
              <a:buChar char="•"/>
              <a:defRPr kumimoji="1" sz="3200">
                <a:solidFill>
                  <a:schemeClr val="tx1"/>
                </a:solidFill>
                <a:latin typeface="Tahoma" panose="020B0604030504040204" pitchFamily="34" charset="0"/>
              </a:defRPr>
            </a:lvl1pPr>
            <a:lvl2pPr marL="742950" indent="-285750">
              <a:spcBef>
                <a:spcPct val="20000"/>
              </a:spcBef>
              <a:buClr>
                <a:schemeClr val="tx1"/>
              </a:buClr>
              <a:buChar char="•"/>
              <a:defRPr kumimoji="1" sz="2800">
                <a:solidFill>
                  <a:schemeClr val="tx1"/>
                </a:solidFill>
                <a:latin typeface="Tahoma" panose="020B0604030504040204" pitchFamily="34" charset="0"/>
              </a:defRPr>
            </a:lvl2pPr>
            <a:lvl3pPr marL="1143000" indent="-228600">
              <a:spcBef>
                <a:spcPct val="20000"/>
              </a:spcBef>
              <a:buClr>
                <a:schemeClr val="tx1"/>
              </a:buClr>
              <a:buChar char="•"/>
              <a:defRPr kumimoji="1" sz="2400">
                <a:solidFill>
                  <a:schemeClr val="tx1"/>
                </a:solidFill>
                <a:latin typeface="Tahoma" panose="020B0604030504040204" pitchFamily="34" charset="0"/>
              </a:defRPr>
            </a:lvl3pPr>
            <a:lvl4pPr marL="1600200" indent="-228600">
              <a:spcBef>
                <a:spcPct val="20000"/>
              </a:spcBef>
              <a:buClr>
                <a:schemeClr val="tx1"/>
              </a:buClr>
              <a:buChar char="•"/>
              <a:defRPr kumimoji="1" sz="2000">
                <a:solidFill>
                  <a:schemeClr val="tx1"/>
                </a:solidFill>
                <a:latin typeface="Tahoma" panose="020B0604030504040204" pitchFamily="34" charset="0"/>
              </a:defRPr>
            </a:lvl4pPr>
            <a:lvl5pPr marL="2057400" indent="-228600">
              <a:spcBef>
                <a:spcPct val="20000"/>
              </a:spcBef>
              <a:buClr>
                <a:schemeClr val="tx1"/>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9pPr>
          </a:lstStyle>
          <a:p>
            <a:pPr eaLnBrk="1" hangingPunct="1">
              <a:buClrTx/>
              <a:buFontTx/>
              <a:buNone/>
            </a:pPr>
            <a:endParaRPr kumimoji="0" lang="it-IT" altLang="it-IT" sz="1984">
              <a:latin typeface="Arial" panose="020B0604020202020204" pitchFamily="34" charset="0"/>
              <a:cs typeface="Arial" panose="020B0604020202020204" pitchFamily="34" charset="0"/>
            </a:endParaRPr>
          </a:p>
        </p:txBody>
      </p:sp>
      <p:sp>
        <p:nvSpPr>
          <p:cNvPr id="117775" name="Rectangle 18"/>
          <p:cNvSpPr>
            <a:spLocks noChangeArrowheads="1"/>
          </p:cNvSpPr>
          <p:nvPr/>
        </p:nvSpPr>
        <p:spPr bwMode="auto">
          <a:xfrm>
            <a:off x="896490" y="3352391"/>
            <a:ext cx="5067782" cy="6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96" tIns="50748" rIns="101496" bIns="50748" anchor="ctr"/>
          <a:lstStyle>
            <a:lvl1pPr>
              <a:spcBef>
                <a:spcPct val="20000"/>
              </a:spcBef>
              <a:buClr>
                <a:schemeClr val="tx1"/>
              </a:buClr>
              <a:buChar char="•"/>
              <a:defRPr kumimoji="1" sz="3200">
                <a:solidFill>
                  <a:schemeClr val="tx1"/>
                </a:solidFill>
                <a:latin typeface="Tahoma" panose="020B0604030504040204" pitchFamily="34" charset="0"/>
              </a:defRPr>
            </a:lvl1pPr>
            <a:lvl2pPr marL="742950" indent="-285750">
              <a:spcBef>
                <a:spcPct val="20000"/>
              </a:spcBef>
              <a:buClr>
                <a:schemeClr val="tx1"/>
              </a:buClr>
              <a:buChar char="•"/>
              <a:defRPr kumimoji="1" sz="2800">
                <a:solidFill>
                  <a:schemeClr val="tx1"/>
                </a:solidFill>
                <a:latin typeface="Tahoma" panose="020B0604030504040204" pitchFamily="34" charset="0"/>
              </a:defRPr>
            </a:lvl2pPr>
            <a:lvl3pPr marL="1143000" indent="-228600">
              <a:spcBef>
                <a:spcPct val="20000"/>
              </a:spcBef>
              <a:buClr>
                <a:schemeClr val="tx1"/>
              </a:buClr>
              <a:buChar char="•"/>
              <a:defRPr kumimoji="1" sz="2400">
                <a:solidFill>
                  <a:schemeClr val="tx1"/>
                </a:solidFill>
                <a:latin typeface="Tahoma" panose="020B0604030504040204" pitchFamily="34" charset="0"/>
              </a:defRPr>
            </a:lvl3pPr>
            <a:lvl4pPr marL="1600200" indent="-228600">
              <a:spcBef>
                <a:spcPct val="20000"/>
              </a:spcBef>
              <a:buClr>
                <a:schemeClr val="tx1"/>
              </a:buClr>
              <a:buChar char="•"/>
              <a:defRPr kumimoji="1" sz="2000">
                <a:solidFill>
                  <a:schemeClr val="tx1"/>
                </a:solidFill>
                <a:latin typeface="Tahoma" panose="020B0604030504040204" pitchFamily="34" charset="0"/>
              </a:defRPr>
            </a:lvl4pPr>
            <a:lvl5pPr marL="2057400" indent="-228600">
              <a:spcBef>
                <a:spcPct val="20000"/>
              </a:spcBef>
              <a:buClr>
                <a:schemeClr val="tx1"/>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9pPr>
          </a:lstStyle>
          <a:p>
            <a:pPr eaLnBrk="1" hangingPunct="1">
              <a:buClrTx/>
              <a:buFontTx/>
              <a:buNone/>
            </a:pPr>
            <a:r>
              <a:rPr kumimoji="0" lang="en-US" altLang="it-IT" sz="2205">
                <a:latin typeface="Arial" panose="020B0604020202020204" pitchFamily="34" charset="0"/>
                <a:cs typeface="Arial" panose="020B0604020202020204" pitchFamily="34" charset="0"/>
              </a:rPr>
              <a:t>Tumore della vescica</a:t>
            </a:r>
          </a:p>
        </p:txBody>
      </p:sp>
      <p:sp>
        <p:nvSpPr>
          <p:cNvPr id="117776" name="Rectangle 19"/>
          <p:cNvSpPr>
            <a:spLocks noChangeArrowheads="1"/>
          </p:cNvSpPr>
          <p:nvPr/>
        </p:nvSpPr>
        <p:spPr bwMode="auto">
          <a:xfrm>
            <a:off x="6720240" y="6204769"/>
            <a:ext cx="2315151" cy="25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96" tIns="50748" rIns="101496" bIns="50748" anchor="ctr"/>
          <a:lstStyle>
            <a:lvl1pPr>
              <a:spcBef>
                <a:spcPct val="20000"/>
              </a:spcBef>
              <a:buClr>
                <a:schemeClr val="tx1"/>
              </a:buClr>
              <a:buChar char="•"/>
              <a:defRPr kumimoji="1" sz="3200">
                <a:solidFill>
                  <a:schemeClr val="tx1"/>
                </a:solidFill>
                <a:latin typeface="Tahoma" panose="020B0604030504040204" pitchFamily="34" charset="0"/>
              </a:defRPr>
            </a:lvl1pPr>
            <a:lvl2pPr marL="742950" indent="-285750">
              <a:spcBef>
                <a:spcPct val="20000"/>
              </a:spcBef>
              <a:buClr>
                <a:schemeClr val="tx1"/>
              </a:buClr>
              <a:buChar char="•"/>
              <a:defRPr kumimoji="1" sz="2800">
                <a:solidFill>
                  <a:schemeClr val="tx1"/>
                </a:solidFill>
                <a:latin typeface="Tahoma" panose="020B0604030504040204" pitchFamily="34" charset="0"/>
              </a:defRPr>
            </a:lvl2pPr>
            <a:lvl3pPr marL="1143000" indent="-228600">
              <a:spcBef>
                <a:spcPct val="20000"/>
              </a:spcBef>
              <a:buClr>
                <a:schemeClr val="tx1"/>
              </a:buClr>
              <a:buChar char="•"/>
              <a:defRPr kumimoji="1" sz="2400">
                <a:solidFill>
                  <a:schemeClr val="tx1"/>
                </a:solidFill>
                <a:latin typeface="Tahoma" panose="020B0604030504040204" pitchFamily="34" charset="0"/>
              </a:defRPr>
            </a:lvl3pPr>
            <a:lvl4pPr marL="1600200" indent="-228600">
              <a:spcBef>
                <a:spcPct val="20000"/>
              </a:spcBef>
              <a:buClr>
                <a:schemeClr val="tx1"/>
              </a:buClr>
              <a:buChar char="•"/>
              <a:defRPr kumimoji="1" sz="2000">
                <a:solidFill>
                  <a:schemeClr val="tx1"/>
                </a:solidFill>
                <a:latin typeface="Tahoma" panose="020B0604030504040204" pitchFamily="34" charset="0"/>
              </a:defRPr>
            </a:lvl4pPr>
            <a:lvl5pPr marL="2057400" indent="-228600">
              <a:spcBef>
                <a:spcPct val="20000"/>
              </a:spcBef>
              <a:buClr>
                <a:schemeClr val="tx1"/>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9pPr>
          </a:lstStyle>
          <a:p>
            <a:pPr eaLnBrk="1" hangingPunct="1">
              <a:buClrTx/>
              <a:buFontTx/>
              <a:buNone/>
            </a:pPr>
            <a:endParaRPr kumimoji="0" lang="it-IT" altLang="it-IT" sz="1984">
              <a:latin typeface="Arial" panose="020B0604020202020204" pitchFamily="34" charset="0"/>
              <a:cs typeface="Arial" panose="020B0604020202020204" pitchFamily="34" charset="0"/>
            </a:endParaRPr>
          </a:p>
        </p:txBody>
      </p:sp>
      <p:sp>
        <p:nvSpPr>
          <p:cNvPr id="117777" name="Rectangle 20"/>
          <p:cNvSpPr>
            <a:spLocks noChangeArrowheads="1"/>
          </p:cNvSpPr>
          <p:nvPr/>
        </p:nvSpPr>
        <p:spPr bwMode="auto">
          <a:xfrm>
            <a:off x="5525042" y="6204769"/>
            <a:ext cx="1195198" cy="25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96" tIns="50748" rIns="101496" bIns="50748" anchor="ctr"/>
          <a:lstStyle>
            <a:lvl1pPr>
              <a:spcBef>
                <a:spcPct val="20000"/>
              </a:spcBef>
              <a:buClr>
                <a:schemeClr val="tx1"/>
              </a:buClr>
              <a:buChar char="•"/>
              <a:defRPr kumimoji="1" sz="3200">
                <a:solidFill>
                  <a:schemeClr val="tx1"/>
                </a:solidFill>
                <a:latin typeface="Tahoma" panose="020B0604030504040204" pitchFamily="34" charset="0"/>
              </a:defRPr>
            </a:lvl1pPr>
            <a:lvl2pPr marL="742950" indent="-285750">
              <a:spcBef>
                <a:spcPct val="20000"/>
              </a:spcBef>
              <a:buClr>
                <a:schemeClr val="tx1"/>
              </a:buClr>
              <a:buChar char="•"/>
              <a:defRPr kumimoji="1" sz="2800">
                <a:solidFill>
                  <a:schemeClr val="tx1"/>
                </a:solidFill>
                <a:latin typeface="Tahoma" panose="020B0604030504040204" pitchFamily="34" charset="0"/>
              </a:defRPr>
            </a:lvl2pPr>
            <a:lvl3pPr marL="1143000" indent="-228600">
              <a:spcBef>
                <a:spcPct val="20000"/>
              </a:spcBef>
              <a:buClr>
                <a:schemeClr val="tx1"/>
              </a:buClr>
              <a:buChar char="•"/>
              <a:defRPr kumimoji="1" sz="2400">
                <a:solidFill>
                  <a:schemeClr val="tx1"/>
                </a:solidFill>
                <a:latin typeface="Tahoma" panose="020B0604030504040204" pitchFamily="34" charset="0"/>
              </a:defRPr>
            </a:lvl3pPr>
            <a:lvl4pPr marL="1600200" indent="-228600">
              <a:spcBef>
                <a:spcPct val="20000"/>
              </a:spcBef>
              <a:buClr>
                <a:schemeClr val="tx1"/>
              </a:buClr>
              <a:buChar char="•"/>
              <a:defRPr kumimoji="1" sz="2000">
                <a:solidFill>
                  <a:schemeClr val="tx1"/>
                </a:solidFill>
                <a:latin typeface="Tahoma" panose="020B0604030504040204" pitchFamily="34" charset="0"/>
              </a:defRPr>
            </a:lvl4pPr>
            <a:lvl5pPr marL="2057400" indent="-228600">
              <a:spcBef>
                <a:spcPct val="20000"/>
              </a:spcBef>
              <a:buClr>
                <a:schemeClr val="tx1"/>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9pPr>
          </a:lstStyle>
          <a:p>
            <a:pPr eaLnBrk="1" hangingPunct="1">
              <a:buClrTx/>
              <a:buFontTx/>
              <a:buNone/>
            </a:pPr>
            <a:endParaRPr kumimoji="0" lang="it-IT" altLang="it-IT" sz="1984">
              <a:latin typeface="Arial" panose="020B0604020202020204" pitchFamily="34" charset="0"/>
              <a:cs typeface="Arial" panose="020B0604020202020204" pitchFamily="34" charset="0"/>
            </a:endParaRPr>
          </a:p>
        </p:txBody>
      </p:sp>
      <p:sp>
        <p:nvSpPr>
          <p:cNvPr id="117778" name="Rectangle 21"/>
          <p:cNvSpPr>
            <a:spLocks noChangeArrowheads="1"/>
          </p:cNvSpPr>
          <p:nvPr/>
        </p:nvSpPr>
        <p:spPr bwMode="auto">
          <a:xfrm>
            <a:off x="896490" y="6204769"/>
            <a:ext cx="4628552" cy="25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96" tIns="50748" rIns="101496" bIns="50748" anchor="ctr"/>
          <a:lstStyle>
            <a:lvl1pPr>
              <a:spcBef>
                <a:spcPct val="20000"/>
              </a:spcBef>
              <a:buClr>
                <a:schemeClr val="tx1"/>
              </a:buClr>
              <a:buChar char="•"/>
              <a:defRPr kumimoji="1" sz="3200">
                <a:solidFill>
                  <a:schemeClr val="tx1"/>
                </a:solidFill>
                <a:latin typeface="Tahoma" panose="020B0604030504040204" pitchFamily="34" charset="0"/>
              </a:defRPr>
            </a:lvl1pPr>
            <a:lvl2pPr marL="742950" indent="-285750">
              <a:spcBef>
                <a:spcPct val="20000"/>
              </a:spcBef>
              <a:buClr>
                <a:schemeClr val="tx1"/>
              </a:buClr>
              <a:buChar char="•"/>
              <a:defRPr kumimoji="1" sz="2800">
                <a:solidFill>
                  <a:schemeClr val="tx1"/>
                </a:solidFill>
                <a:latin typeface="Tahoma" panose="020B0604030504040204" pitchFamily="34" charset="0"/>
              </a:defRPr>
            </a:lvl2pPr>
            <a:lvl3pPr marL="1143000" indent="-228600">
              <a:spcBef>
                <a:spcPct val="20000"/>
              </a:spcBef>
              <a:buClr>
                <a:schemeClr val="tx1"/>
              </a:buClr>
              <a:buChar char="•"/>
              <a:defRPr kumimoji="1" sz="2400">
                <a:solidFill>
                  <a:schemeClr val="tx1"/>
                </a:solidFill>
                <a:latin typeface="Tahoma" panose="020B0604030504040204" pitchFamily="34" charset="0"/>
              </a:defRPr>
            </a:lvl3pPr>
            <a:lvl4pPr marL="1600200" indent="-228600">
              <a:spcBef>
                <a:spcPct val="20000"/>
              </a:spcBef>
              <a:buClr>
                <a:schemeClr val="tx1"/>
              </a:buClr>
              <a:buChar char="•"/>
              <a:defRPr kumimoji="1" sz="2000">
                <a:solidFill>
                  <a:schemeClr val="tx1"/>
                </a:solidFill>
                <a:latin typeface="Tahoma" panose="020B0604030504040204" pitchFamily="34" charset="0"/>
              </a:defRPr>
            </a:lvl4pPr>
            <a:lvl5pPr marL="2057400" indent="-228600">
              <a:spcBef>
                <a:spcPct val="20000"/>
              </a:spcBef>
              <a:buClr>
                <a:schemeClr val="tx1"/>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9pPr>
          </a:lstStyle>
          <a:p>
            <a:pPr eaLnBrk="1" hangingPunct="1">
              <a:buClrTx/>
              <a:buFontTx/>
              <a:buNone/>
            </a:pPr>
            <a:endParaRPr kumimoji="0" lang="it-IT" altLang="it-IT" sz="1984">
              <a:latin typeface="Arial" panose="020B0604020202020204" pitchFamily="34" charset="0"/>
              <a:cs typeface="Arial" panose="020B0604020202020204" pitchFamily="34" charset="0"/>
            </a:endParaRPr>
          </a:p>
        </p:txBody>
      </p:sp>
      <p:sp>
        <p:nvSpPr>
          <p:cNvPr id="117779" name="Rectangle 22"/>
          <p:cNvSpPr>
            <a:spLocks noChangeArrowheads="1"/>
          </p:cNvSpPr>
          <p:nvPr/>
        </p:nvSpPr>
        <p:spPr bwMode="auto">
          <a:xfrm>
            <a:off x="6720240" y="5874034"/>
            <a:ext cx="2315151" cy="60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96" tIns="50748" rIns="101496" bIns="50748" anchor="ctr"/>
          <a:lstStyle>
            <a:lvl1pPr>
              <a:spcBef>
                <a:spcPct val="20000"/>
              </a:spcBef>
              <a:buClr>
                <a:schemeClr val="tx1"/>
              </a:buClr>
              <a:buChar char="•"/>
              <a:defRPr kumimoji="1" sz="3200">
                <a:solidFill>
                  <a:schemeClr val="tx1"/>
                </a:solidFill>
                <a:latin typeface="Tahoma" panose="020B0604030504040204" pitchFamily="34" charset="0"/>
              </a:defRPr>
            </a:lvl1pPr>
            <a:lvl2pPr marL="742950" indent="-285750">
              <a:spcBef>
                <a:spcPct val="20000"/>
              </a:spcBef>
              <a:buClr>
                <a:schemeClr val="tx1"/>
              </a:buClr>
              <a:buChar char="•"/>
              <a:defRPr kumimoji="1" sz="2800">
                <a:solidFill>
                  <a:schemeClr val="tx1"/>
                </a:solidFill>
                <a:latin typeface="Tahoma" panose="020B0604030504040204" pitchFamily="34" charset="0"/>
              </a:defRPr>
            </a:lvl2pPr>
            <a:lvl3pPr marL="1143000" indent="-228600">
              <a:spcBef>
                <a:spcPct val="20000"/>
              </a:spcBef>
              <a:buClr>
                <a:schemeClr val="tx1"/>
              </a:buClr>
              <a:buChar char="•"/>
              <a:defRPr kumimoji="1" sz="2400">
                <a:solidFill>
                  <a:schemeClr val="tx1"/>
                </a:solidFill>
                <a:latin typeface="Tahoma" panose="020B0604030504040204" pitchFamily="34" charset="0"/>
              </a:defRPr>
            </a:lvl3pPr>
            <a:lvl4pPr marL="1600200" indent="-228600">
              <a:spcBef>
                <a:spcPct val="20000"/>
              </a:spcBef>
              <a:buClr>
                <a:schemeClr val="tx1"/>
              </a:buClr>
              <a:buChar char="•"/>
              <a:defRPr kumimoji="1" sz="2000">
                <a:solidFill>
                  <a:schemeClr val="tx1"/>
                </a:solidFill>
                <a:latin typeface="Tahoma" panose="020B0604030504040204" pitchFamily="34" charset="0"/>
              </a:defRPr>
            </a:lvl4pPr>
            <a:lvl5pPr marL="2057400" indent="-228600">
              <a:spcBef>
                <a:spcPct val="20000"/>
              </a:spcBef>
              <a:buClr>
                <a:schemeClr val="tx1"/>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9pPr>
          </a:lstStyle>
          <a:p>
            <a:pPr eaLnBrk="1" hangingPunct="1">
              <a:buClrTx/>
              <a:buFontTx/>
              <a:buNone/>
            </a:pPr>
            <a:r>
              <a:rPr kumimoji="0" lang="en-US" altLang="it-IT" sz="2205">
                <a:latin typeface="Arial" panose="020B0604020202020204" pitchFamily="34" charset="0"/>
                <a:cs typeface="Arial" panose="020B0604020202020204" pitchFamily="34" charset="0"/>
              </a:rPr>
              <a:t>5 %</a:t>
            </a:r>
          </a:p>
        </p:txBody>
      </p:sp>
      <p:sp>
        <p:nvSpPr>
          <p:cNvPr id="117780" name="Rectangle 23"/>
          <p:cNvSpPr>
            <a:spLocks noChangeArrowheads="1"/>
          </p:cNvSpPr>
          <p:nvPr/>
        </p:nvSpPr>
        <p:spPr bwMode="auto">
          <a:xfrm>
            <a:off x="896490" y="5874034"/>
            <a:ext cx="5067782" cy="60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96" tIns="50748" rIns="101496" bIns="50748" anchor="ctr"/>
          <a:lstStyle>
            <a:lvl1pPr>
              <a:spcBef>
                <a:spcPct val="20000"/>
              </a:spcBef>
              <a:buClr>
                <a:schemeClr val="tx1"/>
              </a:buClr>
              <a:buChar char="•"/>
              <a:defRPr kumimoji="1" sz="3200">
                <a:solidFill>
                  <a:schemeClr val="tx1"/>
                </a:solidFill>
                <a:latin typeface="Tahoma" panose="020B0604030504040204" pitchFamily="34" charset="0"/>
              </a:defRPr>
            </a:lvl1pPr>
            <a:lvl2pPr marL="742950" indent="-285750">
              <a:spcBef>
                <a:spcPct val="20000"/>
              </a:spcBef>
              <a:buClr>
                <a:schemeClr val="tx1"/>
              </a:buClr>
              <a:buChar char="•"/>
              <a:defRPr kumimoji="1" sz="2800">
                <a:solidFill>
                  <a:schemeClr val="tx1"/>
                </a:solidFill>
                <a:latin typeface="Tahoma" panose="020B0604030504040204" pitchFamily="34" charset="0"/>
              </a:defRPr>
            </a:lvl2pPr>
            <a:lvl3pPr marL="1143000" indent="-228600">
              <a:spcBef>
                <a:spcPct val="20000"/>
              </a:spcBef>
              <a:buClr>
                <a:schemeClr val="tx1"/>
              </a:buClr>
              <a:buChar char="•"/>
              <a:defRPr kumimoji="1" sz="2400">
                <a:solidFill>
                  <a:schemeClr val="tx1"/>
                </a:solidFill>
                <a:latin typeface="Tahoma" panose="020B0604030504040204" pitchFamily="34" charset="0"/>
              </a:defRPr>
            </a:lvl3pPr>
            <a:lvl4pPr marL="1600200" indent="-228600">
              <a:spcBef>
                <a:spcPct val="20000"/>
              </a:spcBef>
              <a:buClr>
                <a:schemeClr val="tx1"/>
              </a:buClr>
              <a:buChar char="•"/>
              <a:defRPr kumimoji="1" sz="2000">
                <a:solidFill>
                  <a:schemeClr val="tx1"/>
                </a:solidFill>
                <a:latin typeface="Tahoma" panose="020B0604030504040204" pitchFamily="34" charset="0"/>
              </a:defRPr>
            </a:lvl4pPr>
            <a:lvl5pPr marL="2057400" indent="-228600">
              <a:spcBef>
                <a:spcPct val="20000"/>
              </a:spcBef>
              <a:buClr>
                <a:schemeClr val="tx1"/>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9pPr>
          </a:lstStyle>
          <a:p>
            <a:pPr eaLnBrk="1" hangingPunct="1">
              <a:buClrTx/>
              <a:buFontTx/>
              <a:buNone/>
            </a:pPr>
            <a:r>
              <a:rPr kumimoji="0" lang="en-US" altLang="it-IT" sz="2205">
                <a:latin typeface="Arial" panose="020B0604020202020204" pitchFamily="34" charset="0"/>
                <a:cs typeface="Arial" panose="020B0604020202020204" pitchFamily="34" charset="0"/>
              </a:rPr>
              <a:t>Tumore del polmone</a:t>
            </a:r>
          </a:p>
        </p:txBody>
      </p:sp>
      <p:sp>
        <p:nvSpPr>
          <p:cNvPr id="117781" name="Rectangle 24"/>
          <p:cNvSpPr>
            <a:spLocks noChangeArrowheads="1"/>
          </p:cNvSpPr>
          <p:nvPr/>
        </p:nvSpPr>
        <p:spPr bwMode="auto">
          <a:xfrm>
            <a:off x="6720240" y="2764416"/>
            <a:ext cx="2315151" cy="5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96" tIns="50748" rIns="101496" bIns="50748" anchor="ctr"/>
          <a:lstStyle>
            <a:lvl1pPr>
              <a:spcBef>
                <a:spcPct val="20000"/>
              </a:spcBef>
              <a:buClr>
                <a:schemeClr val="tx1"/>
              </a:buClr>
              <a:buChar char="•"/>
              <a:defRPr kumimoji="1" sz="3200">
                <a:solidFill>
                  <a:schemeClr val="tx1"/>
                </a:solidFill>
                <a:latin typeface="Tahoma" panose="020B0604030504040204" pitchFamily="34" charset="0"/>
              </a:defRPr>
            </a:lvl1pPr>
            <a:lvl2pPr marL="742950" indent="-285750">
              <a:spcBef>
                <a:spcPct val="20000"/>
              </a:spcBef>
              <a:buClr>
                <a:schemeClr val="tx1"/>
              </a:buClr>
              <a:buChar char="•"/>
              <a:defRPr kumimoji="1" sz="2800">
                <a:solidFill>
                  <a:schemeClr val="tx1"/>
                </a:solidFill>
                <a:latin typeface="Tahoma" panose="020B0604030504040204" pitchFamily="34" charset="0"/>
              </a:defRPr>
            </a:lvl2pPr>
            <a:lvl3pPr marL="1143000" indent="-228600">
              <a:spcBef>
                <a:spcPct val="20000"/>
              </a:spcBef>
              <a:buClr>
                <a:schemeClr val="tx1"/>
              </a:buClr>
              <a:buChar char="•"/>
              <a:defRPr kumimoji="1" sz="2400">
                <a:solidFill>
                  <a:schemeClr val="tx1"/>
                </a:solidFill>
                <a:latin typeface="Tahoma" panose="020B0604030504040204" pitchFamily="34" charset="0"/>
              </a:defRPr>
            </a:lvl3pPr>
            <a:lvl4pPr marL="1600200" indent="-228600">
              <a:spcBef>
                <a:spcPct val="20000"/>
              </a:spcBef>
              <a:buClr>
                <a:schemeClr val="tx1"/>
              </a:buClr>
              <a:buChar char="•"/>
              <a:defRPr kumimoji="1" sz="2000">
                <a:solidFill>
                  <a:schemeClr val="tx1"/>
                </a:solidFill>
                <a:latin typeface="Tahoma" panose="020B0604030504040204" pitchFamily="34" charset="0"/>
              </a:defRPr>
            </a:lvl4pPr>
            <a:lvl5pPr marL="2057400" indent="-228600">
              <a:spcBef>
                <a:spcPct val="20000"/>
              </a:spcBef>
              <a:buClr>
                <a:schemeClr val="tx1"/>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9pPr>
          </a:lstStyle>
          <a:p>
            <a:pPr eaLnBrk="1" hangingPunct="1">
              <a:spcBef>
                <a:spcPct val="0"/>
              </a:spcBef>
              <a:buClrTx/>
              <a:buFontTx/>
              <a:buNone/>
            </a:pPr>
            <a:r>
              <a:rPr kumimoji="0" lang="en-US" altLang="it-IT" sz="2205">
                <a:latin typeface="Arial" panose="020B0604020202020204" pitchFamily="34" charset="0"/>
                <a:cs typeface="Arial" panose="020B0604020202020204" pitchFamily="34" charset="0"/>
              </a:rPr>
              <a:t>73 %</a:t>
            </a:r>
          </a:p>
        </p:txBody>
      </p:sp>
      <p:sp>
        <p:nvSpPr>
          <p:cNvPr id="117782" name="Rectangle 25"/>
          <p:cNvSpPr>
            <a:spLocks noChangeArrowheads="1"/>
          </p:cNvSpPr>
          <p:nvPr/>
        </p:nvSpPr>
        <p:spPr bwMode="auto">
          <a:xfrm>
            <a:off x="5964272" y="2764416"/>
            <a:ext cx="755968" cy="5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96" tIns="50748" rIns="101496" bIns="50748" anchor="ctr"/>
          <a:lstStyle>
            <a:lvl1pPr>
              <a:spcBef>
                <a:spcPct val="20000"/>
              </a:spcBef>
              <a:buClr>
                <a:schemeClr val="tx1"/>
              </a:buClr>
              <a:buChar char="•"/>
              <a:defRPr kumimoji="1" sz="3200">
                <a:solidFill>
                  <a:schemeClr val="tx1"/>
                </a:solidFill>
                <a:latin typeface="Tahoma" panose="020B0604030504040204" pitchFamily="34" charset="0"/>
              </a:defRPr>
            </a:lvl1pPr>
            <a:lvl2pPr marL="742950" indent="-285750">
              <a:spcBef>
                <a:spcPct val="20000"/>
              </a:spcBef>
              <a:buClr>
                <a:schemeClr val="tx1"/>
              </a:buClr>
              <a:buChar char="•"/>
              <a:defRPr kumimoji="1" sz="2800">
                <a:solidFill>
                  <a:schemeClr val="tx1"/>
                </a:solidFill>
                <a:latin typeface="Tahoma" panose="020B0604030504040204" pitchFamily="34" charset="0"/>
              </a:defRPr>
            </a:lvl2pPr>
            <a:lvl3pPr marL="1143000" indent="-228600">
              <a:spcBef>
                <a:spcPct val="20000"/>
              </a:spcBef>
              <a:buClr>
                <a:schemeClr val="tx1"/>
              </a:buClr>
              <a:buChar char="•"/>
              <a:defRPr kumimoji="1" sz="2400">
                <a:solidFill>
                  <a:schemeClr val="tx1"/>
                </a:solidFill>
                <a:latin typeface="Tahoma" panose="020B0604030504040204" pitchFamily="34" charset="0"/>
              </a:defRPr>
            </a:lvl3pPr>
            <a:lvl4pPr marL="1600200" indent="-228600">
              <a:spcBef>
                <a:spcPct val="20000"/>
              </a:spcBef>
              <a:buClr>
                <a:schemeClr val="tx1"/>
              </a:buClr>
              <a:buChar char="•"/>
              <a:defRPr kumimoji="1" sz="2000">
                <a:solidFill>
                  <a:schemeClr val="tx1"/>
                </a:solidFill>
                <a:latin typeface="Tahoma" panose="020B0604030504040204" pitchFamily="34" charset="0"/>
              </a:defRPr>
            </a:lvl4pPr>
            <a:lvl5pPr marL="2057400" indent="-228600">
              <a:spcBef>
                <a:spcPct val="20000"/>
              </a:spcBef>
              <a:buClr>
                <a:schemeClr val="tx1"/>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9pPr>
          </a:lstStyle>
          <a:p>
            <a:pPr eaLnBrk="1" hangingPunct="1">
              <a:spcBef>
                <a:spcPct val="0"/>
              </a:spcBef>
              <a:buClrTx/>
              <a:buFontTx/>
              <a:buNone/>
            </a:pPr>
            <a:endParaRPr kumimoji="0" lang="it-IT" altLang="it-IT" sz="1984">
              <a:latin typeface="Arial" panose="020B0604020202020204" pitchFamily="34" charset="0"/>
              <a:cs typeface="Arial" panose="020B0604020202020204" pitchFamily="34" charset="0"/>
            </a:endParaRPr>
          </a:p>
        </p:txBody>
      </p:sp>
      <p:sp>
        <p:nvSpPr>
          <p:cNvPr id="117783" name="Rectangle 26"/>
          <p:cNvSpPr>
            <a:spLocks noChangeArrowheads="1"/>
          </p:cNvSpPr>
          <p:nvPr/>
        </p:nvSpPr>
        <p:spPr bwMode="auto">
          <a:xfrm>
            <a:off x="896490" y="2708419"/>
            <a:ext cx="5067782" cy="5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96" tIns="50748" rIns="101496" bIns="50748" anchor="ctr"/>
          <a:lstStyle>
            <a:lvl1pPr>
              <a:spcBef>
                <a:spcPct val="20000"/>
              </a:spcBef>
              <a:buClr>
                <a:schemeClr val="tx1"/>
              </a:buClr>
              <a:buChar char="•"/>
              <a:defRPr kumimoji="1" sz="3200">
                <a:solidFill>
                  <a:schemeClr val="tx1"/>
                </a:solidFill>
                <a:latin typeface="Tahoma" panose="020B0604030504040204" pitchFamily="34" charset="0"/>
              </a:defRPr>
            </a:lvl1pPr>
            <a:lvl2pPr marL="742950" indent="-285750">
              <a:spcBef>
                <a:spcPct val="20000"/>
              </a:spcBef>
              <a:buClr>
                <a:schemeClr val="tx1"/>
              </a:buClr>
              <a:buChar char="•"/>
              <a:defRPr kumimoji="1" sz="2800">
                <a:solidFill>
                  <a:schemeClr val="tx1"/>
                </a:solidFill>
                <a:latin typeface="Tahoma" panose="020B0604030504040204" pitchFamily="34" charset="0"/>
              </a:defRPr>
            </a:lvl2pPr>
            <a:lvl3pPr marL="1143000" indent="-228600">
              <a:spcBef>
                <a:spcPct val="20000"/>
              </a:spcBef>
              <a:buClr>
                <a:schemeClr val="tx1"/>
              </a:buClr>
              <a:buChar char="•"/>
              <a:defRPr kumimoji="1" sz="2400">
                <a:solidFill>
                  <a:schemeClr val="tx1"/>
                </a:solidFill>
                <a:latin typeface="Tahoma" panose="020B0604030504040204" pitchFamily="34" charset="0"/>
              </a:defRPr>
            </a:lvl3pPr>
            <a:lvl4pPr marL="1600200" indent="-228600">
              <a:spcBef>
                <a:spcPct val="20000"/>
              </a:spcBef>
              <a:buClr>
                <a:schemeClr val="tx1"/>
              </a:buClr>
              <a:buChar char="•"/>
              <a:defRPr kumimoji="1" sz="2000">
                <a:solidFill>
                  <a:schemeClr val="tx1"/>
                </a:solidFill>
                <a:latin typeface="Tahoma" panose="020B0604030504040204" pitchFamily="34" charset="0"/>
              </a:defRPr>
            </a:lvl4pPr>
            <a:lvl5pPr marL="2057400" indent="-228600">
              <a:spcBef>
                <a:spcPct val="20000"/>
              </a:spcBef>
              <a:buClr>
                <a:schemeClr val="tx1"/>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9pPr>
          </a:lstStyle>
          <a:p>
            <a:pPr eaLnBrk="1" hangingPunct="1">
              <a:buClrTx/>
              <a:buFontTx/>
              <a:buNone/>
            </a:pPr>
            <a:r>
              <a:rPr kumimoji="0" lang="en-US" altLang="it-IT" sz="2205">
                <a:latin typeface="Arial" panose="020B0604020202020204" pitchFamily="34" charset="0"/>
                <a:cs typeface="Arial" panose="020B0604020202020204" pitchFamily="34" charset="0"/>
              </a:rPr>
              <a:t>Infarto miocardico</a:t>
            </a:r>
          </a:p>
        </p:txBody>
      </p:sp>
      <p:sp>
        <p:nvSpPr>
          <p:cNvPr id="117784" name="Line 27"/>
          <p:cNvSpPr>
            <a:spLocks noChangeShapeType="1"/>
          </p:cNvSpPr>
          <p:nvPr/>
        </p:nvSpPr>
        <p:spPr bwMode="auto">
          <a:xfrm>
            <a:off x="896491" y="6462008"/>
            <a:ext cx="8138901"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t-IT">
              <a:cs typeface="Arial" panose="020B0604020202020204" pitchFamily="34" charset="0"/>
            </a:endParaRPr>
          </a:p>
        </p:txBody>
      </p:sp>
      <p:sp>
        <p:nvSpPr>
          <p:cNvPr id="117785" name="Line 28"/>
          <p:cNvSpPr>
            <a:spLocks noChangeShapeType="1"/>
          </p:cNvSpPr>
          <p:nvPr/>
        </p:nvSpPr>
        <p:spPr bwMode="auto">
          <a:xfrm>
            <a:off x="896490" y="2564926"/>
            <a:ext cx="0" cy="330910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it-IT">
              <a:cs typeface="Arial" panose="020B0604020202020204" pitchFamily="34" charset="0"/>
            </a:endParaRPr>
          </a:p>
        </p:txBody>
      </p:sp>
      <p:sp>
        <p:nvSpPr>
          <p:cNvPr id="117786" name="Line 29"/>
          <p:cNvSpPr>
            <a:spLocks noChangeShapeType="1"/>
          </p:cNvSpPr>
          <p:nvPr/>
        </p:nvSpPr>
        <p:spPr bwMode="auto">
          <a:xfrm>
            <a:off x="9035391" y="2445931"/>
            <a:ext cx="0" cy="417007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it-IT">
              <a:cs typeface="Arial" panose="020B0604020202020204" pitchFamily="34" charset="0"/>
            </a:endParaRPr>
          </a:p>
        </p:txBody>
      </p:sp>
      <p:sp>
        <p:nvSpPr>
          <p:cNvPr id="117787" name="Line 30"/>
          <p:cNvSpPr>
            <a:spLocks noChangeShapeType="1"/>
          </p:cNvSpPr>
          <p:nvPr/>
        </p:nvSpPr>
        <p:spPr bwMode="auto">
          <a:xfrm>
            <a:off x="896490" y="6204769"/>
            <a:ext cx="0" cy="25723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it-IT">
              <a:cs typeface="Arial" panose="020B0604020202020204" pitchFamily="34" charset="0"/>
            </a:endParaRPr>
          </a:p>
        </p:txBody>
      </p:sp>
      <p:sp>
        <p:nvSpPr>
          <p:cNvPr id="117788" name="Line 31"/>
          <p:cNvSpPr>
            <a:spLocks noChangeShapeType="1"/>
          </p:cNvSpPr>
          <p:nvPr/>
        </p:nvSpPr>
        <p:spPr bwMode="auto">
          <a:xfrm>
            <a:off x="896490" y="5874034"/>
            <a:ext cx="0" cy="60372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it-IT">
              <a:cs typeface="Arial" panose="020B0604020202020204" pitchFamily="34" charset="0"/>
            </a:endParaRPr>
          </a:p>
        </p:txBody>
      </p:sp>
      <p:sp>
        <p:nvSpPr>
          <p:cNvPr id="117789" name="Rectangle 32"/>
          <p:cNvSpPr>
            <a:spLocks noChangeArrowheads="1"/>
          </p:cNvSpPr>
          <p:nvPr/>
        </p:nvSpPr>
        <p:spPr bwMode="auto">
          <a:xfrm>
            <a:off x="529" y="6610634"/>
            <a:ext cx="10079567" cy="38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496" tIns="50748" rIns="101496" bIns="50748">
            <a:spAutoFit/>
          </a:bodyPr>
          <a:lstStyle>
            <a:lvl1pPr>
              <a:spcBef>
                <a:spcPct val="20000"/>
              </a:spcBef>
              <a:buClr>
                <a:schemeClr val="tx1"/>
              </a:buClr>
              <a:buChar char="•"/>
              <a:defRPr kumimoji="1" sz="3200">
                <a:solidFill>
                  <a:schemeClr val="tx1"/>
                </a:solidFill>
                <a:latin typeface="Tahoma" panose="020B0604030504040204" pitchFamily="34" charset="0"/>
              </a:defRPr>
            </a:lvl1pPr>
            <a:lvl2pPr marL="742950" indent="-285750">
              <a:spcBef>
                <a:spcPct val="20000"/>
              </a:spcBef>
              <a:buClr>
                <a:schemeClr val="tx1"/>
              </a:buClr>
              <a:buChar char="•"/>
              <a:defRPr kumimoji="1" sz="2800">
                <a:solidFill>
                  <a:schemeClr val="tx1"/>
                </a:solidFill>
                <a:latin typeface="Tahoma" panose="020B0604030504040204" pitchFamily="34" charset="0"/>
              </a:defRPr>
            </a:lvl2pPr>
            <a:lvl3pPr marL="1143000" indent="-228600">
              <a:spcBef>
                <a:spcPct val="20000"/>
              </a:spcBef>
              <a:buClr>
                <a:schemeClr val="tx1"/>
              </a:buClr>
              <a:buChar char="•"/>
              <a:defRPr kumimoji="1" sz="2400">
                <a:solidFill>
                  <a:schemeClr val="tx1"/>
                </a:solidFill>
                <a:latin typeface="Tahoma" panose="020B0604030504040204" pitchFamily="34" charset="0"/>
              </a:defRPr>
            </a:lvl3pPr>
            <a:lvl4pPr marL="1600200" indent="-228600">
              <a:spcBef>
                <a:spcPct val="20000"/>
              </a:spcBef>
              <a:buClr>
                <a:schemeClr val="tx1"/>
              </a:buClr>
              <a:buChar char="•"/>
              <a:defRPr kumimoji="1" sz="2000">
                <a:solidFill>
                  <a:schemeClr val="tx1"/>
                </a:solidFill>
                <a:latin typeface="Tahoma" panose="020B0604030504040204" pitchFamily="34" charset="0"/>
              </a:defRPr>
            </a:lvl4pPr>
            <a:lvl5pPr marL="2057400" indent="-228600">
              <a:spcBef>
                <a:spcPct val="20000"/>
              </a:spcBef>
              <a:buClr>
                <a:schemeClr val="tx1"/>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anose="020B0604030504040204" pitchFamily="34" charset="0"/>
              </a:defRPr>
            </a:lvl9pPr>
          </a:lstStyle>
          <a:p>
            <a:pPr algn="ctr">
              <a:spcBef>
                <a:spcPct val="50000"/>
              </a:spcBef>
              <a:buClrTx/>
              <a:buFontTx/>
              <a:buNone/>
            </a:pPr>
            <a:r>
              <a:rPr kumimoji="0" lang="en-US" altLang="it-IT" sz="1984" dirty="0">
                <a:latin typeface="Arial" panose="020B0604020202020204" pitchFamily="34" charset="0"/>
                <a:cs typeface="Arial" panose="020B0604020202020204" pitchFamily="34" charset="0"/>
              </a:rPr>
              <a:t>     Stewart S. </a:t>
            </a:r>
            <a:r>
              <a:rPr kumimoji="0" lang="en-US" altLang="it-IT" sz="1984" dirty="0" err="1">
                <a:latin typeface="Arial" panose="020B0604020202020204" pitchFamily="34" charset="0"/>
                <a:cs typeface="Arial" panose="020B0604020202020204" pitchFamily="34" charset="0"/>
              </a:rPr>
              <a:t>Eur</a:t>
            </a:r>
            <a:r>
              <a:rPr kumimoji="0" lang="en-US" altLang="it-IT" sz="1984" dirty="0">
                <a:latin typeface="Arial" panose="020B0604020202020204" pitchFamily="34" charset="0"/>
                <a:cs typeface="Arial" panose="020B0604020202020204" pitchFamily="34" charset="0"/>
              </a:rPr>
              <a:t> J Heart Fail 2001; 3 : 315</a:t>
            </a:r>
          </a:p>
        </p:txBody>
      </p:sp>
      <p:sp>
        <p:nvSpPr>
          <p:cNvPr id="117790" name="Line 33"/>
          <p:cNvSpPr>
            <a:spLocks noChangeShapeType="1"/>
          </p:cNvSpPr>
          <p:nvPr/>
        </p:nvSpPr>
        <p:spPr bwMode="auto">
          <a:xfrm>
            <a:off x="693499" y="2640172"/>
            <a:ext cx="8138901"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t-IT">
              <a:cs typeface="Arial" panose="020B0604020202020204" pitchFamily="34" charset="0"/>
            </a:endParaRPr>
          </a:p>
        </p:txBody>
      </p:sp>
      <p:sp>
        <p:nvSpPr>
          <p:cNvPr id="32" name="Rectangle 2"/>
          <p:cNvSpPr>
            <a:spLocks noChangeArrowheads="1"/>
          </p:cNvSpPr>
          <p:nvPr/>
        </p:nvSpPr>
        <p:spPr bwMode="auto">
          <a:xfrm>
            <a:off x="525506" y="376424"/>
            <a:ext cx="9029612" cy="1427939"/>
          </a:xfrm>
          <a:prstGeom prst="rect">
            <a:avLst/>
          </a:prstGeom>
          <a:noFill/>
          <a:ln w="9525">
            <a:noFill/>
            <a:miter lim="800000"/>
            <a:headEnd/>
            <a:tailEnd/>
          </a:ln>
          <a:effectLst/>
        </p:spPr>
        <p:txBody>
          <a:bodyPr anchor="ctr"/>
          <a:lstStyle/>
          <a:p>
            <a:pPr algn="ctr" eaLnBrk="1" hangingPunct="1">
              <a:defRPr/>
            </a:pPr>
            <a:r>
              <a:rPr lang="en-US" sz="2756" b="1" dirty="0">
                <a:solidFill>
                  <a:srgbClr val="C00000"/>
                </a:solidFill>
              </a:rPr>
              <a:t>Heart Failure Management</a:t>
            </a:r>
          </a:p>
        </p:txBody>
      </p:sp>
    </p:spTree>
    <p:extLst>
      <p:ext uri="{BB962C8B-B14F-4D97-AF65-F5344CB8AC3E}">
        <p14:creationId xmlns:p14="http://schemas.microsoft.com/office/powerpoint/2010/main" val="1524563136"/>
      </p:ext>
    </p:extLst>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effectLst/>
            <a:latin typeface="Arial" panose="020B0604020202020204" pitchFamily="34" charset="0"/>
            <a:ea typeface="SimSun" panose="02010600030101010101" pitchFamily="2"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3806</Words>
  <Application>Microsoft Office PowerPoint</Application>
  <PresentationFormat>Personalizzato</PresentationFormat>
  <Paragraphs>668</Paragraphs>
  <Slides>34</Slides>
  <Notes>8</Notes>
  <HiddenSlides>1</HiddenSlides>
  <MMClips>0</MMClips>
  <ScaleCrop>false</ScaleCrop>
  <HeadingPairs>
    <vt:vector size="8" baseType="variant">
      <vt:variant>
        <vt:lpstr>Caratteri utilizzati</vt:lpstr>
      </vt:variant>
      <vt:variant>
        <vt:i4>11</vt:i4>
      </vt:variant>
      <vt:variant>
        <vt:lpstr>Tema</vt:lpstr>
      </vt:variant>
      <vt:variant>
        <vt:i4>1</vt:i4>
      </vt:variant>
      <vt:variant>
        <vt:lpstr>Server OLE incorporati</vt:lpstr>
      </vt:variant>
      <vt:variant>
        <vt:i4>1</vt:i4>
      </vt:variant>
      <vt:variant>
        <vt:lpstr>Titoli diapositive</vt:lpstr>
      </vt:variant>
      <vt:variant>
        <vt:i4>34</vt:i4>
      </vt:variant>
    </vt:vector>
  </HeadingPairs>
  <TitlesOfParts>
    <vt:vector size="47" baseType="lpstr">
      <vt:lpstr>Arial</vt:lpstr>
      <vt:lpstr>Arial </vt:lpstr>
      <vt:lpstr>Arial Black</vt:lpstr>
      <vt:lpstr>Arial Narrow</vt:lpstr>
      <vt:lpstr>Arial Rounded MT Bold</vt:lpstr>
      <vt:lpstr>Calibri</vt:lpstr>
      <vt:lpstr>OTNEJMQuadraat</vt:lpstr>
      <vt:lpstr>Times New Roman</vt:lpstr>
      <vt:lpstr>Trebuchet MS</vt:lpstr>
      <vt:lpstr>Verdana</vt:lpstr>
      <vt:lpstr>Wingdings</vt:lpstr>
      <vt:lpstr>Tema di Office</vt:lpstr>
      <vt:lpstr>Photo Editor Photo</vt:lpstr>
      <vt:lpstr>Presentazione standard di PowerPoint</vt:lpstr>
      <vt:lpstr>Presentazione standard di PowerPoint</vt:lpstr>
      <vt:lpstr>Presentazione standard di PowerPoint</vt:lpstr>
      <vt:lpstr>Storia naturale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CLASSE NYHA e mortalità</vt:lpstr>
      <vt:lpstr>Presentazione standard di PowerPoint</vt:lpstr>
      <vt:lpstr>Presentazione standard di PowerPoint</vt:lpstr>
      <vt:lpstr>Presentazione standard di PowerPoint</vt:lpstr>
      <vt:lpstr>Presentazione standard di PowerPoint</vt:lpstr>
      <vt:lpstr>Lo scompenso cardiaco rappresenta uno stato  di squilibrio neurormonale</vt:lpstr>
      <vt:lpstr>LCZ696: sacubitril-valsartan sodico  Inibitore del recettore dell’angiotensina  II e della neprilisina (ARNi first in class)</vt:lpstr>
      <vt:lpstr>Presentazione standard di PowerPoint</vt:lpstr>
      <vt:lpstr>PARADIGM-HF: il più grande trial su mortalità e morbilità in pazienti con HFrEF</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2016 ESC Guideline - Sacubitril/valsartan</vt:lpstr>
      <vt:lpstr>Sacubritil/valsartan riduce la morte improvvisa</vt:lpstr>
      <vt:lpstr>Sacubitril/valsartan in management of ventricular arrhythmias</vt:lpstr>
      <vt:lpstr>Presentazione standard di PowerPoint</vt:lpstr>
      <vt:lpstr>Sacubitril/Valsartan è  l’unico trattamento farmacologico  per HFrEF ad aver centrato tutti e 3 gli obiettivi  richiesti dalle Linee Guida ESC</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Antonio F. Amico</cp:lastModifiedBy>
  <cp:revision>35</cp:revision>
  <cp:lastPrinted>1601-01-01T00:00:00Z</cp:lastPrinted>
  <dcterms:created xsi:type="dcterms:W3CDTF">2019-10-04T10:06:59Z</dcterms:created>
  <dcterms:modified xsi:type="dcterms:W3CDTF">2019-10-05T05:55:02Z</dcterms:modified>
</cp:coreProperties>
</file>