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319" r:id="rId3"/>
    <p:sldId id="263" r:id="rId4"/>
    <p:sldId id="262" r:id="rId5"/>
    <p:sldId id="313" r:id="rId6"/>
    <p:sldId id="314" r:id="rId7"/>
    <p:sldId id="265" r:id="rId8"/>
    <p:sldId id="286" r:id="rId9"/>
    <p:sldId id="287" r:id="rId10"/>
    <p:sldId id="291" r:id="rId11"/>
    <p:sldId id="294" r:id="rId12"/>
    <p:sldId id="278" r:id="rId13"/>
    <p:sldId id="293" r:id="rId14"/>
    <p:sldId id="288" r:id="rId15"/>
    <p:sldId id="311" r:id="rId16"/>
    <p:sldId id="295" r:id="rId17"/>
    <p:sldId id="271" r:id="rId18"/>
    <p:sldId id="272" r:id="rId19"/>
    <p:sldId id="273" r:id="rId20"/>
    <p:sldId id="312" r:id="rId21"/>
    <p:sldId id="260" r:id="rId22"/>
    <p:sldId id="303" r:id="rId23"/>
    <p:sldId id="304" r:id="rId24"/>
    <p:sldId id="318" r:id="rId25"/>
    <p:sldId id="266" r:id="rId26"/>
    <p:sldId id="258" r:id="rId27"/>
    <p:sldId id="301" r:id="rId28"/>
    <p:sldId id="296" r:id="rId29"/>
    <p:sldId id="297" r:id="rId30"/>
    <p:sldId id="317" r:id="rId31"/>
    <p:sldId id="316" r:id="rId32"/>
    <p:sldId id="280" r:id="rId33"/>
    <p:sldId id="267" r:id="rId34"/>
    <p:sldId id="268" r:id="rId35"/>
    <p:sldId id="269" r:id="rId36"/>
    <p:sldId id="270" r:id="rId37"/>
    <p:sldId id="274" r:id="rId38"/>
    <p:sldId id="275" r:id="rId39"/>
    <p:sldId id="276" r:id="rId40"/>
    <p:sldId id="305" r:id="rId41"/>
    <p:sldId id="306" r:id="rId42"/>
    <p:sldId id="307" r:id="rId43"/>
    <p:sldId id="279" r:id="rId44"/>
    <p:sldId id="308" r:id="rId45"/>
    <p:sldId id="310" r:id="rId4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60"/>
  </p:normalViewPr>
  <p:slideViewPr>
    <p:cSldViewPr>
      <p:cViewPr varScale="1">
        <p:scale>
          <a:sx n="68" d="100"/>
          <a:sy n="68" d="100"/>
        </p:scale>
        <p:origin x="576" y="72"/>
      </p:cViewPr>
      <p:guideLst>
        <p:guide orient="horz" pos="2160"/>
        <p:guide pos="2880"/>
      </p:guideLst>
    </p:cSldViewPr>
  </p:slideViewPr>
  <p:notesTextViewPr>
    <p:cViewPr>
      <p:scale>
        <a:sx n="100" d="100"/>
        <a:sy n="100" d="100"/>
      </p:scale>
      <p:origin x="0" y="0"/>
    </p:cViewPr>
  </p:notesTextViewPr>
  <p:sorterViewPr>
    <p:cViewPr>
      <p:scale>
        <a:sx n="134" d="100"/>
        <a:sy n="134" d="100"/>
      </p:scale>
      <p:origin x="0" y="31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715AD0-2EDD-4051-99A1-879F4909F8AB}" type="datetimeFigureOut">
              <a:rPr lang="it-IT" smtClean="0"/>
              <a:pPr/>
              <a:t>22/11/2019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4F3DFC-3445-4C00-9B3C-68FA1C200009}" type="slidenum">
              <a:rPr lang="it-IT" smtClean="0"/>
              <a:pPr/>
              <a:t>‹N›</a:t>
            </a:fld>
            <a:endParaRPr lang="it-IT"/>
          </a:p>
        </p:txBody>
      </p:sp>
    </p:spTree>
    <p:extLst>
      <p:ext uri="{BB962C8B-B14F-4D97-AF65-F5344CB8AC3E}">
        <p14:creationId xmlns:p14="http://schemas.microsoft.com/office/powerpoint/2010/main" val="4260927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804F3DFC-3445-4C00-9B3C-68FA1C200009}" type="slidenum">
              <a:rPr lang="it-IT" smtClean="0"/>
              <a:pPr/>
              <a:t>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xfrm>
            <a:off x="1150938" y="692150"/>
            <a:ext cx="4556125" cy="3416300"/>
          </a:xfrm>
          <a:ln/>
        </p:spPr>
      </p:sp>
      <p:sp>
        <p:nvSpPr>
          <p:cNvPr id="1423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7"/>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2744F7C5-21E4-46C1-9015-5AEFDE98C97D}" type="datetimeFigureOut">
              <a:rPr lang="it-IT" smtClean="0"/>
              <a:pPr/>
              <a:t>22/11/2019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E9593C-9B0B-492B-AAF6-19199BDDDC52}"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744F7C5-21E4-46C1-9015-5AEFDE98C97D}" type="datetimeFigureOut">
              <a:rPr lang="it-IT" smtClean="0"/>
              <a:pPr/>
              <a:t>22/11/2019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E9593C-9B0B-492B-AAF6-19199BDDDC52}"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40"/>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40"/>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744F7C5-21E4-46C1-9015-5AEFDE98C97D}" type="datetimeFigureOut">
              <a:rPr lang="it-IT" smtClean="0"/>
              <a:pPr/>
              <a:t>22/11/2019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E9593C-9B0B-492B-AAF6-19199BDDDC52}"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698912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744F7C5-21E4-46C1-9015-5AEFDE98C97D}" type="datetimeFigureOut">
              <a:rPr lang="it-IT" smtClean="0"/>
              <a:pPr/>
              <a:t>22/11/2019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E9593C-9B0B-492B-AAF6-19199BDDDC52}"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2"/>
            <a:ext cx="7772400" cy="1362075"/>
          </a:xfrm>
        </p:spPr>
        <p:txBody>
          <a:bodyPr anchor="t"/>
          <a:lstStyle>
            <a:lvl1pPr algn="l">
              <a:defRPr sz="3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2744F7C5-21E4-46C1-9015-5AEFDE98C97D}" type="datetimeFigureOut">
              <a:rPr lang="it-IT" smtClean="0"/>
              <a:pPr/>
              <a:t>22/11/2019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E9593C-9B0B-492B-AAF6-19199BDDDC52}"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2744F7C5-21E4-46C1-9015-5AEFDE98C97D}" type="datetimeFigureOut">
              <a:rPr lang="it-IT" smtClean="0"/>
              <a:pPr/>
              <a:t>22/11/2019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0E9593C-9B0B-492B-AAF6-19199BDDDC52}"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2744F7C5-21E4-46C1-9015-5AEFDE98C97D}" type="datetimeFigureOut">
              <a:rPr lang="it-IT" smtClean="0"/>
              <a:pPr/>
              <a:t>22/11/2019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0E9593C-9B0B-492B-AAF6-19199BDDDC52}"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2744F7C5-21E4-46C1-9015-5AEFDE98C97D}" type="datetimeFigureOut">
              <a:rPr lang="it-IT" smtClean="0"/>
              <a:pPr/>
              <a:t>22/11/2019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0E9593C-9B0B-492B-AAF6-19199BDDDC52}"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744F7C5-21E4-46C1-9015-5AEFDE98C97D}" type="datetimeFigureOut">
              <a:rPr lang="it-IT" smtClean="0"/>
              <a:pPr/>
              <a:t>22/11/2019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0E9593C-9B0B-492B-AAF6-19199BDDDC52}"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3008313" cy="1162050"/>
          </a:xfrm>
        </p:spPr>
        <p:txBody>
          <a:bodyPr anchor="b"/>
          <a:lstStyle>
            <a:lvl1pPr algn="l">
              <a:defRPr sz="1500" b="1"/>
            </a:lvl1pPr>
          </a:lstStyle>
          <a:p>
            <a:r>
              <a:rPr lang="it-IT"/>
              <a:t>Fare clic per modificare lo stile del titolo</a:t>
            </a:r>
          </a:p>
        </p:txBody>
      </p:sp>
      <p:sp>
        <p:nvSpPr>
          <p:cNvPr id="3" name="Segnaposto contenuto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2744F7C5-21E4-46C1-9015-5AEFDE98C97D}" type="datetimeFigureOut">
              <a:rPr lang="it-IT" smtClean="0"/>
              <a:pPr/>
              <a:t>22/11/2019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0E9593C-9B0B-492B-AAF6-19199BDDDC52}"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15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2744F7C5-21E4-46C1-9015-5AEFDE98C97D}" type="datetimeFigureOut">
              <a:rPr lang="it-IT" smtClean="0"/>
              <a:pPr/>
              <a:t>22/11/2019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0E9593C-9B0B-492B-AAF6-19199BDDDC52}"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744F7C5-21E4-46C1-9015-5AEFDE98C97D}" type="datetimeFigureOut">
              <a:rPr lang="it-IT" smtClean="0"/>
              <a:pPr/>
              <a:t>22/11/2019</a:t>
            </a:fld>
            <a:endParaRPr lang="it-IT"/>
          </a:p>
        </p:txBody>
      </p:sp>
      <p:sp>
        <p:nvSpPr>
          <p:cNvPr id="5" name="Segnaposto piè di pagina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0E9593C-9B0B-492B-AAF6-19199BDDDC52}"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gif"/><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9.png"/><Relationship Id="rId1" Type="http://schemas.openxmlformats.org/officeDocument/2006/relationships/slideLayout" Target="../slideLayouts/slideLayout6.xml"/><Relationship Id="rId5" Type="http://schemas.openxmlformats.org/officeDocument/2006/relationships/image" Target="../media/image6.gif"/><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6.gi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47.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1.pn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3.pn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66.png"/></Relationships>
</file>

<file path=ppt/slides/_rels/slide3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gif"/><Relationship Id="rId4" Type="http://schemas.openxmlformats.org/officeDocument/2006/relationships/image" Target="../media/image7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3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4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2.png"/><Relationship Id="rId1" Type="http://schemas.openxmlformats.org/officeDocument/2006/relationships/slideLayout" Target="../slideLayouts/slideLayout7.xml"/><Relationship Id="rId4" Type="http://schemas.openxmlformats.org/officeDocument/2006/relationships/image" Target="../media/image8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i="1" dirty="0">
                <a:solidFill>
                  <a:schemeClr val="bg1"/>
                </a:solidFill>
              </a:rPr>
              <a:t>La  gestione ottimale del paziente ambulatoriale con scompenso cardiaco</a:t>
            </a:r>
          </a:p>
        </p:txBody>
      </p:sp>
      <p:sp>
        <p:nvSpPr>
          <p:cNvPr id="3" name="Sottotitolo 2"/>
          <p:cNvSpPr>
            <a:spLocks noGrp="1"/>
          </p:cNvSpPr>
          <p:nvPr>
            <p:ph type="subTitle" idx="1"/>
          </p:nvPr>
        </p:nvSpPr>
        <p:spPr>
          <a:xfrm>
            <a:off x="4842030" y="5049180"/>
            <a:ext cx="3158970" cy="951570"/>
          </a:xfrm>
        </p:spPr>
        <p:txBody>
          <a:bodyPr/>
          <a:lstStyle/>
          <a:p>
            <a:r>
              <a:rPr lang="it-IT" i="1" dirty="0">
                <a:solidFill>
                  <a:schemeClr val="bg1"/>
                </a:solidFill>
              </a:rPr>
              <a:t>Massimo Romano</a:t>
            </a:r>
          </a:p>
        </p:txBody>
      </p:sp>
      <p:pic>
        <p:nvPicPr>
          <p:cNvPr id="4" name="Picture 4" descr="LOGO ANCE per diapo"/>
          <p:cNvPicPr>
            <a:picLocks noChangeAspect="1" noChangeArrowheads="1"/>
          </p:cNvPicPr>
          <p:nvPr/>
        </p:nvPicPr>
        <p:blipFill>
          <a:blip r:embed="rId3" cstate="print">
            <a:clrChange>
              <a:clrFrom>
                <a:srgbClr val="0C2C83"/>
              </a:clrFrom>
              <a:clrTo>
                <a:srgbClr val="0C2C83">
                  <a:alpha val="0"/>
                </a:srgbClr>
              </a:clrTo>
            </a:clrChange>
          </a:blip>
          <a:srcRect l="1472" t="1442" r="1472" b="1442"/>
          <a:stretch>
            <a:fillRect/>
          </a:stretch>
        </p:blipFill>
        <p:spPr bwMode="auto">
          <a:xfrm>
            <a:off x="1277634" y="999461"/>
            <a:ext cx="747425" cy="76407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845586" y="1322766"/>
            <a:ext cx="7322844" cy="3696677"/>
          </a:xfrm>
          <a:prstGeom prst="rect">
            <a:avLst/>
          </a:prstGeom>
          <a:noFill/>
          <a:ln w="9525">
            <a:noFill/>
            <a:miter lim="800000"/>
            <a:headEnd/>
            <a:tailEnd/>
          </a:ln>
        </p:spPr>
      </p:pic>
    </p:spTree>
    <p:extLst>
      <p:ext uri="{BB962C8B-B14F-4D97-AF65-F5344CB8AC3E}">
        <p14:creationId xmlns:p14="http://schemas.microsoft.com/office/powerpoint/2010/main" val="3304462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rrowheads="1"/>
          </p:cNvPicPr>
          <p:nvPr/>
        </p:nvPicPr>
        <p:blipFill>
          <a:blip r:embed="rId2" cstate="print"/>
          <a:srcRect/>
          <a:stretch>
            <a:fillRect/>
          </a:stretch>
        </p:blipFill>
        <p:spPr bwMode="auto">
          <a:xfrm>
            <a:off x="1143000" y="857252"/>
            <a:ext cx="6909435" cy="5189506"/>
          </a:xfrm>
          <a:prstGeom prst="rect">
            <a:avLst/>
          </a:prstGeom>
          <a:noFill/>
          <a:ln w="9525">
            <a:noFill/>
            <a:miter lim="800000"/>
            <a:headEnd/>
            <a:tailEnd/>
          </a:ln>
        </p:spPr>
      </p:pic>
    </p:spTree>
    <p:extLst>
      <p:ext uri="{BB962C8B-B14F-4D97-AF65-F5344CB8AC3E}">
        <p14:creationId xmlns:p14="http://schemas.microsoft.com/office/powerpoint/2010/main" val="1165975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43001" y="857252"/>
            <a:ext cx="4699874" cy="803672"/>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1560195" y="1630205"/>
            <a:ext cx="6440805" cy="4370546"/>
          </a:xfrm>
          <a:prstGeom prst="rect">
            <a:avLst/>
          </a:prstGeom>
          <a:noFill/>
          <a:ln w="9525">
            <a:noFill/>
            <a:miter lim="800000"/>
            <a:headEnd/>
            <a:tailEnd/>
          </a:ln>
        </p:spPr>
      </p:pic>
    </p:spTree>
    <p:extLst>
      <p:ext uri="{BB962C8B-B14F-4D97-AF65-F5344CB8AC3E}">
        <p14:creationId xmlns:p14="http://schemas.microsoft.com/office/powerpoint/2010/main" val="1494063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43000" y="857250"/>
            <a:ext cx="4114800" cy="9144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652103" y="1484766"/>
            <a:ext cx="2374082" cy="298252"/>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1143000" y="1754814"/>
            <a:ext cx="5400675" cy="2428875"/>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1817695" y="2618911"/>
            <a:ext cx="5422106" cy="2364581"/>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a:stretch>
            <a:fillRect/>
          </a:stretch>
        </p:blipFill>
        <p:spPr bwMode="auto">
          <a:xfrm>
            <a:off x="2249742" y="3320988"/>
            <a:ext cx="5443538" cy="2371725"/>
          </a:xfrm>
          <a:prstGeom prst="rect">
            <a:avLst/>
          </a:prstGeom>
          <a:noFill/>
          <a:ln w="9525">
            <a:noFill/>
            <a:miter lim="800000"/>
            <a:headEnd/>
            <a:tailEnd/>
          </a:ln>
        </p:spPr>
      </p:pic>
    </p:spTree>
    <p:extLst>
      <p:ext uri="{BB962C8B-B14F-4D97-AF65-F5344CB8AC3E}">
        <p14:creationId xmlns:p14="http://schemas.microsoft.com/office/powerpoint/2010/main" val="56441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051"/>
                                        </p:tgtEl>
                                      </p:cBhvr>
                                    </p:animEffect>
                                    <p:set>
                                      <p:cBhvr>
                                        <p:cTn id="17" dur="1" fill="hold">
                                          <p:stCondLst>
                                            <p:cond delay="499"/>
                                          </p:stCondLst>
                                        </p:cTn>
                                        <p:tgtEl>
                                          <p:spTgt spid="205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fade">
                                      <p:cBhvr>
                                        <p:cTn id="22" dur="500"/>
                                        <p:tgtEl>
                                          <p:spTgt spid="20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052"/>
                                        </p:tgtEl>
                                      </p:cBhvr>
                                    </p:animEffect>
                                    <p:set>
                                      <p:cBhvr>
                                        <p:cTn id="27" dur="1" fill="hold">
                                          <p:stCondLst>
                                            <p:cond delay="499"/>
                                          </p:stCondLst>
                                        </p:cTn>
                                        <p:tgtEl>
                                          <p:spTgt spid="20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1754814"/>
            <a:ext cx="5143072" cy="3887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8045" y="877612"/>
            <a:ext cx="3886200" cy="721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69990" y="1532238"/>
            <a:ext cx="2235994" cy="157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asellaDiTesto 5"/>
          <p:cNvSpPr txBox="1"/>
          <p:nvPr/>
        </p:nvSpPr>
        <p:spPr>
          <a:xfrm>
            <a:off x="5166066" y="5643247"/>
            <a:ext cx="2834934" cy="369332"/>
          </a:xfrm>
          <a:prstGeom prst="rect">
            <a:avLst/>
          </a:prstGeom>
          <a:noFill/>
        </p:spPr>
        <p:txBody>
          <a:bodyPr wrap="square" rtlCol="0">
            <a:spAutoFit/>
          </a:bodyPr>
          <a:lstStyle/>
          <a:p>
            <a:r>
              <a:rPr lang="it-IT" b="1" dirty="0" err="1">
                <a:solidFill>
                  <a:schemeClr val="bg1"/>
                </a:solidFill>
              </a:rPr>
              <a:t>Cardiovascular</a:t>
            </a:r>
            <a:r>
              <a:rPr lang="it-IT" b="1" dirty="0">
                <a:solidFill>
                  <a:schemeClr val="bg1"/>
                </a:solidFill>
              </a:rPr>
              <a:t> </a:t>
            </a:r>
            <a:r>
              <a:rPr lang="it-IT" b="1" dirty="0" err="1">
                <a:solidFill>
                  <a:schemeClr val="bg1"/>
                </a:solidFill>
              </a:rPr>
              <a:t>mortality</a:t>
            </a:r>
            <a:endParaRPr lang="it-IT" b="1" dirty="0">
              <a:solidFill>
                <a:schemeClr val="bg1"/>
              </a:solidFill>
            </a:endParaRPr>
          </a:p>
        </p:txBody>
      </p:sp>
    </p:spTree>
    <p:extLst>
      <p:ext uri="{BB962C8B-B14F-4D97-AF65-F5344CB8AC3E}">
        <p14:creationId xmlns:p14="http://schemas.microsoft.com/office/powerpoint/2010/main" val="884369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1" y="857250"/>
            <a:ext cx="4510207" cy="1059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1077" y="1459502"/>
            <a:ext cx="1564481" cy="11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egnaposto contenuto 2"/>
          <p:cNvSpPr>
            <a:spLocks noGrp="1"/>
          </p:cNvSpPr>
          <p:nvPr>
            <p:ph idx="4294967295"/>
          </p:nvPr>
        </p:nvSpPr>
        <p:spPr>
          <a:xfrm>
            <a:off x="1143000" y="2349105"/>
            <a:ext cx="6163866" cy="3102769"/>
          </a:xfrm>
        </p:spPr>
        <p:txBody>
          <a:bodyPr>
            <a:normAutofit/>
          </a:bodyPr>
          <a:lstStyle/>
          <a:p>
            <a:r>
              <a:rPr lang="en-US" i="1" dirty="0">
                <a:solidFill>
                  <a:schemeClr val="bg1"/>
                </a:solidFill>
              </a:rPr>
              <a:t>In the whole study population, high-dose </a:t>
            </a:r>
            <a:r>
              <a:rPr lang="en-US" i="1" dirty="0" err="1">
                <a:solidFill>
                  <a:schemeClr val="bg1"/>
                </a:solidFill>
              </a:rPr>
              <a:t>lisinopril</a:t>
            </a:r>
            <a:r>
              <a:rPr lang="en-US" i="1" dirty="0">
                <a:solidFill>
                  <a:schemeClr val="bg1"/>
                </a:solidFill>
              </a:rPr>
              <a:t> led to a trend in risk reduction of all-cause mortality (primary end-point P=0·128) and a</a:t>
            </a:r>
          </a:p>
          <a:p>
            <a:r>
              <a:rPr lang="en-US" b="1" dirty="0">
                <a:solidFill>
                  <a:schemeClr val="bg1"/>
                </a:solidFill>
              </a:rPr>
              <a:t>significant risk reduction in all-cause mortality plus hospitalization (principal secondary end-point </a:t>
            </a:r>
            <a:r>
              <a:rPr lang="en-US" b="1" i="1" dirty="0">
                <a:solidFill>
                  <a:schemeClr val="bg1"/>
                </a:solidFill>
              </a:rPr>
              <a:t>P</a:t>
            </a:r>
            <a:r>
              <a:rPr lang="en-US" b="1" dirty="0">
                <a:solidFill>
                  <a:schemeClr val="bg1"/>
                </a:solidFill>
              </a:rPr>
              <a:t>=0·002).</a:t>
            </a:r>
            <a:endParaRPr lang="it-IT" b="1" dirty="0">
              <a:solidFill>
                <a:schemeClr val="bg1"/>
              </a:solidFill>
            </a:endParaRPr>
          </a:p>
        </p:txBody>
      </p:sp>
      <p:sp>
        <p:nvSpPr>
          <p:cNvPr id="4" name="CasellaDiTesto 3"/>
          <p:cNvSpPr txBox="1"/>
          <p:nvPr/>
        </p:nvSpPr>
        <p:spPr>
          <a:xfrm>
            <a:off x="2411760" y="5265204"/>
            <a:ext cx="5589240" cy="415498"/>
          </a:xfrm>
          <a:prstGeom prst="rect">
            <a:avLst/>
          </a:prstGeom>
          <a:noFill/>
        </p:spPr>
        <p:txBody>
          <a:bodyPr wrap="square" rtlCol="0">
            <a:spAutoFit/>
          </a:bodyPr>
          <a:lstStyle/>
          <a:p>
            <a:r>
              <a:rPr lang="en-US" sz="1350" dirty="0"/>
              <a:t>(</a:t>
            </a:r>
            <a:r>
              <a:rPr lang="en-US" sz="2100" b="1" dirty="0">
                <a:solidFill>
                  <a:srgbClr val="FFFF00"/>
                </a:solidFill>
              </a:rPr>
              <a:t>32·5–35 mg . Day1  vs low-dose 2·5–5 mg . day</a:t>
            </a:r>
            <a:endParaRPr lang="it-IT" sz="2100" b="1" dirty="0">
              <a:solidFill>
                <a:srgbClr val="FFFF00"/>
              </a:solidFill>
            </a:endParaRPr>
          </a:p>
        </p:txBody>
      </p:sp>
    </p:spTree>
    <p:extLst>
      <p:ext uri="{BB962C8B-B14F-4D97-AF65-F5344CB8AC3E}">
        <p14:creationId xmlns:p14="http://schemas.microsoft.com/office/powerpoint/2010/main" val="1662379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8" name="Picture 11" descr="heart1"/>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0315" y="1733305"/>
            <a:ext cx="383381" cy="32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4263" y="882934"/>
            <a:ext cx="4281250" cy="1504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0796" y="1101859"/>
            <a:ext cx="1411463" cy="216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2259" y="1056724"/>
            <a:ext cx="943332" cy="307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asellaDiTesto 5"/>
          <p:cNvSpPr txBox="1"/>
          <p:nvPr/>
        </p:nvSpPr>
        <p:spPr>
          <a:xfrm>
            <a:off x="5328084" y="1700808"/>
            <a:ext cx="2334101" cy="415498"/>
          </a:xfrm>
          <a:prstGeom prst="rect">
            <a:avLst/>
          </a:prstGeom>
          <a:noFill/>
        </p:spPr>
        <p:txBody>
          <a:bodyPr wrap="none" rtlCol="0">
            <a:spAutoFit/>
          </a:bodyPr>
          <a:lstStyle/>
          <a:p>
            <a:r>
              <a:rPr lang="it-IT" sz="2100" b="1" dirty="0">
                <a:solidFill>
                  <a:schemeClr val="bg1"/>
                </a:solidFill>
              </a:rPr>
              <a:t>n. 2331 HF </a:t>
            </a:r>
            <a:r>
              <a:rPr lang="it-IT" sz="2100" b="1" dirty="0" err="1">
                <a:solidFill>
                  <a:schemeClr val="bg1"/>
                </a:solidFill>
              </a:rPr>
              <a:t>patients</a:t>
            </a:r>
            <a:endParaRPr lang="it-IT" sz="2100" b="1" dirty="0">
              <a:solidFill>
                <a:schemeClr val="bg1"/>
              </a:solidFill>
            </a:endParaRPr>
          </a:p>
        </p:txBody>
      </p:sp>
      <p:sp>
        <p:nvSpPr>
          <p:cNvPr id="9" name="CasellaDiTesto 8"/>
          <p:cNvSpPr txBox="1"/>
          <p:nvPr/>
        </p:nvSpPr>
        <p:spPr>
          <a:xfrm>
            <a:off x="1925707" y="2726922"/>
            <a:ext cx="5548219" cy="2677656"/>
          </a:xfrm>
          <a:prstGeom prst="rect">
            <a:avLst/>
          </a:prstGeom>
          <a:noFill/>
        </p:spPr>
        <p:txBody>
          <a:bodyPr wrap="square" rtlCol="0">
            <a:spAutoFit/>
          </a:bodyPr>
          <a:lstStyle/>
          <a:p>
            <a:r>
              <a:rPr lang="en-US" sz="2400" b="1" dirty="0">
                <a:solidFill>
                  <a:schemeClr val="bg1"/>
                </a:solidFill>
              </a:rPr>
              <a:t>This study aimed to compare whether reduced </a:t>
            </a:r>
            <a:r>
              <a:rPr lang="en-US" sz="2400" b="1" dirty="0">
                <a:solidFill>
                  <a:srgbClr val="FF0000"/>
                </a:solidFill>
              </a:rPr>
              <a:t>heart rate </a:t>
            </a:r>
            <a:r>
              <a:rPr lang="en-US" sz="2400" b="1" dirty="0">
                <a:solidFill>
                  <a:schemeClr val="bg1"/>
                </a:solidFill>
              </a:rPr>
              <a:t>(HR) or higher </a:t>
            </a:r>
            <a:r>
              <a:rPr lang="en-US" sz="2400" b="1" dirty="0">
                <a:solidFill>
                  <a:srgbClr val="FF0000"/>
                </a:solidFill>
              </a:rPr>
              <a:t>beta blocker </a:t>
            </a:r>
            <a:r>
              <a:rPr lang="en-US" sz="2400" b="1" dirty="0">
                <a:solidFill>
                  <a:schemeClr val="bg1"/>
                </a:solidFill>
              </a:rPr>
              <a:t>(BB) dose affected outcomes to a greater extent in the HF-ACTION (Heart Failure: A Controlled Trial Investigating Outcomes of Exercise Training) trial population.</a:t>
            </a:r>
            <a:endParaRPr lang="it-IT" sz="2400" b="1" dirty="0">
              <a:solidFill>
                <a:schemeClr val="bg1"/>
              </a:solidFill>
            </a:endParaRPr>
          </a:p>
        </p:txBody>
      </p:sp>
    </p:spTree>
    <p:extLst>
      <p:ext uri="{BB962C8B-B14F-4D97-AF65-F5344CB8AC3E}">
        <p14:creationId xmlns:p14="http://schemas.microsoft.com/office/powerpoint/2010/main" val="3846790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857251"/>
            <a:ext cx="4460558" cy="910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1017271"/>
            <a:ext cx="1743075" cy="750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7695" y="1791225"/>
            <a:ext cx="5667494" cy="4244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reccia a destra 6"/>
          <p:cNvSpPr/>
          <p:nvPr/>
        </p:nvSpPr>
        <p:spPr>
          <a:xfrm>
            <a:off x="1143926" y="3895335"/>
            <a:ext cx="733806" cy="36347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2" name="Freccia a destra 11"/>
          <p:cNvSpPr/>
          <p:nvPr/>
        </p:nvSpPr>
        <p:spPr>
          <a:xfrm>
            <a:off x="1143000" y="4725144"/>
            <a:ext cx="733806" cy="36347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8" name="Rettangolo arrotondato 7"/>
          <p:cNvSpPr/>
          <p:nvPr/>
        </p:nvSpPr>
        <p:spPr>
          <a:xfrm>
            <a:off x="3373279" y="2024844"/>
            <a:ext cx="3953027" cy="756084"/>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Tree>
    <p:extLst>
      <p:ext uri="{BB962C8B-B14F-4D97-AF65-F5344CB8AC3E}">
        <p14:creationId xmlns:p14="http://schemas.microsoft.com/office/powerpoint/2010/main" val="448128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1753" y="1792795"/>
            <a:ext cx="5836158" cy="4207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857251"/>
            <a:ext cx="4460558" cy="910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1017271"/>
            <a:ext cx="1743075" cy="750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1" descr="heart1"/>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5955" y="2672953"/>
            <a:ext cx="383381" cy="32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2222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857251"/>
            <a:ext cx="4460558" cy="910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1017271"/>
            <a:ext cx="1743075" cy="750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1" descr="heart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5977" y="2893594"/>
            <a:ext cx="383381" cy="32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1731" y="1805016"/>
            <a:ext cx="5634704" cy="4194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1" descr="heart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7645" y="3374994"/>
            <a:ext cx="383381" cy="32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3789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5" y="2294875"/>
            <a:ext cx="6029039" cy="2150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2" y="883291"/>
            <a:ext cx="6885432" cy="822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023986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2588" y="1616777"/>
            <a:ext cx="2812209" cy="4310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1" y="866683"/>
            <a:ext cx="5779294" cy="750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2323" y="1616776"/>
            <a:ext cx="2093119" cy="185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asellaDiTesto 5"/>
          <p:cNvSpPr txBox="1"/>
          <p:nvPr/>
        </p:nvSpPr>
        <p:spPr>
          <a:xfrm>
            <a:off x="1143000" y="2186863"/>
            <a:ext cx="3699030" cy="3647152"/>
          </a:xfrm>
          <a:prstGeom prst="rect">
            <a:avLst/>
          </a:prstGeom>
          <a:noFill/>
        </p:spPr>
        <p:txBody>
          <a:bodyPr wrap="square" rtlCol="0">
            <a:spAutoFit/>
          </a:bodyPr>
          <a:lstStyle/>
          <a:p>
            <a:r>
              <a:rPr lang="en-US" sz="2100" b="1" dirty="0">
                <a:solidFill>
                  <a:schemeClr val="bg1"/>
                </a:solidFill>
              </a:rPr>
              <a:t>Conclusion The magnitude of the prognostic benefit conferred by BBs in the absence of ACE-I appears to be similar to those of ACE-Is in systolic CHF. These data therefore suggest that either ACE-Is or BBs could</a:t>
            </a:r>
          </a:p>
          <a:p>
            <a:r>
              <a:rPr lang="en-US" sz="2100" b="1" dirty="0">
                <a:solidFill>
                  <a:schemeClr val="bg1"/>
                </a:solidFill>
              </a:rPr>
              <a:t>be used as first-line </a:t>
            </a:r>
            <a:r>
              <a:rPr lang="en-US" sz="2100" b="1" dirty="0" err="1">
                <a:solidFill>
                  <a:schemeClr val="bg1"/>
                </a:solidFill>
              </a:rPr>
              <a:t>neurohormonal</a:t>
            </a:r>
            <a:r>
              <a:rPr lang="en-US" sz="2100" b="1" dirty="0">
                <a:solidFill>
                  <a:schemeClr val="bg1"/>
                </a:solidFill>
              </a:rPr>
              <a:t> therapy in patients with systolic CHF.</a:t>
            </a:r>
            <a:endParaRPr lang="it-IT" sz="2100" b="1" dirty="0">
              <a:solidFill>
                <a:schemeClr val="bg1"/>
              </a:solidFill>
            </a:endParaRPr>
          </a:p>
        </p:txBody>
      </p:sp>
    </p:spTree>
    <p:extLst>
      <p:ext uri="{BB962C8B-B14F-4D97-AF65-F5344CB8AC3E}">
        <p14:creationId xmlns:p14="http://schemas.microsoft.com/office/powerpoint/2010/main" val="424954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1" y="1900438"/>
            <a:ext cx="3663458" cy="3978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2252" y="857250"/>
            <a:ext cx="5457825" cy="900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0132" y="1824687"/>
            <a:ext cx="2121408" cy="173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6459" y="2640637"/>
            <a:ext cx="3405712" cy="2498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a:xfrm>
            <a:off x="1329352" y="4039630"/>
            <a:ext cx="3477107" cy="756083"/>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pic>
        <p:nvPicPr>
          <p:cNvPr id="8" name="Picture 11" descr="heart1"/>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46697" y="2831548"/>
            <a:ext cx="383381" cy="32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1298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1" y="857250"/>
            <a:ext cx="5619274" cy="583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310790" y="1322767"/>
            <a:ext cx="1690211" cy="170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4278" y="2277143"/>
            <a:ext cx="4636723" cy="3723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3001" y="1430778"/>
            <a:ext cx="5083064" cy="842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Connettore 1 3"/>
          <p:cNvCxnSpPr/>
          <p:nvPr/>
        </p:nvCxnSpPr>
        <p:spPr>
          <a:xfrm flipV="1">
            <a:off x="4734018" y="4077072"/>
            <a:ext cx="2538282" cy="597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Connettore 1 18"/>
          <p:cNvCxnSpPr/>
          <p:nvPr/>
        </p:nvCxnSpPr>
        <p:spPr>
          <a:xfrm flipV="1">
            <a:off x="4680012" y="3969061"/>
            <a:ext cx="2538282" cy="298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075" name="Picture 11" descr="heart1"/>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72301" y="3158970"/>
            <a:ext cx="383381" cy="32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331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605" y="875571"/>
            <a:ext cx="6791992" cy="705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344955" y="1580589"/>
            <a:ext cx="2656046" cy="267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6726" y="3861049"/>
            <a:ext cx="6204275" cy="1843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3000" y="2186863"/>
            <a:ext cx="6841998" cy="1439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ttangolo 6"/>
          <p:cNvSpPr/>
          <p:nvPr/>
        </p:nvSpPr>
        <p:spPr>
          <a:xfrm>
            <a:off x="1329352" y="2618911"/>
            <a:ext cx="6537014" cy="756083"/>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pic>
        <p:nvPicPr>
          <p:cNvPr id="8" name="Picture 11" descr="heart1"/>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26826" y="4780007"/>
            <a:ext cx="383381" cy="32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05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43001" y="857251"/>
            <a:ext cx="5007769" cy="992981"/>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tretch>
            <a:fillRect/>
          </a:stretch>
        </p:blipFill>
        <p:spPr bwMode="auto">
          <a:xfrm>
            <a:off x="6175057" y="1554223"/>
            <a:ext cx="1014413" cy="128588"/>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143000" y="1916832"/>
            <a:ext cx="6482954" cy="1991321"/>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3113839" y="4401109"/>
            <a:ext cx="4328255" cy="89504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rrowheads="1"/>
          </p:cNvPicPr>
          <p:nvPr/>
        </p:nvPicPr>
        <p:blipFill>
          <a:blip r:embed="rId2" cstate="print"/>
          <a:srcRect/>
          <a:stretch>
            <a:fillRect/>
          </a:stretch>
        </p:blipFill>
        <p:spPr bwMode="auto">
          <a:xfrm>
            <a:off x="1601671" y="857251"/>
            <a:ext cx="5857375" cy="5182076"/>
          </a:xfrm>
          <a:prstGeom prst="rect">
            <a:avLst/>
          </a:prstGeom>
          <a:noFill/>
          <a:ln w="9525">
            <a:noFill/>
            <a:miter lim="800000"/>
            <a:headEnd/>
            <a:tailEnd/>
          </a:ln>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700" dirty="0">
                <a:solidFill>
                  <a:srgbClr val="FFFF00"/>
                </a:solidFill>
              </a:rPr>
              <a:t>Fattori negativi nell’evoluzione dell’Insufficienza Cardiaca Cronica</a:t>
            </a:r>
          </a:p>
        </p:txBody>
      </p:sp>
      <p:sp>
        <p:nvSpPr>
          <p:cNvPr id="3" name="Segnaposto contenuto 2"/>
          <p:cNvSpPr>
            <a:spLocks noGrp="1"/>
          </p:cNvSpPr>
          <p:nvPr>
            <p:ph idx="1"/>
          </p:nvPr>
        </p:nvSpPr>
        <p:spPr/>
        <p:txBody>
          <a:bodyPr>
            <a:normAutofit/>
          </a:bodyPr>
          <a:lstStyle/>
          <a:p>
            <a:r>
              <a:rPr lang="it-IT" dirty="0">
                <a:solidFill>
                  <a:schemeClr val="bg1"/>
                </a:solidFill>
              </a:rPr>
              <a:t>Inadeguata «</a:t>
            </a:r>
            <a:r>
              <a:rPr lang="it-IT" dirty="0" err="1">
                <a:solidFill>
                  <a:schemeClr val="bg1"/>
                </a:solidFill>
              </a:rPr>
              <a:t>compliance</a:t>
            </a:r>
            <a:r>
              <a:rPr lang="it-IT" dirty="0">
                <a:solidFill>
                  <a:schemeClr val="bg1"/>
                </a:solidFill>
              </a:rPr>
              <a:t>» alla terapia</a:t>
            </a:r>
          </a:p>
          <a:p>
            <a:r>
              <a:rPr lang="it-IT" dirty="0">
                <a:solidFill>
                  <a:schemeClr val="bg1"/>
                </a:solidFill>
              </a:rPr>
              <a:t>Dieta Incongrua</a:t>
            </a:r>
          </a:p>
          <a:p>
            <a:r>
              <a:rPr lang="it-IT" dirty="0">
                <a:solidFill>
                  <a:schemeClr val="bg1"/>
                </a:solidFill>
              </a:rPr>
              <a:t>Terapia «fai da te»</a:t>
            </a:r>
          </a:p>
          <a:p>
            <a:r>
              <a:rPr lang="it-IT" dirty="0" err="1">
                <a:solidFill>
                  <a:schemeClr val="bg1"/>
                </a:solidFill>
              </a:rPr>
              <a:t>Comorbilità</a:t>
            </a:r>
            <a:endParaRPr lang="it-IT" dirty="0">
              <a:solidFill>
                <a:schemeClr val="bg1"/>
              </a:solidFill>
            </a:endParaRPr>
          </a:p>
          <a:p>
            <a:r>
              <a:rPr lang="it-IT" dirty="0">
                <a:solidFill>
                  <a:schemeClr val="bg1"/>
                </a:solidFill>
              </a:rPr>
              <a:t>Necessità di Elevate dosi di diuretici</a:t>
            </a:r>
          </a:p>
          <a:p>
            <a:r>
              <a:rPr lang="it-IT" dirty="0">
                <a:solidFill>
                  <a:schemeClr val="bg1"/>
                </a:solidFill>
              </a:rPr>
              <a:t>Assenza di miglioramento clinico</a:t>
            </a:r>
          </a:p>
          <a:p>
            <a:r>
              <a:rPr lang="it-IT" b="1" dirty="0">
                <a:solidFill>
                  <a:srgbClr val="FF0000"/>
                </a:solidFill>
              </a:rPr>
              <a:t>Impossibilità a tollerare la terapia</a:t>
            </a:r>
          </a:p>
        </p:txBody>
      </p:sp>
      <p:pic>
        <p:nvPicPr>
          <p:cNvPr id="4" name="Picture 3" descr="600px-Italian_traffic_signs_-_old_-_pericolo_generic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787" y="4185057"/>
            <a:ext cx="901304" cy="90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742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par>
                          <p:cTn id="38" fill="hold">
                            <p:stCondLst>
                              <p:cond delay="500"/>
                            </p:stCondLst>
                            <p:childTnLst>
                              <p:par>
                                <p:cTn id="39" presetID="53" presetClass="entr" presetSubtype="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Effect transition="in" filter="fad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39652" y="1646803"/>
            <a:ext cx="6318702" cy="1938992"/>
          </a:xfrm>
          <a:prstGeom prst="rect">
            <a:avLst/>
          </a:prstGeom>
        </p:spPr>
        <p:txBody>
          <a:bodyPr wrap="square">
            <a:spAutoFit/>
          </a:bodyPr>
          <a:lstStyle/>
          <a:p>
            <a:r>
              <a:rPr lang="en-US" sz="2400" dirty="0">
                <a:solidFill>
                  <a:schemeClr val="bg1"/>
                </a:solidFill>
              </a:rPr>
              <a:t>Patients with HF due to LV systolic dysfunction, in New York Heart Association (NYHA) functional class III or IV, when adequately medicated, usually have systolic blood pressure (BP) levels as low as 90 mmHg, with no symptoms</a:t>
            </a:r>
            <a:r>
              <a:rPr lang="en-US" sz="1350" dirty="0"/>
              <a:t>. </a:t>
            </a:r>
            <a:endParaRPr lang="it-IT" sz="1350"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4059693"/>
            <a:ext cx="2786063" cy="635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5344" y="4695486"/>
            <a:ext cx="1378744" cy="157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7812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43000" y="1106742"/>
            <a:ext cx="6858000" cy="3277820"/>
          </a:xfrm>
          <a:prstGeom prst="rect">
            <a:avLst/>
          </a:prstGeom>
          <a:noFill/>
        </p:spPr>
        <p:txBody>
          <a:bodyPr wrap="square" rtlCol="0">
            <a:spAutoFit/>
          </a:bodyPr>
          <a:lstStyle/>
          <a:p>
            <a:pPr marL="342900" indent="-342900">
              <a:buFont typeface="Arial" panose="020B0604020202020204" pitchFamily="34" charset="0"/>
              <a:buChar char="•"/>
            </a:pPr>
            <a:r>
              <a:rPr lang="en-US" sz="2400" i="1" dirty="0">
                <a:solidFill>
                  <a:schemeClr val="bg1"/>
                </a:solidFill>
              </a:rPr>
              <a:t>In the Organized Program to Initiate Lifesaving</a:t>
            </a:r>
          </a:p>
          <a:p>
            <a:r>
              <a:rPr lang="en-US" sz="2400" i="1" dirty="0">
                <a:solidFill>
                  <a:schemeClr val="bg1"/>
                </a:solidFill>
              </a:rPr>
              <a:t> Treatment in Hospitalized Patients with Heart </a:t>
            </a:r>
          </a:p>
          <a:p>
            <a:r>
              <a:rPr lang="en-US" sz="2400" i="1" dirty="0">
                <a:solidFill>
                  <a:schemeClr val="bg1"/>
                </a:solidFill>
              </a:rPr>
              <a:t>Failure (</a:t>
            </a:r>
            <a:r>
              <a:rPr lang="en-US" sz="2400" b="1" i="1" dirty="0">
                <a:solidFill>
                  <a:srgbClr val="FF0000"/>
                </a:solidFill>
              </a:rPr>
              <a:t>OPTIMIZE-HF</a:t>
            </a:r>
            <a:r>
              <a:rPr lang="en-US" sz="2400" b="1" i="1" dirty="0">
                <a:solidFill>
                  <a:schemeClr val="bg1"/>
                </a:solidFill>
              </a:rPr>
              <a:t>) </a:t>
            </a:r>
            <a:r>
              <a:rPr lang="en-US" sz="2400" i="1" dirty="0">
                <a:solidFill>
                  <a:schemeClr val="bg1"/>
                </a:solidFill>
              </a:rPr>
              <a:t>registry</a:t>
            </a:r>
            <a:r>
              <a:rPr lang="en-US" sz="2400" b="1" dirty="0">
                <a:solidFill>
                  <a:schemeClr val="bg1"/>
                </a:solidFill>
              </a:rPr>
              <a:t>, </a:t>
            </a:r>
          </a:p>
          <a:p>
            <a:pPr marL="342900" indent="-342900">
              <a:buFont typeface="Arial" panose="020B0604020202020204" pitchFamily="34" charset="0"/>
              <a:buChar char="•"/>
            </a:pPr>
            <a:r>
              <a:rPr lang="en-US" sz="2700" b="1" dirty="0">
                <a:solidFill>
                  <a:schemeClr val="bg1"/>
                </a:solidFill>
              </a:rPr>
              <a:t>patients with </a:t>
            </a:r>
            <a:r>
              <a:rPr lang="en-US" sz="2700" b="1" dirty="0">
                <a:solidFill>
                  <a:srgbClr val="FF0000"/>
                </a:solidFill>
              </a:rPr>
              <a:t>SBP &lt;120 </a:t>
            </a:r>
            <a:r>
              <a:rPr lang="en-US" sz="2700" b="1" dirty="0">
                <a:solidFill>
                  <a:schemeClr val="bg1"/>
                </a:solidFill>
              </a:rPr>
              <a:t>mmHg at the time of </a:t>
            </a:r>
          </a:p>
          <a:p>
            <a:r>
              <a:rPr lang="en-US" sz="2700" b="1" dirty="0">
                <a:solidFill>
                  <a:schemeClr val="bg1"/>
                </a:solidFill>
              </a:rPr>
              <a:t>hospital presentation experienced in-hospital and </a:t>
            </a:r>
            <a:r>
              <a:rPr lang="en-US" sz="2700" b="1" dirty="0" err="1">
                <a:solidFill>
                  <a:schemeClr val="bg1"/>
                </a:solidFill>
              </a:rPr>
              <a:t>postdischarge</a:t>
            </a:r>
            <a:r>
              <a:rPr lang="en-US" sz="2700" b="1" dirty="0">
                <a:solidFill>
                  <a:schemeClr val="bg1"/>
                </a:solidFill>
              </a:rPr>
              <a:t> mortality rates of 6.2% and 14.9%, respectively, compared with 1.4% and 4.7% in patients with </a:t>
            </a:r>
            <a:r>
              <a:rPr lang="en-US" sz="2700" b="1" dirty="0">
                <a:solidFill>
                  <a:srgbClr val="FF0000"/>
                </a:solidFill>
              </a:rPr>
              <a:t>SBP &gt;160 mmHg</a:t>
            </a:r>
            <a:r>
              <a:rPr lang="en-US" sz="2700" b="1" dirty="0">
                <a:solidFill>
                  <a:schemeClr val="bg1"/>
                </a:solidFill>
              </a:rPr>
              <a:t>.</a:t>
            </a:r>
            <a:endParaRPr lang="it-IT" sz="2700" b="1" dirty="0">
              <a:solidFill>
                <a:schemeClr val="bg1"/>
              </a:solidFill>
            </a:endParaRP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6029" y="5854304"/>
            <a:ext cx="3584972" cy="146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6398" y="5205414"/>
            <a:ext cx="4444603" cy="648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4800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43001" y="998730"/>
            <a:ext cx="6858001" cy="3508653"/>
          </a:xfrm>
          <a:prstGeom prst="rect">
            <a:avLst/>
          </a:prstGeom>
          <a:noFill/>
        </p:spPr>
        <p:txBody>
          <a:bodyPr wrap="square" rtlCol="0">
            <a:spAutoFit/>
          </a:bodyPr>
          <a:lstStyle/>
          <a:p>
            <a:pPr marL="342900" indent="-342900">
              <a:buFont typeface="Arial" panose="020B0604020202020204" pitchFamily="34" charset="0"/>
              <a:buChar char="•"/>
            </a:pPr>
            <a:r>
              <a:rPr lang="en-US" sz="2700" i="1" dirty="0">
                <a:solidFill>
                  <a:schemeClr val="bg1"/>
                </a:solidFill>
              </a:rPr>
              <a:t>In a recent analysis from the Systolic Heart Failure Treatment with the If Inhibitor </a:t>
            </a:r>
            <a:r>
              <a:rPr lang="en-US" sz="2700" i="1" dirty="0" err="1">
                <a:solidFill>
                  <a:schemeClr val="bg1"/>
                </a:solidFill>
              </a:rPr>
              <a:t>Ivabradine</a:t>
            </a:r>
            <a:r>
              <a:rPr lang="en-US" sz="2700" i="1" dirty="0">
                <a:solidFill>
                  <a:schemeClr val="bg1"/>
                </a:solidFill>
              </a:rPr>
              <a:t> </a:t>
            </a:r>
            <a:r>
              <a:rPr lang="en-US" sz="2700" b="1" dirty="0">
                <a:solidFill>
                  <a:schemeClr val="bg1"/>
                </a:solidFill>
              </a:rPr>
              <a:t>(</a:t>
            </a:r>
            <a:r>
              <a:rPr lang="en-US" sz="3300" b="1" dirty="0">
                <a:solidFill>
                  <a:srgbClr val="FF0000"/>
                </a:solidFill>
              </a:rPr>
              <a:t>SHIFT</a:t>
            </a:r>
            <a:r>
              <a:rPr lang="en-US" sz="2700" b="1" dirty="0">
                <a:solidFill>
                  <a:schemeClr val="bg1"/>
                </a:solidFill>
              </a:rPr>
              <a:t>) </a:t>
            </a:r>
            <a:r>
              <a:rPr lang="en-US" sz="2700" b="1" i="1" dirty="0">
                <a:solidFill>
                  <a:schemeClr val="bg1"/>
                </a:solidFill>
              </a:rPr>
              <a:t>trial</a:t>
            </a:r>
            <a:r>
              <a:rPr lang="en-US" sz="2700" b="1" dirty="0">
                <a:solidFill>
                  <a:schemeClr val="bg1"/>
                </a:solidFill>
              </a:rPr>
              <a:t>, </a:t>
            </a:r>
          </a:p>
          <a:p>
            <a:pPr marL="342900" indent="-342900">
              <a:buFont typeface="Arial" panose="020B0604020202020204" pitchFamily="34" charset="0"/>
              <a:buChar char="•"/>
            </a:pPr>
            <a:r>
              <a:rPr lang="en-US" sz="2700" b="1" dirty="0">
                <a:solidFill>
                  <a:schemeClr val="bg1"/>
                </a:solidFill>
              </a:rPr>
              <a:t>every </a:t>
            </a:r>
            <a:r>
              <a:rPr lang="en-US" sz="2700" b="1" dirty="0">
                <a:solidFill>
                  <a:srgbClr val="FF0000"/>
                </a:solidFill>
              </a:rPr>
              <a:t>10-mmHg</a:t>
            </a:r>
            <a:r>
              <a:rPr lang="en-US" sz="2700" b="1" dirty="0">
                <a:solidFill>
                  <a:schemeClr val="bg1"/>
                </a:solidFill>
              </a:rPr>
              <a:t> reduction in SBP was associated with an increased risk of all-cause mortality by </a:t>
            </a:r>
            <a:r>
              <a:rPr lang="en-US" sz="2700" b="1" dirty="0">
                <a:solidFill>
                  <a:srgbClr val="FF0000"/>
                </a:solidFill>
              </a:rPr>
              <a:t>12%</a:t>
            </a:r>
            <a:r>
              <a:rPr lang="en-US" sz="2700" b="1" dirty="0">
                <a:solidFill>
                  <a:schemeClr val="bg1"/>
                </a:solidFill>
              </a:rPr>
              <a:t> in patients with chronic </a:t>
            </a:r>
            <a:r>
              <a:rPr lang="en-US" sz="2700" b="1" dirty="0" err="1">
                <a:solidFill>
                  <a:schemeClr val="bg1"/>
                </a:solidFill>
              </a:rPr>
              <a:t>HFrEF</a:t>
            </a:r>
            <a:r>
              <a:rPr lang="en-US" sz="2700" b="1" dirty="0">
                <a:solidFill>
                  <a:schemeClr val="bg1"/>
                </a:solidFill>
              </a:rPr>
              <a:t> on background contemporary medical therapies.</a:t>
            </a:r>
            <a:endParaRPr lang="it-IT" sz="2700" b="1" dirty="0">
              <a:solidFill>
                <a:schemeClr val="bg1"/>
              </a:solidFill>
            </a:endParaRP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6398" y="5191630"/>
            <a:ext cx="4444603" cy="648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6029" y="5840520"/>
            <a:ext cx="3584972" cy="146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064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573778" y="857250"/>
            <a:ext cx="4211955" cy="5343525"/>
          </a:xfrm>
          <a:prstGeom prst="rect">
            <a:avLst/>
          </a:prstGeom>
          <a:noFill/>
          <a:ln w="9525">
            <a:noFill/>
            <a:miter lim="800000"/>
            <a:headEnd/>
            <a:tailEnd/>
          </a:ln>
        </p:spPr>
      </p:pic>
      <p:sp>
        <p:nvSpPr>
          <p:cNvPr id="2" name="Rettangolo 1"/>
          <p:cNvSpPr/>
          <p:nvPr/>
        </p:nvSpPr>
        <p:spPr>
          <a:xfrm>
            <a:off x="4035858" y="3969060"/>
            <a:ext cx="1292226" cy="594066"/>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4833157"/>
            <a:ext cx="1350150" cy="378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1" descr="heart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6127" y="1268760"/>
            <a:ext cx="383381" cy="32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3778" y="3915054"/>
            <a:ext cx="973043" cy="702078"/>
          </a:xfrm>
          <a:prstGeom prst="rect">
            <a:avLst/>
          </a:prstGeom>
          <a:noFill/>
          <a:ln>
            <a:solidFill>
              <a:srgbClr val="00206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6421" y="2132856"/>
            <a:ext cx="1943100" cy="2643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1820" y="2132856"/>
            <a:ext cx="5229225" cy="2643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5977" y="1052737"/>
            <a:ext cx="3350419" cy="435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0577" y="1488506"/>
            <a:ext cx="835819" cy="207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777919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439652" y="2024844"/>
            <a:ext cx="6264696" cy="3000821"/>
          </a:xfrm>
          <a:prstGeom prst="rect">
            <a:avLst/>
          </a:prstGeom>
          <a:noFill/>
        </p:spPr>
        <p:txBody>
          <a:bodyPr wrap="square" rtlCol="0">
            <a:spAutoFit/>
          </a:bodyPr>
          <a:lstStyle/>
          <a:p>
            <a:r>
              <a:rPr lang="en-US" sz="2100" dirty="0">
                <a:solidFill>
                  <a:schemeClr val="bg1"/>
                </a:solidFill>
              </a:rPr>
              <a:t>The diagnosis of </a:t>
            </a:r>
            <a:r>
              <a:rPr lang="en-US" sz="2100" dirty="0" err="1">
                <a:solidFill>
                  <a:schemeClr val="bg1"/>
                </a:solidFill>
              </a:rPr>
              <a:t>HFpEF</a:t>
            </a:r>
            <a:r>
              <a:rPr lang="en-US" sz="2100" dirty="0">
                <a:solidFill>
                  <a:schemeClr val="bg1"/>
                </a:solidFill>
              </a:rPr>
              <a:t> requires the following</a:t>
            </a:r>
          </a:p>
          <a:p>
            <a:r>
              <a:rPr lang="en-US" sz="2100" dirty="0">
                <a:solidFill>
                  <a:schemeClr val="bg1"/>
                </a:solidFill>
              </a:rPr>
              <a:t>conditions to be fulfilled:</a:t>
            </a:r>
          </a:p>
          <a:p>
            <a:pPr>
              <a:buFont typeface="Arial" pitchFamily="34" charset="0"/>
              <a:buChar char="•"/>
            </a:pPr>
            <a:r>
              <a:rPr lang="en-US" sz="2100" dirty="0">
                <a:solidFill>
                  <a:schemeClr val="bg1"/>
                </a:solidFill>
              </a:rPr>
              <a:t> The presence of symptoms and/or signs of HF </a:t>
            </a:r>
          </a:p>
          <a:p>
            <a:pPr>
              <a:buFont typeface="Arial" pitchFamily="34" charset="0"/>
              <a:buChar char="•"/>
            </a:pPr>
            <a:r>
              <a:rPr lang="en-US" sz="2100" dirty="0">
                <a:solidFill>
                  <a:schemeClr val="bg1"/>
                </a:solidFill>
              </a:rPr>
              <a:t> A ‘preserved’ EF (defined as LVEF ≥50% or 40–49% for</a:t>
            </a:r>
          </a:p>
          <a:p>
            <a:r>
              <a:rPr lang="it-IT" sz="2100" dirty="0" err="1">
                <a:solidFill>
                  <a:schemeClr val="bg1"/>
                </a:solidFill>
              </a:rPr>
              <a:t>HFmrEF</a:t>
            </a:r>
            <a:r>
              <a:rPr lang="it-IT" sz="2100" dirty="0">
                <a:solidFill>
                  <a:schemeClr val="bg1"/>
                </a:solidFill>
              </a:rPr>
              <a:t>)</a:t>
            </a:r>
          </a:p>
          <a:p>
            <a:pPr>
              <a:buFont typeface="Arial" pitchFamily="34" charset="0"/>
              <a:buChar char="•"/>
            </a:pPr>
            <a:r>
              <a:rPr lang="en-US" sz="2100" dirty="0">
                <a:solidFill>
                  <a:schemeClr val="bg1"/>
                </a:solidFill>
              </a:rPr>
              <a:t> Elevated levels of NPs (BNP .35 pg/</a:t>
            </a:r>
            <a:r>
              <a:rPr lang="en-US" sz="2100" dirty="0" err="1">
                <a:solidFill>
                  <a:schemeClr val="bg1"/>
                </a:solidFill>
              </a:rPr>
              <a:t>mL</a:t>
            </a:r>
            <a:r>
              <a:rPr lang="en-US" sz="2100" dirty="0">
                <a:solidFill>
                  <a:schemeClr val="bg1"/>
                </a:solidFill>
              </a:rPr>
              <a:t> and/or NT-</a:t>
            </a:r>
            <a:r>
              <a:rPr lang="en-US" sz="2100" dirty="0" err="1">
                <a:solidFill>
                  <a:schemeClr val="bg1"/>
                </a:solidFill>
              </a:rPr>
              <a:t>proBNP</a:t>
            </a:r>
            <a:r>
              <a:rPr lang="en-US" sz="2100" dirty="0">
                <a:solidFill>
                  <a:schemeClr val="bg1"/>
                </a:solidFill>
              </a:rPr>
              <a:t> </a:t>
            </a:r>
            <a:r>
              <a:rPr lang="it-IT" sz="2100" dirty="0">
                <a:solidFill>
                  <a:schemeClr val="bg1"/>
                </a:solidFill>
              </a:rPr>
              <a:t>.125 </a:t>
            </a:r>
            <a:r>
              <a:rPr lang="it-IT" sz="2100" dirty="0" err="1">
                <a:solidFill>
                  <a:schemeClr val="bg1"/>
                </a:solidFill>
              </a:rPr>
              <a:t>pg</a:t>
            </a:r>
            <a:r>
              <a:rPr lang="it-IT" sz="2100" dirty="0">
                <a:solidFill>
                  <a:schemeClr val="bg1"/>
                </a:solidFill>
              </a:rPr>
              <a:t>/</a:t>
            </a:r>
            <a:r>
              <a:rPr lang="it-IT" sz="2100" dirty="0" err="1">
                <a:solidFill>
                  <a:schemeClr val="bg1"/>
                </a:solidFill>
              </a:rPr>
              <a:t>mL</a:t>
            </a:r>
            <a:r>
              <a:rPr lang="it-IT" sz="2100" dirty="0">
                <a:solidFill>
                  <a:schemeClr val="bg1"/>
                </a:solidFill>
              </a:rPr>
              <a:t>)</a:t>
            </a:r>
          </a:p>
          <a:p>
            <a:pPr>
              <a:buFont typeface="Arial" pitchFamily="34" charset="0"/>
              <a:buChar char="•"/>
            </a:pPr>
            <a:r>
              <a:rPr lang="en-US" sz="2100" dirty="0">
                <a:solidFill>
                  <a:schemeClr val="bg1"/>
                </a:solidFill>
              </a:rPr>
              <a:t>Objective evidence of other cardiac functional and structural alterations underlying HF </a:t>
            </a:r>
            <a:endParaRPr lang="it-IT" sz="2100" dirty="0">
              <a:solidFill>
                <a:schemeClr val="bg1"/>
              </a:solidFill>
            </a:endParaRPr>
          </a:p>
        </p:txBody>
      </p:sp>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7" y="1052737"/>
            <a:ext cx="3350419" cy="435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0577" y="1488506"/>
            <a:ext cx="835819" cy="207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1143000" y="857251"/>
            <a:ext cx="5686425" cy="1007269"/>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6408197" y="1646794"/>
            <a:ext cx="1595200" cy="227886"/>
          </a:xfrm>
          <a:prstGeom prst="rect">
            <a:avLst/>
          </a:prstGeom>
          <a:noFill/>
          <a:ln w="9525">
            <a:noFill/>
            <a:miter lim="800000"/>
            <a:headEnd/>
            <a:tailEnd/>
          </a:ln>
        </p:spPr>
      </p:pic>
      <p:pic>
        <p:nvPicPr>
          <p:cNvPr id="9220" name="Picture 4"/>
          <p:cNvPicPr>
            <a:picLocks noChangeAspect="1" noChangeArrowheads="1"/>
          </p:cNvPicPr>
          <p:nvPr/>
        </p:nvPicPr>
        <p:blipFill>
          <a:blip r:embed="rId4" cstate="print"/>
          <a:srcRect/>
          <a:stretch>
            <a:fillRect/>
          </a:stretch>
        </p:blipFill>
        <p:spPr bwMode="auto">
          <a:xfrm>
            <a:off x="1601670" y="2016539"/>
            <a:ext cx="5298377" cy="3984212"/>
          </a:xfrm>
          <a:prstGeom prst="rect">
            <a:avLst/>
          </a:prstGeom>
          <a:noFill/>
          <a:ln w="9525">
            <a:noFill/>
            <a:miter lim="800000"/>
            <a:headEnd/>
            <a:tailEnd/>
          </a:ln>
        </p:spPr>
      </p:pic>
      <p:pic>
        <p:nvPicPr>
          <p:cNvPr id="6" name="Picture 11" descr="heart1"/>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26307" y="2510899"/>
            <a:ext cx="383381" cy="32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9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709683" y="1160749"/>
            <a:ext cx="5811512" cy="3401140"/>
          </a:xfrm>
          <a:prstGeom prst="rect">
            <a:avLst/>
          </a:prstGeom>
          <a:noFill/>
          <a:ln w="9525">
            <a:noFill/>
            <a:miter lim="800000"/>
            <a:headEnd/>
            <a:tailEnd/>
          </a:ln>
        </p:spPr>
      </p:pic>
      <p:sp>
        <p:nvSpPr>
          <p:cNvPr id="3" name="Rettangolo arrotondato 2"/>
          <p:cNvSpPr/>
          <p:nvPr/>
        </p:nvSpPr>
        <p:spPr>
          <a:xfrm>
            <a:off x="1763688" y="2240868"/>
            <a:ext cx="918102" cy="324036"/>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a:stretch>
            <a:fillRect/>
          </a:stretch>
        </p:blipFill>
        <p:spPr bwMode="auto">
          <a:xfrm>
            <a:off x="1493659" y="1592797"/>
            <a:ext cx="6120337" cy="2772061"/>
          </a:xfrm>
          <a:prstGeom prst="rect">
            <a:avLst/>
          </a:prstGeom>
          <a:noFill/>
          <a:ln w="9525">
            <a:noFill/>
            <a:miter lim="800000"/>
            <a:headEnd/>
            <a:tailEnd/>
          </a:ln>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763688" y="1052737"/>
            <a:ext cx="5614773" cy="4656154"/>
          </a:xfrm>
          <a:prstGeom prst="rect">
            <a:avLst/>
          </a:prstGeom>
          <a:noFill/>
          <a:ln w="9525">
            <a:noFill/>
            <a:miter lim="800000"/>
            <a:headEnd/>
            <a:tailEnd/>
          </a:ln>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627784" y="1342453"/>
            <a:ext cx="3989642" cy="4658297"/>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1143001" y="857250"/>
            <a:ext cx="5765006" cy="500063"/>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5978604" y="1160748"/>
            <a:ext cx="2022396" cy="285036"/>
          </a:xfrm>
          <a:prstGeom prst="rect">
            <a:avLst/>
          </a:prstGeom>
          <a:noFill/>
          <a:ln w="9525">
            <a:noFill/>
            <a:miter lim="800000"/>
            <a:headEnd/>
            <a:tailEnd/>
          </a:ln>
        </p:spPr>
      </p:pic>
      <p:pic>
        <p:nvPicPr>
          <p:cNvPr id="5" name="Picture 11" descr="heart1"/>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89802" y="1754815"/>
            <a:ext cx="471488"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heart1"/>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80825" y="3547727"/>
            <a:ext cx="471488"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heart1"/>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3671" y="3547728"/>
            <a:ext cx="471488"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descr="heart1"/>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6861" y="5049181"/>
            <a:ext cx="471488"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69923" y="2456892"/>
            <a:ext cx="1334690" cy="378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69923" y="3534402"/>
            <a:ext cx="1334690" cy="378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09682" y="1592796"/>
            <a:ext cx="5886654" cy="3508653"/>
          </a:xfrm>
          <a:prstGeom prst="rect">
            <a:avLst/>
          </a:prstGeom>
          <a:noFill/>
        </p:spPr>
        <p:txBody>
          <a:bodyPr wrap="square" rtlCol="0">
            <a:spAutoFit/>
          </a:bodyPr>
          <a:lstStyle/>
          <a:p>
            <a:r>
              <a:rPr lang="it-IT" sz="2700" dirty="0" err="1">
                <a:solidFill>
                  <a:srgbClr val="FFFF00"/>
                </a:solidFill>
              </a:rPr>
              <a:t>HFpEF</a:t>
            </a:r>
            <a:r>
              <a:rPr lang="it-IT" sz="2700" dirty="0">
                <a:solidFill>
                  <a:srgbClr val="FFFF00"/>
                </a:solidFill>
              </a:rPr>
              <a:t> </a:t>
            </a:r>
            <a:r>
              <a:rPr lang="it-IT" sz="2700" dirty="0" err="1">
                <a:solidFill>
                  <a:srgbClr val="FFFF00"/>
                </a:solidFill>
              </a:rPr>
              <a:t>patients</a:t>
            </a:r>
            <a:endParaRPr lang="it-IT" sz="2700" dirty="0">
              <a:solidFill>
                <a:srgbClr val="FFFF00"/>
              </a:solidFill>
            </a:endParaRPr>
          </a:p>
          <a:p>
            <a:endParaRPr lang="it-IT" sz="2700" dirty="0">
              <a:solidFill>
                <a:srgbClr val="FFFF00"/>
              </a:solidFill>
            </a:endParaRPr>
          </a:p>
          <a:p>
            <a:pPr>
              <a:buFont typeface="Arial" pitchFamily="34" charset="0"/>
              <a:buChar char="•"/>
            </a:pPr>
            <a:r>
              <a:rPr lang="en-US" sz="2400" dirty="0">
                <a:solidFill>
                  <a:schemeClr val="bg1"/>
                </a:solidFill>
              </a:rPr>
              <a:t>advanced age and predominantly women</a:t>
            </a:r>
          </a:p>
          <a:p>
            <a:r>
              <a:rPr lang="en-US" sz="2400" dirty="0">
                <a:solidFill>
                  <a:schemeClr val="bg1"/>
                </a:solidFill>
              </a:rPr>
              <a:t> multiple </a:t>
            </a:r>
            <a:r>
              <a:rPr lang="en-US" sz="2400" dirty="0" err="1">
                <a:solidFill>
                  <a:schemeClr val="bg1"/>
                </a:solidFill>
              </a:rPr>
              <a:t>comorbidities</a:t>
            </a:r>
            <a:r>
              <a:rPr lang="en-US" sz="2400" dirty="0">
                <a:solidFill>
                  <a:schemeClr val="bg1"/>
                </a:solidFill>
              </a:rPr>
              <a:t> such as </a:t>
            </a:r>
          </a:p>
          <a:p>
            <a:pPr>
              <a:buFont typeface="Arial" pitchFamily="34" charset="0"/>
              <a:buChar char="•"/>
            </a:pPr>
            <a:r>
              <a:rPr lang="en-US" sz="2400" dirty="0">
                <a:solidFill>
                  <a:schemeClr val="bg1"/>
                </a:solidFill>
              </a:rPr>
              <a:t>overweight/</a:t>
            </a:r>
            <a:r>
              <a:rPr lang="it-IT" sz="2400" dirty="0" err="1">
                <a:solidFill>
                  <a:schemeClr val="bg1"/>
                </a:solidFill>
              </a:rPr>
              <a:t>obesity</a:t>
            </a:r>
            <a:r>
              <a:rPr lang="it-IT" sz="2400" dirty="0">
                <a:solidFill>
                  <a:schemeClr val="bg1"/>
                </a:solidFill>
              </a:rPr>
              <a:t> (84%), </a:t>
            </a:r>
          </a:p>
          <a:p>
            <a:pPr>
              <a:buFont typeface="Arial" pitchFamily="34" charset="0"/>
              <a:buChar char="•"/>
            </a:pPr>
            <a:r>
              <a:rPr lang="it-IT" sz="2400" dirty="0" err="1">
                <a:solidFill>
                  <a:schemeClr val="bg1"/>
                </a:solidFill>
              </a:rPr>
              <a:t>arterial</a:t>
            </a:r>
            <a:r>
              <a:rPr lang="it-IT" sz="2400" dirty="0">
                <a:solidFill>
                  <a:schemeClr val="bg1"/>
                </a:solidFill>
              </a:rPr>
              <a:t> </a:t>
            </a:r>
            <a:r>
              <a:rPr lang="it-IT" sz="2400" dirty="0" err="1">
                <a:solidFill>
                  <a:schemeClr val="bg1"/>
                </a:solidFill>
              </a:rPr>
              <a:t>hypertension</a:t>
            </a:r>
            <a:r>
              <a:rPr lang="it-IT" sz="2400" dirty="0">
                <a:solidFill>
                  <a:schemeClr val="bg1"/>
                </a:solidFill>
              </a:rPr>
              <a:t> (60%–80%), </a:t>
            </a:r>
          </a:p>
          <a:p>
            <a:pPr>
              <a:buFont typeface="Arial" pitchFamily="34" charset="0"/>
              <a:buChar char="•"/>
            </a:pPr>
            <a:r>
              <a:rPr lang="it-IT" sz="2400" dirty="0" err="1">
                <a:solidFill>
                  <a:schemeClr val="bg1"/>
                </a:solidFill>
              </a:rPr>
              <a:t>type</a:t>
            </a:r>
            <a:r>
              <a:rPr lang="it-IT" sz="2400" dirty="0">
                <a:solidFill>
                  <a:schemeClr val="bg1"/>
                </a:solidFill>
              </a:rPr>
              <a:t> 2 </a:t>
            </a:r>
            <a:r>
              <a:rPr lang="it-IT" sz="2400" dirty="0" err="1">
                <a:solidFill>
                  <a:schemeClr val="bg1"/>
                </a:solidFill>
              </a:rPr>
              <a:t>diabetes</a:t>
            </a:r>
            <a:r>
              <a:rPr lang="it-IT" sz="2400" dirty="0">
                <a:solidFill>
                  <a:schemeClr val="bg1"/>
                </a:solidFill>
              </a:rPr>
              <a:t> </a:t>
            </a:r>
            <a:r>
              <a:rPr lang="it-IT" sz="2400" dirty="0" err="1">
                <a:solidFill>
                  <a:schemeClr val="bg1"/>
                </a:solidFill>
              </a:rPr>
              <a:t>mellitus</a:t>
            </a:r>
            <a:r>
              <a:rPr lang="it-IT" sz="2400" dirty="0">
                <a:solidFill>
                  <a:schemeClr val="bg1"/>
                </a:solidFill>
              </a:rPr>
              <a:t> (20%–45%),  </a:t>
            </a:r>
          </a:p>
          <a:p>
            <a:pPr>
              <a:buFont typeface="Arial" pitchFamily="34" charset="0"/>
              <a:buChar char="•"/>
            </a:pPr>
            <a:r>
              <a:rPr lang="it-IT" sz="2400" dirty="0" err="1">
                <a:solidFill>
                  <a:schemeClr val="bg1"/>
                </a:solidFill>
              </a:rPr>
              <a:t>renal</a:t>
            </a:r>
            <a:r>
              <a:rPr lang="it-IT" sz="2400" dirty="0">
                <a:solidFill>
                  <a:schemeClr val="bg1"/>
                </a:solidFill>
              </a:rPr>
              <a:t> </a:t>
            </a:r>
            <a:r>
              <a:rPr lang="it-IT" sz="2400" dirty="0" err="1">
                <a:solidFill>
                  <a:schemeClr val="bg1"/>
                </a:solidFill>
              </a:rPr>
              <a:t>insufficiency</a:t>
            </a:r>
            <a:r>
              <a:rPr lang="it-IT" sz="2400" dirty="0">
                <a:solidFill>
                  <a:schemeClr val="bg1"/>
                </a:solidFill>
              </a:rPr>
              <a:t>, and </a:t>
            </a:r>
          </a:p>
          <a:p>
            <a:pPr>
              <a:buFont typeface="Arial" pitchFamily="34" charset="0"/>
              <a:buChar char="•"/>
            </a:pPr>
            <a:r>
              <a:rPr lang="it-IT" sz="2400" dirty="0" err="1">
                <a:solidFill>
                  <a:schemeClr val="bg1"/>
                </a:solidFill>
              </a:rPr>
              <a:t>sleep</a:t>
            </a:r>
            <a:r>
              <a:rPr lang="it-IT" sz="2400" dirty="0">
                <a:solidFill>
                  <a:schemeClr val="bg1"/>
                </a:solidFill>
              </a:rPr>
              <a:t> apnea.</a:t>
            </a:r>
          </a:p>
        </p:txBody>
      </p:sp>
    </p:spTree>
    <p:extLst>
      <p:ext uri="{BB962C8B-B14F-4D97-AF65-F5344CB8AC3E}">
        <p14:creationId xmlns:p14="http://schemas.microsoft.com/office/powerpoint/2010/main" val="230916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down)">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down)">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wipe(down)">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wipe(down)">
                                      <p:cBhvr>
                                        <p:cTn id="4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43001" y="857251"/>
            <a:ext cx="4693444" cy="507206"/>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495402" y="1322766"/>
            <a:ext cx="2505599" cy="172451"/>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842533" y="1592796"/>
            <a:ext cx="7158467" cy="4006787"/>
          </a:xfrm>
          <a:prstGeom prst="rect">
            <a:avLst/>
          </a:prstGeom>
          <a:noFill/>
          <a:ln w="9525">
            <a:noFill/>
            <a:miter lim="800000"/>
            <a:headEnd/>
            <a:tailEnd/>
          </a:ln>
        </p:spPr>
      </p:pic>
    </p:spTree>
    <p:extLst>
      <p:ext uri="{BB962C8B-B14F-4D97-AF65-F5344CB8AC3E}">
        <p14:creationId xmlns:p14="http://schemas.microsoft.com/office/powerpoint/2010/main" val="3835777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953598" y="1592796"/>
            <a:ext cx="7343775" cy="3743325"/>
          </a:xfrm>
          <a:prstGeom prst="rect">
            <a:avLst/>
          </a:prstGeom>
          <a:noFill/>
          <a:ln w="9525">
            <a:noFill/>
            <a:miter lim="800000"/>
            <a:headEnd/>
            <a:tailEnd/>
          </a:ln>
        </p:spPr>
      </p:pic>
    </p:spTree>
    <p:extLst>
      <p:ext uri="{BB962C8B-B14F-4D97-AF65-F5344CB8AC3E}">
        <p14:creationId xmlns:p14="http://schemas.microsoft.com/office/powerpoint/2010/main" val="1100689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descr="HeartF1"/>
          <p:cNvPicPr>
            <a:picLocks noGrp="1" noChangeAspect="1" noChangeArrowheads="1"/>
          </p:cNvPicPr>
          <p:nvPr>
            <p:ph/>
          </p:nvPr>
        </p:nvPicPr>
        <p:blipFill>
          <a:blip r:embed="rId3" cstate="print">
            <a:extLst>
              <a:ext uri="{28A0092B-C50C-407E-A947-70E740481C1C}">
                <a14:useLocalDpi xmlns:a14="http://schemas.microsoft.com/office/drawing/2010/main" val="0"/>
              </a:ext>
            </a:extLst>
          </a:blip>
          <a:srcRect/>
          <a:stretch>
            <a:fillRect/>
          </a:stretch>
        </p:blipFill>
        <p:spPr>
          <a:xfrm>
            <a:off x="1314450" y="1314450"/>
            <a:ext cx="6686550" cy="4343400"/>
          </a:xfrm>
        </p:spPr>
      </p:pic>
      <p:sp>
        <p:nvSpPr>
          <p:cNvPr id="40963" name="Text Box 7"/>
          <p:cNvSpPr txBox="1">
            <a:spLocks noChangeArrowheads="1"/>
          </p:cNvSpPr>
          <p:nvPr/>
        </p:nvSpPr>
        <p:spPr bwMode="auto">
          <a:xfrm>
            <a:off x="1314450" y="2914650"/>
            <a:ext cx="165735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b="1">
                <a:solidFill>
                  <a:schemeClr val="tx1"/>
                </a:solidFill>
                <a:latin typeface="Times New Roman" pitchFamily="18" charset="0"/>
              </a:defRPr>
            </a:lvl1pPr>
            <a:lvl2pPr marL="742950" indent="-285750" eaLnBrk="0" hangingPunct="0">
              <a:defRPr sz="1000" b="1">
                <a:solidFill>
                  <a:schemeClr val="tx1"/>
                </a:solidFill>
                <a:latin typeface="Times New Roman" pitchFamily="18" charset="0"/>
              </a:defRPr>
            </a:lvl2pPr>
            <a:lvl3pPr marL="1143000" indent="-228600" eaLnBrk="0" hangingPunct="0">
              <a:defRPr sz="1000" b="1">
                <a:solidFill>
                  <a:schemeClr val="tx1"/>
                </a:solidFill>
                <a:latin typeface="Times New Roman" pitchFamily="18" charset="0"/>
              </a:defRPr>
            </a:lvl3pPr>
            <a:lvl4pPr marL="1600200" indent="-228600" eaLnBrk="0" hangingPunct="0">
              <a:defRPr sz="1000" b="1">
                <a:solidFill>
                  <a:schemeClr val="tx1"/>
                </a:solidFill>
                <a:latin typeface="Times New Roman" pitchFamily="18" charset="0"/>
              </a:defRPr>
            </a:lvl4pPr>
            <a:lvl5pPr marL="2057400" indent="-228600" eaLnBrk="0" hangingPunct="0">
              <a:defRPr sz="1000" b="1">
                <a:solidFill>
                  <a:schemeClr val="tx1"/>
                </a:solidFill>
                <a:latin typeface="Times New Roman" pitchFamily="18" charset="0"/>
              </a:defRPr>
            </a:lvl5pPr>
            <a:lvl6pPr marL="2514600" indent="-228600" eaLnBrk="0" fontAlgn="base" hangingPunct="0">
              <a:spcBef>
                <a:spcPct val="0"/>
              </a:spcBef>
              <a:spcAft>
                <a:spcPct val="0"/>
              </a:spcAft>
              <a:defRPr sz="1000" b="1">
                <a:solidFill>
                  <a:schemeClr val="tx1"/>
                </a:solidFill>
                <a:latin typeface="Times New Roman" pitchFamily="18" charset="0"/>
              </a:defRPr>
            </a:lvl6pPr>
            <a:lvl7pPr marL="2971800" indent="-228600" eaLnBrk="0" fontAlgn="base" hangingPunct="0">
              <a:spcBef>
                <a:spcPct val="0"/>
              </a:spcBef>
              <a:spcAft>
                <a:spcPct val="0"/>
              </a:spcAft>
              <a:defRPr sz="1000" b="1">
                <a:solidFill>
                  <a:schemeClr val="tx1"/>
                </a:solidFill>
                <a:latin typeface="Times New Roman" pitchFamily="18" charset="0"/>
              </a:defRPr>
            </a:lvl7pPr>
            <a:lvl8pPr marL="3429000" indent="-228600" eaLnBrk="0" fontAlgn="base" hangingPunct="0">
              <a:spcBef>
                <a:spcPct val="0"/>
              </a:spcBef>
              <a:spcAft>
                <a:spcPct val="0"/>
              </a:spcAft>
              <a:defRPr sz="1000" b="1">
                <a:solidFill>
                  <a:schemeClr val="tx1"/>
                </a:solidFill>
                <a:latin typeface="Times New Roman" pitchFamily="18" charset="0"/>
              </a:defRPr>
            </a:lvl8pPr>
            <a:lvl9pPr marL="3886200" indent="-228600" eaLnBrk="0" fontAlgn="base" hangingPunct="0">
              <a:spcBef>
                <a:spcPct val="0"/>
              </a:spcBef>
              <a:spcAft>
                <a:spcPct val="0"/>
              </a:spcAft>
              <a:defRPr sz="1000" b="1">
                <a:solidFill>
                  <a:schemeClr val="tx1"/>
                </a:solidFill>
                <a:latin typeface="Times New Roman" pitchFamily="18" charset="0"/>
              </a:defRPr>
            </a:lvl9pPr>
          </a:lstStyle>
          <a:p>
            <a:pPr eaLnBrk="1" hangingPunct="1">
              <a:spcBef>
                <a:spcPct val="50000"/>
              </a:spcBef>
            </a:pPr>
            <a:r>
              <a:rPr lang="en-US" altLang="it-IT" sz="1050">
                <a:latin typeface="Arial" charset="0"/>
              </a:rPr>
              <a:t>NY ASSN Funct Class</a:t>
            </a:r>
          </a:p>
        </p:txBody>
      </p:sp>
      <p:sp>
        <p:nvSpPr>
          <p:cNvPr id="40964" name="Text Box 9"/>
          <p:cNvSpPr txBox="1">
            <a:spLocks noChangeArrowheads="1"/>
          </p:cNvSpPr>
          <p:nvPr/>
        </p:nvSpPr>
        <p:spPr bwMode="auto">
          <a:xfrm>
            <a:off x="1314450" y="2914651"/>
            <a:ext cx="685800"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b="1">
                <a:solidFill>
                  <a:schemeClr val="tx1"/>
                </a:solidFill>
                <a:latin typeface="Times New Roman" pitchFamily="18" charset="0"/>
              </a:defRPr>
            </a:lvl1pPr>
            <a:lvl2pPr marL="742950" indent="-285750" eaLnBrk="0" hangingPunct="0">
              <a:defRPr sz="1000" b="1">
                <a:solidFill>
                  <a:schemeClr val="tx1"/>
                </a:solidFill>
                <a:latin typeface="Times New Roman" pitchFamily="18" charset="0"/>
              </a:defRPr>
            </a:lvl2pPr>
            <a:lvl3pPr marL="1143000" indent="-228600" eaLnBrk="0" hangingPunct="0">
              <a:defRPr sz="1000" b="1">
                <a:solidFill>
                  <a:schemeClr val="tx1"/>
                </a:solidFill>
                <a:latin typeface="Times New Roman" pitchFamily="18" charset="0"/>
              </a:defRPr>
            </a:lvl3pPr>
            <a:lvl4pPr marL="1600200" indent="-228600" eaLnBrk="0" hangingPunct="0">
              <a:defRPr sz="1000" b="1">
                <a:solidFill>
                  <a:schemeClr val="tx1"/>
                </a:solidFill>
                <a:latin typeface="Times New Roman" pitchFamily="18" charset="0"/>
              </a:defRPr>
            </a:lvl4pPr>
            <a:lvl5pPr marL="2057400" indent="-228600" eaLnBrk="0" hangingPunct="0">
              <a:defRPr sz="1000" b="1">
                <a:solidFill>
                  <a:schemeClr val="tx1"/>
                </a:solidFill>
                <a:latin typeface="Times New Roman" pitchFamily="18" charset="0"/>
              </a:defRPr>
            </a:lvl5pPr>
            <a:lvl6pPr marL="2514600" indent="-228600" eaLnBrk="0" fontAlgn="base" hangingPunct="0">
              <a:spcBef>
                <a:spcPct val="0"/>
              </a:spcBef>
              <a:spcAft>
                <a:spcPct val="0"/>
              </a:spcAft>
              <a:defRPr sz="1000" b="1">
                <a:solidFill>
                  <a:schemeClr val="tx1"/>
                </a:solidFill>
                <a:latin typeface="Times New Roman" pitchFamily="18" charset="0"/>
              </a:defRPr>
            </a:lvl6pPr>
            <a:lvl7pPr marL="2971800" indent="-228600" eaLnBrk="0" fontAlgn="base" hangingPunct="0">
              <a:spcBef>
                <a:spcPct val="0"/>
              </a:spcBef>
              <a:spcAft>
                <a:spcPct val="0"/>
              </a:spcAft>
              <a:defRPr sz="1000" b="1">
                <a:solidFill>
                  <a:schemeClr val="tx1"/>
                </a:solidFill>
                <a:latin typeface="Times New Roman" pitchFamily="18" charset="0"/>
              </a:defRPr>
            </a:lvl7pPr>
            <a:lvl8pPr marL="3429000" indent="-228600" eaLnBrk="0" fontAlgn="base" hangingPunct="0">
              <a:spcBef>
                <a:spcPct val="0"/>
              </a:spcBef>
              <a:spcAft>
                <a:spcPct val="0"/>
              </a:spcAft>
              <a:defRPr sz="1000" b="1">
                <a:solidFill>
                  <a:schemeClr val="tx1"/>
                </a:solidFill>
                <a:latin typeface="Times New Roman" pitchFamily="18" charset="0"/>
              </a:defRPr>
            </a:lvl8pPr>
            <a:lvl9pPr marL="3886200" indent="-228600" eaLnBrk="0" fontAlgn="base" hangingPunct="0">
              <a:spcBef>
                <a:spcPct val="0"/>
              </a:spcBef>
              <a:spcAft>
                <a:spcPct val="0"/>
              </a:spcAft>
              <a:defRPr sz="1000" b="1">
                <a:solidFill>
                  <a:schemeClr val="tx1"/>
                </a:solidFill>
                <a:latin typeface="Times New Roman" pitchFamily="18" charset="0"/>
              </a:defRPr>
            </a:lvl9pPr>
          </a:lstStyle>
          <a:p>
            <a:pPr eaLnBrk="1" hangingPunct="1">
              <a:spcBef>
                <a:spcPct val="50000"/>
              </a:spcBef>
            </a:pPr>
            <a:endParaRPr lang="it-IT" altLang="it-IT" sz="750"/>
          </a:p>
        </p:txBody>
      </p:sp>
      <p:sp>
        <p:nvSpPr>
          <p:cNvPr id="40965" name="Text Box 10"/>
          <p:cNvSpPr txBox="1">
            <a:spLocks noChangeArrowheads="1"/>
          </p:cNvSpPr>
          <p:nvPr/>
        </p:nvSpPr>
        <p:spPr bwMode="auto">
          <a:xfrm>
            <a:off x="1371600" y="1371600"/>
            <a:ext cx="12001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b="1">
                <a:solidFill>
                  <a:schemeClr val="tx1"/>
                </a:solidFill>
                <a:latin typeface="Times New Roman" pitchFamily="18" charset="0"/>
              </a:defRPr>
            </a:lvl1pPr>
            <a:lvl2pPr marL="742950" indent="-285750" eaLnBrk="0" hangingPunct="0">
              <a:defRPr sz="1000" b="1">
                <a:solidFill>
                  <a:schemeClr val="tx1"/>
                </a:solidFill>
                <a:latin typeface="Times New Roman" pitchFamily="18" charset="0"/>
              </a:defRPr>
            </a:lvl2pPr>
            <a:lvl3pPr marL="1143000" indent="-228600" eaLnBrk="0" hangingPunct="0">
              <a:defRPr sz="1000" b="1">
                <a:solidFill>
                  <a:schemeClr val="tx1"/>
                </a:solidFill>
                <a:latin typeface="Times New Roman" pitchFamily="18" charset="0"/>
              </a:defRPr>
            </a:lvl3pPr>
            <a:lvl4pPr marL="1600200" indent="-228600" eaLnBrk="0" hangingPunct="0">
              <a:defRPr sz="1000" b="1">
                <a:solidFill>
                  <a:schemeClr val="tx1"/>
                </a:solidFill>
                <a:latin typeface="Times New Roman" pitchFamily="18" charset="0"/>
              </a:defRPr>
            </a:lvl4pPr>
            <a:lvl5pPr marL="2057400" indent="-228600" eaLnBrk="0" hangingPunct="0">
              <a:defRPr sz="1000" b="1">
                <a:solidFill>
                  <a:schemeClr val="tx1"/>
                </a:solidFill>
                <a:latin typeface="Times New Roman" pitchFamily="18" charset="0"/>
              </a:defRPr>
            </a:lvl5pPr>
            <a:lvl6pPr marL="2514600" indent="-228600" eaLnBrk="0" fontAlgn="base" hangingPunct="0">
              <a:spcBef>
                <a:spcPct val="0"/>
              </a:spcBef>
              <a:spcAft>
                <a:spcPct val="0"/>
              </a:spcAft>
              <a:defRPr sz="1000" b="1">
                <a:solidFill>
                  <a:schemeClr val="tx1"/>
                </a:solidFill>
                <a:latin typeface="Times New Roman" pitchFamily="18" charset="0"/>
              </a:defRPr>
            </a:lvl6pPr>
            <a:lvl7pPr marL="2971800" indent="-228600" eaLnBrk="0" fontAlgn="base" hangingPunct="0">
              <a:spcBef>
                <a:spcPct val="0"/>
              </a:spcBef>
              <a:spcAft>
                <a:spcPct val="0"/>
              </a:spcAft>
              <a:defRPr sz="1000" b="1">
                <a:solidFill>
                  <a:schemeClr val="tx1"/>
                </a:solidFill>
                <a:latin typeface="Times New Roman" pitchFamily="18" charset="0"/>
              </a:defRPr>
            </a:lvl7pPr>
            <a:lvl8pPr marL="3429000" indent="-228600" eaLnBrk="0" fontAlgn="base" hangingPunct="0">
              <a:spcBef>
                <a:spcPct val="0"/>
              </a:spcBef>
              <a:spcAft>
                <a:spcPct val="0"/>
              </a:spcAft>
              <a:defRPr sz="1000" b="1">
                <a:solidFill>
                  <a:schemeClr val="tx1"/>
                </a:solidFill>
                <a:latin typeface="Times New Roman" pitchFamily="18" charset="0"/>
              </a:defRPr>
            </a:lvl8pPr>
            <a:lvl9pPr marL="3886200" indent="-228600" eaLnBrk="0" fontAlgn="base" hangingPunct="0">
              <a:spcBef>
                <a:spcPct val="0"/>
              </a:spcBef>
              <a:spcAft>
                <a:spcPct val="0"/>
              </a:spcAft>
              <a:defRPr sz="1000" b="1">
                <a:solidFill>
                  <a:schemeClr val="tx1"/>
                </a:solidFill>
                <a:latin typeface="Times New Roman" pitchFamily="18" charset="0"/>
              </a:defRPr>
            </a:lvl9pPr>
          </a:lstStyle>
          <a:p>
            <a:pPr eaLnBrk="1" hangingPunct="1">
              <a:spcBef>
                <a:spcPct val="50000"/>
              </a:spcBef>
            </a:pPr>
            <a:r>
              <a:rPr lang="en-US" altLang="it-IT" sz="1050">
                <a:latin typeface="Arial" charset="0"/>
              </a:rPr>
              <a:t>ACC/AHA Stages</a:t>
            </a:r>
            <a:r>
              <a:rPr lang="en-US" altLang="it-IT" sz="750"/>
              <a:t> </a:t>
            </a:r>
          </a:p>
        </p:txBody>
      </p:sp>
      <p:sp>
        <p:nvSpPr>
          <p:cNvPr id="40966" name="Line 11"/>
          <p:cNvSpPr>
            <a:spLocks noChangeShapeType="1"/>
          </p:cNvSpPr>
          <p:nvPr/>
        </p:nvSpPr>
        <p:spPr bwMode="auto">
          <a:xfrm>
            <a:off x="1428750" y="1657350"/>
            <a:ext cx="5715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sz="1350"/>
          </a:p>
        </p:txBody>
      </p:sp>
      <p:sp>
        <p:nvSpPr>
          <p:cNvPr id="40967" name="Line 13"/>
          <p:cNvSpPr>
            <a:spLocks noChangeShapeType="1"/>
          </p:cNvSpPr>
          <p:nvPr/>
        </p:nvSpPr>
        <p:spPr bwMode="auto">
          <a:xfrm>
            <a:off x="1371600" y="3086100"/>
            <a:ext cx="114300" cy="4000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sz="1350"/>
          </a:p>
        </p:txBody>
      </p:sp>
    </p:spTree>
    <p:extLst>
      <p:ext uri="{BB962C8B-B14F-4D97-AF65-F5344CB8AC3E}">
        <p14:creationId xmlns:p14="http://schemas.microsoft.com/office/powerpoint/2010/main" val="185630116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7724" y="1228725"/>
            <a:ext cx="5039916" cy="3740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2689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3719" y="1225200"/>
            <a:ext cx="5033843" cy="3758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69541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1731" y="1219277"/>
            <a:ext cx="5070277" cy="3758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31937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143001" y="1322764"/>
            <a:ext cx="6958655" cy="3792332"/>
          </a:xfrm>
          <a:prstGeom prst="rect">
            <a:avLst/>
          </a:prstGeom>
          <a:noFill/>
          <a:ln w="9525">
            <a:noFill/>
            <a:miter lim="800000"/>
            <a:headEnd/>
            <a:tailEnd/>
          </a:ln>
        </p:spPr>
      </p:pic>
    </p:spTree>
    <p:extLst>
      <p:ext uri="{BB962C8B-B14F-4D97-AF65-F5344CB8AC3E}">
        <p14:creationId xmlns:p14="http://schemas.microsoft.com/office/powerpoint/2010/main" val="1550900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385647" y="857251"/>
            <a:ext cx="3864769" cy="507206"/>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246186" y="1052736"/>
            <a:ext cx="1028700" cy="185738"/>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2897814" y="4563126"/>
            <a:ext cx="4785741" cy="1204008"/>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2465766" y="3537010"/>
            <a:ext cx="4725162" cy="878396"/>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1763688" y="2780929"/>
            <a:ext cx="4942761" cy="715090"/>
          </a:xfrm>
          <a:prstGeom prst="rect">
            <a:avLst/>
          </a:prstGeom>
          <a:noFill/>
          <a:ln w="9525">
            <a:noFill/>
            <a:miter lim="800000"/>
            <a:headEnd/>
            <a:tailEnd/>
          </a:ln>
        </p:spPr>
      </p:pic>
      <p:pic>
        <p:nvPicPr>
          <p:cNvPr id="1031" name="Picture 7"/>
          <p:cNvPicPr>
            <a:picLocks noChangeAspect="1" noChangeArrowheads="1"/>
          </p:cNvPicPr>
          <p:nvPr/>
        </p:nvPicPr>
        <p:blipFill>
          <a:blip r:embed="rId7" cstate="print"/>
          <a:srcRect/>
          <a:stretch>
            <a:fillRect/>
          </a:stretch>
        </p:blipFill>
        <p:spPr bwMode="auto">
          <a:xfrm>
            <a:off x="1143000" y="1376773"/>
            <a:ext cx="4457700" cy="1350169"/>
          </a:xfrm>
          <a:prstGeom prst="rect">
            <a:avLst/>
          </a:prstGeom>
          <a:noFill/>
          <a:ln w="9525">
            <a:noFill/>
            <a:miter lim="800000"/>
            <a:headEnd/>
            <a:tailEnd/>
          </a:ln>
        </p:spPr>
      </p:pic>
      <p:sp>
        <p:nvSpPr>
          <p:cNvPr id="8" name="Rettangolo 7"/>
          <p:cNvSpPr/>
          <p:nvPr/>
        </p:nvSpPr>
        <p:spPr>
          <a:xfrm>
            <a:off x="2843808" y="4509120"/>
            <a:ext cx="4860540" cy="1279866"/>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Tree>
    <p:extLst>
      <p:ext uri="{BB962C8B-B14F-4D97-AF65-F5344CB8AC3E}">
        <p14:creationId xmlns:p14="http://schemas.microsoft.com/office/powerpoint/2010/main" val="2193877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6516216" y="1106742"/>
            <a:ext cx="1028700" cy="185738"/>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1143000" y="857240"/>
            <a:ext cx="6903720" cy="2955656"/>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1863232" y="1646803"/>
            <a:ext cx="6137768" cy="4817102"/>
          </a:xfrm>
          <a:prstGeom prst="rect">
            <a:avLst/>
          </a:prstGeom>
          <a:noFill/>
          <a:ln w="9525">
            <a:noFill/>
            <a:miter lim="800000"/>
            <a:headEnd/>
            <a:tailEnd/>
          </a:ln>
        </p:spPr>
      </p:pic>
    </p:spTree>
    <p:extLst>
      <p:ext uri="{BB962C8B-B14F-4D97-AF65-F5344CB8AC3E}">
        <p14:creationId xmlns:p14="http://schemas.microsoft.com/office/powerpoint/2010/main" val="308895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20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3076"/>
                                        </p:tgtEl>
                                      </p:cBhvr>
                                    </p:animEffect>
                                    <p:set>
                                      <p:cBhvr>
                                        <p:cTn id="12" dur="1" fill="hold">
                                          <p:stCondLst>
                                            <p:cond delay="499"/>
                                          </p:stCondLst>
                                        </p:cTn>
                                        <p:tgtEl>
                                          <p:spTgt spid="307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77"/>
                                        </p:tgtEl>
                                        <p:attrNameLst>
                                          <p:attrName>style.visibility</p:attrName>
                                        </p:attrNameLst>
                                      </p:cBhvr>
                                      <p:to>
                                        <p:strVal val="visible"/>
                                      </p:to>
                                    </p:set>
                                    <p:anim calcmode="lin" valueType="num">
                                      <p:cBhvr additive="base">
                                        <p:cTn id="17" dur="500" fill="hold"/>
                                        <p:tgtEl>
                                          <p:spTgt spid="3077"/>
                                        </p:tgtEl>
                                        <p:attrNameLst>
                                          <p:attrName>ppt_x</p:attrName>
                                        </p:attrNameLst>
                                      </p:cBhvr>
                                      <p:tavLst>
                                        <p:tav tm="0">
                                          <p:val>
                                            <p:strVal val="#ppt_x"/>
                                          </p:val>
                                        </p:tav>
                                        <p:tav tm="100000">
                                          <p:val>
                                            <p:strVal val="#ppt_x"/>
                                          </p:val>
                                        </p:tav>
                                      </p:tavLst>
                                    </p:anim>
                                    <p:anim calcmode="lin" valueType="num">
                                      <p:cBhvr additive="base">
                                        <p:cTn id="18"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9823" y="1177290"/>
            <a:ext cx="2511743" cy="1594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8801" y="2538124"/>
            <a:ext cx="1165860" cy="1585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35" y="2546697"/>
            <a:ext cx="3128963" cy="1577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3750" y="4124037"/>
            <a:ext cx="1165860" cy="1585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3258" y="4124037"/>
            <a:ext cx="3137535" cy="1585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5977" y="1052737"/>
            <a:ext cx="3350419" cy="435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70577" y="1488506"/>
            <a:ext cx="835819" cy="207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8282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solidFill>
                  <a:srgbClr val="FFFF00"/>
                </a:solidFill>
              </a:rPr>
              <a:t>Key structural alterations</a:t>
            </a:r>
            <a:endParaRPr lang="it-IT" dirty="0">
              <a:solidFill>
                <a:srgbClr val="FFFF00"/>
              </a:solidFill>
            </a:endParaRPr>
          </a:p>
        </p:txBody>
      </p:sp>
      <p:sp>
        <p:nvSpPr>
          <p:cNvPr id="4" name="Segnaposto contenuto 3"/>
          <p:cNvSpPr>
            <a:spLocks noGrp="1"/>
          </p:cNvSpPr>
          <p:nvPr>
            <p:ph idx="1"/>
          </p:nvPr>
        </p:nvSpPr>
        <p:spPr/>
        <p:txBody>
          <a:bodyPr>
            <a:normAutofit/>
          </a:bodyPr>
          <a:lstStyle/>
          <a:p>
            <a:r>
              <a:rPr lang="en-US" i="1" dirty="0">
                <a:solidFill>
                  <a:schemeClr val="bg1"/>
                </a:solidFill>
              </a:rPr>
              <a:t>Left atrial volume index (LAVI) &gt;34 mL/m2 or a left ventricular mass index (LVMI) ≥115 g/m2 for males and ≥95 g/m2 for females.</a:t>
            </a:r>
          </a:p>
          <a:p>
            <a:r>
              <a:rPr lang="en-US" i="1" dirty="0">
                <a:solidFill>
                  <a:schemeClr val="bg1"/>
                </a:solidFill>
              </a:rPr>
              <a:t>E/e′ ≥13 and a mean e’ septal and lateral wall &lt;9 cm/s.  </a:t>
            </a:r>
          </a:p>
          <a:p>
            <a:r>
              <a:rPr lang="en-US" i="1" dirty="0">
                <a:solidFill>
                  <a:schemeClr val="bg1"/>
                </a:solidFill>
              </a:rPr>
              <a:t>(indirect) </a:t>
            </a:r>
            <a:r>
              <a:rPr lang="en-US" i="1" dirty="0" err="1">
                <a:solidFill>
                  <a:schemeClr val="bg1"/>
                </a:solidFill>
              </a:rPr>
              <a:t>echocardiographically</a:t>
            </a:r>
            <a:r>
              <a:rPr lang="en-US" i="1" dirty="0">
                <a:solidFill>
                  <a:schemeClr val="bg1"/>
                </a:solidFill>
              </a:rPr>
              <a:t> derived measurements are longitudinal strain or tricuspid regurgitation velocity (TRV).</a:t>
            </a:r>
            <a:endParaRPr lang="it-IT" i="1" dirty="0">
              <a:solidFill>
                <a:schemeClr val="bg1"/>
              </a:solidFill>
            </a:endParaRPr>
          </a:p>
        </p:txBody>
      </p:sp>
    </p:spTree>
    <p:extLst>
      <p:ext uri="{BB962C8B-B14F-4D97-AF65-F5344CB8AC3E}">
        <p14:creationId xmlns:p14="http://schemas.microsoft.com/office/powerpoint/2010/main" val="39757404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43001" y="2672919"/>
            <a:ext cx="6913293" cy="1896166"/>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709683" y="1214754"/>
            <a:ext cx="4607719" cy="957263"/>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814133" y="1808807"/>
            <a:ext cx="2189774" cy="183380"/>
          </a:xfrm>
          <a:prstGeom prst="rect">
            <a:avLst/>
          </a:prstGeom>
          <a:noFill/>
          <a:ln w="9525">
            <a:noFill/>
            <a:miter lim="800000"/>
            <a:headEnd/>
            <a:tailEnd/>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normAutofit/>
          </a:bodyPr>
          <a:lstStyle/>
          <a:p>
            <a:r>
              <a:rPr lang="en-US" dirty="0">
                <a:solidFill>
                  <a:srgbClr val="FFFF00"/>
                </a:solidFill>
              </a:rPr>
              <a:t>LVEF</a:t>
            </a:r>
            <a:r>
              <a:rPr lang="en-US" dirty="0">
                <a:solidFill>
                  <a:schemeClr val="bg1"/>
                </a:solidFill>
              </a:rPr>
              <a:t> is one of the most widely used parameters for assessing cardiac function and is a predictor of outcomes;</a:t>
            </a:r>
          </a:p>
          <a:p>
            <a:r>
              <a:rPr lang="en-US" dirty="0">
                <a:solidFill>
                  <a:schemeClr val="bg1"/>
                </a:solidFill>
              </a:rPr>
              <a:t>however, the relationship between </a:t>
            </a:r>
            <a:r>
              <a:rPr lang="en-US" dirty="0">
                <a:solidFill>
                  <a:srgbClr val="FFFF00"/>
                </a:solidFill>
              </a:rPr>
              <a:t>LVEF</a:t>
            </a:r>
            <a:r>
              <a:rPr lang="en-US" dirty="0">
                <a:solidFill>
                  <a:schemeClr val="bg1"/>
                </a:solidFill>
              </a:rPr>
              <a:t> and outcomes in patients with HF is inconsistent.</a:t>
            </a:r>
          </a:p>
          <a:p>
            <a:r>
              <a:rPr lang="en-US" dirty="0">
                <a:solidFill>
                  <a:srgbClr val="FFFF00"/>
                </a:solidFill>
              </a:rPr>
              <a:t>LVEF</a:t>
            </a:r>
            <a:r>
              <a:rPr lang="en-US" dirty="0">
                <a:solidFill>
                  <a:schemeClr val="bg1"/>
                </a:solidFill>
              </a:rPr>
              <a:t> represents the percentage change of left ventricular (LV) chamber size, but not myocardial </a:t>
            </a:r>
            <a:r>
              <a:rPr lang="it-IT" dirty="0" err="1">
                <a:solidFill>
                  <a:schemeClr val="bg1"/>
                </a:solidFill>
              </a:rPr>
              <a:t>contractility</a:t>
            </a:r>
            <a:r>
              <a:rPr lang="it-IT" dirty="0">
                <a:solidFill>
                  <a:schemeClr val="bg1"/>
                </a:solidFill>
              </a:rPr>
              <a:t>.</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6523" y="857259"/>
            <a:ext cx="4328612" cy="880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5135" y="1118862"/>
            <a:ext cx="1964531" cy="178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174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normAutofit/>
          </a:bodyPr>
          <a:lstStyle/>
          <a:p>
            <a:r>
              <a:rPr lang="en-US" dirty="0">
                <a:solidFill>
                  <a:schemeClr val="bg1"/>
                </a:solidFill>
              </a:rPr>
              <a:t>Myocardial strain is based on the </a:t>
            </a:r>
            <a:r>
              <a:rPr lang="en-US" dirty="0" err="1">
                <a:solidFill>
                  <a:schemeClr val="bg1"/>
                </a:solidFill>
              </a:rPr>
              <a:t>speckletracking</a:t>
            </a:r>
            <a:r>
              <a:rPr lang="en-US" dirty="0">
                <a:solidFill>
                  <a:schemeClr val="bg1"/>
                </a:solidFill>
              </a:rPr>
              <a:t> method and can be used for the objective and reliable assessment of systolic  function. </a:t>
            </a:r>
          </a:p>
          <a:p>
            <a:r>
              <a:rPr lang="en-US" dirty="0">
                <a:solidFill>
                  <a:schemeClr val="bg1"/>
                </a:solidFill>
              </a:rPr>
              <a:t>It is a simple and feasible method, with excellent reproducibility, and is a strong independent prognostic factor for outcomes in patients with HF, independently </a:t>
            </a:r>
            <a:r>
              <a:rPr lang="it-IT" dirty="0">
                <a:solidFill>
                  <a:schemeClr val="bg1"/>
                </a:solidFill>
              </a:rPr>
              <a:t>of LVEF.</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7121" y="857259"/>
            <a:ext cx="4164235" cy="846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1356" y="1096953"/>
            <a:ext cx="1964531" cy="178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0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TotalTime>
  <Words>634</Words>
  <Application>Microsoft Office PowerPoint</Application>
  <PresentationFormat>Presentazione su schermo (4:3)</PresentationFormat>
  <Paragraphs>54</Paragraphs>
  <Slides>45</Slides>
  <Notes>2</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45</vt:i4>
      </vt:variant>
    </vt:vector>
  </HeadingPairs>
  <TitlesOfParts>
    <vt:vector size="49" baseType="lpstr">
      <vt:lpstr>Arial</vt:lpstr>
      <vt:lpstr>Calibri</vt:lpstr>
      <vt:lpstr>Times New Roman</vt:lpstr>
      <vt:lpstr>Tema di Office</vt:lpstr>
      <vt:lpstr>La  gestione ottimale del paziente ambulatoriale con scompenso cardiaco</vt:lpstr>
      <vt:lpstr>Presentazione standard di PowerPoint</vt:lpstr>
      <vt:lpstr>Presentazione standard di PowerPoint</vt:lpstr>
      <vt:lpstr>Presentazione standard di PowerPoint</vt:lpstr>
      <vt:lpstr>Presentazione standard di PowerPoint</vt:lpstr>
      <vt:lpstr>Key structural alterations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Fattori negativi nell’evoluzione dell’Insufficienza Cardiaca Cronica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gestione ottimale del paziente ambulatoriale con scompenso cardiaco</dc:title>
  <dc:creator>Massimo</dc:creator>
  <cp:lastModifiedBy>utente</cp:lastModifiedBy>
  <cp:revision>36</cp:revision>
  <dcterms:created xsi:type="dcterms:W3CDTF">2019-10-31T06:26:00Z</dcterms:created>
  <dcterms:modified xsi:type="dcterms:W3CDTF">2019-11-22T14:07:37Z</dcterms:modified>
</cp:coreProperties>
</file>