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330" r:id="rId3"/>
    <p:sldId id="367" r:id="rId4"/>
    <p:sldId id="331" r:id="rId5"/>
    <p:sldId id="328" r:id="rId6"/>
    <p:sldId id="325" r:id="rId7"/>
    <p:sldId id="327" r:id="rId8"/>
    <p:sldId id="329" r:id="rId9"/>
    <p:sldId id="322" r:id="rId10"/>
    <p:sldId id="326" r:id="rId11"/>
    <p:sldId id="368" r:id="rId12"/>
    <p:sldId id="369" r:id="rId13"/>
    <p:sldId id="282" r:id="rId14"/>
    <p:sldId id="281" r:id="rId15"/>
    <p:sldId id="283" r:id="rId16"/>
    <p:sldId id="284" r:id="rId17"/>
    <p:sldId id="280" r:id="rId18"/>
    <p:sldId id="339" r:id="rId19"/>
    <p:sldId id="332" r:id="rId20"/>
    <p:sldId id="333" r:id="rId21"/>
    <p:sldId id="334" r:id="rId22"/>
    <p:sldId id="335" r:id="rId23"/>
    <p:sldId id="336" r:id="rId24"/>
    <p:sldId id="337" r:id="rId25"/>
    <p:sldId id="338" r:id="rId26"/>
    <p:sldId id="370" r:id="rId27"/>
    <p:sldId id="340" r:id="rId28"/>
    <p:sldId id="356" r:id="rId29"/>
    <p:sldId id="359" r:id="rId30"/>
    <p:sldId id="344" r:id="rId31"/>
    <p:sldId id="341" r:id="rId32"/>
    <p:sldId id="343" r:id="rId33"/>
    <p:sldId id="321" r:id="rId34"/>
    <p:sldId id="354" r:id="rId35"/>
    <p:sldId id="342" r:id="rId36"/>
    <p:sldId id="345" r:id="rId37"/>
    <p:sldId id="358" r:id="rId38"/>
    <p:sldId id="352" r:id="rId39"/>
    <p:sldId id="306" r:id="rId40"/>
    <p:sldId id="353" r:id="rId41"/>
    <p:sldId id="324" r:id="rId42"/>
    <p:sldId id="320" r:id="rId43"/>
    <p:sldId id="371" r:id="rId44"/>
    <p:sldId id="348" r:id="rId45"/>
    <p:sldId id="347" r:id="rId46"/>
    <p:sldId id="346" r:id="rId47"/>
    <p:sldId id="316" r:id="rId4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1074" autoAdjust="0"/>
  </p:normalViewPr>
  <p:slideViewPr>
    <p:cSldViewPr>
      <p:cViewPr varScale="1">
        <p:scale>
          <a:sx n="87" d="100"/>
          <a:sy n="87" d="100"/>
        </p:scale>
        <p:origin x="-654" y="-90"/>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0AB7D9-F2E4-4A2E-971B-FDC206294D9F}" type="datetimeFigureOut">
              <a:rPr lang="it-IT" smtClean="0"/>
              <a:pPr/>
              <a:t>22/11/2019</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E4501A-6F5D-4491-8D5C-B9438E377AE0}" type="slidenum">
              <a:rPr lang="it-IT" smtClean="0"/>
              <a:pPr/>
              <a:t>‹N›</a:t>
            </a:fld>
            <a:endParaRPr lang="it-IT"/>
          </a:p>
        </p:txBody>
      </p:sp>
    </p:spTree>
    <p:extLst>
      <p:ext uri="{BB962C8B-B14F-4D97-AF65-F5344CB8AC3E}">
        <p14:creationId xmlns:p14="http://schemas.microsoft.com/office/powerpoint/2010/main" val="2817621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ncbi.nlm.nih.gov/pubmed/24812428"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Molti sono i legami tra uricemia glicemia e scompenso cardiaco: etiologici: uricemia e glicemia sono implicati</a:t>
            </a:r>
            <a:r>
              <a:rPr lang="it-IT" baseline="0" dirty="0"/>
              <a:t> nel determinismo dello scompenso cardiaco e/o delle malattie che portano allo scompenso cardiaco : ipertensione arteriosa, aterosclerosi coronarica </a:t>
            </a:r>
            <a:r>
              <a:rPr lang="it-IT" baseline="0" dirty="0" err="1"/>
              <a:t>ecc</a:t>
            </a:r>
            <a:endParaRPr lang="it-IT" baseline="0" dirty="0"/>
          </a:p>
          <a:p>
            <a:r>
              <a:rPr lang="it-IT" baseline="0" dirty="0"/>
              <a:t>Ma vi è anche un legame inverso tra scompenso cardiaco e alterazioni della glicemia  e della uricemia.</a:t>
            </a:r>
          </a:p>
          <a:p>
            <a:r>
              <a:rPr lang="it-IT" baseline="0" dirty="0"/>
              <a:t>Per ultimo : farmaci per lo scompenso che influenzano glicemia e uricemia, farmaci per il diabete e l’iperuricemia che influenzano lo scompenso cardiaco nei sintomi e nella mortalità</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1</a:t>
            </a:fld>
            <a:endParaRPr lang="it-IT"/>
          </a:p>
        </p:txBody>
      </p:sp>
    </p:spTree>
    <p:extLst>
      <p:ext uri="{BB962C8B-B14F-4D97-AF65-F5344CB8AC3E}">
        <p14:creationId xmlns:p14="http://schemas.microsoft.com/office/powerpoint/2010/main" val="3657944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Paradigm</a:t>
            </a:r>
            <a:r>
              <a:rPr lang="it-IT" dirty="0"/>
              <a:t> </a:t>
            </a:r>
            <a:r>
              <a:rPr lang="it-IT" dirty="0" err="1"/>
              <a:t>hf</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10</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Paradigm</a:t>
            </a:r>
            <a:r>
              <a:rPr lang="it-IT" dirty="0"/>
              <a:t> </a:t>
            </a:r>
            <a:r>
              <a:rPr lang="it-IT" dirty="0" err="1"/>
              <a:t>hf</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11</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Paradigm</a:t>
            </a:r>
            <a:r>
              <a:rPr lang="it-IT" dirty="0"/>
              <a:t> </a:t>
            </a:r>
            <a:r>
              <a:rPr lang="it-IT" dirty="0" err="1"/>
              <a:t>hf</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18</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Paradigm</a:t>
            </a:r>
            <a:r>
              <a:rPr lang="it-IT" dirty="0"/>
              <a:t> </a:t>
            </a:r>
            <a:r>
              <a:rPr lang="it-IT" dirty="0" err="1"/>
              <a:t>hf</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19</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Paradigm</a:t>
            </a:r>
            <a:r>
              <a:rPr lang="it-IT" dirty="0"/>
              <a:t> </a:t>
            </a:r>
            <a:r>
              <a:rPr lang="it-IT" dirty="0" err="1"/>
              <a:t>hf</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20</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Paradigm</a:t>
            </a:r>
            <a:r>
              <a:rPr lang="it-IT" dirty="0"/>
              <a:t> </a:t>
            </a:r>
            <a:r>
              <a:rPr lang="it-IT" dirty="0" err="1"/>
              <a:t>hf</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21</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t>Il </a:t>
            </a:r>
            <a:r>
              <a:rPr lang="it-IT" dirty="0" err="1"/>
              <a:t>superossido</a:t>
            </a:r>
            <a:r>
              <a:rPr lang="it-IT" dirty="0"/>
              <a:t> è l'anione O2</a:t>
            </a:r>
            <a:r>
              <a:rPr lang="it-IT" baseline="30000" dirty="0"/>
              <a:t>−</a:t>
            </a:r>
            <a:r>
              <a:rPr lang="it-IT" dirty="0"/>
              <a:t> Con un elettrone spaiato, lo ione </a:t>
            </a:r>
            <a:r>
              <a:rPr lang="it-IT" dirty="0" err="1"/>
              <a:t>superossido</a:t>
            </a:r>
            <a:r>
              <a:rPr lang="it-IT" dirty="0"/>
              <a:t> è un radicale libero e pertanto paramagnetico.</a:t>
            </a:r>
          </a:p>
          <a:p>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22</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Paradigm</a:t>
            </a:r>
            <a:r>
              <a:rPr lang="it-IT" dirty="0"/>
              <a:t> </a:t>
            </a:r>
            <a:r>
              <a:rPr lang="it-IT" dirty="0" err="1"/>
              <a:t>hf</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23</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Paradigm</a:t>
            </a:r>
            <a:r>
              <a:rPr lang="it-IT" dirty="0"/>
              <a:t> </a:t>
            </a:r>
            <a:r>
              <a:rPr lang="it-IT" dirty="0" err="1"/>
              <a:t>hf</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24</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Paradigm</a:t>
            </a:r>
            <a:r>
              <a:rPr lang="it-IT" dirty="0"/>
              <a:t> </a:t>
            </a:r>
            <a:r>
              <a:rPr lang="it-IT" dirty="0" err="1"/>
              <a:t>hf</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25</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Paradigm</a:t>
            </a:r>
            <a:r>
              <a:rPr lang="it-IT" dirty="0"/>
              <a:t> </a:t>
            </a:r>
            <a:r>
              <a:rPr lang="it-IT" dirty="0" err="1"/>
              <a:t>hf</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2</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Paradigm</a:t>
            </a:r>
            <a:r>
              <a:rPr lang="it-IT" dirty="0"/>
              <a:t> </a:t>
            </a:r>
            <a:r>
              <a:rPr lang="it-IT" dirty="0" err="1"/>
              <a:t>hf</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27</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28</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en-US" dirty="0"/>
              <a:t>The cell membrane transporter, organic anion transporter 1 (OAT1) is not only responsible for the movement of organic acid compounds into the renal proximal tubule cells from the </a:t>
            </a:r>
            <a:r>
              <a:rPr lang="en-US" dirty="0" err="1"/>
              <a:t>peritubular</a:t>
            </a:r>
            <a:r>
              <a:rPr lang="en-US" dirty="0"/>
              <a:t> space (blood), but is used by a number of other naturally occurring organic acids and medications that are recognized as organic acids, including HCTZ.</a:t>
            </a:r>
          </a:p>
        </p:txBody>
      </p:sp>
      <p:sp>
        <p:nvSpPr>
          <p:cNvPr id="4" name="Segnaposto numero diapositiva 3"/>
          <p:cNvSpPr>
            <a:spLocks noGrp="1"/>
          </p:cNvSpPr>
          <p:nvPr>
            <p:ph type="sldNum" sz="quarter" idx="10"/>
          </p:nvPr>
        </p:nvSpPr>
        <p:spPr/>
        <p:txBody>
          <a:bodyPr/>
          <a:lstStyle/>
          <a:p>
            <a:fld id="{5EE4501A-6F5D-4491-8D5C-B9438E377AE0}" type="slidenum">
              <a:rPr lang="it-IT" smtClean="0"/>
              <a:pPr/>
              <a:t>29</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en-US" dirty="0"/>
              <a:t>captopril, </a:t>
            </a:r>
            <a:r>
              <a:rPr lang="en-US" dirty="0" err="1"/>
              <a:t>enalapril</a:t>
            </a:r>
            <a:r>
              <a:rPr lang="en-US" dirty="0"/>
              <a:t> and </a:t>
            </a:r>
            <a:r>
              <a:rPr lang="en-US" dirty="0" err="1"/>
              <a:t>ramipril</a:t>
            </a:r>
            <a:r>
              <a:rPr lang="en-US" dirty="0"/>
              <a:t> have been found to increase </a:t>
            </a:r>
            <a:r>
              <a:rPr lang="en-US" dirty="0" err="1"/>
              <a:t>uricosuric</a:t>
            </a:r>
            <a:r>
              <a:rPr lang="en-US" dirty="0"/>
              <a:t> effect by lowering the net reabsorption of UA in the proximal tubule</a:t>
            </a:r>
          </a:p>
          <a:p>
            <a:endParaRPr lang="en-US" dirty="0"/>
          </a:p>
          <a:p>
            <a:r>
              <a:rPr lang="it-IT" dirty="0" err="1"/>
              <a:t>blood</a:t>
            </a:r>
            <a:r>
              <a:rPr lang="it-IT" dirty="0"/>
              <a:t> sugar </a:t>
            </a:r>
            <a:r>
              <a:rPr lang="it-IT" dirty="0" err="1"/>
              <a:t>levels</a:t>
            </a:r>
            <a:endParaRPr lang="it-IT" dirty="0"/>
          </a:p>
          <a:p>
            <a:r>
              <a:rPr lang="en-US" dirty="0"/>
              <a:t>The </a:t>
            </a:r>
            <a:r>
              <a:rPr lang="en-US" dirty="0" err="1"/>
              <a:t>favourable</a:t>
            </a:r>
            <a:r>
              <a:rPr lang="en-US" dirty="0"/>
              <a:t> effects on BSL may be indicated by the fact that by ACE inhibition, the increase in endogenous </a:t>
            </a:r>
            <a:r>
              <a:rPr lang="en-US" dirty="0" err="1"/>
              <a:t>kinins</a:t>
            </a:r>
            <a:r>
              <a:rPr lang="en-US" dirty="0"/>
              <a:t> may contribute to the improvement in insulin sensitivity.</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30</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sz="1200" b="0" i="0" kern="1200" dirty="0">
                <a:solidFill>
                  <a:schemeClr val="tx1"/>
                </a:solidFill>
                <a:effectLst/>
                <a:latin typeface="+mn-lt"/>
                <a:ea typeface="+mn-ea"/>
                <a:cs typeface="+mn-cs"/>
              </a:rPr>
              <a:t>URAT1 è il principale mediatore del trasporto di acido urico dal rene al sangue. In alcune persone con mutazioni che compromettano la funzionalità di questo trasportatore, gli </a:t>
            </a:r>
            <a:r>
              <a:rPr lang="it-IT" sz="1200" b="0" i="0" kern="1200" dirty="0" err="1">
                <a:solidFill>
                  <a:schemeClr val="tx1"/>
                </a:solidFill>
                <a:effectLst/>
                <a:latin typeface="+mn-lt"/>
                <a:ea typeface="+mn-ea"/>
                <a:cs typeface="+mn-cs"/>
              </a:rPr>
              <a:t>uricosuirici</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benzbromarone</a:t>
            </a:r>
            <a:r>
              <a:rPr lang="it-IT" sz="1200" b="0" i="0" kern="1200" dirty="0">
                <a:solidFill>
                  <a:schemeClr val="tx1"/>
                </a:solidFill>
                <a:effectLst/>
                <a:latin typeface="+mn-lt"/>
                <a:ea typeface="+mn-ea"/>
                <a:cs typeface="+mn-cs"/>
              </a:rPr>
              <a:t> e </a:t>
            </a:r>
            <a:r>
              <a:rPr lang="it-IT" sz="1200" b="0" i="0" kern="1200" dirty="0" err="1">
                <a:solidFill>
                  <a:schemeClr val="tx1"/>
                </a:solidFill>
                <a:effectLst/>
                <a:latin typeface="+mn-lt"/>
                <a:ea typeface="+mn-ea"/>
                <a:cs typeface="+mn-cs"/>
              </a:rPr>
              <a:t>losartan</a:t>
            </a:r>
            <a:r>
              <a:rPr lang="it-IT" sz="1200" b="0" i="0" kern="1200" dirty="0">
                <a:solidFill>
                  <a:schemeClr val="tx1"/>
                </a:solidFill>
                <a:effectLst/>
                <a:latin typeface="+mn-lt"/>
                <a:ea typeface="+mn-ea"/>
                <a:cs typeface="+mn-cs"/>
              </a:rPr>
              <a:t> non hanno effetto, suggerendo che questi farmaci agiscano proprio a livello di URAT1 </a:t>
            </a:r>
            <a:r>
              <a:rPr lang="it-IT" sz="1200" b="0" i="1" kern="1200" dirty="0">
                <a:solidFill>
                  <a:schemeClr val="tx1"/>
                </a:solidFill>
                <a:effectLst/>
                <a:latin typeface="+mn-lt"/>
                <a:ea typeface="+mn-ea"/>
                <a:cs typeface="+mn-cs"/>
              </a:rPr>
              <a:t>in vivo</a:t>
            </a:r>
            <a:r>
              <a:rPr lang="it-IT" sz="1200" b="0" i="0" kern="1200" dirty="0">
                <a:solidFill>
                  <a:schemeClr val="tx1"/>
                </a:solidFill>
                <a:effectLst/>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31</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Paradigm</a:t>
            </a:r>
            <a:r>
              <a:rPr lang="it-IT" dirty="0"/>
              <a:t> </a:t>
            </a:r>
            <a:r>
              <a:rPr lang="it-IT" dirty="0" err="1"/>
              <a:t>hf</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32</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Paradigm</a:t>
            </a:r>
            <a:r>
              <a:rPr lang="it-IT" dirty="0"/>
              <a:t> </a:t>
            </a:r>
            <a:r>
              <a:rPr lang="it-IT" dirty="0" err="1"/>
              <a:t>hf</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34</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Paradigm</a:t>
            </a:r>
            <a:r>
              <a:rPr lang="it-IT" dirty="0"/>
              <a:t> </a:t>
            </a:r>
            <a:r>
              <a:rPr lang="it-IT" dirty="0" err="1"/>
              <a:t>hf</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35</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a:t>JUPITER</a:t>
            </a:r>
          </a:p>
        </p:txBody>
      </p:sp>
      <p:sp>
        <p:nvSpPr>
          <p:cNvPr id="4" name="Segnaposto numero diapositiva 3"/>
          <p:cNvSpPr>
            <a:spLocks noGrp="1"/>
          </p:cNvSpPr>
          <p:nvPr>
            <p:ph type="sldNum" sz="quarter" idx="10"/>
          </p:nvPr>
        </p:nvSpPr>
        <p:spPr/>
        <p:txBody>
          <a:bodyPr/>
          <a:lstStyle/>
          <a:p>
            <a:fld id="{5EE4501A-6F5D-4491-8D5C-B9438E377AE0}" type="slidenum">
              <a:rPr lang="it-IT" smtClean="0"/>
              <a:pPr/>
              <a:t>36</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Paradigm</a:t>
            </a:r>
            <a:r>
              <a:rPr lang="it-IT" dirty="0"/>
              <a:t> </a:t>
            </a:r>
            <a:r>
              <a:rPr lang="it-IT" dirty="0" err="1"/>
              <a:t>hf</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37</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Paradigm</a:t>
            </a:r>
            <a:r>
              <a:rPr lang="it-IT" dirty="0"/>
              <a:t> </a:t>
            </a:r>
            <a:r>
              <a:rPr lang="it-IT" dirty="0" err="1"/>
              <a:t>hf</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3</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Paradigm</a:t>
            </a:r>
            <a:r>
              <a:rPr lang="it-IT" dirty="0"/>
              <a:t> </a:t>
            </a:r>
            <a:r>
              <a:rPr lang="it-IT" dirty="0" err="1"/>
              <a:t>hf</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38</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sz="1200" b="0" i="0" kern="1200" dirty="0">
                <a:solidFill>
                  <a:schemeClr val="tx1"/>
                </a:solidFill>
                <a:effectLst/>
                <a:latin typeface="+mn-lt"/>
                <a:ea typeface="+mn-ea"/>
                <a:cs typeface="+mn-cs"/>
              </a:rPr>
              <a:t>MERLIN-TIMI-36 (MERLIN) </a:t>
            </a:r>
            <a:r>
              <a:rPr lang="it-IT" sz="1200" b="0" i="0" kern="1200" dirty="0" err="1">
                <a:solidFill>
                  <a:schemeClr val="tx1"/>
                </a:solidFill>
                <a:effectLst/>
                <a:latin typeface="+mn-lt"/>
                <a:ea typeface="+mn-ea"/>
                <a:cs typeface="+mn-cs"/>
              </a:rPr>
              <a:t>study</a:t>
            </a:r>
            <a:r>
              <a:rPr lang="it-IT" sz="1200" b="0" i="0" kern="1200" dirty="0">
                <a:solidFill>
                  <a:schemeClr val="tx1"/>
                </a:solidFill>
                <a:effectLst/>
                <a:latin typeface="+mn-lt"/>
                <a:ea typeface="+mn-ea"/>
                <a:cs typeface="+mn-cs"/>
              </a:rPr>
              <a:t>.  + </a:t>
            </a:r>
            <a:r>
              <a:rPr lang="it-IT" sz="1200" b="0" i="0" kern="1200" dirty="0" err="1">
                <a:solidFill>
                  <a:schemeClr val="tx1"/>
                </a:solidFill>
                <a:effectLst/>
                <a:latin typeface="+mn-lt"/>
                <a:ea typeface="+mn-ea"/>
                <a:cs typeface="+mn-cs"/>
              </a:rPr>
              <a:t>carisa</a:t>
            </a:r>
            <a:endParaRPr lang="it-IT" sz="1200" b="0" i="0" kern="1200" dirty="0">
              <a:solidFill>
                <a:schemeClr val="tx1"/>
              </a:solidFill>
              <a:effectLst/>
              <a:latin typeface="+mn-lt"/>
              <a:ea typeface="+mn-ea"/>
              <a:cs typeface="+mn-cs"/>
            </a:endParaRPr>
          </a:p>
          <a:p>
            <a:br>
              <a:rPr lang="it-IT" dirty="0"/>
            </a:b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Ranolazine</a:t>
            </a:r>
            <a:r>
              <a:rPr lang="en-US" sz="1200" b="0" i="0" kern="1200" dirty="0">
                <a:solidFill>
                  <a:schemeClr val="tx1"/>
                </a:solidFill>
                <a:effectLst/>
                <a:latin typeface="+mn-lt"/>
                <a:ea typeface="+mn-ea"/>
                <a:cs typeface="+mn-cs"/>
              </a:rPr>
              <a:t> was shown to inhibit glucagon secretion from pancreatic α-cells by inhibiting their electrical activity via blockade of sodium channels (Na</a:t>
            </a:r>
            <a:r>
              <a:rPr lang="en-US" sz="1200" b="0" i="0" kern="1200" baseline="-25000" dirty="0">
                <a:solidFill>
                  <a:schemeClr val="tx1"/>
                </a:solidFill>
                <a:effectLst/>
                <a:latin typeface="+mn-lt"/>
                <a:ea typeface="+mn-ea"/>
                <a:cs typeface="+mn-cs"/>
              </a:rPr>
              <a:t>v</a:t>
            </a:r>
            <a:r>
              <a:rPr lang="en-US" sz="1200" b="0" i="0" kern="1200" dirty="0">
                <a:solidFill>
                  <a:schemeClr val="tx1"/>
                </a:solidFill>
                <a:effectLst/>
                <a:latin typeface="+mn-lt"/>
                <a:ea typeface="+mn-ea"/>
                <a:cs typeface="+mn-cs"/>
              </a:rPr>
              <a:t>1.3 isoform) </a:t>
            </a:r>
          </a:p>
          <a:p>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Dhalla</a:t>
            </a:r>
            <a:r>
              <a:rPr lang="it-IT" sz="1200" b="0" i="0" kern="1200" dirty="0">
                <a:solidFill>
                  <a:schemeClr val="tx1"/>
                </a:solidFill>
                <a:effectLst/>
                <a:latin typeface="+mn-lt"/>
                <a:ea typeface="+mn-ea"/>
                <a:cs typeface="+mn-cs"/>
              </a:rPr>
              <a:t> AK, Yang M, </a:t>
            </a:r>
            <a:r>
              <a:rPr lang="it-IT" sz="1200" b="0" i="0" kern="1200" dirty="0" err="1">
                <a:solidFill>
                  <a:schemeClr val="tx1"/>
                </a:solidFill>
                <a:effectLst/>
                <a:latin typeface="+mn-lt"/>
                <a:ea typeface="+mn-ea"/>
                <a:cs typeface="+mn-cs"/>
              </a:rPr>
              <a:t>Ning</a:t>
            </a:r>
            <a:r>
              <a:rPr lang="it-IT" sz="1200" b="0" i="0" kern="1200" dirty="0">
                <a:solidFill>
                  <a:schemeClr val="tx1"/>
                </a:solidFill>
                <a:effectLst/>
                <a:latin typeface="+mn-lt"/>
                <a:ea typeface="+mn-ea"/>
                <a:cs typeface="+mn-cs"/>
              </a:rPr>
              <a:t> Y, et al. </a:t>
            </a:r>
            <a:r>
              <a:rPr lang="it-IT" sz="1200" b="0" i="0" kern="1200" dirty="0" err="1">
                <a:solidFill>
                  <a:schemeClr val="tx1"/>
                </a:solidFill>
                <a:effectLst/>
                <a:latin typeface="+mn-lt"/>
                <a:ea typeface="+mn-ea"/>
                <a:cs typeface="+mn-cs"/>
              </a:rPr>
              <a:t>Blockade</a:t>
            </a:r>
            <a:r>
              <a:rPr lang="it-IT" sz="1200" b="0" i="0" kern="1200" dirty="0">
                <a:solidFill>
                  <a:schemeClr val="tx1"/>
                </a:solidFill>
                <a:effectLst/>
                <a:latin typeface="+mn-lt"/>
                <a:ea typeface="+mn-ea"/>
                <a:cs typeface="+mn-cs"/>
              </a:rPr>
              <a:t> of Na+ </a:t>
            </a:r>
            <a:r>
              <a:rPr lang="it-IT" sz="1200" b="0" i="0" kern="1200" dirty="0" err="1">
                <a:solidFill>
                  <a:schemeClr val="tx1"/>
                </a:solidFill>
                <a:effectLst/>
                <a:latin typeface="+mn-lt"/>
                <a:ea typeface="+mn-ea"/>
                <a:cs typeface="+mn-cs"/>
              </a:rPr>
              <a:t>channels</a:t>
            </a:r>
            <a:r>
              <a:rPr lang="it-IT" sz="1200" b="0" i="0" kern="1200" dirty="0">
                <a:solidFill>
                  <a:schemeClr val="tx1"/>
                </a:solidFill>
                <a:effectLst/>
                <a:latin typeface="+mn-lt"/>
                <a:ea typeface="+mn-ea"/>
                <a:cs typeface="+mn-cs"/>
              </a:rPr>
              <a:t> in </a:t>
            </a:r>
            <a:r>
              <a:rPr lang="it-IT" sz="1200" b="0" i="0" kern="1200" dirty="0" err="1">
                <a:solidFill>
                  <a:schemeClr val="tx1"/>
                </a:solidFill>
                <a:effectLst/>
                <a:latin typeface="+mn-lt"/>
                <a:ea typeface="+mn-ea"/>
                <a:cs typeface="+mn-cs"/>
              </a:rPr>
              <a:t>pancreatic</a:t>
            </a:r>
            <a:r>
              <a:rPr lang="it-IT"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α-</a:t>
            </a:r>
            <a:r>
              <a:rPr lang="it-IT" sz="1200" b="0" i="0" kern="1200" dirty="0" err="1">
                <a:solidFill>
                  <a:schemeClr val="tx1"/>
                </a:solidFill>
                <a:effectLst/>
                <a:latin typeface="+mn-lt"/>
                <a:ea typeface="+mn-ea"/>
                <a:cs typeface="+mn-cs"/>
              </a:rPr>
              <a:t>cells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has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antidiabetic</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effects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Diabetes</a:t>
            </a:r>
            <a:r>
              <a:rPr lang="it-IT" sz="1200" b="0" i="0" kern="1200" dirty="0">
                <a:solidFill>
                  <a:schemeClr val="tx1"/>
                </a:solidFill>
                <a:effectLst/>
                <a:latin typeface="+mn-lt"/>
                <a:ea typeface="+mn-ea"/>
                <a:cs typeface="+mn-cs"/>
              </a:rPr>
              <a:t> 2014;63:3545–3556 [</a:t>
            </a:r>
            <a:r>
              <a:rPr lang="it-IT" sz="1200" b="0" i="0" u="none" strike="noStrike" kern="1200" dirty="0" err="1">
                <a:solidFill>
                  <a:schemeClr val="tx1"/>
                </a:solidFill>
                <a:effectLst/>
                <a:latin typeface="+mn-lt"/>
                <a:ea typeface="+mn-ea"/>
                <a:cs typeface="+mn-cs"/>
                <a:hlinkClick r:id="rId3"/>
              </a:rPr>
              <a:t>PubMed</a:t>
            </a:r>
            <a:r>
              <a:rPr lang="it-IT" sz="1200" b="0" i="0" kern="1200" dirty="0">
                <a:solidFill>
                  <a:schemeClr val="tx1"/>
                </a:solidFill>
                <a:effectLst/>
                <a:latin typeface="+mn-lt"/>
                <a:ea typeface="+mn-ea"/>
                <a:cs typeface="+mn-cs"/>
              </a:rPr>
              <a:t>] </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40</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Paradigm</a:t>
            </a:r>
            <a:r>
              <a:rPr lang="it-IT" dirty="0"/>
              <a:t> </a:t>
            </a:r>
            <a:r>
              <a:rPr lang="it-IT" dirty="0" err="1"/>
              <a:t>hf</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41</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Paradigm</a:t>
            </a:r>
            <a:r>
              <a:rPr lang="it-IT" dirty="0"/>
              <a:t> </a:t>
            </a:r>
            <a:r>
              <a:rPr lang="it-IT" dirty="0" err="1"/>
              <a:t>hf</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43</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Dapa</a:t>
            </a:r>
            <a:r>
              <a:rPr lang="it-IT" baseline="0" dirty="0"/>
              <a:t> </a:t>
            </a:r>
            <a:r>
              <a:rPr lang="it-IT" baseline="0" dirty="0" err="1"/>
              <a:t>hf</a:t>
            </a:r>
            <a:endParaRPr lang="it-IT" baseline="0" dirty="0"/>
          </a:p>
          <a:p>
            <a:pPr rtl="0"/>
            <a:r>
              <a:rPr lang="it-IT" sz="1200" kern="1200" dirty="0">
                <a:solidFill>
                  <a:schemeClr val="tx1"/>
                </a:solidFill>
                <a:effectLst/>
                <a:latin typeface="+mn-lt"/>
                <a:ea typeface="+mn-ea"/>
                <a:cs typeface="+mn-cs"/>
              </a:rPr>
              <a:t>Gli inibitori del co-trasportatore di sodio-glucosio 2 (SGLT2) hanno dimostrato di ridurre il </a:t>
            </a:r>
          </a:p>
          <a:p>
            <a:pPr rtl="0"/>
            <a:r>
              <a:rPr lang="it-IT" sz="1200" kern="1200" dirty="0">
                <a:solidFill>
                  <a:schemeClr val="tx1"/>
                </a:solidFill>
                <a:effectLst/>
                <a:latin typeface="+mn-lt"/>
                <a:ea typeface="+mn-ea"/>
                <a:cs typeface="+mn-cs"/>
              </a:rPr>
              <a:t>rischio di ospedalizzazione per insufficienza cardiaca in soggetti con diabete di tipo 2 che </a:t>
            </a:r>
          </a:p>
          <a:p>
            <a:pPr rtl="0"/>
            <a:r>
              <a:rPr lang="it-IT" sz="1200" kern="1200" dirty="0">
                <a:solidFill>
                  <a:schemeClr val="tx1"/>
                </a:solidFill>
                <a:effectLst/>
                <a:latin typeface="+mn-lt"/>
                <a:ea typeface="+mn-ea"/>
                <a:cs typeface="+mn-cs"/>
              </a:rPr>
              <a:t>hanno storia di malattia cardiovascolare o sono ad alto rischio di svilupparla. La maggior </a:t>
            </a:r>
          </a:p>
          <a:p>
            <a:pPr rtl="0"/>
            <a:r>
              <a:rPr lang="it-IT" sz="1200" kern="1200" dirty="0">
                <a:solidFill>
                  <a:schemeClr val="tx1"/>
                </a:solidFill>
                <a:effectLst/>
                <a:latin typeface="+mn-lt"/>
                <a:ea typeface="+mn-ea"/>
                <a:cs typeface="+mn-cs"/>
              </a:rPr>
              <a:t>parte dei pazienti in questi studi non era affetto da insufficienza cardiaca al basale e l'effetto </a:t>
            </a:r>
          </a:p>
          <a:p>
            <a:pPr rtl="0"/>
            <a:r>
              <a:rPr lang="it-IT" sz="1200" kern="1200" dirty="0">
                <a:solidFill>
                  <a:schemeClr val="tx1"/>
                </a:solidFill>
                <a:effectLst/>
                <a:latin typeface="+mn-lt"/>
                <a:ea typeface="+mn-ea"/>
                <a:cs typeface="+mn-cs"/>
              </a:rPr>
              <a:t>degli inibitori SGLT2 sugli </a:t>
            </a:r>
            <a:r>
              <a:rPr lang="it-IT" sz="1200" kern="1200" dirty="0" err="1">
                <a:solidFill>
                  <a:schemeClr val="tx1"/>
                </a:solidFill>
                <a:effectLst/>
                <a:latin typeface="+mn-lt"/>
                <a:ea typeface="+mn-ea"/>
                <a:cs typeface="+mn-cs"/>
              </a:rPr>
              <a:t>outcome</a:t>
            </a:r>
            <a:r>
              <a:rPr lang="it-IT" sz="1200" kern="1200" dirty="0">
                <a:solidFill>
                  <a:schemeClr val="tx1"/>
                </a:solidFill>
                <a:effectLst/>
                <a:latin typeface="+mn-lt"/>
                <a:ea typeface="+mn-ea"/>
                <a:cs typeface="+mn-cs"/>
              </a:rPr>
              <a:t> in soggetti con scompenso cardiaco (diabetici e non) non </a:t>
            </a:r>
          </a:p>
          <a:p>
            <a:pPr rtl="0"/>
            <a:r>
              <a:rPr lang="it-IT" sz="1200" kern="1200" dirty="0">
                <a:solidFill>
                  <a:schemeClr val="tx1"/>
                </a:solidFill>
                <a:effectLst/>
                <a:latin typeface="+mn-lt"/>
                <a:ea typeface="+mn-ea"/>
                <a:cs typeface="+mn-cs"/>
              </a:rPr>
              <a:t>è noto.</a:t>
            </a:r>
          </a:p>
          <a:p>
            <a:pPr rtl="0"/>
            <a:r>
              <a:rPr lang="it-IT" sz="1200" kern="1200" dirty="0">
                <a:solidFill>
                  <a:schemeClr val="tx1"/>
                </a:solidFill>
                <a:effectLst/>
                <a:latin typeface="+mn-lt"/>
                <a:ea typeface="+mn-ea"/>
                <a:cs typeface="+mn-cs"/>
              </a:rPr>
              <a:t>•</a:t>
            </a:r>
          </a:p>
          <a:p>
            <a:pPr rtl="0"/>
            <a:r>
              <a:rPr lang="it-IT" sz="1200" kern="1200" dirty="0">
                <a:solidFill>
                  <a:schemeClr val="tx1"/>
                </a:solidFill>
                <a:effectLst/>
                <a:latin typeface="+mn-lt"/>
                <a:ea typeface="+mn-ea"/>
                <a:cs typeface="+mn-cs"/>
              </a:rPr>
              <a:t>Lo studio DAPA-HF è stato ideato per valutare l’effetto di </a:t>
            </a:r>
          </a:p>
          <a:p>
            <a:pPr rtl="0"/>
            <a:r>
              <a:rPr lang="it-IT" sz="1200" kern="1200" dirty="0" err="1">
                <a:solidFill>
                  <a:schemeClr val="tx1"/>
                </a:solidFill>
                <a:effectLst/>
                <a:latin typeface="+mn-lt"/>
                <a:ea typeface="+mn-ea"/>
                <a:cs typeface="+mn-cs"/>
              </a:rPr>
              <a:t>Dapagliflozin</a:t>
            </a:r>
            <a:r>
              <a:rPr lang="it-IT" sz="1200" kern="1200" dirty="0">
                <a:solidFill>
                  <a:schemeClr val="tx1"/>
                </a:solidFill>
                <a:effectLst/>
                <a:latin typeface="+mn-lt"/>
                <a:ea typeface="+mn-ea"/>
                <a:cs typeface="+mn-cs"/>
              </a:rPr>
              <a:t> in pazienti con scompenso cardiaco a ridotta frazione di eiezione (FE).</a:t>
            </a:r>
          </a:p>
          <a:p>
            <a:pPr rtl="0"/>
            <a:endParaRPr lang="it-IT" sz="1200" kern="1200" dirty="0">
              <a:solidFill>
                <a:schemeClr val="tx1"/>
              </a:solidFill>
              <a:effectLst/>
              <a:latin typeface="+mn-lt"/>
              <a:ea typeface="+mn-ea"/>
              <a:cs typeface="+mn-cs"/>
            </a:endParaRPr>
          </a:p>
          <a:p>
            <a:br>
              <a:rPr lang="it-IT" sz="1200" b="0" i="0" kern="1200" dirty="0">
                <a:solidFill>
                  <a:schemeClr val="tx1"/>
                </a:solidFill>
                <a:effectLst/>
                <a:latin typeface="+mn-lt"/>
                <a:ea typeface="+mn-ea"/>
                <a:cs typeface="+mn-cs"/>
              </a:rPr>
            </a:b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44</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dapa</a:t>
            </a:r>
            <a:r>
              <a:rPr lang="it-IT" dirty="0"/>
              <a:t> </a:t>
            </a:r>
            <a:r>
              <a:rPr lang="it-IT" dirty="0" err="1"/>
              <a:t>hf</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45</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dapa</a:t>
            </a:r>
            <a:r>
              <a:rPr lang="it-IT" dirty="0"/>
              <a:t> </a:t>
            </a:r>
            <a:r>
              <a:rPr lang="it-IT" dirty="0" err="1"/>
              <a:t>hf</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46</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Paradigm</a:t>
            </a:r>
            <a:r>
              <a:rPr lang="it-IT" dirty="0"/>
              <a:t> </a:t>
            </a:r>
            <a:r>
              <a:rPr lang="it-IT" dirty="0" err="1"/>
              <a:t>hf</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4</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5</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Paradigm</a:t>
            </a:r>
            <a:r>
              <a:rPr lang="it-IT" dirty="0"/>
              <a:t> </a:t>
            </a:r>
            <a:r>
              <a:rPr lang="it-IT" dirty="0" err="1"/>
              <a:t>hf</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6</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Paradigm</a:t>
            </a:r>
            <a:r>
              <a:rPr lang="it-IT" dirty="0"/>
              <a:t> </a:t>
            </a:r>
            <a:r>
              <a:rPr lang="it-IT" dirty="0" err="1"/>
              <a:t>hf</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7</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Paradigm</a:t>
            </a:r>
            <a:r>
              <a:rPr lang="it-IT" dirty="0"/>
              <a:t> </a:t>
            </a:r>
            <a:r>
              <a:rPr lang="it-IT" dirty="0" err="1"/>
              <a:t>hf</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8</a:t>
            </a:fld>
            <a:endParaRPr lang="it-IT"/>
          </a:p>
        </p:txBody>
      </p:sp>
    </p:spTree>
    <p:extLst>
      <p:ext uri="{BB962C8B-B14F-4D97-AF65-F5344CB8AC3E}">
        <p14:creationId xmlns:p14="http://schemas.microsoft.com/office/powerpoint/2010/main" val="215787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r>
              <a:rPr lang="it-IT" dirty="0" err="1"/>
              <a:t>Paradigm</a:t>
            </a:r>
            <a:r>
              <a:rPr lang="it-IT" dirty="0"/>
              <a:t> </a:t>
            </a:r>
            <a:r>
              <a:rPr lang="it-IT" dirty="0" err="1"/>
              <a:t>hf</a:t>
            </a:r>
            <a:endParaRPr lang="it-IT" dirty="0"/>
          </a:p>
        </p:txBody>
      </p:sp>
      <p:sp>
        <p:nvSpPr>
          <p:cNvPr id="4" name="Segnaposto numero diapositiva 3"/>
          <p:cNvSpPr>
            <a:spLocks noGrp="1"/>
          </p:cNvSpPr>
          <p:nvPr>
            <p:ph type="sldNum" sz="quarter" idx="10"/>
          </p:nvPr>
        </p:nvSpPr>
        <p:spPr/>
        <p:txBody>
          <a:bodyPr/>
          <a:lstStyle/>
          <a:p>
            <a:fld id="{5EE4501A-6F5D-4491-8D5C-B9438E377AE0}" type="slidenum">
              <a:rPr lang="it-IT" smtClean="0"/>
              <a:pPr/>
              <a:t>9</a:t>
            </a:fld>
            <a:endParaRPr lang="it-IT"/>
          </a:p>
        </p:txBody>
      </p:sp>
    </p:spTree>
    <p:extLst>
      <p:ext uri="{BB962C8B-B14F-4D97-AF65-F5344CB8AC3E}">
        <p14:creationId xmlns:p14="http://schemas.microsoft.com/office/powerpoint/2010/main" val="215787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99B7190-377F-4CF2-8C11-275C31B1762B}" type="datetimeFigureOut">
              <a:rPr lang="it-IT" smtClean="0"/>
              <a:pPr/>
              <a:t>22/11/2019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2CCB327-1278-4D58-9FE9-63BCB5949678}"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99B7190-377F-4CF2-8C11-275C31B1762B}" type="datetimeFigureOut">
              <a:rPr lang="it-IT" smtClean="0"/>
              <a:pPr/>
              <a:t>22/11/2019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2CCB327-1278-4D58-9FE9-63BCB594967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99B7190-377F-4CF2-8C11-275C31B1762B}" type="datetimeFigureOut">
              <a:rPr lang="it-IT" smtClean="0"/>
              <a:pPr/>
              <a:t>22/11/2019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2CCB327-1278-4D58-9FE9-63BCB5949678}"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99B7190-377F-4CF2-8C11-275C31B1762B}" type="datetimeFigureOut">
              <a:rPr lang="it-IT" smtClean="0"/>
              <a:pPr/>
              <a:t>22/11/2019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2CCB327-1278-4D58-9FE9-63BCB594967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99B7190-377F-4CF2-8C11-275C31B1762B}" type="datetimeFigureOut">
              <a:rPr lang="it-IT" smtClean="0"/>
              <a:pPr/>
              <a:t>22/11/2019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2CCB327-1278-4D58-9FE9-63BCB5949678}"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99B7190-377F-4CF2-8C11-275C31B1762B}" type="datetimeFigureOut">
              <a:rPr lang="it-IT" smtClean="0"/>
              <a:pPr/>
              <a:t>22/11/2019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2CCB327-1278-4D58-9FE9-63BCB5949678}"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99B7190-377F-4CF2-8C11-275C31B1762B}" type="datetimeFigureOut">
              <a:rPr lang="it-IT" smtClean="0"/>
              <a:pPr/>
              <a:t>22/11/2019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2CCB327-1278-4D58-9FE9-63BCB5949678}"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99B7190-377F-4CF2-8C11-275C31B1762B}" type="datetimeFigureOut">
              <a:rPr lang="it-IT" smtClean="0"/>
              <a:pPr/>
              <a:t>22/11/2019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2CCB327-1278-4D58-9FE9-63BCB594967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99B7190-377F-4CF2-8C11-275C31B1762B}" type="datetimeFigureOut">
              <a:rPr lang="it-IT" smtClean="0"/>
              <a:pPr/>
              <a:t>22/11/2019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2CCB327-1278-4D58-9FE9-63BCB594967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99B7190-377F-4CF2-8C11-275C31B1762B}" type="datetimeFigureOut">
              <a:rPr lang="it-IT" smtClean="0"/>
              <a:pPr/>
              <a:t>22/11/2019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2CCB327-1278-4D58-9FE9-63BCB5949678}"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99B7190-377F-4CF2-8C11-275C31B1762B}" type="datetimeFigureOut">
              <a:rPr lang="it-IT" smtClean="0"/>
              <a:pPr/>
              <a:t>22/11/2019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2CCB327-1278-4D58-9FE9-63BCB5949678}"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4000"/>
            <a:lum/>
          </a:blip>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9B7190-377F-4CF2-8C11-275C31B1762B}" type="datetimeFigureOut">
              <a:rPr lang="it-IT" smtClean="0"/>
              <a:pPr/>
              <a:t>22/11/2019</a:t>
            </a:fld>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CB327-1278-4D58-9FE9-63BCB5949678}"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sp>
        <p:nvSpPr>
          <p:cNvPr id="4" name="CasellaDiTesto 3"/>
          <p:cNvSpPr txBox="1"/>
          <p:nvPr/>
        </p:nvSpPr>
        <p:spPr>
          <a:xfrm>
            <a:off x="3524232" y="428605"/>
            <a:ext cx="5000660" cy="1723549"/>
          </a:xfrm>
          <a:prstGeom prst="rect">
            <a:avLst/>
          </a:prstGeom>
          <a:noFill/>
        </p:spPr>
        <p:txBody>
          <a:bodyPr wrap="square" rtlCol="0">
            <a:spAutoFit/>
          </a:bodyPr>
          <a:lstStyle/>
          <a:p>
            <a:pPr algn="ctr"/>
            <a:r>
              <a:rPr lang="it-IT" dirty="0">
                <a:solidFill>
                  <a:srgbClr val="FF0000"/>
                </a:solidFill>
              </a:rPr>
              <a:t>ANCE-Cardiologia del Territorio</a:t>
            </a:r>
          </a:p>
          <a:p>
            <a:pPr algn="ctr"/>
            <a:r>
              <a:rPr lang="it-IT" dirty="0">
                <a:solidFill>
                  <a:srgbClr val="FF0000"/>
                </a:solidFill>
              </a:rPr>
              <a:t>Scuola Superiore di Cardiologia</a:t>
            </a:r>
          </a:p>
          <a:p>
            <a:pPr algn="ctr"/>
            <a:r>
              <a:rPr lang="it-IT" sz="1400" dirty="0">
                <a:solidFill>
                  <a:srgbClr val="FF0000"/>
                </a:solidFill>
              </a:rPr>
              <a:t>“IL RUOLO CHIAVE DELLA CARDIOLOGIA DEL TERRITORIO</a:t>
            </a:r>
          </a:p>
          <a:p>
            <a:pPr algn="ctr"/>
            <a:r>
              <a:rPr lang="it-IT" sz="1400" dirty="0">
                <a:solidFill>
                  <a:srgbClr val="FF0000"/>
                </a:solidFill>
              </a:rPr>
              <a:t>NELLA GESTIONE FARMACOLOGICA INNOVATIVA</a:t>
            </a:r>
          </a:p>
          <a:p>
            <a:pPr algn="ctr"/>
            <a:r>
              <a:rPr lang="it-IT" sz="1400" dirty="0">
                <a:solidFill>
                  <a:srgbClr val="FF0000"/>
                </a:solidFill>
              </a:rPr>
              <a:t>DEL PAZIENTE CON SCOMPENSO CARDIACO</a:t>
            </a:r>
          </a:p>
          <a:p>
            <a:pPr algn="ctr"/>
            <a:r>
              <a:rPr lang="it-IT" sz="1400" dirty="0">
                <a:solidFill>
                  <a:srgbClr val="FF0000"/>
                </a:solidFill>
              </a:rPr>
              <a:t>Sede Nazionale ANCE</a:t>
            </a:r>
          </a:p>
          <a:p>
            <a:pPr algn="ctr"/>
            <a:r>
              <a:rPr lang="it-IT" sz="1400" dirty="0">
                <a:solidFill>
                  <a:srgbClr val="FF0000"/>
                </a:solidFill>
              </a:rPr>
              <a:t>Roma, 22-23 Novembre 2019</a:t>
            </a:r>
          </a:p>
        </p:txBody>
      </p:sp>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sp>
        <p:nvSpPr>
          <p:cNvPr id="6" name="CasellaDiTesto 5"/>
          <p:cNvSpPr txBox="1"/>
          <p:nvPr/>
        </p:nvSpPr>
        <p:spPr>
          <a:xfrm>
            <a:off x="2631257" y="2579881"/>
            <a:ext cx="6786610" cy="2246769"/>
          </a:xfrm>
          <a:prstGeom prst="rect">
            <a:avLst/>
          </a:prstGeom>
          <a:noFill/>
        </p:spPr>
        <p:txBody>
          <a:bodyPr wrap="square" rtlCol="0">
            <a:spAutoFit/>
          </a:bodyPr>
          <a:lstStyle/>
          <a:p>
            <a:pPr algn="ctr"/>
            <a:r>
              <a:rPr lang="it-IT" sz="2800" b="1" dirty="0">
                <a:solidFill>
                  <a:srgbClr val="FF0000"/>
                </a:solidFill>
                <a:latin typeface="Times New Roman" pitchFamily="18" charset="0"/>
                <a:cs typeface="Times New Roman" pitchFamily="18" charset="0"/>
              </a:rPr>
              <a:t>Implicazioni metaboliche nello scompenso cardiaco: uricemia e glicemia</a:t>
            </a:r>
          </a:p>
          <a:p>
            <a:pPr algn="ctr"/>
            <a:endParaRPr lang="it-IT" sz="2800" b="1" dirty="0">
              <a:solidFill>
                <a:srgbClr val="FF0000"/>
              </a:solidFill>
              <a:latin typeface="Times New Roman" pitchFamily="18" charset="0"/>
              <a:cs typeface="Times New Roman" pitchFamily="18" charset="0"/>
            </a:endParaRPr>
          </a:p>
          <a:p>
            <a:pPr algn="ctr"/>
            <a:endParaRPr lang="it-IT" sz="2800" b="1" dirty="0">
              <a:solidFill>
                <a:srgbClr val="FF0000"/>
              </a:solidFill>
              <a:latin typeface="Times New Roman" pitchFamily="18" charset="0"/>
              <a:cs typeface="Times New Roman" pitchFamily="18" charset="0"/>
            </a:endParaRPr>
          </a:p>
          <a:p>
            <a:pPr algn="ctr"/>
            <a:r>
              <a:rPr lang="it-IT" sz="2800" b="1" dirty="0">
                <a:solidFill>
                  <a:srgbClr val="FF0000"/>
                </a:solidFill>
                <a:latin typeface="Times New Roman" pitchFamily="18" charset="0"/>
                <a:cs typeface="Times New Roman" pitchFamily="18" charset="0"/>
              </a:rPr>
              <a:t>Francesco Magro</a:t>
            </a:r>
            <a:endParaRPr lang="it-IT" sz="2800" dirty="0">
              <a:solidFill>
                <a:srgbClr val="FF0000"/>
              </a:solidFill>
              <a:latin typeface="Times New Roman" pitchFamily="18" charset="0"/>
              <a:cs typeface="Times New Roman" pitchFamily="18" charset="0"/>
            </a:endParaRPr>
          </a:p>
        </p:txBody>
      </p:sp>
    </p:spTree>
  </p:cSld>
  <p:clrMapOvr>
    <a:masterClrMapping/>
  </p:clrMapOvr>
  <p:transition>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sp>
        <p:nvSpPr>
          <p:cNvPr id="6" name="CasellaDiTesto 5"/>
          <p:cNvSpPr txBox="1"/>
          <p:nvPr/>
        </p:nvSpPr>
        <p:spPr>
          <a:xfrm>
            <a:off x="1919537" y="1772817"/>
            <a:ext cx="8338889" cy="4401205"/>
          </a:xfrm>
          <a:prstGeom prst="rect">
            <a:avLst/>
          </a:prstGeom>
          <a:noFill/>
        </p:spPr>
        <p:txBody>
          <a:bodyPr wrap="square" rtlCol="0">
            <a:spAutoFit/>
          </a:bodyPr>
          <a:lstStyle/>
          <a:p>
            <a:r>
              <a:rPr lang="it-IT" sz="2800" dirty="0">
                <a:solidFill>
                  <a:srgbClr val="FF0000"/>
                </a:solidFill>
              </a:rPr>
              <a:t>Esistono diversi possibili fattori che contribuiscono</a:t>
            </a:r>
          </a:p>
          <a:p>
            <a:r>
              <a:rPr lang="it-IT" sz="2800" dirty="0">
                <a:solidFill>
                  <a:srgbClr val="FF0000"/>
                </a:solidFill>
              </a:rPr>
              <a:t>all'aumento della produzione UA nello scompenso cardiaco:  </a:t>
            </a:r>
          </a:p>
          <a:p>
            <a:r>
              <a:rPr lang="it-IT" sz="2800" dirty="0">
                <a:solidFill>
                  <a:srgbClr val="FF0000"/>
                </a:solidFill>
              </a:rPr>
              <a:t>una maggiore abbondanza e attività di XO </a:t>
            </a:r>
          </a:p>
          <a:p>
            <a:r>
              <a:rPr lang="it-IT" sz="2800" dirty="0">
                <a:solidFill>
                  <a:srgbClr val="FF0000"/>
                </a:solidFill>
              </a:rPr>
              <a:t>e</a:t>
            </a:r>
          </a:p>
          <a:p>
            <a:r>
              <a:rPr lang="it-IT" sz="2800" dirty="0">
                <a:solidFill>
                  <a:srgbClr val="FF0000"/>
                </a:solidFill>
              </a:rPr>
              <a:t>un aumento del substrato della XO derivante da una maggiore degradazione di ATP ad adenosina &gt; ipoxantina &gt; UA. </a:t>
            </a:r>
          </a:p>
          <a:p>
            <a:r>
              <a:rPr lang="it-IT" sz="2800" dirty="0">
                <a:solidFill>
                  <a:srgbClr val="FF0000"/>
                </a:solidFill>
              </a:rPr>
              <a:t>Una diminuzione della perfusione renale può portare anche ad aumentare i livelli di UA.</a:t>
            </a:r>
          </a:p>
        </p:txBody>
      </p:sp>
    </p:spTree>
    <p:extLst>
      <p:ext uri="{BB962C8B-B14F-4D97-AF65-F5344CB8AC3E}">
        <p14:creationId xmlns:p14="http://schemas.microsoft.com/office/powerpoint/2010/main" val="249555631"/>
      </p:ext>
    </p:extLst>
  </p:cSld>
  <p:clrMapOvr>
    <a:masterClrMapping/>
  </p:clrMapOvr>
  <p:transition>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sp>
        <p:nvSpPr>
          <p:cNvPr id="6" name="CasellaDiTesto 5"/>
          <p:cNvSpPr txBox="1"/>
          <p:nvPr/>
        </p:nvSpPr>
        <p:spPr>
          <a:xfrm>
            <a:off x="1919537" y="1772817"/>
            <a:ext cx="8338889" cy="2246769"/>
          </a:xfrm>
          <a:prstGeom prst="rect">
            <a:avLst/>
          </a:prstGeom>
          <a:noFill/>
        </p:spPr>
        <p:txBody>
          <a:bodyPr wrap="square" rtlCol="0">
            <a:spAutoFit/>
          </a:bodyPr>
          <a:lstStyle/>
          <a:p>
            <a:r>
              <a:rPr lang="it-IT" sz="2800" dirty="0">
                <a:solidFill>
                  <a:srgbClr val="FF0000"/>
                </a:solidFill>
              </a:rPr>
              <a:t>Mentre l'avanzamento dell'HF porta il tessuto in ischemia &gt; aumento del lattato sierico &gt; decremento dell'escrezione renale di UA in quanto il lattato compete con l'urato attraverso uno scambiatore anionico nel tubulo prossimale</a:t>
            </a:r>
          </a:p>
        </p:txBody>
      </p:sp>
    </p:spTree>
    <p:extLst>
      <p:ext uri="{BB962C8B-B14F-4D97-AF65-F5344CB8AC3E}">
        <p14:creationId xmlns:p14="http://schemas.microsoft.com/office/powerpoint/2010/main" val="3914225714"/>
      </p:ext>
    </p:extLst>
  </p:cSld>
  <p:clrMapOvr>
    <a:masterClrMapping/>
  </p:clrMapOvr>
  <p:transition>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Tree>
    <p:extLst>
      <p:ext uri="{BB962C8B-B14F-4D97-AF65-F5344CB8AC3E}">
        <p14:creationId xmlns:p14="http://schemas.microsoft.com/office/powerpoint/2010/main" val="2758667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2"/>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3"/>
          <a:srcRect/>
          <a:stretch>
            <a:fillRect/>
          </a:stretch>
        </p:blipFill>
        <p:spPr bwMode="auto">
          <a:xfrm>
            <a:off x="8791575" y="581025"/>
            <a:ext cx="1466850" cy="819150"/>
          </a:xfrm>
          <a:prstGeom prst="rect">
            <a:avLst/>
          </a:prstGeom>
          <a:noFill/>
          <a:ln w="9525">
            <a:noFill/>
            <a:miter lim="800000"/>
            <a:headEnd/>
            <a:tailEnd/>
          </a:ln>
        </p:spPr>
      </p:pic>
      <p:sp>
        <p:nvSpPr>
          <p:cNvPr id="6" name="CasellaDiTesto 5"/>
          <p:cNvSpPr txBox="1"/>
          <p:nvPr/>
        </p:nvSpPr>
        <p:spPr>
          <a:xfrm>
            <a:off x="2666976" y="2571745"/>
            <a:ext cx="6786610" cy="2246769"/>
          </a:xfrm>
          <a:prstGeom prst="rect">
            <a:avLst/>
          </a:prstGeom>
          <a:noFill/>
        </p:spPr>
        <p:txBody>
          <a:bodyPr wrap="square" rtlCol="0">
            <a:spAutoFit/>
          </a:bodyPr>
          <a:lstStyle/>
          <a:p>
            <a:pPr algn="ctr"/>
            <a:r>
              <a:rPr lang="it-IT" sz="2800" b="1" dirty="0">
                <a:solidFill>
                  <a:srgbClr val="FF0000"/>
                </a:solidFill>
                <a:latin typeface="Times New Roman" pitchFamily="18" charset="0"/>
                <a:cs typeface="Times New Roman" pitchFamily="18" charset="0"/>
              </a:rPr>
              <a:t>Gli umani hanno livelli di uricemia più alti rispetto agli altri mammiferi che hanno l’enzima uricasi </a:t>
            </a:r>
          </a:p>
          <a:p>
            <a:pPr algn="ctr"/>
            <a:r>
              <a:rPr lang="it-IT" sz="2800" b="1" dirty="0">
                <a:solidFill>
                  <a:srgbClr val="FF0000"/>
                </a:solidFill>
                <a:latin typeface="Times New Roman" pitchFamily="18" charset="0"/>
                <a:cs typeface="Times New Roman" pitchFamily="18" charset="0"/>
              </a:rPr>
              <a:t>E questo è stato considerato un fenomeno “benefico”</a:t>
            </a:r>
            <a:endParaRPr lang="it-IT" sz="2800" dirty="0">
              <a:solidFill>
                <a:srgbClr val="FF0000"/>
              </a:solidFill>
              <a:latin typeface="Times New Roman" pitchFamily="18" charset="0"/>
              <a:cs typeface="Times New Roman" pitchFamily="18" charset="0"/>
            </a:endParaRPr>
          </a:p>
        </p:txBody>
      </p:sp>
      <p:sp>
        <p:nvSpPr>
          <p:cNvPr id="7" name="CasellaDiTesto 6"/>
          <p:cNvSpPr txBox="1"/>
          <p:nvPr/>
        </p:nvSpPr>
        <p:spPr>
          <a:xfrm>
            <a:off x="7096132" y="5857892"/>
            <a:ext cx="3571868" cy="369332"/>
          </a:xfrm>
          <a:prstGeom prst="rect">
            <a:avLst/>
          </a:prstGeom>
          <a:noFill/>
        </p:spPr>
        <p:txBody>
          <a:bodyPr wrap="square" rtlCol="0">
            <a:spAutoFit/>
          </a:bodyPr>
          <a:lstStyle/>
          <a:p>
            <a:r>
              <a:rPr lang="it-IT" dirty="0" err="1">
                <a:solidFill>
                  <a:srgbClr val="FF0000"/>
                </a:solidFill>
                <a:latin typeface="Times New Roman" pitchFamily="18" charset="0"/>
                <a:cs typeface="Times New Roman" pitchFamily="18" charset="0"/>
              </a:rPr>
              <a:t>Johnson</a:t>
            </a:r>
            <a:r>
              <a:rPr lang="it-IT" dirty="0">
                <a:solidFill>
                  <a:srgbClr val="FF0000"/>
                </a:solidFill>
                <a:latin typeface="Times New Roman" pitchFamily="18" charset="0"/>
                <a:cs typeface="Times New Roman" pitchFamily="18" charset="0"/>
              </a:rPr>
              <a:t> RJ, </a:t>
            </a:r>
            <a:r>
              <a:rPr lang="it-IT" dirty="0" err="1">
                <a:solidFill>
                  <a:srgbClr val="FF0000"/>
                </a:solidFill>
                <a:latin typeface="Times New Roman" pitchFamily="18" charset="0"/>
                <a:cs typeface="Times New Roman" pitchFamily="18" charset="0"/>
              </a:rPr>
              <a:t>Hypertension</a:t>
            </a:r>
            <a:r>
              <a:rPr lang="it-IT" dirty="0">
                <a:solidFill>
                  <a:srgbClr val="FF0000"/>
                </a:solidFill>
                <a:latin typeface="Times New Roman" pitchFamily="18" charset="0"/>
                <a:cs typeface="Times New Roman" pitchFamily="18" charset="0"/>
              </a:rPr>
              <a:t>, 2013</a:t>
            </a:r>
          </a:p>
        </p:txBody>
      </p:sp>
    </p:spTree>
  </p:cSld>
  <p:clrMapOvr>
    <a:masterClrMapping/>
  </p:clrMapOvr>
  <p:transition>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ccia in giù 6"/>
          <p:cNvSpPr/>
          <p:nvPr/>
        </p:nvSpPr>
        <p:spPr>
          <a:xfrm>
            <a:off x="4810116" y="3286124"/>
            <a:ext cx="2500330"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2"/>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3"/>
          <a:srcRect/>
          <a:stretch>
            <a:fillRect/>
          </a:stretch>
        </p:blipFill>
        <p:spPr bwMode="auto">
          <a:xfrm>
            <a:off x="8791575" y="581025"/>
            <a:ext cx="1466850" cy="819150"/>
          </a:xfrm>
          <a:prstGeom prst="rect">
            <a:avLst/>
          </a:prstGeom>
          <a:noFill/>
          <a:ln w="9525">
            <a:noFill/>
            <a:miter lim="800000"/>
            <a:headEnd/>
            <a:tailEnd/>
          </a:ln>
        </p:spPr>
      </p:pic>
      <p:sp>
        <p:nvSpPr>
          <p:cNvPr id="6" name="CasellaDiTesto 5"/>
          <p:cNvSpPr txBox="1"/>
          <p:nvPr/>
        </p:nvSpPr>
        <p:spPr>
          <a:xfrm>
            <a:off x="2666976" y="2571745"/>
            <a:ext cx="6786610" cy="2246769"/>
          </a:xfrm>
          <a:prstGeom prst="rect">
            <a:avLst/>
          </a:prstGeom>
          <a:noFill/>
        </p:spPr>
        <p:txBody>
          <a:bodyPr wrap="square" rtlCol="0">
            <a:spAutoFit/>
          </a:bodyPr>
          <a:lstStyle/>
          <a:p>
            <a:pPr algn="ctr"/>
            <a:r>
              <a:rPr lang="it-IT" sz="2800" b="1" dirty="0">
                <a:solidFill>
                  <a:srgbClr val="FF0000"/>
                </a:solidFill>
                <a:latin typeface="Times New Roman" pitchFamily="18" charset="0"/>
                <a:cs typeface="Times New Roman" pitchFamily="18" charset="0"/>
              </a:rPr>
              <a:t>acido urico</a:t>
            </a:r>
          </a:p>
          <a:p>
            <a:pPr algn="ctr"/>
            <a:endParaRPr lang="it-IT" sz="2800" b="1" dirty="0">
              <a:solidFill>
                <a:srgbClr val="FF0000"/>
              </a:solidFill>
              <a:latin typeface="Times New Roman" pitchFamily="18" charset="0"/>
              <a:cs typeface="Times New Roman" pitchFamily="18" charset="0"/>
            </a:endParaRPr>
          </a:p>
          <a:p>
            <a:pPr algn="ctr"/>
            <a:r>
              <a:rPr lang="it-IT" sz="2800" b="1" dirty="0">
                <a:solidFill>
                  <a:srgbClr val="FF0000"/>
                </a:solidFill>
                <a:latin typeface="Times New Roman" pitchFamily="18" charset="0"/>
                <a:cs typeface="Times New Roman" pitchFamily="18" charset="0"/>
              </a:rPr>
              <a:t>uricasi</a:t>
            </a:r>
          </a:p>
          <a:p>
            <a:pPr algn="ctr"/>
            <a:endParaRPr lang="it-IT" sz="2800" b="1" dirty="0">
              <a:solidFill>
                <a:srgbClr val="FF0000"/>
              </a:solidFill>
              <a:latin typeface="Times New Roman" pitchFamily="18" charset="0"/>
              <a:cs typeface="Times New Roman" pitchFamily="18" charset="0"/>
            </a:endParaRPr>
          </a:p>
          <a:p>
            <a:pPr algn="ctr"/>
            <a:r>
              <a:rPr lang="it-IT" sz="2800" b="1" dirty="0" err="1">
                <a:solidFill>
                  <a:srgbClr val="FF0000"/>
                </a:solidFill>
                <a:latin typeface="Times New Roman" pitchFamily="18" charset="0"/>
                <a:cs typeface="Times New Roman" pitchFamily="18" charset="0"/>
              </a:rPr>
              <a:t>allantoina</a:t>
            </a:r>
            <a:endParaRPr lang="it-IT" sz="2800" dirty="0">
              <a:solidFill>
                <a:srgbClr val="FF0000"/>
              </a:solidFill>
              <a:latin typeface="Times New Roman" pitchFamily="18" charset="0"/>
              <a:cs typeface="Times New Roman" pitchFamily="18" charset="0"/>
            </a:endParaRPr>
          </a:p>
        </p:txBody>
      </p:sp>
    </p:spTree>
  </p:cSld>
  <p:clrMapOvr>
    <a:masterClrMapping/>
  </p:clrMapOvr>
  <p:transition>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2"/>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3"/>
          <a:srcRect/>
          <a:stretch>
            <a:fillRect/>
          </a:stretch>
        </p:blipFill>
        <p:spPr bwMode="auto">
          <a:xfrm>
            <a:off x="8791575" y="581025"/>
            <a:ext cx="1466850" cy="819150"/>
          </a:xfrm>
          <a:prstGeom prst="rect">
            <a:avLst/>
          </a:prstGeom>
          <a:noFill/>
          <a:ln w="9525">
            <a:noFill/>
            <a:miter lim="800000"/>
            <a:headEnd/>
            <a:tailEnd/>
          </a:ln>
        </p:spPr>
      </p:pic>
      <p:sp>
        <p:nvSpPr>
          <p:cNvPr id="6" name="CasellaDiTesto 5"/>
          <p:cNvSpPr txBox="1"/>
          <p:nvPr/>
        </p:nvSpPr>
        <p:spPr>
          <a:xfrm>
            <a:off x="2666976" y="2571744"/>
            <a:ext cx="6786610" cy="2677656"/>
          </a:xfrm>
          <a:prstGeom prst="rect">
            <a:avLst/>
          </a:prstGeom>
          <a:noFill/>
        </p:spPr>
        <p:txBody>
          <a:bodyPr wrap="square" rtlCol="0">
            <a:spAutoFit/>
          </a:bodyPr>
          <a:lstStyle/>
          <a:p>
            <a:pPr algn="ctr"/>
            <a:r>
              <a:rPr lang="it-IT" sz="2800" b="1" dirty="0">
                <a:solidFill>
                  <a:srgbClr val="FF0000"/>
                </a:solidFill>
                <a:latin typeface="Times New Roman" pitchFamily="18" charset="0"/>
                <a:cs typeface="Times New Roman" pitchFamily="18" charset="0"/>
              </a:rPr>
              <a:t>L’acido urico ha effetti stimolanti sulla corteccia cerebrale e questo potrebbe avere permesso agli uomini , rispetto agli altri animali, di sviluppare una massa cerebrale più alta, migliori performance intellettuali e forse la supremazia evolutiva</a:t>
            </a:r>
            <a:endParaRPr lang="it-IT" sz="2800" dirty="0">
              <a:solidFill>
                <a:srgbClr val="FF0000"/>
              </a:solidFill>
              <a:latin typeface="Times New Roman" pitchFamily="18" charset="0"/>
              <a:cs typeface="Times New Roman" pitchFamily="18" charset="0"/>
            </a:endParaRPr>
          </a:p>
        </p:txBody>
      </p:sp>
    </p:spTree>
  </p:cSld>
  <p:clrMapOvr>
    <a:masterClrMapping/>
  </p:clrMapOvr>
  <p:transition>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2"/>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3"/>
          <a:srcRect/>
          <a:stretch>
            <a:fillRect/>
          </a:stretch>
        </p:blipFill>
        <p:spPr bwMode="auto">
          <a:xfrm>
            <a:off x="8791575" y="581025"/>
            <a:ext cx="1466850" cy="819150"/>
          </a:xfrm>
          <a:prstGeom prst="rect">
            <a:avLst/>
          </a:prstGeom>
          <a:noFill/>
          <a:ln w="9525">
            <a:noFill/>
            <a:miter lim="800000"/>
            <a:headEnd/>
            <a:tailEnd/>
          </a:ln>
        </p:spPr>
      </p:pic>
      <p:sp>
        <p:nvSpPr>
          <p:cNvPr id="6" name="CasellaDiTesto 5"/>
          <p:cNvSpPr txBox="1"/>
          <p:nvPr/>
        </p:nvSpPr>
        <p:spPr>
          <a:xfrm>
            <a:off x="2759075" y="1628801"/>
            <a:ext cx="5688632" cy="2246769"/>
          </a:xfrm>
          <a:prstGeom prst="rect">
            <a:avLst/>
          </a:prstGeom>
          <a:noFill/>
        </p:spPr>
        <p:txBody>
          <a:bodyPr wrap="square" rtlCol="0">
            <a:spAutoFit/>
          </a:bodyPr>
          <a:lstStyle/>
          <a:p>
            <a:pPr algn="ctr"/>
            <a:endParaRPr lang="it-IT" sz="2800" b="1" dirty="0">
              <a:solidFill>
                <a:srgbClr val="FF0000"/>
              </a:solidFill>
              <a:latin typeface="Times New Roman" pitchFamily="18" charset="0"/>
              <a:cs typeface="Times New Roman" pitchFamily="18" charset="0"/>
            </a:endParaRPr>
          </a:p>
          <a:p>
            <a:pPr algn="ctr"/>
            <a:r>
              <a:rPr lang="it-IT" sz="2800" b="1" dirty="0">
                <a:solidFill>
                  <a:srgbClr val="FF0000"/>
                </a:solidFill>
                <a:latin typeface="Times New Roman" pitchFamily="18" charset="0"/>
                <a:cs typeface="Times New Roman" pitchFamily="18" charset="0"/>
              </a:rPr>
              <a:t>Migliore intelligenza e creatività</a:t>
            </a:r>
          </a:p>
          <a:p>
            <a:pPr algn="ctr"/>
            <a:endParaRPr lang="it-IT" sz="2800" b="1" dirty="0">
              <a:solidFill>
                <a:srgbClr val="FF0000"/>
              </a:solidFill>
              <a:latin typeface="Times New Roman" pitchFamily="18" charset="0"/>
              <a:cs typeface="Times New Roman" pitchFamily="18" charset="0"/>
            </a:endParaRPr>
          </a:p>
          <a:p>
            <a:pPr algn="ctr"/>
            <a:r>
              <a:rPr lang="it-IT" sz="2800" b="1" dirty="0">
                <a:solidFill>
                  <a:srgbClr val="FF0000"/>
                </a:solidFill>
                <a:latin typeface="Times New Roman" pitchFamily="18" charset="0"/>
                <a:cs typeface="Times New Roman" pitchFamily="18" charset="0"/>
              </a:rPr>
              <a:t>“La Gotta uccide più i saggi che  i semplici“ </a:t>
            </a:r>
            <a:endParaRPr lang="it-IT" sz="2800" dirty="0">
              <a:solidFill>
                <a:srgbClr val="FF0000"/>
              </a:solidFill>
              <a:latin typeface="Times New Roman" pitchFamily="18" charset="0"/>
              <a:cs typeface="Times New Roman" pitchFamily="18" charset="0"/>
            </a:endParaRPr>
          </a:p>
        </p:txBody>
      </p:sp>
      <p:sp>
        <p:nvSpPr>
          <p:cNvPr id="8" name="CasellaDiTesto 7"/>
          <p:cNvSpPr txBox="1"/>
          <p:nvPr/>
        </p:nvSpPr>
        <p:spPr>
          <a:xfrm>
            <a:off x="7096132" y="5857892"/>
            <a:ext cx="3571868" cy="369332"/>
          </a:xfrm>
          <a:prstGeom prst="rect">
            <a:avLst/>
          </a:prstGeom>
          <a:noFill/>
        </p:spPr>
        <p:txBody>
          <a:bodyPr wrap="square" rtlCol="0">
            <a:spAutoFit/>
          </a:bodyPr>
          <a:lstStyle/>
          <a:p>
            <a:r>
              <a:rPr lang="it-IT" dirty="0">
                <a:solidFill>
                  <a:srgbClr val="FF0000"/>
                </a:solidFill>
                <a:latin typeface="Times New Roman" pitchFamily="18" charset="0"/>
                <a:cs typeface="Times New Roman" pitchFamily="18" charset="0"/>
              </a:rPr>
              <a:t>Thomas </a:t>
            </a:r>
            <a:r>
              <a:rPr lang="it-IT" dirty="0" err="1">
                <a:solidFill>
                  <a:srgbClr val="FF0000"/>
                </a:solidFill>
                <a:latin typeface="Times New Roman" pitchFamily="18" charset="0"/>
                <a:cs typeface="Times New Roman" pitchFamily="18" charset="0"/>
              </a:rPr>
              <a:t>Sydenham</a:t>
            </a:r>
            <a:r>
              <a:rPr lang="it-IT" dirty="0">
                <a:solidFill>
                  <a:srgbClr val="FF0000"/>
                </a:solidFill>
                <a:latin typeface="Times New Roman" pitchFamily="18" charset="0"/>
                <a:cs typeface="Times New Roman" pitchFamily="18" charset="0"/>
              </a:rPr>
              <a:t> (1624-1689)</a:t>
            </a:r>
          </a:p>
        </p:txBody>
      </p:sp>
      <p:pic>
        <p:nvPicPr>
          <p:cNvPr id="4098" name="Picture 2" descr="https://upload.wikimedia.org/wikipedia/commons/thumb/7/78/Thomas_Sydenham_by_Mary_Beale.jpg/220px-Thomas_Sydenham_by_Mary_Bea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2066" y="1490625"/>
            <a:ext cx="1619270" cy="20093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upload.wikimedia.org/wikipedia/commons/thumb/4/4b/Opera_medica_V00009_00000006.tif/lossy-page1-220px-Opera_medica_V00009_00000006.ti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9255" y="3647197"/>
            <a:ext cx="1514171" cy="25740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2"/>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3"/>
          <a:srcRect/>
          <a:stretch>
            <a:fillRect/>
          </a:stretch>
        </p:blipFill>
        <p:spPr bwMode="auto">
          <a:xfrm>
            <a:off x="8791575" y="581025"/>
            <a:ext cx="1466850" cy="819150"/>
          </a:xfrm>
          <a:prstGeom prst="rect">
            <a:avLst/>
          </a:prstGeom>
          <a:noFill/>
          <a:ln w="9525">
            <a:noFill/>
            <a:miter lim="800000"/>
            <a:headEnd/>
            <a:tailEnd/>
          </a:ln>
        </p:spPr>
      </p:pic>
      <p:sp>
        <p:nvSpPr>
          <p:cNvPr id="6" name="CasellaDiTesto 5"/>
          <p:cNvSpPr txBox="1"/>
          <p:nvPr/>
        </p:nvSpPr>
        <p:spPr>
          <a:xfrm>
            <a:off x="2666976" y="2571745"/>
            <a:ext cx="6786610" cy="1384995"/>
          </a:xfrm>
          <a:prstGeom prst="rect">
            <a:avLst/>
          </a:prstGeom>
          <a:noFill/>
        </p:spPr>
        <p:txBody>
          <a:bodyPr wrap="square" rtlCol="0">
            <a:spAutoFit/>
          </a:bodyPr>
          <a:lstStyle/>
          <a:p>
            <a:pPr algn="ctr"/>
            <a:r>
              <a:rPr lang="it-IT" sz="2800" b="1" dirty="0">
                <a:solidFill>
                  <a:srgbClr val="FF0000"/>
                </a:solidFill>
                <a:latin typeface="Times New Roman" pitchFamily="18" charset="0"/>
                <a:cs typeface="Times New Roman" pitchFamily="18" charset="0"/>
              </a:rPr>
              <a:t>In condizioni normali l’acido urico si comporta da antiossidante proteggendo l’organismo </a:t>
            </a:r>
            <a:endParaRPr lang="it-IT" sz="2800" dirty="0">
              <a:solidFill>
                <a:srgbClr val="FF0000"/>
              </a:solidFill>
              <a:latin typeface="Times New Roman" pitchFamily="18" charset="0"/>
              <a:cs typeface="Times New Roman" pitchFamily="18" charset="0"/>
            </a:endParaRPr>
          </a:p>
        </p:txBody>
      </p:sp>
    </p:spTree>
  </p:cSld>
  <p:clrMapOvr>
    <a:masterClrMapping/>
  </p:clrMapOvr>
  <p:transition>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sp>
        <p:nvSpPr>
          <p:cNvPr id="2" name="Rettangolo 1"/>
          <p:cNvSpPr/>
          <p:nvPr/>
        </p:nvSpPr>
        <p:spPr>
          <a:xfrm>
            <a:off x="2759075" y="2228672"/>
            <a:ext cx="6505277" cy="954107"/>
          </a:xfrm>
          <a:prstGeom prst="rect">
            <a:avLst/>
          </a:prstGeom>
        </p:spPr>
        <p:txBody>
          <a:bodyPr wrap="square">
            <a:spAutoFit/>
          </a:bodyPr>
          <a:lstStyle/>
          <a:p>
            <a:r>
              <a:rPr lang="it-IT" sz="2800" dirty="0">
                <a:solidFill>
                  <a:srgbClr val="FF0000"/>
                </a:solidFill>
              </a:rPr>
              <a:t>ACIDO URICO = forte fattore prognostico nei pazienti con CHF</a:t>
            </a:r>
          </a:p>
        </p:txBody>
      </p:sp>
      <p:sp>
        <p:nvSpPr>
          <p:cNvPr id="4" name="Rettangolo 3"/>
          <p:cNvSpPr/>
          <p:nvPr/>
        </p:nvSpPr>
        <p:spPr>
          <a:xfrm>
            <a:off x="2807357" y="3429000"/>
            <a:ext cx="6408711" cy="923330"/>
          </a:xfrm>
          <a:prstGeom prst="rect">
            <a:avLst/>
          </a:prstGeom>
        </p:spPr>
        <p:txBody>
          <a:bodyPr wrap="square">
            <a:spAutoFit/>
          </a:bodyPr>
          <a:lstStyle/>
          <a:p>
            <a:r>
              <a:rPr lang="it-IT" dirty="0">
                <a:solidFill>
                  <a:srgbClr val="FF0000"/>
                </a:solidFill>
              </a:rPr>
              <a:t>L'acido urico sierico può servire come prezioso </a:t>
            </a:r>
            <a:r>
              <a:rPr lang="it-IT" dirty="0" err="1">
                <a:solidFill>
                  <a:srgbClr val="FF0000"/>
                </a:solidFill>
              </a:rPr>
              <a:t>biomarcatore</a:t>
            </a:r>
            <a:r>
              <a:rPr lang="it-IT" dirty="0">
                <a:solidFill>
                  <a:srgbClr val="FF0000"/>
                </a:solidFill>
              </a:rPr>
              <a:t> per quantizzare l'inibizione (terapeutica) dell'XO nell'insufficienza cardiaca.</a:t>
            </a:r>
          </a:p>
        </p:txBody>
      </p:sp>
    </p:spTree>
    <p:extLst>
      <p:ext uri="{BB962C8B-B14F-4D97-AF65-F5344CB8AC3E}">
        <p14:creationId xmlns:p14="http://schemas.microsoft.com/office/powerpoint/2010/main" val="3390109402"/>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sp>
        <p:nvSpPr>
          <p:cNvPr id="2" name="Rettangolo 1"/>
          <p:cNvSpPr/>
          <p:nvPr/>
        </p:nvSpPr>
        <p:spPr>
          <a:xfrm>
            <a:off x="3810000" y="1720840"/>
            <a:ext cx="4572000" cy="3416320"/>
          </a:xfrm>
          <a:prstGeom prst="rect">
            <a:avLst/>
          </a:prstGeom>
        </p:spPr>
        <p:txBody>
          <a:bodyPr>
            <a:spAutoFit/>
          </a:bodyPr>
          <a:lstStyle/>
          <a:p>
            <a:r>
              <a:rPr lang="it-IT" dirty="0">
                <a:solidFill>
                  <a:srgbClr val="FF0000"/>
                </a:solidFill>
              </a:rPr>
              <a:t>Lo scompenso cardiaco è anche uno stato di deterioramento cronico dei meccanismi ossidativi dovuto al maggiore stress ossidativo con le conseguenti alterazioni subcellulari</a:t>
            </a:r>
          </a:p>
          <a:p>
            <a:endParaRPr lang="it-IT" dirty="0">
              <a:solidFill>
                <a:srgbClr val="FF0000"/>
              </a:solidFill>
            </a:endParaRPr>
          </a:p>
          <a:p>
            <a:r>
              <a:rPr lang="it-IT" dirty="0">
                <a:solidFill>
                  <a:srgbClr val="FF0000"/>
                </a:solidFill>
              </a:rPr>
              <a:t>Lo stress ossidativo può essere definito come la condizione in</a:t>
            </a:r>
          </a:p>
          <a:p>
            <a:r>
              <a:rPr lang="it-IT" dirty="0">
                <a:solidFill>
                  <a:srgbClr val="FF0000"/>
                </a:solidFill>
              </a:rPr>
              <a:t>cui la produzione eccessiva di specie reattive dell'ossigeno (ROS) (tra cui  ossigeno molecolare e suoi derivati ) ​​è implicata nei processi in cui si ossidano le macromolecole biologiche</a:t>
            </a:r>
          </a:p>
        </p:txBody>
      </p:sp>
    </p:spTree>
    <p:extLst>
      <p:ext uri="{BB962C8B-B14F-4D97-AF65-F5344CB8AC3E}">
        <p14:creationId xmlns:p14="http://schemas.microsoft.com/office/powerpoint/2010/main" val="4224039075"/>
      </p:ext>
    </p:extLst>
  </p:cSld>
  <p:clrMapOvr>
    <a:masterClrMapping/>
  </p:clrMapOvr>
  <p:transition>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sp>
        <p:nvSpPr>
          <p:cNvPr id="2" name="Rettangolo 1"/>
          <p:cNvSpPr/>
          <p:nvPr/>
        </p:nvSpPr>
        <p:spPr>
          <a:xfrm>
            <a:off x="2327243" y="2204864"/>
            <a:ext cx="7704856" cy="2523768"/>
          </a:xfrm>
          <a:prstGeom prst="rect">
            <a:avLst/>
          </a:prstGeom>
        </p:spPr>
        <p:txBody>
          <a:bodyPr wrap="square">
            <a:spAutoFit/>
          </a:bodyPr>
          <a:lstStyle/>
          <a:p>
            <a:r>
              <a:rPr lang="it-IT" sz="2800" dirty="0">
                <a:solidFill>
                  <a:srgbClr val="FF0000"/>
                </a:solidFill>
              </a:rPr>
              <a:t>L'insufficienza cardiaca (HF) è lo stato patologico in cui il cuore non è in grado di pompare il sangue ad una velocità commisurata alle esigenze metaboliche dei tessuti o può farlo solo da un livello più elevato di pressione di riempimento. </a:t>
            </a:r>
          </a:p>
          <a:p>
            <a:endParaRPr lang="it-IT" dirty="0">
              <a:solidFill>
                <a:srgbClr val="FF0000"/>
              </a:solidFill>
            </a:endParaRPr>
          </a:p>
        </p:txBody>
      </p:sp>
    </p:spTree>
    <p:extLst>
      <p:ext uri="{BB962C8B-B14F-4D97-AF65-F5344CB8AC3E}">
        <p14:creationId xmlns:p14="http://schemas.microsoft.com/office/powerpoint/2010/main" val="3071992729"/>
      </p:ext>
    </p:extLst>
  </p:cSld>
  <p:clrMapOvr>
    <a:masterClrMapping/>
  </p:clrMapOvr>
  <p:transition>
    <p:strips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sp>
        <p:nvSpPr>
          <p:cNvPr id="2" name="Rettangolo 1"/>
          <p:cNvSpPr/>
          <p:nvPr/>
        </p:nvSpPr>
        <p:spPr>
          <a:xfrm>
            <a:off x="3810000" y="1997839"/>
            <a:ext cx="4572000" cy="2862322"/>
          </a:xfrm>
          <a:prstGeom prst="rect">
            <a:avLst/>
          </a:prstGeom>
        </p:spPr>
        <p:txBody>
          <a:bodyPr>
            <a:spAutoFit/>
          </a:bodyPr>
          <a:lstStyle/>
          <a:p>
            <a:r>
              <a:rPr lang="it-IT" dirty="0">
                <a:solidFill>
                  <a:srgbClr val="FF0000"/>
                </a:solidFill>
              </a:rPr>
              <a:t>Gli effetti fisiopatologici del ROS dipendono dal tipo, dalla concentrazione e dal sito specifico di produzione e coinvolgono tre grandi tipi di azione:</a:t>
            </a:r>
          </a:p>
          <a:p>
            <a:r>
              <a:rPr lang="it-IT" dirty="0">
                <a:solidFill>
                  <a:srgbClr val="FF0000"/>
                </a:solidFill>
              </a:rPr>
              <a:t> Quando i livelli locali di ROS sono alti, tendono a farlo reagire con numerose proteine, DNA, membrane cellulari e altre molecole, causando un notevole danno cellulare e generando altri radicali reattivi. </a:t>
            </a:r>
          </a:p>
          <a:p>
            <a:endParaRPr lang="it-IT" dirty="0">
              <a:solidFill>
                <a:srgbClr val="FF0000"/>
              </a:solidFill>
            </a:endParaRPr>
          </a:p>
        </p:txBody>
      </p:sp>
    </p:spTree>
    <p:extLst>
      <p:ext uri="{BB962C8B-B14F-4D97-AF65-F5344CB8AC3E}">
        <p14:creationId xmlns:p14="http://schemas.microsoft.com/office/powerpoint/2010/main" val="213291151"/>
      </p:ext>
    </p:extLst>
  </p:cSld>
  <p:clrMapOvr>
    <a:masterClrMapping/>
  </p:clrMapOvr>
  <p:transition>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sp>
        <p:nvSpPr>
          <p:cNvPr id="2" name="Rettangolo 1"/>
          <p:cNvSpPr/>
          <p:nvPr/>
        </p:nvSpPr>
        <p:spPr>
          <a:xfrm>
            <a:off x="3810000" y="2413339"/>
            <a:ext cx="4572000" cy="2031325"/>
          </a:xfrm>
          <a:prstGeom prst="rect">
            <a:avLst/>
          </a:prstGeom>
        </p:spPr>
        <p:txBody>
          <a:bodyPr>
            <a:spAutoFit/>
          </a:bodyPr>
          <a:lstStyle/>
          <a:p>
            <a:r>
              <a:rPr lang="it-IT" dirty="0">
                <a:solidFill>
                  <a:srgbClr val="FF0000"/>
                </a:solidFill>
              </a:rPr>
              <a:t>A concentrazioni più basse, tuttavia, la produzione locale mirata di ROS funge da sistema di secondo messaggero che trasmette informazioni biologiche per la modulazione altamente specifica delle molecole di segnalazione intracellulare, enzimi e proteine ​​(funzione di segnalazione redox). </a:t>
            </a:r>
          </a:p>
        </p:txBody>
      </p:sp>
    </p:spTree>
    <p:extLst>
      <p:ext uri="{BB962C8B-B14F-4D97-AF65-F5344CB8AC3E}">
        <p14:creationId xmlns:p14="http://schemas.microsoft.com/office/powerpoint/2010/main" val="2353475822"/>
      </p:ext>
    </p:extLst>
  </p:cSld>
  <p:clrMapOvr>
    <a:masterClrMapping/>
  </p:clrMapOvr>
  <p:transition>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sp>
        <p:nvSpPr>
          <p:cNvPr id="2" name="Rettangolo 1"/>
          <p:cNvSpPr/>
          <p:nvPr/>
        </p:nvSpPr>
        <p:spPr>
          <a:xfrm>
            <a:off x="2135561" y="1844825"/>
            <a:ext cx="8122865" cy="3693319"/>
          </a:xfrm>
          <a:prstGeom prst="rect">
            <a:avLst/>
          </a:prstGeom>
        </p:spPr>
        <p:txBody>
          <a:bodyPr wrap="square">
            <a:spAutoFit/>
          </a:bodyPr>
          <a:lstStyle/>
          <a:p>
            <a:r>
              <a:rPr lang="it-IT" dirty="0">
                <a:solidFill>
                  <a:srgbClr val="FF0000"/>
                </a:solidFill>
              </a:rPr>
              <a:t>Il terzo meccanismo fisiopatologico correlato alle ROS coinvolge la reazione di O</a:t>
            </a:r>
            <a:r>
              <a:rPr lang="it-IT" baseline="-25000" dirty="0">
                <a:solidFill>
                  <a:srgbClr val="FF0000"/>
                </a:solidFill>
              </a:rPr>
              <a:t>2 </a:t>
            </a:r>
            <a:r>
              <a:rPr lang="it-IT" baseline="30000" dirty="0">
                <a:solidFill>
                  <a:srgbClr val="FF0000"/>
                </a:solidFill>
              </a:rPr>
              <a:t>-</a:t>
            </a:r>
            <a:r>
              <a:rPr lang="it-IT" baseline="-25000" dirty="0">
                <a:solidFill>
                  <a:srgbClr val="FF0000"/>
                </a:solidFill>
              </a:rPr>
              <a:t> </a:t>
            </a:r>
            <a:r>
              <a:rPr lang="it-IT" dirty="0">
                <a:solidFill>
                  <a:srgbClr val="FF0000"/>
                </a:solidFill>
              </a:rPr>
              <a:t> con la molecola di segnalazione ossido nitrico (NO), che nell’organismo ha un ruolo centrale nell'omeostasi vascolare e nella modulazione della funzione cardiaca.</a:t>
            </a:r>
          </a:p>
          <a:p>
            <a:r>
              <a:rPr lang="it-IT" dirty="0">
                <a:solidFill>
                  <a:srgbClr val="FF0000"/>
                </a:solidFill>
              </a:rPr>
              <a:t>Una carenza relativa di NO può promuovere ulteriormente le attività dell'ossidasi, il che suggerisce che NO può essere un modulatore globale dei radicali liberi dell'ossigeno</a:t>
            </a:r>
          </a:p>
          <a:p>
            <a:r>
              <a:rPr lang="it-IT" dirty="0">
                <a:solidFill>
                  <a:srgbClr val="FF0000"/>
                </a:solidFill>
              </a:rPr>
              <a:t>Se la funzione endoteliale è preservata e lo stress ossidativo è basso, l’attività dell’NO dovrebbe essere sufficiente per frenare l'attività XO. Questo meccanismo di controllo è efficace fintanto che XO non genera anione superossido </a:t>
            </a:r>
          </a:p>
          <a:p>
            <a:r>
              <a:rPr lang="it-IT" dirty="0">
                <a:solidFill>
                  <a:srgbClr val="FF0000"/>
                </a:solidFill>
              </a:rPr>
              <a:t>In queste condizioni, l’aumento del superossido può inattivare NO, riducendo il suo controllo sull'ossidasi vascolare,  suggerendo un importante meccanismo sottostante nello sviluppo di disfunzione endoteliale , che contribuisce alla vasocostrizione sistemica e all’aumento del carico cardiaco nello scompenso cardiaco cronico.</a:t>
            </a:r>
          </a:p>
        </p:txBody>
      </p:sp>
    </p:spTree>
    <p:extLst>
      <p:ext uri="{BB962C8B-B14F-4D97-AF65-F5344CB8AC3E}">
        <p14:creationId xmlns:p14="http://schemas.microsoft.com/office/powerpoint/2010/main" val="3108021963"/>
      </p:ext>
    </p:extLst>
  </p:cSld>
  <p:clrMapOvr>
    <a:masterClrMapping/>
  </p:clrMapOvr>
  <p:transition>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sp>
        <p:nvSpPr>
          <p:cNvPr id="2" name="Rettangolo 1"/>
          <p:cNvSpPr/>
          <p:nvPr/>
        </p:nvSpPr>
        <p:spPr>
          <a:xfrm>
            <a:off x="3810000" y="2690336"/>
            <a:ext cx="4572000" cy="1477328"/>
          </a:xfrm>
          <a:prstGeom prst="rect">
            <a:avLst/>
          </a:prstGeom>
        </p:spPr>
        <p:txBody>
          <a:bodyPr>
            <a:spAutoFit/>
          </a:bodyPr>
          <a:lstStyle/>
          <a:p>
            <a:r>
              <a:rPr lang="it-IT" dirty="0">
                <a:solidFill>
                  <a:srgbClr val="FF0000"/>
                </a:solidFill>
              </a:rPr>
              <a:t>Lo stress ossidativo è</a:t>
            </a:r>
          </a:p>
          <a:p>
            <a:r>
              <a:rPr lang="it-IT" dirty="0">
                <a:solidFill>
                  <a:srgbClr val="FF0000"/>
                </a:solidFill>
              </a:rPr>
              <a:t>ben noto per essere pro-fibrotico in molti organi e i ROS sono coinvolti centralmente</a:t>
            </a:r>
          </a:p>
          <a:p>
            <a:r>
              <a:rPr lang="it-IT" dirty="0">
                <a:solidFill>
                  <a:srgbClr val="FF0000"/>
                </a:solidFill>
              </a:rPr>
              <a:t>nello sviluppo della fibrosi cardiaca interstiziale.</a:t>
            </a:r>
          </a:p>
        </p:txBody>
      </p:sp>
    </p:spTree>
    <p:extLst>
      <p:ext uri="{BB962C8B-B14F-4D97-AF65-F5344CB8AC3E}">
        <p14:creationId xmlns:p14="http://schemas.microsoft.com/office/powerpoint/2010/main" val="939229065"/>
      </p:ext>
    </p:extLst>
  </p:cSld>
  <p:clrMapOvr>
    <a:masterClrMapping/>
  </p:clrMapOvr>
  <p:transition>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sp>
        <p:nvSpPr>
          <p:cNvPr id="2" name="Rettangolo 1"/>
          <p:cNvSpPr/>
          <p:nvPr/>
        </p:nvSpPr>
        <p:spPr>
          <a:xfrm>
            <a:off x="3810000" y="1997839"/>
            <a:ext cx="4572000" cy="2308324"/>
          </a:xfrm>
          <a:prstGeom prst="rect">
            <a:avLst/>
          </a:prstGeom>
        </p:spPr>
        <p:txBody>
          <a:bodyPr>
            <a:spAutoFit/>
          </a:bodyPr>
          <a:lstStyle/>
          <a:p>
            <a:r>
              <a:rPr lang="it-IT" dirty="0">
                <a:solidFill>
                  <a:srgbClr val="FF0000"/>
                </a:solidFill>
              </a:rPr>
              <a:t>Un altro meccanismo che provoca una diminuzione della contrattilità miocardica potrebbe essere il danno cellulare prodotto dai radicali liberi dell'ossigeno, portando alla </a:t>
            </a:r>
            <a:r>
              <a:rPr lang="it-IT" dirty="0" err="1">
                <a:solidFill>
                  <a:srgbClr val="FF0000"/>
                </a:solidFill>
              </a:rPr>
              <a:t>perossidazione</a:t>
            </a:r>
            <a:r>
              <a:rPr lang="it-IT" dirty="0">
                <a:solidFill>
                  <a:srgbClr val="FF0000"/>
                </a:solidFill>
              </a:rPr>
              <a:t> dei fosfolipidi di membrana, che può comportare un aumento della fluidità della membrana, aumentando permeabilità e perdita di integrità della membrana</a:t>
            </a:r>
          </a:p>
        </p:txBody>
      </p:sp>
    </p:spTree>
    <p:extLst>
      <p:ext uri="{BB962C8B-B14F-4D97-AF65-F5344CB8AC3E}">
        <p14:creationId xmlns:p14="http://schemas.microsoft.com/office/powerpoint/2010/main" val="1504247834"/>
      </p:ext>
    </p:extLst>
  </p:cSld>
  <p:clrMapOvr>
    <a:masterClrMapping/>
  </p:clrMapOvr>
  <p:transition>
    <p:strips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sp>
        <p:nvSpPr>
          <p:cNvPr id="2" name="Rettangolo 1"/>
          <p:cNvSpPr/>
          <p:nvPr/>
        </p:nvSpPr>
        <p:spPr>
          <a:xfrm>
            <a:off x="3810000" y="1859341"/>
            <a:ext cx="4572000" cy="3139321"/>
          </a:xfrm>
          <a:prstGeom prst="rect">
            <a:avLst/>
          </a:prstGeom>
        </p:spPr>
        <p:txBody>
          <a:bodyPr>
            <a:spAutoFit/>
          </a:bodyPr>
          <a:lstStyle/>
          <a:p>
            <a:r>
              <a:rPr lang="it-IT" dirty="0"/>
              <a:t> </a:t>
            </a:r>
            <a:r>
              <a:rPr lang="it-IT" dirty="0">
                <a:solidFill>
                  <a:srgbClr val="FF0000"/>
                </a:solidFill>
              </a:rPr>
              <a:t>Crescenti evidenze mostrano che questo alterato metabolismo ossidativo dovuto al rilascio potenziato di ROS è implicato nello sviluppo di </a:t>
            </a:r>
          </a:p>
          <a:p>
            <a:endParaRPr lang="it-IT" dirty="0">
              <a:solidFill>
                <a:srgbClr val="FF0000"/>
              </a:solidFill>
            </a:endParaRPr>
          </a:p>
          <a:p>
            <a:r>
              <a:rPr lang="it-IT" dirty="0">
                <a:solidFill>
                  <a:srgbClr val="FF0000"/>
                </a:solidFill>
              </a:rPr>
              <a:t>ipertrofia cardiaca, </a:t>
            </a:r>
          </a:p>
          <a:p>
            <a:r>
              <a:rPr lang="it-IT" dirty="0">
                <a:solidFill>
                  <a:srgbClr val="FF0000"/>
                </a:solidFill>
              </a:rPr>
              <a:t>fibrosi miocardica, </a:t>
            </a:r>
          </a:p>
          <a:p>
            <a:r>
              <a:rPr lang="it-IT" dirty="0">
                <a:solidFill>
                  <a:srgbClr val="FF0000"/>
                </a:solidFill>
              </a:rPr>
              <a:t>rimodellamento ventricolare sinistro e compromissione della contrattilità </a:t>
            </a:r>
          </a:p>
          <a:p>
            <a:r>
              <a:rPr lang="it-IT" dirty="0">
                <a:solidFill>
                  <a:srgbClr val="FF0000"/>
                </a:solidFill>
              </a:rPr>
              <a:t>responsabile del peggioramento della funzione cardiaca nello CHF.</a:t>
            </a:r>
          </a:p>
        </p:txBody>
      </p:sp>
    </p:spTree>
    <p:extLst>
      <p:ext uri="{BB962C8B-B14F-4D97-AF65-F5344CB8AC3E}">
        <p14:creationId xmlns:p14="http://schemas.microsoft.com/office/powerpoint/2010/main" val="1403952149"/>
      </p:ext>
    </p:extLst>
  </p:cSld>
  <p:clrMapOvr>
    <a:masterClrMapping/>
  </p:clrMapOvr>
  <p:transition>
    <p:strips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pic>
        <p:nvPicPr>
          <p:cNvPr id="1026" name="Picture 2" descr="Risultati immagini per bnp peptide NEPRILISINA"/>
          <p:cNvPicPr>
            <a:picLocks noChangeAspect="1" noChangeArrowheads="1"/>
          </p:cNvPicPr>
          <p:nvPr/>
        </p:nvPicPr>
        <p:blipFill rotWithShape="1">
          <a:blip r:embed="rId5">
            <a:extLst>
              <a:ext uri="{28A0092B-C50C-407E-A947-70E740481C1C}">
                <a14:useLocalDpi xmlns:a14="http://schemas.microsoft.com/office/drawing/2010/main" val="0"/>
              </a:ext>
            </a:extLst>
          </a:blip>
          <a:srcRect l="3452" t="16214" r="4551" b="31370"/>
          <a:stretch/>
        </p:blipFill>
        <p:spPr bwMode="auto">
          <a:xfrm>
            <a:off x="2987653" y="2241879"/>
            <a:ext cx="6216695"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400878"/>
      </p:ext>
    </p:extLst>
  </p:cSld>
  <p:clrMapOvr>
    <a:masterClrMapping/>
  </p:clrMapOvr>
  <p:transition>
    <p:strips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sp>
        <p:nvSpPr>
          <p:cNvPr id="6" name="CasellaDiTesto 5"/>
          <p:cNvSpPr txBox="1"/>
          <p:nvPr/>
        </p:nvSpPr>
        <p:spPr>
          <a:xfrm>
            <a:off x="3095604" y="2643182"/>
            <a:ext cx="5976664" cy="1815882"/>
          </a:xfrm>
          <a:prstGeom prst="rect">
            <a:avLst/>
          </a:prstGeom>
          <a:noFill/>
        </p:spPr>
        <p:txBody>
          <a:bodyPr wrap="square" rtlCol="0">
            <a:spAutoFit/>
          </a:bodyPr>
          <a:lstStyle/>
          <a:p>
            <a:r>
              <a:rPr lang="it-IT" sz="2800" dirty="0">
                <a:solidFill>
                  <a:srgbClr val="FF0000"/>
                </a:solidFill>
              </a:rPr>
              <a:t>Il trattamento diuretico è anche associato ad alto SUA, probabilmente perché i diuretici compromettono l'escrezione di UA.</a:t>
            </a:r>
          </a:p>
        </p:txBody>
      </p:sp>
    </p:spTree>
    <p:extLst>
      <p:ext uri="{BB962C8B-B14F-4D97-AF65-F5344CB8AC3E}">
        <p14:creationId xmlns:p14="http://schemas.microsoft.com/office/powerpoint/2010/main" val="3821995686"/>
      </p:ext>
    </p:extLst>
  </p:cSld>
  <p:clrMapOvr>
    <a:masterClrMapping/>
  </p:clrMapOvr>
  <p:transition>
    <p:strips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sp>
        <p:nvSpPr>
          <p:cNvPr id="56323" name="Rectangle 3"/>
          <p:cNvSpPr>
            <a:spLocks noChangeArrowheads="1"/>
          </p:cNvSpPr>
          <p:nvPr/>
        </p:nvSpPr>
        <p:spPr bwMode="auto">
          <a:xfrm>
            <a:off x="3952860" y="1643050"/>
            <a:ext cx="421481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it-IT" sz="2000" dirty="0">
                <a:solidFill>
                  <a:srgbClr val="FF0000"/>
                </a:solidFill>
                <a:latin typeface="Arial Unicode MS" pitchFamily="34" charset="-128"/>
                <a:cs typeface="Arial" pitchFamily="34" charset="0"/>
              </a:rPr>
              <a:t>La competizione tra HCTZ e acido urico per il trasporto tramite OAT1 (</a:t>
            </a:r>
            <a:r>
              <a:rPr lang="en-US" sz="2000" dirty="0">
                <a:solidFill>
                  <a:srgbClr val="FF0000"/>
                </a:solidFill>
              </a:rPr>
              <a:t>organic anion transporter 1)</a:t>
            </a:r>
            <a:r>
              <a:rPr lang="it-IT" sz="2000" dirty="0">
                <a:solidFill>
                  <a:srgbClr val="FF0000"/>
                </a:solidFill>
                <a:latin typeface="Arial Unicode MS" pitchFamily="34" charset="-128"/>
                <a:cs typeface="Arial" pitchFamily="34" charset="0"/>
              </a:rPr>
              <a:t> spiega almeno in parte l'aumento della concentrazione di acido urico quando viene iniziato HCTZ e di nuovo quando la dose viene aumentata. </a:t>
            </a:r>
          </a:p>
          <a:p>
            <a:pPr lvl="0" fontAlgn="base">
              <a:spcBef>
                <a:spcPct val="0"/>
              </a:spcBef>
              <a:spcAft>
                <a:spcPct val="0"/>
              </a:spcAft>
            </a:pPr>
            <a:r>
              <a:rPr lang="it-IT" sz="2000" dirty="0">
                <a:solidFill>
                  <a:srgbClr val="FF0000"/>
                </a:solidFill>
                <a:latin typeface="Arial Unicode MS" pitchFamily="34" charset="-128"/>
                <a:cs typeface="Arial" pitchFamily="34" charset="0"/>
              </a:rPr>
              <a:t>Un altro contributo plausibile all'aumento della concentrazione </a:t>
            </a:r>
            <a:r>
              <a:rPr lang="it-IT" sz="2000" dirty="0" err="1">
                <a:solidFill>
                  <a:srgbClr val="FF0000"/>
                </a:solidFill>
                <a:latin typeface="Arial Unicode MS" pitchFamily="34" charset="-128"/>
                <a:cs typeface="Arial" pitchFamily="34" charset="0"/>
              </a:rPr>
              <a:t>sierica</a:t>
            </a:r>
            <a:r>
              <a:rPr lang="it-IT" sz="2000" dirty="0">
                <a:solidFill>
                  <a:srgbClr val="FF0000"/>
                </a:solidFill>
                <a:latin typeface="Arial Unicode MS" pitchFamily="34" charset="-128"/>
                <a:cs typeface="Arial" pitchFamily="34" charset="0"/>
              </a:rPr>
              <a:t> di acido urico riguarda URAT1.</a:t>
            </a:r>
            <a:endParaRPr lang="it-IT" sz="20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456333384"/>
      </p:ext>
    </p:extLst>
  </p:cSld>
  <p:clrMapOvr>
    <a:masterClrMapping/>
  </p:clrMapOvr>
  <p:transition>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sp>
        <p:nvSpPr>
          <p:cNvPr id="2" name="Rettangolo 1"/>
          <p:cNvSpPr/>
          <p:nvPr/>
        </p:nvSpPr>
        <p:spPr>
          <a:xfrm>
            <a:off x="2244726" y="1538692"/>
            <a:ext cx="8013699" cy="3970318"/>
          </a:xfrm>
          <a:prstGeom prst="rect">
            <a:avLst/>
          </a:prstGeom>
        </p:spPr>
        <p:txBody>
          <a:bodyPr wrap="square">
            <a:spAutoFit/>
          </a:bodyPr>
          <a:lstStyle/>
          <a:p>
            <a:r>
              <a:rPr lang="it-IT" sz="2800" dirty="0">
                <a:solidFill>
                  <a:srgbClr val="FF0000"/>
                </a:solidFill>
              </a:rPr>
              <a:t>Esso determina una serie complessa di cambiamenti neuro-ormonali:</a:t>
            </a:r>
          </a:p>
          <a:p>
            <a:r>
              <a:rPr lang="it-IT" sz="2800" dirty="0">
                <a:solidFill>
                  <a:srgbClr val="FF0000"/>
                </a:solidFill>
              </a:rPr>
              <a:t>Nelle prime fasi dell'insufficienza cardiaca queste alterazioni ( aumento del tono adrenergico, attivazione del sistema renina -</a:t>
            </a:r>
            <a:r>
              <a:rPr lang="it-IT" sz="2800" dirty="0" err="1">
                <a:solidFill>
                  <a:srgbClr val="FF0000"/>
                </a:solidFill>
              </a:rPr>
              <a:t>angiotensina</a:t>
            </a:r>
            <a:r>
              <a:rPr lang="it-IT" sz="2800" dirty="0">
                <a:solidFill>
                  <a:srgbClr val="FF0000"/>
                </a:solidFill>
              </a:rPr>
              <a:t>-aldosterone e il rilascio aumentato di vasopressina ed </a:t>
            </a:r>
            <a:r>
              <a:rPr lang="it-IT" sz="2800" dirty="0" err="1">
                <a:solidFill>
                  <a:srgbClr val="FF0000"/>
                </a:solidFill>
              </a:rPr>
              <a:t>endotelina</a:t>
            </a:r>
            <a:r>
              <a:rPr lang="it-IT" sz="2800" dirty="0">
                <a:solidFill>
                  <a:srgbClr val="FF0000"/>
                </a:solidFill>
              </a:rPr>
              <a:t> ) sono veramente compensatori, mantenendo la perfusione agli organi vitali e aumentando l’inadeguato volume di sangue arterioso</a:t>
            </a:r>
          </a:p>
        </p:txBody>
      </p:sp>
    </p:spTree>
    <p:extLst>
      <p:ext uri="{BB962C8B-B14F-4D97-AF65-F5344CB8AC3E}">
        <p14:creationId xmlns:p14="http://schemas.microsoft.com/office/powerpoint/2010/main" val="1338039302"/>
      </p:ext>
    </p:extLst>
  </p:cSld>
  <p:clrMapOvr>
    <a:masterClrMapping/>
  </p:clrMapOvr>
  <p:transition>
    <p:strips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8343" t="27108" r="22289" b="48833"/>
          <a:stretch/>
        </p:blipFill>
        <p:spPr bwMode="auto">
          <a:xfrm>
            <a:off x="3719737" y="2252843"/>
            <a:ext cx="4825733" cy="316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3575720" y="1501775"/>
            <a:ext cx="5112568" cy="369332"/>
          </a:xfrm>
          <a:prstGeom prst="rect">
            <a:avLst/>
          </a:prstGeom>
          <a:noFill/>
        </p:spPr>
        <p:txBody>
          <a:bodyPr wrap="square" rtlCol="0">
            <a:spAutoFit/>
          </a:bodyPr>
          <a:lstStyle/>
          <a:p>
            <a:pPr algn="ctr"/>
            <a:r>
              <a:rPr lang="it-IT" dirty="0">
                <a:solidFill>
                  <a:srgbClr val="FF0000"/>
                </a:solidFill>
              </a:rPr>
              <a:t>RAMIPRIL E URICEMIA</a:t>
            </a:r>
          </a:p>
        </p:txBody>
      </p:sp>
      <p:sp>
        <p:nvSpPr>
          <p:cNvPr id="8" name="CasellaDiTesto 7"/>
          <p:cNvSpPr txBox="1"/>
          <p:nvPr/>
        </p:nvSpPr>
        <p:spPr>
          <a:xfrm>
            <a:off x="6096000" y="5631452"/>
            <a:ext cx="4505810" cy="369332"/>
          </a:xfrm>
          <a:prstGeom prst="rect">
            <a:avLst/>
          </a:prstGeom>
          <a:noFill/>
        </p:spPr>
        <p:txBody>
          <a:bodyPr wrap="square" rtlCol="0">
            <a:spAutoFit/>
          </a:bodyPr>
          <a:lstStyle/>
          <a:p>
            <a:r>
              <a:rPr lang="it-IT" dirty="0" err="1">
                <a:solidFill>
                  <a:srgbClr val="FF0000"/>
                </a:solidFill>
              </a:rPr>
              <a:t>Pratibha</a:t>
            </a:r>
            <a:r>
              <a:rPr lang="it-IT" dirty="0">
                <a:solidFill>
                  <a:srgbClr val="FF0000"/>
                </a:solidFill>
              </a:rPr>
              <a:t> SS</a:t>
            </a:r>
            <a:r>
              <a:rPr lang="it-IT" dirty="0">
                <a:solidFill>
                  <a:srgbClr val="FF0000"/>
                </a:solidFill>
                <a:latin typeface="Times New Roman" pitchFamily="18" charset="0"/>
                <a:cs typeface="Times New Roman" pitchFamily="18" charset="0"/>
              </a:rPr>
              <a:t>, </a:t>
            </a:r>
            <a:r>
              <a:rPr lang="it-IT" dirty="0" err="1">
                <a:solidFill>
                  <a:srgbClr val="FF0000"/>
                </a:solidFill>
              </a:rPr>
              <a:t>Int</a:t>
            </a:r>
            <a:r>
              <a:rPr lang="it-IT" dirty="0">
                <a:solidFill>
                  <a:srgbClr val="FF0000"/>
                </a:solidFill>
              </a:rPr>
              <a:t> J Res </a:t>
            </a:r>
            <a:r>
              <a:rPr lang="it-IT" dirty="0" err="1">
                <a:solidFill>
                  <a:srgbClr val="FF0000"/>
                </a:solidFill>
              </a:rPr>
              <a:t>Med</a:t>
            </a:r>
            <a:r>
              <a:rPr lang="it-IT" dirty="0">
                <a:solidFill>
                  <a:srgbClr val="FF0000"/>
                </a:solidFill>
              </a:rPr>
              <a:t> Sci. 2016</a:t>
            </a:r>
            <a:endParaRPr lang="it-IT"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01064744"/>
      </p:ext>
    </p:extLst>
  </p:cSld>
  <p:clrMapOvr>
    <a:masterClrMapping/>
  </p:clrMapOvr>
  <p:transition>
    <p:strips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pic>
        <p:nvPicPr>
          <p:cNvPr id="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9613" t="12331" r="20464" b="12379"/>
          <a:stretch/>
        </p:blipFill>
        <p:spPr bwMode="auto">
          <a:xfrm>
            <a:off x="3575721" y="1085080"/>
            <a:ext cx="4961215" cy="4986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7346" t="27642" r="6444" b="43857"/>
          <a:stretch/>
        </p:blipFill>
        <p:spPr bwMode="auto">
          <a:xfrm>
            <a:off x="1524001" y="2924944"/>
            <a:ext cx="9066681" cy="2397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sellaDiTesto 8"/>
          <p:cNvSpPr txBox="1"/>
          <p:nvPr/>
        </p:nvSpPr>
        <p:spPr>
          <a:xfrm>
            <a:off x="6162190" y="5857892"/>
            <a:ext cx="4505810" cy="369332"/>
          </a:xfrm>
          <a:prstGeom prst="rect">
            <a:avLst/>
          </a:prstGeom>
          <a:noFill/>
        </p:spPr>
        <p:txBody>
          <a:bodyPr wrap="square" rtlCol="0">
            <a:spAutoFit/>
          </a:bodyPr>
          <a:lstStyle/>
          <a:p>
            <a:r>
              <a:rPr lang="it-IT" dirty="0" err="1">
                <a:solidFill>
                  <a:srgbClr val="FF0000"/>
                </a:solidFill>
                <a:latin typeface="Times New Roman" pitchFamily="18" charset="0"/>
                <a:cs typeface="Times New Roman" pitchFamily="18" charset="0"/>
              </a:rPr>
              <a:t>Nishida</a:t>
            </a:r>
            <a:r>
              <a:rPr lang="it-IT" dirty="0">
                <a:solidFill>
                  <a:srgbClr val="FF0000"/>
                </a:solidFill>
                <a:latin typeface="Times New Roman" pitchFamily="18" charset="0"/>
                <a:cs typeface="Times New Roman" pitchFamily="18" charset="0"/>
              </a:rPr>
              <a:t> Y, </a:t>
            </a:r>
            <a:r>
              <a:rPr lang="it-IT" dirty="0" err="1">
                <a:solidFill>
                  <a:srgbClr val="FF0000"/>
                </a:solidFill>
                <a:latin typeface="Times New Roman" pitchFamily="18" charset="0"/>
                <a:cs typeface="Times New Roman" pitchFamily="18" charset="0"/>
              </a:rPr>
              <a:t>Cardiovascular</a:t>
            </a:r>
            <a:r>
              <a:rPr lang="it-IT" dirty="0">
                <a:solidFill>
                  <a:srgbClr val="FF0000"/>
                </a:solidFill>
                <a:latin typeface="Times New Roman" pitchFamily="18" charset="0"/>
                <a:cs typeface="Times New Roman" pitchFamily="18" charset="0"/>
              </a:rPr>
              <a:t> </a:t>
            </a:r>
            <a:r>
              <a:rPr lang="it-IT" dirty="0" err="1">
                <a:solidFill>
                  <a:srgbClr val="FF0000"/>
                </a:solidFill>
                <a:latin typeface="Times New Roman" pitchFamily="18" charset="0"/>
                <a:cs typeface="Times New Roman" pitchFamily="18" charset="0"/>
              </a:rPr>
              <a:t>Diabetology</a:t>
            </a:r>
            <a:r>
              <a:rPr lang="it-IT" dirty="0">
                <a:solidFill>
                  <a:srgbClr val="FF0000"/>
                </a:solidFill>
                <a:latin typeface="Times New Roman" pitchFamily="18" charset="0"/>
                <a:cs typeface="Times New Roman" pitchFamily="18" charset="0"/>
              </a:rPr>
              <a:t> , 2013</a:t>
            </a:r>
          </a:p>
        </p:txBody>
      </p:sp>
    </p:spTree>
    <p:extLst>
      <p:ext uri="{BB962C8B-B14F-4D97-AF65-F5344CB8AC3E}">
        <p14:creationId xmlns:p14="http://schemas.microsoft.com/office/powerpoint/2010/main" val="627116796"/>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4072" t="21167" r="15876" b="23260"/>
          <a:stretch/>
        </p:blipFill>
        <p:spPr bwMode="auto">
          <a:xfrm>
            <a:off x="3314175" y="1052736"/>
            <a:ext cx="5340892" cy="338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3917" t="17550" r="6934" b="28713"/>
          <a:stretch/>
        </p:blipFill>
        <p:spPr bwMode="auto">
          <a:xfrm>
            <a:off x="2423593" y="2747556"/>
            <a:ext cx="6722025" cy="324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393513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3685" t="23969" r="8840" b="22294"/>
          <a:stretch/>
        </p:blipFill>
        <p:spPr bwMode="auto">
          <a:xfrm>
            <a:off x="2138022" y="1682761"/>
            <a:ext cx="7915956"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ccia a destra 3"/>
          <p:cNvSpPr/>
          <p:nvPr/>
        </p:nvSpPr>
        <p:spPr>
          <a:xfrm>
            <a:off x="5015880" y="293350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a:off x="5015880" y="390952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p:cNvSpPr/>
          <p:nvPr/>
        </p:nvSpPr>
        <p:spPr>
          <a:xfrm>
            <a:off x="5010588" y="220486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19463366"/>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8866" t="28705" r="19742" b="15008"/>
          <a:stretch/>
        </p:blipFill>
        <p:spPr bwMode="auto">
          <a:xfrm>
            <a:off x="3174951" y="1847005"/>
            <a:ext cx="5616624" cy="411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905437"/>
      </p:ext>
    </p:extLst>
  </p:cSld>
  <p:clrMapOvr>
    <a:masterClrMapping/>
  </p:clrMapOvr>
  <p:transition>
    <p:strips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795" t="12425" r="38374" b="12462"/>
          <a:stretch/>
        </p:blipFill>
        <p:spPr bwMode="auto">
          <a:xfrm>
            <a:off x="3429286" y="731461"/>
            <a:ext cx="5333428" cy="5541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a:xfrm>
            <a:off x="8791575" y="5157192"/>
            <a:ext cx="1466850" cy="923330"/>
          </a:xfrm>
          <a:prstGeom prst="rect">
            <a:avLst/>
          </a:prstGeom>
        </p:spPr>
        <p:txBody>
          <a:bodyPr wrap="square">
            <a:spAutoFit/>
          </a:bodyPr>
          <a:lstStyle/>
          <a:p>
            <a:r>
              <a:rPr lang="en-US" dirty="0" err="1">
                <a:solidFill>
                  <a:srgbClr val="FF0000"/>
                </a:solidFill>
              </a:rPr>
              <a:t>Ridker</a:t>
            </a:r>
            <a:r>
              <a:rPr lang="en-US" dirty="0">
                <a:solidFill>
                  <a:srgbClr val="FF0000"/>
                </a:solidFill>
              </a:rPr>
              <a:t> PM,</a:t>
            </a:r>
            <a:r>
              <a:rPr lang="en-US" dirty="0"/>
              <a:t> </a:t>
            </a:r>
          </a:p>
          <a:p>
            <a:r>
              <a:rPr lang="en-US" dirty="0">
                <a:solidFill>
                  <a:srgbClr val="FF0000"/>
                </a:solidFill>
              </a:rPr>
              <a:t>N </a:t>
            </a:r>
            <a:r>
              <a:rPr lang="en-US" dirty="0" err="1">
                <a:solidFill>
                  <a:srgbClr val="FF0000"/>
                </a:solidFill>
              </a:rPr>
              <a:t>Engl</a:t>
            </a:r>
            <a:r>
              <a:rPr lang="en-US" dirty="0">
                <a:solidFill>
                  <a:srgbClr val="FF0000"/>
                </a:solidFill>
              </a:rPr>
              <a:t> J Med,</a:t>
            </a:r>
            <a:r>
              <a:rPr lang="pt-BR" dirty="0">
                <a:solidFill>
                  <a:srgbClr val="FF0000"/>
                </a:solidFill>
              </a:rPr>
              <a:t> 2008</a:t>
            </a:r>
            <a:r>
              <a:rPr lang="en-US" dirty="0">
                <a:solidFill>
                  <a:srgbClr val="FF0000"/>
                </a:solidFill>
              </a:rPr>
              <a:t> </a:t>
            </a:r>
            <a:endParaRPr lang="it-IT" dirty="0">
              <a:solidFill>
                <a:srgbClr val="FF0000"/>
              </a:solidFill>
            </a:endParaRPr>
          </a:p>
        </p:txBody>
      </p:sp>
    </p:spTree>
    <p:extLst>
      <p:ext uri="{BB962C8B-B14F-4D97-AF65-F5344CB8AC3E}">
        <p14:creationId xmlns:p14="http://schemas.microsoft.com/office/powerpoint/2010/main" val="4232215516"/>
      </p:ext>
    </p:extLst>
  </p:cSld>
  <p:clrMapOvr>
    <a:masterClrMapping/>
  </p:clrMapOvr>
  <p:transition>
    <p:strips dir="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9314" t="22786" r="26286" b="54481"/>
          <a:stretch/>
        </p:blipFill>
        <p:spPr bwMode="auto">
          <a:xfrm>
            <a:off x="2495600" y="1916832"/>
            <a:ext cx="759840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a:xfrm>
            <a:off x="5686425" y="5752368"/>
            <a:ext cx="4572000" cy="369332"/>
          </a:xfrm>
          <a:prstGeom prst="rect">
            <a:avLst/>
          </a:prstGeom>
        </p:spPr>
        <p:txBody>
          <a:bodyPr>
            <a:spAutoFit/>
          </a:bodyPr>
          <a:lstStyle/>
          <a:p>
            <a:r>
              <a:rPr lang="en-US" dirty="0" err="1">
                <a:solidFill>
                  <a:srgbClr val="FF0000"/>
                </a:solidFill>
              </a:rPr>
              <a:t>Rajpathak</a:t>
            </a:r>
            <a:r>
              <a:rPr lang="en-US" dirty="0">
                <a:solidFill>
                  <a:srgbClr val="FF0000"/>
                </a:solidFill>
              </a:rPr>
              <a:t> SN ,</a:t>
            </a:r>
            <a:r>
              <a:rPr lang="en-US" i="1" dirty="0">
                <a:solidFill>
                  <a:srgbClr val="FF0000"/>
                </a:solidFill>
              </a:rPr>
              <a:t> Diabetes Care,</a:t>
            </a:r>
            <a:r>
              <a:rPr lang="en-US" dirty="0">
                <a:solidFill>
                  <a:srgbClr val="FF0000"/>
                </a:solidFill>
              </a:rPr>
              <a:t> 2009</a:t>
            </a:r>
            <a:endParaRPr lang="it-IT" dirty="0">
              <a:solidFill>
                <a:srgbClr val="FF0000"/>
              </a:solidFill>
            </a:endParaRPr>
          </a:p>
        </p:txBody>
      </p:sp>
    </p:spTree>
    <p:extLst>
      <p:ext uri="{BB962C8B-B14F-4D97-AF65-F5344CB8AC3E}">
        <p14:creationId xmlns:p14="http://schemas.microsoft.com/office/powerpoint/2010/main" val="2557009504"/>
      </p:ext>
    </p:extLst>
  </p:cSld>
  <p:clrMapOvr>
    <a:masterClrMapping/>
  </p:clrMapOvr>
  <p:transition>
    <p:strips dir="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sp>
        <p:nvSpPr>
          <p:cNvPr id="7" name="Rettangolo 6"/>
          <p:cNvSpPr/>
          <p:nvPr/>
        </p:nvSpPr>
        <p:spPr>
          <a:xfrm>
            <a:off x="2567609" y="1628800"/>
            <a:ext cx="6748387" cy="369332"/>
          </a:xfrm>
          <a:prstGeom prst="rect">
            <a:avLst/>
          </a:prstGeom>
        </p:spPr>
        <p:txBody>
          <a:bodyPr wrap="square">
            <a:spAutoFit/>
          </a:bodyPr>
          <a:lstStyle/>
          <a:p>
            <a:r>
              <a:rPr lang="en-US" b="1" dirty="0">
                <a:solidFill>
                  <a:srgbClr val="FF0000"/>
                </a:solidFill>
                <a:latin typeface="Times New Roman" pitchFamily="18" charset="0"/>
                <a:cs typeface="Times New Roman" pitchFamily="18" charset="0"/>
              </a:rPr>
              <a:t>T2DM diagnoses among incident statin users and statin nonusers. </a:t>
            </a:r>
            <a:endParaRPr lang="it-IT" b="1" dirty="0">
              <a:solidFill>
                <a:srgbClr val="FF0000"/>
              </a:solidFill>
              <a:latin typeface="Times New Roman" pitchFamily="18" charset="0"/>
              <a:cs typeface="Times New Roman" pitchFamily="18" charset="0"/>
            </a:endParaRPr>
          </a:p>
        </p:txBody>
      </p:sp>
      <p:pic>
        <p:nvPicPr>
          <p:cNvPr id="8" name="Picture 4" descr="https://images.readcube-cdn.com/publishers/wiley/figures/da0c7f92eb5d84904856b2672b2a19604fdd95b59cc0e4d44763ace0e5d80cc4/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927" y="1998132"/>
            <a:ext cx="5256584" cy="3715180"/>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p:cNvSpPr/>
          <p:nvPr/>
        </p:nvSpPr>
        <p:spPr>
          <a:xfrm>
            <a:off x="5688219" y="5907660"/>
            <a:ext cx="4572000" cy="369332"/>
          </a:xfrm>
          <a:prstGeom prst="rect">
            <a:avLst/>
          </a:prstGeom>
        </p:spPr>
        <p:txBody>
          <a:bodyPr>
            <a:spAutoFit/>
          </a:bodyPr>
          <a:lstStyle/>
          <a:p>
            <a:r>
              <a:rPr lang="en-US" dirty="0" err="1">
                <a:solidFill>
                  <a:srgbClr val="FF0000"/>
                </a:solidFill>
              </a:rPr>
              <a:t>Zigmont</a:t>
            </a:r>
            <a:r>
              <a:rPr lang="en-US" dirty="0">
                <a:solidFill>
                  <a:srgbClr val="FF0000"/>
                </a:solidFill>
              </a:rPr>
              <a:t> VA, </a:t>
            </a:r>
            <a:r>
              <a:rPr lang="pt-BR" dirty="0">
                <a:solidFill>
                  <a:srgbClr val="FF0000"/>
                </a:solidFill>
              </a:rPr>
              <a:t>Diabetes Metab Res Rev. 2019</a:t>
            </a:r>
            <a:r>
              <a:rPr lang="en-US" dirty="0">
                <a:solidFill>
                  <a:srgbClr val="FF0000"/>
                </a:solidFill>
              </a:rPr>
              <a:t> </a:t>
            </a:r>
            <a:endParaRPr lang="it-IT" dirty="0">
              <a:solidFill>
                <a:srgbClr val="FF0000"/>
              </a:solidFill>
            </a:endParaRPr>
          </a:p>
        </p:txBody>
      </p:sp>
    </p:spTree>
    <p:extLst>
      <p:ext uri="{BB962C8B-B14F-4D97-AF65-F5344CB8AC3E}">
        <p14:creationId xmlns:p14="http://schemas.microsoft.com/office/powerpoint/2010/main" val="3873793799"/>
      </p:ext>
    </p:extLst>
  </p:cSld>
  <p:clrMapOvr>
    <a:masterClrMapping/>
  </p:clrMapOvr>
  <p:transition>
    <p:strips dir="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sp>
        <p:nvSpPr>
          <p:cNvPr id="4" name="Rettangolo 3"/>
          <p:cNvSpPr/>
          <p:nvPr/>
        </p:nvSpPr>
        <p:spPr>
          <a:xfrm>
            <a:off x="3307706" y="1628800"/>
            <a:ext cx="5518149" cy="3539430"/>
          </a:xfrm>
          <a:prstGeom prst="rect">
            <a:avLst/>
          </a:prstGeom>
        </p:spPr>
        <p:txBody>
          <a:bodyPr wrap="square">
            <a:spAutoFit/>
          </a:bodyPr>
          <a:lstStyle/>
          <a:p>
            <a:r>
              <a:rPr lang="it-IT" sz="2800" dirty="0">
                <a:solidFill>
                  <a:srgbClr val="FF0000"/>
                </a:solidFill>
              </a:rPr>
              <a:t>Man mano che l'HF diventa cronica, molti di questi meccanismi compensatori possono causare effetti indesiderati come l'eccessiva vasocostrizione, l'aumento del </a:t>
            </a:r>
            <a:r>
              <a:rPr lang="it-IT" sz="2800" dirty="0" err="1">
                <a:solidFill>
                  <a:srgbClr val="FF0000"/>
                </a:solidFill>
              </a:rPr>
              <a:t>postcarico</a:t>
            </a:r>
            <a:r>
              <a:rPr lang="it-IT" sz="2800" dirty="0">
                <a:solidFill>
                  <a:srgbClr val="FF0000"/>
                </a:solidFill>
              </a:rPr>
              <a:t>, l'eccessiva ritenzione di sale e acqua, anomalie elettrolitiche e aritmie</a:t>
            </a:r>
            <a:endParaRPr lang="it-IT" sz="2800" dirty="0"/>
          </a:p>
        </p:txBody>
      </p:sp>
    </p:spTree>
    <p:extLst>
      <p:ext uri="{BB962C8B-B14F-4D97-AF65-F5344CB8AC3E}">
        <p14:creationId xmlns:p14="http://schemas.microsoft.com/office/powerpoint/2010/main" val="1901412289"/>
      </p:ext>
    </p:extLst>
  </p:cSld>
  <p:clrMapOvr>
    <a:masterClrMapping/>
  </p:clrMapOvr>
  <p:transition>
    <p:strips dir="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sp>
        <p:nvSpPr>
          <p:cNvPr id="6" name="CasellaDiTesto 5"/>
          <p:cNvSpPr txBox="1"/>
          <p:nvPr/>
        </p:nvSpPr>
        <p:spPr>
          <a:xfrm>
            <a:off x="7074653" y="5847926"/>
            <a:ext cx="3168352" cy="369332"/>
          </a:xfrm>
          <a:prstGeom prst="rect">
            <a:avLst/>
          </a:prstGeom>
          <a:noFill/>
        </p:spPr>
        <p:txBody>
          <a:bodyPr wrap="square" rtlCol="0">
            <a:spAutoFit/>
          </a:bodyPr>
          <a:lstStyle/>
          <a:p>
            <a:r>
              <a:rPr lang="it-IT" sz="1600" dirty="0" err="1">
                <a:solidFill>
                  <a:srgbClr val="FF0000"/>
                </a:solidFill>
              </a:rPr>
              <a:t>Chisholm</a:t>
            </a:r>
            <a:r>
              <a:rPr lang="it-IT" sz="1600" dirty="0">
                <a:solidFill>
                  <a:srgbClr val="FF0000"/>
                </a:solidFill>
              </a:rPr>
              <a:t> </a:t>
            </a:r>
            <a:r>
              <a:rPr lang="it-IT" sz="1600" dirty="0" err="1">
                <a:solidFill>
                  <a:srgbClr val="FF0000"/>
                </a:solidFill>
              </a:rPr>
              <a:t>JW</a:t>
            </a:r>
            <a:r>
              <a:rPr lang="it-IT" dirty="0" err="1">
                <a:solidFill>
                  <a:srgbClr val="FF0000"/>
                </a:solidFill>
              </a:rPr>
              <a:t>,Diabetes</a:t>
            </a:r>
            <a:r>
              <a:rPr lang="it-IT" dirty="0">
                <a:solidFill>
                  <a:srgbClr val="FF0000"/>
                </a:solidFill>
              </a:rPr>
              <a:t> Care, 2010</a:t>
            </a: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6005" t="34848" r="44562" b="24710"/>
          <a:stretch/>
        </p:blipFill>
        <p:spPr bwMode="auto">
          <a:xfrm>
            <a:off x="5015881" y="1700808"/>
            <a:ext cx="4807671" cy="3944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120" t="13007" r="1466" b="52295"/>
          <a:stretch/>
        </p:blipFill>
        <p:spPr bwMode="auto">
          <a:xfrm>
            <a:off x="3433287" y="581026"/>
            <a:ext cx="4839223" cy="14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1822589" y="3429391"/>
            <a:ext cx="2358979" cy="369332"/>
          </a:xfrm>
          <a:prstGeom prst="rect">
            <a:avLst/>
          </a:prstGeom>
        </p:spPr>
        <p:txBody>
          <a:bodyPr wrap="none">
            <a:spAutoFit/>
          </a:bodyPr>
          <a:lstStyle/>
          <a:p>
            <a:r>
              <a:rPr lang="it-IT" dirty="0"/>
              <a:t>MERLIN-TIMI-36 </a:t>
            </a:r>
            <a:r>
              <a:rPr lang="it-IT" dirty="0" err="1"/>
              <a:t>study</a:t>
            </a:r>
            <a:endParaRPr lang="it-IT" dirty="0"/>
          </a:p>
        </p:txBody>
      </p:sp>
    </p:spTree>
    <p:extLst>
      <p:ext uri="{BB962C8B-B14F-4D97-AF65-F5344CB8AC3E}">
        <p14:creationId xmlns:p14="http://schemas.microsoft.com/office/powerpoint/2010/main" val="2853556332"/>
      </p:ext>
    </p:extLst>
  </p:cSld>
  <p:clrMapOvr>
    <a:masterClrMapping/>
  </p:clrMapOvr>
  <p:transition>
    <p:strips dir="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sp>
        <p:nvSpPr>
          <p:cNvPr id="2" name="Rettangolo 1"/>
          <p:cNvSpPr/>
          <p:nvPr/>
        </p:nvSpPr>
        <p:spPr>
          <a:xfrm>
            <a:off x="1739516" y="3429001"/>
            <a:ext cx="8712968" cy="2585323"/>
          </a:xfrm>
          <a:prstGeom prst="rect">
            <a:avLst/>
          </a:prstGeom>
        </p:spPr>
        <p:txBody>
          <a:bodyPr wrap="square">
            <a:spAutoFit/>
          </a:bodyPr>
          <a:lstStyle/>
          <a:p>
            <a:r>
              <a:rPr lang="it-IT" dirty="0">
                <a:solidFill>
                  <a:srgbClr val="FF0000"/>
                </a:solidFill>
              </a:rPr>
              <a:t>il 29% in meno di pazienti trattati con </a:t>
            </a:r>
            <a:r>
              <a:rPr lang="it-IT" dirty="0" err="1">
                <a:solidFill>
                  <a:srgbClr val="FF0000"/>
                </a:solidFill>
              </a:rPr>
              <a:t>Sacubitril-Valsartan</a:t>
            </a:r>
            <a:r>
              <a:rPr lang="it-IT" dirty="0">
                <a:solidFill>
                  <a:srgbClr val="FF0000"/>
                </a:solidFill>
              </a:rPr>
              <a:t> rispetto ad </a:t>
            </a:r>
            <a:r>
              <a:rPr lang="it-IT" dirty="0" err="1">
                <a:solidFill>
                  <a:srgbClr val="FF0000"/>
                </a:solidFill>
              </a:rPr>
              <a:t>Enalapril</a:t>
            </a:r>
            <a:r>
              <a:rPr lang="it-IT" dirty="0">
                <a:solidFill>
                  <a:srgbClr val="FF0000"/>
                </a:solidFill>
              </a:rPr>
              <a:t> ha iniziato una terapia con insulina o con altri farmaci anti diabetici durante lo studio (114 (7%) vs 153 (10%)</a:t>
            </a:r>
          </a:p>
          <a:p>
            <a:r>
              <a:rPr lang="it-IT" dirty="0">
                <a:solidFill>
                  <a:srgbClr val="FF0000"/>
                </a:solidFill>
              </a:rPr>
              <a:t>L’analisi ha mostrato che il farmaco ha ridotto il livelli di emoglobina </a:t>
            </a:r>
            <a:r>
              <a:rPr lang="it-IT" dirty="0" err="1">
                <a:solidFill>
                  <a:srgbClr val="FF0000"/>
                </a:solidFill>
              </a:rPr>
              <a:t>glicata</a:t>
            </a:r>
            <a:r>
              <a:rPr lang="it-IT" dirty="0">
                <a:solidFill>
                  <a:srgbClr val="FF0000"/>
                </a:solidFill>
              </a:rPr>
              <a:t> dello 0,26% durante il primo anno di </a:t>
            </a:r>
            <a:r>
              <a:rPr lang="it-IT" dirty="0" err="1">
                <a:solidFill>
                  <a:srgbClr val="FF0000"/>
                </a:solidFill>
              </a:rPr>
              <a:t>follow</a:t>
            </a:r>
            <a:r>
              <a:rPr lang="it-IT" dirty="0">
                <a:solidFill>
                  <a:srgbClr val="FF0000"/>
                </a:solidFill>
              </a:rPr>
              <a:t> up, rispetto a una riduzione pari allo 0,16% con </a:t>
            </a:r>
            <a:r>
              <a:rPr lang="it-IT" dirty="0" err="1">
                <a:solidFill>
                  <a:srgbClr val="FF0000"/>
                </a:solidFill>
              </a:rPr>
              <a:t>enalapril</a:t>
            </a:r>
            <a:r>
              <a:rPr lang="it-IT" dirty="0">
                <a:solidFill>
                  <a:srgbClr val="FF0000"/>
                </a:solidFill>
              </a:rPr>
              <a:t> (P=0,0023). </a:t>
            </a:r>
          </a:p>
          <a:p>
            <a:r>
              <a:rPr lang="it-IT" dirty="0">
                <a:solidFill>
                  <a:srgbClr val="FF0000"/>
                </a:solidFill>
              </a:rPr>
              <a:t>Nel periodo di tre anni, i livelli di emoglobina </a:t>
            </a:r>
            <a:r>
              <a:rPr lang="it-IT" dirty="0" err="1">
                <a:solidFill>
                  <a:srgbClr val="FF0000"/>
                </a:solidFill>
              </a:rPr>
              <a:t>glicata</a:t>
            </a:r>
            <a:r>
              <a:rPr lang="it-IT" dirty="0">
                <a:solidFill>
                  <a:srgbClr val="FF0000"/>
                </a:solidFill>
              </a:rPr>
              <a:t> si sono mantenuti a livelli inferiori con </a:t>
            </a:r>
            <a:r>
              <a:rPr lang="it-IT" dirty="0" err="1">
                <a:solidFill>
                  <a:srgbClr val="FF0000"/>
                </a:solidFill>
              </a:rPr>
              <a:t>sacubitril</a:t>
            </a:r>
            <a:r>
              <a:rPr lang="it-IT" dirty="0">
                <a:solidFill>
                  <a:srgbClr val="FF0000"/>
                </a:solidFill>
              </a:rPr>
              <a:t>/</a:t>
            </a:r>
            <a:r>
              <a:rPr lang="it-IT" dirty="0" err="1">
                <a:solidFill>
                  <a:srgbClr val="FF0000"/>
                </a:solidFill>
              </a:rPr>
              <a:t>valsartan</a:t>
            </a:r>
            <a:r>
              <a:rPr lang="it-IT" dirty="0">
                <a:solidFill>
                  <a:srgbClr val="FF0000"/>
                </a:solidFill>
              </a:rPr>
              <a:t> rispetto al controllo, con una riduzione complessiva pari allo 0,14% (IC 95% 0,06-0,23; p=0,0055).</a:t>
            </a:r>
          </a:p>
        </p:txBody>
      </p:sp>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1355" t="12662" r="18814" b="53897"/>
          <a:stretch/>
        </p:blipFill>
        <p:spPr bwMode="auto">
          <a:xfrm>
            <a:off x="3277548" y="692696"/>
            <a:ext cx="5324111" cy="238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476058"/>
      </p:ext>
    </p:extLst>
  </p:cSld>
  <p:clrMapOvr>
    <a:masterClrMapping/>
  </p:clrMapOvr>
  <p:transition>
    <p:strips dir="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sp>
        <p:nvSpPr>
          <p:cNvPr id="6" name="CasellaDiTesto 5"/>
          <p:cNvSpPr txBox="1"/>
          <p:nvPr/>
        </p:nvSpPr>
        <p:spPr>
          <a:xfrm>
            <a:off x="2595538" y="2214555"/>
            <a:ext cx="7286676" cy="954107"/>
          </a:xfrm>
          <a:prstGeom prst="rect">
            <a:avLst/>
          </a:prstGeom>
          <a:noFill/>
        </p:spPr>
        <p:txBody>
          <a:bodyPr wrap="square" rtlCol="0">
            <a:spAutoFit/>
          </a:bodyPr>
          <a:lstStyle/>
          <a:p>
            <a:r>
              <a:rPr lang="it-IT" sz="2800" dirty="0">
                <a:solidFill>
                  <a:srgbClr val="FF0000"/>
                </a:solidFill>
              </a:rPr>
              <a:t>INIBITORI DEL CO-TRASPORTATORE </a:t>
            </a:r>
            <a:r>
              <a:rPr lang="it-IT" sz="2800" dirty="0" err="1">
                <a:solidFill>
                  <a:srgbClr val="FF0000"/>
                </a:solidFill>
              </a:rPr>
              <a:t>DI</a:t>
            </a:r>
            <a:r>
              <a:rPr lang="it-IT" sz="2800" dirty="0">
                <a:solidFill>
                  <a:srgbClr val="FF0000"/>
                </a:solidFill>
              </a:rPr>
              <a:t> SODIO-GLUCOSIO 2 (SGLT2) </a:t>
            </a:r>
          </a:p>
        </p:txBody>
      </p:sp>
      <p:sp>
        <p:nvSpPr>
          <p:cNvPr id="7" name="CasellaDiTesto 6"/>
          <p:cNvSpPr txBox="1"/>
          <p:nvPr/>
        </p:nvSpPr>
        <p:spPr>
          <a:xfrm>
            <a:off x="2595538" y="3571877"/>
            <a:ext cx="7286676" cy="954107"/>
          </a:xfrm>
          <a:prstGeom prst="rect">
            <a:avLst/>
          </a:prstGeom>
          <a:noFill/>
        </p:spPr>
        <p:txBody>
          <a:bodyPr wrap="square" rtlCol="0">
            <a:spAutoFit/>
          </a:bodyPr>
          <a:lstStyle/>
          <a:p>
            <a:r>
              <a:rPr lang="it-IT" sz="2800" dirty="0">
                <a:solidFill>
                  <a:srgbClr val="FF0000"/>
                </a:solidFill>
              </a:rPr>
              <a:t>SU PAZIENTI CON SCOMPENSO CARDIACO A FRAZIONE </a:t>
            </a:r>
            <a:r>
              <a:rPr lang="it-IT" sz="2800" dirty="0" err="1">
                <a:solidFill>
                  <a:srgbClr val="FF0000"/>
                </a:solidFill>
              </a:rPr>
              <a:t>D’EIEZIONE</a:t>
            </a:r>
            <a:r>
              <a:rPr lang="it-IT" sz="2800" dirty="0">
                <a:solidFill>
                  <a:srgbClr val="FF0000"/>
                </a:solidFill>
              </a:rPr>
              <a:t> RIDOTTA</a:t>
            </a:r>
          </a:p>
        </p:txBody>
      </p:sp>
    </p:spTree>
    <p:extLst>
      <p:ext uri="{BB962C8B-B14F-4D97-AF65-F5344CB8AC3E}">
        <p14:creationId xmlns:p14="http://schemas.microsoft.com/office/powerpoint/2010/main" val="86144527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6366" t="23099" r="23685" b="36791"/>
          <a:stretch/>
        </p:blipFill>
        <p:spPr bwMode="auto">
          <a:xfrm>
            <a:off x="3133551" y="1637335"/>
            <a:ext cx="5657668" cy="363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6225977" y="5592838"/>
            <a:ext cx="4032448" cy="369332"/>
          </a:xfrm>
          <a:prstGeom prst="rect">
            <a:avLst/>
          </a:prstGeom>
          <a:noFill/>
        </p:spPr>
        <p:txBody>
          <a:bodyPr wrap="square" rtlCol="0">
            <a:spAutoFit/>
          </a:bodyPr>
          <a:lstStyle/>
          <a:p>
            <a:r>
              <a:rPr lang="it-IT" dirty="0" err="1">
                <a:solidFill>
                  <a:srgbClr val="FF0000"/>
                </a:solidFill>
              </a:rPr>
              <a:t>McMurray</a:t>
            </a:r>
            <a:r>
              <a:rPr lang="it-IT" dirty="0">
                <a:solidFill>
                  <a:srgbClr val="FF0000"/>
                </a:solidFill>
              </a:rPr>
              <a:t> JJV, N </a:t>
            </a:r>
            <a:r>
              <a:rPr lang="it-IT" dirty="0" err="1">
                <a:solidFill>
                  <a:srgbClr val="FF0000"/>
                </a:solidFill>
              </a:rPr>
              <a:t>Engl</a:t>
            </a:r>
            <a:r>
              <a:rPr lang="it-IT" dirty="0">
                <a:solidFill>
                  <a:srgbClr val="FF0000"/>
                </a:solidFill>
              </a:rPr>
              <a:t> J </a:t>
            </a:r>
            <a:r>
              <a:rPr lang="it-IT" dirty="0" err="1">
                <a:solidFill>
                  <a:srgbClr val="FF0000"/>
                </a:solidFill>
              </a:rPr>
              <a:t>Med</a:t>
            </a:r>
            <a:r>
              <a:rPr lang="it-IT" dirty="0">
                <a:solidFill>
                  <a:srgbClr val="FF0000"/>
                </a:solidFill>
              </a:rPr>
              <a:t>, 2019</a:t>
            </a:r>
          </a:p>
        </p:txBody>
      </p:sp>
      <p:sp>
        <p:nvSpPr>
          <p:cNvPr id="7" name="CasellaDiTesto 6"/>
          <p:cNvSpPr txBox="1"/>
          <p:nvPr/>
        </p:nvSpPr>
        <p:spPr>
          <a:xfrm>
            <a:off x="4667240" y="1071546"/>
            <a:ext cx="2857520" cy="523220"/>
          </a:xfrm>
          <a:prstGeom prst="rect">
            <a:avLst/>
          </a:prstGeom>
          <a:noFill/>
        </p:spPr>
        <p:txBody>
          <a:bodyPr wrap="square" rtlCol="0">
            <a:spAutoFit/>
          </a:bodyPr>
          <a:lstStyle/>
          <a:p>
            <a:r>
              <a:rPr lang="it-IT" sz="2800" dirty="0">
                <a:solidFill>
                  <a:srgbClr val="FF0000"/>
                </a:solidFill>
              </a:rPr>
              <a:t>DAPA-HF</a:t>
            </a:r>
          </a:p>
        </p:txBody>
      </p:sp>
    </p:spTree>
    <p:extLst>
      <p:ext uri="{BB962C8B-B14F-4D97-AF65-F5344CB8AC3E}">
        <p14:creationId xmlns:p14="http://schemas.microsoft.com/office/powerpoint/2010/main" val="814430373"/>
      </p:ext>
    </p:extLst>
  </p:cSld>
  <p:clrMapOvr>
    <a:masterClrMapping/>
  </p:clrMapOvr>
  <p:transition>
    <p:strips dir="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3912" t="43085" r="28169" b="11733"/>
          <a:stretch/>
        </p:blipFill>
        <p:spPr bwMode="auto">
          <a:xfrm>
            <a:off x="3647729" y="1700808"/>
            <a:ext cx="5174027" cy="3902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6225977" y="5592838"/>
            <a:ext cx="4032448" cy="369332"/>
          </a:xfrm>
          <a:prstGeom prst="rect">
            <a:avLst/>
          </a:prstGeom>
          <a:noFill/>
        </p:spPr>
        <p:txBody>
          <a:bodyPr wrap="square" rtlCol="0">
            <a:spAutoFit/>
          </a:bodyPr>
          <a:lstStyle/>
          <a:p>
            <a:r>
              <a:rPr lang="it-IT" dirty="0" err="1">
                <a:solidFill>
                  <a:srgbClr val="FF0000"/>
                </a:solidFill>
              </a:rPr>
              <a:t>McMurray</a:t>
            </a:r>
            <a:r>
              <a:rPr lang="it-IT" dirty="0">
                <a:solidFill>
                  <a:srgbClr val="FF0000"/>
                </a:solidFill>
              </a:rPr>
              <a:t> JJV, N </a:t>
            </a:r>
            <a:r>
              <a:rPr lang="it-IT" dirty="0" err="1">
                <a:solidFill>
                  <a:srgbClr val="FF0000"/>
                </a:solidFill>
              </a:rPr>
              <a:t>Engl</a:t>
            </a:r>
            <a:r>
              <a:rPr lang="it-IT" dirty="0">
                <a:solidFill>
                  <a:srgbClr val="FF0000"/>
                </a:solidFill>
              </a:rPr>
              <a:t> J </a:t>
            </a:r>
            <a:r>
              <a:rPr lang="it-IT" dirty="0" err="1">
                <a:solidFill>
                  <a:srgbClr val="FF0000"/>
                </a:solidFill>
              </a:rPr>
              <a:t>Med</a:t>
            </a:r>
            <a:r>
              <a:rPr lang="it-IT" dirty="0">
                <a:solidFill>
                  <a:srgbClr val="FF0000"/>
                </a:solidFill>
              </a:rPr>
              <a:t>, 2019</a:t>
            </a:r>
          </a:p>
        </p:txBody>
      </p:sp>
      <p:sp>
        <p:nvSpPr>
          <p:cNvPr id="7" name="CasellaDiTesto 6"/>
          <p:cNvSpPr txBox="1"/>
          <p:nvPr/>
        </p:nvSpPr>
        <p:spPr>
          <a:xfrm>
            <a:off x="4667240" y="1071546"/>
            <a:ext cx="2857520" cy="523220"/>
          </a:xfrm>
          <a:prstGeom prst="rect">
            <a:avLst/>
          </a:prstGeom>
          <a:noFill/>
        </p:spPr>
        <p:txBody>
          <a:bodyPr wrap="square" rtlCol="0">
            <a:spAutoFit/>
          </a:bodyPr>
          <a:lstStyle/>
          <a:p>
            <a:r>
              <a:rPr lang="it-IT" sz="2800" dirty="0">
                <a:solidFill>
                  <a:srgbClr val="FF0000"/>
                </a:solidFill>
              </a:rPr>
              <a:t>DAPA-HF</a:t>
            </a:r>
          </a:p>
        </p:txBody>
      </p:sp>
    </p:spTree>
    <p:extLst>
      <p:ext uri="{BB962C8B-B14F-4D97-AF65-F5344CB8AC3E}">
        <p14:creationId xmlns:p14="http://schemas.microsoft.com/office/powerpoint/2010/main" val="212132042"/>
      </p:ext>
    </p:extLst>
  </p:cSld>
  <p:clrMapOvr>
    <a:masterClrMapping/>
  </p:clrMapOvr>
  <p:transition>
    <p:strips dir="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pic>
        <p:nvPicPr>
          <p:cNvPr id="614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706" t="37791" r="5051" b="22776"/>
          <a:stretch/>
        </p:blipFill>
        <p:spPr bwMode="auto">
          <a:xfrm>
            <a:off x="2273112" y="2348881"/>
            <a:ext cx="7645777" cy="2614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6225977" y="5592838"/>
            <a:ext cx="4032448" cy="369332"/>
          </a:xfrm>
          <a:prstGeom prst="rect">
            <a:avLst/>
          </a:prstGeom>
          <a:noFill/>
        </p:spPr>
        <p:txBody>
          <a:bodyPr wrap="square" rtlCol="0">
            <a:spAutoFit/>
          </a:bodyPr>
          <a:lstStyle/>
          <a:p>
            <a:r>
              <a:rPr lang="it-IT" dirty="0" err="1">
                <a:solidFill>
                  <a:srgbClr val="FF0000"/>
                </a:solidFill>
              </a:rPr>
              <a:t>McMurray</a:t>
            </a:r>
            <a:r>
              <a:rPr lang="it-IT" dirty="0">
                <a:solidFill>
                  <a:srgbClr val="FF0000"/>
                </a:solidFill>
              </a:rPr>
              <a:t> JJV, N </a:t>
            </a:r>
            <a:r>
              <a:rPr lang="it-IT" dirty="0" err="1">
                <a:solidFill>
                  <a:srgbClr val="FF0000"/>
                </a:solidFill>
              </a:rPr>
              <a:t>Engl</a:t>
            </a:r>
            <a:r>
              <a:rPr lang="it-IT" dirty="0">
                <a:solidFill>
                  <a:srgbClr val="FF0000"/>
                </a:solidFill>
              </a:rPr>
              <a:t> J </a:t>
            </a:r>
            <a:r>
              <a:rPr lang="it-IT" dirty="0" err="1">
                <a:solidFill>
                  <a:srgbClr val="FF0000"/>
                </a:solidFill>
              </a:rPr>
              <a:t>Med</a:t>
            </a:r>
            <a:r>
              <a:rPr lang="it-IT" dirty="0">
                <a:solidFill>
                  <a:srgbClr val="FF0000"/>
                </a:solidFill>
              </a:rPr>
              <a:t>, 2019</a:t>
            </a:r>
          </a:p>
        </p:txBody>
      </p:sp>
      <p:sp>
        <p:nvSpPr>
          <p:cNvPr id="7" name="CasellaDiTesto 6"/>
          <p:cNvSpPr txBox="1"/>
          <p:nvPr/>
        </p:nvSpPr>
        <p:spPr>
          <a:xfrm>
            <a:off x="4667240" y="1071546"/>
            <a:ext cx="2857520" cy="523220"/>
          </a:xfrm>
          <a:prstGeom prst="rect">
            <a:avLst/>
          </a:prstGeom>
          <a:noFill/>
        </p:spPr>
        <p:txBody>
          <a:bodyPr wrap="square" rtlCol="0">
            <a:spAutoFit/>
          </a:bodyPr>
          <a:lstStyle/>
          <a:p>
            <a:r>
              <a:rPr lang="it-IT" sz="2800" dirty="0">
                <a:solidFill>
                  <a:srgbClr val="FF0000"/>
                </a:solidFill>
              </a:rPr>
              <a:t>DAPA-HF</a:t>
            </a:r>
          </a:p>
        </p:txBody>
      </p:sp>
    </p:spTree>
    <p:extLst>
      <p:ext uri="{BB962C8B-B14F-4D97-AF65-F5344CB8AC3E}">
        <p14:creationId xmlns:p14="http://schemas.microsoft.com/office/powerpoint/2010/main" val="1588832645"/>
      </p:ext>
    </p:extLst>
  </p:cSld>
  <p:clrMapOvr>
    <a:masterClrMapping/>
  </p:clrMapOvr>
  <p:transition>
    <p:strips dir="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2"/>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3"/>
          <a:srcRect/>
          <a:stretch>
            <a:fillRect/>
          </a:stretch>
        </p:blipFill>
        <p:spPr bwMode="auto">
          <a:xfrm>
            <a:off x="8791575" y="581025"/>
            <a:ext cx="1466850" cy="819150"/>
          </a:xfrm>
          <a:prstGeom prst="rect">
            <a:avLst/>
          </a:prstGeom>
          <a:noFill/>
          <a:ln w="9525">
            <a:noFill/>
            <a:miter lim="800000"/>
            <a:headEnd/>
            <a:tailEnd/>
          </a:ln>
        </p:spPr>
      </p:pic>
      <p:sp>
        <p:nvSpPr>
          <p:cNvPr id="6" name="CasellaDiTesto 5"/>
          <p:cNvSpPr txBox="1"/>
          <p:nvPr/>
        </p:nvSpPr>
        <p:spPr>
          <a:xfrm>
            <a:off x="3595670" y="2428868"/>
            <a:ext cx="4857784" cy="2308324"/>
          </a:xfrm>
          <a:prstGeom prst="rect">
            <a:avLst/>
          </a:prstGeom>
          <a:noFill/>
        </p:spPr>
        <p:txBody>
          <a:bodyPr wrap="square" rtlCol="0">
            <a:spAutoFit/>
          </a:bodyPr>
          <a:lstStyle/>
          <a:p>
            <a:r>
              <a:rPr lang="en-US" sz="7200" dirty="0">
                <a:solidFill>
                  <a:srgbClr val="FF0000"/>
                </a:solidFill>
              </a:rPr>
              <a:t>Grazie per </a:t>
            </a:r>
            <a:r>
              <a:rPr lang="en-US" sz="7200" dirty="0" err="1">
                <a:solidFill>
                  <a:srgbClr val="FF0000"/>
                </a:solidFill>
              </a:rPr>
              <a:t>l’attenzione</a:t>
            </a:r>
            <a:endParaRPr lang="en-US" sz="7200" dirty="0">
              <a:solidFill>
                <a:srgbClr val="FF0000"/>
              </a:solidFill>
            </a:endParaRPr>
          </a:p>
        </p:txBody>
      </p:sp>
      <p:sp>
        <p:nvSpPr>
          <p:cNvPr id="7" name="CasellaDiTesto 6"/>
          <p:cNvSpPr txBox="1"/>
          <p:nvPr/>
        </p:nvSpPr>
        <p:spPr>
          <a:xfrm>
            <a:off x="3524232" y="428605"/>
            <a:ext cx="5000660" cy="1723549"/>
          </a:xfrm>
          <a:prstGeom prst="rect">
            <a:avLst/>
          </a:prstGeom>
          <a:noFill/>
        </p:spPr>
        <p:txBody>
          <a:bodyPr wrap="square" rtlCol="0">
            <a:spAutoFit/>
          </a:bodyPr>
          <a:lstStyle/>
          <a:p>
            <a:pPr algn="ctr"/>
            <a:r>
              <a:rPr lang="it-IT" dirty="0">
                <a:solidFill>
                  <a:srgbClr val="FF0000"/>
                </a:solidFill>
              </a:rPr>
              <a:t>ANCE-Cardiologia del Territorio</a:t>
            </a:r>
          </a:p>
          <a:p>
            <a:pPr algn="ctr"/>
            <a:r>
              <a:rPr lang="it-IT" dirty="0">
                <a:solidFill>
                  <a:srgbClr val="FF0000"/>
                </a:solidFill>
              </a:rPr>
              <a:t>Scuola Superiore di Cardiologia</a:t>
            </a:r>
          </a:p>
          <a:p>
            <a:pPr algn="ctr"/>
            <a:r>
              <a:rPr lang="it-IT" sz="1400" dirty="0">
                <a:solidFill>
                  <a:srgbClr val="FF0000"/>
                </a:solidFill>
              </a:rPr>
              <a:t>“IL RUOLO CHIAVE DELLA CARDIOLOGIA DEL TERRITORIO</a:t>
            </a:r>
          </a:p>
          <a:p>
            <a:pPr algn="ctr"/>
            <a:r>
              <a:rPr lang="it-IT" sz="1400" dirty="0">
                <a:solidFill>
                  <a:srgbClr val="FF0000"/>
                </a:solidFill>
              </a:rPr>
              <a:t>NELLA GESTIONE FARMACOLOGICA INNOVATIVA</a:t>
            </a:r>
          </a:p>
          <a:p>
            <a:pPr algn="ctr"/>
            <a:r>
              <a:rPr lang="it-IT" sz="1400" dirty="0">
                <a:solidFill>
                  <a:srgbClr val="FF0000"/>
                </a:solidFill>
              </a:rPr>
              <a:t>DEL PAZIENTE CON SCOMPENSO CARDIACO</a:t>
            </a:r>
          </a:p>
          <a:p>
            <a:pPr algn="ctr"/>
            <a:r>
              <a:rPr lang="it-IT" sz="1400" dirty="0">
                <a:solidFill>
                  <a:srgbClr val="FF0000"/>
                </a:solidFill>
              </a:rPr>
              <a:t>Sede Nazionale ANCE</a:t>
            </a:r>
          </a:p>
          <a:p>
            <a:pPr algn="ctr"/>
            <a:r>
              <a:rPr lang="it-IT" sz="1400" dirty="0">
                <a:solidFill>
                  <a:srgbClr val="FF0000"/>
                </a:solidFill>
              </a:rPr>
              <a:t>Roma, 22-23 Novembre 2019</a:t>
            </a:r>
          </a:p>
        </p:txBody>
      </p:sp>
    </p:spTree>
  </p:cSld>
  <p:clrMapOvr>
    <a:masterClrMapping/>
  </p:clrMapOvr>
  <p:transition>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sp>
        <p:nvSpPr>
          <p:cNvPr id="6" name="Rettangolo 5"/>
          <p:cNvSpPr/>
          <p:nvPr/>
        </p:nvSpPr>
        <p:spPr>
          <a:xfrm>
            <a:off x="2244726" y="1988840"/>
            <a:ext cx="7523683" cy="3970318"/>
          </a:xfrm>
          <a:prstGeom prst="rect">
            <a:avLst/>
          </a:prstGeom>
        </p:spPr>
        <p:txBody>
          <a:bodyPr wrap="square">
            <a:spAutoFit/>
          </a:bodyPr>
          <a:lstStyle/>
          <a:p>
            <a:r>
              <a:rPr lang="it-IT" sz="2800" dirty="0">
                <a:solidFill>
                  <a:srgbClr val="FF0000"/>
                </a:solidFill>
              </a:rPr>
              <a:t>L'insufficienza cardiaca (HF) è (anche)uno stato di deterioramento cronico dei meccanismi ossidativi dovuto allo stress ossidativo aumentato e alle conseguenti alterazioni subcellulari.</a:t>
            </a:r>
          </a:p>
          <a:p>
            <a:endParaRPr lang="it-IT" sz="2800" dirty="0">
              <a:solidFill>
                <a:srgbClr val="FF0000"/>
              </a:solidFill>
            </a:endParaRPr>
          </a:p>
          <a:p>
            <a:r>
              <a:rPr lang="it-IT" sz="2800" dirty="0">
                <a:solidFill>
                  <a:srgbClr val="FF0000"/>
                </a:solidFill>
              </a:rPr>
              <a:t>In questa condizione, gli enzimi produttori di ossidanti, in particolare la </a:t>
            </a:r>
            <a:r>
              <a:rPr lang="it-IT" sz="2800" dirty="0" err="1">
                <a:solidFill>
                  <a:srgbClr val="FF0000"/>
                </a:solidFill>
              </a:rPr>
              <a:t>xantino</a:t>
            </a:r>
            <a:r>
              <a:rPr lang="it-IT" sz="2800" dirty="0">
                <a:solidFill>
                  <a:srgbClr val="FF0000"/>
                </a:solidFill>
              </a:rPr>
              <a:t> ossidasi (XO), la principale fonte di specie reattive dell'ossigeno (ROS), sono regolati verso l'alto.</a:t>
            </a:r>
          </a:p>
        </p:txBody>
      </p:sp>
    </p:spTree>
    <p:extLst>
      <p:ext uri="{BB962C8B-B14F-4D97-AF65-F5344CB8AC3E}">
        <p14:creationId xmlns:p14="http://schemas.microsoft.com/office/powerpoint/2010/main" val="1481105819"/>
      </p:ext>
    </p:extLst>
  </p:cSld>
  <p:clrMapOvr>
    <a:masterClrMapping/>
  </p:clrMapOvr>
  <p:transition>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2294" t="42622" r="11083" b="14948"/>
          <a:stretch/>
        </p:blipFill>
        <p:spPr bwMode="auto">
          <a:xfrm>
            <a:off x="1524000" y="1772817"/>
            <a:ext cx="9144000" cy="4050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153780"/>
      </p:ext>
    </p:extLst>
  </p:cSld>
  <p:clrMapOvr>
    <a:masterClrMapping/>
  </p:clrMapOvr>
  <p:transition>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2294" t="28511" r="10773" b="35683"/>
          <a:stretch/>
        </p:blipFill>
        <p:spPr bwMode="auto">
          <a:xfrm>
            <a:off x="1524001" y="1988841"/>
            <a:ext cx="9186271" cy="3420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376547"/>
      </p:ext>
    </p:extLst>
  </p:cSld>
  <p:clrMapOvr>
    <a:masterClrMapping/>
  </p:clrMapOvr>
  <p:transition>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sp>
        <p:nvSpPr>
          <p:cNvPr id="2" name="Rettangolo 1"/>
          <p:cNvSpPr/>
          <p:nvPr/>
        </p:nvSpPr>
        <p:spPr>
          <a:xfrm>
            <a:off x="3359696" y="2136340"/>
            <a:ext cx="5431879" cy="2092881"/>
          </a:xfrm>
          <a:prstGeom prst="rect">
            <a:avLst/>
          </a:prstGeom>
        </p:spPr>
        <p:txBody>
          <a:bodyPr wrap="square">
            <a:spAutoFit/>
          </a:bodyPr>
          <a:lstStyle/>
          <a:p>
            <a:r>
              <a:rPr lang="it-IT" sz="2800" dirty="0">
                <a:solidFill>
                  <a:srgbClr val="FF0000"/>
                </a:solidFill>
              </a:rPr>
              <a:t>L'acido urico (UA) è stato a lungo associato a malattie cardiovascolari e l'iperuricemia è una scoperta comune nei pazienti con CHF. </a:t>
            </a:r>
          </a:p>
          <a:p>
            <a:endParaRPr lang="it-IT" dirty="0">
              <a:solidFill>
                <a:srgbClr val="FF0000"/>
              </a:solidFill>
            </a:endParaRPr>
          </a:p>
        </p:txBody>
      </p:sp>
    </p:spTree>
    <p:extLst>
      <p:ext uri="{BB962C8B-B14F-4D97-AF65-F5344CB8AC3E}">
        <p14:creationId xmlns:p14="http://schemas.microsoft.com/office/powerpoint/2010/main" val="4085289796"/>
      </p:ext>
    </p:extLst>
  </p:cSld>
  <p:clrMapOvr>
    <a:masterClrMapping/>
  </p:clrMapOvr>
  <p:transition>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1524000" y="6273226"/>
            <a:ext cx="9144000" cy="584775"/>
          </a:xfrm>
          <a:prstGeom prst="rect">
            <a:avLst/>
          </a:prstGeom>
          <a:solidFill>
            <a:srgbClr val="FF0000"/>
          </a:solidFill>
        </p:spPr>
        <p:txBody>
          <a:bodyPr wrap="square">
            <a:spAutoFit/>
          </a:bodyPr>
          <a:lstStyle/>
          <a:p>
            <a:pPr algn="ctr">
              <a:spcBef>
                <a:spcPct val="50000"/>
              </a:spcBef>
            </a:pPr>
            <a:r>
              <a:rPr lang="it-IT" sz="1600" b="1" i="1" dirty="0">
                <a:solidFill>
                  <a:schemeClr val="bg1"/>
                </a:solidFill>
                <a:latin typeface="Calibri" pitchFamily="34" charset="0"/>
              </a:rPr>
              <a:t>Francesco Magro </a:t>
            </a:r>
            <a:r>
              <a:rPr lang="it-IT" sz="1600" i="1" dirty="0">
                <a:solidFill>
                  <a:schemeClr val="bg1"/>
                </a:solidFill>
                <a:latin typeface="Calibri" pitchFamily="34" charset="0"/>
              </a:rPr>
              <a:t>Responsabile  Medico Ambulatorio Dedicato Scompenso Cardiaco e Centro per la Prevenzione e la Terapia del Tabagismo - ASP 1 Agrigento</a:t>
            </a:r>
          </a:p>
        </p:txBody>
      </p:sp>
      <p:pic>
        <p:nvPicPr>
          <p:cNvPr id="3" name="Picture 5" descr="F:\GRAFICA\logo ance\NUOVO LOGO\LOGO ANCE NUOVO CON SCRITTA ARANCIO.jpg"/>
          <p:cNvPicPr>
            <a:picLocks noChangeAspect="1" noChangeArrowheads="1"/>
          </p:cNvPicPr>
          <p:nvPr/>
        </p:nvPicPr>
        <p:blipFill>
          <a:blip r:embed="rId3"/>
          <a:srcRect/>
          <a:stretch>
            <a:fillRect/>
          </a:stretch>
        </p:blipFill>
        <p:spPr bwMode="auto">
          <a:xfrm>
            <a:off x="2244725" y="442913"/>
            <a:ext cx="1028700" cy="1058862"/>
          </a:xfrm>
          <a:prstGeom prst="rect">
            <a:avLst/>
          </a:prstGeom>
          <a:noFill/>
          <a:ln w="9525">
            <a:noFill/>
            <a:miter lim="800000"/>
            <a:headEnd/>
            <a:tailEnd/>
          </a:ln>
        </p:spPr>
      </p:pic>
      <p:pic>
        <p:nvPicPr>
          <p:cNvPr id="5" name="Picture 1" descr="F:\utilità\asp-logo.gif"/>
          <p:cNvPicPr>
            <a:picLocks noChangeAspect="1" noChangeArrowheads="1"/>
          </p:cNvPicPr>
          <p:nvPr/>
        </p:nvPicPr>
        <p:blipFill>
          <a:blip r:embed="rId4"/>
          <a:srcRect/>
          <a:stretch>
            <a:fillRect/>
          </a:stretch>
        </p:blipFill>
        <p:spPr bwMode="auto">
          <a:xfrm>
            <a:off x="8791575" y="581025"/>
            <a:ext cx="1466850" cy="819150"/>
          </a:xfrm>
          <a:prstGeom prst="rect">
            <a:avLst/>
          </a:prstGeom>
          <a:noFill/>
          <a:ln w="9525">
            <a:noFill/>
            <a:miter lim="800000"/>
            <a:headEnd/>
            <a:tailEnd/>
          </a:ln>
        </p:spPr>
      </p:pic>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8725" t="25129" r="51837" b="30702"/>
          <a:stretch/>
        </p:blipFill>
        <p:spPr bwMode="auto">
          <a:xfrm>
            <a:off x="1997549" y="2275131"/>
            <a:ext cx="3938118"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2135628" y="1501776"/>
            <a:ext cx="8122865" cy="954107"/>
          </a:xfrm>
          <a:prstGeom prst="rect">
            <a:avLst/>
          </a:prstGeom>
        </p:spPr>
        <p:txBody>
          <a:bodyPr wrap="square">
            <a:spAutoFit/>
          </a:bodyPr>
          <a:lstStyle/>
          <a:p>
            <a:r>
              <a:rPr lang="it-IT" sz="2800" dirty="0">
                <a:solidFill>
                  <a:srgbClr val="FF0000"/>
                </a:solidFill>
              </a:rPr>
              <a:t>mortalità cardiovascolare e  </a:t>
            </a:r>
            <a:r>
              <a:rPr lang="it-IT" sz="2800" dirty="0" err="1">
                <a:solidFill>
                  <a:srgbClr val="FF0000"/>
                </a:solidFill>
              </a:rPr>
              <a:t>ri</a:t>
            </a:r>
            <a:r>
              <a:rPr lang="it-IT" sz="2800" dirty="0">
                <a:solidFill>
                  <a:srgbClr val="FF0000"/>
                </a:solidFill>
              </a:rPr>
              <a:t>-ospedalizzazioni nei pazienti con CHF in relazione ai quintili di uricemia</a:t>
            </a:r>
          </a:p>
        </p:txBody>
      </p:sp>
      <p:sp>
        <p:nvSpPr>
          <p:cNvPr id="8" name="CasellaDiTesto 7"/>
          <p:cNvSpPr txBox="1"/>
          <p:nvPr/>
        </p:nvSpPr>
        <p:spPr>
          <a:xfrm>
            <a:off x="6442001" y="5618857"/>
            <a:ext cx="3816424" cy="369332"/>
          </a:xfrm>
          <a:prstGeom prst="rect">
            <a:avLst/>
          </a:prstGeom>
          <a:noFill/>
        </p:spPr>
        <p:txBody>
          <a:bodyPr wrap="square" rtlCol="0">
            <a:spAutoFit/>
          </a:bodyPr>
          <a:lstStyle/>
          <a:p>
            <a:r>
              <a:rPr lang="it-IT" dirty="0" err="1">
                <a:solidFill>
                  <a:srgbClr val="FF0000"/>
                </a:solidFill>
              </a:rPr>
              <a:t>Mogensen</a:t>
            </a:r>
            <a:r>
              <a:rPr lang="it-IT" dirty="0">
                <a:solidFill>
                  <a:srgbClr val="FF0000"/>
                </a:solidFill>
              </a:rPr>
              <a:t> UM, </a:t>
            </a:r>
            <a:r>
              <a:rPr lang="it-IT" dirty="0" err="1">
                <a:solidFill>
                  <a:srgbClr val="FF0000"/>
                </a:solidFill>
              </a:rPr>
              <a:t>Eur</a:t>
            </a:r>
            <a:r>
              <a:rPr lang="it-IT" dirty="0">
                <a:solidFill>
                  <a:srgbClr val="FF0000"/>
                </a:solidFill>
              </a:rPr>
              <a:t> J </a:t>
            </a:r>
            <a:r>
              <a:rPr lang="it-IT" dirty="0" err="1">
                <a:solidFill>
                  <a:srgbClr val="FF0000"/>
                </a:solidFill>
              </a:rPr>
              <a:t>Heart</a:t>
            </a:r>
            <a:r>
              <a:rPr lang="it-IT" dirty="0">
                <a:solidFill>
                  <a:srgbClr val="FF0000"/>
                </a:solidFill>
              </a:rPr>
              <a:t> </a:t>
            </a:r>
            <a:r>
              <a:rPr lang="it-IT" dirty="0" err="1">
                <a:solidFill>
                  <a:srgbClr val="FF0000"/>
                </a:solidFill>
              </a:rPr>
              <a:t>Fail</a:t>
            </a:r>
            <a:r>
              <a:rPr lang="it-IT" dirty="0">
                <a:solidFill>
                  <a:srgbClr val="FF0000"/>
                </a:solidFill>
              </a:rPr>
              <a:t> , 2018</a:t>
            </a:r>
          </a:p>
        </p:txBody>
      </p:sp>
    </p:spTree>
    <p:extLst>
      <p:ext uri="{BB962C8B-B14F-4D97-AF65-F5344CB8AC3E}">
        <p14:creationId xmlns:p14="http://schemas.microsoft.com/office/powerpoint/2010/main" val="3089231429"/>
      </p:ext>
    </p:extLst>
  </p:cSld>
  <p:clrMapOvr>
    <a:masterClrMapping/>
  </p:clrMapOvr>
  <p:transition>
    <p:strips dir="rd"/>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5309</TotalTime>
  <Words>2671</Words>
  <Application>Microsoft Office PowerPoint</Application>
  <PresentationFormat>Widescreen</PresentationFormat>
  <Paragraphs>228</Paragraphs>
  <Slides>47</Slides>
  <Notes>36</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47</vt:i4>
      </vt:variant>
    </vt:vector>
  </HeadingPairs>
  <TitlesOfParts>
    <vt:vector size="52" baseType="lpstr">
      <vt:lpstr>Arial</vt:lpstr>
      <vt:lpstr>Arial Unicode MS</vt:lpstr>
      <vt:lpstr>Calibri</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 Ausl1</dc:creator>
  <cp:lastModifiedBy>utente</cp:lastModifiedBy>
  <cp:revision>280</cp:revision>
  <dcterms:created xsi:type="dcterms:W3CDTF">2017-05-11T14:55:29Z</dcterms:created>
  <dcterms:modified xsi:type="dcterms:W3CDTF">2019-11-22T14:05:53Z</dcterms:modified>
</cp:coreProperties>
</file>