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78" r:id="rId2"/>
    <p:sldMasterId id="2147483679" r:id="rId3"/>
    <p:sldMasterId id="2147483680" r:id="rId4"/>
    <p:sldMasterId id="2147483681" r:id="rId5"/>
    <p:sldMasterId id="2147483710" r:id="rId6"/>
    <p:sldMasterId id="2147483728" r:id="rId7"/>
  </p:sldMasterIdLst>
  <p:notesMasterIdLst>
    <p:notesMasterId r:id="rId59"/>
  </p:notesMasterIdLst>
  <p:sldIdLst>
    <p:sldId id="316" r:id="rId8"/>
    <p:sldId id="317" r:id="rId9"/>
    <p:sldId id="256" r:id="rId10"/>
    <p:sldId id="257" r:id="rId11"/>
    <p:sldId id="258" r:id="rId12"/>
    <p:sldId id="259" r:id="rId13"/>
    <p:sldId id="260" r:id="rId14"/>
    <p:sldId id="261" r:id="rId15"/>
    <p:sldId id="293" r:id="rId16"/>
    <p:sldId id="263" r:id="rId17"/>
    <p:sldId id="264" r:id="rId18"/>
    <p:sldId id="265" r:id="rId19"/>
    <p:sldId id="266" r:id="rId20"/>
    <p:sldId id="267" r:id="rId21"/>
    <p:sldId id="268" r:id="rId22"/>
    <p:sldId id="269" r:id="rId23"/>
    <p:sldId id="270" r:id="rId24"/>
    <p:sldId id="311" r:id="rId25"/>
    <p:sldId id="312" r:id="rId26"/>
    <p:sldId id="313" r:id="rId27"/>
    <p:sldId id="314" r:id="rId28"/>
    <p:sldId id="296" r:id="rId29"/>
    <p:sldId id="298" r:id="rId30"/>
    <p:sldId id="297" r:id="rId31"/>
    <p:sldId id="299" r:id="rId32"/>
    <p:sldId id="300" r:id="rId33"/>
    <p:sldId id="301" r:id="rId34"/>
    <p:sldId id="302" r:id="rId35"/>
    <p:sldId id="303" r:id="rId36"/>
    <p:sldId id="304" r:id="rId37"/>
    <p:sldId id="305" r:id="rId38"/>
    <p:sldId id="306" r:id="rId39"/>
    <p:sldId id="307" r:id="rId40"/>
    <p:sldId id="308" r:id="rId41"/>
    <p:sldId id="309" r:id="rId42"/>
    <p:sldId id="295" r:id="rId43"/>
    <p:sldId id="277" r:id="rId44"/>
    <p:sldId id="278" r:id="rId45"/>
    <p:sldId id="279" r:id="rId46"/>
    <p:sldId id="280" r:id="rId47"/>
    <p:sldId id="282" r:id="rId48"/>
    <p:sldId id="283" r:id="rId49"/>
    <p:sldId id="284" r:id="rId50"/>
    <p:sldId id="285" r:id="rId51"/>
    <p:sldId id="286" r:id="rId52"/>
    <p:sldId id="288" r:id="rId53"/>
    <p:sldId id="289" r:id="rId54"/>
    <p:sldId id="290" r:id="rId55"/>
    <p:sldId id="291" r:id="rId56"/>
    <p:sldId id="315" r:id="rId57"/>
    <p:sldId id="318" r:id="rId58"/>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200">
          <p15:clr>
            <a:srgbClr val="000000"/>
          </p15:clr>
        </p15:guide>
        <p15:guide id="2" orient="horz">
          <p15:clr>
            <a:srgbClr val="000000"/>
          </p15:clr>
        </p15:guide>
        <p15:guide id="3" pos="5496">
          <p15:clr>
            <a:srgbClr val="000000"/>
          </p15:clr>
        </p15:guide>
        <p15:guide id="4" pos="72">
          <p15:clr>
            <a:srgbClr val="000000"/>
          </p15:clr>
        </p15:guide>
      </p15:sldGuideLst>
    </p:ext>
    <p:ext uri="{2D200454-40CA-4A62-9FC3-DE9A4176ACB9}">
      <p15:notesGuideLst xmlns:p15="http://schemas.microsoft.com/office/powerpoint/2012/main">
        <p15:guide id="1" orient="horz" pos="3019">
          <p15:clr>
            <a:srgbClr val="000000"/>
          </p15:clr>
        </p15:guide>
        <p15:guide id="2" orient="horz" pos="95">
          <p15:clr>
            <a:srgbClr val="000000"/>
          </p15:clr>
        </p15:guide>
        <p15:guide id="3" orient="horz" pos="5949">
          <p15:clr>
            <a:srgbClr val="000000"/>
          </p15:clr>
        </p15:guide>
        <p15:guide id="4" pos="2304">
          <p15:clr>
            <a:srgbClr val="000000"/>
          </p15:clr>
        </p15:guide>
        <p15:guide id="5" pos="107">
          <p15:clr>
            <a:srgbClr val="000000"/>
          </p15:clr>
        </p15:guide>
        <p15:guide id="6" pos="4505">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9BD241-009C-40A2-824B-B3A7EFFB4EE6}">
  <a:tblStyle styleId="{229BD241-009C-40A2-824B-B3A7EFFB4EE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08" y="90"/>
      </p:cViewPr>
      <p:guideLst>
        <p:guide orient="horz" pos="4200"/>
        <p:guide orient="horz"/>
        <p:guide pos="5496"/>
        <p:guide pos="72"/>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19"/>
        <p:guide orient="horz" pos="95"/>
        <p:guide orient="horz" pos="5949"/>
        <p:guide pos="2304"/>
        <p:guide pos="107"/>
        <p:guide pos="450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4" name="Google Shape;4;n"/>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cxnSp>
        <p:nvCxnSpPr>
          <p:cNvPr id="5" name="Google Shape;5;n"/>
          <p:cNvCxnSpPr/>
          <p:nvPr/>
        </p:nvCxnSpPr>
        <p:spPr>
          <a:xfrm>
            <a:off x="168275" y="9213850"/>
            <a:ext cx="6978600" cy="0"/>
          </a:xfrm>
          <a:prstGeom prst="straightConnector1">
            <a:avLst/>
          </a:prstGeom>
          <a:noFill/>
          <a:ln w="9525" cap="flat" cmpd="sng">
            <a:solidFill>
              <a:srgbClr val="000000"/>
            </a:solidFill>
            <a:prstDash val="solid"/>
            <a:miter lim="800000"/>
            <a:headEnd type="none" w="med" len="med"/>
            <a:tailEnd type="none" w="med" len="med"/>
          </a:ln>
        </p:spPr>
      </p:cxnSp>
      <p:sp>
        <p:nvSpPr>
          <p:cNvPr id="6" name="Google Shape;6;n"/>
          <p:cNvSpPr txBox="1"/>
          <p:nvPr/>
        </p:nvSpPr>
        <p:spPr>
          <a:xfrm>
            <a:off x="3908425" y="9250362"/>
            <a:ext cx="3241800" cy="243000"/>
          </a:xfrm>
          <a:prstGeom prst="rect">
            <a:avLst/>
          </a:prstGeom>
          <a:noFill/>
          <a:ln>
            <a:noFill/>
          </a:ln>
        </p:spPr>
        <p:txBody>
          <a:bodyPr spcFirstLastPara="1" wrap="square" lIns="98475" tIns="49225" rIns="98475" bIns="49225" anchor="b"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latin typeface="Arial"/>
                <a:ea typeface="Arial"/>
                <a:cs typeface="Arial"/>
                <a:sym typeface="Arial"/>
              </a:rPr>
              <a:t>‹N›</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42" name="Google Shape;542;p1: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11: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14" name="Google Shape;714;p11: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12: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21" name="Google Shape;721;p12: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13: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31" name="Google Shape;731;p13: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14:notes"/>
          <p:cNvSpPr>
            <a:spLocks noGrp="1" noRot="1" noChangeAspect="1"/>
          </p:cNvSpPr>
          <p:nvPr>
            <p:ph type="sldImg" idx="2"/>
          </p:nvPr>
        </p:nvSpPr>
        <p:spPr>
          <a:xfrm>
            <a:off x="1158875" y="436563"/>
            <a:ext cx="4997450" cy="37480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41" name="Google Shape;741;p14: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SzPts val="1800"/>
              <a:buNone/>
            </a:pPr>
            <a:r>
              <a:rPr lang="en-US"/>
              <a:t>In the ASTEROID trial:</a:t>
            </a:r>
            <a:endParaRPr/>
          </a:p>
          <a:p>
            <a:pPr marL="0" lvl="0" indent="0" algn="l" rtl="0">
              <a:spcBef>
                <a:spcPts val="0"/>
              </a:spcBef>
              <a:spcAft>
                <a:spcPts val="0"/>
              </a:spcAft>
              <a:buSzPts val="1800"/>
              <a:buNone/>
            </a:pPr>
            <a:r>
              <a:rPr lang="en-US"/>
              <a:t>All patients received intensive statin therapy with rosuvastatin, 40 mg/d.</a:t>
            </a:r>
            <a:endParaRPr/>
          </a:p>
          <a:p>
            <a:pPr marL="0" lvl="0" indent="0" algn="l" rtl="0">
              <a:spcBef>
                <a:spcPts val="0"/>
              </a:spcBef>
              <a:spcAft>
                <a:spcPts val="0"/>
              </a:spcAft>
              <a:buSzPts val="1800"/>
              <a:buNone/>
            </a:pPr>
            <a:r>
              <a:rPr lang="en-US"/>
              <a:t>Two primary efficacy parameters were prespecified: the change in PAV and the change in nominal atheroma volume in the 10-mm subsegment with the greatest disease severity at baseline. A secondary efficacy variable, change in normalised total atheroma volume for the entire artery, was also prespecified.</a:t>
            </a:r>
            <a:endParaRPr/>
          </a:p>
          <a:p>
            <a:pPr marL="0" lvl="0" indent="0" algn="l" rtl="0">
              <a:spcBef>
                <a:spcPts val="0"/>
              </a:spcBef>
              <a:spcAft>
                <a:spcPts val="0"/>
              </a:spcAft>
              <a:buSzPts val="1800"/>
              <a:buNone/>
            </a:pPr>
            <a:r>
              <a:rPr lang="en-US"/>
              <a:t>The mean (SD) baseline LDL-C level of 130.4 (34.3) mg/dL declined to 60.8 (20.0) mg/dL, a mean reduction of 53.2% (</a:t>
            </a:r>
            <a:r>
              <a:rPr lang="en-US" i="1"/>
              <a:t>P=</a:t>
            </a:r>
            <a:r>
              <a:rPr lang="en-US"/>
              <a:t>0.001). The mean (SD) change in PAV for the entire vessel was −0.98% (3.15%), with a median of −0.79% (97.5% CI, −1.21% to −0.53%) (</a:t>
            </a:r>
            <a:r>
              <a:rPr lang="en-US" i="1"/>
              <a:t>P=</a:t>
            </a:r>
            <a:r>
              <a:rPr lang="en-US"/>
              <a:t>0.001 vs baseline). The mean (SD) change in atheroma volume in the most diseased 10-mm subsegment was −6.1 (10.1) mm</a:t>
            </a:r>
            <a:r>
              <a:rPr lang="en-US" baseline="30000"/>
              <a:t>3</a:t>
            </a:r>
            <a:r>
              <a:rPr lang="en-US"/>
              <a:t>, with a median of −5.6 mm</a:t>
            </a:r>
            <a:r>
              <a:rPr lang="en-US" baseline="30000"/>
              <a:t>3</a:t>
            </a:r>
            <a:r>
              <a:rPr lang="en-US"/>
              <a:t> (97.5% CI, −6.8 to −4.0 mm</a:t>
            </a:r>
            <a:r>
              <a:rPr lang="en-US" baseline="30000"/>
              <a:t>3</a:t>
            </a:r>
            <a:r>
              <a:rPr lang="en-US"/>
              <a:t>) (</a:t>
            </a:r>
            <a:r>
              <a:rPr lang="en-US" i="1"/>
              <a:t>P&lt;</a:t>
            </a:r>
            <a:r>
              <a:rPr lang="en-US"/>
              <a:t>0.001 vs baseline). Change in total atheroma volume showed a 6.8% median reduction, with a mean (SD) reduction of −14.7 (25.7) mm</a:t>
            </a:r>
            <a:r>
              <a:rPr lang="en-US" baseline="30000"/>
              <a:t>3</a:t>
            </a:r>
            <a:r>
              <a:rPr lang="en-US"/>
              <a:t>, and a median of −12.5 mm</a:t>
            </a:r>
            <a:r>
              <a:rPr lang="en-US" baseline="30000"/>
              <a:t>3</a:t>
            </a:r>
            <a:r>
              <a:rPr lang="en-US"/>
              <a:t> (95% CI, −15.1 to −10.5mm</a:t>
            </a:r>
            <a:r>
              <a:rPr lang="en-US" baseline="30000"/>
              <a:t>3</a:t>
            </a:r>
            <a:r>
              <a:rPr lang="en-US"/>
              <a:t>) (</a:t>
            </a:r>
            <a:r>
              <a:rPr lang="en-US" i="1"/>
              <a:t>P=</a:t>
            </a:r>
            <a:r>
              <a:rPr lang="en-US"/>
              <a:t>0.001 vs baseline). Adverse events were infrequent and similar to other statin trials.</a:t>
            </a:r>
            <a:endParaRPr/>
          </a:p>
          <a:p>
            <a:pPr marL="0" lvl="0" indent="0" algn="l" rtl="0">
              <a:spcBef>
                <a:spcPts val="0"/>
              </a:spcBef>
              <a:spcAft>
                <a:spcPts val="0"/>
              </a:spcAft>
              <a:buSzPts val="1800"/>
              <a:buNone/>
            </a:pPr>
            <a:r>
              <a:rPr lang="en-US"/>
              <a:t>Very high-intensity statin therapy using rosuvastatin 40 mg/d achieved an average LDL-C of 60.8 mg/dL, resulting in significant regression of atherosclerosis for all three prespecified IVUS measures of disease burden. Treatment to LDL-C levels below currently accepted guidelines, when accompanied by significant HDL-C increases, can regress atherosclerosis in coronary disease patients. Further studies are needed to determine the effect of the observed changes on clinical outcome.</a:t>
            </a:r>
            <a:endParaRPr/>
          </a:p>
          <a:p>
            <a:pPr marL="0" lvl="1" indent="0" algn="l" rtl="0">
              <a:spcBef>
                <a:spcPts val="0"/>
              </a:spcBef>
              <a:spcAft>
                <a:spcPts val="0"/>
              </a:spcAft>
              <a:buSzPts val="1800"/>
              <a:buNone/>
            </a:pPr>
            <a:r>
              <a:rPr lang="en-US" b="1"/>
              <a:t>Reference</a:t>
            </a:r>
            <a:endParaRPr/>
          </a:p>
          <a:p>
            <a:pPr marL="0" lvl="1" indent="0" algn="l" rtl="0">
              <a:spcBef>
                <a:spcPts val="0"/>
              </a:spcBef>
              <a:spcAft>
                <a:spcPts val="0"/>
              </a:spcAft>
              <a:buSzPts val="1800"/>
              <a:buNone/>
            </a:pPr>
            <a:r>
              <a:rPr lang="en-US"/>
              <a:t>Nissen SE, Nicholls SJ, Sipahi I, et al. Effect of very high-intensity statin therapy on regression of coronary atherosclerosis: the ASTEROID trial. </a:t>
            </a:r>
            <a:r>
              <a:rPr lang="en-US" i="1"/>
              <a:t>JAMA.</a:t>
            </a:r>
            <a:r>
              <a:rPr lang="en-US"/>
              <a:t> 2006;295:1556–1565.</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15: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52" name="Google Shape;752;p15: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17: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22" name="Google Shape;822;p17: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SzPts val="1200"/>
              <a:buNone/>
            </a:pPr>
            <a:r>
              <a:rPr lang="en-US" sz="1200"/>
              <a:t>In a prospective study, 697 patients with acute coronary syndromes underwent three-vessel coronary angiography and gray-scale and radiofrequency intravascular ultrasonographic imaging after percutaneous coronary intervention. Subsequent major adverse cardiovascular events (death from cardiac causes, cardiac arrest, myocardial infarction, or rehospitalization due to unstable or progressive angina) were adjudicated to be related to either originally treated (culprit) lesions or untreated (nonculprit) lesions. The median follow-up period was 3.4 years.</a:t>
            </a:r>
            <a:endParaRPr/>
          </a:p>
        </p:txBody>
      </p:sp>
    </p:spTree>
    <p:extLst>
      <p:ext uri="{BB962C8B-B14F-4D97-AF65-F5344CB8AC3E}">
        <p14:creationId xmlns:p14="http://schemas.microsoft.com/office/powerpoint/2010/main" val="2161524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18: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29" name="Google Shape;829;p18: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SzPts val="1200"/>
              <a:buNone/>
            </a:pPr>
            <a:r>
              <a:rPr lang="en-US" sz="1200" dirty="0"/>
              <a:t>Event rates associated with 595 </a:t>
            </a:r>
            <a:r>
              <a:rPr lang="en-US" sz="1200" dirty="0" err="1"/>
              <a:t>nonculprit</a:t>
            </a:r>
            <a:r>
              <a:rPr lang="en-US" sz="1200" dirty="0"/>
              <a:t> lesions that were characterized as thin-cap </a:t>
            </a:r>
            <a:r>
              <a:rPr lang="en-US" sz="1200" dirty="0" err="1"/>
              <a:t>fibroatheromas</a:t>
            </a:r>
            <a:r>
              <a:rPr lang="en-US" sz="1200" dirty="0"/>
              <a:t> (TCFA) and 2114 that were not by means of radiofrequency intravascular </a:t>
            </a:r>
            <a:r>
              <a:rPr lang="en-US" sz="1200" dirty="0" err="1"/>
              <a:t>ultrasonographic</a:t>
            </a:r>
            <a:r>
              <a:rPr lang="en-US" sz="1200" dirty="0"/>
              <a:t> imaging are shown according to minimal luminal area (MLA) and plaque burden (PB) as detected on gray-scale intravascular ultrasonography. The inset shows an example of a thin-cap </a:t>
            </a:r>
            <a:r>
              <a:rPr lang="en-US" sz="1200" dirty="0" err="1"/>
              <a:t>fibroatheroma</a:t>
            </a:r>
            <a:r>
              <a:rPr lang="en-US" sz="1200" dirty="0"/>
              <a:t> imaged by radiofrequency ultrasonography. Data on prevalence are for one or more such lesions per patient. Lesions in patients with indeterminate events were excluded.</a:t>
            </a:r>
            <a:endParaRPr dirty="0"/>
          </a:p>
          <a:p>
            <a:pPr marL="0" lvl="0" indent="0" algn="l" rtl="0">
              <a:spcBef>
                <a:spcPts val="0"/>
              </a:spcBef>
              <a:spcAft>
                <a:spcPts val="0"/>
              </a:spcAft>
              <a:buSzPts val="1200"/>
              <a:buNone/>
            </a:pPr>
            <a:r>
              <a:rPr lang="en-US" sz="1200" dirty="0" err="1"/>
              <a:t>Nonculprit</a:t>
            </a:r>
            <a:r>
              <a:rPr lang="en-US" sz="1200" dirty="0"/>
              <a:t>-lesion–related major adverse cardiovascular events arose more frequently from thin-cap </a:t>
            </a:r>
            <a:r>
              <a:rPr lang="en-US" sz="1200" dirty="0" err="1"/>
              <a:t>fibroatheromas</a:t>
            </a:r>
            <a:r>
              <a:rPr lang="en-US" sz="1200" dirty="0"/>
              <a:t> with a large plaque burden, a small minimal luminal area, or both</a:t>
            </a:r>
            <a:endParaRPr dirty="0"/>
          </a:p>
        </p:txBody>
      </p:sp>
    </p:spTree>
    <p:extLst>
      <p:ext uri="{BB962C8B-B14F-4D97-AF65-F5344CB8AC3E}">
        <p14:creationId xmlns:p14="http://schemas.microsoft.com/office/powerpoint/2010/main" val="1417011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19: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36" name="Google Shape;836;p19: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SzPts val="1200"/>
              <a:buNone/>
            </a:pPr>
            <a:r>
              <a:rPr lang="en-US" sz="1200"/>
              <a:t>The 3-year cumulative rates of major adverse cardiovascular events are shown (Kaplan–Meier estimates). The 1-year rates were 13.2% for all such events, 7.9% for events related to culprit lesions (CL), 6.4% for events related to nonculprit lesions (NCL), and 0.9% for events of indeterminate origin. CL-related events were those adjudicated to be recurrent disease at the sites of originally treated culprit lesions, NCL-related events were adjudicated to be at sites of nonculprit lesions. Some patients had both CL-related and NCL-related events, and some patients had multiple CL-related events, multiple NCL-related events, or both at different times (in which case the first event is represented in the time-to-event curve). Major adverse cardiovascular events were defined as death from cardiac causes, cardiac arrest, myocardial infarction, and rehospitalization for unstable or progressive angina.</a:t>
            </a:r>
            <a:endParaRPr/>
          </a:p>
          <a:p>
            <a:pPr marL="0" lvl="0" indent="0" algn="l" rtl="0">
              <a:spcBef>
                <a:spcPts val="0"/>
              </a:spcBef>
              <a:spcAft>
                <a:spcPts val="0"/>
              </a:spcAft>
              <a:buNone/>
            </a:pPr>
            <a:endParaRPr sz="1200"/>
          </a:p>
        </p:txBody>
      </p:sp>
    </p:spTree>
    <p:extLst>
      <p:ext uri="{BB962C8B-B14F-4D97-AF65-F5344CB8AC3E}">
        <p14:creationId xmlns:p14="http://schemas.microsoft.com/office/powerpoint/2010/main" val="4142150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20: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43" name="Google Shape;843;p20: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177800" lvl="0" indent="0" algn="l" rtl="0">
              <a:spcBef>
                <a:spcPts val="0"/>
              </a:spcBef>
              <a:spcAft>
                <a:spcPts val="0"/>
              </a:spcAft>
              <a:buSzPts val="1100"/>
              <a:buNone/>
            </a:pPr>
            <a:r>
              <a:rPr lang="en-US" sz="1100"/>
              <a:t>Although lowering LDL-C with statins reduces CV events and slows plaque progression, the benefit of lowering LDL-C below current recommended targets is still under investigation. </a:t>
            </a:r>
            <a:endParaRPr/>
          </a:p>
          <a:p>
            <a:pPr marL="177800" lvl="0" indent="0" algn="l" rtl="0">
              <a:spcBef>
                <a:spcPts val="0"/>
              </a:spcBef>
              <a:spcAft>
                <a:spcPts val="0"/>
              </a:spcAft>
              <a:buSzPts val="1100"/>
              <a:buNone/>
            </a:pPr>
            <a:endParaRPr sz="1100"/>
          </a:p>
          <a:p>
            <a:pPr marL="177800" lvl="0" indent="0" algn="l" rtl="0">
              <a:spcBef>
                <a:spcPts val="0"/>
              </a:spcBef>
              <a:spcAft>
                <a:spcPts val="0"/>
              </a:spcAft>
              <a:buSzPts val="1100"/>
              <a:buNone/>
            </a:pPr>
            <a:r>
              <a:rPr lang="en-US" sz="1100"/>
              <a:t>In a recent study, 280 stable statin-treated CAD patients were stratified according to achieved LDL-C levels (&lt;50, 50–70, 70–100, &gt;100mg/dL) (&lt;1.3, 1.3–1.8, 1.8–2.6, &gt;2.6mmol/L). FD-OCT (frequency-domain optical coherence tomography), which enables visualisation of plaque microstructures associated with plaque instability, was used to evaluate 293 and 122 non-obstructive lipid and fibrous plaques. </a:t>
            </a:r>
            <a:endParaRPr/>
          </a:p>
          <a:p>
            <a:pPr marL="177800" lvl="0" indent="0" algn="l" rtl="0">
              <a:spcBef>
                <a:spcPts val="0"/>
              </a:spcBef>
              <a:spcAft>
                <a:spcPts val="0"/>
              </a:spcAft>
              <a:buSzPts val="1100"/>
              <a:buNone/>
            </a:pPr>
            <a:endParaRPr sz="1100"/>
          </a:p>
          <a:p>
            <a:pPr marL="177800" lvl="0" indent="0" algn="l" rtl="0">
              <a:spcBef>
                <a:spcPts val="0"/>
              </a:spcBef>
              <a:spcAft>
                <a:spcPts val="0"/>
              </a:spcAft>
              <a:buSzPts val="1100"/>
              <a:buNone/>
            </a:pPr>
            <a:r>
              <a:rPr lang="en-US" sz="1100"/>
              <a:t>LDL-C levels &lt;50mg/dL (&lt;1.3mmol/L) and &lt;70mg/dL (&lt;1.8mmol/L) were observed in 13.9% (39/280) and 29.2% (82/280) of patients, respectively. Patients with LDL-C &lt;50mg/dL (&lt;1.3mmol/L) were more likely to be older (P&lt;0.001) and to receive a high-dose statin (P=0.01), compared with those with higher LDL-C levels. </a:t>
            </a:r>
            <a:endParaRPr/>
          </a:p>
          <a:p>
            <a:pPr marL="177800" lvl="0" indent="0" algn="l" rtl="0">
              <a:spcBef>
                <a:spcPts val="0"/>
              </a:spcBef>
              <a:spcAft>
                <a:spcPts val="0"/>
              </a:spcAft>
              <a:buSzPts val="1100"/>
              <a:buNone/>
            </a:pPr>
            <a:endParaRPr sz="1100"/>
          </a:p>
          <a:p>
            <a:pPr marL="177800" lvl="0" indent="0" algn="l" rtl="0">
              <a:spcBef>
                <a:spcPts val="0"/>
              </a:spcBef>
              <a:spcAft>
                <a:spcPts val="0"/>
              </a:spcAft>
              <a:buSzPts val="1100"/>
              <a:buNone/>
            </a:pPr>
            <a:r>
              <a:rPr lang="en-US" sz="1100"/>
              <a:t>Patients with LDL-C &lt;50mg/dL (&lt;1.3mmol/L) were also more likely to have fibrous plaques, and less likely to have lipid plaques, than those with higher levels. There were significant associations between LDL-C level and both lipid arc (P=0.01) and fibrous cap thickness (P=0.001). The smallest lipid arc and thickest fibrous cap were observed in patients who achieved LDL-C &lt;50mg/dL (&lt;1.3mmol/L). </a:t>
            </a:r>
            <a:endParaRPr/>
          </a:p>
          <a:p>
            <a:pPr marL="177800" lvl="0" indent="0" algn="l" rtl="0">
              <a:spcBef>
                <a:spcPts val="0"/>
              </a:spcBef>
              <a:spcAft>
                <a:spcPts val="0"/>
              </a:spcAft>
              <a:buSzPts val="1100"/>
              <a:buNone/>
            </a:pPr>
            <a:endParaRPr sz="1100"/>
          </a:p>
          <a:p>
            <a:pPr marL="177800" lvl="0" indent="0" algn="l" rtl="0">
              <a:spcBef>
                <a:spcPts val="0"/>
              </a:spcBef>
              <a:spcAft>
                <a:spcPts val="0"/>
              </a:spcAft>
              <a:buSzPts val="1800"/>
              <a:buNone/>
            </a:pPr>
            <a:r>
              <a:rPr lang="en-US"/>
              <a:t>To convert LDL-C, 100mg/dL=2.59mmol/L.</a:t>
            </a:r>
            <a:endParaRPr/>
          </a:p>
          <a:p>
            <a:pPr marL="177800" lvl="0" indent="0" algn="l" rtl="0">
              <a:spcBef>
                <a:spcPts val="0"/>
              </a:spcBef>
              <a:spcAft>
                <a:spcPts val="0"/>
              </a:spcAft>
              <a:buSzPts val="1800"/>
              <a:buNone/>
            </a:pPr>
            <a:endParaRPr b="1"/>
          </a:p>
          <a:p>
            <a:pPr marL="177800" lvl="0" indent="0" algn="l" rtl="0">
              <a:spcBef>
                <a:spcPts val="0"/>
              </a:spcBef>
              <a:spcAft>
                <a:spcPts val="0"/>
              </a:spcAft>
              <a:buSzPts val="1800"/>
              <a:buNone/>
            </a:pPr>
            <a:r>
              <a:rPr lang="en-US" b="1"/>
              <a:t>Reference</a:t>
            </a:r>
            <a:endParaRPr/>
          </a:p>
          <a:p>
            <a:pPr marL="177800" lvl="0" indent="0" algn="l" rtl="0">
              <a:spcBef>
                <a:spcPts val="0"/>
              </a:spcBef>
              <a:spcAft>
                <a:spcPts val="0"/>
              </a:spcAft>
              <a:buSzPts val="1800"/>
              <a:buNone/>
            </a:pPr>
            <a:r>
              <a:rPr lang="en-US"/>
              <a:t>Kataoka et al. Atherosclerosis 2015;242:490–495.</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779358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00" lvl="1" indent="-185700">
              <a:buFont typeface="Arial" panose="020B0604020202020204" pitchFamily="34" charset="0"/>
              <a:buChar char="•"/>
            </a:pPr>
            <a:r>
              <a:rPr lang="en-US" dirty="0"/>
              <a:t>IVUS can be used to evaluate the progression or regression of atherosclerosis by </a:t>
            </a:r>
            <a:r>
              <a:rPr lang="en-US" dirty="0" err="1"/>
              <a:t>analysing</a:t>
            </a:r>
            <a:r>
              <a:rPr lang="en-US" dirty="0"/>
              <a:t> sequential images of the same area in a diseased vessel over time.</a:t>
            </a:r>
            <a:r>
              <a:rPr lang="en-US" baseline="30000" dirty="0"/>
              <a:t>1</a:t>
            </a:r>
          </a:p>
          <a:p>
            <a:pPr marL="185700" lvl="1" indent="-185700">
              <a:buFont typeface="Arial" panose="020B0604020202020204" pitchFamily="34" charset="0"/>
              <a:buChar char="•"/>
            </a:pPr>
            <a:r>
              <a:rPr lang="en-US" dirty="0"/>
              <a:t>By evaluating the change in atheroma volume, the magnitude and consistency of plaque regression–progression can be evaluated.</a:t>
            </a:r>
            <a:r>
              <a:rPr lang="en-US" baseline="30000" dirty="0"/>
              <a:t>1</a:t>
            </a:r>
          </a:p>
          <a:p>
            <a:pPr marL="185700" lvl="2" indent="-185700">
              <a:buFont typeface="Arial" panose="020B0604020202020204" pitchFamily="34" charset="0"/>
              <a:buChar char="•"/>
            </a:pPr>
            <a:r>
              <a:rPr lang="en-US" dirty="0"/>
              <a:t>IVUS provides precise and reproducible determination of the change in atheroma burden.</a:t>
            </a:r>
            <a:r>
              <a:rPr lang="en-US" baseline="30000" dirty="0"/>
              <a:t>1</a:t>
            </a:r>
          </a:p>
          <a:p>
            <a:pPr marL="185700" lvl="2" indent="-185700">
              <a:buFont typeface="Arial" panose="020B0604020202020204" pitchFamily="34" charset="0"/>
              <a:buChar char="•"/>
            </a:pPr>
            <a:r>
              <a:rPr lang="en-US" dirty="0"/>
              <a:t>Trials using IVUS have investigated the effects of a variety therapies.</a:t>
            </a:r>
            <a:r>
              <a:rPr lang="en-US" baseline="30000" dirty="0"/>
              <a:t>1</a:t>
            </a:r>
          </a:p>
          <a:p>
            <a:pPr marL="185700" lvl="2" indent="-185700">
              <a:buFont typeface="Arial" panose="020B0604020202020204" pitchFamily="34" charset="0"/>
              <a:buChar char="•"/>
            </a:pPr>
            <a:r>
              <a:rPr lang="en-US" dirty="0"/>
              <a:t>Atheroma volume correlates with LDL-C levels.</a:t>
            </a:r>
            <a:r>
              <a:rPr lang="en-US" baseline="30000" dirty="0"/>
              <a:t> 1</a:t>
            </a:r>
          </a:p>
          <a:p>
            <a:pPr marL="185700" lvl="1" indent="-185700">
              <a:buFont typeface="Arial" panose="020B0604020202020204" pitchFamily="34" charset="0"/>
              <a:buChar char="•"/>
            </a:pPr>
            <a:r>
              <a:rPr lang="en-US" dirty="0"/>
              <a:t>A graph of atheroma volume and LDL-C levels in seven studies using IVUS indicates that LDL-C levels and atheroma volume were correlated, with the ASTEROID study actually showing a decrease in atherosclerosis progression at lower LDL-C levels.</a:t>
            </a:r>
            <a:r>
              <a:rPr lang="en-US" baseline="30000" dirty="0"/>
              <a:t>2</a:t>
            </a:r>
            <a:endParaRPr lang="en-US" dirty="0"/>
          </a:p>
          <a:p>
            <a:pPr marL="0" lvl="1"/>
            <a:r>
              <a:rPr lang="en-US" b="1" dirty="0"/>
              <a:t>References</a:t>
            </a:r>
          </a:p>
          <a:p>
            <a:pPr marL="244877" lvl="1" indent="-244877">
              <a:buFont typeface="+mj-lt"/>
              <a:buAutoNum type="arabicPeriod"/>
            </a:pPr>
            <a:r>
              <a:rPr lang="en-US" dirty="0" err="1"/>
              <a:t>Nissen</a:t>
            </a:r>
            <a:r>
              <a:rPr lang="en-US" dirty="0"/>
              <a:t> SE, Nicholls SJ, </a:t>
            </a:r>
            <a:r>
              <a:rPr lang="en-US" dirty="0" err="1"/>
              <a:t>Sipahi</a:t>
            </a:r>
            <a:r>
              <a:rPr lang="en-US" dirty="0"/>
              <a:t> I, et al; for the ASTEROID Investigators. Effect of very high-intensity statin therapy on regression of coronary atherosclerosis: the ASTEROID trial. </a:t>
            </a:r>
            <a:r>
              <a:rPr lang="en-US" i="1" dirty="0"/>
              <a:t>JAMA</a:t>
            </a:r>
            <a:r>
              <a:rPr lang="en-US" dirty="0"/>
              <a:t>. 2006;295:1556–1565.</a:t>
            </a:r>
          </a:p>
          <a:p>
            <a:pPr marL="244877" lvl="1" indent="-244877">
              <a:buFont typeface="+mj-lt"/>
              <a:buAutoNum type="arabicPeriod"/>
            </a:pPr>
            <a:r>
              <a:rPr lang="en-US" dirty="0" err="1"/>
              <a:t>Puri</a:t>
            </a:r>
            <a:r>
              <a:rPr lang="en-US" dirty="0"/>
              <a:t> R, </a:t>
            </a:r>
            <a:r>
              <a:rPr lang="en-US" dirty="0" err="1"/>
              <a:t>Nissen</a:t>
            </a:r>
            <a:r>
              <a:rPr lang="en-US" dirty="0"/>
              <a:t> SE, Ballantyne C, et al. Factors underlying regression of coronary atheroma with potent statin therapy. </a:t>
            </a:r>
            <a:r>
              <a:rPr lang="en-US" i="1" dirty="0" err="1"/>
              <a:t>Eur</a:t>
            </a:r>
            <a:r>
              <a:rPr lang="en-US" i="1" dirty="0"/>
              <a:t> Heart J. </a:t>
            </a:r>
            <a:r>
              <a:rPr lang="en-US" i="0" dirty="0"/>
              <a:t>2013;34:1818–1825.</a:t>
            </a:r>
          </a:p>
          <a:p>
            <a:endParaRPr lang="en-GB" dirty="0"/>
          </a:p>
        </p:txBody>
      </p:sp>
    </p:spTree>
    <p:extLst>
      <p:ext uri="{BB962C8B-B14F-4D97-AF65-F5344CB8AC3E}">
        <p14:creationId xmlns:p14="http://schemas.microsoft.com/office/powerpoint/2010/main" val="386328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52" name="Google Shape;552;p2: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177800" lvl="0" indent="0" algn="l" rtl="0">
              <a:spcBef>
                <a:spcPts val="0"/>
              </a:spcBef>
              <a:spcAft>
                <a:spcPts val="0"/>
              </a:spcAft>
              <a:buSzPts val="1100"/>
              <a:buNone/>
            </a:pPr>
            <a:r>
              <a:rPr lang="en-US" sz="1100"/>
              <a:t>Atherosclerosis of the arteries is a clinical effect of advanced atherosclerotic plaque. Blood flow is impaired when &gt;50% of the lumen diameter is occluded. Increased metabolic activity and oxygen demand can lead to symptoms of inadequate blood supply to the target organ, seen clinically as stable angina pectoris, intermittent claudication, and mesenteric angina.</a:t>
            </a:r>
            <a:endParaRPr/>
          </a:p>
          <a:p>
            <a:pPr marL="177800" lvl="0" indent="0" algn="l" rtl="0">
              <a:spcBef>
                <a:spcPts val="0"/>
              </a:spcBef>
              <a:spcAft>
                <a:spcPts val="0"/>
              </a:spcAft>
              <a:buSzPts val="1100"/>
              <a:buNone/>
            </a:pPr>
            <a:endParaRPr sz="1100"/>
          </a:p>
          <a:p>
            <a:pPr marL="177800" lvl="0" indent="0" algn="l" rtl="0">
              <a:spcBef>
                <a:spcPts val="0"/>
              </a:spcBef>
              <a:spcAft>
                <a:spcPts val="0"/>
              </a:spcAft>
              <a:buSzPts val="1100"/>
              <a:buNone/>
            </a:pPr>
            <a:r>
              <a:rPr lang="en-US" sz="1100"/>
              <a:t>Rupture of the atherosclerotic plaque exposes the highly thrombogenic subendothelium and lipid core, which may cause thrombus formation, leading to partial or complete occlusion of flow in the involved artery. The effects will be seen clinically as unstable angina pectoris, MI, peripheral ischaemia and stroke.</a:t>
            </a:r>
            <a:endParaRPr/>
          </a:p>
          <a:p>
            <a:pPr marL="177800" lvl="0" indent="0" algn="l" rtl="0">
              <a:spcBef>
                <a:spcPts val="0"/>
              </a:spcBef>
              <a:spcAft>
                <a:spcPts val="0"/>
              </a:spcAft>
              <a:buSzPts val="1800"/>
              <a:buNone/>
            </a:pPr>
            <a:r>
              <a:rPr lang="en-US"/>
              <a:t> </a:t>
            </a:r>
            <a:endParaRPr/>
          </a:p>
          <a:p>
            <a:pPr marL="177800" lvl="0" indent="0" algn="l" rtl="0">
              <a:spcBef>
                <a:spcPts val="0"/>
              </a:spcBef>
              <a:spcAft>
                <a:spcPts val="0"/>
              </a:spcAft>
              <a:buSzPts val="1800"/>
              <a:buNone/>
            </a:pPr>
            <a:r>
              <a:rPr lang="en-US" b="1"/>
              <a:t>Reference</a:t>
            </a:r>
            <a:endParaRPr/>
          </a:p>
          <a:p>
            <a:pPr marL="177800" lvl="0" indent="0" algn="l" rtl="0">
              <a:spcBef>
                <a:spcPts val="0"/>
              </a:spcBef>
              <a:spcAft>
                <a:spcPts val="0"/>
              </a:spcAft>
              <a:buSzPts val="1800"/>
              <a:buNone/>
            </a:pPr>
            <a:r>
              <a:rPr lang="en-US"/>
              <a:t>http://emedicine.medscape.com/article/153647-clinical. Accessed  22 Jan 16.</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4294967295"/>
          </p:nvPr>
        </p:nvSpPr>
        <p:spPr bwMode="auto">
          <a:xfrm>
            <a:off x="3884602" y="8685559"/>
            <a:ext cx="2971801" cy="4569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61B1217-99FF-4598-928A-4080DB4232AA}" type="slidenum">
              <a:rPr kumimoji="0" lang="en-US" altLang="it-IT"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it-IT"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3187" name="Rectangle 7"/>
          <p:cNvSpPr txBox="1">
            <a:spLocks noGrp="1" noChangeArrowheads="1"/>
          </p:cNvSpPr>
          <p:nvPr/>
        </p:nvSpPr>
        <p:spPr bwMode="auto">
          <a:xfrm>
            <a:off x="3884602" y="8685559"/>
            <a:ext cx="2971801"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FEEDA0-F419-4860-B90B-F7DAD23810BB}" type="slidenum">
              <a:rPr kumimoji="0" lang="en-US" altLang="it-IT"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it-IT"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3188" name="Rectangle 2"/>
          <p:cNvSpPr>
            <a:spLocks noGrp="1" noRot="1" noChangeAspect="1" noChangeArrowheads="1" noTextEdit="1"/>
          </p:cNvSpPr>
          <p:nvPr>
            <p:ph type="sldImg"/>
          </p:nvPr>
        </p:nvSpPr>
        <p:spPr bwMode="auto">
          <a:xfrm>
            <a:off x="1144588"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9" name="Rectangle 3"/>
          <p:cNvSpPr>
            <a:spLocks noGrp="1" noChangeArrowheads="1"/>
          </p:cNvSpPr>
          <p:nvPr>
            <p:ph type="body" idx="1"/>
          </p:nvPr>
        </p:nvSpPr>
        <p:spPr bwMode="auto">
          <a:xfrm>
            <a:off x="871238" y="4464690"/>
            <a:ext cx="5344124" cy="4112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b="1"/>
              <a:t>L’associazione dell’Ezetimibe 10 mg/die con una dose iniziale di statina può far ottenere la stessa riduzione di C-LDL ottenuta con la dose di statina raddoppiata per tre volte.</a:t>
            </a:r>
          </a:p>
          <a:p>
            <a:pPr eaLnBrk="1" hangingPunct="1"/>
            <a:r>
              <a:rPr lang="it-IT" altLang="it-IT"/>
              <a:t>Le curve dose-risposta per le statine stabilite dimostrano che ogni raddoppio della dose di statina riduce il C-LDL di un ulteriore 6%. </a:t>
            </a:r>
            <a:r>
              <a:rPr lang="it-IT" altLang="it-IT" baseline="30000"/>
              <a:t> </a:t>
            </a:r>
            <a:r>
              <a:rPr lang="it-IT" altLang="it-IT"/>
              <a:t>L’associazione dell’Ezetimibe 10 mg/die con la dose iniziale di statina ha ridotto il C-LDL in maniera efficace quanto la titolazione della statina alla dose massima raccomandata. Pertanto, questa associazione dell’ Ezetimibe con una statina come primo step può fornire un controllo lipidico facile ed efficace rispetto alla monoterapia con la statina somministrata ad un dosaggio per tre volte raddoppiato.</a:t>
            </a:r>
          </a:p>
        </p:txBody>
      </p:sp>
    </p:spTree>
    <p:extLst>
      <p:ext uri="{BB962C8B-B14F-4D97-AF65-F5344CB8AC3E}">
        <p14:creationId xmlns:p14="http://schemas.microsoft.com/office/powerpoint/2010/main" val="1358618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IMPROVE-IT: 18,144</a:t>
            </a:r>
            <a:r>
              <a:rPr lang="it-IT" baseline="0" dirty="0"/>
              <a:t> pts</a:t>
            </a:r>
            <a:endParaRPr lang="it-IT" dirty="0"/>
          </a:p>
          <a:p>
            <a:r>
              <a:rPr lang="it-IT" dirty="0"/>
              <a:t>Follow-up: </a:t>
            </a:r>
            <a:r>
              <a:rPr lang="it-IT" dirty="0" err="1"/>
              <a:t>mean</a:t>
            </a:r>
            <a:r>
              <a:rPr lang="it-IT" dirty="0"/>
              <a:t> 6 yrs</a:t>
            </a:r>
          </a:p>
          <a:p>
            <a:r>
              <a:rPr lang="it-IT" dirty="0"/>
              <a:t>LDL-C baseline:</a:t>
            </a:r>
            <a:r>
              <a:rPr lang="it-IT" baseline="0" dirty="0"/>
              <a:t> 93</a:t>
            </a:r>
          </a:p>
          <a:p>
            <a:r>
              <a:rPr lang="it-IT" baseline="0" dirty="0"/>
              <a:t>LDL-C </a:t>
            </a:r>
            <a:r>
              <a:rPr lang="it-IT" baseline="0" dirty="0" err="1"/>
              <a:t>follow-ul</a:t>
            </a:r>
            <a:r>
              <a:rPr lang="it-IT" baseline="0" dirty="0"/>
              <a:t>: EZE group 53 vs. Control 69 (-24%)</a:t>
            </a:r>
          </a:p>
          <a:p>
            <a:r>
              <a:rPr lang="it-IT" baseline="0" dirty="0" err="1"/>
              <a:t>Primary</a:t>
            </a:r>
            <a:r>
              <a:rPr lang="it-IT" baseline="0" dirty="0"/>
              <a:t> endpoint reduction: RR -6% (HR 0.93; 32,7%[2572] vs 34,7% [2742])</a:t>
            </a:r>
            <a:endParaRPr lang="it-IT" dirty="0"/>
          </a:p>
          <a:p>
            <a:endParaRPr lang="it-IT" dirty="0"/>
          </a:p>
          <a:p>
            <a:r>
              <a:rPr lang="it-IT" dirty="0"/>
              <a:t>HIJ-PROPER: 1734 pts</a:t>
            </a:r>
          </a:p>
          <a:p>
            <a:r>
              <a:rPr lang="it-IT" dirty="0"/>
              <a:t>Follow-up:</a:t>
            </a:r>
            <a:r>
              <a:rPr lang="it-IT" baseline="0" dirty="0"/>
              <a:t> </a:t>
            </a:r>
            <a:r>
              <a:rPr lang="it-IT" baseline="0" dirty="0" err="1"/>
              <a:t>mean</a:t>
            </a:r>
            <a:r>
              <a:rPr lang="it-IT" baseline="0" dirty="0"/>
              <a:t> 3,86 yrs</a:t>
            </a:r>
          </a:p>
          <a:p>
            <a:r>
              <a:rPr lang="it-IT" dirty="0"/>
              <a:t>LDL-C baseline:</a:t>
            </a:r>
            <a:r>
              <a:rPr lang="it-IT" baseline="0" dirty="0"/>
              <a:t> 135</a:t>
            </a:r>
          </a:p>
          <a:p>
            <a:r>
              <a:rPr lang="it-IT" baseline="0" dirty="0"/>
              <a:t>LDL-C </a:t>
            </a:r>
            <a:r>
              <a:rPr lang="it-IT" baseline="0" dirty="0" err="1"/>
              <a:t>follow-ul</a:t>
            </a:r>
            <a:r>
              <a:rPr lang="it-IT" baseline="0" dirty="0"/>
              <a:t>: EZE group 65 vs. Control 84 (-23%)</a:t>
            </a:r>
          </a:p>
          <a:p>
            <a:r>
              <a:rPr lang="it-IT" baseline="0" dirty="0" err="1"/>
              <a:t>Primary</a:t>
            </a:r>
            <a:r>
              <a:rPr lang="it-IT" baseline="0" dirty="0"/>
              <a:t> endpoint reduction: RR -11% (HR 0.89; 32.8% [283] vs. 36.9% [316])</a:t>
            </a:r>
            <a:endParaRPr lang="it-IT" dirty="0"/>
          </a:p>
          <a:p>
            <a:endParaRPr lang="it-IT" dirty="0"/>
          </a:p>
          <a:p>
            <a:r>
              <a:rPr lang="it-IT" dirty="0"/>
              <a:t>Beneficio</a:t>
            </a:r>
            <a:r>
              <a:rPr lang="it-IT" baseline="0" dirty="0"/>
              <a:t> clinico (addirittura maggiore nel HIJ-PROPER) in termini di HR della terapia con EZE + statine in entrambi gli studi.</a:t>
            </a:r>
          </a:p>
          <a:p>
            <a:r>
              <a:rPr lang="it-IT" baseline="0" dirty="0"/>
              <a:t>Simile riduzione LDL (con una differenza circa 20% tra i due gruppi di trattamento). Nel HIJ-PROPER, un dato positivo è che il risultato trascinato dalla riduzione della mortalità per tutte le cause (HR 0.70).</a:t>
            </a:r>
          </a:p>
          <a:p>
            <a:endParaRPr lang="it-IT" baseline="0" dirty="0"/>
          </a:p>
          <a:p>
            <a:r>
              <a:rPr lang="it-IT" baseline="0" dirty="0"/>
              <a:t>HIJ-PROPER: (1) Più piccolo come dimensioni; (2) follow-up più breve; (3) Minore numero di eventi.</a:t>
            </a:r>
          </a:p>
          <a:p>
            <a:endParaRPr lang="en-US"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1809C8-386E-9845-8B7F-A80F29259990}"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651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BACKGROUND</a:t>
            </a:r>
          </a:p>
          <a:p>
            <a:r>
              <a:rPr lang="en-US" dirty="0"/>
              <a:t>Statin therapy reduces low-density lipoprotein (LDL) cholesterol levels and the risk</a:t>
            </a:r>
          </a:p>
          <a:p>
            <a:r>
              <a:rPr lang="en-US" dirty="0"/>
              <a:t>of cardiovascular events, but whether the addition of ezetimibe, a </a:t>
            </a:r>
            <a:r>
              <a:rPr lang="en-US" dirty="0" err="1"/>
              <a:t>nonstatin</a:t>
            </a:r>
            <a:r>
              <a:rPr lang="en-US" dirty="0"/>
              <a:t> drug</a:t>
            </a:r>
          </a:p>
          <a:p>
            <a:r>
              <a:rPr lang="en-US" dirty="0"/>
              <a:t>that reduces intestinal cholesterol absorption, can reduce the rate of cardiovascular events further is not known.</a:t>
            </a:r>
          </a:p>
          <a:p>
            <a:r>
              <a:rPr lang="en-US" dirty="0"/>
              <a:t>METHODS</a:t>
            </a:r>
          </a:p>
          <a:p>
            <a:r>
              <a:rPr lang="en-US" dirty="0"/>
              <a:t>We conducted a double-blind, randomized trial involving 18,144 patients who had</a:t>
            </a:r>
          </a:p>
          <a:p>
            <a:r>
              <a:rPr lang="en-US" dirty="0"/>
              <a:t>been hospitalized for an acute coronary syndrome within the preceding 10 days and</a:t>
            </a:r>
          </a:p>
          <a:p>
            <a:r>
              <a:rPr lang="en-US" dirty="0"/>
              <a:t>had LDL cholesterol levels of 50 to 100 mg per deciliter (1.3 to 2.6 </a:t>
            </a:r>
            <a:r>
              <a:rPr lang="en-US" dirty="0" err="1"/>
              <a:t>mmol</a:t>
            </a:r>
            <a:r>
              <a:rPr lang="en-US" dirty="0"/>
              <a:t> per liter)</a:t>
            </a:r>
          </a:p>
          <a:p>
            <a:r>
              <a:rPr lang="en-US" dirty="0"/>
              <a:t>if they were receiving lipid-lowering therapy or 50 to 125 mg per deciliter (1.3 to</a:t>
            </a:r>
          </a:p>
          <a:p>
            <a:r>
              <a:rPr lang="en-US" dirty="0"/>
              <a:t>3.2 </a:t>
            </a:r>
            <a:r>
              <a:rPr lang="en-US" dirty="0" err="1"/>
              <a:t>mmol</a:t>
            </a:r>
            <a:r>
              <a:rPr lang="en-US" dirty="0"/>
              <a:t> per liter) if they were not receiving lipid-lowering therapy. The combination</a:t>
            </a:r>
          </a:p>
          <a:p>
            <a:r>
              <a:rPr lang="en-US" dirty="0"/>
              <a:t>of simvastatin (40 mg) and ezetimibe (10 mg) (simvastatin–ezetimibe) was compared with simvastatin (40 mg) and placebo (simvastatin monotherapy). The primary end point was a composite of cardiovascular death, nonfatal myocardial</a:t>
            </a:r>
          </a:p>
          <a:p>
            <a:r>
              <a:rPr lang="en-US" dirty="0"/>
              <a:t>infarction, unstable angina requiring </a:t>
            </a:r>
            <a:r>
              <a:rPr lang="en-US" dirty="0" err="1"/>
              <a:t>rehospitalization</a:t>
            </a:r>
            <a:r>
              <a:rPr lang="en-US" dirty="0"/>
              <a:t>, coronary revascularization</a:t>
            </a:r>
          </a:p>
          <a:p>
            <a:r>
              <a:rPr lang="en-US" dirty="0"/>
              <a:t>(≥30 days after randomization), or nonfatal stroke. The median follow-up was 6 years.</a:t>
            </a:r>
          </a:p>
          <a:p>
            <a:r>
              <a:rPr lang="en-US" dirty="0"/>
              <a:t>RESULTS</a:t>
            </a:r>
          </a:p>
          <a:p>
            <a:r>
              <a:rPr lang="en-US" dirty="0"/>
              <a:t>The median time-weighted average LDL cholesterol level during the study was 53.7 mg</a:t>
            </a:r>
          </a:p>
          <a:p>
            <a:r>
              <a:rPr lang="en-US" dirty="0"/>
              <a:t>per deciliter (1.4 </a:t>
            </a:r>
            <a:r>
              <a:rPr lang="en-US" dirty="0" err="1"/>
              <a:t>mmol</a:t>
            </a:r>
            <a:r>
              <a:rPr lang="en-US" dirty="0"/>
              <a:t> per liter) in the simvastatin–ezetimibe group, as compared</a:t>
            </a:r>
          </a:p>
          <a:p>
            <a:r>
              <a:rPr lang="en-US" dirty="0"/>
              <a:t>with 69.5 mg per deciliter (1.8 </a:t>
            </a:r>
            <a:r>
              <a:rPr lang="en-US" dirty="0" err="1"/>
              <a:t>mmol</a:t>
            </a:r>
            <a:r>
              <a:rPr lang="en-US" dirty="0"/>
              <a:t> per liter) in the simvastatin-monotherapy</a:t>
            </a:r>
          </a:p>
          <a:p>
            <a:r>
              <a:rPr lang="en-US" dirty="0"/>
              <a:t>group (P&lt;0.001). The Kaplan–Meier event rate for the primary end point at 7 years</a:t>
            </a:r>
          </a:p>
          <a:p>
            <a:r>
              <a:rPr lang="en-US" dirty="0"/>
              <a:t>was 32.7% in the simvastatin–ezetimibe group, as compared with 34.7% in the</a:t>
            </a:r>
          </a:p>
          <a:p>
            <a:r>
              <a:rPr lang="en-US" dirty="0"/>
              <a:t>simvastatin-monotherapy group (absolute risk difference, 2.0 percentage points;</a:t>
            </a:r>
          </a:p>
          <a:p>
            <a:r>
              <a:rPr lang="en-US" dirty="0"/>
              <a:t>hazard ratio, 0.936; 95% confidence interval, 0.89 to 0.99; P=0.016). Rates of </a:t>
            </a:r>
            <a:r>
              <a:rPr lang="en-US" dirty="0" err="1"/>
              <a:t>prespecified</a:t>
            </a:r>
            <a:r>
              <a:rPr lang="en-US" dirty="0"/>
              <a:t> muscle, gallbladder, and hepatic adverse effects and cancer were similar</a:t>
            </a:r>
          </a:p>
          <a:p>
            <a:r>
              <a:rPr lang="en-US" dirty="0"/>
              <a:t>in the two groups.</a:t>
            </a:r>
          </a:p>
          <a:p>
            <a:r>
              <a:rPr lang="en-US" dirty="0"/>
              <a:t>CONCLUSIONS</a:t>
            </a:r>
          </a:p>
          <a:p>
            <a:r>
              <a:rPr lang="en-US" dirty="0"/>
              <a:t>When added to statin therapy, ezetimibe resulted in incremental lowering of LDL</a:t>
            </a:r>
          </a:p>
          <a:p>
            <a:r>
              <a:rPr lang="en-US" dirty="0"/>
              <a:t>cholesterol levels and improved cardiovascular outcomes. Moreover, lowering LDL</a:t>
            </a:r>
          </a:p>
          <a:p>
            <a:r>
              <a:rPr lang="en-US" dirty="0"/>
              <a:t>cholesterol to levels below previous targets provided additional benefit. (Funded</a:t>
            </a:r>
          </a:p>
          <a:p>
            <a:r>
              <a:rPr lang="en-US" dirty="0"/>
              <a:t>by Merck; IMPROVE-IT ClinicalTrials.gov number, NCT00202878.)</a:t>
            </a:r>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548F9B-1448-4D3B-9682-317213F52AE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768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22: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59" name="Google Shape;859;p22: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SzPts val="1800"/>
              <a:buNone/>
            </a:pPr>
            <a:r>
              <a:rPr lang="en-US" b="1"/>
              <a:t>METHODS</a:t>
            </a:r>
            <a:r>
              <a:rPr lang="en-US"/>
              <a:t> This trial was a prospective, randomized, controlled, multicenter study. Eligible patients who underwent PCI were randomly assigned to atorvastatin alone or atorvastatin plus ezetimibe (10 mg) daily. Atorvastatin was uptitrated with a treatment goal of low-density lipoprotein cholesterol (LDL-C) &lt;70 mg/dl. Serial volumetric intravascular ultrasound was performed at baseline and again at 9 to 12 months to quantify the coronary plaque response in 202 patients.</a:t>
            </a:r>
            <a:endParaRPr/>
          </a:p>
          <a:p>
            <a:pPr marL="0" lvl="0" indent="0" algn="l" rtl="0">
              <a:spcBef>
                <a:spcPts val="0"/>
              </a:spcBef>
              <a:spcAft>
                <a:spcPts val="0"/>
              </a:spcAft>
              <a:buSzPts val="1800"/>
              <a:buNone/>
            </a:pPr>
            <a:endParaRPr b="1"/>
          </a:p>
          <a:p>
            <a:pPr marL="0" lvl="0" indent="0" algn="l" rtl="0">
              <a:spcBef>
                <a:spcPts val="0"/>
              </a:spcBef>
              <a:spcAft>
                <a:spcPts val="0"/>
              </a:spcAft>
              <a:buSzPts val="1800"/>
              <a:buNone/>
            </a:pPr>
            <a:r>
              <a:rPr lang="en-US" b="1"/>
              <a:t>RESULTS</a:t>
            </a:r>
            <a:r>
              <a:rPr lang="en-US"/>
              <a:t> The combination of atorvastatin/ezetimibe resulted in lower levels of LDL-C than atorvastatin monotherapy (63.2   16.3 mg/dl vs. 73.3   20.3 mg/dl; p &lt; 0.001). For the absolute change in percent atheroma volume (PAV), the mean difference between the 2 groups (–1.538%; 95% confidence interval [CI]: –3.079% to 0.003%) did not exceed the pre-defined noninferiority margin of 3%, but the absolute change in PAV did show superiority for the dual lipid-lowering strategy (–1.4%; 95% CI: –3.4% to –0.1% vs. –0.3%; 95% CI: –1.9% to 0.9% with atorvastatin alone; p ¼ 0.001). For PAV, a significantly greater percentage of patients who received atorvastatin/ezetimibe showed coronary plaque regression (78% vs. 58%; p ¼ 0.004). Both strategies had acceptable side effect profiles, with a low incidence of laboratory abnormalities and cardiovascular events.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b="1"/>
              <a:t>CONCLUSIONS</a:t>
            </a:r>
            <a:r>
              <a:rPr lang="en-US"/>
              <a:t> Compared with standard statin monotherapy, the combination of statin plus ezetimibe showed greater coronary plaque regression, which might be attributed to cholesterol absorption inhibition–induced aggressive lipid lowering. (Plaque Regression With Cholesterol Absorption Inhibitor or Synthesis Inhibitor Evaluated by Intravascular Ultrasound [PRECISE-IVUS]; NCT01043380) (J Am Coll Cardiol 2015;66:495–507) </a:t>
            </a:r>
            <a:br>
              <a:rPr lang="en-US"/>
            </a:b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23: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64" name="Google Shape;864;p23: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4: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70" name="Google Shape;870;p24: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25: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78" name="Google Shape;878;p25: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27:notes"/>
          <p:cNvSpPr>
            <a:spLocks noGrp="1" noRot="1" noChangeAspect="1"/>
          </p:cNvSpPr>
          <p:nvPr>
            <p:ph type="sldImg" idx="2"/>
          </p:nvPr>
        </p:nvSpPr>
        <p:spPr>
          <a:xfrm>
            <a:off x="1160462" y="436562"/>
            <a:ext cx="4994400" cy="374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94" name="Google Shape;894;p27: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95" name="Google Shape;895;p27:notes"/>
          <p:cNvSpPr txBox="1"/>
          <p:nvPr/>
        </p:nvSpPr>
        <p:spPr>
          <a:xfrm>
            <a:off x="139700" y="1892300"/>
            <a:ext cx="879600" cy="603300"/>
          </a:xfrm>
          <a:prstGeom prst="rect">
            <a:avLst/>
          </a:prstGeom>
          <a:noFill/>
          <a:ln w="9525" cap="flat" cmpd="sng">
            <a:solidFill>
              <a:srgbClr val="FF0000"/>
            </a:solidFill>
            <a:prstDash val="solid"/>
            <a:miter lim="800000"/>
            <a:headEnd type="none" w="sm" len="sm"/>
            <a:tailEnd type="none" w="sm" len="sm"/>
          </a:ln>
        </p:spPr>
        <p:txBody>
          <a:bodyPr spcFirstLastPara="1" wrap="square" lIns="94700" tIns="47350" rIns="94700" bIns="4735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US" sz="800" b="0" i="0" u="none">
                <a:solidFill>
                  <a:srgbClr val="000000"/>
                </a:solidFill>
                <a:latin typeface="Calibri"/>
                <a:ea typeface="Calibri"/>
                <a:cs typeface="Calibri"/>
                <a:sym typeface="Calibri"/>
              </a:rPr>
              <a:t>Puri R, et al. </a:t>
            </a:r>
            <a:r>
              <a:rPr lang="en-US" sz="800" b="0" i="1" u="none">
                <a:solidFill>
                  <a:srgbClr val="000000"/>
                </a:solidFill>
                <a:latin typeface="Calibri"/>
                <a:ea typeface="Calibri"/>
                <a:cs typeface="Calibri"/>
                <a:sym typeface="Calibri"/>
              </a:rPr>
              <a:t>American Heart Journal.</a:t>
            </a:r>
            <a:r>
              <a:rPr lang="en-US" sz="800" b="0" i="0" u="none">
                <a:solidFill>
                  <a:srgbClr val="000000"/>
                </a:solidFill>
                <a:latin typeface="Calibri"/>
                <a:ea typeface="Calibri"/>
                <a:cs typeface="Calibri"/>
                <a:sym typeface="Calibri"/>
              </a:rPr>
              <a:t>2016:  88-A-1-Figure 2</a:t>
            </a:r>
            <a:endParaRPr/>
          </a:p>
        </p:txBody>
      </p:sp>
      <p:sp>
        <p:nvSpPr>
          <p:cNvPr id="896" name="Google Shape;896;p27:notes"/>
          <p:cNvSpPr/>
          <p:nvPr/>
        </p:nvSpPr>
        <p:spPr>
          <a:xfrm>
            <a:off x="1019175" y="1047750"/>
            <a:ext cx="349200" cy="2103300"/>
          </a:xfrm>
          <a:prstGeom prst="leftBrace">
            <a:avLst>
              <a:gd name="adj1" fmla="val 299"/>
              <a:gd name="adj2" fmla="val 50000"/>
            </a:avLst>
          </a:prstGeom>
          <a:noFill/>
          <a:ln w="9525" cap="flat" cmpd="sng">
            <a:solidFill>
              <a:srgbClr val="FF0000"/>
            </a:solidFill>
            <a:prstDash val="solid"/>
            <a:miter lim="800000"/>
            <a:headEnd type="none" w="sm" len="sm"/>
            <a:tailEnd type="none" w="sm" len="sm"/>
          </a:ln>
        </p:spPr>
        <p:txBody>
          <a:bodyPr spcFirstLastPara="1" wrap="square" lIns="96650" tIns="48325" rIns="96650" bIns="48325"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28:notes"/>
          <p:cNvSpPr>
            <a:spLocks noGrp="1" noRot="1" noChangeAspect="1"/>
          </p:cNvSpPr>
          <p:nvPr>
            <p:ph type="sldImg" idx="2"/>
          </p:nvPr>
        </p:nvSpPr>
        <p:spPr>
          <a:xfrm>
            <a:off x="1160462" y="436562"/>
            <a:ext cx="4994400" cy="374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60" name="Google Shape;960;p28: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61" name="Google Shape;961;p28:notes"/>
          <p:cNvSpPr/>
          <p:nvPr/>
        </p:nvSpPr>
        <p:spPr>
          <a:xfrm>
            <a:off x="963612" y="1131887"/>
            <a:ext cx="557100" cy="1679700"/>
          </a:xfrm>
          <a:prstGeom prst="leftBrace">
            <a:avLst>
              <a:gd name="adj1" fmla="val 597"/>
              <a:gd name="adj2" fmla="val 50000"/>
            </a:avLst>
          </a:prstGeom>
          <a:noFill/>
          <a:ln w="9525" cap="flat" cmpd="sng">
            <a:solidFill>
              <a:srgbClr val="FF0000"/>
            </a:solidFill>
            <a:prstDash val="solid"/>
            <a:miter lim="800000"/>
            <a:headEnd type="none" w="sm" len="sm"/>
            <a:tailEnd type="none" w="sm" len="sm"/>
          </a:ln>
        </p:spPr>
        <p:txBody>
          <a:bodyPr spcFirstLastPara="1" wrap="square" lIns="96650" tIns="48325" rIns="96650" bIns="48325"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2" name="Google Shape;962;p28:notes"/>
          <p:cNvSpPr txBox="1"/>
          <p:nvPr/>
        </p:nvSpPr>
        <p:spPr>
          <a:xfrm>
            <a:off x="141287" y="1431925"/>
            <a:ext cx="822300" cy="1495500"/>
          </a:xfrm>
          <a:prstGeom prst="rect">
            <a:avLst/>
          </a:prstGeom>
          <a:noFill/>
          <a:ln w="9525" cap="flat" cmpd="sng">
            <a:solidFill>
              <a:srgbClr val="FF0000"/>
            </a:solidFill>
            <a:prstDash val="solid"/>
            <a:miter lim="800000"/>
            <a:headEnd type="none" w="sm" len="sm"/>
            <a:tailEnd type="none" w="sm" len="sm"/>
          </a:ln>
        </p:spPr>
        <p:txBody>
          <a:bodyPr spcFirstLastPara="1" wrap="square" lIns="94700" tIns="47350" rIns="94700" bIns="4735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US" sz="800" b="0" i="0" u="none">
                <a:solidFill>
                  <a:srgbClr val="000000"/>
                </a:solidFill>
                <a:latin typeface="Calibri"/>
                <a:ea typeface="Calibri"/>
                <a:cs typeface="Calibri"/>
                <a:sym typeface="Calibri"/>
              </a:rPr>
              <a:t>Puri R, et al. </a:t>
            </a:r>
            <a:r>
              <a:rPr lang="en-US" sz="800" b="0" i="1" u="none">
                <a:solidFill>
                  <a:srgbClr val="000000"/>
                </a:solidFill>
                <a:latin typeface="Calibri"/>
                <a:ea typeface="Calibri"/>
                <a:cs typeface="Calibri"/>
                <a:sym typeface="Calibri"/>
              </a:rPr>
              <a:t>American Heart Journal.</a:t>
            </a:r>
            <a:r>
              <a:rPr lang="en-US" sz="800" b="0" i="0" u="none">
                <a:solidFill>
                  <a:srgbClr val="000000"/>
                </a:solidFill>
                <a:latin typeface="Calibri"/>
                <a:ea typeface="Calibri"/>
                <a:cs typeface="Calibri"/>
                <a:sym typeface="Calibri"/>
              </a:rPr>
              <a:t>2016:  86-A-1</a:t>
            </a:r>
            <a:endParaRPr/>
          </a:p>
          <a:p>
            <a:pPr marL="0" marR="0" lvl="0" indent="0" algn="l" rtl="0">
              <a:lnSpc>
                <a:spcPct val="100000"/>
              </a:lnSpc>
              <a:spcBef>
                <a:spcPts val="0"/>
              </a:spcBef>
              <a:spcAft>
                <a:spcPts val="0"/>
              </a:spcAft>
              <a:buClr>
                <a:srgbClr val="000000"/>
              </a:buClr>
              <a:buSzPts val="800"/>
              <a:buFont typeface="Arial"/>
              <a:buNone/>
            </a:pPr>
            <a:endParaRPr sz="800" b="0" i="0" u="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Calibri"/>
              <a:buNone/>
            </a:pPr>
            <a:r>
              <a:rPr lang="en-US" sz="800" b="0" i="0" u="none">
                <a:solidFill>
                  <a:srgbClr val="000000"/>
                </a:solidFill>
                <a:latin typeface="Calibri"/>
                <a:ea typeface="Calibri"/>
                <a:cs typeface="Calibri"/>
                <a:sym typeface="Calibri"/>
              </a:rPr>
              <a:t>Nicholls SJ, et al. </a:t>
            </a:r>
            <a:r>
              <a:rPr lang="en-US" sz="800" b="0" i="1" u="none">
                <a:solidFill>
                  <a:srgbClr val="000000"/>
                </a:solidFill>
                <a:latin typeface="Calibri"/>
                <a:ea typeface="Calibri"/>
                <a:cs typeface="Calibri"/>
                <a:sym typeface="Calibri"/>
              </a:rPr>
              <a:t>JAMA. </a:t>
            </a:r>
            <a:r>
              <a:rPr lang="en-US" sz="800" b="0" i="0" u="none">
                <a:solidFill>
                  <a:srgbClr val="000000"/>
                </a:solidFill>
                <a:latin typeface="Calibri"/>
                <a:ea typeface="Calibri"/>
                <a:cs typeface="Calibri"/>
                <a:sym typeface="Calibri"/>
              </a:rPr>
              <a:t>2016: </a:t>
            </a:r>
            <a:br>
              <a:rPr lang="en-US" sz="800" b="0" i="0" u="none">
                <a:solidFill>
                  <a:srgbClr val="000000"/>
                </a:solidFill>
                <a:latin typeface="Calibri"/>
                <a:ea typeface="Calibri"/>
                <a:cs typeface="Calibri"/>
                <a:sym typeface="Calibri"/>
              </a:rPr>
            </a:br>
            <a:r>
              <a:rPr lang="en-US" sz="800" b="0" i="0" u="none">
                <a:solidFill>
                  <a:srgbClr val="000000"/>
                </a:solidFill>
                <a:latin typeface="Calibri"/>
                <a:ea typeface="Calibri"/>
                <a:cs typeface="Calibri"/>
                <a:sym typeface="Calibri"/>
              </a:rPr>
              <a:t>E4-B-2</a:t>
            </a:r>
            <a:endParaRPr/>
          </a:p>
          <a:p>
            <a:pPr marL="0" marR="0" lvl="0" indent="0" algn="l" rtl="0">
              <a:lnSpc>
                <a:spcPct val="100000"/>
              </a:lnSpc>
              <a:spcBef>
                <a:spcPts val="0"/>
              </a:spcBef>
              <a:spcAft>
                <a:spcPts val="0"/>
              </a:spcAft>
              <a:buNone/>
            </a:pPr>
            <a:endParaRPr sz="800" b="0" i="0" u="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29: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69" name="Google Shape;969;p29: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70" name="Google Shape;970;p29:notes"/>
          <p:cNvSpPr txBox="1"/>
          <p:nvPr/>
        </p:nvSpPr>
        <p:spPr>
          <a:xfrm>
            <a:off x="20637" y="2071687"/>
            <a:ext cx="935100" cy="477900"/>
          </a:xfrm>
          <a:prstGeom prst="rect">
            <a:avLst/>
          </a:prstGeom>
          <a:noFill/>
          <a:ln w="9525" cap="flat" cmpd="sng">
            <a:solidFill>
              <a:srgbClr val="FF0000"/>
            </a:solidFill>
            <a:prstDash val="solid"/>
            <a:miter lim="800000"/>
            <a:headEnd type="none" w="sm" len="sm"/>
            <a:tailEnd type="none" w="sm" len="sm"/>
          </a:ln>
        </p:spPr>
        <p:txBody>
          <a:bodyPr spcFirstLastPara="1" wrap="square" lIns="94700" tIns="47350" rIns="94700" bIns="4735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US" sz="800" b="0" i="0" u="none">
                <a:solidFill>
                  <a:srgbClr val="000000"/>
                </a:solidFill>
                <a:latin typeface="Calibri"/>
                <a:ea typeface="Calibri"/>
                <a:cs typeface="Calibri"/>
                <a:sym typeface="Calibri"/>
              </a:rPr>
              <a:t>Nicholls SJ, et al. </a:t>
            </a:r>
            <a:r>
              <a:rPr lang="en-US" sz="800" b="0" i="1" u="none">
                <a:solidFill>
                  <a:srgbClr val="000000"/>
                </a:solidFill>
                <a:latin typeface="Calibri"/>
                <a:ea typeface="Calibri"/>
                <a:cs typeface="Calibri"/>
                <a:sym typeface="Calibri"/>
              </a:rPr>
              <a:t>JAMA. </a:t>
            </a:r>
            <a:r>
              <a:rPr lang="en-US" sz="800" b="0" i="0" u="none">
                <a:solidFill>
                  <a:srgbClr val="000000"/>
                </a:solidFill>
                <a:latin typeface="Calibri"/>
                <a:ea typeface="Calibri"/>
                <a:cs typeface="Calibri"/>
                <a:sym typeface="Calibri"/>
              </a:rPr>
              <a:t>2016: </a:t>
            </a:r>
            <a:br>
              <a:rPr lang="en-US" sz="800" b="0" i="0" u="none">
                <a:solidFill>
                  <a:srgbClr val="000000"/>
                </a:solidFill>
                <a:latin typeface="Calibri"/>
                <a:ea typeface="Calibri"/>
                <a:cs typeface="Calibri"/>
                <a:sym typeface="Calibri"/>
              </a:rPr>
            </a:br>
            <a:r>
              <a:rPr lang="en-US" sz="800" b="0" i="0" u="none">
                <a:solidFill>
                  <a:srgbClr val="000000"/>
                </a:solidFill>
                <a:latin typeface="Arial"/>
                <a:ea typeface="Arial"/>
                <a:cs typeface="Arial"/>
                <a:sym typeface="Arial"/>
              </a:rPr>
              <a:t>E6-A-1 (Fig 2)</a:t>
            </a:r>
            <a:endParaRPr/>
          </a:p>
        </p:txBody>
      </p:sp>
      <p:sp>
        <p:nvSpPr>
          <p:cNvPr id="971" name="Google Shape;971;p29:notes"/>
          <p:cNvSpPr/>
          <p:nvPr/>
        </p:nvSpPr>
        <p:spPr>
          <a:xfrm flipH="1">
            <a:off x="781100" y="1125537"/>
            <a:ext cx="349200" cy="2449500"/>
          </a:xfrm>
          <a:prstGeom prst="rightBrace">
            <a:avLst>
              <a:gd name="adj1" fmla="val 257"/>
              <a:gd name="adj2" fmla="val 50000"/>
            </a:avLst>
          </a:prstGeom>
          <a:noFill/>
          <a:ln w="9525" cap="flat" cmpd="sng">
            <a:solidFill>
              <a:srgbClr val="FF0000"/>
            </a:solidFill>
            <a:prstDash val="solid"/>
            <a:miter lim="800000"/>
            <a:headEnd type="none" w="sm" len="sm"/>
            <a:tailEnd type="none" w="sm" len="sm"/>
          </a:ln>
        </p:spPr>
        <p:txBody>
          <a:bodyPr spcFirstLastPara="1" wrap="square" lIns="96650" tIns="48325" rIns="96650" bIns="48325"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2" name="Google Shape;972;p29:notes"/>
          <p:cNvSpPr txBox="1"/>
          <p:nvPr/>
        </p:nvSpPr>
        <p:spPr>
          <a:xfrm>
            <a:off x="57150" y="3175000"/>
            <a:ext cx="820800" cy="731700"/>
          </a:xfrm>
          <a:prstGeom prst="rect">
            <a:avLst/>
          </a:prstGeom>
          <a:noFill/>
          <a:ln w="9525" cap="flat" cmpd="sng">
            <a:solidFill>
              <a:srgbClr val="FF0000"/>
            </a:solidFill>
            <a:prstDash val="solid"/>
            <a:miter lim="800000"/>
            <a:headEnd type="none" w="sm" len="sm"/>
            <a:tailEnd type="none" w="sm" len="sm"/>
          </a:ln>
        </p:spPr>
        <p:txBody>
          <a:bodyPr spcFirstLastPara="1" wrap="square" lIns="94700" tIns="47350" rIns="94700" bIns="4735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US" sz="800" b="0" i="0" u="none">
                <a:solidFill>
                  <a:srgbClr val="000000"/>
                </a:solidFill>
                <a:latin typeface="Calibri"/>
                <a:ea typeface="Calibri"/>
                <a:cs typeface="Calibri"/>
                <a:sym typeface="Calibri"/>
              </a:rPr>
              <a:t>Nicholls SJ, et al. </a:t>
            </a:r>
            <a:r>
              <a:rPr lang="en-US" sz="800" b="0" i="1" u="none">
                <a:solidFill>
                  <a:srgbClr val="000000"/>
                </a:solidFill>
                <a:latin typeface="Calibri"/>
                <a:ea typeface="Calibri"/>
                <a:cs typeface="Calibri"/>
                <a:sym typeface="Calibri"/>
              </a:rPr>
              <a:t>JAMA. </a:t>
            </a:r>
            <a:r>
              <a:rPr lang="en-US" sz="800" b="0" i="0" u="none">
                <a:solidFill>
                  <a:srgbClr val="000000"/>
                </a:solidFill>
                <a:latin typeface="Calibri"/>
                <a:ea typeface="Calibri"/>
                <a:cs typeface="Calibri"/>
                <a:sym typeface="Calibri"/>
              </a:rPr>
              <a:t>2016: </a:t>
            </a:r>
            <a:br>
              <a:rPr lang="en-US" sz="800" b="0" i="0" u="none">
                <a:solidFill>
                  <a:srgbClr val="000000"/>
                </a:solidFill>
                <a:latin typeface="Calibri"/>
                <a:ea typeface="Calibri"/>
                <a:cs typeface="Calibri"/>
                <a:sym typeface="Calibri"/>
              </a:rPr>
            </a:br>
            <a:r>
              <a:rPr lang="en-US" sz="800" b="0" i="0" u="none">
                <a:solidFill>
                  <a:srgbClr val="000000"/>
                </a:solidFill>
                <a:latin typeface="Arial"/>
                <a:ea typeface="Arial"/>
                <a:cs typeface="Arial"/>
                <a:sym typeface="Arial"/>
              </a:rPr>
              <a:t>E5-A-1 (Table 2)</a:t>
            </a:r>
            <a:endParaRPr/>
          </a:p>
        </p:txBody>
      </p:sp>
      <p:cxnSp>
        <p:nvCxnSpPr>
          <p:cNvPr id="973" name="Google Shape;973;p29:notes"/>
          <p:cNvCxnSpPr/>
          <p:nvPr/>
        </p:nvCxnSpPr>
        <p:spPr>
          <a:xfrm>
            <a:off x="466725" y="3575050"/>
            <a:ext cx="822300" cy="0"/>
          </a:xfrm>
          <a:prstGeom prst="straightConnector1">
            <a:avLst/>
          </a:prstGeom>
          <a:noFill/>
          <a:ln w="9525" cap="flat" cmpd="sng">
            <a:solidFill>
              <a:srgbClr val="D14D2A"/>
            </a:solidFill>
            <a:prstDash val="solid"/>
            <a:miter lim="800000"/>
            <a:headEnd type="none" w="med" len="med"/>
            <a:tailEnd type="stealth" w="med" len="med"/>
          </a:ln>
        </p:spPr>
      </p:cxnSp>
      <p:sp>
        <p:nvSpPr>
          <p:cNvPr id="974" name="Google Shape;974;p29:notes"/>
          <p:cNvSpPr txBox="1"/>
          <p:nvPr/>
        </p:nvSpPr>
        <p:spPr>
          <a:xfrm>
            <a:off x="6261100" y="2117725"/>
            <a:ext cx="935100" cy="588900"/>
          </a:xfrm>
          <a:prstGeom prst="rect">
            <a:avLst/>
          </a:prstGeom>
          <a:noFill/>
          <a:ln w="9525" cap="flat" cmpd="sng">
            <a:solidFill>
              <a:srgbClr val="FF0000"/>
            </a:solidFill>
            <a:prstDash val="solid"/>
            <a:miter lim="800000"/>
            <a:headEnd type="none" w="sm" len="sm"/>
            <a:tailEnd type="none" w="sm" len="sm"/>
          </a:ln>
        </p:spPr>
        <p:txBody>
          <a:bodyPr spcFirstLastPara="1" wrap="square" lIns="94700" tIns="47350" rIns="94700" bIns="4735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US" sz="800" b="0" i="0" u="none">
                <a:solidFill>
                  <a:srgbClr val="000000"/>
                </a:solidFill>
                <a:latin typeface="Calibri"/>
                <a:ea typeface="Calibri"/>
                <a:cs typeface="Calibri"/>
                <a:sym typeface="Calibri"/>
              </a:rPr>
              <a:t>Nissen AHA 2016-</a:t>
            </a:r>
            <a:endParaRPr/>
          </a:p>
          <a:p>
            <a:pPr marL="0" marR="0" lvl="0" indent="0" algn="l" rtl="0">
              <a:lnSpc>
                <a:spcPct val="100000"/>
              </a:lnSpc>
              <a:spcBef>
                <a:spcPts val="0"/>
              </a:spcBef>
              <a:spcAft>
                <a:spcPts val="0"/>
              </a:spcAft>
              <a:buClr>
                <a:srgbClr val="000000"/>
              </a:buClr>
              <a:buSzPts val="800"/>
              <a:buFont typeface="Calibri"/>
              <a:buNone/>
            </a:pPr>
            <a:r>
              <a:rPr lang="en-US" sz="800" b="0" i="0" u="none">
                <a:solidFill>
                  <a:srgbClr val="000000"/>
                </a:solidFill>
                <a:latin typeface="Calibri"/>
                <a:ea typeface="Calibri"/>
                <a:cs typeface="Calibri"/>
                <a:sym typeface="Calibri"/>
              </a:rPr>
              <a:t>Oral Presentation</a:t>
            </a:r>
            <a:endParaRPr/>
          </a:p>
          <a:p>
            <a:pPr marL="0" marR="0" lvl="0" indent="0" algn="l" rtl="0">
              <a:lnSpc>
                <a:spcPct val="100000"/>
              </a:lnSpc>
              <a:spcBef>
                <a:spcPts val="0"/>
              </a:spcBef>
              <a:spcAft>
                <a:spcPts val="0"/>
              </a:spcAft>
              <a:buClr>
                <a:srgbClr val="000000"/>
              </a:buClr>
              <a:buSzPts val="800"/>
              <a:buFont typeface="Calibri"/>
              <a:buNone/>
            </a:pPr>
            <a:r>
              <a:rPr lang="en-US" sz="800" b="0" i="0" u="none">
                <a:solidFill>
                  <a:srgbClr val="000000"/>
                </a:solidFill>
                <a:latin typeface="Calibri"/>
                <a:ea typeface="Calibri"/>
                <a:cs typeface="Calibri"/>
                <a:sym typeface="Calibri"/>
              </a:rPr>
              <a:t>LDL-C Change All Pts</a:t>
            </a:r>
            <a:endParaRPr/>
          </a:p>
        </p:txBody>
      </p:sp>
      <p:cxnSp>
        <p:nvCxnSpPr>
          <p:cNvPr id="975" name="Google Shape;975;p29:notes"/>
          <p:cNvCxnSpPr/>
          <p:nvPr/>
        </p:nvCxnSpPr>
        <p:spPr>
          <a:xfrm rot="10800000">
            <a:off x="4462599" y="1687399"/>
            <a:ext cx="1798500" cy="547800"/>
          </a:xfrm>
          <a:prstGeom prst="straightConnector1">
            <a:avLst/>
          </a:prstGeom>
          <a:noFill/>
          <a:ln w="9525" cap="flat" cmpd="sng">
            <a:solidFill>
              <a:srgbClr val="D14D2A"/>
            </a:solidFill>
            <a:prstDash val="solid"/>
            <a:miter lim="800000"/>
            <a:headEnd type="none" w="med" len="med"/>
            <a:tailEnd type="stealth" w="med" len="med"/>
          </a:ln>
        </p:spPr>
      </p:cxnSp>
      <p:cxnSp>
        <p:nvCxnSpPr>
          <p:cNvPr id="976" name="Google Shape;976;p29:notes"/>
          <p:cNvCxnSpPr/>
          <p:nvPr/>
        </p:nvCxnSpPr>
        <p:spPr>
          <a:xfrm flipH="1">
            <a:off x="4495900" y="2411412"/>
            <a:ext cx="1765200" cy="204900"/>
          </a:xfrm>
          <a:prstGeom prst="straightConnector1">
            <a:avLst/>
          </a:prstGeom>
          <a:noFill/>
          <a:ln w="9525" cap="flat" cmpd="sng">
            <a:solidFill>
              <a:srgbClr val="D14D2A"/>
            </a:solidFill>
            <a:prstDash val="solid"/>
            <a:miter lim="800000"/>
            <a:headEnd type="none" w="med" len="med"/>
            <a:tailEnd type="stealth" w="med" len="med"/>
          </a:ln>
        </p:spPr>
      </p:cxn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71" name="Google Shape;571;p3: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SzPts val="1800"/>
              <a:buNone/>
            </a:pPr>
            <a:r>
              <a:rPr lang="en-US"/>
              <a:t>Atherosclerosis is usually viewed as a chronic progressive disease characterized by continuous accumulation of atheroma within the arterial wall.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30:notes"/>
          <p:cNvSpPr>
            <a:spLocks noGrp="1" noRot="1" noChangeAspect="1"/>
          </p:cNvSpPr>
          <p:nvPr>
            <p:ph type="sldImg" idx="2"/>
          </p:nvPr>
        </p:nvSpPr>
        <p:spPr>
          <a:xfrm>
            <a:off x="1158875" y="436563"/>
            <a:ext cx="4997450" cy="37480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35" name="Google Shape;1135;p30: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36" name="Google Shape;1136;p30:notes"/>
          <p:cNvSpPr txBox="1"/>
          <p:nvPr/>
        </p:nvSpPr>
        <p:spPr>
          <a:xfrm>
            <a:off x="0" y="2020887"/>
            <a:ext cx="822300" cy="731700"/>
          </a:xfrm>
          <a:prstGeom prst="rect">
            <a:avLst/>
          </a:prstGeom>
          <a:noFill/>
          <a:ln w="9525" cap="flat" cmpd="sng">
            <a:solidFill>
              <a:srgbClr val="FF0000"/>
            </a:solidFill>
            <a:prstDash val="solid"/>
            <a:miter lim="800000"/>
            <a:headEnd type="none" w="sm" len="sm"/>
            <a:tailEnd type="none" w="sm" len="sm"/>
          </a:ln>
        </p:spPr>
        <p:txBody>
          <a:bodyPr spcFirstLastPara="1" wrap="square" lIns="94700" tIns="47350" rIns="94700" bIns="4735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US" sz="800" b="0" i="0" u="none">
                <a:solidFill>
                  <a:srgbClr val="000000"/>
                </a:solidFill>
                <a:latin typeface="Calibri"/>
                <a:ea typeface="Calibri"/>
                <a:cs typeface="Calibri"/>
                <a:sym typeface="Calibri"/>
              </a:rPr>
              <a:t>Nicholls SJ, et al. </a:t>
            </a:r>
            <a:r>
              <a:rPr lang="en-US" sz="800" b="0" i="1" u="none">
                <a:solidFill>
                  <a:srgbClr val="000000"/>
                </a:solidFill>
                <a:latin typeface="Calibri"/>
                <a:ea typeface="Calibri"/>
                <a:cs typeface="Calibri"/>
                <a:sym typeface="Calibri"/>
              </a:rPr>
              <a:t>JAMA. </a:t>
            </a:r>
            <a:r>
              <a:rPr lang="en-US" sz="800" b="0" i="0" u="none">
                <a:solidFill>
                  <a:srgbClr val="000000"/>
                </a:solidFill>
                <a:latin typeface="Calibri"/>
                <a:ea typeface="Calibri"/>
                <a:cs typeface="Calibri"/>
                <a:sym typeface="Calibri"/>
              </a:rPr>
              <a:t>2016: </a:t>
            </a:r>
            <a:br>
              <a:rPr lang="en-US" sz="800" b="0" i="0" u="none">
                <a:solidFill>
                  <a:srgbClr val="000000"/>
                </a:solidFill>
                <a:latin typeface="Calibri"/>
                <a:ea typeface="Calibri"/>
                <a:cs typeface="Calibri"/>
                <a:sym typeface="Calibri"/>
              </a:rPr>
            </a:br>
            <a:r>
              <a:rPr lang="en-US" sz="800" b="0" i="0" u="none">
                <a:solidFill>
                  <a:srgbClr val="000000"/>
                </a:solidFill>
                <a:latin typeface="Arial"/>
                <a:ea typeface="Arial"/>
                <a:cs typeface="Arial"/>
                <a:sym typeface="Arial"/>
              </a:rPr>
              <a:t>E7-A-1 (Table 3)</a:t>
            </a:r>
            <a:endParaRPr/>
          </a:p>
        </p:txBody>
      </p:sp>
      <p:sp>
        <p:nvSpPr>
          <p:cNvPr id="1137" name="Google Shape;1137;p30:notes"/>
          <p:cNvSpPr/>
          <p:nvPr/>
        </p:nvSpPr>
        <p:spPr>
          <a:xfrm flipH="1">
            <a:off x="781100" y="1125537"/>
            <a:ext cx="349200" cy="2522400"/>
          </a:xfrm>
          <a:prstGeom prst="rightBrace">
            <a:avLst>
              <a:gd name="adj1" fmla="val 249"/>
              <a:gd name="adj2" fmla="val 50000"/>
            </a:avLst>
          </a:prstGeom>
          <a:noFill/>
          <a:ln w="9525" cap="flat" cmpd="sng">
            <a:solidFill>
              <a:srgbClr val="FF0000"/>
            </a:solidFill>
            <a:prstDash val="solid"/>
            <a:miter lim="800000"/>
            <a:headEnd type="none" w="sm" len="sm"/>
            <a:tailEnd type="none" w="sm" len="sm"/>
          </a:ln>
        </p:spPr>
        <p:txBody>
          <a:bodyPr spcFirstLastPara="1" wrap="square" lIns="96650" tIns="48325" rIns="96650" bIns="48325"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31:notes"/>
          <p:cNvSpPr>
            <a:spLocks noGrp="1" noRot="1" noChangeAspect="1"/>
          </p:cNvSpPr>
          <p:nvPr>
            <p:ph type="sldImg" idx="2"/>
          </p:nvPr>
        </p:nvSpPr>
        <p:spPr>
          <a:xfrm>
            <a:off x="1158875" y="436563"/>
            <a:ext cx="4997450" cy="37480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48" name="Google Shape;1148;p31: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49" name="Google Shape;1149;p31:notes"/>
          <p:cNvSpPr txBox="1"/>
          <p:nvPr/>
        </p:nvSpPr>
        <p:spPr>
          <a:xfrm>
            <a:off x="0" y="2020887"/>
            <a:ext cx="822300" cy="731700"/>
          </a:xfrm>
          <a:prstGeom prst="rect">
            <a:avLst/>
          </a:prstGeom>
          <a:noFill/>
          <a:ln w="9525" cap="flat" cmpd="sng">
            <a:solidFill>
              <a:srgbClr val="FF0000"/>
            </a:solidFill>
            <a:prstDash val="solid"/>
            <a:miter lim="800000"/>
            <a:headEnd type="none" w="sm" len="sm"/>
            <a:tailEnd type="none" w="sm" len="sm"/>
          </a:ln>
        </p:spPr>
        <p:txBody>
          <a:bodyPr spcFirstLastPara="1" wrap="square" lIns="94700" tIns="47350" rIns="94700" bIns="4735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US" sz="800" b="0" i="0" u="none">
                <a:solidFill>
                  <a:srgbClr val="000000"/>
                </a:solidFill>
                <a:latin typeface="Calibri"/>
                <a:ea typeface="Calibri"/>
                <a:cs typeface="Calibri"/>
                <a:sym typeface="Calibri"/>
              </a:rPr>
              <a:t>Nicholls SJ, et al. </a:t>
            </a:r>
            <a:r>
              <a:rPr lang="en-US" sz="800" b="0" i="1" u="none">
                <a:solidFill>
                  <a:srgbClr val="000000"/>
                </a:solidFill>
                <a:latin typeface="Calibri"/>
                <a:ea typeface="Calibri"/>
                <a:cs typeface="Calibri"/>
                <a:sym typeface="Calibri"/>
              </a:rPr>
              <a:t>JAMA. </a:t>
            </a:r>
            <a:r>
              <a:rPr lang="en-US" sz="800" b="0" i="0" u="none">
                <a:solidFill>
                  <a:srgbClr val="000000"/>
                </a:solidFill>
                <a:latin typeface="Calibri"/>
                <a:ea typeface="Calibri"/>
                <a:cs typeface="Calibri"/>
                <a:sym typeface="Calibri"/>
              </a:rPr>
              <a:t>2016: </a:t>
            </a:r>
            <a:br>
              <a:rPr lang="en-US" sz="800" b="0" i="0" u="none">
                <a:solidFill>
                  <a:srgbClr val="000000"/>
                </a:solidFill>
                <a:latin typeface="Calibri"/>
                <a:ea typeface="Calibri"/>
                <a:cs typeface="Calibri"/>
                <a:sym typeface="Calibri"/>
              </a:rPr>
            </a:br>
            <a:r>
              <a:rPr lang="en-US" sz="800" b="0" i="0" u="none">
                <a:solidFill>
                  <a:srgbClr val="000000"/>
                </a:solidFill>
                <a:latin typeface="Arial"/>
                <a:ea typeface="Arial"/>
                <a:cs typeface="Arial"/>
                <a:sym typeface="Arial"/>
              </a:rPr>
              <a:t>E7-A-1 (Table 3)</a:t>
            </a:r>
            <a:endParaRPr/>
          </a:p>
        </p:txBody>
      </p:sp>
      <p:sp>
        <p:nvSpPr>
          <p:cNvPr id="1150" name="Google Shape;1150;p31:notes"/>
          <p:cNvSpPr/>
          <p:nvPr/>
        </p:nvSpPr>
        <p:spPr>
          <a:xfrm flipH="1">
            <a:off x="781100" y="1125537"/>
            <a:ext cx="349200" cy="2522400"/>
          </a:xfrm>
          <a:prstGeom prst="rightBrace">
            <a:avLst>
              <a:gd name="adj1" fmla="val 249"/>
              <a:gd name="adj2" fmla="val 50000"/>
            </a:avLst>
          </a:prstGeom>
          <a:noFill/>
          <a:ln w="9525" cap="flat" cmpd="sng">
            <a:solidFill>
              <a:srgbClr val="FF0000"/>
            </a:solidFill>
            <a:prstDash val="solid"/>
            <a:miter lim="800000"/>
            <a:headEnd type="none" w="sm" len="sm"/>
            <a:tailEnd type="none" w="sm" len="sm"/>
          </a:ln>
        </p:spPr>
        <p:txBody>
          <a:bodyPr spcFirstLastPara="1" wrap="square" lIns="96650" tIns="48325" rIns="96650" bIns="48325"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33: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79" name="Google Shape;1179;p33: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80" name="Google Shape;1180;p33:notes"/>
          <p:cNvSpPr txBox="1"/>
          <p:nvPr/>
        </p:nvSpPr>
        <p:spPr>
          <a:xfrm>
            <a:off x="20637" y="2071687"/>
            <a:ext cx="935100" cy="477900"/>
          </a:xfrm>
          <a:prstGeom prst="rect">
            <a:avLst/>
          </a:prstGeom>
          <a:noFill/>
          <a:ln w="9525" cap="flat" cmpd="sng">
            <a:solidFill>
              <a:srgbClr val="FF0000"/>
            </a:solidFill>
            <a:prstDash val="solid"/>
            <a:miter lim="800000"/>
            <a:headEnd type="none" w="sm" len="sm"/>
            <a:tailEnd type="none" w="sm" len="sm"/>
          </a:ln>
        </p:spPr>
        <p:txBody>
          <a:bodyPr spcFirstLastPara="1" wrap="square" lIns="94700" tIns="47350" rIns="94700" bIns="4735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US" sz="800" b="0" i="0" u="none">
                <a:solidFill>
                  <a:srgbClr val="000000"/>
                </a:solidFill>
                <a:latin typeface="Calibri"/>
                <a:ea typeface="Calibri"/>
                <a:cs typeface="Calibri"/>
                <a:sym typeface="Calibri"/>
              </a:rPr>
              <a:t>Nicholls SJ, et al. </a:t>
            </a:r>
            <a:r>
              <a:rPr lang="en-US" sz="800" b="0" i="1" u="none">
                <a:solidFill>
                  <a:srgbClr val="000000"/>
                </a:solidFill>
                <a:latin typeface="Calibri"/>
                <a:ea typeface="Calibri"/>
                <a:cs typeface="Calibri"/>
                <a:sym typeface="Calibri"/>
              </a:rPr>
              <a:t>JAMA. </a:t>
            </a:r>
            <a:r>
              <a:rPr lang="en-US" sz="800" b="0" i="0" u="none">
                <a:solidFill>
                  <a:srgbClr val="000000"/>
                </a:solidFill>
                <a:latin typeface="Calibri"/>
                <a:ea typeface="Calibri"/>
                <a:cs typeface="Calibri"/>
                <a:sym typeface="Calibri"/>
              </a:rPr>
              <a:t>2016: </a:t>
            </a:r>
            <a:br>
              <a:rPr lang="en-US" sz="800" b="0" i="0" u="none">
                <a:solidFill>
                  <a:srgbClr val="000000"/>
                </a:solidFill>
                <a:latin typeface="Calibri"/>
                <a:ea typeface="Calibri"/>
                <a:cs typeface="Calibri"/>
                <a:sym typeface="Calibri"/>
              </a:rPr>
            </a:br>
            <a:r>
              <a:rPr lang="en-US" sz="800" b="0" i="0" u="none">
                <a:solidFill>
                  <a:srgbClr val="000000"/>
                </a:solidFill>
                <a:latin typeface="Arial"/>
                <a:ea typeface="Arial"/>
                <a:cs typeface="Arial"/>
                <a:sym typeface="Arial"/>
              </a:rPr>
              <a:t>E9-A-1 (Fig 4)</a:t>
            </a:r>
            <a:endParaRPr/>
          </a:p>
        </p:txBody>
      </p:sp>
      <p:sp>
        <p:nvSpPr>
          <p:cNvPr id="1181" name="Google Shape;1181;p33:notes"/>
          <p:cNvSpPr/>
          <p:nvPr/>
        </p:nvSpPr>
        <p:spPr>
          <a:xfrm flipH="1">
            <a:off x="781100" y="1125537"/>
            <a:ext cx="349200" cy="2449500"/>
          </a:xfrm>
          <a:prstGeom prst="rightBrace">
            <a:avLst>
              <a:gd name="adj1" fmla="val 257"/>
              <a:gd name="adj2" fmla="val 50000"/>
            </a:avLst>
          </a:prstGeom>
          <a:noFill/>
          <a:ln w="9525" cap="flat" cmpd="sng">
            <a:solidFill>
              <a:srgbClr val="FF0000"/>
            </a:solidFill>
            <a:prstDash val="solid"/>
            <a:miter lim="800000"/>
            <a:headEnd type="none" w="sm" len="sm"/>
            <a:tailEnd type="none" w="sm" len="sm"/>
          </a:ln>
        </p:spPr>
        <p:txBody>
          <a:bodyPr spcFirstLastPara="1" wrap="square" lIns="96650" tIns="48325" rIns="96650" bIns="48325"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p34: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31" name="Google Shape;1231;p34: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35: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37" name="Google Shape;1237;p35:notes"/>
          <p:cNvSpPr>
            <a:spLocks noGrp="1" noRot="1" noChangeAspect="1"/>
          </p:cNvSpPr>
          <p:nvPr>
            <p:ph type="sldImg" idx="2"/>
          </p:nvPr>
        </p:nvSpPr>
        <p:spPr>
          <a:xfrm>
            <a:off x="1158875" y="436563"/>
            <a:ext cx="4997450" cy="37480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36: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48" name="Google Shape;1248;p36:notes"/>
          <p:cNvSpPr>
            <a:spLocks noGrp="1" noRot="1" noChangeAspect="1"/>
          </p:cNvSpPr>
          <p:nvPr>
            <p:ph type="sldImg" idx="2"/>
          </p:nvPr>
        </p:nvSpPr>
        <p:spPr>
          <a:xfrm>
            <a:off x="1158875" y="436563"/>
            <a:ext cx="4997450" cy="37480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79" name="Google Shape;579;p4: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177800" lvl="0" indent="0" algn="l" rtl="0">
              <a:spcBef>
                <a:spcPts val="0"/>
              </a:spcBef>
              <a:spcAft>
                <a:spcPts val="0"/>
              </a:spcAft>
              <a:buSzPts val="1100"/>
              <a:buNone/>
            </a:pPr>
            <a:r>
              <a:rPr lang="en-US" sz="1100"/>
              <a:t>Non-modifiable risk factors for atherosclerotic CVD include family history, ethnicity and age. </a:t>
            </a:r>
            <a:endParaRPr/>
          </a:p>
          <a:p>
            <a:pPr marL="177800" lvl="0" indent="0" algn="l" rtl="0">
              <a:spcBef>
                <a:spcPts val="0"/>
              </a:spcBef>
              <a:spcAft>
                <a:spcPts val="0"/>
              </a:spcAft>
              <a:buSzPts val="1100"/>
              <a:buNone/>
            </a:pPr>
            <a:endParaRPr sz="1100"/>
          </a:p>
          <a:p>
            <a:pPr marL="177800" lvl="0" indent="0" algn="l" rtl="0">
              <a:spcBef>
                <a:spcPts val="0"/>
              </a:spcBef>
              <a:spcAft>
                <a:spcPts val="0"/>
              </a:spcAft>
              <a:buSzPts val="1100"/>
              <a:buNone/>
            </a:pPr>
            <a:r>
              <a:rPr lang="en-US" sz="1100"/>
              <a:t>Preventable or treatable risk factors include smoking, hypertension, high cholesterol, obesity, physical inactivity, and type 2 diabetes.</a:t>
            </a:r>
            <a:endParaRPr/>
          </a:p>
          <a:p>
            <a:pPr marL="177800" lvl="0" indent="0" algn="l" rtl="0">
              <a:spcBef>
                <a:spcPts val="0"/>
              </a:spcBef>
              <a:spcAft>
                <a:spcPts val="0"/>
              </a:spcAft>
              <a:buSzPts val="1100"/>
              <a:buNone/>
            </a:pPr>
            <a:r>
              <a:rPr lang="en-US" sz="1100"/>
              <a:t> </a:t>
            </a:r>
            <a:endParaRPr/>
          </a:p>
          <a:p>
            <a:pPr marL="177800" lvl="0" indent="0" algn="l" rtl="0">
              <a:spcBef>
                <a:spcPts val="0"/>
              </a:spcBef>
              <a:spcAft>
                <a:spcPts val="0"/>
              </a:spcAft>
              <a:buSzPts val="1800"/>
              <a:buNone/>
            </a:pPr>
            <a:r>
              <a:rPr lang="en-US" b="1"/>
              <a:t>Reference</a:t>
            </a:r>
            <a:endParaRPr/>
          </a:p>
          <a:p>
            <a:pPr marL="177800" lvl="0" indent="0" algn="l" rtl="0">
              <a:spcBef>
                <a:spcPts val="0"/>
              </a:spcBef>
              <a:spcAft>
                <a:spcPts val="0"/>
              </a:spcAft>
              <a:buSzPts val="1800"/>
              <a:buNone/>
            </a:pPr>
            <a:r>
              <a:rPr lang="en-US"/>
              <a:t>World Heart Federation. Cardiovascular disease risk factors. www.world-heart-federation.org/cardiovascular-health/cardiovascular-disease-risk-factors. Accessed 13 Dec 2015.</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07" name="Google Shape;607;p5: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19" name="Google Shape;619;p6: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177800" lvl="0" indent="0" algn="l" rtl="0">
              <a:spcBef>
                <a:spcPts val="0"/>
              </a:spcBef>
              <a:spcAft>
                <a:spcPts val="0"/>
              </a:spcAft>
              <a:buSzPts val="1100"/>
              <a:buNone/>
            </a:pPr>
            <a:r>
              <a:rPr lang="en-US" sz="1100"/>
              <a:t>Elevated plasma LDL-C levels lead to infiltration of LDL-C into the arterial wall and the formation of an atherosclerotic plaque, resulting in overt ASCVD.</a:t>
            </a:r>
            <a:endParaRPr/>
          </a:p>
          <a:p>
            <a:pPr marL="177800" lvl="0" indent="0" algn="l" rtl="0">
              <a:spcBef>
                <a:spcPts val="0"/>
              </a:spcBef>
              <a:spcAft>
                <a:spcPts val="0"/>
              </a:spcAft>
              <a:buSzPts val="1100"/>
              <a:buNone/>
            </a:pPr>
            <a:endParaRPr sz="1100"/>
          </a:p>
          <a:p>
            <a:pPr marL="177800" lvl="0" indent="0" algn="l" rtl="0">
              <a:spcBef>
                <a:spcPts val="0"/>
              </a:spcBef>
              <a:spcAft>
                <a:spcPts val="0"/>
              </a:spcAft>
              <a:buSzPts val="1100"/>
              <a:buNone/>
            </a:pPr>
            <a:r>
              <a:rPr lang="en-US" sz="1100"/>
              <a:t>Early intimal endothelial lipidoses called 'fatty streaks' are found in childhood and adolescence.</a:t>
            </a:r>
            <a:r>
              <a:rPr lang="en-US" sz="1100" baseline="30000"/>
              <a:t>1–3</a:t>
            </a:r>
            <a:r>
              <a:rPr lang="en-US" sz="1100"/>
              <a:t> Modified LDL-C molecules in the arterial wall are susceptible to oxidation, which is thought to play a role in the progression of atherosclerosis in CVD.</a:t>
            </a:r>
            <a:r>
              <a:rPr lang="en-US" sz="1100" baseline="30000"/>
              <a:t>3–6</a:t>
            </a:r>
            <a:r>
              <a:rPr lang="en-US" sz="1100"/>
              <a:t> Macrophages recruited to the intima take up the excess cholesterol through the action of scavenger receptors to become foam cells;</a:t>
            </a:r>
            <a:r>
              <a:rPr lang="en-US" sz="1100" baseline="30000"/>
              <a:t>3–7 </a:t>
            </a:r>
            <a:r>
              <a:rPr lang="en-US" sz="1100"/>
              <a:t>Intimal smooth muscle cells may also proliferate, contributing to foam cell formation and synthesising extracellular matrix proteins to form a fibrous cap.</a:t>
            </a:r>
            <a:r>
              <a:rPr lang="en-US" sz="1100" baseline="30000"/>
              <a:t>7</a:t>
            </a:r>
            <a:endParaRPr/>
          </a:p>
          <a:p>
            <a:pPr marL="177800" lvl="0" indent="0" algn="l" rtl="0">
              <a:spcBef>
                <a:spcPts val="0"/>
              </a:spcBef>
              <a:spcAft>
                <a:spcPts val="0"/>
              </a:spcAft>
              <a:buSzPts val="1100"/>
              <a:buNone/>
            </a:pPr>
            <a:endParaRPr sz="1100"/>
          </a:p>
          <a:p>
            <a:pPr marL="177800" lvl="0" indent="0" algn="l" rtl="0">
              <a:spcBef>
                <a:spcPts val="0"/>
              </a:spcBef>
              <a:spcAft>
                <a:spcPts val="0"/>
              </a:spcAft>
              <a:buSzPts val="1100"/>
              <a:buNone/>
            </a:pPr>
            <a:r>
              <a:rPr lang="en-US" sz="1100"/>
              <a:t>Necrosis of the foam cells leads to the formation of a necrotic core and accumulation of extracellular cholesterol. Macrophage secretion of matrix metalloproteinases and neovascularisation contribute to weakening of the fibrous plaque. Plaque rupture exposes blood components to tissue factor, initiating coagulation, the recruitment of platelets, and thrombus formation.</a:t>
            </a:r>
            <a:r>
              <a:rPr lang="en-US" sz="1100" baseline="30000"/>
              <a:t>7</a:t>
            </a:r>
            <a:endParaRPr sz="1100"/>
          </a:p>
          <a:p>
            <a:pPr marL="177800" lvl="0" indent="0" algn="l" rtl="0">
              <a:spcBef>
                <a:spcPts val="0"/>
              </a:spcBef>
              <a:spcAft>
                <a:spcPts val="0"/>
              </a:spcAft>
              <a:buSzPts val="1100"/>
              <a:buNone/>
            </a:pPr>
            <a:endParaRPr sz="1100"/>
          </a:p>
          <a:p>
            <a:pPr marL="177800" lvl="0" indent="0" algn="l" rtl="0">
              <a:spcBef>
                <a:spcPts val="0"/>
              </a:spcBef>
              <a:spcAft>
                <a:spcPts val="0"/>
              </a:spcAft>
              <a:buSzPts val="1100"/>
              <a:buNone/>
            </a:pPr>
            <a:r>
              <a:rPr lang="en-US" sz="1100"/>
              <a:t>The progression of the lesion eventually leads to plaque rupture.</a:t>
            </a:r>
            <a:r>
              <a:rPr lang="en-US" sz="1100" baseline="30000"/>
              <a:t>3,4,8 </a:t>
            </a:r>
            <a:r>
              <a:rPr lang="en-US" sz="1100"/>
              <a:t>Following erosion or rupture of the atherosclerotic plaque, recruitment of circulating platelets and inflammatory cells and fibrin deposits lead to arterial thrombosis that may compromise the arterial lumen, leading to the development of acute ischaemic syndromes.</a:t>
            </a:r>
            <a:r>
              <a:rPr lang="en-US" sz="1100" baseline="30000"/>
              <a:t>9 </a:t>
            </a:r>
            <a:endParaRPr/>
          </a:p>
          <a:p>
            <a:pPr marL="177800" lvl="0" indent="0" algn="l" rtl="0">
              <a:spcBef>
                <a:spcPts val="0"/>
              </a:spcBef>
              <a:spcAft>
                <a:spcPts val="0"/>
              </a:spcAft>
              <a:buSzPts val="1100"/>
              <a:buNone/>
            </a:pPr>
            <a:endParaRPr sz="1100" baseline="30000"/>
          </a:p>
          <a:p>
            <a:pPr marL="177800" lvl="0" indent="0" algn="l" rtl="0">
              <a:spcBef>
                <a:spcPts val="0"/>
              </a:spcBef>
              <a:spcAft>
                <a:spcPts val="0"/>
              </a:spcAft>
              <a:buSzPts val="1100"/>
              <a:buNone/>
            </a:pPr>
            <a:r>
              <a:rPr lang="en-US" sz="1100"/>
              <a:t>Although a ruptured fibrous cap causes about 75% of acute MIs, most episodes probably cause no clinical symptoms. When fibrinolytic mechanisms prevail, a limited mural thrombus forms instead of an occlusive and sustained blood clot. However, the healing response leads to fibrous tissue formation.</a:t>
            </a:r>
            <a:r>
              <a:rPr lang="en-US" sz="1100" baseline="30000"/>
              <a:t>6</a:t>
            </a:r>
            <a:endParaRPr sz="1100"/>
          </a:p>
          <a:p>
            <a:pPr marL="177800" lvl="0" indent="0" algn="l" rtl="0">
              <a:spcBef>
                <a:spcPts val="0"/>
              </a:spcBef>
              <a:spcAft>
                <a:spcPts val="0"/>
              </a:spcAft>
              <a:buSzPts val="1100"/>
              <a:buNone/>
            </a:pPr>
            <a:endParaRPr sz="1100"/>
          </a:p>
          <a:p>
            <a:pPr marL="177800" lvl="0" indent="0" algn="l" rtl="0">
              <a:spcBef>
                <a:spcPts val="0"/>
              </a:spcBef>
              <a:spcAft>
                <a:spcPts val="0"/>
              </a:spcAft>
              <a:buSzPts val="1800"/>
              <a:buNone/>
            </a:pPr>
            <a:r>
              <a:rPr lang="en-US"/>
              <a:t>Abbreviations: ASCVD, atherosclerotic cardiovascular disease; eNOS, endothelial nitric oxide synthase, also known as NOS3 or constitutive NOS (cNOS).</a:t>
            </a:r>
            <a:endParaRPr/>
          </a:p>
          <a:p>
            <a:pPr marL="177800" lvl="0" indent="0" algn="l" rtl="0">
              <a:spcBef>
                <a:spcPts val="0"/>
              </a:spcBef>
              <a:spcAft>
                <a:spcPts val="0"/>
              </a:spcAft>
              <a:buSzPts val="1800"/>
              <a:buNone/>
            </a:pPr>
            <a:endParaRPr/>
          </a:p>
          <a:p>
            <a:pPr marL="177800" lvl="0" indent="0" algn="l" rtl="0">
              <a:spcBef>
                <a:spcPts val="0"/>
              </a:spcBef>
              <a:spcAft>
                <a:spcPts val="0"/>
              </a:spcAft>
              <a:buSzPts val="1800"/>
              <a:buNone/>
            </a:pPr>
            <a:r>
              <a:rPr lang="en-US" b="1"/>
              <a:t>References</a:t>
            </a:r>
            <a:endParaRPr/>
          </a:p>
          <a:p>
            <a:pPr marL="177800" lvl="0" indent="0" algn="l" rtl="0">
              <a:spcBef>
                <a:spcPts val="0"/>
              </a:spcBef>
              <a:spcAft>
                <a:spcPts val="0"/>
              </a:spcAft>
              <a:buSzPts val="1800"/>
              <a:buNone/>
            </a:pPr>
            <a:r>
              <a:rPr lang="en-US"/>
              <a:t>1. Strong et al. J Atheroscler Res 1969;9:251–265.</a:t>
            </a:r>
            <a:endParaRPr/>
          </a:p>
          <a:p>
            <a:pPr marL="177800" lvl="0" indent="0" algn="l" rtl="0">
              <a:spcBef>
                <a:spcPts val="0"/>
              </a:spcBef>
              <a:spcAft>
                <a:spcPts val="0"/>
              </a:spcAft>
              <a:buSzPts val="1800"/>
              <a:buNone/>
            </a:pPr>
            <a:r>
              <a:rPr lang="en-US"/>
              <a:t>2. Sternby et al. Bull World Health Organ 1999;77:250–257.</a:t>
            </a:r>
            <a:endParaRPr/>
          </a:p>
          <a:p>
            <a:pPr marL="177800" lvl="0" indent="0" algn="l" rtl="0">
              <a:spcBef>
                <a:spcPts val="0"/>
              </a:spcBef>
              <a:spcAft>
                <a:spcPts val="0"/>
              </a:spcAft>
              <a:buSzPts val="1800"/>
              <a:buNone/>
            </a:pPr>
            <a:r>
              <a:rPr lang="en-US"/>
              <a:t>3. Hansson. N Engl J Med 2005;352:1685–1695. </a:t>
            </a:r>
            <a:endParaRPr/>
          </a:p>
          <a:p>
            <a:pPr marL="177800" lvl="0" indent="0" algn="l" rtl="0">
              <a:spcBef>
                <a:spcPts val="0"/>
              </a:spcBef>
              <a:spcAft>
                <a:spcPts val="0"/>
              </a:spcAft>
              <a:buSzPts val="1800"/>
              <a:buNone/>
            </a:pPr>
            <a:r>
              <a:rPr lang="en-US"/>
              <a:t>4. Rader et al. Nature 2008;451:904–913. </a:t>
            </a:r>
            <a:endParaRPr/>
          </a:p>
          <a:p>
            <a:pPr marL="177800" lvl="0" indent="0" algn="l" rtl="0">
              <a:spcBef>
                <a:spcPts val="0"/>
              </a:spcBef>
              <a:spcAft>
                <a:spcPts val="0"/>
              </a:spcAft>
              <a:buSzPts val="1800"/>
              <a:buNone/>
            </a:pPr>
            <a:r>
              <a:rPr lang="en-US"/>
              <a:t>5. Duewell et al. Nature 2010;464:1357–1361.</a:t>
            </a:r>
            <a:endParaRPr/>
          </a:p>
          <a:p>
            <a:pPr marL="177800" lvl="0" indent="0" algn="l" rtl="0">
              <a:spcBef>
                <a:spcPts val="0"/>
              </a:spcBef>
              <a:spcAft>
                <a:spcPts val="0"/>
              </a:spcAft>
              <a:buSzPts val="1800"/>
              <a:buNone/>
            </a:pPr>
            <a:r>
              <a:rPr lang="en-US"/>
              <a:t>6. Libby. Nature 2002;420:868–874. </a:t>
            </a:r>
            <a:endParaRPr/>
          </a:p>
          <a:p>
            <a:pPr marL="177800" lvl="0" indent="0" algn="l" rtl="0">
              <a:spcBef>
                <a:spcPts val="0"/>
              </a:spcBef>
              <a:spcAft>
                <a:spcPts val="0"/>
              </a:spcAft>
              <a:buSzPts val="1800"/>
              <a:buNone/>
            </a:pPr>
            <a:r>
              <a:rPr lang="en-US"/>
              <a:t>7. Glass et al. Cell 2001;104:503–516. </a:t>
            </a:r>
            <a:endParaRPr/>
          </a:p>
          <a:p>
            <a:pPr marL="177800" lvl="0" indent="0" algn="l" rtl="0">
              <a:spcBef>
                <a:spcPts val="0"/>
              </a:spcBef>
              <a:spcAft>
                <a:spcPts val="0"/>
              </a:spcAft>
              <a:buSzPts val="1800"/>
              <a:buNone/>
            </a:pPr>
            <a:r>
              <a:rPr lang="en-US"/>
              <a:t>8. Francis et al. Exp Clin Cardiol 2011;16:77–86.</a:t>
            </a:r>
            <a:endParaRPr/>
          </a:p>
          <a:p>
            <a:pPr marL="177800" lvl="0" indent="0" algn="l" rtl="0">
              <a:spcBef>
                <a:spcPts val="0"/>
              </a:spcBef>
              <a:spcAft>
                <a:spcPts val="0"/>
              </a:spcAft>
              <a:buSzPts val="1800"/>
              <a:buNone/>
            </a:pPr>
            <a:r>
              <a:rPr lang="en-US"/>
              <a:t>9. Badimon et al. J Intern Med 2014;276:618–632.</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8:notes"/>
          <p:cNvSpPr txBox="1">
            <a:spLocks noGrp="1"/>
          </p:cNvSpPr>
          <p:nvPr>
            <p:ph type="body" idx="1"/>
          </p:nvPr>
        </p:nvSpPr>
        <p:spPr>
          <a:xfrm>
            <a:off x="795337" y="4302125"/>
            <a:ext cx="5580000" cy="47640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66" name="Google Shape;666;p8: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9: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75" name="Google Shape;675;p9: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SzPts val="1800"/>
              <a:buNone/>
            </a:pPr>
            <a:r>
              <a:rPr lang="en-US"/>
              <a:t>Ndrepepa et al. assessed the effect of atherosclerosis progression or regression on mortality in 605 patients with angiographically proven coronary artery disease.</a:t>
            </a:r>
            <a:endParaRPr/>
          </a:p>
          <a:p>
            <a:pPr marL="0" lvl="0" indent="0" algn="l" rtl="0">
              <a:spcBef>
                <a:spcPts val="0"/>
              </a:spcBef>
              <a:spcAft>
                <a:spcPts val="0"/>
              </a:spcAft>
              <a:buSzPts val="1800"/>
              <a:buNone/>
            </a:pPr>
            <a:r>
              <a:rPr lang="en-US"/>
              <a:t>The patients underwent angiography at baseline and two years later. </a:t>
            </a:r>
            <a:endParaRPr/>
          </a:p>
          <a:p>
            <a:pPr marL="0" lvl="0" indent="0" algn="l" rtl="0">
              <a:spcBef>
                <a:spcPts val="0"/>
              </a:spcBef>
              <a:spcAft>
                <a:spcPts val="0"/>
              </a:spcAft>
              <a:buSzPts val="1200"/>
              <a:buNone/>
            </a:pPr>
            <a:r>
              <a:rPr lang="en-US" sz="1200"/>
              <a:t>Atherosclerosis progression or regression was defined as a decrease or increase in the mean minimal lumen diameter (MLD) of ≥0.2 mm in non-stented segments on angiography at 2 years, compared to baseline. </a:t>
            </a:r>
            <a:endParaRPr/>
          </a:p>
          <a:p>
            <a:pPr marL="0" lvl="0" indent="0" algn="l" rtl="0">
              <a:spcBef>
                <a:spcPts val="0"/>
              </a:spcBef>
              <a:spcAft>
                <a:spcPts val="0"/>
              </a:spcAft>
              <a:buSzPts val="1200"/>
              <a:buNone/>
            </a:pPr>
            <a:r>
              <a:rPr lang="en-US" sz="1200"/>
              <a:t>The primary outcome was all-cause mortality.</a:t>
            </a:r>
            <a:endParaRPr/>
          </a:p>
          <a:p>
            <a:pPr marL="0" lvl="0" indent="0" algn="l" rtl="0">
              <a:spcBef>
                <a:spcPts val="0"/>
              </a:spcBef>
              <a:spcAft>
                <a:spcPts val="0"/>
              </a:spcAft>
              <a:buSzPts val="1200"/>
              <a:buNone/>
            </a:pPr>
            <a:r>
              <a:rPr lang="en-US" sz="1200"/>
              <a:t>Based on the angiographic results at 2 years, patients were divided into three groups: progression of atherosclerosis (n = 53; 8.8%), no progression or regression of atherosclerosis (n = 472; 78.0%) and regression of atherosclerosis (n = 80; 13.2%). </a:t>
            </a:r>
            <a:endParaRPr/>
          </a:p>
          <a:p>
            <a:pPr marL="0" lvl="0" indent="0" algn="l" rtl="0">
              <a:spcBef>
                <a:spcPts val="0"/>
              </a:spcBef>
              <a:spcAft>
                <a:spcPts val="0"/>
              </a:spcAft>
              <a:buSzPts val="1200"/>
              <a:buNone/>
            </a:pPr>
            <a:r>
              <a:rPr lang="en-US" sz="1200"/>
              <a:t>There were 126 deaths over 8-year follow-up: 17 among progressors, 103 among patients with no progression/regression and 6 deaths among the regressors.  </a:t>
            </a:r>
            <a:endParaRPr/>
          </a:p>
          <a:p>
            <a:pPr marL="0" lvl="0" indent="0" algn="l" rtl="0">
              <a:spcBef>
                <a:spcPts val="0"/>
              </a:spcBef>
              <a:spcAft>
                <a:spcPts val="0"/>
              </a:spcAft>
              <a:buSzPts val="1800"/>
              <a:buNone/>
            </a:pPr>
            <a:r>
              <a:rPr lang="en-US" b="1"/>
              <a:t>Reference</a:t>
            </a:r>
            <a:endParaRPr/>
          </a:p>
          <a:p>
            <a:pPr marL="0" lvl="0" indent="0" algn="l" rtl="0">
              <a:spcBef>
                <a:spcPts val="0"/>
              </a:spcBef>
              <a:spcAft>
                <a:spcPts val="0"/>
              </a:spcAft>
              <a:buSzPts val="1200"/>
              <a:buNone/>
            </a:pPr>
            <a:r>
              <a:rPr lang="en-US" sz="1200"/>
              <a:t>Ndrepepa G et al., Am Heart J 2016;177:9-16.</a:t>
            </a:r>
            <a:endParaRPr/>
          </a:p>
          <a:p>
            <a:pPr marL="0" lvl="0" indent="0" algn="l" rtl="0">
              <a:spcBef>
                <a:spcPts val="0"/>
              </a:spcBef>
              <a:spcAft>
                <a:spcPts val="0"/>
              </a:spcAft>
              <a:buSzPts val="1800"/>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10:notes"/>
          <p:cNvSpPr>
            <a:spLocks noGrp="1" noRot="1" noChangeAspect="1"/>
          </p:cNvSpPr>
          <p:nvPr>
            <p:ph type="sldImg" idx="2"/>
          </p:nvPr>
        </p:nvSpPr>
        <p:spPr>
          <a:xfrm>
            <a:off x="1158875" y="436562"/>
            <a:ext cx="4997400" cy="3748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5" name="Google Shape;685;p10:notes"/>
          <p:cNvSpPr txBox="1">
            <a:spLocks noGrp="1"/>
          </p:cNvSpPr>
          <p:nvPr>
            <p:ph type="body" idx="1"/>
          </p:nvPr>
        </p:nvSpPr>
        <p:spPr>
          <a:xfrm>
            <a:off x="795337" y="4302125"/>
            <a:ext cx="5580000" cy="4764000"/>
          </a:xfrm>
          <a:prstGeom prst="rect">
            <a:avLst/>
          </a:prstGeom>
          <a:noFill/>
          <a:ln>
            <a:noFill/>
          </a:ln>
        </p:spPr>
        <p:txBody>
          <a:bodyPr spcFirstLastPara="1" wrap="square" lIns="96650" tIns="48325" rIns="96650" bIns="48325" anchor="t" anchorCtr="0">
            <a:noAutofit/>
          </a:bodyPr>
          <a:lstStyle/>
          <a:p>
            <a:pPr marL="184150" lvl="1" indent="-184150" algn="l" rtl="0">
              <a:spcBef>
                <a:spcPts val="0"/>
              </a:spcBef>
              <a:spcAft>
                <a:spcPts val="0"/>
              </a:spcAft>
              <a:buSzPts val="700"/>
              <a:buNone/>
            </a:pPr>
            <a:r>
              <a:rPr lang="en-US" sz="700"/>
              <a:t>There are several techniques for imaging coronary arteries. Two-dimensional coronary angiography is the current standard technique for the diagnosis of atherosclerotic coronary disease. Using x-ray imaging, dye is injected into the coronary artery via a catheter inserted either into the femoral artery or the radial artery, and flow is imaged, creating a silhouette of the arterial lumen. Degrees of arterial stenosis are determined by comparing luminal narrowing with “normal” segments. This technique images only the lumen of the vessel. The limit of resolution is approximately 0.4 mm.</a:t>
            </a:r>
            <a:r>
              <a:rPr lang="en-US" sz="700" baseline="30000"/>
              <a:t>1-3</a:t>
            </a:r>
            <a:endParaRPr/>
          </a:p>
          <a:p>
            <a:pPr marL="184150" lvl="1" indent="-184150" algn="l" rtl="0">
              <a:spcBef>
                <a:spcPts val="100"/>
              </a:spcBef>
              <a:spcAft>
                <a:spcPts val="0"/>
              </a:spcAft>
              <a:buSzPts val="700"/>
              <a:buNone/>
            </a:pPr>
            <a:r>
              <a:rPr lang="en-US" sz="700"/>
              <a:t>Optical coherence tomography (OCT) is an invasive, catheter-based technique that uses an infrared light source and measures reflected light intensity from tissue. It is capable of imaging the vessel wall with 0.01-mm resolution and a limited depth of 1.5 mm into the tissue. While OCT can be used in the context of percutaneous coronary interventions to assess stent apposition to the vessel wall, arterial dissections, and in-stent neointimal proliferation, its lack of ability to see through blood, requiring transient blood flow occlusion, and the limited penetration and depth of view are significant disadvantages. Thus, OCT can assess fibrous cap thickness and other plaque characteristics such as the lipid pool but cannot determine total plaque volume.</a:t>
            </a:r>
            <a:r>
              <a:rPr lang="en-US" sz="700" baseline="30000"/>
              <a:t>1,4</a:t>
            </a:r>
            <a:endParaRPr/>
          </a:p>
          <a:p>
            <a:pPr marL="184150" lvl="1" indent="-184150" algn="l" rtl="0">
              <a:spcBef>
                <a:spcPts val="100"/>
              </a:spcBef>
              <a:spcAft>
                <a:spcPts val="0"/>
              </a:spcAft>
              <a:buSzPts val="700"/>
              <a:buNone/>
            </a:pPr>
            <a:r>
              <a:rPr lang="en-US" sz="700"/>
              <a:t>Near-infrared spectroscopy (NIRS) can be used to help determine the chemical components of the tissue. It relies on the phenomenon that organic molecules absorb and reflect light differently at specific wavelengths. Therefore, when near-infrared light is emitted into a tissue, the spectrum of absorbance reflects the tissue’s chemical composition. Thus, NIRS can detect and quantify lipids within an atherosclerotic plaque by creating a “chemogram”.</a:t>
            </a:r>
            <a:r>
              <a:rPr lang="en-US" sz="700" baseline="30000"/>
              <a:t>3</a:t>
            </a:r>
            <a:endParaRPr/>
          </a:p>
          <a:p>
            <a:pPr marL="184150" lvl="1" indent="-184150" algn="l" rtl="0">
              <a:spcBef>
                <a:spcPts val="100"/>
              </a:spcBef>
              <a:spcAft>
                <a:spcPts val="0"/>
              </a:spcAft>
              <a:buSzPts val="700"/>
              <a:buNone/>
            </a:pPr>
            <a:r>
              <a:rPr lang="en-US" sz="700"/>
              <a:t>Intravascular ultrasound (IVUS) is a catheter-based technique that uses an automatic catheter pullback system to acquire consecutive cross sections of the arterial wall.</a:t>
            </a:r>
            <a:r>
              <a:rPr lang="en-US" sz="700" baseline="30000"/>
              <a:t>1,4</a:t>
            </a:r>
            <a:endParaRPr/>
          </a:p>
          <a:p>
            <a:pPr marL="184150" lvl="1" indent="-184150" algn="l" rtl="0">
              <a:spcBef>
                <a:spcPts val="100"/>
              </a:spcBef>
              <a:spcAft>
                <a:spcPts val="0"/>
              </a:spcAft>
              <a:buSzPts val="700"/>
              <a:buNone/>
            </a:pPr>
            <a:r>
              <a:rPr lang="en-US" sz="700"/>
              <a:t>The catheter imaging positioning is such that full thickness of the arterial wall can be visualised without a confounding effect of the projection angle. The cross-sectional plaque area for each section can be measured. IVUS can be used to assess changes in plaque burden and, in conjunction with angiography, may be used to optimise stent placement.</a:t>
            </a:r>
            <a:r>
              <a:rPr lang="en-US" sz="700" baseline="30000"/>
              <a:t>1,5,6</a:t>
            </a:r>
            <a:endParaRPr/>
          </a:p>
          <a:p>
            <a:pPr marL="184150" lvl="1" indent="-184150" algn="l" rtl="0">
              <a:spcBef>
                <a:spcPts val="100"/>
              </a:spcBef>
              <a:spcAft>
                <a:spcPts val="0"/>
              </a:spcAft>
              <a:buSzPts val="700"/>
              <a:buNone/>
            </a:pPr>
            <a:r>
              <a:rPr lang="en-US" sz="700"/>
              <a:t>Virtual histology-IVUS (VH‑IVUS) is an invasive technique that uses spectral analysis of the ultrasound backscatter signal to categorise plaque into fibrous, fibrolipidic, calcific, and necrotic tissue in real time. While this technique lacks the resolution to image the thin fibrous cap, lesions with necrotic core in contact with the lumen can be identified, and have been shown to have moderate correlation with histology. However, it may overestimate these types of lesions.</a:t>
            </a:r>
            <a:r>
              <a:rPr lang="en-US" sz="700" baseline="30000"/>
              <a:t>3</a:t>
            </a:r>
            <a:endParaRPr/>
          </a:p>
          <a:p>
            <a:pPr marL="184150" lvl="1" indent="-184150" algn="l" rtl="0">
              <a:spcBef>
                <a:spcPts val="100"/>
              </a:spcBef>
              <a:spcAft>
                <a:spcPts val="0"/>
              </a:spcAft>
              <a:buSzPts val="700"/>
              <a:buNone/>
            </a:pPr>
            <a:r>
              <a:rPr lang="en-US" sz="700"/>
              <a:t>Coronary angioscopy is a catheter-based fibreoptic device that can characterise plaque composition and identify the presence of thrombus or endoluminal irregularities, such as ulcerations, fissures, or tears. Angioscopically, a normal artery appears glistening white, while atherosclerotic plaque can be categorised as yellow, indicating high concentrations of cholesterol-laden crystals seen through a thin fibrous cap. The most significant limitation of angioscopy is the need for a blood-free field, which can be achieved by inflating an occluding balloon proximally. However, this is not without risk. Since angioscopy images only the luminal surface, and while changes in the vessel wall may be reflected on the surface, this is inadequate to fully characterise alterations in plaque composition.</a:t>
            </a:r>
            <a:r>
              <a:rPr lang="en-US" sz="700" baseline="30000"/>
              <a:t>7</a:t>
            </a:r>
            <a:r>
              <a:rPr lang="en-US" sz="700"/>
              <a:t> </a:t>
            </a:r>
            <a:endParaRPr/>
          </a:p>
          <a:p>
            <a:pPr marL="184150" lvl="1" indent="-184150" algn="l" rtl="0">
              <a:spcBef>
                <a:spcPts val="100"/>
              </a:spcBef>
              <a:spcAft>
                <a:spcPts val="0"/>
              </a:spcAft>
              <a:buSzPts val="700"/>
              <a:buNone/>
            </a:pPr>
            <a:r>
              <a:rPr lang="en-US" sz="700" b="1"/>
              <a:t>References</a:t>
            </a:r>
            <a:endParaRPr/>
          </a:p>
          <a:p>
            <a:pPr marL="244475" lvl="0" indent="0" algn="l" rtl="0">
              <a:spcBef>
                <a:spcPts val="100"/>
              </a:spcBef>
              <a:spcAft>
                <a:spcPts val="0"/>
              </a:spcAft>
              <a:buSzPts val="700"/>
              <a:buNone/>
            </a:pPr>
            <a:r>
              <a:rPr lang="en-US" sz="700"/>
              <a:t>Tardif JC, Lesage F, Harel F, et al. Imaging biomarkers in atherosclerosis trials. </a:t>
            </a:r>
            <a:r>
              <a:rPr lang="en-US" sz="700" i="1"/>
              <a:t>Circ Cardiovasc Imaging</a:t>
            </a:r>
            <a:r>
              <a:rPr lang="en-US" sz="700"/>
              <a:t>. 2011;4:319–333.</a:t>
            </a:r>
            <a:endParaRPr/>
          </a:p>
          <a:p>
            <a:pPr marL="244475" lvl="0" indent="0" algn="l" rtl="0">
              <a:spcBef>
                <a:spcPts val="100"/>
              </a:spcBef>
              <a:spcAft>
                <a:spcPts val="0"/>
              </a:spcAft>
              <a:buSzPts val="700"/>
              <a:buNone/>
            </a:pPr>
            <a:r>
              <a:rPr lang="en-US" sz="700"/>
              <a:t>Balaji NR, Shah PB. Radial artery catherization. </a:t>
            </a:r>
            <a:r>
              <a:rPr lang="en-US" sz="700" i="1"/>
              <a:t>Circulation</a:t>
            </a:r>
            <a:r>
              <a:rPr lang="en-US" sz="700"/>
              <a:t>. 2011;124:e407–e408.</a:t>
            </a:r>
            <a:endParaRPr/>
          </a:p>
          <a:p>
            <a:pPr marL="244475" lvl="0" indent="0" algn="l" rtl="0">
              <a:spcBef>
                <a:spcPts val="100"/>
              </a:spcBef>
              <a:spcAft>
                <a:spcPts val="0"/>
              </a:spcAft>
              <a:buSzPts val="700"/>
              <a:buNone/>
            </a:pPr>
            <a:r>
              <a:rPr lang="en-US" sz="700"/>
              <a:t>Dweck MR, Doris MK, Motwani M, et al. Imaging of coronary atherosclerosis – evolution towards new treatment strategies. </a:t>
            </a:r>
            <a:r>
              <a:rPr lang="en-US" sz="700" i="1"/>
              <a:t>Nat Rev Card. </a:t>
            </a:r>
            <a:r>
              <a:rPr lang="en-US" sz="700"/>
              <a:t>2016;13:533–548.</a:t>
            </a:r>
            <a:endParaRPr/>
          </a:p>
          <a:p>
            <a:pPr marL="244475" lvl="0" indent="0" algn="l" rtl="0">
              <a:spcBef>
                <a:spcPts val="100"/>
              </a:spcBef>
              <a:spcAft>
                <a:spcPts val="0"/>
              </a:spcAft>
              <a:buSzPts val="700"/>
              <a:buNone/>
            </a:pPr>
            <a:r>
              <a:rPr lang="en-US" sz="700"/>
              <a:t>van Ditzhuijzen NS, van den Heuvel M, Sorop O, et al. Invasive coronary imaging in animal models of atherosclerosis. </a:t>
            </a:r>
            <a:r>
              <a:rPr lang="en-US" sz="700" i="1"/>
              <a:t>Neth Heart J.</a:t>
            </a:r>
            <a:r>
              <a:rPr lang="en-US" sz="700"/>
              <a:t> 2011;19:442–446.</a:t>
            </a:r>
            <a:endParaRPr/>
          </a:p>
          <a:p>
            <a:pPr marL="244475" lvl="0" indent="0" algn="l" rtl="0">
              <a:spcBef>
                <a:spcPts val="100"/>
              </a:spcBef>
              <a:spcAft>
                <a:spcPts val="0"/>
              </a:spcAft>
              <a:buSzPts val="700"/>
              <a:buNone/>
            </a:pPr>
            <a:r>
              <a:rPr lang="en-US" sz="700"/>
              <a:t>Nissen SE. Application of intravascular ultrasound to characterise coronary artery disease and assess the progression or regression of atherosclerosis</a:t>
            </a:r>
            <a:r>
              <a:rPr lang="en-US" sz="700" i="1"/>
              <a:t>. Am J Cardiol</a:t>
            </a:r>
            <a:r>
              <a:rPr lang="en-US" sz="700"/>
              <a:t>. 2002;89:24B–31B.</a:t>
            </a:r>
            <a:endParaRPr/>
          </a:p>
          <a:p>
            <a:pPr marL="244475" lvl="0" indent="0" algn="l" rtl="0">
              <a:spcBef>
                <a:spcPts val="100"/>
              </a:spcBef>
              <a:spcAft>
                <a:spcPts val="0"/>
              </a:spcAft>
              <a:buSzPts val="700"/>
              <a:buNone/>
            </a:pPr>
            <a:r>
              <a:rPr lang="en-US" sz="700"/>
              <a:t>Hong SJ, Kim BK, Shin DH, et al. Effect of intravascular ultrasound-guided vs. angiography-guided everolimus-eluting stent implantation: the IVUS-XPL randomised clinical trial. </a:t>
            </a:r>
            <a:r>
              <a:rPr lang="en-US" sz="700" i="1"/>
              <a:t>JAMA</a:t>
            </a:r>
            <a:r>
              <a:rPr lang="en-US" sz="700"/>
              <a:t>. 2015;314:2155–2163.</a:t>
            </a:r>
            <a:endParaRPr/>
          </a:p>
          <a:p>
            <a:pPr marL="244475" lvl="0" indent="0" algn="l" rtl="0">
              <a:spcBef>
                <a:spcPts val="100"/>
              </a:spcBef>
              <a:spcAft>
                <a:spcPts val="0"/>
              </a:spcAft>
              <a:buSzPts val="700"/>
              <a:buNone/>
            </a:pPr>
            <a:r>
              <a:rPr lang="en-US" sz="700"/>
              <a:t>MacNeill BD, Lowe HC, Takano M, et al. Intravascular modalities for detection of vulnerable plaque. </a:t>
            </a:r>
            <a:r>
              <a:rPr lang="en-US" sz="700" i="1"/>
              <a:t>Arterioscler Thromb </a:t>
            </a:r>
            <a:r>
              <a:rPr lang="en-US" sz="700"/>
              <a:t>Vasc Biol. 2003;23:1333–1342.</a:t>
            </a:r>
            <a:endParaRPr/>
          </a:p>
          <a:p>
            <a:pPr marL="0" lvl="0" indent="0" algn="l" rtl="0">
              <a:spcBef>
                <a:spcPts val="0"/>
              </a:spcBef>
              <a:spcAft>
                <a:spcPts val="0"/>
              </a:spcAft>
              <a:buNone/>
            </a:pPr>
            <a:endParaRPr sz="7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x">
  <p:cSld name="TITLE_AND_BODY">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13297"/>
            <a:ext cx="8229600" cy="1067100"/>
          </a:xfrm>
          <a:prstGeom prst="rect">
            <a:avLst/>
          </a:prstGeom>
          <a:noFill/>
          <a:ln>
            <a:noFill/>
          </a:ln>
        </p:spPr>
        <p:txBody>
          <a:bodyPr spcFirstLastPara="1" wrap="square" lIns="91425" tIns="45700" rIns="91425" bIns="45700" anchor="b"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57200" y="1477818"/>
            <a:ext cx="4038600" cy="4648200"/>
          </a:xfrm>
          <a:prstGeom prst="rect">
            <a:avLst/>
          </a:prstGeom>
          <a:noFill/>
          <a:ln>
            <a:noFill/>
          </a:ln>
        </p:spPr>
        <p:txBody>
          <a:bodyPr spcFirstLastPara="1" wrap="square" lIns="91425" tIns="45700" rIns="91425" bIns="45700" anchor="t" anchorCtr="0">
            <a:spAutoFit/>
          </a:bodyPr>
          <a:lstStyle>
            <a:lvl1pPr marL="457200" lvl="0" indent="-342900" algn="l" rtl="0">
              <a:lnSpc>
                <a:spcPct val="110000"/>
              </a:lnSpc>
              <a:spcBef>
                <a:spcPts val="1200"/>
              </a:spcBef>
              <a:spcAft>
                <a:spcPts val="0"/>
              </a:spcAft>
              <a:buSzPts val="1800"/>
              <a:buChar char="•"/>
              <a:defRPr/>
            </a:lvl1pPr>
            <a:lvl2pPr marL="914400" lvl="1" indent="-342900" algn="l" rtl="0">
              <a:lnSpc>
                <a:spcPct val="110000"/>
              </a:lnSpc>
              <a:spcBef>
                <a:spcPts val="1200"/>
              </a:spcBef>
              <a:spcAft>
                <a:spcPts val="0"/>
              </a:spcAft>
              <a:buSzPts val="1800"/>
              <a:buChar char="–"/>
              <a:defRPr/>
            </a:lvl2pPr>
            <a:lvl3pPr marL="1371600" lvl="2" indent="-342900" algn="l" rtl="0">
              <a:lnSpc>
                <a:spcPct val="110000"/>
              </a:lnSpc>
              <a:spcBef>
                <a:spcPts val="1200"/>
              </a:spcBef>
              <a:spcAft>
                <a:spcPts val="0"/>
              </a:spcAft>
              <a:buSzPts val="1800"/>
              <a:buChar char="•"/>
              <a:defRPr/>
            </a:lvl3pPr>
            <a:lvl4pPr marL="1828800" lvl="3" indent="-342900" algn="l" rtl="0">
              <a:lnSpc>
                <a:spcPct val="110000"/>
              </a:lnSpc>
              <a:spcBef>
                <a:spcPts val="1200"/>
              </a:spcBef>
              <a:spcAft>
                <a:spcPts val="0"/>
              </a:spcAft>
              <a:buSzPts val="1800"/>
              <a:buChar char="–"/>
              <a:defRPr/>
            </a:lvl4pPr>
            <a:lvl5pPr marL="2286000" lvl="4" indent="-342900" algn="l" rtl="0">
              <a:lnSpc>
                <a:spcPct val="110000"/>
              </a:lnSpc>
              <a:spcBef>
                <a:spcPts val="120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sldNum" idx="12"/>
          </p:nvPr>
        </p:nvSpPr>
        <p:spPr>
          <a:xfrm>
            <a:off x="6553200" y="6356350"/>
            <a:ext cx="336600" cy="371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8" name="Rectangle 7"/>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1" y="2222623"/>
            <a:ext cx="5917679" cy="2554983"/>
          </a:xfrm>
        </p:spPr>
        <p:txBody>
          <a:bodyPr anchor="b"/>
          <a:lstStyle>
            <a:lvl1pPr>
              <a:defRPr sz="4800"/>
            </a:lvl1pPr>
          </a:lstStyle>
          <a:p>
            <a:r>
              <a:rPr lang="it-IT"/>
              <a:t>Fare clic per modificare lo stile del titolo</a:t>
            </a:r>
            <a:endParaRPr lang="en-US" dirty="0"/>
          </a:p>
        </p:txBody>
      </p:sp>
      <p:sp>
        <p:nvSpPr>
          <p:cNvPr id="3" name="Subtitle 2"/>
          <p:cNvSpPr>
            <a:spLocks noGrp="1"/>
          </p:cNvSpPr>
          <p:nvPr>
            <p:ph type="subTitle" idx="1"/>
          </p:nvPr>
        </p:nvSpPr>
        <p:spPr bwMode="gray">
          <a:xfrm>
            <a:off x="866441" y="4777380"/>
            <a:ext cx="591767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bwMode="gray">
          <a:xfrm rot="5400000">
            <a:off x="7476937" y="1828799"/>
            <a:ext cx="990599" cy="228659"/>
          </a:xfrm>
        </p:spPr>
        <p:txBody>
          <a:bodyPr/>
          <a:lstStyle>
            <a:lvl1pPr algn="l">
              <a:defRPr b="0" i="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13/04/2019</a:t>
            </a:fld>
            <a:endParaRPr kumimoji="0" lang="it-IT" sz="9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bwMode="gray">
          <a:xfrm rot="5400000">
            <a:off x="6236210" y="3264407"/>
            <a:ext cx="3859795" cy="228659"/>
          </a:xfrm>
        </p:spPr>
        <p:txBody>
          <a:bodyPr/>
          <a:lstStyle>
            <a:lvl1pPr>
              <a:defRPr b="0" i="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67641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9"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86698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Rectangle 8"/>
            <p:cNvSpPr/>
            <p:nvPr/>
          </p:nvSpPr>
          <p:spPr bwMode="gray">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257588"/>
            <a:ext cx="3101765" cy="3020343"/>
          </a:xfrm>
        </p:spPr>
        <p:txBody>
          <a:bodyPr anchor="ctr"/>
          <a:lstStyle>
            <a:lvl1pPr algn="l">
              <a:defRPr sz="32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5119261" y="2257587"/>
            <a:ext cx="3054653" cy="302034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5" name="Rectangle 14"/>
          <p:cNvSpPr/>
          <p:nvPr/>
        </p:nvSpPr>
        <p:spPr>
          <a:xfrm>
            <a:off x="7738039" y="7605"/>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00601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it-IT"/>
              <a:t>Fare clic per modificare lo stile del titolo</a:t>
            </a:r>
            <a:endParaRPr lang="en-US" dirty="0"/>
          </a:p>
        </p:txBody>
      </p:sp>
      <p:sp>
        <p:nvSpPr>
          <p:cNvPr id="3" name="Content Placeholder 2"/>
          <p:cNvSpPr>
            <a:spLocks noGrp="1"/>
          </p:cNvSpPr>
          <p:nvPr>
            <p:ph sz="half" idx="1"/>
          </p:nvPr>
        </p:nvSpPr>
        <p:spPr>
          <a:xfrm>
            <a:off x="866440" y="2489199"/>
            <a:ext cx="3636980" cy="3530604"/>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40580" y="2489199"/>
            <a:ext cx="3636981" cy="3530601"/>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8"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75651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866440" y="2494298"/>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66439" y="3253588"/>
            <a:ext cx="3636981" cy="276621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40581"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40581" y="3248490"/>
            <a:ext cx="3636980" cy="2771311"/>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0" name="Slide Number Placeholder 5"/>
          <p:cNvSpPr>
            <a:spLocks noGrp="1"/>
          </p:cNvSpPr>
          <p:nvPr>
            <p:ph type="sldNum" sz="quarter" idx="12"/>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16919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4189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Rectangle 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7766428" y="295730"/>
            <a:ext cx="628813" cy="767687"/>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14303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89" cy="1495588"/>
          </a:xfrm>
        </p:spPr>
        <p:txBody>
          <a:bodyPr anchor="b"/>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4568927" y="1441182"/>
            <a:ext cx="3632850" cy="4572000"/>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bwMode="gray">
          <a:xfrm>
            <a:off x="866440" y="3086845"/>
            <a:ext cx="2712589" cy="2938036"/>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22155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51591" y="1340000"/>
            <a:ext cx="3001938" cy="161619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bwMode="gray">
          <a:xfrm>
            <a:off x="851591" y="3086100"/>
            <a:ext cx="3001938" cy="24511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11527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5" y="4961453"/>
            <a:ext cx="6422002"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76457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A6A9E05-BFFF-4CC7-A3C5-CD557BFAFE50}" type="datetimeFigureOut">
              <a:rPr lang="it-IT" smtClean="0"/>
              <a:t>13/04/2019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755F9E6-FD87-4D51-A26F-E9FC0C962159}" type="slidenum">
              <a:rPr lang="it-IT" smtClean="0"/>
              <a:t>‹N›</a:t>
            </a:fld>
            <a:endParaRPr lang="it-IT"/>
          </a:p>
        </p:txBody>
      </p:sp>
    </p:spTree>
    <p:extLst>
      <p:ext uri="{BB962C8B-B14F-4D97-AF65-F5344CB8AC3E}">
        <p14:creationId xmlns:p14="http://schemas.microsoft.com/office/powerpoint/2010/main" val="68103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nchor="ctr"/>
          <a:lstStyle>
            <a:lvl1pPr>
              <a:defRPr sz="3600"/>
            </a:lvl1pPr>
          </a:lstStyle>
          <a:p>
            <a:r>
              <a:rPr lang="it-IT"/>
              <a:t>Fare clic per modificare lo stile del titolo</a:t>
            </a:r>
            <a:endParaRPr lang="en-US" dirty="0"/>
          </a:p>
        </p:txBody>
      </p:sp>
      <p:sp>
        <p:nvSpPr>
          <p:cNvPr id="13" name="Text Placeholder 3"/>
          <p:cNvSpPr>
            <a:spLocks noGrp="1"/>
          </p:cNvSpPr>
          <p:nvPr>
            <p:ph type="body" sz="half" idx="2"/>
          </p:nvPr>
        </p:nvSpPr>
        <p:spPr>
          <a:xfrm>
            <a:off x="866440" y="3488023"/>
            <a:ext cx="6422005" cy="2536858"/>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81771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4" name="Rectangle 13"/>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12" name="TextBox 11"/>
          <p:cNvSpPr txBox="1"/>
          <p:nvPr/>
        </p:nvSpPr>
        <p:spPr bwMode="gray">
          <a:xfrm>
            <a:off x="7033422" y="2898648"/>
            <a:ext cx="660550"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ACD433"/>
                </a:solidFill>
                <a:effectLst/>
                <a:uLnTx/>
                <a:uFillTx/>
                <a:latin typeface="Arial"/>
                <a:ea typeface="+mn-ea"/>
                <a:cs typeface="Arial"/>
              </a:rPr>
              <a:t>”</a:t>
            </a:r>
          </a:p>
        </p:txBody>
      </p:sp>
      <p:sp>
        <p:nvSpPr>
          <p:cNvPr id="11" name="TextBox 10"/>
          <p:cNvSpPr txBox="1"/>
          <p:nvPr/>
        </p:nvSpPr>
        <p:spPr bwMode="gray">
          <a:xfrm>
            <a:off x="651683" y="589767"/>
            <a:ext cx="601591"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ACD433"/>
                </a:solidFill>
                <a:effectLst/>
                <a:uLnTx/>
                <a:uFillTx/>
                <a:latin typeface="Arial"/>
                <a:ea typeface="+mn-ea"/>
                <a:cs typeface="Arial"/>
              </a:rPr>
              <a:t>“</a:t>
            </a:r>
          </a:p>
        </p:txBody>
      </p:sp>
      <p:sp>
        <p:nvSpPr>
          <p:cNvPr id="2" name="Title 1"/>
          <p:cNvSpPr>
            <a:spLocks noGrp="1"/>
          </p:cNvSpPr>
          <p:nvPr>
            <p:ph type="title"/>
          </p:nvPr>
        </p:nvSpPr>
        <p:spPr>
          <a:xfrm>
            <a:off x="1128058" y="903421"/>
            <a:ext cx="6160385" cy="2895658"/>
          </a:xfrm>
        </p:spPr>
        <p:txBody>
          <a:bodyPr/>
          <a:lstStyle>
            <a:lvl1pPr>
              <a:defRPr sz="3600"/>
            </a:lvl1pPr>
          </a:lstStyle>
          <a:p>
            <a:r>
              <a:rPr lang="it-IT"/>
              <a:t>Fare clic per modificare lo stile del titolo</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6" name="Text Placeholder 3"/>
          <p:cNvSpPr>
            <a:spLocks noGrp="1"/>
          </p:cNvSpPr>
          <p:nvPr>
            <p:ph type="body" sz="half" idx="2"/>
          </p:nvPr>
        </p:nvSpPr>
        <p:spPr>
          <a:xfrm>
            <a:off x="866440" y="5000815"/>
            <a:ext cx="6422005"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6132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grpSp>
        <p:nvGrpSpPr>
          <p:cNvPr id="9" name="Group 8"/>
          <p:cNvGrpSpPr/>
          <p:nvPr/>
        </p:nvGrpSpPr>
        <p:grpSpPr>
          <a:xfrm>
            <a:off x="0" y="0"/>
            <a:ext cx="9144000" cy="6860799"/>
            <a:chOff x="0" y="0"/>
            <a:chExt cx="9144000" cy="6860799"/>
          </a:xfrm>
        </p:grpSpPr>
        <p:sp>
          <p:nvSpPr>
            <p:cNvPr id="10" name="Rectangle 9"/>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36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866441" y="5024908"/>
            <a:ext cx="6422004" cy="994891"/>
          </a:xfrm>
        </p:spPr>
        <p:txBody>
          <a:bodyPr anchor="t">
            <a:normAutofit/>
          </a:bodyPr>
          <a:lstStyle>
            <a:lvl1pPr marL="0" indent="0" algn="l">
              <a:buNone/>
              <a:defRPr sz="18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60813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a:xfrm>
            <a:off x="866441" y="922305"/>
            <a:ext cx="6423592" cy="714660"/>
          </a:xfrm>
        </p:spPr>
        <p:txBody>
          <a:bodyPr/>
          <a:lstStyle>
            <a:lvl1pPr>
              <a:defRPr sz="3200"/>
            </a:lvl1pPr>
          </a:lstStyle>
          <a:p>
            <a:r>
              <a:rPr lang="it-IT"/>
              <a:t>Fare clic per modificare lo stile del titolo</a:t>
            </a:r>
            <a:endParaRPr lang="en-US" dirty="0"/>
          </a:p>
        </p:txBody>
      </p:sp>
      <p:sp>
        <p:nvSpPr>
          <p:cNvPr id="3" name="Text Placeholder 2"/>
          <p:cNvSpPr>
            <a:spLocks noGrp="1"/>
          </p:cNvSpPr>
          <p:nvPr>
            <p:ph type="body" idx="1"/>
          </p:nvPr>
        </p:nvSpPr>
        <p:spPr>
          <a:xfrm>
            <a:off x="866441" y="2489200"/>
            <a:ext cx="2313433"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2" name="Text Placeholder 3"/>
          <p:cNvSpPr>
            <a:spLocks noGrp="1"/>
          </p:cNvSpPr>
          <p:nvPr>
            <p:ph type="body" sz="half" idx="15"/>
          </p:nvPr>
        </p:nvSpPr>
        <p:spPr>
          <a:xfrm>
            <a:off x="866440" y="3147165"/>
            <a:ext cx="2313432" cy="287771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3408472" y="2489200"/>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3" name="Text Placeholder 3"/>
          <p:cNvSpPr>
            <a:spLocks noGrp="1"/>
          </p:cNvSpPr>
          <p:nvPr>
            <p:ph type="body" sz="half" idx="16"/>
          </p:nvPr>
        </p:nvSpPr>
        <p:spPr>
          <a:xfrm>
            <a:off x="3408472" y="3147165"/>
            <a:ext cx="2326749" cy="286987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5963820" y="2489201"/>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4" name="Text Placeholder 3"/>
          <p:cNvSpPr>
            <a:spLocks noGrp="1"/>
          </p:cNvSpPr>
          <p:nvPr>
            <p:ph type="body" sz="half" idx="17"/>
          </p:nvPr>
        </p:nvSpPr>
        <p:spPr>
          <a:xfrm>
            <a:off x="5963821" y="3147164"/>
            <a:ext cx="2313740"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19" name="Straight Connector 18"/>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70786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lstStyle>
            <a:lvl1pPr>
              <a:defRPr sz="3200"/>
            </a:lvl1pPr>
          </a:lstStyle>
          <a:p>
            <a:r>
              <a:rPr lang="it-IT"/>
              <a:t>Fare clic per modificare lo stile del titolo</a:t>
            </a:r>
            <a:endParaRPr lang="en-US" dirty="0"/>
          </a:p>
        </p:txBody>
      </p:sp>
      <p:sp>
        <p:nvSpPr>
          <p:cNvPr id="3" name="Text Placeholder 2"/>
          <p:cNvSpPr>
            <a:spLocks noGrp="1"/>
          </p:cNvSpPr>
          <p:nvPr>
            <p:ph type="body" idx="1"/>
          </p:nvPr>
        </p:nvSpPr>
        <p:spPr>
          <a:xfrm>
            <a:off x="881461" y="4180095"/>
            <a:ext cx="229904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9" name="Picture Placeholder 2"/>
          <p:cNvSpPr>
            <a:spLocks noGrp="1" noChangeAspect="1"/>
          </p:cNvSpPr>
          <p:nvPr>
            <p:ph type="pic" idx="15"/>
          </p:nvPr>
        </p:nvSpPr>
        <p:spPr>
          <a:xfrm>
            <a:off x="1012743" y="2486221"/>
            <a:ext cx="2021456" cy="145032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0" name="Text Placeholder 3"/>
          <p:cNvSpPr>
            <a:spLocks noGrp="1"/>
          </p:cNvSpPr>
          <p:nvPr>
            <p:ph type="body" sz="half" idx="21"/>
          </p:nvPr>
        </p:nvSpPr>
        <p:spPr>
          <a:xfrm>
            <a:off x="881461" y="4837558"/>
            <a:ext cx="2298410"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3404318" y="4179596"/>
            <a:ext cx="231779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0" name="Picture Placeholder 2"/>
          <p:cNvSpPr>
            <a:spLocks noGrp="1" noChangeAspect="1"/>
          </p:cNvSpPr>
          <p:nvPr>
            <p:ph type="pic" idx="16"/>
          </p:nvPr>
        </p:nvSpPr>
        <p:spPr>
          <a:xfrm>
            <a:off x="3550622" y="2509453"/>
            <a:ext cx="2025182"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3404318" y="4837558"/>
            <a:ext cx="2330903"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5963821" y="4179595"/>
            <a:ext cx="229949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1" name="Picture Placeholder 2"/>
          <p:cNvSpPr>
            <a:spLocks noGrp="1" noChangeAspect="1"/>
          </p:cNvSpPr>
          <p:nvPr>
            <p:ph type="pic" idx="17"/>
          </p:nvPr>
        </p:nvSpPr>
        <p:spPr>
          <a:xfrm>
            <a:off x="6104946" y="2509453"/>
            <a:ext cx="2018839"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5963821" y="4837558"/>
            <a:ext cx="229949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21" name="Straight Connector 20"/>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98105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7766428" y="295730"/>
            <a:ext cx="628813" cy="767687"/>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23255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grpSp>
        <p:nvGrpSpPr>
          <p:cNvPr id="7" name="Group 6"/>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8" name="Rectangle 7"/>
            <p:cNvSpPr/>
            <p:nvPr/>
          </p:nvSpPr>
          <p:spPr bwMode="gray">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077347" cy="4571999"/>
          </a:xfrm>
        </p:spPr>
        <p:txBody>
          <a:bodyPr vert="eaVert" anchor="b" anchorCtr="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72416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Tree>
    <p:extLst>
      <p:ext uri="{BB962C8B-B14F-4D97-AF65-F5344CB8AC3E}">
        <p14:creationId xmlns:p14="http://schemas.microsoft.com/office/powerpoint/2010/main" val="3104831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3593006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6469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A6A9E05-BFFF-4CC7-A3C5-CD557BFAFE50}" type="datetimeFigureOut">
              <a:rPr lang="it-IT" smtClean="0"/>
              <a:t>13/04/2019</a:t>
            </a:fld>
            <a:endParaRPr lang="it-IT"/>
          </a:p>
        </p:txBody>
      </p:sp>
      <p:sp>
        <p:nvSpPr>
          <p:cNvPr id="5" name="Footer Placeholder 4"/>
          <p:cNvSpPr>
            <a:spLocks noGrp="1"/>
          </p:cNvSpPr>
          <p:nvPr>
            <p:ph type="ftr" sz="quarter" idx="11"/>
          </p:nvPr>
        </p:nvSpPr>
        <p:spPr/>
        <p:txBody>
          <a:bodyPr/>
          <a:lstStyle/>
          <a:p>
            <a:endParaRPr lang="it-IT"/>
          </a:p>
        </p:txBody>
      </p:sp>
      <p:sp>
        <p:nvSpPr>
          <p:cNvPr id="9"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F755F9E6-FD87-4D51-A26F-E9FC0C962159}" type="slidenum">
              <a:rPr lang="it-IT" smtClean="0"/>
              <a:t>‹N›</a:t>
            </a:fld>
            <a:endParaRPr lang="it-IT"/>
          </a:p>
        </p:txBody>
      </p:sp>
    </p:spTree>
    <p:extLst>
      <p:ext uri="{BB962C8B-B14F-4D97-AF65-F5344CB8AC3E}">
        <p14:creationId xmlns:p14="http://schemas.microsoft.com/office/powerpoint/2010/main" val="230535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676400"/>
            <a:ext cx="37401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578350" y="1676400"/>
            <a:ext cx="37401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2061771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1743444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Tree>
    <p:extLst>
      <p:ext uri="{BB962C8B-B14F-4D97-AF65-F5344CB8AC3E}">
        <p14:creationId xmlns:p14="http://schemas.microsoft.com/office/powerpoint/2010/main" val="2149765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391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6745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7558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349441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54000"/>
            <a:ext cx="1943100" cy="55372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254000"/>
            <a:ext cx="5676900" cy="5537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1630702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Shape 11"/>
          <p:cNvSpPr>
            <a:spLocks noGrp="1"/>
          </p:cNvSpPr>
          <p:nvPr>
            <p:ph type="title"/>
          </p:nvPr>
        </p:nvSpPr>
        <p:spPr>
          <a:xfrm>
            <a:off x="666750" y="1149350"/>
            <a:ext cx="7810500" cy="2324100"/>
          </a:xfrm>
          <a:prstGeom prst="rect">
            <a:avLst/>
          </a:prstGeom>
        </p:spPr>
        <p:txBody>
          <a:bodyPr anchor="b"/>
          <a:lstStyle/>
          <a:p>
            <a:r>
              <a:t>Titolo Testo</a:t>
            </a:r>
          </a:p>
        </p:txBody>
      </p:sp>
      <p:sp>
        <p:nvSpPr>
          <p:cNvPr id="12" name="Shape 12"/>
          <p:cNvSpPr>
            <a:spLocks noGrp="1"/>
          </p:cNvSpPr>
          <p:nvPr>
            <p:ph type="body" sz="quarter" idx="1"/>
          </p:nvPr>
        </p:nvSpPr>
        <p:spPr>
          <a:xfrm>
            <a:off x="666750" y="3536950"/>
            <a:ext cx="7810500" cy="1361871"/>
          </a:xfrm>
          <a:prstGeom prst="rect">
            <a:avLst/>
          </a:prstGeom>
        </p:spPr>
        <p:txBody>
          <a:bodyPr anchor="t"/>
          <a:lstStyle>
            <a:lvl1pPr marL="0" indent="0" algn="ctr">
              <a:spcBef>
                <a:spcPts val="0"/>
              </a:spcBef>
              <a:buSzTx/>
              <a:buNone/>
              <a:defRPr sz="1650"/>
            </a:lvl1pPr>
            <a:lvl2pPr marL="0" indent="85725" algn="ctr">
              <a:spcBef>
                <a:spcPts val="0"/>
              </a:spcBef>
              <a:buSzTx/>
              <a:buNone/>
              <a:defRPr sz="1650"/>
            </a:lvl2pPr>
            <a:lvl3pPr marL="0" indent="171450" algn="ctr">
              <a:spcBef>
                <a:spcPts val="0"/>
              </a:spcBef>
              <a:buSzTx/>
              <a:buNone/>
              <a:defRPr sz="1650"/>
            </a:lvl3pPr>
            <a:lvl4pPr marL="0" indent="257175" algn="ctr">
              <a:spcBef>
                <a:spcPts val="0"/>
              </a:spcBef>
              <a:buSzTx/>
              <a:buNone/>
              <a:defRPr sz="1650"/>
            </a:lvl4pPr>
            <a:lvl5pPr marL="0" indent="342900" algn="ctr">
              <a:spcBef>
                <a:spcPts val="0"/>
              </a:spcBef>
              <a:buSzTx/>
              <a:buNone/>
              <a:defRPr sz="1650"/>
            </a:lvl5pPr>
          </a:lstStyle>
          <a:p>
            <a:r>
              <a:t>Corpo livello uno</a:t>
            </a:r>
          </a:p>
          <a:p>
            <a:pPr lvl="1"/>
            <a:r>
              <a:t>Corpo livello due</a:t>
            </a:r>
          </a:p>
          <a:p>
            <a:pPr lvl="2"/>
            <a:r>
              <a:t>Corpo livello tre</a:t>
            </a:r>
          </a:p>
          <a:p>
            <a:pPr lvl="3"/>
            <a:r>
              <a:t>Corpo livello quattro</a:t>
            </a:r>
          </a:p>
          <a:p>
            <a:pPr lvl="4"/>
            <a:r>
              <a:t>Corpo livello cinque</a:t>
            </a:r>
          </a:p>
        </p:txBody>
      </p:sp>
      <p:sp>
        <p:nvSpPr>
          <p:cNvPr id="13" name="Shape 13"/>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3471159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13297"/>
            <a:ext cx="8229600" cy="1067100"/>
          </a:xfrm>
          <a:prstGeom prst="rect">
            <a:avLst/>
          </a:prstGeom>
          <a:noFill/>
          <a:ln>
            <a:noFill/>
          </a:ln>
        </p:spPr>
        <p:txBody>
          <a:bodyPr spcFirstLastPara="1" wrap="square" lIns="91425" tIns="45700" rIns="91425" bIns="45700" anchor="b"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457200" y="1450107"/>
            <a:ext cx="4040100" cy="724800"/>
          </a:xfrm>
          <a:prstGeom prst="rect">
            <a:avLst/>
          </a:prstGeom>
          <a:noFill/>
          <a:ln>
            <a:noFill/>
          </a:ln>
        </p:spPr>
        <p:txBody>
          <a:bodyPr spcFirstLastPara="1" wrap="square" lIns="91425" tIns="45700" rIns="91425" bIns="45700" anchor="b" anchorCtr="0">
            <a:spAutoFit/>
          </a:bodyPr>
          <a:lstStyle>
            <a:lvl1pPr marL="457200" lvl="0" indent="-228600" algn="l" rtl="0">
              <a:spcBef>
                <a:spcPts val="500"/>
              </a:spcBef>
              <a:spcAft>
                <a:spcPts val="0"/>
              </a:spcAft>
              <a:buSzPts val="2400"/>
              <a:buFont typeface="Arial"/>
              <a:buNone/>
              <a:defRPr sz="2400" b="1"/>
            </a:lvl1pPr>
            <a:lvl2pPr marL="914400" lvl="1" indent="-228600" algn="l" rtl="0">
              <a:spcBef>
                <a:spcPts val="500"/>
              </a:spcBef>
              <a:spcAft>
                <a:spcPts val="0"/>
              </a:spcAft>
              <a:buSzPts val="2400"/>
              <a:buFont typeface="Arial"/>
              <a:buNone/>
              <a:defRPr sz="2400" b="1"/>
            </a:lvl2pPr>
            <a:lvl3pPr marL="1371600" lvl="2" indent="-228600" algn="l" rtl="0">
              <a:spcBef>
                <a:spcPts val="500"/>
              </a:spcBef>
              <a:spcAft>
                <a:spcPts val="0"/>
              </a:spcAft>
              <a:buSzPts val="2400"/>
              <a:buFont typeface="Arial"/>
              <a:buNone/>
              <a:defRPr sz="2400" b="1"/>
            </a:lvl3pPr>
            <a:lvl4pPr marL="1828800" lvl="3" indent="-228600" algn="l" rtl="0">
              <a:spcBef>
                <a:spcPts val="500"/>
              </a:spcBef>
              <a:spcAft>
                <a:spcPts val="0"/>
              </a:spcAft>
              <a:buSzPts val="2400"/>
              <a:buFont typeface="Arial"/>
              <a:buNone/>
              <a:defRPr sz="2400" b="1"/>
            </a:lvl4pPr>
            <a:lvl5pPr marL="2286000" lvl="4" indent="-228600" algn="l" rtl="0">
              <a:spcBef>
                <a:spcPts val="500"/>
              </a:spcBef>
              <a:spcAft>
                <a:spcPts val="0"/>
              </a:spcAft>
              <a:buSzPts val="2400"/>
              <a:buFont typeface="Arial"/>
              <a:buNone/>
              <a:defRPr sz="2400" b="1"/>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0" name="Google Shape;30;p4"/>
          <p:cNvSpPr txBox="1">
            <a:spLocks noGrp="1"/>
          </p:cNvSpPr>
          <p:nvPr>
            <p:ph type="body" idx="2"/>
          </p:nvPr>
        </p:nvSpPr>
        <p:spPr>
          <a:xfrm>
            <a:off x="4645025" y="1450107"/>
            <a:ext cx="4041900" cy="724800"/>
          </a:xfrm>
          <a:prstGeom prst="rect">
            <a:avLst/>
          </a:prstGeom>
          <a:noFill/>
          <a:ln>
            <a:noFill/>
          </a:ln>
        </p:spPr>
        <p:txBody>
          <a:bodyPr spcFirstLastPara="1" wrap="square" lIns="91425" tIns="45700" rIns="91425" bIns="45700" anchor="b" anchorCtr="0">
            <a:spAutoFit/>
          </a:bodyPr>
          <a:lstStyle>
            <a:lvl1pPr marL="457200" lvl="0" indent="-342900" algn="l" rtl="0">
              <a:spcBef>
                <a:spcPts val="12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42900" algn="l" rtl="0">
              <a:spcBef>
                <a:spcPts val="600"/>
              </a:spcBef>
              <a:spcAft>
                <a:spcPts val="0"/>
              </a:spcAft>
              <a:buSzPts val="1800"/>
              <a:buChar char="–"/>
              <a:defRPr/>
            </a:lvl4pPr>
            <a:lvl5pPr marL="2286000" lvl="4" indent="-342900" algn="l" rtl="0">
              <a:spcBef>
                <a:spcPts val="60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1" name="Google Shape;31;p4"/>
          <p:cNvSpPr txBox="1">
            <a:spLocks noGrp="1"/>
          </p:cNvSpPr>
          <p:nvPr>
            <p:ph type="sldNum" idx="12"/>
          </p:nvPr>
        </p:nvSpPr>
        <p:spPr>
          <a:xfrm>
            <a:off x="6553200" y="6356350"/>
            <a:ext cx="336600" cy="371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A6A9E05-BFFF-4CC7-A3C5-CD557BFAFE50}" type="datetimeFigureOut">
              <a:rPr lang="it-IT" smtClean="0"/>
              <a:t>13/04/2019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755F9E6-FD87-4D51-A26F-E9FC0C962159}" type="slidenum">
              <a:rPr lang="it-IT" smtClean="0"/>
              <a:t>‹N›</a:t>
            </a:fld>
            <a:endParaRPr lang="it-IT"/>
          </a:p>
        </p:txBody>
      </p:sp>
    </p:spTree>
    <p:extLst>
      <p:ext uri="{BB962C8B-B14F-4D97-AF65-F5344CB8AC3E}">
        <p14:creationId xmlns:p14="http://schemas.microsoft.com/office/powerpoint/2010/main" val="341359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512762" y="36512"/>
            <a:ext cx="8118600" cy="10971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type="obj">
  <p:cSld name="OBJEC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512762" y="36512"/>
            <a:ext cx="8118600" cy="1097100"/>
          </a:xfrm>
          <a:prstGeom prst="rect">
            <a:avLst/>
          </a:prstGeom>
          <a:noFill/>
          <a:ln>
            <a:noFill/>
          </a:ln>
        </p:spPr>
        <p:txBody>
          <a:bodyPr spcFirstLastPara="1" wrap="square" lIns="91425" tIns="45700" rIns="91425" bIns="45700" anchor="b" anchorCtr="0"/>
          <a:lstStyle>
            <a:lvl1pPr lvl="0" algn="l" rtl="0">
              <a:lnSpc>
                <a:spcPct val="100000"/>
              </a:lnSpc>
              <a:spcBef>
                <a:spcPts val="0"/>
              </a:spcBef>
              <a:spcAft>
                <a:spcPts val="0"/>
              </a:spcAft>
              <a:buSzPts val="1400"/>
              <a:buNone/>
              <a:defRPr sz="3200" b="1">
                <a:solidFill>
                  <a:schemeClr val="dk1"/>
                </a:solidFill>
                <a:latin typeface="Arial"/>
                <a:ea typeface="Arial"/>
                <a:cs typeface="Arial"/>
                <a:sym typeface="Aria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2" name="Google Shape;42;p8"/>
          <p:cNvSpPr txBox="1">
            <a:spLocks noGrp="1"/>
          </p:cNvSpPr>
          <p:nvPr>
            <p:ph type="body" idx="1"/>
          </p:nvPr>
        </p:nvSpPr>
        <p:spPr>
          <a:xfrm>
            <a:off x="512064" y="1280160"/>
            <a:ext cx="8119800" cy="4379400"/>
          </a:xfrm>
          <a:prstGeom prst="rect">
            <a:avLst/>
          </a:prstGeom>
          <a:noFill/>
          <a:ln>
            <a:noFill/>
          </a:ln>
        </p:spPr>
        <p:txBody>
          <a:bodyPr spcFirstLastPara="1" wrap="square" lIns="91425" tIns="45700" rIns="91425" bIns="45700" anchor="t" anchorCtr="0">
            <a:spAutoFit/>
          </a:bodyPr>
          <a:lstStyle>
            <a:lvl1pPr marL="457200" lvl="0" indent="-342900" algn="l" rtl="0">
              <a:spcBef>
                <a:spcPts val="1200"/>
              </a:spcBef>
              <a:spcAft>
                <a:spcPts val="0"/>
              </a:spcAft>
              <a:buSzPts val="1800"/>
              <a:buChar char="•"/>
              <a:defRPr/>
            </a:lvl1pPr>
            <a:lvl2pPr marL="914400" lvl="1" indent="-342900" algn="l" rtl="0">
              <a:spcBef>
                <a:spcPts val="600"/>
              </a:spcBef>
              <a:spcAft>
                <a:spcPts val="0"/>
              </a:spcAft>
              <a:buSzPts val="1800"/>
              <a:buChar char="–"/>
              <a:defRPr/>
            </a:lvl2pPr>
            <a:lvl3pPr marL="1371600" lvl="2" indent="-342900" algn="l" rtl="0">
              <a:spcBef>
                <a:spcPts val="600"/>
              </a:spcBef>
              <a:spcAft>
                <a:spcPts val="0"/>
              </a:spcAft>
              <a:buSzPts val="1800"/>
              <a:buChar char="•"/>
              <a:defRPr/>
            </a:lvl3pPr>
            <a:lvl4pPr marL="1828800" lvl="3" indent="-342900" algn="l" rtl="0">
              <a:spcBef>
                <a:spcPts val="600"/>
              </a:spcBef>
              <a:spcAft>
                <a:spcPts val="0"/>
              </a:spcAft>
              <a:buSzPts val="1800"/>
              <a:buChar char="–"/>
              <a:defRPr/>
            </a:lvl4pPr>
            <a:lvl5pPr marL="2286000" lvl="4" indent="-342900" algn="l" rtl="0">
              <a:spcBef>
                <a:spcPts val="60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866775" y="927100"/>
            <a:ext cx="6343500" cy="7095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1"/>
          <p:cNvSpPr txBox="1">
            <a:spLocks noGrp="1"/>
          </p:cNvSpPr>
          <p:nvPr>
            <p:ph type="body" idx="1"/>
          </p:nvPr>
        </p:nvSpPr>
        <p:spPr>
          <a:xfrm>
            <a:off x="866775" y="2489200"/>
            <a:ext cx="6343500" cy="3530700"/>
          </a:xfrm>
          <a:prstGeom prst="rect">
            <a:avLst/>
          </a:prstGeom>
          <a:noFill/>
          <a:ln>
            <a:noFill/>
          </a:ln>
        </p:spPr>
        <p:txBody>
          <a:bodyPr spcFirstLastPara="1" wrap="square" lIns="91425" tIns="45700" rIns="91425" bIns="45700" anchor="t" anchorCtr="0"/>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66" name="Google Shape;66;p11"/>
          <p:cNvSpPr txBox="1">
            <a:spLocks noGrp="1"/>
          </p:cNvSpPr>
          <p:nvPr>
            <p:ph type="dt" idx="10"/>
          </p:nvPr>
        </p:nvSpPr>
        <p:spPr>
          <a:xfrm>
            <a:off x="7539037" y="6365875"/>
            <a:ext cx="990600" cy="228600"/>
          </a:xfrm>
          <a:prstGeom prst="rect">
            <a:avLst/>
          </a:prstGeom>
          <a:noFill/>
          <a:ln>
            <a:noFill/>
          </a:ln>
        </p:spPr>
        <p:txBody>
          <a:bodyPr spcFirstLastPara="1" wrap="square" lIns="91425" tIns="45700" rIns="91425" bIns="45700" anchor="b" anchorCtr="0"/>
          <a:lstStyle>
            <a:lvl1pPr lvl="0" algn="r" rtl="0">
              <a:lnSpc>
                <a:spcPct val="100000"/>
              </a:lnSpc>
              <a:spcBef>
                <a:spcPts val="0"/>
              </a:spcBef>
              <a:spcAft>
                <a:spcPts val="0"/>
              </a:spcAft>
              <a:buSzPts val="1400"/>
              <a:buNone/>
              <a:defRPr sz="900" b="1">
                <a:solidFill>
                  <a:schemeClr val="accent1"/>
                </a:solidFill>
                <a:latin typeface="Century Gothic"/>
                <a:ea typeface="Century Gothic"/>
                <a:cs typeface="Century Gothic"/>
                <a:sym typeface="Century Gothic"/>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p11"/>
          <p:cNvSpPr txBox="1">
            <a:spLocks noGrp="1"/>
          </p:cNvSpPr>
          <p:nvPr>
            <p:ph type="ftr" idx="11"/>
          </p:nvPr>
        </p:nvSpPr>
        <p:spPr>
          <a:xfrm>
            <a:off x="590550" y="6365875"/>
            <a:ext cx="3860700" cy="228600"/>
          </a:xfrm>
          <a:prstGeom prst="rect">
            <a:avLst/>
          </a:prstGeom>
          <a:noFill/>
          <a:ln>
            <a:noFill/>
          </a:ln>
        </p:spPr>
        <p:txBody>
          <a:bodyPr spcFirstLastPara="1" wrap="square" lIns="91425" tIns="45700" rIns="91425" bIns="45700" anchor="b"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1"/>
          <p:cNvSpPr txBox="1">
            <a:spLocks noGrp="1"/>
          </p:cNvSpPr>
          <p:nvPr>
            <p:ph type="sldNum" idx="12"/>
          </p:nvPr>
        </p:nvSpPr>
        <p:spPr>
          <a:xfrm>
            <a:off x="7678737" y="295275"/>
            <a:ext cx="790500" cy="7683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6.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2.jpe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
        <p:cNvGrpSpPr/>
        <p:nvPr/>
      </p:nvGrpSpPr>
      <p:grpSpPr>
        <a:xfrm>
          <a:off x="0" y="0"/>
          <a:ext cx="0" cy="0"/>
          <a:chOff x="0" y="0"/>
          <a:chExt cx="0" cy="0"/>
        </a:xfrm>
      </p:grpSpPr>
      <p:sp>
        <p:nvSpPr>
          <p:cNvPr id="8" name="Google Shape;8;p1"/>
          <p:cNvSpPr txBox="1"/>
          <p:nvPr/>
        </p:nvSpPr>
        <p:spPr>
          <a:xfrm>
            <a:off x="0" y="0"/>
            <a:ext cx="138000" cy="1265100"/>
          </a:xfrm>
          <a:prstGeom prst="rect">
            <a:avLst/>
          </a:prstGeom>
          <a:solidFill>
            <a:srgbClr val="604A7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 name="Google Shape;9;p1"/>
          <p:cNvSpPr txBox="1"/>
          <p:nvPr/>
        </p:nvSpPr>
        <p:spPr>
          <a:xfrm>
            <a:off x="0" y="1366837"/>
            <a:ext cx="138000" cy="5491200"/>
          </a:xfrm>
          <a:prstGeom prst="rect">
            <a:avLst/>
          </a:prstGeom>
          <a:solidFill>
            <a:srgbClr val="177BC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 name="Google Shape;10;p1"/>
          <p:cNvSpPr txBox="1"/>
          <p:nvPr/>
        </p:nvSpPr>
        <p:spPr>
          <a:xfrm>
            <a:off x="0" y="1241425"/>
            <a:ext cx="8755200" cy="45900"/>
          </a:xfrm>
          <a:prstGeom prst="rect">
            <a:avLst/>
          </a:prstGeom>
          <a:gradFill>
            <a:gsLst>
              <a:gs pos="0">
                <a:srgbClr val="FFFFFF"/>
              </a:gs>
              <a:gs pos="58000">
                <a:srgbClr val="604A7B"/>
              </a:gs>
              <a:gs pos="100000">
                <a:srgbClr val="604A7B"/>
              </a:gs>
            </a:gsLst>
            <a:lin ang="10800025" scaled="0"/>
          </a:gra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 name="Google Shape;11;p1"/>
          <p:cNvSpPr/>
          <p:nvPr/>
        </p:nvSpPr>
        <p:spPr>
          <a:xfrm>
            <a:off x="0" y="0"/>
            <a:ext cx="164700" cy="1252200"/>
          </a:xfrm>
          <a:prstGeom prst="rect">
            <a:avLst/>
          </a:prstGeom>
          <a:noFill/>
          <a:ln>
            <a:noFill/>
          </a:ln>
          <a:effectLst>
            <a:outerShdw blurRad="38100" dist="23000" dir="5400000" rotWithShape="0">
              <a:srgbClr val="000000">
                <a:alpha val="34900"/>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 name="Google Shape;12;p1"/>
          <p:cNvSpPr txBox="1">
            <a:spLocks noGrp="1"/>
          </p:cNvSpPr>
          <p:nvPr>
            <p:ph type="title"/>
          </p:nvPr>
        </p:nvSpPr>
        <p:spPr>
          <a:xfrm>
            <a:off x="512762" y="36512"/>
            <a:ext cx="8118600" cy="10971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32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body" idx="1"/>
          </p:nvPr>
        </p:nvSpPr>
        <p:spPr>
          <a:xfrm>
            <a:off x="512762" y="1279525"/>
            <a:ext cx="8118600" cy="1939800"/>
          </a:xfrm>
          <a:prstGeom prst="rect">
            <a:avLst/>
          </a:prstGeom>
          <a:noFill/>
          <a:ln>
            <a:noFill/>
          </a:ln>
        </p:spPr>
        <p:txBody>
          <a:bodyPr spcFirstLastPara="1" wrap="square" lIns="91425" tIns="45700" rIns="91425" bIns="45700" anchor="t" anchorCtr="0">
            <a:spAutoFit/>
          </a:bodyPr>
          <a:lstStyle>
            <a:lvl1pPr marL="457200" marR="0" lvl="0" indent="-381000" algn="l" rtl="0">
              <a:spcBef>
                <a:spcPts val="1200"/>
              </a:spcBef>
              <a:spcAft>
                <a:spcPts val="0"/>
              </a:spcAft>
              <a:buClr>
                <a:schemeClr val="accent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8300" algn="l" rtl="0">
              <a:spcBef>
                <a:spcPts val="600"/>
              </a:spcBef>
              <a:spcAft>
                <a:spcPts val="0"/>
              </a:spcAft>
              <a:buClr>
                <a:schemeClr val="accent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spcBef>
                <a:spcPts val="6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356350"/>
            <a:ext cx="336600" cy="371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707" r:id="rId2"/>
    <p:sldLayoutId id="2147483740" r:id="rId3"/>
    <p:sldLayoutId id="214748374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3"/>
          <p:cNvSpPr txBox="1"/>
          <p:nvPr/>
        </p:nvSpPr>
        <p:spPr>
          <a:xfrm>
            <a:off x="0" y="0"/>
            <a:ext cx="138000" cy="1265100"/>
          </a:xfrm>
          <a:prstGeom prst="rect">
            <a:avLst/>
          </a:prstGeom>
          <a:solidFill>
            <a:srgbClr val="604A7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1" name="Google Shape;21;p3"/>
          <p:cNvSpPr txBox="1"/>
          <p:nvPr/>
        </p:nvSpPr>
        <p:spPr>
          <a:xfrm>
            <a:off x="0" y="1366837"/>
            <a:ext cx="138000" cy="5491200"/>
          </a:xfrm>
          <a:prstGeom prst="rect">
            <a:avLst/>
          </a:prstGeom>
          <a:solidFill>
            <a:srgbClr val="177BC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2" name="Google Shape;22;p3"/>
          <p:cNvSpPr txBox="1"/>
          <p:nvPr/>
        </p:nvSpPr>
        <p:spPr>
          <a:xfrm>
            <a:off x="0" y="1241425"/>
            <a:ext cx="8755200" cy="45900"/>
          </a:xfrm>
          <a:prstGeom prst="rect">
            <a:avLst/>
          </a:prstGeom>
          <a:gradFill>
            <a:gsLst>
              <a:gs pos="0">
                <a:srgbClr val="FFFFFF"/>
              </a:gs>
              <a:gs pos="58000">
                <a:srgbClr val="604A7B"/>
              </a:gs>
              <a:gs pos="100000">
                <a:srgbClr val="604A7B"/>
              </a:gs>
            </a:gsLst>
            <a:lin ang="10800025" scaled="0"/>
          </a:gradFill>
          <a:ln>
            <a:noFill/>
          </a:ln>
        </p:spPr>
        <p:txBody>
          <a:bodyPr spcFirstLastPara="1" wrap="square" lIns="45700" tIns="45700" rIns="45700" bIns="45700" anchor="b"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3" name="Google Shape;23;p3"/>
          <p:cNvSpPr/>
          <p:nvPr/>
        </p:nvSpPr>
        <p:spPr>
          <a:xfrm>
            <a:off x="0" y="0"/>
            <a:ext cx="164700" cy="1252200"/>
          </a:xfrm>
          <a:prstGeom prst="rect">
            <a:avLst/>
          </a:prstGeom>
          <a:noFill/>
          <a:ln>
            <a:noFill/>
          </a:ln>
          <a:effectLst>
            <a:outerShdw blurRad="38100" dist="23000" dir="5400000" rotWithShape="0">
              <a:srgbClr val="000000">
                <a:alpha val="34900"/>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24;p3"/>
          <p:cNvSpPr txBox="1">
            <a:spLocks noGrp="1"/>
          </p:cNvSpPr>
          <p:nvPr>
            <p:ph type="title"/>
          </p:nvPr>
        </p:nvSpPr>
        <p:spPr>
          <a:xfrm>
            <a:off x="512762" y="36512"/>
            <a:ext cx="8118600" cy="10971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32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body" idx="1"/>
          </p:nvPr>
        </p:nvSpPr>
        <p:spPr>
          <a:xfrm>
            <a:off x="512762" y="1279525"/>
            <a:ext cx="8118600" cy="1939800"/>
          </a:xfrm>
          <a:prstGeom prst="rect">
            <a:avLst/>
          </a:prstGeom>
          <a:noFill/>
          <a:ln>
            <a:noFill/>
          </a:ln>
        </p:spPr>
        <p:txBody>
          <a:bodyPr spcFirstLastPara="1" wrap="square" lIns="91425" tIns="45700" rIns="91425" bIns="45700" anchor="t" anchorCtr="0">
            <a:spAutoFit/>
          </a:bodyPr>
          <a:lstStyle>
            <a:lvl1pPr marL="457200" marR="0" lvl="0" indent="-381000" algn="l" rtl="0">
              <a:spcBef>
                <a:spcPts val="1200"/>
              </a:spcBef>
              <a:spcAft>
                <a:spcPts val="0"/>
              </a:spcAft>
              <a:buClr>
                <a:schemeClr val="accent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8300" algn="l" rtl="0">
              <a:spcBef>
                <a:spcPts val="600"/>
              </a:spcBef>
              <a:spcAft>
                <a:spcPts val="0"/>
              </a:spcAft>
              <a:buClr>
                <a:schemeClr val="accent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spcBef>
                <a:spcPts val="6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sldNum" idx="12"/>
          </p:nvPr>
        </p:nvSpPr>
        <p:spPr>
          <a:xfrm>
            <a:off x="6553200" y="6356350"/>
            <a:ext cx="336600" cy="371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70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512762" y="36512"/>
            <a:ext cx="8118600" cy="10971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32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body" idx="1"/>
          </p:nvPr>
        </p:nvSpPr>
        <p:spPr>
          <a:xfrm>
            <a:off x="512762" y="1279525"/>
            <a:ext cx="8118600" cy="1939800"/>
          </a:xfrm>
          <a:prstGeom prst="rect">
            <a:avLst/>
          </a:prstGeom>
          <a:noFill/>
          <a:ln>
            <a:noFill/>
          </a:ln>
        </p:spPr>
        <p:txBody>
          <a:bodyPr spcFirstLastPara="1" wrap="square" lIns="91425" tIns="45700" rIns="91425" bIns="45700" anchor="t" anchorCtr="0">
            <a:spAutoFit/>
          </a:bodyPr>
          <a:lstStyle>
            <a:lvl1pPr marL="457200" marR="0" lvl="0" indent="-381000" algn="l" rtl="0">
              <a:spcBef>
                <a:spcPts val="1200"/>
              </a:spcBef>
              <a:spcAft>
                <a:spcPts val="0"/>
              </a:spcAft>
              <a:buClr>
                <a:schemeClr val="accent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8300" algn="l" rtl="0">
              <a:spcBef>
                <a:spcPts val="600"/>
              </a:spcBef>
              <a:spcAft>
                <a:spcPts val="0"/>
              </a:spcAft>
              <a:buClr>
                <a:schemeClr val="accent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spcBef>
                <a:spcPts val="6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512762" y="36512"/>
            <a:ext cx="8118600" cy="10971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32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body" idx="1"/>
          </p:nvPr>
        </p:nvSpPr>
        <p:spPr>
          <a:xfrm>
            <a:off x="512762" y="1279525"/>
            <a:ext cx="8118600" cy="1939800"/>
          </a:xfrm>
          <a:prstGeom prst="rect">
            <a:avLst/>
          </a:prstGeom>
          <a:noFill/>
          <a:ln>
            <a:noFill/>
          </a:ln>
        </p:spPr>
        <p:txBody>
          <a:bodyPr spcFirstLastPara="1" wrap="square" lIns="91425" tIns="45700" rIns="91425" bIns="45700" anchor="t" anchorCtr="0">
            <a:spAutoFit/>
          </a:bodyPr>
          <a:lstStyle>
            <a:lvl1pPr marL="457200" marR="0" lvl="0" indent="-381000" algn="l" rtl="0">
              <a:spcBef>
                <a:spcPts val="1200"/>
              </a:spcBef>
              <a:spcAft>
                <a:spcPts val="0"/>
              </a:spcAft>
              <a:buClr>
                <a:schemeClr val="accent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8300" algn="l" rtl="0">
              <a:spcBef>
                <a:spcPts val="600"/>
              </a:spcBef>
              <a:spcAft>
                <a:spcPts val="0"/>
              </a:spcAft>
              <a:buClr>
                <a:schemeClr val="accent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spcBef>
                <a:spcPts val="6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60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grpSp>
        <p:nvGrpSpPr>
          <p:cNvPr id="47" name="Google Shape;47;p10"/>
          <p:cNvGrpSpPr/>
          <p:nvPr/>
        </p:nvGrpSpPr>
        <p:grpSpPr>
          <a:xfrm>
            <a:off x="0" y="0"/>
            <a:ext cx="9144000" cy="6861485"/>
            <a:chOff x="0" y="0"/>
            <a:chExt cx="9144000" cy="6860799"/>
          </a:xfrm>
        </p:grpSpPr>
        <p:sp>
          <p:nvSpPr>
            <p:cNvPr id="48" name="Google Shape;48;p10"/>
            <p:cNvSpPr/>
            <p:nvPr/>
          </p:nvSpPr>
          <p:spPr>
            <a:xfrm>
              <a:off x="0" y="0"/>
              <a:ext cx="9118800" cy="6858000"/>
            </a:xfrm>
            <a:prstGeom prst="rect">
              <a:avLst/>
            </a:prstGeom>
            <a:blipFill rotWithShape="1">
              <a:blip r:embed="rId3">
                <a:alphaModFix/>
              </a:blip>
              <a:stretch>
                <a:fillRect l="-16709" r="-1698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0"/>
            <p:cNvSpPr/>
            <p:nvPr/>
          </p:nvSpPr>
          <p:spPr>
            <a:xfrm>
              <a:off x="6299432" y="1676400"/>
              <a:ext cx="2819400" cy="2819400"/>
            </a:xfrm>
            <a:prstGeom prst="ellipse">
              <a:avLst/>
            </a:prstGeom>
            <a:gradFill>
              <a:gsLst>
                <a:gs pos="0">
                  <a:srgbClr val="75CEEC">
                    <a:alpha val="6666"/>
                  </a:srgbClr>
                </a:gs>
                <a:gs pos="36000">
                  <a:srgbClr val="75CEEC">
                    <a:alpha val="5882"/>
                  </a:srgbClr>
                </a:gs>
                <a:gs pos="69000">
                  <a:srgbClr val="75CEEC">
                    <a:alpha val="0"/>
                  </a:srgbClr>
                </a:gs>
                <a:gs pos="100000">
                  <a:srgbClr val="75CEEC">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0"/>
            <p:cNvSpPr/>
            <p:nvPr/>
          </p:nvSpPr>
          <p:spPr>
            <a:xfrm>
              <a:off x="0" y="2667000"/>
              <a:ext cx="4191000" cy="4191000"/>
            </a:xfrm>
            <a:prstGeom prst="ellipse">
              <a:avLst/>
            </a:prstGeom>
            <a:gradFill>
              <a:gsLst>
                <a:gs pos="0">
                  <a:srgbClr val="75CEEC">
                    <a:alpha val="10980"/>
                  </a:srgbClr>
                </a:gs>
                <a:gs pos="36000">
                  <a:srgbClr val="75CEEC">
                    <a:alpha val="9803"/>
                  </a:srgbClr>
                </a:gs>
                <a:gs pos="75000">
                  <a:srgbClr val="75CEEC">
                    <a:alpha val="0"/>
                  </a:srgbClr>
                </a:gs>
                <a:gs pos="100000">
                  <a:srgbClr val="75CEEC">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0"/>
            <p:cNvSpPr/>
            <p:nvPr/>
          </p:nvSpPr>
          <p:spPr>
            <a:xfrm>
              <a:off x="5689832" y="0"/>
              <a:ext cx="1600200" cy="1600200"/>
            </a:xfrm>
            <a:prstGeom prst="ellipse">
              <a:avLst/>
            </a:prstGeom>
            <a:gradFill>
              <a:gsLst>
                <a:gs pos="0">
                  <a:srgbClr val="F7F7F7">
                    <a:alpha val="13725"/>
                  </a:srgbClr>
                </a:gs>
                <a:gs pos="36000">
                  <a:srgbClr val="F7F7F7">
                    <a:alpha val="6666"/>
                  </a:srgbClr>
                </a:gs>
                <a:gs pos="73000">
                  <a:srgbClr val="F7F7F7">
                    <a:alpha val="0"/>
                  </a:srgbClr>
                </a:gs>
                <a:gs pos="100000">
                  <a:srgbClr val="F7F7F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p:nvPr/>
          </p:nvSpPr>
          <p:spPr>
            <a:xfrm>
              <a:off x="6299432" y="5870199"/>
              <a:ext cx="990600" cy="990600"/>
            </a:xfrm>
            <a:prstGeom prst="ellipse">
              <a:avLst/>
            </a:prstGeom>
            <a:gradFill>
              <a:gsLst>
                <a:gs pos="0">
                  <a:srgbClr val="F7F7F7">
                    <a:alpha val="13725"/>
                  </a:srgbClr>
                </a:gs>
                <a:gs pos="36000">
                  <a:srgbClr val="F7F7F7">
                    <a:alpha val="6666"/>
                  </a:srgbClr>
                </a:gs>
                <a:gs pos="66000">
                  <a:srgbClr val="F7F7F7">
                    <a:alpha val="0"/>
                  </a:srgbClr>
                </a:gs>
                <a:gs pos="100000">
                  <a:srgbClr val="F7F7F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0"/>
            <p:cNvSpPr/>
            <p:nvPr/>
          </p:nvSpPr>
          <p:spPr>
            <a:xfrm>
              <a:off x="0" y="2895600"/>
              <a:ext cx="2362200" cy="2362200"/>
            </a:xfrm>
            <a:prstGeom prst="ellipse">
              <a:avLst/>
            </a:prstGeom>
            <a:gradFill>
              <a:gsLst>
                <a:gs pos="0">
                  <a:srgbClr val="75CEEC">
                    <a:alpha val="7843"/>
                  </a:srgbClr>
                </a:gs>
                <a:gs pos="36000">
                  <a:srgbClr val="75CEEC">
                    <a:alpha val="7843"/>
                  </a:srgbClr>
                </a:gs>
                <a:gs pos="72000">
                  <a:srgbClr val="75CEEC">
                    <a:alpha val="0"/>
                  </a:srgbClr>
                </a:gs>
                <a:gs pos="100000">
                  <a:srgbClr val="75CEEC">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599989">
              <a:off x="6359944" y="1790297"/>
              <a:ext cx="2377696" cy="317749"/>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1961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5" name="Google Shape;55;p10"/>
            <p:cNvSpPr/>
            <p:nvPr/>
          </p:nvSpPr>
          <p:spPr>
            <a:xfrm>
              <a:off x="485023" y="1856450"/>
              <a:ext cx="8173956" cy="4535227"/>
            </a:xfrm>
            <a:custGeom>
              <a:avLst/>
              <a:gdLst/>
              <a:ahLst/>
              <a:cxnLst/>
              <a:rect l="l" t="t" r="r" b="b"/>
              <a:pathLst>
                <a:path w="4960" h="2752" extrusionOk="0">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6" name="Google Shape;56;p10"/>
            <p:cNvSpPr/>
            <p:nvPr/>
          </p:nvSpPr>
          <p:spPr>
            <a:xfrm>
              <a:off x="0" y="0"/>
              <a:ext cx="9144000" cy="6858000"/>
            </a:xfrm>
            <a:custGeom>
              <a:avLst/>
              <a:gdLst/>
              <a:ahLst/>
              <a:cxnLst/>
              <a:rect l="l" t="t" r="r" b="b"/>
              <a:pathLst>
                <a:path w="5760" h="4320" extrusionOk="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7" name="Google Shape;57;p10"/>
          <p:cNvSpPr/>
          <p:nvPr/>
        </p:nvSpPr>
        <p:spPr>
          <a:xfrm>
            <a:off x="7745412" y="0"/>
            <a:ext cx="685800" cy="1100100"/>
          </a:xfrm>
          <a:prstGeom prst="rect">
            <a:avLst/>
          </a:prstGeom>
          <a:solidFill>
            <a:schemeClr val="accent1"/>
          </a:solidFill>
          <a:ln>
            <a:noFill/>
          </a:ln>
          <a:effectLst>
            <a:outerShdw blurRad="63500" dist="25400" dir="5400000">
              <a:srgbClr val="000000">
                <a:alpha val="447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8" name="Google Shape;58;p10"/>
          <p:cNvSpPr txBox="1">
            <a:spLocks noGrp="1"/>
          </p:cNvSpPr>
          <p:nvPr>
            <p:ph type="title"/>
          </p:nvPr>
        </p:nvSpPr>
        <p:spPr>
          <a:xfrm>
            <a:off x="866775" y="927100"/>
            <a:ext cx="6343500" cy="7095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3200"/>
              <a:buFont typeface="Century Gothic"/>
              <a:buNone/>
              <a:defRPr sz="3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9" name="Google Shape;59;p10"/>
          <p:cNvSpPr txBox="1">
            <a:spLocks noGrp="1"/>
          </p:cNvSpPr>
          <p:nvPr>
            <p:ph type="body" idx="1"/>
          </p:nvPr>
        </p:nvSpPr>
        <p:spPr>
          <a:xfrm>
            <a:off x="866775" y="2489200"/>
            <a:ext cx="6343500" cy="3530700"/>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60" name="Google Shape;60;p10"/>
          <p:cNvSpPr txBox="1">
            <a:spLocks noGrp="1"/>
          </p:cNvSpPr>
          <p:nvPr>
            <p:ph type="dt" idx="10"/>
          </p:nvPr>
        </p:nvSpPr>
        <p:spPr>
          <a:xfrm>
            <a:off x="7539037" y="6365875"/>
            <a:ext cx="990600" cy="228600"/>
          </a:xfrm>
          <a:prstGeom prst="rect">
            <a:avLst/>
          </a:prstGeom>
          <a:noFill/>
          <a:ln>
            <a:noFill/>
          </a:ln>
        </p:spPr>
        <p:txBody>
          <a:bodyPr spcFirstLastPara="1" wrap="square" lIns="91425" tIns="45700" rIns="91425" bIns="45700" anchor="b" anchorCtr="0"/>
          <a:lstStyle>
            <a:lvl1pPr marR="0" lvl="0" algn="r" rtl="0">
              <a:lnSpc>
                <a:spcPct val="100000"/>
              </a:lnSpc>
              <a:spcBef>
                <a:spcPts val="0"/>
              </a:spcBef>
              <a:spcAft>
                <a:spcPts val="0"/>
              </a:spcAft>
              <a:buSzPts val="1400"/>
              <a:buNone/>
              <a:defRPr sz="900" b="1" i="0" u="none">
                <a:solidFill>
                  <a:schemeClr val="accent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Google Shape;61;p10"/>
          <p:cNvSpPr txBox="1">
            <a:spLocks noGrp="1"/>
          </p:cNvSpPr>
          <p:nvPr>
            <p:ph type="ftr" idx="11"/>
          </p:nvPr>
        </p:nvSpPr>
        <p:spPr>
          <a:xfrm>
            <a:off x="590550" y="6365875"/>
            <a:ext cx="3860700" cy="228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10"/>
          <p:cNvSpPr txBox="1">
            <a:spLocks noGrp="1"/>
          </p:cNvSpPr>
          <p:nvPr>
            <p:ph type="sldNum" idx="12"/>
          </p:nvPr>
        </p:nvSpPr>
        <p:spPr>
          <a:xfrm>
            <a:off x="7678737" y="295275"/>
            <a:ext cx="790500" cy="7683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chemeClr val="lt1"/>
              </a:buClr>
              <a:buSzPts val="2800"/>
              <a:buFont typeface="Century Gothic"/>
              <a:buNone/>
              <a:defRPr sz="2800" b="0" i="0" u="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25" name="Rectangle 24"/>
            <p:cNvSpPr/>
            <p:nvPr/>
          </p:nvSpPr>
          <p:spPr>
            <a:xfrm>
              <a:off x="0" y="0"/>
              <a:ext cx="9118832"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18"/>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3202" cy="709865"/>
          </a:xfrm>
          <a:prstGeom prst="rect">
            <a:avLst/>
          </a:prstGeom>
        </p:spPr>
        <p:txBody>
          <a:bodyPr vert="horz" lIns="91440" tIns="45720" rIns="91440" bIns="45720" rtlCol="0" anchor="ctr">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866441" y="2489200"/>
            <a:ext cx="6343201" cy="3530600"/>
          </a:xfrm>
          <a:prstGeom prst="rect">
            <a:avLst/>
          </a:prstGeom>
        </p:spPr>
        <p:txBody>
          <a:bodyPr vert="horz" lIns="91440" tIns="45720" rIns="91440" bIns="45720" rtlCol="0"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39638" y="6365499"/>
            <a:ext cx="990599" cy="228659"/>
          </a:xfrm>
          <a:prstGeom prst="rect">
            <a:avLst/>
          </a:prstGeom>
        </p:spPr>
        <p:txBody>
          <a:bodyPr vert="horz" lIns="91440" tIns="45720" rIns="91440" bIns="45720" rtlCol="0" anchor="b"/>
          <a:lstStyle>
            <a:lvl1pPr algn="r">
              <a:defRPr sz="900" b="1" i="0">
                <a:solidFill>
                  <a:schemeClr val="accent1"/>
                </a:solidFill>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A6A9E05-BFFF-4CC7-A3C5-CD557BFAFE50}" type="datetimeFigureOut">
              <a:rPr kumimoji="0" lang="it-IT" sz="9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13/04/2019</a:t>
            </a:fld>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590843" y="6365498"/>
            <a:ext cx="3859795" cy="228660"/>
          </a:xfrm>
          <a:prstGeom prst="rect">
            <a:avLst/>
          </a:prstGeom>
        </p:spPr>
        <p:txBody>
          <a:bodyPr vert="horz" lIns="91440" tIns="45720" rIns="91440" bIns="45720" rtlCol="0" anchor="b"/>
          <a:lstStyle>
            <a:lvl1pPr algn="l">
              <a:defRPr sz="900" b="1" i="0">
                <a:solidFill>
                  <a:schemeClr val="accent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9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Slide Number Placeholder 5"/>
          <p:cNvSpPr>
            <a:spLocks noGrp="1"/>
          </p:cNvSpPr>
          <p:nvPr>
            <p:ph type="sldNum" sz="quarter" idx="4"/>
          </p:nvPr>
        </p:nvSpPr>
        <p:spPr bwMode="auto">
          <a:xfrm>
            <a:off x="7678616" y="295730"/>
            <a:ext cx="791308" cy="767687"/>
          </a:xfrm>
          <a:prstGeom prst="rect">
            <a:avLst/>
          </a:prstGeom>
        </p:spPr>
        <p:txBody>
          <a:bodyPr vert="horz" lIns="91440" tIns="45720" rIns="91440" bIns="45720" rtlCol="0" anchor="b"/>
          <a:lstStyle>
            <a:lvl1pPr algn="ctr">
              <a:defRPr sz="2800" b="0" i="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755F9E6-FD87-4D51-A26F-E9FC0C962159}" type="slidenum">
              <a:rPr kumimoji="0" lang="it-IT"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it-IT"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8684071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txStyles>
    <p:title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99"/>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254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it-IT"/>
              <a:t>Click to edit Master title style</a:t>
            </a:r>
          </a:p>
        </p:txBody>
      </p:sp>
      <p:sp>
        <p:nvSpPr>
          <p:cNvPr id="6147" name="Rectangle 3"/>
          <p:cNvSpPr>
            <a:spLocks noGrp="1" noChangeArrowheads="1"/>
          </p:cNvSpPr>
          <p:nvPr>
            <p:ph type="body" idx="1"/>
          </p:nvPr>
        </p:nvSpPr>
        <p:spPr bwMode="auto">
          <a:xfrm>
            <a:off x="685800" y="1676400"/>
            <a:ext cx="76327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Tree>
    <p:extLst>
      <p:ext uri="{BB962C8B-B14F-4D97-AF65-F5344CB8AC3E}">
        <p14:creationId xmlns:p14="http://schemas.microsoft.com/office/powerpoint/2010/main" val="12697002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rtl="0" eaLnBrk="0" fontAlgn="base" hangingPunct="0">
        <a:lnSpc>
          <a:spcPct val="90000"/>
        </a:lnSpc>
        <a:spcBef>
          <a:spcPct val="0"/>
        </a:spcBef>
        <a:spcAft>
          <a:spcPct val="0"/>
        </a:spcAft>
        <a:defRPr sz="3600" b="1">
          <a:solidFill>
            <a:srgbClr val="FBF245"/>
          </a:solidFill>
          <a:latin typeface="+mj-lt"/>
          <a:ea typeface="+mj-ea"/>
          <a:cs typeface="+mj-cs"/>
        </a:defRPr>
      </a:lvl1pPr>
      <a:lvl2pPr algn="l" rtl="0" eaLnBrk="0" fontAlgn="base" hangingPunct="0">
        <a:lnSpc>
          <a:spcPct val="90000"/>
        </a:lnSpc>
        <a:spcBef>
          <a:spcPct val="0"/>
        </a:spcBef>
        <a:spcAft>
          <a:spcPct val="0"/>
        </a:spcAft>
        <a:defRPr sz="3600" b="1">
          <a:solidFill>
            <a:srgbClr val="FBF245"/>
          </a:solidFill>
          <a:latin typeface="Arial" pitchFamily="34" charset="0"/>
          <a:cs typeface="Arial" pitchFamily="34" charset="0"/>
        </a:defRPr>
      </a:lvl2pPr>
      <a:lvl3pPr algn="l" rtl="0" eaLnBrk="0" fontAlgn="base" hangingPunct="0">
        <a:lnSpc>
          <a:spcPct val="90000"/>
        </a:lnSpc>
        <a:spcBef>
          <a:spcPct val="0"/>
        </a:spcBef>
        <a:spcAft>
          <a:spcPct val="0"/>
        </a:spcAft>
        <a:defRPr sz="3600" b="1">
          <a:solidFill>
            <a:srgbClr val="FBF245"/>
          </a:solidFill>
          <a:latin typeface="Arial" pitchFamily="34" charset="0"/>
          <a:cs typeface="Arial" pitchFamily="34" charset="0"/>
        </a:defRPr>
      </a:lvl3pPr>
      <a:lvl4pPr algn="l" rtl="0" eaLnBrk="0" fontAlgn="base" hangingPunct="0">
        <a:lnSpc>
          <a:spcPct val="90000"/>
        </a:lnSpc>
        <a:spcBef>
          <a:spcPct val="0"/>
        </a:spcBef>
        <a:spcAft>
          <a:spcPct val="0"/>
        </a:spcAft>
        <a:defRPr sz="3600" b="1">
          <a:solidFill>
            <a:srgbClr val="FBF245"/>
          </a:solidFill>
          <a:latin typeface="Arial" pitchFamily="34" charset="0"/>
          <a:cs typeface="Arial" pitchFamily="34" charset="0"/>
        </a:defRPr>
      </a:lvl4pPr>
      <a:lvl5pPr algn="l" rtl="0" eaLnBrk="0" fontAlgn="base" hangingPunct="0">
        <a:lnSpc>
          <a:spcPct val="90000"/>
        </a:lnSpc>
        <a:spcBef>
          <a:spcPct val="0"/>
        </a:spcBef>
        <a:spcAft>
          <a:spcPct val="0"/>
        </a:spcAft>
        <a:defRPr sz="3600" b="1">
          <a:solidFill>
            <a:srgbClr val="FBF245"/>
          </a:solidFill>
          <a:latin typeface="Arial" pitchFamily="34" charset="0"/>
          <a:cs typeface="Arial" pitchFamily="34" charset="0"/>
        </a:defRPr>
      </a:lvl5pPr>
      <a:lvl6pPr marL="457200" algn="l" rtl="0" fontAlgn="base">
        <a:lnSpc>
          <a:spcPct val="90000"/>
        </a:lnSpc>
        <a:spcBef>
          <a:spcPct val="0"/>
        </a:spcBef>
        <a:spcAft>
          <a:spcPct val="0"/>
        </a:spcAft>
        <a:defRPr sz="3600" b="1">
          <a:solidFill>
            <a:srgbClr val="FBF245"/>
          </a:solidFill>
          <a:latin typeface="Arial" pitchFamily="34" charset="0"/>
          <a:cs typeface="Arial" pitchFamily="34" charset="0"/>
        </a:defRPr>
      </a:lvl6pPr>
      <a:lvl7pPr marL="914400" algn="l" rtl="0" fontAlgn="base">
        <a:lnSpc>
          <a:spcPct val="90000"/>
        </a:lnSpc>
        <a:spcBef>
          <a:spcPct val="0"/>
        </a:spcBef>
        <a:spcAft>
          <a:spcPct val="0"/>
        </a:spcAft>
        <a:defRPr sz="3600" b="1">
          <a:solidFill>
            <a:srgbClr val="FBF245"/>
          </a:solidFill>
          <a:latin typeface="Arial" pitchFamily="34" charset="0"/>
          <a:cs typeface="Arial" pitchFamily="34" charset="0"/>
        </a:defRPr>
      </a:lvl7pPr>
      <a:lvl8pPr marL="1371600" algn="l" rtl="0" fontAlgn="base">
        <a:lnSpc>
          <a:spcPct val="90000"/>
        </a:lnSpc>
        <a:spcBef>
          <a:spcPct val="0"/>
        </a:spcBef>
        <a:spcAft>
          <a:spcPct val="0"/>
        </a:spcAft>
        <a:defRPr sz="3600" b="1">
          <a:solidFill>
            <a:srgbClr val="FBF245"/>
          </a:solidFill>
          <a:latin typeface="Arial" pitchFamily="34" charset="0"/>
          <a:cs typeface="Arial" pitchFamily="34" charset="0"/>
        </a:defRPr>
      </a:lvl8pPr>
      <a:lvl9pPr marL="1828800" algn="l" rtl="0" fontAlgn="base">
        <a:lnSpc>
          <a:spcPct val="90000"/>
        </a:lnSpc>
        <a:spcBef>
          <a:spcPct val="0"/>
        </a:spcBef>
        <a:spcAft>
          <a:spcPct val="0"/>
        </a:spcAft>
        <a:defRPr sz="3600" b="1">
          <a:solidFill>
            <a:srgbClr val="FBF245"/>
          </a:solidFill>
          <a:latin typeface="Arial" pitchFamily="34" charset="0"/>
          <a:cs typeface="Arial" pitchFamily="34" charset="0"/>
        </a:defRPr>
      </a:lvl9pPr>
    </p:titleStyle>
    <p:bodyStyle>
      <a:lvl1pPr marL="342900" indent="-342900" algn="l" rtl="0" eaLnBrk="0" fontAlgn="base" hangingPunct="0">
        <a:spcBef>
          <a:spcPct val="0"/>
        </a:spcBef>
        <a:spcAft>
          <a:spcPct val="0"/>
        </a:spcAft>
        <a:buClr>
          <a:srgbClr val="FBF245"/>
        </a:buClr>
        <a:buChar char="•"/>
        <a:defRPr sz="2400">
          <a:solidFill>
            <a:schemeClr val="bg1"/>
          </a:solidFill>
          <a:latin typeface="+mn-lt"/>
          <a:ea typeface="+mn-ea"/>
          <a:cs typeface="+mn-cs"/>
        </a:defRPr>
      </a:lvl1pPr>
      <a:lvl2pPr marL="742950" indent="-285750" algn="l" rtl="0" eaLnBrk="0" fontAlgn="base" hangingPunct="0">
        <a:spcBef>
          <a:spcPct val="0"/>
        </a:spcBef>
        <a:spcAft>
          <a:spcPct val="0"/>
        </a:spcAft>
        <a:buClr>
          <a:srgbClr val="FBF245"/>
        </a:buClr>
        <a:buChar char="–"/>
        <a:defRPr sz="2400">
          <a:solidFill>
            <a:schemeClr val="bg1"/>
          </a:solidFill>
          <a:latin typeface="+mn-lt"/>
          <a:cs typeface="+mn-cs"/>
        </a:defRPr>
      </a:lvl2pPr>
      <a:lvl3pPr marL="1143000" indent="-228600" algn="l" rtl="0" eaLnBrk="0" fontAlgn="base" hangingPunct="0">
        <a:spcBef>
          <a:spcPct val="0"/>
        </a:spcBef>
        <a:spcAft>
          <a:spcPct val="0"/>
        </a:spcAft>
        <a:buClr>
          <a:srgbClr val="FBF245"/>
        </a:buClr>
        <a:buChar char="•"/>
        <a:defRPr sz="2400">
          <a:solidFill>
            <a:schemeClr val="bg1"/>
          </a:solidFill>
          <a:latin typeface="+mn-lt"/>
          <a:cs typeface="+mn-cs"/>
        </a:defRPr>
      </a:lvl3pPr>
      <a:lvl4pPr marL="1600200" indent="-228600" algn="l" rtl="0" eaLnBrk="0" fontAlgn="base" hangingPunct="0">
        <a:spcBef>
          <a:spcPct val="0"/>
        </a:spcBef>
        <a:spcAft>
          <a:spcPct val="0"/>
        </a:spcAft>
        <a:buClr>
          <a:srgbClr val="FBF245"/>
        </a:buClr>
        <a:buChar char="–"/>
        <a:defRPr sz="2400">
          <a:solidFill>
            <a:schemeClr val="bg1"/>
          </a:solidFill>
          <a:latin typeface="+mn-lt"/>
          <a:cs typeface="+mn-cs"/>
        </a:defRPr>
      </a:lvl4pPr>
      <a:lvl5pPr marL="2057400" indent="-228600" algn="l" rtl="0" eaLnBrk="0" fontAlgn="base" hangingPunct="0">
        <a:spcBef>
          <a:spcPct val="0"/>
        </a:spcBef>
        <a:spcAft>
          <a:spcPct val="0"/>
        </a:spcAft>
        <a:buClr>
          <a:srgbClr val="FBF245"/>
        </a:buClr>
        <a:buChar char="»"/>
        <a:defRPr sz="2400">
          <a:solidFill>
            <a:schemeClr val="bg1"/>
          </a:solidFill>
          <a:latin typeface="+mn-lt"/>
          <a:cs typeface="+mn-cs"/>
        </a:defRPr>
      </a:lvl5pPr>
      <a:lvl6pPr marL="2514600" indent="-228600" algn="l" rtl="0" fontAlgn="base">
        <a:spcBef>
          <a:spcPct val="0"/>
        </a:spcBef>
        <a:spcAft>
          <a:spcPct val="0"/>
        </a:spcAft>
        <a:buClr>
          <a:srgbClr val="FBF245"/>
        </a:buClr>
        <a:buChar char="»"/>
        <a:defRPr sz="2400">
          <a:solidFill>
            <a:schemeClr val="bg1"/>
          </a:solidFill>
          <a:latin typeface="+mn-lt"/>
          <a:cs typeface="+mn-cs"/>
        </a:defRPr>
      </a:lvl6pPr>
      <a:lvl7pPr marL="2971800" indent="-228600" algn="l" rtl="0" fontAlgn="base">
        <a:spcBef>
          <a:spcPct val="0"/>
        </a:spcBef>
        <a:spcAft>
          <a:spcPct val="0"/>
        </a:spcAft>
        <a:buClr>
          <a:srgbClr val="FBF245"/>
        </a:buClr>
        <a:buChar char="»"/>
        <a:defRPr sz="2400">
          <a:solidFill>
            <a:schemeClr val="bg1"/>
          </a:solidFill>
          <a:latin typeface="+mn-lt"/>
          <a:cs typeface="+mn-cs"/>
        </a:defRPr>
      </a:lvl7pPr>
      <a:lvl8pPr marL="3429000" indent="-228600" algn="l" rtl="0" fontAlgn="base">
        <a:spcBef>
          <a:spcPct val="0"/>
        </a:spcBef>
        <a:spcAft>
          <a:spcPct val="0"/>
        </a:spcAft>
        <a:buClr>
          <a:srgbClr val="FBF245"/>
        </a:buClr>
        <a:buChar char="»"/>
        <a:defRPr sz="2400">
          <a:solidFill>
            <a:schemeClr val="bg1"/>
          </a:solidFill>
          <a:latin typeface="+mn-lt"/>
          <a:cs typeface="+mn-cs"/>
        </a:defRPr>
      </a:lvl8pPr>
      <a:lvl9pPr marL="3886200" indent="-228600" algn="l" rtl="0" fontAlgn="base">
        <a:spcBef>
          <a:spcPct val="0"/>
        </a:spcBef>
        <a:spcAft>
          <a:spcPct val="0"/>
        </a:spcAft>
        <a:buClr>
          <a:srgbClr val="FBF245"/>
        </a:buClr>
        <a:buChar char="»"/>
        <a:defRPr sz="2400">
          <a:solidFill>
            <a:schemeClr val="bg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2.png"/><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3.png"/><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68.jp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62D5C8D-99FE-4DE4-8CAA-F8697DE5CF9C}"/>
              </a:ext>
            </a:extLst>
          </p:cNvPr>
          <p:cNvSpPr/>
          <p:nvPr/>
        </p:nvSpPr>
        <p:spPr>
          <a:xfrm>
            <a:off x="0" y="3280241"/>
            <a:ext cx="9144000" cy="297517"/>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buClrTx/>
            </a:pPr>
            <a:endParaRPr lang="it-IT" sz="1600">
              <a:solidFill>
                <a:srgbClr val="FFFFFF"/>
              </a:solidFill>
              <a:latin typeface="+mn-lt"/>
              <a:ea typeface="+mn-ea"/>
              <a:cs typeface="+mn-cs"/>
              <a:sym typeface="Helvetica Light"/>
            </a:endParaRPr>
          </a:p>
        </p:txBody>
      </p:sp>
      <p:sp>
        <p:nvSpPr>
          <p:cNvPr id="3" name="Rettangolo 2">
            <a:extLst>
              <a:ext uri="{FF2B5EF4-FFF2-40B4-BE49-F238E27FC236}">
                <a16:creationId xmlns:a16="http://schemas.microsoft.com/office/drawing/2014/main" id="{054C082C-A5C8-4218-931E-1C4CEC85CDF6}"/>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9" name="1555012215883_PROGRAMMA 12-13 04 19_Interregionale ANCE Sud.png"/>
          <p:cNvPicPr>
            <a:picLocks noChangeAspect="1"/>
          </p:cNvPicPr>
          <p:nvPr/>
        </p:nvPicPr>
        <p:blipFill>
          <a:blip r:embed="rId2">
            <a:extLst/>
          </a:blip>
          <a:srcRect l="49032"/>
          <a:stretch>
            <a:fillRect/>
          </a:stretch>
        </p:blipFill>
        <p:spPr>
          <a:xfrm>
            <a:off x="2107129" y="1"/>
            <a:ext cx="4929742" cy="686596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7"/>
          <p:cNvSpPr txBox="1">
            <a:spLocks noGrp="1"/>
          </p:cNvSpPr>
          <p:nvPr>
            <p:ph type="title"/>
          </p:nvPr>
        </p:nvSpPr>
        <p:spPr>
          <a:xfrm>
            <a:off x="457200" y="15875"/>
            <a:ext cx="8229600" cy="1068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Plaque regression is the ideal goal of lipid-lowering therapy</a:t>
            </a:r>
            <a:endParaRPr/>
          </a:p>
        </p:txBody>
      </p:sp>
      <p:pic>
        <p:nvPicPr>
          <p:cNvPr id="669" name="Google Shape;669;p67" descr="https://thumbs.dreamstime.com/z/aging-concept-female-male-characters-cycle-life-childhood-to-old-age-72903242.jpg"/>
          <p:cNvPicPr preferRelativeResize="0"/>
          <p:nvPr/>
        </p:nvPicPr>
        <p:blipFill rotWithShape="1">
          <a:blip r:embed="rId3">
            <a:alphaModFix/>
          </a:blip>
          <a:srcRect t="5817" b="59389"/>
          <a:stretch/>
        </p:blipFill>
        <p:spPr>
          <a:xfrm>
            <a:off x="187325" y="4703762"/>
            <a:ext cx="8891587" cy="2081212"/>
          </a:xfrm>
          <a:prstGeom prst="rect">
            <a:avLst/>
          </a:prstGeom>
          <a:noFill/>
          <a:ln>
            <a:noFill/>
          </a:ln>
        </p:spPr>
      </p:pic>
      <p:pic>
        <p:nvPicPr>
          <p:cNvPr id="670" name="Google Shape;670;p67" descr="La diversità di Benjamin Button - "/>
          <p:cNvPicPr preferRelativeResize="0"/>
          <p:nvPr/>
        </p:nvPicPr>
        <p:blipFill rotWithShape="1">
          <a:blip r:embed="rId4">
            <a:alphaModFix/>
          </a:blip>
          <a:srcRect/>
          <a:stretch/>
        </p:blipFill>
        <p:spPr>
          <a:xfrm>
            <a:off x="6061075" y="1333500"/>
            <a:ext cx="2727325" cy="3817937"/>
          </a:xfrm>
          <a:prstGeom prst="rect">
            <a:avLst/>
          </a:prstGeom>
          <a:noFill/>
          <a:ln>
            <a:noFill/>
          </a:ln>
        </p:spPr>
      </p:pic>
      <p:sp>
        <p:nvSpPr>
          <p:cNvPr id="671" name="Google Shape;671;p67"/>
          <p:cNvSpPr txBox="1"/>
          <p:nvPr/>
        </p:nvSpPr>
        <p:spPr>
          <a:xfrm>
            <a:off x="479425" y="2162175"/>
            <a:ext cx="51435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Arial"/>
              <a:buNone/>
            </a:pPr>
            <a:r>
              <a:rPr lang="en-US" sz="4000" b="1" i="0" u="none">
                <a:solidFill>
                  <a:schemeClr val="dk1"/>
                </a:solidFill>
                <a:effectLst>
                  <a:outerShdw blurRad="38100" dist="38100" dir="2700000" algn="tl">
                    <a:srgbClr val="C0C0C0"/>
                  </a:outerShdw>
                </a:effectLst>
                <a:latin typeface="Arial"/>
                <a:ea typeface="Arial"/>
                <a:cs typeface="Arial"/>
                <a:sym typeface="Arial"/>
              </a:rPr>
              <a:t>Plaque regression…</a:t>
            </a:r>
            <a:endParaRPr/>
          </a:p>
        </p:txBody>
      </p:sp>
      <p:sp>
        <p:nvSpPr>
          <p:cNvPr id="672" name="Google Shape;672;p67"/>
          <p:cNvSpPr/>
          <p:nvPr/>
        </p:nvSpPr>
        <p:spPr>
          <a:xfrm>
            <a:off x="1549400" y="3302000"/>
            <a:ext cx="2719500" cy="854100"/>
          </a:xfrm>
          <a:prstGeom prst="rightArrow">
            <a:avLst>
              <a:gd name="adj1" fmla="val 17355"/>
              <a:gd name="adj2" fmla="val 50000"/>
            </a:avLst>
          </a:prstGeom>
          <a:solidFill>
            <a:schemeClr val="lt1"/>
          </a:solidFill>
          <a:ln w="76200" cap="flat" cmpd="sng">
            <a:solidFill>
              <a:srgbClr val="80C5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1"/>
                                        </p:tgtEl>
                                        <p:attrNameLst>
                                          <p:attrName>style.visibility</p:attrName>
                                        </p:attrNameLst>
                                      </p:cBhvr>
                                      <p:to>
                                        <p:strVal val="visible"/>
                                      </p:to>
                                    </p:set>
                                    <p:animEffect transition="in" filter="fade">
                                      <p:cBhvr>
                                        <p:cTn id="7" dur="500"/>
                                        <p:tgtEl>
                                          <p:spTgt spid="671"/>
                                        </p:tgtEl>
                                      </p:cBhvr>
                                    </p:animEffect>
                                  </p:childTnLst>
                                </p:cTn>
                              </p:par>
                              <p:par>
                                <p:cTn id="8" presetID="10" presetClass="entr" presetSubtype="0" fill="hold" nodeType="withEffect">
                                  <p:stCondLst>
                                    <p:cond delay="0"/>
                                  </p:stCondLst>
                                  <p:childTnLst>
                                    <p:set>
                                      <p:cBhvr>
                                        <p:cTn id="9" dur="1" fill="hold">
                                          <p:stCondLst>
                                            <p:cond delay="0"/>
                                          </p:stCondLst>
                                        </p:cTn>
                                        <p:tgtEl>
                                          <p:spTgt spid="672"/>
                                        </p:tgtEl>
                                        <p:attrNameLst>
                                          <p:attrName>style.visibility</p:attrName>
                                        </p:attrNameLst>
                                      </p:cBhvr>
                                      <p:to>
                                        <p:strVal val="visible"/>
                                      </p:to>
                                    </p:set>
                                    <p:animEffect transition="in" filter="fade">
                                      <p:cBhvr>
                                        <p:cTn id="10" dur="500"/>
                                        <p:tgtEl>
                                          <p:spTgt spid="672"/>
                                        </p:tgtEl>
                                      </p:cBhvr>
                                    </p:animEffect>
                                  </p:childTnLst>
                                </p:cTn>
                              </p:par>
                              <p:par>
                                <p:cTn id="11" presetID="10" presetClass="entr" presetSubtype="0" fill="hold" nodeType="withEffect">
                                  <p:stCondLst>
                                    <p:cond delay="0"/>
                                  </p:stCondLst>
                                  <p:childTnLst>
                                    <p:set>
                                      <p:cBhvr>
                                        <p:cTn id="12" dur="1" fill="hold">
                                          <p:stCondLst>
                                            <p:cond delay="0"/>
                                          </p:stCondLst>
                                        </p:cTn>
                                        <p:tgtEl>
                                          <p:spTgt spid="669"/>
                                        </p:tgtEl>
                                        <p:attrNameLst>
                                          <p:attrName>style.visibility</p:attrName>
                                        </p:attrNameLst>
                                      </p:cBhvr>
                                      <p:to>
                                        <p:strVal val="visible"/>
                                      </p:to>
                                    </p:set>
                                    <p:animEffect transition="in" filter="fade">
                                      <p:cBhvr>
                                        <p:cTn id="13" dur="500"/>
                                        <p:tgtEl>
                                          <p:spTgt spid="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68"/>
          <p:cNvSpPr txBox="1">
            <a:spLocks noGrp="1"/>
          </p:cNvSpPr>
          <p:nvPr>
            <p:ph type="title"/>
          </p:nvPr>
        </p:nvSpPr>
        <p:spPr>
          <a:xfrm>
            <a:off x="204787" y="107950"/>
            <a:ext cx="8680500" cy="1068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Atherosclerosis regression is associated with reduced coronary death</a:t>
            </a:r>
            <a:endParaRPr/>
          </a:p>
        </p:txBody>
      </p:sp>
      <p:sp>
        <p:nvSpPr>
          <p:cNvPr id="678" name="Google Shape;678;p68"/>
          <p:cNvSpPr txBox="1"/>
          <p:nvPr/>
        </p:nvSpPr>
        <p:spPr>
          <a:xfrm>
            <a:off x="360362" y="6448425"/>
            <a:ext cx="7204200" cy="241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a:solidFill>
                  <a:schemeClr val="dk1"/>
                </a:solidFill>
                <a:latin typeface="Arial"/>
                <a:ea typeface="Arial"/>
                <a:cs typeface="Arial"/>
                <a:sym typeface="Arial"/>
              </a:rPr>
              <a:t>Ndrepepa G et al. Am Heart J 2016;177:9–16.</a:t>
            </a:r>
            <a:endParaRPr/>
          </a:p>
        </p:txBody>
      </p:sp>
      <p:sp>
        <p:nvSpPr>
          <p:cNvPr id="679" name="Google Shape;679;p68"/>
          <p:cNvSpPr/>
          <p:nvPr/>
        </p:nvSpPr>
        <p:spPr>
          <a:xfrm>
            <a:off x="0" y="1440873"/>
            <a:ext cx="164700" cy="5339700"/>
          </a:xfrm>
          <a:prstGeom prst="rect">
            <a:avLst/>
          </a:prstGeom>
          <a:noFill/>
          <a:ln>
            <a:noFill/>
          </a:ln>
          <a:effectLst>
            <a:outerShdw blurRad="38100" dist="23000" dir="5400000" rotWithShape="0">
              <a:srgbClr val="000000">
                <a:alpha val="34900"/>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680" name="Google Shape;680;p68" descr="5256CEAD-FB2F-40A0-85FE-ED9B06BB0FBC@intercomm"/>
          <p:cNvPicPr preferRelativeResize="0"/>
          <p:nvPr/>
        </p:nvPicPr>
        <p:blipFill rotWithShape="1">
          <a:blip r:embed="rId3">
            <a:alphaModFix/>
          </a:blip>
          <a:srcRect/>
          <a:stretch/>
        </p:blipFill>
        <p:spPr>
          <a:xfrm>
            <a:off x="855662" y="1666875"/>
            <a:ext cx="7027862" cy="4781550"/>
          </a:xfrm>
          <a:prstGeom prst="rect">
            <a:avLst/>
          </a:prstGeom>
          <a:noFill/>
          <a:ln>
            <a:noFill/>
          </a:ln>
        </p:spPr>
      </p:pic>
      <p:sp>
        <p:nvSpPr>
          <p:cNvPr id="681" name="Google Shape;681;p68"/>
          <p:cNvSpPr txBox="1"/>
          <p:nvPr/>
        </p:nvSpPr>
        <p:spPr>
          <a:xfrm>
            <a:off x="5991225" y="2989262"/>
            <a:ext cx="1733400" cy="546000"/>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82" name="Google Shape;682;p68"/>
          <p:cNvSpPr txBox="1"/>
          <p:nvPr/>
        </p:nvSpPr>
        <p:spPr>
          <a:xfrm>
            <a:off x="6048375" y="4670425"/>
            <a:ext cx="1733400" cy="544500"/>
          </a:xfrm>
          <a:prstGeom prst="rect">
            <a:avLst/>
          </a:prstGeom>
          <a:no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9"/>
          <p:cNvSpPr txBox="1">
            <a:spLocks noGrp="1"/>
          </p:cNvSpPr>
          <p:nvPr>
            <p:ph type="title"/>
          </p:nvPr>
        </p:nvSpPr>
        <p:spPr>
          <a:xfrm>
            <a:off x="512762" y="36512"/>
            <a:ext cx="8118600" cy="1097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Invasive Imaging Techniques for </a:t>
            </a:r>
            <a:br>
              <a:rPr lang="en-US" sz="3200" b="1" i="0" u="none">
                <a:solidFill>
                  <a:schemeClr val="dk1"/>
                </a:solidFill>
                <a:latin typeface="Arial"/>
                <a:ea typeface="Arial"/>
                <a:cs typeface="Arial"/>
                <a:sym typeface="Arial"/>
              </a:rPr>
            </a:br>
            <a:r>
              <a:rPr lang="en-US" sz="3200" b="1" i="0" u="none">
                <a:solidFill>
                  <a:schemeClr val="dk1"/>
                </a:solidFill>
                <a:latin typeface="Arial"/>
                <a:ea typeface="Arial"/>
                <a:cs typeface="Arial"/>
                <a:sym typeface="Arial"/>
              </a:rPr>
              <a:t>Coronary Arteries</a:t>
            </a:r>
            <a:r>
              <a:rPr lang="en-US" sz="3200" b="1" i="0" u="none" baseline="30000">
                <a:solidFill>
                  <a:schemeClr val="dk1"/>
                </a:solidFill>
                <a:latin typeface="Arial"/>
                <a:ea typeface="Arial"/>
                <a:cs typeface="Arial"/>
                <a:sym typeface="Arial"/>
              </a:rPr>
              <a:t>1</a:t>
            </a:r>
            <a:endParaRPr/>
          </a:p>
        </p:txBody>
      </p:sp>
      <p:sp>
        <p:nvSpPr>
          <p:cNvPr id="688" name="Google Shape;688;p69"/>
          <p:cNvSpPr txBox="1"/>
          <p:nvPr/>
        </p:nvSpPr>
        <p:spPr>
          <a:xfrm>
            <a:off x="495300" y="5719762"/>
            <a:ext cx="4029000" cy="149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Image courtesy of Choi B, et al. </a:t>
            </a:r>
            <a:r>
              <a:rPr lang="en-US" sz="800" b="0" i="1" u="none">
                <a:solidFill>
                  <a:srgbClr val="000000"/>
                </a:solidFill>
                <a:latin typeface="Arial"/>
                <a:ea typeface="Arial"/>
                <a:cs typeface="Arial"/>
                <a:sym typeface="Arial"/>
              </a:rPr>
              <a:t>Eur Heart J</a:t>
            </a:r>
            <a:r>
              <a:rPr lang="en-US" sz="800" b="0" i="0" u="none">
                <a:solidFill>
                  <a:srgbClr val="000000"/>
                </a:solidFill>
                <a:latin typeface="Arial"/>
                <a:ea typeface="Arial"/>
                <a:cs typeface="Arial"/>
                <a:sym typeface="Arial"/>
              </a:rPr>
              <a:t>. 2013;34:2047–2054.</a:t>
            </a:r>
            <a:endParaRPr/>
          </a:p>
        </p:txBody>
      </p:sp>
      <p:pic>
        <p:nvPicPr>
          <p:cNvPr id="689" name="Google Shape;689;p69"/>
          <p:cNvPicPr preferRelativeResize="0"/>
          <p:nvPr/>
        </p:nvPicPr>
        <p:blipFill rotWithShape="1">
          <a:blip r:embed="rId3">
            <a:alphaModFix/>
          </a:blip>
          <a:srcRect/>
          <a:stretch/>
        </p:blipFill>
        <p:spPr>
          <a:xfrm>
            <a:off x="4572000" y="1687512"/>
            <a:ext cx="1096962" cy="1068387"/>
          </a:xfrm>
          <a:prstGeom prst="rect">
            <a:avLst/>
          </a:prstGeom>
          <a:noFill/>
          <a:ln>
            <a:noFill/>
          </a:ln>
          <a:effectLst>
            <a:outerShdw blurRad="63500" dist="38100" dir="2700000">
              <a:srgbClr val="000000">
                <a:alpha val="39610"/>
              </a:srgbClr>
            </a:outerShdw>
          </a:effectLst>
        </p:spPr>
      </p:pic>
      <p:pic>
        <p:nvPicPr>
          <p:cNvPr id="690" name="Google Shape;690;p69"/>
          <p:cNvPicPr preferRelativeResize="0"/>
          <p:nvPr/>
        </p:nvPicPr>
        <p:blipFill rotWithShape="1">
          <a:blip r:embed="rId4">
            <a:alphaModFix/>
          </a:blip>
          <a:srcRect/>
          <a:stretch/>
        </p:blipFill>
        <p:spPr>
          <a:xfrm>
            <a:off x="4586287" y="3087687"/>
            <a:ext cx="1098550" cy="1106487"/>
          </a:xfrm>
          <a:prstGeom prst="rect">
            <a:avLst/>
          </a:prstGeom>
          <a:noFill/>
          <a:ln>
            <a:noFill/>
          </a:ln>
          <a:effectLst>
            <a:outerShdw blurRad="63500" dist="38100" dir="2700000">
              <a:srgbClr val="000000">
                <a:alpha val="39610"/>
              </a:srgbClr>
            </a:outerShdw>
          </a:effectLst>
        </p:spPr>
      </p:pic>
      <p:sp>
        <p:nvSpPr>
          <p:cNvPr id="691" name="Google Shape;691;p69"/>
          <p:cNvSpPr txBox="1"/>
          <p:nvPr/>
        </p:nvSpPr>
        <p:spPr>
          <a:xfrm>
            <a:off x="1749425" y="1693862"/>
            <a:ext cx="2498700" cy="552600"/>
          </a:xfrm>
          <a:prstGeom prst="rect">
            <a:avLst/>
          </a:prstGeom>
          <a:noFill/>
          <a:ln>
            <a:noFill/>
          </a:ln>
        </p:spPr>
        <p:txBody>
          <a:bodyPr spcFirstLastPara="1" wrap="square" lIns="0" tIns="0" rIns="0" bIns="0" anchor="t" anchorCtr="0">
            <a:spAutoFit/>
          </a:bodyPr>
          <a:lstStyle/>
          <a:p>
            <a:pPr marL="171450" marR="0" lvl="0" indent="-171450" algn="l" rtl="0">
              <a:lnSpc>
                <a:spcPct val="100000"/>
              </a:lnSpc>
              <a:spcBef>
                <a:spcPts val="0"/>
              </a:spcBef>
              <a:spcAft>
                <a:spcPts val="0"/>
              </a:spcAft>
              <a:buClr>
                <a:schemeClr val="accent1"/>
              </a:buClr>
              <a:buSzPts val="1200"/>
              <a:buFont typeface="Arial"/>
              <a:buChar char="•"/>
            </a:pPr>
            <a:r>
              <a:rPr lang="en-US" sz="1200" b="0" i="0" u="none">
                <a:solidFill>
                  <a:schemeClr val="dk1"/>
                </a:solidFill>
                <a:latin typeface="Arial"/>
                <a:ea typeface="Arial"/>
                <a:cs typeface="Arial"/>
                <a:sym typeface="Arial"/>
              </a:rPr>
              <a:t>Two-dimensional silhouette of lumen only</a:t>
            </a:r>
            <a:r>
              <a:rPr lang="en-US" sz="1200" b="0" i="0" u="none" baseline="30000">
                <a:solidFill>
                  <a:schemeClr val="dk1"/>
                </a:solidFill>
                <a:latin typeface="Arial"/>
                <a:ea typeface="Arial"/>
                <a:cs typeface="Arial"/>
                <a:sym typeface="Arial"/>
              </a:rPr>
              <a:t>1</a:t>
            </a:r>
            <a:r>
              <a:rPr lang="en-US" sz="1200" b="0" i="0" u="none">
                <a:solidFill>
                  <a:schemeClr val="dk1"/>
                </a:solidFill>
                <a:latin typeface="Arial"/>
                <a:ea typeface="Arial"/>
                <a:cs typeface="Arial"/>
                <a:sym typeface="Arial"/>
              </a:rPr>
              <a:t> </a:t>
            </a:r>
            <a:endParaRPr/>
          </a:p>
          <a:p>
            <a:pPr marL="171450" marR="0" lvl="0" indent="-171450" algn="l" rtl="0">
              <a:lnSpc>
                <a:spcPct val="100000"/>
              </a:lnSpc>
              <a:spcBef>
                <a:spcPts val="200"/>
              </a:spcBef>
              <a:spcAft>
                <a:spcPts val="0"/>
              </a:spcAft>
              <a:buClr>
                <a:schemeClr val="accent1"/>
              </a:buClr>
              <a:buSzPts val="1200"/>
              <a:buFont typeface="Arial"/>
              <a:buChar char="•"/>
            </a:pPr>
            <a:r>
              <a:rPr lang="en-US" sz="1200" b="0" i="0" u="none">
                <a:solidFill>
                  <a:schemeClr val="dk1"/>
                </a:solidFill>
                <a:latin typeface="Arial"/>
                <a:ea typeface="Arial"/>
                <a:cs typeface="Arial"/>
                <a:sym typeface="Arial"/>
              </a:rPr>
              <a:t>0.4-mm resolution</a:t>
            </a:r>
            <a:r>
              <a:rPr lang="en-US" sz="1200" b="0" i="0" u="none" baseline="30000">
                <a:solidFill>
                  <a:schemeClr val="dk1"/>
                </a:solidFill>
                <a:latin typeface="Arial"/>
                <a:ea typeface="Arial"/>
                <a:cs typeface="Arial"/>
                <a:sym typeface="Arial"/>
              </a:rPr>
              <a:t>1</a:t>
            </a:r>
            <a:r>
              <a:rPr lang="en-US" sz="1200" b="0" i="0" u="none">
                <a:solidFill>
                  <a:schemeClr val="dk1"/>
                </a:solidFill>
                <a:latin typeface="Arial"/>
                <a:ea typeface="Arial"/>
                <a:cs typeface="Arial"/>
                <a:sym typeface="Arial"/>
              </a:rPr>
              <a:t> </a:t>
            </a:r>
            <a:endParaRPr/>
          </a:p>
        </p:txBody>
      </p:sp>
      <p:sp>
        <p:nvSpPr>
          <p:cNvPr id="692" name="Google Shape;692;p69"/>
          <p:cNvSpPr txBox="1"/>
          <p:nvPr/>
        </p:nvSpPr>
        <p:spPr>
          <a:xfrm>
            <a:off x="512762" y="1412875"/>
            <a:ext cx="2009700" cy="21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7CC2"/>
              </a:buClr>
              <a:buSzPts val="1400"/>
              <a:buFont typeface="Arial"/>
              <a:buNone/>
            </a:pPr>
            <a:r>
              <a:rPr lang="en-US" sz="1400" b="1" i="0" u="none">
                <a:solidFill>
                  <a:srgbClr val="007CC2"/>
                </a:solidFill>
                <a:latin typeface="Arial"/>
                <a:ea typeface="Arial"/>
                <a:cs typeface="Arial"/>
                <a:sym typeface="Arial"/>
              </a:rPr>
              <a:t>Coronary Angiography</a:t>
            </a:r>
            <a:r>
              <a:rPr lang="en-US" sz="1400" b="1" i="0" u="none" baseline="30000">
                <a:solidFill>
                  <a:srgbClr val="007CC2"/>
                </a:solidFill>
                <a:latin typeface="Arial"/>
                <a:ea typeface="Arial"/>
                <a:cs typeface="Arial"/>
                <a:sym typeface="Arial"/>
              </a:rPr>
              <a:t>1</a:t>
            </a:r>
            <a:endParaRPr/>
          </a:p>
        </p:txBody>
      </p:sp>
      <p:sp>
        <p:nvSpPr>
          <p:cNvPr id="693" name="Google Shape;693;p69"/>
          <p:cNvSpPr txBox="1"/>
          <p:nvPr/>
        </p:nvSpPr>
        <p:spPr>
          <a:xfrm>
            <a:off x="512762" y="2863850"/>
            <a:ext cx="3495600" cy="21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7CC2"/>
              </a:buClr>
              <a:buSzPts val="1400"/>
              <a:buFont typeface="Arial"/>
              <a:buNone/>
            </a:pPr>
            <a:r>
              <a:rPr lang="en-US" sz="1400" b="1" i="0" u="none">
                <a:solidFill>
                  <a:srgbClr val="007CC2"/>
                </a:solidFill>
                <a:latin typeface="Arial"/>
                <a:ea typeface="Arial"/>
                <a:cs typeface="Arial"/>
                <a:sym typeface="Arial"/>
              </a:rPr>
              <a:t>Optical Coherence Tomography (OCT)</a:t>
            </a:r>
            <a:r>
              <a:rPr lang="en-US" sz="1400" b="1" i="0" u="none" baseline="30000">
                <a:solidFill>
                  <a:srgbClr val="007CC2"/>
                </a:solidFill>
                <a:latin typeface="Arial"/>
                <a:ea typeface="Arial"/>
                <a:cs typeface="Arial"/>
                <a:sym typeface="Arial"/>
              </a:rPr>
              <a:t>1,2</a:t>
            </a:r>
            <a:endParaRPr/>
          </a:p>
        </p:txBody>
      </p:sp>
      <p:sp>
        <p:nvSpPr>
          <p:cNvPr id="694" name="Google Shape;694;p69"/>
          <p:cNvSpPr txBox="1"/>
          <p:nvPr/>
        </p:nvSpPr>
        <p:spPr>
          <a:xfrm>
            <a:off x="4573587" y="1412875"/>
            <a:ext cx="2898900" cy="21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7CC2"/>
              </a:buClr>
              <a:buSzPts val="1400"/>
              <a:buFont typeface="Arial"/>
              <a:buNone/>
            </a:pPr>
            <a:r>
              <a:rPr lang="en-US" sz="1400" b="1" i="0" u="none">
                <a:solidFill>
                  <a:srgbClr val="007CC2"/>
                </a:solidFill>
                <a:latin typeface="Arial"/>
                <a:ea typeface="Arial"/>
                <a:cs typeface="Arial"/>
                <a:sym typeface="Arial"/>
              </a:rPr>
              <a:t>Intravascular Ultrasound (IVUS)</a:t>
            </a:r>
            <a:r>
              <a:rPr lang="en-US" sz="1400" b="1" i="0" u="none" baseline="30000">
                <a:solidFill>
                  <a:srgbClr val="007CC2"/>
                </a:solidFill>
                <a:latin typeface="Arial"/>
                <a:ea typeface="Arial"/>
                <a:cs typeface="Arial"/>
                <a:sym typeface="Arial"/>
              </a:rPr>
              <a:t>1–3</a:t>
            </a:r>
            <a:endParaRPr/>
          </a:p>
        </p:txBody>
      </p:sp>
      <p:pic>
        <p:nvPicPr>
          <p:cNvPr id="695" name="Google Shape;695;p69"/>
          <p:cNvPicPr preferRelativeResize="0"/>
          <p:nvPr/>
        </p:nvPicPr>
        <p:blipFill rotWithShape="1">
          <a:blip r:embed="rId5">
            <a:alphaModFix/>
          </a:blip>
          <a:srcRect/>
          <a:stretch/>
        </p:blipFill>
        <p:spPr>
          <a:xfrm>
            <a:off x="523875" y="3087687"/>
            <a:ext cx="1057275" cy="1079500"/>
          </a:xfrm>
          <a:prstGeom prst="rect">
            <a:avLst/>
          </a:prstGeom>
          <a:noFill/>
          <a:ln>
            <a:noFill/>
          </a:ln>
          <a:effectLst>
            <a:outerShdw blurRad="63500" dist="38100" dir="2700000">
              <a:srgbClr val="000000">
                <a:alpha val="39610"/>
              </a:srgbClr>
            </a:outerShdw>
          </a:effectLst>
        </p:spPr>
      </p:pic>
      <p:sp>
        <p:nvSpPr>
          <p:cNvPr id="696" name="Google Shape;696;p69"/>
          <p:cNvSpPr txBox="1"/>
          <p:nvPr/>
        </p:nvSpPr>
        <p:spPr>
          <a:xfrm>
            <a:off x="1749425" y="3087687"/>
            <a:ext cx="2397000" cy="928800"/>
          </a:xfrm>
          <a:prstGeom prst="rect">
            <a:avLst/>
          </a:prstGeom>
          <a:noFill/>
          <a:ln>
            <a:noFill/>
          </a:ln>
        </p:spPr>
        <p:txBody>
          <a:bodyPr spcFirstLastPara="1" wrap="square" lIns="0" tIns="0" rIns="0" bIns="0" anchor="t" anchorCtr="0">
            <a:spAutoFit/>
          </a:bodyPr>
          <a:lstStyle/>
          <a:p>
            <a:pPr marL="171450" marR="0" lvl="0" indent="-171450" algn="l" rtl="0">
              <a:lnSpc>
                <a:spcPct val="95000"/>
              </a:lnSpc>
              <a:spcBef>
                <a:spcPts val="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Images lumen and wall, plus other plaque characteristics</a:t>
            </a:r>
            <a:r>
              <a:rPr lang="en-US" sz="1200" b="0" i="0" u="none" baseline="30000">
                <a:solidFill>
                  <a:srgbClr val="000000"/>
                </a:solidFill>
                <a:latin typeface="Arial"/>
                <a:ea typeface="Arial"/>
                <a:cs typeface="Arial"/>
                <a:sym typeface="Arial"/>
              </a:rPr>
              <a:t>1</a:t>
            </a:r>
            <a:endParaRPr/>
          </a:p>
          <a:p>
            <a:pPr marL="171450" marR="0" lvl="0" indent="-171450" algn="l" rtl="0">
              <a:lnSpc>
                <a:spcPct val="95000"/>
              </a:lnSpc>
              <a:spcBef>
                <a:spcPts val="20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0.01-mm resolution</a:t>
            </a:r>
            <a:r>
              <a:rPr lang="en-US" sz="1200" b="0" i="0" u="none" baseline="30000">
                <a:solidFill>
                  <a:srgbClr val="000000"/>
                </a:solidFill>
                <a:latin typeface="Arial"/>
                <a:ea typeface="Arial"/>
                <a:cs typeface="Arial"/>
                <a:sym typeface="Arial"/>
              </a:rPr>
              <a:t>1</a:t>
            </a:r>
            <a:endParaRPr/>
          </a:p>
          <a:p>
            <a:pPr marL="171450" marR="0" lvl="0" indent="-171450" algn="l" rtl="0">
              <a:lnSpc>
                <a:spcPct val="95000"/>
              </a:lnSpc>
              <a:spcBef>
                <a:spcPts val="20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Measures near-infrared light reflected intensity from tissue</a:t>
            </a:r>
            <a:r>
              <a:rPr lang="en-US" sz="1200" b="0" i="0" u="none" baseline="30000">
                <a:solidFill>
                  <a:srgbClr val="000000"/>
                </a:solidFill>
                <a:latin typeface="Arial"/>
                <a:ea typeface="Arial"/>
                <a:cs typeface="Arial"/>
                <a:sym typeface="Arial"/>
              </a:rPr>
              <a:t>1</a:t>
            </a:r>
            <a:endParaRPr/>
          </a:p>
        </p:txBody>
      </p:sp>
      <p:sp>
        <p:nvSpPr>
          <p:cNvPr id="697" name="Google Shape;697;p69"/>
          <p:cNvSpPr txBox="1"/>
          <p:nvPr/>
        </p:nvSpPr>
        <p:spPr>
          <a:xfrm>
            <a:off x="5876925" y="1693862"/>
            <a:ext cx="3049500" cy="1155600"/>
          </a:xfrm>
          <a:prstGeom prst="rect">
            <a:avLst/>
          </a:prstGeom>
          <a:noFill/>
          <a:ln>
            <a:noFill/>
          </a:ln>
        </p:spPr>
        <p:txBody>
          <a:bodyPr spcFirstLastPara="1" wrap="square" lIns="0" tIns="0" rIns="0" bIns="0" anchor="t" anchorCtr="0">
            <a:spAutoFit/>
          </a:bodyPr>
          <a:lstStyle/>
          <a:p>
            <a:pPr marL="171450" marR="0" lvl="0" indent="-171450" algn="l" rtl="0">
              <a:lnSpc>
                <a:spcPct val="95000"/>
              </a:lnSpc>
              <a:spcBef>
                <a:spcPts val="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Images vessel lumen and wall</a:t>
            </a:r>
            <a:r>
              <a:rPr lang="en-US" sz="1200" b="0" i="0" u="none" baseline="30000">
                <a:solidFill>
                  <a:srgbClr val="000000"/>
                </a:solidFill>
                <a:latin typeface="Arial"/>
                <a:ea typeface="Arial"/>
                <a:cs typeface="Arial"/>
                <a:sym typeface="Arial"/>
              </a:rPr>
              <a:t>1</a:t>
            </a:r>
            <a:endParaRPr/>
          </a:p>
          <a:p>
            <a:pPr marL="171450" marR="0" lvl="0" indent="-171450" algn="l" rtl="0">
              <a:lnSpc>
                <a:spcPct val="95000"/>
              </a:lnSpc>
              <a:spcBef>
                <a:spcPts val="20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0.08- to 0.1-mm resolution</a:t>
            </a:r>
            <a:r>
              <a:rPr lang="en-US" sz="1200" b="0" i="0" u="none" baseline="30000">
                <a:solidFill>
                  <a:srgbClr val="000000"/>
                </a:solidFill>
                <a:latin typeface="Arial"/>
                <a:ea typeface="Arial"/>
                <a:cs typeface="Arial"/>
                <a:sym typeface="Arial"/>
              </a:rPr>
              <a:t>1</a:t>
            </a:r>
            <a:endParaRPr/>
          </a:p>
          <a:p>
            <a:pPr marL="171450" marR="0" lvl="0" indent="-171450" algn="l" rtl="0">
              <a:lnSpc>
                <a:spcPct val="95000"/>
              </a:lnSpc>
              <a:spcBef>
                <a:spcPts val="20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Assesses changes in plaque burden, vascular remodeling</a:t>
            </a:r>
            <a:r>
              <a:rPr lang="en-US" sz="1200" b="0" i="0" u="none" baseline="30000">
                <a:solidFill>
                  <a:srgbClr val="000000"/>
                </a:solidFill>
                <a:latin typeface="Arial"/>
                <a:ea typeface="Arial"/>
                <a:cs typeface="Arial"/>
                <a:sym typeface="Arial"/>
              </a:rPr>
              <a:t>1</a:t>
            </a:r>
            <a:endParaRPr/>
          </a:p>
          <a:p>
            <a:pPr marL="171450" marR="0" lvl="0" indent="-171450" algn="l" rtl="0">
              <a:lnSpc>
                <a:spcPct val="95000"/>
              </a:lnSpc>
              <a:spcBef>
                <a:spcPts val="20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May be used to optimise stent placement</a:t>
            </a:r>
            <a:r>
              <a:rPr lang="en-US" sz="1200" b="0" i="0" u="none" baseline="30000">
                <a:solidFill>
                  <a:srgbClr val="000000"/>
                </a:solidFill>
                <a:latin typeface="Arial"/>
                <a:ea typeface="Arial"/>
                <a:cs typeface="Arial"/>
                <a:sym typeface="Arial"/>
              </a:rPr>
              <a:t>3</a:t>
            </a:r>
            <a:endParaRPr/>
          </a:p>
          <a:p>
            <a:pPr marL="0" marR="0" lvl="0" indent="0" algn="l" rtl="0">
              <a:lnSpc>
                <a:spcPct val="100000"/>
              </a:lnSpc>
              <a:spcBef>
                <a:spcPts val="0"/>
              </a:spcBef>
              <a:spcAft>
                <a:spcPts val="0"/>
              </a:spcAft>
              <a:buNone/>
            </a:pPr>
            <a:endParaRPr sz="1200" b="0" i="0" u="none" baseline="30000">
              <a:solidFill>
                <a:srgbClr val="000000"/>
              </a:solidFill>
              <a:latin typeface="Arial"/>
              <a:ea typeface="Arial"/>
              <a:cs typeface="Arial"/>
              <a:sym typeface="Arial"/>
            </a:endParaRPr>
          </a:p>
        </p:txBody>
      </p:sp>
      <p:pic>
        <p:nvPicPr>
          <p:cNvPr id="698" name="Google Shape;698;p69"/>
          <p:cNvPicPr preferRelativeResize="0"/>
          <p:nvPr/>
        </p:nvPicPr>
        <p:blipFill rotWithShape="1">
          <a:blip r:embed="rId6">
            <a:alphaModFix/>
          </a:blip>
          <a:srcRect/>
          <a:stretch/>
        </p:blipFill>
        <p:spPr>
          <a:xfrm>
            <a:off x="4589462" y="4610100"/>
            <a:ext cx="1092200" cy="1276350"/>
          </a:xfrm>
          <a:prstGeom prst="rect">
            <a:avLst/>
          </a:prstGeom>
          <a:noFill/>
          <a:ln>
            <a:noFill/>
          </a:ln>
          <a:effectLst>
            <a:outerShdw blurRad="63500" dist="38100" dir="2700000">
              <a:srgbClr val="000000">
                <a:alpha val="39610"/>
              </a:srgbClr>
            </a:outerShdw>
          </a:effectLst>
        </p:spPr>
      </p:pic>
      <p:sp>
        <p:nvSpPr>
          <p:cNvPr id="699" name="Google Shape;699;p69"/>
          <p:cNvSpPr txBox="1"/>
          <p:nvPr/>
        </p:nvSpPr>
        <p:spPr>
          <a:xfrm>
            <a:off x="4573587" y="4375150"/>
            <a:ext cx="1090500" cy="214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7CC2"/>
              </a:buClr>
              <a:buSzPts val="1400"/>
              <a:buFont typeface="Arial"/>
              <a:buNone/>
            </a:pPr>
            <a:r>
              <a:rPr lang="en-US" sz="1400" b="1" i="0" u="none">
                <a:solidFill>
                  <a:srgbClr val="007CC2"/>
                </a:solidFill>
                <a:latin typeface="Arial"/>
                <a:ea typeface="Arial"/>
                <a:cs typeface="Arial"/>
                <a:sym typeface="Arial"/>
              </a:rPr>
              <a:t>Angioscopy</a:t>
            </a:r>
            <a:r>
              <a:rPr lang="en-US" sz="1400" b="1" i="0" u="none" baseline="30000">
                <a:solidFill>
                  <a:srgbClr val="007CC2"/>
                </a:solidFill>
                <a:latin typeface="Arial"/>
                <a:ea typeface="Arial"/>
                <a:cs typeface="Arial"/>
                <a:sym typeface="Arial"/>
              </a:rPr>
              <a:t>8</a:t>
            </a:r>
            <a:endParaRPr/>
          </a:p>
        </p:txBody>
      </p:sp>
      <p:sp>
        <p:nvSpPr>
          <p:cNvPr id="700" name="Google Shape;700;p69"/>
          <p:cNvSpPr txBox="1"/>
          <p:nvPr/>
        </p:nvSpPr>
        <p:spPr>
          <a:xfrm>
            <a:off x="5876925" y="4606925"/>
            <a:ext cx="2760600" cy="928800"/>
          </a:xfrm>
          <a:prstGeom prst="rect">
            <a:avLst/>
          </a:prstGeom>
          <a:noFill/>
          <a:ln>
            <a:noFill/>
          </a:ln>
        </p:spPr>
        <p:txBody>
          <a:bodyPr spcFirstLastPara="1" wrap="square" lIns="0" tIns="0" rIns="0" bIns="0" anchor="t" anchorCtr="0">
            <a:spAutoFit/>
          </a:bodyPr>
          <a:lstStyle/>
          <a:p>
            <a:pPr marL="171450" marR="0" lvl="0" indent="-171450" algn="l" rtl="0">
              <a:lnSpc>
                <a:spcPct val="95000"/>
              </a:lnSpc>
              <a:spcBef>
                <a:spcPts val="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Images lumen and wall</a:t>
            </a:r>
            <a:r>
              <a:rPr lang="en-US" sz="1200" b="0" i="0" u="none" baseline="30000">
                <a:solidFill>
                  <a:srgbClr val="000000"/>
                </a:solidFill>
                <a:latin typeface="Arial"/>
                <a:ea typeface="Arial"/>
                <a:cs typeface="Arial"/>
                <a:sym typeface="Arial"/>
              </a:rPr>
              <a:t>8</a:t>
            </a:r>
            <a:endParaRPr/>
          </a:p>
          <a:p>
            <a:pPr marL="171450" marR="0" lvl="0" indent="-171450" algn="l" rtl="0">
              <a:lnSpc>
                <a:spcPct val="95000"/>
              </a:lnSpc>
              <a:spcBef>
                <a:spcPts val="20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Atherosclerotic plaque categorised by colour</a:t>
            </a:r>
            <a:r>
              <a:rPr lang="en-US" sz="1200" b="0" i="0" u="none" baseline="30000">
                <a:solidFill>
                  <a:srgbClr val="000000"/>
                </a:solidFill>
                <a:latin typeface="Arial"/>
                <a:ea typeface="Arial"/>
                <a:cs typeface="Arial"/>
                <a:sym typeface="Arial"/>
              </a:rPr>
              <a:t>8</a:t>
            </a:r>
            <a:r>
              <a:rPr lang="en-US" sz="1200" b="0" i="0" u="none">
                <a:solidFill>
                  <a:srgbClr val="000000"/>
                </a:solidFill>
                <a:latin typeface="Arial"/>
                <a:ea typeface="Arial"/>
                <a:cs typeface="Arial"/>
                <a:sym typeface="Arial"/>
              </a:rPr>
              <a:t> </a:t>
            </a:r>
            <a:endParaRPr/>
          </a:p>
          <a:p>
            <a:pPr marL="171450" marR="0" lvl="0" indent="-171450" algn="l" rtl="0">
              <a:lnSpc>
                <a:spcPct val="95000"/>
              </a:lnSpc>
              <a:spcBef>
                <a:spcPts val="20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Requires proximal occluding balloon for blood-free field</a:t>
            </a:r>
            <a:r>
              <a:rPr lang="en-US" sz="1200" b="0" i="0" u="none" baseline="30000">
                <a:solidFill>
                  <a:srgbClr val="000000"/>
                </a:solidFill>
                <a:latin typeface="Arial"/>
                <a:ea typeface="Arial"/>
                <a:cs typeface="Arial"/>
                <a:sym typeface="Arial"/>
              </a:rPr>
              <a:t>8</a:t>
            </a:r>
            <a:endParaRPr/>
          </a:p>
        </p:txBody>
      </p:sp>
      <p:sp>
        <p:nvSpPr>
          <p:cNvPr id="701" name="Google Shape;701;p69"/>
          <p:cNvSpPr txBox="1"/>
          <p:nvPr/>
        </p:nvSpPr>
        <p:spPr>
          <a:xfrm>
            <a:off x="4573587" y="2863850"/>
            <a:ext cx="3055800" cy="21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7CC2"/>
              </a:buClr>
              <a:buSzPts val="1400"/>
              <a:buFont typeface="Arial"/>
              <a:buNone/>
            </a:pPr>
            <a:r>
              <a:rPr lang="en-US" sz="1400" b="1" i="0" u="none">
                <a:solidFill>
                  <a:srgbClr val="007CC2"/>
                </a:solidFill>
                <a:latin typeface="Arial"/>
                <a:ea typeface="Arial"/>
                <a:cs typeface="Arial"/>
                <a:sym typeface="Arial"/>
              </a:rPr>
              <a:t>Virtual Histology IVUS (VH-IVUS)</a:t>
            </a:r>
            <a:r>
              <a:rPr lang="en-US" sz="1400" b="1" i="0" u="none" baseline="30000">
                <a:solidFill>
                  <a:srgbClr val="007CC2"/>
                </a:solidFill>
                <a:latin typeface="Arial"/>
                <a:ea typeface="Arial"/>
                <a:cs typeface="Arial"/>
                <a:sym typeface="Arial"/>
              </a:rPr>
              <a:t>4,5</a:t>
            </a:r>
            <a:endParaRPr/>
          </a:p>
        </p:txBody>
      </p:sp>
      <p:sp>
        <p:nvSpPr>
          <p:cNvPr id="702" name="Google Shape;702;p69"/>
          <p:cNvSpPr txBox="1"/>
          <p:nvPr/>
        </p:nvSpPr>
        <p:spPr>
          <a:xfrm>
            <a:off x="1739900" y="4597400"/>
            <a:ext cx="2712900" cy="1332000"/>
          </a:xfrm>
          <a:prstGeom prst="rect">
            <a:avLst/>
          </a:prstGeom>
          <a:noFill/>
          <a:ln>
            <a:noFill/>
          </a:ln>
        </p:spPr>
        <p:txBody>
          <a:bodyPr spcFirstLastPara="1" wrap="square" lIns="0" tIns="0" rIns="0" bIns="0" anchor="t" anchorCtr="0">
            <a:spAutoFit/>
          </a:bodyPr>
          <a:lstStyle/>
          <a:p>
            <a:pPr marL="171450" marR="0" lvl="0" indent="-171450" algn="l" rtl="0">
              <a:lnSpc>
                <a:spcPct val="95000"/>
              </a:lnSpc>
              <a:spcBef>
                <a:spcPts val="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Creates chemogram of wall components</a:t>
            </a:r>
            <a:r>
              <a:rPr lang="en-US" sz="1200" b="0" i="0" u="none" baseline="30000">
                <a:solidFill>
                  <a:srgbClr val="000000"/>
                </a:solidFill>
                <a:latin typeface="Arial"/>
                <a:ea typeface="Arial"/>
                <a:cs typeface="Arial"/>
                <a:sym typeface="Arial"/>
              </a:rPr>
              <a:t>7</a:t>
            </a:r>
            <a:endParaRPr/>
          </a:p>
          <a:p>
            <a:pPr marL="171450" marR="0" lvl="0" indent="-171450" algn="l" rtl="0">
              <a:lnSpc>
                <a:spcPct val="95000"/>
              </a:lnSpc>
              <a:spcBef>
                <a:spcPts val="20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1-mm resolution</a:t>
            </a:r>
            <a:r>
              <a:rPr lang="en-US" sz="1200" b="0" i="0" u="none" baseline="30000">
                <a:solidFill>
                  <a:srgbClr val="000000"/>
                </a:solidFill>
                <a:latin typeface="Arial"/>
                <a:ea typeface="Arial"/>
                <a:cs typeface="Arial"/>
                <a:sym typeface="Arial"/>
              </a:rPr>
              <a:t>1</a:t>
            </a:r>
            <a:endParaRPr/>
          </a:p>
          <a:p>
            <a:pPr marL="171450" marR="0" lvl="0" indent="-171450" algn="l" rtl="0">
              <a:lnSpc>
                <a:spcPct val="95000"/>
              </a:lnSpc>
              <a:spcBef>
                <a:spcPts val="20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Assesses lipid/protein content in atherosclerotic plaques</a:t>
            </a:r>
            <a:r>
              <a:rPr lang="en-US" sz="1200" b="0" i="0" u="none" baseline="30000">
                <a:solidFill>
                  <a:srgbClr val="000000"/>
                </a:solidFill>
                <a:latin typeface="Arial"/>
                <a:ea typeface="Arial"/>
                <a:cs typeface="Arial"/>
                <a:sym typeface="Arial"/>
              </a:rPr>
              <a:t>7</a:t>
            </a:r>
            <a:endParaRPr/>
          </a:p>
          <a:p>
            <a:pPr marL="171450" marR="0" lvl="0" indent="-171450" algn="l" rtl="0">
              <a:lnSpc>
                <a:spcPct val="95000"/>
              </a:lnSpc>
              <a:spcBef>
                <a:spcPts val="20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Limited evaluation of lipid core depth</a:t>
            </a:r>
            <a:r>
              <a:rPr lang="en-US" sz="1200" b="0" i="0" u="none" baseline="30000">
                <a:solidFill>
                  <a:srgbClr val="000000"/>
                </a:solidFill>
                <a:latin typeface="Arial"/>
                <a:ea typeface="Arial"/>
                <a:cs typeface="Arial"/>
                <a:sym typeface="Arial"/>
              </a:rPr>
              <a:t>1</a:t>
            </a:r>
            <a:endParaRPr/>
          </a:p>
          <a:p>
            <a:pPr marL="0" marR="0" lvl="0" indent="0" algn="l" rtl="0">
              <a:lnSpc>
                <a:spcPct val="100000"/>
              </a:lnSpc>
              <a:spcBef>
                <a:spcPts val="0"/>
              </a:spcBef>
              <a:spcAft>
                <a:spcPts val="0"/>
              </a:spcAft>
              <a:buNone/>
            </a:pPr>
            <a:endParaRPr sz="1200" b="0" i="0" u="none" baseline="30000">
              <a:solidFill>
                <a:srgbClr val="000000"/>
              </a:solidFill>
              <a:latin typeface="Arial"/>
              <a:ea typeface="Arial"/>
              <a:cs typeface="Arial"/>
              <a:sym typeface="Arial"/>
            </a:endParaRPr>
          </a:p>
        </p:txBody>
      </p:sp>
      <p:sp>
        <p:nvSpPr>
          <p:cNvPr id="703" name="Google Shape;703;p69"/>
          <p:cNvSpPr txBox="1"/>
          <p:nvPr/>
        </p:nvSpPr>
        <p:spPr>
          <a:xfrm>
            <a:off x="512762" y="4375150"/>
            <a:ext cx="3224100" cy="214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7CC2"/>
              </a:buClr>
              <a:buSzPts val="1400"/>
              <a:buFont typeface="Arial"/>
              <a:buNone/>
            </a:pPr>
            <a:r>
              <a:rPr lang="en-US" sz="1400" b="1" i="0" u="none">
                <a:solidFill>
                  <a:srgbClr val="007CC2"/>
                </a:solidFill>
                <a:latin typeface="Arial"/>
                <a:ea typeface="Arial"/>
                <a:cs typeface="Arial"/>
                <a:sym typeface="Arial"/>
              </a:rPr>
              <a:t>Near-Infrared Spectroscopy (NIRS)</a:t>
            </a:r>
            <a:r>
              <a:rPr lang="en-US" sz="1400" b="1" i="0" u="none" baseline="30000">
                <a:solidFill>
                  <a:srgbClr val="007CC2"/>
                </a:solidFill>
                <a:latin typeface="Arial"/>
                <a:ea typeface="Arial"/>
                <a:cs typeface="Arial"/>
                <a:sym typeface="Arial"/>
              </a:rPr>
              <a:t>1,6,7</a:t>
            </a:r>
            <a:endParaRPr/>
          </a:p>
        </p:txBody>
      </p:sp>
      <p:pic>
        <p:nvPicPr>
          <p:cNvPr id="704" name="Google Shape;704;p69" descr="Screen Shot 2016-05-13 at 3.46.35 PM.png"/>
          <p:cNvPicPr preferRelativeResize="0"/>
          <p:nvPr/>
        </p:nvPicPr>
        <p:blipFill rotWithShape="1">
          <a:blip r:embed="rId7">
            <a:alphaModFix/>
          </a:blip>
          <a:srcRect/>
          <a:stretch/>
        </p:blipFill>
        <p:spPr>
          <a:xfrm>
            <a:off x="523875" y="4643437"/>
            <a:ext cx="1093787" cy="1065212"/>
          </a:xfrm>
          <a:prstGeom prst="rect">
            <a:avLst/>
          </a:prstGeom>
          <a:noFill/>
          <a:ln>
            <a:noFill/>
          </a:ln>
          <a:effectLst>
            <a:outerShdw blurRad="63500" dist="38100" dir="2700000">
              <a:srgbClr val="000000">
                <a:alpha val="39610"/>
              </a:srgbClr>
            </a:outerShdw>
          </a:effectLst>
        </p:spPr>
      </p:pic>
      <p:sp>
        <p:nvSpPr>
          <p:cNvPr id="705" name="Google Shape;705;p69"/>
          <p:cNvSpPr txBox="1"/>
          <p:nvPr/>
        </p:nvSpPr>
        <p:spPr>
          <a:xfrm>
            <a:off x="5876925" y="3087687"/>
            <a:ext cx="2928900" cy="903300"/>
          </a:xfrm>
          <a:prstGeom prst="rect">
            <a:avLst/>
          </a:prstGeom>
          <a:noFill/>
          <a:ln>
            <a:noFill/>
          </a:ln>
        </p:spPr>
        <p:txBody>
          <a:bodyPr spcFirstLastPara="1" wrap="square" lIns="0" tIns="0" rIns="0" bIns="0" anchor="t" anchorCtr="0">
            <a:spAutoFit/>
          </a:bodyPr>
          <a:lstStyle/>
          <a:p>
            <a:pPr marL="171450" marR="0" lvl="0" indent="-171450" algn="l" rtl="0">
              <a:lnSpc>
                <a:spcPct val="95000"/>
              </a:lnSpc>
              <a:spcBef>
                <a:spcPts val="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Analyses backscattered IVUS RF energy to create colour tissue map of wall and plaque</a:t>
            </a:r>
            <a:r>
              <a:rPr lang="en-US" sz="1200" b="0" i="0" u="none" baseline="30000">
                <a:solidFill>
                  <a:srgbClr val="000000"/>
                </a:solidFill>
                <a:latin typeface="Arial"/>
                <a:ea typeface="Arial"/>
                <a:cs typeface="Arial"/>
                <a:sym typeface="Arial"/>
              </a:rPr>
              <a:t>4 </a:t>
            </a:r>
            <a:endParaRPr/>
          </a:p>
          <a:p>
            <a:pPr marL="171450" marR="0" lvl="0" indent="-171450" algn="l" rtl="0">
              <a:lnSpc>
                <a:spcPct val="95000"/>
              </a:lnSpc>
              <a:spcBef>
                <a:spcPts val="200"/>
              </a:spcBef>
              <a:spcAft>
                <a:spcPts val="0"/>
              </a:spcAft>
              <a:buClr>
                <a:srgbClr val="007CC2"/>
              </a:buClr>
              <a:buSzPts val="1200"/>
              <a:buFont typeface="Arial"/>
              <a:buChar char="•"/>
            </a:pPr>
            <a:r>
              <a:rPr lang="en-US" sz="1200" b="0" i="0" u="none">
                <a:solidFill>
                  <a:srgbClr val="000000"/>
                </a:solidFill>
                <a:latin typeface="Arial"/>
                <a:ea typeface="Arial"/>
                <a:cs typeface="Arial"/>
                <a:sym typeface="Arial"/>
              </a:rPr>
              <a:t>Detects necrotic core, dense calcium, fibrous and fibrofatty tissue</a:t>
            </a:r>
            <a:r>
              <a:rPr lang="en-US" sz="1200" b="0" i="0" u="none" baseline="30000">
                <a:solidFill>
                  <a:srgbClr val="000000"/>
                </a:solidFill>
                <a:latin typeface="Arial"/>
                <a:ea typeface="Arial"/>
                <a:cs typeface="Arial"/>
                <a:sym typeface="Arial"/>
              </a:rPr>
              <a:t>5</a:t>
            </a:r>
            <a:endParaRPr/>
          </a:p>
        </p:txBody>
      </p:sp>
      <p:sp>
        <p:nvSpPr>
          <p:cNvPr id="706" name="Google Shape;706;p69"/>
          <p:cNvSpPr txBox="1"/>
          <p:nvPr/>
        </p:nvSpPr>
        <p:spPr>
          <a:xfrm>
            <a:off x="438150" y="4165600"/>
            <a:ext cx="4572000" cy="2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Image courtesy of van Ditzhuijzen NS, et al. </a:t>
            </a:r>
            <a:r>
              <a:rPr lang="en-US" sz="800" b="0" i="1" u="none">
                <a:solidFill>
                  <a:srgbClr val="000000"/>
                </a:solidFill>
                <a:latin typeface="Arial"/>
                <a:ea typeface="Arial"/>
                <a:cs typeface="Arial"/>
                <a:sym typeface="Arial"/>
              </a:rPr>
              <a:t>Neth Heart J.</a:t>
            </a:r>
            <a:r>
              <a:rPr lang="en-US" sz="800" b="0" i="0" u="none">
                <a:solidFill>
                  <a:srgbClr val="000000"/>
                </a:solidFill>
                <a:latin typeface="Arial"/>
                <a:ea typeface="Arial"/>
                <a:cs typeface="Arial"/>
                <a:sym typeface="Arial"/>
              </a:rPr>
              <a:t> 2011;19:442–446.</a:t>
            </a:r>
            <a:endParaRPr/>
          </a:p>
        </p:txBody>
      </p:sp>
      <p:sp>
        <p:nvSpPr>
          <p:cNvPr id="707" name="Google Shape;707;p69"/>
          <p:cNvSpPr txBox="1"/>
          <p:nvPr/>
        </p:nvSpPr>
        <p:spPr>
          <a:xfrm>
            <a:off x="4452937" y="5842000"/>
            <a:ext cx="4843500" cy="2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 Image courtesy of MacNeill BD, et al. </a:t>
            </a:r>
            <a:r>
              <a:rPr lang="en-US" sz="800" b="0" i="1" u="none">
                <a:solidFill>
                  <a:srgbClr val="000000"/>
                </a:solidFill>
                <a:latin typeface="Arial"/>
                <a:ea typeface="Arial"/>
                <a:cs typeface="Arial"/>
                <a:sym typeface="Arial"/>
              </a:rPr>
              <a:t>Arterioscler Thromb Vasc Biol.</a:t>
            </a:r>
            <a:r>
              <a:rPr lang="en-US" sz="800" b="0" i="0" u="none">
                <a:solidFill>
                  <a:srgbClr val="000000"/>
                </a:solidFill>
                <a:latin typeface="Arial"/>
                <a:ea typeface="Arial"/>
                <a:cs typeface="Arial"/>
                <a:sym typeface="Arial"/>
              </a:rPr>
              <a:t> 2003;23:1333–1342.</a:t>
            </a:r>
            <a:endParaRPr/>
          </a:p>
        </p:txBody>
      </p:sp>
      <p:sp>
        <p:nvSpPr>
          <p:cNvPr id="708" name="Google Shape;708;p69"/>
          <p:cNvSpPr txBox="1"/>
          <p:nvPr/>
        </p:nvSpPr>
        <p:spPr>
          <a:xfrm>
            <a:off x="4498975" y="4165600"/>
            <a:ext cx="4845000" cy="2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Image courtesy of Brown AJ, et al. </a:t>
            </a:r>
            <a:r>
              <a:rPr lang="en-US" sz="800" b="0" i="1" u="none">
                <a:solidFill>
                  <a:srgbClr val="000000"/>
                </a:solidFill>
                <a:latin typeface="Arial"/>
                <a:ea typeface="Arial"/>
                <a:cs typeface="Arial"/>
                <a:sym typeface="Arial"/>
              </a:rPr>
              <a:t>Circ Cardiovasc Imaging.</a:t>
            </a:r>
            <a:r>
              <a:rPr lang="en-US" sz="800" b="0" i="0" u="none">
                <a:solidFill>
                  <a:srgbClr val="000000"/>
                </a:solidFill>
                <a:latin typeface="Arial"/>
                <a:ea typeface="Arial"/>
                <a:cs typeface="Arial"/>
                <a:sym typeface="Arial"/>
              </a:rPr>
              <a:t> 2015;8:e003487. </a:t>
            </a:r>
            <a:endParaRPr/>
          </a:p>
        </p:txBody>
      </p:sp>
      <p:sp>
        <p:nvSpPr>
          <p:cNvPr id="709" name="Google Shape;709;p69"/>
          <p:cNvSpPr txBox="1"/>
          <p:nvPr/>
        </p:nvSpPr>
        <p:spPr>
          <a:xfrm>
            <a:off x="4452937" y="2708275"/>
            <a:ext cx="4572000" cy="21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Image courtesy of van Ditzhujzen NS, et al. </a:t>
            </a:r>
            <a:r>
              <a:rPr lang="en-US" sz="800" b="0" i="1" u="none">
                <a:solidFill>
                  <a:srgbClr val="000000"/>
                </a:solidFill>
                <a:latin typeface="Arial"/>
                <a:ea typeface="Arial"/>
                <a:cs typeface="Arial"/>
                <a:sym typeface="Arial"/>
              </a:rPr>
              <a:t>Neth Heart J</a:t>
            </a:r>
            <a:r>
              <a:rPr lang="en-US" sz="800" b="0" i="0" u="none">
                <a:solidFill>
                  <a:srgbClr val="000000"/>
                </a:solidFill>
                <a:latin typeface="Arial"/>
                <a:ea typeface="Arial"/>
                <a:cs typeface="Arial"/>
                <a:sym typeface="Arial"/>
              </a:rPr>
              <a:t>. 2011;19:442–446.</a:t>
            </a:r>
            <a:endParaRPr/>
          </a:p>
        </p:txBody>
      </p:sp>
      <p:pic>
        <p:nvPicPr>
          <p:cNvPr id="710" name="Google Shape;710;p69"/>
          <p:cNvPicPr preferRelativeResize="0"/>
          <p:nvPr/>
        </p:nvPicPr>
        <p:blipFill rotWithShape="1">
          <a:blip r:embed="rId8">
            <a:alphaModFix/>
          </a:blip>
          <a:srcRect/>
          <a:stretch/>
        </p:blipFill>
        <p:spPr>
          <a:xfrm>
            <a:off x="527050" y="1690687"/>
            <a:ext cx="998537" cy="1000125"/>
          </a:xfrm>
          <a:prstGeom prst="rect">
            <a:avLst/>
          </a:prstGeom>
          <a:noFill/>
          <a:ln>
            <a:noFill/>
          </a:ln>
          <a:effectLst>
            <a:outerShdw blurRad="63500" dist="38100" dir="2700000">
              <a:srgbClr val="000000">
                <a:alpha val="39610"/>
              </a:srgbClr>
            </a:outerShdw>
          </a:effectLst>
        </p:spPr>
      </p:pic>
      <p:sp>
        <p:nvSpPr>
          <p:cNvPr id="711" name="Google Shape;711;p69"/>
          <p:cNvSpPr txBox="1"/>
          <p:nvPr/>
        </p:nvSpPr>
        <p:spPr>
          <a:xfrm>
            <a:off x="360362" y="6262687"/>
            <a:ext cx="7370700" cy="479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RF = radiofrequency. 1. Tardif JC, et al. </a:t>
            </a:r>
            <a:r>
              <a:rPr lang="en-US" sz="1000" b="0" i="1" u="none">
                <a:solidFill>
                  <a:srgbClr val="000000"/>
                </a:solidFill>
                <a:latin typeface="Arial"/>
                <a:ea typeface="Arial"/>
                <a:cs typeface="Arial"/>
                <a:sym typeface="Arial"/>
              </a:rPr>
              <a:t>Circ Cardiovasc Imaging.</a:t>
            </a:r>
            <a:r>
              <a:rPr lang="en-US" sz="1000" b="0" i="0" u="none">
                <a:solidFill>
                  <a:srgbClr val="000000"/>
                </a:solidFill>
                <a:latin typeface="Arial"/>
                <a:ea typeface="Arial"/>
                <a:cs typeface="Arial"/>
                <a:sym typeface="Arial"/>
              </a:rPr>
              <a:t> 2011;4:319–333. 2. van Ditzhuijzen NS, et al. </a:t>
            </a:r>
            <a:r>
              <a:rPr lang="en-US" sz="1000" b="0" i="1" u="none">
                <a:solidFill>
                  <a:srgbClr val="000000"/>
                </a:solidFill>
                <a:latin typeface="Arial"/>
                <a:ea typeface="Arial"/>
                <a:cs typeface="Arial"/>
                <a:sym typeface="Arial"/>
              </a:rPr>
              <a:t>Neth Heart J.</a:t>
            </a:r>
            <a:r>
              <a:rPr lang="en-US" sz="1000" b="0" i="0" u="none">
                <a:solidFill>
                  <a:srgbClr val="000000"/>
                </a:solidFill>
                <a:latin typeface="Arial"/>
                <a:ea typeface="Arial"/>
                <a:cs typeface="Arial"/>
                <a:sym typeface="Arial"/>
              </a:rPr>
              <a:t> 2011;19:442–446 3. Hong SJ, et al. </a:t>
            </a:r>
            <a:r>
              <a:rPr lang="en-US" sz="1000" b="0" i="1" u="none">
                <a:solidFill>
                  <a:srgbClr val="000000"/>
                </a:solidFill>
                <a:latin typeface="Arial"/>
                <a:ea typeface="Arial"/>
                <a:cs typeface="Arial"/>
                <a:sym typeface="Arial"/>
              </a:rPr>
              <a:t>JAMA. </a:t>
            </a:r>
            <a:r>
              <a:rPr lang="en-US" sz="1000" b="0" i="0" u="none">
                <a:solidFill>
                  <a:srgbClr val="000000"/>
                </a:solidFill>
                <a:latin typeface="Arial"/>
                <a:ea typeface="Arial"/>
                <a:cs typeface="Arial"/>
                <a:sym typeface="Arial"/>
              </a:rPr>
              <a:t>2015;314:2155–2163. 4. Brown AJ, et al. </a:t>
            </a:r>
            <a:r>
              <a:rPr lang="en-US" sz="1000" b="0" i="1" u="none">
                <a:solidFill>
                  <a:srgbClr val="000000"/>
                </a:solidFill>
                <a:latin typeface="Arial"/>
                <a:ea typeface="Arial"/>
                <a:cs typeface="Arial"/>
                <a:sym typeface="Arial"/>
              </a:rPr>
              <a:t>Circ Cardiovasc Imaging.</a:t>
            </a:r>
            <a:r>
              <a:rPr lang="en-US" sz="1000" b="0" i="0" u="none">
                <a:solidFill>
                  <a:srgbClr val="000000"/>
                </a:solidFill>
                <a:latin typeface="Arial"/>
                <a:ea typeface="Arial"/>
                <a:cs typeface="Arial"/>
                <a:sym typeface="Arial"/>
              </a:rPr>
              <a:t> 2015;8:e003487.      5. Vancraeynest D, et al. </a:t>
            </a:r>
            <a:r>
              <a:rPr lang="en-US" sz="1000" b="0" i="1" u="none">
                <a:solidFill>
                  <a:srgbClr val="000000"/>
                </a:solidFill>
                <a:latin typeface="Arial"/>
                <a:ea typeface="Arial"/>
                <a:cs typeface="Arial"/>
                <a:sym typeface="Arial"/>
              </a:rPr>
              <a:t>J Am Coll Cardiol.</a:t>
            </a:r>
            <a:r>
              <a:rPr lang="en-US" sz="1000" b="0" i="0" u="none">
                <a:solidFill>
                  <a:srgbClr val="000000"/>
                </a:solidFill>
                <a:latin typeface="Arial"/>
                <a:ea typeface="Arial"/>
                <a:cs typeface="Arial"/>
                <a:sym typeface="Arial"/>
              </a:rPr>
              <a:t> 2011;57:1961–1979. 6. Choi B, et al. </a:t>
            </a:r>
            <a:r>
              <a:rPr lang="en-US" sz="1000" b="0" i="1" u="none">
                <a:solidFill>
                  <a:srgbClr val="000000"/>
                </a:solidFill>
                <a:latin typeface="Arial"/>
                <a:ea typeface="Arial"/>
                <a:cs typeface="Arial"/>
                <a:sym typeface="Arial"/>
              </a:rPr>
              <a:t>Eur Heart J. </a:t>
            </a:r>
            <a:r>
              <a:rPr lang="en-US" sz="1000" b="0" i="0" u="none">
                <a:solidFill>
                  <a:srgbClr val="000000"/>
                </a:solidFill>
                <a:latin typeface="Arial"/>
                <a:ea typeface="Arial"/>
                <a:cs typeface="Arial"/>
                <a:sym typeface="Arial"/>
              </a:rPr>
              <a:t>2013;34:2047–2054. 7. Jaguszewski M, et al. </a:t>
            </a:r>
            <a:r>
              <a:rPr lang="en-US" sz="1000" b="0" i="1" u="none">
                <a:solidFill>
                  <a:srgbClr val="000000"/>
                </a:solidFill>
                <a:latin typeface="Arial"/>
                <a:ea typeface="Arial"/>
                <a:cs typeface="Arial"/>
                <a:sym typeface="Arial"/>
              </a:rPr>
              <a:t>Curr Cardiovasc Imaging Rep.</a:t>
            </a:r>
            <a:r>
              <a:rPr lang="en-US" sz="1000" b="0" i="0" u="none">
                <a:solidFill>
                  <a:srgbClr val="000000"/>
                </a:solidFill>
                <a:latin typeface="Arial"/>
                <a:ea typeface="Arial"/>
                <a:cs typeface="Arial"/>
                <a:sym typeface="Arial"/>
              </a:rPr>
              <a:t> 2013;6:426–430. 8. MacNeill BD, et al. </a:t>
            </a:r>
            <a:r>
              <a:rPr lang="en-US" sz="1000" b="0" i="1" u="none">
                <a:solidFill>
                  <a:srgbClr val="000000"/>
                </a:solidFill>
                <a:latin typeface="Arial"/>
                <a:ea typeface="Arial"/>
                <a:cs typeface="Arial"/>
                <a:sym typeface="Arial"/>
              </a:rPr>
              <a:t>Arterioscler Thromb Vasc Biol.</a:t>
            </a:r>
            <a:r>
              <a:rPr lang="en-US" sz="1000" b="0" i="0" u="none">
                <a:solidFill>
                  <a:srgbClr val="000000"/>
                </a:solidFill>
                <a:latin typeface="Arial"/>
                <a:ea typeface="Arial"/>
                <a:cs typeface="Arial"/>
                <a:sym typeface="Arial"/>
              </a:rPr>
              <a:t> 2003;23:1333–1342.</a:t>
            </a:r>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70"/>
          <p:cNvSpPr txBox="1"/>
          <p:nvPr/>
        </p:nvSpPr>
        <p:spPr>
          <a:xfrm>
            <a:off x="512762" y="1503362"/>
            <a:ext cx="8118600" cy="441180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1" i="0" u="none">
                <a:solidFill>
                  <a:schemeClr val="dk1"/>
                </a:solidFill>
                <a:latin typeface="Arial"/>
                <a:ea typeface="Arial"/>
                <a:cs typeface="Arial"/>
                <a:sym typeface="Arial"/>
              </a:rPr>
              <a:t>Three recent trials utilising IVUS have confirmed regression of the coronary atherosclerotic plaque with intensive statin therapy</a:t>
            </a:r>
            <a:endParaRPr/>
          </a:p>
          <a:p>
            <a:pPr marL="0" marR="0" lvl="0" indent="0" algn="l" rtl="0">
              <a:lnSpc>
                <a:spcPct val="100000"/>
              </a:lnSpc>
              <a:spcBef>
                <a:spcPts val="500"/>
              </a:spcBef>
              <a:spcAft>
                <a:spcPts val="0"/>
              </a:spcAft>
              <a:buClr>
                <a:schemeClr val="dk1"/>
              </a:buClr>
              <a:buSzPts val="2400"/>
              <a:buFont typeface="Arial"/>
              <a:buNone/>
            </a:pPr>
            <a:endParaRPr sz="2400" b="1" i="0" u="none">
              <a:solidFill>
                <a:schemeClr val="dk1"/>
              </a:solidFill>
              <a:latin typeface="Arial"/>
              <a:ea typeface="Arial"/>
              <a:cs typeface="Arial"/>
              <a:sym typeface="Arial"/>
            </a:endParaRPr>
          </a:p>
          <a:p>
            <a:pPr marL="0" marR="0" lvl="1" indent="0" algn="l" rtl="0">
              <a:lnSpc>
                <a:spcPct val="100000"/>
              </a:lnSpc>
              <a:spcBef>
                <a:spcPts val="500"/>
              </a:spcBef>
              <a:spcAft>
                <a:spcPts val="0"/>
              </a:spcAft>
              <a:buClr>
                <a:srgbClr val="0070C0"/>
              </a:buClr>
              <a:buSzPts val="2400"/>
              <a:buFont typeface="Arial"/>
              <a:buNone/>
            </a:pPr>
            <a:r>
              <a:rPr lang="en-US" sz="2400" b="1" i="0" u="none" strike="noStrike" cap="none">
                <a:solidFill>
                  <a:srgbClr val="0070C0"/>
                </a:solidFill>
                <a:latin typeface="Arial"/>
                <a:ea typeface="Arial"/>
                <a:cs typeface="Arial"/>
                <a:sym typeface="Arial"/>
              </a:rPr>
              <a:t>REVERSAL</a:t>
            </a:r>
            <a:r>
              <a:rPr lang="en-US" sz="2400" b="0" i="0" u="none" strike="noStrike" cap="none">
                <a:solidFill>
                  <a:schemeClr val="dk1"/>
                </a:solidFill>
                <a:latin typeface="Arial"/>
                <a:ea typeface="Arial"/>
                <a:cs typeface="Arial"/>
                <a:sym typeface="Arial"/>
              </a:rPr>
              <a:t>: Reversal of Atherosclerosis with Aggressive Lipid Lowering</a:t>
            </a:r>
            <a:endParaRPr/>
          </a:p>
          <a:p>
            <a:pPr marL="0" marR="0" lvl="1" indent="0" algn="l" rtl="0">
              <a:lnSpc>
                <a:spcPct val="100000"/>
              </a:lnSpc>
              <a:spcBef>
                <a:spcPts val="500"/>
              </a:spcBef>
              <a:spcAft>
                <a:spcPts val="0"/>
              </a:spcAft>
              <a:buClr>
                <a:srgbClr val="0070C0"/>
              </a:buClr>
              <a:buSzPts val="2400"/>
              <a:buFont typeface="Arial"/>
              <a:buNone/>
            </a:pPr>
            <a:r>
              <a:rPr lang="en-US" sz="2400" b="1" i="0" u="none" strike="noStrike" cap="none">
                <a:solidFill>
                  <a:srgbClr val="0070C0"/>
                </a:solidFill>
                <a:latin typeface="Arial"/>
                <a:ea typeface="Arial"/>
                <a:cs typeface="Arial"/>
                <a:sym typeface="Arial"/>
              </a:rPr>
              <a:t>ASTEROID</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A Study to Evaluate the Effect of Rosuvastatin on Intravascular Ultrasound-Derived Coronary Atheroma Burden</a:t>
            </a:r>
            <a:endParaRPr/>
          </a:p>
          <a:p>
            <a:pPr marL="0" marR="0" lvl="1" indent="0" algn="l" rtl="0">
              <a:lnSpc>
                <a:spcPct val="100000"/>
              </a:lnSpc>
              <a:spcBef>
                <a:spcPts val="500"/>
              </a:spcBef>
              <a:spcAft>
                <a:spcPts val="0"/>
              </a:spcAft>
              <a:buClr>
                <a:srgbClr val="0070C0"/>
              </a:buClr>
              <a:buSzPts val="2400"/>
              <a:buFont typeface="Arial"/>
              <a:buNone/>
            </a:pPr>
            <a:r>
              <a:rPr lang="en-US" sz="2400" b="1" i="0" u="none" strike="noStrike" cap="none">
                <a:solidFill>
                  <a:srgbClr val="0070C0"/>
                </a:solidFill>
                <a:latin typeface="Arial"/>
                <a:ea typeface="Arial"/>
                <a:cs typeface="Arial"/>
                <a:sym typeface="Arial"/>
              </a:rPr>
              <a:t>SATURN</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Study of Coronary Atheroma by InTravascular Ultrasound: effect of Rosuvastatin versus Atorvastatin </a:t>
            </a:r>
            <a:endParaRPr/>
          </a:p>
        </p:txBody>
      </p:sp>
      <p:sp>
        <p:nvSpPr>
          <p:cNvPr id="717" name="Google Shape;717;p70"/>
          <p:cNvSpPr txBox="1">
            <a:spLocks noGrp="1"/>
          </p:cNvSpPr>
          <p:nvPr>
            <p:ph type="title"/>
          </p:nvPr>
        </p:nvSpPr>
        <p:spPr>
          <a:xfrm>
            <a:off x="512762" y="90487"/>
            <a:ext cx="8118600" cy="1097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Aggressive LDL-C Reduction Leads to Progressively More Plaque Regression </a:t>
            </a:r>
            <a:endParaRPr/>
          </a:p>
        </p:txBody>
      </p:sp>
      <p:sp>
        <p:nvSpPr>
          <p:cNvPr id="718" name="Google Shape;718;p70"/>
          <p:cNvSpPr txBox="1"/>
          <p:nvPr/>
        </p:nvSpPr>
        <p:spPr>
          <a:xfrm>
            <a:off x="360362" y="6210300"/>
            <a:ext cx="7204200" cy="479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Forbes C, et al. </a:t>
            </a:r>
            <a:r>
              <a:rPr lang="en-US" sz="1000" b="0" i="1" u="none">
                <a:solidFill>
                  <a:schemeClr val="dk1"/>
                </a:solidFill>
                <a:latin typeface="Arial"/>
                <a:ea typeface="Arial"/>
                <a:cs typeface="Arial"/>
                <a:sym typeface="Arial"/>
              </a:rPr>
              <a:t>Curr Med Res Opin. </a:t>
            </a:r>
            <a:r>
              <a:rPr lang="en-US" sz="1000" b="0" i="0" u="none">
                <a:solidFill>
                  <a:schemeClr val="dk1"/>
                </a:solidFill>
                <a:latin typeface="Arial"/>
                <a:ea typeface="Arial"/>
                <a:cs typeface="Arial"/>
                <a:sym typeface="Arial"/>
              </a:rPr>
              <a:t>2016;32:1143–1150</a:t>
            </a:r>
            <a:r>
              <a:rPr lang="en-US" sz="1000" b="0" i="0" u="none">
                <a:solidFill>
                  <a:srgbClr val="000000"/>
                </a:solidFill>
                <a:latin typeface="Arial"/>
                <a:ea typeface="Arial"/>
                <a:cs typeface="Arial"/>
                <a:sym typeface="Arial"/>
              </a:rPr>
              <a:t>.</a:t>
            </a:r>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71"/>
          <p:cNvSpPr txBox="1">
            <a:spLocks noGrp="1"/>
          </p:cNvSpPr>
          <p:nvPr>
            <p:ph type="title"/>
          </p:nvPr>
        </p:nvSpPr>
        <p:spPr>
          <a:xfrm>
            <a:off x="457200" y="12700"/>
            <a:ext cx="8229600" cy="1068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ASTEROID</a:t>
            </a:r>
            <a:endParaRPr/>
          </a:p>
        </p:txBody>
      </p:sp>
      <p:pic>
        <p:nvPicPr>
          <p:cNvPr id="724" name="Google Shape;724;p71"/>
          <p:cNvPicPr preferRelativeResize="0"/>
          <p:nvPr/>
        </p:nvPicPr>
        <p:blipFill rotWithShape="1">
          <a:blip r:embed="rId3">
            <a:alphaModFix/>
          </a:blip>
          <a:srcRect/>
          <a:stretch/>
        </p:blipFill>
        <p:spPr>
          <a:xfrm>
            <a:off x="701675" y="1682750"/>
            <a:ext cx="7985126" cy="3473450"/>
          </a:xfrm>
          <a:prstGeom prst="rect">
            <a:avLst/>
          </a:prstGeom>
          <a:noFill/>
          <a:ln>
            <a:noFill/>
          </a:ln>
        </p:spPr>
      </p:pic>
      <p:sp>
        <p:nvSpPr>
          <p:cNvPr id="725" name="Google Shape;725;p71"/>
          <p:cNvSpPr txBox="1"/>
          <p:nvPr/>
        </p:nvSpPr>
        <p:spPr>
          <a:xfrm>
            <a:off x="701675" y="5502275"/>
            <a:ext cx="7985100" cy="9222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800"/>
              <a:buFont typeface="Times New Roman"/>
              <a:buNone/>
            </a:pPr>
            <a:r>
              <a:rPr lang="en-US" sz="1800" b="1" i="0" u="none">
                <a:solidFill>
                  <a:schemeClr val="dk1"/>
                </a:solidFill>
                <a:latin typeface="Times New Roman"/>
                <a:ea typeface="Times New Roman"/>
                <a:cs typeface="Times New Roman"/>
                <a:sym typeface="Times New Roman"/>
              </a:rPr>
              <a:t>To evaluate whether long-term treatment with rosuvastatin 40 mg in CAD pts resulted in coronary plaque regression (single arm study)</a:t>
            </a:r>
            <a:r>
              <a:rPr lang="en-US" sz="1800" b="0" i="0" u="none">
                <a:solidFill>
                  <a:schemeClr val="dk1"/>
                </a:solidFill>
                <a:latin typeface="Arial"/>
                <a:ea typeface="Arial"/>
                <a:cs typeface="Arial"/>
                <a:sym typeface="Arial"/>
              </a:rPr>
              <a:t> </a:t>
            </a:r>
            <a:br>
              <a:rPr lang="en-US" sz="1800" b="0" i="0" u="none">
                <a:solidFill>
                  <a:schemeClr val="dk1"/>
                </a:solidFill>
                <a:latin typeface="Arial"/>
                <a:ea typeface="Arial"/>
                <a:cs typeface="Arial"/>
                <a:sym typeface="Arial"/>
              </a:rPr>
            </a:br>
            <a:endParaRPr/>
          </a:p>
        </p:txBody>
      </p:sp>
      <p:sp>
        <p:nvSpPr>
          <p:cNvPr id="726" name="Google Shape;726;p71"/>
          <p:cNvSpPr txBox="1"/>
          <p:nvPr/>
        </p:nvSpPr>
        <p:spPr>
          <a:xfrm>
            <a:off x="3281362" y="4124325"/>
            <a:ext cx="789000" cy="841500"/>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27" name="Google Shape;727;p71"/>
          <p:cNvSpPr txBox="1"/>
          <p:nvPr/>
        </p:nvSpPr>
        <p:spPr>
          <a:xfrm>
            <a:off x="7754937" y="4114800"/>
            <a:ext cx="789000" cy="843000"/>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28" name="Google Shape;728;p71"/>
          <p:cNvSpPr txBox="1"/>
          <p:nvPr/>
        </p:nvSpPr>
        <p:spPr>
          <a:xfrm>
            <a:off x="1214437" y="6353175"/>
            <a:ext cx="4572000" cy="30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a:solidFill>
                  <a:srgbClr val="000000"/>
                </a:solidFill>
                <a:latin typeface="Arial"/>
                <a:ea typeface="Arial"/>
                <a:cs typeface="Arial"/>
                <a:sym typeface="Arial"/>
              </a:rPr>
              <a:t>Nissen SE et al. JAMA</a:t>
            </a:r>
            <a:r>
              <a:rPr lang="en-US" sz="1400" b="0" i="1" u="none">
                <a:solidFill>
                  <a:srgbClr val="000000"/>
                </a:solidFill>
                <a:latin typeface="Arial"/>
                <a:ea typeface="Arial"/>
                <a:cs typeface="Arial"/>
                <a:sym typeface="Arial"/>
              </a:rPr>
              <a:t>.</a:t>
            </a:r>
            <a:r>
              <a:rPr lang="en-US" sz="1400" b="0" i="0" u="none">
                <a:solidFill>
                  <a:srgbClr val="000000"/>
                </a:solidFill>
                <a:latin typeface="Arial"/>
                <a:ea typeface="Arial"/>
                <a:cs typeface="Arial"/>
                <a:sym typeface="Arial"/>
              </a:rPr>
              <a:t> 2006;295:1556–1565.</a:t>
            </a: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6"/>
                                        </p:tgtEl>
                                        <p:attrNameLst>
                                          <p:attrName>style.visibility</p:attrName>
                                        </p:attrNameLst>
                                      </p:cBhvr>
                                      <p:to>
                                        <p:strVal val="visible"/>
                                      </p:to>
                                    </p:set>
                                    <p:animEffect transition="in" filter="fade">
                                      <p:cBhvr>
                                        <p:cTn id="7" dur="2000"/>
                                        <p:tgtEl>
                                          <p:spTgt spid="726"/>
                                        </p:tgtEl>
                                      </p:cBhvr>
                                    </p:animEffect>
                                  </p:childTnLst>
                                </p:cTn>
                              </p:par>
                              <p:par>
                                <p:cTn id="8" presetID="10" presetClass="entr" presetSubtype="0" fill="hold" nodeType="withEffect">
                                  <p:stCondLst>
                                    <p:cond delay="0"/>
                                  </p:stCondLst>
                                  <p:childTnLst>
                                    <p:set>
                                      <p:cBhvr>
                                        <p:cTn id="9" dur="1" fill="hold">
                                          <p:stCondLst>
                                            <p:cond delay="0"/>
                                          </p:stCondLst>
                                        </p:cTn>
                                        <p:tgtEl>
                                          <p:spTgt spid="727"/>
                                        </p:tgtEl>
                                        <p:attrNameLst>
                                          <p:attrName>style.visibility</p:attrName>
                                        </p:attrNameLst>
                                      </p:cBhvr>
                                      <p:to>
                                        <p:strVal val="visible"/>
                                      </p:to>
                                    </p:set>
                                    <p:animEffect transition="in" filter="fade">
                                      <p:cBhvr>
                                        <p:cTn id="10" dur="20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72"/>
          <p:cNvSpPr txBox="1">
            <a:spLocks noGrp="1"/>
          </p:cNvSpPr>
          <p:nvPr>
            <p:ph type="title"/>
          </p:nvPr>
        </p:nvSpPr>
        <p:spPr>
          <a:xfrm>
            <a:off x="457200" y="12700"/>
            <a:ext cx="8229600" cy="1068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Primary Endpoint: ∆% Atheroma Volume </a:t>
            </a:r>
            <a:endParaRPr/>
          </a:p>
        </p:txBody>
      </p:sp>
      <p:pic>
        <p:nvPicPr>
          <p:cNvPr id="734" name="Google Shape;734;p72"/>
          <p:cNvPicPr preferRelativeResize="0"/>
          <p:nvPr/>
        </p:nvPicPr>
        <p:blipFill rotWithShape="1">
          <a:blip r:embed="rId3">
            <a:alphaModFix/>
          </a:blip>
          <a:srcRect/>
          <a:stretch/>
        </p:blipFill>
        <p:spPr>
          <a:xfrm>
            <a:off x="457200" y="1849437"/>
            <a:ext cx="2667000" cy="2095500"/>
          </a:xfrm>
          <a:prstGeom prst="rect">
            <a:avLst/>
          </a:prstGeom>
          <a:noFill/>
          <a:ln>
            <a:noFill/>
          </a:ln>
        </p:spPr>
      </p:pic>
      <p:pic>
        <p:nvPicPr>
          <p:cNvPr id="735" name="Google Shape;735;p72"/>
          <p:cNvPicPr preferRelativeResize="0"/>
          <p:nvPr/>
        </p:nvPicPr>
        <p:blipFill rotWithShape="1">
          <a:blip r:embed="rId4">
            <a:alphaModFix/>
          </a:blip>
          <a:srcRect/>
          <a:stretch/>
        </p:blipFill>
        <p:spPr>
          <a:xfrm>
            <a:off x="457200" y="4249737"/>
            <a:ext cx="2667000" cy="2105025"/>
          </a:xfrm>
          <a:prstGeom prst="rect">
            <a:avLst/>
          </a:prstGeom>
          <a:noFill/>
          <a:ln>
            <a:noFill/>
          </a:ln>
        </p:spPr>
      </p:pic>
      <p:pic>
        <p:nvPicPr>
          <p:cNvPr id="736" name="Google Shape;736;p72"/>
          <p:cNvPicPr preferRelativeResize="0"/>
          <p:nvPr/>
        </p:nvPicPr>
        <p:blipFill rotWithShape="1">
          <a:blip r:embed="rId5">
            <a:alphaModFix/>
          </a:blip>
          <a:srcRect/>
          <a:stretch/>
        </p:blipFill>
        <p:spPr>
          <a:xfrm>
            <a:off x="3925887" y="1849437"/>
            <a:ext cx="4760912" cy="3568700"/>
          </a:xfrm>
          <a:prstGeom prst="rect">
            <a:avLst/>
          </a:prstGeom>
          <a:noFill/>
          <a:ln>
            <a:noFill/>
          </a:ln>
        </p:spPr>
      </p:pic>
      <p:sp>
        <p:nvSpPr>
          <p:cNvPr id="737" name="Google Shape;737;p72"/>
          <p:cNvSpPr txBox="1"/>
          <p:nvPr/>
        </p:nvSpPr>
        <p:spPr>
          <a:xfrm>
            <a:off x="3925887" y="5535612"/>
            <a:ext cx="4761000" cy="92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0" u="none">
                <a:solidFill>
                  <a:schemeClr val="dk1"/>
                </a:solidFill>
                <a:latin typeface="Times New Roman"/>
                <a:ea typeface="Times New Roman"/>
                <a:cs typeface="Times New Roman"/>
                <a:sym typeface="Times New Roman"/>
              </a:rPr>
              <a:t>Very high-intensity statin therapy using </a:t>
            </a:r>
            <a:r>
              <a:rPr lang="en-US" sz="1800" b="1" i="0" u="none">
                <a:solidFill>
                  <a:srgbClr val="C00000"/>
                </a:solidFill>
                <a:effectLst>
                  <a:outerShdw blurRad="38100" dist="38100" dir="2700000" algn="tl">
                    <a:srgbClr val="C0C0C0"/>
                  </a:outerShdw>
                </a:effectLst>
                <a:latin typeface="Times New Roman"/>
                <a:ea typeface="Times New Roman"/>
                <a:cs typeface="Times New Roman"/>
                <a:sym typeface="Times New Roman"/>
              </a:rPr>
              <a:t>rosuvastatin 40mg/d </a:t>
            </a:r>
            <a:r>
              <a:rPr lang="en-US" sz="1800" b="1" i="0" u="none">
                <a:solidFill>
                  <a:schemeClr val="dk1"/>
                </a:solidFill>
                <a:latin typeface="Times New Roman"/>
                <a:ea typeface="Times New Roman"/>
                <a:cs typeface="Times New Roman"/>
                <a:sym typeface="Times New Roman"/>
              </a:rPr>
              <a:t>resulted in significant regression of atherosclerosis.</a:t>
            </a:r>
            <a:endParaRPr/>
          </a:p>
        </p:txBody>
      </p:sp>
      <p:sp>
        <p:nvSpPr>
          <p:cNvPr id="738" name="Google Shape;738;p72"/>
          <p:cNvSpPr txBox="1"/>
          <p:nvPr/>
        </p:nvSpPr>
        <p:spPr>
          <a:xfrm>
            <a:off x="393700" y="6496050"/>
            <a:ext cx="4572000" cy="30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a:solidFill>
                  <a:srgbClr val="000000"/>
                </a:solidFill>
                <a:latin typeface="Arial"/>
                <a:ea typeface="Arial"/>
                <a:cs typeface="Arial"/>
                <a:sym typeface="Arial"/>
              </a:rPr>
              <a:t>Nissen SE et al. JAMA</a:t>
            </a:r>
            <a:r>
              <a:rPr lang="en-US" sz="1400" b="0" i="1" u="none">
                <a:solidFill>
                  <a:srgbClr val="000000"/>
                </a:solidFill>
                <a:latin typeface="Arial"/>
                <a:ea typeface="Arial"/>
                <a:cs typeface="Arial"/>
                <a:sym typeface="Arial"/>
              </a:rPr>
              <a:t>.</a:t>
            </a:r>
            <a:r>
              <a:rPr lang="en-US" sz="1400" b="0" i="0" u="none">
                <a:solidFill>
                  <a:srgbClr val="000000"/>
                </a:solidFill>
                <a:latin typeface="Arial"/>
                <a:ea typeface="Arial"/>
                <a:cs typeface="Arial"/>
                <a:sym typeface="Arial"/>
              </a:rPr>
              <a:t> 2006;295:1556–1565.</a:t>
            </a:r>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73"/>
          <p:cNvSpPr txBox="1">
            <a:spLocks noGrp="1"/>
          </p:cNvSpPr>
          <p:nvPr>
            <p:ph type="title"/>
          </p:nvPr>
        </p:nvSpPr>
        <p:spPr>
          <a:xfrm>
            <a:off x="457200" y="65087"/>
            <a:ext cx="8229600" cy="1068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57477F"/>
              </a:buClr>
              <a:buSzPts val="3200"/>
              <a:buFont typeface="Arial"/>
              <a:buNone/>
            </a:pPr>
            <a:r>
              <a:rPr lang="en-US" sz="3200" b="1" i="0" u="none">
                <a:solidFill>
                  <a:srgbClr val="57477F"/>
                </a:solidFill>
                <a:latin typeface="Arial"/>
                <a:ea typeface="Arial"/>
                <a:cs typeface="Arial"/>
                <a:sym typeface="Arial"/>
              </a:rPr>
              <a:t>ASTEROID: Example of a patient showing marked regression of disease</a:t>
            </a:r>
            <a:endParaRPr/>
          </a:p>
        </p:txBody>
      </p:sp>
      <p:pic>
        <p:nvPicPr>
          <p:cNvPr id="744" name="Google Shape;744;p73"/>
          <p:cNvPicPr preferRelativeResize="0"/>
          <p:nvPr/>
        </p:nvPicPr>
        <p:blipFill rotWithShape="1">
          <a:blip r:embed="rId3">
            <a:alphaModFix/>
          </a:blip>
          <a:srcRect/>
          <a:stretch/>
        </p:blipFill>
        <p:spPr>
          <a:xfrm>
            <a:off x="687387" y="1712912"/>
            <a:ext cx="7729538" cy="3776661"/>
          </a:xfrm>
          <a:prstGeom prst="rect">
            <a:avLst/>
          </a:prstGeom>
          <a:noFill/>
          <a:ln>
            <a:noFill/>
          </a:ln>
        </p:spPr>
      </p:pic>
      <p:sp>
        <p:nvSpPr>
          <p:cNvPr id="745" name="Google Shape;745;p73"/>
          <p:cNvSpPr txBox="1"/>
          <p:nvPr/>
        </p:nvSpPr>
        <p:spPr>
          <a:xfrm>
            <a:off x="2054225" y="1411287"/>
            <a:ext cx="914400" cy="246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Baseline</a:t>
            </a:r>
            <a:endParaRPr/>
          </a:p>
        </p:txBody>
      </p:sp>
      <p:sp>
        <p:nvSpPr>
          <p:cNvPr id="746" name="Google Shape;746;p73"/>
          <p:cNvSpPr txBox="1"/>
          <p:nvPr/>
        </p:nvSpPr>
        <p:spPr>
          <a:xfrm>
            <a:off x="5294311" y="1411286"/>
            <a:ext cx="3210591" cy="30162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dirty="0">
                <a:solidFill>
                  <a:schemeClr val="dk1"/>
                </a:solidFill>
                <a:latin typeface="Arial"/>
                <a:ea typeface="Arial"/>
                <a:cs typeface="Arial"/>
                <a:sym typeface="Arial"/>
              </a:rPr>
              <a:t>After 24 months of treatment</a:t>
            </a:r>
            <a:endParaRPr dirty="0"/>
          </a:p>
        </p:txBody>
      </p:sp>
      <p:sp>
        <p:nvSpPr>
          <p:cNvPr id="747" name="Google Shape;747;p73"/>
          <p:cNvSpPr txBox="1"/>
          <p:nvPr/>
        </p:nvSpPr>
        <p:spPr>
          <a:xfrm>
            <a:off x="398462" y="6267450"/>
            <a:ext cx="7204200" cy="479400"/>
          </a:xfrm>
          <a:prstGeom prst="rect">
            <a:avLst/>
          </a:prstGeom>
          <a:noFill/>
          <a:ln>
            <a:noFill/>
          </a:ln>
        </p:spPr>
        <p:txBody>
          <a:bodyPr spcFirstLastPara="1" wrap="square" lIns="0" tIns="0" rIns="0" bIns="0" anchor="b" anchorCtr="0">
            <a:no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a:solidFill>
                  <a:srgbClr val="000000"/>
                </a:solidFill>
                <a:latin typeface="Arial"/>
                <a:ea typeface="Arial"/>
                <a:cs typeface="Arial"/>
                <a:sym typeface="Arial"/>
              </a:rPr>
              <a:t>EES = external elastic membrane</a:t>
            </a:r>
            <a:endParaRPr/>
          </a:p>
          <a:p>
            <a:pPr marL="0" marR="0" lvl="0" indent="0" algn="l"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Nissen SE et al. JAMA</a:t>
            </a:r>
            <a:r>
              <a:rPr lang="en-US" sz="1000" b="0" i="1" u="none">
                <a:solidFill>
                  <a:srgbClr val="000000"/>
                </a:solidFill>
                <a:latin typeface="Arial"/>
                <a:ea typeface="Arial"/>
                <a:cs typeface="Arial"/>
                <a:sym typeface="Arial"/>
              </a:rPr>
              <a:t>.</a:t>
            </a:r>
            <a:r>
              <a:rPr lang="en-US" sz="1000" b="0" i="0" u="none">
                <a:solidFill>
                  <a:srgbClr val="000000"/>
                </a:solidFill>
                <a:latin typeface="Arial"/>
                <a:ea typeface="Arial"/>
                <a:cs typeface="Arial"/>
                <a:sym typeface="Arial"/>
              </a:rPr>
              <a:t> 2006;295:1556–1565.</a:t>
            </a:r>
            <a:endParaRPr/>
          </a:p>
        </p:txBody>
      </p:sp>
      <p:sp>
        <p:nvSpPr>
          <p:cNvPr id="748" name="Google Shape;748;p73"/>
          <p:cNvSpPr/>
          <p:nvPr/>
        </p:nvSpPr>
        <p:spPr>
          <a:xfrm>
            <a:off x="38100" y="1498023"/>
            <a:ext cx="164700" cy="5339700"/>
          </a:xfrm>
          <a:prstGeom prst="rect">
            <a:avLst/>
          </a:prstGeom>
          <a:noFill/>
          <a:ln>
            <a:noFill/>
          </a:ln>
          <a:effectLst>
            <a:outerShdw blurRad="38100" dist="23000" dir="5400000" rotWithShape="0">
              <a:srgbClr val="000000">
                <a:alpha val="34900"/>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9" name="Google Shape;749;p73"/>
          <p:cNvSpPr txBox="1"/>
          <p:nvPr/>
        </p:nvSpPr>
        <p:spPr>
          <a:xfrm>
            <a:off x="397979" y="5545363"/>
            <a:ext cx="8309100" cy="646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Median reduction in TAV = -12.5 mm</a:t>
            </a:r>
            <a:r>
              <a:rPr lang="en-US" sz="1800" b="0" i="0" u="none" strike="noStrike" cap="none" baseline="30000">
                <a:solidFill>
                  <a:srgbClr val="000000"/>
                </a:solidFill>
                <a:latin typeface="Arial"/>
                <a:ea typeface="Arial"/>
                <a:cs typeface="Arial"/>
                <a:sym typeface="Arial"/>
              </a:rPr>
              <a:t>3 </a:t>
            </a:r>
            <a:r>
              <a:rPr lang="en-US" sz="1800" b="0" i="0" u="none" strike="noStrike" cap="none">
                <a:solidFill>
                  <a:schemeClr val="dk1"/>
                </a:solidFill>
                <a:latin typeface="Arial"/>
                <a:ea typeface="Arial"/>
                <a:cs typeface="Arial"/>
                <a:sym typeface="Arial"/>
              </a:rPr>
              <a:t>(95% CI, -15.1 to -10.5 mm</a:t>
            </a:r>
            <a:r>
              <a:rPr lang="en-US" sz="1800" b="0" i="0" u="none" strike="noStrike" cap="none" baseline="30000">
                <a:solidFill>
                  <a:schemeClr val="dk1"/>
                </a:solidFill>
                <a:latin typeface="Arial"/>
                <a:ea typeface="Arial"/>
                <a:cs typeface="Arial"/>
                <a:sym typeface="Arial"/>
              </a:rPr>
              <a:t>3</a:t>
            </a:r>
            <a:r>
              <a:rPr lang="en-US" sz="1800" b="0" i="0" u="none" strike="noStrike" cap="none">
                <a:solidFill>
                  <a:schemeClr val="dk1"/>
                </a:solidFill>
                <a:latin typeface="Arial"/>
                <a:ea typeface="Arial"/>
                <a:cs typeface="Arial"/>
                <a:sym typeface="Arial"/>
              </a:rPr>
              <a:t>)</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Median change in PAV for entire vessel = -0.79% (97.5% CI, -1.21% to -0.53%) </a:t>
            </a:r>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p74"/>
          <p:cNvPicPr preferRelativeResize="0"/>
          <p:nvPr/>
        </p:nvPicPr>
        <p:blipFill rotWithShape="1">
          <a:blip r:embed="rId3">
            <a:alphaModFix/>
          </a:blip>
          <a:srcRect/>
          <a:stretch/>
        </p:blipFill>
        <p:spPr>
          <a:xfrm>
            <a:off x="266700" y="1449387"/>
            <a:ext cx="8724900" cy="3324225"/>
          </a:xfrm>
          <a:prstGeom prst="rect">
            <a:avLst/>
          </a:prstGeom>
          <a:noFill/>
          <a:ln>
            <a:noFill/>
          </a:ln>
        </p:spPr>
      </p:pic>
      <p:sp>
        <p:nvSpPr>
          <p:cNvPr id="755" name="Google Shape;755;p74"/>
          <p:cNvSpPr txBox="1"/>
          <p:nvPr/>
        </p:nvSpPr>
        <p:spPr>
          <a:xfrm>
            <a:off x="342900" y="6383337"/>
            <a:ext cx="1909800" cy="27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a:solidFill>
                  <a:schemeClr val="dk1"/>
                </a:solidFill>
                <a:latin typeface="Arial"/>
                <a:ea typeface="Arial"/>
                <a:cs typeface="Arial"/>
                <a:sym typeface="Arial"/>
              </a:rPr>
              <a:t>Nissen SE et al. JAMA</a:t>
            </a:r>
            <a:r>
              <a:rPr lang="en-US" sz="1200" b="0" i="1" u="none">
                <a:solidFill>
                  <a:schemeClr val="dk1"/>
                </a:solidFill>
                <a:latin typeface="Arial"/>
                <a:ea typeface="Arial"/>
                <a:cs typeface="Arial"/>
                <a:sym typeface="Arial"/>
              </a:rPr>
              <a:t>. </a:t>
            </a:r>
            <a:r>
              <a:rPr lang="en-US" sz="1200" b="0" i="0" u="none">
                <a:solidFill>
                  <a:schemeClr val="dk1"/>
                </a:solidFill>
                <a:latin typeface="Arial"/>
                <a:ea typeface="Arial"/>
                <a:cs typeface="Arial"/>
                <a:sym typeface="Arial"/>
              </a:rPr>
              <a:t>2006</a:t>
            </a:r>
            <a:endParaRPr/>
          </a:p>
        </p:txBody>
      </p:sp>
      <p:sp>
        <p:nvSpPr>
          <p:cNvPr id="756" name="Google Shape;756;p74"/>
          <p:cNvSpPr/>
          <p:nvPr/>
        </p:nvSpPr>
        <p:spPr>
          <a:xfrm>
            <a:off x="2171700" y="2336800"/>
            <a:ext cx="1295400" cy="41910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57" name="Google Shape;757;p74"/>
          <p:cNvSpPr/>
          <p:nvPr/>
        </p:nvSpPr>
        <p:spPr>
          <a:xfrm>
            <a:off x="4743450" y="2336800"/>
            <a:ext cx="1295400" cy="41910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58" name="Google Shape;758;p74"/>
          <p:cNvSpPr txBox="1">
            <a:spLocks noGrp="1"/>
          </p:cNvSpPr>
          <p:nvPr>
            <p:ph type="title"/>
          </p:nvPr>
        </p:nvSpPr>
        <p:spPr>
          <a:xfrm>
            <a:off x="457200" y="12700"/>
            <a:ext cx="8229600" cy="1068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LDL-C: baseline vs statin therapy</a:t>
            </a: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6"/>
                                        </p:tgtEl>
                                        <p:attrNameLst>
                                          <p:attrName>style.visibility</p:attrName>
                                        </p:attrNameLst>
                                      </p:cBhvr>
                                      <p:to>
                                        <p:strVal val="visible"/>
                                      </p:to>
                                    </p:set>
                                    <p:animEffect transition="in" filter="fade">
                                      <p:cBhvr>
                                        <p:cTn id="7" dur="2000"/>
                                        <p:tgtEl>
                                          <p:spTgt spid="756"/>
                                        </p:tgtEl>
                                      </p:cBhvr>
                                    </p:animEffect>
                                  </p:childTnLst>
                                </p:cTn>
                              </p:par>
                              <p:par>
                                <p:cTn id="8" presetID="10" presetClass="entr" presetSubtype="0" fill="hold" nodeType="withEffect">
                                  <p:stCondLst>
                                    <p:cond delay="0"/>
                                  </p:stCondLst>
                                  <p:childTnLst>
                                    <p:set>
                                      <p:cBhvr>
                                        <p:cTn id="9" dur="1" fill="hold">
                                          <p:stCondLst>
                                            <p:cond delay="0"/>
                                          </p:stCondLst>
                                        </p:cTn>
                                        <p:tgtEl>
                                          <p:spTgt spid="757"/>
                                        </p:tgtEl>
                                        <p:attrNameLst>
                                          <p:attrName>style.visibility</p:attrName>
                                        </p:attrNameLst>
                                      </p:cBhvr>
                                      <p:to>
                                        <p:strVal val="visible"/>
                                      </p:to>
                                    </p:set>
                                    <p:animEffect transition="in" filter="fade">
                                      <p:cBhvr>
                                        <p:cTn id="10" dur="2000"/>
                                        <p:tgtEl>
                                          <p:spTgt spid="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76"/>
          <p:cNvPicPr preferRelativeResize="0"/>
          <p:nvPr/>
        </p:nvPicPr>
        <p:blipFill rotWithShape="1">
          <a:blip r:embed="rId3">
            <a:alphaModFix/>
          </a:blip>
          <a:srcRect/>
          <a:stretch/>
        </p:blipFill>
        <p:spPr>
          <a:xfrm>
            <a:off x="627062" y="1638300"/>
            <a:ext cx="8048625" cy="4495800"/>
          </a:xfrm>
          <a:prstGeom prst="rect">
            <a:avLst/>
          </a:prstGeom>
          <a:noFill/>
          <a:ln>
            <a:noFill/>
          </a:ln>
        </p:spPr>
      </p:pic>
      <p:sp>
        <p:nvSpPr>
          <p:cNvPr id="825" name="Google Shape;825;p76"/>
          <p:cNvSpPr txBox="1"/>
          <p:nvPr/>
        </p:nvSpPr>
        <p:spPr>
          <a:xfrm>
            <a:off x="605790" y="6423660"/>
            <a:ext cx="2067300" cy="276900"/>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Stone GW et al. NEJM 2011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76"/>
          <p:cNvSpPr txBox="1">
            <a:spLocks noGrp="1"/>
          </p:cNvSpPr>
          <p:nvPr>
            <p:ph type="title"/>
          </p:nvPr>
        </p:nvSpPr>
        <p:spPr>
          <a:xfrm>
            <a:off x="457200" y="-92075"/>
            <a:ext cx="8413800" cy="12399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PROSPECT Study</a:t>
            </a:r>
            <a:endParaRPr/>
          </a:p>
        </p:txBody>
      </p:sp>
    </p:spTree>
    <p:extLst>
      <p:ext uri="{BB962C8B-B14F-4D97-AF65-F5344CB8AC3E}">
        <p14:creationId xmlns:p14="http://schemas.microsoft.com/office/powerpoint/2010/main" val="36767017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77"/>
          <p:cNvSpPr txBox="1"/>
          <p:nvPr/>
        </p:nvSpPr>
        <p:spPr>
          <a:xfrm>
            <a:off x="605790" y="6423660"/>
            <a:ext cx="2067300" cy="276900"/>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Stone GW et al. NEJM 2011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32" name="Google Shape;832;p77"/>
          <p:cNvPicPr preferRelativeResize="0"/>
          <p:nvPr/>
        </p:nvPicPr>
        <p:blipFill rotWithShape="1">
          <a:blip r:embed="rId3">
            <a:alphaModFix/>
          </a:blip>
          <a:srcRect b="21525"/>
          <a:stretch/>
        </p:blipFill>
        <p:spPr>
          <a:xfrm>
            <a:off x="203200" y="322262"/>
            <a:ext cx="8858250" cy="5561011"/>
          </a:xfrm>
          <a:prstGeom prst="rect">
            <a:avLst/>
          </a:prstGeom>
          <a:noFill/>
          <a:ln>
            <a:noFill/>
          </a:ln>
        </p:spPr>
      </p:pic>
      <p:pic>
        <p:nvPicPr>
          <p:cNvPr id="833" name="Google Shape;833;p77"/>
          <p:cNvPicPr preferRelativeResize="0"/>
          <p:nvPr/>
        </p:nvPicPr>
        <p:blipFill rotWithShape="1">
          <a:blip r:embed="rId3">
            <a:alphaModFix/>
          </a:blip>
          <a:srcRect t="98387"/>
          <a:stretch/>
        </p:blipFill>
        <p:spPr>
          <a:xfrm>
            <a:off x="203200" y="5865812"/>
            <a:ext cx="8858250" cy="114301"/>
          </a:xfrm>
          <a:prstGeom prst="rect">
            <a:avLst/>
          </a:prstGeom>
          <a:noFill/>
          <a:ln>
            <a:noFill/>
          </a:ln>
        </p:spPr>
      </p:pic>
    </p:spTree>
    <p:extLst>
      <p:ext uri="{BB962C8B-B14F-4D97-AF65-F5344CB8AC3E}">
        <p14:creationId xmlns:p14="http://schemas.microsoft.com/office/powerpoint/2010/main" val="500813506"/>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96996618-6A7E-4A31-A0DF-70A86A7FD191}"/>
              </a:ext>
            </a:extLst>
          </p:cNvPr>
          <p:cNvSpPr/>
          <p:nvPr/>
        </p:nvSpPr>
        <p:spPr>
          <a:xfrm>
            <a:off x="0" y="3280241"/>
            <a:ext cx="9144000" cy="297517"/>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buClrTx/>
            </a:pPr>
            <a:endParaRPr lang="it-IT" sz="1600">
              <a:solidFill>
                <a:srgbClr val="FFFFFF"/>
              </a:solidFill>
              <a:latin typeface="+mn-lt"/>
              <a:ea typeface="+mn-ea"/>
              <a:cs typeface="+mn-cs"/>
              <a:sym typeface="Helvetica Light"/>
            </a:endParaRPr>
          </a:p>
        </p:txBody>
      </p:sp>
      <p:sp>
        <p:nvSpPr>
          <p:cNvPr id="6" name="Rettangolo 5">
            <a:extLst>
              <a:ext uri="{FF2B5EF4-FFF2-40B4-BE49-F238E27FC236}">
                <a16:creationId xmlns:a16="http://schemas.microsoft.com/office/drawing/2014/main" id="{1D6582E3-C2E8-4818-9555-884936B9649A}"/>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88AD3B6C-FFBC-4B63-860E-2CE62999FFB3}"/>
              </a:ext>
            </a:extLst>
          </p:cNvPr>
          <p:cNvSpPr txBox="1"/>
          <p:nvPr/>
        </p:nvSpPr>
        <p:spPr>
          <a:xfrm>
            <a:off x="0" y="2659561"/>
            <a:ext cx="4572000" cy="1538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a:r>
              <a:rPr lang="it-IT" sz="4875" b="1" dirty="0">
                <a:latin typeface="+mj-lt"/>
              </a:rPr>
              <a:t>Calabrò P.</a:t>
            </a:r>
          </a:p>
          <a:p>
            <a:pPr algn="ctr" defTabSz="309563"/>
            <a:r>
              <a:rPr lang="it-IT" sz="4875" b="1" dirty="0">
                <a:latin typeface="+mj-lt"/>
              </a:rPr>
              <a:t>(</a:t>
            </a:r>
            <a:r>
              <a:rPr lang="it-IT" sz="4875" b="1" dirty="0"/>
              <a:t>Caserta</a:t>
            </a:r>
            <a:r>
              <a:rPr lang="it-IT" sz="4875" b="1" dirty="0">
                <a:latin typeface="+mj-lt"/>
              </a:rPr>
              <a:t>)</a:t>
            </a:r>
          </a:p>
        </p:txBody>
      </p:sp>
      <p:pic>
        <p:nvPicPr>
          <p:cNvPr id="4" name="1555012215883_PROGRAMMA 12-13 04 19_Interregionale ANCE Sud.pdf">
            <a:extLst>
              <a:ext uri="{FF2B5EF4-FFF2-40B4-BE49-F238E27FC236}">
                <a16:creationId xmlns:a16="http://schemas.microsoft.com/office/drawing/2014/main" id="{7F1DC95B-5C47-4495-BC14-D1053FABCFCC}"/>
              </a:ext>
            </a:extLst>
          </p:cNvPr>
          <p:cNvPicPr>
            <a:picLocks noChangeAspect="1"/>
          </p:cNvPicPr>
          <p:nvPr/>
        </p:nvPicPr>
        <p:blipFill>
          <a:blip r:embed="rId2">
            <a:extLst/>
          </a:blip>
          <a:srcRect l="49032"/>
          <a:stretch>
            <a:fillRect/>
          </a:stretch>
        </p:blipFill>
        <p:spPr>
          <a:xfrm>
            <a:off x="4199422" y="0"/>
            <a:ext cx="4944579" cy="6858000"/>
          </a:xfrm>
          <a:prstGeom prst="rect">
            <a:avLst/>
          </a:prstGeom>
          <a:ln w="12700">
            <a:miter lim="400000"/>
          </a:ln>
        </p:spPr>
      </p:pic>
    </p:spTree>
    <p:extLst>
      <p:ext uri="{BB962C8B-B14F-4D97-AF65-F5344CB8AC3E}">
        <p14:creationId xmlns:p14="http://schemas.microsoft.com/office/powerpoint/2010/main" val="8511066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78"/>
          <p:cNvSpPr txBox="1"/>
          <p:nvPr/>
        </p:nvSpPr>
        <p:spPr>
          <a:xfrm>
            <a:off x="605790" y="5978186"/>
            <a:ext cx="2067300" cy="276900"/>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Stone GW et al. NEJM 2011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39" name="Google Shape;839;p78"/>
          <p:cNvPicPr preferRelativeResize="0"/>
          <p:nvPr/>
        </p:nvPicPr>
        <p:blipFill rotWithShape="1">
          <a:blip r:embed="rId3">
            <a:alphaModFix/>
          </a:blip>
          <a:srcRect b="22002"/>
          <a:stretch/>
        </p:blipFill>
        <p:spPr>
          <a:xfrm>
            <a:off x="442912" y="531812"/>
            <a:ext cx="8326438" cy="4873625"/>
          </a:xfrm>
          <a:prstGeom prst="rect">
            <a:avLst/>
          </a:prstGeom>
          <a:noFill/>
          <a:ln>
            <a:noFill/>
          </a:ln>
        </p:spPr>
      </p:pic>
      <p:pic>
        <p:nvPicPr>
          <p:cNvPr id="840" name="Google Shape;840;p78"/>
          <p:cNvPicPr preferRelativeResize="0"/>
          <p:nvPr/>
        </p:nvPicPr>
        <p:blipFill rotWithShape="1">
          <a:blip r:embed="rId3">
            <a:alphaModFix/>
          </a:blip>
          <a:srcRect t="98713"/>
          <a:stretch/>
        </p:blipFill>
        <p:spPr>
          <a:xfrm>
            <a:off x="442912" y="5411787"/>
            <a:ext cx="8326438" cy="79375"/>
          </a:xfrm>
          <a:prstGeom prst="rect">
            <a:avLst/>
          </a:prstGeom>
          <a:noFill/>
          <a:ln>
            <a:noFill/>
          </a:ln>
        </p:spPr>
      </p:pic>
    </p:spTree>
    <p:extLst>
      <p:ext uri="{BB962C8B-B14F-4D97-AF65-F5344CB8AC3E}">
        <p14:creationId xmlns:p14="http://schemas.microsoft.com/office/powerpoint/2010/main" val="261228598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79"/>
          <p:cNvSpPr txBox="1">
            <a:spLocks noGrp="1"/>
          </p:cNvSpPr>
          <p:nvPr>
            <p:ph type="title"/>
          </p:nvPr>
        </p:nvSpPr>
        <p:spPr>
          <a:xfrm>
            <a:off x="457200" y="12700"/>
            <a:ext cx="8413800" cy="12399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Very low LDL-C levels are associated with more stable plaque features</a:t>
            </a:r>
            <a:endParaRPr/>
          </a:p>
        </p:txBody>
      </p:sp>
      <p:sp>
        <p:nvSpPr>
          <p:cNvPr id="846" name="Google Shape;846;p79"/>
          <p:cNvSpPr txBox="1">
            <a:spLocks noGrp="1"/>
          </p:cNvSpPr>
          <p:nvPr>
            <p:ph type="body" idx="1"/>
          </p:nvPr>
        </p:nvSpPr>
        <p:spPr>
          <a:xfrm>
            <a:off x="541337" y="5678487"/>
            <a:ext cx="8053500" cy="615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600"/>
              <a:buNone/>
            </a:pPr>
            <a:r>
              <a:rPr lang="en-US" sz="1600" b="0" i="0" u="none">
                <a:solidFill>
                  <a:schemeClr val="dk1"/>
                </a:solidFill>
                <a:latin typeface="Arial"/>
                <a:ea typeface="Arial"/>
                <a:cs typeface="Arial"/>
                <a:sym typeface="Arial"/>
              </a:rPr>
              <a:t>Plaque microstructure was more stable in statin-treated patients with lower LDL-C levels</a:t>
            </a:r>
            <a:endParaRPr/>
          </a:p>
        </p:txBody>
      </p:sp>
      <p:sp>
        <p:nvSpPr>
          <p:cNvPr id="847" name="Google Shape;847;p79"/>
          <p:cNvSpPr txBox="1"/>
          <p:nvPr/>
        </p:nvSpPr>
        <p:spPr>
          <a:xfrm>
            <a:off x="471487" y="6451600"/>
            <a:ext cx="6427800" cy="276300"/>
          </a:xfrm>
          <a:prstGeom prst="rect">
            <a:avLst/>
          </a:prstGeom>
          <a:noFill/>
          <a:ln>
            <a:noFill/>
          </a:ln>
        </p:spPr>
        <p:txBody>
          <a:bodyPr spcFirstLastPara="1" wrap="square" lIns="45700" tIns="45700" rIns="45700" bIns="45700" anchor="b" anchorCtr="0">
            <a:spAutoFit/>
          </a:bodyPr>
          <a:lstStyle/>
          <a:p>
            <a:pPr marL="0" marR="0" lvl="0" indent="0" algn="l" defTabSz="914400" rtl="0" eaLnBrk="1" fontAlgn="auto" latinLnBrk="0" hangingPunct="1">
              <a:lnSpc>
                <a:spcPct val="100000"/>
              </a:lnSpc>
              <a:spcBef>
                <a:spcPts val="0"/>
              </a:spcBef>
              <a:spcAft>
                <a:spcPts val="0"/>
              </a:spcAft>
              <a:buClr>
                <a:srgbClr val="535353"/>
              </a:buClr>
              <a:buSzPts val="1200"/>
              <a:buFont typeface="Arial"/>
              <a:buNone/>
              <a:tabLst/>
              <a:defRPr/>
            </a:pPr>
            <a:r>
              <a:rPr kumimoji="0" lang="en-US" sz="1200" b="0" i="0" u="none" strike="noStrike" kern="0" cap="none" spc="0" normalizeH="0" baseline="0" noProof="0">
                <a:ln>
                  <a:noFill/>
                </a:ln>
                <a:solidFill>
                  <a:srgbClr val="535353"/>
                </a:solidFill>
                <a:effectLst/>
                <a:uLnTx/>
                <a:uFillTx/>
                <a:latin typeface="Arial"/>
                <a:ea typeface="Arial"/>
                <a:cs typeface="Arial"/>
                <a:sym typeface="Arial"/>
              </a:rPr>
              <a:t>Kataoka et al. Atherosclerosis 2015;242:490–495.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848" name="Google Shape;848;p79"/>
          <p:cNvGraphicFramePr/>
          <p:nvPr/>
        </p:nvGraphicFramePr>
        <p:xfrm>
          <a:off x="688975" y="1644650"/>
          <a:ext cx="7766000" cy="4309596"/>
        </p:xfrm>
        <a:graphic>
          <a:graphicData uri="http://schemas.openxmlformats.org/drawingml/2006/table">
            <a:tbl>
              <a:tblPr>
                <a:noFill/>
                <a:tableStyleId>{229BD241-009C-40A2-824B-B3A7EFFB4EE6}</a:tableStyleId>
              </a:tblPr>
              <a:tblGrid>
                <a:gridCol w="1404925">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49375">
                  <a:extLst>
                    <a:ext uri="{9D8B030D-6E8A-4147-A177-3AD203B41FA5}">
                      <a16:colId xmlns:a16="http://schemas.microsoft.com/office/drawing/2014/main" val="20002"/>
                    </a:ext>
                  </a:extLst>
                </a:gridCol>
                <a:gridCol w="1506525">
                  <a:extLst>
                    <a:ext uri="{9D8B030D-6E8A-4147-A177-3AD203B41FA5}">
                      <a16:colId xmlns:a16="http://schemas.microsoft.com/office/drawing/2014/main" val="20003"/>
                    </a:ext>
                  </a:extLst>
                </a:gridCol>
                <a:gridCol w="1395400">
                  <a:extLst>
                    <a:ext uri="{9D8B030D-6E8A-4147-A177-3AD203B41FA5}">
                      <a16:colId xmlns:a16="http://schemas.microsoft.com/office/drawing/2014/main" val="20004"/>
                    </a:ext>
                  </a:extLst>
                </a:gridCol>
                <a:gridCol w="795325">
                  <a:extLst>
                    <a:ext uri="{9D8B030D-6E8A-4147-A177-3AD203B41FA5}">
                      <a16:colId xmlns:a16="http://schemas.microsoft.com/office/drawing/2014/main" val="20005"/>
                    </a:ext>
                  </a:extLst>
                </a:gridCol>
              </a:tblGrid>
              <a:tr h="1311275">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45700" marR="45700" marT="45725" marB="45725">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4A7B"/>
                    </a:solidFill>
                  </a:tcPr>
                </a:tc>
                <a:tc>
                  <a:txBody>
                    <a:bodyPr/>
                    <a:lstStyle/>
                    <a:p>
                      <a:pPr marL="0" marR="0" lvl="0" indent="0" algn="ctr" rtl="0">
                        <a:lnSpc>
                          <a:spcPct val="160000"/>
                        </a:lnSpc>
                        <a:spcBef>
                          <a:spcPts val="0"/>
                        </a:spcBef>
                        <a:spcAft>
                          <a:spcPts val="0"/>
                        </a:spcAft>
                        <a:buClr>
                          <a:schemeClr val="lt1"/>
                        </a:buClr>
                        <a:buSzPts val="1500"/>
                        <a:buFont typeface="Arial"/>
                        <a:buNone/>
                      </a:pPr>
                      <a:r>
                        <a:rPr lang="en-US" sz="1500" b="0" i="0" u="none">
                          <a:solidFill>
                            <a:schemeClr val="lt1"/>
                          </a:solidFill>
                          <a:latin typeface="Arial"/>
                          <a:ea typeface="Arial"/>
                          <a:cs typeface="Arial"/>
                          <a:sym typeface="Arial"/>
                        </a:rPr>
                        <a:t>LDL-C</a:t>
                      </a:r>
                      <a:endParaRPr/>
                    </a:p>
                    <a:p>
                      <a:pPr marL="0" marR="0" lvl="0" indent="0" algn="ctr" rtl="0">
                        <a:lnSpc>
                          <a:spcPct val="160000"/>
                        </a:lnSpc>
                        <a:spcBef>
                          <a:spcPts val="0"/>
                        </a:spcBef>
                        <a:spcAft>
                          <a:spcPts val="0"/>
                        </a:spcAft>
                        <a:buClr>
                          <a:schemeClr val="lt1"/>
                        </a:buClr>
                        <a:buSzPts val="1500"/>
                        <a:buFont typeface="Arial"/>
                        <a:buNone/>
                      </a:pPr>
                      <a:r>
                        <a:rPr lang="en-US" sz="1500" b="0" i="0" u="none">
                          <a:solidFill>
                            <a:schemeClr val="lt1"/>
                          </a:solidFill>
                          <a:latin typeface="Arial"/>
                          <a:ea typeface="Arial"/>
                          <a:cs typeface="Arial"/>
                          <a:sym typeface="Arial"/>
                        </a:rPr>
                        <a:t>&lt;50 mg/dL</a:t>
                      </a:r>
                      <a:endParaRPr/>
                    </a:p>
                    <a:p>
                      <a:pPr marL="0" marR="0" lvl="0" indent="0" algn="ctr" rtl="0">
                        <a:lnSpc>
                          <a:spcPct val="218181"/>
                        </a:lnSpc>
                        <a:spcBef>
                          <a:spcPts val="0"/>
                        </a:spcBef>
                        <a:spcAft>
                          <a:spcPts val="0"/>
                        </a:spcAft>
                        <a:buClr>
                          <a:schemeClr val="lt1"/>
                        </a:buClr>
                        <a:buSzPts val="1100"/>
                        <a:buFont typeface="Arial"/>
                        <a:buNone/>
                      </a:pPr>
                      <a:r>
                        <a:rPr lang="en-US" sz="1100" b="0" i="0" u="none">
                          <a:solidFill>
                            <a:schemeClr val="lt1"/>
                          </a:solidFill>
                          <a:latin typeface="Arial"/>
                          <a:ea typeface="Arial"/>
                          <a:cs typeface="Arial"/>
                          <a:sym typeface="Arial"/>
                        </a:rPr>
                        <a:t>(&lt;1.3 mmol/L)</a:t>
                      </a:r>
                      <a:endParaRPr/>
                    </a:p>
                    <a:p>
                      <a:pPr marL="0" marR="0" lvl="0" indent="0" algn="ctr" rtl="0">
                        <a:lnSpc>
                          <a:spcPct val="160000"/>
                        </a:lnSpc>
                        <a:spcBef>
                          <a:spcPts val="0"/>
                        </a:spcBef>
                        <a:spcAft>
                          <a:spcPts val="0"/>
                        </a:spcAft>
                        <a:buClr>
                          <a:schemeClr val="lt1"/>
                        </a:buClr>
                        <a:buSzPts val="1500"/>
                        <a:buFont typeface="Arial"/>
                        <a:buNone/>
                      </a:pPr>
                      <a:r>
                        <a:rPr lang="en-US" sz="1500" b="0" i="0" u="none">
                          <a:solidFill>
                            <a:schemeClr val="lt1"/>
                          </a:solidFill>
                          <a:latin typeface="Arial"/>
                          <a:ea typeface="Arial"/>
                          <a:cs typeface="Arial"/>
                          <a:sym typeface="Arial"/>
                        </a:rPr>
                        <a:t>(87 plaques)</a:t>
                      </a:r>
                      <a:endParaRPr/>
                    </a:p>
                  </a:txBody>
                  <a:tcPr marL="45700" marR="45700" marT="45725" marB="45725">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4A7B"/>
                    </a:solidFill>
                  </a:tcPr>
                </a:tc>
                <a:tc>
                  <a:txBody>
                    <a:bodyPr/>
                    <a:lstStyle/>
                    <a:p>
                      <a:pPr marL="0" marR="0" lvl="0" indent="0" algn="ctr" rtl="0">
                        <a:lnSpc>
                          <a:spcPct val="160000"/>
                        </a:lnSpc>
                        <a:spcBef>
                          <a:spcPts val="0"/>
                        </a:spcBef>
                        <a:spcAft>
                          <a:spcPts val="0"/>
                        </a:spcAft>
                        <a:buClr>
                          <a:schemeClr val="lt1"/>
                        </a:buClr>
                        <a:buSzPts val="1500"/>
                        <a:buFont typeface="Arial"/>
                        <a:buNone/>
                      </a:pPr>
                      <a:r>
                        <a:rPr lang="en-US" sz="1500" b="0" i="0" u="none">
                          <a:solidFill>
                            <a:schemeClr val="lt1"/>
                          </a:solidFill>
                          <a:latin typeface="Arial"/>
                          <a:ea typeface="Arial"/>
                          <a:cs typeface="Arial"/>
                          <a:sym typeface="Arial"/>
                        </a:rPr>
                        <a:t>LDL-C</a:t>
                      </a:r>
                      <a:endParaRPr/>
                    </a:p>
                    <a:p>
                      <a:pPr marL="0" marR="0" lvl="0" indent="0" algn="ctr" rtl="0">
                        <a:lnSpc>
                          <a:spcPct val="160000"/>
                        </a:lnSpc>
                        <a:spcBef>
                          <a:spcPts val="0"/>
                        </a:spcBef>
                        <a:spcAft>
                          <a:spcPts val="0"/>
                        </a:spcAft>
                        <a:buClr>
                          <a:schemeClr val="lt1"/>
                        </a:buClr>
                        <a:buSzPts val="1500"/>
                        <a:buFont typeface="Arial"/>
                        <a:buNone/>
                      </a:pPr>
                      <a:r>
                        <a:rPr lang="en-US" sz="1500" b="0" i="0" u="none">
                          <a:solidFill>
                            <a:schemeClr val="lt1"/>
                          </a:solidFill>
                          <a:latin typeface="Arial"/>
                          <a:ea typeface="Arial"/>
                          <a:cs typeface="Arial"/>
                          <a:sym typeface="Arial"/>
                        </a:rPr>
                        <a:t>50–70 mg/dL</a:t>
                      </a:r>
                      <a:endParaRPr/>
                    </a:p>
                    <a:p>
                      <a:pPr marL="0" marR="0" lvl="0" indent="0" algn="ctr" rtl="0">
                        <a:lnSpc>
                          <a:spcPct val="160000"/>
                        </a:lnSpc>
                        <a:spcBef>
                          <a:spcPts val="0"/>
                        </a:spcBef>
                        <a:spcAft>
                          <a:spcPts val="0"/>
                        </a:spcAft>
                        <a:buClr>
                          <a:schemeClr val="lt1"/>
                        </a:buClr>
                        <a:buSzPts val="1100"/>
                        <a:buFont typeface="Arial"/>
                        <a:buNone/>
                      </a:pPr>
                      <a:r>
                        <a:rPr lang="en-US" sz="1100" b="0" i="0" u="none">
                          <a:solidFill>
                            <a:schemeClr val="lt1"/>
                          </a:solidFill>
                          <a:latin typeface="Arial"/>
                          <a:ea typeface="Arial"/>
                          <a:cs typeface="Arial"/>
                          <a:sym typeface="Arial"/>
                        </a:rPr>
                        <a:t>(1.3</a:t>
                      </a:r>
                      <a:r>
                        <a:rPr lang="en-US" sz="1100" b="1" i="0" u="none">
                          <a:solidFill>
                            <a:schemeClr val="lt1"/>
                          </a:solidFill>
                          <a:latin typeface="Arial"/>
                          <a:ea typeface="Arial"/>
                          <a:cs typeface="Arial"/>
                          <a:sym typeface="Arial"/>
                        </a:rPr>
                        <a:t>–1.8 mmol/L)</a:t>
                      </a:r>
                      <a:br>
                        <a:rPr lang="en-US" sz="1500" b="0" i="0" u="none">
                          <a:solidFill>
                            <a:schemeClr val="lt1"/>
                          </a:solidFill>
                          <a:latin typeface="Arial"/>
                          <a:ea typeface="Arial"/>
                          <a:cs typeface="Arial"/>
                          <a:sym typeface="Arial"/>
                        </a:rPr>
                      </a:br>
                      <a:r>
                        <a:rPr lang="en-US" sz="1500" b="0" i="0" u="none">
                          <a:solidFill>
                            <a:schemeClr val="lt1"/>
                          </a:solidFill>
                          <a:latin typeface="Arial"/>
                          <a:ea typeface="Arial"/>
                          <a:cs typeface="Arial"/>
                          <a:sym typeface="Arial"/>
                        </a:rPr>
                        <a:t>(81 plaques)</a:t>
                      </a:r>
                      <a:endParaRPr/>
                    </a:p>
                  </a:txBody>
                  <a:tcPr marL="45700" marR="45700" marT="45725" marB="45725">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4A7B"/>
                    </a:solidFill>
                  </a:tcPr>
                </a:tc>
                <a:tc>
                  <a:txBody>
                    <a:bodyPr/>
                    <a:lstStyle/>
                    <a:p>
                      <a:pPr marL="0" marR="0" lvl="0" indent="0" algn="ctr" rtl="0">
                        <a:lnSpc>
                          <a:spcPct val="160000"/>
                        </a:lnSpc>
                        <a:spcBef>
                          <a:spcPts val="0"/>
                        </a:spcBef>
                        <a:spcAft>
                          <a:spcPts val="0"/>
                        </a:spcAft>
                        <a:buClr>
                          <a:schemeClr val="lt1"/>
                        </a:buClr>
                        <a:buSzPts val="1500"/>
                        <a:buFont typeface="Arial"/>
                        <a:buNone/>
                      </a:pPr>
                      <a:r>
                        <a:rPr lang="en-US" sz="1500" b="0" i="0" u="none">
                          <a:solidFill>
                            <a:schemeClr val="lt1"/>
                          </a:solidFill>
                          <a:latin typeface="Arial"/>
                          <a:ea typeface="Arial"/>
                          <a:cs typeface="Arial"/>
                          <a:sym typeface="Arial"/>
                        </a:rPr>
                        <a:t>LDL-C</a:t>
                      </a:r>
                      <a:endParaRPr/>
                    </a:p>
                    <a:p>
                      <a:pPr marL="0" marR="0" lvl="0" indent="0" algn="ctr" rtl="0">
                        <a:lnSpc>
                          <a:spcPct val="160000"/>
                        </a:lnSpc>
                        <a:spcBef>
                          <a:spcPts val="0"/>
                        </a:spcBef>
                        <a:spcAft>
                          <a:spcPts val="0"/>
                        </a:spcAft>
                        <a:buClr>
                          <a:schemeClr val="lt1"/>
                        </a:buClr>
                        <a:buSzPts val="1500"/>
                        <a:buFont typeface="Arial"/>
                        <a:buNone/>
                      </a:pPr>
                      <a:r>
                        <a:rPr lang="en-US" sz="1500" b="0" i="0" u="none">
                          <a:solidFill>
                            <a:schemeClr val="lt1"/>
                          </a:solidFill>
                          <a:latin typeface="Arial"/>
                          <a:ea typeface="Arial"/>
                          <a:cs typeface="Arial"/>
                          <a:sym typeface="Arial"/>
                        </a:rPr>
                        <a:t>70–100 mg/dL</a:t>
                      </a:r>
                      <a:endParaRPr/>
                    </a:p>
                    <a:p>
                      <a:pPr marL="0" marR="0" lvl="0" indent="0" algn="ctr" rtl="0">
                        <a:lnSpc>
                          <a:spcPct val="218181"/>
                        </a:lnSpc>
                        <a:spcBef>
                          <a:spcPts val="0"/>
                        </a:spcBef>
                        <a:spcAft>
                          <a:spcPts val="0"/>
                        </a:spcAft>
                        <a:buClr>
                          <a:schemeClr val="lt1"/>
                        </a:buClr>
                        <a:buSzPts val="1100"/>
                        <a:buFont typeface="Arial"/>
                        <a:buNone/>
                      </a:pPr>
                      <a:r>
                        <a:rPr lang="en-US" sz="1100" b="1" i="0" u="none">
                          <a:solidFill>
                            <a:schemeClr val="lt1"/>
                          </a:solidFill>
                          <a:latin typeface="Arial"/>
                          <a:ea typeface="Arial"/>
                          <a:cs typeface="Arial"/>
                          <a:sym typeface="Arial"/>
                        </a:rPr>
                        <a:t>(1.8–2.6 mmol/L)</a:t>
                      </a:r>
                      <a:endParaRPr sz="1100" b="0" i="0" u="none">
                        <a:solidFill>
                          <a:schemeClr val="lt1"/>
                        </a:solidFill>
                        <a:latin typeface="Arial"/>
                        <a:ea typeface="Arial"/>
                        <a:cs typeface="Arial"/>
                        <a:sym typeface="Arial"/>
                      </a:endParaRPr>
                    </a:p>
                    <a:p>
                      <a:pPr marL="0" marR="0" lvl="0" indent="0" algn="ctr" rtl="0">
                        <a:lnSpc>
                          <a:spcPct val="160000"/>
                        </a:lnSpc>
                        <a:spcBef>
                          <a:spcPts val="0"/>
                        </a:spcBef>
                        <a:spcAft>
                          <a:spcPts val="0"/>
                        </a:spcAft>
                        <a:buClr>
                          <a:schemeClr val="lt1"/>
                        </a:buClr>
                        <a:buSzPts val="1500"/>
                        <a:buFont typeface="Arial"/>
                        <a:buNone/>
                      </a:pPr>
                      <a:r>
                        <a:rPr lang="en-US" sz="1500" b="0" i="0" u="none">
                          <a:solidFill>
                            <a:schemeClr val="lt1"/>
                          </a:solidFill>
                          <a:latin typeface="Arial"/>
                          <a:ea typeface="Arial"/>
                          <a:cs typeface="Arial"/>
                          <a:sym typeface="Arial"/>
                        </a:rPr>
                        <a:t>(117 plaques)</a:t>
                      </a:r>
                      <a:endParaRPr/>
                    </a:p>
                  </a:txBody>
                  <a:tcPr marL="45700" marR="45700" marT="45725" marB="45725">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4A7B"/>
                    </a:solidFill>
                  </a:tcPr>
                </a:tc>
                <a:tc>
                  <a:txBody>
                    <a:bodyPr/>
                    <a:lstStyle/>
                    <a:p>
                      <a:pPr marL="0" marR="0" lvl="0" indent="0" algn="ctr" rtl="0">
                        <a:lnSpc>
                          <a:spcPct val="160000"/>
                        </a:lnSpc>
                        <a:spcBef>
                          <a:spcPts val="0"/>
                        </a:spcBef>
                        <a:spcAft>
                          <a:spcPts val="0"/>
                        </a:spcAft>
                        <a:buClr>
                          <a:schemeClr val="lt1"/>
                        </a:buClr>
                        <a:buSzPts val="1500"/>
                        <a:buFont typeface="Arial"/>
                        <a:buNone/>
                      </a:pPr>
                      <a:r>
                        <a:rPr lang="en-US" sz="1500" b="0" i="0" u="none">
                          <a:solidFill>
                            <a:schemeClr val="lt1"/>
                          </a:solidFill>
                          <a:latin typeface="Arial"/>
                          <a:ea typeface="Arial"/>
                          <a:cs typeface="Arial"/>
                          <a:sym typeface="Arial"/>
                        </a:rPr>
                        <a:t>LDL-C</a:t>
                      </a:r>
                      <a:endParaRPr/>
                    </a:p>
                    <a:p>
                      <a:pPr marL="0" marR="0" lvl="0" indent="0" algn="ctr" rtl="0">
                        <a:lnSpc>
                          <a:spcPct val="160000"/>
                        </a:lnSpc>
                        <a:spcBef>
                          <a:spcPts val="0"/>
                        </a:spcBef>
                        <a:spcAft>
                          <a:spcPts val="0"/>
                        </a:spcAft>
                        <a:buClr>
                          <a:schemeClr val="lt1"/>
                        </a:buClr>
                        <a:buSzPts val="1500"/>
                        <a:buFont typeface="Arial"/>
                        <a:buNone/>
                      </a:pPr>
                      <a:r>
                        <a:rPr lang="en-US" sz="1500" b="0" i="0" u="none">
                          <a:solidFill>
                            <a:schemeClr val="lt1"/>
                          </a:solidFill>
                          <a:latin typeface="Arial"/>
                          <a:ea typeface="Arial"/>
                          <a:cs typeface="Arial"/>
                          <a:sym typeface="Arial"/>
                        </a:rPr>
                        <a:t>&gt;100 mg/dL</a:t>
                      </a:r>
                      <a:endParaRPr/>
                    </a:p>
                    <a:p>
                      <a:pPr marL="0" marR="0" lvl="0" indent="0" algn="ctr" rtl="0">
                        <a:lnSpc>
                          <a:spcPct val="218181"/>
                        </a:lnSpc>
                        <a:spcBef>
                          <a:spcPts val="0"/>
                        </a:spcBef>
                        <a:spcAft>
                          <a:spcPts val="0"/>
                        </a:spcAft>
                        <a:buClr>
                          <a:schemeClr val="lt1"/>
                        </a:buClr>
                        <a:buSzPts val="1100"/>
                        <a:buFont typeface="Arial"/>
                        <a:buNone/>
                      </a:pPr>
                      <a:r>
                        <a:rPr lang="en-US" sz="1100" b="0" i="0" u="none">
                          <a:solidFill>
                            <a:schemeClr val="lt1"/>
                          </a:solidFill>
                          <a:latin typeface="Arial"/>
                          <a:ea typeface="Arial"/>
                          <a:cs typeface="Arial"/>
                          <a:sym typeface="Arial"/>
                        </a:rPr>
                        <a:t>(&gt;2.6 mmol/L)</a:t>
                      </a:r>
                      <a:endParaRPr/>
                    </a:p>
                    <a:p>
                      <a:pPr marL="0" marR="0" lvl="0" indent="0" algn="ctr" rtl="0">
                        <a:lnSpc>
                          <a:spcPct val="160000"/>
                        </a:lnSpc>
                        <a:spcBef>
                          <a:spcPts val="0"/>
                        </a:spcBef>
                        <a:spcAft>
                          <a:spcPts val="0"/>
                        </a:spcAft>
                        <a:buClr>
                          <a:schemeClr val="lt1"/>
                        </a:buClr>
                        <a:buSzPts val="1500"/>
                        <a:buFont typeface="Arial"/>
                        <a:buNone/>
                      </a:pPr>
                      <a:r>
                        <a:rPr lang="en-US" sz="1500" b="0" i="0" u="none">
                          <a:solidFill>
                            <a:schemeClr val="lt1"/>
                          </a:solidFill>
                          <a:latin typeface="Arial"/>
                          <a:ea typeface="Arial"/>
                          <a:cs typeface="Arial"/>
                          <a:sym typeface="Arial"/>
                        </a:rPr>
                        <a:t>(130 plaques)</a:t>
                      </a:r>
                      <a:endParaRPr/>
                    </a:p>
                  </a:txBody>
                  <a:tcPr marL="45700" marR="45700" marT="45725" marB="45725">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4A7B"/>
                    </a:solidFill>
                  </a:tcPr>
                </a:tc>
                <a:tc>
                  <a:txBody>
                    <a:bodyPr/>
                    <a:lstStyle/>
                    <a:p>
                      <a:pPr marL="0" marR="0" lvl="0" indent="0" algn="ctr" rtl="0">
                        <a:lnSpc>
                          <a:spcPct val="160000"/>
                        </a:lnSpc>
                        <a:spcBef>
                          <a:spcPts val="0"/>
                        </a:spcBef>
                        <a:spcAft>
                          <a:spcPts val="0"/>
                        </a:spcAft>
                        <a:buClr>
                          <a:schemeClr val="lt1"/>
                        </a:buClr>
                        <a:buSzPts val="1500"/>
                        <a:buFont typeface="Arial"/>
                        <a:buNone/>
                      </a:pPr>
                      <a:r>
                        <a:rPr lang="en-US" sz="1500" b="1" i="0" u="none">
                          <a:solidFill>
                            <a:schemeClr val="lt1"/>
                          </a:solidFill>
                          <a:latin typeface="Arial"/>
                          <a:ea typeface="Arial"/>
                          <a:cs typeface="Arial"/>
                          <a:sym typeface="Arial"/>
                        </a:rPr>
                        <a:t>P</a:t>
                      </a:r>
                      <a:endParaRPr/>
                    </a:p>
                  </a:txBody>
                  <a:tcPr marL="45700" marR="45700" marT="45725" marB="45725">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4A7B"/>
                    </a:solidFill>
                  </a:tcPr>
                </a:tc>
                <a:extLst>
                  <a:ext uri="{0D108BD9-81ED-4DB2-BD59-A6C34878D82A}">
                    <a16:rowId xmlns:a16="http://schemas.microsoft.com/office/drawing/2014/main" val="10000"/>
                  </a:ext>
                </a:extLst>
              </a:tr>
              <a:tr h="395275">
                <a:tc gridSpan="6">
                  <a:txBody>
                    <a:bodyPr/>
                    <a:lstStyle/>
                    <a:p>
                      <a:pPr marL="0" marR="0" lvl="0" indent="0" algn="l" rtl="0">
                        <a:lnSpc>
                          <a:spcPct val="160000"/>
                        </a:lnSpc>
                        <a:spcBef>
                          <a:spcPts val="0"/>
                        </a:spcBef>
                        <a:spcAft>
                          <a:spcPts val="0"/>
                        </a:spcAft>
                        <a:buClr>
                          <a:schemeClr val="dk1"/>
                        </a:buClr>
                        <a:buSzPts val="1500"/>
                        <a:buFont typeface="Arial"/>
                        <a:buNone/>
                      </a:pPr>
                      <a:r>
                        <a:rPr lang="en-US" sz="1500" b="1" i="1" u="none">
                          <a:solidFill>
                            <a:schemeClr val="dk1"/>
                          </a:solidFill>
                          <a:latin typeface="Arial"/>
                          <a:ea typeface="Arial"/>
                          <a:cs typeface="Arial"/>
                          <a:sym typeface="Arial"/>
                        </a:rPr>
                        <a:t>Plaque microstructures in lipid plaques (n=293)</a:t>
                      </a:r>
                      <a:endParaRPr/>
                    </a:p>
                  </a:txBody>
                  <a:tcPr marL="45700" marR="45700" marT="45725" marB="45725">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2E5F2"/>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1"/>
                  </a:ext>
                </a:extLst>
              </a:tr>
              <a:tr h="844550">
                <a:tc>
                  <a:txBody>
                    <a:bodyPr/>
                    <a:lstStyle/>
                    <a:p>
                      <a:pPr marL="0" marR="0" lvl="0" indent="0" algn="l"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Fibrous cap thickness (μm) </a:t>
                      </a:r>
                      <a:endParaRPr/>
                    </a:p>
                  </a:txBody>
                  <a:tcPr marL="71975"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E7F1F9"/>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139.9 ± 93.9</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E7F1F9"/>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103.1 ± 66.4</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E7F1F9"/>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92.5 ± 48.5</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E7F1F9"/>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92.1 ± 47.8</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E7F1F9"/>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0.001</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E7F1F9"/>
                    </a:solidFill>
                  </a:tcPr>
                </a:tc>
                <a:extLst>
                  <a:ext uri="{0D108BD9-81ED-4DB2-BD59-A6C34878D82A}">
                    <a16:rowId xmlns:a16="http://schemas.microsoft.com/office/drawing/2014/main" val="10002"/>
                  </a:ext>
                </a:extLst>
              </a:tr>
              <a:tr h="700075">
                <a:tc>
                  <a:txBody>
                    <a:bodyPr/>
                    <a:lstStyle/>
                    <a:p>
                      <a:pPr marL="0" marR="0" lvl="0" indent="0" algn="l"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Plaque rupture, n (%)</a:t>
                      </a:r>
                      <a:endParaRPr/>
                    </a:p>
                  </a:txBody>
                  <a:tcPr marL="71975" marR="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2E5F2"/>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1/42</a:t>
                      </a:r>
                      <a:endParaRPr/>
                    </a:p>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(2.3)</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2E5F2"/>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2/46</a:t>
                      </a:r>
                      <a:endParaRPr/>
                    </a:p>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(4.3)</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2E5F2"/>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7/91</a:t>
                      </a:r>
                      <a:endParaRPr/>
                    </a:p>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(7.6)</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2E5F2"/>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12/114</a:t>
                      </a:r>
                      <a:endParaRPr/>
                    </a:p>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(10.5)</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2E5F2"/>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0.17</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2E5F2"/>
                    </a:solidFill>
                  </a:tcPr>
                </a:tc>
                <a:extLst>
                  <a:ext uri="{0D108BD9-81ED-4DB2-BD59-A6C34878D82A}">
                    <a16:rowId xmlns:a16="http://schemas.microsoft.com/office/drawing/2014/main" val="10003"/>
                  </a:ext>
                </a:extLst>
              </a:tr>
              <a:tr h="701675">
                <a:tc>
                  <a:txBody>
                    <a:bodyPr/>
                    <a:lstStyle/>
                    <a:p>
                      <a:pPr marL="0" marR="0" lvl="0" indent="0" algn="l"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Thrombus, </a:t>
                      </a:r>
                      <a:endParaRPr/>
                    </a:p>
                    <a:p>
                      <a:pPr marL="0" marR="0" lvl="0" indent="0" algn="l"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n (%)</a:t>
                      </a:r>
                      <a:endParaRPr/>
                    </a:p>
                  </a:txBody>
                  <a:tcPr marL="71975"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E7F1F9"/>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0/42</a:t>
                      </a:r>
                      <a:endParaRPr/>
                    </a:p>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(0.0)</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E7F1F9"/>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1/46</a:t>
                      </a:r>
                      <a:endParaRPr/>
                    </a:p>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(2.1)</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E7F1F9"/>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2/91</a:t>
                      </a:r>
                      <a:endParaRPr/>
                    </a:p>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(2.1)</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E7F1F9"/>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3/114</a:t>
                      </a:r>
                      <a:endParaRPr/>
                    </a:p>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(2.6)</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E7F1F9"/>
                    </a:solidFill>
                  </a:tcPr>
                </a:tc>
                <a:tc>
                  <a:txBody>
                    <a:bodyPr/>
                    <a:lstStyle/>
                    <a:p>
                      <a:pPr marL="0" marR="0" lvl="0" indent="0" algn="ctr" rtl="0">
                        <a:lnSpc>
                          <a:spcPct val="160000"/>
                        </a:lnSpc>
                        <a:spcBef>
                          <a:spcPts val="0"/>
                        </a:spcBef>
                        <a:spcAft>
                          <a:spcPts val="0"/>
                        </a:spcAft>
                        <a:buClr>
                          <a:schemeClr val="dk1"/>
                        </a:buClr>
                        <a:buSzPts val="1500"/>
                        <a:buFont typeface="Arial"/>
                        <a:buNone/>
                      </a:pPr>
                      <a:r>
                        <a:rPr lang="en-US" sz="1500" b="0" i="0" u="none">
                          <a:solidFill>
                            <a:schemeClr val="dk1"/>
                          </a:solidFill>
                          <a:latin typeface="Arial"/>
                          <a:ea typeface="Arial"/>
                          <a:cs typeface="Arial"/>
                          <a:sym typeface="Arial"/>
                        </a:rPr>
                        <a:t>0.18</a:t>
                      </a:r>
                      <a:endParaRPr/>
                    </a:p>
                  </a:txBody>
                  <a:tcPr marL="45700" marR="45700" marT="45725" marB="45725"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E7F1F9"/>
                    </a:solidFill>
                  </a:tcPr>
                </a:tc>
                <a:extLst>
                  <a:ext uri="{0D108BD9-81ED-4DB2-BD59-A6C34878D82A}">
                    <a16:rowId xmlns:a16="http://schemas.microsoft.com/office/drawing/2014/main" val="10004"/>
                  </a:ext>
                </a:extLst>
              </a:tr>
            </a:tbl>
          </a:graphicData>
        </a:graphic>
      </p:graphicFrame>
      <p:sp>
        <p:nvSpPr>
          <p:cNvPr id="849" name="Google Shape;849;p79"/>
          <p:cNvSpPr/>
          <p:nvPr/>
        </p:nvSpPr>
        <p:spPr>
          <a:xfrm>
            <a:off x="0" y="1440873"/>
            <a:ext cx="164700" cy="5339700"/>
          </a:xfrm>
          <a:prstGeom prst="rect">
            <a:avLst/>
          </a:prstGeom>
          <a:noFill/>
          <a:ln>
            <a:noFill/>
          </a:ln>
          <a:effectLst>
            <a:outerShdw blurRad="38100" dist="23000" dir="5400000" rotWithShape="0">
              <a:srgbClr val="000000">
                <a:alpha val="34900"/>
              </a:srgbClr>
            </a:outerShdw>
          </a:effectLst>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53693146"/>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40" y="914399"/>
            <a:ext cx="6524960" cy="709865"/>
          </a:xfrm>
        </p:spPr>
        <p:txBody>
          <a:bodyPr/>
          <a:lstStyle/>
          <a:p>
            <a:r>
              <a:rPr lang="en-US" sz="2900" b="1" dirty="0"/>
              <a:t>Relationship Between Achieved LDL-C and Changes in Percent Atheroma Volume </a:t>
            </a:r>
            <a:endParaRPr lang="en-GB" sz="2900" b="1" dirty="0"/>
          </a:p>
        </p:txBody>
      </p:sp>
      <p:grpSp>
        <p:nvGrpSpPr>
          <p:cNvPr id="54" name="Group 53"/>
          <p:cNvGrpSpPr/>
          <p:nvPr/>
        </p:nvGrpSpPr>
        <p:grpSpPr>
          <a:xfrm>
            <a:off x="483044" y="2341312"/>
            <a:ext cx="6521703" cy="3852428"/>
            <a:chOff x="1374569" y="1376772"/>
            <a:chExt cx="6521703" cy="3852428"/>
          </a:xfrm>
        </p:grpSpPr>
        <p:sp>
          <p:nvSpPr>
            <p:cNvPr id="3" name="TextBox 2"/>
            <p:cNvSpPr txBox="1"/>
            <p:nvPr/>
          </p:nvSpPr>
          <p:spPr>
            <a:xfrm>
              <a:off x="3582067" y="5013756"/>
              <a:ext cx="2087111" cy="215444"/>
            </a:xfrm>
            <a:prstGeom prst="rect">
              <a:avLst/>
            </a:prstGeom>
            <a:noFill/>
          </p:spPr>
          <p:txBody>
            <a:bodyPr wrap="none" lIns="0" tIns="0" rIns="0" bIns="0" rtlCol="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Achieved LDL-C (mg/</a:t>
              </a:r>
              <a:r>
                <a:rPr kumimoji="0" lang="en-US" sz="1400" b="1" i="0" u="none" strike="noStrike" kern="1200" cap="none" spc="0" normalizeH="0" baseline="0" noProof="0" dirty="0" err="1">
                  <a:ln>
                    <a:noFill/>
                  </a:ln>
                  <a:solidFill>
                    <a:prstClr val="black"/>
                  </a:solidFill>
                  <a:effectLst/>
                  <a:uLnTx/>
                  <a:uFillTx/>
                  <a:latin typeface="Arial"/>
                  <a:ea typeface="+mn-ea"/>
                  <a:cs typeface="+mn-cs"/>
                </a:rPr>
                <a:t>dL</a:t>
              </a:r>
              <a:r>
                <a:rPr kumimoji="0" lang="en-US" sz="1400" b="1" i="0" u="none" strike="noStrike" kern="1200" cap="none" spc="0" normalizeH="0" baseline="0" noProof="0" dirty="0">
                  <a:ln>
                    <a:noFill/>
                  </a:ln>
                  <a:solidFill>
                    <a:prstClr val="black"/>
                  </a:solidFill>
                  <a:effectLst/>
                  <a:uLnTx/>
                  <a:uFillTx/>
                  <a:latin typeface="Arial"/>
                  <a:ea typeface="+mn-ea"/>
                  <a:cs typeface="+mn-cs"/>
                </a:rPr>
                <a:t>)</a:t>
              </a:r>
            </a:p>
          </p:txBody>
        </p:sp>
        <p:sp>
          <p:nvSpPr>
            <p:cNvPr id="4" name="TextBox 3"/>
            <p:cNvSpPr txBox="1"/>
            <p:nvPr/>
          </p:nvSpPr>
          <p:spPr>
            <a:xfrm rot="16200000">
              <a:off x="382342" y="2938337"/>
              <a:ext cx="2199898" cy="215444"/>
            </a:xfrm>
            <a:prstGeom prst="rect">
              <a:avLst/>
            </a:prstGeom>
            <a:noFill/>
          </p:spPr>
          <p:txBody>
            <a:bodyPr wrap="none" lIns="0" tIns="0" rIns="0" bIns="0"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Median Change in % PAV*</a:t>
              </a:r>
            </a:p>
          </p:txBody>
        </p:sp>
        <p:grpSp>
          <p:nvGrpSpPr>
            <p:cNvPr id="5" name="Group 4"/>
            <p:cNvGrpSpPr/>
            <p:nvPr/>
          </p:nvGrpSpPr>
          <p:grpSpPr>
            <a:xfrm>
              <a:off x="1977887" y="1477737"/>
              <a:ext cx="5294413" cy="3136644"/>
              <a:chOff x="1977887" y="1874293"/>
              <a:chExt cx="5262773" cy="3136644"/>
            </a:xfrm>
          </p:grpSpPr>
          <p:cxnSp>
            <p:nvCxnSpPr>
              <p:cNvPr id="6" name="Straight Connector 5"/>
              <p:cNvCxnSpPr/>
              <p:nvPr/>
            </p:nvCxnSpPr>
            <p:spPr>
              <a:xfrm>
                <a:off x="1982860" y="3445863"/>
                <a:ext cx="5257800" cy="0"/>
              </a:xfrm>
              <a:prstGeom prst="line">
                <a:avLst/>
              </a:prstGeom>
              <a:ln w="19050" cap="sq">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977887" y="1874293"/>
                <a:ext cx="5258182" cy="3136644"/>
                <a:chOff x="1977887" y="1874293"/>
                <a:chExt cx="5258182" cy="3136644"/>
              </a:xfrm>
            </p:grpSpPr>
            <p:cxnSp>
              <p:nvCxnSpPr>
                <p:cNvPr id="8" name="Straight Connector 7"/>
                <p:cNvCxnSpPr/>
                <p:nvPr/>
              </p:nvCxnSpPr>
              <p:spPr>
                <a:xfrm>
                  <a:off x="1977887" y="1874293"/>
                  <a:ext cx="0" cy="3135029"/>
                </a:xfrm>
                <a:prstGeom prst="line">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2860" y="5010937"/>
                  <a:ext cx="5253209" cy="0"/>
                </a:xfrm>
                <a:prstGeom prst="line">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p:nvGrpSpPr>
          <p:grpSpPr>
            <a:xfrm>
              <a:off x="1895591" y="1477737"/>
              <a:ext cx="82296" cy="3135029"/>
              <a:chOff x="1895591" y="1874293"/>
              <a:chExt cx="82296" cy="3135029"/>
            </a:xfrm>
          </p:grpSpPr>
          <p:cxnSp>
            <p:nvCxnSpPr>
              <p:cNvPr id="11" name="Straight Connector 10"/>
              <p:cNvCxnSpPr/>
              <p:nvPr/>
            </p:nvCxnSpPr>
            <p:spPr>
              <a:xfrm flipH="1">
                <a:off x="1895591" y="1874293"/>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895591" y="2658050"/>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895591" y="3441807"/>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895591" y="4225564"/>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895591" y="5009322"/>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607121" y="1376772"/>
              <a:ext cx="198772" cy="3345330"/>
              <a:chOff x="1713224" y="1773328"/>
              <a:chExt cx="198772" cy="3345330"/>
            </a:xfrm>
          </p:grpSpPr>
          <p:sp>
            <p:nvSpPr>
              <p:cNvPr id="17" name="TextBox 16"/>
              <p:cNvSpPr txBox="1"/>
              <p:nvPr/>
            </p:nvSpPr>
            <p:spPr>
              <a:xfrm>
                <a:off x="1713224" y="1773328"/>
                <a:ext cx="198772" cy="215444"/>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2</a:t>
                </a:r>
              </a:p>
            </p:txBody>
          </p:sp>
          <p:sp>
            <p:nvSpPr>
              <p:cNvPr id="18" name="TextBox 17"/>
              <p:cNvSpPr txBox="1"/>
              <p:nvPr/>
            </p:nvSpPr>
            <p:spPr>
              <a:xfrm>
                <a:off x="1713224" y="4117842"/>
                <a:ext cx="198772" cy="215444"/>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–1</a:t>
                </a:r>
              </a:p>
            </p:txBody>
          </p:sp>
          <p:sp>
            <p:nvSpPr>
              <p:cNvPr id="19" name="TextBox 18"/>
              <p:cNvSpPr txBox="1"/>
              <p:nvPr/>
            </p:nvSpPr>
            <p:spPr>
              <a:xfrm>
                <a:off x="1713224" y="4903214"/>
                <a:ext cx="198772" cy="215444"/>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–2</a:t>
                </a:r>
              </a:p>
            </p:txBody>
          </p:sp>
          <p:sp>
            <p:nvSpPr>
              <p:cNvPr id="20" name="TextBox 19"/>
              <p:cNvSpPr txBox="1"/>
              <p:nvPr/>
            </p:nvSpPr>
            <p:spPr>
              <a:xfrm>
                <a:off x="1812610" y="3335736"/>
                <a:ext cx="99386" cy="215444"/>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0</a:t>
                </a:r>
              </a:p>
            </p:txBody>
          </p:sp>
          <p:sp>
            <p:nvSpPr>
              <p:cNvPr id="21" name="TextBox 20"/>
              <p:cNvSpPr txBox="1"/>
              <p:nvPr/>
            </p:nvSpPr>
            <p:spPr>
              <a:xfrm>
                <a:off x="1713224" y="2555659"/>
                <a:ext cx="198772" cy="215444"/>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1</a:t>
                </a:r>
              </a:p>
            </p:txBody>
          </p:sp>
        </p:grpSp>
        <p:grpSp>
          <p:nvGrpSpPr>
            <p:cNvPr id="22" name="Group 21"/>
            <p:cNvGrpSpPr/>
            <p:nvPr/>
          </p:nvGrpSpPr>
          <p:grpSpPr>
            <a:xfrm>
              <a:off x="1977887" y="4612766"/>
              <a:ext cx="5294413" cy="82296"/>
              <a:chOff x="1977887" y="5009322"/>
              <a:chExt cx="5294413" cy="82296"/>
            </a:xfrm>
          </p:grpSpPr>
          <p:cxnSp>
            <p:nvCxnSpPr>
              <p:cNvPr id="23" name="Straight Connector 22"/>
              <p:cNvCxnSpPr/>
              <p:nvPr/>
            </p:nvCxnSpPr>
            <p:spPr>
              <a:xfrm rot="5400000" flipH="1">
                <a:off x="1936739" y="5050470"/>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a:off x="3260342" y="5050470"/>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a:off x="4583945" y="5050470"/>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a:off x="5907548" y="5050470"/>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a:off x="7231152" y="5050470"/>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1705592" y="4811771"/>
              <a:ext cx="5783301" cy="204671"/>
              <a:chOff x="1705592" y="5208327"/>
              <a:chExt cx="5783301" cy="204671"/>
            </a:xfrm>
          </p:grpSpPr>
          <p:sp>
            <p:nvSpPr>
              <p:cNvPr id="29" name="TextBox 28"/>
              <p:cNvSpPr txBox="1"/>
              <p:nvPr/>
            </p:nvSpPr>
            <p:spPr>
              <a:xfrm>
                <a:off x="1705592" y="5208327"/>
                <a:ext cx="546623" cy="204671"/>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40</a:t>
                </a:r>
              </a:p>
            </p:txBody>
          </p:sp>
          <p:sp>
            <p:nvSpPr>
              <p:cNvPr id="30" name="TextBox 29"/>
              <p:cNvSpPr txBox="1"/>
              <p:nvPr/>
            </p:nvSpPr>
            <p:spPr>
              <a:xfrm>
                <a:off x="3028178" y="5208327"/>
                <a:ext cx="546623" cy="204671"/>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60</a:t>
                </a:r>
              </a:p>
            </p:txBody>
          </p:sp>
          <p:sp>
            <p:nvSpPr>
              <p:cNvPr id="31" name="TextBox 30"/>
              <p:cNvSpPr txBox="1"/>
              <p:nvPr/>
            </p:nvSpPr>
            <p:spPr>
              <a:xfrm>
                <a:off x="4351781" y="5208327"/>
                <a:ext cx="546623" cy="204671"/>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80</a:t>
                </a:r>
              </a:p>
            </p:txBody>
          </p:sp>
          <p:sp>
            <p:nvSpPr>
              <p:cNvPr id="32" name="TextBox 31"/>
              <p:cNvSpPr txBox="1"/>
              <p:nvPr/>
            </p:nvSpPr>
            <p:spPr>
              <a:xfrm>
                <a:off x="5639516" y="5208327"/>
                <a:ext cx="546623" cy="204671"/>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100</a:t>
                </a:r>
              </a:p>
            </p:txBody>
          </p:sp>
          <p:sp>
            <p:nvSpPr>
              <p:cNvPr id="33" name="TextBox 32"/>
              <p:cNvSpPr txBox="1"/>
              <p:nvPr/>
            </p:nvSpPr>
            <p:spPr>
              <a:xfrm>
                <a:off x="6942270" y="5208327"/>
                <a:ext cx="546623" cy="204671"/>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120</a:t>
                </a:r>
              </a:p>
            </p:txBody>
          </p:sp>
        </p:grpSp>
        <p:grpSp>
          <p:nvGrpSpPr>
            <p:cNvPr id="34" name="Group 33"/>
            <p:cNvGrpSpPr/>
            <p:nvPr/>
          </p:nvGrpSpPr>
          <p:grpSpPr>
            <a:xfrm>
              <a:off x="2195736" y="1556280"/>
              <a:ext cx="5700536" cy="2567574"/>
              <a:chOff x="2195736" y="1952836"/>
              <a:chExt cx="5700536" cy="2567574"/>
            </a:xfrm>
          </p:grpSpPr>
          <p:cxnSp>
            <p:nvCxnSpPr>
              <p:cNvPr id="35" name="Straight Connector 34"/>
              <p:cNvCxnSpPr>
                <a:stCxn id="44" idx="1"/>
              </p:cNvCxnSpPr>
              <p:nvPr/>
            </p:nvCxnSpPr>
            <p:spPr>
              <a:xfrm flipH="1">
                <a:off x="3335292" y="2151634"/>
                <a:ext cx="3190478" cy="2181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453568" y="2016842"/>
                <a:ext cx="1442704" cy="430887"/>
              </a:xfrm>
              <a:prstGeom prst="rect">
                <a:avLst/>
              </a:prstGeom>
              <a:noFill/>
            </p:spPr>
            <p:txBody>
              <a:bodyPr wrap="none" lIns="0" tIns="0" rIns="0" bIns="0" rtlCol="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REVERSAL</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Pravastatin 40 mg</a:t>
                </a:r>
              </a:p>
            </p:txBody>
          </p:sp>
          <p:sp>
            <p:nvSpPr>
              <p:cNvPr id="37" name="TextBox 36"/>
              <p:cNvSpPr txBox="1"/>
              <p:nvPr/>
            </p:nvSpPr>
            <p:spPr>
              <a:xfrm>
                <a:off x="5144458" y="1952836"/>
                <a:ext cx="867224" cy="430887"/>
              </a:xfrm>
              <a:prstGeom prst="rect">
                <a:avLst/>
              </a:prstGeom>
              <a:noFill/>
            </p:spPr>
            <p:txBody>
              <a:bodyPr wrap="none" lIns="0" tIns="0" rIns="0" bIns="0" rtlCol="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CAMELOT</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Placebo</a:t>
                </a:r>
              </a:p>
            </p:txBody>
          </p:sp>
          <p:sp>
            <p:nvSpPr>
              <p:cNvPr id="38" name="TextBox 37"/>
              <p:cNvSpPr txBox="1"/>
              <p:nvPr/>
            </p:nvSpPr>
            <p:spPr>
              <a:xfrm>
                <a:off x="4195753" y="2566065"/>
                <a:ext cx="1315552" cy="430887"/>
              </a:xfrm>
              <a:prstGeom prst="rect">
                <a:avLst/>
              </a:prstGeom>
              <a:noFill/>
            </p:spPr>
            <p:txBody>
              <a:bodyPr wrap="none" lIns="0" tIns="0" rIns="0" bIns="0" rtlCol="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STRADIVARIUS</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Placebo</a:t>
                </a:r>
              </a:p>
            </p:txBody>
          </p:sp>
          <p:sp>
            <p:nvSpPr>
              <p:cNvPr id="39" name="TextBox 38"/>
              <p:cNvSpPr txBox="1"/>
              <p:nvPr/>
            </p:nvSpPr>
            <p:spPr>
              <a:xfrm>
                <a:off x="2975467" y="2978071"/>
                <a:ext cx="1492396" cy="430887"/>
              </a:xfrm>
              <a:prstGeom prst="rect">
                <a:avLst/>
              </a:prstGeom>
              <a:noFill/>
            </p:spPr>
            <p:txBody>
              <a:bodyPr wrap="none" lIns="0" tIns="0" rIns="0" bIns="0" rtlCol="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REVERSAL</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Atorvastatin 80 mg</a:t>
                </a:r>
              </a:p>
            </p:txBody>
          </p:sp>
          <p:sp>
            <p:nvSpPr>
              <p:cNvPr id="40" name="TextBox 39"/>
              <p:cNvSpPr txBox="1"/>
              <p:nvPr/>
            </p:nvSpPr>
            <p:spPr>
              <a:xfrm>
                <a:off x="2195736" y="3583182"/>
                <a:ext cx="1582164" cy="430887"/>
              </a:xfrm>
              <a:prstGeom prst="rect">
                <a:avLst/>
              </a:prstGeom>
              <a:noFill/>
            </p:spPr>
            <p:txBody>
              <a:bodyPr wrap="none" lIns="0" tIns="0" rIns="0" bIns="0" rtlCol="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ASTEROID</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err="1">
                    <a:ln>
                      <a:noFill/>
                    </a:ln>
                    <a:solidFill>
                      <a:prstClr val="black"/>
                    </a:solidFill>
                    <a:effectLst/>
                    <a:uLnTx/>
                    <a:uFillTx/>
                    <a:latin typeface="Arial"/>
                    <a:ea typeface="+mn-ea"/>
                    <a:cs typeface="+mn-cs"/>
                  </a:rPr>
                  <a:t>Rosuvastatin</a:t>
                </a:r>
                <a:r>
                  <a:rPr kumimoji="0" lang="en-US" sz="1400" b="0" i="0" u="none" strike="noStrike" kern="1200" cap="none" spc="0" normalizeH="0" baseline="0" noProof="0" dirty="0">
                    <a:ln>
                      <a:noFill/>
                    </a:ln>
                    <a:solidFill>
                      <a:prstClr val="black"/>
                    </a:solidFill>
                    <a:effectLst/>
                    <a:uLnTx/>
                    <a:uFillTx/>
                    <a:latin typeface="Arial"/>
                    <a:ea typeface="+mn-ea"/>
                    <a:cs typeface="+mn-cs"/>
                  </a:rPr>
                  <a:t> 40 mg</a:t>
                </a:r>
              </a:p>
            </p:txBody>
          </p:sp>
          <p:sp>
            <p:nvSpPr>
              <p:cNvPr id="41" name="TextBox 40"/>
              <p:cNvSpPr txBox="1"/>
              <p:nvPr/>
            </p:nvSpPr>
            <p:spPr>
              <a:xfrm>
                <a:off x="3557670" y="4304966"/>
                <a:ext cx="2424831" cy="215444"/>
              </a:xfrm>
              <a:prstGeom prst="rect">
                <a:avLst/>
              </a:prstGeom>
              <a:noFill/>
            </p:spPr>
            <p:txBody>
              <a:bodyPr wrap="none" lIns="0" tIns="0" rIns="0" bIns="0" rtlCol="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SATURN </a:t>
                </a:r>
                <a:r>
                  <a:rPr kumimoji="0" lang="en-US" sz="1400" b="0" i="0" u="none" strike="noStrike" kern="1200" cap="none" spc="0" normalizeH="0" baseline="0" noProof="0" dirty="0" err="1">
                    <a:ln>
                      <a:noFill/>
                    </a:ln>
                    <a:solidFill>
                      <a:prstClr val="black"/>
                    </a:solidFill>
                    <a:effectLst/>
                    <a:uLnTx/>
                    <a:uFillTx/>
                    <a:latin typeface="Arial"/>
                    <a:ea typeface="+mn-ea"/>
                    <a:cs typeface="+mn-cs"/>
                  </a:rPr>
                  <a:t>Rosuvastatin</a:t>
                </a:r>
                <a:r>
                  <a:rPr kumimoji="0" lang="en-US" sz="1400" b="0" i="0" u="none" strike="noStrike" kern="1200" cap="none" spc="0" normalizeH="0" baseline="0" noProof="0" dirty="0">
                    <a:ln>
                      <a:noFill/>
                    </a:ln>
                    <a:solidFill>
                      <a:prstClr val="black"/>
                    </a:solidFill>
                    <a:effectLst/>
                    <a:uLnTx/>
                    <a:uFillTx/>
                    <a:latin typeface="Arial"/>
                    <a:ea typeface="+mn-ea"/>
                    <a:cs typeface="+mn-cs"/>
                  </a:rPr>
                  <a:t> 40 mg</a:t>
                </a:r>
              </a:p>
            </p:txBody>
          </p:sp>
          <p:sp>
            <p:nvSpPr>
              <p:cNvPr id="42" name="TextBox 41"/>
              <p:cNvSpPr txBox="1"/>
              <p:nvPr/>
            </p:nvSpPr>
            <p:spPr>
              <a:xfrm>
                <a:off x="3678794" y="4026709"/>
                <a:ext cx="3059791" cy="215444"/>
              </a:xfrm>
              <a:prstGeom prst="rect">
                <a:avLst/>
              </a:prstGeom>
              <a:noFill/>
            </p:spPr>
            <p:txBody>
              <a:bodyPr wrap="square" lIns="0" tIns="0" rIns="0" bIns="0" rtlCol="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SATURN Atorvastatin 80 mg</a:t>
                </a:r>
              </a:p>
            </p:txBody>
          </p:sp>
          <p:sp>
            <p:nvSpPr>
              <p:cNvPr id="43" name="TextBox 42"/>
              <p:cNvSpPr txBox="1"/>
              <p:nvPr/>
            </p:nvSpPr>
            <p:spPr>
              <a:xfrm>
                <a:off x="4725193" y="3420325"/>
                <a:ext cx="1796967" cy="430887"/>
              </a:xfrm>
              <a:prstGeom prst="rect">
                <a:avLst/>
              </a:prstGeom>
              <a:noFill/>
            </p:spPr>
            <p:txBody>
              <a:bodyPr wrap="non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   ILLUSTRATE</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Atorvastatin + Placebo</a:t>
                </a:r>
              </a:p>
            </p:txBody>
          </p:sp>
          <p:sp>
            <p:nvSpPr>
              <p:cNvPr id="44" name="Oval 43"/>
              <p:cNvSpPr/>
              <p:nvPr/>
            </p:nvSpPr>
            <p:spPr>
              <a:xfrm>
                <a:off x="6508362" y="2134226"/>
                <a:ext cx="118872" cy="118872"/>
              </a:xfrm>
              <a:prstGeom prst="ellipse">
                <a:avLst/>
              </a:prstGeom>
              <a:solidFill>
                <a:schemeClr val="accent4"/>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7CC2">
                      <a:lumMod val="75000"/>
                    </a:srgbClr>
                  </a:solidFill>
                  <a:effectLst/>
                  <a:uLnTx/>
                  <a:uFillTx/>
                  <a:latin typeface="Century Gothic" panose="020B0502020202020204"/>
                  <a:ea typeface="+mn-ea"/>
                  <a:cs typeface="+mn-cs"/>
                </a:endParaRPr>
              </a:p>
            </p:txBody>
          </p:sp>
          <p:sp>
            <p:nvSpPr>
              <p:cNvPr id="45" name="Oval 44"/>
              <p:cNvSpPr/>
              <p:nvPr/>
            </p:nvSpPr>
            <p:spPr>
              <a:xfrm>
                <a:off x="4489132" y="3238120"/>
                <a:ext cx="118872" cy="118872"/>
              </a:xfrm>
              <a:prstGeom prst="ellipse">
                <a:avLst/>
              </a:prstGeom>
              <a:solidFill>
                <a:schemeClr val="accent4"/>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7CC2">
                      <a:lumMod val="75000"/>
                    </a:srgbClr>
                  </a:solidFill>
                  <a:effectLst/>
                  <a:uLnTx/>
                  <a:uFillTx/>
                  <a:latin typeface="Century Gothic" panose="020B0502020202020204"/>
                  <a:ea typeface="+mn-ea"/>
                  <a:cs typeface="+mn-cs"/>
                </a:endParaRPr>
              </a:p>
            </p:txBody>
          </p:sp>
          <p:sp>
            <p:nvSpPr>
              <p:cNvPr id="46" name="Oval 45"/>
              <p:cNvSpPr/>
              <p:nvPr/>
            </p:nvSpPr>
            <p:spPr>
              <a:xfrm>
                <a:off x="3904277" y="4186428"/>
                <a:ext cx="118872" cy="118872"/>
              </a:xfrm>
              <a:prstGeom prst="ellipse">
                <a:avLst/>
              </a:prstGeom>
              <a:solidFill>
                <a:schemeClr val="accent5"/>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7CC2">
                      <a:lumMod val="75000"/>
                    </a:srgbClr>
                  </a:solidFill>
                  <a:effectLst/>
                  <a:uLnTx/>
                  <a:uFillTx/>
                  <a:latin typeface="Century Gothic" panose="020B0502020202020204"/>
                  <a:ea typeface="+mn-ea"/>
                  <a:cs typeface="+mn-cs"/>
                </a:endParaRPr>
              </a:p>
            </p:txBody>
          </p:sp>
          <p:sp>
            <p:nvSpPr>
              <p:cNvPr id="47" name="Oval 46"/>
              <p:cNvSpPr/>
              <p:nvPr/>
            </p:nvSpPr>
            <p:spPr>
              <a:xfrm>
                <a:off x="3275856" y="4020784"/>
                <a:ext cx="118872" cy="118872"/>
              </a:xfrm>
              <a:prstGeom prst="ellipse">
                <a:avLst/>
              </a:prstGeom>
              <a:solidFill>
                <a:schemeClr val="accent1">
                  <a:lumMod val="60000"/>
                  <a:lumOff val="40000"/>
                </a:schemeClr>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7CC2">
                      <a:lumMod val="75000"/>
                    </a:srgbClr>
                  </a:solidFill>
                  <a:effectLst/>
                  <a:uLnTx/>
                  <a:uFillTx/>
                  <a:latin typeface="Century Gothic" panose="020B0502020202020204"/>
                  <a:ea typeface="+mn-ea"/>
                  <a:cs typeface="+mn-cs"/>
                </a:endParaRPr>
              </a:p>
            </p:txBody>
          </p:sp>
          <p:sp>
            <p:nvSpPr>
              <p:cNvPr id="48" name="Oval 47"/>
              <p:cNvSpPr/>
              <p:nvPr/>
            </p:nvSpPr>
            <p:spPr>
              <a:xfrm>
                <a:off x="3411507" y="4355791"/>
                <a:ext cx="118872" cy="118872"/>
              </a:xfrm>
              <a:prstGeom prst="ellipse">
                <a:avLst/>
              </a:prstGeom>
              <a:solidFill>
                <a:schemeClr val="accent5"/>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7CC2">
                      <a:lumMod val="75000"/>
                    </a:srgbClr>
                  </a:solidFill>
                  <a:effectLst/>
                  <a:uLnTx/>
                  <a:uFillTx/>
                  <a:latin typeface="Century Gothic" panose="020B0502020202020204"/>
                  <a:ea typeface="+mn-ea"/>
                  <a:cs typeface="+mn-cs"/>
                </a:endParaRPr>
              </a:p>
            </p:txBody>
          </p:sp>
          <p:sp>
            <p:nvSpPr>
              <p:cNvPr id="49" name="Oval 48"/>
              <p:cNvSpPr/>
              <p:nvPr/>
            </p:nvSpPr>
            <p:spPr>
              <a:xfrm>
                <a:off x="5004048" y="3242320"/>
                <a:ext cx="118872" cy="118872"/>
              </a:xfrm>
              <a:prstGeom prst="ellipse">
                <a:avLst/>
              </a:prstGeom>
              <a:solidFill>
                <a:srgbClr val="FFC000"/>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7CC2">
                      <a:lumMod val="75000"/>
                    </a:srgbClr>
                  </a:solidFill>
                  <a:effectLst/>
                  <a:uLnTx/>
                  <a:uFillTx/>
                  <a:latin typeface="Century Gothic" panose="020B0502020202020204"/>
                  <a:ea typeface="+mn-ea"/>
                  <a:cs typeface="+mn-cs"/>
                </a:endParaRPr>
              </a:p>
            </p:txBody>
          </p:sp>
          <p:sp>
            <p:nvSpPr>
              <p:cNvPr id="50" name="Oval 49"/>
              <p:cNvSpPr/>
              <p:nvPr/>
            </p:nvSpPr>
            <p:spPr>
              <a:xfrm>
                <a:off x="5039631" y="2995947"/>
                <a:ext cx="118872" cy="118872"/>
              </a:xfrm>
              <a:prstGeom prst="ellipse">
                <a:avLst/>
              </a:prstGeom>
              <a:solidFill>
                <a:schemeClr val="accent3"/>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7CC2">
                      <a:lumMod val="75000"/>
                    </a:srgbClr>
                  </a:solidFill>
                  <a:effectLst/>
                  <a:uLnTx/>
                  <a:uFillTx/>
                  <a:latin typeface="Century Gothic" panose="020B0502020202020204"/>
                  <a:ea typeface="+mn-ea"/>
                  <a:cs typeface="+mn-cs"/>
                </a:endParaRPr>
              </a:p>
            </p:txBody>
          </p:sp>
          <p:sp>
            <p:nvSpPr>
              <p:cNvPr id="51" name="Oval 50"/>
              <p:cNvSpPr/>
              <p:nvPr/>
            </p:nvSpPr>
            <p:spPr>
              <a:xfrm>
                <a:off x="5829824" y="2373842"/>
                <a:ext cx="118872" cy="118872"/>
              </a:xfrm>
              <a:prstGeom prst="ellipse">
                <a:avLst/>
              </a:prstGeom>
              <a:solidFill>
                <a:schemeClr val="tx2"/>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7CC2">
                      <a:lumMod val="75000"/>
                    </a:srgbClr>
                  </a:solidFill>
                  <a:effectLst/>
                  <a:uLnTx/>
                  <a:uFillTx/>
                  <a:latin typeface="Century Gothic" panose="020B0502020202020204"/>
                  <a:ea typeface="+mn-ea"/>
                  <a:cs typeface="+mn-cs"/>
                </a:endParaRPr>
              </a:p>
            </p:txBody>
          </p:sp>
        </p:grpSp>
      </p:grpSp>
      <p:grpSp>
        <p:nvGrpSpPr>
          <p:cNvPr id="62" name="Group 61"/>
          <p:cNvGrpSpPr/>
          <p:nvPr/>
        </p:nvGrpSpPr>
        <p:grpSpPr>
          <a:xfrm>
            <a:off x="7150335" y="2736263"/>
            <a:ext cx="1646870" cy="2565758"/>
            <a:chOff x="6993582" y="1727338"/>
            <a:chExt cx="1646870" cy="2565758"/>
          </a:xfrm>
        </p:grpSpPr>
        <p:sp>
          <p:nvSpPr>
            <p:cNvPr id="57" name="Text Box 53"/>
            <p:cNvSpPr txBox="1">
              <a:spLocks noChangeAspect="1" noChangeArrowheads="1"/>
            </p:cNvSpPr>
            <p:nvPr/>
          </p:nvSpPr>
          <p:spPr bwMode="auto">
            <a:xfrm>
              <a:off x="6993582" y="2639859"/>
              <a:ext cx="1646870" cy="369332"/>
            </a:xfrm>
            <a:prstGeom prst="rect">
              <a:avLst/>
            </a:prstGeom>
            <a:solidFill>
              <a:srgbClr val="FF6600"/>
            </a:solidFill>
            <a:ln>
              <a:noFill/>
            </a:ln>
            <a:extLst/>
          </p:spPr>
          <p:txBody>
            <a:bodyPr wrap="square">
              <a:spAutoFit/>
            </a:bodyPr>
            <a:lstStyle>
              <a:lvl1pPr>
                <a:lnSpc>
                  <a:spcPct val="90000"/>
                </a:lnSpc>
                <a:spcBef>
                  <a:spcPct val="50000"/>
                </a:spcBef>
                <a:buClr>
                  <a:schemeClr val="tx2"/>
                </a:buClr>
                <a:buFont typeface="Wingdings" panose="05000000000000000000" pitchFamily="2" charset="2"/>
                <a:buChar char="Ø"/>
                <a:defRPr sz="2800" b="1">
                  <a:solidFill>
                    <a:schemeClr val="tx1"/>
                  </a:solidFill>
                  <a:latin typeface="Arial" panose="020B0604020202020204" pitchFamily="34" charset="0"/>
                </a:defRPr>
              </a:lvl1pPr>
              <a:lvl2pPr marL="742950" indent="-285750">
                <a:lnSpc>
                  <a:spcPct val="90000"/>
                </a:lnSpc>
                <a:spcBef>
                  <a:spcPct val="20000"/>
                </a:spcBef>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2pPr>
              <a:lvl3pPr marL="1143000" indent="-228600">
                <a:lnSpc>
                  <a:spcPct val="90000"/>
                </a:lnSpc>
                <a:spcBef>
                  <a:spcPct val="20000"/>
                </a:spcBef>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3pPr>
              <a:lvl4pPr marL="1600200" indent="-228600">
                <a:lnSpc>
                  <a:spcPct val="90000"/>
                </a:lnSpc>
                <a:spcBef>
                  <a:spcPct val="20000"/>
                </a:spcBef>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4pPr>
              <a:lvl5pPr marL="2057400" indent="-228600">
                <a:lnSpc>
                  <a:spcPct val="90000"/>
                </a:lnSpc>
                <a:spcBef>
                  <a:spcPct val="20000"/>
                </a:spcBef>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de-DE" sz="18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Progression</a:t>
              </a:r>
            </a:p>
          </p:txBody>
        </p:sp>
        <p:sp>
          <p:nvSpPr>
            <p:cNvPr id="58" name="AutoShape 54"/>
            <p:cNvSpPr>
              <a:spLocks noChangeArrowheads="1"/>
            </p:cNvSpPr>
            <p:nvPr/>
          </p:nvSpPr>
          <p:spPr bwMode="auto">
            <a:xfrm>
              <a:off x="7456931" y="1727338"/>
              <a:ext cx="720172" cy="864408"/>
            </a:xfrm>
            <a:prstGeom prst="upArrow">
              <a:avLst>
                <a:gd name="adj1" fmla="val 50000"/>
                <a:gd name="adj2" fmla="val 25000"/>
              </a:avLst>
            </a:prstGeom>
            <a:solidFill>
              <a:srgbClr val="FF6600"/>
            </a:solidFill>
            <a:ln>
              <a:noFill/>
            </a:ln>
            <a:extLst/>
          </p:spPr>
          <p:txBody>
            <a:bodyPr wrap="none" anchor="ctr"/>
            <a:lstStyle>
              <a:lvl1pPr>
                <a:lnSpc>
                  <a:spcPct val="90000"/>
                </a:lnSpc>
                <a:spcBef>
                  <a:spcPct val="50000"/>
                </a:spcBef>
                <a:buClr>
                  <a:schemeClr val="tx2"/>
                </a:buClr>
                <a:buFont typeface="Wingdings" pitchFamily="2" charset="2"/>
                <a:buChar char="Ø"/>
                <a:defRPr sz="2800" b="1">
                  <a:solidFill>
                    <a:schemeClr val="tx1"/>
                  </a:solidFill>
                  <a:latin typeface="Arial" pitchFamily="34" charset="0"/>
                </a:defRPr>
              </a:lvl1pPr>
              <a:lvl2pPr marL="742950" indent="-285750">
                <a:lnSpc>
                  <a:spcPct val="90000"/>
                </a:lnSpc>
                <a:spcBef>
                  <a:spcPct val="20000"/>
                </a:spcBef>
                <a:buClr>
                  <a:schemeClr val="tx2"/>
                </a:buClr>
                <a:buSzPct val="75000"/>
                <a:buFont typeface="Wingdings" pitchFamily="2" charset="2"/>
                <a:buChar char="Ø"/>
                <a:defRPr sz="2800" b="1">
                  <a:solidFill>
                    <a:schemeClr val="tx1"/>
                  </a:solidFill>
                  <a:latin typeface="Arial" pitchFamily="34" charset="0"/>
                </a:defRPr>
              </a:lvl2pPr>
              <a:lvl3pPr marL="1143000" indent="-228600">
                <a:lnSpc>
                  <a:spcPct val="90000"/>
                </a:lnSpc>
                <a:spcBef>
                  <a:spcPct val="20000"/>
                </a:spcBef>
                <a:buClr>
                  <a:schemeClr val="tx2"/>
                </a:buClr>
                <a:buSzPct val="75000"/>
                <a:buFont typeface="Wingdings" pitchFamily="2" charset="2"/>
                <a:buChar char="Ø"/>
                <a:defRPr sz="2800" b="1">
                  <a:solidFill>
                    <a:schemeClr val="tx1"/>
                  </a:solidFill>
                  <a:latin typeface="Arial" pitchFamily="34" charset="0"/>
                </a:defRPr>
              </a:lvl3pPr>
              <a:lvl4pPr marL="1600200" indent="-228600">
                <a:lnSpc>
                  <a:spcPct val="90000"/>
                </a:lnSpc>
                <a:spcBef>
                  <a:spcPct val="20000"/>
                </a:spcBef>
                <a:buClr>
                  <a:schemeClr val="tx2"/>
                </a:buClr>
                <a:buSzPct val="75000"/>
                <a:buFont typeface="Wingdings" pitchFamily="2" charset="2"/>
                <a:buChar char="Ø"/>
                <a:defRPr sz="2800" b="1">
                  <a:solidFill>
                    <a:schemeClr val="tx1"/>
                  </a:solidFill>
                  <a:latin typeface="Arial" pitchFamily="34" charset="0"/>
                </a:defRPr>
              </a:lvl4pPr>
              <a:lvl5pPr marL="2057400" indent="-228600">
                <a:lnSpc>
                  <a:spcPct val="90000"/>
                </a:lnSpc>
                <a:spcBef>
                  <a:spcPct val="20000"/>
                </a:spcBef>
                <a:buClr>
                  <a:schemeClr val="tx2"/>
                </a:buClr>
                <a:buSzPct val="75000"/>
                <a:buFont typeface="Wingdings" pitchFamily="2" charset="2"/>
                <a:buChar char="Ø"/>
                <a:defRPr sz="2800" b="1">
                  <a:solidFill>
                    <a:schemeClr val="tx1"/>
                  </a:solidFill>
                  <a:latin typeface="Arial" pitchFamily="34" charset="0"/>
                </a:defRPr>
              </a:lvl5pPr>
              <a:lvl6pPr marL="2514600" indent="-228600" eaLnBrk="0" fontAlgn="base" hangingPunct="0">
                <a:lnSpc>
                  <a:spcPct val="90000"/>
                </a:lnSpc>
                <a:spcBef>
                  <a:spcPct val="20000"/>
                </a:spcBef>
                <a:spcAft>
                  <a:spcPct val="0"/>
                </a:spcAft>
                <a:buClr>
                  <a:schemeClr val="tx2"/>
                </a:buClr>
                <a:buSzPct val="75000"/>
                <a:buFont typeface="Wingdings" pitchFamily="2" charset="2"/>
                <a:buChar char="Ø"/>
                <a:defRPr sz="2800" b="1">
                  <a:solidFill>
                    <a:schemeClr val="tx1"/>
                  </a:solidFill>
                  <a:latin typeface="Arial" pitchFamily="34" charset="0"/>
                </a:defRPr>
              </a:lvl6pPr>
              <a:lvl7pPr marL="2971800" indent="-228600" eaLnBrk="0" fontAlgn="base" hangingPunct="0">
                <a:lnSpc>
                  <a:spcPct val="90000"/>
                </a:lnSpc>
                <a:spcBef>
                  <a:spcPct val="20000"/>
                </a:spcBef>
                <a:spcAft>
                  <a:spcPct val="0"/>
                </a:spcAft>
                <a:buClr>
                  <a:schemeClr val="tx2"/>
                </a:buClr>
                <a:buSzPct val="75000"/>
                <a:buFont typeface="Wingdings" pitchFamily="2" charset="2"/>
                <a:buChar char="Ø"/>
                <a:defRPr sz="2800" b="1">
                  <a:solidFill>
                    <a:schemeClr val="tx1"/>
                  </a:solidFill>
                  <a:latin typeface="Arial" pitchFamily="34" charset="0"/>
                </a:defRPr>
              </a:lvl7pPr>
              <a:lvl8pPr marL="3429000" indent="-228600" eaLnBrk="0" fontAlgn="base" hangingPunct="0">
                <a:lnSpc>
                  <a:spcPct val="90000"/>
                </a:lnSpc>
                <a:spcBef>
                  <a:spcPct val="20000"/>
                </a:spcBef>
                <a:spcAft>
                  <a:spcPct val="0"/>
                </a:spcAft>
                <a:buClr>
                  <a:schemeClr val="tx2"/>
                </a:buClr>
                <a:buSzPct val="75000"/>
                <a:buFont typeface="Wingdings" pitchFamily="2" charset="2"/>
                <a:buChar char="Ø"/>
                <a:defRPr sz="2800" b="1">
                  <a:solidFill>
                    <a:schemeClr val="tx1"/>
                  </a:solidFill>
                  <a:latin typeface="Arial" pitchFamily="34" charset="0"/>
                </a:defRPr>
              </a:lvl8pPr>
              <a:lvl9pPr marL="3886200" indent="-228600" eaLnBrk="0" fontAlgn="base" hangingPunct="0">
                <a:lnSpc>
                  <a:spcPct val="90000"/>
                </a:lnSpc>
                <a:spcBef>
                  <a:spcPct val="20000"/>
                </a:spcBef>
                <a:spcAft>
                  <a:spcPct val="0"/>
                </a:spcAft>
                <a:buClr>
                  <a:schemeClr val="tx2"/>
                </a:buClr>
                <a:buSzPct val="75000"/>
                <a:buFont typeface="Wingdings" pitchFamily="2" charset="2"/>
                <a:buChar char="Ø"/>
                <a:defRPr sz="2800" b="1">
                  <a:solidFill>
                    <a:schemeClr val="tx1"/>
                  </a:solidFill>
                  <a:latin typeface="Arial"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de-DE" sz="135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9" name="Text Box 56"/>
            <p:cNvSpPr txBox="1">
              <a:spLocks noChangeAspect="1" noChangeArrowheads="1"/>
            </p:cNvSpPr>
            <p:nvPr/>
          </p:nvSpPr>
          <p:spPr bwMode="auto">
            <a:xfrm>
              <a:off x="6993582" y="2998894"/>
              <a:ext cx="1646870" cy="369332"/>
            </a:xfrm>
            <a:prstGeom prst="rect">
              <a:avLst/>
            </a:prstGeom>
            <a:solidFill>
              <a:srgbClr val="92D050"/>
            </a:solidFill>
            <a:ln>
              <a:noFill/>
            </a:ln>
            <a:extLst/>
          </p:spPr>
          <p:txBody>
            <a:bodyPr wrap="square">
              <a:spAutoFit/>
            </a:bodyPr>
            <a:lstStyle>
              <a:lvl1pPr>
                <a:lnSpc>
                  <a:spcPct val="90000"/>
                </a:lnSpc>
                <a:spcBef>
                  <a:spcPct val="50000"/>
                </a:spcBef>
                <a:buClr>
                  <a:schemeClr val="tx2"/>
                </a:buClr>
                <a:buFont typeface="Wingdings" panose="05000000000000000000" pitchFamily="2" charset="2"/>
                <a:buChar char="Ø"/>
                <a:defRPr sz="2800" b="1">
                  <a:solidFill>
                    <a:schemeClr val="tx1"/>
                  </a:solidFill>
                  <a:latin typeface="Arial" panose="020B0604020202020204" pitchFamily="34" charset="0"/>
                </a:defRPr>
              </a:lvl1pPr>
              <a:lvl2pPr marL="742950" indent="-285750">
                <a:lnSpc>
                  <a:spcPct val="90000"/>
                </a:lnSpc>
                <a:spcBef>
                  <a:spcPct val="20000"/>
                </a:spcBef>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2pPr>
              <a:lvl3pPr marL="1143000" indent="-228600">
                <a:lnSpc>
                  <a:spcPct val="90000"/>
                </a:lnSpc>
                <a:spcBef>
                  <a:spcPct val="20000"/>
                </a:spcBef>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3pPr>
              <a:lvl4pPr marL="1600200" indent="-228600">
                <a:lnSpc>
                  <a:spcPct val="90000"/>
                </a:lnSpc>
                <a:spcBef>
                  <a:spcPct val="20000"/>
                </a:spcBef>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4pPr>
              <a:lvl5pPr marL="2057400" indent="-228600">
                <a:lnSpc>
                  <a:spcPct val="90000"/>
                </a:lnSpc>
                <a:spcBef>
                  <a:spcPct val="20000"/>
                </a:spcBef>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chemeClr val="tx2"/>
                </a:buClr>
                <a:buSzPct val="75000"/>
                <a:buFont typeface="Wingdings" panose="05000000000000000000" pitchFamily="2" charset="2"/>
                <a:buChar char="Ø"/>
                <a:defRPr sz="2800" b="1">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de-DE" sz="18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Regression</a:t>
              </a:r>
            </a:p>
          </p:txBody>
        </p:sp>
        <p:sp>
          <p:nvSpPr>
            <p:cNvPr id="61" name="AutoShape 54"/>
            <p:cNvSpPr>
              <a:spLocks noChangeArrowheads="1"/>
            </p:cNvSpPr>
            <p:nvPr/>
          </p:nvSpPr>
          <p:spPr bwMode="auto">
            <a:xfrm flipV="1">
              <a:off x="7456931" y="3428688"/>
              <a:ext cx="720172" cy="864408"/>
            </a:xfrm>
            <a:prstGeom prst="upArrow">
              <a:avLst>
                <a:gd name="adj1" fmla="val 50000"/>
                <a:gd name="adj2" fmla="val 25000"/>
              </a:avLst>
            </a:prstGeom>
            <a:solidFill>
              <a:srgbClr val="92D050"/>
            </a:solidFill>
            <a:ln>
              <a:noFill/>
            </a:ln>
            <a:extLst/>
          </p:spPr>
          <p:txBody>
            <a:bodyPr wrap="none" anchor="ctr"/>
            <a:lstStyle>
              <a:lvl1pPr>
                <a:lnSpc>
                  <a:spcPct val="90000"/>
                </a:lnSpc>
                <a:spcBef>
                  <a:spcPct val="50000"/>
                </a:spcBef>
                <a:buClr>
                  <a:schemeClr val="tx2"/>
                </a:buClr>
                <a:buFont typeface="Wingdings" pitchFamily="2" charset="2"/>
                <a:buChar char="Ø"/>
                <a:defRPr sz="2800" b="1">
                  <a:solidFill>
                    <a:schemeClr val="tx1"/>
                  </a:solidFill>
                  <a:latin typeface="Arial" pitchFamily="34" charset="0"/>
                </a:defRPr>
              </a:lvl1pPr>
              <a:lvl2pPr marL="742950" indent="-285750">
                <a:lnSpc>
                  <a:spcPct val="90000"/>
                </a:lnSpc>
                <a:spcBef>
                  <a:spcPct val="20000"/>
                </a:spcBef>
                <a:buClr>
                  <a:schemeClr val="tx2"/>
                </a:buClr>
                <a:buSzPct val="75000"/>
                <a:buFont typeface="Wingdings" pitchFamily="2" charset="2"/>
                <a:buChar char="Ø"/>
                <a:defRPr sz="2800" b="1">
                  <a:solidFill>
                    <a:schemeClr val="tx1"/>
                  </a:solidFill>
                  <a:latin typeface="Arial" pitchFamily="34" charset="0"/>
                </a:defRPr>
              </a:lvl2pPr>
              <a:lvl3pPr marL="1143000" indent="-228600">
                <a:lnSpc>
                  <a:spcPct val="90000"/>
                </a:lnSpc>
                <a:spcBef>
                  <a:spcPct val="20000"/>
                </a:spcBef>
                <a:buClr>
                  <a:schemeClr val="tx2"/>
                </a:buClr>
                <a:buSzPct val="75000"/>
                <a:buFont typeface="Wingdings" pitchFamily="2" charset="2"/>
                <a:buChar char="Ø"/>
                <a:defRPr sz="2800" b="1">
                  <a:solidFill>
                    <a:schemeClr val="tx1"/>
                  </a:solidFill>
                  <a:latin typeface="Arial" pitchFamily="34" charset="0"/>
                </a:defRPr>
              </a:lvl3pPr>
              <a:lvl4pPr marL="1600200" indent="-228600">
                <a:lnSpc>
                  <a:spcPct val="90000"/>
                </a:lnSpc>
                <a:spcBef>
                  <a:spcPct val="20000"/>
                </a:spcBef>
                <a:buClr>
                  <a:schemeClr val="tx2"/>
                </a:buClr>
                <a:buSzPct val="75000"/>
                <a:buFont typeface="Wingdings" pitchFamily="2" charset="2"/>
                <a:buChar char="Ø"/>
                <a:defRPr sz="2800" b="1">
                  <a:solidFill>
                    <a:schemeClr val="tx1"/>
                  </a:solidFill>
                  <a:latin typeface="Arial" pitchFamily="34" charset="0"/>
                </a:defRPr>
              </a:lvl4pPr>
              <a:lvl5pPr marL="2057400" indent="-228600">
                <a:lnSpc>
                  <a:spcPct val="90000"/>
                </a:lnSpc>
                <a:spcBef>
                  <a:spcPct val="20000"/>
                </a:spcBef>
                <a:buClr>
                  <a:schemeClr val="tx2"/>
                </a:buClr>
                <a:buSzPct val="75000"/>
                <a:buFont typeface="Wingdings" pitchFamily="2" charset="2"/>
                <a:buChar char="Ø"/>
                <a:defRPr sz="2800" b="1">
                  <a:solidFill>
                    <a:schemeClr val="tx1"/>
                  </a:solidFill>
                  <a:latin typeface="Arial" pitchFamily="34" charset="0"/>
                </a:defRPr>
              </a:lvl5pPr>
              <a:lvl6pPr marL="2514600" indent="-228600" eaLnBrk="0" fontAlgn="base" hangingPunct="0">
                <a:lnSpc>
                  <a:spcPct val="90000"/>
                </a:lnSpc>
                <a:spcBef>
                  <a:spcPct val="20000"/>
                </a:spcBef>
                <a:spcAft>
                  <a:spcPct val="0"/>
                </a:spcAft>
                <a:buClr>
                  <a:schemeClr val="tx2"/>
                </a:buClr>
                <a:buSzPct val="75000"/>
                <a:buFont typeface="Wingdings" pitchFamily="2" charset="2"/>
                <a:buChar char="Ø"/>
                <a:defRPr sz="2800" b="1">
                  <a:solidFill>
                    <a:schemeClr val="tx1"/>
                  </a:solidFill>
                  <a:latin typeface="Arial" pitchFamily="34" charset="0"/>
                </a:defRPr>
              </a:lvl6pPr>
              <a:lvl7pPr marL="2971800" indent="-228600" eaLnBrk="0" fontAlgn="base" hangingPunct="0">
                <a:lnSpc>
                  <a:spcPct val="90000"/>
                </a:lnSpc>
                <a:spcBef>
                  <a:spcPct val="20000"/>
                </a:spcBef>
                <a:spcAft>
                  <a:spcPct val="0"/>
                </a:spcAft>
                <a:buClr>
                  <a:schemeClr val="tx2"/>
                </a:buClr>
                <a:buSzPct val="75000"/>
                <a:buFont typeface="Wingdings" pitchFamily="2" charset="2"/>
                <a:buChar char="Ø"/>
                <a:defRPr sz="2800" b="1">
                  <a:solidFill>
                    <a:schemeClr val="tx1"/>
                  </a:solidFill>
                  <a:latin typeface="Arial" pitchFamily="34" charset="0"/>
                </a:defRPr>
              </a:lvl7pPr>
              <a:lvl8pPr marL="3429000" indent="-228600" eaLnBrk="0" fontAlgn="base" hangingPunct="0">
                <a:lnSpc>
                  <a:spcPct val="90000"/>
                </a:lnSpc>
                <a:spcBef>
                  <a:spcPct val="20000"/>
                </a:spcBef>
                <a:spcAft>
                  <a:spcPct val="0"/>
                </a:spcAft>
                <a:buClr>
                  <a:schemeClr val="tx2"/>
                </a:buClr>
                <a:buSzPct val="75000"/>
                <a:buFont typeface="Wingdings" pitchFamily="2" charset="2"/>
                <a:buChar char="Ø"/>
                <a:defRPr sz="2800" b="1">
                  <a:solidFill>
                    <a:schemeClr val="tx1"/>
                  </a:solidFill>
                  <a:latin typeface="Arial" pitchFamily="34" charset="0"/>
                </a:defRPr>
              </a:lvl8pPr>
              <a:lvl9pPr marL="3886200" indent="-228600" eaLnBrk="0" fontAlgn="base" hangingPunct="0">
                <a:lnSpc>
                  <a:spcPct val="90000"/>
                </a:lnSpc>
                <a:spcBef>
                  <a:spcPct val="20000"/>
                </a:spcBef>
                <a:spcAft>
                  <a:spcPct val="0"/>
                </a:spcAft>
                <a:buClr>
                  <a:schemeClr val="tx2"/>
                </a:buClr>
                <a:buSzPct val="75000"/>
                <a:buFont typeface="Wingdings" pitchFamily="2" charset="2"/>
                <a:buChar char="Ø"/>
                <a:defRPr sz="2800" b="1">
                  <a:solidFill>
                    <a:schemeClr val="tx1"/>
                  </a:solidFill>
                  <a:latin typeface="Arial"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de-DE" sz="135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65" name="Rectangle 64"/>
          <p:cNvSpPr/>
          <p:nvPr/>
        </p:nvSpPr>
        <p:spPr>
          <a:xfrm>
            <a:off x="359879" y="6209936"/>
            <a:ext cx="7395895" cy="479425"/>
          </a:xfrm>
          <a:prstGeom prst="rect">
            <a:avLst/>
          </a:prstGeom>
        </p:spPr>
        <p:txBody>
          <a:bodyPr wrap="square" lIns="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Summary of trials employing IVUS to measure changes in atheroma burden</a:t>
            </a:r>
            <a:r>
              <a:rPr kumimoji="0" lang="en-GB" sz="10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Adapted from </a:t>
            </a:r>
            <a:r>
              <a:rPr kumimoji="0" lang="en-US" sz="1000" b="0" i="0" u="none" strike="noStrike" kern="1200" cap="none" spc="0" normalizeH="0" baseline="0" noProof="0" dirty="0" err="1">
                <a:ln>
                  <a:noFill/>
                </a:ln>
                <a:solidFill>
                  <a:prstClr val="black"/>
                </a:solidFill>
                <a:effectLst/>
                <a:uLnTx/>
                <a:uFillTx/>
                <a:latin typeface="Arial"/>
                <a:ea typeface="+mn-ea"/>
                <a:cs typeface="+mn-cs"/>
              </a:rPr>
              <a:t>Puri</a:t>
            </a:r>
            <a:r>
              <a:rPr kumimoji="0" lang="en-US" sz="1000" b="0" i="0" u="none" strike="noStrike" kern="1200" cap="none" spc="0" normalizeH="0" baseline="0" noProof="0" dirty="0">
                <a:ln>
                  <a:noFill/>
                </a:ln>
                <a:solidFill>
                  <a:prstClr val="black"/>
                </a:solidFill>
                <a:effectLst/>
                <a:uLnTx/>
                <a:uFillTx/>
                <a:latin typeface="Arial"/>
                <a:ea typeface="+mn-ea"/>
                <a:cs typeface="+mn-cs"/>
              </a:rPr>
              <a:t> R, et al. </a:t>
            </a:r>
            <a:r>
              <a:rPr kumimoji="0" lang="en-US" sz="1000" b="0" i="1" u="none" strike="noStrike" kern="1200" cap="none" spc="0" normalizeH="0" baseline="0" noProof="0" dirty="0" err="1">
                <a:ln>
                  <a:noFill/>
                </a:ln>
                <a:solidFill>
                  <a:prstClr val="black"/>
                </a:solidFill>
                <a:effectLst/>
                <a:uLnTx/>
                <a:uFillTx/>
                <a:latin typeface="Arial"/>
                <a:ea typeface="+mn-ea"/>
                <a:cs typeface="+mn-cs"/>
              </a:rPr>
              <a:t>Eur</a:t>
            </a:r>
            <a:r>
              <a:rPr kumimoji="0" lang="en-US" sz="1000" b="0" i="1" u="none" strike="noStrike" kern="1200" cap="none" spc="0" normalizeH="0" baseline="0" noProof="0" dirty="0">
                <a:ln>
                  <a:noFill/>
                </a:ln>
                <a:solidFill>
                  <a:prstClr val="black"/>
                </a:solidFill>
                <a:effectLst/>
                <a:uLnTx/>
                <a:uFillTx/>
                <a:latin typeface="Arial"/>
                <a:ea typeface="+mn-ea"/>
                <a:cs typeface="+mn-cs"/>
              </a:rPr>
              <a:t> Heart J</a:t>
            </a:r>
            <a:r>
              <a:rPr kumimoji="0" lang="en-US" sz="1000" b="0" i="0" u="none" strike="noStrike" kern="1200" cap="none" spc="0" normalizeH="0" baseline="0" noProof="0" dirty="0">
                <a:ln>
                  <a:noFill/>
                </a:ln>
                <a:solidFill>
                  <a:prstClr val="black"/>
                </a:solidFill>
                <a:effectLst/>
                <a:uLnTx/>
                <a:uFillTx/>
                <a:latin typeface="Arial"/>
                <a:ea typeface="+mn-ea"/>
                <a:cs typeface="+mn-cs"/>
              </a:rPr>
              <a:t>. 2013;34:1818–1825.</a:t>
            </a:r>
            <a:endParaRPr kumimoji="0" lang="da-DK"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3" name="Immagine 62"/>
          <p:cNvPicPr>
            <a:picLocks noChangeAspect="1"/>
          </p:cNvPicPr>
          <p:nvPr/>
        </p:nvPicPr>
        <p:blipFill rotWithShape="1">
          <a:blip r:embed="rId3" cstate="print">
            <a:extLst>
              <a:ext uri="{28A0092B-C50C-407E-A947-70E740481C1C}">
                <a14:useLocalDpi xmlns:a14="http://schemas.microsoft.com/office/drawing/2010/main" val="0"/>
              </a:ext>
            </a:extLst>
          </a:blip>
          <a:srcRect t="3527" r="61297"/>
          <a:stretch/>
        </p:blipFill>
        <p:spPr>
          <a:xfrm>
            <a:off x="7830839" y="490470"/>
            <a:ext cx="569714" cy="506165"/>
          </a:xfrm>
          <a:prstGeom prst="rect">
            <a:avLst/>
          </a:prstGeom>
        </p:spPr>
      </p:pic>
    </p:spTree>
    <p:extLst>
      <p:ext uri="{BB962C8B-B14F-4D97-AF65-F5344CB8AC3E}">
        <p14:creationId xmlns:p14="http://schemas.microsoft.com/office/powerpoint/2010/main" val="1800822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23517" t="15375" r="21693" b="10799"/>
          <a:stretch>
            <a:fillRect/>
          </a:stretch>
        </p:blipFill>
        <p:spPr bwMode="auto">
          <a:xfrm>
            <a:off x="0" y="4370"/>
            <a:ext cx="9143999"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745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6440" y="927099"/>
            <a:ext cx="6715460" cy="709865"/>
          </a:xfrm>
        </p:spPr>
        <p:txBody>
          <a:bodyPr/>
          <a:lstStyle/>
          <a:p>
            <a:r>
              <a:rPr lang="en-US" b="1" dirty="0"/>
              <a:t>Doubling statin dose achieves ~6% additional LDL-C reduction</a:t>
            </a:r>
            <a:endParaRPr lang="it-IT" b="1" dirty="0"/>
          </a:p>
        </p:txBody>
      </p:sp>
      <p:grpSp>
        <p:nvGrpSpPr>
          <p:cNvPr id="4" name="Group 1854"/>
          <p:cNvGrpSpPr/>
          <p:nvPr/>
        </p:nvGrpSpPr>
        <p:grpSpPr>
          <a:xfrm>
            <a:off x="255588" y="2596483"/>
            <a:ext cx="8243887" cy="3936577"/>
            <a:chOff x="0" y="-48117"/>
            <a:chExt cx="8243886" cy="3995372"/>
          </a:xfrm>
        </p:grpSpPr>
        <p:sp>
          <p:nvSpPr>
            <p:cNvPr id="5" name="Shape 1787"/>
            <p:cNvSpPr/>
            <p:nvPr/>
          </p:nvSpPr>
          <p:spPr>
            <a:xfrm>
              <a:off x="7656510" y="17779"/>
              <a:ext cx="587376" cy="3385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r" defTabSz="457200">
                <a:defRPr sz="1600">
                  <a:solidFill>
                    <a:srgbClr val="535353"/>
                  </a:solidFill>
                  <a:latin typeface="+mn-lt"/>
                  <a:ea typeface="+mn-ea"/>
                  <a:cs typeface="+mn-cs"/>
                  <a:sym typeface="Aria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535353"/>
                  </a:solidFill>
                  <a:effectLst/>
                  <a:uLnTx/>
                  <a:uFillTx/>
                  <a:latin typeface="Century Gothic" panose="020B0502020202020204"/>
                  <a:ea typeface="+mn-ea"/>
                  <a:cs typeface="+mn-cs"/>
                  <a:sym typeface="Arial"/>
                </a:rPr>
                <a:t>%</a:t>
              </a:r>
            </a:p>
          </p:txBody>
        </p:sp>
        <p:sp>
          <p:nvSpPr>
            <p:cNvPr id="6" name="Shape 1788"/>
            <p:cNvSpPr/>
            <p:nvPr/>
          </p:nvSpPr>
          <p:spPr>
            <a:xfrm>
              <a:off x="7027854" y="-43520"/>
              <a:ext cx="588964"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535353"/>
                  </a:solidFill>
                  <a:effectLst/>
                  <a:uLnTx/>
                  <a:uFillTx/>
                  <a:latin typeface="Century Gothic" panose="020B0502020202020204"/>
                  <a:ea typeface="+mn-ea"/>
                  <a:cs typeface="+mn-cs"/>
                  <a:sym typeface="Arial"/>
                </a:rPr>
                <a:t>-60</a:t>
              </a:r>
            </a:p>
          </p:txBody>
        </p:sp>
        <p:sp>
          <p:nvSpPr>
            <p:cNvPr id="7" name="Shape 1789"/>
            <p:cNvSpPr/>
            <p:nvPr/>
          </p:nvSpPr>
          <p:spPr>
            <a:xfrm>
              <a:off x="6491286" y="-43520"/>
              <a:ext cx="587376"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535353"/>
                  </a:solidFill>
                  <a:effectLst/>
                  <a:uLnTx/>
                  <a:uFillTx/>
                  <a:latin typeface="Century Gothic" panose="020B0502020202020204"/>
                  <a:ea typeface="+mn-ea"/>
                  <a:cs typeface="+mn-cs"/>
                  <a:sym typeface="Arial"/>
                </a:rPr>
                <a:t>-55</a:t>
              </a:r>
            </a:p>
          </p:txBody>
        </p:sp>
        <p:sp>
          <p:nvSpPr>
            <p:cNvPr id="8" name="Shape 1790"/>
            <p:cNvSpPr/>
            <p:nvPr/>
          </p:nvSpPr>
          <p:spPr>
            <a:xfrm>
              <a:off x="5924550" y="-43520"/>
              <a:ext cx="587375"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535353"/>
                  </a:solidFill>
                  <a:effectLst/>
                  <a:uLnTx/>
                  <a:uFillTx/>
                  <a:latin typeface="Century Gothic" panose="020B0502020202020204"/>
                  <a:ea typeface="+mn-ea"/>
                  <a:cs typeface="+mn-cs"/>
                  <a:sym typeface="Arial"/>
                </a:rPr>
                <a:t>-50</a:t>
              </a:r>
            </a:p>
          </p:txBody>
        </p:sp>
        <p:sp>
          <p:nvSpPr>
            <p:cNvPr id="9" name="Shape 1791"/>
            <p:cNvSpPr/>
            <p:nvPr/>
          </p:nvSpPr>
          <p:spPr>
            <a:xfrm>
              <a:off x="5297487" y="-43520"/>
              <a:ext cx="587376"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535353"/>
                  </a:solidFill>
                  <a:effectLst/>
                  <a:uLnTx/>
                  <a:uFillTx/>
                  <a:latin typeface="Century Gothic" panose="020B0502020202020204"/>
                  <a:ea typeface="+mn-ea"/>
                  <a:cs typeface="+mn-cs"/>
                  <a:sym typeface="Arial"/>
                </a:rPr>
                <a:t>-45</a:t>
              </a:r>
            </a:p>
          </p:txBody>
        </p:sp>
        <p:sp>
          <p:nvSpPr>
            <p:cNvPr id="10" name="Shape 1792"/>
            <p:cNvSpPr/>
            <p:nvPr/>
          </p:nvSpPr>
          <p:spPr>
            <a:xfrm>
              <a:off x="4721218" y="-43520"/>
              <a:ext cx="588963"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535353"/>
                  </a:solidFill>
                  <a:effectLst/>
                  <a:uLnTx/>
                  <a:uFillTx/>
                  <a:latin typeface="Century Gothic" panose="020B0502020202020204"/>
                  <a:ea typeface="+mn-ea"/>
                  <a:cs typeface="+mn-cs"/>
                  <a:sym typeface="Arial"/>
                </a:rPr>
                <a:t>-40</a:t>
              </a:r>
            </a:p>
          </p:txBody>
        </p:sp>
        <p:sp>
          <p:nvSpPr>
            <p:cNvPr id="11" name="Shape 1793"/>
            <p:cNvSpPr/>
            <p:nvPr/>
          </p:nvSpPr>
          <p:spPr>
            <a:xfrm>
              <a:off x="3946525" y="-48117"/>
              <a:ext cx="712778" cy="3123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535353"/>
                  </a:solidFill>
                  <a:effectLst/>
                  <a:uLnTx/>
                  <a:uFillTx/>
                  <a:latin typeface="Century Gothic" panose="020B0502020202020204"/>
                  <a:ea typeface="+mn-ea"/>
                  <a:cs typeface="+mn-cs"/>
                  <a:sym typeface="Arial"/>
                </a:rPr>
                <a:t>      </a:t>
              </a:r>
              <a:r>
                <a:rPr kumimoji="0" lang="it-IT" sz="1400" b="0" i="0" u="none" strike="noStrike" kern="1200" cap="none" spc="0" normalizeH="0" baseline="0" noProof="0" dirty="0">
                  <a:ln>
                    <a:noFill/>
                  </a:ln>
                  <a:solidFill>
                    <a:srgbClr val="535353"/>
                  </a:solidFill>
                  <a:effectLst/>
                  <a:uLnTx/>
                  <a:uFillTx/>
                  <a:latin typeface="Century Gothic" panose="020B0502020202020204"/>
                  <a:ea typeface="+mn-ea"/>
                  <a:cs typeface="+mn-cs"/>
                  <a:sym typeface="Arial"/>
                </a:rPr>
                <a:t>-</a:t>
              </a:r>
              <a:r>
                <a:rPr kumimoji="0" sz="1400" b="0" i="0" u="none" strike="noStrike" kern="1200" cap="none" spc="0" normalizeH="0" baseline="0" noProof="0" dirty="0">
                  <a:ln>
                    <a:noFill/>
                  </a:ln>
                  <a:solidFill>
                    <a:srgbClr val="535353"/>
                  </a:solidFill>
                  <a:effectLst/>
                  <a:uLnTx/>
                  <a:uFillTx/>
                  <a:latin typeface="Century Gothic" panose="020B0502020202020204"/>
                  <a:ea typeface="+mn-ea"/>
                  <a:cs typeface="+mn-cs"/>
                  <a:sym typeface="Arial"/>
                </a:rPr>
                <a:t>35</a:t>
              </a:r>
            </a:p>
          </p:txBody>
        </p:sp>
        <p:sp>
          <p:nvSpPr>
            <p:cNvPr id="12" name="Shape 1794"/>
            <p:cNvSpPr/>
            <p:nvPr/>
          </p:nvSpPr>
          <p:spPr>
            <a:xfrm>
              <a:off x="3533775" y="-43520"/>
              <a:ext cx="587375"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535353"/>
                  </a:solidFill>
                  <a:effectLst/>
                  <a:uLnTx/>
                  <a:uFillTx/>
                  <a:latin typeface="Century Gothic" panose="020B0502020202020204"/>
                  <a:ea typeface="+mn-ea"/>
                  <a:cs typeface="+mn-cs"/>
                  <a:sym typeface="Arial"/>
                </a:rPr>
                <a:t>-30</a:t>
              </a:r>
            </a:p>
          </p:txBody>
        </p:sp>
        <p:sp>
          <p:nvSpPr>
            <p:cNvPr id="13" name="Shape 1795"/>
            <p:cNvSpPr/>
            <p:nvPr/>
          </p:nvSpPr>
          <p:spPr>
            <a:xfrm>
              <a:off x="2944803" y="-43520"/>
              <a:ext cx="588965"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535353"/>
                  </a:solidFill>
                  <a:effectLst/>
                  <a:uLnTx/>
                  <a:uFillTx/>
                  <a:latin typeface="Century Gothic" panose="020B0502020202020204"/>
                  <a:ea typeface="+mn-ea"/>
                  <a:cs typeface="+mn-cs"/>
                  <a:sym typeface="Arial"/>
                </a:rPr>
                <a:t>-25</a:t>
              </a:r>
            </a:p>
          </p:txBody>
        </p:sp>
        <p:sp>
          <p:nvSpPr>
            <p:cNvPr id="14" name="Shape 1796"/>
            <p:cNvSpPr/>
            <p:nvPr/>
          </p:nvSpPr>
          <p:spPr>
            <a:xfrm>
              <a:off x="2370136" y="-43520"/>
              <a:ext cx="587376"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535353"/>
                  </a:solidFill>
                  <a:effectLst/>
                  <a:uLnTx/>
                  <a:uFillTx/>
                  <a:latin typeface="Century Gothic" panose="020B0502020202020204"/>
                  <a:ea typeface="+mn-ea"/>
                  <a:cs typeface="+mn-cs"/>
                  <a:sym typeface="Arial"/>
                </a:rPr>
                <a:t>-20</a:t>
              </a:r>
            </a:p>
          </p:txBody>
        </p:sp>
        <p:sp>
          <p:nvSpPr>
            <p:cNvPr id="15" name="Shape 1797"/>
            <p:cNvSpPr/>
            <p:nvPr/>
          </p:nvSpPr>
          <p:spPr>
            <a:xfrm>
              <a:off x="1770061" y="-43520"/>
              <a:ext cx="587376"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535353"/>
                  </a:solidFill>
                  <a:effectLst/>
                  <a:uLnTx/>
                  <a:uFillTx/>
                  <a:latin typeface="Century Gothic" panose="020B0502020202020204"/>
                  <a:ea typeface="+mn-ea"/>
                  <a:cs typeface="+mn-cs"/>
                  <a:sym typeface="Arial"/>
                </a:rPr>
                <a:t>-15</a:t>
              </a:r>
            </a:p>
          </p:txBody>
        </p:sp>
        <p:sp>
          <p:nvSpPr>
            <p:cNvPr id="16" name="Shape 1798"/>
            <p:cNvSpPr/>
            <p:nvPr/>
          </p:nvSpPr>
          <p:spPr>
            <a:xfrm>
              <a:off x="1201737" y="-43520"/>
              <a:ext cx="587376"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535353"/>
                  </a:solidFill>
                  <a:effectLst/>
                  <a:uLnTx/>
                  <a:uFillTx/>
                  <a:latin typeface="Century Gothic" panose="020B0502020202020204"/>
                  <a:ea typeface="+mn-ea"/>
                  <a:cs typeface="+mn-cs"/>
                  <a:sym typeface="Arial"/>
                </a:rPr>
                <a:t>-10</a:t>
              </a:r>
            </a:p>
          </p:txBody>
        </p:sp>
        <p:sp>
          <p:nvSpPr>
            <p:cNvPr id="17" name="Shape 1799"/>
            <p:cNvSpPr/>
            <p:nvPr/>
          </p:nvSpPr>
          <p:spPr>
            <a:xfrm>
              <a:off x="619117" y="-43520"/>
              <a:ext cx="588963"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535353"/>
                  </a:solidFill>
                  <a:effectLst/>
                  <a:uLnTx/>
                  <a:uFillTx/>
                  <a:latin typeface="Century Gothic" panose="020B0502020202020204"/>
                  <a:ea typeface="+mn-ea"/>
                  <a:cs typeface="+mn-cs"/>
                  <a:sym typeface="Arial"/>
                </a:rPr>
                <a:t>-5</a:t>
              </a:r>
            </a:p>
          </p:txBody>
        </p:sp>
        <p:sp>
          <p:nvSpPr>
            <p:cNvPr id="18" name="Shape 1800"/>
            <p:cNvSpPr/>
            <p:nvPr/>
          </p:nvSpPr>
          <p:spPr>
            <a:xfrm>
              <a:off x="0" y="-43520"/>
              <a:ext cx="587375"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lvl1pPr algn="ctr" defTabSz="457200">
                <a:defRPr sz="1200">
                  <a:solidFill>
                    <a:srgbClr val="535353"/>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535353"/>
                  </a:solidFill>
                  <a:effectLst/>
                  <a:uLnTx/>
                  <a:uFillTx/>
                  <a:latin typeface="Century Gothic" panose="020B0502020202020204"/>
                  <a:ea typeface="+mn-ea"/>
                  <a:cs typeface="+mn-cs"/>
                  <a:sym typeface="Arial"/>
                </a:rPr>
                <a:t>0</a:t>
              </a:r>
            </a:p>
          </p:txBody>
        </p:sp>
        <p:sp>
          <p:nvSpPr>
            <p:cNvPr id="19" name="Shape 1801"/>
            <p:cNvSpPr/>
            <p:nvPr/>
          </p:nvSpPr>
          <p:spPr>
            <a:xfrm>
              <a:off x="296858" y="473817"/>
              <a:ext cx="6480176" cy="506414"/>
            </a:xfrm>
            <a:prstGeom prst="rect">
              <a:avLst/>
            </a:prstGeom>
            <a:solidFill>
              <a:schemeClr val="accent1">
                <a:satOff val="-4409"/>
                <a:lumOff val="-10509"/>
              </a:schemeClr>
            </a:solidFill>
            <a:ln w="12700" cap="flat">
              <a:noFill/>
              <a:miter lim="400000"/>
            </a:ln>
            <a:effectLst/>
          </p:spPr>
          <p:txBody>
            <a:bodyPr wrap="square" lIns="45718" tIns="45718" rIns="45718" bIns="45718"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solidFill>
                    <a:srgbClr val="ACD433">
                      <a:satOff val="-4409"/>
                      <a:lumOff val="-10509"/>
                    </a:srgbClr>
                  </a:solidFill>
                  <a:latin typeface="+mn-lt"/>
                  <a:ea typeface="+mn-ea"/>
                  <a:cs typeface="+mn-cs"/>
                  <a:sym typeface="Arial"/>
                </a:defRPr>
              </a:pPr>
              <a:endParaRPr kumimoji="0" sz="1800" b="0" i="0" u="none" strike="noStrike" kern="1200" cap="none" spc="0" normalizeH="0" baseline="0" noProof="0">
                <a:ln>
                  <a:noFill/>
                </a:ln>
                <a:solidFill>
                  <a:srgbClr val="ACD433">
                    <a:satOff val="-4409"/>
                    <a:lumOff val="-10509"/>
                  </a:srgbClr>
                </a:solidFill>
                <a:effectLst/>
                <a:uLnTx/>
                <a:uFillTx/>
                <a:latin typeface="Century Gothic" panose="020B0502020202020204"/>
                <a:ea typeface="+mn-ea"/>
                <a:cs typeface="+mn-cs"/>
                <a:sym typeface="Arial"/>
              </a:endParaRPr>
            </a:p>
          </p:txBody>
        </p:sp>
        <p:sp>
          <p:nvSpPr>
            <p:cNvPr id="20" name="Shape 1802"/>
            <p:cNvSpPr/>
            <p:nvPr/>
          </p:nvSpPr>
          <p:spPr>
            <a:xfrm>
              <a:off x="293678" y="1178667"/>
              <a:ext cx="5983290" cy="506414"/>
            </a:xfrm>
            <a:prstGeom prst="rect">
              <a:avLst/>
            </a:prstGeom>
            <a:solidFill>
              <a:srgbClr val="323E1A"/>
            </a:solidFill>
            <a:ln w="12700" cap="flat">
              <a:noFill/>
              <a:miter lim="400000"/>
            </a:ln>
            <a:effectLst/>
          </p:spPr>
          <p:txBody>
            <a:bodyPr wrap="square" lIns="45718" tIns="45718" rIns="45718" bIns="45718"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latin typeface="+mn-lt"/>
                  <a:ea typeface="+mn-ea"/>
                  <a:cs typeface="+mn-cs"/>
                  <a:sym typeface="Arial"/>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sym typeface="Arial"/>
              </a:endParaRPr>
            </a:p>
          </p:txBody>
        </p:sp>
        <p:sp>
          <p:nvSpPr>
            <p:cNvPr id="21" name="Shape 1803"/>
            <p:cNvSpPr/>
            <p:nvPr/>
          </p:nvSpPr>
          <p:spPr>
            <a:xfrm>
              <a:off x="280986" y="281716"/>
              <a:ext cx="7339015" cy="9527"/>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Shape 1804"/>
            <p:cNvSpPr/>
            <p:nvPr/>
          </p:nvSpPr>
          <p:spPr>
            <a:xfrm>
              <a:off x="6966937" y="557750"/>
              <a:ext cx="1276949" cy="3385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r" defTabSz="457200">
                <a:defRPr sz="1400">
                  <a:latin typeface="+mn-lt"/>
                  <a:ea typeface="+mn-ea"/>
                  <a:cs typeface="+mn-cs"/>
                  <a:sym typeface="Aria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prstClr val="black"/>
                  </a:solidFill>
                  <a:effectLst/>
                  <a:uLnTx/>
                  <a:uFillTx/>
                  <a:latin typeface="Century Gothic" panose="020B0502020202020204"/>
                  <a:ea typeface="+mn-ea"/>
                  <a:cs typeface="+mn-cs"/>
                  <a:sym typeface="Arial"/>
                </a:rPr>
                <a:t>Rosuvastatin</a:t>
              </a:r>
            </a:p>
          </p:txBody>
        </p:sp>
        <p:sp>
          <p:nvSpPr>
            <p:cNvPr id="23" name="Shape 1805"/>
            <p:cNvSpPr/>
            <p:nvPr/>
          </p:nvSpPr>
          <p:spPr>
            <a:xfrm>
              <a:off x="1434765" y="1297037"/>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defTabSz="457200">
                <a:defRPr sz="1200">
                  <a:solidFill>
                    <a:srgbClr val="FFFFFF"/>
                  </a:solidFill>
                  <a:latin typeface="+mn-lt"/>
                  <a:ea typeface="+mn-ea"/>
                  <a:cs typeface="+mn-cs"/>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10mg</a:t>
              </a:r>
            </a:p>
          </p:txBody>
        </p:sp>
        <p:sp>
          <p:nvSpPr>
            <p:cNvPr id="24" name="Shape 1806"/>
            <p:cNvSpPr/>
            <p:nvPr/>
          </p:nvSpPr>
          <p:spPr>
            <a:xfrm>
              <a:off x="6257216" y="568358"/>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ctr" defTabSz="457200">
                <a:defRPr sz="1200">
                  <a:solidFill>
                    <a:srgbClr val="FFFFFF"/>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40mg</a:t>
              </a:r>
            </a:p>
          </p:txBody>
        </p:sp>
        <p:sp>
          <p:nvSpPr>
            <p:cNvPr id="25" name="Shape 1807"/>
            <p:cNvSpPr/>
            <p:nvPr/>
          </p:nvSpPr>
          <p:spPr>
            <a:xfrm>
              <a:off x="5632535" y="568358"/>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ctr" defTabSz="457200">
                <a:defRPr sz="1200">
                  <a:solidFill>
                    <a:srgbClr val="FFFFFF"/>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20mg</a:t>
              </a:r>
            </a:p>
          </p:txBody>
        </p:sp>
        <p:sp>
          <p:nvSpPr>
            <p:cNvPr id="26" name="Shape 1808"/>
            <p:cNvSpPr/>
            <p:nvPr/>
          </p:nvSpPr>
          <p:spPr>
            <a:xfrm>
              <a:off x="4599079" y="1287512"/>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ctr" defTabSz="457200">
                <a:defRPr sz="1200">
                  <a:solidFill>
                    <a:srgbClr val="FFFFFF"/>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20mg</a:t>
              </a:r>
            </a:p>
          </p:txBody>
        </p:sp>
        <p:sp>
          <p:nvSpPr>
            <p:cNvPr id="27" name="Shape 1809"/>
            <p:cNvSpPr/>
            <p:nvPr/>
          </p:nvSpPr>
          <p:spPr>
            <a:xfrm>
              <a:off x="7067927" y="1262600"/>
              <a:ext cx="1175959" cy="3385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r" defTabSz="457200">
                <a:defRPr sz="1400">
                  <a:latin typeface="+mn-lt"/>
                  <a:ea typeface="+mn-ea"/>
                  <a:cs typeface="+mn-cs"/>
                  <a:sym typeface="Aria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prstClr val="black"/>
                  </a:solidFill>
                  <a:effectLst/>
                  <a:uLnTx/>
                  <a:uFillTx/>
                  <a:latin typeface="Century Gothic" panose="020B0502020202020204"/>
                  <a:ea typeface="+mn-ea"/>
                  <a:cs typeface="+mn-cs"/>
                  <a:sym typeface="Arial"/>
                </a:rPr>
                <a:t>Atorvastatin</a:t>
              </a:r>
            </a:p>
          </p:txBody>
        </p:sp>
        <p:sp>
          <p:nvSpPr>
            <p:cNvPr id="28" name="Shape 1810"/>
            <p:cNvSpPr/>
            <p:nvPr/>
          </p:nvSpPr>
          <p:spPr>
            <a:xfrm>
              <a:off x="4594216" y="1137547"/>
              <a:ext cx="1" cy="620559"/>
            </a:xfrm>
            <a:prstGeom prst="line">
              <a:avLst/>
            </a:prstGeom>
            <a:noFill/>
            <a:ln w="25400" cap="flat">
              <a:solidFill>
                <a:srgbClr val="FFFFFF"/>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Shape 1811"/>
            <p:cNvSpPr/>
            <p:nvPr/>
          </p:nvSpPr>
          <p:spPr>
            <a:xfrm>
              <a:off x="5779379" y="1287512"/>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ctr" defTabSz="457200">
                <a:defRPr sz="1200">
                  <a:solidFill>
                    <a:srgbClr val="FFFFFF"/>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80mg</a:t>
              </a:r>
            </a:p>
          </p:txBody>
        </p:sp>
        <p:sp>
          <p:nvSpPr>
            <p:cNvPr id="30" name="Shape 1812"/>
            <p:cNvSpPr/>
            <p:nvPr/>
          </p:nvSpPr>
          <p:spPr>
            <a:xfrm>
              <a:off x="5208679" y="1287512"/>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ctr" defTabSz="457200">
                <a:defRPr sz="1200">
                  <a:solidFill>
                    <a:srgbClr val="FFFFFF"/>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40mg</a:t>
              </a:r>
            </a:p>
          </p:txBody>
        </p:sp>
        <p:sp>
          <p:nvSpPr>
            <p:cNvPr id="31" name="Shape 1813"/>
            <p:cNvSpPr/>
            <p:nvPr/>
          </p:nvSpPr>
          <p:spPr>
            <a:xfrm>
              <a:off x="7091972" y="2702446"/>
              <a:ext cx="1151914" cy="3385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r" defTabSz="457200">
                <a:defRPr sz="1400">
                  <a:latin typeface="+mn-lt"/>
                  <a:ea typeface="+mn-ea"/>
                  <a:cs typeface="+mn-cs"/>
                  <a:sym typeface="Aria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prstClr val="black"/>
                  </a:solidFill>
                  <a:effectLst/>
                  <a:uLnTx/>
                  <a:uFillTx/>
                  <a:latin typeface="Century Gothic" panose="020B0502020202020204"/>
                  <a:ea typeface="+mn-ea"/>
                  <a:cs typeface="+mn-cs"/>
                  <a:sym typeface="Arial"/>
                </a:rPr>
                <a:t>Simvastatin</a:t>
              </a:r>
            </a:p>
          </p:txBody>
        </p:sp>
        <p:sp>
          <p:nvSpPr>
            <p:cNvPr id="32" name="Shape 1814"/>
            <p:cNvSpPr/>
            <p:nvPr/>
          </p:nvSpPr>
          <p:spPr>
            <a:xfrm>
              <a:off x="284153" y="2618514"/>
              <a:ext cx="5327651" cy="506413"/>
            </a:xfrm>
            <a:prstGeom prst="rect">
              <a:avLst/>
            </a:prstGeom>
            <a:solidFill>
              <a:srgbClr val="D7943B"/>
            </a:solidFill>
            <a:ln w="12700" cap="flat">
              <a:noFill/>
              <a:miter lim="400000"/>
            </a:ln>
            <a:effectLst/>
          </p:spPr>
          <p:txBody>
            <a:bodyPr wrap="square" lIns="45718" tIns="45718" rIns="45718" bIns="45718"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latin typeface="+mn-lt"/>
                  <a:ea typeface="+mn-ea"/>
                  <a:cs typeface="+mn-cs"/>
                  <a:sym typeface="Arial"/>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sym typeface="Arial"/>
              </a:endParaRPr>
            </a:p>
          </p:txBody>
        </p:sp>
        <p:sp>
          <p:nvSpPr>
            <p:cNvPr id="33" name="Shape 1815"/>
            <p:cNvSpPr/>
            <p:nvPr/>
          </p:nvSpPr>
          <p:spPr>
            <a:xfrm>
              <a:off x="1434765" y="2716262"/>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defTabSz="457200">
                <a:defRPr sz="1200">
                  <a:solidFill>
                    <a:srgbClr val="FFFFFF"/>
                  </a:solidFill>
                  <a:latin typeface="+mn-lt"/>
                  <a:ea typeface="+mn-ea"/>
                  <a:cs typeface="+mn-cs"/>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10mg</a:t>
              </a:r>
            </a:p>
          </p:txBody>
        </p:sp>
        <p:sp>
          <p:nvSpPr>
            <p:cNvPr id="34" name="Shape 1816"/>
            <p:cNvSpPr/>
            <p:nvPr/>
          </p:nvSpPr>
          <p:spPr>
            <a:xfrm>
              <a:off x="3524241" y="2618530"/>
              <a:ext cx="1" cy="504826"/>
            </a:xfrm>
            <a:prstGeom prst="line">
              <a:avLst/>
            </a:prstGeom>
            <a:noFill/>
            <a:ln w="25400" cap="flat">
              <a:solidFill>
                <a:srgbClr val="FFFFFF"/>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Shape 1817"/>
            <p:cNvSpPr/>
            <p:nvPr/>
          </p:nvSpPr>
          <p:spPr>
            <a:xfrm>
              <a:off x="4319578" y="2618530"/>
              <a:ext cx="1" cy="504826"/>
            </a:xfrm>
            <a:prstGeom prst="line">
              <a:avLst/>
            </a:prstGeom>
            <a:noFill/>
            <a:ln w="25400" cap="flat">
              <a:solidFill>
                <a:srgbClr val="FFFFFF"/>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Shape 1818"/>
            <p:cNvSpPr/>
            <p:nvPr/>
          </p:nvSpPr>
          <p:spPr>
            <a:xfrm>
              <a:off x="4995853" y="2559152"/>
              <a:ext cx="1" cy="605479"/>
            </a:xfrm>
            <a:prstGeom prst="line">
              <a:avLst/>
            </a:prstGeom>
            <a:noFill/>
            <a:ln w="25400" cap="flat">
              <a:solidFill>
                <a:srgbClr val="FFFFFF"/>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Shape 1819"/>
            <p:cNvSpPr/>
            <p:nvPr/>
          </p:nvSpPr>
          <p:spPr>
            <a:xfrm>
              <a:off x="3627529" y="2716262"/>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ctr" defTabSz="457200">
                <a:defRPr sz="1200">
                  <a:solidFill>
                    <a:srgbClr val="FFFFFF"/>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20mg</a:t>
              </a:r>
            </a:p>
          </p:txBody>
        </p:sp>
        <p:sp>
          <p:nvSpPr>
            <p:cNvPr id="38" name="Shape 1820"/>
            <p:cNvSpPr/>
            <p:nvPr/>
          </p:nvSpPr>
          <p:spPr>
            <a:xfrm>
              <a:off x="4375242" y="2714658"/>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ctr" defTabSz="457200">
                <a:defRPr sz="1200">
                  <a:solidFill>
                    <a:srgbClr val="FFFFFF"/>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40mg</a:t>
              </a:r>
            </a:p>
          </p:txBody>
        </p:sp>
        <p:sp>
          <p:nvSpPr>
            <p:cNvPr id="39" name="Shape 1821"/>
            <p:cNvSpPr/>
            <p:nvPr/>
          </p:nvSpPr>
          <p:spPr>
            <a:xfrm>
              <a:off x="5041192" y="2714658"/>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ctr" defTabSz="457200">
                <a:defRPr sz="1200">
                  <a:solidFill>
                    <a:srgbClr val="FFFFFF"/>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80mg</a:t>
              </a:r>
            </a:p>
          </p:txBody>
        </p:sp>
        <p:sp>
          <p:nvSpPr>
            <p:cNvPr id="40" name="Shape 1822"/>
            <p:cNvSpPr/>
            <p:nvPr/>
          </p:nvSpPr>
          <p:spPr>
            <a:xfrm>
              <a:off x="5611803" y="470642"/>
              <a:ext cx="1" cy="504826"/>
            </a:xfrm>
            <a:prstGeom prst="line">
              <a:avLst/>
            </a:prstGeom>
            <a:noFill/>
            <a:ln w="25400" cap="flat">
              <a:solidFill>
                <a:srgbClr val="FFFFFF"/>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Shape 1823"/>
            <p:cNvSpPr/>
            <p:nvPr/>
          </p:nvSpPr>
          <p:spPr>
            <a:xfrm>
              <a:off x="6249979" y="429367"/>
              <a:ext cx="1" cy="651126"/>
            </a:xfrm>
            <a:prstGeom prst="line">
              <a:avLst/>
            </a:prstGeom>
            <a:noFill/>
            <a:ln w="25400" cap="flat">
              <a:solidFill>
                <a:srgbClr val="FFFFFF"/>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Shape 1824"/>
            <p:cNvSpPr/>
            <p:nvPr/>
          </p:nvSpPr>
          <p:spPr>
            <a:xfrm>
              <a:off x="5810241" y="1180255"/>
              <a:ext cx="1" cy="504826"/>
            </a:xfrm>
            <a:prstGeom prst="line">
              <a:avLst/>
            </a:prstGeom>
            <a:noFill/>
            <a:ln w="25400" cap="flat">
              <a:solidFill>
                <a:srgbClr val="FFFFFF"/>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 name="Shape 1825"/>
            <p:cNvSpPr/>
            <p:nvPr/>
          </p:nvSpPr>
          <p:spPr>
            <a:xfrm>
              <a:off x="7125635" y="3453350"/>
              <a:ext cx="1118251" cy="3385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r" defTabSz="457200">
                <a:defRPr sz="1400">
                  <a:latin typeface="+mn-lt"/>
                  <a:ea typeface="+mn-ea"/>
                  <a:cs typeface="+mn-cs"/>
                  <a:sym typeface="Aria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prstClr val="black"/>
                  </a:solidFill>
                  <a:effectLst/>
                  <a:uLnTx/>
                  <a:uFillTx/>
                  <a:latin typeface="Century Gothic" panose="020B0502020202020204"/>
                  <a:ea typeface="+mn-ea"/>
                  <a:cs typeface="+mn-cs"/>
                  <a:sym typeface="Arial"/>
                </a:rPr>
                <a:t>Pravastatin</a:t>
              </a:r>
            </a:p>
          </p:txBody>
        </p:sp>
        <p:sp>
          <p:nvSpPr>
            <p:cNvPr id="44" name="Shape 1826"/>
            <p:cNvSpPr/>
            <p:nvPr/>
          </p:nvSpPr>
          <p:spPr>
            <a:xfrm>
              <a:off x="284155" y="3378942"/>
              <a:ext cx="3527426" cy="506414"/>
            </a:xfrm>
            <a:prstGeom prst="rect">
              <a:avLst/>
            </a:prstGeom>
            <a:solidFill>
              <a:schemeClr val="accent5">
                <a:satOff val="-6843"/>
                <a:lumOff val="-10705"/>
              </a:schemeClr>
            </a:solidFill>
            <a:ln w="12700" cap="flat">
              <a:noFill/>
              <a:miter lim="400000"/>
            </a:ln>
            <a:effectLst/>
          </p:spPr>
          <p:txBody>
            <a:bodyPr wrap="square" lIns="45718" tIns="45718" rIns="45718" bIns="45718"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latin typeface="+mn-lt"/>
                  <a:ea typeface="+mn-ea"/>
                  <a:cs typeface="+mn-cs"/>
                  <a:sym typeface="Arial"/>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sym typeface="Arial"/>
              </a:endParaRPr>
            </a:p>
          </p:txBody>
        </p:sp>
        <p:sp>
          <p:nvSpPr>
            <p:cNvPr id="45" name="Shape 1827"/>
            <p:cNvSpPr/>
            <p:nvPr/>
          </p:nvSpPr>
          <p:spPr>
            <a:xfrm>
              <a:off x="1434765" y="3468737"/>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defTabSz="457200">
                <a:defRPr sz="1200">
                  <a:solidFill>
                    <a:srgbClr val="FFFFFF"/>
                  </a:solidFill>
                  <a:latin typeface="+mn-lt"/>
                  <a:ea typeface="+mn-ea"/>
                  <a:cs typeface="+mn-cs"/>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10mg</a:t>
              </a:r>
            </a:p>
          </p:txBody>
        </p:sp>
        <p:sp>
          <p:nvSpPr>
            <p:cNvPr id="46" name="Shape 1828"/>
            <p:cNvSpPr/>
            <p:nvPr/>
          </p:nvSpPr>
          <p:spPr>
            <a:xfrm>
              <a:off x="2587617" y="3378942"/>
              <a:ext cx="1" cy="504826"/>
            </a:xfrm>
            <a:prstGeom prst="line">
              <a:avLst/>
            </a:prstGeom>
            <a:noFill/>
            <a:ln w="25400" cap="flat">
              <a:solidFill>
                <a:srgbClr val="FFFFFF"/>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Shape 1829"/>
            <p:cNvSpPr/>
            <p:nvPr/>
          </p:nvSpPr>
          <p:spPr>
            <a:xfrm>
              <a:off x="3163878" y="3378942"/>
              <a:ext cx="1" cy="504826"/>
            </a:xfrm>
            <a:prstGeom prst="line">
              <a:avLst/>
            </a:prstGeom>
            <a:noFill/>
            <a:ln w="25400" cap="flat">
              <a:solidFill>
                <a:srgbClr val="FFFFFF"/>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Shape 1830"/>
            <p:cNvSpPr/>
            <p:nvPr/>
          </p:nvSpPr>
          <p:spPr>
            <a:xfrm>
              <a:off x="2608354" y="3473483"/>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ctr" defTabSz="457200">
                <a:defRPr sz="1200">
                  <a:solidFill>
                    <a:srgbClr val="FFFFFF"/>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20mg</a:t>
              </a:r>
            </a:p>
          </p:txBody>
        </p:sp>
        <p:sp>
          <p:nvSpPr>
            <p:cNvPr id="49" name="Shape 1831"/>
            <p:cNvSpPr/>
            <p:nvPr/>
          </p:nvSpPr>
          <p:spPr>
            <a:xfrm>
              <a:off x="3229067" y="3468737"/>
              <a:ext cx="53956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ctr" defTabSz="457200">
                <a:defRPr sz="1200">
                  <a:solidFill>
                    <a:srgbClr val="FFFFFF"/>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40mg</a:t>
              </a:r>
            </a:p>
          </p:txBody>
        </p:sp>
        <p:sp>
          <p:nvSpPr>
            <p:cNvPr id="50" name="Shape 1832"/>
            <p:cNvSpPr/>
            <p:nvPr/>
          </p:nvSpPr>
          <p:spPr>
            <a:xfrm>
              <a:off x="7091972" y="1983313"/>
              <a:ext cx="1151914" cy="3385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r" defTabSz="457200">
                <a:defRPr sz="1400">
                  <a:latin typeface="+mn-lt"/>
                  <a:ea typeface="+mn-ea"/>
                  <a:cs typeface="+mn-cs"/>
                  <a:sym typeface="Aria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prstClr val="black"/>
                  </a:solidFill>
                  <a:effectLst/>
                  <a:uLnTx/>
                  <a:uFillTx/>
                  <a:latin typeface="Century Gothic" panose="020B0502020202020204"/>
                  <a:ea typeface="+mn-ea"/>
                  <a:cs typeface="+mn-cs"/>
                  <a:sym typeface="Arial"/>
                </a:rPr>
                <a:t>Pitavastatin</a:t>
              </a:r>
            </a:p>
          </p:txBody>
        </p:sp>
        <p:sp>
          <p:nvSpPr>
            <p:cNvPr id="51" name="Shape 1833"/>
            <p:cNvSpPr/>
            <p:nvPr/>
          </p:nvSpPr>
          <p:spPr>
            <a:xfrm>
              <a:off x="290503" y="1899380"/>
              <a:ext cx="5543551" cy="506414"/>
            </a:xfrm>
            <a:prstGeom prst="rect">
              <a:avLst/>
            </a:prstGeom>
            <a:solidFill>
              <a:srgbClr val="604A7B"/>
            </a:solidFill>
            <a:ln w="12700" cap="flat">
              <a:noFill/>
              <a:miter lim="400000"/>
            </a:ln>
            <a:effectLst/>
          </p:spPr>
          <p:txBody>
            <a:bodyPr wrap="square" lIns="45718" tIns="45718" rIns="45718" bIns="45718"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latin typeface="+mn-lt"/>
                  <a:ea typeface="+mn-ea"/>
                  <a:cs typeface="+mn-cs"/>
                  <a:sym typeface="Arial"/>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sym typeface="Arial"/>
              </a:endParaRPr>
            </a:p>
          </p:txBody>
        </p:sp>
        <p:sp>
          <p:nvSpPr>
            <p:cNvPr id="52" name="Shape 1834"/>
            <p:cNvSpPr/>
            <p:nvPr/>
          </p:nvSpPr>
          <p:spPr>
            <a:xfrm>
              <a:off x="1434765" y="1987583"/>
              <a:ext cx="589260"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defTabSz="457200">
                <a:defRPr sz="1200">
                  <a:solidFill>
                    <a:srgbClr val="FFFFFF"/>
                  </a:solidFill>
                  <a:latin typeface="+mn-lt"/>
                  <a:ea typeface="+mn-ea"/>
                  <a:cs typeface="+mn-cs"/>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1mg/d</a:t>
              </a:r>
            </a:p>
          </p:txBody>
        </p:sp>
        <p:sp>
          <p:nvSpPr>
            <p:cNvPr id="53" name="Shape 1835"/>
            <p:cNvSpPr/>
            <p:nvPr/>
          </p:nvSpPr>
          <p:spPr>
            <a:xfrm>
              <a:off x="4249728" y="1899377"/>
              <a:ext cx="1" cy="504826"/>
            </a:xfrm>
            <a:prstGeom prst="line">
              <a:avLst/>
            </a:prstGeom>
            <a:noFill/>
            <a:ln w="25400" cap="flat">
              <a:solidFill>
                <a:srgbClr val="FFFFFF"/>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Shape 1836"/>
            <p:cNvSpPr/>
            <p:nvPr/>
          </p:nvSpPr>
          <p:spPr>
            <a:xfrm>
              <a:off x="5114916" y="1899377"/>
              <a:ext cx="1" cy="504826"/>
            </a:xfrm>
            <a:prstGeom prst="line">
              <a:avLst/>
            </a:prstGeom>
            <a:noFill/>
            <a:ln w="25400" cap="flat">
              <a:solidFill>
                <a:srgbClr val="FFFFFF"/>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Shape 1837"/>
            <p:cNvSpPr/>
            <p:nvPr/>
          </p:nvSpPr>
          <p:spPr>
            <a:xfrm>
              <a:off x="4447152" y="1997108"/>
              <a:ext cx="440181"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ctr" defTabSz="457200">
                <a:defRPr sz="1200">
                  <a:solidFill>
                    <a:srgbClr val="FFFFFF"/>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2mg</a:t>
              </a:r>
            </a:p>
          </p:txBody>
        </p:sp>
        <p:sp>
          <p:nvSpPr>
            <p:cNvPr id="56" name="Shape 1838"/>
            <p:cNvSpPr/>
            <p:nvPr/>
          </p:nvSpPr>
          <p:spPr>
            <a:xfrm>
              <a:off x="5253609" y="1997108"/>
              <a:ext cx="440181"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ctr">
              <a:spAutoFit/>
            </a:bodyPr>
            <a:lstStyle>
              <a:lvl1pPr algn="ctr" defTabSz="457200">
                <a:defRPr sz="1200">
                  <a:solidFill>
                    <a:srgbClr val="FFFFFF"/>
                  </a:solidFill>
                  <a:latin typeface="+mn-lt"/>
                  <a:ea typeface="+mn-ea"/>
                  <a:cs typeface="+mn-cs"/>
                  <a:sym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4mg</a:t>
              </a:r>
            </a:p>
          </p:txBody>
        </p:sp>
        <p:sp>
          <p:nvSpPr>
            <p:cNvPr id="57" name="Shape 1839"/>
            <p:cNvSpPr/>
            <p:nvPr/>
          </p:nvSpPr>
          <p:spPr>
            <a:xfrm>
              <a:off x="1434765" y="568358"/>
              <a:ext cx="1794519"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57200">
                <a:defRPr sz="1200">
                  <a:solidFill>
                    <a:srgbClr val="FFFFFF"/>
                  </a:solidFill>
                  <a:latin typeface="+mn-lt"/>
                  <a:ea typeface="+mn-ea"/>
                  <a:cs typeface="+mn-cs"/>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Century Gothic" panose="020B0502020202020204"/>
                  <a:ea typeface="+mn-ea"/>
                  <a:cs typeface="+mn-cs"/>
                  <a:sym typeface="Arial"/>
                </a:rPr>
                <a:t>10mg</a:t>
              </a:r>
            </a:p>
          </p:txBody>
        </p:sp>
        <p:sp>
          <p:nvSpPr>
            <p:cNvPr id="58" name="Shape 1840"/>
            <p:cNvSpPr/>
            <p:nvPr/>
          </p:nvSpPr>
          <p:spPr>
            <a:xfrm flipV="1">
              <a:off x="923916" y="221389"/>
              <a:ext cx="1" cy="57151"/>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Shape 1841"/>
            <p:cNvSpPr/>
            <p:nvPr/>
          </p:nvSpPr>
          <p:spPr>
            <a:xfrm flipV="1">
              <a:off x="1501767" y="224564"/>
              <a:ext cx="1" cy="57151"/>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Shape 1842"/>
            <p:cNvSpPr/>
            <p:nvPr/>
          </p:nvSpPr>
          <p:spPr>
            <a:xfrm flipV="1">
              <a:off x="2079617" y="227739"/>
              <a:ext cx="1" cy="57151"/>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Shape 1843"/>
            <p:cNvSpPr/>
            <p:nvPr/>
          </p:nvSpPr>
          <p:spPr>
            <a:xfrm flipV="1">
              <a:off x="2673342" y="227739"/>
              <a:ext cx="1" cy="57151"/>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Shape 1844"/>
            <p:cNvSpPr/>
            <p:nvPr/>
          </p:nvSpPr>
          <p:spPr>
            <a:xfrm flipV="1">
              <a:off x="3251191" y="240439"/>
              <a:ext cx="1" cy="57151"/>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Shape 1845"/>
            <p:cNvSpPr/>
            <p:nvPr/>
          </p:nvSpPr>
          <p:spPr>
            <a:xfrm flipV="1">
              <a:off x="3829041" y="230914"/>
              <a:ext cx="1" cy="57151"/>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Shape 1846"/>
            <p:cNvSpPr/>
            <p:nvPr/>
          </p:nvSpPr>
          <p:spPr>
            <a:xfrm flipV="1">
              <a:off x="4446578" y="234089"/>
              <a:ext cx="1" cy="57151"/>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Shape 1847"/>
            <p:cNvSpPr/>
            <p:nvPr/>
          </p:nvSpPr>
          <p:spPr>
            <a:xfrm flipV="1">
              <a:off x="5022841" y="230914"/>
              <a:ext cx="1" cy="57151"/>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Shape 1848"/>
            <p:cNvSpPr/>
            <p:nvPr/>
          </p:nvSpPr>
          <p:spPr>
            <a:xfrm flipV="1">
              <a:off x="6213467" y="229326"/>
              <a:ext cx="1" cy="57151"/>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Shape 1849"/>
            <p:cNvSpPr/>
            <p:nvPr/>
          </p:nvSpPr>
          <p:spPr>
            <a:xfrm flipV="1">
              <a:off x="6805603" y="222980"/>
              <a:ext cx="1" cy="73026"/>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Shape 1850"/>
            <p:cNvSpPr/>
            <p:nvPr/>
          </p:nvSpPr>
          <p:spPr>
            <a:xfrm flipV="1">
              <a:off x="7343767" y="242026"/>
              <a:ext cx="1" cy="57151"/>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Shape 1851"/>
            <p:cNvSpPr/>
            <p:nvPr/>
          </p:nvSpPr>
          <p:spPr>
            <a:xfrm>
              <a:off x="5180003" y="1103714"/>
              <a:ext cx="1" cy="590892"/>
            </a:xfrm>
            <a:prstGeom prst="line">
              <a:avLst/>
            </a:prstGeom>
            <a:noFill/>
            <a:ln w="25400" cap="flat">
              <a:solidFill>
                <a:srgbClr val="FFFFFF"/>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Shape 1852"/>
            <p:cNvSpPr/>
            <p:nvPr/>
          </p:nvSpPr>
          <p:spPr>
            <a:xfrm flipV="1">
              <a:off x="5591166" y="226151"/>
              <a:ext cx="1" cy="57151"/>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1" name="Shape 1853"/>
            <p:cNvSpPr/>
            <p:nvPr/>
          </p:nvSpPr>
          <p:spPr>
            <a:xfrm flipH="1">
              <a:off x="284162" y="224567"/>
              <a:ext cx="4763" cy="3722688"/>
            </a:xfrm>
            <a:prstGeom prst="line">
              <a:avLst/>
            </a:prstGeom>
            <a:noFill/>
            <a:ln w="9525" cap="flat">
              <a:solidFill>
                <a:srgbClr val="000000"/>
              </a:solidFill>
              <a:prstDash val="solid"/>
              <a:round/>
            </a:ln>
            <a:effectLst/>
          </p:spPr>
          <p:txBody>
            <a:bodyPr wrap="square" lIns="45718" tIns="45718" rIns="45718" bIns="45718"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72" name="Shape 1856"/>
          <p:cNvSpPr/>
          <p:nvPr/>
        </p:nvSpPr>
        <p:spPr>
          <a:xfrm>
            <a:off x="2773833" y="6553207"/>
            <a:ext cx="6351091"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1000">
                <a:solidFill>
                  <a:srgbClr val="535353"/>
                </a:solidFill>
                <a:latin typeface="+mn-lt"/>
                <a:ea typeface="+mn-ea"/>
                <a:cs typeface="+mn-cs"/>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35353"/>
                </a:solidFill>
                <a:effectLst/>
                <a:uLnTx/>
                <a:uFillTx/>
                <a:latin typeface="Century Gothic" panose="020B0502020202020204"/>
                <a:ea typeface="+mn-ea"/>
                <a:cs typeface="+mn-cs"/>
                <a:sym typeface="Arial"/>
              </a:rPr>
              <a:t>www.fda.gov/drugs/drugsafety/ucm256581.htm#relative. </a:t>
            </a:r>
            <a:r>
              <a:rPr kumimoji="0" lang="en-GB" sz="1200" b="0" i="0" u="none" strike="noStrike" kern="1200" cap="none" spc="0" normalizeH="0" baseline="0" noProof="0" dirty="0">
                <a:ln>
                  <a:noFill/>
                </a:ln>
                <a:solidFill>
                  <a:srgbClr val="535353"/>
                </a:solidFill>
                <a:effectLst/>
                <a:uLnTx/>
                <a:uFillTx/>
                <a:latin typeface="Century Gothic" panose="020B0502020202020204"/>
                <a:ea typeface="MS Mincho"/>
                <a:cs typeface="Times New Roman"/>
                <a:sym typeface="Arial"/>
              </a:rPr>
              <a:t>Accessed 10 Jan 2016.</a:t>
            </a:r>
            <a:endParaRPr kumimoji="0" lang="en-GB" sz="1200" b="0" i="0" u="none" strike="noStrike" kern="1200" cap="none" spc="0" normalizeH="0" baseline="0" noProof="0" dirty="0">
              <a:ln>
                <a:noFill/>
              </a:ln>
              <a:solidFill>
                <a:srgbClr val="535353"/>
              </a:solidFill>
              <a:effectLst/>
              <a:uLnTx/>
              <a:uFillTx/>
              <a:latin typeface="Century Gothic" panose="020B0502020202020204"/>
              <a:ea typeface="+mn-ea"/>
              <a:cs typeface="+mn-cs"/>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535353"/>
              </a:solidFill>
              <a:effectLst/>
              <a:uLnTx/>
              <a:uFillTx/>
              <a:latin typeface="Century Gothic" panose="020B0502020202020204"/>
              <a:ea typeface="+mn-ea"/>
              <a:cs typeface="+mn-cs"/>
              <a:sym typeface="Arial"/>
            </a:endParaRPr>
          </a:p>
        </p:txBody>
      </p:sp>
      <p:sp>
        <p:nvSpPr>
          <p:cNvPr id="73" name="TextBox 71"/>
          <p:cNvSpPr txBox="1"/>
          <p:nvPr/>
        </p:nvSpPr>
        <p:spPr>
          <a:xfrm>
            <a:off x="3597591" y="2227242"/>
            <a:ext cx="2132952"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entury Gothic" panose="020B0502020202020204"/>
                <a:ea typeface="+mn-ea"/>
                <a:cs typeface="+mn-cs"/>
                <a:sym typeface="Helvetica"/>
              </a:rPr>
              <a:t>Change in LDL-C (%)</a:t>
            </a:r>
          </a:p>
        </p:txBody>
      </p:sp>
      <p:pic>
        <p:nvPicPr>
          <p:cNvPr id="74" name="Immagine 73"/>
          <p:cNvPicPr>
            <a:picLocks noChangeAspect="1"/>
          </p:cNvPicPr>
          <p:nvPr/>
        </p:nvPicPr>
        <p:blipFill rotWithShape="1">
          <a:blip r:embed="rId2" cstate="print">
            <a:extLst>
              <a:ext uri="{28A0092B-C50C-407E-A947-70E740481C1C}">
                <a14:useLocalDpi xmlns:a14="http://schemas.microsoft.com/office/drawing/2010/main" val="0"/>
              </a:ext>
            </a:extLst>
          </a:blip>
          <a:srcRect t="3527" r="61297"/>
          <a:stretch/>
        </p:blipFill>
        <p:spPr>
          <a:xfrm>
            <a:off x="7830839" y="490470"/>
            <a:ext cx="569714" cy="506165"/>
          </a:xfrm>
          <a:prstGeom prst="rect">
            <a:avLst/>
          </a:prstGeom>
        </p:spPr>
      </p:pic>
    </p:spTree>
    <p:extLst>
      <p:ext uri="{BB962C8B-B14F-4D97-AF65-F5344CB8AC3E}">
        <p14:creationId xmlns:p14="http://schemas.microsoft.com/office/powerpoint/2010/main" val="1447264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chemeClr val="bg1"/>
                </a:solidFill>
              </a:rPr>
              <a:t>APPROCCIO “MULTI-TARGET” AL COLESTEROLO LDL…</a:t>
            </a:r>
          </a:p>
        </p:txBody>
      </p:sp>
      <p:sp>
        <p:nvSpPr>
          <p:cNvPr id="4" name="CasellaDiTesto 3"/>
          <p:cNvSpPr txBox="1"/>
          <p:nvPr/>
        </p:nvSpPr>
        <p:spPr>
          <a:xfrm>
            <a:off x="3834885" y="6175486"/>
            <a:ext cx="16848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5" name="CasellaDiTesto 4"/>
          <p:cNvSpPr txBox="1"/>
          <p:nvPr/>
        </p:nvSpPr>
        <p:spPr>
          <a:xfrm>
            <a:off x="3288879" y="5623696"/>
            <a:ext cx="2513554"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DA006F"/>
                </a:solidFill>
                <a:effectLst/>
                <a:uLnTx/>
                <a:uFillTx/>
                <a:latin typeface="Century Gothic" panose="020B0502020202020204"/>
                <a:ea typeface="+mn-ea"/>
                <a:cs typeface="+mn-cs"/>
              </a:rPr>
              <a:t>Titolo Relazione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942162"/>
            <a:ext cx="9077325"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228932" y="1710504"/>
            <a:ext cx="4392488" cy="10668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sp>
        <p:nvSpPr>
          <p:cNvPr id="9" name="Rettangolo arrotondato 8"/>
          <p:cNvSpPr/>
          <p:nvPr/>
        </p:nvSpPr>
        <p:spPr>
          <a:xfrm>
            <a:off x="5218414" y="5902602"/>
            <a:ext cx="937762" cy="432048"/>
          </a:xfrm>
          <a:prstGeom prst="roundRect">
            <a:avLst/>
          </a:prstGeom>
          <a:no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ttangolo arrotondato 9"/>
          <p:cNvSpPr/>
          <p:nvPr/>
        </p:nvSpPr>
        <p:spPr>
          <a:xfrm>
            <a:off x="825926" y="4822482"/>
            <a:ext cx="937762" cy="432048"/>
          </a:xfrm>
          <a:prstGeom prst="roundRect">
            <a:avLst/>
          </a:prstGeom>
          <a:noFill/>
          <a:ln w="76200">
            <a:solidFill>
              <a:srgbClr val="ED801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Rettangolo arrotondato 10"/>
          <p:cNvSpPr/>
          <p:nvPr/>
        </p:nvSpPr>
        <p:spPr>
          <a:xfrm>
            <a:off x="7740352" y="3454330"/>
            <a:ext cx="1080120" cy="576064"/>
          </a:xfrm>
          <a:prstGeom prst="roundRect">
            <a:avLst/>
          </a:prstGeom>
          <a:noFill/>
          <a:ln w="762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Freccia a destra 11"/>
          <p:cNvSpPr/>
          <p:nvPr/>
        </p:nvSpPr>
        <p:spPr>
          <a:xfrm>
            <a:off x="6372200" y="5812281"/>
            <a:ext cx="576064" cy="612689"/>
          </a:xfrm>
          <a:prstGeom prst="rightArrow">
            <a:avLst/>
          </a:prstGeom>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CasellaDiTesto 12"/>
          <p:cNvSpPr txBox="1"/>
          <p:nvPr/>
        </p:nvSpPr>
        <p:spPr>
          <a:xfrm>
            <a:off x="7235046" y="5795459"/>
            <a:ext cx="1673150"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DA006F"/>
                </a:solidFill>
                <a:effectLst/>
                <a:uLnTx/>
                <a:uFillTx/>
                <a:latin typeface="Century Gothic" panose="020B0502020202020204"/>
                <a:ea typeface="+mn-ea"/>
                <a:cs typeface="+mn-cs"/>
              </a:rPr>
              <a:t>High-</a:t>
            </a:r>
            <a:r>
              <a:rPr kumimoji="0" lang="it-IT" sz="2000" b="1" i="0" u="none" strike="noStrike" kern="1200" cap="none" spc="0" normalizeH="0" baseline="0" noProof="0" dirty="0" err="1">
                <a:ln>
                  <a:noFill/>
                </a:ln>
                <a:solidFill>
                  <a:srgbClr val="DA006F"/>
                </a:solidFill>
                <a:effectLst/>
                <a:uLnTx/>
                <a:uFillTx/>
                <a:latin typeface="Century Gothic" panose="020B0502020202020204"/>
                <a:ea typeface="+mn-ea"/>
                <a:cs typeface="+mn-cs"/>
              </a:rPr>
              <a:t>intensity</a:t>
            </a:r>
            <a:endParaRPr kumimoji="0" lang="it-IT" sz="2000" b="1" i="0" u="none" strike="noStrike" kern="1200" cap="none" spc="0" normalizeH="0" baseline="0" noProof="0" dirty="0">
              <a:ln>
                <a:noFill/>
              </a:ln>
              <a:solidFill>
                <a:srgbClr val="DA006F"/>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DA006F"/>
                </a:solidFill>
                <a:effectLst/>
                <a:uLnTx/>
                <a:uFillTx/>
                <a:latin typeface="Century Gothic" panose="020B0502020202020204"/>
                <a:ea typeface="+mn-ea"/>
                <a:cs typeface="+mn-cs"/>
              </a:rPr>
              <a:t>High-dose</a:t>
            </a:r>
            <a:endParaRPr kumimoji="0" lang="en-US" sz="2000" b="1" i="0" u="none" strike="noStrike" kern="1200" cap="none" spc="0" normalizeH="0" baseline="0" noProof="0" dirty="0">
              <a:ln>
                <a:noFill/>
              </a:ln>
              <a:solidFill>
                <a:srgbClr val="DA006F"/>
              </a:solidFill>
              <a:effectLst/>
              <a:uLnTx/>
              <a:uFillTx/>
              <a:latin typeface="Century Gothic" panose="020B0502020202020204"/>
              <a:ea typeface="+mn-ea"/>
              <a:cs typeface="+mn-cs"/>
            </a:endParaRPr>
          </a:p>
        </p:txBody>
      </p:sp>
      <p:sp>
        <p:nvSpPr>
          <p:cNvPr id="14" name="Freccia in giù 13"/>
          <p:cNvSpPr/>
          <p:nvPr/>
        </p:nvSpPr>
        <p:spPr>
          <a:xfrm>
            <a:off x="934767" y="3742362"/>
            <a:ext cx="720080" cy="720080"/>
          </a:xfrm>
          <a:prstGeom prst="downArrow">
            <a:avLst/>
          </a:prstGeom>
          <a:ln w="76200">
            <a:solidFill>
              <a:srgbClr val="ED801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ccia in giù 14"/>
          <p:cNvSpPr/>
          <p:nvPr/>
        </p:nvSpPr>
        <p:spPr>
          <a:xfrm>
            <a:off x="7920372" y="2518226"/>
            <a:ext cx="720080" cy="720080"/>
          </a:xfrm>
          <a:prstGeom prst="downArrow">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Rettangolo 5"/>
          <p:cNvSpPr/>
          <p:nvPr/>
        </p:nvSpPr>
        <p:spPr>
          <a:xfrm>
            <a:off x="315484" y="2191461"/>
            <a:ext cx="432349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1F3248"/>
                </a:solidFill>
                <a:effectLst/>
                <a:uLnTx/>
                <a:uFillTx/>
                <a:latin typeface="Century Gothic" panose="020B0502020202020204"/>
                <a:ea typeface="+mn-ea"/>
                <a:cs typeface="+mn-cs"/>
              </a:rPr>
              <a:t>Ference</a:t>
            </a:r>
            <a:r>
              <a:rPr kumimoji="0" lang="en-US" sz="1400" b="1" i="0" u="none" strike="noStrike" kern="1200" cap="none" spc="0" normalizeH="0" baseline="0" noProof="0" dirty="0">
                <a:ln>
                  <a:noFill/>
                </a:ln>
                <a:solidFill>
                  <a:srgbClr val="1F3248"/>
                </a:solidFill>
                <a:effectLst/>
                <a:uLnTx/>
                <a:uFillTx/>
                <a:latin typeface="Century Gothic" panose="020B0502020202020204"/>
                <a:ea typeface="+mn-ea"/>
                <a:cs typeface="+mn-cs"/>
              </a:rPr>
              <a:t> BA et al. European Heart Journal (2017) 0, 1–14</a:t>
            </a:r>
          </a:p>
        </p:txBody>
      </p:sp>
      <p:pic>
        <p:nvPicPr>
          <p:cNvPr id="16" name="Immagine 15"/>
          <p:cNvPicPr>
            <a:picLocks noChangeAspect="1"/>
          </p:cNvPicPr>
          <p:nvPr/>
        </p:nvPicPr>
        <p:blipFill rotWithShape="1">
          <a:blip r:embed="rId3" cstate="print">
            <a:extLst>
              <a:ext uri="{28A0092B-C50C-407E-A947-70E740481C1C}">
                <a14:useLocalDpi xmlns:a14="http://schemas.microsoft.com/office/drawing/2010/main" val="0"/>
              </a:ext>
            </a:extLst>
          </a:blip>
          <a:srcRect t="3527" r="61297"/>
          <a:stretch/>
        </p:blipFill>
        <p:spPr>
          <a:xfrm>
            <a:off x="7830839" y="490470"/>
            <a:ext cx="569714" cy="506165"/>
          </a:xfrm>
          <a:prstGeom prst="rect">
            <a:avLst/>
          </a:prstGeom>
        </p:spPr>
      </p:pic>
    </p:spTree>
    <p:extLst>
      <p:ext uri="{BB962C8B-B14F-4D97-AF65-F5344CB8AC3E}">
        <p14:creationId xmlns:p14="http://schemas.microsoft.com/office/powerpoint/2010/main" val="63285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p:txBody>
          <a:bodyPr/>
          <a:lstStyle/>
          <a:p>
            <a:pPr eaLnBrk="1" hangingPunct="1"/>
            <a:r>
              <a:rPr lang="it-IT" altLang="it-IT"/>
              <a:t>Razionale dell’associazione dell’Ezetimibe con statine</a:t>
            </a:r>
          </a:p>
        </p:txBody>
      </p:sp>
      <p:sp>
        <p:nvSpPr>
          <p:cNvPr id="71683" name="Rectangle 3"/>
          <p:cNvSpPr>
            <a:spLocks noChangeArrowheads="1"/>
          </p:cNvSpPr>
          <p:nvPr/>
        </p:nvSpPr>
        <p:spPr bwMode="auto">
          <a:xfrm>
            <a:off x="685800" y="5308600"/>
            <a:ext cx="7632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ts val="2800"/>
              </a:lnSpc>
              <a:spcBef>
                <a:spcPct val="0"/>
              </a:spcBef>
              <a:spcAft>
                <a:spcPct val="0"/>
              </a:spcAft>
              <a:buClr>
                <a:srgbClr val="FBF245"/>
              </a:buClr>
              <a:buSzTx/>
              <a:buFontTx/>
              <a:buNone/>
              <a:tabLst/>
              <a:defRPr/>
            </a:pPr>
            <a:r>
              <a:rPr kumimoji="0" lang="it-IT" altLang="it-IT" sz="2600" b="0" i="0" u="none" strike="noStrike" kern="1200" cap="none" spc="0" normalizeH="0" baseline="0" noProof="0">
                <a:ln>
                  <a:noFill/>
                </a:ln>
                <a:solidFill>
                  <a:srgbClr val="FFFFFF"/>
                </a:solidFill>
                <a:effectLst/>
                <a:uLnTx/>
                <a:uFillTx/>
                <a:latin typeface="Arial" pitchFamily="34" charset="0"/>
                <a:ea typeface="+mn-ea"/>
                <a:cs typeface="Arial" pitchFamily="34" charset="0"/>
              </a:rPr>
              <a:t>L’associazione dell’Ezetimibe come unico step ha risultati simili alla titolazione della statina in tre fasi</a:t>
            </a:r>
          </a:p>
        </p:txBody>
      </p:sp>
      <p:sp>
        <p:nvSpPr>
          <p:cNvPr id="71684" name="Text Box 4"/>
          <p:cNvSpPr txBox="1">
            <a:spLocks noChangeArrowheads="1"/>
          </p:cNvSpPr>
          <p:nvPr/>
        </p:nvSpPr>
        <p:spPr bwMode="auto">
          <a:xfrm>
            <a:off x="492125" y="6205538"/>
            <a:ext cx="431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itchFamily="34" charset="0"/>
                <a:ea typeface="+mn-ea"/>
                <a:cs typeface="Arial" pitchFamily="34" charset="0"/>
              </a:rPr>
              <a:t>Tratto da </a:t>
            </a:r>
            <a:r>
              <a:rPr kumimoji="0" lang="it-IT" altLang="it-IT" sz="12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Stein E </a:t>
            </a:r>
            <a:r>
              <a:rPr kumimoji="0" lang="it-IT" altLang="it-IT" sz="1200" b="0" i="1" u="none" strike="noStrike" kern="1200" cap="none" spc="0" normalizeH="0" baseline="0" noProof="0">
                <a:ln>
                  <a:noFill/>
                </a:ln>
                <a:solidFill>
                  <a:srgbClr val="FFFFFF"/>
                </a:solidFill>
                <a:effectLst/>
                <a:uLnTx/>
                <a:uFillTx/>
                <a:latin typeface="Arial" pitchFamily="34" charset="0"/>
                <a:ea typeface="+mn-ea"/>
                <a:cs typeface="Times New Roman" pitchFamily="18" charset="0"/>
              </a:rPr>
              <a:t>Eur Heart J Suppl </a:t>
            </a:r>
            <a:r>
              <a:rPr kumimoji="0" lang="it-IT" altLang="it-IT" sz="1200" b="0"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2001;3(suppl E):E11-E16</a:t>
            </a:r>
            <a:endParaRPr kumimoji="0" lang="it-IT" altLang="it-IT" sz="12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1685" name="Line 5"/>
          <p:cNvSpPr>
            <a:spLocks noChangeShapeType="1"/>
          </p:cNvSpPr>
          <p:nvPr/>
        </p:nvSpPr>
        <p:spPr bwMode="auto">
          <a:xfrm>
            <a:off x="0" y="1458913"/>
            <a:ext cx="9144000" cy="0"/>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wrap="none"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1686" name="Line 6"/>
          <p:cNvSpPr>
            <a:spLocks noChangeShapeType="1"/>
          </p:cNvSpPr>
          <p:nvPr/>
        </p:nvSpPr>
        <p:spPr bwMode="auto">
          <a:xfrm>
            <a:off x="823913" y="4344988"/>
            <a:ext cx="456723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1687" name="Rectangle 7"/>
          <p:cNvSpPr>
            <a:spLocks noChangeArrowheads="1"/>
          </p:cNvSpPr>
          <p:nvPr/>
        </p:nvSpPr>
        <p:spPr bwMode="auto">
          <a:xfrm>
            <a:off x="827088" y="3341688"/>
            <a:ext cx="2641600" cy="69532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1688" name="Rectangle 8"/>
          <p:cNvSpPr>
            <a:spLocks noChangeArrowheads="1"/>
          </p:cNvSpPr>
          <p:nvPr/>
        </p:nvSpPr>
        <p:spPr bwMode="auto">
          <a:xfrm>
            <a:off x="3460750" y="3341688"/>
            <a:ext cx="1387475" cy="695325"/>
          </a:xfrm>
          <a:prstGeom prst="rect">
            <a:avLst/>
          </a:prstGeom>
          <a:solidFill>
            <a:srgbClr val="FBF24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1689" name="Rectangle 9"/>
          <p:cNvSpPr>
            <a:spLocks noChangeArrowheads="1"/>
          </p:cNvSpPr>
          <p:nvPr/>
        </p:nvSpPr>
        <p:spPr bwMode="auto">
          <a:xfrm>
            <a:off x="827088" y="2065338"/>
            <a:ext cx="2641600" cy="69532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1690" name="Rectangle 10"/>
          <p:cNvSpPr>
            <a:spLocks noChangeArrowheads="1"/>
          </p:cNvSpPr>
          <p:nvPr/>
        </p:nvSpPr>
        <p:spPr bwMode="auto">
          <a:xfrm>
            <a:off x="3460750" y="2065338"/>
            <a:ext cx="466725" cy="6953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1691" name="Line 11"/>
          <p:cNvSpPr>
            <a:spLocks noChangeShapeType="1"/>
          </p:cNvSpPr>
          <p:nvPr/>
        </p:nvSpPr>
        <p:spPr bwMode="auto">
          <a:xfrm>
            <a:off x="823913" y="4346575"/>
            <a:ext cx="0" cy="11906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1692" name="Text Box 12"/>
          <p:cNvSpPr txBox="1">
            <a:spLocks noChangeArrowheads="1"/>
          </p:cNvSpPr>
          <p:nvPr/>
        </p:nvSpPr>
        <p:spPr bwMode="auto">
          <a:xfrm>
            <a:off x="685800" y="4483100"/>
            <a:ext cx="276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0</a:t>
            </a:r>
          </a:p>
        </p:txBody>
      </p:sp>
      <p:sp>
        <p:nvSpPr>
          <p:cNvPr id="71693" name="Line 13"/>
          <p:cNvSpPr>
            <a:spLocks noChangeShapeType="1"/>
          </p:cNvSpPr>
          <p:nvPr/>
        </p:nvSpPr>
        <p:spPr bwMode="auto">
          <a:xfrm>
            <a:off x="5386388" y="4346575"/>
            <a:ext cx="0" cy="11906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1694" name="Text Box 14"/>
          <p:cNvSpPr txBox="1">
            <a:spLocks noChangeArrowheads="1"/>
          </p:cNvSpPr>
          <p:nvPr/>
        </p:nvSpPr>
        <p:spPr bwMode="auto">
          <a:xfrm>
            <a:off x="5194300" y="4483100"/>
            <a:ext cx="38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60</a:t>
            </a:r>
          </a:p>
        </p:txBody>
      </p:sp>
      <p:sp>
        <p:nvSpPr>
          <p:cNvPr id="71695" name="Text Box 15"/>
          <p:cNvSpPr txBox="1">
            <a:spLocks noChangeArrowheads="1"/>
          </p:cNvSpPr>
          <p:nvPr/>
        </p:nvSpPr>
        <p:spPr bwMode="auto">
          <a:xfrm>
            <a:off x="5046663" y="2212975"/>
            <a:ext cx="2589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200" b="0" i="0" u="none" strike="noStrike" kern="1200" cap="none" spc="0" normalizeH="0" baseline="0" noProof="0">
                <a:ln>
                  <a:noFill/>
                </a:ln>
                <a:solidFill>
                  <a:srgbClr val="FFFFFF"/>
                </a:solidFill>
                <a:effectLst/>
                <a:uLnTx/>
                <a:uFillTx/>
                <a:latin typeface="Arial" pitchFamily="34" charset="0"/>
                <a:ea typeface="+mn-ea"/>
                <a:cs typeface="Arial" pitchFamily="34" charset="0"/>
              </a:rPr>
              <a:t> Dose raddoppiata per tre volte</a:t>
            </a:r>
          </a:p>
        </p:txBody>
      </p:sp>
      <p:sp>
        <p:nvSpPr>
          <p:cNvPr id="71696" name="Text Box 16"/>
          <p:cNvSpPr txBox="1">
            <a:spLocks noChangeArrowheads="1"/>
          </p:cNvSpPr>
          <p:nvPr/>
        </p:nvSpPr>
        <p:spPr bwMode="auto">
          <a:xfrm>
            <a:off x="5000625" y="3465513"/>
            <a:ext cx="35766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200" b="0" i="0" u="none" strike="noStrike" kern="1200" cap="none" spc="0" normalizeH="0" baseline="0" noProof="0">
                <a:ln>
                  <a:noFill/>
                </a:ln>
                <a:solidFill>
                  <a:srgbClr val="FFFFFF"/>
                </a:solidFill>
                <a:effectLst/>
                <a:uLnTx/>
                <a:uFillTx/>
                <a:latin typeface="Arial" pitchFamily="34" charset="0"/>
                <a:ea typeface="+mn-ea"/>
                <a:cs typeface="Arial" pitchFamily="34" charset="0"/>
              </a:rPr>
              <a:t>Associazione come unico step </a:t>
            </a:r>
          </a:p>
        </p:txBody>
      </p:sp>
      <p:sp>
        <p:nvSpPr>
          <p:cNvPr id="71697" name="Text Box 17"/>
          <p:cNvSpPr txBox="1">
            <a:spLocks noChangeArrowheads="1"/>
          </p:cNvSpPr>
          <p:nvPr/>
        </p:nvSpPr>
        <p:spPr bwMode="auto">
          <a:xfrm>
            <a:off x="1084263" y="3352800"/>
            <a:ext cx="20542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Dose iniziale di statina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1698" name="Text Box 18"/>
          <p:cNvSpPr txBox="1">
            <a:spLocks noChangeArrowheads="1"/>
          </p:cNvSpPr>
          <p:nvPr/>
        </p:nvSpPr>
        <p:spPr bwMode="auto">
          <a:xfrm>
            <a:off x="1084263" y="2133600"/>
            <a:ext cx="2054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Dose iniziale di statina</a:t>
            </a:r>
          </a:p>
        </p:txBody>
      </p:sp>
      <p:sp>
        <p:nvSpPr>
          <p:cNvPr id="71699" name="Text Box 19"/>
          <p:cNvSpPr txBox="1">
            <a:spLocks noChangeArrowheads="1"/>
          </p:cNvSpPr>
          <p:nvPr/>
        </p:nvSpPr>
        <p:spPr bwMode="auto">
          <a:xfrm>
            <a:off x="3535363" y="3390900"/>
            <a:ext cx="1230312"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 Ezetimibe</a:t>
            </a:r>
          </a:p>
          <a:p>
            <a:pPr marL="0" marR="0" lvl="0" indent="0" algn="ctr" defTabSz="914400" rtl="0" eaLnBrk="1" fontAlgn="base" latinLnBrk="0" hangingPunct="1">
              <a:lnSpc>
                <a:spcPct val="75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10 mg</a:t>
            </a:r>
          </a:p>
        </p:txBody>
      </p:sp>
      <p:sp>
        <p:nvSpPr>
          <p:cNvPr id="71700" name="Line 20"/>
          <p:cNvSpPr>
            <a:spLocks noChangeShapeType="1"/>
          </p:cNvSpPr>
          <p:nvPr/>
        </p:nvSpPr>
        <p:spPr bwMode="auto">
          <a:xfrm>
            <a:off x="4616450" y="4346575"/>
            <a:ext cx="0" cy="11906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1701" name="Text Box 21"/>
          <p:cNvSpPr txBox="1">
            <a:spLocks noChangeArrowheads="1"/>
          </p:cNvSpPr>
          <p:nvPr/>
        </p:nvSpPr>
        <p:spPr bwMode="auto">
          <a:xfrm>
            <a:off x="4424363" y="4483100"/>
            <a:ext cx="388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50</a:t>
            </a:r>
          </a:p>
        </p:txBody>
      </p:sp>
      <p:sp>
        <p:nvSpPr>
          <p:cNvPr id="71702" name="Line 22"/>
          <p:cNvSpPr>
            <a:spLocks noChangeShapeType="1"/>
          </p:cNvSpPr>
          <p:nvPr/>
        </p:nvSpPr>
        <p:spPr bwMode="auto">
          <a:xfrm>
            <a:off x="3844925" y="4346575"/>
            <a:ext cx="0" cy="11906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1703" name="Text Box 23"/>
          <p:cNvSpPr txBox="1">
            <a:spLocks noChangeArrowheads="1"/>
          </p:cNvSpPr>
          <p:nvPr/>
        </p:nvSpPr>
        <p:spPr bwMode="auto">
          <a:xfrm>
            <a:off x="3652838" y="4483100"/>
            <a:ext cx="39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40</a:t>
            </a:r>
          </a:p>
        </p:txBody>
      </p:sp>
      <p:sp>
        <p:nvSpPr>
          <p:cNvPr id="71704" name="Line 24"/>
          <p:cNvSpPr>
            <a:spLocks noChangeShapeType="1"/>
          </p:cNvSpPr>
          <p:nvPr/>
        </p:nvSpPr>
        <p:spPr bwMode="auto">
          <a:xfrm>
            <a:off x="3074988" y="4346575"/>
            <a:ext cx="0" cy="11906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1705" name="Text Box 25"/>
          <p:cNvSpPr txBox="1">
            <a:spLocks noChangeArrowheads="1"/>
          </p:cNvSpPr>
          <p:nvPr/>
        </p:nvSpPr>
        <p:spPr bwMode="auto">
          <a:xfrm>
            <a:off x="2882900" y="4483100"/>
            <a:ext cx="38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30</a:t>
            </a:r>
          </a:p>
        </p:txBody>
      </p:sp>
      <p:sp>
        <p:nvSpPr>
          <p:cNvPr id="71706" name="Line 26"/>
          <p:cNvSpPr>
            <a:spLocks noChangeShapeType="1"/>
          </p:cNvSpPr>
          <p:nvPr/>
        </p:nvSpPr>
        <p:spPr bwMode="auto">
          <a:xfrm>
            <a:off x="2305050" y="4346575"/>
            <a:ext cx="0" cy="11906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1707" name="Text Box 27"/>
          <p:cNvSpPr txBox="1">
            <a:spLocks noChangeArrowheads="1"/>
          </p:cNvSpPr>
          <p:nvPr/>
        </p:nvSpPr>
        <p:spPr bwMode="auto">
          <a:xfrm>
            <a:off x="2112963" y="4483100"/>
            <a:ext cx="388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20</a:t>
            </a:r>
          </a:p>
        </p:txBody>
      </p:sp>
      <p:sp>
        <p:nvSpPr>
          <p:cNvPr id="71708" name="Line 28"/>
          <p:cNvSpPr>
            <a:spLocks noChangeShapeType="1"/>
          </p:cNvSpPr>
          <p:nvPr/>
        </p:nvSpPr>
        <p:spPr bwMode="auto">
          <a:xfrm>
            <a:off x="1533525" y="4346575"/>
            <a:ext cx="0" cy="11906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1709" name="Text Box 29"/>
          <p:cNvSpPr txBox="1">
            <a:spLocks noChangeArrowheads="1"/>
          </p:cNvSpPr>
          <p:nvPr/>
        </p:nvSpPr>
        <p:spPr bwMode="auto">
          <a:xfrm>
            <a:off x="1341438" y="4483100"/>
            <a:ext cx="39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10</a:t>
            </a:r>
          </a:p>
        </p:txBody>
      </p:sp>
      <p:sp>
        <p:nvSpPr>
          <p:cNvPr id="71710" name="Rectangle 30"/>
          <p:cNvSpPr>
            <a:spLocks noChangeArrowheads="1"/>
          </p:cNvSpPr>
          <p:nvPr/>
        </p:nvSpPr>
        <p:spPr bwMode="auto">
          <a:xfrm>
            <a:off x="3927475" y="2065338"/>
            <a:ext cx="466725" cy="6953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1711" name="Rectangle 31"/>
          <p:cNvSpPr>
            <a:spLocks noChangeArrowheads="1"/>
          </p:cNvSpPr>
          <p:nvPr/>
        </p:nvSpPr>
        <p:spPr bwMode="auto">
          <a:xfrm>
            <a:off x="4384675" y="2065338"/>
            <a:ext cx="454025" cy="695325"/>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1712" name="Text Box 32"/>
          <p:cNvSpPr txBox="1">
            <a:spLocks noChangeArrowheads="1"/>
          </p:cNvSpPr>
          <p:nvPr/>
        </p:nvSpPr>
        <p:spPr bwMode="auto">
          <a:xfrm>
            <a:off x="3487738" y="2132013"/>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X2</a:t>
            </a:r>
          </a:p>
        </p:txBody>
      </p:sp>
      <p:sp>
        <p:nvSpPr>
          <p:cNvPr id="71713" name="Text Box 33"/>
          <p:cNvSpPr txBox="1">
            <a:spLocks noChangeArrowheads="1"/>
          </p:cNvSpPr>
          <p:nvPr/>
        </p:nvSpPr>
        <p:spPr bwMode="auto">
          <a:xfrm>
            <a:off x="3954463" y="2132013"/>
            <a:ext cx="411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X4</a:t>
            </a:r>
          </a:p>
        </p:txBody>
      </p:sp>
      <p:sp>
        <p:nvSpPr>
          <p:cNvPr id="71714" name="Text Box 34"/>
          <p:cNvSpPr txBox="1">
            <a:spLocks noChangeArrowheads="1"/>
          </p:cNvSpPr>
          <p:nvPr/>
        </p:nvSpPr>
        <p:spPr bwMode="auto">
          <a:xfrm>
            <a:off x="4405313" y="2132013"/>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X8</a:t>
            </a:r>
          </a:p>
        </p:txBody>
      </p:sp>
      <p:sp>
        <p:nvSpPr>
          <p:cNvPr id="71715" name="AutoShape 35"/>
          <p:cNvSpPr>
            <a:spLocks noChangeArrowheads="1"/>
          </p:cNvSpPr>
          <p:nvPr/>
        </p:nvSpPr>
        <p:spPr bwMode="auto">
          <a:xfrm>
            <a:off x="3316288" y="1833563"/>
            <a:ext cx="349250" cy="182562"/>
          </a:xfrm>
          <a:prstGeom prst="curvedDownArrow">
            <a:avLst>
              <a:gd name="adj1" fmla="val 38261"/>
              <a:gd name="adj2" fmla="val 76522"/>
              <a:gd name="adj3" fmla="val 33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1716" name="AutoShape 36"/>
          <p:cNvSpPr>
            <a:spLocks noChangeArrowheads="1"/>
          </p:cNvSpPr>
          <p:nvPr/>
        </p:nvSpPr>
        <p:spPr bwMode="auto">
          <a:xfrm>
            <a:off x="3798888" y="1833563"/>
            <a:ext cx="349250" cy="182562"/>
          </a:xfrm>
          <a:prstGeom prst="curvedDownArrow">
            <a:avLst>
              <a:gd name="adj1" fmla="val 38261"/>
              <a:gd name="adj2" fmla="val 76522"/>
              <a:gd name="adj3" fmla="val 33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1717" name="AutoShape 37"/>
          <p:cNvSpPr>
            <a:spLocks noChangeArrowheads="1"/>
          </p:cNvSpPr>
          <p:nvPr/>
        </p:nvSpPr>
        <p:spPr bwMode="auto">
          <a:xfrm>
            <a:off x="4259263" y="1833563"/>
            <a:ext cx="349250" cy="182562"/>
          </a:xfrm>
          <a:prstGeom prst="curvedDownArrow">
            <a:avLst>
              <a:gd name="adj1" fmla="val 38261"/>
              <a:gd name="adj2" fmla="val 76522"/>
              <a:gd name="adj3" fmla="val 33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1718" name="AutoShape 38"/>
          <p:cNvSpPr>
            <a:spLocks noChangeArrowheads="1"/>
          </p:cNvSpPr>
          <p:nvPr/>
        </p:nvSpPr>
        <p:spPr bwMode="auto">
          <a:xfrm>
            <a:off x="3289300" y="3113088"/>
            <a:ext cx="349250" cy="182562"/>
          </a:xfrm>
          <a:prstGeom prst="curvedDownArrow">
            <a:avLst>
              <a:gd name="adj1" fmla="val 38261"/>
              <a:gd name="adj2" fmla="val 76522"/>
              <a:gd name="adj3" fmla="val 33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1719" name="Line 39"/>
          <p:cNvSpPr>
            <a:spLocks noChangeShapeType="1"/>
          </p:cNvSpPr>
          <p:nvPr/>
        </p:nvSpPr>
        <p:spPr bwMode="auto">
          <a:xfrm>
            <a:off x="823913" y="1806575"/>
            <a:ext cx="0" cy="253841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1720" name="Text Box 40"/>
          <p:cNvSpPr txBox="1">
            <a:spLocks noChangeArrowheads="1"/>
          </p:cNvSpPr>
          <p:nvPr/>
        </p:nvSpPr>
        <p:spPr bwMode="auto">
          <a:xfrm>
            <a:off x="857250" y="4856163"/>
            <a:ext cx="454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FFFFFF"/>
                </a:solidFill>
                <a:effectLst/>
                <a:uLnTx/>
                <a:uFillTx/>
                <a:latin typeface="Arial" pitchFamily="34" charset="0"/>
                <a:ea typeface="+mn-ea"/>
                <a:cs typeface="Arial" pitchFamily="34" charset="0"/>
              </a:rPr>
              <a:t>Riduzione % del C-LDL</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FFFFFF"/>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60079685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400" b="1" i="1" dirty="0"/>
              <a:t>Statine vs statine + EZE: </a:t>
            </a:r>
            <a:r>
              <a:rPr lang="it-IT" sz="3400" b="1" i="1" dirty="0">
                <a:solidFill>
                  <a:schemeClr val="accent1"/>
                </a:solidFill>
              </a:rPr>
              <a:t>un esempio pratico…</a:t>
            </a:r>
            <a:endParaRPr lang="en-GB" sz="3400" b="1" i="1" dirty="0">
              <a:solidFill>
                <a:schemeClr val="accent1"/>
              </a:solidFill>
            </a:endParaRPr>
          </a:p>
        </p:txBody>
      </p:sp>
      <p:pic>
        <p:nvPicPr>
          <p:cNvPr id="5" name="Segnaposto contenuto 4"/>
          <p:cNvPicPr>
            <a:picLocks noGrp="1" noChangeAspect="1"/>
          </p:cNvPicPr>
          <p:nvPr>
            <p:ph idx="1"/>
          </p:nvPr>
        </p:nvPicPr>
        <p:blipFill>
          <a:blip r:embed="rId2"/>
          <a:stretch>
            <a:fillRect/>
          </a:stretch>
        </p:blipFill>
        <p:spPr>
          <a:xfrm>
            <a:off x="150680" y="2456761"/>
            <a:ext cx="8824628" cy="3474139"/>
          </a:xfrm>
          <a:prstGeom prst="rect">
            <a:avLst/>
          </a:prstGeom>
        </p:spPr>
      </p:pic>
      <p:sp>
        <p:nvSpPr>
          <p:cNvPr id="4" name="Rettangolo 3"/>
          <p:cNvSpPr/>
          <p:nvPr/>
        </p:nvSpPr>
        <p:spPr>
          <a:xfrm>
            <a:off x="3371162" y="6387939"/>
            <a:ext cx="542616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err="1">
                <a:ln>
                  <a:noFill/>
                </a:ln>
                <a:solidFill>
                  <a:prstClr val="black"/>
                </a:solidFill>
                <a:effectLst/>
                <a:uLnTx/>
                <a:uFillTx/>
                <a:latin typeface="Century Gothic" panose="020B0502020202020204"/>
                <a:ea typeface="+mn-ea"/>
                <a:cs typeface="+mn-cs"/>
              </a:rPr>
              <a:t>Gotto</a:t>
            </a:r>
            <a:r>
              <a:rPr kumimoji="0" lang="en-GB" sz="1200" b="0" i="1" u="none" strike="noStrike" kern="1200" cap="none" spc="0" normalizeH="0" baseline="0" noProof="0" dirty="0">
                <a:ln>
                  <a:noFill/>
                </a:ln>
                <a:solidFill>
                  <a:prstClr val="black"/>
                </a:solidFill>
                <a:effectLst/>
                <a:uLnTx/>
                <a:uFillTx/>
                <a:latin typeface="Century Gothic" panose="020B0502020202020204"/>
                <a:ea typeface="+mn-ea"/>
                <a:cs typeface="+mn-cs"/>
              </a:rPr>
              <a:t> and Farmer. Nat </a:t>
            </a:r>
            <a:r>
              <a:rPr kumimoji="0" lang="en-GB" sz="1200" b="0" i="1" u="none" strike="noStrike" kern="1200" cap="none" spc="0" normalizeH="0" baseline="0" noProof="0" dirty="0" err="1">
                <a:ln>
                  <a:noFill/>
                </a:ln>
                <a:solidFill>
                  <a:prstClr val="black"/>
                </a:solidFill>
                <a:effectLst/>
                <a:uLnTx/>
                <a:uFillTx/>
                <a:latin typeface="Century Gothic" panose="020B0502020202020204"/>
                <a:ea typeface="+mn-ea"/>
                <a:cs typeface="+mn-cs"/>
              </a:rPr>
              <a:t>Clin</a:t>
            </a:r>
            <a:r>
              <a:rPr kumimoji="0" lang="en-GB" sz="1200" b="0" i="1"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GB" sz="1200" b="0" i="1" u="none" strike="noStrike" kern="1200" cap="none" spc="0" normalizeH="0" baseline="0" noProof="0" dirty="0" err="1">
                <a:ln>
                  <a:noFill/>
                </a:ln>
                <a:solidFill>
                  <a:prstClr val="black"/>
                </a:solidFill>
                <a:effectLst/>
                <a:uLnTx/>
                <a:uFillTx/>
                <a:latin typeface="Century Gothic" panose="020B0502020202020204"/>
                <a:ea typeface="+mn-ea"/>
                <a:cs typeface="+mn-cs"/>
              </a:rPr>
              <a:t>Pract</a:t>
            </a:r>
            <a:r>
              <a:rPr kumimoji="0" lang="en-GB" sz="1200" b="0" i="1"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GB" sz="1200" b="0" i="1" u="none" strike="noStrike" kern="1200" cap="none" spc="0" normalizeH="0" baseline="0" noProof="0" dirty="0" err="1">
                <a:ln>
                  <a:noFill/>
                </a:ln>
                <a:solidFill>
                  <a:prstClr val="black"/>
                </a:solidFill>
                <a:effectLst/>
                <a:uLnTx/>
                <a:uFillTx/>
                <a:latin typeface="Century Gothic" panose="020B0502020202020204"/>
                <a:ea typeface="+mn-ea"/>
                <a:cs typeface="+mn-cs"/>
              </a:rPr>
              <a:t>Cardiovasc</a:t>
            </a:r>
            <a:r>
              <a:rPr kumimoji="0" lang="en-GB" sz="1200" b="0" i="1" u="none" strike="noStrike" kern="1200" cap="none" spc="0" normalizeH="0" baseline="0" noProof="0" dirty="0">
                <a:ln>
                  <a:noFill/>
                </a:ln>
                <a:solidFill>
                  <a:prstClr val="black"/>
                </a:solidFill>
                <a:effectLst/>
                <a:uLnTx/>
                <a:uFillTx/>
                <a:latin typeface="Century Gothic" panose="020B0502020202020204"/>
                <a:ea typeface="+mn-ea"/>
                <a:cs typeface="+mn-cs"/>
              </a:rPr>
              <a:t> Med. 2006;3(12):664-72.</a:t>
            </a:r>
          </a:p>
        </p:txBody>
      </p:sp>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t="3527" r="61297"/>
          <a:stretch/>
        </p:blipFill>
        <p:spPr>
          <a:xfrm>
            <a:off x="7830839" y="490470"/>
            <a:ext cx="569714" cy="506165"/>
          </a:xfrm>
          <a:prstGeom prst="rect">
            <a:avLst/>
          </a:prstGeom>
        </p:spPr>
      </p:pic>
      <p:sp>
        <p:nvSpPr>
          <p:cNvPr id="3" name="Rettangolo 2"/>
          <p:cNvSpPr/>
          <p:nvPr/>
        </p:nvSpPr>
        <p:spPr>
          <a:xfrm>
            <a:off x="150680" y="4076700"/>
            <a:ext cx="8824628" cy="419100"/>
          </a:xfrm>
          <a:prstGeom prst="rect">
            <a:avLst/>
          </a:prstGeom>
          <a:no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78120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78304" y="927099"/>
            <a:ext cx="7054688" cy="709865"/>
          </a:xfrm>
        </p:spPr>
        <p:txBody>
          <a:bodyPr/>
          <a:lstStyle/>
          <a:p>
            <a:r>
              <a:rPr lang="en-US" altLang="en-US" sz="2600" b="1" dirty="0"/>
              <a:t>ESC/EAS guidelines 2016 </a:t>
            </a:r>
            <a:r>
              <a:rPr lang="it-IT" altLang="en-US" sz="2600" b="1" dirty="0"/>
              <a:t>the Management of </a:t>
            </a:r>
            <a:r>
              <a:rPr lang="en-US" altLang="en-US" sz="2600" b="1" dirty="0"/>
              <a:t>dyslipidemias: </a:t>
            </a:r>
            <a:r>
              <a:rPr lang="en-US" altLang="en-US" sz="2600" b="1" dirty="0">
                <a:solidFill>
                  <a:srgbClr val="92D050"/>
                </a:solidFill>
              </a:rPr>
              <a:t>recommendations for pharmacological treatment</a:t>
            </a:r>
            <a:endParaRPr lang="en-GB" sz="2600" b="1" dirty="0">
              <a:solidFill>
                <a:srgbClr val="92D050"/>
              </a:solidFill>
            </a:endParaRPr>
          </a:p>
        </p:txBody>
      </p:sp>
      <p:pic>
        <p:nvPicPr>
          <p:cNvPr id="4" name="Immagine 4"/>
          <p:cNvPicPr>
            <a:picLocks noChangeAspect="1"/>
          </p:cNvPicPr>
          <p:nvPr/>
        </p:nvPicPr>
        <p:blipFill rotWithShape="1">
          <a:blip r:embed="rId2">
            <a:extLst>
              <a:ext uri="{28A0092B-C50C-407E-A947-70E740481C1C}">
                <a14:useLocalDpi xmlns:a14="http://schemas.microsoft.com/office/drawing/2010/main" val="0"/>
              </a:ext>
            </a:extLst>
          </a:blip>
          <a:srcRect l="50244" t="14613" r="7436" b="15734"/>
          <a:stretch/>
        </p:blipFill>
        <p:spPr bwMode="auto">
          <a:xfrm>
            <a:off x="2801686" y="2245777"/>
            <a:ext cx="3413125" cy="4518579"/>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Rettangolo 4"/>
          <p:cNvSpPr/>
          <p:nvPr/>
        </p:nvSpPr>
        <p:spPr>
          <a:xfrm>
            <a:off x="2617561" y="3502134"/>
            <a:ext cx="3816424" cy="1296144"/>
          </a:xfrm>
          <a:prstGeom prst="rect">
            <a:avLst/>
          </a:prstGeom>
          <a:noFill/>
          <a:ln w="762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CasellaDiTesto 6"/>
          <p:cNvSpPr txBox="1">
            <a:spLocks noChangeArrowheads="1"/>
          </p:cNvSpPr>
          <p:nvPr/>
        </p:nvSpPr>
        <p:spPr bwMode="auto">
          <a:xfrm>
            <a:off x="5794871" y="6523038"/>
            <a:ext cx="2887969" cy="24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it-IT" altLang="en-US" sz="1000" b="0" i="1" u="none" strike="noStrike" kern="1200" cap="none" spc="0" normalizeH="0" baseline="0" noProof="0">
                <a:ln>
                  <a:noFill/>
                </a:ln>
                <a:solidFill>
                  <a:prstClr val="black"/>
                </a:solidFill>
                <a:effectLst/>
                <a:uLnTx/>
                <a:uFillTx/>
                <a:latin typeface="Calibri" pitchFamily="34" charset="0"/>
                <a:ea typeface="+mn-ea"/>
                <a:cs typeface="Arial" pitchFamily="34" charset="0"/>
              </a:rPr>
              <a:t>A. Catapano </a:t>
            </a:r>
            <a:r>
              <a:rPr kumimoji="0" lang="en-US" altLang="en-US" sz="1000" b="0" i="1" u="none" strike="noStrike" kern="1200" cap="none" spc="0" normalizeH="0" baseline="0" noProof="0">
                <a:ln>
                  <a:noFill/>
                </a:ln>
                <a:solidFill>
                  <a:prstClr val="black"/>
                </a:solidFill>
                <a:effectLst/>
                <a:uLnTx/>
                <a:uFillTx/>
                <a:latin typeface="Calibri" pitchFamily="34" charset="0"/>
                <a:ea typeface="+mn-ea"/>
                <a:cs typeface="Arial" pitchFamily="34" charset="0"/>
              </a:rPr>
              <a:t>al. Eur Heart J. 2016; </a:t>
            </a:r>
            <a:r>
              <a:rPr kumimoji="0" lang="it-IT" altLang="en-US" sz="1000" b="0" i="1" u="none" strike="noStrike" kern="1200" cap="none" spc="0" normalizeH="0" baseline="0" noProof="0">
                <a:ln>
                  <a:noFill/>
                </a:ln>
                <a:solidFill>
                  <a:prstClr val="black"/>
                </a:solidFill>
                <a:effectLst/>
                <a:uLnTx/>
                <a:uFillTx/>
                <a:latin typeface="Calibri" pitchFamily="34" charset="0"/>
                <a:ea typeface="+mn-ea"/>
                <a:cs typeface="Arial" pitchFamily="34" charset="0"/>
              </a:rPr>
              <a:t>doi:10.1093/eurheartj/ehw272</a:t>
            </a:r>
          </a:p>
        </p:txBody>
      </p:sp>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t="3527" r="61297"/>
          <a:stretch/>
        </p:blipFill>
        <p:spPr>
          <a:xfrm>
            <a:off x="7830839" y="490470"/>
            <a:ext cx="569714" cy="506165"/>
          </a:xfrm>
          <a:prstGeom prst="rect">
            <a:avLst/>
          </a:prstGeom>
        </p:spPr>
      </p:pic>
    </p:spTree>
    <p:extLst>
      <p:ext uri="{BB962C8B-B14F-4D97-AF65-F5344CB8AC3E}">
        <p14:creationId xmlns:p14="http://schemas.microsoft.com/office/powerpoint/2010/main" val="212545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olo 1"/>
          <p:cNvSpPr>
            <a:spLocks noGrp="1"/>
          </p:cNvSpPr>
          <p:nvPr>
            <p:ph type="ctrTitle"/>
          </p:nvPr>
        </p:nvSpPr>
        <p:spPr/>
        <p:txBody>
          <a:bodyPr/>
          <a:lstStyle/>
          <a:p>
            <a:endParaRPr lang="en-US" altLang="en-US"/>
          </a:p>
        </p:txBody>
      </p:sp>
      <p:sp>
        <p:nvSpPr>
          <p:cNvPr id="75779" name="Sottotitolo 2"/>
          <p:cNvSpPr>
            <a:spLocks noGrp="1"/>
          </p:cNvSpPr>
          <p:nvPr>
            <p:ph type="subTitle" idx="1"/>
          </p:nvPr>
        </p:nvSpPr>
        <p:spPr/>
        <p:txBody>
          <a:bodyPr/>
          <a:lstStyle/>
          <a:p>
            <a:endParaRPr lang="en-US" altLang="en-US"/>
          </a:p>
        </p:txBody>
      </p:sp>
      <p:pic>
        <p:nvPicPr>
          <p:cNvPr id="757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0219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60"/>
          <p:cNvSpPr txBox="1"/>
          <p:nvPr/>
        </p:nvSpPr>
        <p:spPr>
          <a:xfrm>
            <a:off x="0" y="3260725"/>
            <a:ext cx="9144000" cy="174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300"/>
              <a:buFont typeface="Arial"/>
              <a:buNone/>
            </a:pPr>
            <a:r>
              <a:rPr lang="en-US" sz="3300" b="1" i="0" u="none">
                <a:solidFill>
                  <a:schemeClr val="dk1"/>
                </a:solidFill>
                <a:effectLst>
                  <a:outerShdw blurRad="38100" dist="38100" dir="2700000" algn="tl">
                    <a:srgbClr val="C0C0C0"/>
                  </a:outerShdw>
                </a:effectLst>
                <a:latin typeface="Arial"/>
                <a:ea typeface="Arial"/>
                <a:cs typeface="Arial"/>
                <a:sym typeface="Arial"/>
              </a:rPr>
              <a:t>Paolo Calabrò</a:t>
            </a:r>
            <a:endParaRPr/>
          </a:p>
          <a:p>
            <a:pPr marL="0" marR="0" lvl="0" indent="0" algn="ctr" rtl="0">
              <a:lnSpc>
                <a:spcPct val="100000"/>
              </a:lnSpc>
              <a:spcBef>
                <a:spcPts val="2090"/>
              </a:spcBef>
              <a:spcAft>
                <a:spcPts val="0"/>
              </a:spcAft>
              <a:buClr>
                <a:schemeClr val="dk1"/>
              </a:buClr>
              <a:buSzPts val="2200"/>
              <a:buFont typeface="Arial"/>
              <a:buNone/>
            </a:pPr>
            <a:r>
              <a:rPr lang="en-US" sz="2200" b="1" i="0" u="none">
                <a:solidFill>
                  <a:schemeClr val="dk1"/>
                </a:solidFill>
                <a:latin typeface="Arial"/>
                <a:ea typeface="Arial"/>
                <a:cs typeface="Arial"/>
                <a:sym typeface="Arial"/>
              </a:rPr>
              <a:t>Università della Campania «Luigi Vanvitelli»</a:t>
            </a:r>
            <a:endParaRPr/>
          </a:p>
          <a:p>
            <a:pPr marL="0" marR="0" lvl="0" indent="0" algn="ctr" rtl="0">
              <a:lnSpc>
                <a:spcPct val="100000"/>
              </a:lnSpc>
              <a:spcBef>
                <a:spcPts val="1040"/>
              </a:spcBef>
              <a:spcAft>
                <a:spcPts val="0"/>
              </a:spcAft>
              <a:buClr>
                <a:schemeClr val="dk1"/>
              </a:buClr>
              <a:buSzPts val="2200"/>
              <a:buFont typeface="Arial"/>
              <a:buNone/>
            </a:pPr>
            <a:r>
              <a:rPr lang="en-US" sz="2200" b="1" i="0" u="none">
                <a:solidFill>
                  <a:schemeClr val="dk1"/>
                </a:solidFill>
                <a:latin typeface="Arial"/>
                <a:ea typeface="Arial"/>
                <a:cs typeface="Arial"/>
                <a:sym typeface="Arial"/>
              </a:rPr>
              <a:t>AORN Sant’Anna e San Sebastiano, Caserta</a:t>
            </a:r>
            <a:endParaRPr/>
          </a:p>
        </p:txBody>
      </p:sp>
      <p:sp>
        <p:nvSpPr>
          <p:cNvPr id="545" name="Google Shape;545;p60"/>
          <p:cNvSpPr txBox="1"/>
          <p:nvPr/>
        </p:nvSpPr>
        <p:spPr>
          <a:xfrm>
            <a:off x="0" y="1681162"/>
            <a:ext cx="9144000" cy="1228800"/>
          </a:xfrm>
          <a:prstGeom prst="rect">
            <a:avLst/>
          </a:prstGeom>
          <a:noFill/>
          <a:ln>
            <a:noFill/>
          </a:ln>
        </p:spPr>
        <p:txBody>
          <a:bodyPr spcFirstLastPara="1" wrap="square" lIns="0" tIns="0" rIns="0" bIns="0" anchor="ctr" anchorCtr="0">
            <a:spAutoFit/>
          </a:bodyPr>
          <a:lstStyle/>
          <a:p>
            <a:pPr marL="0" marR="0" lvl="0" indent="0" algn="ctr" rtl="0">
              <a:lnSpc>
                <a:spcPct val="95000"/>
              </a:lnSpc>
              <a:spcBef>
                <a:spcPts val="0"/>
              </a:spcBef>
              <a:spcAft>
                <a:spcPts val="0"/>
              </a:spcAft>
              <a:buClr>
                <a:schemeClr val="dk1"/>
              </a:buClr>
              <a:buSzPts val="2800"/>
              <a:buFont typeface="Arial"/>
              <a:buNone/>
            </a:pPr>
            <a:r>
              <a:rPr lang="en-US" sz="2800" b="1" i="0" u="none">
                <a:solidFill>
                  <a:schemeClr val="dk1"/>
                </a:solidFill>
                <a:latin typeface="Arial"/>
                <a:ea typeface="Arial"/>
                <a:cs typeface="Arial"/>
                <a:sym typeface="Arial"/>
              </a:rPr>
              <a:t>ATEROSCLEROSI E PLACCA VULNERABILE:</a:t>
            </a:r>
            <a:endParaRPr/>
          </a:p>
          <a:p>
            <a:pPr marL="0" marR="0" lvl="0" indent="0" algn="ctr" rtl="0">
              <a:lnSpc>
                <a:spcPct val="95000"/>
              </a:lnSpc>
              <a:spcBef>
                <a:spcPts val="0"/>
              </a:spcBef>
              <a:spcAft>
                <a:spcPts val="0"/>
              </a:spcAft>
              <a:buClr>
                <a:schemeClr val="dk1"/>
              </a:buClr>
              <a:buSzPts val="2800"/>
              <a:buFont typeface="Arial"/>
              <a:buNone/>
            </a:pPr>
            <a:r>
              <a:rPr lang="en-US" sz="2800" b="1" i="0" u="none">
                <a:solidFill>
                  <a:schemeClr val="dk1"/>
                </a:solidFill>
                <a:latin typeface="Arial"/>
                <a:ea typeface="Arial"/>
                <a:cs typeface="Arial"/>
                <a:sym typeface="Arial"/>
              </a:rPr>
              <a:t>TERAPIA DI ASSOCIAZIONE PER IL RAGGIUNGIMENTO DEL TARGET LDL</a:t>
            </a:r>
            <a:endParaRPr/>
          </a:p>
        </p:txBody>
      </p:sp>
      <p:pic>
        <p:nvPicPr>
          <p:cNvPr id="546" name="Google Shape;546;p60"/>
          <p:cNvPicPr preferRelativeResize="0"/>
          <p:nvPr/>
        </p:nvPicPr>
        <p:blipFill rotWithShape="1">
          <a:blip r:embed="rId3">
            <a:alphaModFix/>
          </a:blip>
          <a:srcRect/>
          <a:stretch/>
        </p:blipFill>
        <p:spPr>
          <a:xfrm>
            <a:off x="3659187" y="5549900"/>
            <a:ext cx="2581275" cy="920750"/>
          </a:xfrm>
          <a:prstGeom prst="rect">
            <a:avLst/>
          </a:prstGeom>
          <a:noFill/>
          <a:ln>
            <a:noFill/>
          </a:ln>
        </p:spPr>
      </p:pic>
      <p:pic>
        <p:nvPicPr>
          <p:cNvPr id="547" name="Google Shape;547;p60"/>
          <p:cNvPicPr preferRelativeResize="0"/>
          <p:nvPr/>
        </p:nvPicPr>
        <p:blipFill rotWithShape="1">
          <a:blip r:embed="rId4">
            <a:alphaModFix/>
          </a:blip>
          <a:srcRect/>
          <a:stretch/>
        </p:blipFill>
        <p:spPr>
          <a:xfrm>
            <a:off x="1143000" y="5532437"/>
            <a:ext cx="1050925" cy="920750"/>
          </a:xfrm>
          <a:prstGeom prst="rect">
            <a:avLst/>
          </a:prstGeom>
          <a:noFill/>
          <a:ln>
            <a:noFill/>
          </a:ln>
        </p:spPr>
      </p:pic>
      <p:pic>
        <p:nvPicPr>
          <p:cNvPr id="548" name="Google Shape;548;p60"/>
          <p:cNvPicPr preferRelativeResize="0"/>
          <p:nvPr/>
        </p:nvPicPr>
        <p:blipFill rotWithShape="1">
          <a:blip r:embed="rId5">
            <a:alphaModFix/>
          </a:blip>
          <a:srcRect/>
          <a:stretch/>
        </p:blipFill>
        <p:spPr>
          <a:xfrm>
            <a:off x="7332662" y="5502275"/>
            <a:ext cx="1027112" cy="1016000"/>
          </a:xfrm>
          <a:prstGeom prst="rect">
            <a:avLst/>
          </a:prstGeom>
          <a:noFill/>
          <a:ln>
            <a:noFill/>
          </a:ln>
        </p:spPr>
      </p:pic>
      <p:sp>
        <p:nvSpPr>
          <p:cNvPr id="549" name="Google Shape;549;p60"/>
          <p:cNvSpPr txBox="1"/>
          <p:nvPr/>
        </p:nvSpPr>
        <p:spPr>
          <a:xfrm>
            <a:off x="0" y="53975"/>
            <a:ext cx="91440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77BC1"/>
              </a:buClr>
              <a:buSzPts val="2200"/>
              <a:buFont typeface="Arial"/>
              <a:buNone/>
            </a:pPr>
            <a:r>
              <a:rPr lang="en-US" sz="2200" b="0" i="0" u="none">
                <a:solidFill>
                  <a:srgbClr val="177BC1"/>
                </a:solidFill>
                <a:latin typeface="Arial"/>
                <a:ea typeface="Arial"/>
                <a:cs typeface="Arial"/>
                <a:sym typeface="Arial"/>
              </a:rPr>
              <a:t>ANCE 2019 </a:t>
            </a:r>
            <a:endParaRPr/>
          </a:p>
          <a:p>
            <a:pPr marL="0" marR="0" lvl="0" indent="0" algn="ctr" rtl="0">
              <a:lnSpc>
                <a:spcPct val="100000"/>
              </a:lnSpc>
              <a:spcBef>
                <a:spcPts val="0"/>
              </a:spcBef>
              <a:spcAft>
                <a:spcPts val="0"/>
              </a:spcAft>
              <a:buClr>
                <a:srgbClr val="177BC1"/>
              </a:buClr>
              <a:buSzPts val="2200"/>
              <a:buFont typeface="Arial"/>
              <a:buNone/>
            </a:pPr>
            <a:r>
              <a:rPr lang="en-US" sz="2200" b="0" i="0" u="none">
                <a:solidFill>
                  <a:srgbClr val="177BC1"/>
                </a:solidFill>
                <a:latin typeface="Arial"/>
                <a:ea typeface="Arial"/>
                <a:cs typeface="Arial"/>
                <a:sym typeface="Arial"/>
              </a:rPr>
              <a:t>IPERTENSIONE ARTERIOSA E CARDIOPATIA ISCHEMICA </a:t>
            </a:r>
            <a:endParaRPr/>
          </a:p>
          <a:p>
            <a:pPr marL="0" marR="0" lvl="0" indent="0" algn="ctr" rtl="0">
              <a:lnSpc>
                <a:spcPct val="100000"/>
              </a:lnSpc>
              <a:spcBef>
                <a:spcPts val="0"/>
              </a:spcBef>
              <a:spcAft>
                <a:spcPts val="0"/>
              </a:spcAft>
              <a:buClr>
                <a:srgbClr val="177BC1"/>
              </a:buClr>
              <a:buSzPts val="2200"/>
              <a:buFont typeface="Arial"/>
              <a:buNone/>
            </a:pPr>
            <a:r>
              <a:rPr lang="en-US" sz="2200" b="0" i="0" u="none">
                <a:solidFill>
                  <a:srgbClr val="177BC1"/>
                </a:solidFill>
                <a:latin typeface="Arial"/>
                <a:ea typeface="Arial"/>
                <a:cs typeface="Arial"/>
                <a:sym typeface="Arial"/>
              </a:rPr>
              <a:t>Gestione sul Territorio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9180513" cy="696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962150" y="1276350"/>
            <a:ext cx="5067300" cy="438150"/>
          </a:xfrm>
          <a:prstGeom prst="rect">
            <a:avLst/>
          </a:prstGeom>
          <a:noFill/>
          <a:ln w="76200">
            <a:solidFill>
              <a:srgbClr val="FF2F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Freccia in giù 3"/>
          <p:cNvSpPr/>
          <p:nvPr/>
        </p:nvSpPr>
        <p:spPr>
          <a:xfrm rot="19887361">
            <a:off x="3727752" y="599943"/>
            <a:ext cx="646660" cy="672569"/>
          </a:xfrm>
          <a:prstGeom prst="downArrow">
            <a:avLst/>
          </a:prstGeom>
          <a:solidFill>
            <a:schemeClr val="bg1"/>
          </a:solidFill>
          <a:ln w="762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asellaDiTesto 2"/>
          <p:cNvSpPr txBox="1"/>
          <p:nvPr/>
        </p:nvSpPr>
        <p:spPr>
          <a:xfrm>
            <a:off x="2002632" y="100855"/>
            <a:ext cx="4213013" cy="5539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3000" b="1" i="0" u="none" strike="noStrike" kern="1200" cap="none" spc="0" normalizeH="0" baseline="0" noProof="0" dirty="0">
                <a:ln>
                  <a:noFill/>
                </a:ln>
                <a:solidFill>
                  <a:prstClr val="white"/>
                </a:solidFill>
                <a:effectLst/>
                <a:uLnTx/>
                <a:uFillTx/>
                <a:latin typeface="Century Gothic" panose="020B0502020202020204"/>
                <a:ea typeface="+mn-ea"/>
                <a:cs typeface="+mn-cs"/>
              </a:rPr>
              <a:t>Pazienti in dimissione!</a:t>
            </a:r>
          </a:p>
        </p:txBody>
      </p:sp>
    </p:spTree>
    <p:extLst>
      <p:ext uri="{BB962C8B-B14F-4D97-AF65-F5344CB8AC3E}">
        <p14:creationId xmlns:p14="http://schemas.microsoft.com/office/powerpoint/2010/main" val="303479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6988"/>
            <a:ext cx="9158288"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84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180513" cy="699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3704657" y="4572001"/>
            <a:ext cx="1698171" cy="1001486"/>
          </a:xfrm>
          <a:prstGeom prst="rect">
            <a:avLst/>
          </a:prstGeom>
          <a:solidFill>
            <a:srgbClr val="FF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entury Gothic" panose="020B0502020202020204"/>
                <a:ea typeface="+mn-ea"/>
                <a:cs typeface="+mn-cs"/>
              </a:rPr>
              <a:t>Absolute risk </a:t>
            </a:r>
            <a:r>
              <a:rPr kumimoji="0" lang="it-IT" sz="1800" b="1" i="0" u="none" strike="noStrike" kern="1200" cap="none" spc="0" normalizeH="0" baseline="0" noProof="0" dirty="0" err="1">
                <a:ln>
                  <a:noFill/>
                </a:ln>
                <a:solidFill>
                  <a:prstClr val="white"/>
                </a:solidFill>
                <a:effectLst/>
                <a:uLnTx/>
                <a:uFillTx/>
                <a:latin typeface="Century Gothic" panose="020B0502020202020204"/>
                <a:ea typeface="+mn-ea"/>
                <a:cs typeface="+mn-cs"/>
              </a:rPr>
              <a:t>difference</a:t>
            </a:r>
            <a:r>
              <a:rPr kumimoji="0" lang="it-IT" sz="1800" b="1" i="0" u="none" strike="noStrike" kern="1200" cap="none" spc="0" normalizeH="0" baseline="0" noProof="0" dirty="0">
                <a:ln>
                  <a:noFill/>
                </a:ln>
                <a:solidFill>
                  <a:prstClr val="white"/>
                </a:solidFill>
                <a:effectLst/>
                <a:uLnTx/>
                <a:uFillTx/>
                <a:latin typeface="Century Gothic" panose="020B0502020202020204"/>
                <a:ea typeface="+mn-ea"/>
                <a:cs typeface="+mn-cs"/>
              </a:rPr>
              <a:t>,    -2.0% </a:t>
            </a:r>
          </a:p>
        </p:txBody>
      </p:sp>
    </p:spTree>
    <p:extLst>
      <p:ext uri="{BB962C8B-B14F-4D97-AF65-F5344CB8AC3E}">
        <p14:creationId xmlns:p14="http://schemas.microsoft.com/office/powerpoint/2010/main" val="609800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180513"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724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180513"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107950" y="3357563"/>
            <a:ext cx="1584325" cy="914400"/>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92231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180513"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679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DYSLIPIDAEMIAS_2016 for web_11-04-2017 006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372534" y="1831203"/>
            <a:ext cx="8478360" cy="1014960"/>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65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81"/>
          <p:cNvPicPr preferRelativeResize="0"/>
          <p:nvPr/>
        </p:nvPicPr>
        <p:blipFill rotWithShape="1">
          <a:blip r:embed="rId3">
            <a:alphaModFix/>
          </a:blip>
          <a:srcRect/>
          <a:stretch/>
        </p:blipFill>
        <p:spPr>
          <a:xfrm>
            <a:off x="128587" y="295275"/>
            <a:ext cx="8558211" cy="6332538"/>
          </a:xfrm>
          <a:prstGeom prst="rect">
            <a:avLst/>
          </a:prstGeom>
          <a:noFill/>
          <a:ln>
            <a:noFill/>
          </a:ln>
        </p:spPr>
      </p:pic>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82"/>
          <p:cNvSpPr txBox="1">
            <a:spLocks noGrp="1"/>
          </p:cNvSpPr>
          <p:nvPr>
            <p:ph type="body" idx="1"/>
          </p:nvPr>
        </p:nvSpPr>
        <p:spPr>
          <a:xfrm>
            <a:off x="457200" y="1477962"/>
            <a:ext cx="4038600" cy="4648200"/>
          </a:xfrm>
          <a:prstGeom prst="rect">
            <a:avLst/>
          </a:prstGeom>
          <a:noFill/>
          <a:ln>
            <a:noFill/>
          </a:ln>
        </p:spPr>
        <p:txBody>
          <a:bodyPr spcFirstLastPara="1" wrap="square" lIns="91425" tIns="45700" rIns="91425" bIns="45700" anchor="t" anchorCtr="0">
            <a:spAutoFit/>
          </a:bodyPr>
          <a:lstStyle/>
          <a:p>
            <a:pPr marL="125865" lvl="0" indent="0" algn="l" rtl="0">
              <a:lnSpc>
                <a:spcPct val="110000"/>
              </a:lnSpc>
              <a:spcBef>
                <a:spcPts val="0"/>
              </a:spcBef>
              <a:spcAft>
                <a:spcPts val="0"/>
              </a:spcAft>
              <a:buSzPts val="2400"/>
              <a:buNone/>
            </a:pPr>
            <a:endParaRPr sz="2400">
              <a:solidFill>
                <a:schemeClr val="dk1"/>
              </a:solidFill>
              <a:latin typeface="Arial"/>
              <a:ea typeface="Arial"/>
              <a:cs typeface="Arial"/>
              <a:sym typeface="Arial"/>
            </a:endParaRPr>
          </a:p>
        </p:txBody>
      </p:sp>
      <p:pic>
        <p:nvPicPr>
          <p:cNvPr id="867" name="Google Shape;867;p82"/>
          <p:cNvPicPr preferRelativeResize="0"/>
          <p:nvPr/>
        </p:nvPicPr>
        <p:blipFill rotWithShape="1">
          <a:blip r:embed="rId3">
            <a:alphaModFix/>
          </a:blip>
          <a:srcRect/>
          <a:stretch/>
        </p:blipFill>
        <p:spPr>
          <a:xfrm>
            <a:off x="342900" y="4762"/>
            <a:ext cx="8610600" cy="6848475"/>
          </a:xfrm>
          <a:prstGeom prst="rect">
            <a:avLst/>
          </a:prstGeom>
          <a:noFill/>
          <a:ln>
            <a:noFill/>
          </a:ln>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3"/>
          <p:cNvSpPr txBox="1">
            <a:spLocks noGrp="1"/>
          </p:cNvSpPr>
          <p:nvPr>
            <p:ph type="body" idx="1"/>
          </p:nvPr>
        </p:nvSpPr>
        <p:spPr>
          <a:xfrm>
            <a:off x="457200" y="1477962"/>
            <a:ext cx="4038600" cy="4648200"/>
          </a:xfrm>
          <a:prstGeom prst="rect">
            <a:avLst/>
          </a:prstGeom>
          <a:noFill/>
          <a:ln>
            <a:noFill/>
          </a:ln>
        </p:spPr>
        <p:txBody>
          <a:bodyPr spcFirstLastPara="1" wrap="square" lIns="91425" tIns="45700" rIns="91425" bIns="45700" anchor="t" anchorCtr="0">
            <a:spAutoFit/>
          </a:bodyPr>
          <a:lstStyle/>
          <a:p>
            <a:pPr marL="125865" lvl="0" indent="0" algn="l" rtl="0">
              <a:lnSpc>
                <a:spcPct val="110000"/>
              </a:lnSpc>
              <a:spcBef>
                <a:spcPts val="0"/>
              </a:spcBef>
              <a:spcAft>
                <a:spcPts val="0"/>
              </a:spcAft>
              <a:buSzPts val="2400"/>
              <a:buNone/>
            </a:pPr>
            <a:endParaRPr sz="2400">
              <a:solidFill>
                <a:schemeClr val="dk1"/>
              </a:solidFill>
              <a:latin typeface="Arial"/>
              <a:ea typeface="Arial"/>
              <a:cs typeface="Arial"/>
              <a:sym typeface="Arial"/>
            </a:endParaRPr>
          </a:p>
        </p:txBody>
      </p:sp>
      <p:pic>
        <p:nvPicPr>
          <p:cNvPr id="873" name="Google Shape;873;p83"/>
          <p:cNvPicPr preferRelativeResize="0"/>
          <p:nvPr/>
        </p:nvPicPr>
        <p:blipFill rotWithShape="1">
          <a:blip r:embed="rId3">
            <a:alphaModFix/>
          </a:blip>
          <a:srcRect/>
          <a:stretch/>
        </p:blipFill>
        <p:spPr>
          <a:xfrm>
            <a:off x="161925" y="171450"/>
            <a:ext cx="8982075" cy="6505576"/>
          </a:xfrm>
          <a:prstGeom prst="rect">
            <a:avLst/>
          </a:prstGeom>
          <a:noFill/>
          <a:ln>
            <a:noFill/>
          </a:ln>
        </p:spPr>
      </p:pic>
      <p:sp>
        <p:nvSpPr>
          <p:cNvPr id="874" name="Google Shape;874;p83"/>
          <p:cNvSpPr/>
          <p:nvPr/>
        </p:nvSpPr>
        <p:spPr>
          <a:xfrm>
            <a:off x="1714500" y="1498600"/>
            <a:ext cx="1295400" cy="41910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75" name="Google Shape;875;p83"/>
          <p:cNvSpPr/>
          <p:nvPr/>
        </p:nvSpPr>
        <p:spPr>
          <a:xfrm>
            <a:off x="4038600" y="1498600"/>
            <a:ext cx="1295400" cy="41910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1"/>
          <p:cNvSpPr txBox="1">
            <a:spLocks noGrp="1"/>
          </p:cNvSpPr>
          <p:nvPr>
            <p:ph type="title"/>
          </p:nvPr>
        </p:nvSpPr>
        <p:spPr>
          <a:xfrm>
            <a:off x="457200" y="12700"/>
            <a:ext cx="8229600" cy="1068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CV events are a manifestation of atherosclerotic disease</a:t>
            </a:r>
            <a:endParaRPr/>
          </a:p>
        </p:txBody>
      </p:sp>
      <p:sp>
        <p:nvSpPr>
          <p:cNvPr id="555" name="Google Shape;555;p61"/>
          <p:cNvSpPr txBox="1"/>
          <p:nvPr/>
        </p:nvSpPr>
        <p:spPr>
          <a:xfrm>
            <a:off x="471487" y="6464300"/>
            <a:ext cx="6513600" cy="276300"/>
          </a:xfrm>
          <a:prstGeom prst="rect">
            <a:avLst/>
          </a:prstGeom>
          <a:noFill/>
          <a:ln>
            <a:noFill/>
          </a:ln>
        </p:spPr>
        <p:txBody>
          <a:bodyPr spcFirstLastPara="1" wrap="square" lIns="45700" tIns="45700" rIns="45700" bIns="45700" anchor="b" anchorCtr="0">
            <a:spAutoFit/>
          </a:bodyPr>
          <a:lstStyle/>
          <a:p>
            <a:pPr marL="457200" marR="0" lvl="1" indent="0" algn="l" rtl="0">
              <a:lnSpc>
                <a:spcPct val="100000"/>
              </a:lnSpc>
              <a:spcBef>
                <a:spcPts val="0"/>
              </a:spcBef>
              <a:spcAft>
                <a:spcPts val="0"/>
              </a:spcAft>
              <a:buClr>
                <a:srgbClr val="535353"/>
              </a:buClr>
              <a:buSzPts val="1200"/>
              <a:buFont typeface="Arial"/>
              <a:buNone/>
            </a:pPr>
            <a:r>
              <a:rPr lang="en-US" sz="1200" b="0" i="0" u="none" strike="noStrike" cap="none">
                <a:solidFill>
                  <a:srgbClr val="535353"/>
                </a:solidFill>
                <a:latin typeface="Arial"/>
                <a:ea typeface="Arial"/>
                <a:cs typeface="Arial"/>
                <a:sym typeface="Arial"/>
              </a:rPr>
              <a:t>http://emedicine.medscape.com/article/153647-clinical. Accessed 22 Jan 16.</a:t>
            </a:r>
            <a:endParaRPr/>
          </a:p>
        </p:txBody>
      </p:sp>
      <p:sp>
        <p:nvSpPr>
          <p:cNvPr id="556" name="Google Shape;556;p61"/>
          <p:cNvSpPr txBox="1"/>
          <p:nvPr/>
        </p:nvSpPr>
        <p:spPr>
          <a:xfrm>
            <a:off x="3992562" y="1773237"/>
            <a:ext cx="4160700" cy="3286200"/>
          </a:xfrm>
          <a:prstGeom prst="rect">
            <a:avLst/>
          </a:prstGeom>
          <a:noFill/>
          <a:ln>
            <a:noFill/>
          </a:ln>
        </p:spPr>
        <p:txBody>
          <a:bodyPr spcFirstLastPara="1" wrap="square" lIns="45700" tIns="45700" rIns="45700" bIns="45700" anchor="t" anchorCtr="0">
            <a:spAutoFit/>
          </a:bodyPr>
          <a:lstStyle/>
          <a:p>
            <a:pPr marL="0" marR="0" lvl="0" indent="0" algn="l" rtl="0">
              <a:lnSpc>
                <a:spcPct val="11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Ischaemic stroke</a:t>
            </a:r>
            <a:endParaRPr sz="2000" b="0" i="0" u="none">
              <a:solidFill>
                <a:srgbClr val="53585F"/>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Transient ischaemic attack</a:t>
            </a:r>
            <a:endParaRPr sz="2000" b="0" i="0" u="none">
              <a:solidFill>
                <a:srgbClr val="53585F"/>
              </a:solidFill>
              <a:latin typeface="Arial"/>
              <a:ea typeface="Arial"/>
              <a:cs typeface="Arial"/>
              <a:sym typeface="Arial"/>
            </a:endParaRPr>
          </a:p>
          <a:p>
            <a:pPr marL="0" marR="0" lvl="0" indent="0" algn="l" rtl="0">
              <a:lnSpc>
                <a:spcPct val="110000"/>
              </a:lnSpc>
              <a:spcBef>
                <a:spcPts val="200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Myocardial infarction (MI)</a:t>
            </a:r>
            <a:endParaRPr sz="2000" b="0" i="0" u="none">
              <a:solidFill>
                <a:srgbClr val="53585F"/>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Unstable angina pectoris</a:t>
            </a:r>
            <a:endParaRPr sz="2000" b="0" i="0" u="none">
              <a:solidFill>
                <a:srgbClr val="53585F"/>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Sudden death</a:t>
            </a:r>
            <a:endParaRPr/>
          </a:p>
          <a:p>
            <a:pPr marL="0" marR="0" lvl="0" indent="0" algn="l" rtl="0">
              <a:lnSpc>
                <a:spcPct val="110000"/>
              </a:lnSpc>
              <a:spcBef>
                <a:spcPts val="200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Intermittent claudication</a:t>
            </a:r>
            <a:endParaRPr sz="2000" b="0" i="0" u="none">
              <a:solidFill>
                <a:srgbClr val="53585F"/>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Critical limb ischaemia </a:t>
            </a:r>
            <a:endParaRPr/>
          </a:p>
          <a:p>
            <a:pPr marL="0" marR="0" lvl="0" indent="0" algn="l" rtl="0">
              <a:lnSpc>
                <a:spcPct val="110000"/>
              </a:lnSpc>
              <a:spcBef>
                <a:spcPts val="0"/>
              </a:spcBef>
              <a:spcAft>
                <a:spcPts val="0"/>
              </a:spcAft>
              <a:buClr>
                <a:schemeClr val="dk1"/>
              </a:buClr>
              <a:buSzPts val="2000"/>
              <a:buFont typeface="Arial"/>
              <a:buNone/>
            </a:pPr>
            <a:r>
              <a:rPr lang="en-US" sz="2000" b="0" i="0" u="none">
                <a:solidFill>
                  <a:schemeClr val="dk1"/>
                </a:solidFill>
                <a:latin typeface="Arial"/>
                <a:ea typeface="Arial"/>
                <a:cs typeface="Arial"/>
                <a:sym typeface="Arial"/>
              </a:rPr>
              <a:t>Gangrene necrosis</a:t>
            </a:r>
            <a:endParaRPr/>
          </a:p>
        </p:txBody>
      </p:sp>
      <p:grpSp>
        <p:nvGrpSpPr>
          <p:cNvPr id="557" name="Google Shape;557;p61"/>
          <p:cNvGrpSpPr/>
          <p:nvPr/>
        </p:nvGrpSpPr>
        <p:grpSpPr>
          <a:xfrm>
            <a:off x="1485900" y="1643064"/>
            <a:ext cx="1862156" cy="4427441"/>
            <a:chOff x="0" y="-88900"/>
            <a:chExt cx="1861970" cy="4426998"/>
          </a:xfrm>
        </p:grpSpPr>
        <p:pic>
          <p:nvPicPr>
            <p:cNvPr id="558" name="Google Shape;558;p61"/>
            <p:cNvPicPr preferRelativeResize="0"/>
            <p:nvPr/>
          </p:nvPicPr>
          <p:blipFill rotWithShape="1">
            <a:blip r:embed="rId3">
              <a:alphaModFix/>
            </a:blip>
            <a:srcRect/>
            <a:stretch/>
          </p:blipFill>
          <p:spPr>
            <a:xfrm>
              <a:off x="0" y="-88900"/>
              <a:ext cx="1861970" cy="4415887"/>
            </a:xfrm>
            <a:prstGeom prst="rect">
              <a:avLst/>
            </a:prstGeom>
            <a:noFill/>
            <a:ln>
              <a:noFill/>
            </a:ln>
            <a:effectLst>
              <a:outerShdw blurRad="63500">
                <a:srgbClr val="000000">
                  <a:alpha val="74900"/>
                </a:srgbClr>
              </a:outerShdw>
            </a:effectLst>
          </p:spPr>
        </p:pic>
        <p:pic>
          <p:nvPicPr>
            <p:cNvPr id="559" name="Google Shape;559;p61"/>
            <p:cNvPicPr preferRelativeResize="0"/>
            <p:nvPr/>
          </p:nvPicPr>
          <p:blipFill rotWithShape="1">
            <a:blip r:embed="rId4">
              <a:alphaModFix/>
            </a:blip>
            <a:srcRect/>
            <a:stretch/>
          </p:blipFill>
          <p:spPr>
            <a:xfrm>
              <a:off x="910669" y="886284"/>
              <a:ext cx="219672" cy="352229"/>
            </a:xfrm>
            <a:prstGeom prst="rect">
              <a:avLst/>
            </a:prstGeom>
            <a:noFill/>
            <a:ln>
              <a:noFill/>
            </a:ln>
          </p:spPr>
        </p:pic>
        <p:pic>
          <p:nvPicPr>
            <p:cNvPr id="560" name="Google Shape;560;p61"/>
            <p:cNvPicPr preferRelativeResize="0"/>
            <p:nvPr/>
          </p:nvPicPr>
          <p:blipFill rotWithShape="1">
            <a:blip r:embed="rId5">
              <a:alphaModFix/>
            </a:blip>
            <a:srcRect/>
            <a:stretch/>
          </p:blipFill>
          <p:spPr>
            <a:xfrm>
              <a:off x="41221" y="78571"/>
              <a:ext cx="1779529" cy="4259527"/>
            </a:xfrm>
            <a:prstGeom prst="rect">
              <a:avLst/>
            </a:prstGeom>
            <a:noFill/>
            <a:ln>
              <a:noFill/>
            </a:ln>
          </p:spPr>
        </p:pic>
      </p:grpSp>
      <p:cxnSp>
        <p:nvCxnSpPr>
          <p:cNvPr id="561" name="Google Shape;561;p61"/>
          <p:cNvCxnSpPr/>
          <p:nvPr/>
        </p:nvCxnSpPr>
        <p:spPr>
          <a:xfrm>
            <a:off x="3733800" y="4008437"/>
            <a:ext cx="0" cy="804900"/>
          </a:xfrm>
          <a:prstGeom prst="straightConnector1">
            <a:avLst/>
          </a:prstGeom>
          <a:noFill/>
          <a:ln w="12700" cap="flat" cmpd="sng">
            <a:solidFill>
              <a:srgbClr val="003161"/>
            </a:solidFill>
            <a:prstDash val="solid"/>
            <a:miter lim="800000"/>
            <a:headEnd type="none" w="med" len="med"/>
            <a:tailEnd type="none" w="med" len="med"/>
          </a:ln>
        </p:spPr>
      </p:cxnSp>
      <p:cxnSp>
        <p:nvCxnSpPr>
          <p:cNvPr id="562" name="Google Shape;562;p61"/>
          <p:cNvCxnSpPr/>
          <p:nvPr/>
        </p:nvCxnSpPr>
        <p:spPr>
          <a:xfrm>
            <a:off x="2697162" y="4508500"/>
            <a:ext cx="1036500" cy="0"/>
          </a:xfrm>
          <a:prstGeom prst="straightConnector1">
            <a:avLst/>
          </a:prstGeom>
          <a:noFill/>
          <a:ln w="12700" cap="flat" cmpd="sng">
            <a:solidFill>
              <a:srgbClr val="003161"/>
            </a:solidFill>
            <a:prstDash val="solid"/>
            <a:miter lim="800000"/>
            <a:headEnd type="none" w="med" len="med"/>
            <a:tailEnd type="none" w="med" len="med"/>
          </a:ln>
        </p:spPr>
      </p:cxnSp>
      <p:cxnSp>
        <p:nvCxnSpPr>
          <p:cNvPr id="563" name="Google Shape;563;p61"/>
          <p:cNvCxnSpPr/>
          <p:nvPr/>
        </p:nvCxnSpPr>
        <p:spPr>
          <a:xfrm>
            <a:off x="3730625" y="1870075"/>
            <a:ext cx="0" cy="442800"/>
          </a:xfrm>
          <a:prstGeom prst="straightConnector1">
            <a:avLst/>
          </a:prstGeom>
          <a:noFill/>
          <a:ln w="12700" cap="flat" cmpd="sng">
            <a:solidFill>
              <a:srgbClr val="003161"/>
            </a:solidFill>
            <a:prstDash val="solid"/>
            <a:miter lim="800000"/>
            <a:headEnd type="none" w="med" len="med"/>
            <a:tailEnd type="none" w="med" len="med"/>
          </a:ln>
        </p:spPr>
      </p:cxnSp>
      <p:cxnSp>
        <p:nvCxnSpPr>
          <p:cNvPr id="564" name="Google Shape;564;p61"/>
          <p:cNvCxnSpPr/>
          <p:nvPr/>
        </p:nvCxnSpPr>
        <p:spPr>
          <a:xfrm>
            <a:off x="2700337" y="2008187"/>
            <a:ext cx="1030200" cy="0"/>
          </a:xfrm>
          <a:prstGeom prst="straightConnector1">
            <a:avLst/>
          </a:prstGeom>
          <a:noFill/>
          <a:ln w="12700" cap="flat" cmpd="sng">
            <a:solidFill>
              <a:srgbClr val="003161"/>
            </a:solidFill>
            <a:prstDash val="solid"/>
            <a:miter lim="800000"/>
            <a:headEnd type="none" w="med" len="med"/>
            <a:tailEnd type="none" w="med" len="med"/>
          </a:ln>
        </p:spPr>
      </p:cxnSp>
      <p:cxnSp>
        <p:nvCxnSpPr>
          <p:cNvPr id="565" name="Google Shape;565;p61"/>
          <p:cNvCxnSpPr/>
          <p:nvPr/>
        </p:nvCxnSpPr>
        <p:spPr>
          <a:xfrm>
            <a:off x="3733800" y="2790825"/>
            <a:ext cx="0" cy="806400"/>
          </a:xfrm>
          <a:prstGeom prst="straightConnector1">
            <a:avLst/>
          </a:prstGeom>
          <a:noFill/>
          <a:ln w="12700" cap="flat" cmpd="sng">
            <a:solidFill>
              <a:srgbClr val="003161"/>
            </a:solidFill>
            <a:prstDash val="solid"/>
            <a:miter lim="800000"/>
            <a:headEnd type="none" w="med" len="med"/>
            <a:tailEnd type="none" w="med" len="med"/>
          </a:ln>
        </p:spPr>
      </p:cxnSp>
      <p:cxnSp>
        <p:nvCxnSpPr>
          <p:cNvPr id="566" name="Google Shape;566;p61"/>
          <p:cNvCxnSpPr/>
          <p:nvPr/>
        </p:nvCxnSpPr>
        <p:spPr>
          <a:xfrm>
            <a:off x="2578100" y="2909887"/>
            <a:ext cx="1154100" cy="0"/>
          </a:xfrm>
          <a:prstGeom prst="straightConnector1">
            <a:avLst/>
          </a:prstGeom>
          <a:noFill/>
          <a:ln w="12700" cap="flat" cmpd="sng">
            <a:solidFill>
              <a:srgbClr val="003161"/>
            </a:solidFill>
            <a:prstDash val="solid"/>
            <a:miter lim="800000"/>
            <a:headEnd type="none" w="med" len="med"/>
            <a:tailEnd type="none" w="med" len="med"/>
          </a:ln>
        </p:spPr>
      </p:cxnSp>
      <p:sp>
        <p:nvSpPr>
          <p:cNvPr id="567" name="Google Shape;567;p61"/>
          <p:cNvSpPr/>
          <p:nvPr/>
        </p:nvSpPr>
        <p:spPr>
          <a:xfrm>
            <a:off x="0" y="1440873"/>
            <a:ext cx="164700" cy="5339700"/>
          </a:xfrm>
          <a:prstGeom prst="rect">
            <a:avLst/>
          </a:prstGeom>
          <a:noFill/>
          <a:ln>
            <a:noFill/>
          </a:ln>
          <a:effectLst>
            <a:outerShdw blurRad="38100" dist="23000" dir="5400000" rotWithShape="0">
              <a:srgbClr val="000000">
                <a:alpha val="34900"/>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8" name="Google Shape;568;p61"/>
          <p:cNvSpPr txBox="1"/>
          <p:nvPr/>
        </p:nvSpPr>
        <p:spPr>
          <a:xfrm>
            <a:off x="3897312" y="2560637"/>
            <a:ext cx="3087600" cy="1290600"/>
          </a:xfrm>
          <a:prstGeom prst="rect">
            <a:avLst/>
          </a:prstGeom>
          <a:noFill/>
          <a:ln w="57150" cap="flat" cmpd="sng">
            <a:solidFill>
              <a:srgbClr val="FC84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2000"/>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4"/>
          <p:cNvSpPr txBox="1">
            <a:spLocks noGrp="1"/>
          </p:cNvSpPr>
          <p:nvPr>
            <p:ph type="title"/>
          </p:nvPr>
        </p:nvSpPr>
        <p:spPr>
          <a:xfrm>
            <a:off x="457200" y="12700"/>
            <a:ext cx="8229600" cy="10683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endParaRPr sz="3200" b="1">
              <a:solidFill>
                <a:schemeClr val="dk1"/>
              </a:solidFill>
              <a:latin typeface="Arial"/>
              <a:ea typeface="Arial"/>
              <a:cs typeface="Arial"/>
              <a:sym typeface="Arial"/>
            </a:endParaRPr>
          </a:p>
        </p:txBody>
      </p:sp>
      <p:pic>
        <p:nvPicPr>
          <p:cNvPr id="881" name="Google Shape;881;p84"/>
          <p:cNvPicPr preferRelativeResize="0"/>
          <p:nvPr/>
        </p:nvPicPr>
        <p:blipFill rotWithShape="1">
          <a:blip r:embed="rId3">
            <a:alphaModFix/>
          </a:blip>
          <a:srcRect/>
          <a:stretch/>
        </p:blipFill>
        <p:spPr>
          <a:xfrm>
            <a:off x="457200" y="130175"/>
            <a:ext cx="8455026" cy="6613526"/>
          </a:xfrm>
          <a:prstGeom prst="rect">
            <a:avLst/>
          </a:prstGeom>
          <a:noFill/>
          <a:ln>
            <a:noFill/>
          </a:ln>
        </p:spPr>
      </p:pic>
      <p:sp>
        <p:nvSpPr>
          <p:cNvPr id="882" name="Google Shape;882;p84"/>
          <p:cNvSpPr txBox="1"/>
          <p:nvPr/>
        </p:nvSpPr>
        <p:spPr>
          <a:xfrm>
            <a:off x="392112" y="3167062"/>
            <a:ext cx="8585100" cy="439800"/>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83" name="Google Shape;883;p84"/>
          <p:cNvSpPr txBox="1"/>
          <p:nvPr/>
        </p:nvSpPr>
        <p:spPr>
          <a:xfrm>
            <a:off x="392112" y="5384800"/>
            <a:ext cx="8585100" cy="439800"/>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500"/>
                                        <p:tgtEl>
                                          <p:spTgt spid="882"/>
                                        </p:tgtEl>
                                      </p:cBhvr>
                                    </p:animEffect>
                                  </p:childTnLst>
                                </p:cTn>
                              </p:par>
                              <p:par>
                                <p:cTn id="8" presetID="10" presetClass="entr" presetSubtype="0" fill="hold" nodeType="withEffect">
                                  <p:stCondLst>
                                    <p:cond delay="0"/>
                                  </p:stCondLst>
                                  <p:childTnLst>
                                    <p:set>
                                      <p:cBhvr>
                                        <p:cTn id="9" dur="1" fill="hold">
                                          <p:stCondLst>
                                            <p:cond delay="0"/>
                                          </p:stCondLst>
                                        </p:cTn>
                                        <p:tgtEl>
                                          <p:spTgt spid="883"/>
                                        </p:tgtEl>
                                        <p:attrNameLst>
                                          <p:attrName>style.visibility</p:attrName>
                                        </p:attrNameLst>
                                      </p:cBhvr>
                                      <p:to>
                                        <p:strVal val="visible"/>
                                      </p:to>
                                    </p:set>
                                    <p:animEffect transition="in" filter="fade">
                                      <p:cBhvr>
                                        <p:cTn id="10" dur="500"/>
                                        <p:tgtEl>
                                          <p:spTgt spid="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897"/>
        <p:cNvGrpSpPr/>
        <p:nvPr/>
      </p:nvGrpSpPr>
      <p:grpSpPr>
        <a:xfrm>
          <a:off x="0" y="0"/>
          <a:ext cx="0" cy="0"/>
          <a:chOff x="0" y="0"/>
          <a:chExt cx="0" cy="0"/>
        </a:xfrm>
      </p:grpSpPr>
      <p:sp>
        <p:nvSpPr>
          <p:cNvPr id="898" name="Google Shape;898;p86"/>
          <p:cNvSpPr txBox="1">
            <a:spLocks noGrp="1"/>
          </p:cNvSpPr>
          <p:nvPr>
            <p:ph type="title"/>
          </p:nvPr>
        </p:nvSpPr>
        <p:spPr>
          <a:xfrm>
            <a:off x="530225" y="36512"/>
            <a:ext cx="8118600" cy="1097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GLAGOV: Study Design</a:t>
            </a:r>
            <a:endParaRPr/>
          </a:p>
        </p:txBody>
      </p:sp>
      <p:sp>
        <p:nvSpPr>
          <p:cNvPr id="899" name="Google Shape;899;p86"/>
          <p:cNvSpPr txBox="1"/>
          <p:nvPr/>
        </p:nvSpPr>
        <p:spPr>
          <a:xfrm>
            <a:off x="114300" y="6159500"/>
            <a:ext cx="6954900" cy="50790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chemeClr val="dk1"/>
              </a:buClr>
              <a:buSzPts val="900"/>
              <a:buFont typeface="Arial"/>
              <a:buNone/>
            </a:pPr>
            <a:r>
              <a:rPr lang="en-US" sz="900" b="0" i="0" u="none">
                <a:solidFill>
                  <a:schemeClr val="dk1"/>
                </a:solidFill>
                <a:latin typeface="Arial"/>
                <a:ea typeface="Arial"/>
                <a:cs typeface="Arial"/>
                <a:sym typeface="Arial"/>
              </a:rPr>
              <a:t>*Nominal change refers to the actual number, as opposed to percent change</a:t>
            </a:r>
            <a:endParaRPr/>
          </a:p>
          <a:p>
            <a:pPr marL="0" marR="0" lvl="0" indent="0" algn="l" rtl="0">
              <a:lnSpc>
                <a:spcPct val="100000"/>
              </a:lnSpc>
              <a:spcBef>
                <a:spcPts val="0"/>
              </a:spcBef>
              <a:spcAft>
                <a:spcPts val="0"/>
              </a:spcAft>
              <a:buClr>
                <a:schemeClr val="dk1"/>
              </a:buClr>
              <a:buSzPts val="900"/>
              <a:buFont typeface="Arial"/>
              <a:buNone/>
            </a:pPr>
            <a:r>
              <a:rPr lang="en-US" sz="900" b="0" i="0" u="none">
                <a:solidFill>
                  <a:schemeClr val="dk1"/>
                </a:solidFill>
                <a:latin typeface="Arial"/>
                <a:ea typeface="Arial"/>
                <a:cs typeface="Arial"/>
                <a:sym typeface="Arial"/>
              </a:rPr>
              <a:t>D = day; IVUS = intravascular ultrasound; SC = subcutaneously; W = week.</a:t>
            </a:r>
            <a:br>
              <a:rPr lang="en-US" sz="900" b="1" i="0" u="none">
                <a:solidFill>
                  <a:schemeClr val="dk1"/>
                </a:solidFill>
                <a:latin typeface="Arial"/>
                <a:ea typeface="Arial"/>
                <a:cs typeface="Arial"/>
                <a:sym typeface="Arial"/>
              </a:rPr>
            </a:br>
            <a:r>
              <a:rPr lang="en-US" sz="900" b="0" i="0" u="none">
                <a:solidFill>
                  <a:schemeClr val="dk1"/>
                </a:solidFill>
                <a:latin typeface="Arial"/>
                <a:ea typeface="Arial"/>
                <a:cs typeface="Arial"/>
                <a:sym typeface="Arial"/>
              </a:rPr>
              <a:t>Puri R, et al. </a:t>
            </a:r>
            <a:r>
              <a:rPr lang="en-US" sz="900" b="0" i="1" u="none">
                <a:solidFill>
                  <a:schemeClr val="dk1"/>
                </a:solidFill>
                <a:latin typeface="Arial"/>
                <a:ea typeface="Arial"/>
                <a:cs typeface="Arial"/>
                <a:sym typeface="Arial"/>
              </a:rPr>
              <a:t>Am Heart J</a:t>
            </a:r>
            <a:r>
              <a:rPr lang="en-US" sz="900" b="0" i="0" u="none">
                <a:solidFill>
                  <a:schemeClr val="dk1"/>
                </a:solidFill>
                <a:latin typeface="Arial"/>
                <a:ea typeface="Arial"/>
                <a:cs typeface="Arial"/>
                <a:sym typeface="Arial"/>
              </a:rPr>
              <a:t>. 2016;176:83-92. </a:t>
            </a:r>
            <a:endParaRPr/>
          </a:p>
        </p:txBody>
      </p:sp>
      <p:sp>
        <p:nvSpPr>
          <p:cNvPr id="900" name="Google Shape;900;p86"/>
          <p:cNvSpPr/>
          <p:nvPr/>
        </p:nvSpPr>
        <p:spPr>
          <a:xfrm rot="10800000">
            <a:off x="7479665" y="3012549"/>
            <a:ext cx="387350" cy="660400"/>
          </a:xfrm>
          <a:custGeom>
            <a:avLst/>
            <a:gdLst/>
            <a:ahLst/>
            <a:cxnLst/>
            <a:rect l="l" t="t" r="r" b="b"/>
            <a:pathLst>
              <a:path w="387350" h="660400" extrusionOk="0">
                <a:moveTo>
                  <a:pt x="0" y="660400"/>
                </a:moveTo>
                <a:lnTo>
                  <a:pt x="146050" y="660400"/>
                </a:lnTo>
                <a:lnTo>
                  <a:pt x="146050" y="0"/>
                </a:lnTo>
                <a:lnTo>
                  <a:pt x="387350" y="0"/>
                </a:lnTo>
              </a:path>
            </a:pathLst>
          </a:custGeom>
          <a:noFill/>
          <a:ln w="25400" cap="flat" cmpd="sng">
            <a:solidFill>
              <a:schemeClr val="dk1"/>
            </a:solidFill>
            <a:prstDash val="solid"/>
            <a:round/>
            <a:headEnd type="triangle"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01" name="Google Shape;901;p86"/>
          <p:cNvSpPr/>
          <p:nvPr/>
        </p:nvSpPr>
        <p:spPr>
          <a:xfrm flipH="1">
            <a:off x="7479665" y="2352149"/>
            <a:ext cx="387350" cy="660400"/>
          </a:xfrm>
          <a:custGeom>
            <a:avLst/>
            <a:gdLst/>
            <a:ahLst/>
            <a:cxnLst/>
            <a:rect l="l" t="t" r="r" b="b"/>
            <a:pathLst>
              <a:path w="387350" h="660400" extrusionOk="0">
                <a:moveTo>
                  <a:pt x="0" y="660400"/>
                </a:moveTo>
                <a:lnTo>
                  <a:pt x="146050" y="660400"/>
                </a:lnTo>
                <a:lnTo>
                  <a:pt x="146050" y="0"/>
                </a:lnTo>
                <a:lnTo>
                  <a:pt x="387350" y="0"/>
                </a:lnTo>
              </a:path>
            </a:pathLst>
          </a:custGeom>
          <a:noFill/>
          <a:ln w="25400" cap="flat" cmpd="sng">
            <a:solidFill>
              <a:schemeClr val="dk1"/>
            </a:solidFill>
            <a:prstDash val="solid"/>
            <a:round/>
            <a:headEnd type="triangle"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902" name="Google Shape;902;p86"/>
          <p:cNvGrpSpPr/>
          <p:nvPr/>
        </p:nvGrpSpPr>
        <p:grpSpPr>
          <a:xfrm>
            <a:off x="4111495" y="2352675"/>
            <a:ext cx="844539" cy="1320800"/>
            <a:chOff x="4648200" y="1885617"/>
            <a:chExt cx="387350" cy="1320800"/>
          </a:xfrm>
        </p:grpSpPr>
        <p:sp>
          <p:nvSpPr>
            <p:cNvPr id="903" name="Google Shape;903;p86"/>
            <p:cNvSpPr/>
            <p:nvPr/>
          </p:nvSpPr>
          <p:spPr>
            <a:xfrm rot="10800000" flipH="1">
              <a:off x="4648200" y="2546017"/>
              <a:ext cx="387350" cy="660400"/>
            </a:xfrm>
            <a:custGeom>
              <a:avLst/>
              <a:gdLst/>
              <a:ahLst/>
              <a:cxnLst/>
              <a:rect l="l" t="t" r="r" b="b"/>
              <a:pathLst>
                <a:path w="387350" h="660400" extrusionOk="0">
                  <a:moveTo>
                    <a:pt x="0" y="660400"/>
                  </a:moveTo>
                  <a:lnTo>
                    <a:pt x="146050" y="660400"/>
                  </a:lnTo>
                  <a:lnTo>
                    <a:pt x="146050" y="0"/>
                  </a:lnTo>
                  <a:lnTo>
                    <a:pt x="387350" y="0"/>
                  </a:lnTo>
                </a:path>
              </a:pathLst>
            </a:custGeom>
            <a:noFill/>
            <a:ln w="25400" cap="flat" cmpd="sng">
              <a:solidFill>
                <a:schemeClr val="dk1"/>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04" name="Google Shape;904;p86"/>
            <p:cNvSpPr/>
            <p:nvPr/>
          </p:nvSpPr>
          <p:spPr>
            <a:xfrm>
              <a:off x="4648200" y="1885617"/>
              <a:ext cx="387350" cy="660400"/>
            </a:xfrm>
            <a:custGeom>
              <a:avLst/>
              <a:gdLst/>
              <a:ahLst/>
              <a:cxnLst/>
              <a:rect l="l" t="t" r="r" b="b"/>
              <a:pathLst>
                <a:path w="387350" h="660400" extrusionOk="0">
                  <a:moveTo>
                    <a:pt x="0" y="660400"/>
                  </a:moveTo>
                  <a:lnTo>
                    <a:pt x="146050" y="660400"/>
                  </a:lnTo>
                  <a:lnTo>
                    <a:pt x="146050" y="0"/>
                  </a:lnTo>
                  <a:lnTo>
                    <a:pt x="387350" y="0"/>
                  </a:lnTo>
                </a:path>
              </a:pathLst>
            </a:custGeom>
            <a:noFill/>
            <a:ln w="25400" cap="flat" cmpd="sng">
              <a:solidFill>
                <a:schemeClr val="dk1"/>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905" name="Google Shape;905;p86"/>
          <p:cNvSpPr txBox="1"/>
          <p:nvPr/>
        </p:nvSpPr>
        <p:spPr>
          <a:xfrm>
            <a:off x="2366962" y="1824037"/>
            <a:ext cx="1032000" cy="2371800"/>
          </a:xfrm>
          <a:prstGeom prst="rect">
            <a:avLst/>
          </a:prstGeom>
          <a:solidFill>
            <a:srgbClr val="D9D9D9"/>
          </a:solidFill>
          <a:ln>
            <a:noFill/>
          </a:ln>
        </p:spPr>
        <p:txBody>
          <a:bodyPr spcFirstLastPara="1" wrap="square" lIns="91425" tIns="45700" rIns="45700" bIns="45700" anchor="ctr" anchorCtr="1">
            <a:noAutofit/>
          </a:bodyPr>
          <a:lstStyle/>
          <a:p>
            <a:pPr marL="0" marR="0" lvl="0" indent="0" algn="ctr" rtl="0">
              <a:lnSpc>
                <a:spcPct val="100000"/>
              </a:lnSpc>
              <a:spcBef>
                <a:spcPts val="0"/>
              </a:spcBef>
              <a:spcAft>
                <a:spcPts val="0"/>
              </a:spcAft>
              <a:buClr>
                <a:schemeClr val="dk1"/>
              </a:buClr>
              <a:buSzPts val="1300"/>
              <a:buFont typeface="Arial"/>
              <a:buNone/>
            </a:pPr>
            <a:r>
              <a:rPr lang="en-US" sz="1300" b="0" i="0" u="none">
                <a:solidFill>
                  <a:schemeClr val="dk1"/>
                </a:solidFill>
                <a:latin typeface="Arial"/>
                <a:ea typeface="Arial"/>
                <a:cs typeface="Arial"/>
                <a:sym typeface="Arial"/>
              </a:rPr>
              <a:t>Up to </a:t>
            </a:r>
            <a:br>
              <a:rPr lang="en-US" sz="1300" b="0" i="0" u="none">
                <a:solidFill>
                  <a:schemeClr val="dk1"/>
                </a:solidFill>
                <a:latin typeface="Arial"/>
                <a:ea typeface="Arial"/>
                <a:cs typeface="Arial"/>
                <a:sym typeface="Arial"/>
              </a:rPr>
            </a:br>
            <a:r>
              <a:rPr lang="en-US" sz="1300" b="0" i="0" u="none">
                <a:solidFill>
                  <a:schemeClr val="dk1"/>
                </a:solidFill>
                <a:latin typeface="Arial"/>
                <a:ea typeface="Arial"/>
                <a:cs typeface="Arial"/>
                <a:sym typeface="Arial"/>
              </a:rPr>
              <a:t>4-week lipid stabilization period </a:t>
            </a:r>
            <a:br>
              <a:rPr lang="en-US" sz="1300" b="0" i="0" u="none">
                <a:solidFill>
                  <a:schemeClr val="dk1"/>
                </a:solidFill>
                <a:latin typeface="Arial"/>
                <a:ea typeface="Arial"/>
                <a:cs typeface="Arial"/>
                <a:sym typeface="Arial"/>
              </a:rPr>
            </a:br>
            <a:endParaRPr/>
          </a:p>
          <a:p>
            <a:pPr marL="0" marR="0" lvl="0" indent="0" algn="ctr" rtl="0">
              <a:lnSpc>
                <a:spcPct val="100000"/>
              </a:lnSpc>
              <a:spcBef>
                <a:spcPts val="600"/>
              </a:spcBef>
              <a:spcAft>
                <a:spcPts val="0"/>
              </a:spcAft>
              <a:buClr>
                <a:schemeClr val="dk1"/>
              </a:buClr>
              <a:buSzPts val="1300"/>
              <a:buFont typeface="Arial"/>
              <a:buNone/>
            </a:pPr>
            <a:r>
              <a:rPr lang="en-US" sz="1300" b="0" i="0" u="none">
                <a:solidFill>
                  <a:schemeClr val="dk1"/>
                </a:solidFill>
                <a:latin typeface="Arial"/>
                <a:ea typeface="Arial"/>
                <a:cs typeface="Arial"/>
                <a:sym typeface="Arial"/>
              </a:rPr>
              <a:t>Assigned to background statin therapy</a:t>
            </a:r>
            <a:endParaRPr/>
          </a:p>
        </p:txBody>
      </p:sp>
      <p:sp>
        <p:nvSpPr>
          <p:cNvPr id="906" name="Google Shape;906;p86"/>
          <p:cNvSpPr txBox="1"/>
          <p:nvPr/>
        </p:nvSpPr>
        <p:spPr>
          <a:xfrm>
            <a:off x="4949825" y="1824037"/>
            <a:ext cx="2536800" cy="1066800"/>
          </a:xfrm>
          <a:prstGeom prst="rect">
            <a:avLst/>
          </a:prstGeom>
          <a:solidFill>
            <a:srgbClr val="003161"/>
          </a:solidFill>
          <a:ln>
            <a:noFill/>
          </a:ln>
        </p:spPr>
        <p:txBody>
          <a:bodyPr spcFirstLastPara="1" wrap="square" lIns="36575" tIns="36575" rIns="36575" bIns="36575"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600" b="1" i="0" u="none">
                <a:solidFill>
                  <a:srgbClr val="FFFFFF"/>
                </a:solidFill>
                <a:latin typeface="Arial"/>
                <a:ea typeface="Arial"/>
                <a:cs typeface="Arial"/>
                <a:sym typeface="Arial"/>
              </a:rPr>
              <a:t>Placebo SC</a:t>
            </a:r>
            <a:endParaRPr/>
          </a:p>
          <a:p>
            <a:pPr marL="0" marR="0" lvl="0" indent="0" algn="ctr" rtl="0">
              <a:lnSpc>
                <a:spcPct val="100000"/>
              </a:lnSpc>
              <a:spcBef>
                <a:spcPts val="0"/>
              </a:spcBef>
              <a:spcAft>
                <a:spcPts val="0"/>
              </a:spcAft>
              <a:buClr>
                <a:srgbClr val="FFFFFF"/>
              </a:buClr>
              <a:buSzPts val="1600"/>
              <a:buFont typeface="Arial"/>
              <a:buNone/>
            </a:pPr>
            <a:r>
              <a:rPr lang="en-US" sz="1600" b="1" i="0" u="none">
                <a:solidFill>
                  <a:srgbClr val="FFFFFF"/>
                </a:solidFill>
                <a:latin typeface="Arial"/>
                <a:ea typeface="Arial"/>
                <a:cs typeface="Arial"/>
                <a:sym typeface="Arial"/>
              </a:rPr>
              <a:t>every month</a:t>
            </a:r>
            <a:endParaRPr/>
          </a:p>
        </p:txBody>
      </p:sp>
      <p:sp>
        <p:nvSpPr>
          <p:cNvPr id="907" name="Google Shape;907;p86"/>
          <p:cNvSpPr txBox="1"/>
          <p:nvPr/>
        </p:nvSpPr>
        <p:spPr>
          <a:xfrm rot="-5400000">
            <a:off x="2729675" y="2824912"/>
            <a:ext cx="2371800" cy="3699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100"/>
              <a:buFont typeface="Arial"/>
              <a:buNone/>
            </a:pPr>
            <a:r>
              <a:rPr lang="en-US" sz="1100" b="1" i="0" u="none">
                <a:solidFill>
                  <a:schemeClr val="lt1"/>
                </a:solidFill>
                <a:latin typeface="Arial"/>
                <a:ea typeface="Arial"/>
                <a:cs typeface="Arial"/>
                <a:sym typeface="Arial"/>
              </a:rPr>
              <a:t>Randomization 1:1</a:t>
            </a:r>
            <a:br>
              <a:rPr lang="en-US" sz="1100" b="1" i="0" u="none">
                <a:solidFill>
                  <a:schemeClr val="lt1"/>
                </a:solidFill>
                <a:latin typeface="Arial"/>
                <a:ea typeface="Arial"/>
                <a:cs typeface="Arial"/>
                <a:sym typeface="Arial"/>
              </a:rPr>
            </a:br>
            <a:r>
              <a:rPr lang="en-US" sz="1100" b="1" i="0" u="none">
                <a:solidFill>
                  <a:schemeClr val="lt1"/>
                </a:solidFill>
                <a:latin typeface="Arial"/>
                <a:ea typeface="Arial"/>
                <a:cs typeface="Arial"/>
                <a:sym typeface="Arial"/>
              </a:rPr>
              <a:t>to study drug</a:t>
            </a:r>
            <a:endParaRPr/>
          </a:p>
        </p:txBody>
      </p:sp>
      <p:sp>
        <p:nvSpPr>
          <p:cNvPr id="908" name="Google Shape;908;p86"/>
          <p:cNvSpPr txBox="1"/>
          <p:nvPr/>
        </p:nvSpPr>
        <p:spPr>
          <a:xfrm rot="-5400000">
            <a:off x="6861163" y="2841575"/>
            <a:ext cx="2382900" cy="3477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1" i="0" u="none">
                <a:solidFill>
                  <a:schemeClr val="lt1"/>
                </a:solidFill>
                <a:latin typeface="Arial"/>
                <a:ea typeface="Arial"/>
                <a:cs typeface="Arial"/>
                <a:sym typeface="Arial"/>
              </a:rPr>
              <a:t>End Of Study</a:t>
            </a:r>
            <a:endParaRPr/>
          </a:p>
        </p:txBody>
      </p:sp>
      <p:pic>
        <p:nvPicPr>
          <p:cNvPr id="909" name="Google Shape;909;p86"/>
          <p:cNvPicPr preferRelativeResize="0"/>
          <p:nvPr/>
        </p:nvPicPr>
        <p:blipFill rotWithShape="1">
          <a:blip r:embed="rId3">
            <a:alphaModFix/>
          </a:blip>
          <a:srcRect/>
          <a:stretch/>
        </p:blipFill>
        <p:spPr>
          <a:xfrm>
            <a:off x="3402012" y="2932112"/>
            <a:ext cx="414337" cy="158750"/>
          </a:xfrm>
          <a:prstGeom prst="rect">
            <a:avLst/>
          </a:prstGeom>
          <a:noFill/>
          <a:ln>
            <a:noFill/>
          </a:ln>
        </p:spPr>
      </p:pic>
      <p:grpSp>
        <p:nvGrpSpPr>
          <p:cNvPr id="910" name="Google Shape;910;p86"/>
          <p:cNvGrpSpPr/>
          <p:nvPr/>
        </p:nvGrpSpPr>
        <p:grpSpPr>
          <a:xfrm>
            <a:off x="445025" y="4541663"/>
            <a:ext cx="3487037" cy="323095"/>
            <a:chOff x="517598" y="4209166"/>
            <a:chExt cx="3725865" cy="119989"/>
          </a:xfrm>
        </p:grpSpPr>
        <p:pic>
          <p:nvPicPr>
            <p:cNvPr id="911" name="Google Shape;911;p86"/>
            <p:cNvPicPr preferRelativeResize="0"/>
            <p:nvPr/>
          </p:nvPicPr>
          <p:blipFill rotWithShape="1">
            <a:blip r:embed="rId4">
              <a:alphaModFix/>
            </a:blip>
            <a:srcRect/>
            <a:stretch/>
          </p:blipFill>
          <p:spPr>
            <a:xfrm>
              <a:off x="628332" y="4209166"/>
              <a:ext cx="3615131" cy="9056"/>
            </a:xfrm>
            <a:prstGeom prst="rect">
              <a:avLst/>
            </a:prstGeom>
            <a:noFill/>
            <a:ln>
              <a:noFill/>
            </a:ln>
          </p:spPr>
        </p:pic>
        <p:pic>
          <p:nvPicPr>
            <p:cNvPr id="912" name="Google Shape;912;p86"/>
            <p:cNvPicPr preferRelativeResize="0"/>
            <p:nvPr/>
          </p:nvPicPr>
          <p:blipFill rotWithShape="1">
            <a:blip r:embed="rId5">
              <a:alphaModFix/>
            </a:blip>
            <a:srcRect/>
            <a:stretch/>
          </p:blipFill>
          <p:spPr>
            <a:xfrm>
              <a:off x="517598" y="4252181"/>
              <a:ext cx="26055" cy="76974"/>
            </a:xfrm>
            <a:prstGeom prst="rect">
              <a:avLst/>
            </a:prstGeom>
            <a:noFill/>
            <a:ln>
              <a:noFill/>
            </a:ln>
          </p:spPr>
        </p:pic>
        <p:pic>
          <p:nvPicPr>
            <p:cNvPr id="913" name="Google Shape;913;p86"/>
            <p:cNvPicPr preferRelativeResize="0"/>
            <p:nvPr/>
          </p:nvPicPr>
          <p:blipFill rotWithShape="1">
            <a:blip r:embed="rId5">
              <a:alphaModFix/>
            </a:blip>
            <a:srcRect/>
            <a:stretch/>
          </p:blipFill>
          <p:spPr>
            <a:xfrm>
              <a:off x="4106674" y="4252181"/>
              <a:ext cx="26055" cy="76974"/>
            </a:xfrm>
            <a:prstGeom prst="rect">
              <a:avLst/>
            </a:prstGeom>
            <a:noFill/>
            <a:ln>
              <a:noFill/>
            </a:ln>
          </p:spPr>
        </p:pic>
      </p:grpSp>
      <p:pic>
        <p:nvPicPr>
          <p:cNvPr id="914" name="Google Shape;914;p86"/>
          <p:cNvPicPr preferRelativeResize="0"/>
          <p:nvPr/>
        </p:nvPicPr>
        <p:blipFill rotWithShape="1">
          <a:blip r:embed="rId6">
            <a:alphaModFix/>
          </a:blip>
          <a:srcRect/>
          <a:stretch/>
        </p:blipFill>
        <p:spPr>
          <a:xfrm>
            <a:off x="4419600" y="4657725"/>
            <a:ext cx="23812" cy="85725"/>
          </a:xfrm>
          <a:prstGeom prst="rect">
            <a:avLst/>
          </a:prstGeom>
          <a:noFill/>
          <a:ln>
            <a:noFill/>
          </a:ln>
        </p:spPr>
      </p:pic>
      <p:pic>
        <p:nvPicPr>
          <p:cNvPr id="915" name="Google Shape;915;p86"/>
          <p:cNvPicPr preferRelativeResize="0"/>
          <p:nvPr/>
        </p:nvPicPr>
        <p:blipFill rotWithShape="1">
          <a:blip r:embed="rId6">
            <a:alphaModFix/>
          </a:blip>
          <a:srcRect/>
          <a:stretch/>
        </p:blipFill>
        <p:spPr>
          <a:xfrm>
            <a:off x="8107362" y="4657725"/>
            <a:ext cx="25400" cy="85725"/>
          </a:xfrm>
          <a:prstGeom prst="rect">
            <a:avLst/>
          </a:prstGeom>
          <a:noFill/>
          <a:ln>
            <a:noFill/>
          </a:ln>
        </p:spPr>
      </p:pic>
      <p:pic>
        <p:nvPicPr>
          <p:cNvPr id="916" name="Google Shape;916;p86"/>
          <p:cNvPicPr preferRelativeResize="0"/>
          <p:nvPr/>
        </p:nvPicPr>
        <p:blipFill rotWithShape="1">
          <a:blip r:embed="rId7">
            <a:alphaModFix/>
          </a:blip>
          <a:srcRect/>
          <a:stretch/>
        </p:blipFill>
        <p:spPr>
          <a:xfrm>
            <a:off x="4529137" y="4552950"/>
            <a:ext cx="3713161" cy="25400"/>
          </a:xfrm>
          <a:prstGeom prst="rect">
            <a:avLst/>
          </a:prstGeom>
          <a:noFill/>
          <a:ln>
            <a:noFill/>
          </a:ln>
        </p:spPr>
      </p:pic>
      <p:pic>
        <p:nvPicPr>
          <p:cNvPr id="917" name="Google Shape;917;p86"/>
          <p:cNvPicPr preferRelativeResize="0"/>
          <p:nvPr/>
        </p:nvPicPr>
        <p:blipFill rotWithShape="1">
          <a:blip r:embed="rId6">
            <a:alphaModFix/>
          </a:blip>
          <a:srcRect/>
          <a:stretch/>
        </p:blipFill>
        <p:spPr>
          <a:xfrm>
            <a:off x="4784725" y="4664075"/>
            <a:ext cx="25400" cy="84137"/>
          </a:xfrm>
          <a:prstGeom prst="rect">
            <a:avLst/>
          </a:prstGeom>
          <a:noFill/>
          <a:ln>
            <a:noFill/>
          </a:ln>
        </p:spPr>
      </p:pic>
      <p:pic>
        <p:nvPicPr>
          <p:cNvPr id="918" name="Google Shape;918;p86"/>
          <p:cNvPicPr preferRelativeResize="0"/>
          <p:nvPr/>
        </p:nvPicPr>
        <p:blipFill rotWithShape="1">
          <a:blip r:embed="rId6">
            <a:alphaModFix/>
          </a:blip>
          <a:srcRect/>
          <a:stretch/>
        </p:blipFill>
        <p:spPr>
          <a:xfrm>
            <a:off x="5522912" y="4664075"/>
            <a:ext cx="23812" cy="84137"/>
          </a:xfrm>
          <a:prstGeom prst="rect">
            <a:avLst/>
          </a:prstGeom>
          <a:noFill/>
          <a:ln>
            <a:noFill/>
          </a:ln>
        </p:spPr>
      </p:pic>
      <p:pic>
        <p:nvPicPr>
          <p:cNvPr id="919" name="Google Shape;919;p86"/>
          <p:cNvPicPr preferRelativeResize="0"/>
          <p:nvPr/>
        </p:nvPicPr>
        <p:blipFill rotWithShape="1">
          <a:blip r:embed="rId6">
            <a:alphaModFix/>
          </a:blip>
          <a:srcRect/>
          <a:stretch/>
        </p:blipFill>
        <p:spPr>
          <a:xfrm>
            <a:off x="6632575" y="4664075"/>
            <a:ext cx="23812" cy="84137"/>
          </a:xfrm>
          <a:prstGeom prst="rect">
            <a:avLst/>
          </a:prstGeom>
          <a:noFill/>
          <a:ln>
            <a:noFill/>
          </a:ln>
        </p:spPr>
      </p:pic>
      <p:pic>
        <p:nvPicPr>
          <p:cNvPr id="920" name="Google Shape;920;p86"/>
          <p:cNvPicPr preferRelativeResize="0"/>
          <p:nvPr/>
        </p:nvPicPr>
        <p:blipFill rotWithShape="1">
          <a:blip r:embed="rId6">
            <a:alphaModFix/>
          </a:blip>
          <a:srcRect/>
          <a:stretch/>
        </p:blipFill>
        <p:spPr>
          <a:xfrm>
            <a:off x="6997700" y="4664075"/>
            <a:ext cx="25400" cy="84137"/>
          </a:xfrm>
          <a:prstGeom prst="rect">
            <a:avLst/>
          </a:prstGeom>
          <a:noFill/>
          <a:ln>
            <a:noFill/>
          </a:ln>
        </p:spPr>
      </p:pic>
      <p:sp>
        <p:nvSpPr>
          <p:cNvPr id="921" name="Google Shape;921;p86"/>
          <p:cNvSpPr txBox="1"/>
          <p:nvPr/>
        </p:nvSpPr>
        <p:spPr>
          <a:xfrm>
            <a:off x="659684" y="4633836"/>
            <a:ext cx="3135300" cy="276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Maximum 6 weeks</a:t>
            </a:r>
            <a:endParaRPr/>
          </a:p>
        </p:txBody>
      </p:sp>
      <p:sp>
        <p:nvSpPr>
          <p:cNvPr id="922" name="Google Shape;922;p86"/>
          <p:cNvSpPr txBox="1"/>
          <p:nvPr/>
        </p:nvSpPr>
        <p:spPr>
          <a:xfrm>
            <a:off x="4442795" y="4772335"/>
            <a:ext cx="1635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D1</a:t>
            </a:r>
            <a:endParaRPr/>
          </a:p>
        </p:txBody>
      </p:sp>
      <p:pic>
        <p:nvPicPr>
          <p:cNvPr id="923" name="Google Shape;923;p86"/>
          <p:cNvPicPr preferRelativeResize="0"/>
          <p:nvPr/>
        </p:nvPicPr>
        <p:blipFill rotWithShape="1">
          <a:blip r:embed="rId6">
            <a:alphaModFix/>
          </a:blip>
          <a:srcRect/>
          <a:stretch/>
        </p:blipFill>
        <p:spPr>
          <a:xfrm>
            <a:off x="5157787" y="4664075"/>
            <a:ext cx="23812" cy="84137"/>
          </a:xfrm>
          <a:prstGeom prst="rect">
            <a:avLst/>
          </a:prstGeom>
          <a:noFill/>
          <a:ln>
            <a:noFill/>
          </a:ln>
        </p:spPr>
      </p:pic>
      <p:pic>
        <p:nvPicPr>
          <p:cNvPr id="924" name="Google Shape;924;p86"/>
          <p:cNvPicPr preferRelativeResize="0"/>
          <p:nvPr/>
        </p:nvPicPr>
        <p:blipFill rotWithShape="1">
          <a:blip r:embed="rId6">
            <a:alphaModFix/>
          </a:blip>
          <a:srcRect/>
          <a:stretch/>
        </p:blipFill>
        <p:spPr>
          <a:xfrm>
            <a:off x="5894387" y="4664075"/>
            <a:ext cx="25400" cy="84137"/>
          </a:xfrm>
          <a:prstGeom prst="rect">
            <a:avLst/>
          </a:prstGeom>
          <a:noFill/>
          <a:ln>
            <a:noFill/>
          </a:ln>
        </p:spPr>
      </p:pic>
      <p:pic>
        <p:nvPicPr>
          <p:cNvPr id="925" name="Google Shape;925;p86"/>
          <p:cNvPicPr preferRelativeResize="0"/>
          <p:nvPr/>
        </p:nvPicPr>
        <p:blipFill rotWithShape="1">
          <a:blip r:embed="rId6">
            <a:alphaModFix/>
          </a:blip>
          <a:srcRect/>
          <a:stretch/>
        </p:blipFill>
        <p:spPr>
          <a:xfrm>
            <a:off x="6261100" y="4664075"/>
            <a:ext cx="23812" cy="84137"/>
          </a:xfrm>
          <a:prstGeom prst="rect">
            <a:avLst/>
          </a:prstGeom>
          <a:noFill/>
          <a:ln>
            <a:noFill/>
          </a:ln>
        </p:spPr>
      </p:pic>
      <p:pic>
        <p:nvPicPr>
          <p:cNvPr id="926" name="Google Shape;926;p86"/>
          <p:cNvPicPr preferRelativeResize="0"/>
          <p:nvPr/>
        </p:nvPicPr>
        <p:blipFill rotWithShape="1">
          <a:blip r:embed="rId6">
            <a:alphaModFix/>
          </a:blip>
          <a:srcRect/>
          <a:stretch/>
        </p:blipFill>
        <p:spPr>
          <a:xfrm>
            <a:off x="7370762" y="4664075"/>
            <a:ext cx="23812" cy="84137"/>
          </a:xfrm>
          <a:prstGeom prst="rect">
            <a:avLst/>
          </a:prstGeom>
          <a:noFill/>
          <a:ln>
            <a:noFill/>
          </a:ln>
        </p:spPr>
      </p:pic>
      <p:pic>
        <p:nvPicPr>
          <p:cNvPr id="927" name="Google Shape;927;p86"/>
          <p:cNvPicPr preferRelativeResize="0"/>
          <p:nvPr/>
        </p:nvPicPr>
        <p:blipFill rotWithShape="1">
          <a:blip r:embed="rId6">
            <a:alphaModFix/>
          </a:blip>
          <a:srcRect/>
          <a:stretch/>
        </p:blipFill>
        <p:spPr>
          <a:xfrm>
            <a:off x="7735887" y="4664075"/>
            <a:ext cx="23812" cy="84137"/>
          </a:xfrm>
          <a:prstGeom prst="rect">
            <a:avLst/>
          </a:prstGeom>
          <a:noFill/>
          <a:ln>
            <a:noFill/>
          </a:ln>
        </p:spPr>
      </p:pic>
      <p:pic>
        <p:nvPicPr>
          <p:cNvPr id="928" name="Google Shape;928;p86"/>
          <p:cNvPicPr preferRelativeResize="0"/>
          <p:nvPr/>
        </p:nvPicPr>
        <p:blipFill rotWithShape="1">
          <a:blip r:embed="rId8">
            <a:alphaModFix/>
          </a:blip>
          <a:srcRect/>
          <a:stretch/>
        </p:blipFill>
        <p:spPr>
          <a:xfrm>
            <a:off x="3822700" y="4895850"/>
            <a:ext cx="158750" cy="225425"/>
          </a:xfrm>
          <a:prstGeom prst="rect">
            <a:avLst/>
          </a:prstGeom>
          <a:noFill/>
          <a:ln>
            <a:noFill/>
          </a:ln>
        </p:spPr>
      </p:pic>
      <p:pic>
        <p:nvPicPr>
          <p:cNvPr id="929" name="Google Shape;929;p86"/>
          <p:cNvPicPr preferRelativeResize="0"/>
          <p:nvPr/>
        </p:nvPicPr>
        <p:blipFill rotWithShape="1">
          <a:blip r:embed="rId8">
            <a:alphaModFix/>
          </a:blip>
          <a:srcRect/>
          <a:stretch/>
        </p:blipFill>
        <p:spPr>
          <a:xfrm>
            <a:off x="4181475" y="4895850"/>
            <a:ext cx="158750" cy="225425"/>
          </a:xfrm>
          <a:prstGeom prst="rect">
            <a:avLst/>
          </a:prstGeom>
          <a:noFill/>
          <a:ln>
            <a:noFill/>
          </a:ln>
        </p:spPr>
      </p:pic>
      <p:pic>
        <p:nvPicPr>
          <p:cNvPr id="930" name="Google Shape;930;p86"/>
          <p:cNvPicPr preferRelativeResize="0"/>
          <p:nvPr/>
        </p:nvPicPr>
        <p:blipFill rotWithShape="1">
          <a:blip r:embed="rId8">
            <a:alphaModFix/>
          </a:blip>
          <a:srcRect/>
          <a:stretch/>
        </p:blipFill>
        <p:spPr>
          <a:xfrm>
            <a:off x="4552950" y="4895850"/>
            <a:ext cx="158750" cy="225425"/>
          </a:xfrm>
          <a:prstGeom prst="rect">
            <a:avLst/>
          </a:prstGeom>
          <a:noFill/>
          <a:ln>
            <a:noFill/>
          </a:ln>
        </p:spPr>
      </p:pic>
      <p:pic>
        <p:nvPicPr>
          <p:cNvPr id="931" name="Google Shape;931;p86"/>
          <p:cNvPicPr preferRelativeResize="0"/>
          <p:nvPr/>
        </p:nvPicPr>
        <p:blipFill rotWithShape="1">
          <a:blip r:embed="rId8">
            <a:alphaModFix/>
          </a:blip>
          <a:srcRect/>
          <a:stretch/>
        </p:blipFill>
        <p:spPr>
          <a:xfrm>
            <a:off x="4926012" y="4895850"/>
            <a:ext cx="158750" cy="225425"/>
          </a:xfrm>
          <a:prstGeom prst="rect">
            <a:avLst/>
          </a:prstGeom>
          <a:noFill/>
          <a:ln>
            <a:noFill/>
          </a:ln>
        </p:spPr>
      </p:pic>
      <p:pic>
        <p:nvPicPr>
          <p:cNvPr id="932" name="Google Shape;932;p86"/>
          <p:cNvPicPr preferRelativeResize="0"/>
          <p:nvPr/>
        </p:nvPicPr>
        <p:blipFill rotWithShape="1">
          <a:blip r:embed="rId8">
            <a:alphaModFix/>
          </a:blip>
          <a:srcRect/>
          <a:stretch/>
        </p:blipFill>
        <p:spPr>
          <a:xfrm>
            <a:off x="5284787" y="4895850"/>
            <a:ext cx="158750" cy="225425"/>
          </a:xfrm>
          <a:prstGeom prst="rect">
            <a:avLst/>
          </a:prstGeom>
          <a:noFill/>
          <a:ln>
            <a:noFill/>
          </a:ln>
        </p:spPr>
      </p:pic>
      <p:pic>
        <p:nvPicPr>
          <p:cNvPr id="933" name="Google Shape;933;p86"/>
          <p:cNvPicPr preferRelativeResize="0"/>
          <p:nvPr/>
        </p:nvPicPr>
        <p:blipFill rotWithShape="1">
          <a:blip r:embed="rId8">
            <a:alphaModFix/>
          </a:blip>
          <a:srcRect/>
          <a:stretch/>
        </p:blipFill>
        <p:spPr>
          <a:xfrm>
            <a:off x="5657850" y="4895850"/>
            <a:ext cx="157162" cy="225425"/>
          </a:xfrm>
          <a:prstGeom prst="rect">
            <a:avLst/>
          </a:prstGeom>
          <a:noFill/>
          <a:ln>
            <a:noFill/>
          </a:ln>
        </p:spPr>
      </p:pic>
      <p:pic>
        <p:nvPicPr>
          <p:cNvPr id="934" name="Google Shape;934;p86"/>
          <p:cNvPicPr preferRelativeResize="0"/>
          <p:nvPr/>
        </p:nvPicPr>
        <p:blipFill rotWithShape="1">
          <a:blip r:embed="rId8">
            <a:alphaModFix/>
          </a:blip>
          <a:srcRect/>
          <a:stretch/>
        </p:blipFill>
        <p:spPr>
          <a:xfrm>
            <a:off x="6053137" y="4895850"/>
            <a:ext cx="158750" cy="225425"/>
          </a:xfrm>
          <a:prstGeom prst="rect">
            <a:avLst/>
          </a:prstGeom>
          <a:noFill/>
          <a:ln>
            <a:noFill/>
          </a:ln>
        </p:spPr>
      </p:pic>
      <p:pic>
        <p:nvPicPr>
          <p:cNvPr id="935" name="Google Shape;935;p86"/>
          <p:cNvPicPr preferRelativeResize="0"/>
          <p:nvPr/>
        </p:nvPicPr>
        <p:blipFill rotWithShape="1">
          <a:blip r:embed="rId9">
            <a:alphaModFix/>
          </a:blip>
          <a:srcRect/>
          <a:stretch/>
        </p:blipFill>
        <p:spPr>
          <a:xfrm>
            <a:off x="6419850" y="4895850"/>
            <a:ext cx="157162" cy="225425"/>
          </a:xfrm>
          <a:prstGeom prst="rect">
            <a:avLst/>
          </a:prstGeom>
          <a:noFill/>
          <a:ln>
            <a:noFill/>
          </a:ln>
        </p:spPr>
      </p:pic>
      <p:sp>
        <p:nvSpPr>
          <p:cNvPr id="936" name="Google Shape;936;p86"/>
          <p:cNvSpPr txBox="1"/>
          <p:nvPr/>
        </p:nvSpPr>
        <p:spPr>
          <a:xfrm>
            <a:off x="4796925" y="4772335"/>
            <a:ext cx="1923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W4</a:t>
            </a:r>
            <a:endParaRPr/>
          </a:p>
        </p:txBody>
      </p:sp>
      <p:sp>
        <p:nvSpPr>
          <p:cNvPr id="937" name="Google Shape;937;p86"/>
          <p:cNvSpPr txBox="1"/>
          <p:nvPr/>
        </p:nvSpPr>
        <p:spPr>
          <a:xfrm>
            <a:off x="5136315" y="4772335"/>
            <a:ext cx="2628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W12</a:t>
            </a:r>
            <a:endParaRPr/>
          </a:p>
        </p:txBody>
      </p:sp>
      <p:sp>
        <p:nvSpPr>
          <p:cNvPr id="938" name="Google Shape;938;p86"/>
          <p:cNvSpPr txBox="1"/>
          <p:nvPr/>
        </p:nvSpPr>
        <p:spPr>
          <a:xfrm>
            <a:off x="5504551" y="4772335"/>
            <a:ext cx="2628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W24</a:t>
            </a:r>
            <a:endParaRPr/>
          </a:p>
        </p:txBody>
      </p:sp>
      <p:sp>
        <p:nvSpPr>
          <p:cNvPr id="939" name="Google Shape;939;p86"/>
          <p:cNvSpPr txBox="1"/>
          <p:nvPr/>
        </p:nvSpPr>
        <p:spPr>
          <a:xfrm>
            <a:off x="5876250" y="4772335"/>
            <a:ext cx="2628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W36</a:t>
            </a:r>
            <a:endParaRPr/>
          </a:p>
        </p:txBody>
      </p:sp>
      <p:sp>
        <p:nvSpPr>
          <p:cNvPr id="940" name="Google Shape;940;p86"/>
          <p:cNvSpPr txBox="1"/>
          <p:nvPr/>
        </p:nvSpPr>
        <p:spPr>
          <a:xfrm>
            <a:off x="6244083" y="4772335"/>
            <a:ext cx="2628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W52</a:t>
            </a:r>
            <a:endParaRPr/>
          </a:p>
        </p:txBody>
      </p:sp>
      <p:sp>
        <p:nvSpPr>
          <p:cNvPr id="941" name="Google Shape;941;p86"/>
          <p:cNvSpPr txBox="1"/>
          <p:nvPr/>
        </p:nvSpPr>
        <p:spPr>
          <a:xfrm>
            <a:off x="6613175" y="4772335"/>
            <a:ext cx="2628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W64</a:t>
            </a:r>
            <a:endParaRPr/>
          </a:p>
        </p:txBody>
      </p:sp>
      <p:sp>
        <p:nvSpPr>
          <p:cNvPr id="942" name="Google Shape;942;p86"/>
          <p:cNvSpPr txBox="1"/>
          <p:nvPr/>
        </p:nvSpPr>
        <p:spPr>
          <a:xfrm>
            <a:off x="6989411" y="4772335"/>
            <a:ext cx="2628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W76</a:t>
            </a:r>
            <a:endParaRPr sz="1000" b="0" i="0" u="none" strike="noStrike" cap="none" baseline="30000">
              <a:solidFill>
                <a:srgbClr val="000000"/>
              </a:solidFill>
              <a:latin typeface="Arial"/>
              <a:ea typeface="Arial"/>
              <a:cs typeface="Arial"/>
              <a:sym typeface="Arial"/>
            </a:endParaRPr>
          </a:p>
        </p:txBody>
      </p:sp>
      <p:sp>
        <p:nvSpPr>
          <p:cNvPr id="943" name="Google Shape;943;p86"/>
          <p:cNvSpPr txBox="1"/>
          <p:nvPr/>
        </p:nvSpPr>
        <p:spPr>
          <a:xfrm>
            <a:off x="7357090" y="4772335"/>
            <a:ext cx="2628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W78</a:t>
            </a:r>
            <a:endParaRPr sz="1000" b="0" i="0" u="none" strike="noStrike" cap="none" baseline="30000">
              <a:solidFill>
                <a:srgbClr val="000000"/>
              </a:solidFill>
              <a:latin typeface="Arial"/>
              <a:ea typeface="Arial"/>
              <a:cs typeface="Arial"/>
              <a:sym typeface="Arial"/>
            </a:endParaRPr>
          </a:p>
        </p:txBody>
      </p:sp>
      <p:sp>
        <p:nvSpPr>
          <p:cNvPr id="944" name="Google Shape;944;p86"/>
          <p:cNvSpPr txBox="1"/>
          <p:nvPr/>
        </p:nvSpPr>
        <p:spPr>
          <a:xfrm>
            <a:off x="7721391" y="4772335"/>
            <a:ext cx="2628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W80</a:t>
            </a:r>
            <a:endParaRPr/>
          </a:p>
        </p:txBody>
      </p:sp>
      <p:sp>
        <p:nvSpPr>
          <p:cNvPr id="945" name="Google Shape;945;p86"/>
          <p:cNvSpPr txBox="1"/>
          <p:nvPr/>
        </p:nvSpPr>
        <p:spPr>
          <a:xfrm>
            <a:off x="8091849" y="4772335"/>
            <a:ext cx="2694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EOS</a:t>
            </a:r>
            <a:endParaRPr/>
          </a:p>
        </p:txBody>
      </p:sp>
      <p:sp>
        <p:nvSpPr>
          <p:cNvPr id="946" name="Google Shape;946;p86"/>
          <p:cNvSpPr txBox="1"/>
          <p:nvPr/>
        </p:nvSpPr>
        <p:spPr>
          <a:xfrm>
            <a:off x="4105574" y="5191435"/>
            <a:ext cx="2781300" cy="123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Study drug was administered monthly at home or in the clinic</a:t>
            </a:r>
            <a:endParaRPr/>
          </a:p>
        </p:txBody>
      </p:sp>
      <p:sp>
        <p:nvSpPr>
          <p:cNvPr id="947" name="Google Shape;947;p86"/>
          <p:cNvSpPr txBox="1"/>
          <p:nvPr/>
        </p:nvSpPr>
        <p:spPr>
          <a:xfrm>
            <a:off x="3618902" y="4977887"/>
            <a:ext cx="7599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Study visits:</a:t>
            </a:r>
            <a:endParaRPr/>
          </a:p>
        </p:txBody>
      </p:sp>
      <p:sp>
        <p:nvSpPr>
          <p:cNvPr id="948" name="Google Shape;948;p86"/>
          <p:cNvSpPr txBox="1"/>
          <p:nvPr/>
        </p:nvSpPr>
        <p:spPr>
          <a:xfrm>
            <a:off x="314325" y="1824037"/>
            <a:ext cx="1995600" cy="2371800"/>
          </a:xfrm>
          <a:prstGeom prst="rect">
            <a:avLst/>
          </a:prstGeom>
          <a:solidFill>
            <a:srgbClr val="D9D9D9"/>
          </a:solidFill>
          <a:ln>
            <a:noFill/>
          </a:ln>
        </p:spPr>
        <p:txBody>
          <a:bodyPr spcFirstLastPara="1" wrap="square" lIns="91425" tIns="45700" rIns="45700" bIns="45700" anchor="t" anchorCtr="0">
            <a:noAutofit/>
          </a:bodyPr>
          <a:lstStyle/>
          <a:p>
            <a:pPr marL="0" marR="0" lvl="0" indent="0" algn="ctr" rtl="0">
              <a:lnSpc>
                <a:spcPct val="100000"/>
              </a:lnSpc>
              <a:spcBef>
                <a:spcPts val="0"/>
              </a:spcBef>
              <a:spcAft>
                <a:spcPts val="0"/>
              </a:spcAft>
              <a:buClr>
                <a:schemeClr val="dk1"/>
              </a:buClr>
              <a:buSzPts val="1300"/>
              <a:buFont typeface="Arial"/>
              <a:buNone/>
            </a:pPr>
            <a:r>
              <a:rPr lang="en-US" sz="1300" b="1" i="0" u="none">
                <a:solidFill>
                  <a:schemeClr val="dk1"/>
                </a:solidFill>
                <a:latin typeface="Arial"/>
                <a:ea typeface="Arial"/>
                <a:cs typeface="Arial"/>
                <a:sym typeface="Arial"/>
              </a:rPr>
              <a:t>Screening and placebo run-in period</a:t>
            </a:r>
            <a:endParaRPr/>
          </a:p>
          <a:p>
            <a:pPr marL="0" marR="0" lvl="0" indent="-82550" algn="l" rtl="0">
              <a:lnSpc>
                <a:spcPct val="100000"/>
              </a:lnSpc>
              <a:spcBef>
                <a:spcPts val="1200"/>
              </a:spcBef>
              <a:spcAft>
                <a:spcPts val="0"/>
              </a:spcAft>
              <a:buClr>
                <a:schemeClr val="lt2"/>
              </a:buClr>
              <a:buSzPts val="1300"/>
              <a:buFont typeface="Arial"/>
              <a:buChar char="•"/>
            </a:pPr>
            <a:r>
              <a:rPr lang="en-US" sz="1300" b="0" i="0" u="none">
                <a:solidFill>
                  <a:schemeClr val="dk1"/>
                </a:solidFill>
                <a:latin typeface="Arial"/>
                <a:ea typeface="Arial"/>
                <a:cs typeface="Arial"/>
                <a:sym typeface="Arial"/>
              </a:rPr>
              <a:t>Clinically indicated coronary angiogram</a:t>
            </a:r>
            <a:endParaRPr/>
          </a:p>
          <a:p>
            <a:pPr marL="0" marR="0" lvl="0" indent="-82550" algn="l" rtl="0">
              <a:lnSpc>
                <a:spcPct val="100000"/>
              </a:lnSpc>
              <a:spcBef>
                <a:spcPts val="600"/>
              </a:spcBef>
              <a:spcAft>
                <a:spcPts val="0"/>
              </a:spcAft>
              <a:buClr>
                <a:schemeClr val="lt2"/>
              </a:buClr>
              <a:buSzPts val="1300"/>
              <a:buFont typeface="Arial"/>
              <a:buChar char="•"/>
            </a:pPr>
            <a:r>
              <a:rPr lang="en-US" sz="1300" b="0" i="0" u="none">
                <a:solidFill>
                  <a:schemeClr val="dk1"/>
                </a:solidFill>
                <a:latin typeface="Arial"/>
                <a:ea typeface="Arial"/>
                <a:cs typeface="Arial"/>
                <a:sym typeface="Arial"/>
              </a:rPr>
              <a:t>IVUS based on coronary angiogram results</a:t>
            </a:r>
            <a:endParaRPr/>
          </a:p>
          <a:p>
            <a:pPr marL="0" marR="0" lvl="0" indent="-82550" algn="l" rtl="0">
              <a:lnSpc>
                <a:spcPct val="100000"/>
              </a:lnSpc>
              <a:spcBef>
                <a:spcPts val="600"/>
              </a:spcBef>
              <a:spcAft>
                <a:spcPts val="0"/>
              </a:spcAft>
              <a:buClr>
                <a:schemeClr val="lt2"/>
              </a:buClr>
              <a:buSzPts val="1300"/>
              <a:buFont typeface="Arial"/>
              <a:buChar char="•"/>
            </a:pPr>
            <a:r>
              <a:rPr lang="en-US" sz="1300" b="0" i="0" u="none">
                <a:solidFill>
                  <a:schemeClr val="dk1"/>
                </a:solidFill>
                <a:latin typeface="Arial"/>
                <a:ea typeface="Arial"/>
                <a:cs typeface="Arial"/>
                <a:sym typeface="Arial"/>
              </a:rPr>
              <a:t>SC injection of 3 mL placebo</a:t>
            </a:r>
            <a:endParaRPr/>
          </a:p>
        </p:txBody>
      </p:sp>
      <p:grpSp>
        <p:nvGrpSpPr>
          <p:cNvPr id="949" name="Google Shape;949;p86"/>
          <p:cNvGrpSpPr/>
          <p:nvPr/>
        </p:nvGrpSpPr>
        <p:grpSpPr>
          <a:xfrm>
            <a:off x="2273805" y="4248907"/>
            <a:ext cx="1139919" cy="292607"/>
            <a:chOff x="251583" y="4205288"/>
            <a:chExt cx="4027983" cy="125739"/>
          </a:xfrm>
        </p:grpSpPr>
        <p:pic>
          <p:nvPicPr>
            <p:cNvPr id="950" name="Google Shape;950;p86"/>
            <p:cNvPicPr preferRelativeResize="0"/>
            <p:nvPr/>
          </p:nvPicPr>
          <p:blipFill rotWithShape="1">
            <a:blip r:embed="rId10">
              <a:alphaModFix/>
            </a:blip>
            <a:srcRect/>
            <a:stretch/>
          </p:blipFill>
          <p:spPr>
            <a:xfrm>
              <a:off x="617763" y="4205288"/>
              <a:ext cx="3661803" cy="10478"/>
            </a:xfrm>
            <a:prstGeom prst="rect">
              <a:avLst/>
            </a:prstGeom>
            <a:noFill/>
            <a:ln>
              <a:noFill/>
            </a:ln>
          </p:spPr>
        </p:pic>
        <p:pic>
          <p:nvPicPr>
            <p:cNvPr id="951" name="Google Shape;951;p86"/>
            <p:cNvPicPr preferRelativeResize="0"/>
            <p:nvPr/>
          </p:nvPicPr>
          <p:blipFill rotWithShape="1">
            <a:blip r:embed="rId11">
              <a:alphaModFix/>
            </a:blip>
            <a:srcRect/>
            <a:stretch/>
          </p:blipFill>
          <p:spPr>
            <a:xfrm>
              <a:off x="251583" y="4252440"/>
              <a:ext cx="86160" cy="78587"/>
            </a:xfrm>
            <a:prstGeom prst="rect">
              <a:avLst/>
            </a:prstGeom>
            <a:noFill/>
            <a:ln>
              <a:noFill/>
            </a:ln>
          </p:spPr>
        </p:pic>
        <p:pic>
          <p:nvPicPr>
            <p:cNvPr id="952" name="Google Shape;952;p86"/>
            <p:cNvPicPr preferRelativeResize="0"/>
            <p:nvPr/>
          </p:nvPicPr>
          <p:blipFill rotWithShape="1">
            <a:blip r:embed="rId11">
              <a:alphaModFix/>
            </a:blip>
            <a:srcRect/>
            <a:stretch/>
          </p:blipFill>
          <p:spPr>
            <a:xfrm>
              <a:off x="3848766" y="4252440"/>
              <a:ext cx="86160" cy="78587"/>
            </a:xfrm>
            <a:prstGeom prst="rect">
              <a:avLst/>
            </a:prstGeom>
            <a:noFill/>
            <a:ln>
              <a:noFill/>
            </a:ln>
          </p:spPr>
        </p:pic>
      </p:grpSp>
      <p:sp>
        <p:nvSpPr>
          <p:cNvPr id="953" name="Google Shape;953;p86"/>
          <p:cNvSpPr txBox="1"/>
          <p:nvPr/>
        </p:nvSpPr>
        <p:spPr>
          <a:xfrm>
            <a:off x="2379493" y="4322626"/>
            <a:ext cx="1050900" cy="276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2–4 weeks</a:t>
            </a:r>
            <a:endParaRPr/>
          </a:p>
        </p:txBody>
      </p:sp>
      <p:pic>
        <p:nvPicPr>
          <p:cNvPr id="954" name="Google Shape;954;p86"/>
          <p:cNvPicPr preferRelativeResize="0"/>
          <p:nvPr/>
        </p:nvPicPr>
        <p:blipFill rotWithShape="1">
          <a:blip r:embed="rId12">
            <a:alphaModFix/>
          </a:blip>
          <a:srcRect/>
          <a:stretch/>
        </p:blipFill>
        <p:spPr>
          <a:xfrm>
            <a:off x="6784975" y="4895850"/>
            <a:ext cx="158750" cy="225425"/>
          </a:xfrm>
          <a:prstGeom prst="rect">
            <a:avLst/>
          </a:prstGeom>
          <a:noFill/>
          <a:ln>
            <a:noFill/>
          </a:ln>
        </p:spPr>
      </p:pic>
      <p:sp>
        <p:nvSpPr>
          <p:cNvPr id="955" name="Google Shape;955;p86"/>
          <p:cNvSpPr txBox="1"/>
          <p:nvPr/>
        </p:nvSpPr>
        <p:spPr>
          <a:xfrm>
            <a:off x="6851009" y="5191435"/>
            <a:ext cx="537900" cy="492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Last</a:t>
            </a:r>
            <a:br>
              <a:rPr lang="en-US" sz="800" b="0" i="0" u="none" strike="noStrike" cap="none">
                <a:solidFill>
                  <a:srgbClr val="000000"/>
                </a:solidFill>
                <a:latin typeface="Arial"/>
                <a:ea typeface="Arial"/>
                <a:cs typeface="Arial"/>
                <a:sym typeface="Arial"/>
              </a:rPr>
            </a:br>
            <a:r>
              <a:rPr lang="en-US" sz="800" b="0" i="0" u="none" strike="noStrike" cap="none">
                <a:solidFill>
                  <a:srgbClr val="000000"/>
                </a:solidFill>
                <a:latin typeface="Arial"/>
                <a:ea typeface="Arial"/>
                <a:cs typeface="Arial"/>
                <a:sym typeface="Arial"/>
              </a:rPr>
              <a:t>dose of study</a:t>
            </a:r>
            <a:br>
              <a:rPr lang="en-US" sz="800" b="0" i="0" u="none" strike="noStrike" cap="none">
                <a:solidFill>
                  <a:srgbClr val="000000"/>
                </a:solidFill>
                <a:latin typeface="Arial"/>
                <a:ea typeface="Arial"/>
                <a:cs typeface="Arial"/>
                <a:sym typeface="Arial"/>
              </a:rPr>
            </a:br>
            <a:r>
              <a:rPr lang="en-US" sz="800" b="0" i="0" u="none" strike="noStrike" cap="none">
                <a:solidFill>
                  <a:srgbClr val="000000"/>
                </a:solidFill>
                <a:latin typeface="Arial"/>
                <a:ea typeface="Arial"/>
                <a:cs typeface="Arial"/>
                <a:sym typeface="Arial"/>
              </a:rPr>
              <a:t>drug</a:t>
            </a:r>
            <a:endParaRPr/>
          </a:p>
        </p:txBody>
      </p:sp>
      <p:sp>
        <p:nvSpPr>
          <p:cNvPr id="956" name="Google Shape;956;p86"/>
          <p:cNvSpPr txBox="1"/>
          <p:nvPr/>
        </p:nvSpPr>
        <p:spPr>
          <a:xfrm>
            <a:off x="7296798" y="5193724"/>
            <a:ext cx="479400" cy="36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Last</a:t>
            </a:r>
            <a:br>
              <a:rPr lang="en-US" sz="800" b="0" i="0" u="none" strike="noStrike" cap="none">
                <a:solidFill>
                  <a:srgbClr val="000000"/>
                </a:solidFill>
                <a:latin typeface="Arial"/>
                <a:ea typeface="Arial"/>
                <a:cs typeface="Arial"/>
                <a:sym typeface="Arial"/>
              </a:rPr>
            </a:br>
            <a:r>
              <a:rPr lang="en-US" sz="800" b="0" i="0" u="none" strike="noStrike" cap="none">
                <a:solidFill>
                  <a:srgbClr val="000000"/>
                </a:solidFill>
                <a:latin typeface="Arial"/>
                <a:ea typeface="Arial"/>
                <a:cs typeface="Arial"/>
                <a:sym typeface="Arial"/>
              </a:rPr>
              <a:t>IVUS procedure</a:t>
            </a:r>
            <a:endParaRPr/>
          </a:p>
        </p:txBody>
      </p:sp>
      <p:sp>
        <p:nvSpPr>
          <p:cNvPr id="957" name="Google Shape;957;p86"/>
          <p:cNvSpPr txBox="1"/>
          <p:nvPr/>
        </p:nvSpPr>
        <p:spPr>
          <a:xfrm>
            <a:off x="4951412" y="3197225"/>
            <a:ext cx="2529000" cy="1068300"/>
          </a:xfrm>
          <a:prstGeom prst="rect">
            <a:avLst/>
          </a:prstGeom>
          <a:solidFill>
            <a:srgbClr val="FC84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Evolocumab </a:t>
            </a:r>
            <a:br>
              <a:rPr lang="en-US" sz="1600" b="1" i="0" u="none">
                <a:solidFill>
                  <a:schemeClr val="dk1"/>
                </a:solidFill>
                <a:latin typeface="Arial"/>
                <a:ea typeface="Arial"/>
                <a:cs typeface="Arial"/>
                <a:sym typeface="Arial"/>
              </a:rPr>
            </a:br>
            <a:r>
              <a:rPr lang="en-US" sz="1600" b="1" i="0" u="none">
                <a:solidFill>
                  <a:schemeClr val="dk1"/>
                </a:solidFill>
                <a:latin typeface="Arial"/>
                <a:ea typeface="Arial"/>
                <a:cs typeface="Arial"/>
                <a:sym typeface="Arial"/>
              </a:rPr>
              <a:t>420 mg SC</a:t>
            </a:r>
            <a:endParaRPr/>
          </a:p>
          <a:p>
            <a:pPr marL="0" marR="0" lvl="0" indent="0" algn="ctr"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every month</a:t>
            </a:r>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963"/>
        <p:cNvGrpSpPr/>
        <p:nvPr/>
      </p:nvGrpSpPr>
      <p:grpSpPr>
        <a:xfrm>
          <a:off x="0" y="0"/>
          <a:ext cx="0" cy="0"/>
          <a:chOff x="0" y="0"/>
          <a:chExt cx="0" cy="0"/>
        </a:xfrm>
      </p:grpSpPr>
      <p:sp>
        <p:nvSpPr>
          <p:cNvPr id="964" name="Google Shape;964;p87"/>
          <p:cNvSpPr txBox="1">
            <a:spLocks noGrp="1"/>
          </p:cNvSpPr>
          <p:nvPr>
            <p:ph type="title"/>
          </p:nvPr>
        </p:nvSpPr>
        <p:spPr>
          <a:xfrm>
            <a:off x="512762" y="36512"/>
            <a:ext cx="8118600" cy="1097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GLAGOV: Study Endpoints</a:t>
            </a:r>
            <a:endParaRPr/>
          </a:p>
        </p:txBody>
      </p:sp>
      <p:graphicFrame>
        <p:nvGraphicFramePr>
          <p:cNvPr id="965" name="Google Shape;965;p87"/>
          <p:cNvGraphicFramePr/>
          <p:nvPr/>
        </p:nvGraphicFramePr>
        <p:xfrm>
          <a:off x="417512" y="1441450"/>
          <a:ext cx="8278800" cy="4183950"/>
        </p:xfrm>
        <a:graphic>
          <a:graphicData uri="http://schemas.openxmlformats.org/drawingml/2006/table">
            <a:tbl>
              <a:tblPr>
                <a:noFill/>
                <a:tableStyleId>{229BD241-009C-40A2-824B-B3A7EFFB4EE6}</a:tableStyleId>
              </a:tblPr>
              <a:tblGrid>
                <a:gridCol w="1449375">
                  <a:extLst>
                    <a:ext uri="{9D8B030D-6E8A-4147-A177-3AD203B41FA5}">
                      <a16:colId xmlns:a16="http://schemas.microsoft.com/office/drawing/2014/main" val="20000"/>
                    </a:ext>
                  </a:extLst>
                </a:gridCol>
                <a:gridCol w="6829425">
                  <a:extLst>
                    <a:ext uri="{9D8B030D-6E8A-4147-A177-3AD203B41FA5}">
                      <a16:colId xmlns:a16="http://schemas.microsoft.com/office/drawing/2014/main" val="20001"/>
                    </a:ext>
                  </a:extLst>
                </a:gridCol>
              </a:tblGrid>
              <a:tr h="350825">
                <a:tc>
                  <a:txBody>
                    <a:bodyPr/>
                    <a:lstStyle/>
                    <a:p>
                      <a:pPr marL="0" marR="0" lvl="0" indent="0" algn="l" rtl="0">
                        <a:lnSpc>
                          <a:spcPct val="100000"/>
                        </a:lnSpc>
                        <a:spcBef>
                          <a:spcPts val="0"/>
                        </a:spcBef>
                        <a:spcAft>
                          <a:spcPts val="0"/>
                        </a:spcAft>
                        <a:buClr>
                          <a:schemeClr val="lt1"/>
                        </a:buClr>
                        <a:buSzPts val="1700"/>
                        <a:buFont typeface="Arial"/>
                        <a:buNone/>
                      </a:pPr>
                      <a:r>
                        <a:rPr lang="en-US" sz="1700" b="1" i="0" u="none" strike="noStrike" cap="none">
                          <a:solidFill>
                            <a:schemeClr val="lt1"/>
                          </a:solidFill>
                          <a:latin typeface="Arial"/>
                          <a:ea typeface="Arial"/>
                          <a:cs typeface="Arial"/>
                          <a:sym typeface="Arial"/>
                        </a:rPr>
                        <a:t>Endpoint</a:t>
                      </a:r>
                      <a:endParaRPr/>
                    </a:p>
                  </a:txBody>
                  <a:tcPr marL="91450" marR="91450" marT="45700" marB="45700">
                    <a:lnB w="127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chemeClr val="lt1"/>
                        </a:buClr>
                        <a:buSzPts val="1700"/>
                        <a:buFont typeface="Arial"/>
                        <a:buNone/>
                      </a:pPr>
                      <a:r>
                        <a:rPr lang="en-US" sz="1700" b="1" i="0" u="none" strike="noStrike" cap="none">
                          <a:solidFill>
                            <a:schemeClr val="lt1"/>
                          </a:solidFill>
                          <a:latin typeface="Arial"/>
                          <a:ea typeface="Arial"/>
                          <a:cs typeface="Arial"/>
                          <a:sym typeface="Arial"/>
                        </a:rPr>
                        <a:t>Description</a:t>
                      </a:r>
                      <a:endParaRPr/>
                    </a:p>
                  </a:txBody>
                  <a:tcPr marL="91450" marR="91450" marT="45700" marB="45700">
                    <a:lnB w="127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609600">
                <a:tc>
                  <a:txBody>
                    <a:bodyPr/>
                    <a:lstStyle/>
                    <a:p>
                      <a:pPr marL="0" marR="0" lvl="0" indent="0" algn="l" rtl="0">
                        <a:lnSpc>
                          <a:spcPct val="100000"/>
                        </a:lnSpc>
                        <a:spcBef>
                          <a:spcPts val="0"/>
                        </a:spcBef>
                        <a:spcAft>
                          <a:spcPts val="0"/>
                        </a:spcAft>
                        <a:buClr>
                          <a:schemeClr val="lt1"/>
                        </a:buClr>
                        <a:buSzPts val="1700"/>
                        <a:buFont typeface="Arial"/>
                        <a:buNone/>
                      </a:pPr>
                      <a:r>
                        <a:rPr lang="en-US" sz="1700" b="1" i="0" u="none" strike="noStrike" cap="none">
                          <a:solidFill>
                            <a:schemeClr val="lt1"/>
                          </a:solidFill>
                          <a:latin typeface="Arial"/>
                          <a:ea typeface="Arial"/>
                          <a:cs typeface="Arial"/>
                          <a:sym typeface="Arial"/>
                        </a:rPr>
                        <a:t>Primary</a:t>
                      </a:r>
                      <a:r>
                        <a:rPr lang="en-US" sz="1700" b="1" i="0" u="none" strike="noStrike" cap="none" baseline="30000">
                          <a:solidFill>
                            <a:schemeClr val="lt1"/>
                          </a:solidFill>
                          <a:latin typeface="Arial"/>
                          <a:ea typeface="Arial"/>
                          <a:cs typeface="Arial"/>
                          <a:sym typeface="Arial"/>
                        </a:rPr>
                        <a:t>1,2</a:t>
                      </a:r>
                      <a:endParaRPr/>
                    </a:p>
                  </a:txBody>
                  <a:tcPr marL="91450" marR="91450" marT="45700" marB="45700">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3E61"/>
                    </a:solidFill>
                  </a:tcPr>
                </a:tc>
                <a:tc>
                  <a:txBody>
                    <a:bodyPr/>
                    <a:lstStyle/>
                    <a:p>
                      <a:pPr marL="230187" marR="0" lvl="0" indent="-230187" algn="l" rtl="0">
                        <a:lnSpc>
                          <a:spcPct val="100000"/>
                        </a:lnSpc>
                        <a:spcBef>
                          <a:spcPts val="0"/>
                        </a:spcBef>
                        <a:spcAft>
                          <a:spcPts val="0"/>
                        </a:spcAft>
                        <a:buClr>
                          <a:schemeClr val="accent1"/>
                        </a:buClr>
                        <a:buSzPts val="1700"/>
                        <a:buFont typeface="Arial"/>
                        <a:buChar char="•"/>
                      </a:pPr>
                      <a:r>
                        <a:rPr lang="en-US" sz="1700" b="0" i="0" u="none" strike="noStrike" cap="none">
                          <a:solidFill>
                            <a:schemeClr val="dk1"/>
                          </a:solidFill>
                          <a:latin typeface="Arial"/>
                          <a:ea typeface="Arial"/>
                          <a:cs typeface="Arial"/>
                          <a:sym typeface="Arial"/>
                        </a:rPr>
                        <a:t>Nominal change* in PAV from baseline to week 78, as determined by IVUS </a:t>
                      </a:r>
                      <a:endParaRPr/>
                    </a:p>
                  </a:txBody>
                  <a:tcPr marL="91450" marR="91450" marT="45700" marB="45700">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1798625">
                <a:tc>
                  <a:txBody>
                    <a:bodyPr/>
                    <a:lstStyle/>
                    <a:p>
                      <a:pPr marL="0" marR="0" lvl="0" indent="0" algn="l" rtl="0">
                        <a:lnSpc>
                          <a:spcPct val="100000"/>
                        </a:lnSpc>
                        <a:spcBef>
                          <a:spcPts val="0"/>
                        </a:spcBef>
                        <a:spcAft>
                          <a:spcPts val="0"/>
                        </a:spcAft>
                        <a:buClr>
                          <a:schemeClr val="lt1"/>
                        </a:buClr>
                        <a:buSzPts val="1700"/>
                        <a:buFont typeface="Arial"/>
                        <a:buNone/>
                      </a:pPr>
                      <a:r>
                        <a:rPr lang="en-US" sz="1700" b="1" i="0" u="none" strike="noStrike" cap="none">
                          <a:solidFill>
                            <a:schemeClr val="lt1"/>
                          </a:solidFill>
                          <a:latin typeface="Arial"/>
                          <a:ea typeface="Arial"/>
                          <a:cs typeface="Arial"/>
                          <a:sym typeface="Arial"/>
                        </a:rPr>
                        <a:t>Secondary</a:t>
                      </a:r>
                      <a:r>
                        <a:rPr lang="en-US" sz="1700" b="1" i="0" u="none" strike="noStrike" cap="none" baseline="30000">
                          <a:solidFill>
                            <a:schemeClr val="lt1"/>
                          </a:solidFill>
                          <a:latin typeface="Arial"/>
                          <a:ea typeface="Arial"/>
                          <a:cs typeface="Arial"/>
                          <a:sym typeface="Arial"/>
                        </a:rPr>
                        <a:t>1,2</a:t>
                      </a:r>
                      <a:endParaRPr/>
                    </a:p>
                  </a:txBody>
                  <a:tcPr marL="91450" marR="91450" marT="45700" marB="45700">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3E61"/>
                    </a:solidFill>
                  </a:tcPr>
                </a:tc>
                <a:tc>
                  <a:txBody>
                    <a:bodyPr/>
                    <a:lstStyle/>
                    <a:p>
                      <a:pPr marL="230187" marR="0" lvl="0" indent="-230187" algn="l" rtl="0">
                        <a:lnSpc>
                          <a:spcPct val="100000"/>
                        </a:lnSpc>
                        <a:spcBef>
                          <a:spcPts val="0"/>
                        </a:spcBef>
                        <a:spcAft>
                          <a:spcPts val="0"/>
                        </a:spcAft>
                        <a:buClr>
                          <a:schemeClr val="accent1"/>
                        </a:buClr>
                        <a:buSzPts val="1700"/>
                        <a:buFont typeface="Arial"/>
                        <a:buChar char="•"/>
                      </a:pPr>
                      <a:r>
                        <a:rPr lang="en-US" sz="1700" b="0" i="0" u="none" strike="noStrike" cap="none">
                          <a:solidFill>
                            <a:schemeClr val="dk1"/>
                          </a:solidFill>
                          <a:latin typeface="Arial"/>
                          <a:ea typeface="Arial"/>
                          <a:cs typeface="Arial"/>
                          <a:sym typeface="Arial"/>
                        </a:rPr>
                        <a:t>Nominal change* in TAV from baseline to week 78, as determined by IVUS</a:t>
                      </a:r>
                      <a:endParaRPr/>
                    </a:p>
                    <a:p>
                      <a:pPr marL="230187" marR="0" lvl="0" indent="-230187" algn="l" rtl="0">
                        <a:lnSpc>
                          <a:spcPct val="100000"/>
                        </a:lnSpc>
                        <a:spcBef>
                          <a:spcPts val="600"/>
                        </a:spcBef>
                        <a:spcAft>
                          <a:spcPts val="0"/>
                        </a:spcAft>
                        <a:buClr>
                          <a:schemeClr val="accent1"/>
                        </a:buClr>
                        <a:buSzPts val="1700"/>
                        <a:buFont typeface="Arial"/>
                        <a:buChar char="•"/>
                      </a:pPr>
                      <a:r>
                        <a:rPr lang="en-US" sz="1700" b="0" i="0" u="none" strike="noStrike" cap="none">
                          <a:solidFill>
                            <a:schemeClr val="dk1"/>
                          </a:solidFill>
                          <a:latin typeface="Arial"/>
                          <a:ea typeface="Arial"/>
                          <a:cs typeface="Arial"/>
                          <a:sym typeface="Arial"/>
                        </a:rPr>
                        <a:t>Proportion of patients demonstrating any reduction of PAV from baseline</a:t>
                      </a:r>
                      <a:r>
                        <a:rPr lang="en-US" sz="1700" b="0" i="0" u="none" strike="noStrike" cap="none" baseline="30000">
                          <a:solidFill>
                            <a:schemeClr val="dk1"/>
                          </a:solidFill>
                          <a:latin typeface="Arial"/>
                          <a:ea typeface="Arial"/>
                          <a:cs typeface="Arial"/>
                          <a:sym typeface="Arial"/>
                        </a:rPr>
                        <a:t>†</a:t>
                      </a:r>
                      <a:endParaRPr/>
                    </a:p>
                    <a:p>
                      <a:pPr marL="230187" marR="0" lvl="0" indent="-230187" algn="l" rtl="0">
                        <a:lnSpc>
                          <a:spcPct val="100000"/>
                        </a:lnSpc>
                        <a:spcBef>
                          <a:spcPts val="600"/>
                        </a:spcBef>
                        <a:spcAft>
                          <a:spcPts val="0"/>
                        </a:spcAft>
                        <a:buClr>
                          <a:schemeClr val="accent1"/>
                        </a:buClr>
                        <a:buSzPts val="1700"/>
                        <a:buFont typeface="Arial"/>
                        <a:buChar char="•"/>
                      </a:pPr>
                      <a:r>
                        <a:rPr lang="en-US" sz="1700" b="0" i="0" u="none" strike="noStrike" cap="none">
                          <a:solidFill>
                            <a:schemeClr val="dk1"/>
                          </a:solidFill>
                          <a:latin typeface="Arial"/>
                          <a:ea typeface="Arial"/>
                          <a:cs typeface="Arial"/>
                          <a:sym typeface="Arial"/>
                        </a:rPr>
                        <a:t>Proportion of patients demonstrating any reduction of TAV from baseline</a:t>
                      </a:r>
                      <a:r>
                        <a:rPr lang="en-US" sz="1700" b="0" i="0" u="none" strike="noStrike" cap="none" baseline="30000">
                          <a:solidFill>
                            <a:schemeClr val="dk1"/>
                          </a:solidFill>
                          <a:latin typeface="Arial"/>
                          <a:ea typeface="Arial"/>
                          <a:cs typeface="Arial"/>
                          <a:sym typeface="Arial"/>
                        </a:rPr>
                        <a:t>†</a:t>
                      </a:r>
                      <a:r>
                        <a:rPr lang="en-US" sz="1700" b="0" i="0" u="none" strike="noStrike" cap="none">
                          <a:solidFill>
                            <a:schemeClr val="dk1"/>
                          </a:solidFill>
                          <a:latin typeface="Arial"/>
                          <a:ea typeface="Arial"/>
                          <a:cs typeface="Arial"/>
                          <a:sym typeface="Arial"/>
                        </a:rPr>
                        <a:t> </a:t>
                      </a:r>
                      <a:endParaRPr/>
                    </a:p>
                  </a:txBody>
                  <a:tcPr marL="91450" marR="91450" marT="45700" marB="45700">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1423975">
                <a:tc>
                  <a:txBody>
                    <a:bodyPr/>
                    <a:lstStyle/>
                    <a:p>
                      <a:pPr marL="0" marR="0" lvl="0" indent="0" algn="l" rtl="0">
                        <a:lnSpc>
                          <a:spcPct val="100000"/>
                        </a:lnSpc>
                        <a:spcBef>
                          <a:spcPts val="0"/>
                        </a:spcBef>
                        <a:spcAft>
                          <a:spcPts val="0"/>
                        </a:spcAft>
                        <a:buClr>
                          <a:schemeClr val="lt1"/>
                        </a:buClr>
                        <a:buSzPts val="1700"/>
                        <a:buFont typeface="Arial"/>
                        <a:buNone/>
                      </a:pPr>
                      <a:r>
                        <a:rPr lang="en-US" sz="1700" b="1" i="0" u="none" strike="noStrike" cap="none">
                          <a:solidFill>
                            <a:schemeClr val="lt1"/>
                          </a:solidFill>
                          <a:latin typeface="Arial"/>
                          <a:ea typeface="Arial"/>
                          <a:cs typeface="Arial"/>
                          <a:sym typeface="Arial"/>
                        </a:rPr>
                        <a:t>Exploratory</a:t>
                      </a:r>
                      <a:r>
                        <a:rPr lang="en-US" sz="1700" b="1" i="0" u="none" strike="noStrike" cap="none" baseline="30000">
                          <a:solidFill>
                            <a:schemeClr val="lt1"/>
                          </a:solidFill>
                          <a:latin typeface="Arial"/>
                          <a:ea typeface="Arial"/>
                          <a:cs typeface="Arial"/>
                          <a:sym typeface="Arial"/>
                        </a:rPr>
                        <a:t>2</a:t>
                      </a:r>
                      <a:r>
                        <a:rPr lang="en-US" sz="1700" b="1" i="0" u="none" strike="noStrike" cap="none">
                          <a:solidFill>
                            <a:schemeClr val="lt1"/>
                          </a:solidFill>
                          <a:latin typeface="Arial"/>
                          <a:ea typeface="Arial"/>
                          <a:cs typeface="Arial"/>
                          <a:sym typeface="Arial"/>
                        </a:rPr>
                        <a:t> </a:t>
                      </a:r>
                      <a:endParaRPr/>
                    </a:p>
                  </a:txBody>
                  <a:tcPr marL="91450" marR="91450" marT="45700" marB="45700">
                    <a:lnT w="12700" cap="flat" cmpd="sng">
                      <a:solidFill>
                        <a:schemeClr val="lt1"/>
                      </a:solidFill>
                      <a:prstDash val="solid"/>
                      <a:round/>
                      <a:headEnd type="none" w="sm" len="sm"/>
                      <a:tailEnd type="none" w="sm" len="sm"/>
                    </a:lnT>
                    <a:solidFill>
                      <a:srgbClr val="003E61"/>
                    </a:solidFill>
                  </a:tcPr>
                </a:tc>
                <a:tc>
                  <a:txBody>
                    <a:bodyPr/>
                    <a:lstStyle/>
                    <a:p>
                      <a:pPr marL="171450" marR="0" lvl="0" indent="-171450" algn="l" rtl="0">
                        <a:lnSpc>
                          <a:spcPct val="100000"/>
                        </a:lnSpc>
                        <a:spcBef>
                          <a:spcPts val="0"/>
                        </a:spcBef>
                        <a:spcAft>
                          <a:spcPts val="0"/>
                        </a:spcAft>
                        <a:buClr>
                          <a:schemeClr val="accent1"/>
                        </a:buClr>
                        <a:buSzPts val="1700"/>
                        <a:buFont typeface="Arial"/>
                        <a:buChar char="•"/>
                      </a:pPr>
                      <a:r>
                        <a:rPr lang="en-US" sz="1700" b="0" i="0" u="none" strike="noStrike" cap="none">
                          <a:solidFill>
                            <a:schemeClr val="dk1"/>
                          </a:solidFill>
                          <a:latin typeface="Arial"/>
                          <a:ea typeface="Arial"/>
                          <a:cs typeface="Arial"/>
                          <a:sym typeface="Arial"/>
                        </a:rPr>
                        <a:t>Incidence of adjudicated events (all-cause mortality, cardiovascular death, myocardial infarction, hospitalization for unstable angina, coronary revascularization, stroke, transient ischemic attack, and hospitalization for heart failure)</a:t>
                      </a:r>
                      <a:endParaRPr/>
                    </a:p>
                    <a:p>
                      <a:pPr marL="171450" marR="0" lvl="0" indent="-171450" algn="l" rtl="0">
                        <a:lnSpc>
                          <a:spcPct val="100000"/>
                        </a:lnSpc>
                        <a:spcBef>
                          <a:spcPts val="300"/>
                        </a:spcBef>
                        <a:spcAft>
                          <a:spcPts val="0"/>
                        </a:spcAft>
                        <a:buClr>
                          <a:schemeClr val="accent1"/>
                        </a:buClr>
                        <a:buSzPts val="1700"/>
                        <a:buFont typeface="Arial"/>
                        <a:buChar char="•"/>
                      </a:pPr>
                      <a:r>
                        <a:rPr lang="en-US" sz="1700" b="0" i="0" u="none" strike="noStrike" cap="none">
                          <a:solidFill>
                            <a:schemeClr val="dk1"/>
                          </a:solidFill>
                          <a:latin typeface="Arial"/>
                          <a:ea typeface="Arial"/>
                          <a:cs typeface="Arial"/>
                          <a:sym typeface="Arial"/>
                        </a:rPr>
                        <a:t>Change in lipid parameters</a:t>
                      </a:r>
                      <a:endParaRPr/>
                    </a:p>
                  </a:txBody>
                  <a:tcPr marL="91450" marR="91450" marT="45700" marB="45700">
                    <a:lnT w="12700" cap="flat" cmpd="sng">
                      <a:solidFill>
                        <a:schemeClr val="lt1"/>
                      </a:solidFill>
                      <a:prstDash val="solid"/>
                      <a:round/>
                      <a:headEnd type="none" w="sm" len="sm"/>
                      <a:tailEnd type="none" w="sm" len="sm"/>
                    </a:lnT>
                    <a:solidFill>
                      <a:srgbClr val="D9D9D9"/>
                    </a:solidFill>
                  </a:tcPr>
                </a:tc>
                <a:extLst>
                  <a:ext uri="{0D108BD9-81ED-4DB2-BD59-A6C34878D82A}">
                    <a16:rowId xmlns:a16="http://schemas.microsoft.com/office/drawing/2014/main" val="10003"/>
                  </a:ext>
                </a:extLst>
              </a:tr>
            </a:tbl>
          </a:graphicData>
        </a:graphic>
      </p:graphicFrame>
      <p:sp>
        <p:nvSpPr>
          <p:cNvPr id="966" name="Google Shape;966;p87"/>
          <p:cNvSpPr txBox="1"/>
          <p:nvPr/>
        </p:nvSpPr>
        <p:spPr>
          <a:xfrm>
            <a:off x="144462" y="5883275"/>
            <a:ext cx="6569100" cy="78420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chemeClr val="dk1"/>
              </a:buClr>
              <a:buSzPts val="900"/>
              <a:buFont typeface="Arial"/>
              <a:buNone/>
            </a:pPr>
            <a:r>
              <a:rPr lang="en-US" sz="900" b="0" i="0" u="none">
                <a:solidFill>
                  <a:schemeClr val="dk1"/>
                </a:solidFill>
                <a:latin typeface="Arial"/>
                <a:ea typeface="Arial"/>
                <a:cs typeface="Arial"/>
                <a:sym typeface="Arial"/>
              </a:rPr>
              <a:t>*Nominal change refers to the actual number, as opposed to percent change</a:t>
            </a:r>
            <a:endParaRPr/>
          </a:p>
          <a:p>
            <a:pPr marL="0" marR="0" lvl="0" indent="0" algn="l" rtl="0">
              <a:lnSpc>
                <a:spcPct val="100000"/>
              </a:lnSpc>
              <a:spcBef>
                <a:spcPts val="0"/>
              </a:spcBef>
              <a:spcAft>
                <a:spcPts val="0"/>
              </a:spcAft>
              <a:buClr>
                <a:schemeClr val="dk1"/>
              </a:buClr>
              <a:buSzPts val="900"/>
              <a:buFont typeface="Arial"/>
              <a:buNone/>
            </a:pPr>
            <a:r>
              <a:rPr lang="en-US" sz="900" b="0" i="0" u="none" baseline="30000">
                <a:solidFill>
                  <a:schemeClr val="dk1"/>
                </a:solidFill>
                <a:latin typeface="Arial"/>
                <a:ea typeface="Arial"/>
                <a:cs typeface="Arial"/>
                <a:sym typeface="Arial"/>
              </a:rPr>
              <a:t>†</a:t>
            </a:r>
            <a:r>
              <a:rPr lang="en-US" sz="900" b="0" i="0" u="none">
                <a:solidFill>
                  <a:schemeClr val="dk1"/>
                </a:solidFill>
                <a:latin typeface="Arial"/>
                <a:ea typeface="Arial"/>
                <a:cs typeface="Arial"/>
                <a:sym typeface="Arial"/>
              </a:rPr>
              <a:t>Proportion/percentage of subjects with regression is a group level summary statistics rather than a subject level endpoint</a:t>
            </a:r>
            <a:endParaRPr/>
          </a:p>
          <a:p>
            <a:pPr marL="0" marR="0" lvl="0" indent="0" algn="l" rtl="0">
              <a:lnSpc>
                <a:spcPct val="100000"/>
              </a:lnSpc>
              <a:spcBef>
                <a:spcPts val="0"/>
              </a:spcBef>
              <a:spcAft>
                <a:spcPts val="0"/>
              </a:spcAft>
              <a:buClr>
                <a:srgbClr val="000000"/>
              </a:buClr>
              <a:buSzPts val="900"/>
              <a:buFont typeface="Arial"/>
              <a:buNone/>
            </a:pPr>
            <a:r>
              <a:rPr lang="en-US" sz="900" b="0" i="0" u="none">
                <a:solidFill>
                  <a:srgbClr val="000000"/>
                </a:solidFill>
                <a:latin typeface="Arial"/>
                <a:ea typeface="Arial"/>
                <a:cs typeface="Arial"/>
                <a:sym typeface="Arial"/>
              </a:rPr>
              <a:t>IVUS = intravascular ultrasound; PAV = percentage atheroma volume; TAV = total atheroma volume</a:t>
            </a:r>
            <a:endParaRPr sz="900" b="0" i="0" u="none">
              <a:solidFill>
                <a:srgbClr val="00B05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a:solidFill>
                  <a:schemeClr val="dk1"/>
                </a:solidFill>
                <a:latin typeface="Arial"/>
                <a:ea typeface="Arial"/>
                <a:cs typeface="Arial"/>
                <a:sym typeface="Arial"/>
              </a:rPr>
              <a:t>1. Puri R, et al. </a:t>
            </a:r>
            <a:r>
              <a:rPr lang="en-US" sz="900" b="0" i="1" u="none">
                <a:solidFill>
                  <a:schemeClr val="dk1"/>
                </a:solidFill>
                <a:latin typeface="Arial"/>
                <a:ea typeface="Arial"/>
                <a:cs typeface="Arial"/>
                <a:sym typeface="Arial"/>
              </a:rPr>
              <a:t>Am Heart J</a:t>
            </a:r>
            <a:r>
              <a:rPr lang="en-US" sz="900" b="0" i="0" u="none">
                <a:solidFill>
                  <a:schemeClr val="dk1"/>
                </a:solidFill>
                <a:latin typeface="Arial"/>
                <a:ea typeface="Arial"/>
                <a:cs typeface="Arial"/>
                <a:sym typeface="Arial"/>
              </a:rPr>
              <a:t>. 2016;176:83-92. 2. Nicholls SJ, et al. </a:t>
            </a:r>
            <a:r>
              <a:rPr lang="en-US" sz="900" b="0" i="1" u="none">
                <a:solidFill>
                  <a:schemeClr val="dk1"/>
                </a:solidFill>
                <a:latin typeface="Arial"/>
                <a:ea typeface="Arial"/>
                <a:cs typeface="Arial"/>
                <a:sym typeface="Arial"/>
              </a:rPr>
              <a:t>JAMA</a:t>
            </a:r>
            <a:r>
              <a:rPr lang="en-US" sz="900" b="0" i="0" u="none">
                <a:solidFill>
                  <a:schemeClr val="dk1"/>
                </a:solidFill>
                <a:latin typeface="Arial"/>
                <a:ea typeface="Arial"/>
                <a:cs typeface="Arial"/>
                <a:sym typeface="Arial"/>
              </a:rPr>
              <a:t>. [published online ahead of print November 15, 2016]. doi: 10.1001/jama.2016.16951</a:t>
            </a:r>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977"/>
        <p:cNvGrpSpPr/>
        <p:nvPr/>
      </p:nvGrpSpPr>
      <p:grpSpPr>
        <a:xfrm>
          <a:off x="0" y="0"/>
          <a:ext cx="0" cy="0"/>
          <a:chOff x="0" y="0"/>
          <a:chExt cx="0" cy="0"/>
        </a:xfrm>
      </p:grpSpPr>
      <p:sp>
        <p:nvSpPr>
          <p:cNvPr id="978" name="Google Shape;978;p88"/>
          <p:cNvSpPr txBox="1">
            <a:spLocks noGrp="1"/>
          </p:cNvSpPr>
          <p:nvPr>
            <p:ph type="title"/>
          </p:nvPr>
        </p:nvSpPr>
        <p:spPr>
          <a:xfrm>
            <a:off x="512762" y="36512"/>
            <a:ext cx="8118600" cy="1097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2800"/>
              <a:buFont typeface="Arial"/>
              <a:buNone/>
            </a:pPr>
            <a:r>
              <a:rPr lang="en-US" sz="2800" b="1" i="0" u="none">
                <a:solidFill>
                  <a:schemeClr val="dk1"/>
                </a:solidFill>
                <a:latin typeface="Arial"/>
                <a:ea typeface="Arial"/>
                <a:cs typeface="Arial"/>
                <a:sym typeface="Arial"/>
              </a:rPr>
              <a:t>Mean Absolute Change in LDL-C</a:t>
            </a:r>
            <a:endParaRPr/>
          </a:p>
        </p:txBody>
      </p:sp>
      <p:sp>
        <p:nvSpPr>
          <p:cNvPr id="979" name="Google Shape;979;p88"/>
          <p:cNvSpPr txBox="1"/>
          <p:nvPr/>
        </p:nvSpPr>
        <p:spPr>
          <a:xfrm>
            <a:off x="0" y="5654675"/>
            <a:ext cx="9144000" cy="368400"/>
          </a:xfrm>
          <a:prstGeom prst="rect">
            <a:avLst/>
          </a:prstGeom>
          <a:solidFill>
            <a:srgbClr val="007CC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a:solidFill>
                  <a:srgbClr val="FFFFFF"/>
                </a:solidFill>
                <a:latin typeface="Arial"/>
                <a:ea typeface="Arial"/>
                <a:cs typeface="Arial"/>
                <a:sym typeface="Arial"/>
              </a:rPr>
              <a:t>Absolute change for evolocumab-statin group: -56.3 (-59.4 to -53.1); </a:t>
            </a:r>
            <a:r>
              <a:rPr lang="en-US" sz="1800" b="1" i="1" u="none">
                <a:solidFill>
                  <a:srgbClr val="FFFFFF"/>
                </a:solidFill>
                <a:latin typeface="Arial"/>
                <a:ea typeface="Arial"/>
                <a:cs typeface="Arial"/>
                <a:sym typeface="Arial"/>
              </a:rPr>
              <a:t>P</a:t>
            </a:r>
            <a:r>
              <a:rPr lang="en-US" sz="1800" b="1" i="0" u="none">
                <a:solidFill>
                  <a:srgbClr val="FFFFFF"/>
                </a:solidFill>
                <a:latin typeface="Arial"/>
                <a:ea typeface="Arial"/>
                <a:cs typeface="Arial"/>
                <a:sym typeface="Arial"/>
              </a:rPr>
              <a:t> &lt; 0.001</a:t>
            </a:r>
            <a:endParaRPr/>
          </a:p>
        </p:txBody>
      </p:sp>
      <p:grpSp>
        <p:nvGrpSpPr>
          <p:cNvPr id="980" name="Google Shape;980;p88"/>
          <p:cNvGrpSpPr/>
          <p:nvPr/>
        </p:nvGrpSpPr>
        <p:grpSpPr>
          <a:xfrm>
            <a:off x="2998754" y="1339871"/>
            <a:ext cx="3978219" cy="306415"/>
            <a:chOff x="3158938" y="1280330"/>
            <a:chExt cx="3978219" cy="307800"/>
          </a:xfrm>
        </p:grpSpPr>
        <p:sp>
          <p:nvSpPr>
            <p:cNvPr id="981" name="Google Shape;981;p88"/>
            <p:cNvSpPr txBox="1"/>
            <p:nvPr/>
          </p:nvSpPr>
          <p:spPr>
            <a:xfrm>
              <a:off x="3158938" y="1364849"/>
              <a:ext cx="136500" cy="138600"/>
            </a:xfrm>
            <a:prstGeom prst="rect">
              <a:avLst/>
            </a:prstGeom>
            <a:solidFill>
              <a:srgbClr val="00316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82" name="Google Shape;982;p88"/>
            <p:cNvSpPr txBox="1"/>
            <p:nvPr/>
          </p:nvSpPr>
          <p:spPr>
            <a:xfrm>
              <a:off x="3252208" y="1280330"/>
              <a:ext cx="1736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Statin monotherapy</a:t>
              </a:r>
              <a:endParaRPr/>
            </a:p>
          </p:txBody>
        </p:sp>
        <p:sp>
          <p:nvSpPr>
            <p:cNvPr id="983" name="Google Shape;983;p88"/>
            <p:cNvSpPr txBox="1"/>
            <p:nvPr/>
          </p:nvSpPr>
          <p:spPr>
            <a:xfrm>
              <a:off x="5232191" y="1364849"/>
              <a:ext cx="136500" cy="138600"/>
            </a:xfrm>
            <a:prstGeom prst="rect">
              <a:avLst/>
            </a:prstGeom>
            <a:solidFill>
              <a:srgbClr val="FC84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84" name="Google Shape;984;p88"/>
            <p:cNvSpPr txBox="1"/>
            <p:nvPr/>
          </p:nvSpPr>
          <p:spPr>
            <a:xfrm>
              <a:off x="5325457" y="1280330"/>
              <a:ext cx="1811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Statin + evolocumab</a:t>
              </a:r>
              <a:endParaRPr/>
            </a:p>
          </p:txBody>
        </p:sp>
      </p:grpSp>
      <p:grpSp>
        <p:nvGrpSpPr>
          <p:cNvPr id="985" name="Google Shape;985;p88"/>
          <p:cNvGrpSpPr/>
          <p:nvPr/>
        </p:nvGrpSpPr>
        <p:grpSpPr>
          <a:xfrm>
            <a:off x="708028" y="1601755"/>
            <a:ext cx="7005546" cy="3914446"/>
            <a:chOff x="708026" y="1671015"/>
            <a:chExt cx="7005546" cy="3915229"/>
          </a:xfrm>
        </p:grpSpPr>
        <p:sp>
          <p:nvSpPr>
            <p:cNvPr id="986" name="Google Shape;986;p88"/>
            <p:cNvSpPr/>
            <p:nvPr/>
          </p:nvSpPr>
          <p:spPr>
            <a:xfrm>
              <a:off x="1935163" y="2143125"/>
              <a:ext cx="5534025" cy="2400300"/>
            </a:xfrm>
            <a:custGeom>
              <a:avLst/>
              <a:gdLst/>
              <a:ahLst/>
              <a:cxnLst/>
              <a:rect l="l" t="t" r="r" b="b"/>
              <a:pathLst>
                <a:path w="3486" h="1512" extrusionOk="0">
                  <a:moveTo>
                    <a:pt x="3486" y="1512"/>
                  </a:moveTo>
                  <a:lnTo>
                    <a:pt x="3392" y="1399"/>
                  </a:lnTo>
                  <a:lnTo>
                    <a:pt x="2845" y="1342"/>
                  </a:lnTo>
                  <a:lnTo>
                    <a:pt x="2318" y="1380"/>
                  </a:lnTo>
                  <a:lnTo>
                    <a:pt x="1074" y="1361"/>
                  </a:lnTo>
                  <a:lnTo>
                    <a:pt x="527" y="1361"/>
                  </a:lnTo>
                  <a:lnTo>
                    <a:pt x="0" y="0"/>
                  </a:lnTo>
                </a:path>
              </a:pathLst>
            </a:custGeom>
            <a:noFill/>
            <a:ln w="38100" cap="flat" cmpd="sng">
              <a:solidFill>
                <a:srgbClr val="FC840C"/>
              </a:solidFill>
              <a:prstDash val="solid"/>
              <a:miter lim="524288"/>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987" name="Google Shape;987;p88"/>
            <p:cNvGrpSpPr/>
            <p:nvPr/>
          </p:nvGrpSpPr>
          <p:grpSpPr>
            <a:xfrm>
              <a:off x="2713038" y="4184650"/>
              <a:ext cx="4816425" cy="479550"/>
              <a:chOff x="2713038" y="4184650"/>
              <a:chExt cx="4816425" cy="479550"/>
            </a:xfrm>
          </p:grpSpPr>
          <p:cxnSp>
            <p:nvCxnSpPr>
              <p:cNvPr id="988" name="Google Shape;988;p88"/>
              <p:cNvCxnSpPr/>
              <p:nvPr/>
            </p:nvCxnSpPr>
            <p:spPr>
              <a:xfrm>
                <a:off x="2771775" y="4214813"/>
                <a:ext cx="0" cy="179400"/>
              </a:xfrm>
              <a:prstGeom prst="straightConnector1">
                <a:avLst/>
              </a:prstGeom>
              <a:noFill/>
              <a:ln w="12700" cap="flat" cmpd="sng">
                <a:solidFill>
                  <a:schemeClr val="dk1"/>
                </a:solidFill>
                <a:prstDash val="solid"/>
                <a:miter lim="800000"/>
                <a:headEnd type="none" w="med" len="med"/>
                <a:tailEnd type="none" w="med" len="med"/>
              </a:ln>
            </p:spPr>
          </p:cxnSp>
          <p:cxnSp>
            <p:nvCxnSpPr>
              <p:cNvPr id="989" name="Google Shape;989;p88"/>
              <p:cNvCxnSpPr/>
              <p:nvPr/>
            </p:nvCxnSpPr>
            <p:spPr>
              <a:xfrm>
                <a:off x="2713038" y="4214813"/>
                <a:ext cx="119100" cy="0"/>
              </a:xfrm>
              <a:prstGeom prst="straightConnector1">
                <a:avLst/>
              </a:prstGeom>
              <a:noFill/>
              <a:ln w="12700" cap="flat" cmpd="sng">
                <a:solidFill>
                  <a:schemeClr val="dk1"/>
                </a:solidFill>
                <a:prstDash val="solid"/>
                <a:miter lim="800000"/>
                <a:headEnd type="none" w="med" len="med"/>
                <a:tailEnd type="none" w="med" len="med"/>
              </a:ln>
            </p:spPr>
          </p:cxnSp>
          <p:cxnSp>
            <p:nvCxnSpPr>
              <p:cNvPr id="990" name="Google Shape;990;p88"/>
              <p:cNvCxnSpPr/>
              <p:nvPr/>
            </p:nvCxnSpPr>
            <p:spPr>
              <a:xfrm>
                <a:off x="2713038" y="4394200"/>
                <a:ext cx="119100" cy="0"/>
              </a:xfrm>
              <a:prstGeom prst="straightConnector1">
                <a:avLst/>
              </a:prstGeom>
              <a:noFill/>
              <a:ln w="12700" cap="flat" cmpd="sng">
                <a:solidFill>
                  <a:schemeClr val="dk1"/>
                </a:solidFill>
                <a:prstDash val="solid"/>
                <a:miter lim="800000"/>
                <a:headEnd type="none" w="med" len="med"/>
                <a:tailEnd type="none" w="med" len="med"/>
              </a:ln>
            </p:spPr>
          </p:cxnSp>
          <p:cxnSp>
            <p:nvCxnSpPr>
              <p:cNvPr id="991" name="Google Shape;991;p88"/>
              <p:cNvCxnSpPr/>
              <p:nvPr/>
            </p:nvCxnSpPr>
            <p:spPr>
              <a:xfrm>
                <a:off x="3640138" y="4184650"/>
                <a:ext cx="0" cy="209400"/>
              </a:xfrm>
              <a:prstGeom prst="straightConnector1">
                <a:avLst/>
              </a:prstGeom>
              <a:noFill/>
              <a:ln w="12700" cap="flat" cmpd="sng">
                <a:solidFill>
                  <a:schemeClr val="dk1"/>
                </a:solidFill>
                <a:prstDash val="solid"/>
                <a:miter lim="800000"/>
                <a:headEnd type="none" w="med" len="med"/>
                <a:tailEnd type="none" w="med" len="med"/>
              </a:ln>
            </p:spPr>
          </p:cxnSp>
          <p:cxnSp>
            <p:nvCxnSpPr>
              <p:cNvPr id="992" name="Google Shape;992;p88"/>
              <p:cNvCxnSpPr/>
              <p:nvPr/>
            </p:nvCxnSpPr>
            <p:spPr>
              <a:xfrm>
                <a:off x="3579813" y="4184650"/>
                <a:ext cx="120600" cy="0"/>
              </a:xfrm>
              <a:prstGeom prst="straightConnector1">
                <a:avLst/>
              </a:prstGeom>
              <a:noFill/>
              <a:ln w="12700" cap="flat" cmpd="sng">
                <a:solidFill>
                  <a:schemeClr val="dk1"/>
                </a:solidFill>
                <a:prstDash val="solid"/>
                <a:miter lim="800000"/>
                <a:headEnd type="none" w="med" len="med"/>
                <a:tailEnd type="none" w="med" len="med"/>
              </a:ln>
            </p:spPr>
          </p:cxnSp>
          <p:cxnSp>
            <p:nvCxnSpPr>
              <p:cNvPr id="993" name="Google Shape;993;p88"/>
              <p:cNvCxnSpPr/>
              <p:nvPr/>
            </p:nvCxnSpPr>
            <p:spPr>
              <a:xfrm>
                <a:off x="3579813" y="4394200"/>
                <a:ext cx="120600" cy="0"/>
              </a:xfrm>
              <a:prstGeom prst="straightConnector1">
                <a:avLst/>
              </a:prstGeom>
              <a:noFill/>
              <a:ln w="12700" cap="flat" cmpd="sng">
                <a:solidFill>
                  <a:schemeClr val="dk1"/>
                </a:solidFill>
                <a:prstDash val="solid"/>
                <a:miter lim="800000"/>
                <a:headEnd type="none" w="med" len="med"/>
                <a:tailEnd type="none" w="med" len="med"/>
              </a:ln>
            </p:spPr>
          </p:cxnSp>
          <p:cxnSp>
            <p:nvCxnSpPr>
              <p:cNvPr id="994" name="Google Shape;994;p88"/>
              <p:cNvCxnSpPr/>
              <p:nvPr/>
            </p:nvCxnSpPr>
            <p:spPr>
              <a:xfrm>
                <a:off x="5614988" y="4214813"/>
                <a:ext cx="0" cy="209400"/>
              </a:xfrm>
              <a:prstGeom prst="straightConnector1">
                <a:avLst/>
              </a:prstGeom>
              <a:noFill/>
              <a:ln w="12700" cap="flat" cmpd="sng">
                <a:solidFill>
                  <a:schemeClr val="dk1"/>
                </a:solidFill>
                <a:prstDash val="solid"/>
                <a:miter lim="800000"/>
                <a:headEnd type="none" w="med" len="med"/>
                <a:tailEnd type="none" w="med" len="med"/>
              </a:ln>
            </p:spPr>
          </p:cxnSp>
          <p:cxnSp>
            <p:nvCxnSpPr>
              <p:cNvPr id="995" name="Google Shape;995;p88"/>
              <p:cNvCxnSpPr/>
              <p:nvPr/>
            </p:nvCxnSpPr>
            <p:spPr>
              <a:xfrm>
                <a:off x="5554663" y="4214813"/>
                <a:ext cx="119100" cy="0"/>
              </a:xfrm>
              <a:prstGeom prst="straightConnector1">
                <a:avLst/>
              </a:prstGeom>
              <a:noFill/>
              <a:ln w="12700" cap="flat" cmpd="sng">
                <a:solidFill>
                  <a:schemeClr val="dk1"/>
                </a:solidFill>
                <a:prstDash val="solid"/>
                <a:miter lim="800000"/>
                <a:headEnd type="none" w="med" len="med"/>
                <a:tailEnd type="none" w="med" len="med"/>
              </a:ln>
            </p:spPr>
          </p:cxnSp>
          <p:cxnSp>
            <p:nvCxnSpPr>
              <p:cNvPr id="996" name="Google Shape;996;p88"/>
              <p:cNvCxnSpPr/>
              <p:nvPr/>
            </p:nvCxnSpPr>
            <p:spPr>
              <a:xfrm>
                <a:off x="5554663" y="4424363"/>
                <a:ext cx="119100" cy="0"/>
              </a:xfrm>
              <a:prstGeom prst="straightConnector1">
                <a:avLst/>
              </a:prstGeom>
              <a:noFill/>
              <a:ln w="12700" cap="flat" cmpd="sng">
                <a:solidFill>
                  <a:schemeClr val="dk1"/>
                </a:solidFill>
                <a:prstDash val="solid"/>
                <a:miter lim="800000"/>
                <a:headEnd type="none" w="med" len="med"/>
                <a:tailEnd type="none" w="med" len="med"/>
              </a:ln>
            </p:spPr>
          </p:cxnSp>
          <p:cxnSp>
            <p:nvCxnSpPr>
              <p:cNvPr id="997" name="Google Shape;997;p88"/>
              <p:cNvCxnSpPr/>
              <p:nvPr/>
            </p:nvCxnSpPr>
            <p:spPr>
              <a:xfrm>
                <a:off x="6481763" y="4184650"/>
                <a:ext cx="0" cy="209400"/>
              </a:xfrm>
              <a:prstGeom prst="straightConnector1">
                <a:avLst/>
              </a:prstGeom>
              <a:noFill/>
              <a:ln w="12700" cap="flat" cmpd="sng">
                <a:solidFill>
                  <a:schemeClr val="dk1"/>
                </a:solidFill>
                <a:prstDash val="solid"/>
                <a:miter lim="800000"/>
                <a:headEnd type="none" w="med" len="med"/>
                <a:tailEnd type="none" w="med" len="med"/>
              </a:ln>
            </p:spPr>
          </p:cxnSp>
          <p:cxnSp>
            <p:nvCxnSpPr>
              <p:cNvPr id="998" name="Google Shape;998;p88"/>
              <p:cNvCxnSpPr/>
              <p:nvPr/>
            </p:nvCxnSpPr>
            <p:spPr>
              <a:xfrm>
                <a:off x="6423025" y="4184650"/>
                <a:ext cx="119100" cy="0"/>
              </a:xfrm>
              <a:prstGeom prst="straightConnector1">
                <a:avLst/>
              </a:prstGeom>
              <a:noFill/>
              <a:ln w="12700" cap="flat" cmpd="sng">
                <a:solidFill>
                  <a:schemeClr val="dk1"/>
                </a:solidFill>
                <a:prstDash val="solid"/>
                <a:miter lim="800000"/>
                <a:headEnd type="none" w="med" len="med"/>
                <a:tailEnd type="none" w="med" len="med"/>
              </a:ln>
            </p:spPr>
          </p:cxnSp>
          <p:cxnSp>
            <p:nvCxnSpPr>
              <p:cNvPr id="999" name="Google Shape;999;p88"/>
              <p:cNvCxnSpPr/>
              <p:nvPr/>
            </p:nvCxnSpPr>
            <p:spPr>
              <a:xfrm>
                <a:off x="6423025" y="4394200"/>
                <a:ext cx="119100" cy="0"/>
              </a:xfrm>
              <a:prstGeom prst="straightConnector1">
                <a:avLst/>
              </a:prstGeom>
              <a:noFill/>
              <a:ln w="12700" cap="flat" cmpd="sng">
                <a:solidFill>
                  <a:schemeClr val="dk1"/>
                </a:solidFill>
                <a:prstDash val="solid"/>
                <a:miter lim="800000"/>
                <a:headEnd type="none" w="med" len="med"/>
                <a:tailEnd type="none" w="med" len="med"/>
              </a:ln>
            </p:spPr>
          </p:cxnSp>
          <p:cxnSp>
            <p:nvCxnSpPr>
              <p:cNvPr id="1000" name="Google Shape;1000;p88"/>
              <p:cNvCxnSpPr/>
              <p:nvPr/>
            </p:nvCxnSpPr>
            <p:spPr>
              <a:xfrm>
                <a:off x="7319963" y="4214813"/>
                <a:ext cx="0" cy="239700"/>
              </a:xfrm>
              <a:prstGeom prst="straightConnector1">
                <a:avLst/>
              </a:prstGeom>
              <a:noFill/>
              <a:ln w="12700" cap="flat" cmpd="sng">
                <a:solidFill>
                  <a:schemeClr val="dk1"/>
                </a:solidFill>
                <a:prstDash val="solid"/>
                <a:miter lim="800000"/>
                <a:headEnd type="none" w="med" len="med"/>
                <a:tailEnd type="none" w="med" len="med"/>
              </a:ln>
            </p:spPr>
          </p:cxnSp>
          <p:cxnSp>
            <p:nvCxnSpPr>
              <p:cNvPr id="1001" name="Google Shape;1001;p88"/>
              <p:cNvCxnSpPr/>
              <p:nvPr/>
            </p:nvCxnSpPr>
            <p:spPr>
              <a:xfrm>
                <a:off x="7259638" y="4214813"/>
                <a:ext cx="120600" cy="0"/>
              </a:xfrm>
              <a:prstGeom prst="straightConnector1">
                <a:avLst/>
              </a:prstGeom>
              <a:noFill/>
              <a:ln w="12700" cap="flat" cmpd="sng">
                <a:solidFill>
                  <a:schemeClr val="dk1"/>
                </a:solidFill>
                <a:prstDash val="solid"/>
                <a:miter lim="800000"/>
                <a:headEnd type="none" w="med" len="med"/>
                <a:tailEnd type="none" w="med" len="med"/>
              </a:ln>
            </p:spPr>
          </p:cxnSp>
          <p:cxnSp>
            <p:nvCxnSpPr>
              <p:cNvPr id="1002" name="Google Shape;1002;p88"/>
              <p:cNvCxnSpPr/>
              <p:nvPr/>
            </p:nvCxnSpPr>
            <p:spPr>
              <a:xfrm>
                <a:off x="7259638" y="4454525"/>
                <a:ext cx="120600" cy="0"/>
              </a:xfrm>
              <a:prstGeom prst="straightConnector1">
                <a:avLst/>
              </a:prstGeom>
              <a:noFill/>
              <a:ln w="12700" cap="flat" cmpd="sng">
                <a:solidFill>
                  <a:schemeClr val="dk1"/>
                </a:solidFill>
                <a:prstDash val="solid"/>
                <a:miter lim="800000"/>
                <a:headEnd type="none" w="med" len="med"/>
                <a:tailEnd type="none" w="med" len="med"/>
              </a:ln>
            </p:spPr>
          </p:cxnSp>
          <p:cxnSp>
            <p:nvCxnSpPr>
              <p:cNvPr id="1003" name="Google Shape;1003;p88"/>
              <p:cNvCxnSpPr/>
              <p:nvPr/>
            </p:nvCxnSpPr>
            <p:spPr>
              <a:xfrm>
                <a:off x="7469188" y="4394200"/>
                <a:ext cx="0" cy="270000"/>
              </a:xfrm>
              <a:prstGeom prst="straightConnector1">
                <a:avLst/>
              </a:prstGeom>
              <a:noFill/>
              <a:ln w="12700" cap="flat" cmpd="sng">
                <a:solidFill>
                  <a:schemeClr val="dk1"/>
                </a:solidFill>
                <a:prstDash val="solid"/>
                <a:miter lim="800000"/>
                <a:headEnd type="none" w="med" len="med"/>
                <a:tailEnd type="none" w="med" len="med"/>
              </a:ln>
            </p:spPr>
          </p:cxnSp>
          <p:cxnSp>
            <p:nvCxnSpPr>
              <p:cNvPr id="1004" name="Google Shape;1004;p88"/>
              <p:cNvCxnSpPr/>
              <p:nvPr/>
            </p:nvCxnSpPr>
            <p:spPr>
              <a:xfrm>
                <a:off x="7408863" y="4394200"/>
                <a:ext cx="120600" cy="0"/>
              </a:xfrm>
              <a:prstGeom prst="straightConnector1">
                <a:avLst/>
              </a:prstGeom>
              <a:noFill/>
              <a:ln w="12700" cap="flat" cmpd="sng">
                <a:solidFill>
                  <a:schemeClr val="dk1"/>
                </a:solidFill>
                <a:prstDash val="solid"/>
                <a:miter lim="800000"/>
                <a:headEnd type="none" w="med" len="med"/>
                <a:tailEnd type="none" w="med" len="med"/>
              </a:ln>
            </p:spPr>
          </p:cxnSp>
          <p:cxnSp>
            <p:nvCxnSpPr>
              <p:cNvPr id="1005" name="Google Shape;1005;p88"/>
              <p:cNvCxnSpPr/>
              <p:nvPr/>
            </p:nvCxnSpPr>
            <p:spPr>
              <a:xfrm>
                <a:off x="7408863" y="4664075"/>
                <a:ext cx="120600" cy="0"/>
              </a:xfrm>
              <a:prstGeom prst="straightConnector1">
                <a:avLst/>
              </a:prstGeom>
              <a:noFill/>
              <a:ln w="12700" cap="flat" cmpd="sng">
                <a:solidFill>
                  <a:schemeClr val="dk1"/>
                </a:solidFill>
                <a:prstDash val="solid"/>
                <a:miter lim="800000"/>
                <a:headEnd type="none" w="med" len="med"/>
                <a:tailEnd type="none" w="med" len="med"/>
              </a:ln>
            </p:spPr>
          </p:cxnSp>
        </p:grpSp>
        <p:cxnSp>
          <p:nvCxnSpPr>
            <p:cNvPr id="1006" name="Google Shape;1006;p88"/>
            <p:cNvCxnSpPr/>
            <p:nvPr/>
          </p:nvCxnSpPr>
          <p:spPr>
            <a:xfrm>
              <a:off x="1725613" y="1754188"/>
              <a:ext cx="60300" cy="0"/>
            </a:xfrm>
            <a:prstGeom prst="straightConnector1">
              <a:avLst/>
            </a:prstGeom>
            <a:noFill/>
            <a:ln w="12700" cap="flat" cmpd="sng">
              <a:solidFill>
                <a:schemeClr val="dk1"/>
              </a:solidFill>
              <a:prstDash val="solid"/>
              <a:miter lim="800000"/>
              <a:headEnd type="none" w="med" len="med"/>
              <a:tailEnd type="none" w="med" len="med"/>
            </a:ln>
          </p:spPr>
        </p:cxnSp>
        <p:sp>
          <p:nvSpPr>
            <p:cNvPr id="1007" name="Google Shape;1007;p88"/>
            <p:cNvSpPr txBox="1"/>
            <p:nvPr/>
          </p:nvSpPr>
          <p:spPr>
            <a:xfrm>
              <a:off x="1512707" y="1671015"/>
              <a:ext cx="169800" cy="184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10</a:t>
              </a:r>
              <a:endParaRPr/>
            </a:p>
          </p:txBody>
        </p:sp>
        <p:cxnSp>
          <p:nvCxnSpPr>
            <p:cNvPr id="1008" name="Google Shape;1008;p88"/>
            <p:cNvCxnSpPr/>
            <p:nvPr/>
          </p:nvCxnSpPr>
          <p:spPr>
            <a:xfrm>
              <a:off x="1725613" y="3284538"/>
              <a:ext cx="60300" cy="0"/>
            </a:xfrm>
            <a:prstGeom prst="straightConnector1">
              <a:avLst/>
            </a:prstGeom>
            <a:noFill/>
            <a:ln w="12700" cap="flat" cmpd="sng">
              <a:solidFill>
                <a:schemeClr val="dk1"/>
              </a:solidFill>
              <a:prstDash val="solid"/>
              <a:miter lim="800000"/>
              <a:headEnd type="none" w="med" len="med"/>
              <a:tailEnd type="none" w="med" len="med"/>
            </a:ln>
          </p:spPr>
        </p:cxnSp>
        <p:sp>
          <p:nvSpPr>
            <p:cNvPr id="1009" name="Google Shape;1009;p88"/>
            <p:cNvSpPr txBox="1"/>
            <p:nvPr/>
          </p:nvSpPr>
          <p:spPr>
            <a:xfrm>
              <a:off x="1427748" y="3186735"/>
              <a:ext cx="255000" cy="184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–30</a:t>
              </a:r>
              <a:endParaRPr/>
            </a:p>
          </p:txBody>
        </p:sp>
        <p:cxnSp>
          <p:nvCxnSpPr>
            <p:cNvPr id="1010" name="Google Shape;1010;p88"/>
            <p:cNvCxnSpPr/>
            <p:nvPr/>
          </p:nvCxnSpPr>
          <p:spPr>
            <a:xfrm>
              <a:off x="1725613" y="2894013"/>
              <a:ext cx="60300" cy="0"/>
            </a:xfrm>
            <a:prstGeom prst="straightConnector1">
              <a:avLst/>
            </a:prstGeom>
            <a:noFill/>
            <a:ln w="12700" cap="flat" cmpd="sng">
              <a:solidFill>
                <a:schemeClr val="dk1"/>
              </a:solidFill>
              <a:prstDash val="solid"/>
              <a:miter lim="800000"/>
              <a:headEnd type="none" w="med" len="med"/>
              <a:tailEnd type="none" w="med" len="med"/>
            </a:ln>
          </p:spPr>
        </p:cxnSp>
        <p:sp>
          <p:nvSpPr>
            <p:cNvPr id="1011" name="Google Shape;1011;p88"/>
            <p:cNvSpPr txBox="1"/>
            <p:nvPr/>
          </p:nvSpPr>
          <p:spPr>
            <a:xfrm>
              <a:off x="1427748" y="2796210"/>
              <a:ext cx="255000" cy="184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–20</a:t>
              </a:r>
              <a:endParaRPr/>
            </a:p>
          </p:txBody>
        </p:sp>
        <p:cxnSp>
          <p:nvCxnSpPr>
            <p:cNvPr id="1012" name="Google Shape;1012;p88"/>
            <p:cNvCxnSpPr/>
            <p:nvPr/>
          </p:nvCxnSpPr>
          <p:spPr>
            <a:xfrm>
              <a:off x="1725613" y="2143125"/>
              <a:ext cx="60300" cy="0"/>
            </a:xfrm>
            <a:prstGeom prst="straightConnector1">
              <a:avLst/>
            </a:prstGeom>
            <a:noFill/>
            <a:ln w="12700" cap="flat" cmpd="sng">
              <a:solidFill>
                <a:schemeClr val="dk1"/>
              </a:solidFill>
              <a:prstDash val="solid"/>
              <a:miter lim="800000"/>
              <a:headEnd type="none" w="med" len="med"/>
              <a:tailEnd type="none" w="med" len="med"/>
            </a:ln>
          </p:spPr>
        </p:cxnSp>
        <p:sp>
          <p:nvSpPr>
            <p:cNvPr id="1013" name="Google Shape;1013;p88"/>
            <p:cNvSpPr txBox="1"/>
            <p:nvPr/>
          </p:nvSpPr>
          <p:spPr>
            <a:xfrm>
              <a:off x="1597666" y="2045323"/>
              <a:ext cx="84900" cy="184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0</a:t>
              </a:r>
              <a:endParaRPr/>
            </a:p>
          </p:txBody>
        </p:sp>
        <p:cxnSp>
          <p:nvCxnSpPr>
            <p:cNvPr id="1014" name="Google Shape;1014;p88"/>
            <p:cNvCxnSpPr/>
            <p:nvPr/>
          </p:nvCxnSpPr>
          <p:spPr>
            <a:xfrm>
              <a:off x="1725613" y="2503488"/>
              <a:ext cx="60300" cy="0"/>
            </a:xfrm>
            <a:prstGeom prst="straightConnector1">
              <a:avLst/>
            </a:prstGeom>
            <a:noFill/>
            <a:ln w="12700" cap="flat" cmpd="sng">
              <a:solidFill>
                <a:schemeClr val="dk1"/>
              </a:solidFill>
              <a:prstDash val="solid"/>
              <a:miter lim="800000"/>
              <a:headEnd type="none" w="med" len="med"/>
              <a:tailEnd type="none" w="med" len="med"/>
            </a:ln>
          </p:spPr>
        </p:cxnSp>
        <p:sp>
          <p:nvSpPr>
            <p:cNvPr id="1015" name="Google Shape;1015;p88"/>
            <p:cNvSpPr txBox="1"/>
            <p:nvPr/>
          </p:nvSpPr>
          <p:spPr>
            <a:xfrm>
              <a:off x="1427748" y="2405685"/>
              <a:ext cx="255000" cy="184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–10</a:t>
              </a:r>
              <a:endParaRPr/>
            </a:p>
          </p:txBody>
        </p:sp>
        <p:cxnSp>
          <p:nvCxnSpPr>
            <p:cNvPr id="1016" name="Google Shape;1016;p88"/>
            <p:cNvCxnSpPr/>
            <p:nvPr/>
          </p:nvCxnSpPr>
          <p:spPr>
            <a:xfrm>
              <a:off x="1725613" y="3643313"/>
              <a:ext cx="60300" cy="0"/>
            </a:xfrm>
            <a:prstGeom prst="straightConnector1">
              <a:avLst/>
            </a:prstGeom>
            <a:noFill/>
            <a:ln w="12700" cap="flat" cmpd="sng">
              <a:solidFill>
                <a:schemeClr val="dk1"/>
              </a:solidFill>
              <a:prstDash val="solid"/>
              <a:miter lim="800000"/>
              <a:headEnd type="none" w="med" len="med"/>
              <a:tailEnd type="none" w="med" len="med"/>
            </a:ln>
          </p:spPr>
        </p:cxnSp>
        <p:sp>
          <p:nvSpPr>
            <p:cNvPr id="1017" name="Google Shape;1017;p88"/>
            <p:cNvSpPr txBox="1"/>
            <p:nvPr/>
          </p:nvSpPr>
          <p:spPr>
            <a:xfrm>
              <a:off x="1427748" y="3545510"/>
              <a:ext cx="255000" cy="184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–40</a:t>
              </a:r>
              <a:endParaRPr/>
            </a:p>
          </p:txBody>
        </p:sp>
        <p:cxnSp>
          <p:nvCxnSpPr>
            <p:cNvPr id="1018" name="Google Shape;1018;p88"/>
            <p:cNvCxnSpPr/>
            <p:nvPr/>
          </p:nvCxnSpPr>
          <p:spPr>
            <a:xfrm>
              <a:off x="1725613" y="4033838"/>
              <a:ext cx="60300" cy="0"/>
            </a:xfrm>
            <a:prstGeom prst="straightConnector1">
              <a:avLst/>
            </a:prstGeom>
            <a:noFill/>
            <a:ln w="12700" cap="flat" cmpd="sng">
              <a:solidFill>
                <a:schemeClr val="dk1"/>
              </a:solidFill>
              <a:prstDash val="solid"/>
              <a:miter lim="800000"/>
              <a:headEnd type="none" w="med" len="med"/>
              <a:tailEnd type="none" w="med" len="med"/>
            </a:ln>
          </p:spPr>
        </p:cxnSp>
        <p:sp>
          <p:nvSpPr>
            <p:cNvPr id="1019" name="Google Shape;1019;p88"/>
            <p:cNvSpPr txBox="1"/>
            <p:nvPr/>
          </p:nvSpPr>
          <p:spPr>
            <a:xfrm>
              <a:off x="1427748" y="3936035"/>
              <a:ext cx="255000" cy="184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–50</a:t>
              </a:r>
              <a:endParaRPr/>
            </a:p>
          </p:txBody>
        </p:sp>
        <p:cxnSp>
          <p:nvCxnSpPr>
            <p:cNvPr id="1020" name="Google Shape;1020;p88"/>
            <p:cNvCxnSpPr/>
            <p:nvPr/>
          </p:nvCxnSpPr>
          <p:spPr>
            <a:xfrm>
              <a:off x="1725613" y="4424363"/>
              <a:ext cx="60300" cy="0"/>
            </a:xfrm>
            <a:prstGeom prst="straightConnector1">
              <a:avLst/>
            </a:prstGeom>
            <a:noFill/>
            <a:ln w="12700" cap="flat" cmpd="sng">
              <a:solidFill>
                <a:schemeClr val="dk1"/>
              </a:solidFill>
              <a:prstDash val="solid"/>
              <a:miter lim="800000"/>
              <a:headEnd type="none" w="med" len="med"/>
              <a:tailEnd type="none" w="med" len="med"/>
            </a:ln>
          </p:spPr>
        </p:cxnSp>
        <p:sp>
          <p:nvSpPr>
            <p:cNvPr id="1021" name="Google Shape;1021;p88"/>
            <p:cNvSpPr txBox="1"/>
            <p:nvPr/>
          </p:nvSpPr>
          <p:spPr>
            <a:xfrm>
              <a:off x="1427748" y="4326560"/>
              <a:ext cx="255000" cy="184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–60</a:t>
              </a:r>
              <a:endParaRPr/>
            </a:p>
          </p:txBody>
        </p:sp>
        <p:sp>
          <p:nvSpPr>
            <p:cNvPr id="1022" name="Google Shape;1022;p88"/>
            <p:cNvSpPr/>
            <p:nvPr/>
          </p:nvSpPr>
          <p:spPr>
            <a:xfrm>
              <a:off x="1935169" y="2083840"/>
              <a:ext cx="5534042" cy="119084"/>
            </a:xfrm>
            <a:custGeom>
              <a:avLst/>
              <a:gdLst/>
              <a:ahLst/>
              <a:cxnLst/>
              <a:rect l="l" t="t" r="r" b="b"/>
              <a:pathLst>
                <a:path w="3486" h="75" extrusionOk="0">
                  <a:moveTo>
                    <a:pt x="0" y="37"/>
                  </a:moveTo>
                  <a:lnTo>
                    <a:pt x="527" y="75"/>
                  </a:lnTo>
                  <a:lnTo>
                    <a:pt x="1074" y="19"/>
                  </a:lnTo>
                  <a:lnTo>
                    <a:pt x="2318" y="37"/>
                  </a:lnTo>
                  <a:lnTo>
                    <a:pt x="2864" y="0"/>
                  </a:lnTo>
                  <a:lnTo>
                    <a:pt x="3392" y="19"/>
                  </a:lnTo>
                  <a:lnTo>
                    <a:pt x="3486" y="75"/>
                  </a:lnTo>
                </a:path>
              </a:pathLst>
            </a:custGeom>
            <a:noFill/>
            <a:ln w="38100" cap="flat" cmpd="sng">
              <a:solidFill>
                <a:srgbClr val="003161"/>
              </a:solidFill>
              <a:prstDash val="solid"/>
              <a:miter lim="524288"/>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23" name="Google Shape;1023;p88"/>
            <p:cNvSpPr/>
            <p:nvPr/>
          </p:nvSpPr>
          <p:spPr>
            <a:xfrm>
              <a:off x="1785938" y="1754188"/>
              <a:ext cx="5832475" cy="3030538"/>
            </a:xfrm>
            <a:custGeom>
              <a:avLst/>
              <a:gdLst/>
              <a:ahLst/>
              <a:cxnLst/>
              <a:rect l="l" t="t" r="r" b="b"/>
              <a:pathLst>
                <a:path w="3674" h="1909" extrusionOk="0">
                  <a:moveTo>
                    <a:pt x="0" y="0"/>
                  </a:moveTo>
                  <a:lnTo>
                    <a:pt x="0" y="1909"/>
                  </a:lnTo>
                  <a:lnTo>
                    <a:pt x="3674" y="1909"/>
                  </a:lnTo>
                </a:path>
              </a:pathLst>
            </a:custGeom>
            <a:noFill/>
            <a:ln w="12700" cap="flat" cmpd="sng">
              <a:solidFill>
                <a:schemeClr val="dk1"/>
              </a:solidFill>
              <a:prstDash val="solid"/>
              <a:miter lim="524288"/>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1024" name="Google Shape;1024;p88"/>
            <p:cNvCxnSpPr/>
            <p:nvPr/>
          </p:nvCxnSpPr>
          <p:spPr>
            <a:xfrm>
              <a:off x="1725613" y="4784725"/>
              <a:ext cx="60300" cy="0"/>
            </a:xfrm>
            <a:prstGeom prst="straightConnector1">
              <a:avLst/>
            </a:prstGeom>
            <a:noFill/>
            <a:ln w="12700" cap="flat" cmpd="sng">
              <a:solidFill>
                <a:schemeClr val="dk1"/>
              </a:solidFill>
              <a:prstDash val="solid"/>
              <a:miter lim="800000"/>
              <a:headEnd type="none" w="med" len="med"/>
              <a:tailEnd type="none" w="med" len="med"/>
            </a:ln>
          </p:spPr>
        </p:cxnSp>
        <p:sp>
          <p:nvSpPr>
            <p:cNvPr id="1025" name="Google Shape;1025;p88"/>
            <p:cNvSpPr txBox="1"/>
            <p:nvPr/>
          </p:nvSpPr>
          <p:spPr>
            <a:xfrm>
              <a:off x="1427748" y="4686923"/>
              <a:ext cx="255000" cy="184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–70</a:t>
              </a:r>
              <a:endParaRPr/>
            </a:p>
          </p:txBody>
        </p:sp>
        <p:cxnSp>
          <p:nvCxnSpPr>
            <p:cNvPr id="1026" name="Google Shape;1026;p88"/>
            <p:cNvCxnSpPr/>
            <p:nvPr/>
          </p:nvCxnSpPr>
          <p:spPr>
            <a:xfrm>
              <a:off x="1935163"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27" name="Google Shape;1027;p88"/>
            <p:cNvSpPr txBox="1"/>
            <p:nvPr/>
          </p:nvSpPr>
          <p:spPr>
            <a:xfrm>
              <a:off x="1887920" y="4873625"/>
              <a:ext cx="849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0</a:t>
              </a:r>
              <a:endParaRPr/>
            </a:p>
          </p:txBody>
        </p:sp>
        <p:cxnSp>
          <p:nvCxnSpPr>
            <p:cNvPr id="1028" name="Google Shape;1028;p88"/>
            <p:cNvCxnSpPr/>
            <p:nvPr/>
          </p:nvCxnSpPr>
          <p:spPr>
            <a:xfrm>
              <a:off x="7618413"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29" name="Google Shape;1029;p88"/>
            <p:cNvSpPr txBox="1"/>
            <p:nvPr/>
          </p:nvSpPr>
          <p:spPr>
            <a:xfrm>
              <a:off x="7543772"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80</a:t>
              </a:r>
              <a:endParaRPr/>
            </a:p>
          </p:txBody>
        </p:sp>
        <p:sp>
          <p:nvSpPr>
            <p:cNvPr id="1030" name="Google Shape;1030;p88"/>
            <p:cNvSpPr txBox="1"/>
            <p:nvPr/>
          </p:nvSpPr>
          <p:spPr>
            <a:xfrm rot="-5400000">
              <a:off x="-380540" y="2940221"/>
              <a:ext cx="2679000" cy="492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LDL-C Absolute Change From Baseline, mg/dL</a:t>
              </a:r>
              <a:endParaRPr/>
            </a:p>
          </p:txBody>
        </p:sp>
        <p:cxnSp>
          <p:nvCxnSpPr>
            <p:cNvPr id="1031" name="Google Shape;1031;p88"/>
            <p:cNvCxnSpPr/>
            <p:nvPr/>
          </p:nvCxnSpPr>
          <p:spPr>
            <a:xfrm>
              <a:off x="2203450"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32" name="Google Shape;1032;p88"/>
            <p:cNvSpPr txBox="1"/>
            <p:nvPr/>
          </p:nvSpPr>
          <p:spPr>
            <a:xfrm>
              <a:off x="2187957" y="4873625"/>
              <a:ext cx="849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4</a:t>
              </a:r>
              <a:endParaRPr/>
            </a:p>
          </p:txBody>
        </p:sp>
        <p:cxnSp>
          <p:nvCxnSpPr>
            <p:cNvPr id="1033" name="Google Shape;1033;p88"/>
            <p:cNvCxnSpPr/>
            <p:nvPr/>
          </p:nvCxnSpPr>
          <p:spPr>
            <a:xfrm>
              <a:off x="2503488"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34" name="Google Shape;1034;p88"/>
            <p:cNvSpPr txBox="1"/>
            <p:nvPr/>
          </p:nvSpPr>
          <p:spPr>
            <a:xfrm>
              <a:off x="2456245" y="4873625"/>
              <a:ext cx="849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8</a:t>
              </a:r>
              <a:endParaRPr/>
            </a:p>
          </p:txBody>
        </p:sp>
        <p:cxnSp>
          <p:nvCxnSpPr>
            <p:cNvPr id="1035" name="Google Shape;1035;p88"/>
            <p:cNvCxnSpPr/>
            <p:nvPr/>
          </p:nvCxnSpPr>
          <p:spPr>
            <a:xfrm>
              <a:off x="2771775"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36" name="Google Shape;1036;p88"/>
            <p:cNvSpPr txBox="1"/>
            <p:nvPr/>
          </p:nvSpPr>
          <p:spPr>
            <a:xfrm>
              <a:off x="2689197"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12</a:t>
              </a:r>
              <a:endParaRPr/>
            </a:p>
          </p:txBody>
        </p:sp>
        <p:cxnSp>
          <p:nvCxnSpPr>
            <p:cNvPr id="1037" name="Google Shape;1037;p88"/>
            <p:cNvCxnSpPr/>
            <p:nvPr/>
          </p:nvCxnSpPr>
          <p:spPr>
            <a:xfrm>
              <a:off x="3071813"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38" name="Google Shape;1038;p88"/>
            <p:cNvSpPr txBox="1"/>
            <p:nvPr/>
          </p:nvSpPr>
          <p:spPr>
            <a:xfrm>
              <a:off x="2974760"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16</a:t>
              </a:r>
              <a:endParaRPr/>
            </a:p>
          </p:txBody>
        </p:sp>
        <p:cxnSp>
          <p:nvCxnSpPr>
            <p:cNvPr id="1039" name="Google Shape;1039;p88"/>
            <p:cNvCxnSpPr/>
            <p:nvPr/>
          </p:nvCxnSpPr>
          <p:spPr>
            <a:xfrm>
              <a:off x="3341688"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40" name="Google Shape;1040;p88"/>
            <p:cNvSpPr txBox="1"/>
            <p:nvPr/>
          </p:nvSpPr>
          <p:spPr>
            <a:xfrm>
              <a:off x="3260323"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20</a:t>
              </a:r>
              <a:endParaRPr/>
            </a:p>
          </p:txBody>
        </p:sp>
        <p:cxnSp>
          <p:nvCxnSpPr>
            <p:cNvPr id="1041" name="Google Shape;1041;p88"/>
            <p:cNvCxnSpPr/>
            <p:nvPr/>
          </p:nvCxnSpPr>
          <p:spPr>
            <a:xfrm>
              <a:off x="3640138"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42" name="Google Shape;1042;p88"/>
            <p:cNvSpPr txBox="1"/>
            <p:nvPr/>
          </p:nvSpPr>
          <p:spPr>
            <a:xfrm>
              <a:off x="3545886"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24</a:t>
              </a:r>
              <a:endParaRPr/>
            </a:p>
          </p:txBody>
        </p:sp>
        <p:cxnSp>
          <p:nvCxnSpPr>
            <p:cNvPr id="1043" name="Google Shape;1043;p88"/>
            <p:cNvCxnSpPr/>
            <p:nvPr/>
          </p:nvCxnSpPr>
          <p:spPr>
            <a:xfrm>
              <a:off x="3910013"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44" name="Google Shape;1044;p88"/>
            <p:cNvSpPr txBox="1"/>
            <p:nvPr/>
          </p:nvSpPr>
          <p:spPr>
            <a:xfrm>
              <a:off x="3831449"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28</a:t>
              </a:r>
              <a:endParaRPr/>
            </a:p>
          </p:txBody>
        </p:sp>
        <p:cxnSp>
          <p:nvCxnSpPr>
            <p:cNvPr id="1045" name="Google Shape;1045;p88"/>
            <p:cNvCxnSpPr/>
            <p:nvPr/>
          </p:nvCxnSpPr>
          <p:spPr>
            <a:xfrm>
              <a:off x="4208463"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46" name="Google Shape;1046;p88"/>
            <p:cNvSpPr txBox="1"/>
            <p:nvPr/>
          </p:nvSpPr>
          <p:spPr>
            <a:xfrm>
              <a:off x="4117012"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32</a:t>
              </a:r>
              <a:endParaRPr/>
            </a:p>
          </p:txBody>
        </p:sp>
        <p:cxnSp>
          <p:nvCxnSpPr>
            <p:cNvPr id="1047" name="Google Shape;1047;p88"/>
            <p:cNvCxnSpPr/>
            <p:nvPr/>
          </p:nvCxnSpPr>
          <p:spPr>
            <a:xfrm>
              <a:off x="4478338"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48" name="Google Shape;1048;p88"/>
            <p:cNvSpPr txBox="1"/>
            <p:nvPr/>
          </p:nvSpPr>
          <p:spPr>
            <a:xfrm>
              <a:off x="4402575"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36</a:t>
              </a:r>
              <a:endParaRPr/>
            </a:p>
          </p:txBody>
        </p:sp>
        <p:cxnSp>
          <p:nvCxnSpPr>
            <p:cNvPr id="1049" name="Google Shape;1049;p88"/>
            <p:cNvCxnSpPr/>
            <p:nvPr/>
          </p:nvCxnSpPr>
          <p:spPr>
            <a:xfrm>
              <a:off x="4776788"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50" name="Google Shape;1050;p88"/>
            <p:cNvSpPr txBox="1"/>
            <p:nvPr/>
          </p:nvSpPr>
          <p:spPr>
            <a:xfrm>
              <a:off x="4688138"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40</a:t>
              </a:r>
              <a:endParaRPr/>
            </a:p>
          </p:txBody>
        </p:sp>
        <p:cxnSp>
          <p:nvCxnSpPr>
            <p:cNvPr id="1051" name="Google Shape;1051;p88"/>
            <p:cNvCxnSpPr/>
            <p:nvPr/>
          </p:nvCxnSpPr>
          <p:spPr>
            <a:xfrm>
              <a:off x="5046663"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52" name="Google Shape;1052;p88"/>
            <p:cNvSpPr txBox="1"/>
            <p:nvPr/>
          </p:nvSpPr>
          <p:spPr>
            <a:xfrm>
              <a:off x="4973701"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44</a:t>
              </a:r>
              <a:endParaRPr/>
            </a:p>
          </p:txBody>
        </p:sp>
        <p:cxnSp>
          <p:nvCxnSpPr>
            <p:cNvPr id="1053" name="Google Shape;1053;p88"/>
            <p:cNvCxnSpPr/>
            <p:nvPr/>
          </p:nvCxnSpPr>
          <p:spPr>
            <a:xfrm>
              <a:off x="5345113"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54" name="Google Shape;1054;p88"/>
            <p:cNvSpPr txBox="1"/>
            <p:nvPr/>
          </p:nvSpPr>
          <p:spPr>
            <a:xfrm>
              <a:off x="5259264"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48</a:t>
              </a:r>
              <a:endParaRPr/>
            </a:p>
          </p:txBody>
        </p:sp>
        <p:cxnSp>
          <p:nvCxnSpPr>
            <p:cNvPr id="1055" name="Google Shape;1055;p88"/>
            <p:cNvCxnSpPr/>
            <p:nvPr/>
          </p:nvCxnSpPr>
          <p:spPr>
            <a:xfrm>
              <a:off x="5614988"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56" name="Google Shape;1056;p88"/>
            <p:cNvSpPr txBox="1"/>
            <p:nvPr/>
          </p:nvSpPr>
          <p:spPr>
            <a:xfrm>
              <a:off x="5544827"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52</a:t>
              </a:r>
              <a:endParaRPr/>
            </a:p>
          </p:txBody>
        </p:sp>
        <p:cxnSp>
          <p:nvCxnSpPr>
            <p:cNvPr id="1057" name="Google Shape;1057;p88"/>
            <p:cNvCxnSpPr/>
            <p:nvPr/>
          </p:nvCxnSpPr>
          <p:spPr>
            <a:xfrm>
              <a:off x="5913438"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58" name="Google Shape;1058;p88"/>
            <p:cNvSpPr txBox="1"/>
            <p:nvPr/>
          </p:nvSpPr>
          <p:spPr>
            <a:xfrm>
              <a:off x="5830390"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56</a:t>
              </a:r>
              <a:endParaRPr/>
            </a:p>
          </p:txBody>
        </p:sp>
        <p:cxnSp>
          <p:nvCxnSpPr>
            <p:cNvPr id="1059" name="Google Shape;1059;p88"/>
            <p:cNvCxnSpPr/>
            <p:nvPr/>
          </p:nvCxnSpPr>
          <p:spPr>
            <a:xfrm>
              <a:off x="6183313"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60" name="Google Shape;1060;p88"/>
            <p:cNvSpPr txBox="1"/>
            <p:nvPr/>
          </p:nvSpPr>
          <p:spPr>
            <a:xfrm>
              <a:off x="6115953"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60</a:t>
              </a:r>
              <a:endParaRPr/>
            </a:p>
          </p:txBody>
        </p:sp>
        <p:cxnSp>
          <p:nvCxnSpPr>
            <p:cNvPr id="1061" name="Google Shape;1061;p88"/>
            <p:cNvCxnSpPr/>
            <p:nvPr/>
          </p:nvCxnSpPr>
          <p:spPr>
            <a:xfrm>
              <a:off x="6481763"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62" name="Google Shape;1062;p88"/>
            <p:cNvSpPr txBox="1"/>
            <p:nvPr/>
          </p:nvSpPr>
          <p:spPr>
            <a:xfrm>
              <a:off x="6401516"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64</a:t>
              </a:r>
              <a:endParaRPr/>
            </a:p>
          </p:txBody>
        </p:sp>
        <p:cxnSp>
          <p:nvCxnSpPr>
            <p:cNvPr id="1063" name="Google Shape;1063;p88"/>
            <p:cNvCxnSpPr/>
            <p:nvPr/>
          </p:nvCxnSpPr>
          <p:spPr>
            <a:xfrm>
              <a:off x="7319963"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64" name="Google Shape;1064;p88"/>
            <p:cNvSpPr txBox="1"/>
            <p:nvPr/>
          </p:nvSpPr>
          <p:spPr>
            <a:xfrm>
              <a:off x="7258205"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76</a:t>
              </a:r>
              <a:endParaRPr/>
            </a:p>
          </p:txBody>
        </p:sp>
        <p:grpSp>
          <p:nvGrpSpPr>
            <p:cNvPr id="1065" name="Google Shape;1065;p88"/>
            <p:cNvGrpSpPr/>
            <p:nvPr/>
          </p:nvGrpSpPr>
          <p:grpSpPr>
            <a:xfrm>
              <a:off x="708026" y="5044675"/>
              <a:ext cx="6986488" cy="541569"/>
              <a:chOff x="708026" y="5236428"/>
              <a:chExt cx="6986488" cy="765685"/>
            </a:xfrm>
          </p:grpSpPr>
          <p:sp>
            <p:nvSpPr>
              <p:cNvPr id="1066" name="Google Shape;1066;p88"/>
              <p:cNvSpPr txBox="1"/>
              <p:nvPr/>
            </p:nvSpPr>
            <p:spPr>
              <a:xfrm>
                <a:off x="1785943" y="5564451"/>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484</a:t>
                </a:r>
                <a:endParaRPr/>
              </a:p>
            </p:txBody>
          </p:sp>
          <p:sp>
            <p:nvSpPr>
              <p:cNvPr id="1067" name="Google Shape;1067;p88"/>
              <p:cNvSpPr txBox="1"/>
              <p:nvPr/>
            </p:nvSpPr>
            <p:spPr>
              <a:xfrm>
                <a:off x="1785943" y="5773213"/>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484</a:t>
                </a:r>
                <a:endParaRPr/>
              </a:p>
            </p:txBody>
          </p:sp>
          <p:sp>
            <p:nvSpPr>
              <p:cNvPr id="1068" name="Google Shape;1068;p88"/>
              <p:cNvSpPr txBox="1"/>
              <p:nvPr/>
            </p:nvSpPr>
            <p:spPr>
              <a:xfrm>
                <a:off x="7469214" y="5564451"/>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418</a:t>
                </a:r>
                <a:endParaRPr/>
              </a:p>
            </p:txBody>
          </p:sp>
          <p:sp>
            <p:nvSpPr>
              <p:cNvPr id="1069" name="Google Shape;1069;p88"/>
              <p:cNvSpPr txBox="1"/>
              <p:nvPr/>
            </p:nvSpPr>
            <p:spPr>
              <a:xfrm>
                <a:off x="7469214" y="5773213"/>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434</a:t>
                </a:r>
                <a:endParaRPr/>
              </a:p>
            </p:txBody>
          </p:sp>
          <p:sp>
            <p:nvSpPr>
              <p:cNvPr id="1070" name="Google Shape;1070;p88"/>
              <p:cNvSpPr txBox="1"/>
              <p:nvPr/>
            </p:nvSpPr>
            <p:spPr>
              <a:xfrm>
                <a:off x="4249877" y="5236428"/>
                <a:ext cx="1158600" cy="348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600"/>
                  <a:buFont typeface="Arial"/>
                  <a:buNone/>
                </a:pPr>
                <a:r>
                  <a:rPr lang="en-US" sz="1600" b="1" i="0" u="none">
                    <a:solidFill>
                      <a:srgbClr val="231F20"/>
                    </a:solidFill>
                    <a:latin typeface="Arial"/>
                    <a:ea typeface="Arial"/>
                    <a:cs typeface="Arial"/>
                    <a:sym typeface="Arial"/>
                  </a:rPr>
                  <a:t>Study Week</a:t>
                </a:r>
                <a:endParaRPr/>
              </a:p>
            </p:txBody>
          </p:sp>
          <p:sp>
            <p:nvSpPr>
              <p:cNvPr id="1071" name="Google Shape;1071;p88"/>
              <p:cNvSpPr txBox="1"/>
              <p:nvPr/>
            </p:nvSpPr>
            <p:spPr>
              <a:xfrm>
                <a:off x="708026" y="5315285"/>
                <a:ext cx="9336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1" i="0" u="none">
                    <a:solidFill>
                      <a:srgbClr val="231F20"/>
                    </a:solidFill>
                    <a:latin typeface="Arial"/>
                    <a:ea typeface="Arial"/>
                    <a:cs typeface="Arial"/>
                    <a:sym typeface="Arial"/>
                  </a:rPr>
                  <a:t>No. of patients</a:t>
                </a:r>
                <a:endParaRPr/>
              </a:p>
            </p:txBody>
          </p:sp>
          <p:sp>
            <p:nvSpPr>
              <p:cNvPr id="1072" name="Google Shape;1072;p88"/>
              <p:cNvSpPr txBox="1"/>
              <p:nvPr/>
            </p:nvSpPr>
            <p:spPr>
              <a:xfrm>
                <a:off x="828676" y="5564451"/>
                <a:ext cx="4890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Placebo</a:t>
                </a:r>
                <a:endParaRPr/>
              </a:p>
            </p:txBody>
          </p:sp>
          <p:sp>
            <p:nvSpPr>
              <p:cNvPr id="1073" name="Google Shape;1073;p88"/>
              <p:cNvSpPr txBox="1"/>
              <p:nvPr/>
            </p:nvSpPr>
            <p:spPr>
              <a:xfrm>
                <a:off x="828676" y="5773213"/>
                <a:ext cx="7431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Evolocumab</a:t>
                </a:r>
                <a:endParaRPr/>
              </a:p>
            </p:txBody>
          </p:sp>
          <p:sp>
            <p:nvSpPr>
              <p:cNvPr id="1074" name="Google Shape;1074;p88"/>
              <p:cNvSpPr txBox="1"/>
              <p:nvPr/>
            </p:nvSpPr>
            <p:spPr>
              <a:xfrm>
                <a:off x="2652721" y="5564451"/>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446</a:t>
                </a:r>
                <a:endParaRPr/>
              </a:p>
            </p:txBody>
          </p:sp>
          <p:sp>
            <p:nvSpPr>
              <p:cNvPr id="1075" name="Google Shape;1075;p88"/>
              <p:cNvSpPr txBox="1"/>
              <p:nvPr/>
            </p:nvSpPr>
            <p:spPr>
              <a:xfrm>
                <a:off x="2652721" y="5773213"/>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456</a:t>
                </a:r>
                <a:endParaRPr/>
              </a:p>
            </p:txBody>
          </p:sp>
          <p:sp>
            <p:nvSpPr>
              <p:cNvPr id="1076" name="Google Shape;1076;p88"/>
              <p:cNvSpPr txBox="1"/>
              <p:nvPr/>
            </p:nvSpPr>
            <p:spPr>
              <a:xfrm>
                <a:off x="3490924" y="5564451"/>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441</a:t>
                </a:r>
                <a:endParaRPr/>
              </a:p>
            </p:txBody>
          </p:sp>
          <p:sp>
            <p:nvSpPr>
              <p:cNvPr id="1077" name="Google Shape;1077;p88"/>
              <p:cNvSpPr txBox="1"/>
              <p:nvPr/>
            </p:nvSpPr>
            <p:spPr>
              <a:xfrm>
                <a:off x="3490924" y="5773213"/>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452</a:t>
                </a:r>
                <a:endParaRPr/>
              </a:p>
            </p:txBody>
          </p:sp>
          <p:sp>
            <p:nvSpPr>
              <p:cNvPr id="1078" name="Google Shape;1078;p88"/>
              <p:cNvSpPr txBox="1"/>
              <p:nvPr/>
            </p:nvSpPr>
            <p:spPr>
              <a:xfrm>
                <a:off x="5494357" y="5564451"/>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447</a:t>
                </a:r>
                <a:endParaRPr/>
              </a:p>
            </p:txBody>
          </p:sp>
          <p:sp>
            <p:nvSpPr>
              <p:cNvPr id="1079" name="Google Shape;1079;p88"/>
              <p:cNvSpPr txBox="1"/>
              <p:nvPr/>
            </p:nvSpPr>
            <p:spPr>
              <a:xfrm>
                <a:off x="5494357" y="5773213"/>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444</a:t>
                </a:r>
                <a:endParaRPr/>
              </a:p>
            </p:txBody>
          </p:sp>
          <p:sp>
            <p:nvSpPr>
              <p:cNvPr id="1080" name="Google Shape;1080;p88"/>
              <p:cNvSpPr txBox="1"/>
              <p:nvPr/>
            </p:nvSpPr>
            <p:spPr>
              <a:xfrm>
                <a:off x="6332560" y="5564451"/>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441</a:t>
                </a:r>
                <a:endParaRPr/>
              </a:p>
            </p:txBody>
          </p:sp>
          <p:sp>
            <p:nvSpPr>
              <p:cNvPr id="1081" name="Google Shape;1081;p88"/>
              <p:cNvSpPr txBox="1"/>
              <p:nvPr/>
            </p:nvSpPr>
            <p:spPr>
              <a:xfrm>
                <a:off x="6332560" y="5773213"/>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449</a:t>
                </a:r>
                <a:endParaRPr/>
              </a:p>
            </p:txBody>
          </p:sp>
          <p:sp>
            <p:nvSpPr>
              <p:cNvPr id="1082" name="Google Shape;1082;p88"/>
              <p:cNvSpPr txBox="1"/>
              <p:nvPr/>
            </p:nvSpPr>
            <p:spPr>
              <a:xfrm>
                <a:off x="7200925" y="5564451"/>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425</a:t>
                </a:r>
                <a:endParaRPr/>
              </a:p>
            </p:txBody>
          </p:sp>
          <p:sp>
            <p:nvSpPr>
              <p:cNvPr id="1083" name="Google Shape;1083;p88"/>
              <p:cNvSpPr txBox="1"/>
              <p:nvPr/>
            </p:nvSpPr>
            <p:spPr>
              <a:xfrm>
                <a:off x="7200925" y="5773213"/>
                <a:ext cx="225300" cy="22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31F20"/>
                  </a:buClr>
                  <a:buSzPts val="1000"/>
                  <a:buFont typeface="Arial"/>
                  <a:buNone/>
                </a:pPr>
                <a:r>
                  <a:rPr lang="en-US" sz="1000" b="0" i="0" u="none">
                    <a:solidFill>
                      <a:srgbClr val="231F20"/>
                    </a:solidFill>
                    <a:latin typeface="Arial"/>
                    <a:ea typeface="Arial"/>
                    <a:cs typeface="Arial"/>
                    <a:sym typeface="Arial"/>
                  </a:rPr>
                  <a:t>426</a:t>
                </a:r>
                <a:endParaRPr/>
              </a:p>
            </p:txBody>
          </p:sp>
        </p:grpSp>
        <p:cxnSp>
          <p:nvCxnSpPr>
            <p:cNvPr id="1084" name="Google Shape;1084;p88"/>
            <p:cNvCxnSpPr/>
            <p:nvPr/>
          </p:nvCxnSpPr>
          <p:spPr>
            <a:xfrm>
              <a:off x="7050088"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85" name="Google Shape;1085;p88"/>
            <p:cNvSpPr txBox="1"/>
            <p:nvPr/>
          </p:nvSpPr>
          <p:spPr>
            <a:xfrm>
              <a:off x="6972642"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72</a:t>
              </a:r>
              <a:endParaRPr/>
            </a:p>
          </p:txBody>
        </p:sp>
        <p:cxnSp>
          <p:nvCxnSpPr>
            <p:cNvPr id="1086" name="Google Shape;1086;p88"/>
            <p:cNvCxnSpPr/>
            <p:nvPr/>
          </p:nvCxnSpPr>
          <p:spPr>
            <a:xfrm>
              <a:off x="6751638" y="4784725"/>
              <a:ext cx="0" cy="58800"/>
            </a:xfrm>
            <a:prstGeom prst="straightConnector1">
              <a:avLst/>
            </a:prstGeom>
            <a:noFill/>
            <a:ln w="12700" cap="flat" cmpd="sng">
              <a:solidFill>
                <a:schemeClr val="dk1"/>
              </a:solidFill>
              <a:prstDash val="solid"/>
              <a:miter lim="800000"/>
              <a:headEnd type="none" w="med" len="med"/>
              <a:tailEnd type="none" w="med" len="med"/>
            </a:ln>
          </p:spPr>
        </p:cxnSp>
        <p:sp>
          <p:nvSpPr>
            <p:cNvPr id="1087" name="Google Shape;1087;p88"/>
            <p:cNvSpPr txBox="1"/>
            <p:nvPr/>
          </p:nvSpPr>
          <p:spPr>
            <a:xfrm>
              <a:off x="6687079" y="4873625"/>
              <a:ext cx="1698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31F20"/>
                </a:buClr>
                <a:buSzPts val="1200"/>
                <a:buFont typeface="Arial"/>
                <a:buNone/>
              </a:pPr>
              <a:r>
                <a:rPr lang="en-US" sz="1200" b="0" i="0" u="none">
                  <a:solidFill>
                    <a:srgbClr val="231F20"/>
                  </a:solidFill>
                  <a:latin typeface="Arial"/>
                  <a:ea typeface="Arial"/>
                  <a:cs typeface="Arial"/>
                  <a:sym typeface="Arial"/>
                </a:rPr>
                <a:t>68</a:t>
              </a:r>
              <a:endParaRPr/>
            </a:p>
          </p:txBody>
        </p:sp>
        <p:grpSp>
          <p:nvGrpSpPr>
            <p:cNvPr id="1088" name="Google Shape;1088;p88"/>
            <p:cNvGrpSpPr/>
            <p:nvPr/>
          </p:nvGrpSpPr>
          <p:grpSpPr>
            <a:xfrm>
              <a:off x="2713038" y="1993900"/>
              <a:ext cx="4816425" cy="330200"/>
              <a:chOff x="2713038" y="1993900"/>
              <a:chExt cx="4816425" cy="330200"/>
            </a:xfrm>
          </p:grpSpPr>
          <p:grpSp>
            <p:nvGrpSpPr>
              <p:cNvPr id="1089" name="Google Shape;1089;p88"/>
              <p:cNvGrpSpPr/>
              <p:nvPr/>
            </p:nvGrpSpPr>
            <p:grpSpPr>
              <a:xfrm>
                <a:off x="5554663" y="2024063"/>
                <a:ext cx="119100" cy="179400"/>
                <a:chOff x="5554663" y="2024063"/>
                <a:chExt cx="119100" cy="179400"/>
              </a:xfrm>
            </p:grpSpPr>
            <p:cxnSp>
              <p:nvCxnSpPr>
                <p:cNvPr id="1090" name="Google Shape;1090;p88"/>
                <p:cNvCxnSpPr/>
                <p:nvPr/>
              </p:nvCxnSpPr>
              <p:spPr>
                <a:xfrm>
                  <a:off x="5614988" y="2024063"/>
                  <a:ext cx="0" cy="179400"/>
                </a:xfrm>
                <a:prstGeom prst="straightConnector1">
                  <a:avLst/>
                </a:prstGeom>
                <a:noFill/>
                <a:ln w="12700" cap="flat" cmpd="sng">
                  <a:solidFill>
                    <a:schemeClr val="dk1"/>
                  </a:solidFill>
                  <a:prstDash val="solid"/>
                  <a:miter lim="800000"/>
                  <a:headEnd type="none" w="med" len="med"/>
                  <a:tailEnd type="none" w="med" len="med"/>
                </a:ln>
              </p:spPr>
            </p:cxnSp>
            <p:cxnSp>
              <p:nvCxnSpPr>
                <p:cNvPr id="1091" name="Google Shape;1091;p88"/>
                <p:cNvCxnSpPr/>
                <p:nvPr/>
              </p:nvCxnSpPr>
              <p:spPr>
                <a:xfrm>
                  <a:off x="5554663" y="2024063"/>
                  <a:ext cx="119100" cy="0"/>
                </a:xfrm>
                <a:prstGeom prst="straightConnector1">
                  <a:avLst/>
                </a:prstGeom>
                <a:noFill/>
                <a:ln w="12700" cap="flat" cmpd="sng">
                  <a:solidFill>
                    <a:schemeClr val="dk1"/>
                  </a:solidFill>
                  <a:prstDash val="solid"/>
                  <a:miter lim="800000"/>
                  <a:headEnd type="none" w="med" len="med"/>
                  <a:tailEnd type="none" w="med" len="med"/>
                </a:ln>
              </p:spPr>
            </p:cxnSp>
            <p:cxnSp>
              <p:nvCxnSpPr>
                <p:cNvPr id="1092" name="Google Shape;1092;p88"/>
                <p:cNvCxnSpPr/>
                <p:nvPr/>
              </p:nvCxnSpPr>
              <p:spPr>
                <a:xfrm>
                  <a:off x="5554663" y="2203450"/>
                  <a:ext cx="119100" cy="0"/>
                </a:xfrm>
                <a:prstGeom prst="straightConnector1">
                  <a:avLst/>
                </a:prstGeom>
                <a:noFill/>
                <a:ln w="12700" cap="flat" cmpd="sng">
                  <a:solidFill>
                    <a:schemeClr val="dk1"/>
                  </a:solidFill>
                  <a:prstDash val="solid"/>
                  <a:miter lim="800000"/>
                  <a:headEnd type="none" w="med" len="med"/>
                  <a:tailEnd type="none" w="med" len="med"/>
                </a:ln>
              </p:spPr>
            </p:cxnSp>
          </p:grpSp>
          <p:grpSp>
            <p:nvGrpSpPr>
              <p:cNvPr id="1093" name="Google Shape;1093;p88"/>
              <p:cNvGrpSpPr/>
              <p:nvPr/>
            </p:nvGrpSpPr>
            <p:grpSpPr>
              <a:xfrm>
                <a:off x="2713038" y="2114550"/>
                <a:ext cx="119100" cy="149225"/>
                <a:chOff x="2713038" y="2114550"/>
                <a:chExt cx="119100" cy="149225"/>
              </a:xfrm>
            </p:grpSpPr>
            <p:cxnSp>
              <p:nvCxnSpPr>
                <p:cNvPr id="1094" name="Google Shape;1094;p88"/>
                <p:cNvCxnSpPr/>
                <p:nvPr/>
              </p:nvCxnSpPr>
              <p:spPr>
                <a:xfrm>
                  <a:off x="2771775" y="2114550"/>
                  <a:ext cx="0" cy="149100"/>
                </a:xfrm>
                <a:prstGeom prst="straightConnector1">
                  <a:avLst/>
                </a:prstGeom>
                <a:noFill/>
                <a:ln w="12700" cap="flat" cmpd="sng">
                  <a:solidFill>
                    <a:schemeClr val="dk1"/>
                  </a:solidFill>
                  <a:prstDash val="solid"/>
                  <a:miter lim="800000"/>
                  <a:headEnd type="none" w="med" len="med"/>
                  <a:tailEnd type="none" w="med" len="med"/>
                </a:ln>
              </p:spPr>
            </p:cxnSp>
            <p:cxnSp>
              <p:nvCxnSpPr>
                <p:cNvPr id="1095" name="Google Shape;1095;p88"/>
                <p:cNvCxnSpPr/>
                <p:nvPr/>
              </p:nvCxnSpPr>
              <p:spPr>
                <a:xfrm>
                  <a:off x="2713038" y="2114550"/>
                  <a:ext cx="119100" cy="0"/>
                </a:xfrm>
                <a:prstGeom prst="straightConnector1">
                  <a:avLst/>
                </a:prstGeom>
                <a:noFill/>
                <a:ln w="12700" cap="flat" cmpd="sng">
                  <a:solidFill>
                    <a:schemeClr val="dk1"/>
                  </a:solidFill>
                  <a:prstDash val="solid"/>
                  <a:miter lim="800000"/>
                  <a:headEnd type="none" w="med" len="med"/>
                  <a:tailEnd type="none" w="med" len="med"/>
                </a:ln>
              </p:spPr>
            </p:cxnSp>
            <p:cxnSp>
              <p:nvCxnSpPr>
                <p:cNvPr id="1096" name="Google Shape;1096;p88"/>
                <p:cNvCxnSpPr/>
                <p:nvPr/>
              </p:nvCxnSpPr>
              <p:spPr>
                <a:xfrm>
                  <a:off x="2713038" y="2263775"/>
                  <a:ext cx="119100" cy="0"/>
                </a:xfrm>
                <a:prstGeom prst="straightConnector1">
                  <a:avLst/>
                </a:prstGeom>
                <a:noFill/>
                <a:ln w="12700" cap="flat" cmpd="sng">
                  <a:solidFill>
                    <a:schemeClr val="dk1"/>
                  </a:solidFill>
                  <a:prstDash val="solid"/>
                  <a:miter lim="800000"/>
                  <a:headEnd type="none" w="med" len="med"/>
                  <a:tailEnd type="none" w="med" len="med"/>
                </a:ln>
              </p:spPr>
            </p:cxnSp>
          </p:grpSp>
          <p:grpSp>
            <p:nvGrpSpPr>
              <p:cNvPr id="1097" name="Google Shape;1097;p88"/>
              <p:cNvGrpSpPr/>
              <p:nvPr/>
            </p:nvGrpSpPr>
            <p:grpSpPr>
              <a:xfrm>
                <a:off x="3579813" y="1993900"/>
                <a:ext cx="120600" cy="209550"/>
                <a:chOff x="3579813" y="1993900"/>
                <a:chExt cx="120600" cy="209550"/>
              </a:xfrm>
            </p:grpSpPr>
            <p:cxnSp>
              <p:nvCxnSpPr>
                <p:cNvPr id="1098" name="Google Shape;1098;p88"/>
                <p:cNvCxnSpPr/>
                <p:nvPr/>
              </p:nvCxnSpPr>
              <p:spPr>
                <a:xfrm>
                  <a:off x="3640138" y="1993900"/>
                  <a:ext cx="0" cy="209400"/>
                </a:xfrm>
                <a:prstGeom prst="straightConnector1">
                  <a:avLst/>
                </a:prstGeom>
                <a:noFill/>
                <a:ln w="12700" cap="flat" cmpd="sng">
                  <a:solidFill>
                    <a:schemeClr val="dk1"/>
                  </a:solidFill>
                  <a:prstDash val="solid"/>
                  <a:miter lim="800000"/>
                  <a:headEnd type="none" w="med" len="med"/>
                  <a:tailEnd type="none" w="med" len="med"/>
                </a:ln>
              </p:spPr>
            </p:cxnSp>
            <p:cxnSp>
              <p:nvCxnSpPr>
                <p:cNvPr id="1099" name="Google Shape;1099;p88"/>
                <p:cNvCxnSpPr/>
                <p:nvPr/>
              </p:nvCxnSpPr>
              <p:spPr>
                <a:xfrm>
                  <a:off x="3579813" y="1993900"/>
                  <a:ext cx="120600" cy="0"/>
                </a:xfrm>
                <a:prstGeom prst="straightConnector1">
                  <a:avLst/>
                </a:prstGeom>
                <a:noFill/>
                <a:ln w="12700" cap="flat" cmpd="sng">
                  <a:solidFill>
                    <a:schemeClr val="dk1"/>
                  </a:solidFill>
                  <a:prstDash val="solid"/>
                  <a:miter lim="800000"/>
                  <a:headEnd type="none" w="med" len="med"/>
                  <a:tailEnd type="none" w="med" len="med"/>
                </a:ln>
              </p:spPr>
            </p:cxnSp>
            <p:cxnSp>
              <p:nvCxnSpPr>
                <p:cNvPr id="1100" name="Google Shape;1100;p88"/>
                <p:cNvCxnSpPr/>
                <p:nvPr/>
              </p:nvCxnSpPr>
              <p:spPr>
                <a:xfrm>
                  <a:off x="3579813" y="2203450"/>
                  <a:ext cx="120600" cy="0"/>
                </a:xfrm>
                <a:prstGeom prst="straightConnector1">
                  <a:avLst/>
                </a:prstGeom>
                <a:noFill/>
                <a:ln w="12700" cap="flat" cmpd="sng">
                  <a:solidFill>
                    <a:schemeClr val="dk1"/>
                  </a:solidFill>
                  <a:prstDash val="solid"/>
                  <a:miter lim="800000"/>
                  <a:headEnd type="none" w="med" len="med"/>
                  <a:tailEnd type="none" w="med" len="med"/>
                </a:ln>
              </p:spPr>
            </p:cxnSp>
          </p:grpSp>
          <p:grpSp>
            <p:nvGrpSpPr>
              <p:cNvPr id="1101" name="Google Shape;1101;p88"/>
              <p:cNvGrpSpPr/>
              <p:nvPr/>
            </p:nvGrpSpPr>
            <p:grpSpPr>
              <a:xfrm>
                <a:off x="6423025" y="1993900"/>
                <a:ext cx="119100" cy="209550"/>
                <a:chOff x="6423025" y="1993900"/>
                <a:chExt cx="119100" cy="209550"/>
              </a:xfrm>
            </p:grpSpPr>
            <p:cxnSp>
              <p:nvCxnSpPr>
                <p:cNvPr id="1102" name="Google Shape;1102;p88"/>
                <p:cNvCxnSpPr/>
                <p:nvPr/>
              </p:nvCxnSpPr>
              <p:spPr>
                <a:xfrm>
                  <a:off x="6481763" y="1993900"/>
                  <a:ext cx="0" cy="209400"/>
                </a:xfrm>
                <a:prstGeom prst="straightConnector1">
                  <a:avLst/>
                </a:prstGeom>
                <a:noFill/>
                <a:ln w="12700" cap="flat" cmpd="sng">
                  <a:solidFill>
                    <a:schemeClr val="dk1"/>
                  </a:solidFill>
                  <a:prstDash val="solid"/>
                  <a:miter lim="800000"/>
                  <a:headEnd type="none" w="med" len="med"/>
                  <a:tailEnd type="none" w="med" len="med"/>
                </a:ln>
              </p:spPr>
            </p:cxnSp>
            <p:cxnSp>
              <p:nvCxnSpPr>
                <p:cNvPr id="1103" name="Google Shape;1103;p88"/>
                <p:cNvCxnSpPr/>
                <p:nvPr/>
              </p:nvCxnSpPr>
              <p:spPr>
                <a:xfrm>
                  <a:off x="6423025" y="1993900"/>
                  <a:ext cx="119100" cy="0"/>
                </a:xfrm>
                <a:prstGeom prst="straightConnector1">
                  <a:avLst/>
                </a:prstGeom>
                <a:noFill/>
                <a:ln w="12700" cap="flat" cmpd="sng">
                  <a:solidFill>
                    <a:schemeClr val="dk1"/>
                  </a:solidFill>
                  <a:prstDash val="solid"/>
                  <a:miter lim="800000"/>
                  <a:headEnd type="none" w="med" len="med"/>
                  <a:tailEnd type="none" w="med" len="med"/>
                </a:ln>
              </p:spPr>
            </p:cxnSp>
            <p:cxnSp>
              <p:nvCxnSpPr>
                <p:cNvPr id="1104" name="Google Shape;1104;p88"/>
                <p:cNvCxnSpPr/>
                <p:nvPr/>
              </p:nvCxnSpPr>
              <p:spPr>
                <a:xfrm>
                  <a:off x="6423025" y="2203450"/>
                  <a:ext cx="119100" cy="0"/>
                </a:xfrm>
                <a:prstGeom prst="straightConnector1">
                  <a:avLst/>
                </a:prstGeom>
                <a:noFill/>
                <a:ln w="12700" cap="flat" cmpd="sng">
                  <a:solidFill>
                    <a:schemeClr val="dk1"/>
                  </a:solidFill>
                  <a:prstDash val="solid"/>
                  <a:miter lim="800000"/>
                  <a:headEnd type="none" w="med" len="med"/>
                  <a:tailEnd type="none" w="med" len="med"/>
                </a:ln>
              </p:spPr>
            </p:cxnSp>
          </p:grpSp>
          <p:grpSp>
            <p:nvGrpSpPr>
              <p:cNvPr id="1105" name="Google Shape;1105;p88"/>
              <p:cNvGrpSpPr/>
              <p:nvPr/>
            </p:nvGrpSpPr>
            <p:grpSpPr>
              <a:xfrm>
                <a:off x="7259638" y="2024063"/>
                <a:ext cx="120600" cy="179400"/>
                <a:chOff x="7259638" y="2024063"/>
                <a:chExt cx="120600" cy="179400"/>
              </a:xfrm>
            </p:grpSpPr>
            <p:cxnSp>
              <p:nvCxnSpPr>
                <p:cNvPr id="1106" name="Google Shape;1106;p88"/>
                <p:cNvCxnSpPr/>
                <p:nvPr/>
              </p:nvCxnSpPr>
              <p:spPr>
                <a:xfrm>
                  <a:off x="7319963" y="2024063"/>
                  <a:ext cx="0" cy="179400"/>
                </a:xfrm>
                <a:prstGeom prst="straightConnector1">
                  <a:avLst/>
                </a:prstGeom>
                <a:noFill/>
                <a:ln w="12700" cap="flat" cmpd="sng">
                  <a:solidFill>
                    <a:schemeClr val="dk1"/>
                  </a:solidFill>
                  <a:prstDash val="solid"/>
                  <a:miter lim="800000"/>
                  <a:headEnd type="none" w="med" len="med"/>
                  <a:tailEnd type="none" w="med" len="med"/>
                </a:ln>
              </p:spPr>
            </p:cxnSp>
            <p:cxnSp>
              <p:nvCxnSpPr>
                <p:cNvPr id="1107" name="Google Shape;1107;p88"/>
                <p:cNvCxnSpPr/>
                <p:nvPr/>
              </p:nvCxnSpPr>
              <p:spPr>
                <a:xfrm>
                  <a:off x="7259638" y="2024063"/>
                  <a:ext cx="120600" cy="0"/>
                </a:xfrm>
                <a:prstGeom prst="straightConnector1">
                  <a:avLst/>
                </a:prstGeom>
                <a:noFill/>
                <a:ln w="12700" cap="flat" cmpd="sng">
                  <a:solidFill>
                    <a:schemeClr val="dk1"/>
                  </a:solidFill>
                  <a:prstDash val="solid"/>
                  <a:miter lim="800000"/>
                  <a:headEnd type="none" w="med" len="med"/>
                  <a:tailEnd type="none" w="med" len="med"/>
                </a:ln>
              </p:spPr>
            </p:cxnSp>
            <p:cxnSp>
              <p:nvCxnSpPr>
                <p:cNvPr id="1108" name="Google Shape;1108;p88"/>
                <p:cNvCxnSpPr/>
                <p:nvPr/>
              </p:nvCxnSpPr>
              <p:spPr>
                <a:xfrm>
                  <a:off x="7259638" y="2203450"/>
                  <a:ext cx="120600" cy="0"/>
                </a:xfrm>
                <a:prstGeom prst="straightConnector1">
                  <a:avLst/>
                </a:prstGeom>
                <a:noFill/>
                <a:ln w="12700" cap="flat" cmpd="sng">
                  <a:solidFill>
                    <a:schemeClr val="dk1"/>
                  </a:solidFill>
                  <a:prstDash val="solid"/>
                  <a:miter lim="800000"/>
                  <a:headEnd type="none" w="med" len="med"/>
                  <a:tailEnd type="none" w="med" len="med"/>
                </a:ln>
              </p:spPr>
            </p:cxnSp>
          </p:grpSp>
          <p:grpSp>
            <p:nvGrpSpPr>
              <p:cNvPr id="1109" name="Google Shape;1109;p88"/>
              <p:cNvGrpSpPr/>
              <p:nvPr/>
            </p:nvGrpSpPr>
            <p:grpSpPr>
              <a:xfrm>
                <a:off x="7408863" y="2114550"/>
                <a:ext cx="120600" cy="209550"/>
                <a:chOff x="7408863" y="2114550"/>
                <a:chExt cx="120600" cy="209550"/>
              </a:xfrm>
            </p:grpSpPr>
            <p:cxnSp>
              <p:nvCxnSpPr>
                <p:cNvPr id="1110" name="Google Shape;1110;p88"/>
                <p:cNvCxnSpPr/>
                <p:nvPr/>
              </p:nvCxnSpPr>
              <p:spPr>
                <a:xfrm>
                  <a:off x="7469188" y="2114550"/>
                  <a:ext cx="0" cy="209400"/>
                </a:xfrm>
                <a:prstGeom prst="straightConnector1">
                  <a:avLst/>
                </a:prstGeom>
                <a:noFill/>
                <a:ln w="12700" cap="flat" cmpd="sng">
                  <a:solidFill>
                    <a:schemeClr val="dk1"/>
                  </a:solidFill>
                  <a:prstDash val="solid"/>
                  <a:miter lim="800000"/>
                  <a:headEnd type="none" w="med" len="med"/>
                  <a:tailEnd type="none" w="med" len="med"/>
                </a:ln>
              </p:spPr>
            </p:cxnSp>
            <p:cxnSp>
              <p:nvCxnSpPr>
                <p:cNvPr id="1111" name="Google Shape;1111;p88"/>
                <p:cNvCxnSpPr/>
                <p:nvPr/>
              </p:nvCxnSpPr>
              <p:spPr>
                <a:xfrm>
                  <a:off x="7408863" y="2114550"/>
                  <a:ext cx="120600" cy="0"/>
                </a:xfrm>
                <a:prstGeom prst="straightConnector1">
                  <a:avLst/>
                </a:prstGeom>
                <a:noFill/>
                <a:ln w="12700" cap="flat" cmpd="sng">
                  <a:solidFill>
                    <a:schemeClr val="dk1"/>
                  </a:solidFill>
                  <a:prstDash val="solid"/>
                  <a:miter lim="800000"/>
                  <a:headEnd type="none" w="med" len="med"/>
                  <a:tailEnd type="none" w="med" len="med"/>
                </a:ln>
              </p:spPr>
            </p:cxnSp>
            <p:cxnSp>
              <p:nvCxnSpPr>
                <p:cNvPr id="1112" name="Google Shape;1112;p88"/>
                <p:cNvCxnSpPr/>
                <p:nvPr/>
              </p:nvCxnSpPr>
              <p:spPr>
                <a:xfrm>
                  <a:off x="7408863" y="2324100"/>
                  <a:ext cx="120600" cy="0"/>
                </a:xfrm>
                <a:prstGeom prst="straightConnector1">
                  <a:avLst/>
                </a:prstGeom>
                <a:noFill/>
                <a:ln w="12700" cap="flat" cmpd="sng">
                  <a:solidFill>
                    <a:schemeClr val="dk1"/>
                  </a:solidFill>
                  <a:prstDash val="solid"/>
                  <a:miter lim="800000"/>
                  <a:headEnd type="none" w="med" len="med"/>
                  <a:tailEnd type="none" w="med" len="med"/>
                </a:ln>
              </p:spPr>
            </p:cxnSp>
          </p:grpSp>
        </p:grpSp>
        <p:grpSp>
          <p:nvGrpSpPr>
            <p:cNvPr id="1113" name="Google Shape;1113;p88"/>
            <p:cNvGrpSpPr/>
            <p:nvPr/>
          </p:nvGrpSpPr>
          <p:grpSpPr>
            <a:xfrm>
              <a:off x="1897068" y="2053671"/>
              <a:ext cx="5619796" cy="216036"/>
              <a:chOff x="1897068" y="2053671"/>
              <a:chExt cx="5619796" cy="216036"/>
            </a:xfrm>
          </p:grpSpPr>
          <p:sp>
            <p:nvSpPr>
              <p:cNvPr id="1114" name="Google Shape;1114;p88"/>
              <p:cNvSpPr/>
              <p:nvPr/>
            </p:nvSpPr>
            <p:spPr>
              <a:xfrm>
                <a:off x="1897068" y="2094953"/>
                <a:ext cx="92100" cy="88800"/>
              </a:xfrm>
              <a:prstGeom prst="ellipse">
                <a:avLst/>
              </a:prstGeom>
              <a:solidFill>
                <a:srgbClr val="00316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15" name="Google Shape;1115;p88"/>
              <p:cNvSpPr/>
              <p:nvPr/>
            </p:nvSpPr>
            <p:spPr>
              <a:xfrm>
                <a:off x="2728921" y="2145763"/>
                <a:ext cx="88800" cy="90600"/>
              </a:xfrm>
              <a:prstGeom prst="ellipse">
                <a:avLst/>
              </a:prstGeom>
              <a:solidFill>
                <a:srgbClr val="00316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16" name="Google Shape;1116;p88"/>
              <p:cNvSpPr/>
              <p:nvPr/>
            </p:nvSpPr>
            <p:spPr>
              <a:xfrm>
                <a:off x="3579824" y="2053671"/>
                <a:ext cx="90600" cy="88800"/>
              </a:xfrm>
              <a:prstGeom prst="ellipse">
                <a:avLst/>
              </a:prstGeom>
              <a:solidFill>
                <a:srgbClr val="00316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17" name="Google Shape;1117;p88"/>
              <p:cNvSpPr/>
              <p:nvPr/>
            </p:nvSpPr>
            <p:spPr>
              <a:xfrm>
                <a:off x="5584844" y="2083839"/>
                <a:ext cx="88800" cy="88800"/>
              </a:xfrm>
              <a:prstGeom prst="ellipse">
                <a:avLst/>
              </a:prstGeom>
              <a:solidFill>
                <a:srgbClr val="00316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18" name="Google Shape;1118;p88"/>
              <p:cNvSpPr/>
              <p:nvPr/>
            </p:nvSpPr>
            <p:spPr>
              <a:xfrm>
                <a:off x="6423047" y="2053671"/>
                <a:ext cx="88800" cy="88800"/>
              </a:xfrm>
              <a:prstGeom prst="ellipse">
                <a:avLst/>
              </a:prstGeom>
              <a:solidFill>
                <a:srgbClr val="00316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19" name="Google Shape;1119;p88"/>
              <p:cNvSpPr/>
              <p:nvPr/>
            </p:nvSpPr>
            <p:spPr>
              <a:xfrm>
                <a:off x="7275538" y="2083839"/>
                <a:ext cx="90600" cy="88800"/>
              </a:xfrm>
              <a:prstGeom prst="ellipse">
                <a:avLst/>
              </a:prstGeom>
              <a:solidFill>
                <a:srgbClr val="00316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20" name="Google Shape;1120;p88"/>
              <p:cNvSpPr/>
              <p:nvPr/>
            </p:nvSpPr>
            <p:spPr>
              <a:xfrm>
                <a:off x="7424764" y="2179107"/>
                <a:ext cx="92100" cy="90600"/>
              </a:xfrm>
              <a:prstGeom prst="ellipse">
                <a:avLst/>
              </a:prstGeom>
              <a:solidFill>
                <a:srgbClr val="00316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121" name="Google Shape;1121;p88"/>
            <p:cNvGrpSpPr/>
            <p:nvPr/>
          </p:nvGrpSpPr>
          <p:grpSpPr>
            <a:xfrm>
              <a:off x="2726533" y="4243387"/>
              <a:ext cx="4790497" cy="342325"/>
              <a:chOff x="2726533" y="4243387"/>
              <a:chExt cx="4790497" cy="342325"/>
            </a:xfrm>
          </p:grpSpPr>
          <p:sp>
            <p:nvSpPr>
              <p:cNvPr id="1122" name="Google Shape;1122;p88"/>
              <p:cNvSpPr/>
              <p:nvPr/>
            </p:nvSpPr>
            <p:spPr>
              <a:xfrm>
                <a:off x="2726533" y="4260055"/>
                <a:ext cx="91500" cy="91500"/>
              </a:xfrm>
              <a:prstGeom prst="ellipse">
                <a:avLst/>
              </a:prstGeom>
              <a:solidFill>
                <a:srgbClr val="FC84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23" name="Google Shape;1123;p88"/>
              <p:cNvSpPr/>
              <p:nvPr/>
            </p:nvSpPr>
            <p:spPr>
              <a:xfrm>
                <a:off x="3596799" y="4252912"/>
                <a:ext cx="91500" cy="91500"/>
              </a:xfrm>
              <a:prstGeom prst="ellipse">
                <a:avLst/>
              </a:prstGeom>
              <a:solidFill>
                <a:srgbClr val="FC84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24" name="Google Shape;1124;p88"/>
              <p:cNvSpPr/>
              <p:nvPr/>
            </p:nvSpPr>
            <p:spPr>
              <a:xfrm>
                <a:off x="5571330" y="4285455"/>
                <a:ext cx="91500" cy="91500"/>
              </a:xfrm>
              <a:prstGeom prst="ellipse">
                <a:avLst/>
              </a:prstGeom>
              <a:solidFill>
                <a:srgbClr val="FC84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25" name="Google Shape;1125;p88"/>
              <p:cNvSpPr/>
              <p:nvPr/>
            </p:nvSpPr>
            <p:spPr>
              <a:xfrm>
                <a:off x="6437311" y="4243387"/>
                <a:ext cx="91500" cy="91500"/>
              </a:xfrm>
              <a:prstGeom prst="ellipse">
                <a:avLst/>
              </a:prstGeom>
              <a:solidFill>
                <a:srgbClr val="FC84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26" name="Google Shape;1126;p88"/>
              <p:cNvSpPr/>
              <p:nvPr/>
            </p:nvSpPr>
            <p:spPr>
              <a:xfrm>
                <a:off x="7276305" y="4310855"/>
                <a:ext cx="91500" cy="91500"/>
              </a:xfrm>
              <a:prstGeom prst="ellipse">
                <a:avLst/>
              </a:prstGeom>
              <a:solidFill>
                <a:srgbClr val="FC84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27" name="Google Shape;1127;p88"/>
              <p:cNvSpPr/>
              <p:nvPr/>
            </p:nvSpPr>
            <p:spPr>
              <a:xfrm>
                <a:off x="7425530" y="4494212"/>
                <a:ext cx="91500" cy="91500"/>
              </a:xfrm>
              <a:prstGeom prst="ellipse">
                <a:avLst/>
              </a:prstGeom>
              <a:solidFill>
                <a:srgbClr val="FC84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sp>
        <p:nvSpPr>
          <p:cNvPr id="1128" name="Google Shape;1128;p88"/>
          <p:cNvSpPr txBox="1"/>
          <p:nvPr/>
        </p:nvSpPr>
        <p:spPr>
          <a:xfrm>
            <a:off x="2744788" y="1608138"/>
            <a:ext cx="4091100" cy="43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Mean LDL-C 93.0 mg/dL*</a:t>
            </a:r>
            <a:endParaRPr/>
          </a:p>
        </p:txBody>
      </p:sp>
      <p:sp>
        <p:nvSpPr>
          <p:cNvPr id="1129" name="Google Shape;1129;p88"/>
          <p:cNvSpPr txBox="1"/>
          <p:nvPr/>
        </p:nvSpPr>
        <p:spPr>
          <a:xfrm>
            <a:off x="2773363" y="3759200"/>
            <a:ext cx="4091100" cy="43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Mean LDL-C 36.6 mg/dL*</a:t>
            </a:r>
            <a:endParaRPr/>
          </a:p>
        </p:txBody>
      </p:sp>
      <p:sp>
        <p:nvSpPr>
          <p:cNvPr id="1130" name="Google Shape;1130;p88"/>
          <p:cNvSpPr txBox="1"/>
          <p:nvPr/>
        </p:nvSpPr>
        <p:spPr>
          <a:xfrm>
            <a:off x="2665413" y="2101850"/>
            <a:ext cx="4091100" cy="43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Change from baseline 3.9%</a:t>
            </a:r>
            <a:endParaRPr/>
          </a:p>
        </p:txBody>
      </p:sp>
      <p:sp>
        <p:nvSpPr>
          <p:cNvPr id="1131" name="Google Shape;1131;p88"/>
          <p:cNvSpPr txBox="1"/>
          <p:nvPr/>
        </p:nvSpPr>
        <p:spPr>
          <a:xfrm>
            <a:off x="2863849" y="4260850"/>
            <a:ext cx="4091100" cy="43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Change from baseline -59.8%</a:t>
            </a:r>
            <a:endParaRPr/>
          </a:p>
        </p:txBody>
      </p:sp>
      <p:sp>
        <p:nvSpPr>
          <p:cNvPr id="1132" name="Google Shape;1132;p88"/>
          <p:cNvSpPr txBox="1"/>
          <p:nvPr/>
        </p:nvSpPr>
        <p:spPr>
          <a:xfrm>
            <a:off x="-22225" y="6153150"/>
            <a:ext cx="6878700" cy="78420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a:solidFill>
                  <a:srgbClr val="000000"/>
                </a:solidFill>
                <a:latin typeface="Arial"/>
                <a:ea typeface="Arial"/>
                <a:cs typeface="Arial"/>
                <a:sym typeface="Arial"/>
              </a:rPr>
              <a:t>Data shown are Mean (95% CI) *</a:t>
            </a:r>
            <a:r>
              <a:rPr lang="en-US" sz="900" b="0" i="0" u="none">
                <a:solidFill>
                  <a:schemeClr val="dk1"/>
                </a:solidFill>
                <a:latin typeface="Arial"/>
                <a:ea typeface="Arial"/>
                <a:cs typeface="Arial"/>
                <a:sym typeface="Arial"/>
              </a:rPr>
              <a:t>Time-weighted LDL-C; LDL-C = low-density lipoprotein cholesterol</a:t>
            </a:r>
            <a:endParaRPr sz="9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a:solidFill>
                  <a:schemeClr val="dk1"/>
                </a:solidFill>
                <a:latin typeface="Arial"/>
                <a:ea typeface="Arial"/>
                <a:cs typeface="Arial"/>
                <a:sym typeface="Arial"/>
              </a:rPr>
              <a:t>Nicholls SJ, et al. </a:t>
            </a:r>
            <a:r>
              <a:rPr lang="en-US" sz="900" b="0" i="1" u="none">
                <a:solidFill>
                  <a:schemeClr val="dk1"/>
                </a:solidFill>
                <a:latin typeface="Arial"/>
                <a:ea typeface="Arial"/>
                <a:cs typeface="Arial"/>
                <a:sym typeface="Arial"/>
              </a:rPr>
              <a:t>JAMA</a:t>
            </a:r>
            <a:r>
              <a:rPr lang="en-US" sz="900" b="0" i="0" u="none">
                <a:solidFill>
                  <a:schemeClr val="dk1"/>
                </a:solidFill>
                <a:latin typeface="Arial"/>
                <a:ea typeface="Arial"/>
                <a:cs typeface="Arial"/>
                <a:sym typeface="Arial"/>
              </a:rPr>
              <a:t>. [published online ahead of print November 15, 2016]. doi: 10.1001/jama.2016.16951.</a:t>
            </a:r>
            <a:endParaRPr/>
          </a:p>
          <a:p>
            <a:pPr marL="0" marR="0" lvl="0" indent="0" algn="l" rtl="0">
              <a:lnSpc>
                <a:spcPct val="100000"/>
              </a:lnSpc>
              <a:spcBef>
                <a:spcPts val="0"/>
              </a:spcBef>
              <a:spcAft>
                <a:spcPts val="0"/>
              </a:spcAft>
              <a:buClr>
                <a:schemeClr val="dk1"/>
              </a:buClr>
              <a:buSzPts val="900"/>
              <a:buFont typeface="Arial"/>
              <a:buNone/>
            </a:pPr>
            <a:r>
              <a:rPr lang="en-US" sz="900" b="0" i="0" u="none">
                <a:solidFill>
                  <a:schemeClr val="dk1"/>
                </a:solidFill>
                <a:latin typeface="Arial"/>
                <a:ea typeface="Arial"/>
                <a:cs typeface="Arial"/>
                <a:sym typeface="Arial"/>
              </a:rPr>
              <a:t>Nissen SE, et al. </a:t>
            </a:r>
            <a:r>
              <a:rPr lang="en-US" sz="900" b="0" i="1" u="none">
                <a:solidFill>
                  <a:schemeClr val="dk1"/>
                </a:solidFill>
                <a:latin typeface="Arial"/>
                <a:ea typeface="Arial"/>
                <a:cs typeface="Arial"/>
                <a:sym typeface="Arial"/>
              </a:rPr>
              <a:t>American Heart Association Scientific Sessions, </a:t>
            </a:r>
            <a:r>
              <a:rPr lang="en-US" sz="900" b="0" i="0" u="none">
                <a:solidFill>
                  <a:schemeClr val="dk1"/>
                </a:solidFill>
                <a:latin typeface="Arial"/>
                <a:ea typeface="Arial"/>
                <a:cs typeface="Arial"/>
                <a:sym typeface="Arial"/>
              </a:rPr>
              <a:t>Nov 12 - 16, 2016,</a:t>
            </a:r>
            <a:br>
              <a:rPr lang="en-US" sz="900" b="0" i="0" u="none">
                <a:solidFill>
                  <a:schemeClr val="dk1"/>
                </a:solidFill>
                <a:latin typeface="Arial"/>
                <a:ea typeface="Arial"/>
                <a:cs typeface="Arial"/>
                <a:sym typeface="Arial"/>
              </a:rPr>
            </a:br>
            <a:r>
              <a:rPr lang="en-US" sz="900" b="0" i="0" u="none">
                <a:solidFill>
                  <a:schemeClr val="dk1"/>
                </a:solidFill>
                <a:latin typeface="Arial"/>
                <a:ea typeface="Arial"/>
                <a:cs typeface="Arial"/>
                <a:sym typeface="Arial"/>
              </a:rPr>
              <a:t>New Orleans, Louisiana.  Oral Presentation. </a:t>
            </a:r>
            <a:endParaRPr/>
          </a:p>
          <a:p>
            <a:pPr marL="0" marR="0" lvl="0" indent="0" algn="l" rtl="0">
              <a:lnSpc>
                <a:spcPct val="100000"/>
              </a:lnSpc>
              <a:spcBef>
                <a:spcPts val="0"/>
              </a:spcBef>
              <a:spcAft>
                <a:spcPts val="0"/>
              </a:spcAft>
              <a:buNone/>
            </a:pPr>
            <a:endParaRPr sz="900" b="0" i="0" u="none">
              <a:solidFill>
                <a:schemeClr val="dk1"/>
              </a:solidFill>
              <a:latin typeface="Arial"/>
              <a:ea typeface="Arial"/>
              <a:cs typeface="Arial"/>
              <a:sym typeface="Arial"/>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138"/>
        <p:cNvGrpSpPr/>
        <p:nvPr/>
      </p:nvGrpSpPr>
      <p:grpSpPr>
        <a:xfrm>
          <a:off x="0" y="0"/>
          <a:ext cx="0" cy="0"/>
          <a:chOff x="0" y="0"/>
          <a:chExt cx="0" cy="0"/>
        </a:xfrm>
      </p:grpSpPr>
      <p:sp>
        <p:nvSpPr>
          <p:cNvPr id="1139" name="Google Shape;1139;p89"/>
          <p:cNvSpPr txBox="1">
            <a:spLocks noGrp="1"/>
          </p:cNvSpPr>
          <p:nvPr>
            <p:ph type="title"/>
          </p:nvPr>
        </p:nvSpPr>
        <p:spPr>
          <a:xfrm>
            <a:off x="512762" y="36512"/>
            <a:ext cx="8118600" cy="1097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Primary Endpoint: Nominal Change in PAV From Baseline to Week 78</a:t>
            </a:r>
            <a:endParaRPr/>
          </a:p>
        </p:txBody>
      </p:sp>
      <p:sp>
        <p:nvSpPr>
          <p:cNvPr id="1140" name="Google Shape;1140;p89"/>
          <p:cNvSpPr txBox="1"/>
          <p:nvPr/>
        </p:nvSpPr>
        <p:spPr>
          <a:xfrm>
            <a:off x="4762" y="5567362"/>
            <a:ext cx="9144000" cy="399900"/>
          </a:xfrm>
          <a:prstGeom prst="rect">
            <a:avLst/>
          </a:prstGeom>
          <a:solidFill>
            <a:srgbClr val="007CC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a:solidFill>
                  <a:srgbClr val="FFFFFF"/>
                </a:solidFill>
                <a:latin typeface="Arial"/>
                <a:ea typeface="Arial"/>
                <a:cs typeface="Arial"/>
                <a:sym typeface="Arial"/>
              </a:rPr>
              <a:t> Difference between groups: -1.0% (-1.8 to -0.64); </a:t>
            </a:r>
            <a:r>
              <a:rPr lang="en-US" sz="2000" b="1" i="1" u="none">
                <a:solidFill>
                  <a:srgbClr val="FFFFFF"/>
                </a:solidFill>
                <a:latin typeface="Arial"/>
                <a:ea typeface="Arial"/>
                <a:cs typeface="Arial"/>
                <a:sym typeface="Arial"/>
              </a:rPr>
              <a:t>P</a:t>
            </a:r>
            <a:r>
              <a:rPr lang="en-US" sz="2000" b="1" i="0" u="none">
                <a:solidFill>
                  <a:srgbClr val="FFFFFF"/>
                </a:solidFill>
                <a:latin typeface="Arial"/>
                <a:ea typeface="Arial"/>
                <a:cs typeface="Arial"/>
                <a:sym typeface="Arial"/>
              </a:rPr>
              <a:t> &lt; 0.001</a:t>
            </a:r>
            <a:endParaRPr/>
          </a:p>
        </p:txBody>
      </p:sp>
      <p:sp>
        <p:nvSpPr>
          <p:cNvPr id="1141" name="Google Shape;1141;p89"/>
          <p:cNvSpPr txBox="1"/>
          <p:nvPr/>
        </p:nvSpPr>
        <p:spPr>
          <a:xfrm>
            <a:off x="114300" y="6159500"/>
            <a:ext cx="7167600" cy="50790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a:solidFill>
                  <a:srgbClr val="000000"/>
                </a:solidFill>
                <a:latin typeface="Arial"/>
                <a:ea typeface="Arial"/>
                <a:cs typeface="Arial"/>
                <a:sym typeface="Arial"/>
              </a:rPr>
              <a:t>Data shown are least-squares mean (95% CI). PAV = Percent Atheroma Volume</a:t>
            </a:r>
            <a:endParaRPr/>
          </a:p>
          <a:p>
            <a:pPr marL="0" marR="0" lvl="0" indent="0" algn="l" rtl="0">
              <a:lnSpc>
                <a:spcPct val="100000"/>
              </a:lnSpc>
              <a:spcBef>
                <a:spcPts val="0"/>
              </a:spcBef>
              <a:spcAft>
                <a:spcPts val="0"/>
              </a:spcAft>
              <a:buClr>
                <a:srgbClr val="000000"/>
              </a:buClr>
              <a:buSzPts val="900"/>
              <a:buFont typeface="Arial"/>
              <a:buNone/>
            </a:pPr>
            <a:r>
              <a:rPr lang="en-US" sz="900" b="0" i="0" u="none">
                <a:solidFill>
                  <a:srgbClr val="000000"/>
                </a:solidFill>
                <a:latin typeface="Arial"/>
                <a:ea typeface="Arial"/>
                <a:cs typeface="Arial"/>
                <a:sym typeface="Arial"/>
              </a:rPr>
              <a:t>*Comparison versus baseline</a:t>
            </a:r>
            <a:endParaRPr/>
          </a:p>
          <a:p>
            <a:pPr marL="0" marR="0" lvl="0" indent="0" algn="l" rtl="0">
              <a:lnSpc>
                <a:spcPct val="100000"/>
              </a:lnSpc>
              <a:spcBef>
                <a:spcPts val="0"/>
              </a:spcBef>
              <a:spcAft>
                <a:spcPts val="0"/>
              </a:spcAft>
              <a:buClr>
                <a:schemeClr val="dk1"/>
              </a:buClr>
              <a:buSzPts val="900"/>
              <a:buFont typeface="Arial"/>
              <a:buNone/>
            </a:pPr>
            <a:r>
              <a:rPr lang="en-US" sz="900" b="0" i="0" u="none">
                <a:solidFill>
                  <a:schemeClr val="dk1"/>
                </a:solidFill>
                <a:latin typeface="Arial"/>
                <a:ea typeface="Arial"/>
                <a:cs typeface="Arial"/>
                <a:sym typeface="Arial"/>
              </a:rPr>
              <a:t>Nicholls SJ, et al. </a:t>
            </a:r>
            <a:r>
              <a:rPr lang="en-US" sz="900" b="0" i="1" u="none">
                <a:solidFill>
                  <a:schemeClr val="dk1"/>
                </a:solidFill>
                <a:latin typeface="Arial"/>
                <a:ea typeface="Arial"/>
                <a:cs typeface="Arial"/>
                <a:sym typeface="Arial"/>
              </a:rPr>
              <a:t>JAMA</a:t>
            </a:r>
            <a:r>
              <a:rPr lang="en-US" sz="900" b="0" i="0" u="none">
                <a:solidFill>
                  <a:schemeClr val="dk1"/>
                </a:solidFill>
                <a:latin typeface="Arial"/>
                <a:ea typeface="Arial"/>
                <a:cs typeface="Arial"/>
                <a:sym typeface="Arial"/>
              </a:rPr>
              <a:t>. [published online ahead of print November 15, 2016]. doi: 10.1001/jama.2016.16951.</a:t>
            </a:r>
            <a:endParaRPr/>
          </a:p>
        </p:txBody>
      </p:sp>
      <p:graphicFrame>
        <p:nvGraphicFramePr>
          <p:cNvPr id="1142" name="Google Shape;1142;p89"/>
          <p:cNvGraphicFramePr/>
          <p:nvPr/>
        </p:nvGraphicFramePr>
        <p:xfrm>
          <a:off x="800100" y="1622425"/>
          <a:ext cx="7643813" cy="3671887"/>
        </p:xfrm>
        <a:graphic>
          <a:graphicData uri="http://schemas.openxmlformats.org/presentationml/2006/ole">
            <mc:AlternateContent xmlns:mc="http://schemas.openxmlformats.org/markup-compatibility/2006">
              <mc:Choice xmlns:v="urn:schemas-microsoft-com:vml" Requires="v">
                <p:oleObj spid="_x0000_s1033" r:id="rId4" imgW="7643813" imgH="3671887" progId="Excel.Chart.8">
                  <p:embed/>
                </p:oleObj>
              </mc:Choice>
              <mc:Fallback>
                <p:oleObj r:id="rId4" imgW="7643813" imgH="3671887" progId="Excel.Chart.8">
                  <p:embed/>
                  <p:pic>
                    <p:nvPicPr>
                      <p:cNvPr id="1142" name="Google Shape;1142;p89"/>
                      <p:cNvPicPr preferRelativeResize="0"/>
                      <p:nvPr/>
                    </p:nvPicPr>
                    <p:blipFill rotWithShape="1">
                      <a:blip r:embed="rId5">
                        <a:alphaModFix/>
                      </a:blip>
                      <a:srcRect/>
                      <a:stretch/>
                    </p:blipFill>
                    <p:spPr>
                      <a:xfrm>
                        <a:off x="800100" y="1622425"/>
                        <a:ext cx="7643813" cy="3671887"/>
                      </a:xfrm>
                      <a:prstGeom prst="rect">
                        <a:avLst/>
                      </a:prstGeom>
                      <a:noFill/>
                      <a:ln>
                        <a:noFill/>
                      </a:ln>
                    </p:spPr>
                  </p:pic>
                </p:oleObj>
              </mc:Fallback>
            </mc:AlternateContent>
          </a:graphicData>
        </a:graphic>
      </p:graphicFrame>
      <p:sp>
        <p:nvSpPr>
          <p:cNvPr id="1143" name="Google Shape;1143;p89"/>
          <p:cNvSpPr txBox="1"/>
          <p:nvPr/>
        </p:nvSpPr>
        <p:spPr>
          <a:xfrm rot="-5400000">
            <a:off x="-1092986" y="3094875"/>
            <a:ext cx="3549600" cy="33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Change in % atheroma volume (%)</a:t>
            </a:r>
            <a:endParaRPr/>
          </a:p>
        </p:txBody>
      </p:sp>
      <p:sp>
        <p:nvSpPr>
          <p:cNvPr id="1144" name="Google Shape;1144;p89"/>
          <p:cNvSpPr txBox="1"/>
          <p:nvPr/>
        </p:nvSpPr>
        <p:spPr>
          <a:xfrm>
            <a:off x="2811462" y="1660525"/>
            <a:ext cx="828600" cy="30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a:solidFill>
                  <a:srgbClr val="000000"/>
                </a:solidFill>
                <a:latin typeface="Arial"/>
                <a:ea typeface="Arial"/>
                <a:cs typeface="Arial"/>
                <a:sym typeface="Arial"/>
              </a:rPr>
              <a:t>P</a:t>
            </a:r>
            <a:r>
              <a:rPr lang="en-US" sz="1400" b="0" i="0" u="none">
                <a:solidFill>
                  <a:srgbClr val="000000"/>
                </a:solidFill>
                <a:latin typeface="Arial"/>
                <a:ea typeface="Arial"/>
                <a:cs typeface="Arial"/>
                <a:sym typeface="Arial"/>
              </a:rPr>
              <a:t> = NS*</a:t>
            </a:r>
            <a:endParaRPr/>
          </a:p>
        </p:txBody>
      </p:sp>
      <p:sp>
        <p:nvSpPr>
          <p:cNvPr id="1145" name="Google Shape;1145;p89"/>
          <p:cNvSpPr txBox="1"/>
          <p:nvPr/>
        </p:nvSpPr>
        <p:spPr>
          <a:xfrm>
            <a:off x="6008687" y="4371975"/>
            <a:ext cx="1025400" cy="30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a:solidFill>
                  <a:srgbClr val="000000"/>
                </a:solidFill>
                <a:latin typeface="Arial"/>
                <a:ea typeface="Arial"/>
                <a:cs typeface="Arial"/>
                <a:sym typeface="Arial"/>
              </a:rPr>
              <a:t>P</a:t>
            </a:r>
            <a:r>
              <a:rPr lang="en-US" sz="1400" b="0" i="0" u="none">
                <a:solidFill>
                  <a:srgbClr val="000000"/>
                </a:solidFill>
                <a:latin typeface="Arial"/>
                <a:ea typeface="Arial"/>
                <a:cs typeface="Arial"/>
                <a:sym typeface="Arial"/>
              </a:rPr>
              <a:t> &lt; 0.001*</a:t>
            </a:r>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1151"/>
        <p:cNvGrpSpPr/>
        <p:nvPr/>
      </p:nvGrpSpPr>
      <p:grpSpPr>
        <a:xfrm>
          <a:off x="0" y="0"/>
          <a:ext cx="0" cy="0"/>
          <a:chOff x="0" y="0"/>
          <a:chExt cx="0" cy="0"/>
        </a:xfrm>
      </p:grpSpPr>
      <p:sp>
        <p:nvSpPr>
          <p:cNvPr id="1152" name="Google Shape;1152;p90"/>
          <p:cNvSpPr txBox="1">
            <a:spLocks noGrp="1"/>
          </p:cNvSpPr>
          <p:nvPr>
            <p:ph type="title"/>
          </p:nvPr>
        </p:nvSpPr>
        <p:spPr>
          <a:xfrm>
            <a:off x="512762" y="36512"/>
            <a:ext cx="8118600" cy="1097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Secondary Endpoint: Nominal Change in TAV From Baseline to Week 78</a:t>
            </a:r>
            <a:endParaRPr/>
          </a:p>
        </p:txBody>
      </p:sp>
      <p:graphicFrame>
        <p:nvGraphicFramePr>
          <p:cNvPr id="1153" name="Google Shape;1153;p90"/>
          <p:cNvGraphicFramePr/>
          <p:nvPr/>
        </p:nvGraphicFramePr>
        <p:xfrm>
          <a:off x="800100" y="1622425"/>
          <a:ext cx="7643813" cy="3671887"/>
        </p:xfrm>
        <a:graphic>
          <a:graphicData uri="http://schemas.openxmlformats.org/presentationml/2006/ole">
            <mc:AlternateContent xmlns:mc="http://schemas.openxmlformats.org/markup-compatibility/2006">
              <mc:Choice xmlns:v="urn:schemas-microsoft-com:vml" Requires="v">
                <p:oleObj spid="_x0000_s2057" r:id="rId4" imgW="7643813" imgH="3671887" progId="Excel.Chart.8">
                  <p:embed/>
                </p:oleObj>
              </mc:Choice>
              <mc:Fallback>
                <p:oleObj r:id="rId4" imgW="7643813" imgH="3671887" progId="Excel.Chart.8">
                  <p:embed/>
                  <p:pic>
                    <p:nvPicPr>
                      <p:cNvPr id="1153" name="Google Shape;1153;p90"/>
                      <p:cNvPicPr preferRelativeResize="0"/>
                      <p:nvPr/>
                    </p:nvPicPr>
                    <p:blipFill rotWithShape="1">
                      <a:blip r:embed="rId5">
                        <a:alphaModFix/>
                      </a:blip>
                      <a:srcRect/>
                      <a:stretch/>
                    </p:blipFill>
                    <p:spPr>
                      <a:xfrm>
                        <a:off x="800100" y="1622425"/>
                        <a:ext cx="7643813" cy="3671887"/>
                      </a:xfrm>
                      <a:prstGeom prst="rect">
                        <a:avLst/>
                      </a:prstGeom>
                      <a:noFill/>
                      <a:ln>
                        <a:noFill/>
                      </a:ln>
                    </p:spPr>
                  </p:pic>
                </p:oleObj>
              </mc:Fallback>
            </mc:AlternateContent>
          </a:graphicData>
        </a:graphic>
      </p:graphicFrame>
      <p:sp>
        <p:nvSpPr>
          <p:cNvPr id="1154" name="Google Shape;1154;p90"/>
          <p:cNvSpPr txBox="1"/>
          <p:nvPr/>
        </p:nvSpPr>
        <p:spPr>
          <a:xfrm rot="-5400000">
            <a:off x="-676362" y="2971813"/>
            <a:ext cx="2714700" cy="58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Change in Total Atheroma</a:t>
            </a:r>
            <a:br>
              <a:rPr lang="en-US" sz="1600" b="1" i="0" u="none">
                <a:solidFill>
                  <a:srgbClr val="000000"/>
                </a:solidFill>
                <a:latin typeface="Arial"/>
                <a:ea typeface="Arial"/>
                <a:cs typeface="Arial"/>
                <a:sym typeface="Arial"/>
              </a:rPr>
            </a:br>
            <a:r>
              <a:rPr lang="en-US" sz="1600" b="1" i="0" u="none">
                <a:solidFill>
                  <a:srgbClr val="000000"/>
                </a:solidFill>
                <a:latin typeface="Arial"/>
                <a:ea typeface="Arial"/>
                <a:cs typeface="Arial"/>
                <a:sym typeface="Arial"/>
              </a:rPr>
              <a:t>Volume (mm</a:t>
            </a:r>
            <a:r>
              <a:rPr lang="en-US" sz="1600" b="1" i="0" u="none" baseline="30000">
                <a:solidFill>
                  <a:srgbClr val="000000"/>
                </a:solidFill>
                <a:latin typeface="Arial"/>
                <a:ea typeface="Arial"/>
                <a:cs typeface="Arial"/>
                <a:sym typeface="Arial"/>
              </a:rPr>
              <a:t>3</a:t>
            </a:r>
            <a:r>
              <a:rPr lang="en-US" sz="1600" b="1" i="0" u="none">
                <a:solidFill>
                  <a:srgbClr val="000000"/>
                </a:solidFill>
                <a:latin typeface="Arial"/>
                <a:ea typeface="Arial"/>
                <a:cs typeface="Arial"/>
                <a:sym typeface="Arial"/>
              </a:rPr>
              <a:t>)</a:t>
            </a:r>
            <a:endParaRPr/>
          </a:p>
        </p:txBody>
      </p:sp>
      <p:sp>
        <p:nvSpPr>
          <p:cNvPr id="1155" name="Google Shape;1155;p90"/>
          <p:cNvSpPr txBox="1"/>
          <p:nvPr/>
        </p:nvSpPr>
        <p:spPr>
          <a:xfrm>
            <a:off x="2811462" y="1660525"/>
            <a:ext cx="828600" cy="30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a:solidFill>
                  <a:srgbClr val="000000"/>
                </a:solidFill>
                <a:latin typeface="Arial"/>
                <a:ea typeface="Arial"/>
                <a:cs typeface="Arial"/>
                <a:sym typeface="Arial"/>
              </a:rPr>
              <a:t>P</a:t>
            </a:r>
            <a:r>
              <a:rPr lang="en-US" sz="1400" b="0" i="0" u="none">
                <a:solidFill>
                  <a:srgbClr val="000000"/>
                </a:solidFill>
                <a:latin typeface="Arial"/>
                <a:ea typeface="Arial"/>
                <a:cs typeface="Arial"/>
                <a:sym typeface="Arial"/>
              </a:rPr>
              <a:t> = NS*</a:t>
            </a:r>
            <a:endParaRPr/>
          </a:p>
        </p:txBody>
      </p:sp>
      <p:sp>
        <p:nvSpPr>
          <p:cNvPr id="1156" name="Google Shape;1156;p90"/>
          <p:cNvSpPr txBox="1"/>
          <p:nvPr/>
        </p:nvSpPr>
        <p:spPr>
          <a:xfrm>
            <a:off x="6008687" y="4227512"/>
            <a:ext cx="1025400" cy="30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a:solidFill>
                  <a:srgbClr val="000000"/>
                </a:solidFill>
                <a:latin typeface="Arial"/>
                <a:ea typeface="Arial"/>
                <a:cs typeface="Arial"/>
                <a:sym typeface="Arial"/>
              </a:rPr>
              <a:t>P</a:t>
            </a:r>
            <a:r>
              <a:rPr lang="en-US" sz="1400" b="0" i="0" u="none">
                <a:solidFill>
                  <a:srgbClr val="000000"/>
                </a:solidFill>
                <a:latin typeface="Arial"/>
                <a:ea typeface="Arial"/>
                <a:cs typeface="Arial"/>
                <a:sym typeface="Arial"/>
              </a:rPr>
              <a:t> &lt; 0.001*</a:t>
            </a:r>
            <a:endParaRPr/>
          </a:p>
        </p:txBody>
      </p:sp>
      <p:sp>
        <p:nvSpPr>
          <p:cNvPr id="1157" name="Google Shape;1157;p90"/>
          <p:cNvSpPr txBox="1"/>
          <p:nvPr/>
        </p:nvSpPr>
        <p:spPr>
          <a:xfrm>
            <a:off x="4762" y="5567362"/>
            <a:ext cx="9144000" cy="399900"/>
          </a:xfrm>
          <a:prstGeom prst="rect">
            <a:avLst/>
          </a:prstGeom>
          <a:solidFill>
            <a:srgbClr val="007CC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a:solidFill>
                  <a:srgbClr val="FFFFFF"/>
                </a:solidFill>
                <a:latin typeface="Arial"/>
                <a:ea typeface="Arial"/>
                <a:cs typeface="Arial"/>
                <a:sym typeface="Arial"/>
              </a:rPr>
              <a:t> Difference between groups: -4.9mm</a:t>
            </a:r>
            <a:r>
              <a:rPr lang="en-US" sz="2000" b="1" i="0" u="none" baseline="30000">
                <a:solidFill>
                  <a:srgbClr val="FFFFFF"/>
                </a:solidFill>
                <a:latin typeface="Arial"/>
                <a:ea typeface="Arial"/>
                <a:cs typeface="Arial"/>
                <a:sym typeface="Arial"/>
              </a:rPr>
              <a:t>3</a:t>
            </a:r>
            <a:r>
              <a:rPr lang="en-US" sz="2000" b="1" i="0" u="none">
                <a:solidFill>
                  <a:srgbClr val="FFFFFF"/>
                </a:solidFill>
                <a:latin typeface="Arial"/>
                <a:ea typeface="Arial"/>
                <a:cs typeface="Arial"/>
                <a:sym typeface="Arial"/>
              </a:rPr>
              <a:t> (-7.3 to -2.5); </a:t>
            </a:r>
            <a:r>
              <a:rPr lang="en-US" sz="2000" b="1" i="1" u="none">
                <a:solidFill>
                  <a:srgbClr val="FFFFFF"/>
                </a:solidFill>
                <a:latin typeface="Arial"/>
                <a:ea typeface="Arial"/>
                <a:cs typeface="Arial"/>
                <a:sym typeface="Arial"/>
              </a:rPr>
              <a:t>P</a:t>
            </a:r>
            <a:r>
              <a:rPr lang="en-US" sz="2000" b="1" i="0" u="none">
                <a:solidFill>
                  <a:srgbClr val="FFFFFF"/>
                </a:solidFill>
                <a:latin typeface="Arial"/>
                <a:ea typeface="Arial"/>
                <a:cs typeface="Arial"/>
                <a:sym typeface="Arial"/>
              </a:rPr>
              <a:t> &lt; 0.001</a:t>
            </a:r>
            <a:endParaRPr/>
          </a:p>
        </p:txBody>
      </p:sp>
      <p:sp>
        <p:nvSpPr>
          <p:cNvPr id="1158" name="Google Shape;1158;p90"/>
          <p:cNvSpPr txBox="1"/>
          <p:nvPr/>
        </p:nvSpPr>
        <p:spPr>
          <a:xfrm>
            <a:off x="114300" y="6159500"/>
            <a:ext cx="7167600" cy="50790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a:solidFill>
                  <a:srgbClr val="000000"/>
                </a:solidFill>
                <a:latin typeface="Arial"/>
                <a:ea typeface="Arial"/>
                <a:cs typeface="Arial"/>
                <a:sym typeface="Arial"/>
              </a:rPr>
              <a:t>Data shown are least-squares mean (95% CI). TAV = Total Atheroma Volume</a:t>
            </a:r>
            <a:endParaRPr/>
          </a:p>
          <a:p>
            <a:pPr marL="0" marR="0" lvl="0" indent="0" algn="l" rtl="0">
              <a:lnSpc>
                <a:spcPct val="100000"/>
              </a:lnSpc>
              <a:spcBef>
                <a:spcPts val="0"/>
              </a:spcBef>
              <a:spcAft>
                <a:spcPts val="0"/>
              </a:spcAft>
              <a:buClr>
                <a:srgbClr val="000000"/>
              </a:buClr>
              <a:buSzPts val="900"/>
              <a:buFont typeface="Arial"/>
              <a:buNone/>
            </a:pPr>
            <a:r>
              <a:rPr lang="en-US" sz="900" b="0" i="0" u="none">
                <a:solidFill>
                  <a:srgbClr val="000000"/>
                </a:solidFill>
                <a:latin typeface="Arial"/>
                <a:ea typeface="Arial"/>
                <a:cs typeface="Arial"/>
                <a:sym typeface="Arial"/>
              </a:rPr>
              <a:t>*Comparison versus baseline</a:t>
            </a:r>
            <a:endParaRPr/>
          </a:p>
          <a:p>
            <a:pPr marL="0" marR="0" lvl="0" indent="0" algn="l" rtl="0">
              <a:lnSpc>
                <a:spcPct val="100000"/>
              </a:lnSpc>
              <a:spcBef>
                <a:spcPts val="0"/>
              </a:spcBef>
              <a:spcAft>
                <a:spcPts val="0"/>
              </a:spcAft>
              <a:buClr>
                <a:schemeClr val="dk1"/>
              </a:buClr>
              <a:buSzPts val="900"/>
              <a:buFont typeface="Arial"/>
              <a:buNone/>
            </a:pPr>
            <a:r>
              <a:rPr lang="en-US" sz="900" b="0" i="0" u="none">
                <a:solidFill>
                  <a:schemeClr val="dk1"/>
                </a:solidFill>
                <a:latin typeface="Arial"/>
                <a:ea typeface="Arial"/>
                <a:cs typeface="Arial"/>
                <a:sym typeface="Arial"/>
              </a:rPr>
              <a:t>Nicholls SJ, et al. </a:t>
            </a:r>
            <a:r>
              <a:rPr lang="en-US" sz="900" b="0" i="1" u="none">
                <a:solidFill>
                  <a:schemeClr val="dk1"/>
                </a:solidFill>
                <a:latin typeface="Arial"/>
                <a:ea typeface="Arial"/>
                <a:cs typeface="Arial"/>
                <a:sym typeface="Arial"/>
              </a:rPr>
              <a:t>JAMA</a:t>
            </a:r>
            <a:r>
              <a:rPr lang="en-US" sz="900" b="0" i="0" u="none">
                <a:solidFill>
                  <a:schemeClr val="dk1"/>
                </a:solidFill>
                <a:latin typeface="Arial"/>
                <a:ea typeface="Arial"/>
                <a:cs typeface="Arial"/>
                <a:sym typeface="Arial"/>
              </a:rPr>
              <a:t>. [published online ahead of print November 15, 2016]. doi: 10.1001/jama.2016.16951.</a:t>
            </a:r>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182"/>
        <p:cNvGrpSpPr/>
        <p:nvPr/>
      </p:nvGrpSpPr>
      <p:grpSpPr>
        <a:xfrm>
          <a:off x="0" y="0"/>
          <a:ext cx="0" cy="0"/>
          <a:chOff x="0" y="0"/>
          <a:chExt cx="0" cy="0"/>
        </a:xfrm>
      </p:grpSpPr>
      <p:sp>
        <p:nvSpPr>
          <p:cNvPr id="1183" name="Google Shape;1183;p92"/>
          <p:cNvSpPr txBox="1">
            <a:spLocks noGrp="1"/>
          </p:cNvSpPr>
          <p:nvPr>
            <p:ph type="title"/>
          </p:nvPr>
        </p:nvSpPr>
        <p:spPr>
          <a:xfrm>
            <a:off x="512762" y="36512"/>
            <a:ext cx="8118600" cy="1097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2800"/>
              <a:buFont typeface="Arial"/>
              <a:buNone/>
            </a:pPr>
            <a:r>
              <a:rPr lang="en-US" sz="2800" b="1" i="0" u="none">
                <a:solidFill>
                  <a:schemeClr val="dk1"/>
                </a:solidFill>
                <a:latin typeface="Arial"/>
                <a:ea typeface="Arial"/>
                <a:cs typeface="Arial"/>
                <a:sym typeface="Arial"/>
              </a:rPr>
              <a:t>Exploratory Analysis: Achieved LDL-C and Change in PAV in All Patients</a:t>
            </a:r>
            <a:endParaRPr/>
          </a:p>
        </p:txBody>
      </p:sp>
      <p:sp>
        <p:nvSpPr>
          <p:cNvPr id="1184" name="Google Shape;1184;p92"/>
          <p:cNvSpPr txBox="1"/>
          <p:nvPr/>
        </p:nvSpPr>
        <p:spPr>
          <a:xfrm>
            <a:off x="114300" y="6065837"/>
            <a:ext cx="6491400" cy="70800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a:solidFill>
                  <a:schemeClr val="dk1"/>
                </a:solidFill>
                <a:latin typeface="Arial"/>
                <a:ea typeface="Arial"/>
                <a:cs typeface="Arial"/>
                <a:sym typeface="Arial"/>
              </a:rPr>
              <a:t>Local regression (LOESS) curve illustrating the association (with 95% CI) between achieved LDL-C levels and change in PAV in all patients undergoing serial IVUS evaluation. </a:t>
            </a:r>
            <a:r>
              <a:rPr lang="en-US" sz="1000" b="0" i="0" u="none">
                <a:solidFill>
                  <a:srgbClr val="000000"/>
                </a:solidFill>
                <a:latin typeface="Arial"/>
                <a:ea typeface="Arial"/>
                <a:cs typeface="Arial"/>
                <a:sym typeface="Arial"/>
              </a:rPr>
              <a:t>PAV = percentage atheroma volume;</a:t>
            </a:r>
            <a:br>
              <a:rPr lang="en-US" sz="1000" b="0" i="0" u="none">
                <a:solidFill>
                  <a:srgbClr val="000000"/>
                </a:solidFill>
                <a:latin typeface="Arial"/>
                <a:ea typeface="Arial"/>
                <a:cs typeface="Arial"/>
                <a:sym typeface="Arial"/>
              </a:rPr>
            </a:br>
            <a:r>
              <a:rPr lang="en-US" sz="1000" b="0" i="0" u="none">
                <a:solidFill>
                  <a:srgbClr val="000000"/>
                </a:solidFill>
                <a:latin typeface="Arial"/>
                <a:ea typeface="Arial"/>
                <a:cs typeface="Arial"/>
                <a:sym typeface="Arial"/>
              </a:rPr>
              <a:t> </a:t>
            </a:r>
            <a:r>
              <a:rPr lang="en-US" sz="1000" b="0" i="0" u="none">
                <a:solidFill>
                  <a:schemeClr val="dk1"/>
                </a:solidFill>
                <a:latin typeface="Arial"/>
                <a:ea typeface="Arial"/>
                <a:cs typeface="Arial"/>
                <a:sym typeface="Arial"/>
              </a:rPr>
              <a:t>LDL-C = low-density lipoprotein cholesterol </a:t>
            </a:r>
            <a:endParaRPr/>
          </a:p>
          <a:p>
            <a:pPr marL="0" marR="0" lvl="0" indent="0" algn="l" rtl="0">
              <a:lnSpc>
                <a:spcPct val="100000"/>
              </a:lnSpc>
              <a:spcBef>
                <a:spcPts val="0"/>
              </a:spcBef>
              <a:spcAft>
                <a:spcPts val="0"/>
              </a:spcAft>
              <a:buClr>
                <a:schemeClr val="dk1"/>
              </a:buClr>
              <a:buSzPts val="1000"/>
              <a:buFont typeface="Arial"/>
              <a:buNone/>
            </a:pPr>
            <a:r>
              <a:rPr lang="en-US" sz="1000" b="0" i="0" u="none">
                <a:solidFill>
                  <a:schemeClr val="dk1"/>
                </a:solidFill>
                <a:latin typeface="Arial"/>
                <a:ea typeface="Arial"/>
                <a:cs typeface="Arial"/>
                <a:sym typeface="Arial"/>
              </a:rPr>
              <a:t>Nicholls SJ, et al. </a:t>
            </a:r>
            <a:r>
              <a:rPr lang="en-US" sz="1000" b="0" i="1" u="none">
                <a:solidFill>
                  <a:schemeClr val="dk1"/>
                </a:solidFill>
                <a:latin typeface="Arial"/>
                <a:ea typeface="Arial"/>
                <a:cs typeface="Arial"/>
                <a:sym typeface="Arial"/>
              </a:rPr>
              <a:t>JAMA</a:t>
            </a:r>
            <a:r>
              <a:rPr lang="en-US" sz="1000" b="0" i="0" u="none">
                <a:solidFill>
                  <a:schemeClr val="dk1"/>
                </a:solidFill>
                <a:latin typeface="Arial"/>
                <a:ea typeface="Arial"/>
                <a:cs typeface="Arial"/>
                <a:sym typeface="Arial"/>
              </a:rPr>
              <a:t>. [published online ahead of print November 15, 2016]. doi: 10.1001/jama.2016.16951.</a:t>
            </a:r>
            <a:endParaRPr/>
          </a:p>
        </p:txBody>
      </p:sp>
      <p:sp>
        <p:nvSpPr>
          <p:cNvPr id="1185" name="Google Shape;1185;p92"/>
          <p:cNvSpPr txBox="1"/>
          <p:nvPr/>
        </p:nvSpPr>
        <p:spPr>
          <a:xfrm>
            <a:off x="1027112" y="5292725"/>
            <a:ext cx="492000" cy="308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-1.5</a:t>
            </a:r>
            <a:endParaRPr/>
          </a:p>
        </p:txBody>
      </p:sp>
      <p:sp>
        <p:nvSpPr>
          <p:cNvPr id="1186" name="Google Shape;1186;p92"/>
          <p:cNvSpPr txBox="1"/>
          <p:nvPr/>
        </p:nvSpPr>
        <p:spPr>
          <a:xfrm>
            <a:off x="2055812" y="5502275"/>
            <a:ext cx="382500" cy="30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20</a:t>
            </a:r>
            <a:endParaRPr/>
          </a:p>
        </p:txBody>
      </p:sp>
      <p:sp>
        <p:nvSpPr>
          <p:cNvPr id="1187" name="Google Shape;1187;p92"/>
          <p:cNvSpPr txBox="1"/>
          <p:nvPr/>
        </p:nvSpPr>
        <p:spPr>
          <a:xfrm>
            <a:off x="2678112" y="5500687"/>
            <a:ext cx="384300" cy="30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30</a:t>
            </a:r>
            <a:endParaRPr/>
          </a:p>
        </p:txBody>
      </p:sp>
      <p:sp>
        <p:nvSpPr>
          <p:cNvPr id="1188" name="Google Shape;1188;p92"/>
          <p:cNvSpPr txBox="1"/>
          <p:nvPr/>
        </p:nvSpPr>
        <p:spPr>
          <a:xfrm>
            <a:off x="3300412" y="5500687"/>
            <a:ext cx="384300" cy="30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40</a:t>
            </a:r>
            <a:endParaRPr/>
          </a:p>
        </p:txBody>
      </p:sp>
      <p:sp>
        <p:nvSpPr>
          <p:cNvPr id="1189" name="Google Shape;1189;p92"/>
          <p:cNvSpPr txBox="1"/>
          <p:nvPr/>
        </p:nvSpPr>
        <p:spPr>
          <a:xfrm>
            <a:off x="3922712" y="5502275"/>
            <a:ext cx="384300" cy="30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50</a:t>
            </a:r>
            <a:endParaRPr/>
          </a:p>
        </p:txBody>
      </p:sp>
      <p:sp>
        <p:nvSpPr>
          <p:cNvPr id="1190" name="Google Shape;1190;p92"/>
          <p:cNvSpPr txBox="1"/>
          <p:nvPr/>
        </p:nvSpPr>
        <p:spPr>
          <a:xfrm>
            <a:off x="4545012" y="5502275"/>
            <a:ext cx="384300" cy="30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60</a:t>
            </a:r>
            <a:endParaRPr/>
          </a:p>
        </p:txBody>
      </p:sp>
      <p:sp>
        <p:nvSpPr>
          <p:cNvPr id="1191" name="Google Shape;1191;p92"/>
          <p:cNvSpPr txBox="1"/>
          <p:nvPr/>
        </p:nvSpPr>
        <p:spPr>
          <a:xfrm>
            <a:off x="5168900" y="5500687"/>
            <a:ext cx="382500" cy="30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70</a:t>
            </a:r>
            <a:endParaRPr/>
          </a:p>
        </p:txBody>
      </p:sp>
      <p:sp>
        <p:nvSpPr>
          <p:cNvPr id="1192" name="Google Shape;1192;p92"/>
          <p:cNvSpPr txBox="1"/>
          <p:nvPr/>
        </p:nvSpPr>
        <p:spPr>
          <a:xfrm>
            <a:off x="5791200" y="5500687"/>
            <a:ext cx="382500" cy="30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80</a:t>
            </a:r>
            <a:endParaRPr/>
          </a:p>
        </p:txBody>
      </p:sp>
      <p:sp>
        <p:nvSpPr>
          <p:cNvPr id="1193" name="Google Shape;1193;p92"/>
          <p:cNvSpPr txBox="1"/>
          <p:nvPr/>
        </p:nvSpPr>
        <p:spPr>
          <a:xfrm>
            <a:off x="6413500" y="5502275"/>
            <a:ext cx="382500" cy="30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90</a:t>
            </a:r>
            <a:endParaRPr/>
          </a:p>
        </p:txBody>
      </p:sp>
      <p:sp>
        <p:nvSpPr>
          <p:cNvPr id="1194" name="Google Shape;1194;p92"/>
          <p:cNvSpPr txBox="1"/>
          <p:nvPr/>
        </p:nvSpPr>
        <p:spPr>
          <a:xfrm>
            <a:off x="6986587" y="5500687"/>
            <a:ext cx="482700" cy="30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100</a:t>
            </a:r>
            <a:endParaRPr/>
          </a:p>
        </p:txBody>
      </p:sp>
      <p:sp>
        <p:nvSpPr>
          <p:cNvPr id="1195" name="Google Shape;1195;p92"/>
          <p:cNvSpPr txBox="1"/>
          <p:nvPr/>
        </p:nvSpPr>
        <p:spPr>
          <a:xfrm>
            <a:off x="7615237" y="5500687"/>
            <a:ext cx="469800" cy="30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110</a:t>
            </a:r>
            <a:endParaRPr/>
          </a:p>
        </p:txBody>
      </p:sp>
      <p:sp>
        <p:nvSpPr>
          <p:cNvPr id="1196" name="Google Shape;1196;p92"/>
          <p:cNvSpPr txBox="1"/>
          <p:nvPr/>
        </p:nvSpPr>
        <p:spPr>
          <a:xfrm>
            <a:off x="1033462" y="4500562"/>
            <a:ext cx="493800" cy="308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-1.0</a:t>
            </a:r>
            <a:endParaRPr/>
          </a:p>
        </p:txBody>
      </p:sp>
      <p:sp>
        <p:nvSpPr>
          <p:cNvPr id="1197" name="Google Shape;1197;p92"/>
          <p:cNvSpPr txBox="1"/>
          <p:nvPr/>
        </p:nvSpPr>
        <p:spPr>
          <a:xfrm>
            <a:off x="1027112" y="3709987"/>
            <a:ext cx="492000" cy="308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-0.5</a:t>
            </a:r>
            <a:endParaRPr/>
          </a:p>
        </p:txBody>
      </p:sp>
      <p:sp>
        <p:nvSpPr>
          <p:cNvPr id="1198" name="Google Shape;1198;p92"/>
          <p:cNvSpPr txBox="1"/>
          <p:nvPr/>
        </p:nvSpPr>
        <p:spPr>
          <a:xfrm>
            <a:off x="1243012" y="2917825"/>
            <a:ext cx="284100" cy="308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0</a:t>
            </a:r>
            <a:endParaRPr/>
          </a:p>
        </p:txBody>
      </p:sp>
      <p:sp>
        <p:nvSpPr>
          <p:cNvPr id="1199" name="Google Shape;1199;p92"/>
          <p:cNvSpPr txBox="1"/>
          <p:nvPr/>
        </p:nvSpPr>
        <p:spPr>
          <a:xfrm>
            <a:off x="1093787" y="2127250"/>
            <a:ext cx="433500" cy="308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0.5</a:t>
            </a:r>
            <a:endParaRPr/>
          </a:p>
        </p:txBody>
      </p:sp>
      <p:sp>
        <p:nvSpPr>
          <p:cNvPr id="1200" name="Google Shape;1200;p92"/>
          <p:cNvSpPr txBox="1"/>
          <p:nvPr/>
        </p:nvSpPr>
        <p:spPr>
          <a:xfrm>
            <a:off x="1100137" y="1335087"/>
            <a:ext cx="433500" cy="308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1.0</a:t>
            </a:r>
            <a:endParaRPr/>
          </a:p>
        </p:txBody>
      </p:sp>
      <p:sp>
        <p:nvSpPr>
          <p:cNvPr id="1201" name="Google Shape;1201;p92"/>
          <p:cNvSpPr txBox="1"/>
          <p:nvPr/>
        </p:nvSpPr>
        <p:spPr>
          <a:xfrm>
            <a:off x="1435100" y="5503862"/>
            <a:ext cx="382500" cy="30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10</a:t>
            </a:r>
            <a:endParaRPr/>
          </a:p>
        </p:txBody>
      </p:sp>
      <p:grpSp>
        <p:nvGrpSpPr>
          <p:cNvPr id="1202" name="Google Shape;1202;p92"/>
          <p:cNvGrpSpPr/>
          <p:nvPr/>
        </p:nvGrpSpPr>
        <p:grpSpPr>
          <a:xfrm>
            <a:off x="1533467" y="1487477"/>
            <a:ext cx="6316471" cy="4049711"/>
            <a:chOff x="1533401" y="1487985"/>
            <a:chExt cx="6316471" cy="4049711"/>
          </a:xfrm>
        </p:grpSpPr>
        <p:cxnSp>
          <p:nvCxnSpPr>
            <p:cNvPr id="1203" name="Google Shape;1203;p92"/>
            <p:cNvCxnSpPr/>
            <p:nvPr/>
          </p:nvCxnSpPr>
          <p:spPr>
            <a:xfrm>
              <a:off x="1625472" y="5455121"/>
              <a:ext cx="6224400" cy="0"/>
            </a:xfrm>
            <a:prstGeom prst="straightConnector1">
              <a:avLst/>
            </a:prstGeom>
            <a:noFill/>
            <a:ln w="12700" cap="flat" cmpd="sng">
              <a:solidFill>
                <a:schemeClr val="dk1"/>
              </a:solidFill>
              <a:prstDash val="solid"/>
              <a:miter lim="800000"/>
              <a:headEnd type="none" w="med" len="med"/>
              <a:tailEnd type="none" w="med" len="med"/>
            </a:ln>
          </p:spPr>
        </p:cxnSp>
        <p:cxnSp>
          <p:nvCxnSpPr>
            <p:cNvPr id="1204" name="Google Shape;1204;p92"/>
            <p:cNvCxnSpPr/>
            <p:nvPr/>
          </p:nvCxnSpPr>
          <p:spPr>
            <a:xfrm>
              <a:off x="1625472" y="5445596"/>
              <a:ext cx="0" cy="92100"/>
            </a:xfrm>
            <a:prstGeom prst="straightConnector1">
              <a:avLst/>
            </a:prstGeom>
            <a:noFill/>
            <a:ln w="12700" cap="flat" cmpd="sng">
              <a:solidFill>
                <a:schemeClr val="dk1"/>
              </a:solidFill>
              <a:prstDash val="solid"/>
              <a:miter lim="800000"/>
              <a:headEnd type="none" w="med" len="med"/>
              <a:tailEnd type="none" w="med" len="med"/>
            </a:ln>
          </p:spPr>
        </p:cxnSp>
        <p:cxnSp>
          <p:nvCxnSpPr>
            <p:cNvPr id="1205" name="Google Shape;1205;p92"/>
            <p:cNvCxnSpPr/>
            <p:nvPr/>
          </p:nvCxnSpPr>
          <p:spPr>
            <a:xfrm>
              <a:off x="2247749" y="5445596"/>
              <a:ext cx="0" cy="92100"/>
            </a:xfrm>
            <a:prstGeom prst="straightConnector1">
              <a:avLst/>
            </a:prstGeom>
            <a:noFill/>
            <a:ln w="12700" cap="flat" cmpd="sng">
              <a:solidFill>
                <a:schemeClr val="dk1"/>
              </a:solidFill>
              <a:prstDash val="solid"/>
              <a:miter lim="800000"/>
              <a:headEnd type="none" w="med" len="med"/>
              <a:tailEnd type="none" w="med" len="med"/>
            </a:ln>
          </p:spPr>
        </p:cxnSp>
        <p:cxnSp>
          <p:nvCxnSpPr>
            <p:cNvPr id="1206" name="Google Shape;1206;p92"/>
            <p:cNvCxnSpPr/>
            <p:nvPr/>
          </p:nvCxnSpPr>
          <p:spPr>
            <a:xfrm>
              <a:off x="2870025" y="5445596"/>
              <a:ext cx="0" cy="92100"/>
            </a:xfrm>
            <a:prstGeom prst="straightConnector1">
              <a:avLst/>
            </a:prstGeom>
            <a:noFill/>
            <a:ln w="12700" cap="flat" cmpd="sng">
              <a:solidFill>
                <a:schemeClr val="dk1"/>
              </a:solidFill>
              <a:prstDash val="solid"/>
              <a:miter lim="800000"/>
              <a:headEnd type="none" w="med" len="med"/>
              <a:tailEnd type="none" w="med" len="med"/>
            </a:ln>
          </p:spPr>
        </p:cxnSp>
        <p:cxnSp>
          <p:nvCxnSpPr>
            <p:cNvPr id="1207" name="Google Shape;1207;p92"/>
            <p:cNvCxnSpPr/>
            <p:nvPr/>
          </p:nvCxnSpPr>
          <p:spPr>
            <a:xfrm>
              <a:off x="3492301" y="5445596"/>
              <a:ext cx="0" cy="92100"/>
            </a:xfrm>
            <a:prstGeom prst="straightConnector1">
              <a:avLst/>
            </a:prstGeom>
            <a:noFill/>
            <a:ln w="12700" cap="flat" cmpd="sng">
              <a:solidFill>
                <a:schemeClr val="dk1"/>
              </a:solidFill>
              <a:prstDash val="solid"/>
              <a:miter lim="800000"/>
              <a:headEnd type="none" w="med" len="med"/>
              <a:tailEnd type="none" w="med" len="med"/>
            </a:ln>
          </p:spPr>
        </p:cxnSp>
        <p:cxnSp>
          <p:nvCxnSpPr>
            <p:cNvPr id="1208" name="Google Shape;1208;p92"/>
            <p:cNvCxnSpPr/>
            <p:nvPr/>
          </p:nvCxnSpPr>
          <p:spPr>
            <a:xfrm>
              <a:off x="4114578" y="5445596"/>
              <a:ext cx="0" cy="92100"/>
            </a:xfrm>
            <a:prstGeom prst="straightConnector1">
              <a:avLst/>
            </a:prstGeom>
            <a:noFill/>
            <a:ln w="12700" cap="flat" cmpd="sng">
              <a:solidFill>
                <a:schemeClr val="dk1"/>
              </a:solidFill>
              <a:prstDash val="solid"/>
              <a:miter lim="800000"/>
              <a:headEnd type="none" w="med" len="med"/>
              <a:tailEnd type="none" w="med" len="med"/>
            </a:ln>
          </p:spPr>
        </p:cxnSp>
        <p:cxnSp>
          <p:nvCxnSpPr>
            <p:cNvPr id="1209" name="Google Shape;1209;p92"/>
            <p:cNvCxnSpPr/>
            <p:nvPr/>
          </p:nvCxnSpPr>
          <p:spPr>
            <a:xfrm>
              <a:off x="4736854" y="5445596"/>
              <a:ext cx="0" cy="92100"/>
            </a:xfrm>
            <a:prstGeom prst="straightConnector1">
              <a:avLst/>
            </a:prstGeom>
            <a:noFill/>
            <a:ln w="12700" cap="flat" cmpd="sng">
              <a:solidFill>
                <a:schemeClr val="dk1"/>
              </a:solidFill>
              <a:prstDash val="solid"/>
              <a:miter lim="800000"/>
              <a:headEnd type="none" w="med" len="med"/>
              <a:tailEnd type="none" w="med" len="med"/>
            </a:ln>
          </p:spPr>
        </p:cxnSp>
        <p:cxnSp>
          <p:nvCxnSpPr>
            <p:cNvPr id="1210" name="Google Shape;1210;p92"/>
            <p:cNvCxnSpPr/>
            <p:nvPr/>
          </p:nvCxnSpPr>
          <p:spPr>
            <a:xfrm>
              <a:off x="5359130" y="5445596"/>
              <a:ext cx="0" cy="92100"/>
            </a:xfrm>
            <a:prstGeom prst="straightConnector1">
              <a:avLst/>
            </a:prstGeom>
            <a:noFill/>
            <a:ln w="12700" cap="flat" cmpd="sng">
              <a:solidFill>
                <a:schemeClr val="dk1"/>
              </a:solidFill>
              <a:prstDash val="solid"/>
              <a:miter lim="800000"/>
              <a:headEnd type="none" w="med" len="med"/>
              <a:tailEnd type="none" w="med" len="med"/>
            </a:ln>
          </p:spPr>
        </p:cxnSp>
        <p:cxnSp>
          <p:nvCxnSpPr>
            <p:cNvPr id="1211" name="Google Shape;1211;p92"/>
            <p:cNvCxnSpPr/>
            <p:nvPr/>
          </p:nvCxnSpPr>
          <p:spPr>
            <a:xfrm>
              <a:off x="5982994" y="5445596"/>
              <a:ext cx="0" cy="92100"/>
            </a:xfrm>
            <a:prstGeom prst="straightConnector1">
              <a:avLst/>
            </a:prstGeom>
            <a:noFill/>
            <a:ln w="12700" cap="flat" cmpd="sng">
              <a:solidFill>
                <a:schemeClr val="dk1"/>
              </a:solidFill>
              <a:prstDash val="solid"/>
              <a:miter lim="800000"/>
              <a:headEnd type="none" w="med" len="med"/>
              <a:tailEnd type="none" w="med" len="med"/>
            </a:ln>
          </p:spPr>
        </p:cxnSp>
        <p:cxnSp>
          <p:nvCxnSpPr>
            <p:cNvPr id="1212" name="Google Shape;1212;p92"/>
            <p:cNvCxnSpPr/>
            <p:nvPr/>
          </p:nvCxnSpPr>
          <p:spPr>
            <a:xfrm>
              <a:off x="6605270" y="5445596"/>
              <a:ext cx="0" cy="92100"/>
            </a:xfrm>
            <a:prstGeom prst="straightConnector1">
              <a:avLst/>
            </a:prstGeom>
            <a:noFill/>
            <a:ln w="12700" cap="flat" cmpd="sng">
              <a:solidFill>
                <a:schemeClr val="dk1"/>
              </a:solidFill>
              <a:prstDash val="solid"/>
              <a:miter lim="800000"/>
              <a:headEnd type="none" w="med" len="med"/>
              <a:tailEnd type="none" w="med" len="med"/>
            </a:ln>
          </p:spPr>
        </p:cxnSp>
        <p:cxnSp>
          <p:nvCxnSpPr>
            <p:cNvPr id="1213" name="Google Shape;1213;p92"/>
            <p:cNvCxnSpPr/>
            <p:nvPr/>
          </p:nvCxnSpPr>
          <p:spPr>
            <a:xfrm>
              <a:off x="7227547" y="5445596"/>
              <a:ext cx="0" cy="92100"/>
            </a:xfrm>
            <a:prstGeom prst="straightConnector1">
              <a:avLst/>
            </a:prstGeom>
            <a:noFill/>
            <a:ln w="12700" cap="flat" cmpd="sng">
              <a:solidFill>
                <a:schemeClr val="dk1"/>
              </a:solidFill>
              <a:prstDash val="solid"/>
              <a:miter lim="800000"/>
              <a:headEnd type="none" w="med" len="med"/>
              <a:tailEnd type="none" w="med" len="med"/>
            </a:ln>
          </p:spPr>
        </p:cxnSp>
        <p:cxnSp>
          <p:nvCxnSpPr>
            <p:cNvPr id="1214" name="Google Shape;1214;p92"/>
            <p:cNvCxnSpPr/>
            <p:nvPr/>
          </p:nvCxnSpPr>
          <p:spPr>
            <a:xfrm>
              <a:off x="7849823" y="5445596"/>
              <a:ext cx="0" cy="92100"/>
            </a:xfrm>
            <a:prstGeom prst="straightConnector1">
              <a:avLst/>
            </a:prstGeom>
            <a:noFill/>
            <a:ln w="12700" cap="flat" cmpd="sng">
              <a:solidFill>
                <a:schemeClr val="dk1"/>
              </a:solidFill>
              <a:prstDash val="solid"/>
              <a:miter lim="800000"/>
              <a:headEnd type="none" w="med" len="med"/>
              <a:tailEnd type="none" w="med" len="med"/>
            </a:ln>
          </p:spPr>
        </p:cxnSp>
        <p:cxnSp>
          <p:nvCxnSpPr>
            <p:cNvPr id="1215" name="Google Shape;1215;p92"/>
            <p:cNvCxnSpPr/>
            <p:nvPr/>
          </p:nvCxnSpPr>
          <p:spPr>
            <a:xfrm>
              <a:off x="1533401" y="5453534"/>
              <a:ext cx="92100" cy="0"/>
            </a:xfrm>
            <a:prstGeom prst="straightConnector1">
              <a:avLst/>
            </a:prstGeom>
            <a:noFill/>
            <a:ln w="12700" cap="flat" cmpd="sng">
              <a:solidFill>
                <a:schemeClr val="dk1"/>
              </a:solidFill>
              <a:prstDash val="solid"/>
              <a:miter lim="800000"/>
              <a:headEnd type="none" w="med" len="med"/>
              <a:tailEnd type="none" w="med" len="med"/>
            </a:ln>
          </p:spPr>
        </p:cxnSp>
        <p:cxnSp>
          <p:nvCxnSpPr>
            <p:cNvPr id="1216" name="Google Shape;1216;p92"/>
            <p:cNvCxnSpPr/>
            <p:nvPr/>
          </p:nvCxnSpPr>
          <p:spPr>
            <a:xfrm>
              <a:off x="1533401" y="4653439"/>
              <a:ext cx="92100" cy="0"/>
            </a:xfrm>
            <a:prstGeom prst="straightConnector1">
              <a:avLst/>
            </a:prstGeom>
            <a:noFill/>
            <a:ln w="12700" cap="flat" cmpd="sng">
              <a:solidFill>
                <a:schemeClr val="dk1"/>
              </a:solidFill>
              <a:prstDash val="solid"/>
              <a:miter lim="800000"/>
              <a:headEnd type="none" w="med" len="med"/>
              <a:tailEnd type="none" w="med" len="med"/>
            </a:ln>
          </p:spPr>
        </p:cxnSp>
        <p:cxnSp>
          <p:nvCxnSpPr>
            <p:cNvPr id="1217" name="Google Shape;1217;p92"/>
            <p:cNvCxnSpPr/>
            <p:nvPr/>
          </p:nvCxnSpPr>
          <p:spPr>
            <a:xfrm>
              <a:off x="1533401" y="3861281"/>
              <a:ext cx="92100" cy="0"/>
            </a:xfrm>
            <a:prstGeom prst="straightConnector1">
              <a:avLst/>
            </a:prstGeom>
            <a:noFill/>
            <a:ln w="12700" cap="flat" cmpd="sng">
              <a:solidFill>
                <a:schemeClr val="dk1"/>
              </a:solidFill>
              <a:prstDash val="solid"/>
              <a:miter lim="800000"/>
              <a:headEnd type="none" w="med" len="med"/>
              <a:tailEnd type="none" w="med" len="med"/>
            </a:ln>
          </p:spPr>
        </p:cxnSp>
        <p:cxnSp>
          <p:nvCxnSpPr>
            <p:cNvPr id="1218" name="Google Shape;1218;p92"/>
            <p:cNvCxnSpPr/>
            <p:nvPr/>
          </p:nvCxnSpPr>
          <p:spPr>
            <a:xfrm>
              <a:off x="1533401" y="3070711"/>
              <a:ext cx="92100" cy="0"/>
            </a:xfrm>
            <a:prstGeom prst="straightConnector1">
              <a:avLst/>
            </a:prstGeom>
            <a:noFill/>
            <a:ln w="12700" cap="flat" cmpd="sng">
              <a:solidFill>
                <a:schemeClr val="dk1"/>
              </a:solidFill>
              <a:prstDash val="solid"/>
              <a:miter lim="800000"/>
              <a:headEnd type="none" w="med" len="med"/>
              <a:tailEnd type="none" w="med" len="med"/>
            </a:ln>
          </p:spPr>
        </p:cxnSp>
        <p:cxnSp>
          <p:nvCxnSpPr>
            <p:cNvPr id="1219" name="Google Shape;1219;p92"/>
            <p:cNvCxnSpPr/>
            <p:nvPr/>
          </p:nvCxnSpPr>
          <p:spPr>
            <a:xfrm>
              <a:off x="1533401" y="2278555"/>
              <a:ext cx="92100" cy="0"/>
            </a:xfrm>
            <a:prstGeom prst="straightConnector1">
              <a:avLst/>
            </a:prstGeom>
            <a:noFill/>
            <a:ln w="12700" cap="flat" cmpd="sng">
              <a:solidFill>
                <a:schemeClr val="dk1"/>
              </a:solidFill>
              <a:prstDash val="solid"/>
              <a:miter lim="800000"/>
              <a:headEnd type="none" w="med" len="med"/>
              <a:tailEnd type="none" w="med" len="med"/>
            </a:ln>
          </p:spPr>
        </p:cxnSp>
        <p:cxnSp>
          <p:nvCxnSpPr>
            <p:cNvPr id="1220" name="Google Shape;1220;p92"/>
            <p:cNvCxnSpPr/>
            <p:nvPr/>
          </p:nvCxnSpPr>
          <p:spPr>
            <a:xfrm>
              <a:off x="1533401" y="1487985"/>
              <a:ext cx="92100" cy="0"/>
            </a:xfrm>
            <a:prstGeom prst="straightConnector1">
              <a:avLst/>
            </a:prstGeom>
            <a:noFill/>
            <a:ln w="12700" cap="flat" cmpd="sng">
              <a:solidFill>
                <a:schemeClr val="dk1"/>
              </a:solidFill>
              <a:prstDash val="solid"/>
              <a:miter lim="800000"/>
              <a:headEnd type="none" w="med" len="med"/>
              <a:tailEnd type="none" w="med" len="med"/>
            </a:ln>
          </p:spPr>
        </p:cxnSp>
        <p:cxnSp>
          <p:nvCxnSpPr>
            <p:cNvPr id="1221" name="Google Shape;1221;p92"/>
            <p:cNvCxnSpPr/>
            <p:nvPr/>
          </p:nvCxnSpPr>
          <p:spPr>
            <a:xfrm>
              <a:off x="1625472" y="1487985"/>
              <a:ext cx="0" cy="3967200"/>
            </a:xfrm>
            <a:prstGeom prst="straightConnector1">
              <a:avLst/>
            </a:prstGeom>
            <a:noFill/>
            <a:ln w="12700" cap="flat" cmpd="sng">
              <a:solidFill>
                <a:schemeClr val="dk1"/>
              </a:solidFill>
              <a:prstDash val="solid"/>
              <a:miter lim="800000"/>
              <a:headEnd type="none" w="med" len="med"/>
              <a:tailEnd type="none" w="med" len="med"/>
            </a:ln>
          </p:spPr>
        </p:cxnSp>
      </p:grpSp>
      <p:sp>
        <p:nvSpPr>
          <p:cNvPr id="1222" name="Google Shape;1222;p92"/>
          <p:cNvSpPr txBox="1"/>
          <p:nvPr/>
        </p:nvSpPr>
        <p:spPr>
          <a:xfrm rot="-5400000">
            <a:off x="-1219287" y="3279813"/>
            <a:ext cx="3994200" cy="339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Change Percent Atheroma Volume (%)</a:t>
            </a:r>
            <a:endParaRPr/>
          </a:p>
        </p:txBody>
      </p:sp>
      <p:sp>
        <p:nvSpPr>
          <p:cNvPr id="1223" name="Google Shape;1223;p92"/>
          <p:cNvSpPr txBox="1"/>
          <p:nvPr/>
        </p:nvSpPr>
        <p:spPr>
          <a:xfrm>
            <a:off x="3173412" y="5737225"/>
            <a:ext cx="3002100" cy="338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On-Treatment LDL-C (mg/dL)</a:t>
            </a:r>
            <a:endParaRPr/>
          </a:p>
        </p:txBody>
      </p:sp>
      <p:sp>
        <p:nvSpPr>
          <p:cNvPr id="1224" name="Google Shape;1224;p92"/>
          <p:cNvSpPr/>
          <p:nvPr/>
        </p:nvSpPr>
        <p:spPr>
          <a:xfrm>
            <a:off x="2270125" y="2268537"/>
            <a:ext cx="5513387" cy="1560512"/>
          </a:xfrm>
          <a:custGeom>
            <a:avLst/>
            <a:gdLst/>
            <a:ahLst/>
            <a:cxnLst/>
            <a:rect l="l" t="t" r="r" b="b"/>
            <a:pathLst>
              <a:path w="233" h="66" extrusionOk="0">
                <a:moveTo>
                  <a:pt x="0" y="66"/>
                </a:moveTo>
                <a:cubicBezTo>
                  <a:pt x="2" y="66"/>
                  <a:pt x="9" y="65"/>
                  <a:pt x="13" y="64"/>
                </a:cubicBezTo>
                <a:cubicBezTo>
                  <a:pt x="17" y="64"/>
                  <a:pt x="26" y="62"/>
                  <a:pt x="26" y="62"/>
                </a:cubicBezTo>
                <a:cubicBezTo>
                  <a:pt x="26" y="62"/>
                  <a:pt x="40" y="59"/>
                  <a:pt x="44" y="57"/>
                </a:cubicBezTo>
                <a:cubicBezTo>
                  <a:pt x="48" y="55"/>
                  <a:pt x="55" y="52"/>
                  <a:pt x="55" y="52"/>
                </a:cubicBezTo>
                <a:cubicBezTo>
                  <a:pt x="55" y="52"/>
                  <a:pt x="67" y="48"/>
                  <a:pt x="69" y="47"/>
                </a:cubicBezTo>
                <a:cubicBezTo>
                  <a:pt x="71" y="47"/>
                  <a:pt x="83" y="42"/>
                  <a:pt x="87" y="40"/>
                </a:cubicBezTo>
                <a:cubicBezTo>
                  <a:pt x="90" y="38"/>
                  <a:pt x="97" y="35"/>
                  <a:pt x="100" y="34"/>
                </a:cubicBezTo>
                <a:cubicBezTo>
                  <a:pt x="104" y="33"/>
                  <a:pt x="111" y="32"/>
                  <a:pt x="113" y="31"/>
                </a:cubicBezTo>
                <a:cubicBezTo>
                  <a:pt x="116" y="30"/>
                  <a:pt x="122" y="29"/>
                  <a:pt x="125" y="27"/>
                </a:cubicBezTo>
                <a:cubicBezTo>
                  <a:pt x="128" y="26"/>
                  <a:pt x="135" y="23"/>
                  <a:pt x="140" y="23"/>
                </a:cubicBezTo>
                <a:cubicBezTo>
                  <a:pt x="145" y="22"/>
                  <a:pt x="148" y="22"/>
                  <a:pt x="150" y="22"/>
                </a:cubicBezTo>
                <a:cubicBezTo>
                  <a:pt x="152" y="22"/>
                  <a:pt x="165" y="19"/>
                  <a:pt x="169" y="18"/>
                </a:cubicBezTo>
                <a:cubicBezTo>
                  <a:pt x="173" y="17"/>
                  <a:pt x="184" y="14"/>
                  <a:pt x="188" y="12"/>
                </a:cubicBezTo>
                <a:cubicBezTo>
                  <a:pt x="193" y="11"/>
                  <a:pt x="200" y="8"/>
                  <a:pt x="203" y="7"/>
                </a:cubicBezTo>
                <a:cubicBezTo>
                  <a:pt x="206" y="6"/>
                  <a:pt x="213" y="3"/>
                  <a:pt x="217" y="2"/>
                </a:cubicBezTo>
                <a:cubicBezTo>
                  <a:pt x="221" y="2"/>
                  <a:pt x="233" y="0"/>
                  <a:pt x="233" y="0"/>
                </a:cubicBezTo>
              </a:path>
            </a:pathLst>
          </a:custGeom>
          <a:noFill/>
          <a:ln w="381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25" name="Google Shape;1225;p92"/>
          <p:cNvSpPr/>
          <p:nvPr/>
        </p:nvSpPr>
        <p:spPr>
          <a:xfrm>
            <a:off x="2270125" y="3371850"/>
            <a:ext cx="5580062" cy="1371600"/>
          </a:xfrm>
          <a:custGeom>
            <a:avLst/>
            <a:gdLst/>
            <a:ahLst/>
            <a:cxnLst/>
            <a:rect l="l" t="t" r="r" b="b"/>
            <a:pathLst>
              <a:path w="234" h="58" extrusionOk="0">
                <a:moveTo>
                  <a:pt x="0" y="58"/>
                </a:moveTo>
                <a:cubicBezTo>
                  <a:pt x="16" y="52"/>
                  <a:pt x="30" y="49"/>
                  <a:pt x="35" y="47"/>
                </a:cubicBezTo>
                <a:cubicBezTo>
                  <a:pt x="40" y="45"/>
                  <a:pt x="45" y="43"/>
                  <a:pt x="48" y="42"/>
                </a:cubicBezTo>
                <a:cubicBezTo>
                  <a:pt x="51" y="41"/>
                  <a:pt x="55" y="38"/>
                  <a:pt x="61" y="36"/>
                </a:cubicBezTo>
                <a:cubicBezTo>
                  <a:pt x="67" y="35"/>
                  <a:pt x="85" y="30"/>
                  <a:pt x="87" y="29"/>
                </a:cubicBezTo>
                <a:cubicBezTo>
                  <a:pt x="90" y="28"/>
                  <a:pt x="92" y="28"/>
                  <a:pt x="100" y="25"/>
                </a:cubicBezTo>
                <a:cubicBezTo>
                  <a:pt x="108" y="22"/>
                  <a:pt x="123" y="17"/>
                  <a:pt x="126" y="16"/>
                </a:cubicBezTo>
                <a:cubicBezTo>
                  <a:pt x="129" y="15"/>
                  <a:pt x="140" y="12"/>
                  <a:pt x="144" y="11"/>
                </a:cubicBezTo>
                <a:cubicBezTo>
                  <a:pt x="149" y="11"/>
                  <a:pt x="163" y="9"/>
                  <a:pt x="170" y="8"/>
                </a:cubicBezTo>
                <a:cubicBezTo>
                  <a:pt x="176" y="8"/>
                  <a:pt x="188" y="6"/>
                  <a:pt x="194" y="4"/>
                </a:cubicBezTo>
                <a:cubicBezTo>
                  <a:pt x="200" y="3"/>
                  <a:pt x="211" y="2"/>
                  <a:pt x="214" y="2"/>
                </a:cubicBezTo>
                <a:cubicBezTo>
                  <a:pt x="217" y="1"/>
                  <a:pt x="234" y="0"/>
                  <a:pt x="234" y="0"/>
                </a:cubicBezTo>
              </a:path>
            </a:pathLst>
          </a:custGeom>
          <a:noFill/>
          <a:ln w="381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26" name="Google Shape;1226;p92"/>
          <p:cNvSpPr/>
          <p:nvPr/>
        </p:nvSpPr>
        <p:spPr>
          <a:xfrm>
            <a:off x="2247900" y="2813050"/>
            <a:ext cx="5602287" cy="1489075"/>
          </a:xfrm>
          <a:custGeom>
            <a:avLst/>
            <a:gdLst/>
            <a:ahLst/>
            <a:cxnLst/>
            <a:rect l="l" t="t" r="r" b="b"/>
            <a:pathLst>
              <a:path w="235" h="63" extrusionOk="0">
                <a:moveTo>
                  <a:pt x="0" y="63"/>
                </a:moveTo>
                <a:cubicBezTo>
                  <a:pt x="0" y="63"/>
                  <a:pt x="9" y="61"/>
                  <a:pt x="11" y="60"/>
                </a:cubicBezTo>
                <a:cubicBezTo>
                  <a:pt x="14" y="59"/>
                  <a:pt x="27" y="56"/>
                  <a:pt x="32" y="55"/>
                </a:cubicBezTo>
                <a:cubicBezTo>
                  <a:pt x="36" y="54"/>
                  <a:pt x="47" y="50"/>
                  <a:pt x="50" y="48"/>
                </a:cubicBezTo>
                <a:cubicBezTo>
                  <a:pt x="53" y="46"/>
                  <a:pt x="76" y="39"/>
                  <a:pt x="79" y="38"/>
                </a:cubicBezTo>
                <a:cubicBezTo>
                  <a:pt x="82" y="37"/>
                  <a:pt x="88" y="35"/>
                  <a:pt x="90" y="34"/>
                </a:cubicBezTo>
                <a:cubicBezTo>
                  <a:pt x="92" y="33"/>
                  <a:pt x="97" y="31"/>
                  <a:pt x="100" y="30"/>
                </a:cubicBezTo>
                <a:cubicBezTo>
                  <a:pt x="103" y="30"/>
                  <a:pt x="108" y="27"/>
                  <a:pt x="111" y="27"/>
                </a:cubicBezTo>
                <a:cubicBezTo>
                  <a:pt x="114" y="27"/>
                  <a:pt x="117" y="25"/>
                  <a:pt x="120" y="24"/>
                </a:cubicBezTo>
                <a:cubicBezTo>
                  <a:pt x="121" y="23"/>
                  <a:pt x="124" y="23"/>
                  <a:pt x="127" y="23"/>
                </a:cubicBezTo>
                <a:cubicBezTo>
                  <a:pt x="128" y="22"/>
                  <a:pt x="130" y="21"/>
                  <a:pt x="130" y="21"/>
                </a:cubicBezTo>
                <a:cubicBezTo>
                  <a:pt x="134" y="20"/>
                  <a:pt x="138" y="19"/>
                  <a:pt x="140" y="18"/>
                </a:cubicBezTo>
                <a:cubicBezTo>
                  <a:pt x="142" y="18"/>
                  <a:pt x="144" y="17"/>
                  <a:pt x="147" y="17"/>
                </a:cubicBezTo>
                <a:cubicBezTo>
                  <a:pt x="150" y="16"/>
                  <a:pt x="153" y="15"/>
                  <a:pt x="156" y="15"/>
                </a:cubicBezTo>
                <a:cubicBezTo>
                  <a:pt x="160" y="15"/>
                  <a:pt x="163" y="14"/>
                  <a:pt x="167" y="14"/>
                </a:cubicBezTo>
                <a:cubicBezTo>
                  <a:pt x="170" y="14"/>
                  <a:pt x="171" y="13"/>
                  <a:pt x="174" y="13"/>
                </a:cubicBezTo>
                <a:cubicBezTo>
                  <a:pt x="177" y="12"/>
                  <a:pt x="185" y="11"/>
                  <a:pt x="188" y="10"/>
                </a:cubicBezTo>
                <a:cubicBezTo>
                  <a:pt x="192" y="8"/>
                  <a:pt x="200" y="7"/>
                  <a:pt x="203" y="6"/>
                </a:cubicBezTo>
                <a:cubicBezTo>
                  <a:pt x="206" y="5"/>
                  <a:pt x="212" y="3"/>
                  <a:pt x="215" y="3"/>
                </a:cubicBezTo>
                <a:cubicBezTo>
                  <a:pt x="217" y="2"/>
                  <a:pt x="221" y="3"/>
                  <a:pt x="223" y="2"/>
                </a:cubicBezTo>
                <a:cubicBezTo>
                  <a:pt x="225" y="2"/>
                  <a:pt x="228" y="1"/>
                  <a:pt x="230" y="1"/>
                </a:cubicBezTo>
                <a:cubicBezTo>
                  <a:pt x="233" y="0"/>
                  <a:pt x="234" y="1"/>
                  <a:pt x="235" y="1"/>
                </a:cubicBezTo>
              </a:path>
            </a:pathLst>
          </a:custGeom>
          <a:noFill/>
          <a:ln w="38100" cap="flat" cmpd="sng">
            <a:solidFill>
              <a:schemeClr val="accent1"/>
            </a:solidFill>
            <a:prstDash val="solid"/>
            <a:miter lim="524288"/>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1227" name="Google Shape;1227;p92"/>
          <p:cNvCxnSpPr/>
          <p:nvPr/>
        </p:nvCxnSpPr>
        <p:spPr>
          <a:xfrm>
            <a:off x="1635125" y="3070225"/>
            <a:ext cx="6215100" cy="0"/>
          </a:xfrm>
          <a:prstGeom prst="straightConnector1">
            <a:avLst/>
          </a:prstGeom>
          <a:noFill/>
          <a:ln w="12700" cap="flat" cmpd="sng">
            <a:solidFill>
              <a:schemeClr val="dk1"/>
            </a:solidFill>
            <a:prstDash val="solid"/>
            <a:miter lim="800000"/>
            <a:headEnd type="none" w="med" len="med"/>
            <a:tailEnd type="none" w="med" len="med"/>
          </a:ln>
        </p:spPr>
      </p:cxnSp>
      <p:sp>
        <p:nvSpPr>
          <p:cNvPr id="1228" name="Google Shape;1228;p92"/>
          <p:cNvSpPr/>
          <p:nvPr/>
        </p:nvSpPr>
        <p:spPr>
          <a:xfrm rot="9359979">
            <a:off x="3067021" y="1836686"/>
            <a:ext cx="2719412" cy="854140"/>
          </a:xfrm>
          <a:prstGeom prst="rightArrow">
            <a:avLst>
              <a:gd name="adj1" fmla="val 17355"/>
              <a:gd name="adj2" fmla="val 50000"/>
            </a:avLst>
          </a:prstGeom>
          <a:solidFill>
            <a:schemeClr val="lt1"/>
          </a:solidFill>
          <a:ln w="76200" cap="flat" cmpd="sng">
            <a:solidFill>
              <a:srgbClr val="80C5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8"/>
                                        </p:tgtEl>
                                        <p:attrNameLst>
                                          <p:attrName>style.visibility</p:attrName>
                                        </p:attrNameLst>
                                      </p:cBhvr>
                                      <p:to>
                                        <p:strVal val="visible"/>
                                      </p:to>
                                    </p:set>
                                    <p:animEffect transition="in" filter="fade">
                                      <p:cBhvr>
                                        <p:cTn id="7" dur="500"/>
                                        <p:tgtEl>
                                          <p:spTgt spid="1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1232"/>
        <p:cNvGrpSpPr/>
        <p:nvPr/>
      </p:nvGrpSpPr>
      <p:grpSpPr>
        <a:xfrm>
          <a:off x="0" y="0"/>
          <a:ext cx="0" cy="0"/>
          <a:chOff x="0" y="0"/>
          <a:chExt cx="0" cy="0"/>
        </a:xfrm>
      </p:grpSpPr>
      <p:sp>
        <p:nvSpPr>
          <p:cNvPr id="1233" name="Google Shape;1233;p93"/>
          <p:cNvSpPr txBox="1">
            <a:spLocks noGrp="1"/>
          </p:cNvSpPr>
          <p:nvPr>
            <p:ph type="title"/>
          </p:nvPr>
        </p:nvSpPr>
        <p:spPr>
          <a:xfrm>
            <a:off x="457200" y="12700"/>
            <a:ext cx="8229600" cy="1068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GLAGOV Summary</a:t>
            </a:r>
            <a:endParaRPr/>
          </a:p>
        </p:txBody>
      </p:sp>
      <p:sp>
        <p:nvSpPr>
          <p:cNvPr id="1234" name="Google Shape;1234;p93"/>
          <p:cNvSpPr txBox="1">
            <a:spLocks noGrp="1"/>
          </p:cNvSpPr>
          <p:nvPr>
            <p:ph type="body" idx="1"/>
          </p:nvPr>
        </p:nvSpPr>
        <p:spPr>
          <a:xfrm>
            <a:off x="457200" y="1477962"/>
            <a:ext cx="8397900" cy="10531500"/>
          </a:xfrm>
          <a:prstGeom prst="rect">
            <a:avLst/>
          </a:prstGeom>
          <a:noFill/>
          <a:ln>
            <a:noFill/>
          </a:ln>
        </p:spPr>
        <p:txBody>
          <a:bodyPr spcFirstLastPara="1" wrap="square" lIns="91425" tIns="45700" rIns="91425" bIns="45700" anchor="t" anchorCtr="0">
            <a:spAutoFit/>
          </a:bodyPr>
          <a:lstStyle/>
          <a:p>
            <a:pPr marL="125412" lvl="0" indent="-127000" algn="l" rtl="0">
              <a:lnSpc>
                <a:spcPct val="110000"/>
              </a:lnSpc>
              <a:spcBef>
                <a:spcPts val="0"/>
              </a:spcBef>
              <a:spcAft>
                <a:spcPts val="0"/>
              </a:spcAft>
              <a:buClr>
                <a:schemeClr val="accent1"/>
              </a:buClr>
              <a:buSzPts val="2000"/>
              <a:buFont typeface="Arial"/>
              <a:buChar char="•"/>
            </a:pPr>
            <a:r>
              <a:rPr lang="en-US" sz="2000" b="0" i="0" u="none">
                <a:solidFill>
                  <a:schemeClr val="dk1"/>
                </a:solidFill>
                <a:latin typeface="Arial"/>
                <a:ea typeface="Arial"/>
                <a:cs typeface="Arial"/>
                <a:sym typeface="Arial"/>
              </a:rPr>
              <a:t>In statin-treated patients with symptomatic coronary disease, addition of evolocumab, 420 mg monthly for 18 months:</a:t>
            </a:r>
            <a:endParaRPr/>
          </a:p>
          <a:p>
            <a:pPr marL="574675" lvl="1" indent="-238125" algn="l" rtl="0">
              <a:lnSpc>
                <a:spcPct val="110000"/>
              </a:lnSpc>
              <a:spcBef>
                <a:spcPts val="1200"/>
              </a:spcBef>
              <a:spcAft>
                <a:spcPts val="0"/>
              </a:spcAft>
              <a:buClr>
                <a:schemeClr val="accent1"/>
              </a:buClr>
              <a:buSzPts val="2000"/>
              <a:buFont typeface="Arial"/>
              <a:buChar char="–"/>
            </a:pPr>
            <a:r>
              <a:rPr lang="en-US" sz="2000" b="0" i="0" u="none">
                <a:solidFill>
                  <a:schemeClr val="dk1"/>
                </a:solidFill>
                <a:latin typeface="Arial"/>
                <a:ea typeface="Arial"/>
                <a:cs typeface="Arial"/>
                <a:sym typeface="Arial"/>
              </a:rPr>
              <a:t>Achieved LDL-C levels averaging 36.6 mg/dL compared with 93 mg/dL for a statin alone. </a:t>
            </a:r>
            <a:endParaRPr/>
          </a:p>
          <a:p>
            <a:pPr marL="574675" lvl="1" indent="-238125" algn="l" rtl="0">
              <a:lnSpc>
                <a:spcPct val="110000"/>
              </a:lnSpc>
              <a:spcBef>
                <a:spcPts val="1200"/>
              </a:spcBef>
              <a:spcAft>
                <a:spcPts val="0"/>
              </a:spcAft>
              <a:buClr>
                <a:schemeClr val="accent1"/>
              </a:buClr>
              <a:buSzPts val="2000"/>
              <a:buFont typeface="Arial"/>
              <a:buChar char="–"/>
            </a:pPr>
            <a:r>
              <a:rPr lang="en-US" sz="2000" b="0" i="0" u="none">
                <a:solidFill>
                  <a:schemeClr val="dk1"/>
                </a:solidFill>
                <a:latin typeface="Arial"/>
                <a:ea typeface="Arial"/>
                <a:cs typeface="Arial"/>
                <a:sym typeface="Arial"/>
              </a:rPr>
              <a:t>Produced regression, mean change in PAV of -0.95% for evolocumab-statin treated group, compared with statin only patients, whose mean change in PAV was +0.05% (P &lt; 0.001).</a:t>
            </a:r>
            <a:endParaRPr/>
          </a:p>
          <a:p>
            <a:pPr marL="574675" lvl="1" indent="-238125" algn="l" rtl="0">
              <a:lnSpc>
                <a:spcPct val="110000"/>
              </a:lnSpc>
              <a:spcBef>
                <a:spcPts val="1200"/>
              </a:spcBef>
              <a:spcAft>
                <a:spcPts val="0"/>
              </a:spcAft>
              <a:buClr>
                <a:schemeClr val="accent1"/>
              </a:buClr>
              <a:buSzPts val="2000"/>
              <a:buFont typeface="Arial"/>
              <a:buChar char="–"/>
            </a:pPr>
            <a:r>
              <a:rPr lang="en-US" sz="2000" b="0" i="0" u="none">
                <a:solidFill>
                  <a:schemeClr val="dk1"/>
                </a:solidFill>
                <a:latin typeface="Arial"/>
                <a:ea typeface="Arial"/>
                <a:cs typeface="Arial"/>
                <a:sym typeface="Arial"/>
              </a:rPr>
              <a:t>Produced regression (change in PAV &lt;0) in a greater percentage of patients; 64% for evolocumab-statin treated patients vs. 47% in statin only patients (P &lt; 0.001).</a:t>
            </a:r>
            <a:endParaRPr/>
          </a:p>
          <a:p>
            <a:pPr marL="125412" lvl="0" indent="-127000" algn="l" rtl="0">
              <a:lnSpc>
                <a:spcPct val="110000"/>
              </a:lnSpc>
              <a:spcBef>
                <a:spcPts val="1200"/>
              </a:spcBef>
              <a:spcAft>
                <a:spcPts val="0"/>
              </a:spcAft>
              <a:buClr>
                <a:schemeClr val="accent1"/>
              </a:buClr>
              <a:buSzPts val="2000"/>
              <a:buFont typeface="Arial"/>
              <a:buChar char="•"/>
            </a:pPr>
            <a:r>
              <a:rPr lang="en-US" sz="2000" b="0" i="0" u="none">
                <a:solidFill>
                  <a:schemeClr val="dk1"/>
                </a:solidFill>
                <a:latin typeface="Arial"/>
                <a:ea typeface="Arial"/>
                <a:cs typeface="Arial"/>
                <a:sym typeface="Arial"/>
              </a:rPr>
              <a:t>No new safety signals were observed </a:t>
            </a:r>
            <a:endParaRPr/>
          </a:p>
          <a:p>
            <a:pPr marL="125412" lvl="0" indent="-127000" algn="l" rtl="0">
              <a:lnSpc>
                <a:spcPct val="110000"/>
              </a:lnSpc>
              <a:spcBef>
                <a:spcPts val="1200"/>
              </a:spcBef>
              <a:spcAft>
                <a:spcPts val="0"/>
              </a:spcAft>
              <a:buClr>
                <a:schemeClr val="accent1"/>
              </a:buClr>
              <a:buSzPts val="2000"/>
              <a:buFont typeface="Arial"/>
              <a:buChar char="•"/>
            </a:pPr>
            <a:r>
              <a:rPr lang="en-US" sz="2000" b="0" i="0" u="none">
                <a:solidFill>
                  <a:schemeClr val="dk1"/>
                </a:solidFill>
                <a:latin typeface="Arial"/>
                <a:ea typeface="Arial"/>
                <a:cs typeface="Arial"/>
                <a:sym typeface="Arial"/>
              </a:rPr>
              <a:t>Further studies assessing the effects of PCSK9 inhibition on clinical outcomes are pending.</a:t>
            </a:r>
            <a:endParaRPr/>
          </a:p>
          <a:p>
            <a:pPr marL="125865" lvl="0" indent="0" algn="l" rtl="0">
              <a:lnSpc>
                <a:spcPct val="110000"/>
              </a:lnSpc>
              <a:spcBef>
                <a:spcPts val="1200"/>
              </a:spcBef>
              <a:spcAft>
                <a:spcPts val="0"/>
              </a:spcAft>
              <a:buSzPts val="2000"/>
              <a:buNone/>
            </a:pPr>
            <a:endParaRPr sz="2000" b="0" i="0" u="none">
              <a:solidFill>
                <a:schemeClr val="dk1"/>
              </a:solidFill>
              <a:latin typeface="Arial"/>
              <a:ea typeface="Arial"/>
              <a:cs typeface="Arial"/>
              <a:sym typeface="Arial"/>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94"/>
          <p:cNvSpPr txBox="1"/>
          <p:nvPr/>
        </p:nvSpPr>
        <p:spPr>
          <a:xfrm>
            <a:off x="160337" y="0"/>
            <a:ext cx="8426400" cy="509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40" name="Google Shape;1240;p94"/>
          <p:cNvSpPr txBox="1">
            <a:spLocks noGrp="1"/>
          </p:cNvSpPr>
          <p:nvPr>
            <p:ph type="title"/>
          </p:nvPr>
        </p:nvSpPr>
        <p:spPr>
          <a:xfrm>
            <a:off x="866775" y="927100"/>
            <a:ext cx="6343500" cy="709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200"/>
              <a:buFont typeface="Century Gothic"/>
              <a:buNone/>
            </a:pPr>
            <a:endParaRPr sz="3200" b="0" i="0">
              <a:solidFill>
                <a:schemeClr val="lt2"/>
              </a:solidFill>
              <a:latin typeface="Century Gothic"/>
              <a:ea typeface="Century Gothic"/>
              <a:cs typeface="Century Gothic"/>
              <a:sym typeface="Century Gothic"/>
            </a:endParaRPr>
          </a:p>
        </p:txBody>
      </p:sp>
      <p:pic>
        <p:nvPicPr>
          <p:cNvPr id="1241" name="Google Shape;1241;p94"/>
          <p:cNvPicPr preferRelativeResize="0">
            <a:picLocks noGrp="1"/>
          </p:cNvPicPr>
          <p:nvPr>
            <p:ph type="body" idx="1"/>
          </p:nvPr>
        </p:nvPicPr>
        <p:blipFill rotWithShape="1">
          <a:blip r:embed="rId3">
            <a:alphaModFix/>
          </a:blip>
          <a:srcRect l="3711" t="5654" r="5106" b="4441"/>
          <a:stretch/>
        </p:blipFill>
        <p:spPr>
          <a:xfrm>
            <a:off x="160337" y="207962"/>
            <a:ext cx="8650200" cy="5983200"/>
          </a:xfrm>
          <a:prstGeom prst="rect">
            <a:avLst/>
          </a:prstGeom>
          <a:noFill/>
          <a:ln>
            <a:noFill/>
          </a:ln>
        </p:spPr>
      </p:pic>
      <p:sp>
        <p:nvSpPr>
          <p:cNvPr id="1242" name="Google Shape;1242;p94"/>
          <p:cNvSpPr txBox="1"/>
          <p:nvPr/>
        </p:nvSpPr>
        <p:spPr>
          <a:xfrm>
            <a:off x="2438400" y="387350"/>
            <a:ext cx="2800500" cy="1295400"/>
          </a:xfrm>
          <a:prstGeom prst="rect">
            <a:avLst/>
          </a:prstGeom>
          <a:solidFill>
            <a:srgbClr val="EF7A24"/>
          </a:solidFill>
          <a:ln w="76200" cap="rnd" cmpd="sng">
            <a:solidFill>
              <a:schemeClr val="lt1"/>
            </a:solidFill>
            <a:prstDash val="solid"/>
            <a:miter lim="800000"/>
            <a:headEnd type="none" w="sm" len="sm"/>
            <a:tailEnd type="none" w="sm" len="sm"/>
          </a:ln>
          <a:effectLst>
            <a:outerShdw blurRad="63500" dist="38100" dir="2700000">
              <a:srgbClr val="000000">
                <a:alpha val="396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US" sz="2400" b="1" i="0" u="none">
                <a:solidFill>
                  <a:srgbClr val="FFFFFF"/>
                </a:solidFill>
                <a:latin typeface="Century Gothic"/>
                <a:ea typeface="Century Gothic"/>
                <a:cs typeface="Century Gothic"/>
                <a:sym typeface="Century Gothic"/>
              </a:rPr>
              <a:t>Coronary atherosclerosis regression</a:t>
            </a:r>
            <a:endParaRPr/>
          </a:p>
        </p:txBody>
      </p:sp>
      <p:sp>
        <p:nvSpPr>
          <p:cNvPr id="1243" name="Google Shape;1243;p94"/>
          <p:cNvSpPr txBox="1"/>
          <p:nvPr/>
        </p:nvSpPr>
        <p:spPr>
          <a:xfrm>
            <a:off x="2960687" y="6410325"/>
            <a:ext cx="5840400" cy="338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Century Gothic"/>
              <a:buNone/>
            </a:pPr>
            <a:r>
              <a:rPr lang="en-US" sz="1600" b="1" i="1" u="none" dirty="0" err="1">
                <a:solidFill>
                  <a:srgbClr val="000000"/>
                </a:solidFill>
                <a:latin typeface="Century Gothic"/>
                <a:ea typeface="Century Gothic"/>
                <a:cs typeface="Century Gothic"/>
                <a:sym typeface="Century Gothic"/>
              </a:rPr>
              <a:t>Gragnano</a:t>
            </a:r>
            <a:r>
              <a:rPr lang="en-US" sz="1600" b="1" i="1" u="none" dirty="0">
                <a:solidFill>
                  <a:srgbClr val="000000"/>
                </a:solidFill>
                <a:latin typeface="Century Gothic"/>
                <a:ea typeface="Century Gothic"/>
                <a:cs typeface="Century Gothic"/>
                <a:sym typeface="Century Gothic"/>
              </a:rPr>
              <a:t> F. and Calabrò P. Atherosclerosis 2018</a:t>
            </a:r>
            <a:endParaRPr dirty="0"/>
          </a:p>
        </p:txBody>
      </p:sp>
      <p:sp>
        <p:nvSpPr>
          <p:cNvPr id="1244" name="Google Shape;1244;p94"/>
          <p:cNvSpPr/>
          <p:nvPr/>
        </p:nvSpPr>
        <p:spPr>
          <a:xfrm rot="10800000">
            <a:off x="2197100" y="4298975"/>
            <a:ext cx="914400" cy="898500"/>
          </a:xfrm>
          <a:prstGeom prst="downArrow">
            <a:avLst>
              <a:gd name="adj1" fmla="val 10800"/>
              <a:gd name="adj2" fmla="val 50000"/>
            </a:avLst>
          </a:prstGeom>
          <a:solidFill>
            <a:srgbClr val="0070C0"/>
          </a:solidFill>
          <a:ln w="76200" cap="rnd" cmpd="sng">
            <a:solidFill>
              <a:schemeClr val="lt1"/>
            </a:solidFill>
            <a:prstDash val="solid"/>
            <a:miter lim="800000"/>
            <a:headEnd type="none" w="sm" len="sm"/>
            <a:tailEnd type="none" w="sm" len="sm"/>
          </a:ln>
          <a:effectLst>
            <a:outerShdw blurRad="63500" dist="38100" dir="2700000">
              <a:srgbClr val="000000">
                <a:alpha val="3961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45" name="Google Shape;1245;p94"/>
          <p:cNvSpPr/>
          <p:nvPr/>
        </p:nvSpPr>
        <p:spPr>
          <a:xfrm rot="5400000">
            <a:off x="6784988" y="4867288"/>
            <a:ext cx="914400" cy="898500"/>
          </a:xfrm>
          <a:prstGeom prst="downArrow">
            <a:avLst>
              <a:gd name="adj1" fmla="val 10800"/>
              <a:gd name="adj2" fmla="val 50000"/>
            </a:avLst>
          </a:prstGeom>
          <a:solidFill>
            <a:srgbClr val="FF0000"/>
          </a:solidFill>
          <a:ln w="76200" cap="rnd" cmpd="sng">
            <a:solidFill>
              <a:schemeClr val="lt1"/>
            </a:solidFill>
            <a:prstDash val="solid"/>
            <a:miter lim="800000"/>
            <a:headEnd type="none" w="sm" len="sm"/>
            <a:tailEnd type="none" w="sm" len="sm"/>
          </a:ln>
          <a:effectLst>
            <a:outerShdw blurRad="63500" dist="38100" dir="2700000">
              <a:srgbClr val="000000">
                <a:alpha val="3961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95"/>
          <p:cNvSpPr txBox="1">
            <a:spLocks noGrp="1"/>
          </p:cNvSpPr>
          <p:nvPr>
            <p:ph type="title"/>
          </p:nvPr>
        </p:nvSpPr>
        <p:spPr>
          <a:xfrm>
            <a:off x="457200" y="12700"/>
            <a:ext cx="8229600" cy="1068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4000"/>
              <a:buFont typeface="Arial"/>
              <a:buNone/>
            </a:pPr>
            <a:r>
              <a:rPr lang="en-US" sz="4000" b="1" i="0" u="none">
                <a:solidFill>
                  <a:schemeClr val="dk1"/>
                </a:solidFill>
                <a:latin typeface="Arial"/>
                <a:ea typeface="Arial"/>
                <a:cs typeface="Arial"/>
                <a:sym typeface="Arial"/>
              </a:rPr>
              <a:t>Take Home Messages</a:t>
            </a:r>
            <a:endParaRPr/>
          </a:p>
        </p:txBody>
      </p:sp>
      <p:sp>
        <p:nvSpPr>
          <p:cNvPr id="1251" name="Google Shape;1251;p95"/>
          <p:cNvSpPr txBox="1">
            <a:spLocks noGrp="1"/>
          </p:cNvSpPr>
          <p:nvPr>
            <p:ph type="body" idx="1"/>
          </p:nvPr>
        </p:nvSpPr>
        <p:spPr>
          <a:xfrm>
            <a:off x="457200" y="1562100"/>
            <a:ext cx="8345400" cy="5209078"/>
          </a:xfrm>
          <a:prstGeom prst="rect">
            <a:avLst/>
          </a:prstGeom>
          <a:noFill/>
          <a:ln>
            <a:noFill/>
          </a:ln>
        </p:spPr>
        <p:txBody>
          <a:bodyPr spcFirstLastPara="1" wrap="square" lIns="91425" tIns="45700" rIns="91425" bIns="45700" anchor="t" anchorCtr="0">
            <a:spAutoFit/>
          </a:bodyPr>
          <a:lstStyle/>
          <a:p>
            <a:pPr marL="125412" lvl="0" indent="-158750" algn="just" rtl="0">
              <a:lnSpc>
                <a:spcPct val="110000"/>
              </a:lnSpc>
              <a:spcBef>
                <a:spcPts val="0"/>
              </a:spcBef>
              <a:spcAft>
                <a:spcPts val="0"/>
              </a:spcAft>
              <a:buClr>
                <a:schemeClr val="accent1"/>
              </a:buClr>
              <a:buSzPts val="2500"/>
              <a:buFont typeface="Arial"/>
              <a:buChar char="•"/>
            </a:pPr>
            <a:r>
              <a:rPr lang="en-US" sz="2500" b="1" i="0" u="none" dirty="0">
                <a:solidFill>
                  <a:schemeClr val="dk1"/>
                </a:solidFill>
                <a:latin typeface="Arial"/>
                <a:ea typeface="Arial"/>
                <a:cs typeface="Arial"/>
                <a:sym typeface="Arial"/>
              </a:rPr>
              <a:t>Vulnerable plaque features </a:t>
            </a:r>
            <a:r>
              <a:rPr lang="en-US" sz="2500" b="0" i="0" u="none" dirty="0">
                <a:solidFill>
                  <a:schemeClr val="dk1"/>
                </a:solidFill>
                <a:latin typeface="Arial"/>
                <a:ea typeface="Arial"/>
                <a:cs typeface="Arial"/>
                <a:sym typeface="Arial"/>
              </a:rPr>
              <a:t>are associated with increased risk of cardiovascular events.</a:t>
            </a:r>
            <a:endParaRPr dirty="0"/>
          </a:p>
          <a:p>
            <a:pPr marL="125412" lvl="0" indent="-158750" algn="just" rtl="0">
              <a:lnSpc>
                <a:spcPct val="110000"/>
              </a:lnSpc>
              <a:spcBef>
                <a:spcPts val="1200"/>
              </a:spcBef>
              <a:spcAft>
                <a:spcPts val="0"/>
              </a:spcAft>
              <a:buClr>
                <a:schemeClr val="accent1"/>
              </a:buClr>
              <a:buSzPts val="2500"/>
              <a:buFont typeface="Arial"/>
              <a:buChar char="•"/>
            </a:pPr>
            <a:r>
              <a:rPr lang="en-US" sz="2500" b="0" i="0" u="none" dirty="0">
                <a:solidFill>
                  <a:schemeClr val="dk1"/>
                </a:solidFill>
                <a:latin typeface="Arial"/>
                <a:ea typeface="Arial"/>
                <a:cs typeface="Arial"/>
                <a:sym typeface="Arial"/>
              </a:rPr>
              <a:t>When plaques are exposed to </a:t>
            </a:r>
            <a:r>
              <a:rPr lang="en-US" sz="2500" b="1" i="0" u="none" dirty="0">
                <a:solidFill>
                  <a:schemeClr val="dk1"/>
                </a:solidFill>
                <a:latin typeface="Arial"/>
                <a:ea typeface="Arial"/>
                <a:cs typeface="Arial"/>
                <a:sym typeface="Arial"/>
              </a:rPr>
              <a:t>low levels of LDL-C</a:t>
            </a:r>
            <a:r>
              <a:rPr lang="en-US" sz="2500" b="0" i="0" u="none" dirty="0">
                <a:solidFill>
                  <a:schemeClr val="dk1"/>
                </a:solidFill>
                <a:latin typeface="Arial"/>
                <a:ea typeface="Arial"/>
                <a:cs typeface="Arial"/>
                <a:sym typeface="Arial"/>
              </a:rPr>
              <a:t>, plaque regression occurs. </a:t>
            </a:r>
            <a:endParaRPr dirty="0"/>
          </a:p>
          <a:p>
            <a:pPr marL="125412" lvl="0" indent="-158750" algn="just" rtl="0">
              <a:lnSpc>
                <a:spcPct val="110000"/>
              </a:lnSpc>
              <a:spcBef>
                <a:spcPts val="1200"/>
              </a:spcBef>
              <a:spcAft>
                <a:spcPts val="0"/>
              </a:spcAft>
              <a:buClr>
                <a:schemeClr val="accent1"/>
              </a:buClr>
              <a:buSzPts val="2500"/>
              <a:buFont typeface="Arial"/>
              <a:buChar char="•"/>
            </a:pPr>
            <a:r>
              <a:rPr lang="en-US" sz="2500" b="1" i="0" u="none" dirty="0">
                <a:solidFill>
                  <a:schemeClr val="dk1"/>
                </a:solidFill>
                <a:latin typeface="Arial"/>
                <a:ea typeface="Arial"/>
                <a:cs typeface="Arial"/>
                <a:sym typeface="Arial"/>
              </a:rPr>
              <a:t>High-dose statin therapy </a:t>
            </a:r>
            <a:r>
              <a:rPr lang="en-US" sz="2500" b="0" i="0" u="none" dirty="0">
                <a:solidFill>
                  <a:schemeClr val="dk1"/>
                </a:solidFill>
                <a:latin typeface="Arial"/>
                <a:ea typeface="Arial"/>
                <a:cs typeface="Arial"/>
                <a:sym typeface="Arial"/>
              </a:rPr>
              <a:t>is associated with plaque regression and  beneficial histological changes in humans. </a:t>
            </a:r>
            <a:endParaRPr dirty="0"/>
          </a:p>
          <a:p>
            <a:pPr marL="125412" lvl="0" indent="-158750" algn="just" rtl="0">
              <a:lnSpc>
                <a:spcPct val="110000"/>
              </a:lnSpc>
              <a:spcBef>
                <a:spcPts val="1200"/>
              </a:spcBef>
              <a:spcAft>
                <a:spcPts val="0"/>
              </a:spcAft>
              <a:buClr>
                <a:schemeClr val="accent1"/>
              </a:buClr>
              <a:buSzPts val="2500"/>
              <a:buFont typeface="Arial"/>
              <a:buChar char="•"/>
            </a:pPr>
            <a:r>
              <a:rPr lang="en-US" sz="2500" b="0" i="0" u="none" dirty="0">
                <a:solidFill>
                  <a:schemeClr val="dk1"/>
                </a:solidFill>
                <a:latin typeface="Arial"/>
                <a:ea typeface="Arial"/>
                <a:cs typeface="Arial"/>
                <a:sym typeface="Arial"/>
              </a:rPr>
              <a:t>In statin-treated patients with symptomatic CAD, addition of </a:t>
            </a:r>
            <a:r>
              <a:rPr lang="en-US" sz="2500" b="1" i="0" u="none" dirty="0">
                <a:solidFill>
                  <a:schemeClr val="dk1"/>
                </a:solidFill>
                <a:latin typeface="Arial"/>
                <a:ea typeface="Arial"/>
                <a:cs typeface="Arial"/>
                <a:sym typeface="Arial"/>
              </a:rPr>
              <a:t>EZETIMIBE FIRST </a:t>
            </a:r>
            <a:r>
              <a:rPr lang="en-US" sz="2500" i="0" u="none" dirty="0">
                <a:solidFill>
                  <a:schemeClr val="dk1"/>
                </a:solidFill>
                <a:latin typeface="Arial"/>
                <a:ea typeface="Arial"/>
                <a:cs typeface="Arial"/>
                <a:sym typeface="Arial"/>
              </a:rPr>
              <a:t>and</a:t>
            </a:r>
            <a:r>
              <a:rPr lang="en-US" sz="2500" b="1" i="0" u="none" dirty="0">
                <a:solidFill>
                  <a:schemeClr val="dk1"/>
                </a:solidFill>
                <a:latin typeface="Arial"/>
                <a:ea typeface="Arial"/>
                <a:cs typeface="Arial"/>
                <a:sym typeface="Arial"/>
              </a:rPr>
              <a:t> PCSK9 inhibitors </a:t>
            </a:r>
            <a:r>
              <a:rPr lang="en-US" sz="2500" b="0" i="0" u="none" dirty="0">
                <a:solidFill>
                  <a:schemeClr val="dk1"/>
                </a:solidFill>
                <a:latin typeface="Arial"/>
                <a:ea typeface="Arial"/>
                <a:cs typeface="Arial"/>
                <a:sym typeface="Arial"/>
              </a:rPr>
              <a:t>induces plaque regression, with an effect on the natural history of the disease.</a:t>
            </a:r>
            <a:endParaRPr dirty="0"/>
          </a:p>
        </p:txBody>
      </p:sp>
      <p:pic>
        <p:nvPicPr>
          <p:cNvPr id="1252" name="Google Shape;1252;p95" descr="http://drlarafernandez.com/wp-content/uploads/2014/01/key-points.png"/>
          <p:cNvPicPr preferRelativeResize="0"/>
          <p:nvPr/>
        </p:nvPicPr>
        <p:blipFill rotWithShape="1">
          <a:blip r:embed="rId3">
            <a:alphaModFix/>
          </a:blip>
          <a:srcRect/>
          <a:stretch/>
        </p:blipFill>
        <p:spPr>
          <a:xfrm rot="-540001">
            <a:off x="7637462" y="65087"/>
            <a:ext cx="1233487" cy="1223962"/>
          </a:xfrm>
          <a:prstGeom prst="rect">
            <a:avLst/>
          </a:prstGeom>
          <a:noFill/>
          <a:ln>
            <a:noFill/>
          </a:ln>
        </p:spPr>
      </p:pic>
      <p:pic>
        <p:nvPicPr>
          <p:cNvPr id="1253" name="Google Shape;1253;p95" descr="http://www.keypoint.com.ua/wp-content/uploads/2015/08/KeyPoint-logo2.png"/>
          <p:cNvPicPr preferRelativeResize="0"/>
          <p:nvPr/>
        </p:nvPicPr>
        <p:blipFill rotWithShape="1">
          <a:blip r:embed="rId4">
            <a:alphaModFix/>
          </a:blip>
          <a:srcRect/>
          <a:stretch/>
        </p:blipFill>
        <p:spPr>
          <a:xfrm>
            <a:off x="511175" y="152400"/>
            <a:ext cx="1538287" cy="866775"/>
          </a:xfrm>
          <a:prstGeom prst="rect">
            <a:avLst/>
          </a:prstGeom>
          <a:noFill/>
          <a:ln>
            <a:noFill/>
          </a:ln>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2"/>
          <p:cNvSpPr txBox="1">
            <a:spLocks noGrp="1"/>
          </p:cNvSpPr>
          <p:nvPr>
            <p:ph type="title"/>
          </p:nvPr>
        </p:nvSpPr>
        <p:spPr>
          <a:xfrm>
            <a:off x="457200" y="92075"/>
            <a:ext cx="8229600" cy="1066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Swinging Focus of Interest in Atherosclerosis </a:t>
            </a:r>
            <a:endParaRPr/>
          </a:p>
        </p:txBody>
      </p:sp>
      <p:pic>
        <p:nvPicPr>
          <p:cNvPr id="574" name="Google Shape;574;p62"/>
          <p:cNvPicPr preferRelativeResize="0"/>
          <p:nvPr/>
        </p:nvPicPr>
        <p:blipFill rotWithShape="1">
          <a:blip r:embed="rId3">
            <a:alphaModFix/>
          </a:blip>
          <a:srcRect/>
          <a:stretch/>
        </p:blipFill>
        <p:spPr>
          <a:xfrm>
            <a:off x="612775" y="1335087"/>
            <a:ext cx="8174038" cy="5002211"/>
          </a:xfrm>
          <a:prstGeom prst="rect">
            <a:avLst/>
          </a:prstGeom>
          <a:noFill/>
          <a:ln>
            <a:noFill/>
          </a:ln>
        </p:spPr>
      </p:pic>
      <p:sp>
        <p:nvSpPr>
          <p:cNvPr id="575" name="Google Shape;575;p62"/>
          <p:cNvSpPr txBox="1"/>
          <p:nvPr/>
        </p:nvSpPr>
        <p:spPr>
          <a:xfrm>
            <a:off x="528637" y="6440487"/>
            <a:ext cx="4572000" cy="30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Tomey et al. JACC, 63;16 2014</a:t>
            </a:r>
            <a:r>
              <a:rPr lang="en-US" sz="1400" b="1" i="0" u="none">
                <a:solidFill>
                  <a:schemeClr val="dk1"/>
                </a:solidFill>
                <a:latin typeface="Arial"/>
                <a:ea typeface="Arial"/>
                <a:cs typeface="Arial"/>
                <a:sym typeface="Arial"/>
              </a:rPr>
              <a:t> </a:t>
            </a:r>
            <a:endParaRPr/>
          </a:p>
        </p:txBody>
      </p:sp>
      <p:sp>
        <p:nvSpPr>
          <p:cNvPr id="576" name="Google Shape;576;p62"/>
          <p:cNvSpPr txBox="1"/>
          <p:nvPr/>
        </p:nvSpPr>
        <p:spPr>
          <a:xfrm>
            <a:off x="5657850" y="3592512"/>
            <a:ext cx="2267100" cy="1012800"/>
          </a:xfrm>
          <a:prstGeom prst="rect">
            <a:avLst/>
          </a:prstGeom>
          <a:noFill/>
          <a:ln w="76200" cap="flat" cmpd="sng">
            <a:solidFill>
              <a:srgbClr val="398BD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6"/>
                                        </p:tgtEl>
                                        <p:attrNameLst>
                                          <p:attrName>style.visibility</p:attrName>
                                        </p:attrNameLst>
                                      </p:cBhvr>
                                      <p:to>
                                        <p:strVal val="visible"/>
                                      </p:to>
                                    </p:set>
                                    <p:animEffect transition="in" filter="fade">
                                      <p:cBhvr>
                                        <p:cTn id="7" dur="20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927099"/>
            <a:ext cx="9144000" cy="709865"/>
          </a:xfrm>
        </p:spPr>
        <p:txBody>
          <a:bodyPr/>
          <a:lstStyle/>
          <a:p>
            <a:pPr algn="ctr"/>
            <a:r>
              <a:rPr lang="it-IT" sz="3600" b="1" dirty="0">
                <a:solidFill>
                  <a:schemeClr val="accent1"/>
                </a:solidFill>
              </a:rPr>
              <a:t>Take Home</a:t>
            </a:r>
            <a:r>
              <a:rPr lang="it-IT" sz="3600" b="1" dirty="0"/>
              <a:t> </a:t>
            </a:r>
            <a:r>
              <a:rPr lang="it-IT" sz="3600" b="1" dirty="0" err="1">
                <a:solidFill>
                  <a:schemeClr val="bg1"/>
                </a:solidFill>
              </a:rPr>
              <a:t>Messages</a:t>
            </a:r>
            <a:endParaRPr lang="it-IT" sz="3600" dirty="0">
              <a:solidFill>
                <a:schemeClr val="bg1"/>
              </a:solidFill>
            </a:endParaRPr>
          </a:p>
        </p:txBody>
      </p:sp>
      <p:sp>
        <p:nvSpPr>
          <p:cNvPr id="5" name="Segnaposto contenuto 2"/>
          <p:cNvSpPr txBox="1">
            <a:spLocks/>
          </p:cNvSpPr>
          <p:nvPr/>
        </p:nvSpPr>
        <p:spPr>
          <a:xfrm>
            <a:off x="441200" y="2214477"/>
            <a:ext cx="8363272" cy="4325112"/>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spcAft>
                <a:spcPts val="1000"/>
              </a:spcAft>
            </a:pPr>
            <a:r>
              <a:rPr lang="en-US" sz="2000" dirty="0"/>
              <a:t>Lipid goals should be used for the management of high risk patients to prevent CVD. </a:t>
            </a:r>
            <a:r>
              <a:rPr lang="en-US" sz="2000" b="1" dirty="0"/>
              <a:t>“The lower, the better” approach </a:t>
            </a:r>
            <a:r>
              <a:rPr lang="en-US" sz="2000" dirty="0"/>
              <a:t>demonstrates to be effective in high risk patients. </a:t>
            </a:r>
          </a:p>
          <a:p>
            <a:pPr algn="just">
              <a:spcAft>
                <a:spcPts val="1000"/>
              </a:spcAft>
            </a:pPr>
            <a:r>
              <a:rPr lang="en-US" sz="2000" dirty="0"/>
              <a:t>Beyond the amount of LDL-C reduction </a:t>
            </a:r>
            <a:r>
              <a:rPr lang="en-US" sz="2000" b="1" dirty="0"/>
              <a:t>the duration of exposure </a:t>
            </a:r>
            <a:r>
              <a:rPr lang="en-US" sz="2000" dirty="0"/>
              <a:t>should also be considered in determining the appropriate target LDL-C level.</a:t>
            </a:r>
          </a:p>
          <a:p>
            <a:pPr algn="just">
              <a:spcAft>
                <a:spcPts val="1000"/>
              </a:spcAft>
            </a:pPr>
            <a:r>
              <a:rPr lang="en-US" sz="2000" dirty="0"/>
              <a:t>In addition to consolidate lipid-</a:t>
            </a:r>
            <a:r>
              <a:rPr lang="en-US" sz="2000" dirty="0" err="1"/>
              <a:t>loweing</a:t>
            </a:r>
            <a:r>
              <a:rPr lang="en-US" sz="2000" dirty="0"/>
              <a:t> therapy (statin), </a:t>
            </a:r>
            <a:r>
              <a:rPr lang="en-US" sz="2000" b="1" dirty="0"/>
              <a:t>ezetimibe </a:t>
            </a:r>
            <a:r>
              <a:rPr lang="en-US" sz="2000" dirty="0"/>
              <a:t>use should be implemented to further reduce CVD.</a:t>
            </a:r>
          </a:p>
          <a:p>
            <a:pPr algn="just"/>
            <a:r>
              <a:rPr lang="en-US" sz="2000" dirty="0"/>
              <a:t>Durable strategies to address gaps in adherence to lipid lowering therapy are essential to maximize reduction in cardiovascular disease risk in real-world settings.</a:t>
            </a:r>
          </a:p>
        </p:txBody>
      </p:sp>
      <p:pic>
        <p:nvPicPr>
          <p:cNvPr id="6" name="Picture 6" descr="Immagine correlata"/>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3415" y="761309"/>
            <a:ext cx="875655" cy="875655"/>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rotWithShape="1">
          <a:blip r:embed="rId4" cstate="print">
            <a:extLst>
              <a:ext uri="{28A0092B-C50C-407E-A947-70E740481C1C}">
                <a14:useLocalDpi xmlns:a14="http://schemas.microsoft.com/office/drawing/2010/main" val="0"/>
              </a:ext>
            </a:extLst>
          </a:blip>
          <a:srcRect t="3527" r="61297"/>
          <a:stretch/>
        </p:blipFill>
        <p:spPr>
          <a:xfrm>
            <a:off x="7830839" y="490470"/>
            <a:ext cx="569714" cy="506165"/>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asellaDiTesto 2"/>
          <p:cNvSpPr txBox="1">
            <a:spLocks noChangeArrowheads="1"/>
          </p:cNvSpPr>
          <p:nvPr/>
        </p:nvSpPr>
        <p:spPr bwMode="auto">
          <a:xfrm>
            <a:off x="753945" y="5649987"/>
            <a:ext cx="7636109" cy="1208013"/>
          </a:xfrm>
          <a:prstGeom prst="rect">
            <a:avLst/>
          </a:prstGeom>
          <a:noFill/>
          <a:ln w="9525">
            <a:noFill/>
            <a:miter lim="800000"/>
            <a:headEnd/>
            <a:tailEnd/>
          </a:ln>
        </p:spPr>
        <p:txBody>
          <a:bodyPr wrap="none" lIns="91430" tIns="45715" rIns="91430" bIns="45715">
            <a:spAutoFit/>
          </a:bodyPr>
          <a:lstStyle/>
          <a:p>
            <a:pPr defTabSz="571440">
              <a:defRPr/>
            </a:pPr>
            <a:r>
              <a:rPr lang="it-IT" sz="4400" b="1" dirty="0">
                <a:solidFill>
                  <a:srgbClr val="FFFF00"/>
                </a:solidFill>
                <a:latin typeface="Arial" charset="0"/>
                <a:cs typeface="Arial" charset="0"/>
              </a:rPr>
              <a:t>GRAZIE DELL’ATTENZIONE</a:t>
            </a:r>
          </a:p>
          <a:p>
            <a:pPr defTabSz="571440">
              <a:defRPr/>
            </a:pPr>
            <a:endParaRPr lang="it-IT" sz="1050" b="1" dirty="0">
              <a:solidFill>
                <a:srgbClr val="FFFF00"/>
              </a:solidFill>
              <a:latin typeface="Arial" charset="0"/>
              <a:cs typeface="Arial" charset="0"/>
            </a:endParaRPr>
          </a:p>
          <a:p>
            <a:pPr defTabSz="571440">
              <a:defRPr/>
            </a:pPr>
            <a:r>
              <a:rPr lang="it-IT" b="1" dirty="0">
                <a:solidFill>
                  <a:srgbClr val="FFFF00"/>
                </a:solidFill>
                <a:latin typeface="Arial" charset="0"/>
                <a:cs typeface="Arial" charset="0"/>
              </a:rPr>
              <a:t>paolo.calabro@unicampania.it</a:t>
            </a:r>
          </a:p>
        </p:txBody>
      </p:sp>
    </p:spTree>
    <p:extLst>
      <p:ext uri="{BB962C8B-B14F-4D97-AF65-F5344CB8AC3E}">
        <p14:creationId xmlns:p14="http://schemas.microsoft.com/office/powerpoint/2010/main" val="270719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96996618-6A7E-4A31-A0DF-70A86A7FD191}"/>
              </a:ext>
            </a:extLst>
          </p:cNvPr>
          <p:cNvSpPr/>
          <p:nvPr/>
        </p:nvSpPr>
        <p:spPr>
          <a:xfrm>
            <a:off x="0" y="3280241"/>
            <a:ext cx="9144000" cy="297517"/>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buClrTx/>
            </a:pPr>
            <a:endParaRPr lang="it-IT" sz="1600">
              <a:solidFill>
                <a:srgbClr val="FFFFFF"/>
              </a:solidFill>
              <a:latin typeface="+mn-lt"/>
              <a:ea typeface="+mn-ea"/>
              <a:cs typeface="+mn-cs"/>
              <a:sym typeface="Helvetica Light"/>
            </a:endParaRPr>
          </a:p>
        </p:txBody>
      </p:sp>
      <p:sp>
        <p:nvSpPr>
          <p:cNvPr id="6" name="Rettangolo 5">
            <a:extLst>
              <a:ext uri="{FF2B5EF4-FFF2-40B4-BE49-F238E27FC236}">
                <a16:creationId xmlns:a16="http://schemas.microsoft.com/office/drawing/2014/main" id="{1D6582E3-C2E8-4818-9555-884936B9649A}"/>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88AD3B6C-FFBC-4B63-860E-2CE62999FFB3}"/>
              </a:ext>
            </a:extLst>
          </p:cNvPr>
          <p:cNvSpPr txBox="1"/>
          <p:nvPr/>
        </p:nvSpPr>
        <p:spPr>
          <a:xfrm>
            <a:off x="0" y="2659561"/>
            <a:ext cx="4572000" cy="1538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a:r>
              <a:rPr lang="it-IT" sz="4875" b="1" dirty="0">
                <a:latin typeface="+mj-lt"/>
              </a:rPr>
              <a:t>Calabrò P.</a:t>
            </a:r>
          </a:p>
          <a:p>
            <a:pPr algn="ctr" defTabSz="309563"/>
            <a:r>
              <a:rPr lang="it-IT" sz="4875" b="1" dirty="0">
                <a:latin typeface="+mj-lt"/>
              </a:rPr>
              <a:t>(Caserta)</a:t>
            </a:r>
          </a:p>
        </p:txBody>
      </p:sp>
      <p:pic>
        <p:nvPicPr>
          <p:cNvPr id="4" name="1555012215883_PROGRAMMA 12-13 04 19_Interregionale ANCE Sud.pdf">
            <a:extLst>
              <a:ext uri="{FF2B5EF4-FFF2-40B4-BE49-F238E27FC236}">
                <a16:creationId xmlns:a16="http://schemas.microsoft.com/office/drawing/2014/main" id="{7F1DC95B-5C47-4495-BC14-D1053FABCFCC}"/>
              </a:ext>
            </a:extLst>
          </p:cNvPr>
          <p:cNvPicPr>
            <a:picLocks noChangeAspect="1"/>
          </p:cNvPicPr>
          <p:nvPr/>
        </p:nvPicPr>
        <p:blipFill>
          <a:blip r:embed="rId2">
            <a:extLst/>
          </a:blip>
          <a:srcRect l="49032"/>
          <a:stretch>
            <a:fillRect/>
          </a:stretch>
        </p:blipFill>
        <p:spPr>
          <a:xfrm>
            <a:off x="4199422" y="0"/>
            <a:ext cx="4944579" cy="6858000"/>
          </a:xfrm>
          <a:prstGeom prst="rect">
            <a:avLst/>
          </a:prstGeom>
          <a:ln w="12700">
            <a:miter lim="400000"/>
          </a:ln>
        </p:spPr>
      </p:pic>
    </p:spTree>
    <p:extLst>
      <p:ext uri="{BB962C8B-B14F-4D97-AF65-F5344CB8AC3E}">
        <p14:creationId xmlns:p14="http://schemas.microsoft.com/office/powerpoint/2010/main" val="34939342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3"/>
          <p:cNvSpPr txBox="1">
            <a:spLocks noGrp="1"/>
          </p:cNvSpPr>
          <p:nvPr>
            <p:ph type="title"/>
          </p:nvPr>
        </p:nvSpPr>
        <p:spPr>
          <a:xfrm>
            <a:off x="165100" y="0"/>
            <a:ext cx="8521800" cy="1184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LDL-C is a major risk factor for atherosclerotic CVD</a:t>
            </a:r>
            <a:endParaRPr/>
          </a:p>
        </p:txBody>
      </p:sp>
      <p:sp>
        <p:nvSpPr>
          <p:cNvPr id="582" name="Google Shape;582;p63"/>
          <p:cNvSpPr txBox="1">
            <a:spLocks noGrp="1"/>
          </p:cNvSpPr>
          <p:nvPr>
            <p:ph type="body" idx="1"/>
          </p:nvPr>
        </p:nvSpPr>
        <p:spPr>
          <a:xfrm>
            <a:off x="457200" y="1441450"/>
            <a:ext cx="8229600" cy="827100"/>
          </a:xfrm>
          <a:prstGeom prst="rect">
            <a:avLst/>
          </a:prstGeom>
          <a:noFill/>
          <a:ln>
            <a:noFill/>
          </a:ln>
        </p:spPr>
        <p:txBody>
          <a:bodyPr spcFirstLastPara="1" wrap="square" lIns="91425" tIns="45700" rIns="91425" bIns="45700" anchor="t" anchorCtr="0">
            <a:spAutoFit/>
          </a:bodyPr>
          <a:lstStyle/>
          <a:p>
            <a:pPr marL="0" lvl="0" indent="0" algn="l" rtl="0">
              <a:lnSpc>
                <a:spcPct val="110000"/>
              </a:lnSpc>
              <a:spcBef>
                <a:spcPts val="0"/>
              </a:spcBef>
              <a:spcAft>
                <a:spcPts val="0"/>
              </a:spcAft>
              <a:buSzPts val="1800"/>
              <a:buNone/>
            </a:pPr>
            <a:r>
              <a:rPr lang="en-US" sz="1800" b="0" i="0" u="none">
                <a:solidFill>
                  <a:schemeClr val="dk1"/>
                </a:solidFill>
                <a:latin typeface="Arial"/>
                <a:ea typeface="Arial"/>
                <a:cs typeface="Arial"/>
                <a:sym typeface="Arial"/>
              </a:rPr>
              <a:t>LDL-C: primary risk factor in coronary heart disease (CHD) and causative for development of coronary atherosclerosis</a:t>
            </a:r>
            <a:r>
              <a:rPr lang="en-US" sz="1800" b="0" i="0" u="none" baseline="30000">
                <a:solidFill>
                  <a:schemeClr val="dk1"/>
                </a:solidFill>
                <a:latin typeface="Arial"/>
                <a:ea typeface="Arial"/>
                <a:cs typeface="Arial"/>
                <a:sym typeface="Arial"/>
              </a:rPr>
              <a:t>5</a:t>
            </a:r>
            <a:endParaRPr/>
          </a:p>
        </p:txBody>
      </p:sp>
      <p:sp>
        <p:nvSpPr>
          <p:cNvPr id="583" name="Google Shape;583;p63"/>
          <p:cNvSpPr txBox="1"/>
          <p:nvPr/>
        </p:nvSpPr>
        <p:spPr>
          <a:xfrm>
            <a:off x="457200" y="6148387"/>
            <a:ext cx="7367700" cy="646200"/>
          </a:xfrm>
          <a:prstGeom prst="rect">
            <a:avLst/>
          </a:prstGeom>
          <a:noFill/>
          <a:ln>
            <a:noFill/>
          </a:ln>
        </p:spPr>
        <p:txBody>
          <a:bodyPr spcFirstLastPara="1" wrap="square" lIns="45700" tIns="45700" rIns="45700" bIns="45700" anchor="b" anchorCtr="0">
            <a:spAutoFit/>
          </a:bodyPr>
          <a:lstStyle/>
          <a:p>
            <a:pPr marL="0" marR="0" lvl="0" indent="0" algn="l" rtl="0">
              <a:lnSpc>
                <a:spcPct val="100000"/>
              </a:lnSpc>
              <a:spcBef>
                <a:spcPts val="0"/>
              </a:spcBef>
              <a:spcAft>
                <a:spcPts val="0"/>
              </a:spcAft>
              <a:buClr>
                <a:srgbClr val="535353"/>
              </a:buClr>
              <a:buSzPts val="1200"/>
              <a:buFont typeface="Arial"/>
              <a:buNone/>
            </a:pPr>
            <a:r>
              <a:rPr lang="en-US" sz="1200" b="0" i="0" u="none">
                <a:solidFill>
                  <a:srgbClr val="535353"/>
                </a:solidFill>
                <a:latin typeface="Arial"/>
                <a:ea typeface="Arial"/>
                <a:cs typeface="Arial"/>
                <a:sym typeface="Arial"/>
              </a:rPr>
              <a:t>1. World Heart Federation. Cardiovascular disease risk factors.</a:t>
            </a:r>
            <a:br>
              <a:rPr lang="en-US" sz="1200" b="0" i="0" u="none">
                <a:solidFill>
                  <a:srgbClr val="535353"/>
                </a:solidFill>
                <a:latin typeface="Arial"/>
                <a:ea typeface="Arial"/>
                <a:cs typeface="Arial"/>
                <a:sym typeface="Arial"/>
              </a:rPr>
            </a:br>
            <a:r>
              <a:rPr lang="en-US" sz="1200" b="0" i="0" u="none">
                <a:solidFill>
                  <a:srgbClr val="535353"/>
                </a:solidFill>
                <a:latin typeface="Arial"/>
                <a:ea typeface="Arial"/>
                <a:cs typeface="Arial"/>
                <a:sym typeface="Arial"/>
              </a:rPr>
              <a:t>2. Dekker et al. Circulation 2005;112:666–673. 3. Bhatt et al. JAMA 2010;304:1350–1357. </a:t>
            </a:r>
            <a:endParaRPr sz="1200" b="0" i="0" u="none">
              <a:solidFill>
                <a:srgbClr val="A7A7A7"/>
              </a:solidFill>
              <a:latin typeface="Arial"/>
              <a:ea typeface="Arial"/>
              <a:cs typeface="Arial"/>
              <a:sym typeface="Arial"/>
            </a:endParaRPr>
          </a:p>
          <a:p>
            <a:pPr marL="0" marR="0" lvl="0" indent="0" algn="l" rtl="0">
              <a:lnSpc>
                <a:spcPct val="100000"/>
              </a:lnSpc>
              <a:spcBef>
                <a:spcPts val="0"/>
              </a:spcBef>
              <a:spcAft>
                <a:spcPts val="0"/>
              </a:spcAft>
              <a:buClr>
                <a:srgbClr val="535353"/>
              </a:buClr>
              <a:buSzPts val="1200"/>
              <a:buFont typeface="Arial"/>
              <a:buNone/>
            </a:pPr>
            <a:r>
              <a:rPr lang="en-US" sz="1200" b="0" i="0" u="none">
                <a:solidFill>
                  <a:srgbClr val="535353"/>
                </a:solidFill>
                <a:latin typeface="Arial"/>
                <a:ea typeface="Arial"/>
                <a:cs typeface="Arial"/>
                <a:sym typeface="Arial"/>
              </a:rPr>
              <a:t>4. Go et al. N Engl J Med 2004;351:1296–1305. 5. Grundy et al. J Am Coll Cardiol 1999;34:1348–1359.</a:t>
            </a:r>
            <a:endParaRPr/>
          </a:p>
        </p:txBody>
      </p:sp>
      <p:cxnSp>
        <p:nvCxnSpPr>
          <p:cNvPr id="584" name="Google Shape;584;p63"/>
          <p:cNvCxnSpPr/>
          <p:nvPr/>
        </p:nvCxnSpPr>
        <p:spPr>
          <a:xfrm rot="10800000">
            <a:off x="5416487" y="4481512"/>
            <a:ext cx="1354200" cy="0"/>
          </a:xfrm>
          <a:prstGeom prst="straightConnector1">
            <a:avLst/>
          </a:prstGeom>
          <a:noFill/>
          <a:ln w="50800" cap="flat" cmpd="sng">
            <a:solidFill>
              <a:srgbClr val="604A7B">
                <a:alpha val="59609"/>
              </a:srgbClr>
            </a:solidFill>
            <a:prstDash val="solid"/>
            <a:miter lim="800000"/>
            <a:headEnd type="none" w="med" len="med"/>
            <a:tailEnd type="triangle" w="med" len="med"/>
          </a:ln>
        </p:spPr>
      </p:cxnSp>
      <p:cxnSp>
        <p:nvCxnSpPr>
          <p:cNvPr id="585" name="Google Shape;585;p63"/>
          <p:cNvCxnSpPr/>
          <p:nvPr/>
        </p:nvCxnSpPr>
        <p:spPr>
          <a:xfrm rot="10800000">
            <a:off x="5365700" y="4975137"/>
            <a:ext cx="1251000" cy="112800"/>
          </a:xfrm>
          <a:prstGeom prst="straightConnector1">
            <a:avLst/>
          </a:prstGeom>
          <a:noFill/>
          <a:ln w="50800" cap="flat" cmpd="sng">
            <a:solidFill>
              <a:srgbClr val="604A7B">
                <a:alpha val="59609"/>
              </a:srgbClr>
            </a:solidFill>
            <a:prstDash val="solid"/>
            <a:miter lim="800000"/>
            <a:headEnd type="none" w="med" len="med"/>
            <a:tailEnd type="triangle" w="med" len="med"/>
          </a:ln>
        </p:spPr>
      </p:cxnSp>
      <p:cxnSp>
        <p:nvCxnSpPr>
          <p:cNvPr id="586" name="Google Shape;586;p63"/>
          <p:cNvCxnSpPr/>
          <p:nvPr/>
        </p:nvCxnSpPr>
        <p:spPr>
          <a:xfrm flipH="1">
            <a:off x="5353025" y="3744912"/>
            <a:ext cx="1273200" cy="354000"/>
          </a:xfrm>
          <a:prstGeom prst="straightConnector1">
            <a:avLst/>
          </a:prstGeom>
          <a:noFill/>
          <a:ln w="50800" cap="flat" cmpd="sng">
            <a:solidFill>
              <a:srgbClr val="604A7B">
                <a:alpha val="59609"/>
              </a:srgbClr>
            </a:solidFill>
            <a:prstDash val="solid"/>
            <a:miter lim="800000"/>
            <a:headEnd type="none" w="med" len="med"/>
            <a:tailEnd type="triangle" w="med" len="med"/>
          </a:ln>
        </p:spPr>
      </p:cxnSp>
      <p:cxnSp>
        <p:nvCxnSpPr>
          <p:cNvPr id="587" name="Google Shape;587;p63"/>
          <p:cNvCxnSpPr/>
          <p:nvPr/>
        </p:nvCxnSpPr>
        <p:spPr>
          <a:xfrm flipH="1">
            <a:off x="5151462" y="3116262"/>
            <a:ext cx="1470000" cy="622200"/>
          </a:xfrm>
          <a:prstGeom prst="straightConnector1">
            <a:avLst/>
          </a:prstGeom>
          <a:noFill/>
          <a:ln w="50800" cap="flat" cmpd="sng">
            <a:solidFill>
              <a:srgbClr val="604A7B">
                <a:alpha val="59609"/>
              </a:srgbClr>
            </a:solidFill>
            <a:prstDash val="solid"/>
            <a:miter lim="800000"/>
            <a:headEnd type="none" w="med" len="med"/>
            <a:tailEnd type="triangle" w="med" len="med"/>
          </a:ln>
        </p:spPr>
      </p:cxnSp>
      <p:sp>
        <p:nvSpPr>
          <p:cNvPr id="588" name="Google Shape;588;p63"/>
          <p:cNvSpPr/>
          <p:nvPr/>
        </p:nvSpPr>
        <p:spPr>
          <a:xfrm>
            <a:off x="3803650" y="3721100"/>
            <a:ext cx="1536600" cy="1517700"/>
          </a:xfrm>
          <a:prstGeom prst="ellipse">
            <a:avLst/>
          </a:prstGeom>
          <a:solidFill>
            <a:srgbClr val="03598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89" name="Google Shape;589;p63"/>
          <p:cNvSpPr txBox="1"/>
          <p:nvPr/>
        </p:nvSpPr>
        <p:spPr>
          <a:xfrm>
            <a:off x="3684587" y="3989387"/>
            <a:ext cx="1774800" cy="981000"/>
          </a:xfrm>
          <a:prstGeom prst="rect">
            <a:avLst/>
          </a:prstGeom>
          <a:noFill/>
          <a:ln>
            <a:noFill/>
          </a:ln>
        </p:spPr>
        <p:txBody>
          <a:bodyPr spcFirstLastPara="1" wrap="square" lIns="211750" tIns="211750" rIns="211750" bIns="211750" anchor="ctr"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a:solidFill>
                  <a:srgbClr val="FFFFFF"/>
                </a:solidFill>
                <a:latin typeface="Arial"/>
                <a:ea typeface="Arial"/>
                <a:cs typeface="Arial"/>
                <a:sym typeface="Arial"/>
              </a:rPr>
              <a:t>Increased CV risk</a:t>
            </a:r>
            <a:endParaRPr/>
          </a:p>
        </p:txBody>
      </p:sp>
      <p:cxnSp>
        <p:nvCxnSpPr>
          <p:cNvPr id="590" name="Google Shape;590;p63"/>
          <p:cNvCxnSpPr/>
          <p:nvPr/>
        </p:nvCxnSpPr>
        <p:spPr>
          <a:xfrm>
            <a:off x="4572000" y="3014662"/>
            <a:ext cx="0" cy="687300"/>
          </a:xfrm>
          <a:prstGeom prst="straightConnector1">
            <a:avLst/>
          </a:prstGeom>
          <a:noFill/>
          <a:ln w="63500" cap="flat" cmpd="sng">
            <a:solidFill>
              <a:srgbClr val="035989"/>
            </a:solidFill>
            <a:prstDash val="solid"/>
            <a:miter lim="800000"/>
            <a:headEnd type="none" w="med" len="med"/>
            <a:tailEnd type="triangle" w="med" len="med"/>
          </a:ln>
        </p:spPr>
      </p:cxnSp>
      <p:cxnSp>
        <p:nvCxnSpPr>
          <p:cNvPr id="591" name="Google Shape;591;p63"/>
          <p:cNvCxnSpPr/>
          <p:nvPr/>
        </p:nvCxnSpPr>
        <p:spPr>
          <a:xfrm>
            <a:off x="2360612" y="4518025"/>
            <a:ext cx="1354200" cy="0"/>
          </a:xfrm>
          <a:prstGeom prst="straightConnector1">
            <a:avLst/>
          </a:prstGeom>
          <a:noFill/>
          <a:ln w="50800" cap="flat" cmpd="sng">
            <a:solidFill>
              <a:srgbClr val="604A7B">
                <a:alpha val="59609"/>
              </a:srgbClr>
            </a:solidFill>
            <a:prstDash val="solid"/>
            <a:miter lim="800000"/>
            <a:headEnd type="none" w="med" len="med"/>
            <a:tailEnd type="triangle" w="med" len="med"/>
          </a:ln>
        </p:spPr>
      </p:cxnSp>
      <p:cxnSp>
        <p:nvCxnSpPr>
          <p:cNvPr id="592" name="Google Shape;592;p63"/>
          <p:cNvCxnSpPr/>
          <p:nvPr/>
        </p:nvCxnSpPr>
        <p:spPr>
          <a:xfrm rot="10800000" flipH="1">
            <a:off x="2457450" y="4983237"/>
            <a:ext cx="1333500" cy="371400"/>
          </a:xfrm>
          <a:prstGeom prst="straightConnector1">
            <a:avLst/>
          </a:prstGeom>
          <a:noFill/>
          <a:ln w="50800" cap="flat" cmpd="sng">
            <a:solidFill>
              <a:srgbClr val="604A7B">
                <a:alpha val="59609"/>
              </a:srgbClr>
            </a:solidFill>
            <a:prstDash val="solid"/>
            <a:miter lim="800000"/>
            <a:headEnd type="none" w="med" len="med"/>
            <a:tailEnd type="triangle" w="med" len="med"/>
          </a:ln>
        </p:spPr>
      </p:cxnSp>
      <p:cxnSp>
        <p:nvCxnSpPr>
          <p:cNvPr id="593" name="Google Shape;593;p63"/>
          <p:cNvCxnSpPr/>
          <p:nvPr/>
        </p:nvCxnSpPr>
        <p:spPr>
          <a:xfrm>
            <a:off x="2513012" y="3468687"/>
            <a:ext cx="1278000" cy="666900"/>
          </a:xfrm>
          <a:prstGeom prst="straightConnector1">
            <a:avLst/>
          </a:prstGeom>
          <a:noFill/>
          <a:ln w="50800" cap="flat" cmpd="sng">
            <a:solidFill>
              <a:srgbClr val="604A7B">
                <a:alpha val="59609"/>
              </a:srgbClr>
            </a:solidFill>
            <a:prstDash val="solid"/>
            <a:miter lim="800000"/>
            <a:headEnd type="none" w="med" len="med"/>
            <a:tailEnd type="triangle" w="med" len="med"/>
          </a:ln>
        </p:spPr>
      </p:cxnSp>
      <p:cxnSp>
        <p:nvCxnSpPr>
          <p:cNvPr id="594" name="Google Shape;594;p63"/>
          <p:cNvCxnSpPr/>
          <p:nvPr/>
        </p:nvCxnSpPr>
        <p:spPr>
          <a:xfrm>
            <a:off x="2640012" y="2878137"/>
            <a:ext cx="1339800" cy="860400"/>
          </a:xfrm>
          <a:prstGeom prst="straightConnector1">
            <a:avLst/>
          </a:prstGeom>
          <a:noFill/>
          <a:ln w="50800" cap="flat" cmpd="sng">
            <a:solidFill>
              <a:srgbClr val="604A7B">
                <a:alpha val="59609"/>
              </a:srgbClr>
            </a:solidFill>
            <a:prstDash val="solid"/>
            <a:miter lim="800000"/>
            <a:headEnd type="none" w="med" len="med"/>
            <a:tailEnd type="triangle" w="med" len="med"/>
          </a:ln>
        </p:spPr>
      </p:cxnSp>
      <p:sp>
        <p:nvSpPr>
          <p:cNvPr id="595" name="Google Shape;595;p63"/>
          <p:cNvSpPr txBox="1"/>
          <p:nvPr/>
        </p:nvSpPr>
        <p:spPr>
          <a:xfrm>
            <a:off x="468312" y="3887787"/>
            <a:ext cx="2317800" cy="944700"/>
          </a:xfrm>
          <a:prstGeom prst="rect">
            <a:avLst/>
          </a:prstGeom>
          <a:solidFill>
            <a:srgbClr val="604A7B"/>
          </a:solid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Prior CV </a:t>
            </a:r>
            <a:br>
              <a:rPr lang="en-US" sz="1600" b="0" i="0" u="none">
                <a:solidFill>
                  <a:srgbClr val="FFFFFF"/>
                </a:solidFill>
                <a:latin typeface="Arial"/>
                <a:ea typeface="Arial"/>
                <a:cs typeface="Arial"/>
                <a:sym typeface="Arial"/>
              </a:rPr>
            </a:br>
            <a:r>
              <a:rPr lang="en-US" sz="1600" b="0" i="0" u="none">
                <a:solidFill>
                  <a:srgbClr val="FFFFFF"/>
                </a:solidFill>
                <a:latin typeface="Arial"/>
                <a:ea typeface="Arial"/>
                <a:cs typeface="Arial"/>
                <a:sym typeface="Arial"/>
              </a:rPr>
              <a:t>event/manifest atherosclerosis</a:t>
            </a:r>
            <a:r>
              <a:rPr lang="en-US" sz="1600" b="0" i="0" u="none" baseline="30000">
                <a:solidFill>
                  <a:srgbClr val="FFFFFF"/>
                </a:solidFill>
                <a:latin typeface="Arial"/>
                <a:ea typeface="Arial"/>
                <a:cs typeface="Arial"/>
                <a:sym typeface="Arial"/>
              </a:rPr>
              <a:t>3</a:t>
            </a:r>
            <a:endParaRPr/>
          </a:p>
        </p:txBody>
      </p:sp>
      <p:sp>
        <p:nvSpPr>
          <p:cNvPr id="596" name="Google Shape;596;p63"/>
          <p:cNvSpPr txBox="1"/>
          <p:nvPr/>
        </p:nvSpPr>
        <p:spPr>
          <a:xfrm>
            <a:off x="461962" y="3152775"/>
            <a:ext cx="2331900" cy="696900"/>
          </a:xfrm>
          <a:prstGeom prst="rect">
            <a:avLst/>
          </a:prstGeom>
          <a:solidFill>
            <a:srgbClr val="604A7B"/>
          </a:solid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Smoking, physical inactivity</a:t>
            </a:r>
            <a:r>
              <a:rPr lang="en-US" sz="1600" b="0" i="0" u="none" baseline="30000">
                <a:solidFill>
                  <a:srgbClr val="FFFFFF"/>
                </a:solidFill>
                <a:latin typeface="Arial"/>
                <a:ea typeface="Arial"/>
                <a:cs typeface="Arial"/>
                <a:sym typeface="Arial"/>
              </a:rPr>
              <a:t>1</a:t>
            </a:r>
            <a:endParaRPr/>
          </a:p>
        </p:txBody>
      </p:sp>
      <p:sp>
        <p:nvSpPr>
          <p:cNvPr id="597" name="Google Shape;597;p63"/>
          <p:cNvSpPr txBox="1"/>
          <p:nvPr/>
        </p:nvSpPr>
        <p:spPr>
          <a:xfrm>
            <a:off x="468312" y="2644775"/>
            <a:ext cx="2317800" cy="452400"/>
          </a:xfrm>
          <a:prstGeom prst="rect">
            <a:avLst/>
          </a:prstGeom>
          <a:solidFill>
            <a:srgbClr val="604A7B"/>
          </a:solid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Hypertension</a:t>
            </a:r>
            <a:r>
              <a:rPr lang="en-US" sz="1600" b="0" i="0" u="none" baseline="30000">
                <a:solidFill>
                  <a:srgbClr val="FFFFFF"/>
                </a:solidFill>
                <a:latin typeface="Arial"/>
                <a:ea typeface="Arial"/>
                <a:cs typeface="Arial"/>
                <a:sym typeface="Arial"/>
              </a:rPr>
              <a:t>1</a:t>
            </a:r>
            <a:endParaRPr/>
          </a:p>
        </p:txBody>
      </p:sp>
      <p:sp>
        <p:nvSpPr>
          <p:cNvPr id="598" name="Google Shape;598;p63"/>
          <p:cNvSpPr txBox="1"/>
          <p:nvPr/>
        </p:nvSpPr>
        <p:spPr>
          <a:xfrm>
            <a:off x="466725" y="4881562"/>
            <a:ext cx="2320800" cy="944700"/>
          </a:xfrm>
          <a:prstGeom prst="rect">
            <a:avLst/>
          </a:prstGeom>
          <a:solidFill>
            <a:srgbClr val="604A7B"/>
          </a:solid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Age, ethnicity, gender, family history/genetic variations</a:t>
            </a:r>
            <a:r>
              <a:rPr lang="en-US" sz="1600" b="0" i="0" u="none" baseline="30000">
                <a:solidFill>
                  <a:srgbClr val="FFFFFF"/>
                </a:solidFill>
                <a:latin typeface="Arial"/>
                <a:ea typeface="Arial"/>
                <a:cs typeface="Arial"/>
                <a:sym typeface="Arial"/>
              </a:rPr>
              <a:t>1</a:t>
            </a:r>
            <a:endParaRPr/>
          </a:p>
        </p:txBody>
      </p:sp>
      <p:sp>
        <p:nvSpPr>
          <p:cNvPr id="599" name="Google Shape;599;p63"/>
          <p:cNvSpPr txBox="1"/>
          <p:nvPr/>
        </p:nvSpPr>
        <p:spPr>
          <a:xfrm>
            <a:off x="6350000" y="4832350"/>
            <a:ext cx="2317800" cy="450900"/>
          </a:xfrm>
          <a:prstGeom prst="rect">
            <a:avLst/>
          </a:prstGeom>
          <a:solidFill>
            <a:srgbClr val="604A7B"/>
          </a:solid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Obesity</a:t>
            </a:r>
            <a:r>
              <a:rPr lang="en-US" sz="1600" b="0" i="0" u="none" baseline="30000">
                <a:solidFill>
                  <a:srgbClr val="FFFFFF"/>
                </a:solidFill>
                <a:latin typeface="Arial"/>
                <a:ea typeface="Arial"/>
                <a:cs typeface="Arial"/>
                <a:sym typeface="Arial"/>
              </a:rPr>
              <a:t>1</a:t>
            </a:r>
            <a:endParaRPr/>
          </a:p>
        </p:txBody>
      </p:sp>
      <p:sp>
        <p:nvSpPr>
          <p:cNvPr id="600" name="Google Shape;600;p63"/>
          <p:cNvSpPr txBox="1"/>
          <p:nvPr/>
        </p:nvSpPr>
        <p:spPr>
          <a:xfrm>
            <a:off x="6350000" y="3552825"/>
            <a:ext cx="2317800" cy="452400"/>
          </a:xfrm>
          <a:prstGeom prst="rect">
            <a:avLst/>
          </a:prstGeom>
          <a:solidFill>
            <a:srgbClr val="604A7B"/>
          </a:solid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Type 2 diabetes</a:t>
            </a:r>
            <a:r>
              <a:rPr lang="en-US" sz="1600" b="0" i="0" u="none" baseline="30000">
                <a:solidFill>
                  <a:srgbClr val="FFFFFF"/>
                </a:solidFill>
                <a:latin typeface="Arial"/>
                <a:ea typeface="Arial"/>
                <a:cs typeface="Arial"/>
                <a:sym typeface="Arial"/>
              </a:rPr>
              <a:t>1</a:t>
            </a:r>
            <a:endParaRPr/>
          </a:p>
        </p:txBody>
      </p:sp>
      <p:sp>
        <p:nvSpPr>
          <p:cNvPr id="601" name="Google Shape;601;p63"/>
          <p:cNvSpPr txBox="1"/>
          <p:nvPr/>
        </p:nvSpPr>
        <p:spPr>
          <a:xfrm>
            <a:off x="6342062" y="4070350"/>
            <a:ext cx="2316300" cy="696900"/>
          </a:xfrm>
          <a:prstGeom prst="rect">
            <a:avLst/>
          </a:prstGeom>
          <a:solidFill>
            <a:srgbClr val="604A7B"/>
          </a:solid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Chronic kidney disease</a:t>
            </a:r>
            <a:r>
              <a:rPr lang="en-US" sz="1600" b="0" i="0" u="none" baseline="30000">
                <a:solidFill>
                  <a:srgbClr val="FFFFFF"/>
                </a:solidFill>
                <a:latin typeface="Arial"/>
                <a:ea typeface="Arial"/>
                <a:cs typeface="Arial"/>
                <a:sym typeface="Arial"/>
              </a:rPr>
              <a:t>4</a:t>
            </a:r>
            <a:endParaRPr/>
          </a:p>
        </p:txBody>
      </p:sp>
      <p:sp>
        <p:nvSpPr>
          <p:cNvPr id="602" name="Google Shape;602;p63"/>
          <p:cNvSpPr txBox="1"/>
          <p:nvPr/>
        </p:nvSpPr>
        <p:spPr>
          <a:xfrm>
            <a:off x="6348412" y="3016250"/>
            <a:ext cx="2308200" cy="450900"/>
          </a:xfrm>
          <a:prstGeom prst="rect">
            <a:avLst/>
          </a:prstGeom>
          <a:solidFill>
            <a:srgbClr val="604A7B"/>
          </a:solid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Metabolic syndrome</a:t>
            </a:r>
            <a:r>
              <a:rPr lang="en-US" sz="1600" b="0" i="0" u="none" baseline="30000">
                <a:solidFill>
                  <a:srgbClr val="FFFFFF"/>
                </a:solidFill>
                <a:latin typeface="Arial"/>
                <a:ea typeface="Arial"/>
                <a:cs typeface="Arial"/>
                <a:sym typeface="Arial"/>
              </a:rPr>
              <a:t>2</a:t>
            </a:r>
            <a:endParaRPr/>
          </a:p>
        </p:txBody>
      </p:sp>
      <p:sp>
        <p:nvSpPr>
          <p:cNvPr id="603" name="Google Shape;603;p63"/>
          <p:cNvSpPr txBox="1"/>
          <p:nvPr/>
        </p:nvSpPr>
        <p:spPr>
          <a:xfrm>
            <a:off x="3457575" y="2438400"/>
            <a:ext cx="2228700" cy="696900"/>
          </a:xfrm>
          <a:prstGeom prst="rect">
            <a:avLst/>
          </a:prstGeom>
          <a:solidFill>
            <a:srgbClr val="035989"/>
          </a:solid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1" i="0" u="none">
                <a:solidFill>
                  <a:srgbClr val="FFFFFF"/>
                </a:solidFill>
                <a:latin typeface="Arial"/>
                <a:ea typeface="Arial"/>
                <a:cs typeface="Arial"/>
                <a:sym typeface="Arial"/>
              </a:rPr>
              <a:t>Lipid disorders</a:t>
            </a:r>
            <a:r>
              <a:rPr lang="en-US" sz="1600" b="0" i="0" u="none" baseline="30000">
                <a:solidFill>
                  <a:srgbClr val="FFFFFF"/>
                </a:solidFill>
                <a:latin typeface="Arial"/>
                <a:ea typeface="Arial"/>
                <a:cs typeface="Arial"/>
                <a:sym typeface="Arial"/>
              </a:rPr>
              <a:t>1</a:t>
            </a:r>
            <a:endParaRPr/>
          </a:p>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(LDL↑, HDL↓, TG↑)</a:t>
            </a:r>
            <a:endParaRPr/>
          </a:p>
        </p:txBody>
      </p:sp>
      <p:sp>
        <p:nvSpPr>
          <p:cNvPr id="604" name="Google Shape;604;p63"/>
          <p:cNvSpPr/>
          <p:nvPr/>
        </p:nvSpPr>
        <p:spPr>
          <a:xfrm>
            <a:off x="0" y="1440873"/>
            <a:ext cx="164700" cy="5339700"/>
          </a:xfrm>
          <a:prstGeom prst="rect">
            <a:avLst/>
          </a:prstGeom>
          <a:noFill/>
          <a:ln>
            <a:noFill/>
          </a:ln>
          <a:effectLst>
            <a:outerShdw blurRad="38100" dist="23000" dir="5400000" rotWithShape="0">
              <a:srgbClr val="000000">
                <a:alpha val="34900"/>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64"/>
          <p:cNvSpPr txBox="1">
            <a:spLocks noGrp="1"/>
          </p:cNvSpPr>
          <p:nvPr>
            <p:ph type="title"/>
          </p:nvPr>
        </p:nvSpPr>
        <p:spPr>
          <a:xfrm>
            <a:off x="457200" y="12700"/>
            <a:ext cx="8229600" cy="1068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ESC: Goal-directed Prevention (2016)</a:t>
            </a:r>
            <a:endParaRPr/>
          </a:p>
        </p:txBody>
      </p:sp>
      <p:pic>
        <p:nvPicPr>
          <p:cNvPr id="610" name="Google Shape;610;p64"/>
          <p:cNvPicPr preferRelativeResize="0"/>
          <p:nvPr/>
        </p:nvPicPr>
        <p:blipFill rotWithShape="1">
          <a:blip r:embed="rId3">
            <a:alphaModFix/>
          </a:blip>
          <a:srcRect l="18634" t="22926" r="25688" b="11361"/>
          <a:stretch/>
        </p:blipFill>
        <p:spPr>
          <a:xfrm>
            <a:off x="625475" y="1482725"/>
            <a:ext cx="6608763" cy="4535487"/>
          </a:xfrm>
          <a:prstGeom prst="rect">
            <a:avLst/>
          </a:prstGeom>
          <a:noFill/>
          <a:ln>
            <a:noFill/>
          </a:ln>
        </p:spPr>
      </p:pic>
      <p:sp>
        <p:nvSpPr>
          <p:cNvPr id="611" name="Google Shape;611;p64"/>
          <p:cNvSpPr txBox="1"/>
          <p:nvPr/>
        </p:nvSpPr>
        <p:spPr>
          <a:xfrm>
            <a:off x="7600950" y="1547812"/>
            <a:ext cx="1249500" cy="1187400"/>
          </a:xfrm>
          <a:prstGeom prst="rect">
            <a:avLst/>
          </a:prstGeom>
          <a:solidFill>
            <a:schemeClr val="lt1"/>
          </a:solid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00000"/>
              </a:buClr>
              <a:buSzPts val="2200"/>
              <a:buFont typeface="Arial"/>
              <a:buNone/>
            </a:pPr>
            <a:r>
              <a:rPr lang="en-US" sz="2200" b="1" i="0" u="none">
                <a:solidFill>
                  <a:srgbClr val="C00000"/>
                </a:solidFill>
                <a:latin typeface="Arial"/>
                <a:ea typeface="Arial"/>
                <a:cs typeface="Arial"/>
                <a:sym typeface="Arial"/>
              </a:rPr>
              <a:t>&lt;70 mg/dl</a:t>
            </a:r>
            <a:endParaRPr/>
          </a:p>
        </p:txBody>
      </p:sp>
      <p:sp>
        <p:nvSpPr>
          <p:cNvPr id="612" name="Google Shape;612;p64"/>
          <p:cNvSpPr txBox="1"/>
          <p:nvPr/>
        </p:nvSpPr>
        <p:spPr>
          <a:xfrm>
            <a:off x="7600950" y="2908300"/>
            <a:ext cx="1249500" cy="1187400"/>
          </a:xfrm>
          <a:prstGeom prst="rect">
            <a:avLst/>
          </a:prstGeom>
          <a:solidFill>
            <a:schemeClr val="lt1"/>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2200"/>
              <a:buFont typeface="Arial"/>
              <a:buNone/>
            </a:pPr>
            <a:r>
              <a:rPr lang="en-US" sz="2200" b="1" i="0" u="none">
                <a:solidFill>
                  <a:srgbClr val="FF0000"/>
                </a:solidFill>
                <a:latin typeface="Arial"/>
                <a:ea typeface="Arial"/>
                <a:cs typeface="Arial"/>
                <a:sym typeface="Arial"/>
              </a:rPr>
              <a:t>&lt;100 mg/dl</a:t>
            </a:r>
            <a:endParaRPr/>
          </a:p>
        </p:txBody>
      </p:sp>
      <p:sp>
        <p:nvSpPr>
          <p:cNvPr id="613" name="Google Shape;613;p64"/>
          <p:cNvSpPr txBox="1"/>
          <p:nvPr/>
        </p:nvSpPr>
        <p:spPr>
          <a:xfrm>
            <a:off x="7600950" y="4305300"/>
            <a:ext cx="1249500" cy="1188900"/>
          </a:xfrm>
          <a:prstGeom prst="rect">
            <a:avLst/>
          </a:prstGeom>
          <a:solidFill>
            <a:schemeClr val="lt1"/>
          </a:solid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200"/>
              <a:buFont typeface="Arial"/>
              <a:buNone/>
            </a:pPr>
            <a:endParaRPr sz="2200" b="1" i="0" u="none">
              <a:solidFill>
                <a:srgbClr val="F7B309"/>
              </a:solidFill>
              <a:latin typeface="Arial"/>
              <a:ea typeface="Arial"/>
              <a:cs typeface="Arial"/>
              <a:sym typeface="Arial"/>
            </a:endParaRPr>
          </a:p>
          <a:p>
            <a:pPr marL="0" marR="0" lvl="0" indent="0" algn="ctr" rtl="0">
              <a:lnSpc>
                <a:spcPct val="100000"/>
              </a:lnSpc>
              <a:spcBef>
                <a:spcPts val="0"/>
              </a:spcBef>
              <a:spcAft>
                <a:spcPts val="0"/>
              </a:spcAft>
              <a:buClr>
                <a:srgbClr val="F7B309"/>
              </a:buClr>
              <a:buSzPts val="2200"/>
              <a:buFont typeface="Arial"/>
              <a:buNone/>
            </a:pPr>
            <a:r>
              <a:rPr lang="en-US" sz="2200" b="1" i="0" u="none">
                <a:solidFill>
                  <a:srgbClr val="F7B309"/>
                </a:solidFill>
                <a:latin typeface="Arial"/>
                <a:ea typeface="Arial"/>
                <a:cs typeface="Arial"/>
                <a:sym typeface="Arial"/>
              </a:rPr>
              <a:t>&lt;115 mg/dl</a:t>
            </a:r>
            <a:endParaRPr/>
          </a:p>
        </p:txBody>
      </p:sp>
      <p:sp>
        <p:nvSpPr>
          <p:cNvPr id="614" name="Google Shape;614;p64"/>
          <p:cNvSpPr txBox="1"/>
          <p:nvPr/>
        </p:nvSpPr>
        <p:spPr>
          <a:xfrm>
            <a:off x="7600950" y="5541962"/>
            <a:ext cx="1249500" cy="374700"/>
          </a:xfrm>
          <a:prstGeom prst="rect">
            <a:avLst/>
          </a:prstGeom>
          <a:solidFill>
            <a:schemeClr val="lt1"/>
          </a:solidFill>
          <a:ln w="57150" cap="flat" cmpd="sng">
            <a:solidFill>
              <a:srgbClr val="69D0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15" name="Google Shape;615;p64"/>
          <p:cNvSpPr txBox="1"/>
          <p:nvPr/>
        </p:nvSpPr>
        <p:spPr>
          <a:xfrm>
            <a:off x="7645400" y="5478462"/>
            <a:ext cx="1150800" cy="250800"/>
          </a:xfrm>
          <a:prstGeom prst="rect">
            <a:avLst/>
          </a:prstGeom>
          <a:solidFill>
            <a:schemeClr val="lt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16" name="Google Shape;616;p64"/>
          <p:cNvSpPr txBox="1"/>
          <p:nvPr/>
        </p:nvSpPr>
        <p:spPr>
          <a:xfrm>
            <a:off x="1844675" y="6280150"/>
            <a:ext cx="4171800" cy="27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European Heart Journal (2016) 37, 2315–2381</a:t>
            </a: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1"/>
                                        </p:tgtEl>
                                        <p:attrNameLst>
                                          <p:attrName>style.visibility</p:attrName>
                                        </p:attrNameLst>
                                      </p:cBhvr>
                                      <p:to>
                                        <p:strVal val="visible"/>
                                      </p:to>
                                    </p:set>
                                    <p:animEffect transition="in" filter="fade">
                                      <p:cBhvr>
                                        <p:cTn id="7" dur="2000"/>
                                        <p:tgtEl>
                                          <p:spTgt spid="611"/>
                                        </p:tgtEl>
                                      </p:cBhvr>
                                    </p:animEffect>
                                  </p:childTnLst>
                                </p:cTn>
                              </p:par>
                              <p:par>
                                <p:cTn id="8" presetID="10" presetClass="entr" presetSubtype="0" fill="hold" nodeType="withEffect">
                                  <p:stCondLst>
                                    <p:cond delay="0"/>
                                  </p:stCondLst>
                                  <p:childTnLst>
                                    <p:set>
                                      <p:cBhvr>
                                        <p:cTn id="9" dur="1" fill="hold">
                                          <p:stCondLst>
                                            <p:cond delay="0"/>
                                          </p:stCondLst>
                                        </p:cTn>
                                        <p:tgtEl>
                                          <p:spTgt spid="612"/>
                                        </p:tgtEl>
                                        <p:attrNameLst>
                                          <p:attrName>style.visibility</p:attrName>
                                        </p:attrNameLst>
                                      </p:cBhvr>
                                      <p:to>
                                        <p:strVal val="visible"/>
                                      </p:to>
                                    </p:set>
                                    <p:animEffect transition="in" filter="fade">
                                      <p:cBhvr>
                                        <p:cTn id="10" dur="2000"/>
                                        <p:tgtEl>
                                          <p:spTgt spid="612"/>
                                        </p:tgtEl>
                                      </p:cBhvr>
                                    </p:animEffect>
                                  </p:childTnLst>
                                </p:cTn>
                              </p:par>
                              <p:par>
                                <p:cTn id="11" presetID="10" presetClass="entr" presetSubtype="0" fill="hold" nodeType="withEffect">
                                  <p:stCondLst>
                                    <p:cond delay="0"/>
                                  </p:stCondLst>
                                  <p:childTnLst>
                                    <p:set>
                                      <p:cBhvr>
                                        <p:cTn id="12" dur="1" fill="hold">
                                          <p:stCondLst>
                                            <p:cond delay="0"/>
                                          </p:stCondLst>
                                        </p:cTn>
                                        <p:tgtEl>
                                          <p:spTgt spid="613"/>
                                        </p:tgtEl>
                                        <p:attrNameLst>
                                          <p:attrName>style.visibility</p:attrName>
                                        </p:attrNameLst>
                                      </p:cBhvr>
                                      <p:to>
                                        <p:strVal val="visible"/>
                                      </p:to>
                                    </p:set>
                                    <p:animEffect transition="in" filter="fade">
                                      <p:cBhvr>
                                        <p:cTn id="13" dur="2000"/>
                                        <p:tgtEl>
                                          <p:spTgt spid="613"/>
                                        </p:tgtEl>
                                      </p:cBhvr>
                                    </p:animEffect>
                                  </p:childTnLst>
                                </p:cTn>
                              </p:par>
                              <p:par>
                                <p:cTn id="14" presetID="10" presetClass="entr" presetSubtype="0" fill="hold" nodeType="withEffect">
                                  <p:stCondLst>
                                    <p:cond delay="0"/>
                                  </p:stCondLst>
                                  <p:childTnLst>
                                    <p:set>
                                      <p:cBhvr>
                                        <p:cTn id="15" dur="1" fill="hold">
                                          <p:stCondLst>
                                            <p:cond delay="0"/>
                                          </p:stCondLst>
                                        </p:cTn>
                                        <p:tgtEl>
                                          <p:spTgt spid="614"/>
                                        </p:tgtEl>
                                        <p:attrNameLst>
                                          <p:attrName>style.visibility</p:attrName>
                                        </p:attrNameLst>
                                      </p:cBhvr>
                                      <p:to>
                                        <p:strVal val="visible"/>
                                      </p:to>
                                    </p:set>
                                    <p:animEffect transition="in" filter="fade">
                                      <p:cBhvr>
                                        <p:cTn id="16" dur="2000"/>
                                        <p:tgtEl>
                                          <p:spTgt spid="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grpSp>
        <p:nvGrpSpPr>
          <p:cNvPr id="621" name="Google Shape;621;p65"/>
          <p:cNvGrpSpPr/>
          <p:nvPr/>
        </p:nvGrpSpPr>
        <p:grpSpPr>
          <a:xfrm>
            <a:off x="447675" y="3041650"/>
            <a:ext cx="8404216" cy="1646315"/>
            <a:chOff x="-22442" y="0"/>
            <a:chExt cx="8404216" cy="1647139"/>
          </a:xfrm>
        </p:grpSpPr>
        <p:pic>
          <p:nvPicPr>
            <p:cNvPr id="622" name="Google Shape;622;p65"/>
            <p:cNvPicPr preferRelativeResize="0"/>
            <p:nvPr/>
          </p:nvPicPr>
          <p:blipFill rotWithShape="1">
            <a:blip r:embed="rId3">
              <a:alphaModFix/>
            </a:blip>
            <a:srcRect/>
            <a:stretch/>
          </p:blipFill>
          <p:spPr>
            <a:xfrm>
              <a:off x="-22442" y="143396"/>
              <a:ext cx="1318804" cy="1383896"/>
            </a:xfrm>
            <a:prstGeom prst="rect">
              <a:avLst/>
            </a:prstGeom>
            <a:noFill/>
            <a:ln>
              <a:noFill/>
            </a:ln>
          </p:spPr>
        </p:pic>
        <p:pic>
          <p:nvPicPr>
            <p:cNvPr id="623" name="Google Shape;623;p65"/>
            <p:cNvPicPr preferRelativeResize="0"/>
            <p:nvPr/>
          </p:nvPicPr>
          <p:blipFill rotWithShape="1">
            <a:blip r:embed="rId4">
              <a:alphaModFix/>
            </a:blip>
            <a:srcRect/>
            <a:stretch/>
          </p:blipFill>
          <p:spPr>
            <a:xfrm>
              <a:off x="930345" y="0"/>
              <a:ext cx="7451430" cy="1647139"/>
            </a:xfrm>
            <a:prstGeom prst="rect">
              <a:avLst/>
            </a:prstGeom>
            <a:noFill/>
            <a:ln>
              <a:noFill/>
            </a:ln>
          </p:spPr>
        </p:pic>
      </p:grpSp>
      <p:sp>
        <p:nvSpPr>
          <p:cNvPr id="624" name="Google Shape;624;p65"/>
          <p:cNvSpPr txBox="1">
            <a:spLocks noGrp="1"/>
          </p:cNvSpPr>
          <p:nvPr>
            <p:ph type="title"/>
          </p:nvPr>
        </p:nvSpPr>
        <p:spPr>
          <a:xfrm>
            <a:off x="457200" y="-88900"/>
            <a:ext cx="7483500" cy="12399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LDL-C is involved at every stage of atherosclerotic plaque formation</a:t>
            </a:r>
            <a:endParaRPr/>
          </a:p>
        </p:txBody>
      </p:sp>
      <p:sp>
        <p:nvSpPr>
          <p:cNvPr id="625" name="Google Shape;625;p65"/>
          <p:cNvSpPr txBox="1"/>
          <p:nvPr/>
        </p:nvSpPr>
        <p:spPr>
          <a:xfrm>
            <a:off x="87312" y="2528887"/>
            <a:ext cx="1273200" cy="460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35989"/>
              </a:buClr>
              <a:buSzPts val="1500"/>
              <a:buFont typeface="Arial"/>
              <a:buNone/>
            </a:pPr>
            <a:r>
              <a:rPr lang="en-US" sz="1500" b="1" i="0" u="none">
                <a:solidFill>
                  <a:srgbClr val="035989"/>
                </a:solidFill>
                <a:latin typeface="Arial"/>
                <a:ea typeface="Arial"/>
                <a:cs typeface="Arial"/>
                <a:sym typeface="Arial"/>
              </a:rPr>
              <a:t>Endothelial</a:t>
            </a:r>
            <a:endParaRPr/>
          </a:p>
          <a:p>
            <a:pPr marL="0" marR="0" lvl="0" indent="0" algn="ctr" rtl="0">
              <a:lnSpc>
                <a:spcPct val="100000"/>
              </a:lnSpc>
              <a:spcBef>
                <a:spcPts val="0"/>
              </a:spcBef>
              <a:spcAft>
                <a:spcPts val="0"/>
              </a:spcAft>
              <a:buClr>
                <a:srgbClr val="035989"/>
              </a:buClr>
              <a:buSzPts val="1500"/>
              <a:buFont typeface="Arial"/>
              <a:buNone/>
            </a:pPr>
            <a:r>
              <a:rPr lang="en-US" sz="1500" b="1" i="0" u="none">
                <a:solidFill>
                  <a:srgbClr val="035989"/>
                </a:solidFill>
                <a:latin typeface="Arial"/>
                <a:ea typeface="Arial"/>
                <a:cs typeface="Arial"/>
                <a:sym typeface="Arial"/>
              </a:rPr>
              <a:t>dysfunction</a:t>
            </a:r>
            <a:endParaRPr/>
          </a:p>
        </p:txBody>
      </p:sp>
      <p:sp>
        <p:nvSpPr>
          <p:cNvPr id="626" name="Google Shape;626;p65"/>
          <p:cNvSpPr txBox="1"/>
          <p:nvPr/>
        </p:nvSpPr>
        <p:spPr>
          <a:xfrm>
            <a:off x="2568575" y="2606675"/>
            <a:ext cx="673200" cy="246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35989"/>
              </a:buClr>
              <a:buSzPts val="1600"/>
              <a:buFont typeface="Arial"/>
              <a:buNone/>
            </a:pPr>
            <a:r>
              <a:rPr lang="en-US" sz="1600" b="1" i="0" u="none">
                <a:solidFill>
                  <a:srgbClr val="035989"/>
                </a:solidFill>
                <a:latin typeface="Arial"/>
                <a:ea typeface="Arial"/>
                <a:cs typeface="Arial"/>
                <a:sym typeface="Arial"/>
              </a:rPr>
              <a:t>Plaque</a:t>
            </a:r>
            <a:endParaRPr/>
          </a:p>
        </p:txBody>
      </p:sp>
      <p:sp>
        <p:nvSpPr>
          <p:cNvPr id="627" name="Google Shape;627;p65"/>
          <p:cNvSpPr txBox="1"/>
          <p:nvPr/>
        </p:nvSpPr>
        <p:spPr>
          <a:xfrm>
            <a:off x="3457575" y="2428875"/>
            <a:ext cx="1047900" cy="492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35989"/>
              </a:buClr>
              <a:buSzPts val="1600"/>
              <a:buFont typeface="Arial"/>
              <a:buNone/>
            </a:pPr>
            <a:r>
              <a:rPr lang="en-US" sz="1600" b="1" i="0" u="none">
                <a:solidFill>
                  <a:srgbClr val="035989"/>
                </a:solidFill>
                <a:latin typeface="Arial"/>
                <a:ea typeface="Arial"/>
                <a:cs typeface="Arial"/>
                <a:sym typeface="Arial"/>
              </a:rPr>
              <a:t>Vulnerable</a:t>
            </a:r>
            <a:endParaRPr/>
          </a:p>
          <a:p>
            <a:pPr marL="0" marR="0" lvl="0" indent="0" algn="ctr" rtl="0">
              <a:lnSpc>
                <a:spcPct val="100000"/>
              </a:lnSpc>
              <a:spcBef>
                <a:spcPts val="0"/>
              </a:spcBef>
              <a:spcAft>
                <a:spcPts val="0"/>
              </a:spcAft>
              <a:buClr>
                <a:srgbClr val="035989"/>
              </a:buClr>
              <a:buSzPts val="1600"/>
              <a:buFont typeface="Arial"/>
              <a:buNone/>
            </a:pPr>
            <a:r>
              <a:rPr lang="en-US" sz="1600" b="1" i="0" u="none">
                <a:solidFill>
                  <a:srgbClr val="035989"/>
                </a:solidFill>
                <a:latin typeface="Arial"/>
                <a:ea typeface="Arial"/>
                <a:cs typeface="Arial"/>
                <a:sym typeface="Arial"/>
              </a:rPr>
              <a:t>plaque</a:t>
            </a:r>
            <a:endParaRPr/>
          </a:p>
        </p:txBody>
      </p:sp>
      <p:sp>
        <p:nvSpPr>
          <p:cNvPr id="628" name="Google Shape;628;p65"/>
          <p:cNvSpPr txBox="1"/>
          <p:nvPr/>
        </p:nvSpPr>
        <p:spPr>
          <a:xfrm>
            <a:off x="4645025" y="2606675"/>
            <a:ext cx="784200" cy="246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35989"/>
              </a:buClr>
              <a:buSzPts val="1600"/>
              <a:buFont typeface="Arial"/>
              <a:buNone/>
            </a:pPr>
            <a:r>
              <a:rPr lang="en-US" sz="1600" b="1" i="0" u="none">
                <a:solidFill>
                  <a:srgbClr val="035989"/>
                </a:solidFill>
                <a:latin typeface="Arial"/>
                <a:ea typeface="Arial"/>
                <a:cs typeface="Arial"/>
                <a:sym typeface="Arial"/>
              </a:rPr>
              <a:t>Rupture</a:t>
            </a:r>
            <a:endParaRPr/>
          </a:p>
        </p:txBody>
      </p:sp>
      <p:sp>
        <p:nvSpPr>
          <p:cNvPr id="629" name="Google Shape;629;p65"/>
          <p:cNvSpPr txBox="1"/>
          <p:nvPr/>
        </p:nvSpPr>
        <p:spPr>
          <a:xfrm>
            <a:off x="5568950" y="2606675"/>
            <a:ext cx="1001700" cy="246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35989"/>
              </a:buClr>
              <a:buSzPts val="1600"/>
              <a:buFont typeface="Arial"/>
              <a:buNone/>
            </a:pPr>
            <a:r>
              <a:rPr lang="en-US" sz="1600" b="1" i="0" u="none">
                <a:solidFill>
                  <a:srgbClr val="035989"/>
                </a:solidFill>
                <a:latin typeface="Arial"/>
                <a:ea typeface="Arial"/>
                <a:cs typeface="Arial"/>
                <a:sym typeface="Arial"/>
              </a:rPr>
              <a:t>Thrombus</a:t>
            </a:r>
            <a:endParaRPr/>
          </a:p>
        </p:txBody>
      </p:sp>
      <p:sp>
        <p:nvSpPr>
          <p:cNvPr id="630" name="Google Shape;630;p65"/>
          <p:cNvSpPr txBox="1"/>
          <p:nvPr/>
        </p:nvSpPr>
        <p:spPr>
          <a:xfrm>
            <a:off x="7078662" y="2470150"/>
            <a:ext cx="2121000" cy="4317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35989"/>
              </a:buClr>
              <a:buSzPts val="1400"/>
              <a:buFont typeface="Arial"/>
              <a:buNone/>
            </a:pPr>
            <a:r>
              <a:rPr lang="en-US" sz="1400" b="1" i="0" u="none">
                <a:solidFill>
                  <a:srgbClr val="035989"/>
                </a:solidFill>
                <a:latin typeface="Arial"/>
                <a:ea typeface="Arial"/>
                <a:cs typeface="Arial"/>
                <a:sym typeface="Arial"/>
              </a:rPr>
              <a:t>Obstructive atherosclerotic disease</a:t>
            </a:r>
            <a:endParaRPr/>
          </a:p>
        </p:txBody>
      </p:sp>
      <p:sp>
        <p:nvSpPr>
          <p:cNvPr id="631" name="Google Shape;631;p65"/>
          <p:cNvSpPr txBox="1"/>
          <p:nvPr/>
        </p:nvSpPr>
        <p:spPr>
          <a:xfrm>
            <a:off x="4883150" y="1325562"/>
            <a:ext cx="4111500" cy="984300"/>
          </a:xfrm>
          <a:prstGeom prst="rect">
            <a:avLst/>
          </a:prstGeom>
          <a:solidFill>
            <a:srgbClr val="C0362C"/>
          </a:solidFill>
          <a:ln w="38100" cap="flat" cmpd="sng">
            <a:solidFill>
              <a:schemeClr val="lt1"/>
            </a:solidFill>
            <a:prstDash val="solid"/>
            <a:miter lim="800000"/>
            <a:headEnd type="none" w="sm" len="sm"/>
            <a:tailEnd type="none" w="sm" len="sm"/>
          </a:ln>
          <a:effectLst>
            <a:outerShdw blurRad="63500" dist="20000" dir="5400000">
              <a:srgbClr val="000000">
                <a:alpha val="37650"/>
              </a:srgbClr>
            </a:outerShdw>
          </a:effectLst>
        </p:spPr>
        <p:txBody>
          <a:bodyPr spcFirstLastPara="1" wrap="square" lIns="0" tIns="0" rIns="0" bIns="0" anchor="t" anchorCtr="0">
            <a:spAutoFit/>
          </a:bodyPr>
          <a:lstStyle/>
          <a:p>
            <a:pPr marL="0" marR="0" lvl="0" indent="177800" algn="ctr" rtl="0">
              <a:lnSpc>
                <a:spcPct val="100000"/>
              </a:lnSpc>
              <a:spcBef>
                <a:spcPts val="0"/>
              </a:spcBef>
              <a:spcAft>
                <a:spcPts val="0"/>
              </a:spcAft>
              <a:buClr>
                <a:schemeClr val="lt1"/>
              </a:buClr>
              <a:buSzPts val="1600"/>
              <a:buFont typeface="Arial"/>
              <a:buNone/>
            </a:pPr>
            <a:r>
              <a:rPr lang="en-US" sz="1600" b="1" i="0" u="none">
                <a:solidFill>
                  <a:schemeClr val="lt1"/>
                </a:solidFill>
                <a:latin typeface="Arial"/>
                <a:ea typeface="Arial"/>
                <a:cs typeface="Arial"/>
                <a:sym typeface="Arial"/>
              </a:rPr>
              <a:t>Acute event</a:t>
            </a:r>
            <a:endParaRPr/>
          </a:p>
          <a:p>
            <a:pPr marL="0" marR="0" lvl="0" indent="177800" algn="ctr" rtl="0">
              <a:lnSpc>
                <a:spcPct val="100000"/>
              </a:lnSpc>
              <a:spcBef>
                <a:spcPts val="0"/>
              </a:spcBef>
              <a:spcAft>
                <a:spcPts val="0"/>
              </a:spcAft>
              <a:buClr>
                <a:schemeClr val="lt1"/>
              </a:buClr>
              <a:buSzPts val="1600"/>
              <a:buFont typeface="Arial"/>
              <a:buNone/>
            </a:pPr>
            <a:r>
              <a:rPr lang="en-US" sz="1600" b="0" i="0" u="none">
                <a:solidFill>
                  <a:schemeClr val="lt1"/>
                </a:solidFill>
                <a:latin typeface="Arial"/>
                <a:ea typeface="Arial"/>
                <a:cs typeface="Arial"/>
                <a:sym typeface="Arial"/>
              </a:rPr>
              <a:t>Cardiac vessels − MI</a:t>
            </a:r>
            <a:endParaRPr/>
          </a:p>
          <a:p>
            <a:pPr marL="0" marR="0" lvl="0" indent="177800" algn="ctr" rtl="0">
              <a:lnSpc>
                <a:spcPct val="100000"/>
              </a:lnSpc>
              <a:spcBef>
                <a:spcPts val="0"/>
              </a:spcBef>
              <a:spcAft>
                <a:spcPts val="0"/>
              </a:spcAft>
              <a:buClr>
                <a:schemeClr val="lt1"/>
              </a:buClr>
              <a:buSzPts val="1600"/>
              <a:buFont typeface="Arial"/>
              <a:buNone/>
            </a:pPr>
            <a:r>
              <a:rPr lang="en-US" sz="1600" b="0" i="0" u="none">
                <a:solidFill>
                  <a:schemeClr val="lt1"/>
                </a:solidFill>
                <a:latin typeface="Arial"/>
                <a:ea typeface="Arial"/>
                <a:cs typeface="Arial"/>
                <a:sym typeface="Arial"/>
              </a:rPr>
              <a:t>Brain vessels − stroke</a:t>
            </a:r>
            <a:endParaRPr/>
          </a:p>
          <a:p>
            <a:pPr marL="0" marR="0" lvl="0" indent="177800" algn="ctr" rtl="0">
              <a:lnSpc>
                <a:spcPct val="100000"/>
              </a:lnSpc>
              <a:spcBef>
                <a:spcPts val="0"/>
              </a:spcBef>
              <a:spcAft>
                <a:spcPts val="0"/>
              </a:spcAft>
              <a:buClr>
                <a:schemeClr val="lt1"/>
              </a:buClr>
              <a:buSzPts val="1600"/>
              <a:buFont typeface="Arial"/>
              <a:buNone/>
            </a:pPr>
            <a:r>
              <a:rPr lang="en-US" sz="1600" b="0" i="0" u="none">
                <a:solidFill>
                  <a:schemeClr val="lt1"/>
                </a:solidFill>
                <a:latin typeface="Arial"/>
                <a:ea typeface="Arial"/>
                <a:cs typeface="Arial"/>
                <a:sym typeface="Arial"/>
              </a:rPr>
              <a:t>PAD − critical limb ischaemia</a:t>
            </a:r>
            <a:endParaRPr/>
          </a:p>
        </p:txBody>
      </p:sp>
      <p:sp>
        <p:nvSpPr>
          <p:cNvPr id="632" name="Google Shape;632;p65"/>
          <p:cNvSpPr txBox="1"/>
          <p:nvPr/>
        </p:nvSpPr>
        <p:spPr>
          <a:xfrm>
            <a:off x="2319337" y="4667250"/>
            <a:ext cx="1073100" cy="738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35353"/>
              </a:buClr>
              <a:buSzPts val="1400"/>
              <a:buFont typeface="Arial"/>
              <a:buNone/>
            </a:pPr>
            <a:r>
              <a:rPr lang="en-US" sz="1400" b="0" i="0" u="none">
                <a:solidFill>
                  <a:srgbClr val="535353"/>
                </a:solidFill>
                <a:latin typeface="Arial"/>
                <a:ea typeface="Arial"/>
                <a:cs typeface="Arial"/>
                <a:sym typeface="Arial"/>
              </a:rPr>
              <a:t>Increasing foam cell formation</a:t>
            </a:r>
            <a:r>
              <a:rPr lang="en-US" sz="1400" b="0" i="0" u="none" baseline="30000">
                <a:solidFill>
                  <a:srgbClr val="535353"/>
                </a:solidFill>
                <a:latin typeface="Arial"/>
                <a:ea typeface="Arial"/>
                <a:cs typeface="Arial"/>
                <a:sym typeface="Arial"/>
              </a:rPr>
              <a:t>2</a:t>
            </a:r>
            <a:r>
              <a:rPr lang="en-US" sz="1400" b="0" i="0" u="none">
                <a:solidFill>
                  <a:srgbClr val="535353"/>
                </a:solidFill>
                <a:latin typeface="Arial"/>
                <a:ea typeface="Arial"/>
                <a:cs typeface="Arial"/>
                <a:sym typeface="Arial"/>
              </a:rPr>
              <a:t> </a:t>
            </a:r>
            <a:endParaRPr/>
          </a:p>
        </p:txBody>
      </p:sp>
      <p:sp>
        <p:nvSpPr>
          <p:cNvPr id="633" name="Google Shape;633;p65"/>
          <p:cNvSpPr txBox="1"/>
          <p:nvPr/>
        </p:nvSpPr>
        <p:spPr>
          <a:xfrm>
            <a:off x="4117975" y="4619625"/>
            <a:ext cx="1598700" cy="1170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35353"/>
              </a:buClr>
              <a:buSzPts val="1400"/>
              <a:buFont typeface="Arial"/>
              <a:buNone/>
            </a:pPr>
            <a:r>
              <a:rPr lang="en-US" sz="1400" b="0" i="0" u="none">
                <a:solidFill>
                  <a:srgbClr val="535353"/>
                </a:solidFill>
                <a:latin typeface="Arial"/>
                <a:ea typeface="Arial"/>
                <a:cs typeface="Arial"/>
                <a:sym typeface="Arial"/>
              </a:rPr>
              <a:t>High concentration of lipid-filled macrophages, </a:t>
            </a:r>
            <a:endParaRPr/>
          </a:p>
          <a:p>
            <a:pPr marL="0" marR="0" lvl="0" indent="0" algn="l" rtl="0">
              <a:lnSpc>
                <a:spcPct val="100000"/>
              </a:lnSpc>
              <a:spcBef>
                <a:spcPts val="0"/>
              </a:spcBef>
              <a:spcAft>
                <a:spcPts val="0"/>
              </a:spcAft>
              <a:buClr>
                <a:srgbClr val="535353"/>
              </a:buClr>
              <a:buSzPts val="1400"/>
              <a:buFont typeface="Arial"/>
              <a:buNone/>
            </a:pPr>
            <a:r>
              <a:rPr lang="en-US" sz="1400" b="0" i="0" u="none">
                <a:solidFill>
                  <a:srgbClr val="535353"/>
                </a:solidFill>
                <a:latin typeface="Arial"/>
                <a:ea typeface="Arial"/>
                <a:cs typeface="Arial"/>
                <a:sym typeface="Arial"/>
              </a:rPr>
              <a:t>thin fibrous cap, necrotic core</a:t>
            </a:r>
            <a:r>
              <a:rPr lang="en-US" sz="1400" b="0" i="0" u="none" baseline="30000">
                <a:solidFill>
                  <a:srgbClr val="535353"/>
                </a:solidFill>
                <a:latin typeface="Arial"/>
                <a:ea typeface="Arial"/>
                <a:cs typeface="Arial"/>
                <a:sym typeface="Arial"/>
              </a:rPr>
              <a:t>2</a:t>
            </a:r>
            <a:r>
              <a:rPr lang="en-US" sz="1400" b="0" i="0" u="none">
                <a:solidFill>
                  <a:srgbClr val="535353"/>
                </a:solidFill>
                <a:latin typeface="Arial"/>
                <a:ea typeface="Arial"/>
                <a:cs typeface="Arial"/>
                <a:sym typeface="Arial"/>
              </a:rPr>
              <a:t> </a:t>
            </a:r>
            <a:endParaRPr/>
          </a:p>
        </p:txBody>
      </p:sp>
      <p:sp>
        <p:nvSpPr>
          <p:cNvPr id="634" name="Google Shape;634;p65"/>
          <p:cNvSpPr txBox="1"/>
          <p:nvPr/>
        </p:nvSpPr>
        <p:spPr>
          <a:xfrm>
            <a:off x="257175" y="4643437"/>
            <a:ext cx="1332000" cy="522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35353"/>
              </a:buClr>
              <a:buSzPts val="1400"/>
              <a:buFont typeface="Arial"/>
              <a:buNone/>
            </a:pPr>
            <a:r>
              <a:rPr lang="en-US" sz="1400" b="0" i="0" u="none">
                <a:solidFill>
                  <a:srgbClr val="535353"/>
                </a:solidFill>
                <a:latin typeface="Arial"/>
                <a:ea typeface="Arial"/>
                <a:cs typeface="Arial"/>
                <a:sym typeface="Arial"/>
              </a:rPr>
              <a:t>LDL-C reduces eNOS activity</a:t>
            </a:r>
            <a:r>
              <a:rPr lang="en-US" sz="1400" b="0" i="0" u="none" baseline="30000">
                <a:solidFill>
                  <a:srgbClr val="535353"/>
                </a:solidFill>
                <a:latin typeface="Arial"/>
                <a:ea typeface="Arial"/>
                <a:cs typeface="Arial"/>
                <a:sym typeface="Arial"/>
              </a:rPr>
              <a:t>1</a:t>
            </a:r>
            <a:r>
              <a:rPr lang="en-US" sz="1400" b="0" i="0" u="none">
                <a:solidFill>
                  <a:srgbClr val="535353"/>
                </a:solidFill>
                <a:latin typeface="Arial"/>
                <a:ea typeface="Arial"/>
                <a:cs typeface="Arial"/>
                <a:sym typeface="Arial"/>
              </a:rPr>
              <a:t> </a:t>
            </a:r>
            <a:endParaRPr/>
          </a:p>
        </p:txBody>
      </p:sp>
      <p:sp>
        <p:nvSpPr>
          <p:cNvPr id="635" name="Google Shape;635;p65"/>
          <p:cNvSpPr txBox="1"/>
          <p:nvPr/>
        </p:nvSpPr>
        <p:spPr>
          <a:xfrm>
            <a:off x="942975" y="5599112"/>
            <a:ext cx="1889100" cy="738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35353"/>
              </a:buClr>
              <a:buSzPts val="1400"/>
              <a:buFont typeface="Arial"/>
              <a:buNone/>
            </a:pPr>
            <a:r>
              <a:rPr lang="en-US" sz="1400" b="0" i="0" u="none">
                <a:solidFill>
                  <a:srgbClr val="535353"/>
                </a:solidFill>
                <a:latin typeface="Arial"/>
                <a:ea typeface="Arial"/>
                <a:cs typeface="Arial"/>
                <a:sym typeface="Arial"/>
              </a:rPr>
              <a:t>LDL and macrophages within the vessel wall form foam cells</a:t>
            </a:r>
            <a:r>
              <a:rPr lang="en-US" sz="1400" b="0" i="0" u="none" baseline="30000">
                <a:solidFill>
                  <a:srgbClr val="535353"/>
                </a:solidFill>
                <a:latin typeface="Arial"/>
                <a:ea typeface="Arial"/>
                <a:cs typeface="Arial"/>
                <a:sym typeface="Arial"/>
              </a:rPr>
              <a:t>2</a:t>
            </a:r>
            <a:endParaRPr/>
          </a:p>
        </p:txBody>
      </p:sp>
      <p:sp>
        <p:nvSpPr>
          <p:cNvPr id="636" name="Google Shape;636;p65"/>
          <p:cNvSpPr txBox="1"/>
          <p:nvPr/>
        </p:nvSpPr>
        <p:spPr>
          <a:xfrm>
            <a:off x="3209925" y="5761037"/>
            <a:ext cx="935100" cy="522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35353"/>
              </a:buClr>
              <a:buSzPts val="1400"/>
              <a:buFont typeface="Arial"/>
              <a:buNone/>
            </a:pPr>
            <a:r>
              <a:rPr lang="en-US" sz="1400" b="0" i="0" u="none">
                <a:solidFill>
                  <a:srgbClr val="535353"/>
                </a:solidFill>
                <a:latin typeface="Arial"/>
                <a:ea typeface="Arial"/>
                <a:cs typeface="Arial"/>
                <a:sym typeface="Arial"/>
              </a:rPr>
              <a:t>Foam cell necrosis</a:t>
            </a:r>
            <a:r>
              <a:rPr lang="en-US" sz="1400" b="0" i="0" u="none" baseline="30000">
                <a:solidFill>
                  <a:srgbClr val="535353"/>
                </a:solidFill>
                <a:latin typeface="Arial"/>
                <a:ea typeface="Arial"/>
                <a:cs typeface="Arial"/>
                <a:sym typeface="Arial"/>
              </a:rPr>
              <a:t>2</a:t>
            </a:r>
            <a:endParaRPr/>
          </a:p>
        </p:txBody>
      </p:sp>
      <p:cxnSp>
        <p:nvCxnSpPr>
          <p:cNvPr id="637" name="Google Shape;637;p65"/>
          <p:cNvCxnSpPr/>
          <p:nvPr/>
        </p:nvCxnSpPr>
        <p:spPr>
          <a:xfrm>
            <a:off x="942975" y="4114837"/>
            <a:ext cx="0" cy="604800"/>
          </a:xfrm>
          <a:prstGeom prst="straightConnector1">
            <a:avLst/>
          </a:prstGeom>
          <a:noFill/>
          <a:ln w="12700" cap="flat" cmpd="sng">
            <a:solidFill>
              <a:srgbClr val="000000"/>
            </a:solidFill>
            <a:prstDash val="solid"/>
            <a:miter lim="800000"/>
            <a:headEnd type="none" w="med" len="med"/>
            <a:tailEnd type="oval" w="med" len="med"/>
          </a:ln>
        </p:spPr>
      </p:cxnSp>
      <p:cxnSp>
        <p:nvCxnSpPr>
          <p:cNvPr id="638" name="Google Shape;638;p65"/>
          <p:cNvCxnSpPr/>
          <p:nvPr/>
        </p:nvCxnSpPr>
        <p:spPr>
          <a:xfrm>
            <a:off x="1766887" y="4118062"/>
            <a:ext cx="0" cy="1525500"/>
          </a:xfrm>
          <a:prstGeom prst="straightConnector1">
            <a:avLst/>
          </a:prstGeom>
          <a:noFill/>
          <a:ln w="12700" cap="flat" cmpd="sng">
            <a:solidFill>
              <a:srgbClr val="000000"/>
            </a:solidFill>
            <a:prstDash val="solid"/>
            <a:miter lim="800000"/>
            <a:headEnd type="none" w="med" len="med"/>
            <a:tailEnd type="oval" w="med" len="med"/>
          </a:ln>
        </p:spPr>
      </p:cxnSp>
      <p:cxnSp>
        <p:nvCxnSpPr>
          <p:cNvPr id="639" name="Google Shape;639;p65"/>
          <p:cNvCxnSpPr/>
          <p:nvPr/>
        </p:nvCxnSpPr>
        <p:spPr>
          <a:xfrm>
            <a:off x="3028950" y="4029012"/>
            <a:ext cx="0" cy="630300"/>
          </a:xfrm>
          <a:prstGeom prst="straightConnector1">
            <a:avLst/>
          </a:prstGeom>
          <a:noFill/>
          <a:ln w="12700" cap="flat" cmpd="sng">
            <a:solidFill>
              <a:srgbClr val="000000"/>
            </a:solidFill>
            <a:prstDash val="solid"/>
            <a:miter lim="800000"/>
            <a:headEnd type="none" w="med" len="med"/>
            <a:tailEnd type="oval" w="med" len="med"/>
          </a:ln>
        </p:spPr>
      </p:cxnSp>
      <p:cxnSp>
        <p:nvCxnSpPr>
          <p:cNvPr id="640" name="Google Shape;640;p65"/>
          <p:cNvCxnSpPr/>
          <p:nvPr/>
        </p:nvCxnSpPr>
        <p:spPr>
          <a:xfrm>
            <a:off x="3756025" y="4149737"/>
            <a:ext cx="0" cy="1687500"/>
          </a:xfrm>
          <a:prstGeom prst="straightConnector1">
            <a:avLst/>
          </a:prstGeom>
          <a:noFill/>
          <a:ln w="12700" cap="flat" cmpd="sng">
            <a:solidFill>
              <a:srgbClr val="000000"/>
            </a:solidFill>
            <a:prstDash val="solid"/>
            <a:miter lim="800000"/>
            <a:headEnd type="none" w="med" len="med"/>
            <a:tailEnd type="oval" w="med" len="med"/>
          </a:ln>
        </p:spPr>
      </p:cxnSp>
      <p:cxnSp>
        <p:nvCxnSpPr>
          <p:cNvPr id="641" name="Google Shape;641;p65"/>
          <p:cNvCxnSpPr/>
          <p:nvPr/>
        </p:nvCxnSpPr>
        <p:spPr>
          <a:xfrm>
            <a:off x="4930775" y="4170374"/>
            <a:ext cx="0" cy="468300"/>
          </a:xfrm>
          <a:prstGeom prst="straightConnector1">
            <a:avLst/>
          </a:prstGeom>
          <a:noFill/>
          <a:ln w="12700" cap="flat" cmpd="sng">
            <a:solidFill>
              <a:srgbClr val="000000"/>
            </a:solidFill>
            <a:prstDash val="solid"/>
            <a:miter lim="800000"/>
            <a:headEnd type="none" w="med" len="med"/>
            <a:tailEnd type="oval" w="med" len="med"/>
          </a:ln>
        </p:spPr>
      </p:cxnSp>
      <p:cxnSp>
        <p:nvCxnSpPr>
          <p:cNvPr id="642" name="Google Shape;642;p65"/>
          <p:cNvCxnSpPr/>
          <p:nvPr/>
        </p:nvCxnSpPr>
        <p:spPr>
          <a:xfrm>
            <a:off x="6940550" y="2370137"/>
            <a:ext cx="0" cy="482700"/>
          </a:xfrm>
          <a:prstGeom prst="straightConnector1">
            <a:avLst/>
          </a:prstGeom>
          <a:noFill/>
          <a:ln w="57150" cap="flat" cmpd="sng">
            <a:solidFill>
              <a:srgbClr val="C00000"/>
            </a:solidFill>
            <a:prstDash val="solid"/>
            <a:miter lim="800000"/>
            <a:headEnd type="none" w="med" len="med"/>
            <a:tailEnd type="triangle" w="med" len="med"/>
          </a:ln>
        </p:spPr>
      </p:cxnSp>
      <p:sp>
        <p:nvSpPr>
          <p:cNvPr id="643" name="Google Shape;643;p65"/>
          <p:cNvSpPr txBox="1"/>
          <p:nvPr/>
        </p:nvSpPr>
        <p:spPr>
          <a:xfrm>
            <a:off x="1350962" y="2424112"/>
            <a:ext cx="958800" cy="492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35989"/>
              </a:buClr>
              <a:buSzPts val="1600"/>
              <a:buFont typeface="Arial"/>
              <a:buNone/>
            </a:pPr>
            <a:r>
              <a:rPr lang="en-US" sz="1600" b="1" i="0" u="none">
                <a:solidFill>
                  <a:srgbClr val="035989"/>
                </a:solidFill>
                <a:latin typeface="Arial"/>
                <a:ea typeface="Arial"/>
                <a:cs typeface="Arial"/>
                <a:sym typeface="Arial"/>
              </a:rPr>
              <a:t>Fatty acid streaks</a:t>
            </a:r>
            <a:endParaRPr/>
          </a:p>
        </p:txBody>
      </p:sp>
      <p:sp>
        <p:nvSpPr>
          <p:cNvPr id="644" name="Google Shape;644;p65"/>
          <p:cNvSpPr txBox="1"/>
          <p:nvPr/>
        </p:nvSpPr>
        <p:spPr>
          <a:xfrm>
            <a:off x="266700" y="6346825"/>
            <a:ext cx="7038900" cy="462000"/>
          </a:xfrm>
          <a:prstGeom prst="rect">
            <a:avLst/>
          </a:prstGeom>
          <a:noFill/>
          <a:ln>
            <a:noFill/>
          </a:ln>
        </p:spPr>
        <p:txBody>
          <a:bodyPr spcFirstLastPara="1" wrap="square" lIns="45700" tIns="45700" rIns="45700" bIns="45700" anchor="b" anchorCtr="0">
            <a:spAutoFit/>
          </a:bodyPr>
          <a:lstStyle/>
          <a:p>
            <a:pPr marL="0" marR="0" lvl="0" indent="0" algn="l" rtl="0">
              <a:lnSpc>
                <a:spcPct val="100000"/>
              </a:lnSpc>
              <a:spcBef>
                <a:spcPts val="0"/>
              </a:spcBef>
              <a:spcAft>
                <a:spcPts val="0"/>
              </a:spcAft>
              <a:buClr>
                <a:srgbClr val="535353"/>
              </a:buClr>
              <a:buSzPts val="1200"/>
              <a:buFont typeface="Arial"/>
              <a:buNone/>
            </a:pPr>
            <a:r>
              <a:rPr lang="en-US" sz="1200" b="0" i="0" u="none">
                <a:solidFill>
                  <a:srgbClr val="535353"/>
                </a:solidFill>
                <a:latin typeface="Arial"/>
                <a:ea typeface="Arial"/>
                <a:cs typeface="Arial"/>
                <a:sym typeface="Arial"/>
              </a:rPr>
              <a:t>1. Davignon et al. Circulation 2004;109(23 Suppl 1):III27–III32. </a:t>
            </a:r>
            <a:endParaRPr/>
          </a:p>
          <a:p>
            <a:pPr marL="0" marR="0" lvl="0" indent="0" algn="l" rtl="0">
              <a:lnSpc>
                <a:spcPct val="100000"/>
              </a:lnSpc>
              <a:spcBef>
                <a:spcPts val="0"/>
              </a:spcBef>
              <a:spcAft>
                <a:spcPts val="0"/>
              </a:spcAft>
              <a:buClr>
                <a:srgbClr val="535353"/>
              </a:buClr>
              <a:buSzPts val="1200"/>
              <a:buFont typeface="Arial"/>
              <a:buNone/>
            </a:pPr>
            <a:r>
              <a:rPr lang="en-US" sz="1200" b="0" i="0" u="none">
                <a:solidFill>
                  <a:srgbClr val="535353"/>
                </a:solidFill>
                <a:latin typeface="Arial"/>
                <a:ea typeface="Arial"/>
                <a:cs typeface="Arial"/>
                <a:sym typeface="Arial"/>
              </a:rPr>
              <a:t>2. Glass et al. Cell 2001;104:503–516. 3. Libby. Nature 2002;420:868–874. </a:t>
            </a:r>
            <a:endParaRPr/>
          </a:p>
        </p:txBody>
      </p:sp>
      <p:cxnSp>
        <p:nvCxnSpPr>
          <p:cNvPr id="645" name="Google Shape;645;p65"/>
          <p:cNvCxnSpPr/>
          <p:nvPr/>
        </p:nvCxnSpPr>
        <p:spPr>
          <a:xfrm>
            <a:off x="5888037" y="4170399"/>
            <a:ext cx="0" cy="1747800"/>
          </a:xfrm>
          <a:prstGeom prst="straightConnector1">
            <a:avLst/>
          </a:prstGeom>
          <a:noFill/>
          <a:ln w="12700" cap="flat" cmpd="sng">
            <a:solidFill>
              <a:srgbClr val="000000"/>
            </a:solidFill>
            <a:prstDash val="solid"/>
            <a:miter lim="800000"/>
            <a:headEnd type="none" w="med" len="med"/>
            <a:tailEnd type="oval" w="med" len="med"/>
          </a:ln>
        </p:spPr>
      </p:cxnSp>
      <p:cxnSp>
        <p:nvCxnSpPr>
          <p:cNvPr id="646" name="Google Shape;646;p65"/>
          <p:cNvCxnSpPr/>
          <p:nvPr/>
        </p:nvCxnSpPr>
        <p:spPr>
          <a:xfrm>
            <a:off x="6938962" y="4202124"/>
            <a:ext cx="0" cy="468300"/>
          </a:xfrm>
          <a:prstGeom prst="straightConnector1">
            <a:avLst/>
          </a:prstGeom>
          <a:noFill/>
          <a:ln w="12700" cap="flat" cmpd="sng">
            <a:solidFill>
              <a:srgbClr val="000000"/>
            </a:solidFill>
            <a:prstDash val="solid"/>
            <a:miter lim="800000"/>
            <a:headEnd type="none" w="med" len="med"/>
            <a:tailEnd type="oval" w="med" len="med"/>
          </a:ln>
        </p:spPr>
      </p:cxnSp>
      <p:cxnSp>
        <p:nvCxnSpPr>
          <p:cNvPr id="647" name="Google Shape;647;p65"/>
          <p:cNvCxnSpPr/>
          <p:nvPr/>
        </p:nvCxnSpPr>
        <p:spPr>
          <a:xfrm>
            <a:off x="8021637" y="4225937"/>
            <a:ext cx="0" cy="468300"/>
          </a:xfrm>
          <a:prstGeom prst="straightConnector1">
            <a:avLst/>
          </a:prstGeom>
          <a:noFill/>
          <a:ln w="12700" cap="flat" cmpd="sng">
            <a:solidFill>
              <a:srgbClr val="000000"/>
            </a:solidFill>
            <a:prstDash val="solid"/>
            <a:miter lim="800000"/>
            <a:headEnd type="none" w="med" len="med"/>
            <a:tailEnd type="oval" w="med" len="med"/>
          </a:ln>
        </p:spPr>
      </p:cxnSp>
      <p:sp>
        <p:nvSpPr>
          <p:cNvPr id="648" name="Google Shape;648;p65"/>
          <p:cNvSpPr txBox="1"/>
          <p:nvPr/>
        </p:nvSpPr>
        <p:spPr>
          <a:xfrm>
            <a:off x="4505325" y="5851525"/>
            <a:ext cx="2962200" cy="522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35353"/>
              </a:buClr>
              <a:buSzPts val="1400"/>
              <a:buFont typeface="Arial"/>
              <a:buNone/>
            </a:pPr>
            <a:r>
              <a:rPr lang="en-US" sz="1400" b="0" i="0" u="none">
                <a:solidFill>
                  <a:srgbClr val="535353"/>
                </a:solidFill>
                <a:latin typeface="Arial"/>
                <a:ea typeface="Arial"/>
                <a:cs typeface="Arial"/>
                <a:sym typeface="Arial"/>
              </a:rPr>
              <a:t>Coagulation and platelet recruitment on exposure to tissue factor</a:t>
            </a:r>
            <a:r>
              <a:rPr lang="en-US" sz="1400" b="0" i="0" u="none" baseline="30000">
                <a:solidFill>
                  <a:srgbClr val="535353"/>
                </a:solidFill>
                <a:latin typeface="Arial"/>
                <a:ea typeface="Arial"/>
                <a:cs typeface="Arial"/>
                <a:sym typeface="Arial"/>
              </a:rPr>
              <a:t>2</a:t>
            </a:r>
            <a:endParaRPr/>
          </a:p>
        </p:txBody>
      </p:sp>
      <p:sp>
        <p:nvSpPr>
          <p:cNvPr id="649" name="Google Shape;649;p65"/>
          <p:cNvSpPr txBox="1"/>
          <p:nvPr/>
        </p:nvSpPr>
        <p:spPr>
          <a:xfrm>
            <a:off x="6070600" y="4670425"/>
            <a:ext cx="1422300" cy="954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35353"/>
              </a:buClr>
              <a:buSzPts val="1400"/>
              <a:buFont typeface="Arial"/>
              <a:buNone/>
            </a:pPr>
            <a:r>
              <a:rPr lang="en-US" sz="1400" b="0" i="0" u="none">
                <a:solidFill>
                  <a:srgbClr val="535353"/>
                </a:solidFill>
                <a:latin typeface="Arial"/>
                <a:ea typeface="Arial"/>
                <a:cs typeface="Arial"/>
                <a:sym typeface="Arial"/>
              </a:rPr>
              <a:t>Lesion enlarges, arterial lumen narrows, blood flow hampered</a:t>
            </a:r>
            <a:r>
              <a:rPr lang="en-US" sz="1400" b="0" i="0" u="none" baseline="30000">
                <a:solidFill>
                  <a:srgbClr val="535353"/>
                </a:solidFill>
                <a:latin typeface="Arial"/>
                <a:ea typeface="Arial"/>
                <a:cs typeface="Arial"/>
                <a:sym typeface="Arial"/>
              </a:rPr>
              <a:t>3</a:t>
            </a:r>
            <a:r>
              <a:rPr lang="en-US" sz="1400" b="0" i="0" u="none">
                <a:solidFill>
                  <a:srgbClr val="535353"/>
                </a:solidFill>
                <a:latin typeface="Arial"/>
                <a:ea typeface="Arial"/>
                <a:cs typeface="Arial"/>
                <a:sym typeface="Arial"/>
              </a:rPr>
              <a:t> </a:t>
            </a:r>
            <a:endParaRPr/>
          </a:p>
        </p:txBody>
      </p:sp>
      <p:sp>
        <p:nvSpPr>
          <p:cNvPr id="650" name="Google Shape;650;p65"/>
          <p:cNvSpPr txBox="1"/>
          <p:nvPr/>
        </p:nvSpPr>
        <p:spPr>
          <a:xfrm>
            <a:off x="7645400" y="4630737"/>
            <a:ext cx="1292100" cy="1384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35353"/>
              </a:buClr>
              <a:buSzPts val="1400"/>
              <a:buFont typeface="Arial"/>
              <a:buNone/>
            </a:pPr>
            <a:r>
              <a:rPr lang="en-US" sz="1400" b="0" i="0" u="none">
                <a:solidFill>
                  <a:srgbClr val="535353"/>
                </a:solidFill>
                <a:latin typeface="Arial"/>
                <a:ea typeface="Arial"/>
                <a:cs typeface="Arial"/>
                <a:sym typeface="Arial"/>
              </a:rPr>
              <a:t>Pro-coagulant pathways may dominate, leading to occlusive blood clot</a:t>
            </a:r>
            <a:r>
              <a:rPr lang="en-US" sz="1400" b="0" i="0" u="none" baseline="30000">
                <a:solidFill>
                  <a:srgbClr val="535353"/>
                </a:solidFill>
                <a:latin typeface="Arial"/>
                <a:ea typeface="Arial"/>
                <a:cs typeface="Arial"/>
                <a:sym typeface="Arial"/>
              </a:rPr>
              <a:t>3</a:t>
            </a:r>
            <a:endParaRPr/>
          </a:p>
        </p:txBody>
      </p:sp>
      <p:sp>
        <p:nvSpPr>
          <p:cNvPr id="651" name="Google Shape;651;p65"/>
          <p:cNvSpPr/>
          <p:nvPr/>
        </p:nvSpPr>
        <p:spPr>
          <a:xfrm>
            <a:off x="0" y="1440873"/>
            <a:ext cx="164700" cy="5339700"/>
          </a:xfrm>
          <a:prstGeom prst="rect">
            <a:avLst/>
          </a:prstGeom>
          <a:noFill/>
          <a:ln>
            <a:noFill/>
          </a:ln>
          <a:effectLst>
            <a:outerShdw blurRad="38100" dist="23000" dir="5400000" rotWithShape="0">
              <a:srgbClr val="000000">
                <a:alpha val="34900"/>
              </a:srgbClr>
            </a:outerShdw>
          </a:effectLst>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652" name="Google Shape;652;p65" descr="https://thumbs.dreamstime.com/z/aging-concept-female-male-characters-cycle-life-childhood-to-old-age-72903242.jpg"/>
          <p:cNvPicPr preferRelativeResize="0"/>
          <p:nvPr/>
        </p:nvPicPr>
        <p:blipFill rotWithShape="1">
          <a:blip r:embed="rId5">
            <a:alphaModFix/>
          </a:blip>
          <a:srcRect t="5817" b="59389"/>
          <a:stretch/>
        </p:blipFill>
        <p:spPr>
          <a:xfrm>
            <a:off x="165100" y="4694237"/>
            <a:ext cx="8978899" cy="2103436"/>
          </a:xfrm>
          <a:prstGeom prst="rect">
            <a:avLst/>
          </a:prstGeom>
          <a:noFill/>
          <a:ln>
            <a:noFill/>
          </a:ln>
        </p:spPr>
      </p:pic>
      <p:sp>
        <p:nvSpPr>
          <p:cNvPr id="653" name="Google Shape;653;p65"/>
          <p:cNvSpPr txBox="1"/>
          <p:nvPr/>
        </p:nvSpPr>
        <p:spPr>
          <a:xfrm>
            <a:off x="428625" y="1536700"/>
            <a:ext cx="2813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3000"/>
              <a:buFont typeface="Arial"/>
              <a:buNone/>
            </a:pPr>
            <a:r>
              <a:rPr lang="en-US" sz="3000" b="1" i="0" u="none">
                <a:solidFill>
                  <a:srgbClr val="C00000"/>
                </a:solidFill>
                <a:effectLst>
                  <a:outerShdw blurRad="38100" dist="38100" dir="2700000" algn="tl">
                    <a:srgbClr val="C0C0C0"/>
                  </a:outerShdw>
                </a:effectLst>
                <a:latin typeface="Arial"/>
                <a:ea typeface="Arial"/>
                <a:cs typeface="Arial"/>
                <a:sym typeface="Arial"/>
              </a:rPr>
              <a:t>Progression…</a:t>
            </a:r>
            <a:endParaRPr/>
          </a:p>
        </p:txBody>
      </p:sp>
      <p:sp>
        <p:nvSpPr>
          <p:cNvPr id="654" name="Google Shape;654;p65"/>
          <p:cNvSpPr/>
          <p:nvPr/>
        </p:nvSpPr>
        <p:spPr>
          <a:xfrm>
            <a:off x="574675" y="4668837"/>
            <a:ext cx="2382900" cy="854100"/>
          </a:xfrm>
          <a:prstGeom prst="rightArrow">
            <a:avLst>
              <a:gd name="adj1" fmla="val 16756"/>
              <a:gd name="adj2" fmla="val 50000"/>
            </a:avLst>
          </a:prstGeom>
          <a:solidFill>
            <a:schemeClr val="lt1"/>
          </a:solid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animEffect transition="in" filter="fade">
                                      <p:cBhvr>
                                        <p:cTn id="7" dur="500"/>
                                        <p:tgtEl>
                                          <p:spTgt spid="6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4"/>
                                        </p:tgtEl>
                                        <p:attrNameLst>
                                          <p:attrName>style.visibility</p:attrName>
                                        </p:attrNameLst>
                                      </p:cBhvr>
                                      <p:to>
                                        <p:strVal val="visible"/>
                                      </p:to>
                                    </p:set>
                                    <p:animEffect transition="in" filter="fade">
                                      <p:cBhvr>
                                        <p:cTn id="11" dur="500"/>
                                        <p:tgtEl>
                                          <p:spTgt spid="654"/>
                                        </p:tgtEl>
                                      </p:cBhvr>
                                    </p:animEffect>
                                  </p:childTnLst>
                                </p:cTn>
                              </p:par>
                              <p:par>
                                <p:cTn id="12" presetID="10" presetClass="entr" presetSubtype="0" fill="hold" nodeType="withEffect">
                                  <p:stCondLst>
                                    <p:cond delay="0"/>
                                  </p:stCondLst>
                                  <p:childTnLst>
                                    <p:set>
                                      <p:cBhvr>
                                        <p:cTn id="13" dur="1" fill="hold">
                                          <p:stCondLst>
                                            <p:cond delay="0"/>
                                          </p:stCondLst>
                                        </p:cTn>
                                        <p:tgtEl>
                                          <p:spTgt spid="652"/>
                                        </p:tgtEl>
                                        <p:attrNameLst>
                                          <p:attrName>style.visibility</p:attrName>
                                        </p:attrNameLst>
                                      </p:cBhvr>
                                      <p:to>
                                        <p:strVal val="visible"/>
                                      </p:to>
                                    </p:set>
                                    <p:animEffect transition="in" filter="fade">
                                      <p:cBhvr>
                                        <p:cTn id="14" dur="1500"/>
                                        <p:tgtEl>
                                          <p:spTgt spid="652"/>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31"/>
                                        </p:tgtEl>
                                        <p:attrNameLst>
                                          <p:attrName>style.visibility</p:attrName>
                                        </p:attrNameLst>
                                      </p:cBhvr>
                                      <p:to>
                                        <p:strVal val="visible"/>
                                      </p:to>
                                    </p:set>
                                    <p:animEffect transition="in" filter="fade">
                                      <p:cBhvr>
                                        <p:cTn id="18" dur="500"/>
                                        <p:tgtEl>
                                          <p:spTgt spid="631"/>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642"/>
                                        </p:tgtEl>
                                        <p:attrNameLst>
                                          <p:attrName>style.visibility</p:attrName>
                                        </p:attrNameLst>
                                      </p:cBhvr>
                                      <p:to>
                                        <p:strVal val="visible"/>
                                      </p:to>
                                    </p:set>
                                    <p:animEffect transition="in" filter="fade">
                                      <p:cBhvr>
                                        <p:cTn id="22" dur="500"/>
                                        <p:tgtEl>
                                          <p:spTgt spid="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DYSLIPIDAEMIAS_2016 for web_11-04-2017 00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86756" y="1973767"/>
            <a:ext cx="8564137" cy="914400"/>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 descr="DYSLIPIDAEMIAS_2016 for web_11-04-2017 0035.jpg"/>
          <p:cNvPicPr>
            <a:picLocks noChangeAspect="1"/>
          </p:cNvPicPr>
          <p:nvPr/>
        </p:nvPicPr>
        <p:blipFill rotWithShape="1">
          <a:blip r:embed="rId3">
            <a:extLst>
              <a:ext uri="{28A0092B-C50C-407E-A947-70E740481C1C}">
                <a14:useLocalDpi xmlns:a14="http://schemas.microsoft.com/office/drawing/2010/main" val="0"/>
              </a:ext>
            </a:extLst>
          </a:blip>
          <a:srcRect t="20941" b="48376"/>
          <a:stretch/>
        </p:blipFill>
        <p:spPr bwMode="auto">
          <a:xfrm>
            <a:off x="0" y="3724507"/>
            <a:ext cx="9137650" cy="210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286756" y="4270919"/>
            <a:ext cx="8564137" cy="401442"/>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441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0_11.10.03 Amgen Template">
  <a:themeElements>
    <a:clrScheme name="Custom 6">
      <a:dk1>
        <a:srgbClr val="000000"/>
      </a:dk1>
      <a:lt1>
        <a:srgbClr val="FFFFFF"/>
      </a:lt1>
      <a:dk2>
        <a:srgbClr val="777777"/>
      </a:dk2>
      <a:lt2>
        <a:srgbClr val="C0C0C0"/>
      </a:lt2>
      <a:accent1>
        <a:srgbClr val="007CC2"/>
      </a:accent1>
      <a:accent2>
        <a:srgbClr val="FCC30C"/>
      </a:accent2>
      <a:accent3>
        <a:srgbClr val="42865C"/>
      </a:accent3>
      <a:accent4>
        <a:srgbClr val="C0362C"/>
      </a:accent4>
      <a:accent5>
        <a:srgbClr val="003161"/>
      </a:accent5>
      <a:accent6>
        <a:srgbClr val="81B5E2"/>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11.10.03 Amgen Template">
  <a:themeElements>
    <a:clrScheme name="Custom 6">
      <a:dk1>
        <a:srgbClr val="000000"/>
      </a:dk1>
      <a:lt1>
        <a:srgbClr val="FFFFFF"/>
      </a:lt1>
      <a:dk2>
        <a:srgbClr val="777777"/>
      </a:dk2>
      <a:lt2>
        <a:srgbClr val="C0C0C0"/>
      </a:lt2>
      <a:accent1>
        <a:srgbClr val="007CC2"/>
      </a:accent1>
      <a:accent2>
        <a:srgbClr val="FCC30C"/>
      </a:accent2>
      <a:accent3>
        <a:srgbClr val="42865C"/>
      </a:accent3>
      <a:accent4>
        <a:srgbClr val="C0362C"/>
      </a:accent4>
      <a:accent5>
        <a:srgbClr val="003161"/>
      </a:accent5>
      <a:accent6>
        <a:srgbClr val="81B5E2"/>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11.10.03 Amgen Template">
  <a:themeElements>
    <a:clrScheme name="Custom 6">
      <a:dk1>
        <a:srgbClr val="000000"/>
      </a:dk1>
      <a:lt1>
        <a:srgbClr val="FFFFFF"/>
      </a:lt1>
      <a:dk2>
        <a:srgbClr val="777777"/>
      </a:dk2>
      <a:lt2>
        <a:srgbClr val="C0C0C0"/>
      </a:lt2>
      <a:accent1>
        <a:srgbClr val="007CC2"/>
      </a:accent1>
      <a:accent2>
        <a:srgbClr val="FCC30C"/>
      </a:accent2>
      <a:accent3>
        <a:srgbClr val="42865C"/>
      </a:accent3>
      <a:accent4>
        <a:srgbClr val="C0362C"/>
      </a:accent4>
      <a:accent5>
        <a:srgbClr val="003161"/>
      </a:accent5>
      <a:accent6>
        <a:srgbClr val="81B5E2"/>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11.10.03 Amgen Template">
  <a:themeElements>
    <a:clrScheme name="Custom 6">
      <a:dk1>
        <a:srgbClr val="000000"/>
      </a:dk1>
      <a:lt1>
        <a:srgbClr val="FFFFFF"/>
      </a:lt1>
      <a:dk2>
        <a:srgbClr val="777777"/>
      </a:dk2>
      <a:lt2>
        <a:srgbClr val="C0C0C0"/>
      </a:lt2>
      <a:accent1>
        <a:srgbClr val="007CC2"/>
      </a:accent1>
      <a:accent2>
        <a:srgbClr val="FCC30C"/>
      </a:accent2>
      <a:accent3>
        <a:srgbClr val="42865C"/>
      </a:accent3>
      <a:accent4>
        <a:srgbClr val="C0362C"/>
      </a:accent4>
      <a:accent5>
        <a:srgbClr val="003161"/>
      </a:accent5>
      <a:accent6>
        <a:srgbClr val="81B5E2"/>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ala riunioni ione">
  <a:themeElements>
    <a:clrScheme name="Sala riunioni ione">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8_Sala riunioni ione">
  <a:themeElements>
    <a:clrScheme name="Sala riunioni ione">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Sala riunioni 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riunioni 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7.xml><?xml version="1.0" encoding="utf-8"?>
<a:theme xmlns:a="http://schemas.openxmlformats.org/drawingml/2006/main" name="3_Default Design">
  <a:themeElements>
    <a:clrScheme name="">
      <a:dk1>
        <a:srgbClr val="FFFFFF"/>
      </a:dk1>
      <a:lt1>
        <a:srgbClr val="FFFFFF"/>
      </a:lt1>
      <a:dk2>
        <a:srgbClr val="FFFFFF"/>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6349</Words>
  <Application>Microsoft Office PowerPoint</Application>
  <PresentationFormat>Presentazione su schermo (4:3)</PresentationFormat>
  <Paragraphs>599</Paragraphs>
  <Slides>51</Slides>
  <Notes>35</Notes>
  <HiddenSlides>1</HiddenSlides>
  <MMClips>0</MMClips>
  <ScaleCrop>false</ScaleCrop>
  <HeadingPairs>
    <vt:vector size="8" baseType="variant">
      <vt:variant>
        <vt:lpstr>Caratteri utilizzati</vt:lpstr>
      </vt:variant>
      <vt:variant>
        <vt:i4>6</vt:i4>
      </vt:variant>
      <vt:variant>
        <vt:lpstr>Tema</vt:lpstr>
      </vt:variant>
      <vt:variant>
        <vt:i4>7</vt:i4>
      </vt:variant>
      <vt:variant>
        <vt:lpstr>Server OLE incorporati</vt:lpstr>
      </vt:variant>
      <vt:variant>
        <vt:i4>1</vt:i4>
      </vt:variant>
      <vt:variant>
        <vt:lpstr>Titoli diapositive</vt:lpstr>
      </vt:variant>
      <vt:variant>
        <vt:i4>51</vt:i4>
      </vt:variant>
    </vt:vector>
  </HeadingPairs>
  <TitlesOfParts>
    <vt:vector size="65" baseType="lpstr">
      <vt:lpstr>Arial</vt:lpstr>
      <vt:lpstr>Calibri</vt:lpstr>
      <vt:lpstr>Century Gothic</vt:lpstr>
      <vt:lpstr>Noto Sans Symbols</vt:lpstr>
      <vt:lpstr>Times New Roman</vt:lpstr>
      <vt:lpstr>Wingdings 3</vt:lpstr>
      <vt:lpstr>10_11.10.03 Amgen Template</vt:lpstr>
      <vt:lpstr>11_11.10.03 Amgen Template</vt:lpstr>
      <vt:lpstr>2_11.10.03 Amgen Template</vt:lpstr>
      <vt:lpstr>3_11.10.03 Amgen Template</vt:lpstr>
      <vt:lpstr>2_Sala riunioni ione</vt:lpstr>
      <vt:lpstr>18_Sala riunioni ione</vt:lpstr>
      <vt:lpstr>3_Default Design</vt:lpstr>
      <vt:lpstr>Microsoft Excel Chart</vt:lpstr>
      <vt:lpstr>Presentazione standard di PowerPoint</vt:lpstr>
      <vt:lpstr>Presentazione standard di PowerPoint</vt:lpstr>
      <vt:lpstr>Presentazione standard di PowerPoint</vt:lpstr>
      <vt:lpstr>CV events are a manifestation of atherosclerotic disease</vt:lpstr>
      <vt:lpstr>Swinging Focus of Interest in Atherosclerosis </vt:lpstr>
      <vt:lpstr>LDL-C is a major risk factor for atherosclerotic CVD</vt:lpstr>
      <vt:lpstr>ESC: Goal-directed Prevention (2016)</vt:lpstr>
      <vt:lpstr>LDL-C is involved at every stage of atherosclerotic plaque formation</vt:lpstr>
      <vt:lpstr>Presentazione standard di PowerPoint</vt:lpstr>
      <vt:lpstr>Plaque regression is the ideal goal of lipid-lowering therapy</vt:lpstr>
      <vt:lpstr>Atherosclerosis regression is associated with reduced coronary death</vt:lpstr>
      <vt:lpstr>Invasive Imaging Techniques for  Coronary Arteries1</vt:lpstr>
      <vt:lpstr>Aggressive LDL-C Reduction Leads to Progressively More Plaque Regression </vt:lpstr>
      <vt:lpstr>ASTEROID</vt:lpstr>
      <vt:lpstr>Primary Endpoint: ∆% Atheroma Volume </vt:lpstr>
      <vt:lpstr>ASTEROID: Example of a patient showing marked regression of disease</vt:lpstr>
      <vt:lpstr>LDL-C: baseline vs statin therapy</vt:lpstr>
      <vt:lpstr>PROSPECT Study</vt:lpstr>
      <vt:lpstr>Presentazione standard di PowerPoint</vt:lpstr>
      <vt:lpstr>Presentazione standard di PowerPoint</vt:lpstr>
      <vt:lpstr>Very low LDL-C levels are associated with more stable plaque features</vt:lpstr>
      <vt:lpstr>Relationship Between Achieved LDL-C and Changes in Percent Atheroma Volume </vt:lpstr>
      <vt:lpstr>Presentazione standard di PowerPoint</vt:lpstr>
      <vt:lpstr>Doubling statin dose achieves ~6% additional LDL-C reduction</vt:lpstr>
      <vt:lpstr>APPROCCIO “MULTI-TARGET” AL COLESTEROLO LDL…</vt:lpstr>
      <vt:lpstr>Razionale dell’associazione dell’Ezetimibe con statine</vt:lpstr>
      <vt:lpstr>Statine vs statine + EZE: un esempio pratico…</vt:lpstr>
      <vt:lpstr>ESC/EAS guidelines 2016 the Management of dyslipidemias: recommendations for pharmacological treatment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GLAGOV: Study Design</vt:lpstr>
      <vt:lpstr>GLAGOV: Study Endpoints</vt:lpstr>
      <vt:lpstr>Mean Absolute Change in LDL-C</vt:lpstr>
      <vt:lpstr>Primary Endpoint: Nominal Change in PAV From Baseline to Week 78</vt:lpstr>
      <vt:lpstr>Secondary Endpoint: Nominal Change in TAV From Baseline to Week 78</vt:lpstr>
      <vt:lpstr>Exploratory Analysis: Achieved LDL-C and Change in PAV in All Patients</vt:lpstr>
      <vt:lpstr>GLAGOV Summary</vt:lpstr>
      <vt:lpstr>Presentazione standard di PowerPoint</vt:lpstr>
      <vt:lpstr>Take Home Messages</vt:lpstr>
      <vt:lpstr>Take Home Messages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NB2</cp:lastModifiedBy>
  <cp:revision>6</cp:revision>
  <dcterms:modified xsi:type="dcterms:W3CDTF">2019-04-13T09:44:01Z</dcterms:modified>
</cp:coreProperties>
</file>