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2" r:id="rId4"/>
    <p:sldMasterId id="2147483714" r:id="rId5"/>
    <p:sldMasterId id="2147483728" r:id="rId6"/>
    <p:sldMasterId id="2147483740" r:id="rId7"/>
    <p:sldMasterId id="2147483752" r:id="rId8"/>
    <p:sldMasterId id="2147483767" r:id="rId9"/>
    <p:sldMasterId id="2147483779" r:id="rId10"/>
    <p:sldMasterId id="2147483792" r:id="rId11"/>
    <p:sldMasterId id="2147483804" r:id="rId12"/>
  </p:sldMasterIdLst>
  <p:notesMasterIdLst>
    <p:notesMasterId r:id="rId61"/>
  </p:notesMasterIdLst>
  <p:sldIdLst>
    <p:sldId id="256" r:id="rId13"/>
    <p:sldId id="309" r:id="rId14"/>
    <p:sldId id="257" r:id="rId15"/>
    <p:sldId id="258" r:id="rId16"/>
    <p:sldId id="260" r:id="rId17"/>
    <p:sldId id="302" r:id="rId18"/>
    <p:sldId id="305" r:id="rId19"/>
    <p:sldId id="270" r:id="rId20"/>
    <p:sldId id="306" r:id="rId21"/>
    <p:sldId id="307" r:id="rId22"/>
    <p:sldId id="303" r:id="rId23"/>
    <p:sldId id="259" r:id="rId24"/>
    <p:sldId id="261" r:id="rId25"/>
    <p:sldId id="278" r:id="rId26"/>
    <p:sldId id="279" r:id="rId27"/>
    <p:sldId id="277" r:id="rId28"/>
    <p:sldId id="280" r:id="rId29"/>
    <p:sldId id="262" r:id="rId30"/>
    <p:sldId id="266" r:id="rId31"/>
    <p:sldId id="267" r:id="rId32"/>
    <p:sldId id="293" r:id="rId33"/>
    <p:sldId id="265" r:id="rId34"/>
    <p:sldId id="283" r:id="rId35"/>
    <p:sldId id="287" r:id="rId36"/>
    <p:sldId id="285" r:id="rId37"/>
    <p:sldId id="286" r:id="rId38"/>
    <p:sldId id="269" r:id="rId39"/>
    <p:sldId id="268" r:id="rId40"/>
    <p:sldId id="272" r:id="rId41"/>
    <p:sldId id="298" r:id="rId42"/>
    <p:sldId id="299" r:id="rId43"/>
    <p:sldId id="300" r:id="rId44"/>
    <p:sldId id="273" r:id="rId45"/>
    <p:sldId id="288" r:id="rId46"/>
    <p:sldId id="301" r:id="rId47"/>
    <p:sldId id="274" r:id="rId48"/>
    <p:sldId id="275" r:id="rId49"/>
    <p:sldId id="276" r:id="rId50"/>
    <p:sldId id="281" r:id="rId51"/>
    <p:sldId id="282" r:id="rId52"/>
    <p:sldId id="291" r:id="rId53"/>
    <p:sldId id="294" r:id="rId54"/>
    <p:sldId id="289" r:id="rId55"/>
    <p:sldId id="295" r:id="rId56"/>
    <p:sldId id="296" r:id="rId57"/>
    <p:sldId id="308" r:id="rId58"/>
    <p:sldId id="297" r:id="rId59"/>
    <p:sldId id="310"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516" y="66"/>
      </p:cViewPr>
      <p:guideLst>
        <p:guide orient="horz" pos="2160"/>
        <p:guide pos="2880"/>
      </p:guideLst>
    </p:cSldViewPr>
  </p:slideViewPr>
  <p:notesTextViewPr>
    <p:cViewPr>
      <p:scale>
        <a:sx n="1" d="1"/>
        <a:sy n="1" d="1"/>
      </p:scale>
      <p:origin x="0" y="0"/>
    </p:cViewPr>
  </p:notesTextViewPr>
  <p:sorterViewPr>
    <p:cViewPr>
      <p:scale>
        <a:sx n="100" d="100"/>
        <a:sy n="100" d="100"/>
      </p:scale>
      <p:origin x="0" y="2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5AEBC-C13F-4E2B-9CA5-107F63595A17}" type="datetimeFigureOut">
              <a:rPr lang="it-IT" smtClean="0"/>
              <a:t>12/04/2019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67578-97B9-4DDE-BF9D-3C166FBEE770}" type="slidenum">
              <a:rPr lang="it-IT" smtClean="0"/>
              <a:t>‹N›</a:t>
            </a:fld>
            <a:endParaRPr lang="it-IT"/>
          </a:p>
        </p:txBody>
      </p:sp>
    </p:spTree>
    <p:extLst>
      <p:ext uri="{BB962C8B-B14F-4D97-AF65-F5344CB8AC3E}">
        <p14:creationId xmlns:p14="http://schemas.microsoft.com/office/powerpoint/2010/main" val="274638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739F44-149C-47FA-A45F-0CB1D40B4F84}" type="slidenum">
              <a:rPr lang="de-DE">
                <a:solidFill>
                  <a:prstClr val="black"/>
                </a:solidFill>
              </a:rPr>
              <a:pPr/>
              <a:t>19</a:t>
            </a:fld>
            <a:endParaRPr lang="de-DE">
              <a:solidFill>
                <a:prstClr val="black"/>
              </a:solidFill>
            </a:endParaRPr>
          </a:p>
        </p:txBody>
      </p:sp>
      <p:sp>
        <p:nvSpPr>
          <p:cNvPr id="518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News Gothic MT" pitchFamily="34" charset="0"/>
              </a:defRPr>
            </a:lvl1pPr>
            <a:lvl2pPr marL="742950" indent="-285750">
              <a:defRPr>
                <a:solidFill>
                  <a:schemeClr val="tx1"/>
                </a:solidFill>
                <a:latin typeface="News Gothic MT" pitchFamily="34" charset="0"/>
              </a:defRPr>
            </a:lvl2pPr>
            <a:lvl3pPr marL="1143000" indent="-228600">
              <a:defRPr>
                <a:solidFill>
                  <a:schemeClr val="tx1"/>
                </a:solidFill>
                <a:latin typeface="News Gothic MT" pitchFamily="34" charset="0"/>
              </a:defRPr>
            </a:lvl3pPr>
            <a:lvl4pPr marL="1600200" indent="-228600">
              <a:defRPr>
                <a:solidFill>
                  <a:schemeClr val="tx1"/>
                </a:solidFill>
                <a:latin typeface="News Gothic MT" pitchFamily="34" charset="0"/>
              </a:defRPr>
            </a:lvl4pPr>
            <a:lvl5pPr marL="2057400" indent="-228600">
              <a:defRPr>
                <a:solidFill>
                  <a:schemeClr val="tx1"/>
                </a:solidFill>
                <a:latin typeface="News Gothic MT" pitchFamily="34" charset="0"/>
              </a:defRPr>
            </a:lvl5pPr>
            <a:lvl6pPr marL="2514600" indent="-228600" fontAlgn="base">
              <a:spcBef>
                <a:spcPct val="0"/>
              </a:spcBef>
              <a:spcAft>
                <a:spcPct val="0"/>
              </a:spcAft>
              <a:defRPr>
                <a:solidFill>
                  <a:schemeClr val="tx1"/>
                </a:solidFill>
                <a:latin typeface="News Gothic MT" pitchFamily="34" charset="0"/>
              </a:defRPr>
            </a:lvl6pPr>
            <a:lvl7pPr marL="2971800" indent="-228600" fontAlgn="base">
              <a:spcBef>
                <a:spcPct val="0"/>
              </a:spcBef>
              <a:spcAft>
                <a:spcPct val="0"/>
              </a:spcAft>
              <a:defRPr>
                <a:solidFill>
                  <a:schemeClr val="tx1"/>
                </a:solidFill>
                <a:latin typeface="News Gothic MT" pitchFamily="34" charset="0"/>
              </a:defRPr>
            </a:lvl7pPr>
            <a:lvl8pPr marL="3429000" indent="-228600" fontAlgn="base">
              <a:spcBef>
                <a:spcPct val="0"/>
              </a:spcBef>
              <a:spcAft>
                <a:spcPct val="0"/>
              </a:spcAft>
              <a:defRPr>
                <a:solidFill>
                  <a:schemeClr val="tx1"/>
                </a:solidFill>
                <a:latin typeface="News Gothic MT" pitchFamily="34" charset="0"/>
              </a:defRPr>
            </a:lvl8pPr>
            <a:lvl9pPr marL="3886200" indent="-228600" fontAlgn="base">
              <a:spcBef>
                <a:spcPct val="0"/>
              </a:spcBef>
              <a:spcAft>
                <a:spcPct val="0"/>
              </a:spcAft>
              <a:defRPr>
                <a:solidFill>
                  <a:schemeClr val="tx1"/>
                </a:solidFill>
                <a:latin typeface="News Gothic MT" pitchFamily="34" charset="0"/>
              </a:defRPr>
            </a:lvl9pPr>
          </a:lstStyle>
          <a:p>
            <a:pPr algn="r" defTabSz="913737" eaLnBrk="0" fontAlgn="base" hangingPunct="0">
              <a:spcBef>
                <a:spcPct val="0"/>
              </a:spcBef>
              <a:spcAft>
                <a:spcPct val="0"/>
              </a:spcAft>
            </a:pPr>
            <a:fld id="{7615B21C-D448-4B78-A4ED-C957489328F0}" type="slidenum">
              <a:rPr lang="it-IT" sz="1200" smtClean="0">
                <a:solidFill>
                  <a:prstClr val="black"/>
                </a:solidFill>
                <a:latin typeface="Times New Roman" pitchFamily="18" charset="0"/>
              </a:rPr>
              <a:pPr algn="r" defTabSz="913737" eaLnBrk="0" fontAlgn="base" hangingPunct="0">
                <a:spcBef>
                  <a:spcPct val="0"/>
                </a:spcBef>
                <a:spcAft>
                  <a:spcPct val="0"/>
                </a:spcAft>
              </a:pPr>
              <a:t>19</a:t>
            </a:fld>
            <a:endParaRPr lang="it-IT" sz="1200">
              <a:solidFill>
                <a:prstClr val="black"/>
              </a:solidFill>
              <a:latin typeface="Times New Roman" pitchFamily="18" charset="0"/>
            </a:endParaRPr>
          </a:p>
        </p:txBody>
      </p:sp>
      <p:sp>
        <p:nvSpPr>
          <p:cNvPr id="518147" name="Rectangle 2"/>
          <p:cNvSpPr>
            <a:spLocks noGrp="1" noRot="1" noChangeAspect="1" noChangeArrowheads="1" noTextEdit="1"/>
          </p:cNvSpPr>
          <p:nvPr>
            <p:ph type="sldImg"/>
          </p:nvPr>
        </p:nvSpPr>
        <p:spPr>
          <a:xfrm>
            <a:off x="1379538" y="874713"/>
            <a:ext cx="4098925" cy="3074987"/>
          </a:xfrm>
          <a:ln/>
        </p:spPr>
      </p:sp>
      <p:sp>
        <p:nvSpPr>
          <p:cNvPr id="518148"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76E910-857D-4D96-A0A5-AAA7F0DD17D4}" type="slidenum">
              <a:rPr lang="de-DE">
                <a:solidFill>
                  <a:prstClr val="black"/>
                </a:solidFill>
              </a:rPr>
              <a:pPr/>
              <a:t>20</a:t>
            </a:fld>
            <a:endParaRPr lang="de-DE">
              <a:solidFill>
                <a:prstClr val="black"/>
              </a:solidFill>
            </a:endParaRPr>
          </a:p>
        </p:txBody>
      </p:sp>
      <p:sp>
        <p:nvSpPr>
          <p:cNvPr id="520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News Gothic MT" pitchFamily="34" charset="0"/>
              </a:defRPr>
            </a:lvl1pPr>
            <a:lvl2pPr marL="742950" indent="-285750">
              <a:defRPr>
                <a:solidFill>
                  <a:schemeClr val="tx1"/>
                </a:solidFill>
                <a:latin typeface="News Gothic MT" pitchFamily="34" charset="0"/>
              </a:defRPr>
            </a:lvl2pPr>
            <a:lvl3pPr marL="1143000" indent="-228600">
              <a:defRPr>
                <a:solidFill>
                  <a:schemeClr val="tx1"/>
                </a:solidFill>
                <a:latin typeface="News Gothic MT" pitchFamily="34" charset="0"/>
              </a:defRPr>
            </a:lvl3pPr>
            <a:lvl4pPr marL="1600200" indent="-228600">
              <a:defRPr>
                <a:solidFill>
                  <a:schemeClr val="tx1"/>
                </a:solidFill>
                <a:latin typeface="News Gothic MT" pitchFamily="34" charset="0"/>
              </a:defRPr>
            </a:lvl4pPr>
            <a:lvl5pPr marL="2057400" indent="-228600">
              <a:defRPr>
                <a:solidFill>
                  <a:schemeClr val="tx1"/>
                </a:solidFill>
                <a:latin typeface="News Gothic MT" pitchFamily="34" charset="0"/>
              </a:defRPr>
            </a:lvl5pPr>
            <a:lvl6pPr marL="2514600" indent="-228600" fontAlgn="base">
              <a:spcBef>
                <a:spcPct val="0"/>
              </a:spcBef>
              <a:spcAft>
                <a:spcPct val="0"/>
              </a:spcAft>
              <a:defRPr>
                <a:solidFill>
                  <a:schemeClr val="tx1"/>
                </a:solidFill>
                <a:latin typeface="News Gothic MT" pitchFamily="34" charset="0"/>
              </a:defRPr>
            </a:lvl6pPr>
            <a:lvl7pPr marL="2971800" indent="-228600" fontAlgn="base">
              <a:spcBef>
                <a:spcPct val="0"/>
              </a:spcBef>
              <a:spcAft>
                <a:spcPct val="0"/>
              </a:spcAft>
              <a:defRPr>
                <a:solidFill>
                  <a:schemeClr val="tx1"/>
                </a:solidFill>
                <a:latin typeface="News Gothic MT" pitchFamily="34" charset="0"/>
              </a:defRPr>
            </a:lvl7pPr>
            <a:lvl8pPr marL="3429000" indent="-228600" fontAlgn="base">
              <a:spcBef>
                <a:spcPct val="0"/>
              </a:spcBef>
              <a:spcAft>
                <a:spcPct val="0"/>
              </a:spcAft>
              <a:defRPr>
                <a:solidFill>
                  <a:schemeClr val="tx1"/>
                </a:solidFill>
                <a:latin typeface="News Gothic MT" pitchFamily="34" charset="0"/>
              </a:defRPr>
            </a:lvl8pPr>
            <a:lvl9pPr marL="3886200" indent="-228600" fontAlgn="base">
              <a:spcBef>
                <a:spcPct val="0"/>
              </a:spcBef>
              <a:spcAft>
                <a:spcPct val="0"/>
              </a:spcAft>
              <a:defRPr>
                <a:solidFill>
                  <a:schemeClr val="tx1"/>
                </a:solidFill>
                <a:latin typeface="News Gothic MT" pitchFamily="34" charset="0"/>
              </a:defRPr>
            </a:lvl9pPr>
          </a:lstStyle>
          <a:p>
            <a:pPr algn="r" defTabSz="913737" eaLnBrk="0" fontAlgn="base" hangingPunct="0">
              <a:spcBef>
                <a:spcPct val="0"/>
              </a:spcBef>
              <a:spcAft>
                <a:spcPct val="0"/>
              </a:spcAft>
            </a:pPr>
            <a:fld id="{E37A34D7-066D-4DEA-BDC7-BFA4D19689BE}" type="slidenum">
              <a:rPr lang="it-IT" sz="1200" smtClean="0">
                <a:solidFill>
                  <a:prstClr val="black"/>
                </a:solidFill>
                <a:latin typeface="Times New Roman" pitchFamily="18" charset="0"/>
              </a:rPr>
              <a:pPr algn="r" defTabSz="913737" eaLnBrk="0" fontAlgn="base" hangingPunct="0">
                <a:spcBef>
                  <a:spcPct val="0"/>
                </a:spcBef>
                <a:spcAft>
                  <a:spcPct val="0"/>
                </a:spcAft>
              </a:pPr>
              <a:t>20</a:t>
            </a:fld>
            <a:endParaRPr lang="it-IT" sz="1200">
              <a:solidFill>
                <a:prstClr val="black"/>
              </a:solidFill>
              <a:latin typeface="Times New Roman" pitchFamily="18" charset="0"/>
            </a:endParaRPr>
          </a:p>
        </p:txBody>
      </p:sp>
      <p:sp>
        <p:nvSpPr>
          <p:cNvPr id="520195" name="Rectangle 2"/>
          <p:cNvSpPr>
            <a:spLocks noGrp="1" noRot="1" noChangeAspect="1" noChangeArrowheads="1" noTextEdit="1"/>
          </p:cNvSpPr>
          <p:nvPr>
            <p:ph type="sldImg"/>
          </p:nvPr>
        </p:nvSpPr>
        <p:spPr>
          <a:xfrm>
            <a:off x="1379538" y="874713"/>
            <a:ext cx="4098925" cy="3074987"/>
          </a:xfrm>
          <a:ln/>
        </p:spPr>
      </p:sp>
      <p:sp>
        <p:nvSpPr>
          <p:cNvPr id="520196"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3E99-10FF-401F-B714-CA0026F3F003}" type="slidenum">
              <a:rPr lang="en-US" altLang="it-IT">
                <a:solidFill>
                  <a:prstClr val="black"/>
                </a:solidFill>
              </a:rPr>
              <a:pPr/>
              <a:t>41</a:t>
            </a:fld>
            <a:endParaRPr lang="en-US" altLang="it-IT">
              <a:solidFill>
                <a:prstClr val="black"/>
              </a:solidFill>
            </a:endParaRPr>
          </a:p>
        </p:txBody>
      </p:sp>
      <p:sp>
        <p:nvSpPr>
          <p:cNvPr id="103426" name="Rectangle 2"/>
          <p:cNvSpPr>
            <a:spLocks noGrp="1" noRot="1" noChangeAspect="1" noChangeArrowheads="1" noTextEdit="1"/>
          </p:cNvSpPr>
          <p:nvPr>
            <p:ph type="sldImg"/>
          </p:nvPr>
        </p:nvSpPr>
        <p:spPr>
          <a:xfrm>
            <a:off x="1144588" y="685800"/>
            <a:ext cx="4572000" cy="3429000"/>
          </a:xfrm>
          <a:ln/>
        </p:spPr>
      </p:sp>
      <p:sp>
        <p:nvSpPr>
          <p:cNvPr id="103427" name="Rectangle 3"/>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34603-0053-4B86-8E5E-A88A107CB6F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3009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53E365-38FA-450F-A7D1-655E2DE2E45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74091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F1F4B6-0D43-4372-AAD7-6913756D6A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477367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7D2B4-C47F-44A7-9237-CF84C8FA8C5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548231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336302-E7D3-4823-8F13-079ED5B846A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99252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C1C568-B54C-4D04-8ED8-2830DF938CF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86311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718EC9-BF59-4A2A-A0BD-3B2D9EC831D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098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A2C9C3-6055-414A-9995-6E00F212F4A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49061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9C78F-EAD3-4B37-B1B6-10753750891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099858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F3D3D3-C18E-4C0F-BD8A-E0E9D82E710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196266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96024-5FB7-4938-876B-F29E7E5E83E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477462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2B6A51-62A7-44CC-B434-3F73A613349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4983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DEC4B-44B6-4443-9D92-39A6C913F9A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940256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8022F-0E76-4C7C-B749-985DEC91DC6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922715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74A0B1-A7D7-49B6-A99D-7C3C0A673513}"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48D9AA-0A68-4D8B-9464-886420B07D4F}" type="slidenum">
              <a:rPr lang="en-US"/>
              <a:pPr>
                <a:defRPr/>
              </a:pPr>
              <a:t>‹N›</a:t>
            </a:fld>
            <a:endParaRPr lang="en-US"/>
          </a:p>
        </p:txBody>
      </p:sp>
    </p:spTree>
    <p:extLst>
      <p:ext uri="{BB962C8B-B14F-4D97-AF65-F5344CB8AC3E}">
        <p14:creationId xmlns:p14="http://schemas.microsoft.com/office/powerpoint/2010/main" val="16727970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71F323-391F-4B9D-92AC-9BD7198A455A}"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DDF100-E7C2-4396-9780-7E17AA9213C4}" type="slidenum">
              <a:rPr lang="en-US"/>
              <a:pPr>
                <a:defRPr/>
              </a:pPr>
              <a:t>‹N›</a:t>
            </a:fld>
            <a:endParaRPr lang="en-US"/>
          </a:p>
        </p:txBody>
      </p:sp>
    </p:spTree>
    <p:extLst>
      <p:ext uri="{BB962C8B-B14F-4D97-AF65-F5344CB8AC3E}">
        <p14:creationId xmlns:p14="http://schemas.microsoft.com/office/powerpoint/2010/main" val="223904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E5E589-A6C2-4E20-BBB3-3FD36848A11F}"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CED6E1-E1D2-40F5-9FAE-49F11DD9AB8A}" type="slidenum">
              <a:rPr lang="en-US"/>
              <a:pPr>
                <a:defRPr/>
              </a:pPr>
              <a:t>‹N›</a:t>
            </a:fld>
            <a:endParaRPr lang="en-US"/>
          </a:p>
        </p:txBody>
      </p:sp>
    </p:spTree>
    <p:extLst>
      <p:ext uri="{BB962C8B-B14F-4D97-AF65-F5344CB8AC3E}">
        <p14:creationId xmlns:p14="http://schemas.microsoft.com/office/powerpoint/2010/main" val="13121698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77E246E-2AD9-4050-B03D-3CC71EA78E06}" type="datetimeFigureOut">
              <a:rPr lang="en-US"/>
              <a:pPr>
                <a:defRPr/>
              </a:pPr>
              <a:t>4/12/2019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5FF156-52DE-4DD6-A0C0-10BEEF1A15E7}" type="slidenum">
              <a:rPr lang="en-US"/>
              <a:pPr>
                <a:defRPr/>
              </a:pPr>
              <a:t>‹N›</a:t>
            </a:fld>
            <a:endParaRPr lang="en-US"/>
          </a:p>
        </p:txBody>
      </p:sp>
    </p:spTree>
    <p:extLst>
      <p:ext uri="{BB962C8B-B14F-4D97-AF65-F5344CB8AC3E}">
        <p14:creationId xmlns:p14="http://schemas.microsoft.com/office/powerpoint/2010/main" val="16513922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28A9C88-57E1-4755-830C-0406686319F3}" type="datetimeFigureOut">
              <a:rPr lang="en-US"/>
              <a:pPr>
                <a:defRPr/>
              </a:pPr>
              <a:t>4/12/2019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D34E95-CFA4-4081-9243-B8836A385AD5}" type="slidenum">
              <a:rPr lang="en-US"/>
              <a:pPr>
                <a:defRPr/>
              </a:pPr>
              <a:t>‹N›</a:t>
            </a:fld>
            <a:endParaRPr lang="en-US"/>
          </a:p>
        </p:txBody>
      </p:sp>
    </p:spTree>
    <p:extLst>
      <p:ext uri="{BB962C8B-B14F-4D97-AF65-F5344CB8AC3E}">
        <p14:creationId xmlns:p14="http://schemas.microsoft.com/office/powerpoint/2010/main" val="3879799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F4930E9-2BE3-49BA-81A6-88EBCA282AD6}" type="datetimeFigureOut">
              <a:rPr lang="en-US"/>
              <a:pPr>
                <a:defRPr/>
              </a:pPr>
              <a:t>4/12/2019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64C60C-C1BA-4D23-B7EA-8B777EBBA2B5}" type="slidenum">
              <a:rPr lang="en-US"/>
              <a:pPr>
                <a:defRPr/>
              </a:pPr>
              <a:t>‹N›</a:t>
            </a:fld>
            <a:endParaRPr lang="en-US"/>
          </a:p>
        </p:txBody>
      </p:sp>
    </p:spTree>
    <p:extLst>
      <p:ext uri="{BB962C8B-B14F-4D97-AF65-F5344CB8AC3E}">
        <p14:creationId xmlns:p14="http://schemas.microsoft.com/office/powerpoint/2010/main" val="3076388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7A5208-3825-47A4-82F1-23614857DF93}" type="datetimeFigureOut">
              <a:rPr lang="en-US"/>
              <a:pPr>
                <a:defRPr/>
              </a:pPr>
              <a:t>4/12/2019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993BEF-AE4A-468D-9878-9A8F325DF8D5}" type="slidenum">
              <a:rPr lang="en-US"/>
              <a:pPr>
                <a:defRPr/>
              </a:pPr>
              <a:t>‹N›</a:t>
            </a:fld>
            <a:endParaRPr lang="en-US"/>
          </a:p>
        </p:txBody>
      </p:sp>
    </p:spTree>
    <p:extLst>
      <p:ext uri="{BB962C8B-B14F-4D97-AF65-F5344CB8AC3E}">
        <p14:creationId xmlns:p14="http://schemas.microsoft.com/office/powerpoint/2010/main" val="7081297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953E8F-C35C-41C3-8024-A7B1B53BB98E}" type="datetimeFigureOut">
              <a:rPr lang="en-US"/>
              <a:pPr>
                <a:defRPr/>
              </a:pPr>
              <a:t>4/12/2019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7DFD64-5593-4760-88E6-15C5FB2BF026}" type="slidenum">
              <a:rPr lang="en-US"/>
              <a:pPr>
                <a:defRPr/>
              </a:pPr>
              <a:t>‹N›</a:t>
            </a:fld>
            <a:endParaRPr lang="en-US"/>
          </a:p>
        </p:txBody>
      </p:sp>
    </p:spTree>
    <p:extLst>
      <p:ext uri="{BB962C8B-B14F-4D97-AF65-F5344CB8AC3E}">
        <p14:creationId xmlns:p14="http://schemas.microsoft.com/office/powerpoint/2010/main" val="9817445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2690C8-B4A4-4E07-8FA1-97A6663D54EA}" type="datetimeFigureOut">
              <a:rPr lang="en-US"/>
              <a:pPr>
                <a:defRPr/>
              </a:pPr>
              <a:t>4/12/2019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00E87B-07C2-4A43-B2E2-9A4B5C44D446}" type="slidenum">
              <a:rPr lang="en-US"/>
              <a:pPr>
                <a:defRPr/>
              </a:pPr>
              <a:t>‹N›</a:t>
            </a:fld>
            <a:endParaRPr lang="en-US"/>
          </a:p>
        </p:txBody>
      </p:sp>
    </p:spTree>
    <p:extLst>
      <p:ext uri="{BB962C8B-B14F-4D97-AF65-F5344CB8AC3E}">
        <p14:creationId xmlns:p14="http://schemas.microsoft.com/office/powerpoint/2010/main" val="140869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7848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0"/>
            <a:ext cx="792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9600" y="3938588"/>
            <a:ext cx="792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0"/>
          </p:nvPr>
        </p:nvSpPr>
        <p:spPr>
          <a:xfrm>
            <a:off x="3429000" y="6477000"/>
            <a:ext cx="5715000" cy="381000"/>
          </a:xfrm>
        </p:spPr>
        <p:txBody>
          <a:bodyPr/>
          <a:lstStyle>
            <a:lvl1pPr>
              <a:defRPr/>
            </a:lvl1pPr>
          </a:lstStyle>
          <a:p>
            <a:r>
              <a:rPr lang="en-US" altLang="it-IT">
                <a:solidFill>
                  <a:srgbClr val="000000"/>
                </a:solidFill>
              </a:rPr>
              <a:t>Page, </a:t>
            </a:r>
            <a:r>
              <a:rPr lang="en-US" altLang="it-IT" i="1">
                <a:solidFill>
                  <a:srgbClr val="000000"/>
                </a:solidFill>
              </a:rPr>
              <a:t>12-Lead ECG for Acute and Critical Care Providers</a:t>
            </a:r>
            <a:br>
              <a:rPr lang="en-US" altLang="it-IT" i="1">
                <a:solidFill>
                  <a:srgbClr val="000000"/>
                </a:solidFill>
              </a:rPr>
            </a:br>
            <a:r>
              <a:rPr lang="en-US" altLang="it-IT">
                <a:solidFill>
                  <a:srgbClr val="000000"/>
                </a:solidFill>
              </a:rPr>
              <a:t>© 2006 by Pearson Education, Inc. Upper Saddle River, NJ</a:t>
            </a:r>
          </a:p>
        </p:txBody>
      </p:sp>
    </p:spTree>
    <p:extLst>
      <p:ext uri="{BB962C8B-B14F-4D97-AF65-F5344CB8AC3E}">
        <p14:creationId xmlns:p14="http://schemas.microsoft.com/office/powerpoint/2010/main" val="9961561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FBD659-78BF-4ED6-ACF2-49CEE52692B5}"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649191-9EFF-4088-8675-1AD54296DBD0}" type="slidenum">
              <a:rPr lang="en-US"/>
              <a:pPr>
                <a:defRPr/>
              </a:pPr>
              <a:t>‹N›</a:t>
            </a:fld>
            <a:endParaRPr lang="en-US"/>
          </a:p>
        </p:txBody>
      </p:sp>
    </p:spTree>
    <p:extLst>
      <p:ext uri="{BB962C8B-B14F-4D97-AF65-F5344CB8AC3E}">
        <p14:creationId xmlns:p14="http://schemas.microsoft.com/office/powerpoint/2010/main" val="1577208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5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E65C21-F974-4198-B03D-EEE00914B0F3}" type="datetimeFigureOut">
              <a:rPr lang="en-US"/>
              <a:pPr>
                <a:defRPr/>
              </a:pPr>
              <a:t>4/12/2019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0DA58-D748-4939-8C6F-82C1B2F40A9C}" type="slidenum">
              <a:rPr lang="en-US"/>
              <a:pPr>
                <a:defRPr/>
              </a:pPr>
              <a:t>‹N›</a:t>
            </a:fld>
            <a:endParaRPr lang="en-US"/>
          </a:p>
        </p:txBody>
      </p:sp>
    </p:spTree>
    <p:extLst>
      <p:ext uri="{BB962C8B-B14F-4D97-AF65-F5344CB8AC3E}">
        <p14:creationId xmlns:p14="http://schemas.microsoft.com/office/powerpoint/2010/main" val="5123335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7813"/>
            <a:ext cx="82296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19"/>
          <p:cNvSpPr>
            <a:spLocks noGrp="1" noChangeArrowheads="1"/>
          </p:cNvSpPr>
          <p:nvPr>
            <p:ph type="dt" sz="half" idx="10"/>
          </p:nvPr>
        </p:nvSpPr>
        <p:spPr/>
        <p:txBody>
          <a:bodyPr/>
          <a:lstStyle>
            <a:lvl1pPr>
              <a:defRPr/>
            </a:lvl1pPr>
          </a:lstStyle>
          <a:p>
            <a:pPr>
              <a:defRPr/>
            </a:pPr>
            <a:endParaRPr lang="en-US"/>
          </a:p>
        </p:txBody>
      </p:sp>
      <p:sp>
        <p:nvSpPr>
          <p:cNvPr id="4" name="Rectangle 20"/>
          <p:cNvSpPr>
            <a:spLocks noGrp="1" noChangeArrowheads="1"/>
          </p:cNvSpPr>
          <p:nvPr>
            <p:ph type="ftr" sz="quarter" idx="11"/>
          </p:nvPr>
        </p:nvSpPr>
        <p:spPr/>
        <p:txBody>
          <a:bodyPr/>
          <a:lstStyle>
            <a:lvl1pPr>
              <a:defRPr/>
            </a:lvl1pPr>
          </a:lstStyle>
          <a:p>
            <a:pPr>
              <a:defRPr/>
            </a:pPr>
            <a:endParaRPr lang="en-US"/>
          </a:p>
        </p:txBody>
      </p:sp>
      <p:sp>
        <p:nvSpPr>
          <p:cNvPr id="5" name="Rectangle 21"/>
          <p:cNvSpPr>
            <a:spLocks noGrp="1" noChangeArrowheads="1"/>
          </p:cNvSpPr>
          <p:nvPr>
            <p:ph type="sldNum" sz="quarter" idx="12"/>
          </p:nvPr>
        </p:nvSpPr>
        <p:spPr/>
        <p:txBody>
          <a:bodyPr/>
          <a:lstStyle>
            <a:lvl1pPr>
              <a:defRPr/>
            </a:lvl1pPr>
          </a:lstStyle>
          <a:p>
            <a:pPr>
              <a:defRPr/>
            </a:pPr>
            <a:fld id="{EB3D71D8-913E-42C3-A48D-09B45F91CCA1}" type="slidenum">
              <a:rPr lang="en-US"/>
              <a:pPr>
                <a:defRPr/>
              </a:pPr>
              <a:t>‹N›</a:t>
            </a:fld>
            <a:endParaRPr lang="en-US"/>
          </a:p>
        </p:txBody>
      </p:sp>
    </p:spTree>
    <p:extLst>
      <p:ext uri="{BB962C8B-B14F-4D97-AF65-F5344CB8AC3E}">
        <p14:creationId xmlns:p14="http://schemas.microsoft.com/office/powerpoint/2010/main" val="504544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5D1354F-92F1-4C71-A8B0-FB962B440F56}" type="slidenum">
              <a:rPr lang="it-IT"/>
              <a:pPr>
                <a:defRPr/>
              </a:pPr>
              <a:t>‹N›</a:t>
            </a:fld>
            <a:endParaRPr lang="it-IT"/>
          </a:p>
        </p:txBody>
      </p:sp>
    </p:spTree>
    <p:extLst>
      <p:ext uri="{BB962C8B-B14F-4D97-AF65-F5344CB8AC3E}">
        <p14:creationId xmlns:p14="http://schemas.microsoft.com/office/powerpoint/2010/main" val="24454297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058BE4-77E8-4EA4-BB6B-140A4400E2D5}" type="slidenum">
              <a:rPr lang="it-IT"/>
              <a:pPr>
                <a:defRPr/>
              </a:pPr>
              <a:t>‹N›</a:t>
            </a:fld>
            <a:endParaRPr lang="it-IT"/>
          </a:p>
        </p:txBody>
      </p:sp>
    </p:spTree>
    <p:extLst>
      <p:ext uri="{BB962C8B-B14F-4D97-AF65-F5344CB8AC3E}">
        <p14:creationId xmlns:p14="http://schemas.microsoft.com/office/powerpoint/2010/main" val="39573255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BF9FA3C-E780-48AC-8059-12D74FB1D4DB}" type="slidenum">
              <a:rPr lang="it-IT"/>
              <a:pPr>
                <a:defRPr/>
              </a:pPr>
              <a:t>‹N›</a:t>
            </a:fld>
            <a:endParaRPr lang="it-IT"/>
          </a:p>
        </p:txBody>
      </p:sp>
    </p:spTree>
    <p:extLst>
      <p:ext uri="{BB962C8B-B14F-4D97-AF65-F5344CB8AC3E}">
        <p14:creationId xmlns:p14="http://schemas.microsoft.com/office/powerpoint/2010/main" val="8314693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57B62A-9213-483F-A737-576C51378A0D}" type="slidenum">
              <a:rPr lang="it-IT"/>
              <a:pPr>
                <a:defRPr/>
              </a:pPr>
              <a:t>‹N›</a:t>
            </a:fld>
            <a:endParaRPr lang="it-IT"/>
          </a:p>
        </p:txBody>
      </p:sp>
    </p:spTree>
    <p:extLst>
      <p:ext uri="{BB962C8B-B14F-4D97-AF65-F5344CB8AC3E}">
        <p14:creationId xmlns:p14="http://schemas.microsoft.com/office/powerpoint/2010/main" val="24927226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14F849B-9027-4F05-83E9-E22086307BDE}" type="slidenum">
              <a:rPr lang="it-IT"/>
              <a:pPr>
                <a:defRPr/>
              </a:pPr>
              <a:t>‹N›</a:t>
            </a:fld>
            <a:endParaRPr lang="it-IT"/>
          </a:p>
        </p:txBody>
      </p:sp>
    </p:spTree>
    <p:extLst>
      <p:ext uri="{BB962C8B-B14F-4D97-AF65-F5344CB8AC3E}">
        <p14:creationId xmlns:p14="http://schemas.microsoft.com/office/powerpoint/2010/main" val="40545839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EA853A9-41F3-43B0-BE76-11AAB4603C3C}" type="slidenum">
              <a:rPr lang="it-IT"/>
              <a:pPr>
                <a:defRPr/>
              </a:pPr>
              <a:t>‹N›</a:t>
            </a:fld>
            <a:endParaRPr lang="it-IT"/>
          </a:p>
        </p:txBody>
      </p:sp>
    </p:spTree>
    <p:extLst>
      <p:ext uri="{BB962C8B-B14F-4D97-AF65-F5344CB8AC3E}">
        <p14:creationId xmlns:p14="http://schemas.microsoft.com/office/powerpoint/2010/main" val="29641740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1F0B963-73D8-4BBC-B2C6-2D1CB0865F60}" type="slidenum">
              <a:rPr lang="it-IT"/>
              <a:pPr>
                <a:defRPr/>
              </a:pPr>
              <a:t>‹N›</a:t>
            </a:fld>
            <a:endParaRPr lang="it-IT"/>
          </a:p>
        </p:txBody>
      </p:sp>
    </p:spTree>
    <p:extLst>
      <p:ext uri="{BB962C8B-B14F-4D97-AF65-F5344CB8AC3E}">
        <p14:creationId xmlns:p14="http://schemas.microsoft.com/office/powerpoint/2010/main" val="329685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2130877"/>
            <a:ext cx="7772400" cy="1470025"/>
          </a:xfrm>
        </p:spPr>
        <p:txBody>
          <a:bodyPr/>
          <a:lstStyle>
            <a:lvl1pPr>
              <a:defRPr sz="4000"/>
            </a:lvl1pPr>
          </a:lstStyle>
          <a:p>
            <a:pPr lvl="0"/>
            <a:r>
              <a:rPr lang="en-US" noProof="0"/>
              <a:t>Click to add title</a:t>
            </a:r>
          </a:p>
        </p:txBody>
      </p:sp>
      <p:sp>
        <p:nvSpPr>
          <p:cNvPr id="39939" name="Rectangle 3"/>
          <p:cNvSpPr>
            <a:spLocks noGrp="1" noChangeArrowheads="1"/>
          </p:cNvSpPr>
          <p:nvPr>
            <p:ph type="subTitle" idx="1"/>
          </p:nvPr>
        </p:nvSpPr>
        <p:spPr>
          <a:xfrm>
            <a:off x="1371600" y="3886213"/>
            <a:ext cx="6400800" cy="396875"/>
          </a:xfrm>
        </p:spPr>
        <p:txBody>
          <a:bodyPr/>
          <a:lstStyle>
            <a:lvl1pPr algn="ctr">
              <a:defRPr/>
            </a:lvl1pPr>
          </a:lstStyle>
          <a:p>
            <a:pPr lvl="0"/>
            <a:r>
              <a:rPr lang="en-US" noProof="0"/>
              <a:t>Click to add subtitle</a:t>
            </a:r>
          </a:p>
        </p:txBody>
      </p:sp>
      <p:sp>
        <p:nvSpPr>
          <p:cNvPr id="39940"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9941" name="Rectangle 5"/>
          <p:cNvSpPr>
            <a:spLocks noGrp="1" noChangeArrowheads="1"/>
          </p:cNvSpPr>
          <p:nvPr>
            <p:ph type="ftr" sz="quarter" idx="3"/>
          </p:nvPr>
        </p:nvSpPr>
        <p:spPr>
          <a:xfrm>
            <a:off x="3124200" y="6245225"/>
            <a:ext cx="2895600" cy="274638"/>
          </a:xfrm>
        </p:spPr>
        <p:txBody>
          <a:bodyPr/>
          <a:lstStyle>
            <a:lvl1pPr>
              <a:defRPr/>
            </a:lvl1pPr>
          </a:lstStyle>
          <a:p>
            <a:endParaRPr lang="en-US">
              <a:solidFill>
                <a:srgbClr val="000000"/>
              </a:solidFill>
            </a:endParaRPr>
          </a:p>
        </p:txBody>
      </p:sp>
      <p:sp>
        <p:nvSpPr>
          <p:cNvPr id="39942" name="Rectangle 6"/>
          <p:cNvSpPr>
            <a:spLocks noGrp="1" noChangeArrowheads="1"/>
          </p:cNvSpPr>
          <p:nvPr>
            <p:ph type="sldNum" sz="quarter" idx="4"/>
          </p:nvPr>
        </p:nvSpPr>
        <p:spPr>
          <a:xfrm>
            <a:off x="6823075" y="6411913"/>
            <a:ext cx="2133600" cy="271462"/>
          </a:xfrm>
        </p:spPr>
        <p:txBody>
          <a:bodyPr/>
          <a:lstStyle>
            <a:lvl1pPr>
              <a:defRPr/>
            </a:lvl1pPr>
          </a:lstStyle>
          <a:p>
            <a:fld id="{85365449-41C2-4437-9BC9-93678C1D7A95}"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45496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FDA0A97-7A63-4BB0-A7E1-BB04F31A4710}" type="slidenum">
              <a:rPr lang="it-IT"/>
              <a:pPr>
                <a:defRPr/>
              </a:pPr>
              <a:t>‹N›</a:t>
            </a:fld>
            <a:endParaRPr lang="it-IT"/>
          </a:p>
        </p:txBody>
      </p:sp>
    </p:spTree>
    <p:extLst>
      <p:ext uri="{BB962C8B-B14F-4D97-AF65-F5344CB8AC3E}">
        <p14:creationId xmlns:p14="http://schemas.microsoft.com/office/powerpoint/2010/main" val="12261399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4ACA38D-5AB4-4722-A2E5-F7018F38C39A}" type="slidenum">
              <a:rPr lang="it-IT"/>
              <a:pPr>
                <a:defRPr/>
              </a:pPr>
              <a:t>‹N›</a:t>
            </a:fld>
            <a:endParaRPr lang="it-IT"/>
          </a:p>
        </p:txBody>
      </p:sp>
    </p:spTree>
    <p:extLst>
      <p:ext uri="{BB962C8B-B14F-4D97-AF65-F5344CB8AC3E}">
        <p14:creationId xmlns:p14="http://schemas.microsoft.com/office/powerpoint/2010/main" val="322723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E8E9429-89CB-433B-B572-FE67CE9AD19C}" type="slidenum">
              <a:rPr lang="it-IT"/>
              <a:pPr>
                <a:defRPr/>
              </a:pPr>
              <a:t>‹N›</a:t>
            </a:fld>
            <a:endParaRPr lang="it-IT"/>
          </a:p>
        </p:txBody>
      </p:sp>
    </p:spTree>
    <p:extLst>
      <p:ext uri="{BB962C8B-B14F-4D97-AF65-F5344CB8AC3E}">
        <p14:creationId xmlns:p14="http://schemas.microsoft.com/office/powerpoint/2010/main" val="33363750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042D6B8-8721-4B3F-8651-94919382E003}" type="slidenum">
              <a:rPr lang="it-IT"/>
              <a:pPr>
                <a:defRPr/>
              </a:pPr>
              <a:t>‹N›</a:t>
            </a:fld>
            <a:endParaRPr lang="it-IT"/>
          </a:p>
        </p:txBody>
      </p:sp>
    </p:spTree>
    <p:extLst>
      <p:ext uri="{BB962C8B-B14F-4D97-AF65-F5344CB8AC3E}">
        <p14:creationId xmlns:p14="http://schemas.microsoft.com/office/powerpoint/2010/main" val="42535058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6"/>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562886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378601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13"/>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706803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72642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37"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705442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1976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212365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BB64966-8915-45E6-A378-1280F86E6E6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82060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02428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3"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897268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131423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237564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4" y="274651"/>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51"/>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41220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357"/>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4006790"/>
            <a:ext cx="7772400" cy="400110"/>
          </a:xfrm>
        </p:spPr>
        <p:txBody>
          <a:bodyPr anchor="b"/>
          <a:lstStyle>
            <a:lvl1pPr marL="0" indent="0">
              <a:buNone/>
              <a:defRPr sz="2000"/>
            </a:lvl1pPr>
            <a:lvl2pPr marL="456867" indent="0">
              <a:buNone/>
              <a:defRPr sz="1800"/>
            </a:lvl2pPr>
            <a:lvl3pPr marL="913737" indent="0">
              <a:buNone/>
              <a:defRPr sz="1600"/>
            </a:lvl3pPr>
            <a:lvl4pPr marL="1370606" indent="0">
              <a:buNone/>
              <a:defRPr sz="1400"/>
            </a:lvl4pPr>
            <a:lvl5pPr marL="1827473" indent="0">
              <a:buNone/>
              <a:defRPr sz="1400"/>
            </a:lvl5pPr>
            <a:lvl6pPr marL="2284342" indent="0">
              <a:buNone/>
              <a:defRPr sz="1400"/>
            </a:lvl6pPr>
            <a:lvl7pPr marL="2741210" indent="0">
              <a:buNone/>
              <a:defRPr sz="1400"/>
            </a:lvl7pPr>
            <a:lvl8pPr marL="3198076" indent="0">
              <a:buNone/>
              <a:defRPr sz="1400"/>
            </a:lvl8pPr>
            <a:lvl9pPr marL="3654946"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898A13F-90CE-464E-9ADB-FD17CA2210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35877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656"/>
            <a:ext cx="4038600" cy="31700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656"/>
            <a:ext cx="4038600" cy="31700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F0392325-04AA-4046-A8E7-6C9318CC662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622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974995"/>
            <a:ext cx="4040188" cy="12002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8"/>
            <a:ext cx="4040188" cy="27576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184" y="974995"/>
            <a:ext cx="4041775" cy="12002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184" y="2174878"/>
            <a:ext cx="4041775" cy="27576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79282F5A-9187-4809-9B4A-4A93ADB39C1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1706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45CFAFA5-8071-4916-9B2E-0713F0AC0E5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47067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EE297830-601D-4ABD-9D01-C7CEEFBD42A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3145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2D435F-0F7A-4D36-B472-9ABACCB7276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67897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4" y="273052"/>
            <a:ext cx="5111750" cy="36256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4" y="1435101"/>
            <a:ext cx="3008313" cy="523220"/>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FA9F167-82F0-45D2-8B4E-D09087FEA4A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08499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80"/>
            <a:ext cx="5486400" cy="584775"/>
          </a:xfrm>
        </p:spPr>
        <p:txBody>
          <a:bodyPr/>
          <a:lstStyle>
            <a:lvl1pPr marL="0" indent="0">
              <a:buNone/>
              <a:defRPr sz="3200"/>
            </a:lvl1pPr>
            <a:lvl2pPr marL="456867" indent="0">
              <a:buNone/>
              <a:defRPr sz="2800"/>
            </a:lvl2pPr>
            <a:lvl3pPr marL="913737" indent="0">
              <a:buNone/>
              <a:defRPr sz="2400"/>
            </a:lvl3pPr>
            <a:lvl4pPr marL="1370606" indent="0">
              <a:buNone/>
              <a:defRPr sz="2000"/>
            </a:lvl4pPr>
            <a:lvl5pPr marL="1827473" indent="0">
              <a:buNone/>
              <a:defRPr sz="2000"/>
            </a:lvl5pPr>
            <a:lvl6pPr marL="2284342" indent="0">
              <a:buNone/>
              <a:defRPr sz="2000"/>
            </a:lvl6pPr>
            <a:lvl7pPr marL="2741210" indent="0">
              <a:buNone/>
              <a:defRPr sz="2000"/>
            </a:lvl7pPr>
            <a:lvl8pPr marL="3198076" indent="0">
              <a:buNone/>
              <a:defRPr sz="2000"/>
            </a:lvl8pPr>
            <a:lvl9pPr marL="3654946" indent="0">
              <a:buNone/>
              <a:defRPr sz="2000"/>
            </a:lvl9pPr>
          </a:lstStyle>
          <a:p>
            <a:endParaRPr lang="it-IT"/>
          </a:p>
        </p:txBody>
      </p:sp>
      <p:sp>
        <p:nvSpPr>
          <p:cNvPr id="4" name="Segnaposto testo 3"/>
          <p:cNvSpPr>
            <a:spLocks noGrp="1"/>
          </p:cNvSpPr>
          <p:nvPr>
            <p:ph type="body" sz="half" idx="2"/>
          </p:nvPr>
        </p:nvSpPr>
        <p:spPr>
          <a:xfrm>
            <a:off x="1792288" y="5367794"/>
            <a:ext cx="5486400" cy="307777"/>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B6F4EC12-8CDB-44F5-9522-23CCB1E9762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2157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a:xfrm>
            <a:off x="-2762343" y="1600200"/>
            <a:ext cx="11449147" cy="126188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448A856-BDE1-4D9E-B4A5-DF029713EEE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10175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151263"/>
            <a:ext cx="2057400" cy="2822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45598" y="151263"/>
            <a:ext cx="2831403" cy="28225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197BEF9-4CF1-47D4-84BF-A58BE19B69C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83549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876"/>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2531EB-06DD-40B2-9538-E68900FD3E9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940488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A24577-1BE8-4DEA-AEB8-BB51FE6D33D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785130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7351"/>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6526700-B86D-47E5-8700-1D89AD90A93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19623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959"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22EE918-C810-46E9-A734-D4EE9245D4F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03769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F2C176-0634-4297-A659-2EE6FE7F2DD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37426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D014F8C0-DEB5-424E-A986-0687BFFB53E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21673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0929F-1C84-4BDB-91FF-49806AA26E9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19582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5FE4B2-AE68-4E87-B2C8-14C1FAB28B7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6003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50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BEAC4E-91F7-475F-B293-66C95F2A73A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89044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9F9EB6-B9FB-41D1-AFE8-A3384CE9330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6383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2D7E8F5-A07D-45FF-9021-54C127F63D3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59658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205DB1-445B-4B2B-9601-9DADEB12249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041064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43F67B2-6288-4C16-9D07-93F4F231617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78294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5800" y="1981200"/>
            <a:ext cx="7772400" cy="4114800"/>
          </a:xfrm>
        </p:spPr>
        <p:txBody>
          <a:bodyPr/>
          <a:lstStyle/>
          <a:p>
            <a:pPr lvl="0"/>
            <a:endParaRPr lang="it-IT" noProof="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5A76EC-3E07-4977-9A3F-3E183D00D3E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07429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quarter" idx="1"/>
          </p:nvPr>
        </p:nvSpPr>
        <p:spPr>
          <a:xfrm>
            <a:off x="685878" y="1981200"/>
            <a:ext cx="3818467"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39959" y="1981200"/>
            <a:ext cx="3818467"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85878" y="4114800"/>
            <a:ext cx="3818467"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39959" y="4114800"/>
            <a:ext cx="3818467"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32CB801-9F44-452E-AB99-249871ECCD3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5205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82F694F-1E6B-4E63-8F9F-563C3E8B6BE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52990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3B68D0D-9FBD-439B-93F9-B68FECCD130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69113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BF7A96-1844-4533-AA59-5A6BFF6A90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65751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76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fld id="{93D14B7B-F327-4DA9-B495-98ADE3F5DF72}" type="datetimeFigureOut">
              <a:rPr lang="it-IT">
                <a:solidFill>
                  <a:srgbClr val="000000"/>
                </a:solidFill>
              </a:rPr>
              <a:pPr>
                <a:defRPr/>
              </a:pPr>
              <a:t>12/04/2019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BD8E6-F1F0-41B6-A452-E582287C804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721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fld id="{C80606F7-8C8C-447E-ADA0-882FA083FCA3}" type="datetimeFigureOut">
              <a:rPr lang="it-IT">
                <a:solidFill>
                  <a:srgbClr val="000000"/>
                </a:solidFill>
              </a:rPr>
              <a:pPr>
                <a:defRPr/>
              </a:pPr>
              <a:t>12/04/2019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FE9EC7-9A07-4C79-A258-A0796EFB7F8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74293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24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E92A9FC6-84B5-40B1-AE1E-E7854093F34F}" type="datetimeFigureOut">
              <a:rPr lang="it-IT">
                <a:solidFill>
                  <a:srgbClr val="000000"/>
                </a:solidFill>
              </a:rPr>
              <a:pPr>
                <a:defRPr/>
              </a:pPr>
              <a:t>12/04/2019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76D05E-569F-4774-A964-946BF80F61C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06180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fld id="{CB49CE5B-63A4-4351-909A-43A5EFAD3AE2}" type="datetimeFigureOut">
              <a:rPr lang="it-IT">
                <a:solidFill>
                  <a:srgbClr val="000000"/>
                </a:solidFill>
              </a:rPr>
              <a:pPr>
                <a:defRPr/>
              </a:pPr>
              <a:t>12/04/2019</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1F9F5-F0C4-4B84-9704-86C8578C2C5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81548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18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1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fld id="{341D1020-2628-4307-B759-C2B5AB66EB15}" type="datetimeFigureOut">
              <a:rPr lang="it-IT">
                <a:solidFill>
                  <a:srgbClr val="000000"/>
                </a:solidFill>
              </a:rPr>
              <a:pPr>
                <a:defRPr/>
              </a:pPr>
              <a:t>12/04/2019</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E25F31-AE37-4825-BAE6-780789B1428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320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fld id="{619CF7B3-B839-4A68-BA01-1B497D201D4E}" type="datetimeFigureOut">
              <a:rPr lang="it-IT">
                <a:solidFill>
                  <a:srgbClr val="000000"/>
                </a:solidFill>
              </a:rPr>
              <a:pPr>
                <a:defRPr/>
              </a:pPr>
              <a:t>12/04/2019</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4ECF13-AE0C-4215-82CB-0D0BF52F8F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44240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4E1F90F-961F-47DB-B46A-763FA30997E6}" type="datetimeFigureOut">
              <a:rPr lang="it-IT">
                <a:solidFill>
                  <a:srgbClr val="000000"/>
                </a:solidFill>
              </a:rPr>
              <a:pPr>
                <a:defRPr/>
              </a:pPr>
              <a:t>12/04/2019</a:t>
            </a:fld>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0B1AC6-44DF-4D9F-93EA-1C9576FA7D6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232714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3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72CE712-923D-4020-B241-B868BE990C92}" type="datetimeFigureOut">
              <a:rPr lang="it-IT">
                <a:solidFill>
                  <a:srgbClr val="000000"/>
                </a:solidFill>
              </a:rPr>
              <a:pPr>
                <a:defRPr/>
              </a:pPr>
              <a:t>12/04/2019</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0E96-375A-4773-834A-5650F38861F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24657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ED4DA72-B382-41F0-B17C-4758B74ED61B}" type="datetimeFigureOut">
              <a:rPr lang="it-IT">
                <a:solidFill>
                  <a:srgbClr val="000000"/>
                </a:solidFill>
              </a:rPr>
              <a:pPr>
                <a:defRPr/>
              </a:pPr>
              <a:t>12/04/2019</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F4E0E2-6070-4CE1-9551-A8042C4E1FC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39676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fld id="{D2C25981-5DFD-40A5-BC8B-FA32E2096AB7}" type="datetimeFigureOut">
              <a:rPr lang="it-IT">
                <a:solidFill>
                  <a:srgbClr val="000000"/>
                </a:solidFill>
              </a:rPr>
              <a:pPr>
                <a:defRPr/>
              </a:pPr>
              <a:t>12/04/2019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755AEC-D554-4EDB-BA47-E5E4D425DD4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3790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4BEAB9-E877-494E-8C2E-554D8835168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1936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fld id="{1669926D-93C1-49B9-9B90-0E4ED1E1C071}" type="datetimeFigureOut">
              <a:rPr lang="it-IT">
                <a:solidFill>
                  <a:srgbClr val="000000"/>
                </a:solidFill>
              </a:rPr>
              <a:pPr>
                <a:defRPr/>
              </a:pPr>
              <a:t>12/04/2019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03615-A4D4-4D81-BA82-7B474BFAD13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20008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3074" name="Picture 2" descr="underwater-ice-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838200" y="1676400"/>
            <a:ext cx="7772400" cy="1470025"/>
          </a:xfrm>
        </p:spPr>
        <p:txBody>
          <a:bodyPr/>
          <a:lstStyle>
            <a:lvl1pPr>
              <a:defRPr sz="4000"/>
            </a:lvl1pPr>
          </a:lstStyle>
          <a:p>
            <a:pPr lvl="0"/>
            <a:r>
              <a:rPr lang="en-US" altLang="it-IT" noProof="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it-IT" noProof="0"/>
              <a:t>Click to edit Master subtitle style</a:t>
            </a:r>
          </a:p>
        </p:txBody>
      </p:sp>
      <p:sp>
        <p:nvSpPr>
          <p:cNvPr id="3077" name="Rectangle 5"/>
          <p:cNvSpPr>
            <a:spLocks noGrp="1" noChangeArrowheads="1"/>
          </p:cNvSpPr>
          <p:nvPr>
            <p:ph type="dt" sz="half" idx="2"/>
          </p:nvPr>
        </p:nvSpPr>
        <p:spPr/>
        <p:txBody>
          <a:bodyPr/>
          <a:lstStyle>
            <a:lvl1pPr>
              <a:defRPr/>
            </a:lvl1pPr>
          </a:lstStyle>
          <a:p>
            <a:endParaRPr lang="en-US" altLang="it-IT">
              <a:solidFill>
                <a:srgbClr val="FFFFFF"/>
              </a:solidFill>
            </a:endParaRPr>
          </a:p>
        </p:txBody>
      </p:sp>
      <p:sp>
        <p:nvSpPr>
          <p:cNvPr id="3078" name="Rectangle 6"/>
          <p:cNvSpPr>
            <a:spLocks noGrp="1" noChangeArrowheads="1"/>
          </p:cNvSpPr>
          <p:nvPr>
            <p:ph type="ftr" sz="quarter" idx="3"/>
          </p:nvPr>
        </p:nvSpPr>
        <p:spPr/>
        <p:txBody>
          <a:bodyPr/>
          <a:lstStyle>
            <a:lvl1pPr>
              <a:defRPr/>
            </a:lvl1pPr>
          </a:lstStyle>
          <a:p>
            <a:endParaRPr lang="en-US" altLang="it-IT">
              <a:solidFill>
                <a:srgbClr val="FFFFFF"/>
              </a:solidFill>
            </a:endParaRPr>
          </a:p>
        </p:txBody>
      </p:sp>
      <p:sp>
        <p:nvSpPr>
          <p:cNvPr id="3079" name="Rectangle 7"/>
          <p:cNvSpPr>
            <a:spLocks noGrp="1" noChangeArrowheads="1"/>
          </p:cNvSpPr>
          <p:nvPr>
            <p:ph type="sldNum" sz="quarter" idx="4"/>
          </p:nvPr>
        </p:nvSpPr>
        <p:spPr/>
        <p:txBody>
          <a:bodyPr/>
          <a:lstStyle>
            <a:lvl1pPr>
              <a:defRPr/>
            </a:lvl1pPr>
          </a:lstStyle>
          <a:p>
            <a:fld id="{A50FB765-2231-4023-9E93-859DDAE96068}"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264252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14C08E5-0F6D-4C6D-8026-03C72BA0F82E}"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66211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A3A1074-1767-40E5-8546-0E6B88580274}"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950381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0852BE00-9AB3-42B6-A49B-56B3CF1D235A}"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80346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en-US"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lt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68B24A6C-6A31-4961-8053-2005FBEE35FF}"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907380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en-US"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lt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B174FA17-5113-43FF-9520-19F141AA7C74}"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685204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lt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2720F02C-8D6B-4C1F-A402-AAC99672532C}"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775689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A2DD5DA-5C8D-46CD-AA9A-46FD494FF9B8}"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832006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BA0E334B-ACEB-49BD-A3CF-A5B201A8865B}"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408669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785147-E2B9-4DE5-A353-A8E12BCD9D6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250771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0CBA1B5-ED59-45D1-AADC-7DCA93619C81}"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204447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76200"/>
            <a:ext cx="2057400" cy="62023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76200"/>
            <a:ext cx="6019800" cy="62023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D7574198-A0F2-47C1-8487-85DE0AD9E9EA}"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515825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76200"/>
            <a:ext cx="8229600" cy="1143000"/>
          </a:xfrm>
        </p:spPr>
        <p:txBody>
          <a:bodyPr/>
          <a:lstStyle/>
          <a:p>
            <a:r>
              <a:rPr lang="it-IT"/>
              <a:t>Fare clic per modificare lo stile del titolo</a:t>
            </a:r>
          </a:p>
        </p:txBody>
      </p:sp>
      <p:sp>
        <p:nvSpPr>
          <p:cNvPr id="3" name="Segnaposto grafico 2"/>
          <p:cNvSpPr>
            <a:spLocks noGrp="1"/>
          </p:cNvSpPr>
          <p:nvPr>
            <p:ph type="chart"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2A42D91C-2A35-4882-9C26-779035699C47}"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994298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76200"/>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C61AC811-A2B1-479A-98CF-9513218E7F01}"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558514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49652CA0-7D8A-4EA9-B35D-067D5F3F1880}" type="slidenum">
              <a:rPr lang="en-US" altLang="it-IT"/>
              <a:pPr>
                <a:defRPr/>
              </a:pPr>
              <a:t>‹N›</a:t>
            </a:fld>
            <a:endParaRPr lang="en-US" altLang="it-IT"/>
          </a:p>
        </p:txBody>
      </p:sp>
    </p:spTree>
    <p:extLst>
      <p:ext uri="{BB962C8B-B14F-4D97-AF65-F5344CB8AC3E}">
        <p14:creationId xmlns:p14="http://schemas.microsoft.com/office/powerpoint/2010/main" val="1744739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51046E39-A1E3-4DE6-A03D-46A7C8F367CC}" type="slidenum">
              <a:rPr lang="en-US" altLang="it-IT"/>
              <a:pPr>
                <a:defRPr/>
              </a:pPr>
              <a:t>‹N›</a:t>
            </a:fld>
            <a:endParaRPr lang="en-US" altLang="it-IT"/>
          </a:p>
        </p:txBody>
      </p:sp>
    </p:spTree>
    <p:extLst>
      <p:ext uri="{BB962C8B-B14F-4D97-AF65-F5344CB8AC3E}">
        <p14:creationId xmlns:p14="http://schemas.microsoft.com/office/powerpoint/2010/main" val="2611434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86BC601C-4559-4E8C-BA53-300C768CFD7C}" type="slidenum">
              <a:rPr lang="en-US" altLang="it-IT"/>
              <a:pPr>
                <a:defRPr/>
              </a:pPr>
              <a:t>‹N›</a:t>
            </a:fld>
            <a:endParaRPr lang="en-US" altLang="it-IT"/>
          </a:p>
        </p:txBody>
      </p:sp>
    </p:spTree>
    <p:extLst>
      <p:ext uri="{BB962C8B-B14F-4D97-AF65-F5344CB8AC3E}">
        <p14:creationId xmlns:p14="http://schemas.microsoft.com/office/powerpoint/2010/main" val="2854308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A9770227-5473-4B26-9DA9-D9AE288BB03B}" type="slidenum">
              <a:rPr lang="en-US" altLang="it-IT"/>
              <a:pPr>
                <a:defRPr/>
              </a:pPr>
              <a:t>‹N›</a:t>
            </a:fld>
            <a:endParaRPr lang="en-US" altLang="it-IT"/>
          </a:p>
        </p:txBody>
      </p:sp>
    </p:spTree>
    <p:extLst>
      <p:ext uri="{BB962C8B-B14F-4D97-AF65-F5344CB8AC3E}">
        <p14:creationId xmlns:p14="http://schemas.microsoft.com/office/powerpoint/2010/main" val="48333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BF782996-B115-4939-96FA-AFA1A4B50B2F}" type="slidenum">
              <a:rPr lang="en-US" altLang="it-IT"/>
              <a:pPr>
                <a:defRPr/>
              </a:pPr>
              <a:t>‹N›</a:t>
            </a:fld>
            <a:endParaRPr lang="en-US" altLang="it-IT"/>
          </a:p>
        </p:txBody>
      </p:sp>
    </p:spTree>
    <p:extLst>
      <p:ext uri="{BB962C8B-B14F-4D97-AF65-F5344CB8AC3E}">
        <p14:creationId xmlns:p14="http://schemas.microsoft.com/office/powerpoint/2010/main" val="2341788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553D5C60-CEE9-46A4-AD51-F2D6BBF5DB3F}" type="slidenum">
              <a:rPr lang="en-US" altLang="it-IT"/>
              <a:pPr>
                <a:defRPr/>
              </a:pPr>
              <a:t>‹N›</a:t>
            </a:fld>
            <a:endParaRPr lang="en-US" altLang="it-IT"/>
          </a:p>
        </p:txBody>
      </p:sp>
    </p:spTree>
    <p:extLst>
      <p:ext uri="{BB962C8B-B14F-4D97-AF65-F5344CB8AC3E}">
        <p14:creationId xmlns:p14="http://schemas.microsoft.com/office/powerpoint/2010/main" val="328422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6CB07C-5EC2-46C4-BE14-C91A4B11529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341478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D75ECFBD-765A-4627-8091-548898919C4A}" type="slidenum">
              <a:rPr lang="en-US" altLang="it-IT"/>
              <a:pPr>
                <a:defRPr/>
              </a:pPr>
              <a:t>‹N›</a:t>
            </a:fld>
            <a:endParaRPr lang="en-US" altLang="it-IT"/>
          </a:p>
        </p:txBody>
      </p:sp>
    </p:spTree>
    <p:extLst>
      <p:ext uri="{BB962C8B-B14F-4D97-AF65-F5344CB8AC3E}">
        <p14:creationId xmlns:p14="http://schemas.microsoft.com/office/powerpoint/2010/main" val="32908927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00C6E773-6911-4519-89A7-2002A2663923}" type="slidenum">
              <a:rPr lang="en-US" altLang="it-IT"/>
              <a:pPr>
                <a:defRPr/>
              </a:pPr>
              <a:t>‹N›</a:t>
            </a:fld>
            <a:endParaRPr lang="en-US" altLang="it-IT"/>
          </a:p>
        </p:txBody>
      </p:sp>
    </p:spTree>
    <p:extLst>
      <p:ext uri="{BB962C8B-B14F-4D97-AF65-F5344CB8AC3E}">
        <p14:creationId xmlns:p14="http://schemas.microsoft.com/office/powerpoint/2010/main" val="3017002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51D5ABE6-AC23-408B-81E5-2A069810941F}" type="slidenum">
              <a:rPr lang="en-US" altLang="it-IT"/>
              <a:pPr>
                <a:defRPr/>
              </a:pPr>
              <a:t>‹N›</a:t>
            </a:fld>
            <a:endParaRPr lang="en-US" altLang="it-IT"/>
          </a:p>
        </p:txBody>
      </p:sp>
    </p:spTree>
    <p:extLst>
      <p:ext uri="{BB962C8B-B14F-4D97-AF65-F5344CB8AC3E}">
        <p14:creationId xmlns:p14="http://schemas.microsoft.com/office/powerpoint/2010/main" val="4291033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508B4A61-855D-4B32-AC8C-8AF1DD157011}" type="slidenum">
              <a:rPr lang="en-US" altLang="it-IT"/>
              <a:pPr>
                <a:defRPr/>
              </a:pPr>
              <a:t>‹N›</a:t>
            </a:fld>
            <a:endParaRPr lang="en-US" altLang="it-IT"/>
          </a:p>
        </p:txBody>
      </p:sp>
    </p:spTree>
    <p:extLst>
      <p:ext uri="{BB962C8B-B14F-4D97-AF65-F5344CB8AC3E}">
        <p14:creationId xmlns:p14="http://schemas.microsoft.com/office/powerpoint/2010/main" val="965382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6FF68342-CFCB-448F-A5E7-68031D5300FF}" type="slidenum">
              <a:rPr lang="en-US" altLang="it-IT"/>
              <a:pPr>
                <a:defRPr/>
              </a:pPr>
              <a:t>‹N›</a:t>
            </a:fld>
            <a:endParaRPr lang="en-US" altLang="it-IT"/>
          </a:p>
        </p:txBody>
      </p:sp>
    </p:spTree>
    <p:extLst>
      <p:ext uri="{BB962C8B-B14F-4D97-AF65-F5344CB8AC3E}">
        <p14:creationId xmlns:p14="http://schemas.microsoft.com/office/powerpoint/2010/main" val="2847758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57085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21311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83562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05143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9976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D9AA77-02CC-4F80-B9C4-D89D9D2C968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245005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85235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92031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1065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456276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6463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17908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A21BB43-09BF-495C-8E6F-00698293A187}"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615390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BBFB58AA-3DB1-431B-BF4F-4A0C8D797FA3}"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46726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6901"/>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4B994A8-B122-4500-83EA-243A6DAB8E02}"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907532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E1E95C54-7083-42F5-99C6-73130439614E}"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65743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A6EA1B-4F32-4717-BA0F-910D00E915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59227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en-GB"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GB" alt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5F128D78-D1E0-4F18-9E22-CDB873F5F76B}"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1225938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en-GB"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GB" alt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8BF61002-2E95-4A19-97D4-6505B73C1BD8}"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5371084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GB"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GB" alt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038E7AE6-9A4E-4039-BEEE-CEAFC5CA0B08}"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4360279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6F0CF2C6-B259-45D6-9971-AEC8D9771250}"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823417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718086D-F616-4E9E-889D-090A101E3A7F}"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767043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71BB8B7C-353A-4CA2-9F8B-505E7E6CD8AD}"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2632449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A4ACEF78-61A9-4FCD-96C8-1B4A5E3EB1F8}"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8610554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5800" y="1981200"/>
            <a:ext cx="7772400" cy="4114800"/>
          </a:xfrm>
        </p:spPr>
        <p:txBody>
          <a:bodyPr/>
          <a:lstStyle/>
          <a:p>
            <a:endParaRPr lang="it-IT"/>
          </a:p>
        </p:txBody>
      </p:sp>
      <p:sp>
        <p:nvSpPr>
          <p:cNvPr id="4" name="Segnaposto data 3"/>
          <p:cNvSpPr>
            <a:spLocks noGrp="1"/>
          </p:cNvSpPr>
          <p:nvPr>
            <p:ph type="dt" sz="half" idx="10"/>
          </p:nvPr>
        </p:nvSpPr>
        <p:spPr>
          <a:xfrm>
            <a:off x="685800" y="6248400"/>
            <a:ext cx="1905000" cy="457200"/>
          </a:xfrm>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a:xfrm>
            <a:off x="6553200" y="6248400"/>
            <a:ext cx="1905000" cy="457200"/>
          </a:xfrm>
        </p:spPr>
        <p:txBody>
          <a:bodyPr/>
          <a:lstStyle>
            <a:lvl1pPr>
              <a:defRPr/>
            </a:lvl1pPr>
          </a:lstStyle>
          <a:p>
            <a:fld id="{20450016-0A8D-4A66-B3C3-0DD6E0B3BC43}"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230726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endParaRPr lang="it-IT"/>
          </a:p>
        </p:txBody>
      </p:sp>
      <p:sp>
        <p:nvSpPr>
          <p:cNvPr id="4" name="Segnaposto data 3"/>
          <p:cNvSpPr>
            <a:spLocks noGrp="1"/>
          </p:cNvSpPr>
          <p:nvPr>
            <p:ph type="dt" sz="half" idx="10"/>
          </p:nvPr>
        </p:nvSpPr>
        <p:spPr>
          <a:xfrm>
            <a:off x="685800" y="6248400"/>
            <a:ext cx="1905000" cy="457200"/>
          </a:xfrm>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a:xfrm>
            <a:off x="6553200" y="6248400"/>
            <a:ext cx="1905000" cy="457200"/>
          </a:xfrm>
        </p:spPr>
        <p:txBody>
          <a:bodyPr/>
          <a:lstStyle>
            <a:lvl1pPr>
              <a:defRPr/>
            </a:lvl1pPr>
          </a:lstStyle>
          <a:p>
            <a:fld id="{8C0EA2DC-477B-4B27-92A4-655E44F857C4}"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6765390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685800" y="1981200"/>
            <a:ext cx="3818467" cy="4114800"/>
          </a:xfrm>
        </p:spPr>
        <p:txBody>
          <a:bodyPr/>
          <a:lstStyle/>
          <a:p>
            <a:endParaRPr lang="it-IT"/>
          </a:p>
        </p:txBody>
      </p:sp>
      <p:sp>
        <p:nvSpPr>
          <p:cNvPr id="4" name="Segnaposto testo 3"/>
          <p:cNvSpPr>
            <a:spLocks noGrp="1"/>
          </p:cNvSpPr>
          <p:nvPr>
            <p:ph type="body" sz="half" idx="2"/>
          </p:nvPr>
        </p:nvSpPr>
        <p:spPr>
          <a:xfrm>
            <a:off x="4639734"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25A35933-C071-403F-8D99-FDF3AC4E5681}"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420750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02B1F82-B3F0-4612-9B30-AC2EA43EAB51}"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96913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3962871-B5BC-4ED6-A17E-71E095016440}" type="datetimeFigureOut">
              <a:rPr lang="en-US"/>
              <a:pPr>
                <a:defRPr/>
              </a:pPr>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319E70F-0379-4A75-ADC9-6F95C1D0696D}" type="slidenum">
              <a:rPr lang="en-US"/>
              <a:pPr>
                <a:defRPr/>
              </a:pPr>
              <a:t>‹N›</a:t>
            </a:fld>
            <a:endParaRPr lang="en-US"/>
          </a:p>
        </p:txBody>
      </p:sp>
    </p:spTree>
    <p:extLst>
      <p:ext uri="{BB962C8B-B14F-4D97-AF65-F5344CB8AC3E}">
        <p14:creationId xmlns:p14="http://schemas.microsoft.com/office/powerpoint/2010/main" val="13050685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accent2"/>
            </a:gs>
            <a:gs pos="100000">
              <a:srgbClr val="000000"/>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7" name="Segnaposto data 3"/>
          <p:cNvSpPr>
            <a:spLocks noGrp="1"/>
          </p:cNvSpPr>
          <p:nvPr>
            <p:ph type="dt" sz="half" idx="2"/>
          </p:nvPr>
        </p:nvSpPr>
        <p:spPr bwMode="auto">
          <a:xfrm>
            <a:off x="6858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defRPr>
            </a:lvl1pPr>
          </a:lstStyle>
          <a:p>
            <a:pPr>
              <a:defRPr/>
            </a:pPr>
            <a:endParaRPr lang="it-IT"/>
          </a:p>
        </p:txBody>
      </p:sp>
      <p:sp>
        <p:nvSpPr>
          <p:cNvPr id="8" name="Segnaposto piè di pagina 4"/>
          <p:cNvSpPr>
            <a:spLocks noGrp="1"/>
          </p:cNvSpPr>
          <p:nvPr>
            <p:ph type="ftr" sz="quarter" idx="3"/>
          </p:nvPr>
        </p:nvSpPr>
        <p:spPr bwMode="auto">
          <a:xfrm>
            <a:off x="3124200" y="6248400"/>
            <a:ext cx="2895600" cy="457200"/>
          </a:xfrm>
          <a:prstGeom prst="rect">
            <a:avLst/>
          </a:prstGeom>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defRPr>
            </a:lvl1pPr>
          </a:lstStyle>
          <a:p>
            <a:pPr>
              <a:defRPr/>
            </a:pPr>
            <a:endParaRPr lang="it-IT"/>
          </a:p>
        </p:txBody>
      </p:sp>
      <p:sp>
        <p:nvSpPr>
          <p:cNvPr id="9" name="Segnaposto numero diapositiva 5"/>
          <p:cNvSpPr>
            <a:spLocks noGrp="1"/>
          </p:cNvSpPr>
          <p:nvPr>
            <p:ph type="sldNum" sz="quarter" idx="4"/>
          </p:nvPr>
        </p:nvSpPr>
        <p:spPr bwMode="auto">
          <a:xfrm>
            <a:off x="65532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defRPr>
            </a:lvl1pPr>
          </a:lstStyle>
          <a:p>
            <a:pPr>
              <a:defRPr/>
            </a:pPr>
            <a:fld id="{ACC5986A-247E-40C4-94AA-B47AC2E16BFA}" type="slidenum">
              <a:rPr lang="it-IT"/>
              <a:pPr>
                <a:defRPr/>
              </a:pPr>
              <a:t>‹N›</a:t>
            </a:fld>
            <a:endParaRPr lang="it-IT"/>
          </a:p>
        </p:txBody>
      </p:sp>
    </p:spTree>
    <p:extLst>
      <p:ext uri="{BB962C8B-B14F-4D97-AF65-F5344CB8AC3E}">
        <p14:creationId xmlns:p14="http://schemas.microsoft.com/office/powerpoint/2010/main" val="172392020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40"/>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E467-D05B-4824-AEDD-4CC15D0CD99E}"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5"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F05B7-6947-4677-83A0-809AEB8C1FB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215919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150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ctr" anchorCtr="0" compatLnSpc="1">
            <a:prstTxWarp prst="textNoShape">
              <a:avLst/>
            </a:prstTxWarp>
          </a:bodyPr>
          <a:lstStyle/>
          <a:p>
            <a:pPr lvl="0"/>
            <a:r>
              <a:rPr lang="en-US"/>
              <a:t>Click to add title</a:t>
            </a:r>
          </a:p>
        </p:txBody>
      </p:sp>
      <p:sp>
        <p:nvSpPr>
          <p:cNvPr id="38915" name="Rectangle 3"/>
          <p:cNvSpPr>
            <a:spLocks noGrp="1" noChangeArrowheads="1"/>
          </p:cNvSpPr>
          <p:nvPr>
            <p:ph type="body" idx="1"/>
          </p:nvPr>
        </p:nvSpPr>
        <p:spPr bwMode="auto">
          <a:xfrm>
            <a:off x="457200" y="1600200"/>
            <a:ext cx="82296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spAutoFit/>
          </a:bodyPr>
          <a:lstStyle/>
          <a:p>
            <a:pPr lvl="0"/>
            <a:r>
              <a:rPr lang="en-US"/>
              <a:t>Click to add text</a:t>
            </a:r>
          </a:p>
          <a:p>
            <a:pPr lvl="1"/>
            <a:r>
              <a:rPr lang="en-US"/>
              <a:t>Second level</a:t>
            </a:r>
          </a:p>
          <a:p>
            <a:pPr lvl="2"/>
            <a:r>
              <a:rPr lang="en-US"/>
              <a:t>Third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bodyPr>
          <a:lstStyle>
            <a:lvl1pPr>
              <a:defRPr sz="1400"/>
            </a:lvl1pPr>
          </a:lstStyle>
          <a:p>
            <a:pPr defTabSz="913737" fontAlgn="base">
              <a:spcBef>
                <a:spcPct val="0"/>
              </a:spcBef>
              <a:spcAft>
                <a:spcPct val="0"/>
              </a:spcAft>
            </a:pPr>
            <a:endParaRPr lang="en-US">
              <a:solidFill>
                <a:srgbClr val="000000"/>
              </a:solidFill>
            </a:endParaRPr>
          </a:p>
        </p:txBody>
      </p:sp>
      <p:sp>
        <p:nvSpPr>
          <p:cNvPr id="38917" name="Rectangle 5"/>
          <p:cNvSpPr>
            <a:spLocks noGrp="1" noChangeArrowheads="1"/>
          </p:cNvSpPr>
          <p:nvPr>
            <p:ph type="ftr" sz="quarter" idx="3"/>
          </p:nvPr>
        </p:nvSpPr>
        <p:spPr bwMode="auto">
          <a:xfrm>
            <a:off x="190552" y="6553200"/>
            <a:ext cx="8774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spAutoFit/>
          </a:bodyPr>
          <a:lstStyle>
            <a:lvl1pPr algn="ctr">
              <a:defRPr sz="1200"/>
            </a:lvl1pPr>
          </a:lstStyle>
          <a:p>
            <a:pPr defTabSz="913737" fontAlgn="base">
              <a:spcBef>
                <a:spcPct val="0"/>
              </a:spcBef>
              <a:spcAft>
                <a:spcPct val="0"/>
              </a:spcAft>
            </a:pPr>
            <a:endParaRPr lang="en-US">
              <a:solidFill>
                <a:srgbClr val="000000"/>
              </a:solidFill>
            </a:endParaRPr>
          </a:p>
        </p:txBody>
      </p:sp>
      <p:sp>
        <p:nvSpPr>
          <p:cNvPr id="38918" name="Rectangle 6"/>
          <p:cNvSpPr>
            <a:spLocks noGrp="1" noChangeArrowheads="1"/>
          </p:cNvSpPr>
          <p:nvPr>
            <p:ph type="sldNum" sz="quarter" idx="4"/>
          </p:nvPr>
        </p:nvSpPr>
        <p:spPr bwMode="auto">
          <a:xfrm>
            <a:off x="6831013" y="6423482"/>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bodyPr>
          <a:lstStyle>
            <a:lvl1pPr algn="r">
              <a:defRPr sz="1400"/>
            </a:lvl1pPr>
          </a:lstStyle>
          <a:p>
            <a:pPr defTabSz="913737" fontAlgn="base">
              <a:spcBef>
                <a:spcPct val="0"/>
              </a:spcBef>
              <a:spcAft>
                <a:spcPct val="0"/>
              </a:spcAft>
            </a:pPr>
            <a:fld id="{C6094348-6A6E-4EA6-BE8C-75D4D6513104}" type="slidenum">
              <a:rPr lang="en-US" smtClean="0">
                <a:solidFill>
                  <a:srgbClr val="000000"/>
                </a:solidFill>
              </a:rPr>
              <a:pPr defTabSz="913737" fontAlgn="base">
                <a:spcBef>
                  <a:spcPct val="0"/>
                </a:spcBef>
                <a:spcAft>
                  <a:spcPct val="0"/>
                </a:spcAft>
              </a:pPr>
              <a:t>‹N›</a:t>
            </a:fld>
            <a:endParaRPr lang="en-US">
              <a:solidFill>
                <a:srgbClr val="000000"/>
              </a:solidFill>
            </a:endParaRPr>
          </a:p>
        </p:txBody>
      </p:sp>
    </p:spTree>
    <p:extLst>
      <p:ext uri="{BB962C8B-B14F-4D97-AF65-F5344CB8AC3E}">
        <p14:creationId xmlns:p14="http://schemas.microsoft.com/office/powerpoint/2010/main" val="20739772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rtl="0" fontAlgn="base">
        <a:spcBef>
          <a:spcPct val="0"/>
        </a:spcBef>
        <a:spcAft>
          <a:spcPct val="0"/>
        </a:spcAft>
        <a:defRPr sz="2800" b="1">
          <a:solidFill>
            <a:schemeClr val="tx2"/>
          </a:solidFill>
          <a:latin typeface="+mj-lt"/>
          <a:ea typeface="+mj-ea"/>
          <a:cs typeface="+mj-cs"/>
        </a:defRPr>
      </a:lvl1pPr>
      <a:lvl2pPr algn="ctr" rtl="0" fontAlgn="base">
        <a:spcBef>
          <a:spcPct val="0"/>
        </a:spcBef>
        <a:spcAft>
          <a:spcPct val="0"/>
        </a:spcAft>
        <a:defRPr sz="2800" b="1">
          <a:solidFill>
            <a:schemeClr val="tx2"/>
          </a:solidFill>
          <a:latin typeface="News Gothic MT" pitchFamily="34" charset="0"/>
          <a:cs typeface="Arial" charset="0"/>
        </a:defRPr>
      </a:lvl2pPr>
      <a:lvl3pPr algn="ctr" rtl="0" fontAlgn="base">
        <a:spcBef>
          <a:spcPct val="0"/>
        </a:spcBef>
        <a:spcAft>
          <a:spcPct val="0"/>
        </a:spcAft>
        <a:defRPr sz="2800" b="1">
          <a:solidFill>
            <a:schemeClr val="tx2"/>
          </a:solidFill>
          <a:latin typeface="News Gothic MT" pitchFamily="34" charset="0"/>
          <a:cs typeface="Arial" charset="0"/>
        </a:defRPr>
      </a:lvl3pPr>
      <a:lvl4pPr algn="ctr" rtl="0" fontAlgn="base">
        <a:spcBef>
          <a:spcPct val="0"/>
        </a:spcBef>
        <a:spcAft>
          <a:spcPct val="0"/>
        </a:spcAft>
        <a:defRPr sz="2800" b="1">
          <a:solidFill>
            <a:schemeClr val="tx2"/>
          </a:solidFill>
          <a:latin typeface="News Gothic MT" pitchFamily="34" charset="0"/>
          <a:cs typeface="Arial" charset="0"/>
        </a:defRPr>
      </a:lvl4pPr>
      <a:lvl5pPr algn="ctr" rtl="0" fontAlgn="base">
        <a:spcBef>
          <a:spcPct val="0"/>
        </a:spcBef>
        <a:spcAft>
          <a:spcPct val="0"/>
        </a:spcAft>
        <a:defRPr sz="2800" b="1">
          <a:solidFill>
            <a:schemeClr val="tx2"/>
          </a:solidFill>
          <a:latin typeface="News Gothic MT" pitchFamily="34" charset="0"/>
          <a:cs typeface="Arial" charset="0"/>
        </a:defRPr>
      </a:lvl5pPr>
      <a:lvl6pPr marL="456867" algn="ctr" rtl="0" fontAlgn="base">
        <a:spcBef>
          <a:spcPct val="0"/>
        </a:spcBef>
        <a:spcAft>
          <a:spcPct val="0"/>
        </a:spcAft>
        <a:defRPr sz="2800" b="1">
          <a:solidFill>
            <a:schemeClr val="tx2"/>
          </a:solidFill>
          <a:latin typeface="News Gothic MT" pitchFamily="34" charset="0"/>
          <a:cs typeface="Arial" charset="0"/>
        </a:defRPr>
      </a:lvl6pPr>
      <a:lvl7pPr marL="913737" algn="ctr" rtl="0" fontAlgn="base">
        <a:spcBef>
          <a:spcPct val="0"/>
        </a:spcBef>
        <a:spcAft>
          <a:spcPct val="0"/>
        </a:spcAft>
        <a:defRPr sz="2800" b="1">
          <a:solidFill>
            <a:schemeClr val="tx2"/>
          </a:solidFill>
          <a:latin typeface="News Gothic MT" pitchFamily="34" charset="0"/>
          <a:cs typeface="Arial" charset="0"/>
        </a:defRPr>
      </a:lvl7pPr>
      <a:lvl8pPr marL="1370606" algn="ctr" rtl="0" fontAlgn="base">
        <a:spcBef>
          <a:spcPct val="0"/>
        </a:spcBef>
        <a:spcAft>
          <a:spcPct val="0"/>
        </a:spcAft>
        <a:defRPr sz="2800" b="1">
          <a:solidFill>
            <a:schemeClr val="tx2"/>
          </a:solidFill>
          <a:latin typeface="News Gothic MT" pitchFamily="34" charset="0"/>
          <a:cs typeface="Arial" charset="0"/>
        </a:defRPr>
      </a:lvl8pPr>
      <a:lvl9pPr marL="1827473" algn="ctr" rtl="0" fontAlgn="base">
        <a:spcBef>
          <a:spcPct val="0"/>
        </a:spcBef>
        <a:spcAft>
          <a:spcPct val="0"/>
        </a:spcAft>
        <a:defRPr sz="2800" b="1">
          <a:solidFill>
            <a:schemeClr val="tx2"/>
          </a:solidFill>
          <a:latin typeface="News Gothic MT" pitchFamily="34" charset="0"/>
          <a:cs typeface="Arial" charset="0"/>
        </a:defRPr>
      </a:lvl9pPr>
    </p:titleStyle>
    <p:bodyStyle>
      <a:lvl1pPr algn="l" rtl="0" fontAlgn="base">
        <a:spcBef>
          <a:spcPct val="0"/>
        </a:spcBef>
        <a:spcAft>
          <a:spcPct val="40000"/>
        </a:spcAft>
        <a:buFont typeface="Symbol" pitchFamily="18" charset="2"/>
        <a:defRPr sz="2000" b="1">
          <a:solidFill>
            <a:schemeClr val="tx1"/>
          </a:solidFill>
          <a:latin typeface="+mn-lt"/>
          <a:ea typeface="+mn-ea"/>
          <a:cs typeface="+mn-cs"/>
        </a:defRPr>
      </a:lvl1pPr>
      <a:lvl2pPr marL="287133" indent="-285541" algn="l" rtl="0" fontAlgn="base">
        <a:spcBef>
          <a:spcPct val="0"/>
        </a:spcBef>
        <a:spcAft>
          <a:spcPct val="40000"/>
        </a:spcAft>
        <a:buFont typeface="Symbol" pitchFamily="18" charset="2"/>
        <a:buChar char="·"/>
        <a:defRPr sz="2000" b="1">
          <a:solidFill>
            <a:schemeClr val="tx1"/>
          </a:solidFill>
          <a:latin typeface="+mn-lt"/>
          <a:cs typeface="+mn-cs"/>
        </a:defRPr>
      </a:lvl2pPr>
      <a:lvl3pPr marL="566325" indent="-277610" algn="l" rtl="0" fontAlgn="base">
        <a:spcBef>
          <a:spcPct val="0"/>
        </a:spcBef>
        <a:spcAft>
          <a:spcPct val="40000"/>
        </a:spcAft>
        <a:buFont typeface="Symbol" pitchFamily="18" charset="2"/>
        <a:buChar char="-"/>
        <a:defRPr sz="2000" b="1">
          <a:solidFill>
            <a:schemeClr val="tx1"/>
          </a:solidFill>
          <a:latin typeface="+mn-lt"/>
          <a:cs typeface="+mn-cs"/>
        </a:defRPr>
      </a:lvl3pPr>
      <a:lvl4pPr marL="853459" indent="-285541" algn="l" rtl="0" fontAlgn="base">
        <a:spcBef>
          <a:spcPct val="0"/>
        </a:spcBef>
        <a:spcAft>
          <a:spcPct val="40000"/>
        </a:spcAft>
        <a:buChar char="•"/>
        <a:defRPr sz="2000" b="1">
          <a:solidFill>
            <a:schemeClr val="tx1"/>
          </a:solidFill>
          <a:latin typeface="+mn-lt"/>
          <a:cs typeface="+mn-cs"/>
        </a:defRPr>
      </a:lvl4pPr>
      <a:lvl5pPr marL="1138999" indent="-280785" algn="l" rtl="0" fontAlgn="base">
        <a:spcBef>
          <a:spcPct val="0"/>
        </a:spcBef>
        <a:spcAft>
          <a:spcPct val="0"/>
        </a:spcAft>
        <a:defRPr sz="2000" b="1">
          <a:solidFill>
            <a:schemeClr val="tx2"/>
          </a:solidFill>
          <a:latin typeface="+mn-lt"/>
          <a:cs typeface="+mn-cs"/>
        </a:defRPr>
      </a:lvl5pPr>
      <a:lvl6pPr marL="1595866" indent="-280785" algn="l" rtl="0" fontAlgn="base">
        <a:spcBef>
          <a:spcPct val="0"/>
        </a:spcBef>
        <a:spcAft>
          <a:spcPct val="0"/>
        </a:spcAft>
        <a:defRPr sz="2000" b="1">
          <a:solidFill>
            <a:schemeClr val="tx2"/>
          </a:solidFill>
          <a:latin typeface="+mn-lt"/>
          <a:cs typeface="+mn-cs"/>
        </a:defRPr>
      </a:lvl6pPr>
      <a:lvl7pPr marL="2052734" indent="-280785" algn="l" rtl="0" fontAlgn="base">
        <a:spcBef>
          <a:spcPct val="0"/>
        </a:spcBef>
        <a:spcAft>
          <a:spcPct val="0"/>
        </a:spcAft>
        <a:defRPr sz="2000" b="1">
          <a:solidFill>
            <a:schemeClr val="tx2"/>
          </a:solidFill>
          <a:latin typeface="+mn-lt"/>
          <a:cs typeface="+mn-cs"/>
        </a:defRPr>
      </a:lvl7pPr>
      <a:lvl8pPr marL="2509604" indent="-280785" algn="l" rtl="0" fontAlgn="base">
        <a:spcBef>
          <a:spcPct val="0"/>
        </a:spcBef>
        <a:spcAft>
          <a:spcPct val="0"/>
        </a:spcAft>
        <a:defRPr sz="2000" b="1">
          <a:solidFill>
            <a:schemeClr val="tx2"/>
          </a:solidFill>
          <a:latin typeface="+mn-lt"/>
          <a:cs typeface="+mn-cs"/>
        </a:defRPr>
      </a:lvl8pPr>
      <a:lvl9pPr marL="2966470" indent="-280785" algn="l" rtl="0" fontAlgn="base">
        <a:spcBef>
          <a:spcPct val="0"/>
        </a:spcBef>
        <a:spcAft>
          <a:spcPct val="0"/>
        </a:spcAft>
        <a:defRPr sz="2000" b="1">
          <a:solidFill>
            <a:schemeClr val="tx2"/>
          </a:solidFill>
          <a:latin typeface="+mn-lt"/>
          <a:cs typeface="+mn-cs"/>
        </a:defRPr>
      </a:lvl9pPr>
    </p:bodyStyle>
    <p:otherStyle>
      <a:defPPr>
        <a:defRPr lang="it-IT"/>
      </a:defPPr>
      <a:lvl1pPr marL="0" algn="l" defTabSz="913737" rtl="0" eaLnBrk="1" latinLnBrk="0" hangingPunct="1">
        <a:defRPr sz="1800" kern="1200">
          <a:solidFill>
            <a:schemeClr val="tx1"/>
          </a:solidFill>
          <a:latin typeface="+mn-lt"/>
          <a:ea typeface="+mn-ea"/>
          <a:cs typeface="+mn-cs"/>
        </a:defRPr>
      </a:lvl1pPr>
      <a:lvl2pPr marL="456867" algn="l" defTabSz="913737" rtl="0" eaLnBrk="1" latinLnBrk="0" hangingPunct="1">
        <a:defRPr sz="1800" kern="1200">
          <a:solidFill>
            <a:schemeClr val="tx1"/>
          </a:solidFill>
          <a:latin typeface="+mn-lt"/>
          <a:ea typeface="+mn-ea"/>
          <a:cs typeface="+mn-cs"/>
        </a:defRPr>
      </a:lvl2pPr>
      <a:lvl3pPr marL="913737" algn="l" defTabSz="913737" rtl="0" eaLnBrk="1" latinLnBrk="0" hangingPunct="1">
        <a:defRPr sz="1800" kern="1200">
          <a:solidFill>
            <a:schemeClr val="tx1"/>
          </a:solidFill>
          <a:latin typeface="+mn-lt"/>
          <a:ea typeface="+mn-ea"/>
          <a:cs typeface="+mn-cs"/>
        </a:defRPr>
      </a:lvl3pPr>
      <a:lvl4pPr marL="1370606" algn="l" defTabSz="913737" rtl="0" eaLnBrk="1" latinLnBrk="0" hangingPunct="1">
        <a:defRPr sz="1800" kern="1200">
          <a:solidFill>
            <a:schemeClr val="tx1"/>
          </a:solidFill>
          <a:latin typeface="+mn-lt"/>
          <a:ea typeface="+mn-ea"/>
          <a:cs typeface="+mn-cs"/>
        </a:defRPr>
      </a:lvl4pPr>
      <a:lvl5pPr marL="1827473" algn="l" defTabSz="913737" rtl="0" eaLnBrk="1" latinLnBrk="0" hangingPunct="1">
        <a:defRPr sz="1800" kern="1200">
          <a:solidFill>
            <a:schemeClr val="tx1"/>
          </a:solidFill>
          <a:latin typeface="+mn-lt"/>
          <a:ea typeface="+mn-ea"/>
          <a:cs typeface="+mn-cs"/>
        </a:defRPr>
      </a:lvl5pPr>
      <a:lvl6pPr marL="2284342" algn="l" defTabSz="913737" rtl="0" eaLnBrk="1" latinLnBrk="0" hangingPunct="1">
        <a:defRPr sz="1800" kern="1200">
          <a:solidFill>
            <a:schemeClr val="tx1"/>
          </a:solidFill>
          <a:latin typeface="+mn-lt"/>
          <a:ea typeface="+mn-ea"/>
          <a:cs typeface="+mn-cs"/>
        </a:defRPr>
      </a:lvl6pPr>
      <a:lvl7pPr marL="2741210" algn="l" defTabSz="913737" rtl="0" eaLnBrk="1" latinLnBrk="0" hangingPunct="1">
        <a:defRPr sz="1800" kern="1200">
          <a:solidFill>
            <a:schemeClr val="tx1"/>
          </a:solidFill>
          <a:latin typeface="+mn-lt"/>
          <a:ea typeface="+mn-ea"/>
          <a:cs typeface="+mn-cs"/>
        </a:defRPr>
      </a:lvl7pPr>
      <a:lvl8pPr marL="3198076" algn="l" defTabSz="913737" rtl="0" eaLnBrk="1" latinLnBrk="0" hangingPunct="1">
        <a:defRPr sz="1800" kern="1200">
          <a:solidFill>
            <a:schemeClr val="tx1"/>
          </a:solidFill>
          <a:latin typeface="+mn-lt"/>
          <a:ea typeface="+mn-ea"/>
          <a:cs typeface="+mn-cs"/>
        </a:defRPr>
      </a:lvl8pPr>
      <a:lvl9pPr marL="3654946" algn="l" defTabSz="9137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exserver\prex comune\Francesca\Guidotti\fondino guidotti.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TITOLO</a:t>
            </a:r>
            <a:endParaRPr lang="en-GB"/>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Fare clic per modificare gli stili del testo dello schema</a:t>
            </a:r>
          </a:p>
        </p:txBody>
      </p:sp>
      <p:sp>
        <p:nvSpPr>
          <p:cNvPr id="1795077"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defRPr/>
            </a:pPr>
            <a:endParaRPr lang="en-GB">
              <a:solidFill>
                <a:srgbClr val="000000"/>
              </a:solidFill>
            </a:endParaRPr>
          </a:p>
        </p:txBody>
      </p:sp>
      <p:sp>
        <p:nvSpPr>
          <p:cNvPr id="179507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defRPr/>
            </a:pPr>
            <a:endParaRPr lang="en-GB">
              <a:solidFill>
                <a:srgbClr val="000000"/>
              </a:solidFill>
            </a:endParaRPr>
          </a:p>
        </p:txBody>
      </p:sp>
      <p:sp>
        <p:nvSpPr>
          <p:cNvPr id="1795079"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defRPr/>
            </a:pPr>
            <a:fld id="{02D35DDC-7904-430E-89BF-685CA4824B05}" type="slidenum">
              <a:rPr lang="en-GB">
                <a:solidFill>
                  <a:srgbClr val="000000"/>
                </a:solidFill>
              </a:rPr>
              <a:pPr fontAlgn="base">
                <a:spcBef>
                  <a:spcPct val="0"/>
                </a:spcBef>
                <a:spcAft>
                  <a:spcPct val="0"/>
                </a:spcAft>
                <a:defRPr/>
              </a:pPr>
              <a:t>‹N›</a:t>
            </a:fld>
            <a:endParaRPr lang="en-GB">
              <a:solidFill>
                <a:srgbClr val="000000"/>
              </a:solidFill>
            </a:endParaRPr>
          </a:p>
        </p:txBody>
      </p:sp>
    </p:spTree>
    <p:extLst>
      <p:ext uri="{BB962C8B-B14F-4D97-AF65-F5344CB8AC3E}">
        <p14:creationId xmlns:p14="http://schemas.microsoft.com/office/powerpoint/2010/main" val="36039574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lvl1pPr algn="ctr" rtl="0" eaLnBrk="0" fontAlgn="base" hangingPunct="0">
        <a:spcBef>
          <a:spcPct val="0"/>
        </a:spcBef>
        <a:spcAft>
          <a:spcPct val="0"/>
        </a:spcAft>
        <a:defRPr sz="4000" b="1">
          <a:solidFill>
            <a:srgbClr val="003399"/>
          </a:solidFill>
          <a:latin typeface="+mj-lt"/>
          <a:ea typeface="+mj-ea"/>
          <a:cs typeface="+mj-cs"/>
        </a:defRPr>
      </a:lvl1pPr>
      <a:lvl2pPr algn="ctr" rtl="0" eaLnBrk="0" fontAlgn="base" hangingPunct="0">
        <a:spcBef>
          <a:spcPct val="0"/>
        </a:spcBef>
        <a:spcAft>
          <a:spcPct val="0"/>
        </a:spcAft>
        <a:defRPr sz="4000" b="1">
          <a:solidFill>
            <a:srgbClr val="003399"/>
          </a:solidFill>
          <a:latin typeface="Arial" pitchFamily="34" charset="0"/>
        </a:defRPr>
      </a:lvl2pPr>
      <a:lvl3pPr algn="ctr" rtl="0" eaLnBrk="0" fontAlgn="base" hangingPunct="0">
        <a:spcBef>
          <a:spcPct val="0"/>
        </a:spcBef>
        <a:spcAft>
          <a:spcPct val="0"/>
        </a:spcAft>
        <a:defRPr sz="4000" b="1">
          <a:solidFill>
            <a:srgbClr val="003399"/>
          </a:solidFill>
          <a:latin typeface="Arial" pitchFamily="34" charset="0"/>
        </a:defRPr>
      </a:lvl3pPr>
      <a:lvl4pPr algn="ctr" rtl="0" eaLnBrk="0" fontAlgn="base" hangingPunct="0">
        <a:spcBef>
          <a:spcPct val="0"/>
        </a:spcBef>
        <a:spcAft>
          <a:spcPct val="0"/>
        </a:spcAft>
        <a:defRPr sz="4000" b="1">
          <a:solidFill>
            <a:srgbClr val="003399"/>
          </a:solidFill>
          <a:latin typeface="Arial" pitchFamily="34" charset="0"/>
        </a:defRPr>
      </a:lvl4pPr>
      <a:lvl5pPr algn="ctr" rtl="0" eaLnBrk="0" fontAlgn="base" hangingPunct="0">
        <a:spcBef>
          <a:spcPct val="0"/>
        </a:spcBef>
        <a:spcAft>
          <a:spcPct val="0"/>
        </a:spcAft>
        <a:defRPr sz="4000" b="1">
          <a:solidFill>
            <a:srgbClr val="003399"/>
          </a:solidFill>
          <a:latin typeface="Arial" pitchFamily="34" charset="0"/>
        </a:defRPr>
      </a:lvl5pPr>
      <a:lvl6pPr marL="457200" algn="ctr" rtl="0" fontAlgn="base">
        <a:spcBef>
          <a:spcPct val="0"/>
        </a:spcBef>
        <a:spcAft>
          <a:spcPct val="0"/>
        </a:spcAft>
        <a:defRPr sz="4000" b="1">
          <a:solidFill>
            <a:srgbClr val="003399"/>
          </a:solidFill>
          <a:latin typeface="Arial" pitchFamily="34" charset="0"/>
        </a:defRPr>
      </a:lvl6pPr>
      <a:lvl7pPr marL="914400" algn="ctr" rtl="0" fontAlgn="base">
        <a:spcBef>
          <a:spcPct val="0"/>
        </a:spcBef>
        <a:spcAft>
          <a:spcPct val="0"/>
        </a:spcAft>
        <a:defRPr sz="4000" b="1">
          <a:solidFill>
            <a:srgbClr val="003399"/>
          </a:solidFill>
          <a:latin typeface="Arial" pitchFamily="34" charset="0"/>
        </a:defRPr>
      </a:lvl7pPr>
      <a:lvl8pPr marL="1371600" algn="ctr" rtl="0" fontAlgn="base">
        <a:spcBef>
          <a:spcPct val="0"/>
        </a:spcBef>
        <a:spcAft>
          <a:spcPct val="0"/>
        </a:spcAft>
        <a:defRPr sz="4000" b="1">
          <a:solidFill>
            <a:srgbClr val="003399"/>
          </a:solidFill>
          <a:latin typeface="Arial" pitchFamily="34" charset="0"/>
        </a:defRPr>
      </a:lvl8pPr>
      <a:lvl9pPr marL="1828800" algn="ctr" rtl="0" fontAlgn="base">
        <a:spcBef>
          <a:spcPct val="0"/>
        </a:spcBef>
        <a:spcAft>
          <a:spcPct val="0"/>
        </a:spcAft>
        <a:defRPr sz="4000" b="1">
          <a:solidFill>
            <a:srgbClr val="003399"/>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rgbClr val="003399"/>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accent2"/>
            </a:gs>
            <a:gs pos="100000">
              <a:srgbClr val="000000"/>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089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F923042F-D461-44B6-B305-D53B71B2157A}" type="datetimeFigureOut">
              <a:rPr lang="it-IT">
                <a:solidFill>
                  <a:srgbClr val="000000"/>
                </a:solidFill>
                <a:cs typeface="Arial" pitchFamily="34" charset="0"/>
              </a:rPr>
              <a:pPr fontAlgn="base">
                <a:spcBef>
                  <a:spcPct val="0"/>
                </a:spcBef>
                <a:spcAft>
                  <a:spcPct val="0"/>
                </a:spcAft>
                <a:defRPr/>
              </a:pPr>
              <a:t>12/04/2019</a:t>
            </a:fld>
            <a:endParaRPr lang="it-IT">
              <a:solidFill>
                <a:srgbClr val="000000"/>
              </a:solidFill>
              <a:cs typeface="Arial" pitchFamily="34" charset="0"/>
            </a:endParaRPr>
          </a:p>
        </p:txBody>
      </p:sp>
      <p:sp>
        <p:nvSpPr>
          <p:cNvPr id="2089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it-IT">
              <a:solidFill>
                <a:srgbClr val="000000"/>
              </a:solidFill>
              <a:cs typeface="Arial" pitchFamily="34" charset="0"/>
            </a:endParaRPr>
          </a:p>
        </p:txBody>
      </p:sp>
      <p:sp>
        <p:nvSpPr>
          <p:cNvPr id="2089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9BAE8B0A-D76B-42DC-B42D-007A0C17665F}" type="slidenum">
              <a:rPr lang="it-IT">
                <a:solidFill>
                  <a:srgbClr val="000000"/>
                </a:solidFill>
                <a:cs typeface="Arial" pitchFamily="34" charset="0"/>
              </a:rPr>
              <a:pPr fontAlgn="base">
                <a:spcBef>
                  <a:spcPct val="0"/>
                </a:spcBef>
                <a:spcAft>
                  <a:spcPct val="0"/>
                </a:spcAft>
                <a:defRPr/>
              </a:pPr>
              <a:t>‹N›</a:t>
            </a:fld>
            <a:endParaRPr lang="it-IT">
              <a:solidFill>
                <a:srgbClr val="000000"/>
              </a:solidFill>
              <a:cs typeface="Arial" pitchFamily="34" charset="0"/>
            </a:endParaRPr>
          </a:p>
        </p:txBody>
      </p:sp>
    </p:spTree>
    <p:extLst>
      <p:ext uri="{BB962C8B-B14F-4D97-AF65-F5344CB8AC3E}">
        <p14:creationId xmlns:p14="http://schemas.microsoft.com/office/powerpoint/2010/main" val="13742072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underwater-ice-templat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76200"/>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fontAlgn="base">
              <a:spcBef>
                <a:spcPct val="0"/>
              </a:spcBef>
              <a:spcAft>
                <a:spcPct val="0"/>
              </a:spcAft>
            </a:pPr>
            <a:endParaRPr lang="en-US" altLang="it-IT">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fontAlgn="base">
              <a:spcBef>
                <a:spcPct val="0"/>
              </a:spcBef>
              <a:spcAft>
                <a:spcPct val="0"/>
              </a:spcAft>
            </a:pPr>
            <a:endParaRPr lang="en-US" altLang="it-IT">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fontAlgn="base">
              <a:spcBef>
                <a:spcPct val="0"/>
              </a:spcBef>
              <a:spcAft>
                <a:spcPct val="0"/>
              </a:spcAft>
            </a:pPr>
            <a:fld id="{C4DE31B8-A93D-4F02-A032-7CA133EB259A}" type="slidenum">
              <a:rPr lang="en-US" altLang="it-IT">
                <a:solidFill>
                  <a:srgbClr val="FFFFFF"/>
                </a:solidFill>
              </a:rPr>
              <a:pPr fontAlgn="base">
                <a:spcBef>
                  <a:spcPct val="0"/>
                </a:spcBef>
                <a:spcAft>
                  <a:spcPct val="0"/>
                </a:spcAft>
              </a:pPr>
              <a:t>‹N›</a:t>
            </a:fld>
            <a:endParaRPr lang="en-US" altLang="it-IT">
              <a:solidFill>
                <a:srgbClr val="FFFFFF"/>
              </a:solidFill>
            </a:endParaRPr>
          </a:p>
        </p:txBody>
      </p:sp>
      <p:sp>
        <p:nvSpPr>
          <p:cNvPr id="1032" name="Line 8"/>
          <p:cNvSpPr>
            <a:spLocks noChangeShapeType="1"/>
          </p:cNvSpPr>
          <p:nvPr userDrawn="1"/>
        </p:nvSpPr>
        <p:spPr bwMode="auto">
          <a:xfrm>
            <a:off x="228600" y="1066800"/>
            <a:ext cx="8534400" cy="0"/>
          </a:xfrm>
          <a:prstGeom prst="line">
            <a:avLst/>
          </a:prstGeom>
          <a:noFill/>
          <a:ln w="38100">
            <a:solidFill>
              <a:srgbClr val="F4E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pitchFamily="34" charset="0"/>
            </a:endParaRPr>
          </a:p>
        </p:txBody>
      </p:sp>
    </p:spTree>
    <p:extLst>
      <p:ext uri="{BB962C8B-B14F-4D97-AF65-F5344CB8AC3E}">
        <p14:creationId xmlns:p14="http://schemas.microsoft.com/office/powerpoint/2010/main" val="24004678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fontAlgn="base">
        <a:spcBef>
          <a:spcPct val="0"/>
        </a:spcBef>
        <a:spcAft>
          <a:spcPct val="0"/>
        </a:spcAft>
        <a:defRPr sz="3600" b="1">
          <a:solidFill>
            <a:srgbClr val="F4EE00"/>
          </a:solidFill>
          <a:latin typeface="+mj-lt"/>
          <a:ea typeface="+mj-ea"/>
          <a:cs typeface="+mj-cs"/>
        </a:defRPr>
      </a:lvl1pPr>
      <a:lvl2pPr algn="ctr" rtl="0" fontAlgn="base">
        <a:spcBef>
          <a:spcPct val="0"/>
        </a:spcBef>
        <a:spcAft>
          <a:spcPct val="0"/>
        </a:spcAft>
        <a:defRPr sz="3600" b="1">
          <a:solidFill>
            <a:srgbClr val="F4EE00"/>
          </a:solidFill>
          <a:latin typeface="Tahoma" pitchFamily="34" charset="0"/>
        </a:defRPr>
      </a:lvl2pPr>
      <a:lvl3pPr algn="ctr" rtl="0" fontAlgn="base">
        <a:spcBef>
          <a:spcPct val="0"/>
        </a:spcBef>
        <a:spcAft>
          <a:spcPct val="0"/>
        </a:spcAft>
        <a:defRPr sz="3600" b="1">
          <a:solidFill>
            <a:srgbClr val="F4EE00"/>
          </a:solidFill>
          <a:latin typeface="Tahoma" pitchFamily="34" charset="0"/>
        </a:defRPr>
      </a:lvl3pPr>
      <a:lvl4pPr algn="ctr" rtl="0" fontAlgn="base">
        <a:spcBef>
          <a:spcPct val="0"/>
        </a:spcBef>
        <a:spcAft>
          <a:spcPct val="0"/>
        </a:spcAft>
        <a:defRPr sz="3600" b="1">
          <a:solidFill>
            <a:srgbClr val="F4EE00"/>
          </a:solidFill>
          <a:latin typeface="Tahoma" pitchFamily="34" charset="0"/>
        </a:defRPr>
      </a:lvl4pPr>
      <a:lvl5pPr algn="ctr" rtl="0" fontAlgn="base">
        <a:spcBef>
          <a:spcPct val="0"/>
        </a:spcBef>
        <a:spcAft>
          <a:spcPct val="0"/>
        </a:spcAft>
        <a:defRPr sz="3600" b="1">
          <a:solidFill>
            <a:srgbClr val="F4EE00"/>
          </a:solidFill>
          <a:latin typeface="Tahoma" pitchFamily="34" charset="0"/>
        </a:defRPr>
      </a:lvl5pPr>
      <a:lvl6pPr marL="457200" algn="ctr" rtl="0" fontAlgn="base">
        <a:spcBef>
          <a:spcPct val="0"/>
        </a:spcBef>
        <a:spcAft>
          <a:spcPct val="0"/>
        </a:spcAft>
        <a:defRPr sz="3600" b="1">
          <a:solidFill>
            <a:srgbClr val="F4EE00"/>
          </a:solidFill>
          <a:latin typeface="Tahoma" pitchFamily="34" charset="0"/>
        </a:defRPr>
      </a:lvl6pPr>
      <a:lvl7pPr marL="914400" algn="ctr" rtl="0" fontAlgn="base">
        <a:spcBef>
          <a:spcPct val="0"/>
        </a:spcBef>
        <a:spcAft>
          <a:spcPct val="0"/>
        </a:spcAft>
        <a:defRPr sz="3600" b="1">
          <a:solidFill>
            <a:srgbClr val="F4EE00"/>
          </a:solidFill>
          <a:latin typeface="Tahoma" pitchFamily="34" charset="0"/>
        </a:defRPr>
      </a:lvl7pPr>
      <a:lvl8pPr marL="1371600" algn="ctr" rtl="0" fontAlgn="base">
        <a:spcBef>
          <a:spcPct val="0"/>
        </a:spcBef>
        <a:spcAft>
          <a:spcPct val="0"/>
        </a:spcAft>
        <a:defRPr sz="3600" b="1">
          <a:solidFill>
            <a:srgbClr val="F4EE00"/>
          </a:solidFill>
          <a:latin typeface="Tahoma" pitchFamily="34" charset="0"/>
        </a:defRPr>
      </a:lvl8pPr>
      <a:lvl9pPr marL="1828800" algn="ctr" rtl="0" fontAlgn="base">
        <a:spcBef>
          <a:spcPct val="0"/>
        </a:spcBef>
        <a:spcAft>
          <a:spcPct val="0"/>
        </a:spcAft>
        <a:defRPr sz="3600" b="1">
          <a:solidFill>
            <a:srgbClr val="F4EE00"/>
          </a:solidFill>
          <a:latin typeface="Tahoma" pitchFamily="34"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it-IT" altLang="it-IT" sz="120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r>
              <a:rPr lang="en-US" altLang="it-IT"/>
              <a:t>Date of download:  mm/dd/yyyy</a:t>
            </a:r>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fontAlgn="base">
              <a:spcBef>
                <a:spcPct val="0"/>
              </a:spcBef>
              <a:spcAft>
                <a:spcPct val="0"/>
              </a:spcAft>
              <a:defRPr/>
            </a:pPr>
            <a:r>
              <a:rPr lang="en-US" altLang="it-IT"/>
              <a:t>Copyright © 2012 American Medical Association. All rights reserved.</a:t>
            </a:r>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6D9710AE-A4ED-4231-BFCA-B8EA61B17223}"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21968104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3FF23-113F-4408-8989-BBB334F95189}" type="datetimeFigureOut">
              <a:rPr lang="it-IT" smtClean="0">
                <a:solidFill>
                  <a:prstClr val="black">
                    <a:tint val="75000"/>
                  </a:prstClr>
                </a:solidFill>
              </a:rPr>
              <a:pPr/>
              <a:t>12/04/2019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575423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GB" altLang="it-IT">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GB" altLang="it-IT">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BB9C8CC9-537D-4EE6-B48E-BDC20414762D}" type="slidenum">
              <a:rPr lang="en-GB" altLang="it-IT">
                <a:solidFill>
                  <a:srgbClr val="FFFFFF"/>
                </a:solidFill>
              </a:rPr>
              <a:pPr eaLnBrk="0" fontAlgn="base" hangingPunct="0">
                <a:spcBef>
                  <a:spcPct val="0"/>
                </a:spcBef>
                <a:spcAft>
                  <a:spcPct val="0"/>
                </a:spcAft>
              </a:pPr>
              <a:t>‹N›</a:t>
            </a:fld>
            <a:endParaRPr lang="en-GB" altLang="it-IT">
              <a:solidFill>
                <a:srgbClr val="FFFFFF"/>
              </a:solidFill>
            </a:endParaRPr>
          </a:p>
        </p:txBody>
      </p:sp>
    </p:spTree>
    <p:extLst>
      <p:ext uri="{BB962C8B-B14F-4D97-AF65-F5344CB8AC3E}">
        <p14:creationId xmlns:p14="http://schemas.microsoft.com/office/powerpoint/2010/main" val="3095937848"/>
      </p:ext>
    </p:extLst>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D5AAE33-D2B7-4C60-9E47-7FF1C4CB32AE}"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5519883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6.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ndo.endojournals.org/content/vol144/issue6/images/large/ee0639523001.jpeg" TargetMode="External"/><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9.xml"/><Relationship Id="rId1" Type="http://schemas.openxmlformats.org/officeDocument/2006/relationships/vmlDrawing" Target="../drawings/vmlDrawing3.vml"/><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6.xml"/><Relationship Id="rId1" Type="http://schemas.openxmlformats.org/officeDocument/2006/relationships/vmlDrawing" Target="../drawings/vmlDrawing1.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1555012215883_PROGRAMMA 12-13 04 19_Interregionale ANCE Sud.png"/>
          <p:cNvPicPr>
            <a:picLocks noChangeAspect="1"/>
          </p:cNvPicPr>
          <p:nvPr/>
        </p:nvPicPr>
        <p:blipFill>
          <a:blip r:embed="rId2">
            <a:extLst/>
          </a:blip>
          <a:srcRect l="49032"/>
          <a:stretch>
            <a:fillRect/>
          </a:stretch>
        </p:blipFill>
        <p:spPr>
          <a:xfrm>
            <a:off x="2283432" y="273073"/>
            <a:ext cx="4577136" cy="6348367"/>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80007553"/>
              </p:ext>
            </p:extLst>
          </p:nvPr>
        </p:nvGraphicFramePr>
        <p:xfrm>
          <a:off x="0" y="381000"/>
          <a:ext cx="9144000" cy="6096000"/>
        </p:xfrm>
        <a:graphic>
          <a:graphicData uri="http://schemas.openxmlformats.org/presentationml/2006/ole">
            <mc:AlternateContent xmlns:mc="http://schemas.openxmlformats.org/markup-compatibility/2006">
              <mc:Choice xmlns:v="urn:schemas-microsoft-com:vml" Requires="v">
                <p:oleObj spid="_x0000_s5125" name="Diapositiva" r:id="rId3" imgW="5064125" imgH="3376613" progId="PowerPoint.Slide.8">
                  <p:embed/>
                </p:oleObj>
              </mc:Choice>
              <mc:Fallback>
                <p:oleObj name="Diapositiva" r:id="rId3" imgW="5064125" imgH="337661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CasellaDiTesto 3"/>
          <p:cNvSpPr txBox="1">
            <a:spLocks noChangeArrowheads="1"/>
          </p:cNvSpPr>
          <p:nvPr/>
        </p:nvSpPr>
        <p:spPr bwMode="auto">
          <a:xfrm>
            <a:off x="6172200" y="4684713"/>
            <a:ext cx="867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it-IT" altLang="it-IT" sz="2000" b="1" dirty="0">
                <a:solidFill>
                  <a:srgbClr val="FFFF00"/>
                </a:solidFill>
                <a:latin typeface="Arial" pitchFamily="34" charset="0"/>
                <a:cs typeface="Arial" pitchFamily="34" charset="0"/>
              </a:rPr>
              <a:t>(30%)</a:t>
            </a:r>
          </a:p>
        </p:txBody>
      </p:sp>
      <p:sp>
        <p:nvSpPr>
          <p:cNvPr id="2" name="Rettangolo 1"/>
          <p:cNvSpPr/>
          <p:nvPr/>
        </p:nvSpPr>
        <p:spPr>
          <a:xfrm>
            <a:off x="4499992" y="980728"/>
            <a:ext cx="576064" cy="43204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3" name="CasellaDiTesto 2"/>
          <p:cNvSpPr txBox="1"/>
          <p:nvPr/>
        </p:nvSpPr>
        <p:spPr>
          <a:xfrm>
            <a:off x="5508104" y="3573016"/>
            <a:ext cx="2161169" cy="861774"/>
          </a:xfrm>
          <a:prstGeom prst="rect">
            <a:avLst/>
          </a:prstGeom>
          <a:solidFill>
            <a:srgbClr val="002060"/>
          </a:solidFill>
        </p:spPr>
        <p:txBody>
          <a:bodyPr wrap="none" rtlCol="0">
            <a:spAutoFit/>
          </a:bodyPr>
          <a:lstStyle/>
          <a:p>
            <a:r>
              <a:rPr lang="it-IT" sz="2500" b="1" dirty="0" err="1">
                <a:solidFill>
                  <a:srgbClr val="FFFF00"/>
                </a:solidFill>
                <a:latin typeface="Arial" panose="020B0604020202020204" pitchFamily="34" charset="0"/>
                <a:cs typeface="Arial" panose="020B0604020202020204" pitchFamily="34" charset="0"/>
              </a:rPr>
              <a:t>Masked</a:t>
            </a:r>
            <a:r>
              <a:rPr lang="it-IT" sz="2500" b="1" dirty="0">
                <a:solidFill>
                  <a:srgbClr val="FFFF00"/>
                </a:solidFill>
                <a:latin typeface="Arial" panose="020B0604020202020204" pitchFamily="34" charset="0"/>
                <a:cs typeface="Arial" panose="020B0604020202020204" pitchFamily="34" charset="0"/>
              </a:rPr>
              <a:t>  </a:t>
            </a:r>
          </a:p>
          <a:p>
            <a:r>
              <a:rPr lang="it-IT" sz="2500" b="1" dirty="0" err="1">
                <a:solidFill>
                  <a:srgbClr val="FFFF00"/>
                </a:solidFill>
                <a:latin typeface="Arial" panose="020B0604020202020204" pitchFamily="34" charset="0"/>
                <a:cs typeface="Arial" panose="020B0604020202020204" pitchFamily="34" charset="0"/>
              </a:rPr>
              <a:t>Uncontrolled</a:t>
            </a:r>
            <a:endParaRPr lang="it-IT" sz="25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animEffect transition="in" filter="fade">
                                      <p:cBhvr>
                                        <p:cTn id="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3686"/>
            <a:ext cx="68008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53986"/>
            <a:ext cx="8899089" cy="432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96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795611"/>
            <a:ext cx="862012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755576" y="284455"/>
            <a:ext cx="7200800" cy="1200329"/>
          </a:xfrm>
          <a:prstGeom prst="rect">
            <a:avLst/>
          </a:prstGeom>
          <a:solidFill>
            <a:srgbClr val="FFFF00"/>
          </a:solidFill>
        </p:spPr>
        <p:txBody>
          <a:bodyPr wrap="square">
            <a:spAutoFit/>
          </a:bodyPr>
          <a:lstStyle/>
          <a:p>
            <a:pPr algn="ctr"/>
            <a:r>
              <a:rPr lang="it-IT" sz="2400" dirty="0" err="1"/>
              <a:t>Classification</a:t>
            </a:r>
            <a:r>
              <a:rPr lang="it-IT" sz="2400" dirty="0"/>
              <a:t> of </a:t>
            </a:r>
            <a:r>
              <a:rPr lang="it-IT" sz="2400" dirty="0" err="1"/>
              <a:t>hypertension</a:t>
            </a:r>
            <a:r>
              <a:rPr lang="it-IT" sz="2400" dirty="0"/>
              <a:t> </a:t>
            </a:r>
            <a:r>
              <a:rPr lang="it-IT" sz="2400" dirty="0" err="1"/>
              <a:t>stages</a:t>
            </a:r>
            <a:r>
              <a:rPr lang="it-IT" sz="2400" dirty="0"/>
              <a:t> </a:t>
            </a:r>
            <a:r>
              <a:rPr lang="it-IT" sz="2400" dirty="0" err="1"/>
              <a:t>according</a:t>
            </a:r>
            <a:r>
              <a:rPr lang="it-IT" sz="2400" dirty="0"/>
              <a:t> to </a:t>
            </a:r>
            <a:r>
              <a:rPr lang="it-IT" sz="2400" dirty="0" err="1"/>
              <a:t>blood</a:t>
            </a:r>
            <a:r>
              <a:rPr lang="it-IT" sz="2400" dirty="0"/>
              <a:t> pressure </a:t>
            </a:r>
            <a:r>
              <a:rPr lang="it-IT" sz="2400" dirty="0" err="1"/>
              <a:t>levels</a:t>
            </a:r>
            <a:r>
              <a:rPr lang="it-IT" sz="2400" dirty="0"/>
              <a:t>, </a:t>
            </a:r>
            <a:r>
              <a:rPr lang="it-IT" sz="2400" dirty="0" err="1"/>
              <a:t>presence</a:t>
            </a:r>
            <a:r>
              <a:rPr lang="it-IT" sz="2400" dirty="0"/>
              <a:t> of </a:t>
            </a:r>
            <a:r>
              <a:rPr lang="it-IT" sz="2400" dirty="0" err="1"/>
              <a:t>cardiovascular</a:t>
            </a:r>
            <a:r>
              <a:rPr lang="it-IT" sz="2400" dirty="0"/>
              <a:t> </a:t>
            </a:r>
            <a:r>
              <a:rPr lang="it-IT" sz="2400" dirty="0" err="1"/>
              <a:t>risk</a:t>
            </a:r>
            <a:r>
              <a:rPr lang="it-IT" sz="2400" dirty="0"/>
              <a:t> </a:t>
            </a:r>
            <a:r>
              <a:rPr lang="it-IT" sz="2400" dirty="0" err="1"/>
              <a:t>factors</a:t>
            </a:r>
            <a:r>
              <a:rPr lang="it-IT" sz="2400" dirty="0"/>
              <a:t>, </a:t>
            </a:r>
            <a:r>
              <a:rPr lang="it-IT" sz="2400" dirty="0" err="1"/>
              <a:t>hypertension-mediated</a:t>
            </a:r>
            <a:r>
              <a:rPr lang="it-IT" sz="2400" dirty="0"/>
              <a:t> </a:t>
            </a:r>
            <a:r>
              <a:rPr lang="it-IT" sz="2400" dirty="0" err="1"/>
              <a:t>organ</a:t>
            </a:r>
            <a:r>
              <a:rPr lang="it-IT" sz="2400" dirty="0"/>
              <a:t> </a:t>
            </a:r>
            <a:r>
              <a:rPr lang="it-IT" sz="2400" dirty="0" err="1"/>
              <a:t>damage</a:t>
            </a:r>
            <a:r>
              <a:rPr lang="it-IT" sz="2400" dirty="0"/>
              <a:t>, or </a:t>
            </a:r>
            <a:r>
              <a:rPr lang="it-IT" sz="2400" dirty="0" err="1"/>
              <a:t>comorbidities</a:t>
            </a:r>
            <a:r>
              <a:rPr lang="it-IT" sz="2400" dirty="0"/>
              <a:t>.</a:t>
            </a:r>
          </a:p>
        </p:txBody>
      </p:sp>
    </p:spTree>
    <p:extLst>
      <p:ext uri="{BB962C8B-B14F-4D97-AF65-F5344CB8AC3E}">
        <p14:creationId xmlns:p14="http://schemas.microsoft.com/office/powerpoint/2010/main" val="280354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64754"/>
            <a:ext cx="8610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971600" y="404664"/>
            <a:ext cx="7128792" cy="1200329"/>
          </a:xfrm>
          <a:prstGeom prst="rect">
            <a:avLst/>
          </a:prstGeom>
          <a:solidFill>
            <a:srgbClr val="FFFF00"/>
          </a:solidFill>
        </p:spPr>
        <p:txBody>
          <a:bodyPr wrap="square">
            <a:spAutoFit/>
          </a:bodyPr>
          <a:lstStyle/>
          <a:p>
            <a:pPr algn="ctr"/>
            <a:r>
              <a:rPr lang="en-US" sz="2400" dirty="0"/>
              <a:t>Initiation of blood pressure-lowering treatment (lifestyle changes and medication) at different initial office blood pressure levels</a:t>
            </a:r>
            <a:endParaRPr lang="it-IT" sz="2400" dirty="0"/>
          </a:p>
        </p:txBody>
      </p:sp>
    </p:spTree>
    <p:extLst>
      <p:ext uri="{BB962C8B-B14F-4D97-AF65-F5344CB8AC3E}">
        <p14:creationId xmlns:p14="http://schemas.microsoft.com/office/powerpoint/2010/main" val="224091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800100"/>
            <a:ext cx="56769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7039088" y="6453336"/>
            <a:ext cx="1853392" cy="276999"/>
          </a:xfrm>
          <a:prstGeom prst="rect">
            <a:avLst/>
          </a:prstGeom>
          <a:noFill/>
        </p:spPr>
        <p:txBody>
          <a:bodyPr wrap="none" rtlCol="0">
            <a:spAutoFit/>
          </a:bodyPr>
          <a:lstStyle/>
          <a:p>
            <a:r>
              <a:rPr lang="it-IT" sz="1200" dirty="0"/>
              <a:t>ESC/ESH </a:t>
            </a:r>
            <a:r>
              <a:rPr lang="it-IT" sz="1200" dirty="0" err="1"/>
              <a:t>Guidelines</a:t>
            </a:r>
            <a:r>
              <a:rPr lang="it-IT" sz="1200" dirty="0"/>
              <a:t> 2018</a:t>
            </a:r>
          </a:p>
        </p:txBody>
      </p:sp>
    </p:spTree>
    <p:extLst>
      <p:ext uri="{BB962C8B-B14F-4D97-AF65-F5344CB8AC3E}">
        <p14:creationId xmlns:p14="http://schemas.microsoft.com/office/powerpoint/2010/main" val="41315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835496"/>
            <a:ext cx="56769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28801"/>
            <a:ext cx="565785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48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33525"/>
            <a:ext cx="89154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2 4"/>
          <p:cNvCxnSpPr/>
          <p:nvPr/>
        </p:nvCxnSpPr>
        <p:spPr>
          <a:xfrm>
            <a:off x="6508964" y="2273215"/>
            <a:ext cx="914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0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64754"/>
            <a:ext cx="8610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971600" y="404664"/>
            <a:ext cx="7128792" cy="1200329"/>
          </a:xfrm>
          <a:prstGeom prst="rect">
            <a:avLst/>
          </a:prstGeom>
          <a:solidFill>
            <a:srgbClr val="FFFF00"/>
          </a:solidFill>
        </p:spPr>
        <p:txBody>
          <a:bodyPr wrap="square">
            <a:spAutoFit/>
          </a:bodyPr>
          <a:lstStyle/>
          <a:p>
            <a:pPr algn="ctr"/>
            <a:r>
              <a:rPr lang="en-US" sz="2400" dirty="0">
                <a:solidFill>
                  <a:srgbClr val="000000"/>
                </a:solidFill>
              </a:rPr>
              <a:t>Initiation of blood pressure-lowering treatment (lifestyle changes and medication) at different initial office blood pressure levels</a:t>
            </a:r>
            <a:endParaRPr lang="it-IT" sz="2400" dirty="0">
              <a:solidFill>
                <a:srgbClr val="000000"/>
              </a:solidFill>
            </a:endParaRPr>
          </a:p>
        </p:txBody>
      </p:sp>
      <p:sp>
        <p:nvSpPr>
          <p:cNvPr id="3" name="Ovale 2"/>
          <p:cNvSpPr/>
          <p:nvPr/>
        </p:nvSpPr>
        <p:spPr>
          <a:xfrm>
            <a:off x="827584" y="3068960"/>
            <a:ext cx="1753344"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32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909763"/>
            <a:ext cx="89725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flipH="1">
            <a:off x="5796136" y="1340768"/>
            <a:ext cx="1440160" cy="172819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p:cNvSpPr>
          <p:nvPr/>
        </p:nvSpPr>
        <p:spPr bwMode="auto">
          <a:xfrm>
            <a:off x="346077" y="469900"/>
            <a:ext cx="8450263" cy="5913438"/>
          </a:xfrm>
          <a:prstGeom prst="rect">
            <a:avLst/>
          </a:prstGeom>
          <a:gradFill rotWithShape="0">
            <a:gsLst>
              <a:gs pos="0">
                <a:srgbClr val="0A2B33"/>
              </a:gs>
              <a:gs pos="100000">
                <a:srgbClr val="1C6B80"/>
              </a:gs>
            </a:gsLst>
            <a:lin ang="5400000" scaled="1"/>
          </a:gradFill>
          <a:ln w="12700">
            <a:solidFill>
              <a:schemeClr val="bg1"/>
            </a:solidFill>
            <a:miter lim="800000"/>
            <a:headEnd/>
            <a:tailEnd/>
          </a:ln>
          <a:effectLst>
            <a:outerShdw dist="89803" dir="2700000" algn="ctr" rotWithShape="0">
              <a:schemeClr val="tx1"/>
            </a:outerShdw>
          </a:effectLst>
        </p:spPr>
        <p:txBody>
          <a:bodyPr wrap="none" lIns="79207" tIns="39604" rIns="79207" bIns="39604" anchor="ctr"/>
          <a:lstStyle/>
          <a:p>
            <a:pPr algn="ctr" defTabSz="799519" eaLnBrk="0" fontAlgn="base" hangingPunct="0">
              <a:spcBef>
                <a:spcPct val="0"/>
              </a:spcBef>
              <a:spcAft>
                <a:spcPct val="0"/>
              </a:spcAft>
            </a:pPr>
            <a:endParaRPr lang="en-GB" sz="2100">
              <a:solidFill>
                <a:srgbClr val="FFFFFF"/>
              </a:solidFill>
              <a:latin typeface="Times New Roman" pitchFamily="18" charset="0"/>
              <a:ea typeface="MS PGothic" pitchFamily="34" charset="-128"/>
            </a:endParaRPr>
          </a:p>
        </p:txBody>
      </p:sp>
      <p:sp>
        <p:nvSpPr>
          <p:cNvPr id="1207300" name="Text Box 4"/>
          <p:cNvSpPr txBox="1">
            <a:spLocks noChangeArrowheads="1"/>
          </p:cNvSpPr>
          <p:nvPr/>
        </p:nvSpPr>
        <p:spPr bwMode="auto">
          <a:xfrm>
            <a:off x="757238" y="2368552"/>
            <a:ext cx="7612062" cy="1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209" tIns="39604" rIns="79209" bIns="39604">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Should guidelines also indicate a BP value </a:t>
            </a:r>
          </a:p>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not to go below </a:t>
            </a:r>
          </a:p>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in order to avoid harm?</a:t>
            </a:r>
          </a:p>
        </p:txBody>
      </p:sp>
    </p:spTree>
    <p:extLst>
      <p:ext uri="{BB962C8B-B14F-4D97-AF65-F5344CB8AC3E}">
        <p14:creationId xmlns:p14="http://schemas.microsoft.com/office/powerpoint/2010/main" val="22176629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8AD3B6C-FFBC-4B63-860E-2CE62999FFB3}"/>
              </a:ext>
            </a:extLst>
          </p:cNvPr>
          <p:cNvSpPr txBox="1"/>
          <p:nvPr/>
        </p:nvSpPr>
        <p:spPr>
          <a:xfrm>
            <a:off x="0" y="2659561"/>
            <a:ext cx="4572000"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a:r>
              <a:rPr lang="it-IT" sz="4875" b="1" dirty="0" err="1">
                <a:latin typeface="+mj-lt"/>
              </a:rPr>
              <a:t>Nami</a:t>
            </a:r>
            <a:r>
              <a:rPr lang="it-IT" sz="4875" b="1" dirty="0">
                <a:latin typeface="+mj-lt"/>
              </a:rPr>
              <a:t> R.</a:t>
            </a:r>
          </a:p>
          <a:p>
            <a:pPr algn="ctr" defTabSz="309563"/>
            <a:r>
              <a:rPr lang="it-IT" sz="4875" b="1" dirty="0">
                <a:latin typeface="+mj-lt"/>
              </a:rPr>
              <a:t>(Siena)</a:t>
            </a:r>
          </a:p>
        </p:txBody>
      </p:sp>
      <p:pic>
        <p:nvPicPr>
          <p:cNvPr id="4" name="1555012215883_PROGRAMMA 12-13 04 19_Interregionale ANCE Sud.pdf">
            <a:extLst>
              <a:ext uri="{FF2B5EF4-FFF2-40B4-BE49-F238E27FC236}">
                <a16:creationId xmlns:a16="http://schemas.microsoft.com/office/drawing/2014/main" id="{06CCAB04-5A32-47DF-9AF3-F3846A898EFC}"/>
              </a:ext>
            </a:extLst>
          </p:cNvPr>
          <p:cNvPicPr>
            <a:picLocks noChangeAspect="1"/>
          </p:cNvPicPr>
          <p:nvPr/>
        </p:nvPicPr>
        <p:blipFill>
          <a:blip r:embed="rId2">
            <a:extLst/>
          </a:blip>
          <a:srcRect l="49032"/>
          <a:stretch>
            <a:fillRect/>
          </a:stretch>
        </p:blipFill>
        <p:spPr>
          <a:xfrm>
            <a:off x="4199422" y="0"/>
            <a:ext cx="4944579" cy="6858000"/>
          </a:xfrm>
          <a:prstGeom prst="rect">
            <a:avLst/>
          </a:prstGeom>
          <a:ln w="12700">
            <a:miter lim="400000"/>
          </a:ln>
        </p:spPr>
      </p:pic>
    </p:spTree>
    <p:extLst>
      <p:ext uri="{BB962C8B-B14F-4D97-AF65-F5344CB8AC3E}">
        <p14:creationId xmlns:p14="http://schemas.microsoft.com/office/powerpoint/2010/main" val="30055755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ChangeArrowheads="1"/>
          </p:cNvSpPr>
          <p:nvPr/>
        </p:nvSpPr>
        <p:spPr bwMode="auto">
          <a:xfrm>
            <a:off x="354017" y="471941"/>
            <a:ext cx="8450262" cy="5900737"/>
          </a:xfrm>
          <a:prstGeom prst="rect">
            <a:avLst/>
          </a:prstGeom>
          <a:gradFill rotWithShape="0">
            <a:gsLst>
              <a:gs pos="0">
                <a:srgbClr val="0A2B33"/>
              </a:gs>
              <a:gs pos="100000">
                <a:srgbClr val="1C6B80"/>
              </a:gs>
            </a:gsLst>
            <a:lin ang="5400000" scaled="1"/>
          </a:gradFill>
          <a:ln w="12700">
            <a:solidFill>
              <a:schemeClr val="bg1"/>
            </a:solidFill>
            <a:miter lim="800000"/>
            <a:headEnd/>
            <a:tailEnd/>
          </a:ln>
          <a:effectLst>
            <a:outerShdw dist="89803" dir="2700000" algn="ctr" rotWithShape="0">
              <a:schemeClr val="tx1"/>
            </a:outerShdw>
          </a:effectLst>
        </p:spPr>
        <p:txBody>
          <a:bodyPr wrap="none" lIns="79274" tIns="39638" rIns="79274" bIns="39638" anchor="ctr"/>
          <a:lstStyle/>
          <a:p>
            <a:pPr algn="ctr" defTabSz="799519" eaLnBrk="0" fontAlgn="base" hangingPunct="0">
              <a:spcBef>
                <a:spcPct val="0"/>
              </a:spcBef>
              <a:spcAft>
                <a:spcPct val="0"/>
              </a:spcAft>
            </a:pPr>
            <a:endParaRPr lang="en-GB" sz="2100" b="1">
              <a:solidFill>
                <a:srgbClr val="000000"/>
              </a:solidFill>
              <a:latin typeface="Times New Roman" pitchFamily="18" charset="0"/>
            </a:endParaRPr>
          </a:p>
        </p:txBody>
      </p:sp>
      <p:sp>
        <p:nvSpPr>
          <p:cNvPr id="1676292" name="Line 4"/>
          <p:cNvSpPr>
            <a:spLocks noChangeShapeType="1"/>
          </p:cNvSpPr>
          <p:nvPr/>
        </p:nvSpPr>
        <p:spPr bwMode="auto">
          <a:xfrm>
            <a:off x="4587875" y="471945"/>
            <a:ext cx="0" cy="5889625"/>
          </a:xfrm>
          <a:prstGeom prst="line">
            <a:avLst/>
          </a:prstGeom>
          <a:noFill/>
          <a:ln w="12700">
            <a:solidFill>
              <a:schemeClr val="bg1"/>
            </a:solidFill>
            <a:prstDash val="dash"/>
            <a:round/>
            <a:headEnd/>
            <a:tailEnd/>
          </a:ln>
          <a:effectLst/>
        </p:spPr>
        <p:txBody>
          <a:bodyPr wrap="none" lIns="91370" tIns="45687" rIns="91370" bIns="45687" anchor="ctr"/>
          <a:lstStyle/>
          <a:p>
            <a:pPr defTabSz="913737" eaLnBrk="0" fontAlgn="base" hangingPunct="0">
              <a:spcBef>
                <a:spcPct val="0"/>
              </a:spcBef>
              <a:spcAft>
                <a:spcPct val="0"/>
              </a:spcAft>
              <a:defRPr/>
            </a:pPr>
            <a:endParaRPr lang="it-IT" sz="2100" b="1">
              <a:solidFill>
                <a:srgbClr val="FFFFFF"/>
              </a:solidFill>
              <a:effectLst>
                <a:outerShdw blurRad="38100" dist="38100" dir="2700000" algn="tl">
                  <a:srgbClr val="000000">
                    <a:alpha val="43137"/>
                  </a:srgbClr>
                </a:outerShdw>
              </a:effectLst>
              <a:latin typeface="Times New Roman" pitchFamily="1" charset="0"/>
            </a:endParaRPr>
          </a:p>
        </p:txBody>
      </p:sp>
      <p:sp>
        <p:nvSpPr>
          <p:cNvPr id="1676293" name="Line 5"/>
          <p:cNvSpPr>
            <a:spLocks noChangeShapeType="1"/>
          </p:cNvSpPr>
          <p:nvPr/>
        </p:nvSpPr>
        <p:spPr bwMode="auto">
          <a:xfrm rot="5400000">
            <a:off x="4575969" y="-800894"/>
            <a:ext cx="0" cy="8447088"/>
          </a:xfrm>
          <a:prstGeom prst="line">
            <a:avLst/>
          </a:prstGeom>
          <a:noFill/>
          <a:ln w="12700">
            <a:solidFill>
              <a:schemeClr val="bg1"/>
            </a:solidFill>
            <a:prstDash val="dash"/>
            <a:round/>
            <a:headEnd/>
            <a:tailEnd/>
          </a:ln>
          <a:effectLst/>
        </p:spPr>
        <p:txBody>
          <a:bodyPr wrap="none" lIns="91370" tIns="45687" rIns="91370" bIns="45687" anchor="ctr"/>
          <a:lstStyle/>
          <a:p>
            <a:pPr defTabSz="913737" eaLnBrk="0" fontAlgn="base" hangingPunct="0">
              <a:spcBef>
                <a:spcPct val="0"/>
              </a:spcBef>
              <a:spcAft>
                <a:spcPct val="0"/>
              </a:spcAft>
              <a:defRPr/>
            </a:pPr>
            <a:endParaRPr lang="it-IT" sz="2100" b="1">
              <a:solidFill>
                <a:srgbClr val="FFFFFF"/>
              </a:solidFill>
              <a:effectLst>
                <a:outerShdw blurRad="38100" dist="38100" dir="2700000" algn="tl">
                  <a:srgbClr val="000000">
                    <a:alpha val="43137"/>
                  </a:srgbClr>
                </a:outerShdw>
              </a:effectLst>
              <a:latin typeface="Times New Roman" pitchFamily="1" charset="0"/>
            </a:endParaRPr>
          </a:p>
        </p:txBody>
      </p:sp>
      <p:sp>
        <p:nvSpPr>
          <p:cNvPr id="1676294" name="Text Box 6"/>
          <p:cNvSpPr txBox="1">
            <a:spLocks noChangeArrowheads="1"/>
          </p:cNvSpPr>
          <p:nvPr/>
        </p:nvSpPr>
        <p:spPr bwMode="auto">
          <a:xfrm>
            <a:off x="6319051" y="3481390"/>
            <a:ext cx="82867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TNT</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(CAD pts)</a:t>
            </a:r>
          </a:p>
        </p:txBody>
      </p:sp>
      <p:pic>
        <p:nvPicPr>
          <p:cNvPr id="519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3644900"/>
            <a:ext cx="34417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296" name="Text Box 8"/>
          <p:cNvSpPr txBox="1">
            <a:spLocks noChangeArrowheads="1"/>
          </p:cNvSpPr>
          <p:nvPr/>
        </p:nvSpPr>
        <p:spPr bwMode="auto">
          <a:xfrm>
            <a:off x="5267185" y="5805488"/>
            <a:ext cx="413493"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 60</a:t>
            </a:r>
          </a:p>
        </p:txBody>
      </p:sp>
      <p:sp>
        <p:nvSpPr>
          <p:cNvPr id="1676297" name="Text Box 9"/>
          <p:cNvSpPr txBox="1">
            <a:spLocks noChangeArrowheads="1"/>
          </p:cNvSpPr>
          <p:nvPr/>
        </p:nvSpPr>
        <p:spPr bwMode="auto">
          <a:xfrm>
            <a:off x="5733315"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61-70</a:t>
            </a:r>
          </a:p>
        </p:txBody>
      </p:sp>
      <p:sp>
        <p:nvSpPr>
          <p:cNvPr id="1676298" name="Text Box 10"/>
          <p:cNvSpPr txBox="1">
            <a:spLocks noChangeArrowheads="1"/>
          </p:cNvSpPr>
          <p:nvPr/>
        </p:nvSpPr>
        <p:spPr bwMode="auto">
          <a:xfrm>
            <a:off x="6238143"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71-80</a:t>
            </a:r>
          </a:p>
        </p:txBody>
      </p:sp>
      <p:sp>
        <p:nvSpPr>
          <p:cNvPr id="1676299" name="Text Box 11"/>
          <p:cNvSpPr txBox="1">
            <a:spLocks noChangeArrowheads="1"/>
          </p:cNvSpPr>
          <p:nvPr/>
        </p:nvSpPr>
        <p:spPr bwMode="auto">
          <a:xfrm>
            <a:off x="6742968"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81-90</a:t>
            </a:r>
          </a:p>
        </p:txBody>
      </p:sp>
      <p:sp>
        <p:nvSpPr>
          <p:cNvPr id="1676300" name="Text Box 12"/>
          <p:cNvSpPr txBox="1">
            <a:spLocks noChangeArrowheads="1"/>
          </p:cNvSpPr>
          <p:nvPr/>
        </p:nvSpPr>
        <p:spPr bwMode="auto">
          <a:xfrm>
            <a:off x="7212747" y="5805488"/>
            <a:ext cx="559366"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91-100</a:t>
            </a:r>
          </a:p>
        </p:txBody>
      </p:sp>
      <p:sp>
        <p:nvSpPr>
          <p:cNvPr id="1676301" name="Text Box 13"/>
          <p:cNvSpPr txBox="1">
            <a:spLocks noChangeArrowheads="1"/>
          </p:cNvSpPr>
          <p:nvPr/>
        </p:nvSpPr>
        <p:spPr bwMode="auto">
          <a:xfrm>
            <a:off x="7756594" y="5805488"/>
            <a:ext cx="487230"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&gt; 100</a:t>
            </a:r>
          </a:p>
        </p:txBody>
      </p:sp>
      <p:sp>
        <p:nvSpPr>
          <p:cNvPr id="1676302" name="Text Box 14"/>
          <p:cNvSpPr txBox="1">
            <a:spLocks noChangeArrowheads="1"/>
          </p:cNvSpPr>
          <p:nvPr/>
        </p:nvSpPr>
        <p:spPr bwMode="auto">
          <a:xfrm>
            <a:off x="5733970" y="6058356"/>
            <a:ext cx="199725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DBP (mmHg)</a:t>
            </a:r>
          </a:p>
        </p:txBody>
      </p:sp>
      <p:pic>
        <p:nvPicPr>
          <p:cNvPr id="51918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225" y="4117975"/>
            <a:ext cx="8413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8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725" y="4000500"/>
            <a:ext cx="109538"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05" name="Text Box 17"/>
          <p:cNvSpPr txBox="1">
            <a:spLocks noChangeArrowheads="1"/>
          </p:cNvSpPr>
          <p:nvPr/>
        </p:nvSpPr>
        <p:spPr bwMode="auto">
          <a:xfrm rot="-5400000">
            <a:off x="4277673" y="4616055"/>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06" name="Text Box 18"/>
          <p:cNvSpPr txBox="1">
            <a:spLocks noChangeArrowheads="1"/>
          </p:cNvSpPr>
          <p:nvPr/>
        </p:nvSpPr>
        <p:spPr bwMode="auto">
          <a:xfrm rot="-5400000">
            <a:off x="8059806" y="4612081"/>
            <a:ext cx="102583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Adjusted HR</a:t>
            </a:r>
          </a:p>
        </p:txBody>
      </p:sp>
      <p:sp>
        <p:nvSpPr>
          <p:cNvPr id="1676307" name="Text Box 19"/>
          <p:cNvSpPr txBox="1">
            <a:spLocks noChangeArrowheads="1"/>
          </p:cNvSpPr>
          <p:nvPr/>
        </p:nvSpPr>
        <p:spPr bwMode="auto">
          <a:xfrm>
            <a:off x="5578676" y="519114"/>
            <a:ext cx="2311447"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ONTARGET </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(high risk pts, mainly with CAD)</a:t>
            </a:r>
          </a:p>
        </p:txBody>
      </p:sp>
      <p:sp>
        <p:nvSpPr>
          <p:cNvPr id="1676308" name="Text Box 20"/>
          <p:cNvSpPr txBox="1">
            <a:spLocks noChangeArrowheads="1"/>
          </p:cNvSpPr>
          <p:nvPr/>
        </p:nvSpPr>
        <p:spPr bwMode="auto">
          <a:xfrm>
            <a:off x="5746790" y="3096081"/>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pic>
        <p:nvPicPr>
          <p:cNvPr id="51918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9991" y="593736"/>
            <a:ext cx="34734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9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225" y="1206500"/>
            <a:ext cx="8413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91"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4" y="1089025"/>
            <a:ext cx="1079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12" name="Text Box 24"/>
          <p:cNvSpPr txBox="1">
            <a:spLocks noChangeArrowheads="1"/>
          </p:cNvSpPr>
          <p:nvPr/>
        </p:nvSpPr>
        <p:spPr bwMode="auto">
          <a:xfrm rot="-5400000">
            <a:off x="4279128" y="1704580"/>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13" name="Text Box 25"/>
          <p:cNvSpPr txBox="1">
            <a:spLocks noChangeArrowheads="1"/>
          </p:cNvSpPr>
          <p:nvPr/>
        </p:nvSpPr>
        <p:spPr bwMode="auto">
          <a:xfrm rot="-5400000">
            <a:off x="8061397" y="1700606"/>
            <a:ext cx="102583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Adjusted HR</a:t>
            </a:r>
          </a:p>
        </p:txBody>
      </p:sp>
      <p:sp>
        <p:nvSpPr>
          <p:cNvPr id="1676314" name="Text Box 26"/>
          <p:cNvSpPr txBox="1">
            <a:spLocks noChangeArrowheads="1"/>
          </p:cNvSpPr>
          <p:nvPr/>
        </p:nvSpPr>
        <p:spPr bwMode="auto">
          <a:xfrm>
            <a:off x="1936376" y="3481390"/>
            <a:ext cx="1117211"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VALUE</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(High risk pts)</a:t>
            </a:r>
          </a:p>
        </p:txBody>
      </p:sp>
      <p:sp>
        <p:nvSpPr>
          <p:cNvPr id="1676315" name="Text Box 27"/>
          <p:cNvSpPr txBox="1">
            <a:spLocks noChangeArrowheads="1"/>
          </p:cNvSpPr>
          <p:nvPr/>
        </p:nvSpPr>
        <p:spPr bwMode="auto">
          <a:xfrm>
            <a:off x="1508163" y="6058356"/>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sp>
        <p:nvSpPr>
          <p:cNvPr id="1676316" name="Text Box 28"/>
          <p:cNvSpPr txBox="1">
            <a:spLocks noChangeArrowheads="1"/>
          </p:cNvSpPr>
          <p:nvPr/>
        </p:nvSpPr>
        <p:spPr bwMode="auto">
          <a:xfrm>
            <a:off x="2079622" y="519114"/>
            <a:ext cx="830274"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INVEST</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(CAD pts)</a:t>
            </a:r>
          </a:p>
        </p:txBody>
      </p:sp>
      <p:sp>
        <p:nvSpPr>
          <p:cNvPr id="1676317" name="Text Box 29"/>
          <p:cNvSpPr txBox="1">
            <a:spLocks noChangeArrowheads="1"/>
          </p:cNvSpPr>
          <p:nvPr/>
        </p:nvSpPr>
        <p:spPr bwMode="auto">
          <a:xfrm>
            <a:off x="1506571" y="3096081"/>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sp>
        <p:nvSpPr>
          <p:cNvPr id="1676318" name="Text Box 30"/>
          <p:cNvSpPr txBox="1">
            <a:spLocks noChangeArrowheads="1"/>
          </p:cNvSpPr>
          <p:nvPr/>
        </p:nvSpPr>
        <p:spPr bwMode="auto">
          <a:xfrm>
            <a:off x="1094412" y="2846389"/>
            <a:ext cx="371814"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110</a:t>
            </a:r>
          </a:p>
        </p:txBody>
      </p:sp>
      <p:sp>
        <p:nvSpPr>
          <p:cNvPr id="1676319" name="Text Box 31"/>
          <p:cNvSpPr txBox="1">
            <a:spLocks noChangeArrowheads="1"/>
          </p:cNvSpPr>
          <p:nvPr/>
        </p:nvSpPr>
        <p:spPr bwMode="auto">
          <a:xfrm>
            <a:off x="1445307"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&gt;110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120</a:t>
            </a:r>
          </a:p>
        </p:txBody>
      </p:sp>
      <p:sp>
        <p:nvSpPr>
          <p:cNvPr id="1676320" name="Text Box 32"/>
          <p:cNvSpPr txBox="1">
            <a:spLocks noChangeArrowheads="1"/>
          </p:cNvSpPr>
          <p:nvPr/>
        </p:nvSpPr>
        <p:spPr bwMode="auto">
          <a:xfrm>
            <a:off x="1896157"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&gt;120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130</a:t>
            </a:r>
          </a:p>
        </p:txBody>
      </p:sp>
      <p:sp>
        <p:nvSpPr>
          <p:cNvPr id="1676321" name="Text Box 33"/>
          <p:cNvSpPr txBox="1">
            <a:spLocks noChangeArrowheads="1"/>
          </p:cNvSpPr>
          <p:nvPr/>
        </p:nvSpPr>
        <p:spPr bwMode="auto">
          <a:xfrm>
            <a:off x="2320019"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&gt;130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140</a:t>
            </a:r>
          </a:p>
        </p:txBody>
      </p:sp>
      <p:sp>
        <p:nvSpPr>
          <p:cNvPr id="1676322" name="Text Box 34"/>
          <p:cNvSpPr txBox="1">
            <a:spLocks noChangeArrowheads="1"/>
          </p:cNvSpPr>
          <p:nvPr/>
        </p:nvSpPr>
        <p:spPr bwMode="auto">
          <a:xfrm>
            <a:off x="2761345"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&gt;140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150</a:t>
            </a:r>
          </a:p>
        </p:txBody>
      </p:sp>
      <p:sp>
        <p:nvSpPr>
          <p:cNvPr id="1676323" name="Text Box 35"/>
          <p:cNvSpPr txBox="1">
            <a:spLocks noChangeArrowheads="1"/>
          </p:cNvSpPr>
          <p:nvPr/>
        </p:nvSpPr>
        <p:spPr bwMode="auto">
          <a:xfrm>
            <a:off x="3185208"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&gt;150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160</a:t>
            </a:r>
          </a:p>
        </p:txBody>
      </p:sp>
      <p:sp>
        <p:nvSpPr>
          <p:cNvPr id="1676324" name="Text Box 36"/>
          <p:cNvSpPr txBox="1">
            <a:spLocks noChangeArrowheads="1"/>
          </p:cNvSpPr>
          <p:nvPr/>
        </p:nvSpPr>
        <p:spPr bwMode="auto">
          <a:xfrm>
            <a:off x="3663394" y="2846389"/>
            <a:ext cx="451964"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&gt;160</a:t>
            </a:r>
          </a:p>
        </p:txBody>
      </p:sp>
      <p:pic>
        <p:nvPicPr>
          <p:cNvPr id="519205"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275" y="492129"/>
            <a:ext cx="3303588"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6326" name="Text Box 38"/>
          <p:cNvSpPr txBox="1">
            <a:spLocks noChangeArrowheads="1"/>
          </p:cNvSpPr>
          <p:nvPr/>
        </p:nvSpPr>
        <p:spPr bwMode="auto">
          <a:xfrm rot="-5400000">
            <a:off x="38870" y="1704580"/>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27" name="Text Box 39"/>
          <p:cNvSpPr txBox="1">
            <a:spLocks noChangeArrowheads="1"/>
          </p:cNvSpPr>
          <p:nvPr/>
        </p:nvSpPr>
        <p:spPr bwMode="auto">
          <a:xfrm rot="-5400000">
            <a:off x="-118815" y="4609702"/>
            <a:ext cx="1434605"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Cardiac events (%)</a:t>
            </a:r>
          </a:p>
        </p:txBody>
      </p:sp>
      <p:pic>
        <p:nvPicPr>
          <p:cNvPr id="519208"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791" y="3532645"/>
            <a:ext cx="380047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29" name="Text Box 41"/>
          <p:cNvSpPr txBox="1">
            <a:spLocks noChangeArrowheads="1"/>
          </p:cNvSpPr>
          <p:nvPr/>
        </p:nvSpPr>
        <p:spPr bwMode="auto">
          <a:xfrm>
            <a:off x="926383" y="5746750"/>
            <a:ext cx="487230"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&lt; 120</a:t>
            </a:r>
          </a:p>
        </p:txBody>
      </p:sp>
      <p:sp>
        <p:nvSpPr>
          <p:cNvPr id="1676330" name="Text Box 42"/>
          <p:cNvSpPr txBox="1">
            <a:spLocks noChangeArrowheads="1"/>
          </p:cNvSpPr>
          <p:nvPr/>
        </p:nvSpPr>
        <p:spPr bwMode="auto">
          <a:xfrm>
            <a:off x="1357994"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&gt;120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130</a:t>
            </a:r>
          </a:p>
        </p:txBody>
      </p:sp>
      <p:sp>
        <p:nvSpPr>
          <p:cNvPr id="1676331" name="Text Box 43"/>
          <p:cNvSpPr txBox="1">
            <a:spLocks noChangeArrowheads="1"/>
          </p:cNvSpPr>
          <p:nvPr/>
        </p:nvSpPr>
        <p:spPr bwMode="auto">
          <a:xfrm>
            <a:off x="1790589"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&gt;130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140</a:t>
            </a:r>
          </a:p>
        </p:txBody>
      </p:sp>
      <p:sp>
        <p:nvSpPr>
          <p:cNvPr id="1676332" name="Text Box 44"/>
          <p:cNvSpPr txBox="1">
            <a:spLocks noChangeArrowheads="1"/>
          </p:cNvSpPr>
          <p:nvPr/>
        </p:nvSpPr>
        <p:spPr bwMode="auto">
          <a:xfrm>
            <a:off x="2242233"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&gt;140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150</a:t>
            </a:r>
          </a:p>
        </p:txBody>
      </p:sp>
      <p:sp>
        <p:nvSpPr>
          <p:cNvPr id="1676333" name="Text Box 45"/>
          <p:cNvSpPr txBox="1">
            <a:spLocks noChangeArrowheads="1"/>
          </p:cNvSpPr>
          <p:nvPr/>
        </p:nvSpPr>
        <p:spPr bwMode="auto">
          <a:xfrm>
            <a:off x="2674033"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&gt;150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160</a:t>
            </a:r>
          </a:p>
        </p:txBody>
      </p:sp>
      <p:sp>
        <p:nvSpPr>
          <p:cNvPr id="1676334" name="Text Box 46"/>
          <p:cNvSpPr txBox="1">
            <a:spLocks noChangeArrowheads="1"/>
          </p:cNvSpPr>
          <p:nvPr/>
        </p:nvSpPr>
        <p:spPr bwMode="auto">
          <a:xfrm>
            <a:off x="3132025" y="574040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&gt;160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170</a:t>
            </a:r>
          </a:p>
        </p:txBody>
      </p:sp>
      <p:sp>
        <p:nvSpPr>
          <p:cNvPr id="1676335" name="Text Box 47"/>
          <p:cNvSpPr txBox="1">
            <a:spLocks noChangeArrowheads="1"/>
          </p:cNvSpPr>
          <p:nvPr/>
        </p:nvSpPr>
        <p:spPr bwMode="auto">
          <a:xfrm>
            <a:off x="3564619" y="574040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&gt;170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180</a:t>
            </a:r>
          </a:p>
        </p:txBody>
      </p:sp>
      <p:sp>
        <p:nvSpPr>
          <p:cNvPr id="1676336" name="Text Box 48"/>
          <p:cNvSpPr txBox="1">
            <a:spLocks noChangeArrowheads="1"/>
          </p:cNvSpPr>
          <p:nvPr/>
        </p:nvSpPr>
        <p:spPr bwMode="auto">
          <a:xfrm>
            <a:off x="4050812" y="5740400"/>
            <a:ext cx="484025"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 180</a:t>
            </a:r>
          </a:p>
        </p:txBody>
      </p:sp>
    </p:spTree>
    <p:extLst>
      <p:ext uri="{BB962C8B-B14F-4D97-AF65-F5344CB8AC3E}">
        <p14:creationId xmlns:p14="http://schemas.microsoft.com/office/powerpoint/2010/main" val="34887865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2610490"/>
            <a:ext cx="7528086" cy="523220"/>
          </a:xfrm>
          <a:prstGeom prst="rect">
            <a:avLst/>
          </a:prstGeom>
          <a:solidFill>
            <a:srgbClr val="FFFF00"/>
          </a:solidFill>
        </p:spPr>
        <p:txBody>
          <a:bodyPr wrap="none" rtlCol="0">
            <a:spAutoFit/>
          </a:bodyPr>
          <a:lstStyle/>
          <a:p>
            <a:r>
              <a:rPr lang="it-IT" sz="2800" dirty="0">
                <a:latin typeface="Times New Roman" panose="02020603050405020304" pitchFamily="18" charset="0"/>
                <a:cs typeface="Times New Roman" panose="02020603050405020304" pitchFamily="18" charset="0"/>
              </a:rPr>
              <a:t>The idea «the </a:t>
            </a:r>
            <a:r>
              <a:rPr lang="it-IT" sz="2800" dirty="0" err="1">
                <a:latin typeface="Times New Roman" panose="02020603050405020304" pitchFamily="18" charset="0"/>
                <a:cs typeface="Times New Roman" panose="02020603050405020304" pitchFamily="18" charset="0"/>
              </a:rPr>
              <a:t>lower</a:t>
            </a:r>
            <a:r>
              <a:rPr lang="it-IT" sz="2800" dirty="0">
                <a:latin typeface="Times New Roman" panose="02020603050405020304" pitchFamily="18" charset="0"/>
                <a:cs typeface="Times New Roman" panose="02020603050405020304" pitchFamily="18" charset="0"/>
              </a:rPr>
              <a:t>, the </a:t>
            </a:r>
            <a:r>
              <a:rPr lang="it-IT" sz="2800" dirty="0" err="1">
                <a:latin typeface="Times New Roman" panose="02020603050405020304" pitchFamily="18" charset="0"/>
                <a:cs typeface="Times New Roman" panose="02020603050405020304" pitchFamily="18" charset="0"/>
              </a:rPr>
              <a:t>better</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has</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been</a:t>
            </a:r>
            <a:r>
              <a:rPr lang="it-IT" sz="2800" dirty="0">
                <a:latin typeface="Times New Roman" panose="02020603050405020304" pitchFamily="18" charset="0"/>
                <a:cs typeface="Times New Roman" panose="02020603050405020304" pitchFamily="18" charset="0"/>
              </a:rPr>
              <a:t> </a:t>
            </a:r>
            <a:r>
              <a:rPr lang="it-IT" sz="2800" dirty="0" err="1">
                <a:latin typeface="Times New Roman" panose="02020603050405020304" pitchFamily="18" charset="0"/>
                <a:cs typeface="Times New Roman" panose="02020603050405020304" pitchFamily="18" charset="0"/>
              </a:rPr>
              <a:t>discarded</a:t>
            </a:r>
            <a:endParaRPr lang="it-IT" sz="28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7039088" y="6453336"/>
            <a:ext cx="2008883" cy="276999"/>
          </a:xfrm>
          <a:prstGeom prst="rect">
            <a:avLst/>
          </a:prstGeom>
          <a:noFill/>
        </p:spPr>
        <p:txBody>
          <a:bodyPr wrap="none" rtlCol="0">
            <a:spAutoFit/>
          </a:bodyPr>
          <a:lstStyle/>
          <a:p>
            <a:r>
              <a:rPr lang="it-IT" sz="1200" dirty="0"/>
              <a:t>ESC/ESH </a:t>
            </a:r>
            <a:r>
              <a:rPr lang="it-IT" sz="1200" dirty="0" err="1"/>
              <a:t>Guidelines</a:t>
            </a:r>
            <a:r>
              <a:rPr lang="it-IT" sz="1200" dirty="0"/>
              <a:t> 2013</a:t>
            </a:r>
          </a:p>
        </p:txBody>
      </p:sp>
    </p:spTree>
    <p:extLst>
      <p:ext uri="{BB962C8B-B14F-4D97-AF65-F5344CB8AC3E}">
        <p14:creationId xmlns:p14="http://schemas.microsoft.com/office/powerpoint/2010/main" val="193939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848"/>
            <a:ext cx="9144000" cy="470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03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31640" y="2195572"/>
            <a:ext cx="6157198" cy="646331"/>
          </a:xfrm>
          <a:prstGeom prst="rect">
            <a:avLst/>
          </a:prstGeom>
          <a:noFill/>
        </p:spPr>
        <p:txBody>
          <a:bodyPr wrap="none" rtlCol="0">
            <a:spAutoFit/>
          </a:bodyPr>
          <a:lstStyle/>
          <a:p>
            <a:r>
              <a:rPr lang="it-IT" dirty="0"/>
              <a:t>Paziente &gt;18 &lt;65 anni con  valori limite di PA &gt; </a:t>
            </a:r>
            <a:r>
              <a:rPr lang="it-IT" b="1" dirty="0"/>
              <a:t>140/90</a:t>
            </a:r>
            <a:r>
              <a:rPr lang="it-IT" dirty="0"/>
              <a:t> mm Hg </a:t>
            </a:r>
          </a:p>
          <a:p>
            <a:r>
              <a:rPr lang="it-IT" dirty="0"/>
              <a:t>Trattamento: </a:t>
            </a:r>
            <a:r>
              <a:rPr lang="it-IT" b="1" dirty="0"/>
              <a:t>SI</a:t>
            </a:r>
            <a:r>
              <a:rPr lang="it-IT" dirty="0"/>
              <a:t> fino al target di PA  </a:t>
            </a:r>
            <a:r>
              <a:rPr lang="it-IT" b="1" dirty="0"/>
              <a:t>130/70-79  </a:t>
            </a:r>
            <a:r>
              <a:rPr lang="it-IT" dirty="0"/>
              <a:t> mm Hg </a:t>
            </a:r>
          </a:p>
        </p:txBody>
      </p:sp>
      <p:sp>
        <p:nvSpPr>
          <p:cNvPr id="4" name="Rettangolo 3"/>
          <p:cNvSpPr/>
          <p:nvPr/>
        </p:nvSpPr>
        <p:spPr>
          <a:xfrm>
            <a:off x="1307912" y="3429000"/>
            <a:ext cx="6216415" cy="1754326"/>
          </a:xfrm>
          <a:prstGeom prst="rect">
            <a:avLst/>
          </a:prstGeom>
        </p:spPr>
        <p:txBody>
          <a:bodyPr wrap="square">
            <a:spAutoFit/>
          </a:bodyPr>
          <a:lstStyle/>
          <a:p>
            <a:r>
              <a:rPr lang="it-IT" dirty="0"/>
              <a:t>Paziente &gt;18 &lt;65 anni  con valori limite di PA sistolica  </a:t>
            </a:r>
            <a:r>
              <a:rPr lang="it-IT" b="1" dirty="0"/>
              <a:t>&gt;131 </a:t>
            </a:r>
            <a:r>
              <a:rPr lang="it-IT" dirty="0"/>
              <a:t>  </a:t>
            </a:r>
            <a:r>
              <a:rPr lang="it-IT" b="1" dirty="0"/>
              <a:t>&lt; 139  </a:t>
            </a:r>
            <a:r>
              <a:rPr lang="it-IT" dirty="0"/>
              <a:t>mm Hg e PA diastolica &gt; </a:t>
            </a:r>
            <a:r>
              <a:rPr lang="it-IT" b="1" dirty="0"/>
              <a:t>81   &lt; 89 </a:t>
            </a:r>
            <a:r>
              <a:rPr lang="it-IT" dirty="0"/>
              <a:t>mm Hg</a:t>
            </a:r>
          </a:p>
          <a:p>
            <a:r>
              <a:rPr lang="it-IT" dirty="0"/>
              <a:t>Trattamento: </a:t>
            </a:r>
            <a:r>
              <a:rPr lang="it-IT" b="1" dirty="0"/>
              <a:t>NO!</a:t>
            </a:r>
          </a:p>
          <a:p>
            <a:r>
              <a:rPr lang="it-IT" dirty="0"/>
              <a:t>Valori pressori target 1</a:t>
            </a:r>
            <a:r>
              <a:rPr lang="it-IT" b="1" dirty="0"/>
              <a:t>30/70-79</a:t>
            </a:r>
            <a:r>
              <a:rPr lang="it-IT" dirty="0"/>
              <a:t>  mm Hg: </a:t>
            </a:r>
            <a:r>
              <a:rPr lang="it-IT" b="1" dirty="0"/>
              <a:t>mai raggiunti!</a:t>
            </a:r>
          </a:p>
          <a:p>
            <a:endParaRPr lang="it-IT" b="1" dirty="0"/>
          </a:p>
          <a:p>
            <a:endParaRPr lang="it-IT" dirty="0"/>
          </a:p>
        </p:txBody>
      </p:sp>
      <p:sp>
        <p:nvSpPr>
          <p:cNvPr id="5" name="CasellaDiTesto 4"/>
          <p:cNvSpPr txBox="1"/>
          <p:nvPr/>
        </p:nvSpPr>
        <p:spPr>
          <a:xfrm>
            <a:off x="35496" y="790545"/>
            <a:ext cx="9052478" cy="461665"/>
          </a:xfrm>
          <a:prstGeom prst="rect">
            <a:avLst/>
          </a:prstGeom>
          <a:solidFill>
            <a:srgbClr val="FFFF00"/>
          </a:solidFill>
        </p:spPr>
        <p:txBody>
          <a:bodyPr wrap="none" rtlCol="0">
            <a:spAutoFit/>
          </a:bodyPr>
          <a:lstStyle/>
          <a:p>
            <a:r>
              <a:rPr lang="it-IT" sz="2400" dirty="0"/>
              <a:t>Qualche incongruenza dalle Linee Guida ESC/ESH </a:t>
            </a:r>
            <a:r>
              <a:rPr lang="it-IT" sz="2400" dirty="0" err="1"/>
              <a:t>Guidelines</a:t>
            </a:r>
            <a:r>
              <a:rPr lang="it-IT" sz="2400" dirty="0"/>
              <a:t> 2018 </a:t>
            </a:r>
          </a:p>
        </p:txBody>
      </p:sp>
    </p:spTree>
    <p:extLst>
      <p:ext uri="{BB962C8B-B14F-4D97-AF65-F5344CB8AC3E}">
        <p14:creationId xmlns:p14="http://schemas.microsoft.com/office/powerpoint/2010/main" val="39873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31640" y="2195572"/>
            <a:ext cx="6431312" cy="646331"/>
          </a:xfrm>
          <a:prstGeom prst="rect">
            <a:avLst/>
          </a:prstGeom>
          <a:noFill/>
        </p:spPr>
        <p:txBody>
          <a:bodyPr wrap="none" rtlCol="0">
            <a:spAutoFit/>
          </a:bodyPr>
          <a:lstStyle/>
          <a:p>
            <a:r>
              <a:rPr lang="it-IT" dirty="0">
                <a:solidFill>
                  <a:srgbClr val="000000"/>
                </a:solidFill>
              </a:rPr>
              <a:t>Paziente &gt; 80 anni con  valori limite  di PA sistolica  &gt; </a:t>
            </a:r>
            <a:r>
              <a:rPr lang="it-IT" b="1" dirty="0">
                <a:solidFill>
                  <a:srgbClr val="000000"/>
                </a:solidFill>
              </a:rPr>
              <a:t>160 </a:t>
            </a:r>
            <a:r>
              <a:rPr lang="it-IT" dirty="0">
                <a:solidFill>
                  <a:srgbClr val="000000"/>
                </a:solidFill>
              </a:rPr>
              <a:t> mm Hg </a:t>
            </a:r>
          </a:p>
          <a:p>
            <a:r>
              <a:rPr lang="it-IT" dirty="0">
                <a:solidFill>
                  <a:srgbClr val="000000"/>
                </a:solidFill>
              </a:rPr>
              <a:t>Trattamento: </a:t>
            </a:r>
            <a:r>
              <a:rPr lang="it-IT" b="1" dirty="0">
                <a:solidFill>
                  <a:srgbClr val="000000"/>
                </a:solidFill>
              </a:rPr>
              <a:t>SI</a:t>
            </a:r>
            <a:r>
              <a:rPr lang="it-IT" dirty="0">
                <a:solidFill>
                  <a:srgbClr val="000000"/>
                </a:solidFill>
              </a:rPr>
              <a:t> fino al target di PA sistolica </a:t>
            </a:r>
            <a:r>
              <a:rPr lang="it-IT" b="1" dirty="0">
                <a:solidFill>
                  <a:srgbClr val="000000"/>
                </a:solidFill>
              </a:rPr>
              <a:t>130-139</a:t>
            </a:r>
            <a:r>
              <a:rPr lang="it-IT" dirty="0">
                <a:solidFill>
                  <a:srgbClr val="000000"/>
                </a:solidFill>
              </a:rPr>
              <a:t> mm Hg </a:t>
            </a:r>
          </a:p>
        </p:txBody>
      </p:sp>
      <p:sp>
        <p:nvSpPr>
          <p:cNvPr id="4" name="Rettangolo 3"/>
          <p:cNvSpPr/>
          <p:nvPr/>
        </p:nvSpPr>
        <p:spPr>
          <a:xfrm>
            <a:off x="1307912" y="3429000"/>
            <a:ext cx="6216415" cy="1754326"/>
          </a:xfrm>
          <a:prstGeom prst="rect">
            <a:avLst/>
          </a:prstGeom>
        </p:spPr>
        <p:txBody>
          <a:bodyPr wrap="square">
            <a:spAutoFit/>
          </a:bodyPr>
          <a:lstStyle/>
          <a:p>
            <a:r>
              <a:rPr lang="it-IT" dirty="0">
                <a:solidFill>
                  <a:srgbClr val="000000"/>
                </a:solidFill>
              </a:rPr>
              <a:t>Paziente &gt; 80 anni con valori limite di PA sistolica  </a:t>
            </a:r>
            <a:r>
              <a:rPr lang="it-IT" b="1" dirty="0">
                <a:solidFill>
                  <a:srgbClr val="000000"/>
                </a:solidFill>
              </a:rPr>
              <a:t>&gt;140 </a:t>
            </a:r>
            <a:r>
              <a:rPr lang="it-IT" dirty="0">
                <a:solidFill>
                  <a:srgbClr val="000000"/>
                </a:solidFill>
              </a:rPr>
              <a:t>e  </a:t>
            </a:r>
            <a:r>
              <a:rPr lang="it-IT" b="1" dirty="0">
                <a:solidFill>
                  <a:srgbClr val="000000"/>
                </a:solidFill>
              </a:rPr>
              <a:t>&lt; 159  </a:t>
            </a:r>
            <a:r>
              <a:rPr lang="it-IT" dirty="0">
                <a:solidFill>
                  <a:srgbClr val="000000"/>
                </a:solidFill>
              </a:rPr>
              <a:t>mm Hg </a:t>
            </a:r>
          </a:p>
          <a:p>
            <a:r>
              <a:rPr lang="it-IT" dirty="0">
                <a:solidFill>
                  <a:srgbClr val="000000"/>
                </a:solidFill>
              </a:rPr>
              <a:t>Trattamento: </a:t>
            </a:r>
            <a:r>
              <a:rPr lang="it-IT" b="1" dirty="0">
                <a:solidFill>
                  <a:srgbClr val="000000"/>
                </a:solidFill>
              </a:rPr>
              <a:t>NO!</a:t>
            </a:r>
          </a:p>
          <a:p>
            <a:r>
              <a:rPr lang="it-IT" dirty="0">
                <a:solidFill>
                  <a:srgbClr val="000000"/>
                </a:solidFill>
              </a:rPr>
              <a:t>Valori pressori target </a:t>
            </a:r>
            <a:r>
              <a:rPr lang="it-IT" b="1" dirty="0">
                <a:solidFill>
                  <a:srgbClr val="000000"/>
                </a:solidFill>
              </a:rPr>
              <a:t>130-139 </a:t>
            </a:r>
            <a:r>
              <a:rPr lang="it-IT" dirty="0">
                <a:solidFill>
                  <a:srgbClr val="000000"/>
                </a:solidFill>
              </a:rPr>
              <a:t>mm Hg: </a:t>
            </a:r>
            <a:r>
              <a:rPr lang="it-IT" b="1" dirty="0">
                <a:solidFill>
                  <a:srgbClr val="000000"/>
                </a:solidFill>
              </a:rPr>
              <a:t>mai raggiunti!</a:t>
            </a:r>
          </a:p>
          <a:p>
            <a:endParaRPr lang="it-IT" b="1" dirty="0">
              <a:solidFill>
                <a:srgbClr val="000000"/>
              </a:solidFill>
            </a:endParaRPr>
          </a:p>
          <a:p>
            <a:endParaRPr lang="it-IT" dirty="0">
              <a:solidFill>
                <a:srgbClr val="000000"/>
              </a:solidFill>
            </a:endParaRPr>
          </a:p>
        </p:txBody>
      </p:sp>
      <p:sp>
        <p:nvSpPr>
          <p:cNvPr id="5" name="CasellaDiTesto 4"/>
          <p:cNvSpPr txBox="1"/>
          <p:nvPr/>
        </p:nvSpPr>
        <p:spPr>
          <a:xfrm>
            <a:off x="35496" y="790545"/>
            <a:ext cx="9052478" cy="461665"/>
          </a:xfrm>
          <a:prstGeom prst="rect">
            <a:avLst/>
          </a:prstGeom>
          <a:solidFill>
            <a:srgbClr val="FFFF00"/>
          </a:solidFill>
        </p:spPr>
        <p:txBody>
          <a:bodyPr wrap="none" rtlCol="0">
            <a:spAutoFit/>
          </a:bodyPr>
          <a:lstStyle/>
          <a:p>
            <a:r>
              <a:rPr lang="it-IT" sz="2400" dirty="0">
                <a:solidFill>
                  <a:srgbClr val="000000"/>
                </a:solidFill>
              </a:rPr>
              <a:t>Qualche incongruenza dalle Linee Guida ESC/ESH </a:t>
            </a:r>
            <a:r>
              <a:rPr lang="it-IT" sz="2400" dirty="0" err="1">
                <a:solidFill>
                  <a:srgbClr val="000000"/>
                </a:solidFill>
              </a:rPr>
              <a:t>Guidelines</a:t>
            </a:r>
            <a:r>
              <a:rPr lang="it-IT" sz="2400" dirty="0">
                <a:solidFill>
                  <a:srgbClr val="000000"/>
                </a:solidFill>
              </a:rPr>
              <a:t> 2018 </a:t>
            </a:r>
          </a:p>
        </p:txBody>
      </p:sp>
    </p:spTree>
    <p:extLst>
      <p:ext uri="{BB962C8B-B14F-4D97-AF65-F5344CB8AC3E}">
        <p14:creationId xmlns:p14="http://schemas.microsoft.com/office/powerpoint/2010/main" val="1797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99592" y="2195572"/>
            <a:ext cx="6765378" cy="2308324"/>
          </a:xfrm>
          <a:prstGeom prst="rect">
            <a:avLst/>
          </a:prstGeom>
          <a:noFill/>
        </p:spPr>
        <p:txBody>
          <a:bodyPr wrap="none" rtlCol="0">
            <a:spAutoFit/>
          </a:bodyPr>
          <a:lstStyle/>
          <a:p>
            <a:r>
              <a:rPr lang="it-IT" sz="3600" dirty="0">
                <a:solidFill>
                  <a:srgbClr val="000000"/>
                </a:solidFill>
              </a:rPr>
              <a:t>Distingue i valori limite della PA </a:t>
            </a:r>
          </a:p>
          <a:p>
            <a:r>
              <a:rPr lang="it-IT" sz="3600" dirty="0">
                <a:solidFill>
                  <a:srgbClr val="000000"/>
                </a:solidFill>
              </a:rPr>
              <a:t>dai target pressori!</a:t>
            </a:r>
          </a:p>
          <a:p>
            <a:endParaRPr lang="it-IT" sz="3600" dirty="0">
              <a:solidFill>
                <a:srgbClr val="000000"/>
              </a:solidFill>
            </a:endParaRPr>
          </a:p>
          <a:p>
            <a:r>
              <a:rPr lang="it-IT" sz="3600" dirty="0">
                <a:solidFill>
                  <a:srgbClr val="000000"/>
                </a:solidFill>
              </a:rPr>
              <a:t>Valori limite  PA = Target pressori!</a:t>
            </a:r>
          </a:p>
        </p:txBody>
      </p:sp>
      <p:sp>
        <p:nvSpPr>
          <p:cNvPr id="5" name="CasellaDiTesto 4"/>
          <p:cNvSpPr txBox="1"/>
          <p:nvPr/>
        </p:nvSpPr>
        <p:spPr>
          <a:xfrm>
            <a:off x="356423" y="790545"/>
            <a:ext cx="8392041" cy="461665"/>
          </a:xfrm>
          <a:prstGeom prst="rect">
            <a:avLst/>
          </a:prstGeom>
          <a:solidFill>
            <a:srgbClr val="FFFF00"/>
          </a:solidFill>
        </p:spPr>
        <p:txBody>
          <a:bodyPr wrap="none" rtlCol="0">
            <a:spAutoFit/>
          </a:bodyPr>
          <a:lstStyle/>
          <a:p>
            <a:r>
              <a:rPr lang="it-IT" sz="2400" dirty="0">
                <a:solidFill>
                  <a:srgbClr val="000000"/>
                </a:solidFill>
              </a:rPr>
              <a:t>Fonte di confusione dalle Linee Guida ESC/ESH </a:t>
            </a:r>
            <a:r>
              <a:rPr lang="it-IT" sz="2400" dirty="0" err="1">
                <a:solidFill>
                  <a:srgbClr val="000000"/>
                </a:solidFill>
              </a:rPr>
              <a:t>Guidelines</a:t>
            </a:r>
            <a:r>
              <a:rPr lang="it-IT" sz="2400" dirty="0">
                <a:solidFill>
                  <a:srgbClr val="000000"/>
                </a:solidFill>
              </a:rPr>
              <a:t> 2018 </a:t>
            </a:r>
          </a:p>
        </p:txBody>
      </p:sp>
    </p:spTree>
    <p:extLst>
      <p:ext uri="{BB962C8B-B14F-4D97-AF65-F5344CB8AC3E}">
        <p14:creationId xmlns:p14="http://schemas.microsoft.com/office/powerpoint/2010/main" val="13313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848"/>
            <a:ext cx="9144000" cy="470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743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a:xfrm>
            <a:off x="533400" y="152400"/>
            <a:ext cx="8229600" cy="1143000"/>
          </a:xfrm>
        </p:spPr>
        <p:txBody>
          <a:bodyPr/>
          <a:lstStyle/>
          <a:p>
            <a:pPr eaLnBrk="1" hangingPunct="1"/>
            <a:r>
              <a:rPr lang="en-US" sz="4000">
                <a:solidFill>
                  <a:srgbClr val="FFFF00"/>
                </a:solidFill>
              </a:rPr>
              <a:t>Therapeutic Approach in Hypertension</a:t>
            </a:r>
          </a:p>
        </p:txBody>
      </p:sp>
      <p:pic>
        <p:nvPicPr>
          <p:cNvPr id="139267" name="Picture 1027" descr="sign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6" y="1557338"/>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1028" descr="s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57338"/>
            <a:ext cx="3124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1619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1662113"/>
            <a:ext cx="30956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bwMode="auto">
          <a:xfrm>
            <a:off x="3563888" y="1124744"/>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4" name="CasellaDiTesto 3"/>
          <p:cNvSpPr txBox="1"/>
          <p:nvPr/>
        </p:nvSpPr>
        <p:spPr>
          <a:xfrm>
            <a:off x="3587297" y="1148765"/>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Diuretici Tiazidici</a:t>
            </a:r>
          </a:p>
        </p:txBody>
      </p:sp>
      <p:sp>
        <p:nvSpPr>
          <p:cNvPr id="6" name="Rettangolo 5"/>
          <p:cNvSpPr/>
          <p:nvPr/>
        </p:nvSpPr>
        <p:spPr bwMode="auto">
          <a:xfrm>
            <a:off x="6300192" y="2348880"/>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7" name="CasellaDiTesto 6"/>
          <p:cNvSpPr txBox="1"/>
          <p:nvPr/>
        </p:nvSpPr>
        <p:spPr>
          <a:xfrm>
            <a:off x="6323601" y="2372901"/>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          </a:t>
            </a:r>
            <a:r>
              <a:rPr lang="it-IT" dirty="0" err="1">
                <a:solidFill>
                  <a:srgbClr val="000000"/>
                </a:solidFill>
                <a:latin typeface="Times New Roman" panose="02020603050405020304" pitchFamily="18" charset="0"/>
                <a:cs typeface="Times New Roman" panose="02020603050405020304" pitchFamily="18" charset="0"/>
              </a:rPr>
              <a:t>Sartani</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8" name="Rettangolo 7"/>
          <p:cNvSpPr/>
          <p:nvPr/>
        </p:nvSpPr>
        <p:spPr bwMode="auto">
          <a:xfrm>
            <a:off x="6372200" y="4043759"/>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9" name="CasellaDiTesto 8"/>
          <p:cNvSpPr txBox="1"/>
          <p:nvPr/>
        </p:nvSpPr>
        <p:spPr>
          <a:xfrm>
            <a:off x="6395609" y="4067780"/>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CA-Antagonisti</a:t>
            </a:r>
          </a:p>
        </p:txBody>
      </p:sp>
      <p:sp>
        <p:nvSpPr>
          <p:cNvPr id="10" name="Rettangolo 9"/>
          <p:cNvSpPr/>
          <p:nvPr/>
        </p:nvSpPr>
        <p:spPr bwMode="auto">
          <a:xfrm>
            <a:off x="3563888" y="5339903"/>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11" name="CasellaDiTesto 10"/>
          <p:cNvSpPr txBox="1"/>
          <p:nvPr/>
        </p:nvSpPr>
        <p:spPr>
          <a:xfrm>
            <a:off x="3675176" y="5363924"/>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ACE-Inibitori</a:t>
            </a:r>
          </a:p>
        </p:txBody>
      </p:sp>
      <p:sp>
        <p:nvSpPr>
          <p:cNvPr id="12" name="Rettangolo 11"/>
          <p:cNvSpPr/>
          <p:nvPr/>
        </p:nvSpPr>
        <p:spPr bwMode="auto">
          <a:xfrm>
            <a:off x="827585" y="3933056"/>
            <a:ext cx="2088232" cy="670352"/>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13" name="CasellaDiTesto 12"/>
          <p:cNvSpPr txBox="1"/>
          <p:nvPr/>
        </p:nvSpPr>
        <p:spPr>
          <a:xfrm>
            <a:off x="850994" y="3957077"/>
            <a:ext cx="1920807" cy="646331"/>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Altri Agenti Antiipertensivi</a:t>
            </a:r>
          </a:p>
        </p:txBody>
      </p:sp>
      <p:sp>
        <p:nvSpPr>
          <p:cNvPr id="14" name="Rettangolo 13"/>
          <p:cNvSpPr/>
          <p:nvPr/>
        </p:nvSpPr>
        <p:spPr bwMode="auto">
          <a:xfrm>
            <a:off x="827584" y="2348880"/>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15" name="CasellaDiTesto 14"/>
          <p:cNvSpPr txBox="1"/>
          <p:nvPr/>
        </p:nvSpPr>
        <p:spPr>
          <a:xfrm>
            <a:off x="850993" y="2372901"/>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    Beta-Bloccanti</a:t>
            </a:r>
          </a:p>
        </p:txBody>
      </p:sp>
      <p:sp>
        <p:nvSpPr>
          <p:cNvPr id="2" name="Freccia a incrocio 1"/>
          <p:cNvSpPr/>
          <p:nvPr/>
        </p:nvSpPr>
        <p:spPr bwMode="auto">
          <a:xfrm rot="1927513">
            <a:off x="2446118" y="1340057"/>
            <a:ext cx="4203163" cy="4177886"/>
          </a:xfrm>
          <a:prstGeom prst="quad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800" b="1" i="0" u="none" strike="noStrike" cap="none" normalizeH="0" baseline="0">
              <a:ln>
                <a:noFill/>
              </a:ln>
              <a:solidFill>
                <a:schemeClr val="tx1"/>
              </a:solidFill>
              <a:effectLst/>
              <a:latin typeface="Arial" pitchFamily="34" charset="0"/>
            </a:endParaRPr>
          </a:p>
        </p:txBody>
      </p:sp>
      <p:sp>
        <p:nvSpPr>
          <p:cNvPr id="16" name="CasellaDiTesto 15"/>
          <p:cNvSpPr txBox="1"/>
          <p:nvPr/>
        </p:nvSpPr>
        <p:spPr>
          <a:xfrm>
            <a:off x="6475771" y="6382053"/>
            <a:ext cx="2008883" cy="276999"/>
          </a:xfrm>
          <a:prstGeom prst="rect">
            <a:avLst/>
          </a:prstGeom>
          <a:noFill/>
        </p:spPr>
        <p:txBody>
          <a:bodyPr wrap="none" rtlCol="0">
            <a:spAutoFit/>
          </a:bodyPr>
          <a:lstStyle/>
          <a:p>
            <a:r>
              <a:rPr lang="it-IT" sz="1200" dirty="0"/>
              <a:t>ESH/ESC </a:t>
            </a:r>
            <a:r>
              <a:rPr lang="it-IT" sz="1200" dirty="0" err="1"/>
              <a:t>Guidelines</a:t>
            </a:r>
            <a:r>
              <a:rPr lang="it-IT" sz="1200" dirty="0"/>
              <a:t> 2013</a:t>
            </a:r>
          </a:p>
        </p:txBody>
      </p:sp>
    </p:spTree>
    <p:extLst>
      <p:ext uri="{BB962C8B-B14F-4D97-AF65-F5344CB8AC3E}">
        <p14:creationId xmlns:p14="http://schemas.microsoft.com/office/powerpoint/2010/main" val="23665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9052"/>
            <a:ext cx="8790573" cy="481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755576" y="811701"/>
            <a:ext cx="7458074" cy="400110"/>
          </a:xfrm>
          <a:prstGeom prst="rect">
            <a:avLst/>
          </a:prstGeom>
          <a:solidFill>
            <a:srgbClr val="FFFF00"/>
          </a:solidFill>
        </p:spPr>
        <p:txBody>
          <a:bodyPr wrap="square">
            <a:spAutoFit/>
          </a:bodyPr>
          <a:lstStyle/>
          <a:p>
            <a:r>
              <a:rPr lang="en-US" sz="2000" dirty="0"/>
              <a:t> Core drug treatment strategy for uncomplicated hypertension</a:t>
            </a:r>
            <a:endParaRPr lang="it-IT" sz="2000" dirty="0"/>
          </a:p>
        </p:txBody>
      </p:sp>
    </p:spTree>
    <p:extLst>
      <p:ext uri="{BB962C8B-B14F-4D97-AF65-F5344CB8AC3E}">
        <p14:creationId xmlns:p14="http://schemas.microsoft.com/office/powerpoint/2010/main" val="27790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7504" y="1124744"/>
            <a:ext cx="4464497" cy="1815882"/>
          </a:xfrm>
          <a:prstGeom prst="rect">
            <a:avLst/>
          </a:prstGeom>
          <a:solidFill>
            <a:srgbClr val="FFFF00"/>
          </a:solidFill>
          <a:ln w="9525">
            <a:solidFill>
              <a:schemeClr val="bg1"/>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it-IT" sz="2800" b="1" dirty="0">
                <a:solidFill>
                  <a:srgbClr val="000000"/>
                </a:solidFill>
              </a:rPr>
              <a:t>Trattamento del paziente iperteso alla luce delle nuove Linee Guida ESC/ESH </a:t>
            </a:r>
            <a:endParaRPr lang="it-IT" altLang="it-IT" sz="2800" b="1" dirty="0">
              <a:solidFill>
                <a:srgbClr val="00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179512" y="2996952"/>
            <a:ext cx="457200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endParaRPr lang="it-IT" sz="2400" dirty="0">
              <a:solidFill>
                <a:srgbClr val="0070C0"/>
              </a:solidFill>
            </a:endParaRPr>
          </a:p>
          <a:p>
            <a:pPr algn="ctr" fontAlgn="base">
              <a:spcBef>
                <a:spcPct val="0"/>
              </a:spcBef>
              <a:spcAft>
                <a:spcPct val="0"/>
              </a:spcAft>
              <a:defRPr/>
            </a:pPr>
            <a:r>
              <a:rPr lang="it-IT" sz="2400" dirty="0">
                <a:solidFill>
                  <a:srgbClr val="0070C0"/>
                </a:solidFill>
              </a:rPr>
              <a:t>Renato </a:t>
            </a:r>
            <a:r>
              <a:rPr lang="it-IT" sz="2400" dirty="0" err="1">
                <a:solidFill>
                  <a:srgbClr val="0070C0"/>
                </a:solidFill>
              </a:rPr>
              <a:t>Nami</a:t>
            </a:r>
            <a:endParaRPr lang="it-IT" sz="2400" dirty="0">
              <a:solidFill>
                <a:srgbClr val="0070C0"/>
              </a:solidFill>
            </a:endParaRPr>
          </a:p>
          <a:p>
            <a:pPr algn="ctr" fontAlgn="base">
              <a:spcBef>
                <a:spcPct val="0"/>
              </a:spcBef>
              <a:spcAft>
                <a:spcPct val="0"/>
              </a:spcAft>
              <a:defRPr/>
            </a:pPr>
            <a:endParaRPr lang="it-IT" sz="2000" dirty="0">
              <a:solidFill>
                <a:srgbClr val="0070C0"/>
              </a:solidFill>
            </a:endParaRPr>
          </a:p>
          <a:p>
            <a:pPr algn="ctr" fontAlgn="base">
              <a:spcBef>
                <a:spcPct val="0"/>
              </a:spcBef>
              <a:spcAft>
                <a:spcPct val="0"/>
              </a:spcAft>
              <a:defRPr/>
            </a:pPr>
            <a:r>
              <a:rPr lang="it-IT" sz="1600" dirty="0">
                <a:solidFill>
                  <a:srgbClr val="0070C0"/>
                </a:solidFill>
              </a:rPr>
              <a:t>Prof. di Cardiologia</a:t>
            </a:r>
          </a:p>
          <a:p>
            <a:pPr algn="ctr" fontAlgn="base">
              <a:spcBef>
                <a:spcPct val="0"/>
              </a:spcBef>
              <a:spcAft>
                <a:spcPct val="0"/>
              </a:spcAft>
              <a:defRPr/>
            </a:pPr>
            <a:r>
              <a:rPr lang="it-IT" sz="1600" dirty="0">
                <a:solidFill>
                  <a:srgbClr val="0070C0"/>
                </a:solidFill>
              </a:rPr>
              <a:t>Scuola di Specializzazione di Cardiologia-</a:t>
            </a:r>
            <a:r>
              <a:rPr lang="it-IT" sz="1600" dirty="0" err="1">
                <a:solidFill>
                  <a:srgbClr val="0070C0"/>
                </a:solidFill>
              </a:rPr>
              <a:t>Univ</a:t>
            </a:r>
            <a:r>
              <a:rPr lang="it-IT" sz="1600" dirty="0">
                <a:solidFill>
                  <a:srgbClr val="0070C0"/>
                </a:solidFill>
              </a:rPr>
              <a:t> Siena</a:t>
            </a:r>
          </a:p>
          <a:p>
            <a:pPr algn="ctr" fontAlgn="base">
              <a:spcBef>
                <a:spcPct val="0"/>
              </a:spcBef>
              <a:spcAft>
                <a:spcPct val="0"/>
              </a:spcAft>
              <a:defRPr/>
            </a:pPr>
            <a:r>
              <a:rPr lang="it-IT" sz="1600" dirty="0">
                <a:solidFill>
                  <a:srgbClr val="0070C0"/>
                </a:solidFill>
              </a:rPr>
              <a:t>Presidente Nazionale ANCE</a:t>
            </a:r>
          </a:p>
          <a:p>
            <a:pPr algn="ctr" fontAlgn="base">
              <a:spcBef>
                <a:spcPct val="0"/>
              </a:spcBef>
              <a:spcAft>
                <a:spcPct val="0"/>
              </a:spcAft>
              <a:defRPr/>
            </a:pPr>
            <a:r>
              <a:rPr lang="it-IT" sz="1600" dirty="0">
                <a:solidFill>
                  <a:srgbClr val="0070C0"/>
                </a:solidFill>
              </a:rPr>
              <a:t>Cardiologia Italiana del Territorio</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965" y="5512072"/>
            <a:ext cx="2835275"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716016" y="1742291"/>
            <a:ext cx="4104456" cy="1182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35842" name="Picture 2" descr="Ancecar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4797052"/>
            <a:ext cx="952500" cy="98107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35496" y="116632"/>
            <a:ext cx="4572000" cy="646331"/>
          </a:xfrm>
          <a:prstGeom prst="rect">
            <a:avLst/>
          </a:prstGeom>
          <a:solidFill>
            <a:srgbClr val="92D050"/>
          </a:solidFill>
        </p:spPr>
        <p:txBody>
          <a:bodyPr>
            <a:spAutoFit/>
          </a:bodyPr>
          <a:lstStyle/>
          <a:p>
            <a:r>
              <a:rPr lang="it-IT" dirty="0"/>
              <a:t>I SESSIONE - Moderatori: V. Aulitto (Napoli) – L.D. Giuncato (Lecce)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506" y="354905"/>
            <a:ext cx="4482607" cy="609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9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88840"/>
            <a:ext cx="6085661" cy="377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259632" y="548680"/>
            <a:ext cx="6912768" cy="1077218"/>
          </a:xfrm>
          <a:prstGeom prst="rect">
            <a:avLst/>
          </a:prstGeom>
          <a:solidFill>
            <a:srgbClr val="FF0000"/>
          </a:solidFill>
        </p:spPr>
        <p:txBody>
          <a:bodyPr wrap="square">
            <a:spAutoFit/>
          </a:bodyPr>
          <a:lstStyle/>
          <a:p>
            <a:r>
              <a:rPr lang="en-US" sz="3200" dirty="0">
                <a:solidFill>
                  <a:srgbClr val="FFFFFF"/>
                </a:solidFill>
              </a:rPr>
              <a:t>Prevalence of primary </a:t>
            </a:r>
            <a:r>
              <a:rPr lang="en-US" sz="3200" dirty="0" err="1">
                <a:solidFill>
                  <a:srgbClr val="FFFFFF"/>
                </a:solidFill>
              </a:rPr>
              <a:t>aldosteronism</a:t>
            </a:r>
            <a:r>
              <a:rPr lang="en-US" sz="3200" dirty="0">
                <a:solidFill>
                  <a:srgbClr val="FFFFFF"/>
                </a:solidFill>
              </a:rPr>
              <a:t> in patients with resistant </a:t>
            </a:r>
            <a:r>
              <a:rPr lang="it-IT" sz="3200" dirty="0" err="1">
                <a:solidFill>
                  <a:srgbClr val="FFFFFF"/>
                </a:solidFill>
              </a:rPr>
              <a:t>hypertension</a:t>
            </a:r>
            <a:endParaRPr lang="it-IT" sz="3200" dirty="0">
              <a:solidFill>
                <a:srgbClr val="FFFFFF"/>
              </a:solidFill>
            </a:endParaRPr>
          </a:p>
        </p:txBody>
      </p:sp>
    </p:spTree>
    <p:extLst>
      <p:ext uri="{BB962C8B-B14F-4D97-AF65-F5344CB8AC3E}">
        <p14:creationId xmlns:p14="http://schemas.microsoft.com/office/powerpoint/2010/main" val="2514607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7"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6691313"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02159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60648"/>
            <a:ext cx="74866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835696" y="2348880"/>
            <a:ext cx="5544616" cy="830997"/>
          </a:xfrm>
          <a:prstGeom prst="rect">
            <a:avLst/>
          </a:prstGeom>
          <a:solidFill>
            <a:srgbClr val="FF0000"/>
          </a:solidFill>
        </p:spPr>
        <p:txBody>
          <a:bodyPr wrap="square">
            <a:spAutoFit/>
          </a:bodyPr>
          <a:lstStyle/>
          <a:p>
            <a:pPr algn="ctr"/>
            <a:r>
              <a:rPr lang="en-US" sz="2400" dirty="0">
                <a:solidFill>
                  <a:srgbClr val="FFFFFF"/>
                </a:solidFill>
              </a:rPr>
              <a:t>Spironolactone-induced BP reduction   in resistant hypertension</a:t>
            </a:r>
            <a:endParaRPr lang="it-IT" sz="2400" dirty="0">
              <a:solidFill>
                <a:srgbClr val="FFFFFF"/>
              </a:solidFill>
            </a:endParaRPr>
          </a:p>
        </p:txBody>
      </p:sp>
      <p:sp>
        <p:nvSpPr>
          <p:cNvPr id="5" name="CasellaDiTesto 4"/>
          <p:cNvSpPr txBox="1"/>
          <p:nvPr/>
        </p:nvSpPr>
        <p:spPr>
          <a:xfrm>
            <a:off x="6537220" y="6536377"/>
            <a:ext cx="2427268" cy="276999"/>
          </a:xfrm>
          <a:prstGeom prst="rect">
            <a:avLst/>
          </a:prstGeom>
          <a:noFill/>
        </p:spPr>
        <p:txBody>
          <a:bodyPr wrap="none" rtlCol="0">
            <a:spAutoFit/>
          </a:bodyPr>
          <a:lstStyle/>
          <a:p>
            <a:r>
              <a:rPr lang="it-IT" sz="1200" dirty="0" err="1">
                <a:solidFill>
                  <a:srgbClr val="FFFFFF"/>
                </a:solidFill>
              </a:rPr>
              <a:t>Current</a:t>
            </a:r>
            <a:r>
              <a:rPr lang="it-IT" sz="1200" dirty="0">
                <a:solidFill>
                  <a:srgbClr val="FFFFFF"/>
                </a:solidFill>
              </a:rPr>
              <a:t> </a:t>
            </a:r>
            <a:r>
              <a:rPr lang="it-IT" sz="1200" dirty="0" err="1">
                <a:solidFill>
                  <a:srgbClr val="FFFFFF"/>
                </a:solidFill>
              </a:rPr>
              <a:t>Hypertension</a:t>
            </a:r>
            <a:r>
              <a:rPr lang="it-IT" sz="1200" dirty="0">
                <a:solidFill>
                  <a:srgbClr val="FFFFFF"/>
                </a:solidFill>
              </a:rPr>
              <a:t> Reports, 2007</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016" y="3429984"/>
            <a:ext cx="43719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863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7115"/>
            <a:ext cx="74485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843446" y="446989"/>
            <a:ext cx="7833009" cy="830997"/>
          </a:xfrm>
          <a:prstGeom prst="rect">
            <a:avLst/>
          </a:prstGeom>
          <a:solidFill>
            <a:srgbClr val="FFFF00"/>
          </a:solidFill>
        </p:spPr>
        <p:txBody>
          <a:bodyPr wrap="square">
            <a:spAutoFit/>
          </a:bodyPr>
          <a:lstStyle/>
          <a:p>
            <a:pPr algn="ctr"/>
            <a:r>
              <a:rPr lang="en-US" sz="2400" dirty="0"/>
              <a:t>Drug treatment strategy for hypertension and coronary artery disease.</a:t>
            </a:r>
            <a:endParaRPr lang="it-IT" sz="2400" dirty="0"/>
          </a:p>
        </p:txBody>
      </p:sp>
      <p:sp>
        <p:nvSpPr>
          <p:cNvPr id="4" name="CasellaDiTesto 3"/>
          <p:cNvSpPr txBox="1"/>
          <p:nvPr/>
        </p:nvSpPr>
        <p:spPr>
          <a:xfrm>
            <a:off x="6705073" y="1657159"/>
            <a:ext cx="526106" cy="1015663"/>
          </a:xfrm>
          <a:prstGeom prst="rect">
            <a:avLst/>
          </a:prstGeom>
          <a:noFill/>
        </p:spPr>
        <p:txBody>
          <a:bodyPr wrap="none" rtlCol="0">
            <a:spAutoFit/>
          </a:bodyPr>
          <a:lstStyle/>
          <a:p>
            <a:r>
              <a:rPr lang="it-IT" sz="6000" dirty="0">
                <a:solidFill>
                  <a:srgbClr val="FF0000"/>
                </a:solidFill>
              </a:rPr>
              <a:t>?</a:t>
            </a:r>
          </a:p>
        </p:txBody>
      </p:sp>
      <p:sp>
        <p:nvSpPr>
          <p:cNvPr id="7" name="CasellaDiTesto 6"/>
          <p:cNvSpPr txBox="1"/>
          <p:nvPr/>
        </p:nvSpPr>
        <p:spPr>
          <a:xfrm>
            <a:off x="6857473" y="3212976"/>
            <a:ext cx="526106" cy="1015663"/>
          </a:xfrm>
          <a:prstGeom prst="rect">
            <a:avLst/>
          </a:prstGeom>
          <a:noFill/>
        </p:spPr>
        <p:txBody>
          <a:bodyPr wrap="none" rtlCol="0">
            <a:spAutoFit/>
          </a:bodyPr>
          <a:lstStyle/>
          <a:p>
            <a:r>
              <a:rPr lang="it-IT" sz="6000" dirty="0">
                <a:solidFill>
                  <a:srgbClr val="FF0000"/>
                </a:solidFill>
              </a:rPr>
              <a:t>?</a:t>
            </a:r>
          </a:p>
        </p:txBody>
      </p:sp>
    </p:spTree>
    <p:extLst>
      <p:ext uri="{BB962C8B-B14F-4D97-AF65-F5344CB8AC3E}">
        <p14:creationId xmlns:p14="http://schemas.microsoft.com/office/powerpoint/2010/main" val="10211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848"/>
            <a:ext cx="9144000" cy="470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a:off x="4932040" y="2276872"/>
            <a:ext cx="914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Ovale 3"/>
          <p:cNvSpPr/>
          <p:nvPr/>
        </p:nvSpPr>
        <p:spPr>
          <a:xfrm>
            <a:off x="4067944" y="2852936"/>
            <a:ext cx="1207012" cy="1245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239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idx="4294967295"/>
          </p:nvPr>
        </p:nvSpPr>
        <p:spPr>
          <a:xfrm>
            <a:off x="0" y="0"/>
            <a:ext cx="9144000" cy="781050"/>
          </a:xfrm>
          <a:gradFill rotWithShape="0">
            <a:gsLst>
              <a:gs pos="0">
                <a:srgbClr val="66FF33"/>
              </a:gs>
              <a:gs pos="100000">
                <a:srgbClr val="66FF33">
                  <a:gamma/>
                  <a:tint val="15294"/>
                  <a:invGamma/>
                </a:srgbClr>
              </a:gs>
            </a:gsLst>
            <a:lin ang="5400000" scaled="1"/>
          </a:gradFill>
          <a:extLst/>
        </p:spPr>
        <p:txBody>
          <a:bodyPr/>
          <a:lstStyle/>
          <a:p>
            <a:pPr eaLnBrk="1" hangingPunct="1">
              <a:defRPr/>
            </a:pPr>
            <a:r>
              <a:rPr lang="en-US" sz="3200" b="1">
                <a:solidFill>
                  <a:srgbClr val="0000CC"/>
                </a:solidFill>
                <a:effectLst>
                  <a:outerShdw blurRad="38100" dist="38100" dir="2700000" algn="tl">
                    <a:srgbClr val="000000"/>
                  </a:outerShdw>
                </a:effectLst>
              </a:rPr>
              <a:t>Individualized Blood Pressure Target !</a:t>
            </a:r>
            <a:endParaRPr lang="en-GB" sz="3200">
              <a:solidFill>
                <a:srgbClr val="0000CC"/>
              </a:solidFill>
              <a:effectLst>
                <a:outerShdw blurRad="38100" dist="38100" dir="2700000" algn="tl">
                  <a:srgbClr val="000000"/>
                </a:outerShdw>
              </a:effectLst>
            </a:endParaRPr>
          </a:p>
        </p:txBody>
      </p:sp>
      <p:graphicFrame>
        <p:nvGraphicFramePr>
          <p:cNvPr id="13315" name="Object 3"/>
          <p:cNvGraphicFramePr>
            <a:graphicFrameLocks noGrp="1" noChangeAspect="1"/>
          </p:cNvGraphicFramePr>
          <p:nvPr>
            <p:ph type="body" idx="4294967295"/>
          </p:nvPr>
        </p:nvGraphicFramePr>
        <p:xfrm>
          <a:off x="15875" y="760413"/>
          <a:ext cx="8983663" cy="5086350"/>
        </p:xfrm>
        <a:graphic>
          <a:graphicData uri="http://schemas.openxmlformats.org/presentationml/2006/ole">
            <mc:AlternateContent xmlns:mc="http://schemas.openxmlformats.org/markup-compatibility/2006">
              <mc:Choice xmlns:v="urn:schemas-microsoft-com:vml" Requires="v">
                <p:oleObj spid="_x0000_s2066" name="Document" r:id="rId3" imgW="9974618" imgH="5646812" progId="Word.Document.8">
                  <p:embed/>
                </p:oleObj>
              </mc:Choice>
              <mc:Fallback>
                <p:oleObj name="Document" r:id="rId3" imgW="9974618" imgH="564681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760413"/>
                        <a:ext cx="8983663" cy="5086350"/>
                      </a:xfrm>
                      <a:prstGeom prst="rect">
                        <a:avLst/>
                      </a:prstGeom>
                      <a:solidFill>
                        <a:schemeClr val="bg1"/>
                      </a:solidFill>
                      <a:ln>
                        <a:noFill/>
                      </a:ln>
                      <a:effectLst/>
                      <a:extLs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4"/>
          <p:cNvSpPr txBox="1">
            <a:spLocks noChangeArrowheads="1"/>
          </p:cNvSpPr>
          <p:nvPr/>
        </p:nvSpPr>
        <p:spPr bwMode="auto">
          <a:xfrm rot="8935487" flipV="1">
            <a:off x="6570663" y="5791200"/>
            <a:ext cx="2894012" cy="4397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lnSpc>
                <a:spcPct val="95000"/>
              </a:lnSpc>
              <a:spcBef>
                <a:spcPct val="0"/>
              </a:spcBef>
              <a:spcAft>
                <a:spcPct val="0"/>
              </a:spcAft>
              <a:buFontTx/>
              <a:buNone/>
            </a:pPr>
            <a:r>
              <a:rPr lang="en-US" altLang="it-IT" sz="2400" b="1" i="1">
                <a:solidFill>
                  <a:srgbClr val="0000CC"/>
                </a:solidFill>
                <a:cs typeface="Arial" pitchFamily="34" charset="0"/>
              </a:rPr>
              <a:t>ESH-ESC 2007</a:t>
            </a:r>
          </a:p>
        </p:txBody>
      </p:sp>
      <p:sp>
        <p:nvSpPr>
          <p:cNvPr id="13317" name="Oval 5"/>
          <p:cNvSpPr>
            <a:spLocks noChangeArrowheads="1"/>
          </p:cNvSpPr>
          <p:nvPr/>
        </p:nvSpPr>
        <p:spPr bwMode="auto">
          <a:xfrm>
            <a:off x="5867400" y="4114800"/>
            <a:ext cx="30480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it-IT" altLang="it-IT" sz="1800">
              <a:solidFill>
                <a:srgbClr val="000000"/>
              </a:solidFill>
              <a:latin typeface="Arial" pitchFamily="34" charset="0"/>
              <a:cs typeface="Arial" pitchFamily="34" charset="0"/>
            </a:endParaRPr>
          </a:p>
        </p:txBody>
      </p:sp>
      <p:sp>
        <p:nvSpPr>
          <p:cNvPr id="13318" name="Oval 6"/>
          <p:cNvSpPr>
            <a:spLocks noChangeArrowheads="1"/>
          </p:cNvSpPr>
          <p:nvPr/>
        </p:nvSpPr>
        <p:spPr bwMode="auto">
          <a:xfrm>
            <a:off x="5824538" y="3200400"/>
            <a:ext cx="30480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it-IT" altLang="it-IT" sz="18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077491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14" y="1560129"/>
            <a:ext cx="8663770" cy="442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125685" y="476672"/>
            <a:ext cx="6892627" cy="830997"/>
          </a:xfrm>
          <a:prstGeom prst="rect">
            <a:avLst/>
          </a:prstGeom>
          <a:solidFill>
            <a:srgbClr val="FFFF00"/>
          </a:solidFill>
        </p:spPr>
        <p:txBody>
          <a:bodyPr wrap="square">
            <a:spAutoFit/>
          </a:bodyPr>
          <a:lstStyle/>
          <a:p>
            <a:pPr algn="ctr"/>
            <a:r>
              <a:rPr lang="en-US" sz="2400" dirty="0"/>
              <a:t> Drug treatment strategy for hypertension and chronic kidney disease </a:t>
            </a:r>
            <a:endParaRPr lang="it-IT" sz="2400" dirty="0"/>
          </a:p>
        </p:txBody>
      </p:sp>
    </p:spTree>
    <p:extLst>
      <p:ext uri="{BB962C8B-B14F-4D97-AF65-F5344CB8AC3E}">
        <p14:creationId xmlns:p14="http://schemas.microsoft.com/office/powerpoint/2010/main" val="3880647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15" y="2083453"/>
            <a:ext cx="8778761" cy="313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043608" y="764704"/>
            <a:ext cx="6984776" cy="830997"/>
          </a:xfrm>
          <a:prstGeom prst="rect">
            <a:avLst/>
          </a:prstGeom>
          <a:solidFill>
            <a:srgbClr val="FFFF00"/>
          </a:solidFill>
        </p:spPr>
        <p:txBody>
          <a:bodyPr wrap="square">
            <a:spAutoFit/>
          </a:bodyPr>
          <a:lstStyle/>
          <a:p>
            <a:pPr algn="ctr"/>
            <a:r>
              <a:rPr lang="en-US" sz="2400" dirty="0"/>
              <a:t> Drug treatment strategy for hypertension and heart failure with reduced ejection fraction</a:t>
            </a:r>
            <a:endParaRPr lang="it-IT" sz="2400" dirty="0"/>
          </a:p>
        </p:txBody>
      </p:sp>
    </p:spTree>
    <p:extLst>
      <p:ext uri="{BB962C8B-B14F-4D97-AF65-F5344CB8AC3E}">
        <p14:creationId xmlns:p14="http://schemas.microsoft.com/office/powerpoint/2010/main" val="2299757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8" y="1858043"/>
            <a:ext cx="8943438" cy="381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691680" y="620688"/>
            <a:ext cx="5760640" cy="830997"/>
          </a:xfrm>
          <a:prstGeom prst="rect">
            <a:avLst/>
          </a:prstGeom>
          <a:solidFill>
            <a:srgbClr val="FFFF00"/>
          </a:solidFill>
        </p:spPr>
        <p:txBody>
          <a:bodyPr wrap="square">
            <a:spAutoFit/>
          </a:bodyPr>
          <a:lstStyle/>
          <a:p>
            <a:pPr algn="ctr"/>
            <a:r>
              <a:rPr lang="it-IT" sz="2400" dirty="0"/>
              <a:t> </a:t>
            </a:r>
            <a:r>
              <a:rPr lang="it-IT" sz="2400" dirty="0" err="1"/>
              <a:t>Drug</a:t>
            </a:r>
            <a:r>
              <a:rPr lang="it-IT" sz="2400" dirty="0"/>
              <a:t> treatment </a:t>
            </a:r>
            <a:r>
              <a:rPr lang="it-IT" sz="2400" dirty="0" err="1"/>
              <a:t>strategy</a:t>
            </a:r>
            <a:r>
              <a:rPr lang="it-IT" sz="2400" dirty="0"/>
              <a:t> for </a:t>
            </a:r>
            <a:r>
              <a:rPr lang="it-IT" sz="2400" dirty="0" err="1"/>
              <a:t>hypertension</a:t>
            </a:r>
            <a:r>
              <a:rPr lang="it-IT" sz="2400" dirty="0"/>
              <a:t> and </a:t>
            </a:r>
            <a:r>
              <a:rPr lang="it-IT" sz="2400" dirty="0" err="1"/>
              <a:t>atrial</a:t>
            </a:r>
            <a:r>
              <a:rPr lang="it-IT" sz="2400" dirty="0"/>
              <a:t> </a:t>
            </a:r>
            <a:r>
              <a:rPr lang="it-IT" sz="2400" dirty="0" err="1"/>
              <a:t>fibrillation</a:t>
            </a:r>
            <a:endParaRPr lang="it-IT" sz="2400" dirty="0"/>
          </a:p>
        </p:txBody>
      </p:sp>
    </p:spTree>
    <p:extLst>
      <p:ext uri="{BB962C8B-B14F-4D97-AF65-F5344CB8AC3E}">
        <p14:creationId xmlns:p14="http://schemas.microsoft.com/office/powerpoint/2010/main" val="3025292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6" y="692696"/>
            <a:ext cx="906043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a:off x="6609928" y="4941168"/>
            <a:ext cx="914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a:off x="-2556792" y="206084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21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660478"/>
            <a:ext cx="9036496" cy="364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945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556792"/>
            <a:ext cx="7758608" cy="4524315"/>
          </a:xfrm>
          <a:prstGeom prst="rect">
            <a:avLst/>
          </a:prstGeom>
        </p:spPr>
        <p:txBody>
          <a:bodyPr wrap="square">
            <a:spAutoFit/>
          </a:bodyPr>
          <a:lstStyle/>
          <a:p>
            <a:r>
              <a:rPr lang="en-US" dirty="0"/>
              <a:t>There is growing evidence that</a:t>
            </a:r>
            <a:r>
              <a:rPr lang="en-US" b="1" dirty="0"/>
              <a:t> poor adherence to treatment</a:t>
            </a:r>
            <a:r>
              <a:rPr lang="en-US" dirty="0"/>
              <a:t>—in addition to physician inertia (i.e. lack of therapeutic action when the patient’s BP is uncontrolled)—</a:t>
            </a:r>
            <a:r>
              <a:rPr lang="en-US" b="1" dirty="0"/>
              <a:t>is the most important cause of poor BP control.</a:t>
            </a:r>
          </a:p>
          <a:p>
            <a:endParaRPr lang="en-US" dirty="0"/>
          </a:p>
          <a:p>
            <a:r>
              <a:rPr lang="en-US" dirty="0"/>
              <a:t>Non-adherence to antihypertensive therapy correlates with higher risk of CV events. </a:t>
            </a:r>
          </a:p>
          <a:p>
            <a:endParaRPr lang="en-US" dirty="0"/>
          </a:p>
          <a:p>
            <a:r>
              <a:rPr lang="en-US" dirty="0"/>
              <a:t>Early discontinuation of treatment and suboptimal daily use of the prescribed regimens are the most common facets of poor adherence. </a:t>
            </a:r>
          </a:p>
          <a:p>
            <a:endParaRPr lang="en-US" dirty="0"/>
          </a:p>
          <a:p>
            <a:r>
              <a:rPr lang="en-US" b="1" dirty="0"/>
              <a:t>Poor adherence is strongly and inversely correlated with the number of pills prescribed</a:t>
            </a:r>
            <a:r>
              <a:rPr lang="en-US" dirty="0"/>
              <a:t>. </a:t>
            </a:r>
          </a:p>
          <a:p>
            <a:endParaRPr lang="en-US" dirty="0"/>
          </a:p>
          <a:p>
            <a:r>
              <a:rPr lang="en-US" b="1" dirty="0"/>
              <a:t>A major emphasis of these Guidelines has been to simplify the treatment strategy to try and improve adherence to treatment and  BP control, by prescribing a single pill to most patients with hypertension</a:t>
            </a:r>
            <a:r>
              <a:rPr lang="en-US" dirty="0"/>
              <a:t>.</a:t>
            </a:r>
            <a:endParaRPr lang="it-IT" dirty="0"/>
          </a:p>
        </p:txBody>
      </p:sp>
      <p:sp>
        <p:nvSpPr>
          <p:cNvPr id="3" name="Rettangolo 2"/>
          <p:cNvSpPr/>
          <p:nvPr/>
        </p:nvSpPr>
        <p:spPr>
          <a:xfrm>
            <a:off x="1547664" y="293747"/>
            <a:ext cx="6120680" cy="830997"/>
          </a:xfrm>
          <a:prstGeom prst="rect">
            <a:avLst/>
          </a:prstGeom>
          <a:solidFill>
            <a:srgbClr val="FFFF00"/>
          </a:solidFill>
        </p:spPr>
        <p:txBody>
          <a:bodyPr wrap="square">
            <a:spAutoFit/>
          </a:bodyPr>
          <a:lstStyle/>
          <a:p>
            <a:pPr algn="ctr"/>
            <a:r>
              <a:rPr lang="en-US" sz="2400" dirty="0"/>
              <a:t> Improvement in blood pressure control in hypertension: drug adherence </a:t>
            </a:r>
          </a:p>
        </p:txBody>
      </p:sp>
      <p:sp>
        <p:nvSpPr>
          <p:cNvPr id="4" name="CasellaDiTesto 3"/>
          <p:cNvSpPr txBox="1"/>
          <p:nvPr/>
        </p:nvSpPr>
        <p:spPr>
          <a:xfrm>
            <a:off x="6012160" y="6453336"/>
            <a:ext cx="1853392" cy="276999"/>
          </a:xfrm>
          <a:prstGeom prst="rect">
            <a:avLst/>
          </a:prstGeom>
          <a:noFill/>
        </p:spPr>
        <p:txBody>
          <a:bodyPr wrap="none" rtlCol="0">
            <a:spAutoFit/>
          </a:bodyPr>
          <a:lstStyle/>
          <a:p>
            <a:r>
              <a:rPr lang="it-IT" sz="1200" dirty="0"/>
              <a:t>ESC/ESH </a:t>
            </a:r>
            <a:r>
              <a:rPr lang="it-IT" sz="1200" dirty="0" err="1"/>
              <a:t>Guidelines</a:t>
            </a:r>
            <a:r>
              <a:rPr lang="it-IT" sz="1200" dirty="0"/>
              <a:t> 2018</a:t>
            </a:r>
          </a:p>
        </p:txBody>
      </p:sp>
    </p:spTree>
    <p:extLst>
      <p:ext uri="{BB962C8B-B14F-4D97-AF65-F5344CB8AC3E}">
        <p14:creationId xmlns:p14="http://schemas.microsoft.com/office/powerpoint/2010/main" val="127256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burden carr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869529"/>
            <a:ext cx="5791200" cy="42957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2403" name="Rectangle 3"/>
          <p:cNvSpPr>
            <a:spLocks noChangeArrowheads="1"/>
          </p:cNvSpPr>
          <p:nvPr/>
        </p:nvSpPr>
        <p:spPr bwMode="auto">
          <a:xfrm>
            <a:off x="762000" y="74712"/>
            <a:ext cx="7772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800">
                <a:solidFill>
                  <a:schemeClr val="bg1"/>
                </a:solidFill>
                <a:latin typeface="Tahoma" pitchFamily="34" charset="0"/>
              </a:defRPr>
            </a:lvl1pPr>
            <a:lvl2pPr marL="742950" indent="-285750">
              <a:spcBef>
                <a:spcPct val="20000"/>
              </a:spcBef>
              <a:buChar char="–"/>
              <a:defRPr sz="2400">
                <a:solidFill>
                  <a:schemeClr val="bg1"/>
                </a:solidFill>
                <a:latin typeface="Tahoma" pitchFamily="34" charset="0"/>
              </a:defRPr>
            </a:lvl2pPr>
            <a:lvl3pPr marL="1143000" indent="-228600">
              <a:spcBef>
                <a:spcPct val="20000"/>
              </a:spcBef>
              <a:buChar char="•"/>
              <a:defRPr sz="2000">
                <a:solidFill>
                  <a:schemeClr val="bg1"/>
                </a:solidFill>
                <a:latin typeface="Tahoma" pitchFamily="34" charset="0"/>
              </a:defRPr>
            </a:lvl3pPr>
            <a:lvl4pPr marL="1600200" indent="-228600">
              <a:spcBef>
                <a:spcPct val="20000"/>
              </a:spcBef>
              <a:buChar char="–"/>
              <a:defRPr>
                <a:solidFill>
                  <a:schemeClr val="bg1"/>
                </a:solidFill>
                <a:latin typeface="Tahoma" pitchFamily="34" charset="0"/>
              </a:defRPr>
            </a:lvl4pPr>
            <a:lvl5pPr marL="2057400" indent="-228600">
              <a:spcBef>
                <a:spcPct val="20000"/>
              </a:spcBef>
              <a:buChar char="»"/>
              <a:defRPr>
                <a:solidFill>
                  <a:schemeClr val="bg1"/>
                </a:solidFill>
                <a:latin typeface="Tahoma" pitchFamily="34" charset="0"/>
              </a:defRPr>
            </a:lvl5pPr>
            <a:lvl6pPr marL="2514600" indent="-228600" fontAlgn="base">
              <a:spcBef>
                <a:spcPct val="20000"/>
              </a:spcBef>
              <a:spcAft>
                <a:spcPct val="0"/>
              </a:spcAft>
              <a:buChar char="»"/>
              <a:defRPr>
                <a:solidFill>
                  <a:schemeClr val="bg1"/>
                </a:solidFill>
                <a:latin typeface="Tahoma" pitchFamily="34" charset="0"/>
              </a:defRPr>
            </a:lvl6pPr>
            <a:lvl7pPr marL="2971800" indent="-228600" fontAlgn="base">
              <a:spcBef>
                <a:spcPct val="20000"/>
              </a:spcBef>
              <a:spcAft>
                <a:spcPct val="0"/>
              </a:spcAft>
              <a:buChar char="»"/>
              <a:defRPr>
                <a:solidFill>
                  <a:schemeClr val="bg1"/>
                </a:solidFill>
                <a:latin typeface="Tahoma" pitchFamily="34" charset="0"/>
              </a:defRPr>
            </a:lvl7pPr>
            <a:lvl8pPr marL="3429000" indent="-228600" fontAlgn="base">
              <a:spcBef>
                <a:spcPct val="20000"/>
              </a:spcBef>
              <a:spcAft>
                <a:spcPct val="0"/>
              </a:spcAft>
              <a:buChar char="»"/>
              <a:defRPr>
                <a:solidFill>
                  <a:schemeClr val="bg1"/>
                </a:solidFill>
                <a:latin typeface="Tahoma" pitchFamily="34" charset="0"/>
              </a:defRPr>
            </a:lvl8pPr>
            <a:lvl9pPr marL="3886200" indent="-228600" fontAlgn="base">
              <a:spcBef>
                <a:spcPct val="20000"/>
              </a:spcBef>
              <a:spcAft>
                <a:spcPct val="0"/>
              </a:spcAft>
              <a:buChar char="»"/>
              <a:defRPr>
                <a:solidFill>
                  <a:schemeClr val="bg1"/>
                </a:solidFill>
                <a:latin typeface="Tahoma" pitchFamily="34" charset="0"/>
              </a:defRPr>
            </a:lvl9pPr>
          </a:lstStyle>
          <a:p>
            <a:pPr algn="ctr" fontAlgn="base">
              <a:spcAft>
                <a:spcPct val="0"/>
              </a:spcAft>
              <a:buFontTx/>
              <a:buNone/>
            </a:pPr>
            <a:r>
              <a:rPr lang="en-US" altLang="it-IT" b="1" dirty="0">
                <a:solidFill>
                  <a:srgbClr val="F4EE00"/>
                </a:solidFill>
              </a:rPr>
              <a:t>  Can a </a:t>
            </a:r>
            <a:r>
              <a:rPr lang="en-US" altLang="it-IT" b="1" dirty="0">
                <a:solidFill>
                  <a:srgbClr val="FFFFFF"/>
                </a:solidFill>
              </a:rPr>
              <a:t>single pill </a:t>
            </a:r>
            <a:r>
              <a:rPr lang="en-US" altLang="it-IT" b="1" dirty="0">
                <a:solidFill>
                  <a:srgbClr val="F4EE00"/>
                </a:solidFill>
              </a:rPr>
              <a:t>prevent CVD in hypertension?</a:t>
            </a:r>
          </a:p>
        </p:txBody>
      </p:sp>
    </p:spTree>
    <p:extLst>
      <p:ext uri="{BB962C8B-B14F-4D97-AF65-F5344CB8AC3E}">
        <p14:creationId xmlns:p14="http://schemas.microsoft.com/office/powerpoint/2010/main" val="19192800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FontTx/>
              <a:buNone/>
            </a:pPr>
            <a:endParaRPr lang="it-IT" altLang="it-IT" sz="1800">
              <a:solidFill>
                <a:srgbClr val="FFFFFF"/>
              </a:solidFill>
            </a:endParaRP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FontTx/>
              <a:buNone/>
            </a:pPr>
            <a:r>
              <a:rPr lang="en-US" altLang="it-IT" sz="110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it-IT" sz="1300">
                <a:solidFill>
                  <a:srgbClr val="000000"/>
                </a:solidFill>
                <a:latin typeface="Helvetica" charset="0"/>
              </a:rPr>
              <a:t>From: </a:t>
            </a:r>
            <a:r>
              <a:rPr lang="en-US" altLang="it-IT" sz="1300" b="1">
                <a:solidFill>
                  <a:srgbClr val="000000"/>
                </a:solidFill>
                <a:latin typeface="Helvetica" charset="0"/>
              </a:rPr>
              <a:t>Effect of a Pharmacy Care Program on Medication Adherence and Persistence, Blood Pressure, and Low-Density Lipoprotein Cholesterol:  A Randomized Controlled Trial</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it-IT" sz="1200" dirty="0">
                <a:solidFill>
                  <a:srgbClr val="000000"/>
                </a:solidFill>
                <a:latin typeface="Helvetica" charset="0"/>
              </a:rPr>
              <a:t>JAMA. 2014;296(21):2563-2571. doi:10.1001/jama.296.21.joc60162</a:t>
            </a:r>
          </a:p>
        </p:txBody>
      </p:sp>
      <p:sp>
        <p:nvSpPr>
          <p:cNvPr id="14344"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Aft>
                <a:spcPct val="0"/>
              </a:spcAft>
              <a:buFontTx/>
              <a:buNone/>
            </a:pPr>
            <a:r>
              <a:rPr lang="en-US" altLang="it-IT" sz="1200">
                <a:solidFill>
                  <a:srgbClr val="000000"/>
                </a:solidFill>
                <a:latin typeface="Helvetica" charset="0"/>
              </a:rPr>
              <a:t>The multidose adherence package enables clear packaging and labeling of multiple medications in a disposable, punch card format. The translucent blister facilitates visual verification of the card content. This medication packaging organizes the patients' pills according to the daily dosing time and prevents them from working with multiple medication bottles. Patients received combinations of morning, noon, evening, or bedtime blister packs according to their regimen. Patients took the numbered blister that matched the day of the month.</a:t>
            </a:r>
          </a:p>
        </p:txBody>
      </p:sp>
      <p:sp>
        <p:nvSpPr>
          <p:cNvPr id="14345" name="TextBox 11"/>
          <p:cNvSpPr txBox="1">
            <a:spLocks noChangeArrowheads="1"/>
          </p:cNvSpPr>
          <p:nvPr/>
        </p:nvSpPr>
        <p:spPr bwMode="auto">
          <a:xfrm>
            <a:off x="0" y="530542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it-IT" sz="1200">
                <a:solidFill>
                  <a:srgbClr val="000000"/>
                </a:solidFill>
              </a:rPr>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057400"/>
            <a:ext cx="36004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004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56011" y="260648"/>
            <a:ext cx="5184576" cy="954107"/>
          </a:xfrm>
          <a:prstGeom prst="rect">
            <a:avLst/>
          </a:prstGeom>
          <a:solidFill>
            <a:srgbClr val="FFFF00"/>
          </a:solidFill>
          <a:ln w="9525">
            <a:solidFill>
              <a:schemeClr val="bg1"/>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it-IT" sz="2800" i="1" dirty="0" err="1"/>
              <a:t>Tailored</a:t>
            </a:r>
            <a:r>
              <a:rPr lang="it-IT" sz="2800" i="1" dirty="0"/>
              <a:t> </a:t>
            </a:r>
            <a:r>
              <a:rPr lang="it-IT" sz="2800" i="1" dirty="0" err="1"/>
              <a:t>therapy</a:t>
            </a:r>
            <a:r>
              <a:rPr lang="it-IT" sz="2800" i="1" dirty="0"/>
              <a:t> </a:t>
            </a:r>
            <a:r>
              <a:rPr lang="it-IT" sz="2800" dirty="0"/>
              <a:t>ed ipertensione arteriosa: ogni paziente è diverso... </a:t>
            </a:r>
            <a:endParaRPr lang="it-IT" altLang="it-IT" sz="2800" dirty="0">
              <a:solidFill>
                <a:srgbClr val="000000"/>
              </a:solidFill>
              <a:latin typeface="Comic Sans MS" pitchFamily="66" charset="0"/>
            </a:endParaRPr>
          </a:p>
        </p:txBody>
      </p:sp>
      <p:pic>
        <p:nvPicPr>
          <p:cNvPr id="1028" name="Picture 4"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32856"/>
            <a:ext cx="2958890" cy="41503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famoso sarto italiano litr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3528467" cy="40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21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08789" y="548680"/>
            <a:ext cx="5266186" cy="1077218"/>
          </a:xfrm>
          <a:prstGeom prst="rect">
            <a:avLst/>
          </a:prstGeom>
          <a:solidFill>
            <a:srgbClr val="FFFF00"/>
          </a:solidFill>
        </p:spPr>
        <p:txBody>
          <a:bodyPr wrap="none" rtlCol="0">
            <a:spAutoFit/>
          </a:bodyPr>
          <a:lstStyle/>
          <a:p>
            <a:pPr algn="ctr"/>
            <a:r>
              <a:rPr lang="it-IT" sz="3200" dirty="0" err="1">
                <a:solidFill>
                  <a:prstClr val="black"/>
                </a:solidFill>
                <a:latin typeface="Times New Roman" panose="02020603050405020304" pitchFamily="18" charset="0"/>
                <a:cs typeface="Times New Roman" panose="02020603050405020304" pitchFamily="18" charset="0"/>
              </a:rPr>
              <a:t>Therapeutic</a:t>
            </a:r>
            <a:r>
              <a:rPr lang="it-IT" sz="3200" dirty="0">
                <a:solidFill>
                  <a:prstClr val="black"/>
                </a:solidFill>
                <a:latin typeface="Times New Roman" panose="02020603050405020304" pitchFamily="18" charset="0"/>
                <a:cs typeface="Times New Roman" panose="02020603050405020304" pitchFamily="18" charset="0"/>
              </a:rPr>
              <a:t> management of </a:t>
            </a:r>
          </a:p>
          <a:p>
            <a:pPr algn="ctr"/>
            <a:r>
              <a:rPr lang="it-IT" sz="3200" dirty="0">
                <a:solidFill>
                  <a:prstClr val="black"/>
                </a:solidFill>
                <a:latin typeface="Times New Roman" panose="02020603050405020304" pitchFamily="18" charset="0"/>
                <a:cs typeface="Times New Roman" panose="02020603050405020304" pitchFamily="18" charset="0"/>
              </a:rPr>
              <a:t>the «</a:t>
            </a:r>
            <a:r>
              <a:rPr lang="it-IT" sz="3200" dirty="0" err="1">
                <a:solidFill>
                  <a:prstClr val="black"/>
                </a:solidFill>
                <a:latin typeface="Times New Roman" panose="02020603050405020304" pitchFamily="18" charset="0"/>
                <a:cs typeface="Times New Roman" panose="02020603050405020304" pitchFamily="18" charset="0"/>
              </a:rPr>
              <a:t>frail</a:t>
            </a:r>
            <a:r>
              <a:rPr lang="it-IT" sz="3200" dirty="0">
                <a:solidFill>
                  <a:prstClr val="black"/>
                </a:solidFill>
                <a:latin typeface="Times New Roman" panose="02020603050405020304" pitchFamily="18" charset="0"/>
                <a:cs typeface="Times New Roman" panose="02020603050405020304" pitchFamily="18" charset="0"/>
              </a:rPr>
              <a:t>» </a:t>
            </a:r>
            <a:r>
              <a:rPr lang="it-IT" sz="3200" dirty="0" err="1">
                <a:solidFill>
                  <a:prstClr val="black"/>
                </a:solidFill>
                <a:latin typeface="Times New Roman" panose="02020603050405020304" pitchFamily="18" charset="0"/>
                <a:cs typeface="Times New Roman" panose="02020603050405020304" pitchFamily="18" charset="0"/>
              </a:rPr>
              <a:t>hypertensive</a:t>
            </a:r>
            <a:r>
              <a:rPr lang="it-IT" sz="3200" dirty="0">
                <a:solidFill>
                  <a:prstClr val="black"/>
                </a:solidFill>
                <a:latin typeface="Times New Roman" panose="02020603050405020304" pitchFamily="18" charset="0"/>
                <a:cs typeface="Times New Roman" panose="02020603050405020304" pitchFamily="18" charset="0"/>
              </a:rPr>
              <a:t> </a:t>
            </a:r>
            <a:r>
              <a:rPr lang="it-IT" sz="3200" dirty="0" err="1">
                <a:solidFill>
                  <a:prstClr val="black"/>
                </a:solidFill>
                <a:latin typeface="Times New Roman" panose="02020603050405020304" pitchFamily="18" charset="0"/>
                <a:cs typeface="Times New Roman" panose="02020603050405020304" pitchFamily="18" charset="0"/>
              </a:rPr>
              <a:t>patient</a:t>
            </a:r>
            <a:endParaRPr lang="it-IT" sz="3200" dirty="0">
              <a:solidFill>
                <a:prstClr val="black"/>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378015" y="2420888"/>
            <a:ext cx="6367577" cy="2554545"/>
          </a:xfrm>
          <a:prstGeom prst="rect">
            <a:avLst/>
          </a:prstGeom>
          <a:noFill/>
        </p:spPr>
        <p:txBody>
          <a:bodyPr wrap="none" rtlCol="0">
            <a:spAutoFit/>
          </a:bodyPr>
          <a:lstStyle/>
          <a:p>
            <a:pPr marL="342900" indent="-342900">
              <a:buFontTx/>
              <a:buAutoNum type="arabicPeriod"/>
            </a:pPr>
            <a:r>
              <a:rPr lang="it-IT" sz="2000" i="1" dirty="0">
                <a:solidFill>
                  <a:prstClr val="black"/>
                </a:solidFill>
                <a:latin typeface="Times New Roman" panose="02020603050405020304" pitchFamily="18" charset="0"/>
                <a:cs typeface="Times New Roman" panose="02020603050405020304" pitchFamily="18" charset="0"/>
              </a:rPr>
              <a:t>Soft and </a:t>
            </a:r>
            <a:r>
              <a:rPr lang="it-IT" sz="2000" i="1" dirty="0" err="1">
                <a:solidFill>
                  <a:prstClr val="black"/>
                </a:solidFill>
                <a:latin typeface="Times New Roman" panose="02020603050405020304" pitchFamily="18" charset="0"/>
                <a:cs typeface="Times New Roman" panose="02020603050405020304" pitchFamily="18" charset="0"/>
              </a:rPr>
              <a:t>gradually</a:t>
            </a:r>
            <a:r>
              <a:rPr lang="it-IT" sz="2000" i="1" dirty="0">
                <a:solidFill>
                  <a:prstClr val="black"/>
                </a:solidFill>
                <a:latin typeface="Times New Roman" panose="02020603050405020304" pitchFamily="18" charset="0"/>
                <a:cs typeface="Times New Roman" panose="02020603050405020304" pitchFamily="18" charset="0"/>
              </a:rPr>
              <a:t> progressive</a:t>
            </a:r>
          </a:p>
          <a:p>
            <a:pPr marL="342900" indent="-342900">
              <a:buFontTx/>
              <a:buAutoNum type="arabicPeriod"/>
            </a:pPr>
            <a:r>
              <a:rPr lang="it-IT" sz="2000" i="1" dirty="0">
                <a:solidFill>
                  <a:prstClr val="black"/>
                </a:solidFill>
                <a:latin typeface="Times New Roman" panose="02020603050405020304" pitchFamily="18" charset="0"/>
                <a:cs typeface="Times New Roman" panose="02020603050405020304" pitchFamily="18" charset="0"/>
              </a:rPr>
              <a:t>«</a:t>
            </a:r>
            <a:r>
              <a:rPr lang="it-IT" sz="2000" i="1" dirty="0" err="1">
                <a:solidFill>
                  <a:prstClr val="black"/>
                </a:solidFill>
                <a:latin typeface="Times New Roman" panose="02020603050405020304" pitchFamily="18" charset="0"/>
                <a:cs typeface="Times New Roman" panose="02020603050405020304" pitchFamily="18" charset="0"/>
              </a:rPr>
              <a:t>Tailored</a:t>
            </a:r>
            <a:r>
              <a:rPr lang="it-IT" sz="2000" i="1" dirty="0">
                <a:solidFill>
                  <a:prstClr val="black"/>
                </a:solidFill>
                <a:latin typeface="Times New Roman" panose="02020603050405020304" pitchFamily="18" charset="0"/>
                <a:cs typeface="Times New Roman" panose="02020603050405020304" pitchFamily="18" charset="0"/>
              </a:rPr>
              <a:t>»</a:t>
            </a:r>
          </a:p>
          <a:p>
            <a:pPr marL="342900" indent="-342900">
              <a:buFontTx/>
              <a:buAutoNum type="arabicPeriod"/>
            </a:pPr>
            <a:r>
              <a:rPr lang="it-IT" sz="2000" i="1" dirty="0">
                <a:solidFill>
                  <a:prstClr val="black"/>
                </a:solidFill>
                <a:latin typeface="Times New Roman" panose="02020603050405020304" pitchFamily="18" charset="0"/>
                <a:cs typeface="Times New Roman" panose="02020603050405020304" pitchFamily="18" charset="0"/>
              </a:rPr>
              <a:t>Target BP </a:t>
            </a:r>
            <a:r>
              <a:rPr lang="it-IT" sz="2000" i="1" dirty="0" err="1">
                <a:solidFill>
                  <a:prstClr val="black"/>
                </a:solidFill>
                <a:latin typeface="Times New Roman" panose="02020603050405020304" pitchFamily="18" charset="0"/>
                <a:cs typeface="Times New Roman" panose="02020603050405020304" pitchFamily="18" charset="0"/>
              </a:rPr>
              <a:t>not</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strict</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Signs</a:t>
            </a:r>
            <a:r>
              <a:rPr lang="it-IT" sz="2000" i="1" dirty="0">
                <a:solidFill>
                  <a:prstClr val="black"/>
                </a:solidFill>
                <a:latin typeface="Times New Roman" panose="02020603050405020304" pitchFamily="18" charset="0"/>
                <a:cs typeface="Times New Roman" panose="02020603050405020304" pitchFamily="18" charset="0"/>
              </a:rPr>
              <a:t> and </a:t>
            </a:r>
            <a:r>
              <a:rPr lang="it-IT" sz="2000" i="1" dirty="0" err="1">
                <a:solidFill>
                  <a:prstClr val="black"/>
                </a:solidFill>
                <a:latin typeface="Times New Roman" panose="02020603050405020304" pitchFamily="18" charset="0"/>
                <a:cs typeface="Times New Roman" panose="02020603050405020304" pitchFamily="18" charset="0"/>
              </a:rPr>
              <a:t>symptoms-limited</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Adverse</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events</a:t>
            </a:r>
            <a:r>
              <a:rPr lang="it-IT" sz="2000" i="1" dirty="0">
                <a:solidFill>
                  <a:prstClr val="black"/>
                </a:solidFill>
                <a:latin typeface="Times New Roman" panose="02020603050405020304" pitchFamily="18" charset="0"/>
                <a:cs typeface="Times New Roman" panose="02020603050405020304" pitchFamily="18" charset="0"/>
              </a:rPr>
              <a:t> and side </a:t>
            </a:r>
            <a:r>
              <a:rPr lang="it-IT" sz="2000" i="1" dirty="0" err="1">
                <a:solidFill>
                  <a:prstClr val="black"/>
                </a:solidFill>
                <a:latin typeface="Times New Roman" panose="02020603050405020304" pitchFamily="18" charset="0"/>
                <a:cs typeface="Times New Roman" panose="02020603050405020304" pitchFamily="18" charset="0"/>
              </a:rPr>
              <a:t>effects-conditioned</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en-US" sz="2000" i="1" dirty="0">
                <a:solidFill>
                  <a:prstClr val="black"/>
                </a:solidFill>
                <a:latin typeface="Times New Roman" panose="02020603050405020304" pitchFamily="18" charset="0"/>
                <a:cs typeface="Times New Roman" panose="02020603050405020304" pitchFamily="18" charset="0"/>
              </a:rPr>
              <a:t>Assess comorbidities and any interference between drugs</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Assess</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carefully</a:t>
            </a:r>
            <a:r>
              <a:rPr lang="it-IT" sz="2000" i="1" dirty="0">
                <a:solidFill>
                  <a:prstClr val="black"/>
                </a:solidFill>
                <a:latin typeface="Times New Roman" panose="02020603050405020304" pitchFamily="18" charset="0"/>
                <a:cs typeface="Times New Roman" panose="02020603050405020304" pitchFamily="18" charset="0"/>
              </a:rPr>
              <a:t> the </a:t>
            </a:r>
            <a:r>
              <a:rPr lang="it-IT" sz="2000" i="1" dirty="0" err="1">
                <a:solidFill>
                  <a:prstClr val="black"/>
                </a:solidFill>
                <a:latin typeface="Times New Roman" panose="02020603050405020304" pitchFamily="18" charset="0"/>
                <a:cs typeface="Times New Roman" panose="02020603050405020304" pitchFamily="18" charset="0"/>
              </a:rPr>
              <a:t>Risk</a:t>
            </a:r>
            <a:r>
              <a:rPr lang="it-IT" sz="2000" i="1" dirty="0">
                <a:solidFill>
                  <a:prstClr val="black"/>
                </a:solidFill>
                <a:latin typeface="Times New Roman" panose="02020603050405020304" pitchFamily="18" charset="0"/>
                <a:cs typeface="Times New Roman" panose="02020603050405020304" pitchFamily="18" charset="0"/>
              </a:rPr>
              <a:t> –Benefit  ratio </a:t>
            </a: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Evaluate</a:t>
            </a:r>
            <a:r>
              <a:rPr lang="it-IT" sz="2000" i="1" dirty="0">
                <a:solidFill>
                  <a:prstClr val="black"/>
                </a:solidFill>
                <a:latin typeface="Times New Roman" panose="02020603050405020304" pitchFamily="18" charset="0"/>
                <a:cs typeface="Times New Roman" panose="02020603050405020304" pitchFamily="18" charset="0"/>
              </a:rPr>
              <a:t> the </a:t>
            </a:r>
            <a:r>
              <a:rPr lang="it-IT" sz="2000" i="1" dirty="0" err="1">
                <a:solidFill>
                  <a:prstClr val="black"/>
                </a:solidFill>
                <a:latin typeface="Times New Roman" panose="02020603050405020304" pitchFamily="18" charset="0"/>
                <a:cs typeface="Times New Roman" panose="02020603050405020304" pitchFamily="18" charset="0"/>
              </a:rPr>
              <a:t>clinical</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effect</a:t>
            </a:r>
            <a:r>
              <a:rPr lang="it-IT" sz="2000" i="1" dirty="0">
                <a:solidFill>
                  <a:prstClr val="black"/>
                </a:solidFill>
                <a:latin typeface="Times New Roman" panose="02020603050405020304" pitchFamily="18" charset="0"/>
                <a:cs typeface="Times New Roman" panose="02020603050405020304" pitchFamily="18" charset="0"/>
              </a:rPr>
              <a:t> of the treatment(s)</a:t>
            </a:r>
          </a:p>
        </p:txBody>
      </p:sp>
      <p:sp>
        <p:nvSpPr>
          <p:cNvPr id="7" name="CasellaDiTesto 6"/>
          <p:cNvSpPr txBox="1"/>
          <p:nvPr/>
        </p:nvSpPr>
        <p:spPr>
          <a:xfrm>
            <a:off x="5724128" y="6221869"/>
            <a:ext cx="2348528" cy="276999"/>
          </a:xfrm>
          <a:prstGeom prst="rect">
            <a:avLst/>
          </a:prstGeom>
          <a:noFill/>
        </p:spPr>
        <p:txBody>
          <a:bodyPr wrap="none" rtlCol="0">
            <a:spAutoFit/>
          </a:bodyPr>
          <a:lstStyle/>
          <a:p>
            <a:r>
              <a:rPr lang="it-IT" sz="1200" dirty="0" err="1">
                <a:solidFill>
                  <a:prstClr val="black"/>
                </a:solidFill>
              </a:rPr>
              <a:t>Nami</a:t>
            </a:r>
            <a:r>
              <a:rPr lang="it-IT" sz="1200" dirty="0">
                <a:solidFill>
                  <a:prstClr val="black"/>
                </a:solidFill>
              </a:rPr>
              <a:t> R, </a:t>
            </a:r>
            <a:r>
              <a:rPr lang="it-IT" sz="1200" dirty="0" err="1">
                <a:solidFill>
                  <a:prstClr val="black"/>
                </a:solidFill>
              </a:rPr>
              <a:t>It</a:t>
            </a:r>
            <a:r>
              <a:rPr lang="it-IT" sz="1200" dirty="0">
                <a:solidFill>
                  <a:prstClr val="black"/>
                </a:solidFill>
              </a:rPr>
              <a:t> J </a:t>
            </a:r>
            <a:r>
              <a:rPr lang="it-IT" sz="1200" dirty="0" err="1">
                <a:solidFill>
                  <a:prstClr val="black"/>
                </a:solidFill>
              </a:rPr>
              <a:t>Pract</a:t>
            </a:r>
            <a:r>
              <a:rPr lang="it-IT" sz="1200" dirty="0">
                <a:solidFill>
                  <a:prstClr val="black"/>
                </a:solidFill>
              </a:rPr>
              <a:t> </a:t>
            </a:r>
            <a:r>
              <a:rPr lang="it-IT" sz="1200" dirty="0" err="1">
                <a:solidFill>
                  <a:prstClr val="black"/>
                </a:solidFill>
              </a:rPr>
              <a:t>Cardiology</a:t>
            </a:r>
            <a:r>
              <a:rPr lang="it-IT" sz="1200" dirty="0">
                <a:solidFill>
                  <a:prstClr val="black"/>
                </a:solidFill>
              </a:rPr>
              <a:t>, 2015 </a:t>
            </a:r>
          </a:p>
        </p:txBody>
      </p:sp>
    </p:spTree>
    <p:extLst>
      <p:ext uri="{BB962C8B-B14F-4D97-AF65-F5344CB8AC3E}">
        <p14:creationId xmlns:p14="http://schemas.microsoft.com/office/powerpoint/2010/main" val="757834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1124744"/>
            <a:ext cx="8167621" cy="5262979"/>
          </a:xfrm>
          <a:prstGeom prst="rect">
            <a:avLst/>
          </a:prstGeom>
          <a:noFill/>
        </p:spPr>
        <p:txBody>
          <a:bodyPr wrap="none" rtlCol="0">
            <a:spAutoFit/>
          </a:bodyPr>
          <a:lstStyle/>
          <a:p>
            <a:endParaRPr lang="it-IT" sz="2400" dirty="0">
              <a:solidFill>
                <a:prstClr val="black"/>
              </a:solidFill>
              <a:latin typeface="Times New Roman" panose="02020603050405020304" pitchFamily="18" charset="0"/>
              <a:cs typeface="Times New Roman" panose="02020603050405020304" pitchFamily="18" charset="0"/>
            </a:endParaRPr>
          </a:p>
          <a:p>
            <a:r>
              <a:rPr lang="it-IT" sz="2400" dirty="0">
                <a:solidFill>
                  <a:prstClr val="black"/>
                </a:solidFill>
                <a:latin typeface="Times New Roman" panose="02020603050405020304" pitchFamily="18" charset="0"/>
                <a:cs typeface="Times New Roman" panose="02020603050405020304" pitchFamily="18" charset="0"/>
              </a:rPr>
              <a:t>La gestione clinico-terapeutica  del paziente iperteso complicato,</a:t>
            </a:r>
          </a:p>
          <a:p>
            <a:r>
              <a:rPr lang="it-IT" sz="2400" b="1" dirty="0">
                <a:solidFill>
                  <a:prstClr val="black"/>
                </a:solidFill>
                <a:latin typeface="Times New Roman" panose="02020603050405020304" pitchFamily="18" charset="0"/>
                <a:cs typeface="Times New Roman" panose="02020603050405020304" pitchFamily="18" charset="0"/>
              </a:rPr>
              <a:t>al di là delle raccomandazioni generali e mai definitive</a:t>
            </a:r>
          </a:p>
          <a:p>
            <a:r>
              <a:rPr lang="it-IT" sz="2400" dirty="0">
                <a:solidFill>
                  <a:prstClr val="black"/>
                </a:solidFill>
                <a:latin typeface="Times New Roman" panose="02020603050405020304" pitchFamily="18" charset="0"/>
                <a:cs typeface="Times New Roman" panose="02020603050405020304" pitchFamily="18" charset="0"/>
              </a:rPr>
              <a:t>delle LG, deve basarsi su:</a:t>
            </a:r>
          </a:p>
          <a:p>
            <a:endParaRPr lang="it-IT" sz="2400"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400" dirty="0">
                <a:solidFill>
                  <a:prstClr val="black"/>
                </a:solidFill>
                <a:latin typeface="Times New Roman" panose="02020603050405020304" pitchFamily="18" charset="0"/>
                <a:cs typeface="Times New Roman" panose="02020603050405020304" pitchFamily="18" charset="0"/>
              </a:rPr>
              <a:t>Caratteristiche cliniche individuali del paziente </a:t>
            </a:r>
          </a:p>
          <a:p>
            <a:pPr marL="342900" indent="-342900">
              <a:buFontTx/>
              <a:buAutoNum type="arabicPeriod"/>
            </a:pPr>
            <a:r>
              <a:rPr lang="it-IT" sz="2400" dirty="0">
                <a:solidFill>
                  <a:prstClr val="black"/>
                </a:solidFill>
                <a:latin typeface="Times New Roman" panose="02020603050405020304" pitchFamily="18" charset="0"/>
                <a:cs typeface="Times New Roman" panose="02020603050405020304" pitchFamily="18" charset="0"/>
              </a:rPr>
              <a:t>Presenza di danno d’organo o patologie cliniche associate</a:t>
            </a:r>
          </a:p>
          <a:p>
            <a:pPr marL="342900" indent="-342900">
              <a:buFontTx/>
              <a:buAutoNum type="arabicPeriod"/>
            </a:pPr>
            <a:r>
              <a:rPr lang="it-IT" sz="2400" dirty="0">
                <a:solidFill>
                  <a:prstClr val="black"/>
                </a:solidFill>
                <a:latin typeface="Times New Roman" panose="02020603050405020304" pitchFamily="18" charset="0"/>
                <a:cs typeface="Times New Roman" panose="02020603050405020304" pitchFamily="18" charset="0"/>
              </a:rPr>
              <a:t>Presenza di co-morbilità</a:t>
            </a:r>
          </a:p>
          <a:p>
            <a:r>
              <a:rPr lang="it-IT" sz="2400" dirty="0">
                <a:solidFill>
                  <a:prstClr val="black"/>
                </a:solidFill>
                <a:latin typeface="Times New Roman" panose="02020603050405020304" pitchFamily="18" charset="0"/>
                <a:cs typeface="Times New Roman" panose="02020603050405020304" pitchFamily="18" charset="0"/>
              </a:rPr>
              <a:t>3. </a:t>
            </a:r>
            <a:r>
              <a:rPr lang="it-IT" sz="2400" b="1" dirty="0">
                <a:solidFill>
                  <a:prstClr val="black"/>
                </a:solidFill>
                <a:latin typeface="Times New Roman" panose="02020603050405020304" pitchFamily="18" charset="0"/>
                <a:cs typeface="Times New Roman" panose="02020603050405020304" pitchFamily="18" charset="0"/>
              </a:rPr>
              <a:t>Terapia antiipertensiva mirata (</a:t>
            </a:r>
            <a:r>
              <a:rPr lang="it-IT" sz="2400" b="1" i="1" dirty="0" err="1">
                <a:solidFill>
                  <a:prstClr val="black"/>
                </a:solidFill>
                <a:latin typeface="Times New Roman" panose="02020603050405020304" pitchFamily="18" charset="0"/>
                <a:cs typeface="Times New Roman" panose="02020603050405020304" pitchFamily="18" charset="0"/>
              </a:rPr>
              <a:t>tailored</a:t>
            </a:r>
            <a:r>
              <a:rPr lang="it-IT" sz="2400" b="1" dirty="0">
                <a:solidFill>
                  <a:prstClr val="black"/>
                </a:solidFill>
                <a:latin typeface="Times New Roman" panose="02020603050405020304" pitchFamily="18" charset="0"/>
                <a:cs typeface="Times New Roman" panose="02020603050405020304" pitchFamily="18" charset="0"/>
              </a:rPr>
              <a:t>)</a:t>
            </a:r>
          </a:p>
          <a:p>
            <a:r>
              <a:rPr lang="it-IT" sz="2400" dirty="0">
                <a:solidFill>
                  <a:prstClr val="black"/>
                </a:solidFill>
                <a:latin typeface="Times New Roman" panose="02020603050405020304" pitchFamily="18" charset="0"/>
                <a:cs typeface="Times New Roman" panose="02020603050405020304" pitchFamily="18" charset="0"/>
              </a:rPr>
              <a:t>4. Follow-up clinico con </a:t>
            </a:r>
            <a:r>
              <a:rPr lang="it-IT" sz="2400" i="1" dirty="0" err="1">
                <a:solidFill>
                  <a:prstClr val="black"/>
                </a:solidFill>
                <a:latin typeface="Times New Roman" panose="02020603050405020304" pitchFamily="18" charset="0"/>
                <a:cs typeface="Times New Roman" panose="02020603050405020304" pitchFamily="18" charset="0"/>
              </a:rPr>
              <a:t>markers</a:t>
            </a:r>
            <a:r>
              <a:rPr lang="it-IT" sz="2400" dirty="0">
                <a:solidFill>
                  <a:prstClr val="black"/>
                </a:solidFill>
                <a:latin typeface="Times New Roman" panose="02020603050405020304" pitchFamily="18" charset="0"/>
                <a:cs typeface="Times New Roman" panose="02020603050405020304" pitchFamily="18" charset="0"/>
              </a:rPr>
              <a:t> di danno d’organo</a:t>
            </a:r>
          </a:p>
          <a:p>
            <a:r>
              <a:rPr lang="it-IT" sz="2400" dirty="0">
                <a:solidFill>
                  <a:prstClr val="black"/>
                </a:solidFill>
                <a:latin typeface="Times New Roman" panose="02020603050405020304" pitchFamily="18" charset="0"/>
                <a:cs typeface="Times New Roman" panose="02020603050405020304" pitchFamily="18" charset="0"/>
              </a:rPr>
              <a:t>	 affidabili ed a basso costo</a:t>
            </a:r>
          </a:p>
          <a:p>
            <a:r>
              <a:rPr lang="it-IT" sz="2400" dirty="0">
                <a:solidFill>
                  <a:prstClr val="black"/>
                </a:solidFill>
                <a:latin typeface="Times New Roman" panose="02020603050405020304" pitchFamily="18" charset="0"/>
                <a:cs typeface="Times New Roman" panose="02020603050405020304" pitchFamily="18" charset="0"/>
              </a:rPr>
              <a:t>5. Esperienza, prudenza e soprattutto buon senso clinico-pratico </a:t>
            </a:r>
          </a:p>
          <a:p>
            <a:r>
              <a:rPr lang="it-IT" sz="2400" dirty="0">
                <a:solidFill>
                  <a:prstClr val="black"/>
                </a:solidFill>
                <a:latin typeface="Times New Roman" panose="02020603050405020304" pitchFamily="18" charset="0"/>
                <a:cs typeface="Times New Roman" panose="02020603050405020304" pitchFamily="18" charset="0"/>
              </a:rPr>
              <a:t>	del medico curante</a:t>
            </a:r>
          </a:p>
          <a:p>
            <a:pPr marL="342900" indent="-342900">
              <a:buFontTx/>
              <a:buAutoNum type="arabicPeriod"/>
            </a:pPr>
            <a:endParaRPr lang="it-IT" sz="2400" dirty="0">
              <a:solidFill>
                <a:prstClr val="black"/>
              </a:solidFill>
              <a:latin typeface="Times New Roman" panose="02020603050405020304" pitchFamily="18" charset="0"/>
              <a:cs typeface="Times New Roman" panose="02020603050405020304" pitchFamily="18" charset="0"/>
            </a:endParaRPr>
          </a:p>
        </p:txBody>
      </p:sp>
      <p:sp>
        <p:nvSpPr>
          <p:cNvPr id="2" name="CasellaDiTesto 1"/>
          <p:cNvSpPr txBox="1"/>
          <p:nvPr/>
        </p:nvSpPr>
        <p:spPr>
          <a:xfrm>
            <a:off x="755576" y="548680"/>
            <a:ext cx="2169184" cy="584775"/>
          </a:xfrm>
          <a:prstGeom prst="rect">
            <a:avLst/>
          </a:prstGeom>
          <a:solidFill>
            <a:srgbClr val="FFFF00"/>
          </a:solidFill>
        </p:spPr>
        <p:txBody>
          <a:bodyPr wrap="none" rtlCol="0">
            <a:spAutoFit/>
          </a:bodyPr>
          <a:lstStyle/>
          <a:p>
            <a:r>
              <a:rPr lang="it-IT" sz="3200" dirty="0">
                <a:solidFill>
                  <a:prstClr val="black"/>
                </a:solidFill>
                <a:latin typeface="Times New Roman" panose="02020603050405020304" pitchFamily="18" charset="0"/>
                <a:cs typeface="Times New Roman" panose="02020603050405020304" pitchFamily="18" charset="0"/>
              </a:rPr>
              <a:t>Conclusioni</a:t>
            </a:r>
          </a:p>
        </p:txBody>
      </p:sp>
    </p:spTree>
    <p:extLst>
      <p:ext uri="{BB962C8B-B14F-4D97-AF65-F5344CB8AC3E}">
        <p14:creationId xmlns:p14="http://schemas.microsoft.com/office/powerpoint/2010/main" val="2683336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2" y="9"/>
            <a:ext cx="92412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339761" y="4293106"/>
            <a:ext cx="4486165" cy="646331"/>
          </a:xfrm>
          <a:prstGeom prst="rect">
            <a:avLst/>
          </a:prstGeom>
          <a:noFill/>
        </p:spPr>
        <p:txBody>
          <a:bodyPr wrap="none" rtlCol="0">
            <a:spAutoFit/>
          </a:bodyPr>
          <a:lstStyle/>
          <a:p>
            <a:r>
              <a:rPr lang="it-IT" sz="3600" dirty="0">
                <a:solidFill>
                  <a:prstClr val="black"/>
                </a:solidFill>
              </a:rPr>
              <a:t>Grazie per l’attenzione</a:t>
            </a:r>
          </a:p>
        </p:txBody>
      </p:sp>
    </p:spTree>
    <p:extLst>
      <p:ext uri="{BB962C8B-B14F-4D97-AF65-F5344CB8AC3E}">
        <p14:creationId xmlns:p14="http://schemas.microsoft.com/office/powerpoint/2010/main" val="515822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1"/>
          <p:cNvSpPr/>
          <p:nvPr/>
        </p:nvSpPr>
        <p:spPr>
          <a:xfrm>
            <a:off x="3690990" y="2505670"/>
            <a:ext cx="176202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dirty="0">
                <a:ln w="11430"/>
                <a:solidFill>
                  <a:srgbClr val="FFFF00"/>
                </a:solidFill>
                <a:effectLst>
                  <a:outerShdw blurRad="80000" dist="40000" dir="5040000" algn="tl">
                    <a:srgbClr val="000000">
                      <a:alpha val="30000"/>
                    </a:srgbClr>
                  </a:outerShdw>
                </a:effectLst>
              </a:rPr>
              <a:t>FINE</a:t>
            </a:r>
          </a:p>
        </p:txBody>
      </p:sp>
    </p:spTree>
    <p:extLst>
      <p:ext uri="{BB962C8B-B14F-4D97-AF65-F5344CB8AC3E}">
        <p14:creationId xmlns:p14="http://schemas.microsoft.com/office/powerpoint/2010/main" val="1689819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8AD3B6C-FFBC-4B63-860E-2CE62999FFB3}"/>
              </a:ext>
            </a:extLst>
          </p:cNvPr>
          <p:cNvSpPr txBox="1"/>
          <p:nvPr/>
        </p:nvSpPr>
        <p:spPr>
          <a:xfrm>
            <a:off x="0" y="2659561"/>
            <a:ext cx="4572000"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a:r>
              <a:rPr lang="it-IT" sz="4875" b="1" dirty="0" err="1">
                <a:latin typeface="+mj-lt"/>
              </a:rPr>
              <a:t>Nami</a:t>
            </a:r>
            <a:r>
              <a:rPr lang="it-IT" sz="4875" b="1" dirty="0">
                <a:latin typeface="+mj-lt"/>
              </a:rPr>
              <a:t> R.</a:t>
            </a:r>
          </a:p>
          <a:p>
            <a:pPr algn="ctr" defTabSz="309563"/>
            <a:r>
              <a:rPr lang="it-IT" sz="4875" b="1" dirty="0">
                <a:latin typeface="+mj-lt"/>
              </a:rPr>
              <a:t>(Siena)</a:t>
            </a:r>
          </a:p>
        </p:txBody>
      </p:sp>
      <p:pic>
        <p:nvPicPr>
          <p:cNvPr id="4" name="1555012215883_PROGRAMMA 12-13 04 19_Interregionale ANCE Sud.pdf">
            <a:extLst>
              <a:ext uri="{FF2B5EF4-FFF2-40B4-BE49-F238E27FC236}">
                <a16:creationId xmlns:a16="http://schemas.microsoft.com/office/drawing/2014/main" id="{06CCAB04-5A32-47DF-9AF3-F3846A898EFC}"/>
              </a:ext>
            </a:extLst>
          </p:cNvPr>
          <p:cNvPicPr>
            <a:picLocks noChangeAspect="1"/>
          </p:cNvPicPr>
          <p:nvPr/>
        </p:nvPicPr>
        <p:blipFill>
          <a:blip r:embed="rId2">
            <a:extLst/>
          </a:blip>
          <a:srcRect l="49032"/>
          <a:stretch>
            <a:fillRect/>
          </a:stretch>
        </p:blipFill>
        <p:spPr>
          <a:xfrm>
            <a:off x="4199422" y="0"/>
            <a:ext cx="4944579" cy="6858000"/>
          </a:xfrm>
          <a:prstGeom prst="rect">
            <a:avLst/>
          </a:prstGeom>
          <a:ln w="12700">
            <a:miter lim="400000"/>
          </a:ln>
        </p:spPr>
      </p:pic>
    </p:spTree>
    <p:extLst>
      <p:ext uri="{BB962C8B-B14F-4D97-AF65-F5344CB8AC3E}">
        <p14:creationId xmlns:p14="http://schemas.microsoft.com/office/powerpoint/2010/main" val="15412520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91529"/>
            <a:ext cx="9001000" cy="382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a:xfrm>
            <a:off x="323528" y="3717032"/>
            <a:ext cx="8352928" cy="745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3686"/>
            <a:ext cx="68008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4" y="2564904"/>
            <a:ext cx="8529278" cy="3362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1 3"/>
          <p:cNvCxnSpPr/>
          <p:nvPr/>
        </p:nvCxnSpPr>
        <p:spPr>
          <a:xfrm>
            <a:off x="179682" y="4203383"/>
            <a:ext cx="8352928" cy="745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2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626" y="214536"/>
            <a:ext cx="63817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49" y="1124745"/>
            <a:ext cx="817030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273523" y="6277962"/>
            <a:ext cx="7870477" cy="276999"/>
          </a:xfrm>
          <a:prstGeom prst="rect">
            <a:avLst/>
          </a:prstGeom>
        </p:spPr>
        <p:txBody>
          <a:bodyPr wrap="square">
            <a:spAutoFit/>
          </a:bodyPr>
          <a:lstStyle/>
          <a:p>
            <a:pPr algn="r"/>
            <a:r>
              <a:rPr lang="en-US" sz="1200" dirty="0">
                <a:solidFill>
                  <a:srgbClr val="000000"/>
                </a:solidFill>
              </a:rPr>
              <a:t>Copyright © 2018 Massachusetts Medical Society. All rights reserved</a:t>
            </a:r>
            <a:endParaRPr lang="it-IT" sz="1200" dirty="0">
              <a:solidFill>
                <a:srgbClr val="000000"/>
              </a:solidFill>
            </a:endParaRPr>
          </a:p>
        </p:txBody>
      </p:sp>
    </p:spTree>
    <p:extLst>
      <p:ext uri="{BB962C8B-B14F-4D97-AF65-F5344CB8AC3E}">
        <p14:creationId xmlns:p14="http://schemas.microsoft.com/office/powerpoint/2010/main" val="309280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713950" cy="509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37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2059494586"/>
              </p:ext>
            </p:extLst>
          </p:nvPr>
        </p:nvGraphicFramePr>
        <p:xfrm>
          <a:off x="0" y="381000"/>
          <a:ext cx="9144000" cy="6096000"/>
        </p:xfrm>
        <a:graphic>
          <a:graphicData uri="http://schemas.openxmlformats.org/presentationml/2006/ole">
            <mc:AlternateContent xmlns:mc="http://schemas.openxmlformats.org/markup-compatibility/2006">
              <mc:Choice xmlns:v="urn:schemas-microsoft-com:vml" Requires="v">
                <p:oleObj spid="_x0000_s4101" name="Diapositiva" r:id="rId3" imgW="5064125" imgH="3376613" progId="PowerPoint.Slide.8">
                  <p:embed/>
                </p:oleObj>
              </mc:Choice>
              <mc:Fallback>
                <p:oleObj name="Diapositiva" r:id="rId3" imgW="5064125" imgH="337661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CasellaDiTesto 1"/>
          <p:cNvSpPr txBox="1">
            <a:spLocks noChangeArrowheads="1"/>
          </p:cNvSpPr>
          <p:nvPr/>
        </p:nvSpPr>
        <p:spPr bwMode="auto">
          <a:xfrm>
            <a:off x="3419475" y="3028950"/>
            <a:ext cx="849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it-IT" altLang="it-IT" sz="2000" b="1" dirty="0">
                <a:solidFill>
                  <a:srgbClr val="FFFF00"/>
                </a:solidFill>
                <a:latin typeface="Arial" pitchFamily="34" charset="0"/>
                <a:cs typeface="Arial" pitchFamily="34" charset="0"/>
              </a:rPr>
              <a:t>(11%)</a:t>
            </a:r>
          </a:p>
        </p:txBody>
      </p:sp>
      <p:sp>
        <p:nvSpPr>
          <p:cNvPr id="26628" name="CasellaDiTesto 3"/>
          <p:cNvSpPr txBox="1">
            <a:spLocks noChangeArrowheads="1"/>
          </p:cNvSpPr>
          <p:nvPr/>
        </p:nvSpPr>
        <p:spPr bwMode="auto">
          <a:xfrm>
            <a:off x="6172200" y="4684713"/>
            <a:ext cx="867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it-IT" altLang="it-IT" sz="2000" b="1" dirty="0">
                <a:solidFill>
                  <a:srgbClr val="FFFF00"/>
                </a:solidFill>
                <a:latin typeface="Arial" pitchFamily="34" charset="0"/>
                <a:cs typeface="Arial" pitchFamily="34" charset="0"/>
              </a:rPr>
              <a:t>(15%)</a:t>
            </a:r>
          </a:p>
        </p:txBody>
      </p:sp>
      <p:sp>
        <p:nvSpPr>
          <p:cNvPr id="2" name="Rettangolo 1"/>
          <p:cNvSpPr/>
          <p:nvPr/>
        </p:nvSpPr>
        <p:spPr>
          <a:xfrm>
            <a:off x="4499992" y="980728"/>
            <a:ext cx="576064" cy="432048"/>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Tree>
    <p:extLst>
      <p:ext uri="{BB962C8B-B14F-4D97-AF65-F5344CB8AC3E}">
        <p14:creationId xmlns:p14="http://schemas.microsoft.com/office/powerpoint/2010/main" val="33848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000000"/>
        </a:lt2>
        <a:accent1>
          <a:srgbClr val="FF6C53"/>
        </a:accent1>
        <a:accent2>
          <a:srgbClr val="FFCF49"/>
        </a:accent2>
        <a:accent3>
          <a:srgbClr val="FFFFFF"/>
        </a:accent3>
        <a:accent4>
          <a:srgbClr val="000000"/>
        </a:accent4>
        <a:accent5>
          <a:srgbClr val="FFBAB3"/>
        </a:accent5>
        <a:accent6>
          <a:srgbClr val="E7BB41"/>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pia di Fondino slide">
  <a:themeElements>
    <a:clrScheme name="Copia di Fondino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pia di Fondino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opia di Fondino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ia di Fondino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ia di Fondino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ia di Fondino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ia di Fondino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ia di Fondino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ia di Fondino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563</TotalTime>
  <Words>1001</Words>
  <Application>Microsoft Office PowerPoint</Application>
  <PresentationFormat>Presentazione su schermo (4:3)</PresentationFormat>
  <Paragraphs>165</Paragraphs>
  <Slides>48</Slides>
  <Notes>3</Notes>
  <HiddenSlides>1</HiddenSlides>
  <MMClips>0</MMClips>
  <ScaleCrop>false</ScaleCrop>
  <HeadingPairs>
    <vt:vector size="8" baseType="variant">
      <vt:variant>
        <vt:lpstr>Caratteri utilizzati</vt:lpstr>
      </vt:variant>
      <vt:variant>
        <vt:i4>8</vt:i4>
      </vt:variant>
      <vt:variant>
        <vt:lpstr>Tema</vt:lpstr>
      </vt:variant>
      <vt:variant>
        <vt:i4>12</vt:i4>
      </vt:variant>
      <vt:variant>
        <vt:lpstr>Server OLE incorporati</vt:lpstr>
      </vt:variant>
      <vt:variant>
        <vt:i4>2</vt:i4>
      </vt:variant>
      <vt:variant>
        <vt:lpstr>Titoli diapositive</vt:lpstr>
      </vt:variant>
      <vt:variant>
        <vt:i4>48</vt:i4>
      </vt:variant>
    </vt:vector>
  </HeadingPairs>
  <TitlesOfParts>
    <vt:vector size="70" baseType="lpstr">
      <vt:lpstr>Arial</vt:lpstr>
      <vt:lpstr>Calibri</vt:lpstr>
      <vt:lpstr>Comic Sans MS</vt:lpstr>
      <vt:lpstr>Helvetica</vt:lpstr>
      <vt:lpstr>News Gothic MT</vt:lpstr>
      <vt:lpstr>Symbol</vt:lpstr>
      <vt:lpstr>Tahoma</vt:lpstr>
      <vt:lpstr>Times New Roman</vt:lpstr>
      <vt:lpstr>Struttura predefinita</vt:lpstr>
      <vt:lpstr>10_blank</vt:lpstr>
      <vt:lpstr>Copia di Fondino slide</vt:lpstr>
      <vt:lpstr>14_Struttura predefinita</vt:lpstr>
      <vt:lpstr>Default Design</vt:lpstr>
      <vt:lpstr>2_Office Theme</vt:lpstr>
      <vt:lpstr>Tema di Office</vt:lpstr>
      <vt:lpstr>1_Default Design</vt:lpstr>
      <vt:lpstr>1_Struttura predefinita</vt:lpstr>
      <vt:lpstr>Office Theme</vt:lpstr>
      <vt:lpstr>5_Struttura predefinita</vt:lpstr>
      <vt:lpstr>1_Tema di Office</vt:lpstr>
      <vt:lpstr>Diapositiva</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Therapeutic Approach in Hypertension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Individualized Blood Pressure Target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NB2</cp:lastModifiedBy>
  <cp:revision>41</cp:revision>
  <dcterms:created xsi:type="dcterms:W3CDTF">2018-11-17T10:23:48Z</dcterms:created>
  <dcterms:modified xsi:type="dcterms:W3CDTF">2019-04-12T14:01:58Z</dcterms:modified>
</cp:coreProperties>
</file>