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31" r:id="rId1"/>
  </p:sldMasterIdLst>
  <p:notesMasterIdLst>
    <p:notesMasterId r:id="rId38"/>
  </p:notesMasterIdLst>
  <p:handoutMasterIdLst>
    <p:handoutMasterId r:id="rId39"/>
  </p:handoutMasterIdLst>
  <p:sldIdLst>
    <p:sldId id="256" r:id="rId2"/>
    <p:sldId id="265" r:id="rId3"/>
    <p:sldId id="677" r:id="rId4"/>
    <p:sldId id="1044" r:id="rId5"/>
    <p:sldId id="1018" r:id="rId6"/>
    <p:sldId id="1040" r:id="rId7"/>
    <p:sldId id="1021" r:id="rId8"/>
    <p:sldId id="1033" r:id="rId9"/>
    <p:sldId id="1039" r:id="rId10"/>
    <p:sldId id="1064" r:id="rId11"/>
    <p:sldId id="1030" r:id="rId12"/>
    <p:sldId id="997" r:id="rId13"/>
    <p:sldId id="1023" r:id="rId14"/>
    <p:sldId id="980" r:id="rId15"/>
    <p:sldId id="1032" r:id="rId16"/>
    <p:sldId id="1035" r:id="rId17"/>
    <p:sldId id="979" r:id="rId18"/>
    <p:sldId id="1014" r:id="rId19"/>
    <p:sldId id="1054" r:id="rId20"/>
    <p:sldId id="1065" r:id="rId21"/>
    <p:sldId id="1056" r:id="rId22"/>
    <p:sldId id="1057" r:id="rId23"/>
    <p:sldId id="1043" r:id="rId24"/>
    <p:sldId id="1046" r:id="rId25"/>
    <p:sldId id="1055" r:id="rId26"/>
    <p:sldId id="1066" r:id="rId27"/>
    <p:sldId id="1062" r:id="rId28"/>
    <p:sldId id="1045" r:id="rId29"/>
    <p:sldId id="966" r:id="rId30"/>
    <p:sldId id="1047" r:id="rId31"/>
    <p:sldId id="1037" r:id="rId32"/>
    <p:sldId id="1051" r:id="rId33"/>
    <p:sldId id="1042" r:id="rId34"/>
    <p:sldId id="1067" r:id="rId35"/>
    <p:sldId id="1034" r:id="rId36"/>
    <p:sldId id="1068" r:id="rId37"/>
  </p:sldIdLst>
  <p:sldSz cx="9144000" cy="6858000" type="screen4x3"/>
  <p:notesSz cx="6669088" cy="9928225"/>
  <p:defaultTextStyle>
    <a:defPPr>
      <a:defRPr lang="it-IT"/>
    </a:defPPr>
    <a:lvl1pPr algn="l" rtl="0" fontAlgn="base">
      <a:spcBef>
        <a:spcPct val="0"/>
      </a:spcBef>
      <a:spcAft>
        <a:spcPct val="0"/>
      </a:spcAft>
      <a:defRPr sz="2000" b="1" kern="1200">
        <a:solidFill>
          <a:schemeClr val="hlink"/>
        </a:solidFill>
        <a:latin typeface="Arial" charset="0"/>
        <a:ea typeface="+mn-ea"/>
        <a:cs typeface="Times New Roman" pitchFamily="18" charset="0"/>
      </a:defRPr>
    </a:lvl1pPr>
    <a:lvl2pPr marL="457200" algn="l" rtl="0" fontAlgn="base">
      <a:spcBef>
        <a:spcPct val="0"/>
      </a:spcBef>
      <a:spcAft>
        <a:spcPct val="0"/>
      </a:spcAft>
      <a:defRPr sz="2000" b="1" kern="1200">
        <a:solidFill>
          <a:schemeClr val="hlink"/>
        </a:solidFill>
        <a:latin typeface="Arial" charset="0"/>
        <a:ea typeface="+mn-ea"/>
        <a:cs typeface="Times New Roman" pitchFamily="18" charset="0"/>
      </a:defRPr>
    </a:lvl2pPr>
    <a:lvl3pPr marL="914400" algn="l" rtl="0" fontAlgn="base">
      <a:spcBef>
        <a:spcPct val="0"/>
      </a:spcBef>
      <a:spcAft>
        <a:spcPct val="0"/>
      </a:spcAft>
      <a:defRPr sz="2000" b="1" kern="1200">
        <a:solidFill>
          <a:schemeClr val="hlink"/>
        </a:solidFill>
        <a:latin typeface="Arial" charset="0"/>
        <a:ea typeface="+mn-ea"/>
        <a:cs typeface="Times New Roman" pitchFamily="18" charset="0"/>
      </a:defRPr>
    </a:lvl3pPr>
    <a:lvl4pPr marL="1371600" algn="l" rtl="0" fontAlgn="base">
      <a:spcBef>
        <a:spcPct val="0"/>
      </a:spcBef>
      <a:spcAft>
        <a:spcPct val="0"/>
      </a:spcAft>
      <a:defRPr sz="2000" b="1" kern="1200">
        <a:solidFill>
          <a:schemeClr val="hlink"/>
        </a:solidFill>
        <a:latin typeface="Arial" charset="0"/>
        <a:ea typeface="+mn-ea"/>
        <a:cs typeface="Times New Roman" pitchFamily="18" charset="0"/>
      </a:defRPr>
    </a:lvl4pPr>
    <a:lvl5pPr marL="1828800" algn="l" rtl="0" fontAlgn="base">
      <a:spcBef>
        <a:spcPct val="0"/>
      </a:spcBef>
      <a:spcAft>
        <a:spcPct val="0"/>
      </a:spcAft>
      <a:defRPr sz="2000" b="1" kern="1200">
        <a:solidFill>
          <a:schemeClr val="hlink"/>
        </a:solidFill>
        <a:latin typeface="Arial" charset="0"/>
        <a:ea typeface="+mn-ea"/>
        <a:cs typeface="Times New Roman" pitchFamily="18" charset="0"/>
      </a:defRPr>
    </a:lvl5pPr>
    <a:lvl6pPr marL="2286000" algn="l" defTabSz="914400" rtl="0" eaLnBrk="1" latinLnBrk="0" hangingPunct="1">
      <a:defRPr sz="2000" b="1" kern="1200">
        <a:solidFill>
          <a:schemeClr val="hlink"/>
        </a:solidFill>
        <a:latin typeface="Arial" charset="0"/>
        <a:ea typeface="+mn-ea"/>
        <a:cs typeface="Times New Roman" pitchFamily="18" charset="0"/>
      </a:defRPr>
    </a:lvl6pPr>
    <a:lvl7pPr marL="2743200" algn="l" defTabSz="914400" rtl="0" eaLnBrk="1" latinLnBrk="0" hangingPunct="1">
      <a:defRPr sz="2000" b="1" kern="1200">
        <a:solidFill>
          <a:schemeClr val="hlink"/>
        </a:solidFill>
        <a:latin typeface="Arial" charset="0"/>
        <a:ea typeface="+mn-ea"/>
        <a:cs typeface="Times New Roman" pitchFamily="18" charset="0"/>
      </a:defRPr>
    </a:lvl7pPr>
    <a:lvl8pPr marL="3200400" algn="l" defTabSz="914400" rtl="0" eaLnBrk="1" latinLnBrk="0" hangingPunct="1">
      <a:defRPr sz="2000" b="1" kern="1200">
        <a:solidFill>
          <a:schemeClr val="hlink"/>
        </a:solidFill>
        <a:latin typeface="Arial" charset="0"/>
        <a:ea typeface="+mn-ea"/>
        <a:cs typeface="Times New Roman" pitchFamily="18" charset="0"/>
      </a:defRPr>
    </a:lvl8pPr>
    <a:lvl9pPr marL="3657600" algn="l" defTabSz="914400" rtl="0" eaLnBrk="1" latinLnBrk="0" hangingPunct="1">
      <a:defRPr sz="2000" b="1" kern="1200">
        <a:solidFill>
          <a:schemeClr val="hlink"/>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33"/>
    <a:srgbClr val="00FF00"/>
    <a:srgbClr val="000000"/>
    <a:srgbClr val="FFFF00"/>
    <a:srgbClr val="0033CC"/>
    <a:srgbClr val="6666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92114" autoAdjust="0"/>
  </p:normalViewPr>
  <p:slideViewPr>
    <p:cSldViewPr>
      <p:cViewPr varScale="1">
        <p:scale>
          <a:sx n="77" d="100"/>
          <a:sy n="77" d="100"/>
        </p:scale>
        <p:origin x="96" y="108"/>
      </p:cViewPr>
      <p:guideLst>
        <p:guide orient="horz" pos="2160"/>
        <p:guide pos="2880"/>
      </p:guideLst>
    </p:cSldViewPr>
  </p:slideViewPr>
  <p:outlineViewPr>
    <p:cViewPr>
      <p:scale>
        <a:sx n="33" d="100"/>
        <a:sy n="33" d="100"/>
      </p:scale>
      <p:origin x="0" y="-18"/>
    </p:cViewPr>
  </p:outlineViewPr>
  <p:notesTextViewPr>
    <p:cViewPr>
      <p:scale>
        <a:sx n="66" d="100"/>
        <a:sy n="66"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200" b="0">
                <a:effectLst>
                  <a:outerShdw blurRad="38100" dist="38100" dir="2700000" algn="tl">
                    <a:srgbClr val="DDDDDD"/>
                  </a:outerShdw>
                </a:effectLst>
                <a:latin typeface="Tahoma" charset="0"/>
                <a:ea typeface="Times New Roman" charset="0"/>
                <a:cs typeface="Times New Roman" charset="0"/>
              </a:defRPr>
            </a:lvl1pPr>
          </a:lstStyle>
          <a:p>
            <a:pPr>
              <a:defRPr/>
            </a:pPr>
            <a:endParaRPr lang="it-IT"/>
          </a:p>
        </p:txBody>
      </p:sp>
      <p:sp>
        <p:nvSpPr>
          <p:cNvPr id="143363"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b="0">
                <a:effectLst>
                  <a:outerShdw blurRad="38100" dist="38100" dir="2700000" algn="tl">
                    <a:srgbClr val="DDDDDD"/>
                  </a:outerShdw>
                </a:effectLst>
                <a:latin typeface="Tahoma" charset="0"/>
                <a:ea typeface="Times New Roman" charset="0"/>
                <a:cs typeface="Times New Roman" charset="0"/>
              </a:defRPr>
            </a:lvl1pPr>
          </a:lstStyle>
          <a:p>
            <a:pPr>
              <a:defRPr/>
            </a:pPr>
            <a:endParaRPr lang="it-IT"/>
          </a:p>
        </p:txBody>
      </p:sp>
      <p:sp>
        <p:nvSpPr>
          <p:cNvPr id="143364"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defRPr sz="1200" b="0">
                <a:effectLst>
                  <a:outerShdw blurRad="38100" dist="38100" dir="2700000" algn="tl">
                    <a:srgbClr val="DDDDDD"/>
                  </a:outerShdw>
                </a:effectLst>
                <a:latin typeface="Tahoma" charset="0"/>
                <a:ea typeface="Times New Roman" charset="0"/>
                <a:cs typeface="Times New Roman" charset="0"/>
              </a:defRPr>
            </a:lvl1pPr>
          </a:lstStyle>
          <a:p>
            <a:pPr>
              <a:defRPr/>
            </a:pPr>
            <a:endParaRPr lang="it-IT"/>
          </a:p>
        </p:txBody>
      </p:sp>
      <p:sp>
        <p:nvSpPr>
          <p:cNvPr id="143365"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b="0">
                <a:effectLst>
                  <a:outerShdw blurRad="38100" dist="38100" dir="2700000" algn="tl">
                    <a:srgbClr val="C0C0C0"/>
                  </a:outerShdw>
                </a:effectLst>
                <a:latin typeface="Tahoma" charset="0"/>
                <a:cs typeface="Times New Roman" charset="0"/>
              </a:defRPr>
            </a:lvl1pPr>
          </a:lstStyle>
          <a:p>
            <a:pPr>
              <a:defRPr/>
            </a:pPr>
            <a:fld id="{F52B4C80-336F-4256-B285-1AD4F3D9FC5D}" type="slidenum">
              <a:rPr lang="it-IT"/>
              <a:pPr>
                <a:defRPr/>
              </a:pPr>
              <a:t>‹N›</a:t>
            </a:fld>
            <a:endParaRPr lang="it-IT"/>
          </a:p>
        </p:txBody>
      </p:sp>
    </p:spTree>
    <p:extLst>
      <p:ext uri="{BB962C8B-B14F-4D97-AF65-F5344CB8AC3E}">
        <p14:creationId xmlns:p14="http://schemas.microsoft.com/office/powerpoint/2010/main" val="3742092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200" b="0">
                <a:effectLst>
                  <a:outerShdw blurRad="38100" dist="38100" dir="2700000" algn="tl">
                    <a:srgbClr val="DDDDDD"/>
                  </a:outerShdw>
                </a:effectLst>
                <a:latin typeface="Tahoma" charset="0"/>
                <a:ea typeface="Times New Roman" charset="0"/>
                <a:cs typeface="Times New Roman" charset="0"/>
              </a:defRPr>
            </a:lvl1pPr>
          </a:lstStyle>
          <a:p>
            <a:pPr>
              <a:defRPr/>
            </a:pPr>
            <a:endParaRPr lang="it-IT"/>
          </a:p>
        </p:txBody>
      </p:sp>
      <p:sp>
        <p:nvSpPr>
          <p:cNvPr id="139267" name="Rectangle 3"/>
          <p:cNvSpPr>
            <a:spLocks noGrp="1" noChangeArrowheads="1"/>
          </p:cNvSpPr>
          <p:nvPr>
            <p:ph type="dt"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b="0">
                <a:effectLst>
                  <a:outerShdw blurRad="38100" dist="38100" dir="2700000" algn="tl">
                    <a:srgbClr val="DDDDDD"/>
                  </a:outerShdw>
                </a:effectLst>
                <a:latin typeface="Tahoma" charset="0"/>
                <a:ea typeface="Times New Roman" charset="0"/>
                <a:cs typeface="Times New Roman" charset="0"/>
              </a:defRPr>
            </a:lvl1pPr>
          </a:lstStyle>
          <a:p>
            <a:pPr>
              <a:defRPr/>
            </a:pPr>
            <a:endParaRPr lang="it-IT"/>
          </a:p>
        </p:txBody>
      </p:sp>
      <p:sp>
        <p:nvSpPr>
          <p:cNvPr id="1434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139269"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39270"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defRPr sz="1200" b="0">
                <a:effectLst>
                  <a:outerShdw blurRad="38100" dist="38100" dir="2700000" algn="tl">
                    <a:srgbClr val="DDDDDD"/>
                  </a:outerShdw>
                </a:effectLst>
                <a:latin typeface="Tahoma" charset="0"/>
                <a:ea typeface="Times New Roman" charset="0"/>
                <a:cs typeface="Times New Roman" charset="0"/>
              </a:defRPr>
            </a:lvl1pPr>
          </a:lstStyle>
          <a:p>
            <a:pPr>
              <a:defRPr/>
            </a:pPr>
            <a:endParaRPr lang="it-IT"/>
          </a:p>
        </p:txBody>
      </p:sp>
      <p:sp>
        <p:nvSpPr>
          <p:cNvPr id="139271"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b="0">
                <a:effectLst>
                  <a:outerShdw blurRad="38100" dist="38100" dir="2700000" algn="tl">
                    <a:srgbClr val="C0C0C0"/>
                  </a:outerShdw>
                </a:effectLst>
                <a:latin typeface="Tahoma" charset="0"/>
                <a:cs typeface="Times New Roman" charset="0"/>
              </a:defRPr>
            </a:lvl1pPr>
          </a:lstStyle>
          <a:p>
            <a:pPr>
              <a:defRPr/>
            </a:pPr>
            <a:fld id="{EE4552D8-0E7D-4986-973A-F73D3175A955}" type="slidenum">
              <a:rPr lang="it-IT"/>
              <a:pPr>
                <a:defRPr/>
              </a:pPr>
              <a:t>‹N›</a:t>
            </a:fld>
            <a:endParaRPr lang="it-IT"/>
          </a:p>
        </p:txBody>
      </p:sp>
    </p:spTree>
    <p:extLst>
      <p:ext uri="{BB962C8B-B14F-4D97-AF65-F5344CB8AC3E}">
        <p14:creationId xmlns:p14="http://schemas.microsoft.com/office/powerpoint/2010/main" val="133510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EE4552D8-0E7D-4986-973A-F73D3175A955}" type="slidenum">
              <a:rPr lang="it-IT" smtClean="0"/>
              <a:pPr>
                <a:defRPr/>
              </a:pPr>
              <a:t>3</a:t>
            </a:fld>
            <a:endParaRPr lang="it-IT"/>
          </a:p>
        </p:txBody>
      </p:sp>
    </p:spTree>
    <p:extLst>
      <p:ext uri="{BB962C8B-B14F-4D97-AF65-F5344CB8AC3E}">
        <p14:creationId xmlns:p14="http://schemas.microsoft.com/office/powerpoint/2010/main" val="2663301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0" hangingPunct="0">
              <a:spcBef>
                <a:spcPct val="30000"/>
              </a:spcBef>
              <a:defRPr/>
            </a:pPr>
            <a:r>
              <a:rPr lang="it-IT" sz="1200" dirty="0">
                <a:solidFill>
                  <a:schemeClr val="tx1"/>
                </a:solidFill>
                <a:latin typeface="Calibri" panose="020F0502020204030204" pitchFamily="34" charset="0"/>
                <a:ea typeface="MS PGothic" pitchFamily="34" charset="-128"/>
                <a:cs typeface="MS PGothic"/>
              </a:rPr>
              <a:t>1)C-LDL basale &gt;190 mg/dl;</a:t>
            </a:r>
          </a:p>
          <a:p>
            <a:pPr eaLnBrk="0" hangingPunct="0">
              <a:spcBef>
                <a:spcPct val="30000"/>
              </a:spcBef>
              <a:defRPr/>
            </a:pPr>
            <a:r>
              <a:rPr lang="it-IT" sz="1200" dirty="0">
                <a:solidFill>
                  <a:schemeClr val="tx1"/>
                </a:solidFill>
                <a:latin typeface="Calibri" panose="020F0502020204030204" pitchFamily="34" charset="0"/>
                <a:ea typeface="MS PGothic" pitchFamily="34" charset="-128"/>
                <a:cs typeface="MS PGothic"/>
              </a:rPr>
              <a:t>2)trasmissione verticale della malattia, documentata dalla presenza di ipercolesterolemia (con C-LDL &gt;190 mg/dl) nei familiari di primo grado del paziente. </a:t>
            </a:r>
          </a:p>
          <a:p>
            <a:pPr eaLnBrk="0" hangingPunct="0">
              <a:spcBef>
                <a:spcPct val="30000"/>
              </a:spcBef>
              <a:defRPr/>
            </a:pPr>
            <a:r>
              <a:rPr lang="it-IT" sz="1200" dirty="0">
                <a:solidFill>
                  <a:schemeClr val="tx1"/>
                </a:solidFill>
                <a:latin typeface="Calibri" panose="020F0502020204030204" pitchFamily="34" charset="0"/>
                <a:ea typeface="MS PGothic" pitchFamily="34" charset="-128"/>
                <a:cs typeface="MS PGothic"/>
              </a:rPr>
              <a:t>In caso di indisponibilità dei dati relativi al profilo lipidico dei familiari, la FH è diagnosticabile se è presente un C-LDL &gt;190 mg/dl in associazione ad almeno una delle seguenti condizioni:</a:t>
            </a:r>
          </a:p>
          <a:p>
            <a:pPr eaLnBrk="0" hangingPunct="0">
              <a:spcBef>
                <a:spcPct val="30000"/>
              </a:spcBef>
              <a:defRPr/>
            </a:pPr>
            <a:r>
              <a:rPr lang="it-IT" sz="1200" dirty="0">
                <a:solidFill>
                  <a:schemeClr val="tx1"/>
                </a:solidFill>
                <a:latin typeface="Calibri" panose="020F0502020204030204" pitchFamily="34" charset="0"/>
                <a:ea typeface="MS PGothic" pitchFamily="34" charset="-128"/>
                <a:cs typeface="MS PGothic"/>
              </a:rPr>
              <a:t> 1. presenza di xantomatosi tendinea nel paziente, </a:t>
            </a:r>
          </a:p>
          <a:p>
            <a:pPr eaLnBrk="0" hangingPunct="0">
              <a:spcBef>
                <a:spcPct val="30000"/>
              </a:spcBef>
              <a:defRPr/>
            </a:pPr>
            <a:r>
              <a:rPr lang="it-IT" sz="1200" dirty="0">
                <a:solidFill>
                  <a:schemeClr val="tx1"/>
                </a:solidFill>
                <a:latin typeface="Calibri" panose="020F0502020204030204" pitchFamily="34" charset="0"/>
                <a:ea typeface="MS PGothic" pitchFamily="34" charset="-128"/>
                <a:cs typeface="MS PGothic"/>
              </a:rPr>
              <a:t> 2. evidenza di cardiopatia ischemica precoce in almeno un familiare di primo grado (prima dei 55 anni negli uomini e prima dei 60 nelle donne), </a:t>
            </a:r>
          </a:p>
          <a:p>
            <a:pPr eaLnBrk="0" hangingPunct="0">
              <a:spcBef>
                <a:spcPct val="30000"/>
              </a:spcBef>
              <a:defRPr/>
            </a:pPr>
            <a:r>
              <a:rPr lang="it-IT" sz="1200" dirty="0">
                <a:solidFill>
                  <a:schemeClr val="tx1"/>
                </a:solidFill>
                <a:latin typeface="Calibri" panose="020F0502020204030204" pitchFamily="34" charset="0"/>
                <a:ea typeface="MS PGothic" pitchFamily="34" charset="-128"/>
                <a:cs typeface="MS PGothic"/>
              </a:rPr>
              <a:t>3. ipercolesterolemia severa in bambini prepuberi familiari di primo grado. </a:t>
            </a:r>
            <a:endParaRPr lang="it-IT" sz="1200" dirty="0">
              <a:latin typeface="Calibri" panose="020F0502020204030204" pitchFamily="34" charset="0"/>
            </a:endParaRPr>
          </a:p>
          <a:p>
            <a:endParaRPr lang="it-IT" u="sng" dirty="0"/>
          </a:p>
        </p:txBody>
      </p:sp>
      <p:sp>
        <p:nvSpPr>
          <p:cNvPr id="4" name="Segnaposto numero diapositiva 3"/>
          <p:cNvSpPr>
            <a:spLocks noGrp="1"/>
          </p:cNvSpPr>
          <p:nvPr>
            <p:ph type="sldNum" sz="quarter" idx="10"/>
          </p:nvPr>
        </p:nvSpPr>
        <p:spPr/>
        <p:txBody>
          <a:bodyPr/>
          <a:lstStyle/>
          <a:p>
            <a:pPr>
              <a:defRPr/>
            </a:pPr>
            <a:fld id="{EE4552D8-0E7D-4986-973A-F73D3175A955}" type="slidenum">
              <a:rPr lang="it-IT" smtClean="0"/>
              <a:pPr>
                <a:defRPr/>
              </a:pPr>
              <a:t>12</a:t>
            </a:fld>
            <a:endParaRPr lang="it-IT"/>
          </a:p>
        </p:txBody>
      </p:sp>
    </p:spTree>
    <p:extLst>
      <p:ext uri="{BB962C8B-B14F-4D97-AF65-F5344CB8AC3E}">
        <p14:creationId xmlns:p14="http://schemas.microsoft.com/office/powerpoint/2010/main" val="4072598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9CE15012-C925-47A0-8D20-A537B9F3D23D}" type="slidenum">
              <a:rPr lang="it-IT" smtClean="0">
                <a:solidFill>
                  <a:srgbClr val="000000"/>
                </a:solidFill>
                <a:latin typeface="Calibri"/>
              </a:rPr>
              <a:pPr/>
              <a:t>13</a:t>
            </a:fld>
            <a:endParaRPr lang="it-IT">
              <a:solidFill>
                <a:srgbClr val="000000"/>
              </a:solidFill>
              <a:latin typeface="Calibri"/>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marL="514350" indent="-514350">
              <a:buFont typeface="+mj-lt"/>
              <a:buAutoNum type="arabicPeriod"/>
            </a:pPr>
            <a:r>
              <a:rPr lang="it-IT" sz="1200" b="1" kern="1200" dirty="0">
                <a:solidFill>
                  <a:schemeClr val="tx1"/>
                </a:solidFill>
                <a:latin typeface="Arial" charset="0"/>
                <a:ea typeface="MS PGothic" pitchFamily="34" charset="-128"/>
                <a:cs typeface="MS PGothic"/>
              </a:rPr>
              <a:t>Definire il livello di rischio cardiovascolare globale.</a:t>
            </a:r>
          </a:p>
          <a:p>
            <a:pPr marL="514350" indent="-514350">
              <a:buFont typeface="+mj-lt"/>
              <a:buAutoNum type="arabicPeriod"/>
            </a:pPr>
            <a:r>
              <a:rPr lang="it-IT" sz="1200" b="1" kern="1200" dirty="0">
                <a:solidFill>
                  <a:schemeClr val="tx1"/>
                </a:solidFill>
                <a:latin typeface="Arial" charset="0"/>
                <a:ea typeface="MS PGothic" pitchFamily="34" charset="-128"/>
                <a:cs typeface="MS PGothic"/>
              </a:rPr>
              <a:t>Definire il valore di Colesterolo LDL target in rapporto al profilo di rischio.</a:t>
            </a:r>
          </a:p>
          <a:p>
            <a:pPr eaLnBrk="1" hangingPunct="1"/>
            <a:r>
              <a:rPr lang="en-US" dirty="0" err="1"/>
              <a:t>Sia</a:t>
            </a:r>
            <a:r>
              <a:rPr lang="en-US" dirty="0"/>
              <a:t> </a:t>
            </a:r>
            <a:r>
              <a:rPr lang="en-US" dirty="0" err="1"/>
              <a:t>che</a:t>
            </a:r>
            <a:r>
              <a:rPr lang="en-US" dirty="0"/>
              <a:t> </a:t>
            </a:r>
            <a:r>
              <a:rPr lang="en-US" dirty="0" err="1"/>
              <a:t>utilizziamo</a:t>
            </a:r>
            <a:r>
              <a:rPr lang="en-US" dirty="0"/>
              <a:t> la carta score </a:t>
            </a:r>
            <a:r>
              <a:rPr lang="en-US" dirty="0" err="1"/>
              <a:t>europea</a:t>
            </a:r>
            <a:r>
              <a:rPr lang="en-US" dirty="0"/>
              <a:t> </a:t>
            </a:r>
            <a:r>
              <a:rPr lang="en-US" dirty="0" err="1"/>
              <a:t>che</a:t>
            </a:r>
            <a:r>
              <a:rPr lang="en-US" dirty="0"/>
              <a:t> la</a:t>
            </a:r>
            <a:r>
              <a:rPr lang="en-US" baseline="0" dirty="0"/>
              <a:t> carta </a:t>
            </a:r>
            <a:r>
              <a:rPr lang="en-US" baseline="0" dirty="0" err="1"/>
              <a:t>cuore</a:t>
            </a:r>
            <a:r>
              <a:rPr lang="en-US" baseline="0" dirty="0"/>
              <a:t> </a:t>
            </a:r>
            <a:r>
              <a:rPr lang="en-US" baseline="0" dirty="0" err="1"/>
              <a:t>italiana</a:t>
            </a:r>
            <a:r>
              <a:rPr lang="en-US" baseline="0" dirty="0"/>
              <a:t>, </a:t>
            </a:r>
            <a:r>
              <a:rPr lang="en-US" baseline="0" dirty="0" err="1"/>
              <a:t>nei</a:t>
            </a:r>
            <a:r>
              <a:rPr lang="en-US" baseline="0" dirty="0"/>
              <a:t> </a:t>
            </a:r>
            <a:r>
              <a:rPr lang="en-US" baseline="0" dirty="0" err="1"/>
              <a:t>pazienti</a:t>
            </a:r>
            <a:r>
              <a:rPr lang="en-US" baseline="0" dirty="0"/>
              <a:t> in </a:t>
            </a:r>
            <a:r>
              <a:rPr lang="en-US" baseline="0" dirty="0" err="1"/>
              <a:t>prevenzione</a:t>
            </a:r>
            <a:r>
              <a:rPr lang="en-US" baseline="0" dirty="0"/>
              <a:t> </a:t>
            </a:r>
            <a:r>
              <a:rPr lang="en-US" baseline="0" dirty="0" err="1"/>
              <a:t>secondaria</a:t>
            </a:r>
            <a:r>
              <a:rPr lang="en-US" baseline="0" dirty="0"/>
              <a:t> è </a:t>
            </a:r>
            <a:r>
              <a:rPr lang="en-US" baseline="0" dirty="0" err="1"/>
              <a:t>sempre</a:t>
            </a:r>
            <a:r>
              <a:rPr lang="en-US" baseline="0" dirty="0"/>
              <a:t> molto </a:t>
            </a:r>
            <a:r>
              <a:rPr lang="en-US" baseline="0" dirty="0" err="1"/>
              <a:t>elevato</a:t>
            </a:r>
            <a:r>
              <a:rPr lang="en-US" baseline="0" dirty="0"/>
              <a:t>, in </a:t>
            </a:r>
            <a:r>
              <a:rPr lang="en-US" baseline="0" dirty="0" err="1"/>
              <a:t>prevenzione</a:t>
            </a:r>
            <a:r>
              <a:rPr lang="en-US" baseline="0" dirty="0"/>
              <a:t> </a:t>
            </a:r>
            <a:r>
              <a:rPr lang="en-US" baseline="0" dirty="0" err="1"/>
              <a:t>primaria</a:t>
            </a:r>
            <a:r>
              <a:rPr lang="en-US" baseline="0" dirty="0"/>
              <a:t>  </a:t>
            </a:r>
            <a:r>
              <a:rPr lang="en-US" baseline="0" dirty="0" err="1"/>
              <a:t>dobbiamo</a:t>
            </a:r>
            <a:r>
              <a:rPr lang="en-US" baseline="0" dirty="0"/>
              <a:t> </a:t>
            </a:r>
            <a:r>
              <a:rPr lang="en-US" baseline="0" dirty="0" err="1"/>
              <a:t>quantificarlo</a:t>
            </a:r>
            <a:r>
              <a:rPr lang="en-US" baseline="0" dirty="0"/>
              <a:t>.</a:t>
            </a:r>
          </a:p>
          <a:p>
            <a:pPr eaLnBrk="1" hangingPunct="1"/>
            <a:r>
              <a:rPr lang="en-US" dirty="0" err="1"/>
              <a:t>Nei</a:t>
            </a:r>
            <a:r>
              <a:rPr lang="en-US" dirty="0"/>
              <a:t> </a:t>
            </a:r>
            <a:r>
              <a:rPr lang="en-US" dirty="0" err="1"/>
              <a:t>pazienti</a:t>
            </a:r>
            <a:r>
              <a:rPr lang="en-US" dirty="0"/>
              <a:t> con </a:t>
            </a:r>
            <a:r>
              <a:rPr lang="en-US" dirty="0" err="1"/>
              <a:t>rischio</a:t>
            </a:r>
            <a:r>
              <a:rPr lang="en-US" dirty="0"/>
              <a:t> </a:t>
            </a:r>
            <a:r>
              <a:rPr lang="en-US" dirty="0" err="1"/>
              <a:t>medio</a:t>
            </a:r>
            <a:r>
              <a:rPr lang="en-US" dirty="0"/>
              <a:t> </a:t>
            </a:r>
            <a:r>
              <a:rPr lang="en-US" dirty="0" err="1"/>
              <a:t>bisogna</a:t>
            </a:r>
            <a:r>
              <a:rPr lang="en-US" dirty="0"/>
              <a:t> </a:t>
            </a:r>
            <a:r>
              <a:rPr lang="en-US" dirty="0" err="1"/>
              <a:t>provare</a:t>
            </a:r>
            <a:r>
              <a:rPr lang="en-US" dirty="0"/>
              <a:t> con le </a:t>
            </a:r>
            <a:r>
              <a:rPr lang="en-US" dirty="0" err="1"/>
              <a:t>modifiche</a:t>
            </a:r>
            <a:r>
              <a:rPr lang="en-US" dirty="0"/>
              <a:t> </a:t>
            </a:r>
            <a:r>
              <a:rPr lang="en-US" dirty="0" err="1"/>
              <a:t>dello</a:t>
            </a:r>
            <a:r>
              <a:rPr lang="en-US" dirty="0"/>
              <a:t> stile di vita per </a:t>
            </a:r>
            <a:r>
              <a:rPr lang="en-US" dirty="0" err="1"/>
              <a:t>almeno</a:t>
            </a:r>
            <a:r>
              <a:rPr lang="en-US" dirty="0"/>
              <a:t> 6 </a:t>
            </a:r>
            <a:r>
              <a:rPr lang="en-US" dirty="0" err="1"/>
              <a:t>mesi</a:t>
            </a:r>
            <a:r>
              <a:rPr lang="en-US" dirty="0"/>
              <a:t> (</a:t>
            </a:r>
            <a:r>
              <a:rPr lang="en-US" dirty="0" err="1"/>
              <a:t>trattamento</a:t>
            </a:r>
            <a:r>
              <a:rPr lang="en-US" dirty="0"/>
              <a:t> di 1° </a:t>
            </a:r>
            <a:r>
              <a:rPr lang="en-US" dirty="0" err="1"/>
              <a:t>livello</a:t>
            </a:r>
            <a:r>
              <a:rPr lang="en-US" dirty="0"/>
              <a:t>) e come </a:t>
            </a:r>
            <a:r>
              <a:rPr lang="en-US" dirty="0" err="1"/>
              <a:t>trattamento</a:t>
            </a:r>
            <a:r>
              <a:rPr lang="en-US" dirty="0"/>
              <a:t> di II </a:t>
            </a:r>
            <a:r>
              <a:rPr lang="en-US" dirty="0" err="1"/>
              <a:t>livello</a:t>
            </a:r>
            <a:r>
              <a:rPr lang="en-US" dirty="0"/>
              <a:t> le </a:t>
            </a:r>
            <a:r>
              <a:rPr lang="en-US" dirty="0" err="1"/>
              <a:t>statine</a:t>
            </a:r>
            <a:r>
              <a:rPr lang="en-US" dirty="0"/>
              <a:t> per </a:t>
            </a:r>
            <a:r>
              <a:rPr lang="en-US" dirty="0" err="1"/>
              <a:t>portare</a:t>
            </a:r>
            <a:r>
              <a:rPr lang="en-US" dirty="0"/>
              <a:t> LDL al di sotto di 130.</a:t>
            </a:r>
          </a:p>
          <a:p>
            <a:pPr eaLnBrk="1" hangingPunct="1"/>
            <a:r>
              <a:rPr lang="en-US" dirty="0" err="1"/>
              <a:t>Nei</a:t>
            </a:r>
            <a:r>
              <a:rPr lang="en-US" dirty="0"/>
              <a:t> </a:t>
            </a:r>
            <a:r>
              <a:rPr lang="en-US" dirty="0" err="1"/>
              <a:t>pazienti</a:t>
            </a:r>
            <a:r>
              <a:rPr lang="en-US" dirty="0"/>
              <a:t> con </a:t>
            </a:r>
            <a:r>
              <a:rPr lang="en-US" dirty="0" err="1"/>
              <a:t>rischio</a:t>
            </a:r>
            <a:r>
              <a:rPr lang="en-US" dirty="0"/>
              <a:t> moderato </a:t>
            </a:r>
            <a:r>
              <a:rPr lang="en-US" dirty="0" err="1"/>
              <a:t>subito</a:t>
            </a:r>
            <a:r>
              <a:rPr lang="en-US" dirty="0"/>
              <a:t> le </a:t>
            </a:r>
            <a:r>
              <a:rPr lang="en-US" dirty="0" err="1"/>
              <a:t>statine</a:t>
            </a:r>
            <a:r>
              <a:rPr lang="en-US" dirty="0"/>
              <a:t> per </a:t>
            </a:r>
            <a:r>
              <a:rPr lang="en-US" dirty="0" err="1"/>
              <a:t>portare</a:t>
            </a:r>
            <a:r>
              <a:rPr lang="en-US" dirty="0"/>
              <a:t> LDL al di sotto di 115.</a:t>
            </a:r>
          </a:p>
          <a:p>
            <a:pPr eaLnBrk="1" hangingPunct="1"/>
            <a:r>
              <a:rPr lang="en-US" dirty="0"/>
              <a:t>Per I </a:t>
            </a:r>
            <a:r>
              <a:rPr lang="en-US" dirty="0" err="1"/>
              <a:t>pazienti</a:t>
            </a:r>
            <a:r>
              <a:rPr lang="en-US" dirty="0"/>
              <a:t> a </a:t>
            </a:r>
            <a:r>
              <a:rPr lang="en-US" dirty="0" err="1"/>
              <a:t>rischio</a:t>
            </a:r>
            <a:r>
              <a:rPr lang="en-US" dirty="0"/>
              <a:t> basso è </a:t>
            </a:r>
            <a:r>
              <a:rPr lang="en-US" dirty="0" err="1"/>
              <a:t>indicata</a:t>
            </a:r>
            <a:r>
              <a:rPr lang="en-US" dirty="0"/>
              <a:t> solo la </a:t>
            </a:r>
            <a:r>
              <a:rPr lang="en-US" dirty="0" err="1"/>
              <a:t>modifica</a:t>
            </a:r>
            <a:r>
              <a:rPr lang="en-US" dirty="0"/>
              <a:t> </a:t>
            </a:r>
            <a:r>
              <a:rPr lang="en-US" dirty="0" err="1"/>
              <a:t>dello</a:t>
            </a:r>
            <a:r>
              <a:rPr lang="en-US" dirty="0"/>
              <a:t> stile di vita.</a:t>
            </a:r>
          </a:p>
          <a:p>
            <a:pPr eaLnBrk="1" hangingPunct="1"/>
            <a:r>
              <a:rPr lang="en-US" dirty="0"/>
              <a:t>Per I </a:t>
            </a:r>
            <a:r>
              <a:rPr lang="en-US" dirty="0" err="1"/>
              <a:t>pazienti</a:t>
            </a:r>
            <a:r>
              <a:rPr lang="en-US" dirty="0"/>
              <a:t> a </a:t>
            </a:r>
            <a:r>
              <a:rPr lang="en-US" dirty="0" err="1"/>
              <a:t>rischio</a:t>
            </a:r>
            <a:r>
              <a:rPr lang="en-US" dirty="0"/>
              <a:t> alto o molto alto la </a:t>
            </a:r>
            <a:r>
              <a:rPr lang="en-US" dirty="0" err="1"/>
              <a:t>terapia</a:t>
            </a:r>
            <a:r>
              <a:rPr lang="en-US" dirty="0"/>
              <a:t> </a:t>
            </a:r>
            <a:r>
              <a:rPr lang="en-US" dirty="0" err="1"/>
              <a:t>dovrebbe</a:t>
            </a:r>
            <a:r>
              <a:rPr lang="en-US" dirty="0"/>
              <a:t> </a:t>
            </a:r>
            <a:r>
              <a:rPr lang="en-US" dirty="0" err="1"/>
              <a:t>essere</a:t>
            </a:r>
            <a:r>
              <a:rPr lang="en-US" dirty="0"/>
              <a:t> </a:t>
            </a:r>
            <a:r>
              <a:rPr lang="en-US" dirty="0" err="1"/>
              <a:t>intrapresa</a:t>
            </a:r>
            <a:r>
              <a:rPr lang="en-US" dirty="0"/>
              <a:t> </a:t>
            </a:r>
            <a:r>
              <a:rPr lang="en-US" dirty="0" err="1"/>
              <a:t>contemporaneamente</a:t>
            </a:r>
            <a:r>
              <a:rPr lang="en-US" dirty="0"/>
              <a:t> </a:t>
            </a:r>
            <a:r>
              <a:rPr lang="en-US" dirty="0" err="1"/>
              <a:t>alla</a:t>
            </a:r>
            <a:r>
              <a:rPr lang="en-US" dirty="0"/>
              <a:t> </a:t>
            </a:r>
            <a:r>
              <a:rPr lang="en-US" dirty="0" err="1"/>
              <a:t>modifica</a:t>
            </a:r>
            <a:r>
              <a:rPr lang="en-US" dirty="0"/>
              <a:t> </a:t>
            </a:r>
            <a:r>
              <a:rPr lang="en-US" dirty="0" err="1"/>
              <a:t>dello</a:t>
            </a:r>
            <a:r>
              <a:rPr lang="en-US" dirty="0"/>
              <a:t> stile di vita</a:t>
            </a:r>
          </a:p>
        </p:txBody>
      </p:sp>
    </p:spTree>
    <p:extLst>
      <p:ext uri="{BB962C8B-B14F-4D97-AF65-F5344CB8AC3E}">
        <p14:creationId xmlns:p14="http://schemas.microsoft.com/office/powerpoint/2010/main" val="423796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linee Guida hanno tenuto in considerazione gli studi che</a:t>
            </a:r>
            <a:r>
              <a:rPr lang="it-IT" baseline="0" dirty="0"/>
              <a:t> hanno dimostrato che la riduzione intensiva delle LDL è associata ad una riduzione del rischio cardiovascolare, in particolare ad ogni riduzione di 1 </a:t>
            </a:r>
            <a:r>
              <a:rPr lang="it-IT" baseline="0" dirty="0" err="1"/>
              <a:t>mmol</a:t>
            </a:r>
            <a:r>
              <a:rPr lang="it-IT" baseline="0" dirty="0"/>
              <a:t>/l di colesterolo LDL (corrispondente a circa 40 mg/dl) corrisponde una riduzione relativa del 21% degli eventi cardiovascolari, indipendentemente dalle caratteristiche del paziente, prevenzione primaria e secondaria, dai livelli di partenza di colesterolo LDL e dal tipo di trattamento utilizzato. Lo studio IMPROVE-IT ha dimostrato che la riduzione a 53 mg/dl è efficace e sicura e non esiste alcun andamento a J curve della relazione tra riduzione della colesterolemia e riduzione degli eventi cardiovascolari.</a:t>
            </a:r>
            <a:endParaRPr lang="it-IT" dirty="0"/>
          </a:p>
        </p:txBody>
      </p:sp>
      <p:sp>
        <p:nvSpPr>
          <p:cNvPr id="4" name="Segnaposto numero diapositiva 3"/>
          <p:cNvSpPr>
            <a:spLocks noGrp="1"/>
          </p:cNvSpPr>
          <p:nvPr>
            <p:ph type="sldNum" sz="quarter" idx="10"/>
          </p:nvPr>
        </p:nvSpPr>
        <p:spPr/>
        <p:txBody>
          <a:bodyPr/>
          <a:lstStyle/>
          <a:p>
            <a:pPr>
              <a:defRPr/>
            </a:pPr>
            <a:fld id="{EE4552D8-0E7D-4986-973A-F73D3175A955}" type="slidenum">
              <a:rPr lang="it-IT" smtClean="0"/>
              <a:pPr>
                <a:defRPr/>
              </a:pPr>
              <a:t>14</a:t>
            </a:fld>
            <a:endParaRPr lang="it-IT"/>
          </a:p>
        </p:txBody>
      </p:sp>
    </p:spTree>
    <p:extLst>
      <p:ext uri="{BB962C8B-B14F-4D97-AF65-F5344CB8AC3E}">
        <p14:creationId xmlns:p14="http://schemas.microsoft.com/office/powerpoint/2010/main" val="1624656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b="1" kern="1200" dirty="0">
                <a:solidFill>
                  <a:schemeClr val="tx1"/>
                </a:solidFill>
                <a:latin typeface="Arial" charset="0"/>
                <a:ea typeface="MS PGothic" pitchFamily="34" charset="-128"/>
                <a:cs typeface="MS PGothic"/>
              </a:rPr>
              <a:t>Scegliere la terapia in grado di raggiungere il target.</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dirty="0">
                <a:solidFill>
                  <a:srgbClr val="FFFF00"/>
                </a:solidFill>
                <a:latin typeface="Calibri"/>
                <a:cs typeface="Calibri"/>
              </a:rPr>
              <a:t>Modulazione della terapia </a:t>
            </a:r>
            <a:r>
              <a:rPr lang="it-IT" sz="1200" dirty="0" err="1">
                <a:solidFill>
                  <a:srgbClr val="FFFF00"/>
                </a:solidFill>
                <a:latin typeface="Calibri"/>
                <a:cs typeface="Calibri"/>
              </a:rPr>
              <a:t>ipocolesterolemizzante</a:t>
            </a:r>
            <a:r>
              <a:rPr lang="it-IT" sz="1200">
                <a:solidFill>
                  <a:srgbClr val="FFFF00"/>
                </a:solidFill>
                <a:latin typeface="Calibri"/>
                <a:cs typeface="Calibri"/>
              </a:rPr>
              <a:t> in relazione al livello di rischio ed al relativo target terapeutico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sz="1200" b="1" kern="1200" dirty="0">
              <a:solidFill>
                <a:schemeClr val="tx1"/>
              </a:solidFill>
              <a:latin typeface="Arial" charset="0"/>
              <a:ea typeface="MS PGothic" pitchFamily="34" charset="-128"/>
              <a:cs typeface="MS PGothic"/>
            </a:endParaRPr>
          </a:p>
          <a:p>
            <a:r>
              <a:rPr lang="it-IT" dirty="0"/>
              <a:t>La calibrazione dell’intensità dell’intervento terapeutico </a:t>
            </a:r>
            <a:r>
              <a:rPr lang="it-IT" dirty="0" err="1"/>
              <a:t>ipocolesterolemizzante</a:t>
            </a:r>
            <a:r>
              <a:rPr lang="it-IT" dirty="0"/>
              <a:t> in funzione dell’obiettivo</a:t>
            </a:r>
            <a:r>
              <a:rPr lang="it-IT" baseline="0" dirty="0"/>
              <a:t> da raggiungere e la tempestività e precocità dell’intervento costituiscono i cardini su cui poggia l’intervento </a:t>
            </a:r>
            <a:r>
              <a:rPr lang="it-IT" baseline="0" dirty="0" err="1"/>
              <a:t>ipocolesterolemizzante</a:t>
            </a:r>
            <a:r>
              <a:rPr lang="it-IT" baseline="0" dirty="0"/>
              <a:t> le cui caratteristiche devono essere modulate in relazione alle specifiche esigenze del singolo paziente. </a:t>
            </a:r>
            <a:r>
              <a:rPr lang="it-IT" dirty="0"/>
              <a:t>E’ evidente l’importanza cruciale della precocità dell’intervento terapeutico per abbattere il livello di rischio nel soggetto a rischio elevato e negli altri per evitare che il rischio progredisca e per favorirne la regressione, possibilmente fino al suo azzeramento. La precocità della prescrizione del trattamento </a:t>
            </a:r>
            <a:r>
              <a:rPr lang="it-IT" dirty="0" err="1"/>
              <a:t>ipocolesterolemizzante</a:t>
            </a:r>
            <a:r>
              <a:rPr lang="it-IT" dirty="0"/>
              <a:t> si accompagna ad una maggiore persistenza terapeutica.</a:t>
            </a:r>
          </a:p>
          <a:p>
            <a:r>
              <a:rPr lang="it-IT" sz="1200" b="1" dirty="0">
                <a:solidFill>
                  <a:srgbClr val="E61157"/>
                </a:solidFill>
                <a:latin typeface="Calibri"/>
                <a:cs typeface="Calibri"/>
              </a:rPr>
              <a:t>L’approccio con i nutraceutici può essere senza dubbio considerato, soprattutto nei pazienti a rischio basso o moderato</a:t>
            </a:r>
            <a:endParaRPr lang="it-IT" dirty="0"/>
          </a:p>
          <a:p>
            <a:endParaRPr lang="it-IT" dirty="0"/>
          </a:p>
        </p:txBody>
      </p:sp>
      <p:sp>
        <p:nvSpPr>
          <p:cNvPr id="4" name="Segnaposto numero diapositiva 3"/>
          <p:cNvSpPr>
            <a:spLocks noGrp="1"/>
          </p:cNvSpPr>
          <p:nvPr>
            <p:ph type="sldNum" sz="quarter" idx="10"/>
          </p:nvPr>
        </p:nvSpPr>
        <p:spPr/>
        <p:txBody>
          <a:bodyPr/>
          <a:lstStyle/>
          <a:p>
            <a:pPr>
              <a:defRPr/>
            </a:pPr>
            <a:fld id="{EE4552D8-0E7D-4986-973A-F73D3175A955}" type="slidenum">
              <a:rPr lang="it-IT" smtClean="0"/>
              <a:pPr>
                <a:defRPr/>
              </a:pPr>
              <a:t>16</a:t>
            </a:fld>
            <a:endParaRPr lang="it-IT"/>
          </a:p>
        </p:txBody>
      </p:sp>
    </p:spTree>
    <p:extLst>
      <p:ext uri="{BB962C8B-B14F-4D97-AF65-F5344CB8AC3E}">
        <p14:creationId xmlns:p14="http://schemas.microsoft.com/office/powerpoint/2010/main" val="178176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a:solidFill>
                  <a:schemeClr val="tx1"/>
                </a:solidFill>
                <a:effectLst/>
                <a:latin typeface="Arial" charset="0"/>
                <a:ea typeface="MS PGothic" pitchFamily="34" charset="-128"/>
                <a:cs typeface="MS PGothic"/>
              </a:rPr>
              <a:t>Una quota non trascurabile di pazienti non riesce a raggiungere il target di col. LDL per una scelta inadeguata di statine a bassa o moderata efficacia, o</a:t>
            </a:r>
            <a:r>
              <a:rPr lang="it-IT" sz="1200" kern="1200" baseline="0" dirty="0">
                <a:solidFill>
                  <a:schemeClr val="tx1"/>
                </a:solidFill>
                <a:effectLst/>
                <a:latin typeface="Arial" charset="0"/>
                <a:ea typeface="MS PGothic" pitchFamily="34" charset="-128"/>
                <a:cs typeface="MS PGothic"/>
              </a:rPr>
              <a:t> di dosaggi inappropriati, o per una ridotta risposta individuale alle statine o semplicemente per livelli di colesterolo LDL di base troppo elevati per poter essere portati a target dalla terapia con una sola classe di farmaci. </a:t>
            </a:r>
            <a:r>
              <a:rPr lang="it-IT" sz="1200" kern="1200" dirty="0">
                <a:solidFill>
                  <a:schemeClr val="tx1"/>
                </a:solidFill>
                <a:effectLst/>
                <a:latin typeface="Arial" charset="0"/>
                <a:ea typeface="MS PGothic" pitchFamily="34" charset="-128"/>
                <a:cs typeface="MS PGothic"/>
              </a:rPr>
              <a:t>Le sole statine, tuttavia, non sono sempre sufficienti. Questi farmaci, infatti, non consentono il raggiungimento degli obiettivi terapeutici in tutti i pazienti, soprattutto quando è necessario scendere al di sotto dei 70 mg/dl di C-LDL. In particolare, pazienti con valori iniziali di C-LDL &gt;150 mg/dl difficilmente potranno raggiungere il target raccomandato, anche quando vengano utilizzate correttamente le statine a più alta efficacia. Solo i dosaggi più elevati di </a:t>
            </a:r>
            <a:r>
              <a:rPr lang="it-IT" sz="1200" kern="1200" dirty="0" err="1">
                <a:solidFill>
                  <a:schemeClr val="tx1"/>
                </a:solidFill>
                <a:effectLst/>
                <a:latin typeface="Arial" charset="0"/>
                <a:ea typeface="MS PGothic" pitchFamily="34" charset="-128"/>
                <a:cs typeface="MS PGothic"/>
              </a:rPr>
              <a:t>atorvastatina</a:t>
            </a:r>
            <a:r>
              <a:rPr lang="it-IT" sz="1200" kern="1200" dirty="0">
                <a:solidFill>
                  <a:schemeClr val="tx1"/>
                </a:solidFill>
                <a:effectLst/>
                <a:latin typeface="Arial" charset="0"/>
                <a:ea typeface="MS PGothic" pitchFamily="34" charset="-128"/>
                <a:cs typeface="MS PGothic"/>
              </a:rPr>
              <a:t> (80 mg) e </a:t>
            </a:r>
            <a:r>
              <a:rPr lang="it-IT" sz="1200" kern="1200" dirty="0" err="1">
                <a:solidFill>
                  <a:schemeClr val="tx1"/>
                </a:solidFill>
                <a:effectLst/>
                <a:latin typeface="Arial" charset="0"/>
                <a:ea typeface="MS PGothic" pitchFamily="34" charset="-128"/>
                <a:cs typeface="MS PGothic"/>
              </a:rPr>
              <a:t>rosuvastatina</a:t>
            </a:r>
            <a:r>
              <a:rPr lang="it-IT" sz="1200" kern="1200" dirty="0">
                <a:solidFill>
                  <a:schemeClr val="tx1"/>
                </a:solidFill>
                <a:effectLst/>
                <a:latin typeface="Arial" charset="0"/>
                <a:ea typeface="MS PGothic" pitchFamily="34" charset="-128"/>
                <a:cs typeface="MS PGothic"/>
              </a:rPr>
              <a:t> (20-40 mg) consentono, infatti, di ottenere una riduzione del 50% circa dei valori iniziali di C-LDL.</a:t>
            </a: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a:solidFill>
                  <a:schemeClr val="tx1"/>
                </a:solidFill>
                <a:effectLst/>
                <a:latin typeface="Arial" charset="0"/>
                <a:ea typeface="MS PGothic" pitchFamily="34" charset="-128"/>
                <a:cs typeface="MS PGothic"/>
              </a:rPr>
              <a:t>La nota 13 AIFA, in quanto nota di tipo </a:t>
            </a:r>
            <a:r>
              <a:rPr lang="it-IT" sz="1200" kern="1200" dirty="0" err="1">
                <a:solidFill>
                  <a:schemeClr val="tx1"/>
                </a:solidFill>
                <a:effectLst/>
                <a:latin typeface="Arial" charset="0"/>
                <a:ea typeface="MS PGothic" pitchFamily="34" charset="-128"/>
                <a:cs typeface="MS PGothic"/>
              </a:rPr>
              <a:t>regolatorio</a:t>
            </a:r>
            <a:r>
              <a:rPr lang="it-IT" sz="1200" kern="1200" dirty="0">
                <a:solidFill>
                  <a:schemeClr val="tx1"/>
                </a:solidFill>
                <a:effectLst/>
                <a:latin typeface="Arial" charset="0"/>
                <a:ea typeface="MS PGothic" pitchFamily="34" charset="-128"/>
                <a:cs typeface="MS PGothic"/>
              </a:rPr>
              <a:t>, è invece vincolante, con l’obiettivo principale di razionalizzare, soprattutto dal punto di vista economico, le prescrizioni per le correzione della dislipidemia con farmaci a carico del Servizio Sanitario Nazionale (SSN). Se questo tipo di razionalizzazione poteva essere indispensabile alcuni anni or sono, quando l’impegno economico a carico del SSN dovuto alla prescrizione delle statine era molto elevato, nel contesto attuale di grande disponibilità di farmaci equivalenti, questo tipo di razionalizzazione ha sicuramente meno ragione di esistere. In altre parole, le linee guida dovrebbero essere più che sufficienti per orientare le decisioni cliniche dei medici </a:t>
            </a:r>
            <a:r>
              <a:rPr lang="it-IT" sz="1200" kern="1200" dirty="0" err="1">
                <a:solidFill>
                  <a:schemeClr val="tx1"/>
                </a:solidFill>
                <a:effectLst/>
                <a:latin typeface="Arial" charset="0"/>
                <a:ea typeface="MS PGothic" pitchFamily="34" charset="-128"/>
                <a:cs typeface="MS PGothic"/>
              </a:rPr>
              <a:t>prescrittori</a:t>
            </a:r>
            <a:r>
              <a:rPr lang="it-IT" sz="1200" kern="1200" dirty="0">
                <a:solidFill>
                  <a:schemeClr val="tx1"/>
                </a:solidFill>
                <a:effectLst/>
                <a:latin typeface="Arial" charset="0"/>
                <a:ea typeface="MS PGothic" pitchFamily="34" charset="-128"/>
                <a:cs typeface="MS PGothic"/>
              </a:rPr>
              <a:t> senza gravare significativamente, dal punto di vista economico, sui costi del SSN.</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sz="1200" kern="1200" dirty="0">
              <a:solidFill>
                <a:schemeClr val="tx1"/>
              </a:solidFill>
              <a:effectLst/>
              <a:latin typeface="Arial" charset="0"/>
              <a:ea typeface="MS PGothic" pitchFamily="34" charset="-128"/>
              <a:cs typeface="MS PGothic"/>
            </a:endParaRPr>
          </a:p>
          <a:p>
            <a:endParaRPr lang="it-IT" dirty="0"/>
          </a:p>
        </p:txBody>
      </p:sp>
      <p:sp>
        <p:nvSpPr>
          <p:cNvPr id="4" name="Segnaposto numero diapositiva 3"/>
          <p:cNvSpPr>
            <a:spLocks noGrp="1"/>
          </p:cNvSpPr>
          <p:nvPr>
            <p:ph type="sldNum" sz="quarter" idx="10"/>
          </p:nvPr>
        </p:nvSpPr>
        <p:spPr/>
        <p:txBody>
          <a:bodyPr/>
          <a:lstStyle/>
          <a:p>
            <a:pPr>
              <a:defRPr/>
            </a:pPr>
            <a:fld id="{EE4552D8-0E7D-4986-973A-F73D3175A955}" type="slidenum">
              <a:rPr lang="it-IT" smtClean="0"/>
              <a:pPr>
                <a:defRPr/>
              </a:pPr>
              <a:t>17</a:t>
            </a:fld>
            <a:endParaRPr lang="it-IT"/>
          </a:p>
        </p:txBody>
      </p:sp>
    </p:spTree>
    <p:extLst>
      <p:ext uri="{BB962C8B-B14F-4D97-AF65-F5344CB8AC3E}">
        <p14:creationId xmlns:p14="http://schemas.microsoft.com/office/powerpoint/2010/main" val="1344978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latin typeface="Arial" charset="0"/>
                <a:ea typeface="MS PGothic" pitchFamily="34" charset="-128"/>
                <a:cs typeface="MS PGothic"/>
              </a:rPr>
              <a:t>La presenza di elevati valori di Colesterolo LDL si accompagna ad un’elevata probabilità di eventi cardiovascolari avversi.</a:t>
            </a:r>
          </a:p>
          <a:p>
            <a:r>
              <a:rPr lang="it-IT" sz="1200" kern="1200" dirty="0">
                <a:solidFill>
                  <a:schemeClr val="tx1"/>
                </a:solidFill>
                <a:latin typeface="Arial" charset="0"/>
                <a:ea typeface="MS PGothic" pitchFamily="34" charset="-128"/>
                <a:cs typeface="MS PGothic"/>
              </a:rPr>
              <a:t>Le evidenze scientifiche disponibili indicano che la riduzione del rischio è proporzionale alla diminuzione dei livelli di Colesterolo LDL.</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kern="1200" dirty="0">
                <a:solidFill>
                  <a:schemeClr val="tx1"/>
                </a:solidFill>
                <a:latin typeface="Arial" charset="0"/>
                <a:ea typeface="MS PGothic" pitchFamily="34" charset="-128"/>
                <a:cs typeface="MS PGothic"/>
              </a:rPr>
              <a:t>Le linee guida internazionali e nazionali sono concordi nel raccomandare la riduzione dei livelli di Colesterolo LDL come intervento terapeutico fondamentale per contrastare il rischio cardiovascolare.</a:t>
            </a:r>
          </a:p>
          <a:p>
            <a:endParaRPr lang="it-IT" sz="1200" kern="1200" dirty="0">
              <a:solidFill>
                <a:schemeClr val="tx1"/>
              </a:solidFill>
              <a:latin typeface="Arial" charset="0"/>
              <a:ea typeface="MS PGothic" pitchFamily="34" charset="-128"/>
              <a:cs typeface="MS PGothic"/>
            </a:endParaRPr>
          </a:p>
          <a:p>
            <a:r>
              <a:rPr lang="it-IT" dirty="0"/>
              <a:t>Le evidenze</a:t>
            </a:r>
            <a:r>
              <a:rPr lang="it-IT" baseline="0" dirty="0"/>
              <a:t> dello studio europeo EURIKA dimostrano che poco più del 40% dei pazienti in prevenzione primaria raggiungono un target adeguato di LDL, nono stante la maggioranza ricevano un trattamento </a:t>
            </a:r>
            <a:r>
              <a:rPr lang="it-IT" baseline="0" dirty="0" err="1"/>
              <a:t>ipocolesterolemizzante</a:t>
            </a:r>
            <a:r>
              <a:rPr lang="it-IT" baseline="0" dirty="0"/>
              <a:t>, evidentemente inadeguato rispetto alle necessità del singolo individuo. E’ perciò necessario definire strategie che passano condurre all’implementazione del controllo della colesterolemia. L’intensità dell’azione terapeutica deve essere adeguata nono solo al valore assoluto iniziale della colesterolemia ma anche al livello di rischio cardiovascolare globale del paziente. &gt; è il livello di rischio, più ambizioso sarà l’obiettivo terapeutico da raggiungere per il </a:t>
            </a:r>
            <a:r>
              <a:rPr lang="it-IT" baseline="0" dirty="0" err="1"/>
              <a:t>col.LDL</a:t>
            </a:r>
            <a:endParaRPr lang="it-IT" dirty="0"/>
          </a:p>
        </p:txBody>
      </p:sp>
      <p:sp>
        <p:nvSpPr>
          <p:cNvPr id="4" name="Segnaposto numero diapositiva 3"/>
          <p:cNvSpPr>
            <a:spLocks noGrp="1"/>
          </p:cNvSpPr>
          <p:nvPr>
            <p:ph type="sldNum" sz="quarter" idx="10"/>
          </p:nvPr>
        </p:nvSpPr>
        <p:spPr/>
        <p:txBody>
          <a:bodyPr/>
          <a:lstStyle/>
          <a:p>
            <a:pPr>
              <a:defRPr/>
            </a:pPr>
            <a:fld id="{EE4552D8-0E7D-4986-973A-F73D3175A955}" type="slidenum">
              <a:rPr lang="it-IT" smtClean="0"/>
              <a:pPr>
                <a:defRPr/>
              </a:pPr>
              <a:t>18</a:t>
            </a:fld>
            <a:endParaRPr lang="it-IT"/>
          </a:p>
        </p:txBody>
      </p:sp>
    </p:spTree>
    <p:extLst>
      <p:ext uri="{BB962C8B-B14F-4D97-AF65-F5344CB8AC3E}">
        <p14:creationId xmlns:p14="http://schemas.microsoft.com/office/powerpoint/2010/main" val="2394897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B71A9BF0-B57B-E84B-B7E0-2675F674A027}" type="slidenum">
              <a:rPr lang="it-IT" smtClean="0"/>
              <a:pPr>
                <a:defRPr/>
              </a:pPr>
              <a:t>20</a:t>
            </a:fld>
            <a:endParaRPr lang="it-IT"/>
          </a:p>
        </p:txBody>
      </p:sp>
    </p:spTree>
    <p:extLst>
      <p:ext uri="{BB962C8B-B14F-4D97-AF65-F5344CB8AC3E}">
        <p14:creationId xmlns:p14="http://schemas.microsoft.com/office/powerpoint/2010/main" val="2328185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a:t>Superando l’inerzia terapeutica del medico, sempre inappropriata ma purtroppo</a:t>
            </a:r>
            <a:r>
              <a:rPr lang="it-IT" baseline="0" dirty="0"/>
              <a:t> frequente. In alcuni paesi europei arriva all’85% delle visite effettuate. Tra le cause difficoltà del medico nel mantenersi sempre aggiornato, o nel prendere decisioni su cambi di terapia, ostacolati anche da regolamentazioni prescrittive nazionali e regionali. Anche la capacità di prendere decisioni dovrebbe costituire oggetto di una formazione specifica, perché è una delle più importanti abilità cliniche. La valutazione delle terapie </a:t>
            </a:r>
            <a:r>
              <a:rPr lang="it-IT" baseline="0" dirty="0" err="1"/>
              <a:t>concomitantie</a:t>
            </a:r>
            <a:r>
              <a:rPr lang="it-IT" baseline="0" dirty="0"/>
              <a:t> è fondamentale per garantire una buona aderenza, perché la </a:t>
            </a:r>
            <a:r>
              <a:rPr lang="it-IT" baseline="0" dirty="0" err="1"/>
              <a:t>polifarmacia</a:t>
            </a:r>
            <a:r>
              <a:rPr lang="it-IT" baseline="0" dirty="0"/>
              <a:t> è comune nei cardiopatici.</a:t>
            </a:r>
            <a:endParaRPr lang="it-IT" dirty="0"/>
          </a:p>
          <a:p>
            <a:endParaRPr lang="it-IT" dirty="0"/>
          </a:p>
        </p:txBody>
      </p:sp>
      <p:sp>
        <p:nvSpPr>
          <p:cNvPr id="4" name="Segnaposto numero diapositiva 3"/>
          <p:cNvSpPr>
            <a:spLocks noGrp="1"/>
          </p:cNvSpPr>
          <p:nvPr>
            <p:ph type="sldNum" sz="quarter" idx="10"/>
          </p:nvPr>
        </p:nvSpPr>
        <p:spPr/>
        <p:txBody>
          <a:bodyPr/>
          <a:lstStyle/>
          <a:p>
            <a:pPr>
              <a:defRPr/>
            </a:pPr>
            <a:fld id="{EE4552D8-0E7D-4986-973A-F73D3175A955}" type="slidenum">
              <a:rPr lang="it-IT" smtClean="0"/>
              <a:pPr>
                <a:defRPr/>
              </a:pPr>
              <a:t>25</a:t>
            </a:fld>
            <a:endParaRPr lang="it-IT"/>
          </a:p>
        </p:txBody>
      </p:sp>
    </p:spTree>
    <p:extLst>
      <p:ext uri="{BB962C8B-B14F-4D97-AF65-F5344CB8AC3E}">
        <p14:creationId xmlns:p14="http://schemas.microsoft.com/office/powerpoint/2010/main" val="156665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chemeClr val="tx1"/>
                </a:solidFill>
              </a:rPr>
              <a:t>Le evidenze dello studio europeo EURIKA dimostrano che poco più del 40% dei pazienti in prevenzione primaria raggiungono un target adeguato di LDL, nonostante la maggioranza ricevano un trattamento </a:t>
            </a:r>
            <a:r>
              <a:rPr lang="it-IT" dirty="0" err="1">
                <a:solidFill>
                  <a:schemeClr val="tx1"/>
                </a:solidFill>
              </a:rPr>
              <a:t>ipocolesterolemizzante</a:t>
            </a:r>
            <a:r>
              <a:rPr lang="it-IT" dirty="0">
                <a:solidFill>
                  <a:schemeClr val="tx1"/>
                </a:solidFill>
              </a:rPr>
              <a:t>, evidentemente inadeguato rispetto alle necessità del singolo individuo. </a:t>
            </a:r>
          </a:p>
          <a:p>
            <a:endParaRPr lang="it-IT" dirty="0">
              <a:solidFill>
                <a:schemeClr val="tx1"/>
              </a:solidFill>
            </a:endParaRPr>
          </a:p>
          <a:p>
            <a:r>
              <a:rPr lang="it-IT" dirty="0">
                <a:solidFill>
                  <a:schemeClr val="tx1"/>
                </a:solidFill>
              </a:rPr>
              <a:t>Lo studio osservazionale EUROASPIRE IV ha riportato che l’80,5% dei pazienti in prevenzione secondaria continua ad avere livelli di colesterolo LDL &gt; 100 mg/dl, nonostante l’86% dei pazienti assuma terapia con statina.</a:t>
            </a:r>
          </a:p>
          <a:p>
            <a:r>
              <a:rPr lang="it-IT" dirty="0">
                <a:solidFill>
                  <a:srgbClr val="FF0000"/>
                </a:solidFill>
              </a:rPr>
              <a:t>1 paziente su 5 raggiunge un target adeguato di colesterolo LDL</a:t>
            </a:r>
          </a:p>
          <a:p>
            <a:endParaRPr lang="it-IT" dirty="0">
              <a:solidFill>
                <a:schemeClr val="tx1"/>
              </a:solidFill>
            </a:endParaRPr>
          </a:p>
          <a:p>
            <a:r>
              <a:rPr lang="it-IT" dirty="0">
                <a:solidFill>
                  <a:schemeClr val="tx1"/>
                </a:solidFill>
              </a:rPr>
              <a:t>In studi osservazionali italiani è stato riportato che, sebbene oltre il 90% dei pazienti assuma statina meno della metà raggiunge i livelli target di LDL raccomandati dalle linee guida </a:t>
            </a:r>
          </a:p>
        </p:txBody>
      </p:sp>
      <p:sp>
        <p:nvSpPr>
          <p:cNvPr id="4" name="Segnaposto numero diapositiva 3"/>
          <p:cNvSpPr>
            <a:spLocks noGrp="1"/>
          </p:cNvSpPr>
          <p:nvPr>
            <p:ph type="sldNum" sz="quarter" idx="10"/>
          </p:nvPr>
        </p:nvSpPr>
        <p:spPr/>
        <p:txBody>
          <a:bodyPr/>
          <a:lstStyle/>
          <a:p>
            <a:pPr>
              <a:defRPr/>
            </a:pPr>
            <a:fld id="{EE4552D8-0E7D-4986-973A-F73D3175A955}" type="slidenum">
              <a:rPr lang="it-IT" smtClean="0"/>
              <a:pPr>
                <a:defRPr/>
              </a:pPr>
              <a:t>28</a:t>
            </a:fld>
            <a:endParaRPr lang="it-IT"/>
          </a:p>
        </p:txBody>
      </p:sp>
    </p:spTree>
    <p:extLst>
      <p:ext uri="{BB962C8B-B14F-4D97-AF65-F5344CB8AC3E}">
        <p14:creationId xmlns:p14="http://schemas.microsoft.com/office/powerpoint/2010/main" val="2923229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1" name="Rectangle 2"/>
          <p:cNvSpPr>
            <a:spLocks noGrp="1" noRot="1" noChangeAspect="1" noChangeArrowheads="1" noTextEdit="1"/>
          </p:cNvSpPr>
          <p:nvPr>
            <p:ph type="sldImg"/>
          </p:nvPr>
        </p:nvSpPr>
        <p:spPr>
          <a:xfrm>
            <a:off x="868363" y="373063"/>
            <a:ext cx="4962525" cy="3721100"/>
          </a:xfrm>
          <a:ln/>
        </p:spPr>
      </p:sp>
      <p:sp>
        <p:nvSpPr>
          <p:cNvPr id="855042" name="Rectangle 3"/>
          <p:cNvSpPr>
            <a:spLocks noGrp="1" noChangeArrowheads="1"/>
          </p:cNvSpPr>
          <p:nvPr>
            <p:ph type="body" idx="1"/>
          </p:nvPr>
        </p:nvSpPr>
        <p:spPr>
          <a:xfrm>
            <a:off x="417513" y="4354513"/>
            <a:ext cx="5889625" cy="5208587"/>
          </a:xfrm>
          <a:noFill/>
          <a:ln/>
        </p:spPr>
        <p:txBody>
          <a:bodyPr lIns="91430" tIns="45715" rIns="91430" bIns="45715"/>
          <a:lstStyle/>
          <a:p>
            <a:pPr eaLnBrk="1" hangingPunct="1">
              <a:spcBef>
                <a:spcPct val="0"/>
              </a:spcBef>
            </a:pPr>
            <a:r>
              <a:rPr lang="it-IT" dirty="0">
                <a:ea typeface="MS PGothic"/>
              </a:rPr>
              <a:t>I dati dell’osservatorio OSMED 2015 dimostrano che l’aderenza al trattamento con statine è inferiore al 50% ed è particolarmente bassa nelle aree del centro-sud, tra i soggetti più giovani e tra le donne. L’interruzione della terapia con statine ha conseguenze negative, come dimostrato dalle analisi di un registro osservazionale nord-americano su pazienti con recente infarto miocardico (PREMIER). I pazienti sono stati seguiti mediante interviste telefoniche personali per 12 mesi dopo la dimissione dall’ospedale. Lo studio, condotto su pazienti dimessi dopo infarto miocardico, mostra come il rischio di interruzione dei trattamenti farmacologici raccomandati dalle Linee Guida sia molto elevato nel primo mese dopo la dimissione dall’ospedale. I pazienti che interrompono anche uno solo dei trattamenti raccomandati hanno una prognosi clinica molto più sfavorevole. L’interruzione delle statine ha un effetto più rilevante rispetto all’interruzione di ASA o beta-bloccanti.</a:t>
            </a:r>
          </a:p>
          <a:p>
            <a:pPr algn="l"/>
            <a:r>
              <a:rPr lang="it-IT" sz="900" kern="1200" dirty="0">
                <a:solidFill>
                  <a:schemeClr val="tx1"/>
                </a:solidFill>
                <a:latin typeface="Arial" charset="0"/>
                <a:ea typeface="MS PGothic" pitchFamily="34" charset="-128"/>
                <a:cs typeface="MS PGothic"/>
              </a:rPr>
              <a:t>Dopo IMA, </a:t>
            </a:r>
            <a:r>
              <a:rPr lang="it-IT" sz="900" kern="1200" dirty="0" err="1">
                <a:solidFill>
                  <a:schemeClr val="tx1"/>
                </a:solidFill>
                <a:latin typeface="Arial" charset="0"/>
                <a:ea typeface="MS PGothic" pitchFamily="34" charset="-128"/>
                <a:cs typeface="MS PGothic"/>
              </a:rPr>
              <a:t>statins</a:t>
            </a:r>
            <a:r>
              <a:rPr lang="it-IT" sz="900" kern="1200" dirty="0">
                <a:solidFill>
                  <a:schemeClr val="tx1"/>
                </a:solidFill>
                <a:latin typeface="Arial" charset="0"/>
                <a:ea typeface="MS PGothic" pitchFamily="34" charset="-128"/>
                <a:cs typeface="MS PGothic"/>
              </a:rPr>
              <a:t> </a:t>
            </a:r>
            <a:r>
              <a:rPr lang="it-IT" sz="900" kern="1200" dirty="0" err="1">
                <a:solidFill>
                  <a:schemeClr val="tx1"/>
                </a:solidFill>
                <a:latin typeface="Arial" charset="0"/>
                <a:ea typeface="MS PGothic" pitchFamily="34" charset="-128"/>
                <a:cs typeface="MS PGothic"/>
              </a:rPr>
              <a:t>stoppers</a:t>
            </a:r>
            <a:r>
              <a:rPr lang="it-IT" sz="900" kern="1200" dirty="0">
                <a:solidFill>
                  <a:schemeClr val="tx1"/>
                </a:solidFill>
                <a:latin typeface="Arial" charset="0"/>
                <a:ea typeface="MS PGothic" pitchFamily="34" charset="-128"/>
                <a:cs typeface="MS PGothic"/>
              </a:rPr>
              <a:t> hanno dimostrato frequenze di sopravvivenza più basse vs </a:t>
            </a:r>
            <a:r>
              <a:rPr lang="it-IT" sz="900" kern="1200" dirty="0" err="1">
                <a:solidFill>
                  <a:schemeClr val="tx1"/>
                </a:solidFill>
                <a:latin typeface="Arial" charset="0"/>
                <a:ea typeface="MS PGothic" pitchFamily="34" charset="-128"/>
                <a:cs typeface="MS PGothic"/>
              </a:rPr>
              <a:t>patienti</a:t>
            </a:r>
            <a:r>
              <a:rPr lang="it-IT" sz="900" kern="1200" dirty="0">
                <a:solidFill>
                  <a:schemeClr val="tx1"/>
                </a:solidFill>
                <a:latin typeface="Arial" charset="0"/>
                <a:ea typeface="MS PGothic" pitchFamily="34" charset="-128"/>
                <a:cs typeface="MS PGothic"/>
              </a:rPr>
              <a:t> che non hanno iniziato la statina durante il ricovero.</a:t>
            </a:r>
          </a:p>
          <a:p>
            <a:pPr algn="l"/>
            <a:endParaRPr lang="it-IT" sz="900" kern="1200" dirty="0">
              <a:solidFill>
                <a:schemeClr val="tx1"/>
              </a:solidFill>
              <a:latin typeface="Arial" charset="0"/>
              <a:ea typeface="MS PGothic" pitchFamily="34" charset="-128"/>
              <a:cs typeface="MS PGothic"/>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900" dirty="0"/>
              <a:t>Vi è quindi la stringente necessità di trattare con maggiore efficacia, senza inerzie prescrittive e con perseveranza i nostri pazienti con le molecole ad alto dosaggio e ad alta efficacia attualmente disponibili, mettendo in atto tutte le strategie per ridurre il fenomeno dell’IS e incrementare l’aderenza nel tempo. È inoltre necessario che alcuni strumenti clinico-organizzativi che si sono dimostrati molto utili nell’ottimizzazione terapeutica dei pazienti in prevenzione secondaria dopo eventi coronarici siano correttamente implementati e diffusi il più possibile su tutto il territorio nazionale. Infatti, un percorso strutturato di prevenzione secondaria come quello proposto dalla cardiologia riabilitativa ha documentato come gli elevati dosaggi delle statine e il goal terapeutico siano mantenuti a 1 anno in quasi il 70% dei pazienti265.</a:t>
            </a:r>
          </a:p>
          <a:p>
            <a:pPr algn="l"/>
            <a:endParaRPr lang="it-IT" sz="900" kern="1200" dirty="0">
              <a:solidFill>
                <a:schemeClr val="tx1"/>
              </a:solidFill>
              <a:latin typeface="Arial" charset="0"/>
              <a:ea typeface="MS PGothic" pitchFamily="34" charset="-128"/>
              <a:cs typeface="MS PGothic"/>
            </a:endParaRPr>
          </a:p>
          <a:p>
            <a:pPr algn="l"/>
            <a:r>
              <a:rPr lang="it-IT" sz="900" kern="1200" dirty="0">
                <a:solidFill>
                  <a:schemeClr val="tx1"/>
                </a:solidFill>
                <a:latin typeface="Arial" charset="0"/>
                <a:ea typeface="MS PGothic" pitchFamily="34" charset="-128"/>
                <a:cs typeface="MS PGothic"/>
              </a:rPr>
              <a:t>    </a:t>
            </a:r>
          </a:p>
          <a:p>
            <a:pPr algn="l" eaLnBrk="1" hangingPunct="1">
              <a:spcBef>
                <a:spcPct val="0"/>
              </a:spcBef>
            </a:pPr>
            <a:endParaRPr lang="it-IT" dirty="0">
              <a:ea typeface="MS PGothic"/>
            </a:endParaRPr>
          </a:p>
          <a:p>
            <a:pPr algn="l" eaLnBrk="1" hangingPunct="1">
              <a:spcBef>
                <a:spcPct val="0"/>
              </a:spcBef>
            </a:pPr>
            <a:endParaRPr lang="it-IT" dirty="0">
              <a:ea typeface="MS PGothic"/>
            </a:endParaRPr>
          </a:p>
        </p:txBody>
      </p:sp>
      <p:sp>
        <p:nvSpPr>
          <p:cNvPr id="855043" name="Text Box 4"/>
          <p:cNvSpPr txBox="1">
            <a:spLocks noChangeArrowheads="1"/>
          </p:cNvSpPr>
          <p:nvPr/>
        </p:nvSpPr>
        <p:spPr bwMode="auto">
          <a:xfrm>
            <a:off x="5997575" y="9626600"/>
            <a:ext cx="666750" cy="277813"/>
          </a:xfrm>
          <a:prstGeom prst="rect">
            <a:avLst/>
          </a:prstGeom>
          <a:noFill/>
          <a:ln w="9525">
            <a:noFill/>
            <a:miter lim="800000"/>
            <a:headEnd/>
            <a:tailEnd/>
          </a:ln>
        </p:spPr>
        <p:txBody>
          <a:bodyPr lIns="91568" tIns="45784" rIns="91568" bIns="45784">
            <a:spAutoFit/>
          </a:bodyPr>
          <a:lstStyle/>
          <a:p>
            <a:pPr algn="r" defTabSz="915988"/>
            <a:r>
              <a:rPr lang="it-IT" sz="1200" b="0">
                <a:solidFill>
                  <a:schemeClr val="bg1"/>
                </a:solidFill>
                <a:latin typeface="Verdana" pitchFamily="34" charset="0"/>
              </a:rPr>
              <a:t>20</a:t>
            </a:r>
          </a:p>
        </p:txBody>
      </p:sp>
    </p:spTree>
    <p:extLst>
      <p:ext uri="{BB962C8B-B14F-4D97-AF65-F5344CB8AC3E}">
        <p14:creationId xmlns:p14="http://schemas.microsoft.com/office/powerpoint/2010/main" val="172069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a:t>Le m. CV rappresentano ancora oggi la prima causa di morte e di morbilità  nel mondo nei paesi industrializzati e si prevede che lo diventino anche nei paesi in via di sviluppo entro il 2020 </a:t>
            </a:r>
          </a:p>
          <a:p>
            <a:pPr rtl="0"/>
            <a:endParaRPr lang="it-IT" sz="1200" kern="1200" dirty="0">
              <a:solidFill>
                <a:schemeClr val="tx1"/>
              </a:solidFill>
              <a:effectLst/>
              <a:latin typeface="Arial" charset="0"/>
              <a:ea typeface="MS PGothic" pitchFamily="34" charset="-128"/>
              <a:cs typeface="MS PGothic"/>
            </a:endParaRPr>
          </a:p>
          <a:p>
            <a:pPr rtl="0"/>
            <a:r>
              <a:rPr lang="it-IT" sz="1200" kern="1200" dirty="0">
                <a:solidFill>
                  <a:schemeClr val="tx1"/>
                </a:solidFill>
                <a:effectLst/>
                <a:latin typeface="Arial" charset="0"/>
                <a:ea typeface="MS PGothic" pitchFamily="34" charset="-128"/>
                <a:cs typeface="MS PGothic"/>
              </a:rPr>
              <a:t> </a:t>
            </a:r>
          </a:p>
          <a:p>
            <a:r>
              <a:rPr lang="it-IT" dirty="0"/>
              <a:t>In Italia in particolare sono responsabili del 40 % di tutte le morti nelle donne e 33% negli uomini .</a:t>
            </a:r>
          </a:p>
          <a:p>
            <a:endParaRPr lang="it-IT" dirty="0"/>
          </a:p>
          <a:p>
            <a:r>
              <a:rPr lang="it-IT" dirty="0"/>
              <a:t> </a:t>
            </a:r>
          </a:p>
        </p:txBody>
      </p:sp>
      <p:sp>
        <p:nvSpPr>
          <p:cNvPr id="4" name="Segnaposto numero diapositiva 3"/>
          <p:cNvSpPr>
            <a:spLocks noGrp="1"/>
          </p:cNvSpPr>
          <p:nvPr>
            <p:ph type="sldNum" sz="quarter" idx="10"/>
          </p:nvPr>
        </p:nvSpPr>
        <p:spPr/>
        <p:txBody>
          <a:bodyPr/>
          <a:lstStyle/>
          <a:p>
            <a:pPr>
              <a:defRPr/>
            </a:pPr>
            <a:fld id="{EE4552D8-0E7D-4986-973A-F73D3175A955}" type="slidenum">
              <a:rPr lang="it-IT" smtClean="0"/>
              <a:pPr>
                <a:defRPr/>
              </a:pPr>
              <a:t>4</a:t>
            </a:fld>
            <a:endParaRPr lang="it-IT"/>
          </a:p>
        </p:txBody>
      </p:sp>
    </p:spTree>
    <p:extLst>
      <p:ext uri="{BB962C8B-B14F-4D97-AF65-F5344CB8AC3E}">
        <p14:creationId xmlns:p14="http://schemas.microsoft.com/office/powerpoint/2010/main" val="3006460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FUTURE RESEARCH</a:t>
            </a:r>
          </a:p>
        </p:txBody>
      </p:sp>
      <p:sp>
        <p:nvSpPr>
          <p:cNvPr id="7" name="Rectangle 7"/>
          <p:cNvSpPr>
            <a:spLocks noGrp="1" noChangeArrowheads="1"/>
          </p:cNvSpPr>
          <p:nvPr>
            <p:ph type="sldNum" sz="quarter" idx="5"/>
          </p:nvPr>
        </p:nvSpPr>
        <p:spPr/>
        <p:txBody>
          <a:bodyPr/>
          <a:lstStyle/>
          <a:p>
            <a:pPr>
              <a:defRPr/>
            </a:pPr>
            <a:fld id="{E65012D1-4254-3447-94E6-97C8C46A10F8}" type="slidenum">
              <a:rPr lang="en-US"/>
              <a:pPr>
                <a:defRPr/>
              </a:pPr>
              <a:t>30</a:t>
            </a:fld>
            <a:endParaRPr lang="en-US"/>
          </a:p>
        </p:txBody>
      </p:sp>
      <p:sp>
        <p:nvSpPr>
          <p:cNvPr id="304131" name="Rectangle 6146"/>
          <p:cNvSpPr>
            <a:spLocks noGrp="1" noRot="1" noChangeAspect="1" noChangeArrowheads="1" noTextEdit="1"/>
          </p:cNvSpPr>
          <p:nvPr>
            <p:ph type="sldImg"/>
          </p:nvPr>
        </p:nvSpPr>
        <p:spPr>
          <a:xfrm>
            <a:off x="1143000" y="684213"/>
            <a:ext cx="4573588" cy="3429000"/>
          </a:xfrm>
          <a:solidFill>
            <a:srgbClr val="FFFFFF"/>
          </a:solidFill>
          <a:ln/>
        </p:spPr>
      </p:sp>
      <p:sp>
        <p:nvSpPr>
          <p:cNvPr id="2056195" name="Rectangle 6147"/>
          <p:cNvSpPr>
            <a:spLocks noGrp="1" noChangeArrowheads="1"/>
          </p:cNvSpPr>
          <p:nvPr>
            <p:ph type="body" idx="1"/>
          </p:nvPr>
        </p:nvSpPr>
        <p:spPr>
          <a:xfrm>
            <a:off x="915988" y="4343400"/>
            <a:ext cx="5026025" cy="4116388"/>
          </a:xfrm>
          <a:solidFill>
            <a:srgbClr val="FFFFFF"/>
          </a:solidFill>
          <a:ln>
            <a:solidFill>
              <a:srgbClr val="000000"/>
            </a:solidFill>
          </a:ln>
        </p:spPr>
        <p:txBody>
          <a:bodyPr/>
          <a:lstStyle/>
          <a:p>
            <a:pPr fontAlgn="auto">
              <a:lnSpc>
                <a:spcPct val="100000"/>
              </a:lnSpc>
              <a:spcAft>
                <a:spcPts val="0"/>
              </a:spcAft>
              <a:defRPr/>
            </a:pPr>
            <a:r>
              <a:rPr lang="it-IT" sz="1200" i="1" kern="1200" dirty="0">
                <a:solidFill>
                  <a:schemeClr val="tx1"/>
                </a:solidFill>
                <a:latin typeface="Arial" charset="0"/>
                <a:ea typeface="MS PGothic" pitchFamily="34" charset="-128"/>
                <a:cs typeface="MS PGothic"/>
              </a:rPr>
              <a:t>Rapporto </a:t>
            </a:r>
            <a:r>
              <a:rPr lang="it-IT" sz="1200" i="1" kern="1200" dirty="0" err="1">
                <a:solidFill>
                  <a:schemeClr val="tx1"/>
                </a:solidFill>
                <a:latin typeface="Arial" charset="0"/>
                <a:ea typeface="MS PGothic" pitchFamily="34" charset="-128"/>
                <a:cs typeface="MS PGothic"/>
              </a:rPr>
              <a:t>OsMed</a:t>
            </a:r>
            <a:r>
              <a:rPr lang="it-IT" sz="1200" i="1" kern="1200" dirty="0">
                <a:solidFill>
                  <a:schemeClr val="tx1"/>
                </a:solidFill>
                <a:latin typeface="Arial" charset="0"/>
                <a:ea typeface="MS PGothic" pitchFamily="34" charset="-128"/>
                <a:cs typeface="MS PGothic"/>
              </a:rPr>
              <a:t> 2015</a:t>
            </a:r>
          </a:p>
          <a:p>
            <a:pPr fontAlgn="auto">
              <a:lnSpc>
                <a:spcPct val="100000"/>
              </a:lnSpc>
              <a:spcAft>
                <a:spcPts val="0"/>
              </a:spcAft>
              <a:defRPr/>
            </a:pPr>
            <a:r>
              <a:rPr lang="it-IT" altLang="it-IT" sz="1200" b="1" spc="100" dirty="0">
                <a:solidFill>
                  <a:srgbClr val="002060"/>
                </a:solidFill>
              </a:rPr>
              <a:t>Meccanismo sinergico tra statina ed </a:t>
            </a:r>
            <a:r>
              <a:rPr lang="it-IT" altLang="it-IT" sz="1200" b="1" spc="100" dirty="0" err="1">
                <a:solidFill>
                  <a:srgbClr val="002060"/>
                </a:solidFill>
              </a:rPr>
              <a:t>Ezetimibe</a:t>
            </a:r>
            <a:r>
              <a:rPr lang="it-IT" altLang="it-IT" sz="1200" b="1" spc="100" dirty="0">
                <a:solidFill>
                  <a:srgbClr val="002060"/>
                </a:solidFill>
              </a:rPr>
              <a:t> : la prima riduce la produzione di colesterolo ed ne aumenta l’assorbimento</a:t>
            </a:r>
            <a:r>
              <a:rPr lang="it-IT" altLang="it-IT" sz="1200" b="1" spc="100" baseline="0" dirty="0">
                <a:solidFill>
                  <a:srgbClr val="002060"/>
                </a:solidFill>
              </a:rPr>
              <a:t>. L’</a:t>
            </a:r>
            <a:r>
              <a:rPr lang="it-IT" altLang="it-IT" sz="1200" b="1" spc="100" baseline="0" dirty="0" err="1">
                <a:solidFill>
                  <a:srgbClr val="002060"/>
                </a:solidFill>
              </a:rPr>
              <a:t>ezetimibe</a:t>
            </a:r>
            <a:r>
              <a:rPr lang="it-IT" altLang="it-IT" sz="1200" b="1" spc="100" baseline="0" dirty="0">
                <a:solidFill>
                  <a:srgbClr val="002060"/>
                </a:solidFill>
              </a:rPr>
              <a:t> riduce l’assorbimento e ne aumenta la sintesi</a:t>
            </a:r>
            <a:endParaRPr lang="it-IT" altLang="it-IT" sz="1200" b="1" spc="100" dirty="0">
              <a:solidFill>
                <a:srgbClr val="002060"/>
              </a:solidFill>
            </a:endParaRPr>
          </a:p>
          <a:p>
            <a:pPr fontAlgn="auto">
              <a:lnSpc>
                <a:spcPct val="100000"/>
              </a:lnSpc>
              <a:spcAft>
                <a:spcPts val="0"/>
              </a:spcAft>
              <a:defRPr/>
            </a:pPr>
            <a:endParaRPr lang="it-IT" altLang="it-IT" sz="1200" b="1" spc="100" dirty="0">
              <a:solidFill>
                <a:srgbClr val="002060"/>
              </a:solidFill>
            </a:endParaRPr>
          </a:p>
        </p:txBody>
      </p:sp>
    </p:spTree>
    <p:extLst>
      <p:ext uri="{BB962C8B-B14F-4D97-AF65-F5344CB8AC3E}">
        <p14:creationId xmlns:p14="http://schemas.microsoft.com/office/powerpoint/2010/main" val="999025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lnSpc>
                <a:spcPct val="90000"/>
              </a:lnSpc>
            </a:pPr>
            <a:r>
              <a:rPr lang="it-IT" sz="1200" dirty="0">
                <a:solidFill>
                  <a:srgbClr val="E61157"/>
                </a:solidFill>
                <a:latin typeface="Calibri"/>
                <a:cs typeface="Calibri"/>
              </a:rPr>
              <a:t>Efficacia di </a:t>
            </a:r>
            <a:r>
              <a:rPr lang="it-IT" sz="1200" dirty="0" err="1">
                <a:solidFill>
                  <a:srgbClr val="E61157"/>
                </a:solidFill>
                <a:latin typeface="Calibri"/>
                <a:cs typeface="Calibri"/>
              </a:rPr>
              <a:t>rosuvastatin</a:t>
            </a:r>
            <a:r>
              <a:rPr lang="it-IT" sz="1200" dirty="0">
                <a:solidFill>
                  <a:srgbClr val="E61157"/>
                </a:solidFill>
                <a:latin typeface="Calibri"/>
                <a:cs typeface="Calibri"/>
              </a:rPr>
              <a:t> 40 mg in </a:t>
            </a:r>
            <a:r>
              <a:rPr lang="it-IT" sz="1200" dirty="0" err="1">
                <a:solidFill>
                  <a:srgbClr val="E61157"/>
                </a:solidFill>
                <a:latin typeface="Calibri"/>
                <a:cs typeface="Calibri"/>
              </a:rPr>
              <a:t>monoterapia</a:t>
            </a:r>
            <a:r>
              <a:rPr lang="it-IT" sz="1200" dirty="0">
                <a:solidFill>
                  <a:srgbClr val="E61157"/>
                </a:solidFill>
                <a:latin typeface="Calibri"/>
                <a:cs typeface="Calibri"/>
              </a:rPr>
              <a:t> ed in combinazione con </a:t>
            </a:r>
            <a:r>
              <a:rPr lang="it-IT" sz="1200" dirty="0" err="1">
                <a:solidFill>
                  <a:srgbClr val="E61157"/>
                </a:solidFill>
                <a:latin typeface="Calibri"/>
                <a:cs typeface="Calibri"/>
              </a:rPr>
              <a:t>ezetimibe</a:t>
            </a:r>
            <a:r>
              <a:rPr lang="it-IT" sz="1200" dirty="0">
                <a:solidFill>
                  <a:srgbClr val="E61157"/>
                </a:solidFill>
                <a:latin typeface="Calibri"/>
                <a:cs typeface="Calibri"/>
              </a:rPr>
              <a:t> in pazienti ad alto rischio cardiovascolare: </a:t>
            </a:r>
            <a:br>
              <a:rPr lang="it-IT" sz="1200" dirty="0">
                <a:solidFill>
                  <a:srgbClr val="E61157"/>
                </a:solidFill>
                <a:latin typeface="Calibri"/>
                <a:cs typeface="Calibri"/>
              </a:rPr>
            </a:br>
            <a:r>
              <a:rPr lang="it-IT" sz="1200" dirty="0">
                <a:solidFill>
                  <a:srgbClr val="E61157"/>
                </a:solidFill>
                <a:latin typeface="Calibri"/>
                <a:cs typeface="Calibri"/>
              </a:rPr>
              <a:t>studio EXPLORER</a:t>
            </a:r>
          </a:p>
          <a:p>
            <a:pPr marL="0" marR="0" lvl="0" indent="0" algn="l" defTabSz="914400" rtl="0" eaLnBrk="0" fontAlgn="base" latinLnBrk="0" hangingPunct="0">
              <a:lnSpc>
                <a:spcPct val="90000"/>
              </a:lnSpc>
              <a:spcBef>
                <a:spcPct val="30000"/>
              </a:spcBef>
              <a:spcAft>
                <a:spcPct val="0"/>
              </a:spcAft>
              <a:buClrTx/>
              <a:buSzTx/>
              <a:buFontTx/>
              <a:buNone/>
              <a:tabLst/>
              <a:defRPr/>
            </a:pPr>
            <a:r>
              <a:rPr lang="it-IT" sz="1200" dirty="0">
                <a:solidFill>
                  <a:srgbClr val="E61157"/>
                </a:solidFill>
                <a:latin typeface="Calibri"/>
                <a:cs typeface="Calibri"/>
              </a:rPr>
              <a:t>Raggiungimento dei target di colesterolo in corso di trattamento </a:t>
            </a:r>
            <a:br>
              <a:rPr lang="it-IT" sz="1200" dirty="0">
                <a:solidFill>
                  <a:srgbClr val="E61157"/>
                </a:solidFill>
                <a:latin typeface="Calibri"/>
                <a:cs typeface="Calibri"/>
              </a:rPr>
            </a:br>
            <a:r>
              <a:rPr lang="it-IT" sz="1200" dirty="0">
                <a:solidFill>
                  <a:srgbClr val="E61157"/>
                </a:solidFill>
                <a:latin typeface="Calibri"/>
                <a:cs typeface="Calibri"/>
              </a:rPr>
              <a:t>con </a:t>
            </a:r>
            <a:r>
              <a:rPr lang="it-IT" sz="1200" dirty="0" err="1">
                <a:solidFill>
                  <a:srgbClr val="E61157"/>
                </a:solidFill>
                <a:latin typeface="Calibri"/>
                <a:cs typeface="Calibri"/>
              </a:rPr>
              <a:t>rosuvastatina</a:t>
            </a:r>
            <a:r>
              <a:rPr lang="it-IT" sz="1200" dirty="0">
                <a:solidFill>
                  <a:srgbClr val="E61157"/>
                </a:solidFill>
                <a:latin typeface="Calibri"/>
                <a:cs typeface="Calibri"/>
              </a:rPr>
              <a:t> 10 o 20 mg  + </a:t>
            </a:r>
            <a:r>
              <a:rPr lang="it-IT" sz="1200" dirty="0" err="1">
                <a:solidFill>
                  <a:srgbClr val="E61157"/>
                </a:solidFill>
                <a:latin typeface="Calibri"/>
                <a:cs typeface="Calibri"/>
              </a:rPr>
              <a:t>ezetimibe</a:t>
            </a:r>
            <a:r>
              <a:rPr lang="it-IT" sz="1200" dirty="0">
                <a:solidFill>
                  <a:srgbClr val="E61157"/>
                </a:solidFill>
                <a:latin typeface="Calibri"/>
                <a:cs typeface="Calibri"/>
              </a:rPr>
              <a:t> 10 mg vs. </a:t>
            </a:r>
            <a:r>
              <a:rPr lang="it-IT" sz="1200" dirty="0" err="1">
                <a:solidFill>
                  <a:srgbClr val="E61157"/>
                </a:solidFill>
                <a:latin typeface="Calibri"/>
                <a:cs typeface="Calibri"/>
              </a:rPr>
              <a:t>simvastatina</a:t>
            </a:r>
            <a:r>
              <a:rPr lang="it-IT" sz="1200" dirty="0">
                <a:solidFill>
                  <a:srgbClr val="E61157"/>
                </a:solidFill>
                <a:latin typeface="Calibri"/>
                <a:cs typeface="Calibri"/>
              </a:rPr>
              <a:t> </a:t>
            </a:r>
            <a:br>
              <a:rPr lang="it-IT" sz="1200" dirty="0">
                <a:solidFill>
                  <a:srgbClr val="E61157"/>
                </a:solidFill>
                <a:latin typeface="Calibri"/>
                <a:cs typeface="Calibri"/>
              </a:rPr>
            </a:br>
            <a:r>
              <a:rPr lang="it-IT" sz="1200" dirty="0">
                <a:solidFill>
                  <a:srgbClr val="E61157"/>
                </a:solidFill>
                <a:latin typeface="Calibri"/>
                <a:cs typeface="Calibri"/>
              </a:rPr>
              <a:t>40 o 80 mg  + </a:t>
            </a:r>
            <a:r>
              <a:rPr lang="it-IT" sz="1200" dirty="0" err="1">
                <a:solidFill>
                  <a:srgbClr val="E61157"/>
                </a:solidFill>
                <a:latin typeface="Calibri"/>
                <a:cs typeface="Calibri"/>
              </a:rPr>
              <a:t>ezetimibe</a:t>
            </a:r>
            <a:r>
              <a:rPr lang="it-IT" sz="1200" dirty="0">
                <a:solidFill>
                  <a:srgbClr val="E61157"/>
                </a:solidFill>
                <a:latin typeface="Calibri"/>
                <a:cs typeface="Calibri"/>
              </a:rPr>
              <a:t> 10 mg in pazienti ad alto rischio: studio GRAVITY</a:t>
            </a:r>
          </a:p>
          <a:p>
            <a:pPr algn="l">
              <a:lnSpc>
                <a:spcPct val="90000"/>
              </a:lnSpc>
            </a:pPr>
            <a:endParaRPr lang="it-IT" sz="1200" dirty="0">
              <a:solidFill>
                <a:srgbClr val="E61157"/>
              </a:solidFill>
              <a:latin typeface="Calibri"/>
              <a:cs typeface="Calibri"/>
            </a:endParaRPr>
          </a:p>
          <a:p>
            <a:pPr algn="l">
              <a:lnSpc>
                <a:spcPct val="90000"/>
              </a:lnSpc>
            </a:pPr>
            <a:endParaRPr lang="it-IT" sz="1200" dirty="0">
              <a:solidFill>
                <a:srgbClr val="E61157"/>
              </a:solidFill>
              <a:latin typeface="Calibri"/>
              <a:cs typeface="Calibri"/>
            </a:endParaRPr>
          </a:p>
        </p:txBody>
      </p:sp>
      <p:sp>
        <p:nvSpPr>
          <p:cNvPr id="4" name="Segnaposto numero diapositiva 3"/>
          <p:cNvSpPr>
            <a:spLocks noGrp="1"/>
          </p:cNvSpPr>
          <p:nvPr>
            <p:ph type="sldNum" sz="quarter" idx="10"/>
          </p:nvPr>
        </p:nvSpPr>
        <p:spPr/>
        <p:txBody>
          <a:bodyPr/>
          <a:lstStyle/>
          <a:p>
            <a:pPr>
              <a:defRPr/>
            </a:pPr>
            <a:fld id="{EE4552D8-0E7D-4986-973A-F73D3175A955}" type="slidenum">
              <a:rPr lang="it-IT" smtClean="0"/>
              <a:pPr>
                <a:defRPr/>
              </a:pPr>
              <a:t>32</a:t>
            </a:fld>
            <a:endParaRPr lang="it-IT"/>
          </a:p>
        </p:txBody>
      </p:sp>
    </p:spTree>
    <p:extLst>
      <p:ext uri="{BB962C8B-B14F-4D97-AF65-F5344CB8AC3E}">
        <p14:creationId xmlns:p14="http://schemas.microsoft.com/office/powerpoint/2010/main" val="3395932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it-IT" sz="1200" dirty="0"/>
              <a:t>Il percorso diagnostico e terapeutico del singolo paziente da avviare al trattamento con inibitori di PCSK9 dovrebbe essere precisamente documentato. </a:t>
            </a:r>
          </a:p>
          <a:p>
            <a:r>
              <a:rPr lang="it-IT" sz="1200" dirty="0"/>
              <a:t>In particolare, la “massima dose tollerata di statina” dovrebbe essere adeguatamente verificata ed ogni variazione terapeutica opportunamente registrata. Solo queste accortezze potrebbero garantire la massima appropriatezza di impiego delle risorse del SSN</a:t>
            </a:r>
          </a:p>
          <a:p>
            <a:endParaRPr lang="it-IT" sz="1200" dirty="0"/>
          </a:p>
          <a:p>
            <a:r>
              <a:rPr lang="it-IT" sz="800" kern="1200" dirty="0">
                <a:solidFill>
                  <a:schemeClr val="tx1"/>
                </a:solidFill>
                <a:latin typeface="Arial" charset="0"/>
                <a:ea typeface="MS PGothic" pitchFamily="34" charset="-128"/>
                <a:cs typeface="MS PGothic"/>
              </a:rPr>
              <a:t>Ipercolesterolemia familiare </a:t>
            </a:r>
            <a:r>
              <a:rPr lang="it-IT" sz="800" kern="1200" dirty="0" err="1">
                <a:solidFill>
                  <a:schemeClr val="tx1"/>
                </a:solidFill>
                <a:latin typeface="Arial" charset="0"/>
                <a:ea typeface="MS PGothic" pitchFamily="34" charset="-128"/>
                <a:cs typeface="MS PGothic"/>
              </a:rPr>
              <a:t>eterozigote,che</a:t>
            </a:r>
            <a:r>
              <a:rPr lang="it-IT" sz="800" kern="1200" dirty="0">
                <a:solidFill>
                  <a:schemeClr val="tx1"/>
                </a:solidFill>
                <a:latin typeface="Arial" charset="0"/>
                <a:ea typeface="MS PGothic" pitchFamily="34" charset="-128"/>
                <a:cs typeface="MS PGothic"/>
              </a:rPr>
              <a:t> non raggiungono l’obiettivo di C-LDL raccomandato dalle linee guida, nonostante il documentato impiego della massima dose tollerata di statina in combinazione con </a:t>
            </a:r>
            <a:r>
              <a:rPr lang="it-IT" sz="800" kern="1200" dirty="0" err="1">
                <a:solidFill>
                  <a:schemeClr val="tx1"/>
                </a:solidFill>
                <a:latin typeface="Arial" charset="0"/>
                <a:ea typeface="MS PGothic" pitchFamily="34" charset="-128"/>
                <a:cs typeface="MS PGothic"/>
              </a:rPr>
              <a:t>ezetimibe</a:t>
            </a:r>
            <a:r>
              <a:rPr lang="it-IT" sz="800" kern="1200" dirty="0">
                <a:solidFill>
                  <a:schemeClr val="tx1"/>
                </a:solidFill>
                <a:latin typeface="Arial" charset="0"/>
                <a:ea typeface="MS PGothic" pitchFamily="34" charset="-128"/>
                <a:cs typeface="MS PGothic"/>
              </a:rPr>
              <a:t>. </a:t>
            </a:r>
          </a:p>
          <a:p>
            <a:r>
              <a:rPr lang="it-IT" sz="800" kern="1200" dirty="0">
                <a:solidFill>
                  <a:schemeClr val="tx1"/>
                </a:solidFill>
                <a:latin typeface="Arial" charset="0"/>
                <a:ea typeface="MS PGothic" pitchFamily="34" charset="-128"/>
                <a:cs typeface="MS PGothic"/>
              </a:rPr>
              <a:t>2. pazienti affetti da malattia cardiovascolare aterosclerotica (portatori di cardiopatia ischemica, malattia cerebrovascolare ischemica, arteriopatia obliterante degli arti inferiori) e/o diabete mellito con evidenza di danno d’organo (ad esempio </a:t>
            </a:r>
            <a:r>
              <a:rPr lang="it-IT" sz="800" kern="1200" dirty="0" err="1">
                <a:solidFill>
                  <a:schemeClr val="tx1"/>
                </a:solidFill>
                <a:latin typeface="Arial" charset="0"/>
                <a:ea typeface="MS PGothic" pitchFamily="34" charset="-128"/>
                <a:cs typeface="MS PGothic"/>
              </a:rPr>
              <a:t>microalbuminuria</a:t>
            </a:r>
            <a:r>
              <a:rPr lang="it-IT" sz="800" kern="1200" dirty="0">
                <a:solidFill>
                  <a:schemeClr val="tx1"/>
                </a:solidFill>
                <a:latin typeface="Arial" charset="0"/>
                <a:ea typeface="MS PGothic" pitchFamily="34" charset="-128"/>
                <a:cs typeface="MS PGothic"/>
              </a:rPr>
              <a:t>) che non raggiungono l’obiettivo di C-LDL &lt;70 mg/dl, come raccomandato dalle linee guida, nonostante il documentato impiego della massima dose tollerata di statina in combinazione con </a:t>
            </a:r>
            <a:r>
              <a:rPr lang="it-IT" sz="800" kern="1200" dirty="0" err="1">
                <a:solidFill>
                  <a:schemeClr val="tx1"/>
                </a:solidFill>
                <a:latin typeface="Arial" charset="0"/>
                <a:ea typeface="MS PGothic" pitchFamily="34" charset="-128"/>
                <a:cs typeface="MS PGothic"/>
              </a:rPr>
              <a:t>ezetimibe</a:t>
            </a:r>
            <a:r>
              <a:rPr lang="it-IT" sz="800" kern="1200" dirty="0">
                <a:solidFill>
                  <a:schemeClr val="tx1"/>
                </a:solidFill>
                <a:latin typeface="Arial" charset="0"/>
                <a:ea typeface="MS PGothic" pitchFamily="34" charset="-128"/>
                <a:cs typeface="MS PGothic"/>
              </a:rPr>
              <a:t>.</a:t>
            </a:r>
          </a:p>
          <a:p>
            <a:r>
              <a:rPr lang="it-IT" sz="800" kern="1200" dirty="0">
                <a:solidFill>
                  <a:schemeClr val="tx1"/>
                </a:solidFill>
                <a:latin typeface="Arial" charset="0"/>
                <a:ea typeface="MS PGothic" pitchFamily="34" charset="-128"/>
                <a:cs typeface="MS PGothic"/>
              </a:rPr>
              <a:t>3. nei pazienti intolleranti alle statine</a:t>
            </a:r>
          </a:p>
          <a:p>
            <a:endParaRPr lang="it-IT" sz="800" kern="1200" dirty="0">
              <a:solidFill>
                <a:schemeClr val="tx1"/>
              </a:solidFill>
              <a:latin typeface="Arial" charset="0"/>
              <a:ea typeface="MS PGothic" pitchFamily="34" charset="-128"/>
              <a:cs typeface="MS PGothic"/>
            </a:endParaRPr>
          </a:p>
          <a:p>
            <a:endParaRPr lang="en-GB" dirty="0"/>
          </a:p>
        </p:txBody>
      </p:sp>
      <p:sp>
        <p:nvSpPr>
          <p:cNvPr id="4" name="Header Placeholder 3"/>
          <p:cNvSpPr>
            <a:spLocks noGrp="1"/>
          </p:cNvSpPr>
          <p:nvPr>
            <p:ph type="hdr" sz="quarter"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EE3B97-20AF-49FF-B60A-25B928439D45}" type="slidenum">
              <a:rPr lang="it-IT" smtClean="0"/>
              <a:t>33</a:t>
            </a:fld>
            <a:endParaRPr lang="it-IT"/>
          </a:p>
        </p:txBody>
      </p:sp>
    </p:spTree>
    <p:extLst>
      <p:ext uri="{BB962C8B-B14F-4D97-AF65-F5344CB8AC3E}">
        <p14:creationId xmlns:p14="http://schemas.microsoft.com/office/powerpoint/2010/main" val="1705188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kern="1200" dirty="0">
                <a:solidFill>
                  <a:schemeClr val="tx1"/>
                </a:solidFill>
                <a:latin typeface="Arial" charset="0"/>
                <a:ea typeface="MS PGothic" pitchFamily="34" charset="-128"/>
                <a:cs typeface="MS PGothic"/>
              </a:rPr>
              <a:t>Perché più riusciamo a ridurre il colesterolo LDL migliori saranno gli </a:t>
            </a:r>
            <a:r>
              <a:rPr lang="it-IT" sz="1200" kern="1200" dirty="0" err="1">
                <a:solidFill>
                  <a:schemeClr val="tx1"/>
                </a:solidFill>
                <a:latin typeface="Arial" charset="0"/>
                <a:ea typeface="MS PGothic" pitchFamily="34" charset="-128"/>
                <a:cs typeface="MS PGothic"/>
              </a:rPr>
              <a:t>outcome</a:t>
            </a:r>
            <a:r>
              <a:rPr lang="it-IT" sz="1200" kern="1200" dirty="0">
                <a:solidFill>
                  <a:schemeClr val="tx1"/>
                </a:solidFill>
                <a:latin typeface="Arial" charset="0"/>
                <a:ea typeface="MS PGothic" pitchFamily="34" charset="-128"/>
                <a:cs typeface="MS PGothic"/>
              </a:rPr>
              <a:t>.</a:t>
            </a:r>
          </a:p>
          <a:p>
            <a:endParaRPr lang="it-IT" dirty="0"/>
          </a:p>
        </p:txBody>
      </p:sp>
      <p:sp>
        <p:nvSpPr>
          <p:cNvPr id="4" name="Segnaposto numero diapositiva 3"/>
          <p:cNvSpPr>
            <a:spLocks noGrp="1"/>
          </p:cNvSpPr>
          <p:nvPr>
            <p:ph type="sldNum" sz="quarter" idx="10"/>
          </p:nvPr>
        </p:nvSpPr>
        <p:spPr/>
        <p:txBody>
          <a:bodyPr/>
          <a:lstStyle/>
          <a:p>
            <a:pPr>
              <a:defRPr/>
            </a:pPr>
            <a:fld id="{EE4552D8-0E7D-4986-973A-F73D3175A955}" type="slidenum">
              <a:rPr lang="it-IT" smtClean="0"/>
              <a:pPr>
                <a:defRPr/>
              </a:pPr>
              <a:t>35</a:t>
            </a:fld>
            <a:endParaRPr lang="it-IT"/>
          </a:p>
        </p:txBody>
      </p:sp>
    </p:spTree>
    <p:extLst>
      <p:ext uri="{BB962C8B-B14F-4D97-AF65-F5344CB8AC3E}">
        <p14:creationId xmlns:p14="http://schemas.microsoft.com/office/powerpoint/2010/main" val="3721265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Il peso delle m.CV si è negli ultimi decenni ridotto, in misura maggiore per le donne. Studi clinici hanno evidenziato come la malattia cardiovascolare  sia oggi doverosamente prevenibile attraverso il controllo dei fattori di rischio, tra questi un ruolo di tutto rilievo è rivestito dalle dislipidemie.</a:t>
            </a:r>
            <a:r>
              <a:rPr lang="it-IT" sz="1200" kern="1200" dirty="0">
                <a:solidFill>
                  <a:schemeClr val="tx1"/>
                </a:solidFill>
                <a:effectLst/>
                <a:latin typeface="Arial" charset="0"/>
                <a:ea typeface="MS PGothic" pitchFamily="34" charset="-128"/>
                <a:cs typeface="MS PGothic"/>
              </a:rPr>
              <a:t> </a:t>
            </a:r>
            <a:endParaRPr lang="it-IT" dirty="0"/>
          </a:p>
        </p:txBody>
      </p:sp>
      <p:sp>
        <p:nvSpPr>
          <p:cNvPr id="4" name="Segnaposto numero diapositiva 3"/>
          <p:cNvSpPr>
            <a:spLocks noGrp="1"/>
          </p:cNvSpPr>
          <p:nvPr>
            <p:ph type="sldNum" sz="quarter" idx="10"/>
          </p:nvPr>
        </p:nvSpPr>
        <p:spPr/>
        <p:txBody>
          <a:bodyPr/>
          <a:lstStyle/>
          <a:p>
            <a:fld id="{C2546D55-6E9E-744A-A3B2-B335C519B114}" type="slidenum">
              <a:rPr lang="it-IT" smtClean="0"/>
              <a:pPr/>
              <a:t>5</a:t>
            </a:fld>
            <a:endParaRPr lang="it-IT"/>
          </a:p>
        </p:txBody>
      </p:sp>
    </p:spTree>
    <p:extLst>
      <p:ext uri="{BB962C8B-B14F-4D97-AF65-F5344CB8AC3E}">
        <p14:creationId xmlns:p14="http://schemas.microsoft.com/office/powerpoint/2010/main" val="310748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b="1" dirty="0">
                <a:solidFill>
                  <a:srgbClr val="E61157"/>
                </a:solidFill>
                <a:latin typeface="Calibri"/>
                <a:cs typeface="Calibri"/>
              </a:rPr>
              <a:t>Un approccio strategico per la riduzione delle malattie cardiovascolari deve, quindi, prevedere il controllo ottimale dei pazienti ad alto rischio ma anche una certa azione sui pazienti a basso rischio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MS PGothic" pitchFamily="34" charset="-128"/>
                <a:cs typeface="MS PGothic"/>
              </a:rPr>
              <a:t>1)Considering only the physical activity, in 2010, 81% of the world adolescent population (age 11–17 years) entertained insufficient physical activity, that is less than 60 min of moderate intensity physical activity per day, as recommended by the World Health Organization (WHO).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MS PGothic" pitchFamily="34" charset="-128"/>
                <a:cs typeface="MS PGothic"/>
              </a:rPr>
              <a:t>2)trend continue, not only the goal of stopping the obesity will fail, but, by the year 2025, obesity will surpass, in women, underweight.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MS PGothic" pitchFamily="34" charset="-128"/>
                <a:cs typeface="MS PGothic"/>
              </a:rPr>
              <a:t>3)Globally, around 1.3 billion people smoke, the vast majority residing in developing countries, where almost 50% of the adult male are smokers.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MS PGothic" pitchFamily="34" charset="-128"/>
                <a:cs typeface="MS PGothic"/>
              </a:rPr>
              <a:t>4)Alcohol has biphasic and complex physiology, and the cardiovascular risk could be higher or lower in relation to the amount and the regularity of consumption, as well as the outcome considered. Moderate regular alcohol consumption (1–2 drinks a day) improves: the lipid profile (specifically HDL cholesterol), heart rate variability, endothelial function, sensibility to insulin, coagulation cascade, and fibrinolytic activity, with consequent reduction of the risk of CVD. On the other hand, a higher consumption (3–4 drinks a day), is associated with higher risk of hypertension, diabetes, stroke, and fatal myocardial infarction.</a:t>
            </a:r>
            <a:endParaRPr lang="it-IT" sz="1200" b="1" dirty="0">
              <a:solidFill>
                <a:srgbClr val="E61157"/>
              </a:solidFill>
              <a:latin typeface="Calibri"/>
              <a:cs typeface="Calibri"/>
            </a:endParaRPr>
          </a:p>
          <a:p>
            <a:endParaRPr lang="it-IT" dirty="0"/>
          </a:p>
        </p:txBody>
      </p:sp>
      <p:sp>
        <p:nvSpPr>
          <p:cNvPr id="4" name="Segnaposto numero diapositiva 3"/>
          <p:cNvSpPr>
            <a:spLocks noGrp="1"/>
          </p:cNvSpPr>
          <p:nvPr>
            <p:ph type="sldNum" sz="quarter" idx="10"/>
          </p:nvPr>
        </p:nvSpPr>
        <p:spPr/>
        <p:txBody>
          <a:bodyPr/>
          <a:lstStyle/>
          <a:p>
            <a:pPr>
              <a:defRPr/>
            </a:pPr>
            <a:fld id="{EE4552D8-0E7D-4986-973A-F73D3175A955}" type="slidenum">
              <a:rPr lang="it-IT" smtClean="0"/>
              <a:pPr>
                <a:defRPr/>
              </a:pPr>
              <a:t>6</a:t>
            </a:fld>
            <a:endParaRPr lang="it-IT"/>
          </a:p>
        </p:txBody>
      </p:sp>
    </p:spTree>
    <p:extLst>
      <p:ext uri="{BB962C8B-B14F-4D97-AF65-F5344CB8AC3E}">
        <p14:creationId xmlns:p14="http://schemas.microsoft.com/office/powerpoint/2010/main" val="2669749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Arial" charset="0"/>
                <a:ea typeface="MS PGothic" pitchFamily="34" charset="-128"/>
                <a:cs typeface="MS PGothic"/>
              </a:rPr>
              <a:t>Il presente documento è il frutto della collaborazione di 16 Società Scientifiche ed è stato realizzato con il contributo dell’Istituto Superiore di Sanità. </a:t>
            </a:r>
          </a:p>
          <a:p>
            <a:r>
              <a:rPr lang="it-IT" sz="1200" kern="1200" dirty="0">
                <a:solidFill>
                  <a:schemeClr val="tx1"/>
                </a:solidFill>
                <a:effectLst/>
                <a:latin typeface="Arial" charset="0"/>
                <a:ea typeface="MS PGothic" pitchFamily="34" charset="-128"/>
                <a:cs typeface="MS PGothic"/>
              </a:rPr>
              <a:t>All’interno del documento viene delineato un percorso diagnostico-terapeutico, effettivamente implementabile nel nostro Paese, per la gestione clinica dei pazienti affetti da ipercolesterolemia.</a:t>
            </a:r>
          </a:p>
          <a:p>
            <a:r>
              <a:rPr lang="it-IT" sz="1200" kern="1200" dirty="0">
                <a:solidFill>
                  <a:schemeClr val="tx1"/>
                </a:solidFill>
                <a:effectLst/>
                <a:latin typeface="Arial" charset="0"/>
                <a:ea typeface="MS PGothic" pitchFamily="34" charset="-128"/>
                <a:cs typeface="MS PGothic"/>
              </a:rPr>
              <a:t> </a:t>
            </a:r>
          </a:p>
        </p:txBody>
      </p:sp>
      <p:sp>
        <p:nvSpPr>
          <p:cNvPr id="4" name="Segnaposto numero diapositiva 3"/>
          <p:cNvSpPr>
            <a:spLocks noGrp="1"/>
          </p:cNvSpPr>
          <p:nvPr>
            <p:ph type="sldNum" sz="quarter" idx="10"/>
          </p:nvPr>
        </p:nvSpPr>
        <p:spPr/>
        <p:txBody>
          <a:bodyPr/>
          <a:lstStyle/>
          <a:p>
            <a:pPr>
              <a:defRPr/>
            </a:pPr>
            <a:fld id="{EE4552D8-0E7D-4986-973A-F73D3175A955}" type="slidenum">
              <a:rPr lang="it-IT" smtClean="0"/>
              <a:pPr>
                <a:defRPr/>
              </a:pPr>
              <a:t>7</a:t>
            </a:fld>
            <a:endParaRPr lang="it-IT"/>
          </a:p>
        </p:txBody>
      </p:sp>
    </p:spTree>
    <p:extLst>
      <p:ext uri="{BB962C8B-B14F-4D97-AF65-F5344CB8AC3E}">
        <p14:creationId xmlns:p14="http://schemas.microsoft.com/office/powerpoint/2010/main" val="780174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EE4552D8-0E7D-4986-973A-F73D3175A955}" type="slidenum">
              <a:rPr lang="it-IT" smtClean="0"/>
              <a:pPr>
                <a:defRPr/>
              </a:pPr>
              <a:t>8</a:t>
            </a:fld>
            <a:endParaRPr lang="it-IT"/>
          </a:p>
        </p:txBody>
      </p:sp>
    </p:spTree>
    <p:extLst>
      <p:ext uri="{BB962C8B-B14F-4D97-AF65-F5344CB8AC3E}">
        <p14:creationId xmlns:p14="http://schemas.microsoft.com/office/powerpoint/2010/main" val="386827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effectLst/>
              </a:rPr>
              <a:t>Si tratta delle carotidi di un paziente diabetico  e con altri fattori di rischio che da circa 15 anni viaggiava con valori di </a:t>
            </a:r>
            <a:r>
              <a:rPr lang="it-IT" dirty="0" err="1">
                <a:effectLst/>
              </a:rPr>
              <a:t>Ldl</a:t>
            </a:r>
            <a:r>
              <a:rPr lang="it-IT" dirty="0">
                <a:effectLst/>
              </a:rPr>
              <a:t> sui 130-150 poco aderente alla terapia e alla dieta. A destra la tipica placca a manicotto del diabetico.</a:t>
            </a:r>
          </a:p>
          <a:p>
            <a:r>
              <a:rPr lang="it-IT" dirty="0">
                <a:effectLst/>
              </a:rPr>
              <a:t> </a:t>
            </a:r>
          </a:p>
          <a:p>
            <a:endParaRPr lang="it-IT" dirty="0"/>
          </a:p>
        </p:txBody>
      </p:sp>
      <p:sp>
        <p:nvSpPr>
          <p:cNvPr id="4" name="Segnaposto numero diapositiva 3"/>
          <p:cNvSpPr>
            <a:spLocks noGrp="1"/>
          </p:cNvSpPr>
          <p:nvPr>
            <p:ph type="sldNum" sz="quarter" idx="10"/>
          </p:nvPr>
        </p:nvSpPr>
        <p:spPr/>
        <p:txBody>
          <a:bodyPr/>
          <a:lstStyle/>
          <a:p>
            <a:pPr>
              <a:defRPr/>
            </a:pPr>
            <a:fld id="{EE4552D8-0E7D-4986-973A-F73D3175A955}" type="slidenum">
              <a:rPr lang="it-IT" smtClean="0"/>
              <a:pPr>
                <a:defRPr/>
              </a:pPr>
              <a:t>9</a:t>
            </a:fld>
            <a:endParaRPr lang="it-IT"/>
          </a:p>
        </p:txBody>
      </p:sp>
    </p:spTree>
    <p:extLst>
      <p:ext uri="{BB962C8B-B14F-4D97-AF65-F5344CB8AC3E}">
        <p14:creationId xmlns:p14="http://schemas.microsoft.com/office/powerpoint/2010/main" val="3619244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514350" indent="-514350">
              <a:buFont typeface="+mj-lt"/>
              <a:buAutoNum type="arabicPeriod"/>
            </a:pPr>
            <a:r>
              <a:rPr lang="it-IT" sz="1200" b="1" kern="1200" dirty="0">
                <a:solidFill>
                  <a:schemeClr val="tx1"/>
                </a:solidFill>
                <a:latin typeface="Arial" charset="0"/>
                <a:ea typeface="MS PGothic" pitchFamily="34" charset="-128"/>
                <a:cs typeface="MS PGothic"/>
              </a:rPr>
              <a:t>Acquisire i dati relativi alla storia clinica, profilo lipidico e danno d’organo.</a:t>
            </a:r>
          </a:p>
        </p:txBody>
      </p:sp>
      <p:sp>
        <p:nvSpPr>
          <p:cNvPr id="4" name="Segnaposto numero diapositiva 3"/>
          <p:cNvSpPr>
            <a:spLocks noGrp="1"/>
          </p:cNvSpPr>
          <p:nvPr>
            <p:ph type="sldNum" sz="quarter" idx="10"/>
          </p:nvPr>
        </p:nvSpPr>
        <p:spPr/>
        <p:txBody>
          <a:bodyPr/>
          <a:lstStyle/>
          <a:p>
            <a:pPr>
              <a:defRPr/>
            </a:pPr>
            <a:fld id="{B71A9BF0-B57B-E84B-B7E0-2675F674A027}" type="slidenum">
              <a:rPr lang="it-IT" smtClean="0"/>
              <a:pPr>
                <a:defRPr/>
              </a:pPr>
              <a:t>10</a:t>
            </a:fld>
            <a:endParaRPr lang="it-IT"/>
          </a:p>
        </p:txBody>
      </p:sp>
    </p:spTree>
    <p:extLst>
      <p:ext uri="{BB962C8B-B14F-4D97-AF65-F5344CB8AC3E}">
        <p14:creationId xmlns:p14="http://schemas.microsoft.com/office/powerpoint/2010/main" val="340511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b="1" kern="1200" dirty="0">
                <a:solidFill>
                  <a:schemeClr val="tx1"/>
                </a:solidFill>
                <a:latin typeface="Arial" charset="0"/>
                <a:ea typeface="MS PGothic" pitchFamily="34" charset="-128"/>
                <a:cs typeface="MS PGothic"/>
              </a:rPr>
              <a:t>Escludere una forma di dislipidemia familiare geneticamente determinata.</a:t>
            </a:r>
          </a:p>
          <a:p>
            <a:r>
              <a:rPr lang="it-IT" sz="1200" kern="1200" dirty="0">
                <a:solidFill>
                  <a:schemeClr val="tx1"/>
                </a:solidFill>
                <a:latin typeface="Arial" charset="0"/>
                <a:ea typeface="MS PGothic" pitchFamily="34" charset="-128"/>
                <a:cs typeface="MS PGothic"/>
              </a:rPr>
              <a:t>In caso di valori particolarmente elevati di Colesterolo LDL (superiori a 190 mg/dl) il medico deve sempre considerare la possibile presenza di una forma di ipercolesterolemia familiare (FH) geneticamente determinata.</a:t>
            </a:r>
          </a:p>
          <a:p>
            <a:r>
              <a:rPr lang="it-IT" sz="1200" kern="1200" dirty="0">
                <a:solidFill>
                  <a:schemeClr val="tx1"/>
                </a:solidFill>
                <a:latin typeface="Arial" charset="0"/>
                <a:ea typeface="MS PGothic" pitchFamily="34" charset="-128"/>
                <a:cs typeface="MS PGothic"/>
              </a:rPr>
              <a:t>Tale sospetto è avvalorato dalla eventuale evidenza di una storia familiare di malattia cardiovascolare aterosclerotica con esordio precoce in parenti di primo grado (prima dei 55 anni negli uomini e prima dei 60 anni nelle donne).</a:t>
            </a:r>
          </a:p>
          <a:p>
            <a:r>
              <a:rPr lang="it-IT" sz="1200" kern="1200" dirty="0">
                <a:solidFill>
                  <a:schemeClr val="tx1"/>
                </a:solidFill>
                <a:latin typeface="Arial" charset="0"/>
                <a:ea typeface="MS PGothic" pitchFamily="34" charset="-128"/>
                <a:cs typeface="MS PGothic"/>
              </a:rPr>
              <a:t>La valutazione preliminare dell’eventuale presenza di una condizione di FH può essere fatta  ricorrendo ad alcuni algoritmi clinici, come, ad esempio, il </a:t>
            </a:r>
            <a:r>
              <a:rPr lang="it-IT" sz="1200" kern="1200" dirty="0" err="1">
                <a:solidFill>
                  <a:schemeClr val="tx1"/>
                </a:solidFill>
                <a:latin typeface="Arial" charset="0"/>
                <a:ea typeface="MS PGothic" pitchFamily="34" charset="-128"/>
                <a:cs typeface="MS PGothic"/>
              </a:rPr>
              <a:t>Dutch</a:t>
            </a:r>
            <a:r>
              <a:rPr lang="it-IT" sz="1200" kern="1200" dirty="0">
                <a:solidFill>
                  <a:schemeClr val="tx1"/>
                </a:solidFill>
                <a:latin typeface="Arial" charset="0"/>
                <a:ea typeface="MS PGothic" pitchFamily="34" charset="-128"/>
                <a:cs typeface="MS PGothic"/>
              </a:rPr>
              <a:t> </a:t>
            </a:r>
            <a:r>
              <a:rPr lang="it-IT" sz="1200" kern="1200" dirty="0" err="1">
                <a:solidFill>
                  <a:schemeClr val="tx1"/>
                </a:solidFill>
                <a:latin typeface="Arial" charset="0"/>
                <a:ea typeface="MS PGothic" pitchFamily="34" charset="-128"/>
                <a:cs typeface="MS PGothic"/>
              </a:rPr>
              <a:t>Lipid</a:t>
            </a:r>
            <a:r>
              <a:rPr lang="it-IT" sz="1200" kern="1200" dirty="0">
                <a:solidFill>
                  <a:schemeClr val="tx1"/>
                </a:solidFill>
                <a:latin typeface="Arial" charset="0"/>
                <a:ea typeface="MS PGothic" pitchFamily="34" charset="-128"/>
                <a:cs typeface="MS PGothic"/>
              </a:rPr>
              <a:t> Clinic Score.</a:t>
            </a:r>
            <a:endParaRPr lang="it-IT" dirty="0"/>
          </a:p>
        </p:txBody>
      </p:sp>
      <p:sp>
        <p:nvSpPr>
          <p:cNvPr id="4" name="Segnaposto numero diapositiva 3"/>
          <p:cNvSpPr>
            <a:spLocks noGrp="1"/>
          </p:cNvSpPr>
          <p:nvPr>
            <p:ph type="sldNum" sz="quarter" idx="10"/>
          </p:nvPr>
        </p:nvSpPr>
        <p:spPr/>
        <p:txBody>
          <a:bodyPr/>
          <a:lstStyle/>
          <a:p>
            <a:pPr>
              <a:defRPr/>
            </a:pPr>
            <a:fld id="{EE4552D8-0E7D-4986-973A-F73D3175A955}" type="slidenum">
              <a:rPr lang="it-IT" smtClean="0"/>
              <a:pPr>
                <a:defRPr/>
              </a:pPr>
              <a:t>11</a:t>
            </a:fld>
            <a:endParaRPr lang="it-IT"/>
          </a:p>
        </p:txBody>
      </p:sp>
    </p:spTree>
    <p:extLst>
      <p:ext uri="{BB962C8B-B14F-4D97-AF65-F5344CB8AC3E}">
        <p14:creationId xmlns:p14="http://schemas.microsoft.com/office/powerpoint/2010/main" val="1620901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eaLnBrk="0" hangingPunct="0">
                  <a:spcBef>
                    <a:spcPct val="50000"/>
                  </a:spcBef>
                  <a:defRPr/>
                </a:pPr>
                <a:endParaRPr lang="it-IT">
                  <a:effectLst>
                    <a:outerShdw blurRad="38100" dist="38100" dir="2700000" algn="tl">
                      <a:srgbClr val="000000">
                        <a:alpha val="43137"/>
                      </a:srgbClr>
                    </a:outerShdw>
                  </a:effectLst>
                  <a:ea typeface="Times New Roman" charset="0"/>
                  <a:cs typeface="Times New Roman"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eaLnBrk="0" hangingPunct="0">
                  <a:spcBef>
                    <a:spcPct val="50000"/>
                  </a:spcBef>
                  <a:defRPr/>
                </a:pPr>
                <a:endParaRPr lang="it-IT">
                  <a:effectLst>
                    <a:outerShdw blurRad="38100" dist="38100" dir="2700000" algn="tl">
                      <a:srgbClr val="000000">
                        <a:alpha val="43137"/>
                      </a:srgbClr>
                    </a:outerShdw>
                  </a:effectLst>
                  <a:ea typeface="Times New Roman" charset="0"/>
                  <a:cs typeface="Times New Roman"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eaLnBrk="0" hangingPunct="0">
                  <a:spcBef>
                    <a:spcPct val="50000"/>
                  </a:spcBef>
                  <a:defRPr/>
                </a:pPr>
                <a:endParaRPr lang="it-IT">
                  <a:effectLst>
                    <a:outerShdw blurRad="38100" dist="38100" dir="2700000" algn="tl">
                      <a:srgbClr val="000000">
                        <a:alpha val="43137"/>
                      </a:srgbClr>
                    </a:outerShdw>
                  </a:effectLst>
                  <a:ea typeface="Times New Roman" charset="0"/>
                  <a:cs typeface="Times New Roman"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ctr" eaLnBrk="0" hangingPunct="0">
                  <a:spcBef>
                    <a:spcPct val="50000"/>
                  </a:spcBef>
                  <a:defRPr/>
                </a:pPr>
                <a:endParaRPr lang="it-IT">
                  <a:effectLst>
                    <a:outerShdw blurRad="38100" dist="38100" dir="2700000" algn="tl">
                      <a:srgbClr val="000000">
                        <a:alpha val="43137"/>
                      </a:srgbClr>
                    </a:outerShdw>
                  </a:effectLst>
                  <a:ea typeface="Times New Roman" charset="0"/>
                  <a:cs typeface="Times New Roman"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eaLnBrk="0" hangingPunct="0">
                  <a:spcBef>
                    <a:spcPct val="50000"/>
                  </a:spcBef>
                  <a:defRPr/>
                </a:pPr>
                <a:endParaRPr lang="it-IT">
                  <a:effectLst>
                    <a:outerShdw blurRad="38100" dist="38100" dir="2700000" algn="tl">
                      <a:srgbClr val="000000">
                        <a:alpha val="43137"/>
                      </a:srgbClr>
                    </a:outerShdw>
                  </a:effectLst>
                  <a:ea typeface="Times New Roman" charset="0"/>
                  <a:cs typeface="Times New Roman"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eaLnBrk="0" hangingPunct="0">
                <a:spcBef>
                  <a:spcPct val="50000"/>
                </a:spcBef>
                <a:defRPr/>
              </a:pPr>
              <a:endParaRPr lang="it-IT">
                <a:effectLst>
                  <a:outerShdw blurRad="38100" dist="38100" dir="2700000" algn="tl">
                    <a:srgbClr val="000000">
                      <a:alpha val="43137"/>
                    </a:srgbClr>
                  </a:outerShdw>
                </a:effectLst>
                <a:ea typeface="Times New Roman" charset="0"/>
                <a:cs typeface="Times New Roman"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ctr" eaLnBrk="0" hangingPunct="0">
                <a:spcBef>
                  <a:spcPct val="50000"/>
                </a:spcBef>
                <a:defRPr/>
              </a:pPr>
              <a:endParaRPr lang="it-IT">
                <a:effectLst>
                  <a:outerShdw blurRad="38100" dist="38100" dir="2700000" algn="tl">
                    <a:srgbClr val="000000">
                      <a:alpha val="43137"/>
                    </a:srgbClr>
                  </a:outerShdw>
                </a:effectLst>
                <a:ea typeface="Times New Roman" charset="0"/>
                <a:cs typeface="Times New Roman" charset="0"/>
              </a:endParaRPr>
            </a:p>
          </p:txBody>
        </p:sp>
      </p:grpSp>
      <p:sp>
        <p:nvSpPr>
          <p:cNvPr id="102411" name="Rectangle 11"/>
          <p:cNvSpPr>
            <a:spLocks noGrp="1" noChangeArrowheads="1"/>
          </p:cNvSpPr>
          <p:nvPr>
            <p:ph type="ctrTitle" sz="quarter"/>
          </p:nvPr>
        </p:nvSpPr>
        <p:spPr>
          <a:xfrm>
            <a:off x="685800" y="1736725"/>
            <a:ext cx="7772400" cy="1920875"/>
          </a:xfrm>
        </p:spPr>
        <p:txBody>
          <a:bodyPr/>
          <a:lstStyle>
            <a:lvl1pPr>
              <a:defRPr sz="6000"/>
            </a:lvl1pPr>
          </a:lstStyle>
          <a:p>
            <a:r>
              <a:rPr lang="it-IT"/>
              <a:t>Fare clic per modificare lo stile del titolo</a:t>
            </a:r>
          </a:p>
        </p:txBody>
      </p:sp>
      <p:sp>
        <p:nvSpPr>
          <p:cNvPr id="10241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it-IT"/>
              <a:t>Fare clic per modificare lo stile del sottotitolo dello schema</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it-IT"/>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it-IT"/>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33622132-23B5-409B-99D0-8C35B247FD7F}"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8747CB6E-3860-4947-8377-5B2E92705BF4}" type="slidenum">
              <a:rPr lang="it-IT"/>
              <a:pPr>
                <a:defRPr/>
              </a:pPr>
              <a:t>‹N›</a:t>
            </a:fld>
            <a:endParaRPr lang="it-IT"/>
          </a:p>
        </p:txBody>
      </p:sp>
      <p:sp>
        <p:nvSpPr>
          <p:cNvPr id="6" name="Rectangle 14"/>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FE6E3B1C-4B4D-400E-897C-8182962A4BB6}" type="slidenum">
              <a:rPr lang="it-IT"/>
              <a:pPr>
                <a:defRPr/>
              </a:pPr>
              <a:t>‹N›</a:t>
            </a:fld>
            <a:endParaRPr lang="it-IT"/>
          </a:p>
        </p:txBody>
      </p:sp>
      <p:sp>
        <p:nvSpPr>
          <p:cNvPr id="6" name="Rectangle 14"/>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3" name="Rectangle 2"/>
          <p:cNvSpPr>
            <a:spLocks noGrp="1" noChangeArrowheads="1"/>
          </p:cNvSpPr>
          <p:nvPr>
            <p:ph type="dt" sz="half" idx="10"/>
          </p:nvPr>
        </p:nvSpPr>
        <p:spPr>
          <a:ln/>
        </p:spPr>
        <p:txBody>
          <a:bodyPr/>
          <a:lstStyle>
            <a:lvl1pPr>
              <a:defRPr/>
            </a:lvl1pPr>
          </a:lstStyle>
          <a:p>
            <a:pPr>
              <a:defRPr/>
            </a:pPr>
            <a:endParaRPr lang="it-IT"/>
          </a:p>
        </p:txBody>
      </p:sp>
      <p:sp>
        <p:nvSpPr>
          <p:cNvPr id="4" name="Rectangle 3"/>
          <p:cNvSpPr>
            <a:spLocks noGrp="1" noChangeArrowheads="1"/>
          </p:cNvSpPr>
          <p:nvPr>
            <p:ph type="sldNum" sz="quarter" idx="11"/>
          </p:nvPr>
        </p:nvSpPr>
        <p:spPr>
          <a:ln/>
        </p:spPr>
        <p:txBody>
          <a:bodyPr/>
          <a:lstStyle>
            <a:lvl1pPr>
              <a:defRPr/>
            </a:lvl1pPr>
          </a:lstStyle>
          <a:p>
            <a:pPr>
              <a:defRPr/>
            </a:pPr>
            <a:fld id="{E7F39F89-CF32-4710-B89B-8144102DDBF2}" type="slidenum">
              <a:rPr lang="it-IT"/>
              <a:pPr>
                <a:defRPr/>
              </a:pPr>
              <a:t>‹N›</a:t>
            </a:fld>
            <a:endParaRPr lang="it-IT"/>
          </a:p>
        </p:txBody>
      </p:sp>
      <p:sp>
        <p:nvSpPr>
          <p:cNvPr id="5" name="Rectangle 14"/>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6F7CD96F-6777-45A9-A05D-DAE6D5E1E334}" type="slidenum">
              <a:rPr lang="it-IT"/>
              <a:pPr>
                <a:defRPr/>
              </a:pPr>
              <a:t>‹N›</a:t>
            </a:fld>
            <a:endParaRPr lang="it-IT"/>
          </a:p>
        </p:txBody>
      </p:sp>
      <p:sp>
        <p:nvSpPr>
          <p:cNvPr id="6" name="Rectangle 14"/>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2"/>
          <p:cNvSpPr>
            <a:spLocks noGrp="1" noChangeArrowheads="1"/>
          </p:cNvSpPr>
          <p:nvPr>
            <p:ph type="dt" sz="half"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C69E2F98-2526-480F-8A31-7644671CA273}" type="slidenum">
              <a:rPr lang="it-IT"/>
              <a:pPr>
                <a:defRPr/>
              </a:pPr>
              <a:t>‹N›</a:t>
            </a:fld>
            <a:endParaRPr lang="it-IT"/>
          </a:p>
        </p:txBody>
      </p:sp>
      <p:sp>
        <p:nvSpPr>
          <p:cNvPr id="6" name="Rectangle 14"/>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2"/>
          <p:cNvSpPr>
            <a:spLocks noGrp="1" noChangeArrowheads="1"/>
          </p:cNvSpPr>
          <p:nvPr>
            <p:ph type="dt" sz="half"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8ABECD40-16AC-495C-A5D4-4899438AE8DC}" type="slidenum">
              <a:rPr lang="it-IT"/>
              <a:pPr>
                <a:defRPr/>
              </a:pPr>
              <a:t>‹N›</a:t>
            </a:fld>
            <a:endParaRPr lang="it-IT"/>
          </a:p>
        </p:txBody>
      </p:sp>
      <p:sp>
        <p:nvSpPr>
          <p:cNvPr id="7" name="Rectangle 14"/>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2"/>
          <p:cNvSpPr>
            <a:spLocks noGrp="1" noChangeArrowheads="1"/>
          </p:cNvSpPr>
          <p:nvPr>
            <p:ph type="dt" sz="half" idx="10"/>
          </p:nvPr>
        </p:nvSpPr>
        <p:spPr>
          <a:ln/>
        </p:spPr>
        <p:txBody>
          <a:bodyPr/>
          <a:lstStyle>
            <a:lvl1pPr>
              <a:defRPr/>
            </a:lvl1pPr>
          </a:lstStyle>
          <a:p>
            <a:pPr>
              <a:defRPr/>
            </a:pPr>
            <a:endParaRPr lang="it-IT"/>
          </a:p>
        </p:txBody>
      </p:sp>
      <p:sp>
        <p:nvSpPr>
          <p:cNvPr id="8" name="Rectangle 3"/>
          <p:cNvSpPr>
            <a:spLocks noGrp="1" noChangeArrowheads="1"/>
          </p:cNvSpPr>
          <p:nvPr>
            <p:ph type="sldNum" sz="quarter" idx="11"/>
          </p:nvPr>
        </p:nvSpPr>
        <p:spPr>
          <a:ln/>
        </p:spPr>
        <p:txBody>
          <a:bodyPr/>
          <a:lstStyle>
            <a:lvl1pPr>
              <a:defRPr/>
            </a:lvl1pPr>
          </a:lstStyle>
          <a:p>
            <a:pPr>
              <a:defRPr/>
            </a:pPr>
            <a:fld id="{B17182E9-438D-4A2C-A514-E3E282DA1807}" type="slidenum">
              <a:rPr lang="it-IT"/>
              <a:pPr>
                <a:defRPr/>
              </a:pPr>
              <a:t>‹N›</a:t>
            </a:fld>
            <a:endParaRPr lang="it-IT"/>
          </a:p>
        </p:txBody>
      </p:sp>
      <p:sp>
        <p:nvSpPr>
          <p:cNvPr id="9" name="Rectangle 14"/>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2"/>
          <p:cNvSpPr>
            <a:spLocks noGrp="1" noChangeArrowheads="1"/>
          </p:cNvSpPr>
          <p:nvPr>
            <p:ph type="dt" sz="half" idx="10"/>
          </p:nvPr>
        </p:nvSpPr>
        <p:spPr>
          <a:ln/>
        </p:spPr>
        <p:txBody>
          <a:bodyPr/>
          <a:lstStyle>
            <a:lvl1pPr>
              <a:defRPr/>
            </a:lvl1pPr>
          </a:lstStyle>
          <a:p>
            <a:pPr>
              <a:defRPr/>
            </a:pPr>
            <a:endParaRPr lang="it-IT"/>
          </a:p>
        </p:txBody>
      </p:sp>
      <p:sp>
        <p:nvSpPr>
          <p:cNvPr id="4" name="Rectangle 3"/>
          <p:cNvSpPr>
            <a:spLocks noGrp="1" noChangeArrowheads="1"/>
          </p:cNvSpPr>
          <p:nvPr>
            <p:ph type="sldNum" sz="quarter" idx="11"/>
          </p:nvPr>
        </p:nvSpPr>
        <p:spPr>
          <a:ln/>
        </p:spPr>
        <p:txBody>
          <a:bodyPr/>
          <a:lstStyle>
            <a:lvl1pPr>
              <a:defRPr/>
            </a:lvl1pPr>
          </a:lstStyle>
          <a:p>
            <a:pPr>
              <a:defRPr/>
            </a:pPr>
            <a:fld id="{F2391D4D-748D-4F23-AEC3-1496C91C4FB7}" type="slidenum">
              <a:rPr lang="it-IT"/>
              <a:pPr>
                <a:defRPr/>
              </a:pPr>
              <a:t>‹N›</a:t>
            </a:fld>
            <a:endParaRPr lang="it-IT"/>
          </a:p>
        </p:txBody>
      </p:sp>
      <p:sp>
        <p:nvSpPr>
          <p:cNvPr id="5" name="Rectangle 14"/>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it-IT"/>
          </a:p>
        </p:txBody>
      </p:sp>
      <p:sp>
        <p:nvSpPr>
          <p:cNvPr id="3" name="Rectangle 3"/>
          <p:cNvSpPr>
            <a:spLocks noGrp="1" noChangeArrowheads="1"/>
          </p:cNvSpPr>
          <p:nvPr>
            <p:ph type="sldNum" sz="quarter" idx="11"/>
          </p:nvPr>
        </p:nvSpPr>
        <p:spPr>
          <a:ln/>
        </p:spPr>
        <p:txBody>
          <a:bodyPr/>
          <a:lstStyle>
            <a:lvl1pPr>
              <a:defRPr/>
            </a:lvl1pPr>
          </a:lstStyle>
          <a:p>
            <a:pPr>
              <a:defRPr/>
            </a:pPr>
            <a:fld id="{79AD7180-4095-4C14-BD1D-CE76EE2C143C}" type="slidenum">
              <a:rPr lang="it-IT"/>
              <a:pPr>
                <a:defRPr/>
              </a:pPr>
              <a:t>‹N›</a:t>
            </a:fld>
            <a:endParaRPr lang="it-IT"/>
          </a:p>
        </p:txBody>
      </p:sp>
      <p:sp>
        <p:nvSpPr>
          <p:cNvPr id="4" name="Rectangle 14"/>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C51671B7-8DC0-4C54-8954-AF2BAE20A4E4}" type="slidenum">
              <a:rPr lang="it-IT"/>
              <a:pPr>
                <a:defRPr/>
              </a:pPr>
              <a:t>‹N›</a:t>
            </a:fld>
            <a:endParaRPr lang="it-IT"/>
          </a:p>
        </p:txBody>
      </p:sp>
      <p:sp>
        <p:nvSpPr>
          <p:cNvPr id="7" name="Rectangle 14"/>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4D97F97E-40CF-4E66-9088-0179B19A8FB2}" type="slidenum">
              <a:rPr lang="it-IT"/>
              <a:pPr>
                <a:defRPr/>
              </a:pPr>
              <a:t>‹N›</a:t>
            </a:fld>
            <a:endParaRPr lang="it-IT"/>
          </a:p>
        </p:txBody>
      </p:sp>
      <p:sp>
        <p:nvSpPr>
          <p:cNvPr id="7" name="Rectangle 14"/>
          <p:cNvSpPr>
            <a:spLocks noGrp="1" noChangeArrowheads="1"/>
          </p:cNvSpPr>
          <p:nvPr>
            <p:ph type="ftr" sz="quarter" idx="12"/>
          </p:nvPr>
        </p:nvSpPr>
        <p:spPr>
          <a:ln/>
        </p:spPr>
        <p:txBody>
          <a:bodyPr/>
          <a:lstStyle>
            <a:lvl1pPr>
              <a:defRPr/>
            </a:lvl1pPr>
          </a:lstStyle>
          <a:p>
            <a:pPr>
              <a:defRPr/>
            </a:pP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b="0">
                <a:solidFill>
                  <a:schemeClr val="tx1"/>
                </a:solidFill>
                <a:effectLst/>
                <a:ea typeface="Times New Roman" charset="0"/>
                <a:cs typeface="Times New Roman" charset="0"/>
              </a:defRPr>
            </a:lvl1pPr>
          </a:lstStyle>
          <a:p>
            <a:pPr>
              <a:defRPr/>
            </a:pPr>
            <a:endParaRPr lang="it-IT"/>
          </a:p>
        </p:txBody>
      </p:sp>
      <p:sp>
        <p:nvSpPr>
          <p:cNvPr id="10137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b="0">
                <a:solidFill>
                  <a:schemeClr val="tx1"/>
                </a:solidFill>
                <a:cs typeface="Times New Roman" charset="0"/>
              </a:defRPr>
            </a:lvl1pPr>
          </a:lstStyle>
          <a:p>
            <a:pPr>
              <a:defRPr/>
            </a:pPr>
            <a:fld id="{AED8043B-14B6-4F15-B85C-45C5F8A66B77}" type="slidenum">
              <a:rPr lang="it-IT"/>
              <a:pPr>
                <a:defRPr/>
              </a:pPr>
              <a:t>‹N›</a:t>
            </a:fld>
            <a:endParaRPr lang="it-IT"/>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013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eaLnBrk="0" hangingPunct="0">
                  <a:spcBef>
                    <a:spcPct val="50000"/>
                  </a:spcBef>
                  <a:defRPr/>
                </a:pPr>
                <a:endParaRPr lang="it-IT">
                  <a:effectLst>
                    <a:outerShdw blurRad="38100" dist="38100" dir="2700000" algn="tl">
                      <a:srgbClr val="000000">
                        <a:alpha val="43137"/>
                      </a:srgbClr>
                    </a:outerShdw>
                  </a:effectLst>
                  <a:ea typeface="Times New Roman" charset="0"/>
                  <a:cs typeface="Times New Roman" charset="0"/>
                </a:endParaRPr>
              </a:p>
            </p:txBody>
          </p:sp>
          <p:sp>
            <p:nvSpPr>
              <p:cNvPr id="1013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eaLnBrk="0" hangingPunct="0">
                  <a:spcBef>
                    <a:spcPct val="50000"/>
                  </a:spcBef>
                  <a:defRPr/>
                </a:pPr>
                <a:endParaRPr lang="it-IT">
                  <a:effectLst>
                    <a:outerShdw blurRad="38100" dist="38100" dir="2700000" algn="tl">
                      <a:srgbClr val="000000">
                        <a:alpha val="43137"/>
                      </a:srgbClr>
                    </a:outerShdw>
                  </a:effectLst>
                  <a:ea typeface="Times New Roman" charset="0"/>
                  <a:cs typeface="Times New Roman" charset="0"/>
                </a:endParaRPr>
              </a:p>
            </p:txBody>
          </p:sp>
          <p:sp>
            <p:nvSpPr>
              <p:cNvPr id="1013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eaLnBrk="0" hangingPunct="0">
                  <a:spcBef>
                    <a:spcPct val="50000"/>
                  </a:spcBef>
                  <a:defRPr/>
                </a:pPr>
                <a:endParaRPr lang="it-IT">
                  <a:effectLst>
                    <a:outerShdw blurRad="38100" dist="38100" dir="2700000" algn="tl">
                      <a:srgbClr val="000000">
                        <a:alpha val="43137"/>
                      </a:srgbClr>
                    </a:outerShdw>
                  </a:effectLst>
                  <a:ea typeface="Times New Roman" charset="0"/>
                  <a:cs typeface="Times New Roman" charset="0"/>
                </a:endParaRPr>
              </a:p>
            </p:txBody>
          </p:sp>
          <p:sp>
            <p:nvSpPr>
              <p:cNvPr id="10138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ctr" eaLnBrk="0" hangingPunct="0">
                  <a:spcBef>
                    <a:spcPct val="50000"/>
                  </a:spcBef>
                  <a:defRPr/>
                </a:pPr>
                <a:endParaRPr lang="it-IT">
                  <a:effectLst>
                    <a:outerShdw blurRad="38100" dist="38100" dir="2700000" algn="tl">
                      <a:srgbClr val="000000">
                        <a:alpha val="43137"/>
                      </a:srgbClr>
                    </a:outerShdw>
                  </a:effectLst>
                  <a:ea typeface="Times New Roman" charset="0"/>
                  <a:cs typeface="Times New Roman" charset="0"/>
                </a:endParaRPr>
              </a:p>
            </p:txBody>
          </p:sp>
          <p:sp>
            <p:nvSpPr>
              <p:cNvPr id="1013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eaLnBrk="0" hangingPunct="0">
                  <a:spcBef>
                    <a:spcPct val="50000"/>
                  </a:spcBef>
                  <a:defRPr/>
                </a:pPr>
                <a:endParaRPr lang="it-IT">
                  <a:effectLst>
                    <a:outerShdw blurRad="38100" dist="38100" dir="2700000" algn="tl">
                      <a:srgbClr val="000000">
                        <a:alpha val="43137"/>
                      </a:srgbClr>
                    </a:outerShdw>
                  </a:effectLst>
                  <a:ea typeface="Times New Roman" charset="0"/>
                  <a:cs typeface="Times New Roman" charset="0"/>
                </a:endParaRPr>
              </a:p>
            </p:txBody>
          </p:sp>
        </p:grpSp>
        <p:sp>
          <p:nvSpPr>
            <p:cNvPr id="1013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eaLnBrk="0" hangingPunct="0">
                <a:spcBef>
                  <a:spcPct val="50000"/>
                </a:spcBef>
                <a:defRPr/>
              </a:pPr>
              <a:endParaRPr lang="it-IT">
                <a:effectLst>
                  <a:outerShdw blurRad="38100" dist="38100" dir="2700000" algn="tl">
                    <a:srgbClr val="000000">
                      <a:alpha val="43137"/>
                    </a:srgbClr>
                  </a:outerShdw>
                </a:effectLst>
                <a:ea typeface="Times New Roman" charset="0"/>
                <a:cs typeface="Times New Roman" charset="0"/>
              </a:endParaRPr>
            </a:p>
          </p:txBody>
        </p:sp>
        <p:sp>
          <p:nvSpPr>
            <p:cNvPr id="10138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ctr" eaLnBrk="0" hangingPunct="0">
                <a:spcBef>
                  <a:spcPct val="50000"/>
                </a:spcBef>
                <a:defRPr/>
              </a:pPr>
              <a:endParaRPr lang="it-IT">
                <a:effectLst>
                  <a:outerShdw blurRad="38100" dist="38100" dir="2700000" algn="tl">
                    <a:srgbClr val="000000">
                      <a:alpha val="43137"/>
                    </a:srgbClr>
                  </a:outerShdw>
                </a:effectLst>
                <a:ea typeface="Times New Roman" charset="0"/>
                <a:cs typeface="Times New Roman" charset="0"/>
              </a:endParaRPr>
            </a:p>
          </p:txBody>
        </p:sp>
      </p:grpSp>
      <p:sp>
        <p:nvSpPr>
          <p:cNvPr id="10138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139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spcBef>
                <a:spcPct val="0"/>
              </a:spcBef>
              <a:defRPr sz="1200" b="0">
                <a:solidFill>
                  <a:schemeClr val="tx1"/>
                </a:solidFill>
                <a:effectLst/>
                <a:ea typeface="Times New Roman" charset="0"/>
                <a:cs typeface="Times New Roman" charset="0"/>
              </a:defRPr>
            </a:lvl1pPr>
          </a:lstStyle>
          <a:p>
            <a:pPr>
              <a:defRPr/>
            </a:pPr>
            <a:endParaRPr lang="it-IT"/>
          </a:p>
        </p:txBody>
      </p:sp>
      <p:sp>
        <p:nvSpPr>
          <p:cNvPr id="10139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 bg1="dk2" tx1="lt1" bg2="dk1" tx2="lt2" accent1="accent1" accent2="accent2" accent3="accent3" accent4="accent4" accent5="accent5" accent6="accent6" hlink="hlink" folHlink="folHlink"/>
  <p:sldLayoutIdLst>
    <p:sldLayoutId id="2147483744"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MS PGothic"/>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MS PGothic" pitchFamily="34" charset="-128"/>
          <a:cs typeface="MS PGothic"/>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MS PGothic" pitchFamily="34" charset="-128"/>
          <a:cs typeface="MS PGothic"/>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MS PGothic" pitchFamily="34" charset="-128"/>
          <a:cs typeface="MS PGothic"/>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MS PGothic" pitchFamily="34" charset="-128"/>
          <a:cs typeface="MS PGothic"/>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MS PGothic"/>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ea typeface="MS PGothic" pitchFamily="34" charset="-128"/>
          <a:cs typeface="MS PGothic"/>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cs typeface="MS PGothic"/>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cs typeface="MS PGothic"/>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cs typeface="MS PGothic"/>
        </a:defRPr>
      </a:lvl5pPr>
      <a:lvl6pPr marL="25146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acintosh%20HD:Clienti:Interaction:Chiesi:092/07-Agg.ProgettoPyramide:jpg:Sessione1:01-169.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ogle.it/url?sa=i&amp;rct=j&amp;q=&amp;esrc=s&amp;source=images&amp;cd=&amp;cad=rja&amp;uact=8&amp;ved=2ahUKEwjc69-TkLDaAhWPF8AKHTQkAz8QjRx6BAgAEAU&amp;url=https://nl.freepik.com/iconen-gratis/gebroken-hart_769728.htm&amp;psig=AOvVaw1oGH_BdcgN-OCYZC8JLp9a&amp;ust=1523464087144609" TargetMode="Externa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s://www.google.it/url?sa=i&amp;rct=j&amp;q=&amp;esrc=s&amp;source=images&amp;cd=&amp;cad=rja&amp;uact=8&amp;ved=2ahUKEwjWytjZkrDaAhWLC8AKHXJVB6AQjRx6BAgAEAU&amp;url=https://icon-icons.com/it/icona/pericolo-segno/85806&amp;psig=AOvVaw2iKF9s7GESOiSxu7iiPYLp&amp;ust=1523464759282969" TargetMode="Externa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ciencedirect.com/science/article/pii/S0735109718390338?via%3Dihub#!" TargetMode="External"/><Relationship Id="rId2" Type="http://schemas.openxmlformats.org/officeDocument/2006/relationships/image" Target="../media/image34.emf"/><Relationship Id="rId1" Type="http://schemas.openxmlformats.org/officeDocument/2006/relationships/slideLayout" Target="../slideLayouts/slideLayout6.xml"/><Relationship Id="rId4" Type="http://schemas.openxmlformats.org/officeDocument/2006/relationships/hyperlink" Target="https://doi.org/10.1016/j.jacc.2018.11.00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19616741-0754-4B01-849F-CB83176DDCD8}"/>
              </a:ext>
            </a:extLst>
          </p:cNvPr>
          <p:cNvSpPr/>
          <p:nvPr/>
        </p:nvSpPr>
        <p:spPr bwMode="auto">
          <a:xfrm>
            <a:off x="-1" y="0"/>
            <a:ext cx="9144001" cy="6858000"/>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2000" b="1" i="0" u="none" strike="noStrike" cap="none" normalizeH="0" baseline="0">
              <a:ln>
                <a:noFill/>
              </a:ln>
              <a:solidFill>
                <a:schemeClr val="hlink"/>
              </a:solidFill>
              <a:effectLst>
                <a:outerShdw blurRad="38100" dist="38100" dir="2700000" algn="tl">
                  <a:srgbClr val="000000">
                    <a:alpha val="43137"/>
                  </a:srgbClr>
                </a:outerShdw>
              </a:effectLst>
              <a:latin typeface="Arial" charset="0"/>
              <a:ea typeface="Times New Roman" charset="0"/>
              <a:cs typeface="Times New Roman" charset="0"/>
            </a:endParaRPr>
          </a:p>
        </p:txBody>
      </p:sp>
      <p:pic>
        <p:nvPicPr>
          <p:cNvPr id="119" name="1555012215883_PROGRAMMA 12-13 04 19_Interregionale ANCE Sud.png"/>
          <p:cNvPicPr>
            <a:picLocks noChangeAspect="1"/>
          </p:cNvPicPr>
          <p:nvPr/>
        </p:nvPicPr>
        <p:blipFill>
          <a:blip r:embed="rId2">
            <a:extLst/>
          </a:blip>
          <a:srcRect l="49032"/>
          <a:stretch>
            <a:fillRect/>
          </a:stretch>
        </p:blipFill>
        <p:spPr>
          <a:xfrm>
            <a:off x="2107129" y="1"/>
            <a:ext cx="4929742" cy="6865967"/>
          </a:xfrm>
          <a:prstGeom prst="rect">
            <a:avLst/>
          </a:prstGeom>
          <a:ln w="12700">
            <a:miter lim="400000"/>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ttangolo 2"/>
          <p:cNvSpPr>
            <a:spLocks noChangeArrowheads="1"/>
          </p:cNvSpPr>
          <p:nvPr/>
        </p:nvSpPr>
        <p:spPr bwMode="auto">
          <a:xfrm>
            <a:off x="179512" y="1916832"/>
            <a:ext cx="8784976" cy="444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04804" indent="-304804">
              <a:buFont typeface="Arial"/>
              <a:buChar char="•"/>
            </a:pPr>
            <a:r>
              <a:rPr lang="it-IT" sz="2133" dirty="0">
                <a:solidFill>
                  <a:schemeClr val="tx1"/>
                </a:solidFill>
                <a:latin typeface="Calibri"/>
                <a:cs typeface="Calibri"/>
              </a:rPr>
              <a:t>Paziente di 42 anni, insegnante, padre di 3 figli</a:t>
            </a:r>
          </a:p>
          <a:p>
            <a:pPr marL="342900" indent="-342900">
              <a:buFont typeface="Arial"/>
              <a:buChar char="•"/>
            </a:pPr>
            <a:r>
              <a:rPr lang="it-IT" dirty="0">
                <a:solidFill>
                  <a:schemeClr val="tx1"/>
                </a:solidFill>
                <a:latin typeface="Calibri"/>
                <a:cs typeface="Calibri"/>
              </a:rPr>
              <a:t>Familiarità positiva per diabete mellito (madre).</a:t>
            </a:r>
          </a:p>
          <a:p>
            <a:pPr marL="342900" indent="-342900">
              <a:buFont typeface="Arial"/>
              <a:buChar char="•"/>
            </a:pPr>
            <a:r>
              <a:rPr lang="it-IT" dirty="0">
                <a:solidFill>
                  <a:schemeClr val="tx1"/>
                </a:solidFill>
                <a:latin typeface="Calibri"/>
                <a:cs typeface="Calibri"/>
              </a:rPr>
              <a:t>Conduce una vita piuttosto sedentaria e fuma circa 60 sigarette al giorno.</a:t>
            </a:r>
          </a:p>
          <a:p>
            <a:pPr marL="342900" indent="-342900">
              <a:buFont typeface="Arial"/>
              <a:buChar char="•"/>
            </a:pPr>
            <a:r>
              <a:rPr lang="it-IT" dirty="0">
                <a:solidFill>
                  <a:schemeClr val="tx1"/>
                </a:solidFill>
                <a:latin typeface="Calibri"/>
                <a:cs typeface="Calibri"/>
              </a:rPr>
              <a:t>E’ in sovrappeso e si accorge che da qualche mese ha nicturia.</a:t>
            </a:r>
          </a:p>
          <a:p>
            <a:pPr marL="342900" indent="-342900">
              <a:buFont typeface="Arial"/>
              <a:buChar char="•"/>
            </a:pPr>
            <a:r>
              <a:rPr lang="it-IT" dirty="0">
                <a:solidFill>
                  <a:schemeClr val="tx1"/>
                </a:solidFill>
                <a:latin typeface="Calibri"/>
                <a:cs typeface="Calibri"/>
              </a:rPr>
              <a:t>Il MMG gli prescrive le analisi di sangue e urine e scopre:</a:t>
            </a:r>
            <a:endParaRPr lang="it-IT" sz="2133" dirty="0">
              <a:solidFill>
                <a:schemeClr val="tx1"/>
              </a:solidFill>
              <a:latin typeface="Calibri"/>
              <a:cs typeface="Calibri"/>
            </a:endParaRPr>
          </a:p>
          <a:p>
            <a:pPr marL="304804" indent="-304804">
              <a:buFont typeface="Arial"/>
              <a:buChar char="•"/>
            </a:pPr>
            <a:r>
              <a:rPr lang="it-IT" dirty="0">
                <a:solidFill>
                  <a:schemeClr val="tx1"/>
                </a:solidFill>
                <a:latin typeface="Calibri"/>
                <a:cs typeface="Calibri"/>
              </a:rPr>
              <a:t>glicemia 180 mg/dl, </a:t>
            </a:r>
          </a:p>
          <a:p>
            <a:pPr marL="304804" indent="-304804">
              <a:buFont typeface="Arial"/>
              <a:buChar char="•"/>
            </a:pPr>
            <a:r>
              <a:rPr lang="it-IT" dirty="0">
                <a:solidFill>
                  <a:schemeClr val="tx1"/>
                </a:solidFill>
                <a:latin typeface="Calibri"/>
                <a:cs typeface="Calibri"/>
              </a:rPr>
              <a:t>Glicosuria 200 mg/dl</a:t>
            </a:r>
            <a:br>
              <a:rPr lang="it-IT" dirty="0">
                <a:solidFill>
                  <a:schemeClr val="tx1"/>
                </a:solidFill>
                <a:latin typeface="Calibri"/>
                <a:cs typeface="Calibri"/>
              </a:rPr>
            </a:br>
            <a:r>
              <a:rPr lang="it-IT" dirty="0">
                <a:solidFill>
                  <a:srgbClr val="FFFF00"/>
                </a:solidFill>
                <a:latin typeface="Calibri"/>
                <a:cs typeface="Calibri"/>
              </a:rPr>
              <a:t>C-LDL 156 mg/dl, </a:t>
            </a:r>
          </a:p>
          <a:p>
            <a:pPr marL="304804" indent="-304804">
              <a:buFont typeface="Arial"/>
              <a:buChar char="•"/>
            </a:pPr>
            <a:r>
              <a:rPr lang="it-IT" dirty="0">
                <a:solidFill>
                  <a:schemeClr val="tx1"/>
                </a:solidFill>
                <a:latin typeface="Calibri"/>
                <a:cs typeface="Calibri"/>
              </a:rPr>
              <a:t>C-HDL 32 mg/dl, </a:t>
            </a:r>
          </a:p>
          <a:p>
            <a:pPr marL="304804" indent="-304804">
              <a:buFont typeface="Arial"/>
              <a:buChar char="•"/>
            </a:pPr>
            <a:r>
              <a:rPr lang="it-IT" dirty="0">
                <a:solidFill>
                  <a:schemeClr val="tx1"/>
                </a:solidFill>
                <a:latin typeface="Calibri"/>
                <a:cs typeface="Calibri"/>
              </a:rPr>
              <a:t>TG 167 mg/dl,</a:t>
            </a:r>
          </a:p>
          <a:p>
            <a:pPr marL="304804" indent="-304804">
              <a:buFont typeface="Arial"/>
              <a:buChar char="•"/>
            </a:pPr>
            <a:r>
              <a:rPr lang="it-IT" dirty="0">
                <a:solidFill>
                  <a:schemeClr val="tx1"/>
                </a:solidFill>
                <a:latin typeface="Calibri"/>
                <a:cs typeface="Calibri"/>
              </a:rPr>
              <a:t> colesterolemia totale 226 mg/dl</a:t>
            </a:r>
          </a:p>
          <a:p>
            <a:pPr marL="304804" indent="-304804">
              <a:buFont typeface="Arial"/>
              <a:buChar char="•"/>
            </a:pPr>
            <a:r>
              <a:rPr lang="it-IT" dirty="0">
                <a:solidFill>
                  <a:schemeClr val="tx1"/>
                </a:solidFill>
                <a:latin typeface="Calibri"/>
                <a:cs typeface="Calibri"/>
              </a:rPr>
              <a:t>La visita cardiologica con ECG ed </a:t>
            </a:r>
            <a:r>
              <a:rPr lang="it-IT" dirty="0" err="1">
                <a:solidFill>
                  <a:schemeClr val="tx1"/>
                </a:solidFill>
                <a:latin typeface="Calibri"/>
                <a:cs typeface="Calibri"/>
              </a:rPr>
              <a:t>EcoDoppler</a:t>
            </a:r>
            <a:r>
              <a:rPr lang="it-IT" dirty="0">
                <a:solidFill>
                  <a:schemeClr val="tx1"/>
                </a:solidFill>
                <a:latin typeface="Calibri"/>
                <a:cs typeface="Calibri"/>
              </a:rPr>
              <a:t> cardiaco, </a:t>
            </a:r>
            <a:r>
              <a:rPr lang="it-IT" dirty="0" err="1">
                <a:solidFill>
                  <a:schemeClr val="tx1"/>
                </a:solidFill>
                <a:latin typeface="Calibri"/>
                <a:cs typeface="Calibri"/>
              </a:rPr>
              <a:t>l’EcoDoppler</a:t>
            </a:r>
            <a:r>
              <a:rPr lang="it-IT" dirty="0">
                <a:solidFill>
                  <a:schemeClr val="tx1"/>
                </a:solidFill>
                <a:latin typeface="Calibri"/>
                <a:cs typeface="Calibri"/>
              </a:rPr>
              <a:t> TSA e il controllo del </a:t>
            </a:r>
            <a:r>
              <a:rPr lang="it-IT" dirty="0" err="1">
                <a:solidFill>
                  <a:schemeClr val="tx1"/>
                </a:solidFill>
                <a:latin typeface="Calibri"/>
                <a:cs typeface="Calibri"/>
              </a:rPr>
              <a:t>fundus</a:t>
            </a:r>
            <a:r>
              <a:rPr lang="it-IT" dirty="0">
                <a:solidFill>
                  <a:schemeClr val="tx1"/>
                </a:solidFill>
                <a:latin typeface="Calibri"/>
                <a:cs typeface="Calibri"/>
              </a:rPr>
              <a:t> oculi non evidenziano danno d’organo</a:t>
            </a:r>
          </a:p>
          <a:p>
            <a:pPr marL="304804" indent="-304804">
              <a:buFont typeface="Arial"/>
              <a:buChar char="•"/>
            </a:pPr>
            <a:endParaRPr lang="it-IT" sz="2133" dirty="0">
              <a:solidFill>
                <a:schemeClr val="tx1"/>
              </a:solidFill>
              <a:latin typeface="Calibri"/>
              <a:cs typeface="Calibri"/>
            </a:endParaRPr>
          </a:p>
        </p:txBody>
      </p:sp>
      <p:sp>
        <p:nvSpPr>
          <p:cNvPr id="6" name="Rettangolo 2"/>
          <p:cNvSpPr>
            <a:spLocks noChangeArrowheads="1"/>
          </p:cNvSpPr>
          <p:nvPr/>
        </p:nvSpPr>
        <p:spPr bwMode="auto">
          <a:xfrm>
            <a:off x="0" y="765067"/>
            <a:ext cx="9144000" cy="968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1168" tIns="40578" rIns="81168" bIns="40578">
            <a:spAutoFit/>
          </a:bodyPr>
          <a:lstStyle/>
          <a:p>
            <a:pPr algn="ctr">
              <a:lnSpc>
                <a:spcPct val="90000"/>
              </a:lnSpc>
            </a:pPr>
            <a:r>
              <a:rPr lang="it-IT" sz="3200" dirty="0">
                <a:solidFill>
                  <a:srgbClr val="FFFF00"/>
                </a:solidFill>
                <a:latin typeface="Calibri"/>
                <a:cs typeface="Calibri"/>
              </a:rPr>
              <a:t>Caso Clinico</a:t>
            </a:r>
          </a:p>
          <a:p>
            <a:pPr algn="ctr">
              <a:lnSpc>
                <a:spcPct val="90000"/>
              </a:lnSpc>
            </a:pPr>
            <a:r>
              <a:rPr lang="it-IT" sz="3200" dirty="0">
                <a:solidFill>
                  <a:srgbClr val="FFFF00"/>
                </a:solidFill>
                <a:latin typeface="Calibri"/>
                <a:cs typeface="Calibri"/>
              </a:rPr>
              <a:t>Salvatore, detto Totò, in Sicilia Turiddu</a:t>
            </a:r>
          </a:p>
        </p:txBody>
      </p:sp>
    </p:spTree>
    <p:extLst>
      <p:ext uri="{BB962C8B-B14F-4D97-AF65-F5344CB8AC3E}">
        <p14:creationId xmlns:p14="http://schemas.microsoft.com/office/powerpoint/2010/main" val="2971794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black">
          <a:xfrm>
            <a:off x="994792" y="400462"/>
            <a:ext cx="6894861" cy="912813"/>
          </a:xfrm>
          <a:prstGeom prst="rect">
            <a:avLst/>
          </a:prstGeom>
        </p:spPr>
        <p:txBody>
          <a:bodyPr anchor="ctr"/>
          <a:lstStyle>
            <a:lvl1pPr defTabSz="457200" eaLnBrk="0" hangingPunct="0">
              <a:defRPr>
                <a:solidFill>
                  <a:schemeClr val="tx1"/>
                </a:solidFill>
                <a:latin typeface="Arial" panose="020B0604020202020204" pitchFamily="34" charset="0"/>
              </a:defRPr>
            </a:lvl1pPr>
            <a:lvl2pPr marL="742950" indent="-285750" defTabSz="457200" eaLnBrk="0" hangingPunct="0">
              <a:defRPr>
                <a:solidFill>
                  <a:schemeClr val="tx1"/>
                </a:solidFill>
                <a:latin typeface="Arial" panose="020B0604020202020204" pitchFamily="34" charset="0"/>
              </a:defRPr>
            </a:lvl2pPr>
            <a:lvl3pPr marL="1143000" indent="-228600" defTabSz="457200" eaLnBrk="0" hangingPunct="0">
              <a:defRPr>
                <a:solidFill>
                  <a:schemeClr val="tx1"/>
                </a:solidFill>
                <a:latin typeface="Arial" panose="020B0604020202020204" pitchFamily="34" charset="0"/>
              </a:defRPr>
            </a:lvl3pPr>
            <a:lvl4pPr marL="1600200" indent="-228600" defTabSz="457200" eaLnBrk="0" hangingPunct="0">
              <a:defRPr>
                <a:solidFill>
                  <a:schemeClr val="tx1"/>
                </a:solidFill>
                <a:latin typeface="Arial" panose="020B0604020202020204" pitchFamily="34" charset="0"/>
              </a:defRPr>
            </a:lvl4pPr>
            <a:lvl5pPr marL="2057400" indent="-228600" defTabSz="4572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3200" dirty="0">
                <a:solidFill>
                  <a:srgbClr val="FF0000"/>
                </a:solidFill>
                <a:latin typeface="+mj-lt"/>
                <a:cs typeface="Arial" panose="020B0604020202020204" pitchFamily="34" charset="0"/>
              </a:rPr>
              <a:t>Meno del 1% dei casi di FH sono correttamente riconosciuti in Italia</a:t>
            </a:r>
          </a:p>
        </p:txBody>
      </p:sp>
      <p:grpSp>
        <p:nvGrpSpPr>
          <p:cNvPr id="46083" name="Group 15"/>
          <p:cNvGrpSpPr>
            <a:grpSpLocks/>
          </p:cNvGrpSpPr>
          <p:nvPr/>
        </p:nvGrpSpPr>
        <p:grpSpPr bwMode="auto">
          <a:xfrm>
            <a:off x="1955008" y="1341438"/>
            <a:ext cx="4974431" cy="4895850"/>
            <a:chOff x="1082757" y="1340768"/>
            <a:chExt cx="6632300" cy="4896544"/>
          </a:xfrm>
        </p:grpSpPr>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57" y="1340768"/>
              <a:ext cx="663230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1331985" y="4004971"/>
              <a:ext cx="5903667" cy="2159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sp>
        <p:nvSpPr>
          <p:cNvPr id="46086" name="Rectangle 5"/>
          <p:cNvSpPr>
            <a:spLocks noChangeArrowheads="1"/>
          </p:cNvSpPr>
          <p:nvPr/>
        </p:nvSpPr>
        <p:spPr bwMode="auto">
          <a:xfrm>
            <a:off x="1439465" y="6381752"/>
            <a:ext cx="54899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1200" dirty="0">
                <a:latin typeface="Calibri" panose="020F0502020204030204" pitchFamily="34" charset="0"/>
              </a:rPr>
              <a:t>Consensus Statement on FH of the European Atherosclerosis Society (August 2013)</a:t>
            </a:r>
            <a:endParaRPr lang="it-IT" altLang="it-IT" sz="1200" dirty="0">
              <a:latin typeface="Calibri" panose="020F0502020204030204" pitchFamily="34" charset="0"/>
            </a:endParaRPr>
          </a:p>
        </p:txBody>
      </p:sp>
      <p:sp>
        <p:nvSpPr>
          <p:cNvPr id="7" name="CasellaDiTesto 6"/>
          <p:cNvSpPr txBox="1"/>
          <p:nvPr/>
        </p:nvSpPr>
        <p:spPr>
          <a:xfrm>
            <a:off x="3800084" y="3682652"/>
            <a:ext cx="5199866" cy="2677656"/>
          </a:xfrm>
          <a:prstGeom prst="rect">
            <a:avLst/>
          </a:prstGeom>
          <a:solidFill>
            <a:schemeClr val="bg2">
              <a:lumMod val="75000"/>
            </a:schemeClr>
          </a:solidFill>
          <a:ln w="57150">
            <a:solidFill>
              <a:schemeClr val="accent4">
                <a:lumMod val="10000"/>
              </a:schemeClr>
            </a:solidFill>
          </a:ln>
        </p:spPr>
        <p:txBody>
          <a:bodyPr wrap="square" rtlCol="0">
            <a:spAutoFit/>
          </a:bodyPr>
          <a:lstStyle/>
          <a:p>
            <a:r>
              <a:rPr lang="it-IT" sz="2400" b="1" dirty="0">
                <a:solidFill>
                  <a:srgbClr val="FFC000"/>
                </a:solidFill>
                <a:latin typeface="+mj-lt"/>
              </a:rPr>
              <a:t>I pazienti affetti da FH sono da considerare sempre a rischio Cardiovascolare Elevato.</a:t>
            </a:r>
          </a:p>
          <a:p>
            <a:endParaRPr lang="it-IT" sz="2400" b="1" dirty="0">
              <a:solidFill>
                <a:srgbClr val="FFC000"/>
              </a:solidFill>
              <a:latin typeface="+mj-lt"/>
            </a:endParaRPr>
          </a:p>
          <a:p>
            <a:r>
              <a:rPr lang="it-IT" sz="2400" b="1" dirty="0">
                <a:solidFill>
                  <a:srgbClr val="FFC000"/>
                </a:solidFill>
                <a:latin typeface="+mj-lt"/>
              </a:rPr>
              <a:t>In caso di FH non si applicano i comuni algoritmi di </a:t>
            </a:r>
            <a:r>
              <a:rPr lang="it-IT" sz="2400" b="1" dirty="0" err="1">
                <a:solidFill>
                  <a:srgbClr val="FFC000"/>
                </a:solidFill>
                <a:latin typeface="+mj-lt"/>
              </a:rPr>
              <a:t>statificazione</a:t>
            </a:r>
            <a:r>
              <a:rPr lang="it-IT" sz="2400" b="1" dirty="0">
                <a:solidFill>
                  <a:srgbClr val="FFC000"/>
                </a:solidFill>
                <a:latin typeface="+mj-lt"/>
              </a:rPr>
              <a:t> del rischio (SCORE)</a:t>
            </a:r>
            <a:endParaRPr lang="it-IT" sz="2400" dirty="0">
              <a:latin typeface="+mj-lt"/>
            </a:endParaRPr>
          </a:p>
        </p:txBody>
      </p:sp>
    </p:spTree>
    <p:extLst>
      <p:ext uri="{BB962C8B-B14F-4D97-AF65-F5344CB8AC3E}">
        <p14:creationId xmlns:p14="http://schemas.microsoft.com/office/powerpoint/2010/main" val="128036468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20638"/>
            <a:ext cx="9144000" cy="1143000"/>
          </a:xfrm>
        </p:spPr>
        <p:txBody>
          <a:bodyPr/>
          <a:lstStyle/>
          <a:p>
            <a:pPr>
              <a:defRPr/>
            </a:pPr>
            <a:r>
              <a:rPr sz="2400" dirty="0">
                <a:solidFill>
                  <a:schemeClr val="tx2"/>
                </a:solidFill>
                <a:ea typeface="ＭＳ Ｐゴシック" charset="0"/>
              </a:rPr>
              <a:t>Dutch Lipid Clinic Network criteria for diagnosis of heterozygous familial </a:t>
            </a:r>
            <a:r>
              <a:rPr lang="it-IT" sz="2400" dirty="0" err="1">
                <a:solidFill>
                  <a:schemeClr val="tx2"/>
                </a:solidFill>
                <a:ea typeface="ＭＳ Ｐゴシック" charset="0"/>
              </a:rPr>
              <a:t>hypercholesterolaemia</a:t>
            </a:r>
            <a:endParaRPr lang="nl-NL" sz="2400" dirty="0">
              <a:solidFill>
                <a:schemeClr val="tx2"/>
              </a:solidFill>
              <a:ea typeface="ＭＳ Ｐゴシック" charset="0"/>
            </a:endParaRPr>
          </a:p>
        </p:txBody>
      </p:sp>
      <p:sp>
        <p:nvSpPr>
          <p:cNvPr id="3" name="Content Placeholder 2"/>
          <p:cNvSpPr>
            <a:spLocks noGrp="1"/>
          </p:cNvSpPr>
          <p:nvPr>
            <p:ph idx="1"/>
          </p:nvPr>
        </p:nvSpPr>
        <p:spPr>
          <a:xfrm>
            <a:off x="333375" y="1152525"/>
            <a:ext cx="8353425" cy="4114800"/>
          </a:xfrm>
        </p:spPr>
        <p:txBody>
          <a:bodyPr/>
          <a:lstStyle/>
          <a:p>
            <a:pPr>
              <a:defRPr/>
            </a:pPr>
            <a:endParaRPr lang="en-US" dirty="0"/>
          </a:p>
        </p:txBody>
      </p:sp>
      <p:pic>
        <p:nvPicPr>
          <p:cNvPr id="3389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000125"/>
            <a:ext cx="8524875"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99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idx="4294967295"/>
          </p:nvPr>
        </p:nvSpPr>
        <p:spPr>
          <a:xfrm>
            <a:off x="3532902" y="120650"/>
            <a:ext cx="5611097" cy="566738"/>
          </a:xfrm>
        </p:spPr>
        <p:txBody>
          <a:bodyPr anchor="b">
            <a:noAutofit/>
          </a:bodyPr>
          <a:lstStyle/>
          <a:p>
            <a:pPr algn="ctr">
              <a:defRPr/>
            </a:pPr>
            <a:r>
              <a:rPr lang="en-US" sz="2400" b="1" dirty="0">
                <a:solidFill>
                  <a:srgbClr val="FFFF00"/>
                </a:solidFill>
                <a:effectLst>
                  <a:outerShdw blurRad="38100" dist="38100" dir="2700000" algn="tl">
                    <a:srgbClr val="000000">
                      <a:alpha val="43137"/>
                    </a:srgbClr>
                  </a:outerShdw>
                </a:effectLst>
                <a:latin typeface="Calibri" pitchFamily="34" charset="0"/>
              </a:rPr>
              <a:t>LIVELLI DI RISCHIO CARDIOVASCOLARE</a:t>
            </a:r>
          </a:p>
        </p:txBody>
      </p:sp>
      <p:grpSp>
        <p:nvGrpSpPr>
          <p:cNvPr id="25" name="Gruppo 24"/>
          <p:cNvGrpSpPr/>
          <p:nvPr/>
        </p:nvGrpSpPr>
        <p:grpSpPr>
          <a:xfrm>
            <a:off x="186502" y="6060725"/>
            <a:ext cx="8817562" cy="715588"/>
            <a:chOff x="201742" y="5996995"/>
            <a:chExt cx="8817562" cy="715588"/>
          </a:xfrm>
        </p:grpSpPr>
        <p:sp>
          <p:nvSpPr>
            <p:cNvPr id="12" name="CasellaDiTesto 11"/>
            <p:cNvSpPr txBox="1"/>
            <p:nvPr/>
          </p:nvSpPr>
          <p:spPr>
            <a:xfrm>
              <a:off x="201742" y="6062669"/>
              <a:ext cx="2537717" cy="400091"/>
            </a:xfrm>
            <a:prstGeom prst="rect">
              <a:avLst/>
            </a:prstGeom>
            <a:noFill/>
            <a:ln>
              <a:solidFill>
                <a:srgbClr val="00B050"/>
              </a:solidFill>
            </a:ln>
            <a:effectLst>
              <a:glow rad="63500">
                <a:schemeClr val="tx1">
                  <a:alpha val="23000"/>
                </a:schemeClr>
              </a:glow>
            </a:effectLst>
          </p:spPr>
          <p:txBody>
            <a:bodyPr lIns="91420" tIns="45711" rIns="91420" bIns="45711">
              <a:spAutoFit/>
            </a:bodyPr>
            <a:lstStyle/>
            <a:p>
              <a:pPr algn="ctr" defTabSz="914400">
                <a:defRPr/>
              </a:pPr>
              <a:r>
                <a:rPr lang="en-US" sz="2000" b="1" dirty="0" err="1">
                  <a:solidFill>
                    <a:srgbClr val="00FF00"/>
                  </a:solidFill>
                  <a:effectLst>
                    <a:outerShdw blurRad="38100" dist="38100" dir="2700000" algn="tl">
                      <a:srgbClr val="000000">
                        <a:alpha val="43137"/>
                      </a:srgbClr>
                    </a:outerShdw>
                  </a:effectLst>
                  <a:latin typeface="Calibri" pitchFamily="34" charset="0"/>
                  <a:cs typeface="Arial"/>
                </a:rPr>
                <a:t>Rischio</a:t>
              </a:r>
              <a:r>
                <a:rPr lang="en-US" sz="2000" b="1" dirty="0">
                  <a:solidFill>
                    <a:srgbClr val="00FF00"/>
                  </a:solidFill>
                  <a:effectLst>
                    <a:outerShdw blurRad="38100" dist="38100" dir="2700000" algn="tl">
                      <a:srgbClr val="000000">
                        <a:alpha val="43137"/>
                      </a:srgbClr>
                    </a:outerShdw>
                  </a:effectLst>
                  <a:latin typeface="Calibri" pitchFamily="34" charset="0"/>
                  <a:cs typeface="Arial"/>
                </a:rPr>
                <a:t> basso</a:t>
              </a:r>
            </a:p>
          </p:txBody>
        </p:sp>
        <p:sp>
          <p:nvSpPr>
            <p:cNvPr id="13" name="CasellaDiTesto 12"/>
            <p:cNvSpPr txBox="1"/>
            <p:nvPr/>
          </p:nvSpPr>
          <p:spPr>
            <a:xfrm>
              <a:off x="3768439" y="6066270"/>
              <a:ext cx="5250865" cy="646313"/>
            </a:xfrm>
            <a:prstGeom prst="rect">
              <a:avLst/>
            </a:prstGeom>
            <a:noFill/>
            <a:ln>
              <a:solidFill>
                <a:srgbClr val="00B050"/>
              </a:solidFill>
            </a:ln>
            <a:effectLst>
              <a:glow rad="63500">
                <a:schemeClr val="tx1">
                  <a:alpha val="23000"/>
                </a:schemeClr>
              </a:glow>
            </a:effectLst>
          </p:spPr>
          <p:txBody>
            <a:bodyPr wrap="square" lIns="91420" tIns="45711" rIns="91420" bIns="45711">
              <a:spAutoFit/>
            </a:bodyPr>
            <a:lstStyle/>
            <a:p>
              <a:pPr algn="ctr" defTabSz="914400">
                <a:defRPr/>
              </a:pPr>
              <a:r>
                <a:rPr lang="it-IT" b="1" dirty="0">
                  <a:solidFill>
                    <a:srgbClr val="00B050"/>
                  </a:solidFill>
                  <a:effectLst>
                    <a:outerShdw blurRad="38100" dist="38100" dir="2700000" algn="tl">
                      <a:srgbClr val="000000">
                        <a:alpha val="43137"/>
                      </a:srgbClr>
                    </a:outerShdw>
                  </a:effectLst>
                  <a:latin typeface="Calibri" pitchFamily="34" charset="0"/>
                  <a:cs typeface="Arial"/>
                </a:rPr>
                <a:t>SCORE &lt;1%</a:t>
              </a:r>
            </a:p>
            <a:p>
              <a:pPr algn="ctr" defTabSz="914400">
                <a:defRPr/>
              </a:pPr>
              <a:r>
                <a:rPr lang="it-IT" b="1" u="sng" dirty="0">
                  <a:solidFill>
                    <a:srgbClr val="00B050"/>
                  </a:solidFill>
                  <a:effectLst>
                    <a:outerShdw blurRad="38100" dist="38100" dir="2700000" algn="tl">
                      <a:srgbClr val="000000">
                        <a:alpha val="43137"/>
                      </a:srgbClr>
                    </a:outerShdw>
                  </a:effectLst>
                  <a:latin typeface="Calibri" pitchFamily="34" charset="0"/>
                  <a:cs typeface="Arial"/>
                </a:rPr>
                <a:t>TARGET: C-LDL &lt; 130 mg/dl </a:t>
              </a:r>
            </a:p>
          </p:txBody>
        </p:sp>
        <p:sp>
          <p:nvSpPr>
            <p:cNvPr id="5" name="Freccia a destra 4"/>
            <p:cNvSpPr/>
            <p:nvPr/>
          </p:nvSpPr>
          <p:spPr>
            <a:xfrm>
              <a:off x="3040770" y="5996995"/>
              <a:ext cx="505989" cy="528638"/>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400">
                <a:defRPr/>
              </a:pPr>
              <a:endParaRPr lang="it-IT">
                <a:solidFill>
                  <a:srgbClr val="FFFFFF"/>
                </a:solidFill>
                <a:latin typeface="Garamond"/>
                <a:cs typeface="Arial"/>
              </a:endParaRPr>
            </a:p>
          </p:txBody>
        </p:sp>
      </p:grpSp>
      <p:grpSp>
        <p:nvGrpSpPr>
          <p:cNvPr id="23" name="Gruppo 22"/>
          <p:cNvGrpSpPr/>
          <p:nvPr/>
        </p:nvGrpSpPr>
        <p:grpSpPr>
          <a:xfrm>
            <a:off x="236818" y="855513"/>
            <a:ext cx="8956113" cy="1969752"/>
            <a:chOff x="118612" y="834224"/>
            <a:chExt cx="8956113" cy="1759761"/>
          </a:xfrm>
        </p:grpSpPr>
        <p:sp>
          <p:nvSpPr>
            <p:cNvPr id="3" name="CasellaDiTesto 2"/>
            <p:cNvSpPr txBox="1"/>
            <p:nvPr/>
          </p:nvSpPr>
          <p:spPr>
            <a:xfrm>
              <a:off x="3713019" y="834224"/>
              <a:ext cx="5361706" cy="1759761"/>
            </a:xfrm>
            <a:prstGeom prst="rect">
              <a:avLst/>
            </a:prstGeom>
            <a:noFill/>
            <a:ln>
              <a:solidFill>
                <a:srgbClr val="FF0000"/>
              </a:solidFill>
            </a:ln>
            <a:effectLst>
              <a:glow rad="63500">
                <a:schemeClr val="tx1">
                  <a:alpha val="23000"/>
                </a:schemeClr>
              </a:glow>
            </a:effectLst>
          </p:spPr>
          <p:txBody>
            <a:bodyPr wrap="square" lIns="91420" tIns="45711" rIns="91420" bIns="45711">
              <a:spAutoFit/>
            </a:bodyPr>
            <a:lstStyle/>
            <a:p>
              <a:pPr algn="ctr" defTabSz="914400">
                <a:defRPr/>
              </a:pPr>
              <a:r>
                <a:rPr lang="en-GB" b="1" dirty="0">
                  <a:solidFill>
                    <a:srgbClr val="FF0000"/>
                  </a:solidFill>
                  <a:effectLst>
                    <a:outerShdw blurRad="38100" dist="38100" dir="2700000" algn="tl">
                      <a:srgbClr val="000000">
                        <a:alpha val="43137"/>
                      </a:srgbClr>
                    </a:outerShdw>
                  </a:effectLst>
                  <a:latin typeface="+mj-lt"/>
                  <a:cs typeface="Arial"/>
                </a:rPr>
                <a:t>SCORE ≥10</a:t>
              </a:r>
              <a:r>
                <a:rPr lang="en-GB" b="1" dirty="0">
                  <a:solidFill>
                    <a:srgbClr val="C00000"/>
                  </a:solidFill>
                  <a:effectLst>
                    <a:outerShdw blurRad="38100" dist="38100" dir="2700000" algn="tl">
                      <a:srgbClr val="000000">
                        <a:alpha val="43137"/>
                      </a:srgbClr>
                    </a:outerShdw>
                  </a:effectLst>
                  <a:latin typeface="+mj-lt"/>
                  <a:cs typeface="Arial"/>
                </a:rPr>
                <a:t>%</a:t>
              </a:r>
            </a:p>
            <a:p>
              <a:pPr indent="-285690" defTabSz="914400">
                <a:defRPr/>
              </a:pPr>
              <a:r>
                <a:rPr lang="en-GB" sz="1400" dirty="0" err="1">
                  <a:latin typeface="+mj-lt"/>
                  <a:cs typeface="Arial"/>
                </a:rPr>
                <a:t>Documentata</a:t>
              </a:r>
              <a:r>
                <a:rPr lang="en-GB" sz="1400" dirty="0">
                  <a:latin typeface="+mj-lt"/>
                  <a:cs typeface="Arial"/>
                </a:rPr>
                <a:t> </a:t>
              </a:r>
              <a:r>
                <a:rPr lang="en-GB" sz="1400" dirty="0" err="1">
                  <a:latin typeface="+mj-lt"/>
                  <a:cs typeface="Arial"/>
                </a:rPr>
                <a:t>malattia</a:t>
              </a:r>
              <a:r>
                <a:rPr lang="en-GB" sz="1400" dirty="0">
                  <a:latin typeface="+mj-lt"/>
                  <a:cs typeface="Arial"/>
                </a:rPr>
                <a:t> </a:t>
              </a:r>
              <a:r>
                <a:rPr lang="en-GB" sz="1400" dirty="0" err="1">
                  <a:latin typeface="+mj-lt"/>
                  <a:cs typeface="Arial"/>
                </a:rPr>
                <a:t>cardiovascolare</a:t>
              </a:r>
              <a:r>
                <a:rPr lang="en-GB" sz="1400" dirty="0">
                  <a:latin typeface="+mj-lt"/>
                  <a:cs typeface="Arial"/>
                </a:rPr>
                <a:t>, </a:t>
              </a:r>
              <a:r>
                <a:rPr lang="en-GB" sz="1400" dirty="0" err="1">
                  <a:latin typeface="+mj-lt"/>
                  <a:cs typeface="Arial"/>
                </a:rPr>
                <a:t>clinica</a:t>
              </a:r>
              <a:r>
                <a:rPr lang="en-GB" sz="1400" dirty="0">
                  <a:latin typeface="+mj-lt"/>
                  <a:cs typeface="Arial"/>
                </a:rPr>
                <a:t> o </a:t>
              </a:r>
              <a:r>
                <a:rPr lang="en-GB" sz="1400" dirty="0" err="1">
                  <a:latin typeface="+mj-lt"/>
                  <a:cs typeface="Arial"/>
                </a:rPr>
                <a:t>inequivocabilmente</a:t>
              </a:r>
              <a:r>
                <a:rPr lang="en-GB" sz="1400" dirty="0">
                  <a:latin typeface="+mj-lt"/>
                  <a:cs typeface="Arial"/>
                </a:rPr>
                <a:t> con imaging: stroke </a:t>
              </a:r>
              <a:r>
                <a:rPr lang="en-GB" sz="1400" dirty="0" err="1">
                  <a:latin typeface="+mj-lt"/>
                  <a:cs typeface="Arial"/>
                </a:rPr>
                <a:t>ischemico</a:t>
              </a:r>
              <a:r>
                <a:rPr lang="en-GB" sz="1400" dirty="0">
                  <a:latin typeface="+mj-lt"/>
                  <a:cs typeface="Arial"/>
                </a:rPr>
                <a:t> e TIA; </a:t>
              </a:r>
              <a:r>
                <a:rPr lang="en-GB" sz="1400" dirty="0" err="1">
                  <a:latin typeface="+mj-lt"/>
                  <a:cs typeface="Arial"/>
                </a:rPr>
                <a:t>arteriopatia</a:t>
              </a:r>
              <a:r>
                <a:rPr lang="en-GB" sz="1400" dirty="0">
                  <a:latin typeface="+mj-lt"/>
                  <a:cs typeface="Arial"/>
                </a:rPr>
                <a:t> </a:t>
              </a:r>
              <a:r>
                <a:rPr lang="en-GB" sz="1400" dirty="0" err="1">
                  <a:latin typeface="+mj-lt"/>
                  <a:cs typeface="Arial"/>
                </a:rPr>
                <a:t>periferica</a:t>
              </a:r>
              <a:r>
                <a:rPr lang="en-GB" sz="1400" dirty="0">
                  <a:latin typeface="+mj-lt"/>
                  <a:cs typeface="Arial"/>
                </a:rPr>
                <a:t>; </a:t>
              </a:r>
              <a:r>
                <a:rPr lang="en-GB" sz="1400" dirty="0" err="1">
                  <a:latin typeface="+mj-lt"/>
                  <a:cs typeface="Arial"/>
                </a:rPr>
                <a:t>pregresso</a:t>
              </a:r>
              <a:r>
                <a:rPr lang="en-GB" sz="1400" dirty="0">
                  <a:latin typeface="+mj-lt"/>
                  <a:cs typeface="Arial"/>
                </a:rPr>
                <a:t> </a:t>
              </a:r>
              <a:r>
                <a:rPr lang="en-GB" sz="1400" dirty="0" err="1">
                  <a:latin typeface="+mj-lt"/>
                  <a:cs typeface="Arial"/>
                </a:rPr>
                <a:t>infarto</a:t>
              </a:r>
              <a:r>
                <a:rPr lang="en-GB" sz="1400" dirty="0">
                  <a:latin typeface="+mj-lt"/>
                  <a:cs typeface="Arial"/>
                </a:rPr>
                <a:t>; by-pass </a:t>
              </a:r>
              <a:r>
                <a:rPr lang="en-GB" sz="1400" dirty="0" err="1">
                  <a:latin typeface="+mj-lt"/>
                  <a:cs typeface="Arial"/>
                </a:rPr>
                <a:t>aorto-coronarico,PTCA</a:t>
              </a:r>
              <a:r>
                <a:rPr lang="en-GB" sz="1400" dirty="0">
                  <a:latin typeface="+mj-lt"/>
                  <a:cs typeface="Arial"/>
                </a:rPr>
                <a:t>, </a:t>
              </a:r>
              <a:r>
                <a:rPr lang="en-GB" sz="1400" dirty="0" err="1">
                  <a:latin typeface="+mj-lt"/>
                  <a:cs typeface="Arial"/>
                </a:rPr>
                <a:t>aneurisma</a:t>
              </a:r>
              <a:r>
                <a:rPr lang="en-GB" sz="1400" dirty="0">
                  <a:latin typeface="+mj-lt"/>
                  <a:cs typeface="Arial"/>
                </a:rPr>
                <a:t> </a:t>
              </a:r>
              <a:r>
                <a:rPr lang="en-GB" sz="1400" dirty="0" err="1">
                  <a:latin typeface="+mj-lt"/>
                  <a:cs typeface="Arial"/>
                </a:rPr>
                <a:t>aortico</a:t>
              </a:r>
              <a:r>
                <a:rPr lang="en-GB" sz="1400" dirty="0">
                  <a:latin typeface="+mj-lt"/>
                  <a:cs typeface="Arial"/>
                </a:rPr>
                <a:t>, </a:t>
              </a:r>
              <a:r>
                <a:rPr lang="en-GB" sz="1400" dirty="0" err="1">
                  <a:latin typeface="+mj-lt"/>
                  <a:cs typeface="Arial"/>
                </a:rPr>
                <a:t>placche</a:t>
              </a:r>
              <a:r>
                <a:rPr lang="en-GB" sz="1400" dirty="0">
                  <a:latin typeface="+mj-lt"/>
                  <a:cs typeface="Arial"/>
                </a:rPr>
                <a:t>  </a:t>
              </a:r>
              <a:r>
                <a:rPr lang="en-GB" sz="1400" dirty="0" err="1">
                  <a:latin typeface="+mj-lt"/>
                  <a:cs typeface="Arial"/>
                </a:rPr>
                <a:t>significative</a:t>
              </a:r>
              <a:r>
                <a:rPr lang="en-GB" sz="1400" dirty="0">
                  <a:latin typeface="+mj-lt"/>
                  <a:cs typeface="Arial"/>
                </a:rPr>
                <a:t> </a:t>
              </a:r>
              <a:r>
                <a:rPr lang="en-GB" sz="1400" dirty="0" err="1">
                  <a:latin typeface="+mj-lt"/>
                  <a:cs typeface="Arial"/>
                </a:rPr>
                <a:t>alla</a:t>
              </a:r>
              <a:r>
                <a:rPr lang="en-GB" sz="1400" dirty="0">
                  <a:latin typeface="+mj-lt"/>
                  <a:cs typeface="Arial"/>
                </a:rPr>
                <a:t> </a:t>
              </a:r>
              <a:r>
                <a:rPr lang="en-GB" sz="1400" dirty="0" err="1">
                  <a:latin typeface="+mj-lt"/>
                  <a:cs typeface="Arial"/>
                </a:rPr>
                <a:t>coronarografia</a:t>
              </a:r>
              <a:r>
                <a:rPr lang="en-GB" sz="1400" dirty="0">
                  <a:latin typeface="+mj-lt"/>
                  <a:cs typeface="Arial"/>
                </a:rPr>
                <a:t>  o </a:t>
              </a:r>
              <a:r>
                <a:rPr lang="en-GB" sz="1400" dirty="0" err="1">
                  <a:latin typeface="+mj-lt"/>
                  <a:cs typeface="Arial"/>
                </a:rPr>
                <a:t>carotidee</a:t>
              </a:r>
              <a:r>
                <a:rPr lang="en-GB" sz="1400" dirty="0">
                  <a:latin typeface="+mj-lt"/>
                  <a:cs typeface="Arial"/>
                </a:rPr>
                <a:t>, </a:t>
              </a:r>
              <a:r>
                <a:rPr lang="en-GB" sz="1400" dirty="0" err="1">
                  <a:latin typeface="+mj-lt"/>
                  <a:cs typeface="Arial"/>
                </a:rPr>
                <a:t>evidenziate</a:t>
              </a:r>
              <a:r>
                <a:rPr lang="en-GB" sz="1400" dirty="0">
                  <a:latin typeface="+mj-lt"/>
                  <a:cs typeface="Arial"/>
                </a:rPr>
                <a:t> con Eco; </a:t>
              </a:r>
              <a:r>
                <a:rPr lang="en-GB" sz="1400" dirty="0" err="1">
                  <a:latin typeface="+mj-lt"/>
                  <a:cs typeface="Arial"/>
                </a:rPr>
                <a:t>diabete</a:t>
              </a:r>
              <a:r>
                <a:rPr lang="en-GB" sz="1400" dirty="0">
                  <a:latin typeface="+mj-lt"/>
                  <a:cs typeface="Arial"/>
                </a:rPr>
                <a:t> con </a:t>
              </a:r>
              <a:r>
                <a:rPr lang="en-GB" sz="1400" dirty="0" err="1">
                  <a:latin typeface="+mj-lt"/>
                  <a:cs typeface="Arial"/>
                </a:rPr>
                <a:t>uno</a:t>
              </a:r>
              <a:r>
                <a:rPr lang="en-GB" sz="1400" dirty="0">
                  <a:latin typeface="+mj-lt"/>
                  <a:cs typeface="Arial"/>
                </a:rPr>
                <a:t> o </a:t>
              </a:r>
              <a:r>
                <a:rPr lang="en-GB" sz="1400" dirty="0" err="1">
                  <a:latin typeface="+mj-lt"/>
                  <a:cs typeface="Arial"/>
                </a:rPr>
                <a:t>più</a:t>
              </a:r>
              <a:r>
                <a:rPr lang="en-GB" sz="1400" dirty="0">
                  <a:latin typeface="+mj-lt"/>
                  <a:cs typeface="Arial"/>
                </a:rPr>
                <a:t> </a:t>
              </a:r>
              <a:r>
                <a:rPr lang="en-GB" sz="1400" dirty="0" err="1">
                  <a:latin typeface="+mj-lt"/>
                  <a:cs typeface="Arial"/>
                </a:rPr>
                <a:t>fattori</a:t>
              </a:r>
              <a:r>
                <a:rPr lang="en-GB" sz="1400" dirty="0">
                  <a:latin typeface="+mj-lt"/>
                  <a:cs typeface="Arial"/>
                </a:rPr>
                <a:t> di </a:t>
              </a:r>
              <a:r>
                <a:rPr lang="en-GB" sz="1400" dirty="0" err="1">
                  <a:latin typeface="+mj-lt"/>
                  <a:cs typeface="Arial"/>
                </a:rPr>
                <a:t>rischio</a:t>
              </a:r>
              <a:r>
                <a:rPr lang="en-GB" sz="1400" dirty="0">
                  <a:latin typeface="+mj-lt"/>
                  <a:cs typeface="Arial"/>
                </a:rPr>
                <a:t> e/o markers di </a:t>
              </a:r>
              <a:r>
                <a:rPr lang="en-GB" sz="1400" dirty="0" err="1">
                  <a:latin typeface="+mj-lt"/>
                  <a:cs typeface="Arial"/>
                </a:rPr>
                <a:t>danno</a:t>
              </a:r>
              <a:r>
                <a:rPr lang="en-GB" sz="1400" dirty="0">
                  <a:latin typeface="+mj-lt"/>
                  <a:cs typeface="Arial"/>
                </a:rPr>
                <a:t> </a:t>
              </a:r>
              <a:r>
                <a:rPr lang="en-GB" sz="1400" dirty="0" err="1">
                  <a:latin typeface="+mj-lt"/>
                  <a:cs typeface="Arial"/>
                </a:rPr>
                <a:t>d’organo</a:t>
              </a:r>
              <a:r>
                <a:rPr lang="en-GB" sz="1400" dirty="0">
                  <a:latin typeface="+mj-lt"/>
                  <a:cs typeface="Arial"/>
                </a:rPr>
                <a:t>, come la proteinuria; IRC grave  con GFR &lt; 30 mL/min/1,73 m2</a:t>
              </a:r>
            </a:p>
            <a:p>
              <a:pPr indent="-285690" defTabSz="914400">
                <a:defRPr/>
              </a:pPr>
              <a:r>
                <a:rPr lang="en-GB" sz="1800" b="1" u="sng" dirty="0">
                  <a:solidFill>
                    <a:srgbClr val="FF0000"/>
                  </a:solidFill>
                  <a:effectLst>
                    <a:outerShdw blurRad="38100" dist="38100" dir="2700000" algn="tl">
                      <a:srgbClr val="000000">
                        <a:alpha val="43137"/>
                      </a:srgbClr>
                    </a:outerShdw>
                  </a:effectLst>
                  <a:latin typeface="+mj-lt"/>
                  <a:cs typeface="Arial"/>
                </a:rPr>
                <a:t>TARGET: C-LDL &lt; 70 mg/dl (</a:t>
              </a:r>
              <a:r>
                <a:rPr lang="en-GB" sz="1800" b="1" u="sng" dirty="0" err="1">
                  <a:solidFill>
                    <a:srgbClr val="FF0000"/>
                  </a:solidFill>
                  <a:effectLst>
                    <a:outerShdw blurRad="38100" dist="38100" dir="2700000" algn="tl">
                      <a:srgbClr val="000000">
                        <a:alpha val="43137"/>
                      </a:srgbClr>
                    </a:outerShdw>
                  </a:effectLst>
                  <a:latin typeface="+mj-lt"/>
                  <a:cs typeface="Arial"/>
                </a:rPr>
                <a:t>riduzione</a:t>
              </a:r>
              <a:r>
                <a:rPr lang="en-GB" sz="1800" b="1" u="sng" dirty="0">
                  <a:solidFill>
                    <a:srgbClr val="FF0000"/>
                  </a:solidFill>
                  <a:effectLst>
                    <a:outerShdw blurRad="38100" dist="38100" dir="2700000" algn="tl">
                      <a:srgbClr val="000000">
                        <a:alpha val="43137"/>
                      </a:srgbClr>
                    </a:outerShdw>
                  </a:effectLst>
                  <a:latin typeface="+mj-lt"/>
                  <a:cs typeface="Arial"/>
                </a:rPr>
                <a:t> </a:t>
              </a:r>
              <a:r>
                <a:rPr lang="en-GB" sz="1800" b="1" u="sng" dirty="0" err="1">
                  <a:solidFill>
                    <a:srgbClr val="FF0000"/>
                  </a:solidFill>
                  <a:effectLst>
                    <a:outerShdw blurRad="38100" dist="38100" dir="2700000" algn="tl">
                      <a:srgbClr val="000000">
                        <a:alpha val="43137"/>
                      </a:srgbClr>
                    </a:outerShdw>
                  </a:effectLst>
                  <a:latin typeface="+mj-lt"/>
                  <a:cs typeface="Arial"/>
                </a:rPr>
                <a:t>di</a:t>
              </a:r>
              <a:r>
                <a:rPr lang="en-GB" sz="1800" b="1" u="sng" dirty="0">
                  <a:solidFill>
                    <a:srgbClr val="FF0000"/>
                  </a:solidFill>
                  <a:effectLst>
                    <a:outerShdw blurRad="38100" dist="38100" dir="2700000" algn="tl">
                      <a:srgbClr val="000000">
                        <a:alpha val="43137"/>
                      </a:srgbClr>
                    </a:outerShdw>
                  </a:effectLst>
                  <a:latin typeface="+mj-lt"/>
                  <a:cs typeface="Arial"/>
                </a:rPr>
                <a:t> </a:t>
              </a:r>
              <a:r>
                <a:rPr lang="en-GB" sz="1800" b="1" u="sng" dirty="0" err="1">
                  <a:solidFill>
                    <a:srgbClr val="FF0000"/>
                  </a:solidFill>
                  <a:effectLst>
                    <a:outerShdw blurRad="38100" dist="38100" dir="2700000" algn="tl">
                      <a:srgbClr val="000000">
                        <a:alpha val="43137"/>
                      </a:srgbClr>
                    </a:outerShdw>
                  </a:effectLst>
                  <a:latin typeface="+mj-lt"/>
                  <a:cs typeface="Arial"/>
                </a:rPr>
                <a:t>almeno</a:t>
              </a:r>
              <a:r>
                <a:rPr lang="en-GB" sz="1800" b="1" u="sng" dirty="0">
                  <a:solidFill>
                    <a:srgbClr val="FF0000"/>
                  </a:solidFill>
                  <a:effectLst>
                    <a:outerShdw blurRad="38100" dist="38100" dir="2700000" algn="tl">
                      <a:srgbClr val="000000">
                        <a:alpha val="43137"/>
                      </a:srgbClr>
                    </a:outerShdw>
                  </a:effectLst>
                  <a:latin typeface="+mj-lt"/>
                  <a:cs typeface="Arial"/>
                </a:rPr>
                <a:t> </a:t>
              </a:r>
              <a:r>
                <a:rPr lang="en-GB" sz="1800" b="1" u="sng" dirty="0" err="1">
                  <a:solidFill>
                    <a:srgbClr val="FF0000"/>
                  </a:solidFill>
                  <a:effectLst>
                    <a:outerShdw blurRad="38100" dist="38100" dir="2700000" algn="tl">
                      <a:srgbClr val="000000">
                        <a:alpha val="43137"/>
                      </a:srgbClr>
                    </a:outerShdw>
                  </a:effectLst>
                  <a:latin typeface="+mj-lt"/>
                  <a:cs typeface="Arial"/>
                </a:rPr>
                <a:t>il</a:t>
              </a:r>
              <a:r>
                <a:rPr lang="en-GB" sz="1800" b="1" u="sng" dirty="0">
                  <a:solidFill>
                    <a:srgbClr val="FF0000"/>
                  </a:solidFill>
                  <a:effectLst>
                    <a:outerShdw blurRad="38100" dist="38100" dir="2700000" algn="tl">
                      <a:srgbClr val="000000">
                        <a:alpha val="43137"/>
                      </a:srgbClr>
                    </a:outerShdw>
                  </a:effectLst>
                  <a:latin typeface="+mj-lt"/>
                  <a:cs typeface="Arial"/>
                </a:rPr>
                <a:t> 50%)</a:t>
              </a:r>
            </a:p>
          </p:txBody>
        </p:sp>
        <p:sp>
          <p:nvSpPr>
            <p:cNvPr id="17" name="CasellaDiTesto 16"/>
            <p:cNvSpPr txBox="1"/>
            <p:nvPr/>
          </p:nvSpPr>
          <p:spPr>
            <a:xfrm>
              <a:off x="118612" y="1480553"/>
              <a:ext cx="2537717" cy="357438"/>
            </a:xfrm>
            <a:prstGeom prst="rect">
              <a:avLst/>
            </a:prstGeom>
            <a:noFill/>
            <a:ln>
              <a:solidFill>
                <a:srgbClr val="FF0000"/>
              </a:solidFill>
            </a:ln>
            <a:effectLst>
              <a:glow rad="63500">
                <a:schemeClr val="tx1">
                  <a:alpha val="23000"/>
                </a:schemeClr>
              </a:glow>
            </a:effectLst>
          </p:spPr>
          <p:txBody>
            <a:bodyPr lIns="91420" tIns="45711" rIns="91420" bIns="45711">
              <a:spAutoFit/>
            </a:bodyPr>
            <a:lstStyle/>
            <a:p>
              <a:pPr algn="ctr" defTabSz="914400">
                <a:defRPr/>
              </a:pPr>
              <a:r>
                <a:rPr lang="en-US" sz="2000" b="1" dirty="0" err="1">
                  <a:solidFill>
                    <a:srgbClr val="FF0000"/>
                  </a:solidFill>
                  <a:effectLst>
                    <a:outerShdw blurRad="38100" dist="38100" dir="2700000" algn="tl">
                      <a:srgbClr val="000000">
                        <a:alpha val="43137"/>
                      </a:srgbClr>
                    </a:outerShdw>
                  </a:effectLst>
                  <a:latin typeface="Calibri" pitchFamily="34" charset="0"/>
                  <a:cs typeface="Arial"/>
                </a:rPr>
                <a:t>Rischio</a:t>
              </a:r>
              <a:r>
                <a:rPr lang="en-US" sz="2000" b="1" dirty="0">
                  <a:solidFill>
                    <a:srgbClr val="FF0000"/>
                  </a:solidFill>
                  <a:effectLst>
                    <a:outerShdw blurRad="38100" dist="38100" dir="2700000" algn="tl">
                      <a:srgbClr val="000000">
                        <a:alpha val="43137"/>
                      </a:srgbClr>
                    </a:outerShdw>
                  </a:effectLst>
                  <a:latin typeface="Calibri" pitchFamily="34" charset="0"/>
                  <a:cs typeface="Arial"/>
                </a:rPr>
                <a:t> molto </a:t>
              </a:r>
              <a:r>
                <a:rPr lang="en-US" sz="2000" b="1" dirty="0" err="1">
                  <a:solidFill>
                    <a:srgbClr val="FF0000"/>
                  </a:solidFill>
                  <a:effectLst>
                    <a:outerShdw blurRad="38100" dist="38100" dir="2700000" algn="tl">
                      <a:srgbClr val="000000">
                        <a:alpha val="43137"/>
                      </a:srgbClr>
                    </a:outerShdw>
                  </a:effectLst>
                  <a:latin typeface="Calibri" pitchFamily="34" charset="0"/>
                  <a:cs typeface="Arial"/>
                </a:rPr>
                <a:t>elevato</a:t>
              </a:r>
              <a:endParaRPr lang="en-US" sz="2000" b="1" dirty="0">
                <a:solidFill>
                  <a:srgbClr val="FF0000"/>
                </a:solidFill>
                <a:effectLst>
                  <a:outerShdw blurRad="38100" dist="38100" dir="2700000" algn="tl">
                    <a:srgbClr val="000000">
                      <a:alpha val="43137"/>
                    </a:srgbClr>
                  </a:outerShdw>
                </a:effectLst>
                <a:latin typeface="Calibri" pitchFamily="34" charset="0"/>
                <a:cs typeface="Arial"/>
              </a:endParaRPr>
            </a:p>
          </p:txBody>
        </p:sp>
        <p:sp>
          <p:nvSpPr>
            <p:cNvPr id="18" name="Freccia a destra 17"/>
            <p:cNvSpPr/>
            <p:nvPr/>
          </p:nvSpPr>
          <p:spPr>
            <a:xfrm>
              <a:off x="2983763" y="1400175"/>
              <a:ext cx="549140" cy="530225"/>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400">
                <a:defRPr/>
              </a:pPr>
              <a:endParaRPr lang="it-IT">
                <a:solidFill>
                  <a:srgbClr val="FFFFFF"/>
                </a:solidFill>
                <a:latin typeface="Garamond"/>
                <a:cs typeface="Arial"/>
              </a:endParaRPr>
            </a:p>
          </p:txBody>
        </p:sp>
      </p:grpSp>
      <p:grpSp>
        <p:nvGrpSpPr>
          <p:cNvPr id="24" name="Gruppo 23"/>
          <p:cNvGrpSpPr/>
          <p:nvPr/>
        </p:nvGrpSpPr>
        <p:grpSpPr>
          <a:xfrm>
            <a:off x="183532" y="4365400"/>
            <a:ext cx="8849627" cy="1533994"/>
            <a:chOff x="183532" y="4623095"/>
            <a:chExt cx="8849627" cy="1533994"/>
          </a:xfrm>
        </p:grpSpPr>
        <p:sp>
          <p:nvSpPr>
            <p:cNvPr id="11" name="CasellaDiTesto 10"/>
            <p:cNvSpPr txBox="1"/>
            <p:nvPr/>
          </p:nvSpPr>
          <p:spPr>
            <a:xfrm>
              <a:off x="3754584" y="4710557"/>
              <a:ext cx="5278575" cy="1446532"/>
            </a:xfrm>
            <a:prstGeom prst="rect">
              <a:avLst/>
            </a:prstGeom>
            <a:noFill/>
            <a:ln>
              <a:solidFill>
                <a:srgbClr val="FFFF00"/>
              </a:solidFill>
            </a:ln>
            <a:effectLst>
              <a:glow rad="63500">
                <a:schemeClr val="tx1">
                  <a:alpha val="23000"/>
                </a:schemeClr>
              </a:glow>
            </a:effectLst>
          </p:spPr>
          <p:txBody>
            <a:bodyPr wrap="square" lIns="91420" tIns="45711" rIns="91420" bIns="45711">
              <a:spAutoFit/>
            </a:bodyPr>
            <a:lstStyle/>
            <a:p>
              <a:pPr algn="ctr" defTabSz="914400">
                <a:defRPr/>
              </a:pPr>
              <a:r>
                <a:rPr lang="en-GB" b="1" dirty="0">
                  <a:solidFill>
                    <a:srgbClr val="D98D05"/>
                  </a:solidFill>
                  <a:effectLst>
                    <a:outerShdw blurRad="38100" dist="38100" dir="2700000" algn="tl">
                      <a:srgbClr val="000000">
                        <a:alpha val="43137"/>
                      </a:srgbClr>
                    </a:outerShdw>
                  </a:effectLst>
                  <a:latin typeface="+mj-lt"/>
                  <a:cs typeface="Arial"/>
                </a:rPr>
                <a:t>SCORE ≥1% e &lt;5%</a:t>
              </a:r>
            </a:p>
            <a:p>
              <a:pPr defTabSz="914400">
                <a:defRPr/>
              </a:pPr>
              <a:r>
                <a:rPr lang="en-GB" sz="1600" dirty="0" err="1">
                  <a:latin typeface="+mj-lt"/>
                  <a:cs typeface="Arial"/>
                </a:rPr>
                <a:t>Storia</a:t>
              </a:r>
              <a:r>
                <a:rPr lang="en-GB" sz="1600" dirty="0">
                  <a:latin typeface="+mj-lt"/>
                  <a:cs typeface="Arial"/>
                </a:rPr>
                <a:t> </a:t>
              </a:r>
              <a:r>
                <a:rPr lang="en-GB" sz="1600" dirty="0" err="1">
                  <a:latin typeface="+mj-lt"/>
                  <a:cs typeface="Arial"/>
                </a:rPr>
                <a:t>familiare</a:t>
              </a:r>
              <a:r>
                <a:rPr lang="en-GB" sz="1600" dirty="0">
                  <a:latin typeface="+mj-lt"/>
                  <a:cs typeface="Arial"/>
                </a:rPr>
                <a:t> </a:t>
              </a:r>
              <a:r>
                <a:rPr lang="en-GB" sz="1600" dirty="0" err="1">
                  <a:latin typeface="+mj-lt"/>
                  <a:cs typeface="Arial"/>
                </a:rPr>
                <a:t>di</a:t>
              </a:r>
              <a:r>
                <a:rPr lang="en-GB" sz="1600" dirty="0">
                  <a:latin typeface="+mj-lt"/>
                  <a:cs typeface="Arial"/>
                </a:rPr>
                <a:t> </a:t>
              </a:r>
              <a:r>
                <a:rPr lang="en-GB" sz="1600" dirty="0" err="1">
                  <a:latin typeface="+mj-lt"/>
                  <a:cs typeface="Arial"/>
                </a:rPr>
                <a:t>cardiopatia</a:t>
              </a:r>
              <a:r>
                <a:rPr lang="en-GB" sz="1600" dirty="0">
                  <a:latin typeface="+mj-lt"/>
                  <a:cs typeface="Arial"/>
                </a:rPr>
                <a:t> </a:t>
              </a:r>
              <a:r>
                <a:rPr lang="en-GB" sz="1600" dirty="0" err="1">
                  <a:latin typeface="+mj-lt"/>
                  <a:cs typeface="Arial"/>
                </a:rPr>
                <a:t>ischemica</a:t>
              </a:r>
              <a:r>
                <a:rPr lang="en-GB" sz="1600" dirty="0">
                  <a:latin typeface="+mj-lt"/>
                  <a:cs typeface="Arial"/>
                </a:rPr>
                <a:t> </a:t>
              </a:r>
              <a:r>
                <a:rPr lang="en-GB" sz="1600" dirty="0" err="1">
                  <a:latin typeface="+mj-lt"/>
                  <a:cs typeface="Arial"/>
                </a:rPr>
                <a:t>prematura</a:t>
              </a:r>
              <a:r>
                <a:rPr lang="en-GB" sz="1600" dirty="0">
                  <a:latin typeface="+mj-lt"/>
                  <a:cs typeface="Arial"/>
                </a:rPr>
                <a:t>, </a:t>
              </a:r>
              <a:r>
                <a:rPr lang="en-GB" sz="1600" dirty="0" err="1">
                  <a:latin typeface="+mj-lt"/>
                  <a:cs typeface="Arial"/>
                </a:rPr>
                <a:t>obesità</a:t>
              </a:r>
              <a:r>
                <a:rPr lang="en-GB" sz="1600" dirty="0">
                  <a:latin typeface="+mj-lt"/>
                  <a:cs typeface="Arial"/>
                </a:rPr>
                <a:t> </a:t>
              </a:r>
              <a:r>
                <a:rPr lang="en-GB" sz="1600" dirty="0" err="1">
                  <a:latin typeface="+mj-lt"/>
                  <a:cs typeface="Arial"/>
                </a:rPr>
                <a:t>addominale</a:t>
              </a:r>
              <a:r>
                <a:rPr lang="en-GB" sz="1600" dirty="0">
                  <a:latin typeface="+mj-lt"/>
                  <a:cs typeface="Arial"/>
                </a:rPr>
                <a:t>, </a:t>
              </a:r>
              <a:r>
                <a:rPr lang="en-GB" sz="1600" dirty="0" err="1">
                  <a:latin typeface="+mj-lt"/>
                  <a:cs typeface="Arial"/>
                </a:rPr>
                <a:t>sedentarietà</a:t>
              </a:r>
              <a:r>
                <a:rPr lang="en-GB" sz="1600" dirty="0">
                  <a:latin typeface="+mj-lt"/>
                  <a:cs typeface="Arial"/>
                </a:rPr>
                <a:t>, , HDL-C, TG, </a:t>
              </a:r>
              <a:r>
                <a:rPr lang="en-GB" sz="1600" dirty="0" err="1">
                  <a:latin typeface="+mj-lt"/>
                  <a:cs typeface="Arial"/>
                </a:rPr>
                <a:t>hs</a:t>
              </a:r>
              <a:r>
                <a:rPr lang="en-GB" sz="1600" dirty="0">
                  <a:latin typeface="+mj-lt"/>
                  <a:cs typeface="Arial"/>
                </a:rPr>
                <a:t>-CRP, </a:t>
              </a:r>
              <a:r>
                <a:rPr lang="en-GB" sz="1600" dirty="0" err="1">
                  <a:latin typeface="+mj-lt"/>
                  <a:cs typeface="Arial"/>
                </a:rPr>
                <a:t>Lp</a:t>
              </a:r>
              <a:r>
                <a:rPr lang="en-GB" sz="1600" dirty="0">
                  <a:latin typeface="+mj-lt"/>
                  <a:cs typeface="Arial"/>
                </a:rPr>
                <a:t>(a), </a:t>
              </a:r>
              <a:r>
                <a:rPr lang="en-GB" sz="1600" dirty="0" err="1">
                  <a:latin typeface="+mj-lt"/>
                  <a:cs typeface="Arial"/>
                </a:rPr>
                <a:t>fibrinogeno</a:t>
              </a:r>
              <a:r>
                <a:rPr lang="en-GB" sz="1600" dirty="0">
                  <a:latin typeface="+mj-lt"/>
                  <a:cs typeface="Arial"/>
                </a:rPr>
                <a:t>, </a:t>
              </a:r>
              <a:r>
                <a:rPr lang="en-GB" sz="1600" dirty="0" err="1">
                  <a:latin typeface="+mj-lt"/>
                  <a:cs typeface="Arial"/>
                </a:rPr>
                <a:t>homocysteine</a:t>
              </a:r>
              <a:r>
                <a:rPr lang="en-GB" sz="1600" dirty="0">
                  <a:latin typeface="+mj-lt"/>
                  <a:cs typeface="Arial"/>
                </a:rPr>
                <a:t>, </a:t>
              </a:r>
              <a:r>
                <a:rPr lang="en-GB" sz="1600" dirty="0" err="1">
                  <a:latin typeface="+mj-lt"/>
                  <a:cs typeface="Arial"/>
                </a:rPr>
                <a:t>apo</a:t>
              </a:r>
              <a:r>
                <a:rPr lang="en-GB" sz="1600" dirty="0">
                  <a:latin typeface="+mj-lt"/>
                  <a:cs typeface="Arial"/>
                </a:rPr>
                <a:t> B,  </a:t>
              </a:r>
            </a:p>
            <a:p>
              <a:pPr algn="ctr" defTabSz="914400">
                <a:defRPr/>
              </a:pPr>
              <a:r>
                <a:rPr lang="en-GB" b="1" u="sng" dirty="0">
                  <a:solidFill>
                    <a:srgbClr val="D98D05"/>
                  </a:solidFill>
                  <a:effectLst>
                    <a:outerShdw blurRad="38100" dist="38100" dir="2700000" algn="tl">
                      <a:srgbClr val="000000">
                        <a:alpha val="43137"/>
                      </a:srgbClr>
                    </a:outerShdw>
                  </a:effectLst>
                  <a:latin typeface="+mj-lt"/>
                  <a:cs typeface="Arial"/>
                </a:rPr>
                <a:t>TARGET: C-LDL &lt; 115 mg/dl</a:t>
              </a:r>
            </a:p>
          </p:txBody>
        </p:sp>
        <p:sp>
          <p:nvSpPr>
            <p:cNvPr id="15" name="CasellaDiTesto 14"/>
            <p:cNvSpPr txBox="1"/>
            <p:nvPr/>
          </p:nvSpPr>
          <p:spPr>
            <a:xfrm>
              <a:off x="183532" y="4710558"/>
              <a:ext cx="2537717" cy="400091"/>
            </a:xfrm>
            <a:prstGeom prst="rect">
              <a:avLst/>
            </a:prstGeom>
            <a:noFill/>
            <a:ln>
              <a:solidFill>
                <a:srgbClr val="FFFF00"/>
              </a:solidFill>
            </a:ln>
            <a:effectLst>
              <a:glow rad="63500">
                <a:schemeClr val="tx1">
                  <a:alpha val="23000"/>
                </a:schemeClr>
              </a:glow>
            </a:effectLst>
          </p:spPr>
          <p:txBody>
            <a:bodyPr lIns="91420" tIns="45711" rIns="91420" bIns="45711">
              <a:spAutoFit/>
            </a:bodyPr>
            <a:lstStyle/>
            <a:p>
              <a:pPr algn="ctr" defTabSz="914400">
                <a:defRPr/>
              </a:pPr>
              <a:r>
                <a:rPr lang="en-US" sz="2000" b="1" dirty="0" err="1">
                  <a:solidFill>
                    <a:srgbClr val="FF3300"/>
                  </a:solidFill>
                  <a:effectLst>
                    <a:outerShdw blurRad="38100" dist="38100" dir="2700000" algn="tl">
                      <a:srgbClr val="000000">
                        <a:alpha val="43137"/>
                      </a:srgbClr>
                    </a:outerShdw>
                  </a:effectLst>
                  <a:latin typeface="Calibri" pitchFamily="34" charset="0"/>
                  <a:cs typeface="Arial"/>
                </a:rPr>
                <a:t>Rischio</a:t>
              </a:r>
              <a:r>
                <a:rPr lang="en-US" sz="2000" b="1" dirty="0">
                  <a:solidFill>
                    <a:srgbClr val="FF3300"/>
                  </a:solidFill>
                  <a:effectLst>
                    <a:outerShdw blurRad="38100" dist="38100" dir="2700000" algn="tl">
                      <a:srgbClr val="000000">
                        <a:alpha val="43137"/>
                      </a:srgbClr>
                    </a:outerShdw>
                  </a:effectLst>
                  <a:latin typeface="Calibri" pitchFamily="34" charset="0"/>
                  <a:cs typeface="Arial"/>
                </a:rPr>
                <a:t> moderato</a:t>
              </a:r>
            </a:p>
          </p:txBody>
        </p:sp>
        <p:sp>
          <p:nvSpPr>
            <p:cNvPr id="20" name="Freccia a destra 19"/>
            <p:cNvSpPr/>
            <p:nvPr/>
          </p:nvSpPr>
          <p:spPr>
            <a:xfrm>
              <a:off x="2985641" y="4623095"/>
              <a:ext cx="533408" cy="528638"/>
            </a:xfrm>
            <a:prstGeom prst="righ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400">
                <a:defRPr/>
              </a:pPr>
              <a:endParaRPr lang="it-IT">
                <a:solidFill>
                  <a:srgbClr val="FFFFFF"/>
                </a:solidFill>
                <a:latin typeface="Garamond"/>
                <a:cs typeface="Arial"/>
              </a:endParaRPr>
            </a:p>
          </p:txBody>
        </p:sp>
      </p:grpSp>
      <p:sp>
        <p:nvSpPr>
          <p:cNvPr id="30748" name="CasellaDiTesto 20"/>
          <p:cNvSpPr txBox="1">
            <a:spLocks noChangeArrowheads="1"/>
          </p:cNvSpPr>
          <p:nvPr/>
        </p:nvSpPr>
        <p:spPr bwMode="auto">
          <a:xfrm>
            <a:off x="4714875" y="2928938"/>
            <a:ext cx="4214813" cy="369887"/>
          </a:xfrm>
          <a:prstGeom prst="rect">
            <a:avLst/>
          </a:prstGeom>
          <a:noFill/>
          <a:ln w="9525">
            <a:noFill/>
            <a:miter lim="800000"/>
            <a:headEnd/>
            <a:tailEnd/>
          </a:ln>
        </p:spPr>
        <p:txBody>
          <a:bodyPr>
            <a:spAutoFit/>
          </a:bodyPr>
          <a:lstStyle/>
          <a:p>
            <a:pPr defTabSz="914400" fontAlgn="base">
              <a:spcBef>
                <a:spcPct val="0"/>
              </a:spcBef>
              <a:spcAft>
                <a:spcPct val="0"/>
              </a:spcAft>
            </a:pPr>
            <a:endParaRPr lang="en-US">
              <a:solidFill>
                <a:srgbClr val="FFFFFF"/>
              </a:solidFill>
              <a:latin typeface="Garamond"/>
              <a:cs typeface="Arial"/>
            </a:endParaRPr>
          </a:p>
        </p:txBody>
      </p:sp>
      <p:grpSp>
        <p:nvGrpSpPr>
          <p:cNvPr id="21" name="Gruppo 20"/>
          <p:cNvGrpSpPr/>
          <p:nvPr/>
        </p:nvGrpSpPr>
        <p:grpSpPr>
          <a:xfrm>
            <a:off x="169677" y="2727874"/>
            <a:ext cx="8863482" cy="1785086"/>
            <a:chOff x="169677" y="2938464"/>
            <a:chExt cx="8863482" cy="1785086"/>
          </a:xfrm>
        </p:grpSpPr>
        <p:sp>
          <p:nvSpPr>
            <p:cNvPr id="16" name="CasellaDiTesto 15"/>
            <p:cNvSpPr txBox="1"/>
            <p:nvPr/>
          </p:nvSpPr>
          <p:spPr>
            <a:xfrm>
              <a:off x="169677" y="3071810"/>
              <a:ext cx="2537717" cy="400091"/>
            </a:xfrm>
            <a:prstGeom prst="rect">
              <a:avLst/>
            </a:prstGeom>
            <a:noFill/>
            <a:ln>
              <a:solidFill>
                <a:srgbClr val="FF9933"/>
              </a:solidFill>
            </a:ln>
            <a:effectLst>
              <a:glow rad="63500">
                <a:schemeClr val="tx1">
                  <a:alpha val="23000"/>
                </a:schemeClr>
              </a:glow>
            </a:effectLst>
          </p:spPr>
          <p:txBody>
            <a:bodyPr lIns="91420" tIns="45711" rIns="91420" bIns="45711">
              <a:spAutoFit/>
            </a:bodyPr>
            <a:lstStyle/>
            <a:p>
              <a:pPr algn="ctr" defTabSz="914400">
                <a:defRPr/>
              </a:pPr>
              <a:r>
                <a:rPr lang="en-US" sz="2000" b="1" dirty="0" err="1">
                  <a:solidFill>
                    <a:srgbClr val="FF0000"/>
                  </a:solidFill>
                  <a:effectLst>
                    <a:outerShdw blurRad="38100" dist="38100" dir="2700000" algn="tl">
                      <a:srgbClr val="000000">
                        <a:alpha val="43137"/>
                      </a:srgbClr>
                    </a:outerShdw>
                  </a:effectLst>
                  <a:latin typeface="Calibri" pitchFamily="34" charset="0"/>
                  <a:cs typeface="Arial"/>
                </a:rPr>
                <a:t>Rischio</a:t>
              </a:r>
              <a:r>
                <a:rPr lang="en-US" sz="2000" b="1" dirty="0">
                  <a:solidFill>
                    <a:srgbClr val="FF0000"/>
                  </a:solidFill>
                  <a:effectLst>
                    <a:outerShdw blurRad="38100" dist="38100" dir="2700000" algn="tl">
                      <a:srgbClr val="000000">
                        <a:alpha val="43137"/>
                      </a:srgbClr>
                    </a:outerShdw>
                  </a:effectLst>
                  <a:latin typeface="Calibri" pitchFamily="34" charset="0"/>
                  <a:cs typeface="Arial"/>
                </a:rPr>
                <a:t> </a:t>
              </a:r>
              <a:r>
                <a:rPr lang="en-US" sz="2000" b="1" dirty="0" err="1">
                  <a:solidFill>
                    <a:srgbClr val="FF0000"/>
                  </a:solidFill>
                  <a:effectLst>
                    <a:outerShdw blurRad="38100" dist="38100" dir="2700000" algn="tl">
                      <a:srgbClr val="000000">
                        <a:alpha val="43137"/>
                      </a:srgbClr>
                    </a:outerShdw>
                  </a:effectLst>
                  <a:latin typeface="Calibri" pitchFamily="34" charset="0"/>
                  <a:cs typeface="Arial"/>
                </a:rPr>
                <a:t>elevato</a:t>
              </a:r>
              <a:endParaRPr lang="en-US" sz="2000" b="1" dirty="0">
                <a:solidFill>
                  <a:srgbClr val="FF0000"/>
                </a:solidFill>
                <a:effectLst>
                  <a:outerShdw blurRad="38100" dist="38100" dir="2700000" algn="tl">
                    <a:srgbClr val="000000">
                      <a:alpha val="43137"/>
                    </a:srgbClr>
                  </a:outerShdw>
                </a:effectLst>
                <a:latin typeface="Calibri" pitchFamily="34" charset="0"/>
                <a:cs typeface="Arial"/>
              </a:endParaRPr>
            </a:p>
          </p:txBody>
        </p:sp>
        <p:sp>
          <p:nvSpPr>
            <p:cNvPr id="19" name="Freccia a destra 18"/>
            <p:cNvSpPr/>
            <p:nvPr/>
          </p:nvSpPr>
          <p:spPr>
            <a:xfrm>
              <a:off x="3013350" y="3000375"/>
              <a:ext cx="519553" cy="528638"/>
            </a:xfrm>
            <a:prstGeom prst="rightArrow">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algn="ctr" defTabSz="914400">
                <a:defRPr/>
              </a:pPr>
              <a:endParaRPr lang="it-IT" dirty="0">
                <a:solidFill>
                  <a:srgbClr val="FF0000"/>
                </a:solidFill>
                <a:latin typeface="Garamond"/>
                <a:cs typeface="Arial"/>
              </a:endParaRPr>
            </a:p>
          </p:txBody>
        </p:sp>
        <p:sp>
          <p:nvSpPr>
            <p:cNvPr id="22" name="CasellaDiTesto 21"/>
            <p:cNvSpPr txBox="1"/>
            <p:nvPr/>
          </p:nvSpPr>
          <p:spPr>
            <a:xfrm>
              <a:off x="3740728" y="2938464"/>
              <a:ext cx="5292431" cy="1785086"/>
            </a:xfrm>
            <a:prstGeom prst="rect">
              <a:avLst/>
            </a:prstGeom>
            <a:noFill/>
            <a:ln>
              <a:solidFill>
                <a:srgbClr val="FF9933"/>
              </a:solidFill>
            </a:ln>
            <a:effectLst>
              <a:glow rad="63500">
                <a:schemeClr val="tx1">
                  <a:alpha val="23000"/>
                </a:schemeClr>
              </a:glow>
            </a:effectLst>
          </p:spPr>
          <p:txBody>
            <a:bodyPr wrap="square" lIns="91420" tIns="45711" rIns="91420" bIns="45711">
              <a:spAutoFit/>
            </a:bodyPr>
            <a:lstStyle/>
            <a:p>
              <a:pPr algn="ctr" defTabSz="914400">
                <a:defRPr/>
              </a:pPr>
              <a:r>
                <a:rPr lang="en-GB" b="1" dirty="0">
                  <a:solidFill>
                    <a:srgbClr val="FF0000"/>
                  </a:solidFill>
                  <a:effectLst>
                    <a:outerShdw blurRad="38100" dist="38100" dir="2700000" algn="tl">
                      <a:srgbClr val="000000">
                        <a:alpha val="43137"/>
                      </a:srgbClr>
                    </a:outerShdw>
                  </a:effectLst>
                  <a:latin typeface="+mj-lt"/>
                  <a:cs typeface="Arial"/>
                </a:rPr>
                <a:t>SCORE ≥5% e &lt;10%</a:t>
              </a:r>
            </a:p>
            <a:p>
              <a:pPr>
                <a:defRPr/>
              </a:pPr>
              <a:r>
                <a:rPr lang="en-GB" sz="1400" dirty="0" err="1">
                  <a:latin typeface="+mj-lt"/>
                  <a:cs typeface="Arial"/>
                </a:rPr>
                <a:t>Fattori</a:t>
              </a:r>
              <a:r>
                <a:rPr lang="en-GB" sz="1400" dirty="0">
                  <a:latin typeface="+mj-lt"/>
                  <a:cs typeface="Arial"/>
                </a:rPr>
                <a:t> di </a:t>
              </a:r>
              <a:r>
                <a:rPr lang="en-GB" sz="1400" dirty="0" err="1">
                  <a:latin typeface="+mj-lt"/>
                  <a:cs typeface="Arial"/>
                </a:rPr>
                <a:t>rischio</a:t>
              </a:r>
              <a:r>
                <a:rPr lang="en-GB" sz="1400" dirty="0">
                  <a:latin typeface="+mj-lt"/>
                  <a:cs typeface="Arial"/>
                </a:rPr>
                <a:t> </a:t>
              </a:r>
              <a:r>
                <a:rPr lang="en-GB" sz="1400" dirty="0" err="1">
                  <a:latin typeface="+mj-lt"/>
                  <a:cs typeface="Arial"/>
                </a:rPr>
                <a:t>marcatamente</a:t>
              </a:r>
              <a:r>
                <a:rPr lang="en-GB" sz="1400" dirty="0">
                  <a:latin typeface="+mj-lt"/>
                  <a:cs typeface="Arial"/>
                </a:rPr>
                <a:t> </a:t>
              </a:r>
              <a:r>
                <a:rPr lang="en-GB" sz="1400" dirty="0" err="1">
                  <a:latin typeface="+mj-lt"/>
                  <a:cs typeface="Arial"/>
                </a:rPr>
                <a:t>elevati</a:t>
              </a:r>
              <a:r>
                <a:rPr lang="en-GB" sz="1400" dirty="0">
                  <a:latin typeface="+mj-lt"/>
                  <a:cs typeface="Arial"/>
                </a:rPr>
                <a:t>: </a:t>
              </a:r>
              <a:r>
                <a:rPr lang="en-GB" sz="1400" dirty="0" err="1">
                  <a:latin typeface="+mj-lt"/>
                  <a:cs typeface="Arial"/>
                </a:rPr>
                <a:t>dislipidemie</a:t>
              </a:r>
              <a:r>
                <a:rPr lang="en-GB" sz="1400" dirty="0">
                  <a:latin typeface="+mj-lt"/>
                  <a:cs typeface="Arial"/>
                </a:rPr>
                <a:t> </a:t>
              </a:r>
              <a:r>
                <a:rPr lang="en-GB" sz="1400" dirty="0" err="1">
                  <a:latin typeface="+mj-lt"/>
                  <a:cs typeface="Arial"/>
                </a:rPr>
                <a:t>familiari</a:t>
              </a:r>
              <a:r>
                <a:rPr lang="en-GB" sz="1400" dirty="0">
                  <a:latin typeface="+mj-lt"/>
                  <a:cs typeface="Arial"/>
                </a:rPr>
                <a:t>; </a:t>
              </a:r>
              <a:r>
                <a:rPr lang="en-GB" sz="1400" dirty="0" err="1">
                  <a:latin typeface="+mj-lt"/>
                  <a:cs typeface="Arial"/>
                </a:rPr>
                <a:t>ipertensione</a:t>
              </a:r>
              <a:r>
                <a:rPr lang="en-GB" sz="1400" dirty="0">
                  <a:latin typeface="+mj-lt"/>
                  <a:cs typeface="Arial"/>
                </a:rPr>
                <a:t> </a:t>
              </a:r>
              <a:r>
                <a:rPr lang="en-GB" sz="1400" dirty="0" err="1">
                  <a:latin typeface="+mj-lt"/>
                  <a:cs typeface="Arial"/>
                </a:rPr>
                <a:t>severa</a:t>
              </a:r>
              <a:r>
                <a:rPr lang="en-GB" sz="1400" dirty="0">
                  <a:latin typeface="+mj-lt"/>
                  <a:cs typeface="Arial"/>
                </a:rPr>
                <a:t>; </a:t>
              </a:r>
              <a:r>
                <a:rPr lang="en-GB" sz="1400" dirty="0" err="1">
                  <a:latin typeface="+mj-lt"/>
                  <a:cs typeface="Arial"/>
                </a:rPr>
                <a:t>diabete</a:t>
              </a:r>
              <a:r>
                <a:rPr lang="en-GB" sz="1400" dirty="0">
                  <a:latin typeface="+mj-lt"/>
                  <a:cs typeface="Arial"/>
                </a:rPr>
                <a:t> </a:t>
              </a:r>
              <a:r>
                <a:rPr lang="en-GB" sz="1400" dirty="0" err="1">
                  <a:latin typeface="+mj-lt"/>
                  <a:cs typeface="Arial"/>
                </a:rPr>
                <a:t>senza</a:t>
              </a:r>
              <a:r>
                <a:rPr lang="en-GB" sz="1400" dirty="0">
                  <a:latin typeface="+mj-lt"/>
                  <a:cs typeface="Arial"/>
                </a:rPr>
                <a:t> </a:t>
              </a:r>
              <a:r>
                <a:rPr lang="en-GB" sz="1400" dirty="0" err="1">
                  <a:latin typeface="+mj-lt"/>
                  <a:cs typeface="Arial"/>
                </a:rPr>
                <a:t>fattori</a:t>
              </a:r>
              <a:r>
                <a:rPr lang="en-GB" sz="1400" dirty="0">
                  <a:latin typeface="+mj-lt"/>
                  <a:cs typeface="Arial"/>
                </a:rPr>
                <a:t> di </a:t>
              </a:r>
              <a:r>
                <a:rPr lang="en-GB" sz="1400" dirty="0" err="1">
                  <a:latin typeface="+mj-lt"/>
                  <a:cs typeface="Arial"/>
                </a:rPr>
                <a:t>rischio</a:t>
              </a:r>
              <a:r>
                <a:rPr lang="en-GB" sz="1400" dirty="0">
                  <a:latin typeface="+mj-lt"/>
                  <a:cs typeface="Arial"/>
                </a:rPr>
                <a:t> CV e </a:t>
              </a:r>
              <a:r>
                <a:rPr lang="en-GB" sz="1400" dirty="0" err="1">
                  <a:latin typeface="+mj-lt"/>
                  <a:cs typeface="Arial"/>
                </a:rPr>
                <a:t>senza</a:t>
              </a:r>
              <a:r>
                <a:rPr lang="en-GB" sz="1400" dirty="0">
                  <a:latin typeface="+mj-lt"/>
                  <a:cs typeface="Arial"/>
                </a:rPr>
                <a:t> </a:t>
              </a:r>
              <a:r>
                <a:rPr lang="en-GB" sz="1400" dirty="0" err="1">
                  <a:latin typeface="+mj-lt"/>
                  <a:cs typeface="Arial"/>
                </a:rPr>
                <a:t>danno</a:t>
              </a:r>
              <a:r>
                <a:rPr lang="en-GB" sz="1400" dirty="0">
                  <a:latin typeface="+mj-lt"/>
                  <a:cs typeface="Arial"/>
                </a:rPr>
                <a:t> </a:t>
              </a:r>
              <a:r>
                <a:rPr lang="en-GB" sz="1400" dirty="0" err="1">
                  <a:latin typeface="+mj-lt"/>
                  <a:cs typeface="Arial"/>
                </a:rPr>
                <a:t>d’organo</a:t>
              </a:r>
              <a:r>
                <a:rPr lang="en-GB" sz="1400" dirty="0">
                  <a:latin typeface="+mj-lt"/>
                  <a:cs typeface="Arial"/>
                </a:rPr>
                <a:t> ( </a:t>
              </a:r>
              <a:r>
                <a:rPr lang="en-GB" sz="1400" dirty="0" err="1">
                  <a:latin typeface="+mj-lt"/>
                  <a:cs typeface="Arial"/>
                </a:rPr>
                <a:t>eccetto</a:t>
              </a:r>
              <a:r>
                <a:rPr lang="en-GB" sz="1400" dirty="0">
                  <a:latin typeface="+mj-lt"/>
                  <a:cs typeface="Arial"/>
                </a:rPr>
                <a:t> </a:t>
              </a:r>
              <a:r>
                <a:rPr lang="en-GB" sz="1400" dirty="0" err="1">
                  <a:latin typeface="+mj-lt"/>
                  <a:cs typeface="Arial"/>
                </a:rPr>
                <a:t>i</a:t>
              </a:r>
              <a:r>
                <a:rPr lang="en-GB" sz="1400" dirty="0">
                  <a:latin typeface="+mj-lt"/>
                  <a:cs typeface="Arial"/>
                </a:rPr>
                <a:t> </a:t>
              </a:r>
              <a:r>
                <a:rPr lang="en-GB" sz="1400" dirty="0" err="1">
                  <a:latin typeface="+mj-lt"/>
                  <a:cs typeface="Arial"/>
                </a:rPr>
                <a:t>diabetici</a:t>
              </a:r>
              <a:r>
                <a:rPr lang="en-GB" sz="1400" dirty="0">
                  <a:latin typeface="+mj-lt"/>
                  <a:cs typeface="Arial"/>
                </a:rPr>
                <a:t> </a:t>
              </a:r>
              <a:r>
                <a:rPr lang="en-GB" sz="1400" dirty="0" err="1">
                  <a:latin typeface="+mj-lt"/>
                  <a:cs typeface="Arial"/>
                </a:rPr>
                <a:t>tipo</a:t>
              </a:r>
              <a:r>
                <a:rPr lang="en-GB" sz="1400" dirty="0">
                  <a:latin typeface="+mj-lt"/>
                  <a:cs typeface="Arial"/>
                </a:rPr>
                <a:t> I </a:t>
              </a:r>
              <a:r>
                <a:rPr lang="en-GB" sz="1400" dirty="0" err="1">
                  <a:latin typeface="+mj-lt"/>
                  <a:cs typeface="Arial"/>
                </a:rPr>
                <a:t>giovani</a:t>
              </a:r>
              <a:r>
                <a:rPr lang="en-GB" sz="1400" dirty="0">
                  <a:latin typeface="+mj-lt"/>
                  <a:cs typeface="Arial"/>
                </a:rPr>
                <a:t> </a:t>
              </a:r>
              <a:r>
                <a:rPr lang="en-GB" sz="1400" dirty="0" err="1">
                  <a:latin typeface="+mj-lt"/>
                  <a:cs typeface="Arial"/>
                </a:rPr>
                <a:t>senza</a:t>
              </a:r>
              <a:r>
                <a:rPr lang="en-GB" sz="1400" dirty="0">
                  <a:latin typeface="+mj-lt"/>
                  <a:cs typeface="Arial"/>
                </a:rPr>
                <a:t> </a:t>
              </a:r>
              <a:r>
                <a:rPr lang="en-GB" sz="1400" dirty="0" err="1">
                  <a:latin typeface="+mj-lt"/>
                  <a:cs typeface="Arial"/>
                </a:rPr>
                <a:t>altri</a:t>
              </a:r>
              <a:r>
                <a:rPr lang="en-GB" sz="1400" dirty="0">
                  <a:latin typeface="+mj-lt"/>
                  <a:cs typeface="Arial"/>
                </a:rPr>
                <a:t> </a:t>
              </a:r>
              <a:r>
                <a:rPr lang="en-GB" sz="1400" dirty="0" err="1">
                  <a:latin typeface="+mj-lt"/>
                  <a:cs typeface="Arial"/>
                </a:rPr>
                <a:t>fattori</a:t>
              </a:r>
              <a:r>
                <a:rPr lang="en-GB" sz="1400" dirty="0">
                  <a:latin typeface="+mj-lt"/>
                  <a:cs typeface="Arial"/>
                </a:rPr>
                <a:t> di </a:t>
              </a:r>
              <a:r>
                <a:rPr lang="en-GB" sz="1400" dirty="0" err="1">
                  <a:latin typeface="+mj-lt"/>
                  <a:cs typeface="Arial"/>
                </a:rPr>
                <a:t>rischio</a:t>
              </a:r>
              <a:r>
                <a:rPr lang="en-GB" sz="1400" dirty="0">
                  <a:latin typeface="+mj-lt"/>
                  <a:cs typeface="Arial"/>
                </a:rPr>
                <a:t>, </a:t>
              </a:r>
              <a:r>
                <a:rPr lang="en-GB" sz="1400" dirty="0" err="1">
                  <a:latin typeface="+mj-lt"/>
                  <a:cs typeface="Arial"/>
                </a:rPr>
                <a:t>che</a:t>
              </a:r>
              <a:r>
                <a:rPr lang="en-GB" sz="1400" dirty="0">
                  <a:latin typeface="+mj-lt"/>
                  <a:cs typeface="Arial"/>
                </a:rPr>
                <a:t> </a:t>
              </a:r>
              <a:r>
                <a:rPr lang="en-GB" sz="1400" dirty="0" err="1">
                  <a:latin typeface="+mj-lt"/>
                  <a:cs typeface="Arial"/>
                </a:rPr>
                <a:t>possono</a:t>
              </a:r>
              <a:r>
                <a:rPr lang="en-GB" sz="1400" dirty="0">
                  <a:latin typeface="+mj-lt"/>
                  <a:cs typeface="Arial"/>
                </a:rPr>
                <a:t> </a:t>
              </a:r>
              <a:r>
                <a:rPr lang="en-GB" sz="1400" dirty="0" err="1">
                  <a:latin typeface="+mj-lt"/>
                  <a:cs typeface="Arial"/>
                </a:rPr>
                <a:t>essere</a:t>
              </a:r>
              <a:r>
                <a:rPr lang="en-GB" sz="1400" dirty="0">
                  <a:latin typeface="+mj-lt"/>
                  <a:cs typeface="Arial"/>
                </a:rPr>
                <a:t> a </a:t>
              </a:r>
              <a:r>
                <a:rPr lang="en-GB" sz="1400" dirty="0" err="1">
                  <a:latin typeface="+mj-lt"/>
                  <a:cs typeface="Arial"/>
                </a:rPr>
                <a:t>richio</a:t>
              </a:r>
              <a:r>
                <a:rPr lang="en-GB" sz="1400" dirty="0">
                  <a:latin typeface="+mj-lt"/>
                  <a:cs typeface="Arial"/>
                </a:rPr>
                <a:t> basso o moderato; IRC  </a:t>
              </a:r>
              <a:r>
                <a:rPr lang="en-GB" sz="1400" dirty="0" err="1">
                  <a:latin typeface="+mj-lt"/>
                  <a:cs typeface="Arial"/>
                </a:rPr>
                <a:t>moderata</a:t>
              </a:r>
              <a:r>
                <a:rPr lang="en-GB" sz="1400" dirty="0">
                  <a:latin typeface="+mj-lt"/>
                  <a:cs typeface="Arial"/>
                </a:rPr>
                <a:t> con </a:t>
              </a:r>
              <a:r>
                <a:rPr lang="en-GB" sz="1400" dirty="0" err="1">
                  <a:cs typeface="Arial"/>
                </a:rPr>
                <a:t>con</a:t>
              </a:r>
              <a:r>
                <a:rPr lang="en-GB" sz="1400" dirty="0">
                  <a:cs typeface="Arial"/>
                </a:rPr>
                <a:t> GFR </a:t>
              </a:r>
              <a:r>
                <a:rPr lang="en-GB" sz="1400" dirty="0" err="1">
                  <a:cs typeface="Arial"/>
                </a:rPr>
                <a:t>tra</a:t>
              </a:r>
              <a:r>
                <a:rPr lang="en-GB" sz="1400" dirty="0">
                  <a:cs typeface="Arial"/>
                </a:rPr>
                <a:t> 30 e 59 mL/min/1,73 2  </a:t>
              </a:r>
            </a:p>
            <a:p>
              <a:pPr algn="ctr">
                <a:defRPr/>
              </a:pPr>
              <a:r>
                <a:rPr lang="en-GB" b="1" u="sng" dirty="0">
                  <a:solidFill>
                    <a:srgbClr val="FF0000"/>
                  </a:solidFill>
                  <a:effectLst>
                    <a:outerShdw blurRad="38100" dist="38100" dir="2700000" algn="tl">
                      <a:srgbClr val="000000">
                        <a:alpha val="43137"/>
                      </a:srgbClr>
                    </a:outerShdw>
                  </a:effectLst>
                  <a:latin typeface="+mj-lt"/>
                  <a:cs typeface="Arial"/>
                </a:rPr>
                <a:t>TARGET: C-LDL &lt; 100 mg/dl</a:t>
              </a:r>
            </a:p>
          </p:txBody>
        </p:sp>
      </p:grpSp>
      <p:sp>
        <p:nvSpPr>
          <p:cNvPr id="26" name="Rettangolo 25"/>
          <p:cNvSpPr/>
          <p:nvPr/>
        </p:nvSpPr>
        <p:spPr>
          <a:xfrm>
            <a:off x="118612" y="5137878"/>
            <a:ext cx="1585497" cy="727324"/>
          </a:xfrm>
          <a:prstGeom prst="rect">
            <a:avLst/>
          </a:prstGeom>
          <a:solidFill>
            <a:srgbClr val="FFFF00">
              <a:alpha val="39000"/>
            </a:srgbClr>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600" b="1" dirty="0" err="1">
                <a:solidFill>
                  <a:schemeClr val="tx1"/>
                </a:solidFill>
                <a:effectLst>
                  <a:outerShdw blurRad="38100" dist="38100" dir="2700000" algn="tl">
                    <a:srgbClr val="000000">
                      <a:alpha val="43137"/>
                    </a:srgbClr>
                  </a:outerShdw>
                </a:effectLst>
                <a:latin typeface="Calibri" pitchFamily="34" charset="0"/>
                <a:cs typeface="Arial"/>
              </a:rPr>
              <a:t>Rischio</a:t>
            </a:r>
            <a:r>
              <a:rPr lang="en-US" sz="1600" b="1" dirty="0">
                <a:solidFill>
                  <a:schemeClr val="tx1"/>
                </a:solidFill>
                <a:effectLst>
                  <a:outerShdw blurRad="38100" dist="38100" dir="2700000" algn="tl">
                    <a:srgbClr val="000000">
                      <a:alpha val="43137"/>
                    </a:srgbClr>
                  </a:outerShdw>
                </a:effectLst>
                <a:latin typeface="Calibri" pitchFamily="34" charset="0"/>
                <a:cs typeface="Arial"/>
              </a:rPr>
              <a:t> moderato</a:t>
            </a:r>
          </a:p>
          <a:p>
            <a:pPr algn="ctr" defTabSz="914400">
              <a:defRPr/>
            </a:pPr>
            <a:r>
              <a:rPr lang="en-US" sz="1600" b="1" dirty="0">
                <a:solidFill>
                  <a:schemeClr val="tx1"/>
                </a:solidFill>
                <a:effectLst>
                  <a:outerShdw blurRad="38100" dist="38100" dir="2700000" algn="tl">
                    <a:srgbClr val="000000">
                      <a:alpha val="43137"/>
                    </a:srgbClr>
                  </a:outerShdw>
                </a:effectLst>
                <a:latin typeface="Calibri" pitchFamily="34" charset="0"/>
                <a:cs typeface="Arial"/>
              </a:rPr>
              <a:t>(Nota 13) = 4-5%</a:t>
            </a:r>
          </a:p>
        </p:txBody>
      </p:sp>
      <p:sp>
        <p:nvSpPr>
          <p:cNvPr id="27" name="Rettangolo 26"/>
          <p:cNvSpPr/>
          <p:nvPr/>
        </p:nvSpPr>
        <p:spPr>
          <a:xfrm>
            <a:off x="1704110" y="5137878"/>
            <a:ext cx="1814940" cy="830997"/>
          </a:xfrm>
          <a:prstGeom prst="rect">
            <a:avLst/>
          </a:prstGeom>
          <a:solidFill>
            <a:srgbClr val="FFFF66">
              <a:alpha val="47000"/>
            </a:srgbClr>
          </a:solidFill>
        </p:spPr>
        <p:txBody>
          <a:bodyPr wrap="square">
            <a:spAutoFit/>
          </a:bodyPr>
          <a:lstStyle/>
          <a:p>
            <a:pPr algn="ctr" defTabSz="914400">
              <a:defRPr/>
            </a:pPr>
            <a:r>
              <a:rPr lang="en-US" sz="1600" b="1" dirty="0" err="1">
                <a:effectLst>
                  <a:outerShdw blurRad="38100" dist="38100" dir="2700000" algn="tl">
                    <a:srgbClr val="000000">
                      <a:alpha val="43137"/>
                    </a:srgbClr>
                  </a:outerShdw>
                </a:effectLst>
                <a:latin typeface="Calibri" pitchFamily="34" charset="0"/>
                <a:cs typeface="Arial"/>
              </a:rPr>
              <a:t>Rischio</a:t>
            </a:r>
            <a:r>
              <a:rPr lang="en-US" sz="1600" b="1" dirty="0">
                <a:effectLst>
                  <a:outerShdw blurRad="38100" dist="38100" dir="2700000" algn="tl">
                    <a:srgbClr val="000000">
                      <a:alpha val="43137"/>
                    </a:srgbClr>
                  </a:outerShdw>
                </a:effectLst>
                <a:latin typeface="Calibri" pitchFamily="34" charset="0"/>
                <a:cs typeface="Arial"/>
              </a:rPr>
              <a:t> </a:t>
            </a:r>
            <a:r>
              <a:rPr lang="en-US" sz="1600" b="1" dirty="0" err="1">
                <a:effectLst>
                  <a:outerShdw blurRad="38100" dist="38100" dir="2700000" algn="tl">
                    <a:srgbClr val="000000">
                      <a:alpha val="43137"/>
                    </a:srgbClr>
                  </a:outerShdw>
                </a:effectLst>
                <a:latin typeface="Calibri" pitchFamily="34" charset="0"/>
                <a:cs typeface="Arial"/>
              </a:rPr>
              <a:t>medio</a:t>
            </a:r>
            <a:endParaRPr lang="en-US" sz="1600" b="1" dirty="0">
              <a:effectLst>
                <a:outerShdw blurRad="38100" dist="38100" dir="2700000" algn="tl">
                  <a:srgbClr val="000000">
                    <a:alpha val="43137"/>
                  </a:srgbClr>
                </a:outerShdw>
              </a:effectLst>
              <a:latin typeface="Calibri" pitchFamily="34" charset="0"/>
              <a:cs typeface="Arial"/>
            </a:endParaRPr>
          </a:p>
          <a:p>
            <a:pPr algn="ctr" defTabSz="914400">
              <a:defRPr/>
            </a:pPr>
            <a:r>
              <a:rPr lang="en-US" sz="1600" b="1" dirty="0">
                <a:effectLst>
                  <a:outerShdw blurRad="38100" dist="38100" dir="2700000" algn="tl">
                    <a:srgbClr val="000000">
                      <a:alpha val="43137"/>
                    </a:srgbClr>
                  </a:outerShdw>
                </a:effectLst>
                <a:latin typeface="Calibri" pitchFamily="34" charset="0"/>
                <a:cs typeface="Arial"/>
              </a:rPr>
              <a:t>(Nota 13) = 2-3%</a:t>
            </a:r>
          </a:p>
          <a:p>
            <a:pPr algn="ctr" defTabSz="914400">
              <a:defRPr/>
            </a:pPr>
            <a:endParaRPr lang="en-US" sz="1600" b="1" dirty="0">
              <a:solidFill>
                <a:schemeClr val="accent1">
                  <a:lumMod val="75000"/>
                </a:schemeClr>
              </a:solidFill>
              <a:effectLst>
                <a:outerShdw blurRad="38100" dist="38100" dir="2700000" algn="tl">
                  <a:srgbClr val="000000">
                    <a:alpha val="43137"/>
                  </a:srgbClr>
                </a:outerShdw>
              </a:effectLst>
              <a:latin typeface="Calibri" pitchFamily="34" charset="0"/>
              <a:cs typeface="Arial"/>
            </a:endParaRPr>
          </a:p>
        </p:txBody>
      </p:sp>
      <p:sp>
        <p:nvSpPr>
          <p:cNvPr id="28" name="Rettangolo 27"/>
          <p:cNvSpPr/>
          <p:nvPr/>
        </p:nvSpPr>
        <p:spPr>
          <a:xfrm>
            <a:off x="1704110" y="5137878"/>
            <a:ext cx="1814939" cy="72732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9" name="Picture 2"/>
          <p:cNvPicPr>
            <a:picLocks noChangeAspect="1" noChangeArrowheads="1"/>
          </p:cNvPicPr>
          <p:nvPr/>
        </p:nvPicPr>
        <p:blipFill>
          <a:blip r:embed="rId3"/>
          <a:srcRect/>
          <a:stretch>
            <a:fillRect/>
          </a:stretch>
        </p:blipFill>
        <p:spPr bwMode="auto">
          <a:xfrm>
            <a:off x="118613" y="116632"/>
            <a:ext cx="3159912" cy="806868"/>
          </a:xfrm>
          <a:prstGeom prst="rect">
            <a:avLst/>
          </a:prstGeom>
          <a:noFill/>
          <a:ln w="9525">
            <a:noFill/>
            <a:miter lim="800000"/>
            <a:headEnd/>
            <a:tailEnd/>
          </a:ln>
        </p:spPr>
      </p:pic>
      <p:sp>
        <p:nvSpPr>
          <p:cNvPr id="4" name="Rettangolo 3"/>
          <p:cNvSpPr/>
          <p:nvPr/>
        </p:nvSpPr>
        <p:spPr bwMode="auto">
          <a:xfrm>
            <a:off x="3831225" y="2082495"/>
            <a:ext cx="2901015" cy="22193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2000" b="1" i="0" u="none" strike="noStrike" cap="none" normalizeH="0" baseline="0">
              <a:ln>
                <a:noFill/>
              </a:ln>
              <a:solidFill>
                <a:schemeClr val="hlink"/>
              </a:solidFill>
              <a:effectLst>
                <a:outerShdw blurRad="38100" dist="38100" dir="2700000" algn="tl">
                  <a:srgbClr val="000000">
                    <a:alpha val="43137"/>
                  </a:srgbClr>
                </a:outerShdw>
              </a:effectLst>
              <a:latin typeface="Arial" charset="0"/>
              <a:ea typeface="Times New Roman" charset="0"/>
              <a:cs typeface="Times New Roman" charset="0"/>
            </a:endParaRPr>
          </a:p>
        </p:txBody>
      </p:sp>
      <p:sp>
        <p:nvSpPr>
          <p:cNvPr id="2" name="Rettangolo 1"/>
          <p:cNvSpPr/>
          <p:nvPr/>
        </p:nvSpPr>
        <p:spPr bwMode="auto">
          <a:xfrm>
            <a:off x="123957" y="1406748"/>
            <a:ext cx="2740197" cy="70830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2000" b="1" i="0" u="none" strike="noStrike" cap="none" normalizeH="0" baseline="0">
              <a:ln>
                <a:noFill/>
              </a:ln>
              <a:solidFill>
                <a:schemeClr val="hlink"/>
              </a:solidFill>
              <a:effectLst>
                <a:outerShdw blurRad="38100" dist="38100" dir="2700000" algn="tl">
                  <a:srgbClr val="000000">
                    <a:alpha val="43137"/>
                  </a:srgbClr>
                </a:outerShdw>
              </a:effectLst>
              <a:latin typeface="Arial" charset="0"/>
              <a:ea typeface="Times New Roman" charset="0"/>
              <a:cs typeface="Times New Roman" charset="0"/>
            </a:endParaRPr>
          </a:p>
        </p:txBody>
      </p:sp>
    </p:spTree>
    <p:extLst>
      <p:ext uri="{BB962C8B-B14F-4D97-AF65-F5344CB8AC3E}">
        <p14:creationId xmlns:p14="http://schemas.microsoft.com/office/powerpoint/2010/main" val="1396378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5" name="Picture 2"/>
          <p:cNvPicPr>
            <a:picLocks noChangeAspect="1" noChangeArrowheads="1"/>
          </p:cNvPicPr>
          <p:nvPr/>
        </p:nvPicPr>
        <p:blipFill>
          <a:blip r:embed="rId3"/>
          <a:srcRect/>
          <a:stretch>
            <a:fillRect/>
          </a:stretch>
        </p:blipFill>
        <p:spPr bwMode="auto">
          <a:xfrm>
            <a:off x="4500563" y="260350"/>
            <a:ext cx="4356100" cy="2952626"/>
          </a:xfrm>
          <a:prstGeom prst="rect">
            <a:avLst/>
          </a:prstGeom>
          <a:noFill/>
          <a:ln w="9525">
            <a:noFill/>
            <a:miter lim="800000"/>
            <a:headEnd/>
            <a:tailEnd/>
          </a:ln>
        </p:spPr>
      </p:pic>
      <p:pic>
        <p:nvPicPr>
          <p:cNvPr id="4" name="Immagin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4" y="3212976"/>
            <a:ext cx="4356100" cy="338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7504" y="260350"/>
            <a:ext cx="4393057" cy="633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47350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47795"/>
            <a:ext cx="8327065" cy="1028700"/>
          </a:xfrm>
        </p:spPr>
        <p:txBody>
          <a:bodyPr/>
          <a:lstStyle/>
          <a:p>
            <a:r>
              <a:rPr lang="it-IT" sz="3600" dirty="0"/>
              <a:t>I Target della Nota 13 AIFA  corrispondono a quelli previsti nelle Linee Guida ESC 2016</a:t>
            </a:r>
          </a:p>
        </p:txBody>
      </p:sp>
      <p:pic>
        <p:nvPicPr>
          <p:cNvPr id="3" name="Immagine 2"/>
          <p:cNvPicPr>
            <a:picLocks noChangeAspect="1"/>
          </p:cNvPicPr>
          <p:nvPr/>
        </p:nvPicPr>
        <p:blipFill>
          <a:blip r:embed="rId2"/>
          <a:stretch>
            <a:fillRect/>
          </a:stretch>
        </p:blipFill>
        <p:spPr>
          <a:xfrm>
            <a:off x="185293" y="1531863"/>
            <a:ext cx="8958707" cy="4730885"/>
          </a:xfrm>
          <a:prstGeom prst="rect">
            <a:avLst/>
          </a:prstGeom>
        </p:spPr>
      </p:pic>
      <p:pic>
        <p:nvPicPr>
          <p:cNvPr id="5" name="Immagine 4"/>
          <p:cNvPicPr>
            <a:picLocks noChangeAspect="1"/>
          </p:cNvPicPr>
          <p:nvPr/>
        </p:nvPicPr>
        <p:blipFill>
          <a:blip r:embed="rId3"/>
          <a:stretch>
            <a:fillRect/>
          </a:stretch>
        </p:blipFill>
        <p:spPr>
          <a:xfrm>
            <a:off x="185293" y="6447045"/>
            <a:ext cx="2325302" cy="262007"/>
          </a:xfrm>
          <a:prstGeom prst="rect">
            <a:avLst/>
          </a:prstGeom>
        </p:spPr>
      </p:pic>
    </p:spTree>
    <p:extLst>
      <p:ext uri="{BB962C8B-B14F-4D97-AF65-F5344CB8AC3E}">
        <p14:creationId xmlns:p14="http://schemas.microsoft.com/office/powerpoint/2010/main" val="345351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194890" y="1553228"/>
            <a:ext cx="8553574" cy="4806353"/>
          </a:xfrm>
          <a:prstGeom prst="rect">
            <a:avLst/>
          </a:prstGeom>
        </p:spPr>
      </p:pic>
      <p:pic>
        <p:nvPicPr>
          <p:cNvPr id="3" name="Immagin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90" y="269311"/>
            <a:ext cx="2648918" cy="122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bwMode="auto">
          <a:xfrm>
            <a:off x="4427984" y="5229200"/>
            <a:ext cx="1368152" cy="79208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2000" b="1" i="0" u="none" strike="noStrike" cap="none" normalizeH="0" baseline="0">
              <a:ln>
                <a:noFill/>
              </a:ln>
              <a:solidFill>
                <a:schemeClr val="hlink"/>
              </a:solidFill>
              <a:effectLst>
                <a:outerShdw blurRad="38100" dist="38100" dir="2700000" algn="tl">
                  <a:srgbClr val="000000">
                    <a:alpha val="43137"/>
                  </a:srgbClr>
                </a:outerShdw>
              </a:effectLst>
              <a:latin typeface="Arial" charset="0"/>
              <a:ea typeface="Times New Roman" charset="0"/>
              <a:cs typeface="Times New Roman" charset="0"/>
            </a:endParaRPr>
          </a:p>
        </p:txBody>
      </p:sp>
      <p:sp>
        <p:nvSpPr>
          <p:cNvPr id="5" name="Rettangolo 4"/>
          <p:cNvSpPr/>
          <p:nvPr/>
        </p:nvSpPr>
        <p:spPr>
          <a:xfrm>
            <a:off x="3707904" y="404665"/>
            <a:ext cx="4824536" cy="646331"/>
          </a:xfrm>
          <a:prstGeom prst="rect">
            <a:avLst/>
          </a:prstGeom>
        </p:spPr>
        <p:txBody>
          <a:bodyPr wrap="square">
            <a:spAutoFit/>
          </a:bodyPr>
          <a:lstStyle/>
          <a:p>
            <a:pPr algn="ctr">
              <a:lnSpc>
                <a:spcPct val="90000"/>
              </a:lnSpc>
            </a:pPr>
            <a:r>
              <a:rPr lang="it-IT" dirty="0">
                <a:solidFill>
                  <a:srgbClr val="FFFF00"/>
                </a:solidFill>
                <a:latin typeface="Calibri"/>
                <a:cs typeface="Calibri"/>
              </a:rPr>
              <a:t>Si può scegliere a priori il trattamento ipolipemizzante più adatto?</a:t>
            </a:r>
          </a:p>
        </p:txBody>
      </p:sp>
      <p:pic>
        <p:nvPicPr>
          <p:cNvPr id="6" name="Segnaposto contenuto 3"/>
          <p:cNvPicPr>
            <a:picLocks noGrp="1" noChangeAspect="1"/>
          </p:cNvPicPr>
          <p:nvPr/>
        </p:nvPicPr>
        <p:blipFill>
          <a:blip r:embed="rId5"/>
          <a:srcRect l="-19799" r="-19799"/>
          <a:stretch>
            <a:fillRect/>
          </a:stretch>
        </p:blipFill>
        <p:spPr bwMode="auto">
          <a:xfrm>
            <a:off x="-54260" y="1068029"/>
            <a:ext cx="9252520" cy="4721943"/>
          </a:xfrm>
          <a:prstGeom prst="rect">
            <a:avLst/>
          </a:prstGeom>
          <a:noFill/>
          <a:ln w="9525">
            <a:noFill/>
            <a:miter lim="800000"/>
            <a:headEnd/>
            <a:tailEnd/>
          </a:ln>
          <a:effectLst/>
        </p:spPr>
      </p:pic>
    </p:spTree>
    <p:extLst>
      <p:ext uri="{BB962C8B-B14F-4D97-AF65-F5344CB8AC3E}">
        <p14:creationId xmlns:p14="http://schemas.microsoft.com/office/powerpoint/2010/main" val="110537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7190" name="Group 38"/>
          <p:cNvGraphicFramePr>
            <a:graphicFrameLocks noGrp="1"/>
          </p:cNvGraphicFramePr>
          <p:nvPr>
            <p:extLst>
              <p:ext uri="{D42A27DB-BD31-4B8C-83A1-F6EECF244321}">
                <p14:modId xmlns:p14="http://schemas.microsoft.com/office/powerpoint/2010/main" val="2746937508"/>
              </p:ext>
            </p:extLst>
          </p:nvPr>
        </p:nvGraphicFramePr>
        <p:xfrm>
          <a:off x="323850" y="4137025"/>
          <a:ext cx="8497888" cy="1579563"/>
        </p:xfrm>
        <a:graphic>
          <a:graphicData uri="http://schemas.openxmlformats.org/drawingml/2006/table">
            <a:tbl>
              <a:tblPr/>
              <a:tblGrid>
                <a:gridCol w="1873250">
                  <a:extLst>
                    <a:ext uri="{9D8B030D-6E8A-4147-A177-3AD203B41FA5}">
                      <a16:colId xmlns:a16="http://schemas.microsoft.com/office/drawing/2014/main" val="20000"/>
                    </a:ext>
                  </a:extLst>
                </a:gridCol>
                <a:gridCol w="958850">
                  <a:extLst>
                    <a:ext uri="{9D8B030D-6E8A-4147-A177-3AD203B41FA5}">
                      <a16:colId xmlns:a16="http://schemas.microsoft.com/office/drawing/2014/main" val="20001"/>
                    </a:ext>
                  </a:extLst>
                </a:gridCol>
                <a:gridCol w="1417638">
                  <a:extLst>
                    <a:ext uri="{9D8B030D-6E8A-4147-A177-3AD203B41FA5}">
                      <a16:colId xmlns:a16="http://schemas.microsoft.com/office/drawing/2014/main" val="20002"/>
                    </a:ext>
                  </a:extLst>
                </a:gridCol>
                <a:gridCol w="1416050">
                  <a:extLst>
                    <a:ext uri="{9D8B030D-6E8A-4147-A177-3AD203B41FA5}">
                      <a16:colId xmlns:a16="http://schemas.microsoft.com/office/drawing/2014/main" val="20003"/>
                    </a:ext>
                  </a:extLst>
                </a:gridCol>
                <a:gridCol w="1414462">
                  <a:extLst>
                    <a:ext uri="{9D8B030D-6E8A-4147-A177-3AD203B41FA5}">
                      <a16:colId xmlns:a16="http://schemas.microsoft.com/office/drawing/2014/main" val="20004"/>
                    </a:ext>
                  </a:extLst>
                </a:gridCol>
                <a:gridCol w="1417638">
                  <a:extLst>
                    <a:ext uri="{9D8B030D-6E8A-4147-A177-3AD203B41FA5}">
                      <a16:colId xmlns:a16="http://schemas.microsoft.com/office/drawing/2014/main" val="20005"/>
                    </a:ext>
                  </a:extLst>
                </a:gridCol>
              </a:tblGrid>
              <a:tr h="401638">
                <a:tc rowSpan="2" gridSpan="2">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it-IT" sz="1900" b="0" i="0" u="none" strike="noStrike" cap="none" normalizeH="0" baseline="0" dirty="0">
                        <a:ln>
                          <a:noFill/>
                        </a:ln>
                        <a:solidFill>
                          <a:schemeClr val="tx2"/>
                        </a:solidFill>
                        <a:effectLst/>
                        <a:latin typeface="Garamond" pitchFamily="18" charset="0"/>
                        <a:ea typeface="MS PGothic"/>
                        <a:cs typeface="MS PGothic"/>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it-IT"/>
                    </a:p>
                  </a:txBody>
                  <a:tcPr/>
                </a:tc>
                <a:tc gridSpan="4">
                  <a:txBody>
                    <a:bodyPr/>
                    <a:lstStyle/>
                    <a:p>
                      <a:pPr marL="0" marR="0" lvl="0" indent="0" algn="l" defTabSz="914400" rtl="0" eaLnBrk="0" fontAlgn="base" latinLnBrk="0" hangingPunct="0">
                        <a:lnSpc>
                          <a:spcPct val="100000"/>
                        </a:lnSpc>
                        <a:spcBef>
                          <a:spcPct val="0"/>
                        </a:spcBef>
                        <a:spcAft>
                          <a:spcPct val="0"/>
                        </a:spcAft>
                        <a:buClrTx/>
                        <a:buSzPct val="70000"/>
                        <a:buFont typeface="Wingdings" pitchFamily="2" charset="2"/>
                        <a:buNone/>
                        <a:tabLst/>
                      </a:pPr>
                      <a:r>
                        <a:rPr kumimoji="0" lang="en-GB" sz="1900" b="1" i="0" u="none" strike="noStrike" cap="none" normalizeH="0" baseline="0" dirty="0">
                          <a:ln>
                            <a:noFill/>
                          </a:ln>
                          <a:solidFill>
                            <a:schemeClr val="tx1"/>
                          </a:solidFill>
                          <a:effectLst/>
                          <a:latin typeface="Garamond" pitchFamily="18" charset="0"/>
                          <a:ea typeface="ＭＳ 明朝"/>
                          <a:cs typeface="Arial" charset="0"/>
                        </a:rPr>
                        <a:t>Initial LDL-C value (mg/dl)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7373"/>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61950">
                <a:tc gridSpan="2" vMerge="1">
                  <a:txBody>
                    <a:bodyPr/>
                    <a:lstStyle/>
                    <a:p>
                      <a:endParaRPr lang="it-IT"/>
                    </a:p>
                  </a:txBody>
                  <a:tcPr/>
                </a:tc>
                <a:tc hMerge="1"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Pct val="70000"/>
                        <a:buFont typeface="Wingdings" pitchFamily="2" charset="2"/>
                        <a:buNone/>
                        <a:tabLst/>
                      </a:pPr>
                      <a:r>
                        <a:rPr kumimoji="0" lang="en-GB" sz="1900" b="1" i="0" u="none" strike="noStrike" cap="none" normalizeH="0" baseline="0" dirty="0">
                          <a:ln>
                            <a:noFill/>
                          </a:ln>
                          <a:solidFill>
                            <a:schemeClr val="bg2"/>
                          </a:solidFill>
                          <a:effectLst/>
                          <a:latin typeface="Garamond" pitchFamily="18" charset="0"/>
                          <a:ea typeface="ＭＳ 明朝"/>
                          <a:cs typeface="Arial" charset="0"/>
                        </a:rPr>
                        <a:t>100</a:t>
                      </a:r>
                      <a:endParaRPr kumimoji="0" lang="en-GB" sz="1900" b="0" i="0" u="none" strike="noStrike" cap="none" normalizeH="0" baseline="0" dirty="0">
                        <a:ln>
                          <a:noFill/>
                        </a:ln>
                        <a:solidFill>
                          <a:schemeClr val="bg2"/>
                        </a:solidFill>
                        <a:effectLst/>
                        <a:latin typeface="Garamond" pitchFamily="18" charset="0"/>
                        <a:ea typeface="ＭＳ 明朝"/>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0ED"/>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 typeface="Wingdings" pitchFamily="2" charset="2"/>
                        <a:buNone/>
                        <a:tabLst/>
                      </a:pPr>
                      <a:r>
                        <a:rPr kumimoji="0" lang="en-GB" sz="1900" b="1" i="0" u="none" strike="noStrike" cap="none" normalizeH="0" baseline="0" dirty="0">
                          <a:ln>
                            <a:noFill/>
                          </a:ln>
                          <a:solidFill>
                            <a:schemeClr val="bg2"/>
                          </a:solidFill>
                          <a:effectLst/>
                          <a:latin typeface="Garamond" pitchFamily="18" charset="0"/>
                          <a:ea typeface="ＭＳ 明朝"/>
                          <a:cs typeface="Arial" charset="0"/>
                        </a:rPr>
                        <a:t>130</a:t>
                      </a:r>
                      <a:endParaRPr kumimoji="0" lang="en-GB" sz="1900" b="0" i="0" u="none" strike="noStrike" cap="none" normalizeH="0" baseline="0" dirty="0">
                        <a:ln>
                          <a:noFill/>
                        </a:ln>
                        <a:solidFill>
                          <a:schemeClr val="bg2"/>
                        </a:solidFill>
                        <a:effectLst/>
                        <a:latin typeface="Garamond" pitchFamily="18" charset="0"/>
                        <a:ea typeface="ＭＳ 明朝"/>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0ED"/>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 typeface="Wingdings" pitchFamily="2" charset="2"/>
                        <a:buNone/>
                        <a:tabLst/>
                      </a:pPr>
                      <a:r>
                        <a:rPr kumimoji="0" lang="en-GB" sz="1900" b="1" i="0" u="none" strike="noStrike" cap="none" normalizeH="0" baseline="0" dirty="0">
                          <a:ln>
                            <a:noFill/>
                          </a:ln>
                          <a:solidFill>
                            <a:schemeClr val="bg2"/>
                          </a:solidFill>
                          <a:effectLst/>
                          <a:latin typeface="Garamond" pitchFamily="18" charset="0"/>
                          <a:ea typeface="ＭＳ 明朝"/>
                          <a:cs typeface="Arial" charset="0"/>
                        </a:rPr>
                        <a:t>160</a:t>
                      </a:r>
                      <a:endParaRPr kumimoji="0" lang="en-GB" sz="1900" b="0" i="0" u="none" strike="noStrike" cap="none" normalizeH="0" baseline="0" dirty="0">
                        <a:ln>
                          <a:noFill/>
                        </a:ln>
                        <a:solidFill>
                          <a:schemeClr val="bg2"/>
                        </a:solidFill>
                        <a:effectLst/>
                        <a:latin typeface="Garamond" pitchFamily="18" charset="0"/>
                        <a:ea typeface="ＭＳ 明朝"/>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0ED"/>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 typeface="Wingdings" pitchFamily="2" charset="2"/>
                        <a:buNone/>
                        <a:tabLst/>
                      </a:pPr>
                      <a:r>
                        <a:rPr kumimoji="0" lang="en-GB" sz="1900" b="1" i="0" u="none" strike="noStrike" cap="none" normalizeH="0" baseline="0" dirty="0">
                          <a:ln>
                            <a:noFill/>
                          </a:ln>
                          <a:solidFill>
                            <a:schemeClr val="bg2"/>
                          </a:solidFill>
                          <a:effectLst/>
                          <a:latin typeface="Garamond" pitchFamily="18" charset="0"/>
                          <a:ea typeface="ＭＳ 明朝"/>
                          <a:cs typeface="Arial" charset="0"/>
                        </a:rPr>
                        <a:t>190</a:t>
                      </a:r>
                      <a:endParaRPr kumimoji="0" lang="en-GB" sz="1900" b="0" i="0" u="none" strike="noStrike" cap="none" normalizeH="0" baseline="0" dirty="0">
                        <a:ln>
                          <a:noFill/>
                        </a:ln>
                        <a:solidFill>
                          <a:schemeClr val="bg2"/>
                        </a:solidFill>
                        <a:effectLst/>
                        <a:latin typeface="Garamond" pitchFamily="18" charset="0"/>
                        <a:ea typeface="ＭＳ 明朝"/>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0ED"/>
                    </a:solidFill>
                  </a:tcPr>
                </a:tc>
                <a:extLst>
                  <a:ext uri="{0D108BD9-81ED-4DB2-BD59-A6C34878D82A}">
                    <a16:rowId xmlns:a16="http://schemas.microsoft.com/office/drawing/2014/main" val="10001"/>
                  </a:ext>
                </a:extLst>
              </a:tr>
              <a:tr h="358775">
                <a:tc rowSpan="2">
                  <a:txBody>
                    <a:bodyPr/>
                    <a:lstStyle/>
                    <a:p>
                      <a:pPr marL="0" marR="0" lvl="0" indent="0" algn="l" defTabSz="914400" rtl="0" eaLnBrk="0" fontAlgn="base" latinLnBrk="0" hangingPunct="0">
                        <a:lnSpc>
                          <a:spcPct val="100000"/>
                        </a:lnSpc>
                        <a:spcBef>
                          <a:spcPct val="0"/>
                        </a:spcBef>
                        <a:spcAft>
                          <a:spcPct val="0"/>
                        </a:spcAft>
                        <a:buClrTx/>
                        <a:buSzPct val="70000"/>
                        <a:buFont typeface="Wingdings" pitchFamily="2" charset="2"/>
                        <a:buNone/>
                        <a:tabLst/>
                      </a:pPr>
                      <a:r>
                        <a:rPr kumimoji="0" lang="en-GB" sz="1900" b="1" i="0" u="none" strike="noStrike" cap="none" normalizeH="0" baseline="0" dirty="0">
                          <a:ln>
                            <a:noFill/>
                          </a:ln>
                          <a:solidFill>
                            <a:schemeClr val="tx1"/>
                          </a:solidFill>
                          <a:effectLst/>
                          <a:latin typeface="Garamond" pitchFamily="18" charset="0"/>
                          <a:ea typeface="ＭＳ 明朝"/>
                          <a:cs typeface="Arial" charset="0"/>
                        </a:rPr>
                        <a:t>Target Value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37373"/>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 typeface="Wingdings" pitchFamily="2" charset="2"/>
                        <a:buNone/>
                        <a:tabLst/>
                      </a:pPr>
                      <a:r>
                        <a:rPr kumimoji="0" lang="en-GB" sz="1900" b="1" i="0" u="none" strike="noStrike" cap="none" normalizeH="0" baseline="0" dirty="0">
                          <a:ln>
                            <a:noFill/>
                          </a:ln>
                          <a:solidFill>
                            <a:schemeClr val="bg2"/>
                          </a:solidFill>
                          <a:effectLst/>
                          <a:latin typeface="Garamond" pitchFamily="18" charset="0"/>
                          <a:ea typeface="ＭＳ 明朝"/>
                          <a:cs typeface="Arial" charset="0"/>
                        </a:rPr>
                        <a:t>100</a:t>
                      </a:r>
                      <a:endParaRPr kumimoji="0" lang="en-GB" sz="1900" b="0" i="0" u="none" strike="noStrike" cap="none" normalizeH="0" baseline="0" dirty="0">
                        <a:ln>
                          <a:noFill/>
                        </a:ln>
                        <a:solidFill>
                          <a:schemeClr val="bg2"/>
                        </a:solidFill>
                        <a:effectLst/>
                        <a:latin typeface="Garamond" pitchFamily="18" charset="0"/>
                        <a:ea typeface="ＭＳ 明朝"/>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0ED"/>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 typeface="Wingdings" pitchFamily="2" charset="2"/>
                        <a:buNone/>
                        <a:tabLst/>
                      </a:pPr>
                      <a:r>
                        <a:rPr kumimoji="0" lang="en-GB" sz="1900" b="1" i="0" u="none" strike="noStrike" cap="none" normalizeH="0" baseline="0" dirty="0">
                          <a:ln>
                            <a:noFill/>
                          </a:ln>
                          <a:solidFill>
                            <a:schemeClr val="bg2"/>
                          </a:solidFill>
                          <a:effectLst/>
                          <a:latin typeface="Garamond" pitchFamily="18" charset="0"/>
                          <a:ea typeface="ＭＳ 明朝"/>
                          <a:cs typeface="Arial" charset="0"/>
                        </a:rPr>
                        <a:t>--</a:t>
                      </a:r>
                      <a:endParaRPr kumimoji="0" lang="en-GB" sz="1900" b="0" i="0" u="none" strike="noStrike" cap="none" normalizeH="0" baseline="0" dirty="0">
                        <a:ln>
                          <a:noFill/>
                        </a:ln>
                        <a:solidFill>
                          <a:schemeClr val="bg2"/>
                        </a:solidFill>
                        <a:effectLst/>
                        <a:latin typeface="Garamond" pitchFamily="18" charset="0"/>
                        <a:ea typeface="ＭＳ 明朝"/>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 typeface="Wingdings" pitchFamily="2" charset="2"/>
                        <a:buNone/>
                        <a:tabLst/>
                      </a:pPr>
                      <a:r>
                        <a:rPr kumimoji="0" lang="en-GB" sz="1900" b="1" i="0" u="none" strike="noStrike" cap="none" normalizeH="0" baseline="0" dirty="0">
                          <a:ln>
                            <a:noFill/>
                          </a:ln>
                          <a:solidFill>
                            <a:schemeClr val="bg2"/>
                          </a:solidFill>
                          <a:effectLst/>
                          <a:latin typeface="Garamond" pitchFamily="18" charset="0"/>
                          <a:ea typeface="ＭＳ 明朝"/>
                          <a:cs typeface="Arial" charset="0"/>
                        </a:rPr>
                        <a:t>23%</a:t>
                      </a:r>
                      <a:endParaRPr kumimoji="0" lang="en-GB" sz="1900" b="0" i="0" u="none" strike="noStrike" cap="none" normalizeH="0" baseline="0" dirty="0">
                        <a:ln>
                          <a:noFill/>
                        </a:ln>
                        <a:solidFill>
                          <a:schemeClr val="bg2"/>
                        </a:solidFill>
                        <a:effectLst/>
                        <a:latin typeface="Garamond" pitchFamily="18" charset="0"/>
                        <a:ea typeface="ＭＳ 明朝"/>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B8D"/>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 typeface="Wingdings" pitchFamily="2" charset="2"/>
                        <a:buNone/>
                        <a:tabLst/>
                      </a:pPr>
                      <a:r>
                        <a:rPr kumimoji="0" lang="en-GB" sz="1900" b="1" i="0" u="none" strike="noStrike" cap="none" normalizeH="0" baseline="0" dirty="0">
                          <a:ln>
                            <a:noFill/>
                          </a:ln>
                          <a:solidFill>
                            <a:schemeClr val="bg2"/>
                          </a:solidFill>
                          <a:effectLst/>
                          <a:latin typeface="Garamond" pitchFamily="18" charset="0"/>
                          <a:ea typeface="ＭＳ 明朝"/>
                          <a:cs typeface="Arial" charset="0"/>
                        </a:rPr>
                        <a:t>38%</a:t>
                      </a:r>
                      <a:endParaRPr kumimoji="0" lang="en-GB" sz="1900" b="0" i="0" u="none" strike="noStrike" cap="none" normalizeH="0" baseline="0" dirty="0">
                        <a:ln>
                          <a:noFill/>
                        </a:ln>
                        <a:solidFill>
                          <a:schemeClr val="bg2"/>
                        </a:solidFill>
                        <a:effectLst/>
                        <a:latin typeface="Garamond" pitchFamily="18" charset="0"/>
                        <a:ea typeface="ＭＳ 明朝"/>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 typeface="Wingdings" pitchFamily="2" charset="2"/>
                        <a:buNone/>
                        <a:tabLst/>
                      </a:pPr>
                      <a:r>
                        <a:rPr kumimoji="0" lang="en-GB" sz="1900" b="1" i="0" u="none" strike="noStrike" cap="none" normalizeH="0" baseline="0" dirty="0">
                          <a:ln>
                            <a:noFill/>
                          </a:ln>
                          <a:solidFill>
                            <a:schemeClr val="bg2"/>
                          </a:solidFill>
                          <a:effectLst/>
                          <a:latin typeface="Garamond" pitchFamily="18" charset="0"/>
                          <a:ea typeface="ＭＳ 明朝"/>
                          <a:cs typeface="Arial" charset="0"/>
                        </a:rPr>
                        <a:t>47%</a:t>
                      </a:r>
                      <a:endParaRPr kumimoji="0" lang="en-GB" sz="1900" b="0" i="0" u="none" strike="noStrike" cap="none" normalizeH="0" baseline="0" dirty="0">
                        <a:ln>
                          <a:noFill/>
                        </a:ln>
                        <a:solidFill>
                          <a:schemeClr val="bg2"/>
                        </a:solidFill>
                        <a:effectLst/>
                        <a:latin typeface="Garamond" pitchFamily="18" charset="0"/>
                        <a:ea typeface="ＭＳ 明朝"/>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2"/>
                  </a:ext>
                </a:extLst>
              </a:tr>
              <a:tr h="415925">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Pct val="70000"/>
                        <a:buFont typeface="Wingdings" pitchFamily="2" charset="2"/>
                        <a:buNone/>
                        <a:tabLst/>
                      </a:pPr>
                      <a:r>
                        <a:rPr kumimoji="0" lang="en-GB" sz="1900" b="1" i="0" u="none" strike="noStrike" cap="none" normalizeH="0" baseline="0" dirty="0">
                          <a:ln>
                            <a:noFill/>
                          </a:ln>
                          <a:solidFill>
                            <a:schemeClr val="bg2"/>
                          </a:solidFill>
                          <a:effectLst/>
                          <a:latin typeface="Garamond" pitchFamily="18" charset="0"/>
                          <a:ea typeface="ＭＳ 明朝"/>
                          <a:cs typeface="Arial" charset="0"/>
                        </a:rPr>
                        <a:t>70</a:t>
                      </a:r>
                      <a:endParaRPr kumimoji="0" lang="en-GB" sz="1900" b="0" i="0" u="none" strike="noStrike" cap="none" normalizeH="0" baseline="0" dirty="0">
                        <a:ln>
                          <a:noFill/>
                        </a:ln>
                        <a:solidFill>
                          <a:schemeClr val="bg2"/>
                        </a:solidFill>
                        <a:effectLst/>
                        <a:latin typeface="Garamond" pitchFamily="18" charset="0"/>
                        <a:ea typeface="ＭＳ 明朝"/>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0ED"/>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 typeface="Wingdings" pitchFamily="2" charset="2"/>
                        <a:buNone/>
                        <a:tabLst/>
                      </a:pPr>
                      <a:r>
                        <a:rPr kumimoji="0" lang="en-GB" sz="1900" b="1" i="0" u="none" strike="noStrike" cap="none" normalizeH="0" baseline="0" dirty="0">
                          <a:ln>
                            <a:noFill/>
                          </a:ln>
                          <a:solidFill>
                            <a:schemeClr val="bg2"/>
                          </a:solidFill>
                          <a:effectLst/>
                          <a:latin typeface="Garamond" pitchFamily="18" charset="0"/>
                          <a:ea typeface="ＭＳ 明朝"/>
                          <a:cs typeface="Arial" charset="0"/>
                        </a:rPr>
                        <a:t>20%</a:t>
                      </a:r>
                      <a:endParaRPr kumimoji="0" lang="en-GB" sz="1900" b="0" i="0" u="none" strike="noStrike" cap="none" normalizeH="0" baseline="0" dirty="0">
                        <a:ln>
                          <a:noFill/>
                        </a:ln>
                        <a:solidFill>
                          <a:schemeClr val="bg2"/>
                        </a:solidFill>
                        <a:effectLst/>
                        <a:latin typeface="Garamond" pitchFamily="18" charset="0"/>
                        <a:ea typeface="ＭＳ 明朝"/>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B8D"/>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 typeface="Wingdings" pitchFamily="2" charset="2"/>
                        <a:buNone/>
                        <a:tabLst/>
                      </a:pPr>
                      <a:r>
                        <a:rPr kumimoji="0" lang="en-GB" sz="1900" b="1" i="0" u="none" strike="noStrike" cap="none" normalizeH="0" baseline="0" dirty="0">
                          <a:ln>
                            <a:noFill/>
                          </a:ln>
                          <a:solidFill>
                            <a:schemeClr val="bg2"/>
                          </a:solidFill>
                          <a:effectLst/>
                          <a:latin typeface="Garamond" pitchFamily="18" charset="0"/>
                          <a:ea typeface="ＭＳ 明朝"/>
                          <a:cs typeface="Arial" charset="0"/>
                        </a:rPr>
                        <a:t>40%</a:t>
                      </a:r>
                      <a:endParaRPr kumimoji="0" lang="en-GB" sz="1900" b="0" i="0" u="none" strike="noStrike" cap="none" normalizeH="0" baseline="0" dirty="0">
                        <a:ln>
                          <a:noFill/>
                        </a:ln>
                        <a:solidFill>
                          <a:schemeClr val="bg2"/>
                        </a:solidFill>
                        <a:effectLst/>
                        <a:latin typeface="Garamond" pitchFamily="18" charset="0"/>
                        <a:ea typeface="ＭＳ 明朝"/>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 typeface="Wingdings" pitchFamily="2" charset="2"/>
                        <a:buNone/>
                        <a:tabLst/>
                      </a:pPr>
                      <a:r>
                        <a:rPr kumimoji="0" lang="en-GB" sz="1900" b="1" i="0" u="none" strike="noStrike" cap="none" normalizeH="0" baseline="0" dirty="0">
                          <a:ln>
                            <a:noFill/>
                          </a:ln>
                          <a:solidFill>
                            <a:schemeClr val="bg2"/>
                          </a:solidFill>
                          <a:effectLst/>
                          <a:latin typeface="Garamond" pitchFamily="18" charset="0"/>
                          <a:ea typeface="ＭＳ 明朝"/>
                          <a:cs typeface="Arial" charset="0"/>
                        </a:rPr>
                        <a:t>50%</a:t>
                      </a:r>
                      <a:endParaRPr kumimoji="0" lang="en-GB" sz="1900" b="0" i="0" u="none" strike="noStrike" cap="none" normalizeH="0" baseline="0" dirty="0">
                        <a:ln>
                          <a:noFill/>
                        </a:ln>
                        <a:solidFill>
                          <a:schemeClr val="bg2"/>
                        </a:solidFill>
                        <a:effectLst/>
                        <a:latin typeface="Garamond" pitchFamily="18" charset="0"/>
                        <a:ea typeface="ＭＳ 明朝"/>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 typeface="Wingdings" pitchFamily="2" charset="2"/>
                        <a:buNone/>
                        <a:tabLst/>
                      </a:pPr>
                      <a:r>
                        <a:rPr kumimoji="0" lang="en-GB" sz="1900" b="1" i="0" u="none" strike="noStrike" cap="none" normalizeH="0" baseline="0" dirty="0">
                          <a:ln>
                            <a:noFill/>
                          </a:ln>
                          <a:solidFill>
                            <a:schemeClr val="bg2"/>
                          </a:solidFill>
                          <a:effectLst/>
                          <a:latin typeface="Garamond" pitchFamily="18" charset="0"/>
                          <a:ea typeface="ＭＳ 明朝"/>
                          <a:cs typeface="Arial" charset="0"/>
                        </a:rPr>
                        <a:t>60%</a:t>
                      </a:r>
                      <a:endParaRPr kumimoji="0" lang="en-GB" sz="1900" b="0" i="0" u="none" strike="noStrike" cap="none" normalizeH="0" baseline="0" dirty="0">
                        <a:ln>
                          <a:noFill/>
                        </a:ln>
                        <a:solidFill>
                          <a:schemeClr val="bg2"/>
                        </a:solidFill>
                        <a:effectLst/>
                        <a:latin typeface="Garamond" pitchFamily="18" charset="0"/>
                        <a:ea typeface="ＭＳ 明朝"/>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3"/>
                  </a:ext>
                </a:extLst>
              </a:tr>
            </a:tbl>
          </a:graphicData>
        </a:graphic>
      </p:graphicFrame>
      <p:sp>
        <p:nvSpPr>
          <p:cNvPr id="817183" name="Rectangle 34"/>
          <p:cNvSpPr>
            <a:spLocks noChangeArrowheads="1"/>
          </p:cNvSpPr>
          <p:nvPr/>
        </p:nvSpPr>
        <p:spPr bwMode="auto">
          <a:xfrm>
            <a:off x="0" y="4113213"/>
            <a:ext cx="9144000" cy="0"/>
          </a:xfrm>
          <a:prstGeom prst="rect">
            <a:avLst/>
          </a:prstGeom>
          <a:noFill/>
          <a:ln w="9525">
            <a:noFill/>
            <a:miter lim="800000"/>
            <a:headEnd/>
            <a:tailEnd/>
          </a:ln>
        </p:spPr>
        <p:txBody>
          <a:bodyPr wrap="none" anchor="ctr">
            <a:spAutoFit/>
          </a:bodyPr>
          <a:lstStyle/>
          <a:p>
            <a:pPr eaLnBrk="0" hangingPunct="0"/>
            <a:endParaRPr lang="it-IT" sz="2400" b="0" dirty="0">
              <a:solidFill>
                <a:schemeClr val="tx1"/>
              </a:solidFill>
              <a:latin typeface="Times New Roman" pitchFamily="18" charset="0"/>
            </a:endParaRPr>
          </a:p>
        </p:txBody>
      </p:sp>
      <p:sp>
        <p:nvSpPr>
          <p:cNvPr id="817184" name="Text Box 88"/>
          <p:cNvSpPr txBox="1">
            <a:spLocks noChangeArrowheads="1"/>
          </p:cNvSpPr>
          <p:nvPr/>
        </p:nvSpPr>
        <p:spPr bwMode="auto">
          <a:xfrm>
            <a:off x="71438" y="6154738"/>
            <a:ext cx="4667496" cy="738664"/>
          </a:xfrm>
          <a:prstGeom prst="rect">
            <a:avLst/>
          </a:prstGeom>
          <a:noFill/>
          <a:ln w="25400">
            <a:noFill/>
            <a:miter lim="800000"/>
            <a:headEnd/>
            <a:tailEnd/>
          </a:ln>
        </p:spPr>
        <p:txBody>
          <a:bodyPr wrap="none">
            <a:spAutoFit/>
          </a:bodyPr>
          <a:lstStyle/>
          <a:p>
            <a:pPr eaLnBrk="0" hangingPunct="0"/>
            <a:r>
              <a:rPr lang="en-US" sz="1400" dirty="0">
                <a:solidFill>
                  <a:srgbClr val="FFFF00"/>
                </a:solidFill>
                <a:latin typeface="Calibri" panose="020F0502020204030204" pitchFamily="34" charset="0"/>
              </a:rPr>
              <a:t>Roberts WC. </a:t>
            </a:r>
            <a:r>
              <a:rPr lang="en-US" sz="1400" i="1" dirty="0">
                <a:solidFill>
                  <a:srgbClr val="FFFF00"/>
                </a:solidFill>
                <a:latin typeface="Calibri" panose="020F0502020204030204" pitchFamily="34" charset="0"/>
              </a:rPr>
              <a:t>Am J </a:t>
            </a:r>
            <a:r>
              <a:rPr lang="en-US" sz="1400" i="1" dirty="0" err="1">
                <a:solidFill>
                  <a:srgbClr val="FFFF00"/>
                </a:solidFill>
                <a:latin typeface="Calibri" panose="020F0502020204030204" pitchFamily="34" charset="0"/>
              </a:rPr>
              <a:t>Cardiol</a:t>
            </a:r>
            <a:r>
              <a:rPr lang="en-US" sz="1400" dirty="0">
                <a:solidFill>
                  <a:srgbClr val="FFFF00"/>
                </a:solidFill>
                <a:latin typeface="Calibri" panose="020F0502020204030204" pitchFamily="34" charset="0"/>
              </a:rPr>
              <a:t> 1997;80:106-107.</a:t>
            </a:r>
          </a:p>
          <a:p>
            <a:pPr eaLnBrk="0" hangingPunct="0"/>
            <a:r>
              <a:rPr lang="en-US" sz="1400" dirty="0">
                <a:solidFill>
                  <a:srgbClr val="FFFF00"/>
                </a:solidFill>
                <a:latin typeface="Calibri" panose="020F0502020204030204" pitchFamily="34" charset="0"/>
              </a:rPr>
              <a:t>Stein E et al. </a:t>
            </a:r>
            <a:r>
              <a:rPr lang="en-US" sz="1400" i="1" dirty="0">
                <a:solidFill>
                  <a:srgbClr val="FFFF00"/>
                </a:solidFill>
                <a:latin typeface="Calibri" panose="020F0502020204030204" pitchFamily="34" charset="0"/>
              </a:rPr>
              <a:t>J </a:t>
            </a:r>
            <a:r>
              <a:rPr lang="en-US" sz="1400" i="1" dirty="0" err="1">
                <a:solidFill>
                  <a:srgbClr val="FFFF00"/>
                </a:solidFill>
                <a:latin typeface="Calibri" panose="020F0502020204030204" pitchFamily="34" charset="0"/>
              </a:rPr>
              <a:t>Cardiovasc</a:t>
            </a:r>
            <a:r>
              <a:rPr lang="en-US" sz="1400" i="1" dirty="0">
                <a:solidFill>
                  <a:srgbClr val="FFFF00"/>
                </a:solidFill>
                <a:latin typeface="Calibri" panose="020F0502020204030204" pitchFamily="34" charset="0"/>
              </a:rPr>
              <a:t> </a:t>
            </a:r>
            <a:r>
              <a:rPr lang="en-US" sz="1400" i="1" dirty="0" err="1">
                <a:solidFill>
                  <a:srgbClr val="FFFF00"/>
                </a:solidFill>
                <a:latin typeface="Calibri" panose="020F0502020204030204" pitchFamily="34" charset="0"/>
              </a:rPr>
              <a:t>Pharmacol</a:t>
            </a:r>
            <a:r>
              <a:rPr lang="en-US" sz="1400" i="1" dirty="0">
                <a:solidFill>
                  <a:srgbClr val="FFFF00"/>
                </a:solidFill>
                <a:latin typeface="Calibri" panose="020F0502020204030204" pitchFamily="34" charset="0"/>
              </a:rPr>
              <a:t> </a:t>
            </a:r>
            <a:r>
              <a:rPr lang="en-US" sz="1400" i="1" dirty="0" err="1">
                <a:solidFill>
                  <a:srgbClr val="FFFF00"/>
                </a:solidFill>
                <a:latin typeface="Calibri" panose="020F0502020204030204" pitchFamily="34" charset="0"/>
              </a:rPr>
              <a:t>Therapeut</a:t>
            </a:r>
            <a:r>
              <a:rPr lang="en-US" sz="1400" dirty="0">
                <a:solidFill>
                  <a:srgbClr val="FFFF00"/>
                </a:solidFill>
                <a:latin typeface="Calibri" panose="020F0502020204030204" pitchFamily="34" charset="0"/>
              </a:rPr>
              <a:t> 1997;2:7-16.</a:t>
            </a:r>
          </a:p>
          <a:p>
            <a:pPr eaLnBrk="0" hangingPunct="0">
              <a:buClr>
                <a:srgbClr val="FF8200"/>
              </a:buClr>
            </a:pPr>
            <a:r>
              <a:rPr lang="en-GB" sz="1400" dirty="0">
                <a:solidFill>
                  <a:srgbClr val="FFFF00"/>
                </a:solidFill>
                <a:latin typeface="Calibri" panose="020F0502020204030204" pitchFamily="34" charset="0"/>
              </a:rPr>
              <a:t>Olsson A. </a:t>
            </a:r>
            <a:r>
              <a:rPr lang="en-GB" sz="1400" i="1" dirty="0" err="1">
                <a:solidFill>
                  <a:srgbClr val="FFFF00"/>
                </a:solidFill>
                <a:latin typeface="Calibri" panose="020F0502020204030204" pitchFamily="34" charset="0"/>
              </a:rPr>
              <a:t>Cardiovasc</a:t>
            </a:r>
            <a:r>
              <a:rPr lang="en-GB" sz="1400" i="1" dirty="0">
                <a:solidFill>
                  <a:srgbClr val="FFFF00"/>
                </a:solidFill>
                <a:latin typeface="Calibri" panose="020F0502020204030204" pitchFamily="34" charset="0"/>
              </a:rPr>
              <a:t> Drug Rev</a:t>
            </a:r>
            <a:r>
              <a:rPr lang="en-GB" sz="1400" dirty="0">
                <a:solidFill>
                  <a:srgbClr val="FFFF00"/>
                </a:solidFill>
                <a:latin typeface="Calibri" panose="020F0502020204030204" pitchFamily="34" charset="0"/>
              </a:rPr>
              <a:t> 2002;20:303-328.</a:t>
            </a:r>
            <a:endParaRPr lang="en-US" sz="1400" dirty="0">
              <a:solidFill>
                <a:srgbClr val="FFFF00"/>
              </a:solidFill>
              <a:latin typeface="Calibri" panose="020F0502020204030204" pitchFamily="34" charset="0"/>
            </a:endParaRPr>
          </a:p>
        </p:txBody>
      </p:sp>
      <p:sp>
        <p:nvSpPr>
          <p:cNvPr id="817185" name="Rectangle 97"/>
          <p:cNvSpPr>
            <a:spLocks noGrp="1" noChangeArrowheads="1"/>
          </p:cNvSpPr>
          <p:nvPr>
            <p:ph type="title" idx="4294967295"/>
          </p:nvPr>
        </p:nvSpPr>
        <p:spPr>
          <a:xfrm>
            <a:off x="609600" y="-554038"/>
            <a:ext cx="8534400" cy="1030288"/>
          </a:xfrm>
          <a:noFill/>
        </p:spPr>
        <p:txBody>
          <a:bodyPr lIns="0" tIns="0" rIns="0" bIns="0" anchor="b"/>
          <a:lstStyle/>
          <a:p>
            <a:r>
              <a:rPr lang="en-GB" sz="2800" dirty="0" err="1">
                <a:solidFill>
                  <a:srgbClr val="FFFF00"/>
                </a:solidFill>
                <a:effectLst/>
                <a:latin typeface="Calibri" panose="020F0502020204030204" pitchFamily="34" charset="0"/>
                <a:ea typeface="MS PGothic"/>
              </a:rPr>
              <a:t>Riduzione</a:t>
            </a:r>
            <a:r>
              <a:rPr lang="en-GB" sz="2800" dirty="0">
                <a:solidFill>
                  <a:srgbClr val="FFFF00"/>
                </a:solidFill>
                <a:effectLst/>
                <a:latin typeface="Calibri" panose="020F0502020204030204" pitchFamily="34" charset="0"/>
                <a:ea typeface="MS PGothic"/>
              </a:rPr>
              <a:t> </a:t>
            </a:r>
            <a:r>
              <a:rPr lang="en-GB" sz="2800" dirty="0" err="1">
                <a:solidFill>
                  <a:srgbClr val="FFFF00"/>
                </a:solidFill>
                <a:effectLst/>
                <a:latin typeface="Calibri" panose="020F0502020204030204" pitchFamily="34" charset="0"/>
                <a:ea typeface="MS PGothic"/>
              </a:rPr>
              <a:t>aspettata</a:t>
            </a:r>
            <a:r>
              <a:rPr lang="en-GB" sz="2800" dirty="0">
                <a:solidFill>
                  <a:srgbClr val="FFFF00"/>
                </a:solidFill>
                <a:effectLst/>
                <a:latin typeface="Calibri" panose="020F0502020204030204" pitchFamily="34" charset="0"/>
                <a:ea typeface="MS PGothic"/>
              </a:rPr>
              <a:t> del LDL-C con le </a:t>
            </a:r>
            <a:r>
              <a:rPr lang="en-GB" sz="2800" dirty="0" err="1">
                <a:solidFill>
                  <a:srgbClr val="FFFF00"/>
                </a:solidFill>
                <a:effectLst/>
                <a:latin typeface="Calibri" panose="020F0502020204030204" pitchFamily="34" charset="0"/>
                <a:ea typeface="MS PGothic"/>
              </a:rPr>
              <a:t>varie</a:t>
            </a:r>
            <a:r>
              <a:rPr lang="en-GB" sz="2800" dirty="0">
                <a:solidFill>
                  <a:srgbClr val="FFFF00"/>
                </a:solidFill>
                <a:effectLst/>
                <a:latin typeface="Calibri" panose="020F0502020204030204" pitchFamily="34" charset="0"/>
                <a:ea typeface="MS PGothic"/>
              </a:rPr>
              <a:t> </a:t>
            </a:r>
            <a:r>
              <a:rPr lang="en-GB" sz="2800" dirty="0" err="1">
                <a:solidFill>
                  <a:srgbClr val="FFFF00"/>
                </a:solidFill>
                <a:effectLst/>
                <a:latin typeface="Calibri" panose="020F0502020204030204" pitchFamily="34" charset="0"/>
                <a:ea typeface="MS PGothic"/>
              </a:rPr>
              <a:t>statine</a:t>
            </a:r>
            <a:endParaRPr lang="en-GB" sz="2800" dirty="0">
              <a:solidFill>
                <a:srgbClr val="FFFF00"/>
              </a:solidFill>
              <a:effectLst/>
              <a:latin typeface="Calibri" panose="020F0502020204030204" pitchFamily="34" charset="0"/>
              <a:ea typeface="MS PGothic"/>
            </a:endParaRPr>
          </a:p>
        </p:txBody>
      </p:sp>
      <p:sp>
        <p:nvSpPr>
          <p:cNvPr id="817186" name="Rectangle 205"/>
          <p:cNvSpPr>
            <a:spLocks noChangeArrowheads="1"/>
          </p:cNvSpPr>
          <p:nvPr/>
        </p:nvSpPr>
        <p:spPr bwMode="auto">
          <a:xfrm>
            <a:off x="1077913" y="3365500"/>
            <a:ext cx="8534400" cy="711200"/>
          </a:xfrm>
          <a:prstGeom prst="rect">
            <a:avLst/>
          </a:prstGeom>
          <a:noFill/>
          <a:ln w="9525">
            <a:noFill/>
            <a:miter lim="800000"/>
            <a:headEnd/>
            <a:tailEnd/>
          </a:ln>
        </p:spPr>
        <p:txBody>
          <a:bodyPr lIns="0" tIns="0" rIns="0" bIns="0" anchor="b"/>
          <a:lstStyle/>
          <a:p>
            <a:pPr eaLnBrk="0" hangingPunct="0"/>
            <a:r>
              <a:rPr lang="en-GB" dirty="0" err="1">
                <a:solidFill>
                  <a:srgbClr val="FFFF00"/>
                </a:solidFill>
                <a:latin typeface="Calibri" panose="020F0502020204030204" pitchFamily="34" charset="0"/>
              </a:rPr>
              <a:t>Riduzione</a:t>
            </a:r>
            <a:r>
              <a:rPr lang="en-GB" dirty="0">
                <a:solidFill>
                  <a:srgbClr val="FFFF00"/>
                </a:solidFill>
                <a:latin typeface="Calibri" panose="020F0502020204030204" pitchFamily="34" charset="0"/>
              </a:rPr>
              <a:t> del LCL-C </a:t>
            </a:r>
            <a:r>
              <a:rPr lang="en-GB" dirty="0" err="1">
                <a:solidFill>
                  <a:srgbClr val="FFFF00"/>
                </a:solidFill>
                <a:latin typeface="Calibri" panose="020F0502020204030204" pitchFamily="34" charset="0"/>
              </a:rPr>
              <a:t>aspettata</a:t>
            </a:r>
            <a:r>
              <a:rPr lang="en-GB" dirty="0">
                <a:solidFill>
                  <a:srgbClr val="FFFF00"/>
                </a:solidFill>
                <a:latin typeface="Calibri" panose="020F0502020204030204" pitchFamily="34" charset="0"/>
              </a:rPr>
              <a:t> </a:t>
            </a:r>
            <a:r>
              <a:rPr lang="en-GB" dirty="0" err="1">
                <a:solidFill>
                  <a:srgbClr val="FFFF00"/>
                </a:solidFill>
                <a:latin typeface="Calibri" panose="020F0502020204030204" pitchFamily="34" charset="0"/>
              </a:rPr>
              <a:t>rispetto</a:t>
            </a:r>
            <a:r>
              <a:rPr lang="en-GB" dirty="0">
                <a:solidFill>
                  <a:srgbClr val="FFFF00"/>
                </a:solidFill>
                <a:latin typeface="Calibri" panose="020F0502020204030204" pitchFamily="34" charset="0"/>
              </a:rPr>
              <a:t> al target da </a:t>
            </a:r>
            <a:r>
              <a:rPr lang="en-GB" dirty="0" err="1">
                <a:solidFill>
                  <a:srgbClr val="FFFF00"/>
                </a:solidFill>
                <a:latin typeface="Calibri" panose="020F0502020204030204" pitchFamily="34" charset="0"/>
              </a:rPr>
              <a:t>raggiungere</a:t>
            </a:r>
            <a:endParaRPr lang="en-GB" dirty="0">
              <a:solidFill>
                <a:srgbClr val="FFFF00"/>
              </a:solidFill>
              <a:latin typeface="Calibri" panose="020F0502020204030204" pitchFamily="34" charset="0"/>
            </a:endParaRPr>
          </a:p>
        </p:txBody>
      </p:sp>
      <p:sp>
        <p:nvSpPr>
          <p:cNvPr id="817187" name="Oval 87"/>
          <p:cNvSpPr>
            <a:spLocks noChangeArrowheads="1"/>
          </p:cNvSpPr>
          <p:nvPr/>
        </p:nvSpPr>
        <p:spPr bwMode="auto">
          <a:xfrm>
            <a:off x="7246938" y="5239246"/>
            <a:ext cx="925512" cy="566018"/>
          </a:xfrm>
          <a:prstGeom prst="ellipse">
            <a:avLst/>
          </a:prstGeom>
          <a:noFill/>
          <a:ln w="38100">
            <a:solidFill>
              <a:srgbClr val="000000"/>
            </a:solidFill>
            <a:round/>
            <a:headEnd/>
            <a:tailEnd/>
          </a:ln>
        </p:spPr>
        <p:txBody>
          <a:bodyPr wrap="none" anchor="ctr"/>
          <a:lstStyle/>
          <a:p>
            <a:endParaRPr lang="it-IT"/>
          </a:p>
        </p:txBody>
      </p:sp>
      <p:pic>
        <p:nvPicPr>
          <p:cNvPr id="817188" name="Picture 2" descr="Macintosh HD:Clienti:Interaction:Chiesi:092/07-Agg.ProgettoPyramide:jpg:Sessione1:01-169.jpg"/>
          <p:cNvPicPr>
            <a:picLocks noChangeAspect="1" noChangeArrowheads="1"/>
          </p:cNvPicPr>
          <p:nvPr/>
        </p:nvPicPr>
        <p:blipFill>
          <a:blip r:embed="rId3" r:link="rId4"/>
          <a:srcRect l="10822" t="31395" r="2496" b="3561"/>
          <a:stretch>
            <a:fillRect/>
          </a:stretch>
        </p:blipFill>
        <p:spPr bwMode="auto">
          <a:xfrm>
            <a:off x="1908175" y="585788"/>
            <a:ext cx="5327650" cy="3130550"/>
          </a:xfrm>
          <a:prstGeom prst="rect">
            <a:avLst/>
          </a:prstGeom>
          <a:noFill/>
          <a:ln w="9525">
            <a:noFill/>
            <a:miter lim="800000"/>
            <a:headEnd/>
            <a:tailEnd/>
          </a:ln>
        </p:spPr>
      </p:pic>
      <p:sp>
        <p:nvSpPr>
          <p:cNvPr id="9" name="Oval 87"/>
          <p:cNvSpPr>
            <a:spLocks noChangeArrowheads="1"/>
          </p:cNvSpPr>
          <p:nvPr/>
        </p:nvSpPr>
        <p:spPr bwMode="auto">
          <a:xfrm>
            <a:off x="4366568" y="4879206"/>
            <a:ext cx="925512" cy="566018"/>
          </a:xfrm>
          <a:prstGeom prst="ellipse">
            <a:avLst/>
          </a:prstGeom>
          <a:noFill/>
          <a:ln w="38100">
            <a:solidFill>
              <a:srgbClr val="000000"/>
            </a:solidFill>
            <a:round/>
            <a:headEnd/>
            <a:tailEnd/>
          </a:ln>
        </p:spPr>
        <p:txBody>
          <a:bodyPr wrap="none" anchor="ctr"/>
          <a:lstStyle/>
          <a:p>
            <a:endParaRPr lang="it-IT"/>
          </a:p>
        </p:txBody>
      </p:sp>
    </p:spTree>
    <p:extLst>
      <p:ext uri="{BB962C8B-B14F-4D97-AF65-F5344CB8AC3E}">
        <p14:creationId xmlns:p14="http://schemas.microsoft.com/office/powerpoint/2010/main" val="13727779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1"/>
            <a:ext cx="8229600" cy="1368151"/>
          </a:xfrm>
        </p:spPr>
        <p:txBody>
          <a:bodyPr>
            <a:noAutofit/>
          </a:bodyPr>
          <a:lstStyle/>
          <a:p>
            <a:pPr algn="ctr"/>
            <a:br>
              <a:rPr lang="it-IT" sz="3200" dirty="0">
                <a:solidFill>
                  <a:schemeClr val="tx2">
                    <a:lumMod val="75000"/>
                  </a:schemeClr>
                </a:solidFill>
              </a:rPr>
            </a:br>
            <a:r>
              <a:rPr lang="it-IT" sz="3200" b="1" dirty="0">
                <a:solidFill>
                  <a:srgbClr val="FFFF00"/>
                </a:solidFill>
                <a:latin typeface="Calibri" panose="020F0502020204030204" pitchFamily="34" charset="0"/>
              </a:rPr>
              <a:t>C-LDL e rischio coronarico negli studi clinici di riduzione dell’</a:t>
            </a:r>
            <a:r>
              <a:rPr lang="it-IT" sz="3200" b="1" dirty="0" err="1">
                <a:solidFill>
                  <a:srgbClr val="FFFF00"/>
                </a:solidFill>
                <a:latin typeface="Calibri" panose="020F0502020204030204" pitchFamily="34" charset="0"/>
              </a:rPr>
              <a:t>iperlipidemia</a:t>
            </a:r>
            <a:r>
              <a:rPr lang="it-IT" sz="3200" b="1" dirty="0">
                <a:solidFill>
                  <a:srgbClr val="FFFF00"/>
                </a:solidFill>
                <a:latin typeface="Calibri" panose="020F0502020204030204" pitchFamily="34" charset="0"/>
              </a:rPr>
              <a:t> </a:t>
            </a:r>
            <a:endParaRPr lang="it-IT" sz="3200" dirty="0">
              <a:solidFill>
                <a:srgbClr val="FFFF00"/>
              </a:solidFill>
              <a:latin typeface="Calibri" panose="020F0502020204030204" pitchFamily="34" charset="0"/>
            </a:endParaRPr>
          </a:p>
        </p:txBody>
      </p:sp>
      <p:pic>
        <p:nvPicPr>
          <p:cNvPr id="1026" name="Picture 2"/>
          <p:cNvPicPr>
            <a:picLocks noChangeAspect="1" noChangeArrowheads="1"/>
          </p:cNvPicPr>
          <p:nvPr/>
        </p:nvPicPr>
        <p:blipFill>
          <a:blip r:embed="rId3"/>
          <a:srcRect/>
          <a:stretch>
            <a:fillRect/>
          </a:stretch>
        </p:blipFill>
        <p:spPr bwMode="auto">
          <a:xfrm>
            <a:off x="107504" y="1700809"/>
            <a:ext cx="4968552" cy="4608512"/>
          </a:xfrm>
          <a:prstGeom prst="rect">
            <a:avLst/>
          </a:prstGeom>
          <a:noFill/>
          <a:ln w="9525">
            <a:noFill/>
            <a:miter lim="800000"/>
            <a:headEnd/>
            <a:tailEnd/>
          </a:ln>
        </p:spPr>
      </p:pic>
      <p:sp>
        <p:nvSpPr>
          <p:cNvPr id="3" name="Rettangolo 2"/>
          <p:cNvSpPr/>
          <p:nvPr/>
        </p:nvSpPr>
        <p:spPr>
          <a:xfrm>
            <a:off x="467544" y="6309321"/>
            <a:ext cx="8053005" cy="515526"/>
          </a:xfrm>
          <a:prstGeom prst="rect">
            <a:avLst/>
          </a:prstGeom>
        </p:spPr>
        <p:txBody>
          <a:bodyPr wrap="square">
            <a:spAutoFit/>
          </a:bodyPr>
          <a:lstStyle/>
          <a:p>
            <a:pPr>
              <a:spcBef>
                <a:spcPct val="50000"/>
              </a:spcBef>
            </a:pPr>
            <a:r>
              <a:rPr lang="en-GB" altLang="it-IT" sz="1100" b="0" dirty="0">
                <a:solidFill>
                  <a:schemeClr val="tx1"/>
                </a:solidFill>
                <a:latin typeface="Calibri" panose="020F0502020204030204" pitchFamily="34" charset="0"/>
              </a:rPr>
              <a:t>Adapted from </a:t>
            </a:r>
            <a:r>
              <a:rPr lang="en-GB" altLang="it-IT" sz="1100" b="0" dirty="0" err="1">
                <a:solidFill>
                  <a:schemeClr val="tx1"/>
                </a:solidFill>
                <a:latin typeface="Calibri" panose="020F0502020204030204" pitchFamily="34" charset="0"/>
              </a:rPr>
              <a:t>Rosensen</a:t>
            </a:r>
            <a:r>
              <a:rPr lang="en-GB" altLang="it-IT" sz="1100" b="0" dirty="0">
                <a:solidFill>
                  <a:schemeClr val="tx1"/>
                </a:solidFill>
                <a:latin typeface="Calibri" panose="020F0502020204030204" pitchFamily="34" charset="0"/>
              </a:rPr>
              <a:t> RS. </a:t>
            </a:r>
            <a:r>
              <a:rPr lang="en-GB" altLang="it-IT" sz="1100" b="0" i="1" dirty="0" err="1">
                <a:solidFill>
                  <a:schemeClr val="tx1"/>
                </a:solidFill>
                <a:latin typeface="Calibri" panose="020F0502020204030204" pitchFamily="34" charset="0"/>
              </a:rPr>
              <a:t>Exp</a:t>
            </a:r>
            <a:r>
              <a:rPr lang="en-GB" altLang="it-IT" sz="1100" b="0" i="1" dirty="0">
                <a:solidFill>
                  <a:schemeClr val="tx1"/>
                </a:solidFill>
                <a:latin typeface="Calibri" panose="020F0502020204030204" pitchFamily="34" charset="0"/>
              </a:rPr>
              <a:t> </a:t>
            </a:r>
            <a:r>
              <a:rPr lang="en-GB" altLang="it-IT" sz="1100" b="0" i="1" dirty="0" err="1">
                <a:solidFill>
                  <a:schemeClr val="tx1"/>
                </a:solidFill>
                <a:latin typeface="Calibri" panose="020F0502020204030204" pitchFamily="34" charset="0"/>
              </a:rPr>
              <a:t>Opin</a:t>
            </a:r>
            <a:r>
              <a:rPr lang="en-GB" altLang="it-IT" sz="1100" b="0" i="1" dirty="0">
                <a:solidFill>
                  <a:schemeClr val="tx1"/>
                </a:solidFill>
                <a:latin typeface="Calibri" panose="020F0502020204030204" pitchFamily="34" charset="0"/>
              </a:rPr>
              <a:t> </a:t>
            </a:r>
            <a:r>
              <a:rPr lang="en-GB" altLang="it-IT" sz="1100" b="0" i="1" dirty="0" err="1">
                <a:solidFill>
                  <a:schemeClr val="tx1"/>
                </a:solidFill>
                <a:latin typeface="Calibri" panose="020F0502020204030204" pitchFamily="34" charset="0"/>
              </a:rPr>
              <a:t>Emerg</a:t>
            </a:r>
            <a:r>
              <a:rPr lang="en-GB" altLang="it-IT" sz="1100" b="0" i="1" dirty="0">
                <a:solidFill>
                  <a:schemeClr val="tx1"/>
                </a:solidFill>
                <a:latin typeface="Calibri" panose="020F0502020204030204" pitchFamily="34" charset="0"/>
              </a:rPr>
              <a:t> Drugs</a:t>
            </a:r>
            <a:r>
              <a:rPr lang="en-GB" altLang="it-IT" sz="1100" b="0" dirty="0">
                <a:solidFill>
                  <a:schemeClr val="tx1"/>
                </a:solidFill>
                <a:latin typeface="Calibri" panose="020F0502020204030204" pitchFamily="34" charset="0"/>
              </a:rPr>
              <a:t> 2004;9(2):269-279</a:t>
            </a:r>
          </a:p>
          <a:p>
            <a:pPr>
              <a:spcBef>
                <a:spcPct val="50000"/>
              </a:spcBef>
            </a:pPr>
            <a:r>
              <a:rPr lang="en-GB" altLang="it-IT" sz="1100" b="0" dirty="0" err="1">
                <a:solidFill>
                  <a:schemeClr val="tx1"/>
                </a:solidFill>
                <a:latin typeface="Calibri" panose="020F0502020204030204" pitchFamily="34" charset="0"/>
              </a:rPr>
              <a:t>LaRosa</a:t>
            </a:r>
            <a:r>
              <a:rPr lang="en-GB" altLang="it-IT" sz="1100" b="0" dirty="0">
                <a:solidFill>
                  <a:schemeClr val="tx1"/>
                </a:solidFill>
                <a:latin typeface="Calibri" panose="020F0502020204030204" pitchFamily="34" charset="0"/>
              </a:rPr>
              <a:t> JC </a:t>
            </a:r>
            <a:r>
              <a:rPr lang="en-GB" altLang="it-IT" sz="1100" b="0" i="1" dirty="0">
                <a:solidFill>
                  <a:schemeClr val="tx1"/>
                </a:solidFill>
                <a:latin typeface="Calibri" panose="020F0502020204030204" pitchFamily="34" charset="0"/>
              </a:rPr>
              <a:t>et al. N </a:t>
            </a:r>
            <a:r>
              <a:rPr lang="en-GB" altLang="it-IT" sz="1100" b="0" i="1" dirty="0" err="1">
                <a:solidFill>
                  <a:schemeClr val="tx1"/>
                </a:solidFill>
                <a:latin typeface="Calibri" panose="020F0502020204030204" pitchFamily="34" charset="0"/>
              </a:rPr>
              <a:t>Engl</a:t>
            </a:r>
            <a:r>
              <a:rPr lang="en-GB" altLang="it-IT" sz="1100" b="0" i="1" dirty="0">
                <a:solidFill>
                  <a:schemeClr val="tx1"/>
                </a:solidFill>
                <a:latin typeface="Calibri" panose="020F0502020204030204" pitchFamily="34" charset="0"/>
              </a:rPr>
              <a:t> J Med</a:t>
            </a:r>
            <a:r>
              <a:rPr lang="en-GB" altLang="it-IT" sz="1100" b="0" dirty="0">
                <a:solidFill>
                  <a:schemeClr val="tx1"/>
                </a:solidFill>
                <a:latin typeface="Calibri" panose="020F0502020204030204" pitchFamily="34" charset="0"/>
              </a:rPr>
              <a:t> 2005;352:1425-1435</a:t>
            </a:r>
          </a:p>
        </p:txBody>
      </p:sp>
      <p:sp>
        <p:nvSpPr>
          <p:cNvPr id="4" name="CasellaDiTesto 3"/>
          <p:cNvSpPr txBox="1"/>
          <p:nvPr/>
        </p:nvSpPr>
        <p:spPr>
          <a:xfrm>
            <a:off x="2843809" y="4653136"/>
            <a:ext cx="2376264" cy="338554"/>
          </a:xfrm>
          <a:prstGeom prst="rect">
            <a:avLst/>
          </a:prstGeom>
          <a:noFill/>
        </p:spPr>
        <p:txBody>
          <a:bodyPr wrap="square" rtlCol="0">
            <a:spAutoFit/>
          </a:bodyPr>
          <a:lstStyle/>
          <a:p>
            <a:r>
              <a:rPr lang="it-IT" sz="1600" dirty="0">
                <a:solidFill>
                  <a:srgbClr val="FF9933"/>
                </a:solidFill>
              </a:rPr>
              <a:t>Prevenzione primaria</a:t>
            </a:r>
          </a:p>
        </p:txBody>
      </p:sp>
      <p:sp>
        <p:nvSpPr>
          <p:cNvPr id="5" name="Rettangolo 4"/>
          <p:cNvSpPr/>
          <p:nvPr/>
        </p:nvSpPr>
        <p:spPr>
          <a:xfrm>
            <a:off x="611561" y="2636912"/>
            <a:ext cx="2880320" cy="338554"/>
          </a:xfrm>
          <a:prstGeom prst="rect">
            <a:avLst/>
          </a:prstGeom>
        </p:spPr>
        <p:txBody>
          <a:bodyPr wrap="square">
            <a:spAutoFit/>
          </a:bodyPr>
          <a:lstStyle/>
          <a:p>
            <a:r>
              <a:rPr lang="it-IT" sz="1600" dirty="0">
                <a:solidFill>
                  <a:srgbClr val="FF9933"/>
                </a:solidFill>
              </a:rPr>
              <a:t>Prevenzione secondaria</a:t>
            </a:r>
          </a:p>
        </p:txBody>
      </p:sp>
      <p:pic>
        <p:nvPicPr>
          <p:cNvPr id="7" name="Immagine 117"/>
          <p:cNvPicPr>
            <a:picLocks noChangeAspect="1"/>
          </p:cNvPicPr>
          <p:nvPr/>
        </p:nvPicPr>
        <p:blipFill>
          <a:blip r:embed="rId4">
            <a:extLst>
              <a:ext uri="{28A0092B-C50C-407E-A947-70E740481C1C}">
                <a14:useLocalDpi xmlns:a14="http://schemas.microsoft.com/office/drawing/2010/main" val="0"/>
              </a:ext>
            </a:extLst>
          </a:blip>
          <a:srcRect t="14297"/>
          <a:stretch>
            <a:fillRect/>
          </a:stretch>
        </p:blipFill>
        <p:spPr bwMode="auto">
          <a:xfrm>
            <a:off x="5207461" y="1634654"/>
            <a:ext cx="3923927" cy="459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6012160" y="6309321"/>
            <a:ext cx="3131840" cy="276999"/>
          </a:xfrm>
          <a:prstGeom prst="rect">
            <a:avLst/>
          </a:prstGeom>
        </p:spPr>
        <p:txBody>
          <a:bodyPr wrap="square">
            <a:spAutoFit/>
          </a:bodyPr>
          <a:lstStyle/>
          <a:p>
            <a:pPr eaLnBrk="1" fontAlgn="auto" hangingPunct="1">
              <a:spcBef>
                <a:spcPts val="0"/>
              </a:spcBef>
              <a:spcAft>
                <a:spcPts val="0"/>
              </a:spcAft>
              <a:defRPr/>
            </a:pPr>
            <a:r>
              <a:rPr lang="en-GB" sz="1200" i="1" dirty="0">
                <a:solidFill>
                  <a:schemeClr val="tx1"/>
                </a:solidFill>
              </a:rPr>
              <a:t>Fernandez-</a:t>
            </a:r>
            <a:r>
              <a:rPr lang="en-GB" sz="1200" i="1" dirty="0" err="1">
                <a:solidFill>
                  <a:schemeClr val="tx1"/>
                </a:solidFill>
              </a:rPr>
              <a:t>Friera</a:t>
            </a:r>
            <a:r>
              <a:rPr lang="en-GB" sz="1200" i="1" dirty="0">
                <a:solidFill>
                  <a:schemeClr val="tx1"/>
                </a:solidFill>
              </a:rPr>
              <a:t> et al. </a:t>
            </a:r>
            <a:r>
              <a:rPr lang="it-IT" sz="1200" i="1" dirty="0">
                <a:solidFill>
                  <a:schemeClr val="tx1"/>
                </a:solidFill>
              </a:rPr>
              <a:t>JACC 2017</a:t>
            </a:r>
            <a:endParaRPr lang="en-GB" sz="1200" i="1" dirty="0">
              <a:solidFill>
                <a:schemeClr val="tx1"/>
              </a:solidFill>
            </a:endParaRPr>
          </a:p>
        </p:txBody>
      </p:sp>
    </p:spTree>
    <p:extLst>
      <p:ext uri="{BB962C8B-B14F-4D97-AF65-F5344CB8AC3E}">
        <p14:creationId xmlns:p14="http://schemas.microsoft.com/office/powerpoint/2010/main" val="292456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 name="Titolo 1"/>
          <p:cNvSpPr txBox="1">
            <a:spLocks/>
          </p:cNvSpPr>
          <p:nvPr/>
        </p:nvSpPr>
        <p:spPr>
          <a:xfrm>
            <a:off x="357188" y="188640"/>
            <a:ext cx="8463284" cy="192829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it-IT" sz="2400" spc="75" dirty="0">
                <a:solidFill>
                  <a:srgbClr val="FFFF00"/>
                </a:solidFill>
              </a:rPr>
              <a:t>Relazione lineare tra colesterolo LDL e aterosclerosi</a:t>
            </a:r>
          </a:p>
          <a:p>
            <a:pPr fontAlgn="auto">
              <a:spcAft>
                <a:spcPts val="0"/>
              </a:spcAft>
              <a:defRPr/>
            </a:pPr>
            <a:endParaRPr lang="it-IT" sz="2400" spc="75" dirty="0">
              <a:solidFill>
                <a:srgbClr val="FFFF00"/>
              </a:solidFill>
            </a:endParaRPr>
          </a:p>
        </p:txBody>
      </p:sp>
      <p:pic>
        <p:nvPicPr>
          <p:cNvPr id="8196"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412776"/>
            <a:ext cx="8463284"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ttangolo 7"/>
          <p:cNvSpPr>
            <a:spLocks noChangeArrowheads="1"/>
          </p:cNvSpPr>
          <p:nvPr/>
        </p:nvSpPr>
        <p:spPr bwMode="auto">
          <a:xfrm>
            <a:off x="7524328" y="764705"/>
            <a:ext cx="15339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it-IT" sz="1200" dirty="0" err="1">
                <a:solidFill>
                  <a:schemeClr val="tx1"/>
                </a:solidFill>
              </a:rPr>
              <a:t>Valori</a:t>
            </a:r>
            <a:r>
              <a:rPr lang="en-US" altLang="it-IT" sz="1200" dirty="0">
                <a:solidFill>
                  <a:schemeClr val="tx1"/>
                </a:solidFill>
              </a:rPr>
              <a:t> di C-LDL e </a:t>
            </a:r>
          </a:p>
          <a:p>
            <a:pPr algn="ctr" eaLnBrk="1" hangingPunct="1">
              <a:spcBef>
                <a:spcPct val="0"/>
              </a:spcBef>
              <a:buClrTx/>
              <a:buSzTx/>
              <a:buFontTx/>
              <a:buNone/>
            </a:pPr>
            <a:r>
              <a:rPr lang="en-US" altLang="it-IT" sz="1200" dirty="0" err="1">
                <a:solidFill>
                  <a:schemeClr val="tx1"/>
                </a:solidFill>
              </a:rPr>
              <a:t>rischio</a:t>
            </a:r>
            <a:r>
              <a:rPr lang="en-US" altLang="it-IT" sz="1200" dirty="0">
                <a:solidFill>
                  <a:schemeClr val="tx1"/>
                </a:solidFill>
              </a:rPr>
              <a:t> CV </a:t>
            </a:r>
            <a:r>
              <a:rPr lang="en-US" altLang="it-IT" sz="1200" dirty="0" err="1">
                <a:solidFill>
                  <a:schemeClr val="tx1"/>
                </a:solidFill>
              </a:rPr>
              <a:t>associato</a:t>
            </a:r>
            <a:endParaRPr lang="en-US" altLang="it-IT" sz="1200" dirty="0">
              <a:solidFill>
                <a:schemeClr val="tx1"/>
              </a:solidFill>
            </a:endParaRPr>
          </a:p>
        </p:txBody>
      </p:sp>
      <p:sp>
        <p:nvSpPr>
          <p:cNvPr id="2" name="Rettangolo 1"/>
          <p:cNvSpPr/>
          <p:nvPr/>
        </p:nvSpPr>
        <p:spPr>
          <a:xfrm>
            <a:off x="4860032" y="6432668"/>
            <a:ext cx="7472362" cy="400110"/>
          </a:xfrm>
          <a:prstGeom prst="rect">
            <a:avLst/>
          </a:prstGeom>
        </p:spPr>
        <p:txBody>
          <a:bodyPr wrap="square">
            <a:spAutoFit/>
          </a:bodyPr>
          <a:lstStyle/>
          <a:p>
            <a:pPr fontAlgn="auto">
              <a:spcBef>
                <a:spcPts val="0"/>
              </a:spcBef>
              <a:spcAft>
                <a:spcPts val="0"/>
              </a:spcAft>
              <a:defRPr/>
            </a:pPr>
            <a:r>
              <a:rPr lang="en-GB" i="1" dirty="0">
                <a:solidFill>
                  <a:schemeClr val="tx1"/>
                </a:solidFill>
              </a:rPr>
              <a:t>Fernandez-</a:t>
            </a:r>
            <a:r>
              <a:rPr lang="en-GB" i="1" dirty="0" err="1">
                <a:solidFill>
                  <a:schemeClr val="tx1"/>
                </a:solidFill>
              </a:rPr>
              <a:t>Friera</a:t>
            </a:r>
            <a:r>
              <a:rPr lang="en-GB" i="1" dirty="0">
                <a:solidFill>
                  <a:schemeClr val="tx1"/>
                </a:solidFill>
              </a:rPr>
              <a:t> et al. </a:t>
            </a:r>
            <a:r>
              <a:rPr lang="it-IT" i="1" dirty="0">
                <a:solidFill>
                  <a:schemeClr val="tx1"/>
                </a:solidFill>
              </a:rPr>
              <a:t>JACC 2017</a:t>
            </a:r>
            <a:endParaRPr lang="en-GB" i="1" dirty="0">
              <a:solidFill>
                <a:schemeClr val="tx1"/>
              </a:solidFill>
            </a:endParaRPr>
          </a:p>
        </p:txBody>
      </p:sp>
    </p:spTree>
    <p:extLst>
      <p:ext uri="{BB962C8B-B14F-4D97-AF65-F5344CB8AC3E}">
        <p14:creationId xmlns:p14="http://schemas.microsoft.com/office/powerpoint/2010/main" val="45046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BBD7365-AFF6-4415-A492-2D9155B48476}"/>
              </a:ext>
            </a:extLst>
          </p:cNvPr>
          <p:cNvSpPr/>
          <p:nvPr/>
        </p:nvSpPr>
        <p:spPr bwMode="auto">
          <a:xfrm>
            <a:off x="-1" y="0"/>
            <a:ext cx="9144001" cy="6858000"/>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2000" b="1" i="0" u="none" strike="noStrike" cap="none" normalizeH="0" baseline="0">
              <a:ln>
                <a:noFill/>
              </a:ln>
              <a:solidFill>
                <a:schemeClr val="hlink"/>
              </a:solidFill>
              <a:effectLst>
                <a:outerShdw blurRad="38100" dist="38100" dir="2700000" algn="tl">
                  <a:srgbClr val="000000">
                    <a:alpha val="43137"/>
                  </a:srgbClr>
                </a:outerShdw>
              </a:effectLst>
              <a:latin typeface="Arial" charset="0"/>
              <a:ea typeface="Times New Roman" charset="0"/>
              <a:cs typeface="Times New Roman" charset="0"/>
            </a:endParaRPr>
          </a:p>
        </p:txBody>
      </p:sp>
      <p:sp>
        <p:nvSpPr>
          <p:cNvPr id="2" name="CasellaDiTesto 1">
            <a:extLst>
              <a:ext uri="{FF2B5EF4-FFF2-40B4-BE49-F238E27FC236}">
                <a16:creationId xmlns:a16="http://schemas.microsoft.com/office/drawing/2014/main" id="{88AD3B6C-FFBC-4B63-860E-2CE62999FFB3}"/>
              </a:ext>
            </a:extLst>
          </p:cNvPr>
          <p:cNvSpPr txBox="1"/>
          <p:nvPr/>
        </p:nvSpPr>
        <p:spPr>
          <a:xfrm>
            <a:off x="0" y="2659561"/>
            <a:ext cx="4572000" cy="1538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a:r>
              <a:rPr lang="it-IT" sz="4875" dirty="0">
                <a:solidFill>
                  <a:schemeClr val="bg2"/>
                </a:solidFill>
                <a:latin typeface="+mj-lt"/>
              </a:rPr>
              <a:t>De </a:t>
            </a:r>
            <a:r>
              <a:rPr lang="it-IT" sz="4875" dirty="0" err="1">
                <a:solidFill>
                  <a:schemeClr val="bg2"/>
                </a:solidFill>
                <a:latin typeface="+mj-lt"/>
              </a:rPr>
              <a:t>Benedittis</a:t>
            </a:r>
            <a:r>
              <a:rPr lang="it-IT" sz="4875" dirty="0">
                <a:solidFill>
                  <a:schemeClr val="bg2"/>
                </a:solidFill>
                <a:latin typeface="+mj-lt"/>
              </a:rPr>
              <a:t> G.</a:t>
            </a:r>
          </a:p>
          <a:p>
            <a:pPr algn="ctr" defTabSz="309563"/>
            <a:r>
              <a:rPr lang="it-IT" sz="4875" dirty="0">
                <a:solidFill>
                  <a:schemeClr val="bg2"/>
                </a:solidFill>
                <a:latin typeface="+mj-lt"/>
              </a:rPr>
              <a:t>(Lecce)</a:t>
            </a:r>
          </a:p>
        </p:txBody>
      </p:sp>
      <p:pic>
        <p:nvPicPr>
          <p:cNvPr id="4" name="1555012215883_PROGRAMMA 12-13 04 19_Interregionale ANCE Sud.pdf">
            <a:extLst>
              <a:ext uri="{FF2B5EF4-FFF2-40B4-BE49-F238E27FC236}">
                <a16:creationId xmlns:a16="http://schemas.microsoft.com/office/drawing/2014/main" id="{02931847-6039-47F3-AB28-F9B3240A2CA2}"/>
              </a:ext>
            </a:extLst>
          </p:cNvPr>
          <p:cNvPicPr>
            <a:picLocks noChangeAspect="1"/>
          </p:cNvPicPr>
          <p:nvPr/>
        </p:nvPicPr>
        <p:blipFill>
          <a:blip r:embed="rId2">
            <a:extLst/>
          </a:blip>
          <a:srcRect l="49032"/>
          <a:stretch>
            <a:fillRect/>
          </a:stretch>
        </p:blipFill>
        <p:spPr>
          <a:xfrm>
            <a:off x="4199422" y="0"/>
            <a:ext cx="4944579" cy="6858000"/>
          </a:xfrm>
          <a:prstGeom prst="rect">
            <a:avLst/>
          </a:prstGeom>
          <a:ln w="12700">
            <a:miter lim="400000"/>
          </a:ln>
        </p:spPr>
      </p:pic>
    </p:spTree>
    <p:extLst>
      <p:ext uri="{BB962C8B-B14F-4D97-AF65-F5344CB8AC3E}">
        <p14:creationId xmlns:p14="http://schemas.microsoft.com/office/powerpoint/2010/main" val="34728824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ttangolo 2"/>
          <p:cNvSpPr>
            <a:spLocks noChangeArrowheads="1"/>
          </p:cNvSpPr>
          <p:nvPr/>
        </p:nvSpPr>
        <p:spPr bwMode="auto">
          <a:xfrm>
            <a:off x="107504" y="801008"/>
            <a:ext cx="8727464" cy="1959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04804" indent="-304804">
              <a:buFont typeface="Arial"/>
              <a:buChar char="•"/>
            </a:pPr>
            <a:r>
              <a:rPr lang="it-IT" dirty="0">
                <a:solidFill>
                  <a:schemeClr val="tx1"/>
                </a:solidFill>
                <a:latin typeface="Calibri"/>
                <a:cs typeface="Calibri"/>
              </a:rPr>
              <a:t>E’ dimagrito 3 Kg, ha smesso di fumare, fa attività fisica regolarmente, assume tutti i farmaci prescritti con regolarità, si sente meglio</a:t>
            </a:r>
          </a:p>
          <a:p>
            <a:pPr marL="304804" indent="-304804">
              <a:buFont typeface="Arial"/>
              <a:buChar char="•"/>
            </a:pPr>
            <a:r>
              <a:rPr lang="it-IT" dirty="0">
                <a:solidFill>
                  <a:schemeClr val="tx1"/>
                </a:solidFill>
                <a:latin typeface="Calibri"/>
                <a:cs typeface="Calibri"/>
              </a:rPr>
              <a:t>glicemia 100 mg/dl, </a:t>
            </a:r>
          </a:p>
          <a:p>
            <a:pPr marL="304804" indent="-304804">
              <a:buFont typeface="Arial"/>
              <a:buChar char="•"/>
            </a:pPr>
            <a:r>
              <a:rPr lang="it-IT" dirty="0">
                <a:solidFill>
                  <a:schemeClr val="tx1"/>
                </a:solidFill>
                <a:latin typeface="Calibri"/>
                <a:cs typeface="Calibri"/>
              </a:rPr>
              <a:t>Non c’è più glicosuria</a:t>
            </a:r>
            <a:br>
              <a:rPr lang="it-IT" dirty="0">
                <a:solidFill>
                  <a:schemeClr val="tx1"/>
                </a:solidFill>
                <a:latin typeface="Calibri"/>
                <a:cs typeface="Calibri"/>
              </a:rPr>
            </a:br>
            <a:r>
              <a:rPr lang="it-IT" dirty="0">
                <a:solidFill>
                  <a:schemeClr val="tx1"/>
                </a:solidFill>
                <a:latin typeface="Calibri"/>
                <a:cs typeface="Calibri"/>
              </a:rPr>
              <a:t>C-LDL 72 mg/dl, </a:t>
            </a:r>
          </a:p>
          <a:p>
            <a:pPr marL="304804" indent="-304804">
              <a:buFont typeface="Arial"/>
              <a:buChar char="•"/>
            </a:pPr>
            <a:endParaRPr lang="it-IT" sz="2133" dirty="0">
              <a:solidFill>
                <a:schemeClr val="tx1"/>
              </a:solidFill>
              <a:latin typeface="Calibri"/>
              <a:cs typeface="Calibri"/>
            </a:endParaRPr>
          </a:p>
        </p:txBody>
      </p:sp>
      <p:sp>
        <p:nvSpPr>
          <p:cNvPr id="6" name="Rettangolo 2"/>
          <p:cNvSpPr>
            <a:spLocks noChangeArrowheads="1"/>
          </p:cNvSpPr>
          <p:nvPr/>
        </p:nvSpPr>
        <p:spPr bwMode="auto">
          <a:xfrm>
            <a:off x="107503" y="188640"/>
            <a:ext cx="8928993" cy="469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1168" tIns="40578" rIns="81168" bIns="40578">
            <a:spAutoFit/>
          </a:bodyPr>
          <a:lstStyle/>
          <a:p>
            <a:pPr algn="ctr">
              <a:lnSpc>
                <a:spcPct val="90000"/>
              </a:lnSpc>
            </a:pPr>
            <a:r>
              <a:rPr lang="it-IT" sz="2800" dirty="0">
                <a:solidFill>
                  <a:srgbClr val="FFFF00"/>
                </a:solidFill>
                <a:latin typeface="Calibri"/>
                <a:cs typeface="Calibri"/>
              </a:rPr>
              <a:t>Il paziente torna a controllo dopo un mese</a:t>
            </a:r>
          </a:p>
        </p:txBody>
      </p:sp>
      <p:sp>
        <p:nvSpPr>
          <p:cNvPr id="2" name="Rettangolo 1"/>
          <p:cNvSpPr/>
          <p:nvPr/>
        </p:nvSpPr>
        <p:spPr>
          <a:xfrm>
            <a:off x="1115616" y="2348880"/>
            <a:ext cx="7344816" cy="480131"/>
          </a:xfrm>
          <a:prstGeom prst="rect">
            <a:avLst/>
          </a:prstGeom>
        </p:spPr>
        <p:txBody>
          <a:bodyPr wrap="square">
            <a:spAutoFit/>
          </a:bodyPr>
          <a:lstStyle/>
          <a:p>
            <a:pPr algn="ctr">
              <a:lnSpc>
                <a:spcPct val="90000"/>
              </a:lnSpc>
            </a:pPr>
            <a:r>
              <a:rPr lang="it-IT" sz="2800" dirty="0">
                <a:solidFill>
                  <a:srgbClr val="FFFF00"/>
                </a:solidFill>
                <a:latin typeface="Calibri"/>
                <a:cs typeface="Calibri"/>
              </a:rPr>
              <a:t>Dopo 6 mesi…</a:t>
            </a:r>
          </a:p>
        </p:txBody>
      </p:sp>
      <p:sp>
        <p:nvSpPr>
          <p:cNvPr id="3" name="Rettangolo 2"/>
          <p:cNvSpPr/>
          <p:nvPr/>
        </p:nvSpPr>
        <p:spPr>
          <a:xfrm>
            <a:off x="107503" y="2718212"/>
            <a:ext cx="9060809" cy="1323439"/>
          </a:xfrm>
          <a:prstGeom prst="rect">
            <a:avLst/>
          </a:prstGeom>
        </p:spPr>
        <p:txBody>
          <a:bodyPr wrap="square">
            <a:spAutoFit/>
          </a:bodyPr>
          <a:lstStyle/>
          <a:p>
            <a:pPr marL="304804" indent="-304804">
              <a:buFont typeface="Arial"/>
              <a:buChar char="•"/>
            </a:pPr>
            <a:r>
              <a:rPr lang="it-IT" dirty="0">
                <a:solidFill>
                  <a:schemeClr val="tx1"/>
                </a:solidFill>
                <a:latin typeface="Calibri"/>
                <a:cs typeface="Calibri"/>
              </a:rPr>
              <a:t>E’ dimagrito altri 5 Kg, fa attività fisica regolarmente, assume tutti i farmaci prescritti con regolarità, è asintomatico</a:t>
            </a:r>
          </a:p>
          <a:p>
            <a:pPr marL="304804" indent="-304804">
              <a:buFont typeface="Arial"/>
              <a:buChar char="•"/>
            </a:pPr>
            <a:r>
              <a:rPr lang="it-IT" dirty="0">
                <a:solidFill>
                  <a:schemeClr val="tx1"/>
                </a:solidFill>
                <a:latin typeface="Calibri"/>
                <a:cs typeface="Calibri"/>
              </a:rPr>
              <a:t>glicemia 95 mg/dl, </a:t>
            </a:r>
          </a:p>
          <a:p>
            <a:pPr marL="304804" indent="-304804">
              <a:buFont typeface="Arial"/>
              <a:buChar char="•"/>
            </a:pPr>
            <a:r>
              <a:rPr lang="it-IT" dirty="0">
                <a:solidFill>
                  <a:schemeClr val="tx1"/>
                </a:solidFill>
                <a:latin typeface="Calibri"/>
                <a:cs typeface="Calibri"/>
              </a:rPr>
              <a:t>C-LDL 65 mg/dl, </a:t>
            </a:r>
          </a:p>
        </p:txBody>
      </p:sp>
      <p:sp>
        <p:nvSpPr>
          <p:cNvPr id="4" name="Rettangolo 3"/>
          <p:cNvSpPr/>
          <p:nvPr/>
        </p:nvSpPr>
        <p:spPr>
          <a:xfrm>
            <a:off x="3419872" y="3801685"/>
            <a:ext cx="3168352" cy="480131"/>
          </a:xfrm>
          <a:prstGeom prst="rect">
            <a:avLst/>
          </a:prstGeom>
        </p:spPr>
        <p:txBody>
          <a:bodyPr wrap="square">
            <a:spAutoFit/>
          </a:bodyPr>
          <a:lstStyle/>
          <a:p>
            <a:pPr algn="ctr">
              <a:lnSpc>
                <a:spcPct val="90000"/>
              </a:lnSpc>
            </a:pPr>
            <a:r>
              <a:rPr lang="it-IT" sz="2800" dirty="0">
                <a:solidFill>
                  <a:srgbClr val="FFFF00"/>
                </a:solidFill>
                <a:latin typeface="Calibri"/>
                <a:cs typeface="Calibri"/>
              </a:rPr>
              <a:t>Dopo  un anno…</a:t>
            </a:r>
          </a:p>
        </p:txBody>
      </p:sp>
      <p:sp>
        <p:nvSpPr>
          <p:cNvPr id="5" name="Rettangolo 4"/>
          <p:cNvSpPr/>
          <p:nvPr/>
        </p:nvSpPr>
        <p:spPr>
          <a:xfrm>
            <a:off x="0" y="4239672"/>
            <a:ext cx="9144000" cy="2862322"/>
          </a:xfrm>
          <a:prstGeom prst="rect">
            <a:avLst/>
          </a:prstGeom>
        </p:spPr>
        <p:txBody>
          <a:bodyPr wrap="square">
            <a:spAutoFit/>
          </a:bodyPr>
          <a:lstStyle/>
          <a:p>
            <a:pPr marL="304804" indent="-304804">
              <a:buFont typeface="Arial"/>
              <a:buChar char="•"/>
            </a:pPr>
            <a:r>
              <a:rPr lang="it-IT" dirty="0">
                <a:solidFill>
                  <a:schemeClr val="tx1"/>
                </a:solidFill>
                <a:latin typeface="Calibri"/>
                <a:cs typeface="Calibri"/>
              </a:rPr>
              <a:t>E’ dimagrito ancora 10 Kg, fa attività fisica regolarmente, assume tutti i farmaci prescritti con regolarità, è diventato iperteso e ha cominciato a prendere l’ACE-inibitore, con buon controllo dei valori pressori (PA=120/70 </a:t>
            </a:r>
            <a:r>
              <a:rPr lang="it-IT" dirty="0" err="1">
                <a:solidFill>
                  <a:schemeClr val="tx1"/>
                </a:solidFill>
                <a:latin typeface="Calibri"/>
                <a:cs typeface="Calibri"/>
              </a:rPr>
              <a:t>mmHg</a:t>
            </a:r>
            <a:r>
              <a:rPr lang="it-IT" dirty="0">
                <a:solidFill>
                  <a:schemeClr val="tx1"/>
                </a:solidFill>
                <a:latin typeface="Calibri"/>
                <a:cs typeface="Calibri"/>
              </a:rPr>
              <a:t>)</a:t>
            </a:r>
          </a:p>
          <a:p>
            <a:pPr marL="304804" indent="-304804">
              <a:buFont typeface="Arial"/>
              <a:buChar char="•"/>
            </a:pPr>
            <a:r>
              <a:rPr lang="it-IT" dirty="0">
                <a:solidFill>
                  <a:schemeClr val="tx1"/>
                </a:solidFill>
                <a:latin typeface="Calibri"/>
                <a:cs typeface="Calibri"/>
              </a:rPr>
              <a:t>glicemia 90 mg/dl, </a:t>
            </a:r>
          </a:p>
          <a:p>
            <a:pPr marL="304804" indent="-304804">
              <a:buFont typeface="Arial"/>
              <a:buChar char="•"/>
            </a:pPr>
            <a:r>
              <a:rPr lang="it-IT" dirty="0">
                <a:solidFill>
                  <a:schemeClr val="tx1"/>
                </a:solidFill>
                <a:latin typeface="Calibri"/>
                <a:cs typeface="Calibri"/>
              </a:rPr>
              <a:t>C-LDL 70 mg/dl, </a:t>
            </a:r>
          </a:p>
          <a:p>
            <a:pPr marL="304804" indent="-304804">
              <a:buFont typeface="Arial"/>
              <a:buChar char="•"/>
            </a:pPr>
            <a:r>
              <a:rPr lang="it-IT" dirty="0">
                <a:solidFill>
                  <a:schemeClr val="tx1"/>
                </a:solidFill>
                <a:latin typeface="Calibri"/>
                <a:cs typeface="Calibri"/>
              </a:rPr>
              <a:t>Lamenta una modesta dolenzia muscolare, dovuta alla statina?</a:t>
            </a:r>
          </a:p>
          <a:p>
            <a:pPr marL="304804" indent="-304804">
              <a:buFont typeface="Arial"/>
              <a:buChar char="•"/>
            </a:pPr>
            <a:r>
              <a:rPr lang="it-IT" dirty="0">
                <a:solidFill>
                  <a:schemeClr val="tx1"/>
                </a:solidFill>
                <a:latin typeface="Calibri"/>
                <a:cs typeface="Calibri"/>
              </a:rPr>
              <a:t>Le transaminasi e il CPK sono leggermente aumentate</a:t>
            </a:r>
          </a:p>
          <a:p>
            <a:pPr marL="304804" indent="-304804">
              <a:buFont typeface="Arial"/>
              <a:buChar char="•"/>
            </a:pPr>
            <a:endParaRPr lang="it-IT" dirty="0">
              <a:solidFill>
                <a:schemeClr val="tx1"/>
              </a:solidFill>
              <a:latin typeface="Calibri"/>
              <a:cs typeface="Calibri"/>
            </a:endParaRPr>
          </a:p>
          <a:p>
            <a:pPr marL="304804" indent="-304804">
              <a:buFont typeface="Arial"/>
              <a:buChar char="•"/>
            </a:pPr>
            <a:endParaRPr lang="it-IT" dirty="0">
              <a:solidFill>
                <a:schemeClr val="tx1"/>
              </a:solidFill>
              <a:latin typeface="Calibri"/>
              <a:cs typeface="Calibri"/>
            </a:endParaRPr>
          </a:p>
        </p:txBody>
      </p:sp>
    </p:spTree>
    <p:extLst>
      <p:ext uri="{BB962C8B-B14F-4D97-AF65-F5344CB8AC3E}">
        <p14:creationId xmlns:p14="http://schemas.microsoft.com/office/powerpoint/2010/main" val="2565763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txBox="1">
            <a:spLocks/>
          </p:cNvSpPr>
          <p:nvPr/>
        </p:nvSpPr>
        <p:spPr bwMode="auto">
          <a:xfrm>
            <a:off x="628650" y="1131094"/>
            <a:ext cx="790379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685800">
              <a:lnSpc>
                <a:spcPct val="150000"/>
              </a:lnSpc>
              <a:spcBef>
                <a:spcPct val="0"/>
              </a:spcBef>
              <a:buClrTx/>
              <a:buSzTx/>
              <a:buNone/>
            </a:pPr>
            <a:r>
              <a:rPr lang="it-IT" altLang="it-IT" sz="2800" dirty="0">
                <a:solidFill>
                  <a:srgbClr val="FFFF00"/>
                </a:solidFill>
                <a:latin typeface="+mj-lt"/>
              </a:rPr>
              <a:t>Scarsa tollerabilità ad alti dosaggi di statine</a:t>
            </a:r>
          </a:p>
        </p:txBody>
      </p:sp>
      <p:graphicFrame>
        <p:nvGraphicFramePr>
          <p:cNvPr id="14" name="Tabella 13">
            <a:extLst>
              <a:ext uri="{FF2B5EF4-FFF2-40B4-BE49-F238E27FC236}">
                <a16:creationId xmlns:a16="http://schemas.microsoft.com/office/drawing/2014/main" id="{117A8F7A-9364-0146-8A8F-F157694FB166}"/>
              </a:ext>
            </a:extLst>
          </p:cNvPr>
          <p:cNvGraphicFramePr>
            <a:graphicFrameLocks noGrp="1"/>
          </p:cNvGraphicFramePr>
          <p:nvPr>
            <p:extLst>
              <p:ext uri="{D42A27DB-BD31-4B8C-83A1-F6EECF244321}">
                <p14:modId xmlns:p14="http://schemas.microsoft.com/office/powerpoint/2010/main" val="2017645730"/>
              </p:ext>
            </p:extLst>
          </p:nvPr>
        </p:nvGraphicFramePr>
        <p:xfrm>
          <a:off x="663179" y="2313386"/>
          <a:ext cx="7869261" cy="3563885"/>
        </p:xfrm>
        <a:graphic>
          <a:graphicData uri="http://schemas.openxmlformats.org/drawingml/2006/table">
            <a:tbl>
              <a:tblPr firstRow="1" bandRow="1">
                <a:tableStyleId>{5C22544A-7EE6-4342-B048-85BDC9FD1C3A}</a:tableStyleId>
              </a:tblPr>
              <a:tblGrid>
                <a:gridCol w="1852386">
                  <a:extLst>
                    <a:ext uri="{9D8B030D-6E8A-4147-A177-3AD203B41FA5}">
                      <a16:colId xmlns:a16="http://schemas.microsoft.com/office/drawing/2014/main" val="3298711777"/>
                    </a:ext>
                  </a:extLst>
                </a:gridCol>
                <a:gridCol w="3180280">
                  <a:extLst>
                    <a:ext uri="{9D8B030D-6E8A-4147-A177-3AD203B41FA5}">
                      <a16:colId xmlns:a16="http://schemas.microsoft.com/office/drawing/2014/main" val="158961732"/>
                    </a:ext>
                  </a:extLst>
                </a:gridCol>
                <a:gridCol w="2836595">
                  <a:extLst>
                    <a:ext uri="{9D8B030D-6E8A-4147-A177-3AD203B41FA5}">
                      <a16:colId xmlns:a16="http://schemas.microsoft.com/office/drawing/2014/main" val="2633327968"/>
                    </a:ext>
                  </a:extLst>
                </a:gridCol>
              </a:tblGrid>
              <a:tr h="405748">
                <a:tc>
                  <a:txBody>
                    <a:bodyPr/>
                    <a:lstStyle/>
                    <a:p>
                      <a:endParaRPr lang="it-IT" sz="1400" dirty="0"/>
                    </a:p>
                  </a:txBody>
                  <a:tcPr marL="68579" marR="68579" marT="34301" marB="34301"/>
                </a:tc>
                <a:tc>
                  <a:txBody>
                    <a:bodyPr/>
                    <a:lstStyle/>
                    <a:p>
                      <a:pPr algn="ctr"/>
                      <a:r>
                        <a:rPr lang="it-IT" sz="1400" dirty="0"/>
                        <a:t>TIPO</a:t>
                      </a:r>
                    </a:p>
                  </a:txBody>
                  <a:tcPr marL="68579" marR="68579" marT="34301" marB="34301"/>
                </a:tc>
                <a:tc>
                  <a:txBody>
                    <a:bodyPr/>
                    <a:lstStyle/>
                    <a:p>
                      <a:pPr algn="ctr"/>
                      <a:r>
                        <a:rPr lang="it-IT" sz="1400" dirty="0"/>
                        <a:t>FREQUENZA</a:t>
                      </a:r>
                    </a:p>
                  </a:txBody>
                  <a:tcPr marL="68579" marR="68579" marT="34301" marB="34301"/>
                </a:tc>
                <a:extLst>
                  <a:ext uri="{0D108BD9-81ED-4DB2-BD59-A6C34878D82A}">
                    <a16:rowId xmlns:a16="http://schemas.microsoft.com/office/drawing/2014/main" val="3081172379"/>
                  </a:ext>
                </a:extLst>
              </a:tr>
              <a:tr h="1019806">
                <a:tc>
                  <a:txBody>
                    <a:bodyPr/>
                    <a:lstStyle/>
                    <a:p>
                      <a:r>
                        <a:rPr lang="it-IT" sz="1400" dirty="0"/>
                        <a:t>1. MUSCOLO</a:t>
                      </a:r>
                    </a:p>
                  </a:txBody>
                  <a:tcPr marL="68579" marR="68579" marT="34301" marB="34301"/>
                </a:tc>
                <a:tc>
                  <a:txBody>
                    <a:bodyPr/>
                    <a:lstStyle/>
                    <a:p>
                      <a:r>
                        <a:rPr lang="it-IT" sz="1400" dirty="0"/>
                        <a:t>Mialgia</a:t>
                      </a:r>
                    </a:p>
                    <a:p>
                      <a:r>
                        <a:rPr lang="it-IT" sz="1400" dirty="0" err="1"/>
                        <a:t>Rabdomiolisi</a:t>
                      </a:r>
                      <a:endParaRPr lang="it-IT" sz="1400" dirty="0"/>
                    </a:p>
                  </a:txBody>
                  <a:tcPr marL="68579" marR="68579" marT="34301" marB="34301"/>
                </a:tc>
                <a:tc>
                  <a:txBody>
                    <a:bodyPr/>
                    <a:lstStyle/>
                    <a:p>
                      <a:r>
                        <a:rPr lang="it-IT" sz="1400" dirty="0"/>
                        <a:t>Non chiara (10-15%)</a:t>
                      </a:r>
                    </a:p>
                    <a:p>
                      <a:r>
                        <a:rPr lang="it-IT" sz="1400" dirty="0"/>
                        <a:t>1-3 casi/100.000 persone/anno</a:t>
                      </a:r>
                    </a:p>
                  </a:txBody>
                  <a:tcPr marL="68579" marR="68579" marT="34301" marB="34301"/>
                </a:tc>
                <a:extLst>
                  <a:ext uri="{0D108BD9-81ED-4DB2-BD59-A6C34878D82A}">
                    <a16:rowId xmlns:a16="http://schemas.microsoft.com/office/drawing/2014/main" val="3263591132"/>
                  </a:ext>
                </a:extLst>
              </a:tr>
              <a:tr h="712777">
                <a:tc>
                  <a:txBody>
                    <a:bodyPr/>
                    <a:lstStyle/>
                    <a:p>
                      <a:r>
                        <a:rPr lang="it-IT" sz="1400" dirty="0"/>
                        <a:t>2. FEGATO</a:t>
                      </a:r>
                    </a:p>
                  </a:txBody>
                  <a:tcPr marL="68579" marR="68579" marT="34301" marB="34301"/>
                </a:tc>
                <a:tc>
                  <a:txBody>
                    <a:bodyPr/>
                    <a:lstStyle/>
                    <a:p>
                      <a:r>
                        <a:rPr lang="it-IT" sz="1400" dirty="0"/>
                        <a:t>Lieve aumento di ALT</a:t>
                      </a:r>
                    </a:p>
                    <a:p>
                      <a:r>
                        <a:rPr lang="it-IT" sz="1400" dirty="0"/>
                        <a:t>Insufficienza epatica</a:t>
                      </a:r>
                    </a:p>
                  </a:txBody>
                  <a:tcPr marL="68579" marR="68579" marT="34301" marB="34301"/>
                </a:tc>
                <a:tc>
                  <a:txBody>
                    <a:bodyPr/>
                    <a:lstStyle/>
                    <a:p>
                      <a:r>
                        <a:rPr lang="it-IT" sz="1400" dirty="0"/>
                        <a:t>0.5-2%</a:t>
                      </a:r>
                    </a:p>
                    <a:p>
                      <a:r>
                        <a:rPr lang="it-IT" sz="1400" dirty="0"/>
                        <a:t>Raro</a:t>
                      </a:r>
                    </a:p>
                  </a:txBody>
                  <a:tcPr marL="68579" marR="68579" marT="34301" marB="34301"/>
                </a:tc>
                <a:extLst>
                  <a:ext uri="{0D108BD9-81ED-4DB2-BD59-A6C34878D82A}">
                    <a16:rowId xmlns:a16="http://schemas.microsoft.com/office/drawing/2014/main" val="1310758902"/>
                  </a:ext>
                </a:extLst>
              </a:tr>
              <a:tr h="1019806">
                <a:tc>
                  <a:txBody>
                    <a:bodyPr/>
                    <a:lstStyle/>
                    <a:p>
                      <a:r>
                        <a:rPr lang="it-IT" sz="1400" dirty="0"/>
                        <a:t>3. DIABETE</a:t>
                      </a:r>
                    </a:p>
                  </a:txBody>
                  <a:tcPr marL="68579" marR="68579" marT="34301" marB="34301"/>
                </a:tc>
                <a:tc>
                  <a:txBody>
                    <a:bodyPr/>
                    <a:lstStyle/>
                    <a:p>
                      <a:r>
                        <a:rPr lang="it-IT" sz="1400" dirty="0"/>
                        <a:t>Aumentato rischio di alterato metabolismo glucidico e sviluppo di DM</a:t>
                      </a:r>
                    </a:p>
                  </a:txBody>
                  <a:tcPr marL="68579" marR="68579" marT="34301" marB="34301"/>
                </a:tc>
                <a:tc>
                  <a:txBody>
                    <a:bodyPr/>
                    <a:lstStyle/>
                    <a:p>
                      <a:r>
                        <a:rPr lang="it-IT" sz="1400" dirty="0"/>
                        <a:t>Rischio assoluto incrementato dello 0.2%</a:t>
                      </a:r>
                    </a:p>
                  </a:txBody>
                  <a:tcPr marL="68579" marR="68579" marT="34301" marB="34301"/>
                </a:tc>
                <a:extLst>
                  <a:ext uri="{0D108BD9-81ED-4DB2-BD59-A6C34878D82A}">
                    <a16:rowId xmlns:a16="http://schemas.microsoft.com/office/drawing/2014/main" val="3142111336"/>
                  </a:ext>
                </a:extLst>
              </a:tr>
              <a:tr h="405748">
                <a:tc>
                  <a:txBody>
                    <a:bodyPr/>
                    <a:lstStyle/>
                    <a:p>
                      <a:r>
                        <a:rPr lang="it-IT" sz="1400" dirty="0"/>
                        <a:t>4. RENE</a:t>
                      </a:r>
                    </a:p>
                  </a:txBody>
                  <a:tcPr marL="68579" marR="68579" marT="34301" marB="34301"/>
                </a:tc>
                <a:tc>
                  <a:txBody>
                    <a:bodyPr/>
                    <a:lstStyle/>
                    <a:p>
                      <a:r>
                        <a:rPr lang="it-IT" sz="1400" dirty="0"/>
                        <a:t>Proteinuria</a:t>
                      </a:r>
                    </a:p>
                  </a:txBody>
                  <a:tcPr marL="68579" marR="68579" marT="34301" marB="34301"/>
                </a:tc>
                <a:tc>
                  <a:txBody>
                    <a:bodyPr/>
                    <a:lstStyle/>
                    <a:p>
                      <a:r>
                        <a:rPr lang="it-IT" sz="1400" dirty="0"/>
                        <a:t>Frequenza aumentata</a:t>
                      </a:r>
                    </a:p>
                  </a:txBody>
                  <a:tcPr marL="68579" marR="68579" marT="34301" marB="34301"/>
                </a:tc>
                <a:extLst>
                  <a:ext uri="{0D108BD9-81ED-4DB2-BD59-A6C34878D82A}">
                    <a16:rowId xmlns:a16="http://schemas.microsoft.com/office/drawing/2014/main" val="2965443644"/>
                  </a:ext>
                </a:extLst>
              </a:tr>
            </a:tbl>
          </a:graphicData>
        </a:graphic>
      </p:graphicFrame>
    </p:spTree>
    <p:extLst>
      <p:ext uri="{BB962C8B-B14F-4D97-AF65-F5344CB8AC3E}">
        <p14:creationId xmlns:p14="http://schemas.microsoft.com/office/powerpoint/2010/main" val="322538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asellaDiTesto 7"/>
          <p:cNvSpPr txBox="1">
            <a:spLocks noChangeArrowheads="1"/>
          </p:cNvSpPr>
          <p:nvPr/>
        </p:nvSpPr>
        <p:spPr bwMode="auto">
          <a:xfrm>
            <a:off x="346473" y="2296716"/>
            <a:ext cx="2411015" cy="25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150000"/>
              </a:lnSpc>
              <a:spcBef>
                <a:spcPct val="0"/>
              </a:spcBef>
              <a:buClrTx/>
              <a:buSzTx/>
              <a:buFontTx/>
              <a:buNone/>
            </a:pPr>
            <a:r>
              <a:rPr lang="it-IT" altLang="it-IT" sz="2700" dirty="0">
                <a:solidFill>
                  <a:srgbClr val="C00000"/>
                </a:solidFill>
                <a:latin typeface="Calibri" panose="020F0502020204030204" pitchFamily="34" charset="0"/>
              </a:rPr>
              <a:t>Il </a:t>
            </a:r>
            <a:r>
              <a:rPr lang="it-IT" altLang="it-IT" sz="3300" dirty="0">
                <a:solidFill>
                  <a:srgbClr val="C00000"/>
                </a:solidFill>
                <a:latin typeface="Calibri" panose="020F0502020204030204" pitchFamily="34" charset="0"/>
              </a:rPr>
              <a:t>50%</a:t>
            </a:r>
            <a:r>
              <a:rPr lang="it-IT" altLang="it-IT" sz="2700" dirty="0">
                <a:solidFill>
                  <a:srgbClr val="C00000"/>
                </a:solidFill>
                <a:latin typeface="Calibri" panose="020F0502020204030204" pitchFamily="34" charset="0"/>
              </a:rPr>
              <a:t> </a:t>
            </a:r>
          </a:p>
          <a:p>
            <a:pPr algn="ctr" eaLnBrk="1" hangingPunct="1">
              <a:lnSpc>
                <a:spcPct val="150000"/>
              </a:lnSpc>
              <a:spcBef>
                <a:spcPct val="0"/>
              </a:spcBef>
              <a:buClrTx/>
              <a:buSzTx/>
              <a:buFontTx/>
              <a:buNone/>
            </a:pPr>
            <a:r>
              <a:rPr lang="it-IT" altLang="it-IT" sz="1800" dirty="0">
                <a:solidFill>
                  <a:schemeClr val="tx1"/>
                </a:solidFill>
                <a:latin typeface="Calibri" panose="020F0502020204030204" pitchFamily="34" charset="0"/>
              </a:rPr>
              <a:t>dei pazienti </a:t>
            </a:r>
            <a:r>
              <a:rPr lang="it-IT" altLang="it-IT" sz="1800" dirty="0" err="1">
                <a:solidFill>
                  <a:schemeClr val="tx1"/>
                </a:solidFill>
                <a:latin typeface="Calibri" panose="020F0502020204030204" pitchFamily="34" charset="0"/>
              </a:rPr>
              <a:t>dislipidemici</a:t>
            </a:r>
            <a:r>
              <a:rPr lang="it-IT" altLang="it-IT" sz="1800" dirty="0">
                <a:solidFill>
                  <a:schemeClr val="tx1"/>
                </a:solidFill>
                <a:latin typeface="Calibri" panose="020F0502020204030204" pitchFamily="34" charset="0"/>
              </a:rPr>
              <a:t> </a:t>
            </a:r>
          </a:p>
          <a:p>
            <a:pPr algn="ctr" eaLnBrk="1" hangingPunct="1">
              <a:lnSpc>
                <a:spcPct val="150000"/>
              </a:lnSpc>
              <a:spcBef>
                <a:spcPct val="0"/>
              </a:spcBef>
              <a:buClrTx/>
              <a:buSzTx/>
              <a:buFontTx/>
              <a:buNone/>
            </a:pPr>
            <a:r>
              <a:rPr lang="it-IT" altLang="it-IT" sz="1800" dirty="0">
                <a:solidFill>
                  <a:srgbClr val="C00000"/>
                </a:solidFill>
                <a:latin typeface="Calibri" panose="020F0502020204030204" pitchFamily="34" charset="0"/>
              </a:rPr>
              <a:t>non è</a:t>
            </a:r>
            <a:r>
              <a:rPr lang="it-IT" altLang="it-IT" sz="1800" dirty="0">
                <a:solidFill>
                  <a:srgbClr val="002060"/>
                </a:solidFill>
                <a:latin typeface="Calibri" panose="020F0502020204030204" pitchFamily="34" charset="0"/>
              </a:rPr>
              <a:t> </a:t>
            </a:r>
            <a:r>
              <a:rPr lang="it-IT" altLang="it-IT" sz="1800" dirty="0">
                <a:solidFill>
                  <a:srgbClr val="C00000"/>
                </a:solidFill>
                <a:latin typeface="Calibri" panose="020F0502020204030204" pitchFamily="34" charset="0"/>
              </a:rPr>
              <a:t>aderente </a:t>
            </a:r>
            <a:r>
              <a:rPr lang="it-IT" altLang="it-IT" sz="1800" dirty="0">
                <a:solidFill>
                  <a:schemeClr val="tx1"/>
                </a:solidFill>
                <a:latin typeface="Calibri" panose="020F0502020204030204" pitchFamily="34" charset="0"/>
              </a:rPr>
              <a:t>al trattamento </a:t>
            </a:r>
          </a:p>
        </p:txBody>
      </p:sp>
      <p:sp>
        <p:nvSpPr>
          <p:cNvPr id="8196" name="CasellaDiTesto 8"/>
          <p:cNvSpPr txBox="1">
            <a:spLocks noChangeArrowheads="1"/>
          </p:cNvSpPr>
          <p:nvPr/>
        </p:nvSpPr>
        <p:spPr bwMode="auto">
          <a:xfrm>
            <a:off x="358378" y="5766198"/>
            <a:ext cx="4727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auto">
              <a:spcBef>
                <a:spcPts val="0"/>
              </a:spcBef>
              <a:spcAft>
                <a:spcPts val="0"/>
              </a:spcAft>
              <a:defRPr/>
            </a:pPr>
            <a:r>
              <a:rPr lang="en-US" altLang="it-IT" sz="1200" i="1" dirty="0">
                <a:latin typeface="+mn-lt"/>
              </a:rPr>
              <a:t>Volpe M. G Ital </a:t>
            </a:r>
            <a:r>
              <a:rPr lang="en-US" altLang="it-IT" sz="1200" i="1" dirty="0" err="1">
                <a:latin typeface="+mn-lt"/>
              </a:rPr>
              <a:t>Cardiol</a:t>
            </a:r>
            <a:r>
              <a:rPr lang="en-US" altLang="it-IT" sz="1200" i="1" dirty="0">
                <a:latin typeface="+mn-lt"/>
              </a:rPr>
              <a:t> 2014;15(</a:t>
            </a:r>
            <a:r>
              <a:rPr lang="en-US" altLang="it-IT" sz="1200" i="1" dirty="0" err="1">
                <a:latin typeface="+mn-lt"/>
              </a:rPr>
              <a:t>Suppl</a:t>
            </a:r>
            <a:r>
              <a:rPr lang="en-US" altLang="it-IT" sz="1200" i="1" dirty="0">
                <a:latin typeface="+mn-lt"/>
              </a:rPr>
              <a:t> 1):3S-10S and </a:t>
            </a:r>
            <a:r>
              <a:rPr lang="en-US" altLang="it-IT" sz="1200" i="1" dirty="0" err="1">
                <a:latin typeface="+mn-lt"/>
              </a:rPr>
              <a:t>Dragomir</a:t>
            </a:r>
            <a:r>
              <a:rPr lang="en-US" altLang="it-IT" sz="1200" i="1" dirty="0">
                <a:latin typeface="+mn-lt"/>
              </a:rPr>
              <a:t> A Value in Health.13(1),2010</a:t>
            </a:r>
          </a:p>
        </p:txBody>
      </p:sp>
      <p:sp>
        <p:nvSpPr>
          <p:cNvPr id="28676" name="Titolo 1"/>
          <p:cNvSpPr txBox="1">
            <a:spLocks/>
          </p:cNvSpPr>
          <p:nvPr/>
        </p:nvSpPr>
        <p:spPr bwMode="auto">
          <a:xfrm>
            <a:off x="346474" y="1123950"/>
            <a:ext cx="7747396"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it-IT" altLang="it-IT" sz="2800" dirty="0">
                <a:solidFill>
                  <a:srgbClr val="FFFF00"/>
                </a:solidFill>
                <a:latin typeface="+mj-lt"/>
              </a:rPr>
              <a:t>Scarsa aderenza: 1 paziente su 2 non è aderente</a:t>
            </a:r>
          </a:p>
        </p:txBody>
      </p:sp>
      <p:grpSp>
        <p:nvGrpSpPr>
          <p:cNvPr id="8" name="Gruppo 7"/>
          <p:cNvGrpSpPr>
            <a:grpSpLocks/>
          </p:cNvGrpSpPr>
          <p:nvPr/>
        </p:nvGrpSpPr>
        <p:grpSpPr bwMode="auto">
          <a:xfrm>
            <a:off x="2962275" y="2302669"/>
            <a:ext cx="5131594" cy="2665810"/>
            <a:chOff x="3949700" y="1927225"/>
            <a:chExt cx="7329498" cy="3554413"/>
          </a:xfrm>
        </p:grpSpPr>
        <p:sp>
          <p:nvSpPr>
            <p:cNvPr id="3" name="Rettangolo arrotondato 2"/>
            <p:cNvSpPr/>
            <p:nvPr/>
          </p:nvSpPr>
          <p:spPr>
            <a:xfrm>
              <a:off x="5155411" y="1927225"/>
              <a:ext cx="5751360" cy="3554413"/>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500"/>
            </a:p>
          </p:txBody>
        </p:sp>
        <p:grpSp>
          <p:nvGrpSpPr>
            <p:cNvPr id="28681" name="Gruppo 10"/>
            <p:cNvGrpSpPr>
              <a:grpSpLocks/>
            </p:cNvGrpSpPr>
            <p:nvPr/>
          </p:nvGrpSpPr>
          <p:grpSpPr bwMode="auto">
            <a:xfrm>
              <a:off x="5357813" y="2082800"/>
              <a:ext cx="5921385" cy="3186199"/>
              <a:chOff x="1720993" y="2560612"/>
              <a:chExt cx="5921075" cy="3187065"/>
            </a:xfrm>
          </p:grpSpPr>
          <p:pic>
            <p:nvPicPr>
              <p:cNvPr id="2" name="Picture 5" descr="Immagine correlata">
                <a:hlinkClick r:id="rId2"/>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2515" y="3715042"/>
                <a:ext cx="847953" cy="901541"/>
              </a:xfrm>
              <a:prstGeom prst="rect">
                <a:avLst/>
              </a:prstGeom>
              <a:noFill/>
              <a:extLst>
                <a:ext uri="{909E8E84-426E-40DD-AFC4-6F175D3DCCD1}">
                  <a14:hiddenFill xmlns:a14="http://schemas.microsoft.com/office/drawing/2010/main">
                    <a:solidFill>
                      <a:srgbClr val="FFFFFF"/>
                    </a:solidFill>
                  </a14:hiddenFill>
                </a:ext>
              </a:extLst>
            </p:spPr>
          </p:pic>
          <p:sp>
            <p:nvSpPr>
              <p:cNvPr id="28684" name="CasellaDiTesto 2"/>
              <p:cNvSpPr txBox="1">
                <a:spLocks noChangeArrowheads="1"/>
              </p:cNvSpPr>
              <p:nvPr/>
            </p:nvSpPr>
            <p:spPr bwMode="auto">
              <a:xfrm>
                <a:off x="2673516" y="3873426"/>
                <a:ext cx="4968552" cy="80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it-IT" altLang="it-IT" sz="3300" dirty="0">
                    <a:solidFill>
                      <a:schemeClr val="tx1"/>
                    </a:solidFill>
                    <a:latin typeface="Calibri" panose="020F0502020204030204" pitchFamily="34" charset="0"/>
                  </a:rPr>
                  <a:t>+ 7%</a:t>
                </a:r>
                <a:r>
                  <a:rPr lang="it-IT" altLang="it-IT" sz="2400" dirty="0">
                    <a:solidFill>
                      <a:schemeClr val="tx1"/>
                    </a:solidFill>
                    <a:latin typeface="Calibri" panose="020F0502020204030204" pitchFamily="34" charset="0"/>
                  </a:rPr>
                  <a:t> </a:t>
                </a:r>
                <a:r>
                  <a:rPr lang="it-IT" altLang="it-IT" sz="2100" dirty="0">
                    <a:solidFill>
                      <a:schemeClr val="tx1"/>
                    </a:solidFill>
                    <a:latin typeface="Calibri" panose="020F0502020204030204" pitchFamily="34" charset="0"/>
                  </a:rPr>
                  <a:t>RISCHIO DI CAD</a:t>
                </a:r>
              </a:p>
            </p:txBody>
          </p:sp>
          <p:sp>
            <p:nvSpPr>
              <p:cNvPr id="28685" name="CasellaDiTesto 3"/>
              <p:cNvSpPr txBox="1">
                <a:spLocks noChangeArrowheads="1"/>
              </p:cNvSpPr>
              <p:nvPr/>
            </p:nvSpPr>
            <p:spPr bwMode="auto">
              <a:xfrm>
                <a:off x="2370622" y="4947241"/>
                <a:ext cx="4752529" cy="80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it-IT" altLang="it-IT" sz="3300" dirty="0">
                    <a:solidFill>
                      <a:schemeClr val="tx1"/>
                    </a:solidFill>
                    <a:latin typeface="Calibri" panose="020F0502020204030204" pitchFamily="34" charset="0"/>
                  </a:rPr>
                  <a:t>+ 13% </a:t>
                </a:r>
                <a:r>
                  <a:rPr lang="it-IT" altLang="it-IT" sz="2100" dirty="0">
                    <a:solidFill>
                      <a:schemeClr val="tx1"/>
                    </a:solidFill>
                    <a:latin typeface="Calibri" panose="020F0502020204030204" pitchFamily="34" charset="0"/>
                  </a:rPr>
                  <a:t>RISCHIO DI ICTUS</a:t>
                </a:r>
                <a:endParaRPr lang="it-IT" altLang="it-IT" sz="2400" dirty="0">
                  <a:solidFill>
                    <a:schemeClr val="tx1"/>
                  </a:solidFill>
                  <a:latin typeface="Calibri" panose="020F0502020204030204" pitchFamily="34" charset="0"/>
                </a:endParaRPr>
              </a:p>
            </p:txBody>
          </p:sp>
          <p:sp>
            <p:nvSpPr>
              <p:cNvPr id="28686" name="CasellaDiTesto 4"/>
              <p:cNvSpPr txBox="1">
                <a:spLocks noChangeArrowheads="1"/>
              </p:cNvSpPr>
              <p:nvPr/>
            </p:nvSpPr>
            <p:spPr bwMode="auto">
              <a:xfrm>
                <a:off x="2396959" y="2726353"/>
                <a:ext cx="3972372" cy="80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it-IT" altLang="it-IT" sz="3300" dirty="0">
                    <a:solidFill>
                      <a:schemeClr val="tx1"/>
                    </a:solidFill>
                    <a:latin typeface="Calibri" panose="020F0502020204030204" pitchFamily="34" charset="0"/>
                  </a:rPr>
                  <a:t>+ 25%</a:t>
                </a:r>
                <a:r>
                  <a:rPr lang="it-IT" altLang="it-IT" sz="3000" dirty="0">
                    <a:solidFill>
                      <a:schemeClr val="tx1"/>
                    </a:solidFill>
                    <a:latin typeface="Calibri" panose="020F0502020204030204" pitchFamily="34" charset="0"/>
                  </a:rPr>
                  <a:t> </a:t>
                </a:r>
                <a:r>
                  <a:rPr lang="it-IT" altLang="it-IT" sz="2100" dirty="0">
                    <a:solidFill>
                      <a:schemeClr val="tx1"/>
                    </a:solidFill>
                    <a:latin typeface="Calibri" panose="020F0502020204030204" pitchFamily="34" charset="0"/>
                  </a:rPr>
                  <a:t>MORTALITA’</a:t>
                </a:r>
                <a:endParaRPr lang="it-IT" altLang="it-IT" sz="2400" dirty="0">
                  <a:solidFill>
                    <a:schemeClr val="tx1"/>
                  </a:solidFill>
                  <a:latin typeface="Calibri" panose="020F0502020204030204" pitchFamily="34" charset="0"/>
                </a:endParaRPr>
              </a:p>
            </p:txBody>
          </p:sp>
          <p:pic>
            <p:nvPicPr>
              <p:cNvPr id="6" name="Picture 6"/>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0993" y="4799950"/>
                <a:ext cx="829916" cy="87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descr="Risultati immagini per icona danger">
                <a:hlinkClick r:id="rId5"/>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0993" y="2560612"/>
                <a:ext cx="930998" cy="91625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Freccia a destra 3"/>
            <p:cNvSpPr/>
            <p:nvPr/>
          </p:nvSpPr>
          <p:spPr>
            <a:xfrm>
              <a:off x="3949700" y="3395663"/>
              <a:ext cx="979534" cy="484187"/>
            </a:xfrm>
            <a:prstGeom prst="right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500"/>
            </a:p>
          </p:txBody>
        </p:sp>
      </p:grpSp>
      <p:sp>
        <p:nvSpPr>
          <p:cNvPr id="15" name="Rettangolo arrotondato 14"/>
          <p:cNvSpPr/>
          <p:nvPr/>
        </p:nvSpPr>
        <p:spPr>
          <a:xfrm>
            <a:off x="216694" y="2296716"/>
            <a:ext cx="2730104" cy="2646759"/>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050"/>
          </a:p>
        </p:txBody>
      </p:sp>
    </p:spTree>
    <p:extLst>
      <p:ext uri="{BB962C8B-B14F-4D97-AF65-F5344CB8AC3E}">
        <p14:creationId xmlns:p14="http://schemas.microsoft.com/office/powerpoint/2010/main" val="2895341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fontAlgn="auto">
              <a:lnSpc>
                <a:spcPct val="100000"/>
              </a:lnSpc>
              <a:spcAft>
                <a:spcPts val="0"/>
              </a:spcAft>
              <a:defRPr/>
            </a:pPr>
            <a:r>
              <a:rPr lang="it-IT" sz="2800" spc="100" dirty="0">
                <a:solidFill>
                  <a:srgbClr val="FFFF00"/>
                </a:solidFill>
              </a:rPr>
              <a:t>Ogni riduzione di 39 mg/dl (1 </a:t>
            </a:r>
            <a:r>
              <a:rPr lang="it-IT" sz="2800" spc="100" dirty="0" err="1">
                <a:solidFill>
                  <a:srgbClr val="FFFF00"/>
                </a:solidFill>
              </a:rPr>
              <a:t>mmol</a:t>
            </a:r>
            <a:r>
              <a:rPr lang="it-IT" sz="2800" spc="100" dirty="0">
                <a:solidFill>
                  <a:srgbClr val="FFFF00"/>
                </a:solidFill>
              </a:rPr>
              <a:t>/L) del c-LDL, riduce il rischio CV annuale fino al 28%, indipendentemente dal meccanismo</a:t>
            </a:r>
            <a:r>
              <a:rPr lang="it-IT" altLang="it-IT" sz="2800" spc="100" dirty="0">
                <a:solidFill>
                  <a:srgbClr val="FFFF00"/>
                </a:solidFill>
              </a:rPr>
              <a:t> </a:t>
            </a:r>
          </a:p>
        </p:txBody>
      </p:sp>
      <p:sp>
        <p:nvSpPr>
          <p:cNvPr id="3" name="Segnaposto contenuto 2"/>
          <p:cNvSpPr>
            <a:spLocks noGrp="1"/>
          </p:cNvSpPr>
          <p:nvPr>
            <p:ph idx="1"/>
          </p:nvPr>
        </p:nvSpPr>
        <p:spPr/>
        <p:txBody>
          <a:bodyPr/>
          <a:lstStyle/>
          <a:p>
            <a:endParaRPr lang="it-IT" dirty="0"/>
          </a:p>
        </p:txBody>
      </p:sp>
      <p:grpSp>
        <p:nvGrpSpPr>
          <p:cNvPr id="4" name="Group 4"/>
          <p:cNvGrpSpPr>
            <a:grpSpLocks/>
          </p:cNvGrpSpPr>
          <p:nvPr/>
        </p:nvGrpSpPr>
        <p:grpSpPr bwMode="auto">
          <a:xfrm>
            <a:off x="838208" y="1925638"/>
            <a:ext cx="8092820" cy="3837032"/>
            <a:chOff x="1042828" y="1391567"/>
            <a:chExt cx="7825901" cy="3643087"/>
          </a:xfrm>
        </p:grpSpPr>
        <p:sp>
          <p:nvSpPr>
            <p:cNvPr id="5" name="Freeform 5"/>
            <p:cNvSpPr>
              <a:spLocks/>
            </p:cNvSpPr>
            <p:nvPr/>
          </p:nvSpPr>
          <p:spPr bwMode="gray">
            <a:xfrm>
              <a:off x="1692814" y="1506095"/>
              <a:ext cx="3928635" cy="2997325"/>
            </a:xfrm>
            <a:custGeom>
              <a:avLst/>
              <a:gdLst>
                <a:gd name="T0" fmla="*/ 0 w 4876800"/>
                <a:gd name="T1" fmla="*/ 0 h 3937000"/>
                <a:gd name="T2" fmla="*/ 0 w 4876800"/>
                <a:gd name="T3" fmla="*/ 65870 h 3937000"/>
                <a:gd name="T4" fmla="*/ 190430 w 4876800"/>
                <a:gd name="T5" fmla="*/ 65870 h 3937000"/>
                <a:gd name="T6" fmla="*/ 0 60000 65536"/>
                <a:gd name="T7" fmla="*/ 0 60000 65536"/>
                <a:gd name="T8" fmla="*/ 0 60000 65536"/>
              </a:gdLst>
              <a:ahLst/>
              <a:cxnLst>
                <a:cxn ang="T6">
                  <a:pos x="T0" y="T1"/>
                </a:cxn>
                <a:cxn ang="T7">
                  <a:pos x="T2" y="T3"/>
                </a:cxn>
                <a:cxn ang="T8">
                  <a:pos x="T4" y="T5"/>
                </a:cxn>
              </a:cxnLst>
              <a:rect l="0" t="0" r="r" b="b"/>
              <a:pathLst>
                <a:path w="4876800" h="3937000">
                  <a:moveTo>
                    <a:pt x="0" y="0"/>
                  </a:moveTo>
                  <a:lnTo>
                    <a:pt x="0" y="3937000"/>
                  </a:lnTo>
                  <a:lnTo>
                    <a:pt x="4876800" y="3937000"/>
                  </a:lnTo>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pSp>
          <p:nvGrpSpPr>
            <p:cNvPr id="6" name="Group 6"/>
            <p:cNvGrpSpPr>
              <a:grpSpLocks/>
            </p:cNvGrpSpPr>
            <p:nvPr/>
          </p:nvGrpSpPr>
          <p:grpSpPr bwMode="auto">
            <a:xfrm>
              <a:off x="6646173" y="3867112"/>
              <a:ext cx="1662032" cy="262998"/>
              <a:chOff x="9576646" y="-76596"/>
              <a:chExt cx="1662032" cy="262998"/>
            </a:xfrm>
          </p:grpSpPr>
          <p:sp>
            <p:nvSpPr>
              <p:cNvPr id="105" name="Rectangle 109"/>
              <p:cNvSpPr>
                <a:spLocks noChangeArrowheads="1"/>
              </p:cNvSpPr>
              <p:nvPr/>
            </p:nvSpPr>
            <p:spPr bwMode="gray">
              <a:xfrm>
                <a:off x="9576646" y="-32971"/>
                <a:ext cx="144659" cy="14465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106" name="TextBox 110"/>
              <p:cNvSpPr txBox="1">
                <a:spLocks noChangeArrowheads="1"/>
              </p:cNvSpPr>
              <p:nvPr/>
            </p:nvSpPr>
            <p:spPr bwMode="auto">
              <a:xfrm>
                <a:off x="9728538" y="-76596"/>
                <a:ext cx="1510140" cy="26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CTTC trials (statin)</a:t>
                </a:r>
              </a:p>
            </p:txBody>
          </p:sp>
        </p:grpSp>
        <p:grpSp>
          <p:nvGrpSpPr>
            <p:cNvPr id="7" name="Group 7"/>
            <p:cNvGrpSpPr>
              <a:grpSpLocks/>
            </p:cNvGrpSpPr>
            <p:nvPr/>
          </p:nvGrpSpPr>
          <p:grpSpPr bwMode="auto">
            <a:xfrm>
              <a:off x="6646173" y="1987616"/>
              <a:ext cx="2222556" cy="1804337"/>
              <a:chOff x="6646173" y="1987616"/>
              <a:chExt cx="2222556" cy="1804337"/>
            </a:xfrm>
          </p:grpSpPr>
          <p:grpSp>
            <p:nvGrpSpPr>
              <p:cNvPr id="87" name="Group 91"/>
              <p:cNvGrpSpPr>
                <a:grpSpLocks/>
              </p:cNvGrpSpPr>
              <p:nvPr/>
            </p:nvGrpSpPr>
            <p:grpSpPr bwMode="auto">
              <a:xfrm>
                <a:off x="6646173" y="2912420"/>
                <a:ext cx="801084" cy="262998"/>
                <a:chOff x="15462588" y="1634665"/>
                <a:chExt cx="801084" cy="262998"/>
              </a:xfrm>
            </p:grpSpPr>
            <p:sp>
              <p:nvSpPr>
                <p:cNvPr id="103" name="Oval 107"/>
                <p:cNvSpPr>
                  <a:spLocks noChangeArrowheads="1"/>
                </p:cNvSpPr>
                <p:nvPr/>
              </p:nvSpPr>
              <p:spPr bwMode="gray">
                <a:xfrm>
                  <a:off x="15462588" y="1699429"/>
                  <a:ext cx="147473" cy="147473"/>
                </a:xfrm>
                <a:prstGeom prst="ellipse">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104" name="TextBox 108"/>
                <p:cNvSpPr txBox="1">
                  <a:spLocks noChangeArrowheads="1"/>
                </p:cNvSpPr>
                <p:nvPr/>
              </p:nvSpPr>
              <p:spPr bwMode="auto">
                <a:xfrm>
                  <a:off x="15638659" y="1634665"/>
                  <a:ext cx="625013" cy="26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Niacin</a:t>
                  </a:r>
                </a:p>
              </p:txBody>
            </p:sp>
          </p:grpSp>
          <p:grpSp>
            <p:nvGrpSpPr>
              <p:cNvPr id="88" name="Group 92"/>
              <p:cNvGrpSpPr>
                <a:grpSpLocks/>
              </p:cNvGrpSpPr>
              <p:nvPr/>
            </p:nvGrpSpPr>
            <p:grpSpPr bwMode="auto">
              <a:xfrm>
                <a:off x="6646173" y="3220688"/>
                <a:ext cx="2222556" cy="262998"/>
                <a:chOff x="15462588" y="1634665"/>
                <a:chExt cx="2222556" cy="262998"/>
              </a:xfrm>
            </p:grpSpPr>
            <p:sp>
              <p:nvSpPr>
                <p:cNvPr id="101" name="Oval 105"/>
                <p:cNvSpPr>
                  <a:spLocks noChangeArrowheads="1"/>
                </p:cNvSpPr>
                <p:nvPr/>
              </p:nvSpPr>
              <p:spPr bwMode="gray">
                <a:xfrm>
                  <a:off x="15462588" y="1699429"/>
                  <a:ext cx="147473" cy="147473"/>
                </a:xfrm>
                <a:prstGeom prst="ellipse">
                  <a:avLst/>
                </a:prstGeom>
                <a:noFill/>
                <a:ln w="2857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102" name="TextBox 106"/>
                <p:cNvSpPr txBox="1">
                  <a:spLocks noChangeArrowheads="1"/>
                </p:cNvSpPr>
                <p:nvPr/>
              </p:nvSpPr>
              <p:spPr bwMode="auto">
                <a:xfrm>
                  <a:off x="15638659" y="1634665"/>
                  <a:ext cx="2046485" cy="26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Diet/unsaturated fatty acid</a:t>
                  </a:r>
                </a:p>
              </p:txBody>
            </p:sp>
          </p:grpSp>
          <p:grpSp>
            <p:nvGrpSpPr>
              <p:cNvPr id="89" name="Group 93"/>
              <p:cNvGrpSpPr>
                <a:grpSpLocks/>
              </p:cNvGrpSpPr>
              <p:nvPr/>
            </p:nvGrpSpPr>
            <p:grpSpPr bwMode="auto">
              <a:xfrm>
                <a:off x="6646173" y="3528955"/>
                <a:ext cx="1197919" cy="262998"/>
                <a:chOff x="15462588" y="1634665"/>
                <a:chExt cx="1197919" cy="262998"/>
              </a:xfrm>
            </p:grpSpPr>
            <p:sp>
              <p:nvSpPr>
                <p:cNvPr id="99" name="Oval 103"/>
                <p:cNvSpPr>
                  <a:spLocks noChangeArrowheads="1"/>
                </p:cNvSpPr>
                <p:nvPr/>
              </p:nvSpPr>
              <p:spPr bwMode="gray">
                <a:xfrm>
                  <a:off x="15462588" y="1699429"/>
                  <a:ext cx="147473" cy="147473"/>
                </a:xfrm>
                <a:prstGeom prst="ellipse">
                  <a:avLst/>
                </a:prstGeom>
                <a:noFill/>
                <a:ln w="28575">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100" name="TextBox 104"/>
                <p:cNvSpPr txBox="1">
                  <a:spLocks noChangeArrowheads="1"/>
                </p:cNvSpPr>
                <p:nvPr/>
              </p:nvSpPr>
              <p:spPr bwMode="auto">
                <a:xfrm>
                  <a:off x="15638659" y="1634665"/>
                  <a:ext cx="1021848" cy="26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a:spcBef>
                      <a:spcPct val="0"/>
                    </a:spcBef>
                    <a:buClrTx/>
                    <a:buSzTx/>
                    <a:buFontTx/>
                    <a:buNone/>
                  </a:pPr>
                  <a:r>
                    <a:rPr lang="en-US" altLang="it-IT" sz="1200" dirty="0" err="1">
                      <a:solidFill>
                        <a:schemeClr val="tx1"/>
                      </a:solidFill>
                      <a:latin typeface="Arial" panose="020B0604020202020204" pitchFamily="34" charset="0"/>
                      <a:cs typeface="Helvetica" panose="020B0604020202020204" pitchFamily="34" charset="0"/>
                    </a:rPr>
                    <a:t>Ileal</a:t>
                  </a:r>
                  <a:r>
                    <a:rPr lang="en-US" altLang="it-IT" sz="1200" dirty="0">
                      <a:solidFill>
                        <a:schemeClr val="tx1"/>
                      </a:solidFill>
                      <a:latin typeface="Arial" panose="020B0604020202020204" pitchFamily="34" charset="0"/>
                      <a:cs typeface="Helvetica" panose="020B0604020202020204" pitchFamily="34" charset="0"/>
                    </a:rPr>
                    <a:t> bypass</a:t>
                  </a:r>
                </a:p>
              </p:txBody>
            </p:sp>
          </p:grpSp>
          <p:grpSp>
            <p:nvGrpSpPr>
              <p:cNvPr id="90" name="Group 94"/>
              <p:cNvGrpSpPr>
                <a:grpSpLocks/>
              </p:cNvGrpSpPr>
              <p:nvPr/>
            </p:nvGrpSpPr>
            <p:grpSpPr bwMode="auto">
              <a:xfrm>
                <a:off x="6646173" y="2604152"/>
                <a:ext cx="1363782" cy="262998"/>
                <a:chOff x="1736694" y="1653418"/>
                <a:chExt cx="1363782" cy="262998"/>
              </a:xfrm>
            </p:grpSpPr>
            <p:sp>
              <p:nvSpPr>
                <p:cNvPr id="97" name="Oval 101"/>
                <p:cNvSpPr>
                  <a:spLocks noChangeArrowheads="1"/>
                </p:cNvSpPr>
                <p:nvPr/>
              </p:nvSpPr>
              <p:spPr bwMode="gray">
                <a:xfrm>
                  <a:off x="1736694" y="1718182"/>
                  <a:ext cx="147473" cy="147473"/>
                </a:xfrm>
                <a:prstGeom prst="ellipse">
                  <a:avLst/>
                </a:prstGeom>
                <a:noFill/>
                <a:ln w="28575">
                  <a:solidFill>
                    <a:srgbClr val="8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98" name="TextBox 102"/>
                <p:cNvSpPr txBox="1">
                  <a:spLocks noChangeArrowheads="1"/>
                </p:cNvSpPr>
                <p:nvPr/>
              </p:nvSpPr>
              <p:spPr bwMode="auto">
                <a:xfrm>
                  <a:off x="1912765" y="1653418"/>
                  <a:ext cx="1187711" cy="26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Bile acid resin</a:t>
                  </a:r>
                </a:p>
              </p:txBody>
            </p:sp>
          </p:grpSp>
          <p:grpSp>
            <p:nvGrpSpPr>
              <p:cNvPr id="91" name="Group 95"/>
              <p:cNvGrpSpPr>
                <a:grpSpLocks/>
              </p:cNvGrpSpPr>
              <p:nvPr/>
            </p:nvGrpSpPr>
            <p:grpSpPr bwMode="auto">
              <a:xfrm>
                <a:off x="6646173" y="1987616"/>
                <a:ext cx="1049105" cy="262998"/>
                <a:chOff x="15462588" y="1634665"/>
                <a:chExt cx="1049105" cy="262998"/>
              </a:xfrm>
            </p:grpSpPr>
            <p:sp>
              <p:nvSpPr>
                <p:cNvPr id="95" name="Oval 99"/>
                <p:cNvSpPr>
                  <a:spLocks noChangeArrowheads="1"/>
                </p:cNvSpPr>
                <p:nvPr/>
              </p:nvSpPr>
              <p:spPr bwMode="gray">
                <a:xfrm>
                  <a:off x="15462588" y="1699429"/>
                  <a:ext cx="147473" cy="147473"/>
                </a:xfrm>
                <a:prstGeom prst="ellipse">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96" name="TextBox 100"/>
                <p:cNvSpPr txBox="1">
                  <a:spLocks noChangeArrowheads="1"/>
                </p:cNvSpPr>
                <p:nvPr/>
              </p:nvSpPr>
              <p:spPr bwMode="auto">
                <a:xfrm>
                  <a:off x="15638659" y="1634665"/>
                  <a:ext cx="873034" cy="26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Ezetimibe</a:t>
                  </a:r>
                </a:p>
              </p:txBody>
            </p:sp>
          </p:grpSp>
          <p:grpSp>
            <p:nvGrpSpPr>
              <p:cNvPr id="92" name="Group 96"/>
              <p:cNvGrpSpPr>
                <a:grpSpLocks/>
              </p:cNvGrpSpPr>
              <p:nvPr/>
            </p:nvGrpSpPr>
            <p:grpSpPr bwMode="auto">
              <a:xfrm>
                <a:off x="6646173" y="2295884"/>
                <a:ext cx="850689" cy="262998"/>
                <a:chOff x="15462588" y="1634665"/>
                <a:chExt cx="850689" cy="262998"/>
              </a:xfrm>
            </p:grpSpPr>
            <p:sp>
              <p:nvSpPr>
                <p:cNvPr id="93" name="Oval 97"/>
                <p:cNvSpPr>
                  <a:spLocks noChangeArrowheads="1"/>
                </p:cNvSpPr>
                <p:nvPr/>
              </p:nvSpPr>
              <p:spPr bwMode="gray">
                <a:xfrm>
                  <a:off x="15462588" y="1699429"/>
                  <a:ext cx="147473" cy="147473"/>
                </a:xfrm>
                <a:prstGeom prst="ellipse">
                  <a:avLst/>
                </a:prstGeom>
                <a:noFill/>
                <a:ln w="28575">
                  <a:solidFill>
                    <a:srgbClr val="99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94" name="TextBox 98"/>
                <p:cNvSpPr txBox="1">
                  <a:spLocks noChangeArrowheads="1"/>
                </p:cNvSpPr>
                <p:nvPr/>
              </p:nvSpPr>
              <p:spPr bwMode="auto">
                <a:xfrm>
                  <a:off x="15638659" y="1634665"/>
                  <a:ext cx="674618" cy="26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Fibrate</a:t>
                  </a:r>
                </a:p>
              </p:txBody>
            </p:sp>
          </p:grpSp>
        </p:grpSp>
        <p:sp>
          <p:nvSpPr>
            <p:cNvPr id="8" name="TextBox 8"/>
            <p:cNvSpPr txBox="1">
              <a:spLocks noChangeArrowheads="1"/>
            </p:cNvSpPr>
            <p:nvPr/>
          </p:nvSpPr>
          <p:spPr bwMode="auto">
            <a:xfrm>
              <a:off x="3817005" y="1442110"/>
              <a:ext cx="3280328" cy="29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r>
                <a:rPr lang="en-US" altLang="it-IT" sz="1400" b="1" dirty="0">
                  <a:solidFill>
                    <a:schemeClr val="tx1"/>
                  </a:solidFill>
                  <a:latin typeface="Arial" panose="020B0604020202020204" pitchFamily="34" charset="0"/>
                  <a:cs typeface="Helvetica" panose="020B0604020202020204" pitchFamily="34" charset="0"/>
                </a:rPr>
                <a:t>More LDL lowering and risk reduction</a:t>
              </a:r>
            </a:p>
          </p:txBody>
        </p:sp>
        <p:cxnSp>
          <p:nvCxnSpPr>
            <p:cNvPr id="9" name="Straight Connector 9"/>
            <p:cNvCxnSpPr>
              <a:cxnSpLocks noChangeShapeType="1"/>
            </p:cNvCxnSpPr>
            <p:nvPr/>
          </p:nvCxnSpPr>
          <p:spPr bwMode="auto">
            <a:xfrm flipH="1">
              <a:off x="1739188" y="1744883"/>
              <a:ext cx="3772397" cy="2734440"/>
            </a:xfrm>
            <a:prstGeom prst="line">
              <a:avLst/>
            </a:prstGeom>
            <a:noFill/>
            <a:ln w="19050" algn="ctr">
              <a:solidFill>
                <a:schemeClr val="tx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0"/>
            <p:cNvSpPr txBox="1">
              <a:spLocks noChangeArrowheads="1"/>
            </p:cNvSpPr>
            <p:nvPr/>
          </p:nvSpPr>
          <p:spPr bwMode="auto">
            <a:xfrm rot="16200000">
              <a:off x="-221" y="2877319"/>
              <a:ext cx="2383723" cy="29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r>
                <a:rPr lang="en-US" altLang="it-IT" sz="1400" dirty="0">
                  <a:solidFill>
                    <a:schemeClr val="tx1"/>
                  </a:solidFill>
                  <a:latin typeface="Arial" panose="020B0604020202020204" pitchFamily="34" charset="0"/>
                  <a:cs typeface="Helvetica" panose="020B0604020202020204" pitchFamily="34" charset="0"/>
                </a:rPr>
                <a:t>Reduction in CV events (%)</a:t>
              </a:r>
            </a:p>
          </p:txBody>
        </p:sp>
        <p:grpSp>
          <p:nvGrpSpPr>
            <p:cNvPr id="11" name="Group 11"/>
            <p:cNvGrpSpPr>
              <a:grpSpLocks/>
            </p:cNvGrpSpPr>
            <p:nvPr/>
          </p:nvGrpSpPr>
          <p:grpSpPr bwMode="auto">
            <a:xfrm>
              <a:off x="1386954" y="4383811"/>
              <a:ext cx="301418" cy="262958"/>
              <a:chOff x="488800" y="1837583"/>
              <a:chExt cx="374165" cy="345932"/>
            </a:xfrm>
          </p:grpSpPr>
          <p:cxnSp>
            <p:nvCxnSpPr>
              <p:cNvPr id="85" name="Straight Connector 89"/>
              <p:cNvCxnSpPr>
                <a:cxnSpLocks noChangeShapeType="1"/>
              </p:cNvCxnSpPr>
              <p:nvPr/>
            </p:nvCxnSpPr>
            <p:spPr bwMode="auto">
              <a:xfrm>
                <a:off x="771524" y="1991471"/>
                <a:ext cx="91441"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6" name="TextBox 90"/>
              <p:cNvSpPr txBox="1">
                <a:spLocks noChangeArrowheads="1"/>
              </p:cNvSpPr>
              <p:nvPr/>
            </p:nvSpPr>
            <p:spPr bwMode="auto">
              <a:xfrm>
                <a:off x="488800" y="1837583"/>
                <a:ext cx="323675" cy="3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0</a:t>
                </a:r>
              </a:p>
            </p:txBody>
          </p:sp>
        </p:grpSp>
        <p:grpSp>
          <p:nvGrpSpPr>
            <p:cNvPr id="12" name="Group 12"/>
            <p:cNvGrpSpPr>
              <a:grpSpLocks/>
            </p:cNvGrpSpPr>
            <p:nvPr/>
          </p:nvGrpSpPr>
          <p:grpSpPr bwMode="auto">
            <a:xfrm>
              <a:off x="1304793" y="3785362"/>
              <a:ext cx="383578" cy="262958"/>
              <a:chOff x="386811" y="1837583"/>
              <a:chExt cx="476154" cy="345932"/>
            </a:xfrm>
          </p:grpSpPr>
          <p:cxnSp>
            <p:nvCxnSpPr>
              <p:cNvPr id="83" name="Straight Connector 87"/>
              <p:cNvCxnSpPr>
                <a:cxnSpLocks noChangeShapeType="1"/>
              </p:cNvCxnSpPr>
              <p:nvPr/>
            </p:nvCxnSpPr>
            <p:spPr bwMode="auto">
              <a:xfrm>
                <a:off x="771525" y="1991471"/>
                <a:ext cx="9144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4" name="TextBox 88"/>
              <p:cNvSpPr txBox="1">
                <a:spLocks noChangeArrowheads="1"/>
              </p:cNvSpPr>
              <p:nvPr/>
            </p:nvSpPr>
            <p:spPr bwMode="auto">
              <a:xfrm>
                <a:off x="386811" y="1837583"/>
                <a:ext cx="425664" cy="3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10</a:t>
                </a:r>
              </a:p>
            </p:txBody>
          </p:sp>
        </p:grpSp>
        <p:grpSp>
          <p:nvGrpSpPr>
            <p:cNvPr id="13" name="Group 13"/>
            <p:cNvGrpSpPr>
              <a:grpSpLocks/>
            </p:cNvGrpSpPr>
            <p:nvPr/>
          </p:nvGrpSpPr>
          <p:grpSpPr bwMode="auto">
            <a:xfrm>
              <a:off x="1304793" y="3186914"/>
              <a:ext cx="383578" cy="262958"/>
              <a:chOff x="386811" y="1837584"/>
              <a:chExt cx="476154" cy="345932"/>
            </a:xfrm>
          </p:grpSpPr>
          <p:cxnSp>
            <p:nvCxnSpPr>
              <p:cNvPr id="81" name="Straight Connector 85"/>
              <p:cNvCxnSpPr>
                <a:cxnSpLocks noChangeShapeType="1"/>
              </p:cNvCxnSpPr>
              <p:nvPr/>
            </p:nvCxnSpPr>
            <p:spPr bwMode="auto">
              <a:xfrm>
                <a:off x="771525" y="1991472"/>
                <a:ext cx="9144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2" name="TextBox 86"/>
              <p:cNvSpPr txBox="1">
                <a:spLocks noChangeArrowheads="1"/>
              </p:cNvSpPr>
              <p:nvPr/>
            </p:nvSpPr>
            <p:spPr bwMode="auto">
              <a:xfrm>
                <a:off x="386811" y="1837584"/>
                <a:ext cx="425664" cy="3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20</a:t>
                </a:r>
              </a:p>
            </p:txBody>
          </p:sp>
        </p:grpSp>
        <p:grpSp>
          <p:nvGrpSpPr>
            <p:cNvPr id="14" name="Group 14"/>
            <p:cNvGrpSpPr>
              <a:grpSpLocks/>
            </p:cNvGrpSpPr>
            <p:nvPr/>
          </p:nvGrpSpPr>
          <p:grpSpPr bwMode="auto">
            <a:xfrm>
              <a:off x="1304793" y="2588464"/>
              <a:ext cx="383578" cy="262958"/>
              <a:chOff x="386811" y="1837584"/>
              <a:chExt cx="476154" cy="345932"/>
            </a:xfrm>
          </p:grpSpPr>
          <p:cxnSp>
            <p:nvCxnSpPr>
              <p:cNvPr id="79" name="Straight Connector 83"/>
              <p:cNvCxnSpPr>
                <a:cxnSpLocks noChangeShapeType="1"/>
              </p:cNvCxnSpPr>
              <p:nvPr/>
            </p:nvCxnSpPr>
            <p:spPr bwMode="auto">
              <a:xfrm>
                <a:off x="771525" y="1991472"/>
                <a:ext cx="9144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0" name="TextBox 84"/>
              <p:cNvSpPr txBox="1">
                <a:spLocks noChangeArrowheads="1"/>
              </p:cNvSpPr>
              <p:nvPr/>
            </p:nvSpPr>
            <p:spPr bwMode="auto">
              <a:xfrm>
                <a:off x="386811" y="1837584"/>
                <a:ext cx="425664" cy="3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30</a:t>
                </a:r>
              </a:p>
            </p:txBody>
          </p:sp>
        </p:grpSp>
        <p:grpSp>
          <p:nvGrpSpPr>
            <p:cNvPr id="15" name="Group 15"/>
            <p:cNvGrpSpPr>
              <a:grpSpLocks/>
            </p:cNvGrpSpPr>
            <p:nvPr/>
          </p:nvGrpSpPr>
          <p:grpSpPr bwMode="auto">
            <a:xfrm>
              <a:off x="1304793" y="1990016"/>
              <a:ext cx="383578" cy="262958"/>
              <a:chOff x="386811" y="1837587"/>
              <a:chExt cx="476154" cy="345932"/>
            </a:xfrm>
          </p:grpSpPr>
          <p:cxnSp>
            <p:nvCxnSpPr>
              <p:cNvPr id="77" name="Straight Connector 81"/>
              <p:cNvCxnSpPr>
                <a:cxnSpLocks noChangeShapeType="1"/>
              </p:cNvCxnSpPr>
              <p:nvPr/>
            </p:nvCxnSpPr>
            <p:spPr bwMode="auto">
              <a:xfrm>
                <a:off x="771525" y="1991475"/>
                <a:ext cx="9144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78" name="TextBox 82"/>
              <p:cNvSpPr txBox="1">
                <a:spLocks noChangeArrowheads="1"/>
              </p:cNvSpPr>
              <p:nvPr/>
            </p:nvSpPr>
            <p:spPr bwMode="auto">
              <a:xfrm>
                <a:off x="386811" y="1837587"/>
                <a:ext cx="425664" cy="3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40</a:t>
                </a:r>
              </a:p>
            </p:txBody>
          </p:sp>
        </p:grpSp>
        <p:grpSp>
          <p:nvGrpSpPr>
            <p:cNvPr id="16" name="Group 16"/>
            <p:cNvGrpSpPr>
              <a:grpSpLocks/>
            </p:cNvGrpSpPr>
            <p:nvPr/>
          </p:nvGrpSpPr>
          <p:grpSpPr bwMode="auto">
            <a:xfrm>
              <a:off x="1304792" y="1391567"/>
              <a:ext cx="383578" cy="262958"/>
              <a:chOff x="386811" y="1837588"/>
              <a:chExt cx="476154" cy="345932"/>
            </a:xfrm>
          </p:grpSpPr>
          <p:cxnSp>
            <p:nvCxnSpPr>
              <p:cNvPr id="75" name="Straight Connector 79"/>
              <p:cNvCxnSpPr>
                <a:cxnSpLocks noChangeShapeType="1"/>
              </p:cNvCxnSpPr>
              <p:nvPr/>
            </p:nvCxnSpPr>
            <p:spPr bwMode="auto">
              <a:xfrm>
                <a:off x="771525" y="1991476"/>
                <a:ext cx="9144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76" name="TextBox 80"/>
              <p:cNvSpPr txBox="1">
                <a:spLocks noChangeArrowheads="1"/>
              </p:cNvSpPr>
              <p:nvPr/>
            </p:nvSpPr>
            <p:spPr bwMode="auto">
              <a:xfrm>
                <a:off x="386811" y="1837588"/>
                <a:ext cx="425664" cy="3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defTabSz="914400">
                  <a:spcBef>
                    <a:spcPct val="0"/>
                  </a:spcBef>
                  <a:buClrTx/>
                  <a:buSzTx/>
                  <a:buFontTx/>
                  <a:buNone/>
                </a:pPr>
                <a:r>
                  <a:rPr lang="en-US" altLang="it-IT" sz="1200">
                    <a:solidFill>
                      <a:srgbClr val="000000"/>
                    </a:solidFill>
                    <a:latin typeface="Arial" panose="020B0604020202020204" pitchFamily="34" charset="0"/>
                    <a:cs typeface="Helvetica" panose="020B0604020202020204" pitchFamily="34" charset="0"/>
                  </a:rPr>
                  <a:t>50</a:t>
                </a:r>
              </a:p>
            </p:txBody>
          </p:sp>
        </p:grpSp>
        <p:grpSp>
          <p:nvGrpSpPr>
            <p:cNvPr id="17" name="Statin studies"/>
            <p:cNvGrpSpPr>
              <a:grpSpLocks/>
            </p:cNvGrpSpPr>
            <p:nvPr/>
          </p:nvGrpSpPr>
          <p:grpSpPr bwMode="auto">
            <a:xfrm>
              <a:off x="2354144" y="2241844"/>
              <a:ext cx="2778393" cy="1738622"/>
              <a:chOff x="2516849" y="2289384"/>
              <a:chExt cx="3126329" cy="2073264"/>
            </a:xfrm>
          </p:grpSpPr>
          <p:sp>
            <p:nvSpPr>
              <p:cNvPr id="62" name="Rectangle 66"/>
              <p:cNvSpPr>
                <a:spLocks noChangeArrowheads="1"/>
              </p:cNvSpPr>
              <p:nvPr/>
            </p:nvSpPr>
            <p:spPr bwMode="auto">
              <a:xfrm flipV="1">
                <a:off x="3547703" y="3201225"/>
                <a:ext cx="58226" cy="5226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63" name="Rectangle 67"/>
              <p:cNvSpPr>
                <a:spLocks noChangeArrowheads="1"/>
              </p:cNvSpPr>
              <p:nvPr/>
            </p:nvSpPr>
            <p:spPr bwMode="auto">
              <a:xfrm>
                <a:off x="2516849" y="3771128"/>
                <a:ext cx="42654" cy="5240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64" name="Rectangle 68"/>
              <p:cNvSpPr>
                <a:spLocks noChangeArrowheads="1"/>
              </p:cNvSpPr>
              <p:nvPr/>
            </p:nvSpPr>
            <p:spPr bwMode="auto">
              <a:xfrm>
                <a:off x="2891910" y="4271376"/>
                <a:ext cx="104810" cy="9127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65" name="Rectangle 69"/>
              <p:cNvSpPr>
                <a:spLocks noChangeArrowheads="1"/>
              </p:cNvSpPr>
              <p:nvPr/>
            </p:nvSpPr>
            <p:spPr bwMode="auto">
              <a:xfrm flipV="1">
                <a:off x="3726754" y="3415210"/>
                <a:ext cx="58226" cy="5226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66" name="Rectangle 70"/>
              <p:cNvSpPr>
                <a:spLocks noChangeArrowheads="1"/>
              </p:cNvSpPr>
              <p:nvPr/>
            </p:nvSpPr>
            <p:spPr bwMode="auto">
              <a:xfrm flipV="1">
                <a:off x="3757324" y="2325625"/>
                <a:ext cx="84428" cy="653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67" name="Rectangle 71"/>
              <p:cNvSpPr>
                <a:spLocks noChangeArrowheads="1"/>
              </p:cNvSpPr>
              <p:nvPr/>
            </p:nvSpPr>
            <p:spPr bwMode="auto">
              <a:xfrm flipV="1">
                <a:off x="3964762" y="3648703"/>
                <a:ext cx="93161" cy="962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68" name="Rectangle 72"/>
              <p:cNvSpPr>
                <a:spLocks noChangeArrowheads="1"/>
              </p:cNvSpPr>
              <p:nvPr/>
            </p:nvSpPr>
            <p:spPr bwMode="auto">
              <a:xfrm flipV="1">
                <a:off x="3916724" y="3218692"/>
                <a:ext cx="154301" cy="1483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69" name="Rectangle 73"/>
              <p:cNvSpPr>
                <a:spLocks noChangeArrowheads="1"/>
              </p:cNvSpPr>
              <p:nvPr/>
            </p:nvSpPr>
            <p:spPr bwMode="auto">
              <a:xfrm flipV="1">
                <a:off x="4057316" y="3821203"/>
                <a:ext cx="31498" cy="419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70" name="Rectangle 74"/>
              <p:cNvSpPr>
                <a:spLocks noChangeArrowheads="1"/>
              </p:cNvSpPr>
              <p:nvPr/>
            </p:nvSpPr>
            <p:spPr bwMode="auto">
              <a:xfrm flipV="1">
                <a:off x="4027069" y="2633505"/>
                <a:ext cx="96361" cy="8967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71" name="Rectangle 75"/>
              <p:cNvSpPr>
                <a:spLocks noChangeArrowheads="1"/>
              </p:cNvSpPr>
              <p:nvPr/>
            </p:nvSpPr>
            <p:spPr bwMode="auto">
              <a:xfrm flipV="1">
                <a:off x="4031435" y="2439171"/>
                <a:ext cx="83259" cy="6347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72" name="Rectangle 76"/>
              <p:cNvSpPr>
                <a:spLocks noChangeArrowheads="1"/>
              </p:cNvSpPr>
              <p:nvPr/>
            </p:nvSpPr>
            <p:spPr bwMode="auto">
              <a:xfrm flipV="1">
                <a:off x="4203936" y="2661891"/>
                <a:ext cx="48324" cy="4818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73" name="Rectangle 77"/>
              <p:cNvSpPr>
                <a:spLocks noChangeArrowheads="1"/>
              </p:cNvSpPr>
              <p:nvPr/>
            </p:nvSpPr>
            <p:spPr bwMode="auto">
              <a:xfrm flipV="1">
                <a:off x="4448493" y="2950118"/>
                <a:ext cx="196805" cy="1966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74" name="Rectangle 78"/>
              <p:cNvSpPr>
                <a:spLocks noChangeArrowheads="1"/>
              </p:cNvSpPr>
              <p:nvPr/>
            </p:nvSpPr>
            <p:spPr bwMode="auto">
              <a:xfrm flipV="1">
                <a:off x="5504019" y="2289384"/>
                <a:ext cx="139159" cy="14542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grpSp>
        <p:grpSp>
          <p:nvGrpSpPr>
            <p:cNvPr id="18" name="Group 18"/>
            <p:cNvGrpSpPr>
              <a:grpSpLocks/>
            </p:cNvGrpSpPr>
            <p:nvPr/>
          </p:nvGrpSpPr>
          <p:grpSpPr bwMode="auto">
            <a:xfrm>
              <a:off x="1862854" y="2398416"/>
              <a:ext cx="3195203" cy="2044860"/>
              <a:chOff x="1862854" y="2398416"/>
              <a:chExt cx="3195203" cy="2044860"/>
            </a:xfrm>
          </p:grpSpPr>
          <p:sp>
            <p:nvSpPr>
              <p:cNvPr id="43" name="Oval 47"/>
              <p:cNvSpPr>
                <a:spLocks noChangeArrowheads="1"/>
              </p:cNvSpPr>
              <p:nvPr/>
            </p:nvSpPr>
            <p:spPr bwMode="auto">
              <a:xfrm>
                <a:off x="1933223" y="3992365"/>
                <a:ext cx="162128" cy="146439"/>
              </a:xfrm>
              <a:prstGeom prst="ellipse">
                <a:avLst/>
              </a:prstGeom>
              <a:noFill/>
              <a:ln w="28575">
                <a:solidFill>
                  <a:srgbClr val="6E2D9F"/>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44" name="Oval 48"/>
              <p:cNvSpPr>
                <a:spLocks noChangeArrowheads="1"/>
              </p:cNvSpPr>
              <p:nvPr/>
            </p:nvSpPr>
            <p:spPr bwMode="auto">
              <a:xfrm flipV="1">
                <a:off x="2641934" y="4307233"/>
                <a:ext cx="37258" cy="35157"/>
              </a:xfrm>
              <a:prstGeom prst="ellipse">
                <a:avLst/>
              </a:prstGeom>
              <a:noFill/>
              <a:ln w="28575">
                <a:solidFill>
                  <a:srgbClr val="FF9933"/>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45" name="Oval 49"/>
              <p:cNvSpPr>
                <a:spLocks noChangeArrowheads="1"/>
              </p:cNvSpPr>
              <p:nvPr/>
            </p:nvSpPr>
            <p:spPr bwMode="auto">
              <a:xfrm>
                <a:off x="1876856" y="3949353"/>
                <a:ext cx="102848" cy="97048"/>
              </a:xfrm>
              <a:prstGeom prst="ellipse">
                <a:avLst/>
              </a:prstGeom>
              <a:noFill/>
              <a:ln w="28575">
                <a:solidFill>
                  <a:srgbClr val="FF9933"/>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46" name="Oval 50"/>
              <p:cNvSpPr>
                <a:spLocks noChangeArrowheads="1"/>
              </p:cNvSpPr>
              <p:nvPr/>
            </p:nvSpPr>
            <p:spPr bwMode="auto">
              <a:xfrm>
                <a:off x="2113067" y="3895084"/>
                <a:ext cx="100819" cy="102046"/>
              </a:xfrm>
              <a:prstGeom prst="ellipse">
                <a:avLst/>
              </a:prstGeom>
              <a:noFill/>
              <a:ln w="28575">
                <a:solidFill>
                  <a:srgbClr val="6E2D9F"/>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47" name="Oval 51"/>
              <p:cNvSpPr>
                <a:spLocks noChangeArrowheads="1"/>
              </p:cNvSpPr>
              <p:nvPr/>
            </p:nvSpPr>
            <p:spPr bwMode="auto">
              <a:xfrm>
                <a:off x="2291596" y="3751308"/>
                <a:ext cx="193167" cy="194552"/>
              </a:xfrm>
              <a:prstGeom prst="ellipse">
                <a:avLst/>
              </a:prstGeom>
              <a:noFill/>
              <a:ln w="28575">
                <a:solidFill>
                  <a:srgbClr val="6E2D9F"/>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48" name="Oval 52"/>
              <p:cNvSpPr>
                <a:spLocks noChangeArrowheads="1"/>
              </p:cNvSpPr>
              <p:nvPr/>
            </p:nvSpPr>
            <p:spPr bwMode="auto">
              <a:xfrm>
                <a:off x="2279249" y="3919225"/>
                <a:ext cx="75681" cy="71412"/>
              </a:xfrm>
              <a:prstGeom prst="ellipse">
                <a:avLst/>
              </a:prstGeom>
              <a:noFill/>
              <a:ln w="28575">
                <a:solidFill>
                  <a:srgbClr val="6E2D9F"/>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49" name="Oval 53"/>
              <p:cNvSpPr>
                <a:spLocks noChangeArrowheads="1"/>
              </p:cNvSpPr>
              <p:nvPr/>
            </p:nvSpPr>
            <p:spPr bwMode="auto">
              <a:xfrm>
                <a:off x="2134058" y="3317882"/>
                <a:ext cx="97736" cy="92225"/>
              </a:xfrm>
              <a:prstGeom prst="ellipse">
                <a:avLst/>
              </a:prstGeom>
              <a:noFill/>
              <a:ln w="28575">
                <a:solidFill>
                  <a:srgbClr val="6E2D9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50" name="Oval 54"/>
              <p:cNvSpPr>
                <a:spLocks noChangeArrowheads="1"/>
              </p:cNvSpPr>
              <p:nvPr/>
            </p:nvSpPr>
            <p:spPr bwMode="auto">
              <a:xfrm>
                <a:off x="2639385" y="3185045"/>
                <a:ext cx="221930" cy="209414"/>
              </a:xfrm>
              <a:prstGeom prst="ellipse">
                <a:avLst/>
              </a:prstGeom>
              <a:noFill/>
              <a:ln w="28575">
                <a:solidFill>
                  <a:srgbClr val="6E2D9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51" name="Oval 55"/>
              <p:cNvSpPr>
                <a:spLocks noChangeArrowheads="1"/>
              </p:cNvSpPr>
              <p:nvPr/>
            </p:nvSpPr>
            <p:spPr bwMode="auto">
              <a:xfrm>
                <a:off x="2898880" y="3560867"/>
                <a:ext cx="70501" cy="59125"/>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52" name="Oval 56"/>
              <p:cNvSpPr>
                <a:spLocks noChangeArrowheads="1"/>
              </p:cNvSpPr>
              <p:nvPr/>
            </p:nvSpPr>
            <p:spPr bwMode="auto">
              <a:xfrm>
                <a:off x="2981894" y="3453383"/>
                <a:ext cx="62806" cy="59264"/>
              </a:xfrm>
              <a:prstGeom prst="ellipse">
                <a:avLst/>
              </a:prstGeom>
              <a:noFill/>
              <a:ln w="28575">
                <a:solidFill>
                  <a:srgbClr val="FF9933"/>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53" name="Oval 57"/>
              <p:cNvSpPr>
                <a:spLocks noChangeArrowheads="1"/>
              </p:cNvSpPr>
              <p:nvPr/>
            </p:nvSpPr>
            <p:spPr bwMode="auto">
              <a:xfrm>
                <a:off x="3303141" y="3519303"/>
                <a:ext cx="47282" cy="44615"/>
              </a:xfrm>
              <a:prstGeom prst="ellipse">
                <a:avLst/>
              </a:prstGeom>
              <a:noFill/>
              <a:ln w="28575">
                <a:solidFill>
                  <a:srgbClr val="FF9933"/>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54" name="Oval 58"/>
              <p:cNvSpPr>
                <a:spLocks noChangeArrowheads="1"/>
              </p:cNvSpPr>
              <p:nvPr/>
            </p:nvSpPr>
            <p:spPr bwMode="auto">
              <a:xfrm>
                <a:off x="3510390" y="3297740"/>
                <a:ext cx="140429" cy="132509"/>
              </a:xfrm>
              <a:prstGeom prst="ellipse">
                <a:avLst/>
              </a:prstGeom>
              <a:noFill/>
              <a:ln w="28575">
                <a:solidFill>
                  <a:srgbClr val="948A54"/>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55" name="Oval 59"/>
              <p:cNvSpPr>
                <a:spLocks noChangeArrowheads="1"/>
              </p:cNvSpPr>
              <p:nvPr/>
            </p:nvSpPr>
            <p:spPr bwMode="auto">
              <a:xfrm flipV="1">
                <a:off x="3162687" y="2699151"/>
                <a:ext cx="140429" cy="132509"/>
              </a:xfrm>
              <a:prstGeom prst="ellipse">
                <a:avLst/>
              </a:prstGeom>
              <a:noFill/>
              <a:ln w="28575">
                <a:solidFill>
                  <a:srgbClr val="6E2D9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56" name="Oval 60"/>
              <p:cNvSpPr>
                <a:spLocks noChangeArrowheads="1"/>
              </p:cNvSpPr>
              <p:nvPr/>
            </p:nvSpPr>
            <p:spPr bwMode="auto">
              <a:xfrm flipV="1">
                <a:off x="3452147" y="2398416"/>
                <a:ext cx="105498" cy="99549"/>
              </a:xfrm>
              <a:prstGeom prst="ellipse">
                <a:avLst/>
              </a:prstGeom>
              <a:noFill/>
              <a:ln w="28575">
                <a:solidFill>
                  <a:srgbClr val="948A54"/>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57" name="Oval 61"/>
              <p:cNvSpPr>
                <a:spLocks noChangeArrowheads="1"/>
              </p:cNvSpPr>
              <p:nvPr/>
            </p:nvSpPr>
            <p:spPr bwMode="auto">
              <a:xfrm flipV="1">
                <a:off x="4994049" y="2610471"/>
                <a:ext cx="64008" cy="66588"/>
              </a:xfrm>
              <a:prstGeom prst="ellipse">
                <a:avLst/>
              </a:prstGeom>
              <a:noFill/>
              <a:ln w="28575">
                <a:solidFill>
                  <a:srgbClr val="3399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58" name="Oval 62"/>
              <p:cNvSpPr>
                <a:spLocks noChangeArrowheads="1"/>
              </p:cNvSpPr>
              <p:nvPr/>
            </p:nvSpPr>
            <p:spPr bwMode="auto">
              <a:xfrm flipV="1">
                <a:off x="3242551" y="2974397"/>
                <a:ext cx="57315" cy="54083"/>
              </a:xfrm>
              <a:prstGeom prst="ellipse">
                <a:avLst/>
              </a:prstGeom>
              <a:noFill/>
              <a:ln w="28575">
                <a:solidFill>
                  <a:srgbClr val="FF9933"/>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59" name="Oval 63"/>
              <p:cNvSpPr>
                <a:spLocks noChangeArrowheads="1"/>
              </p:cNvSpPr>
              <p:nvPr/>
            </p:nvSpPr>
            <p:spPr bwMode="auto">
              <a:xfrm>
                <a:off x="2023181" y="4128320"/>
                <a:ext cx="317677" cy="300332"/>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60" name="Oval 64"/>
              <p:cNvSpPr>
                <a:spLocks noChangeArrowheads="1"/>
              </p:cNvSpPr>
              <p:nvPr/>
            </p:nvSpPr>
            <p:spPr bwMode="auto">
              <a:xfrm>
                <a:off x="1862854" y="4343909"/>
                <a:ext cx="110467" cy="99367"/>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sp>
            <p:nvSpPr>
              <p:cNvPr id="61" name="Oval 65"/>
              <p:cNvSpPr>
                <a:spLocks noChangeArrowheads="1"/>
              </p:cNvSpPr>
              <p:nvPr/>
            </p:nvSpPr>
            <p:spPr bwMode="auto">
              <a:xfrm>
                <a:off x="2976195" y="3796963"/>
                <a:ext cx="53145" cy="47082"/>
              </a:xfrm>
              <a:prstGeom prst="ellipse">
                <a:avLst/>
              </a:prstGeom>
              <a:noFill/>
              <a:ln w="28575">
                <a:solidFill>
                  <a:srgbClr val="6E2D9F"/>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grpSp>
        <p:grpSp>
          <p:nvGrpSpPr>
            <p:cNvPr id="19" name="Group 19"/>
            <p:cNvGrpSpPr>
              <a:grpSpLocks/>
            </p:cNvGrpSpPr>
            <p:nvPr/>
          </p:nvGrpSpPr>
          <p:grpSpPr bwMode="auto">
            <a:xfrm>
              <a:off x="2154429" y="4029107"/>
              <a:ext cx="1313200" cy="269030"/>
              <a:chOff x="2330328" y="4428331"/>
              <a:chExt cx="1477654" cy="320813"/>
            </a:xfrm>
          </p:grpSpPr>
          <p:sp>
            <p:nvSpPr>
              <p:cNvPr id="41" name="TextBox 45"/>
              <p:cNvSpPr txBox="1">
                <a:spLocks noChangeArrowheads="1"/>
              </p:cNvSpPr>
              <p:nvPr/>
            </p:nvSpPr>
            <p:spPr bwMode="auto">
              <a:xfrm>
                <a:off x="2628464" y="4428331"/>
                <a:ext cx="1179518" cy="31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a:spcBef>
                    <a:spcPct val="0"/>
                  </a:spcBef>
                  <a:buClrTx/>
                  <a:buSzTx/>
                  <a:buFontTx/>
                  <a:buNone/>
                </a:pPr>
                <a:r>
                  <a:rPr lang="en-US" altLang="it-IT" sz="1200" b="1" dirty="0">
                    <a:solidFill>
                      <a:srgbClr val="FFFF00"/>
                    </a:solidFill>
                    <a:latin typeface="Arial" panose="020B0604020202020204" pitchFamily="34" charset="0"/>
                    <a:cs typeface="Helvetica" panose="020B0604020202020204" pitchFamily="34" charset="0"/>
                  </a:rPr>
                  <a:t>IMPROVE-IT</a:t>
                </a:r>
              </a:p>
            </p:txBody>
          </p:sp>
          <p:sp>
            <p:nvSpPr>
              <p:cNvPr id="42" name="Oval 46"/>
              <p:cNvSpPr>
                <a:spLocks noChangeArrowheads="1"/>
              </p:cNvSpPr>
              <p:nvPr/>
            </p:nvSpPr>
            <p:spPr bwMode="auto">
              <a:xfrm>
                <a:off x="2330328" y="4434934"/>
                <a:ext cx="320951" cy="314210"/>
              </a:xfrm>
              <a:prstGeom prst="ellipse">
                <a:avLst/>
              </a:prstGeom>
              <a:noFill/>
              <a:ln w="38100">
                <a:solidFill>
                  <a:srgbClr val="0033CC"/>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30000"/>
                  </a:spcBef>
                  <a:buClrTx/>
                  <a:buSzTx/>
                  <a:buFontTx/>
                  <a:buNone/>
                </a:pPr>
                <a:endParaRPr lang="en-US" altLang="it-IT">
                  <a:solidFill>
                    <a:srgbClr val="000000"/>
                  </a:solidFill>
                  <a:latin typeface="Arial" panose="020B0604020202020204" pitchFamily="34" charset="0"/>
                  <a:cs typeface="Helvetica" panose="020B0604020202020204" pitchFamily="34" charset="0"/>
                </a:endParaRPr>
              </a:p>
            </p:txBody>
          </p:sp>
        </p:grpSp>
        <p:grpSp>
          <p:nvGrpSpPr>
            <p:cNvPr id="20" name="Group 21"/>
            <p:cNvGrpSpPr>
              <a:grpSpLocks/>
            </p:cNvGrpSpPr>
            <p:nvPr/>
          </p:nvGrpSpPr>
          <p:grpSpPr bwMode="auto">
            <a:xfrm>
              <a:off x="2012441" y="4508223"/>
              <a:ext cx="342904" cy="310747"/>
              <a:chOff x="558693" y="1993887"/>
              <a:chExt cx="425663" cy="408799"/>
            </a:xfrm>
          </p:grpSpPr>
          <p:cxnSp>
            <p:nvCxnSpPr>
              <p:cNvPr id="39" name="Straight Connector 41"/>
              <p:cNvCxnSpPr>
                <a:cxnSpLocks noChangeShapeType="1"/>
              </p:cNvCxnSpPr>
              <p:nvPr/>
            </p:nvCxnSpPr>
            <p:spPr bwMode="auto">
              <a:xfrm>
                <a:off x="771525" y="1993887"/>
                <a:ext cx="0" cy="9143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40" name="TextBox 42"/>
              <p:cNvSpPr txBox="1">
                <a:spLocks noChangeArrowheads="1"/>
              </p:cNvSpPr>
              <p:nvPr/>
            </p:nvSpPr>
            <p:spPr bwMode="auto">
              <a:xfrm>
                <a:off x="558693" y="2056754"/>
                <a:ext cx="425663" cy="3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10</a:t>
                </a:r>
              </a:p>
            </p:txBody>
          </p:sp>
        </p:grpSp>
        <p:grpSp>
          <p:nvGrpSpPr>
            <p:cNvPr id="21" name="Group 22"/>
            <p:cNvGrpSpPr>
              <a:grpSpLocks/>
            </p:cNvGrpSpPr>
            <p:nvPr/>
          </p:nvGrpSpPr>
          <p:grpSpPr bwMode="auto">
            <a:xfrm>
              <a:off x="2503522" y="4508223"/>
              <a:ext cx="342904" cy="310747"/>
              <a:chOff x="558693" y="1993887"/>
              <a:chExt cx="425663" cy="408799"/>
            </a:xfrm>
          </p:grpSpPr>
          <p:cxnSp>
            <p:nvCxnSpPr>
              <p:cNvPr id="37" name="Straight Connector 39"/>
              <p:cNvCxnSpPr>
                <a:cxnSpLocks noChangeShapeType="1"/>
              </p:cNvCxnSpPr>
              <p:nvPr/>
            </p:nvCxnSpPr>
            <p:spPr bwMode="auto">
              <a:xfrm>
                <a:off x="771525" y="1993887"/>
                <a:ext cx="0" cy="9143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8" name="TextBox 40"/>
              <p:cNvSpPr txBox="1">
                <a:spLocks noChangeArrowheads="1"/>
              </p:cNvSpPr>
              <p:nvPr/>
            </p:nvSpPr>
            <p:spPr bwMode="auto">
              <a:xfrm>
                <a:off x="558693" y="2056754"/>
                <a:ext cx="425663" cy="3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20</a:t>
                </a:r>
              </a:p>
            </p:txBody>
          </p:sp>
        </p:grpSp>
        <p:cxnSp>
          <p:nvCxnSpPr>
            <p:cNvPr id="22" name="Straight Connector 23"/>
            <p:cNvCxnSpPr>
              <a:cxnSpLocks noChangeShapeType="1"/>
            </p:cNvCxnSpPr>
            <p:nvPr/>
          </p:nvCxnSpPr>
          <p:spPr bwMode="auto">
            <a:xfrm>
              <a:off x="3166053" y="4508233"/>
              <a:ext cx="0" cy="6950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3" name="TextBox 24"/>
            <p:cNvSpPr txBox="1">
              <a:spLocks noChangeArrowheads="1"/>
            </p:cNvSpPr>
            <p:nvPr/>
          </p:nvSpPr>
          <p:spPr bwMode="auto">
            <a:xfrm>
              <a:off x="2994600" y="4556019"/>
              <a:ext cx="342904" cy="2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30</a:t>
              </a:r>
            </a:p>
          </p:txBody>
        </p:sp>
        <p:cxnSp>
          <p:nvCxnSpPr>
            <p:cNvPr id="24" name="Straight Connector 25"/>
            <p:cNvCxnSpPr>
              <a:cxnSpLocks noChangeShapeType="1"/>
            </p:cNvCxnSpPr>
            <p:nvPr/>
          </p:nvCxnSpPr>
          <p:spPr bwMode="auto">
            <a:xfrm>
              <a:off x="3657131" y="4508233"/>
              <a:ext cx="0" cy="6950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5" name="TextBox 26"/>
            <p:cNvSpPr txBox="1">
              <a:spLocks noChangeArrowheads="1"/>
            </p:cNvSpPr>
            <p:nvPr/>
          </p:nvSpPr>
          <p:spPr bwMode="auto">
            <a:xfrm>
              <a:off x="3485677" y="4556019"/>
              <a:ext cx="342904" cy="2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40</a:t>
              </a:r>
            </a:p>
          </p:txBody>
        </p:sp>
        <p:grpSp>
          <p:nvGrpSpPr>
            <p:cNvPr id="26" name="Group 27"/>
            <p:cNvGrpSpPr>
              <a:grpSpLocks/>
            </p:cNvGrpSpPr>
            <p:nvPr/>
          </p:nvGrpSpPr>
          <p:grpSpPr bwMode="auto">
            <a:xfrm>
              <a:off x="3976759" y="4508223"/>
              <a:ext cx="342904" cy="310747"/>
              <a:chOff x="558693" y="1993887"/>
              <a:chExt cx="425663" cy="408799"/>
            </a:xfrm>
          </p:grpSpPr>
          <p:cxnSp>
            <p:nvCxnSpPr>
              <p:cNvPr id="35" name="Straight Connector 37"/>
              <p:cNvCxnSpPr>
                <a:cxnSpLocks noChangeShapeType="1"/>
              </p:cNvCxnSpPr>
              <p:nvPr/>
            </p:nvCxnSpPr>
            <p:spPr bwMode="auto">
              <a:xfrm>
                <a:off x="771525" y="1993887"/>
                <a:ext cx="0" cy="9143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6" name="TextBox 38"/>
              <p:cNvSpPr txBox="1">
                <a:spLocks noChangeArrowheads="1"/>
              </p:cNvSpPr>
              <p:nvPr/>
            </p:nvSpPr>
            <p:spPr bwMode="auto">
              <a:xfrm>
                <a:off x="558693" y="2056754"/>
                <a:ext cx="425663" cy="3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50</a:t>
                </a:r>
              </a:p>
            </p:txBody>
          </p:sp>
        </p:grpSp>
        <p:grpSp>
          <p:nvGrpSpPr>
            <p:cNvPr id="27" name="Group 28"/>
            <p:cNvGrpSpPr>
              <a:grpSpLocks/>
            </p:cNvGrpSpPr>
            <p:nvPr/>
          </p:nvGrpSpPr>
          <p:grpSpPr bwMode="auto">
            <a:xfrm>
              <a:off x="4467839" y="4508223"/>
              <a:ext cx="342904" cy="310747"/>
              <a:chOff x="558693" y="1993887"/>
              <a:chExt cx="425663" cy="408799"/>
            </a:xfrm>
          </p:grpSpPr>
          <p:cxnSp>
            <p:nvCxnSpPr>
              <p:cNvPr id="33" name="Straight Connector 35"/>
              <p:cNvCxnSpPr>
                <a:cxnSpLocks noChangeShapeType="1"/>
              </p:cNvCxnSpPr>
              <p:nvPr/>
            </p:nvCxnSpPr>
            <p:spPr bwMode="auto">
              <a:xfrm>
                <a:off x="771525" y="1993887"/>
                <a:ext cx="0" cy="9143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4" name="TextBox 36"/>
              <p:cNvSpPr txBox="1">
                <a:spLocks noChangeArrowheads="1"/>
              </p:cNvSpPr>
              <p:nvPr/>
            </p:nvSpPr>
            <p:spPr bwMode="auto">
              <a:xfrm>
                <a:off x="558693" y="2056754"/>
                <a:ext cx="425663" cy="3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60</a:t>
                </a:r>
              </a:p>
            </p:txBody>
          </p:sp>
        </p:grpSp>
        <p:cxnSp>
          <p:nvCxnSpPr>
            <p:cNvPr id="28" name="Straight Connector 29"/>
            <p:cNvCxnSpPr>
              <a:cxnSpLocks noChangeShapeType="1"/>
            </p:cNvCxnSpPr>
            <p:nvPr/>
          </p:nvCxnSpPr>
          <p:spPr bwMode="auto">
            <a:xfrm>
              <a:off x="5130370" y="4508233"/>
              <a:ext cx="0" cy="6950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9" name="TextBox 30"/>
            <p:cNvSpPr txBox="1">
              <a:spLocks noChangeArrowheads="1"/>
            </p:cNvSpPr>
            <p:nvPr/>
          </p:nvSpPr>
          <p:spPr bwMode="auto">
            <a:xfrm>
              <a:off x="4958917" y="4556019"/>
              <a:ext cx="342904" cy="2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70</a:t>
              </a:r>
            </a:p>
          </p:txBody>
        </p:sp>
        <p:cxnSp>
          <p:nvCxnSpPr>
            <p:cNvPr id="30" name="Straight Connector 31"/>
            <p:cNvCxnSpPr>
              <a:cxnSpLocks noChangeShapeType="1"/>
            </p:cNvCxnSpPr>
            <p:nvPr/>
          </p:nvCxnSpPr>
          <p:spPr bwMode="auto">
            <a:xfrm>
              <a:off x="5621448" y="4508233"/>
              <a:ext cx="0" cy="6950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1" name="TextBox 32"/>
            <p:cNvSpPr txBox="1">
              <a:spLocks noChangeArrowheads="1"/>
            </p:cNvSpPr>
            <p:nvPr/>
          </p:nvSpPr>
          <p:spPr bwMode="auto">
            <a:xfrm>
              <a:off x="5449996" y="4556019"/>
              <a:ext cx="342904" cy="2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r>
                <a:rPr lang="en-US" altLang="it-IT" sz="1200" dirty="0">
                  <a:solidFill>
                    <a:schemeClr val="tx1"/>
                  </a:solidFill>
                  <a:latin typeface="Arial" panose="020B0604020202020204" pitchFamily="34" charset="0"/>
                  <a:cs typeface="Helvetica" panose="020B0604020202020204" pitchFamily="34" charset="0"/>
                </a:rPr>
                <a:t>80</a:t>
              </a:r>
            </a:p>
          </p:txBody>
        </p:sp>
        <p:sp>
          <p:nvSpPr>
            <p:cNvPr id="32" name="TextBox 33"/>
            <p:cNvSpPr txBox="1">
              <a:spLocks noChangeArrowheads="1"/>
            </p:cNvSpPr>
            <p:nvPr/>
          </p:nvSpPr>
          <p:spPr bwMode="auto">
            <a:xfrm>
              <a:off x="2416972" y="4742434"/>
              <a:ext cx="2474322" cy="29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r>
                <a:rPr lang="en-US" altLang="it-IT" sz="1400" dirty="0">
                  <a:solidFill>
                    <a:schemeClr val="tx1"/>
                  </a:solidFill>
                  <a:latin typeface="Arial" panose="020B0604020202020204" pitchFamily="34" charset="0"/>
                  <a:cs typeface="Helvetica" panose="020B0604020202020204" pitchFamily="34" charset="0"/>
                </a:rPr>
                <a:t>Reduction in LDL-C (mg/</a:t>
              </a:r>
              <a:r>
                <a:rPr lang="en-US" altLang="it-IT" sz="1400" dirty="0" err="1">
                  <a:solidFill>
                    <a:schemeClr val="tx1"/>
                  </a:solidFill>
                  <a:latin typeface="Arial" panose="020B0604020202020204" pitchFamily="34" charset="0"/>
                  <a:cs typeface="Helvetica" panose="020B0604020202020204" pitchFamily="34" charset="0"/>
                </a:rPr>
                <a:t>dL</a:t>
              </a:r>
              <a:r>
                <a:rPr lang="en-US" altLang="it-IT" sz="1400" dirty="0">
                  <a:solidFill>
                    <a:schemeClr val="tx1"/>
                  </a:solidFill>
                  <a:latin typeface="Arial" panose="020B0604020202020204" pitchFamily="34" charset="0"/>
                  <a:cs typeface="Helvetica" panose="020B0604020202020204" pitchFamily="34" charset="0"/>
                </a:rPr>
                <a:t>)</a:t>
              </a:r>
            </a:p>
          </p:txBody>
        </p:sp>
      </p:grpSp>
    </p:spTree>
    <p:extLst>
      <p:ext uri="{BB962C8B-B14F-4D97-AF65-F5344CB8AC3E}">
        <p14:creationId xmlns:p14="http://schemas.microsoft.com/office/powerpoint/2010/main" val="3733515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411"/>
          <p:cNvSpPr/>
          <p:nvPr/>
        </p:nvSpPr>
        <p:spPr>
          <a:xfrm>
            <a:off x="5008034" y="6232391"/>
            <a:ext cx="4135966" cy="260132"/>
          </a:xfrm>
          <a:prstGeom prst="rect">
            <a:avLst/>
          </a:prstGeom>
          <a:ln w="12700">
            <a:miter lim="400000"/>
          </a:ln>
          <a:extLst>
            <a:ext uri="{C572A759-6A51-4108-AA02-DFA0A04FC94B}">
              <ma14:wrappingTextBoxFlag xmlns="" xmlns:ma14="http://schemas.microsoft.com/office/mac/drawingml/2011/main" val="1"/>
            </a:ext>
          </a:extLst>
        </p:spPr>
        <p:txBody>
          <a:bodyPr lIns="40638" tIns="40638" rIns="40638" bIns="40638" anchor="b">
            <a:spAutoFit/>
          </a:bodyPr>
          <a:lstStyle>
            <a:lvl1pPr>
              <a:defRPr sz="1000">
                <a:solidFill>
                  <a:srgbClr val="535353"/>
                </a:solidFill>
                <a:latin typeface="+mn-lt"/>
                <a:ea typeface="+mn-ea"/>
                <a:cs typeface="+mn-cs"/>
                <a:sym typeface="Arial"/>
              </a:defRPr>
            </a:lvl1pPr>
          </a:lstStyle>
          <a:p>
            <a:pPr algn="r" defTabSz="406405" hangingPunct="0">
              <a:lnSpc>
                <a:spcPct val="93000"/>
              </a:lnSpc>
              <a:buClr>
                <a:srgbClr val="000000"/>
              </a:buClr>
              <a:buSzPct val="100000"/>
              <a:defRPr/>
            </a:pPr>
            <a:endParaRPr sz="1244" kern="0" dirty="0">
              <a:solidFill>
                <a:prstClr val="black"/>
              </a:solidFill>
              <a:latin typeface="Calibri"/>
            </a:endParaRPr>
          </a:p>
        </p:txBody>
      </p:sp>
      <p:sp>
        <p:nvSpPr>
          <p:cNvPr id="12" name="Rettangolo 11"/>
          <p:cNvSpPr/>
          <p:nvPr/>
        </p:nvSpPr>
        <p:spPr>
          <a:xfrm>
            <a:off x="1151467" y="1825978"/>
            <a:ext cx="7134578" cy="3828056"/>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778"/>
          </a:p>
        </p:txBody>
      </p:sp>
      <p:sp>
        <p:nvSpPr>
          <p:cNvPr id="182273" name="Rettangolo 3"/>
          <p:cNvSpPr>
            <a:spLocks noChangeArrowheads="1"/>
          </p:cNvSpPr>
          <p:nvPr/>
        </p:nvSpPr>
        <p:spPr bwMode="auto">
          <a:xfrm>
            <a:off x="3997235" y="4571414"/>
            <a:ext cx="4224421" cy="1110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defTabSz="406405" hangingPunct="0">
              <a:lnSpc>
                <a:spcPct val="93000"/>
              </a:lnSpc>
              <a:buClr>
                <a:srgbClr val="000000"/>
              </a:buClr>
              <a:buSzPct val="100000"/>
            </a:pPr>
            <a:r>
              <a:rPr lang="it-IT" sz="1778" dirty="0" err="1">
                <a:solidFill>
                  <a:schemeClr val="tx1"/>
                </a:solidFill>
                <a:latin typeface="Calibri"/>
                <a:cs typeface="Calibri"/>
              </a:rPr>
              <a:t>Association</a:t>
            </a:r>
            <a:r>
              <a:rPr lang="it-IT" sz="1778" dirty="0">
                <a:solidFill>
                  <a:schemeClr val="tx1"/>
                </a:solidFill>
                <a:latin typeface="Calibri"/>
                <a:cs typeface="Calibri"/>
              </a:rPr>
              <a:t> </a:t>
            </a:r>
            <a:r>
              <a:rPr lang="it-IT" sz="1778" dirty="0" err="1">
                <a:solidFill>
                  <a:schemeClr val="tx1"/>
                </a:solidFill>
                <a:latin typeface="Calibri"/>
                <a:cs typeface="Calibri"/>
              </a:rPr>
              <a:t>Between</a:t>
            </a:r>
            <a:r>
              <a:rPr lang="it-IT" sz="1778" dirty="0">
                <a:solidFill>
                  <a:schemeClr val="tx1"/>
                </a:solidFill>
                <a:latin typeface="Calibri"/>
                <a:cs typeface="Calibri"/>
              </a:rPr>
              <a:t> </a:t>
            </a:r>
            <a:r>
              <a:rPr lang="it-IT" sz="1778" dirty="0" err="1">
                <a:solidFill>
                  <a:schemeClr val="tx1"/>
                </a:solidFill>
                <a:latin typeface="Calibri"/>
                <a:cs typeface="Calibri"/>
              </a:rPr>
              <a:t>Lowering</a:t>
            </a:r>
            <a:r>
              <a:rPr lang="it-IT" sz="1778" dirty="0">
                <a:solidFill>
                  <a:schemeClr val="tx1"/>
                </a:solidFill>
                <a:latin typeface="Calibri"/>
                <a:cs typeface="Calibri"/>
              </a:rPr>
              <a:t> LDL-C and </a:t>
            </a:r>
            <a:r>
              <a:rPr lang="it-IT" sz="1778" dirty="0" err="1">
                <a:solidFill>
                  <a:schemeClr val="tx1"/>
                </a:solidFill>
                <a:latin typeface="Calibri"/>
                <a:cs typeface="Calibri"/>
              </a:rPr>
              <a:t>Cardiovascular</a:t>
            </a:r>
            <a:r>
              <a:rPr lang="it-IT" sz="1778" dirty="0">
                <a:solidFill>
                  <a:schemeClr val="tx1"/>
                </a:solidFill>
                <a:latin typeface="Calibri"/>
                <a:cs typeface="Calibri"/>
              </a:rPr>
              <a:t> </a:t>
            </a:r>
            <a:r>
              <a:rPr lang="it-IT" sz="1778" dirty="0" err="1">
                <a:solidFill>
                  <a:schemeClr val="tx1"/>
                </a:solidFill>
                <a:latin typeface="Calibri"/>
                <a:cs typeface="Calibri"/>
              </a:rPr>
              <a:t>Risk</a:t>
            </a:r>
            <a:r>
              <a:rPr lang="it-IT" sz="1778" dirty="0">
                <a:solidFill>
                  <a:schemeClr val="tx1"/>
                </a:solidFill>
                <a:latin typeface="Calibri"/>
                <a:cs typeface="Calibri"/>
              </a:rPr>
              <a:t> </a:t>
            </a:r>
            <a:r>
              <a:rPr lang="it-IT" sz="1778" dirty="0" err="1">
                <a:solidFill>
                  <a:schemeClr val="tx1"/>
                </a:solidFill>
                <a:latin typeface="Calibri"/>
                <a:cs typeface="Calibri"/>
              </a:rPr>
              <a:t>Reduction</a:t>
            </a:r>
            <a:r>
              <a:rPr lang="it-IT" sz="1778" dirty="0">
                <a:solidFill>
                  <a:schemeClr val="tx1"/>
                </a:solidFill>
                <a:latin typeface="Calibri"/>
                <a:cs typeface="Calibri"/>
              </a:rPr>
              <a:t> </a:t>
            </a:r>
            <a:r>
              <a:rPr lang="it-IT" sz="1778" dirty="0" err="1">
                <a:solidFill>
                  <a:schemeClr val="tx1"/>
                </a:solidFill>
                <a:latin typeface="Calibri"/>
                <a:cs typeface="Calibri"/>
              </a:rPr>
              <a:t>Among</a:t>
            </a:r>
            <a:r>
              <a:rPr lang="it-IT" sz="1778" dirty="0">
                <a:solidFill>
                  <a:schemeClr val="tx1"/>
                </a:solidFill>
                <a:latin typeface="Calibri"/>
                <a:cs typeface="Calibri"/>
              </a:rPr>
              <a:t> </a:t>
            </a:r>
            <a:r>
              <a:rPr lang="it-IT" sz="1778" dirty="0" err="1">
                <a:solidFill>
                  <a:schemeClr val="tx1"/>
                </a:solidFill>
                <a:latin typeface="Calibri"/>
                <a:cs typeface="Calibri"/>
              </a:rPr>
              <a:t>Different</a:t>
            </a:r>
            <a:r>
              <a:rPr lang="it-IT" sz="1778" dirty="0">
                <a:solidFill>
                  <a:schemeClr val="tx1"/>
                </a:solidFill>
                <a:latin typeface="Calibri"/>
                <a:cs typeface="Calibri"/>
              </a:rPr>
              <a:t> </a:t>
            </a:r>
            <a:r>
              <a:rPr lang="it-IT" sz="1778" dirty="0" err="1">
                <a:solidFill>
                  <a:schemeClr val="tx1"/>
                </a:solidFill>
                <a:latin typeface="Calibri"/>
                <a:cs typeface="Calibri"/>
              </a:rPr>
              <a:t>Therapeutic</a:t>
            </a:r>
            <a:r>
              <a:rPr lang="it-IT" sz="1778" dirty="0">
                <a:solidFill>
                  <a:schemeClr val="tx1"/>
                </a:solidFill>
                <a:latin typeface="Calibri"/>
                <a:cs typeface="Calibri"/>
              </a:rPr>
              <a:t> </a:t>
            </a:r>
            <a:r>
              <a:rPr lang="it-IT" sz="1778" dirty="0" err="1">
                <a:solidFill>
                  <a:schemeClr val="tx1"/>
                </a:solidFill>
                <a:latin typeface="Calibri"/>
                <a:cs typeface="Calibri"/>
              </a:rPr>
              <a:t>Interventions</a:t>
            </a:r>
            <a:endParaRPr lang="it-IT" sz="1778" dirty="0">
              <a:solidFill>
                <a:schemeClr val="tx1"/>
              </a:solidFill>
              <a:latin typeface="Calibri"/>
              <a:cs typeface="Calibri"/>
            </a:endParaRPr>
          </a:p>
          <a:p>
            <a:pPr algn="r" defTabSz="406405" hangingPunct="0">
              <a:lnSpc>
                <a:spcPct val="93000"/>
              </a:lnSpc>
              <a:buClr>
                <a:srgbClr val="000000"/>
              </a:buClr>
              <a:buSzPct val="100000"/>
            </a:pPr>
            <a:r>
              <a:rPr lang="it-IT" sz="1778" dirty="0">
                <a:solidFill>
                  <a:schemeClr val="tx1"/>
                </a:solidFill>
                <a:latin typeface="Calibri"/>
                <a:cs typeface="Calibri"/>
              </a:rPr>
              <a:t>A </a:t>
            </a:r>
            <a:r>
              <a:rPr lang="it-IT" sz="1778" dirty="0" err="1">
                <a:solidFill>
                  <a:schemeClr val="tx1"/>
                </a:solidFill>
                <a:latin typeface="Calibri"/>
                <a:cs typeface="Calibri"/>
              </a:rPr>
              <a:t>Systematic</a:t>
            </a:r>
            <a:r>
              <a:rPr lang="it-IT" sz="1778" dirty="0">
                <a:solidFill>
                  <a:schemeClr val="tx1"/>
                </a:solidFill>
                <a:latin typeface="Calibri"/>
                <a:cs typeface="Calibri"/>
              </a:rPr>
              <a:t> </a:t>
            </a:r>
            <a:r>
              <a:rPr lang="it-IT" sz="1778" dirty="0" err="1">
                <a:solidFill>
                  <a:schemeClr val="tx1"/>
                </a:solidFill>
                <a:latin typeface="Calibri"/>
                <a:cs typeface="Calibri"/>
              </a:rPr>
              <a:t>Review</a:t>
            </a:r>
            <a:r>
              <a:rPr lang="it-IT" sz="1778" dirty="0">
                <a:solidFill>
                  <a:schemeClr val="tx1"/>
                </a:solidFill>
                <a:latin typeface="Calibri"/>
                <a:cs typeface="Calibri"/>
              </a:rPr>
              <a:t> and Meta-</a:t>
            </a:r>
            <a:r>
              <a:rPr lang="it-IT" sz="1778" dirty="0" err="1">
                <a:solidFill>
                  <a:schemeClr val="tx1"/>
                </a:solidFill>
                <a:latin typeface="Calibri"/>
                <a:cs typeface="Calibri"/>
              </a:rPr>
              <a:t>analysis</a:t>
            </a:r>
            <a:endParaRPr lang="it-IT" sz="1778" dirty="0">
              <a:solidFill>
                <a:schemeClr val="tx1"/>
              </a:solidFill>
              <a:latin typeface="Calibri"/>
              <a:cs typeface="Calibri"/>
            </a:endParaRPr>
          </a:p>
        </p:txBody>
      </p:sp>
      <p:pic>
        <p:nvPicPr>
          <p:cNvPr id="3" name="Immagin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81115" y="1898995"/>
            <a:ext cx="4125330" cy="263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uppo 1"/>
          <p:cNvGrpSpPr/>
          <p:nvPr/>
        </p:nvGrpSpPr>
        <p:grpSpPr>
          <a:xfrm>
            <a:off x="1230686" y="1961577"/>
            <a:ext cx="2783933" cy="3597387"/>
            <a:chOff x="501650" y="0"/>
            <a:chExt cx="5307246" cy="6858000"/>
          </a:xfrm>
        </p:grpSpPr>
        <p:pic>
          <p:nvPicPr>
            <p:cNvPr id="182276" name="Immagin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7796" y="0"/>
              <a:ext cx="49911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Connettore 1 5"/>
            <p:cNvCxnSpPr/>
            <p:nvPr/>
          </p:nvCxnSpPr>
          <p:spPr>
            <a:xfrm flipV="1">
              <a:off x="2522538" y="254000"/>
              <a:ext cx="17462" cy="6164263"/>
            </a:xfrm>
            <a:prstGeom prst="line">
              <a:avLst/>
            </a:prstGeom>
            <a:ln>
              <a:solidFill>
                <a:srgbClr val="00009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508000" y="1292225"/>
              <a:ext cx="3708400" cy="0"/>
            </a:xfrm>
            <a:prstGeom prst="line">
              <a:avLst/>
            </a:prstGeom>
            <a:ln>
              <a:solidFill>
                <a:srgbClr val="00009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501650" y="4721225"/>
              <a:ext cx="3708400" cy="0"/>
            </a:xfrm>
            <a:prstGeom prst="line">
              <a:avLst/>
            </a:prstGeom>
            <a:ln>
              <a:solidFill>
                <a:srgbClr val="000090"/>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11" name="Rettangolo 2"/>
          <p:cNvSpPr>
            <a:spLocks noChangeArrowheads="1"/>
          </p:cNvSpPr>
          <p:nvPr/>
        </p:nvSpPr>
        <p:spPr bwMode="auto">
          <a:xfrm>
            <a:off x="0" y="765067"/>
            <a:ext cx="9144000" cy="1079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168" tIns="40578" rIns="81168" bIns="40578">
            <a:spAutoFit/>
          </a:bodyPr>
          <a:lstStyle/>
          <a:p>
            <a:pPr algn="ctr">
              <a:lnSpc>
                <a:spcPct val="90000"/>
              </a:lnSpc>
            </a:pPr>
            <a:r>
              <a:rPr lang="it-IT" sz="2400" dirty="0">
                <a:solidFill>
                  <a:srgbClr val="FFFF00"/>
                </a:solidFill>
                <a:latin typeface="Calibri"/>
                <a:cs typeface="Calibri"/>
              </a:rPr>
              <a:t>La stessa riduzione del colesterolo determina la stessa riduzione </a:t>
            </a:r>
            <a:br>
              <a:rPr lang="it-IT" sz="2400" dirty="0">
                <a:solidFill>
                  <a:srgbClr val="FFFF00"/>
                </a:solidFill>
                <a:latin typeface="Calibri"/>
                <a:cs typeface="Calibri"/>
              </a:rPr>
            </a:br>
            <a:r>
              <a:rPr lang="it-IT" sz="2400" dirty="0">
                <a:solidFill>
                  <a:srgbClr val="FFFF00"/>
                </a:solidFill>
                <a:latin typeface="Calibri"/>
                <a:cs typeface="Calibri"/>
              </a:rPr>
              <a:t>del rischio a prescindere dalla strategia terapeutica usata per ridurre </a:t>
            </a:r>
            <a:br>
              <a:rPr lang="it-IT" sz="2400" dirty="0">
                <a:solidFill>
                  <a:srgbClr val="FFFF00"/>
                </a:solidFill>
                <a:latin typeface="Calibri"/>
                <a:cs typeface="Calibri"/>
              </a:rPr>
            </a:br>
            <a:r>
              <a:rPr lang="it-IT" sz="2400" dirty="0">
                <a:solidFill>
                  <a:srgbClr val="FFFF00"/>
                </a:solidFill>
                <a:latin typeface="Calibri"/>
                <a:cs typeface="Calibri"/>
              </a:rPr>
              <a:t>la colesterolemia</a:t>
            </a:r>
          </a:p>
        </p:txBody>
      </p:sp>
      <p:sp>
        <p:nvSpPr>
          <p:cNvPr id="13" name="Rettangolo 12"/>
          <p:cNvSpPr/>
          <p:nvPr/>
        </p:nvSpPr>
        <p:spPr>
          <a:xfrm>
            <a:off x="407631" y="5736842"/>
            <a:ext cx="7689011" cy="266676"/>
          </a:xfrm>
          <a:prstGeom prst="rect">
            <a:avLst/>
          </a:prstGeom>
        </p:spPr>
        <p:txBody>
          <a:bodyPr wrap="square">
            <a:spAutoFit/>
          </a:bodyPr>
          <a:lstStyle/>
          <a:p>
            <a:pPr eaLnBrk="1" hangingPunct="1">
              <a:lnSpc>
                <a:spcPct val="85000"/>
              </a:lnSpc>
            </a:pPr>
            <a:r>
              <a:rPr lang="nb-NO" sz="1333" i="1" dirty="0" err="1">
                <a:solidFill>
                  <a:schemeClr val="tx1"/>
                </a:solidFill>
                <a:latin typeface="Calibri" charset="0"/>
                <a:ea typeface="MS PGothic" charset="0"/>
                <a:cs typeface="Arial" charset="0"/>
              </a:rPr>
              <a:t>Silverman</a:t>
            </a:r>
            <a:r>
              <a:rPr lang="nb-NO" sz="1333" i="1" dirty="0">
                <a:solidFill>
                  <a:schemeClr val="tx1"/>
                </a:solidFill>
                <a:latin typeface="Calibri" charset="0"/>
                <a:ea typeface="MS PGothic" charset="0"/>
                <a:cs typeface="Arial" charset="0"/>
              </a:rPr>
              <a:t> MG et al. JAMA. 2016;316(12):1289-1297. </a:t>
            </a:r>
          </a:p>
        </p:txBody>
      </p:sp>
    </p:spTree>
    <p:extLst>
      <p:ext uri="{BB962C8B-B14F-4D97-AF65-F5344CB8AC3E}">
        <p14:creationId xmlns:p14="http://schemas.microsoft.com/office/powerpoint/2010/main" val="2097937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044623" y="5535751"/>
            <a:ext cx="972108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a:solidFill>
                  <a:schemeClr val="tx1"/>
                </a:solidFill>
                <a:latin typeface="Arial" charset="0"/>
                <a:ea typeface="MS PGothic" charset="-128"/>
                <a:cs typeface="Arial" charset="0"/>
              </a:defRPr>
            </a:lvl1pPr>
            <a:lvl2pPr marL="742950" indent="-285750">
              <a:spcBef>
                <a:spcPct val="20000"/>
              </a:spcBef>
              <a:buFont typeface="Arial" charset="0"/>
              <a:buChar char="–"/>
              <a:defRPr>
                <a:solidFill>
                  <a:schemeClr val="tx1"/>
                </a:solidFill>
                <a:latin typeface="Arial" charset="0"/>
                <a:ea typeface="MS PGothic" charset="-128"/>
                <a:cs typeface="Arial" charset="0"/>
              </a:defRPr>
            </a:lvl2pPr>
            <a:lvl3pPr marL="1143000" indent="-228600">
              <a:spcBef>
                <a:spcPct val="20000"/>
              </a:spcBef>
              <a:buFont typeface="Arial" charset="0"/>
              <a:buChar char="•"/>
              <a:defRPr>
                <a:solidFill>
                  <a:schemeClr val="tx1"/>
                </a:solidFill>
                <a:latin typeface="Arial" charset="0"/>
                <a:ea typeface="MS PGothic" charset="-128"/>
                <a:cs typeface="Arial" charset="0"/>
              </a:defRPr>
            </a:lvl3pPr>
            <a:lvl4pPr marL="1600200" indent="-228600">
              <a:spcBef>
                <a:spcPct val="20000"/>
              </a:spcBef>
              <a:buFont typeface="Arial" charset="0"/>
              <a:buChar char="–"/>
              <a:defRPr>
                <a:solidFill>
                  <a:schemeClr val="tx1"/>
                </a:solidFill>
                <a:latin typeface="Arial" charset="0"/>
                <a:ea typeface="MS PGothic" charset="-128"/>
                <a:cs typeface="Arial" charset="0"/>
              </a:defRPr>
            </a:lvl4pPr>
            <a:lvl5pPr marL="2057400" indent="-228600">
              <a:spcBef>
                <a:spcPct val="20000"/>
              </a:spcBef>
              <a:buFont typeface="Arial" charset="0"/>
              <a:buChar char="»"/>
              <a:defRPr>
                <a:solidFill>
                  <a:schemeClr val="tx1"/>
                </a:solidFill>
                <a:latin typeface="Arial" charset="0"/>
                <a:ea typeface="MS PGothic" charset="-128"/>
                <a:cs typeface="Arial" charset="0"/>
              </a:defRPr>
            </a:lvl5pPr>
            <a:lvl6pPr marL="2514600" indent="-228600" defTabSz="457200" eaLnBrk="0" fontAlgn="base" hangingPunct="0">
              <a:spcBef>
                <a:spcPct val="20000"/>
              </a:spcBef>
              <a:spcAft>
                <a:spcPct val="0"/>
              </a:spcAft>
              <a:buFont typeface="Arial" charset="0"/>
              <a:buChar char="»"/>
              <a:defRPr>
                <a:solidFill>
                  <a:schemeClr val="tx1"/>
                </a:solidFill>
                <a:latin typeface="Arial" charset="0"/>
                <a:ea typeface="MS PGothic" charset="-128"/>
                <a:cs typeface="Arial" charset="0"/>
              </a:defRPr>
            </a:lvl6pPr>
            <a:lvl7pPr marL="2971800" indent="-228600" defTabSz="457200" eaLnBrk="0" fontAlgn="base" hangingPunct="0">
              <a:spcBef>
                <a:spcPct val="20000"/>
              </a:spcBef>
              <a:spcAft>
                <a:spcPct val="0"/>
              </a:spcAft>
              <a:buFont typeface="Arial" charset="0"/>
              <a:buChar char="»"/>
              <a:defRPr>
                <a:solidFill>
                  <a:schemeClr val="tx1"/>
                </a:solidFill>
                <a:latin typeface="Arial" charset="0"/>
                <a:ea typeface="MS PGothic" charset="-128"/>
                <a:cs typeface="Arial" charset="0"/>
              </a:defRPr>
            </a:lvl7pPr>
            <a:lvl8pPr marL="3429000" indent="-228600" defTabSz="457200" eaLnBrk="0" fontAlgn="base" hangingPunct="0">
              <a:spcBef>
                <a:spcPct val="20000"/>
              </a:spcBef>
              <a:spcAft>
                <a:spcPct val="0"/>
              </a:spcAft>
              <a:buFont typeface="Arial" charset="0"/>
              <a:buChar char="»"/>
              <a:defRPr>
                <a:solidFill>
                  <a:schemeClr val="tx1"/>
                </a:solidFill>
                <a:latin typeface="Arial" charset="0"/>
                <a:ea typeface="MS PGothic" charset="-128"/>
                <a:cs typeface="Arial" charset="0"/>
              </a:defRPr>
            </a:lvl8pPr>
            <a:lvl9pPr marL="3886200" indent="-228600" defTabSz="457200" eaLnBrk="0" fontAlgn="base" hangingPunct="0">
              <a:spcBef>
                <a:spcPct val="20000"/>
              </a:spcBef>
              <a:spcAft>
                <a:spcPct val="0"/>
              </a:spcAft>
              <a:buFont typeface="Arial" charset="0"/>
              <a:buChar char="»"/>
              <a:defRPr>
                <a:solidFill>
                  <a:schemeClr val="tx1"/>
                </a:solidFill>
                <a:latin typeface="Arial" charset="0"/>
                <a:ea typeface="MS PGothic" charset="-128"/>
                <a:cs typeface="Arial" charset="0"/>
              </a:defRPr>
            </a:lvl9pPr>
          </a:lstStyle>
          <a:p>
            <a:pPr algn="r" defTabSz="685800" fontAlgn="auto">
              <a:spcBef>
                <a:spcPct val="0"/>
              </a:spcBef>
              <a:spcAft>
                <a:spcPts val="0"/>
              </a:spcAft>
              <a:buNone/>
              <a:defRPr/>
            </a:pPr>
            <a:r>
              <a:rPr lang="en-US" altLang="it-IT" sz="1200" dirty="0">
                <a:solidFill>
                  <a:srgbClr val="000000"/>
                </a:solidFill>
                <a:latin typeface="+mn-lt"/>
              </a:rPr>
              <a:t>*</a:t>
            </a:r>
            <a:r>
              <a:rPr lang="en-US" altLang="it-IT" sz="1200" dirty="0" err="1">
                <a:latin typeface="+mn-lt"/>
              </a:rPr>
              <a:t>Eventi</a:t>
            </a:r>
            <a:r>
              <a:rPr lang="en-US" altLang="it-IT" sz="1200" dirty="0">
                <a:latin typeface="+mn-lt"/>
              </a:rPr>
              <a:t> </a:t>
            </a:r>
            <a:r>
              <a:rPr lang="en-US" altLang="it-IT" sz="1200" dirty="0" err="1">
                <a:latin typeface="+mn-lt"/>
              </a:rPr>
              <a:t>cardiovascolari</a:t>
            </a:r>
            <a:r>
              <a:rPr lang="en-US" altLang="it-IT" sz="1200" dirty="0">
                <a:latin typeface="+mn-lt"/>
              </a:rPr>
              <a:t> </a:t>
            </a:r>
            <a:r>
              <a:rPr lang="en-US" altLang="it-IT" sz="1200" dirty="0" err="1">
                <a:latin typeface="+mn-lt"/>
              </a:rPr>
              <a:t>maggiorni</a:t>
            </a:r>
            <a:r>
              <a:rPr lang="en-US" altLang="it-IT" sz="1200" dirty="0">
                <a:latin typeface="+mn-lt"/>
              </a:rPr>
              <a:t>: </a:t>
            </a:r>
            <a:r>
              <a:rPr lang="en-US" altLang="it-IT" sz="1200" dirty="0" err="1">
                <a:latin typeface="+mn-lt"/>
              </a:rPr>
              <a:t>morte</a:t>
            </a:r>
            <a:r>
              <a:rPr lang="en-US" altLang="it-IT" sz="1200" dirty="0">
                <a:latin typeface="+mn-lt"/>
              </a:rPr>
              <a:t> </a:t>
            </a:r>
            <a:r>
              <a:rPr lang="en-US" altLang="it-IT" sz="1200" dirty="0" err="1">
                <a:latin typeface="+mn-lt"/>
              </a:rPr>
              <a:t>cardiovascolare</a:t>
            </a:r>
            <a:r>
              <a:rPr lang="en-US" altLang="it-IT" sz="1200" dirty="0">
                <a:latin typeface="+mn-lt"/>
              </a:rPr>
              <a:t>, </a:t>
            </a:r>
            <a:r>
              <a:rPr lang="en-US" altLang="it-IT" sz="1200" dirty="0" err="1">
                <a:latin typeface="+mn-lt"/>
              </a:rPr>
              <a:t>infarto</a:t>
            </a:r>
            <a:r>
              <a:rPr lang="en-US" altLang="it-IT" sz="1200" dirty="0">
                <a:latin typeface="+mn-lt"/>
              </a:rPr>
              <a:t> del </a:t>
            </a:r>
            <a:r>
              <a:rPr lang="en-US" altLang="it-IT" sz="1200" dirty="0" err="1">
                <a:latin typeface="+mn-lt"/>
              </a:rPr>
              <a:t>miocardio</a:t>
            </a:r>
            <a:r>
              <a:rPr lang="en-US" altLang="it-IT" sz="1200" dirty="0">
                <a:latin typeface="+mn-lt"/>
              </a:rPr>
              <a:t>, ictus o </a:t>
            </a:r>
            <a:r>
              <a:rPr lang="en-US" altLang="it-IT" sz="1200" dirty="0" err="1">
                <a:latin typeface="+mn-lt"/>
              </a:rPr>
              <a:t>rivascolarizzazione</a:t>
            </a:r>
            <a:r>
              <a:rPr lang="en-US" altLang="it-IT" sz="1200" dirty="0">
                <a:latin typeface="+mn-lt"/>
              </a:rPr>
              <a:t> </a:t>
            </a:r>
            <a:r>
              <a:rPr lang="en-US" altLang="it-IT" sz="1200" dirty="0" err="1">
                <a:latin typeface="+mn-lt"/>
              </a:rPr>
              <a:t>urgente</a:t>
            </a:r>
            <a:endParaRPr lang="en-US" altLang="it-IT" sz="1200" dirty="0">
              <a:solidFill>
                <a:srgbClr val="000000"/>
              </a:solidFill>
              <a:latin typeface="+mn-lt"/>
            </a:endParaRP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t="11874"/>
          <a:stretch>
            <a:fillRect/>
          </a:stretch>
        </p:blipFill>
        <p:spPr bwMode="auto">
          <a:xfrm>
            <a:off x="-79728" y="1484785"/>
            <a:ext cx="6128103" cy="40278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olo 1"/>
          <p:cNvSpPr txBox="1">
            <a:spLocks/>
          </p:cNvSpPr>
          <p:nvPr/>
        </p:nvSpPr>
        <p:spPr>
          <a:xfrm>
            <a:off x="642937" y="0"/>
            <a:ext cx="7886699" cy="19597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eaLnBrk="0" hangingPunct="0">
              <a:defRPr/>
            </a:pPr>
            <a:r>
              <a:rPr lang="it-IT" altLang="it-IT" sz="2400" spc="75" dirty="0">
                <a:solidFill>
                  <a:srgbClr val="FFFF00"/>
                </a:solidFill>
              </a:rPr>
              <a:t>Effetto dei trattamenti ipolipemizzanti in relazione alla DURATA DEL TRATTAMENTO</a:t>
            </a:r>
            <a:endParaRPr lang="en-US" altLang="it-IT" sz="2400" spc="75" dirty="0">
              <a:solidFill>
                <a:srgbClr val="FFFF00"/>
              </a:solidFill>
            </a:endParaRPr>
          </a:p>
        </p:txBody>
      </p:sp>
      <p:sp>
        <p:nvSpPr>
          <p:cNvPr id="7" name="Rettangolo 5"/>
          <p:cNvSpPr>
            <a:spLocks noChangeArrowheads="1"/>
          </p:cNvSpPr>
          <p:nvPr/>
        </p:nvSpPr>
        <p:spPr bwMode="auto">
          <a:xfrm>
            <a:off x="6228184" y="1484785"/>
            <a:ext cx="2137148" cy="3785652"/>
          </a:xfrm>
          <a:prstGeom prst="rect">
            <a:avLst/>
          </a:prstGeom>
          <a:solidFill>
            <a:schemeClr val="bg1"/>
          </a:solidFill>
          <a:ln w="9525">
            <a:solidFill>
              <a:schemeClr val="tx1"/>
            </a:solidFill>
            <a:miter lim="800000"/>
            <a:headEnd/>
            <a:tailEnd/>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685800">
              <a:spcBef>
                <a:spcPct val="0"/>
              </a:spcBef>
              <a:buClrTx/>
              <a:buSzTx/>
              <a:buNone/>
            </a:pPr>
            <a:r>
              <a:rPr lang="it-IT" altLang="it-IT" sz="1200" dirty="0">
                <a:solidFill>
                  <a:schemeClr val="tx1"/>
                </a:solidFill>
                <a:latin typeface="Arial" panose="020B0604020202020204" pitchFamily="34" charset="0"/>
                <a:ea typeface="MS PGothic" panose="020B0600070205080204" pitchFamily="34" charset="-128"/>
                <a:cs typeface="Arial" panose="020B0604020202020204" pitchFamily="34" charset="0"/>
              </a:rPr>
              <a:t>Per ogni riduzione di 1 </a:t>
            </a:r>
            <a:r>
              <a:rPr lang="it-IT" altLang="it-IT" sz="1200" dirty="0" err="1">
                <a:solidFill>
                  <a:schemeClr val="tx1"/>
                </a:solidFill>
                <a:latin typeface="Arial" panose="020B0604020202020204" pitchFamily="34" charset="0"/>
                <a:ea typeface="MS PGothic" panose="020B0600070205080204" pitchFamily="34" charset="-128"/>
                <a:cs typeface="Arial" panose="020B0604020202020204" pitchFamily="34" charset="0"/>
              </a:rPr>
              <a:t>mmol</a:t>
            </a:r>
            <a:r>
              <a:rPr lang="it-IT" altLang="it-IT" sz="1200" dirty="0">
                <a:solidFill>
                  <a:schemeClr val="tx1"/>
                </a:solidFill>
                <a:latin typeface="Arial" panose="020B0604020202020204" pitchFamily="34" charset="0"/>
                <a:ea typeface="MS PGothic" panose="020B0600070205080204" pitchFamily="34" charset="-128"/>
                <a:cs typeface="Arial" panose="020B0604020202020204" pitchFamily="34" charset="0"/>
              </a:rPr>
              <a:t> / l di LDL-C ottenuta con la terapia statina:</a:t>
            </a:r>
          </a:p>
          <a:p>
            <a:pPr defTabSz="685800">
              <a:spcBef>
                <a:spcPct val="0"/>
              </a:spcBef>
              <a:buClrTx/>
              <a:buSzTx/>
              <a:buNone/>
            </a:pPr>
            <a:endParaRPr lang="it-IT" altLang="it-IT" sz="1200" dirty="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defTabSz="685800">
              <a:spcBef>
                <a:spcPct val="0"/>
              </a:spcBef>
              <a:buClrTx/>
              <a:buSzTx/>
              <a:buFont typeface="Arial" panose="020B0604020202020204" pitchFamily="34" charset="0"/>
              <a:buChar char="•"/>
            </a:pPr>
            <a:r>
              <a:rPr lang="en-GB" altLang="it-IT" sz="1200" dirty="0">
                <a:solidFill>
                  <a:srgbClr val="92D050"/>
                </a:solidFill>
                <a:latin typeface="Arial" panose="020B0604020202020204" pitchFamily="34" charset="0"/>
                <a:ea typeface="MS PGothic" panose="020B0600070205080204" pitchFamily="34" charset="-128"/>
                <a:cs typeface="Arial" panose="020B0604020202020204" pitchFamily="34" charset="0"/>
              </a:rPr>
              <a:t>1 anno di </a:t>
            </a:r>
            <a:r>
              <a:rPr lang="en-GB" altLang="it-IT" sz="1200" dirty="0" err="1">
                <a:solidFill>
                  <a:srgbClr val="92D050"/>
                </a:solidFill>
                <a:latin typeface="Arial" panose="020B0604020202020204" pitchFamily="34" charset="0"/>
                <a:ea typeface="MS PGothic" panose="020B0600070205080204" pitchFamily="34" charset="-128"/>
                <a:cs typeface="Arial" panose="020B0604020202020204" pitchFamily="34" charset="0"/>
              </a:rPr>
              <a:t>trattamento</a:t>
            </a:r>
            <a:r>
              <a:rPr lang="en-GB" altLang="it-IT" sz="1200" dirty="0">
                <a:solidFill>
                  <a:srgbClr val="92D050"/>
                </a:solidFill>
                <a:latin typeface="Arial" panose="020B0604020202020204" pitchFamily="34" charset="0"/>
                <a:ea typeface="MS PGothic" panose="020B0600070205080204" pitchFamily="34" charset="-128"/>
                <a:cs typeface="Arial" panose="020B0604020202020204" pitchFamily="34" charset="0"/>
              </a:rPr>
              <a:t> =</a:t>
            </a:r>
            <a:r>
              <a:rPr lang="en-US" altLang="it-IT" sz="1200" dirty="0">
                <a:solidFill>
                  <a:srgbClr val="92D050"/>
                </a:solidFill>
                <a:latin typeface="Arial" panose="020B0604020202020204" pitchFamily="34" charset="0"/>
                <a:ea typeface="MS PGothic" panose="020B0600070205080204" pitchFamily="34" charset="-128"/>
                <a:cs typeface="Arial" panose="020B0604020202020204" pitchFamily="34" charset="0"/>
              </a:rPr>
              <a:t> 12% </a:t>
            </a:r>
            <a:r>
              <a:rPr lang="en-US" altLang="it-IT" sz="1200" dirty="0" err="1">
                <a:solidFill>
                  <a:srgbClr val="92D050"/>
                </a:solidFill>
                <a:latin typeface="Arial" panose="020B0604020202020204" pitchFamily="34" charset="0"/>
                <a:ea typeface="MS PGothic" panose="020B0600070205080204" pitchFamily="34" charset="-128"/>
                <a:cs typeface="Arial" panose="020B0604020202020204" pitchFamily="34" charset="0"/>
              </a:rPr>
              <a:t>riduzione</a:t>
            </a:r>
            <a:r>
              <a:rPr lang="en-US" altLang="it-IT" sz="1200" dirty="0">
                <a:solidFill>
                  <a:srgbClr val="92D050"/>
                </a:solidFill>
                <a:latin typeface="Arial" panose="020B0604020202020204" pitchFamily="34" charset="0"/>
                <a:ea typeface="MS PGothic" panose="020B0600070205080204" pitchFamily="34" charset="-128"/>
                <a:cs typeface="Arial" panose="020B0604020202020204" pitchFamily="34" charset="0"/>
              </a:rPr>
              <a:t> del </a:t>
            </a:r>
            <a:r>
              <a:rPr lang="en-US" altLang="it-IT" sz="1200" dirty="0" err="1">
                <a:solidFill>
                  <a:srgbClr val="92D050"/>
                </a:solidFill>
                <a:latin typeface="Arial" panose="020B0604020202020204" pitchFamily="34" charset="0"/>
                <a:ea typeface="MS PGothic" panose="020B0600070205080204" pitchFamily="34" charset="-128"/>
                <a:cs typeface="Arial" panose="020B0604020202020204" pitchFamily="34" charset="0"/>
              </a:rPr>
              <a:t>rischio</a:t>
            </a:r>
            <a:r>
              <a:rPr lang="en-US" altLang="it-IT" sz="1200" dirty="0">
                <a:solidFill>
                  <a:srgbClr val="92D050"/>
                </a:solidFill>
                <a:latin typeface="Arial" panose="020B0604020202020204" pitchFamily="34" charset="0"/>
                <a:ea typeface="MS PGothic" panose="020B0600070205080204" pitchFamily="34" charset="-128"/>
                <a:cs typeface="Arial" panose="020B0604020202020204" pitchFamily="34" charset="0"/>
              </a:rPr>
              <a:t> di </a:t>
            </a:r>
            <a:r>
              <a:rPr lang="en-US" altLang="it-IT" sz="1200" dirty="0" err="1">
                <a:solidFill>
                  <a:srgbClr val="92D050"/>
                </a:solidFill>
                <a:latin typeface="Arial" panose="020B0604020202020204" pitchFamily="34" charset="0"/>
                <a:ea typeface="MS PGothic" panose="020B0600070205080204" pitchFamily="34" charset="-128"/>
                <a:cs typeface="Arial" panose="020B0604020202020204" pitchFamily="34" charset="0"/>
              </a:rPr>
              <a:t>eventi</a:t>
            </a:r>
            <a:endParaRPr lang="en-US" altLang="it-IT" sz="1200" dirty="0">
              <a:solidFill>
                <a:srgbClr val="92D050"/>
              </a:solidFill>
              <a:latin typeface="Arial" panose="020B0604020202020204" pitchFamily="34" charset="0"/>
              <a:ea typeface="MS PGothic" panose="020B0600070205080204" pitchFamily="34" charset="-128"/>
              <a:cs typeface="Arial" panose="020B0604020202020204" pitchFamily="34" charset="0"/>
            </a:endParaRPr>
          </a:p>
          <a:p>
            <a:pPr defTabSz="685800">
              <a:spcBef>
                <a:spcPct val="0"/>
              </a:spcBef>
              <a:buClrTx/>
              <a:buSzTx/>
              <a:buFont typeface="Arial" panose="020B0604020202020204" pitchFamily="34" charset="0"/>
              <a:buChar char="•"/>
            </a:pPr>
            <a:endParaRPr lang="en-US" altLang="it-IT" sz="1200" dirty="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defTabSz="685800">
              <a:spcBef>
                <a:spcPct val="0"/>
              </a:spcBef>
              <a:buClrTx/>
              <a:buSzTx/>
              <a:buFont typeface="Arial" panose="020B0604020202020204" pitchFamily="34" charset="0"/>
              <a:buChar char="•"/>
            </a:pPr>
            <a:r>
              <a:rPr lang="en-GB" altLang="it-IT" sz="1200" dirty="0">
                <a:solidFill>
                  <a:srgbClr val="FFC000"/>
                </a:solidFill>
                <a:latin typeface="Arial" panose="020B0604020202020204" pitchFamily="34" charset="0"/>
                <a:ea typeface="MS PGothic" panose="020B0600070205080204" pitchFamily="34" charset="-128"/>
                <a:cs typeface="Arial" panose="020B0604020202020204" pitchFamily="34" charset="0"/>
              </a:rPr>
              <a:t>2 anno di </a:t>
            </a:r>
            <a:r>
              <a:rPr lang="en-GB" altLang="it-IT" sz="1200" dirty="0" err="1">
                <a:solidFill>
                  <a:srgbClr val="FFC000"/>
                </a:solidFill>
                <a:latin typeface="Arial" panose="020B0604020202020204" pitchFamily="34" charset="0"/>
                <a:ea typeface="MS PGothic" panose="020B0600070205080204" pitchFamily="34" charset="-128"/>
                <a:cs typeface="Arial" panose="020B0604020202020204" pitchFamily="34" charset="0"/>
              </a:rPr>
              <a:t>trattamento</a:t>
            </a:r>
            <a:r>
              <a:rPr lang="en-GB" altLang="it-IT" sz="1200" dirty="0">
                <a:solidFill>
                  <a:srgbClr val="FFC000"/>
                </a:solidFill>
                <a:latin typeface="Arial" panose="020B0604020202020204" pitchFamily="34" charset="0"/>
                <a:ea typeface="MS PGothic" panose="020B0600070205080204" pitchFamily="34" charset="-128"/>
                <a:cs typeface="Arial" panose="020B0604020202020204" pitchFamily="34" charset="0"/>
              </a:rPr>
              <a:t> =</a:t>
            </a:r>
            <a:r>
              <a:rPr lang="en-US" altLang="it-IT" sz="1200" dirty="0">
                <a:solidFill>
                  <a:srgbClr val="FFC000"/>
                </a:solidFill>
                <a:latin typeface="Arial" panose="020B0604020202020204" pitchFamily="34" charset="0"/>
                <a:ea typeface="MS PGothic" panose="020B0600070205080204" pitchFamily="34" charset="-128"/>
                <a:cs typeface="Arial" panose="020B0604020202020204" pitchFamily="34" charset="0"/>
              </a:rPr>
              <a:t> 17% </a:t>
            </a:r>
            <a:r>
              <a:rPr lang="it-IT" altLang="it-IT" sz="1200" dirty="0">
                <a:solidFill>
                  <a:srgbClr val="FFC000"/>
                </a:solidFill>
                <a:latin typeface="Arial" panose="020B0604020202020204" pitchFamily="34" charset="0"/>
                <a:ea typeface="MS PGothic" panose="020B0600070205080204" pitchFamily="34" charset="-128"/>
                <a:cs typeface="Arial" panose="020B0604020202020204" pitchFamily="34" charset="0"/>
              </a:rPr>
              <a:t>riduzione del rischio di eventi</a:t>
            </a:r>
            <a:endParaRPr lang="en-US" altLang="it-IT" sz="1200" dirty="0">
              <a:solidFill>
                <a:srgbClr val="FFC000"/>
              </a:solidFill>
              <a:latin typeface="Arial" panose="020B0604020202020204" pitchFamily="34" charset="0"/>
              <a:ea typeface="MS PGothic" panose="020B0600070205080204" pitchFamily="34" charset="-128"/>
              <a:cs typeface="Arial" panose="020B0604020202020204" pitchFamily="34" charset="0"/>
            </a:endParaRPr>
          </a:p>
          <a:p>
            <a:pPr defTabSz="685800">
              <a:spcBef>
                <a:spcPct val="0"/>
              </a:spcBef>
              <a:buClrTx/>
              <a:buSzTx/>
              <a:buFont typeface="Arial" panose="020B0604020202020204" pitchFamily="34" charset="0"/>
              <a:buChar char="•"/>
            </a:pPr>
            <a:endParaRPr lang="en-US" altLang="it-IT" sz="1200" dirty="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defTabSz="685800">
              <a:spcBef>
                <a:spcPct val="0"/>
              </a:spcBef>
              <a:buClrTx/>
              <a:buSzTx/>
              <a:buFont typeface="Arial" panose="020B0604020202020204" pitchFamily="34" charset="0"/>
              <a:buChar char="•"/>
            </a:pPr>
            <a:r>
              <a:rPr lang="en-GB" altLang="it-IT" sz="1200" dirty="0">
                <a:solidFill>
                  <a:srgbClr val="FF9933"/>
                </a:solidFill>
                <a:latin typeface="Arial" panose="020B0604020202020204" pitchFamily="34" charset="0"/>
                <a:ea typeface="MS PGothic" panose="020B0600070205080204" pitchFamily="34" charset="-128"/>
                <a:cs typeface="Arial" panose="020B0604020202020204" pitchFamily="34" charset="0"/>
              </a:rPr>
              <a:t>3 anno di </a:t>
            </a:r>
            <a:r>
              <a:rPr lang="en-GB" altLang="it-IT" sz="1200" dirty="0" err="1">
                <a:solidFill>
                  <a:srgbClr val="FF9933"/>
                </a:solidFill>
                <a:latin typeface="Arial" panose="020B0604020202020204" pitchFamily="34" charset="0"/>
                <a:ea typeface="MS PGothic" panose="020B0600070205080204" pitchFamily="34" charset="-128"/>
                <a:cs typeface="Arial" panose="020B0604020202020204" pitchFamily="34" charset="0"/>
              </a:rPr>
              <a:t>trattamento</a:t>
            </a:r>
            <a:r>
              <a:rPr lang="en-GB" altLang="it-IT" sz="1200" dirty="0">
                <a:solidFill>
                  <a:srgbClr val="FF9933"/>
                </a:solidFill>
                <a:latin typeface="Arial" panose="020B0604020202020204" pitchFamily="34" charset="0"/>
                <a:ea typeface="MS PGothic" panose="020B0600070205080204" pitchFamily="34" charset="-128"/>
                <a:cs typeface="Arial" panose="020B0604020202020204" pitchFamily="34" charset="0"/>
              </a:rPr>
              <a:t> =</a:t>
            </a:r>
            <a:r>
              <a:rPr lang="en-US" altLang="it-IT" sz="1200" dirty="0">
                <a:solidFill>
                  <a:srgbClr val="FF9933"/>
                </a:solidFill>
                <a:latin typeface="Arial" panose="020B0604020202020204" pitchFamily="34" charset="0"/>
                <a:ea typeface="MS PGothic" panose="020B0600070205080204" pitchFamily="34" charset="-128"/>
                <a:cs typeface="Arial" panose="020B0604020202020204" pitchFamily="34" charset="0"/>
              </a:rPr>
              <a:t> 20% </a:t>
            </a:r>
            <a:r>
              <a:rPr lang="it-IT" altLang="it-IT" sz="1200" dirty="0">
                <a:solidFill>
                  <a:srgbClr val="FF9933"/>
                </a:solidFill>
                <a:latin typeface="Arial" panose="020B0604020202020204" pitchFamily="34" charset="0"/>
                <a:ea typeface="MS PGothic" panose="020B0600070205080204" pitchFamily="34" charset="-128"/>
                <a:cs typeface="Arial" panose="020B0604020202020204" pitchFamily="34" charset="0"/>
              </a:rPr>
              <a:t>riduzione del rischio di eventi</a:t>
            </a:r>
          </a:p>
          <a:p>
            <a:pPr defTabSz="685800">
              <a:spcBef>
                <a:spcPct val="0"/>
              </a:spcBef>
              <a:buClrTx/>
              <a:buSzTx/>
              <a:buNone/>
            </a:pPr>
            <a:endParaRPr lang="en-US" altLang="it-IT" sz="1200" dirty="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defTabSz="685800">
              <a:spcBef>
                <a:spcPct val="0"/>
              </a:spcBef>
              <a:buClrTx/>
              <a:buSzTx/>
              <a:buFont typeface="Arial" panose="020B0604020202020204" pitchFamily="34" charset="0"/>
              <a:buChar char="•"/>
            </a:pPr>
            <a:r>
              <a:rPr lang="en-GB" altLang="it-IT" sz="1200" dirty="0">
                <a:solidFill>
                  <a:srgbClr val="FF0000"/>
                </a:solidFill>
                <a:latin typeface="Arial" panose="020B0604020202020204" pitchFamily="34" charset="0"/>
                <a:ea typeface="MS PGothic" panose="020B0600070205080204" pitchFamily="34" charset="-128"/>
                <a:cs typeface="Arial" panose="020B0604020202020204" pitchFamily="34" charset="0"/>
              </a:rPr>
              <a:t>4 o </a:t>
            </a:r>
            <a:r>
              <a:rPr lang="en-GB" altLang="it-IT" sz="1200" dirty="0" err="1">
                <a:solidFill>
                  <a:srgbClr val="FF0000"/>
                </a:solidFill>
                <a:latin typeface="Arial" panose="020B0604020202020204" pitchFamily="34" charset="0"/>
                <a:ea typeface="MS PGothic" panose="020B0600070205080204" pitchFamily="34" charset="-128"/>
                <a:cs typeface="Arial" panose="020B0604020202020204" pitchFamily="34" charset="0"/>
              </a:rPr>
              <a:t>più</a:t>
            </a:r>
            <a:r>
              <a:rPr lang="en-GB" altLang="it-IT" sz="1200" dirty="0">
                <a:solidFill>
                  <a:srgbClr val="FF0000"/>
                </a:solidFill>
                <a:latin typeface="Arial" panose="020B0604020202020204" pitchFamily="34" charset="0"/>
                <a:ea typeface="MS PGothic" panose="020B0600070205080204" pitchFamily="34" charset="-128"/>
                <a:cs typeface="Arial" panose="020B0604020202020204" pitchFamily="34" charset="0"/>
              </a:rPr>
              <a:t> </a:t>
            </a:r>
            <a:r>
              <a:rPr lang="en-GB" altLang="it-IT" sz="1200" dirty="0" err="1">
                <a:solidFill>
                  <a:srgbClr val="FF0000"/>
                </a:solidFill>
                <a:latin typeface="Arial" panose="020B0604020202020204" pitchFamily="34" charset="0"/>
                <a:ea typeface="MS PGothic" panose="020B0600070205080204" pitchFamily="34" charset="-128"/>
                <a:cs typeface="Arial" panose="020B0604020202020204" pitchFamily="34" charset="0"/>
              </a:rPr>
              <a:t>anni</a:t>
            </a:r>
            <a:r>
              <a:rPr lang="en-GB" altLang="it-IT" sz="1200" dirty="0">
                <a:solidFill>
                  <a:srgbClr val="FF0000"/>
                </a:solidFill>
                <a:latin typeface="Arial" panose="020B0604020202020204" pitchFamily="34" charset="0"/>
                <a:ea typeface="MS PGothic" panose="020B0600070205080204" pitchFamily="34" charset="-128"/>
                <a:cs typeface="Arial" panose="020B0604020202020204" pitchFamily="34" charset="0"/>
              </a:rPr>
              <a:t> di </a:t>
            </a:r>
            <a:r>
              <a:rPr lang="en-GB" altLang="it-IT" sz="1200" dirty="0" err="1">
                <a:solidFill>
                  <a:srgbClr val="FF0000"/>
                </a:solidFill>
                <a:latin typeface="Arial" panose="020B0604020202020204" pitchFamily="34" charset="0"/>
                <a:ea typeface="MS PGothic" panose="020B0600070205080204" pitchFamily="34" charset="-128"/>
                <a:cs typeface="Arial" panose="020B0604020202020204" pitchFamily="34" charset="0"/>
              </a:rPr>
              <a:t>trattamento</a:t>
            </a:r>
            <a:r>
              <a:rPr lang="en-GB" altLang="it-IT" sz="1200" dirty="0">
                <a:solidFill>
                  <a:srgbClr val="FF0000"/>
                </a:solidFill>
                <a:latin typeface="Arial" panose="020B0604020202020204" pitchFamily="34" charset="0"/>
                <a:ea typeface="MS PGothic" panose="020B0600070205080204" pitchFamily="34" charset="-128"/>
                <a:cs typeface="Arial" panose="020B0604020202020204" pitchFamily="34" charset="0"/>
              </a:rPr>
              <a:t> =</a:t>
            </a:r>
            <a:r>
              <a:rPr lang="en-US" altLang="it-IT" sz="1200" dirty="0">
                <a:solidFill>
                  <a:srgbClr val="FF0000"/>
                </a:solidFill>
                <a:latin typeface="Arial" panose="020B0604020202020204" pitchFamily="34" charset="0"/>
                <a:ea typeface="MS PGothic" panose="020B0600070205080204" pitchFamily="34" charset="-128"/>
                <a:cs typeface="Arial" panose="020B0604020202020204" pitchFamily="34" charset="0"/>
              </a:rPr>
              <a:t> 22% </a:t>
            </a:r>
            <a:r>
              <a:rPr lang="it-IT" altLang="it-IT" sz="1200" dirty="0">
                <a:solidFill>
                  <a:srgbClr val="FF0000"/>
                </a:solidFill>
                <a:latin typeface="Arial" panose="020B0604020202020204" pitchFamily="34" charset="0"/>
                <a:ea typeface="MS PGothic" panose="020B0600070205080204" pitchFamily="34" charset="-128"/>
                <a:cs typeface="Arial" panose="020B0604020202020204" pitchFamily="34" charset="0"/>
              </a:rPr>
              <a:t>riduzione del rischio di eventi</a:t>
            </a:r>
          </a:p>
        </p:txBody>
      </p:sp>
      <p:sp>
        <p:nvSpPr>
          <p:cNvPr id="9" name="object 36"/>
          <p:cNvSpPr txBox="1">
            <a:spLocks noChangeArrowheads="1"/>
          </p:cNvSpPr>
          <p:nvPr/>
        </p:nvSpPr>
        <p:spPr bwMode="auto">
          <a:xfrm>
            <a:off x="357188" y="5837635"/>
            <a:ext cx="5366940" cy="32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spcBef>
                <a:spcPct val="20000"/>
              </a:spcBef>
              <a:buFont typeface="Arial" charset="0"/>
              <a:buChar char="•"/>
              <a:defRPr>
                <a:solidFill>
                  <a:schemeClr val="tx1"/>
                </a:solidFill>
                <a:latin typeface="Arial" charset="0"/>
                <a:ea typeface="MS PGothic" charset="-128"/>
                <a:cs typeface="Arial" charset="0"/>
              </a:defRPr>
            </a:lvl1pPr>
            <a:lvl2pPr marL="742950" indent="-285750">
              <a:spcBef>
                <a:spcPct val="20000"/>
              </a:spcBef>
              <a:buFont typeface="Arial" charset="0"/>
              <a:buChar char="–"/>
              <a:defRPr>
                <a:solidFill>
                  <a:schemeClr val="tx1"/>
                </a:solidFill>
                <a:latin typeface="Arial" charset="0"/>
                <a:ea typeface="MS PGothic" charset="-128"/>
                <a:cs typeface="Arial" charset="0"/>
              </a:defRPr>
            </a:lvl2pPr>
            <a:lvl3pPr marL="1143000" indent="-228600">
              <a:spcBef>
                <a:spcPct val="20000"/>
              </a:spcBef>
              <a:buFont typeface="Arial" charset="0"/>
              <a:buChar char="•"/>
              <a:defRPr>
                <a:solidFill>
                  <a:schemeClr val="tx1"/>
                </a:solidFill>
                <a:latin typeface="Arial" charset="0"/>
                <a:ea typeface="MS PGothic" charset="-128"/>
                <a:cs typeface="Arial" charset="0"/>
              </a:defRPr>
            </a:lvl3pPr>
            <a:lvl4pPr marL="1600200" indent="-228600">
              <a:spcBef>
                <a:spcPct val="20000"/>
              </a:spcBef>
              <a:buFont typeface="Arial" charset="0"/>
              <a:buChar char="–"/>
              <a:defRPr>
                <a:solidFill>
                  <a:schemeClr val="tx1"/>
                </a:solidFill>
                <a:latin typeface="Arial" charset="0"/>
                <a:ea typeface="MS PGothic" charset="-128"/>
                <a:cs typeface="Arial" charset="0"/>
              </a:defRPr>
            </a:lvl4pPr>
            <a:lvl5pPr marL="2057400" indent="-228600">
              <a:spcBef>
                <a:spcPct val="20000"/>
              </a:spcBef>
              <a:buFont typeface="Arial" charset="0"/>
              <a:buChar char="»"/>
              <a:defRPr>
                <a:solidFill>
                  <a:schemeClr val="tx1"/>
                </a:solidFill>
                <a:latin typeface="Arial" charset="0"/>
                <a:ea typeface="MS PGothic" charset="-128"/>
                <a:cs typeface="Arial" charset="0"/>
              </a:defRPr>
            </a:lvl5pPr>
            <a:lvl6pPr marL="2514600" indent="-228600" defTabSz="457200" eaLnBrk="0" fontAlgn="base" hangingPunct="0">
              <a:spcBef>
                <a:spcPct val="20000"/>
              </a:spcBef>
              <a:spcAft>
                <a:spcPct val="0"/>
              </a:spcAft>
              <a:buFont typeface="Arial" charset="0"/>
              <a:buChar char="»"/>
              <a:defRPr>
                <a:solidFill>
                  <a:schemeClr val="tx1"/>
                </a:solidFill>
                <a:latin typeface="Arial" charset="0"/>
                <a:ea typeface="MS PGothic" charset="-128"/>
                <a:cs typeface="Arial" charset="0"/>
              </a:defRPr>
            </a:lvl6pPr>
            <a:lvl7pPr marL="2971800" indent="-228600" defTabSz="457200" eaLnBrk="0" fontAlgn="base" hangingPunct="0">
              <a:spcBef>
                <a:spcPct val="20000"/>
              </a:spcBef>
              <a:spcAft>
                <a:spcPct val="0"/>
              </a:spcAft>
              <a:buFont typeface="Arial" charset="0"/>
              <a:buChar char="»"/>
              <a:defRPr>
                <a:solidFill>
                  <a:schemeClr val="tx1"/>
                </a:solidFill>
                <a:latin typeface="Arial" charset="0"/>
                <a:ea typeface="MS PGothic" charset="-128"/>
                <a:cs typeface="Arial" charset="0"/>
              </a:defRPr>
            </a:lvl7pPr>
            <a:lvl8pPr marL="3429000" indent="-228600" defTabSz="457200" eaLnBrk="0" fontAlgn="base" hangingPunct="0">
              <a:spcBef>
                <a:spcPct val="20000"/>
              </a:spcBef>
              <a:spcAft>
                <a:spcPct val="0"/>
              </a:spcAft>
              <a:buFont typeface="Arial" charset="0"/>
              <a:buChar char="»"/>
              <a:defRPr>
                <a:solidFill>
                  <a:schemeClr val="tx1"/>
                </a:solidFill>
                <a:latin typeface="Arial" charset="0"/>
                <a:ea typeface="MS PGothic" charset="-128"/>
                <a:cs typeface="Arial" charset="0"/>
              </a:defRPr>
            </a:lvl8pPr>
            <a:lvl9pPr marL="3886200" indent="-228600" defTabSz="457200" eaLnBrk="0" fontAlgn="base" hangingPunct="0">
              <a:spcBef>
                <a:spcPct val="20000"/>
              </a:spcBef>
              <a:spcAft>
                <a:spcPct val="0"/>
              </a:spcAft>
              <a:buFont typeface="Arial" charset="0"/>
              <a:buChar char="»"/>
              <a:defRPr>
                <a:solidFill>
                  <a:schemeClr val="tx1"/>
                </a:solidFill>
                <a:latin typeface="Arial" charset="0"/>
                <a:ea typeface="MS PGothic" charset="-128"/>
                <a:cs typeface="Arial" charset="0"/>
              </a:defRPr>
            </a:lvl9pPr>
          </a:lstStyle>
          <a:p>
            <a:pPr defTabSz="685800" fontAlgn="auto">
              <a:spcBef>
                <a:spcPct val="0"/>
              </a:spcBef>
              <a:spcAft>
                <a:spcPts val="0"/>
              </a:spcAft>
              <a:buNone/>
              <a:defRPr/>
            </a:pPr>
            <a:r>
              <a:rPr lang="it-IT" altLang="it-IT" sz="1600" i="1" dirty="0">
                <a:latin typeface="+mn-lt"/>
                <a:ea typeface="+mn-ea"/>
                <a:cs typeface="+mn-cs"/>
              </a:rPr>
              <a:t>Brian A. </a:t>
            </a:r>
            <a:r>
              <a:rPr lang="it-IT" altLang="it-IT" sz="1600" i="1" dirty="0" err="1">
                <a:latin typeface="+mn-lt"/>
                <a:ea typeface="+mn-ea"/>
                <a:cs typeface="+mn-cs"/>
              </a:rPr>
              <a:t>Ference</a:t>
            </a:r>
            <a:r>
              <a:rPr lang="it-IT" altLang="it-IT" sz="1600" i="1" dirty="0">
                <a:latin typeface="+mn-lt"/>
                <a:ea typeface="+mn-ea"/>
                <a:cs typeface="+mn-cs"/>
              </a:rPr>
              <a:t> et al., </a:t>
            </a:r>
            <a:r>
              <a:rPr lang="it-IT" altLang="it-IT" sz="1600" i="1" dirty="0" err="1">
                <a:latin typeface="+mn-lt"/>
                <a:ea typeface="+mn-ea"/>
                <a:cs typeface="+mn-cs"/>
              </a:rPr>
              <a:t>European</a:t>
            </a:r>
            <a:r>
              <a:rPr lang="it-IT" altLang="it-IT" sz="1600" i="1" dirty="0">
                <a:latin typeface="+mn-lt"/>
                <a:ea typeface="+mn-ea"/>
                <a:cs typeface="+mn-cs"/>
              </a:rPr>
              <a:t> </a:t>
            </a:r>
            <a:r>
              <a:rPr lang="it-IT" altLang="it-IT" sz="1600" i="1" dirty="0" err="1">
                <a:latin typeface="+mn-lt"/>
                <a:ea typeface="+mn-ea"/>
                <a:cs typeface="+mn-cs"/>
              </a:rPr>
              <a:t>Heart</a:t>
            </a:r>
            <a:r>
              <a:rPr lang="it-IT" altLang="it-IT" sz="1600" i="1" dirty="0">
                <a:latin typeface="+mn-lt"/>
                <a:ea typeface="+mn-ea"/>
                <a:cs typeface="+mn-cs"/>
              </a:rPr>
              <a:t> Journal 2017</a:t>
            </a:r>
          </a:p>
        </p:txBody>
      </p:sp>
      <p:sp>
        <p:nvSpPr>
          <p:cNvPr id="12295" name="Rettangolo 9"/>
          <p:cNvSpPr>
            <a:spLocks noChangeArrowheads="1"/>
          </p:cNvSpPr>
          <p:nvPr/>
        </p:nvSpPr>
        <p:spPr bwMode="auto">
          <a:xfrm>
            <a:off x="7472362" y="945357"/>
            <a:ext cx="15859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it-IT" sz="1200">
                <a:solidFill>
                  <a:schemeClr val="bg1"/>
                </a:solidFill>
              </a:rPr>
              <a:t>Valori di C-LDL e </a:t>
            </a:r>
          </a:p>
          <a:p>
            <a:pPr algn="ctr" eaLnBrk="1" hangingPunct="1">
              <a:spcBef>
                <a:spcPct val="0"/>
              </a:spcBef>
              <a:buClrTx/>
              <a:buSzTx/>
              <a:buFontTx/>
              <a:buNone/>
            </a:pPr>
            <a:r>
              <a:rPr lang="en-US" altLang="it-IT" sz="1200">
                <a:solidFill>
                  <a:schemeClr val="bg1"/>
                </a:solidFill>
              </a:rPr>
              <a:t>rischio CV associato</a:t>
            </a:r>
          </a:p>
        </p:txBody>
      </p:sp>
    </p:spTree>
    <p:extLst>
      <p:ext uri="{BB962C8B-B14F-4D97-AF65-F5344CB8AC3E}">
        <p14:creationId xmlns:p14="http://schemas.microsoft.com/office/powerpoint/2010/main" val="4198049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76672"/>
            <a:ext cx="8640960" cy="480131"/>
          </a:xfrm>
          <a:prstGeom prst="rect">
            <a:avLst/>
          </a:prstGeom>
        </p:spPr>
        <p:txBody>
          <a:bodyPr wrap="square">
            <a:spAutoFit/>
          </a:bodyPr>
          <a:lstStyle/>
          <a:p>
            <a:pPr algn="ctr">
              <a:lnSpc>
                <a:spcPct val="90000"/>
              </a:lnSpc>
            </a:pPr>
            <a:r>
              <a:rPr lang="it-IT" sz="2800" dirty="0">
                <a:solidFill>
                  <a:srgbClr val="FFFF00"/>
                </a:solidFill>
                <a:latin typeface="Calibri"/>
                <a:cs typeface="Calibri"/>
              </a:rPr>
              <a:t>Il paziente torna a controllo dopo circa 25 anni</a:t>
            </a:r>
          </a:p>
        </p:txBody>
      </p:sp>
      <p:sp>
        <p:nvSpPr>
          <p:cNvPr id="4" name="Rettangolo 3"/>
          <p:cNvSpPr/>
          <p:nvPr/>
        </p:nvSpPr>
        <p:spPr>
          <a:xfrm>
            <a:off x="179512" y="1074511"/>
            <a:ext cx="8712968" cy="5447645"/>
          </a:xfrm>
          <a:prstGeom prst="rect">
            <a:avLst/>
          </a:prstGeom>
        </p:spPr>
        <p:txBody>
          <a:bodyPr wrap="square">
            <a:spAutoFit/>
          </a:bodyPr>
          <a:lstStyle/>
          <a:p>
            <a:pPr marL="342900" indent="-342900">
              <a:buFont typeface="Arial"/>
              <a:buChar char="•"/>
            </a:pPr>
            <a:r>
              <a:rPr lang="it-IT" dirty="0">
                <a:solidFill>
                  <a:schemeClr val="tx1"/>
                </a:solidFill>
                <a:latin typeface="Calibri"/>
                <a:cs typeface="Calibri"/>
              </a:rPr>
              <a:t>Ha 67 anni,  è in pensione,  è di nuovo aumentato un po’ di peso, il controllo glicemico e quello pressorio è stato discreto negli anni, seguito dal Centro Diabetologico del suo paese.</a:t>
            </a:r>
          </a:p>
          <a:p>
            <a:pPr marL="342900" indent="-342900">
              <a:buFont typeface="Arial"/>
              <a:buChar char="•"/>
            </a:pPr>
            <a:r>
              <a:rPr lang="it-IT" dirty="0">
                <a:solidFill>
                  <a:schemeClr val="tx1"/>
                </a:solidFill>
                <a:latin typeface="Calibri"/>
                <a:cs typeface="Calibri"/>
              </a:rPr>
              <a:t>Ha assunto con regolarità ACE-inibitore, </a:t>
            </a:r>
            <a:r>
              <a:rPr lang="it-IT" dirty="0" err="1">
                <a:solidFill>
                  <a:schemeClr val="tx1"/>
                </a:solidFill>
                <a:latin typeface="Calibri"/>
                <a:cs typeface="Calibri"/>
              </a:rPr>
              <a:t>Atorvastatina</a:t>
            </a:r>
            <a:r>
              <a:rPr lang="it-IT" dirty="0">
                <a:solidFill>
                  <a:schemeClr val="tx1"/>
                </a:solidFill>
                <a:latin typeface="Calibri"/>
                <a:cs typeface="Calibri"/>
              </a:rPr>
              <a:t> 20 mg e </a:t>
            </a:r>
            <a:r>
              <a:rPr lang="it-IT" dirty="0" err="1">
                <a:solidFill>
                  <a:schemeClr val="tx1"/>
                </a:solidFill>
                <a:latin typeface="Calibri"/>
                <a:cs typeface="Calibri"/>
              </a:rPr>
              <a:t>Cardioaspirina</a:t>
            </a:r>
            <a:r>
              <a:rPr lang="it-IT" dirty="0">
                <a:solidFill>
                  <a:schemeClr val="tx1"/>
                </a:solidFill>
                <a:latin typeface="Calibri"/>
                <a:cs typeface="Calibri"/>
              </a:rPr>
              <a:t>, oltre alla terapia antidiabetica orale ed insulina, perché sono state evidenziate placche carotidee </a:t>
            </a:r>
            <a:r>
              <a:rPr lang="it-IT" dirty="0" err="1">
                <a:solidFill>
                  <a:schemeClr val="tx1"/>
                </a:solidFill>
                <a:latin typeface="Calibri"/>
                <a:cs typeface="Calibri"/>
              </a:rPr>
              <a:t>all’EcoDoppler</a:t>
            </a:r>
            <a:r>
              <a:rPr lang="it-IT" dirty="0">
                <a:solidFill>
                  <a:schemeClr val="tx1"/>
                </a:solidFill>
                <a:latin typeface="Calibri"/>
                <a:cs typeface="Calibri"/>
              </a:rPr>
              <a:t> TSA.</a:t>
            </a:r>
          </a:p>
          <a:p>
            <a:pPr marL="342900" indent="-342900">
              <a:buFont typeface="Arial"/>
              <a:buChar char="•"/>
            </a:pPr>
            <a:r>
              <a:rPr lang="it-IT" dirty="0">
                <a:solidFill>
                  <a:schemeClr val="tx1"/>
                </a:solidFill>
                <a:latin typeface="Calibri"/>
                <a:cs typeface="Calibri"/>
              </a:rPr>
              <a:t>Un Holter, effettuato per palpitazioni, ha registrato una TVNS e da qualche mese accusa un fastidio retrosternale da sforzo moderato, sperimentato per la prima volta, camminando contro il vento freddo di New York, città di residenza di uno dei figli.</a:t>
            </a:r>
          </a:p>
          <a:p>
            <a:pPr marL="342900" indent="-342900">
              <a:buFont typeface="Arial"/>
              <a:buChar char="•"/>
            </a:pPr>
            <a:r>
              <a:rPr lang="it-IT" dirty="0">
                <a:solidFill>
                  <a:schemeClr val="tx1"/>
                </a:solidFill>
                <a:latin typeface="Calibri"/>
                <a:cs typeface="Calibri"/>
              </a:rPr>
              <a:t>Poiché il test da sforzo risulta positivo a basso carico, viene sottoposto alla coronarografia, che evidenzia una stenosi del 90% del tronco comune, trattata con PTCA.</a:t>
            </a:r>
          </a:p>
          <a:p>
            <a:pPr marL="342900" indent="-342900">
              <a:buFont typeface="Arial"/>
              <a:buChar char="•"/>
            </a:pPr>
            <a:r>
              <a:rPr lang="it-IT" dirty="0">
                <a:solidFill>
                  <a:schemeClr val="tx1"/>
                </a:solidFill>
                <a:latin typeface="Calibri"/>
                <a:cs typeface="Calibri"/>
              </a:rPr>
              <a:t>Viene dimesso con </a:t>
            </a:r>
            <a:r>
              <a:rPr lang="it-IT" dirty="0" err="1">
                <a:solidFill>
                  <a:schemeClr val="tx1"/>
                </a:solidFill>
                <a:latin typeface="Calibri"/>
                <a:cs typeface="Calibri"/>
              </a:rPr>
              <a:t>Atorvastatina</a:t>
            </a:r>
            <a:r>
              <a:rPr lang="it-IT" dirty="0">
                <a:solidFill>
                  <a:schemeClr val="tx1"/>
                </a:solidFill>
                <a:latin typeface="Calibri"/>
                <a:cs typeface="Calibri"/>
              </a:rPr>
              <a:t> 80 mg e viene aggiunta alla  terapia precedente l’</a:t>
            </a:r>
            <a:r>
              <a:rPr lang="it-IT" dirty="0" err="1">
                <a:solidFill>
                  <a:schemeClr val="tx1"/>
                </a:solidFill>
                <a:latin typeface="Calibri"/>
                <a:cs typeface="Calibri"/>
              </a:rPr>
              <a:t>ivabradina</a:t>
            </a:r>
            <a:r>
              <a:rPr lang="it-IT" dirty="0">
                <a:solidFill>
                  <a:schemeClr val="tx1"/>
                </a:solidFill>
                <a:latin typeface="Calibri"/>
                <a:cs typeface="Calibri"/>
              </a:rPr>
              <a:t>, perché intollerante al betabloccante.</a:t>
            </a:r>
          </a:p>
          <a:p>
            <a:pPr marL="342900" indent="-342900" algn="ctr">
              <a:buFont typeface="Arial"/>
              <a:buChar char="•"/>
            </a:pPr>
            <a:endParaRPr lang="it-IT" sz="2400" dirty="0">
              <a:solidFill>
                <a:srgbClr val="FF0000"/>
              </a:solidFill>
              <a:latin typeface="Calibri"/>
              <a:cs typeface="Calibri"/>
            </a:endParaRPr>
          </a:p>
          <a:p>
            <a:pPr algn="ctr"/>
            <a:r>
              <a:rPr lang="it-IT" sz="2400" dirty="0">
                <a:solidFill>
                  <a:srgbClr val="FF0000"/>
                </a:solidFill>
                <a:latin typeface="Calibri"/>
                <a:cs typeface="Calibri"/>
              </a:rPr>
              <a:t>La prevenzione è ora secondaria ed il rischio è estremo</a:t>
            </a:r>
            <a:endParaRPr lang="it-IT" sz="2400" dirty="0">
              <a:solidFill>
                <a:srgbClr val="FF0000"/>
              </a:solidFill>
            </a:endParaRPr>
          </a:p>
        </p:txBody>
      </p:sp>
      <p:sp>
        <p:nvSpPr>
          <p:cNvPr id="3" name="Rettangolo 2"/>
          <p:cNvSpPr/>
          <p:nvPr/>
        </p:nvSpPr>
        <p:spPr>
          <a:xfrm>
            <a:off x="4355976" y="6522156"/>
            <a:ext cx="4680520" cy="276999"/>
          </a:xfrm>
          <a:prstGeom prst="rect">
            <a:avLst/>
          </a:prstGeom>
        </p:spPr>
        <p:txBody>
          <a:bodyPr wrap="square">
            <a:spAutoFit/>
          </a:bodyPr>
          <a:lstStyle/>
          <a:p>
            <a:r>
              <a:rPr lang="it-IT" altLang="it-IT" sz="1200" dirty="0">
                <a:solidFill>
                  <a:schemeClr val="tx1">
                    <a:lumMod val="95000"/>
                  </a:schemeClr>
                </a:solidFill>
                <a:latin typeface="Arial" panose="020B0604020202020204" pitchFamily="34" charset="0"/>
                <a:ea typeface="ＭＳ Ｐゴシック" panose="020B0600070205080204" pitchFamily="34" charset="-128"/>
                <a:cs typeface="Arial" panose="020B0604020202020204" pitchFamily="34" charset="0"/>
              </a:rPr>
              <a:t>Linee Guida AACE/ACE 2017: Trattamento delle dislipidemie</a:t>
            </a:r>
            <a:endParaRPr lang="it-IT" sz="1200" dirty="0">
              <a:solidFill>
                <a:schemeClr val="tx1">
                  <a:lumMod val="95000"/>
                </a:schemeClr>
              </a:solidFill>
            </a:endParaRPr>
          </a:p>
        </p:txBody>
      </p:sp>
    </p:spTree>
    <p:extLst>
      <p:ext uri="{BB962C8B-B14F-4D97-AF65-F5344CB8AC3E}">
        <p14:creationId xmlns:p14="http://schemas.microsoft.com/office/powerpoint/2010/main" val="426919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628650" y="1331119"/>
            <a:ext cx="6357938" cy="8286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it-IT" sz="2400" spc="75" dirty="0">
                <a:solidFill>
                  <a:srgbClr val="FFFF00"/>
                </a:solidFill>
              </a:rPr>
              <a:t>Pazienti dimessi con </a:t>
            </a:r>
            <a:r>
              <a:rPr lang="it-IT" sz="2400" spc="75" dirty="0" err="1">
                <a:solidFill>
                  <a:srgbClr val="FFFF00"/>
                </a:solidFill>
              </a:rPr>
              <a:t>Atorva</a:t>
            </a:r>
            <a:r>
              <a:rPr lang="it-IT" sz="2400" spc="75" dirty="0">
                <a:solidFill>
                  <a:srgbClr val="FFFF00"/>
                </a:solidFill>
              </a:rPr>
              <a:t> 80 mg/die.</a:t>
            </a:r>
          </a:p>
          <a:p>
            <a:pPr fontAlgn="auto">
              <a:lnSpc>
                <a:spcPct val="100000"/>
              </a:lnSpc>
              <a:spcAft>
                <a:spcPts val="0"/>
              </a:spcAft>
              <a:defRPr/>
            </a:pPr>
            <a:endParaRPr lang="it-IT" altLang="it-IT" sz="2400" spc="75" dirty="0">
              <a:solidFill>
                <a:srgbClr val="FFFF00"/>
              </a:solidFill>
            </a:endParaRPr>
          </a:p>
        </p:txBody>
      </p:sp>
      <p:sp>
        <p:nvSpPr>
          <p:cNvPr id="44035" name="Rettangolo 6"/>
          <p:cNvSpPr>
            <a:spLocks noChangeArrowheads="1"/>
          </p:cNvSpPr>
          <p:nvPr/>
        </p:nvSpPr>
        <p:spPr bwMode="auto">
          <a:xfrm>
            <a:off x="7178279" y="1064419"/>
            <a:ext cx="1957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it-IT" sz="1200">
                <a:solidFill>
                  <a:schemeClr val="bg1"/>
                </a:solidFill>
              </a:rPr>
              <a:t>Rosuvastatina/ezetimibe</a:t>
            </a:r>
          </a:p>
        </p:txBody>
      </p:sp>
      <p:sp>
        <p:nvSpPr>
          <p:cNvPr id="11" name="Rettangolo 10"/>
          <p:cNvSpPr/>
          <p:nvPr/>
        </p:nvSpPr>
        <p:spPr>
          <a:xfrm>
            <a:off x="323528" y="6066356"/>
            <a:ext cx="4584228" cy="307777"/>
          </a:xfrm>
          <a:prstGeom prst="rect">
            <a:avLst/>
          </a:prstGeom>
        </p:spPr>
        <p:txBody>
          <a:bodyPr wrap="square">
            <a:spAutoFit/>
          </a:bodyPr>
          <a:lstStyle/>
          <a:p>
            <a:pPr fontAlgn="auto">
              <a:spcBef>
                <a:spcPts val="0"/>
              </a:spcBef>
              <a:spcAft>
                <a:spcPts val="0"/>
              </a:spcAft>
              <a:defRPr/>
            </a:pPr>
            <a:r>
              <a:rPr lang="it-IT" sz="1400" i="1" dirty="0" err="1">
                <a:solidFill>
                  <a:schemeClr val="tx1"/>
                </a:solidFill>
                <a:latin typeface="+mn-lt"/>
              </a:rPr>
              <a:t>Colivicchi</a:t>
            </a:r>
            <a:r>
              <a:rPr lang="it-IT" sz="1400" i="1" dirty="0">
                <a:solidFill>
                  <a:schemeClr val="tx1"/>
                </a:solidFill>
                <a:latin typeface="+mn-lt"/>
              </a:rPr>
              <a:t> F, </a:t>
            </a:r>
            <a:r>
              <a:rPr lang="it-IT" sz="1400" i="1" dirty="0" err="1">
                <a:solidFill>
                  <a:schemeClr val="tx1"/>
                </a:solidFill>
                <a:latin typeface="+mn-lt"/>
              </a:rPr>
              <a:t>Eur</a:t>
            </a:r>
            <a:r>
              <a:rPr lang="it-IT" sz="1400" i="1" dirty="0">
                <a:solidFill>
                  <a:schemeClr val="tx1"/>
                </a:solidFill>
                <a:latin typeface="+mn-lt"/>
              </a:rPr>
              <a:t> </a:t>
            </a:r>
            <a:r>
              <a:rPr lang="it-IT" sz="1400" i="1" dirty="0" err="1">
                <a:solidFill>
                  <a:schemeClr val="tx1"/>
                </a:solidFill>
                <a:latin typeface="+mn-lt"/>
              </a:rPr>
              <a:t>Heart</a:t>
            </a:r>
            <a:r>
              <a:rPr lang="it-IT" sz="1400" i="1" dirty="0">
                <a:solidFill>
                  <a:schemeClr val="tx1"/>
                </a:solidFill>
                <a:latin typeface="+mn-lt"/>
              </a:rPr>
              <a:t> j 2013 ; 34 (</a:t>
            </a:r>
            <a:r>
              <a:rPr lang="it-IT" sz="1400" i="1" dirty="0" err="1">
                <a:solidFill>
                  <a:schemeClr val="tx1"/>
                </a:solidFill>
                <a:latin typeface="+mn-lt"/>
              </a:rPr>
              <a:t>abst.Suppl</a:t>
            </a:r>
            <a:r>
              <a:rPr lang="it-IT" sz="1400" i="1" dirty="0">
                <a:solidFill>
                  <a:schemeClr val="tx1"/>
                </a:solidFill>
                <a:latin typeface="+mn-lt"/>
              </a:rPr>
              <a:t>.):164</a:t>
            </a:r>
          </a:p>
        </p:txBody>
      </p:sp>
      <p:graphicFrame>
        <p:nvGraphicFramePr>
          <p:cNvPr id="44037" name="Object 2"/>
          <p:cNvGraphicFramePr>
            <a:graphicFrameLocks noChangeAspect="1"/>
          </p:cNvGraphicFramePr>
          <p:nvPr/>
        </p:nvGraphicFramePr>
        <p:xfrm>
          <a:off x="410766" y="3090862"/>
          <a:ext cx="3571875" cy="2605088"/>
        </p:xfrm>
        <a:graphic>
          <a:graphicData uri="http://schemas.openxmlformats.org/presentationml/2006/ole">
            <mc:AlternateContent xmlns:mc="http://schemas.openxmlformats.org/markup-compatibility/2006">
              <mc:Choice xmlns:v="urn:schemas-microsoft-com:vml" Requires="v">
                <p:oleObj spid="_x0000_s826423" name="Grafico" r:id="rId3" imgW="6124669" imgH="4153073" progId="MSGraph.Chart.8">
                  <p:embed followColorScheme="full"/>
                </p:oleObj>
              </mc:Choice>
              <mc:Fallback>
                <p:oleObj name="Grafico" r:id="rId3" imgW="6124669" imgH="4153073" progId="MSGraph.Chart.8">
                  <p:embed followColorScheme="full"/>
                  <p:pic>
                    <p:nvPicPr>
                      <p:cNvPr id="44037" name="Object 2"/>
                      <p:cNvPicPr>
                        <a:picLocks noChangeAspect="1" noChangeArrowheads="1"/>
                      </p:cNvPicPr>
                      <p:nvPr/>
                    </p:nvPicPr>
                    <p:blipFill>
                      <a:blip r:embed="rId4"/>
                      <a:srcRect/>
                      <a:stretch>
                        <a:fillRect/>
                      </a:stretch>
                    </p:blipFill>
                    <p:spPr bwMode="auto">
                      <a:xfrm>
                        <a:off x="410766" y="3090862"/>
                        <a:ext cx="3571875"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uppo 2"/>
          <p:cNvGrpSpPr>
            <a:grpSpLocks/>
          </p:cNvGrpSpPr>
          <p:nvPr/>
        </p:nvGrpSpPr>
        <p:grpSpPr bwMode="auto">
          <a:xfrm>
            <a:off x="3218260" y="4272528"/>
            <a:ext cx="3565922" cy="2036791"/>
            <a:chOff x="4291459" y="4341017"/>
            <a:chExt cx="4754563" cy="2715721"/>
          </a:xfrm>
        </p:grpSpPr>
        <p:sp>
          <p:nvSpPr>
            <p:cNvPr id="44043" name="Rectangle 3"/>
            <p:cNvSpPr>
              <a:spLocks noChangeArrowheads="1"/>
            </p:cNvSpPr>
            <p:nvPr/>
          </p:nvSpPr>
          <p:spPr bwMode="auto">
            <a:xfrm>
              <a:off x="5950396" y="4341017"/>
              <a:ext cx="3095626" cy="2715721"/>
            </a:xfrm>
            <a:prstGeom prst="rect">
              <a:avLst/>
            </a:prstGeom>
            <a:noFill/>
            <a:ln w="28575">
              <a:solidFill>
                <a:srgbClr val="AD003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4488" indent="-344488" defTabSz="91281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912813">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912813">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91281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91281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91281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91281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91281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91281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25000"/>
                </a:spcBef>
                <a:spcAft>
                  <a:spcPct val="20000"/>
                </a:spcAft>
                <a:buClr>
                  <a:srgbClr val="F49100"/>
                </a:buClr>
                <a:buSzTx/>
                <a:buFont typeface="Wingdings" panose="05000000000000000000" pitchFamily="2" charset="2"/>
                <a:buNone/>
              </a:pPr>
              <a:r>
                <a:rPr lang="it-IT" altLang="it-IT" sz="1050" dirty="0">
                  <a:solidFill>
                    <a:schemeClr val="tx1"/>
                  </a:solidFill>
                  <a:latin typeface="Arial" panose="020B0604020202020204" pitchFamily="34" charset="0"/>
                  <a:ea typeface="MS PGothic" panose="020B0600070205080204" pitchFamily="34" charset="-128"/>
                  <a:cs typeface="Arial" panose="020B0604020202020204" pitchFamily="34" charset="0"/>
                </a:rPr>
                <a:t>Effetti Avversi Riferiti</a:t>
              </a:r>
            </a:p>
            <a:p>
              <a:pPr eaLnBrk="1" hangingPunct="1">
                <a:spcBef>
                  <a:spcPct val="25000"/>
                </a:spcBef>
                <a:spcAft>
                  <a:spcPct val="20000"/>
                </a:spcAft>
                <a:buClr>
                  <a:srgbClr val="AD0031"/>
                </a:buClr>
                <a:buSzTx/>
                <a:buFont typeface="Wingdings" panose="05000000000000000000" pitchFamily="2" charset="2"/>
                <a:buChar char="l"/>
              </a:pPr>
              <a:r>
                <a:rPr lang="it-IT" altLang="it-IT" sz="1050" dirty="0">
                  <a:solidFill>
                    <a:schemeClr val="tx1"/>
                  </a:solidFill>
                  <a:latin typeface="Arial" panose="020B0604020202020204" pitchFamily="34" charset="0"/>
                  <a:ea typeface="MS PGothic" panose="020B0600070205080204" pitchFamily="34" charset="-128"/>
                  <a:cs typeface="Arial" panose="020B0604020202020204" pitchFamily="34" charset="0"/>
                </a:rPr>
                <a:t>Dispepsia</a:t>
              </a:r>
            </a:p>
            <a:p>
              <a:pPr eaLnBrk="1" hangingPunct="1">
                <a:spcBef>
                  <a:spcPct val="25000"/>
                </a:spcBef>
                <a:spcAft>
                  <a:spcPct val="20000"/>
                </a:spcAft>
                <a:buClr>
                  <a:srgbClr val="AD0031"/>
                </a:buClr>
                <a:buSzTx/>
                <a:buFont typeface="Wingdings" panose="05000000000000000000" pitchFamily="2" charset="2"/>
                <a:buChar char="l"/>
              </a:pPr>
              <a:r>
                <a:rPr lang="it-IT" altLang="it-IT" sz="1050" dirty="0">
                  <a:solidFill>
                    <a:schemeClr val="tx1"/>
                  </a:solidFill>
                  <a:latin typeface="Arial" panose="020B0604020202020204" pitchFamily="34" charset="0"/>
                  <a:ea typeface="MS PGothic" panose="020B0600070205080204" pitchFamily="34" charset="-128"/>
                  <a:cs typeface="Arial" panose="020B0604020202020204" pitchFamily="34" charset="0"/>
                </a:rPr>
                <a:t>Astenia </a:t>
              </a:r>
            </a:p>
            <a:p>
              <a:pPr eaLnBrk="1" hangingPunct="1">
                <a:spcBef>
                  <a:spcPct val="25000"/>
                </a:spcBef>
                <a:spcAft>
                  <a:spcPct val="20000"/>
                </a:spcAft>
                <a:buClr>
                  <a:srgbClr val="AD0031"/>
                </a:buClr>
                <a:buSzTx/>
                <a:buFont typeface="Wingdings" panose="05000000000000000000" pitchFamily="2" charset="2"/>
                <a:buChar char="l"/>
              </a:pPr>
              <a:r>
                <a:rPr lang="it-IT" altLang="it-IT" sz="1050" dirty="0">
                  <a:solidFill>
                    <a:schemeClr val="tx1"/>
                  </a:solidFill>
                  <a:latin typeface="Arial" panose="020B0604020202020204" pitchFamily="34" charset="0"/>
                  <a:ea typeface="MS PGothic" panose="020B0600070205080204" pitchFamily="34" charset="-128"/>
                  <a:cs typeface="Arial" panose="020B0604020202020204" pitchFamily="34" charset="0"/>
                </a:rPr>
                <a:t>Cefalea </a:t>
              </a:r>
            </a:p>
            <a:p>
              <a:pPr eaLnBrk="1" hangingPunct="1">
                <a:spcBef>
                  <a:spcPct val="25000"/>
                </a:spcBef>
                <a:spcAft>
                  <a:spcPct val="20000"/>
                </a:spcAft>
                <a:buClr>
                  <a:srgbClr val="AD0031"/>
                </a:buClr>
                <a:buSzTx/>
                <a:buFont typeface="Wingdings" panose="05000000000000000000" pitchFamily="2" charset="2"/>
                <a:buChar char="l"/>
              </a:pPr>
              <a:r>
                <a:rPr lang="it-IT" altLang="it-IT" sz="1050" dirty="0">
                  <a:solidFill>
                    <a:schemeClr val="tx1"/>
                  </a:solidFill>
                  <a:latin typeface="Arial" panose="020B0604020202020204" pitchFamily="34" charset="0"/>
                  <a:ea typeface="MS PGothic" panose="020B0600070205080204" pitchFamily="34" charset="-128"/>
                  <a:cs typeface="Arial" panose="020B0604020202020204" pitchFamily="34" charset="0"/>
                </a:rPr>
                <a:t>Mialgie </a:t>
              </a:r>
            </a:p>
            <a:p>
              <a:pPr eaLnBrk="1" hangingPunct="1">
                <a:spcBef>
                  <a:spcPct val="25000"/>
                </a:spcBef>
                <a:spcAft>
                  <a:spcPct val="20000"/>
                </a:spcAft>
                <a:buClr>
                  <a:srgbClr val="AD0031"/>
                </a:buClr>
                <a:buSzTx/>
                <a:buFont typeface="Wingdings" panose="05000000000000000000" pitchFamily="2" charset="2"/>
                <a:buChar char="l"/>
              </a:pPr>
              <a:r>
                <a:rPr lang="it-IT" altLang="it-IT" sz="1050" dirty="0">
                  <a:solidFill>
                    <a:schemeClr val="tx1"/>
                  </a:solidFill>
                  <a:latin typeface="Arial" panose="020B0604020202020204" pitchFamily="34" charset="0"/>
                  <a:ea typeface="MS PGothic" panose="020B0600070205080204" pitchFamily="34" charset="-128"/>
                  <a:cs typeface="Arial" panose="020B0604020202020204" pitchFamily="34" charset="0"/>
                </a:rPr>
                <a:t>Incremento asintomatico delle transaminasi</a:t>
              </a:r>
            </a:p>
            <a:p>
              <a:pPr eaLnBrk="1" hangingPunct="1">
                <a:spcBef>
                  <a:spcPct val="25000"/>
                </a:spcBef>
                <a:spcAft>
                  <a:spcPct val="20000"/>
                </a:spcAft>
                <a:buClr>
                  <a:srgbClr val="AD0031"/>
                </a:buClr>
                <a:buSzTx/>
                <a:buFont typeface="Wingdings" panose="05000000000000000000" pitchFamily="2" charset="2"/>
                <a:buChar char="l"/>
              </a:pPr>
              <a:r>
                <a:rPr lang="it-IT" altLang="it-IT" sz="1050" dirty="0">
                  <a:solidFill>
                    <a:schemeClr val="tx1"/>
                  </a:solidFill>
                  <a:latin typeface="Arial" panose="020B0604020202020204" pitchFamily="34" charset="0"/>
                  <a:ea typeface="MS PGothic" panose="020B0600070205080204" pitchFamily="34" charset="-128"/>
                  <a:cs typeface="Arial" panose="020B0604020202020204" pitchFamily="34" charset="0"/>
                </a:rPr>
                <a:t>Incremento asintomatico di CPK</a:t>
              </a:r>
            </a:p>
          </p:txBody>
        </p:sp>
        <p:sp>
          <p:nvSpPr>
            <p:cNvPr id="44044" name="Line 4"/>
            <p:cNvSpPr>
              <a:spLocks noChangeShapeType="1"/>
            </p:cNvSpPr>
            <p:nvPr/>
          </p:nvSpPr>
          <p:spPr bwMode="auto">
            <a:xfrm flipV="1">
              <a:off x="4291459" y="5170756"/>
              <a:ext cx="1368425" cy="0"/>
            </a:xfrm>
            <a:prstGeom prst="line">
              <a:avLst/>
            </a:prstGeom>
            <a:noFill/>
            <a:ln w="28575">
              <a:solidFill>
                <a:srgbClr val="AD0031"/>
              </a:solidFill>
              <a:round/>
              <a:headEnd/>
              <a:tailEnd type="arrow" w="lg" len="lg"/>
            </a:ln>
            <a:extLst>
              <a:ext uri="{909E8E84-426E-40DD-AFC4-6F175D3DCCD1}">
                <a14:hiddenFill xmlns:a14="http://schemas.microsoft.com/office/drawing/2010/main">
                  <a:noFill/>
                </a14:hiddenFill>
              </a:ext>
            </a:extLst>
          </p:spPr>
          <p:txBody>
            <a:bodyPr/>
            <a:lstStyle/>
            <a:p>
              <a:endParaRPr lang="it-IT" sz="1500"/>
            </a:p>
          </p:txBody>
        </p:sp>
      </p:grpSp>
      <p:grpSp>
        <p:nvGrpSpPr>
          <p:cNvPr id="2" name="Gruppo 1"/>
          <p:cNvGrpSpPr>
            <a:grpSpLocks/>
          </p:cNvGrpSpPr>
          <p:nvPr/>
        </p:nvGrpSpPr>
        <p:grpSpPr bwMode="auto">
          <a:xfrm>
            <a:off x="3111104" y="3384948"/>
            <a:ext cx="3673078" cy="645319"/>
            <a:chOff x="4148584" y="3370623"/>
            <a:chExt cx="4897438" cy="859316"/>
          </a:xfrm>
        </p:grpSpPr>
        <p:sp>
          <p:nvSpPr>
            <p:cNvPr id="44041" name="Line 5"/>
            <p:cNvSpPr>
              <a:spLocks noChangeShapeType="1"/>
            </p:cNvSpPr>
            <p:nvPr/>
          </p:nvSpPr>
          <p:spPr bwMode="auto">
            <a:xfrm flipV="1">
              <a:off x="4148584" y="3765775"/>
              <a:ext cx="1511300" cy="0"/>
            </a:xfrm>
            <a:prstGeom prst="line">
              <a:avLst/>
            </a:prstGeom>
            <a:noFill/>
            <a:ln w="28575">
              <a:solidFill>
                <a:srgbClr val="AD0031"/>
              </a:solidFill>
              <a:round/>
              <a:headEnd/>
              <a:tailEnd type="arrow" w="lg" len="lg"/>
            </a:ln>
            <a:extLst>
              <a:ext uri="{909E8E84-426E-40DD-AFC4-6F175D3DCCD1}">
                <a14:hiddenFill xmlns:a14="http://schemas.microsoft.com/office/drawing/2010/main">
                  <a:noFill/>
                </a14:hiddenFill>
              </a:ext>
            </a:extLst>
          </p:spPr>
          <p:txBody>
            <a:bodyPr/>
            <a:lstStyle/>
            <a:p>
              <a:endParaRPr lang="it-IT" sz="1500"/>
            </a:p>
          </p:txBody>
        </p:sp>
        <p:sp>
          <p:nvSpPr>
            <p:cNvPr id="44042" name="Rectangle 6"/>
            <p:cNvSpPr>
              <a:spLocks noChangeArrowheads="1"/>
            </p:cNvSpPr>
            <p:nvPr/>
          </p:nvSpPr>
          <p:spPr bwMode="auto">
            <a:xfrm>
              <a:off x="5950397" y="3370623"/>
              <a:ext cx="3095625" cy="859316"/>
            </a:xfrm>
            <a:prstGeom prst="rect">
              <a:avLst/>
            </a:prstGeom>
            <a:noFill/>
            <a:ln w="28575">
              <a:solidFill>
                <a:srgbClr val="AD003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81000" indent="-381000" defTabSz="91281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912813">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912813">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91281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912813">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91281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91281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91281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912813"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5000"/>
                </a:spcBef>
                <a:spcAft>
                  <a:spcPct val="20000"/>
                </a:spcAft>
                <a:buClr>
                  <a:srgbClr val="AD0031"/>
                </a:buClr>
                <a:buSzTx/>
                <a:buFont typeface="Wingdings" panose="05000000000000000000" pitchFamily="2" charset="2"/>
                <a:buAutoNum type="arabicPeriod"/>
              </a:pPr>
              <a:r>
                <a:rPr lang="it-IT" altLang="it-IT" sz="1050" dirty="0">
                  <a:solidFill>
                    <a:schemeClr val="tx1"/>
                  </a:solidFill>
                  <a:latin typeface="Arial" panose="020B0604020202020204" pitchFamily="34" charset="0"/>
                  <a:ea typeface="MS PGothic" panose="020B0600070205080204" pitchFamily="34" charset="-128"/>
                  <a:cs typeface="Arial" panose="020B0604020202020204" pitchFamily="34" charset="0"/>
                </a:rPr>
                <a:t>“Dose troppo elevata”</a:t>
              </a:r>
            </a:p>
            <a:p>
              <a:pPr eaLnBrk="1" hangingPunct="1">
                <a:spcBef>
                  <a:spcPct val="25000"/>
                </a:spcBef>
                <a:spcAft>
                  <a:spcPct val="20000"/>
                </a:spcAft>
                <a:buClr>
                  <a:srgbClr val="AD0031"/>
                </a:buClr>
                <a:buSzTx/>
                <a:buFont typeface="Wingdings" panose="05000000000000000000" pitchFamily="2" charset="2"/>
                <a:buAutoNum type="arabicPeriod"/>
              </a:pPr>
              <a:r>
                <a:rPr lang="it-IT" altLang="it-IT" sz="1050" dirty="0">
                  <a:solidFill>
                    <a:schemeClr val="tx1"/>
                  </a:solidFill>
                  <a:latin typeface="Arial" panose="020B0604020202020204" pitchFamily="34" charset="0"/>
                  <a:ea typeface="MS PGothic" panose="020B0600070205080204" pitchFamily="34" charset="-128"/>
                  <a:cs typeface="Arial" panose="020B0604020202020204" pitchFamily="34" charset="0"/>
                </a:rPr>
                <a:t>“Timore di reazione averse severe”</a:t>
              </a:r>
            </a:p>
            <a:p>
              <a:pPr eaLnBrk="1" hangingPunct="1">
                <a:spcBef>
                  <a:spcPct val="25000"/>
                </a:spcBef>
                <a:spcAft>
                  <a:spcPct val="20000"/>
                </a:spcAft>
                <a:buClr>
                  <a:srgbClr val="F49100"/>
                </a:buClr>
                <a:buSzTx/>
                <a:buFont typeface="Wingdings" panose="05000000000000000000" pitchFamily="2" charset="2"/>
                <a:buAutoNum type="arabicPeriod"/>
              </a:pPr>
              <a:endParaRPr lang="it-IT" altLang="it-IT" sz="1050" dirty="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grpSp>
      <p:sp>
        <p:nvSpPr>
          <p:cNvPr id="44040" name="CasellaDiTesto 16"/>
          <p:cNvSpPr txBox="1">
            <a:spLocks noChangeArrowheads="1"/>
          </p:cNvSpPr>
          <p:nvPr/>
        </p:nvSpPr>
        <p:spPr bwMode="auto">
          <a:xfrm>
            <a:off x="578644" y="2427685"/>
            <a:ext cx="7375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it-IT" altLang="it-IT" sz="1500" dirty="0">
                <a:solidFill>
                  <a:schemeClr val="tx1"/>
                </a:solidFill>
              </a:rPr>
              <a:t>A </a:t>
            </a:r>
            <a:r>
              <a:rPr lang="it-IT" altLang="it-IT" sz="2400" dirty="0">
                <a:solidFill>
                  <a:schemeClr val="tx1"/>
                </a:solidFill>
              </a:rPr>
              <a:t>90</a:t>
            </a:r>
            <a:r>
              <a:rPr lang="it-IT" altLang="it-IT" sz="1500" dirty="0">
                <a:solidFill>
                  <a:schemeClr val="tx1"/>
                </a:solidFill>
              </a:rPr>
              <a:t> giorni il </a:t>
            </a:r>
            <a:r>
              <a:rPr lang="it-IT" altLang="it-IT" sz="2400" dirty="0">
                <a:solidFill>
                  <a:schemeClr val="tx1"/>
                </a:solidFill>
              </a:rPr>
              <a:t>49%</a:t>
            </a:r>
            <a:r>
              <a:rPr lang="it-IT" altLang="it-IT" sz="1500" dirty="0">
                <a:solidFill>
                  <a:schemeClr val="tx1"/>
                </a:solidFill>
              </a:rPr>
              <a:t> passano ad un’altra terapia o interrompono il trattamento</a:t>
            </a:r>
          </a:p>
        </p:txBody>
      </p:sp>
    </p:spTree>
    <p:extLst>
      <p:ext uri="{BB962C8B-B14F-4D97-AF65-F5344CB8AC3E}">
        <p14:creationId xmlns:p14="http://schemas.microsoft.com/office/powerpoint/2010/main" val="2099940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ttangolo 5"/>
          <p:cNvSpPr/>
          <p:nvPr/>
        </p:nvSpPr>
        <p:spPr>
          <a:xfrm>
            <a:off x="1140178" y="1769533"/>
            <a:ext cx="6829778" cy="3838222"/>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778"/>
          </a:p>
        </p:txBody>
      </p:sp>
      <p:pic>
        <p:nvPicPr>
          <p:cNvPr id="171013" name="Immagin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32090" y="1776590"/>
            <a:ext cx="6558844" cy="3774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ttangolo 2"/>
          <p:cNvSpPr>
            <a:spLocks noChangeArrowheads="1"/>
          </p:cNvSpPr>
          <p:nvPr/>
        </p:nvSpPr>
        <p:spPr bwMode="auto">
          <a:xfrm>
            <a:off x="0" y="765067"/>
            <a:ext cx="9144000" cy="746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1168" tIns="40578" rIns="81168" bIns="40578">
            <a:spAutoFit/>
          </a:bodyPr>
          <a:lstStyle/>
          <a:p>
            <a:pPr algn="ctr">
              <a:lnSpc>
                <a:spcPct val="90000"/>
              </a:lnSpc>
            </a:pPr>
            <a:r>
              <a:rPr lang="it-IT" sz="2400" dirty="0">
                <a:solidFill>
                  <a:srgbClr val="FF0000"/>
                </a:solidFill>
                <a:latin typeface="Calibri"/>
                <a:cs typeface="Calibri"/>
              </a:rPr>
              <a:t>La quota di pazienti con malattia coronarica che raggiungono un target adeguato di colesterolo LDL è ancora oggi modesta: EUROASPIRE IV</a:t>
            </a:r>
          </a:p>
        </p:txBody>
      </p:sp>
      <p:sp>
        <p:nvSpPr>
          <p:cNvPr id="7" name="Rettangolo 6"/>
          <p:cNvSpPr/>
          <p:nvPr/>
        </p:nvSpPr>
        <p:spPr>
          <a:xfrm>
            <a:off x="407631" y="5736842"/>
            <a:ext cx="7689011" cy="266676"/>
          </a:xfrm>
          <a:prstGeom prst="rect">
            <a:avLst/>
          </a:prstGeom>
        </p:spPr>
        <p:txBody>
          <a:bodyPr wrap="square">
            <a:spAutoFit/>
          </a:bodyPr>
          <a:lstStyle/>
          <a:p>
            <a:pPr eaLnBrk="1" hangingPunct="1">
              <a:lnSpc>
                <a:spcPct val="85000"/>
              </a:lnSpc>
            </a:pPr>
            <a:r>
              <a:rPr lang="fr-FR" sz="1333" i="1" dirty="0" err="1">
                <a:solidFill>
                  <a:schemeClr val="tx1"/>
                </a:solidFill>
                <a:latin typeface="Calibri" charset="0"/>
                <a:ea typeface="MS PGothic" charset="0"/>
                <a:cs typeface="Arial" charset="0"/>
              </a:rPr>
              <a:t>Kotseva</a:t>
            </a:r>
            <a:r>
              <a:rPr lang="fr-FR" sz="1333" i="1" dirty="0">
                <a:solidFill>
                  <a:schemeClr val="tx1"/>
                </a:solidFill>
                <a:latin typeface="Calibri" charset="0"/>
                <a:ea typeface="MS PGothic" charset="0"/>
                <a:cs typeface="Arial" charset="0"/>
              </a:rPr>
              <a:t> K et al. </a:t>
            </a:r>
            <a:r>
              <a:rPr lang="fr-FR" sz="1333" i="1" dirty="0" err="1">
                <a:solidFill>
                  <a:schemeClr val="tx1"/>
                </a:solidFill>
                <a:latin typeface="Calibri" charset="0"/>
                <a:ea typeface="MS PGothic" charset="0"/>
                <a:cs typeface="Arial" charset="0"/>
              </a:rPr>
              <a:t>Eur</a:t>
            </a:r>
            <a:r>
              <a:rPr lang="fr-FR" sz="1333" i="1" dirty="0">
                <a:solidFill>
                  <a:schemeClr val="tx1"/>
                </a:solidFill>
                <a:latin typeface="Calibri" charset="0"/>
                <a:ea typeface="MS PGothic" charset="0"/>
                <a:cs typeface="Arial" charset="0"/>
              </a:rPr>
              <a:t> J </a:t>
            </a:r>
            <a:r>
              <a:rPr lang="fr-FR" sz="1333" i="1" dirty="0" err="1">
                <a:solidFill>
                  <a:schemeClr val="tx1"/>
                </a:solidFill>
                <a:latin typeface="Calibri" charset="0"/>
                <a:ea typeface="MS PGothic" charset="0"/>
                <a:cs typeface="Arial" charset="0"/>
              </a:rPr>
              <a:t>Prev</a:t>
            </a:r>
            <a:r>
              <a:rPr lang="fr-FR" sz="1333" i="1" dirty="0">
                <a:solidFill>
                  <a:schemeClr val="tx1"/>
                </a:solidFill>
                <a:latin typeface="Calibri" charset="0"/>
                <a:ea typeface="MS PGothic" charset="0"/>
                <a:cs typeface="Arial" charset="0"/>
              </a:rPr>
              <a:t> </a:t>
            </a:r>
            <a:r>
              <a:rPr lang="fr-FR" sz="1333" i="1" dirty="0" err="1">
                <a:solidFill>
                  <a:schemeClr val="tx1"/>
                </a:solidFill>
                <a:latin typeface="Calibri" charset="0"/>
                <a:ea typeface="MS PGothic" charset="0"/>
                <a:cs typeface="Arial" charset="0"/>
              </a:rPr>
              <a:t>Cardiol</a:t>
            </a:r>
            <a:r>
              <a:rPr lang="fr-FR" sz="1333" i="1" dirty="0">
                <a:solidFill>
                  <a:schemeClr val="tx1"/>
                </a:solidFill>
                <a:latin typeface="Calibri" charset="0"/>
                <a:ea typeface="MS PGothic" charset="0"/>
                <a:cs typeface="Arial" charset="0"/>
              </a:rPr>
              <a:t>. 2016 Apr;23(6):636-48.</a:t>
            </a:r>
            <a:endParaRPr lang="nb-NO" sz="1333" i="1" dirty="0">
              <a:solidFill>
                <a:schemeClr val="tx1"/>
              </a:solidFill>
              <a:latin typeface="Calibri" charset="0"/>
              <a:ea typeface="MS PGothic" charset="0"/>
              <a:cs typeface="Arial" charset="0"/>
            </a:endParaRPr>
          </a:p>
        </p:txBody>
      </p:sp>
    </p:spTree>
    <p:extLst>
      <p:ext uri="{BB962C8B-B14F-4D97-AF65-F5344CB8AC3E}">
        <p14:creationId xmlns:p14="http://schemas.microsoft.com/office/powerpoint/2010/main" val="3364428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54017" name="Rectangle 3"/>
          <p:cNvSpPr>
            <a:spLocks noChangeArrowheads="1"/>
          </p:cNvSpPr>
          <p:nvPr/>
        </p:nvSpPr>
        <p:spPr bwMode="auto">
          <a:xfrm>
            <a:off x="720725" y="6427788"/>
            <a:ext cx="3683000" cy="241300"/>
          </a:xfrm>
          <a:prstGeom prst="rect">
            <a:avLst/>
          </a:prstGeom>
          <a:noFill/>
          <a:ln w="9525">
            <a:noFill/>
            <a:miter lim="800000"/>
            <a:headEnd/>
            <a:tailEnd/>
          </a:ln>
        </p:spPr>
        <p:txBody>
          <a:bodyPr wrap="none" lIns="36000" tIns="36000" rIns="36000" bIns="36000">
            <a:spAutoFit/>
          </a:bodyPr>
          <a:lstStyle/>
          <a:p>
            <a:pPr algn="r"/>
            <a:r>
              <a:rPr lang="it-IT" sz="1100" b="0">
                <a:solidFill>
                  <a:srgbClr val="FFFF00"/>
                </a:solidFill>
                <a:latin typeface="Verdana" pitchFamily="34" charset="0"/>
              </a:rPr>
              <a:t>Ho PM et al. Arch Intern Med 2006;166:1842-1847</a:t>
            </a:r>
          </a:p>
        </p:txBody>
      </p:sp>
      <p:sp>
        <p:nvSpPr>
          <p:cNvPr id="854018" name="Rectangle 8"/>
          <p:cNvSpPr>
            <a:spLocks noChangeArrowheads="1"/>
          </p:cNvSpPr>
          <p:nvPr/>
        </p:nvSpPr>
        <p:spPr bwMode="white">
          <a:xfrm>
            <a:off x="5429250" y="6211888"/>
            <a:ext cx="2171700" cy="552450"/>
          </a:xfrm>
          <a:prstGeom prst="rect">
            <a:avLst/>
          </a:prstGeom>
          <a:noFill/>
          <a:ln w="9525" algn="ctr">
            <a:noFill/>
            <a:miter lim="800000"/>
            <a:headEnd/>
            <a:tailEnd/>
          </a:ln>
        </p:spPr>
        <p:txBody>
          <a:bodyPr wrap="none" lIns="246888" anchor="ctr"/>
          <a:lstStyle/>
          <a:p>
            <a:pPr algn="r"/>
            <a:endParaRPr lang="it-IT" sz="2800" b="0">
              <a:solidFill>
                <a:schemeClr val="bg1"/>
              </a:solidFill>
              <a:latin typeface="Verdana" pitchFamily="34" charset="0"/>
            </a:endParaRPr>
          </a:p>
        </p:txBody>
      </p:sp>
      <p:sp>
        <p:nvSpPr>
          <p:cNvPr id="854019" name="Rectangle 9"/>
          <p:cNvSpPr>
            <a:spLocks noChangeArrowheads="1"/>
          </p:cNvSpPr>
          <p:nvPr/>
        </p:nvSpPr>
        <p:spPr bwMode="white">
          <a:xfrm>
            <a:off x="5715000" y="6249988"/>
            <a:ext cx="2324100" cy="457200"/>
          </a:xfrm>
          <a:prstGeom prst="rect">
            <a:avLst/>
          </a:prstGeom>
          <a:noFill/>
          <a:ln w="9525" algn="ctr">
            <a:noFill/>
            <a:miter lim="800000"/>
            <a:headEnd/>
            <a:tailEnd/>
          </a:ln>
        </p:spPr>
        <p:txBody>
          <a:bodyPr wrap="none" lIns="246888" anchor="ctr"/>
          <a:lstStyle/>
          <a:p>
            <a:pPr algn="r"/>
            <a:endParaRPr lang="it-IT" sz="2800" b="0">
              <a:solidFill>
                <a:schemeClr val="bg1"/>
              </a:solidFill>
              <a:latin typeface="Verdana" pitchFamily="34" charset="0"/>
            </a:endParaRPr>
          </a:p>
        </p:txBody>
      </p:sp>
      <p:sp>
        <p:nvSpPr>
          <p:cNvPr id="854020" name="Rectangle 15"/>
          <p:cNvSpPr>
            <a:spLocks noChangeArrowheads="1"/>
          </p:cNvSpPr>
          <p:nvPr/>
        </p:nvSpPr>
        <p:spPr bwMode="auto">
          <a:xfrm>
            <a:off x="412751" y="836712"/>
            <a:ext cx="8263706" cy="432048"/>
          </a:xfrm>
          <a:prstGeom prst="rect">
            <a:avLst/>
          </a:prstGeom>
          <a:noFill/>
          <a:ln w="9525">
            <a:noFill/>
            <a:miter lim="800000"/>
            <a:headEnd/>
            <a:tailEnd/>
          </a:ln>
        </p:spPr>
        <p:txBody>
          <a:bodyPr anchor="ctr"/>
          <a:lstStyle/>
          <a:p>
            <a:pPr algn="ctr"/>
            <a:r>
              <a:rPr lang="it-IT" sz="4000" dirty="0">
                <a:solidFill>
                  <a:srgbClr val="FF0000"/>
                </a:solidFill>
                <a:latin typeface="Calibri" panose="020F0502020204030204" pitchFamily="34" charset="0"/>
              </a:rPr>
              <a:t>Conseguenze della non aderenza</a:t>
            </a:r>
            <a:endParaRPr lang="it-IT" sz="4000" b="0" dirty="0">
              <a:solidFill>
                <a:srgbClr val="FF0000"/>
              </a:solidFill>
              <a:latin typeface="Calibri" panose="020F0502020204030204" pitchFamily="34" charset="0"/>
            </a:endParaRPr>
          </a:p>
        </p:txBody>
      </p:sp>
      <p:grpSp>
        <p:nvGrpSpPr>
          <p:cNvPr id="854021" name="Gruppo 61"/>
          <p:cNvGrpSpPr>
            <a:grpSpLocks/>
          </p:cNvGrpSpPr>
          <p:nvPr/>
        </p:nvGrpSpPr>
        <p:grpSpPr bwMode="auto">
          <a:xfrm>
            <a:off x="1105336" y="1987440"/>
            <a:ext cx="7841813" cy="3262422"/>
            <a:chOff x="1497355" y="2374028"/>
            <a:chExt cx="7840736" cy="3263648"/>
          </a:xfrm>
        </p:grpSpPr>
        <p:grpSp>
          <p:nvGrpSpPr>
            <p:cNvPr id="854023" name="Group 12"/>
            <p:cNvGrpSpPr>
              <a:grpSpLocks/>
            </p:cNvGrpSpPr>
            <p:nvPr/>
          </p:nvGrpSpPr>
          <p:grpSpPr bwMode="auto">
            <a:xfrm rot="5400000">
              <a:off x="6066579" y="2649400"/>
              <a:ext cx="119063" cy="1008000"/>
              <a:chOff x="2696" y="2239"/>
              <a:chExt cx="69" cy="915"/>
            </a:xfrm>
          </p:grpSpPr>
          <p:sp>
            <p:nvSpPr>
              <p:cNvPr id="854060" name="Line 13"/>
              <p:cNvSpPr>
                <a:spLocks noChangeShapeType="1"/>
              </p:cNvSpPr>
              <p:nvPr/>
            </p:nvSpPr>
            <p:spPr bwMode="gray">
              <a:xfrm>
                <a:off x="2731" y="2239"/>
                <a:ext cx="0" cy="913"/>
              </a:xfrm>
              <a:prstGeom prst="line">
                <a:avLst/>
              </a:prstGeom>
              <a:noFill/>
              <a:ln w="38100">
                <a:solidFill>
                  <a:srgbClr val="F7931D"/>
                </a:solidFill>
                <a:round/>
                <a:headEnd/>
                <a:tailEnd/>
              </a:ln>
            </p:spPr>
            <p:txBody>
              <a:bodyPr/>
              <a:lstStyle/>
              <a:p>
                <a:endParaRPr lang="it-IT">
                  <a:latin typeface="+mj-lt"/>
                </a:endParaRPr>
              </a:p>
            </p:txBody>
          </p:sp>
          <p:sp>
            <p:nvSpPr>
              <p:cNvPr id="854061" name="Line 14"/>
              <p:cNvSpPr>
                <a:spLocks noChangeShapeType="1"/>
              </p:cNvSpPr>
              <p:nvPr/>
            </p:nvSpPr>
            <p:spPr bwMode="gray">
              <a:xfrm>
                <a:off x="2696" y="2239"/>
                <a:ext cx="69" cy="0"/>
              </a:xfrm>
              <a:prstGeom prst="line">
                <a:avLst/>
              </a:prstGeom>
              <a:noFill/>
              <a:ln w="38100">
                <a:solidFill>
                  <a:srgbClr val="F7931D"/>
                </a:solidFill>
                <a:round/>
                <a:headEnd/>
                <a:tailEnd/>
              </a:ln>
            </p:spPr>
            <p:txBody>
              <a:bodyPr/>
              <a:lstStyle/>
              <a:p>
                <a:endParaRPr lang="it-IT">
                  <a:latin typeface="+mj-lt"/>
                </a:endParaRPr>
              </a:p>
            </p:txBody>
          </p:sp>
          <p:sp>
            <p:nvSpPr>
              <p:cNvPr id="854062" name="Line 15"/>
              <p:cNvSpPr>
                <a:spLocks noChangeShapeType="1"/>
              </p:cNvSpPr>
              <p:nvPr/>
            </p:nvSpPr>
            <p:spPr bwMode="gray">
              <a:xfrm>
                <a:off x="2696" y="3154"/>
                <a:ext cx="69" cy="0"/>
              </a:xfrm>
              <a:prstGeom prst="line">
                <a:avLst/>
              </a:prstGeom>
              <a:noFill/>
              <a:ln w="38100">
                <a:solidFill>
                  <a:srgbClr val="F7931D"/>
                </a:solidFill>
                <a:round/>
                <a:headEnd/>
                <a:tailEnd/>
              </a:ln>
            </p:spPr>
            <p:txBody>
              <a:bodyPr/>
              <a:lstStyle/>
              <a:p>
                <a:endParaRPr lang="it-IT">
                  <a:latin typeface="+mj-lt"/>
                </a:endParaRPr>
              </a:p>
            </p:txBody>
          </p:sp>
        </p:grpSp>
        <p:grpSp>
          <p:nvGrpSpPr>
            <p:cNvPr id="854024" name="Group 12"/>
            <p:cNvGrpSpPr>
              <a:grpSpLocks/>
            </p:cNvGrpSpPr>
            <p:nvPr/>
          </p:nvGrpSpPr>
          <p:grpSpPr bwMode="auto">
            <a:xfrm rot="5400000">
              <a:off x="6124035" y="3266424"/>
              <a:ext cx="119063" cy="1116000"/>
              <a:chOff x="2696" y="2239"/>
              <a:chExt cx="69" cy="915"/>
            </a:xfrm>
          </p:grpSpPr>
          <p:sp>
            <p:nvSpPr>
              <p:cNvPr id="854057" name="Line 13"/>
              <p:cNvSpPr>
                <a:spLocks noChangeShapeType="1"/>
              </p:cNvSpPr>
              <p:nvPr/>
            </p:nvSpPr>
            <p:spPr bwMode="gray">
              <a:xfrm>
                <a:off x="2731" y="2239"/>
                <a:ext cx="0" cy="913"/>
              </a:xfrm>
              <a:prstGeom prst="line">
                <a:avLst/>
              </a:prstGeom>
              <a:noFill/>
              <a:ln w="38100">
                <a:solidFill>
                  <a:srgbClr val="F7931D"/>
                </a:solidFill>
                <a:round/>
                <a:headEnd/>
                <a:tailEnd/>
              </a:ln>
            </p:spPr>
            <p:txBody>
              <a:bodyPr/>
              <a:lstStyle/>
              <a:p>
                <a:endParaRPr lang="it-IT">
                  <a:latin typeface="+mj-lt"/>
                </a:endParaRPr>
              </a:p>
            </p:txBody>
          </p:sp>
          <p:sp>
            <p:nvSpPr>
              <p:cNvPr id="854058" name="Line 14"/>
              <p:cNvSpPr>
                <a:spLocks noChangeShapeType="1"/>
              </p:cNvSpPr>
              <p:nvPr/>
            </p:nvSpPr>
            <p:spPr bwMode="gray">
              <a:xfrm>
                <a:off x="2696" y="2239"/>
                <a:ext cx="69" cy="0"/>
              </a:xfrm>
              <a:prstGeom prst="line">
                <a:avLst/>
              </a:prstGeom>
              <a:noFill/>
              <a:ln w="38100">
                <a:solidFill>
                  <a:srgbClr val="F7931D"/>
                </a:solidFill>
                <a:round/>
                <a:headEnd/>
                <a:tailEnd/>
              </a:ln>
            </p:spPr>
            <p:txBody>
              <a:bodyPr/>
              <a:lstStyle/>
              <a:p>
                <a:endParaRPr lang="it-IT">
                  <a:latin typeface="+mj-lt"/>
                </a:endParaRPr>
              </a:p>
            </p:txBody>
          </p:sp>
          <p:sp>
            <p:nvSpPr>
              <p:cNvPr id="854059" name="Line 15"/>
              <p:cNvSpPr>
                <a:spLocks noChangeShapeType="1"/>
              </p:cNvSpPr>
              <p:nvPr/>
            </p:nvSpPr>
            <p:spPr bwMode="gray">
              <a:xfrm>
                <a:off x="2696" y="3154"/>
                <a:ext cx="69" cy="0"/>
              </a:xfrm>
              <a:prstGeom prst="line">
                <a:avLst/>
              </a:prstGeom>
              <a:noFill/>
              <a:ln w="38100">
                <a:solidFill>
                  <a:srgbClr val="F7931D"/>
                </a:solidFill>
                <a:round/>
                <a:headEnd/>
                <a:tailEnd/>
              </a:ln>
            </p:spPr>
            <p:txBody>
              <a:bodyPr/>
              <a:lstStyle/>
              <a:p>
                <a:endParaRPr lang="it-IT">
                  <a:latin typeface="+mj-lt"/>
                </a:endParaRPr>
              </a:p>
            </p:txBody>
          </p:sp>
        </p:grpSp>
        <p:grpSp>
          <p:nvGrpSpPr>
            <p:cNvPr id="854025" name="Group 12"/>
            <p:cNvGrpSpPr>
              <a:grpSpLocks/>
            </p:cNvGrpSpPr>
            <p:nvPr/>
          </p:nvGrpSpPr>
          <p:grpSpPr bwMode="auto">
            <a:xfrm rot="5400000">
              <a:off x="6513981" y="3847440"/>
              <a:ext cx="119063" cy="1296000"/>
              <a:chOff x="2696" y="2239"/>
              <a:chExt cx="69" cy="915"/>
            </a:xfrm>
          </p:grpSpPr>
          <p:sp>
            <p:nvSpPr>
              <p:cNvPr id="854054" name="Line 13"/>
              <p:cNvSpPr>
                <a:spLocks noChangeShapeType="1"/>
              </p:cNvSpPr>
              <p:nvPr/>
            </p:nvSpPr>
            <p:spPr bwMode="gray">
              <a:xfrm>
                <a:off x="2731" y="2239"/>
                <a:ext cx="0" cy="913"/>
              </a:xfrm>
              <a:prstGeom prst="line">
                <a:avLst/>
              </a:prstGeom>
              <a:noFill/>
              <a:ln w="38100">
                <a:solidFill>
                  <a:srgbClr val="F7931D"/>
                </a:solidFill>
                <a:round/>
                <a:headEnd/>
                <a:tailEnd/>
              </a:ln>
            </p:spPr>
            <p:txBody>
              <a:bodyPr/>
              <a:lstStyle/>
              <a:p>
                <a:endParaRPr lang="it-IT">
                  <a:latin typeface="+mj-lt"/>
                </a:endParaRPr>
              </a:p>
            </p:txBody>
          </p:sp>
          <p:sp>
            <p:nvSpPr>
              <p:cNvPr id="854055" name="Line 14"/>
              <p:cNvSpPr>
                <a:spLocks noChangeShapeType="1"/>
              </p:cNvSpPr>
              <p:nvPr/>
            </p:nvSpPr>
            <p:spPr bwMode="gray">
              <a:xfrm>
                <a:off x="2696" y="2239"/>
                <a:ext cx="69" cy="0"/>
              </a:xfrm>
              <a:prstGeom prst="line">
                <a:avLst/>
              </a:prstGeom>
              <a:noFill/>
              <a:ln w="38100">
                <a:solidFill>
                  <a:srgbClr val="F7931D"/>
                </a:solidFill>
                <a:round/>
                <a:headEnd/>
                <a:tailEnd/>
              </a:ln>
            </p:spPr>
            <p:txBody>
              <a:bodyPr/>
              <a:lstStyle/>
              <a:p>
                <a:endParaRPr lang="it-IT">
                  <a:latin typeface="+mj-lt"/>
                </a:endParaRPr>
              </a:p>
            </p:txBody>
          </p:sp>
          <p:sp>
            <p:nvSpPr>
              <p:cNvPr id="854056" name="Line 15"/>
              <p:cNvSpPr>
                <a:spLocks noChangeShapeType="1"/>
              </p:cNvSpPr>
              <p:nvPr/>
            </p:nvSpPr>
            <p:spPr bwMode="gray">
              <a:xfrm>
                <a:off x="2696" y="3154"/>
                <a:ext cx="69" cy="0"/>
              </a:xfrm>
              <a:prstGeom prst="line">
                <a:avLst/>
              </a:prstGeom>
              <a:noFill/>
              <a:ln w="38100">
                <a:solidFill>
                  <a:srgbClr val="F7931D"/>
                </a:solidFill>
                <a:round/>
                <a:headEnd/>
                <a:tailEnd/>
              </a:ln>
            </p:spPr>
            <p:txBody>
              <a:bodyPr/>
              <a:lstStyle/>
              <a:p>
                <a:endParaRPr lang="it-IT">
                  <a:latin typeface="+mj-lt"/>
                </a:endParaRPr>
              </a:p>
            </p:txBody>
          </p:sp>
        </p:grpSp>
        <p:sp>
          <p:nvSpPr>
            <p:cNvPr id="854026" name="Text Box 5"/>
            <p:cNvSpPr txBox="1">
              <a:spLocks noChangeArrowheads="1"/>
            </p:cNvSpPr>
            <p:nvPr/>
          </p:nvSpPr>
          <p:spPr bwMode="white">
            <a:xfrm>
              <a:off x="5359662" y="2374028"/>
              <a:ext cx="582002" cy="301734"/>
            </a:xfrm>
            <a:prstGeom prst="rect">
              <a:avLst/>
            </a:prstGeom>
            <a:noFill/>
            <a:ln w="9525" algn="ctr">
              <a:noFill/>
              <a:miter lim="800000"/>
              <a:headEnd/>
              <a:tailEnd/>
            </a:ln>
          </p:spPr>
          <p:txBody>
            <a:bodyPr wrap="none" lIns="246888" anchor="b">
              <a:spAutoFit/>
            </a:bodyPr>
            <a:lstStyle/>
            <a:p>
              <a:pPr marL="166688" indent="-166688" algn="r">
                <a:lnSpc>
                  <a:spcPct val="85000"/>
                </a:lnSpc>
              </a:pPr>
              <a:r>
                <a:rPr lang="it-IT" sz="1600" b="0">
                  <a:solidFill>
                    <a:schemeClr val="tx1"/>
                  </a:solidFill>
                  <a:latin typeface="+mj-lt"/>
                </a:rPr>
                <a:t>HR</a:t>
              </a:r>
            </a:p>
          </p:txBody>
        </p:sp>
        <p:sp>
          <p:nvSpPr>
            <p:cNvPr id="854027" name="Text Box 10"/>
            <p:cNvSpPr txBox="1">
              <a:spLocks noChangeArrowheads="1"/>
            </p:cNvSpPr>
            <p:nvPr/>
          </p:nvSpPr>
          <p:spPr bwMode="white">
            <a:xfrm>
              <a:off x="1497355" y="3014144"/>
              <a:ext cx="1897951" cy="301734"/>
            </a:xfrm>
            <a:prstGeom prst="rect">
              <a:avLst/>
            </a:prstGeom>
            <a:noFill/>
            <a:ln w="9525" algn="ctr">
              <a:noFill/>
              <a:miter lim="800000"/>
              <a:headEnd/>
              <a:tailEnd/>
            </a:ln>
          </p:spPr>
          <p:txBody>
            <a:bodyPr wrap="none" lIns="246888" anchor="b">
              <a:spAutoFit/>
            </a:bodyPr>
            <a:lstStyle/>
            <a:p>
              <a:pPr marL="166688" indent="-166688" algn="r">
                <a:lnSpc>
                  <a:spcPct val="85000"/>
                </a:lnSpc>
              </a:pPr>
              <a:r>
                <a:rPr lang="it-IT" sz="1600" b="0">
                  <a:solidFill>
                    <a:schemeClr val="tx1"/>
                  </a:solidFill>
                  <a:latin typeface="+mj-lt"/>
                </a:rPr>
                <a:t>Aspirin withdrawal</a:t>
              </a:r>
            </a:p>
          </p:txBody>
        </p:sp>
        <p:sp>
          <p:nvSpPr>
            <p:cNvPr id="854028" name="Text Box 11"/>
            <p:cNvSpPr txBox="1">
              <a:spLocks noChangeArrowheads="1"/>
            </p:cNvSpPr>
            <p:nvPr/>
          </p:nvSpPr>
          <p:spPr bwMode="white">
            <a:xfrm>
              <a:off x="1651441" y="3712906"/>
              <a:ext cx="2253384" cy="301734"/>
            </a:xfrm>
            <a:prstGeom prst="rect">
              <a:avLst/>
            </a:prstGeom>
            <a:noFill/>
            <a:ln w="9525" algn="ctr">
              <a:noFill/>
              <a:miter lim="800000"/>
              <a:headEnd/>
              <a:tailEnd/>
            </a:ln>
          </p:spPr>
          <p:txBody>
            <a:bodyPr wrap="none" lIns="246888" anchor="b">
              <a:spAutoFit/>
            </a:bodyPr>
            <a:lstStyle/>
            <a:p>
              <a:pPr marL="166688" indent="-166688" algn="r">
                <a:lnSpc>
                  <a:spcPct val="85000"/>
                </a:lnSpc>
              </a:pPr>
              <a:r>
                <a:rPr lang="it-IT" sz="1600" b="0">
                  <a:solidFill>
                    <a:schemeClr val="tx1"/>
                  </a:solidFill>
                  <a:latin typeface="+mj-lt"/>
                </a:rPr>
                <a:t>Beta-block. withdrawal</a:t>
              </a:r>
            </a:p>
          </p:txBody>
        </p:sp>
        <p:sp>
          <p:nvSpPr>
            <p:cNvPr id="854029" name="Text Box 12"/>
            <p:cNvSpPr txBox="1">
              <a:spLocks noChangeArrowheads="1"/>
            </p:cNvSpPr>
            <p:nvPr/>
          </p:nvSpPr>
          <p:spPr bwMode="white">
            <a:xfrm>
              <a:off x="1613803" y="4371967"/>
              <a:ext cx="1798963" cy="301734"/>
            </a:xfrm>
            <a:prstGeom prst="rect">
              <a:avLst/>
            </a:prstGeom>
            <a:noFill/>
            <a:ln w="9525" algn="ctr">
              <a:noFill/>
              <a:miter lim="800000"/>
              <a:headEnd/>
              <a:tailEnd/>
            </a:ln>
          </p:spPr>
          <p:txBody>
            <a:bodyPr wrap="none" lIns="246888" anchor="b">
              <a:spAutoFit/>
            </a:bodyPr>
            <a:lstStyle/>
            <a:p>
              <a:pPr marL="166688" indent="-166688" algn="r">
                <a:lnSpc>
                  <a:spcPct val="85000"/>
                </a:lnSpc>
              </a:pPr>
              <a:r>
                <a:rPr lang="it-IT" sz="1600" b="0">
                  <a:solidFill>
                    <a:schemeClr val="tx1"/>
                  </a:solidFill>
                  <a:latin typeface="+mj-lt"/>
                </a:rPr>
                <a:t>Statin withdrawal</a:t>
              </a:r>
            </a:p>
          </p:txBody>
        </p:sp>
        <p:sp>
          <p:nvSpPr>
            <p:cNvPr id="854030" name="Text Box 13"/>
            <p:cNvSpPr txBox="1">
              <a:spLocks noChangeArrowheads="1"/>
            </p:cNvSpPr>
            <p:nvPr/>
          </p:nvSpPr>
          <p:spPr bwMode="white">
            <a:xfrm>
              <a:off x="3084070" y="5335942"/>
              <a:ext cx="2166769" cy="301734"/>
            </a:xfrm>
            <a:prstGeom prst="rect">
              <a:avLst/>
            </a:prstGeom>
            <a:noFill/>
            <a:ln w="9525" algn="ctr">
              <a:noFill/>
              <a:miter lim="800000"/>
              <a:headEnd/>
              <a:tailEnd/>
            </a:ln>
          </p:spPr>
          <p:txBody>
            <a:bodyPr wrap="none" lIns="246888" anchor="b">
              <a:spAutoFit/>
            </a:bodyPr>
            <a:lstStyle/>
            <a:p>
              <a:pPr marL="166688" indent="-166688" algn="r">
                <a:lnSpc>
                  <a:spcPct val="85000"/>
                </a:lnSpc>
              </a:pPr>
              <a:r>
                <a:rPr lang="it-IT" sz="1600" b="0">
                  <a:solidFill>
                    <a:schemeClr val="tx1"/>
                  </a:solidFill>
                  <a:latin typeface="+mj-lt"/>
                </a:rPr>
                <a:t>Decrease in mortality </a:t>
              </a:r>
            </a:p>
          </p:txBody>
        </p:sp>
        <p:sp>
          <p:nvSpPr>
            <p:cNvPr id="854031" name="Text Box 14"/>
            <p:cNvSpPr txBox="1">
              <a:spLocks noChangeArrowheads="1"/>
            </p:cNvSpPr>
            <p:nvPr/>
          </p:nvSpPr>
          <p:spPr bwMode="white">
            <a:xfrm>
              <a:off x="5926437" y="5318472"/>
              <a:ext cx="2049766" cy="301734"/>
            </a:xfrm>
            <a:prstGeom prst="rect">
              <a:avLst/>
            </a:prstGeom>
            <a:noFill/>
            <a:ln w="9525" algn="ctr">
              <a:noFill/>
              <a:miter lim="800000"/>
              <a:headEnd/>
              <a:tailEnd/>
            </a:ln>
          </p:spPr>
          <p:txBody>
            <a:bodyPr wrap="none" lIns="246888" anchor="b">
              <a:spAutoFit/>
            </a:bodyPr>
            <a:lstStyle/>
            <a:p>
              <a:pPr marL="166688" indent="-166688" algn="r">
                <a:lnSpc>
                  <a:spcPct val="85000"/>
                </a:lnSpc>
              </a:pPr>
              <a:r>
                <a:rPr lang="it-IT" sz="1600" b="0">
                  <a:solidFill>
                    <a:schemeClr val="tx1"/>
                  </a:solidFill>
                  <a:latin typeface="+mj-lt"/>
                </a:rPr>
                <a:t>Increase in mortality</a:t>
              </a:r>
            </a:p>
          </p:txBody>
        </p:sp>
        <p:sp>
          <p:nvSpPr>
            <p:cNvPr id="854032" name="Line 2"/>
            <p:cNvSpPr>
              <a:spLocks noChangeShapeType="1"/>
            </p:cNvSpPr>
            <p:nvPr/>
          </p:nvSpPr>
          <p:spPr bwMode="gray">
            <a:xfrm rot="5400000">
              <a:off x="4448432" y="3778890"/>
              <a:ext cx="2196000" cy="0"/>
            </a:xfrm>
            <a:prstGeom prst="line">
              <a:avLst/>
            </a:prstGeom>
            <a:noFill/>
            <a:ln w="28575">
              <a:solidFill>
                <a:srgbClr val="FFFFFF"/>
              </a:solidFill>
              <a:round/>
              <a:headEnd/>
              <a:tailEnd/>
            </a:ln>
          </p:spPr>
          <p:txBody>
            <a:bodyPr/>
            <a:lstStyle/>
            <a:p>
              <a:endParaRPr lang="it-IT">
                <a:latin typeface="+mj-lt"/>
              </a:endParaRPr>
            </a:p>
          </p:txBody>
        </p:sp>
        <p:sp>
          <p:nvSpPr>
            <p:cNvPr id="854033" name="Oval 25"/>
            <p:cNvSpPr>
              <a:spLocks noChangeAspect="1" noChangeArrowheads="1"/>
            </p:cNvSpPr>
            <p:nvPr/>
          </p:nvSpPr>
          <p:spPr bwMode="gray">
            <a:xfrm>
              <a:off x="5973596" y="3001486"/>
              <a:ext cx="266700" cy="266700"/>
            </a:xfrm>
            <a:prstGeom prst="ellipse">
              <a:avLst/>
            </a:prstGeom>
            <a:solidFill>
              <a:srgbClr val="FBB04B"/>
            </a:solidFill>
            <a:ln w="38100">
              <a:solidFill>
                <a:srgbClr val="F7931D"/>
              </a:solidFill>
              <a:round/>
              <a:headEnd/>
              <a:tailEnd/>
            </a:ln>
          </p:spPr>
          <p:txBody>
            <a:bodyPr wrap="none" anchor="ctr"/>
            <a:lstStyle/>
            <a:p>
              <a:pPr algn="r"/>
              <a:endParaRPr lang="it-IT" b="0" baseline="30000">
                <a:solidFill>
                  <a:schemeClr val="tx1"/>
                </a:solidFill>
                <a:latin typeface="+mj-lt"/>
              </a:endParaRPr>
            </a:p>
          </p:txBody>
        </p:sp>
        <p:sp>
          <p:nvSpPr>
            <p:cNvPr id="854034" name="Oval 26"/>
            <p:cNvSpPr>
              <a:spLocks noChangeAspect="1" noChangeArrowheads="1"/>
            </p:cNvSpPr>
            <p:nvPr/>
          </p:nvSpPr>
          <p:spPr bwMode="gray">
            <a:xfrm>
              <a:off x="6063706" y="3684443"/>
              <a:ext cx="266700" cy="265112"/>
            </a:xfrm>
            <a:prstGeom prst="ellipse">
              <a:avLst/>
            </a:prstGeom>
            <a:solidFill>
              <a:srgbClr val="FBB04B"/>
            </a:solidFill>
            <a:ln w="38100">
              <a:solidFill>
                <a:srgbClr val="F7931D"/>
              </a:solidFill>
              <a:round/>
              <a:headEnd/>
              <a:tailEnd/>
            </a:ln>
          </p:spPr>
          <p:txBody>
            <a:bodyPr wrap="none" anchor="ctr"/>
            <a:lstStyle/>
            <a:p>
              <a:pPr algn="r"/>
              <a:endParaRPr lang="it-IT" b="0" baseline="30000">
                <a:solidFill>
                  <a:schemeClr val="tx1"/>
                </a:solidFill>
                <a:latin typeface="+mj-lt"/>
              </a:endParaRPr>
            </a:p>
          </p:txBody>
        </p:sp>
        <p:sp>
          <p:nvSpPr>
            <p:cNvPr id="854035" name="Oval 27"/>
            <p:cNvSpPr>
              <a:spLocks noChangeAspect="1" noChangeArrowheads="1"/>
            </p:cNvSpPr>
            <p:nvPr/>
          </p:nvSpPr>
          <p:spPr bwMode="gray">
            <a:xfrm>
              <a:off x="6436057" y="4364533"/>
              <a:ext cx="266700" cy="266700"/>
            </a:xfrm>
            <a:prstGeom prst="ellipse">
              <a:avLst/>
            </a:prstGeom>
            <a:solidFill>
              <a:srgbClr val="FBB04B"/>
            </a:solidFill>
            <a:ln w="38100">
              <a:solidFill>
                <a:srgbClr val="F7931D"/>
              </a:solidFill>
              <a:round/>
              <a:headEnd/>
              <a:tailEnd/>
            </a:ln>
          </p:spPr>
          <p:txBody>
            <a:bodyPr wrap="none" anchor="ctr"/>
            <a:lstStyle/>
            <a:p>
              <a:pPr algn="r"/>
              <a:endParaRPr lang="it-IT" b="0" baseline="30000">
                <a:solidFill>
                  <a:schemeClr val="tx1"/>
                </a:solidFill>
                <a:latin typeface="+mj-lt"/>
              </a:endParaRPr>
            </a:p>
          </p:txBody>
        </p:sp>
        <p:sp>
          <p:nvSpPr>
            <p:cNvPr id="854036" name="Text Box 13"/>
            <p:cNvSpPr txBox="1">
              <a:spLocks noChangeArrowheads="1"/>
            </p:cNvSpPr>
            <p:nvPr/>
          </p:nvSpPr>
          <p:spPr bwMode="white">
            <a:xfrm>
              <a:off x="2984953" y="5037379"/>
              <a:ext cx="809598" cy="301734"/>
            </a:xfrm>
            <a:prstGeom prst="rect">
              <a:avLst/>
            </a:prstGeom>
            <a:noFill/>
            <a:ln w="9525" algn="ctr">
              <a:noFill/>
              <a:miter lim="800000"/>
              <a:headEnd/>
              <a:tailEnd/>
            </a:ln>
          </p:spPr>
          <p:txBody>
            <a:bodyPr wrap="none" lIns="246888" anchor="b">
              <a:spAutoFit/>
            </a:bodyPr>
            <a:lstStyle/>
            <a:p>
              <a:pPr algn="ctr">
                <a:lnSpc>
                  <a:spcPct val="85000"/>
                </a:lnSpc>
              </a:pPr>
              <a:r>
                <a:rPr lang="it-IT" sz="1600" b="0">
                  <a:solidFill>
                    <a:schemeClr val="tx1"/>
                  </a:solidFill>
                  <a:latin typeface="+mj-lt"/>
                </a:rPr>
                <a:t>0,125</a:t>
              </a:r>
            </a:p>
          </p:txBody>
        </p:sp>
        <p:sp>
          <p:nvSpPr>
            <p:cNvPr id="854037" name="Text Box 13"/>
            <p:cNvSpPr txBox="1">
              <a:spLocks noChangeArrowheads="1"/>
            </p:cNvSpPr>
            <p:nvPr/>
          </p:nvSpPr>
          <p:spPr bwMode="white">
            <a:xfrm>
              <a:off x="3747353" y="5042143"/>
              <a:ext cx="705416" cy="301734"/>
            </a:xfrm>
            <a:prstGeom prst="rect">
              <a:avLst/>
            </a:prstGeom>
            <a:noFill/>
            <a:ln w="9525" algn="ctr">
              <a:noFill/>
              <a:miter lim="800000"/>
              <a:headEnd/>
              <a:tailEnd/>
            </a:ln>
          </p:spPr>
          <p:txBody>
            <a:bodyPr wrap="none" lIns="246888" anchor="b">
              <a:spAutoFit/>
            </a:bodyPr>
            <a:lstStyle/>
            <a:p>
              <a:pPr marL="166688" indent="-166688" algn="ctr">
                <a:lnSpc>
                  <a:spcPct val="85000"/>
                </a:lnSpc>
              </a:pPr>
              <a:r>
                <a:rPr lang="it-IT" sz="1600" b="0">
                  <a:solidFill>
                    <a:schemeClr val="tx1"/>
                  </a:solidFill>
                  <a:latin typeface="+mj-lt"/>
                </a:rPr>
                <a:t>0,25</a:t>
              </a:r>
            </a:p>
          </p:txBody>
        </p:sp>
        <p:sp>
          <p:nvSpPr>
            <p:cNvPr id="854038" name="Text Box 13"/>
            <p:cNvSpPr txBox="1">
              <a:spLocks noChangeArrowheads="1"/>
            </p:cNvSpPr>
            <p:nvPr/>
          </p:nvSpPr>
          <p:spPr bwMode="white">
            <a:xfrm>
              <a:off x="4448931" y="5042143"/>
              <a:ext cx="705416" cy="301734"/>
            </a:xfrm>
            <a:prstGeom prst="rect">
              <a:avLst/>
            </a:prstGeom>
            <a:noFill/>
            <a:ln w="9525" algn="ctr">
              <a:noFill/>
              <a:miter lim="800000"/>
              <a:headEnd/>
              <a:tailEnd/>
            </a:ln>
          </p:spPr>
          <p:txBody>
            <a:bodyPr wrap="none" lIns="246888" anchor="b">
              <a:spAutoFit/>
            </a:bodyPr>
            <a:lstStyle/>
            <a:p>
              <a:pPr marL="166688" indent="-166688" algn="ctr">
                <a:lnSpc>
                  <a:spcPct val="85000"/>
                </a:lnSpc>
              </a:pPr>
              <a:r>
                <a:rPr lang="it-IT" sz="1600" b="0">
                  <a:solidFill>
                    <a:schemeClr val="tx1"/>
                  </a:solidFill>
                  <a:latin typeface="+mj-lt"/>
                </a:rPr>
                <a:t>0,50</a:t>
              </a:r>
            </a:p>
          </p:txBody>
        </p:sp>
        <p:sp>
          <p:nvSpPr>
            <p:cNvPr id="854039" name="Text Box 13"/>
            <p:cNvSpPr txBox="1">
              <a:spLocks noChangeArrowheads="1"/>
            </p:cNvSpPr>
            <p:nvPr/>
          </p:nvSpPr>
          <p:spPr bwMode="white">
            <a:xfrm>
              <a:off x="5235097" y="5042143"/>
              <a:ext cx="445767" cy="301734"/>
            </a:xfrm>
            <a:prstGeom prst="rect">
              <a:avLst/>
            </a:prstGeom>
            <a:noFill/>
            <a:ln w="9525" algn="ctr">
              <a:noFill/>
              <a:miter lim="800000"/>
              <a:headEnd/>
              <a:tailEnd/>
            </a:ln>
          </p:spPr>
          <p:txBody>
            <a:bodyPr wrap="none" lIns="246888" anchor="b">
              <a:spAutoFit/>
            </a:bodyPr>
            <a:lstStyle/>
            <a:p>
              <a:pPr marL="166688" indent="-166688" algn="ctr">
                <a:lnSpc>
                  <a:spcPct val="85000"/>
                </a:lnSpc>
              </a:pPr>
              <a:r>
                <a:rPr lang="it-IT" sz="1600" b="0">
                  <a:solidFill>
                    <a:schemeClr val="tx1"/>
                  </a:solidFill>
                  <a:latin typeface="+mj-lt"/>
                </a:rPr>
                <a:t>1</a:t>
              </a:r>
            </a:p>
          </p:txBody>
        </p:sp>
        <p:sp>
          <p:nvSpPr>
            <p:cNvPr id="854040" name="Text Box 13"/>
            <p:cNvSpPr txBox="1">
              <a:spLocks noChangeArrowheads="1"/>
            </p:cNvSpPr>
            <p:nvPr/>
          </p:nvSpPr>
          <p:spPr bwMode="white">
            <a:xfrm>
              <a:off x="5941438" y="5042143"/>
              <a:ext cx="445767" cy="301734"/>
            </a:xfrm>
            <a:prstGeom prst="rect">
              <a:avLst/>
            </a:prstGeom>
            <a:noFill/>
            <a:ln w="9525" algn="ctr">
              <a:noFill/>
              <a:miter lim="800000"/>
              <a:headEnd/>
              <a:tailEnd/>
            </a:ln>
          </p:spPr>
          <p:txBody>
            <a:bodyPr wrap="none" lIns="246888" anchor="b">
              <a:spAutoFit/>
            </a:bodyPr>
            <a:lstStyle/>
            <a:p>
              <a:pPr marL="166688" indent="-166688" algn="ctr">
                <a:lnSpc>
                  <a:spcPct val="85000"/>
                </a:lnSpc>
              </a:pPr>
              <a:r>
                <a:rPr lang="it-IT" sz="1600" b="0">
                  <a:solidFill>
                    <a:schemeClr val="tx1"/>
                  </a:solidFill>
                  <a:latin typeface="+mj-lt"/>
                </a:rPr>
                <a:t>2</a:t>
              </a:r>
            </a:p>
          </p:txBody>
        </p:sp>
        <p:sp>
          <p:nvSpPr>
            <p:cNvPr id="854041" name="Text Box 13"/>
            <p:cNvSpPr txBox="1">
              <a:spLocks noChangeArrowheads="1"/>
            </p:cNvSpPr>
            <p:nvPr/>
          </p:nvSpPr>
          <p:spPr bwMode="white">
            <a:xfrm>
              <a:off x="6606639" y="5042143"/>
              <a:ext cx="445766" cy="301734"/>
            </a:xfrm>
            <a:prstGeom prst="rect">
              <a:avLst/>
            </a:prstGeom>
            <a:noFill/>
            <a:ln w="9525" algn="ctr">
              <a:noFill/>
              <a:miter lim="800000"/>
              <a:headEnd/>
              <a:tailEnd/>
            </a:ln>
          </p:spPr>
          <p:txBody>
            <a:bodyPr wrap="none" lIns="246888" anchor="b">
              <a:spAutoFit/>
            </a:bodyPr>
            <a:lstStyle/>
            <a:p>
              <a:pPr marL="166688" indent="-166688" algn="r">
                <a:lnSpc>
                  <a:spcPct val="85000"/>
                </a:lnSpc>
              </a:pPr>
              <a:r>
                <a:rPr lang="it-IT" sz="1600" b="0">
                  <a:solidFill>
                    <a:schemeClr val="tx1"/>
                  </a:solidFill>
                  <a:latin typeface="+mj-lt"/>
                </a:rPr>
                <a:t>4</a:t>
              </a:r>
            </a:p>
          </p:txBody>
        </p:sp>
        <p:sp>
          <p:nvSpPr>
            <p:cNvPr id="854042" name="Text Box 13"/>
            <p:cNvSpPr txBox="1">
              <a:spLocks noChangeArrowheads="1"/>
            </p:cNvSpPr>
            <p:nvPr/>
          </p:nvSpPr>
          <p:spPr bwMode="white">
            <a:xfrm>
              <a:off x="7328852" y="5042143"/>
              <a:ext cx="445766" cy="301734"/>
            </a:xfrm>
            <a:prstGeom prst="rect">
              <a:avLst/>
            </a:prstGeom>
            <a:noFill/>
            <a:ln w="9525" algn="ctr">
              <a:noFill/>
              <a:miter lim="800000"/>
              <a:headEnd/>
              <a:tailEnd/>
            </a:ln>
          </p:spPr>
          <p:txBody>
            <a:bodyPr wrap="none" lIns="246888" anchor="b">
              <a:spAutoFit/>
            </a:bodyPr>
            <a:lstStyle/>
            <a:p>
              <a:pPr marL="166688" indent="-166688" algn="r">
                <a:lnSpc>
                  <a:spcPct val="85000"/>
                </a:lnSpc>
              </a:pPr>
              <a:r>
                <a:rPr lang="it-IT" sz="1600" b="0">
                  <a:solidFill>
                    <a:schemeClr val="tx1"/>
                  </a:solidFill>
                  <a:latin typeface="+mj-lt"/>
                </a:rPr>
                <a:t>8</a:t>
              </a:r>
            </a:p>
          </p:txBody>
        </p:sp>
        <p:cxnSp>
          <p:nvCxnSpPr>
            <p:cNvPr id="49" name="Connettore 1 48"/>
            <p:cNvCxnSpPr/>
            <p:nvPr/>
          </p:nvCxnSpPr>
          <p:spPr>
            <a:xfrm>
              <a:off x="3493719" y="4872214"/>
              <a:ext cx="4104711" cy="158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50" name="Connettore 1 49"/>
            <p:cNvCxnSpPr/>
            <p:nvPr/>
          </p:nvCxnSpPr>
          <p:spPr>
            <a:xfrm rot="5400000">
              <a:off x="3406373" y="4959559"/>
              <a:ext cx="179455" cy="1587"/>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51" name="Connettore 1 50"/>
            <p:cNvCxnSpPr/>
            <p:nvPr/>
          </p:nvCxnSpPr>
          <p:spPr>
            <a:xfrm rot="5400000">
              <a:off x="4085730" y="4951619"/>
              <a:ext cx="179454" cy="1587"/>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52" name="Connettore 1 51"/>
            <p:cNvCxnSpPr/>
            <p:nvPr/>
          </p:nvCxnSpPr>
          <p:spPr>
            <a:xfrm rot="5400000">
              <a:off x="4765086" y="4965911"/>
              <a:ext cx="179455" cy="1587"/>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rot="5400000">
              <a:off x="5451585" y="4957177"/>
              <a:ext cx="181043" cy="158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rot="5400000">
              <a:off x="6147608" y="4964324"/>
              <a:ext cx="179454" cy="158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rot="5400000">
              <a:off x="6825378" y="4956383"/>
              <a:ext cx="179455" cy="1587"/>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rot="5400000">
              <a:off x="7514259" y="4950030"/>
              <a:ext cx="179455" cy="1587"/>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54051" name="Text Box 13"/>
            <p:cNvSpPr txBox="1">
              <a:spLocks noChangeArrowheads="1"/>
            </p:cNvSpPr>
            <p:nvPr/>
          </p:nvSpPr>
          <p:spPr bwMode="white">
            <a:xfrm>
              <a:off x="7671005" y="4357674"/>
              <a:ext cx="1667086" cy="301734"/>
            </a:xfrm>
            <a:prstGeom prst="rect">
              <a:avLst/>
            </a:prstGeom>
            <a:noFill/>
            <a:ln w="9525" algn="ctr">
              <a:noFill/>
              <a:miter lim="800000"/>
              <a:headEnd/>
              <a:tailEnd/>
            </a:ln>
          </p:spPr>
          <p:txBody>
            <a:bodyPr wrap="none" lIns="246888" anchor="b">
              <a:spAutoFit/>
            </a:bodyPr>
            <a:lstStyle/>
            <a:p>
              <a:pPr marL="166688" indent="-166688" algn="r">
                <a:lnSpc>
                  <a:spcPct val="85000"/>
                </a:lnSpc>
              </a:pPr>
              <a:r>
                <a:rPr lang="it-IT" sz="1600" b="0">
                  <a:solidFill>
                    <a:schemeClr val="tx1"/>
                  </a:solidFill>
                  <a:latin typeface="+mj-lt"/>
                </a:rPr>
                <a:t>2,86 (1,47-5,55)</a:t>
              </a:r>
            </a:p>
          </p:txBody>
        </p:sp>
        <p:sp>
          <p:nvSpPr>
            <p:cNvPr id="854052" name="Text Box 13"/>
            <p:cNvSpPr txBox="1">
              <a:spLocks noChangeArrowheads="1"/>
            </p:cNvSpPr>
            <p:nvPr/>
          </p:nvSpPr>
          <p:spPr bwMode="white">
            <a:xfrm>
              <a:off x="7136090" y="3676380"/>
              <a:ext cx="1667086" cy="301734"/>
            </a:xfrm>
            <a:prstGeom prst="rect">
              <a:avLst/>
            </a:prstGeom>
            <a:noFill/>
            <a:ln w="9525" algn="ctr">
              <a:noFill/>
              <a:miter lim="800000"/>
              <a:headEnd/>
              <a:tailEnd/>
            </a:ln>
          </p:spPr>
          <p:txBody>
            <a:bodyPr wrap="none" lIns="246888" anchor="b">
              <a:spAutoFit/>
            </a:bodyPr>
            <a:lstStyle/>
            <a:p>
              <a:pPr marL="166688" indent="-166688" algn="r">
                <a:lnSpc>
                  <a:spcPct val="85000"/>
                </a:lnSpc>
              </a:pPr>
              <a:r>
                <a:rPr lang="it-IT" sz="1600" b="0">
                  <a:solidFill>
                    <a:schemeClr val="tx1"/>
                  </a:solidFill>
                  <a:latin typeface="+mj-lt"/>
                </a:rPr>
                <a:t>1,96 (1,10-3,45)</a:t>
              </a:r>
            </a:p>
          </p:txBody>
        </p:sp>
        <p:sp>
          <p:nvSpPr>
            <p:cNvPr id="854053" name="Text Box 13"/>
            <p:cNvSpPr txBox="1">
              <a:spLocks noChangeArrowheads="1"/>
            </p:cNvSpPr>
            <p:nvPr/>
          </p:nvSpPr>
          <p:spPr bwMode="white">
            <a:xfrm>
              <a:off x="7148789" y="2995087"/>
              <a:ext cx="1667086" cy="301734"/>
            </a:xfrm>
            <a:prstGeom prst="rect">
              <a:avLst/>
            </a:prstGeom>
            <a:noFill/>
            <a:ln w="9525" algn="ctr">
              <a:noFill/>
              <a:miter lim="800000"/>
              <a:headEnd/>
              <a:tailEnd/>
            </a:ln>
          </p:spPr>
          <p:txBody>
            <a:bodyPr wrap="none" lIns="246888" anchor="b">
              <a:spAutoFit/>
            </a:bodyPr>
            <a:lstStyle/>
            <a:p>
              <a:pPr marL="166688" indent="-166688" algn="r">
                <a:lnSpc>
                  <a:spcPct val="85000"/>
                </a:lnSpc>
              </a:pPr>
              <a:r>
                <a:rPr lang="it-IT" sz="1600" b="0">
                  <a:solidFill>
                    <a:schemeClr val="tx1"/>
                  </a:solidFill>
                  <a:latin typeface="+mj-lt"/>
                </a:rPr>
                <a:t>1,82 (1,09-3,03)</a:t>
              </a:r>
            </a:p>
          </p:txBody>
        </p:sp>
      </p:grpSp>
      <p:sp>
        <p:nvSpPr>
          <p:cNvPr id="323632" name="Line 48"/>
          <p:cNvSpPr>
            <a:spLocks noChangeShapeType="1"/>
          </p:cNvSpPr>
          <p:nvPr/>
        </p:nvSpPr>
        <p:spPr bwMode="auto">
          <a:xfrm>
            <a:off x="2771775" y="4481513"/>
            <a:ext cx="4464050"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it-IT"/>
          </a:p>
        </p:txBody>
      </p:sp>
    </p:spTree>
    <p:extLst>
      <p:ext uri="{BB962C8B-B14F-4D97-AF65-F5344CB8AC3E}">
        <p14:creationId xmlns:p14="http://schemas.microsoft.com/office/powerpoint/2010/main" val="412731289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sz="quarter"/>
          </p:nvPr>
        </p:nvSpPr>
        <p:spPr>
          <a:xfrm>
            <a:off x="3347864" y="2348880"/>
            <a:ext cx="5796136" cy="1992883"/>
          </a:xfrm>
        </p:spPr>
        <p:txBody>
          <a:bodyPr/>
          <a:lstStyle/>
          <a:p>
            <a:pPr eaLnBrk="1" hangingPunct="1"/>
            <a:br>
              <a:rPr lang="it-IT" sz="2400" dirty="0">
                <a:solidFill>
                  <a:srgbClr val="FFFF00"/>
                </a:solidFill>
                <a:effectLst/>
                <a:latin typeface="Calibri" panose="020F0502020204030204" pitchFamily="34" charset="0"/>
                <a:ea typeface="MS PGothic"/>
                <a:cs typeface="Times New Roman" pitchFamily="18" charset="0"/>
              </a:rPr>
            </a:br>
            <a:r>
              <a:rPr lang="it-IT" sz="3200" dirty="0">
                <a:solidFill>
                  <a:srgbClr val="FFFF00"/>
                </a:solidFill>
                <a:effectLst/>
                <a:latin typeface="Calibri" panose="020F0502020204030204" pitchFamily="34" charset="0"/>
              </a:rPr>
              <a:t>Strategia per la riduzione della colesterolemia in prevenzione primaria e secondaria</a:t>
            </a:r>
            <a:br>
              <a:rPr lang="it-IT" sz="3200" dirty="0">
                <a:solidFill>
                  <a:srgbClr val="FFFF00"/>
                </a:solidFill>
                <a:effectLst/>
                <a:latin typeface="Calibri" panose="020F0502020204030204" pitchFamily="34" charset="0"/>
              </a:rPr>
            </a:br>
            <a:br>
              <a:rPr lang="it-IT" sz="3200" dirty="0">
                <a:solidFill>
                  <a:srgbClr val="FFFF00"/>
                </a:solidFill>
                <a:effectLst/>
                <a:latin typeface="Calibri" panose="020F0502020204030204" pitchFamily="34" charset="0"/>
              </a:rPr>
            </a:br>
            <a:r>
              <a:rPr lang="it-IT" sz="2400" dirty="0">
                <a:solidFill>
                  <a:srgbClr val="FFC000"/>
                </a:solidFill>
                <a:effectLst/>
                <a:latin typeface="Calibri" panose="020F0502020204030204" pitchFamily="34" charset="0"/>
              </a:rPr>
              <a:t>Dott. </a:t>
            </a:r>
            <a:r>
              <a:rPr lang="it-IT" sz="2400" dirty="0" err="1">
                <a:solidFill>
                  <a:srgbClr val="FFC000"/>
                </a:solidFill>
                <a:effectLst/>
                <a:latin typeface="Calibri" panose="020F0502020204030204" pitchFamily="34" charset="0"/>
              </a:rPr>
              <a:t>ssa</a:t>
            </a:r>
            <a:r>
              <a:rPr lang="it-IT" sz="2400" dirty="0">
                <a:solidFill>
                  <a:srgbClr val="FFC000"/>
                </a:solidFill>
                <a:effectLst/>
                <a:latin typeface="Calibri" panose="020F0502020204030204" pitchFamily="34" charset="0"/>
              </a:rPr>
              <a:t> Giuseppina De </a:t>
            </a:r>
            <a:r>
              <a:rPr lang="it-IT" sz="2400" dirty="0" err="1">
                <a:solidFill>
                  <a:srgbClr val="FFC000"/>
                </a:solidFill>
                <a:effectLst/>
                <a:latin typeface="Calibri" panose="020F0502020204030204" pitchFamily="34" charset="0"/>
              </a:rPr>
              <a:t>Benedittis</a:t>
            </a:r>
            <a:br>
              <a:rPr lang="it-IT" sz="2400" dirty="0">
                <a:solidFill>
                  <a:srgbClr val="FFC000"/>
                </a:solidFill>
                <a:effectLst/>
                <a:latin typeface="Calibri" panose="020F0502020204030204" pitchFamily="34" charset="0"/>
              </a:rPr>
            </a:br>
            <a:r>
              <a:rPr lang="it-IT" sz="2400" dirty="0">
                <a:solidFill>
                  <a:schemeClr val="tx1"/>
                </a:solidFill>
                <a:effectLst/>
                <a:latin typeface="Calibri" panose="020F0502020204030204" pitchFamily="34" charset="0"/>
              </a:rPr>
              <a:t>Dirigente Medico I livello nella branca di Cardiologia ASL LECCE</a:t>
            </a:r>
            <a:br>
              <a:rPr lang="it-IT" sz="2400" dirty="0">
                <a:solidFill>
                  <a:schemeClr val="tx1"/>
                </a:solidFill>
                <a:effectLst/>
                <a:latin typeface="Calibri" panose="020F0502020204030204" pitchFamily="34" charset="0"/>
              </a:rPr>
            </a:br>
            <a:r>
              <a:rPr lang="it-IT" sz="2400" dirty="0">
                <a:solidFill>
                  <a:schemeClr val="tx1"/>
                </a:solidFill>
                <a:effectLst/>
                <a:latin typeface="Calibri" panose="020F0502020204030204" pitchFamily="34" charset="0"/>
              </a:rPr>
              <a:t>Consigliere Nazionale ANCE </a:t>
            </a:r>
            <a:br>
              <a:rPr lang="it-IT" sz="2400" dirty="0">
                <a:solidFill>
                  <a:schemeClr val="tx1"/>
                </a:solidFill>
                <a:effectLst/>
                <a:latin typeface="Calibri" panose="020F0502020204030204" pitchFamily="34" charset="0"/>
              </a:rPr>
            </a:br>
            <a:br>
              <a:rPr lang="it-IT" sz="2400" dirty="0">
                <a:solidFill>
                  <a:schemeClr val="tx1"/>
                </a:solidFill>
                <a:effectLst/>
                <a:latin typeface="Calibri" panose="020F0502020204030204" pitchFamily="34" charset="0"/>
              </a:rPr>
            </a:br>
            <a:br>
              <a:rPr lang="it-IT" sz="2400" dirty="0">
                <a:solidFill>
                  <a:schemeClr val="tx1"/>
                </a:solidFill>
                <a:effectLst/>
                <a:latin typeface="Calibri" panose="020F0502020204030204" pitchFamily="34" charset="0"/>
              </a:rPr>
            </a:br>
            <a:br>
              <a:rPr lang="it-IT" sz="2400" dirty="0">
                <a:solidFill>
                  <a:srgbClr val="FFC000"/>
                </a:solidFill>
                <a:effectLst/>
                <a:latin typeface="Calibri" panose="020F0502020204030204" pitchFamily="34" charset="0"/>
                <a:ea typeface="MS PGothic"/>
                <a:cs typeface="Times New Roman" pitchFamily="18" charset="0"/>
              </a:rPr>
            </a:br>
            <a:r>
              <a:rPr lang="it-IT" sz="2400" dirty="0">
                <a:solidFill>
                  <a:schemeClr val="tx1"/>
                </a:solidFill>
                <a:effectLst/>
                <a:latin typeface="Calibri" panose="020F0502020204030204" pitchFamily="34" charset="0"/>
                <a:ea typeface="MS PGothic"/>
                <a:cs typeface="Times New Roman" pitchFamily="18" charset="0"/>
              </a:rPr>
              <a:t>Congresso Interregionale ANCE Centro Sud</a:t>
            </a:r>
            <a:br>
              <a:rPr lang="it-IT" sz="2400" dirty="0">
                <a:solidFill>
                  <a:srgbClr val="FFC000"/>
                </a:solidFill>
                <a:effectLst/>
                <a:latin typeface="Calibri" panose="020F0502020204030204" pitchFamily="34" charset="0"/>
                <a:ea typeface="MS PGothic"/>
                <a:cs typeface="Times New Roman" pitchFamily="18" charset="0"/>
              </a:rPr>
            </a:br>
            <a:r>
              <a:rPr lang="it-IT" sz="2400" dirty="0" err="1">
                <a:effectLst/>
                <a:latin typeface="Calibri" panose="020F0502020204030204" pitchFamily="34" charset="0"/>
                <a:ea typeface="MS PGothic"/>
                <a:cs typeface="Times New Roman" pitchFamily="18" charset="0"/>
              </a:rPr>
              <a:t>Capotaormina</a:t>
            </a:r>
            <a:r>
              <a:rPr lang="it-IT" sz="2400" dirty="0">
                <a:effectLst/>
                <a:latin typeface="Calibri" panose="020F0502020204030204" pitchFamily="34" charset="0"/>
                <a:ea typeface="MS PGothic"/>
                <a:cs typeface="Times New Roman" pitchFamily="18" charset="0"/>
              </a:rPr>
              <a:t>, 13 Aprile 2019</a:t>
            </a:r>
            <a:br>
              <a:rPr lang="it-IT" sz="2400" dirty="0">
                <a:effectLst/>
                <a:latin typeface="Calibri" panose="020F0502020204030204" pitchFamily="34" charset="0"/>
                <a:ea typeface="MS PGothic"/>
                <a:cs typeface="Times New Roman" pitchFamily="18" charset="0"/>
              </a:rPr>
            </a:br>
            <a:br>
              <a:rPr lang="it-IT" sz="1800" dirty="0">
                <a:effectLst/>
                <a:latin typeface="Calibri" panose="020F0502020204030204" pitchFamily="34" charset="0"/>
                <a:ea typeface="MS PGothic"/>
                <a:cs typeface="Times New Roman" pitchFamily="18" charset="0"/>
              </a:rPr>
            </a:br>
            <a:endParaRPr lang="it-IT" sz="2400" dirty="0">
              <a:solidFill>
                <a:srgbClr val="00FF00"/>
              </a:solidFill>
              <a:effectLst/>
              <a:latin typeface="Calibri" panose="020F0502020204030204" pitchFamily="34" charset="0"/>
              <a:ea typeface="MS PGothic"/>
              <a:cs typeface="Times New Roman" pitchFamily="18" charset="0"/>
            </a:endParaRPr>
          </a:p>
        </p:txBody>
      </p:sp>
      <p:pic>
        <p:nvPicPr>
          <p:cNvPr id="2" name="Immagine 1"/>
          <p:cNvPicPr>
            <a:picLocks noChangeAspect="1"/>
          </p:cNvPicPr>
          <p:nvPr/>
        </p:nvPicPr>
        <p:blipFill>
          <a:blip r:embed="rId3"/>
          <a:stretch>
            <a:fillRect/>
          </a:stretch>
        </p:blipFill>
        <p:spPr>
          <a:xfrm>
            <a:off x="0" y="404665"/>
            <a:ext cx="3347864" cy="599228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tangolo 34"/>
          <p:cNvSpPr/>
          <p:nvPr/>
        </p:nvSpPr>
        <p:spPr>
          <a:xfrm>
            <a:off x="3523300" y="1498600"/>
            <a:ext cx="4932077" cy="3747911"/>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778"/>
          </a:p>
        </p:txBody>
      </p:sp>
      <p:sp>
        <p:nvSpPr>
          <p:cNvPr id="2055170" name="Text Box 2050"/>
          <p:cNvSpPr txBox="1">
            <a:spLocks noChangeArrowheads="1"/>
          </p:cNvSpPr>
          <p:nvPr/>
        </p:nvSpPr>
        <p:spPr bwMode="auto">
          <a:xfrm>
            <a:off x="1" y="4194591"/>
            <a:ext cx="2555775" cy="2281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a:spAutoFit/>
          </a:bodyPr>
          <a:lstStyle>
            <a:lvl1pPr marL="388938" indent="-388938" algn="l">
              <a:defRPr sz="2400">
                <a:solidFill>
                  <a:schemeClr val="tx1"/>
                </a:solidFill>
                <a:latin typeface="Times New Roman" charset="0"/>
                <a:ea typeface="ＭＳ Ｐゴシック" charset="0"/>
              </a:defRPr>
            </a:lvl1pPr>
            <a:lvl2pPr marL="579438" algn="l">
              <a:defRPr sz="2400">
                <a:solidFill>
                  <a:schemeClr val="tx1"/>
                </a:solidFill>
                <a:latin typeface="Times New Roman" charset="0"/>
                <a:ea typeface="ＭＳ Ｐゴシック" charset="0"/>
              </a:defRPr>
            </a:lvl2pPr>
            <a:lvl3pPr algn="l">
              <a:defRPr sz="2400">
                <a:solidFill>
                  <a:schemeClr val="tx1"/>
                </a:solidFill>
                <a:latin typeface="Times New Roman" charset="0"/>
                <a:ea typeface="ＭＳ Ｐゴシック" charset="0"/>
              </a:defRPr>
            </a:lvl3pPr>
            <a:lvl4pPr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buClr>
                <a:schemeClr val="tx2"/>
              </a:buClr>
              <a:buSzPct val="150000"/>
              <a:defRPr/>
            </a:pPr>
            <a:r>
              <a:rPr lang="en-GB" sz="1778" dirty="0">
                <a:latin typeface="Calibri"/>
                <a:cs typeface="Calibri"/>
              </a:rPr>
              <a:t>La co-</a:t>
            </a:r>
            <a:r>
              <a:rPr lang="en-GB" sz="1778" dirty="0" err="1">
                <a:latin typeface="Calibri"/>
                <a:cs typeface="Calibri"/>
              </a:rPr>
              <a:t>somministrazione</a:t>
            </a:r>
            <a:r>
              <a:rPr lang="en-GB" sz="1778" dirty="0">
                <a:latin typeface="Calibri"/>
                <a:cs typeface="Calibri"/>
              </a:rPr>
              <a:t> </a:t>
            </a:r>
            <a:r>
              <a:rPr lang="en-GB" sz="1778" dirty="0" err="1">
                <a:latin typeface="Calibri"/>
                <a:cs typeface="Calibri"/>
              </a:rPr>
              <a:t>statina</a:t>
            </a:r>
            <a:r>
              <a:rPr lang="en-GB" sz="1778" dirty="0">
                <a:latin typeface="Calibri"/>
                <a:cs typeface="Calibri"/>
              </a:rPr>
              <a:t> + ezetimibe </a:t>
            </a:r>
            <a:r>
              <a:rPr lang="en-GB" sz="1778" dirty="0" err="1">
                <a:latin typeface="Calibri"/>
                <a:cs typeface="Calibri"/>
              </a:rPr>
              <a:t>consente</a:t>
            </a:r>
            <a:r>
              <a:rPr lang="en-GB" sz="1778" dirty="0">
                <a:latin typeface="Calibri"/>
                <a:cs typeface="Calibri"/>
              </a:rPr>
              <a:t> una </a:t>
            </a:r>
            <a:r>
              <a:rPr lang="en-GB" sz="1778" dirty="0" err="1">
                <a:latin typeface="Calibri"/>
                <a:cs typeface="Calibri"/>
              </a:rPr>
              <a:t>riduzione</a:t>
            </a:r>
            <a:r>
              <a:rPr lang="en-GB" sz="1778" dirty="0">
                <a:latin typeface="Calibri"/>
                <a:cs typeface="Calibri"/>
              </a:rPr>
              <a:t> </a:t>
            </a:r>
            <a:r>
              <a:rPr lang="en-GB" sz="1778" dirty="0" err="1">
                <a:latin typeface="Calibri"/>
                <a:cs typeface="Calibri"/>
              </a:rPr>
              <a:t>della</a:t>
            </a:r>
            <a:r>
              <a:rPr lang="en-GB" sz="1778" dirty="0">
                <a:latin typeface="Calibri"/>
                <a:cs typeface="Calibri"/>
              </a:rPr>
              <a:t> </a:t>
            </a:r>
            <a:r>
              <a:rPr lang="en-GB" sz="1778" dirty="0" err="1">
                <a:latin typeface="Calibri"/>
                <a:cs typeface="Calibri"/>
              </a:rPr>
              <a:t>colesterolemia</a:t>
            </a:r>
            <a:r>
              <a:rPr lang="en-GB" sz="1778" dirty="0">
                <a:latin typeface="Calibri"/>
                <a:cs typeface="Calibri"/>
              </a:rPr>
              <a:t> </a:t>
            </a:r>
            <a:r>
              <a:rPr lang="en-GB" sz="1778" dirty="0" err="1">
                <a:latin typeface="Calibri"/>
                <a:cs typeface="Calibri"/>
              </a:rPr>
              <a:t>superiore</a:t>
            </a:r>
            <a:r>
              <a:rPr lang="en-GB" sz="1778" dirty="0">
                <a:latin typeface="Calibri"/>
                <a:cs typeface="Calibri"/>
              </a:rPr>
              <a:t> a </a:t>
            </a:r>
            <a:r>
              <a:rPr lang="en-GB" sz="1778" dirty="0" err="1">
                <a:latin typeface="Calibri"/>
                <a:cs typeface="Calibri"/>
              </a:rPr>
              <a:t>quella</a:t>
            </a:r>
            <a:r>
              <a:rPr lang="en-GB" sz="1778" dirty="0">
                <a:latin typeface="Calibri"/>
                <a:cs typeface="Calibri"/>
              </a:rPr>
              <a:t> </a:t>
            </a:r>
            <a:r>
              <a:rPr lang="en-GB" sz="1778" dirty="0" err="1">
                <a:latin typeface="Calibri"/>
                <a:cs typeface="Calibri"/>
              </a:rPr>
              <a:t>ottenibile</a:t>
            </a:r>
            <a:r>
              <a:rPr lang="en-GB" sz="1778" dirty="0">
                <a:latin typeface="Calibri"/>
                <a:cs typeface="Calibri"/>
              </a:rPr>
              <a:t> con la sola </a:t>
            </a:r>
            <a:r>
              <a:rPr lang="en-GB" sz="1778" dirty="0" err="1">
                <a:latin typeface="Calibri"/>
                <a:cs typeface="Calibri"/>
              </a:rPr>
              <a:t>statina</a:t>
            </a:r>
            <a:endParaRPr lang="en-GB" sz="1778" dirty="0">
              <a:latin typeface="Calibri"/>
              <a:cs typeface="Calibri"/>
            </a:endParaRPr>
          </a:p>
          <a:p>
            <a:pPr>
              <a:buFontTx/>
              <a:buChar char="•"/>
              <a:defRPr/>
            </a:pPr>
            <a:endParaRPr lang="en-GB" sz="1778" dirty="0">
              <a:latin typeface="Calibri"/>
              <a:cs typeface="Calibri"/>
            </a:endParaRPr>
          </a:p>
        </p:txBody>
      </p:sp>
      <p:grpSp>
        <p:nvGrpSpPr>
          <p:cNvPr id="2" name="Gruppo 1"/>
          <p:cNvGrpSpPr/>
          <p:nvPr/>
        </p:nvGrpSpPr>
        <p:grpSpPr>
          <a:xfrm>
            <a:off x="2404533" y="2020245"/>
            <a:ext cx="5954889" cy="3077405"/>
            <a:chOff x="1935163" y="1640950"/>
            <a:chExt cx="8180387" cy="4227512"/>
          </a:xfrm>
        </p:grpSpPr>
        <p:sp>
          <p:nvSpPr>
            <p:cNvPr id="2055171" name="Rectangle 2051"/>
            <p:cNvSpPr>
              <a:spLocks noChangeArrowheads="1"/>
            </p:cNvSpPr>
            <p:nvPr/>
          </p:nvSpPr>
          <p:spPr bwMode="auto">
            <a:xfrm rot="5400000">
              <a:off x="5592763" y="3745975"/>
              <a:ext cx="1433512" cy="544512"/>
            </a:xfrm>
            <a:prstGeom prst="rect">
              <a:avLst/>
            </a:prstGeom>
            <a:solidFill>
              <a:srgbClr val="B9CDE5"/>
            </a:solidFill>
            <a:ln>
              <a:noFill/>
            </a:ln>
            <a:effectLst/>
            <a:scene3d>
              <a:camera prst="orthographicFront"/>
              <a:lightRig rig="threePt" dir="t"/>
            </a:scene3d>
            <a:sp3d>
              <a:bevelT/>
            </a:sp3d>
            <a:extLst/>
          </p:spPr>
          <p:txBody>
            <a:bodyPr wrap="none" anchor="ctr"/>
            <a:lstStyle/>
            <a:p>
              <a:pPr>
                <a:defRPr/>
              </a:pPr>
              <a:endParaRPr lang="it-IT" sz="1778">
                <a:cs typeface="+mn-cs"/>
              </a:endParaRPr>
            </a:p>
          </p:txBody>
        </p:sp>
        <p:sp>
          <p:nvSpPr>
            <p:cNvPr id="2055172" name="Rectangle 2052"/>
            <p:cNvSpPr>
              <a:spLocks noChangeArrowheads="1"/>
            </p:cNvSpPr>
            <p:nvPr/>
          </p:nvSpPr>
          <p:spPr bwMode="auto">
            <a:xfrm rot="10800000">
              <a:off x="5380038" y="2537887"/>
              <a:ext cx="2181225" cy="506413"/>
            </a:xfrm>
            <a:prstGeom prst="rect">
              <a:avLst/>
            </a:prstGeom>
            <a:solidFill>
              <a:srgbClr val="B9CDE5"/>
            </a:solidFill>
            <a:ln>
              <a:noFill/>
            </a:ln>
            <a:effectLst/>
            <a:scene3d>
              <a:camera prst="orthographicFront"/>
              <a:lightRig rig="threePt" dir="t"/>
            </a:scene3d>
            <a:sp3d>
              <a:bevelT/>
            </a:sp3d>
            <a:extLst/>
          </p:spPr>
          <p:txBody>
            <a:bodyPr wrap="none" anchor="ctr"/>
            <a:lstStyle/>
            <a:p>
              <a:pPr>
                <a:defRPr/>
              </a:pPr>
              <a:endParaRPr lang="it-IT" sz="1778">
                <a:cs typeface="+mn-cs"/>
              </a:endParaRPr>
            </a:p>
          </p:txBody>
        </p:sp>
        <p:sp>
          <p:nvSpPr>
            <p:cNvPr id="2055173" name="Rectangle 2053"/>
            <p:cNvSpPr>
              <a:spLocks noChangeArrowheads="1"/>
            </p:cNvSpPr>
            <p:nvPr/>
          </p:nvSpPr>
          <p:spPr bwMode="auto">
            <a:xfrm>
              <a:off x="2838450" y="3522137"/>
              <a:ext cx="2181225" cy="506413"/>
            </a:xfrm>
            <a:prstGeom prst="rect">
              <a:avLst/>
            </a:prstGeom>
            <a:solidFill>
              <a:srgbClr val="B9CDE5"/>
            </a:solidFill>
            <a:ln>
              <a:noFill/>
            </a:ln>
            <a:effectLst/>
            <a:scene3d>
              <a:camera prst="orthographicFront"/>
              <a:lightRig rig="threePt" dir="t"/>
            </a:scene3d>
            <a:sp3d>
              <a:bevelT/>
            </a:sp3d>
            <a:extLst/>
          </p:spPr>
          <p:txBody>
            <a:bodyPr wrap="none" anchor="ctr"/>
            <a:lstStyle/>
            <a:p>
              <a:pPr>
                <a:defRPr/>
              </a:pPr>
              <a:endParaRPr lang="it-IT" sz="1778">
                <a:cs typeface="+mn-cs"/>
              </a:endParaRPr>
            </a:p>
          </p:txBody>
        </p:sp>
        <p:sp>
          <p:nvSpPr>
            <p:cNvPr id="2055175" name="Freeform 2055"/>
            <p:cNvSpPr>
              <a:spLocks/>
            </p:cNvSpPr>
            <p:nvPr/>
          </p:nvSpPr>
          <p:spPr bwMode="auto">
            <a:xfrm>
              <a:off x="5311775" y="1640950"/>
              <a:ext cx="2222500" cy="795337"/>
            </a:xfrm>
            <a:custGeom>
              <a:avLst/>
              <a:gdLst>
                <a:gd name="T0" fmla="*/ 0 w 1120"/>
                <a:gd name="T1" fmla="*/ 233 h 416"/>
                <a:gd name="T2" fmla="*/ 208 w 1120"/>
                <a:gd name="T3" fmla="*/ 416 h 416"/>
                <a:gd name="T4" fmla="*/ 646 w 1120"/>
                <a:gd name="T5" fmla="*/ 324 h 416"/>
                <a:gd name="T6" fmla="*/ 1120 w 1120"/>
                <a:gd name="T7" fmla="*/ 324 h 416"/>
                <a:gd name="T8" fmla="*/ 1114 w 1120"/>
                <a:gd name="T9" fmla="*/ 0 h 416"/>
                <a:gd name="T10" fmla="*/ 664 w 1120"/>
                <a:gd name="T11" fmla="*/ 0 h 416"/>
                <a:gd name="T12" fmla="*/ 0 w 1120"/>
                <a:gd name="T13" fmla="*/ 233 h 416"/>
              </a:gdLst>
              <a:ahLst/>
              <a:cxnLst>
                <a:cxn ang="0">
                  <a:pos x="T0" y="T1"/>
                </a:cxn>
                <a:cxn ang="0">
                  <a:pos x="T2" y="T3"/>
                </a:cxn>
                <a:cxn ang="0">
                  <a:pos x="T4" y="T5"/>
                </a:cxn>
                <a:cxn ang="0">
                  <a:pos x="T6" y="T7"/>
                </a:cxn>
                <a:cxn ang="0">
                  <a:pos x="T8" y="T9"/>
                </a:cxn>
                <a:cxn ang="0">
                  <a:pos x="T10" y="T11"/>
                </a:cxn>
                <a:cxn ang="0">
                  <a:pos x="T12" y="T13"/>
                </a:cxn>
              </a:cxnLst>
              <a:rect l="0" t="0" r="r" b="b"/>
              <a:pathLst>
                <a:path w="1120" h="416">
                  <a:moveTo>
                    <a:pt x="0" y="233"/>
                  </a:moveTo>
                  <a:lnTo>
                    <a:pt x="208" y="416"/>
                  </a:lnTo>
                  <a:lnTo>
                    <a:pt x="646" y="324"/>
                  </a:lnTo>
                  <a:lnTo>
                    <a:pt x="1120" y="324"/>
                  </a:lnTo>
                  <a:lnTo>
                    <a:pt x="1114" y="0"/>
                  </a:lnTo>
                  <a:lnTo>
                    <a:pt x="664" y="0"/>
                  </a:lnTo>
                  <a:lnTo>
                    <a:pt x="0" y="233"/>
                  </a:lnTo>
                  <a:close/>
                </a:path>
              </a:pathLst>
            </a:custGeom>
            <a:solidFill>
              <a:schemeClr val="accent1">
                <a:lumMod val="40000"/>
                <a:lumOff val="60000"/>
              </a:schemeClr>
            </a:solidFill>
            <a:ln>
              <a:noFill/>
            </a:ln>
            <a:effectLst/>
            <a:scene3d>
              <a:camera prst="orthographicFront"/>
              <a:lightRig rig="threePt" dir="t"/>
            </a:scene3d>
            <a:sp3d>
              <a:bevelT/>
            </a:sp3d>
            <a:extLst/>
          </p:spPr>
          <p:txBody>
            <a:bodyPr/>
            <a:lstStyle/>
            <a:p>
              <a:pPr>
                <a:defRPr/>
              </a:pPr>
              <a:endParaRPr lang="it-IT" sz="1778">
                <a:cs typeface="+mn-cs"/>
              </a:endParaRPr>
            </a:p>
          </p:txBody>
        </p:sp>
        <p:sp>
          <p:nvSpPr>
            <p:cNvPr id="2055176" name="Freeform 2056"/>
            <p:cNvSpPr>
              <a:spLocks/>
            </p:cNvSpPr>
            <p:nvPr/>
          </p:nvSpPr>
          <p:spPr bwMode="auto">
            <a:xfrm>
              <a:off x="7043738" y="3414187"/>
              <a:ext cx="2185987" cy="1028700"/>
            </a:xfrm>
            <a:custGeom>
              <a:avLst/>
              <a:gdLst>
                <a:gd name="T0" fmla="*/ 647 w 1326"/>
                <a:gd name="T1" fmla="*/ 0 h 648"/>
                <a:gd name="T2" fmla="*/ 0 w 1326"/>
                <a:gd name="T3" fmla="*/ 176 h 648"/>
                <a:gd name="T4" fmla="*/ 576 w 1326"/>
                <a:gd name="T5" fmla="*/ 648 h 648"/>
                <a:gd name="T6" fmla="*/ 1326 w 1326"/>
                <a:gd name="T7" fmla="*/ 646 h 648"/>
                <a:gd name="T8" fmla="*/ 1326 w 1326"/>
                <a:gd name="T9" fmla="*/ 218 h 648"/>
                <a:gd name="T10" fmla="*/ 738 w 1326"/>
                <a:gd name="T11" fmla="*/ 235 h 648"/>
                <a:gd name="T12" fmla="*/ 647 w 1326"/>
                <a:gd name="T13" fmla="*/ 0 h 648"/>
              </a:gdLst>
              <a:ahLst/>
              <a:cxnLst>
                <a:cxn ang="0">
                  <a:pos x="T0" y="T1"/>
                </a:cxn>
                <a:cxn ang="0">
                  <a:pos x="T2" y="T3"/>
                </a:cxn>
                <a:cxn ang="0">
                  <a:pos x="T4" y="T5"/>
                </a:cxn>
                <a:cxn ang="0">
                  <a:pos x="T6" y="T7"/>
                </a:cxn>
                <a:cxn ang="0">
                  <a:pos x="T8" y="T9"/>
                </a:cxn>
                <a:cxn ang="0">
                  <a:pos x="T10" y="T11"/>
                </a:cxn>
                <a:cxn ang="0">
                  <a:pos x="T12" y="T13"/>
                </a:cxn>
              </a:cxnLst>
              <a:rect l="0" t="0" r="r" b="b"/>
              <a:pathLst>
                <a:path w="1326" h="648">
                  <a:moveTo>
                    <a:pt x="647" y="0"/>
                  </a:moveTo>
                  <a:lnTo>
                    <a:pt x="0" y="176"/>
                  </a:lnTo>
                  <a:lnTo>
                    <a:pt x="576" y="648"/>
                  </a:lnTo>
                  <a:lnTo>
                    <a:pt x="1326" y="646"/>
                  </a:lnTo>
                  <a:lnTo>
                    <a:pt x="1326" y="218"/>
                  </a:lnTo>
                  <a:lnTo>
                    <a:pt x="738" y="235"/>
                  </a:lnTo>
                  <a:lnTo>
                    <a:pt x="647" y="0"/>
                  </a:lnTo>
                  <a:close/>
                </a:path>
              </a:pathLst>
            </a:custGeom>
            <a:solidFill>
              <a:srgbClr val="B9CDE5"/>
            </a:solidFill>
            <a:ln>
              <a:noFill/>
            </a:ln>
            <a:effectLst/>
            <a:scene3d>
              <a:camera prst="orthographicFront"/>
              <a:lightRig rig="threePt" dir="t"/>
            </a:scene3d>
            <a:sp3d>
              <a:bevelT/>
            </a:sp3d>
            <a:extLst/>
          </p:spPr>
          <p:txBody>
            <a:bodyPr/>
            <a:lstStyle/>
            <a:p>
              <a:pPr>
                <a:defRPr/>
              </a:pPr>
              <a:endParaRPr lang="it-IT" sz="1778">
                <a:cs typeface="+mn-cs"/>
              </a:endParaRPr>
            </a:p>
          </p:txBody>
        </p:sp>
        <p:sp>
          <p:nvSpPr>
            <p:cNvPr id="2055177" name="Freeform 2057"/>
            <p:cNvSpPr>
              <a:spLocks/>
            </p:cNvSpPr>
            <p:nvPr/>
          </p:nvSpPr>
          <p:spPr bwMode="auto">
            <a:xfrm>
              <a:off x="2486025" y="4901675"/>
              <a:ext cx="3117850" cy="966787"/>
            </a:xfrm>
            <a:custGeom>
              <a:avLst/>
              <a:gdLst>
                <a:gd name="T0" fmla="*/ 932 w 1891"/>
                <a:gd name="T1" fmla="*/ 0 h 609"/>
                <a:gd name="T2" fmla="*/ 0 w 1891"/>
                <a:gd name="T3" fmla="*/ 417 h 609"/>
                <a:gd name="T4" fmla="*/ 975 w 1891"/>
                <a:gd name="T5" fmla="*/ 609 h 609"/>
                <a:gd name="T6" fmla="*/ 1891 w 1891"/>
                <a:gd name="T7" fmla="*/ 609 h 609"/>
                <a:gd name="T8" fmla="*/ 1891 w 1891"/>
                <a:gd name="T9" fmla="*/ 181 h 609"/>
                <a:gd name="T10" fmla="*/ 1050 w 1891"/>
                <a:gd name="T11" fmla="*/ 166 h 609"/>
                <a:gd name="T12" fmla="*/ 932 w 1891"/>
                <a:gd name="T13" fmla="*/ 0 h 609"/>
              </a:gdLst>
              <a:ahLst/>
              <a:cxnLst>
                <a:cxn ang="0">
                  <a:pos x="T0" y="T1"/>
                </a:cxn>
                <a:cxn ang="0">
                  <a:pos x="T2" y="T3"/>
                </a:cxn>
                <a:cxn ang="0">
                  <a:pos x="T4" y="T5"/>
                </a:cxn>
                <a:cxn ang="0">
                  <a:pos x="T6" y="T7"/>
                </a:cxn>
                <a:cxn ang="0">
                  <a:pos x="T8" y="T9"/>
                </a:cxn>
                <a:cxn ang="0">
                  <a:pos x="T10" y="T11"/>
                </a:cxn>
                <a:cxn ang="0">
                  <a:pos x="T12" y="T13"/>
                </a:cxn>
              </a:cxnLst>
              <a:rect l="0" t="0" r="r" b="b"/>
              <a:pathLst>
                <a:path w="1891" h="609">
                  <a:moveTo>
                    <a:pt x="932" y="0"/>
                  </a:moveTo>
                  <a:lnTo>
                    <a:pt x="0" y="417"/>
                  </a:lnTo>
                  <a:lnTo>
                    <a:pt x="975" y="609"/>
                  </a:lnTo>
                  <a:lnTo>
                    <a:pt x="1891" y="609"/>
                  </a:lnTo>
                  <a:lnTo>
                    <a:pt x="1891" y="181"/>
                  </a:lnTo>
                  <a:lnTo>
                    <a:pt x="1050" y="166"/>
                  </a:lnTo>
                  <a:lnTo>
                    <a:pt x="932" y="0"/>
                  </a:lnTo>
                  <a:close/>
                </a:path>
              </a:pathLst>
            </a:custGeom>
            <a:solidFill>
              <a:srgbClr val="B9CDE5"/>
            </a:solidFill>
            <a:ln>
              <a:noFill/>
            </a:ln>
            <a:effectLst/>
            <a:scene3d>
              <a:camera prst="orthographicFront"/>
              <a:lightRig rig="threePt" dir="t"/>
            </a:scene3d>
            <a:sp3d>
              <a:bevelT/>
            </a:sp3d>
            <a:extLst/>
          </p:spPr>
          <p:txBody>
            <a:bodyPr/>
            <a:lstStyle/>
            <a:p>
              <a:pPr>
                <a:defRPr/>
              </a:pPr>
              <a:endParaRPr lang="it-IT" sz="1778">
                <a:cs typeface="+mn-cs"/>
              </a:endParaRPr>
            </a:p>
          </p:txBody>
        </p:sp>
        <p:sp>
          <p:nvSpPr>
            <p:cNvPr id="2055178" name="Rectangle 2058"/>
            <p:cNvSpPr>
              <a:spLocks noChangeArrowheads="1"/>
            </p:cNvSpPr>
            <p:nvPr/>
          </p:nvSpPr>
          <p:spPr bwMode="auto">
            <a:xfrm>
              <a:off x="5026025" y="2536300"/>
              <a:ext cx="455613" cy="768350"/>
            </a:xfrm>
            <a:prstGeom prst="rect">
              <a:avLst/>
            </a:prstGeom>
            <a:gradFill rotWithShape="0">
              <a:gsLst>
                <a:gs pos="0">
                  <a:srgbClr val="33CC33"/>
                </a:gs>
                <a:gs pos="100000">
                  <a:srgbClr val="33CC33">
                    <a:gamma/>
                    <a:shade val="46275"/>
                    <a:invGamma/>
                  </a:srgbClr>
                </a:gs>
              </a:gsLst>
              <a:lin ang="5400000" scaled="1"/>
            </a:gradFill>
            <a:ln w="317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it-IT" sz="1778">
                <a:cs typeface="+mn-cs"/>
              </a:endParaRPr>
            </a:p>
          </p:txBody>
        </p:sp>
        <p:sp>
          <p:nvSpPr>
            <p:cNvPr id="2055179" name="Rectangle 2059"/>
            <p:cNvSpPr>
              <a:spLocks noChangeArrowheads="1"/>
            </p:cNvSpPr>
            <p:nvPr/>
          </p:nvSpPr>
          <p:spPr bwMode="auto">
            <a:xfrm>
              <a:off x="5026025" y="2201337"/>
              <a:ext cx="455613" cy="339725"/>
            </a:xfrm>
            <a:prstGeom prst="rect">
              <a:avLst/>
            </a:prstGeom>
            <a:solidFill>
              <a:srgbClr val="008000"/>
            </a:solidFill>
            <a:ln w="3175">
              <a:solidFill>
                <a:schemeClr val="tx1"/>
              </a:solidFill>
              <a:miter lim="800000"/>
              <a:headEnd/>
              <a:tailEnd/>
            </a:ln>
            <a:effectLst/>
            <a:scene3d>
              <a:camera prst="orthographicFront"/>
              <a:lightRig rig="threePt" dir="t"/>
            </a:scene3d>
            <a:sp3d>
              <a:bevelT/>
            </a:sp3d>
            <a:extLst/>
          </p:spPr>
          <p:txBody>
            <a:bodyPr wrap="none" anchor="ctr"/>
            <a:lstStyle/>
            <a:p>
              <a:pPr>
                <a:defRPr/>
              </a:pPr>
              <a:endParaRPr lang="it-IT" sz="1778">
                <a:cs typeface="+mn-cs"/>
              </a:endParaRPr>
            </a:p>
          </p:txBody>
        </p:sp>
        <p:sp>
          <p:nvSpPr>
            <p:cNvPr id="2055180" name="Freeform 2060"/>
            <p:cNvSpPr>
              <a:spLocks/>
            </p:cNvSpPr>
            <p:nvPr/>
          </p:nvSpPr>
          <p:spPr bwMode="auto">
            <a:xfrm>
              <a:off x="5486400" y="2379137"/>
              <a:ext cx="249238" cy="939800"/>
            </a:xfrm>
            <a:custGeom>
              <a:avLst/>
              <a:gdLst>
                <a:gd name="T0" fmla="*/ 0 w 152"/>
                <a:gd name="T1" fmla="*/ 592 h 592"/>
                <a:gd name="T2" fmla="*/ 0 w 152"/>
                <a:gd name="T3" fmla="*/ 87 h 592"/>
                <a:gd name="T4" fmla="*/ 152 w 152"/>
                <a:gd name="T5" fmla="*/ 0 h 592"/>
                <a:gd name="T6" fmla="*/ 152 w 152"/>
                <a:gd name="T7" fmla="*/ 472 h 592"/>
                <a:gd name="T8" fmla="*/ 0 w 152"/>
                <a:gd name="T9" fmla="*/ 592 h 592"/>
              </a:gdLst>
              <a:ahLst/>
              <a:cxnLst>
                <a:cxn ang="0">
                  <a:pos x="T0" y="T1"/>
                </a:cxn>
                <a:cxn ang="0">
                  <a:pos x="T2" y="T3"/>
                </a:cxn>
                <a:cxn ang="0">
                  <a:pos x="T4" y="T5"/>
                </a:cxn>
                <a:cxn ang="0">
                  <a:pos x="T6" y="T7"/>
                </a:cxn>
                <a:cxn ang="0">
                  <a:pos x="T8" y="T9"/>
                </a:cxn>
              </a:cxnLst>
              <a:rect l="0" t="0" r="r" b="b"/>
              <a:pathLst>
                <a:path w="152" h="592">
                  <a:moveTo>
                    <a:pt x="0" y="592"/>
                  </a:moveTo>
                  <a:lnTo>
                    <a:pt x="0" y="87"/>
                  </a:lnTo>
                  <a:lnTo>
                    <a:pt x="152" y="0"/>
                  </a:lnTo>
                  <a:lnTo>
                    <a:pt x="152" y="472"/>
                  </a:lnTo>
                  <a:lnTo>
                    <a:pt x="0" y="592"/>
                  </a:lnTo>
                  <a:close/>
                </a:path>
              </a:pathLst>
            </a:custGeom>
            <a:gradFill rotWithShape="0">
              <a:gsLst>
                <a:gs pos="0">
                  <a:srgbClr val="33CC33"/>
                </a:gs>
                <a:gs pos="100000">
                  <a:srgbClr val="33CC33">
                    <a:gamma/>
                    <a:shade val="46275"/>
                    <a:invGamma/>
                  </a:srgbClr>
                </a:gs>
              </a:gsLst>
              <a:lin ang="5400000" scaled="1"/>
            </a:gradFill>
            <a:ln w="3175" cap="flat" cmpd="sng">
              <a:solidFill>
                <a:schemeClr val="tx1"/>
              </a:solidFill>
              <a:prstDash val="solid"/>
              <a:round/>
              <a:headEnd/>
              <a:tailEnd/>
            </a:ln>
            <a:effectLst/>
            <a:scene3d>
              <a:camera prst="orthographicFront"/>
              <a:lightRig rig="threePt" dir="t"/>
            </a:scene3d>
            <a:sp3d>
              <a:bevelT/>
            </a:sp3d>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it-IT" sz="1778">
                <a:cs typeface="+mn-cs"/>
              </a:endParaRPr>
            </a:p>
          </p:txBody>
        </p:sp>
        <p:sp>
          <p:nvSpPr>
            <p:cNvPr id="2055181" name="Freeform 2061"/>
            <p:cNvSpPr>
              <a:spLocks/>
            </p:cNvSpPr>
            <p:nvPr/>
          </p:nvSpPr>
          <p:spPr bwMode="auto">
            <a:xfrm>
              <a:off x="5483225" y="2093387"/>
              <a:ext cx="260350" cy="446088"/>
            </a:xfrm>
            <a:custGeom>
              <a:avLst/>
              <a:gdLst>
                <a:gd name="T0" fmla="*/ 0 w 158"/>
                <a:gd name="T1" fmla="*/ 281 h 281"/>
                <a:gd name="T2" fmla="*/ 0 w 158"/>
                <a:gd name="T3" fmla="*/ 67 h 281"/>
                <a:gd name="T4" fmla="*/ 158 w 158"/>
                <a:gd name="T5" fmla="*/ 0 h 281"/>
                <a:gd name="T6" fmla="*/ 158 w 158"/>
                <a:gd name="T7" fmla="*/ 192 h 281"/>
                <a:gd name="T8" fmla="*/ 0 w 158"/>
                <a:gd name="T9" fmla="*/ 281 h 281"/>
              </a:gdLst>
              <a:ahLst/>
              <a:cxnLst>
                <a:cxn ang="0">
                  <a:pos x="T0" y="T1"/>
                </a:cxn>
                <a:cxn ang="0">
                  <a:pos x="T2" y="T3"/>
                </a:cxn>
                <a:cxn ang="0">
                  <a:pos x="T4" y="T5"/>
                </a:cxn>
                <a:cxn ang="0">
                  <a:pos x="T6" y="T7"/>
                </a:cxn>
                <a:cxn ang="0">
                  <a:pos x="T8" y="T9"/>
                </a:cxn>
              </a:cxnLst>
              <a:rect l="0" t="0" r="r" b="b"/>
              <a:pathLst>
                <a:path w="158" h="281">
                  <a:moveTo>
                    <a:pt x="0" y="281"/>
                  </a:moveTo>
                  <a:lnTo>
                    <a:pt x="0" y="67"/>
                  </a:lnTo>
                  <a:lnTo>
                    <a:pt x="158" y="0"/>
                  </a:lnTo>
                  <a:lnTo>
                    <a:pt x="158" y="192"/>
                  </a:lnTo>
                  <a:lnTo>
                    <a:pt x="0" y="281"/>
                  </a:lnTo>
                  <a:close/>
                </a:path>
              </a:pathLst>
            </a:custGeom>
            <a:solidFill>
              <a:srgbClr val="008000"/>
            </a:solidFill>
            <a:ln w="3175" cap="flat" cmpd="sng">
              <a:solidFill>
                <a:schemeClr val="tx1"/>
              </a:solidFill>
              <a:prstDash val="solid"/>
              <a:round/>
              <a:headEnd/>
              <a:tailEnd/>
            </a:ln>
            <a:effectLst/>
            <a:scene3d>
              <a:camera prst="orthographicFront"/>
              <a:lightRig rig="threePt" dir="t"/>
            </a:scene3d>
            <a:sp3d>
              <a:bevelT/>
            </a:sp3d>
            <a:extLst/>
          </p:spPr>
          <p:txBody>
            <a:bodyPr/>
            <a:lstStyle/>
            <a:p>
              <a:pPr>
                <a:defRPr/>
              </a:pPr>
              <a:endParaRPr lang="it-IT" sz="1778">
                <a:cs typeface="+mn-cs"/>
              </a:endParaRPr>
            </a:p>
          </p:txBody>
        </p:sp>
        <p:sp>
          <p:nvSpPr>
            <p:cNvPr id="2055182" name="Freeform 2062"/>
            <p:cNvSpPr>
              <a:spLocks/>
            </p:cNvSpPr>
            <p:nvPr/>
          </p:nvSpPr>
          <p:spPr bwMode="auto">
            <a:xfrm>
              <a:off x="5030788" y="2091800"/>
              <a:ext cx="711200" cy="103187"/>
            </a:xfrm>
            <a:custGeom>
              <a:avLst/>
              <a:gdLst>
                <a:gd name="T0" fmla="*/ 431 w 431"/>
                <a:gd name="T1" fmla="*/ 0 h 65"/>
                <a:gd name="T2" fmla="*/ 171 w 431"/>
                <a:gd name="T3" fmla="*/ 0 h 65"/>
                <a:gd name="T4" fmla="*/ 0 w 431"/>
                <a:gd name="T5" fmla="*/ 65 h 65"/>
                <a:gd name="T6" fmla="*/ 276 w 431"/>
                <a:gd name="T7" fmla="*/ 65 h 65"/>
                <a:gd name="T8" fmla="*/ 431 w 431"/>
                <a:gd name="T9" fmla="*/ 0 h 65"/>
              </a:gdLst>
              <a:ahLst/>
              <a:cxnLst>
                <a:cxn ang="0">
                  <a:pos x="T0" y="T1"/>
                </a:cxn>
                <a:cxn ang="0">
                  <a:pos x="T2" y="T3"/>
                </a:cxn>
                <a:cxn ang="0">
                  <a:pos x="T4" y="T5"/>
                </a:cxn>
                <a:cxn ang="0">
                  <a:pos x="T6" y="T7"/>
                </a:cxn>
                <a:cxn ang="0">
                  <a:pos x="T8" y="T9"/>
                </a:cxn>
              </a:cxnLst>
              <a:rect l="0" t="0" r="r" b="b"/>
              <a:pathLst>
                <a:path w="431" h="65">
                  <a:moveTo>
                    <a:pt x="431" y="0"/>
                  </a:moveTo>
                  <a:lnTo>
                    <a:pt x="171" y="0"/>
                  </a:lnTo>
                  <a:lnTo>
                    <a:pt x="0" y="65"/>
                  </a:lnTo>
                  <a:lnTo>
                    <a:pt x="276" y="65"/>
                  </a:lnTo>
                  <a:lnTo>
                    <a:pt x="431" y="0"/>
                  </a:lnTo>
                  <a:close/>
                </a:path>
              </a:pathLst>
            </a:custGeom>
            <a:solidFill>
              <a:srgbClr val="008000"/>
            </a:solidFill>
            <a:ln w="3175" cap="flat" cmpd="sng">
              <a:solidFill>
                <a:schemeClr val="tx1"/>
              </a:solidFill>
              <a:prstDash val="solid"/>
              <a:round/>
              <a:headEnd/>
              <a:tailEnd/>
            </a:ln>
            <a:effectLst/>
            <a:scene3d>
              <a:camera prst="orthographicFront"/>
              <a:lightRig rig="threePt" dir="t"/>
            </a:scene3d>
            <a:sp3d>
              <a:bevelT/>
            </a:sp3d>
            <a:extLst/>
          </p:spPr>
          <p:txBody>
            <a:bodyPr/>
            <a:lstStyle/>
            <a:p>
              <a:pPr>
                <a:defRPr/>
              </a:pPr>
              <a:endParaRPr lang="it-IT" sz="1778">
                <a:cs typeface="+mn-cs"/>
              </a:endParaRPr>
            </a:p>
          </p:txBody>
        </p:sp>
        <p:sp>
          <p:nvSpPr>
            <p:cNvPr id="2055183" name="Freeform 2063"/>
            <p:cNvSpPr>
              <a:spLocks/>
            </p:cNvSpPr>
            <p:nvPr/>
          </p:nvSpPr>
          <p:spPr bwMode="auto">
            <a:xfrm>
              <a:off x="3436938" y="3320525"/>
              <a:ext cx="2033587" cy="1169987"/>
            </a:xfrm>
            <a:custGeom>
              <a:avLst/>
              <a:gdLst>
                <a:gd name="T0" fmla="*/ 1024 w 1024"/>
                <a:gd name="T1" fmla="*/ 0 h 612"/>
                <a:gd name="T2" fmla="*/ 798 w 1024"/>
                <a:gd name="T3" fmla="*/ 0 h 612"/>
                <a:gd name="T4" fmla="*/ 0 w 1024"/>
                <a:gd name="T5" fmla="*/ 612 h 612"/>
                <a:gd name="T6" fmla="*/ 282 w 1024"/>
                <a:gd name="T7" fmla="*/ 612 h 612"/>
                <a:gd name="T8" fmla="*/ 1024 w 1024"/>
                <a:gd name="T9" fmla="*/ 0 h 612"/>
              </a:gdLst>
              <a:ahLst/>
              <a:cxnLst>
                <a:cxn ang="0">
                  <a:pos x="T0" y="T1"/>
                </a:cxn>
                <a:cxn ang="0">
                  <a:pos x="T2" y="T3"/>
                </a:cxn>
                <a:cxn ang="0">
                  <a:pos x="T4" y="T5"/>
                </a:cxn>
                <a:cxn ang="0">
                  <a:pos x="T6" y="T7"/>
                </a:cxn>
                <a:cxn ang="0">
                  <a:pos x="T8" y="T9"/>
                </a:cxn>
              </a:cxnLst>
              <a:rect l="0" t="0" r="r" b="b"/>
              <a:pathLst>
                <a:path w="1024" h="612">
                  <a:moveTo>
                    <a:pt x="1024" y="0"/>
                  </a:moveTo>
                  <a:lnTo>
                    <a:pt x="798" y="0"/>
                  </a:lnTo>
                  <a:lnTo>
                    <a:pt x="0" y="612"/>
                  </a:lnTo>
                  <a:lnTo>
                    <a:pt x="282" y="612"/>
                  </a:lnTo>
                  <a:lnTo>
                    <a:pt x="1024" y="0"/>
                  </a:lnTo>
                  <a:close/>
                </a:path>
              </a:pathLst>
            </a:custGeom>
            <a:solidFill>
              <a:srgbClr val="FF6600"/>
            </a:solidFill>
            <a:ln w="3175" cap="flat" cmpd="sng">
              <a:solidFill>
                <a:schemeClr val="tx1"/>
              </a:solidFill>
              <a:prstDash val="solid"/>
              <a:round/>
              <a:headEnd/>
              <a:tailEnd/>
            </a:ln>
            <a:effectLst/>
            <a:scene3d>
              <a:camera prst="orthographicFront"/>
              <a:lightRig rig="threePt" dir="t"/>
            </a:scene3d>
            <a:sp3d>
              <a:bevelT/>
            </a:sp3d>
            <a:extLst/>
          </p:spPr>
          <p:txBody>
            <a:bodyPr/>
            <a:lstStyle/>
            <a:p>
              <a:pPr>
                <a:defRPr/>
              </a:pPr>
              <a:endParaRPr lang="it-IT" sz="1778">
                <a:cs typeface="+mn-cs"/>
              </a:endParaRPr>
            </a:p>
          </p:txBody>
        </p:sp>
        <p:sp>
          <p:nvSpPr>
            <p:cNvPr id="2055184" name="Text Box 2064"/>
            <p:cNvSpPr txBox="1">
              <a:spLocks noChangeArrowheads="1"/>
            </p:cNvSpPr>
            <p:nvPr/>
          </p:nvSpPr>
          <p:spPr bwMode="auto">
            <a:xfrm>
              <a:off x="3314700" y="2820462"/>
              <a:ext cx="2044701" cy="502693"/>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1778">
                  <a:solidFill>
                    <a:srgbClr val="33CC33"/>
                  </a:solidFill>
                  <a:cs typeface="+mn-cs"/>
                </a:rPr>
                <a:t>HDL–C</a:t>
              </a:r>
            </a:p>
          </p:txBody>
        </p:sp>
        <p:sp>
          <p:nvSpPr>
            <p:cNvPr id="2055185" name="Text Box 2065"/>
            <p:cNvSpPr txBox="1">
              <a:spLocks noChangeArrowheads="1"/>
            </p:cNvSpPr>
            <p:nvPr/>
          </p:nvSpPr>
          <p:spPr bwMode="auto">
            <a:xfrm>
              <a:off x="1935163" y="4128562"/>
              <a:ext cx="2044701" cy="502693"/>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1778">
                  <a:solidFill>
                    <a:srgbClr val="3366FF"/>
                  </a:solidFill>
                  <a:cs typeface="+mn-cs"/>
                </a:rPr>
                <a:t>LDL–C</a:t>
              </a:r>
            </a:p>
          </p:txBody>
        </p:sp>
        <p:sp>
          <p:nvSpPr>
            <p:cNvPr id="2055186" name="Text Box 2066"/>
            <p:cNvSpPr txBox="1">
              <a:spLocks noChangeArrowheads="1"/>
            </p:cNvSpPr>
            <p:nvPr/>
          </p:nvSpPr>
          <p:spPr bwMode="auto">
            <a:xfrm>
              <a:off x="8167689" y="3088750"/>
              <a:ext cx="876301" cy="502693"/>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1778">
                  <a:cs typeface="+mn-cs"/>
                </a:rPr>
                <a:t>TG</a:t>
              </a:r>
            </a:p>
          </p:txBody>
        </p:sp>
        <p:sp>
          <p:nvSpPr>
            <p:cNvPr id="2055187" name="Freeform 2067"/>
            <p:cNvSpPr>
              <a:spLocks/>
            </p:cNvSpPr>
            <p:nvPr/>
          </p:nvSpPr>
          <p:spPr bwMode="auto">
            <a:xfrm>
              <a:off x="4017963" y="3320525"/>
              <a:ext cx="1455737" cy="1560512"/>
            </a:xfrm>
            <a:custGeom>
              <a:avLst/>
              <a:gdLst>
                <a:gd name="T0" fmla="*/ 732 w 732"/>
                <a:gd name="T1" fmla="*/ 186 h 816"/>
                <a:gd name="T2" fmla="*/ 732 w 732"/>
                <a:gd name="T3" fmla="*/ 0 h 816"/>
                <a:gd name="T4" fmla="*/ 0 w 732"/>
                <a:gd name="T5" fmla="*/ 606 h 816"/>
                <a:gd name="T6" fmla="*/ 0 w 732"/>
                <a:gd name="T7" fmla="*/ 816 h 816"/>
                <a:gd name="T8" fmla="*/ 732 w 732"/>
                <a:gd name="T9" fmla="*/ 186 h 816"/>
              </a:gdLst>
              <a:ahLst/>
              <a:cxnLst>
                <a:cxn ang="0">
                  <a:pos x="T0" y="T1"/>
                </a:cxn>
                <a:cxn ang="0">
                  <a:pos x="T2" y="T3"/>
                </a:cxn>
                <a:cxn ang="0">
                  <a:pos x="T4" y="T5"/>
                </a:cxn>
                <a:cxn ang="0">
                  <a:pos x="T6" y="T7"/>
                </a:cxn>
                <a:cxn ang="0">
                  <a:pos x="T8" y="T9"/>
                </a:cxn>
              </a:cxnLst>
              <a:rect l="0" t="0" r="r" b="b"/>
              <a:pathLst>
                <a:path w="732" h="816">
                  <a:moveTo>
                    <a:pt x="732" y="186"/>
                  </a:moveTo>
                  <a:lnTo>
                    <a:pt x="732" y="0"/>
                  </a:lnTo>
                  <a:lnTo>
                    <a:pt x="0" y="606"/>
                  </a:lnTo>
                  <a:lnTo>
                    <a:pt x="0" y="816"/>
                  </a:lnTo>
                  <a:lnTo>
                    <a:pt x="732" y="186"/>
                  </a:lnTo>
                  <a:close/>
                </a:path>
              </a:pathLst>
            </a:custGeom>
            <a:solidFill>
              <a:srgbClr val="FF6600"/>
            </a:solidFill>
            <a:ln w="3175" cap="flat" cmpd="sng">
              <a:solidFill>
                <a:schemeClr val="tx1"/>
              </a:solidFill>
              <a:prstDash val="solid"/>
              <a:round/>
              <a:headEnd/>
              <a:tailEnd/>
            </a:ln>
            <a:effectLst/>
            <a:scene3d>
              <a:camera prst="orthographicFront"/>
              <a:lightRig rig="threePt" dir="t"/>
            </a:scene3d>
            <a:sp3d>
              <a:bevelT/>
            </a:sp3d>
            <a:extLst/>
          </p:spPr>
          <p:txBody>
            <a:bodyPr/>
            <a:lstStyle/>
            <a:p>
              <a:pPr>
                <a:defRPr/>
              </a:pPr>
              <a:endParaRPr lang="it-IT" sz="1778">
                <a:cs typeface="+mn-cs"/>
              </a:endParaRPr>
            </a:p>
          </p:txBody>
        </p:sp>
        <p:sp>
          <p:nvSpPr>
            <p:cNvPr id="2055188" name="Freeform 2068"/>
            <p:cNvSpPr>
              <a:spLocks/>
            </p:cNvSpPr>
            <p:nvPr/>
          </p:nvSpPr>
          <p:spPr bwMode="auto">
            <a:xfrm>
              <a:off x="3460750" y="4514325"/>
              <a:ext cx="547688" cy="768350"/>
            </a:xfrm>
            <a:custGeom>
              <a:avLst/>
              <a:gdLst>
                <a:gd name="T0" fmla="*/ 276 w 276"/>
                <a:gd name="T1" fmla="*/ 192 h 402"/>
                <a:gd name="T2" fmla="*/ 276 w 276"/>
                <a:gd name="T3" fmla="*/ 0 h 402"/>
                <a:gd name="T4" fmla="*/ 0 w 276"/>
                <a:gd name="T5" fmla="*/ 222 h 402"/>
                <a:gd name="T6" fmla="*/ 0 w 276"/>
                <a:gd name="T7" fmla="*/ 402 h 402"/>
                <a:gd name="T8" fmla="*/ 276 w 276"/>
                <a:gd name="T9" fmla="*/ 192 h 402"/>
              </a:gdLst>
              <a:ahLst/>
              <a:cxnLst>
                <a:cxn ang="0">
                  <a:pos x="T0" y="T1"/>
                </a:cxn>
                <a:cxn ang="0">
                  <a:pos x="T2" y="T3"/>
                </a:cxn>
                <a:cxn ang="0">
                  <a:pos x="T4" y="T5"/>
                </a:cxn>
                <a:cxn ang="0">
                  <a:pos x="T6" y="T7"/>
                </a:cxn>
                <a:cxn ang="0">
                  <a:pos x="T8" y="T9"/>
                </a:cxn>
              </a:cxnLst>
              <a:rect l="0" t="0" r="r" b="b"/>
              <a:pathLst>
                <a:path w="276" h="402">
                  <a:moveTo>
                    <a:pt x="276" y="192"/>
                  </a:moveTo>
                  <a:lnTo>
                    <a:pt x="276" y="0"/>
                  </a:lnTo>
                  <a:lnTo>
                    <a:pt x="0" y="222"/>
                  </a:lnTo>
                  <a:lnTo>
                    <a:pt x="0" y="402"/>
                  </a:lnTo>
                  <a:lnTo>
                    <a:pt x="276" y="192"/>
                  </a:lnTo>
                  <a:close/>
                </a:path>
              </a:pathLst>
            </a:custGeom>
            <a:solidFill>
              <a:srgbClr val="E61157"/>
            </a:solidFill>
            <a:ln w="3175" cap="flat" cmpd="sng">
              <a:solidFill>
                <a:schemeClr val="tx1"/>
              </a:solidFill>
              <a:prstDash val="solid"/>
              <a:round/>
              <a:headEnd/>
              <a:tailEnd/>
            </a:ln>
            <a:effectLst/>
            <a:scene3d>
              <a:camera prst="orthographicFront"/>
              <a:lightRig rig="threePt" dir="t"/>
            </a:scene3d>
            <a:sp3d>
              <a:bevelT/>
            </a:sp3d>
            <a:extLst/>
          </p:spPr>
          <p:txBody>
            <a:bodyPr/>
            <a:lstStyle/>
            <a:p>
              <a:pPr>
                <a:defRPr/>
              </a:pPr>
              <a:endParaRPr lang="it-IT" sz="1778">
                <a:cs typeface="+mn-cs"/>
              </a:endParaRPr>
            </a:p>
          </p:txBody>
        </p:sp>
        <p:sp>
          <p:nvSpPr>
            <p:cNvPr id="2055189" name="Freeform 2069"/>
            <p:cNvSpPr>
              <a:spLocks/>
            </p:cNvSpPr>
            <p:nvPr/>
          </p:nvSpPr>
          <p:spPr bwMode="auto">
            <a:xfrm>
              <a:off x="2482850" y="4490512"/>
              <a:ext cx="1535113" cy="688975"/>
            </a:xfrm>
            <a:custGeom>
              <a:avLst/>
              <a:gdLst>
                <a:gd name="T0" fmla="*/ 774 w 774"/>
                <a:gd name="T1" fmla="*/ 0 h 360"/>
                <a:gd name="T2" fmla="*/ 486 w 774"/>
                <a:gd name="T3" fmla="*/ 0 h 360"/>
                <a:gd name="T4" fmla="*/ 0 w 774"/>
                <a:gd name="T5" fmla="*/ 360 h 360"/>
                <a:gd name="T6" fmla="*/ 474 w 774"/>
                <a:gd name="T7" fmla="*/ 246 h 360"/>
                <a:gd name="T8" fmla="*/ 774 w 774"/>
                <a:gd name="T9" fmla="*/ 0 h 360"/>
              </a:gdLst>
              <a:ahLst/>
              <a:cxnLst>
                <a:cxn ang="0">
                  <a:pos x="T0" y="T1"/>
                </a:cxn>
                <a:cxn ang="0">
                  <a:pos x="T2" y="T3"/>
                </a:cxn>
                <a:cxn ang="0">
                  <a:pos x="T4" y="T5"/>
                </a:cxn>
                <a:cxn ang="0">
                  <a:pos x="T6" y="T7"/>
                </a:cxn>
                <a:cxn ang="0">
                  <a:pos x="T8" y="T9"/>
                </a:cxn>
              </a:cxnLst>
              <a:rect l="0" t="0" r="r" b="b"/>
              <a:pathLst>
                <a:path w="774" h="360">
                  <a:moveTo>
                    <a:pt x="774" y="0"/>
                  </a:moveTo>
                  <a:lnTo>
                    <a:pt x="486" y="0"/>
                  </a:lnTo>
                  <a:lnTo>
                    <a:pt x="0" y="360"/>
                  </a:lnTo>
                  <a:lnTo>
                    <a:pt x="474" y="246"/>
                  </a:lnTo>
                  <a:lnTo>
                    <a:pt x="774" y="0"/>
                  </a:lnTo>
                  <a:close/>
                </a:path>
              </a:pathLst>
            </a:custGeom>
            <a:solidFill>
              <a:srgbClr val="E61157"/>
            </a:solidFill>
            <a:ln w="3175" cap="flat" cmpd="sng">
              <a:solidFill>
                <a:schemeClr val="tx1"/>
              </a:solidFill>
              <a:prstDash val="solid"/>
              <a:round/>
              <a:headEnd/>
              <a:tailEnd/>
            </a:ln>
            <a:effectLst/>
            <a:scene3d>
              <a:camera prst="orthographicFront"/>
              <a:lightRig rig="threePt" dir="t"/>
            </a:scene3d>
            <a:sp3d>
              <a:bevelT/>
            </a:sp3d>
            <a:extLst/>
          </p:spPr>
          <p:txBody>
            <a:bodyPr/>
            <a:lstStyle/>
            <a:p>
              <a:pPr>
                <a:defRPr/>
              </a:pPr>
              <a:endParaRPr lang="it-IT" sz="1778">
                <a:cs typeface="+mn-cs"/>
              </a:endParaRPr>
            </a:p>
          </p:txBody>
        </p:sp>
        <p:sp>
          <p:nvSpPr>
            <p:cNvPr id="2055190" name="Freeform 2070"/>
            <p:cNvSpPr>
              <a:spLocks/>
            </p:cNvSpPr>
            <p:nvPr/>
          </p:nvSpPr>
          <p:spPr bwMode="auto">
            <a:xfrm>
              <a:off x="2482850" y="4938187"/>
              <a:ext cx="977900" cy="596900"/>
            </a:xfrm>
            <a:custGeom>
              <a:avLst/>
              <a:gdLst>
                <a:gd name="T0" fmla="*/ 0 w 492"/>
                <a:gd name="T1" fmla="*/ 132 h 312"/>
                <a:gd name="T2" fmla="*/ 0 w 492"/>
                <a:gd name="T3" fmla="*/ 312 h 312"/>
                <a:gd name="T4" fmla="*/ 492 w 492"/>
                <a:gd name="T5" fmla="*/ 186 h 312"/>
                <a:gd name="T6" fmla="*/ 492 w 492"/>
                <a:gd name="T7" fmla="*/ 0 h 312"/>
                <a:gd name="T8" fmla="*/ 0 w 492"/>
                <a:gd name="T9" fmla="*/ 132 h 312"/>
              </a:gdLst>
              <a:ahLst/>
              <a:cxnLst>
                <a:cxn ang="0">
                  <a:pos x="T0" y="T1"/>
                </a:cxn>
                <a:cxn ang="0">
                  <a:pos x="T2" y="T3"/>
                </a:cxn>
                <a:cxn ang="0">
                  <a:pos x="T4" y="T5"/>
                </a:cxn>
                <a:cxn ang="0">
                  <a:pos x="T6" y="T7"/>
                </a:cxn>
                <a:cxn ang="0">
                  <a:pos x="T8" y="T9"/>
                </a:cxn>
              </a:cxnLst>
              <a:rect l="0" t="0" r="r" b="b"/>
              <a:pathLst>
                <a:path w="492" h="312">
                  <a:moveTo>
                    <a:pt x="0" y="132"/>
                  </a:moveTo>
                  <a:lnTo>
                    <a:pt x="0" y="312"/>
                  </a:lnTo>
                  <a:lnTo>
                    <a:pt x="492" y="186"/>
                  </a:lnTo>
                  <a:lnTo>
                    <a:pt x="492" y="0"/>
                  </a:lnTo>
                  <a:lnTo>
                    <a:pt x="0" y="132"/>
                  </a:lnTo>
                  <a:close/>
                </a:path>
              </a:pathLst>
            </a:custGeom>
            <a:solidFill>
              <a:srgbClr val="E61157"/>
            </a:solidFill>
            <a:ln w="3175" cap="flat" cmpd="sng">
              <a:solidFill>
                <a:schemeClr val="tx1"/>
              </a:solidFill>
              <a:prstDash val="solid"/>
              <a:round/>
              <a:headEnd/>
              <a:tailEnd/>
            </a:ln>
            <a:effectLst/>
            <a:scene3d>
              <a:camera prst="orthographicFront"/>
              <a:lightRig rig="threePt" dir="t"/>
            </a:scene3d>
            <a:sp3d>
              <a:bevelT/>
            </a:sp3d>
            <a:extLst/>
          </p:spPr>
          <p:txBody>
            <a:bodyPr/>
            <a:lstStyle/>
            <a:p>
              <a:pPr>
                <a:defRPr/>
              </a:pPr>
              <a:endParaRPr lang="it-IT" sz="1778">
                <a:cs typeface="+mn-cs"/>
              </a:endParaRPr>
            </a:p>
          </p:txBody>
        </p:sp>
        <p:sp>
          <p:nvSpPr>
            <p:cNvPr id="2055191" name="Freeform 2071"/>
            <p:cNvSpPr>
              <a:spLocks/>
            </p:cNvSpPr>
            <p:nvPr/>
          </p:nvSpPr>
          <p:spPr bwMode="auto">
            <a:xfrm>
              <a:off x="5486400" y="3126850"/>
              <a:ext cx="1804988" cy="215900"/>
            </a:xfrm>
            <a:custGeom>
              <a:avLst/>
              <a:gdLst>
                <a:gd name="T0" fmla="*/ 0 w 1095"/>
                <a:gd name="T1" fmla="*/ 125 h 136"/>
                <a:gd name="T2" fmla="*/ 158 w 1095"/>
                <a:gd name="T3" fmla="*/ 0 h 136"/>
                <a:gd name="T4" fmla="*/ 1095 w 1095"/>
                <a:gd name="T5" fmla="*/ 0 h 136"/>
                <a:gd name="T6" fmla="*/ 926 w 1095"/>
                <a:gd name="T7" fmla="*/ 136 h 136"/>
                <a:gd name="T8" fmla="*/ 0 w 1095"/>
                <a:gd name="T9" fmla="*/ 125 h 136"/>
              </a:gdLst>
              <a:ahLst/>
              <a:cxnLst>
                <a:cxn ang="0">
                  <a:pos x="T0" y="T1"/>
                </a:cxn>
                <a:cxn ang="0">
                  <a:pos x="T2" y="T3"/>
                </a:cxn>
                <a:cxn ang="0">
                  <a:pos x="T4" y="T5"/>
                </a:cxn>
                <a:cxn ang="0">
                  <a:pos x="T6" y="T7"/>
                </a:cxn>
                <a:cxn ang="0">
                  <a:pos x="T8" y="T9"/>
                </a:cxn>
              </a:cxnLst>
              <a:rect l="0" t="0" r="r" b="b"/>
              <a:pathLst>
                <a:path w="1095" h="136">
                  <a:moveTo>
                    <a:pt x="0" y="125"/>
                  </a:moveTo>
                  <a:lnTo>
                    <a:pt x="158" y="0"/>
                  </a:lnTo>
                  <a:lnTo>
                    <a:pt x="1095" y="0"/>
                  </a:lnTo>
                  <a:lnTo>
                    <a:pt x="926" y="136"/>
                  </a:lnTo>
                  <a:lnTo>
                    <a:pt x="0" y="125"/>
                  </a:lnTo>
                  <a:close/>
                </a:path>
              </a:pathLst>
            </a:custGeom>
            <a:solidFill>
              <a:srgbClr val="3366FF"/>
            </a:solidFill>
            <a:ln w="3175" cap="flat" cmpd="sng">
              <a:solidFill>
                <a:schemeClr val="tx1"/>
              </a:solidFill>
              <a:prstDash val="solid"/>
              <a:round/>
              <a:headEnd/>
              <a:tailEnd/>
            </a:ln>
            <a:effectLst/>
            <a:scene3d>
              <a:camera prst="orthographicFront"/>
              <a:lightRig rig="threePt" dir="t"/>
            </a:scene3d>
            <a:sp3d>
              <a:bevelT/>
            </a:sp3d>
            <a:extLst/>
          </p:spPr>
          <p:txBody>
            <a:bodyPr/>
            <a:lstStyle/>
            <a:p>
              <a:pPr>
                <a:defRPr/>
              </a:pPr>
              <a:endParaRPr lang="it-IT" sz="1778">
                <a:cs typeface="+mn-cs"/>
              </a:endParaRPr>
            </a:p>
          </p:txBody>
        </p:sp>
        <p:sp>
          <p:nvSpPr>
            <p:cNvPr id="2055192" name="Freeform 2072"/>
            <p:cNvSpPr>
              <a:spLocks/>
            </p:cNvSpPr>
            <p:nvPr/>
          </p:nvSpPr>
          <p:spPr bwMode="auto">
            <a:xfrm>
              <a:off x="7004050" y="3120500"/>
              <a:ext cx="1073150" cy="230187"/>
            </a:xfrm>
            <a:custGeom>
              <a:avLst/>
              <a:gdLst>
                <a:gd name="T0" fmla="*/ 0 w 651"/>
                <a:gd name="T1" fmla="*/ 145 h 145"/>
                <a:gd name="T2" fmla="*/ 180 w 651"/>
                <a:gd name="T3" fmla="*/ 0 h 145"/>
                <a:gd name="T4" fmla="*/ 651 w 651"/>
                <a:gd name="T5" fmla="*/ 1 h 145"/>
                <a:gd name="T6" fmla="*/ 468 w 651"/>
                <a:gd name="T7" fmla="*/ 140 h 145"/>
                <a:gd name="T8" fmla="*/ 0 w 651"/>
                <a:gd name="T9" fmla="*/ 145 h 145"/>
              </a:gdLst>
              <a:ahLst/>
              <a:cxnLst>
                <a:cxn ang="0">
                  <a:pos x="T0" y="T1"/>
                </a:cxn>
                <a:cxn ang="0">
                  <a:pos x="T2" y="T3"/>
                </a:cxn>
                <a:cxn ang="0">
                  <a:pos x="T4" y="T5"/>
                </a:cxn>
                <a:cxn ang="0">
                  <a:pos x="T6" y="T7"/>
                </a:cxn>
                <a:cxn ang="0">
                  <a:pos x="T8" y="T9"/>
                </a:cxn>
              </a:cxnLst>
              <a:rect l="0" t="0" r="r" b="b"/>
              <a:pathLst>
                <a:path w="651" h="145">
                  <a:moveTo>
                    <a:pt x="0" y="145"/>
                  </a:moveTo>
                  <a:lnTo>
                    <a:pt x="180" y="0"/>
                  </a:lnTo>
                  <a:lnTo>
                    <a:pt x="651" y="1"/>
                  </a:lnTo>
                  <a:lnTo>
                    <a:pt x="468" y="140"/>
                  </a:lnTo>
                  <a:lnTo>
                    <a:pt x="0" y="145"/>
                  </a:lnTo>
                  <a:close/>
                </a:path>
              </a:pathLst>
            </a:custGeom>
            <a:solidFill>
              <a:srgbClr val="0000FF"/>
            </a:solidFill>
            <a:ln w="3175" cap="flat" cmpd="sng">
              <a:solidFill>
                <a:schemeClr val="tx1"/>
              </a:solidFill>
              <a:prstDash val="solid"/>
              <a:round/>
              <a:headEnd/>
              <a:tailEnd/>
            </a:ln>
            <a:effectLst/>
            <a:scene3d>
              <a:camera prst="orthographicFront"/>
              <a:lightRig rig="threePt" dir="t"/>
            </a:scene3d>
            <a:sp3d>
              <a:bevelT/>
            </a:sp3d>
            <a:extLst/>
          </p:spPr>
          <p:txBody>
            <a:bodyPr/>
            <a:lstStyle/>
            <a:p>
              <a:pPr>
                <a:defRPr/>
              </a:pPr>
              <a:endParaRPr lang="it-IT" sz="1778">
                <a:cs typeface="+mn-cs"/>
              </a:endParaRPr>
            </a:p>
          </p:txBody>
        </p:sp>
        <p:sp>
          <p:nvSpPr>
            <p:cNvPr id="2055193" name="Freeform 2073"/>
            <p:cNvSpPr>
              <a:spLocks/>
            </p:cNvSpPr>
            <p:nvPr/>
          </p:nvSpPr>
          <p:spPr bwMode="auto">
            <a:xfrm>
              <a:off x="7773988" y="3128437"/>
              <a:ext cx="311150" cy="558800"/>
            </a:xfrm>
            <a:custGeom>
              <a:avLst/>
              <a:gdLst>
                <a:gd name="T0" fmla="*/ 0 w 188"/>
                <a:gd name="T1" fmla="*/ 352 h 352"/>
                <a:gd name="T2" fmla="*/ 0 w 188"/>
                <a:gd name="T3" fmla="*/ 136 h 352"/>
                <a:gd name="T4" fmla="*/ 188 w 188"/>
                <a:gd name="T5" fmla="*/ 0 h 352"/>
                <a:gd name="T6" fmla="*/ 188 w 188"/>
                <a:gd name="T7" fmla="*/ 180 h 352"/>
                <a:gd name="T8" fmla="*/ 0 w 188"/>
                <a:gd name="T9" fmla="*/ 352 h 352"/>
              </a:gdLst>
              <a:ahLst/>
              <a:cxnLst>
                <a:cxn ang="0">
                  <a:pos x="T0" y="T1"/>
                </a:cxn>
                <a:cxn ang="0">
                  <a:pos x="T2" y="T3"/>
                </a:cxn>
                <a:cxn ang="0">
                  <a:pos x="T4" y="T5"/>
                </a:cxn>
                <a:cxn ang="0">
                  <a:pos x="T6" y="T7"/>
                </a:cxn>
                <a:cxn ang="0">
                  <a:pos x="T8" y="T9"/>
                </a:cxn>
              </a:cxnLst>
              <a:rect l="0" t="0" r="r" b="b"/>
              <a:pathLst>
                <a:path w="188" h="352">
                  <a:moveTo>
                    <a:pt x="0" y="352"/>
                  </a:moveTo>
                  <a:lnTo>
                    <a:pt x="0" y="136"/>
                  </a:lnTo>
                  <a:lnTo>
                    <a:pt x="188" y="0"/>
                  </a:lnTo>
                  <a:lnTo>
                    <a:pt x="188" y="180"/>
                  </a:lnTo>
                  <a:lnTo>
                    <a:pt x="0" y="352"/>
                  </a:lnTo>
                  <a:close/>
                </a:path>
              </a:pathLst>
            </a:custGeom>
            <a:solidFill>
              <a:srgbClr val="0000FF"/>
            </a:solidFill>
            <a:ln w="3175" cap="flat" cmpd="sng">
              <a:solidFill>
                <a:schemeClr val="tx1"/>
              </a:solidFill>
              <a:prstDash val="solid"/>
              <a:round/>
              <a:headEnd/>
              <a:tailEnd/>
            </a:ln>
            <a:effectLst/>
            <a:scene3d>
              <a:camera prst="orthographicFront"/>
              <a:lightRig rig="threePt" dir="t"/>
            </a:scene3d>
            <a:sp3d>
              <a:bevelT/>
            </a:sp3d>
            <a:extLst/>
          </p:spPr>
          <p:txBody>
            <a:bodyPr/>
            <a:lstStyle/>
            <a:p>
              <a:pPr>
                <a:defRPr/>
              </a:pPr>
              <a:endParaRPr lang="it-IT" sz="1778">
                <a:cs typeface="+mn-cs"/>
              </a:endParaRPr>
            </a:p>
          </p:txBody>
        </p:sp>
        <p:sp>
          <p:nvSpPr>
            <p:cNvPr id="2055194" name="Text Box 2074"/>
            <p:cNvSpPr txBox="1">
              <a:spLocks noChangeArrowheads="1"/>
            </p:cNvSpPr>
            <p:nvPr/>
          </p:nvSpPr>
          <p:spPr bwMode="auto">
            <a:xfrm>
              <a:off x="5605463" y="5357287"/>
              <a:ext cx="3649662" cy="502693"/>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1778" dirty="0" err="1">
                  <a:cs typeface="+mn-cs"/>
                </a:rPr>
                <a:t>Ulteriore</a:t>
              </a:r>
              <a:r>
                <a:rPr lang="en-GB" sz="1778" dirty="0">
                  <a:cs typeface="+mn-cs"/>
                </a:rPr>
                <a:t> -14 to 18 %</a:t>
              </a:r>
            </a:p>
          </p:txBody>
        </p:sp>
        <p:sp>
          <p:nvSpPr>
            <p:cNvPr id="2055195" name="Text Box 2075"/>
            <p:cNvSpPr txBox="1">
              <a:spLocks noChangeArrowheads="1"/>
            </p:cNvSpPr>
            <p:nvPr/>
          </p:nvSpPr>
          <p:spPr bwMode="auto">
            <a:xfrm>
              <a:off x="7715251" y="4373026"/>
              <a:ext cx="2400299" cy="502693"/>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1778" dirty="0" err="1">
                  <a:cs typeface="+mn-cs"/>
                </a:rPr>
                <a:t>Ulteriore</a:t>
              </a:r>
              <a:r>
                <a:rPr lang="en-GB" sz="1778" dirty="0">
                  <a:cs typeface="+mn-cs"/>
                </a:rPr>
                <a:t> -10%</a:t>
              </a:r>
            </a:p>
          </p:txBody>
        </p:sp>
        <p:sp>
          <p:nvSpPr>
            <p:cNvPr id="2055196" name="Text Box 2076"/>
            <p:cNvSpPr txBox="1">
              <a:spLocks noChangeArrowheads="1"/>
            </p:cNvSpPr>
            <p:nvPr/>
          </p:nvSpPr>
          <p:spPr bwMode="auto">
            <a:xfrm>
              <a:off x="7624133" y="1718251"/>
              <a:ext cx="2138363" cy="502693"/>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r">
                <a:defRPr/>
              </a:pPr>
              <a:r>
                <a:rPr lang="en-GB" sz="1778" dirty="0" err="1">
                  <a:cs typeface="+mn-cs"/>
                </a:rPr>
                <a:t>Ulteriore</a:t>
              </a:r>
              <a:r>
                <a:rPr lang="en-GB" sz="1778" dirty="0">
                  <a:cs typeface="+mn-cs"/>
                </a:rPr>
                <a:t> 5%</a:t>
              </a:r>
            </a:p>
          </p:txBody>
        </p:sp>
        <p:sp>
          <p:nvSpPr>
            <p:cNvPr id="2055197" name="Text Box 2077"/>
            <p:cNvSpPr txBox="1">
              <a:spLocks noChangeArrowheads="1"/>
            </p:cNvSpPr>
            <p:nvPr/>
          </p:nvSpPr>
          <p:spPr bwMode="auto">
            <a:xfrm>
              <a:off x="2914648" y="3591987"/>
              <a:ext cx="1192212" cy="427469"/>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1422" dirty="0">
                  <a:cs typeface="+mn-cs"/>
                </a:rPr>
                <a:t>40%</a:t>
              </a:r>
            </a:p>
          </p:txBody>
        </p:sp>
        <p:sp>
          <p:nvSpPr>
            <p:cNvPr id="2055198" name="Text Box 2078"/>
            <p:cNvSpPr txBox="1">
              <a:spLocks noChangeArrowheads="1"/>
            </p:cNvSpPr>
            <p:nvPr/>
          </p:nvSpPr>
          <p:spPr bwMode="auto">
            <a:xfrm>
              <a:off x="6465888" y="2579162"/>
              <a:ext cx="1192212" cy="427469"/>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1422">
                  <a:solidFill>
                    <a:srgbClr val="000000"/>
                  </a:solidFill>
                  <a:cs typeface="+mn-cs"/>
                </a:rPr>
                <a:t>6%</a:t>
              </a:r>
            </a:p>
          </p:txBody>
        </p:sp>
        <p:sp>
          <p:nvSpPr>
            <p:cNvPr id="2055199" name="Text Box 2079"/>
            <p:cNvSpPr txBox="1">
              <a:spLocks noChangeArrowheads="1"/>
            </p:cNvSpPr>
            <p:nvPr/>
          </p:nvSpPr>
          <p:spPr bwMode="auto">
            <a:xfrm>
              <a:off x="5998629" y="4248151"/>
              <a:ext cx="1190625" cy="427469"/>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1422" dirty="0">
                  <a:solidFill>
                    <a:srgbClr val="000000"/>
                  </a:solidFill>
                  <a:cs typeface="+mn-cs"/>
                </a:rPr>
                <a:t>20%</a:t>
              </a:r>
            </a:p>
          </p:txBody>
        </p:sp>
        <p:sp>
          <p:nvSpPr>
            <p:cNvPr id="2055200" name="Rectangle 2080"/>
            <p:cNvSpPr>
              <a:spLocks noChangeArrowheads="1"/>
            </p:cNvSpPr>
            <p:nvPr/>
          </p:nvSpPr>
          <p:spPr bwMode="auto">
            <a:xfrm rot="5400000">
              <a:off x="6093619" y="2716481"/>
              <a:ext cx="349250" cy="1579562"/>
            </a:xfrm>
            <a:prstGeom prst="rect">
              <a:avLst/>
            </a:prstGeom>
            <a:solidFill>
              <a:srgbClr val="3366FF"/>
            </a:solidFill>
            <a:ln w="3175">
              <a:solidFill>
                <a:schemeClr val="tx1"/>
              </a:solidFill>
              <a:miter lim="800000"/>
              <a:headEnd/>
              <a:tailEnd/>
            </a:ln>
            <a:effectLst/>
            <a:scene3d>
              <a:camera prst="orthographicFront"/>
              <a:lightRig rig="threePt" dir="t"/>
            </a:scene3d>
            <a:sp3d>
              <a:bevelT/>
            </a:sp3d>
            <a:extLst/>
          </p:spPr>
          <p:txBody>
            <a:bodyPr wrap="none" anchor="ctr"/>
            <a:lstStyle/>
            <a:p>
              <a:pPr>
                <a:defRPr/>
              </a:pPr>
              <a:endParaRPr lang="it-IT" sz="1778">
                <a:cs typeface="+mn-cs"/>
              </a:endParaRPr>
            </a:p>
          </p:txBody>
        </p:sp>
        <p:sp>
          <p:nvSpPr>
            <p:cNvPr id="2055201" name="Rectangle 2081"/>
            <p:cNvSpPr>
              <a:spLocks noChangeArrowheads="1"/>
            </p:cNvSpPr>
            <p:nvPr/>
          </p:nvSpPr>
          <p:spPr bwMode="auto">
            <a:xfrm rot="5400000">
              <a:off x="7226300" y="3134787"/>
              <a:ext cx="349250" cy="742950"/>
            </a:xfrm>
            <a:prstGeom prst="rect">
              <a:avLst/>
            </a:prstGeom>
            <a:solidFill>
              <a:srgbClr val="0000FF"/>
            </a:solidFill>
            <a:ln w="3175">
              <a:solidFill>
                <a:schemeClr val="tx1"/>
              </a:solidFill>
              <a:miter lim="800000"/>
              <a:headEnd/>
              <a:tailEnd/>
            </a:ln>
            <a:effectLst/>
            <a:scene3d>
              <a:camera prst="orthographicFront"/>
              <a:lightRig rig="threePt" dir="t"/>
            </a:scene3d>
            <a:sp3d>
              <a:bevelT/>
            </a:sp3d>
            <a:extLst/>
          </p:spPr>
          <p:txBody>
            <a:bodyPr wrap="none" anchor="ctr"/>
            <a:lstStyle/>
            <a:p>
              <a:pPr>
                <a:defRPr/>
              </a:pPr>
              <a:endParaRPr lang="it-IT" sz="1778">
                <a:cs typeface="+mn-cs"/>
              </a:endParaRPr>
            </a:p>
          </p:txBody>
        </p:sp>
      </p:grpSp>
      <p:sp>
        <p:nvSpPr>
          <p:cNvPr id="34" name="Rettangolo 2"/>
          <p:cNvSpPr>
            <a:spLocks noChangeArrowheads="1"/>
          </p:cNvSpPr>
          <p:nvPr/>
        </p:nvSpPr>
        <p:spPr bwMode="auto">
          <a:xfrm>
            <a:off x="-108519" y="1498599"/>
            <a:ext cx="3384376" cy="1928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1168" tIns="40578" rIns="81168" bIns="40578">
            <a:spAutoFit/>
          </a:bodyPr>
          <a:lstStyle/>
          <a:p>
            <a:pPr algn="ctr" fontAlgn="auto">
              <a:lnSpc>
                <a:spcPct val="100000"/>
              </a:lnSpc>
              <a:spcAft>
                <a:spcPts val="0"/>
              </a:spcAft>
              <a:defRPr/>
            </a:pPr>
            <a:r>
              <a:rPr lang="it-IT" altLang="it-IT" sz="2400" spc="75">
                <a:solidFill>
                  <a:srgbClr val="FFFF00"/>
                </a:solidFill>
              </a:rPr>
              <a:t>Le associazioni precostituite migliorano l’aderenza alla terapia</a:t>
            </a:r>
            <a:endParaRPr lang="it-IT" altLang="it-IT" sz="2400" spc="75" dirty="0">
              <a:solidFill>
                <a:srgbClr val="FFFF00"/>
              </a:solidFill>
            </a:endParaRPr>
          </a:p>
        </p:txBody>
      </p:sp>
      <p:sp>
        <p:nvSpPr>
          <p:cNvPr id="3" name="Rettangolo 2"/>
          <p:cNvSpPr/>
          <p:nvPr/>
        </p:nvSpPr>
        <p:spPr>
          <a:xfrm>
            <a:off x="2555776" y="5654702"/>
            <a:ext cx="4302224" cy="892552"/>
          </a:xfrm>
          <a:prstGeom prst="rect">
            <a:avLst/>
          </a:prstGeom>
        </p:spPr>
        <p:txBody>
          <a:bodyPr wrap="square">
            <a:spAutoFit/>
          </a:bodyPr>
          <a:lstStyle/>
          <a:p>
            <a:pPr algn="ctr"/>
            <a:r>
              <a:rPr lang="it-IT" altLang="it-IT" sz="3200" dirty="0">
                <a:solidFill>
                  <a:srgbClr val="FFC000"/>
                </a:solidFill>
              </a:rPr>
              <a:t>+ 32% di ADERENZA</a:t>
            </a:r>
          </a:p>
          <a:p>
            <a:pPr algn="ctr"/>
            <a:r>
              <a:rPr lang="it-IT" altLang="it-IT" dirty="0">
                <a:solidFill>
                  <a:srgbClr val="FFC000"/>
                </a:solidFill>
              </a:rPr>
              <a:t>con l’associazione precostituita</a:t>
            </a:r>
          </a:p>
        </p:txBody>
      </p:sp>
      <p:sp>
        <p:nvSpPr>
          <p:cNvPr id="4" name="Rettangolo 3"/>
          <p:cNvSpPr/>
          <p:nvPr/>
        </p:nvSpPr>
        <p:spPr>
          <a:xfrm>
            <a:off x="323528" y="269383"/>
            <a:ext cx="8424936" cy="867930"/>
          </a:xfrm>
          <a:prstGeom prst="rect">
            <a:avLst/>
          </a:prstGeom>
        </p:spPr>
        <p:txBody>
          <a:bodyPr wrap="square">
            <a:spAutoFit/>
          </a:bodyPr>
          <a:lstStyle/>
          <a:p>
            <a:pPr algn="ctr">
              <a:lnSpc>
                <a:spcPct val="90000"/>
              </a:lnSpc>
            </a:pPr>
            <a:r>
              <a:rPr lang="it-IT" altLang="it-IT" sz="2800" dirty="0">
                <a:solidFill>
                  <a:srgbClr val="FF0000"/>
                </a:solidFill>
                <a:latin typeface="+mj-lt"/>
              </a:rPr>
              <a:t>Nuovo obiettivo: trattare la dislipidemia con terapie che aumentino l’aderenza</a:t>
            </a:r>
            <a:endParaRPr lang="en-GB" altLang="it-IT" sz="2800" dirty="0">
              <a:solidFill>
                <a:srgbClr val="FF0000"/>
              </a:solidFill>
              <a:latin typeface="+mj-lt"/>
            </a:endParaRPr>
          </a:p>
        </p:txBody>
      </p:sp>
    </p:spTree>
    <p:extLst>
      <p:ext uri="{BB962C8B-B14F-4D97-AF65-F5344CB8AC3E}">
        <p14:creationId xmlns:p14="http://schemas.microsoft.com/office/powerpoint/2010/main" val="1829650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ChangeArrowheads="1"/>
          </p:cNvSpPr>
          <p:nvPr/>
        </p:nvSpPr>
        <p:spPr bwMode="auto">
          <a:xfrm rot="-5400000">
            <a:off x="68263" y="3811710"/>
            <a:ext cx="3035300"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it-IT" altLang="en-US" sz="1600" b="1">
                <a:solidFill>
                  <a:srgbClr val="FFFFFF"/>
                </a:solidFill>
              </a:rPr>
              <a:t>Variazione % media alla settimana 12</a:t>
            </a:r>
          </a:p>
          <a:p>
            <a:pPr algn="ctr">
              <a:spcBef>
                <a:spcPct val="0"/>
              </a:spcBef>
              <a:buClrTx/>
              <a:buFontTx/>
              <a:buNone/>
            </a:pPr>
            <a:endParaRPr lang="it-IT" altLang="en-US" sz="1600" b="1">
              <a:solidFill>
                <a:srgbClr val="FFFFFF"/>
              </a:solidFill>
            </a:endParaRPr>
          </a:p>
        </p:txBody>
      </p:sp>
      <p:grpSp>
        <p:nvGrpSpPr>
          <p:cNvPr id="135171" name="Group 6"/>
          <p:cNvGrpSpPr>
            <a:grpSpLocks noChangeAspect="1"/>
          </p:cNvGrpSpPr>
          <p:nvPr/>
        </p:nvGrpSpPr>
        <p:grpSpPr bwMode="auto">
          <a:xfrm>
            <a:off x="1782111" y="2689227"/>
            <a:ext cx="297912" cy="3161591"/>
            <a:chOff x="963" y="1211"/>
            <a:chExt cx="226" cy="2564"/>
          </a:xfrm>
        </p:grpSpPr>
        <p:sp>
          <p:nvSpPr>
            <p:cNvPr id="135201" name="Rectangle 7"/>
            <p:cNvSpPr>
              <a:spLocks noChangeAspect="1" noChangeArrowheads="1"/>
            </p:cNvSpPr>
            <p:nvPr/>
          </p:nvSpPr>
          <p:spPr bwMode="auto">
            <a:xfrm>
              <a:off x="963" y="3205"/>
              <a:ext cx="2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r>
                <a:rPr lang="it-IT" altLang="it-IT" sz="1400" b="1">
                  <a:solidFill>
                    <a:srgbClr val="FFFFFF"/>
                  </a:solidFill>
                </a:rPr>
                <a:t>–50</a:t>
              </a:r>
            </a:p>
          </p:txBody>
        </p:sp>
        <p:sp>
          <p:nvSpPr>
            <p:cNvPr id="135202" name="Rectangle 8"/>
            <p:cNvSpPr>
              <a:spLocks noChangeAspect="1" noChangeArrowheads="1"/>
            </p:cNvSpPr>
            <p:nvPr/>
          </p:nvSpPr>
          <p:spPr bwMode="auto">
            <a:xfrm>
              <a:off x="963" y="2805"/>
              <a:ext cx="2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r>
                <a:rPr lang="it-IT" altLang="it-IT" sz="1400" b="1">
                  <a:solidFill>
                    <a:srgbClr val="FFFFFF"/>
                  </a:solidFill>
                </a:rPr>
                <a:t>–40</a:t>
              </a:r>
            </a:p>
          </p:txBody>
        </p:sp>
        <p:sp>
          <p:nvSpPr>
            <p:cNvPr id="135203" name="Rectangle 9"/>
            <p:cNvSpPr>
              <a:spLocks noChangeAspect="1" noChangeArrowheads="1"/>
            </p:cNvSpPr>
            <p:nvPr/>
          </p:nvSpPr>
          <p:spPr bwMode="auto">
            <a:xfrm>
              <a:off x="963" y="2408"/>
              <a:ext cx="2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r>
                <a:rPr lang="it-IT" altLang="it-IT" sz="1400" b="1">
                  <a:solidFill>
                    <a:srgbClr val="FFFFFF"/>
                  </a:solidFill>
                </a:rPr>
                <a:t>–30</a:t>
              </a:r>
            </a:p>
          </p:txBody>
        </p:sp>
        <p:sp>
          <p:nvSpPr>
            <p:cNvPr id="135204" name="Rectangle 10"/>
            <p:cNvSpPr>
              <a:spLocks noChangeAspect="1" noChangeArrowheads="1"/>
            </p:cNvSpPr>
            <p:nvPr/>
          </p:nvSpPr>
          <p:spPr bwMode="auto">
            <a:xfrm>
              <a:off x="963" y="2009"/>
              <a:ext cx="2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r>
                <a:rPr lang="it-IT" altLang="it-IT" sz="1400" b="1">
                  <a:solidFill>
                    <a:srgbClr val="FFFFFF"/>
                  </a:solidFill>
                </a:rPr>
                <a:t>–20</a:t>
              </a:r>
            </a:p>
          </p:txBody>
        </p:sp>
        <p:sp>
          <p:nvSpPr>
            <p:cNvPr id="135205" name="Rectangle 11"/>
            <p:cNvSpPr>
              <a:spLocks noChangeAspect="1" noChangeArrowheads="1"/>
            </p:cNvSpPr>
            <p:nvPr/>
          </p:nvSpPr>
          <p:spPr bwMode="auto">
            <a:xfrm>
              <a:off x="963" y="1607"/>
              <a:ext cx="2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r>
                <a:rPr lang="it-IT" altLang="it-IT" sz="1400" b="1">
                  <a:solidFill>
                    <a:srgbClr val="FFFFFF"/>
                  </a:solidFill>
                </a:rPr>
                <a:t>–10</a:t>
              </a:r>
            </a:p>
          </p:txBody>
        </p:sp>
        <p:sp>
          <p:nvSpPr>
            <p:cNvPr id="135206" name="Rectangle 12"/>
            <p:cNvSpPr>
              <a:spLocks noChangeAspect="1" noChangeArrowheads="1"/>
            </p:cNvSpPr>
            <p:nvPr/>
          </p:nvSpPr>
          <p:spPr bwMode="auto">
            <a:xfrm>
              <a:off x="1114" y="1211"/>
              <a:ext cx="7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r>
                <a:rPr lang="it-IT" altLang="it-IT" sz="1400" b="1">
                  <a:solidFill>
                    <a:srgbClr val="FFFFFF"/>
                  </a:solidFill>
                </a:rPr>
                <a:t>0</a:t>
              </a:r>
            </a:p>
          </p:txBody>
        </p:sp>
        <p:sp>
          <p:nvSpPr>
            <p:cNvPr id="135207" name="Rectangle 13"/>
            <p:cNvSpPr>
              <a:spLocks noChangeAspect="1" noChangeArrowheads="1"/>
            </p:cNvSpPr>
            <p:nvPr/>
          </p:nvSpPr>
          <p:spPr bwMode="auto">
            <a:xfrm>
              <a:off x="963" y="3600"/>
              <a:ext cx="2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r>
                <a:rPr lang="it-IT" altLang="it-IT" sz="1400" b="1">
                  <a:solidFill>
                    <a:srgbClr val="FFFFFF"/>
                  </a:solidFill>
                </a:rPr>
                <a:t>–60</a:t>
              </a:r>
            </a:p>
          </p:txBody>
        </p:sp>
      </p:grpSp>
      <p:sp>
        <p:nvSpPr>
          <p:cNvPr id="135172" name="Line 14"/>
          <p:cNvSpPr>
            <a:spLocks noChangeAspect="1" noChangeShapeType="1"/>
          </p:cNvSpPr>
          <p:nvPr/>
        </p:nvSpPr>
        <p:spPr bwMode="auto">
          <a:xfrm>
            <a:off x="2222899" y="2794002"/>
            <a:ext cx="1190" cy="2963863"/>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5173" name="Line 15"/>
          <p:cNvSpPr>
            <a:spLocks noChangeAspect="1" noChangeShapeType="1"/>
          </p:cNvSpPr>
          <p:nvPr/>
        </p:nvSpPr>
        <p:spPr bwMode="auto">
          <a:xfrm>
            <a:off x="2137174" y="3281365"/>
            <a:ext cx="88106" cy="1587"/>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5174" name="Freeform 16"/>
          <p:cNvSpPr>
            <a:spLocks noChangeAspect="1"/>
          </p:cNvSpPr>
          <p:nvPr/>
        </p:nvSpPr>
        <p:spPr bwMode="auto">
          <a:xfrm>
            <a:off x="2137174" y="4773615"/>
            <a:ext cx="88106" cy="1587"/>
          </a:xfrm>
          <a:custGeom>
            <a:avLst/>
            <a:gdLst>
              <a:gd name="T0" fmla="*/ 0 w 52"/>
              <a:gd name="T1" fmla="*/ 0 h 1"/>
              <a:gd name="T2" fmla="*/ 2147483646 w 52"/>
              <a:gd name="T3" fmla="*/ 0 h 1"/>
              <a:gd name="T4" fmla="*/ 0 60000 65536"/>
              <a:gd name="T5" fmla="*/ 0 60000 65536"/>
            </a:gdLst>
            <a:ahLst/>
            <a:cxnLst>
              <a:cxn ang="T4">
                <a:pos x="T0" y="T1"/>
              </a:cxn>
              <a:cxn ang="T5">
                <a:pos x="T2" y="T3"/>
              </a:cxn>
            </a:cxnLst>
            <a:rect l="0" t="0" r="r" b="b"/>
            <a:pathLst>
              <a:path w="52" h="1">
                <a:moveTo>
                  <a:pt x="0" y="0"/>
                </a:moveTo>
                <a:lnTo>
                  <a:pt x="52" y="0"/>
                </a:lnTo>
              </a:path>
            </a:pathLst>
          </a:custGeom>
          <a:solidFill>
            <a:srgbClr val="FFFFFF"/>
          </a:solidFill>
          <a:ln w="19050" cmpd="sng">
            <a:solidFill>
              <a:srgbClr val="FFFFFF"/>
            </a:solidFill>
            <a:round/>
            <a:headEnd/>
            <a:tailEnd/>
          </a:ln>
        </p:spPr>
        <p:txBody>
          <a:bodyPr/>
          <a:lstStyle/>
          <a:p>
            <a:endParaRPr lang="it-IT"/>
          </a:p>
        </p:txBody>
      </p:sp>
      <p:sp>
        <p:nvSpPr>
          <p:cNvPr id="135175" name="Line 17"/>
          <p:cNvSpPr>
            <a:spLocks noChangeAspect="1" noChangeShapeType="1"/>
          </p:cNvSpPr>
          <p:nvPr/>
        </p:nvSpPr>
        <p:spPr bwMode="auto">
          <a:xfrm>
            <a:off x="2137174" y="4271963"/>
            <a:ext cx="88106"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5176" name="Line 18"/>
          <p:cNvSpPr>
            <a:spLocks noChangeAspect="1" noChangeShapeType="1"/>
          </p:cNvSpPr>
          <p:nvPr/>
        </p:nvSpPr>
        <p:spPr bwMode="auto">
          <a:xfrm>
            <a:off x="2137174" y="3786188"/>
            <a:ext cx="88106"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5177" name="Line 19"/>
          <p:cNvSpPr>
            <a:spLocks noChangeAspect="1" noChangeShapeType="1"/>
          </p:cNvSpPr>
          <p:nvPr/>
        </p:nvSpPr>
        <p:spPr bwMode="auto">
          <a:xfrm>
            <a:off x="2137174" y="2787650"/>
            <a:ext cx="88106"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5178" name="Freeform 20"/>
          <p:cNvSpPr>
            <a:spLocks noChangeAspect="1"/>
          </p:cNvSpPr>
          <p:nvPr/>
        </p:nvSpPr>
        <p:spPr bwMode="auto">
          <a:xfrm>
            <a:off x="2137174" y="5751515"/>
            <a:ext cx="88106" cy="1587"/>
          </a:xfrm>
          <a:custGeom>
            <a:avLst/>
            <a:gdLst>
              <a:gd name="T0" fmla="*/ 0 w 53"/>
              <a:gd name="T1" fmla="*/ 0 h 1"/>
              <a:gd name="T2" fmla="*/ 2147483646 w 53"/>
              <a:gd name="T3" fmla="*/ 0 h 1"/>
              <a:gd name="T4" fmla="*/ 0 60000 65536"/>
              <a:gd name="T5" fmla="*/ 0 60000 65536"/>
            </a:gdLst>
            <a:ahLst/>
            <a:cxnLst>
              <a:cxn ang="T4">
                <a:pos x="T0" y="T1"/>
              </a:cxn>
              <a:cxn ang="T5">
                <a:pos x="T2" y="T3"/>
              </a:cxn>
            </a:cxnLst>
            <a:rect l="0" t="0" r="r" b="b"/>
            <a:pathLst>
              <a:path w="53" h="1">
                <a:moveTo>
                  <a:pt x="0" y="0"/>
                </a:moveTo>
                <a:lnTo>
                  <a:pt x="53" y="0"/>
                </a:lnTo>
              </a:path>
            </a:pathLst>
          </a:custGeom>
          <a:solidFill>
            <a:srgbClr val="FFFFFF"/>
          </a:solidFill>
          <a:ln w="19050" cmpd="sng">
            <a:solidFill>
              <a:srgbClr val="FFFFFF"/>
            </a:solidFill>
            <a:round/>
            <a:headEnd/>
            <a:tailEnd/>
          </a:ln>
        </p:spPr>
        <p:txBody>
          <a:bodyPr/>
          <a:lstStyle/>
          <a:p>
            <a:endParaRPr lang="it-IT"/>
          </a:p>
        </p:txBody>
      </p:sp>
      <p:sp>
        <p:nvSpPr>
          <p:cNvPr id="135179" name="Freeform 21"/>
          <p:cNvSpPr>
            <a:spLocks noChangeAspect="1"/>
          </p:cNvSpPr>
          <p:nvPr/>
        </p:nvSpPr>
        <p:spPr bwMode="auto">
          <a:xfrm>
            <a:off x="2137174" y="5256215"/>
            <a:ext cx="88106" cy="1587"/>
          </a:xfrm>
          <a:custGeom>
            <a:avLst/>
            <a:gdLst>
              <a:gd name="T0" fmla="*/ 0 w 52"/>
              <a:gd name="T1" fmla="*/ 0 h 1"/>
              <a:gd name="T2" fmla="*/ 2147483646 w 52"/>
              <a:gd name="T3" fmla="*/ 0 h 1"/>
              <a:gd name="T4" fmla="*/ 0 60000 65536"/>
              <a:gd name="T5" fmla="*/ 0 60000 65536"/>
            </a:gdLst>
            <a:ahLst/>
            <a:cxnLst>
              <a:cxn ang="T4">
                <a:pos x="T0" y="T1"/>
              </a:cxn>
              <a:cxn ang="T5">
                <a:pos x="T2" y="T3"/>
              </a:cxn>
            </a:cxnLst>
            <a:rect l="0" t="0" r="r" b="b"/>
            <a:pathLst>
              <a:path w="52" h="1">
                <a:moveTo>
                  <a:pt x="0" y="0"/>
                </a:moveTo>
                <a:lnTo>
                  <a:pt x="52" y="0"/>
                </a:lnTo>
              </a:path>
            </a:pathLst>
          </a:custGeom>
          <a:solidFill>
            <a:srgbClr val="FFFFFF"/>
          </a:solidFill>
          <a:ln w="19050" cmpd="sng">
            <a:solidFill>
              <a:srgbClr val="FFFFFF"/>
            </a:solidFill>
            <a:round/>
            <a:headEnd/>
            <a:tailEnd/>
          </a:ln>
        </p:spPr>
        <p:txBody>
          <a:bodyPr/>
          <a:lstStyle/>
          <a:p>
            <a:endParaRPr lang="it-IT"/>
          </a:p>
        </p:txBody>
      </p:sp>
      <p:sp>
        <p:nvSpPr>
          <p:cNvPr id="135180" name="Rectangle 22"/>
          <p:cNvSpPr>
            <a:spLocks noChangeArrowheads="1"/>
          </p:cNvSpPr>
          <p:nvPr/>
        </p:nvSpPr>
        <p:spPr bwMode="auto">
          <a:xfrm flipH="1">
            <a:off x="2337199" y="2795590"/>
            <a:ext cx="582215" cy="2687637"/>
          </a:xfrm>
          <a:prstGeom prst="rect">
            <a:avLst/>
          </a:prstGeom>
          <a:solidFill>
            <a:srgbClr val="DDDDDD"/>
          </a:solidFill>
          <a:ln>
            <a:noFill/>
          </a:ln>
          <a:extLst>
            <a:ext uri="{91240B29-F687-4F45-9708-019B960494DF}">
              <a14:hiddenLine xmlns:a14="http://schemas.microsoft.com/office/drawing/2010/main" w="9525">
                <a:solidFill>
                  <a:schemeClr val="bg1"/>
                </a:solidFill>
                <a:miter lim="800000"/>
                <a:headEnd/>
                <a:tailEnd/>
              </a14:hiddenLine>
            </a:ext>
          </a:extLst>
        </p:spPr>
        <p:txBody>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it-IT" altLang="it-IT" sz="1800">
              <a:solidFill>
                <a:srgbClr val="000000"/>
              </a:solidFill>
            </a:endParaRPr>
          </a:p>
        </p:txBody>
      </p:sp>
      <p:sp>
        <p:nvSpPr>
          <p:cNvPr id="135181" name="Text Box 23"/>
          <p:cNvSpPr txBox="1">
            <a:spLocks noChangeArrowheads="1"/>
          </p:cNvSpPr>
          <p:nvPr/>
        </p:nvSpPr>
        <p:spPr bwMode="auto">
          <a:xfrm flipH="1">
            <a:off x="1965692" y="2094571"/>
            <a:ext cx="1327608" cy="67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ClrTx/>
              <a:buFontTx/>
              <a:buNone/>
            </a:pPr>
            <a:r>
              <a:rPr lang="it-IT" altLang="it-IT" sz="1400" b="1">
                <a:solidFill>
                  <a:srgbClr val="FFFFFF"/>
                </a:solidFill>
              </a:rPr>
              <a:t>Atorvastatina</a:t>
            </a:r>
          </a:p>
          <a:p>
            <a:pPr algn="ctr" eaLnBrk="1" hangingPunct="1">
              <a:lnSpc>
                <a:spcPct val="90000"/>
              </a:lnSpc>
              <a:spcBef>
                <a:spcPct val="0"/>
              </a:spcBef>
              <a:buClrTx/>
              <a:buFontTx/>
              <a:buNone/>
            </a:pPr>
            <a:r>
              <a:rPr lang="it-IT" altLang="it-IT" sz="1400" b="1">
                <a:solidFill>
                  <a:srgbClr val="FFFFFF"/>
                </a:solidFill>
              </a:rPr>
              <a:t>80 mg</a:t>
            </a:r>
          </a:p>
          <a:p>
            <a:pPr algn="ctr" eaLnBrk="1" hangingPunct="1">
              <a:lnSpc>
                <a:spcPct val="90000"/>
              </a:lnSpc>
              <a:spcBef>
                <a:spcPct val="0"/>
              </a:spcBef>
              <a:buClrTx/>
              <a:buFontTx/>
              <a:buNone/>
            </a:pPr>
            <a:r>
              <a:rPr lang="it-IT" altLang="it-IT" sz="1400" b="1">
                <a:solidFill>
                  <a:srgbClr val="FFFFFF"/>
                </a:solidFill>
              </a:rPr>
              <a:t>(n=62)</a:t>
            </a:r>
          </a:p>
        </p:txBody>
      </p:sp>
      <p:sp>
        <p:nvSpPr>
          <p:cNvPr id="135182" name="Text Box 24"/>
          <p:cNvSpPr txBox="1">
            <a:spLocks noChangeArrowheads="1"/>
          </p:cNvSpPr>
          <p:nvPr/>
        </p:nvSpPr>
        <p:spPr bwMode="auto">
          <a:xfrm flipH="1">
            <a:off x="2386298" y="5136622"/>
            <a:ext cx="482825"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1500"/>
              </a:lnSpc>
              <a:spcBef>
                <a:spcPct val="0"/>
              </a:spcBef>
              <a:buClrTx/>
              <a:buNone/>
            </a:pPr>
            <a:r>
              <a:rPr lang="it-IT" altLang="it-IT" sz="1400" b="1">
                <a:solidFill>
                  <a:srgbClr val="000000"/>
                </a:solidFill>
              </a:rPr>
              <a:t>–54</a:t>
            </a:r>
          </a:p>
        </p:txBody>
      </p:sp>
      <p:sp>
        <p:nvSpPr>
          <p:cNvPr id="135183" name="Rectangle 25"/>
          <p:cNvSpPr>
            <a:spLocks noChangeArrowheads="1"/>
          </p:cNvSpPr>
          <p:nvPr/>
        </p:nvSpPr>
        <p:spPr bwMode="auto">
          <a:xfrm flipH="1">
            <a:off x="3309937" y="2795590"/>
            <a:ext cx="582216" cy="2636837"/>
          </a:xfrm>
          <a:prstGeom prst="rect">
            <a:avLst/>
          </a:prstGeom>
          <a:solidFill>
            <a:srgbClr val="FBF245"/>
          </a:solidFill>
          <a:ln>
            <a:noFill/>
          </a:ln>
          <a:extLst>
            <a:ext uri="{91240B29-F687-4F45-9708-019B960494DF}">
              <a14:hiddenLine xmlns:a14="http://schemas.microsoft.com/office/drawing/2010/main" w="9525">
                <a:solidFill>
                  <a:schemeClr val="bg1"/>
                </a:solidFill>
                <a:miter lim="800000"/>
                <a:headEnd/>
                <a:tailEnd/>
              </a14:hiddenLine>
            </a:ext>
          </a:extLst>
        </p:spPr>
        <p:txBody>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it-IT" altLang="it-IT" sz="1800">
              <a:solidFill>
                <a:srgbClr val="000000"/>
              </a:solidFill>
            </a:endParaRPr>
          </a:p>
        </p:txBody>
      </p:sp>
      <p:sp>
        <p:nvSpPr>
          <p:cNvPr id="135184" name="Text Box 26"/>
          <p:cNvSpPr txBox="1">
            <a:spLocks noChangeArrowheads="1"/>
          </p:cNvSpPr>
          <p:nvPr/>
        </p:nvSpPr>
        <p:spPr bwMode="auto">
          <a:xfrm flipH="1">
            <a:off x="2928816" y="1706771"/>
            <a:ext cx="1346844"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ClrTx/>
              <a:buFontTx/>
              <a:buNone/>
            </a:pPr>
            <a:r>
              <a:rPr lang="it-IT" altLang="it-IT" sz="1400" b="1">
                <a:solidFill>
                  <a:srgbClr val="FFFFFF"/>
                </a:solidFill>
              </a:rPr>
              <a:t>Ezetimibe</a:t>
            </a:r>
          </a:p>
          <a:p>
            <a:pPr algn="ctr" eaLnBrk="1" hangingPunct="1">
              <a:lnSpc>
                <a:spcPct val="90000"/>
              </a:lnSpc>
              <a:spcBef>
                <a:spcPct val="0"/>
              </a:spcBef>
              <a:buClrTx/>
              <a:buFontTx/>
              <a:buNone/>
            </a:pPr>
            <a:r>
              <a:rPr lang="it-IT" altLang="it-IT" sz="1400" b="1">
                <a:solidFill>
                  <a:srgbClr val="FFFFFF"/>
                </a:solidFill>
              </a:rPr>
              <a:t>10 mg +</a:t>
            </a:r>
          </a:p>
          <a:p>
            <a:pPr algn="ctr" eaLnBrk="1" hangingPunct="1">
              <a:lnSpc>
                <a:spcPct val="90000"/>
              </a:lnSpc>
              <a:spcBef>
                <a:spcPct val="0"/>
              </a:spcBef>
              <a:buClrTx/>
              <a:buFontTx/>
              <a:buNone/>
            </a:pPr>
            <a:r>
              <a:rPr lang="it-IT" altLang="it-IT" sz="1400" b="1">
                <a:solidFill>
                  <a:srgbClr val="FFFFFF"/>
                </a:solidFill>
              </a:rPr>
              <a:t>atorvastatina </a:t>
            </a:r>
          </a:p>
          <a:p>
            <a:pPr algn="ctr" eaLnBrk="1" hangingPunct="1">
              <a:lnSpc>
                <a:spcPct val="90000"/>
              </a:lnSpc>
              <a:spcBef>
                <a:spcPct val="0"/>
              </a:spcBef>
              <a:buClrTx/>
              <a:buFontTx/>
              <a:buNone/>
            </a:pPr>
            <a:r>
              <a:rPr lang="it-IT" altLang="it-IT" sz="1400" b="1">
                <a:solidFill>
                  <a:srgbClr val="FFFFFF"/>
                </a:solidFill>
              </a:rPr>
              <a:t>10 mg </a:t>
            </a:r>
          </a:p>
          <a:p>
            <a:pPr algn="ctr" eaLnBrk="1" hangingPunct="1">
              <a:lnSpc>
                <a:spcPct val="90000"/>
              </a:lnSpc>
              <a:spcBef>
                <a:spcPct val="0"/>
              </a:spcBef>
              <a:buClrTx/>
              <a:buFontTx/>
              <a:buNone/>
            </a:pPr>
            <a:r>
              <a:rPr lang="it-IT" altLang="it-IT" sz="1400" b="1">
                <a:solidFill>
                  <a:srgbClr val="FFFFFF"/>
                </a:solidFill>
              </a:rPr>
              <a:t>(n=65)</a:t>
            </a:r>
          </a:p>
        </p:txBody>
      </p:sp>
      <p:sp>
        <p:nvSpPr>
          <p:cNvPr id="135185" name="Text Box 27"/>
          <p:cNvSpPr txBox="1">
            <a:spLocks noChangeArrowheads="1"/>
          </p:cNvSpPr>
          <p:nvPr/>
        </p:nvSpPr>
        <p:spPr bwMode="auto">
          <a:xfrm flipH="1">
            <a:off x="3359039" y="5074585"/>
            <a:ext cx="482825" cy="29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1600"/>
              </a:lnSpc>
              <a:spcBef>
                <a:spcPct val="0"/>
              </a:spcBef>
              <a:buClrTx/>
              <a:buNone/>
            </a:pPr>
            <a:r>
              <a:rPr lang="it-IT" altLang="it-IT" sz="1400" b="1">
                <a:solidFill>
                  <a:srgbClr val="000000"/>
                </a:solidFill>
              </a:rPr>
              <a:t>–53</a:t>
            </a:r>
          </a:p>
        </p:txBody>
      </p:sp>
      <p:sp>
        <p:nvSpPr>
          <p:cNvPr id="135186" name="Rectangle 28"/>
          <p:cNvSpPr>
            <a:spLocks noChangeArrowheads="1"/>
          </p:cNvSpPr>
          <p:nvPr/>
        </p:nvSpPr>
        <p:spPr bwMode="auto">
          <a:xfrm>
            <a:off x="4270774" y="2795588"/>
            <a:ext cx="582215" cy="2235200"/>
          </a:xfrm>
          <a:prstGeom prst="rect">
            <a:avLst/>
          </a:prstGeom>
          <a:solidFill>
            <a:srgbClr val="DDDDDD"/>
          </a:solidFill>
          <a:ln>
            <a:noFill/>
          </a:ln>
          <a:extLst>
            <a:ext uri="{91240B29-F687-4F45-9708-019B960494DF}">
              <a14:hiddenLine xmlns:a14="http://schemas.microsoft.com/office/drawing/2010/main" w="9525">
                <a:solidFill>
                  <a:schemeClr val="bg1"/>
                </a:solidFill>
                <a:miter lim="800000"/>
                <a:headEnd/>
                <a:tailEnd/>
              </a14:hiddenLine>
            </a:ext>
          </a:extLst>
        </p:spPr>
        <p:txBody>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it-IT" altLang="it-IT" sz="1800">
              <a:solidFill>
                <a:srgbClr val="000000"/>
              </a:solidFill>
            </a:endParaRPr>
          </a:p>
        </p:txBody>
      </p:sp>
      <p:sp>
        <p:nvSpPr>
          <p:cNvPr id="135187" name="Text Box 29"/>
          <p:cNvSpPr txBox="1">
            <a:spLocks noChangeArrowheads="1"/>
          </p:cNvSpPr>
          <p:nvPr/>
        </p:nvSpPr>
        <p:spPr bwMode="auto">
          <a:xfrm>
            <a:off x="3917314" y="2092982"/>
            <a:ext cx="1289135" cy="67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ClrTx/>
              <a:buFontTx/>
              <a:buNone/>
            </a:pPr>
            <a:r>
              <a:rPr lang="it-IT" altLang="it-IT" sz="1400" b="1">
                <a:solidFill>
                  <a:srgbClr val="FFFFFF"/>
                </a:solidFill>
              </a:rPr>
              <a:t>Simvastatina</a:t>
            </a:r>
          </a:p>
          <a:p>
            <a:pPr algn="ctr" eaLnBrk="1" hangingPunct="1">
              <a:lnSpc>
                <a:spcPct val="90000"/>
              </a:lnSpc>
              <a:spcBef>
                <a:spcPct val="0"/>
              </a:spcBef>
              <a:buClrTx/>
              <a:buFontTx/>
              <a:buNone/>
            </a:pPr>
            <a:r>
              <a:rPr lang="it-IT" altLang="it-IT" sz="1400" b="1">
                <a:solidFill>
                  <a:srgbClr val="FFFFFF"/>
                </a:solidFill>
              </a:rPr>
              <a:t>80 mg</a:t>
            </a:r>
          </a:p>
          <a:p>
            <a:pPr algn="ctr" eaLnBrk="1" hangingPunct="1">
              <a:lnSpc>
                <a:spcPct val="90000"/>
              </a:lnSpc>
              <a:spcBef>
                <a:spcPct val="0"/>
              </a:spcBef>
              <a:buClrTx/>
              <a:buFontTx/>
              <a:buNone/>
            </a:pPr>
            <a:r>
              <a:rPr lang="it-IT" altLang="it-IT" sz="1400" b="1">
                <a:solidFill>
                  <a:srgbClr val="FFFFFF"/>
                </a:solidFill>
              </a:rPr>
              <a:t>(n=67)</a:t>
            </a:r>
          </a:p>
        </p:txBody>
      </p:sp>
      <p:sp>
        <p:nvSpPr>
          <p:cNvPr id="135188" name="Text Box 30"/>
          <p:cNvSpPr txBox="1">
            <a:spLocks noChangeArrowheads="1"/>
          </p:cNvSpPr>
          <p:nvPr/>
        </p:nvSpPr>
        <p:spPr bwMode="auto">
          <a:xfrm>
            <a:off x="4319873" y="4671484"/>
            <a:ext cx="482825"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1500"/>
              </a:lnSpc>
              <a:spcBef>
                <a:spcPct val="0"/>
              </a:spcBef>
              <a:buClrTx/>
              <a:buNone/>
            </a:pPr>
            <a:r>
              <a:rPr lang="it-IT" altLang="it-IT" sz="1400" b="1">
                <a:solidFill>
                  <a:srgbClr val="000000"/>
                </a:solidFill>
              </a:rPr>
              <a:t>–44</a:t>
            </a:r>
          </a:p>
        </p:txBody>
      </p:sp>
      <p:sp>
        <p:nvSpPr>
          <p:cNvPr id="135189" name="Rectangle 31"/>
          <p:cNvSpPr>
            <a:spLocks noChangeArrowheads="1"/>
          </p:cNvSpPr>
          <p:nvPr/>
        </p:nvSpPr>
        <p:spPr bwMode="auto">
          <a:xfrm>
            <a:off x="5222081" y="2795590"/>
            <a:ext cx="582216" cy="2274887"/>
          </a:xfrm>
          <a:prstGeom prst="rect">
            <a:avLst/>
          </a:prstGeom>
          <a:solidFill>
            <a:srgbClr val="FBF245"/>
          </a:solidFill>
          <a:ln>
            <a:noFill/>
          </a:ln>
          <a:extLst>
            <a:ext uri="{91240B29-F687-4F45-9708-019B960494DF}">
              <a14:hiddenLine xmlns:a14="http://schemas.microsoft.com/office/drawing/2010/main" w="9525">
                <a:solidFill>
                  <a:schemeClr val="bg1"/>
                </a:solidFill>
                <a:miter lim="800000"/>
                <a:headEnd/>
                <a:tailEnd/>
              </a14:hiddenLine>
            </a:ext>
          </a:extLst>
        </p:spPr>
        <p:txBody>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it-IT" altLang="it-IT" sz="1800">
              <a:solidFill>
                <a:srgbClr val="000000"/>
              </a:solidFill>
            </a:endParaRPr>
          </a:p>
        </p:txBody>
      </p:sp>
      <p:sp>
        <p:nvSpPr>
          <p:cNvPr id="135190" name="Text Box 32"/>
          <p:cNvSpPr txBox="1">
            <a:spLocks noChangeArrowheads="1"/>
          </p:cNvSpPr>
          <p:nvPr/>
        </p:nvSpPr>
        <p:spPr bwMode="auto">
          <a:xfrm>
            <a:off x="4854194" y="1705186"/>
            <a:ext cx="131799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ClrTx/>
              <a:buFontTx/>
              <a:buNone/>
            </a:pPr>
            <a:r>
              <a:rPr lang="it-IT" altLang="it-IT" sz="1400" b="1">
                <a:solidFill>
                  <a:srgbClr val="FFFFFF"/>
                </a:solidFill>
              </a:rPr>
              <a:t>Ezetimibe</a:t>
            </a:r>
          </a:p>
          <a:p>
            <a:pPr algn="ctr" eaLnBrk="1" hangingPunct="1">
              <a:lnSpc>
                <a:spcPct val="90000"/>
              </a:lnSpc>
              <a:spcBef>
                <a:spcPct val="0"/>
              </a:spcBef>
              <a:buClrTx/>
              <a:buFontTx/>
              <a:buNone/>
            </a:pPr>
            <a:r>
              <a:rPr lang="it-IT" altLang="it-IT" sz="1400" b="1">
                <a:solidFill>
                  <a:srgbClr val="FFFFFF"/>
                </a:solidFill>
              </a:rPr>
              <a:t>10 mg +</a:t>
            </a:r>
          </a:p>
          <a:p>
            <a:pPr algn="ctr" eaLnBrk="1" hangingPunct="1">
              <a:lnSpc>
                <a:spcPct val="90000"/>
              </a:lnSpc>
              <a:spcBef>
                <a:spcPct val="0"/>
              </a:spcBef>
              <a:buClrTx/>
              <a:buFontTx/>
              <a:buNone/>
            </a:pPr>
            <a:r>
              <a:rPr lang="it-IT" altLang="it-IT" sz="1400" b="1">
                <a:solidFill>
                  <a:srgbClr val="FFFFFF"/>
                </a:solidFill>
              </a:rPr>
              <a:t>simvastatina </a:t>
            </a:r>
          </a:p>
          <a:p>
            <a:pPr algn="ctr" eaLnBrk="1" hangingPunct="1">
              <a:lnSpc>
                <a:spcPct val="90000"/>
              </a:lnSpc>
              <a:spcBef>
                <a:spcPct val="0"/>
              </a:spcBef>
              <a:buClrTx/>
              <a:buFontTx/>
              <a:buNone/>
            </a:pPr>
            <a:r>
              <a:rPr lang="it-IT" altLang="it-IT" sz="1400" b="1">
                <a:solidFill>
                  <a:srgbClr val="FFFFFF"/>
                </a:solidFill>
              </a:rPr>
              <a:t>10 mg</a:t>
            </a:r>
          </a:p>
          <a:p>
            <a:pPr algn="ctr" eaLnBrk="1" hangingPunct="1">
              <a:lnSpc>
                <a:spcPct val="90000"/>
              </a:lnSpc>
              <a:spcBef>
                <a:spcPct val="0"/>
              </a:spcBef>
              <a:buClrTx/>
              <a:buFontTx/>
              <a:buNone/>
            </a:pPr>
            <a:r>
              <a:rPr lang="it-IT" altLang="it-IT" sz="1400" b="1">
                <a:solidFill>
                  <a:srgbClr val="FFFFFF"/>
                </a:solidFill>
              </a:rPr>
              <a:t>(n=67)</a:t>
            </a:r>
          </a:p>
        </p:txBody>
      </p:sp>
      <p:sp>
        <p:nvSpPr>
          <p:cNvPr id="135191" name="Text Box 33"/>
          <p:cNvSpPr txBox="1">
            <a:spLocks noChangeArrowheads="1"/>
          </p:cNvSpPr>
          <p:nvPr/>
        </p:nvSpPr>
        <p:spPr bwMode="auto">
          <a:xfrm>
            <a:off x="5271183" y="4723748"/>
            <a:ext cx="482825" cy="29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1600"/>
              </a:lnSpc>
              <a:spcBef>
                <a:spcPct val="0"/>
              </a:spcBef>
              <a:buClrTx/>
              <a:buNone/>
            </a:pPr>
            <a:r>
              <a:rPr lang="it-IT" altLang="it-IT" sz="1400" b="1">
                <a:solidFill>
                  <a:srgbClr val="000000"/>
                </a:solidFill>
              </a:rPr>
              <a:t>–44</a:t>
            </a:r>
          </a:p>
        </p:txBody>
      </p:sp>
      <p:sp>
        <p:nvSpPr>
          <p:cNvPr id="135192" name="Rectangle 34"/>
          <p:cNvSpPr>
            <a:spLocks noChangeArrowheads="1"/>
          </p:cNvSpPr>
          <p:nvPr/>
        </p:nvSpPr>
        <p:spPr bwMode="auto">
          <a:xfrm>
            <a:off x="6160294" y="2794002"/>
            <a:ext cx="582216" cy="1539875"/>
          </a:xfrm>
          <a:prstGeom prst="rect">
            <a:avLst/>
          </a:prstGeom>
          <a:solidFill>
            <a:srgbClr val="DDDDDD"/>
          </a:solidFill>
          <a:ln>
            <a:noFill/>
          </a:ln>
          <a:extLst>
            <a:ext uri="{91240B29-F687-4F45-9708-019B960494DF}">
              <a14:hiddenLine xmlns:a14="http://schemas.microsoft.com/office/drawing/2010/main" w="9525">
                <a:solidFill>
                  <a:schemeClr val="bg1"/>
                </a:solidFill>
                <a:miter lim="800000"/>
                <a:headEnd/>
                <a:tailEnd/>
              </a14:hiddenLine>
            </a:ext>
          </a:extLst>
        </p:spPr>
        <p:txBody>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it-IT" altLang="it-IT" sz="1800">
              <a:solidFill>
                <a:srgbClr val="000000"/>
              </a:solidFill>
            </a:endParaRPr>
          </a:p>
        </p:txBody>
      </p:sp>
      <p:sp>
        <p:nvSpPr>
          <p:cNvPr id="135193" name="Text Box 35"/>
          <p:cNvSpPr txBox="1">
            <a:spLocks noChangeArrowheads="1"/>
          </p:cNvSpPr>
          <p:nvPr/>
        </p:nvSpPr>
        <p:spPr bwMode="auto">
          <a:xfrm>
            <a:off x="5826276" y="2102507"/>
            <a:ext cx="1249061" cy="67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ClrTx/>
              <a:buFontTx/>
              <a:buNone/>
            </a:pPr>
            <a:r>
              <a:rPr lang="it-IT" altLang="it-IT" sz="1400" b="1">
                <a:solidFill>
                  <a:srgbClr val="FFFFFF"/>
                </a:solidFill>
              </a:rPr>
              <a:t>Pravastatina</a:t>
            </a:r>
          </a:p>
          <a:p>
            <a:pPr algn="ctr" eaLnBrk="1" hangingPunct="1">
              <a:lnSpc>
                <a:spcPct val="90000"/>
              </a:lnSpc>
              <a:spcBef>
                <a:spcPct val="0"/>
              </a:spcBef>
              <a:buClrTx/>
              <a:buFontTx/>
              <a:buNone/>
            </a:pPr>
            <a:r>
              <a:rPr lang="it-IT" altLang="it-IT" sz="1400" b="1">
                <a:solidFill>
                  <a:srgbClr val="FFFFFF"/>
                </a:solidFill>
              </a:rPr>
              <a:t>40 mg</a:t>
            </a:r>
          </a:p>
          <a:p>
            <a:pPr algn="ctr" eaLnBrk="1" hangingPunct="1">
              <a:lnSpc>
                <a:spcPct val="90000"/>
              </a:lnSpc>
              <a:spcBef>
                <a:spcPct val="0"/>
              </a:spcBef>
              <a:buClrTx/>
              <a:buFontTx/>
              <a:buNone/>
            </a:pPr>
            <a:r>
              <a:rPr lang="it-IT" altLang="it-IT" sz="1400" b="1">
                <a:solidFill>
                  <a:srgbClr val="FFFFFF"/>
                </a:solidFill>
              </a:rPr>
              <a:t>(n=69)</a:t>
            </a:r>
          </a:p>
        </p:txBody>
      </p:sp>
      <p:sp>
        <p:nvSpPr>
          <p:cNvPr id="135194" name="Text Box 36"/>
          <p:cNvSpPr txBox="1">
            <a:spLocks noChangeArrowheads="1"/>
          </p:cNvSpPr>
          <p:nvPr/>
        </p:nvSpPr>
        <p:spPr bwMode="auto">
          <a:xfrm>
            <a:off x="6215064" y="3802847"/>
            <a:ext cx="470297"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1500"/>
              </a:lnSpc>
              <a:spcBef>
                <a:spcPct val="0"/>
              </a:spcBef>
              <a:buClrTx/>
              <a:buNone/>
            </a:pPr>
            <a:r>
              <a:rPr lang="it-IT" altLang="it-IT" sz="1400" b="1">
                <a:solidFill>
                  <a:srgbClr val="000000"/>
                </a:solidFill>
              </a:rPr>
              <a:t>–31</a:t>
            </a:r>
          </a:p>
        </p:txBody>
      </p:sp>
      <p:sp>
        <p:nvSpPr>
          <p:cNvPr id="135195" name="Rectangle 37"/>
          <p:cNvSpPr>
            <a:spLocks noChangeArrowheads="1"/>
          </p:cNvSpPr>
          <p:nvPr/>
        </p:nvSpPr>
        <p:spPr bwMode="auto">
          <a:xfrm>
            <a:off x="7090174" y="2794001"/>
            <a:ext cx="582215" cy="1692275"/>
          </a:xfrm>
          <a:prstGeom prst="rect">
            <a:avLst/>
          </a:prstGeom>
          <a:solidFill>
            <a:srgbClr val="FBF245"/>
          </a:solidFill>
          <a:ln>
            <a:noFill/>
          </a:ln>
          <a:extLst>
            <a:ext uri="{91240B29-F687-4F45-9708-019B960494DF}">
              <a14:hiddenLine xmlns:a14="http://schemas.microsoft.com/office/drawing/2010/main" w="9525">
                <a:solidFill>
                  <a:schemeClr val="bg1"/>
                </a:solidFill>
                <a:miter lim="800000"/>
                <a:headEnd/>
                <a:tailEnd/>
              </a14:hiddenLine>
            </a:ext>
          </a:extLst>
        </p:spPr>
        <p:txBody>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it-IT" altLang="it-IT" sz="1800">
              <a:solidFill>
                <a:srgbClr val="000000"/>
              </a:solidFill>
            </a:endParaRPr>
          </a:p>
        </p:txBody>
      </p:sp>
      <p:sp>
        <p:nvSpPr>
          <p:cNvPr id="135196" name="Text Box 38"/>
          <p:cNvSpPr txBox="1">
            <a:spLocks noChangeArrowheads="1"/>
          </p:cNvSpPr>
          <p:nvPr/>
        </p:nvSpPr>
        <p:spPr bwMode="auto">
          <a:xfrm>
            <a:off x="6736919" y="1714711"/>
            <a:ext cx="1287532"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ClrTx/>
              <a:buFontTx/>
              <a:buNone/>
            </a:pPr>
            <a:r>
              <a:rPr lang="it-IT" altLang="it-IT" sz="1400" b="1">
                <a:solidFill>
                  <a:srgbClr val="FFFFFF"/>
                </a:solidFill>
              </a:rPr>
              <a:t>Ezetimibe</a:t>
            </a:r>
          </a:p>
          <a:p>
            <a:pPr algn="ctr" eaLnBrk="1" hangingPunct="1">
              <a:lnSpc>
                <a:spcPct val="90000"/>
              </a:lnSpc>
              <a:spcBef>
                <a:spcPct val="0"/>
              </a:spcBef>
              <a:buClrTx/>
              <a:buFontTx/>
              <a:buNone/>
            </a:pPr>
            <a:r>
              <a:rPr lang="it-IT" altLang="it-IT" sz="1400" b="1">
                <a:solidFill>
                  <a:srgbClr val="FFFFFF"/>
                </a:solidFill>
              </a:rPr>
              <a:t>10 mg +</a:t>
            </a:r>
          </a:p>
          <a:p>
            <a:pPr algn="ctr" eaLnBrk="1" hangingPunct="1">
              <a:lnSpc>
                <a:spcPct val="90000"/>
              </a:lnSpc>
              <a:spcBef>
                <a:spcPct val="0"/>
              </a:spcBef>
              <a:buClrTx/>
              <a:buFontTx/>
              <a:buNone/>
            </a:pPr>
            <a:r>
              <a:rPr lang="it-IT" altLang="it-IT" sz="1400" b="1">
                <a:solidFill>
                  <a:srgbClr val="FFFFFF"/>
                </a:solidFill>
              </a:rPr>
              <a:t>pravastatina </a:t>
            </a:r>
          </a:p>
          <a:p>
            <a:pPr algn="ctr" eaLnBrk="1" hangingPunct="1">
              <a:lnSpc>
                <a:spcPct val="90000"/>
              </a:lnSpc>
              <a:spcBef>
                <a:spcPct val="0"/>
              </a:spcBef>
              <a:buClrTx/>
              <a:buFontTx/>
              <a:buNone/>
            </a:pPr>
            <a:r>
              <a:rPr lang="it-IT" altLang="it-IT" sz="1400" b="1">
                <a:solidFill>
                  <a:srgbClr val="FFFFFF"/>
                </a:solidFill>
              </a:rPr>
              <a:t>10 mg</a:t>
            </a:r>
          </a:p>
          <a:p>
            <a:pPr algn="ctr" eaLnBrk="1" hangingPunct="1">
              <a:lnSpc>
                <a:spcPct val="90000"/>
              </a:lnSpc>
              <a:spcBef>
                <a:spcPct val="0"/>
              </a:spcBef>
              <a:buClrTx/>
              <a:buFontTx/>
              <a:buNone/>
            </a:pPr>
            <a:r>
              <a:rPr lang="it-IT" altLang="it-IT" sz="1400" b="1">
                <a:solidFill>
                  <a:srgbClr val="FFFFFF"/>
                </a:solidFill>
              </a:rPr>
              <a:t>(n=71)</a:t>
            </a:r>
          </a:p>
        </p:txBody>
      </p:sp>
      <p:sp>
        <p:nvSpPr>
          <p:cNvPr id="135197" name="Text Box 39"/>
          <p:cNvSpPr txBox="1">
            <a:spLocks noChangeArrowheads="1"/>
          </p:cNvSpPr>
          <p:nvPr/>
        </p:nvSpPr>
        <p:spPr bwMode="auto">
          <a:xfrm>
            <a:off x="7144941" y="3928013"/>
            <a:ext cx="470297"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1600"/>
              </a:lnSpc>
              <a:spcBef>
                <a:spcPct val="0"/>
              </a:spcBef>
              <a:buClrTx/>
              <a:buNone/>
            </a:pPr>
            <a:r>
              <a:rPr lang="it-IT" altLang="it-IT" sz="1400" b="1">
                <a:solidFill>
                  <a:srgbClr val="000000"/>
                </a:solidFill>
              </a:rPr>
              <a:t>–34</a:t>
            </a:r>
          </a:p>
        </p:txBody>
      </p:sp>
      <p:sp>
        <p:nvSpPr>
          <p:cNvPr id="135198" name="Freeform 40"/>
          <p:cNvSpPr>
            <a:spLocks noChangeAspect="1"/>
          </p:cNvSpPr>
          <p:nvPr/>
        </p:nvSpPr>
        <p:spPr bwMode="auto">
          <a:xfrm>
            <a:off x="2212183" y="2786065"/>
            <a:ext cx="5680472" cy="1587"/>
          </a:xfrm>
          <a:custGeom>
            <a:avLst/>
            <a:gdLst>
              <a:gd name="T0" fmla="*/ 0 w 4771"/>
              <a:gd name="T1" fmla="*/ 2147483646 h 1"/>
              <a:gd name="T2" fmla="*/ 2147483646 w 4771"/>
              <a:gd name="T3" fmla="*/ 0 h 1"/>
              <a:gd name="T4" fmla="*/ 0 60000 65536"/>
              <a:gd name="T5" fmla="*/ 0 60000 65536"/>
            </a:gdLst>
            <a:ahLst/>
            <a:cxnLst>
              <a:cxn ang="T4">
                <a:pos x="T0" y="T1"/>
              </a:cxn>
              <a:cxn ang="T5">
                <a:pos x="T2" y="T3"/>
              </a:cxn>
            </a:cxnLst>
            <a:rect l="0" t="0" r="r" b="b"/>
            <a:pathLst>
              <a:path w="4771" h="1">
                <a:moveTo>
                  <a:pt x="0" y="1"/>
                </a:moveTo>
                <a:lnTo>
                  <a:pt x="4771" y="0"/>
                </a:lnTo>
              </a:path>
            </a:pathLst>
          </a:custGeom>
          <a:solidFill>
            <a:srgbClr val="FFFFFF"/>
          </a:solidFill>
          <a:ln w="19050">
            <a:solidFill>
              <a:srgbClr val="FFFFFF"/>
            </a:solidFill>
            <a:round/>
            <a:headEnd/>
            <a:tailEnd/>
          </a:ln>
        </p:spPr>
        <p:txBody>
          <a:bodyPr/>
          <a:lstStyle/>
          <a:p>
            <a:endParaRPr lang="it-IT"/>
          </a:p>
        </p:txBody>
      </p:sp>
      <p:sp>
        <p:nvSpPr>
          <p:cNvPr id="135199" name="Rectangle 41"/>
          <p:cNvSpPr>
            <a:spLocks noChangeArrowheads="1"/>
          </p:cNvSpPr>
          <p:nvPr/>
        </p:nvSpPr>
        <p:spPr bwMode="auto">
          <a:xfrm>
            <a:off x="1183480" y="402067"/>
            <a:ext cx="7276951" cy="96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it-IT" altLang="it-IT" sz="2800" b="1" dirty="0">
                <a:solidFill>
                  <a:srgbClr val="FFFF00"/>
                </a:solidFill>
                <a:latin typeface="+mj-lt"/>
              </a:rPr>
              <a:t>Ezetimibe + statina a bassa dose vs statina a dose elevata:  Efficacia sul C-LDL</a:t>
            </a:r>
          </a:p>
        </p:txBody>
      </p:sp>
      <p:sp>
        <p:nvSpPr>
          <p:cNvPr id="135200" name="Text Box 42"/>
          <p:cNvSpPr txBox="1">
            <a:spLocks noChangeArrowheads="1"/>
          </p:cNvSpPr>
          <p:nvPr/>
        </p:nvSpPr>
        <p:spPr bwMode="auto">
          <a:xfrm>
            <a:off x="1293019" y="5798919"/>
            <a:ext cx="66389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300"/>
              </a:spcBef>
              <a:buClrTx/>
              <a:buNone/>
            </a:pPr>
            <a:r>
              <a:rPr lang="it-IT" altLang="it-IT" sz="1200">
                <a:solidFill>
                  <a:srgbClr val="FFFFFF"/>
                </a:solidFill>
              </a:rPr>
              <a:t>Tratto dalla  Worldwide Product Circular (ezetimibe), MSP; Dati di Registrazione, MSP; Ballantyne CM et al </a:t>
            </a:r>
            <a:r>
              <a:rPr lang="it-IT" altLang="it-IT" sz="1200" i="1">
                <a:solidFill>
                  <a:srgbClr val="FFFFFF"/>
                </a:solidFill>
              </a:rPr>
              <a:t>Circulation</a:t>
            </a:r>
            <a:r>
              <a:rPr lang="it-IT" altLang="it-IT" sz="1200">
                <a:solidFill>
                  <a:srgbClr val="FFFFFF"/>
                </a:solidFill>
              </a:rPr>
              <a:t> 2003;107:2409-2415; Davidson MH et al </a:t>
            </a:r>
            <a:r>
              <a:rPr lang="it-IT" altLang="it-IT" sz="1200" i="1">
                <a:solidFill>
                  <a:srgbClr val="FFFFFF"/>
                </a:solidFill>
              </a:rPr>
              <a:t>J Am Coll Cardiol</a:t>
            </a:r>
            <a:r>
              <a:rPr lang="it-IT" altLang="it-IT" sz="1200">
                <a:solidFill>
                  <a:srgbClr val="FFFFFF"/>
                </a:solidFill>
              </a:rPr>
              <a:t> 2002;40:2125-2134.</a:t>
            </a:r>
            <a:endParaRPr lang="it-IT" altLang="it-IT" sz="1200">
              <a:solidFill>
                <a:srgbClr val="FFFFFF"/>
              </a:solidFill>
              <a:cs typeface="Times New Roman" panose="02020603050405020304" pitchFamily="18" charset="0"/>
            </a:endParaRPr>
          </a:p>
        </p:txBody>
      </p:sp>
    </p:spTree>
    <p:extLst>
      <p:ext uri="{BB962C8B-B14F-4D97-AF65-F5344CB8AC3E}">
        <p14:creationId xmlns:p14="http://schemas.microsoft.com/office/powerpoint/2010/main" val="2906163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1275645" y="1803400"/>
            <a:ext cx="6468533" cy="388337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778" dirty="0"/>
              <a:t>0</a:t>
            </a:r>
          </a:p>
        </p:txBody>
      </p:sp>
      <p:pic>
        <p:nvPicPr>
          <p:cNvPr id="6" name="Segnaposto contenuto 5"/>
          <p:cNvPicPr>
            <a:picLocks noGrp="1" noChangeAspect="1"/>
          </p:cNvPicPr>
          <p:nvPr>
            <p:ph idx="1"/>
          </p:nvPr>
        </p:nvPicPr>
        <p:blipFill>
          <a:blip r:embed="rId3"/>
          <a:srcRect l="-16096" r="-16096"/>
          <a:stretch>
            <a:fillRect/>
          </a:stretch>
        </p:blipFill>
        <p:spPr>
          <a:xfrm>
            <a:off x="635000" y="1850820"/>
            <a:ext cx="7749822" cy="3788537"/>
          </a:xfrm>
        </p:spPr>
      </p:pic>
      <p:sp>
        <p:nvSpPr>
          <p:cNvPr id="5" name="Rettangolo 2"/>
          <p:cNvSpPr>
            <a:spLocks noChangeArrowheads="1"/>
          </p:cNvSpPr>
          <p:nvPr/>
        </p:nvSpPr>
        <p:spPr bwMode="auto">
          <a:xfrm>
            <a:off x="0" y="765067"/>
            <a:ext cx="9144000" cy="1042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168" tIns="40578" rIns="81168" bIns="40578">
            <a:spAutoFit/>
          </a:bodyPr>
          <a:lstStyle/>
          <a:p>
            <a:pPr algn="ctr">
              <a:lnSpc>
                <a:spcPct val="90000"/>
              </a:lnSpc>
            </a:pPr>
            <a:r>
              <a:rPr lang="it-IT" sz="2311" dirty="0">
                <a:solidFill>
                  <a:srgbClr val="FF0000"/>
                </a:solidFill>
                <a:latin typeface="Calibri"/>
                <a:cs typeface="Calibri"/>
              </a:rPr>
              <a:t>La terapia di combinazione tra una statina ad alta efficacia, quale </a:t>
            </a:r>
            <a:br>
              <a:rPr lang="it-IT" sz="2311" dirty="0">
                <a:solidFill>
                  <a:srgbClr val="FF0000"/>
                </a:solidFill>
                <a:latin typeface="Calibri"/>
                <a:cs typeface="Calibri"/>
              </a:rPr>
            </a:br>
            <a:r>
              <a:rPr lang="it-IT" sz="2311" dirty="0">
                <a:solidFill>
                  <a:srgbClr val="FF0000"/>
                </a:solidFill>
                <a:latin typeface="Calibri"/>
                <a:cs typeface="Calibri"/>
              </a:rPr>
              <a:t>la </a:t>
            </a:r>
            <a:r>
              <a:rPr lang="it-IT" sz="2311" dirty="0" err="1">
                <a:solidFill>
                  <a:srgbClr val="FF0000"/>
                </a:solidFill>
                <a:latin typeface="Calibri"/>
                <a:cs typeface="Calibri"/>
              </a:rPr>
              <a:t>rosuvastatina</a:t>
            </a:r>
            <a:r>
              <a:rPr lang="it-IT" sz="2311" dirty="0">
                <a:solidFill>
                  <a:srgbClr val="FF0000"/>
                </a:solidFill>
                <a:latin typeface="Calibri"/>
                <a:cs typeface="Calibri"/>
              </a:rPr>
              <a:t>, ed </a:t>
            </a:r>
            <a:r>
              <a:rPr lang="it-IT" sz="2311" dirty="0" err="1">
                <a:solidFill>
                  <a:srgbClr val="FF0000"/>
                </a:solidFill>
                <a:latin typeface="Calibri"/>
                <a:cs typeface="Calibri"/>
              </a:rPr>
              <a:t>ezetimibe</a:t>
            </a:r>
            <a:r>
              <a:rPr lang="it-IT" sz="2311" dirty="0">
                <a:solidFill>
                  <a:srgbClr val="FF0000"/>
                </a:solidFill>
                <a:latin typeface="Calibri"/>
                <a:cs typeface="Calibri"/>
              </a:rPr>
              <a:t> può ridurre la colesterolemia LDL anche </a:t>
            </a:r>
            <a:br>
              <a:rPr lang="it-IT" sz="2311" dirty="0">
                <a:solidFill>
                  <a:srgbClr val="FF0000"/>
                </a:solidFill>
                <a:latin typeface="Calibri"/>
                <a:cs typeface="Calibri"/>
              </a:rPr>
            </a:br>
            <a:r>
              <a:rPr lang="it-IT" sz="2311" dirty="0">
                <a:solidFill>
                  <a:srgbClr val="FF0000"/>
                </a:solidFill>
                <a:latin typeface="Calibri"/>
                <a:cs typeface="Calibri"/>
              </a:rPr>
              <a:t>di 60 mg/dl</a:t>
            </a:r>
          </a:p>
        </p:txBody>
      </p:sp>
      <p:sp>
        <p:nvSpPr>
          <p:cNvPr id="9" name="Rettangolo 8"/>
          <p:cNvSpPr/>
          <p:nvPr/>
        </p:nvSpPr>
        <p:spPr>
          <a:xfrm>
            <a:off x="407631" y="5736842"/>
            <a:ext cx="7689011" cy="266676"/>
          </a:xfrm>
          <a:prstGeom prst="rect">
            <a:avLst/>
          </a:prstGeom>
        </p:spPr>
        <p:txBody>
          <a:bodyPr wrap="square">
            <a:spAutoFit/>
          </a:bodyPr>
          <a:lstStyle/>
          <a:p>
            <a:pPr eaLnBrk="1" hangingPunct="1">
              <a:lnSpc>
                <a:spcPct val="85000"/>
              </a:lnSpc>
            </a:pPr>
            <a:r>
              <a:rPr lang="sv-SE" sz="1333" i="1" dirty="0" err="1">
                <a:solidFill>
                  <a:schemeClr val="tx1"/>
                </a:solidFill>
                <a:latin typeface="Calibri" charset="0"/>
                <a:ea typeface="MS PGothic" charset="0"/>
                <a:cs typeface="Arial" charset="0"/>
              </a:rPr>
              <a:t>Kosoglou</a:t>
            </a:r>
            <a:r>
              <a:rPr lang="sv-SE" sz="1333" i="1" dirty="0">
                <a:solidFill>
                  <a:schemeClr val="tx1"/>
                </a:solidFill>
                <a:latin typeface="Calibri" charset="0"/>
                <a:ea typeface="MS PGothic" charset="0"/>
                <a:cs typeface="Arial" charset="0"/>
              </a:rPr>
              <a:t> T.  </a:t>
            </a:r>
            <a:r>
              <a:rPr lang="sv-SE" sz="1333" i="1" dirty="0" err="1">
                <a:solidFill>
                  <a:schemeClr val="tx1"/>
                </a:solidFill>
                <a:latin typeface="Calibri" charset="0"/>
                <a:ea typeface="MS PGothic" charset="0"/>
                <a:cs typeface="Arial" charset="0"/>
              </a:rPr>
              <a:t>Curr</a:t>
            </a:r>
            <a:r>
              <a:rPr lang="sv-SE" sz="1333" i="1" dirty="0">
                <a:solidFill>
                  <a:schemeClr val="tx1"/>
                </a:solidFill>
                <a:latin typeface="Calibri" charset="0"/>
                <a:ea typeface="MS PGothic" charset="0"/>
                <a:cs typeface="Arial" charset="0"/>
              </a:rPr>
              <a:t> Med Res </a:t>
            </a:r>
            <a:r>
              <a:rPr lang="sv-SE" sz="1333" i="1" dirty="0" err="1">
                <a:solidFill>
                  <a:schemeClr val="tx1"/>
                </a:solidFill>
                <a:latin typeface="Calibri" charset="0"/>
                <a:ea typeface="MS PGothic" charset="0"/>
                <a:cs typeface="Arial" charset="0"/>
              </a:rPr>
              <a:t>Opin</a:t>
            </a:r>
            <a:r>
              <a:rPr lang="sv-SE" sz="1333" i="1" dirty="0">
                <a:solidFill>
                  <a:schemeClr val="tx1"/>
                </a:solidFill>
                <a:latin typeface="Calibri" charset="0"/>
                <a:ea typeface="MS PGothic" charset="0"/>
                <a:cs typeface="Arial" charset="0"/>
              </a:rPr>
              <a:t>. 2004;20(8):1185-95.</a:t>
            </a:r>
            <a:endParaRPr lang="da-DK" sz="1333" i="1" dirty="0" err="1">
              <a:solidFill>
                <a:schemeClr val="tx1"/>
              </a:solidFill>
              <a:latin typeface="Calibri" charset="0"/>
              <a:ea typeface="MS PGothic" charset="0"/>
              <a:cs typeface="Arial" charset="0"/>
            </a:endParaRPr>
          </a:p>
        </p:txBody>
      </p:sp>
    </p:spTree>
    <p:extLst>
      <p:ext uri="{BB962C8B-B14F-4D97-AF65-F5344CB8AC3E}">
        <p14:creationId xmlns:p14="http://schemas.microsoft.com/office/powerpoint/2010/main" val="770246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748649" y="55255"/>
            <a:ext cx="6179710" cy="430887"/>
          </a:xfrm>
          <a:prstGeom prst="rect">
            <a:avLst/>
          </a:prstGeom>
        </p:spPr>
        <p:txBody>
          <a:bodyPr wrap="square">
            <a:spAutoFit/>
          </a:bodyPr>
          <a:lstStyle/>
          <a:p>
            <a:r>
              <a:rPr lang="it-IT" sz="2200" b="1" dirty="0">
                <a:solidFill>
                  <a:srgbClr val="FF0000"/>
                </a:solidFill>
                <a:latin typeface="+mj-lt"/>
              </a:rPr>
              <a:t>CRITERI DI ELEGGIBILITÀ PAZIENTE PCSK9i</a:t>
            </a:r>
            <a:r>
              <a:rPr lang="it-IT" sz="2200" b="1" baseline="48000" dirty="0">
                <a:solidFill>
                  <a:srgbClr val="FF0000"/>
                </a:solidFill>
                <a:latin typeface="+mj-lt"/>
              </a:rPr>
              <a:t>1</a:t>
            </a:r>
          </a:p>
        </p:txBody>
      </p:sp>
      <p:grpSp>
        <p:nvGrpSpPr>
          <p:cNvPr id="8" name="Group 7"/>
          <p:cNvGrpSpPr/>
          <p:nvPr/>
        </p:nvGrpSpPr>
        <p:grpSpPr>
          <a:xfrm>
            <a:off x="153320" y="486142"/>
            <a:ext cx="8989126" cy="6127139"/>
            <a:chOff x="97353" y="486142"/>
            <a:chExt cx="8989126" cy="6127139"/>
          </a:xfrm>
        </p:grpSpPr>
        <p:sp>
          <p:nvSpPr>
            <p:cNvPr id="25" name="object 25"/>
            <p:cNvSpPr/>
            <p:nvPr/>
          </p:nvSpPr>
          <p:spPr>
            <a:xfrm>
              <a:off x="628143" y="1366159"/>
              <a:ext cx="7887999" cy="892839"/>
            </a:xfrm>
            <a:custGeom>
              <a:avLst/>
              <a:gdLst/>
              <a:ahLst/>
              <a:cxnLst/>
              <a:rect l="l" t="t" r="r" b="b"/>
              <a:pathLst>
                <a:path w="17346295" h="1963420">
                  <a:moveTo>
                    <a:pt x="58898" y="0"/>
                  </a:moveTo>
                  <a:lnTo>
                    <a:pt x="49695" y="920"/>
                  </a:lnTo>
                  <a:lnTo>
                    <a:pt x="29449" y="7362"/>
                  </a:lnTo>
                  <a:lnTo>
                    <a:pt x="9202" y="24847"/>
                  </a:lnTo>
                  <a:lnTo>
                    <a:pt x="0" y="58898"/>
                  </a:lnTo>
                  <a:lnTo>
                    <a:pt x="0" y="1904392"/>
                  </a:lnTo>
                  <a:lnTo>
                    <a:pt x="920" y="1913595"/>
                  </a:lnTo>
                  <a:lnTo>
                    <a:pt x="7362" y="1933841"/>
                  </a:lnTo>
                  <a:lnTo>
                    <a:pt x="24847" y="1954088"/>
                  </a:lnTo>
                  <a:lnTo>
                    <a:pt x="58898" y="1963291"/>
                  </a:lnTo>
                  <a:lnTo>
                    <a:pt x="17286777" y="1963291"/>
                  </a:lnTo>
                  <a:lnTo>
                    <a:pt x="17295980" y="1962370"/>
                  </a:lnTo>
                  <a:lnTo>
                    <a:pt x="17316226" y="1955928"/>
                  </a:lnTo>
                  <a:lnTo>
                    <a:pt x="17336473" y="1938443"/>
                  </a:lnTo>
                  <a:lnTo>
                    <a:pt x="17345676" y="1904392"/>
                  </a:lnTo>
                  <a:lnTo>
                    <a:pt x="17345676" y="58898"/>
                  </a:lnTo>
                  <a:lnTo>
                    <a:pt x="17344755" y="49695"/>
                  </a:lnTo>
                  <a:lnTo>
                    <a:pt x="17338313" y="29449"/>
                  </a:lnTo>
                  <a:lnTo>
                    <a:pt x="17320828" y="9202"/>
                  </a:lnTo>
                  <a:lnTo>
                    <a:pt x="17286777" y="0"/>
                  </a:lnTo>
                  <a:lnTo>
                    <a:pt x="58898" y="0"/>
                  </a:lnTo>
                  <a:close/>
                </a:path>
              </a:pathLst>
            </a:custGeom>
            <a:ln w="9816">
              <a:noFill/>
            </a:ln>
          </p:spPr>
          <p:txBody>
            <a:bodyPr wrap="square" lIns="0" tIns="0" rIns="0" bIns="0" rtlCol="0"/>
            <a:lstStyle/>
            <a:p>
              <a:endParaRPr sz="818"/>
            </a:p>
          </p:txBody>
        </p:sp>
        <p:grpSp>
          <p:nvGrpSpPr>
            <p:cNvPr id="3" name="Group 2"/>
            <p:cNvGrpSpPr/>
            <p:nvPr/>
          </p:nvGrpSpPr>
          <p:grpSpPr>
            <a:xfrm>
              <a:off x="97353" y="486142"/>
              <a:ext cx="8989126" cy="5602297"/>
              <a:chOff x="97353" y="623794"/>
              <a:chExt cx="8989126" cy="5602297"/>
            </a:xfrm>
          </p:grpSpPr>
          <p:sp>
            <p:nvSpPr>
              <p:cNvPr id="64" name="TextBox 63"/>
              <p:cNvSpPr txBox="1"/>
              <p:nvPr/>
            </p:nvSpPr>
            <p:spPr>
              <a:xfrm>
                <a:off x="97353" y="623794"/>
                <a:ext cx="1993757" cy="5563061"/>
              </a:xfrm>
              <a:prstGeom prst="rect">
                <a:avLst/>
              </a:prstGeom>
              <a:solidFill>
                <a:schemeClr val="accent1">
                  <a:lumMod val="20000"/>
                  <a:lumOff val="80000"/>
                </a:schemeClr>
              </a:solidFill>
              <a:ln w="41275">
                <a:solidFill>
                  <a:schemeClr val="bg1"/>
                </a:solidFill>
              </a:ln>
            </p:spPr>
            <p:txBody>
              <a:bodyPr wrap="square" rtlCol="0">
                <a:spAutoFit/>
              </a:bodyPr>
              <a:lstStyle/>
              <a:p>
                <a:pPr algn="ctr"/>
                <a:r>
                  <a:rPr lang="it-IT" sz="1400" dirty="0">
                    <a:solidFill>
                      <a:srgbClr val="002060"/>
                    </a:solidFill>
                  </a:rPr>
                  <a:t>*</a:t>
                </a:r>
                <a:r>
                  <a:rPr lang="it-IT" sz="1400" b="1" dirty="0">
                    <a:solidFill>
                      <a:srgbClr val="002060"/>
                    </a:solidFill>
                  </a:rPr>
                  <a:t>PREVENZIONE SECONDARIA </a:t>
                </a:r>
              </a:p>
              <a:p>
                <a:pPr marL="155917" indent="-155917">
                  <a:spcBef>
                    <a:spcPts val="273"/>
                  </a:spcBef>
                  <a:buFont typeface="Arial" panose="020B0604020202020204" pitchFamily="34" charset="0"/>
                  <a:buChar char="•"/>
                </a:pPr>
                <a:r>
                  <a:rPr lang="it-IT" sz="1200" b="1" dirty="0">
                    <a:solidFill>
                      <a:srgbClr val="002060"/>
                    </a:solidFill>
                  </a:rPr>
                  <a:t>Malattia cardiovascolare </a:t>
                </a:r>
                <a:endParaRPr lang="it-IT" sz="1200" dirty="0">
                  <a:solidFill>
                    <a:srgbClr val="002060"/>
                  </a:solidFill>
                </a:endParaRPr>
              </a:p>
              <a:p>
                <a:pPr marL="363805" lvl="1" indent="-155917">
                  <a:buFont typeface="Wingdings" panose="05000000000000000000" pitchFamily="2" charset="2"/>
                  <a:buChar char="Ø"/>
                </a:pPr>
                <a:r>
                  <a:rPr lang="it-IT" sz="1200" dirty="0">
                    <a:solidFill>
                      <a:srgbClr val="002060"/>
                    </a:solidFill>
                  </a:rPr>
                  <a:t>cardiopatia ischemica</a:t>
                </a:r>
              </a:p>
              <a:p>
                <a:pPr marL="363805" lvl="1" indent="-155917">
                  <a:buFont typeface="Wingdings" panose="05000000000000000000" pitchFamily="2" charset="2"/>
                  <a:buChar char="Ø"/>
                </a:pPr>
                <a:r>
                  <a:rPr lang="it-IT" sz="1200" dirty="0">
                    <a:solidFill>
                      <a:srgbClr val="002060"/>
                    </a:solidFill>
                  </a:rPr>
                  <a:t>IMA</a:t>
                </a:r>
              </a:p>
              <a:p>
                <a:pPr marL="363805" lvl="1" indent="-155917">
                  <a:buFont typeface="Wingdings" panose="05000000000000000000" pitchFamily="2" charset="2"/>
                  <a:buChar char="Ø"/>
                </a:pPr>
                <a:r>
                  <a:rPr lang="it-IT" sz="1200" dirty="0">
                    <a:solidFill>
                      <a:srgbClr val="002060"/>
                    </a:solidFill>
                  </a:rPr>
                  <a:t>bypass aortocoronarico</a:t>
                </a:r>
              </a:p>
              <a:p>
                <a:pPr marL="363805" lvl="1" indent="-155917">
                  <a:buFont typeface="Wingdings" panose="05000000000000000000" pitchFamily="2" charset="2"/>
                  <a:buChar char="Ø"/>
                </a:pPr>
                <a:r>
                  <a:rPr lang="it-IT" sz="1200" dirty="0">
                    <a:solidFill>
                      <a:srgbClr val="002060"/>
                    </a:solidFill>
                  </a:rPr>
                  <a:t>angioplastica</a:t>
                </a:r>
              </a:p>
              <a:p>
                <a:pPr marL="363805" lvl="1" indent="-155917">
                  <a:buFont typeface="Wingdings" panose="05000000000000000000" pitchFamily="2" charset="2"/>
                  <a:buChar char="Ø"/>
                </a:pPr>
                <a:r>
                  <a:rPr lang="it-IT" sz="1200" dirty="0">
                    <a:solidFill>
                      <a:srgbClr val="002060"/>
                    </a:solidFill>
                  </a:rPr>
                  <a:t>procedura di rivascolarizzazione coronarica</a:t>
                </a:r>
              </a:p>
              <a:p>
                <a:pPr marL="363805" lvl="1" indent="-155917">
                  <a:buFont typeface="Wingdings" panose="05000000000000000000" pitchFamily="2" charset="2"/>
                  <a:buChar char="Ø"/>
                </a:pPr>
                <a:r>
                  <a:rPr lang="it-IT" sz="1200" dirty="0">
                    <a:solidFill>
                      <a:srgbClr val="002060"/>
                    </a:solidFill>
                  </a:rPr>
                  <a:t>coronaropatia</a:t>
                </a:r>
              </a:p>
              <a:p>
                <a:pPr marL="82289" indent="-82289">
                  <a:spcBef>
                    <a:spcPts val="600"/>
                  </a:spcBef>
                  <a:buFont typeface="Arial" panose="020B0604020202020204" pitchFamily="34" charset="0"/>
                  <a:buChar char="•"/>
                </a:pPr>
                <a:r>
                  <a:rPr lang="it-IT" sz="1200" b="1" dirty="0">
                    <a:solidFill>
                      <a:srgbClr val="002060"/>
                    </a:solidFill>
                  </a:rPr>
                  <a:t>Malattia cerebrovascolare</a:t>
                </a:r>
              </a:p>
              <a:p>
                <a:pPr marL="363805" lvl="1" indent="-155917">
                  <a:buFont typeface="Wingdings" panose="05000000000000000000" pitchFamily="2" charset="2"/>
                  <a:buChar char="Ø"/>
                </a:pPr>
                <a:r>
                  <a:rPr lang="it-IT" sz="1200" dirty="0">
                    <a:solidFill>
                      <a:srgbClr val="002060"/>
                    </a:solidFill>
                  </a:rPr>
                  <a:t>Ictus o TIA</a:t>
                </a:r>
              </a:p>
              <a:p>
                <a:pPr marL="363805" lvl="1" indent="-155917">
                  <a:buFont typeface="Wingdings" panose="05000000000000000000" pitchFamily="2" charset="2"/>
                  <a:buChar char="Ø"/>
                </a:pPr>
                <a:r>
                  <a:rPr lang="it-IT" sz="1200" dirty="0">
                    <a:solidFill>
                      <a:srgbClr val="002060"/>
                    </a:solidFill>
                  </a:rPr>
                  <a:t>Rivascolarizzazione carotidea</a:t>
                </a:r>
              </a:p>
              <a:p>
                <a:pPr marL="82289" indent="-82289">
                  <a:spcBef>
                    <a:spcPts val="600"/>
                  </a:spcBef>
                  <a:buFont typeface="Arial" panose="020B0604020202020204" pitchFamily="34" charset="0"/>
                  <a:buChar char="•"/>
                  <a:tabLst>
                    <a:tab pos="82289" algn="l"/>
                  </a:tabLst>
                </a:pPr>
                <a:r>
                  <a:rPr lang="it-IT" sz="1200" b="1" dirty="0">
                    <a:solidFill>
                      <a:srgbClr val="002060"/>
                    </a:solidFill>
                  </a:rPr>
                  <a:t>Arteriopatia periferica </a:t>
                </a:r>
                <a:r>
                  <a:rPr lang="it-IT" sz="1200" dirty="0">
                    <a:solidFill>
                      <a:srgbClr val="002060"/>
                    </a:solidFill>
                  </a:rPr>
                  <a:t>(PAD)</a:t>
                </a:r>
                <a:endParaRPr lang="it-IT" sz="1200" b="1" dirty="0">
                  <a:solidFill>
                    <a:srgbClr val="002060"/>
                  </a:solidFill>
                </a:endParaRPr>
              </a:p>
              <a:p>
                <a:pPr marL="82289" indent="-82289">
                  <a:spcBef>
                    <a:spcPts val="600"/>
                  </a:spcBef>
                  <a:buFont typeface="Arial" panose="020B0604020202020204" pitchFamily="34" charset="0"/>
                  <a:buChar char="•"/>
                </a:pPr>
                <a:r>
                  <a:rPr lang="it-IT" sz="1200" b="1" dirty="0">
                    <a:solidFill>
                      <a:srgbClr val="002060"/>
                    </a:solidFill>
                  </a:rPr>
                  <a:t>DM + complicanze croniche </a:t>
                </a:r>
                <a:r>
                  <a:rPr lang="it-IT" sz="1200" dirty="0">
                    <a:solidFill>
                      <a:srgbClr val="002060"/>
                    </a:solidFill>
                  </a:rPr>
                  <a:t>(retinopatia, nefropatia etc.)</a:t>
                </a:r>
              </a:p>
              <a:p>
                <a:pPr marL="82289" indent="-82289">
                  <a:spcBef>
                    <a:spcPts val="600"/>
                  </a:spcBef>
                  <a:buFont typeface="Arial" panose="020B0604020202020204" pitchFamily="34" charset="0"/>
                  <a:buChar char="•"/>
                </a:pPr>
                <a:r>
                  <a:rPr lang="it-IT" sz="1200" b="1" dirty="0">
                    <a:solidFill>
                      <a:srgbClr val="002060"/>
                    </a:solidFill>
                  </a:rPr>
                  <a:t>DM + abitudine al fumo</a:t>
                </a:r>
              </a:p>
              <a:p>
                <a:pPr marL="82289" indent="-82289">
                  <a:spcBef>
                    <a:spcPts val="600"/>
                  </a:spcBef>
                  <a:buFont typeface="Arial" panose="020B0604020202020204" pitchFamily="34" charset="0"/>
                  <a:buChar char="•"/>
                </a:pPr>
                <a:r>
                  <a:rPr lang="it-IT" sz="1200" b="1" dirty="0">
                    <a:solidFill>
                      <a:srgbClr val="002060"/>
                    </a:solidFill>
                  </a:rPr>
                  <a:t>DM + ipertensione arteriosa</a:t>
                </a:r>
              </a:p>
            </p:txBody>
          </p:sp>
          <p:grpSp>
            <p:nvGrpSpPr>
              <p:cNvPr id="175" name="Group 174"/>
              <p:cNvGrpSpPr/>
              <p:nvPr/>
            </p:nvGrpSpPr>
            <p:grpSpPr>
              <a:xfrm>
                <a:off x="2150128" y="631141"/>
                <a:ext cx="6936351" cy="5594950"/>
                <a:chOff x="4782264" y="3194455"/>
                <a:chExt cx="15253548" cy="9995158"/>
              </a:xfrm>
            </p:grpSpPr>
            <p:sp>
              <p:nvSpPr>
                <p:cNvPr id="47" name="Rectangle 46"/>
                <p:cNvSpPr/>
                <p:nvPr/>
              </p:nvSpPr>
              <p:spPr>
                <a:xfrm>
                  <a:off x="4782264" y="6138485"/>
                  <a:ext cx="3397010" cy="1543502"/>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bg2">
                          <a:lumMod val="10000"/>
                          <a:lumOff val="90000"/>
                        </a:schemeClr>
                      </a:solidFill>
                    </a:rPr>
                    <a:t>IPERCOLESTEROLEMIA FAMILIARE ETEROZIGOTE</a:t>
                  </a:r>
                </a:p>
              </p:txBody>
            </p:sp>
            <p:sp>
              <p:nvSpPr>
                <p:cNvPr id="71" name="Rectangle 70"/>
                <p:cNvSpPr/>
                <p:nvPr/>
              </p:nvSpPr>
              <p:spPr>
                <a:xfrm>
                  <a:off x="8353056" y="6147397"/>
                  <a:ext cx="3418526" cy="1543502"/>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rgbClr val="FFFF00"/>
                      </a:solidFill>
                      <a:latin typeface="+mj-lt"/>
                    </a:rPr>
                    <a:t>IPERCOLESTEROLEMIA NON FAMILIARE O DISLIPIDEMIA MISTA</a:t>
                  </a:r>
                </a:p>
              </p:txBody>
            </p:sp>
            <p:sp>
              <p:nvSpPr>
                <p:cNvPr id="72" name="Rectangle 71"/>
                <p:cNvSpPr/>
                <p:nvPr/>
              </p:nvSpPr>
              <p:spPr>
                <a:xfrm>
                  <a:off x="11789069" y="6162891"/>
                  <a:ext cx="4569313" cy="1543502"/>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it-IT" sz="1000" b="1" dirty="0">
                      <a:solidFill>
                        <a:schemeClr val="bg2">
                          <a:lumMod val="10000"/>
                          <a:lumOff val="90000"/>
                        </a:schemeClr>
                      </a:solidFill>
                    </a:rPr>
                    <a:t>IPERCOLESTEROLEMIA FAMILIARE ETEROZIGOTE</a:t>
                  </a:r>
                </a:p>
              </p:txBody>
            </p:sp>
            <p:sp>
              <p:nvSpPr>
                <p:cNvPr id="73" name="Rectangle 72"/>
                <p:cNvSpPr/>
                <p:nvPr/>
              </p:nvSpPr>
              <p:spPr>
                <a:xfrm>
                  <a:off x="16546302" y="6162891"/>
                  <a:ext cx="3489510" cy="1543502"/>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lstStyle/>
                <a:p>
                  <a:pPr algn="ctr"/>
                  <a:r>
                    <a:rPr lang="it-IT" sz="1000" b="1" dirty="0">
                      <a:solidFill>
                        <a:schemeClr val="tx1">
                          <a:lumMod val="95000"/>
                        </a:schemeClr>
                      </a:solidFill>
                    </a:rPr>
                    <a:t>IPERCOLESTEROLEMIA FAMILIARE OMOZIGOTE</a:t>
                  </a:r>
                </a:p>
                <a:p>
                  <a:pPr algn="ctr"/>
                  <a:r>
                    <a:rPr lang="it-IT" sz="1000" b="1" dirty="0">
                      <a:solidFill>
                        <a:schemeClr val="tx1">
                          <a:lumMod val="95000"/>
                        </a:schemeClr>
                      </a:solidFill>
                      <a:cs typeface="Calibri"/>
                    </a:rPr>
                    <a:t>(Età 12-80 anni)</a:t>
                  </a:r>
                </a:p>
              </p:txBody>
            </p:sp>
            <p:sp>
              <p:nvSpPr>
                <p:cNvPr id="51" name="TextBox 50"/>
                <p:cNvSpPr txBox="1"/>
                <p:nvPr/>
              </p:nvSpPr>
              <p:spPr>
                <a:xfrm>
                  <a:off x="5743998" y="8165099"/>
                  <a:ext cx="2435274" cy="514894"/>
                </a:xfrm>
                <a:prstGeom prst="rect">
                  <a:avLst/>
                </a:prstGeom>
                <a:solidFill>
                  <a:schemeClr val="bg1">
                    <a:lumMod val="85000"/>
                  </a:schemeClr>
                </a:solidFill>
              </p:spPr>
              <p:txBody>
                <a:bodyPr wrap="square" rtlCol="0">
                  <a:spAutoFit/>
                </a:bodyPr>
                <a:lstStyle/>
                <a:p>
                  <a:r>
                    <a:rPr lang="it-IT" sz="1273" dirty="0">
                      <a:solidFill>
                        <a:srgbClr val="FFFF00"/>
                      </a:solidFill>
                    </a:rPr>
                    <a:t>DLCN &gt; 8</a:t>
                  </a:r>
                </a:p>
              </p:txBody>
            </p:sp>
            <p:sp>
              <p:nvSpPr>
                <p:cNvPr id="80" name="TextBox 79"/>
                <p:cNvSpPr txBox="1"/>
                <p:nvPr/>
              </p:nvSpPr>
              <p:spPr>
                <a:xfrm>
                  <a:off x="13213452" y="8157014"/>
                  <a:ext cx="2302760" cy="514894"/>
                </a:xfrm>
                <a:prstGeom prst="rect">
                  <a:avLst/>
                </a:prstGeom>
                <a:solidFill>
                  <a:schemeClr val="bg1">
                    <a:lumMod val="85000"/>
                  </a:schemeClr>
                </a:solidFill>
              </p:spPr>
              <p:txBody>
                <a:bodyPr wrap="square" rtlCol="0">
                  <a:spAutoFit/>
                </a:bodyPr>
                <a:lstStyle/>
                <a:p>
                  <a:r>
                    <a:rPr lang="it-IT" sz="1273" dirty="0">
                      <a:solidFill>
                        <a:srgbClr val="FFFF00"/>
                      </a:solidFill>
                    </a:rPr>
                    <a:t>DLCN &gt; 8</a:t>
                  </a:r>
                </a:p>
              </p:txBody>
            </p:sp>
            <p:sp>
              <p:nvSpPr>
                <p:cNvPr id="81" name="TextBox 80"/>
                <p:cNvSpPr txBox="1"/>
                <p:nvPr/>
              </p:nvSpPr>
              <p:spPr>
                <a:xfrm>
                  <a:off x="17376276" y="8157014"/>
                  <a:ext cx="2202443" cy="514894"/>
                </a:xfrm>
                <a:prstGeom prst="rect">
                  <a:avLst/>
                </a:prstGeom>
                <a:solidFill>
                  <a:schemeClr val="bg1">
                    <a:lumMod val="85000"/>
                  </a:schemeClr>
                </a:solidFill>
              </p:spPr>
              <p:txBody>
                <a:bodyPr wrap="square" rtlCol="0">
                  <a:spAutoFit/>
                </a:bodyPr>
                <a:lstStyle/>
                <a:p>
                  <a:r>
                    <a:rPr lang="it-IT" sz="1273" dirty="0">
                      <a:solidFill>
                        <a:srgbClr val="FFFF00"/>
                      </a:solidFill>
                    </a:rPr>
                    <a:t>DLCN &gt; 8</a:t>
                  </a:r>
                </a:p>
              </p:txBody>
            </p:sp>
            <p:sp>
              <p:nvSpPr>
                <p:cNvPr id="82" name="TextBox 81"/>
                <p:cNvSpPr txBox="1"/>
                <p:nvPr/>
              </p:nvSpPr>
              <p:spPr>
                <a:xfrm>
                  <a:off x="5030020" y="11053482"/>
                  <a:ext cx="6564526" cy="514501"/>
                </a:xfrm>
                <a:prstGeom prst="rect">
                  <a:avLst/>
                </a:prstGeom>
                <a:solidFill>
                  <a:schemeClr val="bg1">
                    <a:lumMod val="85000"/>
                  </a:schemeClr>
                </a:solidFill>
              </p:spPr>
              <p:txBody>
                <a:bodyPr wrap="square" rtlCol="0">
                  <a:spAutoFit/>
                </a:bodyPr>
                <a:lstStyle/>
                <a:p>
                  <a:pPr algn="ctr"/>
                  <a:r>
                    <a:rPr lang="it-IT" sz="1273" b="1" dirty="0">
                      <a:solidFill>
                        <a:schemeClr val="tx1">
                          <a:lumMod val="95000"/>
                        </a:schemeClr>
                      </a:solidFill>
                    </a:rPr>
                    <a:t>C-LDL ≥ 100 mg/dL</a:t>
                  </a:r>
                </a:p>
              </p:txBody>
            </p:sp>
            <p:sp>
              <p:nvSpPr>
                <p:cNvPr id="83" name="TextBox 82"/>
                <p:cNvSpPr txBox="1"/>
                <p:nvPr/>
              </p:nvSpPr>
              <p:spPr>
                <a:xfrm>
                  <a:off x="11789067" y="11053085"/>
                  <a:ext cx="4569315" cy="514894"/>
                </a:xfrm>
                <a:prstGeom prst="rect">
                  <a:avLst/>
                </a:prstGeom>
                <a:solidFill>
                  <a:schemeClr val="bg1">
                    <a:lumMod val="85000"/>
                  </a:schemeClr>
                </a:solidFill>
              </p:spPr>
              <p:txBody>
                <a:bodyPr wrap="square" rtlCol="0">
                  <a:spAutoFit/>
                </a:bodyPr>
                <a:lstStyle/>
                <a:p>
                  <a:pPr algn="ctr"/>
                  <a:r>
                    <a:rPr lang="it-IT" sz="1273" b="1" dirty="0">
                      <a:solidFill>
                        <a:schemeClr val="tx1"/>
                      </a:solidFill>
                    </a:rPr>
                    <a:t>C-LDL ≥ 130 mg/dL</a:t>
                  </a:r>
                </a:p>
              </p:txBody>
            </p:sp>
            <p:sp>
              <p:nvSpPr>
                <p:cNvPr id="128" name="Rectangle 127"/>
                <p:cNvSpPr/>
                <p:nvPr/>
              </p:nvSpPr>
              <p:spPr>
                <a:xfrm>
                  <a:off x="5030020" y="3194455"/>
                  <a:ext cx="6556125" cy="1985576"/>
                </a:xfrm>
                <a:prstGeom prst="rect">
                  <a:avLst/>
                </a:prstGeom>
                <a:solidFill>
                  <a:srgbClr val="264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255" marR="184790" indent="-289" algn="ctr">
                    <a:lnSpc>
                      <a:spcPct val="101299"/>
                    </a:lnSpc>
                    <a:spcBef>
                      <a:spcPts val="41"/>
                    </a:spcBef>
                  </a:pPr>
                  <a:r>
                    <a:rPr lang="it-IT" sz="1800" b="1" dirty="0">
                      <a:solidFill>
                        <a:srgbClr val="FFFF00"/>
                      </a:solidFill>
                      <a:latin typeface="+mj-lt"/>
                      <a:cs typeface="Calibri"/>
                    </a:rPr>
                    <a:t>PAZIENTE IN PREVENZIONE SECONDARIA*</a:t>
                  </a:r>
                </a:p>
                <a:p>
                  <a:pPr marL="188255" marR="184790" indent="-289" algn="ctr">
                    <a:lnSpc>
                      <a:spcPct val="101299"/>
                    </a:lnSpc>
                    <a:spcBef>
                      <a:spcPts val="41"/>
                    </a:spcBef>
                  </a:pPr>
                  <a:r>
                    <a:rPr lang="it-IT" sz="1800" b="1" dirty="0">
                      <a:solidFill>
                        <a:srgbClr val="FFFFFF"/>
                      </a:solidFill>
                      <a:latin typeface="+mj-lt"/>
                      <a:cs typeface="Calibri"/>
                    </a:rPr>
                    <a:t>Età ≤ 80 anni</a:t>
                  </a:r>
                </a:p>
              </p:txBody>
            </p:sp>
            <p:cxnSp>
              <p:nvCxnSpPr>
                <p:cNvPr id="130" name="Elbow Connector 129"/>
                <p:cNvCxnSpPr/>
                <p:nvPr/>
              </p:nvCxnSpPr>
              <p:spPr>
                <a:xfrm rot="5400000">
                  <a:off x="6994294" y="4813065"/>
                  <a:ext cx="957214" cy="1642781"/>
                </a:xfrm>
                <a:prstGeom prst="bentConnector3">
                  <a:avLst>
                    <a:gd name="adj1" fmla="val 5445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Elbow Connector 133"/>
                <p:cNvCxnSpPr/>
                <p:nvPr/>
              </p:nvCxnSpPr>
              <p:spPr>
                <a:xfrm rot="16200000" flipH="1">
                  <a:off x="8656701" y="4810368"/>
                  <a:ext cx="978427" cy="1695631"/>
                </a:xfrm>
                <a:prstGeom prst="bentConnector3">
                  <a:avLst>
                    <a:gd name="adj1" fmla="val 51436"/>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11774063" y="3443587"/>
                  <a:ext cx="4569315" cy="1736440"/>
                </a:xfrm>
                <a:prstGeom prst="rect">
                  <a:avLst/>
                </a:prstGeom>
                <a:solidFill>
                  <a:srgbClr val="264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255" marR="184790" indent="-289" algn="ctr">
                    <a:lnSpc>
                      <a:spcPct val="101299"/>
                    </a:lnSpc>
                    <a:spcBef>
                      <a:spcPts val="41"/>
                    </a:spcBef>
                  </a:pPr>
                  <a:r>
                    <a:rPr lang="it-IT" sz="1637" b="1" dirty="0">
                      <a:solidFill>
                        <a:srgbClr val="FFFFFF"/>
                      </a:solidFill>
                      <a:cs typeface="Calibri"/>
                    </a:rPr>
                    <a:t>PAZIENTE IN PREVENZIONE PRIMARIA</a:t>
                  </a:r>
                </a:p>
                <a:p>
                  <a:pPr marL="188255" marR="184790" indent="-289" algn="ctr">
                    <a:lnSpc>
                      <a:spcPct val="101299"/>
                    </a:lnSpc>
                    <a:spcBef>
                      <a:spcPts val="41"/>
                    </a:spcBef>
                  </a:pPr>
                  <a:r>
                    <a:rPr lang="it-IT" sz="1200" b="1" dirty="0">
                      <a:solidFill>
                        <a:srgbClr val="FFFFFF"/>
                      </a:solidFill>
                      <a:cs typeface="Calibri"/>
                    </a:rPr>
                    <a:t>Età ≤ 80 anni</a:t>
                  </a:r>
                </a:p>
              </p:txBody>
            </p:sp>
            <p:cxnSp>
              <p:nvCxnSpPr>
                <p:cNvPr id="140" name="Elbow Connector 139"/>
                <p:cNvCxnSpPr>
                  <a:stCxn id="138" idx="2"/>
                  <a:endCxn id="72" idx="0"/>
                </p:cNvCxnSpPr>
                <p:nvPr/>
              </p:nvCxnSpPr>
              <p:spPr>
                <a:xfrm rot="16200000" flipH="1">
                  <a:off x="13574792" y="5663956"/>
                  <a:ext cx="982864" cy="15006"/>
                </a:xfrm>
                <a:prstGeom prst="bentConnector3">
                  <a:avLst>
                    <a:gd name="adj1" fmla="val -232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Elbow Connector 149"/>
                <p:cNvCxnSpPr>
                  <a:stCxn id="71" idx="2"/>
                </p:cNvCxnSpPr>
                <p:nvPr/>
              </p:nvCxnSpPr>
              <p:spPr>
                <a:xfrm rot="5400000">
                  <a:off x="9300361" y="8384271"/>
                  <a:ext cx="1404228" cy="17485"/>
                </a:xfrm>
                <a:prstGeom prst="bentConnector3">
                  <a:avLst>
                    <a:gd name="adj1" fmla="val -1702"/>
                  </a:avLst>
                </a:prstGeom>
                <a:ln>
                  <a:tailEnd type="triangle"/>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5030020" y="9103763"/>
                  <a:ext cx="11328362" cy="15091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0410" marR="2310" indent="-224924" algn="ctr">
                    <a:lnSpc>
                      <a:spcPct val="101299"/>
                    </a:lnSpc>
                    <a:spcBef>
                      <a:spcPts val="41"/>
                    </a:spcBef>
                    <a:tabLst>
                      <a:tab pos="1221058" algn="l"/>
                      <a:tab pos="2022296" algn="l"/>
                    </a:tabLst>
                  </a:pPr>
                  <a:r>
                    <a:rPr lang="it-IT" sz="1455" dirty="0">
                      <a:solidFill>
                        <a:srgbClr val="002060"/>
                      </a:solidFill>
                      <a:latin typeface="+mj-lt"/>
                      <a:cs typeface="Trebuchet MS"/>
                    </a:rPr>
                    <a:t>Almeno </a:t>
                  </a:r>
                  <a:r>
                    <a:rPr lang="it-IT" sz="1455" b="1" dirty="0">
                      <a:solidFill>
                        <a:srgbClr val="002060"/>
                      </a:solidFill>
                      <a:latin typeface="+mj-lt"/>
                      <a:cs typeface="Trebuchet MS"/>
                    </a:rPr>
                    <a:t>6 mesi </a:t>
                  </a:r>
                  <a:r>
                    <a:rPr lang="it-IT" sz="1455" dirty="0">
                      <a:solidFill>
                        <a:srgbClr val="002060"/>
                      </a:solidFill>
                      <a:latin typeface="+mj-lt"/>
                      <a:cs typeface="Trebuchet MS"/>
                    </a:rPr>
                    <a:t>di terapia con </a:t>
                  </a:r>
                  <a:r>
                    <a:rPr lang="it-IT" sz="1455" b="1" dirty="0" err="1">
                      <a:solidFill>
                        <a:srgbClr val="002060"/>
                      </a:solidFill>
                      <a:latin typeface="+mj-lt"/>
                      <a:cs typeface="Trebuchet MS"/>
                    </a:rPr>
                    <a:t>atorvastatina</a:t>
                  </a:r>
                  <a:r>
                    <a:rPr lang="it-IT" sz="1455" b="1" dirty="0">
                      <a:solidFill>
                        <a:srgbClr val="002060"/>
                      </a:solidFill>
                      <a:latin typeface="+mj-lt"/>
                      <a:cs typeface="Trebuchet MS"/>
                    </a:rPr>
                    <a:t> 40-80 mg </a:t>
                  </a:r>
                  <a:r>
                    <a:rPr lang="it-IT" sz="1455" dirty="0">
                      <a:solidFill>
                        <a:srgbClr val="002060"/>
                      </a:solidFill>
                      <a:latin typeface="+mj-lt"/>
                      <a:cs typeface="Trebuchet MS"/>
                    </a:rPr>
                    <a:t>o </a:t>
                  </a:r>
                  <a:r>
                    <a:rPr lang="it-IT" sz="1455" b="1" dirty="0" err="1">
                      <a:solidFill>
                        <a:srgbClr val="002060"/>
                      </a:solidFill>
                      <a:latin typeface="+mj-lt"/>
                      <a:cs typeface="Trebuchet MS"/>
                    </a:rPr>
                    <a:t>rosuvastatina</a:t>
                  </a:r>
                  <a:r>
                    <a:rPr lang="it-IT" sz="1455" b="1" dirty="0">
                      <a:solidFill>
                        <a:srgbClr val="002060"/>
                      </a:solidFill>
                      <a:latin typeface="+mj-lt"/>
                      <a:cs typeface="Trebuchet MS"/>
                    </a:rPr>
                    <a:t> 20-40 mg </a:t>
                  </a:r>
                  <a:r>
                    <a:rPr lang="it-IT" sz="1455" dirty="0">
                      <a:solidFill>
                        <a:srgbClr val="002060"/>
                      </a:solidFill>
                      <a:latin typeface="+mj-lt"/>
                      <a:cs typeface="Trebuchet MS"/>
                    </a:rPr>
                    <a:t>+ </a:t>
                  </a:r>
                  <a:r>
                    <a:rPr lang="it-IT" sz="1455" b="1" dirty="0">
                      <a:solidFill>
                        <a:srgbClr val="002060"/>
                      </a:solidFill>
                      <a:latin typeface="+mj-lt"/>
                      <a:cs typeface="Trebuchet MS"/>
                    </a:rPr>
                    <a:t>ezetimibe</a:t>
                  </a:r>
                  <a:r>
                    <a:rPr lang="it-IT" sz="1455" dirty="0">
                      <a:solidFill>
                        <a:srgbClr val="002060"/>
                      </a:solidFill>
                      <a:latin typeface="+mj-lt"/>
                      <a:cs typeface="Trebuchet MS"/>
                    </a:rPr>
                    <a:t> o </a:t>
                  </a:r>
                  <a:r>
                    <a:rPr lang="it-IT" sz="1455" b="1" dirty="0">
                      <a:solidFill>
                        <a:srgbClr val="002060"/>
                      </a:solidFill>
                      <a:latin typeface="+mj-lt"/>
                      <a:cs typeface="Trebuchet MS"/>
                    </a:rPr>
                    <a:t>ezetimibe in monoterapia</a:t>
                  </a:r>
                  <a:r>
                    <a:rPr lang="it-IT" sz="1455" dirty="0">
                      <a:solidFill>
                        <a:srgbClr val="002060"/>
                      </a:solidFill>
                      <a:latin typeface="+mj-lt"/>
                      <a:cs typeface="Trebuchet MS"/>
                    </a:rPr>
                    <a:t> in pazienti intolleranti alle statine</a:t>
                  </a:r>
                </a:p>
              </p:txBody>
            </p:sp>
            <p:cxnSp>
              <p:nvCxnSpPr>
                <p:cNvPr id="156" name="Elbow Connector 155"/>
                <p:cNvCxnSpPr>
                  <a:stCxn id="51" idx="2"/>
                </p:cNvCxnSpPr>
                <p:nvPr/>
              </p:nvCxnSpPr>
              <p:spPr>
                <a:xfrm rot="16200000" flipH="1">
                  <a:off x="6405696" y="8887260"/>
                  <a:ext cx="420411" cy="50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Elbow Connector 157"/>
                <p:cNvCxnSpPr>
                  <a:stCxn id="72" idx="2"/>
                  <a:endCxn id="80" idx="0"/>
                </p:cNvCxnSpPr>
                <p:nvPr/>
              </p:nvCxnSpPr>
              <p:spPr>
                <a:xfrm rot="16200000" flipH="1">
                  <a:off x="13853694" y="7926424"/>
                  <a:ext cx="450620" cy="10558"/>
                </a:xfrm>
                <a:prstGeom prst="bentConnector3">
                  <a:avLst>
                    <a:gd name="adj1" fmla="val -70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Elbow Connector 158"/>
                <p:cNvCxnSpPr>
                  <a:stCxn id="80" idx="2"/>
                </p:cNvCxnSpPr>
                <p:nvPr/>
              </p:nvCxnSpPr>
              <p:spPr>
                <a:xfrm rot="5400000">
                  <a:off x="13867395" y="8878237"/>
                  <a:ext cx="423220" cy="10560"/>
                </a:xfrm>
                <a:prstGeom prst="bentConnector3">
                  <a:avLst>
                    <a:gd name="adj1" fmla="val 75979"/>
                  </a:avLst>
                </a:prstGeom>
                <a:ln>
                  <a:tailEnd type="triangle"/>
                </a:ln>
              </p:spPr>
              <p:style>
                <a:lnRef idx="1">
                  <a:schemeClr val="accent1"/>
                </a:lnRef>
                <a:fillRef idx="0">
                  <a:schemeClr val="accent1"/>
                </a:fillRef>
                <a:effectRef idx="0">
                  <a:schemeClr val="accent1"/>
                </a:effectRef>
                <a:fontRef idx="minor">
                  <a:schemeClr val="tx1"/>
                </a:fontRef>
              </p:style>
            </p:cxnSp>
            <p:sp>
              <p:nvSpPr>
                <p:cNvPr id="165" name="Rectangle 164"/>
                <p:cNvSpPr/>
                <p:nvPr/>
              </p:nvSpPr>
              <p:spPr>
                <a:xfrm>
                  <a:off x="4901089" y="12151054"/>
                  <a:ext cx="14931742" cy="1038559"/>
                </a:xfrm>
                <a:prstGeom prst="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0410" marR="2310" indent="-224924" algn="ctr">
                    <a:lnSpc>
                      <a:spcPct val="101299"/>
                    </a:lnSpc>
                    <a:spcBef>
                      <a:spcPts val="41"/>
                    </a:spcBef>
                    <a:tabLst>
                      <a:tab pos="1221058" algn="l"/>
                      <a:tab pos="2022296" algn="l"/>
                    </a:tabLst>
                  </a:pPr>
                  <a:r>
                    <a:rPr lang="it-IT" sz="2400" dirty="0">
                      <a:solidFill>
                        <a:srgbClr val="FFFF00"/>
                      </a:solidFill>
                      <a:latin typeface="+mj-lt"/>
                      <a:cs typeface="Trebuchet MS"/>
                    </a:rPr>
                    <a:t>PAZIENTE </a:t>
                  </a:r>
                  <a:r>
                    <a:rPr lang="it-IT" sz="2400" dirty="0">
                      <a:solidFill>
                        <a:srgbClr val="FFFF00"/>
                      </a:solidFill>
                      <a:latin typeface="+mj-lt"/>
                    </a:rPr>
                    <a:t>ELEGGIBILE PCSK9i</a:t>
                  </a:r>
                  <a:r>
                    <a:rPr lang="it-IT" sz="2400" baseline="48000" dirty="0">
                      <a:solidFill>
                        <a:srgbClr val="FFFF00"/>
                      </a:solidFill>
                      <a:latin typeface="+mj-lt"/>
                    </a:rPr>
                    <a:t>1</a:t>
                  </a:r>
                </a:p>
              </p:txBody>
            </p:sp>
            <p:cxnSp>
              <p:nvCxnSpPr>
                <p:cNvPr id="172" name="Elbow Connector 171"/>
                <p:cNvCxnSpPr>
                  <a:cxnSpLocks/>
                  <a:stCxn id="83" idx="2"/>
                  <a:endCxn id="165" idx="0"/>
                </p:cNvCxnSpPr>
                <p:nvPr/>
              </p:nvCxnSpPr>
              <p:spPr>
                <a:xfrm rot="5400000">
                  <a:off x="12928806" y="11006135"/>
                  <a:ext cx="583076" cy="170676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4" name="Elbow Connector 173"/>
                <p:cNvCxnSpPr>
                  <a:cxnSpLocks/>
                  <a:stCxn id="82" idx="2"/>
                  <a:endCxn id="165" idx="0"/>
                </p:cNvCxnSpPr>
                <p:nvPr/>
              </p:nvCxnSpPr>
              <p:spPr>
                <a:xfrm rot="16200000" flipH="1">
                  <a:off x="10048085" y="9832179"/>
                  <a:ext cx="583072" cy="40546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grpSp>
        <p:cxnSp>
          <p:nvCxnSpPr>
            <p:cNvPr id="104" name="Elbow Connector 103"/>
            <p:cNvCxnSpPr/>
            <p:nvPr/>
          </p:nvCxnSpPr>
          <p:spPr>
            <a:xfrm rot="16200000" flipH="1">
              <a:off x="2834011" y="3136409"/>
              <a:ext cx="306298" cy="4801"/>
            </a:xfrm>
            <a:prstGeom prst="bentConnector3">
              <a:avLst>
                <a:gd name="adj1" fmla="val 7583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Elbow Connector 116"/>
            <p:cNvCxnSpPr/>
            <p:nvPr/>
          </p:nvCxnSpPr>
          <p:spPr>
            <a:xfrm rot="16200000" flipH="1">
              <a:off x="6256474" y="4779005"/>
              <a:ext cx="235332" cy="231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Elbow Connector 122"/>
            <p:cNvCxnSpPr>
              <a:cxnSpLocks/>
              <a:stCxn id="81" idx="2"/>
              <a:endCxn id="165" idx="0"/>
            </p:cNvCxnSpPr>
            <p:nvPr/>
          </p:nvCxnSpPr>
          <p:spPr>
            <a:xfrm rot="5400000">
              <a:off x="5962266" y="3196265"/>
              <a:ext cx="1947728" cy="26739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6490" y="6151616"/>
              <a:ext cx="8918228" cy="461665"/>
            </a:xfrm>
            <a:prstGeom prst="rect">
              <a:avLst/>
            </a:prstGeom>
          </p:spPr>
          <p:txBody>
            <a:bodyPr wrap="square">
              <a:spAutoFit/>
            </a:bodyPr>
            <a:lstStyle/>
            <a:p>
              <a:r>
                <a:rPr lang="it-IT" sz="800" b="1" i="1" dirty="0">
                  <a:solidFill>
                    <a:schemeClr val="tx1"/>
                  </a:solidFill>
                  <a:cs typeface="Calibri"/>
                </a:rPr>
                <a:t>IMA = </a:t>
              </a:r>
              <a:r>
                <a:rPr lang="it-IT" sz="800" i="1" dirty="0">
                  <a:solidFill>
                    <a:schemeClr val="tx1"/>
                  </a:solidFill>
                  <a:cs typeface="Calibri"/>
                </a:rPr>
                <a:t>infarto del miocardio acuto; </a:t>
              </a:r>
              <a:r>
                <a:rPr lang="it-IT" sz="800" b="1" i="1" dirty="0">
                  <a:solidFill>
                    <a:schemeClr val="tx1"/>
                  </a:solidFill>
                  <a:cs typeface="Calibri"/>
                </a:rPr>
                <a:t>TIA</a:t>
              </a:r>
              <a:r>
                <a:rPr lang="it-IT" sz="800" i="1" dirty="0">
                  <a:solidFill>
                    <a:schemeClr val="tx1"/>
                  </a:solidFill>
                  <a:cs typeface="Calibri"/>
                </a:rPr>
                <a:t> = attacco ischemico transitorio; </a:t>
              </a:r>
              <a:r>
                <a:rPr lang="it-IT" sz="800" b="1" i="1" dirty="0">
                  <a:solidFill>
                    <a:schemeClr val="tx1"/>
                  </a:solidFill>
                  <a:cs typeface="Calibri"/>
                </a:rPr>
                <a:t>PAD</a:t>
              </a:r>
              <a:r>
                <a:rPr lang="it-IT" sz="800" i="1" dirty="0">
                  <a:solidFill>
                    <a:schemeClr val="tx1"/>
                  </a:solidFill>
                  <a:cs typeface="Calibri"/>
                </a:rPr>
                <a:t> = arteriopatia periferica; </a:t>
              </a:r>
              <a:r>
                <a:rPr lang="it-IT" sz="800" b="1" i="1" dirty="0">
                  <a:solidFill>
                    <a:schemeClr val="tx1"/>
                  </a:solidFill>
                  <a:cs typeface="Calibri"/>
                </a:rPr>
                <a:t>DM</a:t>
              </a:r>
              <a:r>
                <a:rPr lang="it-IT" sz="800" i="1" dirty="0">
                  <a:solidFill>
                    <a:schemeClr val="tx1"/>
                  </a:solidFill>
                  <a:cs typeface="Calibri"/>
                </a:rPr>
                <a:t> = diabete mellito; </a:t>
              </a:r>
              <a:r>
                <a:rPr lang="it-IT" sz="800" b="1" i="1" dirty="0">
                  <a:solidFill>
                    <a:schemeClr val="tx1"/>
                  </a:solidFill>
                  <a:cs typeface="Calibri"/>
                </a:rPr>
                <a:t>CV</a:t>
              </a:r>
              <a:r>
                <a:rPr lang="it-IT" sz="800" i="1" dirty="0">
                  <a:solidFill>
                    <a:schemeClr val="tx1"/>
                  </a:solidFill>
                  <a:cs typeface="Calibri"/>
                </a:rPr>
                <a:t> = cardiovascolare; </a:t>
              </a:r>
              <a:r>
                <a:rPr lang="it-IT" sz="800" b="1" i="1" dirty="0">
                  <a:solidFill>
                    <a:schemeClr val="tx1"/>
                  </a:solidFill>
                  <a:cs typeface="Calibri"/>
                </a:rPr>
                <a:t>C-LDL </a:t>
              </a:r>
              <a:r>
                <a:rPr lang="it-IT" sz="800" i="1" dirty="0">
                  <a:solidFill>
                    <a:schemeClr val="tx1"/>
                  </a:solidFill>
                  <a:cs typeface="Calibri"/>
                </a:rPr>
                <a:t>= colesterolo LDL (lipoproteine a bassa densità); </a:t>
              </a:r>
              <a:r>
                <a:rPr lang="it-IT" sz="800" b="1" i="1" dirty="0">
                  <a:solidFill>
                    <a:schemeClr val="tx1"/>
                  </a:solidFill>
                  <a:cs typeface="Calibri"/>
                </a:rPr>
                <a:t>DLCN</a:t>
              </a:r>
              <a:r>
                <a:rPr lang="it-IT" sz="800" i="1" dirty="0">
                  <a:solidFill>
                    <a:schemeClr val="tx1"/>
                  </a:solidFill>
                  <a:cs typeface="Calibri"/>
                </a:rPr>
                <a:t> = </a:t>
              </a:r>
              <a:r>
                <a:rPr lang="it-IT" sz="800" i="1" dirty="0" err="1">
                  <a:solidFill>
                    <a:schemeClr val="tx1"/>
                  </a:solidFill>
                </a:rPr>
                <a:t>Dutch</a:t>
              </a:r>
              <a:r>
                <a:rPr lang="it-IT" sz="800" i="1" dirty="0">
                  <a:solidFill>
                    <a:schemeClr val="tx1"/>
                  </a:solidFill>
                </a:rPr>
                <a:t> </a:t>
              </a:r>
              <a:r>
                <a:rPr lang="it-IT" sz="800" i="1" dirty="0" err="1">
                  <a:solidFill>
                    <a:schemeClr val="tx1"/>
                  </a:solidFill>
                </a:rPr>
                <a:t>Lipid</a:t>
              </a:r>
              <a:r>
                <a:rPr lang="it-IT" sz="800" i="1" dirty="0">
                  <a:solidFill>
                    <a:schemeClr val="tx1"/>
                  </a:solidFill>
                </a:rPr>
                <a:t> Clinic Network.</a:t>
              </a:r>
              <a:r>
                <a:rPr lang="it-IT" sz="800" baseline="30000" dirty="0">
                  <a:solidFill>
                    <a:schemeClr val="tx1"/>
                  </a:solidFill>
                </a:rPr>
                <a:t> </a:t>
              </a:r>
            </a:p>
            <a:p>
              <a:r>
                <a:rPr lang="it-IT" sz="800" baseline="30000" dirty="0">
                  <a:solidFill>
                    <a:schemeClr val="tx1"/>
                  </a:solidFill>
                </a:rPr>
                <a:t>1</a:t>
              </a:r>
              <a:r>
                <a:rPr lang="it-IT" sz="800" i="1" dirty="0">
                  <a:solidFill>
                    <a:schemeClr val="tx1"/>
                  </a:solidFill>
                  <a:cs typeface="Calibri"/>
                </a:rPr>
                <a:t>Scheda di monitoraggio AIFA</a:t>
              </a:r>
              <a:endParaRPr lang="it-IT" sz="800" i="1" dirty="0">
                <a:solidFill>
                  <a:schemeClr val="tx1"/>
                </a:solidFill>
                <a:latin typeface="Trebuchet MS"/>
                <a:cs typeface="Trebuchet MS"/>
              </a:endParaRPr>
            </a:p>
          </p:txBody>
        </p:sp>
        <p:cxnSp>
          <p:nvCxnSpPr>
            <p:cNvPr id="41" name="Elbow Connector 40"/>
            <p:cNvCxnSpPr/>
            <p:nvPr/>
          </p:nvCxnSpPr>
          <p:spPr>
            <a:xfrm rot="16200000" flipH="1">
              <a:off x="4401150" y="4763536"/>
              <a:ext cx="235332" cy="231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6200000" flipH="1">
              <a:off x="2875022" y="4772850"/>
              <a:ext cx="235332" cy="231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40" name="Elbow Connector 39"/>
          <p:cNvCxnSpPr/>
          <p:nvPr/>
        </p:nvCxnSpPr>
        <p:spPr>
          <a:xfrm rot="16200000" flipH="1">
            <a:off x="8156577" y="3159770"/>
            <a:ext cx="252242" cy="4801"/>
          </a:xfrm>
          <a:prstGeom prst="bentConnector3">
            <a:avLst>
              <a:gd name="adj1" fmla="val -3705"/>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7480" y="6025164"/>
            <a:ext cx="1059906" cy="215444"/>
          </a:xfrm>
          <a:prstGeom prst="rect">
            <a:avLst/>
          </a:prstGeom>
        </p:spPr>
        <p:txBody>
          <a:bodyPr wrap="none">
            <a:spAutoFit/>
          </a:bodyPr>
          <a:lstStyle/>
          <a:p>
            <a:r>
              <a:rPr lang="it-IT" sz="800" dirty="0">
                <a:solidFill>
                  <a:schemeClr val="tx1"/>
                </a:solidFill>
              </a:rPr>
              <a:t>Elaborato da Rif.1</a:t>
            </a:r>
          </a:p>
        </p:txBody>
      </p:sp>
      <p:sp>
        <p:nvSpPr>
          <p:cNvPr id="5" name="Rettangolo 4"/>
          <p:cNvSpPr/>
          <p:nvPr/>
        </p:nvSpPr>
        <p:spPr bwMode="auto">
          <a:xfrm flipV="1">
            <a:off x="424700" y="2454535"/>
            <a:ext cx="1575980" cy="53112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2000" b="1" i="0" u="none" strike="noStrike" cap="none" normalizeH="0" baseline="0">
              <a:ln>
                <a:noFill/>
              </a:ln>
              <a:solidFill>
                <a:schemeClr val="hlink"/>
              </a:solidFill>
              <a:effectLst>
                <a:outerShdw blurRad="38100" dist="38100" dir="2700000" algn="tl">
                  <a:srgbClr val="000000">
                    <a:alpha val="43137"/>
                  </a:srgbClr>
                </a:outerShdw>
              </a:effectLst>
              <a:latin typeface="Arial" charset="0"/>
              <a:ea typeface="Times New Roman" charset="0"/>
              <a:cs typeface="Times New Roman" charset="0"/>
            </a:endParaRPr>
          </a:p>
        </p:txBody>
      </p:sp>
      <p:sp>
        <p:nvSpPr>
          <p:cNvPr id="39" name="Rettangolo 38"/>
          <p:cNvSpPr/>
          <p:nvPr/>
        </p:nvSpPr>
        <p:spPr bwMode="auto">
          <a:xfrm flipV="1">
            <a:off x="424700" y="3780754"/>
            <a:ext cx="1690703" cy="42575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2000" b="1" i="0" u="none" strike="noStrike" cap="none" normalizeH="0" baseline="0">
              <a:ln>
                <a:noFill/>
              </a:ln>
              <a:solidFill>
                <a:schemeClr val="hlink"/>
              </a:solidFill>
              <a:effectLst>
                <a:outerShdw blurRad="38100" dist="38100" dir="2700000" algn="tl">
                  <a:srgbClr val="000000">
                    <a:alpha val="43137"/>
                  </a:srgbClr>
                </a:outerShdw>
              </a:effectLst>
              <a:latin typeface="Arial" charset="0"/>
              <a:ea typeface="Times New Roman" charset="0"/>
              <a:cs typeface="Times New Roman" charset="0"/>
            </a:endParaRPr>
          </a:p>
        </p:txBody>
      </p:sp>
      <p:sp>
        <p:nvSpPr>
          <p:cNvPr id="43" name="Rettangolo 42"/>
          <p:cNvSpPr/>
          <p:nvPr/>
        </p:nvSpPr>
        <p:spPr bwMode="auto">
          <a:xfrm flipV="1">
            <a:off x="197480" y="5507088"/>
            <a:ext cx="1551169" cy="41565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2000" b="1" i="0" u="none" strike="noStrike" cap="none" normalizeH="0" baseline="0">
              <a:ln>
                <a:noFill/>
              </a:ln>
              <a:solidFill>
                <a:schemeClr val="hlink"/>
              </a:solidFill>
              <a:effectLst>
                <a:outerShdw blurRad="38100" dist="38100" dir="2700000" algn="tl">
                  <a:srgbClr val="000000">
                    <a:alpha val="43137"/>
                  </a:srgbClr>
                </a:outerShdw>
              </a:effectLst>
              <a:latin typeface="Arial" charset="0"/>
              <a:ea typeface="Times New Roman" charset="0"/>
              <a:cs typeface="Times New Roman" charset="0"/>
            </a:endParaRPr>
          </a:p>
        </p:txBody>
      </p:sp>
      <p:sp>
        <p:nvSpPr>
          <p:cNvPr id="7" name="Rettangolo 6"/>
          <p:cNvSpPr/>
          <p:nvPr/>
        </p:nvSpPr>
        <p:spPr bwMode="auto">
          <a:xfrm>
            <a:off x="2771800" y="4106577"/>
            <a:ext cx="3168352" cy="212905"/>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2000" b="1" i="0" u="none" strike="noStrike" cap="none" normalizeH="0" baseline="0">
              <a:ln>
                <a:noFill/>
              </a:ln>
              <a:solidFill>
                <a:schemeClr val="hlink"/>
              </a:solidFill>
              <a:effectLst>
                <a:outerShdw blurRad="38100" dist="38100" dir="2700000" algn="tl">
                  <a:srgbClr val="000000">
                    <a:alpha val="43137"/>
                  </a:srgbClr>
                </a:outerShdw>
              </a:effectLst>
              <a:latin typeface="Arial" charset="0"/>
              <a:ea typeface="Times New Roman" charset="0"/>
              <a:cs typeface="Times New Roman" charset="0"/>
            </a:endParaRPr>
          </a:p>
        </p:txBody>
      </p:sp>
    </p:spTree>
    <p:extLst>
      <p:ext uri="{BB962C8B-B14F-4D97-AF65-F5344CB8AC3E}">
        <p14:creationId xmlns:p14="http://schemas.microsoft.com/office/powerpoint/2010/main" val="3858030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4048" y="1556792"/>
            <a:ext cx="3682752" cy="432048"/>
          </a:xfrm>
        </p:spPr>
        <p:txBody>
          <a:bodyPr/>
          <a:lstStyle/>
          <a:p>
            <a:r>
              <a:rPr lang="it-IT" sz="2800" b="0" i="1" dirty="0">
                <a:solidFill>
                  <a:srgbClr val="FFFF00"/>
                </a:solidFill>
                <a:effectLst/>
              </a:rPr>
              <a:t>Al figlio che vive a New York è stata proposta la TAC coronarica</a:t>
            </a:r>
            <a:br>
              <a:rPr lang="it-IT" sz="2800" b="0" i="1" dirty="0">
                <a:solidFill>
                  <a:srgbClr val="FFFF00"/>
                </a:solidFill>
                <a:effectLst/>
              </a:rPr>
            </a:br>
            <a:r>
              <a:rPr lang="it-IT" sz="2800" b="0" i="1" dirty="0">
                <a:solidFill>
                  <a:srgbClr val="FFFF00"/>
                </a:solidFill>
                <a:effectLst/>
              </a:rPr>
              <a:t>per meglio definire con il calcio score il suo rischio cardiovascolare</a:t>
            </a:r>
          </a:p>
        </p:txBody>
      </p:sp>
      <p:pic>
        <p:nvPicPr>
          <p:cNvPr id="3" name="Immagine 2"/>
          <p:cNvPicPr>
            <a:picLocks noChangeAspect="1"/>
          </p:cNvPicPr>
          <p:nvPr/>
        </p:nvPicPr>
        <p:blipFill>
          <a:blip r:embed="rId2"/>
          <a:stretch>
            <a:fillRect/>
          </a:stretch>
        </p:blipFill>
        <p:spPr>
          <a:xfrm>
            <a:off x="5004048" y="3212976"/>
            <a:ext cx="4032448" cy="3373781"/>
          </a:xfrm>
          <a:prstGeom prst="rect">
            <a:avLst/>
          </a:prstGeom>
        </p:spPr>
      </p:pic>
      <p:sp>
        <p:nvSpPr>
          <p:cNvPr id="4" name="Rectangle 1"/>
          <p:cNvSpPr>
            <a:spLocks noChangeArrowheads="1"/>
          </p:cNvSpPr>
          <p:nvPr/>
        </p:nvSpPr>
        <p:spPr bwMode="auto">
          <a:xfrm>
            <a:off x="107504" y="371609"/>
            <a:ext cx="489654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200" b="0" i="0" u="none" strike="noStrike" cap="none" normalizeH="0" baseline="0" dirty="0">
                <a:ln>
                  <a:noFill/>
                </a:ln>
                <a:effectLst/>
                <a:latin typeface="+mj-lt"/>
              </a:rPr>
              <a:t>2018 AHA/ACC/AACVPR/AAPA/ABC/ACPM/ADA/AGS/</a:t>
            </a:r>
            <a:r>
              <a:rPr kumimoji="0" lang="it-IT" altLang="it-IT" sz="2200" b="0" i="0" u="none" strike="noStrike" cap="none" normalizeH="0" baseline="0" dirty="0" err="1">
                <a:ln>
                  <a:noFill/>
                </a:ln>
                <a:effectLst/>
                <a:latin typeface="+mj-lt"/>
              </a:rPr>
              <a:t>APhA</a:t>
            </a:r>
            <a:r>
              <a:rPr kumimoji="0" lang="it-IT" altLang="it-IT" sz="2200" b="0" i="0" u="none" strike="noStrike" cap="none" normalizeH="0" baseline="0" dirty="0">
                <a:ln>
                  <a:noFill/>
                </a:ln>
                <a:effectLst/>
                <a:latin typeface="+mj-lt"/>
              </a:rPr>
              <a:t>/ASPC/NLA/PCNA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200" b="0" i="0" u="none" strike="noStrike" cap="none" normalizeH="0" baseline="0" dirty="0" err="1">
                <a:ln>
                  <a:noFill/>
                </a:ln>
                <a:effectLst/>
                <a:latin typeface="+mj-lt"/>
              </a:rPr>
              <a:t>Guideline</a:t>
            </a:r>
            <a:r>
              <a:rPr kumimoji="0" lang="it-IT" altLang="it-IT" sz="2200" b="0" i="0" u="none" strike="noStrike" cap="none" normalizeH="0" baseline="0" dirty="0">
                <a:ln>
                  <a:noFill/>
                </a:ln>
                <a:effectLst/>
                <a:latin typeface="+mj-lt"/>
              </a:rPr>
              <a:t> on the Management of Blood </a:t>
            </a:r>
            <a:r>
              <a:rPr kumimoji="0" lang="it-IT" altLang="it-IT" sz="2200" b="0" i="0" u="none" strike="noStrike" cap="none" normalizeH="0" baseline="0" dirty="0" err="1">
                <a:ln>
                  <a:noFill/>
                </a:ln>
                <a:effectLst/>
                <a:latin typeface="+mj-lt"/>
              </a:rPr>
              <a:t>Cholesterol</a:t>
            </a:r>
            <a:r>
              <a:rPr kumimoji="0" lang="it-IT" altLang="it-IT" sz="2200" b="0" i="0" u="none" strike="noStrike" cap="none" normalizeH="0" baseline="0" dirty="0">
                <a:ln>
                  <a:noFill/>
                </a:ln>
                <a:effectLst/>
                <a:latin typeface="+mj-lt"/>
              </a:rPr>
              <a:t>: Executive </a:t>
            </a:r>
            <a:r>
              <a:rPr kumimoji="0" lang="it-IT" altLang="it-IT" sz="2200" b="0" i="0" u="none" strike="noStrike" cap="none" normalizeH="0" baseline="0" dirty="0" err="1">
                <a:ln>
                  <a:noFill/>
                </a:ln>
                <a:effectLst/>
                <a:latin typeface="+mj-lt"/>
              </a:rPr>
              <a:t>Summary</a:t>
            </a:r>
            <a:r>
              <a:rPr kumimoji="0" lang="it-IT" altLang="it-IT" sz="2200" b="0" i="0" u="none" strike="noStrike" cap="none" normalizeH="0" baseline="0" dirty="0">
                <a:ln>
                  <a:noFill/>
                </a:ln>
                <a:effectLst/>
                <a:latin typeface="+mj-lt"/>
              </a:rPr>
              <a:t>: A Report of the American College of </a:t>
            </a:r>
            <a:r>
              <a:rPr kumimoji="0" lang="it-IT" altLang="it-IT" sz="2200" b="0" i="0" u="none" strike="noStrike" cap="none" normalizeH="0" baseline="0" dirty="0" err="1">
                <a:ln>
                  <a:noFill/>
                </a:ln>
                <a:effectLst/>
                <a:latin typeface="+mj-lt"/>
              </a:rPr>
              <a:t>Cardiology</a:t>
            </a:r>
            <a:r>
              <a:rPr kumimoji="0" lang="it-IT" altLang="it-IT" sz="2200" b="0" i="0" u="none" strike="noStrike" cap="none" normalizeH="0" baseline="0" dirty="0">
                <a:ln>
                  <a:noFill/>
                </a:ln>
                <a:effectLst/>
                <a:latin typeface="+mj-lt"/>
              </a:rPr>
              <a:t>/American </a:t>
            </a:r>
            <a:r>
              <a:rPr kumimoji="0" lang="it-IT" altLang="it-IT" sz="2200" b="0" i="0" u="none" strike="noStrike" cap="none" normalizeH="0" baseline="0" dirty="0" err="1">
                <a:ln>
                  <a:noFill/>
                </a:ln>
                <a:effectLst/>
                <a:latin typeface="+mj-lt"/>
              </a:rPr>
              <a:t>Heart</a:t>
            </a:r>
            <a:r>
              <a:rPr kumimoji="0" lang="it-IT" altLang="it-IT" sz="2200" b="0" i="0" u="none" strike="noStrike" cap="none" normalizeH="0" baseline="0" dirty="0">
                <a:ln>
                  <a:noFill/>
                </a:ln>
                <a:effectLst/>
                <a:latin typeface="+mj-lt"/>
              </a:rPr>
              <a:t> </a:t>
            </a:r>
            <a:r>
              <a:rPr kumimoji="0" lang="it-IT" altLang="it-IT" sz="2200" b="0" i="0" u="none" strike="noStrike" cap="none" normalizeH="0" baseline="0" dirty="0" err="1">
                <a:ln>
                  <a:noFill/>
                </a:ln>
                <a:effectLst/>
                <a:latin typeface="+mj-lt"/>
              </a:rPr>
              <a:t>Association</a:t>
            </a:r>
            <a:r>
              <a:rPr kumimoji="0" lang="it-IT" altLang="it-IT" sz="2200" b="0" i="0" u="none" strike="noStrike" cap="none" normalizeH="0" baseline="0" dirty="0">
                <a:ln>
                  <a:noFill/>
                </a:ln>
                <a:effectLst/>
                <a:latin typeface="+mj-lt"/>
              </a:rPr>
              <a:t> Task Force on </a:t>
            </a:r>
            <a:r>
              <a:rPr kumimoji="0" lang="it-IT" altLang="it-IT" sz="2200" b="0" i="0" u="none" strike="noStrike" cap="none" normalizeH="0" baseline="0" dirty="0" err="1">
                <a:ln>
                  <a:noFill/>
                </a:ln>
                <a:effectLst/>
                <a:latin typeface="+mj-lt"/>
              </a:rPr>
              <a:t>Clinical</a:t>
            </a:r>
            <a:r>
              <a:rPr kumimoji="0" lang="it-IT" altLang="it-IT" sz="2200" b="0" i="0" u="none" strike="noStrike" cap="none" normalizeH="0" baseline="0" dirty="0">
                <a:ln>
                  <a:noFill/>
                </a:ln>
                <a:effectLst/>
                <a:latin typeface="+mj-lt"/>
              </a:rPr>
              <a:t> </a:t>
            </a:r>
            <a:r>
              <a:rPr kumimoji="0" lang="it-IT" altLang="it-IT" sz="2200" b="0" i="0" u="none" strike="noStrike" cap="none" normalizeH="0" baseline="0" dirty="0" err="1">
                <a:ln>
                  <a:noFill/>
                </a:ln>
                <a:effectLst/>
                <a:latin typeface="+mj-lt"/>
              </a:rPr>
              <a:t>Practice</a:t>
            </a:r>
            <a:r>
              <a:rPr kumimoji="0" lang="it-IT" altLang="it-IT" sz="2200" b="0" i="0" u="none" strike="noStrike" cap="none" normalizeH="0" baseline="0" dirty="0">
                <a:ln>
                  <a:noFill/>
                </a:ln>
                <a:effectLst/>
                <a:latin typeface="+mj-lt"/>
              </a:rPr>
              <a:t> </a:t>
            </a:r>
            <a:r>
              <a:rPr kumimoji="0" lang="it-IT" altLang="it-IT" sz="2200" b="0" i="0" u="none" strike="noStrike" cap="none" normalizeH="0" baseline="0" dirty="0" err="1">
                <a:ln>
                  <a:noFill/>
                </a:ln>
                <a:effectLst/>
                <a:latin typeface="+mj-lt"/>
              </a:rPr>
              <a:t>Guidelines</a:t>
            </a:r>
            <a:endParaRPr kumimoji="0" lang="it-IT" altLang="it-IT" sz="2200" b="0" i="0" u="none" strike="noStrike" cap="none" normalizeH="0" baseline="0" dirty="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effectLst/>
                <a:latin typeface="+mj-lt"/>
              </a:rPr>
              <a:t>Author </a:t>
            </a:r>
            <a:r>
              <a:rPr kumimoji="0" lang="it-IT" altLang="it-IT" sz="1000" b="0" i="0" u="none" strike="noStrike" cap="none" normalizeH="0" baseline="0" dirty="0" err="1">
                <a:ln>
                  <a:noFill/>
                </a:ln>
                <a:effectLst/>
                <a:latin typeface="+mj-lt"/>
              </a:rPr>
              <a:t>links</a:t>
            </a:r>
            <a:r>
              <a:rPr kumimoji="0" lang="it-IT" altLang="it-IT" sz="1000" b="0" i="0" u="none" strike="noStrike" cap="none" normalizeH="0" baseline="0" dirty="0">
                <a:ln>
                  <a:noFill/>
                </a:ln>
                <a:effectLst/>
                <a:latin typeface="+mj-lt"/>
              </a:rPr>
              <a:t> open </a:t>
            </a:r>
            <a:r>
              <a:rPr kumimoji="0" lang="it-IT" altLang="it-IT" sz="1000" b="0" i="0" u="none" strike="noStrike" cap="none" normalizeH="0" baseline="0" dirty="0" err="1">
                <a:ln>
                  <a:noFill/>
                </a:ln>
                <a:effectLst/>
                <a:latin typeface="+mj-lt"/>
              </a:rPr>
              <a:t>overlay</a:t>
            </a:r>
            <a:r>
              <a:rPr kumimoji="0" lang="it-IT" altLang="it-IT" sz="1000" b="0" i="0" u="none" strike="noStrike" cap="none" normalizeH="0" baseline="0" dirty="0">
                <a:ln>
                  <a:noFill/>
                </a:ln>
                <a:effectLst/>
                <a:latin typeface="+mj-lt"/>
              </a:rPr>
              <a:t> panel</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err="1">
                <a:ln>
                  <a:noFill/>
                </a:ln>
                <a:effectLst/>
                <a:latin typeface="+mj-lt"/>
                <a:hlinkClick r:id="rId3"/>
              </a:rPr>
              <a:t>W</a:t>
            </a:r>
            <a:r>
              <a:rPr kumimoji="0" lang="it-IT" altLang="it-IT" sz="1000" b="0" i="0" u="none" strike="noStrike" cap="none" normalizeH="0" baseline="0" dirty="0" err="1" bmk="">
                <a:ln>
                  <a:noFill/>
                </a:ln>
                <a:effectLst/>
                <a:latin typeface="+mj-lt"/>
                <a:hlinkClick r:id="rId3"/>
              </a:rPr>
              <a:t>riting</a:t>
            </a:r>
            <a:r>
              <a:rPr kumimoji="0" lang="it-IT" altLang="it-IT" sz="1000" b="0" i="0" u="none" strike="noStrike" cap="none" normalizeH="0" baseline="0" dirty="0" bmk="">
                <a:ln>
                  <a:noFill/>
                </a:ln>
                <a:effectLst/>
                <a:latin typeface="+mj-lt"/>
                <a:hlinkClick r:id="rId3"/>
              </a:rPr>
              <a:t> </a:t>
            </a:r>
            <a:r>
              <a:rPr kumimoji="0" lang="it-IT" altLang="it-IT" sz="1000" b="0" i="0" u="none" strike="noStrike" cap="none" normalizeH="0" baseline="0" dirty="0" err="1" bmk="">
                <a:ln>
                  <a:noFill/>
                </a:ln>
                <a:effectLst/>
                <a:latin typeface="+mj-lt"/>
                <a:hlinkClick r:id="rId3"/>
              </a:rPr>
              <a:t>Committee</a:t>
            </a:r>
            <a:r>
              <a:rPr kumimoji="0" lang="it-IT" altLang="it-IT" sz="1000" b="0" i="0" u="none" strike="noStrike" cap="none" normalizeH="0" baseline="0" dirty="0" bmk="">
                <a:ln>
                  <a:noFill/>
                </a:ln>
                <a:effectLst/>
                <a:latin typeface="+mj-lt"/>
                <a:hlinkClick r:id="rId3"/>
              </a:rPr>
              <a:t> </a:t>
            </a:r>
            <a:r>
              <a:rPr kumimoji="0" lang="it-IT" altLang="it-IT" sz="1000" b="0" i="0" u="none" strike="noStrike" cap="none" normalizeH="0" baseline="0" dirty="0" err="1" bmk="">
                <a:ln>
                  <a:noFill/>
                </a:ln>
                <a:effectLst/>
                <a:latin typeface="+mj-lt"/>
                <a:hlinkClick r:id="rId3"/>
              </a:rPr>
              <a:t>MembersScott</a:t>
            </a:r>
            <a:r>
              <a:rPr kumimoji="0" lang="it-IT" altLang="it-IT" sz="1000" b="0" i="0" u="none" strike="noStrike" cap="none" normalizeH="0" baseline="0" dirty="0" bmk="">
                <a:ln>
                  <a:noFill/>
                </a:ln>
                <a:effectLst/>
                <a:latin typeface="+mj-lt"/>
                <a:hlinkClick r:id="rId3"/>
              </a:rPr>
              <a:t> </a:t>
            </a:r>
            <a:r>
              <a:rPr kumimoji="0" lang="it-IT" altLang="it-IT" sz="1000" b="0" i="0" u="none" strike="noStrike" cap="none" normalizeH="0" baseline="0" dirty="0" err="1" bmk="">
                <a:ln>
                  <a:noFill/>
                </a:ln>
                <a:effectLst/>
                <a:latin typeface="+mj-lt"/>
                <a:hlinkClick r:id="rId3"/>
              </a:rPr>
              <a:t>M.GrundyMD</a:t>
            </a:r>
            <a:r>
              <a:rPr kumimoji="0" lang="it-IT" altLang="it-IT" sz="1000" b="0" i="0" u="none" strike="noStrike" cap="none" normalizeH="0" baseline="0" dirty="0" bmk="">
                <a:ln>
                  <a:noFill/>
                </a:ln>
                <a:effectLst/>
                <a:latin typeface="+mj-lt"/>
                <a:hlinkClick r:id="rId3"/>
              </a:rPr>
              <a:t>, </a:t>
            </a:r>
            <a:r>
              <a:rPr kumimoji="0" lang="it-IT" altLang="it-IT" sz="1000" b="0" i="0" u="none" strike="noStrike" cap="none" normalizeH="0" baseline="0" dirty="0" err="1" bmk="">
                <a:ln>
                  <a:noFill/>
                </a:ln>
                <a:effectLst/>
                <a:latin typeface="+mj-lt"/>
                <a:hlinkClick r:id="rId3"/>
              </a:rPr>
              <a:t>PhD</a:t>
            </a:r>
            <a:r>
              <a:rPr kumimoji="0" lang="it-IT" altLang="it-IT" sz="1000" b="0" i="0" u="none" strike="noStrike" cap="none" normalizeH="0" baseline="0" dirty="0" bmk="">
                <a:ln>
                  <a:noFill/>
                </a:ln>
                <a:effectLst/>
                <a:latin typeface="+mj-lt"/>
                <a:hlinkClick r:id="rId3"/>
              </a:rPr>
              <a:t>, FAHA(Chair)</a:t>
            </a:r>
            <a:r>
              <a:rPr kumimoji="0" lang="it-IT" altLang="it-IT" sz="600" b="0" i="0" u="none" strike="noStrike" cap="none" normalizeH="0" baseline="30000" dirty="0" bmk="">
                <a:ln>
                  <a:noFill/>
                </a:ln>
                <a:effectLst/>
                <a:latin typeface="+mj-lt"/>
                <a:hlinkClick r:id="rId3"/>
              </a:rPr>
              <a:t>∗</a:t>
            </a:r>
            <a:r>
              <a:rPr kumimoji="0" lang="it-IT" altLang="it-IT" sz="1000" b="0" i="0" u="none" strike="noStrike" cap="none" normalizeH="0" baseline="0" dirty="0" bmk="">
                <a:ln>
                  <a:noFill/>
                </a:ln>
                <a:effectLst/>
                <a:latin typeface="+mj-lt"/>
                <a:hlinkClick r:id="rId3"/>
              </a:rPr>
              <a:t>Neil </a:t>
            </a:r>
            <a:r>
              <a:rPr kumimoji="0" lang="it-IT" altLang="it-IT" sz="1000" b="0" i="0" u="none" strike="noStrike" cap="none" normalizeH="0" baseline="0" dirty="0" err="1" bmk="">
                <a:ln>
                  <a:noFill/>
                </a:ln>
                <a:effectLst/>
                <a:latin typeface="+mj-lt"/>
                <a:hlinkClick r:id="rId3"/>
              </a:rPr>
              <a:t>J.StoneMD</a:t>
            </a:r>
            <a:r>
              <a:rPr kumimoji="0" lang="it-IT" altLang="it-IT" sz="1000" b="0" i="0" u="none" strike="noStrike" cap="none" normalizeH="0" baseline="0" dirty="0" bmk="">
                <a:ln>
                  <a:noFill/>
                </a:ln>
                <a:effectLst/>
                <a:latin typeface="+mj-lt"/>
                <a:hlinkClick r:id="rId3"/>
              </a:rPr>
              <a:t>, FACC, FAHA(Vice Chair)</a:t>
            </a:r>
            <a:r>
              <a:rPr kumimoji="0" lang="it-IT" altLang="it-IT" sz="600" b="0" i="0" u="none" strike="noStrike" cap="none" normalizeH="0" baseline="30000" dirty="0" bmk="">
                <a:ln>
                  <a:noFill/>
                </a:ln>
                <a:effectLst/>
                <a:latin typeface="+mj-lt"/>
                <a:hlinkClick r:id="rId3"/>
              </a:rPr>
              <a:t>∗</a:t>
            </a:r>
            <a:r>
              <a:rPr kumimoji="0" lang="it-IT" altLang="it-IT" sz="1000" b="0" i="0" u="none" strike="noStrike" cap="none" normalizeH="0" baseline="0" dirty="0" bmk="">
                <a:ln>
                  <a:noFill/>
                </a:ln>
                <a:effectLst/>
                <a:latin typeface="+mj-lt"/>
                <a:hlinkClick r:id="rId3"/>
              </a:rPr>
              <a:t>Alison </a:t>
            </a:r>
            <a:r>
              <a:rPr kumimoji="0" lang="it-IT" altLang="it-IT" sz="1000" b="0" i="0" u="none" strike="noStrike" cap="none" normalizeH="0" baseline="0" dirty="0" err="1" bmk="">
                <a:ln>
                  <a:noFill/>
                </a:ln>
                <a:effectLst/>
                <a:latin typeface="+mj-lt"/>
                <a:hlinkClick r:id="rId3"/>
              </a:rPr>
              <a:t>L.BaileyMD</a:t>
            </a:r>
            <a:r>
              <a:rPr kumimoji="0" lang="it-IT" altLang="it-IT" sz="1000" b="0" i="0" u="none" strike="noStrike" cap="none" normalizeH="0" baseline="0" dirty="0" bmk="">
                <a:ln>
                  <a:noFill/>
                </a:ln>
                <a:effectLst/>
                <a:latin typeface="+mj-lt"/>
                <a:hlinkClick r:id="rId3"/>
              </a:rPr>
              <a:t>, FACC, </a:t>
            </a:r>
            <a:r>
              <a:rPr kumimoji="0" lang="it-IT" altLang="it-IT" sz="1000" b="0" i="0" u="none" strike="noStrike" cap="none" normalizeH="0" baseline="0" dirty="0" err="1" bmk="">
                <a:ln>
                  <a:noFill/>
                </a:ln>
                <a:effectLst/>
                <a:latin typeface="+mj-lt"/>
                <a:hlinkClick r:id="rId3"/>
              </a:rPr>
              <a:t>FAACVPR</a:t>
            </a:r>
            <a:r>
              <a:rPr kumimoji="0" lang="it-IT" altLang="it-IT" sz="600" b="0" i="0" u="none" strike="noStrike" cap="none" normalizeH="0" baseline="30000" dirty="0" err="1" bmk="">
                <a:ln>
                  <a:noFill/>
                </a:ln>
                <a:effectLst/>
                <a:latin typeface="+mj-lt"/>
                <a:hlinkClick r:id="rId3"/>
              </a:rPr>
              <a:t>†</a:t>
            </a:r>
            <a:r>
              <a:rPr kumimoji="0" lang="it-IT" altLang="it-IT" sz="1000" b="0" i="0" u="none" strike="noStrike" cap="none" normalizeH="0" baseline="0" dirty="0" err="1" bmk="">
                <a:ln>
                  <a:noFill/>
                </a:ln>
                <a:effectLst/>
                <a:latin typeface="+mj-lt"/>
                <a:hlinkClick r:id="rId3"/>
              </a:rPr>
              <a:t>CraigBeamCRE</a:t>
            </a:r>
            <a:r>
              <a:rPr kumimoji="0" lang="it-IT" altLang="it-IT" sz="600" b="0" i="0" u="none" strike="noStrike" cap="none" normalizeH="0" baseline="30000" dirty="0" err="1" bmk="">
                <a:ln>
                  <a:noFill/>
                </a:ln>
                <a:effectLst/>
                <a:latin typeface="+mj-lt"/>
                <a:hlinkClick r:id="rId3"/>
              </a:rPr>
              <a:t>∗</a:t>
            </a:r>
            <a:r>
              <a:rPr kumimoji="0" lang="it-IT" altLang="it-IT" sz="1000" b="0" i="0" u="none" strike="noStrike" cap="none" normalizeH="0" baseline="0" dirty="0" err="1" bmk="">
                <a:ln>
                  <a:noFill/>
                </a:ln>
                <a:effectLst/>
                <a:latin typeface="+mj-lt"/>
                <a:hlinkClick r:id="rId3"/>
              </a:rPr>
              <a:t>Kim</a:t>
            </a:r>
            <a:r>
              <a:rPr kumimoji="0" lang="it-IT" altLang="it-IT" sz="1000" b="0" i="0" u="none" strike="noStrike" cap="none" normalizeH="0" baseline="0" dirty="0" bmk="">
                <a:ln>
                  <a:noFill/>
                </a:ln>
                <a:effectLst/>
                <a:latin typeface="+mj-lt"/>
                <a:hlinkClick r:id="rId3"/>
              </a:rPr>
              <a:t> </a:t>
            </a:r>
            <a:r>
              <a:rPr kumimoji="0" lang="it-IT" altLang="it-IT" sz="1000" b="0" i="0" u="none" strike="noStrike" cap="none" normalizeH="0" baseline="0" dirty="0" err="1" bmk="">
                <a:ln>
                  <a:noFill/>
                </a:ln>
                <a:effectLst/>
                <a:latin typeface="+mj-lt"/>
                <a:hlinkClick r:id="rId3"/>
              </a:rPr>
              <a:t>K.BirtcherMS</a:t>
            </a:r>
            <a:r>
              <a:rPr kumimoji="0" lang="it-IT" altLang="it-IT" sz="1000" b="0" i="0" u="none" strike="noStrike" cap="none" normalizeH="0" baseline="0" dirty="0" bmk="">
                <a:ln>
                  <a:noFill/>
                </a:ln>
                <a:effectLst/>
                <a:latin typeface="+mj-lt"/>
                <a:hlinkClick r:id="rId3"/>
              </a:rPr>
              <a:t>, </a:t>
            </a:r>
            <a:r>
              <a:rPr kumimoji="0" lang="it-IT" altLang="it-IT" sz="1000" b="0" i="0" u="none" strike="noStrike" cap="none" normalizeH="0" baseline="0" dirty="0" err="1" bmk="">
                <a:ln>
                  <a:noFill/>
                </a:ln>
                <a:effectLst/>
                <a:latin typeface="+mj-lt"/>
                <a:hlinkClick r:id="rId3"/>
              </a:rPr>
              <a:t>PharmD</a:t>
            </a:r>
            <a:r>
              <a:rPr kumimoji="0" lang="it-IT" altLang="it-IT" sz="1000" b="0" i="0" u="none" strike="noStrike" cap="none" normalizeH="0" baseline="0" dirty="0" bmk="">
                <a:ln>
                  <a:noFill/>
                </a:ln>
                <a:effectLst/>
                <a:latin typeface="+mj-lt"/>
                <a:hlinkClick r:id="rId3"/>
              </a:rPr>
              <a:t>, AACC, </a:t>
            </a:r>
            <a:r>
              <a:rPr kumimoji="0" lang="it-IT" altLang="it-IT" sz="1000" b="0" i="0" u="none" strike="noStrike" cap="none" normalizeH="0" baseline="0" dirty="0" err="1" bmk="">
                <a:ln>
                  <a:noFill/>
                </a:ln>
                <a:effectLst/>
                <a:latin typeface="+mj-lt"/>
                <a:hlinkClick r:id="rId3"/>
              </a:rPr>
              <a:t>FNLA</a:t>
            </a:r>
            <a:r>
              <a:rPr kumimoji="0" lang="it-IT" altLang="it-IT" sz="600" b="0" i="0" u="none" strike="noStrike" cap="none" normalizeH="0" baseline="30000" dirty="0" err="1" bmk="">
                <a:ln>
                  <a:noFill/>
                </a:ln>
                <a:effectLst/>
                <a:latin typeface="+mj-lt"/>
                <a:hlinkClick r:id="rId3"/>
              </a:rPr>
              <a:t>‡</a:t>
            </a:r>
            <a:r>
              <a:rPr kumimoji="0" lang="it-IT" altLang="it-IT" sz="1000" b="0" i="0" u="none" strike="noStrike" cap="none" normalizeH="0" baseline="0" dirty="0" err="1" bmk="">
                <a:ln>
                  <a:noFill/>
                </a:ln>
                <a:effectLst/>
                <a:latin typeface="+mj-lt"/>
                <a:hlinkClick r:id="rId3"/>
              </a:rPr>
              <a:t>Roger</a:t>
            </a:r>
            <a:r>
              <a:rPr kumimoji="0" lang="it-IT" altLang="it-IT" sz="1000" b="0" i="0" u="none" strike="noStrike" cap="none" normalizeH="0" baseline="0" dirty="0" bmk="">
                <a:ln>
                  <a:noFill/>
                </a:ln>
                <a:effectLst/>
                <a:latin typeface="+mj-lt"/>
                <a:hlinkClick r:id="rId3"/>
              </a:rPr>
              <a:t> </a:t>
            </a:r>
            <a:r>
              <a:rPr kumimoji="0" lang="it-IT" altLang="it-IT" sz="1000" b="0" i="0" u="none" strike="noStrike" cap="none" normalizeH="0" baseline="0" dirty="0" err="1" bmk="">
                <a:ln>
                  <a:noFill/>
                </a:ln>
                <a:effectLst/>
                <a:latin typeface="+mj-lt"/>
                <a:hlinkClick r:id="rId3"/>
              </a:rPr>
              <a:t>S.BlumenthalMD</a:t>
            </a:r>
            <a:r>
              <a:rPr kumimoji="0" lang="it-IT" altLang="it-IT" sz="1000" b="0" i="0" u="none" strike="noStrike" cap="none" normalizeH="0" baseline="0" dirty="0" bmk="">
                <a:ln>
                  <a:noFill/>
                </a:ln>
                <a:effectLst/>
                <a:latin typeface="+mj-lt"/>
                <a:hlinkClick r:id="rId3"/>
              </a:rPr>
              <a:t>, FACC, FAHA, </a:t>
            </a:r>
            <a:r>
              <a:rPr kumimoji="0" lang="it-IT" altLang="it-IT" sz="1000" b="0" i="0" u="none" strike="noStrike" cap="none" normalizeH="0" baseline="0" dirty="0" err="1" bmk="">
                <a:ln>
                  <a:noFill/>
                </a:ln>
                <a:effectLst/>
                <a:latin typeface="+mj-lt"/>
                <a:hlinkClick r:id="rId3"/>
              </a:rPr>
              <a:t>FNLA</a:t>
            </a:r>
            <a:r>
              <a:rPr kumimoji="0" lang="it-IT" altLang="it-IT" sz="600" b="0" i="0" u="none" strike="noStrike" cap="none" normalizeH="0" baseline="30000" dirty="0" err="1" bmk="">
                <a:ln>
                  <a:noFill/>
                </a:ln>
                <a:effectLst/>
                <a:latin typeface="+mj-lt"/>
                <a:hlinkClick r:id="rId3"/>
              </a:rPr>
              <a:t>§</a:t>
            </a:r>
            <a:r>
              <a:rPr kumimoji="0" lang="it-IT" altLang="it-IT" sz="1000" b="0" i="0" u="none" strike="noStrike" cap="none" normalizeH="0" baseline="0" dirty="0" err="1" bmk="">
                <a:ln>
                  <a:noFill/>
                </a:ln>
                <a:effectLst/>
                <a:latin typeface="+mj-lt"/>
                <a:hlinkClick r:id="rId3"/>
              </a:rPr>
              <a:t>Lynne</a:t>
            </a:r>
            <a:r>
              <a:rPr kumimoji="0" lang="it-IT" altLang="it-IT" sz="1000" b="0" i="0" u="none" strike="noStrike" cap="none" normalizeH="0" baseline="0" dirty="0" bmk="">
                <a:ln>
                  <a:noFill/>
                </a:ln>
                <a:effectLst/>
                <a:latin typeface="+mj-lt"/>
                <a:hlinkClick r:id="rId3"/>
              </a:rPr>
              <a:t> </a:t>
            </a:r>
            <a:r>
              <a:rPr kumimoji="0" lang="it-IT" altLang="it-IT" sz="1000" b="0" i="0" u="none" strike="noStrike" cap="none" normalizeH="0" baseline="0" dirty="0" err="1" bmk="">
                <a:ln>
                  <a:noFill/>
                </a:ln>
                <a:effectLst/>
                <a:latin typeface="+mj-lt"/>
                <a:hlinkClick r:id="rId3"/>
              </a:rPr>
              <a:t>T.BraunPhD</a:t>
            </a:r>
            <a:r>
              <a:rPr kumimoji="0" lang="it-IT" altLang="it-IT" sz="1000" b="0" i="0" u="none" strike="noStrike" cap="none" normalizeH="0" baseline="0" dirty="0" bmk="">
                <a:ln>
                  <a:noFill/>
                </a:ln>
                <a:effectLst/>
                <a:latin typeface="+mj-lt"/>
                <a:hlinkClick r:id="rId3"/>
              </a:rPr>
              <a:t>, CNP, FAHA, FPCNA, </a:t>
            </a:r>
            <a:r>
              <a:rPr kumimoji="0" lang="it-IT" altLang="it-IT" sz="1000" b="0" i="0" u="none" strike="noStrike" cap="none" normalizeH="0" baseline="0" dirty="0" err="1" bmk="">
                <a:ln>
                  <a:noFill/>
                </a:ln>
                <a:effectLst/>
                <a:latin typeface="+mj-lt"/>
                <a:hlinkClick r:id="rId3"/>
              </a:rPr>
              <a:t>FNLA</a:t>
            </a:r>
            <a:r>
              <a:rPr kumimoji="0" lang="it-IT" altLang="it-IT" sz="600" b="0" i="0" u="none" strike="noStrike" cap="none" normalizeH="0" baseline="30000" dirty="0" err="1" bmk="">
                <a:ln>
                  <a:noFill/>
                </a:ln>
                <a:effectLst/>
                <a:latin typeface="+mj-lt"/>
                <a:hlinkClick r:id="rId3"/>
              </a:rPr>
              <a:t>‖</a:t>
            </a:r>
            <a:r>
              <a:rPr kumimoji="0" lang="it-IT" altLang="it-IT" sz="1000" b="0" i="0" u="none" strike="noStrike" cap="none" normalizeH="0" baseline="0" dirty="0" err="1" bmk="">
                <a:ln>
                  <a:noFill/>
                </a:ln>
                <a:effectLst/>
                <a:latin typeface="+mj-lt"/>
                <a:hlinkClick r:id="rId3"/>
              </a:rPr>
              <a:t>Sarahde</a:t>
            </a:r>
            <a:r>
              <a:rPr kumimoji="0" lang="it-IT" altLang="it-IT" sz="1000" b="0" i="0" u="none" strike="noStrike" cap="none" normalizeH="0" baseline="0" dirty="0" bmk="">
                <a:ln>
                  <a:noFill/>
                </a:ln>
                <a:effectLst/>
                <a:latin typeface="+mj-lt"/>
                <a:hlinkClick r:id="rId3"/>
              </a:rPr>
              <a:t> </a:t>
            </a:r>
            <a:r>
              <a:rPr kumimoji="0" lang="it-IT" altLang="it-IT" sz="1000" b="0" i="0" u="none" strike="noStrike" cap="none" normalizeH="0" baseline="0" dirty="0" err="1" bmk="">
                <a:ln>
                  <a:noFill/>
                </a:ln>
                <a:effectLst/>
                <a:latin typeface="+mj-lt"/>
                <a:hlinkClick r:id="rId3"/>
              </a:rPr>
              <a:t>FerrantiMD</a:t>
            </a:r>
            <a:r>
              <a:rPr kumimoji="0" lang="it-IT" altLang="it-IT" sz="1000" b="0" i="0" u="none" strike="noStrike" cap="none" normalizeH="0" baseline="0" dirty="0" bmk="">
                <a:ln>
                  <a:noFill/>
                </a:ln>
                <a:effectLst/>
                <a:latin typeface="+mj-lt"/>
                <a:hlinkClick r:id="rId3"/>
              </a:rPr>
              <a:t>, </a:t>
            </a:r>
            <a:r>
              <a:rPr kumimoji="0" lang="it-IT" altLang="it-IT" sz="1000" b="0" i="0" u="none" strike="noStrike" cap="none" normalizeH="0" baseline="0" dirty="0" err="1" bmk="">
                <a:ln>
                  <a:noFill/>
                </a:ln>
                <a:effectLst/>
                <a:latin typeface="+mj-lt"/>
                <a:hlinkClick r:id="rId3"/>
              </a:rPr>
              <a:t>MPH</a:t>
            </a:r>
            <a:r>
              <a:rPr kumimoji="0" lang="it-IT" altLang="it-IT" sz="600" b="0" i="0" u="none" strike="noStrike" cap="none" normalizeH="0" baseline="30000" dirty="0" err="1" bmk="">
                <a:ln>
                  <a:noFill/>
                </a:ln>
                <a:effectLst/>
                <a:latin typeface="+mj-lt"/>
                <a:hlinkClick r:id="rId3"/>
              </a:rPr>
              <a:t>∗</a:t>
            </a:r>
            <a:r>
              <a:rPr kumimoji="0" lang="it-IT" altLang="it-IT" sz="1000" b="0" i="0" u="none" strike="noStrike" cap="none" normalizeH="0" baseline="0" dirty="0" err="1" bmk="">
                <a:ln>
                  <a:noFill/>
                </a:ln>
                <a:effectLst/>
                <a:latin typeface="+mj-lt"/>
                <a:hlinkClick r:id="rId3"/>
              </a:rPr>
              <a:t>JosephFaiella-TommasinoPhD</a:t>
            </a:r>
            <a:r>
              <a:rPr kumimoji="0" lang="it-IT" altLang="it-IT" sz="1000" b="0" i="0" u="none" strike="noStrike" cap="none" normalizeH="0" baseline="0" dirty="0" bmk="">
                <a:ln>
                  <a:noFill/>
                </a:ln>
                <a:effectLst/>
                <a:latin typeface="+mj-lt"/>
                <a:hlinkClick r:id="rId3"/>
              </a:rPr>
              <a:t>, </a:t>
            </a:r>
            <a:r>
              <a:rPr kumimoji="0" lang="it-IT" altLang="it-IT" sz="1000" b="0" i="0" u="none" strike="noStrike" cap="none" normalizeH="0" baseline="0" dirty="0" err="1" bmk="">
                <a:ln>
                  <a:noFill/>
                </a:ln>
                <a:effectLst/>
                <a:latin typeface="+mj-lt"/>
                <a:hlinkClick r:id="rId3"/>
              </a:rPr>
              <a:t>PA-C</a:t>
            </a:r>
            <a:r>
              <a:rPr kumimoji="0" lang="it-IT" altLang="it-IT" sz="600" b="0" i="0" u="none" strike="noStrike" cap="none" normalizeH="0" baseline="30000" dirty="0" err="1" bmk="">
                <a:ln>
                  <a:noFill/>
                </a:ln>
                <a:effectLst/>
                <a:latin typeface="+mj-lt"/>
                <a:hlinkClick r:id="rId3"/>
              </a:rPr>
              <a:t>¶</a:t>
            </a:r>
            <a:r>
              <a:rPr kumimoji="0" lang="it-IT" altLang="it-IT" sz="1000" b="0" i="0" u="none" strike="noStrike" cap="none" normalizeH="0" baseline="0" dirty="0" err="1" bmk="">
                <a:ln>
                  <a:noFill/>
                </a:ln>
                <a:effectLst/>
                <a:latin typeface="+mj-lt"/>
                <a:hlinkClick r:id="rId3"/>
              </a:rPr>
              <a:t>Daniel</a:t>
            </a:r>
            <a:r>
              <a:rPr kumimoji="0" lang="it-IT" altLang="it-IT" sz="1000" b="0" i="0" u="none" strike="noStrike" cap="none" normalizeH="0" baseline="0" dirty="0" bmk="">
                <a:ln>
                  <a:noFill/>
                </a:ln>
                <a:effectLst/>
                <a:latin typeface="+mj-lt"/>
                <a:hlinkClick r:id="rId3"/>
              </a:rPr>
              <a:t> </a:t>
            </a:r>
            <a:r>
              <a:rPr kumimoji="0" lang="it-IT" altLang="it-IT" sz="1000" b="0" i="0" u="none" strike="noStrike" cap="none" normalizeH="0" baseline="0" dirty="0" err="1" bmk="">
                <a:ln>
                  <a:noFill/>
                </a:ln>
                <a:effectLst/>
                <a:latin typeface="+mj-lt"/>
                <a:hlinkClick r:id="rId3"/>
              </a:rPr>
              <a:t>E.FormanMD</a:t>
            </a:r>
            <a:r>
              <a:rPr kumimoji="0" lang="it-IT" altLang="it-IT" sz="1000" b="0" i="0" u="none" strike="noStrike" cap="none" normalizeH="0" baseline="0" dirty="0" bmk="">
                <a:ln>
                  <a:noFill/>
                </a:ln>
                <a:effectLst/>
                <a:latin typeface="+mj-lt"/>
                <a:hlinkClick r:id="rId3"/>
              </a:rPr>
              <a:t>, FAHA</a:t>
            </a:r>
            <a:r>
              <a:rPr kumimoji="0" lang="it-IT" altLang="it-IT" sz="600" b="0" i="0" u="none" strike="noStrike" cap="none" normalizeH="0" baseline="30000" dirty="0" bmk="">
                <a:ln>
                  <a:noFill/>
                </a:ln>
                <a:effectLst/>
                <a:latin typeface="+mj-lt"/>
                <a:hlinkClick r:id="rId3"/>
              </a:rPr>
              <a:t>∗∗</a:t>
            </a:r>
            <a:r>
              <a:rPr kumimoji="0" lang="it-IT" altLang="it-IT" sz="1000" b="0" i="0" u="none" strike="noStrike" cap="none" normalizeH="0" baseline="0" dirty="0" err="1" bmk="">
                <a:ln>
                  <a:noFill/>
                </a:ln>
                <a:effectLst/>
                <a:latin typeface="+mj-lt"/>
                <a:hlinkClick r:id="rId3"/>
              </a:rPr>
              <a:t>RonaldGoldbergMD</a:t>
            </a:r>
            <a:r>
              <a:rPr kumimoji="0" lang="it-IT" altLang="it-IT" sz="600" b="0" i="0" u="none" strike="noStrike" cap="none" normalizeH="0" baseline="30000" dirty="0" bmk="">
                <a:ln>
                  <a:noFill/>
                </a:ln>
                <a:effectLst/>
                <a:latin typeface="+mj-lt"/>
                <a:hlinkClick r:id="rId3"/>
              </a:rPr>
              <a:t>††</a:t>
            </a:r>
            <a:r>
              <a:rPr kumimoji="0" lang="it-IT" altLang="it-IT" sz="1000" b="0" i="0" u="none" strike="noStrike" cap="none" normalizeH="0" baseline="0" dirty="0" bmk="">
                <a:ln>
                  <a:noFill/>
                </a:ln>
                <a:effectLst/>
                <a:latin typeface="+mj-lt"/>
                <a:hlinkClick r:id="rId3"/>
              </a:rPr>
              <a:t>Paul </a:t>
            </a:r>
            <a:r>
              <a:rPr kumimoji="0" lang="it-IT" altLang="it-IT" sz="1000" b="0" i="0" u="none" strike="noStrike" cap="none" normalizeH="0" baseline="0" dirty="0" err="1" bmk="">
                <a:ln>
                  <a:noFill/>
                </a:ln>
                <a:effectLst/>
                <a:latin typeface="+mj-lt"/>
                <a:hlinkClick r:id="rId3"/>
              </a:rPr>
              <a:t>A.HeidenreichMD</a:t>
            </a:r>
            <a:r>
              <a:rPr kumimoji="0" lang="it-IT" altLang="it-IT" sz="1000" b="0" i="0" u="none" strike="noStrike" cap="none" normalizeH="0" baseline="0" dirty="0" bmk="">
                <a:ln>
                  <a:noFill/>
                </a:ln>
                <a:effectLst/>
                <a:latin typeface="+mj-lt"/>
                <a:hlinkClick r:id="rId3"/>
              </a:rPr>
              <a:t>, MS, FACC, FAHA</a:t>
            </a:r>
            <a:r>
              <a:rPr kumimoji="0" lang="it-IT" altLang="it-IT" sz="600" b="0" i="0" u="none" strike="noStrike" cap="none" normalizeH="0" baseline="30000" dirty="0" bmk="">
                <a:ln>
                  <a:noFill/>
                </a:ln>
                <a:effectLst/>
                <a:latin typeface="+mj-lt"/>
                <a:hlinkClick r:id="rId3"/>
              </a:rPr>
              <a:t>‡‡</a:t>
            </a:r>
            <a:r>
              <a:rPr kumimoji="0" lang="it-IT" altLang="it-IT" sz="1000" b="0" i="0" u="none" strike="noStrike" cap="none" normalizeH="0" baseline="0" dirty="0" bmk="">
                <a:ln>
                  <a:noFill/>
                </a:ln>
                <a:effectLst/>
                <a:latin typeface="+mj-lt"/>
                <a:hlinkClick r:id="rId3"/>
              </a:rPr>
              <a:t>Mark </a:t>
            </a:r>
            <a:r>
              <a:rPr kumimoji="0" lang="it-IT" altLang="it-IT" sz="1000" b="0" i="0" u="none" strike="noStrike" cap="none" normalizeH="0" baseline="0" dirty="0" err="1" bmk="">
                <a:ln>
                  <a:noFill/>
                </a:ln>
                <a:effectLst/>
                <a:latin typeface="+mj-lt"/>
                <a:hlinkClick r:id="rId3"/>
              </a:rPr>
              <a:t>A.HlatkyMD</a:t>
            </a:r>
            <a:r>
              <a:rPr kumimoji="0" lang="it-IT" altLang="it-IT" sz="1000" b="0" i="0" u="none" strike="noStrike" cap="none" normalizeH="0" baseline="0" dirty="0" bmk="">
                <a:ln>
                  <a:noFill/>
                </a:ln>
                <a:effectLst/>
                <a:latin typeface="+mj-lt"/>
                <a:hlinkClick r:id="rId3"/>
              </a:rPr>
              <a:t>, FACC, </a:t>
            </a:r>
            <a:r>
              <a:rPr kumimoji="0" lang="it-IT" altLang="it-IT" sz="1000" b="0" i="0" u="none" strike="noStrike" cap="none" normalizeH="0" baseline="0" dirty="0" err="1" bmk="">
                <a:ln>
                  <a:noFill/>
                </a:ln>
                <a:effectLst/>
                <a:latin typeface="+mj-lt"/>
                <a:hlinkClick r:id="rId3"/>
              </a:rPr>
              <a:t>FAHA</a:t>
            </a:r>
            <a:r>
              <a:rPr kumimoji="0" lang="it-IT" altLang="it-IT" sz="600" b="0" i="0" u="none" strike="noStrike" cap="none" normalizeH="0" baseline="30000" dirty="0" err="1" bmk="">
                <a:ln>
                  <a:noFill/>
                </a:ln>
                <a:effectLst/>
                <a:latin typeface="+mj-lt"/>
                <a:hlinkClick r:id="rId3"/>
              </a:rPr>
              <a:t>∗</a:t>
            </a:r>
            <a:r>
              <a:rPr kumimoji="0" lang="it-IT" altLang="it-IT" sz="1000" b="0" i="0" u="none" strike="noStrike" cap="none" normalizeH="0" baseline="0" dirty="0" err="1" bmk="">
                <a:ln>
                  <a:noFill/>
                </a:ln>
                <a:effectLst/>
                <a:latin typeface="+mj-lt"/>
                <a:hlinkClick r:id="rId3"/>
              </a:rPr>
              <a:t>Daniel</a:t>
            </a:r>
            <a:r>
              <a:rPr kumimoji="0" lang="it-IT" altLang="it-IT" sz="1000" b="0" i="0" u="none" strike="noStrike" cap="none" normalizeH="0" baseline="0" dirty="0" bmk="">
                <a:ln>
                  <a:noFill/>
                </a:ln>
                <a:effectLst/>
                <a:latin typeface="+mj-lt"/>
                <a:hlinkClick r:id="rId3"/>
              </a:rPr>
              <a:t> </a:t>
            </a:r>
            <a:r>
              <a:rPr kumimoji="0" lang="it-IT" altLang="it-IT" sz="1000" b="0" i="0" u="none" strike="noStrike" cap="none" normalizeH="0" baseline="0" dirty="0" err="1" bmk="">
                <a:ln>
                  <a:noFill/>
                </a:ln>
                <a:effectLst/>
                <a:latin typeface="+mj-lt"/>
                <a:hlinkClick r:id="rId3"/>
              </a:rPr>
              <a:t>W.JonesMD</a:t>
            </a:r>
            <a:r>
              <a:rPr kumimoji="0" lang="it-IT" altLang="it-IT" sz="1000" b="0" i="0" u="none" strike="noStrike" cap="none" normalizeH="0" baseline="0" dirty="0" bmk="">
                <a:ln>
                  <a:noFill/>
                </a:ln>
                <a:effectLst/>
                <a:latin typeface="+mj-lt"/>
                <a:hlinkClick r:id="rId3"/>
              </a:rPr>
              <a:t>, </a:t>
            </a:r>
            <a:r>
              <a:rPr kumimoji="0" lang="it-IT" altLang="it-IT" sz="1000" b="0" i="0" u="none" strike="noStrike" cap="none" normalizeH="0" baseline="0" dirty="0" err="1" bmk="">
                <a:ln>
                  <a:noFill/>
                </a:ln>
                <a:effectLst/>
                <a:latin typeface="+mj-lt"/>
                <a:hlinkClick r:id="rId3"/>
              </a:rPr>
              <a:t>FAHA</a:t>
            </a:r>
            <a:r>
              <a:rPr kumimoji="0" lang="it-IT" altLang="it-IT" sz="600" b="0" i="0" u="none" strike="noStrike" cap="none" normalizeH="0" baseline="30000" dirty="0" err="1" bmk="">
                <a:ln>
                  <a:noFill/>
                </a:ln>
                <a:effectLst/>
                <a:latin typeface="+mj-lt"/>
                <a:hlinkClick r:id="rId3"/>
              </a:rPr>
              <a:t>§</a:t>
            </a:r>
            <a:r>
              <a:rPr kumimoji="0" lang="it-IT" altLang="it-IT" sz="1000" b="0" i="0" u="none" strike="noStrike" cap="none" normalizeH="0" baseline="0" dirty="0" err="1" bmk="">
                <a:ln>
                  <a:noFill/>
                </a:ln>
                <a:effectLst/>
                <a:latin typeface="+mj-lt"/>
                <a:hlinkClick r:id="rId3"/>
              </a:rPr>
              <a:t>DonaldLloyd-JonesMD</a:t>
            </a:r>
            <a:r>
              <a:rPr kumimoji="0" lang="it-IT" altLang="it-IT" sz="1000" b="0" i="0" u="none" strike="noStrike" cap="none" normalizeH="0" baseline="0" dirty="0" bmk="">
                <a:ln>
                  <a:noFill/>
                </a:ln>
                <a:effectLst/>
                <a:latin typeface="+mj-lt"/>
                <a:hlinkClick r:id="rId3"/>
              </a:rPr>
              <a:t>, SCM, FACC, </a:t>
            </a:r>
            <a:r>
              <a:rPr kumimoji="0" lang="it-IT" altLang="it-IT" sz="1000" b="0" i="0" u="none" strike="noStrike" cap="none" normalizeH="0" baseline="0" dirty="0" err="1" bmk="">
                <a:ln>
                  <a:noFill/>
                </a:ln>
                <a:effectLst/>
                <a:latin typeface="+mj-lt"/>
                <a:hlinkClick r:id="rId3"/>
              </a:rPr>
              <a:t>FAHA</a:t>
            </a:r>
            <a:r>
              <a:rPr kumimoji="0" lang="it-IT" altLang="it-IT" sz="600" b="0" i="0" u="none" strike="noStrike" cap="none" normalizeH="0" baseline="30000" dirty="0" err="1" bmk="">
                <a:ln>
                  <a:noFill/>
                </a:ln>
                <a:effectLst/>
                <a:latin typeface="+mj-lt"/>
                <a:hlinkClick r:id="rId3"/>
              </a:rPr>
              <a:t>∗</a:t>
            </a:r>
            <a:r>
              <a:rPr kumimoji="0" lang="it-IT" altLang="it-IT" sz="1000" b="0" i="0" u="none" strike="noStrike" cap="none" normalizeH="0" baseline="0" dirty="0" err="1" bmk="">
                <a:ln>
                  <a:noFill/>
                </a:ln>
                <a:effectLst/>
                <a:latin typeface="+mj-lt"/>
                <a:hlinkClick r:id="rId3"/>
              </a:rPr>
              <a:t>NuriaLopez-PajaresMD</a:t>
            </a:r>
            <a:r>
              <a:rPr kumimoji="0" lang="it-IT" altLang="it-IT" sz="1000" b="0" i="0" u="none" strike="noStrike" cap="none" normalizeH="0" baseline="0" dirty="0" bmk="">
                <a:ln>
                  <a:noFill/>
                </a:ln>
                <a:effectLst/>
                <a:latin typeface="+mj-lt"/>
                <a:hlinkClick r:id="rId3"/>
              </a:rPr>
              <a:t>, MPH</a:t>
            </a:r>
            <a:r>
              <a:rPr kumimoji="0" lang="it-IT" altLang="it-IT" sz="600" b="0" i="0" u="none" strike="noStrike" cap="none" normalizeH="0" baseline="30000" dirty="0" bmk="">
                <a:ln>
                  <a:noFill/>
                </a:ln>
                <a:effectLst/>
                <a:latin typeface="+mj-lt"/>
                <a:hlinkClick r:id="rId3"/>
              </a:rPr>
              <a:t>§§</a:t>
            </a:r>
            <a:r>
              <a:rPr kumimoji="0" lang="it-IT" altLang="it-IT" sz="1000" b="0" i="0" u="none" strike="noStrike" cap="none" normalizeH="0" baseline="0" dirty="0" err="1" bmk="">
                <a:ln>
                  <a:noFill/>
                </a:ln>
                <a:effectLst/>
                <a:latin typeface="+mj-lt"/>
                <a:hlinkClick r:id="rId3"/>
              </a:rPr>
              <a:t>Chiadi</a:t>
            </a:r>
            <a:r>
              <a:rPr kumimoji="0" lang="it-IT" altLang="it-IT" sz="1000" b="0" i="0" u="none" strike="noStrike" cap="none" normalizeH="0" baseline="0" dirty="0" bmk="">
                <a:ln>
                  <a:noFill/>
                </a:ln>
                <a:effectLst/>
                <a:latin typeface="+mj-lt"/>
                <a:hlinkClick r:id="rId3"/>
              </a:rPr>
              <a:t> </a:t>
            </a:r>
            <a:r>
              <a:rPr kumimoji="0" lang="it-IT" altLang="it-IT" sz="1000" b="0" i="0" u="none" strike="noStrike" cap="none" normalizeH="0" baseline="0" dirty="0" err="1" bmk="">
                <a:ln>
                  <a:noFill/>
                </a:ln>
                <a:effectLst/>
                <a:latin typeface="+mj-lt"/>
                <a:hlinkClick r:id="rId3"/>
              </a:rPr>
              <a:t>E.NdumeleMD</a:t>
            </a:r>
            <a:r>
              <a:rPr kumimoji="0" lang="it-IT" altLang="it-IT" sz="1000" b="0" i="0" u="none" strike="noStrike" cap="none" normalizeH="0" baseline="0" dirty="0" bmk="">
                <a:ln>
                  <a:noFill/>
                </a:ln>
                <a:effectLst/>
                <a:latin typeface="+mj-lt"/>
                <a:hlinkClick r:id="rId3"/>
              </a:rPr>
              <a:t>, </a:t>
            </a:r>
            <a:r>
              <a:rPr kumimoji="0" lang="it-IT" altLang="it-IT" sz="1000" b="0" i="0" u="none" strike="noStrike" cap="none" normalizeH="0" baseline="0" dirty="0" err="1" bmk="">
                <a:ln>
                  <a:noFill/>
                </a:ln>
                <a:effectLst/>
                <a:latin typeface="+mj-lt"/>
                <a:hlinkClick r:id="rId3"/>
              </a:rPr>
              <a:t>PhD</a:t>
            </a:r>
            <a:r>
              <a:rPr kumimoji="0" lang="it-IT" altLang="it-IT" sz="1000" b="0" i="0" u="none" strike="noStrike" cap="none" normalizeH="0" baseline="0" dirty="0" bmk="">
                <a:ln>
                  <a:noFill/>
                </a:ln>
                <a:effectLst/>
                <a:latin typeface="+mj-lt"/>
                <a:hlinkClick r:id="rId3"/>
              </a:rPr>
              <a:t>, FAHA</a:t>
            </a:r>
            <a:r>
              <a:rPr kumimoji="0" lang="it-IT" altLang="it-IT" sz="600" b="0" i="0" u="none" strike="noStrike" cap="none" normalizeH="0" baseline="30000" dirty="0" bmk="">
                <a:ln>
                  <a:noFill/>
                </a:ln>
                <a:effectLst/>
                <a:latin typeface="+mj-lt"/>
                <a:hlinkClick r:id="rId3"/>
              </a:rPr>
              <a:t>∗</a:t>
            </a:r>
            <a:r>
              <a:rPr kumimoji="0" lang="it-IT" altLang="it-IT" sz="1000" b="0" i="0" u="none" strike="noStrike" cap="none" normalizeH="0" baseline="0" dirty="0" bmk="">
                <a:ln>
                  <a:noFill/>
                </a:ln>
                <a:effectLst/>
                <a:latin typeface="+mj-lt"/>
              </a:rPr>
              <a:t>…</a:t>
            </a:r>
            <a:r>
              <a:rPr kumimoji="0" lang="it-IT" altLang="it-IT" sz="1000" b="0" i="0" u="none" strike="noStrike" cap="none" normalizeH="0" baseline="0" dirty="0" err="1" bmk="">
                <a:ln>
                  <a:noFill/>
                </a:ln>
                <a:effectLst/>
                <a:latin typeface="+mj-lt"/>
                <a:hlinkClick r:id="rId3"/>
              </a:rPr>
              <a:t>JosephYeboahMD</a:t>
            </a:r>
            <a:r>
              <a:rPr kumimoji="0" lang="it-IT" altLang="it-IT" sz="1000" b="0" i="0" u="none" strike="noStrike" cap="none" normalizeH="0" baseline="0" dirty="0" bmk="">
                <a:ln>
                  <a:noFill/>
                </a:ln>
                <a:effectLst/>
                <a:latin typeface="+mj-lt"/>
                <a:hlinkClick r:id="rId3"/>
              </a:rPr>
              <a:t>, MS, FACC, FAHA</a:t>
            </a:r>
            <a:r>
              <a:rPr kumimoji="0" lang="it-IT" altLang="it-IT" sz="600" b="0" i="0" u="none" strike="noStrike" cap="none" normalizeH="0" baseline="30000" dirty="0" bmk="">
                <a:ln>
                  <a:noFill/>
                </a:ln>
                <a:effectLst/>
                <a:latin typeface="+mj-lt"/>
                <a:hlinkClick r:id="rId3"/>
              </a:rPr>
              <a:t>†††</a:t>
            </a:r>
            <a:endParaRPr kumimoji="0" lang="it-IT" altLang="it-IT" sz="800" b="0" i="0" u="none" strike="noStrike" cap="none" normalizeH="0" baseline="0" dirty="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effectLst/>
                <a:latin typeface="+mj-lt"/>
                <a:hlinkClick r:id="rId4" tooltip="Persistent link using digital object identifier"/>
              </a:rPr>
              <a:t>https://doi.org/10.1016/j.jacc.2018.11.002</a:t>
            </a:r>
            <a:endParaRPr kumimoji="0" lang="it-IT" altLang="it-IT" sz="1800" b="0" i="0" u="none" strike="noStrike" cap="none" normalizeH="0" baseline="0" dirty="0">
              <a:ln>
                <a:noFill/>
              </a:ln>
              <a:effectLst/>
              <a:latin typeface="+mj-lt"/>
            </a:endParaRPr>
          </a:p>
        </p:txBody>
      </p:sp>
      <p:sp>
        <p:nvSpPr>
          <p:cNvPr id="5" name="Rettangolo 4"/>
          <p:cNvSpPr/>
          <p:nvPr/>
        </p:nvSpPr>
        <p:spPr bwMode="auto">
          <a:xfrm>
            <a:off x="107504" y="5013176"/>
            <a:ext cx="4464496" cy="165618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2000" b="1" i="0" u="none" strike="noStrike" cap="none" normalizeH="0" baseline="0">
              <a:ln>
                <a:noFill/>
              </a:ln>
              <a:solidFill>
                <a:schemeClr val="hlink"/>
              </a:solidFill>
              <a:effectLst>
                <a:outerShdw blurRad="38100" dist="38100" dir="2700000" algn="tl">
                  <a:srgbClr val="000000">
                    <a:alpha val="43137"/>
                  </a:srgbClr>
                </a:outerShdw>
              </a:effectLst>
              <a:latin typeface="Arial" charset="0"/>
              <a:ea typeface="Times New Roman" charset="0"/>
              <a:cs typeface="Times New Roman" charset="0"/>
            </a:endParaRPr>
          </a:p>
        </p:txBody>
      </p:sp>
      <p:sp>
        <p:nvSpPr>
          <p:cNvPr id="6" name="Rettangolo 5"/>
          <p:cNvSpPr/>
          <p:nvPr/>
        </p:nvSpPr>
        <p:spPr bwMode="auto">
          <a:xfrm>
            <a:off x="5004048" y="202332"/>
            <a:ext cx="4032448" cy="2866628"/>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2000" b="1" i="0" u="none" strike="noStrike" cap="none" normalizeH="0" baseline="0">
              <a:ln>
                <a:noFill/>
              </a:ln>
              <a:solidFill>
                <a:schemeClr val="hlink"/>
              </a:solidFill>
              <a:effectLst>
                <a:outerShdw blurRad="38100" dist="38100" dir="2700000" algn="tl">
                  <a:srgbClr val="000000">
                    <a:alpha val="43137"/>
                  </a:srgbClr>
                </a:outerShdw>
              </a:effectLst>
              <a:latin typeface="Arial" charset="0"/>
              <a:ea typeface="Times New Roman" charset="0"/>
              <a:cs typeface="Times New Roman" charset="0"/>
            </a:endParaRPr>
          </a:p>
        </p:txBody>
      </p:sp>
      <p:sp>
        <p:nvSpPr>
          <p:cNvPr id="7" name="CasellaDiTesto 6"/>
          <p:cNvSpPr txBox="1"/>
          <p:nvPr/>
        </p:nvSpPr>
        <p:spPr>
          <a:xfrm>
            <a:off x="216024" y="5201762"/>
            <a:ext cx="4572000" cy="1384995"/>
          </a:xfrm>
          <a:prstGeom prst="rect">
            <a:avLst/>
          </a:prstGeom>
          <a:noFill/>
        </p:spPr>
        <p:txBody>
          <a:bodyPr wrap="square" rtlCol="0">
            <a:spAutoFit/>
          </a:bodyPr>
          <a:lstStyle/>
          <a:p>
            <a:r>
              <a:rPr lang="it-IT" sz="2800" b="0" i="1" dirty="0">
                <a:latin typeface="+mj-lt"/>
              </a:rPr>
              <a:t>Ai nipoti di 11 e 10 anni è stato raccomandato un controllo dell’assetto lipidico</a:t>
            </a:r>
          </a:p>
        </p:txBody>
      </p:sp>
    </p:spTree>
    <p:extLst>
      <p:ext uri="{BB962C8B-B14F-4D97-AF65-F5344CB8AC3E}">
        <p14:creationId xmlns:p14="http://schemas.microsoft.com/office/powerpoint/2010/main" val="646680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16632"/>
            <a:ext cx="8857841" cy="707886"/>
          </a:xfrm>
          <a:prstGeom prst="rect">
            <a:avLst/>
          </a:prstGeom>
        </p:spPr>
        <p:txBody>
          <a:bodyPr wrap="square">
            <a:spAutoFit/>
          </a:bodyPr>
          <a:lstStyle/>
          <a:p>
            <a:pPr algn="ctr"/>
            <a:r>
              <a:rPr lang="it-IT" sz="4000" dirty="0">
                <a:solidFill>
                  <a:srgbClr val="FF0000"/>
                </a:solidFill>
                <a:latin typeface="+mj-lt"/>
              </a:rPr>
              <a:t>In conclusione</a:t>
            </a:r>
            <a:endParaRPr lang="it-IT" sz="4000" dirty="0">
              <a:latin typeface="+mj-lt"/>
            </a:endParaRPr>
          </a:p>
        </p:txBody>
      </p:sp>
      <p:sp>
        <p:nvSpPr>
          <p:cNvPr id="4" name="Rettangolo 3"/>
          <p:cNvSpPr/>
          <p:nvPr/>
        </p:nvSpPr>
        <p:spPr>
          <a:xfrm>
            <a:off x="0" y="4149080"/>
            <a:ext cx="8964488" cy="2585323"/>
          </a:xfrm>
          <a:prstGeom prst="rect">
            <a:avLst/>
          </a:prstGeom>
        </p:spPr>
        <p:txBody>
          <a:bodyPr wrap="square">
            <a:spAutoFit/>
          </a:bodyPr>
          <a:lstStyle/>
          <a:p>
            <a:pPr marL="514350" indent="-514350">
              <a:buFont typeface="+mj-lt"/>
              <a:buAutoNum type="arabicPeriod"/>
            </a:pPr>
            <a:r>
              <a:rPr lang="it-IT" sz="1800" dirty="0">
                <a:solidFill>
                  <a:schemeClr val="tx1"/>
                </a:solidFill>
                <a:latin typeface="Arial" panose="020B0604020202020204" pitchFamily="34" charset="0"/>
                <a:cs typeface="Arial" panose="020B0604020202020204" pitchFamily="34" charset="0"/>
              </a:rPr>
              <a:t>L’abbassamento del colesterolo  LDL rimane il primo obiettivo  del controllo del rischio correlato alle dislipidemie,</a:t>
            </a:r>
            <a:r>
              <a:rPr lang="it-IT" sz="1800" dirty="0">
                <a:solidFill>
                  <a:schemeClr val="tx1"/>
                </a:solidFill>
                <a:latin typeface="Arial" panose="020B0604020202020204" pitchFamily="34" charset="0"/>
                <a:ea typeface="MS PGothic" pitchFamily="34" charset="-128"/>
                <a:cs typeface="Arial" panose="020B0604020202020204" pitchFamily="34" charset="0"/>
              </a:rPr>
              <a:t> perché più riusciamo a ridurre il colesterolo LDL migliori saranno gli </a:t>
            </a:r>
            <a:r>
              <a:rPr lang="it-IT" sz="1800" dirty="0" err="1">
                <a:solidFill>
                  <a:schemeClr val="tx1"/>
                </a:solidFill>
                <a:latin typeface="Arial" panose="020B0604020202020204" pitchFamily="34" charset="0"/>
                <a:ea typeface="MS PGothic" pitchFamily="34" charset="-128"/>
                <a:cs typeface="Arial" panose="020B0604020202020204" pitchFamily="34" charset="0"/>
              </a:rPr>
              <a:t>outcome</a:t>
            </a:r>
            <a:r>
              <a:rPr lang="it-IT" sz="1800" dirty="0">
                <a:solidFill>
                  <a:schemeClr val="tx1"/>
                </a:solidFill>
                <a:latin typeface="Arial" panose="020B0604020202020204" pitchFamily="34" charset="0"/>
                <a:ea typeface="MS PGothic" pitchFamily="34" charset="-128"/>
                <a:cs typeface="Arial" panose="020B0604020202020204" pitchFamily="34" charset="0"/>
              </a:rPr>
              <a:t> </a:t>
            </a:r>
          </a:p>
          <a:p>
            <a:pPr marL="514350" indent="-514350">
              <a:buFont typeface="+mj-lt"/>
              <a:buAutoNum type="arabicPeriod"/>
            </a:pPr>
            <a:r>
              <a:rPr lang="it-IT" sz="1800" dirty="0">
                <a:solidFill>
                  <a:schemeClr val="tx1"/>
                </a:solidFill>
                <a:latin typeface="Arial" panose="020B0604020202020204" pitchFamily="34" charset="0"/>
                <a:cs typeface="Arial" panose="020B0604020202020204" pitchFamily="34" charset="0"/>
              </a:rPr>
              <a:t>Le associazioni precostituite statina/</a:t>
            </a:r>
            <a:r>
              <a:rPr lang="it-IT" sz="1800" dirty="0" err="1">
                <a:solidFill>
                  <a:schemeClr val="tx1"/>
                </a:solidFill>
                <a:latin typeface="Arial" panose="020B0604020202020204" pitchFamily="34" charset="0"/>
                <a:cs typeface="Arial" panose="020B0604020202020204" pitchFamily="34" charset="0"/>
              </a:rPr>
              <a:t>ezetimibe</a:t>
            </a:r>
            <a:r>
              <a:rPr lang="it-IT" sz="1800" dirty="0">
                <a:solidFill>
                  <a:schemeClr val="tx1"/>
                </a:solidFill>
                <a:latin typeface="Arial" panose="020B0604020202020204" pitchFamily="34" charset="0"/>
                <a:cs typeface="Arial" panose="020B0604020202020204" pitchFamily="34" charset="0"/>
              </a:rPr>
              <a:t> garantiscono una maggiore aderenza e persistenza in terapia e se non sufficienti dobbiamo ricorrere agli inibitori della PCSK9</a:t>
            </a:r>
          </a:p>
          <a:p>
            <a:pPr marL="514350" indent="-514350">
              <a:buFont typeface="+mj-lt"/>
              <a:buAutoNum type="arabicPeriod"/>
            </a:pPr>
            <a:r>
              <a:rPr lang="it-IT" sz="1800" dirty="0">
                <a:solidFill>
                  <a:schemeClr val="tx1"/>
                </a:solidFill>
                <a:latin typeface="Arial" panose="020B0604020202020204" pitchFamily="34" charset="0"/>
                <a:cs typeface="Arial" panose="020B0604020202020204" pitchFamily="34" charset="0"/>
              </a:rPr>
              <a:t>Migliorare il profilo lipidico è importante, sicuro e auspicabile per realizzare una reale prevenzione delle malattie e non solo di quelle cardiovascolari</a:t>
            </a:r>
          </a:p>
          <a:p>
            <a:pPr marL="514350" indent="-514350">
              <a:buFont typeface="+mj-lt"/>
              <a:buAutoNum type="arabicPeriod"/>
            </a:pPr>
            <a:endParaRPr lang="it-IT" sz="1800" dirty="0">
              <a:solidFill>
                <a:schemeClr val="tx1"/>
              </a:solidFill>
              <a:latin typeface="Arial" panose="020B0604020202020204" pitchFamily="34" charset="0"/>
              <a:cs typeface="Arial" panose="020B0604020202020204" pitchFamily="34" charset="0"/>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908720"/>
            <a:ext cx="4828772" cy="3024336"/>
          </a:xfrm>
          <a:prstGeom prst="rect">
            <a:avLst/>
          </a:prstGeom>
        </p:spPr>
      </p:pic>
      <p:sp>
        <p:nvSpPr>
          <p:cNvPr id="3" name="Rettangolo 2"/>
          <p:cNvSpPr/>
          <p:nvPr/>
        </p:nvSpPr>
        <p:spPr>
          <a:xfrm>
            <a:off x="5724128" y="1412776"/>
            <a:ext cx="2304256" cy="1631216"/>
          </a:xfrm>
          <a:prstGeom prst="rect">
            <a:avLst/>
          </a:prstGeom>
        </p:spPr>
        <p:txBody>
          <a:bodyPr wrap="square">
            <a:spAutoFit/>
          </a:bodyPr>
          <a:lstStyle/>
          <a:p>
            <a:pPr algn="ctr"/>
            <a:r>
              <a:rPr lang="it-IT" dirty="0">
                <a:solidFill>
                  <a:srgbClr val="FFC000"/>
                </a:solidFill>
                <a:latin typeface="+mj-lt"/>
              </a:rPr>
              <a:t>Non ci possiamo aspettare il miracolo ma dobbiamo e possiamo agire</a:t>
            </a:r>
          </a:p>
        </p:txBody>
      </p:sp>
    </p:spTree>
    <p:extLst>
      <p:ext uri="{BB962C8B-B14F-4D97-AF65-F5344CB8AC3E}">
        <p14:creationId xmlns:p14="http://schemas.microsoft.com/office/powerpoint/2010/main" val="438050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BBD7365-AFF6-4415-A492-2D9155B48476}"/>
              </a:ext>
            </a:extLst>
          </p:cNvPr>
          <p:cNvSpPr/>
          <p:nvPr/>
        </p:nvSpPr>
        <p:spPr bwMode="auto">
          <a:xfrm>
            <a:off x="-1" y="0"/>
            <a:ext cx="9144001" cy="6858000"/>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2000" b="1" i="0" u="none" strike="noStrike" cap="none" normalizeH="0" baseline="0">
              <a:ln>
                <a:noFill/>
              </a:ln>
              <a:solidFill>
                <a:schemeClr val="hlink"/>
              </a:solidFill>
              <a:effectLst>
                <a:outerShdw blurRad="38100" dist="38100" dir="2700000" algn="tl">
                  <a:srgbClr val="000000">
                    <a:alpha val="43137"/>
                  </a:srgbClr>
                </a:outerShdw>
              </a:effectLst>
              <a:latin typeface="Arial" charset="0"/>
              <a:ea typeface="Times New Roman" charset="0"/>
              <a:cs typeface="Times New Roman" charset="0"/>
            </a:endParaRPr>
          </a:p>
        </p:txBody>
      </p:sp>
      <p:sp>
        <p:nvSpPr>
          <p:cNvPr id="2" name="CasellaDiTesto 1">
            <a:extLst>
              <a:ext uri="{FF2B5EF4-FFF2-40B4-BE49-F238E27FC236}">
                <a16:creationId xmlns:a16="http://schemas.microsoft.com/office/drawing/2014/main" id="{88AD3B6C-FFBC-4B63-860E-2CE62999FFB3}"/>
              </a:ext>
            </a:extLst>
          </p:cNvPr>
          <p:cNvSpPr txBox="1"/>
          <p:nvPr/>
        </p:nvSpPr>
        <p:spPr>
          <a:xfrm>
            <a:off x="0" y="2659561"/>
            <a:ext cx="4572000" cy="1538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a:r>
              <a:rPr lang="it-IT" sz="4875" dirty="0">
                <a:solidFill>
                  <a:schemeClr val="bg2"/>
                </a:solidFill>
                <a:latin typeface="+mj-lt"/>
              </a:rPr>
              <a:t>De </a:t>
            </a:r>
            <a:r>
              <a:rPr lang="it-IT" sz="4875" dirty="0" err="1">
                <a:solidFill>
                  <a:schemeClr val="bg2"/>
                </a:solidFill>
                <a:latin typeface="+mj-lt"/>
              </a:rPr>
              <a:t>Benedittis</a:t>
            </a:r>
            <a:r>
              <a:rPr lang="it-IT" sz="4875" dirty="0">
                <a:solidFill>
                  <a:schemeClr val="bg2"/>
                </a:solidFill>
                <a:latin typeface="+mj-lt"/>
              </a:rPr>
              <a:t> G.</a:t>
            </a:r>
          </a:p>
          <a:p>
            <a:pPr algn="ctr" defTabSz="309563"/>
            <a:r>
              <a:rPr lang="it-IT" sz="4875" dirty="0">
                <a:solidFill>
                  <a:schemeClr val="bg2"/>
                </a:solidFill>
                <a:latin typeface="+mj-lt"/>
              </a:rPr>
              <a:t>(Lecce)</a:t>
            </a:r>
          </a:p>
        </p:txBody>
      </p:sp>
      <p:pic>
        <p:nvPicPr>
          <p:cNvPr id="4" name="1555012215883_PROGRAMMA 12-13 04 19_Interregionale ANCE Sud.pdf">
            <a:extLst>
              <a:ext uri="{FF2B5EF4-FFF2-40B4-BE49-F238E27FC236}">
                <a16:creationId xmlns:a16="http://schemas.microsoft.com/office/drawing/2014/main" id="{02931847-6039-47F3-AB28-F9B3240A2CA2}"/>
              </a:ext>
            </a:extLst>
          </p:cNvPr>
          <p:cNvPicPr>
            <a:picLocks noChangeAspect="1"/>
          </p:cNvPicPr>
          <p:nvPr/>
        </p:nvPicPr>
        <p:blipFill>
          <a:blip r:embed="rId2">
            <a:extLst/>
          </a:blip>
          <a:srcRect l="49032"/>
          <a:stretch>
            <a:fillRect/>
          </a:stretch>
        </p:blipFill>
        <p:spPr>
          <a:xfrm>
            <a:off x="4199422" y="0"/>
            <a:ext cx="4944579" cy="6858000"/>
          </a:xfrm>
          <a:prstGeom prst="rect">
            <a:avLst/>
          </a:prstGeom>
          <a:ln w="12700">
            <a:miter lim="400000"/>
          </a:ln>
        </p:spPr>
      </p:pic>
    </p:spTree>
    <p:extLst>
      <p:ext uri="{BB962C8B-B14F-4D97-AF65-F5344CB8AC3E}">
        <p14:creationId xmlns:p14="http://schemas.microsoft.com/office/powerpoint/2010/main" val="11260281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31422" y="1690511"/>
            <a:ext cx="8912578" cy="4978849"/>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778"/>
          </a:p>
        </p:txBody>
      </p:sp>
      <p:pic>
        <p:nvPicPr>
          <p:cNvPr id="163841" name="Immagine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1422" y="1844323"/>
            <a:ext cx="7106356" cy="3600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43" name="Immagin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61956" y="2006601"/>
            <a:ext cx="1322839" cy="1783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44" name="Immagine 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78984" y="4017778"/>
            <a:ext cx="888782" cy="485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ttangolo 2"/>
          <p:cNvSpPr>
            <a:spLocks noChangeArrowheads="1"/>
          </p:cNvSpPr>
          <p:nvPr/>
        </p:nvSpPr>
        <p:spPr bwMode="auto">
          <a:xfrm>
            <a:off x="0" y="765067"/>
            <a:ext cx="9144000" cy="414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1168" tIns="40578" rIns="81168" bIns="40578">
            <a:spAutoFit/>
          </a:bodyPr>
          <a:lstStyle/>
          <a:p>
            <a:pPr algn="ctr">
              <a:lnSpc>
                <a:spcPct val="90000"/>
              </a:lnSpc>
            </a:pPr>
            <a:r>
              <a:rPr lang="it-IT" sz="2400" i="1" dirty="0">
                <a:solidFill>
                  <a:srgbClr val="FF0000"/>
                </a:solidFill>
                <a:latin typeface="Calibri"/>
                <a:cs typeface="Calibri"/>
              </a:rPr>
              <a:t>In Italia  le malattie cardiovascolari al I posto, seguite dalle neoplasie </a:t>
            </a:r>
          </a:p>
        </p:txBody>
      </p:sp>
      <p:pic>
        <p:nvPicPr>
          <p:cNvPr id="7" name="Picture 58" descr="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528"/>
            <a:ext cx="709618" cy="62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15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60648"/>
            <a:ext cx="8697144" cy="1143000"/>
          </a:xfrm>
        </p:spPr>
        <p:txBody>
          <a:bodyPr>
            <a:noAutofit/>
          </a:bodyPr>
          <a:lstStyle/>
          <a:p>
            <a:r>
              <a:rPr lang="en-US" sz="2400" b="1" i="1" dirty="0" err="1">
                <a:solidFill>
                  <a:srgbClr val="FF0000"/>
                </a:solidFill>
                <a:effectLst>
                  <a:outerShdw blurRad="38100" dist="38100" dir="2700000" algn="tl">
                    <a:srgbClr val="000000">
                      <a:alpha val="43137"/>
                    </a:srgbClr>
                  </a:outerShdw>
                </a:effectLst>
                <a:latin typeface="Calibri" panose="020F0502020204030204" pitchFamily="34" charset="0"/>
              </a:rPr>
              <a:t>Predetta</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2400" b="1" i="1" dirty="0" err="1">
                <a:solidFill>
                  <a:srgbClr val="FF0000"/>
                </a:solidFill>
                <a:effectLst>
                  <a:outerShdw blurRad="38100" dist="38100" dir="2700000" algn="tl">
                    <a:srgbClr val="000000">
                      <a:alpha val="43137"/>
                    </a:srgbClr>
                  </a:outerShdw>
                </a:effectLst>
                <a:latin typeface="Calibri" panose="020F0502020204030204" pitchFamily="34" charset="0"/>
              </a:rPr>
              <a:t>ed</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2400" b="1" i="1" dirty="0" err="1">
                <a:solidFill>
                  <a:srgbClr val="FF0000"/>
                </a:solidFill>
                <a:effectLst>
                  <a:outerShdw blurRad="38100" dist="38100" dir="2700000" algn="tl">
                    <a:srgbClr val="000000">
                      <a:alpha val="43137"/>
                    </a:srgbClr>
                  </a:outerShdw>
                </a:effectLst>
                <a:latin typeface="Calibri" panose="020F0502020204030204" pitchFamily="34" charset="0"/>
              </a:rPr>
              <a:t>osservata</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2400" b="1" i="1" dirty="0" err="1">
                <a:solidFill>
                  <a:srgbClr val="FF0000"/>
                </a:solidFill>
                <a:effectLst>
                  <a:outerShdw blurRad="38100" dist="38100" dir="2700000" algn="tl">
                    <a:srgbClr val="000000">
                      <a:alpha val="43137"/>
                    </a:srgbClr>
                  </a:outerShdw>
                </a:effectLst>
                <a:latin typeface="Calibri" panose="020F0502020204030204" pitchFamily="34" charset="0"/>
              </a:rPr>
              <a:t>riduzione</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rPr>
              <a:t> (%)  </a:t>
            </a:r>
            <a:r>
              <a:rPr lang="en-US" sz="2400" b="1" i="1" dirty="0" err="1">
                <a:solidFill>
                  <a:srgbClr val="FF0000"/>
                </a:solidFill>
                <a:effectLst>
                  <a:outerShdw blurRad="38100" dist="38100" dir="2700000" algn="tl">
                    <a:srgbClr val="000000">
                      <a:alpha val="43137"/>
                    </a:srgbClr>
                  </a:outerShdw>
                </a:effectLst>
                <a:latin typeface="Calibri" panose="020F0502020204030204" pitchFamily="34" charset="0"/>
              </a:rPr>
              <a:t>nella</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2400" b="1" i="1" dirty="0" err="1">
                <a:solidFill>
                  <a:srgbClr val="FF0000"/>
                </a:solidFill>
                <a:effectLst>
                  <a:outerShdw blurRad="38100" dist="38100" dir="2700000" algn="tl">
                    <a:srgbClr val="000000">
                      <a:alpha val="43137"/>
                    </a:srgbClr>
                  </a:outerShdw>
                </a:effectLst>
                <a:latin typeface="Calibri" panose="020F0502020204030204" pitchFamily="34" charset="0"/>
              </a:rPr>
              <a:t>mortalità</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rPr>
              <a:t> per  </a:t>
            </a:r>
            <a:r>
              <a:rPr lang="en-US" sz="2400" b="1" i="1" dirty="0" err="1">
                <a:solidFill>
                  <a:srgbClr val="FF0000"/>
                </a:solidFill>
                <a:effectLst>
                  <a:outerShdw blurRad="38100" dist="38100" dir="2700000" algn="tl">
                    <a:srgbClr val="000000">
                      <a:alpha val="43137"/>
                    </a:srgbClr>
                  </a:outerShdw>
                </a:effectLst>
                <a:latin typeface="Calibri" panose="020F0502020204030204" pitchFamily="34" charset="0"/>
              </a:rPr>
              <a:t>coronaropatia</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rPr>
              <a:t> in </a:t>
            </a:r>
            <a:r>
              <a:rPr lang="en-US" sz="2400" b="1" i="1" dirty="0" err="1">
                <a:solidFill>
                  <a:srgbClr val="FF0000"/>
                </a:solidFill>
                <a:effectLst>
                  <a:outerShdw blurRad="38100" dist="38100" dir="2700000" algn="tl">
                    <a:srgbClr val="000000">
                      <a:alpha val="43137"/>
                    </a:srgbClr>
                  </a:outerShdw>
                </a:effectLst>
                <a:latin typeface="Calibri" panose="020F0502020204030204" pitchFamily="34" charset="0"/>
              </a:rPr>
              <a:t>uomini</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rPr>
              <a:t> di </a:t>
            </a:r>
            <a:r>
              <a:rPr lang="en-US" sz="2400" b="1" i="1" dirty="0" err="1">
                <a:solidFill>
                  <a:srgbClr val="FF0000"/>
                </a:solidFill>
                <a:effectLst>
                  <a:outerShdw blurRad="38100" dist="38100" dir="2700000" algn="tl">
                    <a:srgbClr val="000000">
                      <a:alpha val="43137"/>
                    </a:srgbClr>
                  </a:outerShdw>
                </a:effectLst>
                <a:latin typeface="Calibri" panose="020F0502020204030204" pitchFamily="34" charset="0"/>
              </a:rPr>
              <a:t>età</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2400" b="1" i="1" dirty="0" err="1">
                <a:solidFill>
                  <a:srgbClr val="FF0000"/>
                </a:solidFill>
                <a:effectLst>
                  <a:outerShdw blurRad="38100" dist="38100" dir="2700000" algn="tl">
                    <a:srgbClr val="000000">
                      <a:alpha val="43137"/>
                    </a:srgbClr>
                  </a:outerShdw>
                </a:effectLst>
                <a:latin typeface="Calibri" panose="020F0502020204030204" pitchFamily="34" charset="0"/>
              </a:rPr>
              <a:t>compresa</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2400" b="1" i="1" dirty="0" err="1">
                <a:solidFill>
                  <a:srgbClr val="FF0000"/>
                </a:solidFill>
                <a:effectLst>
                  <a:outerShdw blurRad="38100" dist="38100" dir="2700000" algn="tl">
                    <a:srgbClr val="000000">
                      <a:alpha val="43137"/>
                    </a:srgbClr>
                  </a:outerShdw>
                </a:effectLst>
                <a:latin typeface="Calibri" panose="020F0502020204030204" pitchFamily="34" charset="0"/>
              </a:rPr>
              <a:t>tra</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rPr>
              <a:t> 35 e 64 </a:t>
            </a:r>
            <a:r>
              <a:rPr lang="en-US" sz="2400" b="1" i="1" dirty="0" err="1">
                <a:solidFill>
                  <a:srgbClr val="FF0000"/>
                </a:solidFill>
                <a:effectLst>
                  <a:outerShdw blurRad="38100" dist="38100" dir="2700000" algn="tl">
                    <a:srgbClr val="000000">
                      <a:alpha val="43137"/>
                    </a:srgbClr>
                  </a:outerShdw>
                </a:effectLst>
                <a:latin typeface="Calibri" panose="020F0502020204030204" pitchFamily="34" charset="0"/>
              </a:rPr>
              <a:t>anni</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2400" b="1" i="1" dirty="0" err="1">
                <a:solidFill>
                  <a:srgbClr val="FF0000"/>
                </a:solidFill>
                <a:effectLst>
                  <a:outerShdw blurRad="38100" dist="38100" dir="2700000" algn="tl">
                    <a:srgbClr val="000000">
                      <a:alpha val="43137"/>
                    </a:srgbClr>
                  </a:outerShdw>
                </a:effectLst>
                <a:latin typeface="Calibri" panose="020F0502020204030204" pitchFamily="34" charset="0"/>
              </a:rPr>
              <a:t>tra</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rPr>
              <a:t> 1972-2012 (40  </a:t>
            </a:r>
            <a:r>
              <a:rPr lang="en-US" sz="2400" b="1" i="1" dirty="0" err="1">
                <a:solidFill>
                  <a:srgbClr val="FF0000"/>
                </a:solidFill>
                <a:effectLst>
                  <a:outerShdw blurRad="38100" dist="38100" dir="2700000" algn="tl">
                    <a:srgbClr val="000000">
                      <a:alpha val="43137"/>
                    </a:srgbClr>
                  </a:outerShdw>
                </a:effectLst>
                <a:latin typeface="Calibri" panose="020F0502020204030204" pitchFamily="34" charset="0"/>
              </a:rPr>
              <a:t>anni</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rPr>
              <a:t>)</a:t>
            </a:r>
            <a:endParaRPr lang="it-IT" sz="2400" b="1" i="1" dirty="0">
              <a:solidFill>
                <a:srgbClr val="FF0000"/>
              </a:solidFill>
              <a:effectLst>
                <a:outerShdw blurRad="38100" dist="38100" dir="2700000" algn="tl">
                  <a:srgbClr val="000000">
                    <a:alpha val="43137"/>
                  </a:srgbClr>
                </a:outerShdw>
              </a:effectLst>
              <a:latin typeface="Calibri" panose="020F0502020204030204" pitchFamily="34" charset="0"/>
            </a:endParaRPr>
          </a:p>
        </p:txBody>
      </p:sp>
      <p:pic>
        <p:nvPicPr>
          <p:cNvPr id="7170" name="Picture 2" descr="An external file that holds a picture, illustration, etc.&#10;Object name is joup027895.f2_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7632848" cy="470568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6588224" y="6381328"/>
            <a:ext cx="1981633" cy="369332"/>
          </a:xfrm>
          <a:prstGeom prst="rect">
            <a:avLst/>
          </a:prstGeom>
          <a:noFill/>
        </p:spPr>
        <p:txBody>
          <a:bodyPr wrap="none" rtlCol="0">
            <a:spAutoFit/>
          </a:bodyPr>
          <a:lstStyle/>
          <a:p>
            <a:r>
              <a:rPr lang="it-IT" dirty="0"/>
              <a:t>BMJ 2016;352:i721</a:t>
            </a:r>
          </a:p>
        </p:txBody>
      </p:sp>
      <p:cxnSp>
        <p:nvCxnSpPr>
          <p:cNvPr id="5" name="Connettore 2 4"/>
          <p:cNvCxnSpPr/>
          <p:nvPr/>
        </p:nvCxnSpPr>
        <p:spPr>
          <a:xfrm>
            <a:off x="8172400" y="2204864"/>
            <a:ext cx="0" cy="25202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8461420" y="2852936"/>
            <a:ext cx="682580" cy="369332"/>
          </a:xfrm>
          <a:prstGeom prst="rect">
            <a:avLst/>
          </a:prstGeom>
          <a:noFill/>
        </p:spPr>
        <p:txBody>
          <a:bodyPr wrap="square" rtlCol="0">
            <a:spAutoFit/>
          </a:bodyPr>
          <a:lstStyle/>
          <a:p>
            <a:r>
              <a:rPr lang="it-IT" dirty="0"/>
              <a:t>-</a:t>
            </a:r>
            <a:r>
              <a:rPr lang="it-IT" b="1" dirty="0"/>
              <a:t>82%</a:t>
            </a:r>
          </a:p>
        </p:txBody>
      </p:sp>
      <p:pic>
        <p:nvPicPr>
          <p:cNvPr id="8" name="Picture 58" descr="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52" y="0"/>
            <a:ext cx="709618" cy="62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08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Approcci cardine della strategia preventiva</a:t>
            </a:r>
          </a:p>
        </p:txBody>
      </p:sp>
      <p:sp>
        <p:nvSpPr>
          <p:cNvPr id="3" name="Segnaposto contenuto 2"/>
          <p:cNvSpPr>
            <a:spLocks noGrp="1"/>
          </p:cNvSpPr>
          <p:nvPr>
            <p:ph sz="half" idx="1"/>
          </p:nvPr>
        </p:nvSpPr>
        <p:spPr/>
        <p:txBody>
          <a:bodyPr/>
          <a:lstStyle/>
          <a:p>
            <a:r>
              <a:rPr lang="it-IT" dirty="0">
                <a:solidFill>
                  <a:srgbClr val="FFFF00"/>
                </a:solidFill>
                <a:latin typeface="+mj-lt"/>
              </a:rPr>
              <a:t>Approccio preventivo individuale per soggetti ad alto rischio</a:t>
            </a:r>
          </a:p>
          <a:p>
            <a:pPr marL="0" indent="0">
              <a:buNone/>
            </a:pPr>
            <a:endParaRPr lang="it-IT" dirty="0">
              <a:solidFill>
                <a:srgbClr val="FFFF00"/>
              </a:solidFill>
              <a:latin typeface="+mj-lt"/>
            </a:endParaRPr>
          </a:p>
          <a:p>
            <a:pPr marL="0" indent="0">
              <a:buNone/>
            </a:pPr>
            <a:r>
              <a:rPr lang="it-IT" sz="2400" b="1" u="sng" dirty="0">
                <a:latin typeface="+mj-lt"/>
              </a:rPr>
              <a:t>Vantaggi</a:t>
            </a:r>
            <a:r>
              <a:rPr lang="it-IT" sz="2400" u="sng" dirty="0">
                <a:effectLst/>
                <a:latin typeface="+mj-lt"/>
              </a:rPr>
              <a:t>:</a:t>
            </a:r>
          </a:p>
          <a:p>
            <a:pPr marL="0" indent="0">
              <a:buNone/>
            </a:pPr>
            <a:r>
              <a:rPr lang="it-IT" sz="2400" dirty="0">
                <a:effectLst/>
                <a:latin typeface="+mj-lt"/>
              </a:rPr>
              <a:t>Interventi specifici</a:t>
            </a:r>
          </a:p>
          <a:p>
            <a:pPr marL="0" indent="0">
              <a:buNone/>
            </a:pPr>
            <a:r>
              <a:rPr lang="it-IT" sz="2400" b="1" u="sng" dirty="0">
                <a:effectLst/>
                <a:latin typeface="+mj-lt"/>
              </a:rPr>
              <a:t>Svantaggi </a:t>
            </a:r>
          </a:p>
          <a:p>
            <a:pPr marL="0" indent="0">
              <a:buNone/>
            </a:pPr>
            <a:r>
              <a:rPr lang="it-IT" sz="2400" dirty="0">
                <a:effectLst/>
                <a:latin typeface="+mj-lt"/>
              </a:rPr>
              <a:t>Aleatorietà del concetto di rischio cardiovascolare</a:t>
            </a:r>
            <a:endParaRPr lang="it-IT" sz="2400" dirty="0">
              <a:latin typeface="+mj-lt"/>
            </a:endParaRPr>
          </a:p>
        </p:txBody>
      </p:sp>
      <p:sp>
        <p:nvSpPr>
          <p:cNvPr id="4" name="Segnaposto contenuto 3"/>
          <p:cNvSpPr>
            <a:spLocks noGrp="1"/>
          </p:cNvSpPr>
          <p:nvPr>
            <p:ph sz="half" idx="2"/>
          </p:nvPr>
        </p:nvSpPr>
        <p:spPr/>
        <p:txBody>
          <a:bodyPr/>
          <a:lstStyle/>
          <a:p>
            <a:r>
              <a:rPr lang="it-IT" dirty="0">
                <a:solidFill>
                  <a:srgbClr val="FFFF00"/>
                </a:solidFill>
                <a:latin typeface="+mj-lt"/>
              </a:rPr>
              <a:t>Approccio preventivo di popolazione</a:t>
            </a:r>
          </a:p>
          <a:p>
            <a:endParaRPr lang="it-IT" dirty="0">
              <a:solidFill>
                <a:srgbClr val="FFFF00"/>
              </a:solidFill>
              <a:latin typeface="+mj-lt"/>
            </a:endParaRPr>
          </a:p>
          <a:p>
            <a:pPr marL="0" indent="0">
              <a:buNone/>
            </a:pPr>
            <a:r>
              <a:rPr lang="it-IT" sz="2400" b="1" u="sng" dirty="0">
                <a:latin typeface="+mj-lt"/>
              </a:rPr>
              <a:t>Vantaggi</a:t>
            </a:r>
            <a:r>
              <a:rPr lang="it-IT" sz="2400" u="sng" dirty="0">
                <a:effectLst/>
                <a:latin typeface="+mj-lt"/>
              </a:rPr>
              <a:t>:</a:t>
            </a:r>
          </a:p>
          <a:p>
            <a:pPr marL="0" indent="0">
              <a:buNone/>
            </a:pPr>
            <a:r>
              <a:rPr lang="it-IT" sz="2400" dirty="0">
                <a:effectLst/>
                <a:latin typeface="+mj-lt"/>
              </a:rPr>
              <a:t>Modifica alcuni comportamenti su larga scala ed agendo precocemente può azzerare il rischio </a:t>
            </a:r>
          </a:p>
          <a:p>
            <a:pPr marL="0" indent="0">
              <a:buNone/>
            </a:pPr>
            <a:r>
              <a:rPr lang="it-IT" sz="2400" b="1" u="sng" dirty="0">
                <a:effectLst/>
                <a:latin typeface="+mj-lt"/>
              </a:rPr>
              <a:t>Svantaggi</a:t>
            </a:r>
          </a:p>
          <a:p>
            <a:pPr marL="0" indent="0">
              <a:buNone/>
            </a:pPr>
            <a:r>
              <a:rPr lang="it-IT" sz="2400" dirty="0">
                <a:effectLst/>
                <a:latin typeface="+mj-lt"/>
              </a:rPr>
              <a:t>Offre solo un piccolo beneficio a ciascun individuo </a:t>
            </a:r>
          </a:p>
          <a:p>
            <a:pPr marL="0" indent="0">
              <a:buNone/>
            </a:pPr>
            <a:endParaRPr lang="it-IT" sz="2400" dirty="0">
              <a:solidFill>
                <a:srgbClr val="FFFF00"/>
              </a:solidFill>
              <a:latin typeface="+mj-lt"/>
            </a:endParaRPr>
          </a:p>
        </p:txBody>
      </p:sp>
      <p:pic>
        <p:nvPicPr>
          <p:cNvPr id="5" name="Picture 58" descr="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28"/>
            <a:ext cx="709618" cy="62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646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a:solidFill>
                  <a:srgbClr val="FF0000"/>
                </a:solidFill>
                <a:latin typeface="Calibri" panose="020F0502020204030204" pitchFamily="34" charset="0"/>
              </a:rPr>
              <a:t>GIORNALE ITALIANO DI CARDIOLOGIA</a:t>
            </a:r>
          </a:p>
        </p:txBody>
      </p:sp>
      <p:pic>
        <p:nvPicPr>
          <p:cNvPr id="826370" name="Picture 2" descr="C:\Users\Elisabetta\Desktop\Libreria media ‹ Ancecardio — WordPress_files\image-2-300x225.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268759"/>
            <a:ext cx="8352928" cy="4680521"/>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80528" y="6399044"/>
            <a:ext cx="9324528" cy="461665"/>
          </a:xfrm>
          <a:prstGeom prst="rect">
            <a:avLst/>
          </a:prstGeom>
        </p:spPr>
        <p:txBody>
          <a:bodyPr wrap="square">
            <a:spAutoFit/>
          </a:bodyPr>
          <a:lstStyle/>
          <a:p>
            <a:pPr algn="ctr"/>
            <a:r>
              <a:rPr lang="it-IT" sz="2400" dirty="0">
                <a:latin typeface="+mj-lt"/>
              </a:rPr>
              <a:t>Volume 17 – </a:t>
            </a:r>
            <a:r>
              <a:rPr lang="it-IT" sz="2400" dirty="0" err="1">
                <a:latin typeface="+mj-lt"/>
              </a:rPr>
              <a:t>Suppl</a:t>
            </a:r>
            <a:r>
              <a:rPr lang="it-IT" sz="2400" dirty="0">
                <a:latin typeface="+mj-lt"/>
              </a:rPr>
              <a:t>. 1 al n. 6 Giugno 2016 www.giornaledicardiologia.it</a:t>
            </a:r>
          </a:p>
        </p:txBody>
      </p:sp>
      <p:pic>
        <p:nvPicPr>
          <p:cNvPr id="5" name="Picture 58" descr="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9618" cy="622331"/>
          </a:xfrm>
          <a:prstGeom prst="rect">
            <a:avLst/>
          </a:prstGeom>
          <a:noFill/>
          <a:extLst>
            <a:ext uri="{909E8E84-426E-40DD-AFC4-6F175D3DCCD1}">
              <a14:hiddenFill xmlns:a14="http://schemas.microsoft.com/office/drawing/2010/main">
                <a:solidFill>
                  <a:srgbClr val="FFFFFF"/>
                </a:solidFill>
              </a14:hiddenFill>
            </a:ext>
          </a:extLst>
        </p:spPr>
      </p:pic>
      <p:sp>
        <p:nvSpPr>
          <p:cNvPr id="4" name="Ovale 3"/>
          <p:cNvSpPr/>
          <p:nvPr/>
        </p:nvSpPr>
        <p:spPr bwMode="auto">
          <a:xfrm>
            <a:off x="4139952" y="4005064"/>
            <a:ext cx="1800200" cy="21602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2000" b="1" i="0" u="none" strike="noStrike" cap="none" normalizeH="0" baseline="0">
              <a:ln>
                <a:noFill/>
              </a:ln>
              <a:solidFill>
                <a:schemeClr val="hlink"/>
              </a:solidFill>
              <a:effectLst>
                <a:outerShdw blurRad="38100" dist="38100" dir="2700000" algn="tl">
                  <a:srgbClr val="000000">
                    <a:alpha val="43137"/>
                  </a:srgbClr>
                </a:outerShdw>
              </a:effectLst>
              <a:latin typeface="Arial" charset="0"/>
              <a:ea typeface="Times New Roman" charset="0"/>
              <a:cs typeface="Times New Roman" charset="0"/>
            </a:endParaRPr>
          </a:p>
        </p:txBody>
      </p:sp>
    </p:spTree>
    <p:extLst>
      <p:ext uri="{BB962C8B-B14F-4D97-AF65-F5344CB8AC3E}">
        <p14:creationId xmlns:p14="http://schemas.microsoft.com/office/powerpoint/2010/main" val="340022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13973" y="318499"/>
            <a:ext cx="6430027" cy="1028700"/>
          </a:xfrm>
        </p:spPr>
        <p:txBody>
          <a:bodyPr/>
          <a:lstStyle/>
          <a:p>
            <a:r>
              <a:rPr lang="it-IT" dirty="0">
                <a:solidFill>
                  <a:srgbClr val="FF0000"/>
                </a:solidFill>
              </a:rPr>
              <a:t>Come procedere…</a:t>
            </a:r>
          </a:p>
        </p:txBody>
      </p:sp>
      <p:sp>
        <p:nvSpPr>
          <p:cNvPr id="3" name="Segnaposto contenuto 2"/>
          <p:cNvSpPr>
            <a:spLocks noGrp="1"/>
          </p:cNvSpPr>
          <p:nvPr>
            <p:ph idx="1"/>
          </p:nvPr>
        </p:nvSpPr>
        <p:spPr>
          <a:xfrm>
            <a:off x="609601" y="1893517"/>
            <a:ext cx="8061542" cy="4114800"/>
          </a:xfrm>
        </p:spPr>
        <p:txBody>
          <a:bodyPr/>
          <a:lstStyle/>
          <a:p>
            <a:pPr marL="514350" indent="-514350">
              <a:buFont typeface="+mj-lt"/>
              <a:buAutoNum type="arabicPeriod"/>
            </a:pPr>
            <a:r>
              <a:rPr lang="it-IT" sz="2400" b="1" dirty="0">
                <a:latin typeface="+mj-lt"/>
              </a:rPr>
              <a:t>Acquisire i dati relativi alla storia clinica, profilo lipidico e danno d’organo.</a:t>
            </a:r>
          </a:p>
          <a:p>
            <a:pPr marL="514350" indent="-514350">
              <a:buFont typeface="+mj-lt"/>
              <a:buAutoNum type="arabicPeriod"/>
            </a:pPr>
            <a:r>
              <a:rPr lang="it-IT" sz="2400" b="1" dirty="0">
                <a:latin typeface="+mj-lt"/>
              </a:rPr>
              <a:t>Escludere una forma di dislipidemia familiare geneticamente determinata.</a:t>
            </a:r>
          </a:p>
          <a:p>
            <a:pPr marL="514350" indent="-514350">
              <a:buFont typeface="+mj-lt"/>
              <a:buAutoNum type="arabicPeriod"/>
            </a:pPr>
            <a:r>
              <a:rPr lang="it-IT" sz="2400" b="1" dirty="0">
                <a:latin typeface="+mj-lt"/>
              </a:rPr>
              <a:t>Definire il livello di rischio cardiovascolare globale.</a:t>
            </a:r>
          </a:p>
          <a:p>
            <a:pPr marL="514350" indent="-514350">
              <a:buFont typeface="+mj-lt"/>
              <a:buAutoNum type="arabicPeriod"/>
            </a:pPr>
            <a:r>
              <a:rPr lang="it-IT" sz="2400" b="1" dirty="0">
                <a:latin typeface="+mj-lt"/>
              </a:rPr>
              <a:t>Definire il valore di Colesterolo LDL target in rapporto al profilo di rischio.</a:t>
            </a:r>
          </a:p>
          <a:p>
            <a:pPr marL="514350" indent="-514350">
              <a:buFont typeface="+mj-lt"/>
              <a:buAutoNum type="arabicPeriod"/>
            </a:pPr>
            <a:r>
              <a:rPr lang="it-IT" sz="2400" b="1" dirty="0">
                <a:latin typeface="+mj-lt"/>
              </a:rPr>
              <a:t>Scegliere la terapia in grado di raggiungere il target.</a:t>
            </a:r>
          </a:p>
          <a:p>
            <a:pPr marL="514350" indent="-514350">
              <a:buFont typeface="+mj-lt"/>
              <a:buAutoNum type="arabicPeriod"/>
            </a:pPr>
            <a:r>
              <a:rPr lang="it-IT" sz="2400" b="1" dirty="0">
                <a:latin typeface="+mj-lt"/>
              </a:rPr>
              <a:t>Verificare il raggiungimento ed il mantenimento degli obiettivi terapeutici.</a:t>
            </a:r>
          </a:p>
          <a:p>
            <a:pPr marL="514350" indent="-514350">
              <a:buFont typeface="+mj-lt"/>
              <a:buAutoNum type="arabicPeriod"/>
            </a:pPr>
            <a:endParaRPr lang="it-IT" sz="2400" b="1" dirty="0">
              <a:latin typeface="+mj-lt"/>
            </a:endParaRPr>
          </a:p>
        </p:txBody>
      </p:sp>
      <p:pic>
        <p:nvPicPr>
          <p:cNvPr id="4" name="Immagine 3"/>
          <p:cNvPicPr>
            <a:picLocks noChangeAspect="1"/>
          </p:cNvPicPr>
          <p:nvPr/>
        </p:nvPicPr>
        <p:blipFill>
          <a:blip r:embed="rId3"/>
          <a:stretch>
            <a:fillRect/>
          </a:stretch>
        </p:blipFill>
        <p:spPr>
          <a:xfrm>
            <a:off x="342559" y="318499"/>
            <a:ext cx="2135414" cy="978596"/>
          </a:xfrm>
          <a:prstGeom prst="rect">
            <a:avLst/>
          </a:prstGeom>
        </p:spPr>
      </p:pic>
      <p:pic>
        <p:nvPicPr>
          <p:cNvPr id="5" name="Immagine 4"/>
          <p:cNvPicPr>
            <a:picLocks noChangeAspect="1"/>
          </p:cNvPicPr>
          <p:nvPr/>
        </p:nvPicPr>
        <p:blipFill>
          <a:blip r:embed="rId4"/>
          <a:stretch>
            <a:fillRect/>
          </a:stretch>
        </p:blipFill>
        <p:spPr>
          <a:xfrm>
            <a:off x="247615" y="6262748"/>
            <a:ext cx="2325302" cy="262007"/>
          </a:xfrm>
          <a:prstGeom prst="rect">
            <a:avLst/>
          </a:prstGeom>
        </p:spPr>
      </p:pic>
    </p:spTree>
    <p:extLst>
      <p:ext uri="{BB962C8B-B14F-4D97-AF65-F5344CB8AC3E}">
        <p14:creationId xmlns:p14="http://schemas.microsoft.com/office/powerpoint/2010/main" val="180196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a:solidFill>
                  <a:srgbClr val="FF0000"/>
                </a:solidFill>
              </a:rPr>
              <a:t>  No colesterolo   =      no placca</a:t>
            </a:r>
          </a:p>
        </p:txBody>
      </p:sp>
      <p:pic>
        <p:nvPicPr>
          <p:cNvPr id="3" name="Immagine 3">
            <a:extLst>
              <a:ext uri="{FF2B5EF4-FFF2-40B4-BE49-F238E27FC236}">
                <a16:creationId xmlns:a16="http://schemas.microsoft.com/office/drawing/2014/main" id="{9739959B-6EC8-EB48-9325-43028A818D5A}"/>
              </a:ext>
            </a:extLst>
          </p:cNvPr>
          <p:cNvPicPr>
            <a:picLocks noChangeAspect="1"/>
          </p:cNvPicPr>
          <p:nvPr/>
        </p:nvPicPr>
        <p:blipFill>
          <a:blip r:embed="rId3"/>
          <a:stretch>
            <a:fillRect/>
          </a:stretch>
        </p:blipFill>
        <p:spPr>
          <a:xfrm>
            <a:off x="457201" y="1248972"/>
            <a:ext cx="3898775" cy="4914274"/>
          </a:xfrm>
          <a:prstGeom prst="rect">
            <a:avLst/>
          </a:prstGeom>
        </p:spPr>
      </p:pic>
      <p:pic>
        <p:nvPicPr>
          <p:cNvPr id="4" name="Immagine 4">
            <a:extLst>
              <a:ext uri="{FF2B5EF4-FFF2-40B4-BE49-F238E27FC236}">
                <a16:creationId xmlns:a16="http://schemas.microsoft.com/office/drawing/2014/main" id="{DF1F9D82-982B-B941-A082-94920C6C0EDF}"/>
              </a:ext>
            </a:extLst>
          </p:cNvPr>
          <p:cNvPicPr>
            <a:picLocks noChangeAspect="1"/>
          </p:cNvPicPr>
          <p:nvPr/>
        </p:nvPicPr>
        <p:blipFill>
          <a:blip r:embed="rId4"/>
          <a:stretch>
            <a:fillRect/>
          </a:stretch>
        </p:blipFill>
        <p:spPr>
          <a:xfrm>
            <a:off x="4932040" y="1278970"/>
            <a:ext cx="3888432" cy="4891302"/>
          </a:xfrm>
          <a:prstGeom prst="rect">
            <a:avLst/>
          </a:prstGeom>
        </p:spPr>
      </p:pic>
      <p:pic>
        <p:nvPicPr>
          <p:cNvPr id="5" name="Picture 58" descr="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528"/>
            <a:ext cx="709618" cy="62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017833"/>
      </p:ext>
    </p:extLst>
  </p:cSld>
  <p:clrMapOvr>
    <a:masterClrMapping/>
  </p:clrMapOvr>
</p:sld>
</file>

<file path=ppt/theme/theme1.xml><?xml version="1.0" encoding="utf-8"?>
<a:theme xmlns:a="http://schemas.openxmlformats.org/drawingml/2006/main" name="Flusso">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it-IT" sz="2000" b="1" i="0" u="none" strike="noStrike" cap="none" normalizeH="0" baseline="0">
            <a:ln>
              <a:noFill/>
            </a:ln>
            <a:solidFill>
              <a:schemeClr val="hlink"/>
            </a:solidFill>
            <a:effectLst>
              <a:outerShdw blurRad="38100" dist="38100" dir="2700000" algn="tl">
                <a:srgbClr val="000000">
                  <a:alpha val="43137"/>
                </a:srgbClr>
              </a:outerShdw>
            </a:effectLst>
            <a:latin typeface="Arial" charset="0"/>
            <a:ea typeface="Times New Roman" charset="0"/>
            <a:cs typeface="Times New Roman"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it-IT" sz="2000" b="1" i="0" u="none" strike="noStrike" cap="none" normalizeH="0" baseline="0">
            <a:ln>
              <a:noFill/>
            </a:ln>
            <a:solidFill>
              <a:schemeClr val="hlink"/>
            </a:solidFill>
            <a:effectLst>
              <a:outerShdw blurRad="38100" dist="38100" dir="2700000" algn="tl">
                <a:srgbClr val="000000">
                  <a:alpha val="43137"/>
                </a:srgbClr>
              </a:outerShdw>
            </a:effectLst>
            <a:latin typeface="Arial" charset="0"/>
            <a:ea typeface="Times New Roman" charset="0"/>
            <a:cs typeface="Times New Roman" charset="0"/>
          </a:defRPr>
        </a:defPPr>
      </a:lstStyle>
    </a:lnDef>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7221</TotalTime>
  <Words>4311</Words>
  <Application>Microsoft Office PowerPoint</Application>
  <PresentationFormat>Presentazione su schermo (4:3)</PresentationFormat>
  <Paragraphs>431</Paragraphs>
  <Slides>36</Slides>
  <Notes>23</Notes>
  <HiddenSlides>4</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1</vt:i4>
      </vt:variant>
      <vt:variant>
        <vt:lpstr>Titoli diapositive</vt:lpstr>
      </vt:variant>
      <vt:variant>
        <vt:i4>36</vt:i4>
      </vt:variant>
    </vt:vector>
  </HeadingPairs>
  <TitlesOfParts>
    <vt:vector size="48" baseType="lpstr">
      <vt:lpstr>Arial</vt:lpstr>
      <vt:lpstr>Calibri</vt:lpstr>
      <vt:lpstr>Cambria</vt:lpstr>
      <vt:lpstr>Garamond</vt:lpstr>
      <vt:lpstr>Tahoma</vt:lpstr>
      <vt:lpstr>Times New Roman</vt:lpstr>
      <vt:lpstr>Trebuchet MS</vt:lpstr>
      <vt:lpstr>Verdana</vt:lpstr>
      <vt:lpstr>Wingdings</vt:lpstr>
      <vt:lpstr>Wingdings 3</vt:lpstr>
      <vt:lpstr>Flusso</vt:lpstr>
      <vt:lpstr>Grafico</vt:lpstr>
      <vt:lpstr>Presentazione standard di PowerPoint</vt:lpstr>
      <vt:lpstr>Presentazione standard di PowerPoint</vt:lpstr>
      <vt:lpstr> Strategia per la riduzione della colesterolemia in prevenzione primaria e secondaria  Dott. ssa Giuseppina De Benedittis Dirigente Medico I livello nella branca di Cardiologia ASL LECCE Consigliere Nazionale ANCE     Congresso Interregionale ANCE Centro Sud Capotaormina, 13 Aprile 2019  </vt:lpstr>
      <vt:lpstr>Presentazione standard di PowerPoint</vt:lpstr>
      <vt:lpstr>Predetta ed osservata riduzione (%)  nella mortalità per  coronaropatia in uomini di età compresa tra 35 e 64 anni tra 1972-2012 (40  anni)</vt:lpstr>
      <vt:lpstr>Approcci cardine della strategia preventiva</vt:lpstr>
      <vt:lpstr>GIORNALE ITALIANO DI CARDIOLOGIA</vt:lpstr>
      <vt:lpstr>Come procedere…</vt:lpstr>
      <vt:lpstr>  No colesterolo   =      no placca</vt:lpstr>
      <vt:lpstr>Presentazione standard di PowerPoint</vt:lpstr>
      <vt:lpstr>Presentazione standard di PowerPoint</vt:lpstr>
      <vt:lpstr>Dutch Lipid Clinic Network criteria for diagnosis of heterozygous familial hypercholesterolaemia</vt:lpstr>
      <vt:lpstr>LIVELLI DI RISCHIO CARDIOVASCOLARE</vt:lpstr>
      <vt:lpstr>Presentazione standard di PowerPoint</vt:lpstr>
      <vt:lpstr>I Target della Nota 13 AIFA  corrispondono a quelli previsti nelle Linee Guida ESC 2016</vt:lpstr>
      <vt:lpstr>Presentazione standard di PowerPoint</vt:lpstr>
      <vt:lpstr>Riduzione aspettata del LDL-C con le varie statine</vt:lpstr>
      <vt:lpstr> C-LDL e rischio coronarico negli studi clinici di riduzione dell’iperlipidemia </vt:lpstr>
      <vt:lpstr>Presentazione standard di PowerPoint</vt:lpstr>
      <vt:lpstr>Presentazione standard di PowerPoint</vt:lpstr>
      <vt:lpstr>Presentazione standard di PowerPoint</vt:lpstr>
      <vt:lpstr>Presentazione standard di PowerPoint</vt:lpstr>
      <vt:lpstr>Ogni riduzione di 39 mg/dl (1 mmol/L) del c-LDL, riduce il rischio CV annuale fino al 28%, indipendentemente dal meccanismo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Al figlio che vive a New York è stata proposta la TAC coronarica per meglio definire con il calcio score il suo rischio cardiovascolare</vt:lpstr>
      <vt:lpstr>Presentazione standard di PowerPoint</vt:lpstr>
      <vt:lpstr>Presentazione standard di PowerPoint</vt:lpstr>
    </vt:vector>
  </TitlesOfParts>
  <Company>nn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nunzia</dc:creator>
  <cp:lastModifiedBy>NB2</cp:lastModifiedBy>
  <cp:revision>2273</cp:revision>
  <dcterms:created xsi:type="dcterms:W3CDTF">2010-04-21T20:24:49Z</dcterms:created>
  <dcterms:modified xsi:type="dcterms:W3CDTF">2019-04-13T07:52:23Z</dcterms:modified>
</cp:coreProperties>
</file>